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3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ink/ink2.xml" ContentType="application/inkml+xml"/>
  <Override PartName="/ppt/notesSlides/notesSlide4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4079" r:id="rId5"/>
    <p:sldMasterId id="2147484097" r:id="rId6"/>
    <p:sldMasterId id="2147484136" r:id="rId7"/>
    <p:sldMasterId id="2147484167" r:id="rId8"/>
    <p:sldMasterId id="2147484179" r:id="rId9"/>
  </p:sldMasterIdLst>
  <p:notesMasterIdLst>
    <p:notesMasterId r:id="rId71"/>
  </p:notesMasterIdLst>
  <p:handoutMasterIdLst>
    <p:handoutMasterId r:id="rId72"/>
  </p:handoutMasterIdLst>
  <p:sldIdLst>
    <p:sldId id="2391" r:id="rId10"/>
    <p:sldId id="2369" r:id="rId11"/>
    <p:sldId id="448" r:id="rId12"/>
    <p:sldId id="2385" r:id="rId13"/>
    <p:sldId id="2372" r:id="rId14"/>
    <p:sldId id="2359" r:id="rId15"/>
    <p:sldId id="443" r:id="rId16"/>
    <p:sldId id="463" r:id="rId17"/>
    <p:sldId id="464" r:id="rId18"/>
    <p:sldId id="2390" r:id="rId19"/>
    <p:sldId id="465" r:id="rId20"/>
    <p:sldId id="467" r:id="rId21"/>
    <p:sldId id="2360" r:id="rId22"/>
    <p:sldId id="2147470711" r:id="rId23"/>
    <p:sldId id="2147470706" r:id="rId24"/>
    <p:sldId id="2147470707" r:id="rId25"/>
    <p:sldId id="2364" r:id="rId26"/>
    <p:sldId id="592" r:id="rId27"/>
    <p:sldId id="2147470708" r:id="rId28"/>
    <p:sldId id="2386" r:id="rId29"/>
    <p:sldId id="402" r:id="rId30"/>
    <p:sldId id="2367" r:id="rId31"/>
    <p:sldId id="404" r:id="rId32"/>
    <p:sldId id="2397" r:id="rId33"/>
    <p:sldId id="578" r:id="rId34"/>
    <p:sldId id="563" r:id="rId35"/>
    <p:sldId id="2638" r:id="rId36"/>
    <p:sldId id="396" r:id="rId37"/>
    <p:sldId id="2648" r:id="rId38"/>
    <p:sldId id="2651" r:id="rId39"/>
    <p:sldId id="2147470710" r:id="rId40"/>
    <p:sldId id="2399" r:id="rId41"/>
    <p:sldId id="2400" r:id="rId42"/>
    <p:sldId id="419" r:id="rId43"/>
    <p:sldId id="2387" r:id="rId44"/>
    <p:sldId id="489" r:id="rId45"/>
    <p:sldId id="2389" r:id="rId46"/>
    <p:sldId id="488" r:id="rId47"/>
    <p:sldId id="426" r:id="rId48"/>
    <p:sldId id="472" r:id="rId49"/>
    <p:sldId id="2650" r:id="rId50"/>
    <p:sldId id="2383" r:id="rId51"/>
    <p:sldId id="471" r:id="rId52"/>
    <p:sldId id="668" r:id="rId53"/>
    <p:sldId id="2642" r:id="rId54"/>
    <p:sldId id="587" r:id="rId55"/>
    <p:sldId id="589" r:id="rId56"/>
    <p:sldId id="479" r:id="rId57"/>
    <p:sldId id="480" r:id="rId58"/>
    <p:sldId id="481" r:id="rId59"/>
    <p:sldId id="482" r:id="rId60"/>
    <p:sldId id="483" r:id="rId61"/>
    <p:sldId id="484" r:id="rId62"/>
    <p:sldId id="485" r:id="rId63"/>
    <p:sldId id="532" r:id="rId64"/>
    <p:sldId id="2379" r:id="rId65"/>
    <p:sldId id="2380" r:id="rId66"/>
    <p:sldId id="2381" r:id="rId67"/>
    <p:sldId id="260" r:id="rId68"/>
    <p:sldId id="261" r:id="rId69"/>
    <p:sldId id="430" r:id="rId70"/>
  </p:sldIdLst>
  <p:sldSz cx="12192000" cy="6858000"/>
  <p:notesSz cx="6794500" cy="9906000"/>
  <p:defaultTextStyle>
    <a:defPPr rtl="0">
      <a:defRPr lang="en-GB"/>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2391"/>
            <p14:sldId id="2369"/>
            <p14:sldId id="448"/>
            <p14:sldId id="2385"/>
            <p14:sldId id="2372"/>
            <p14:sldId id="2359"/>
            <p14:sldId id="443"/>
            <p14:sldId id="463"/>
            <p14:sldId id="464"/>
            <p14:sldId id="2390"/>
            <p14:sldId id="465"/>
            <p14:sldId id="467"/>
            <p14:sldId id="2360"/>
            <p14:sldId id="2147470711"/>
            <p14:sldId id="2147470706"/>
            <p14:sldId id="2147470707"/>
            <p14:sldId id="2364"/>
            <p14:sldId id="592"/>
            <p14:sldId id="2147470708"/>
            <p14:sldId id="2386"/>
            <p14:sldId id="402"/>
            <p14:sldId id="2367"/>
            <p14:sldId id="404"/>
            <p14:sldId id="2397"/>
            <p14:sldId id="578"/>
            <p14:sldId id="563"/>
            <p14:sldId id="2638"/>
            <p14:sldId id="396"/>
            <p14:sldId id="2648"/>
            <p14:sldId id="2651"/>
            <p14:sldId id="2147470710"/>
            <p14:sldId id="2399"/>
            <p14:sldId id="2400"/>
            <p14:sldId id="419"/>
            <p14:sldId id="2387"/>
            <p14:sldId id="489"/>
            <p14:sldId id="2389"/>
            <p14:sldId id="488"/>
            <p14:sldId id="426"/>
            <p14:sldId id="472"/>
            <p14:sldId id="2650"/>
            <p14:sldId id="2383"/>
            <p14:sldId id="471"/>
            <p14:sldId id="668"/>
            <p14:sldId id="2642"/>
            <p14:sldId id="587"/>
            <p14:sldId id="589"/>
            <p14:sldId id="479"/>
            <p14:sldId id="480"/>
            <p14:sldId id="481"/>
            <p14:sldId id="482"/>
            <p14:sldId id="483"/>
            <p14:sldId id="484"/>
            <p14:sldId id="485"/>
            <p14:sldId id="532"/>
            <p14:sldId id="2379"/>
            <p14:sldId id="2380"/>
            <p14:sldId id="2381"/>
            <p14:sldId id="260"/>
            <p14:sldId id="261"/>
            <p14:sldId id="430"/>
          </p14:sldIdLst>
        </p14:section>
      </p14:sectionLst>
    </p:ext>
    <p:ext uri="{EFAFB233-063F-42B5-8137-9DF3F51BA10A}">
      <p15:sldGuideLst xmlns:p15="http://schemas.microsoft.com/office/powerpoint/2012/main">
        <p15:guide id="1" orient="horz" pos="2251" userDrawn="1">
          <p15:clr>
            <a:srgbClr val="A4A3A4"/>
          </p15:clr>
        </p15:guide>
        <p15:guide id="2" pos="3817" userDrawn="1">
          <p15:clr>
            <a:srgbClr val="A4A3A4"/>
          </p15:clr>
        </p15:guide>
      </p15:sldGuideLst>
    </p:ext>
    <p:ext uri="{2D200454-40CA-4A62-9FC3-DE9A4176ACB9}">
      <p15:notesGuideLst xmlns:p15="http://schemas.microsoft.com/office/powerpoint/2012/main">
        <p15:guide id="1" orient="horz" pos="3120"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711B03-9330-62F0-BC58-744C3CF21CC9}" name="Sabine Birgitta Kristine Lyckegaard" initials="SBKL" userId="S::EH26BJ@adm.aau.dk::110fa2d1-ba3c-48c0-bebd-1f14c88a9289" providerId="AD"/>
  <p188:author id="{EE14DE0A-2591-4617-5A0A-C836A6B0CF68}" name="Sinem Tunc" initials="ST" userId="S::OK16IX@adm.aau.dk::a4b5fd60-6eda-4177-82c1-0f0e75c00585" providerId="AD"/>
  <p188:author id="{D6C5A0AC-BDF5-75AA-2E98-639A6F787AB9}" name="David André Højlund Graff" initials="DAHG" userId="S::EN02SL@adm.aau.dk::06f12971-94f2-49af-93d2-23872070a6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CC00"/>
    <a:srgbClr val="647FB7"/>
    <a:srgbClr val="0E8563"/>
    <a:srgbClr val="60AD8B"/>
    <a:srgbClr val="012553"/>
    <a:srgbClr val="0E8583"/>
    <a:srgbClr val="D24359"/>
    <a:srgbClr val="008B68"/>
    <a:srgbClr val="0179A4"/>
    <a:srgbClr val="A8633E"/>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6" autoAdjust="0"/>
    <p:restoredTop sz="84287" autoAdjust="0"/>
  </p:normalViewPr>
  <p:slideViewPr>
    <p:cSldViewPr snapToGrid="0" snapToObjects="1">
      <p:cViewPr varScale="1">
        <p:scale>
          <a:sx n="134" d="100"/>
          <a:sy n="134" d="100"/>
        </p:scale>
        <p:origin x="744" y="120"/>
      </p:cViewPr>
      <p:guideLst>
        <p:guide orient="horz" pos="2251"/>
        <p:guide pos="3817"/>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7914"/>
    </p:cViewPr>
  </p:sorterViewPr>
  <p:notesViewPr>
    <p:cSldViewPr snapToGrid="0" snapToObjects="1" showGuides="1">
      <p:cViewPr varScale="1">
        <p:scale>
          <a:sx n="69" d="100"/>
          <a:sy n="69" d="100"/>
        </p:scale>
        <p:origin x="3596" y="68"/>
      </p:cViewPr>
      <p:guideLst>
        <p:guide orient="horz" pos="3120"/>
        <p:guide pos="214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0.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HR50MB\AppData\Local\Microsoft\Windows\INetCache\Content.Outlook\W4N2EBMZ\ENGINEERING%20frafald%201.%20marts%202017-20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KH03ZO\AppData\Local\Microsoft\Windows\INetCache\Content.Outlook\4QK2VNYW\Hjemtag%20fordelt%20p&#229;%20bevillingsform&#229;l%20og%20oms&#230;tning.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sz="1400" b="0" i="0" u="none" strike="noStrike" kern="1200" spc="0" baseline="0" dirty="0">
                <a:solidFill>
                  <a:prstClr val="black">
                    <a:lumMod val="65000"/>
                    <a:lumOff val="35000"/>
                  </a:prstClr>
                </a:solidFill>
              </a:rPr>
              <a:t>INTAKE AS OF 1/10 - HISTORIC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6.4347137968629023E-2"/>
          <c:y val="9.7541071188956469E-2"/>
          <c:w val="0.93565286203137099"/>
          <c:h val="0.76687658515655677"/>
        </c:manualLayout>
      </c:layout>
      <c:lineChart>
        <c:grouping val="standard"/>
        <c:varyColors val="0"/>
        <c:ser>
          <c:idx val="0"/>
          <c:order val="0"/>
          <c:tx>
            <c:strRef>
              <c:f>bach.!$J$22</c:f>
              <c:strCache>
                <c:ptCount val="1"/>
                <c:pt idx="0">
                  <c:v>Bachelor’s</c:v>
                </c:pt>
              </c:strCache>
            </c:strRef>
          </c:tx>
          <c:spPr>
            <a:ln w="28575" cap="rnd">
              <a:solidFill>
                <a:schemeClr val="accent1"/>
              </a:solidFill>
              <a:round/>
            </a:ln>
            <a:effectLst/>
          </c:spPr>
          <c:marker>
            <c:symbol val="none"/>
          </c:marker>
          <c:dLbls>
            <c:dLbl>
              <c:idx val="5"/>
              <c:layout>
                <c:manualLayout>
                  <c:x val="-2.2178440424379539E-2"/>
                  <c:y val="2.80582028900996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7F-4DC4-9540-17704566D51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bach.!$K$21:$P$21</c:f>
              <c:numCache>
                <c:formatCode>General</c:formatCode>
                <c:ptCount val="6"/>
                <c:pt idx="0">
                  <c:v>2020</c:v>
                </c:pt>
                <c:pt idx="1">
                  <c:v>2021</c:v>
                </c:pt>
                <c:pt idx="2">
                  <c:v>2022</c:v>
                </c:pt>
                <c:pt idx="3">
                  <c:v>2023</c:v>
                </c:pt>
                <c:pt idx="4">
                  <c:v>2024</c:v>
                </c:pt>
                <c:pt idx="5">
                  <c:v>2025</c:v>
                </c:pt>
              </c:numCache>
            </c:numRef>
          </c:cat>
          <c:val>
            <c:numRef>
              <c:f>bach.!$K$22:$P$22</c:f>
              <c:numCache>
                <c:formatCode>General</c:formatCode>
                <c:ptCount val="6"/>
                <c:pt idx="0">
                  <c:v>536</c:v>
                </c:pt>
                <c:pt idx="1">
                  <c:v>520</c:v>
                </c:pt>
                <c:pt idx="2">
                  <c:v>440</c:v>
                </c:pt>
                <c:pt idx="3">
                  <c:v>456</c:v>
                </c:pt>
                <c:pt idx="4">
                  <c:v>486</c:v>
                </c:pt>
                <c:pt idx="5">
                  <c:v>394</c:v>
                </c:pt>
              </c:numCache>
            </c:numRef>
          </c:val>
          <c:smooth val="0"/>
          <c:extLst>
            <c:ext xmlns:c16="http://schemas.microsoft.com/office/drawing/2014/chart" uri="{C3380CC4-5D6E-409C-BE32-E72D297353CC}">
              <c16:uniqueId val="{00000001-C07F-4DC4-9540-17704566D51B}"/>
            </c:ext>
          </c:extLst>
        </c:ser>
        <c:ser>
          <c:idx val="1"/>
          <c:order val="1"/>
          <c:tx>
            <c:strRef>
              <c:f>bach.!$J$23</c:f>
              <c:strCache>
                <c:ptCount val="1"/>
                <c:pt idx="0">
                  <c:v>Master’s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bach.!$K$21:$P$21</c:f>
              <c:numCache>
                <c:formatCode>General</c:formatCode>
                <c:ptCount val="6"/>
                <c:pt idx="0">
                  <c:v>2020</c:v>
                </c:pt>
                <c:pt idx="1">
                  <c:v>2021</c:v>
                </c:pt>
                <c:pt idx="2">
                  <c:v>2022</c:v>
                </c:pt>
                <c:pt idx="3">
                  <c:v>2023</c:v>
                </c:pt>
                <c:pt idx="4">
                  <c:v>2024</c:v>
                </c:pt>
                <c:pt idx="5">
                  <c:v>2025</c:v>
                </c:pt>
              </c:numCache>
            </c:numRef>
          </c:cat>
          <c:val>
            <c:numRef>
              <c:f>bach.!$K$23:$P$23</c:f>
              <c:numCache>
                <c:formatCode>General</c:formatCode>
                <c:ptCount val="6"/>
                <c:pt idx="0">
                  <c:v>607</c:v>
                </c:pt>
                <c:pt idx="1">
                  <c:v>584</c:v>
                </c:pt>
                <c:pt idx="2">
                  <c:v>493</c:v>
                </c:pt>
                <c:pt idx="3">
                  <c:v>552</c:v>
                </c:pt>
                <c:pt idx="4">
                  <c:v>593</c:v>
                </c:pt>
                <c:pt idx="5">
                  <c:v>503</c:v>
                </c:pt>
              </c:numCache>
            </c:numRef>
          </c:val>
          <c:smooth val="0"/>
          <c:extLst>
            <c:ext xmlns:c16="http://schemas.microsoft.com/office/drawing/2014/chart" uri="{C3380CC4-5D6E-409C-BE32-E72D297353CC}">
              <c16:uniqueId val="{00000002-C07F-4DC4-9540-17704566D51B}"/>
            </c:ext>
          </c:extLst>
        </c:ser>
        <c:ser>
          <c:idx val="2"/>
          <c:order val="2"/>
          <c:tx>
            <c:strRef>
              <c:f>bach.!$J$24</c:f>
              <c:strCache>
                <c:ptCount val="1"/>
                <c:pt idx="0">
                  <c:v>Professional Bachelor’s</c:v>
                </c:pt>
              </c:strCache>
            </c:strRef>
          </c:tx>
          <c:spPr>
            <a:ln w="28575" cap="rnd">
              <a:solidFill>
                <a:schemeClr val="accent3"/>
              </a:solidFill>
              <a:round/>
            </a:ln>
            <a:effectLst/>
          </c:spPr>
          <c:marker>
            <c:symbol val="none"/>
          </c:marker>
          <c:dLbls>
            <c:dLbl>
              <c:idx val="0"/>
              <c:layout>
                <c:manualLayout>
                  <c:x val="-2.2388398456906142E-2"/>
                  <c:y val="2.49638861785116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07F-4DC4-9540-17704566D51B}"/>
                </c:ext>
              </c:extLst>
            </c:dLbl>
            <c:dLbl>
              <c:idx val="1"/>
              <c:layout>
                <c:manualLayout>
                  <c:x val="-2.2319561641644274E-2"/>
                  <c:y val="2.1647999575910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07F-4DC4-9540-17704566D51B}"/>
                </c:ext>
              </c:extLst>
            </c:dLbl>
            <c:dLbl>
              <c:idx val="2"/>
              <c:layout>
                <c:manualLayout>
                  <c:x val="-2.0718962037358332E-2"/>
                  <c:y val="2.02782006702591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07F-4DC4-9540-17704566D51B}"/>
                </c:ext>
              </c:extLst>
            </c:dLbl>
            <c:dLbl>
              <c:idx val="3"/>
              <c:layout>
                <c:manualLayout>
                  <c:x val="-2.071896203735828E-2"/>
                  <c:y val="2.61680253525652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07F-4DC4-9540-17704566D51B}"/>
                </c:ext>
              </c:extLst>
            </c:dLbl>
            <c:dLbl>
              <c:idx val="4"/>
              <c:layout>
                <c:manualLayout>
                  <c:x val="-2.0577725900535512E-2"/>
                  <c:y val="2.4168098242847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07F-4DC4-9540-17704566D51B}"/>
                </c:ext>
              </c:extLst>
            </c:dLbl>
            <c:dLbl>
              <c:idx val="5"/>
              <c:layout>
                <c:manualLayout>
                  <c:x val="-3.6631873238211349E-2"/>
                  <c:y val="1.9538529968673647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r"/>
              <c:showLegendKey val="0"/>
              <c:showVal val="1"/>
              <c:showCatName val="0"/>
              <c:showSerName val="0"/>
              <c:showPercent val="0"/>
              <c:showBubbleSize val="0"/>
              <c:extLst>
                <c:ext xmlns:c15="http://schemas.microsoft.com/office/drawing/2012/chart" uri="{CE6537A1-D6FC-4f65-9D91-7224C49458BB}">
                  <c15:layout>
                    <c:manualLayout>
                      <c:w val="5.4666666666666662E-2"/>
                      <c:h val="7.4004811898512685E-2"/>
                    </c:manualLayout>
                  </c15:layout>
                </c:ext>
                <c:ext xmlns:c16="http://schemas.microsoft.com/office/drawing/2014/chart" uri="{C3380CC4-5D6E-409C-BE32-E72D297353CC}">
                  <c16:uniqueId val="{00000007-C07F-4DC4-9540-17704566D51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bach.!$K$21:$P$21</c:f>
              <c:numCache>
                <c:formatCode>General</c:formatCode>
                <c:ptCount val="6"/>
                <c:pt idx="0">
                  <c:v>2020</c:v>
                </c:pt>
                <c:pt idx="1">
                  <c:v>2021</c:v>
                </c:pt>
                <c:pt idx="2">
                  <c:v>2022</c:v>
                </c:pt>
                <c:pt idx="3">
                  <c:v>2023</c:v>
                </c:pt>
                <c:pt idx="4">
                  <c:v>2024</c:v>
                </c:pt>
                <c:pt idx="5">
                  <c:v>2025</c:v>
                </c:pt>
              </c:numCache>
            </c:numRef>
          </c:cat>
          <c:val>
            <c:numRef>
              <c:f>bach.!$K$24:$P$24</c:f>
              <c:numCache>
                <c:formatCode>General</c:formatCode>
                <c:ptCount val="6"/>
                <c:pt idx="0">
                  <c:v>206</c:v>
                </c:pt>
                <c:pt idx="1">
                  <c:v>195</c:v>
                </c:pt>
                <c:pt idx="2">
                  <c:v>163</c:v>
                </c:pt>
                <c:pt idx="3">
                  <c:v>150</c:v>
                </c:pt>
                <c:pt idx="4">
                  <c:v>151</c:v>
                </c:pt>
                <c:pt idx="5">
                  <c:v>129</c:v>
                </c:pt>
              </c:numCache>
            </c:numRef>
          </c:val>
          <c:smooth val="0"/>
          <c:extLst>
            <c:ext xmlns:c16="http://schemas.microsoft.com/office/drawing/2014/chart" uri="{C3380CC4-5D6E-409C-BE32-E72D297353CC}">
              <c16:uniqueId val="{00000008-C07F-4DC4-9540-17704566D51B}"/>
            </c:ext>
          </c:extLst>
        </c:ser>
        <c:ser>
          <c:idx val="3"/>
          <c:order val="3"/>
          <c:tx>
            <c:strRef>
              <c:f>bach.!$J$25</c:f>
              <c:strCache>
                <c:ptCount val="1"/>
                <c:pt idx="0">
                  <c:v>Total</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bach.!$K$21:$P$21</c:f>
              <c:numCache>
                <c:formatCode>General</c:formatCode>
                <c:ptCount val="6"/>
                <c:pt idx="0">
                  <c:v>2020</c:v>
                </c:pt>
                <c:pt idx="1">
                  <c:v>2021</c:v>
                </c:pt>
                <c:pt idx="2">
                  <c:v>2022</c:v>
                </c:pt>
                <c:pt idx="3">
                  <c:v>2023</c:v>
                </c:pt>
                <c:pt idx="4">
                  <c:v>2024</c:v>
                </c:pt>
                <c:pt idx="5">
                  <c:v>2025</c:v>
                </c:pt>
              </c:numCache>
            </c:numRef>
          </c:cat>
          <c:val>
            <c:numRef>
              <c:f>bach.!$K$25:$P$25</c:f>
              <c:numCache>
                <c:formatCode>General</c:formatCode>
                <c:ptCount val="6"/>
                <c:pt idx="0">
                  <c:v>1349</c:v>
                </c:pt>
                <c:pt idx="1">
                  <c:v>1299</c:v>
                </c:pt>
                <c:pt idx="2">
                  <c:v>1096</c:v>
                </c:pt>
                <c:pt idx="3">
                  <c:v>1158</c:v>
                </c:pt>
                <c:pt idx="4">
                  <c:v>1230</c:v>
                </c:pt>
                <c:pt idx="5">
                  <c:v>1026</c:v>
                </c:pt>
              </c:numCache>
            </c:numRef>
          </c:val>
          <c:smooth val="0"/>
          <c:extLst>
            <c:ext xmlns:c16="http://schemas.microsoft.com/office/drawing/2014/chart" uri="{C3380CC4-5D6E-409C-BE32-E72D297353CC}">
              <c16:uniqueId val="{00000009-C07F-4DC4-9540-17704566D51B}"/>
            </c:ext>
          </c:extLst>
        </c:ser>
        <c:dLbls>
          <c:showLegendKey val="0"/>
          <c:showVal val="0"/>
          <c:showCatName val="0"/>
          <c:showSerName val="0"/>
          <c:showPercent val="0"/>
          <c:showBubbleSize val="0"/>
        </c:dLbls>
        <c:smooth val="0"/>
        <c:axId val="1683290896"/>
        <c:axId val="1683301456"/>
      </c:lineChart>
      <c:catAx>
        <c:axId val="168329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da-DK"/>
          </a:p>
        </c:txPr>
        <c:crossAx val="1683301456"/>
        <c:crosses val="autoZero"/>
        <c:auto val="1"/>
        <c:lblAlgn val="ctr"/>
        <c:lblOffset val="100"/>
        <c:noMultiLvlLbl val="0"/>
      </c:catAx>
      <c:valAx>
        <c:axId val="1683301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683290896"/>
        <c:crosses val="autoZero"/>
        <c:crossBetween val="between"/>
      </c:valAx>
      <c:spPr>
        <a:noFill/>
        <a:ln>
          <a:noFill/>
        </a:ln>
        <a:effectLst/>
      </c:spPr>
    </c:plotArea>
    <c:legend>
      <c:legendPos val="b"/>
      <c:layout>
        <c:manualLayout>
          <c:xMode val="edge"/>
          <c:yMode val="edge"/>
          <c:x val="0.17931909932026227"/>
          <c:y val="0.9412295182449345"/>
          <c:w val="0.56248641794473497"/>
          <c:h val="4.562116513484931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dirty="0"/>
              <a:t>Dropout 1 March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0.14999935246581017"/>
          <c:y val="0.17171296296296296"/>
          <c:w val="0.72898470955933148"/>
          <c:h val="0.62308654126567509"/>
        </c:manualLayout>
      </c:layout>
      <c:lineChart>
        <c:grouping val="standard"/>
        <c:varyColors val="0"/>
        <c:ser>
          <c:idx val="0"/>
          <c:order val="0"/>
          <c:spPr>
            <a:ln w="28575" cap="rnd">
              <a:solidFill>
                <a:schemeClr val="accent1"/>
              </a:solidFill>
              <a:round/>
            </a:ln>
            <a:effectLst/>
          </c:spPr>
          <c:marker>
            <c:symbol val="none"/>
          </c:marker>
          <c:cat>
            <c:strRef>
              <c:f>'Ark1'!$B$11:$B$17</c:f>
              <c:strCache>
                <c:ptCount val="7"/>
                <c:pt idx="0">
                  <c:v>2018/19</c:v>
                </c:pt>
                <c:pt idx="1">
                  <c:v>2019/20</c:v>
                </c:pt>
                <c:pt idx="2">
                  <c:v>2020/21</c:v>
                </c:pt>
                <c:pt idx="3">
                  <c:v>2021/22</c:v>
                </c:pt>
                <c:pt idx="4">
                  <c:v>2022/23</c:v>
                </c:pt>
                <c:pt idx="5">
                  <c:v>2023/24</c:v>
                </c:pt>
                <c:pt idx="6">
                  <c:v>2024/25</c:v>
                </c:pt>
              </c:strCache>
            </c:strRef>
          </c:cat>
          <c:val>
            <c:numRef>
              <c:f>'Ark1'!$C$11:$C$17</c:f>
              <c:numCache>
                <c:formatCode>0.00%</c:formatCode>
                <c:ptCount val="7"/>
                <c:pt idx="0">
                  <c:v>9.4E-2</c:v>
                </c:pt>
                <c:pt idx="1">
                  <c:v>0.127</c:v>
                </c:pt>
                <c:pt idx="2">
                  <c:v>0.13300000000000001</c:v>
                </c:pt>
                <c:pt idx="3">
                  <c:v>0.112</c:v>
                </c:pt>
                <c:pt idx="4">
                  <c:v>7.9000000000000001E-2</c:v>
                </c:pt>
                <c:pt idx="5">
                  <c:v>9.6000000000000002E-2</c:v>
                </c:pt>
                <c:pt idx="6">
                  <c:v>7.5999999999999998E-2</c:v>
                </c:pt>
              </c:numCache>
            </c:numRef>
          </c:val>
          <c:smooth val="0"/>
          <c:extLst>
            <c:ext xmlns:c16="http://schemas.microsoft.com/office/drawing/2014/chart" uri="{C3380CC4-5D6E-409C-BE32-E72D297353CC}">
              <c16:uniqueId val="{00000000-0E3D-4B51-8B7C-8E32B806219B}"/>
            </c:ext>
          </c:extLst>
        </c:ser>
        <c:dLbls>
          <c:showLegendKey val="0"/>
          <c:showVal val="0"/>
          <c:showCatName val="0"/>
          <c:showSerName val="0"/>
          <c:showPercent val="0"/>
          <c:showBubbleSize val="0"/>
        </c:dLbls>
        <c:smooth val="0"/>
        <c:axId val="1000192207"/>
        <c:axId val="1000190767"/>
      </c:lineChart>
      <c:catAx>
        <c:axId val="1000192207"/>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da-DK" sz="1100"/>
                  <a:t>Year of Study</a:t>
                </a:r>
              </a:p>
            </c:rich>
          </c:tx>
          <c:layout>
            <c:manualLayout>
              <c:xMode val="edge"/>
              <c:yMode val="edge"/>
              <c:x val="0.8825562923055672"/>
              <c:y val="0.7999766695829687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a-DK"/>
          </a:p>
        </c:txPr>
        <c:crossAx val="1000190767"/>
        <c:crosses val="autoZero"/>
        <c:auto val="1"/>
        <c:lblAlgn val="ctr"/>
        <c:lblOffset val="100"/>
        <c:noMultiLvlLbl val="0"/>
      </c:catAx>
      <c:valAx>
        <c:axId val="10001907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r>
                  <a:rPr lang="da-DK" sz="1100"/>
                  <a:t>Percentage</a:t>
                </a:r>
              </a:p>
            </c:rich>
          </c:tx>
          <c:layout>
            <c:manualLayout>
              <c:xMode val="edge"/>
              <c:yMode val="edge"/>
              <c:x val="4.2105263157894736E-2"/>
              <c:y val="4.0651793525809277E-2"/>
            </c:manualLayout>
          </c:layout>
          <c:overlay val="0"/>
          <c:spPr>
            <a:noFill/>
            <a:ln>
              <a:noFill/>
            </a:ln>
            <a:effectLst/>
          </c:spPr>
          <c:txPr>
            <a:bodyPr rot="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a-DK"/>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a-DK"/>
          </a:p>
        </c:txPr>
        <c:crossAx val="100019220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sz="1400" b="1" dirty="0" err="1">
                <a:latin typeface="Arial" panose="020B0604020202020204" pitchFamily="34" charset="0"/>
                <a:cs typeface="Arial" panose="020B0604020202020204" pitchFamily="34" charset="0"/>
              </a:rPr>
              <a:t>Externally</a:t>
            </a:r>
            <a:r>
              <a:rPr lang="da-DK" sz="1400" b="1" baseline="0" dirty="0">
                <a:latin typeface="Arial" panose="020B0604020202020204" pitchFamily="34" charset="0"/>
                <a:cs typeface="Arial" panose="020B0604020202020204" pitchFamily="34" charset="0"/>
              </a:rPr>
              <a:t> </a:t>
            </a:r>
            <a:r>
              <a:rPr lang="da-DK" sz="1400" b="1" dirty="0" err="1">
                <a:latin typeface="Arial" panose="020B0604020202020204" pitchFamily="34" charset="0"/>
                <a:cs typeface="Arial" panose="020B0604020202020204" pitchFamily="34" charset="0"/>
              </a:rPr>
              <a:t>financed</a:t>
            </a:r>
            <a:r>
              <a:rPr lang="da-DK" sz="1400" b="1" dirty="0">
                <a:latin typeface="Arial" panose="020B0604020202020204" pitchFamily="34" charset="0"/>
                <a:cs typeface="Arial" panose="020B0604020202020204" pitchFamily="34" charset="0"/>
              </a:rPr>
              <a:t> activities</a:t>
            </a:r>
          </a:p>
        </c:rich>
      </c:tx>
      <c:layout>
        <c:manualLayout>
          <c:xMode val="edge"/>
          <c:yMode val="edge"/>
          <c:x val="0.3201438842433082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8.9823335139362623E-2"/>
          <c:y val="9.8312106438763744E-2"/>
          <c:w val="0.8865380990396684"/>
          <c:h val="0.72048379976899835"/>
        </c:manualLayout>
      </c:layout>
      <c:lineChart>
        <c:grouping val="standard"/>
        <c:varyColors val="0"/>
        <c:ser>
          <c:idx val="0"/>
          <c:order val="0"/>
          <c:tx>
            <c:strRef>
              <c:f>'Ark1'!$A$2</c:f>
              <c:strCache>
                <c:ptCount val="1"/>
                <c:pt idx="0">
                  <c:v>Obtained</c:v>
                </c:pt>
              </c:strCache>
            </c:strRef>
          </c:tx>
          <c:spPr>
            <a:ln w="28575" cap="rnd">
              <a:solidFill>
                <a:schemeClr val="accent1"/>
              </a:solidFill>
              <a:round/>
            </a:ln>
            <a:effectLst/>
          </c:spPr>
          <c:marker>
            <c:symbol val="none"/>
          </c:marker>
          <c:cat>
            <c:strRef>
              <c:f>'Ark1'!$D$1:$P$1</c:f>
              <c:strCach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strCache>
            </c:strRef>
          </c:cat>
          <c:val>
            <c:numRef>
              <c:f>'Ark1'!$D$2:$P$2</c:f>
              <c:numCache>
                <c:formatCode>#,##0</c:formatCode>
                <c:ptCount val="13"/>
                <c:pt idx="0">
                  <c:v>224</c:v>
                </c:pt>
                <c:pt idx="1">
                  <c:v>225</c:v>
                </c:pt>
                <c:pt idx="2">
                  <c:v>366</c:v>
                </c:pt>
                <c:pt idx="3">
                  <c:v>256</c:v>
                </c:pt>
                <c:pt idx="4">
                  <c:v>329</c:v>
                </c:pt>
                <c:pt idx="5">
                  <c:v>308</c:v>
                </c:pt>
                <c:pt idx="6">
                  <c:v>352</c:v>
                </c:pt>
                <c:pt idx="7">
                  <c:v>376</c:v>
                </c:pt>
                <c:pt idx="8">
                  <c:v>379</c:v>
                </c:pt>
                <c:pt idx="9">
                  <c:v>298</c:v>
                </c:pt>
                <c:pt idx="10">
                  <c:v>370</c:v>
                </c:pt>
                <c:pt idx="11">
                  <c:v>384</c:v>
                </c:pt>
                <c:pt idx="12">
                  <c:v>388</c:v>
                </c:pt>
              </c:numCache>
            </c:numRef>
          </c:val>
          <c:smooth val="0"/>
          <c:extLst>
            <c:ext xmlns:c16="http://schemas.microsoft.com/office/drawing/2014/chart" uri="{C3380CC4-5D6E-409C-BE32-E72D297353CC}">
              <c16:uniqueId val="{00000000-7B7E-47A5-85F9-B07AF8CA44D1}"/>
            </c:ext>
          </c:extLst>
        </c:ser>
        <c:ser>
          <c:idx val="1"/>
          <c:order val="1"/>
          <c:tx>
            <c:strRef>
              <c:f>'Ark1'!$A$3</c:f>
              <c:strCache>
                <c:ptCount val="1"/>
                <c:pt idx="0">
                  <c:v>Utilized</c:v>
                </c:pt>
              </c:strCache>
            </c:strRef>
          </c:tx>
          <c:spPr>
            <a:ln w="28575" cap="rnd">
              <a:solidFill>
                <a:srgbClr val="00B050"/>
              </a:solidFill>
              <a:round/>
            </a:ln>
            <a:effectLst/>
          </c:spPr>
          <c:marker>
            <c:symbol val="none"/>
          </c:marker>
          <c:cat>
            <c:strRef>
              <c:f>'Ark1'!$D$1:$P$1</c:f>
              <c:strCach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strCache>
            </c:strRef>
          </c:cat>
          <c:val>
            <c:numRef>
              <c:f>'Ark1'!$D$3:$P$3</c:f>
              <c:numCache>
                <c:formatCode>#,##0</c:formatCode>
                <c:ptCount val="13"/>
                <c:pt idx="0">
                  <c:v>250</c:v>
                </c:pt>
                <c:pt idx="1">
                  <c:v>247</c:v>
                </c:pt>
                <c:pt idx="2">
                  <c:v>248</c:v>
                </c:pt>
                <c:pt idx="3">
                  <c:v>265</c:v>
                </c:pt>
                <c:pt idx="4">
                  <c:v>265</c:v>
                </c:pt>
                <c:pt idx="5">
                  <c:v>284</c:v>
                </c:pt>
                <c:pt idx="6">
                  <c:v>293</c:v>
                </c:pt>
                <c:pt idx="7">
                  <c:v>318</c:v>
                </c:pt>
                <c:pt idx="8">
                  <c:v>348</c:v>
                </c:pt>
                <c:pt idx="9">
                  <c:v>337</c:v>
                </c:pt>
                <c:pt idx="10">
                  <c:v>361</c:v>
                </c:pt>
                <c:pt idx="11">
                  <c:v>370</c:v>
                </c:pt>
                <c:pt idx="12">
                  <c:v>380</c:v>
                </c:pt>
              </c:numCache>
            </c:numRef>
          </c:val>
          <c:smooth val="0"/>
          <c:extLst>
            <c:ext xmlns:c16="http://schemas.microsoft.com/office/drawing/2014/chart" uri="{C3380CC4-5D6E-409C-BE32-E72D297353CC}">
              <c16:uniqueId val="{00000001-7B7E-47A5-85F9-B07AF8CA44D1}"/>
            </c:ext>
          </c:extLst>
        </c:ser>
        <c:dLbls>
          <c:showLegendKey val="0"/>
          <c:showVal val="0"/>
          <c:showCatName val="0"/>
          <c:showSerName val="0"/>
          <c:showPercent val="0"/>
          <c:showBubbleSize val="0"/>
        </c:dLbls>
        <c:smooth val="0"/>
        <c:axId val="525448856"/>
        <c:axId val="525450168"/>
      </c:lineChart>
      <c:catAx>
        <c:axId val="525448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crossAx val="525450168"/>
        <c:crosses val="autoZero"/>
        <c:auto val="1"/>
        <c:lblAlgn val="ctr"/>
        <c:lblOffset val="100"/>
        <c:noMultiLvlLbl val="0"/>
      </c:catAx>
      <c:valAx>
        <c:axId val="525450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crossAx val="525448856"/>
        <c:crosses val="autoZero"/>
        <c:crossBetween val="between"/>
      </c:valAx>
      <c:spPr>
        <a:noFill/>
        <a:ln>
          <a:noFill/>
        </a:ln>
        <a:effectLst/>
      </c:spPr>
    </c:plotArea>
    <c:legend>
      <c:legendPos val="b"/>
      <c:layout>
        <c:manualLayout>
          <c:xMode val="edge"/>
          <c:yMode val="edge"/>
          <c:x val="0.30088746993570381"/>
          <c:y val="0.92052937097048237"/>
          <c:w val="0.39822489091910196"/>
          <c:h val="5.05591992051322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err="1">
                <a:latin typeface="Arial" panose="020B0604020202020204" pitchFamily="34" charset="0"/>
                <a:cs typeface="Arial" panose="020B0604020202020204" pitchFamily="34" charset="0"/>
              </a:rPr>
              <a:t>Grant-financed activities obtained</a:t>
            </a:r>
            <a:endParaRPr lang="en-US" b="1" dirty="0">
              <a:latin typeface="Arial" panose="020B0604020202020204" pitchFamily="34" charset="0"/>
              <a:cs typeface="Arial" panose="020B0604020202020204" pitchFamily="34" charset="0"/>
            </a:endParaRPr>
          </a:p>
        </c:rich>
      </c:tx>
      <c:layout>
        <c:manualLayout>
          <c:xMode val="edge"/>
          <c:yMode val="edge"/>
          <c:x val="0.28502665383317938"/>
          <c:y val="4.847083115071470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185239262310753"/>
          <c:y val="0.19352475495036989"/>
          <c:w val="0.63479219898837147"/>
          <c:h val="0.61470250073231036"/>
        </c:manualLayout>
      </c:layout>
      <c:barChart>
        <c:barDir val="col"/>
        <c:grouping val="stacked"/>
        <c:varyColors val="0"/>
        <c:ser>
          <c:idx val="0"/>
          <c:order val="0"/>
          <c:tx>
            <c:strRef>
              <c:f>hjemtag!$C$30</c:f>
              <c:strCache>
                <c:ptCount val="1"/>
                <c:pt idx="0">
                  <c:v>Public</c:v>
                </c:pt>
              </c:strCache>
            </c:strRef>
          </c:tx>
          <c:spPr>
            <a:solidFill>
              <a:schemeClr val="accent4">
                <a:shade val="65000"/>
              </a:schemeClr>
            </a:solidFill>
            <a:ln>
              <a:noFill/>
            </a:ln>
            <a:effectLst/>
          </c:spPr>
          <c:invertIfNegative val="0"/>
          <c:cat>
            <c:numRef>
              <c:f>hjemtag!$D$29:$J$29</c:f>
              <c:numCache>
                <c:formatCode>0</c:formatCode>
                <c:ptCount val="7"/>
                <c:pt idx="0">
                  <c:v>2018</c:v>
                </c:pt>
                <c:pt idx="1">
                  <c:v>2019</c:v>
                </c:pt>
                <c:pt idx="2">
                  <c:v>2020</c:v>
                </c:pt>
                <c:pt idx="3">
                  <c:v>2021</c:v>
                </c:pt>
                <c:pt idx="4">
                  <c:v>2022</c:v>
                </c:pt>
                <c:pt idx="5">
                  <c:v>2023</c:v>
                </c:pt>
                <c:pt idx="6">
                  <c:v>2024</c:v>
                </c:pt>
              </c:numCache>
            </c:numRef>
          </c:cat>
          <c:val>
            <c:numRef>
              <c:f>hjemtag!$D$30:$J$30</c:f>
              <c:numCache>
                <c:formatCode>#,##0</c:formatCode>
                <c:ptCount val="7"/>
                <c:pt idx="0">
                  <c:v>106.62738520000001</c:v>
                </c:pt>
                <c:pt idx="1">
                  <c:v>127.37337753999999</c:v>
                </c:pt>
                <c:pt idx="2">
                  <c:v>169.03830141</c:v>
                </c:pt>
                <c:pt idx="3">
                  <c:v>134.61380331999999</c:v>
                </c:pt>
                <c:pt idx="4">
                  <c:v>168.06576699999999</c:v>
                </c:pt>
                <c:pt idx="5">
                  <c:v>152.60293339</c:v>
                </c:pt>
                <c:pt idx="6">
                  <c:v>99.760344529999998</c:v>
                </c:pt>
              </c:numCache>
            </c:numRef>
          </c:val>
          <c:extLst>
            <c:ext xmlns:c16="http://schemas.microsoft.com/office/drawing/2014/chart" uri="{C3380CC4-5D6E-409C-BE32-E72D297353CC}">
              <c16:uniqueId val="{00000000-3BB6-4103-B682-B620CE651E6D}"/>
            </c:ext>
          </c:extLst>
        </c:ser>
        <c:ser>
          <c:idx val="1"/>
          <c:order val="1"/>
          <c:tx>
            <c:strRef>
              <c:f>hjemtag!$C$31</c:f>
              <c:strCache>
                <c:ptCount val="1"/>
                <c:pt idx="0">
                  <c:v>Private</c:v>
                </c:pt>
              </c:strCache>
            </c:strRef>
          </c:tx>
          <c:spPr>
            <a:solidFill>
              <a:schemeClr val="accent4"/>
            </a:solidFill>
            <a:ln>
              <a:noFill/>
            </a:ln>
            <a:effectLst/>
          </c:spPr>
          <c:invertIfNegative val="0"/>
          <c:cat>
            <c:numRef>
              <c:f>hjemtag!$D$29:$J$29</c:f>
              <c:numCache>
                <c:formatCode>0</c:formatCode>
                <c:ptCount val="7"/>
                <c:pt idx="0">
                  <c:v>2018</c:v>
                </c:pt>
                <c:pt idx="1">
                  <c:v>2019</c:v>
                </c:pt>
                <c:pt idx="2">
                  <c:v>2020</c:v>
                </c:pt>
                <c:pt idx="3">
                  <c:v>2021</c:v>
                </c:pt>
                <c:pt idx="4">
                  <c:v>2022</c:v>
                </c:pt>
                <c:pt idx="5">
                  <c:v>2023</c:v>
                </c:pt>
                <c:pt idx="6">
                  <c:v>2024</c:v>
                </c:pt>
              </c:numCache>
            </c:numRef>
          </c:cat>
          <c:val>
            <c:numRef>
              <c:f>hjemtag!$D$31:$J$31</c:f>
              <c:numCache>
                <c:formatCode>#,##0</c:formatCode>
                <c:ptCount val="7"/>
                <c:pt idx="0">
                  <c:v>77.382611999999995</c:v>
                </c:pt>
                <c:pt idx="1">
                  <c:v>123.43188219999999</c:v>
                </c:pt>
                <c:pt idx="2">
                  <c:v>71.142001739999998</c:v>
                </c:pt>
                <c:pt idx="3">
                  <c:v>139.9605363</c:v>
                </c:pt>
                <c:pt idx="4">
                  <c:v>126.16128212999999</c:v>
                </c:pt>
                <c:pt idx="5">
                  <c:v>139.57362658000002</c:v>
                </c:pt>
                <c:pt idx="6">
                  <c:v>104.80161232</c:v>
                </c:pt>
              </c:numCache>
            </c:numRef>
          </c:val>
          <c:extLst>
            <c:ext xmlns:c16="http://schemas.microsoft.com/office/drawing/2014/chart" uri="{C3380CC4-5D6E-409C-BE32-E72D297353CC}">
              <c16:uniqueId val="{00000001-3BB6-4103-B682-B620CE651E6D}"/>
            </c:ext>
          </c:extLst>
        </c:ser>
        <c:ser>
          <c:idx val="2"/>
          <c:order val="2"/>
          <c:tx>
            <c:strRef>
              <c:f>hjemtag!$C$32</c:f>
              <c:strCache>
                <c:ptCount val="1"/>
                <c:pt idx="0">
                  <c:v>EU/International</c:v>
                </c:pt>
              </c:strCache>
            </c:strRef>
          </c:tx>
          <c:spPr>
            <a:solidFill>
              <a:schemeClr val="accent4">
                <a:tint val="65000"/>
              </a:schemeClr>
            </a:solidFill>
            <a:ln>
              <a:noFill/>
            </a:ln>
            <a:effectLst/>
          </c:spPr>
          <c:invertIfNegative val="0"/>
          <c:cat>
            <c:numRef>
              <c:f>hjemtag!$D$29:$J$29</c:f>
              <c:numCache>
                <c:formatCode>0</c:formatCode>
                <c:ptCount val="7"/>
                <c:pt idx="0">
                  <c:v>2018</c:v>
                </c:pt>
                <c:pt idx="1">
                  <c:v>2019</c:v>
                </c:pt>
                <c:pt idx="2">
                  <c:v>2020</c:v>
                </c:pt>
                <c:pt idx="3">
                  <c:v>2021</c:v>
                </c:pt>
                <c:pt idx="4">
                  <c:v>2022</c:v>
                </c:pt>
                <c:pt idx="5">
                  <c:v>2023</c:v>
                </c:pt>
                <c:pt idx="6">
                  <c:v>2024</c:v>
                </c:pt>
              </c:numCache>
            </c:numRef>
          </c:cat>
          <c:val>
            <c:numRef>
              <c:f>hjemtag!$D$32:$J$32</c:f>
              <c:numCache>
                <c:formatCode>#,##0</c:formatCode>
                <c:ptCount val="7"/>
                <c:pt idx="0">
                  <c:v>72.314992750000002</c:v>
                </c:pt>
                <c:pt idx="1">
                  <c:v>78.488468349999991</c:v>
                </c:pt>
                <c:pt idx="2">
                  <c:v>67.661334830000001</c:v>
                </c:pt>
                <c:pt idx="3">
                  <c:v>77.46256056</c:v>
                </c:pt>
                <c:pt idx="4">
                  <c:v>81.337697700000007</c:v>
                </c:pt>
                <c:pt idx="5">
                  <c:v>86.359723360000004</c:v>
                </c:pt>
                <c:pt idx="6">
                  <c:v>92.623498420000004</c:v>
                </c:pt>
              </c:numCache>
            </c:numRef>
          </c:val>
          <c:extLst>
            <c:ext xmlns:c16="http://schemas.microsoft.com/office/drawing/2014/chart" uri="{C3380CC4-5D6E-409C-BE32-E72D297353CC}">
              <c16:uniqueId val="{00000002-3BB6-4103-B682-B620CE651E6D}"/>
            </c:ext>
          </c:extLst>
        </c:ser>
        <c:dLbls>
          <c:showLegendKey val="0"/>
          <c:showVal val="0"/>
          <c:showCatName val="0"/>
          <c:showSerName val="0"/>
          <c:showPercent val="0"/>
          <c:showBubbleSize val="0"/>
        </c:dLbls>
        <c:gapWidth val="150"/>
        <c:overlap val="100"/>
        <c:axId val="1147809536"/>
        <c:axId val="1147814336"/>
      </c:barChart>
      <c:catAx>
        <c:axId val="11478095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sz="1200" dirty="0">
                    <a:latin typeface="Arial" panose="020B0604020202020204" pitchFamily="34" charset="0"/>
                    <a:cs typeface="Arial" panose="020B0604020202020204" pitchFamily="34" charset="0"/>
                  </a:rPr>
                  <a:t>Annual figures</a:t>
                </a:r>
              </a:p>
            </c:rich>
          </c:tx>
          <c:layout>
            <c:manualLayout>
              <c:xMode val="edge"/>
              <c:yMode val="edge"/>
              <c:x val="0.86520493915026553"/>
              <c:y val="0.8103380602104666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crossAx val="1147814336"/>
        <c:crosses val="autoZero"/>
        <c:auto val="1"/>
        <c:lblAlgn val="ctr"/>
        <c:lblOffset val="100"/>
        <c:noMultiLvlLbl val="0"/>
      </c:catAx>
      <c:valAx>
        <c:axId val="11478143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latin typeface="Arial" panose="020B0604020202020204" pitchFamily="34" charset="0"/>
                    <a:cs typeface="Arial" panose="020B0604020202020204" pitchFamily="34" charset="0"/>
                  </a:rPr>
                  <a:t>DKK Million</a:t>
                </a:r>
              </a:p>
            </c:rich>
          </c:tx>
          <c:layout>
            <c:manualLayout>
              <c:xMode val="edge"/>
              <c:yMode val="edge"/>
              <c:x val="0.10962107385583425"/>
              <c:y val="6.1774205307669874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crossAx val="1147809536"/>
        <c:crosses val="autoZero"/>
        <c:crossBetween val="between"/>
      </c:valAx>
      <c:spPr>
        <a:noFill/>
        <a:ln>
          <a:noFill/>
        </a:ln>
        <a:effectLst/>
      </c:spPr>
    </c:plotArea>
    <c:legend>
      <c:legendPos val="b"/>
      <c:layout>
        <c:manualLayout>
          <c:xMode val="edge"/>
          <c:yMode val="edge"/>
          <c:x val="0.22525816546786873"/>
          <c:y val="0.90244445766790105"/>
          <c:w val="0.5494836690642626"/>
          <c:h val="4.668973651245573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b="1" dirty="0"/>
              <a:t>External activities</a:t>
            </a:r>
          </a:p>
        </c:rich>
      </c:tx>
      <c:layout>
        <c:manualLayout>
          <c:xMode val="edge"/>
          <c:yMode val="edge"/>
          <c:x val="0.3201438842433082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lineChart>
        <c:grouping val="standard"/>
        <c:varyColors val="0"/>
        <c:ser>
          <c:idx val="0"/>
          <c:order val="0"/>
          <c:tx>
            <c:strRef>
              <c:f>'Ark1'!$A$2</c:f>
              <c:strCache>
                <c:ptCount val="1"/>
                <c:pt idx="0">
                  <c:v>Obtained</c:v>
                </c:pt>
              </c:strCache>
            </c:strRef>
          </c:tx>
          <c:spPr>
            <a:ln w="28575" cap="rnd">
              <a:solidFill>
                <a:schemeClr val="accent1"/>
              </a:solidFill>
              <a:round/>
            </a:ln>
            <a:effectLst/>
          </c:spPr>
          <c:marker>
            <c:symbol val="none"/>
          </c:marker>
          <c:cat>
            <c:strRef>
              <c:f>'Ark1'!$D$1:$P$1</c:f>
              <c:strCach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strCache>
            </c:strRef>
          </c:cat>
          <c:val>
            <c:numRef>
              <c:f>'Ark1'!$D$2:$P$2</c:f>
              <c:numCache>
                <c:formatCode>#,##0</c:formatCode>
                <c:ptCount val="13"/>
                <c:pt idx="0">
                  <c:v>224</c:v>
                </c:pt>
                <c:pt idx="1">
                  <c:v>225</c:v>
                </c:pt>
                <c:pt idx="2">
                  <c:v>366</c:v>
                </c:pt>
                <c:pt idx="3">
                  <c:v>256</c:v>
                </c:pt>
                <c:pt idx="4">
                  <c:v>329</c:v>
                </c:pt>
                <c:pt idx="5">
                  <c:v>308</c:v>
                </c:pt>
                <c:pt idx="6">
                  <c:v>352</c:v>
                </c:pt>
                <c:pt idx="7">
                  <c:v>376</c:v>
                </c:pt>
                <c:pt idx="8">
                  <c:v>379</c:v>
                </c:pt>
                <c:pt idx="9">
                  <c:v>298</c:v>
                </c:pt>
                <c:pt idx="10">
                  <c:v>370</c:v>
                </c:pt>
                <c:pt idx="11">
                  <c:v>384</c:v>
                </c:pt>
                <c:pt idx="12">
                  <c:v>388</c:v>
                </c:pt>
              </c:numCache>
            </c:numRef>
          </c:val>
          <c:smooth val="0"/>
          <c:extLst>
            <c:ext xmlns:c16="http://schemas.microsoft.com/office/drawing/2014/chart" uri="{C3380CC4-5D6E-409C-BE32-E72D297353CC}">
              <c16:uniqueId val="{00000000-7B7E-47A5-85F9-B07AF8CA44D1}"/>
            </c:ext>
          </c:extLst>
        </c:ser>
        <c:ser>
          <c:idx val="1"/>
          <c:order val="1"/>
          <c:tx>
            <c:strRef>
              <c:f>'Ark1'!$A$3</c:f>
              <c:strCache>
                <c:ptCount val="1"/>
                <c:pt idx="0">
                  <c:v>Utilized</c:v>
                </c:pt>
              </c:strCache>
            </c:strRef>
          </c:tx>
          <c:spPr>
            <a:ln w="28575" cap="rnd">
              <a:solidFill>
                <a:schemeClr val="accent2"/>
              </a:solidFill>
              <a:round/>
            </a:ln>
            <a:effectLst/>
          </c:spPr>
          <c:marker>
            <c:symbol val="none"/>
          </c:marker>
          <c:cat>
            <c:strRef>
              <c:f>'Ark1'!$D$1:$P$1</c:f>
              <c:strCache>
                <c:ptCount val="13"/>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strCache>
            </c:strRef>
          </c:cat>
          <c:val>
            <c:numRef>
              <c:f>'Ark1'!$D$3:$P$3</c:f>
              <c:numCache>
                <c:formatCode>#,##0</c:formatCode>
                <c:ptCount val="13"/>
                <c:pt idx="0">
                  <c:v>250</c:v>
                </c:pt>
                <c:pt idx="1">
                  <c:v>247</c:v>
                </c:pt>
                <c:pt idx="2">
                  <c:v>248</c:v>
                </c:pt>
                <c:pt idx="3">
                  <c:v>265</c:v>
                </c:pt>
                <c:pt idx="4">
                  <c:v>265</c:v>
                </c:pt>
                <c:pt idx="5">
                  <c:v>284</c:v>
                </c:pt>
                <c:pt idx="6">
                  <c:v>293</c:v>
                </c:pt>
                <c:pt idx="7">
                  <c:v>318</c:v>
                </c:pt>
                <c:pt idx="8">
                  <c:v>348</c:v>
                </c:pt>
                <c:pt idx="9">
                  <c:v>337</c:v>
                </c:pt>
                <c:pt idx="10">
                  <c:v>361</c:v>
                </c:pt>
                <c:pt idx="11">
                  <c:v>370</c:v>
                </c:pt>
                <c:pt idx="12">
                  <c:v>380</c:v>
                </c:pt>
              </c:numCache>
            </c:numRef>
          </c:val>
          <c:smooth val="0"/>
          <c:extLst>
            <c:ext xmlns:c16="http://schemas.microsoft.com/office/drawing/2014/chart" uri="{C3380CC4-5D6E-409C-BE32-E72D297353CC}">
              <c16:uniqueId val="{00000001-7B7E-47A5-85F9-B07AF8CA44D1}"/>
            </c:ext>
          </c:extLst>
        </c:ser>
        <c:dLbls>
          <c:showLegendKey val="0"/>
          <c:showVal val="0"/>
          <c:showCatName val="0"/>
          <c:showSerName val="0"/>
          <c:showPercent val="0"/>
          <c:showBubbleSize val="0"/>
        </c:dLbls>
        <c:smooth val="0"/>
        <c:axId val="525448856"/>
        <c:axId val="525450168"/>
      </c:lineChart>
      <c:catAx>
        <c:axId val="525448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525450168"/>
        <c:crosses val="autoZero"/>
        <c:auto val="1"/>
        <c:lblAlgn val="ctr"/>
        <c:lblOffset val="100"/>
        <c:noMultiLvlLbl val="0"/>
      </c:catAx>
      <c:valAx>
        <c:axId val="525450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525448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solidFill>
        <a:schemeClr val="tx1"/>
      </a:solidFill>
    </a:ln>
    <a:effectLst/>
  </c:spPr>
  <c:txPr>
    <a:bodyPr/>
    <a:lstStyle/>
    <a:p>
      <a:pPr>
        <a:defRPr/>
      </a:pPr>
      <a:endParaRPr lang="da-DK"/>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0.20185241301907969"/>
          <c:y val="0.20057013557524805"/>
          <c:w val="0.63479219898837147"/>
          <c:h val="0.50329432779235916"/>
        </c:manualLayout>
      </c:layout>
      <c:barChart>
        <c:barDir val="col"/>
        <c:grouping val="stacked"/>
        <c:varyColors val="0"/>
        <c:ser>
          <c:idx val="0"/>
          <c:order val="0"/>
          <c:tx>
            <c:strRef>
              <c:f>Export!$C$25</c:f>
              <c:strCache>
                <c:ptCount val="1"/>
                <c:pt idx="0">
                  <c:v>Public</c:v>
                </c:pt>
              </c:strCache>
            </c:strRef>
          </c:tx>
          <c:spPr>
            <a:solidFill>
              <a:srgbClr val="0E8563"/>
            </a:solidFill>
            <a:ln>
              <a:noFill/>
            </a:ln>
            <a:effectLst/>
          </c:spPr>
          <c:invertIfNegative val="0"/>
          <c:cat>
            <c:numRef>
              <c:f>Export!$D$24:$J$24</c:f>
              <c:numCache>
                <c:formatCode>0</c:formatCode>
                <c:ptCount val="7"/>
                <c:pt idx="0">
                  <c:v>2018</c:v>
                </c:pt>
                <c:pt idx="1">
                  <c:v>2019</c:v>
                </c:pt>
                <c:pt idx="2">
                  <c:v>2020</c:v>
                </c:pt>
                <c:pt idx="3">
                  <c:v>2021</c:v>
                </c:pt>
                <c:pt idx="4">
                  <c:v>2022</c:v>
                </c:pt>
                <c:pt idx="5">
                  <c:v>2023</c:v>
                </c:pt>
                <c:pt idx="6">
                  <c:v>2024</c:v>
                </c:pt>
              </c:numCache>
            </c:numRef>
          </c:cat>
          <c:val>
            <c:numRef>
              <c:f>Export!$D$25:$J$25</c:f>
              <c:numCache>
                <c:formatCode>#,##0</c:formatCode>
                <c:ptCount val="7"/>
                <c:pt idx="0">
                  <c:v>106627.3852</c:v>
                </c:pt>
                <c:pt idx="1">
                  <c:v>127373.37753999999</c:v>
                </c:pt>
                <c:pt idx="2">
                  <c:v>169038.30140999999</c:v>
                </c:pt>
                <c:pt idx="3">
                  <c:v>134613.80332000001</c:v>
                </c:pt>
                <c:pt idx="4">
                  <c:v>168065.76699999999</c:v>
                </c:pt>
                <c:pt idx="5">
                  <c:v>152602.93339000002</c:v>
                </c:pt>
                <c:pt idx="6">
                  <c:v>99760.344530000002</c:v>
                </c:pt>
              </c:numCache>
            </c:numRef>
          </c:val>
          <c:extLst>
            <c:ext xmlns:c16="http://schemas.microsoft.com/office/drawing/2014/chart" uri="{C3380CC4-5D6E-409C-BE32-E72D297353CC}">
              <c16:uniqueId val="{00000000-98B5-451C-A9E8-2A057F69282B}"/>
            </c:ext>
          </c:extLst>
        </c:ser>
        <c:ser>
          <c:idx val="1"/>
          <c:order val="1"/>
          <c:tx>
            <c:strRef>
              <c:f>Export!$C$26</c:f>
              <c:strCache>
                <c:ptCount val="1"/>
                <c:pt idx="0">
                  <c:v>Private</c:v>
                </c:pt>
              </c:strCache>
            </c:strRef>
          </c:tx>
          <c:spPr>
            <a:solidFill>
              <a:srgbClr val="60AD8B"/>
            </a:solidFill>
            <a:ln>
              <a:noFill/>
            </a:ln>
            <a:effectLst/>
          </c:spPr>
          <c:invertIfNegative val="0"/>
          <c:cat>
            <c:numRef>
              <c:f>Export!$D$24:$J$24</c:f>
              <c:numCache>
                <c:formatCode>0</c:formatCode>
                <c:ptCount val="7"/>
                <c:pt idx="0">
                  <c:v>2018</c:v>
                </c:pt>
                <c:pt idx="1">
                  <c:v>2019</c:v>
                </c:pt>
                <c:pt idx="2">
                  <c:v>2020</c:v>
                </c:pt>
                <c:pt idx="3">
                  <c:v>2021</c:v>
                </c:pt>
                <c:pt idx="4">
                  <c:v>2022</c:v>
                </c:pt>
                <c:pt idx="5">
                  <c:v>2023</c:v>
                </c:pt>
                <c:pt idx="6">
                  <c:v>2024</c:v>
                </c:pt>
              </c:numCache>
            </c:numRef>
          </c:cat>
          <c:val>
            <c:numRef>
              <c:f>Export!$D$26:$J$26</c:f>
              <c:numCache>
                <c:formatCode>#,##0</c:formatCode>
                <c:ptCount val="7"/>
                <c:pt idx="0">
                  <c:v>77382.611999999994</c:v>
                </c:pt>
                <c:pt idx="1">
                  <c:v>123431.88219999999</c:v>
                </c:pt>
                <c:pt idx="2">
                  <c:v>71142.001739999992</c:v>
                </c:pt>
                <c:pt idx="3">
                  <c:v>139960.53630000001</c:v>
                </c:pt>
                <c:pt idx="4">
                  <c:v>126161.28212999999</c:v>
                </c:pt>
                <c:pt idx="5">
                  <c:v>139573.62658000001</c:v>
                </c:pt>
                <c:pt idx="6">
                  <c:v>104801.61232000001</c:v>
                </c:pt>
              </c:numCache>
            </c:numRef>
          </c:val>
          <c:extLst>
            <c:ext xmlns:c16="http://schemas.microsoft.com/office/drawing/2014/chart" uri="{C3380CC4-5D6E-409C-BE32-E72D297353CC}">
              <c16:uniqueId val="{00000001-98B5-451C-A9E8-2A057F69282B}"/>
            </c:ext>
          </c:extLst>
        </c:ser>
        <c:ser>
          <c:idx val="2"/>
          <c:order val="2"/>
          <c:tx>
            <c:strRef>
              <c:f>Export!$C$27</c:f>
              <c:strCache>
                <c:ptCount val="1"/>
                <c:pt idx="0">
                  <c:v>EU/International</c:v>
                </c:pt>
              </c:strCache>
            </c:strRef>
          </c:tx>
          <c:spPr>
            <a:solidFill>
              <a:schemeClr val="accent4">
                <a:tint val="65000"/>
              </a:schemeClr>
            </a:solidFill>
            <a:ln>
              <a:noFill/>
            </a:ln>
            <a:effectLst/>
          </c:spPr>
          <c:invertIfNegative val="0"/>
          <c:cat>
            <c:numRef>
              <c:f>Export!$D$24:$J$24</c:f>
              <c:numCache>
                <c:formatCode>0</c:formatCode>
                <c:ptCount val="7"/>
                <c:pt idx="0">
                  <c:v>2018</c:v>
                </c:pt>
                <c:pt idx="1">
                  <c:v>2019</c:v>
                </c:pt>
                <c:pt idx="2">
                  <c:v>2020</c:v>
                </c:pt>
                <c:pt idx="3">
                  <c:v>2021</c:v>
                </c:pt>
                <c:pt idx="4">
                  <c:v>2022</c:v>
                </c:pt>
                <c:pt idx="5">
                  <c:v>2023</c:v>
                </c:pt>
                <c:pt idx="6">
                  <c:v>2024</c:v>
                </c:pt>
              </c:numCache>
            </c:numRef>
          </c:cat>
          <c:val>
            <c:numRef>
              <c:f>Export!$D$27:$J$27</c:f>
              <c:numCache>
                <c:formatCode>#,##0</c:formatCode>
                <c:ptCount val="7"/>
                <c:pt idx="0">
                  <c:v>72314.992750000005</c:v>
                </c:pt>
                <c:pt idx="1">
                  <c:v>78488.468349999996</c:v>
                </c:pt>
                <c:pt idx="2">
                  <c:v>67661.334829999993</c:v>
                </c:pt>
                <c:pt idx="3">
                  <c:v>77462.560559999998</c:v>
                </c:pt>
                <c:pt idx="4">
                  <c:v>81337.697700000004</c:v>
                </c:pt>
                <c:pt idx="5">
                  <c:v>86359.723360000004</c:v>
                </c:pt>
                <c:pt idx="6">
                  <c:v>92623.498420000004</c:v>
                </c:pt>
              </c:numCache>
            </c:numRef>
          </c:val>
          <c:extLst>
            <c:ext xmlns:c16="http://schemas.microsoft.com/office/drawing/2014/chart" uri="{C3380CC4-5D6E-409C-BE32-E72D297353CC}">
              <c16:uniqueId val="{00000002-98B5-451C-A9E8-2A057F69282B}"/>
            </c:ext>
          </c:extLst>
        </c:ser>
        <c:dLbls>
          <c:showLegendKey val="0"/>
          <c:showVal val="0"/>
          <c:showCatName val="0"/>
          <c:showSerName val="0"/>
          <c:showPercent val="0"/>
          <c:showBubbleSize val="0"/>
        </c:dLbls>
        <c:gapWidth val="150"/>
        <c:overlap val="100"/>
        <c:axId val="1147809536"/>
        <c:axId val="1147814336"/>
      </c:barChart>
      <c:catAx>
        <c:axId val="114780953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da-DK" sz="1400"/>
                  <a:t>Annual figures</a:t>
                </a:r>
              </a:p>
            </c:rich>
          </c:tx>
          <c:layout>
            <c:manualLayout>
              <c:xMode val="edge"/>
              <c:yMode val="edge"/>
              <c:x val="0.8630067268081556"/>
              <c:y val="0.694073344998541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a-DK"/>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a-DK"/>
          </a:p>
        </c:txPr>
        <c:crossAx val="1147814336"/>
        <c:crosses val="autoZero"/>
        <c:auto val="1"/>
        <c:lblAlgn val="ctr"/>
        <c:lblOffset val="100"/>
        <c:noMultiLvlLbl val="0"/>
      </c:catAx>
      <c:valAx>
        <c:axId val="11478143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r>
                  <a:rPr lang="da-DK" sz="1400"/>
                  <a:t>DKK thousand</a:t>
                </a:r>
              </a:p>
            </c:rich>
          </c:tx>
          <c:layout>
            <c:manualLayout>
              <c:xMode val="edge"/>
              <c:yMode val="edge"/>
              <c:x val="0.10962107385583425"/>
              <c:y val="6.1774205307669874E-2"/>
            </c:manualLayout>
          </c:layout>
          <c:overlay val="0"/>
          <c:spPr>
            <a:noFill/>
            <a:ln>
              <a:noFill/>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a-DK"/>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a-DK"/>
          </a:p>
        </c:txPr>
        <c:crossAx val="1147809536"/>
        <c:crosses val="autoZero"/>
        <c:crossBetween val="between"/>
      </c:valAx>
      <c:spPr>
        <a:noFill/>
        <a:ln>
          <a:noFill/>
        </a:ln>
        <a:effectLst/>
      </c:spPr>
    </c:plotArea>
    <c:legend>
      <c:legendPos val="b"/>
      <c:layout>
        <c:manualLayout>
          <c:xMode val="edge"/>
          <c:yMode val="edge"/>
          <c:x val="8.0064551198377479E-2"/>
          <c:y val="0.87266927970915698"/>
          <c:w val="0.8646752790129465"/>
          <c:h val="3.835472998560933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b="1" dirty="0"/>
              <a:t>FINALIZED </a:t>
            </a:r>
            <a:r>
              <a:rPr lang="da-DK" b="1" dirty="0" err="1"/>
              <a:t>PHDs</a:t>
            </a:r>
            <a:endParaRPr lang="da-DK"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'Ark1'!$A$7</c:f>
              <c:strCache>
                <c:ptCount val="1"/>
                <c:pt idx="0">
                  <c:v>ENG</c:v>
                </c:pt>
              </c:strCache>
            </c:strRef>
          </c:tx>
          <c:spPr>
            <a:solidFill>
              <a:schemeClr val="accent1"/>
            </a:solidFill>
            <a:ln>
              <a:noFill/>
            </a:ln>
            <a:effectLst/>
          </c:spPr>
          <c:invertIfNegative val="0"/>
          <c:cat>
            <c:strRef>
              <c:f>'Ark1'!$B$1:$N$1</c:f>
              <c:strCache>
                <c:ptCount val="13"/>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strCache>
            </c:strRef>
          </c:cat>
          <c:val>
            <c:numRef>
              <c:f>'Ark1'!$B$7:$N$7</c:f>
              <c:numCache>
                <c:formatCode>#,##0</c:formatCode>
                <c:ptCount val="13"/>
                <c:pt idx="0">
                  <c:v>68</c:v>
                </c:pt>
                <c:pt idx="1">
                  <c:v>86</c:v>
                </c:pt>
                <c:pt idx="2">
                  <c:v>75</c:v>
                </c:pt>
                <c:pt idx="3">
                  <c:v>83</c:v>
                </c:pt>
                <c:pt idx="4">
                  <c:v>70</c:v>
                </c:pt>
                <c:pt idx="5">
                  <c:v>75</c:v>
                </c:pt>
                <c:pt idx="6">
                  <c:v>62</c:v>
                </c:pt>
                <c:pt idx="7">
                  <c:v>72</c:v>
                </c:pt>
                <c:pt idx="8">
                  <c:v>70</c:v>
                </c:pt>
                <c:pt idx="9">
                  <c:v>57</c:v>
                </c:pt>
                <c:pt idx="10">
                  <c:v>63</c:v>
                </c:pt>
                <c:pt idx="11">
                  <c:v>87</c:v>
                </c:pt>
                <c:pt idx="12">
                  <c:v>105</c:v>
                </c:pt>
              </c:numCache>
            </c:numRef>
          </c:val>
          <c:extLst>
            <c:ext xmlns:c16="http://schemas.microsoft.com/office/drawing/2014/chart" uri="{C3380CC4-5D6E-409C-BE32-E72D297353CC}">
              <c16:uniqueId val="{00000000-4D39-42D7-91C1-C5875F057F79}"/>
            </c:ext>
          </c:extLst>
        </c:ser>
        <c:dLbls>
          <c:showLegendKey val="0"/>
          <c:showVal val="0"/>
          <c:showCatName val="0"/>
          <c:showSerName val="0"/>
          <c:showPercent val="0"/>
          <c:showBubbleSize val="0"/>
        </c:dLbls>
        <c:gapWidth val="219"/>
        <c:overlap val="-27"/>
        <c:axId val="525448856"/>
        <c:axId val="525450168"/>
      </c:barChart>
      <c:catAx>
        <c:axId val="525448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525450168"/>
        <c:crosses val="autoZero"/>
        <c:auto val="1"/>
        <c:lblAlgn val="ctr"/>
        <c:lblOffset val="100"/>
        <c:noMultiLvlLbl val="0"/>
      </c:catAx>
      <c:valAx>
        <c:axId val="525450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525448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solidFill>
        <a:schemeClr val="tx1"/>
      </a:solidFill>
    </a:ln>
    <a:effectLst/>
  </c:spPr>
  <c:txPr>
    <a:bodyPr/>
    <a:lstStyle/>
    <a:p>
      <a:pPr>
        <a:defRPr/>
      </a:pPr>
      <a:endParaRPr lang="da-DK"/>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b="1" dirty="0"/>
              <a:t>PUBLICATION</a:t>
            </a:r>
            <a:r>
              <a:rPr lang="da-DK" b="1" baseline="0" dirty="0"/>
              <a:t> POINTS</a:t>
            </a:r>
            <a:endParaRPr lang="da-DK"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'Ark1'!$A$7</c:f>
              <c:strCache>
                <c:ptCount val="1"/>
                <c:pt idx="0">
                  <c:v>Total </c:v>
                </c:pt>
              </c:strCache>
            </c:strRef>
          </c:tx>
          <c:spPr>
            <a:solidFill>
              <a:schemeClr val="accent1"/>
            </a:solidFill>
            <a:ln>
              <a:noFill/>
            </a:ln>
            <a:effectLst/>
          </c:spPr>
          <c:invertIfNegative val="0"/>
          <c:cat>
            <c:strRef>
              <c:f>'Ark1'!$D$1:$N$1</c:f>
              <c:strCache>
                <c:ptCount val="11"/>
                <c:pt idx="0">
                  <c:v>2015</c:v>
                </c:pt>
                <c:pt idx="1">
                  <c:v>2016</c:v>
                </c:pt>
                <c:pt idx="2">
                  <c:v>2017</c:v>
                </c:pt>
                <c:pt idx="3">
                  <c:v>2018</c:v>
                </c:pt>
                <c:pt idx="4">
                  <c:v>2019</c:v>
                </c:pt>
                <c:pt idx="5">
                  <c:v>2020</c:v>
                </c:pt>
                <c:pt idx="6">
                  <c:v>2021</c:v>
                </c:pt>
                <c:pt idx="7">
                  <c:v>2022</c:v>
                </c:pt>
                <c:pt idx="8">
                  <c:v>2023</c:v>
                </c:pt>
                <c:pt idx="9">
                  <c:v>2024</c:v>
                </c:pt>
                <c:pt idx="10">
                  <c:v>2025</c:v>
                </c:pt>
              </c:strCache>
            </c:strRef>
          </c:cat>
          <c:val>
            <c:numRef>
              <c:f>'Ark1'!$D$7:$N$7</c:f>
              <c:numCache>
                <c:formatCode>#,##0</c:formatCode>
                <c:ptCount val="11"/>
                <c:pt idx="0">
                  <c:v>954</c:v>
                </c:pt>
                <c:pt idx="1">
                  <c:v>983</c:v>
                </c:pt>
                <c:pt idx="2">
                  <c:v>1000</c:v>
                </c:pt>
                <c:pt idx="3">
                  <c:v>1207</c:v>
                </c:pt>
                <c:pt idx="4">
                  <c:v>1348</c:v>
                </c:pt>
                <c:pt idx="5">
                  <c:v>1622</c:v>
                </c:pt>
                <c:pt idx="6">
                  <c:v>1622</c:v>
                </c:pt>
                <c:pt idx="7">
                  <c:v>1432</c:v>
                </c:pt>
                <c:pt idx="8">
                  <c:v>1475</c:v>
                </c:pt>
                <c:pt idx="9">
                  <c:v>1420</c:v>
                </c:pt>
                <c:pt idx="10">
                  <c:v>1397</c:v>
                </c:pt>
              </c:numCache>
            </c:numRef>
          </c:val>
          <c:extLst>
            <c:ext xmlns:c16="http://schemas.microsoft.com/office/drawing/2014/chart" uri="{C3380CC4-5D6E-409C-BE32-E72D297353CC}">
              <c16:uniqueId val="{00000000-6005-4713-BF5E-2286C22D0344}"/>
            </c:ext>
          </c:extLst>
        </c:ser>
        <c:dLbls>
          <c:showLegendKey val="0"/>
          <c:showVal val="0"/>
          <c:showCatName val="0"/>
          <c:showSerName val="0"/>
          <c:showPercent val="0"/>
          <c:showBubbleSize val="0"/>
        </c:dLbls>
        <c:gapWidth val="219"/>
        <c:overlap val="-27"/>
        <c:axId val="525448856"/>
        <c:axId val="525450168"/>
      </c:barChart>
      <c:catAx>
        <c:axId val="525448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525450168"/>
        <c:crosses val="autoZero"/>
        <c:auto val="1"/>
        <c:lblAlgn val="ctr"/>
        <c:lblOffset val="100"/>
        <c:noMultiLvlLbl val="0"/>
      </c:catAx>
      <c:valAx>
        <c:axId val="525450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525448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solidFill>
        <a:schemeClr val="tx1"/>
      </a:solidFill>
    </a:ln>
    <a:effectLst/>
  </c:spPr>
  <c:txPr>
    <a:bodyPr/>
    <a:lstStyle/>
    <a:p>
      <a:pPr>
        <a:defRPr/>
      </a:pPr>
      <a:endParaRPr lang="da-DK"/>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7">
  <a:schemeClr val="accent4"/>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7">
  <a:schemeClr val="accent4"/>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73.jpeg"/></Relationships>
</file>

<file path=ppt/diagrams/_rels/data10.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svg"/><Relationship Id="rId1" Type="http://schemas.openxmlformats.org/officeDocument/2006/relationships/image" Target="../media/image133.png"/><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image" Target="../media/image136.svg"/></Relationships>
</file>

<file path=ppt/diagrams/_rels/data11.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svg"/><Relationship Id="rId1" Type="http://schemas.openxmlformats.org/officeDocument/2006/relationships/image" Target="../media/image143.png"/><Relationship Id="rId6" Type="http://schemas.openxmlformats.org/officeDocument/2006/relationships/image" Target="../media/image148.svg"/><Relationship Id="rId5" Type="http://schemas.openxmlformats.org/officeDocument/2006/relationships/image" Target="../media/image147.png"/><Relationship Id="rId10" Type="http://schemas.openxmlformats.org/officeDocument/2006/relationships/image" Target="../media/image152.svg"/><Relationship Id="rId4" Type="http://schemas.openxmlformats.org/officeDocument/2006/relationships/image" Target="../media/image146.svg"/><Relationship Id="rId9" Type="http://schemas.openxmlformats.org/officeDocument/2006/relationships/image" Target="../media/image151.png"/></Relationships>
</file>

<file path=ppt/diagrams/_rels/data12.xml.rels><?xml version="1.0" encoding="UTF-8" standalone="yes"?>
<Relationships xmlns="http://schemas.openxmlformats.org/package/2006/relationships"><Relationship Id="rId8" Type="http://schemas.openxmlformats.org/officeDocument/2006/relationships/image" Target="../media/image162.sv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sv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svg"/><Relationship Id="rId4" Type="http://schemas.openxmlformats.org/officeDocument/2006/relationships/image" Target="../media/image158.svg"/><Relationship Id="rId9" Type="http://schemas.openxmlformats.org/officeDocument/2006/relationships/image" Target="../media/image163.png"/></Relationships>
</file>

<file path=ppt/diagrams/_rels/data13.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image" Target="../media/image179.svg"/><Relationship Id="rId2" Type="http://schemas.openxmlformats.org/officeDocument/2006/relationships/image" Target="../media/image169.svg"/><Relationship Id="rId1" Type="http://schemas.openxmlformats.org/officeDocument/2006/relationships/image" Target="../media/image168.png"/><Relationship Id="rId6" Type="http://schemas.openxmlformats.org/officeDocument/2006/relationships/image" Target="../media/image173.sv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svg"/><Relationship Id="rId4" Type="http://schemas.openxmlformats.org/officeDocument/2006/relationships/image" Target="../media/image171.svg"/><Relationship Id="rId9" Type="http://schemas.openxmlformats.org/officeDocument/2006/relationships/image" Target="../media/image176.png"/></Relationships>
</file>

<file path=ppt/diagrams/_rels/data14.xml.rels><?xml version="1.0" encoding="UTF-8" standalone="yes"?>
<Relationships xmlns="http://schemas.openxmlformats.org/package/2006/relationships"><Relationship Id="rId8" Type="http://schemas.openxmlformats.org/officeDocument/2006/relationships/image" Target="../media/image160.svg"/><Relationship Id="rId3" Type="http://schemas.openxmlformats.org/officeDocument/2006/relationships/image" Target="../media/image183.png"/><Relationship Id="rId7" Type="http://schemas.openxmlformats.org/officeDocument/2006/relationships/image" Target="../media/image159.png"/><Relationship Id="rId2" Type="http://schemas.openxmlformats.org/officeDocument/2006/relationships/image" Target="../media/image182.svg"/><Relationship Id="rId1" Type="http://schemas.openxmlformats.org/officeDocument/2006/relationships/image" Target="../media/image181.png"/><Relationship Id="rId6" Type="http://schemas.openxmlformats.org/officeDocument/2006/relationships/image" Target="../media/image186.svg"/><Relationship Id="rId5" Type="http://schemas.openxmlformats.org/officeDocument/2006/relationships/image" Target="../media/image185.png"/><Relationship Id="rId10" Type="http://schemas.openxmlformats.org/officeDocument/2006/relationships/image" Target="../media/image188.svg"/><Relationship Id="rId4" Type="http://schemas.openxmlformats.org/officeDocument/2006/relationships/image" Target="../media/image184.svg"/><Relationship Id="rId9" Type="http://schemas.openxmlformats.org/officeDocument/2006/relationships/image" Target="../media/image187.png"/></Relationships>
</file>

<file path=ppt/diagrams/_rels/data15.xml.rels><?xml version="1.0" encoding="UTF-8" standalone="yes"?>
<Relationships xmlns="http://schemas.openxmlformats.org/package/2006/relationships"><Relationship Id="rId8" Type="http://schemas.openxmlformats.org/officeDocument/2006/relationships/image" Target="../media/image197.svg"/><Relationship Id="rId3" Type="http://schemas.openxmlformats.org/officeDocument/2006/relationships/image" Target="../media/image192.png"/><Relationship Id="rId7" Type="http://schemas.openxmlformats.org/officeDocument/2006/relationships/image" Target="../media/image196.png"/><Relationship Id="rId12" Type="http://schemas.openxmlformats.org/officeDocument/2006/relationships/image" Target="../media/image201.svg"/><Relationship Id="rId2" Type="http://schemas.openxmlformats.org/officeDocument/2006/relationships/image" Target="../media/image191.svg"/><Relationship Id="rId1" Type="http://schemas.openxmlformats.org/officeDocument/2006/relationships/image" Target="../media/image190.png"/><Relationship Id="rId6" Type="http://schemas.openxmlformats.org/officeDocument/2006/relationships/image" Target="../media/image195.svg"/><Relationship Id="rId11" Type="http://schemas.openxmlformats.org/officeDocument/2006/relationships/image" Target="../media/image200.png"/><Relationship Id="rId5" Type="http://schemas.openxmlformats.org/officeDocument/2006/relationships/image" Target="../media/image194.png"/><Relationship Id="rId10" Type="http://schemas.openxmlformats.org/officeDocument/2006/relationships/image" Target="../media/image199.svg"/><Relationship Id="rId4" Type="http://schemas.openxmlformats.org/officeDocument/2006/relationships/image" Target="../media/image193.svg"/><Relationship Id="rId9" Type="http://schemas.openxmlformats.org/officeDocument/2006/relationships/image" Target="../media/image198.png"/></Relationships>
</file>

<file path=ppt/diagrams/_rels/data16.xml.rels><?xml version="1.0" encoding="UTF-8" standalone="yes"?>
<Relationships xmlns="http://schemas.openxmlformats.org/package/2006/relationships"><Relationship Id="rId8" Type="http://schemas.openxmlformats.org/officeDocument/2006/relationships/image" Target="../media/image188.svg"/><Relationship Id="rId3" Type="http://schemas.openxmlformats.org/officeDocument/2006/relationships/image" Target="../media/image205.png"/><Relationship Id="rId7" Type="http://schemas.openxmlformats.org/officeDocument/2006/relationships/image" Target="../media/image187.png"/><Relationship Id="rId2" Type="http://schemas.openxmlformats.org/officeDocument/2006/relationships/image" Target="../media/image204.svg"/><Relationship Id="rId1" Type="http://schemas.openxmlformats.org/officeDocument/2006/relationships/image" Target="../media/image203.png"/><Relationship Id="rId6" Type="http://schemas.openxmlformats.org/officeDocument/2006/relationships/image" Target="../media/image208.svg"/><Relationship Id="rId5" Type="http://schemas.openxmlformats.org/officeDocument/2006/relationships/image" Target="../media/image207.png"/><Relationship Id="rId4" Type="http://schemas.openxmlformats.org/officeDocument/2006/relationships/image" Target="../media/image206.svg"/></Relationships>
</file>

<file path=ppt/diagrams/_rels/data17.xml.rels><?xml version="1.0" encoding="UTF-8" standalone="yes"?>
<Relationships xmlns="http://schemas.openxmlformats.org/package/2006/relationships"><Relationship Id="rId8" Type="http://schemas.openxmlformats.org/officeDocument/2006/relationships/image" Target="../media/image214.sv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211.svg"/><Relationship Id="rId1" Type="http://schemas.openxmlformats.org/officeDocument/2006/relationships/image" Target="../media/image210.png"/><Relationship Id="rId6" Type="http://schemas.openxmlformats.org/officeDocument/2006/relationships/image" Target="../media/image213.svg"/><Relationship Id="rId11" Type="http://schemas.openxmlformats.org/officeDocument/2006/relationships/image" Target="../media/image215.svg"/><Relationship Id="rId5" Type="http://schemas.openxmlformats.org/officeDocument/2006/relationships/image" Target="../media/image212.png"/><Relationship Id="rId10" Type="http://schemas.openxmlformats.org/officeDocument/2006/relationships/image" Target="../media/image188.svg"/><Relationship Id="rId4" Type="http://schemas.openxmlformats.org/officeDocument/2006/relationships/image" Target="../media/image169.svg"/><Relationship Id="rId9" Type="http://schemas.openxmlformats.org/officeDocument/2006/relationships/image" Target="../media/image187.png"/></Relationships>
</file>

<file path=ppt/diagrams/_rels/data18.xml.rels><?xml version="1.0" encoding="UTF-8" standalone="yes"?>
<Relationships xmlns="http://schemas.openxmlformats.org/package/2006/relationships"><Relationship Id="rId8" Type="http://schemas.openxmlformats.org/officeDocument/2006/relationships/image" Target="../media/image222.svg"/><Relationship Id="rId3" Type="http://schemas.openxmlformats.org/officeDocument/2006/relationships/image" Target="../media/image192.png"/><Relationship Id="rId7" Type="http://schemas.openxmlformats.org/officeDocument/2006/relationships/image" Target="../media/image221.png"/><Relationship Id="rId2" Type="http://schemas.openxmlformats.org/officeDocument/2006/relationships/image" Target="../media/image218.svg"/><Relationship Id="rId1" Type="http://schemas.openxmlformats.org/officeDocument/2006/relationships/image" Target="../media/image217.png"/><Relationship Id="rId6" Type="http://schemas.openxmlformats.org/officeDocument/2006/relationships/image" Target="../media/image208.svg"/><Relationship Id="rId5" Type="http://schemas.openxmlformats.org/officeDocument/2006/relationships/image" Target="../media/image207.png"/><Relationship Id="rId4" Type="http://schemas.openxmlformats.org/officeDocument/2006/relationships/image" Target="../media/image219.svg"/></Relationships>
</file>

<file path=ppt/diagrams/_rels/data2.xml.rels><?xml version="1.0" encoding="UTF-8" standalone="yes"?>
<Relationships xmlns="http://schemas.openxmlformats.org/package/2006/relationships"><Relationship Id="rId1" Type="http://schemas.openxmlformats.org/officeDocument/2006/relationships/image" Target="../media/image74.jpeg"/></Relationships>
</file>

<file path=ppt/diagrams/_rels/data3.xml.rels><?xml version="1.0" encoding="UTF-8" standalone="yes"?>
<Relationships xmlns="http://schemas.openxmlformats.org/package/2006/relationships"><Relationship Id="rId1" Type="http://schemas.openxmlformats.org/officeDocument/2006/relationships/image" Target="../media/image75.jpeg"/></Relationships>
</file>

<file path=ppt/diagrams/_rels/data4.xml.rels><?xml version="1.0" encoding="UTF-8" standalone="yes"?>
<Relationships xmlns="http://schemas.openxmlformats.org/package/2006/relationships"><Relationship Id="rId1" Type="http://schemas.openxmlformats.org/officeDocument/2006/relationships/image" Target="../media/image76.jpeg"/></Relationships>
</file>

<file path=ppt/diagrams/_rels/data5.xml.rels><?xml version="1.0" encoding="UTF-8" standalone="yes"?>
<Relationships xmlns="http://schemas.openxmlformats.org/package/2006/relationships"><Relationship Id="rId1" Type="http://schemas.openxmlformats.org/officeDocument/2006/relationships/image" Target="../media/image92.png"/></Relationships>
</file>

<file path=ppt/diagrams/_rels/data6.xml.rels><?xml version="1.0" encoding="UTF-8" standalone="yes"?>
<Relationships xmlns="http://schemas.openxmlformats.org/package/2006/relationships"><Relationship Id="rId1" Type="http://schemas.openxmlformats.org/officeDocument/2006/relationships/image" Target="../media/image93.jpeg"/></Relationships>
</file>

<file path=ppt/diagrams/_rels/data7.xml.rels><?xml version="1.0" encoding="UTF-8" standalone="yes"?>
<Relationships xmlns="http://schemas.openxmlformats.org/package/2006/relationships"><Relationship Id="rId1" Type="http://schemas.openxmlformats.org/officeDocument/2006/relationships/image" Target="../media/image94.png"/></Relationships>
</file>

<file path=ppt/diagrams/_rels/data8.xml.rels><?xml version="1.0" encoding="UTF-8" standalone="yes"?>
<Relationships xmlns="http://schemas.openxmlformats.org/package/2006/relationships"><Relationship Id="rId1" Type="http://schemas.openxmlformats.org/officeDocument/2006/relationships/image" Target="../media/image95.png"/></Relationships>
</file>

<file path=ppt/diagrams/_rels/data9.xml.rels><?xml version="1.0" encoding="UTF-8" standalone="yes"?>
<Relationships xmlns="http://schemas.openxmlformats.org/package/2006/relationships"><Relationship Id="rId1" Type="http://schemas.openxmlformats.org/officeDocument/2006/relationships/image" Target="../media/image9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73.jpeg"/></Relationships>
</file>

<file path=ppt/diagrams/_rels/drawing10.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svg"/><Relationship Id="rId1" Type="http://schemas.openxmlformats.org/officeDocument/2006/relationships/image" Target="../media/image133.png"/><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image" Target="../media/image136.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svg"/><Relationship Id="rId1" Type="http://schemas.openxmlformats.org/officeDocument/2006/relationships/image" Target="../media/image143.png"/><Relationship Id="rId6" Type="http://schemas.openxmlformats.org/officeDocument/2006/relationships/image" Target="../media/image148.svg"/><Relationship Id="rId5" Type="http://schemas.openxmlformats.org/officeDocument/2006/relationships/image" Target="../media/image147.png"/><Relationship Id="rId10" Type="http://schemas.openxmlformats.org/officeDocument/2006/relationships/image" Target="../media/image152.svg"/><Relationship Id="rId4" Type="http://schemas.openxmlformats.org/officeDocument/2006/relationships/image" Target="../media/image146.svg"/><Relationship Id="rId9" Type="http://schemas.openxmlformats.org/officeDocument/2006/relationships/image" Target="../media/image151.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162.svg"/><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sv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svg"/><Relationship Id="rId4" Type="http://schemas.openxmlformats.org/officeDocument/2006/relationships/image" Target="../media/image158.svg"/><Relationship Id="rId9" Type="http://schemas.openxmlformats.org/officeDocument/2006/relationships/image" Target="../media/image163.png"/></Relationships>
</file>

<file path=ppt/diagrams/_rels/drawing13.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image" Target="../media/image179.svg"/><Relationship Id="rId2" Type="http://schemas.openxmlformats.org/officeDocument/2006/relationships/image" Target="../media/image169.svg"/><Relationship Id="rId1" Type="http://schemas.openxmlformats.org/officeDocument/2006/relationships/image" Target="../media/image168.png"/><Relationship Id="rId6" Type="http://schemas.openxmlformats.org/officeDocument/2006/relationships/image" Target="../media/image173.sv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svg"/><Relationship Id="rId4" Type="http://schemas.openxmlformats.org/officeDocument/2006/relationships/image" Target="../media/image171.svg"/><Relationship Id="rId9" Type="http://schemas.openxmlformats.org/officeDocument/2006/relationships/image" Target="../media/image176.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160.svg"/><Relationship Id="rId3" Type="http://schemas.openxmlformats.org/officeDocument/2006/relationships/image" Target="../media/image183.png"/><Relationship Id="rId7" Type="http://schemas.openxmlformats.org/officeDocument/2006/relationships/image" Target="../media/image159.png"/><Relationship Id="rId2" Type="http://schemas.openxmlformats.org/officeDocument/2006/relationships/image" Target="../media/image182.svg"/><Relationship Id="rId1" Type="http://schemas.openxmlformats.org/officeDocument/2006/relationships/image" Target="../media/image181.png"/><Relationship Id="rId6" Type="http://schemas.openxmlformats.org/officeDocument/2006/relationships/image" Target="../media/image186.svg"/><Relationship Id="rId5" Type="http://schemas.openxmlformats.org/officeDocument/2006/relationships/image" Target="../media/image185.png"/><Relationship Id="rId10" Type="http://schemas.openxmlformats.org/officeDocument/2006/relationships/image" Target="../media/image188.svg"/><Relationship Id="rId4" Type="http://schemas.openxmlformats.org/officeDocument/2006/relationships/image" Target="../media/image184.svg"/><Relationship Id="rId9" Type="http://schemas.openxmlformats.org/officeDocument/2006/relationships/image" Target="../media/image187.png"/></Relationships>
</file>

<file path=ppt/diagrams/_rels/drawing15.xml.rels><?xml version="1.0" encoding="UTF-8" standalone="yes"?>
<Relationships xmlns="http://schemas.openxmlformats.org/package/2006/relationships"><Relationship Id="rId8" Type="http://schemas.openxmlformats.org/officeDocument/2006/relationships/image" Target="../media/image197.svg"/><Relationship Id="rId3" Type="http://schemas.openxmlformats.org/officeDocument/2006/relationships/image" Target="../media/image192.png"/><Relationship Id="rId7" Type="http://schemas.openxmlformats.org/officeDocument/2006/relationships/image" Target="../media/image196.png"/><Relationship Id="rId12" Type="http://schemas.openxmlformats.org/officeDocument/2006/relationships/image" Target="../media/image201.svg"/><Relationship Id="rId2" Type="http://schemas.openxmlformats.org/officeDocument/2006/relationships/image" Target="../media/image191.svg"/><Relationship Id="rId1" Type="http://schemas.openxmlformats.org/officeDocument/2006/relationships/image" Target="../media/image190.png"/><Relationship Id="rId6" Type="http://schemas.openxmlformats.org/officeDocument/2006/relationships/image" Target="../media/image195.svg"/><Relationship Id="rId11" Type="http://schemas.openxmlformats.org/officeDocument/2006/relationships/image" Target="../media/image200.png"/><Relationship Id="rId5" Type="http://schemas.openxmlformats.org/officeDocument/2006/relationships/image" Target="../media/image194.png"/><Relationship Id="rId10" Type="http://schemas.openxmlformats.org/officeDocument/2006/relationships/image" Target="../media/image199.svg"/><Relationship Id="rId4" Type="http://schemas.openxmlformats.org/officeDocument/2006/relationships/image" Target="../media/image193.svg"/><Relationship Id="rId9" Type="http://schemas.openxmlformats.org/officeDocument/2006/relationships/image" Target="../media/image198.png"/></Relationships>
</file>

<file path=ppt/diagrams/_rels/drawing16.xml.rels><?xml version="1.0" encoding="UTF-8" standalone="yes"?>
<Relationships xmlns="http://schemas.openxmlformats.org/package/2006/relationships"><Relationship Id="rId8" Type="http://schemas.openxmlformats.org/officeDocument/2006/relationships/image" Target="../media/image188.svg"/><Relationship Id="rId3" Type="http://schemas.openxmlformats.org/officeDocument/2006/relationships/image" Target="../media/image205.png"/><Relationship Id="rId7" Type="http://schemas.openxmlformats.org/officeDocument/2006/relationships/image" Target="../media/image187.png"/><Relationship Id="rId2" Type="http://schemas.openxmlformats.org/officeDocument/2006/relationships/image" Target="../media/image204.svg"/><Relationship Id="rId1" Type="http://schemas.openxmlformats.org/officeDocument/2006/relationships/image" Target="../media/image203.png"/><Relationship Id="rId6" Type="http://schemas.openxmlformats.org/officeDocument/2006/relationships/image" Target="../media/image208.svg"/><Relationship Id="rId5" Type="http://schemas.openxmlformats.org/officeDocument/2006/relationships/image" Target="../media/image207.png"/><Relationship Id="rId4" Type="http://schemas.openxmlformats.org/officeDocument/2006/relationships/image" Target="../media/image206.svg"/></Relationships>
</file>

<file path=ppt/diagrams/_rels/drawing17.xml.rels><?xml version="1.0" encoding="UTF-8" standalone="yes"?>
<Relationships xmlns="http://schemas.openxmlformats.org/package/2006/relationships"><Relationship Id="rId8" Type="http://schemas.openxmlformats.org/officeDocument/2006/relationships/image" Target="../media/image214.sv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211.svg"/><Relationship Id="rId1" Type="http://schemas.openxmlformats.org/officeDocument/2006/relationships/image" Target="../media/image210.png"/><Relationship Id="rId6" Type="http://schemas.openxmlformats.org/officeDocument/2006/relationships/image" Target="../media/image213.svg"/><Relationship Id="rId11" Type="http://schemas.openxmlformats.org/officeDocument/2006/relationships/image" Target="../media/image215.svg"/><Relationship Id="rId5" Type="http://schemas.openxmlformats.org/officeDocument/2006/relationships/image" Target="../media/image212.png"/><Relationship Id="rId10" Type="http://schemas.openxmlformats.org/officeDocument/2006/relationships/image" Target="../media/image188.svg"/><Relationship Id="rId4" Type="http://schemas.openxmlformats.org/officeDocument/2006/relationships/image" Target="../media/image169.svg"/><Relationship Id="rId9" Type="http://schemas.openxmlformats.org/officeDocument/2006/relationships/image" Target="../media/image187.png"/></Relationships>
</file>

<file path=ppt/diagrams/_rels/drawing18.xml.rels><?xml version="1.0" encoding="UTF-8" standalone="yes"?>
<Relationships xmlns="http://schemas.openxmlformats.org/package/2006/relationships"><Relationship Id="rId8" Type="http://schemas.openxmlformats.org/officeDocument/2006/relationships/image" Target="../media/image222.svg"/><Relationship Id="rId3" Type="http://schemas.openxmlformats.org/officeDocument/2006/relationships/image" Target="../media/image192.png"/><Relationship Id="rId7" Type="http://schemas.openxmlformats.org/officeDocument/2006/relationships/image" Target="../media/image221.png"/><Relationship Id="rId2" Type="http://schemas.openxmlformats.org/officeDocument/2006/relationships/image" Target="../media/image218.svg"/><Relationship Id="rId1" Type="http://schemas.openxmlformats.org/officeDocument/2006/relationships/image" Target="../media/image217.png"/><Relationship Id="rId6" Type="http://schemas.openxmlformats.org/officeDocument/2006/relationships/image" Target="../media/image208.svg"/><Relationship Id="rId5" Type="http://schemas.openxmlformats.org/officeDocument/2006/relationships/image" Target="../media/image207.png"/><Relationship Id="rId4" Type="http://schemas.openxmlformats.org/officeDocument/2006/relationships/image" Target="../media/image219.svg"/></Relationships>
</file>

<file path=ppt/diagrams/_rels/drawing2.xml.rels><?xml version="1.0" encoding="UTF-8" standalone="yes"?>
<Relationships xmlns="http://schemas.openxmlformats.org/package/2006/relationships"><Relationship Id="rId1" Type="http://schemas.openxmlformats.org/officeDocument/2006/relationships/image" Target="../media/image74.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75.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76.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92.png"/></Relationships>
</file>

<file path=ppt/diagrams/_rels/drawing6.xml.rels><?xml version="1.0" encoding="UTF-8" standalone="yes"?>
<Relationships xmlns="http://schemas.openxmlformats.org/package/2006/relationships"><Relationship Id="rId1" Type="http://schemas.openxmlformats.org/officeDocument/2006/relationships/image" Target="../media/image93.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94.png"/></Relationships>
</file>

<file path=ppt/diagrams/_rels/drawing8.xml.rels><?xml version="1.0" encoding="UTF-8" standalone="yes"?>
<Relationships xmlns="http://schemas.openxmlformats.org/package/2006/relationships"><Relationship Id="rId1" Type="http://schemas.openxmlformats.org/officeDocument/2006/relationships/image" Target="../media/image95.png"/></Relationships>
</file>

<file path=ppt/diagrams/_rels/drawing9.xml.rels><?xml version="1.0" encoding="UTF-8" standalone="yes"?>
<Relationships xmlns="http://schemas.openxmlformats.org/package/2006/relationships"><Relationship Id="rId1" Type="http://schemas.openxmlformats.org/officeDocument/2006/relationships/image" Target="../media/image9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3705FD-9960-490F-8DEE-E913E31A1D4B}"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25A613A9-2E00-4D7F-852F-5DC30E80A405}">
      <dgm:prSet phldrT="[Tekst]" custT="1"/>
      <dgm:spPr>
        <a:solidFill>
          <a:srgbClr val="0E8563"/>
        </a:solidFill>
      </dgm:spPr>
      <dgm:t>
        <a:bodyPr rtlCol="0"/>
        <a:lstStyle/>
        <a:p>
          <a:pPr rtl="0"/>
          <a:r>
            <a:rPr lang="en-gb" sz="1500"/>
            <a:t>Proximity to research environments</a:t>
          </a:r>
          <a:endParaRPr lang="da-DK" sz="1500" dirty="0">
            <a:latin typeface="Arial" panose="020B0604020202020204" pitchFamily="34" charset="0"/>
            <a:cs typeface="Arial" panose="020B0604020202020204" pitchFamily="34" charset="0"/>
          </a:endParaRPr>
        </a:p>
      </dgm:t>
    </dgm:pt>
    <dgm:pt modelId="{B568CA5A-5245-429F-9BF5-BB3B691BE5C0}" type="parTrans" cxnId="{6895A807-FFCB-443A-9D69-33E4EF94C5A6}">
      <dgm:prSet/>
      <dgm:spPr/>
      <dgm:t>
        <a:bodyPr rtlCol="0"/>
        <a:lstStyle/>
        <a:p>
          <a:pPr rtl="0"/>
          <a:endParaRPr lang="da-DK"/>
        </a:p>
      </dgm:t>
    </dgm:pt>
    <dgm:pt modelId="{F8AA8040-F9D6-4B30-8C79-55B32060A258}" type="sibTrans" cxnId="{6895A807-FFCB-443A-9D69-33E4EF94C5A6}">
      <dgm:prSet/>
      <dgm:spPr/>
      <dgm:t>
        <a:bodyPr rtlCol="0"/>
        <a:lstStyle/>
        <a:p>
          <a:pPr rtl="0"/>
          <a:endParaRPr lang="da-DK"/>
        </a:p>
      </dgm:t>
    </dgm:pt>
    <dgm:pt modelId="{18FAA519-5CD6-4278-964C-2BB4877834AE}" type="pres">
      <dgm:prSet presAssocID="{A13705FD-9960-490F-8DEE-E913E31A1D4B}" presName="diagram" presStyleCnt="0">
        <dgm:presLayoutVars>
          <dgm:dir/>
        </dgm:presLayoutVars>
      </dgm:prSet>
      <dgm:spPr/>
    </dgm:pt>
    <dgm:pt modelId="{86FF1760-9841-460C-89B8-BF934F88453B}" type="pres">
      <dgm:prSet presAssocID="{25A613A9-2E00-4D7F-852F-5DC30E80A405}" presName="composite" presStyleCnt="0"/>
      <dgm:spPr/>
    </dgm:pt>
    <dgm:pt modelId="{1FFA29F1-3643-428A-95E5-4EC45497D87D}" type="pres">
      <dgm:prSet presAssocID="{25A613A9-2E00-4D7F-852F-5DC30E80A405}" presName="Image" presStyleLbl="bgShp" presStyleIdx="0" presStyleCnt="1" custLinFactNeighborX="3570"/>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Et billede, der indeholder mand, indendørs, person, forbereder&#10;&#10;Automatisk genereret beskrivelse">
            <a:extLst>
              <a:ext uri="{FF2B5EF4-FFF2-40B4-BE49-F238E27FC236}">
                <a16:creationId xmlns:a16="http://schemas.microsoft.com/office/drawing/2014/main" id="{16A73A3A-8506-E855-ED33-D3419EE10FC6}"/>
              </a:ext>
            </a:extLst>
          </dgm14:cNvPr>
        </a:ext>
      </dgm:extLst>
    </dgm:pt>
    <dgm:pt modelId="{9E7457D3-0C1A-447B-A62D-A6E8EF77398A}" type="pres">
      <dgm:prSet presAssocID="{25A613A9-2E00-4D7F-852F-5DC30E80A405}" presName="Parent" presStyleLbl="node0" presStyleIdx="0" presStyleCnt="1" custLinFactNeighborX="1193" custLinFactNeighborY="0">
        <dgm:presLayoutVars>
          <dgm:bulletEnabled val="1"/>
        </dgm:presLayoutVars>
      </dgm:prSet>
      <dgm:spPr/>
    </dgm:pt>
  </dgm:ptLst>
  <dgm:cxnLst>
    <dgm:cxn modelId="{6895A807-FFCB-443A-9D69-33E4EF94C5A6}" srcId="{A13705FD-9960-490F-8DEE-E913E31A1D4B}" destId="{25A613A9-2E00-4D7F-852F-5DC30E80A405}" srcOrd="0" destOrd="0" parTransId="{B568CA5A-5245-429F-9BF5-BB3B691BE5C0}" sibTransId="{F8AA8040-F9D6-4B30-8C79-55B32060A258}"/>
    <dgm:cxn modelId="{32951967-84C1-4B85-BCBC-96277AE62585}" type="presOf" srcId="{A13705FD-9960-490F-8DEE-E913E31A1D4B}" destId="{18FAA519-5CD6-4278-964C-2BB4877834AE}" srcOrd="0" destOrd="0" presId="urn:microsoft.com/office/officeart/2008/layout/BendingPictureCaption"/>
    <dgm:cxn modelId="{5C3B7F57-6B9D-42F5-9CF6-2CF8D248E48D}" type="presOf" srcId="{25A613A9-2E00-4D7F-852F-5DC30E80A405}" destId="{9E7457D3-0C1A-447B-A62D-A6E8EF77398A}" srcOrd="0" destOrd="0" presId="urn:microsoft.com/office/officeart/2008/layout/BendingPictureCaption"/>
    <dgm:cxn modelId="{1648B373-5C93-41E3-ABFF-69A8D8B1C845}" type="presParOf" srcId="{18FAA519-5CD6-4278-964C-2BB4877834AE}" destId="{86FF1760-9841-460C-89B8-BF934F88453B}" srcOrd="0" destOrd="0" presId="urn:microsoft.com/office/officeart/2008/layout/BendingPictureCaption"/>
    <dgm:cxn modelId="{3D2A9CD7-B603-4C6D-ACCC-236BB26913BE}" type="presParOf" srcId="{86FF1760-9841-460C-89B8-BF934F88453B}" destId="{1FFA29F1-3643-428A-95E5-4EC45497D87D}" srcOrd="0" destOrd="0" presId="urn:microsoft.com/office/officeart/2008/layout/BendingPictureCaption"/>
    <dgm:cxn modelId="{9E7C5302-4269-4963-AF26-E24962F42667}" type="presParOf" srcId="{86FF1760-9841-460C-89B8-BF934F88453B}" destId="{9E7457D3-0C1A-447B-A62D-A6E8EF77398A}"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rtlCol="0"/>
        <a:lstStyle/>
        <a:p>
          <a:pPr rtl="0"/>
          <a:endParaRPr lang="en-US"/>
        </a:p>
      </dgm:t>
    </dgm:pt>
    <dgm:pt modelId="{1A7A02A8-2E91-4F0A-9CEB-67CDCC89D37B}">
      <dgm:prSet/>
      <dgm:spPr/>
      <dgm:t>
        <a:bodyPr rtlCol="0"/>
        <a:lstStyle/>
        <a:p>
          <a:pPr rtl="0">
            <a:lnSpc>
              <a:spcPct val="100000"/>
            </a:lnSpc>
          </a:pPr>
          <a:r>
            <a:rPr lang="en-gb" dirty="0">
              <a:latin typeface="Arial" panose="020B0604020202020204" pitchFamily="34" charset="0"/>
              <a:cs typeface="Arial" panose="020B0604020202020204" pitchFamily="34" charset="0"/>
            </a:rPr>
            <a:t>Renewable energy: wind, solar, waves, tidal water, geothermal and hybrid facilities</a:t>
          </a:r>
          <a:endParaRPr lang="en-US" dirty="0">
            <a:latin typeface="Arial" panose="020B0604020202020204" pitchFamily="34" charset="0"/>
            <a:cs typeface="Arial" panose="020B0604020202020204" pitchFamily="34" charset="0"/>
          </a:endParaRPr>
        </a:p>
      </dgm:t>
    </dgm:pt>
    <dgm:pt modelId="{6F3606CF-D301-47AC-BCC1-D6FA7BCBD499}" type="parTrans" cxnId="{6D618D99-8952-4923-8081-5AEF90069F00}">
      <dgm:prSet/>
      <dgm:spPr/>
      <dgm:t>
        <a:bodyPr rtlCol="0"/>
        <a:lstStyle/>
        <a:p>
          <a:pPr rtl="0"/>
          <a:endParaRPr lang="en-US"/>
        </a:p>
      </dgm:t>
    </dgm:pt>
    <dgm:pt modelId="{FC19435E-EB78-4E61-858F-1D97DAAFFB33}" type="sibTrans" cxnId="{6D618D99-8952-4923-8081-5AEF90069F00}">
      <dgm:prSet/>
      <dgm:spPr/>
      <dgm:t>
        <a:bodyPr rtlCol="0"/>
        <a:lstStyle/>
        <a:p>
          <a:pPr rtl="0"/>
          <a:endParaRPr lang="en-US"/>
        </a:p>
      </dgm:t>
    </dgm:pt>
    <dgm:pt modelId="{23684DF7-10D3-4146-9730-663D50B79F4F}">
      <dgm:prSet/>
      <dgm:spPr/>
      <dgm:t>
        <a:bodyPr rtlCol="0"/>
        <a:lstStyle/>
        <a:p>
          <a:pPr rtl="0">
            <a:lnSpc>
              <a:spcPct val="100000"/>
            </a:lnSpc>
          </a:pPr>
          <a:r>
            <a:rPr lang="en-gb" dirty="0">
              <a:latin typeface="Arial" panose="020B0604020202020204" pitchFamily="34" charset="0"/>
              <a:cs typeface="Arial" panose="020B0604020202020204" pitchFamily="34" charset="0"/>
            </a:rPr>
            <a:t>Robust and reliable power distribution: conversion, storage, and sector coupling for the heat, gas, and fuel sectors</a:t>
          </a:r>
          <a:endParaRPr lang="en-US" dirty="0">
            <a:latin typeface="Arial" panose="020B0604020202020204" pitchFamily="34" charset="0"/>
            <a:cs typeface="Arial" panose="020B0604020202020204" pitchFamily="34" charset="0"/>
          </a:endParaRPr>
        </a:p>
      </dgm:t>
    </dgm:pt>
    <dgm:pt modelId="{7726134F-EB39-4B65-83D9-9E5FC9B8B47D}" type="parTrans" cxnId="{62B47896-528A-40C2-9A50-F6F8F9971DF8}">
      <dgm:prSet/>
      <dgm:spPr/>
      <dgm:t>
        <a:bodyPr rtlCol="0"/>
        <a:lstStyle/>
        <a:p>
          <a:pPr rtl="0"/>
          <a:endParaRPr lang="en-US"/>
        </a:p>
      </dgm:t>
    </dgm:pt>
    <dgm:pt modelId="{868DBCBB-AA90-4179-9909-9787CE0FE7F5}" type="sibTrans" cxnId="{62B47896-528A-40C2-9A50-F6F8F9971DF8}">
      <dgm:prSet/>
      <dgm:spPr/>
      <dgm:t>
        <a:bodyPr rtlCol="0"/>
        <a:lstStyle/>
        <a:p>
          <a:pPr rtl="0"/>
          <a:endParaRPr lang="en-US"/>
        </a:p>
      </dgm:t>
    </dgm:pt>
    <dgm:pt modelId="{45809EE0-DF72-48A2-8D80-20B85BC13239}">
      <dgm:prSet/>
      <dgm:spPr/>
      <dgm:t>
        <a:bodyPr rtlCol="0"/>
        <a:lstStyle/>
        <a:p>
          <a:pPr rtl="0">
            <a:lnSpc>
              <a:spcPct val="100000"/>
            </a:lnSpc>
          </a:pPr>
          <a:r>
            <a:rPr lang="en-gb" dirty="0">
              <a:latin typeface="Arial" panose="020B0604020202020204" pitchFamily="34" charset="0"/>
              <a:cs typeface="Arial" panose="020B0604020202020204" pitchFamily="34" charset="0"/>
            </a:rPr>
            <a:t>New efficient storage technologies</a:t>
          </a:r>
          <a:endParaRPr lang="en-US" dirty="0">
            <a:latin typeface="Arial" panose="020B0604020202020204" pitchFamily="34" charset="0"/>
            <a:cs typeface="Arial" panose="020B0604020202020204" pitchFamily="34" charset="0"/>
          </a:endParaRPr>
        </a:p>
      </dgm:t>
    </dgm:pt>
    <dgm:pt modelId="{D80A98F7-6400-4441-86C0-A6F31F723C13}" type="parTrans" cxnId="{61475DD5-217F-47B2-94FE-2487E23BFD43}">
      <dgm:prSet/>
      <dgm:spPr/>
      <dgm:t>
        <a:bodyPr rtlCol="0"/>
        <a:lstStyle/>
        <a:p>
          <a:pPr rtl="0"/>
          <a:endParaRPr lang="en-US"/>
        </a:p>
      </dgm:t>
    </dgm:pt>
    <dgm:pt modelId="{A77BB388-F387-4A5C-B15E-95BCDA957553}" type="sibTrans" cxnId="{61475DD5-217F-47B2-94FE-2487E23BFD43}">
      <dgm:prSet/>
      <dgm:spPr/>
      <dgm:t>
        <a:bodyPr rtlCol="0"/>
        <a:lstStyle/>
        <a:p>
          <a:pPr rtl="0"/>
          <a:endParaRPr lang="en-US"/>
        </a:p>
      </dgm:t>
    </dgm:pt>
    <dgm:pt modelId="{18DF672C-6B56-4733-BE45-4E55433558BB}">
      <dgm:prSet/>
      <dgm:spPr/>
      <dgm:t>
        <a:bodyPr rtlCol="0"/>
        <a:lstStyle/>
        <a:p>
          <a:pPr rtl="0">
            <a:lnSpc>
              <a:spcPct val="100000"/>
            </a:lnSpc>
          </a:pPr>
          <a:r>
            <a:rPr lang="en-gb" dirty="0">
              <a:latin typeface="Arial" panose="020B0604020202020204" pitchFamily="34" charset="0"/>
              <a:cs typeface="Arial" panose="020B0604020202020204" pitchFamily="34" charset="0"/>
            </a:rPr>
            <a:t>Managing systems using advanced controls like AI, IoT, Big Data, etc.</a:t>
          </a:r>
          <a:endParaRPr lang="en-US" dirty="0">
            <a:latin typeface="Arial" panose="020B0604020202020204" pitchFamily="34" charset="0"/>
            <a:cs typeface="Arial" panose="020B0604020202020204" pitchFamily="34" charset="0"/>
          </a:endParaRPr>
        </a:p>
      </dgm:t>
    </dgm:pt>
    <dgm:pt modelId="{1876159F-1445-45BA-B834-6F4BFAF6260B}" type="parTrans" cxnId="{D59179D0-7DF9-4D65-986A-99FE2482F0A1}">
      <dgm:prSet/>
      <dgm:spPr/>
      <dgm:t>
        <a:bodyPr rtlCol="0"/>
        <a:lstStyle/>
        <a:p>
          <a:pPr rtl="0"/>
          <a:endParaRPr lang="en-US"/>
        </a:p>
      </dgm:t>
    </dgm:pt>
    <dgm:pt modelId="{F1D60408-AC08-4EA6-B233-3DF8345D899F}" type="sibTrans" cxnId="{D59179D0-7DF9-4D65-986A-99FE2482F0A1}">
      <dgm:prSet/>
      <dgm:spPr/>
      <dgm:t>
        <a:bodyPr rtlCol="0"/>
        <a:lstStyle/>
        <a:p>
          <a:pPr rtl="0"/>
          <a:endParaRPr lang="en-US"/>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4"/>
      <dgm:spPr/>
    </dgm:pt>
    <dgm:pt modelId="{5F3EF3A7-ABA3-442D-8520-2219FA742BF3}" type="pres">
      <dgm:prSet presAssocID="{1A7A02A8-2E91-4F0A-9CEB-67CDCC89D37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ølgestreg"/>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4">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4"/>
      <dgm:spPr/>
    </dgm:pt>
    <dgm:pt modelId="{3162D89A-4B7D-4EF5-A740-6F9940172C62}" type="pres">
      <dgm:prSet presAssocID="{23684DF7-10D3-4146-9730-663D50B79F4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ld"/>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4">
        <dgm:presLayoutVars>
          <dgm:chMax val="0"/>
          <dgm:chPref val="0"/>
        </dgm:presLayoutVars>
      </dgm:prSet>
      <dgm:spPr/>
    </dgm:pt>
    <dgm:pt modelId="{7F14804B-DED8-4C97-A5FB-970F5D853AAE}" type="pres">
      <dgm:prSet presAssocID="{868DBCBB-AA90-4179-9909-9787CE0FE7F5}"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2" presStyleCnt="4"/>
      <dgm:spPr/>
    </dgm:pt>
    <dgm:pt modelId="{0AF41D8E-304D-4794-B306-B352DD21405A}" type="pres">
      <dgm:prSet presAssocID="{45809EE0-DF72-48A2-8D80-20B85BC1323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nimer"/>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2" presStyleCnt="4">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3" presStyleCnt="4"/>
      <dgm:spPr/>
    </dgm:pt>
    <dgm:pt modelId="{70621C5C-9F05-4D2D-8185-2783A84BC977}" type="pres">
      <dgm:prSet presAssocID="{18DF672C-6B56-4733-BE45-4E55433558B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3" presStyleCnt="4">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3" destOrd="0" parTransId="{1876159F-1445-45BA-B834-6F4BFAF6260B}" sibTransId="{F1D60408-AC08-4EA6-B233-3DF8345D899F}"/>
    <dgm:cxn modelId="{61475DD5-217F-47B2-94FE-2487E23BFD43}" srcId="{2117C08C-0F49-4344-94CF-8E9B481D86CE}" destId="{45809EE0-DF72-48A2-8D80-20B85BC13239}" srcOrd="2"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88274BC2-9A3B-45B6-9A17-20D5163EF99F}" type="presParOf" srcId="{141FA8C4-0D22-47DF-AFCB-BEEF1C3022C8}" destId="{BA2CC502-261A-40E0-99EA-1F7730EE629A}" srcOrd="4"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5" destOrd="0" presId="urn:microsoft.com/office/officeart/2018/2/layout/IconVerticalSolidList"/>
    <dgm:cxn modelId="{981CB6C5-B14E-440E-AB51-9D9AEC396F73}" type="presParOf" srcId="{141FA8C4-0D22-47DF-AFCB-BEEF1C3022C8}" destId="{60AE1BB8-8E05-4A69-94AB-703F49C78346}" srcOrd="6"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rtlCol="0"/>
        <a:lstStyle/>
        <a:p>
          <a:pPr rtl="0"/>
          <a:endParaRPr lang="en-US"/>
        </a:p>
      </dgm:t>
    </dgm:pt>
    <dgm:pt modelId="{1A7A02A8-2E91-4F0A-9CEB-67CDCC89D37B}">
      <dgm:prSet/>
      <dgm:spPr/>
      <dgm:t>
        <a:bodyPr rtlCol="0"/>
        <a:lstStyle/>
        <a:p>
          <a:pPr rtl="0">
            <a:lnSpc>
              <a:spcPct val="100000"/>
            </a:lnSpc>
          </a:pPr>
          <a:r>
            <a:rPr lang="en-gb" noProof="0" dirty="0">
              <a:solidFill>
                <a:srgbClr val="211A52"/>
              </a:solidFill>
              <a:latin typeface="Arial" panose="020B0604020202020204" pitchFamily="34" charset="0"/>
              <a:cs typeface="Arial" panose="020B0604020202020204" pitchFamily="34" charset="0"/>
            </a:rPr>
            <a:t>Energy savings as well as efficient systems and components in the consumer sector which includes industry, buildings and various appliances</a:t>
          </a:r>
        </a:p>
      </dgm:t>
    </dgm:pt>
    <dgm:pt modelId="{6F3606CF-D301-47AC-BCC1-D6FA7BCBD499}" type="parTrans" cxnId="{6D618D99-8952-4923-8081-5AEF90069F00}">
      <dgm:prSet/>
      <dgm:spPr/>
      <dgm:t>
        <a:bodyPr rtlCol="0"/>
        <a:lstStyle/>
        <a:p>
          <a:pPr rtl="0"/>
          <a:endParaRPr lang="en-US"/>
        </a:p>
      </dgm:t>
    </dgm:pt>
    <dgm:pt modelId="{FC19435E-EB78-4E61-858F-1D97DAAFFB33}" type="sibTrans" cxnId="{6D618D99-8952-4923-8081-5AEF90069F00}">
      <dgm:prSet/>
      <dgm:spPr/>
      <dgm:t>
        <a:bodyPr rtlCol="0"/>
        <a:lstStyle/>
        <a:p>
          <a:pPr rtl="0"/>
          <a:endParaRPr lang="en-US"/>
        </a:p>
      </dgm:t>
    </dgm:pt>
    <dgm:pt modelId="{23684DF7-10D3-4146-9730-663D50B79F4F}">
      <dgm:prSet/>
      <dgm:spPr/>
      <dgm:t>
        <a:bodyPr rtlCol="0"/>
        <a:lstStyle/>
        <a:p>
          <a:pPr rtl="0">
            <a:lnSpc>
              <a:spcPct val="100000"/>
            </a:lnSpc>
          </a:pPr>
          <a:r>
            <a:rPr lang="en-gb" noProof="0" dirty="0">
              <a:solidFill>
                <a:srgbClr val="211A52"/>
              </a:solidFill>
              <a:latin typeface="Arial" panose="020B0604020202020204" pitchFamily="34" charset="0"/>
              <a:cs typeface="Arial" panose="020B0604020202020204" pitchFamily="34" charset="0"/>
            </a:rPr>
            <a:t>Flexible systems where consumption is adapted to production</a:t>
          </a:r>
        </a:p>
      </dgm:t>
    </dgm:pt>
    <dgm:pt modelId="{7726134F-EB39-4B65-83D9-9E5FC9B8B47D}" type="parTrans" cxnId="{62B47896-528A-40C2-9A50-F6F8F9971DF8}">
      <dgm:prSet/>
      <dgm:spPr/>
      <dgm:t>
        <a:bodyPr rtlCol="0"/>
        <a:lstStyle/>
        <a:p>
          <a:pPr rtl="0"/>
          <a:endParaRPr lang="en-US"/>
        </a:p>
      </dgm:t>
    </dgm:pt>
    <dgm:pt modelId="{868DBCBB-AA90-4179-9909-9787CE0FE7F5}" type="sibTrans" cxnId="{62B47896-528A-40C2-9A50-F6F8F9971DF8}">
      <dgm:prSet/>
      <dgm:spPr/>
      <dgm:t>
        <a:bodyPr rtlCol="0"/>
        <a:lstStyle/>
        <a:p>
          <a:pPr rtl="0"/>
          <a:endParaRPr lang="en-US"/>
        </a:p>
      </dgm:t>
    </dgm:pt>
    <dgm:pt modelId="{45809EE0-DF72-48A2-8D80-20B85BC13239}">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Production of renewable energy in buildings and integration of buildings into the energy system</a:t>
          </a:r>
          <a:endParaRPr lang="en-US" dirty="0">
            <a:solidFill>
              <a:srgbClr val="211A52"/>
            </a:solidFill>
            <a:latin typeface="Arial" panose="020B0604020202020204" pitchFamily="34" charset="0"/>
            <a:cs typeface="Arial" panose="020B0604020202020204" pitchFamily="34" charset="0"/>
          </a:endParaRPr>
        </a:p>
      </dgm:t>
    </dgm:pt>
    <dgm:pt modelId="{D80A98F7-6400-4441-86C0-A6F31F723C13}" type="parTrans" cxnId="{61475DD5-217F-47B2-94FE-2487E23BFD43}">
      <dgm:prSet/>
      <dgm:spPr/>
      <dgm:t>
        <a:bodyPr rtlCol="0"/>
        <a:lstStyle/>
        <a:p>
          <a:pPr rtl="0"/>
          <a:endParaRPr lang="en-US"/>
        </a:p>
      </dgm:t>
    </dgm:pt>
    <dgm:pt modelId="{A77BB388-F387-4A5C-B15E-95BCDA957553}" type="sibTrans" cxnId="{61475DD5-217F-47B2-94FE-2487E23BFD43}">
      <dgm:prSet/>
      <dgm:spPr/>
      <dgm:t>
        <a:bodyPr rtlCol="0"/>
        <a:lstStyle/>
        <a:p>
          <a:pPr rtl="0"/>
          <a:endParaRPr lang="en-US"/>
        </a:p>
      </dgm:t>
    </dgm:pt>
    <dgm:pt modelId="{18DF672C-6B56-4733-BE45-4E55433558BB}">
      <dgm:prSet/>
      <dgm:spPr/>
      <dgm:t>
        <a:bodyPr rtlCol="0"/>
        <a:lstStyle/>
        <a:p>
          <a:pPr rtl="0">
            <a:lnSpc>
              <a:spcPct val="100000"/>
            </a:lnSpc>
          </a:pPr>
          <a:r>
            <a:rPr lang="en-gb" noProof="0" dirty="0">
              <a:solidFill>
                <a:srgbClr val="211A52"/>
              </a:solidFill>
              <a:latin typeface="Arial" panose="020B0604020202020204" pitchFamily="34" charset="0"/>
              <a:cs typeface="Arial" panose="020B0604020202020204" pitchFamily="34" charset="0"/>
            </a:rPr>
            <a:t>Use of technology, behaviour and everyday practices</a:t>
          </a:r>
        </a:p>
      </dgm:t>
    </dgm:pt>
    <dgm:pt modelId="{1876159F-1445-45BA-B834-6F4BFAF6260B}" type="parTrans" cxnId="{D59179D0-7DF9-4D65-986A-99FE2482F0A1}">
      <dgm:prSet/>
      <dgm:spPr/>
      <dgm:t>
        <a:bodyPr rtlCol="0"/>
        <a:lstStyle/>
        <a:p>
          <a:pPr rtl="0"/>
          <a:endParaRPr lang="en-US"/>
        </a:p>
      </dgm:t>
    </dgm:pt>
    <dgm:pt modelId="{F1D60408-AC08-4EA6-B233-3DF8345D899F}" type="sibTrans" cxnId="{D59179D0-7DF9-4D65-986A-99FE2482F0A1}">
      <dgm:prSet/>
      <dgm:spPr/>
      <dgm:t>
        <a:bodyPr rtlCol="0"/>
        <a:lstStyle/>
        <a:p>
          <a:pPr rtl="0"/>
          <a:endParaRPr lang="en-US"/>
        </a:p>
      </dgm:t>
    </dgm:pt>
    <dgm:pt modelId="{E222BFD3-C456-46AA-B304-9737C9849B40}">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Control and application of digital solutions such as AI, IoT, </a:t>
          </a:r>
          <a:br>
            <a:rPr lang="da-DK" dirty="0">
              <a:solidFill>
                <a:srgbClr val="211A52"/>
              </a:solidFill>
              <a:latin typeface="Arial" panose="020B0604020202020204" pitchFamily="34" charset="0"/>
              <a:cs typeface="Arial" panose="020B0604020202020204" pitchFamily="34" charset="0"/>
            </a:rPr>
          </a:br>
          <a:r>
            <a:rPr lang="en-gb" dirty="0">
              <a:solidFill>
                <a:srgbClr val="211A52"/>
              </a:solidFill>
              <a:latin typeface="Arial" panose="020B0604020202020204" pitchFamily="34" charset="0"/>
              <a:cs typeface="Arial" panose="020B0604020202020204" pitchFamily="34" charset="0"/>
            </a:rPr>
            <a:t>Big Data</a:t>
          </a:r>
        </a:p>
      </dgm:t>
    </dgm:pt>
    <dgm:pt modelId="{1C841DB3-CEF9-46C8-B043-4B0E59DB35C6}" type="parTrans" cxnId="{7DACE22A-DB80-4EC2-99BA-546A27D3DCC2}">
      <dgm:prSet/>
      <dgm:spPr/>
      <dgm:t>
        <a:bodyPr rtlCol="0"/>
        <a:lstStyle/>
        <a:p>
          <a:pPr rtl="0"/>
          <a:endParaRPr lang="da-DK"/>
        </a:p>
      </dgm:t>
    </dgm:pt>
    <dgm:pt modelId="{01627F22-897A-4835-9337-8F4CC95E41C3}" type="sibTrans" cxnId="{7DACE22A-DB80-4EC2-99BA-546A27D3DCC2}">
      <dgm:prSet/>
      <dgm:spPr/>
      <dgm:t>
        <a:bodyPr rtlCol="0"/>
        <a:lstStyle/>
        <a:p>
          <a:pPr rtl="0"/>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5" custScaleY="140264" custLinFactNeighborY="-2304"/>
      <dgm:spPr/>
    </dgm:pt>
    <dgm:pt modelId="{5F3EF3A7-ABA3-442D-8520-2219FA742BF3}" type="pres">
      <dgm:prSet presAssocID="{1A7A02A8-2E91-4F0A-9CEB-67CDCC89D37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tteri, der oplades med massiv udfyldning"/>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5" custLinFactNeighborX="339" custLinFactNeighborY="50317">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5"/>
      <dgm:spPr/>
    </dgm:pt>
    <dgm:pt modelId="{3162D89A-4B7D-4EF5-A740-6F9940172C62}" type="pres">
      <dgm:prSet presAssocID="{23684DF7-10D3-4146-9730-663D50B79F4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actory"/>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5" custScaleY="63592" custLinFactNeighborY="54360">
        <dgm:presLayoutVars>
          <dgm:chMax val="0"/>
          <dgm:chPref val="0"/>
        </dgm:presLayoutVars>
      </dgm:prSet>
      <dgm:spPr/>
    </dgm:pt>
    <dgm:pt modelId="{7F14804B-DED8-4C97-A5FB-970F5D853AAE}" type="pres">
      <dgm:prSet presAssocID="{868DBCBB-AA90-4179-9909-9787CE0FE7F5}" presName="sibTrans" presStyleCnt="0"/>
      <dgm:spPr/>
    </dgm:pt>
    <dgm:pt modelId="{D1FA682F-2F6B-4E73-A015-DC80ECEF2260}" type="pres">
      <dgm:prSet presAssocID="{E222BFD3-C456-46AA-B304-9737C9849B40}" presName="compNode" presStyleCnt="0"/>
      <dgm:spPr/>
    </dgm:pt>
    <dgm:pt modelId="{BAD09558-AFCB-4488-9B0B-5264ADE9973E}" type="pres">
      <dgm:prSet presAssocID="{E222BFD3-C456-46AA-B304-9737C9849B40}" presName="bgRect" presStyleLbl="bgShp" presStyleIdx="2" presStyleCnt="5"/>
      <dgm:spPr/>
    </dgm:pt>
    <dgm:pt modelId="{2FBD7BEF-15B0-4F89-8941-3CFB8CB82195}" type="pres">
      <dgm:prSet presAssocID="{E222BFD3-C456-46AA-B304-9737C9849B4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us med massiv udfyldning"/>
        </a:ext>
      </dgm:extLst>
    </dgm:pt>
    <dgm:pt modelId="{D23E798A-D676-4A5D-8CED-33888B2BD024}" type="pres">
      <dgm:prSet presAssocID="{E222BFD3-C456-46AA-B304-9737C9849B40}" presName="spaceRect" presStyleCnt="0"/>
      <dgm:spPr/>
    </dgm:pt>
    <dgm:pt modelId="{C802F378-ACA0-4107-A0CE-B33179AA59E3}" type="pres">
      <dgm:prSet presAssocID="{E222BFD3-C456-46AA-B304-9737C9849B40}" presName="parTx" presStyleLbl="revTx" presStyleIdx="2" presStyleCnt="5" custLinFactNeighborY="47112">
        <dgm:presLayoutVars>
          <dgm:chMax val="0"/>
          <dgm:chPref val="0"/>
        </dgm:presLayoutVars>
      </dgm:prSet>
      <dgm:spPr/>
    </dgm:pt>
    <dgm:pt modelId="{7C466C9E-75F0-43E2-9718-207785424A61}" type="pres">
      <dgm:prSet presAssocID="{01627F22-897A-4835-9337-8F4CC95E41C3}"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3" presStyleCnt="5"/>
      <dgm:spPr/>
    </dgm:pt>
    <dgm:pt modelId="{0AF41D8E-304D-4794-B306-B352DD21405A}" type="pres">
      <dgm:prSet presAssocID="{45809EE0-DF72-48A2-8D80-20B85BC1323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Vedvarende energi med massiv udfyldning"/>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3" presStyleCnt="5" custLinFactNeighborY="43488">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4" presStyleCnt="5" custLinFactNeighborY="197"/>
      <dgm:spPr/>
    </dgm:pt>
    <dgm:pt modelId="{70621C5C-9F05-4D2D-8185-2783A84BC977}" type="pres">
      <dgm:prSet presAssocID="{18DF672C-6B56-4733-BE45-4E55433558B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roup"/>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4" presStyleCnt="5" custLinFactNeighborY="43488">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7DACE22A-DB80-4EC2-99BA-546A27D3DCC2}" srcId="{2117C08C-0F49-4344-94CF-8E9B481D86CE}" destId="{E222BFD3-C456-46AA-B304-9737C9849B40}" srcOrd="2" destOrd="0" parTransId="{1C841DB3-CEF9-46C8-B043-4B0E59DB35C6}" sibTransId="{01627F22-897A-4835-9337-8F4CC95E41C3}"/>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D0043BC1-DE77-4099-8322-E722BD1BD216}" type="presOf" srcId="{E222BFD3-C456-46AA-B304-9737C9849B40}" destId="{C802F378-ACA0-4107-A0CE-B33179AA59E3}" srcOrd="0" destOrd="0" presId="urn:microsoft.com/office/officeart/2018/2/layout/IconVerticalSolidList"/>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4" destOrd="0" parTransId="{1876159F-1445-45BA-B834-6F4BFAF6260B}" sibTransId="{F1D60408-AC08-4EA6-B233-3DF8345D899F}"/>
    <dgm:cxn modelId="{61475DD5-217F-47B2-94FE-2487E23BFD43}" srcId="{2117C08C-0F49-4344-94CF-8E9B481D86CE}" destId="{45809EE0-DF72-48A2-8D80-20B85BC13239}" srcOrd="3"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1852BF06-0468-4558-8D73-0C302394D185}" type="presParOf" srcId="{141FA8C4-0D22-47DF-AFCB-BEEF1C3022C8}" destId="{D1FA682F-2F6B-4E73-A015-DC80ECEF2260}" srcOrd="4" destOrd="0" presId="urn:microsoft.com/office/officeart/2018/2/layout/IconVerticalSolidList"/>
    <dgm:cxn modelId="{5D249684-ED32-4235-A594-8C27DCBB8A12}" type="presParOf" srcId="{D1FA682F-2F6B-4E73-A015-DC80ECEF2260}" destId="{BAD09558-AFCB-4488-9B0B-5264ADE9973E}" srcOrd="0" destOrd="0" presId="urn:microsoft.com/office/officeart/2018/2/layout/IconVerticalSolidList"/>
    <dgm:cxn modelId="{82A20792-6F64-466C-8DEA-6DE9500E2EC4}" type="presParOf" srcId="{D1FA682F-2F6B-4E73-A015-DC80ECEF2260}" destId="{2FBD7BEF-15B0-4F89-8941-3CFB8CB82195}" srcOrd="1" destOrd="0" presId="urn:microsoft.com/office/officeart/2018/2/layout/IconVerticalSolidList"/>
    <dgm:cxn modelId="{988A9A0B-F0CD-4C39-87D7-C3D45DB6606D}" type="presParOf" srcId="{D1FA682F-2F6B-4E73-A015-DC80ECEF2260}" destId="{D23E798A-D676-4A5D-8CED-33888B2BD024}" srcOrd="2" destOrd="0" presId="urn:microsoft.com/office/officeart/2018/2/layout/IconVerticalSolidList"/>
    <dgm:cxn modelId="{B4551C4C-18D1-4FEE-B0A0-1D2F976ABEDD}" type="presParOf" srcId="{D1FA682F-2F6B-4E73-A015-DC80ECEF2260}" destId="{C802F378-ACA0-4107-A0CE-B33179AA59E3}" srcOrd="3" destOrd="0" presId="urn:microsoft.com/office/officeart/2018/2/layout/IconVerticalSolidList"/>
    <dgm:cxn modelId="{E0136F48-2389-4E5D-8789-C22FA7E38401}" type="presParOf" srcId="{141FA8C4-0D22-47DF-AFCB-BEEF1C3022C8}" destId="{7C466C9E-75F0-43E2-9718-207785424A61}" srcOrd="5" destOrd="0" presId="urn:microsoft.com/office/officeart/2018/2/layout/IconVerticalSolidList"/>
    <dgm:cxn modelId="{88274BC2-9A3B-45B6-9A17-20D5163EF99F}" type="presParOf" srcId="{141FA8C4-0D22-47DF-AFCB-BEEF1C3022C8}" destId="{BA2CC502-261A-40E0-99EA-1F7730EE629A}" srcOrd="6"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7" destOrd="0" presId="urn:microsoft.com/office/officeart/2018/2/layout/IconVerticalSolidList"/>
    <dgm:cxn modelId="{981CB6C5-B14E-440E-AB51-9D9AEC396F73}" type="presParOf" srcId="{141FA8C4-0D22-47DF-AFCB-BEEF1C3022C8}" destId="{60AE1BB8-8E05-4A69-94AB-703F49C78346}" srcOrd="8"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rtlCol="0"/>
        <a:lstStyle/>
        <a:p>
          <a:pPr rtl="0"/>
          <a:endParaRPr lang="en-US"/>
        </a:p>
      </dgm:t>
    </dgm:pt>
    <dgm:pt modelId="{1A7A02A8-2E91-4F0A-9CEB-67CDCC89D37B}">
      <dgm:prSet/>
      <dgm:spPr/>
      <dgm:t>
        <a:bodyPr rtlCol="0"/>
        <a:lstStyle/>
        <a:p>
          <a:pPr rtl="0">
            <a:lnSpc>
              <a:spcPct val="100000"/>
            </a:lnSpc>
          </a:pPr>
          <a:r>
            <a:rPr lang="en-gb" noProof="0" dirty="0">
              <a:solidFill>
                <a:srgbClr val="211A52"/>
              </a:solidFill>
              <a:latin typeface="Arial" panose="020B0604020202020204" pitchFamily="34" charset="0"/>
              <a:cs typeface="Arial" panose="020B0604020202020204" pitchFamily="34" charset="0"/>
            </a:rPr>
            <a:t>Heavy transport: Power-to-X, biofuels, capture and storage of CO</a:t>
          </a:r>
          <a:r>
            <a:rPr lang="en-gb" baseline="-25000" noProof="0" dirty="0">
              <a:solidFill>
                <a:srgbClr val="211A52"/>
              </a:solidFill>
              <a:latin typeface="Arial" panose="020B0604020202020204" pitchFamily="34" charset="0"/>
              <a:cs typeface="Arial" panose="020B0604020202020204" pitchFamily="34" charset="0"/>
            </a:rPr>
            <a:t>2</a:t>
          </a:r>
          <a:r>
            <a:rPr lang="en-gb" noProof="0" dirty="0">
              <a:solidFill>
                <a:srgbClr val="211A52"/>
              </a:solidFill>
              <a:latin typeface="Arial" panose="020B0604020202020204" pitchFamily="34" charset="0"/>
              <a:cs typeface="Arial" panose="020B0604020202020204" pitchFamily="34" charset="0"/>
            </a:rPr>
            <a:t> (carbon capture)</a:t>
          </a:r>
        </a:p>
      </dgm:t>
    </dgm:pt>
    <dgm:pt modelId="{6F3606CF-D301-47AC-BCC1-D6FA7BCBD499}" type="parTrans" cxnId="{6D618D99-8952-4923-8081-5AEF90069F00}">
      <dgm:prSet/>
      <dgm:spPr/>
      <dgm:t>
        <a:bodyPr rtlCol="0"/>
        <a:lstStyle/>
        <a:p>
          <a:pPr rtl="0"/>
          <a:endParaRPr lang="en-US"/>
        </a:p>
      </dgm:t>
    </dgm:pt>
    <dgm:pt modelId="{FC19435E-EB78-4E61-858F-1D97DAAFFB33}" type="sibTrans" cxnId="{6D618D99-8952-4923-8081-5AEF90069F00}">
      <dgm:prSet/>
      <dgm:spPr/>
      <dgm:t>
        <a:bodyPr rtlCol="0"/>
        <a:lstStyle/>
        <a:p>
          <a:pPr rtl="0"/>
          <a:endParaRPr lang="en-US"/>
        </a:p>
      </dgm:t>
    </dgm:pt>
    <dgm:pt modelId="{23684DF7-10D3-4146-9730-663D50B79F4F}">
      <dgm:prSet/>
      <dgm:spPr/>
      <dgm:t>
        <a:bodyPr rtlCol="0"/>
        <a:lstStyle/>
        <a:p>
          <a:pPr rtl="0">
            <a:lnSpc>
              <a:spcPct val="100000"/>
            </a:lnSpc>
          </a:pPr>
          <a:r>
            <a:rPr lang="en-gb" noProof="0" dirty="0">
              <a:solidFill>
                <a:srgbClr val="211A52"/>
              </a:solidFill>
              <a:latin typeface="Arial" panose="020B0604020202020204" pitchFamily="34" charset="0"/>
              <a:cs typeface="Arial" panose="020B0604020202020204" pitchFamily="34" charset="0"/>
            </a:rPr>
            <a:t>Light transport electric vehicles, hybrid vehicles, fuel cells, range extenders, infrastructure for charging, etc.</a:t>
          </a:r>
        </a:p>
      </dgm:t>
    </dgm:pt>
    <dgm:pt modelId="{7726134F-EB39-4B65-83D9-9E5FC9B8B47D}" type="parTrans" cxnId="{62B47896-528A-40C2-9A50-F6F8F9971DF8}">
      <dgm:prSet/>
      <dgm:spPr/>
      <dgm:t>
        <a:bodyPr rtlCol="0"/>
        <a:lstStyle/>
        <a:p>
          <a:pPr rtl="0"/>
          <a:endParaRPr lang="en-US"/>
        </a:p>
      </dgm:t>
    </dgm:pt>
    <dgm:pt modelId="{868DBCBB-AA90-4179-9909-9787CE0FE7F5}" type="sibTrans" cxnId="{62B47896-528A-40C2-9A50-F6F8F9971DF8}">
      <dgm:prSet/>
      <dgm:spPr/>
      <dgm:t>
        <a:bodyPr rtlCol="0"/>
        <a:lstStyle/>
        <a:p>
          <a:pPr rtl="0"/>
          <a:endParaRPr lang="en-US"/>
        </a:p>
      </dgm:t>
    </dgm:pt>
    <dgm:pt modelId="{45809EE0-DF72-48A2-8D80-20B85BC13239}">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Drones </a:t>
          </a:r>
          <a:r>
            <a:rPr lang="en-gb" noProof="0" dirty="0">
              <a:solidFill>
                <a:srgbClr val="211A52"/>
              </a:solidFill>
              <a:latin typeface="Arial" panose="020B0604020202020204" pitchFamily="34" charset="0"/>
              <a:cs typeface="Arial" panose="020B0604020202020204" pitchFamily="34" charset="0"/>
            </a:rPr>
            <a:t>and robots for transporting goods, monitoring and diagnostics in the environmental and energy areas</a:t>
          </a:r>
          <a:endParaRPr lang="en-gb" dirty="0">
            <a:solidFill>
              <a:srgbClr val="211A52"/>
            </a:solidFill>
            <a:latin typeface="Arial" panose="020B0604020202020204" pitchFamily="34" charset="0"/>
            <a:cs typeface="Arial" panose="020B0604020202020204" pitchFamily="34" charset="0"/>
          </a:endParaRPr>
        </a:p>
      </dgm:t>
    </dgm:pt>
    <dgm:pt modelId="{D80A98F7-6400-4441-86C0-A6F31F723C13}" type="parTrans" cxnId="{61475DD5-217F-47B2-94FE-2487E23BFD43}">
      <dgm:prSet/>
      <dgm:spPr/>
      <dgm:t>
        <a:bodyPr rtlCol="0"/>
        <a:lstStyle/>
        <a:p>
          <a:pPr rtl="0"/>
          <a:endParaRPr lang="en-US"/>
        </a:p>
      </dgm:t>
    </dgm:pt>
    <dgm:pt modelId="{A77BB388-F387-4A5C-B15E-95BCDA957553}" type="sibTrans" cxnId="{61475DD5-217F-47B2-94FE-2487E23BFD43}">
      <dgm:prSet/>
      <dgm:spPr/>
      <dgm:t>
        <a:bodyPr rtlCol="0"/>
        <a:lstStyle/>
        <a:p>
          <a:pPr rtl="0"/>
          <a:endParaRPr lang="en-US"/>
        </a:p>
      </dgm:t>
    </dgm:pt>
    <dgm:pt modelId="{18DF672C-6B56-4733-BE45-4E55433558BB}">
      <dgm:prSet/>
      <dgm:spPr/>
      <dgm:t>
        <a:bodyPr rtlCol="0"/>
        <a:lstStyle/>
        <a:p>
          <a:pPr rtl="0">
            <a:lnSpc>
              <a:spcPct val="100000"/>
            </a:lnSpc>
          </a:pPr>
          <a:r>
            <a:rPr lang="en-gb" noProof="0" dirty="0">
              <a:solidFill>
                <a:srgbClr val="211A52"/>
              </a:solidFill>
              <a:latin typeface="Arial" panose="020B0604020202020204" pitchFamily="34" charset="0"/>
              <a:cs typeface="Arial" panose="020B0604020202020204" pitchFamily="34" charset="0"/>
            </a:rPr>
            <a:t>Energy savings through lightweight constructions and new materials, as well as improved logistics and supply chains </a:t>
          </a:r>
        </a:p>
      </dgm:t>
    </dgm:pt>
    <dgm:pt modelId="{1876159F-1445-45BA-B834-6F4BFAF6260B}" type="parTrans" cxnId="{D59179D0-7DF9-4D65-986A-99FE2482F0A1}">
      <dgm:prSet/>
      <dgm:spPr/>
      <dgm:t>
        <a:bodyPr rtlCol="0"/>
        <a:lstStyle/>
        <a:p>
          <a:pPr rtl="0"/>
          <a:endParaRPr lang="en-US"/>
        </a:p>
      </dgm:t>
    </dgm:pt>
    <dgm:pt modelId="{F1D60408-AC08-4EA6-B233-3DF8345D899F}" type="sibTrans" cxnId="{D59179D0-7DF9-4D65-986A-99FE2482F0A1}">
      <dgm:prSet/>
      <dgm:spPr/>
      <dgm:t>
        <a:bodyPr rtlCol="0"/>
        <a:lstStyle/>
        <a:p>
          <a:pPr rtl="0"/>
          <a:endParaRPr lang="en-US"/>
        </a:p>
      </dgm:t>
    </dgm:pt>
    <dgm:pt modelId="{08926C1A-60A4-46BC-A7AE-2F8FBB41A904}">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AI for intelligent traffic management, green driving behaviour, autonomy, and driver support </a:t>
          </a:r>
        </a:p>
      </dgm:t>
    </dgm:pt>
    <dgm:pt modelId="{3E99B2C3-4775-44E2-9E45-5C4083D2A2F3}" type="parTrans" cxnId="{900DB6CA-D1A2-4682-9477-4568F9F7AFA1}">
      <dgm:prSet/>
      <dgm:spPr/>
      <dgm:t>
        <a:bodyPr rtlCol="0"/>
        <a:lstStyle/>
        <a:p>
          <a:pPr rtl="0"/>
          <a:endParaRPr lang="da-DK"/>
        </a:p>
      </dgm:t>
    </dgm:pt>
    <dgm:pt modelId="{A2AF923B-ACF8-46A3-BF3A-65A890C53547}" type="sibTrans" cxnId="{900DB6CA-D1A2-4682-9477-4568F9F7AFA1}">
      <dgm:prSet/>
      <dgm:spPr/>
      <dgm:t>
        <a:bodyPr rtlCol="0"/>
        <a:lstStyle/>
        <a:p>
          <a:pPr rtl="0"/>
          <a:endParaRPr lang="da-DK"/>
        </a:p>
      </dgm:t>
    </dgm:pt>
    <dgm:pt modelId="{89A7DB9F-F9DE-4891-97C4-377927711E64}">
      <dgm:prSet/>
      <dgm:spPr/>
      <dgm:t>
        <a:bodyPr rtlCol="0"/>
        <a:lstStyle/>
        <a:p>
          <a:pPr rtl="0">
            <a:lnSpc>
              <a:spcPct val="100000"/>
            </a:lnSpc>
          </a:pPr>
          <a:r>
            <a:rPr dirty="0"/>
            <a:t>Use of technology, </a:t>
          </a:r>
          <a:r>
            <a:rPr dirty="0" err="1"/>
            <a:t>behavio</a:t>
          </a:r>
          <a:r>
            <a:rPr lang="da-DK" dirty="0"/>
            <a:t>u</a:t>
          </a:r>
          <a:r>
            <a:rPr dirty="0"/>
            <a:t>r and everyday practice</a:t>
          </a:r>
        </a:p>
      </dgm:t>
    </dgm:pt>
    <dgm:pt modelId="{3EA83FAE-6503-4B22-AC09-87CF8C86961C}" type="parTrans" cxnId="{ECB3B948-04B2-4C00-B5C7-807A6D7F294D}">
      <dgm:prSet/>
      <dgm:spPr/>
      <dgm:t>
        <a:bodyPr rtlCol="0"/>
        <a:lstStyle/>
        <a:p>
          <a:pPr rtl="0"/>
          <a:endParaRPr lang="da-DK"/>
        </a:p>
      </dgm:t>
    </dgm:pt>
    <dgm:pt modelId="{8D5A5564-372E-480D-9854-90000873D6DA}" type="sibTrans" cxnId="{ECB3B948-04B2-4C00-B5C7-807A6D7F294D}">
      <dgm:prSet/>
      <dgm:spPr/>
      <dgm:t>
        <a:bodyPr rtlCol="0"/>
        <a:lstStyle/>
        <a:p>
          <a:pPr rtl="0"/>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6"/>
      <dgm:spPr/>
    </dgm:pt>
    <dgm:pt modelId="{5F3EF3A7-ABA3-442D-8520-2219FA742BF3}" type="pres">
      <dgm:prSet presAssocID="{1A7A02A8-2E91-4F0A-9CEB-67CDCC89D37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ump truck"/>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6">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6"/>
      <dgm:spPr/>
    </dgm:pt>
    <dgm:pt modelId="{3162D89A-4B7D-4EF5-A740-6F9940172C62}" type="pres">
      <dgm:prSet presAssocID="{23684DF7-10D3-4146-9730-663D50B79F4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lectric Car"/>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6">
        <dgm:presLayoutVars>
          <dgm:chMax val="0"/>
          <dgm:chPref val="0"/>
        </dgm:presLayoutVars>
      </dgm:prSet>
      <dgm:spPr/>
    </dgm:pt>
    <dgm:pt modelId="{7F14804B-DED8-4C97-A5FB-970F5D853AAE}" type="pres">
      <dgm:prSet presAssocID="{868DBCBB-AA90-4179-9909-9787CE0FE7F5}"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2" presStyleCnt="6"/>
      <dgm:spPr/>
    </dgm:pt>
    <dgm:pt modelId="{0AF41D8E-304D-4794-B306-B352DD21405A}" type="pres">
      <dgm:prSet presAssocID="{45809EE0-DF72-48A2-8D80-20B85BC1323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likopter med 4 propeller med massiv udfyldning"/>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2" presStyleCnt="6">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3" presStyleCnt="6" custLinFactNeighborY="197"/>
      <dgm:spPr/>
    </dgm:pt>
    <dgm:pt modelId="{70621C5C-9F05-4D2D-8185-2783A84BC977}" type="pres">
      <dgm:prSet presAssocID="{18DF672C-6B56-4733-BE45-4E55433558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Forbundet med massiv udfyldning"/>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3" presStyleCnt="6">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4" presStyleCnt="6"/>
      <dgm:spPr/>
    </dgm:pt>
    <dgm:pt modelId="{D7796668-AC21-4F3A-A906-DCCFB2DBD622}" type="pres">
      <dgm:prSet presAssocID="{08926C1A-60A4-46BC-A7AE-2F8FBB41A90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Trafiklys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4" presStyleCnt="6">
        <dgm:presLayoutVars>
          <dgm:chMax val="0"/>
          <dgm:chPref val="0"/>
        </dgm:presLayoutVars>
      </dgm:prSet>
      <dgm:spPr/>
    </dgm:pt>
    <dgm:pt modelId="{48BBB7AD-B1C1-495C-A077-548F4EEE2788}" type="pres">
      <dgm:prSet presAssocID="{A2AF923B-ACF8-46A3-BF3A-65A890C53547}" presName="sibTrans" presStyleCnt="0"/>
      <dgm:spPr/>
    </dgm:pt>
    <dgm:pt modelId="{DD08967F-AE74-4CFC-AFE1-325C822EA48F}" type="pres">
      <dgm:prSet presAssocID="{89A7DB9F-F9DE-4891-97C4-377927711E64}" presName="compNode" presStyleCnt="0"/>
      <dgm:spPr/>
    </dgm:pt>
    <dgm:pt modelId="{1508AFB5-1DD8-41A4-B122-11812F304DB2}" type="pres">
      <dgm:prSet presAssocID="{89A7DB9F-F9DE-4891-97C4-377927711E64}" presName="bgRect" presStyleLbl="bgShp" presStyleIdx="5" presStyleCnt="6"/>
      <dgm:spPr/>
    </dgm:pt>
    <dgm:pt modelId="{2638C1EF-C6EC-4490-9993-B05E161F4F81}" type="pres">
      <dgm:prSet presAssocID="{89A7DB9F-F9DE-4891-97C4-377927711E6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Mental tilstand med massiv udfyldning"/>
        </a:ext>
      </dgm:extLst>
    </dgm:pt>
    <dgm:pt modelId="{693959C8-9846-4AD7-A2A1-C2445FA6C913}" type="pres">
      <dgm:prSet presAssocID="{89A7DB9F-F9DE-4891-97C4-377927711E64}" presName="spaceRect" presStyleCnt="0"/>
      <dgm:spPr/>
    </dgm:pt>
    <dgm:pt modelId="{F771DE68-A180-4849-8756-ED46D6DE9A9E}" type="pres">
      <dgm:prSet presAssocID="{89A7DB9F-F9DE-4891-97C4-377927711E64}" presName="parTx" presStyleLbl="revTx" presStyleIdx="5" presStyleCnt="6" custLinFactNeighborY="-3550">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ECB3B948-04B2-4C00-B5C7-807A6D7F294D}" srcId="{2117C08C-0F49-4344-94CF-8E9B481D86CE}" destId="{89A7DB9F-F9DE-4891-97C4-377927711E64}" srcOrd="5" destOrd="0" parTransId="{3EA83FAE-6503-4B22-AC09-87CF8C86961C}" sibTransId="{8D5A5564-372E-480D-9854-90000873D6DA}"/>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858C2CC5-7435-49E7-AE11-9F00BBCCD2C6}" type="presOf" srcId="{89A7DB9F-F9DE-4891-97C4-377927711E64}" destId="{F771DE68-A180-4849-8756-ED46D6DE9A9E}" srcOrd="0" destOrd="0" presId="urn:microsoft.com/office/officeart/2018/2/layout/IconVerticalSolidList"/>
    <dgm:cxn modelId="{900DB6CA-D1A2-4682-9477-4568F9F7AFA1}" srcId="{2117C08C-0F49-4344-94CF-8E9B481D86CE}" destId="{08926C1A-60A4-46BC-A7AE-2F8FBB41A904}" srcOrd="4" destOrd="0" parTransId="{3E99B2C3-4775-44E2-9E45-5C4083D2A2F3}" sibTransId="{A2AF923B-ACF8-46A3-BF3A-65A890C53547}"/>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3" destOrd="0" parTransId="{1876159F-1445-45BA-B834-6F4BFAF6260B}" sibTransId="{F1D60408-AC08-4EA6-B233-3DF8345D899F}"/>
    <dgm:cxn modelId="{61475DD5-217F-47B2-94FE-2487E23BFD43}" srcId="{2117C08C-0F49-4344-94CF-8E9B481D86CE}" destId="{45809EE0-DF72-48A2-8D80-20B85BC13239}" srcOrd="2"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88274BC2-9A3B-45B6-9A17-20D5163EF99F}" type="presParOf" srcId="{141FA8C4-0D22-47DF-AFCB-BEEF1C3022C8}" destId="{BA2CC502-261A-40E0-99EA-1F7730EE629A}" srcOrd="4"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5" destOrd="0" presId="urn:microsoft.com/office/officeart/2018/2/layout/IconVerticalSolidList"/>
    <dgm:cxn modelId="{981CB6C5-B14E-440E-AB51-9D9AEC396F73}" type="presParOf" srcId="{141FA8C4-0D22-47DF-AFCB-BEEF1C3022C8}" destId="{60AE1BB8-8E05-4A69-94AB-703F49C78346}" srcOrd="6"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7" destOrd="0" presId="urn:microsoft.com/office/officeart/2018/2/layout/IconVerticalSolidList"/>
    <dgm:cxn modelId="{FDC5FA95-2C49-4BB7-A8C0-ECD806E2284F}" type="presParOf" srcId="{141FA8C4-0D22-47DF-AFCB-BEEF1C3022C8}" destId="{28492083-BACE-4E8F-8396-338B5254255F}" srcOrd="8"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 modelId="{ED640FB7-A5A7-407D-8E2E-6CF8A2BF5C4D}" type="presParOf" srcId="{141FA8C4-0D22-47DF-AFCB-BEEF1C3022C8}" destId="{48BBB7AD-B1C1-495C-A077-548F4EEE2788}" srcOrd="9" destOrd="0" presId="urn:microsoft.com/office/officeart/2018/2/layout/IconVerticalSolidList"/>
    <dgm:cxn modelId="{CFA7AE2F-74DC-4D06-BE07-ACD15C0A05CF}" type="presParOf" srcId="{141FA8C4-0D22-47DF-AFCB-BEEF1C3022C8}" destId="{DD08967F-AE74-4CFC-AFE1-325C822EA48F}" srcOrd="10" destOrd="0" presId="urn:microsoft.com/office/officeart/2018/2/layout/IconVerticalSolidList"/>
    <dgm:cxn modelId="{D916D349-55DC-4EFF-A6BD-A9B6309582EB}" type="presParOf" srcId="{DD08967F-AE74-4CFC-AFE1-325C822EA48F}" destId="{1508AFB5-1DD8-41A4-B122-11812F304DB2}" srcOrd="0" destOrd="0" presId="urn:microsoft.com/office/officeart/2018/2/layout/IconVerticalSolidList"/>
    <dgm:cxn modelId="{2BCAC0F8-B55F-4DC7-9AA4-B19134D4E854}" type="presParOf" srcId="{DD08967F-AE74-4CFC-AFE1-325C822EA48F}" destId="{2638C1EF-C6EC-4490-9993-B05E161F4F81}" srcOrd="1" destOrd="0" presId="urn:microsoft.com/office/officeart/2018/2/layout/IconVerticalSolidList"/>
    <dgm:cxn modelId="{2703B9B4-D6EE-4D9E-8527-0A9147AA321F}" type="presParOf" srcId="{DD08967F-AE74-4CFC-AFE1-325C822EA48F}" destId="{693959C8-9846-4AD7-A2A1-C2445FA6C913}" srcOrd="2" destOrd="0" presId="urn:microsoft.com/office/officeart/2018/2/layout/IconVerticalSolidList"/>
    <dgm:cxn modelId="{5D531F30-F6EA-4F1C-941D-29D52D577569}" type="presParOf" srcId="{DD08967F-AE74-4CFC-AFE1-325C822EA48F}" destId="{F771DE68-A180-4849-8756-ED46D6DE9A9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rtlCol="0"/>
        <a:lstStyle/>
        <a:p>
          <a:pPr rtl="0"/>
          <a:endParaRPr lang="en-US"/>
        </a:p>
      </dgm:t>
    </dgm:pt>
    <dgm:pt modelId="{1A7A02A8-2E91-4F0A-9CEB-67CDCC89D37B}">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Sustainable materials, components and processes in construction as well as improved indoor climate</a:t>
          </a:r>
          <a:endParaRPr lang="da-DK" noProof="0" dirty="0">
            <a:solidFill>
              <a:srgbClr val="211A52"/>
            </a:solidFill>
            <a:latin typeface="Arial" panose="020B0604020202020204" pitchFamily="34" charset="0"/>
            <a:cs typeface="Arial" panose="020B0604020202020204" pitchFamily="34" charset="0"/>
          </a:endParaRPr>
        </a:p>
      </dgm:t>
    </dgm:pt>
    <dgm:pt modelId="{6F3606CF-D301-47AC-BCC1-D6FA7BCBD499}" type="parTrans" cxnId="{6D618D99-8952-4923-8081-5AEF90069F00}">
      <dgm:prSet/>
      <dgm:spPr/>
      <dgm:t>
        <a:bodyPr rtlCol="0"/>
        <a:lstStyle/>
        <a:p>
          <a:pPr rtl="0"/>
          <a:endParaRPr lang="en-US">
            <a:latin typeface="Arial" panose="020B0604020202020204" pitchFamily="34" charset="0"/>
            <a:cs typeface="Arial" panose="020B0604020202020204" pitchFamily="34" charset="0"/>
          </a:endParaRPr>
        </a:p>
      </dgm:t>
    </dgm:pt>
    <dgm:pt modelId="{FC19435E-EB78-4E61-858F-1D97DAAFFB33}" type="sibTrans" cxnId="{6D618D99-8952-4923-8081-5AEF90069F00}">
      <dgm:prSet/>
      <dgm:spPr/>
      <dgm:t>
        <a:bodyPr rtlCol="0"/>
        <a:lstStyle/>
        <a:p>
          <a:pPr rtl="0"/>
          <a:endParaRPr lang="en-US">
            <a:latin typeface="Arial" panose="020B0604020202020204" pitchFamily="34" charset="0"/>
            <a:cs typeface="Arial" panose="020B0604020202020204" pitchFamily="34" charset="0"/>
          </a:endParaRPr>
        </a:p>
      </dgm:t>
    </dgm:pt>
    <dgm:pt modelId="{23684DF7-10D3-4146-9730-663D50B79F4F}">
      <dgm:prSet/>
      <dgm:spPr/>
      <dgm:t>
        <a:bodyPr rtlCol="0"/>
        <a:lstStyle/>
        <a:p>
          <a:pPr rtl="0">
            <a:lnSpc>
              <a:spcPct val="100000"/>
            </a:lnSpc>
          </a:pPr>
          <a:r>
            <a:rPr lang="en-gb">
              <a:solidFill>
                <a:srgbClr val="211A52"/>
              </a:solidFill>
              <a:latin typeface="Arial" panose="020B0604020202020204" pitchFamily="34" charset="0"/>
              <a:cs typeface="Arial" panose="020B0604020202020204" pitchFamily="34" charset="0"/>
            </a:rPr>
            <a:t>Urban supply infrastructure including sewers, rainwater, etc.</a:t>
          </a:r>
          <a:endParaRPr lang="da-DK" noProof="0" dirty="0">
            <a:solidFill>
              <a:srgbClr val="211A52"/>
            </a:solidFill>
            <a:latin typeface="Arial" panose="020B0604020202020204" pitchFamily="34" charset="0"/>
            <a:cs typeface="Arial" panose="020B0604020202020204" pitchFamily="34" charset="0"/>
          </a:endParaRPr>
        </a:p>
      </dgm:t>
    </dgm:pt>
    <dgm:pt modelId="{7726134F-EB39-4B65-83D9-9E5FC9B8B47D}" type="parTrans" cxnId="{62B47896-528A-40C2-9A50-F6F8F9971DF8}">
      <dgm:prSet/>
      <dgm:spPr/>
      <dgm:t>
        <a:bodyPr rtlCol="0"/>
        <a:lstStyle/>
        <a:p>
          <a:pPr rtl="0"/>
          <a:endParaRPr lang="en-US">
            <a:latin typeface="Arial" panose="020B0604020202020204" pitchFamily="34" charset="0"/>
            <a:cs typeface="Arial" panose="020B0604020202020204" pitchFamily="34" charset="0"/>
          </a:endParaRPr>
        </a:p>
      </dgm:t>
    </dgm:pt>
    <dgm:pt modelId="{868DBCBB-AA90-4179-9909-9787CE0FE7F5}" type="sibTrans" cxnId="{62B47896-528A-40C2-9A50-F6F8F9971DF8}">
      <dgm:prSet/>
      <dgm:spPr/>
      <dgm:t>
        <a:bodyPr rtlCol="0"/>
        <a:lstStyle/>
        <a:p>
          <a:pPr rtl="0"/>
          <a:endParaRPr lang="en-US">
            <a:latin typeface="Arial" panose="020B0604020202020204" pitchFamily="34" charset="0"/>
            <a:cs typeface="Arial" panose="020B0604020202020204" pitchFamily="34" charset="0"/>
          </a:endParaRPr>
        </a:p>
      </dgm:t>
    </dgm:pt>
    <dgm:pt modelId="{45809EE0-DF72-48A2-8D80-20B85BC13239}">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Social and economic sustainability, Life Cycle Cost (LCC), Life Cycle Analysis (LCA) for materials and CO</a:t>
          </a:r>
          <a:r>
            <a:rPr lang="en-gb" baseline="-25000" dirty="0">
              <a:solidFill>
                <a:srgbClr val="211A52"/>
              </a:solidFill>
              <a:latin typeface="Arial" panose="020B0604020202020204" pitchFamily="34" charset="0"/>
              <a:cs typeface="Arial" panose="020B0604020202020204" pitchFamily="34" charset="0"/>
            </a:rPr>
            <a:t>2</a:t>
          </a:r>
          <a:r>
            <a:rPr lang="en-gb" dirty="0">
              <a:solidFill>
                <a:srgbClr val="211A52"/>
              </a:solidFill>
              <a:latin typeface="Arial" panose="020B0604020202020204" pitchFamily="34" charset="0"/>
              <a:cs typeface="Arial" panose="020B0604020202020204" pitchFamily="34" charset="0"/>
            </a:rPr>
            <a:t> loading</a:t>
          </a:r>
          <a:endParaRPr lang="en-US" dirty="0">
            <a:solidFill>
              <a:srgbClr val="211A52"/>
            </a:solidFill>
            <a:latin typeface="Arial" panose="020B0604020202020204" pitchFamily="34" charset="0"/>
            <a:cs typeface="Arial" panose="020B0604020202020204" pitchFamily="34" charset="0"/>
          </a:endParaRPr>
        </a:p>
      </dgm:t>
    </dgm:pt>
    <dgm:pt modelId="{D80A98F7-6400-4441-86C0-A6F31F723C13}" type="parTrans" cxnId="{61475DD5-217F-47B2-94FE-2487E23BFD43}">
      <dgm:prSet/>
      <dgm:spPr/>
      <dgm:t>
        <a:bodyPr rtlCol="0"/>
        <a:lstStyle/>
        <a:p>
          <a:pPr rtl="0"/>
          <a:endParaRPr lang="en-US">
            <a:latin typeface="Arial" panose="020B0604020202020204" pitchFamily="34" charset="0"/>
            <a:cs typeface="Arial" panose="020B0604020202020204" pitchFamily="34" charset="0"/>
          </a:endParaRPr>
        </a:p>
      </dgm:t>
    </dgm:pt>
    <dgm:pt modelId="{A77BB388-F387-4A5C-B15E-95BCDA957553}" type="sibTrans" cxnId="{61475DD5-217F-47B2-94FE-2487E23BFD43}">
      <dgm:prSet/>
      <dgm:spPr/>
      <dgm:t>
        <a:bodyPr rtlCol="0"/>
        <a:lstStyle/>
        <a:p>
          <a:pPr rtl="0"/>
          <a:endParaRPr lang="en-US">
            <a:latin typeface="Arial" panose="020B0604020202020204" pitchFamily="34" charset="0"/>
            <a:cs typeface="Arial" panose="020B0604020202020204" pitchFamily="34" charset="0"/>
          </a:endParaRPr>
        </a:p>
      </dgm:t>
    </dgm:pt>
    <dgm:pt modelId="{18DF672C-6B56-4733-BE45-4E55433558BB}">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Digitalization and utilization of data in order to optimize construction processes in the design, execution and operation phases</a:t>
          </a:r>
          <a:endParaRPr lang="da-DK" noProof="0" dirty="0">
            <a:solidFill>
              <a:srgbClr val="211A52"/>
            </a:solidFill>
            <a:latin typeface="Arial" panose="020B0604020202020204" pitchFamily="34" charset="0"/>
            <a:cs typeface="Arial" panose="020B0604020202020204" pitchFamily="34" charset="0"/>
          </a:endParaRPr>
        </a:p>
      </dgm:t>
    </dgm:pt>
    <dgm:pt modelId="{1876159F-1445-45BA-B834-6F4BFAF6260B}" type="parTrans" cxnId="{D59179D0-7DF9-4D65-986A-99FE2482F0A1}">
      <dgm:prSet/>
      <dgm:spPr/>
      <dgm:t>
        <a:bodyPr rtlCol="0"/>
        <a:lstStyle/>
        <a:p>
          <a:pPr rtl="0"/>
          <a:endParaRPr lang="en-US">
            <a:latin typeface="Arial" panose="020B0604020202020204" pitchFamily="34" charset="0"/>
            <a:cs typeface="Arial" panose="020B0604020202020204" pitchFamily="34" charset="0"/>
          </a:endParaRPr>
        </a:p>
      </dgm:t>
    </dgm:pt>
    <dgm:pt modelId="{F1D60408-AC08-4EA6-B233-3DF8345D899F}" type="sibTrans" cxnId="{D59179D0-7DF9-4D65-986A-99FE2482F0A1}">
      <dgm:prSet/>
      <dgm:spPr/>
      <dgm:t>
        <a:bodyPr rtlCol="0"/>
        <a:lstStyle/>
        <a:p>
          <a:pPr rtl="0"/>
          <a:endParaRPr lang="en-US">
            <a:latin typeface="Arial" panose="020B0604020202020204" pitchFamily="34" charset="0"/>
            <a:cs typeface="Arial" panose="020B0604020202020204" pitchFamily="34" charset="0"/>
          </a:endParaRPr>
        </a:p>
      </dgm:t>
    </dgm:pt>
    <dgm:pt modelId="{08926C1A-60A4-46BC-A7AE-2F8FBB41A904}">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Use of technology, behaviour and everyday practices.</a:t>
          </a:r>
        </a:p>
      </dgm:t>
    </dgm:pt>
    <dgm:pt modelId="{3E99B2C3-4775-44E2-9E45-5C4083D2A2F3}" type="parTrans" cxnId="{900DB6CA-D1A2-4682-9477-4568F9F7AFA1}">
      <dgm:prSet/>
      <dgm:spPr/>
      <dgm:t>
        <a:bodyPr rtlCol="0"/>
        <a:lstStyle/>
        <a:p>
          <a:pPr rtl="0"/>
          <a:endParaRPr lang="da-DK">
            <a:latin typeface="Arial" panose="020B0604020202020204" pitchFamily="34" charset="0"/>
            <a:cs typeface="Arial" panose="020B0604020202020204" pitchFamily="34" charset="0"/>
          </a:endParaRPr>
        </a:p>
      </dgm:t>
    </dgm:pt>
    <dgm:pt modelId="{A2AF923B-ACF8-46A3-BF3A-65A890C53547}" type="sibTrans" cxnId="{900DB6CA-D1A2-4682-9477-4568F9F7AFA1}">
      <dgm:prSet/>
      <dgm:spPr/>
      <dgm:t>
        <a:bodyPr rtlCol="0"/>
        <a:lstStyle/>
        <a:p>
          <a:pPr rtl="0"/>
          <a:endParaRPr lang="da-DK">
            <a:latin typeface="Arial" panose="020B0604020202020204" pitchFamily="34" charset="0"/>
            <a:cs typeface="Arial" panose="020B0604020202020204" pitchFamily="34" charset="0"/>
          </a:endParaRPr>
        </a:p>
      </dgm:t>
    </dgm:pt>
    <dgm:pt modelId="{89A7DB9F-F9DE-4891-97C4-377927711E64}">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Construction and urban planning that takes into account nature and green recreational areas in cities</a:t>
          </a:r>
        </a:p>
      </dgm:t>
    </dgm:pt>
    <dgm:pt modelId="{3EA83FAE-6503-4B22-AC09-87CF8C86961C}" type="parTrans" cxnId="{ECB3B948-04B2-4C00-B5C7-807A6D7F294D}">
      <dgm:prSet/>
      <dgm:spPr/>
      <dgm:t>
        <a:bodyPr rtlCol="0"/>
        <a:lstStyle/>
        <a:p>
          <a:pPr rtl="0"/>
          <a:endParaRPr lang="da-DK">
            <a:latin typeface="Arial" panose="020B0604020202020204" pitchFamily="34" charset="0"/>
            <a:cs typeface="Arial" panose="020B0604020202020204" pitchFamily="34" charset="0"/>
          </a:endParaRPr>
        </a:p>
      </dgm:t>
    </dgm:pt>
    <dgm:pt modelId="{8D5A5564-372E-480D-9854-90000873D6DA}" type="sibTrans" cxnId="{ECB3B948-04B2-4C00-B5C7-807A6D7F294D}">
      <dgm:prSet/>
      <dgm:spPr/>
      <dgm:t>
        <a:bodyPr rtlCol="0"/>
        <a:lstStyle/>
        <a:p>
          <a:pPr rtl="0"/>
          <a:endParaRPr lang="da-DK">
            <a:latin typeface="Arial" panose="020B0604020202020204" pitchFamily="34" charset="0"/>
            <a:cs typeface="Arial" panose="020B0604020202020204" pitchFamily="34" charset="0"/>
          </a:endParaRPr>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6" custLinFactNeighborY="4136"/>
      <dgm:spPr/>
    </dgm:pt>
    <dgm:pt modelId="{5F3EF3A7-ABA3-442D-8520-2219FA742BF3}" type="pres">
      <dgm:prSet presAssocID="{1A7A02A8-2E91-4F0A-9CEB-67CDCC89D37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øbende forbedring kontur"/>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6">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6" custLinFactNeighborY="4188"/>
      <dgm:spPr/>
    </dgm:pt>
    <dgm:pt modelId="{3162D89A-4B7D-4EF5-A740-6F9940172C62}" type="pres">
      <dgm:prSet presAssocID="{23684DF7-10D3-4146-9730-663D50B79F4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y med massiv udfyldning"/>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6">
        <dgm:presLayoutVars>
          <dgm:chMax val="0"/>
          <dgm:chPref val="0"/>
        </dgm:presLayoutVars>
      </dgm:prSet>
      <dgm:spPr/>
    </dgm:pt>
    <dgm:pt modelId="{7F14804B-DED8-4C97-A5FB-970F5D853AAE}" type="pres">
      <dgm:prSet presAssocID="{868DBCBB-AA90-4179-9909-9787CE0FE7F5}"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2" presStyleCnt="6" custLinFactNeighborX="251" custLinFactNeighborY="23576"/>
      <dgm:spPr/>
    </dgm:pt>
    <dgm:pt modelId="{0AF41D8E-304D-4794-B306-B352DD21405A}" type="pres">
      <dgm:prSet presAssocID="{45809EE0-DF72-48A2-8D80-20B85BC13239}" presName="iconRect" presStyleLbl="node1" presStyleIdx="2" presStyleCnt="6" custLinFactNeighborX="15312" custLinFactNeighborY="5007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stainability"/>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2" presStyleCnt="6" custLinFactNeighborX="308" custLinFactNeighborY="17209">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3" presStyleCnt="6" custScaleY="191921" custLinFactNeighborY="18582"/>
      <dgm:spPr/>
    </dgm:pt>
    <dgm:pt modelId="{70621C5C-9F05-4D2D-8185-2783A84BC977}" type="pres">
      <dgm:prSet presAssocID="{18DF672C-6B56-4733-BE45-4E55433558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ears"/>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3" presStyleCnt="6">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4" presStyleCnt="6" custLinFactNeighborY="9933"/>
      <dgm:spPr/>
    </dgm:pt>
    <dgm:pt modelId="{D7796668-AC21-4F3A-A906-DCCFB2DBD622}" type="pres">
      <dgm:prSet presAssocID="{08926C1A-60A4-46BC-A7AE-2F8FBB41A90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tik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4" presStyleCnt="6">
        <dgm:presLayoutVars>
          <dgm:chMax val="0"/>
          <dgm:chPref val="0"/>
        </dgm:presLayoutVars>
      </dgm:prSet>
      <dgm:spPr/>
    </dgm:pt>
    <dgm:pt modelId="{48BBB7AD-B1C1-495C-A077-548F4EEE2788}" type="pres">
      <dgm:prSet presAssocID="{A2AF923B-ACF8-46A3-BF3A-65A890C53547}" presName="sibTrans" presStyleCnt="0"/>
      <dgm:spPr/>
    </dgm:pt>
    <dgm:pt modelId="{DD08967F-AE74-4CFC-AFE1-325C822EA48F}" type="pres">
      <dgm:prSet presAssocID="{89A7DB9F-F9DE-4891-97C4-377927711E64}" presName="compNode" presStyleCnt="0"/>
      <dgm:spPr/>
    </dgm:pt>
    <dgm:pt modelId="{1508AFB5-1DD8-41A4-B122-11812F304DB2}" type="pres">
      <dgm:prSet presAssocID="{89A7DB9F-F9DE-4891-97C4-377927711E64}" presName="bgRect" presStyleLbl="bgShp" presStyleIdx="5" presStyleCnt="6" custScaleY="154402" custLinFactNeighborX="-20005" custLinFactNeighborY="235"/>
      <dgm:spPr/>
    </dgm:pt>
    <dgm:pt modelId="{2638C1EF-C6EC-4490-9993-B05E161F4F81}" type="pres">
      <dgm:prSet presAssocID="{89A7DB9F-F9DE-4891-97C4-377927711E6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Forest scene"/>
        </a:ext>
      </dgm:extLst>
    </dgm:pt>
    <dgm:pt modelId="{693959C8-9846-4AD7-A2A1-C2445FA6C913}" type="pres">
      <dgm:prSet presAssocID="{89A7DB9F-F9DE-4891-97C4-377927711E64}" presName="spaceRect" presStyleCnt="0"/>
      <dgm:spPr/>
    </dgm:pt>
    <dgm:pt modelId="{F771DE68-A180-4849-8756-ED46D6DE9A9E}" type="pres">
      <dgm:prSet presAssocID="{89A7DB9F-F9DE-4891-97C4-377927711E64}" presName="parTx" presStyleLbl="revTx" presStyleIdx="5" presStyleCnt="6">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ECB3B948-04B2-4C00-B5C7-807A6D7F294D}" srcId="{2117C08C-0F49-4344-94CF-8E9B481D86CE}" destId="{89A7DB9F-F9DE-4891-97C4-377927711E64}" srcOrd="5" destOrd="0" parTransId="{3EA83FAE-6503-4B22-AC09-87CF8C86961C}" sibTransId="{8D5A5564-372E-480D-9854-90000873D6DA}"/>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858C2CC5-7435-49E7-AE11-9F00BBCCD2C6}" type="presOf" srcId="{89A7DB9F-F9DE-4891-97C4-377927711E64}" destId="{F771DE68-A180-4849-8756-ED46D6DE9A9E}" srcOrd="0" destOrd="0" presId="urn:microsoft.com/office/officeart/2018/2/layout/IconVerticalSolidList"/>
    <dgm:cxn modelId="{900DB6CA-D1A2-4682-9477-4568F9F7AFA1}" srcId="{2117C08C-0F49-4344-94CF-8E9B481D86CE}" destId="{08926C1A-60A4-46BC-A7AE-2F8FBB41A904}" srcOrd="4" destOrd="0" parTransId="{3E99B2C3-4775-44E2-9E45-5C4083D2A2F3}" sibTransId="{A2AF923B-ACF8-46A3-BF3A-65A890C53547}"/>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3" destOrd="0" parTransId="{1876159F-1445-45BA-B834-6F4BFAF6260B}" sibTransId="{F1D60408-AC08-4EA6-B233-3DF8345D899F}"/>
    <dgm:cxn modelId="{61475DD5-217F-47B2-94FE-2487E23BFD43}" srcId="{2117C08C-0F49-4344-94CF-8E9B481D86CE}" destId="{45809EE0-DF72-48A2-8D80-20B85BC13239}" srcOrd="2"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88274BC2-9A3B-45B6-9A17-20D5163EF99F}" type="presParOf" srcId="{141FA8C4-0D22-47DF-AFCB-BEEF1C3022C8}" destId="{BA2CC502-261A-40E0-99EA-1F7730EE629A}" srcOrd="4"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5" destOrd="0" presId="urn:microsoft.com/office/officeart/2018/2/layout/IconVerticalSolidList"/>
    <dgm:cxn modelId="{981CB6C5-B14E-440E-AB51-9D9AEC396F73}" type="presParOf" srcId="{141FA8C4-0D22-47DF-AFCB-BEEF1C3022C8}" destId="{60AE1BB8-8E05-4A69-94AB-703F49C78346}" srcOrd="6"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7" destOrd="0" presId="urn:microsoft.com/office/officeart/2018/2/layout/IconVerticalSolidList"/>
    <dgm:cxn modelId="{FDC5FA95-2C49-4BB7-A8C0-ECD806E2284F}" type="presParOf" srcId="{141FA8C4-0D22-47DF-AFCB-BEEF1C3022C8}" destId="{28492083-BACE-4E8F-8396-338B5254255F}" srcOrd="8"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 modelId="{ED640FB7-A5A7-407D-8E2E-6CF8A2BF5C4D}" type="presParOf" srcId="{141FA8C4-0D22-47DF-AFCB-BEEF1C3022C8}" destId="{48BBB7AD-B1C1-495C-A077-548F4EEE2788}" srcOrd="9" destOrd="0" presId="urn:microsoft.com/office/officeart/2018/2/layout/IconVerticalSolidList"/>
    <dgm:cxn modelId="{CFA7AE2F-74DC-4D06-BE07-ACD15C0A05CF}" type="presParOf" srcId="{141FA8C4-0D22-47DF-AFCB-BEEF1C3022C8}" destId="{DD08967F-AE74-4CFC-AFE1-325C822EA48F}" srcOrd="10" destOrd="0" presId="urn:microsoft.com/office/officeart/2018/2/layout/IconVerticalSolidList"/>
    <dgm:cxn modelId="{D916D349-55DC-4EFF-A6BD-A9B6309582EB}" type="presParOf" srcId="{DD08967F-AE74-4CFC-AFE1-325C822EA48F}" destId="{1508AFB5-1DD8-41A4-B122-11812F304DB2}" srcOrd="0" destOrd="0" presId="urn:microsoft.com/office/officeart/2018/2/layout/IconVerticalSolidList"/>
    <dgm:cxn modelId="{2BCAC0F8-B55F-4DC7-9AA4-B19134D4E854}" type="presParOf" srcId="{DD08967F-AE74-4CFC-AFE1-325C822EA48F}" destId="{2638C1EF-C6EC-4490-9993-B05E161F4F81}" srcOrd="1" destOrd="0" presId="urn:microsoft.com/office/officeart/2018/2/layout/IconVerticalSolidList"/>
    <dgm:cxn modelId="{2703B9B4-D6EE-4D9E-8527-0A9147AA321F}" type="presParOf" srcId="{DD08967F-AE74-4CFC-AFE1-325C822EA48F}" destId="{693959C8-9846-4AD7-A2A1-C2445FA6C913}" srcOrd="2" destOrd="0" presId="urn:microsoft.com/office/officeart/2018/2/layout/IconVerticalSolidList"/>
    <dgm:cxn modelId="{5D531F30-F6EA-4F1C-941D-29D52D577569}" type="presParOf" srcId="{DD08967F-AE74-4CFC-AFE1-325C822EA48F}" destId="{F771DE68-A180-4849-8756-ED46D6DE9A9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rtlCol="0"/>
        <a:lstStyle/>
        <a:p>
          <a:pPr rtl="0"/>
          <a:endParaRPr lang="en-US"/>
        </a:p>
      </dgm:t>
    </dgm:pt>
    <dgm:pt modelId="{1A7A02A8-2E91-4F0A-9CEB-67CDCC89D37B}">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Alternatives to pesticides</a:t>
          </a:r>
          <a:endParaRPr lang="da-DK" noProof="0" dirty="0">
            <a:solidFill>
              <a:srgbClr val="211A52"/>
            </a:solidFill>
            <a:latin typeface="Arial" panose="020B0604020202020204" pitchFamily="34" charset="0"/>
            <a:cs typeface="Arial" panose="020B0604020202020204" pitchFamily="34" charset="0"/>
          </a:endParaRPr>
        </a:p>
      </dgm:t>
    </dgm:pt>
    <dgm:pt modelId="{6F3606CF-D301-47AC-BCC1-D6FA7BCBD499}" type="parTrans" cxnId="{6D618D99-8952-4923-8081-5AEF90069F00}">
      <dgm:prSet/>
      <dgm:spPr/>
      <dgm:t>
        <a:bodyPr rtlCol="0"/>
        <a:lstStyle/>
        <a:p>
          <a:pPr rtl="0"/>
          <a:endParaRPr lang="en-US">
            <a:latin typeface="Arial" panose="020B0604020202020204" pitchFamily="34" charset="0"/>
            <a:cs typeface="Arial" panose="020B0604020202020204" pitchFamily="34" charset="0"/>
          </a:endParaRPr>
        </a:p>
      </dgm:t>
    </dgm:pt>
    <dgm:pt modelId="{FC19435E-EB78-4E61-858F-1D97DAAFFB33}" type="sibTrans" cxnId="{6D618D99-8952-4923-8081-5AEF90069F00}">
      <dgm:prSet/>
      <dgm:spPr/>
      <dgm:t>
        <a:bodyPr rtlCol="0"/>
        <a:lstStyle/>
        <a:p>
          <a:pPr rtl="0"/>
          <a:endParaRPr lang="en-US">
            <a:latin typeface="Arial" panose="020B0604020202020204" pitchFamily="34" charset="0"/>
            <a:cs typeface="Arial" panose="020B0604020202020204" pitchFamily="34" charset="0"/>
          </a:endParaRPr>
        </a:p>
      </dgm:t>
    </dgm:pt>
    <dgm:pt modelId="{23684DF7-10D3-4146-9730-663D50B79F4F}">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Preserve biodiversity in terrestrial systems, marine and fresh waters</a:t>
          </a:r>
          <a:endParaRPr lang="da-DK" noProof="0" dirty="0">
            <a:solidFill>
              <a:srgbClr val="211A52"/>
            </a:solidFill>
            <a:latin typeface="Arial" panose="020B0604020202020204" pitchFamily="34" charset="0"/>
            <a:cs typeface="Arial" panose="020B0604020202020204" pitchFamily="34" charset="0"/>
          </a:endParaRPr>
        </a:p>
      </dgm:t>
    </dgm:pt>
    <dgm:pt modelId="{7726134F-EB39-4B65-83D9-9E5FC9B8B47D}" type="parTrans" cxnId="{62B47896-528A-40C2-9A50-F6F8F9971DF8}">
      <dgm:prSet/>
      <dgm:spPr/>
      <dgm:t>
        <a:bodyPr rtlCol="0"/>
        <a:lstStyle/>
        <a:p>
          <a:pPr rtl="0"/>
          <a:endParaRPr lang="en-US">
            <a:latin typeface="Arial" panose="020B0604020202020204" pitchFamily="34" charset="0"/>
            <a:cs typeface="Arial" panose="020B0604020202020204" pitchFamily="34" charset="0"/>
          </a:endParaRPr>
        </a:p>
      </dgm:t>
    </dgm:pt>
    <dgm:pt modelId="{868DBCBB-AA90-4179-9909-9787CE0FE7F5}" type="sibTrans" cxnId="{62B47896-528A-40C2-9A50-F6F8F9971DF8}">
      <dgm:prSet/>
      <dgm:spPr/>
      <dgm:t>
        <a:bodyPr rtlCol="0"/>
        <a:lstStyle/>
        <a:p>
          <a:pPr rtl="0"/>
          <a:endParaRPr lang="en-US">
            <a:latin typeface="Arial" panose="020B0604020202020204" pitchFamily="34" charset="0"/>
            <a:cs typeface="Arial" panose="020B0604020202020204" pitchFamily="34" charset="0"/>
          </a:endParaRPr>
        </a:p>
      </dgm:t>
    </dgm:pt>
    <dgm:pt modelId="{45809EE0-DF72-48A2-8D80-20B85BC13239}">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Sustainable fisheries</a:t>
          </a:r>
          <a:endParaRPr lang="en-US" dirty="0">
            <a:solidFill>
              <a:srgbClr val="211A52"/>
            </a:solidFill>
            <a:latin typeface="Arial" panose="020B0604020202020204" pitchFamily="34" charset="0"/>
            <a:cs typeface="Arial" panose="020B0604020202020204" pitchFamily="34" charset="0"/>
          </a:endParaRPr>
        </a:p>
      </dgm:t>
    </dgm:pt>
    <dgm:pt modelId="{D80A98F7-6400-4441-86C0-A6F31F723C13}" type="parTrans" cxnId="{61475DD5-217F-47B2-94FE-2487E23BFD43}">
      <dgm:prSet/>
      <dgm:spPr/>
      <dgm:t>
        <a:bodyPr rtlCol="0"/>
        <a:lstStyle/>
        <a:p>
          <a:pPr rtl="0"/>
          <a:endParaRPr lang="en-US">
            <a:latin typeface="Arial" panose="020B0604020202020204" pitchFamily="34" charset="0"/>
            <a:cs typeface="Arial" panose="020B0604020202020204" pitchFamily="34" charset="0"/>
          </a:endParaRPr>
        </a:p>
      </dgm:t>
    </dgm:pt>
    <dgm:pt modelId="{A77BB388-F387-4A5C-B15E-95BCDA957553}" type="sibTrans" cxnId="{61475DD5-217F-47B2-94FE-2487E23BFD43}">
      <dgm:prSet/>
      <dgm:spPr/>
      <dgm:t>
        <a:bodyPr rtlCol="0"/>
        <a:lstStyle/>
        <a:p>
          <a:pPr rtl="0"/>
          <a:endParaRPr lang="en-US">
            <a:latin typeface="Arial" panose="020B0604020202020204" pitchFamily="34" charset="0"/>
            <a:cs typeface="Arial" panose="020B0604020202020204" pitchFamily="34" charset="0"/>
          </a:endParaRPr>
        </a:p>
      </dgm:t>
    </dgm:pt>
    <dgm:pt modelId="{18DF672C-6B56-4733-BE45-4E55433558BB}">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Monitoring of environmental status and biodiversity through the utilization of tools and smart solutions (including drones and eDNA)</a:t>
          </a:r>
          <a:endParaRPr lang="da-DK" noProof="0" dirty="0">
            <a:solidFill>
              <a:srgbClr val="211A52"/>
            </a:solidFill>
            <a:latin typeface="Arial" panose="020B0604020202020204" pitchFamily="34" charset="0"/>
            <a:cs typeface="Arial" panose="020B0604020202020204" pitchFamily="34" charset="0"/>
          </a:endParaRPr>
        </a:p>
      </dgm:t>
    </dgm:pt>
    <dgm:pt modelId="{1876159F-1445-45BA-B834-6F4BFAF6260B}" type="parTrans" cxnId="{D59179D0-7DF9-4D65-986A-99FE2482F0A1}">
      <dgm:prSet/>
      <dgm:spPr/>
      <dgm:t>
        <a:bodyPr rtlCol="0"/>
        <a:lstStyle/>
        <a:p>
          <a:pPr rtl="0"/>
          <a:endParaRPr lang="en-US">
            <a:latin typeface="Arial" panose="020B0604020202020204" pitchFamily="34" charset="0"/>
            <a:cs typeface="Arial" panose="020B0604020202020204" pitchFamily="34" charset="0"/>
          </a:endParaRPr>
        </a:p>
      </dgm:t>
    </dgm:pt>
    <dgm:pt modelId="{F1D60408-AC08-4EA6-B233-3DF8345D899F}" type="sibTrans" cxnId="{D59179D0-7DF9-4D65-986A-99FE2482F0A1}">
      <dgm:prSet/>
      <dgm:spPr/>
      <dgm:t>
        <a:bodyPr rtlCol="0"/>
        <a:lstStyle/>
        <a:p>
          <a:pPr rtl="0"/>
          <a:endParaRPr lang="en-US">
            <a:latin typeface="Arial" panose="020B0604020202020204" pitchFamily="34" charset="0"/>
            <a:cs typeface="Arial" panose="020B0604020202020204" pitchFamily="34" charset="0"/>
          </a:endParaRPr>
        </a:p>
      </dgm:t>
    </dgm:pt>
    <dgm:pt modelId="{08926C1A-60A4-46BC-A7AE-2F8FBB41A904}">
      <dgm:prSet custT="1"/>
      <dgm:spPr/>
      <dgm:t>
        <a:bodyPr rtlCol="0"/>
        <a:lstStyle/>
        <a:p>
          <a:pPr rtl="0">
            <a:lnSpc>
              <a:spcPct val="100000"/>
            </a:lnSpc>
          </a:pPr>
          <a:r>
            <a:rPr lang="en-gb" sz="1400" dirty="0">
              <a:solidFill>
                <a:srgbClr val="211A52"/>
              </a:solidFill>
              <a:latin typeface="Arial" panose="020B0604020202020204" pitchFamily="34" charset="0"/>
              <a:cs typeface="Arial" panose="020B0604020202020204" pitchFamily="34" charset="0"/>
            </a:rPr>
            <a:t>Utilization of microbes to ensure a good environment and clean drinking water, sustainable development and reuse of resources, as well as animal and human health</a:t>
          </a:r>
        </a:p>
      </dgm:t>
    </dgm:pt>
    <dgm:pt modelId="{3E99B2C3-4775-44E2-9E45-5C4083D2A2F3}" type="parTrans" cxnId="{900DB6CA-D1A2-4682-9477-4568F9F7AFA1}">
      <dgm:prSet/>
      <dgm:spPr/>
      <dgm:t>
        <a:bodyPr rtlCol="0"/>
        <a:lstStyle/>
        <a:p>
          <a:pPr rtl="0"/>
          <a:endParaRPr lang="da-DK">
            <a:latin typeface="Arial" panose="020B0604020202020204" pitchFamily="34" charset="0"/>
            <a:cs typeface="Arial" panose="020B0604020202020204" pitchFamily="34" charset="0"/>
          </a:endParaRPr>
        </a:p>
      </dgm:t>
    </dgm:pt>
    <dgm:pt modelId="{A2AF923B-ACF8-46A3-BF3A-65A890C53547}" type="sibTrans" cxnId="{900DB6CA-D1A2-4682-9477-4568F9F7AFA1}">
      <dgm:prSet/>
      <dgm:spPr/>
      <dgm:t>
        <a:bodyPr rtlCol="0"/>
        <a:lstStyle/>
        <a:p>
          <a:pPr rtl="0"/>
          <a:endParaRPr lang="da-DK">
            <a:latin typeface="Arial" panose="020B0604020202020204" pitchFamily="34" charset="0"/>
            <a:cs typeface="Arial" panose="020B0604020202020204" pitchFamily="34" charset="0"/>
          </a:endParaRPr>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5" custScaleY="137861"/>
      <dgm:spPr/>
    </dgm:pt>
    <dgm:pt modelId="{5F3EF3A7-ABA3-442D-8520-2219FA742BF3}" type="pres">
      <dgm:prSet presAssocID="{1A7A02A8-2E91-4F0A-9CEB-67CDCC89D37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prøjt med massiv udfyldning"/>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5" custLinFactNeighborY="-1024">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5" custScaleY="148960"/>
      <dgm:spPr/>
    </dgm:pt>
    <dgm:pt modelId="{3162D89A-4B7D-4EF5-A740-6F9940172C62}" type="pres">
      <dgm:prSet presAssocID="{23684DF7-10D3-4146-9730-663D50B79F4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nemone og clownfish med massiv udfyldning"/>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5" custLinFactNeighborY="-1024">
        <dgm:presLayoutVars>
          <dgm:chMax val="0"/>
          <dgm:chPref val="0"/>
        </dgm:presLayoutVars>
      </dgm:prSet>
      <dgm:spPr/>
    </dgm:pt>
    <dgm:pt modelId="{7F14804B-DED8-4C97-A5FB-970F5D853AAE}" type="pres">
      <dgm:prSet presAssocID="{868DBCBB-AA90-4179-9909-9787CE0FE7F5}"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2" presStyleCnt="5" custLinFactNeighborX="832" custLinFactNeighborY="-931"/>
      <dgm:spPr/>
    </dgm:pt>
    <dgm:pt modelId="{0AF41D8E-304D-4794-B306-B352DD21405A}" type="pres">
      <dgm:prSet presAssocID="{45809EE0-DF72-48A2-8D80-20B85BC1323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shing"/>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2" presStyleCnt="5" custLinFactNeighborY="-814">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3" presStyleCnt="5" custScaleY="177961" custLinFactNeighborY="197"/>
      <dgm:spPr/>
    </dgm:pt>
    <dgm:pt modelId="{70621C5C-9F05-4D2D-8185-2783A84BC977}" type="pres">
      <dgm:prSet presAssocID="{18DF672C-6B56-4733-BE45-4E55433558B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elikopter med 4 propeller med massiv udfyldning"/>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3" presStyleCnt="5" custLinFactNeighborY="-2284">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4" presStyleCnt="5" custScaleY="188802"/>
      <dgm:spPr/>
    </dgm:pt>
    <dgm:pt modelId="{D7796668-AC21-4F3A-A906-DCCFB2DBD622}" type="pres">
      <dgm:prSet presAssocID="{08926C1A-60A4-46BC-A7AE-2F8FBB41A90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Åben hånd med plante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4" presStyleCnt="5" custLinFactNeighborX="-629" custLinFactNeighborY="2123">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900DB6CA-D1A2-4682-9477-4568F9F7AFA1}" srcId="{2117C08C-0F49-4344-94CF-8E9B481D86CE}" destId="{08926C1A-60A4-46BC-A7AE-2F8FBB41A904}" srcOrd="4" destOrd="0" parTransId="{3E99B2C3-4775-44E2-9E45-5C4083D2A2F3}" sibTransId="{A2AF923B-ACF8-46A3-BF3A-65A890C53547}"/>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3" destOrd="0" parTransId="{1876159F-1445-45BA-B834-6F4BFAF6260B}" sibTransId="{F1D60408-AC08-4EA6-B233-3DF8345D899F}"/>
    <dgm:cxn modelId="{61475DD5-217F-47B2-94FE-2487E23BFD43}" srcId="{2117C08C-0F49-4344-94CF-8E9B481D86CE}" destId="{45809EE0-DF72-48A2-8D80-20B85BC13239}" srcOrd="2"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88274BC2-9A3B-45B6-9A17-20D5163EF99F}" type="presParOf" srcId="{141FA8C4-0D22-47DF-AFCB-BEEF1C3022C8}" destId="{BA2CC502-261A-40E0-99EA-1F7730EE629A}" srcOrd="4"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5" destOrd="0" presId="urn:microsoft.com/office/officeart/2018/2/layout/IconVerticalSolidList"/>
    <dgm:cxn modelId="{981CB6C5-B14E-440E-AB51-9D9AEC396F73}" type="presParOf" srcId="{141FA8C4-0D22-47DF-AFCB-BEEF1C3022C8}" destId="{60AE1BB8-8E05-4A69-94AB-703F49C78346}" srcOrd="6"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7" destOrd="0" presId="urn:microsoft.com/office/officeart/2018/2/layout/IconVerticalSolidList"/>
    <dgm:cxn modelId="{FDC5FA95-2C49-4BB7-A8C0-ECD806E2284F}" type="presParOf" srcId="{141FA8C4-0D22-47DF-AFCB-BEEF1C3022C8}" destId="{28492083-BACE-4E8F-8396-338B5254255F}" srcOrd="8"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rtlCol="0"/>
        <a:lstStyle/>
        <a:p>
          <a:pPr rtl="0"/>
          <a:endParaRPr lang="en-US"/>
        </a:p>
      </dgm:t>
    </dgm:pt>
    <dgm:pt modelId="{45809EE0-DF72-48A2-8D80-20B85BC13239}">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Genome-based breeding using molecular techniques, modelling and predictive algorithms</a:t>
          </a:r>
          <a:endParaRPr lang="en-US" dirty="0">
            <a:solidFill>
              <a:srgbClr val="211A52"/>
            </a:solidFill>
            <a:latin typeface="Arial" panose="020B0604020202020204" pitchFamily="34" charset="0"/>
            <a:cs typeface="Arial" panose="020B0604020202020204" pitchFamily="34" charset="0"/>
          </a:endParaRPr>
        </a:p>
      </dgm:t>
    </dgm:pt>
    <dgm:pt modelId="{D80A98F7-6400-4441-86C0-A6F31F723C13}" type="parTrans" cxnId="{61475DD5-217F-47B2-94FE-2487E23BFD43}">
      <dgm:prSet/>
      <dgm:spPr/>
      <dgm:t>
        <a:bodyPr rtlCol="0"/>
        <a:lstStyle/>
        <a:p>
          <a:pPr rtl="0"/>
          <a:endParaRPr lang="en-US">
            <a:latin typeface="Arial" panose="020B0604020202020204" pitchFamily="34" charset="0"/>
            <a:cs typeface="Arial" panose="020B0604020202020204" pitchFamily="34" charset="0"/>
          </a:endParaRPr>
        </a:p>
      </dgm:t>
    </dgm:pt>
    <dgm:pt modelId="{A77BB388-F387-4A5C-B15E-95BCDA957553}" type="sibTrans" cxnId="{61475DD5-217F-47B2-94FE-2487E23BFD43}">
      <dgm:prSet/>
      <dgm:spPr/>
      <dgm:t>
        <a:bodyPr rtlCol="0"/>
        <a:lstStyle/>
        <a:p>
          <a:pPr rtl="0"/>
          <a:endParaRPr lang="en-US">
            <a:latin typeface="Arial" panose="020B0604020202020204" pitchFamily="34" charset="0"/>
            <a:cs typeface="Arial" panose="020B0604020202020204" pitchFamily="34" charset="0"/>
          </a:endParaRPr>
        </a:p>
      </dgm:t>
    </dgm:pt>
    <dgm:pt modelId="{18DF672C-6B56-4733-BE45-4E55433558BB}">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Sustainable alternatives to pesticides – including the use of endosymbionts to control pests</a:t>
          </a:r>
          <a:endParaRPr lang="da-DK" noProof="0" dirty="0">
            <a:solidFill>
              <a:srgbClr val="211A52"/>
            </a:solidFill>
            <a:latin typeface="Arial" panose="020B0604020202020204" pitchFamily="34" charset="0"/>
            <a:cs typeface="Arial" panose="020B0604020202020204" pitchFamily="34" charset="0"/>
          </a:endParaRPr>
        </a:p>
      </dgm:t>
    </dgm:pt>
    <dgm:pt modelId="{1876159F-1445-45BA-B834-6F4BFAF6260B}" type="parTrans" cxnId="{D59179D0-7DF9-4D65-986A-99FE2482F0A1}">
      <dgm:prSet/>
      <dgm:spPr/>
      <dgm:t>
        <a:bodyPr rtlCol="0"/>
        <a:lstStyle/>
        <a:p>
          <a:pPr rtl="0"/>
          <a:endParaRPr lang="en-US">
            <a:latin typeface="Arial" panose="020B0604020202020204" pitchFamily="34" charset="0"/>
            <a:cs typeface="Arial" panose="020B0604020202020204" pitchFamily="34" charset="0"/>
          </a:endParaRPr>
        </a:p>
      </dgm:t>
    </dgm:pt>
    <dgm:pt modelId="{F1D60408-AC08-4EA6-B233-3DF8345D899F}" type="sibTrans" cxnId="{D59179D0-7DF9-4D65-986A-99FE2482F0A1}">
      <dgm:prSet/>
      <dgm:spPr/>
      <dgm:t>
        <a:bodyPr rtlCol="0"/>
        <a:lstStyle/>
        <a:p>
          <a:pPr rtl="0"/>
          <a:endParaRPr lang="en-US">
            <a:latin typeface="Arial" panose="020B0604020202020204" pitchFamily="34" charset="0"/>
            <a:cs typeface="Arial" panose="020B0604020202020204" pitchFamily="34" charset="0"/>
          </a:endParaRPr>
        </a:p>
      </dgm:t>
    </dgm:pt>
    <dgm:pt modelId="{08926C1A-60A4-46BC-A7AE-2F8FBB41A904}">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New DNA-based methods for identifying and tracing disease-causing organisms</a:t>
          </a:r>
        </a:p>
      </dgm:t>
    </dgm:pt>
    <dgm:pt modelId="{3E99B2C3-4775-44E2-9E45-5C4083D2A2F3}" type="parTrans" cxnId="{900DB6CA-D1A2-4682-9477-4568F9F7AFA1}">
      <dgm:prSet/>
      <dgm:spPr/>
      <dgm:t>
        <a:bodyPr rtlCol="0"/>
        <a:lstStyle/>
        <a:p>
          <a:pPr rtl="0"/>
          <a:endParaRPr lang="da-DK">
            <a:latin typeface="Arial" panose="020B0604020202020204" pitchFamily="34" charset="0"/>
            <a:cs typeface="Arial" panose="020B0604020202020204" pitchFamily="34" charset="0"/>
          </a:endParaRPr>
        </a:p>
      </dgm:t>
    </dgm:pt>
    <dgm:pt modelId="{A2AF923B-ACF8-46A3-BF3A-65A890C53547}" type="sibTrans" cxnId="{900DB6CA-D1A2-4682-9477-4568F9F7AFA1}">
      <dgm:prSet/>
      <dgm:spPr/>
      <dgm:t>
        <a:bodyPr rtlCol="0"/>
        <a:lstStyle/>
        <a:p>
          <a:pPr rtl="0"/>
          <a:endParaRPr lang="da-DK">
            <a:latin typeface="Arial" panose="020B0604020202020204" pitchFamily="34" charset="0"/>
            <a:cs typeface="Arial" panose="020B0604020202020204" pitchFamily="34" charset="0"/>
          </a:endParaRPr>
        </a:p>
      </dgm:t>
    </dgm:pt>
    <dgm:pt modelId="{9291D004-FA77-4BCC-975B-7B324311797C}">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Technology for agriculture, stables and food production with a focus on sustainability, animal welfare, autonomy, efficiency, etc.</a:t>
          </a:r>
        </a:p>
      </dgm:t>
    </dgm:pt>
    <dgm:pt modelId="{1EAB6DB9-F2C1-4D92-8C20-5D48F0602E58}" type="parTrans" cxnId="{B0952ED5-B443-4D29-8646-137683B6DCC5}">
      <dgm:prSet/>
      <dgm:spPr/>
      <dgm:t>
        <a:bodyPr rtlCol="0"/>
        <a:lstStyle/>
        <a:p>
          <a:pPr rtl="0"/>
          <a:endParaRPr lang="da-DK">
            <a:latin typeface="Arial" panose="020B0604020202020204" pitchFamily="34" charset="0"/>
            <a:cs typeface="Arial" panose="020B0604020202020204" pitchFamily="34" charset="0"/>
          </a:endParaRPr>
        </a:p>
      </dgm:t>
    </dgm:pt>
    <dgm:pt modelId="{BBB72FCA-454B-4C76-8CE1-88CF160C20CE}" type="sibTrans" cxnId="{B0952ED5-B443-4D29-8646-137683B6DCC5}">
      <dgm:prSet/>
      <dgm:spPr/>
      <dgm:t>
        <a:bodyPr rtlCol="0"/>
        <a:lstStyle/>
        <a:p>
          <a:pPr rtl="0"/>
          <a:endParaRPr lang="da-DK">
            <a:latin typeface="Arial" panose="020B0604020202020204" pitchFamily="34" charset="0"/>
            <a:cs typeface="Arial" panose="020B0604020202020204" pitchFamily="34" charset="0"/>
          </a:endParaRPr>
        </a:p>
      </dgm:t>
    </dgm:pt>
    <dgm:pt modelId="{23684DF7-10D3-4146-9730-663D50B79F4F}">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Green biorefining for sustainable production of feed and food protein, energy and fertilizer.</a:t>
          </a:r>
          <a:endParaRPr lang="da-DK" noProof="0" dirty="0">
            <a:solidFill>
              <a:srgbClr val="211A52"/>
            </a:solidFill>
            <a:latin typeface="Arial" panose="020B0604020202020204" pitchFamily="34" charset="0"/>
            <a:cs typeface="Arial" panose="020B0604020202020204" pitchFamily="34" charset="0"/>
          </a:endParaRPr>
        </a:p>
      </dgm:t>
    </dgm:pt>
    <dgm:pt modelId="{868DBCBB-AA90-4179-9909-9787CE0FE7F5}" type="sibTrans" cxnId="{62B47896-528A-40C2-9A50-F6F8F9971DF8}">
      <dgm:prSet/>
      <dgm:spPr/>
      <dgm:t>
        <a:bodyPr rtlCol="0"/>
        <a:lstStyle/>
        <a:p>
          <a:pPr rtl="0"/>
          <a:endParaRPr lang="en-US">
            <a:latin typeface="Arial" panose="020B0604020202020204" pitchFamily="34" charset="0"/>
            <a:cs typeface="Arial" panose="020B0604020202020204" pitchFamily="34" charset="0"/>
          </a:endParaRPr>
        </a:p>
      </dgm:t>
    </dgm:pt>
    <dgm:pt modelId="{7726134F-EB39-4B65-83D9-9E5FC9B8B47D}" type="parTrans" cxnId="{62B47896-528A-40C2-9A50-F6F8F9971DF8}">
      <dgm:prSet/>
      <dgm:spPr/>
      <dgm:t>
        <a:bodyPr rtlCol="0"/>
        <a:lstStyle/>
        <a:p>
          <a:pPr rtl="0"/>
          <a:endParaRPr lang="en-US">
            <a:latin typeface="Arial" panose="020B0604020202020204" pitchFamily="34" charset="0"/>
            <a:cs typeface="Arial" panose="020B0604020202020204" pitchFamily="34" charset="0"/>
          </a:endParaRPr>
        </a:p>
      </dgm:t>
    </dgm:pt>
    <dgm:pt modelId="{D4DAD22E-0C11-2246-9DB5-8B3F3001D66D}">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Alternative protein sources such as plant and insect-based foods, feed and sea-based aquaculture</a:t>
          </a:r>
          <a:endParaRPr lang="da-DK" dirty="0"/>
        </a:p>
      </dgm:t>
    </dgm:pt>
    <dgm:pt modelId="{C3DFC5EC-C0CF-5A45-A4F2-0F8EBA18D8A2}" type="parTrans" cxnId="{798B699E-8ECB-5347-9A3C-09204C28CFF2}">
      <dgm:prSet/>
      <dgm:spPr/>
      <dgm:t>
        <a:bodyPr rtlCol="0"/>
        <a:lstStyle/>
        <a:p>
          <a:pPr rtl="0"/>
          <a:endParaRPr lang="da-DK"/>
        </a:p>
      </dgm:t>
    </dgm:pt>
    <dgm:pt modelId="{BDC007F8-421F-CA4E-9428-E3978D7B2E2B}" type="sibTrans" cxnId="{798B699E-8ECB-5347-9A3C-09204C28CFF2}">
      <dgm:prSet/>
      <dgm:spPr/>
      <dgm:t>
        <a:bodyPr rtlCol="0"/>
        <a:lstStyle/>
        <a:p>
          <a:pPr rtl="0"/>
          <a:endParaRPr lang="da-DK"/>
        </a:p>
      </dgm:t>
    </dgm:pt>
    <dgm:pt modelId="{141FA8C4-0D22-47DF-AFCB-BEEF1C3022C8}" type="pres">
      <dgm:prSet presAssocID="{2117C08C-0F49-4344-94CF-8E9B481D86CE}" presName="root" presStyleCnt="0">
        <dgm:presLayoutVars>
          <dgm:dir/>
          <dgm:resizeHandles val="exact"/>
        </dgm:presLayoutVars>
      </dgm:prSet>
      <dgm:spPr/>
    </dgm:pt>
    <dgm:pt modelId="{21F967EA-9470-5243-90CF-A595CF36ACCC}" type="pres">
      <dgm:prSet presAssocID="{D4DAD22E-0C11-2246-9DB5-8B3F3001D66D}" presName="compNode" presStyleCnt="0"/>
      <dgm:spPr/>
    </dgm:pt>
    <dgm:pt modelId="{5F79B1C0-7211-6546-AC6E-304011CDF617}" type="pres">
      <dgm:prSet presAssocID="{D4DAD22E-0C11-2246-9DB5-8B3F3001D66D}" presName="bgRect" presStyleLbl="bgShp" presStyleIdx="0" presStyleCnt="6" custScaleX="99984" custScaleY="227125" custLinFactNeighborX="735"/>
      <dgm:spPr/>
    </dgm:pt>
    <dgm:pt modelId="{DA99837C-12BC-9146-8897-BF43C8E961A8}" type="pres">
      <dgm:prSet presAssocID="{D4DAD22E-0C11-2246-9DB5-8B3F3001D66D}" presName="iconRect" presStyleLbl="node1" presStyleIdx="0" presStyleCnt="6" custScaleX="267023" custScaleY="267020" custLinFactNeighborX="97032" custLinFactNeighborY="9391"/>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1AF6166E-80B0-FC46-85BC-04AC5BD7714A}" type="pres">
      <dgm:prSet presAssocID="{D4DAD22E-0C11-2246-9DB5-8B3F3001D66D}" presName="spaceRect" presStyleCnt="0"/>
      <dgm:spPr/>
    </dgm:pt>
    <dgm:pt modelId="{8FB7AA22-D73A-6644-A2DD-4E4E9DAD5E8E}" type="pres">
      <dgm:prSet presAssocID="{D4DAD22E-0C11-2246-9DB5-8B3F3001D66D}" presName="parTx" presStyleLbl="revTx" presStyleIdx="0" presStyleCnt="6" custScaleX="93878" custLinFactNeighborX="2187" custLinFactNeighborY="-15309">
        <dgm:presLayoutVars>
          <dgm:chMax val="0"/>
          <dgm:chPref val="0"/>
        </dgm:presLayoutVars>
      </dgm:prSet>
      <dgm:spPr/>
    </dgm:pt>
    <dgm:pt modelId="{84CC5744-526F-1441-BF5D-EDE9C0AA3372}" type="pres">
      <dgm:prSet presAssocID="{BDC007F8-421F-CA4E-9428-E3978D7B2E2B}"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6" custScaleY="226663"/>
      <dgm:spPr/>
    </dgm:pt>
    <dgm:pt modelId="{3162D89A-4B7D-4EF5-A740-6F9940172C62}" type="pres">
      <dgm:prSet presAssocID="{23684DF7-10D3-4146-9730-663D50B79F4F}" presName="iconRect" presStyleLbl="node1" presStyleIdx="1" presStyleCnt="6" custScaleX="323669" custScaleY="323666" custLinFactNeighborX="7524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lant"/>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6" custScaleX="92592" custLinFactNeighborY="-21150">
        <dgm:presLayoutVars>
          <dgm:chMax val="0"/>
          <dgm:chPref val="0"/>
        </dgm:presLayoutVars>
      </dgm:prSet>
      <dgm:spPr/>
    </dgm:pt>
    <dgm:pt modelId="{7F14804B-DED8-4C97-A5FB-970F5D853AAE}" type="pres">
      <dgm:prSet presAssocID="{868DBCBB-AA90-4179-9909-9787CE0FE7F5}"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2" presStyleCnt="6" custScaleY="237193" custLinFactNeighborX="832" custLinFactNeighborY="-931"/>
      <dgm:spPr/>
    </dgm:pt>
    <dgm:pt modelId="{0AF41D8E-304D-4794-B306-B352DD21405A}" type="pres">
      <dgm:prSet presAssocID="{45809EE0-DF72-48A2-8D80-20B85BC13239}" presName="iconRect" presStyleLbl="node1" presStyleIdx="2" presStyleCnt="6" custScaleX="323669" custScaleY="323666" custLinFactNeighborX="7524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etriskål kontur"/>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2" presStyleCnt="6" custScaleX="92592" custLinFactNeighborY="-18550">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3" presStyleCnt="6" custScaleY="268209" custLinFactNeighborY="197"/>
      <dgm:spPr/>
    </dgm:pt>
    <dgm:pt modelId="{70621C5C-9F05-4D2D-8185-2783A84BC977}" type="pres">
      <dgm:prSet presAssocID="{18DF672C-6B56-4733-BE45-4E55433558BB}" presName="iconRect" presStyleLbl="node1" presStyleIdx="3" presStyleCnt="6" custScaleX="323669" custScaleY="323666" custLinFactNeighborX="7524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ug spray"/>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3" presStyleCnt="6" custScaleX="92592" custLinFactNeighborY="-14840">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4" presStyleCnt="6" custScaleY="214854"/>
      <dgm:spPr/>
    </dgm:pt>
    <dgm:pt modelId="{D7796668-AC21-4F3A-A906-DCCFB2DBD622}" type="pres">
      <dgm:prSet presAssocID="{08926C1A-60A4-46BC-A7AE-2F8FBB41A904}" presName="iconRect" presStyleLbl="node1" presStyleIdx="4" presStyleCnt="6" custScaleX="323669" custScaleY="323666" custLinFactNeighborX="7549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NA"/>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4" presStyleCnt="6" custScaleX="93069" custLinFactNeighborY="-18550">
        <dgm:presLayoutVars>
          <dgm:chMax val="0"/>
          <dgm:chPref val="0"/>
        </dgm:presLayoutVars>
      </dgm:prSet>
      <dgm:spPr/>
    </dgm:pt>
    <dgm:pt modelId="{7905FB49-8DD1-4CAC-B145-F863F6153440}" type="pres">
      <dgm:prSet presAssocID="{A2AF923B-ACF8-46A3-BF3A-65A890C53547}" presName="sibTrans" presStyleCnt="0"/>
      <dgm:spPr/>
    </dgm:pt>
    <dgm:pt modelId="{05096B8B-FD39-4B47-8520-107BF8AEC1D4}" type="pres">
      <dgm:prSet presAssocID="{9291D004-FA77-4BCC-975B-7B324311797C}" presName="compNode" presStyleCnt="0"/>
      <dgm:spPr/>
    </dgm:pt>
    <dgm:pt modelId="{5C972DB5-2528-470B-BE5D-EB094DD4550C}" type="pres">
      <dgm:prSet presAssocID="{9291D004-FA77-4BCC-975B-7B324311797C}" presName="bgRect" presStyleLbl="bgShp" presStyleIdx="5" presStyleCnt="6" custScaleY="235242"/>
      <dgm:spPr/>
    </dgm:pt>
    <dgm:pt modelId="{76FBFC1E-04FF-4134-81F3-D9CC4592FA73}" type="pres">
      <dgm:prSet presAssocID="{9291D004-FA77-4BCC-975B-7B324311797C}" presName="iconRect" presStyleLbl="node1" presStyleIdx="5" presStyleCnt="6" custScaleX="287267" custScaleY="271428" custLinFactNeighborX="72983" custLinFactNeighborY="-9423"/>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Afgrøder med massiv udfyldning"/>
        </a:ext>
      </dgm:extLst>
    </dgm:pt>
    <dgm:pt modelId="{D6662FD3-1E3A-45FC-A5F8-2C31EA003075}" type="pres">
      <dgm:prSet presAssocID="{9291D004-FA77-4BCC-975B-7B324311797C}" presName="spaceRect" presStyleCnt="0"/>
      <dgm:spPr/>
    </dgm:pt>
    <dgm:pt modelId="{F0BBCDAD-17FB-486E-B571-0530B0B3432B}" type="pres">
      <dgm:prSet presAssocID="{9291D004-FA77-4BCC-975B-7B324311797C}" presName="parTx" presStyleLbl="revTx" presStyleIdx="5" presStyleCnt="6" custScaleX="98277" custLinFactNeighborX="1344" custLinFactNeighborY="-13536">
        <dgm:presLayoutVars>
          <dgm:chMax val="0"/>
          <dgm:chPref val="0"/>
        </dgm:presLayoutVars>
      </dgm:prSet>
      <dgm:spPr/>
    </dgm:pt>
  </dgm:ptLst>
  <dgm:cxnLst>
    <dgm:cxn modelId="{F826443F-EDAB-4541-8BAB-F86A274FD124}" type="presOf" srcId="{2117C08C-0F49-4344-94CF-8E9B481D86CE}" destId="{141FA8C4-0D22-47DF-AFCB-BEEF1C3022C8}" srcOrd="0" destOrd="0" presId="urn:microsoft.com/office/officeart/2018/2/layout/IconVerticalSolidList"/>
    <dgm:cxn modelId="{CE94A64C-740A-B440-9A26-1FAC160D4A96}" type="presOf" srcId="{18DF672C-6B56-4733-BE45-4E55433558BB}" destId="{DFE651D3-4814-432C-930D-8D8DFFBA7592}" srcOrd="0" destOrd="0" presId="urn:microsoft.com/office/officeart/2018/2/layout/IconVerticalSolidList"/>
    <dgm:cxn modelId="{8B226D6F-C60E-9A40-B9A6-E89E6D8C4F63}" type="presOf" srcId="{45809EE0-DF72-48A2-8D80-20B85BC13239}" destId="{7B13C266-7A43-4623-9A73-DACBCE5B391A}" srcOrd="0" destOrd="0" presId="urn:microsoft.com/office/officeart/2018/2/layout/IconVerticalSolidList"/>
    <dgm:cxn modelId="{55D7765A-B8C1-2D4A-8259-0F15E1C66C3E}" type="presOf" srcId="{08926C1A-60A4-46BC-A7AE-2F8FBB41A904}" destId="{1A285899-A0EB-43AB-B1D6-E8F4D362FB33}"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798B699E-8ECB-5347-9A3C-09204C28CFF2}" srcId="{2117C08C-0F49-4344-94CF-8E9B481D86CE}" destId="{D4DAD22E-0C11-2246-9DB5-8B3F3001D66D}" srcOrd="0" destOrd="0" parTransId="{C3DFC5EC-C0CF-5A45-A4F2-0F8EBA18D8A2}" sibTransId="{BDC007F8-421F-CA4E-9428-E3978D7B2E2B}"/>
    <dgm:cxn modelId="{631569B4-6F83-0F4F-8904-1F9C16FC2357}" type="presOf" srcId="{D4DAD22E-0C11-2246-9DB5-8B3F3001D66D}" destId="{8FB7AA22-D73A-6644-A2DD-4E4E9DAD5E8E}" srcOrd="0" destOrd="0" presId="urn:microsoft.com/office/officeart/2018/2/layout/IconVerticalSolidList"/>
    <dgm:cxn modelId="{900DB6CA-D1A2-4682-9477-4568F9F7AFA1}" srcId="{2117C08C-0F49-4344-94CF-8E9B481D86CE}" destId="{08926C1A-60A4-46BC-A7AE-2F8FBB41A904}" srcOrd="4" destOrd="0" parTransId="{3E99B2C3-4775-44E2-9E45-5C4083D2A2F3}" sibTransId="{A2AF923B-ACF8-46A3-BF3A-65A890C53547}"/>
    <dgm:cxn modelId="{D59179D0-7DF9-4D65-986A-99FE2482F0A1}" srcId="{2117C08C-0F49-4344-94CF-8E9B481D86CE}" destId="{18DF672C-6B56-4733-BE45-4E55433558BB}" srcOrd="3" destOrd="0" parTransId="{1876159F-1445-45BA-B834-6F4BFAF6260B}" sibTransId="{F1D60408-AC08-4EA6-B233-3DF8345D899F}"/>
    <dgm:cxn modelId="{BFE6EED1-AD3E-DE4C-9E13-70E2DCF0494C}" type="presOf" srcId="{9291D004-FA77-4BCC-975B-7B324311797C}" destId="{F0BBCDAD-17FB-486E-B571-0530B0B3432B}" srcOrd="0" destOrd="0" presId="urn:microsoft.com/office/officeart/2018/2/layout/IconVerticalSolidList"/>
    <dgm:cxn modelId="{B0952ED5-B443-4D29-8646-137683B6DCC5}" srcId="{2117C08C-0F49-4344-94CF-8E9B481D86CE}" destId="{9291D004-FA77-4BCC-975B-7B324311797C}" srcOrd="5" destOrd="0" parTransId="{1EAB6DB9-F2C1-4D92-8C20-5D48F0602E58}" sibTransId="{BBB72FCA-454B-4C76-8CE1-88CF160C20CE}"/>
    <dgm:cxn modelId="{61475DD5-217F-47B2-94FE-2487E23BFD43}" srcId="{2117C08C-0F49-4344-94CF-8E9B481D86CE}" destId="{45809EE0-DF72-48A2-8D80-20B85BC13239}" srcOrd="2" destOrd="0" parTransId="{D80A98F7-6400-4441-86C0-A6F31F723C13}" sibTransId="{A77BB388-F387-4A5C-B15E-95BCDA957553}"/>
    <dgm:cxn modelId="{73E0D4E1-DFAB-3346-9C8F-F9EE4A724AB4}" type="presOf" srcId="{23684DF7-10D3-4146-9730-663D50B79F4F}" destId="{2452BFED-0553-4E12-89F6-20F298CECE79}" srcOrd="0" destOrd="0" presId="urn:microsoft.com/office/officeart/2018/2/layout/IconVerticalSolidList"/>
    <dgm:cxn modelId="{CB84D615-2922-5846-BC13-F05568461E06}" type="presParOf" srcId="{141FA8C4-0D22-47DF-AFCB-BEEF1C3022C8}" destId="{21F967EA-9470-5243-90CF-A595CF36ACCC}" srcOrd="0" destOrd="0" presId="urn:microsoft.com/office/officeart/2018/2/layout/IconVerticalSolidList"/>
    <dgm:cxn modelId="{2CAEC306-43B3-4144-9499-CCD9C2707D4C}" type="presParOf" srcId="{21F967EA-9470-5243-90CF-A595CF36ACCC}" destId="{5F79B1C0-7211-6546-AC6E-304011CDF617}" srcOrd="0" destOrd="0" presId="urn:microsoft.com/office/officeart/2018/2/layout/IconVerticalSolidList"/>
    <dgm:cxn modelId="{6BFB8C97-7F46-CE48-BDE4-0D28B9FF6B93}" type="presParOf" srcId="{21F967EA-9470-5243-90CF-A595CF36ACCC}" destId="{DA99837C-12BC-9146-8897-BF43C8E961A8}" srcOrd="1" destOrd="0" presId="urn:microsoft.com/office/officeart/2018/2/layout/IconVerticalSolidList"/>
    <dgm:cxn modelId="{37562C0B-DDA9-D34C-8A90-6BF57F23FD5E}" type="presParOf" srcId="{21F967EA-9470-5243-90CF-A595CF36ACCC}" destId="{1AF6166E-80B0-FC46-85BC-04AC5BD7714A}" srcOrd="2" destOrd="0" presId="urn:microsoft.com/office/officeart/2018/2/layout/IconVerticalSolidList"/>
    <dgm:cxn modelId="{4E9B52D6-63B7-8C4E-871B-F6049CB552DA}" type="presParOf" srcId="{21F967EA-9470-5243-90CF-A595CF36ACCC}" destId="{8FB7AA22-D73A-6644-A2DD-4E4E9DAD5E8E}" srcOrd="3" destOrd="0" presId="urn:microsoft.com/office/officeart/2018/2/layout/IconVerticalSolidList"/>
    <dgm:cxn modelId="{E1EFBB84-A29E-A342-B71E-61129333C040}" type="presParOf" srcId="{141FA8C4-0D22-47DF-AFCB-BEEF1C3022C8}" destId="{84CC5744-526F-1441-BF5D-EDE9C0AA3372}" srcOrd="1" destOrd="0" presId="urn:microsoft.com/office/officeart/2018/2/layout/IconVerticalSolidList"/>
    <dgm:cxn modelId="{092E749F-3C42-EA4E-9AF5-B09568E8CAB2}" type="presParOf" srcId="{141FA8C4-0D22-47DF-AFCB-BEEF1C3022C8}" destId="{EDAC0804-8EEE-48E9-8F2D-F38D17F585B0}" srcOrd="2" destOrd="0" presId="urn:microsoft.com/office/officeart/2018/2/layout/IconVerticalSolidList"/>
    <dgm:cxn modelId="{E64DD83B-212C-C74B-B24E-FAC47DF363F3}" type="presParOf" srcId="{EDAC0804-8EEE-48E9-8F2D-F38D17F585B0}" destId="{C7C6FD6C-C567-4B58-A3BB-5C30CDD52E17}" srcOrd="0" destOrd="0" presId="urn:microsoft.com/office/officeart/2018/2/layout/IconVerticalSolidList"/>
    <dgm:cxn modelId="{49D21057-36C1-C445-8117-C3F544974CCB}" type="presParOf" srcId="{EDAC0804-8EEE-48E9-8F2D-F38D17F585B0}" destId="{3162D89A-4B7D-4EF5-A740-6F9940172C62}" srcOrd="1" destOrd="0" presId="urn:microsoft.com/office/officeart/2018/2/layout/IconVerticalSolidList"/>
    <dgm:cxn modelId="{43E23411-6644-9E4C-A688-702F42314AD5}" type="presParOf" srcId="{EDAC0804-8EEE-48E9-8F2D-F38D17F585B0}" destId="{F94424FE-3E14-4683-B0F0-0B53BC2322D5}" srcOrd="2" destOrd="0" presId="urn:microsoft.com/office/officeart/2018/2/layout/IconVerticalSolidList"/>
    <dgm:cxn modelId="{33BAFE61-C490-7840-80D4-4B06EA9BA191}" type="presParOf" srcId="{EDAC0804-8EEE-48E9-8F2D-F38D17F585B0}" destId="{2452BFED-0553-4E12-89F6-20F298CECE79}" srcOrd="3" destOrd="0" presId="urn:microsoft.com/office/officeart/2018/2/layout/IconVerticalSolidList"/>
    <dgm:cxn modelId="{1AF73AD1-4F08-234A-A743-8E27547B1F70}" type="presParOf" srcId="{141FA8C4-0D22-47DF-AFCB-BEEF1C3022C8}" destId="{7F14804B-DED8-4C97-A5FB-970F5D853AAE}" srcOrd="3" destOrd="0" presId="urn:microsoft.com/office/officeart/2018/2/layout/IconVerticalSolidList"/>
    <dgm:cxn modelId="{E3DEE39E-28BC-4747-BFB3-5B5E97D438A3}" type="presParOf" srcId="{141FA8C4-0D22-47DF-AFCB-BEEF1C3022C8}" destId="{BA2CC502-261A-40E0-99EA-1F7730EE629A}" srcOrd="4" destOrd="0" presId="urn:microsoft.com/office/officeart/2018/2/layout/IconVerticalSolidList"/>
    <dgm:cxn modelId="{AFF244C3-FD1A-E84D-B208-E8220C54A1F0}" type="presParOf" srcId="{BA2CC502-261A-40E0-99EA-1F7730EE629A}" destId="{B5C2E581-DFC2-4D73-9CBD-5BDA9AF895C3}" srcOrd="0" destOrd="0" presId="urn:microsoft.com/office/officeart/2018/2/layout/IconVerticalSolidList"/>
    <dgm:cxn modelId="{945B0150-E7F5-7E4A-B6F6-AA3AC09B5497}" type="presParOf" srcId="{BA2CC502-261A-40E0-99EA-1F7730EE629A}" destId="{0AF41D8E-304D-4794-B306-B352DD21405A}" srcOrd="1" destOrd="0" presId="urn:microsoft.com/office/officeart/2018/2/layout/IconVerticalSolidList"/>
    <dgm:cxn modelId="{0DD8AF70-4E85-5D45-9C27-D43214A73ACD}" type="presParOf" srcId="{BA2CC502-261A-40E0-99EA-1F7730EE629A}" destId="{FFB027F9-9A5B-4BC6-8130-A7672905BCC9}" srcOrd="2" destOrd="0" presId="urn:microsoft.com/office/officeart/2018/2/layout/IconVerticalSolidList"/>
    <dgm:cxn modelId="{3A19199A-0F55-2048-92CF-2EE1654F943B}" type="presParOf" srcId="{BA2CC502-261A-40E0-99EA-1F7730EE629A}" destId="{7B13C266-7A43-4623-9A73-DACBCE5B391A}" srcOrd="3" destOrd="0" presId="urn:microsoft.com/office/officeart/2018/2/layout/IconVerticalSolidList"/>
    <dgm:cxn modelId="{20CCCFAD-B346-094F-AC03-E781C11A2C58}" type="presParOf" srcId="{141FA8C4-0D22-47DF-AFCB-BEEF1C3022C8}" destId="{C588D0A7-FB0E-46A3-A1BF-66883BE5CFE3}" srcOrd="5" destOrd="0" presId="urn:microsoft.com/office/officeart/2018/2/layout/IconVerticalSolidList"/>
    <dgm:cxn modelId="{F6423AAE-4914-EB44-B003-02D1BFCCD84F}" type="presParOf" srcId="{141FA8C4-0D22-47DF-AFCB-BEEF1C3022C8}" destId="{60AE1BB8-8E05-4A69-94AB-703F49C78346}" srcOrd="6" destOrd="0" presId="urn:microsoft.com/office/officeart/2018/2/layout/IconVerticalSolidList"/>
    <dgm:cxn modelId="{FD47F75F-39EB-0A41-BA61-F0A0828DEB9F}" type="presParOf" srcId="{60AE1BB8-8E05-4A69-94AB-703F49C78346}" destId="{941B5402-40B0-416B-9DF1-62884B2374ED}" srcOrd="0" destOrd="0" presId="urn:microsoft.com/office/officeart/2018/2/layout/IconVerticalSolidList"/>
    <dgm:cxn modelId="{B1108978-5ECF-6446-BCD8-1907D11CD44F}" type="presParOf" srcId="{60AE1BB8-8E05-4A69-94AB-703F49C78346}" destId="{70621C5C-9F05-4D2D-8185-2783A84BC977}" srcOrd="1" destOrd="0" presId="urn:microsoft.com/office/officeart/2018/2/layout/IconVerticalSolidList"/>
    <dgm:cxn modelId="{C4D64399-835C-4A4E-A794-FFEC76A8984E}" type="presParOf" srcId="{60AE1BB8-8E05-4A69-94AB-703F49C78346}" destId="{AEFB93C8-F285-426C-B710-E904A8FF273F}" srcOrd="2" destOrd="0" presId="urn:microsoft.com/office/officeart/2018/2/layout/IconVerticalSolidList"/>
    <dgm:cxn modelId="{4E89B0DC-441E-204A-85BE-071DB7A0908E}" type="presParOf" srcId="{60AE1BB8-8E05-4A69-94AB-703F49C78346}" destId="{DFE651D3-4814-432C-930D-8D8DFFBA7592}" srcOrd="3" destOrd="0" presId="urn:microsoft.com/office/officeart/2018/2/layout/IconVerticalSolidList"/>
    <dgm:cxn modelId="{3CB0BAF6-3A44-7B4D-BA84-B83655FABA70}" type="presParOf" srcId="{141FA8C4-0D22-47DF-AFCB-BEEF1C3022C8}" destId="{AC5C4C4F-1C09-400C-9D15-F94F418C5573}" srcOrd="7" destOrd="0" presId="urn:microsoft.com/office/officeart/2018/2/layout/IconVerticalSolidList"/>
    <dgm:cxn modelId="{2ACCF0B7-E9BB-A248-802B-B180BBAAF205}" type="presParOf" srcId="{141FA8C4-0D22-47DF-AFCB-BEEF1C3022C8}" destId="{28492083-BACE-4E8F-8396-338B5254255F}" srcOrd="8" destOrd="0" presId="urn:microsoft.com/office/officeart/2018/2/layout/IconVerticalSolidList"/>
    <dgm:cxn modelId="{B7BDE3A3-59EA-2949-B4CA-C8E13A2FF4E1}" type="presParOf" srcId="{28492083-BACE-4E8F-8396-338B5254255F}" destId="{3877B6B4-F1D7-44BB-B16E-42C3EB188374}" srcOrd="0" destOrd="0" presId="urn:microsoft.com/office/officeart/2018/2/layout/IconVerticalSolidList"/>
    <dgm:cxn modelId="{A1012417-8C8C-FE40-9401-63594F6506EB}" type="presParOf" srcId="{28492083-BACE-4E8F-8396-338B5254255F}" destId="{D7796668-AC21-4F3A-A906-DCCFB2DBD622}" srcOrd="1" destOrd="0" presId="urn:microsoft.com/office/officeart/2018/2/layout/IconVerticalSolidList"/>
    <dgm:cxn modelId="{E73AC21B-463A-FA4A-A1A4-AFC58E0333F0}" type="presParOf" srcId="{28492083-BACE-4E8F-8396-338B5254255F}" destId="{1D828398-F5A8-48B1-A9CE-1BBD1F79A04D}" srcOrd="2" destOrd="0" presId="urn:microsoft.com/office/officeart/2018/2/layout/IconVerticalSolidList"/>
    <dgm:cxn modelId="{029A0380-8943-C145-BABF-32ADE0DEE993}" type="presParOf" srcId="{28492083-BACE-4E8F-8396-338B5254255F}" destId="{1A285899-A0EB-43AB-B1D6-E8F4D362FB33}" srcOrd="3" destOrd="0" presId="urn:microsoft.com/office/officeart/2018/2/layout/IconVerticalSolidList"/>
    <dgm:cxn modelId="{CAF7865C-2DB4-644B-9387-CC3E3A65380B}" type="presParOf" srcId="{141FA8C4-0D22-47DF-AFCB-BEEF1C3022C8}" destId="{7905FB49-8DD1-4CAC-B145-F863F6153440}" srcOrd="9" destOrd="0" presId="urn:microsoft.com/office/officeart/2018/2/layout/IconVerticalSolidList"/>
    <dgm:cxn modelId="{B4400AF9-B983-0D48-BFB4-41D7388CC4CE}" type="presParOf" srcId="{141FA8C4-0D22-47DF-AFCB-BEEF1C3022C8}" destId="{05096B8B-FD39-4B47-8520-107BF8AEC1D4}" srcOrd="10" destOrd="0" presId="urn:microsoft.com/office/officeart/2018/2/layout/IconVerticalSolidList"/>
    <dgm:cxn modelId="{5E41A74E-2DAC-B947-A82D-F5D205DDD6A3}" type="presParOf" srcId="{05096B8B-FD39-4B47-8520-107BF8AEC1D4}" destId="{5C972DB5-2528-470B-BE5D-EB094DD4550C}" srcOrd="0" destOrd="0" presId="urn:microsoft.com/office/officeart/2018/2/layout/IconVerticalSolidList"/>
    <dgm:cxn modelId="{2951648A-6A82-B346-ADFF-A8ADD2308793}" type="presParOf" srcId="{05096B8B-FD39-4B47-8520-107BF8AEC1D4}" destId="{76FBFC1E-04FF-4134-81F3-D9CC4592FA73}" srcOrd="1" destOrd="0" presId="urn:microsoft.com/office/officeart/2018/2/layout/IconVerticalSolidList"/>
    <dgm:cxn modelId="{4F26E1CE-F8C6-C64A-B8F6-24E2FCBF309E}" type="presParOf" srcId="{05096B8B-FD39-4B47-8520-107BF8AEC1D4}" destId="{D6662FD3-1E3A-45FC-A5F8-2C31EA003075}" srcOrd="2" destOrd="0" presId="urn:microsoft.com/office/officeart/2018/2/layout/IconVerticalSolidList"/>
    <dgm:cxn modelId="{EC792EC0-2119-FB43-8491-EFDD4294350C}" type="presParOf" srcId="{05096B8B-FD39-4B47-8520-107BF8AEC1D4}" destId="{F0BBCDAD-17FB-486E-B571-0530B0B3432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rtlCol="0"/>
        <a:lstStyle/>
        <a:p>
          <a:pPr rtl="0"/>
          <a:endParaRPr lang="en-US"/>
        </a:p>
      </dgm:t>
    </dgm:pt>
    <dgm:pt modelId="{1A7A02A8-2E91-4F0A-9CEB-67CDCC89D37B}">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Smart production using drones, robots, exoskeletons, etc.</a:t>
          </a:r>
          <a:endParaRPr lang="da-DK" noProof="0" dirty="0">
            <a:solidFill>
              <a:srgbClr val="211A52"/>
            </a:solidFill>
            <a:latin typeface="Arial" panose="020B0604020202020204" pitchFamily="34" charset="0"/>
            <a:cs typeface="Arial" panose="020B0604020202020204" pitchFamily="34" charset="0"/>
          </a:endParaRPr>
        </a:p>
      </dgm:t>
    </dgm:pt>
    <dgm:pt modelId="{6F3606CF-D301-47AC-BCC1-D6FA7BCBD499}" type="parTrans" cxnId="{6D618D99-8952-4923-8081-5AEF90069F00}">
      <dgm:prSet/>
      <dgm:spPr/>
      <dgm:t>
        <a:bodyPr rtlCol="0"/>
        <a:lstStyle/>
        <a:p>
          <a:pPr rtl="0"/>
          <a:endParaRPr lang="en-US">
            <a:latin typeface="Arial" panose="020B0604020202020204" pitchFamily="34" charset="0"/>
            <a:cs typeface="Arial" panose="020B0604020202020204" pitchFamily="34" charset="0"/>
          </a:endParaRPr>
        </a:p>
      </dgm:t>
    </dgm:pt>
    <dgm:pt modelId="{FC19435E-EB78-4E61-858F-1D97DAAFFB33}" type="sibTrans" cxnId="{6D618D99-8952-4923-8081-5AEF90069F00}">
      <dgm:prSet/>
      <dgm:spPr/>
      <dgm:t>
        <a:bodyPr rtlCol="0"/>
        <a:lstStyle/>
        <a:p>
          <a:pPr rtl="0"/>
          <a:endParaRPr lang="en-US">
            <a:latin typeface="Arial" panose="020B0604020202020204" pitchFamily="34" charset="0"/>
            <a:cs typeface="Arial" panose="020B0604020202020204" pitchFamily="34" charset="0"/>
          </a:endParaRPr>
        </a:p>
      </dgm:t>
    </dgm:pt>
    <dgm:pt modelId="{45809EE0-DF72-48A2-8D80-20B85BC13239}">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Sustainable processes, materials and construction to reduce the environmental footprint of production and the supply chain</a:t>
          </a:r>
          <a:endParaRPr lang="en-US" dirty="0">
            <a:solidFill>
              <a:srgbClr val="211A52"/>
            </a:solidFill>
            <a:latin typeface="Arial" panose="020B0604020202020204" pitchFamily="34" charset="0"/>
            <a:cs typeface="Arial" panose="020B0604020202020204" pitchFamily="34" charset="0"/>
          </a:endParaRPr>
        </a:p>
      </dgm:t>
    </dgm:pt>
    <dgm:pt modelId="{D80A98F7-6400-4441-86C0-A6F31F723C13}" type="parTrans" cxnId="{61475DD5-217F-47B2-94FE-2487E23BFD43}">
      <dgm:prSet/>
      <dgm:spPr/>
      <dgm:t>
        <a:bodyPr rtlCol="0"/>
        <a:lstStyle/>
        <a:p>
          <a:pPr rtl="0"/>
          <a:endParaRPr lang="en-US">
            <a:latin typeface="Arial" panose="020B0604020202020204" pitchFamily="34" charset="0"/>
            <a:cs typeface="Arial" panose="020B0604020202020204" pitchFamily="34" charset="0"/>
          </a:endParaRPr>
        </a:p>
      </dgm:t>
    </dgm:pt>
    <dgm:pt modelId="{A77BB388-F387-4A5C-B15E-95BCDA957553}" type="sibTrans" cxnId="{61475DD5-217F-47B2-94FE-2487E23BFD43}">
      <dgm:prSet/>
      <dgm:spPr/>
      <dgm:t>
        <a:bodyPr rtlCol="0"/>
        <a:lstStyle/>
        <a:p>
          <a:pPr rtl="0"/>
          <a:endParaRPr lang="en-US">
            <a:latin typeface="Arial" panose="020B0604020202020204" pitchFamily="34" charset="0"/>
            <a:cs typeface="Arial" panose="020B0604020202020204" pitchFamily="34" charset="0"/>
          </a:endParaRPr>
        </a:p>
      </dgm:t>
    </dgm:pt>
    <dgm:pt modelId="{18DF672C-6B56-4733-BE45-4E55433558BB}">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Reduction of resource consumption through development and exploitation of the potentials of smart manufacturing, e.g. IoT, Big Data, AI, and robots</a:t>
          </a:r>
          <a:endParaRPr lang="da-DK" noProof="0" dirty="0">
            <a:solidFill>
              <a:srgbClr val="211A52"/>
            </a:solidFill>
            <a:latin typeface="Arial" panose="020B0604020202020204" pitchFamily="34" charset="0"/>
            <a:cs typeface="Arial" panose="020B0604020202020204" pitchFamily="34" charset="0"/>
          </a:endParaRPr>
        </a:p>
      </dgm:t>
    </dgm:pt>
    <dgm:pt modelId="{1876159F-1445-45BA-B834-6F4BFAF6260B}" type="parTrans" cxnId="{D59179D0-7DF9-4D65-986A-99FE2482F0A1}">
      <dgm:prSet/>
      <dgm:spPr/>
      <dgm:t>
        <a:bodyPr rtlCol="0"/>
        <a:lstStyle/>
        <a:p>
          <a:pPr rtl="0"/>
          <a:endParaRPr lang="en-US">
            <a:latin typeface="Arial" panose="020B0604020202020204" pitchFamily="34" charset="0"/>
            <a:cs typeface="Arial" panose="020B0604020202020204" pitchFamily="34" charset="0"/>
          </a:endParaRPr>
        </a:p>
      </dgm:t>
    </dgm:pt>
    <dgm:pt modelId="{F1D60408-AC08-4EA6-B233-3DF8345D899F}" type="sibTrans" cxnId="{D59179D0-7DF9-4D65-986A-99FE2482F0A1}">
      <dgm:prSet/>
      <dgm:spPr/>
      <dgm:t>
        <a:bodyPr rtlCol="0"/>
        <a:lstStyle/>
        <a:p>
          <a:pPr rtl="0"/>
          <a:endParaRPr lang="en-US">
            <a:latin typeface="Arial" panose="020B0604020202020204" pitchFamily="34" charset="0"/>
            <a:cs typeface="Arial" panose="020B0604020202020204" pitchFamily="34" charset="0"/>
          </a:endParaRPr>
        </a:p>
      </dgm:t>
    </dgm:pt>
    <dgm:pt modelId="{08926C1A-60A4-46BC-A7AE-2F8FBB41A904}">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Reconfigurable production systems with modular units and the use of AI and Big Data developed in the context of human practices to ensure the sustainable transition</a:t>
          </a:r>
          <a:endParaRPr lang="en-gb" dirty="0">
            <a:latin typeface="Arial" panose="020B0604020202020204" pitchFamily="34" charset="0"/>
            <a:cs typeface="Arial" panose="020B0604020202020204" pitchFamily="34" charset="0"/>
          </a:endParaRPr>
        </a:p>
      </dgm:t>
    </dgm:pt>
    <dgm:pt modelId="{3E99B2C3-4775-44E2-9E45-5C4083D2A2F3}" type="parTrans" cxnId="{900DB6CA-D1A2-4682-9477-4568F9F7AFA1}">
      <dgm:prSet/>
      <dgm:spPr/>
      <dgm:t>
        <a:bodyPr rtlCol="0"/>
        <a:lstStyle/>
        <a:p>
          <a:pPr rtl="0"/>
          <a:endParaRPr lang="da-DK">
            <a:latin typeface="Arial" panose="020B0604020202020204" pitchFamily="34" charset="0"/>
            <a:cs typeface="Arial" panose="020B0604020202020204" pitchFamily="34" charset="0"/>
          </a:endParaRPr>
        </a:p>
      </dgm:t>
    </dgm:pt>
    <dgm:pt modelId="{A2AF923B-ACF8-46A3-BF3A-65A890C53547}" type="sibTrans" cxnId="{900DB6CA-D1A2-4682-9477-4568F9F7AFA1}">
      <dgm:prSet/>
      <dgm:spPr/>
      <dgm:t>
        <a:bodyPr rtlCol="0"/>
        <a:lstStyle/>
        <a:p>
          <a:pPr rtl="0"/>
          <a:endParaRPr lang="da-DK">
            <a:latin typeface="Arial" panose="020B0604020202020204" pitchFamily="34" charset="0"/>
            <a:cs typeface="Arial" panose="020B0604020202020204" pitchFamily="34" charset="0"/>
          </a:endParaRPr>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4"/>
      <dgm:spPr/>
    </dgm:pt>
    <dgm:pt modelId="{5F3EF3A7-ABA3-442D-8520-2219FA742BF3}" type="pres">
      <dgm:prSet presAssocID="{1A7A02A8-2E91-4F0A-9CEB-67CDCC89D37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obothånd med massiv udfyldning"/>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4" custScaleY="108340" custLinFactNeighborY="3062">
        <dgm:presLayoutVars>
          <dgm:chMax val="0"/>
          <dgm:chPref val="0"/>
        </dgm:presLayoutVars>
      </dgm:prSet>
      <dgm:spPr/>
    </dgm:pt>
    <dgm:pt modelId="{8D0A75B3-41E9-4C7A-8C40-0908182F5B3B}" type="pres">
      <dgm:prSet presAssocID="{FC19435E-EB78-4E61-858F-1D97DAAFFB33}"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1" presStyleCnt="4" custLinFactNeighborX="832" custLinFactNeighborY="-931"/>
      <dgm:spPr/>
    </dgm:pt>
    <dgm:pt modelId="{0AF41D8E-304D-4794-B306-B352DD21405A}" type="pres">
      <dgm:prSet presAssocID="{45809EE0-DF72-48A2-8D80-20B85BC1323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epeat"/>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1" presStyleCnt="4" custScaleY="90711" custLinFactNeighborY="4977">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2" presStyleCnt="4" custLinFactNeighborY="197"/>
      <dgm:spPr/>
    </dgm:pt>
    <dgm:pt modelId="{70621C5C-9F05-4D2D-8185-2783A84BC977}" type="pres">
      <dgm:prSet presAssocID="{18DF672C-6B56-4733-BE45-4E55433558B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twork"/>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2" presStyleCnt="4" custLinFactNeighborY="3062">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3" presStyleCnt="4" custScaleY="152391"/>
      <dgm:spPr/>
    </dgm:pt>
    <dgm:pt modelId="{D7796668-AC21-4F3A-A906-DCCFB2DBD622}" type="pres">
      <dgm:prSet presAssocID="{08926C1A-60A4-46BC-A7AE-2F8FBB41A9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Åben hånd med plante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3" presStyleCnt="4" custLinFactNeighborY="3062">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D618D99-8952-4923-8081-5AEF90069F00}" srcId="{2117C08C-0F49-4344-94CF-8E9B481D86CE}" destId="{1A7A02A8-2E91-4F0A-9CEB-67CDCC89D37B}" srcOrd="0" destOrd="0" parTransId="{6F3606CF-D301-47AC-BCC1-D6FA7BCBD499}" sibTransId="{FC19435E-EB78-4E61-858F-1D97DAAFFB33}"/>
    <dgm:cxn modelId="{900DB6CA-D1A2-4682-9477-4568F9F7AFA1}" srcId="{2117C08C-0F49-4344-94CF-8E9B481D86CE}" destId="{08926C1A-60A4-46BC-A7AE-2F8FBB41A904}" srcOrd="3" destOrd="0" parTransId="{3E99B2C3-4775-44E2-9E45-5C4083D2A2F3}" sibTransId="{A2AF923B-ACF8-46A3-BF3A-65A890C53547}"/>
    <dgm:cxn modelId="{D59179D0-7DF9-4D65-986A-99FE2482F0A1}" srcId="{2117C08C-0F49-4344-94CF-8E9B481D86CE}" destId="{18DF672C-6B56-4733-BE45-4E55433558BB}" srcOrd="2" destOrd="0" parTransId="{1876159F-1445-45BA-B834-6F4BFAF6260B}" sibTransId="{F1D60408-AC08-4EA6-B233-3DF8345D899F}"/>
    <dgm:cxn modelId="{61475DD5-217F-47B2-94FE-2487E23BFD43}" srcId="{2117C08C-0F49-4344-94CF-8E9B481D86CE}" destId="{45809EE0-DF72-48A2-8D80-20B85BC13239}" srcOrd="1"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88274BC2-9A3B-45B6-9A17-20D5163EF99F}" type="presParOf" srcId="{141FA8C4-0D22-47DF-AFCB-BEEF1C3022C8}" destId="{BA2CC502-261A-40E0-99EA-1F7730EE629A}" srcOrd="2"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3" destOrd="0" presId="urn:microsoft.com/office/officeart/2018/2/layout/IconVerticalSolidList"/>
    <dgm:cxn modelId="{981CB6C5-B14E-440E-AB51-9D9AEC396F73}" type="presParOf" srcId="{141FA8C4-0D22-47DF-AFCB-BEEF1C3022C8}" destId="{60AE1BB8-8E05-4A69-94AB-703F49C78346}" srcOrd="4"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5" destOrd="0" presId="urn:microsoft.com/office/officeart/2018/2/layout/IconVerticalSolidList"/>
    <dgm:cxn modelId="{FDC5FA95-2C49-4BB7-A8C0-ECD806E2284F}" type="presParOf" srcId="{141FA8C4-0D22-47DF-AFCB-BEEF1C3022C8}" destId="{28492083-BACE-4E8F-8396-338B5254255F}" srcOrd="6"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rtlCol="0"/>
        <a:lstStyle/>
        <a:p>
          <a:pPr rtl="0"/>
          <a:endParaRPr lang="en-US"/>
        </a:p>
      </dgm:t>
    </dgm:pt>
    <dgm:pt modelId="{1A7A02A8-2E91-4F0A-9CEB-67CDCC89D37B}">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Recycling of plastics, building materials and components</a:t>
          </a:r>
          <a:endParaRPr lang="da-DK" noProof="0" dirty="0">
            <a:solidFill>
              <a:srgbClr val="211A52"/>
            </a:solidFill>
            <a:latin typeface="Arial" panose="020B0604020202020204" pitchFamily="34" charset="0"/>
            <a:cs typeface="Arial" panose="020B0604020202020204" pitchFamily="34" charset="0"/>
          </a:endParaRPr>
        </a:p>
      </dgm:t>
    </dgm:pt>
    <dgm:pt modelId="{6F3606CF-D301-47AC-BCC1-D6FA7BCBD499}" type="parTrans" cxnId="{6D618D99-8952-4923-8081-5AEF90069F00}">
      <dgm:prSet/>
      <dgm:spPr/>
      <dgm:t>
        <a:bodyPr rtlCol="0"/>
        <a:lstStyle/>
        <a:p>
          <a:pPr rtl="0"/>
          <a:endParaRPr lang="en-US">
            <a:latin typeface="Arial" panose="020B0604020202020204" pitchFamily="34" charset="0"/>
            <a:cs typeface="Arial" panose="020B0604020202020204" pitchFamily="34" charset="0"/>
          </a:endParaRPr>
        </a:p>
      </dgm:t>
    </dgm:pt>
    <dgm:pt modelId="{FC19435E-EB78-4E61-858F-1D97DAAFFB33}" type="sibTrans" cxnId="{6D618D99-8952-4923-8081-5AEF90069F00}">
      <dgm:prSet/>
      <dgm:spPr/>
      <dgm:t>
        <a:bodyPr rtlCol="0"/>
        <a:lstStyle/>
        <a:p>
          <a:pPr rtl="0"/>
          <a:endParaRPr lang="en-US">
            <a:latin typeface="Arial" panose="020B0604020202020204" pitchFamily="34" charset="0"/>
            <a:cs typeface="Arial" panose="020B0604020202020204" pitchFamily="34" charset="0"/>
          </a:endParaRPr>
        </a:p>
      </dgm:t>
    </dgm:pt>
    <dgm:pt modelId="{45809EE0-DF72-48A2-8D80-20B85BC13239}">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Sustainable use of </a:t>
          </a:r>
          <a:r>
            <a:rPr lang="da-dk" b="0" i="0" u="none" dirty="0">
              <a:solidFill>
                <a:srgbClr val="211A52"/>
              </a:solidFill>
              <a:latin typeface="Arial" panose="020B0604020202020204" pitchFamily="34" charset="0"/>
              <a:cs typeface="Arial" panose="020B0604020202020204" pitchFamily="34" charset="0"/>
            </a:rPr>
            <a:t>residues a</a:t>
          </a:r>
          <a:r>
            <a:rPr lang="da-dk" dirty="0">
              <a:solidFill>
                <a:srgbClr val="211A52"/>
              </a:solidFill>
              <a:latin typeface="Arial" panose="020B0604020202020204" pitchFamily="34" charset="0"/>
              <a:cs typeface="Arial" panose="020B0604020202020204" pitchFamily="34" charset="0"/>
            </a:rPr>
            <a:t>nd waste products</a:t>
          </a:r>
          <a:endParaRPr lang="en-US" dirty="0">
            <a:solidFill>
              <a:srgbClr val="211A52"/>
            </a:solidFill>
            <a:latin typeface="Arial" panose="020B0604020202020204" pitchFamily="34" charset="0"/>
            <a:cs typeface="Arial" panose="020B0604020202020204" pitchFamily="34" charset="0"/>
          </a:endParaRPr>
        </a:p>
      </dgm:t>
    </dgm:pt>
    <dgm:pt modelId="{D80A98F7-6400-4441-86C0-A6F31F723C13}" type="parTrans" cxnId="{61475DD5-217F-47B2-94FE-2487E23BFD43}">
      <dgm:prSet/>
      <dgm:spPr/>
      <dgm:t>
        <a:bodyPr rtlCol="0"/>
        <a:lstStyle/>
        <a:p>
          <a:pPr rtl="0"/>
          <a:endParaRPr lang="en-US">
            <a:latin typeface="Arial" panose="020B0604020202020204" pitchFamily="34" charset="0"/>
            <a:cs typeface="Arial" panose="020B0604020202020204" pitchFamily="34" charset="0"/>
          </a:endParaRPr>
        </a:p>
      </dgm:t>
    </dgm:pt>
    <dgm:pt modelId="{A77BB388-F387-4A5C-B15E-95BCDA957553}" type="sibTrans" cxnId="{61475DD5-217F-47B2-94FE-2487E23BFD43}">
      <dgm:prSet/>
      <dgm:spPr/>
      <dgm:t>
        <a:bodyPr rtlCol="0"/>
        <a:lstStyle/>
        <a:p>
          <a:pPr rtl="0"/>
          <a:endParaRPr lang="en-US">
            <a:latin typeface="Arial" panose="020B0604020202020204" pitchFamily="34" charset="0"/>
            <a:cs typeface="Arial" panose="020B0604020202020204" pitchFamily="34" charset="0"/>
          </a:endParaRPr>
        </a:p>
      </dgm:t>
    </dgm:pt>
    <dgm:pt modelId="{18DF672C-6B56-4733-BE45-4E55433558BB}">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New sustainable methods for circular production such as ‘take-back’ and ‘life cycle data’</a:t>
          </a:r>
          <a:endParaRPr lang="da-DK" noProof="0" dirty="0">
            <a:solidFill>
              <a:srgbClr val="211A52"/>
            </a:solidFill>
            <a:latin typeface="Arial" panose="020B0604020202020204" pitchFamily="34" charset="0"/>
            <a:cs typeface="Arial" panose="020B0604020202020204" pitchFamily="34" charset="0"/>
          </a:endParaRPr>
        </a:p>
      </dgm:t>
    </dgm:pt>
    <dgm:pt modelId="{1876159F-1445-45BA-B834-6F4BFAF6260B}" type="parTrans" cxnId="{D59179D0-7DF9-4D65-986A-99FE2482F0A1}">
      <dgm:prSet/>
      <dgm:spPr/>
      <dgm:t>
        <a:bodyPr rtlCol="0"/>
        <a:lstStyle/>
        <a:p>
          <a:pPr rtl="0"/>
          <a:endParaRPr lang="en-US">
            <a:latin typeface="Arial" panose="020B0604020202020204" pitchFamily="34" charset="0"/>
            <a:cs typeface="Arial" panose="020B0604020202020204" pitchFamily="34" charset="0"/>
          </a:endParaRPr>
        </a:p>
      </dgm:t>
    </dgm:pt>
    <dgm:pt modelId="{F1D60408-AC08-4EA6-B233-3DF8345D899F}" type="sibTrans" cxnId="{D59179D0-7DF9-4D65-986A-99FE2482F0A1}">
      <dgm:prSet/>
      <dgm:spPr/>
      <dgm:t>
        <a:bodyPr rtlCol="0"/>
        <a:lstStyle/>
        <a:p>
          <a:pPr rtl="0"/>
          <a:endParaRPr lang="en-US">
            <a:latin typeface="Arial" panose="020B0604020202020204" pitchFamily="34" charset="0"/>
            <a:cs typeface="Arial" panose="020B0604020202020204" pitchFamily="34" charset="0"/>
          </a:endParaRPr>
        </a:p>
      </dgm:t>
    </dgm:pt>
    <dgm:pt modelId="{08926C1A-60A4-46BC-A7AE-2F8FBB41A904}">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Development of processes and systems for the recovery of biosurfactants to replace synthetic surfactants in feed, food, personal care and detergents</a:t>
          </a:r>
        </a:p>
      </dgm:t>
    </dgm:pt>
    <dgm:pt modelId="{3E99B2C3-4775-44E2-9E45-5C4083D2A2F3}" type="parTrans" cxnId="{900DB6CA-D1A2-4682-9477-4568F9F7AFA1}">
      <dgm:prSet/>
      <dgm:spPr/>
      <dgm:t>
        <a:bodyPr rtlCol="0"/>
        <a:lstStyle/>
        <a:p>
          <a:pPr rtl="0"/>
          <a:endParaRPr lang="da-DK">
            <a:latin typeface="Arial" panose="020B0604020202020204" pitchFamily="34" charset="0"/>
            <a:cs typeface="Arial" panose="020B0604020202020204" pitchFamily="34" charset="0"/>
          </a:endParaRPr>
        </a:p>
      </dgm:t>
    </dgm:pt>
    <dgm:pt modelId="{A2AF923B-ACF8-46A3-BF3A-65A890C53547}" type="sibTrans" cxnId="{900DB6CA-D1A2-4682-9477-4568F9F7AFA1}">
      <dgm:prSet/>
      <dgm:spPr/>
      <dgm:t>
        <a:bodyPr rtlCol="0"/>
        <a:lstStyle/>
        <a:p>
          <a:pPr rtl="0"/>
          <a:endParaRPr lang="da-DK">
            <a:latin typeface="Arial" panose="020B0604020202020204" pitchFamily="34" charset="0"/>
            <a:cs typeface="Arial" panose="020B0604020202020204" pitchFamily="34" charset="0"/>
          </a:endParaRPr>
        </a:p>
      </dgm:t>
    </dgm:pt>
    <dgm:pt modelId="{F51765F1-1226-4376-928F-DBB5F9DA6AEA}">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Development of methods for better utilization of waste and residue production</a:t>
          </a:r>
        </a:p>
      </dgm:t>
    </dgm:pt>
    <dgm:pt modelId="{45AC5A5A-E80C-4E8B-BE1A-7CEDC2274591}" type="parTrans" cxnId="{27172EAD-5306-4516-B3B8-182BB039D730}">
      <dgm:prSet/>
      <dgm:spPr/>
      <dgm:t>
        <a:bodyPr rtlCol="0"/>
        <a:lstStyle/>
        <a:p>
          <a:pPr rtl="0"/>
          <a:endParaRPr lang="da-DK">
            <a:latin typeface="Arial" panose="020B0604020202020204" pitchFamily="34" charset="0"/>
            <a:cs typeface="Arial" panose="020B0604020202020204" pitchFamily="34" charset="0"/>
          </a:endParaRPr>
        </a:p>
      </dgm:t>
    </dgm:pt>
    <dgm:pt modelId="{C3BC745C-2252-47F1-95CA-059A2A8FA995}" type="sibTrans" cxnId="{27172EAD-5306-4516-B3B8-182BB039D730}">
      <dgm:prSet/>
      <dgm:spPr/>
      <dgm:t>
        <a:bodyPr rtlCol="0"/>
        <a:lstStyle/>
        <a:p>
          <a:pPr rtl="0"/>
          <a:endParaRPr lang="da-DK">
            <a:latin typeface="Arial" panose="020B0604020202020204" pitchFamily="34" charset="0"/>
            <a:cs typeface="Arial" panose="020B0604020202020204" pitchFamily="34" charset="0"/>
          </a:endParaRPr>
        </a:p>
      </dgm:t>
    </dgm:pt>
    <dgm:pt modelId="{62FC2E19-EAF9-463D-98A4-EDDC0641EFFD}">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Sustainable materials designed for recycling</a:t>
          </a:r>
        </a:p>
      </dgm:t>
    </dgm:pt>
    <dgm:pt modelId="{DDE73E6D-D284-462D-AB88-8335D303247B}" type="parTrans" cxnId="{0B5B5F2F-6366-416A-A7A2-F11E61EF217D}">
      <dgm:prSet/>
      <dgm:spPr/>
      <dgm:t>
        <a:bodyPr rtlCol="0"/>
        <a:lstStyle/>
        <a:p>
          <a:pPr rtl="0"/>
          <a:endParaRPr lang="da-DK">
            <a:latin typeface="Arial" panose="020B0604020202020204" pitchFamily="34" charset="0"/>
            <a:cs typeface="Arial" panose="020B0604020202020204" pitchFamily="34" charset="0"/>
          </a:endParaRPr>
        </a:p>
      </dgm:t>
    </dgm:pt>
    <dgm:pt modelId="{70376BEB-0B74-4D79-8EE0-953992F4032C}" type="sibTrans" cxnId="{0B5B5F2F-6366-416A-A7A2-F11E61EF217D}">
      <dgm:prSet/>
      <dgm:spPr/>
      <dgm:t>
        <a:bodyPr rtlCol="0"/>
        <a:lstStyle/>
        <a:p>
          <a:pPr rtl="0"/>
          <a:endParaRPr lang="da-DK">
            <a:latin typeface="Arial" panose="020B0604020202020204" pitchFamily="34" charset="0"/>
            <a:cs typeface="Arial" panose="020B0604020202020204" pitchFamily="34" charset="0"/>
          </a:endParaRPr>
        </a:p>
      </dgm:t>
    </dgm:pt>
    <dgm:pt modelId="{C3A74EB0-69EE-4479-B98B-476C90EC7CF4}">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Recycling and requalifying of potential of end-of-life products</a:t>
          </a:r>
        </a:p>
      </dgm:t>
    </dgm:pt>
    <dgm:pt modelId="{CA99F865-36D4-481B-AFDB-1CF2B59881AA}" type="parTrans" cxnId="{0AE63198-0DEA-4C19-8D5E-465BADDE21AB}">
      <dgm:prSet/>
      <dgm:spPr/>
      <dgm:t>
        <a:bodyPr rtlCol="0"/>
        <a:lstStyle/>
        <a:p>
          <a:pPr rtl="0"/>
          <a:endParaRPr lang="da-DK">
            <a:latin typeface="Arial" panose="020B0604020202020204" pitchFamily="34" charset="0"/>
            <a:cs typeface="Arial" panose="020B0604020202020204" pitchFamily="34" charset="0"/>
          </a:endParaRPr>
        </a:p>
      </dgm:t>
    </dgm:pt>
    <dgm:pt modelId="{E2F5CA5C-2334-4C3B-9AF5-9FA5A8A039CC}" type="sibTrans" cxnId="{0AE63198-0DEA-4C19-8D5E-465BADDE21AB}">
      <dgm:prSet/>
      <dgm:spPr/>
      <dgm:t>
        <a:bodyPr rtlCol="0"/>
        <a:lstStyle/>
        <a:p>
          <a:pPr rtl="0"/>
          <a:endParaRPr lang="da-DK">
            <a:latin typeface="Arial" panose="020B0604020202020204" pitchFamily="34" charset="0"/>
            <a:cs typeface="Arial" panose="020B0604020202020204" pitchFamily="34" charset="0"/>
          </a:endParaRPr>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7"/>
      <dgm:spPr/>
    </dgm:pt>
    <dgm:pt modelId="{5F3EF3A7-ABA3-442D-8520-2219FA742BF3}" type="pres">
      <dgm:prSet presAssocID="{1A7A02A8-2E91-4F0A-9CEB-67CDCC89D37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cycle"/>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7" custScaleY="108340">
        <dgm:presLayoutVars>
          <dgm:chMax val="0"/>
          <dgm:chPref val="0"/>
        </dgm:presLayoutVars>
      </dgm:prSet>
      <dgm:spPr/>
    </dgm:pt>
    <dgm:pt modelId="{8D0A75B3-41E9-4C7A-8C40-0908182F5B3B}" type="pres">
      <dgm:prSet presAssocID="{FC19435E-EB78-4E61-858F-1D97DAAFFB33}"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1" presStyleCnt="7" custLinFactNeighborX="832" custLinFactNeighborY="-931"/>
      <dgm:spPr/>
    </dgm:pt>
    <dgm:pt modelId="{0AF41D8E-304D-4794-B306-B352DD21405A}" type="pres">
      <dgm:prSet presAssocID="{45809EE0-DF72-48A2-8D80-20B85BC13239}"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øbende forbedring kontur"/>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1" presStyleCnt="7" custScaleY="90711">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2" presStyleCnt="7" custLinFactNeighborY="197"/>
      <dgm:spPr/>
    </dgm:pt>
    <dgm:pt modelId="{70621C5C-9F05-4D2D-8185-2783A84BC977}" type="pres">
      <dgm:prSet presAssocID="{18DF672C-6B56-4733-BE45-4E55433558BB}"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Kompost kontur"/>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2" presStyleCnt="7">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3" presStyleCnt="7" custScaleY="152391"/>
      <dgm:spPr/>
    </dgm:pt>
    <dgm:pt modelId="{D7796668-AC21-4F3A-A906-DCCFB2DBD622}" type="pres">
      <dgm:prSet presAssocID="{08926C1A-60A4-46BC-A7AE-2F8FBB41A904}"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æredygtighed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3" presStyleCnt="7">
        <dgm:presLayoutVars>
          <dgm:chMax val="0"/>
          <dgm:chPref val="0"/>
        </dgm:presLayoutVars>
      </dgm:prSet>
      <dgm:spPr/>
    </dgm:pt>
    <dgm:pt modelId="{BEC6EBC2-83FF-453C-ABB6-06FDA819EA18}" type="pres">
      <dgm:prSet presAssocID="{A2AF923B-ACF8-46A3-BF3A-65A890C53547}" presName="sibTrans" presStyleCnt="0"/>
      <dgm:spPr/>
    </dgm:pt>
    <dgm:pt modelId="{77D52786-DCD1-4BD4-8C29-4B86EE986147}" type="pres">
      <dgm:prSet presAssocID="{F51765F1-1226-4376-928F-DBB5F9DA6AEA}" presName="compNode" presStyleCnt="0"/>
      <dgm:spPr/>
    </dgm:pt>
    <dgm:pt modelId="{ECB0B87A-ADD2-403F-850E-A47A0751A513}" type="pres">
      <dgm:prSet presAssocID="{F51765F1-1226-4376-928F-DBB5F9DA6AEA}" presName="bgRect" presStyleLbl="bgShp" presStyleIdx="4" presStyleCnt="7"/>
      <dgm:spPr/>
    </dgm:pt>
    <dgm:pt modelId="{11BD52D5-6108-4785-B5DB-FC5AF7ED2E97}" type="pres">
      <dgm:prSet presAssocID="{F51765F1-1226-4376-928F-DBB5F9DA6AEA}"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Åben hånd med plante med massiv udfyldning"/>
        </a:ext>
      </dgm:extLst>
    </dgm:pt>
    <dgm:pt modelId="{D098368C-3808-4AFC-9309-F004B9A3CAC0}" type="pres">
      <dgm:prSet presAssocID="{F51765F1-1226-4376-928F-DBB5F9DA6AEA}" presName="spaceRect" presStyleCnt="0"/>
      <dgm:spPr/>
    </dgm:pt>
    <dgm:pt modelId="{33F237B9-F9AF-4B2A-8DE4-10EAD750D86B}" type="pres">
      <dgm:prSet presAssocID="{F51765F1-1226-4376-928F-DBB5F9DA6AEA}" presName="parTx" presStyleLbl="revTx" presStyleIdx="4" presStyleCnt="7">
        <dgm:presLayoutVars>
          <dgm:chMax val="0"/>
          <dgm:chPref val="0"/>
        </dgm:presLayoutVars>
      </dgm:prSet>
      <dgm:spPr/>
    </dgm:pt>
    <dgm:pt modelId="{D0CE2B26-4137-495E-A8CE-8156CA8770AF}" type="pres">
      <dgm:prSet presAssocID="{C3BC745C-2252-47F1-95CA-059A2A8FA995}" presName="sibTrans" presStyleCnt="0"/>
      <dgm:spPr/>
    </dgm:pt>
    <dgm:pt modelId="{6A4A79E5-F3CC-4028-A4AA-EAAC0191746A}" type="pres">
      <dgm:prSet presAssocID="{62FC2E19-EAF9-463D-98A4-EDDC0641EFFD}" presName="compNode" presStyleCnt="0"/>
      <dgm:spPr/>
    </dgm:pt>
    <dgm:pt modelId="{F31ACC39-5967-4873-9FF7-5C34ABC807B3}" type="pres">
      <dgm:prSet presAssocID="{62FC2E19-EAF9-463D-98A4-EDDC0641EFFD}" presName="bgRect" presStyleLbl="bgShp" presStyleIdx="5" presStyleCnt="7"/>
      <dgm:spPr/>
    </dgm:pt>
    <dgm:pt modelId="{13B4276B-AC64-4904-92B6-1EAC36BF431C}" type="pres">
      <dgm:prSet presAssocID="{62FC2E19-EAF9-463D-98A4-EDDC0641EFFD}" presName="iconRect" presStyleLbl="node1" presStyleIdx="5"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dgm:spPr>
      <dgm:extLst>
        <a:ext uri="{E40237B7-FDA0-4F09-8148-C483321AD2D9}">
          <dgm14:cNvPr xmlns:dgm14="http://schemas.microsoft.com/office/drawing/2010/diagram" id="0" name="" descr="Genbrug med massiv udfyldning"/>
        </a:ext>
      </dgm:extLst>
    </dgm:pt>
    <dgm:pt modelId="{E544F191-37F3-473C-8F47-77E6BB18007D}" type="pres">
      <dgm:prSet presAssocID="{62FC2E19-EAF9-463D-98A4-EDDC0641EFFD}" presName="spaceRect" presStyleCnt="0"/>
      <dgm:spPr/>
    </dgm:pt>
    <dgm:pt modelId="{7E17578D-DDE1-4183-B78A-82CC0228B8DE}" type="pres">
      <dgm:prSet presAssocID="{62FC2E19-EAF9-463D-98A4-EDDC0641EFFD}" presName="parTx" presStyleLbl="revTx" presStyleIdx="5" presStyleCnt="7">
        <dgm:presLayoutVars>
          <dgm:chMax val="0"/>
          <dgm:chPref val="0"/>
        </dgm:presLayoutVars>
      </dgm:prSet>
      <dgm:spPr/>
    </dgm:pt>
    <dgm:pt modelId="{BAD28DF6-7B17-4FAD-9696-22AD21B322BE}" type="pres">
      <dgm:prSet presAssocID="{70376BEB-0B74-4D79-8EE0-953992F4032C}" presName="sibTrans" presStyleCnt="0"/>
      <dgm:spPr/>
    </dgm:pt>
    <dgm:pt modelId="{F27CD74E-B158-49DD-93CE-4D1FC2F4655E}" type="pres">
      <dgm:prSet presAssocID="{C3A74EB0-69EE-4479-B98B-476C90EC7CF4}" presName="compNode" presStyleCnt="0"/>
      <dgm:spPr/>
    </dgm:pt>
    <dgm:pt modelId="{2E4F4900-BE59-4AB9-800F-D91F2D586AE8}" type="pres">
      <dgm:prSet presAssocID="{C3A74EB0-69EE-4479-B98B-476C90EC7CF4}" presName="bgRect" presStyleLbl="bgShp" presStyleIdx="6" presStyleCnt="7"/>
      <dgm:spPr/>
    </dgm:pt>
    <dgm:pt modelId="{E566CE2C-BFB9-4A29-BDFE-D494AE948D03}" type="pres">
      <dgm:prSet presAssocID="{C3A74EB0-69EE-4479-B98B-476C90EC7CF4}" presName="iconRect" presStyleLbl="node1" presStyleIdx="6"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æredygtighed med massiv udfyldning"/>
        </a:ext>
      </dgm:extLst>
    </dgm:pt>
    <dgm:pt modelId="{FB2BD787-859D-42C6-A28C-4A90A6DDD16B}" type="pres">
      <dgm:prSet presAssocID="{C3A74EB0-69EE-4479-B98B-476C90EC7CF4}" presName="spaceRect" presStyleCnt="0"/>
      <dgm:spPr/>
    </dgm:pt>
    <dgm:pt modelId="{572FA0EE-CB5D-4E93-A12C-801416DD800A}" type="pres">
      <dgm:prSet presAssocID="{C3A74EB0-69EE-4479-B98B-476C90EC7CF4}" presName="parTx" presStyleLbl="revTx" presStyleIdx="6" presStyleCnt="7">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79AFE41A-80D1-405C-A826-CB789642B713}" type="presOf" srcId="{C3A74EB0-69EE-4479-B98B-476C90EC7CF4}" destId="{572FA0EE-CB5D-4E93-A12C-801416DD800A}" srcOrd="0" destOrd="0" presId="urn:microsoft.com/office/officeart/2018/2/layout/IconVerticalSolidList"/>
    <dgm:cxn modelId="{0B5B5F2F-6366-416A-A7A2-F11E61EF217D}" srcId="{2117C08C-0F49-4344-94CF-8E9B481D86CE}" destId="{62FC2E19-EAF9-463D-98A4-EDDC0641EFFD}" srcOrd="5" destOrd="0" parTransId="{DDE73E6D-D284-462D-AB88-8335D303247B}" sibTransId="{70376BEB-0B74-4D79-8EE0-953992F4032C}"/>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0AE63198-0DEA-4C19-8D5E-465BADDE21AB}" srcId="{2117C08C-0F49-4344-94CF-8E9B481D86CE}" destId="{C3A74EB0-69EE-4479-B98B-476C90EC7CF4}" srcOrd="6" destOrd="0" parTransId="{CA99F865-36D4-481B-AFDB-1CF2B59881AA}" sibTransId="{E2F5CA5C-2334-4C3B-9AF5-9FA5A8A039CC}"/>
    <dgm:cxn modelId="{6D618D99-8952-4923-8081-5AEF90069F00}" srcId="{2117C08C-0F49-4344-94CF-8E9B481D86CE}" destId="{1A7A02A8-2E91-4F0A-9CEB-67CDCC89D37B}" srcOrd="0" destOrd="0" parTransId="{6F3606CF-D301-47AC-BCC1-D6FA7BCBD499}" sibTransId="{FC19435E-EB78-4E61-858F-1D97DAAFFB33}"/>
    <dgm:cxn modelId="{7903A1A9-5F60-4BCD-80E4-69F2D74AFBC4}" type="presOf" srcId="{F51765F1-1226-4376-928F-DBB5F9DA6AEA}" destId="{33F237B9-F9AF-4B2A-8DE4-10EAD750D86B}" srcOrd="0" destOrd="0" presId="urn:microsoft.com/office/officeart/2018/2/layout/IconVerticalSolidList"/>
    <dgm:cxn modelId="{27172EAD-5306-4516-B3B8-182BB039D730}" srcId="{2117C08C-0F49-4344-94CF-8E9B481D86CE}" destId="{F51765F1-1226-4376-928F-DBB5F9DA6AEA}" srcOrd="4" destOrd="0" parTransId="{45AC5A5A-E80C-4E8B-BE1A-7CEDC2274591}" sibTransId="{C3BC745C-2252-47F1-95CA-059A2A8FA995}"/>
    <dgm:cxn modelId="{900DB6CA-D1A2-4682-9477-4568F9F7AFA1}" srcId="{2117C08C-0F49-4344-94CF-8E9B481D86CE}" destId="{08926C1A-60A4-46BC-A7AE-2F8FBB41A904}" srcOrd="3" destOrd="0" parTransId="{3E99B2C3-4775-44E2-9E45-5C4083D2A2F3}" sibTransId="{A2AF923B-ACF8-46A3-BF3A-65A890C53547}"/>
    <dgm:cxn modelId="{94934AD0-8700-42F9-926C-876D0E8FDE00}" type="presOf" srcId="{62FC2E19-EAF9-463D-98A4-EDDC0641EFFD}" destId="{7E17578D-DDE1-4183-B78A-82CC0228B8DE}" srcOrd="0" destOrd="0" presId="urn:microsoft.com/office/officeart/2018/2/layout/IconVerticalSolidList"/>
    <dgm:cxn modelId="{D59179D0-7DF9-4D65-986A-99FE2482F0A1}" srcId="{2117C08C-0F49-4344-94CF-8E9B481D86CE}" destId="{18DF672C-6B56-4733-BE45-4E55433558BB}" srcOrd="2" destOrd="0" parTransId="{1876159F-1445-45BA-B834-6F4BFAF6260B}" sibTransId="{F1D60408-AC08-4EA6-B233-3DF8345D899F}"/>
    <dgm:cxn modelId="{61475DD5-217F-47B2-94FE-2487E23BFD43}" srcId="{2117C08C-0F49-4344-94CF-8E9B481D86CE}" destId="{45809EE0-DF72-48A2-8D80-20B85BC13239}" srcOrd="1"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88274BC2-9A3B-45B6-9A17-20D5163EF99F}" type="presParOf" srcId="{141FA8C4-0D22-47DF-AFCB-BEEF1C3022C8}" destId="{BA2CC502-261A-40E0-99EA-1F7730EE629A}" srcOrd="2"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3" destOrd="0" presId="urn:microsoft.com/office/officeart/2018/2/layout/IconVerticalSolidList"/>
    <dgm:cxn modelId="{981CB6C5-B14E-440E-AB51-9D9AEC396F73}" type="presParOf" srcId="{141FA8C4-0D22-47DF-AFCB-BEEF1C3022C8}" destId="{60AE1BB8-8E05-4A69-94AB-703F49C78346}" srcOrd="4"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5" destOrd="0" presId="urn:microsoft.com/office/officeart/2018/2/layout/IconVerticalSolidList"/>
    <dgm:cxn modelId="{FDC5FA95-2C49-4BB7-A8C0-ECD806E2284F}" type="presParOf" srcId="{141FA8C4-0D22-47DF-AFCB-BEEF1C3022C8}" destId="{28492083-BACE-4E8F-8396-338B5254255F}" srcOrd="6"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 modelId="{E65C0819-32B7-42A1-8518-B790715CC659}" type="presParOf" srcId="{141FA8C4-0D22-47DF-AFCB-BEEF1C3022C8}" destId="{BEC6EBC2-83FF-453C-ABB6-06FDA819EA18}" srcOrd="7" destOrd="0" presId="urn:microsoft.com/office/officeart/2018/2/layout/IconVerticalSolidList"/>
    <dgm:cxn modelId="{F6459A5F-AEB3-4E61-BEF8-0972E4AD082D}" type="presParOf" srcId="{141FA8C4-0D22-47DF-AFCB-BEEF1C3022C8}" destId="{77D52786-DCD1-4BD4-8C29-4B86EE986147}" srcOrd="8" destOrd="0" presId="urn:microsoft.com/office/officeart/2018/2/layout/IconVerticalSolidList"/>
    <dgm:cxn modelId="{BE742333-B6FA-4D2E-8375-7561E2812B29}" type="presParOf" srcId="{77D52786-DCD1-4BD4-8C29-4B86EE986147}" destId="{ECB0B87A-ADD2-403F-850E-A47A0751A513}" srcOrd="0" destOrd="0" presId="urn:microsoft.com/office/officeart/2018/2/layout/IconVerticalSolidList"/>
    <dgm:cxn modelId="{9B2F8D9B-3EF1-4CB0-837B-53F7848FCE07}" type="presParOf" srcId="{77D52786-DCD1-4BD4-8C29-4B86EE986147}" destId="{11BD52D5-6108-4785-B5DB-FC5AF7ED2E97}" srcOrd="1" destOrd="0" presId="urn:microsoft.com/office/officeart/2018/2/layout/IconVerticalSolidList"/>
    <dgm:cxn modelId="{64B31164-D20F-45F9-83EC-1099949B620A}" type="presParOf" srcId="{77D52786-DCD1-4BD4-8C29-4B86EE986147}" destId="{D098368C-3808-4AFC-9309-F004B9A3CAC0}" srcOrd="2" destOrd="0" presId="urn:microsoft.com/office/officeart/2018/2/layout/IconVerticalSolidList"/>
    <dgm:cxn modelId="{D32B9B3A-2F5A-44E9-99E6-6432951A6005}" type="presParOf" srcId="{77D52786-DCD1-4BD4-8C29-4B86EE986147}" destId="{33F237B9-F9AF-4B2A-8DE4-10EAD750D86B}" srcOrd="3" destOrd="0" presId="urn:microsoft.com/office/officeart/2018/2/layout/IconVerticalSolidList"/>
    <dgm:cxn modelId="{92DD3066-1565-4662-B4E8-19487B43982B}" type="presParOf" srcId="{141FA8C4-0D22-47DF-AFCB-BEEF1C3022C8}" destId="{D0CE2B26-4137-495E-A8CE-8156CA8770AF}" srcOrd="9" destOrd="0" presId="urn:microsoft.com/office/officeart/2018/2/layout/IconVerticalSolidList"/>
    <dgm:cxn modelId="{844F197C-EFEA-4532-9982-106D855D067B}" type="presParOf" srcId="{141FA8C4-0D22-47DF-AFCB-BEEF1C3022C8}" destId="{6A4A79E5-F3CC-4028-A4AA-EAAC0191746A}" srcOrd="10" destOrd="0" presId="urn:microsoft.com/office/officeart/2018/2/layout/IconVerticalSolidList"/>
    <dgm:cxn modelId="{0700700E-F6DE-48FD-8CBC-F7A7BFD79212}" type="presParOf" srcId="{6A4A79E5-F3CC-4028-A4AA-EAAC0191746A}" destId="{F31ACC39-5967-4873-9FF7-5C34ABC807B3}" srcOrd="0" destOrd="0" presId="urn:microsoft.com/office/officeart/2018/2/layout/IconVerticalSolidList"/>
    <dgm:cxn modelId="{8BBFF05D-CEE1-4422-ACDE-AA04EC29A20F}" type="presParOf" srcId="{6A4A79E5-F3CC-4028-A4AA-EAAC0191746A}" destId="{13B4276B-AC64-4904-92B6-1EAC36BF431C}" srcOrd="1" destOrd="0" presId="urn:microsoft.com/office/officeart/2018/2/layout/IconVerticalSolidList"/>
    <dgm:cxn modelId="{C9713131-2F8C-475D-843A-27AD3BE87137}" type="presParOf" srcId="{6A4A79E5-F3CC-4028-A4AA-EAAC0191746A}" destId="{E544F191-37F3-473C-8F47-77E6BB18007D}" srcOrd="2" destOrd="0" presId="urn:microsoft.com/office/officeart/2018/2/layout/IconVerticalSolidList"/>
    <dgm:cxn modelId="{F3714069-9691-45D8-BF62-86BE9850CDFA}" type="presParOf" srcId="{6A4A79E5-F3CC-4028-A4AA-EAAC0191746A}" destId="{7E17578D-DDE1-4183-B78A-82CC0228B8DE}" srcOrd="3" destOrd="0" presId="urn:microsoft.com/office/officeart/2018/2/layout/IconVerticalSolidList"/>
    <dgm:cxn modelId="{3D342F02-339F-43A1-B133-B46A46ECC117}" type="presParOf" srcId="{141FA8C4-0D22-47DF-AFCB-BEEF1C3022C8}" destId="{BAD28DF6-7B17-4FAD-9696-22AD21B322BE}" srcOrd="11" destOrd="0" presId="urn:microsoft.com/office/officeart/2018/2/layout/IconVerticalSolidList"/>
    <dgm:cxn modelId="{FC069442-CA01-4FE1-B18E-0B2157844C1F}" type="presParOf" srcId="{141FA8C4-0D22-47DF-AFCB-BEEF1C3022C8}" destId="{F27CD74E-B158-49DD-93CE-4D1FC2F4655E}" srcOrd="12" destOrd="0" presId="urn:microsoft.com/office/officeart/2018/2/layout/IconVerticalSolidList"/>
    <dgm:cxn modelId="{800C637C-DBD7-4594-AC97-AD64231E982B}" type="presParOf" srcId="{F27CD74E-B158-49DD-93CE-4D1FC2F4655E}" destId="{2E4F4900-BE59-4AB9-800F-D91F2D586AE8}" srcOrd="0" destOrd="0" presId="urn:microsoft.com/office/officeart/2018/2/layout/IconVerticalSolidList"/>
    <dgm:cxn modelId="{55064EB1-AD95-46DD-B9FB-FBC45AF2CCF3}" type="presParOf" srcId="{F27CD74E-B158-49DD-93CE-4D1FC2F4655E}" destId="{E566CE2C-BFB9-4A29-BDFE-D494AE948D03}" srcOrd="1" destOrd="0" presId="urn:microsoft.com/office/officeart/2018/2/layout/IconVerticalSolidList"/>
    <dgm:cxn modelId="{58A80FA0-D80A-4C97-98F6-C02847A95C13}" type="presParOf" srcId="{F27CD74E-B158-49DD-93CE-4D1FC2F4655E}" destId="{FB2BD787-859D-42C6-A28C-4A90A6DDD16B}" srcOrd="2" destOrd="0" presId="urn:microsoft.com/office/officeart/2018/2/layout/IconVerticalSolidList"/>
    <dgm:cxn modelId="{F3A04AE0-F783-4A95-ADC9-D89B82C28F3D}" type="presParOf" srcId="{F27CD74E-B158-49DD-93CE-4D1FC2F4655E}" destId="{572FA0EE-CB5D-4E93-A12C-801416DD800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rtlCol="0"/>
        <a:lstStyle/>
        <a:p>
          <a:pPr rtl="0"/>
          <a:endParaRPr lang="en-US"/>
        </a:p>
      </dgm:t>
    </dgm:pt>
    <dgm:pt modelId="{1A7A02A8-2E91-4F0A-9CEB-67CDCC89D37B}">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Utilizing the growing information universe of the future (Big Data) for the development of new diagnostic treatments</a:t>
          </a:r>
          <a:endParaRPr lang="da-DK" noProof="0" dirty="0">
            <a:solidFill>
              <a:srgbClr val="211A52"/>
            </a:solidFill>
            <a:latin typeface="Arial" panose="020B0604020202020204" pitchFamily="34" charset="0"/>
            <a:cs typeface="Arial" panose="020B0604020202020204" pitchFamily="34" charset="0"/>
          </a:endParaRPr>
        </a:p>
      </dgm:t>
    </dgm:pt>
    <dgm:pt modelId="{6F3606CF-D301-47AC-BCC1-D6FA7BCBD499}" type="parTrans" cxnId="{6D618D99-8952-4923-8081-5AEF90069F00}">
      <dgm:prSet/>
      <dgm:spPr/>
      <dgm:t>
        <a:bodyPr rtlCol="0"/>
        <a:lstStyle/>
        <a:p>
          <a:pPr rtl="0"/>
          <a:endParaRPr lang="en-US">
            <a:latin typeface="Arial" panose="020B0604020202020204" pitchFamily="34" charset="0"/>
            <a:cs typeface="Arial" panose="020B0604020202020204" pitchFamily="34" charset="0"/>
          </a:endParaRPr>
        </a:p>
      </dgm:t>
    </dgm:pt>
    <dgm:pt modelId="{FC19435E-EB78-4E61-858F-1D97DAAFFB33}" type="sibTrans" cxnId="{6D618D99-8952-4923-8081-5AEF90069F00}">
      <dgm:prSet/>
      <dgm:spPr/>
      <dgm:t>
        <a:bodyPr rtlCol="0"/>
        <a:lstStyle/>
        <a:p>
          <a:pPr rtl="0"/>
          <a:endParaRPr lang="en-US">
            <a:latin typeface="Arial" panose="020B0604020202020204" pitchFamily="34" charset="0"/>
            <a:cs typeface="Arial" panose="020B0604020202020204" pitchFamily="34" charset="0"/>
          </a:endParaRPr>
        </a:p>
      </dgm:t>
    </dgm:pt>
    <dgm:pt modelId="{45809EE0-DF72-48A2-8D80-20B85BC13239}">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New methods as well as animal and plant models for determining genotype – phenotype, correlation, etc.</a:t>
          </a:r>
          <a:endParaRPr lang="en-US" dirty="0">
            <a:solidFill>
              <a:srgbClr val="211A52"/>
            </a:solidFill>
            <a:latin typeface="Arial" panose="020B0604020202020204" pitchFamily="34" charset="0"/>
            <a:cs typeface="Arial" panose="020B0604020202020204" pitchFamily="34" charset="0"/>
          </a:endParaRPr>
        </a:p>
      </dgm:t>
    </dgm:pt>
    <dgm:pt modelId="{D80A98F7-6400-4441-86C0-A6F31F723C13}" type="parTrans" cxnId="{61475DD5-217F-47B2-94FE-2487E23BFD43}">
      <dgm:prSet/>
      <dgm:spPr/>
      <dgm:t>
        <a:bodyPr rtlCol="0"/>
        <a:lstStyle/>
        <a:p>
          <a:pPr rtl="0"/>
          <a:endParaRPr lang="en-US">
            <a:latin typeface="Arial" panose="020B0604020202020204" pitchFamily="34" charset="0"/>
            <a:cs typeface="Arial" panose="020B0604020202020204" pitchFamily="34" charset="0"/>
          </a:endParaRPr>
        </a:p>
      </dgm:t>
    </dgm:pt>
    <dgm:pt modelId="{A77BB388-F387-4A5C-B15E-95BCDA957553}" type="sibTrans" cxnId="{61475DD5-217F-47B2-94FE-2487E23BFD43}">
      <dgm:prSet/>
      <dgm:spPr/>
      <dgm:t>
        <a:bodyPr rtlCol="0"/>
        <a:lstStyle/>
        <a:p>
          <a:pPr rtl="0"/>
          <a:endParaRPr lang="en-US">
            <a:latin typeface="Arial" panose="020B0604020202020204" pitchFamily="34" charset="0"/>
            <a:cs typeface="Arial" panose="020B0604020202020204" pitchFamily="34" charset="0"/>
          </a:endParaRPr>
        </a:p>
      </dgm:t>
    </dgm:pt>
    <dgm:pt modelId="{18DF672C-6B56-4733-BE45-4E55433558BB}">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AI-based link between genetics, protein structure and function</a:t>
          </a:r>
          <a:endParaRPr lang="da-DK" noProof="0" dirty="0">
            <a:solidFill>
              <a:srgbClr val="211A52"/>
            </a:solidFill>
            <a:latin typeface="Arial" panose="020B0604020202020204" pitchFamily="34" charset="0"/>
            <a:cs typeface="Arial" panose="020B0604020202020204" pitchFamily="34" charset="0"/>
          </a:endParaRPr>
        </a:p>
      </dgm:t>
    </dgm:pt>
    <dgm:pt modelId="{1876159F-1445-45BA-B834-6F4BFAF6260B}" type="parTrans" cxnId="{D59179D0-7DF9-4D65-986A-99FE2482F0A1}">
      <dgm:prSet/>
      <dgm:spPr/>
      <dgm:t>
        <a:bodyPr rtlCol="0"/>
        <a:lstStyle/>
        <a:p>
          <a:pPr rtl="0"/>
          <a:endParaRPr lang="en-US">
            <a:latin typeface="Arial" panose="020B0604020202020204" pitchFamily="34" charset="0"/>
            <a:cs typeface="Arial" panose="020B0604020202020204" pitchFamily="34" charset="0"/>
          </a:endParaRPr>
        </a:p>
      </dgm:t>
    </dgm:pt>
    <dgm:pt modelId="{F1D60408-AC08-4EA6-B233-3DF8345D899F}" type="sibTrans" cxnId="{D59179D0-7DF9-4D65-986A-99FE2482F0A1}">
      <dgm:prSet/>
      <dgm:spPr/>
      <dgm:t>
        <a:bodyPr rtlCol="0"/>
        <a:lstStyle/>
        <a:p>
          <a:pPr rtl="0"/>
          <a:endParaRPr lang="en-US">
            <a:latin typeface="Arial" panose="020B0604020202020204" pitchFamily="34" charset="0"/>
            <a:cs typeface="Arial" panose="020B0604020202020204" pitchFamily="34" charset="0"/>
          </a:endParaRPr>
        </a:p>
      </dgm:t>
    </dgm:pt>
    <dgm:pt modelId="{08926C1A-60A4-46BC-A7AE-2F8FBB41A904}">
      <dgm:prSet/>
      <dgm:spPr/>
      <dgm:t>
        <a:bodyPr rtlCol="0"/>
        <a:lstStyle/>
        <a:p>
          <a:pPr rtl="0">
            <a:lnSpc>
              <a:spcPct val="100000"/>
            </a:lnSpc>
          </a:pPr>
          <a:r>
            <a:rPr lang="en-gb" dirty="0">
              <a:solidFill>
                <a:srgbClr val="211A52"/>
              </a:solidFill>
              <a:latin typeface="Arial" panose="020B0604020202020204" pitchFamily="34" charset="0"/>
              <a:cs typeface="Arial" panose="020B0604020202020204" pitchFamily="34" charset="0"/>
            </a:rPr>
            <a:t>Development of innovative medical, health and welfare technology (e.g. exoskeletons, self-charging pacemakers, new drug delivery systems, micro-robots, biomechanics, etc.)</a:t>
          </a:r>
        </a:p>
      </dgm:t>
    </dgm:pt>
    <dgm:pt modelId="{3E99B2C3-4775-44E2-9E45-5C4083D2A2F3}" type="parTrans" cxnId="{900DB6CA-D1A2-4682-9477-4568F9F7AFA1}">
      <dgm:prSet/>
      <dgm:spPr/>
      <dgm:t>
        <a:bodyPr rtlCol="0"/>
        <a:lstStyle/>
        <a:p>
          <a:pPr rtl="0"/>
          <a:endParaRPr lang="da-DK">
            <a:latin typeface="Arial" panose="020B0604020202020204" pitchFamily="34" charset="0"/>
            <a:cs typeface="Arial" panose="020B0604020202020204" pitchFamily="34" charset="0"/>
          </a:endParaRPr>
        </a:p>
      </dgm:t>
    </dgm:pt>
    <dgm:pt modelId="{A2AF923B-ACF8-46A3-BF3A-65A890C53547}" type="sibTrans" cxnId="{900DB6CA-D1A2-4682-9477-4568F9F7AFA1}">
      <dgm:prSet/>
      <dgm:spPr/>
      <dgm:t>
        <a:bodyPr rtlCol="0"/>
        <a:lstStyle/>
        <a:p>
          <a:pPr rtl="0"/>
          <a:endParaRPr lang="da-DK">
            <a:latin typeface="Arial" panose="020B0604020202020204" pitchFamily="34" charset="0"/>
            <a:cs typeface="Arial" panose="020B0604020202020204" pitchFamily="34" charset="0"/>
          </a:endParaRPr>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4" custLinFactNeighborY="19578"/>
      <dgm:spPr/>
    </dgm:pt>
    <dgm:pt modelId="{5F3EF3A7-ABA3-442D-8520-2219FA742BF3}" type="pres">
      <dgm:prSet presAssocID="{1A7A02A8-2E91-4F0A-9CEB-67CDCC89D37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pward trend"/>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4" custScaleY="108340" custLinFactNeighborY="3062">
        <dgm:presLayoutVars>
          <dgm:chMax val="0"/>
          <dgm:chPref val="0"/>
        </dgm:presLayoutVars>
      </dgm:prSet>
      <dgm:spPr/>
    </dgm:pt>
    <dgm:pt modelId="{8D0A75B3-41E9-4C7A-8C40-0908182F5B3B}" type="pres">
      <dgm:prSet presAssocID="{FC19435E-EB78-4E61-858F-1D97DAAFFB33}"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1" presStyleCnt="4" custLinFactNeighborY="17042"/>
      <dgm:spPr/>
    </dgm:pt>
    <dgm:pt modelId="{0AF41D8E-304D-4794-B306-B352DD21405A}" type="pres">
      <dgm:prSet presAssocID="{45809EE0-DF72-48A2-8D80-20B85BC1323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lante med massiv udfyldning"/>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1" presStyleCnt="4" custScaleY="90711" custLinFactNeighborY="4977">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2" presStyleCnt="4" custLinFactNeighborY="197"/>
      <dgm:spPr/>
    </dgm:pt>
    <dgm:pt modelId="{70621C5C-9F05-4D2D-8185-2783A84BC977}" type="pres">
      <dgm:prSet presAssocID="{18DF672C-6B56-4733-BE45-4E55433558B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twork"/>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2" presStyleCnt="4">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3" presStyleCnt="4" custScaleY="152391"/>
      <dgm:spPr/>
    </dgm:pt>
    <dgm:pt modelId="{D7796668-AC21-4F3A-A906-DCCFB2DBD622}" type="pres">
      <dgm:prSet presAssocID="{08926C1A-60A4-46BC-A7AE-2F8FBB41A9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Robot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3" presStyleCnt="4">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D618D99-8952-4923-8081-5AEF90069F00}" srcId="{2117C08C-0F49-4344-94CF-8E9B481D86CE}" destId="{1A7A02A8-2E91-4F0A-9CEB-67CDCC89D37B}" srcOrd="0" destOrd="0" parTransId="{6F3606CF-D301-47AC-BCC1-D6FA7BCBD499}" sibTransId="{FC19435E-EB78-4E61-858F-1D97DAAFFB33}"/>
    <dgm:cxn modelId="{900DB6CA-D1A2-4682-9477-4568F9F7AFA1}" srcId="{2117C08C-0F49-4344-94CF-8E9B481D86CE}" destId="{08926C1A-60A4-46BC-A7AE-2F8FBB41A904}" srcOrd="3" destOrd="0" parTransId="{3E99B2C3-4775-44E2-9E45-5C4083D2A2F3}" sibTransId="{A2AF923B-ACF8-46A3-BF3A-65A890C53547}"/>
    <dgm:cxn modelId="{D59179D0-7DF9-4D65-986A-99FE2482F0A1}" srcId="{2117C08C-0F49-4344-94CF-8E9B481D86CE}" destId="{18DF672C-6B56-4733-BE45-4E55433558BB}" srcOrd="2" destOrd="0" parTransId="{1876159F-1445-45BA-B834-6F4BFAF6260B}" sibTransId="{F1D60408-AC08-4EA6-B233-3DF8345D899F}"/>
    <dgm:cxn modelId="{61475DD5-217F-47B2-94FE-2487E23BFD43}" srcId="{2117C08C-0F49-4344-94CF-8E9B481D86CE}" destId="{45809EE0-DF72-48A2-8D80-20B85BC13239}" srcOrd="1"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88274BC2-9A3B-45B6-9A17-20D5163EF99F}" type="presParOf" srcId="{141FA8C4-0D22-47DF-AFCB-BEEF1C3022C8}" destId="{BA2CC502-261A-40E0-99EA-1F7730EE629A}" srcOrd="2"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3" destOrd="0" presId="urn:microsoft.com/office/officeart/2018/2/layout/IconVerticalSolidList"/>
    <dgm:cxn modelId="{981CB6C5-B14E-440E-AB51-9D9AEC396F73}" type="presParOf" srcId="{141FA8C4-0D22-47DF-AFCB-BEEF1C3022C8}" destId="{60AE1BB8-8E05-4A69-94AB-703F49C78346}" srcOrd="4"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5" destOrd="0" presId="urn:microsoft.com/office/officeart/2018/2/layout/IconVerticalSolidList"/>
    <dgm:cxn modelId="{FDC5FA95-2C49-4BB7-A8C0-ECD806E2284F}" type="presParOf" srcId="{141FA8C4-0D22-47DF-AFCB-BEEF1C3022C8}" destId="{28492083-BACE-4E8F-8396-338B5254255F}" srcOrd="6"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600BBC7-AAAB-4063-BCE3-947C0BF4AF07}"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3FA52C48-AFC0-4CFF-B1C2-611D9179A03B}">
      <dgm:prSet phldrT="[Tekst]" custT="1"/>
      <dgm:spPr>
        <a:solidFill>
          <a:srgbClr val="211A52"/>
        </a:solidFill>
      </dgm:spPr>
      <dgm:t>
        <a:bodyPr rtlCol="0"/>
        <a:lstStyle/>
        <a:p>
          <a:pPr rtl="0"/>
          <a:r>
            <a:rPr lang="en-gb" sz="1500" dirty="0"/>
            <a:t>Close collaboration with the business community</a:t>
          </a:r>
          <a:endParaRPr lang="da-DK" sz="1500" dirty="0">
            <a:latin typeface="Arial" panose="020B0604020202020204" pitchFamily="34" charset="0"/>
            <a:cs typeface="Arial" panose="020B0604020202020204" pitchFamily="34" charset="0"/>
          </a:endParaRPr>
        </a:p>
      </dgm:t>
    </dgm:pt>
    <dgm:pt modelId="{1A81DEF5-B30B-4EA3-A931-80E15E57C219}" type="parTrans" cxnId="{68B46ED4-001C-45CE-9053-F1878586B29D}">
      <dgm:prSet/>
      <dgm:spPr/>
      <dgm:t>
        <a:bodyPr rtlCol="0"/>
        <a:lstStyle/>
        <a:p>
          <a:pPr rtl="0"/>
          <a:endParaRPr lang="da-DK"/>
        </a:p>
      </dgm:t>
    </dgm:pt>
    <dgm:pt modelId="{F2ABF8DD-D834-4AB4-9B58-FA9BA6BFFC9E}" type="sibTrans" cxnId="{68B46ED4-001C-45CE-9053-F1878586B29D}">
      <dgm:prSet/>
      <dgm:spPr/>
      <dgm:t>
        <a:bodyPr rtlCol="0"/>
        <a:lstStyle/>
        <a:p>
          <a:pPr rtl="0"/>
          <a:endParaRPr lang="da-DK"/>
        </a:p>
      </dgm:t>
    </dgm:pt>
    <dgm:pt modelId="{0748E391-743F-4636-91F8-82E83ACE8512}" type="pres">
      <dgm:prSet presAssocID="{A600BBC7-AAAB-4063-BCE3-947C0BF4AF07}" presName="diagram" presStyleCnt="0">
        <dgm:presLayoutVars>
          <dgm:dir/>
        </dgm:presLayoutVars>
      </dgm:prSet>
      <dgm:spPr/>
    </dgm:pt>
    <dgm:pt modelId="{149E98C4-B2D2-45C8-81E5-D141BFCDC48F}" type="pres">
      <dgm:prSet presAssocID="{3FA52C48-AFC0-4CFF-B1C2-611D9179A03B}" presName="composite" presStyleCnt="0"/>
      <dgm:spPr/>
    </dgm:pt>
    <dgm:pt modelId="{21E42F13-8D46-45A6-9102-F28D9A918BE8}" type="pres">
      <dgm:prSet presAssocID="{3FA52C48-AFC0-4CFF-B1C2-611D9179A03B}" presName="Image" presStyleLbl="bgShp" presStyleIdx="0" presStyleCnt="1" custLinFactNeighborX="11689" custLinFactNeighborY="1773"/>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Et billede, der indeholder tekst, person, stående, personer&#10;&#10;Automatisk genereret beskrivelse">
            <a:extLst>
              <a:ext uri="{FF2B5EF4-FFF2-40B4-BE49-F238E27FC236}">
                <a16:creationId xmlns:a16="http://schemas.microsoft.com/office/drawing/2014/main" id="{066D2CED-9AA8-957D-5F3E-1F81B3BD2B02}"/>
              </a:ext>
            </a:extLst>
          </dgm14:cNvPr>
        </a:ext>
      </dgm:extLst>
    </dgm:pt>
    <dgm:pt modelId="{4D43073A-6748-472B-992B-A428B1DB97D1}" type="pres">
      <dgm:prSet presAssocID="{3FA52C48-AFC0-4CFF-B1C2-611D9179A03B}" presName="Parent" presStyleLbl="node0" presStyleIdx="0" presStyleCnt="1" custLinFactNeighborX="15267" custLinFactNeighborY="0">
        <dgm:presLayoutVars>
          <dgm:bulletEnabled val="1"/>
        </dgm:presLayoutVars>
      </dgm:prSet>
      <dgm:spPr/>
    </dgm:pt>
  </dgm:ptLst>
  <dgm:cxnLst>
    <dgm:cxn modelId="{B6352250-31EC-45E8-9D64-50563959B1E1}" type="presOf" srcId="{3FA52C48-AFC0-4CFF-B1C2-611D9179A03B}" destId="{4D43073A-6748-472B-992B-A428B1DB97D1}" srcOrd="0" destOrd="0" presId="urn:microsoft.com/office/officeart/2008/layout/BendingPictureCaption"/>
    <dgm:cxn modelId="{E85296D2-E075-4DEC-96F4-9990B1837592}" type="presOf" srcId="{A600BBC7-AAAB-4063-BCE3-947C0BF4AF07}" destId="{0748E391-743F-4636-91F8-82E83ACE8512}" srcOrd="0" destOrd="0" presId="urn:microsoft.com/office/officeart/2008/layout/BendingPictureCaption"/>
    <dgm:cxn modelId="{68B46ED4-001C-45CE-9053-F1878586B29D}" srcId="{A600BBC7-AAAB-4063-BCE3-947C0BF4AF07}" destId="{3FA52C48-AFC0-4CFF-B1C2-611D9179A03B}" srcOrd="0" destOrd="0" parTransId="{1A81DEF5-B30B-4EA3-A931-80E15E57C219}" sibTransId="{F2ABF8DD-D834-4AB4-9B58-FA9BA6BFFC9E}"/>
    <dgm:cxn modelId="{2B816DFD-446A-4340-B54E-56CECA084D8E}" type="presParOf" srcId="{0748E391-743F-4636-91F8-82E83ACE8512}" destId="{149E98C4-B2D2-45C8-81E5-D141BFCDC48F}" srcOrd="0" destOrd="0" presId="urn:microsoft.com/office/officeart/2008/layout/BendingPictureCaption"/>
    <dgm:cxn modelId="{18C1E1BF-F28E-41EE-A6B8-C92D474EC41A}" type="presParOf" srcId="{149E98C4-B2D2-45C8-81E5-D141BFCDC48F}" destId="{21E42F13-8D46-45A6-9102-F28D9A918BE8}" srcOrd="0" destOrd="0" presId="urn:microsoft.com/office/officeart/2008/layout/BendingPictureCaption"/>
    <dgm:cxn modelId="{CBBC9652-46AC-48BB-963F-D9EB1799FA09}" type="presParOf" srcId="{149E98C4-B2D2-45C8-81E5-D141BFCDC48F}" destId="{4D43073A-6748-472B-992B-A428B1DB97D1}" srcOrd="1" destOrd="0" presId="urn:microsoft.com/office/officeart/2008/layout/BendingPictureCapti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2F2A57-EDF8-4EE5-B278-1D37D33639CB}"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878509DF-9A6B-4D9E-A2A6-52A3914E0C6F}">
      <dgm:prSet phldrT="[Tekst]" custT="1"/>
      <dgm:spPr>
        <a:solidFill>
          <a:srgbClr val="CC585B"/>
        </a:solidFill>
      </dgm:spPr>
      <dgm:t>
        <a:bodyPr rtlCol="0"/>
        <a:lstStyle/>
        <a:p>
          <a:pPr rtl="0"/>
          <a:r>
            <a:rPr lang="en-gb" sz="1500">
              <a:latin typeface="Arial" panose="020B0604020202020204" pitchFamily="34" charset="0"/>
              <a:cs typeface="Arial" panose="020B0604020202020204" pitchFamily="34" charset="0"/>
            </a:rPr>
            <a:t>Challenges are solved in collaboration</a:t>
          </a:r>
        </a:p>
      </dgm:t>
    </dgm:pt>
    <dgm:pt modelId="{4011DEF5-51FE-4AA7-A70F-A7A7B13D3E28}" type="parTrans" cxnId="{C4C4F8E1-534A-4A0C-BCAF-3A2EA1F55E82}">
      <dgm:prSet/>
      <dgm:spPr/>
      <dgm:t>
        <a:bodyPr rtlCol="0"/>
        <a:lstStyle/>
        <a:p>
          <a:pPr rtl="0"/>
          <a:endParaRPr lang="da-DK"/>
        </a:p>
      </dgm:t>
    </dgm:pt>
    <dgm:pt modelId="{1DD1F81B-C2B4-4C21-9FE8-B62E380EF628}" type="sibTrans" cxnId="{C4C4F8E1-534A-4A0C-BCAF-3A2EA1F55E82}">
      <dgm:prSet/>
      <dgm:spPr/>
      <dgm:t>
        <a:bodyPr rtlCol="0"/>
        <a:lstStyle/>
        <a:p>
          <a:pPr rtl="0"/>
          <a:endParaRPr lang="da-DK"/>
        </a:p>
      </dgm:t>
    </dgm:pt>
    <dgm:pt modelId="{3A7D7CE6-8B04-4CC5-8898-FA2191CDC6F3}" type="pres">
      <dgm:prSet presAssocID="{662F2A57-EDF8-4EE5-B278-1D37D33639CB}" presName="diagram" presStyleCnt="0">
        <dgm:presLayoutVars>
          <dgm:dir/>
        </dgm:presLayoutVars>
      </dgm:prSet>
      <dgm:spPr/>
    </dgm:pt>
    <dgm:pt modelId="{3EFB3E6A-3D6B-4400-82B8-7B0654EC019E}" type="pres">
      <dgm:prSet presAssocID="{878509DF-9A6B-4D9E-A2A6-52A3914E0C6F}" presName="composite" presStyleCnt="0"/>
      <dgm:spPr/>
    </dgm:pt>
    <dgm:pt modelId="{C3642376-816F-41D0-9550-1662FF698823}" type="pres">
      <dgm:prSet presAssocID="{878509DF-9A6B-4D9E-A2A6-52A3914E0C6F}" presName="Image" presStyleLbl="bgShp" presStyleIdx="0" presStyleCnt="1" custLinFactNeighborX="4255"/>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Et billede, der indeholder sidder, person, bærbar computer, computer&#10;&#10;Automatisk genereret beskrivelse">
            <a:extLst>
              <a:ext uri="{FF2B5EF4-FFF2-40B4-BE49-F238E27FC236}">
                <a16:creationId xmlns:a16="http://schemas.microsoft.com/office/drawing/2014/main" id="{148A4DEA-F053-13D3-30B8-D777C51DDF48}"/>
              </a:ext>
            </a:extLst>
          </dgm14:cNvPr>
        </a:ext>
      </dgm:extLst>
    </dgm:pt>
    <dgm:pt modelId="{8550D6F4-F490-4BA8-B1E4-807710F47EB1}" type="pres">
      <dgm:prSet presAssocID="{878509DF-9A6B-4D9E-A2A6-52A3914E0C6F}" presName="Parent" presStyleLbl="node0" presStyleIdx="0" presStyleCnt="1" custLinFactNeighborX="2237" custLinFactNeighborY="0">
        <dgm:presLayoutVars>
          <dgm:bulletEnabled val="1"/>
        </dgm:presLayoutVars>
      </dgm:prSet>
      <dgm:spPr/>
    </dgm:pt>
  </dgm:ptLst>
  <dgm:cxnLst>
    <dgm:cxn modelId="{58989ABD-CAC0-42C8-8CEA-9F97606B7A94}" type="presOf" srcId="{662F2A57-EDF8-4EE5-B278-1D37D33639CB}" destId="{3A7D7CE6-8B04-4CC5-8898-FA2191CDC6F3}" srcOrd="0" destOrd="0" presId="urn:microsoft.com/office/officeart/2008/layout/BendingPictureCaption"/>
    <dgm:cxn modelId="{CF5989CB-9A4D-4614-966B-4AB66F388F2F}" type="presOf" srcId="{878509DF-9A6B-4D9E-A2A6-52A3914E0C6F}" destId="{8550D6F4-F490-4BA8-B1E4-807710F47EB1}" srcOrd="0" destOrd="0" presId="urn:microsoft.com/office/officeart/2008/layout/BendingPictureCaption"/>
    <dgm:cxn modelId="{C4C4F8E1-534A-4A0C-BCAF-3A2EA1F55E82}" srcId="{662F2A57-EDF8-4EE5-B278-1D37D33639CB}" destId="{878509DF-9A6B-4D9E-A2A6-52A3914E0C6F}" srcOrd="0" destOrd="0" parTransId="{4011DEF5-51FE-4AA7-A70F-A7A7B13D3E28}" sibTransId="{1DD1F81B-C2B4-4C21-9FE8-B62E380EF628}"/>
    <dgm:cxn modelId="{8A33EE63-F352-47D8-A51D-DD57CDE1B778}" type="presParOf" srcId="{3A7D7CE6-8B04-4CC5-8898-FA2191CDC6F3}" destId="{3EFB3E6A-3D6B-4400-82B8-7B0654EC019E}" srcOrd="0" destOrd="0" presId="urn:microsoft.com/office/officeart/2008/layout/BendingPictureCaption"/>
    <dgm:cxn modelId="{A910B59D-62DA-4B1A-B309-35EF92227815}" type="presParOf" srcId="{3EFB3E6A-3D6B-4400-82B8-7B0654EC019E}" destId="{C3642376-816F-41D0-9550-1662FF698823}" srcOrd="0" destOrd="0" presId="urn:microsoft.com/office/officeart/2008/layout/BendingPictureCaption"/>
    <dgm:cxn modelId="{3B85B3D2-F4C2-4EEC-8F24-20476D49CCB1}" type="presParOf" srcId="{3EFB3E6A-3D6B-4400-82B8-7B0654EC019E}" destId="{8550D6F4-F490-4BA8-B1E4-807710F47EB1}" srcOrd="1" destOrd="0" presId="urn:microsoft.com/office/officeart/2008/layout/BendingPictureCaption"/>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776315-0C6B-4F63-9A03-DF8D53A30856}"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EABFA6E5-2239-491F-973B-2E9A466FDAAA}">
      <dgm:prSet phldrT="[Tekst]" custT="1"/>
      <dgm:spPr>
        <a:solidFill>
          <a:srgbClr val="B19335"/>
        </a:solidFill>
      </dgm:spPr>
      <dgm:t>
        <a:bodyPr rtlCol="0"/>
        <a:lstStyle/>
        <a:p>
          <a:pPr rtl="0"/>
          <a:r>
            <a:rPr lang="en-gb" sz="1500" dirty="0"/>
            <a:t>A study environment in rapid development</a:t>
          </a:r>
          <a:endParaRPr lang="da-DK" sz="1500" dirty="0">
            <a:latin typeface="Arial" panose="020B0604020202020204" pitchFamily="34" charset="0"/>
            <a:cs typeface="Arial" panose="020B0604020202020204" pitchFamily="34" charset="0"/>
          </a:endParaRPr>
        </a:p>
      </dgm:t>
    </dgm:pt>
    <dgm:pt modelId="{4542D1BC-9056-4F46-BFBB-3260B1BA8CFD}" type="parTrans" cxnId="{89D591EC-8286-4E40-B0D9-84BB7D41902B}">
      <dgm:prSet/>
      <dgm:spPr/>
      <dgm:t>
        <a:bodyPr rtlCol="0"/>
        <a:lstStyle/>
        <a:p>
          <a:pPr rtl="0"/>
          <a:endParaRPr lang="da-DK"/>
        </a:p>
      </dgm:t>
    </dgm:pt>
    <dgm:pt modelId="{7ADA8978-EBE7-4C76-BA74-69EDD749D3DC}" type="sibTrans" cxnId="{89D591EC-8286-4E40-B0D9-84BB7D41902B}">
      <dgm:prSet/>
      <dgm:spPr/>
      <dgm:t>
        <a:bodyPr rtlCol="0"/>
        <a:lstStyle/>
        <a:p>
          <a:pPr rtl="0"/>
          <a:endParaRPr lang="da-DK"/>
        </a:p>
      </dgm:t>
    </dgm:pt>
    <dgm:pt modelId="{1D233C87-7FF1-41C8-98C1-B50AAB19DA68}" type="pres">
      <dgm:prSet presAssocID="{0F776315-0C6B-4F63-9A03-DF8D53A30856}" presName="diagram" presStyleCnt="0">
        <dgm:presLayoutVars>
          <dgm:dir/>
        </dgm:presLayoutVars>
      </dgm:prSet>
      <dgm:spPr/>
    </dgm:pt>
    <dgm:pt modelId="{46D8A30F-3C4C-4918-B36C-D4259E8D9D92}" type="pres">
      <dgm:prSet presAssocID="{EABFA6E5-2239-491F-973B-2E9A466FDAAA}" presName="composite" presStyleCnt="0"/>
      <dgm:spPr/>
    </dgm:pt>
    <dgm:pt modelId="{0F3F0DAC-CD23-4259-A30B-AF893AA5C8E1}" type="pres">
      <dgm:prSet presAssocID="{EABFA6E5-2239-491F-973B-2E9A466FDAAA}" presName="Image" presStyleLbl="bgShp" presStyleIdx="0" presStyleCnt="1" custLinFactNeighborX="10460"/>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Et billede, der indeholder person, jord, udendørs, sidder&#10;&#10;Automatisk genereret beskrivelse">
            <a:extLst>
              <a:ext uri="{FF2B5EF4-FFF2-40B4-BE49-F238E27FC236}">
                <a16:creationId xmlns:a16="http://schemas.microsoft.com/office/drawing/2014/main" id="{C68E833D-36C6-6742-F8F6-265B23FC280D}"/>
              </a:ext>
            </a:extLst>
          </dgm14:cNvPr>
        </a:ext>
      </dgm:extLst>
    </dgm:pt>
    <dgm:pt modelId="{878EA723-D19E-4780-A43C-F36646A96B28}" type="pres">
      <dgm:prSet presAssocID="{EABFA6E5-2239-491F-973B-2E9A466FDAAA}" presName="Parent" presStyleLbl="node0" presStyleIdx="0" presStyleCnt="1" custScaleX="94156" custLinFactNeighborX="11768" custLinFactNeighborY="0">
        <dgm:presLayoutVars>
          <dgm:bulletEnabled val="1"/>
        </dgm:presLayoutVars>
      </dgm:prSet>
      <dgm:spPr/>
    </dgm:pt>
  </dgm:ptLst>
  <dgm:cxnLst>
    <dgm:cxn modelId="{69C82632-E737-416A-BAED-07C3450561B2}" type="presOf" srcId="{0F776315-0C6B-4F63-9A03-DF8D53A30856}" destId="{1D233C87-7FF1-41C8-98C1-B50AAB19DA68}" srcOrd="0" destOrd="0" presId="urn:microsoft.com/office/officeart/2008/layout/BendingPictureCaption"/>
    <dgm:cxn modelId="{3BF63C47-85FF-4880-BF43-7D7DAA2893F0}" type="presOf" srcId="{EABFA6E5-2239-491F-973B-2E9A466FDAAA}" destId="{878EA723-D19E-4780-A43C-F36646A96B28}" srcOrd="0" destOrd="0" presId="urn:microsoft.com/office/officeart/2008/layout/BendingPictureCaption"/>
    <dgm:cxn modelId="{89D591EC-8286-4E40-B0D9-84BB7D41902B}" srcId="{0F776315-0C6B-4F63-9A03-DF8D53A30856}" destId="{EABFA6E5-2239-491F-973B-2E9A466FDAAA}" srcOrd="0" destOrd="0" parTransId="{4542D1BC-9056-4F46-BFBB-3260B1BA8CFD}" sibTransId="{7ADA8978-EBE7-4C76-BA74-69EDD749D3DC}"/>
    <dgm:cxn modelId="{656731D1-28C6-441F-A0B2-90FAD3FF1C61}" type="presParOf" srcId="{1D233C87-7FF1-41C8-98C1-B50AAB19DA68}" destId="{46D8A30F-3C4C-4918-B36C-D4259E8D9D92}" srcOrd="0" destOrd="0" presId="urn:microsoft.com/office/officeart/2008/layout/BendingPictureCaption"/>
    <dgm:cxn modelId="{495B65AE-FA27-4290-9449-03AE98C6D888}" type="presParOf" srcId="{46D8A30F-3C4C-4918-B36C-D4259E8D9D92}" destId="{0F3F0DAC-CD23-4259-A30B-AF893AA5C8E1}" srcOrd="0" destOrd="0" presId="urn:microsoft.com/office/officeart/2008/layout/BendingPictureCaption"/>
    <dgm:cxn modelId="{5EA5F7C3-811C-4C89-9BF6-E8B77A1975D6}" type="presParOf" srcId="{46D8A30F-3C4C-4918-B36C-D4259E8D9D92}" destId="{878EA723-D19E-4780-A43C-F36646A96B28}" srcOrd="1" destOrd="0" presId="urn:microsoft.com/office/officeart/2008/layout/BendingPictureCaption"/>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3705FD-9960-490F-8DEE-E913E31A1D4B}"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25A613A9-2E00-4D7F-852F-5DC30E80A405}">
      <dgm:prSet phldrT="[Tekst]" custT="1"/>
      <dgm:spPr>
        <a:xfrm>
          <a:off x="1098942" y="1901761"/>
          <a:ext cx="2708669" cy="650938"/>
        </a:xfrm>
        <a:prstGeom prst="rect">
          <a:avLst/>
        </a:prstGeom>
        <a:solidFill>
          <a:srgbClr val="0E8563"/>
        </a:solidFill>
        <a:ln w="12700" cap="flat" cmpd="sng" algn="ctr">
          <a:solidFill>
            <a:sysClr val="window" lastClr="FFFFFF">
              <a:hueOff val="0"/>
              <a:satOff val="0"/>
              <a:lumOff val="0"/>
              <a:alphaOff val="0"/>
            </a:sysClr>
          </a:solidFill>
          <a:prstDash val="solid"/>
          <a:miter lim="800000"/>
        </a:ln>
        <a:effectLst/>
      </dgm:spPr>
      <dgm:t>
        <a:bodyPr rtlCol="0"/>
        <a:lstStyle/>
        <a:p>
          <a:pPr rtl="0">
            <a:buNone/>
          </a:pPr>
          <a:r>
            <a:rPr lang="en-gb" sz="1500" dirty="0">
              <a:solidFill>
                <a:sysClr val="window" lastClr="FFFFFF"/>
              </a:solidFill>
              <a:latin typeface="Arial"/>
              <a:ea typeface="+mn-ea"/>
              <a:cs typeface="+mn-cs"/>
            </a:rPr>
            <a:t>International </a:t>
          </a:r>
        </a:p>
        <a:p>
          <a:pPr rtl="0">
            <a:buNone/>
          </a:pPr>
          <a:r>
            <a:rPr lang="en-gb" sz="1500" dirty="0">
              <a:solidFill>
                <a:sysClr val="window" lastClr="FFFFFF"/>
              </a:solidFill>
              <a:latin typeface="Arial"/>
              <a:ea typeface="+mn-ea"/>
              <a:cs typeface="+mn-cs"/>
            </a:rPr>
            <a:t>research environments</a:t>
          </a:r>
          <a:endParaRPr lang="da-DK" sz="1500" dirty="0">
            <a:solidFill>
              <a:sysClr val="window" lastClr="FFFFFF"/>
            </a:solidFill>
            <a:latin typeface="Arial" panose="020B0604020202020204" pitchFamily="34" charset="0"/>
            <a:ea typeface="+mn-ea"/>
            <a:cs typeface="Arial" panose="020B0604020202020204" pitchFamily="34" charset="0"/>
          </a:endParaRPr>
        </a:p>
      </dgm:t>
    </dgm:pt>
    <dgm:pt modelId="{B568CA5A-5245-429F-9BF5-BB3B691BE5C0}" type="parTrans" cxnId="{6895A807-FFCB-443A-9D69-33E4EF94C5A6}">
      <dgm:prSet/>
      <dgm:spPr/>
      <dgm:t>
        <a:bodyPr rtlCol="0"/>
        <a:lstStyle/>
        <a:p>
          <a:pPr rtl="0"/>
          <a:endParaRPr lang="da-DK"/>
        </a:p>
      </dgm:t>
    </dgm:pt>
    <dgm:pt modelId="{F8AA8040-F9D6-4B30-8C79-55B32060A258}" type="sibTrans" cxnId="{6895A807-FFCB-443A-9D69-33E4EF94C5A6}">
      <dgm:prSet/>
      <dgm:spPr/>
      <dgm:t>
        <a:bodyPr rtlCol="0"/>
        <a:lstStyle/>
        <a:p>
          <a:pPr rtl="0"/>
          <a:endParaRPr lang="da-DK"/>
        </a:p>
      </dgm:t>
    </dgm:pt>
    <dgm:pt modelId="{18FAA519-5CD6-4278-964C-2BB4877834AE}" type="pres">
      <dgm:prSet presAssocID="{A13705FD-9960-490F-8DEE-E913E31A1D4B}" presName="diagram" presStyleCnt="0">
        <dgm:presLayoutVars>
          <dgm:dir/>
        </dgm:presLayoutVars>
      </dgm:prSet>
      <dgm:spPr/>
    </dgm:pt>
    <dgm:pt modelId="{86FF1760-9841-460C-89B8-BF934F88453B}" type="pres">
      <dgm:prSet presAssocID="{25A613A9-2E00-4D7F-852F-5DC30E80A405}" presName="composite" presStyleCnt="0"/>
      <dgm:spPr/>
    </dgm:pt>
    <dgm:pt modelId="{1FFA29F1-3643-428A-95E5-4EC45497D87D}" type="pres">
      <dgm:prSet presAssocID="{25A613A9-2E00-4D7F-852F-5DC30E80A405}" presName="Image" presStyleLbl="bgShp" presStyleIdx="0" presStyleCnt="1" custLinFactNeighborX="3570"/>
      <dgm:spPr>
        <a:xfrm>
          <a:off x="369963" y="0"/>
          <a:ext cx="3143394" cy="2322957"/>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gm:spPr>
    </dgm:pt>
    <dgm:pt modelId="{9E7457D3-0C1A-447B-A62D-A6E8EF77398A}" type="pres">
      <dgm:prSet presAssocID="{25A613A9-2E00-4D7F-852F-5DC30E80A405}" presName="Parent" presStyleLbl="node0" presStyleIdx="0" presStyleCnt="1" custLinFactNeighborX="-3320" custLinFactNeighborY="3150">
        <dgm:presLayoutVars>
          <dgm:bulletEnabled val="1"/>
        </dgm:presLayoutVars>
      </dgm:prSet>
      <dgm:spPr/>
    </dgm:pt>
  </dgm:ptLst>
  <dgm:cxnLst>
    <dgm:cxn modelId="{6895A807-FFCB-443A-9D69-33E4EF94C5A6}" srcId="{A13705FD-9960-490F-8DEE-E913E31A1D4B}" destId="{25A613A9-2E00-4D7F-852F-5DC30E80A405}" srcOrd="0" destOrd="0" parTransId="{B568CA5A-5245-429F-9BF5-BB3B691BE5C0}" sibTransId="{F8AA8040-F9D6-4B30-8C79-55B32060A258}"/>
    <dgm:cxn modelId="{32951967-84C1-4B85-BCBC-96277AE62585}" type="presOf" srcId="{A13705FD-9960-490F-8DEE-E913E31A1D4B}" destId="{18FAA519-5CD6-4278-964C-2BB4877834AE}" srcOrd="0" destOrd="0" presId="urn:microsoft.com/office/officeart/2008/layout/BendingPictureCaption"/>
    <dgm:cxn modelId="{5C3B7F57-6B9D-42F5-9CF6-2CF8D248E48D}" type="presOf" srcId="{25A613A9-2E00-4D7F-852F-5DC30E80A405}" destId="{9E7457D3-0C1A-447B-A62D-A6E8EF77398A}" srcOrd="0" destOrd="0" presId="urn:microsoft.com/office/officeart/2008/layout/BendingPictureCaption"/>
    <dgm:cxn modelId="{1648B373-5C93-41E3-ABFF-69A8D8B1C845}" type="presParOf" srcId="{18FAA519-5CD6-4278-964C-2BB4877834AE}" destId="{86FF1760-9841-460C-89B8-BF934F88453B}" srcOrd="0" destOrd="0" presId="urn:microsoft.com/office/officeart/2008/layout/BendingPictureCaption"/>
    <dgm:cxn modelId="{3D2A9CD7-B603-4C6D-ACCC-236BB26913BE}" type="presParOf" srcId="{86FF1760-9841-460C-89B8-BF934F88453B}" destId="{1FFA29F1-3643-428A-95E5-4EC45497D87D}" srcOrd="0" destOrd="0" presId="urn:microsoft.com/office/officeart/2008/layout/BendingPictureCaption"/>
    <dgm:cxn modelId="{9E7C5302-4269-4963-AF26-E24962F42667}" type="presParOf" srcId="{86FF1760-9841-460C-89B8-BF934F88453B}" destId="{9E7457D3-0C1A-447B-A62D-A6E8EF77398A}"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3705FD-9960-490F-8DEE-E913E31A1D4B}"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25A613A9-2E00-4D7F-852F-5DC30E80A405}">
      <dgm:prSet phldrT="[Tekst]" custT="1"/>
      <dgm:spPr>
        <a:xfrm>
          <a:off x="1098942" y="1901761"/>
          <a:ext cx="2708669" cy="650938"/>
        </a:xfrm>
        <a:prstGeom prst="rect">
          <a:avLst/>
        </a:prstGeom>
        <a:solidFill>
          <a:srgbClr val="0E8563"/>
        </a:solidFill>
        <a:ln w="12700" cap="flat" cmpd="sng" algn="ctr">
          <a:solidFill>
            <a:sysClr val="window" lastClr="FFFFFF">
              <a:hueOff val="0"/>
              <a:satOff val="0"/>
              <a:lumOff val="0"/>
              <a:alphaOff val="0"/>
            </a:sysClr>
          </a:solidFill>
          <a:prstDash val="solid"/>
          <a:miter lim="800000"/>
        </a:ln>
        <a:effectLst/>
      </dgm:spPr>
      <dgm:t>
        <a:bodyPr rtlCol="0"/>
        <a:lstStyle/>
        <a:p>
          <a:pPr rtl="0">
            <a:buNone/>
          </a:pPr>
          <a:r>
            <a:rPr lang="en-gb" sz="1500" dirty="0">
              <a:solidFill>
                <a:sysClr val="window" lastClr="FFFFFF"/>
              </a:solidFill>
              <a:latin typeface="Arial"/>
              <a:ea typeface="+mn-ea"/>
              <a:cs typeface="+mn-cs"/>
            </a:rPr>
            <a:t>Partnerships with </a:t>
          </a:r>
        </a:p>
        <a:p>
          <a:pPr rtl="0">
            <a:buNone/>
          </a:pPr>
          <a:r>
            <a:rPr lang="en-gb" sz="1500" dirty="0">
              <a:solidFill>
                <a:sysClr val="window" lastClr="FFFFFF"/>
              </a:solidFill>
              <a:latin typeface="Arial"/>
              <a:ea typeface="+mn-ea"/>
              <a:cs typeface="+mn-cs"/>
            </a:rPr>
            <a:t>industry &amp; business</a:t>
          </a:r>
        </a:p>
      </dgm:t>
    </dgm:pt>
    <dgm:pt modelId="{B568CA5A-5245-429F-9BF5-BB3B691BE5C0}" type="parTrans" cxnId="{6895A807-FFCB-443A-9D69-33E4EF94C5A6}">
      <dgm:prSet/>
      <dgm:spPr/>
      <dgm:t>
        <a:bodyPr rtlCol="0"/>
        <a:lstStyle/>
        <a:p>
          <a:pPr rtl="0"/>
          <a:endParaRPr lang="da-DK"/>
        </a:p>
      </dgm:t>
    </dgm:pt>
    <dgm:pt modelId="{F8AA8040-F9D6-4B30-8C79-55B32060A258}" type="sibTrans" cxnId="{6895A807-FFCB-443A-9D69-33E4EF94C5A6}">
      <dgm:prSet/>
      <dgm:spPr/>
      <dgm:t>
        <a:bodyPr rtlCol="0"/>
        <a:lstStyle/>
        <a:p>
          <a:pPr rtl="0"/>
          <a:endParaRPr lang="da-DK"/>
        </a:p>
      </dgm:t>
    </dgm:pt>
    <dgm:pt modelId="{18FAA519-5CD6-4278-964C-2BB4877834AE}" type="pres">
      <dgm:prSet presAssocID="{A13705FD-9960-490F-8DEE-E913E31A1D4B}" presName="diagram" presStyleCnt="0">
        <dgm:presLayoutVars>
          <dgm:dir/>
        </dgm:presLayoutVars>
      </dgm:prSet>
      <dgm:spPr/>
    </dgm:pt>
    <dgm:pt modelId="{86FF1760-9841-460C-89B8-BF934F88453B}" type="pres">
      <dgm:prSet presAssocID="{25A613A9-2E00-4D7F-852F-5DC30E80A405}" presName="composite" presStyleCnt="0"/>
      <dgm:spPr/>
    </dgm:pt>
    <dgm:pt modelId="{1FFA29F1-3643-428A-95E5-4EC45497D87D}" type="pres">
      <dgm:prSet presAssocID="{25A613A9-2E00-4D7F-852F-5DC30E80A405}" presName="Image" presStyleLbl="bgShp" presStyleIdx="0" presStyleCnt="1" custLinFactX="32909" custLinFactNeighborX="100000" custLinFactNeighborY="-336"/>
      <dgm:spPr>
        <a:xfrm>
          <a:off x="369963" y="0"/>
          <a:ext cx="3143394" cy="2322957"/>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gm:spPr>
    </dgm:pt>
    <dgm:pt modelId="{9E7457D3-0C1A-447B-A62D-A6E8EF77398A}" type="pres">
      <dgm:prSet presAssocID="{25A613A9-2E00-4D7F-852F-5DC30E80A405}" presName="Parent" presStyleLbl="node0" presStyleIdx="0" presStyleCnt="1" custLinFactNeighborX="9516" custLinFactNeighborY="0">
        <dgm:presLayoutVars>
          <dgm:bulletEnabled val="1"/>
        </dgm:presLayoutVars>
      </dgm:prSet>
      <dgm:spPr/>
    </dgm:pt>
  </dgm:ptLst>
  <dgm:cxnLst>
    <dgm:cxn modelId="{6895A807-FFCB-443A-9D69-33E4EF94C5A6}" srcId="{A13705FD-9960-490F-8DEE-E913E31A1D4B}" destId="{25A613A9-2E00-4D7F-852F-5DC30E80A405}" srcOrd="0" destOrd="0" parTransId="{B568CA5A-5245-429F-9BF5-BB3B691BE5C0}" sibTransId="{F8AA8040-F9D6-4B30-8C79-55B32060A258}"/>
    <dgm:cxn modelId="{32951967-84C1-4B85-BCBC-96277AE62585}" type="presOf" srcId="{A13705FD-9960-490F-8DEE-E913E31A1D4B}" destId="{18FAA519-5CD6-4278-964C-2BB4877834AE}" srcOrd="0" destOrd="0" presId="urn:microsoft.com/office/officeart/2008/layout/BendingPictureCaption"/>
    <dgm:cxn modelId="{5C3B7F57-6B9D-42F5-9CF6-2CF8D248E48D}" type="presOf" srcId="{25A613A9-2E00-4D7F-852F-5DC30E80A405}" destId="{9E7457D3-0C1A-447B-A62D-A6E8EF77398A}" srcOrd="0" destOrd="0" presId="urn:microsoft.com/office/officeart/2008/layout/BendingPictureCaption"/>
    <dgm:cxn modelId="{1648B373-5C93-41E3-ABFF-69A8D8B1C845}" type="presParOf" srcId="{18FAA519-5CD6-4278-964C-2BB4877834AE}" destId="{86FF1760-9841-460C-89B8-BF934F88453B}" srcOrd="0" destOrd="0" presId="urn:microsoft.com/office/officeart/2008/layout/BendingPictureCaption"/>
    <dgm:cxn modelId="{3D2A9CD7-B603-4C6D-ACCC-236BB26913BE}" type="presParOf" srcId="{86FF1760-9841-460C-89B8-BF934F88453B}" destId="{1FFA29F1-3643-428A-95E5-4EC45497D87D}" srcOrd="0" destOrd="0" presId="urn:microsoft.com/office/officeart/2008/layout/BendingPictureCaption"/>
    <dgm:cxn modelId="{9E7C5302-4269-4963-AF26-E24962F42667}" type="presParOf" srcId="{86FF1760-9841-460C-89B8-BF934F88453B}" destId="{9E7457D3-0C1A-447B-A62D-A6E8EF77398A}" srcOrd="1" destOrd="0" presId="urn:microsoft.com/office/officeart/2008/layout/BendingPictureCaption"/>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3705FD-9960-490F-8DEE-E913E31A1D4B}"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25A613A9-2E00-4D7F-852F-5DC30E80A405}">
      <dgm:prSet phldrT="[Tekst]" custT="1"/>
      <dgm:spPr>
        <a:xfrm>
          <a:off x="1098942" y="1901761"/>
          <a:ext cx="2708669" cy="650938"/>
        </a:xfrm>
        <a:prstGeom prst="rect">
          <a:avLst/>
        </a:prstGeom>
        <a:solidFill>
          <a:srgbClr val="0E8563"/>
        </a:solidFill>
        <a:ln w="12700" cap="flat" cmpd="sng" algn="ctr">
          <a:solidFill>
            <a:sysClr val="window" lastClr="FFFFFF">
              <a:hueOff val="0"/>
              <a:satOff val="0"/>
              <a:lumOff val="0"/>
              <a:alphaOff val="0"/>
            </a:sysClr>
          </a:solidFill>
          <a:prstDash val="solid"/>
          <a:miter lim="800000"/>
        </a:ln>
        <a:effectLst/>
      </dgm:spPr>
      <dgm:t>
        <a:bodyPr rtlCol="0"/>
        <a:lstStyle/>
        <a:p>
          <a:pPr rtl="0">
            <a:buNone/>
          </a:pPr>
          <a:r>
            <a:rPr lang="en-gb" sz="1500">
              <a:solidFill>
                <a:sysClr val="window" lastClr="FFFFFF"/>
              </a:solidFill>
              <a:latin typeface="Arial"/>
              <a:ea typeface="+mn-ea"/>
              <a:cs typeface="+mn-cs"/>
            </a:rPr>
            <a:t>Solving societal challenges</a:t>
          </a:r>
        </a:p>
      </dgm:t>
    </dgm:pt>
    <dgm:pt modelId="{B568CA5A-5245-429F-9BF5-BB3B691BE5C0}" type="parTrans" cxnId="{6895A807-FFCB-443A-9D69-33E4EF94C5A6}">
      <dgm:prSet/>
      <dgm:spPr/>
      <dgm:t>
        <a:bodyPr rtlCol="0"/>
        <a:lstStyle/>
        <a:p>
          <a:pPr rtl="0"/>
          <a:endParaRPr lang="da-DK"/>
        </a:p>
      </dgm:t>
    </dgm:pt>
    <dgm:pt modelId="{F8AA8040-F9D6-4B30-8C79-55B32060A258}" type="sibTrans" cxnId="{6895A807-FFCB-443A-9D69-33E4EF94C5A6}">
      <dgm:prSet/>
      <dgm:spPr/>
      <dgm:t>
        <a:bodyPr rtlCol="0"/>
        <a:lstStyle/>
        <a:p>
          <a:pPr rtl="0"/>
          <a:endParaRPr lang="da-DK"/>
        </a:p>
      </dgm:t>
    </dgm:pt>
    <dgm:pt modelId="{18FAA519-5CD6-4278-964C-2BB4877834AE}" type="pres">
      <dgm:prSet presAssocID="{A13705FD-9960-490F-8DEE-E913E31A1D4B}" presName="diagram" presStyleCnt="0">
        <dgm:presLayoutVars>
          <dgm:dir/>
        </dgm:presLayoutVars>
      </dgm:prSet>
      <dgm:spPr/>
    </dgm:pt>
    <dgm:pt modelId="{86FF1760-9841-460C-89B8-BF934F88453B}" type="pres">
      <dgm:prSet presAssocID="{25A613A9-2E00-4D7F-852F-5DC30E80A405}" presName="composite" presStyleCnt="0"/>
      <dgm:spPr/>
    </dgm:pt>
    <dgm:pt modelId="{1FFA29F1-3643-428A-95E5-4EC45497D87D}" type="pres">
      <dgm:prSet presAssocID="{25A613A9-2E00-4D7F-852F-5DC30E80A405}" presName="Image" presStyleLbl="bgShp" presStyleIdx="0" presStyleCnt="1" custLinFactNeighborX="14583" custLinFactNeighborY="0"/>
      <dgm:spPr>
        <a:xfrm>
          <a:off x="369963" y="0"/>
          <a:ext cx="3143394" cy="2322957"/>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gm:spPr>
    </dgm:pt>
    <dgm:pt modelId="{9E7457D3-0C1A-447B-A62D-A6E8EF77398A}" type="pres">
      <dgm:prSet presAssocID="{25A613A9-2E00-4D7F-852F-5DC30E80A405}" presName="Parent" presStyleLbl="node0" presStyleIdx="0" presStyleCnt="1" custLinFactNeighborX="9516" custLinFactNeighborY="0">
        <dgm:presLayoutVars>
          <dgm:bulletEnabled val="1"/>
        </dgm:presLayoutVars>
      </dgm:prSet>
      <dgm:spPr/>
    </dgm:pt>
  </dgm:ptLst>
  <dgm:cxnLst>
    <dgm:cxn modelId="{6895A807-FFCB-443A-9D69-33E4EF94C5A6}" srcId="{A13705FD-9960-490F-8DEE-E913E31A1D4B}" destId="{25A613A9-2E00-4D7F-852F-5DC30E80A405}" srcOrd="0" destOrd="0" parTransId="{B568CA5A-5245-429F-9BF5-BB3B691BE5C0}" sibTransId="{F8AA8040-F9D6-4B30-8C79-55B32060A258}"/>
    <dgm:cxn modelId="{32951967-84C1-4B85-BCBC-96277AE62585}" type="presOf" srcId="{A13705FD-9960-490F-8DEE-E913E31A1D4B}" destId="{18FAA519-5CD6-4278-964C-2BB4877834AE}" srcOrd="0" destOrd="0" presId="urn:microsoft.com/office/officeart/2008/layout/BendingPictureCaption"/>
    <dgm:cxn modelId="{5C3B7F57-6B9D-42F5-9CF6-2CF8D248E48D}" type="presOf" srcId="{25A613A9-2E00-4D7F-852F-5DC30E80A405}" destId="{9E7457D3-0C1A-447B-A62D-A6E8EF77398A}" srcOrd="0" destOrd="0" presId="urn:microsoft.com/office/officeart/2008/layout/BendingPictureCaption"/>
    <dgm:cxn modelId="{1648B373-5C93-41E3-ABFF-69A8D8B1C845}" type="presParOf" srcId="{18FAA519-5CD6-4278-964C-2BB4877834AE}" destId="{86FF1760-9841-460C-89B8-BF934F88453B}" srcOrd="0" destOrd="0" presId="urn:microsoft.com/office/officeart/2008/layout/BendingPictureCaption"/>
    <dgm:cxn modelId="{3D2A9CD7-B603-4C6D-ACCC-236BB26913BE}" type="presParOf" srcId="{86FF1760-9841-460C-89B8-BF934F88453B}" destId="{1FFA29F1-3643-428A-95E5-4EC45497D87D}" srcOrd="0" destOrd="0" presId="urn:microsoft.com/office/officeart/2008/layout/BendingPictureCaption"/>
    <dgm:cxn modelId="{9E7C5302-4269-4963-AF26-E24962F42667}" type="presParOf" srcId="{86FF1760-9841-460C-89B8-BF934F88453B}" destId="{9E7457D3-0C1A-447B-A62D-A6E8EF77398A}" srcOrd="1" destOrd="0" presId="urn:microsoft.com/office/officeart/2008/layout/BendingPictureCaption"/>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3705FD-9960-490F-8DEE-E913E31A1D4B}"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25A613A9-2E00-4D7F-852F-5DC30E80A405}">
      <dgm:prSet phldrT="[Tekst]" custT="1"/>
      <dgm:spPr>
        <a:xfrm>
          <a:off x="1098942" y="1901761"/>
          <a:ext cx="2708669" cy="650938"/>
        </a:xfrm>
        <a:prstGeom prst="rect">
          <a:avLst/>
        </a:prstGeom>
        <a:solidFill>
          <a:srgbClr val="0E8563"/>
        </a:solidFill>
        <a:ln w="12700" cap="flat" cmpd="sng" algn="ctr">
          <a:solidFill>
            <a:sysClr val="window" lastClr="FFFFFF">
              <a:hueOff val="0"/>
              <a:satOff val="0"/>
              <a:lumOff val="0"/>
              <a:alphaOff val="0"/>
            </a:sysClr>
          </a:solidFill>
          <a:prstDash val="solid"/>
          <a:miter lim="800000"/>
        </a:ln>
        <a:effectLst/>
      </dgm:spPr>
      <dgm:t>
        <a:bodyPr rtlCol="0"/>
        <a:lstStyle/>
        <a:p>
          <a:pPr rtl="0">
            <a:buNone/>
          </a:pPr>
          <a:r>
            <a:rPr lang="en-gb" sz="1500">
              <a:solidFill>
                <a:sysClr val="window" lastClr="FFFFFF"/>
              </a:solidFill>
              <a:latin typeface="Arial"/>
              <a:ea typeface="+mn-ea"/>
              <a:cs typeface="+mn-cs"/>
            </a:rPr>
            <a:t>State-of-the-art facilities</a:t>
          </a:r>
        </a:p>
      </dgm:t>
    </dgm:pt>
    <dgm:pt modelId="{B568CA5A-5245-429F-9BF5-BB3B691BE5C0}" type="parTrans" cxnId="{6895A807-FFCB-443A-9D69-33E4EF94C5A6}">
      <dgm:prSet/>
      <dgm:spPr/>
      <dgm:t>
        <a:bodyPr rtlCol="0"/>
        <a:lstStyle/>
        <a:p>
          <a:pPr rtl="0"/>
          <a:endParaRPr lang="da-DK"/>
        </a:p>
      </dgm:t>
    </dgm:pt>
    <dgm:pt modelId="{F8AA8040-F9D6-4B30-8C79-55B32060A258}" type="sibTrans" cxnId="{6895A807-FFCB-443A-9D69-33E4EF94C5A6}">
      <dgm:prSet/>
      <dgm:spPr/>
      <dgm:t>
        <a:bodyPr rtlCol="0"/>
        <a:lstStyle/>
        <a:p>
          <a:pPr rtl="0"/>
          <a:endParaRPr lang="da-DK"/>
        </a:p>
      </dgm:t>
    </dgm:pt>
    <dgm:pt modelId="{18FAA519-5CD6-4278-964C-2BB4877834AE}" type="pres">
      <dgm:prSet presAssocID="{A13705FD-9960-490F-8DEE-E913E31A1D4B}" presName="diagram" presStyleCnt="0">
        <dgm:presLayoutVars>
          <dgm:dir/>
        </dgm:presLayoutVars>
      </dgm:prSet>
      <dgm:spPr/>
    </dgm:pt>
    <dgm:pt modelId="{86FF1760-9841-460C-89B8-BF934F88453B}" type="pres">
      <dgm:prSet presAssocID="{25A613A9-2E00-4D7F-852F-5DC30E80A405}" presName="composite" presStyleCnt="0"/>
      <dgm:spPr/>
    </dgm:pt>
    <dgm:pt modelId="{1FFA29F1-3643-428A-95E5-4EC45497D87D}" type="pres">
      <dgm:prSet presAssocID="{25A613A9-2E00-4D7F-852F-5DC30E80A405}" presName="Image" presStyleLbl="bgShp" presStyleIdx="0" presStyleCnt="1" custScaleX="101836" custLinFactNeighborX="9636" custLinFactNeighborY="1036"/>
      <dgm:spPr>
        <a:xfrm>
          <a:off x="369963" y="0"/>
          <a:ext cx="3143394" cy="2322957"/>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gm:spPr>
    </dgm:pt>
    <dgm:pt modelId="{9E7457D3-0C1A-447B-A62D-A6E8EF77398A}" type="pres">
      <dgm:prSet presAssocID="{25A613A9-2E00-4D7F-852F-5DC30E80A405}" presName="Parent" presStyleLbl="node0" presStyleIdx="0" presStyleCnt="1" custLinFactNeighborX="4840" custLinFactNeighborY="0">
        <dgm:presLayoutVars>
          <dgm:bulletEnabled val="1"/>
        </dgm:presLayoutVars>
      </dgm:prSet>
      <dgm:spPr/>
    </dgm:pt>
  </dgm:ptLst>
  <dgm:cxnLst>
    <dgm:cxn modelId="{6895A807-FFCB-443A-9D69-33E4EF94C5A6}" srcId="{A13705FD-9960-490F-8DEE-E913E31A1D4B}" destId="{25A613A9-2E00-4D7F-852F-5DC30E80A405}" srcOrd="0" destOrd="0" parTransId="{B568CA5A-5245-429F-9BF5-BB3B691BE5C0}" sibTransId="{F8AA8040-F9D6-4B30-8C79-55B32060A258}"/>
    <dgm:cxn modelId="{32951967-84C1-4B85-BCBC-96277AE62585}" type="presOf" srcId="{A13705FD-9960-490F-8DEE-E913E31A1D4B}" destId="{18FAA519-5CD6-4278-964C-2BB4877834AE}" srcOrd="0" destOrd="0" presId="urn:microsoft.com/office/officeart/2008/layout/BendingPictureCaption"/>
    <dgm:cxn modelId="{5C3B7F57-6B9D-42F5-9CF6-2CF8D248E48D}" type="presOf" srcId="{25A613A9-2E00-4D7F-852F-5DC30E80A405}" destId="{9E7457D3-0C1A-447B-A62D-A6E8EF77398A}" srcOrd="0" destOrd="0" presId="urn:microsoft.com/office/officeart/2008/layout/BendingPictureCaption"/>
    <dgm:cxn modelId="{1648B373-5C93-41E3-ABFF-69A8D8B1C845}" type="presParOf" srcId="{18FAA519-5CD6-4278-964C-2BB4877834AE}" destId="{86FF1760-9841-460C-89B8-BF934F88453B}" srcOrd="0" destOrd="0" presId="urn:microsoft.com/office/officeart/2008/layout/BendingPictureCaption"/>
    <dgm:cxn modelId="{3D2A9CD7-B603-4C6D-ACCC-236BB26913BE}" type="presParOf" srcId="{86FF1760-9841-460C-89B8-BF934F88453B}" destId="{1FFA29F1-3643-428A-95E5-4EC45497D87D}" srcOrd="0" destOrd="0" presId="urn:microsoft.com/office/officeart/2008/layout/BendingPictureCaption"/>
    <dgm:cxn modelId="{9E7C5302-4269-4963-AF26-E24962F42667}" type="presParOf" srcId="{86FF1760-9841-460C-89B8-BF934F88453B}" destId="{9E7457D3-0C1A-447B-A62D-A6E8EF77398A}" srcOrd="1" destOrd="0" presId="urn:microsoft.com/office/officeart/2008/layout/BendingPictureCaption"/>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3705FD-9960-490F-8DEE-E913E31A1D4B}"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25A613A9-2E00-4D7F-852F-5DC30E80A405}">
      <dgm:prSet phldrT="[Tekst]" custT="1"/>
      <dgm:spPr>
        <a:xfrm>
          <a:off x="1098942" y="1901761"/>
          <a:ext cx="2708669" cy="650938"/>
        </a:xfrm>
        <a:prstGeom prst="rect">
          <a:avLst/>
        </a:prstGeom>
        <a:solidFill>
          <a:srgbClr val="0E8563"/>
        </a:solidFill>
        <a:ln w="12700" cap="flat" cmpd="sng" algn="ctr">
          <a:solidFill>
            <a:sysClr val="window" lastClr="FFFFFF">
              <a:hueOff val="0"/>
              <a:satOff val="0"/>
              <a:lumOff val="0"/>
              <a:alphaOff val="0"/>
            </a:sysClr>
          </a:solidFill>
          <a:prstDash val="solid"/>
          <a:miter lim="800000"/>
        </a:ln>
        <a:effectLst/>
      </dgm:spPr>
      <dgm:t>
        <a:bodyPr rtlCol="0"/>
        <a:lstStyle/>
        <a:p>
          <a:pPr rtl="0">
            <a:buNone/>
          </a:pPr>
          <a:r>
            <a:rPr lang="en-gb" sz="1500">
              <a:solidFill>
                <a:sysClr val="window" lastClr="FFFFFF"/>
              </a:solidFill>
              <a:latin typeface="Arial"/>
              <a:ea typeface="+mn-ea"/>
              <a:cs typeface="+mn-cs"/>
            </a:rPr>
            <a:t>Interdisciplinary </a:t>
          </a:r>
        </a:p>
        <a:p>
          <a:pPr rtl="0">
            <a:buNone/>
          </a:pPr>
          <a:r>
            <a:rPr lang="en-gb" sz="1500">
              <a:solidFill>
                <a:sysClr val="window" lastClr="FFFFFF"/>
              </a:solidFill>
              <a:latin typeface="Arial"/>
              <a:ea typeface="+mn-ea"/>
              <a:cs typeface="+mn-cs"/>
            </a:rPr>
            <a:t>research</a:t>
          </a:r>
        </a:p>
      </dgm:t>
    </dgm:pt>
    <dgm:pt modelId="{B568CA5A-5245-429F-9BF5-BB3B691BE5C0}" type="parTrans" cxnId="{6895A807-FFCB-443A-9D69-33E4EF94C5A6}">
      <dgm:prSet/>
      <dgm:spPr/>
      <dgm:t>
        <a:bodyPr rtlCol="0"/>
        <a:lstStyle/>
        <a:p>
          <a:pPr rtl="0"/>
          <a:endParaRPr lang="da-DK"/>
        </a:p>
      </dgm:t>
    </dgm:pt>
    <dgm:pt modelId="{F8AA8040-F9D6-4B30-8C79-55B32060A258}" type="sibTrans" cxnId="{6895A807-FFCB-443A-9D69-33E4EF94C5A6}">
      <dgm:prSet/>
      <dgm:spPr/>
      <dgm:t>
        <a:bodyPr rtlCol="0"/>
        <a:lstStyle/>
        <a:p>
          <a:pPr rtl="0"/>
          <a:endParaRPr lang="da-DK"/>
        </a:p>
      </dgm:t>
    </dgm:pt>
    <dgm:pt modelId="{18FAA519-5CD6-4278-964C-2BB4877834AE}" type="pres">
      <dgm:prSet presAssocID="{A13705FD-9960-490F-8DEE-E913E31A1D4B}" presName="diagram" presStyleCnt="0">
        <dgm:presLayoutVars>
          <dgm:dir/>
        </dgm:presLayoutVars>
      </dgm:prSet>
      <dgm:spPr/>
    </dgm:pt>
    <dgm:pt modelId="{86FF1760-9841-460C-89B8-BF934F88453B}" type="pres">
      <dgm:prSet presAssocID="{25A613A9-2E00-4D7F-852F-5DC30E80A405}" presName="composite" presStyleCnt="0"/>
      <dgm:spPr/>
    </dgm:pt>
    <dgm:pt modelId="{1FFA29F1-3643-428A-95E5-4EC45497D87D}" type="pres">
      <dgm:prSet presAssocID="{25A613A9-2E00-4D7F-852F-5DC30E80A405}" presName="Image" presStyleLbl="bgShp" presStyleIdx="0" presStyleCnt="1" custLinFactNeighborX="14583" custLinFactNeighborY="336"/>
      <dgm:spPr>
        <a:xfrm>
          <a:off x="369963" y="0"/>
          <a:ext cx="3143394" cy="2322957"/>
        </a:xfrm>
        <a:prstGeom prst="rect">
          <a:avLst/>
        </a:prstGeom>
        <a:blipFill>
          <a:blip xmlns:r="http://schemas.openxmlformats.org/officeDocument/2006/relationships" r:embed="rId1"/>
          <a:srcRect/>
          <a:stretch>
            <a:fillRect l="-5000" r="-5000"/>
          </a:stretch>
        </a:blipFill>
        <a:ln>
          <a:noFill/>
        </a:ln>
        <a:effectLst/>
      </dgm:spPr>
    </dgm:pt>
    <dgm:pt modelId="{9E7457D3-0C1A-447B-A62D-A6E8EF77398A}" type="pres">
      <dgm:prSet presAssocID="{25A613A9-2E00-4D7F-852F-5DC30E80A405}" presName="Parent" presStyleLbl="node0" presStyleIdx="0" presStyleCnt="1" custLinFactNeighborX="10062" custLinFactNeighborY="25892">
        <dgm:presLayoutVars>
          <dgm:bulletEnabled val="1"/>
        </dgm:presLayoutVars>
      </dgm:prSet>
      <dgm:spPr/>
    </dgm:pt>
  </dgm:ptLst>
  <dgm:cxnLst>
    <dgm:cxn modelId="{6895A807-FFCB-443A-9D69-33E4EF94C5A6}" srcId="{A13705FD-9960-490F-8DEE-E913E31A1D4B}" destId="{25A613A9-2E00-4D7F-852F-5DC30E80A405}" srcOrd="0" destOrd="0" parTransId="{B568CA5A-5245-429F-9BF5-BB3B691BE5C0}" sibTransId="{F8AA8040-F9D6-4B30-8C79-55B32060A258}"/>
    <dgm:cxn modelId="{32951967-84C1-4B85-BCBC-96277AE62585}" type="presOf" srcId="{A13705FD-9960-490F-8DEE-E913E31A1D4B}" destId="{18FAA519-5CD6-4278-964C-2BB4877834AE}" srcOrd="0" destOrd="0" presId="urn:microsoft.com/office/officeart/2008/layout/BendingPictureCaption"/>
    <dgm:cxn modelId="{5C3B7F57-6B9D-42F5-9CF6-2CF8D248E48D}" type="presOf" srcId="{25A613A9-2E00-4D7F-852F-5DC30E80A405}" destId="{9E7457D3-0C1A-447B-A62D-A6E8EF77398A}" srcOrd="0" destOrd="0" presId="urn:microsoft.com/office/officeart/2008/layout/BendingPictureCaption"/>
    <dgm:cxn modelId="{1648B373-5C93-41E3-ABFF-69A8D8B1C845}" type="presParOf" srcId="{18FAA519-5CD6-4278-964C-2BB4877834AE}" destId="{86FF1760-9841-460C-89B8-BF934F88453B}" srcOrd="0" destOrd="0" presId="urn:microsoft.com/office/officeart/2008/layout/BendingPictureCaption"/>
    <dgm:cxn modelId="{3D2A9CD7-B603-4C6D-ACCC-236BB26913BE}" type="presParOf" srcId="{86FF1760-9841-460C-89B8-BF934F88453B}" destId="{1FFA29F1-3643-428A-95E5-4EC45497D87D}" srcOrd="0" destOrd="0" presId="urn:microsoft.com/office/officeart/2008/layout/BendingPictureCaption"/>
    <dgm:cxn modelId="{9E7C5302-4269-4963-AF26-E24962F42667}" type="presParOf" srcId="{86FF1760-9841-460C-89B8-BF934F88453B}" destId="{9E7457D3-0C1A-447B-A62D-A6E8EF77398A}" srcOrd="1" destOrd="0" presId="urn:microsoft.com/office/officeart/2008/layout/BendingPictureCaption"/>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A29F1-3643-428A-95E5-4EC45497D87D}">
      <dsp:nvSpPr>
        <dsp:cNvPr id="0" name=""/>
        <dsp:cNvSpPr/>
      </dsp:nvSpPr>
      <dsp:spPr>
        <a:xfrm>
          <a:off x="369963" y="0"/>
          <a:ext cx="3143394" cy="2322957"/>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9E7457D3-0C1A-447B-A62D-A6E8EF77398A}">
      <dsp:nvSpPr>
        <dsp:cNvPr id="0" name=""/>
        <dsp:cNvSpPr/>
      </dsp:nvSpPr>
      <dsp:spPr>
        <a:xfrm>
          <a:off x="925425" y="1901761"/>
          <a:ext cx="2708669" cy="650938"/>
        </a:xfrm>
        <a:prstGeom prst="rect">
          <a:avLst/>
        </a:prstGeom>
        <a:solidFill>
          <a:srgbClr val="0E85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rtlCol="0" anchor="ctr" anchorCtr="0">
          <a:noAutofit/>
        </a:bodyPr>
        <a:lstStyle/>
        <a:p>
          <a:pPr marL="0" lvl="0" indent="0" algn="ctr" defTabSz="666750" rtl="0">
            <a:lnSpc>
              <a:spcPct val="90000"/>
            </a:lnSpc>
            <a:spcBef>
              <a:spcPct val="0"/>
            </a:spcBef>
            <a:spcAft>
              <a:spcPct val="5000"/>
            </a:spcAft>
            <a:buNone/>
          </a:pPr>
          <a:r>
            <a:rPr lang="en-gb" sz="1500" kern="1200"/>
            <a:t>Proximity to research environments</a:t>
          </a:r>
          <a:endParaRPr lang="da-DK" sz="1500" kern="1200" dirty="0">
            <a:latin typeface="Arial" panose="020B0604020202020204" pitchFamily="34" charset="0"/>
            <a:cs typeface="Arial" panose="020B0604020202020204" pitchFamily="34" charset="0"/>
          </a:endParaRPr>
        </a:p>
      </dsp:txBody>
      <dsp:txXfrm>
        <a:off x="925425" y="1901761"/>
        <a:ext cx="2708669" cy="6509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3225"/>
          <a:ext cx="5524500" cy="70663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3EF3A7-ABA3-442D-8520-2219FA742BF3}">
      <dsp:nvSpPr>
        <dsp:cNvPr id="0" name=""/>
        <dsp:cNvSpPr/>
      </dsp:nvSpPr>
      <dsp:spPr>
        <a:xfrm>
          <a:off x="213756" y="162218"/>
          <a:ext cx="389027" cy="3886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EB5C41-4B6E-4048-AEBC-D56C20DD4A12}">
      <dsp:nvSpPr>
        <dsp:cNvPr id="0" name=""/>
        <dsp:cNvSpPr/>
      </dsp:nvSpPr>
      <dsp:spPr>
        <a:xfrm>
          <a:off x="816540" y="3225"/>
          <a:ext cx="4683227" cy="750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59" tIns="79459" rIns="79459" bIns="79459" numCol="1" spcCol="1270" rtlCol="0" anchor="ctr" anchorCtr="0">
          <a:noAutofit/>
        </a:bodyPr>
        <a:lstStyle/>
        <a:p>
          <a:pPr marL="0" lvl="0" indent="0" algn="l" defTabSz="622300" rtl="0">
            <a:lnSpc>
              <a:spcPct val="100000"/>
            </a:lnSpc>
            <a:spcBef>
              <a:spcPct val="0"/>
            </a:spcBef>
            <a:spcAft>
              <a:spcPct val="35000"/>
            </a:spcAft>
            <a:buNone/>
          </a:pPr>
          <a:r>
            <a:rPr lang="en-gb" sz="1400" kern="1200" dirty="0">
              <a:latin typeface="Arial" panose="020B0604020202020204" pitchFamily="34" charset="0"/>
              <a:cs typeface="Arial" panose="020B0604020202020204" pitchFamily="34" charset="0"/>
            </a:rPr>
            <a:t>Renewable energy: wind, solar, waves, tidal water, geothermal and hybrid facilities</a:t>
          </a:r>
          <a:endParaRPr lang="en-US" sz="1400" kern="1200" dirty="0">
            <a:latin typeface="Arial" panose="020B0604020202020204" pitchFamily="34" charset="0"/>
            <a:cs typeface="Arial" panose="020B0604020202020204" pitchFamily="34" charset="0"/>
          </a:endParaRPr>
        </a:p>
      </dsp:txBody>
      <dsp:txXfrm>
        <a:off x="816540" y="3225"/>
        <a:ext cx="4683227" cy="750796"/>
      </dsp:txXfrm>
    </dsp:sp>
    <dsp:sp modelId="{C7C6FD6C-C567-4B58-A3BB-5C30CDD52E17}">
      <dsp:nvSpPr>
        <dsp:cNvPr id="0" name=""/>
        <dsp:cNvSpPr/>
      </dsp:nvSpPr>
      <dsp:spPr>
        <a:xfrm>
          <a:off x="0" y="941721"/>
          <a:ext cx="5524500" cy="70663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62D89A-4B7D-4EF5-A740-6F9940172C62}">
      <dsp:nvSpPr>
        <dsp:cNvPr id="0" name=""/>
        <dsp:cNvSpPr/>
      </dsp:nvSpPr>
      <dsp:spPr>
        <a:xfrm>
          <a:off x="213756" y="1100714"/>
          <a:ext cx="389027" cy="3886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52BFED-0553-4E12-89F6-20F298CECE79}">
      <dsp:nvSpPr>
        <dsp:cNvPr id="0" name=""/>
        <dsp:cNvSpPr/>
      </dsp:nvSpPr>
      <dsp:spPr>
        <a:xfrm>
          <a:off x="816540" y="941721"/>
          <a:ext cx="4683227" cy="750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59" tIns="79459" rIns="79459" bIns="79459" numCol="1" spcCol="1270" rtlCol="0" anchor="ctr" anchorCtr="0">
          <a:noAutofit/>
        </a:bodyPr>
        <a:lstStyle/>
        <a:p>
          <a:pPr marL="0" lvl="0" indent="0" algn="l" defTabSz="622300" rtl="0">
            <a:lnSpc>
              <a:spcPct val="100000"/>
            </a:lnSpc>
            <a:spcBef>
              <a:spcPct val="0"/>
            </a:spcBef>
            <a:spcAft>
              <a:spcPct val="35000"/>
            </a:spcAft>
            <a:buNone/>
          </a:pPr>
          <a:r>
            <a:rPr lang="en-gb" sz="1400" kern="1200" dirty="0">
              <a:latin typeface="Arial" panose="020B0604020202020204" pitchFamily="34" charset="0"/>
              <a:cs typeface="Arial" panose="020B0604020202020204" pitchFamily="34" charset="0"/>
            </a:rPr>
            <a:t>Robust and reliable power distribution: conversion, storage, and sector coupling for the heat, gas, and fuel sectors</a:t>
          </a:r>
          <a:endParaRPr lang="en-US" sz="1400" kern="1200" dirty="0">
            <a:latin typeface="Arial" panose="020B0604020202020204" pitchFamily="34" charset="0"/>
            <a:cs typeface="Arial" panose="020B0604020202020204" pitchFamily="34" charset="0"/>
          </a:endParaRPr>
        </a:p>
      </dsp:txBody>
      <dsp:txXfrm>
        <a:off x="816540" y="941721"/>
        <a:ext cx="4683227" cy="750796"/>
      </dsp:txXfrm>
    </dsp:sp>
    <dsp:sp modelId="{B5C2E581-DFC2-4D73-9CBD-5BDA9AF895C3}">
      <dsp:nvSpPr>
        <dsp:cNvPr id="0" name=""/>
        <dsp:cNvSpPr/>
      </dsp:nvSpPr>
      <dsp:spPr>
        <a:xfrm>
          <a:off x="0" y="1880218"/>
          <a:ext cx="5524500" cy="70663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F41D8E-304D-4794-B306-B352DD21405A}">
      <dsp:nvSpPr>
        <dsp:cNvPr id="0" name=""/>
        <dsp:cNvSpPr/>
      </dsp:nvSpPr>
      <dsp:spPr>
        <a:xfrm>
          <a:off x="213756" y="2039210"/>
          <a:ext cx="389027" cy="3886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13C266-7A43-4623-9A73-DACBCE5B391A}">
      <dsp:nvSpPr>
        <dsp:cNvPr id="0" name=""/>
        <dsp:cNvSpPr/>
      </dsp:nvSpPr>
      <dsp:spPr>
        <a:xfrm>
          <a:off x="816540" y="1880218"/>
          <a:ext cx="4683227" cy="750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59" tIns="79459" rIns="79459" bIns="79459" numCol="1" spcCol="1270" rtlCol="0" anchor="ctr" anchorCtr="0">
          <a:noAutofit/>
        </a:bodyPr>
        <a:lstStyle/>
        <a:p>
          <a:pPr marL="0" lvl="0" indent="0" algn="l" defTabSz="622300" rtl="0">
            <a:lnSpc>
              <a:spcPct val="100000"/>
            </a:lnSpc>
            <a:spcBef>
              <a:spcPct val="0"/>
            </a:spcBef>
            <a:spcAft>
              <a:spcPct val="35000"/>
            </a:spcAft>
            <a:buNone/>
          </a:pPr>
          <a:r>
            <a:rPr lang="en-gb" sz="1400" kern="1200" dirty="0">
              <a:latin typeface="Arial" panose="020B0604020202020204" pitchFamily="34" charset="0"/>
              <a:cs typeface="Arial" panose="020B0604020202020204" pitchFamily="34" charset="0"/>
            </a:rPr>
            <a:t>New efficient storage technologies</a:t>
          </a:r>
          <a:endParaRPr lang="en-US" sz="1400" kern="1200" dirty="0">
            <a:latin typeface="Arial" panose="020B0604020202020204" pitchFamily="34" charset="0"/>
            <a:cs typeface="Arial" panose="020B0604020202020204" pitchFamily="34" charset="0"/>
          </a:endParaRPr>
        </a:p>
      </dsp:txBody>
      <dsp:txXfrm>
        <a:off x="816540" y="1880218"/>
        <a:ext cx="4683227" cy="750796"/>
      </dsp:txXfrm>
    </dsp:sp>
    <dsp:sp modelId="{941B5402-40B0-416B-9DF1-62884B2374ED}">
      <dsp:nvSpPr>
        <dsp:cNvPr id="0" name=""/>
        <dsp:cNvSpPr/>
      </dsp:nvSpPr>
      <dsp:spPr>
        <a:xfrm>
          <a:off x="0" y="2818714"/>
          <a:ext cx="5524500" cy="70663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621C5C-9F05-4D2D-8185-2783A84BC977}">
      <dsp:nvSpPr>
        <dsp:cNvPr id="0" name=""/>
        <dsp:cNvSpPr/>
      </dsp:nvSpPr>
      <dsp:spPr>
        <a:xfrm>
          <a:off x="213756" y="2977706"/>
          <a:ext cx="389027" cy="3886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E651D3-4814-432C-930D-8D8DFFBA7592}">
      <dsp:nvSpPr>
        <dsp:cNvPr id="0" name=""/>
        <dsp:cNvSpPr/>
      </dsp:nvSpPr>
      <dsp:spPr>
        <a:xfrm>
          <a:off x="816540" y="2818714"/>
          <a:ext cx="4683227" cy="750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59" tIns="79459" rIns="79459" bIns="79459" numCol="1" spcCol="1270" rtlCol="0" anchor="ctr" anchorCtr="0">
          <a:noAutofit/>
        </a:bodyPr>
        <a:lstStyle/>
        <a:p>
          <a:pPr marL="0" lvl="0" indent="0" algn="l" defTabSz="622300" rtl="0">
            <a:lnSpc>
              <a:spcPct val="100000"/>
            </a:lnSpc>
            <a:spcBef>
              <a:spcPct val="0"/>
            </a:spcBef>
            <a:spcAft>
              <a:spcPct val="35000"/>
            </a:spcAft>
            <a:buNone/>
          </a:pPr>
          <a:r>
            <a:rPr lang="en-gb" sz="1400" kern="1200" dirty="0">
              <a:latin typeface="Arial" panose="020B0604020202020204" pitchFamily="34" charset="0"/>
              <a:cs typeface="Arial" panose="020B0604020202020204" pitchFamily="34" charset="0"/>
            </a:rPr>
            <a:t>Managing systems using advanced controls like AI, IoT, Big Data, etc.</a:t>
          </a:r>
          <a:endParaRPr lang="en-US" sz="1400" kern="1200" dirty="0">
            <a:latin typeface="Arial" panose="020B0604020202020204" pitchFamily="34" charset="0"/>
            <a:cs typeface="Arial" panose="020B0604020202020204" pitchFamily="34" charset="0"/>
          </a:endParaRPr>
        </a:p>
      </dsp:txBody>
      <dsp:txXfrm>
        <a:off x="816540" y="2818714"/>
        <a:ext cx="4683227" cy="7507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334347"/>
          <a:ext cx="5545134" cy="7137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53929" y="563007"/>
          <a:ext cx="279871" cy="2798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604297" y="578068"/>
          <a:ext cx="4886791" cy="257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49" tIns="27249" rIns="27249" bIns="27249" numCol="1" spcCol="1270" rtlCol="0" anchor="ctr" anchorCtr="0">
          <a:noAutofit/>
        </a:bodyPr>
        <a:lstStyle/>
        <a:p>
          <a:pPr marL="0" lvl="0" indent="0" algn="l" defTabSz="622300" rtl="0">
            <a:lnSpc>
              <a:spcPct val="100000"/>
            </a:lnSpc>
            <a:spcBef>
              <a:spcPct val="0"/>
            </a:spcBef>
            <a:spcAft>
              <a:spcPct val="35000"/>
            </a:spcAft>
            <a:buNone/>
          </a:pPr>
          <a:r>
            <a:rPr lang="en-gb" sz="1400" kern="1200" noProof="0" dirty="0">
              <a:solidFill>
                <a:srgbClr val="211A52"/>
              </a:solidFill>
              <a:latin typeface="Arial" panose="020B0604020202020204" pitchFamily="34" charset="0"/>
              <a:cs typeface="Arial" panose="020B0604020202020204" pitchFamily="34" charset="0"/>
            </a:rPr>
            <a:t>Energy savings as well as efficient systems and components in the consumer sector which includes industry, buildings and various appliances</a:t>
          </a:r>
        </a:p>
      </dsp:txBody>
      <dsp:txXfrm>
        <a:off x="604297" y="578068"/>
        <a:ext cx="4886791" cy="257475"/>
      </dsp:txXfrm>
    </dsp:sp>
    <dsp:sp modelId="{C7C6FD6C-C567-4B58-A3BB-5C30CDD52E17}">
      <dsp:nvSpPr>
        <dsp:cNvPr id="0" name=""/>
        <dsp:cNvSpPr/>
      </dsp:nvSpPr>
      <dsp:spPr>
        <a:xfrm>
          <a:off x="0" y="1218834"/>
          <a:ext cx="5545134" cy="50885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153929" y="1333327"/>
          <a:ext cx="279871" cy="2798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587731" y="1405668"/>
          <a:ext cx="4886791" cy="163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49" tIns="27249" rIns="27249" bIns="27249" numCol="1" spcCol="1270" rtlCol="0" anchor="ctr" anchorCtr="0">
          <a:noAutofit/>
        </a:bodyPr>
        <a:lstStyle/>
        <a:p>
          <a:pPr marL="0" lvl="0" indent="0" algn="l" defTabSz="622300" rtl="0">
            <a:lnSpc>
              <a:spcPct val="100000"/>
            </a:lnSpc>
            <a:spcBef>
              <a:spcPct val="0"/>
            </a:spcBef>
            <a:spcAft>
              <a:spcPct val="35000"/>
            </a:spcAft>
            <a:buNone/>
          </a:pPr>
          <a:r>
            <a:rPr lang="en-gb" sz="1400" kern="1200" noProof="0" dirty="0">
              <a:solidFill>
                <a:srgbClr val="211A52"/>
              </a:solidFill>
              <a:latin typeface="Arial" panose="020B0604020202020204" pitchFamily="34" charset="0"/>
              <a:cs typeface="Arial" panose="020B0604020202020204" pitchFamily="34" charset="0"/>
            </a:rPr>
            <a:t>Flexible systems where consumption is adapted to production</a:t>
          </a:r>
        </a:p>
      </dsp:txBody>
      <dsp:txXfrm>
        <a:off x="587731" y="1405668"/>
        <a:ext cx="4886791" cy="163733"/>
      </dsp:txXfrm>
    </dsp:sp>
    <dsp:sp modelId="{BAD09558-AFCB-4488-9B0B-5264ADE9973E}">
      <dsp:nvSpPr>
        <dsp:cNvPr id="0" name=""/>
        <dsp:cNvSpPr/>
      </dsp:nvSpPr>
      <dsp:spPr>
        <a:xfrm>
          <a:off x="0" y="1886710"/>
          <a:ext cx="5545134" cy="50885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FBD7BEF-15B0-4F89-8941-3CFB8CB82195}">
      <dsp:nvSpPr>
        <dsp:cNvPr id="0" name=""/>
        <dsp:cNvSpPr/>
      </dsp:nvSpPr>
      <dsp:spPr>
        <a:xfrm>
          <a:off x="153929" y="2001203"/>
          <a:ext cx="279871" cy="2798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802F378-ACA0-4107-A0CE-B33179AA59E3}">
      <dsp:nvSpPr>
        <dsp:cNvPr id="0" name=""/>
        <dsp:cNvSpPr/>
      </dsp:nvSpPr>
      <dsp:spPr>
        <a:xfrm>
          <a:off x="587731" y="2008012"/>
          <a:ext cx="4886791" cy="257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49" tIns="27249" rIns="27249" bIns="27249"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Control and application of digital solutions such as AI, IoT, </a:t>
          </a:r>
          <a:br>
            <a:rPr lang="da-DK" sz="1400" kern="1200" dirty="0">
              <a:solidFill>
                <a:srgbClr val="211A52"/>
              </a:solidFill>
              <a:latin typeface="Arial" panose="020B0604020202020204" pitchFamily="34" charset="0"/>
              <a:cs typeface="Arial" panose="020B0604020202020204" pitchFamily="34" charset="0"/>
            </a:rPr>
          </a:br>
          <a:r>
            <a:rPr lang="en-gb" sz="1400" kern="1200" dirty="0">
              <a:solidFill>
                <a:srgbClr val="211A52"/>
              </a:solidFill>
              <a:latin typeface="Arial" panose="020B0604020202020204" pitchFamily="34" charset="0"/>
              <a:cs typeface="Arial" panose="020B0604020202020204" pitchFamily="34" charset="0"/>
            </a:rPr>
            <a:t>Big Data</a:t>
          </a:r>
        </a:p>
      </dsp:txBody>
      <dsp:txXfrm>
        <a:off x="587731" y="2008012"/>
        <a:ext cx="4886791" cy="257475"/>
      </dsp:txXfrm>
    </dsp:sp>
    <dsp:sp modelId="{B5C2E581-DFC2-4D73-9CBD-5BDA9AF895C3}">
      <dsp:nvSpPr>
        <dsp:cNvPr id="0" name=""/>
        <dsp:cNvSpPr/>
      </dsp:nvSpPr>
      <dsp:spPr>
        <a:xfrm>
          <a:off x="0" y="2554587"/>
          <a:ext cx="5545134" cy="50885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53929" y="2669080"/>
          <a:ext cx="279871" cy="2798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587731" y="2666558"/>
          <a:ext cx="4886791" cy="257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49" tIns="27249" rIns="27249" bIns="27249"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Production of renewable energy in buildings and integration of buildings into the energy system</a:t>
          </a:r>
          <a:endParaRPr lang="en-US" sz="1400" kern="1200" dirty="0">
            <a:solidFill>
              <a:srgbClr val="211A52"/>
            </a:solidFill>
            <a:latin typeface="Arial" panose="020B0604020202020204" pitchFamily="34" charset="0"/>
            <a:cs typeface="Arial" panose="020B0604020202020204" pitchFamily="34" charset="0"/>
          </a:endParaRPr>
        </a:p>
      </dsp:txBody>
      <dsp:txXfrm>
        <a:off x="587731" y="2666558"/>
        <a:ext cx="4886791" cy="257475"/>
      </dsp:txXfrm>
    </dsp:sp>
    <dsp:sp modelId="{941B5402-40B0-416B-9DF1-62884B2374ED}">
      <dsp:nvSpPr>
        <dsp:cNvPr id="0" name=""/>
        <dsp:cNvSpPr/>
      </dsp:nvSpPr>
      <dsp:spPr>
        <a:xfrm>
          <a:off x="0" y="3223465"/>
          <a:ext cx="5545134" cy="50885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53929" y="3336956"/>
          <a:ext cx="279871" cy="27987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587731" y="3334434"/>
          <a:ext cx="4886791" cy="257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49" tIns="27249" rIns="27249" bIns="27249" numCol="1" spcCol="1270" rtlCol="0" anchor="ctr" anchorCtr="0">
          <a:noAutofit/>
        </a:bodyPr>
        <a:lstStyle/>
        <a:p>
          <a:pPr marL="0" lvl="0" indent="0" algn="l" defTabSz="622300" rtl="0">
            <a:lnSpc>
              <a:spcPct val="100000"/>
            </a:lnSpc>
            <a:spcBef>
              <a:spcPct val="0"/>
            </a:spcBef>
            <a:spcAft>
              <a:spcPct val="35000"/>
            </a:spcAft>
            <a:buNone/>
          </a:pPr>
          <a:r>
            <a:rPr lang="en-gb" sz="1400" kern="1200" noProof="0" dirty="0">
              <a:solidFill>
                <a:srgbClr val="211A52"/>
              </a:solidFill>
              <a:latin typeface="Arial" panose="020B0604020202020204" pitchFamily="34" charset="0"/>
              <a:cs typeface="Arial" panose="020B0604020202020204" pitchFamily="34" charset="0"/>
            </a:rPr>
            <a:t>Use of technology, behaviour and everyday practices</a:t>
          </a:r>
        </a:p>
      </dsp:txBody>
      <dsp:txXfrm>
        <a:off x="587731" y="3334434"/>
        <a:ext cx="4886791" cy="25747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1299"/>
          <a:ext cx="5524500"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67568" y="125937"/>
          <a:ext cx="304669" cy="3046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639805" y="1299"/>
          <a:ext cx="4884694"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rtlCol="0" anchor="ctr" anchorCtr="0">
          <a:noAutofit/>
        </a:bodyPr>
        <a:lstStyle/>
        <a:p>
          <a:pPr marL="0" lvl="0" indent="0" algn="l" defTabSz="622300" rtl="0">
            <a:lnSpc>
              <a:spcPct val="100000"/>
            </a:lnSpc>
            <a:spcBef>
              <a:spcPct val="0"/>
            </a:spcBef>
            <a:spcAft>
              <a:spcPct val="35000"/>
            </a:spcAft>
            <a:buNone/>
          </a:pPr>
          <a:r>
            <a:rPr lang="en-gb" sz="1400" kern="1200" noProof="0" dirty="0">
              <a:solidFill>
                <a:srgbClr val="211A52"/>
              </a:solidFill>
              <a:latin typeface="Arial" panose="020B0604020202020204" pitchFamily="34" charset="0"/>
              <a:cs typeface="Arial" panose="020B0604020202020204" pitchFamily="34" charset="0"/>
            </a:rPr>
            <a:t>Heavy transport: Power-to-X, biofuels, capture and storage of CO</a:t>
          </a:r>
          <a:r>
            <a:rPr lang="en-gb" sz="1400" kern="1200" baseline="-25000" noProof="0" dirty="0">
              <a:solidFill>
                <a:srgbClr val="211A52"/>
              </a:solidFill>
              <a:latin typeface="Arial" panose="020B0604020202020204" pitchFamily="34" charset="0"/>
              <a:cs typeface="Arial" panose="020B0604020202020204" pitchFamily="34" charset="0"/>
            </a:rPr>
            <a:t>2</a:t>
          </a:r>
          <a:r>
            <a:rPr lang="en-gb" sz="1400" kern="1200" noProof="0" dirty="0">
              <a:solidFill>
                <a:srgbClr val="211A52"/>
              </a:solidFill>
              <a:latin typeface="Arial" panose="020B0604020202020204" pitchFamily="34" charset="0"/>
              <a:cs typeface="Arial" panose="020B0604020202020204" pitchFamily="34" charset="0"/>
            </a:rPr>
            <a:t> (carbon capture)</a:t>
          </a:r>
        </a:p>
      </dsp:txBody>
      <dsp:txXfrm>
        <a:off x="639805" y="1299"/>
        <a:ext cx="4884694" cy="553944"/>
      </dsp:txXfrm>
    </dsp:sp>
    <dsp:sp modelId="{C7C6FD6C-C567-4B58-A3BB-5C30CDD52E17}">
      <dsp:nvSpPr>
        <dsp:cNvPr id="0" name=""/>
        <dsp:cNvSpPr/>
      </dsp:nvSpPr>
      <dsp:spPr>
        <a:xfrm>
          <a:off x="0" y="693730"/>
          <a:ext cx="5524500"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167568" y="818367"/>
          <a:ext cx="304669" cy="3046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639805" y="693730"/>
          <a:ext cx="4884694"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rtlCol="0" anchor="ctr" anchorCtr="0">
          <a:noAutofit/>
        </a:bodyPr>
        <a:lstStyle/>
        <a:p>
          <a:pPr marL="0" lvl="0" indent="0" algn="l" defTabSz="622300" rtl="0">
            <a:lnSpc>
              <a:spcPct val="100000"/>
            </a:lnSpc>
            <a:spcBef>
              <a:spcPct val="0"/>
            </a:spcBef>
            <a:spcAft>
              <a:spcPct val="35000"/>
            </a:spcAft>
            <a:buNone/>
          </a:pPr>
          <a:r>
            <a:rPr lang="en-gb" sz="1400" kern="1200" noProof="0" dirty="0">
              <a:solidFill>
                <a:srgbClr val="211A52"/>
              </a:solidFill>
              <a:latin typeface="Arial" panose="020B0604020202020204" pitchFamily="34" charset="0"/>
              <a:cs typeface="Arial" panose="020B0604020202020204" pitchFamily="34" charset="0"/>
            </a:rPr>
            <a:t>Light transport electric vehicles, hybrid vehicles, fuel cells, range extenders, infrastructure for charging, etc.</a:t>
          </a:r>
        </a:p>
      </dsp:txBody>
      <dsp:txXfrm>
        <a:off x="639805" y="693730"/>
        <a:ext cx="4884694" cy="553944"/>
      </dsp:txXfrm>
    </dsp:sp>
    <dsp:sp modelId="{B5C2E581-DFC2-4D73-9CBD-5BDA9AF895C3}">
      <dsp:nvSpPr>
        <dsp:cNvPr id="0" name=""/>
        <dsp:cNvSpPr/>
      </dsp:nvSpPr>
      <dsp:spPr>
        <a:xfrm>
          <a:off x="0" y="1386160"/>
          <a:ext cx="5524500"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67568" y="1510797"/>
          <a:ext cx="304669" cy="3046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639805" y="1386160"/>
          <a:ext cx="4884694"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Drones </a:t>
          </a:r>
          <a:r>
            <a:rPr lang="en-gb" sz="1400" kern="1200" noProof="0" dirty="0">
              <a:solidFill>
                <a:srgbClr val="211A52"/>
              </a:solidFill>
              <a:latin typeface="Arial" panose="020B0604020202020204" pitchFamily="34" charset="0"/>
              <a:cs typeface="Arial" panose="020B0604020202020204" pitchFamily="34" charset="0"/>
            </a:rPr>
            <a:t>and robots for transporting goods, monitoring and diagnostics in the environmental and energy areas</a:t>
          </a:r>
          <a:endParaRPr lang="en-gb" sz="1400" kern="1200" dirty="0">
            <a:solidFill>
              <a:srgbClr val="211A52"/>
            </a:solidFill>
            <a:latin typeface="Arial" panose="020B0604020202020204" pitchFamily="34" charset="0"/>
            <a:cs typeface="Arial" panose="020B0604020202020204" pitchFamily="34" charset="0"/>
          </a:endParaRPr>
        </a:p>
      </dsp:txBody>
      <dsp:txXfrm>
        <a:off x="639805" y="1386160"/>
        <a:ext cx="4884694" cy="553944"/>
      </dsp:txXfrm>
    </dsp:sp>
    <dsp:sp modelId="{941B5402-40B0-416B-9DF1-62884B2374ED}">
      <dsp:nvSpPr>
        <dsp:cNvPr id="0" name=""/>
        <dsp:cNvSpPr/>
      </dsp:nvSpPr>
      <dsp:spPr>
        <a:xfrm>
          <a:off x="0" y="2079681"/>
          <a:ext cx="5524500"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67568" y="2203227"/>
          <a:ext cx="304669" cy="3046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639805" y="2078590"/>
          <a:ext cx="4884694"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rtlCol="0" anchor="ctr" anchorCtr="0">
          <a:noAutofit/>
        </a:bodyPr>
        <a:lstStyle/>
        <a:p>
          <a:pPr marL="0" lvl="0" indent="0" algn="l" defTabSz="622300" rtl="0">
            <a:lnSpc>
              <a:spcPct val="100000"/>
            </a:lnSpc>
            <a:spcBef>
              <a:spcPct val="0"/>
            </a:spcBef>
            <a:spcAft>
              <a:spcPct val="35000"/>
            </a:spcAft>
            <a:buNone/>
          </a:pPr>
          <a:r>
            <a:rPr lang="en-gb" sz="1400" kern="1200" noProof="0" dirty="0">
              <a:solidFill>
                <a:srgbClr val="211A52"/>
              </a:solidFill>
              <a:latin typeface="Arial" panose="020B0604020202020204" pitchFamily="34" charset="0"/>
              <a:cs typeface="Arial" panose="020B0604020202020204" pitchFamily="34" charset="0"/>
            </a:rPr>
            <a:t>Energy savings through lightweight constructions and new materials, as well as improved logistics and supply chains </a:t>
          </a:r>
        </a:p>
      </dsp:txBody>
      <dsp:txXfrm>
        <a:off x="639805" y="2078590"/>
        <a:ext cx="4884694" cy="553944"/>
      </dsp:txXfrm>
    </dsp:sp>
    <dsp:sp modelId="{3877B6B4-F1D7-44BB-B16E-42C3EB188374}">
      <dsp:nvSpPr>
        <dsp:cNvPr id="0" name=""/>
        <dsp:cNvSpPr/>
      </dsp:nvSpPr>
      <dsp:spPr>
        <a:xfrm>
          <a:off x="0" y="2771020"/>
          <a:ext cx="5524500"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167568" y="2895658"/>
          <a:ext cx="304669" cy="3046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639805" y="2771020"/>
          <a:ext cx="4884694"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AI for intelligent traffic management, green driving behaviour, autonomy, and driver support </a:t>
          </a:r>
        </a:p>
      </dsp:txBody>
      <dsp:txXfrm>
        <a:off x="639805" y="2771020"/>
        <a:ext cx="4884694" cy="553944"/>
      </dsp:txXfrm>
    </dsp:sp>
    <dsp:sp modelId="{1508AFB5-1DD8-41A4-B122-11812F304DB2}">
      <dsp:nvSpPr>
        <dsp:cNvPr id="0" name=""/>
        <dsp:cNvSpPr/>
      </dsp:nvSpPr>
      <dsp:spPr>
        <a:xfrm>
          <a:off x="0" y="3463450"/>
          <a:ext cx="5524500"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638C1EF-C6EC-4490-9993-B05E161F4F81}">
      <dsp:nvSpPr>
        <dsp:cNvPr id="0" name=""/>
        <dsp:cNvSpPr/>
      </dsp:nvSpPr>
      <dsp:spPr>
        <a:xfrm>
          <a:off x="167568" y="3588088"/>
          <a:ext cx="304669" cy="30466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771DE68-A180-4849-8756-ED46D6DE9A9E}">
      <dsp:nvSpPr>
        <dsp:cNvPr id="0" name=""/>
        <dsp:cNvSpPr/>
      </dsp:nvSpPr>
      <dsp:spPr>
        <a:xfrm>
          <a:off x="639805" y="3443785"/>
          <a:ext cx="4884694"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rtlCol="0" anchor="ctr" anchorCtr="0">
          <a:noAutofit/>
        </a:bodyPr>
        <a:lstStyle/>
        <a:p>
          <a:pPr marL="0" lvl="0" indent="0" algn="l" defTabSz="622300" rtl="0">
            <a:lnSpc>
              <a:spcPct val="100000"/>
            </a:lnSpc>
            <a:spcBef>
              <a:spcPct val="0"/>
            </a:spcBef>
            <a:spcAft>
              <a:spcPct val="35000"/>
            </a:spcAft>
            <a:buNone/>
          </a:pPr>
          <a:r>
            <a:rPr sz="1400" kern="1200" dirty="0"/>
            <a:t>Use of technology, </a:t>
          </a:r>
          <a:r>
            <a:rPr sz="1400" kern="1200" dirty="0" err="1"/>
            <a:t>behavio</a:t>
          </a:r>
          <a:r>
            <a:rPr lang="da-DK" sz="1400" kern="1200" dirty="0"/>
            <a:t>u</a:t>
          </a:r>
          <a:r>
            <a:rPr sz="1400" kern="1200" dirty="0"/>
            <a:t>r and everyday practice</a:t>
          </a:r>
        </a:p>
      </dsp:txBody>
      <dsp:txXfrm>
        <a:off x="639805" y="3443785"/>
        <a:ext cx="4884694" cy="5539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72669"/>
          <a:ext cx="5815355" cy="46295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40044" y="157687"/>
          <a:ext cx="254875" cy="2546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534965" y="53521"/>
          <a:ext cx="5264185" cy="491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59" tIns="52059" rIns="52059" bIns="52059"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Sustainable materials, components and processes in construction as well as improved indoor climate</a:t>
          </a:r>
          <a:endParaRPr lang="da-DK" sz="1400" kern="1200" noProof="0" dirty="0">
            <a:solidFill>
              <a:srgbClr val="211A52"/>
            </a:solidFill>
            <a:latin typeface="Arial" panose="020B0604020202020204" pitchFamily="34" charset="0"/>
            <a:cs typeface="Arial" panose="020B0604020202020204" pitchFamily="34" charset="0"/>
          </a:endParaRPr>
        </a:p>
      </dsp:txBody>
      <dsp:txXfrm>
        <a:off x="534965" y="53521"/>
        <a:ext cx="5264185" cy="491893"/>
      </dsp:txXfrm>
    </dsp:sp>
    <dsp:sp modelId="{C7C6FD6C-C567-4B58-A3BB-5C30CDD52E17}">
      <dsp:nvSpPr>
        <dsp:cNvPr id="0" name=""/>
        <dsp:cNvSpPr/>
      </dsp:nvSpPr>
      <dsp:spPr>
        <a:xfrm>
          <a:off x="0" y="687777"/>
          <a:ext cx="5815355" cy="46295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140044" y="772553"/>
          <a:ext cx="254875" cy="2546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534965" y="668388"/>
          <a:ext cx="5264185" cy="491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59" tIns="52059" rIns="52059" bIns="52059" numCol="1" spcCol="1270" rtlCol="0" anchor="ctr" anchorCtr="0">
          <a:noAutofit/>
        </a:bodyPr>
        <a:lstStyle/>
        <a:p>
          <a:pPr marL="0" lvl="0" indent="0" algn="l" defTabSz="622300" rtl="0">
            <a:lnSpc>
              <a:spcPct val="100000"/>
            </a:lnSpc>
            <a:spcBef>
              <a:spcPct val="0"/>
            </a:spcBef>
            <a:spcAft>
              <a:spcPct val="35000"/>
            </a:spcAft>
            <a:buNone/>
          </a:pPr>
          <a:r>
            <a:rPr lang="en-gb" sz="1400" kern="1200">
              <a:solidFill>
                <a:srgbClr val="211A52"/>
              </a:solidFill>
              <a:latin typeface="Arial" panose="020B0604020202020204" pitchFamily="34" charset="0"/>
              <a:cs typeface="Arial" panose="020B0604020202020204" pitchFamily="34" charset="0"/>
            </a:rPr>
            <a:t>Urban supply infrastructure including sewers, rainwater, etc.</a:t>
          </a:r>
          <a:endParaRPr lang="da-DK" sz="1400" kern="1200" noProof="0" dirty="0">
            <a:solidFill>
              <a:srgbClr val="211A52"/>
            </a:solidFill>
            <a:latin typeface="Arial" panose="020B0604020202020204" pitchFamily="34" charset="0"/>
            <a:cs typeface="Arial" panose="020B0604020202020204" pitchFamily="34" charset="0"/>
          </a:endParaRPr>
        </a:p>
      </dsp:txBody>
      <dsp:txXfrm>
        <a:off x="534965" y="668388"/>
        <a:ext cx="5264185" cy="491893"/>
      </dsp:txXfrm>
    </dsp:sp>
    <dsp:sp modelId="{B5C2E581-DFC2-4D73-9CBD-5BDA9AF895C3}">
      <dsp:nvSpPr>
        <dsp:cNvPr id="0" name=""/>
        <dsp:cNvSpPr/>
      </dsp:nvSpPr>
      <dsp:spPr>
        <a:xfrm>
          <a:off x="0" y="1392401"/>
          <a:ext cx="5815355" cy="46295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79071" y="1514914"/>
          <a:ext cx="254875" cy="2546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551169" y="1367904"/>
          <a:ext cx="5264185" cy="491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59" tIns="52059" rIns="52059" bIns="52059"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Social and economic sustainability, Life Cycle Cost (LCC), Life Cycle Analysis (LCA) for materials and CO</a:t>
          </a:r>
          <a:r>
            <a:rPr lang="en-gb" sz="1400" kern="1200" baseline="-25000" dirty="0">
              <a:solidFill>
                <a:srgbClr val="211A52"/>
              </a:solidFill>
              <a:latin typeface="Arial" panose="020B0604020202020204" pitchFamily="34" charset="0"/>
              <a:cs typeface="Arial" panose="020B0604020202020204" pitchFamily="34" charset="0"/>
            </a:rPr>
            <a:t>2</a:t>
          </a:r>
          <a:r>
            <a:rPr lang="en-gb" sz="1400" kern="1200" dirty="0">
              <a:solidFill>
                <a:srgbClr val="211A52"/>
              </a:solidFill>
              <a:latin typeface="Arial" panose="020B0604020202020204" pitchFamily="34" charset="0"/>
              <a:cs typeface="Arial" panose="020B0604020202020204" pitchFamily="34" charset="0"/>
            </a:rPr>
            <a:t> loading</a:t>
          </a:r>
          <a:endParaRPr lang="en-US" sz="1400" kern="1200" dirty="0">
            <a:solidFill>
              <a:srgbClr val="211A52"/>
            </a:solidFill>
            <a:latin typeface="Arial" panose="020B0604020202020204" pitchFamily="34" charset="0"/>
            <a:cs typeface="Arial" panose="020B0604020202020204" pitchFamily="34" charset="0"/>
          </a:endParaRPr>
        </a:p>
      </dsp:txBody>
      <dsp:txXfrm>
        <a:off x="551169" y="1367904"/>
        <a:ext cx="5264185" cy="491893"/>
      </dsp:txXfrm>
    </dsp:sp>
    <dsp:sp modelId="{941B5402-40B0-416B-9DF1-62884B2374ED}">
      <dsp:nvSpPr>
        <dsp:cNvPr id="0" name=""/>
        <dsp:cNvSpPr/>
      </dsp:nvSpPr>
      <dsp:spPr>
        <a:xfrm>
          <a:off x="0" y="1984148"/>
          <a:ext cx="5815355" cy="88851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40044" y="2215064"/>
          <a:ext cx="254875" cy="2546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534965" y="2110899"/>
          <a:ext cx="5264185" cy="491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59" tIns="52059" rIns="52059" bIns="52059"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Digitalization and utilization of data in order to optimize construction processes in the design, execution and operation phases</a:t>
          </a:r>
          <a:endParaRPr lang="da-DK" sz="1400" kern="1200" noProof="0" dirty="0">
            <a:solidFill>
              <a:srgbClr val="211A52"/>
            </a:solidFill>
            <a:latin typeface="Arial" panose="020B0604020202020204" pitchFamily="34" charset="0"/>
            <a:cs typeface="Arial" panose="020B0604020202020204" pitchFamily="34" charset="0"/>
          </a:endParaRPr>
        </a:p>
      </dsp:txBody>
      <dsp:txXfrm>
        <a:off x="534965" y="2110899"/>
        <a:ext cx="5264185" cy="491893"/>
      </dsp:txXfrm>
    </dsp:sp>
    <dsp:sp modelId="{3877B6B4-F1D7-44BB-B16E-42C3EB188374}">
      <dsp:nvSpPr>
        <dsp:cNvPr id="0" name=""/>
        <dsp:cNvSpPr/>
      </dsp:nvSpPr>
      <dsp:spPr>
        <a:xfrm>
          <a:off x="0" y="2955594"/>
          <a:ext cx="5815355" cy="46295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140044" y="3013774"/>
          <a:ext cx="254875" cy="25462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534965" y="2909608"/>
          <a:ext cx="5264185" cy="491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59" tIns="52059" rIns="52059" bIns="52059"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Use of technology, behaviour and everyday practices.</a:t>
          </a:r>
        </a:p>
      </dsp:txBody>
      <dsp:txXfrm>
        <a:off x="534965" y="2909608"/>
        <a:ext cx="5264185" cy="491893"/>
      </dsp:txXfrm>
    </dsp:sp>
    <dsp:sp modelId="{1508AFB5-1DD8-41A4-B122-11812F304DB2}">
      <dsp:nvSpPr>
        <dsp:cNvPr id="0" name=""/>
        <dsp:cNvSpPr/>
      </dsp:nvSpPr>
      <dsp:spPr>
        <a:xfrm>
          <a:off x="0" y="3525563"/>
          <a:ext cx="5815355" cy="714816"/>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638C1EF-C6EC-4490-9993-B05E161F4F81}">
      <dsp:nvSpPr>
        <dsp:cNvPr id="0" name=""/>
        <dsp:cNvSpPr/>
      </dsp:nvSpPr>
      <dsp:spPr>
        <a:xfrm>
          <a:off x="140044" y="3754570"/>
          <a:ext cx="254875" cy="25462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771DE68-A180-4849-8756-ED46D6DE9A9E}">
      <dsp:nvSpPr>
        <dsp:cNvPr id="0" name=""/>
        <dsp:cNvSpPr/>
      </dsp:nvSpPr>
      <dsp:spPr>
        <a:xfrm>
          <a:off x="534965" y="3650404"/>
          <a:ext cx="5264185" cy="491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059" tIns="52059" rIns="52059" bIns="52059"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Construction and urban planning that takes into account nature and green recreational areas in cities</a:t>
          </a:r>
        </a:p>
      </dsp:txBody>
      <dsp:txXfrm>
        <a:off x="534965" y="3650404"/>
        <a:ext cx="5264185" cy="49189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55064"/>
          <a:ext cx="5524500" cy="686099"/>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50546" y="261253"/>
          <a:ext cx="273988" cy="2737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575081" y="144021"/>
          <a:ext cx="4940561" cy="513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317" tIns="54317" rIns="54317" bIns="54317"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Alternatives to pesticides</a:t>
          </a:r>
          <a:endParaRPr lang="da-DK" sz="1400" kern="1200" noProof="0" dirty="0">
            <a:solidFill>
              <a:srgbClr val="211A52"/>
            </a:solidFill>
            <a:latin typeface="Arial" panose="020B0604020202020204" pitchFamily="34" charset="0"/>
            <a:cs typeface="Arial" panose="020B0604020202020204" pitchFamily="34" charset="0"/>
          </a:endParaRPr>
        </a:p>
      </dsp:txBody>
      <dsp:txXfrm>
        <a:off x="575081" y="144021"/>
        <a:ext cx="4940561" cy="513227"/>
      </dsp:txXfrm>
    </dsp:sp>
    <dsp:sp modelId="{C7C6FD6C-C567-4B58-A3BB-5C30CDD52E17}">
      <dsp:nvSpPr>
        <dsp:cNvPr id="0" name=""/>
        <dsp:cNvSpPr/>
      </dsp:nvSpPr>
      <dsp:spPr>
        <a:xfrm>
          <a:off x="0" y="869470"/>
          <a:ext cx="5524500" cy="741336"/>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150546" y="1103278"/>
          <a:ext cx="273988" cy="2737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575081" y="986046"/>
          <a:ext cx="4940561" cy="513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317" tIns="54317" rIns="54317" bIns="54317"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Preserve biodiversity in terrestrial systems, marine and fresh waters</a:t>
          </a:r>
          <a:endParaRPr lang="da-DK" sz="1400" kern="1200" noProof="0" dirty="0">
            <a:solidFill>
              <a:srgbClr val="211A52"/>
            </a:solidFill>
            <a:latin typeface="Arial" panose="020B0604020202020204" pitchFamily="34" charset="0"/>
            <a:cs typeface="Arial" panose="020B0604020202020204" pitchFamily="34" charset="0"/>
          </a:endParaRPr>
        </a:p>
      </dsp:txBody>
      <dsp:txXfrm>
        <a:off x="575081" y="986046"/>
        <a:ext cx="4940561" cy="513227"/>
      </dsp:txXfrm>
    </dsp:sp>
    <dsp:sp modelId="{B5C2E581-DFC2-4D73-9CBD-5BDA9AF895C3}">
      <dsp:nvSpPr>
        <dsp:cNvPr id="0" name=""/>
        <dsp:cNvSpPr/>
      </dsp:nvSpPr>
      <dsp:spPr>
        <a:xfrm>
          <a:off x="0" y="1734480"/>
          <a:ext cx="5524500" cy="49767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50546" y="1851090"/>
          <a:ext cx="273988" cy="273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575081" y="1734936"/>
          <a:ext cx="4940561" cy="513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317" tIns="54317" rIns="54317" bIns="54317"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Sustainable fisheries</a:t>
          </a:r>
          <a:endParaRPr lang="en-US" sz="1400" kern="1200" dirty="0">
            <a:solidFill>
              <a:srgbClr val="211A52"/>
            </a:solidFill>
            <a:latin typeface="Arial" panose="020B0604020202020204" pitchFamily="34" charset="0"/>
            <a:cs typeface="Arial" panose="020B0604020202020204" pitchFamily="34" charset="0"/>
          </a:endParaRPr>
        </a:p>
      </dsp:txBody>
      <dsp:txXfrm>
        <a:off x="575081" y="1734936"/>
        <a:ext cx="4940561" cy="513227"/>
      </dsp:txXfrm>
    </dsp:sp>
    <dsp:sp modelId="{941B5402-40B0-416B-9DF1-62884B2374ED}">
      <dsp:nvSpPr>
        <dsp:cNvPr id="0" name=""/>
        <dsp:cNvSpPr/>
      </dsp:nvSpPr>
      <dsp:spPr>
        <a:xfrm>
          <a:off x="0" y="2381628"/>
          <a:ext cx="5524500" cy="885667"/>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50546" y="2686620"/>
          <a:ext cx="273988" cy="2737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575081" y="2562921"/>
          <a:ext cx="4940561" cy="513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317" tIns="54317" rIns="54317" bIns="54317"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Monitoring of environmental status and biodiversity through the utilization of tools and smart solutions (including drones and eDNA)</a:t>
          </a:r>
          <a:endParaRPr lang="da-DK" sz="1400" kern="1200" noProof="0" dirty="0">
            <a:solidFill>
              <a:srgbClr val="211A52"/>
            </a:solidFill>
            <a:latin typeface="Arial" panose="020B0604020202020204" pitchFamily="34" charset="0"/>
            <a:cs typeface="Arial" panose="020B0604020202020204" pitchFamily="34" charset="0"/>
          </a:endParaRPr>
        </a:p>
      </dsp:txBody>
      <dsp:txXfrm>
        <a:off x="575081" y="2562921"/>
        <a:ext cx="4940561" cy="513227"/>
      </dsp:txXfrm>
    </dsp:sp>
    <dsp:sp modelId="{3877B6B4-F1D7-44BB-B16E-42C3EB188374}">
      <dsp:nvSpPr>
        <dsp:cNvPr id="0" name=""/>
        <dsp:cNvSpPr/>
      </dsp:nvSpPr>
      <dsp:spPr>
        <a:xfrm>
          <a:off x="0" y="3394621"/>
          <a:ext cx="5524500" cy="939619"/>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150546" y="3727571"/>
          <a:ext cx="273988" cy="2737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544005" y="3626490"/>
          <a:ext cx="4940561" cy="513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317" tIns="54317" rIns="54317" bIns="54317"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Utilization of microbes to ensure a good environment and clean drinking water, sustainable development and reuse of resources, as well as animal and human health</a:t>
          </a:r>
        </a:p>
      </dsp:txBody>
      <dsp:txXfrm>
        <a:off x="544005" y="3626490"/>
        <a:ext cx="4940561" cy="51322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79B1C0-7211-6546-AC6E-304011CDF617}">
      <dsp:nvSpPr>
        <dsp:cNvPr id="0" name=""/>
        <dsp:cNvSpPr/>
      </dsp:nvSpPr>
      <dsp:spPr>
        <a:xfrm>
          <a:off x="4532" y="811753"/>
          <a:ext cx="5662765" cy="5508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A99837C-12BC-9146-8897-BF43C8E961A8}">
      <dsp:nvSpPr>
        <dsp:cNvPr id="0" name=""/>
        <dsp:cNvSpPr/>
      </dsp:nvSpPr>
      <dsp:spPr>
        <a:xfrm>
          <a:off x="91625" y="921603"/>
          <a:ext cx="356853" cy="35615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FB7AA22-D73A-6644-A2DD-4E4E9DAD5E8E}">
      <dsp:nvSpPr>
        <dsp:cNvPr id="0" name=""/>
        <dsp:cNvSpPr/>
      </dsp:nvSpPr>
      <dsp:spPr>
        <a:xfrm>
          <a:off x="526789" y="911370"/>
          <a:ext cx="4404680" cy="35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96" tIns="37696" rIns="37696" bIns="37696"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Alternative protein sources such as plant and insect-based foods, feed and sea-based aquaculture</a:t>
          </a:r>
          <a:endParaRPr lang="da-DK" sz="1400" kern="1200" dirty="0"/>
        </a:p>
      </dsp:txBody>
      <dsp:txXfrm>
        <a:off x="526789" y="911370"/>
        <a:ext cx="4404680" cy="356186"/>
      </dsp:txXfrm>
    </dsp:sp>
    <dsp:sp modelId="{C7C6FD6C-C567-4B58-A3BB-5C30CDD52E17}">
      <dsp:nvSpPr>
        <dsp:cNvPr id="0" name=""/>
        <dsp:cNvSpPr/>
      </dsp:nvSpPr>
      <dsp:spPr>
        <a:xfrm>
          <a:off x="38048" y="1451601"/>
          <a:ext cx="5667298" cy="54968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62502" y="1510587"/>
          <a:ext cx="432555" cy="4317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515603" y="1529852"/>
          <a:ext cx="4929426" cy="35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96" tIns="37696" rIns="37696" bIns="37696"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Green biorefining for sustainable production of feed and food protein, energy and fertilizer.</a:t>
          </a:r>
          <a:endParaRPr lang="da-DK" sz="1400" kern="1200" noProof="0" dirty="0">
            <a:solidFill>
              <a:srgbClr val="211A52"/>
            </a:solidFill>
            <a:latin typeface="Arial" panose="020B0604020202020204" pitchFamily="34" charset="0"/>
            <a:cs typeface="Arial" panose="020B0604020202020204" pitchFamily="34" charset="0"/>
          </a:endParaRPr>
        </a:p>
      </dsp:txBody>
      <dsp:txXfrm>
        <a:off x="515603" y="1529852"/>
        <a:ext cx="4929426" cy="356186"/>
      </dsp:txXfrm>
    </dsp:sp>
    <dsp:sp modelId="{B5C2E581-DFC2-4D73-9CBD-5BDA9AF895C3}">
      <dsp:nvSpPr>
        <dsp:cNvPr id="0" name=""/>
        <dsp:cNvSpPr/>
      </dsp:nvSpPr>
      <dsp:spPr>
        <a:xfrm>
          <a:off x="38048" y="2088070"/>
          <a:ext cx="5667298" cy="575216"/>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62502" y="2162082"/>
          <a:ext cx="432555" cy="4317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515603" y="2190608"/>
          <a:ext cx="4929426" cy="35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96" tIns="37696" rIns="37696" bIns="37696"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Genome-based breeding using molecular techniques, modelling and predictive algorithms</a:t>
          </a:r>
          <a:endParaRPr lang="en-US" sz="1400" kern="1200" dirty="0">
            <a:solidFill>
              <a:srgbClr val="211A52"/>
            </a:solidFill>
            <a:latin typeface="Arial" panose="020B0604020202020204" pitchFamily="34" charset="0"/>
            <a:cs typeface="Arial" panose="020B0604020202020204" pitchFamily="34" charset="0"/>
          </a:endParaRPr>
        </a:p>
      </dsp:txBody>
      <dsp:txXfrm>
        <a:off x="515603" y="2190608"/>
        <a:ext cx="4929426" cy="356186"/>
      </dsp:txXfrm>
    </dsp:sp>
    <dsp:sp modelId="{941B5402-40B0-416B-9DF1-62884B2374ED}">
      <dsp:nvSpPr>
        <dsp:cNvPr id="0" name=""/>
        <dsp:cNvSpPr/>
      </dsp:nvSpPr>
      <dsp:spPr>
        <a:xfrm>
          <a:off x="38048" y="2755069"/>
          <a:ext cx="5667298" cy="650433"/>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62502" y="2863954"/>
          <a:ext cx="432555" cy="4317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515603" y="2905695"/>
          <a:ext cx="4929426" cy="35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96" tIns="37696" rIns="37696" bIns="37696"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Sustainable alternatives to pesticides – including the use of endosymbionts to control pests</a:t>
          </a:r>
          <a:endParaRPr lang="da-DK" sz="1400" kern="1200" noProof="0" dirty="0">
            <a:solidFill>
              <a:srgbClr val="211A52"/>
            </a:solidFill>
            <a:latin typeface="Arial" panose="020B0604020202020204" pitchFamily="34" charset="0"/>
            <a:cs typeface="Arial" panose="020B0604020202020204" pitchFamily="34" charset="0"/>
          </a:endParaRPr>
        </a:p>
      </dsp:txBody>
      <dsp:txXfrm>
        <a:off x="515603" y="2905695"/>
        <a:ext cx="4929426" cy="356186"/>
      </dsp:txXfrm>
    </dsp:sp>
    <dsp:sp modelId="{3877B6B4-F1D7-44BB-B16E-42C3EB188374}">
      <dsp:nvSpPr>
        <dsp:cNvPr id="0" name=""/>
        <dsp:cNvSpPr/>
      </dsp:nvSpPr>
      <dsp:spPr>
        <a:xfrm>
          <a:off x="38048" y="3494071"/>
          <a:ext cx="5667298" cy="521042"/>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62843" y="3538739"/>
          <a:ext cx="432555" cy="4317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502905" y="3567265"/>
          <a:ext cx="4954821" cy="35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96" tIns="37696" rIns="37696" bIns="37696"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New DNA-based methods for identifying and tracing disease-causing organisms</a:t>
          </a:r>
        </a:p>
      </dsp:txBody>
      <dsp:txXfrm>
        <a:off x="502905" y="3567265"/>
        <a:ext cx="4954821" cy="356186"/>
      </dsp:txXfrm>
    </dsp:sp>
    <dsp:sp modelId="{5C972DB5-2528-470B-BE5D-EB094DD4550C}">
      <dsp:nvSpPr>
        <dsp:cNvPr id="0" name=""/>
        <dsp:cNvSpPr/>
      </dsp:nvSpPr>
      <dsp:spPr>
        <a:xfrm>
          <a:off x="13724" y="4104161"/>
          <a:ext cx="5667298" cy="570485"/>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6FBFC1E-04FF-4134-81F3-D9CC4592FA73}">
      <dsp:nvSpPr>
        <dsp:cNvPr id="0" name=""/>
        <dsp:cNvSpPr/>
      </dsp:nvSpPr>
      <dsp:spPr>
        <a:xfrm>
          <a:off x="59486" y="4195819"/>
          <a:ext cx="383907" cy="36203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0BBCDAD-17FB-486E-B571-0530B0B3432B}">
      <dsp:nvSpPr>
        <dsp:cNvPr id="0" name=""/>
        <dsp:cNvSpPr/>
      </dsp:nvSpPr>
      <dsp:spPr>
        <a:xfrm>
          <a:off x="411501" y="4219935"/>
          <a:ext cx="5232085" cy="356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96" tIns="37696" rIns="37696" bIns="37696"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Technology for agriculture, stables and food production with a focus on sustainability, animal welfare, autonomy, efficiency, etc.</a:t>
          </a:r>
        </a:p>
      </dsp:txBody>
      <dsp:txXfrm>
        <a:off x="411501" y="4219935"/>
        <a:ext cx="5232085" cy="3561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166947"/>
          <a:ext cx="5524500" cy="799185"/>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241753" y="346764"/>
          <a:ext cx="439552" cy="4395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923059" y="158465"/>
          <a:ext cx="4573539" cy="829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23" tIns="81023" rIns="81023" bIns="81023"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Smart production using drones, robots, exoskeletons, etc.</a:t>
          </a:r>
          <a:endParaRPr lang="da-DK" sz="1400" kern="1200" noProof="0" dirty="0">
            <a:solidFill>
              <a:srgbClr val="211A52"/>
            </a:solidFill>
            <a:latin typeface="Arial" panose="020B0604020202020204" pitchFamily="34" charset="0"/>
            <a:cs typeface="Arial" panose="020B0604020202020204" pitchFamily="34" charset="0"/>
          </a:endParaRPr>
        </a:p>
      </dsp:txBody>
      <dsp:txXfrm>
        <a:off x="923059" y="158465"/>
        <a:ext cx="4573539" cy="829425"/>
      </dsp:txXfrm>
    </dsp:sp>
    <dsp:sp modelId="{B5C2E581-DFC2-4D73-9CBD-5BDA9AF895C3}">
      <dsp:nvSpPr>
        <dsp:cNvPr id="0" name=""/>
        <dsp:cNvSpPr/>
      </dsp:nvSpPr>
      <dsp:spPr>
        <a:xfrm>
          <a:off x="0" y="1170964"/>
          <a:ext cx="5524500" cy="799185"/>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241753" y="1358221"/>
          <a:ext cx="439552" cy="4395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923059" y="1246394"/>
          <a:ext cx="4573539" cy="641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786" tIns="74786" rIns="74786" bIns="74786"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Sustainable processes, materials and construction to reduce the environmental footprint of production and the supply chain</a:t>
          </a:r>
          <a:endParaRPr lang="en-US" sz="1400" kern="1200" dirty="0">
            <a:solidFill>
              <a:srgbClr val="211A52"/>
            </a:solidFill>
            <a:latin typeface="Arial" panose="020B0604020202020204" pitchFamily="34" charset="0"/>
            <a:cs typeface="Arial" panose="020B0604020202020204" pitchFamily="34" charset="0"/>
          </a:endParaRPr>
        </a:p>
      </dsp:txBody>
      <dsp:txXfrm>
        <a:off x="923059" y="1246394"/>
        <a:ext cx="4573539" cy="641002"/>
      </dsp:txXfrm>
    </dsp:sp>
    <dsp:sp modelId="{941B5402-40B0-416B-9DF1-62884B2374ED}">
      <dsp:nvSpPr>
        <dsp:cNvPr id="0" name=""/>
        <dsp:cNvSpPr/>
      </dsp:nvSpPr>
      <dsp:spPr>
        <a:xfrm>
          <a:off x="0" y="2191436"/>
          <a:ext cx="5524500" cy="799185"/>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241753" y="2369679"/>
          <a:ext cx="439552" cy="4395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923059" y="2213304"/>
          <a:ext cx="4573539" cy="765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23" tIns="81023" rIns="81023" bIns="81023"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Reduction of resource consumption through development and exploitation of the potentials of smart manufacturing, e.g. IoT, Big Data, AI, and robots</a:t>
          </a:r>
          <a:endParaRPr lang="da-DK" sz="1400" kern="1200" noProof="0" dirty="0">
            <a:solidFill>
              <a:srgbClr val="211A52"/>
            </a:solidFill>
            <a:latin typeface="Arial" panose="020B0604020202020204" pitchFamily="34" charset="0"/>
            <a:cs typeface="Arial" panose="020B0604020202020204" pitchFamily="34" charset="0"/>
          </a:endParaRPr>
        </a:p>
      </dsp:txBody>
      <dsp:txXfrm>
        <a:off x="923059" y="2213304"/>
        <a:ext cx="4573539" cy="765576"/>
      </dsp:txXfrm>
    </dsp:sp>
    <dsp:sp modelId="{3877B6B4-F1D7-44BB-B16E-42C3EB188374}">
      <dsp:nvSpPr>
        <dsp:cNvPr id="0" name=""/>
        <dsp:cNvSpPr/>
      </dsp:nvSpPr>
      <dsp:spPr>
        <a:xfrm>
          <a:off x="0" y="3201319"/>
          <a:ext cx="5524500" cy="1217887"/>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241753" y="3590486"/>
          <a:ext cx="439552" cy="4395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923059" y="3434112"/>
          <a:ext cx="4573539" cy="765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23" tIns="81023" rIns="81023" bIns="81023"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Reconfigurable production systems with modular units and the use of AI and Big Data developed in the context of human practices to ensure the sustainable transition</a:t>
          </a:r>
          <a:endParaRPr lang="en-gb" sz="1400" kern="1200" dirty="0">
            <a:latin typeface="Arial" panose="020B0604020202020204" pitchFamily="34" charset="0"/>
            <a:cs typeface="Arial" panose="020B0604020202020204" pitchFamily="34" charset="0"/>
          </a:endParaRPr>
        </a:p>
      </dsp:txBody>
      <dsp:txXfrm>
        <a:off x="923059" y="3434112"/>
        <a:ext cx="4573539" cy="76557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143550"/>
          <a:ext cx="5527830" cy="469823"/>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42121" y="249260"/>
          <a:ext cx="258402" cy="258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542646" y="124649"/>
          <a:ext cx="4968487" cy="491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Recycling of plastics, building materials and components</a:t>
          </a:r>
          <a:endParaRPr lang="da-DK" sz="1400" kern="1200" noProof="0" dirty="0">
            <a:solidFill>
              <a:srgbClr val="211A52"/>
            </a:solidFill>
            <a:latin typeface="Arial" panose="020B0604020202020204" pitchFamily="34" charset="0"/>
            <a:cs typeface="Arial" panose="020B0604020202020204" pitchFamily="34" charset="0"/>
          </a:endParaRPr>
        </a:p>
      </dsp:txBody>
      <dsp:txXfrm>
        <a:off x="542646" y="124649"/>
        <a:ext cx="4968487" cy="491062"/>
      </dsp:txXfrm>
    </dsp:sp>
    <dsp:sp modelId="{B5C2E581-DFC2-4D73-9CBD-5BDA9AF895C3}">
      <dsp:nvSpPr>
        <dsp:cNvPr id="0" name=""/>
        <dsp:cNvSpPr/>
      </dsp:nvSpPr>
      <dsp:spPr>
        <a:xfrm>
          <a:off x="0" y="736135"/>
          <a:ext cx="5527830" cy="469823"/>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42121" y="846219"/>
          <a:ext cx="258402" cy="258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542646" y="759605"/>
          <a:ext cx="4968487" cy="372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514" tIns="43514" rIns="43514" bIns="43514"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Sustainable use of </a:t>
          </a:r>
          <a:r>
            <a:rPr lang="da-dk" sz="1400" b="0" i="0" u="none" kern="1200" dirty="0">
              <a:solidFill>
                <a:srgbClr val="211A52"/>
              </a:solidFill>
              <a:latin typeface="Arial" panose="020B0604020202020204" pitchFamily="34" charset="0"/>
              <a:cs typeface="Arial" panose="020B0604020202020204" pitchFamily="34" charset="0"/>
            </a:rPr>
            <a:t>residues a</a:t>
          </a:r>
          <a:r>
            <a:rPr lang="da-dk" sz="1400" kern="1200" dirty="0">
              <a:solidFill>
                <a:srgbClr val="211A52"/>
              </a:solidFill>
              <a:latin typeface="Arial" panose="020B0604020202020204" pitchFamily="34" charset="0"/>
              <a:cs typeface="Arial" panose="020B0604020202020204" pitchFamily="34" charset="0"/>
            </a:rPr>
            <a:t>nd waste products</a:t>
          </a:r>
          <a:endParaRPr lang="en-US" sz="1400" kern="1200" dirty="0">
            <a:solidFill>
              <a:srgbClr val="211A52"/>
            </a:solidFill>
            <a:latin typeface="Arial" panose="020B0604020202020204" pitchFamily="34" charset="0"/>
            <a:cs typeface="Arial" panose="020B0604020202020204" pitchFamily="34" charset="0"/>
          </a:endParaRPr>
        </a:p>
      </dsp:txBody>
      <dsp:txXfrm>
        <a:off x="542646" y="759605"/>
        <a:ext cx="4968487" cy="372964"/>
      </dsp:txXfrm>
    </dsp:sp>
    <dsp:sp modelId="{941B5402-40B0-416B-9DF1-62884B2374ED}">
      <dsp:nvSpPr>
        <dsp:cNvPr id="0" name=""/>
        <dsp:cNvSpPr/>
      </dsp:nvSpPr>
      <dsp:spPr>
        <a:xfrm>
          <a:off x="0" y="1336055"/>
          <a:ext cx="5527830" cy="469823"/>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42121" y="1440839"/>
          <a:ext cx="258402" cy="258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542646" y="1335129"/>
          <a:ext cx="4968487" cy="45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New sustainable methods for circular production such as ‘take-back’ and ‘life cycle data’</a:t>
          </a:r>
          <a:endParaRPr lang="da-DK" sz="1400" kern="1200" noProof="0" dirty="0">
            <a:solidFill>
              <a:srgbClr val="211A52"/>
            </a:solidFill>
            <a:latin typeface="Arial" panose="020B0604020202020204" pitchFamily="34" charset="0"/>
            <a:cs typeface="Arial" panose="020B0604020202020204" pitchFamily="34" charset="0"/>
          </a:endParaRPr>
        </a:p>
      </dsp:txBody>
      <dsp:txXfrm>
        <a:off x="542646" y="1335129"/>
        <a:ext cx="4968487" cy="453260"/>
      </dsp:txXfrm>
    </dsp:sp>
    <dsp:sp modelId="{3877B6B4-F1D7-44BB-B16E-42C3EB188374}">
      <dsp:nvSpPr>
        <dsp:cNvPr id="0" name=""/>
        <dsp:cNvSpPr/>
      </dsp:nvSpPr>
      <dsp:spPr>
        <a:xfrm>
          <a:off x="0" y="1929750"/>
          <a:ext cx="5527830" cy="71596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142121" y="2158533"/>
          <a:ext cx="258402" cy="258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542646" y="2052822"/>
          <a:ext cx="4968487" cy="45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Development of processes and systems for the recovery of biosurfactants to replace synthetic surfactants in feed, food, personal care and detergents</a:t>
          </a:r>
        </a:p>
      </dsp:txBody>
      <dsp:txXfrm>
        <a:off x="542646" y="2052822"/>
        <a:ext cx="4968487" cy="453260"/>
      </dsp:txXfrm>
    </dsp:sp>
    <dsp:sp modelId="{ECB0B87A-ADD2-403F-850E-A47A0751A513}">
      <dsp:nvSpPr>
        <dsp:cNvPr id="0" name=""/>
        <dsp:cNvSpPr/>
      </dsp:nvSpPr>
      <dsp:spPr>
        <a:xfrm>
          <a:off x="0" y="2770515"/>
          <a:ext cx="5527830" cy="469823"/>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1BD52D5-6108-4785-B5DB-FC5AF7ED2E97}">
      <dsp:nvSpPr>
        <dsp:cNvPr id="0" name=""/>
        <dsp:cNvSpPr/>
      </dsp:nvSpPr>
      <dsp:spPr>
        <a:xfrm>
          <a:off x="142121" y="2876226"/>
          <a:ext cx="258402" cy="258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3F237B9-F9AF-4B2A-8DE4-10EAD750D86B}">
      <dsp:nvSpPr>
        <dsp:cNvPr id="0" name=""/>
        <dsp:cNvSpPr/>
      </dsp:nvSpPr>
      <dsp:spPr>
        <a:xfrm>
          <a:off x="542646" y="2770515"/>
          <a:ext cx="4968487" cy="45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Development of methods for better utilization of waste and residue production</a:t>
          </a:r>
        </a:p>
      </dsp:txBody>
      <dsp:txXfrm>
        <a:off x="542646" y="2770515"/>
        <a:ext cx="4968487" cy="453260"/>
      </dsp:txXfrm>
    </dsp:sp>
    <dsp:sp modelId="{F31ACC39-5967-4873-9FF7-5C34ABC807B3}">
      <dsp:nvSpPr>
        <dsp:cNvPr id="0" name=""/>
        <dsp:cNvSpPr/>
      </dsp:nvSpPr>
      <dsp:spPr>
        <a:xfrm>
          <a:off x="0" y="3365136"/>
          <a:ext cx="5527830" cy="469823"/>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3B4276B-AC64-4904-92B6-1EAC36BF431C}">
      <dsp:nvSpPr>
        <dsp:cNvPr id="0" name=""/>
        <dsp:cNvSpPr/>
      </dsp:nvSpPr>
      <dsp:spPr>
        <a:xfrm>
          <a:off x="142121" y="3470846"/>
          <a:ext cx="258402" cy="258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E17578D-DDE1-4183-B78A-82CC0228B8DE}">
      <dsp:nvSpPr>
        <dsp:cNvPr id="0" name=""/>
        <dsp:cNvSpPr/>
      </dsp:nvSpPr>
      <dsp:spPr>
        <a:xfrm>
          <a:off x="542646" y="3365136"/>
          <a:ext cx="4968487" cy="45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Sustainable materials designed for recycling</a:t>
          </a:r>
        </a:p>
      </dsp:txBody>
      <dsp:txXfrm>
        <a:off x="542646" y="3365136"/>
        <a:ext cx="4968487" cy="453260"/>
      </dsp:txXfrm>
    </dsp:sp>
    <dsp:sp modelId="{2E4F4900-BE59-4AB9-800F-D91F2D586AE8}">
      <dsp:nvSpPr>
        <dsp:cNvPr id="0" name=""/>
        <dsp:cNvSpPr/>
      </dsp:nvSpPr>
      <dsp:spPr>
        <a:xfrm>
          <a:off x="0" y="3959756"/>
          <a:ext cx="5527830" cy="469823"/>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E566CE2C-BFB9-4A29-BDFE-D494AE948D03}">
      <dsp:nvSpPr>
        <dsp:cNvPr id="0" name=""/>
        <dsp:cNvSpPr/>
      </dsp:nvSpPr>
      <dsp:spPr>
        <a:xfrm>
          <a:off x="142121" y="4065467"/>
          <a:ext cx="258402" cy="258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72FA0EE-CB5D-4E93-A12C-801416DD800A}">
      <dsp:nvSpPr>
        <dsp:cNvPr id="0" name=""/>
        <dsp:cNvSpPr/>
      </dsp:nvSpPr>
      <dsp:spPr>
        <a:xfrm>
          <a:off x="542646" y="3959756"/>
          <a:ext cx="4968487" cy="45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Recycling and requalifying of potential of end-of-life products</a:t>
          </a:r>
        </a:p>
      </dsp:txBody>
      <dsp:txXfrm>
        <a:off x="542646" y="3959756"/>
        <a:ext cx="4968487" cy="4532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487998"/>
          <a:ext cx="5524500" cy="556469"/>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68331" y="504258"/>
          <a:ext cx="306357" cy="3060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643020" y="371362"/>
          <a:ext cx="4766265" cy="751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456" tIns="73456" rIns="73456" bIns="73456"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Utilizing the growing information universe of the future (Big Data) for the development of new diagnostic treatments</a:t>
          </a:r>
          <a:endParaRPr lang="da-DK" sz="1400" kern="1200" noProof="0" dirty="0">
            <a:solidFill>
              <a:srgbClr val="211A52"/>
            </a:solidFill>
            <a:latin typeface="Arial" panose="020B0604020202020204" pitchFamily="34" charset="0"/>
            <a:cs typeface="Arial" panose="020B0604020202020204" pitchFamily="34" charset="0"/>
          </a:endParaRPr>
        </a:p>
      </dsp:txBody>
      <dsp:txXfrm>
        <a:off x="643020" y="371362"/>
        <a:ext cx="4766265" cy="751956"/>
      </dsp:txXfrm>
    </dsp:sp>
    <dsp:sp modelId="{B5C2E581-DFC2-4D73-9CBD-5BDA9AF895C3}">
      <dsp:nvSpPr>
        <dsp:cNvPr id="0" name=""/>
        <dsp:cNvSpPr/>
      </dsp:nvSpPr>
      <dsp:spPr>
        <a:xfrm>
          <a:off x="0" y="1388186"/>
          <a:ext cx="5524500" cy="556469"/>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68331" y="1418558"/>
          <a:ext cx="306357" cy="3060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643020" y="1353929"/>
          <a:ext cx="4766265" cy="571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33" tIns="66633" rIns="66633" bIns="66633"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New methods as well as animal and plant models for determining genotype – phenotype, correlation, etc.</a:t>
          </a:r>
          <a:endParaRPr lang="en-US" sz="1400" kern="1200" dirty="0">
            <a:solidFill>
              <a:srgbClr val="211A52"/>
            </a:solidFill>
            <a:latin typeface="Arial" panose="020B0604020202020204" pitchFamily="34" charset="0"/>
            <a:cs typeface="Arial" panose="020B0604020202020204" pitchFamily="34" charset="0"/>
          </a:endParaRPr>
        </a:p>
      </dsp:txBody>
      <dsp:txXfrm>
        <a:off x="643020" y="1353929"/>
        <a:ext cx="4766265" cy="571115"/>
      </dsp:txXfrm>
    </dsp:sp>
    <dsp:sp modelId="{941B5402-40B0-416B-9DF1-62884B2374ED}">
      <dsp:nvSpPr>
        <dsp:cNvPr id="0" name=""/>
        <dsp:cNvSpPr/>
      </dsp:nvSpPr>
      <dsp:spPr>
        <a:xfrm>
          <a:off x="0" y="2086092"/>
          <a:ext cx="5524500" cy="556469"/>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68331" y="2210201"/>
          <a:ext cx="306357" cy="3060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643020" y="2084995"/>
          <a:ext cx="4766265" cy="629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33" tIns="66633" rIns="66633" bIns="66633"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AI-based link between genetics, protein structure and function</a:t>
          </a:r>
          <a:endParaRPr lang="da-DK" sz="1400" kern="1200" noProof="0" dirty="0">
            <a:solidFill>
              <a:srgbClr val="211A52"/>
            </a:solidFill>
            <a:latin typeface="Arial" panose="020B0604020202020204" pitchFamily="34" charset="0"/>
            <a:cs typeface="Arial" panose="020B0604020202020204" pitchFamily="34" charset="0"/>
          </a:endParaRPr>
        </a:p>
      </dsp:txBody>
      <dsp:txXfrm>
        <a:off x="643020" y="2084995"/>
        <a:ext cx="4766265" cy="629598"/>
      </dsp:txXfrm>
    </dsp:sp>
    <dsp:sp modelId="{3877B6B4-F1D7-44BB-B16E-42C3EB188374}">
      <dsp:nvSpPr>
        <dsp:cNvPr id="0" name=""/>
        <dsp:cNvSpPr/>
      </dsp:nvSpPr>
      <dsp:spPr>
        <a:xfrm>
          <a:off x="0" y="2905880"/>
          <a:ext cx="5524500" cy="84800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168331" y="3176856"/>
          <a:ext cx="306357" cy="30605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643020" y="3051650"/>
          <a:ext cx="4766265" cy="629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33" tIns="66633" rIns="66633" bIns="66633" numCol="1" spcCol="1270" rtlCol="0" anchor="ctr" anchorCtr="0">
          <a:noAutofit/>
        </a:bodyPr>
        <a:lstStyle/>
        <a:p>
          <a:pPr marL="0" lvl="0" indent="0" algn="l" defTabSz="622300" rtl="0">
            <a:lnSpc>
              <a:spcPct val="100000"/>
            </a:lnSpc>
            <a:spcBef>
              <a:spcPct val="0"/>
            </a:spcBef>
            <a:spcAft>
              <a:spcPct val="35000"/>
            </a:spcAft>
            <a:buNone/>
          </a:pPr>
          <a:r>
            <a:rPr lang="en-gb" sz="1400" kern="1200" dirty="0">
              <a:solidFill>
                <a:srgbClr val="211A52"/>
              </a:solidFill>
              <a:latin typeface="Arial" panose="020B0604020202020204" pitchFamily="34" charset="0"/>
              <a:cs typeface="Arial" panose="020B0604020202020204" pitchFamily="34" charset="0"/>
            </a:rPr>
            <a:t>Development of innovative medical, health and welfare technology (e.g. exoskeletons, self-charging pacemakers, new drug delivery systems, micro-robots, biomechanics, etc.)</a:t>
          </a:r>
        </a:p>
      </dsp:txBody>
      <dsp:txXfrm>
        <a:off x="643020" y="3051650"/>
        <a:ext cx="4766265" cy="6295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42F13-8D46-45A6-9102-F28D9A918BE8}">
      <dsp:nvSpPr>
        <dsp:cNvPr id="0" name=""/>
        <dsp:cNvSpPr/>
      </dsp:nvSpPr>
      <dsp:spPr>
        <a:xfrm>
          <a:off x="644524" y="41186"/>
          <a:ext cx="3143394" cy="2322957"/>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4D43073A-6748-472B-992B-A428B1DB97D1}">
      <dsp:nvSpPr>
        <dsp:cNvPr id="0" name=""/>
        <dsp:cNvSpPr/>
      </dsp:nvSpPr>
      <dsp:spPr>
        <a:xfrm>
          <a:off x="1189554" y="1901761"/>
          <a:ext cx="2708669" cy="650938"/>
        </a:xfrm>
        <a:prstGeom prst="rect">
          <a:avLst/>
        </a:prstGeom>
        <a:solidFill>
          <a:srgbClr val="211A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rtlCol="0" anchor="ctr" anchorCtr="0">
          <a:noAutofit/>
        </a:bodyPr>
        <a:lstStyle/>
        <a:p>
          <a:pPr marL="0" lvl="0" indent="0" algn="ctr" defTabSz="666750" rtl="0">
            <a:lnSpc>
              <a:spcPct val="90000"/>
            </a:lnSpc>
            <a:spcBef>
              <a:spcPct val="0"/>
            </a:spcBef>
            <a:spcAft>
              <a:spcPct val="5000"/>
            </a:spcAft>
            <a:buNone/>
          </a:pPr>
          <a:r>
            <a:rPr lang="en-gb" sz="1500" kern="1200" dirty="0"/>
            <a:t>Close collaboration with the business community</a:t>
          </a:r>
          <a:endParaRPr lang="da-DK" sz="1500" kern="1200" dirty="0">
            <a:latin typeface="Arial" panose="020B0604020202020204" pitchFamily="34" charset="0"/>
            <a:cs typeface="Arial" panose="020B0604020202020204" pitchFamily="34" charset="0"/>
          </a:endParaRPr>
        </a:p>
      </dsp:txBody>
      <dsp:txXfrm>
        <a:off x="1189554" y="1901761"/>
        <a:ext cx="2708669" cy="6509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42376-816F-41D0-9550-1662FF698823}">
      <dsp:nvSpPr>
        <dsp:cNvPr id="0" name=""/>
        <dsp:cNvSpPr/>
      </dsp:nvSpPr>
      <dsp:spPr>
        <a:xfrm>
          <a:off x="294365" y="0"/>
          <a:ext cx="3143394" cy="2322957"/>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550D6F4-F490-4BA8-B1E4-807710F47EB1}">
      <dsp:nvSpPr>
        <dsp:cNvPr id="0" name=""/>
        <dsp:cNvSpPr/>
      </dsp:nvSpPr>
      <dsp:spPr>
        <a:xfrm>
          <a:off x="856573" y="1901761"/>
          <a:ext cx="2708669" cy="650938"/>
        </a:xfrm>
        <a:prstGeom prst="rect">
          <a:avLst/>
        </a:prstGeom>
        <a:solidFill>
          <a:srgbClr val="CC58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rtlCol="0" anchor="ctr" anchorCtr="0">
          <a:noAutofit/>
        </a:bodyPr>
        <a:lstStyle/>
        <a:p>
          <a:pPr marL="0" lvl="0" indent="0" algn="ctr" defTabSz="666750" rtl="0">
            <a:lnSpc>
              <a:spcPct val="90000"/>
            </a:lnSpc>
            <a:spcBef>
              <a:spcPct val="0"/>
            </a:spcBef>
            <a:spcAft>
              <a:spcPct val="5000"/>
            </a:spcAft>
            <a:buNone/>
          </a:pPr>
          <a:r>
            <a:rPr lang="en-gb" sz="1500" kern="1200">
              <a:latin typeface="Arial" panose="020B0604020202020204" pitchFamily="34" charset="0"/>
              <a:cs typeface="Arial" panose="020B0604020202020204" pitchFamily="34" charset="0"/>
            </a:rPr>
            <a:t>Challenges are solved in collaboration</a:t>
          </a:r>
        </a:p>
      </dsp:txBody>
      <dsp:txXfrm>
        <a:off x="856573" y="1901761"/>
        <a:ext cx="2708669" cy="650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F0DAC-CD23-4259-A30B-AF893AA5C8E1}">
      <dsp:nvSpPr>
        <dsp:cNvPr id="0" name=""/>
        <dsp:cNvSpPr/>
      </dsp:nvSpPr>
      <dsp:spPr>
        <a:xfrm>
          <a:off x="631916" y="0"/>
          <a:ext cx="3067506" cy="2266875"/>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78EA723-D19E-4780-A43C-F36646A96B28}">
      <dsp:nvSpPr>
        <dsp:cNvPr id="0" name=""/>
        <dsp:cNvSpPr/>
      </dsp:nvSpPr>
      <dsp:spPr>
        <a:xfrm>
          <a:off x="1319374" y="1855848"/>
          <a:ext cx="2488803" cy="635223"/>
        </a:xfrm>
        <a:prstGeom prst="rect">
          <a:avLst/>
        </a:prstGeom>
        <a:solidFill>
          <a:srgbClr val="B193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rtlCol="0" anchor="ctr" anchorCtr="0">
          <a:noAutofit/>
        </a:bodyPr>
        <a:lstStyle/>
        <a:p>
          <a:pPr marL="0" lvl="0" indent="0" algn="ctr" defTabSz="666750" rtl="0">
            <a:lnSpc>
              <a:spcPct val="90000"/>
            </a:lnSpc>
            <a:spcBef>
              <a:spcPct val="0"/>
            </a:spcBef>
            <a:spcAft>
              <a:spcPct val="5000"/>
            </a:spcAft>
            <a:buNone/>
          </a:pPr>
          <a:r>
            <a:rPr lang="en-gb" sz="1500" kern="1200" dirty="0"/>
            <a:t>A study environment in rapid development</a:t>
          </a:r>
          <a:endParaRPr lang="da-DK" sz="1500" kern="1200" dirty="0">
            <a:latin typeface="Arial" panose="020B0604020202020204" pitchFamily="34" charset="0"/>
            <a:cs typeface="Arial" panose="020B0604020202020204" pitchFamily="34" charset="0"/>
          </a:endParaRPr>
        </a:p>
      </dsp:txBody>
      <dsp:txXfrm>
        <a:off x="1319374" y="1855848"/>
        <a:ext cx="2488803" cy="6352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A29F1-3643-428A-95E5-4EC45497D87D}">
      <dsp:nvSpPr>
        <dsp:cNvPr id="0" name=""/>
        <dsp:cNvSpPr/>
      </dsp:nvSpPr>
      <dsp:spPr>
        <a:xfrm>
          <a:off x="369963" y="0"/>
          <a:ext cx="3143394" cy="2322957"/>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9E7457D3-0C1A-447B-A62D-A6E8EF77398A}">
      <dsp:nvSpPr>
        <dsp:cNvPr id="0" name=""/>
        <dsp:cNvSpPr/>
      </dsp:nvSpPr>
      <dsp:spPr>
        <a:xfrm>
          <a:off x="803183" y="1901761"/>
          <a:ext cx="2708669" cy="650938"/>
        </a:xfrm>
        <a:prstGeom prst="rect">
          <a:avLst/>
        </a:prstGeom>
        <a:solidFill>
          <a:srgbClr val="0E856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rtlCol="0" anchor="ctr" anchorCtr="0">
          <a:noAutofit/>
        </a:bodyPr>
        <a:lstStyle/>
        <a:p>
          <a:pPr marL="0" lvl="0" indent="0" algn="ctr" defTabSz="666750" rtl="0">
            <a:lnSpc>
              <a:spcPct val="90000"/>
            </a:lnSpc>
            <a:spcBef>
              <a:spcPct val="0"/>
            </a:spcBef>
            <a:spcAft>
              <a:spcPct val="5000"/>
            </a:spcAft>
            <a:buNone/>
          </a:pPr>
          <a:r>
            <a:rPr lang="en-gb" sz="1500" kern="1200" dirty="0">
              <a:solidFill>
                <a:sysClr val="window" lastClr="FFFFFF"/>
              </a:solidFill>
              <a:latin typeface="Arial"/>
              <a:ea typeface="+mn-ea"/>
              <a:cs typeface="+mn-cs"/>
            </a:rPr>
            <a:t>International </a:t>
          </a:r>
        </a:p>
        <a:p>
          <a:pPr marL="0" lvl="0" indent="0" algn="ctr" defTabSz="666750" rtl="0">
            <a:lnSpc>
              <a:spcPct val="90000"/>
            </a:lnSpc>
            <a:spcBef>
              <a:spcPct val="0"/>
            </a:spcBef>
            <a:spcAft>
              <a:spcPct val="5000"/>
            </a:spcAft>
            <a:buNone/>
          </a:pPr>
          <a:r>
            <a:rPr lang="en-gb" sz="1500" kern="1200" dirty="0">
              <a:solidFill>
                <a:sysClr val="window" lastClr="FFFFFF"/>
              </a:solidFill>
              <a:latin typeface="Arial"/>
              <a:ea typeface="+mn-ea"/>
              <a:cs typeface="+mn-cs"/>
            </a:rPr>
            <a:t>research environments</a:t>
          </a:r>
          <a:endParaRPr lang="da-DK" sz="1500" kern="1200" dirty="0">
            <a:solidFill>
              <a:sysClr val="window" lastClr="FFFFFF"/>
            </a:solidFill>
            <a:latin typeface="Arial" panose="020B0604020202020204" pitchFamily="34" charset="0"/>
            <a:ea typeface="+mn-ea"/>
            <a:cs typeface="Arial" panose="020B0604020202020204" pitchFamily="34" charset="0"/>
          </a:endParaRPr>
        </a:p>
      </dsp:txBody>
      <dsp:txXfrm>
        <a:off x="803183" y="1901761"/>
        <a:ext cx="2708669" cy="6509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A29F1-3643-428A-95E5-4EC45497D87D}">
      <dsp:nvSpPr>
        <dsp:cNvPr id="0" name=""/>
        <dsp:cNvSpPr/>
      </dsp:nvSpPr>
      <dsp:spPr>
        <a:xfrm>
          <a:off x="716130" y="0"/>
          <a:ext cx="3143394" cy="2322957"/>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9E7457D3-0C1A-447B-A62D-A6E8EF77398A}">
      <dsp:nvSpPr>
        <dsp:cNvPr id="0" name=""/>
        <dsp:cNvSpPr/>
      </dsp:nvSpPr>
      <dsp:spPr>
        <a:xfrm>
          <a:off x="1150855" y="1901761"/>
          <a:ext cx="2708669" cy="650938"/>
        </a:xfrm>
        <a:prstGeom prst="rect">
          <a:avLst/>
        </a:prstGeom>
        <a:solidFill>
          <a:srgbClr val="0E856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rtlCol="0" anchor="ctr" anchorCtr="0">
          <a:noAutofit/>
        </a:bodyPr>
        <a:lstStyle/>
        <a:p>
          <a:pPr marL="0" lvl="0" indent="0" algn="ctr" defTabSz="666750" rtl="0">
            <a:lnSpc>
              <a:spcPct val="90000"/>
            </a:lnSpc>
            <a:spcBef>
              <a:spcPct val="0"/>
            </a:spcBef>
            <a:spcAft>
              <a:spcPct val="5000"/>
            </a:spcAft>
            <a:buNone/>
          </a:pPr>
          <a:r>
            <a:rPr lang="en-gb" sz="1500" kern="1200" dirty="0">
              <a:solidFill>
                <a:sysClr val="window" lastClr="FFFFFF"/>
              </a:solidFill>
              <a:latin typeface="Arial"/>
              <a:ea typeface="+mn-ea"/>
              <a:cs typeface="+mn-cs"/>
            </a:rPr>
            <a:t>Partnerships with </a:t>
          </a:r>
        </a:p>
        <a:p>
          <a:pPr marL="0" lvl="0" indent="0" algn="ctr" defTabSz="666750" rtl="0">
            <a:lnSpc>
              <a:spcPct val="90000"/>
            </a:lnSpc>
            <a:spcBef>
              <a:spcPct val="0"/>
            </a:spcBef>
            <a:spcAft>
              <a:spcPct val="5000"/>
            </a:spcAft>
            <a:buNone/>
          </a:pPr>
          <a:r>
            <a:rPr lang="en-gb" sz="1500" kern="1200" dirty="0">
              <a:solidFill>
                <a:sysClr val="window" lastClr="FFFFFF"/>
              </a:solidFill>
              <a:latin typeface="Arial"/>
              <a:ea typeface="+mn-ea"/>
              <a:cs typeface="+mn-cs"/>
            </a:rPr>
            <a:t>industry &amp; business</a:t>
          </a:r>
        </a:p>
      </dsp:txBody>
      <dsp:txXfrm>
        <a:off x="1150855" y="1901761"/>
        <a:ext cx="2708669" cy="6509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A29F1-3643-428A-95E5-4EC45497D87D}">
      <dsp:nvSpPr>
        <dsp:cNvPr id="0" name=""/>
        <dsp:cNvSpPr/>
      </dsp:nvSpPr>
      <dsp:spPr>
        <a:xfrm>
          <a:off x="716130" y="0"/>
          <a:ext cx="3143394" cy="2322957"/>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9E7457D3-0C1A-447B-A62D-A6E8EF77398A}">
      <dsp:nvSpPr>
        <dsp:cNvPr id="0" name=""/>
        <dsp:cNvSpPr/>
      </dsp:nvSpPr>
      <dsp:spPr>
        <a:xfrm>
          <a:off x="1150855" y="1901761"/>
          <a:ext cx="2708669" cy="650938"/>
        </a:xfrm>
        <a:prstGeom prst="rect">
          <a:avLst/>
        </a:prstGeom>
        <a:solidFill>
          <a:srgbClr val="0E856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rtlCol="0" anchor="ctr" anchorCtr="0">
          <a:noAutofit/>
        </a:bodyPr>
        <a:lstStyle/>
        <a:p>
          <a:pPr marL="0" lvl="0" indent="0" algn="ctr" defTabSz="666750" rtl="0">
            <a:lnSpc>
              <a:spcPct val="90000"/>
            </a:lnSpc>
            <a:spcBef>
              <a:spcPct val="0"/>
            </a:spcBef>
            <a:spcAft>
              <a:spcPct val="5000"/>
            </a:spcAft>
            <a:buNone/>
          </a:pPr>
          <a:r>
            <a:rPr lang="en-gb" sz="1500" kern="1200">
              <a:solidFill>
                <a:sysClr val="window" lastClr="FFFFFF"/>
              </a:solidFill>
              <a:latin typeface="Arial"/>
              <a:ea typeface="+mn-ea"/>
              <a:cs typeface="+mn-cs"/>
            </a:rPr>
            <a:t>Solving societal challenges</a:t>
          </a:r>
        </a:p>
      </dsp:txBody>
      <dsp:txXfrm>
        <a:off x="1150855" y="1901761"/>
        <a:ext cx="2708669" cy="6509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A29F1-3643-428A-95E5-4EC45497D87D}">
      <dsp:nvSpPr>
        <dsp:cNvPr id="0" name=""/>
        <dsp:cNvSpPr/>
      </dsp:nvSpPr>
      <dsp:spPr>
        <a:xfrm>
          <a:off x="546213" y="24065"/>
          <a:ext cx="3201107" cy="2322957"/>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9E7457D3-0C1A-447B-A62D-A6E8EF77398A}">
      <dsp:nvSpPr>
        <dsp:cNvPr id="0" name=""/>
        <dsp:cNvSpPr/>
      </dsp:nvSpPr>
      <dsp:spPr>
        <a:xfrm>
          <a:off x="1038638" y="1901761"/>
          <a:ext cx="2708669" cy="650938"/>
        </a:xfrm>
        <a:prstGeom prst="rect">
          <a:avLst/>
        </a:prstGeom>
        <a:solidFill>
          <a:srgbClr val="0E856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rtlCol="0" anchor="ctr" anchorCtr="0">
          <a:noAutofit/>
        </a:bodyPr>
        <a:lstStyle/>
        <a:p>
          <a:pPr marL="0" lvl="0" indent="0" algn="ctr" defTabSz="666750" rtl="0">
            <a:lnSpc>
              <a:spcPct val="90000"/>
            </a:lnSpc>
            <a:spcBef>
              <a:spcPct val="0"/>
            </a:spcBef>
            <a:spcAft>
              <a:spcPct val="5000"/>
            </a:spcAft>
            <a:buNone/>
          </a:pPr>
          <a:r>
            <a:rPr lang="en-gb" sz="1500" kern="1200">
              <a:solidFill>
                <a:sysClr val="window" lastClr="FFFFFF"/>
              </a:solidFill>
              <a:latin typeface="Arial"/>
              <a:ea typeface="+mn-ea"/>
              <a:cs typeface="+mn-cs"/>
            </a:rPr>
            <a:t>State-of-the-art facilities</a:t>
          </a:r>
        </a:p>
      </dsp:txBody>
      <dsp:txXfrm>
        <a:off x="1038638" y="1901761"/>
        <a:ext cx="2708669" cy="6509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A29F1-3643-428A-95E5-4EC45497D87D}">
      <dsp:nvSpPr>
        <dsp:cNvPr id="0" name=""/>
        <dsp:cNvSpPr/>
      </dsp:nvSpPr>
      <dsp:spPr>
        <a:xfrm>
          <a:off x="716130" y="7805"/>
          <a:ext cx="3143394" cy="2322957"/>
        </a:xfrm>
        <a:prstGeom prst="rect">
          <a:avLst/>
        </a:prstGeom>
        <a:blipFill>
          <a:blip xmlns:r="http://schemas.openxmlformats.org/officeDocument/2006/relationships" r:embed="rId1"/>
          <a:srcRect/>
          <a:stretch>
            <a:fillRect l="-5000" r="-5000"/>
          </a:stretch>
        </a:blipFill>
        <a:ln>
          <a:noFill/>
        </a:ln>
        <a:effectLst/>
      </dsp:spPr>
      <dsp:style>
        <a:lnRef idx="0">
          <a:scrgbClr r="0" g="0" b="0"/>
        </a:lnRef>
        <a:fillRef idx="1">
          <a:scrgbClr r="0" g="0" b="0"/>
        </a:fillRef>
        <a:effectRef idx="0">
          <a:scrgbClr r="0" g="0" b="0"/>
        </a:effectRef>
        <a:fontRef idx="minor"/>
      </dsp:style>
    </dsp:sp>
    <dsp:sp modelId="{9E7457D3-0C1A-447B-A62D-A6E8EF77398A}">
      <dsp:nvSpPr>
        <dsp:cNvPr id="0" name=""/>
        <dsp:cNvSpPr/>
      </dsp:nvSpPr>
      <dsp:spPr>
        <a:xfrm>
          <a:off x="1150855" y="1901761"/>
          <a:ext cx="2708669" cy="650938"/>
        </a:xfrm>
        <a:prstGeom prst="rect">
          <a:avLst/>
        </a:prstGeom>
        <a:solidFill>
          <a:srgbClr val="0E856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rtlCol="0" anchor="ctr" anchorCtr="0">
          <a:noAutofit/>
        </a:bodyPr>
        <a:lstStyle/>
        <a:p>
          <a:pPr marL="0" lvl="0" indent="0" algn="ctr" defTabSz="666750" rtl="0">
            <a:lnSpc>
              <a:spcPct val="90000"/>
            </a:lnSpc>
            <a:spcBef>
              <a:spcPct val="0"/>
            </a:spcBef>
            <a:spcAft>
              <a:spcPct val="5000"/>
            </a:spcAft>
            <a:buNone/>
          </a:pPr>
          <a:r>
            <a:rPr lang="en-gb" sz="1500" kern="1200">
              <a:solidFill>
                <a:sysClr val="window" lastClr="FFFFFF"/>
              </a:solidFill>
              <a:latin typeface="Arial"/>
              <a:ea typeface="+mn-ea"/>
              <a:cs typeface="+mn-cs"/>
            </a:rPr>
            <a:t>Interdisciplinary </a:t>
          </a:r>
        </a:p>
        <a:p>
          <a:pPr marL="0" lvl="0" indent="0" algn="ctr" defTabSz="666750" rtl="0">
            <a:lnSpc>
              <a:spcPct val="90000"/>
            </a:lnSpc>
            <a:spcBef>
              <a:spcPct val="0"/>
            </a:spcBef>
            <a:spcAft>
              <a:spcPct val="5000"/>
            </a:spcAft>
            <a:buNone/>
          </a:pPr>
          <a:r>
            <a:rPr lang="en-gb" sz="1500" kern="1200">
              <a:solidFill>
                <a:sysClr val="window" lastClr="FFFFFF"/>
              </a:solidFill>
              <a:latin typeface="Arial"/>
              <a:ea typeface="+mn-ea"/>
              <a:cs typeface="+mn-cs"/>
            </a:rPr>
            <a:t>research</a:t>
          </a:r>
        </a:p>
      </dsp:txBody>
      <dsp:txXfrm>
        <a:off x="1150855" y="1901761"/>
        <a:ext cx="2708669" cy="65093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08.png"/></Relationships>
</file>

<file path=ppt/drawings/drawing1.xml><?xml version="1.0" encoding="utf-8"?>
<c:userShapes xmlns:c="http://schemas.openxmlformats.org/drawingml/2006/chart">
  <cdr:relSizeAnchor xmlns:cdr="http://schemas.openxmlformats.org/drawingml/2006/chartDrawing">
    <cdr:from>
      <cdr:x>0.27649</cdr:x>
      <cdr:y>0.02083</cdr:y>
    </cdr:from>
    <cdr:to>
      <cdr:x>0.74382</cdr:x>
      <cdr:y>0.15862</cdr:y>
    </cdr:to>
    <cdr:pic>
      <cdr:nvPicPr>
        <cdr:cNvPr id="3" name="chart">
          <a:extLst xmlns:a="http://schemas.openxmlformats.org/drawingml/2006/main">
            <a:ext uri="{FF2B5EF4-FFF2-40B4-BE49-F238E27FC236}">
              <a16:creationId xmlns:a16="http://schemas.microsoft.com/office/drawing/2014/main" id="{452926A9-B20A-139C-FBE7-DF503FD955E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590675" y="57150"/>
          <a:ext cx="2688569" cy="377985"/>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sz="quarter" idx="1"/>
          </p:nvPr>
        </p:nvSpPr>
        <p:spPr>
          <a:xfrm>
            <a:off x="3848645" y="0"/>
            <a:ext cx="2944283" cy="497020"/>
          </a:xfrm>
          <a:prstGeom prst="rect">
            <a:avLst/>
          </a:prstGeom>
        </p:spPr>
        <p:txBody>
          <a:bodyPr vert="horz" lIns="91440" tIns="45720" rIns="91440" bIns="45720" rtlCol="0"/>
          <a:lstStyle>
            <a:lvl1pPr algn="r">
              <a:defRPr sz="1200"/>
            </a:lvl1pPr>
          </a:lstStyle>
          <a:p>
            <a:pPr rtl="0"/>
            <a:fld id="{A740EBAF-D955-C443-AB02-2BCBC7797572}" type="datetimeFigureOut">
              <a:rPr lang="en-US" smtClean="0"/>
              <a:t>11/3/2025</a:t>
            </a:fld>
            <a:endParaRPr lang="en-US"/>
          </a:p>
        </p:txBody>
      </p:sp>
      <p:sp>
        <p:nvSpPr>
          <p:cNvPr id="4" name="Footer Placeholder 3"/>
          <p:cNvSpPr>
            <a:spLocks noGrp="1"/>
          </p:cNvSpPr>
          <p:nvPr>
            <p:ph type="ftr" sz="quarter" idx="2"/>
          </p:nvPr>
        </p:nvSpPr>
        <p:spPr>
          <a:xfrm>
            <a:off x="0" y="9408981"/>
            <a:ext cx="2944283" cy="497019"/>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p:cNvSpPr>
            <a:spLocks noGrp="1"/>
          </p:cNvSpPr>
          <p:nvPr>
            <p:ph type="sldNum" sz="quarter" idx="3"/>
          </p:nvPr>
        </p:nvSpPr>
        <p:spPr>
          <a:xfrm>
            <a:off x="3848645" y="9408981"/>
            <a:ext cx="2944283" cy="497019"/>
          </a:xfrm>
          <a:prstGeom prst="rect">
            <a:avLst/>
          </a:prstGeom>
        </p:spPr>
        <p:txBody>
          <a:bodyPr vert="horz" lIns="91440" tIns="45720" rIns="91440" bIns="45720" rtlCol="0" anchor="b"/>
          <a:lstStyle>
            <a:lvl1pPr algn="r">
              <a:defRPr sz="1200"/>
            </a:lvl1pPr>
          </a:lstStyle>
          <a:p>
            <a:pPr rtl="0"/>
            <a:fld id="{E9E1DC8B-0A09-DC4E-ABCE-FAAA12F0302B}" type="slidenum">
              <a:rPr lang="en-US" smtClean="0"/>
              <a:t>‹nr.›</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20T12:16:36.775"/>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20T12:30:45.370"/>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pPr rtl="0"/>
            <a:fld id="{247A641A-FC50-3840-A830-42D90553FE8C}" type="datetimeFigureOut">
              <a:rPr lang="en-US" smtClean="0"/>
              <a:t>11/3/2025</a:t>
            </a:fld>
            <a:endParaRPr lang="en-US"/>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pPr rtl="0"/>
            <a:fld id="{8C896355-3DDC-9949-861F-AD0908BFCC23}" type="slidenum">
              <a:rPr lang="en-US" smtClean="0"/>
              <a:t>‹nr.›</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289" rtl="0" eaLnBrk="1" latinLnBrk="0" hangingPunct="1">
      <a:defRPr sz="1200" kern="1200">
        <a:solidFill>
          <a:schemeClr val="tx1"/>
        </a:solidFill>
        <a:latin typeface="+mn-lt"/>
        <a:ea typeface="+mn-ea"/>
        <a:cs typeface="+mn-cs"/>
      </a:defRPr>
    </a:lvl1pPr>
    <a:lvl2pPr marL="457146" algn="l" defTabSz="914289" rtl="0" eaLnBrk="1" latinLnBrk="0" hangingPunct="1">
      <a:defRPr sz="1200" kern="1200">
        <a:solidFill>
          <a:schemeClr val="tx1"/>
        </a:solidFill>
        <a:latin typeface="+mn-lt"/>
        <a:ea typeface="+mn-ea"/>
        <a:cs typeface="+mn-cs"/>
      </a:defRPr>
    </a:lvl2pPr>
    <a:lvl3pPr marL="914289" algn="l" defTabSz="914289" rtl="0" eaLnBrk="1" latinLnBrk="0" hangingPunct="1">
      <a:defRPr sz="1200" kern="1200">
        <a:solidFill>
          <a:schemeClr val="tx1"/>
        </a:solidFill>
        <a:latin typeface="+mn-lt"/>
        <a:ea typeface="+mn-ea"/>
        <a:cs typeface="+mn-cs"/>
      </a:defRPr>
    </a:lvl3pPr>
    <a:lvl4pPr marL="1371435" algn="l" defTabSz="914289" rtl="0" eaLnBrk="1" latinLnBrk="0" hangingPunct="1">
      <a:defRPr sz="1200" kern="1200">
        <a:solidFill>
          <a:schemeClr val="tx1"/>
        </a:solidFill>
        <a:latin typeface="+mn-lt"/>
        <a:ea typeface="+mn-ea"/>
        <a:cs typeface="+mn-cs"/>
      </a:defRPr>
    </a:lvl4pPr>
    <a:lvl5pPr marL="1828581" algn="l" defTabSz="914289" rtl="0" eaLnBrk="1" latinLnBrk="0" hangingPunct="1">
      <a:defRPr sz="1200" kern="1200">
        <a:solidFill>
          <a:schemeClr val="tx1"/>
        </a:solidFill>
        <a:latin typeface="+mn-lt"/>
        <a:ea typeface="+mn-ea"/>
        <a:cs typeface="+mn-cs"/>
      </a:defRPr>
    </a:lvl5pPr>
    <a:lvl6pPr marL="2285727" algn="l" defTabSz="914289" rtl="0" eaLnBrk="1" latinLnBrk="0" hangingPunct="1">
      <a:defRPr sz="1200" kern="1200">
        <a:solidFill>
          <a:schemeClr val="tx1"/>
        </a:solidFill>
        <a:latin typeface="+mn-lt"/>
        <a:ea typeface="+mn-ea"/>
        <a:cs typeface="+mn-cs"/>
      </a:defRPr>
    </a:lvl6pPr>
    <a:lvl7pPr marL="2742870" algn="l" defTabSz="914289" rtl="0" eaLnBrk="1" latinLnBrk="0" hangingPunct="1">
      <a:defRPr sz="1200" kern="1200">
        <a:solidFill>
          <a:schemeClr val="tx1"/>
        </a:solidFill>
        <a:latin typeface="+mn-lt"/>
        <a:ea typeface="+mn-ea"/>
        <a:cs typeface="+mn-cs"/>
      </a:defRPr>
    </a:lvl7pPr>
    <a:lvl8pPr marL="3200016" algn="l" defTabSz="914289" rtl="0" eaLnBrk="1" latinLnBrk="0" hangingPunct="1">
      <a:defRPr sz="1200" kern="1200">
        <a:solidFill>
          <a:schemeClr val="tx1"/>
        </a:solidFill>
        <a:latin typeface="+mn-lt"/>
        <a:ea typeface="+mn-ea"/>
        <a:cs typeface="+mn-cs"/>
      </a:defRPr>
    </a:lvl8pPr>
    <a:lvl9pPr marL="3657161" algn="l" defTabSz="9142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snews.com/education/best-global-universities/electrical-electronic-engineering?region=europ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1</a:t>
            </a:fld>
            <a:endParaRPr lang="en-US"/>
          </a:p>
        </p:txBody>
      </p:sp>
    </p:spTree>
    <p:extLst>
      <p:ext uri="{BB962C8B-B14F-4D97-AF65-F5344CB8AC3E}">
        <p14:creationId xmlns:p14="http://schemas.microsoft.com/office/powerpoint/2010/main" val="3902868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694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10"/>
          </p:nvPr>
        </p:nvSpPr>
        <p:spPr/>
        <p:txBody>
          <a:bodyPr rtlCol="0"/>
          <a:lstStyle/>
          <a:p>
            <a:pPr rtl="0"/>
            <a:fld id="{8C896355-3DDC-9949-861F-AD0908BFCC23}" type="slidenum">
              <a:rPr lang="en-US" smtClean="0"/>
              <a:t>11</a:t>
            </a:fld>
            <a:endParaRPr lang="en-US"/>
          </a:p>
        </p:txBody>
      </p:sp>
    </p:spTree>
    <p:extLst>
      <p:ext uri="{BB962C8B-B14F-4D97-AF65-F5344CB8AC3E}">
        <p14:creationId xmlns:p14="http://schemas.microsoft.com/office/powerpoint/2010/main" val="2922455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10"/>
          </p:nvPr>
        </p:nvSpPr>
        <p:spPr/>
        <p:txBody>
          <a:bodyPr rtlCol="0"/>
          <a:lstStyle/>
          <a:p>
            <a:pPr rtl="0"/>
            <a:fld id="{8C896355-3DDC-9949-861F-AD0908BFCC23}" type="slidenum">
              <a:rPr lang="en-US" smtClean="0"/>
              <a:t>12</a:t>
            </a:fld>
            <a:endParaRPr lang="en-US"/>
          </a:p>
        </p:txBody>
      </p:sp>
    </p:spTree>
    <p:extLst>
      <p:ext uri="{BB962C8B-B14F-4D97-AF65-F5344CB8AC3E}">
        <p14:creationId xmlns:p14="http://schemas.microsoft.com/office/powerpoint/2010/main" val="3653596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13</a:t>
            </a:fld>
            <a:endParaRPr lang="en-US"/>
          </a:p>
        </p:txBody>
      </p:sp>
    </p:spTree>
    <p:extLst>
      <p:ext uri="{BB962C8B-B14F-4D97-AF65-F5344CB8AC3E}">
        <p14:creationId xmlns:p14="http://schemas.microsoft.com/office/powerpoint/2010/main" val="216664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marL="0" marR="0" lvl="0" indent="0" algn="l" defTabSz="914289"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The number of students shows a decreasing trend </a:t>
            </a:r>
            <a:r>
              <a:rPr lang="en-GB" sz="1200" b="1">
                <a:effectLst/>
                <a:latin typeface="Calibri" panose="020F0502020204030204" pitchFamily="34" charset="0"/>
                <a:ea typeface="Calibri" panose="020F0502020204030204" pitchFamily="34" charset="0"/>
                <a:cs typeface="Times New Roman" panose="02020603050405020304" pitchFamily="18" charset="0"/>
              </a:rPr>
              <a:t>since 2020.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Closed more than we have opened. More students enrolled in the existing degree programmes.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289" rtl="0" eaLnBrk="1" fontAlgn="auto" latinLnBrk="0" hangingPunct="1">
              <a:lnSpc>
                <a:spcPct val="100000"/>
              </a:lnSpc>
              <a:spcBef>
                <a:spcPts val="0"/>
              </a:spcBef>
              <a:spcAft>
                <a:spcPts val="0"/>
              </a:spcAft>
              <a:buClrTx/>
              <a:buSzTx/>
              <a:buFontTx/>
              <a:buNone/>
              <a:tabLst/>
              <a:defRPr/>
            </a:pPr>
            <a:endParaRPr lang="da-DK" b="1" dirty="0">
              <a:solidFill>
                <a:schemeClr val="accent6"/>
              </a:solidFill>
            </a:endParaRPr>
          </a:p>
          <a:p>
            <a:pPr>
              <a:lnSpc>
                <a:spcPct val="115000"/>
              </a:lnSpc>
              <a:spcAft>
                <a:spcPts val="10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Note: Calculated as of 1/10 2024. Includes ordinary full-time students, visiting students, admission course and part-time programmes</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Source: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Qlikview</a:t>
            </a:r>
            <a:r>
              <a:rPr lang="en-GB" sz="1200" dirty="0">
                <a:effectLst/>
                <a:latin typeface="Calibri" panose="020F0502020204030204" pitchFamily="34" charset="0"/>
                <a:ea typeface="Calibri" panose="020F0502020204030204" pitchFamily="34" charset="0"/>
                <a:cs typeface="Times New Roman" panose="02020603050405020304" pitchFamily="18" charset="0"/>
              </a:rPr>
              <a:t> / power BI.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Number of students</a:t>
            </a:r>
            <a:r>
              <a:rPr lang="en-GB" sz="1200" dirty="0">
                <a:effectLst/>
                <a:latin typeface="Calibri" panose="020F0502020204030204" pitchFamily="34" charset="0"/>
                <a:ea typeface="Calibri" panose="020F0502020204030204" pitchFamily="34" charset="0"/>
                <a:cs typeface="Times New Roman" panose="02020603050405020304" pitchFamily="18" charset="0"/>
              </a:rPr>
              <a:t> Source: </a:t>
            </a:r>
            <a:r>
              <a:rPr lang="en-gb" dirty="0"/>
              <a:t>: Majken Davids</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gb" dirty="0"/>
          </a:p>
          <a:p>
            <a:pPr rtl="0"/>
            <a:endParaRPr lang="en-gb" dirty="0"/>
          </a:p>
          <a:p>
            <a:pPr rtl="0"/>
            <a:endParaRPr lang="da-DK" dirty="0"/>
          </a:p>
        </p:txBody>
      </p:sp>
      <p:sp>
        <p:nvSpPr>
          <p:cNvPr id="4" name="Pladsholder til slidenummer 3"/>
          <p:cNvSpPr>
            <a:spLocks noGrp="1"/>
          </p:cNvSpPr>
          <p:nvPr>
            <p:ph type="sldNum" sz="quarter" idx="10"/>
          </p:nvPr>
        </p:nvSpPr>
        <p:spPr/>
        <p:txBody>
          <a:bodyPr rtlCol="0"/>
          <a:lstStyle/>
          <a:p>
            <a:pPr marL="0" marR="0" lvl="0" indent="0" algn="r" defTabSz="91422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2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608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E1E9B-38FD-F71C-AF8E-F7CB4F907F8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9C61D0F-B981-8CA6-DEAD-A266D795851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CF68D84-9F53-B68E-C9B1-A0F242BEE75B}"/>
              </a:ext>
            </a:extLst>
          </p:cNvPr>
          <p:cNvSpPr>
            <a:spLocks noGrp="1"/>
          </p:cNvSpPr>
          <p:nvPr>
            <p:ph type="body" idx="1"/>
          </p:nvPr>
        </p:nvSpPr>
        <p:spPr/>
        <p:txBody>
          <a:bodyPr rtlCol="0"/>
          <a:lstStyle/>
          <a:p>
            <a:pPr rtl="0"/>
            <a:endParaRPr lang="da-DK" dirty="0"/>
          </a:p>
        </p:txBody>
      </p:sp>
      <p:sp>
        <p:nvSpPr>
          <p:cNvPr id="4" name="Pladsholder til slidenummer 3">
            <a:extLst>
              <a:ext uri="{FF2B5EF4-FFF2-40B4-BE49-F238E27FC236}">
                <a16:creationId xmlns:a16="http://schemas.microsoft.com/office/drawing/2014/main" id="{0A686E7D-4F34-4CEC-D4A9-33A0AF7C3F4F}"/>
              </a:ext>
            </a:extLst>
          </p:cNvPr>
          <p:cNvSpPr>
            <a:spLocks noGrp="1"/>
          </p:cNvSpPr>
          <p:nvPr>
            <p:ph type="sldNum" sz="quarter" idx="5"/>
          </p:nvPr>
        </p:nvSpPr>
        <p:spPr/>
        <p:txBody>
          <a:bodyPr rtlCol="0"/>
          <a:lstStyle/>
          <a:p>
            <a:pPr rtl="0"/>
            <a:fld id="{8C896355-3DDC-9949-861F-AD0908BFCC23}" type="slidenum">
              <a:rPr lang="en-US" smtClean="0"/>
              <a:t>15</a:t>
            </a:fld>
            <a:endParaRPr lang="en-US"/>
          </a:p>
        </p:txBody>
      </p:sp>
    </p:spTree>
    <p:extLst>
      <p:ext uri="{BB962C8B-B14F-4D97-AF65-F5344CB8AC3E}">
        <p14:creationId xmlns:p14="http://schemas.microsoft.com/office/powerpoint/2010/main" val="1702200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16</a:t>
            </a:fld>
            <a:endParaRPr lang="en-US"/>
          </a:p>
        </p:txBody>
      </p:sp>
    </p:spTree>
    <p:extLst>
      <p:ext uri="{BB962C8B-B14F-4D97-AF65-F5344CB8AC3E}">
        <p14:creationId xmlns:p14="http://schemas.microsoft.com/office/powerpoint/2010/main" val="1467360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diasnummer 3"/>
          <p:cNvSpPr>
            <a:spLocks noGrp="1"/>
          </p:cNvSpPr>
          <p:nvPr>
            <p:ph type="sldNum" sz="quarter" idx="10"/>
          </p:nvPr>
        </p:nvSpPr>
        <p:spPr/>
        <p:txBody>
          <a:bodyPr rtlCol="0"/>
          <a:lstStyle/>
          <a:p>
            <a:pPr rtl="0"/>
            <a:fld id="{8C896355-3DDC-9949-861F-AD0908BFCC23}" type="slidenum">
              <a:rPr lang="en-US" smtClean="0"/>
              <a:t>17</a:t>
            </a:fld>
            <a:endParaRPr lang="en-US"/>
          </a:p>
        </p:txBody>
      </p:sp>
    </p:spTree>
    <p:extLst>
      <p:ext uri="{BB962C8B-B14F-4D97-AF65-F5344CB8AC3E}">
        <p14:creationId xmlns:p14="http://schemas.microsoft.com/office/powerpoint/2010/main" val="298785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18</a:t>
            </a:fld>
            <a:endParaRPr lang="en-US"/>
          </a:p>
        </p:txBody>
      </p:sp>
    </p:spTree>
    <p:extLst>
      <p:ext uri="{BB962C8B-B14F-4D97-AF65-F5344CB8AC3E}">
        <p14:creationId xmlns:p14="http://schemas.microsoft.com/office/powerpoint/2010/main" val="1793118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rtl="0"/>
            <a:fld id="{8C896355-3DDC-9949-861F-AD0908BFCC23}" type="slidenum">
              <a:rPr lang="en-US" smtClean="0"/>
              <a:t>19</a:t>
            </a:fld>
            <a:endParaRPr lang="en-US"/>
          </a:p>
        </p:txBody>
      </p:sp>
    </p:spTree>
    <p:extLst>
      <p:ext uri="{BB962C8B-B14F-4D97-AF65-F5344CB8AC3E}">
        <p14:creationId xmlns:p14="http://schemas.microsoft.com/office/powerpoint/2010/main" val="367498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2</a:t>
            </a:fld>
            <a:endParaRPr lang="en-US"/>
          </a:p>
        </p:txBody>
      </p:sp>
    </p:spTree>
    <p:extLst>
      <p:ext uri="{BB962C8B-B14F-4D97-AF65-F5344CB8AC3E}">
        <p14:creationId xmlns:p14="http://schemas.microsoft.com/office/powerpoint/2010/main" val="502933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20</a:t>
            </a:fld>
            <a:endParaRPr lang="en-US"/>
          </a:p>
        </p:txBody>
      </p:sp>
    </p:spTree>
    <p:extLst>
      <p:ext uri="{BB962C8B-B14F-4D97-AF65-F5344CB8AC3E}">
        <p14:creationId xmlns:p14="http://schemas.microsoft.com/office/powerpoint/2010/main" val="2163367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5450" y="1238250"/>
            <a:ext cx="5943600" cy="3343275"/>
          </a:xfrm>
        </p:spPr>
      </p:sp>
      <p:sp>
        <p:nvSpPr>
          <p:cNvPr id="3" name="Pladsholder til noter 2"/>
          <p:cNvSpPr>
            <a:spLocks noGrp="1"/>
          </p:cNvSpPr>
          <p:nvPr>
            <p:ph type="body" idx="1"/>
          </p:nvPr>
        </p:nvSpPr>
        <p:spPr/>
        <p:txBody>
          <a:bodyPr rtlCol="0"/>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Source: </a:t>
            </a:r>
            <a:r>
              <a:rPr lang="da-DK" sz="1800" dirty="0">
                <a:effectLst/>
                <a:latin typeface="Calibri" panose="020F0502020204030204" pitchFamily="34" charset="0"/>
                <a:ea typeface="Calibri" panose="020F0502020204030204" pitchFamily="34" charset="0"/>
                <a:cs typeface="Times New Roman" panose="02020603050405020304" pitchFamily="18" charset="0"/>
              </a:rPr>
              <a:t>Power BI</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Source: DEA report from 2021 (employment)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Based on the number who completed in the period 1 October of the previous year to 30 September of the year. For each who completed, unemployment is measured in the 2nd year after completion (4th-7th quarter). Q4 is defined as the quarter that contains the date exactly 1 year after completion (i.e. Q4-7 is measured from the quarter containing the one-year anniversary of completion up to and including the quarter immediately preceding the two-year anniversary of completion)</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sz="1800" dirty="0">
              <a:effectLst/>
              <a:latin typeface="Calibri" panose="020F0502020204030204" pitchFamily="34" charset="0"/>
            </a:endParaRPr>
          </a:p>
          <a:p>
            <a:pPr rtl="0"/>
            <a:endParaRPr lang="da-DK" sz="1800" dirty="0">
              <a:effectLst/>
              <a:latin typeface="Calibri" panose="020F0502020204030204" pitchFamily="34" charset="0"/>
            </a:endParaRPr>
          </a:p>
        </p:txBody>
      </p:sp>
      <p:sp>
        <p:nvSpPr>
          <p:cNvPr id="4" name="Pladsholder til diasnummer 3"/>
          <p:cNvSpPr>
            <a:spLocks noGrp="1"/>
          </p:cNvSpPr>
          <p:nvPr>
            <p:ph type="sldNum" sz="quarter" idx="10"/>
          </p:nvPr>
        </p:nvSpPr>
        <p:spPr/>
        <p:txBody>
          <a:bodyPr rtlCol="0"/>
          <a:lstStyle/>
          <a:p>
            <a:pPr rtl="0"/>
            <a:fld id="{A5874EA0-E96F-4A9F-BECE-F82ED93FDC31}" type="slidenum">
              <a:rPr lang="da-DK" smtClean="0"/>
              <a:t>21</a:t>
            </a:fld>
            <a:endParaRPr lang="da-DK"/>
          </a:p>
        </p:txBody>
      </p:sp>
    </p:spTree>
    <p:extLst>
      <p:ext uri="{BB962C8B-B14F-4D97-AF65-F5344CB8AC3E}">
        <p14:creationId xmlns:p14="http://schemas.microsoft.com/office/powerpoint/2010/main" val="725193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rtl="0"/>
            <a:fld id="{8C896355-3DDC-9949-861F-AD0908BFCC23}" type="slidenum">
              <a:rPr lang="en-US" smtClean="0"/>
              <a:t>22</a:t>
            </a:fld>
            <a:endParaRPr lang="en-US"/>
          </a:p>
        </p:txBody>
      </p:sp>
    </p:spTree>
    <p:extLst>
      <p:ext uri="{BB962C8B-B14F-4D97-AF65-F5344CB8AC3E}">
        <p14:creationId xmlns:p14="http://schemas.microsoft.com/office/powerpoint/2010/main" val="782888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23</a:t>
            </a:fld>
            <a:endParaRPr lang="en-US"/>
          </a:p>
        </p:txBody>
      </p:sp>
    </p:spTree>
    <p:extLst>
      <p:ext uri="{BB962C8B-B14F-4D97-AF65-F5344CB8AC3E}">
        <p14:creationId xmlns:p14="http://schemas.microsoft.com/office/powerpoint/2010/main" val="1679497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24</a:t>
            </a:fld>
            <a:endParaRPr lang="en-US"/>
          </a:p>
        </p:txBody>
      </p:sp>
    </p:spTree>
    <p:extLst>
      <p:ext uri="{BB962C8B-B14F-4D97-AF65-F5344CB8AC3E}">
        <p14:creationId xmlns:p14="http://schemas.microsoft.com/office/powerpoint/2010/main" val="934269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00050" y="850900"/>
            <a:ext cx="7562850" cy="4254500"/>
          </a:xfrm>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10"/>
          </p:nvPr>
        </p:nvSpPr>
        <p:spPr/>
        <p:txBody>
          <a:bodyPr rtlCol="0"/>
          <a:lstStyle/>
          <a:p>
            <a:pPr marL="0" marR="0" lvl="0" indent="0" algn="r" defTabSz="91422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2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892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10"/>
          </p:nvPr>
        </p:nvSpPr>
        <p:spPr/>
        <p:txBody>
          <a:bodyPr rtlCol="0"/>
          <a:lstStyle/>
          <a:p>
            <a:pPr rtl="0"/>
            <a:fld id="{8C896355-3DDC-9949-861F-AD0908BFCC23}" type="slidenum">
              <a:rPr lang="en-US" smtClean="0"/>
              <a:t>26</a:t>
            </a:fld>
            <a:endParaRPr lang="en-US"/>
          </a:p>
        </p:txBody>
      </p:sp>
    </p:spTree>
    <p:extLst>
      <p:ext uri="{BB962C8B-B14F-4D97-AF65-F5344CB8AC3E}">
        <p14:creationId xmlns:p14="http://schemas.microsoft.com/office/powerpoint/2010/main" val="128873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27</a:t>
            </a:fld>
            <a:endParaRPr lang="en-US"/>
          </a:p>
        </p:txBody>
      </p:sp>
    </p:spTree>
    <p:extLst>
      <p:ext uri="{BB962C8B-B14F-4D97-AF65-F5344CB8AC3E}">
        <p14:creationId xmlns:p14="http://schemas.microsoft.com/office/powerpoint/2010/main" val="317528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en-gb"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28</a:t>
            </a:fld>
            <a:endParaRPr lang="en-US"/>
          </a:p>
        </p:txBody>
      </p:sp>
    </p:spTree>
    <p:extLst>
      <p:ext uri="{BB962C8B-B14F-4D97-AF65-F5344CB8AC3E}">
        <p14:creationId xmlns:p14="http://schemas.microsoft.com/office/powerpoint/2010/main" val="3175197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D02CC-ECAF-960F-3B7E-9AAAB4D7E0F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D9228F1-1B93-BD4A-346A-F80DC4CA295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D758DD5-0602-DAF3-06B1-56FD24BBED87}"/>
              </a:ext>
            </a:extLst>
          </p:cNvPr>
          <p:cNvSpPr>
            <a:spLocks noGrp="1"/>
          </p:cNvSpPr>
          <p:nvPr>
            <p:ph type="body" idx="1"/>
          </p:nvPr>
        </p:nvSpPr>
        <p:spPr/>
        <p:txBody>
          <a:bodyPr rtlCol="0"/>
          <a:lstStyle/>
          <a:p>
            <a:pPr rtl="0"/>
            <a:endParaRPr lang="da-DK" dirty="0"/>
          </a:p>
        </p:txBody>
      </p:sp>
      <p:sp>
        <p:nvSpPr>
          <p:cNvPr id="4" name="Pladsholder til slidenummer 3">
            <a:extLst>
              <a:ext uri="{FF2B5EF4-FFF2-40B4-BE49-F238E27FC236}">
                <a16:creationId xmlns:a16="http://schemas.microsoft.com/office/drawing/2014/main" id="{8496A68C-569A-C81E-6BD3-D55B4B5EB1F8}"/>
              </a:ext>
            </a:extLst>
          </p:cNvPr>
          <p:cNvSpPr>
            <a:spLocks noGrp="1"/>
          </p:cNvSpPr>
          <p:nvPr>
            <p:ph type="sldNum" sz="quarter" idx="5"/>
          </p:nvPr>
        </p:nvSpPr>
        <p:spPr/>
        <p:txBody>
          <a:bodyPr rtlCol="0"/>
          <a:lstStyle/>
          <a:p>
            <a:pPr rtl="0"/>
            <a:fld id="{8C896355-3DDC-9949-861F-AD0908BFCC23}" type="slidenum">
              <a:rPr lang="en-US" smtClean="0"/>
              <a:t>29</a:t>
            </a:fld>
            <a:endParaRPr lang="en-US"/>
          </a:p>
        </p:txBody>
      </p:sp>
    </p:spTree>
    <p:extLst>
      <p:ext uri="{BB962C8B-B14F-4D97-AF65-F5344CB8AC3E}">
        <p14:creationId xmlns:p14="http://schemas.microsoft.com/office/powerpoint/2010/main" val="132563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r>
              <a:rPr lang="en-gb" dirty="0">
                <a:hlinkClick r:id="rId3"/>
              </a:rPr>
              <a:t>Top Electrical and Electronic Engineering Schools in the </a:t>
            </a:r>
            <a:r>
              <a:rPr lang="en-gb">
                <a:hlinkClick r:id="rId3"/>
              </a:rPr>
              <a:t>World </a:t>
            </a:r>
            <a:r>
              <a:rPr lang="en-GB">
                <a:hlinkClick r:id="rId3"/>
              </a:rPr>
              <a:t>–</a:t>
            </a:r>
            <a:r>
              <a:rPr lang="en-gb">
                <a:hlinkClick r:id="rId3"/>
              </a:rPr>
              <a:t> U.S. </a:t>
            </a:r>
            <a:r>
              <a:rPr lang="en-gb" dirty="0">
                <a:hlinkClick r:id="rId3"/>
              </a:rPr>
              <a:t>News &amp; World Report / Education</a:t>
            </a:r>
            <a:endParaRPr lang="da-DK" dirty="0"/>
          </a:p>
        </p:txBody>
      </p:sp>
      <p:sp>
        <p:nvSpPr>
          <p:cNvPr id="4" name="Pladsholder til slidenummer 3"/>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254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2004D-7936-F927-F284-DA34DDD2177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53133BC-01C1-3C51-1DD5-A8B37969268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0826329-EB7B-4794-A5B3-0106C088FABF}"/>
              </a:ext>
            </a:extLst>
          </p:cNvPr>
          <p:cNvSpPr>
            <a:spLocks noGrp="1"/>
          </p:cNvSpPr>
          <p:nvPr>
            <p:ph type="body" idx="1"/>
          </p:nvPr>
        </p:nvSpPr>
        <p:spPr/>
        <p:txBody>
          <a:bodyPr rtlCol="0"/>
          <a:lstStyle/>
          <a:p>
            <a:pPr rtl="0"/>
            <a:endParaRPr lang="da-DK" dirty="0"/>
          </a:p>
        </p:txBody>
      </p:sp>
      <p:sp>
        <p:nvSpPr>
          <p:cNvPr id="4" name="Pladsholder til slidenummer 3">
            <a:extLst>
              <a:ext uri="{FF2B5EF4-FFF2-40B4-BE49-F238E27FC236}">
                <a16:creationId xmlns:a16="http://schemas.microsoft.com/office/drawing/2014/main" id="{1DAC4692-32CE-5458-E2B1-44107CEF4B1A}"/>
              </a:ext>
            </a:extLst>
          </p:cNvPr>
          <p:cNvSpPr>
            <a:spLocks noGrp="1"/>
          </p:cNvSpPr>
          <p:nvPr>
            <p:ph type="sldNum" sz="quarter" idx="5"/>
          </p:nvPr>
        </p:nvSpPr>
        <p:spPr/>
        <p:txBody>
          <a:bodyPr rtlCol="0"/>
          <a:lstStyle/>
          <a:p>
            <a:pPr rtl="0"/>
            <a:fld id="{8C896355-3DDC-9949-861F-AD0908BFCC23}" type="slidenum">
              <a:rPr lang="en-US" smtClean="0"/>
              <a:t>30</a:t>
            </a:fld>
            <a:endParaRPr lang="en-US"/>
          </a:p>
        </p:txBody>
      </p:sp>
    </p:spTree>
    <p:extLst>
      <p:ext uri="{BB962C8B-B14F-4D97-AF65-F5344CB8AC3E}">
        <p14:creationId xmlns:p14="http://schemas.microsoft.com/office/powerpoint/2010/main" val="2220526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5450" y="1238250"/>
            <a:ext cx="5943600" cy="3343275"/>
          </a:xfrm>
        </p:spPr>
      </p:sp>
      <p:sp>
        <p:nvSpPr>
          <p:cNvPr id="3" name="Pladsholder til noter 2"/>
          <p:cNvSpPr>
            <a:spLocks noGrp="1"/>
          </p:cNvSpPr>
          <p:nvPr>
            <p:ph type="body" idx="1"/>
          </p:nvPr>
        </p:nvSpPr>
        <p:spPr/>
        <p:txBody>
          <a:bodyPr rtlCol="0"/>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Source: Dagmar supplies the basic part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gb" dirty="0"/>
          </a:p>
          <a:p>
            <a:pPr rtl="0"/>
            <a:endParaRPr lang="da-DK" dirty="0"/>
          </a:p>
        </p:txBody>
      </p:sp>
      <p:sp>
        <p:nvSpPr>
          <p:cNvPr id="4" name="Pladsholder til diasnumm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5874EA0-E96F-4A9F-BECE-F82ED93FDC31}"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2298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5450" y="1238250"/>
            <a:ext cx="5943600" cy="3343275"/>
          </a:xfrm>
        </p:spPr>
      </p:sp>
      <p:sp>
        <p:nvSpPr>
          <p:cNvPr id="3" name="Pladsholder til noter 2"/>
          <p:cNvSpPr>
            <a:spLocks noGrp="1"/>
          </p:cNvSpPr>
          <p:nvPr>
            <p:ph type="body" idx="1"/>
          </p:nvPr>
        </p:nvSpPr>
        <p:spPr/>
        <p:txBody>
          <a:bodyPr rtlCol="0"/>
          <a:lstStyle/>
          <a:p>
            <a:pPr marL="0" marR="0" lvl="0" indent="0" algn="l" defTabSz="914289"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Source: Dagmar supplies the basic part – slides are from JKP</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gb" dirty="0"/>
          </a:p>
          <a:p>
            <a:pPr rtl="0"/>
            <a:endParaRPr lang="da-DK" dirty="0"/>
          </a:p>
        </p:txBody>
      </p:sp>
      <p:sp>
        <p:nvSpPr>
          <p:cNvPr id="4" name="Pladsholder til diasnummer 3"/>
          <p:cNvSpPr>
            <a:spLocks noGrp="1"/>
          </p:cNvSpPr>
          <p:nvPr>
            <p:ph type="sldNum" sz="quarter" idx="10"/>
          </p:nvPr>
        </p:nvSpPr>
        <p:spPr/>
        <p:txBody>
          <a:bodyPr rtlCol="0"/>
          <a:lstStyle/>
          <a:p>
            <a:pPr rtl="0"/>
            <a:fld id="{A5874EA0-E96F-4A9F-BECE-F82ED93FDC31}" type="slidenum">
              <a:rPr lang="da-DK" smtClean="0"/>
              <a:t>32</a:t>
            </a:fld>
            <a:endParaRPr lang="da-DK"/>
          </a:p>
        </p:txBody>
      </p:sp>
    </p:spTree>
    <p:extLst>
      <p:ext uri="{BB962C8B-B14F-4D97-AF65-F5344CB8AC3E}">
        <p14:creationId xmlns:p14="http://schemas.microsoft.com/office/powerpoint/2010/main" val="572298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5450" y="1238250"/>
            <a:ext cx="5943600" cy="3343275"/>
          </a:xfrm>
        </p:spPr>
      </p:sp>
      <p:sp>
        <p:nvSpPr>
          <p:cNvPr id="3" name="Pladsholder til noter 2"/>
          <p:cNvSpPr>
            <a:spLocks noGrp="1"/>
          </p:cNvSpPr>
          <p:nvPr>
            <p:ph type="body" idx="1"/>
          </p:nvPr>
        </p:nvSpPr>
        <p:spPr/>
        <p:txBody>
          <a:bodyPr rtlCol="0"/>
          <a:lstStyle/>
          <a:p>
            <a:pPr marL="0" marR="0" lvl="0" indent="0" algn="l" defTabSz="914289"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Source: doctoral school (Helen) and VBN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Poul</a:t>
            </a:r>
            <a:r>
              <a:rPr lang="en-GB" sz="1800" dirty="0">
                <a:effectLst/>
                <a:latin typeface="Calibri" panose="020F0502020204030204" pitchFamily="34" charset="0"/>
                <a:ea typeface="Calibri" panose="020F0502020204030204" pitchFamily="34" charset="0"/>
                <a:cs typeface="Times New Roman" panose="02020603050405020304" pitchFamily="18" charset="0"/>
              </a:rPr>
              <a:t> Melchior)</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gb" dirty="0"/>
          </a:p>
        </p:txBody>
      </p:sp>
      <p:sp>
        <p:nvSpPr>
          <p:cNvPr id="4" name="Pladsholder til diasnummer 3"/>
          <p:cNvSpPr>
            <a:spLocks noGrp="1"/>
          </p:cNvSpPr>
          <p:nvPr>
            <p:ph type="sldNum" sz="quarter" idx="10"/>
          </p:nvPr>
        </p:nvSpPr>
        <p:spPr/>
        <p:txBody>
          <a:bodyPr rtlCol="0"/>
          <a:lstStyle/>
          <a:p>
            <a:pPr rtl="0"/>
            <a:fld id="{A5874EA0-E96F-4A9F-BECE-F82ED93FDC31}" type="slidenum">
              <a:rPr lang="da-DK" smtClean="0"/>
              <a:t>33</a:t>
            </a:fld>
            <a:endParaRPr lang="da-DK"/>
          </a:p>
        </p:txBody>
      </p:sp>
    </p:spTree>
    <p:extLst>
      <p:ext uri="{BB962C8B-B14F-4D97-AF65-F5344CB8AC3E}">
        <p14:creationId xmlns:p14="http://schemas.microsoft.com/office/powerpoint/2010/main" val="3082311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rtl="0"/>
            <a:fld id="{8C896355-3DDC-9949-861F-AD0908BFCC23}" type="slidenum">
              <a:rPr lang="en-US" smtClean="0"/>
              <a:t>34</a:t>
            </a:fld>
            <a:endParaRPr lang="en-US"/>
          </a:p>
        </p:txBody>
      </p:sp>
    </p:spTree>
    <p:extLst>
      <p:ext uri="{BB962C8B-B14F-4D97-AF65-F5344CB8AC3E}">
        <p14:creationId xmlns:p14="http://schemas.microsoft.com/office/powerpoint/2010/main" val="190885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35</a:t>
            </a:fld>
            <a:endParaRPr lang="en-US"/>
          </a:p>
        </p:txBody>
      </p:sp>
    </p:spTree>
    <p:extLst>
      <p:ext uri="{BB962C8B-B14F-4D97-AF65-F5344CB8AC3E}">
        <p14:creationId xmlns:p14="http://schemas.microsoft.com/office/powerpoint/2010/main" val="2915795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FLEXIBLE APPROACH TO COLLABORATION</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Source: Confederation of Danish Industry, Analysis (2016):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Knaster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i</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samarbejde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om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forskning</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 men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også</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positive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tendenser</a:t>
            </a:r>
            <a:r>
              <a:rPr lang="en-GB" sz="1800" dirty="0">
                <a:effectLst/>
                <a:latin typeface="Calibri" panose="020F0502020204030204" pitchFamily="34" charset="0"/>
                <a:ea typeface="Calibri" panose="020F0502020204030204" pitchFamily="34" charset="0"/>
                <a:cs typeface="Times New Roman" panose="02020603050405020304" pitchFamily="18" charset="0"/>
              </a:rPr>
              <a:t> [Hurdles in research collaboration - as well as positive trends].</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BEST FOR RESEARCH AGREEMENTS AND COMMERCIAL PORTFOLIO</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Source: Ministry of Higher Education and Science Commercialization statistics — Ministry of Higher Education and Science data warehouse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defTabSz="913028" rtl="0">
              <a:defRPr/>
            </a:pPr>
            <a:endParaRPr lang="da-DK" dirty="0"/>
          </a:p>
          <a:p>
            <a:pPr defTabSz="913028" rtl="0">
              <a:defRPr/>
            </a:pPr>
            <a:endParaRPr lang="da-DK" dirty="0"/>
          </a:p>
          <a:p>
            <a:pPr rtl="0"/>
            <a:endParaRPr lang="da-DK" dirty="0"/>
          </a:p>
          <a:p>
            <a:pPr rtl="0"/>
            <a:endParaRPr lang="da-DK" dirty="0"/>
          </a:p>
        </p:txBody>
      </p:sp>
      <p:sp>
        <p:nvSpPr>
          <p:cNvPr id="4" name="Pladsholder til slidenummer 3"/>
          <p:cNvSpPr>
            <a:spLocks noGrp="1"/>
          </p:cNvSpPr>
          <p:nvPr>
            <p:ph type="sldNum" sz="quarter" idx="10"/>
          </p:nvPr>
        </p:nvSpPr>
        <p:spPr/>
        <p:txBody>
          <a:bodyPr rtlCol="0"/>
          <a:lstStyle/>
          <a:p>
            <a:pPr marL="0" marR="0" lvl="0" indent="0" algn="r" defTabSz="91422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2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856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37</a:t>
            </a:fld>
            <a:endParaRPr lang="en-US"/>
          </a:p>
        </p:txBody>
      </p:sp>
    </p:spTree>
    <p:extLst>
      <p:ext uri="{BB962C8B-B14F-4D97-AF65-F5344CB8AC3E}">
        <p14:creationId xmlns:p14="http://schemas.microsoft.com/office/powerpoint/2010/main" val="3038102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a:lnSpc>
                <a:spcPct val="115000"/>
              </a:lnSpc>
              <a:spcAft>
                <a:spcPts val="10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COMPETITIVENESS STRENGTHENED</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Source: Iris Group (2021): </a:t>
            </a:r>
            <a:r>
              <a:rPr lang="en-gb" i="1" noProof="0" dirty="0">
                <a:solidFill>
                  <a:prstClr val="black"/>
                </a:solidFill>
                <a:latin typeface="Arial" panose="020B0604020202020204" pitchFamily="34" charset="0"/>
                <a:cs typeface="Arial" panose="020B0604020202020204" pitchFamily="34" charset="0"/>
              </a:rPr>
              <a:t>Fra </a:t>
            </a:r>
            <a:r>
              <a:rPr lang="en-gb" i="1" noProof="0" dirty="0" err="1">
                <a:solidFill>
                  <a:prstClr val="black"/>
                </a:solidFill>
                <a:latin typeface="Arial" panose="020B0604020202020204" pitchFamily="34" charset="0"/>
                <a:cs typeface="Arial" panose="020B0604020202020204" pitchFamily="34" charset="0"/>
              </a:rPr>
              <a:t>viden</a:t>
            </a:r>
            <a:r>
              <a:rPr lang="en-gb" i="1" noProof="0" dirty="0">
                <a:solidFill>
                  <a:prstClr val="black"/>
                </a:solidFill>
                <a:latin typeface="Arial" panose="020B0604020202020204" pitchFamily="34" charset="0"/>
                <a:cs typeface="Arial" panose="020B0604020202020204" pitchFamily="34" charset="0"/>
              </a:rPr>
              <a:t> til </a:t>
            </a:r>
            <a:r>
              <a:rPr lang="en-gb" i="1" noProof="0" dirty="0" err="1">
                <a:solidFill>
                  <a:prstClr val="black"/>
                </a:solidFill>
                <a:latin typeface="Arial" panose="020B0604020202020204" pitchFamily="34" charset="0"/>
                <a:cs typeface="Arial" panose="020B0604020202020204" pitchFamily="34" charset="0"/>
              </a:rPr>
              <a:t>samfundsnytte</a:t>
            </a:r>
            <a:r>
              <a:rPr lang="en-gb" i="1" noProof="0" dirty="0">
                <a:solidFill>
                  <a:prstClr val="black"/>
                </a:solidFill>
                <a:latin typeface="Arial" panose="020B0604020202020204" pitchFamily="34" charset="0"/>
                <a:cs typeface="Arial" panose="020B0604020202020204" pitchFamily="34" charset="0"/>
              </a:rPr>
              <a:t> - Aalborg </a:t>
            </a:r>
            <a:r>
              <a:rPr lang="en-gb" i="1" noProof="0" dirty="0" err="1">
                <a:solidFill>
                  <a:prstClr val="black"/>
                </a:solidFill>
                <a:latin typeface="Arial" panose="020B0604020202020204" pitchFamily="34" charset="0"/>
                <a:cs typeface="Arial" panose="020B0604020202020204" pitchFamily="34" charset="0"/>
              </a:rPr>
              <a:t>Universitets</a:t>
            </a:r>
            <a:r>
              <a:rPr lang="en-gb" i="1" noProof="0" dirty="0">
                <a:solidFill>
                  <a:prstClr val="black"/>
                </a:solidFill>
                <a:latin typeface="Arial" panose="020B0604020202020204" pitchFamily="34" charset="0"/>
                <a:cs typeface="Arial" panose="020B0604020202020204" pitchFamily="34" charset="0"/>
              </a:rPr>
              <a:t> </a:t>
            </a:r>
            <a:r>
              <a:rPr lang="en-gb" i="1" noProof="0" dirty="0" err="1">
                <a:solidFill>
                  <a:prstClr val="black"/>
                </a:solidFill>
                <a:latin typeface="Arial" panose="020B0604020202020204" pitchFamily="34" charset="0"/>
                <a:cs typeface="Arial" panose="020B0604020202020204" pitchFamily="34" charset="0"/>
              </a:rPr>
              <a:t>bidrag</a:t>
            </a:r>
            <a:r>
              <a:rPr lang="en-gb" i="1" noProof="0" dirty="0">
                <a:solidFill>
                  <a:prstClr val="black"/>
                </a:solidFill>
                <a:latin typeface="Arial" panose="020B0604020202020204" pitchFamily="34" charset="0"/>
                <a:cs typeface="Arial" panose="020B0604020202020204" pitchFamily="34" charset="0"/>
              </a:rPr>
              <a:t> til innovation, </a:t>
            </a:r>
            <a:r>
              <a:rPr lang="en-gb" i="1" noProof="0" dirty="0" err="1">
                <a:solidFill>
                  <a:prstClr val="black"/>
                </a:solidFill>
                <a:latin typeface="Arial" panose="020B0604020202020204" pitchFamily="34" charset="0"/>
                <a:cs typeface="Arial" panose="020B0604020202020204" pitchFamily="34" charset="0"/>
              </a:rPr>
              <a:t>iværksætteri</a:t>
            </a:r>
            <a:r>
              <a:rPr lang="en-gb" i="1" noProof="0" dirty="0">
                <a:solidFill>
                  <a:prstClr val="black"/>
                </a:solidFill>
                <a:latin typeface="Arial" panose="020B0604020202020204" pitchFamily="34" charset="0"/>
                <a:cs typeface="Arial" panose="020B0604020202020204" pitchFamily="34" charset="0"/>
              </a:rPr>
              <a:t> og </a:t>
            </a:r>
            <a:r>
              <a:rPr lang="en-gb" i="1" noProof="0" dirty="0" err="1">
                <a:solidFill>
                  <a:prstClr val="black"/>
                </a:solidFill>
                <a:latin typeface="Arial" panose="020B0604020202020204" pitchFamily="34" charset="0"/>
                <a:cs typeface="Arial" panose="020B0604020202020204" pitchFamily="34" charset="0"/>
              </a:rPr>
              <a:t>grøn</a:t>
            </a:r>
            <a:r>
              <a:rPr lang="en-gb" i="1" noProof="0" dirty="0">
                <a:solidFill>
                  <a:prstClr val="black"/>
                </a:solidFill>
                <a:latin typeface="Arial" panose="020B0604020202020204" pitchFamily="34" charset="0"/>
                <a:cs typeface="Arial" panose="020B0604020202020204" pitchFamily="34" charset="0"/>
              </a:rPr>
              <a:t> </a:t>
            </a:r>
            <a:r>
              <a:rPr lang="en-gb" i="1" noProof="0" dirty="0" err="1">
                <a:solidFill>
                  <a:prstClr val="black"/>
                </a:solidFill>
                <a:latin typeface="Arial" panose="020B0604020202020204" pitchFamily="34" charset="0"/>
                <a:cs typeface="Arial" panose="020B0604020202020204" pitchFamily="34" charset="0"/>
              </a:rPr>
              <a:t>omstilling</a:t>
            </a:r>
            <a:r>
              <a:rPr lang="en-gb" noProof="0" dirty="0">
                <a:solidFill>
                  <a:prstClr val="black"/>
                </a:solidFill>
                <a:latin typeface="Arial" panose="020B0604020202020204" pitchFamily="34" charset="0"/>
                <a:cs typeface="Arial" panose="020B0604020202020204" pitchFamily="34"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From knowledge to societal benefit - Aalborg University's contribution to innovation, entrepreneurship and the green transition]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defTabSz="913028" rtl="0">
              <a:defRPr/>
            </a:pPr>
            <a:endParaRPr lang="da-DK" b="1" dirty="0"/>
          </a:p>
          <a:p>
            <a:pPr defTabSz="913028" rtl="0">
              <a:defRPr/>
            </a:pPr>
            <a:endParaRPr lang="da-DK" b="1" dirty="0"/>
          </a:p>
          <a:p>
            <a:pPr>
              <a:lnSpc>
                <a:spcPct val="115000"/>
              </a:lnSpc>
              <a:spcAft>
                <a:spcPts val="10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PRODUCTIVITY GROWS</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productivity of the companies grows 12% on average, over a period of 8 years, when collaborating with AAU.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Source: Iris Group (2021): </a:t>
            </a:r>
            <a:r>
              <a:rPr lang="en-gb" i="1" noProof="0" dirty="0">
                <a:solidFill>
                  <a:prstClr val="black"/>
                </a:solidFill>
                <a:latin typeface="Arial" panose="020B0604020202020204" pitchFamily="34" charset="0"/>
                <a:cs typeface="Arial" panose="020B0604020202020204" pitchFamily="34" charset="0"/>
              </a:rPr>
              <a:t>Fra </a:t>
            </a:r>
            <a:r>
              <a:rPr lang="en-gb" i="1" noProof="0" dirty="0" err="1">
                <a:solidFill>
                  <a:prstClr val="black"/>
                </a:solidFill>
                <a:latin typeface="Arial" panose="020B0604020202020204" pitchFamily="34" charset="0"/>
                <a:cs typeface="Arial" panose="020B0604020202020204" pitchFamily="34" charset="0"/>
              </a:rPr>
              <a:t>viden</a:t>
            </a:r>
            <a:r>
              <a:rPr lang="en-gb" i="1" noProof="0" dirty="0">
                <a:solidFill>
                  <a:prstClr val="black"/>
                </a:solidFill>
                <a:latin typeface="Arial" panose="020B0604020202020204" pitchFamily="34" charset="0"/>
                <a:cs typeface="Arial" panose="020B0604020202020204" pitchFamily="34" charset="0"/>
              </a:rPr>
              <a:t> til </a:t>
            </a:r>
            <a:r>
              <a:rPr lang="en-gb" i="1" noProof="0" dirty="0" err="1">
                <a:solidFill>
                  <a:prstClr val="black"/>
                </a:solidFill>
                <a:latin typeface="Arial" panose="020B0604020202020204" pitchFamily="34" charset="0"/>
                <a:cs typeface="Arial" panose="020B0604020202020204" pitchFamily="34" charset="0"/>
              </a:rPr>
              <a:t>samfundsnytte</a:t>
            </a:r>
            <a:r>
              <a:rPr lang="en-gb" i="1" noProof="0" dirty="0">
                <a:solidFill>
                  <a:prstClr val="black"/>
                </a:solidFill>
                <a:latin typeface="Arial" panose="020B0604020202020204" pitchFamily="34" charset="0"/>
                <a:cs typeface="Arial" panose="020B0604020202020204" pitchFamily="34" charset="0"/>
              </a:rPr>
              <a:t> - Aalborg </a:t>
            </a:r>
            <a:r>
              <a:rPr lang="en-gb" i="1" noProof="0" dirty="0" err="1">
                <a:solidFill>
                  <a:prstClr val="black"/>
                </a:solidFill>
                <a:latin typeface="Arial" panose="020B0604020202020204" pitchFamily="34" charset="0"/>
                <a:cs typeface="Arial" panose="020B0604020202020204" pitchFamily="34" charset="0"/>
              </a:rPr>
              <a:t>Universitets</a:t>
            </a:r>
            <a:r>
              <a:rPr lang="en-gb" i="1" noProof="0" dirty="0">
                <a:solidFill>
                  <a:prstClr val="black"/>
                </a:solidFill>
                <a:latin typeface="Arial" panose="020B0604020202020204" pitchFamily="34" charset="0"/>
                <a:cs typeface="Arial" panose="020B0604020202020204" pitchFamily="34" charset="0"/>
              </a:rPr>
              <a:t> </a:t>
            </a:r>
            <a:r>
              <a:rPr lang="en-gb" i="1" noProof="0" dirty="0" err="1">
                <a:solidFill>
                  <a:prstClr val="black"/>
                </a:solidFill>
                <a:latin typeface="Arial" panose="020B0604020202020204" pitchFamily="34" charset="0"/>
                <a:cs typeface="Arial" panose="020B0604020202020204" pitchFamily="34" charset="0"/>
              </a:rPr>
              <a:t>bidrag</a:t>
            </a:r>
            <a:r>
              <a:rPr lang="en-gb" i="1" noProof="0" dirty="0">
                <a:solidFill>
                  <a:prstClr val="black"/>
                </a:solidFill>
                <a:latin typeface="Arial" panose="020B0604020202020204" pitchFamily="34" charset="0"/>
                <a:cs typeface="Arial" panose="020B0604020202020204" pitchFamily="34" charset="0"/>
              </a:rPr>
              <a:t> til innovation, </a:t>
            </a:r>
            <a:r>
              <a:rPr lang="en-gb" i="1" noProof="0" dirty="0" err="1">
                <a:solidFill>
                  <a:prstClr val="black"/>
                </a:solidFill>
                <a:latin typeface="Arial" panose="020B0604020202020204" pitchFamily="34" charset="0"/>
                <a:cs typeface="Arial" panose="020B0604020202020204" pitchFamily="34" charset="0"/>
              </a:rPr>
              <a:t>iværksætteri</a:t>
            </a:r>
            <a:r>
              <a:rPr lang="en-gb" i="1" noProof="0" dirty="0">
                <a:solidFill>
                  <a:prstClr val="black"/>
                </a:solidFill>
                <a:latin typeface="Arial" panose="020B0604020202020204" pitchFamily="34" charset="0"/>
                <a:cs typeface="Arial" panose="020B0604020202020204" pitchFamily="34" charset="0"/>
              </a:rPr>
              <a:t> og </a:t>
            </a:r>
            <a:r>
              <a:rPr lang="en-gb" i="1" noProof="0" dirty="0" err="1">
                <a:solidFill>
                  <a:prstClr val="black"/>
                </a:solidFill>
                <a:latin typeface="Arial" panose="020B0604020202020204" pitchFamily="34" charset="0"/>
                <a:cs typeface="Arial" panose="020B0604020202020204" pitchFamily="34" charset="0"/>
              </a:rPr>
              <a:t>grøn</a:t>
            </a:r>
            <a:r>
              <a:rPr lang="en-gb" i="1" noProof="0" dirty="0">
                <a:solidFill>
                  <a:prstClr val="black"/>
                </a:solidFill>
                <a:latin typeface="Arial" panose="020B0604020202020204" pitchFamily="34" charset="0"/>
                <a:cs typeface="Arial" panose="020B0604020202020204" pitchFamily="34" charset="0"/>
              </a:rPr>
              <a:t> </a:t>
            </a:r>
            <a:r>
              <a:rPr lang="en-gb" i="1" noProof="0" dirty="0" err="1">
                <a:solidFill>
                  <a:prstClr val="black"/>
                </a:solidFill>
                <a:latin typeface="Arial" panose="020B0604020202020204" pitchFamily="34" charset="0"/>
                <a:cs typeface="Arial" panose="020B0604020202020204" pitchFamily="34" charset="0"/>
              </a:rPr>
              <a:t>omstilling</a:t>
            </a:r>
            <a:r>
              <a:rPr lang="en-gb" noProof="0" dirty="0">
                <a:solidFill>
                  <a:prstClr val="black"/>
                </a:solidFill>
                <a:latin typeface="Arial" panose="020B0604020202020204" pitchFamily="34" charset="0"/>
                <a:cs typeface="Arial" panose="020B0604020202020204" pitchFamily="34"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From knowledge to societal benefit - Aalborg University's contribution to innovation, entrepreneurship and the green transition]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pPr defTabSz="913028" rtl="0">
              <a:defRPr/>
            </a:pPr>
            <a:endParaRPr lang="en-gb" b="1" dirty="0"/>
          </a:p>
          <a:p>
            <a:pPr defTabSz="913028" rtl="0">
              <a:defRPr/>
            </a:pPr>
            <a:endParaRPr lang="en-GB" b="1" dirty="0"/>
          </a:p>
          <a:p>
            <a:pP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STRENGTHENED INNOVATION CULTURE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Public organisations also benefit significantly from their collaboration with Aalborg University.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Annually, Aalborg University enters into 400-500 collaboration agreements with public organisations.</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Source: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IrisGroup</a:t>
            </a:r>
            <a:r>
              <a:rPr lang="en-GB" sz="1800" dirty="0">
                <a:effectLst/>
                <a:latin typeface="Calibri" panose="020F0502020204030204" pitchFamily="34" charset="0"/>
                <a:ea typeface="Calibri" panose="020F0502020204030204" pitchFamily="34" charset="0"/>
                <a:cs typeface="Times New Roman" panose="02020603050405020304" pitchFamily="18" charset="0"/>
              </a:rPr>
              <a:t> (2017):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Aalborg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Universitets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vidensamarbejde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effekter</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for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virksomheder</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myndigheder</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og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samfund</a:t>
            </a:r>
            <a:r>
              <a:rPr lang="en-GB" sz="1800" dirty="0">
                <a:effectLst/>
                <a:latin typeface="Calibri" panose="020F0502020204030204" pitchFamily="34" charset="0"/>
                <a:ea typeface="Calibri" panose="020F0502020204030204" pitchFamily="34" charset="0"/>
                <a:cs typeface="Times New Roman" panose="02020603050405020304" pitchFamily="18" charset="0"/>
              </a:rPr>
              <a:t> [Aalborg University’s knowledge collaboration – effects for companies, public authorities and the society]</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rtl="0">
              <a:buFont typeface="Arial" panose="020B0604020202020204" pitchFamily="34" charset="0"/>
              <a:buNone/>
            </a:pPr>
            <a:endParaRPr lang="da-DK" dirty="0"/>
          </a:p>
          <a:p>
            <a:pPr rtl="0"/>
            <a:endParaRPr lang="da-DK" dirty="0"/>
          </a:p>
        </p:txBody>
      </p:sp>
      <p:sp>
        <p:nvSpPr>
          <p:cNvPr id="4" name="Pladsholder til slidenummer 3"/>
          <p:cNvSpPr>
            <a:spLocks noGrp="1"/>
          </p:cNvSpPr>
          <p:nvPr>
            <p:ph type="sldNum" sz="quarter" idx="10"/>
          </p:nvPr>
        </p:nvSpPr>
        <p:spPr/>
        <p:txBody>
          <a:bodyPr rtlCol="0"/>
          <a:lstStyle/>
          <a:p>
            <a:pPr marL="0" marR="0" lvl="0" indent="0" algn="r" defTabSz="91422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2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4072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5450" y="1238250"/>
            <a:ext cx="5943600" cy="3343275"/>
          </a:xfrm>
        </p:spPr>
      </p:sp>
      <p:sp>
        <p:nvSpPr>
          <p:cNvPr id="3" name="Pladsholder til noter 2"/>
          <p:cNvSpPr>
            <a:spLocks noGrp="1"/>
          </p:cNvSpPr>
          <p:nvPr>
            <p:ph type="body" idx="1"/>
          </p:nvPr>
        </p:nvSpPr>
        <p:spPr/>
        <p:txBody>
          <a:bodyPr rtlCol="0"/>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Aalborg University offers a number of courses and workshops in innovation and entrepreneurship. One step naturally leads to the next, and we are here to give students the best opportunities all along the way.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more details: www.sea.aau.dk</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Innovation and entrepreneurship are prioritized strategic initiatives at AAU, and initiatives are developed that take into account that students are at various levels both in their interests and development in terms of their business ideas.</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early initiatives are primarily about stimulating the students' desire and motivation for innovation, and an opportunity to give them experience in working on idea generation, innovation, business development, and presentation skills.</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addition, work is very much extracurricular, with initiatives that aim to develop the business ideas the students come with, and ensure that students get an opportunity to test their entrepreneurial potential through workshops, collaboration with established companies, mentors and business developers. In addition, AAU takes part in the national business plan competition for universities: Venture Cup.</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dirty="0"/>
          </a:p>
        </p:txBody>
      </p:sp>
      <p:sp>
        <p:nvSpPr>
          <p:cNvPr id="4" name="Pladsholder til diasnummer 3"/>
          <p:cNvSpPr>
            <a:spLocks noGrp="1"/>
          </p:cNvSpPr>
          <p:nvPr>
            <p:ph type="sldNum" sz="quarter" idx="10"/>
          </p:nvPr>
        </p:nvSpPr>
        <p:spPr/>
        <p:txBody>
          <a:bodyPr rtlCol="0"/>
          <a:lstStyle/>
          <a:p>
            <a:pPr rtl="0"/>
            <a:fld id="{0851F89F-4BA9-40DC-95DA-D894D080FF1F}" type="slidenum">
              <a:rPr lang="da-DK" smtClean="0"/>
              <a:t>39</a:t>
            </a:fld>
            <a:endParaRPr lang="da-DK"/>
          </a:p>
        </p:txBody>
      </p:sp>
    </p:spTree>
    <p:extLst>
      <p:ext uri="{BB962C8B-B14F-4D97-AF65-F5344CB8AC3E}">
        <p14:creationId xmlns:p14="http://schemas.microsoft.com/office/powerpoint/2010/main" val="2701171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10"/>
          </p:nvPr>
        </p:nvSpPr>
        <p:spPr/>
        <p:txBody>
          <a:bodyPr rtlCol="0"/>
          <a:lstStyle/>
          <a:p>
            <a:pPr rtl="0"/>
            <a:fld id="{8C896355-3DDC-9949-861F-AD0908BFCC23}" type="slidenum">
              <a:rPr lang="en-US" smtClean="0"/>
              <a:t>4</a:t>
            </a:fld>
            <a:endParaRPr lang="en-US"/>
          </a:p>
        </p:txBody>
      </p:sp>
    </p:spTree>
    <p:extLst>
      <p:ext uri="{BB962C8B-B14F-4D97-AF65-F5344CB8AC3E}">
        <p14:creationId xmlns:p14="http://schemas.microsoft.com/office/powerpoint/2010/main" val="3644286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AAU Science &amp; Innovation Hub is a major strategic initiative in research and innovation.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building is centrally located on the Aalborg East campus. The project was completed in 2022.</a:t>
            </a:r>
            <a:endParaRPr lang="da-DK" sz="1000" b="1" dirty="0"/>
          </a:p>
          <a:p>
            <a:pPr rtl="0" fontAlgn="base"/>
            <a:endParaRPr lang="da-DK" sz="1000" b="1" dirty="0"/>
          </a:p>
          <a:p>
            <a:pPr marL="0" marR="0" lvl="0" indent="0" algn="l" defTabSz="914289"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AAU Science &amp; Innovation Hub serves as a state-of-the-art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centre providing the optimum physical environment for interdisciplinary research</a:t>
            </a:r>
            <a:r>
              <a:rPr lang="en-GB" sz="1800" dirty="0">
                <a:effectLst/>
                <a:latin typeface="Calibri" panose="020F0502020204030204" pitchFamily="34" charset="0"/>
                <a:ea typeface="Calibri" panose="020F0502020204030204" pitchFamily="34" charset="0"/>
                <a:cs typeface="Times New Roman" panose="02020603050405020304" pitchFamily="18" charset="0"/>
              </a:rPr>
              <a:t> – not least as a place for researchers and companies to collaborate on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solving major societal challenges relating to sustainability, climate change, IT security and demographic changes</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sz="1000" dirty="0"/>
          </a:p>
          <a:p>
            <a:pPr rtl="0"/>
            <a:r>
              <a:rPr lang="en-GB" sz="1800" dirty="0">
                <a:effectLst/>
                <a:latin typeface="Calibri" panose="020F0502020204030204" pitchFamily="34" charset="0"/>
                <a:ea typeface="Calibri" panose="020F0502020204030204" pitchFamily="34" charset="0"/>
                <a:cs typeface="Times New Roman" panose="02020603050405020304" pitchFamily="18" charset="0"/>
              </a:rPr>
              <a:t>The new building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brings together the university’s incubator environments </a:t>
            </a:r>
            <a:r>
              <a:rPr lang="en-GB" sz="1800" dirty="0">
                <a:effectLst/>
                <a:latin typeface="Calibri" panose="020F0502020204030204" pitchFamily="34" charset="0"/>
                <a:ea typeface="Calibri" panose="020F0502020204030204" pitchFamily="34" charset="0"/>
                <a:cs typeface="Times New Roman" panose="02020603050405020304" pitchFamily="18" charset="0"/>
              </a:rPr>
              <a:t>for students and early-career researchers in one location to provide them opportunity of being part of a community with established companies and researchers.</a:t>
            </a:r>
            <a:endParaRPr lang="en-gb" sz="1000" dirty="0"/>
          </a:p>
          <a:p>
            <a:pPr rtl="0"/>
            <a:endParaRPr lang="en-GB" sz="1000" dirty="0"/>
          </a:p>
          <a:p>
            <a:pP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Laboratory facilities where companies and students </a:t>
            </a:r>
            <a:r>
              <a:rPr lang="en-GB" sz="1800" dirty="0">
                <a:effectLst/>
                <a:latin typeface="Calibri" panose="020F0502020204030204" pitchFamily="34" charset="0"/>
                <a:ea typeface="Calibri" panose="020F0502020204030204" pitchFamily="34" charset="0"/>
                <a:cs typeface="Times New Roman" panose="02020603050405020304" pitchFamily="18" charset="0"/>
              </a:rPr>
              <a:t>have experimented and tested ideas were set up with a view to creating new entrepreneurs or growing small and medium-sized enterprises through innovation and new ways of thinking.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building is equipped with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workshops, prototyping laboratories and other such innovative facilities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gb" sz="1000" dirty="0"/>
          </a:p>
          <a:p>
            <a:pPr marL="0" marR="0" lvl="0" indent="0" algn="l" defTabSz="914289"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already many initiatives aimed at strengthening collaboration between researchers and partners across Aalborg University. But we want more to happen.</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en-GB" sz="1200" b="0" i="0" dirty="0">
              <a:solidFill>
                <a:srgbClr val="211A51"/>
              </a:solidFill>
              <a:effectLst/>
              <a:latin typeface="var(--font-secondary)"/>
            </a:endParaRPr>
          </a:p>
          <a:p>
            <a:pPr algn="l" rtl="0"/>
            <a:endParaRPr lang="en-gb" sz="1200" b="0" i="0" dirty="0">
              <a:solidFill>
                <a:srgbClr val="211A51"/>
              </a:solidFill>
              <a:effectLst/>
              <a:latin typeface="var(--font-secondary)"/>
            </a:endParaRPr>
          </a:p>
          <a:p>
            <a:pPr marL="0" marR="0" lvl="0" indent="0" algn="l" defTabSz="914289"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AAU INNOVATE will be a place where everyone can meet, mature ideas and be together to create new synergies. The ambitions are high, and the goals are clear:</a:t>
            </a:r>
            <a:endParaRPr lang="da-DK" sz="18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289" rtl="0" eaLnBrk="1" fontAlgn="auto" latinLnBrk="0" hangingPunct="1">
              <a:lnSpc>
                <a:spcPct val="100000"/>
              </a:lnSpc>
              <a:spcBef>
                <a:spcPts val="0"/>
              </a:spcBef>
              <a:spcAft>
                <a:spcPts val="0"/>
              </a:spcAft>
              <a:buClrTx/>
              <a:buSzTx/>
              <a:buFontTx/>
              <a:buNone/>
              <a:tabLst/>
              <a:defRPr/>
            </a:pPr>
            <a:endParaRPr lang="da-DK" sz="1200" b="0" i="0" dirty="0">
              <a:solidFill>
                <a:srgbClr val="211A51"/>
              </a:solidFill>
              <a:effectLst/>
              <a:latin typeface="var(--font-secondary)"/>
            </a:endParaRPr>
          </a:p>
          <a:p>
            <a:pPr algn="l" rtl="0"/>
            <a:r>
              <a:rPr lang="en-gb" sz="1200" b="0" i="0" dirty="0">
                <a:solidFill>
                  <a:srgbClr val="211A51"/>
                </a:solidFill>
                <a:effectLst/>
                <a:latin typeface="var(--font-secondary)"/>
              </a:rPr>
              <a:t>1.</a:t>
            </a:r>
            <a:r>
              <a:rPr lang="en-GB" sz="1800" dirty="0">
                <a:effectLst/>
                <a:latin typeface="Calibri" panose="020F0502020204030204" pitchFamily="34" charset="0"/>
                <a:ea typeface="Calibri" panose="020F0502020204030204" pitchFamily="34" charset="0"/>
                <a:cs typeface="Times New Roman" panose="02020603050405020304" pitchFamily="18" charset="0"/>
              </a:rPr>
              <a:t>We put entrepreneurship and entrepreneurship on the agenda. It is crucial that the knowledge created at the university is put to use in society. We ensure this by creating an open and common field of interest for all parties and by giving students and researchers more competencies in entrepreneurship.</a:t>
            </a:r>
            <a:endParaRPr lang="en-GB" sz="1200" b="0" i="0" cap="all" dirty="0">
              <a:solidFill>
                <a:srgbClr val="211A51"/>
              </a:solidFill>
              <a:effectLst/>
              <a:latin typeface="var(--font-primary)"/>
            </a:endParaRPr>
          </a:p>
          <a:p>
            <a:pPr algn="l" rtl="0">
              <a:buFont typeface="+mj-lt"/>
              <a:buNone/>
            </a:pPr>
            <a:endParaRPr lang="en-gb" sz="1200" b="0" i="0" cap="all" dirty="0">
              <a:solidFill>
                <a:srgbClr val="211A51"/>
              </a:solidFill>
              <a:effectLst/>
              <a:latin typeface="var(--font-primary)"/>
            </a:endParaRPr>
          </a:p>
          <a:p>
            <a:pPr algn="l" rtl="0">
              <a:buFont typeface="+mj-lt"/>
              <a:buNone/>
            </a:pPr>
            <a:r>
              <a:rPr lang="en-gb" sz="1200" b="0" i="0" cap="all" dirty="0">
                <a:solidFill>
                  <a:srgbClr val="211A51"/>
                </a:solidFill>
                <a:effectLst/>
                <a:latin typeface="var(--font-primary)"/>
              </a:rPr>
              <a:t>2. </a:t>
            </a:r>
            <a:r>
              <a:rPr lang="en-GB" sz="1800" dirty="0">
                <a:effectLst/>
                <a:latin typeface="Calibri" panose="020F0502020204030204" pitchFamily="34" charset="0"/>
                <a:ea typeface="Calibri" panose="020F0502020204030204" pitchFamily="34" charset="0"/>
                <a:cs typeface="Times New Roman" panose="02020603050405020304" pitchFamily="18" charset="0"/>
              </a:rPr>
              <a:t>We provide mission-oriented, interdisciplinary research and education. The world needs us to relate to each other in critical, committed and constructive ways. AAU INNOVATE breaks down traditional research barriers and enables interaction across knowledge and disciplines — and facilitates solutions to real-life problems.</a:t>
            </a:r>
            <a:endParaRPr lang="da-DK" sz="1200" b="0" i="0" cap="all" dirty="0">
              <a:solidFill>
                <a:srgbClr val="211A51"/>
              </a:solidFill>
              <a:effectLst/>
              <a:latin typeface="var(--font-primary)"/>
            </a:endParaRPr>
          </a:p>
          <a:p>
            <a:pPr algn="l" rtl="0">
              <a:buFont typeface="+mj-lt"/>
              <a:buNone/>
            </a:pPr>
            <a:endParaRPr lang="en-gb" sz="1200" b="0" i="0" cap="all" dirty="0">
              <a:solidFill>
                <a:srgbClr val="211A51"/>
              </a:solidFill>
              <a:effectLst/>
              <a:latin typeface="var(--font-primary)"/>
            </a:endParaRPr>
          </a:p>
          <a:p>
            <a:pPr algn="l" rtl="0">
              <a:buFont typeface="+mj-lt"/>
              <a:buNone/>
            </a:pPr>
            <a:r>
              <a:rPr lang="en-gb" sz="1200" b="0" i="0" cap="all" dirty="0">
                <a:solidFill>
                  <a:srgbClr val="211A51"/>
                </a:solidFill>
                <a:effectLst/>
                <a:latin typeface="var(--font-primary)"/>
              </a:rPr>
              <a:t>3. </a:t>
            </a:r>
            <a:r>
              <a:rPr lang="en-GB" sz="1800" dirty="0">
                <a:effectLst/>
                <a:latin typeface="Calibri" panose="020F0502020204030204" pitchFamily="34" charset="0"/>
                <a:ea typeface="Calibri" panose="020F0502020204030204" pitchFamily="34" charset="0"/>
                <a:cs typeface="Times New Roman" panose="02020603050405020304" pitchFamily="18" charset="0"/>
              </a:rPr>
              <a:t>We are developing an attractive innovation environment for researchers, students and collaboration partners. AAU INNOVATE will be an inspiring gathering point for students, researchers, companies, investors and startups, and thus motivate cross-cutting activities and collaboration with a sharp focus on sustainable change.</a:t>
            </a:r>
          </a:p>
          <a:p>
            <a:pPr algn="l" rtl="0">
              <a:buFont typeface="+mj-lt"/>
              <a:buNone/>
            </a:pPr>
            <a:endParaRPr lang="en-gb" sz="1200" b="0" i="0" cap="all" dirty="0">
              <a:solidFill>
                <a:srgbClr val="211A51"/>
              </a:solidFill>
              <a:effectLst/>
              <a:latin typeface="var(--font-primary)"/>
            </a:endParaRPr>
          </a:p>
          <a:p>
            <a:pPr algn="l" rtl="0">
              <a:buFont typeface="+mj-lt"/>
              <a:buNone/>
            </a:pPr>
            <a:r>
              <a:rPr lang="en-gb" sz="1200" b="0" i="0" cap="all" dirty="0">
                <a:solidFill>
                  <a:srgbClr val="211A51"/>
                </a:solidFill>
                <a:effectLst/>
                <a:latin typeface="var(--font-primary)"/>
              </a:rPr>
              <a:t>4. </a:t>
            </a:r>
            <a:r>
              <a:rPr lang="en-GB" sz="1800" dirty="0">
                <a:effectLst/>
                <a:latin typeface="Calibri" panose="020F0502020204030204" pitchFamily="34" charset="0"/>
                <a:ea typeface="Calibri" panose="020F0502020204030204" pitchFamily="34" charset="0"/>
                <a:cs typeface="Times New Roman" panose="02020603050405020304" pitchFamily="18" charset="0"/>
              </a:rPr>
              <a:t>We raise the bar for physical and digital collaboration with the world around us. By virtue of its architecture alone, AAU INNOVATE will inspire new and different collaborations. We will also make use of the many opportunities of digitalization and create new, effective ways of communicating. The building’s physical framework will also be increasingly reflected digitally.</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sz="1000" b="1" dirty="0"/>
          </a:p>
          <a:p>
            <a:pPr rtl="0"/>
            <a:endParaRPr lang="da-DK" sz="1000" b="1" dirty="0"/>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With support from the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A.P. Møller Foundation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AAU is home to a significant new building called AAU Science &amp; Innovation Hub.</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total budget for the construction was DKK 200 million; AAU financed DKK 100 million and the A.P. Møller Foundation donated DKK 100 million.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sz="1000" b="1" dirty="0"/>
          </a:p>
          <a:p>
            <a:pPr rtl="0"/>
            <a:endParaRPr lang="da-DK" sz="1000" dirty="0"/>
          </a:p>
        </p:txBody>
      </p:sp>
      <p:sp>
        <p:nvSpPr>
          <p:cNvPr id="4" name="Pladsholder til slidenummer 3"/>
          <p:cNvSpPr>
            <a:spLocks noGrp="1"/>
          </p:cNvSpPr>
          <p:nvPr>
            <p:ph type="sldNum" sz="quarter" idx="10"/>
          </p:nvPr>
        </p:nvSpPr>
        <p:spPr/>
        <p:txBody>
          <a:bodyPr rtlCol="0"/>
          <a:lstStyle/>
          <a:p>
            <a:pPr rtl="0"/>
            <a:fld id="{8C896355-3DDC-9949-861F-AD0908BFCC23}" type="slidenum">
              <a:rPr lang="en-US" smtClean="0"/>
              <a:t>40</a:t>
            </a:fld>
            <a:endParaRPr lang="en-US"/>
          </a:p>
        </p:txBody>
      </p:sp>
    </p:spTree>
    <p:extLst>
      <p:ext uri="{BB962C8B-B14F-4D97-AF65-F5344CB8AC3E}">
        <p14:creationId xmlns:p14="http://schemas.microsoft.com/office/powerpoint/2010/main" val="33895098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87313" y="744538"/>
            <a:ext cx="6619875" cy="3724275"/>
          </a:xfrm>
        </p:spPr>
      </p:sp>
      <p:sp>
        <p:nvSpPr>
          <p:cNvPr id="3" name="Pladsholder til noter 2"/>
          <p:cNvSpPr>
            <a:spLocks noGrp="1"/>
          </p:cNvSpPr>
          <p:nvPr>
            <p:ph type="body" idx="1"/>
          </p:nvPr>
        </p:nvSpPr>
        <p:spPr/>
        <p:txBody>
          <a:bodyPr rtlCol="0"/>
          <a:lstStyle/>
          <a:p>
            <a:pPr rtl="0"/>
            <a:endParaRPr lang="da-DK" dirty="0"/>
          </a:p>
        </p:txBody>
      </p:sp>
      <p:sp>
        <p:nvSpPr>
          <p:cNvPr id="4" name="Pladsholder til diasnummer 3"/>
          <p:cNvSpPr>
            <a:spLocks noGrp="1"/>
          </p:cNvSpPr>
          <p:nvPr>
            <p:ph type="sldNum" sz="quarter" idx="10"/>
          </p:nvPr>
        </p:nvSpPr>
        <p:spPr/>
        <p:txBody>
          <a:bodyPr rtlCol="0"/>
          <a:lstStyle/>
          <a:p>
            <a:pPr rtl="0"/>
            <a:fld id="{E6AF7E9E-2B47-471C-87AD-39A29EC80016}" type="slidenum">
              <a:rPr lang="da-DK" smtClean="0"/>
              <a:t>41</a:t>
            </a:fld>
            <a:endParaRPr lang="da-DK"/>
          </a:p>
        </p:txBody>
      </p:sp>
    </p:spTree>
    <p:extLst>
      <p:ext uri="{BB962C8B-B14F-4D97-AF65-F5344CB8AC3E}">
        <p14:creationId xmlns:p14="http://schemas.microsoft.com/office/powerpoint/2010/main" val="40950470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39033-C4D6-7AD9-3251-5747DB16248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9483FFF-9A71-2EC1-0EBA-FA85F31050E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663FC69-2DE8-3B90-8C45-F255B5F43237}"/>
              </a:ext>
            </a:extLst>
          </p:cNvPr>
          <p:cNvSpPr>
            <a:spLocks noGrp="1"/>
          </p:cNvSpPr>
          <p:nvPr>
            <p:ph type="body" idx="1"/>
          </p:nvPr>
        </p:nvSpPr>
        <p:spPr/>
        <p:txBody>
          <a:bodyPr rtlCol="0"/>
          <a:lstStyle/>
          <a:p>
            <a:pPr defTabSz="913028" rtl="0">
              <a:defRPr/>
            </a:pPr>
            <a:endParaRPr lang="da-DK" dirty="0"/>
          </a:p>
        </p:txBody>
      </p:sp>
      <p:sp>
        <p:nvSpPr>
          <p:cNvPr id="4" name="Pladsholder til slidenummer 3">
            <a:extLst>
              <a:ext uri="{FF2B5EF4-FFF2-40B4-BE49-F238E27FC236}">
                <a16:creationId xmlns:a16="http://schemas.microsoft.com/office/drawing/2014/main" id="{2858B3FE-DF2E-9534-34BE-DCB0BCA7E57B}"/>
              </a:ext>
            </a:extLst>
          </p:cNvPr>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2599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strategy, Knowledge for the World 2022-26, includes a vision that AAU will contribute to sustainable development. As a knowledge institution, AAU must contribute to solving major challenges in society, including climate. AAU has therefore adopted 3 climate goals to support AAU's contribution to the green transition.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Source: Climate goals for AAU, About AAU</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gb" dirty="0"/>
          </a:p>
        </p:txBody>
      </p:sp>
      <p:sp>
        <p:nvSpPr>
          <p:cNvPr id="4" name="Pladsholder til slide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74A4C6-023E-4329-9016-CA0FC805F61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4974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UN Sustainable Development Goals will help achieve more sustainable development in the world as we move towards 2030.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SDGs consist of 17 specific goals and 169 targets that the UN’s 193 Member States must meet.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The Times Higher Education Impact Rankings measure the universities’ annual contribution to the achievement of the UN 17 Sustainable Development Goals on both the individual goals and as a whole. Many different parameters are measured, such as research and teaching in sustainable technologies, policies on equality, and energy efficiency in building operations.</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Among the best in sustainable development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AAU is No. 4 (2024) in the rankings that assess the universities' overall contribution to sustainable development, based on the UN 17 Sustainable Development Goals.</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1,591 universities are included in the rankings for the total contribution in 2024.</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br>
              <a:rPr lang="en-GB" sz="1800" b="1"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At the top in education, reduced inequality and partnerships</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AAU is No. 1 (2024) in the world on SDG 4 - quality education, No. 3 on SDG 14 - life below water, and No. 4 on SDG 10 - reduced inequality. We are particularly proud of the first place for our work on SDG 4. At Aalborg University, it is our vision, as a mission-oriented university, to contribute to sustainable development in collaboration with the wider world. We cannot overcome the world's crises as individual actors.</a:t>
            </a:r>
          </a:p>
          <a:p>
            <a:pPr>
              <a:lnSpc>
                <a:spcPct val="115000"/>
              </a:lnSpc>
              <a:spcAft>
                <a:spcPts val="10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Source: Times Higher Education Impact Rankings 2024</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574A4C6-023E-4329-9016-CA0FC805F61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3804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marL="171450" marR="0" lvl="0" indent="-171450" algn="l" defTabSz="914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I</a:t>
            </a:r>
            <a:r>
              <a:rPr lang="en-GB" sz="1200" b="0" dirty="0">
                <a:effectLst/>
                <a:latin typeface="Calibri" panose="020F0502020204030204" pitchFamily="34" charset="0"/>
                <a:ea typeface="Calibri" panose="020F0502020204030204" pitchFamily="34" charset="0"/>
                <a:cs typeface="Times New Roman" panose="02020603050405020304" pitchFamily="18" charset="0"/>
              </a:rPr>
              <a:t>nitiatives that define the faculty. Not exclusive, but the areas that have our focus.</a:t>
            </a:r>
            <a:endParaRPr lang="en-gb" b="0" dirty="0"/>
          </a:p>
          <a:p>
            <a:pPr marL="171450" marR="0" lvl="0" indent="-171450" algn="l" defTabSz="914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Defined in collaboration with the departments.</a:t>
            </a:r>
          </a:p>
          <a:p>
            <a:pPr marL="171450" marR="0" lvl="0" indent="-171450" algn="l" defTabSz="914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The nine focus areas in sustainability are strategic lenses that we believe will pave the way for future missions.    </a:t>
            </a:r>
            <a:endParaRPr lang="da-DK" sz="1200" b="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28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a:p>
            <a:pPr marL="0" indent="0" rtl="0">
              <a:buFont typeface="Arial" panose="020B0604020202020204" pitchFamily="34" charset="0"/>
              <a:buNone/>
            </a:pPr>
            <a:endParaRPr lang="en-GB" b="0" dirty="0"/>
          </a:p>
          <a:p>
            <a:pPr>
              <a:lnSpc>
                <a:spcPct val="115000"/>
              </a:lnSpc>
              <a:spcAft>
                <a:spcPts val="1000"/>
              </a:spcAft>
            </a:pPr>
            <a:endParaRPr lang="da-DK" sz="1800" b="1"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rtl="0">
              <a:buFont typeface="Arial" panose="020B0604020202020204" pitchFamily="34" charset="0"/>
              <a:buChar char="•"/>
            </a:pPr>
            <a:endParaRPr lang="da-DK" b="1" dirty="0"/>
          </a:p>
          <a:p>
            <a:pPr marL="0" indent="0" rtl="0">
              <a:buFont typeface="Arial" panose="020B0604020202020204" pitchFamily="34" charset="0"/>
              <a:buNone/>
            </a:pPr>
            <a:endParaRPr lang="da-DK" b="1" dirty="0"/>
          </a:p>
        </p:txBody>
      </p:sp>
      <p:sp>
        <p:nvSpPr>
          <p:cNvPr id="4" name="Pladsholder til slidenummer 3"/>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2112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10"/>
          </p:nvPr>
        </p:nvSpPr>
        <p:spPr/>
        <p:txBody>
          <a:bodyPr rtlCol="0"/>
          <a:lstStyle/>
          <a:p>
            <a:pPr marL="0" marR="0" lvl="0" indent="0" algn="r" defTabSz="91422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2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785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47</a:t>
            </a:fld>
            <a:endParaRPr lang="en-US"/>
          </a:p>
        </p:txBody>
      </p:sp>
    </p:spTree>
    <p:extLst>
      <p:ext uri="{BB962C8B-B14F-4D97-AF65-F5344CB8AC3E}">
        <p14:creationId xmlns:p14="http://schemas.microsoft.com/office/powerpoint/2010/main" val="34421487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rtl="0"/>
            <a:fld id="{8C896355-3DDC-9949-861F-AD0908BFCC23}" type="slidenum">
              <a:rPr lang="en-US" smtClean="0"/>
              <a:t>48</a:t>
            </a:fld>
            <a:endParaRPr lang="en-US"/>
          </a:p>
        </p:txBody>
      </p:sp>
    </p:spTree>
    <p:extLst>
      <p:ext uri="{BB962C8B-B14F-4D97-AF65-F5344CB8AC3E}">
        <p14:creationId xmlns:p14="http://schemas.microsoft.com/office/powerpoint/2010/main" val="19708161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rtl="0"/>
            <a:fld id="{8C896355-3DDC-9949-861F-AD0908BFCC23}" type="slidenum">
              <a:rPr lang="en-US" smtClean="0"/>
              <a:t>49</a:t>
            </a:fld>
            <a:endParaRPr lang="en-US"/>
          </a:p>
        </p:txBody>
      </p:sp>
    </p:spTree>
    <p:extLst>
      <p:ext uri="{BB962C8B-B14F-4D97-AF65-F5344CB8AC3E}">
        <p14:creationId xmlns:p14="http://schemas.microsoft.com/office/powerpoint/2010/main" val="468584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10"/>
          </p:nvPr>
        </p:nvSpPr>
        <p:spPr/>
        <p:txBody>
          <a:bodyPr rtlCol="0"/>
          <a:lstStyle/>
          <a:p>
            <a:pPr rtl="0"/>
            <a:fld id="{8C896355-3DDC-9949-861F-AD0908BFCC23}" type="slidenum">
              <a:rPr lang="en-US" smtClean="0"/>
              <a:t>5</a:t>
            </a:fld>
            <a:endParaRPr lang="en-US"/>
          </a:p>
        </p:txBody>
      </p:sp>
    </p:spTree>
    <p:extLst>
      <p:ext uri="{BB962C8B-B14F-4D97-AF65-F5344CB8AC3E}">
        <p14:creationId xmlns:p14="http://schemas.microsoft.com/office/powerpoint/2010/main" val="242434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50</a:t>
            </a:fld>
            <a:endParaRPr lang="en-US"/>
          </a:p>
        </p:txBody>
      </p:sp>
    </p:spTree>
    <p:extLst>
      <p:ext uri="{BB962C8B-B14F-4D97-AF65-F5344CB8AC3E}">
        <p14:creationId xmlns:p14="http://schemas.microsoft.com/office/powerpoint/2010/main" val="32381820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10"/>
          </p:nvPr>
        </p:nvSpPr>
        <p:spPr/>
        <p:txBody>
          <a:bodyPr rtlCol="0"/>
          <a:lstStyle/>
          <a:p>
            <a:pPr rtl="0"/>
            <a:fld id="{8C896355-3DDC-9949-861F-AD0908BFCC23}" type="slidenum">
              <a:rPr lang="en-US" smtClean="0"/>
              <a:t>51</a:t>
            </a:fld>
            <a:endParaRPr lang="en-US"/>
          </a:p>
        </p:txBody>
      </p:sp>
    </p:spTree>
    <p:extLst>
      <p:ext uri="{BB962C8B-B14F-4D97-AF65-F5344CB8AC3E}">
        <p14:creationId xmlns:p14="http://schemas.microsoft.com/office/powerpoint/2010/main" val="12192875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52</a:t>
            </a:fld>
            <a:endParaRPr lang="en-US"/>
          </a:p>
        </p:txBody>
      </p:sp>
    </p:spTree>
    <p:extLst>
      <p:ext uri="{BB962C8B-B14F-4D97-AF65-F5344CB8AC3E}">
        <p14:creationId xmlns:p14="http://schemas.microsoft.com/office/powerpoint/2010/main" val="31449032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53</a:t>
            </a:fld>
            <a:endParaRPr lang="en-US"/>
          </a:p>
        </p:txBody>
      </p:sp>
    </p:spTree>
    <p:extLst>
      <p:ext uri="{BB962C8B-B14F-4D97-AF65-F5344CB8AC3E}">
        <p14:creationId xmlns:p14="http://schemas.microsoft.com/office/powerpoint/2010/main" val="29567754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marL="0" marR="0" lvl="0" indent="0" algn="l" defTabSz="914289"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It is unclear which departments work with which research areas</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gb"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54</a:t>
            </a:fld>
            <a:endParaRPr lang="en-US"/>
          </a:p>
        </p:txBody>
      </p:sp>
    </p:spTree>
    <p:extLst>
      <p:ext uri="{BB962C8B-B14F-4D97-AF65-F5344CB8AC3E}">
        <p14:creationId xmlns:p14="http://schemas.microsoft.com/office/powerpoint/2010/main" val="37867944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55</a:t>
            </a:fld>
            <a:endParaRPr lang="en-US"/>
          </a:p>
        </p:txBody>
      </p:sp>
    </p:spTree>
    <p:extLst>
      <p:ext uri="{BB962C8B-B14F-4D97-AF65-F5344CB8AC3E}">
        <p14:creationId xmlns:p14="http://schemas.microsoft.com/office/powerpoint/2010/main" val="35787252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39033-C4D6-7AD9-3251-5747DB16248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9483FFF-9A71-2EC1-0EBA-FA85F31050E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663FC69-2DE8-3B90-8C45-F255B5F43237}"/>
              </a:ext>
            </a:extLst>
          </p:cNvPr>
          <p:cNvSpPr>
            <a:spLocks noGrp="1"/>
          </p:cNvSpPr>
          <p:nvPr>
            <p:ph type="body" idx="1"/>
          </p:nvPr>
        </p:nvSpPr>
        <p:spPr/>
        <p:txBody>
          <a:bodyPr rtlCol="0"/>
          <a:lstStyle/>
          <a:p>
            <a:pPr defTabSz="913028" rtl="0">
              <a:defRPr/>
            </a:pPr>
            <a:endParaRPr lang="da-DK" dirty="0"/>
          </a:p>
        </p:txBody>
      </p:sp>
      <p:sp>
        <p:nvSpPr>
          <p:cNvPr id="4" name="Pladsholder til slidenummer 3">
            <a:extLst>
              <a:ext uri="{FF2B5EF4-FFF2-40B4-BE49-F238E27FC236}">
                <a16:creationId xmlns:a16="http://schemas.microsoft.com/office/drawing/2014/main" id="{2858B3FE-DF2E-9534-34BE-DCB0BCA7E57B}"/>
              </a:ext>
            </a:extLst>
          </p:cNvPr>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054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39033-C4D6-7AD9-3251-5747DB16248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9483FFF-9A71-2EC1-0EBA-FA85F31050E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663FC69-2DE8-3B90-8C45-F255B5F43237}"/>
              </a:ext>
            </a:extLst>
          </p:cNvPr>
          <p:cNvSpPr>
            <a:spLocks noGrp="1"/>
          </p:cNvSpPr>
          <p:nvPr>
            <p:ph type="body" idx="1"/>
          </p:nvPr>
        </p:nvSpPr>
        <p:spPr/>
        <p:txBody>
          <a:bodyPr rtlCol="0"/>
          <a:lstStyle/>
          <a:p>
            <a:pPr marL="0" indent="0" rtl="0">
              <a:lnSpc>
                <a:spcPct val="107000"/>
              </a:lnSpc>
              <a:spcAft>
                <a:spcPts val="800"/>
              </a:spcAft>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its mission-oriented approach, Aalborg University will set a clear direction and create value through new knowledge about - and for - the world. Through high quality in our core activities, we will help create solutions to complex societal challenges regionally, nationally and globally.</a:t>
            </a:r>
            <a:endParaRPr lang="da-DK" sz="1200" dirty="0">
              <a:effectLst/>
              <a:ea typeface="Calibri" panose="020F0502020204030204" pitchFamily="34" charset="0"/>
              <a:cs typeface="Times New Roman" panose="02020603050405020304" pitchFamily="18" charset="0"/>
            </a:endParaRPr>
          </a:p>
          <a:p>
            <a:pPr>
              <a:lnSpc>
                <a:spcPct val="115000"/>
              </a:lnSpc>
              <a:spcAft>
                <a:spcPts val="1000"/>
              </a:spcAft>
            </a:pP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We are internationally recognized as a mission-oriented university that contributes to sustainable development.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Arial" panose="020B0604020202020204" pitchFamily="34" charset="0"/>
              <a:buChar char="•"/>
              <a:tabLst>
                <a:tab pos="914400" algn="l"/>
              </a:tabLst>
            </a:pPr>
            <a:r>
              <a:rPr lang="en-GB" sz="1100" dirty="0">
                <a:effectLst/>
                <a:latin typeface="Calibri" panose="020F0502020204030204" pitchFamily="34" charset="0"/>
                <a:ea typeface="Calibri" panose="020F0502020204030204" pitchFamily="34" charset="0"/>
                <a:cs typeface="Times New Roman" panose="02020603050405020304" pitchFamily="18" charset="0"/>
              </a:rPr>
              <a:t>We are internationally recognized for </a:t>
            </a:r>
            <a:r>
              <a:rPr lang="en-GB" sz="1100" u="sng" dirty="0">
                <a:effectLst/>
                <a:latin typeface="Calibri" panose="020F0502020204030204" pitchFamily="34" charset="0"/>
                <a:ea typeface="Calibri" panose="020F0502020204030204" pitchFamily="34" charset="0"/>
                <a:cs typeface="Times New Roman" panose="02020603050405020304" pitchFamily="18" charset="0"/>
              </a:rPr>
              <a:t>outstanding foundational, transformative and interdisciplinary research</a:t>
            </a:r>
            <a:r>
              <a:rPr lang="en-GB" sz="1100" dirty="0">
                <a:effectLst/>
                <a:latin typeface="Calibri" panose="020F0502020204030204" pitchFamily="34" charset="0"/>
                <a:ea typeface="Calibri" panose="020F0502020204030204" pitchFamily="34" charset="0"/>
                <a:cs typeface="Times New Roman" panose="02020603050405020304" pitchFamily="18" charset="0"/>
              </a:rPr>
              <a: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Arial" panose="020B0604020202020204" pitchFamily="34" charset="0"/>
              <a:buChar char="•"/>
              <a:tabLst>
                <a:tab pos="914400" algn="l"/>
              </a:tabLst>
            </a:pPr>
            <a:r>
              <a:rPr lang="en-GB" sz="1100" dirty="0">
                <a:effectLst/>
                <a:latin typeface="Calibri" panose="020F0502020204030204" pitchFamily="34" charset="0"/>
                <a:ea typeface="Calibri" panose="020F0502020204030204" pitchFamily="34" charset="0"/>
                <a:cs typeface="Times New Roman" panose="02020603050405020304" pitchFamily="18" charset="0"/>
              </a:rPr>
              <a:t>We produce </a:t>
            </a:r>
            <a:r>
              <a:rPr lang="en-GB" sz="1100" u="sng" dirty="0">
                <a:effectLst/>
                <a:latin typeface="Calibri" panose="020F0502020204030204" pitchFamily="34" charset="0"/>
                <a:ea typeface="Calibri" panose="020F0502020204030204" pitchFamily="34" charset="0"/>
                <a:cs typeface="Times New Roman" panose="02020603050405020304" pitchFamily="18" charset="0"/>
              </a:rPr>
              <a:t>graduates with in-depth, discipline-specific knowledge and a focus on holistic thinking</a:t>
            </a:r>
            <a:r>
              <a:rPr lang="en-GB" sz="1100" dirty="0">
                <a:effectLst/>
                <a:latin typeface="Calibri" panose="020F0502020204030204" pitchFamily="34" charset="0"/>
                <a:ea typeface="Calibri" panose="020F0502020204030204" pitchFamily="34" charset="0"/>
                <a:cs typeface="Times New Roman" panose="02020603050405020304" pitchFamily="18" charset="0"/>
              </a:rPr>
              <a:t> who can contribute to and collaborate on solving present-day and future challenges.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Arial" panose="020B0604020202020204" pitchFamily="34" charset="0"/>
              <a:buChar char="•"/>
              <a:tabLst>
                <a:tab pos="914400" algn="l"/>
              </a:tabLst>
            </a:pPr>
            <a:r>
              <a:rPr lang="en-GB" sz="1100" dirty="0">
                <a:effectLst/>
                <a:latin typeface="Calibri" panose="020F0502020204030204" pitchFamily="34" charset="0"/>
                <a:ea typeface="Calibri" panose="020F0502020204030204" pitchFamily="34" charset="0"/>
                <a:cs typeface="Times New Roman" panose="02020603050405020304" pitchFamily="18" charset="0"/>
              </a:rPr>
              <a:t>We have </a:t>
            </a:r>
            <a:r>
              <a:rPr lang="en-GB" sz="1100" u="sng" dirty="0">
                <a:effectLst/>
                <a:latin typeface="Calibri" panose="020F0502020204030204" pitchFamily="34" charset="0"/>
                <a:ea typeface="Calibri" panose="020F0502020204030204" pitchFamily="34" charset="0"/>
                <a:cs typeface="Times New Roman" panose="02020603050405020304" pitchFamily="18" charset="0"/>
              </a:rPr>
              <a:t>developed our problem- and project-based learning model with a focus on digitalization</a:t>
            </a:r>
            <a:r>
              <a:rPr lang="en-GB" sz="1100" dirty="0">
                <a:effectLst/>
                <a:latin typeface="Calibri" panose="020F0502020204030204" pitchFamily="34" charset="0"/>
                <a:ea typeface="Calibri" panose="020F0502020204030204" pitchFamily="34" charset="0"/>
                <a:cs typeface="Times New Roman" panose="02020603050405020304" pitchFamily="18" charset="0"/>
              </a:rPr>
              <a:t>, integration of SSH and STEM, and </a:t>
            </a:r>
            <a:r>
              <a:rPr lang="en-GB" sz="1100" u="sng" dirty="0">
                <a:effectLst/>
                <a:latin typeface="Calibri" panose="020F0502020204030204" pitchFamily="34" charset="0"/>
                <a:ea typeface="Calibri" panose="020F0502020204030204" pitchFamily="34" charset="0"/>
                <a:cs typeface="Times New Roman" panose="02020603050405020304" pitchFamily="18" charset="0"/>
              </a:rPr>
              <a:t>entrepreneurship</a:t>
            </a:r>
            <a:r>
              <a:rPr lang="en-GB" sz="1100" dirty="0">
                <a:effectLst/>
                <a:latin typeface="Calibri" panose="020F0502020204030204" pitchFamily="34" charset="0"/>
                <a:ea typeface="Calibri" panose="020F0502020204030204" pitchFamily="34" charset="0"/>
                <a:cs typeface="Times New Roman" panose="02020603050405020304" pitchFamily="18" charset="0"/>
              </a:rPr>
              <a: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Arial" panose="020B0604020202020204" pitchFamily="34" charset="0"/>
              <a:buChar char="•"/>
              <a:tabLst>
                <a:tab pos="914400" algn="l"/>
              </a:tabLst>
            </a:pPr>
            <a:r>
              <a:rPr lang="en-GB" sz="1100" dirty="0">
                <a:effectLst/>
                <a:latin typeface="Calibri" panose="020F0502020204030204" pitchFamily="34" charset="0"/>
                <a:ea typeface="Calibri" panose="020F0502020204030204" pitchFamily="34" charset="0"/>
                <a:cs typeface="Times New Roman" panose="02020603050405020304" pitchFamily="18" charset="0"/>
              </a:rPr>
              <a:t>We are an </a:t>
            </a:r>
            <a:r>
              <a:rPr lang="en-GB" sz="1100" u="sng" dirty="0">
                <a:effectLst/>
                <a:latin typeface="Calibri" panose="020F0502020204030204" pitchFamily="34" charset="0"/>
                <a:ea typeface="Calibri" panose="020F0502020204030204" pitchFamily="34" charset="0"/>
                <a:cs typeface="Times New Roman" panose="02020603050405020304" pitchFamily="18" charset="0"/>
              </a:rPr>
              <a:t>attractive partner for private companies and public sector authorities and institutions</a:t>
            </a:r>
            <a:r>
              <a:rPr lang="en-GB" sz="1100" dirty="0">
                <a:effectLst/>
                <a:latin typeface="Calibri" panose="020F0502020204030204" pitchFamily="34" charset="0"/>
                <a:ea typeface="Calibri" panose="020F0502020204030204" pitchFamily="34" charset="0"/>
                <a:cs typeface="Times New Roman" panose="02020603050405020304" pitchFamily="18" charset="0"/>
              </a:rPr>
              <a:t>, and our knowledge partnerships are mutual, focused and help to create change.</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Arial" panose="020B0604020202020204" pitchFamily="34" charset="0"/>
              <a:buChar char="•"/>
              <a:tabLst>
                <a:tab pos="914400" algn="l"/>
              </a:tabLst>
            </a:pPr>
            <a:r>
              <a:rPr lang="en-GB" sz="1100" dirty="0">
                <a:effectLst/>
                <a:latin typeface="Calibri" panose="020F0502020204030204" pitchFamily="34" charset="0"/>
                <a:ea typeface="Calibri" panose="020F0502020204030204" pitchFamily="34" charset="0"/>
                <a:cs typeface="Times New Roman" panose="02020603050405020304" pitchFamily="18" charset="0"/>
              </a:rPr>
              <a:t>We have </a:t>
            </a:r>
            <a:r>
              <a:rPr lang="en-GB" sz="1100" u="sng" dirty="0">
                <a:effectLst/>
                <a:latin typeface="Calibri" panose="020F0502020204030204" pitchFamily="34" charset="0"/>
                <a:ea typeface="Calibri" panose="020F0502020204030204" pitchFamily="34" charset="0"/>
                <a:cs typeface="Times New Roman" panose="02020603050405020304" pitchFamily="18" charset="0"/>
              </a:rPr>
              <a:t>sustainability as a central theme</a:t>
            </a:r>
            <a:r>
              <a:rPr lang="en-GB" sz="1100" dirty="0">
                <a:effectLst/>
                <a:latin typeface="Calibri" panose="020F0502020204030204" pitchFamily="34" charset="0"/>
                <a:ea typeface="Calibri" panose="020F0502020204030204" pitchFamily="34" charset="0"/>
                <a:cs typeface="Times New Roman" panose="02020603050405020304" pitchFamily="18" charset="0"/>
              </a:rPr>
              <a:t> in our activities.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rtl="0">
              <a:lnSpc>
                <a:spcPct val="107000"/>
              </a:lnSpc>
              <a:spcAft>
                <a:spcPts val="800"/>
              </a:spcAft>
              <a:buFont typeface="Arial" panose="020B0604020202020204" pitchFamily="34" charset="0"/>
              <a:buNone/>
            </a:pPr>
            <a:endParaRPr lang="da-DK" sz="1200" dirty="0"/>
          </a:p>
          <a:p>
            <a:pPr defTabSz="913028" rtl="0">
              <a:defRPr/>
            </a:pPr>
            <a:endParaRPr lang="da-DK" dirty="0"/>
          </a:p>
        </p:txBody>
      </p:sp>
      <p:sp>
        <p:nvSpPr>
          <p:cNvPr id="4" name="Pladsholder til slidenummer 3">
            <a:extLst>
              <a:ext uri="{FF2B5EF4-FFF2-40B4-BE49-F238E27FC236}">
                <a16:creationId xmlns:a16="http://schemas.microsoft.com/office/drawing/2014/main" id="{2858B3FE-DF2E-9534-34BE-DCB0BCA7E57B}"/>
              </a:ext>
            </a:extLst>
          </p:cNvPr>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2040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39033-C4D6-7AD9-3251-5747DB16248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9483FFF-9A71-2EC1-0EBA-FA85F31050E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663FC69-2DE8-3B90-8C45-F255B5F43237}"/>
              </a:ext>
            </a:extLst>
          </p:cNvPr>
          <p:cNvSpPr>
            <a:spLocks noGrp="1"/>
          </p:cNvSpPr>
          <p:nvPr>
            <p:ph type="body" idx="1"/>
          </p:nvPr>
        </p:nvSpPr>
        <p:spPr/>
        <p:txBody>
          <a:bodyPr rtlCol="0"/>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be a mission-oriented university requires that we work on missions within a defined thematic framework. As an internationally recognized mission-oriented university, our vision states that we will contribute to the sustainable development of the world. Sustainability is therefore a key element of AAU's thematic approach.</a:t>
            </a:r>
          </a:p>
          <a:p>
            <a:pPr>
              <a:lnSpc>
                <a:spcPct val="115000"/>
              </a:lnSpc>
              <a:spcAft>
                <a:spcPts val="10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four themes that AAU will focus on in Knowledge for the World 2022-26 are: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noProof="0" dirty="0"/>
          </a:p>
          <a:p>
            <a:pP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AAU LIFTS society with competences for the future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provide the labour market with entrepreneurial graduates capable of cooperation and who strengthen competitiveness and innovation.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Societal development requires holistically oriented graduates who can contribute to a more peaceful and sustainable world. Our graduates must be independent, critical thinkers with the highest level of knowledge and an innovative mindset. Through a focus on high academic expertise, problem-based learning, interdisciplinarity, the integration of STEM and SSH, innovation, entrepreneurship and lifelong learning, we will ensure that graduates acquire the competences demanded by the labour market of the future.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noProof="0" dirty="0"/>
          </a:p>
          <a:p>
            <a:pP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AAU PARTNERS on a green and sustainable world</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work with the world to transform the global community towards balance. We aim to help create a balanced and sustainable future for people and our planet. Sustainable development is about balancing environmental, political and health-related development, all of which are interconnected. Our work/business must be based on the fact that we belong to a larger society and a common humanity. This emphasizes a recognition of interdependence and interconnectedness between the local, the national and the global.</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da-DK" noProof="0" dirty="0"/>
          </a:p>
          <a:p>
            <a:pP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AAU IMPROVES life for people and the world</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offer solutions for the climate agenda – whether it's water, energy, health or anything else. We tackle the climate crisis with deep knowledge of technologies, business opportunities and essential considerations for democracy and the individual.</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gb" noProof="0" dirty="0"/>
          </a:p>
          <a:p>
            <a:pPr rtl="0"/>
            <a:endParaRPr lang="da-DK" noProof="0" dirty="0"/>
          </a:p>
          <a:p>
            <a:pP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AAU UNITES people and technology</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Through our academic strengths and interdisciplinary approach, we will help shape society and create opportunities through the development and integration of the technological, the digital and the human. We will explore the effect of technology on humanity. We have the finest knowledge that must play a greater role in the digital and technological transformation of our society, our industry, public and private companies, and our lives and actions as citizens.</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gb" noProof="0" dirty="0"/>
          </a:p>
          <a:p>
            <a:pPr defTabSz="913028" rtl="0">
              <a:defRPr/>
            </a:pPr>
            <a:endParaRPr lang="da-DK" dirty="0"/>
          </a:p>
        </p:txBody>
      </p:sp>
      <p:sp>
        <p:nvSpPr>
          <p:cNvPr id="4" name="Pladsholder til slidenummer 3">
            <a:extLst>
              <a:ext uri="{FF2B5EF4-FFF2-40B4-BE49-F238E27FC236}">
                <a16:creationId xmlns:a16="http://schemas.microsoft.com/office/drawing/2014/main" id="{2858B3FE-DF2E-9534-34BE-DCB0BCA7E57B}"/>
              </a:ext>
            </a:extLst>
          </p:cNvPr>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2429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rtl="0"/>
            <a:fld id="{8C896355-3DDC-9949-861F-AD0908BFCC23}" type="slidenum">
              <a:rPr lang="en-US" smtClean="0"/>
              <a:t>59</a:t>
            </a:fld>
            <a:endParaRPr lang="en-US"/>
          </a:p>
        </p:txBody>
      </p:sp>
    </p:spTree>
    <p:extLst>
      <p:ext uri="{BB962C8B-B14F-4D97-AF65-F5344CB8AC3E}">
        <p14:creationId xmlns:p14="http://schemas.microsoft.com/office/powerpoint/2010/main" val="2663317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79450" y="506413"/>
            <a:ext cx="2522538" cy="1419225"/>
          </a:xfrm>
        </p:spPr>
      </p:sp>
      <p:sp>
        <p:nvSpPr>
          <p:cNvPr id="3" name="Pladsholder til noter 2">
            <a:extLst>
              <a:ext uri="{FF2B5EF4-FFF2-40B4-BE49-F238E27FC236}">
                <a16:creationId xmlns:a16="http://schemas.microsoft.com/office/drawing/2014/main" id="{5E5CA7CD-A240-4850-8D71-1322CD158A77}"/>
              </a:ext>
            </a:extLst>
          </p:cNvPr>
          <p:cNvSpPr>
            <a:spLocks noGrp="1"/>
          </p:cNvSpPr>
          <p:nvPr>
            <p:ph type="body" idx="1"/>
          </p:nvPr>
        </p:nvSpPr>
        <p:spPr/>
        <p:txBody>
          <a:bodyPr rtlCol="0"/>
          <a:lstStyle/>
          <a:p>
            <a:pPr marL="0" marR="0" lvl="0" indent="0" algn="l" defTabSz="91428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Figures are from HR, 2025. Keld Sørensen</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rtl="0">
              <a:buFont typeface="Arial" panose="020B0604020202020204" pitchFamily="34" charset="0"/>
              <a:buNone/>
            </a:pPr>
            <a:endParaRPr lang="en-gb" dirty="0"/>
          </a:p>
        </p:txBody>
      </p:sp>
    </p:spTree>
    <p:extLst>
      <p:ext uri="{BB962C8B-B14F-4D97-AF65-F5344CB8AC3E}">
        <p14:creationId xmlns:p14="http://schemas.microsoft.com/office/powerpoint/2010/main" val="15136807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60</a:t>
            </a:fld>
            <a:endParaRPr lang="en-US"/>
          </a:p>
        </p:txBody>
      </p:sp>
    </p:spTree>
    <p:extLst>
      <p:ext uri="{BB962C8B-B14F-4D97-AF65-F5344CB8AC3E}">
        <p14:creationId xmlns:p14="http://schemas.microsoft.com/office/powerpoint/2010/main" val="30844117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Pladsholder til diasbillede 1"/>
          <p:cNvSpPr>
            <a:spLocks noGrp="1" noRot="1" noChangeAspect="1" noTextEdit="1"/>
          </p:cNvSpPr>
          <p:nvPr>
            <p:ph type="sldImg"/>
          </p:nvPr>
        </p:nvSpPr>
        <p:spPr bwMode="auto">
          <a:xfrm>
            <a:off x="425450" y="1238250"/>
            <a:ext cx="5943600" cy="3343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endParaRPr lang="da-DK" dirty="0"/>
          </a:p>
        </p:txBody>
      </p:sp>
      <p:sp>
        <p:nvSpPr>
          <p:cNvPr id="58372"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Ctr="0" compatLnSpc="1">
            <a:prstTxWarp prst="textNoShape">
              <a:avLst/>
            </a:prstTxWarp>
          </a:bodyPr>
          <a:lstStyle>
            <a:lvl1pPr eaLnBrk="0" hangingPunct="0">
              <a:defRPr>
                <a:solidFill>
                  <a:schemeClr val="tx1"/>
                </a:solidFill>
                <a:latin typeface="Calibri" pitchFamily="34" charset="0"/>
                <a:cs typeface="Arial" charset="0"/>
              </a:defRPr>
            </a:lvl1pPr>
            <a:lvl2pPr marL="740721" indent="-284893" eaLnBrk="0" hangingPunct="0">
              <a:defRPr>
                <a:solidFill>
                  <a:schemeClr val="tx1"/>
                </a:solidFill>
                <a:latin typeface="Calibri" pitchFamily="34" charset="0"/>
                <a:cs typeface="Arial" charset="0"/>
              </a:defRPr>
            </a:lvl2pPr>
            <a:lvl3pPr marL="1139571" indent="-227914" eaLnBrk="0" hangingPunct="0">
              <a:defRPr>
                <a:solidFill>
                  <a:schemeClr val="tx1"/>
                </a:solidFill>
                <a:latin typeface="Calibri" pitchFamily="34" charset="0"/>
                <a:cs typeface="Arial" charset="0"/>
              </a:defRPr>
            </a:lvl3pPr>
            <a:lvl4pPr marL="1595399" indent="-227914" eaLnBrk="0" hangingPunct="0">
              <a:defRPr>
                <a:solidFill>
                  <a:schemeClr val="tx1"/>
                </a:solidFill>
                <a:latin typeface="Calibri" pitchFamily="34" charset="0"/>
                <a:cs typeface="Arial" charset="0"/>
              </a:defRPr>
            </a:lvl4pPr>
            <a:lvl5pPr marL="2051228" indent="-227914" eaLnBrk="0" hangingPunct="0">
              <a:defRPr>
                <a:solidFill>
                  <a:schemeClr val="tx1"/>
                </a:solidFill>
                <a:latin typeface="Calibri" pitchFamily="34" charset="0"/>
                <a:cs typeface="Arial" charset="0"/>
              </a:defRPr>
            </a:lvl5pPr>
            <a:lvl6pPr marL="2507056" indent="-227914" eaLnBrk="0" fontAlgn="base" hangingPunct="0">
              <a:spcBef>
                <a:spcPct val="0"/>
              </a:spcBef>
              <a:spcAft>
                <a:spcPct val="0"/>
              </a:spcAft>
              <a:defRPr>
                <a:solidFill>
                  <a:schemeClr val="tx1"/>
                </a:solidFill>
                <a:latin typeface="Calibri" pitchFamily="34" charset="0"/>
                <a:cs typeface="Arial" charset="0"/>
              </a:defRPr>
            </a:lvl6pPr>
            <a:lvl7pPr marL="2962885" indent="-227914" eaLnBrk="0" fontAlgn="base" hangingPunct="0">
              <a:spcBef>
                <a:spcPct val="0"/>
              </a:spcBef>
              <a:spcAft>
                <a:spcPct val="0"/>
              </a:spcAft>
              <a:defRPr>
                <a:solidFill>
                  <a:schemeClr val="tx1"/>
                </a:solidFill>
                <a:latin typeface="Calibri" pitchFamily="34" charset="0"/>
                <a:cs typeface="Arial" charset="0"/>
              </a:defRPr>
            </a:lvl7pPr>
            <a:lvl8pPr marL="3418713" indent="-227914" eaLnBrk="0" fontAlgn="base" hangingPunct="0">
              <a:spcBef>
                <a:spcPct val="0"/>
              </a:spcBef>
              <a:spcAft>
                <a:spcPct val="0"/>
              </a:spcAft>
              <a:defRPr>
                <a:solidFill>
                  <a:schemeClr val="tx1"/>
                </a:solidFill>
                <a:latin typeface="Calibri" pitchFamily="34" charset="0"/>
                <a:cs typeface="Arial" charset="0"/>
              </a:defRPr>
            </a:lvl8pPr>
            <a:lvl9pPr marL="3874541" indent="-227914" eaLnBrk="0" fontAlgn="base" hangingPunct="0">
              <a:spcBef>
                <a:spcPct val="0"/>
              </a:spcBef>
              <a:spcAft>
                <a:spcPct val="0"/>
              </a:spcAft>
              <a:defRPr>
                <a:solidFill>
                  <a:schemeClr val="tx1"/>
                </a:solidFill>
                <a:latin typeface="Calibri" pitchFamily="34" charset="0"/>
                <a:cs typeface="Arial" charset="0"/>
              </a:defRPr>
            </a:lvl9pPr>
          </a:lstStyle>
          <a:p>
            <a:pPr rtl="0" eaLnBrk="1" hangingPunct="1"/>
            <a:fld id="{0EC0B437-0E02-4040-837B-B2006635DC80}" type="slidenum">
              <a:rPr lang="da-DK" smtClean="0"/>
              <a:pPr rtl="0" eaLnBrk="1" hangingPunct="1"/>
              <a:t>61</a:t>
            </a:fld>
            <a:endParaRPr lang="da-D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5"/>
          </p:nvPr>
        </p:nvSpPr>
        <p:spPr/>
        <p:txBody>
          <a:bodyPr rtlCol="0"/>
          <a:lstStyle/>
          <a:p>
            <a:pPr rtl="0"/>
            <a:fld id="{8C896355-3DDC-9949-861F-AD0908BFCC23}" type="slidenum">
              <a:rPr lang="en-US" smtClean="0"/>
              <a:t>7</a:t>
            </a:fld>
            <a:endParaRPr lang="en-US"/>
          </a:p>
        </p:txBody>
      </p:sp>
    </p:spTree>
    <p:extLst>
      <p:ext uri="{BB962C8B-B14F-4D97-AF65-F5344CB8AC3E}">
        <p14:creationId xmlns:p14="http://schemas.microsoft.com/office/powerpoint/2010/main" val="1018267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10"/>
          </p:nvPr>
        </p:nvSpPr>
        <p:spPr/>
        <p:txBody>
          <a:bodyPr rtlCol="0"/>
          <a:lstStyle/>
          <a:p>
            <a:pPr rtl="0"/>
            <a:fld id="{8C896355-3DDC-9949-861F-AD0908BFCC23}" type="slidenum">
              <a:rPr lang="en-US" smtClean="0"/>
              <a:t>8</a:t>
            </a:fld>
            <a:endParaRPr lang="en-US"/>
          </a:p>
        </p:txBody>
      </p:sp>
    </p:spTree>
    <p:extLst>
      <p:ext uri="{BB962C8B-B14F-4D97-AF65-F5344CB8AC3E}">
        <p14:creationId xmlns:p14="http://schemas.microsoft.com/office/powerpoint/2010/main" val="3660881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dirty="0"/>
          </a:p>
        </p:txBody>
      </p:sp>
      <p:sp>
        <p:nvSpPr>
          <p:cNvPr id="4" name="Pladsholder til slidenummer 3"/>
          <p:cNvSpPr>
            <a:spLocks noGrp="1"/>
          </p:cNvSpPr>
          <p:nvPr>
            <p:ph type="sldNum" sz="quarter" idx="10"/>
          </p:nvPr>
        </p:nvSpPr>
        <p:spPr/>
        <p:txBody>
          <a:bodyPr rtlCol="0"/>
          <a:lstStyle/>
          <a:p>
            <a:pPr rtl="0"/>
            <a:fld id="{8C896355-3DDC-9949-861F-AD0908BFCC23}" type="slidenum">
              <a:rPr lang="en-US" smtClean="0"/>
              <a:t>9</a:t>
            </a:fld>
            <a:endParaRPr lang="en-US"/>
          </a:p>
        </p:txBody>
      </p:sp>
    </p:spTree>
    <p:extLst>
      <p:ext uri="{BB962C8B-B14F-4D97-AF65-F5344CB8AC3E}">
        <p14:creationId xmlns:p14="http://schemas.microsoft.com/office/powerpoint/2010/main" val="2011152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2" name="Rektangel 1"/>
          <p:cNvSpPr/>
          <p:nvPr userDrawn="1"/>
        </p:nvSpPr>
        <p:spPr>
          <a:xfrm>
            <a:off x="505732" y="1155050"/>
            <a:ext cx="8091261" cy="369322"/>
          </a:xfrm>
          <a:prstGeom prst="rect">
            <a:avLst/>
          </a:prstGeom>
        </p:spPr>
        <p:txBody>
          <a:bodyPr wrap="square" lIns="91428" tIns="45715" rIns="91428" bIns="45715" rtlCol="0">
            <a:spAutoFit/>
          </a:bodyPr>
          <a:lstStyle/>
          <a:p>
            <a:pPr rtl="0"/>
            <a:r>
              <a:rPr lang="en-gb">
                <a:solidFill>
                  <a:srgbClr val="DF6752"/>
                </a:solidFill>
              </a:rPr>
              <a:t>- SLET DETTE SLIDE, FØR DU FÆRDIGGØR PRÆSENTATIONEN</a:t>
            </a:r>
            <a:endParaRPr lang="da-DK" dirty="0">
              <a:solidFill>
                <a:srgbClr val="DF6752"/>
              </a:solidFill>
            </a:endParaRPr>
          </a:p>
        </p:txBody>
      </p:sp>
      <p:sp>
        <p:nvSpPr>
          <p:cNvPr id="5" name="Text Box 48"/>
          <p:cNvSpPr txBox="1">
            <a:spLocks noChangeArrowheads="1"/>
          </p:cNvSpPr>
          <p:nvPr userDrawn="1"/>
        </p:nvSpPr>
        <p:spPr bwMode="auto">
          <a:xfrm>
            <a:off x="587377" y="1960595"/>
            <a:ext cx="2327619" cy="320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3"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100000"/>
              </a:lnSpc>
              <a:spcAft>
                <a:spcPts val="600"/>
              </a:spcAft>
              <a:defRPr/>
            </a:pPr>
            <a:r>
              <a:rPr lang="en-gb" sz="1000" b="1" spc="300" noProof="1">
                <a:solidFill>
                  <a:schemeClr val="tx1"/>
                </a:solidFill>
                <a:latin typeface="+mn-lt"/>
                <a:cs typeface="Arial" panose="020B0604020202020204" pitchFamily="34" charset="0"/>
              </a:rPr>
              <a:t>AAU-SKABELONER TIL POWERPOINT</a:t>
            </a:r>
            <a:br>
              <a:rPr lang="da-DK" sz="1000" b="1" noProof="1">
                <a:solidFill>
                  <a:schemeClr val="tx1"/>
                </a:solidFill>
                <a:latin typeface="+mn-lt"/>
                <a:cs typeface="Arial" panose="020B0604020202020204" pitchFamily="34" charset="0"/>
              </a:rPr>
            </a:br>
            <a:br>
              <a:rPr lang="da-DK" sz="1000" b="1" noProof="1">
                <a:solidFill>
                  <a:schemeClr val="tx1"/>
                </a:solidFill>
                <a:latin typeface="+mn-lt"/>
                <a:cs typeface="Arial" panose="020B0604020202020204" pitchFamily="34" charset="0"/>
              </a:rPr>
            </a:br>
            <a:r>
              <a:rPr lang="en-gb" sz="900" b="0">
                <a:effectLst/>
                <a:latin typeface="+mn-lt"/>
                <a:ea typeface="Calibri" panose="020F0502020204030204" pitchFamily="34" charset="0"/>
                <a:cs typeface="Times New Roman" panose="02020603050405020304" pitchFamily="18" charset="0"/>
              </a:rPr>
              <a:t>Når du åbner PowerPoint på din pc, kan du vælge mellem to skabeloner i 16:9-format med enten det danske eller engelske AAU-logo.</a:t>
            </a:r>
            <a:endParaRPr lang="da-DK" sz="900" b="0" dirty="0">
              <a:effectLst/>
              <a:latin typeface="+mn-lt"/>
              <a:ea typeface="Calibri" panose="020F0502020204030204" pitchFamily="34" charset="0"/>
              <a:cs typeface="Times New Roman" panose="02020603050405020304" pitchFamily="18" charset="0"/>
            </a:endParaRPr>
          </a:p>
          <a:p>
            <a:pPr rtl="0">
              <a:lnSpc>
                <a:spcPct val="100000"/>
              </a:lnSpc>
              <a:spcAft>
                <a:spcPts val="1000"/>
              </a:spcAft>
            </a:pPr>
            <a:r>
              <a:rPr lang="en-gb" sz="900" b="0">
                <a:effectLst/>
                <a:latin typeface="+mn-lt"/>
                <a:ea typeface="Calibri" panose="020F0502020204030204" pitchFamily="34" charset="0"/>
                <a:cs typeface="Times New Roman" panose="02020603050405020304" pitchFamily="18" charset="0"/>
              </a:rPr>
              <a:t>Det er også muligt at hente PowerPoint-skabelonerne på: </a:t>
            </a:r>
            <a:r>
              <a:rPr lang="en-gb" sz="900" b="0">
                <a:effectLst/>
                <a:latin typeface="+mn-lt"/>
                <a:ea typeface="Calibri" panose="020F0502020204030204" pitchFamily="34" charset="0"/>
                <a:cs typeface="Times New Roman" panose="02020603050405020304" pitchFamily="18" charset="0"/>
                <a:hlinkClick r:id="rId2"/>
              </a:rPr>
              <a:t>www.design.aau.dk/skabeloner/powerpoint</a:t>
            </a:r>
            <a:r>
              <a:rPr lang="en-gb" sz="900" b="0">
                <a:effectLst/>
                <a:latin typeface="+mn-lt"/>
                <a:ea typeface="Calibri" panose="020F0502020204030204" pitchFamily="34" charset="0"/>
                <a:cs typeface="Times New Roman" panose="02020603050405020304" pitchFamily="18" charset="0"/>
              </a:rPr>
              <a:t>. Her kan du også hente den generelle AAU PowerPoint til inspiration. Denne vil løbende blive opdateret med de nyeste tal og informationer. Du kan her slette de slides du ikke vil bruge. </a:t>
            </a:r>
          </a:p>
          <a:p>
            <a:pPr marL="0" marR="0" lvl="0" indent="0" algn="l" defTabSz="914220" rtl="0" eaLnBrk="0" fontAlgn="auto" latinLnBrk="0" hangingPunct="0">
              <a:lnSpc>
                <a:spcPct val="100000"/>
              </a:lnSpc>
              <a:spcBef>
                <a:spcPts val="0"/>
              </a:spcBef>
              <a:spcAft>
                <a:spcPts val="1000"/>
              </a:spcAft>
              <a:buClrTx/>
              <a:buSzTx/>
              <a:buFontTx/>
              <a:buNone/>
              <a:tabLst/>
              <a:defRPr/>
            </a:pPr>
            <a:r>
              <a:rPr lang="en-gb" sz="1000" b="1" kern="1200" spc="300" noProof="1">
                <a:solidFill>
                  <a:schemeClr val="tx1"/>
                </a:solidFill>
                <a:latin typeface="Arial" charset="0"/>
                <a:ea typeface="+mn-ea"/>
                <a:cs typeface="Arial" panose="020B0604020202020204" pitchFamily="34" charset="0"/>
              </a:rPr>
              <a:t>SKRIFT</a:t>
            </a:r>
            <a:br>
              <a:rPr lang="da-DK" sz="1000" b="1" kern="1200" spc="300" noProof="1">
                <a:solidFill>
                  <a:schemeClr val="tx1"/>
                </a:solidFill>
                <a:latin typeface="Arial" charset="0"/>
                <a:ea typeface="+mn-ea"/>
                <a:cs typeface="Arial" panose="020B0604020202020204" pitchFamily="34" charset="0"/>
              </a:rPr>
            </a:br>
            <a:br>
              <a:rPr lang="da-DK" sz="1000" b="1" kern="1200" noProof="1">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AAU anvender vores sekundære skrifttype Arial i PowerPoint-præsentationer.</a:t>
            </a:r>
          </a:p>
          <a:p>
            <a:pPr rtl="0">
              <a:lnSpc>
                <a:spcPct val="115000"/>
              </a:lnSpc>
              <a:spcAft>
                <a:spcPts val="1000"/>
              </a:spcAft>
            </a:pPr>
            <a:endParaRPr lang="da-DK" sz="900" b="0" dirty="0">
              <a:effectLst/>
              <a:latin typeface="+mn-lt"/>
              <a:ea typeface="Calibri" panose="020F0502020204030204" pitchFamily="34" charset="0"/>
              <a:cs typeface="Times New Roman" panose="02020603050405020304" pitchFamily="18" charset="0"/>
            </a:endParaRPr>
          </a:p>
        </p:txBody>
      </p:sp>
      <p:sp>
        <p:nvSpPr>
          <p:cNvPr id="12" name="Text Box 48"/>
          <p:cNvSpPr txBox="1">
            <a:spLocks noChangeArrowheads="1"/>
          </p:cNvSpPr>
          <p:nvPr userDrawn="1"/>
        </p:nvSpPr>
        <p:spPr bwMode="auto">
          <a:xfrm>
            <a:off x="6269373" y="1960598"/>
            <a:ext cx="2327619" cy="376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3"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kern="1200" spc="300" noProof="1">
                <a:solidFill>
                  <a:schemeClr val="tx1"/>
                </a:solidFill>
                <a:latin typeface="+mn-lt"/>
                <a:ea typeface="+mn-ea"/>
                <a:cs typeface="Arial" panose="020B0604020202020204" pitchFamily="34" charset="0"/>
              </a:rPr>
              <a:t>SKABELONENS FARVER</a:t>
            </a:r>
          </a:p>
          <a:p>
            <a:pPr rtl="0" eaLnBrk="1" hangingPunct="1">
              <a:lnSpc>
                <a:spcPct val="90000"/>
              </a:lnSpc>
              <a:spcAft>
                <a:spcPts val="600"/>
              </a:spcAft>
              <a:defRPr/>
            </a:pPr>
            <a:br>
              <a:rPr lang="da-DK" sz="1200" b="1" kern="1200" noProof="1">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Du kan vælge mellem en række farver til baggrunde og grafer.</a:t>
            </a: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Højreklik på den flade, du vil skifte farve på, og derefter malerbøtte-ikonet (Fyldfarve til figur)</a:t>
            </a:r>
          </a:p>
          <a:p>
            <a:pPr rtl="0"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BILLEDSTØRRELSER</a:t>
            </a:r>
          </a:p>
          <a:p>
            <a:pPr rtl="0"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en-gb" sz="900" b="0" noProof="1">
                <a:solidFill>
                  <a:schemeClr val="tx1"/>
                </a:solidFill>
                <a:latin typeface="+mn-lt"/>
                <a:cs typeface="Arial" panose="020B0604020202020204" pitchFamily="34" charset="0"/>
              </a:rPr>
              <a:t>Sørg for at bruge højkvalitetsbilleder i de forskellige layouts. Undgå at skulle skalerer små billeder op, da dette vil gøre dem pixileret og se uprofessionelt ud. </a:t>
            </a:r>
          </a:p>
          <a:p>
            <a:pPr rtl="0" eaLnBrk="1" hangingPunct="1">
              <a:lnSpc>
                <a:spcPct val="90000"/>
              </a:lnSpc>
              <a:spcAft>
                <a:spcPts val="600"/>
              </a:spcAft>
              <a:defRPr/>
            </a:pPr>
            <a:r>
              <a:rPr lang="en-gb" sz="900" b="0" noProof="1">
                <a:solidFill>
                  <a:schemeClr val="tx1"/>
                </a:solidFill>
                <a:latin typeface="+mn-lt"/>
                <a:cs typeface="Arial" panose="020B0604020202020204" pitchFamily="34" charset="0"/>
              </a:rPr>
              <a:t>Via Skyfish vil i kunne søge og downloade højkvalitetsbilleder fra AAU. </a:t>
            </a:r>
          </a:p>
          <a:p>
            <a:pPr rtl="0" eaLnBrk="1" hangingPunct="1">
              <a:lnSpc>
                <a:spcPct val="90000"/>
              </a:lnSpc>
              <a:spcAft>
                <a:spcPts val="600"/>
              </a:spcAft>
              <a:defRPr/>
            </a:pPr>
            <a:r>
              <a:rPr lang="en-gb" sz="900" b="0" noProof="1">
                <a:solidFill>
                  <a:schemeClr val="tx1"/>
                </a:solidFill>
                <a:latin typeface="+mn-lt"/>
                <a:cs typeface="Arial" panose="020B0604020202020204" pitchFamily="34" charset="0"/>
              </a:rPr>
              <a:t>Mange højkvalitetsbilleder giver selvfølgelig en stor filstørrelse på PowerPointen. Hvis dette bliver et problem, kan det løses når i gemmer præsentationen under: </a:t>
            </a:r>
            <a:br>
              <a:rPr lang="da-DK" sz="900" b="0" baseline="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Gem som  - Gennemse - Komprimeringsindstillinger. </a:t>
            </a:r>
            <a:r>
              <a:rPr lang="en-gb" sz="900" b="0" noProof="1">
                <a:solidFill>
                  <a:schemeClr val="tx1"/>
                </a:solidFill>
                <a:latin typeface="+mn-lt"/>
                <a:cs typeface="Arial" panose="020B0604020202020204" pitchFamily="34" charset="0"/>
              </a:rPr>
              <a:t>Sørg dog for ikke at gemme under 150 ppi. </a:t>
            </a:r>
          </a:p>
        </p:txBody>
      </p:sp>
      <p:sp>
        <p:nvSpPr>
          <p:cNvPr id="13" name="Text Box 48"/>
          <p:cNvSpPr txBox="1">
            <a:spLocks noChangeArrowheads="1"/>
          </p:cNvSpPr>
          <p:nvPr userDrawn="1"/>
        </p:nvSpPr>
        <p:spPr bwMode="auto">
          <a:xfrm>
            <a:off x="9116080" y="1959814"/>
            <a:ext cx="2285301" cy="362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3"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kern="1200" spc="300" noProof="1">
                <a:solidFill>
                  <a:schemeClr val="tx1"/>
                </a:solidFill>
                <a:latin typeface="Arial" charset="0"/>
                <a:ea typeface="+mn-ea"/>
                <a:cs typeface="Arial" panose="020B0604020202020204" pitchFamily="34" charset="0"/>
              </a:rPr>
              <a:t>INDSÆT BILLEDE</a:t>
            </a:r>
          </a:p>
          <a:p>
            <a:pPr rtl="0" eaLnBrk="1" hangingPunct="1">
              <a:lnSpc>
                <a:spcPct val="90000"/>
              </a:lnSpc>
              <a:spcAft>
                <a:spcPts val="600"/>
              </a:spcAft>
              <a:defRPr/>
            </a:pPr>
            <a:br>
              <a:rPr lang="da-DK" sz="1200" b="1" kern="1200" noProof="1">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På layouts med billedholder: Klik på ikon og vælg </a:t>
            </a:r>
            <a:r>
              <a:rPr lang="en-gb" sz="900" b="1" kern="1200" noProof="1">
                <a:solidFill>
                  <a:schemeClr val="tx1"/>
                </a:solidFill>
                <a:latin typeface="Arial" charset="0"/>
                <a:ea typeface="+mn-ea"/>
                <a:cs typeface="Arial" panose="020B0604020202020204" pitchFamily="34" charset="0"/>
              </a:rPr>
              <a:t>Indsæt</a:t>
            </a: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Teksten ”Klik her, hvis du vil udskifte billedet” bliver ikke vist i din præsentation.  </a:t>
            </a:r>
          </a:p>
          <a:p>
            <a:pPr rtl="0" eaLnBrk="1" hangingPunct="1">
              <a:lnSpc>
                <a:spcPct val="90000"/>
              </a:lnSpc>
              <a:spcAft>
                <a:spcPts val="600"/>
              </a:spcAft>
              <a:defRPr/>
            </a:pPr>
            <a:endParaRPr lang="da-DK" sz="1000" b="1" noProof="1">
              <a:solidFill>
                <a:schemeClr val="tx1"/>
              </a:solidFill>
              <a:latin typeface="+mj-lt"/>
              <a:cs typeface="Arial" panose="020B0604020202020204" pitchFamily="34" charset="0"/>
            </a:endParaRPr>
          </a:p>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BESKÆR BILLEDE</a:t>
            </a:r>
          </a:p>
          <a:p>
            <a:pPr rtl="0"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en-gb" sz="900" b="1" kern="1200" noProof="1">
                <a:solidFill>
                  <a:schemeClr val="tx1"/>
                </a:solidFill>
                <a:latin typeface="Arial" charset="0"/>
                <a:ea typeface="+mn-ea"/>
                <a:cs typeface="Arial" panose="020B0604020202020204" pitchFamily="34" charset="0"/>
              </a:rPr>
              <a:t>1</a:t>
            </a:r>
            <a:r>
              <a:rPr lang="en-gb" sz="900" b="0" kern="1200" noProof="1">
                <a:solidFill>
                  <a:schemeClr val="tx1"/>
                </a:solidFill>
                <a:latin typeface="Arial" charset="0"/>
                <a:ea typeface="+mn-ea"/>
                <a:cs typeface="Arial" panose="020B0604020202020204" pitchFamily="34" charset="0"/>
              </a:rPr>
              <a:t>. Klik </a:t>
            </a:r>
            <a:r>
              <a:rPr lang="en-gb" sz="900" b="1" kern="1200" noProof="1">
                <a:solidFill>
                  <a:schemeClr val="tx1"/>
                </a:solidFill>
                <a:latin typeface="Arial" charset="0"/>
                <a:ea typeface="+mn-ea"/>
                <a:cs typeface="Arial" panose="020B0604020202020204" pitchFamily="34" charset="0"/>
              </a:rPr>
              <a:t>Beskær</a:t>
            </a:r>
            <a:r>
              <a:rPr lang="en-gb" sz="900" b="0" kern="1200" noProof="1">
                <a:solidFill>
                  <a:schemeClr val="tx1"/>
                </a:solidFill>
                <a:latin typeface="Arial" charset="0"/>
                <a:ea typeface="+mn-ea"/>
                <a:cs typeface="Arial" panose="020B0604020202020204" pitchFamily="34" charset="0"/>
              </a:rPr>
              <a:t> </a:t>
            </a:r>
            <a:r>
              <a:rPr lang="en-gb" sz="900" b="0" i="1" kern="1200" noProof="1">
                <a:solidFill>
                  <a:schemeClr val="tx1"/>
                </a:solidFill>
                <a:latin typeface="Arial" charset="0"/>
                <a:ea typeface="+mn-ea"/>
                <a:cs typeface="Arial" panose="020B0604020202020204" pitchFamily="34" charset="0"/>
              </a:rPr>
              <a:t>(højreklik på billedet og tryk på ikonet som er vist til højre) </a:t>
            </a:r>
            <a:r>
              <a:rPr lang="en-gb" sz="900" b="0" kern="1200" noProof="1">
                <a:solidFill>
                  <a:schemeClr val="tx1"/>
                </a:solidFill>
                <a:latin typeface="Arial" charset="0"/>
                <a:ea typeface="+mn-ea"/>
                <a:cs typeface="Arial" panose="020B0604020202020204" pitchFamily="34" charset="0"/>
              </a:rPr>
              <a:t>for at ændre billedets fokus/størrelse</a:t>
            </a: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2. </a:t>
            </a:r>
            <a:r>
              <a:rPr lang="en-gb" sz="900" b="0" kern="1200" noProof="1">
                <a:solidFill>
                  <a:schemeClr val="tx1"/>
                </a:solidFill>
                <a:latin typeface="Arial" charset="0"/>
                <a:ea typeface="+mn-ea"/>
                <a:cs typeface="Arial" panose="020B0604020202020204" pitchFamily="34" charset="0"/>
              </a:rPr>
              <a:t>Ønsker du at skalere billedet </a:t>
            </a:r>
            <a:r>
              <a:rPr lang="en-gb" sz="900" i="1" kern="1200" noProof="1">
                <a:solidFill>
                  <a:schemeClr val="tx1"/>
                </a:solidFill>
                <a:latin typeface="Arial" charset="0"/>
                <a:ea typeface="+mn-ea"/>
                <a:cs typeface="Arial" panose="020B0604020202020204" pitchFamily="34" charset="0"/>
              </a:rPr>
              <a:t>(ændre billedets størrelse uden at ændre dets proportioner)</a:t>
            </a:r>
            <a:r>
              <a:rPr lang="en-gb" sz="900" b="0" i="1" kern="1200" noProof="1">
                <a:solidFill>
                  <a:schemeClr val="tx1"/>
                </a:solidFill>
                <a:latin typeface="Arial" charset="0"/>
                <a:ea typeface="+mn-ea"/>
                <a:cs typeface="Arial" panose="020B0604020202020204" pitchFamily="34" charset="0"/>
              </a:rPr>
              <a:t>, </a:t>
            </a:r>
            <a:r>
              <a:rPr lang="en-gb" sz="900" b="0" kern="1200" noProof="1">
                <a:solidFill>
                  <a:schemeClr val="tx1"/>
                </a:solidFill>
                <a:latin typeface="Arial" charset="0"/>
                <a:ea typeface="+mn-ea"/>
                <a:cs typeface="Arial" panose="020B0604020202020204" pitchFamily="34" charset="0"/>
              </a:rPr>
              <a:t>så hold </a:t>
            </a:r>
            <a:r>
              <a:rPr lang="en-gb" sz="900" b="1" kern="1200" noProof="1">
                <a:solidFill>
                  <a:schemeClr val="tx1"/>
                </a:solidFill>
                <a:latin typeface="Arial" charset="0"/>
                <a:ea typeface="+mn-ea"/>
                <a:cs typeface="Arial" panose="020B0604020202020204" pitchFamily="34" charset="0"/>
              </a:rPr>
              <a:t>SHIFT</a:t>
            </a:r>
            <a:r>
              <a:rPr lang="en-gb" sz="900" b="0" kern="1200" noProof="1">
                <a:solidFill>
                  <a:schemeClr val="tx1"/>
                </a:solidFill>
                <a:latin typeface="Arial" charset="0"/>
                <a:ea typeface="+mn-ea"/>
                <a:cs typeface="Arial" panose="020B0604020202020204" pitchFamily="34" charset="0"/>
              </a:rPr>
              <a:t>-knappen nede, mens du trækker i billedets hjørner</a:t>
            </a: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3. </a:t>
            </a:r>
            <a:r>
              <a:rPr lang="en-gb" sz="900" b="0" kern="1200" noProof="1">
                <a:solidFill>
                  <a:schemeClr val="tx1"/>
                </a:solidFill>
                <a:latin typeface="Arial" charset="0"/>
                <a:ea typeface="+mn-ea"/>
                <a:cs typeface="Arial" panose="020B0604020202020204" pitchFamily="34" charset="0"/>
              </a:rPr>
              <a:t>Højreklik på billedet og vælg </a:t>
            </a:r>
            <a:r>
              <a:rPr lang="en-gb" sz="900" b="1" kern="1200" noProof="1">
                <a:solidFill>
                  <a:schemeClr val="tx1"/>
                </a:solidFill>
                <a:latin typeface="Arial" charset="0"/>
                <a:ea typeface="+mn-ea"/>
                <a:cs typeface="Arial" panose="020B0604020202020204" pitchFamily="34" charset="0"/>
              </a:rPr>
              <a:t>Placer bagerst</a:t>
            </a: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Tip: </a:t>
            </a:r>
            <a:r>
              <a:rPr lang="en-gb" sz="900" b="0" kern="1200" noProof="1">
                <a:solidFill>
                  <a:schemeClr val="tx1"/>
                </a:solidFill>
                <a:latin typeface="Arial" charset="0"/>
                <a:ea typeface="+mn-ea"/>
                <a:cs typeface="Arial" panose="020B0604020202020204" pitchFamily="34" charset="0"/>
              </a:rPr>
              <a:t>Hvis du sletter billedet og indsætter et nyt, kan billedet lægge sig foran tekst og grafik. Hvis dette sker, skal du vælge billedet, højreklikke og vælge </a:t>
            </a:r>
            <a:r>
              <a:rPr lang="en-gb" sz="900" b="1" kern="1200" noProof="1">
                <a:solidFill>
                  <a:schemeClr val="tx1"/>
                </a:solidFill>
                <a:latin typeface="Arial" charset="0"/>
                <a:ea typeface="+mn-ea"/>
                <a:cs typeface="Arial" panose="020B0604020202020204" pitchFamily="34" charset="0"/>
              </a:rPr>
              <a:t>Placer bagerst</a:t>
            </a:r>
          </a:p>
        </p:txBody>
      </p:sp>
      <p:sp>
        <p:nvSpPr>
          <p:cNvPr id="15" name="Text Box 48"/>
          <p:cNvSpPr txBox="1">
            <a:spLocks noChangeArrowheads="1"/>
          </p:cNvSpPr>
          <p:nvPr userDrawn="1"/>
        </p:nvSpPr>
        <p:spPr bwMode="auto">
          <a:xfrm>
            <a:off x="9116079" y="5936014"/>
            <a:ext cx="2517848" cy="58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3"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MERE INFORMATION</a:t>
            </a:r>
          </a:p>
          <a:p>
            <a:pPr rtl="0" eaLnBrk="1" hangingPunct="1">
              <a:lnSpc>
                <a:spcPct val="90000"/>
              </a:lnSpc>
              <a:spcAft>
                <a:spcPts val="600"/>
              </a:spcAft>
              <a:defRPr/>
            </a:pPr>
            <a:br>
              <a:rPr lang="da-DK" sz="900" b="1" noProof="1">
                <a:solidFill>
                  <a:schemeClr val="tx1"/>
                </a:solidFill>
                <a:latin typeface="+mn-lt"/>
                <a:cs typeface="Arial" panose="020B0604020202020204" pitchFamily="34" charset="0"/>
              </a:rPr>
            </a:br>
            <a:r>
              <a:rPr lang="en-gb" sz="900" b="0" noProof="1">
                <a:solidFill>
                  <a:schemeClr val="tx1"/>
                </a:solidFill>
                <a:latin typeface="+mn-lt"/>
                <a:cs typeface="Arial" panose="020B0604020202020204" pitchFamily="34" charset="0"/>
              </a:rPr>
              <a:t>Se designguiden på</a:t>
            </a:r>
            <a:br>
              <a:rPr lang="da-DK" sz="900" b="0" baseline="0" noProof="1">
                <a:solidFill>
                  <a:schemeClr val="tx1"/>
                </a:solidFill>
                <a:latin typeface="+mn-lt"/>
                <a:cs typeface="Arial" panose="020B0604020202020204" pitchFamily="34" charset="0"/>
              </a:rPr>
            </a:br>
            <a:r>
              <a:rPr lang="en-gb" sz="900" b="0" kern="1200">
                <a:solidFill>
                  <a:schemeClr val="tx1"/>
                </a:solidFill>
                <a:effectLst/>
                <a:latin typeface="Arial" charset="0"/>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j-lt"/>
              <a:cs typeface="Arial" panose="020B0604020202020204" pitchFamily="34" charset="0"/>
            </a:endParaRPr>
          </a:p>
        </p:txBody>
      </p:sp>
      <p:sp>
        <p:nvSpPr>
          <p:cNvPr id="16" name="Text Box 48"/>
          <p:cNvSpPr txBox="1">
            <a:spLocks noChangeArrowheads="1"/>
          </p:cNvSpPr>
          <p:nvPr userDrawn="1"/>
        </p:nvSpPr>
        <p:spPr bwMode="auto">
          <a:xfrm>
            <a:off x="3428373" y="1959814"/>
            <a:ext cx="2327619"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3"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220" rtl="0" eaLnBrk="1" fontAlgn="auto" latinLnBrk="0" hangingPunct="1">
              <a:lnSpc>
                <a:spcPct val="100000"/>
              </a:lnSpc>
              <a:spcBef>
                <a:spcPts val="0"/>
              </a:spcBef>
              <a:spcAft>
                <a:spcPts val="600"/>
              </a:spcAft>
              <a:buClrTx/>
              <a:buSzTx/>
              <a:buFontTx/>
              <a:buNone/>
              <a:tabLst/>
              <a:defRPr/>
            </a:pPr>
            <a:r>
              <a:rPr lang="en-gb" sz="1000" b="1" kern="1200" spc="300" noProof="1">
                <a:solidFill>
                  <a:schemeClr val="tx1"/>
                </a:solidFill>
                <a:latin typeface="+mn-lt"/>
                <a:ea typeface="+mn-ea"/>
                <a:cs typeface="Arial" panose="020B0604020202020204" pitchFamily="34" charset="0"/>
              </a:rPr>
              <a:t>LAV NYT DIAS/SLIDE </a:t>
            </a:r>
            <a:r>
              <a:rPr lang="en-gb" sz="900" b="0" kern="1200" spc="0" noProof="1">
                <a:solidFill>
                  <a:schemeClr val="tx1"/>
                </a:solidFill>
                <a:latin typeface="Arial" charset="0"/>
                <a:ea typeface="+mn-ea"/>
                <a:cs typeface="Arial" panose="020B0604020202020204" pitchFamily="34" charset="0"/>
              </a:rPr>
              <a:t>(HHV. 2010- + 2013- OG 2016-VERSION)</a:t>
            </a:r>
          </a:p>
          <a:p>
            <a:pPr marL="0" marR="0" lvl="0" indent="0" algn="l" defTabSz="914220" rtl="0" eaLnBrk="1" fontAlgn="auto" latinLnBrk="0" hangingPunct="1">
              <a:lnSpc>
                <a:spcPct val="100000"/>
              </a:lnSpc>
              <a:spcBef>
                <a:spcPts val="0"/>
              </a:spcBef>
              <a:spcAft>
                <a:spcPts val="600"/>
              </a:spcAft>
              <a:buClrTx/>
              <a:buSzTx/>
              <a:buFontTx/>
              <a:buNone/>
              <a:tabLst/>
              <a:defRPr/>
            </a:pPr>
            <a:r>
              <a:rPr lang="en-gb" sz="900" b="0" kern="1200" spc="0" noProof="1">
                <a:solidFill>
                  <a:schemeClr val="tx1"/>
                </a:solidFill>
                <a:latin typeface="Arial" charset="0"/>
                <a:ea typeface="+mn-ea"/>
                <a:cs typeface="Arial" panose="020B0604020202020204" pitchFamily="34" charset="0"/>
              </a:rPr>
              <a:t> </a:t>
            </a:r>
            <a:br>
              <a:rPr lang="da-DK" sz="800" b="1" kern="1200" noProof="1">
                <a:solidFill>
                  <a:schemeClr val="tx1"/>
                </a:solidFill>
                <a:latin typeface="Arial" charset="0"/>
                <a:ea typeface="+mn-ea"/>
                <a:cs typeface="Arial" panose="020B0604020202020204" pitchFamily="34" charset="0"/>
              </a:rPr>
            </a:br>
            <a:r>
              <a:rPr lang="en-gb" sz="900" b="1" kern="1200" noProof="1">
                <a:solidFill>
                  <a:schemeClr val="tx1"/>
                </a:solidFill>
                <a:latin typeface="Arial" charset="0"/>
                <a:ea typeface="+mn-ea"/>
                <a:cs typeface="Arial" panose="020B0604020202020204" pitchFamily="34" charset="0"/>
              </a:rPr>
              <a:t>1. </a:t>
            </a:r>
            <a:r>
              <a:rPr lang="en-gb" sz="900" kern="1200" noProof="1">
                <a:solidFill>
                  <a:schemeClr val="tx1"/>
                </a:solidFill>
                <a:latin typeface="Arial" charset="0"/>
                <a:ea typeface="+mn-ea"/>
                <a:cs typeface="Arial" panose="020B0604020202020204" pitchFamily="34" charset="0"/>
              </a:rPr>
              <a:t>Klik på </a:t>
            </a:r>
            <a:r>
              <a:rPr lang="en-gb" sz="900" b="1" kern="1200" noProof="1">
                <a:solidFill>
                  <a:schemeClr val="tx1"/>
                </a:solidFill>
                <a:latin typeface="Arial" charset="0"/>
                <a:ea typeface="+mn-ea"/>
                <a:cs typeface="Arial" panose="020B0604020202020204" pitchFamily="34" charset="0"/>
              </a:rPr>
              <a:t>Startside/Hjem</a:t>
            </a:r>
          </a:p>
          <a:p>
            <a:pPr rtl="0" eaLnBrk="1" hangingPunct="1">
              <a:lnSpc>
                <a:spcPct val="100000"/>
              </a:lnSpc>
              <a:spcAft>
                <a:spcPts val="600"/>
              </a:spcAft>
              <a:defRPr/>
            </a:pPr>
            <a:r>
              <a:rPr lang="en-gb" sz="900" b="1" noProof="1">
                <a:solidFill>
                  <a:schemeClr val="tx1"/>
                </a:solidFill>
                <a:latin typeface="+mn-lt"/>
                <a:cs typeface="Arial" panose="020B0604020202020204" pitchFamily="34" charset="0"/>
              </a:rPr>
              <a:t>2. </a:t>
            </a:r>
            <a:r>
              <a:rPr lang="en-gb" sz="900" noProof="1">
                <a:solidFill>
                  <a:schemeClr val="tx1"/>
                </a:solidFill>
                <a:latin typeface="+mn-lt"/>
                <a:cs typeface="Arial" panose="020B0604020202020204" pitchFamily="34" charset="0"/>
              </a:rPr>
              <a:t>Under knappen </a:t>
            </a:r>
            <a:r>
              <a:rPr lang="en-gb" sz="900" b="1" noProof="1">
                <a:solidFill>
                  <a:schemeClr val="tx1"/>
                </a:solidFill>
                <a:latin typeface="+mn-lt"/>
                <a:cs typeface="Arial" panose="020B0604020202020204" pitchFamily="34" charset="0"/>
              </a:rPr>
              <a:t>Nyt dias/Nyt slide</a:t>
            </a:r>
            <a:r>
              <a:rPr lang="en-gb" sz="90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 med AAU-design. </a:t>
            </a:r>
          </a:p>
          <a:p>
            <a:pPr rtl="0" eaLnBrk="1" hangingPunct="1">
              <a:spcAft>
                <a:spcPts val="600"/>
              </a:spcAft>
              <a:defRPr/>
            </a:pPr>
            <a:endParaRPr lang="da-DK" altLang="da-DK" sz="900" baseline="0" noProof="1">
              <a:solidFill>
                <a:schemeClr val="tx1"/>
              </a:solidFill>
              <a:latin typeface="+mn-lt"/>
              <a:cs typeface="Arial" panose="020B0604020202020204" pitchFamily="34" charset="0"/>
            </a:endParaRPr>
          </a:p>
          <a:p>
            <a:pPr rtl="0" eaLnBrk="1" hangingPunct="1">
              <a:lnSpc>
                <a:spcPct val="90000"/>
              </a:lnSpc>
              <a:spcAft>
                <a:spcPts val="0"/>
              </a:spcAft>
              <a:defRPr/>
            </a:pPr>
            <a:r>
              <a:rPr lang="en-gb" sz="1000" b="1" kern="1200" spc="300" noProof="1">
                <a:solidFill>
                  <a:schemeClr val="tx1"/>
                </a:solidFill>
                <a:latin typeface="Arial" charset="0"/>
                <a:ea typeface="+mn-ea"/>
                <a:cs typeface="Arial" panose="020B0604020202020204" pitchFamily="34" charset="0"/>
              </a:rPr>
              <a:t>GITTER- OG HJÆLPELINJER</a:t>
            </a:r>
          </a:p>
          <a:p>
            <a:pPr rtl="0" eaLnBrk="1" hangingPunct="1">
              <a:lnSpc>
                <a:spcPct val="90000"/>
              </a:lnSpc>
              <a:spcAft>
                <a:spcPts val="0"/>
              </a:spcAft>
              <a:defRPr/>
            </a:pPr>
            <a:endParaRPr lang="da-DK" sz="1000" b="1" kern="1200" spc="300" noProof="1">
              <a:solidFill>
                <a:schemeClr val="tx1"/>
              </a:solidFill>
              <a:latin typeface="Arial" charset="0"/>
              <a:ea typeface="+mn-ea"/>
              <a:cs typeface="Arial" panose="020B0604020202020204" pitchFamily="34" charset="0"/>
            </a:endParaRP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For at få et ensartet udtryk i vores præsentationer er der guidelines i form af </a:t>
            </a:r>
            <a:r>
              <a:rPr lang="en-gb" sz="900" b="1" kern="1200" noProof="1">
                <a:solidFill>
                  <a:schemeClr val="tx1"/>
                </a:solidFill>
                <a:latin typeface="Arial" charset="0"/>
                <a:ea typeface="+mn-ea"/>
                <a:cs typeface="Arial" panose="020B0604020202020204" pitchFamily="34" charset="0"/>
              </a:rPr>
              <a:t>Hjælpelinjer. </a:t>
            </a:r>
            <a:r>
              <a:rPr lang="en-gb" sz="900" b="0" kern="1200" noProof="1">
                <a:solidFill>
                  <a:schemeClr val="tx1"/>
                </a:solidFill>
                <a:latin typeface="Arial" charset="0"/>
                <a:ea typeface="+mn-ea"/>
                <a:cs typeface="Arial" panose="020B0604020202020204" pitchFamily="34" charset="0"/>
              </a:rPr>
              <a:t>For at se disse: </a:t>
            </a:r>
            <a:endParaRPr lang="da-DK" sz="900" b="0" kern="1200" noProof="1">
              <a:solidFill>
                <a:schemeClr val="tx1"/>
              </a:solidFill>
              <a:latin typeface="Arial" charset="0"/>
              <a:ea typeface="+mn-ea"/>
              <a:cs typeface="Arial" panose="020B0604020202020204" pitchFamily="34" charset="0"/>
            </a:endParaRP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1. </a:t>
            </a:r>
            <a:r>
              <a:rPr lang="en-gb" sz="900" b="0" kern="1200" noProof="1">
                <a:solidFill>
                  <a:schemeClr val="tx1"/>
                </a:solidFill>
                <a:latin typeface="Arial" charset="0"/>
                <a:ea typeface="+mn-ea"/>
                <a:cs typeface="Arial" panose="020B0604020202020204" pitchFamily="34" charset="0"/>
              </a:rPr>
              <a:t>Klik på </a:t>
            </a:r>
            <a:r>
              <a:rPr lang="en-gb" sz="900" b="1" kern="1200" noProof="1">
                <a:solidFill>
                  <a:schemeClr val="tx1"/>
                </a:solidFill>
                <a:latin typeface="Arial" charset="0"/>
                <a:ea typeface="+mn-ea"/>
                <a:cs typeface="Arial" panose="020B0604020202020204" pitchFamily="34" charset="0"/>
              </a:rPr>
              <a:t>Vis</a:t>
            </a: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2. </a:t>
            </a:r>
            <a:r>
              <a:rPr lang="en-gb" sz="900" b="0" kern="1200" noProof="1">
                <a:solidFill>
                  <a:schemeClr val="tx1"/>
                </a:solidFill>
                <a:latin typeface="Arial" charset="0"/>
                <a:ea typeface="+mn-ea"/>
                <a:cs typeface="Arial" panose="020B0604020202020204" pitchFamily="34" charset="0"/>
              </a:rPr>
              <a:t>Vælg </a:t>
            </a:r>
            <a:r>
              <a:rPr lang="en-gb" sz="900" b="1" kern="1200" noProof="1">
                <a:solidFill>
                  <a:schemeClr val="tx1"/>
                </a:solidFill>
                <a:latin typeface="Arial" charset="0"/>
                <a:ea typeface="+mn-ea"/>
                <a:cs typeface="Arial" panose="020B0604020202020204" pitchFamily="34" charset="0"/>
              </a:rPr>
              <a:t>Gitterlinjer</a:t>
            </a:r>
            <a:r>
              <a:rPr lang="en-gb" sz="900" b="0" kern="1200" noProof="1">
                <a:solidFill>
                  <a:schemeClr val="tx1"/>
                </a:solidFill>
                <a:latin typeface="Arial" charset="0"/>
                <a:ea typeface="+mn-ea"/>
                <a:cs typeface="Arial" panose="020B0604020202020204" pitchFamily="34" charset="0"/>
              </a:rPr>
              <a:t> og/eller </a:t>
            </a:r>
            <a:r>
              <a:rPr lang="en-gb" sz="900" b="1" kern="1200" noProof="1">
                <a:solidFill>
                  <a:schemeClr val="tx1"/>
                </a:solidFill>
                <a:latin typeface="Arial" charset="0"/>
                <a:ea typeface="+mn-ea"/>
                <a:cs typeface="Arial" panose="020B0604020202020204" pitchFamily="34" charset="0"/>
              </a:rPr>
              <a:t>Hjælpelinjer</a:t>
            </a:r>
          </a:p>
          <a:p>
            <a:pPr rtl="0" eaLnBrk="1" hangingPunct="1">
              <a:lnSpc>
                <a:spcPct val="90000"/>
              </a:lnSpc>
              <a:spcAft>
                <a:spcPts val="600"/>
              </a:spcAft>
              <a:defRPr/>
            </a:pPr>
            <a:r>
              <a:rPr lang="en-gb" sz="900" b="1" kern="1200" noProof="1">
                <a:solidFill>
                  <a:srgbClr val="DF6752"/>
                </a:solidFill>
                <a:latin typeface="Arial" charset="0"/>
                <a:ea typeface="+mn-ea"/>
                <a:cs typeface="Arial" panose="020B0604020202020204" pitchFamily="34" charset="0"/>
              </a:rPr>
              <a:t>Tip: </a:t>
            </a:r>
            <a:r>
              <a:rPr lang="en-gb" sz="900" b="0" kern="1200" noProof="1">
                <a:solidFill>
                  <a:srgbClr val="DF6752"/>
                </a:solidFill>
                <a:latin typeface="Arial" charset="0"/>
                <a:ea typeface="+mn-ea"/>
                <a:cs typeface="Arial" panose="020B0604020202020204" pitchFamily="34" charset="0"/>
              </a:rPr>
              <a:t>Tryk </a:t>
            </a:r>
            <a:r>
              <a:rPr lang="en-gb" sz="900" b="1" kern="1200" noProof="1">
                <a:solidFill>
                  <a:srgbClr val="DF6752"/>
                </a:solidFill>
                <a:latin typeface="Arial" charset="0"/>
                <a:ea typeface="+mn-ea"/>
                <a:cs typeface="Arial" panose="020B0604020202020204" pitchFamily="34" charset="0"/>
              </a:rPr>
              <a:t>Alt + F9</a:t>
            </a:r>
            <a:r>
              <a:rPr lang="en-gb" sz="900" b="0" kern="1200" noProof="1">
                <a:solidFill>
                  <a:srgbClr val="DF6752"/>
                </a:solidFill>
                <a:latin typeface="Arial" charset="0"/>
                <a:ea typeface="+mn-ea"/>
                <a:cs typeface="Arial" panose="020B0604020202020204" pitchFamily="34" charset="0"/>
              </a:rPr>
              <a:t> for hurtig visning af hjælpelinjer</a:t>
            </a:r>
          </a:p>
          <a:p>
            <a:pPr rtl="0"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18" name="Billede 2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273430" y="2241762"/>
            <a:ext cx="368255" cy="393946"/>
          </a:xfrm>
          <a:prstGeom prst="rect">
            <a:avLst/>
          </a:prstGeom>
        </p:spPr>
      </p:pic>
      <p:pic>
        <p:nvPicPr>
          <p:cNvPr id="19" name="Billede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65672" y="3658528"/>
            <a:ext cx="416717" cy="397336"/>
          </a:xfrm>
          <a:prstGeom prst="rect">
            <a:avLst/>
          </a:prstGeom>
        </p:spPr>
      </p:pic>
      <p:pic>
        <p:nvPicPr>
          <p:cNvPr id="21" name="Billede 39"/>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5729523" y="2621889"/>
            <a:ext cx="319516" cy="568784"/>
          </a:xfrm>
          <a:prstGeom prst="rect">
            <a:avLst/>
          </a:prstGeom>
        </p:spPr>
      </p:pic>
      <p:sp>
        <p:nvSpPr>
          <p:cNvPr id="22" name="Rektangel 21"/>
          <p:cNvSpPr/>
          <p:nvPr userDrawn="1"/>
        </p:nvSpPr>
        <p:spPr>
          <a:xfrm>
            <a:off x="509551" y="510321"/>
            <a:ext cx="6096000" cy="1200318"/>
          </a:xfrm>
          <a:prstGeom prst="rect">
            <a:avLst/>
          </a:prstGeom>
        </p:spPr>
        <p:txBody>
          <a:bodyPr lIns="91428" tIns="45715" rIns="91428" bIns="45715" rtlCol="0">
            <a:spAutoFit/>
          </a:bodyPr>
          <a:lstStyle/>
          <a:p>
            <a:pPr rtl="0"/>
            <a:r>
              <a:rPr lang="en-gb" sz="3600" b="1" spc="300"/>
              <a:t>BRUGERGUIDE</a:t>
            </a:r>
            <a:br>
              <a:rPr lang="en-US" sz="3600" b="1" spc="300" dirty="0"/>
            </a:br>
            <a:endParaRPr lang="da-DK" sz="3600" b="1" spc="300" dirty="0"/>
          </a:p>
        </p:txBody>
      </p:sp>
    </p:spTree>
    <p:extLst>
      <p:ext uri="{BB962C8B-B14F-4D97-AF65-F5344CB8AC3E}">
        <p14:creationId xmlns:p14="http://schemas.microsoft.com/office/powerpoint/2010/main" val="366603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or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5" name="Picture Placeholder 4"/>
          <p:cNvSpPr>
            <a:spLocks noGrp="1"/>
          </p:cNvSpPr>
          <p:nvPr>
            <p:ph type="pic" sz="quarter" idx="11" hasCustomPrompt="1"/>
          </p:nvPr>
        </p:nvSpPr>
        <p:spPr>
          <a:xfrm>
            <a:off x="0" y="0"/>
            <a:ext cx="7427915"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6" name="Title 4"/>
          <p:cNvSpPr>
            <a:spLocks noGrp="1"/>
          </p:cNvSpPr>
          <p:nvPr>
            <p:ph type="title" hasCustomPrompt="1"/>
          </p:nvPr>
        </p:nvSpPr>
        <p:spPr>
          <a:xfrm>
            <a:off x="8031880" y="957756"/>
            <a:ext cx="3588621" cy="1272251"/>
          </a:xfrm>
        </p:spPr>
        <p:txBody>
          <a:bodyPr rtlCol="0"/>
          <a:lstStyle>
            <a:lvl1pPr>
              <a:defRPr sz="3600"/>
            </a:lvl1pPr>
          </a:lstStyle>
          <a:p>
            <a:pPr rtl="0"/>
            <a:r>
              <a:rPr lang="en-gb"/>
              <a:t>CLICK TO EDIT TITLE</a:t>
            </a:r>
          </a:p>
        </p:txBody>
      </p:sp>
      <p:sp>
        <p:nvSpPr>
          <p:cNvPr id="7" name="Pladsholder til tekst 3"/>
          <p:cNvSpPr>
            <a:spLocks noGrp="1"/>
          </p:cNvSpPr>
          <p:nvPr>
            <p:ph type="body" sz="quarter" idx="12" hasCustomPrompt="1"/>
          </p:nvPr>
        </p:nvSpPr>
        <p:spPr>
          <a:xfrm>
            <a:off x="8031880" y="2584601"/>
            <a:ext cx="3588621" cy="3500008"/>
          </a:xfrm>
        </p:spPr>
        <p:txBody>
          <a:bodyPr rtlCol="0"/>
          <a:lstStyle>
            <a:lvl1pPr marL="285715" indent="-285715">
              <a:lnSpc>
                <a:spcPct val="100000"/>
              </a:lnSpc>
              <a:spcBef>
                <a:spcPts val="600"/>
              </a:spcBef>
              <a:buFontTx/>
              <a:buBlip>
                <a:blip r:embed="rId2"/>
              </a:buBlip>
              <a:defRPr sz="1500" baseline="0"/>
            </a:lvl1pPr>
          </a:lstStyle>
          <a:p>
            <a:pPr lvl="0" rtl="0"/>
            <a:r>
              <a:rPr lang="en-gb"/>
              <a:t>Insert bullets</a:t>
            </a:r>
            <a:endParaRPr lang="da-DK" dirty="0"/>
          </a:p>
          <a:p>
            <a:pPr lvl="0" rtl="0"/>
            <a:endParaRPr lang="da-DK" dirty="0"/>
          </a:p>
          <a:p>
            <a:pPr lvl="0" rtl="0"/>
            <a:endParaRPr lang="da-DK" dirty="0"/>
          </a:p>
        </p:txBody>
      </p:sp>
      <p:grpSp>
        <p:nvGrpSpPr>
          <p:cNvPr id="8" name="Gruppe 7"/>
          <p:cNvGrpSpPr/>
          <p:nvPr userDrawn="1"/>
        </p:nvGrpSpPr>
        <p:grpSpPr>
          <a:xfrm>
            <a:off x="7427913" y="1288619"/>
            <a:ext cx="405155"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pic>
        <p:nvPicPr>
          <p:cNvPr id="2" name="Billede 1" descr="Et billede, der indeholder Grafik, Font/skrifttype, grafisk design, skærmbillede&#10;&#10;Automatisk genereret beskrivelse">
            <a:extLst>
              <a:ext uri="{FF2B5EF4-FFF2-40B4-BE49-F238E27FC236}">
                <a16:creationId xmlns:a16="http://schemas.microsoft.com/office/drawing/2014/main" id="{3F5718DB-591F-70BD-EF3D-F80F62C526E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87375" y="6153019"/>
            <a:ext cx="1412684" cy="353171"/>
          </a:xfrm>
          <a:prstGeom prst="rect">
            <a:avLst/>
          </a:prstGeom>
        </p:spPr>
      </p:pic>
    </p:spTree>
    <p:extLst>
      <p:ext uri="{BB962C8B-B14F-4D97-AF65-F5344CB8AC3E}">
        <p14:creationId xmlns:p14="http://schemas.microsoft.com/office/powerpoint/2010/main" val="14686013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rtlCol="0" anchor="b"/>
          <a:lstStyle>
            <a:lvl1pPr algn="l">
              <a:defRPr sz="1333" b="1"/>
            </a:lvl1pPr>
          </a:lstStyle>
          <a:p>
            <a:pPr rtl="0"/>
            <a:r>
              <a:rPr lang="en-gb"/>
              <a:t>Click to edit Master title style</a:t>
            </a:r>
          </a:p>
        </p:txBody>
      </p:sp>
      <p:sp>
        <p:nvSpPr>
          <p:cNvPr id="3" name="Content Placeholder 2"/>
          <p:cNvSpPr>
            <a:spLocks noGrp="1"/>
          </p:cNvSpPr>
          <p:nvPr>
            <p:ph idx="1"/>
          </p:nvPr>
        </p:nvSpPr>
        <p:spPr>
          <a:xfrm>
            <a:off x="2383367" y="182034"/>
            <a:ext cx="3407833" cy="3902075"/>
          </a:xfrm>
        </p:spPr>
        <p:txBody>
          <a:bodyPr rtlCol="0"/>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Text Placeholder 3"/>
          <p:cNvSpPr>
            <a:spLocks noGrp="1"/>
          </p:cNvSpPr>
          <p:nvPr>
            <p:ph type="body" sz="half" idx="2"/>
          </p:nvPr>
        </p:nvSpPr>
        <p:spPr>
          <a:xfrm>
            <a:off x="304800" y="956734"/>
            <a:ext cx="2005542" cy="3127375"/>
          </a:xfrm>
        </p:spPr>
        <p:txBody>
          <a:bodyPr rtlCol="0"/>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rtl="0"/>
            <a:r>
              <a:rPr lang="en-gb"/>
              <a:t>Click to edit Master text styles</a:t>
            </a:r>
          </a:p>
        </p:txBody>
      </p:sp>
      <p:sp>
        <p:nvSpPr>
          <p:cNvPr id="5" name="Date Placeholder 4"/>
          <p:cNvSpPr>
            <a:spLocks noGrp="1"/>
          </p:cNvSpPr>
          <p:nvPr>
            <p:ph type="dt" sz="half" idx="10"/>
          </p:nvPr>
        </p:nvSpPr>
        <p:spPr/>
        <p:txBody>
          <a:bodyPr rtlCol="0"/>
          <a:lstStyle/>
          <a:p>
            <a:pPr rtl="0"/>
            <a:fld id="{1D8BD707-D9CF-40AE-B4C6-C98DA3205C09}" type="datetimeFigureOut">
              <a:rPr lang="en-US" smtClean="0"/>
              <a:pPr rtl="0"/>
              <a:t>11/3/2025</a:t>
            </a:fld>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B6F15528-21DE-4FAA-801E-634DDDAF4B2B}" type="slidenum">
              <a:rPr lang="en-US" smtClean="0"/>
              <a:pPr rtl="0"/>
              <a:t>‹nr.›</a:t>
            </a:fld>
            <a:endParaRPr lang="en-US"/>
          </a:p>
        </p:txBody>
      </p:sp>
    </p:spTree>
    <p:extLst>
      <p:ext uri="{BB962C8B-B14F-4D97-AF65-F5344CB8AC3E}">
        <p14:creationId xmlns:p14="http://schemas.microsoft.com/office/powerpoint/2010/main" val="3993768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rtlCol="0" anchor="b"/>
          <a:lstStyle>
            <a:lvl1pPr algn="l">
              <a:defRPr sz="1333" b="1"/>
            </a:lvl1pPr>
          </a:lstStyle>
          <a:p>
            <a:pPr rtl="0"/>
            <a:r>
              <a:rPr lang="en-gb"/>
              <a:t>Click to edit Master title style</a:t>
            </a:r>
          </a:p>
        </p:txBody>
      </p:sp>
      <p:sp>
        <p:nvSpPr>
          <p:cNvPr id="3" name="Picture Placeholder 2"/>
          <p:cNvSpPr>
            <a:spLocks noGrp="1"/>
          </p:cNvSpPr>
          <p:nvPr>
            <p:ph type="pic" idx="1"/>
          </p:nvPr>
        </p:nvSpPr>
        <p:spPr>
          <a:xfrm>
            <a:off x="1194859" y="408517"/>
            <a:ext cx="3657600" cy="2743200"/>
          </a:xfrm>
        </p:spPr>
        <p:txBody>
          <a:bodyPr rtlCol="0"/>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pPr rtl="0"/>
            <a:endParaRPr lang="en-US"/>
          </a:p>
        </p:txBody>
      </p:sp>
      <p:sp>
        <p:nvSpPr>
          <p:cNvPr id="4" name="Text Placeholder 3"/>
          <p:cNvSpPr>
            <a:spLocks noGrp="1"/>
          </p:cNvSpPr>
          <p:nvPr>
            <p:ph type="body" sz="half" idx="2"/>
          </p:nvPr>
        </p:nvSpPr>
        <p:spPr>
          <a:xfrm>
            <a:off x="1194859" y="3578225"/>
            <a:ext cx="3657600" cy="536575"/>
          </a:xfrm>
        </p:spPr>
        <p:txBody>
          <a:bodyPr rtlCol="0"/>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rtl="0"/>
            <a:r>
              <a:rPr lang="en-gb"/>
              <a:t>Click to edit Master text styles</a:t>
            </a:r>
          </a:p>
        </p:txBody>
      </p:sp>
      <p:sp>
        <p:nvSpPr>
          <p:cNvPr id="5" name="Date Placeholder 4"/>
          <p:cNvSpPr>
            <a:spLocks noGrp="1"/>
          </p:cNvSpPr>
          <p:nvPr>
            <p:ph type="dt" sz="half" idx="10"/>
          </p:nvPr>
        </p:nvSpPr>
        <p:spPr/>
        <p:txBody>
          <a:bodyPr rtlCol="0"/>
          <a:lstStyle/>
          <a:p>
            <a:pPr rtl="0"/>
            <a:fld id="{1D8BD707-D9CF-40AE-B4C6-C98DA3205C09}" type="datetimeFigureOut">
              <a:rPr lang="en-US" smtClean="0"/>
              <a:pPr rtl="0"/>
              <a:t>11/3/2025</a:t>
            </a:fld>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B6F15528-21DE-4FAA-801E-634DDDAF4B2B}" type="slidenum">
              <a:rPr lang="en-US" smtClean="0"/>
              <a:pPr rtl="0"/>
              <a:t>‹nr.›</a:t>
            </a:fld>
            <a:endParaRPr lang="en-US"/>
          </a:p>
        </p:txBody>
      </p:sp>
    </p:spTree>
    <p:extLst>
      <p:ext uri="{BB962C8B-B14F-4D97-AF65-F5344CB8AC3E}">
        <p14:creationId xmlns:p14="http://schemas.microsoft.com/office/powerpoint/2010/main" val="25261466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p>
        </p:txBody>
      </p:sp>
      <p:sp>
        <p:nvSpPr>
          <p:cNvPr id="3" name="Vertical Text Placeholder 2"/>
          <p:cNvSpPr>
            <a:spLocks noGrp="1"/>
          </p:cNvSpPr>
          <p:nvPr>
            <p:ph type="body" orient="vert" idx="1"/>
          </p:nvPr>
        </p:nvSpPr>
        <p:spPr/>
        <p:txBody>
          <a:bodyPr vert="eaVert"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p:cNvSpPr>
            <a:spLocks noGrp="1"/>
          </p:cNvSpPr>
          <p:nvPr>
            <p:ph type="dt" sz="half" idx="10"/>
          </p:nvPr>
        </p:nvSpPr>
        <p:spPr/>
        <p:txBody>
          <a:bodyPr rtlCol="0"/>
          <a:lstStyle/>
          <a:p>
            <a:pPr rtl="0"/>
            <a:fld id="{1D8BD707-D9CF-40AE-B4C6-C98DA3205C09}" type="datetimeFigureOut">
              <a:rPr lang="en-US" smtClean="0"/>
              <a:pPr rtl="0"/>
              <a:t>11/3/2025</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B6F15528-21DE-4FAA-801E-634DDDAF4B2B}" type="slidenum">
              <a:rPr lang="en-US" smtClean="0"/>
              <a:pPr rtl="0"/>
              <a:t>‹nr.›</a:t>
            </a:fld>
            <a:endParaRPr lang="en-US"/>
          </a:p>
        </p:txBody>
      </p:sp>
    </p:spTree>
    <p:extLst>
      <p:ext uri="{BB962C8B-B14F-4D97-AF65-F5344CB8AC3E}">
        <p14:creationId xmlns:p14="http://schemas.microsoft.com/office/powerpoint/2010/main" val="26303954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rtlCol="0"/>
          <a:lstStyle/>
          <a:p>
            <a:pPr rtl="0"/>
            <a:r>
              <a:rPr lang="en-gb"/>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p:cNvSpPr>
            <a:spLocks noGrp="1"/>
          </p:cNvSpPr>
          <p:nvPr>
            <p:ph type="dt" sz="half" idx="10"/>
          </p:nvPr>
        </p:nvSpPr>
        <p:spPr/>
        <p:txBody>
          <a:bodyPr rtlCol="0"/>
          <a:lstStyle/>
          <a:p>
            <a:pPr rtl="0"/>
            <a:fld id="{1D8BD707-D9CF-40AE-B4C6-C98DA3205C09}" type="datetimeFigureOut">
              <a:rPr lang="en-US" smtClean="0"/>
              <a:pPr rtl="0"/>
              <a:t>11/3/2025</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B6F15528-21DE-4FAA-801E-634DDDAF4B2B}" type="slidenum">
              <a:rPr lang="en-US" smtClean="0"/>
              <a:pPr rtl="0"/>
              <a:t>‹nr.›</a:t>
            </a:fld>
            <a:endParaRPr lang="en-US"/>
          </a:p>
        </p:txBody>
      </p:sp>
    </p:spTree>
    <p:extLst>
      <p:ext uri="{BB962C8B-B14F-4D97-AF65-F5344CB8AC3E}">
        <p14:creationId xmlns:p14="http://schemas.microsoft.com/office/powerpoint/2010/main" val="119615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billeder høj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9" name="Picture Placeholder 4"/>
          <p:cNvSpPr>
            <a:spLocks noGrp="1"/>
          </p:cNvSpPr>
          <p:nvPr>
            <p:ph type="pic" sz="quarter" idx="14" hasCustomPrompt="1"/>
          </p:nvPr>
        </p:nvSpPr>
        <p:spPr>
          <a:xfrm>
            <a:off x="7427917" y="3492500"/>
            <a:ext cx="4764087" cy="33601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10" name="Title 4"/>
          <p:cNvSpPr>
            <a:spLocks noGrp="1"/>
          </p:cNvSpPr>
          <p:nvPr>
            <p:ph type="title" hasCustomPrompt="1"/>
          </p:nvPr>
        </p:nvSpPr>
        <p:spPr>
          <a:xfrm>
            <a:off x="587375" y="357952"/>
            <a:ext cx="4229100" cy="1486727"/>
          </a:xfrm>
        </p:spPr>
        <p:txBody>
          <a:bodyPr rtlCol="0"/>
          <a:lstStyle>
            <a:lvl1pPr>
              <a:defRPr sz="3600"/>
            </a:lvl1pPr>
          </a:lstStyle>
          <a:p>
            <a:pPr rtl="0"/>
            <a:r>
              <a:rPr lang="en-gb"/>
              <a:t>CLICK TO EDIT TITLE</a:t>
            </a:r>
          </a:p>
        </p:txBody>
      </p:sp>
      <p:sp>
        <p:nvSpPr>
          <p:cNvPr id="7" name="Pladsholder til tekst 3"/>
          <p:cNvSpPr>
            <a:spLocks noGrp="1"/>
          </p:cNvSpPr>
          <p:nvPr>
            <p:ph type="body" sz="quarter" idx="15" hasCustomPrompt="1"/>
          </p:nvPr>
        </p:nvSpPr>
        <p:spPr>
          <a:xfrm>
            <a:off x="587375" y="2127155"/>
            <a:ext cx="4229100" cy="3575410"/>
          </a:xfrm>
        </p:spPr>
        <p:txBody>
          <a:bodyPr rtlCol="0"/>
          <a:lstStyle>
            <a:lvl1pPr marL="285715" indent="-285715">
              <a:lnSpc>
                <a:spcPct val="100000"/>
              </a:lnSpc>
              <a:spcBef>
                <a:spcPts val="600"/>
              </a:spcBef>
              <a:buFontTx/>
              <a:buBlip>
                <a:blip r:embed="rId2"/>
              </a:buBlip>
              <a:defRPr sz="1500" baseline="0"/>
            </a:lvl1pPr>
          </a:lstStyle>
          <a:p>
            <a:pPr lvl="0" rtl="0"/>
            <a:r>
              <a:rPr lang="en-gb"/>
              <a:t>Insert bullets</a:t>
            </a:r>
            <a:endParaRPr lang="da-DK" dirty="0"/>
          </a:p>
          <a:p>
            <a:pPr lvl="0" rtl="0"/>
            <a:endParaRPr lang="da-DK" dirty="0"/>
          </a:p>
          <a:p>
            <a:pPr lvl="0" rtl="0"/>
            <a:endParaRPr lang="da-DK" dirty="0"/>
          </a:p>
        </p:txBody>
      </p:sp>
      <p:sp>
        <p:nvSpPr>
          <p:cNvPr id="11" name="Picture Placeholder 4"/>
          <p:cNvSpPr>
            <a:spLocks noGrp="1"/>
          </p:cNvSpPr>
          <p:nvPr>
            <p:ph type="pic" sz="quarter" idx="16" hasCustomPrompt="1"/>
          </p:nvPr>
        </p:nvSpPr>
        <p:spPr>
          <a:xfrm>
            <a:off x="7427917" y="0"/>
            <a:ext cx="4764087" cy="33601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Tree>
    <p:extLst>
      <p:ext uri="{BB962C8B-B14F-4D97-AF65-F5344CB8AC3E}">
        <p14:creationId xmlns:p14="http://schemas.microsoft.com/office/powerpoint/2010/main" val="611979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å layout højre">
    <p:spTree>
      <p:nvGrpSpPr>
        <p:cNvPr id="1" name=""/>
        <p:cNvGrpSpPr/>
        <p:nvPr/>
      </p:nvGrpSpPr>
      <p:grpSpPr>
        <a:xfrm>
          <a:off x="0" y="0"/>
          <a:ext cx="0" cy="0"/>
          <a:chOff x="0" y="0"/>
          <a:chExt cx="0" cy="0"/>
        </a:xfrm>
      </p:grpSpPr>
      <p:sp>
        <p:nvSpPr>
          <p:cNvPr id="26" name="Rectangle 6"/>
          <p:cNvSpPr/>
          <p:nvPr userDrawn="1"/>
        </p:nvSpPr>
        <p:spPr>
          <a:xfrm>
            <a:off x="7427917" y="0"/>
            <a:ext cx="4764087" cy="6858000"/>
          </a:xfrm>
          <a:prstGeom prst="rect">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rtl="0"/>
            <a:endParaRPr lang="en-US"/>
          </a:p>
        </p:txBody>
      </p:sp>
      <p:sp>
        <p:nvSpPr>
          <p:cNvPr id="28" name="Pladsholder til tekst 3"/>
          <p:cNvSpPr>
            <a:spLocks noGrp="1"/>
          </p:cNvSpPr>
          <p:nvPr>
            <p:ph type="body" sz="quarter" idx="17" hasCustomPrompt="1"/>
          </p:nvPr>
        </p:nvSpPr>
        <p:spPr>
          <a:xfrm>
            <a:off x="8027665" y="2804344"/>
            <a:ext cx="3592839" cy="3222624"/>
          </a:xfrm>
        </p:spPr>
        <p:txBody>
          <a:bodyPr rtlCol="0"/>
          <a:lstStyle>
            <a:lvl1pPr marL="285715" indent="-285715">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sp>
        <p:nvSpPr>
          <p:cNvPr id="3" name="Slide Number Placeholder 2"/>
          <p:cNvSpPr>
            <a:spLocks noGrp="1"/>
          </p:cNvSpPr>
          <p:nvPr>
            <p:ph type="sldNum" sz="quarter" idx="10"/>
          </p:nvPr>
        </p:nvSpPr>
        <p:spPr/>
        <p:txBody>
          <a:bodyPr rtlCol="0"/>
          <a:lstStyle>
            <a:lvl1pPr>
              <a:defRPr>
                <a:solidFill>
                  <a:schemeClr val="bg1">
                    <a:alpha val="70000"/>
                  </a:schemeClr>
                </a:solidFill>
              </a:defRPr>
            </a:lvl1pPr>
          </a:lstStyle>
          <a:p>
            <a:pPr rtl="0"/>
            <a:fld id="{D8D877B3-D348-4611-9BDB-C5374591D951}" type="slidenum">
              <a:rPr lang="en-US" smtClean="0"/>
              <a:pPr rtl="0"/>
              <a:t>‹nr.›</a:t>
            </a:fld>
            <a:endParaRPr lang="en-US" dirty="0"/>
          </a:p>
        </p:txBody>
      </p:sp>
      <p:grpSp>
        <p:nvGrpSpPr>
          <p:cNvPr id="5" name="Gruppe 4"/>
          <p:cNvGrpSpPr/>
          <p:nvPr userDrawn="1"/>
        </p:nvGrpSpPr>
        <p:grpSpPr>
          <a:xfrm>
            <a:off x="7427913" y="1288619"/>
            <a:ext cx="405155"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
        <p:nvSpPr>
          <p:cNvPr id="53" name="Title 4"/>
          <p:cNvSpPr>
            <a:spLocks noGrp="1"/>
          </p:cNvSpPr>
          <p:nvPr>
            <p:ph type="title" hasCustomPrompt="1"/>
          </p:nvPr>
        </p:nvSpPr>
        <p:spPr>
          <a:xfrm>
            <a:off x="8027667" y="943463"/>
            <a:ext cx="3592836" cy="1621619"/>
          </a:xfrm>
        </p:spPr>
        <p:txBody>
          <a:bodyPr rtlCol="0"/>
          <a:lstStyle>
            <a:lvl1pPr>
              <a:defRPr sz="3600">
                <a:solidFill>
                  <a:schemeClr val="bg1"/>
                </a:solidFill>
              </a:defRPr>
            </a:lvl1pPr>
          </a:lstStyle>
          <a:p>
            <a:pPr rtl="0"/>
            <a:r>
              <a:rPr lang="en-gb"/>
              <a:t>CLICK TO EDIT TITLE</a:t>
            </a:r>
          </a:p>
        </p:txBody>
      </p:sp>
      <p:pic>
        <p:nvPicPr>
          <p:cNvPr id="2" name="Billede 1" descr="Et billede, der indeholder Grafik, Font/skrifttype, grafisk design, skærmbillede&#10;&#10;Automatisk genereret beskrivelse">
            <a:extLst>
              <a:ext uri="{FF2B5EF4-FFF2-40B4-BE49-F238E27FC236}">
                <a16:creationId xmlns:a16="http://schemas.microsoft.com/office/drawing/2014/main" id="{83406409-CA04-EEB8-76C8-D9F663A25DE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87375" y="6153019"/>
            <a:ext cx="1412684" cy="353171"/>
          </a:xfrm>
          <a:prstGeom prst="rect">
            <a:avLst/>
          </a:prstGeom>
        </p:spPr>
      </p:pic>
    </p:spTree>
    <p:extLst>
      <p:ext uri="{BB962C8B-B14F-4D97-AF65-F5344CB8AC3E}">
        <p14:creationId xmlns:p14="http://schemas.microsoft.com/office/powerpoint/2010/main" val="3858436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 x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lvl1pPr>
              <a:defRPr>
                <a:solidFill>
                  <a:schemeClr val="accent1">
                    <a:alpha val="70000"/>
                  </a:schemeClr>
                </a:solidFill>
              </a:defRPr>
            </a:lvl1pPr>
          </a:lstStyle>
          <a:p>
            <a:pPr rtl="0"/>
            <a:fld id="{D8D877B3-D348-4611-9BDB-C5374591D951}" type="slidenum">
              <a:rPr lang="en-US" smtClean="0"/>
              <a:pPr rtl="0"/>
              <a:t>‹nr.›</a:t>
            </a:fld>
            <a:endParaRPr lang="en-US" dirty="0"/>
          </a:p>
        </p:txBody>
      </p:sp>
      <p:grpSp>
        <p:nvGrpSpPr>
          <p:cNvPr id="54" name="Gruppe 53"/>
          <p:cNvGrpSpPr/>
          <p:nvPr userDrawn="1"/>
        </p:nvGrpSpPr>
        <p:grpSpPr>
          <a:xfrm>
            <a:off x="4733281" y="657227"/>
            <a:ext cx="405155" cy="1182460"/>
            <a:chOff x="320675" y="2816225"/>
            <a:chExt cx="350838" cy="1023938"/>
          </a:xfrm>
          <a:solidFill>
            <a:schemeClr val="tx1"/>
          </a:solidFill>
        </p:grpSpPr>
        <p:sp>
          <p:nvSpPr>
            <p:cNvPr id="55"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6"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7"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8"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9"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0"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1"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2"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3"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4"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5"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6"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7"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8"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9"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0"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1"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2"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3"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
        <p:nvSpPr>
          <p:cNvPr id="74" name="Picture Placeholder 4"/>
          <p:cNvSpPr>
            <a:spLocks noGrp="1"/>
          </p:cNvSpPr>
          <p:nvPr>
            <p:ph type="pic" sz="quarter" idx="11" hasCustomPrompt="1"/>
          </p:nvPr>
        </p:nvSpPr>
        <p:spPr>
          <a:xfrm>
            <a:off x="-19951" y="0"/>
            <a:ext cx="4753232"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5" name="Title 4"/>
          <p:cNvSpPr>
            <a:spLocks noGrp="1"/>
          </p:cNvSpPr>
          <p:nvPr>
            <p:ph type="title" hasCustomPrompt="1"/>
          </p:nvPr>
        </p:nvSpPr>
        <p:spPr>
          <a:xfrm>
            <a:off x="5324160" y="359277"/>
            <a:ext cx="4490445" cy="1621619"/>
          </a:xfrm>
        </p:spPr>
        <p:txBody>
          <a:bodyPr rtlCol="0"/>
          <a:lstStyle>
            <a:lvl1pPr>
              <a:defRPr sz="3600"/>
            </a:lvl1pPr>
          </a:lstStyle>
          <a:p>
            <a:pPr rtl="0"/>
            <a:r>
              <a:rPr lang="en-gb"/>
              <a:t>CLICK TO EDIT TITLE</a:t>
            </a:r>
          </a:p>
        </p:txBody>
      </p:sp>
      <p:sp>
        <p:nvSpPr>
          <p:cNvPr id="76" name="Pladsholder til tekst 3"/>
          <p:cNvSpPr>
            <a:spLocks noGrp="1"/>
          </p:cNvSpPr>
          <p:nvPr>
            <p:ph type="body" sz="quarter" idx="12" hasCustomPrompt="1"/>
          </p:nvPr>
        </p:nvSpPr>
        <p:spPr>
          <a:xfrm>
            <a:off x="5324160" y="2143360"/>
            <a:ext cx="4490445" cy="3752116"/>
          </a:xfrm>
        </p:spPr>
        <p:txBody>
          <a:bodyPr rtlCol="0"/>
          <a:lstStyle>
            <a:lvl1pPr marL="285715" indent="-285715">
              <a:lnSpc>
                <a:spcPct val="100000"/>
              </a:lnSpc>
              <a:spcBef>
                <a:spcPts val="600"/>
              </a:spcBef>
              <a:buFontTx/>
              <a:buBlip>
                <a:blip r:embed="rId2"/>
              </a:buBlip>
              <a:defRPr sz="1500" baseline="0"/>
            </a:lvl1pPr>
          </a:lstStyle>
          <a:p>
            <a:pPr lvl="0" rtl="0"/>
            <a:r>
              <a:rPr lang="en-gb"/>
              <a:t>Insert bullets</a:t>
            </a:r>
            <a:endParaRPr lang="da-DK" dirty="0"/>
          </a:p>
          <a:p>
            <a:pPr lvl="0" rtl="0"/>
            <a:endParaRPr lang="da-DK" dirty="0"/>
          </a:p>
          <a:p>
            <a:pPr lvl="0" rtl="0"/>
            <a:endParaRPr lang="da-DK" dirty="0"/>
          </a:p>
        </p:txBody>
      </p:sp>
      <p:pic>
        <p:nvPicPr>
          <p:cNvPr id="2" name="Billede 1">
            <a:extLst>
              <a:ext uri="{FF2B5EF4-FFF2-40B4-BE49-F238E27FC236}">
                <a16:creationId xmlns:a16="http://schemas.microsoft.com/office/drawing/2014/main" id="{0EBB2894-2A8D-5D8C-889A-82282182FC3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1373375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en-gb"/>
              <a:t>Klik for at redigere i master</a:t>
            </a:r>
          </a:p>
        </p:txBody>
      </p:sp>
      <p:sp>
        <p:nvSpPr>
          <p:cNvPr id="3" name="Pladsholder til indhold 2"/>
          <p:cNvSpPr>
            <a:spLocks noGrp="1"/>
          </p:cNvSpPr>
          <p:nvPr>
            <p:ph idx="1"/>
          </p:nvPr>
        </p:nvSpPr>
        <p:spPr/>
        <p:txBody>
          <a:bodyPr rtlCol="0"/>
          <a:lstStyle>
            <a:lvl1pPr marL="439544" indent="-439544">
              <a:buClr>
                <a:srgbClr val="54616E"/>
              </a:buClr>
              <a:buSzPct val="100000"/>
              <a:buFont typeface="Arial" pitchFamily="34" charset="0"/>
              <a:buChar char="•"/>
              <a:defRPr>
                <a:solidFill>
                  <a:srgbClr val="54616E"/>
                </a:solidFill>
              </a:defRPr>
            </a:lvl1pPr>
            <a:lvl2pPr>
              <a:defRPr>
                <a:solidFill>
                  <a:srgbClr val="54616E"/>
                </a:solidFill>
              </a:defRPr>
            </a:lvl2pPr>
            <a:lvl3pPr>
              <a:defRPr>
                <a:solidFill>
                  <a:srgbClr val="54616E"/>
                </a:solidFill>
              </a:defRPr>
            </a:lvl3pPr>
            <a:lvl4pPr>
              <a:defRPr>
                <a:solidFill>
                  <a:srgbClr val="54616E"/>
                </a:solidFill>
              </a:defRPr>
            </a:lvl4pPr>
            <a:lvl5pPr>
              <a:defRPr>
                <a:solidFill>
                  <a:srgbClr val="54616E"/>
                </a:solidFill>
              </a:defRPr>
            </a:lvl5pPr>
          </a:lstStyle>
          <a:p>
            <a:pPr lvl="0" rtl="0"/>
            <a:r>
              <a:rPr lang="en-gb"/>
              <a:t>Klik for at redigere i master</a:t>
            </a:r>
          </a:p>
          <a:p>
            <a:pPr lvl="1" rtl="0"/>
            <a:r>
              <a:rPr lang="en-gb"/>
              <a:t>Andet niveau</a:t>
            </a:r>
          </a:p>
          <a:p>
            <a:pPr lvl="2" rtl="0"/>
            <a:r>
              <a:rPr lang="en-gb"/>
              <a:t>Tredje niveau</a:t>
            </a:r>
          </a:p>
          <a:p>
            <a:pPr lvl="3" rtl="0"/>
            <a:r>
              <a:rPr lang="en-gb"/>
              <a:t>Fjerde niveau</a:t>
            </a:r>
          </a:p>
          <a:p>
            <a:pPr lvl="4" rtl="0"/>
            <a:r>
              <a:rPr lang="en-gb"/>
              <a:t>Femte niveau</a:t>
            </a:r>
            <a:endParaRPr lang="da-DK" dirty="0"/>
          </a:p>
        </p:txBody>
      </p:sp>
      <p:sp>
        <p:nvSpPr>
          <p:cNvPr id="4" name="Pladsholder til dato 3"/>
          <p:cNvSpPr>
            <a:spLocks noGrp="1"/>
          </p:cNvSpPr>
          <p:nvPr>
            <p:ph type="dt" sz="half" idx="10"/>
          </p:nvPr>
        </p:nvSpPr>
        <p:spPr>
          <a:xfrm>
            <a:off x="609600" y="6356355"/>
            <a:ext cx="2844800" cy="365125"/>
          </a:xfrm>
          <a:prstGeom prst="rect">
            <a:avLst/>
          </a:prstGeom>
        </p:spPr>
        <p:txBody>
          <a:bodyPr lIns="117211" tIns="58605" rIns="117211" bIns="58605" rtlCol="0"/>
          <a:lstStyle/>
          <a:p>
            <a:pPr rtl="0"/>
            <a:r>
              <a:rPr lang="da-DK"/>
              <a:t>01.10.2025</a:t>
            </a:r>
          </a:p>
        </p:txBody>
      </p:sp>
      <p:sp>
        <p:nvSpPr>
          <p:cNvPr id="6" name="Pladsholder til diasnummer 5"/>
          <p:cNvSpPr>
            <a:spLocks noGrp="1"/>
          </p:cNvSpPr>
          <p:nvPr>
            <p:ph type="sldNum" sz="quarter" idx="12"/>
          </p:nvPr>
        </p:nvSpPr>
        <p:spPr/>
        <p:txBody>
          <a:bodyPr rtlCol="0"/>
          <a:lstStyle/>
          <a:p>
            <a:pPr rtl="0"/>
            <a:fld id="{409B8A6B-2702-4E09-BF63-7CC1F22DFC4D}" type="slidenum">
              <a:rPr lang="da-DK" smtClean="0"/>
              <a:t>‹nr.›</a:t>
            </a:fld>
            <a:endParaRPr lang="da-DK"/>
          </a:p>
        </p:txBody>
      </p:sp>
    </p:spTree>
    <p:extLst>
      <p:ext uri="{BB962C8B-B14F-4D97-AF65-F5344CB8AC3E}">
        <p14:creationId xmlns:p14="http://schemas.microsoft.com/office/powerpoint/2010/main" val="367436891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10" name="Title 4"/>
          <p:cNvSpPr>
            <a:spLocks noGrp="1"/>
          </p:cNvSpPr>
          <p:nvPr>
            <p:ph type="title" hasCustomPrompt="1"/>
          </p:nvPr>
        </p:nvSpPr>
        <p:spPr>
          <a:xfrm>
            <a:off x="587375" y="357948"/>
            <a:ext cx="4229100" cy="1486727"/>
          </a:xfrm>
        </p:spPr>
        <p:txBody>
          <a:bodyPr rtlCol="0"/>
          <a:lstStyle>
            <a:lvl1pPr>
              <a:defRPr sz="3600"/>
            </a:lvl1pPr>
          </a:lstStyle>
          <a:p>
            <a:pPr rtl="0"/>
            <a:r>
              <a:rPr lang="en-gb"/>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Tree>
    <p:extLst>
      <p:ext uri="{BB962C8B-B14F-4D97-AF65-F5344CB8AC3E}">
        <p14:creationId xmlns:p14="http://schemas.microsoft.com/office/powerpoint/2010/main" val="3604537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 x Pictures r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10" name="Title 4"/>
          <p:cNvSpPr>
            <a:spLocks noGrp="1"/>
          </p:cNvSpPr>
          <p:nvPr>
            <p:ph type="title" hasCustomPrompt="1"/>
          </p:nvPr>
        </p:nvSpPr>
        <p:spPr>
          <a:xfrm>
            <a:off x="587375" y="357948"/>
            <a:ext cx="4229100" cy="1486727"/>
          </a:xfrm>
        </p:spPr>
        <p:txBody>
          <a:bodyPr rtlCol="0"/>
          <a:lstStyle>
            <a:lvl1pPr>
              <a:defRPr sz="3600"/>
            </a:lvl1pPr>
          </a:lstStyle>
          <a:p>
            <a:pPr rtl="0"/>
            <a:r>
              <a:rPr lang="en-gb"/>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Tree>
    <p:extLst>
      <p:ext uri="{BB962C8B-B14F-4D97-AF65-F5344CB8AC3E}">
        <p14:creationId xmlns:p14="http://schemas.microsoft.com/office/powerpoint/2010/main" val="1695144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rtlCol="0" anchor="b"/>
          <a:lstStyle>
            <a:lvl1pPr algn="ctr">
              <a:defRPr sz="6000"/>
            </a:lvl1pPr>
          </a:lstStyle>
          <a:p>
            <a:pPr rtl="0"/>
            <a:r>
              <a:rPr lang="en-gb"/>
              <a:t>Klik for at redigere i master</a:t>
            </a:r>
          </a:p>
        </p:txBody>
      </p:sp>
      <p:sp>
        <p:nvSpPr>
          <p:cNvPr id="3" name="Undertitel 2"/>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Klik for at redigere undertiteltypografien i masteren</a:t>
            </a:r>
          </a:p>
        </p:txBody>
      </p:sp>
      <p:sp>
        <p:nvSpPr>
          <p:cNvPr id="4" name="Pladsholder til dato 3"/>
          <p:cNvSpPr>
            <a:spLocks noGrp="1"/>
          </p:cNvSpPr>
          <p:nvPr>
            <p:ph type="dt" sz="half" idx="10"/>
          </p:nvPr>
        </p:nvSpPr>
        <p:spPr/>
        <p:txBody>
          <a:bodyPr rtlCol="0"/>
          <a:lstStyle/>
          <a:p>
            <a:pPr rtl="0"/>
            <a:fld id="{3CA9516D-ED55-4517-8DF7-CF64EE56AE0C}" type="datetimeFigureOut">
              <a:rPr lang="da-DK" smtClean="0"/>
              <a:t>03-11-2025</a:t>
            </a:fld>
            <a:endParaRPr lang="da-DK"/>
          </a:p>
        </p:txBody>
      </p:sp>
      <p:sp>
        <p:nvSpPr>
          <p:cNvPr id="5" name="Pladsholder til sidefod 4"/>
          <p:cNvSpPr>
            <a:spLocks noGrp="1"/>
          </p:cNvSpPr>
          <p:nvPr>
            <p:ph type="ftr" sz="quarter" idx="11"/>
          </p:nvPr>
        </p:nvSpPr>
        <p:spPr/>
        <p:txBody>
          <a:bodyPr rtlCol="0"/>
          <a:lstStyle/>
          <a:p>
            <a:pPr rtl="0"/>
            <a:endParaRPr lang="da-DK"/>
          </a:p>
        </p:txBody>
      </p:sp>
      <p:sp>
        <p:nvSpPr>
          <p:cNvPr id="6" name="Pladsholder til slidenummer 5"/>
          <p:cNvSpPr>
            <a:spLocks noGrp="1"/>
          </p:cNvSpPr>
          <p:nvPr>
            <p:ph type="sldNum" sz="quarter" idx="12"/>
          </p:nvPr>
        </p:nvSpPr>
        <p:spPr/>
        <p:txBody>
          <a:bodyPr rtlCol="0"/>
          <a:lstStyle/>
          <a:p>
            <a:pPr rtl="0"/>
            <a:fld id="{AA590787-B5DC-4271-BFE8-A5B395D8B81B}" type="slidenum">
              <a:rPr lang="da-DK" smtClean="0"/>
              <a:t>‹nr.›</a:t>
            </a:fld>
            <a:endParaRPr lang="da-DK"/>
          </a:p>
        </p:txBody>
      </p:sp>
    </p:spTree>
    <p:extLst>
      <p:ext uri="{BB962C8B-B14F-4D97-AF65-F5344CB8AC3E}">
        <p14:creationId xmlns:p14="http://schemas.microsoft.com/office/powerpoint/2010/main" val="618554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2 x billeder højre">
    <p:spTree>
      <p:nvGrpSpPr>
        <p:cNvPr id="1" name=""/>
        <p:cNvGrpSpPr/>
        <p:nvPr/>
      </p:nvGrpSpPr>
      <p:grpSpPr>
        <a:xfrm>
          <a:off x="0" y="0"/>
          <a:ext cx="0" cy="0"/>
          <a:chOff x="0" y="0"/>
          <a:chExt cx="0" cy="0"/>
        </a:xfrm>
      </p:grpSpPr>
      <p:sp>
        <p:nvSpPr>
          <p:cNvPr id="9" name="Picture Placeholder 4"/>
          <p:cNvSpPr>
            <a:spLocks noGrp="1"/>
          </p:cNvSpPr>
          <p:nvPr>
            <p:ph type="pic" sz="quarter" idx="14" hasCustomPrompt="1"/>
          </p:nvPr>
        </p:nvSpPr>
        <p:spPr>
          <a:xfrm>
            <a:off x="7427912" y="3418702"/>
            <a:ext cx="4764087" cy="343393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10" name="Title 4"/>
          <p:cNvSpPr>
            <a:spLocks noGrp="1"/>
          </p:cNvSpPr>
          <p:nvPr>
            <p:ph type="title" hasCustomPrompt="1"/>
          </p:nvPr>
        </p:nvSpPr>
        <p:spPr>
          <a:xfrm>
            <a:off x="766763" y="657225"/>
            <a:ext cx="4542975" cy="1486727"/>
          </a:xfrm>
          <a:prstGeom prst="rect">
            <a:avLst/>
          </a:prstGeom>
        </p:spPr>
        <p:txBody>
          <a:bodyPr lIns="0" tIns="0" rtlCol="0"/>
          <a:lstStyle>
            <a:lvl1pPr>
              <a:defRPr sz="3600">
                <a:latin typeface="+mn-lt"/>
              </a:defRPr>
            </a:lvl1pPr>
          </a:lstStyle>
          <a:p>
            <a:pPr rtl="0"/>
            <a:r>
              <a:rPr lang="en-gb"/>
              <a:t>KLIK HER FOR AT ÆNDRE TITEL</a:t>
            </a:r>
          </a:p>
        </p:txBody>
      </p:sp>
      <p:sp>
        <p:nvSpPr>
          <p:cNvPr id="7" name="Pladsholder til tekst 3"/>
          <p:cNvSpPr>
            <a:spLocks noGrp="1"/>
          </p:cNvSpPr>
          <p:nvPr>
            <p:ph type="body" sz="quarter" idx="15" hasCustomPrompt="1"/>
          </p:nvPr>
        </p:nvSpPr>
        <p:spPr>
          <a:xfrm>
            <a:off x="766764" y="2205038"/>
            <a:ext cx="4542974" cy="3575409"/>
          </a:xfrm>
        </p:spPr>
        <p:txBody>
          <a:bodyPr rtlCol="0"/>
          <a:lstStyle>
            <a:lvl1pPr marL="285750" indent="-285750">
              <a:lnSpc>
                <a:spcPct val="100000"/>
              </a:lnSpc>
              <a:spcBef>
                <a:spcPts val="600"/>
              </a:spcBef>
              <a:buFontTx/>
              <a:buBlip>
                <a:blip r:embed="rId2"/>
              </a:buBlip>
              <a:defRPr sz="1600" baseline="0"/>
            </a:lvl1pPr>
          </a:lstStyle>
          <a:p>
            <a:pPr lvl="0" rtl="0"/>
            <a:r>
              <a:rPr lang="en-gb"/>
              <a:t>Indsæt bullets</a:t>
            </a:r>
            <a:endParaRPr lang="da-DK" dirty="0"/>
          </a:p>
          <a:p>
            <a:pPr lvl="0" rtl="0"/>
            <a:endParaRPr lang="da-DK" dirty="0"/>
          </a:p>
          <a:p>
            <a:pPr lvl="0" rtl="0"/>
            <a:endParaRPr lang="da-DK" dirty="0"/>
          </a:p>
        </p:txBody>
      </p:sp>
      <p:sp>
        <p:nvSpPr>
          <p:cNvPr id="11" name="Picture Placeholder 4"/>
          <p:cNvSpPr>
            <a:spLocks noGrp="1"/>
          </p:cNvSpPr>
          <p:nvPr>
            <p:ph type="pic" sz="quarter" idx="16" hasCustomPrompt="1"/>
          </p:nvPr>
        </p:nvSpPr>
        <p:spPr>
          <a:xfrm>
            <a:off x="7427912" y="0"/>
            <a:ext cx="4764087" cy="341870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12" name="Pladsholder til tekst 6"/>
          <p:cNvSpPr>
            <a:spLocks noGrp="1"/>
          </p:cNvSpPr>
          <p:nvPr>
            <p:ph type="body" sz="quarter" idx="13" hasCustomPrompt="1"/>
          </p:nvPr>
        </p:nvSpPr>
        <p:spPr>
          <a:xfrm>
            <a:off x="3071813" y="6363837"/>
            <a:ext cx="1819117" cy="282204"/>
          </a:xfrm>
        </p:spPr>
        <p:txBody>
          <a:bodyPr tIns="0" rtlCol="0">
            <a:noAutofit/>
          </a:bodyPr>
          <a:lstStyle>
            <a:lvl1pPr marL="0" indent="0">
              <a:lnSpc>
                <a:spcPct val="100000"/>
              </a:lnSpc>
              <a:buNone/>
              <a:defRPr sz="600" b="1" spc="170" baseline="0">
                <a:latin typeface="+mn-lt"/>
              </a:defRPr>
            </a:lvl1pPr>
          </a:lstStyle>
          <a:p>
            <a:pPr lvl="0" rtl="0"/>
            <a:r>
              <a:rPr lang="en-gb"/>
              <a:t>INDSÆT POWERPOINT- ELLER ENHEDSNAVN HER</a:t>
            </a:r>
          </a:p>
        </p:txBody>
      </p:sp>
    </p:spTree>
    <p:extLst>
      <p:ext uri="{BB962C8B-B14F-4D97-AF65-F5344CB8AC3E}">
        <p14:creationId xmlns:p14="http://schemas.microsoft.com/office/powerpoint/2010/main" val="755827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2" name="Rektangel 1"/>
          <p:cNvSpPr/>
          <p:nvPr userDrawn="1"/>
        </p:nvSpPr>
        <p:spPr>
          <a:xfrm>
            <a:off x="505731" y="1155050"/>
            <a:ext cx="8091261" cy="369332"/>
          </a:xfrm>
          <a:prstGeom prst="rect">
            <a:avLst/>
          </a:prstGeom>
        </p:spPr>
        <p:txBody>
          <a:bodyPr wrap="square" rtlCol="0">
            <a:spAutoFit/>
          </a:bodyPr>
          <a:lstStyle/>
          <a:p>
            <a:pPr rtl="0"/>
            <a:r>
              <a:rPr lang="en-gb">
                <a:solidFill>
                  <a:srgbClr val="DF6752"/>
                </a:solidFill>
              </a:rPr>
              <a:t>- SLET DETTE SLIDE, FØR DU FÆRDIGGØR PRÆSENTATIONEN</a:t>
            </a:r>
            <a:endParaRPr lang="da-DK" dirty="0">
              <a:solidFill>
                <a:srgbClr val="DF6752"/>
              </a:solidFill>
            </a:endParaRPr>
          </a:p>
        </p:txBody>
      </p:sp>
      <p:sp>
        <p:nvSpPr>
          <p:cNvPr id="5" name="Text Box 48"/>
          <p:cNvSpPr txBox="1">
            <a:spLocks noChangeArrowheads="1"/>
          </p:cNvSpPr>
          <p:nvPr userDrawn="1"/>
        </p:nvSpPr>
        <p:spPr bwMode="auto">
          <a:xfrm>
            <a:off x="587375" y="1960595"/>
            <a:ext cx="2327618" cy="320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100000"/>
              </a:lnSpc>
              <a:spcAft>
                <a:spcPts val="600"/>
              </a:spcAft>
              <a:defRPr/>
            </a:pPr>
            <a:r>
              <a:rPr lang="en-gb" sz="1000" b="1" spc="300" noProof="1">
                <a:solidFill>
                  <a:schemeClr val="tx1"/>
                </a:solidFill>
                <a:latin typeface="+mn-lt"/>
                <a:cs typeface="Arial" panose="020B0604020202020204" pitchFamily="34" charset="0"/>
              </a:rPr>
              <a:t>AAU-SKABELONER TIL POWERPOINT</a:t>
            </a:r>
            <a:br>
              <a:rPr lang="da-DK" sz="1000" b="1" noProof="1">
                <a:solidFill>
                  <a:schemeClr val="tx1"/>
                </a:solidFill>
                <a:latin typeface="+mn-lt"/>
                <a:cs typeface="Arial" panose="020B0604020202020204" pitchFamily="34" charset="0"/>
              </a:rPr>
            </a:br>
            <a:br>
              <a:rPr lang="da-DK" sz="1000" b="1" noProof="1">
                <a:solidFill>
                  <a:schemeClr val="tx1"/>
                </a:solidFill>
                <a:latin typeface="+mn-lt"/>
                <a:cs typeface="Arial" panose="020B0604020202020204" pitchFamily="34" charset="0"/>
              </a:rPr>
            </a:br>
            <a:r>
              <a:rPr lang="en-gb" sz="900" b="0">
                <a:effectLst/>
                <a:latin typeface="+mn-lt"/>
                <a:ea typeface="Calibri" panose="020F0502020204030204" pitchFamily="34" charset="0"/>
                <a:cs typeface="Times New Roman" panose="02020603050405020304" pitchFamily="18" charset="0"/>
              </a:rPr>
              <a:t>Når du åbner PowerPoint på din pc, kan du vælge mellem to skabeloner i 16:9-format med enten det danske eller engelske AAU-logo.</a:t>
            </a:r>
            <a:endParaRPr lang="da-DK" sz="900" b="0" dirty="0">
              <a:effectLst/>
              <a:latin typeface="+mn-lt"/>
              <a:ea typeface="Calibri" panose="020F0502020204030204" pitchFamily="34" charset="0"/>
              <a:cs typeface="Times New Roman" panose="02020603050405020304" pitchFamily="18" charset="0"/>
            </a:endParaRPr>
          </a:p>
          <a:p>
            <a:pPr rtl="0">
              <a:lnSpc>
                <a:spcPct val="100000"/>
              </a:lnSpc>
              <a:spcAft>
                <a:spcPts val="1000"/>
              </a:spcAft>
            </a:pPr>
            <a:r>
              <a:rPr lang="en-gb" sz="900" b="0">
                <a:effectLst/>
                <a:latin typeface="+mn-lt"/>
                <a:ea typeface="Calibri" panose="020F0502020204030204" pitchFamily="34" charset="0"/>
                <a:cs typeface="Times New Roman" panose="02020603050405020304" pitchFamily="18" charset="0"/>
              </a:rPr>
              <a:t>Det er også muligt at hente PowerPoint-skabelonerne på: </a:t>
            </a:r>
            <a:r>
              <a:rPr lang="en-gb" sz="900" b="0">
                <a:effectLst/>
                <a:latin typeface="+mn-lt"/>
                <a:ea typeface="Calibri" panose="020F0502020204030204" pitchFamily="34" charset="0"/>
                <a:cs typeface="Times New Roman" panose="02020603050405020304" pitchFamily="18" charset="0"/>
                <a:hlinkClick r:id="rId2"/>
              </a:rPr>
              <a:t>www.design.aau.dk/skabeloner/powerpoint</a:t>
            </a:r>
            <a:r>
              <a:rPr lang="en-gb" sz="900" b="0">
                <a:effectLst/>
                <a:latin typeface="+mn-lt"/>
                <a:ea typeface="Calibri" panose="020F0502020204030204" pitchFamily="34" charset="0"/>
                <a:cs typeface="Times New Roman" panose="02020603050405020304" pitchFamily="18" charset="0"/>
              </a:rPr>
              <a:t>. Her kan du også hente den generelle AAU PowerPoint til inspiration. Denne vil løbende blive opdateret med de nyeste tal og informationer. Du kan her slette de slides du ikke vil bruge. </a:t>
            </a:r>
          </a:p>
          <a:p>
            <a:pPr marL="0" marR="0" lvl="0" indent="0" algn="l" defTabSz="914330" rtl="0" eaLnBrk="0" fontAlgn="auto" latinLnBrk="0" hangingPunct="0">
              <a:lnSpc>
                <a:spcPct val="100000"/>
              </a:lnSpc>
              <a:spcBef>
                <a:spcPts val="0"/>
              </a:spcBef>
              <a:spcAft>
                <a:spcPts val="1000"/>
              </a:spcAft>
              <a:buClrTx/>
              <a:buSzTx/>
              <a:buFontTx/>
              <a:buNone/>
              <a:tabLst/>
              <a:defRPr/>
            </a:pPr>
            <a:r>
              <a:rPr lang="en-gb" sz="1000" b="1" kern="1200" spc="300" noProof="1">
                <a:solidFill>
                  <a:schemeClr val="tx1"/>
                </a:solidFill>
                <a:latin typeface="Arial" charset="0"/>
                <a:ea typeface="+mn-ea"/>
                <a:cs typeface="Arial" panose="020B0604020202020204" pitchFamily="34" charset="0"/>
              </a:rPr>
              <a:t>SKRIFT</a:t>
            </a:r>
            <a:br>
              <a:rPr lang="da-DK" sz="1000" b="1" kern="1200" spc="300" noProof="1">
                <a:solidFill>
                  <a:schemeClr val="tx1"/>
                </a:solidFill>
                <a:latin typeface="Arial" charset="0"/>
                <a:ea typeface="+mn-ea"/>
                <a:cs typeface="Arial" panose="020B0604020202020204" pitchFamily="34" charset="0"/>
              </a:rPr>
            </a:br>
            <a:br>
              <a:rPr lang="da-DK" sz="1050" b="1" kern="1200" noProof="1">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AAU anvender vores sekundære skrifttype Arial i PowerPoint-præsentationer.</a:t>
            </a:r>
          </a:p>
          <a:p>
            <a:pPr rtl="0">
              <a:lnSpc>
                <a:spcPct val="115000"/>
              </a:lnSpc>
              <a:spcAft>
                <a:spcPts val="1000"/>
              </a:spcAft>
            </a:pPr>
            <a:endParaRPr lang="da-DK" sz="900" b="0" dirty="0">
              <a:effectLst/>
              <a:latin typeface="+mn-lt"/>
              <a:ea typeface="Calibri" panose="020F0502020204030204" pitchFamily="34" charset="0"/>
              <a:cs typeface="Times New Roman" panose="02020603050405020304" pitchFamily="18" charset="0"/>
            </a:endParaRPr>
          </a:p>
        </p:txBody>
      </p:sp>
      <p:sp>
        <p:nvSpPr>
          <p:cNvPr id="12" name="Text Box 48"/>
          <p:cNvSpPr txBox="1">
            <a:spLocks noChangeArrowheads="1"/>
          </p:cNvSpPr>
          <p:nvPr userDrawn="1"/>
        </p:nvSpPr>
        <p:spPr bwMode="auto">
          <a:xfrm>
            <a:off x="6269374" y="1960595"/>
            <a:ext cx="2327618" cy="382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kern="1200" spc="300" noProof="1">
                <a:solidFill>
                  <a:schemeClr val="tx1"/>
                </a:solidFill>
                <a:latin typeface="+mn-lt"/>
                <a:ea typeface="+mn-ea"/>
                <a:cs typeface="Arial" panose="020B0604020202020204" pitchFamily="34" charset="0"/>
              </a:rPr>
              <a:t>SKABELONENS FARVER</a:t>
            </a:r>
          </a:p>
          <a:p>
            <a:pPr rtl="0" eaLnBrk="1" hangingPunct="1">
              <a:lnSpc>
                <a:spcPct val="90000"/>
              </a:lnSpc>
              <a:spcAft>
                <a:spcPts val="600"/>
              </a:spcAft>
              <a:defRPr/>
            </a:pPr>
            <a:br>
              <a:rPr lang="da-DK" sz="1100" b="1" kern="1200" noProof="1">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Du kan vælge mellem en række farver til baggrunde og grafer.</a:t>
            </a: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Højreklik på den flade, du vil skifte farve på, og derefter malerbøtte-ikonet (Fyldfarve til figur)</a:t>
            </a:r>
          </a:p>
          <a:p>
            <a:pPr rtl="0"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BILLEDSTØRRELSER</a:t>
            </a:r>
          </a:p>
          <a:p>
            <a:pPr rtl="0"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en-gb" sz="900" b="0" noProof="1">
                <a:solidFill>
                  <a:schemeClr val="tx1"/>
                </a:solidFill>
                <a:latin typeface="+mn-lt"/>
                <a:cs typeface="Arial" panose="020B0604020202020204" pitchFamily="34" charset="0"/>
              </a:rPr>
              <a:t>Sørg for at bruge højkvalitetsbilleder i de forskellige layouts. Undgå at skulle skalerer små billeder op, da dette vil gøre dem pixileret og se uprofessionelt ud. </a:t>
            </a:r>
          </a:p>
          <a:p>
            <a:pPr rtl="0" eaLnBrk="1" hangingPunct="1">
              <a:lnSpc>
                <a:spcPct val="90000"/>
              </a:lnSpc>
              <a:spcAft>
                <a:spcPts val="600"/>
              </a:spcAft>
              <a:defRPr/>
            </a:pPr>
            <a:r>
              <a:rPr lang="en-gb" sz="900" b="0" noProof="1">
                <a:solidFill>
                  <a:schemeClr val="tx1"/>
                </a:solidFill>
                <a:latin typeface="+mn-lt"/>
                <a:cs typeface="Arial" panose="020B0604020202020204" pitchFamily="34" charset="0"/>
              </a:rPr>
              <a:t>Via Skyfish vil i kunne søge og downloade højkvalitetsbilleder fra AAU. </a:t>
            </a:r>
          </a:p>
          <a:p>
            <a:pPr rtl="0" eaLnBrk="1" hangingPunct="1">
              <a:lnSpc>
                <a:spcPct val="90000"/>
              </a:lnSpc>
              <a:spcAft>
                <a:spcPts val="600"/>
              </a:spcAft>
              <a:defRPr/>
            </a:pPr>
            <a:r>
              <a:rPr lang="en-gb" sz="900" b="0" noProof="1">
                <a:solidFill>
                  <a:schemeClr val="tx1"/>
                </a:solidFill>
                <a:latin typeface="+mn-lt"/>
                <a:cs typeface="Arial" panose="020B0604020202020204" pitchFamily="34" charset="0"/>
              </a:rPr>
              <a:t>Mange højkvalitetsbilleder giver selvfølgelig en stor filstørrelse på PowerPointen. Hvis dette bliver et problem, kan det løses når i gemmer præsentationen under: </a:t>
            </a:r>
            <a:br>
              <a:rPr lang="da-DK" sz="900" b="0" baseline="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Gem som  - Gennemse - Komprimeringsindstillinger. </a:t>
            </a:r>
            <a:r>
              <a:rPr lang="en-gb" sz="900" b="0" noProof="1">
                <a:solidFill>
                  <a:schemeClr val="tx1"/>
                </a:solidFill>
                <a:latin typeface="+mn-lt"/>
                <a:cs typeface="Arial" panose="020B0604020202020204" pitchFamily="34" charset="0"/>
              </a:rPr>
              <a:t>Sørg dog for ikke at gemme under 150 ppi. </a:t>
            </a:r>
          </a:p>
        </p:txBody>
      </p:sp>
      <p:sp>
        <p:nvSpPr>
          <p:cNvPr id="13" name="Text Box 48"/>
          <p:cNvSpPr txBox="1">
            <a:spLocks noChangeArrowheads="1"/>
          </p:cNvSpPr>
          <p:nvPr userDrawn="1"/>
        </p:nvSpPr>
        <p:spPr bwMode="auto">
          <a:xfrm>
            <a:off x="9116078" y="1959811"/>
            <a:ext cx="2285301" cy="35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kern="1200" spc="300" noProof="1">
                <a:solidFill>
                  <a:schemeClr val="tx1"/>
                </a:solidFill>
                <a:latin typeface="Arial" charset="0"/>
                <a:ea typeface="+mn-ea"/>
                <a:cs typeface="Arial" panose="020B0604020202020204" pitchFamily="34" charset="0"/>
              </a:rPr>
              <a:t>INDSÆT BILLEDE</a:t>
            </a:r>
          </a:p>
          <a:p>
            <a:pPr rtl="0" eaLnBrk="1" hangingPunct="1">
              <a:lnSpc>
                <a:spcPct val="90000"/>
              </a:lnSpc>
              <a:spcAft>
                <a:spcPts val="600"/>
              </a:spcAft>
              <a:defRPr/>
            </a:pPr>
            <a:br>
              <a:rPr lang="da-DK" sz="1100" b="1" kern="1200" noProof="1">
                <a:solidFill>
                  <a:schemeClr val="tx1"/>
                </a:solidFill>
                <a:latin typeface="Arial" charset="0"/>
                <a:ea typeface="+mn-ea"/>
                <a:cs typeface="Arial" panose="020B0604020202020204" pitchFamily="34" charset="0"/>
              </a:rPr>
            </a:br>
            <a:r>
              <a:rPr lang="en-gb" sz="900" b="0" kern="1200" noProof="1">
                <a:solidFill>
                  <a:schemeClr val="tx1"/>
                </a:solidFill>
                <a:latin typeface="Arial" charset="0"/>
                <a:ea typeface="+mn-ea"/>
                <a:cs typeface="Arial" panose="020B0604020202020204" pitchFamily="34" charset="0"/>
              </a:rPr>
              <a:t>På layouts med billedholder: Klik på ikon og vælg </a:t>
            </a:r>
            <a:r>
              <a:rPr lang="en-gb" sz="900" b="1" kern="1200" noProof="1">
                <a:solidFill>
                  <a:schemeClr val="tx1"/>
                </a:solidFill>
                <a:latin typeface="Arial" charset="0"/>
                <a:ea typeface="+mn-ea"/>
                <a:cs typeface="Arial" panose="020B0604020202020204" pitchFamily="34" charset="0"/>
              </a:rPr>
              <a:t>Indsæt</a:t>
            </a: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Teksten ”Klik her, hvis du vil udskifte billedet” bliver ikke vist i din præsentation.  </a:t>
            </a:r>
          </a:p>
          <a:p>
            <a:pPr rtl="0" eaLnBrk="1" hangingPunct="1">
              <a:lnSpc>
                <a:spcPct val="90000"/>
              </a:lnSpc>
              <a:spcAft>
                <a:spcPts val="600"/>
              </a:spcAft>
              <a:defRPr/>
            </a:pPr>
            <a:endParaRPr lang="da-DK" sz="1000" b="1" noProof="1">
              <a:solidFill>
                <a:schemeClr val="tx1"/>
              </a:solidFill>
              <a:latin typeface="+mj-lt"/>
              <a:cs typeface="Arial" panose="020B0604020202020204" pitchFamily="34" charset="0"/>
            </a:endParaRPr>
          </a:p>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BESKÆR BILLEDE</a:t>
            </a:r>
          </a:p>
          <a:p>
            <a:pPr rtl="0"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en-gb" sz="900" b="1" kern="1200" noProof="1">
                <a:solidFill>
                  <a:schemeClr val="tx1"/>
                </a:solidFill>
                <a:latin typeface="Arial" charset="0"/>
                <a:ea typeface="+mn-ea"/>
                <a:cs typeface="Arial" panose="020B0604020202020204" pitchFamily="34" charset="0"/>
              </a:rPr>
              <a:t>1</a:t>
            </a:r>
            <a:r>
              <a:rPr lang="en-gb" sz="900" b="0" kern="1200" noProof="1">
                <a:solidFill>
                  <a:schemeClr val="tx1"/>
                </a:solidFill>
                <a:latin typeface="Arial" charset="0"/>
                <a:ea typeface="+mn-ea"/>
                <a:cs typeface="Arial" panose="020B0604020202020204" pitchFamily="34" charset="0"/>
              </a:rPr>
              <a:t>. Klik </a:t>
            </a:r>
            <a:r>
              <a:rPr lang="en-gb" sz="900" b="1" kern="1200" noProof="1">
                <a:solidFill>
                  <a:schemeClr val="tx1"/>
                </a:solidFill>
                <a:latin typeface="Arial" charset="0"/>
                <a:ea typeface="+mn-ea"/>
                <a:cs typeface="Arial" panose="020B0604020202020204" pitchFamily="34" charset="0"/>
              </a:rPr>
              <a:t>Beskær</a:t>
            </a:r>
            <a:r>
              <a:rPr lang="en-gb" sz="900" b="0" kern="1200" noProof="1">
                <a:solidFill>
                  <a:schemeClr val="tx1"/>
                </a:solidFill>
                <a:latin typeface="Arial" charset="0"/>
                <a:ea typeface="+mn-ea"/>
                <a:cs typeface="Arial" panose="020B0604020202020204" pitchFamily="34" charset="0"/>
              </a:rPr>
              <a:t> </a:t>
            </a:r>
            <a:r>
              <a:rPr lang="en-gb" sz="900" b="0" i="1" kern="1200" noProof="1">
                <a:solidFill>
                  <a:schemeClr val="tx1"/>
                </a:solidFill>
                <a:latin typeface="Arial" charset="0"/>
                <a:ea typeface="+mn-ea"/>
                <a:cs typeface="Arial" panose="020B0604020202020204" pitchFamily="34" charset="0"/>
              </a:rPr>
              <a:t>(højreklik på billedet og tryk på ikonet som er vist til højre) </a:t>
            </a:r>
            <a:r>
              <a:rPr lang="en-gb" sz="900" b="0" kern="1200" noProof="1">
                <a:solidFill>
                  <a:schemeClr val="tx1"/>
                </a:solidFill>
                <a:latin typeface="Arial" charset="0"/>
                <a:ea typeface="+mn-ea"/>
                <a:cs typeface="Arial" panose="020B0604020202020204" pitchFamily="34" charset="0"/>
              </a:rPr>
              <a:t>for at ændre billedets fokus/størrelse</a:t>
            </a: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2. </a:t>
            </a:r>
            <a:r>
              <a:rPr lang="en-gb" sz="900" b="0" kern="1200" noProof="1">
                <a:solidFill>
                  <a:schemeClr val="tx1"/>
                </a:solidFill>
                <a:latin typeface="Arial" charset="0"/>
                <a:ea typeface="+mn-ea"/>
                <a:cs typeface="Arial" panose="020B0604020202020204" pitchFamily="34" charset="0"/>
              </a:rPr>
              <a:t>Ønsker du at skalere billedet </a:t>
            </a:r>
            <a:r>
              <a:rPr lang="en-gb" sz="900" i="1" kern="1200" noProof="1">
                <a:solidFill>
                  <a:schemeClr val="tx1"/>
                </a:solidFill>
                <a:latin typeface="Arial" charset="0"/>
                <a:ea typeface="+mn-ea"/>
                <a:cs typeface="Arial" panose="020B0604020202020204" pitchFamily="34" charset="0"/>
              </a:rPr>
              <a:t>(ændre billedets størrelse uden at ændre dets proportioner)</a:t>
            </a:r>
            <a:r>
              <a:rPr lang="en-gb" sz="900" b="0" i="1" kern="1200" noProof="1">
                <a:solidFill>
                  <a:schemeClr val="tx1"/>
                </a:solidFill>
                <a:latin typeface="Arial" charset="0"/>
                <a:ea typeface="+mn-ea"/>
                <a:cs typeface="Arial" panose="020B0604020202020204" pitchFamily="34" charset="0"/>
              </a:rPr>
              <a:t>, </a:t>
            </a:r>
            <a:r>
              <a:rPr lang="en-gb" sz="900" b="0" kern="1200" noProof="1">
                <a:solidFill>
                  <a:schemeClr val="tx1"/>
                </a:solidFill>
                <a:latin typeface="Arial" charset="0"/>
                <a:ea typeface="+mn-ea"/>
                <a:cs typeface="Arial" panose="020B0604020202020204" pitchFamily="34" charset="0"/>
              </a:rPr>
              <a:t>så hold </a:t>
            </a:r>
            <a:r>
              <a:rPr lang="en-gb" sz="900" b="1" kern="1200" noProof="1">
                <a:solidFill>
                  <a:schemeClr val="tx1"/>
                </a:solidFill>
                <a:latin typeface="Arial" charset="0"/>
                <a:ea typeface="+mn-ea"/>
                <a:cs typeface="Arial" panose="020B0604020202020204" pitchFamily="34" charset="0"/>
              </a:rPr>
              <a:t>SHIFT</a:t>
            </a:r>
            <a:r>
              <a:rPr lang="en-gb" sz="900" b="0" kern="1200" noProof="1">
                <a:solidFill>
                  <a:schemeClr val="tx1"/>
                </a:solidFill>
                <a:latin typeface="Arial" charset="0"/>
                <a:ea typeface="+mn-ea"/>
                <a:cs typeface="Arial" panose="020B0604020202020204" pitchFamily="34" charset="0"/>
              </a:rPr>
              <a:t>-knappen nede, mens du trækker i billedets hjørner</a:t>
            </a: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3. </a:t>
            </a:r>
            <a:r>
              <a:rPr lang="en-gb" sz="900" b="0" kern="1200" noProof="1">
                <a:solidFill>
                  <a:schemeClr val="tx1"/>
                </a:solidFill>
                <a:latin typeface="Arial" charset="0"/>
                <a:ea typeface="+mn-ea"/>
                <a:cs typeface="Arial" panose="020B0604020202020204" pitchFamily="34" charset="0"/>
              </a:rPr>
              <a:t>Højreklik på billedet og vælg </a:t>
            </a:r>
            <a:r>
              <a:rPr lang="en-gb" sz="900" b="1" kern="1200" noProof="1">
                <a:solidFill>
                  <a:schemeClr val="tx1"/>
                </a:solidFill>
                <a:latin typeface="Arial" charset="0"/>
                <a:ea typeface="+mn-ea"/>
                <a:cs typeface="Arial" panose="020B0604020202020204" pitchFamily="34" charset="0"/>
              </a:rPr>
              <a:t>Placer bagerst</a:t>
            </a: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Tip: </a:t>
            </a:r>
            <a:r>
              <a:rPr lang="en-gb" sz="900" b="0" kern="1200" noProof="1">
                <a:solidFill>
                  <a:schemeClr val="tx1"/>
                </a:solidFill>
                <a:latin typeface="Arial" charset="0"/>
                <a:ea typeface="+mn-ea"/>
                <a:cs typeface="Arial" panose="020B0604020202020204" pitchFamily="34" charset="0"/>
              </a:rPr>
              <a:t>Hvis du sletter billedet og indsætter et nyt, kan billedet lægge sig foran tekst og grafik. Hvis dette sker, skal du vælge billedet, højreklikke og vælge </a:t>
            </a:r>
            <a:r>
              <a:rPr lang="en-gb" sz="900" b="1" kern="1200" noProof="1">
                <a:solidFill>
                  <a:schemeClr val="tx1"/>
                </a:solidFill>
                <a:latin typeface="Arial" charset="0"/>
                <a:ea typeface="+mn-ea"/>
                <a:cs typeface="Arial" panose="020B0604020202020204" pitchFamily="34" charset="0"/>
              </a:rPr>
              <a:t>Placer bagerst</a:t>
            </a:r>
          </a:p>
        </p:txBody>
      </p:sp>
      <p:sp>
        <p:nvSpPr>
          <p:cNvPr id="15" name="Text Box 48"/>
          <p:cNvSpPr txBox="1">
            <a:spLocks noChangeArrowheads="1"/>
          </p:cNvSpPr>
          <p:nvPr userDrawn="1"/>
        </p:nvSpPr>
        <p:spPr bwMode="auto">
          <a:xfrm>
            <a:off x="9116078" y="5936014"/>
            <a:ext cx="2517848" cy="58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lnSpc>
                <a:spcPct val="90000"/>
              </a:lnSpc>
              <a:spcAft>
                <a:spcPts val="600"/>
              </a:spcAft>
              <a:defRPr/>
            </a:pPr>
            <a:r>
              <a:rPr lang="en-gb" sz="1000" b="1" spc="300" noProof="1">
                <a:solidFill>
                  <a:schemeClr val="tx1"/>
                </a:solidFill>
                <a:latin typeface="+mn-lt"/>
                <a:cs typeface="Arial" panose="020B0604020202020204" pitchFamily="34" charset="0"/>
              </a:rPr>
              <a:t>MERE INFORMATION</a:t>
            </a:r>
          </a:p>
          <a:p>
            <a:pPr rtl="0" eaLnBrk="1" hangingPunct="1">
              <a:lnSpc>
                <a:spcPct val="90000"/>
              </a:lnSpc>
              <a:spcAft>
                <a:spcPts val="600"/>
              </a:spcAft>
              <a:defRPr/>
            </a:pPr>
            <a:br>
              <a:rPr lang="da-DK" sz="900" b="1" noProof="1">
                <a:solidFill>
                  <a:schemeClr val="tx1"/>
                </a:solidFill>
                <a:latin typeface="+mn-lt"/>
                <a:cs typeface="Arial" panose="020B0604020202020204" pitchFamily="34" charset="0"/>
              </a:rPr>
            </a:br>
            <a:r>
              <a:rPr lang="en-gb" sz="900" b="0" noProof="1">
                <a:solidFill>
                  <a:schemeClr val="tx1"/>
                </a:solidFill>
                <a:latin typeface="+mn-lt"/>
                <a:cs typeface="Arial" panose="020B0604020202020204" pitchFamily="34" charset="0"/>
              </a:rPr>
              <a:t>Se designguiden på</a:t>
            </a:r>
            <a:br>
              <a:rPr lang="da-DK" sz="900" b="0" baseline="0" noProof="1">
                <a:solidFill>
                  <a:schemeClr val="tx1"/>
                </a:solidFill>
                <a:latin typeface="+mn-lt"/>
                <a:cs typeface="Arial" panose="020B0604020202020204" pitchFamily="34" charset="0"/>
              </a:rPr>
            </a:br>
            <a:r>
              <a:rPr lang="en-gb" sz="900" b="0" kern="1200">
                <a:solidFill>
                  <a:schemeClr val="tx1"/>
                </a:solidFill>
                <a:effectLst/>
                <a:latin typeface="Arial" charset="0"/>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j-lt"/>
              <a:cs typeface="Arial" panose="020B0604020202020204" pitchFamily="34" charset="0"/>
            </a:endParaRPr>
          </a:p>
        </p:txBody>
      </p:sp>
      <p:sp>
        <p:nvSpPr>
          <p:cNvPr id="16" name="Text Box 48"/>
          <p:cNvSpPr txBox="1">
            <a:spLocks noChangeArrowheads="1"/>
          </p:cNvSpPr>
          <p:nvPr userDrawn="1"/>
        </p:nvSpPr>
        <p:spPr bwMode="auto">
          <a:xfrm>
            <a:off x="3428374" y="1959811"/>
            <a:ext cx="2327618"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30" rtl="0" eaLnBrk="1" fontAlgn="auto" latinLnBrk="0" hangingPunct="1">
              <a:lnSpc>
                <a:spcPct val="100000"/>
              </a:lnSpc>
              <a:spcBef>
                <a:spcPts val="0"/>
              </a:spcBef>
              <a:spcAft>
                <a:spcPts val="600"/>
              </a:spcAft>
              <a:buClrTx/>
              <a:buSzTx/>
              <a:buFontTx/>
              <a:buNone/>
              <a:tabLst/>
              <a:defRPr/>
            </a:pPr>
            <a:r>
              <a:rPr lang="en-gb" sz="1000" b="1" kern="1200" spc="300" noProof="1">
                <a:solidFill>
                  <a:schemeClr val="tx1"/>
                </a:solidFill>
                <a:latin typeface="+mn-lt"/>
                <a:ea typeface="+mn-ea"/>
                <a:cs typeface="Arial" panose="020B0604020202020204" pitchFamily="34" charset="0"/>
              </a:rPr>
              <a:t>LAV NYT DIAS/SLIDE </a:t>
            </a:r>
            <a:r>
              <a:rPr lang="en-gb" sz="900" b="0" kern="1200" spc="0" noProof="1">
                <a:solidFill>
                  <a:schemeClr val="tx1"/>
                </a:solidFill>
                <a:latin typeface="Arial" charset="0"/>
                <a:ea typeface="+mn-ea"/>
                <a:cs typeface="Arial" panose="020B0604020202020204" pitchFamily="34" charset="0"/>
              </a:rPr>
              <a:t>(HHV. 2010- + 2013- OG 2016-VERSION)</a:t>
            </a:r>
          </a:p>
          <a:p>
            <a:pPr marL="0" marR="0" lvl="0" indent="0" algn="l" defTabSz="914330" rtl="0" eaLnBrk="1" fontAlgn="auto" latinLnBrk="0" hangingPunct="1">
              <a:lnSpc>
                <a:spcPct val="100000"/>
              </a:lnSpc>
              <a:spcBef>
                <a:spcPts val="0"/>
              </a:spcBef>
              <a:spcAft>
                <a:spcPts val="600"/>
              </a:spcAft>
              <a:buClrTx/>
              <a:buSzTx/>
              <a:buFontTx/>
              <a:buNone/>
              <a:tabLst/>
              <a:defRPr/>
            </a:pPr>
            <a:r>
              <a:rPr lang="en-gb" sz="900" b="0" kern="1200" spc="0" noProof="1">
                <a:solidFill>
                  <a:schemeClr val="tx1"/>
                </a:solidFill>
                <a:latin typeface="Arial" charset="0"/>
                <a:ea typeface="+mn-ea"/>
                <a:cs typeface="Arial" panose="020B0604020202020204" pitchFamily="34" charset="0"/>
              </a:rPr>
              <a:t> </a:t>
            </a:r>
            <a:br>
              <a:rPr lang="da-DK" sz="800" b="1" kern="1200" noProof="1">
                <a:solidFill>
                  <a:schemeClr val="tx1"/>
                </a:solidFill>
                <a:latin typeface="Arial" charset="0"/>
                <a:ea typeface="+mn-ea"/>
                <a:cs typeface="Arial" panose="020B0604020202020204" pitchFamily="34" charset="0"/>
              </a:rPr>
            </a:br>
            <a:r>
              <a:rPr lang="en-gb" sz="900" b="1" kern="1200" noProof="1">
                <a:solidFill>
                  <a:schemeClr val="tx1"/>
                </a:solidFill>
                <a:latin typeface="Arial" charset="0"/>
                <a:ea typeface="+mn-ea"/>
                <a:cs typeface="Arial" panose="020B0604020202020204" pitchFamily="34" charset="0"/>
              </a:rPr>
              <a:t>1. </a:t>
            </a:r>
            <a:r>
              <a:rPr lang="en-gb" sz="900" kern="1200" noProof="1">
                <a:solidFill>
                  <a:schemeClr val="tx1"/>
                </a:solidFill>
                <a:latin typeface="Arial" charset="0"/>
                <a:ea typeface="+mn-ea"/>
                <a:cs typeface="Arial" panose="020B0604020202020204" pitchFamily="34" charset="0"/>
              </a:rPr>
              <a:t>Klik på </a:t>
            </a:r>
            <a:r>
              <a:rPr lang="en-gb" sz="900" b="1" kern="1200" noProof="1">
                <a:solidFill>
                  <a:schemeClr val="tx1"/>
                </a:solidFill>
                <a:latin typeface="Arial" charset="0"/>
                <a:ea typeface="+mn-ea"/>
                <a:cs typeface="Arial" panose="020B0604020202020204" pitchFamily="34" charset="0"/>
              </a:rPr>
              <a:t>Startside/Hjem</a:t>
            </a:r>
          </a:p>
          <a:p>
            <a:pPr rtl="0" eaLnBrk="1" hangingPunct="1">
              <a:lnSpc>
                <a:spcPct val="100000"/>
              </a:lnSpc>
              <a:spcAft>
                <a:spcPts val="600"/>
              </a:spcAft>
              <a:defRPr/>
            </a:pPr>
            <a:r>
              <a:rPr lang="en-gb" sz="900" b="1" noProof="1">
                <a:solidFill>
                  <a:schemeClr val="tx1"/>
                </a:solidFill>
                <a:latin typeface="+mn-lt"/>
                <a:cs typeface="Arial" panose="020B0604020202020204" pitchFamily="34" charset="0"/>
              </a:rPr>
              <a:t>2. </a:t>
            </a:r>
            <a:r>
              <a:rPr lang="en-gb" sz="900" noProof="1">
                <a:solidFill>
                  <a:schemeClr val="tx1"/>
                </a:solidFill>
                <a:latin typeface="+mn-lt"/>
                <a:cs typeface="Arial" panose="020B0604020202020204" pitchFamily="34" charset="0"/>
              </a:rPr>
              <a:t>Under knappen </a:t>
            </a:r>
            <a:r>
              <a:rPr lang="en-gb" sz="900" b="1" noProof="1">
                <a:solidFill>
                  <a:schemeClr val="tx1"/>
                </a:solidFill>
                <a:latin typeface="+mn-lt"/>
                <a:cs typeface="Arial" panose="020B0604020202020204" pitchFamily="34" charset="0"/>
              </a:rPr>
              <a:t>Nyt dias/Nyt slide</a:t>
            </a:r>
            <a:r>
              <a:rPr lang="en-gb" sz="90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 med AAU-design. </a:t>
            </a:r>
          </a:p>
          <a:p>
            <a:pPr rtl="0" eaLnBrk="1" hangingPunct="1">
              <a:spcAft>
                <a:spcPts val="600"/>
              </a:spcAft>
              <a:defRPr/>
            </a:pPr>
            <a:endParaRPr lang="da-DK" altLang="da-DK" sz="900" baseline="0" noProof="1">
              <a:solidFill>
                <a:schemeClr val="tx1"/>
              </a:solidFill>
              <a:latin typeface="+mn-lt"/>
              <a:cs typeface="Arial" panose="020B0604020202020204" pitchFamily="34" charset="0"/>
            </a:endParaRPr>
          </a:p>
          <a:p>
            <a:pPr rtl="0" eaLnBrk="1" hangingPunct="1">
              <a:lnSpc>
                <a:spcPct val="90000"/>
              </a:lnSpc>
              <a:spcAft>
                <a:spcPts val="0"/>
              </a:spcAft>
              <a:defRPr/>
            </a:pPr>
            <a:r>
              <a:rPr lang="en-gb" sz="1000" b="1" kern="1200" spc="300" noProof="1">
                <a:solidFill>
                  <a:schemeClr val="tx1"/>
                </a:solidFill>
                <a:latin typeface="Arial" charset="0"/>
                <a:ea typeface="+mn-ea"/>
                <a:cs typeface="Arial" panose="020B0604020202020204" pitchFamily="34" charset="0"/>
              </a:rPr>
              <a:t>GITTER- OG HJÆLPELINJER</a:t>
            </a:r>
          </a:p>
          <a:p>
            <a:pPr rtl="0" eaLnBrk="1" hangingPunct="1">
              <a:lnSpc>
                <a:spcPct val="90000"/>
              </a:lnSpc>
              <a:spcAft>
                <a:spcPts val="0"/>
              </a:spcAft>
              <a:defRPr/>
            </a:pPr>
            <a:endParaRPr lang="da-DK" sz="1000" b="1" kern="1200" spc="300" noProof="1">
              <a:solidFill>
                <a:schemeClr val="tx1"/>
              </a:solidFill>
              <a:latin typeface="Arial" charset="0"/>
              <a:ea typeface="+mn-ea"/>
              <a:cs typeface="Arial" panose="020B0604020202020204" pitchFamily="34" charset="0"/>
            </a:endParaRPr>
          </a:p>
          <a:p>
            <a:pPr rtl="0" eaLnBrk="1" hangingPunct="1">
              <a:lnSpc>
                <a:spcPct val="90000"/>
              </a:lnSpc>
              <a:spcAft>
                <a:spcPts val="600"/>
              </a:spcAft>
              <a:defRPr/>
            </a:pPr>
            <a:r>
              <a:rPr lang="en-gb" sz="900" b="0" kern="1200" noProof="1">
                <a:solidFill>
                  <a:schemeClr val="tx1"/>
                </a:solidFill>
                <a:latin typeface="Arial" charset="0"/>
                <a:ea typeface="+mn-ea"/>
                <a:cs typeface="Arial" panose="020B0604020202020204" pitchFamily="34" charset="0"/>
              </a:rPr>
              <a:t>For at få et ensartet udtryk i vores præsentationer er der guidelines i form af </a:t>
            </a:r>
            <a:r>
              <a:rPr lang="en-gb" sz="900" b="1" kern="1200" noProof="1">
                <a:solidFill>
                  <a:schemeClr val="tx1"/>
                </a:solidFill>
                <a:latin typeface="Arial" charset="0"/>
                <a:ea typeface="+mn-ea"/>
                <a:cs typeface="Arial" panose="020B0604020202020204" pitchFamily="34" charset="0"/>
              </a:rPr>
              <a:t>Hjælpelinjer. </a:t>
            </a:r>
            <a:r>
              <a:rPr lang="en-gb" sz="900" b="0" kern="1200" noProof="1">
                <a:solidFill>
                  <a:schemeClr val="tx1"/>
                </a:solidFill>
                <a:latin typeface="Arial" charset="0"/>
                <a:ea typeface="+mn-ea"/>
                <a:cs typeface="Arial" panose="020B0604020202020204" pitchFamily="34" charset="0"/>
              </a:rPr>
              <a:t>For at se disse: </a:t>
            </a:r>
            <a:endParaRPr lang="da-DK" sz="900" b="0" kern="1200" noProof="1">
              <a:solidFill>
                <a:schemeClr val="tx1"/>
              </a:solidFill>
              <a:latin typeface="Arial" charset="0"/>
              <a:ea typeface="+mn-ea"/>
              <a:cs typeface="Arial" panose="020B0604020202020204" pitchFamily="34" charset="0"/>
            </a:endParaRP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1. </a:t>
            </a:r>
            <a:r>
              <a:rPr lang="en-gb" sz="900" b="0" kern="1200" noProof="1">
                <a:solidFill>
                  <a:schemeClr val="tx1"/>
                </a:solidFill>
                <a:latin typeface="Arial" charset="0"/>
                <a:ea typeface="+mn-ea"/>
                <a:cs typeface="Arial" panose="020B0604020202020204" pitchFamily="34" charset="0"/>
              </a:rPr>
              <a:t>Klik på </a:t>
            </a:r>
            <a:r>
              <a:rPr lang="en-gb" sz="900" b="1" kern="1200" noProof="1">
                <a:solidFill>
                  <a:schemeClr val="tx1"/>
                </a:solidFill>
                <a:latin typeface="Arial" charset="0"/>
                <a:ea typeface="+mn-ea"/>
                <a:cs typeface="Arial" panose="020B0604020202020204" pitchFamily="34" charset="0"/>
              </a:rPr>
              <a:t>Vis</a:t>
            </a:r>
          </a:p>
          <a:p>
            <a:pPr rtl="0" eaLnBrk="1" hangingPunct="1">
              <a:lnSpc>
                <a:spcPct val="90000"/>
              </a:lnSpc>
              <a:spcAft>
                <a:spcPts val="600"/>
              </a:spcAft>
              <a:defRPr/>
            </a:pPr>
            <a:r>
              <a:rPr lang="en-gb" sz="900" b="1" kern="1200" noProof="1">
                <a:solidFill>
                  <a:schemeClr val="tx1"/>
                </a:solidFill>
                <a:latin typeface="Arial" charset="0"/>
                <a:ea typeface="+mn-ea"/>
                <a:cs typeface="Arial" panose="020B0604020202020204" pitchFamily="34" charset="0"/>
              </a:rPr>
              <a:t>2. </a:t>
            </a:r>
            <a:r>
              <a:rPr lang="en-gb" sz="900" b="0" kern="1200" noProof="1">
                <a:solidFill>
                  <a:schemeClr val="tx1"/>
                </a:solidFill>
                <a:latin typeface="Arial" charset="0"/>
                <a:ea typeface="+mn-ea"/>
                <a:cs typeface="Arial" panose="020B0604020202020204" pitchFamily="34" charset="0"/>
              </a:rPr>
              <a:t>Vælg </a:t>
            </a:r>
            <a:r>
              <a:rPr lang="en-gb" sz="900" b="1" kern="1200" noProof="1">
                <a:solidFill>
                  <a:schemeClr val="tx1"/>
                </a:solidFill>
                <a:latin typeface="Arial" charset="0"/>
                <a:ea typeface="+mn-ea"/>
                <a:cs typeface="Arial" panose="020B0604020202020204" pitchFamily="34" charset="0"/>
              </a:rPr>
              <a:t>Gitterlinjer</a:t>
            </a:r>
            <a:r>
              <a:rPr lang="en-gb" sz="900" b="0" kern="1200" noProof="1">
                <a:solidFill>
                  <a:schemeClr val="tx1"/>
                </a:solidFill>
                <a:latin typeface="Arial" charset="0"/>
                <a:ea typeface="+mn-ea"/>
                <a:cs typeface="Arial" panose="020B0604020202020204" pitchFamily="34" charset="0"/>
              </a:rPr>
              <a:t> og/eller </a:t>
            </a:r>
            <a:r>
              <a:rPr lang="en-gb" sz="900" b="1" kern="1200" noProof="1">
                <a:solidFill>
                  <a:schemeClr val="tx1"/>
                </a:solidFill>
                <a:latin typeface="Arial" charset="0"/>
                <a:ea typeface="+mn-ea"/>
                <a:cs typeface="Arial" panose="020B0604020202020204" pitchFamily="34" charset="0"/>
              </a:rPr>
              <a:t>Hjælpelinjer</a:t>
            </a:r>
          </a:p>
          <a:p>
            <a:pPr rtl="0" eaLnBrk="1" hangingPunct="1">
              <a:lnSpc>
                <a:spcPct val="90000"/>
              </a:lnSpc>
              <a:spcAft>
                <a:spcPts val="600"/>
              </a:spcAft>
              <a:defRPr/>
            </a:pPr>
            <a:r>
              <a:rPr lang="en-gb" sz="900" b="1" kern="1200" noProof="1">
                <a:solidFill>
                  <a:srgbClr val="DF6752"/>
                </a:solidFill>
                <a:latin typeface="Arial" charset="0"/>
                <a:ea typeface="+mn-ea"/>
                <a:cs typeface="Arial" panose="020B0604020202020204" pitchFamily="34" charset="0"/>
              </a:rPr>
              <a:t>Tip: </a:t>
            </a:r>
            <a:r>
              <a:rPr lang="en-gb" sz="900" b="0" kern="1200" noProof="1">
                <a:solidFill>
                  <a:srgbClr val="DF6752"/>
                </a:solidFill>
                <a:latin typeface="Arial" charset="0"/>
                <a:ea typeface="+mn-ea"/>
                <a:cs typeface="Arial" panose="020B0604020202020204" pitchFamily="34" charset="0"/>
              </a:rPr>
              <a:t>Tryk </a:t>
            </a:r>
            <a:r>
              <a:rPr lang="en-gb" sz="900" b="1" kern="1200" noProof="1">
                <a:solidFill>
                  <a:srgbClr val="DF6752"/>
                </a:solidFill>
                <a:latin typeface="Arial" charset="0"/>
                <a:ea typeface="+mn-ea"/>
                <a:cs typeface="Arial" panose="020B0604020202020204" pitchFamily="34" charset="0"/>
              </a:rPr>
              <a:t>Alt + F9</a:t>
            </a:r>
            <a:r>
              <a:rPr lang="en-gb" sz="900" b="0" kern="1200" noProof="1">
                <a:solidFill>
                  <a:srgbClr val="DF6752"/>
                </a:solidFill>
                <a:latin typeface="Arial" charset="0"/>
                <a:ea typeface="+mn-ea"/>
                <a:cs typeface="Arial" panose="020B0604020202020204" pitchFamily="34" charset="0"/>
              </a:rPr>
              <a:t> for hurtig visning af hjælpelinjer</a:t>
            </a:r>
          </a:p>
          <a:p>
            <a:pPr rtl="0"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18" name="Billede 2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273427" y="2241762"/>
            <a:ext cx="368254" cy="393946"/>
          </a:xfrm>
          <a:prstGeom prst="rect">
            <a:avLst/>
          </a:prstGeom>
        </p:spPr>
      </p:pic>
      <p:pic>
        <p:nvPicPr>
          <p:cNvPr id="19" name="Billede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65672" y="3658525"/>
            <a:ext cx="416717" cy="397335"/>
          </a:xfrm>
          <a:prstGeom prst="rect">
            <a:avLst/>
          </a:prstGeom>
        </p:spPr>
      </p:pic>
      <p:pic>
        <p:nvPicPr>
          <p:cNvPr id="21" name="Billede 39"/>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5729521" y="2621888"/>
            <a:ext cx="319516" cy="568784"/>
          </a:xfrm>
          <a:prstGeom prst="rect">
            <a:avLst/>
          </a:prstGeom>
        </p:spPr>
      </p:pic>
      <p:sp>
        <p:nvSpPr>
          <p:cNvPr id="22" name="Rektangel 21"/>
          <p:cNvSpPr/>
          <p:nvPr userDrawn="1"/>
        </p:nvSpPr>
        <p:spPr>
          <a:xfrm>
            <a:off x="509551" y="510317"/>
            <a:ext cx="6096000" cy="1200329"/>
          </a:xfrm>
          <a:prstGeom prst="rect">
            <a:avLst/>
          </a:prstGeom>
        </p:spPr>
        <p:txBody>
          <a:bodyPr rtlCol="0">
            <a:spAutoFit/>
          </a:bodyPr>
          <a:lstStyle/>
          <a:p>
            <a:pPr rtl="0"/>
            <a:r>
              <a:rPr lang="en-gb" sz="3600" b="1" spc="300"/>
              <a:t>BRUGERGUIDE</a:t>
            </a:r>
            <a:br>
              <a:rPr lang="en-US" sz="3600" b="1" spc="300" dirty="0"/>
            </a:br>
            <a:endParaRPr lang="da-DK" sz="3600" b="1" spc="300" dirty="0"/>
          </a:p>
        </p:txBody>
      </p:sp>
    </p:spTree>
    <p:extLst>
      <p:ext uri="{BB962C8B-B14F-4D97-AF65-F5344CB8AC3E}">
        <p14:creationId xmlns:p14="http://schemas.microsoft.com/office/powerpoint/2010/main" val="418582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5" name="Title 4"/>
          <p:cNvSpPr>
            <a:spLocks noGrp="1"/>
          </p:cNvSpPr>
          <p:nvPr>
            <p:ph type="title" hasCustomPrompt="1"/>
          </p:nvPr>
        </p:nvSpPr>
        <p:spPr>
          <a:xfrm>
            <a:off x="2441575" y="2676496"/>
            <a:ext cx="7341129" cy="1036319"/>
          </a:xfrm>
          <a:solidFill>
            <a:schemeClr val="bg1"/>
          </a:solidFill>
        </p:spPr>
        <p:txBody>
          <a:bodyPr tIns="107988" rtlCol="0"/>
          <a:lstStyle>
            <a:lvl1pPr algn="ctr">
              <a:defRPr sz="2800" baseline="0">
                <a:solidFill>
                  <a:schemeClr val="tx1"/>
                </a:solidFill>
              </a:defRPr>
            </a:lvl1pPr>
          </a:lstStyle>
          <a:p>
            <a:pPr rtl="0"/>
            <a:r>
              <a:rPr lang="en-gb"/>
              <a:t>AALBORG UNIVERSITY</a:t>
            </a:r>
            <a:br>
              <a:rPr lang="en-US" dirty="0"/>
            </a:br>
            <a:r>
              <a:rPr lang="en-gb"/>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rtlCol="0">
            <a:noAutofit/>
          </a:bodyPr>
          <a:lstStyle>
            <a:lvl1pPr algn="ctr">
              <a:defRPr sz="1800" spc="300" baseline="0"/>
            </a:lvl1pPr>
          </a:lstStyle>
          <a:p>
            <a:pPr lvl="0" rtl="0"/>
            <a:r>
              <a:rPr lang="en-gb"/>
              <a:t>BY NAVN NAVNESEN</a:t>
            </a:r>
          </a:p>
        </p:txBody>
      </p:sp>
      <p:pic>
        <p:nvPicPr>
          <p:cNvPr id="6" name="Billede 5">
            <a:extLst>
              <a:ext uri="{FF2B5EF4-FFF2-40B4-BE49-F238E27FC236}">
                <a16:creationId xmlns:a16="http://schemas.microsoft.com/office/drawing/2014/main" id="{D985AE43-C3E4-6032-146A-33D7C6B0898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rtlCol="0"/>
          <a:lstStyle>
            <a:lvl1pPr algn="ctr">
              <a:defRPr sz="2800" baseline="0">
                <a:solidFill>
                  <a:schemeClr val="tx1"/>
                </a:solidFill>
              </a:defRPr>
            </a:lvl1pPr>
          </a:lstStyle>
          <a:p>
            <a:pPr rtl="0"/>
            <a:r>
              <a:rPr lang="en-gb"/>
              <a:t>AALBORG UNIVERSITY</a:t>
            </a:r>
            <a:br>
              <a:rPr lang="en-US" dirty="0"/>
            </a:br>
            <a:r>
              <a:rPr lang="en-gb"/>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rtlCol="0">
            <a:noAutofit/>
          </a:bodyPr>
          <a:lstStyle>
            <a:lvl1pPr algn="ctr">
              <a:defRPr sz="1800" spc="300" baseline="0"/>
            </a:lvl1pPr>
          </a:lstStyle>
          <a:p>
            <a:pPr lvl="0" rtl="0"/>
            <a:r>
              <a:rPr lang="en-gb"/>
              <a:t>BY NAVN NAVNESEN</a:t>
            </a:r>
          </a:p>
        </p:txBody>
      </p:sp>
      <p:pic>
        <p:nvPicPr>
          <p:cNvPr id="2" name="Billede 1">
            <a:extLst>
              <a:ext uri="{FF2B5EF4-FFF2-40B4-BE49-F238E27FC236}">
                <a16:creationId xmlns:a16="http://schemas.microsoft.com/office/drawing/2014/main" id="{9CFB6A35-5CFB-B0BF-170D-8932BA1D1893}"/>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2327691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rtlCol="0"/>
          <a:lstStyle>
            <a:lvl1pPr algn="ctr">
              <a:defRPr sz="2800" baseline="0">
                <a:solidFill>
                  <a:schemeClr val="tx1"/>
                </a:solidFill>
              </a:defRPr>
            </a:lvl1pPr>
          </a:lstStyle>
          <a:p>
            <a:pPr rtl="0"/>
            <a:r>
              <a:rPr lang="en-gb"/>
              <a:t>BREAK</a:t>
            </a:r>
            <a:br>
              <a:rPr lang="en-US" dirty="0"/>
            </a:br>
            <a:r>
              <a:rPr lang="en-gb"/>
              <a:t>HEADLINE</a:t>
            </a:r>
          </a:p>
        </p:txBody>
      </p:sp>
      <p:pic>
        <p:nvPicPr>
          <p:cNvPr id="2" name="Billede 1">
            <a:extLst>
              <a:ext uri="{FF2B5EF4-FFF2-40B4-BE49-F238E27FC236}">
                <a16:creationId xmlns:a16="http://schemas.microsoft.com/office/drawing/2014/main" id="{B4EE46C6-7BFE-DCB6-AC1D-110C94872B8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611654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587374" y="370290"/>
            <a:ext cx="5108575" cy="1474385"/>
          </a:xfrm>
        </p:spPr>
        <p:txBody>
          <a:bodyPr rtlCol="0"/>
          <a:lstStyle>
            <a:lvl1pPr>
              <a:defRPr sz="3600"/>
            </a:lvl1pPr>
          </a:lstStyle>
          <a:p>
            <a:pPr rtl="0"/>
            <a:r>
              <a:rPr lang="en-gb"/>
              <a:t>CLICK TO EDIT TITLE</a:t>
            </a:r>
          </a:p>
        </p:txBody>
      </p:sp>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rtl="0"/>
              <a:t>‹nr.›</a:t>
            </a:fld>
            <a:endParaRPr lang="en-US" dirty="0"/>
          </a:p>
        </p:txBody>
      </p:sp>
    </p:spTree>
    <p:extLst>
      <p:ext uri="{BB962C8B-B14F-4D97-AF65-F5344CB8AC3E}">
        <p14:creationId xmlns:p14="http://schemas.microsoft.com/office/powerpoint/2010/main" val="439556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
        <p:nvSpPr>
          <p:cNvPr id="26" name="Title 4"/>
          <p:cNvSpPr>
            <a:spLocks noGrp="1"/>
          </p:cNvSpPr>
          <p:nvPr>
            <p:ph type="title" hasCustomPrompt="1"/>
          </p:nvPr>
        </p:nvSpPr>
        <p:spPr>
          <a:xfrm>
            <a:off x="587375" y="370764"/>
            <a:ext cx="4516438" cy="1473911"/>
          </a:xfrm>
        </p:spPr>
        <p:txBody>
          <a:bodyPr rtlCol="0"/>
          <a:lstStyle>
            <a:lvl1pPr>
              <a:defRPr sz="3600"/>
            </a:lvl1pPr>
          </a:lstStyle>
          <a:p>
            <a:pPr rtl="0"/>
            <a:r>
              <a:rPr lang="en-gb"/>
              <a:t>CLICK TO EDIT TITLE</a:t>
            </a:r>
          </a:p>
        </p:txBody>
      </p:sp>
      <p:pic>
        <p:nvPicPr>
          <p:cNvPr id="27" name="Billede 2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29" name="Pladsholder til tekst 10"/>
          <p:cNvSpPr>
            <a:spLocks noGrp="1"/>
          </p:cNvSpPr>
          <p:nvPr>
            <p:ph type="body" sz="quarter" idx="12" hasCustomPrompt="1"/>
          </p:nvPr>
        </p:nvSpPr>
        <p:spPr>
          <a:xfrm>
            <a:off x="587375" y="2065337"/>
            <a:ext cx="4516438" cy="3243263"/>
          </a:xfrm>
        </p:spPr>
        <p:txBody>
          <a:bodyPr rtlCol="0"/>
          <a:lstStyle>
            <a:lvl1pPr marL="285750" indent="-285750">
              <a:buFontTx/>
              <a:buBlip>
                <a:blip r:embed="rId3"/>
              </a:buBlip>
              <a:defRPr/>
            </a:lvl1pPr>
          </a:lstStyle>
          <a:p>
            <a:pPr lvl="0" rtl="0"/>
            <a:r>
              <a:rPr lang="en-gb"/>
              <a:t>Insert bullets</a:t>
            </a:r>
            <a:endParaRPr lang="da-DK" dirty="0"/>
          </a:p>
        </p:txBody>
      </p:sp>
    </p:spTree>
    <p:extLst>
      <p:ext uri="{BB962C8B-B14F-4D97-AF65-F5344CB8AC3E}">
        <p14:creationId xmlns:p14="http://schemas.microsoft.com/office/powerpoint/2010/main" val="403026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 - 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rtlCol="0"/>
          <a:lstStyle>
            <a:lvl1pPr>
              <a:defRPr sz="3600"/>
            </a:lvl1pPr>
          </a:lstStyle>
          <a:p>
            <a:pPr rtl="0"/>
            <a:r>
              <a:rPr lang="en-gb"/>
              <a:t>CLICK TO EDIT TITLE</a:t>
            </a:r>
          </a:p>
        </p:txBody>
      </p:sp>
      <p:sp>
        <p:nvSpPr>
          <p:cNvPr id="11" name="Pladsholder til diagram 10"/>
          <p:cNvSpPr>
            <a:spLocks noGrp="1"/>
          </p:cNvSpPr>
          <p:nvPr>
            <p:ph type="chart" sz="quarter" idx="12"/>
          </p:nvPr>
        </p:nvSpPr>
        <p:spPr>
          <a:xfrm>
            <a:off x="6096000" y="2262579"/>
            <a:ext cx="5524500" cy="3572737"/>
          </a:xfrm>
        </p:spPr>
        <p:txBody>
          <a:bodyPr rtlCol="0"/>
          <a:lstStyle/>
          <a:p>
            <a:pPr rtl="0"/>
            <a:endParaRPr lang="da-DK"/>
          </a:p>
        </p:txBody>
      </p:sp>
      <p:sp>
        <p:nvSpPr>
          <p:cNvPr id="13" name="Pladsholder til tekst 12"/>
          <p:cNvSpPr>
            <a:spLocks noGrp="1"/>
          </p:cNvSpPr>
          <p:nvPr>
            <p:ph type="body" sz="quarter" idx="13" hasCustomPrompt="1"/>
          </p:nvPr>
        </p:nvSpPr>
        <p:spPr>
          <a:xfrm>
            <a:off x="587375" y="2262579"/>
            <a:ext cx="4886992" cy="3572737"/>
          </a:xfrm>
        </p:spPr>
        <p:txBody>
          <a:bodyPr rtlCol="0">
            <a:normAutofit/>
          </a:bodyPr>
          <a:lstStyle>
            <a:lvl2pPr marL="285750" indent="-285750">
              <a:buFontTx/>
              <a:buBlip>
                <a:blip r:embed="rId2"/>
              </a:buBlip>
              <a:defRPr sz="1600" baseline="0"/>
            </a:lvl2pPr>
          </a:lstStyle>
          <a:p>
            <a:pPr lvl="1" rtl="0"/>
            <a:r>
              <a:rPr lang="en-gb"/>
              <a:t>Insert bullets</a:t>
            </a:r>
            <a:endParaRPr lang="da-DK" dirty="0"/>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rtl="0"/>
              <a:t>‹nr.›</a:t>
            </a:fld>
            <a:endParaRPr lang="en-US" dirty="0"/>
          </a:p>
        </p:txBody>
      </p:sp>
    </p:spTree>
    <p:extLst>
      <p:ext uri="{BB962C8B-B14F-4D97-AF65-F5344CB8AC3E}">
        <p14:creationId xmlns:p14="http://schemas.microsoft.com/office/powerpoint/2010/main" val="2871884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5" name="Title 4"/>
          <p:cNvSpPr>
            <a:spLocks noGrp="1"/>
          </p:cNvSpPr>
          <p:nvPr>
            <p:ph type="title" hasCustomPrompt="1"/>
          </p:nvPr>
        </p:nvSpPr>
        <p:spPr>
          <a:xfrm>
            <a:off x="587374" y="359273"/>
            <a:ext cx="4490445" cy="1621619"/>
          </a:xfrm>
        </p:spPr>
        <p:txBody>
          <a:bodyPr rtlCol="0"/>
          <a:lstStyle>
            <a:lvl1pPr>
              <a:defRPr sz="3600"/>
            </a:lvl1pPr>
          </a:lstStyle>
          <a:p>
            <a:pPr rtl="0"/>
            <a:r>
              <a:rPr lang="en-gb"/>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spTree>
    <p:extLst>
      <p:ext uri="{BB962C8B-B14F-4D97-AF65-F5344CB8AC3E}">
        <p14:creationId xmlns:p14="http://schemas.microsoft.com/office/powerpoint/2010/main" val="3521584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 x billede højre - Blå">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6" name="Title 4"/>
          <p:cNvSpPr>
            <a:spLocks noGrp="1"/>
          </p:cNvSpPr>
          <p:nvPr>
            <p:ph type="title" hasCustomPrompt="1"/>
          </p:nvPr>
        </p:nvSpPr>
        <p:spPr>
          <a:xfrm>
            <a:off x="587374" y="373446"/>
            <a:ext cx="4683125" cy="1471230"/>
          </a:xfrm>
        </p:spPr>
        <p:txBody>
          <a:bodyPr rtlCol="0"/>
          <a:lstStyle>
            <a:lvl1pPr>
              <a:defRPr sz="3600">
                <a:solidFill>
                  <a:schemeClr val="bg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687094" cy="3765591"/>
          </a:xfrm>
        </p:spPr>
        <p:txBody>
          <a:bodyPr rtlCol="0"/>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pic>
        <p:nvPicPr>
          <p:cNvPr id="8" name="Billede 7" descr="Et billede, der indeholder tekst, Font/skrifttype, plakat, Grafik&#10;&#10;Automatisk genereret beskrivelse">
            <a:extLst>
              <a:ext uri="{FF2B5EF4-FFF2-40B4-BE49-F238E27FC236}">
                <a16:creationId xmlns:a16="http://schemas.microsoft.com/office/drawing/2014/main" id="{926C3361-06EB-F5CA-D00E-E463D1C4F22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733520" y="5901257"/>
            <a:ext cx="746657" cy="796434"/>
          </a:xfrm>
          <a:prstGeom prst="rect">
            <a:avLst/>
          </a:prstGeom>
        </p:spPr>
      </p:pic>
    </p:spTree>
    <p:extLst>
      <p:ext uri="{BB962C8B-B14F-4D97-AF65-F5344CB8AC3E}">
        <p14:creationId xmlns:p14="http://schemas.microsoft.com/office/powerpoint/2010/main" val="419492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or billede højre - blå">
    <p:spTree>
      <p:nvGrpSpPr>
        <p:cNvPr id="1" name=""/>
        <p:cNvGrpSpPr/>
        <p:nvPr/>
      </p:nvGrpSpPr>
      <p:grpSpPr>
        <a:xfrm>
          <a:off x="0" y="0"/>
          <a:ext cx="0" cy="0"/>
          <a:chOff x="0" y="0"/>
          <a:chExt cx="0" cy="0"/>
        </a:xfrm>
      </p:grpSpPr>
      <p:sp>
        <p:nvSpPr>
          <p:cNvPr id="7" name="Rectangle 6"/>
          <p:cNvSpPr/>
          <p:nvPr userDrawn="1"/>
        </p:nvSpPr>
        <p:spPr>
          <a:xfrm>
            <a:off x="1" y="0"/>
            <a:ext cx="61535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bg1"/>
                </a:solidFill>
              </a:defRPr>
            </a:lvl1pPr>
          </a:lstStyle>
          <a:p>
            <a:pPr rtl="0"/>
            <a:r>
              <a:rPr lang="en-gb"/>
              <a:t>CLICK TO EDIT TITLE</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Tree>
    <p:extLst>
      <p:ext uri="{BB962C8B-B14F-4D97-AF65-F5344CB8AC3E}">
        <p14:creationId xmlns:p14="http://schemas.microsoft.com/office/powerpoint/2010/main" val="1720028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or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6" name="Title 4"/>
          <p:cNvSpPr>
            <a:spLocks noGrp="1"/>
          </p:cNvSpPr>
          <p:nvPr>
            <p:ph type="title" hasCustomPrompt="1"/>
          </p:nvPr>
        </p:nvSpPr>
        <p:spPr>
          <a:xfrm>
            <a:off x="8031879" y="957753"/>
            <a:ext cx="3588621" cy="1272251"/>
          </a:xfrm>
        </p:spPr>
        <p:txBody>
          <a:bodyPr rtlCol="0"/>
          <a:lstStyle>
            <a:lvl1pPr>
              <a:defRPr sz="3600"/>
            </a:lvl1pPr>
          </a:lstStyle>
          <a:p>
            <a:pPr rtl="0"/>
            <a:r>
              <a:rPr lang="en-gb"/>
              <a:t>CLICK TO EDIT TITLE</a:t>
            </a:r>
          </a:p>
        </p:txBody>
      </p:sp>
      <p:sp>
        <p:nvSpPr>
          <p:cNvPr id="7" name="Pladsholder til tekst 3"/>
          <p:cNvSpPr>
            <a:spLocks noGrp="1"/>
          </p:cNvSpPr>
          <p:nvPr>
            <p:ph type="body" sz="quarter" idx="12" hasCustomPrompt="1"/>
          </p:nvPr>
        </p:nvSpPr>
        <p:spPr>
          <a:xfrm>
            <a:off x="8031879" y="2584598"/>
            <a:ext cx="3588621" cy="3500008"/>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Tree>
    <p:extLst>
      <p:ext uri="{BB962C8B-B14F-4D97-AF65-F5344CB8AC3E}">
        <p14:creationId xmlns:p14="http://schemas.microsoft.com/office/powerpoint/2010/main" val="898793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x billeder høj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10" name="Title 4"/>
          <p:cNvSpPr>
            <a:spLocks noGrp="1"/>
          </p:cNvSpPr>
          <p:nvPr>
            <p:ph type="title" hasCustomPrompt="1"/>
          </p:nvPr>
        </p:nvSpPr>
        <p:spPr>
          <a:xfrm>
            <a:off x="587375" y="357948"/>
            <a:ext cx="4229100" cy="1486727"/>
          </a:xfrm>
        </p:spPr>
        <p:txBody>
          <a:bodyPr rtlCol="0"/>
          <a:lstStyle>
            <a:lvl1pPr>
              <a:defRPr sz="3600"/>
            </a:lvl1pPr>
          </a:lstStyle>
          <a:p>
            <a:pPr rtl="0"/>
            <a:r>
              <a:rPr lang="en-gb"/>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Tree>
    <p:extLst>
      <p:ext uri="{BB962C8B-B14F-4D97-AF65-F5344CB8AC3E}">
        <p14:creationId xmlns:p14="http://schemas.microsoft.com/office/powerpoint/2010/main" val="219867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5" name="Title 4"/>
          <p:cNvSpPr>
            <a:spLocks noGrp="1"/>
          </p:cNvSpPr>
          <p:nvPr>
            <p:ph type="title" hasCustomPrompt="1"/>
          </p:nvPr>
        </p:nvSpPr>
        <p:spPr>
          <a:xfrm>
            <a:off x="2441575" y="2676496"/>
            <a:ext cx="7341129" cy="1036319"/>
          </a:xfrm>
          <a:solidFill>
            <a:schemeClr val="bg1"/>
          </a:solidFill>
        </p:spPr>
        <p:txBody>
          <a:bodyPr tIns="107988" rtlCol="0"/>
          <a:lstStyle>
            <a:lvl1pPr algn="ctr">
              <a:defRPr sz="2800" baseline="0">
                <a:solidFill>
                  <a:schemeClr val="tx1"/>
                </a:solidFill>
              </a:defRPr>
            </a:lvl1pPr>
          </a:lstStyle>
          <a:p>
            <a:pPr rtl="0"/>
            <a:r>
              <a:rPr lang="en-gb"/>
              <a:t>BREAK</a:t>
            </a:r>
            <a:br>
              <a:rPr lang="en-US" dirty="0"/>
            </a:br>
            <a:r>
              <a:rPr lang="en-gb"/>
              <a:t>HEADLINE</a:t>
            </a:r>
          </a:p>
        </p:txBody>
      </p:sp>
      <p:pic>
        <p:nvPicPr>
          <p:cNvPr id="3" name="Billede 2">
            <a:extLst>
              <a:ext uri="{FF2B5EF4-FFF2-40B4-BE49-F238E27FC236}">
                <a16:creationId xmlns:a16="http://schemas.microsoft.com/office/drawing/2014/main" id="{5318F35F-FDF9-B4C7-1E78-D6A3D9A1009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3553502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å layout højre">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28" name="Pladsholder til tekst 3"/>
          <p:cNvSpPr>
            <a:spLocks noGrp="1"/>
          </p:cNvSpPr>
          <p:nvPr>
            <p:ph type="body" sz="quarter" idx="17" hasCustomPrompt="1"/>
          </p:nvPr>
        </p:nvSpPr>
        <p:spPr>
          <a:xfrm>
            <a:off x="8027662" y="2804344"/>
            <a:ext cx="3592838" cy="3222624"/>
          </a:xfrm>
        </p:spPr>
        <p:txBody>
          <a:bodyPr rtlCol="0"/>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sp>
        <p:nvSpPr>
          <p:cNvPr id="3" name="Slide Number Placeholder 2"/>
          <p:cNvSpPr>
            <a:spLocks noGrp="1"/>
          </p:cNvSpPr>
          <p:nvPr>
            <p:ph type="sldNum" sz="quarter" idx="10"/>
          </p:nvPr>
        </p:nvSpPr>
        <p:spPr/>
        <p:txBody>
          <a:bodyPr rtlCol="0"/>
          <a:lstStyle>
            <a:lvl1pPr>
              <a:defRPr>
                <a:solidFill>
                  <a:schemeClr val="bg1">
                    <a:alpha val="70000"/>
                  </a:schemeClr>
                </a:solidFill>
              </a:defRPr>
            </a:lvl1pPr>
          </a:lstStyle>
          <a:p>
            <a:pPr rtl="0"/>
            <a:fld id="{D8D877B3-D348-4611-9BDB-C5374591D951}" type="slidenum">
              <a:rPr lang="en-US" smtClean="0"/>
              <a:pPr rtl="0"/>
              <a:t>‹nr.›</a:t>
            </a:fld>
            <a:endParaRPr lang="en-US" dirty="0"/>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grpSp>
      <p:sp>
        <p:nvSpPr>
          <p:cNvPr id="53" name="Title 4"/>
          <p:cNvSpPr>
            <a:spLocks noGrp="1"/>
          </p:cNvSpPr>
          <p:nvPr>
            <p:ph type="title" hasCustomPrompt="1"/>
          </p:nvPr>
        </p:nvSpPr>
        <p:spPr>
          <a:xfrm>
            <a:off x="8027664" y="943460"/>
            <a:ext cx="3592836" cy="1621619"/>
          </a:xfrm>
        </p:spPr>
        <p:txBody>
          <a:bodyPr rtlCol="0"/>
          <a:lstStyle>
            <a:lvl1pPr>
              <a:defRPr sz="3600">
                <a:solidFill>
                  <a:schemeClr val="bg1"/>
                </a:solidFill>
              </a:defRPr>
            </a:lvl1pPr>
          </a:lstStyle>
          <a:p>
            <a:pPr rtl="0"/>
            <a:r>
              <a:rPr lang="en-gb"/>
              <a:t>CLICK TO EDIT TITLE</a:t>
            </a:r>
          </a:p>
        </p:txBody>
      </p:sp>
    </p:spTree>
    <p:extLst>
      <p:ext uri="{BB962C8B-B14F-4D97-AF65-F5344CB8AC3E}">
        <p14:creationId xmlns:p14="http://schemas.microsoft.com/office/powerpoint/2010/main" val="567169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 x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lvl1pPr>
              <a:defRPr>
                <a:solidFill>
                  <a:schemeClr val="accent1">
                    <a:alpha val="70000"/>
                  </a:schemeClr>
                </a:solidFill>
              </a:defRPr>
            </a:lvl1pPr>
          </a:lstStyle>
          <a:p>
            <a:pPr rtl="0"/>
            <a:fld id="{D8D877B3-D348-4611-9BDB-C5374591D951}" type="slidenum">
              <a:rPr lang="en-US" smtClean="0"/>
              <a:pPr rtl="0"/>
              <a:t>‹nr.›</a:t>
            </a:fld>
            <a:endParaRPr lang="en-US" dirty="0"/>
          </a:p>
        </p:txBody>
      </p:sp>
      <p:grpSp>
        <p:nvGrpSpPr>
          <p:cNvPr id="54" name="Gruppe 53"/>
          <p:cNvGrpSpPr/>
          <p:nvPr userDrawn="1"/>
        </p:nvGrpSpPr>
        <p:grpSpPr>
          <a:xfrm>
            <a:off x="4733281" y="657225"/>
            <a:ext cx="405154" cy="1182460"/>
            <a:chOff x="320675" y="2816225"/>
            <a:chExt cx="350838" cy="1023938"/>
          </a:xfrm>
          <a:solidFill>
            <a:schemeClr val="tx1"/>
          </a:solidFill>
        </p:grpSpPr>
        <p:sp>
          <p:nvSpPr>
            <p:cNvPr id="55"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6"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7"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8"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9"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0"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1"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2"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3"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4"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5"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6"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7"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8"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9"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0"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1"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2"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3"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
        <p:nvSpPr>
          <p:cNvPr id="74" name="Picture Placeholder 4"/>
          <p:cNvSpPr>
            <a:spLocks noGrp="1"/>
          </p:cNvSpPr>
          <p:nvPr>
            <p:ph type="pic" sz="quarter" idx="11" hasCustomPrompt="1"/>
          </p:nvPr>
        </p:nvSpPr>
        <p:spPr>
          <a:xfrm>
            <a:off x="-19951" y="0"/>
            <a:ext cx="4753232"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5" name="Title 4"/>
          <p:cNvSpPr>
            <a:spLocks noGrp="1"/>
          </p:cNvSpPr>
          <p:nvPr>
            <p:ph type="title" hasCustomPrompt="1"/>
          </p:nvPr>
        </p:nvSpPr>
        <p:spPr>
          <a:xfrm>
            <a:off x="5324157" y="359273"/>
            <a:ext cx="4490445" cy="1621619"/>
          </a:xfrm>
        </p:spPr>
        <p:txBody>
          <a:bodyPr rtlCol="0"/>
          <a:lstStyle>
            <a:lvl1pPr>
              <a:defRPr sz="3600"/>
            </a:lvl1pPr>
          </a:lstStyle>
          <a:p>
            <a:pPr rtl="0"/>
            <a:r>
              <a:rPr lang="en-gb"/>
              <a:t>CLICK TO EDIT TITLE</a:t>
            </a:r>
          </a:p>
        </p:txBody>
      </p:sp>
      <p:sp>
        <p:nvSpPr>
          <p:cNvPr id="76" name="Pladsholder til tekst 3"/>
          <p:cNvSpPr>
            <a:spLocks noGrp="1"/>
          </p:cNvSpPr>
          <p:nvPr>
            <p:ph type="body" sz="quarter" idx="12" hasCustomPrompt="1"/>
          </p:nvPr>
        </p:nvSpPr>
        <p:spPr>
          <a:xfrm>
            <a:off x="5324158" y="2143359"/>
            <a:ext cx="4490445" cy="3752115"/>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pic>
        <p:nvPicPr>
          <p:cNvPr id="2" name="Billede 1">
            <a:extLst>
              <a:ext uri="{FF2B5EF4-FFF2-40B4-BE49-F238E27FC236}">
                <a16:creationId xmlns:a16="http://schemas.microsoft.com/office/drawing/2014/main" id="{ECC376DD-D7EF-0158-A0DE-F00F9AEC9364}"/>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2911674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p:txBody>
          <a:bodyPr rtlCol="0"/>
          <a:lstStyle>
            <a:lvl1pPr>
              <a:defRPr/>
            </a:lvl1pPr>
          </a:lstStyle>
          <a:p>
            <a:pPr rtl="0">
              <a:defRPr/>
            </a:pPr>
            <a:endParaRPr lang="da-DK"/>
          </a:p>
        </p:txBody>
      </p:sp>
      <p:sp>
        <p:nvSpPr>
          <p:cNvPr id="3" name="Pladsholder til sidefod 4"/>
          <p:cNvSpPr>
            <a:spLocks noGrp="1"/>
          </p:cNvSpPr>
          <p:nvPr>
            <p:ph type="ftr" sz="quarter" idx="11"/>
          </p:nvPr>
        </p:nvSpPr>
        <p:spPr/>
        <p:txBody>
          <a:bodyPr rtlCol="0"/>
          <a:lstStyle>
            <a:lvl1pPr>
              <a:defRPr/>
            </a:lvl1pPr>
          </a:lstStyle>
          <a:p>
            <a:pPr rtl="0">
              <a:defRPr/>
            </a:pPr>
            <a:endParaRPr lang="da-DK"/>
          </a:p>
        </p:txBody>
      </p:sp>
      <p:sp>
        <p:nvSpPr>
          <p:cNvPr id="4" name="Pladsholder til diasnummer 5"/>
          <p:cNvSpPr>
            <a:spLocks noGrp="1"/>
          </p:cNvSpPr>
          <p:nvPr>
            <p:ph type="sldNum" sz="quarter" idx="12"/>
          </p:nvPr>
        </p:nvSpPr>
        <p:spPr/>
        <p:txBody>
          <a:bodyPr rtlCol="0"/>
          <a:lstStyle>
            <a:lvl1pPr>
              <a:defRPr/>
            </a:lvl1pPr>
          </a:lstStyle>
          <a:p>
            <a:pPr rtl="0">
              <a:defRPr/>
            </a:pPr>
            <a:fld id="{A41F21F6-5077-42E8-A127-369873FCCBDF}" type="slidenum">
              <a:rPr lang="da-DK"/>
              <a:pPr rtl="0">
                <a:defRPr/>
              </a:pPr>
              <a:t>‹nr.›</a:t>
            </a:fld>
            <a:endParaRPr lang="da-DK"/>
          </a:p>
        </p:txBody>
      </p:sp>
    </p:spTree>
    <p:extLst>
      <p:ext uri="{BB962C8B-B14F-4D97-AF65-F5344CB8AC3E}">
        <p14:creationId xmlns:p14="http://schemas.microsoft.com/office/powerpoint/2010/main" val="993069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10" name="Title 4"/>
          <p:cNvSpPr>
            <a:spLocks noGrp="1"/>
          </p:cNvSpPr>
          <p:nvPr>
            <p:ph type="title" hasCustomPrompt="1"/>
          </p:nvPr>
        </p:nvSpPr>
        <p:spPr>
          <a:xfrm>
            <a:off x="587375" y="357948"/>
            <a:ext cx="4229100" cy="1486727"/>
          </a:xfrm>
        </p:spPr>
        <p:txBody>
          <a:bodyPr rtlCol="0"/>
          <a:lstStyle>
            <a:lvl1pPr>
              <a:defRPr sz="3600"/>
            </a:lvl1pPr>
          </a:lstStyle>
          <a:p>
            <a:pPr rtl="0"/>
            <a:r>
              <a:rPr lang="en-gb"/>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Tree>
    <p:extLst>
      <p:ext uri="{BB962C8B-B14F-4D97-AF65-F5344CB8AC3E}">
        <p14:creationId xmlns:p14="http://schemas.microsoft.com/office/powerpoint/2010/main" val="2696649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illede _ bund">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5" name="Title 4"/>
          <p:cNvSpPr>
            <a:spLocks noGrp="1"/>
          </p:cNvSpPr>
          <p:nvPr>
            <p:ph type="title" hasCustomPrompt="1"/>
          </p:nvPr>
        </p:nvSpPr>
        <p:spPr>
          <a:xfrm>
            <a:off x="587374" y="359273"/>
            <a:ext cx="4490445" cy="1621619"/>
          </a:xfrm>
        </p:spPr>
        <p:txBody>
          <a:bodyPr rtlCol="0"/>
          <a:lstStyle>
            <a:lvl1pPr>
              <a:defRPr sz="3600"/>
            </a:lvl1pPr>
          </a:lstStyle>
          <a:p>
            <a:pPr rtl="0"/>
            <a:r>
              <a:rPr lang="en-gb"/>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spTree>
    <p:extLst>
      <p:ext uri="{BB962C8B-B14F-4D97-AF65-F5344CB8AC3E}">
        <p14:creationId xmlns:p14="http://schemas.microsoft.com/office/powerpoint/2010/main" val="1633800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m.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rtl="0"/>
              <a:t>‹nr.›</a:t>
            </a:fld>
            <a:endParaRPr lang="en-US" dirty="0"/>
          </a:p>
        </p:txBody>
      </p:sp>
      <p:sp>
        <p:nvSpPr>
          <p:cNvPr id="3" name="Title 4"/>
          <p:cNvSpPr>
            <a:spLocks noGrp="1"/>
          </p:cNvSpPr>
          <p:nvPr>
            <p:ph type="title" hasCustomPrompt="1"/>
          </p:nvPr>
        </p:nvSpPr>
        <p:spPr>
          <a:xfrm>
            <a:off x="587374" y="370290"/>
            <a:ext cx="5149879" cy="1474385"/>
          </a:xfrm>
        </p:spPr>
        <p:txBody>
          <a:bodyPr rtlCol="0"/>
          <a:lstStyle>
            <a:lvl1pPr>
              <a:defRPr sz="3600" baseline="0"/>
            </a:lvl1pPr>
          </a:lstStyle>
          <a:p>
            <a:pPr rtl="0"/>
            <a:r>
              <a:rPr lang="en-gb"/>
              <a:t>KLIK HER FOR AT ÆNDRE TITEL</a:t>
            </a:r>
            <a:endParaRPr lang="en-US" dirty="0"/>
          </a:p>
        </p:txBody>
      </p:sp>
      <p:sp>
        <p:nvSpPr>
          <p:cNvPr id="5" name="Pladsholder til tekst 10"/>
          <p:cNvSpPr>
            <a:spLocks noGrp="1"/>
          </p:cNvSpPr>
          <p:nvPr>
            <p:ph type="body" sz="quarter" idx="12" hasCustomPrompt="1"/>
          </p:nvPr>
        </p:nvSpPr>
        <p:spPr>
          <a:xfrm>
            <a:off x="587375" y="2065337"/>
            <a:ext cx="10620094" cy="3704284"/>
          </a:xfrm>
        </p:spPr>
        <p:txBody>
          <a:bodyPr rtlCol="0"/>
          <a:lstStyle>
            <a:lvl1pPr marL="285750" indent="-285750">
              <a:buFontTx/>
              <a:buBlip>
                <a:blip r:embed="rId2"/>
              </a:buBlip>
              <a:defRPr/>
            </a:lvl1pPr>
          </a:lstStyle>
          <a:p>
            <a:pPr lvl="0" rtl="0"/>
            <a:r>
              <a:rPr lang="en-gb"/>
              <a:t>Indsæt bullets</a:t>
            </a:r>
            <a:endParaRPr lang="da-DK" dirty="0"/>
          </a:p>
        </p:txBody>
      </p:sp>
    </p:spTree>
    <p:extLst>
      <p:ext uri="{BB962C8B-B14F-4D97-AF65-F5344CB8AC3E}">
        <p14:creationId xmlns:p14="http://schemas.microsoft.com/office/powerpoint/2010/main" val="705333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bille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9" name="Picture Placeholder 4"/>
          <p:cNvSpPr>
            <a:spLocks noGrp="1"/>
          </p:cNvSpPr>
          <p:nvPr>
            <p:ph type="pic" sz="quarter" idx="14" hasCustomPrompt="1"/>
          </p:nvPr>
        </p:nvSpPr>
        <p:spPr>
          <a:xfrm>
            <a:off x="9880810" y="3488635"/>
            <a:ext cx="2311191" cy="3369365"/>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10" name="Title 4"/>
          <p:cNvSpPr>
            <a:spLocks noGrp="1"/>
          </p:cNvSpPr>
          <p:nvPr>
            <p:ph type="title" hasCustomPrompt="1"/>
          </p:nvPr>
        </p:nvSpPr>
        <p:spPr>
          <a:xfrm>
            <a:off x="587375" y="357950"/>
            <a:ext cx="5140184" cy="1486727"/>
          </a:xfrm>
        </p:spPr>
        <p:txBody>
          <a:bodyPr rtlCol="0"/>
          <a:lstStyle>
            <a:lvl1pPr>
              <a:defRPr sz="3600"/>
            </a:lvl1pPr>
          </a:lstStyle>
          <a:p>
            <a:pPr rtl="0"/>
            <a:r>
              <a:rPr lang="en-gb"/>
              <a:t>CLICK TO EDIT TITLE</a:t>
            </a:r>
          </a:p>
        </p:txBody>
      </p:sp>
      <p:sp>
        <p:nvSpPr>
          <p:cNvPr id="7" name="Pladsholder til tekst 3"/>
          <p:cNvSpPr>
            <a:spLocks noGrp="1"/>
          </p:cNvSpPr>
          <p:nvPr>
            <p:ph type="body" sz="quarter" idx="15" hasCustomPrompt="1"/>
          </p:nvPr>
        </p:nvSpPr>
        <p:spPr>
          <a:xfrm>
            <a:off x="587375" y="2127155"/>
            <a:ext cx="5140185" cy="3738268"/>
          </a:xfrm>
        </p:spPr>
        <p:txBody>
          <a:bodyPr rtlCol="0"/>
          <a:lstStyle>
            <a:lvl1pPr marL="285739" indent="-285739">
              <a:lnSpc>
                <a:spcPct val="100000"/>
              </a:lnSpc>
              <a:spcBef>
                <a:spcPts val="600"/>
              </a:spcBef>
              <a:buFontTx/>
              <a:buBlip>
                <a:blip r:embed="rId2"/>
              </a:buBlip>
              <a:defRPr sz="1500" baseline="0"/>
            </a:lvl1pPr>
          </a:lstStyle>
          <a:p>
            <a:pPr lvl="0" rtl="0"/>
            <a:r>
              <a:rPr lang="en-gb"/>
              <a:t>Insert bullets</a:t>
            </a:r>
            <a:endParaRPr lang="da-DK" dirty="0"/>
          </a:p>
          <a:p>
            <a:pPr lvl="0" rtl="0"/>
            <a:endParaRPr lang="da-DK" dirty="0"/>
          </a:p>
          <a:p>
            <a:pPr lvl="0" rtl="0"/>
            <a:endParaRPr lang="da-DK" dirty="0"/>
          </a:p>
        </p:txBody>
      </p:sp>
      <p:sp>
        <p:nvSpPr>
          <p:cNvPr id="11" name="Picture Placeholder 4"/>
          <p:cNvSpPr>
            <a:spLocks noGrp="1"/>
          </p:cNvSpPr>
          <p:nvPr>
            <p:ph type="pic" sz="quarter" idx="16" hasCustomPrompt="1"/>
          </p:nvPr>
        </p:nvSpPr>
        <p:spPr>
          <a:xfrm>
            <a:off x="9880810" y="-1"/>
            <a:ext cx="2311191" cy="3349488"/>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8" name="Picture Placeholder 4"/>
          <p:cNvSpPr>
            <a:spLocks noGrp="1"/>
          </p:cNvSpPr>
          <p:nvPr>
            <p:ph type="pic" sz="quarter" idx="17" hasCustomPrompt="1"/>
          </p:nvPr>
        </p:nvSpPr>
        <p:spPr>
          <a:xfrm>
            <a:off x="7427914" y="3488635"/>
            <a:ext cx="2311191" cy="3369365"/>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12" name="Picture Placeholder 4"/>
          <p:cNvSpPr>
            <a:spLocks noGrp="1"/>
          </p:cNvSpPr>
          <p:nvPr>
            <p:ph type="pic" sz="quarter" idx="18" hasCustomPrompt="1"/>
          </p:nvPr>
        </p:nvSpPr>
        <p:spPr>
          <a:xfrm>
            <a:off x="7427914" y="-1"/>
            <a:ext cx="2311191" cy="3349488"/>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Tree>
    <p:extLst>
      <p:ext uri="{BB962C8B-B14F-4D97-AF65-F5344CB8AC3E}">
        <p14:creationId xmlns:p14="http://schemas.microsoft.com/office/powerpoint/2010/main" val="673302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w.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rtl="0"/>
              <a:t>‹nr.›</a:t>
            </a:fld>
            <a:endParaRPr lang="en-US" dirty="0"/>
          </a:p>
        </p:txBody>
      </p:sp>
      <p:sp>
        <p:nvSpPr>
          <p:cNvPr id="3" name="Title 4"/>
          <p:cNvSpPr>
            <a:spLocks noGrp="1"/>
          </p:cNvSpPr>
          <p:nvPr>
            <p:ph type="title" hasCustomPrompt="1"/>
          </p:nvPr>
        </p:nvSpPr>
        <p:spPr>
          <a:xfrm>
            <a:off x="587374" y="370290"/>
            <a:ext cx="5108575" cy="1474385"/>
          </a:xfrm>
        </p:spPr>
        <p:txBody>
          <a:bodyPr rtlCol="0"/>
          <a:lstStyle>
            <a:lvl1pPr>
              <a:defRPr sz="3600"/>
            </a:lvl1pPr>
          </a:lstStyle>
          <a:p>
            <a:pPr rtl="0"/>
            <a:r>
              <a:rPr lang="en-gb"/>
              <a:t>CLICK TO EDIT TITLE</a:t>
            </a:r>
          </a:p>
        </p:txBody>
      </p:sp>
      <p:sp>
        <p:nvSpPr>
          <p:cNvPr id="5" name="Pladsholder til tekst 10"/>
          <p:cNvSpPr>
            <a:spLocks noGrp="1"/>
          </p:cNvSpPr>
          <p:nvPr>
            <p:ph type="body" sz="quarter" idx="12" hasCustomPrompt="1"/>
          </p:nvPr>
        </p:nvSpPr>
        <p:spPr>
          <a:xfrm>
            <a:off x="587375" y="2065337"/>
            <a:ext cx="10752512" cy="3703696"/>
          </a:xfrm>
        </p:spPr>
        <p:txBody>
          <a:bodyPr rtlCol="0"/>
          <a:lstStyle>
            <a:lvl1pPr marL="285750" indent="-285750">
              <a:buFontTx/>
              <a:buBlip>
                <a:blip r:embed="rId2"/>
              </a:buBlip>
              <a:defRPr/>
            </a:lvl1pPr>
          </a:lstStyle>
          <a:p>
            <a:pPr lvl="0" rtl="0"/>
            <a:r>
              <a:rPr lang="en-gb"/>
              <a:t>INSERT TEXT</a:t>
            </a:r>
          </a:p>
        </p:txBody>
      </p:sp>
    </p:spTree>
    <p:extLst>
      <p:ext uri="{BB962C8B-B14F-4D97-AF65-F5344CB8AC3E}">
        <p14:creationId xmlns:p14="http://schemas.microsoft.com/office/powerpoint/2010/main" val="56923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en-gb"/>
              <a:t>Klik for at redigere i master</a:t>
            </a:r>
          </a:p>
        </p:txBody>
      </p:sp>
      <p:sp>
        <p:nvSpPr>
          <p:cNvPr id="3" name="Pladsholder til indhold 2"/>
          <p:cNvSpPr>
            <a:spLocks noGrp="1"/>
          </p:cNvSpPr>
          <p:nvPr>
            <p:ph idx="1"/>
          </p:nvPr>
        </p:nvSpPr>
        <p:spPr/>
        <p:txBody>
          <a:bodyPr rtlCol="0"/>
          <a:lstStyle>
            <a:lvl1pPr marL="439544" indent="-439544">
              <a:buClr>
                <a:srgbClr val="54616E"/>
              </a:buClr>
              <a:buSzPct val="100000"/>
              <a:buFont typeface="Arial" pitchFamily="34" charset="0"/>
              <a:buChar char="•"/>
              <a:defRPr>
                <a:solidFill>
                  <a:srgbClr val="54616E"/>
                </a:solidFill>
              </a:defRPr>
            </a:lvl1pPr>
            <a:lvl2pPr>
              <a:defRPr>
                <a:solidFill>
                  <a:srgbClr val="54616E"/>
                </a:solidFill>
              </a:defRPr>
            </a:lvl2pPr>
            <a:lvl3pPr>
              <a:defRPr>
                <a:solidFill>
                  <a:srgbClr val="54616E"/>
                </a:solidFill>
              </a:defRPr>
            </a:lvl3pPr>
            <a:lvl4pPr>
              <a:defRPr>
                <a:solidFill>
                  <a:srgbClr val="54616E"/>
                </a:solidFill>
              </a:defRPr>
            </a:lvl4pPr>
            <a:lvl5pPr>
              <a:defRPr>
                <a:solidFill>
                  <a:srgbClr val="54616E"/>
                </a:solidFill>
              </a:defRPr>
            </a:lvl5pPr>
          </a:lstStyle>
          <a:p>
            <a:pPr lvl="0" rtl="0"/>
            <a:r>
              <a:rPr lang="en-gb"/>
              <a:t>Klik for at redigere i master</a:t>
            </a:r>
          </a:p>
          <a:p>
            <a:pPr lvl="1" rtl="0"/>
            <a:r>
              <a:rPr lang="en-gb"/>
              <a:t>Andet niveau</a:t>
            </a:r>
          </a:p>
          <a:p>
            <a:pPr lvl="2" rtl="0"/>
            <a:r>
              <a:rPr lang="en-gb"/>
              <a:t>Tredje niveau</a:t>
            </a:r>
          </a:p>
          <a:p>
            <a:pPr lvl="3" rtl="0"/>
            <a:r>
              <a:rPr lang="en-gb"/>
              <a:t>Fjerde niveau</a:t>
            </a:r>
          </a:p>
          <a:p>
            <a:pPr lvl="4" rtl="0"/>
            <a:r>
              <a:rPr lang="en-gb"/>
              <a:t>Femte niveau</a:t>
            </a:r>
            <a:endParaRPr lang="da-DK" dirty="0"/>
          </a:p>
        </p:txBody>
      </p:sp>
      <p:sp>
        <p:nvSpPr>
          <p:cNvPr id="4" name="Pladsholder til dato 3"/>
          <p:cNvSpPr>
            <a:spLocks noGrp="1"/>
          </p:cNvSpPr>
          <p:nvPr>
            <p:ph type="dt" sz="half" idx="10"/>
          </p:nvPr>
        </p:nvSpPr>
        <p:spPr>
          <a:xfrm>
            <a:off x="609600" y="6356355"/>
            <a:ext cx="2844800" cy="365125"/>
          </a:xfrm>
          <a:prstGeom prst="rect">
            <a:avLst/>
          </a:prstGeom>
        </p:spPr>
        <p:txBody>
          <a:bodyPr lIns="117211" tIns="58605" rIns="117211" bIns="58605" rtlCol="0"/>
          <a:lstStyle/>
          <a:p>
            <a:pPr rtl="0"/>
            <a:r>
              <a:rPr lang="da-DK"/>
              <a:t>01.10.2025</a:t>
            </a:r>
          </a:p>
        </p:txBody>
      </p:sp>
      <p:sp>
        <p:nvSpPr>
          <p:cNvPr id="6" name="Pladsholder til diasnummer 5"/>
          <p:cNvSpPr>
            <a:spLocks noGrp="1"/>
          </p:cNvSpPr>
          <p:nvPr>
            <p:ph type="sldNum" sz="quarter" idx="12"/>
          </p:nvPr>
        </p:nvSpPr>
        <p:spPr/>
        <p:txBody>
          <a:bodyPr rtlCol="0"/>
          <a:lstStyle/>
          <a:p>
            <a:pPr rtl="0"/>
            <a:fld id="{409B8A6B-2702-4E09-BF63-7CC1F22DFC4D}" type="slidenum">
              <a:rPr lang="da-DK" smtClean="0"/>
              <a:t>‹nr.›</a:t>
            </a:fld>
            <a:endParaRPr lang="da-DK"/>
          </a:p>
        </p:txBody>
      </p:sp>
    </p:spTree>
    <p:extLst>
      <p:ext uri="{BB962C8B-B14F-4D97-AF65-F5344CB8AC3E}">
        <p14:creationId xmlns:p14="http://schemas.microsoft.com/office/powerpoint/2010/main" val="7807185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 x Picture right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5" name="Title 4"/>
          <p:cNvSpPr>
            <a:spLocks noGrp="1"/>
          </p:cNvSpPr>
          <p:nvPr>
            <p:ph type="title" hasCustomPrompt="1"/>
          </p:nvPr>
        </p:nvSpPr>
        <p:spPr>
          <a:xfrm>
            <a:off x="587374" y="359273"/>
            <a:ext cx="4490445" cy="1621619"/>
          </a:xfrm>
        </p:spPr>
        <p:txBody>
          <a:bodyPr rtlCol="0"/>
          <a:lstStyle>
            <a:lvl1pPr>
              <a:defRPr sz="3600"/>
            </a:lvl1pPr>
          </a:lstStyle>
          <a:p>
            <a:pPr rtl="0"/>
            <a:r>
              <a:rPr lang="en-gb"/>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spTree>
    <p:extLst>
      <p:ext uri="{BB962C8B-B14F-4D97-AF65-F5344CB8AC3E}">
        <p14:creationId xmlns:p14="http://schemas.microsoft.com/office/powerpoint/2010/main" val="3528633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5"/>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rtl="0"/>
              <a:t>‹nr.›</a:t>
            </a:fld>
            <a:endParaRPr lang="en-US" dirty="0"/>
          </a:p>
        </p:txBody>
      </p:sp>
      <p:sp>
        <p:nvSpPr>
          <p:cNvPr id="3" name="Title 4"/>
          <p:cNvSpPr>
            <a:spLocks noGrp="1"/>
          </p:cNvSpPr>
          <p:nvPr>
            <p:ph type="title" hasCustomPrompt="1"/>
          </p:nvPr>
        </p:nvSpPr>
        <p:spPr>
          <a:xfrm>
            <a:off x="587376" y="370291"/>
            <a:ext cx="5108575" cy="1474385"/>
          </a:xfrm>
        </p:spPr>
        <p:txBody>
          <a:bodyPr rtlCol="0"/>
          <a:lstStyle>
            <a:lvl1pPr>
              <a:defRPr sz="3600"/>
            </a:lvl1pPr>
          </a:lstStyle>
          <a:p>
            <a:pPr rtl="0"/>
            <a:r>
              <a:rPr lang="en-gb"/>
              <a:t>CLICK TO EDIT TITLE</a:t>
            </a:r>
          </a:p>
        </p:txBody>
      </p:sp>
    </p:spTree>
    <p:extLst>
      <p:ext uri="{BB962C8B-B14F-4D97-AF65-F5344CB8AC3E}">
        <p14:creationId xmlns:p14="http://schemas.microsoft.com/office/powerpoint/2010/main" val="252126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en-gb"/>
              <a:t>Klik for at redigere i master</a:t>
            </a:r>
          </a:p>
        </p:txBody>
      </p:sp>
      <p:sp>
        <p:nvSpPr>
          <p:cNvPr id="3" name="Pladsholder til dato 2"/>
          <p:cNvSpPr>
            <a:spLocks noGrp="1"/>
          </p:cNvSpPr>
          <p:nvPr>
            <p:ph type="dt" sz="half" idx="10"/>
          </p:nvPr>
        </p:nvSpPr>
        <p:spPr>
          <a:xfrm>
            <a:off x="609600" y="6356352"/>
            <a:ext cx="2844800" cy="365125"/>
          </a:xfrm>
          <a:prstGeom prst="rect">
            <a:avLst/>
          </a:prstGeom>
        </p:spPr>
        <p:txBody>
          <a:bodyPr lIns="117226" tIns="58613" rIns="117226" bIns="58613" rtlCol="0"/>
          <a:lstStyle/>
          <a:p>
            <a:pPr rtl="0"/>
            <a:r>
              <a:rPr lang="da-DK"/>
              <a:t>01.10.2025</a:t>
            </a:r>
          </a:p>
        </p:txBody>
      </p:sp>
      <p:sp>
        <p:nvSpPr>
          <p:cNvPr id="5" name="Pladsholder til diasnummer 4"/>
          <p:cNvSpPr>
            <a:spLocks noGrp="1"/>
          </p:cNvSpPr>
          <p:nvPr>
            <p:ph type="sldNum" sz="quarter" idx="12"/>
          </p:nvPr>
        </p:nvSpPr>
        <p:spPr/>
        <p:txBody>
          <a:bodyPr rtlCol="0"/>
          <a:lstStyle/>
          <a:p>
            <a:pPr rtl="0"/>
            <a:fld id="{409B8A6B-2702-4E09-BF63-7CC1F22DFC4D}" type="slidenum">
              <a:rPr lang="da-DK" smtClean="0"/>
              <a:t>‹nr.›</a:t>
            </a:fld>
            <a:endParaRPr lang="da-DK"/>
          </a:p>
        </p:txBody>
      </p:sp>
    </p:spTree>
    <p:extLst>
      <p:ext uri="{BB962C8B-B14F-4D97-AF65-F5344CB8AC3E}">
        <p14:creationId xmlns:p14="http://schemas.microsoft.com/office/powerpoint/2010/main" val="363377517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grpSp>
        <p:nvGrpSpPr>
          <p:cNvPr id="30" name="Gruppe 29"/>
          <p:cNvGrpSpPr/>
          <p:nvPr userDrawn="1"/>
        </p:nvGrpSpPr>
        <p:grpSpPr>
          <a:xfrm>
            <a:off x="0" y="657227"/>
            <a:ext cx="405155"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
        <p:nvSpPr>
          <p:cNvPr id="26" name="Title 4"/>
          <p:cNvSpPr>
            <a:spLocks noGrp="1"/>
          </p:cNvSpPr>
          <p:nvPr>
            <p:ph type="title" hasCustomPrompt="1"/>
          </p:nvPr>
        </p:nvSpPr>
        <p:spPr>
          <a:xfrm>
            <a:off x="587378" y="370768"/>
            <a:ext cx="4516439" cy="1473911"/>
          </a:xfrm>
        </p:spPr>
        <p:txBody>
          <a:bodyPr rtlCol="0"/>
          <a:lstStyle>
            <a:lvl1pPr>
              <a:defRPr sz="3600"/>
            </a:lvl1pPr>
          </a:lstStyle>
          <a:p>
            <a:pPr rtl="0"/>
            <a:r>
              <a:rPr lang="en-gb"/>
              <a:t>CLICK TO EDIT TITLE</a:t>
            </a:r>
          </a:p>
        </p:txBody>
      </p:sp>
      <p:sp>
        <p:nvSpPr>
          <p:cNvPr id="29" name="Pladsholder til tekst 10"/>
          <p:cNvSpPr>
            <a:spLocks noGrp="1"/>
          </p:cNvSpPr>
          <p:nvPr>
            <p:ph type="body" sz="quarter" idx="12" hasCustomPrompt="1"/>
          </p:nvPr>
        </p:nvSpPr>
        <p:spPr>
          <a:xfrm>
            <a:off x="587378" y="2065341"/>
            <a:ext cx="4516439" cy="3243263"/>
          </a:xfrm>
        </p:spPr>
        <p:txBody>
          <a:bodyPr rtlCol="0"/>
          <a:lstStyle>
            <a:lvl1pPr marL="285715" indent="-285715">
              <a:buFontTx/>
              <a:buBlip>
                <a:blip r:embed="rId2"/>
              </a:buBlip>
              <a:defRPr/>
            </a:lvl1pPr>
          </a:lstStyle>
          <a:p>
            <a:pPr lvl="0" rtl="0"/>
            <a:r>
              <a:rPr lang="en-gb"/>
              <a:t>Insert bullets</a:t>
            </a:r>
            <a:endParaRPr lang="da-DK" dirty="0"/>
          </a:p>
        </p:txBody>
      </p:sp>
    </p:spTree>
    <p:extLst>
      <p:ext uri="{BB962C8B-B14F-4D97-AF65-F5344CB8AC3E}">
        <p14:creationId xmlns:p14="http://schemas.microsoft.com/office/powerpoint/2010/main" val="233544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Blank m. bullets">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766763" y="657226"/>
            <a:ext cx="5149879" cy="1408112"/>
          </a:xfrm>
          <a:prstGeom prst="rect">
            <a:avLst/>
          </a:prstGeom>
        </p:spPr>
        <p:txBody>
          <a:bodyPr lIns="0" tIns="0" rtlCol="0"/>
          <a:lstStyle>
            <a:lvl1pPr>
              <a:defRPr sz="3600" baseline="0">
                <a:latin typeface="+mn-lt"/>
              </a:defRPr>
            </a:lvl1pPr>
          </a:lstStyle>
          <a:p>
            <a:pPr rtl="0"/>
            <a:r>
              <a:rPr lang="en-gb"/>
              <a:t>KLIK HER FOR AT ÆNDRE TITEL</a:t>
            </a:r>
          </a:p>
        </p:txBody>
      </p:sp>
      <p:sp>
        <p:nvSpPr>
          <p:cNvPr id="5" name="Pladsholder til tekst 10"/>
          <p:cNvSpPr>
            <a:spLocks noGrp="1"/>
          </p:cNvSpPr>
          <p:nvPr>
            <p:ph type="body" sz="quarter" idx="12" hasCustomPrompt="1"/>
          </p:nvPr>
        </p:nvSpPr>
        <p:spPr>
          <a:xfrm>
            <a:off x="766762" y="2205038"/>
            <a:ext cx="10853737" cy="3704284"/>
          </a:xfrm>
        </p:spPr>
        <p:txBody>
          <a:bodyPr rtlCol="0"/>
          <a:lstStyle>
            <a:lvl1pPr marL="285750" indent="-285750">
              <a:buFontTx/>
              <a:buBlip>
                <a:blip r:embed="rId2"/>
              </a:buBlip>
              <a:defRPr/>
            </a:lvl1pPr>
          </a:lstStyle>
          <a:p>
            <a:pPr lvl="0" rtl="0"/>
            <a:r>
              <a:rPr lang="en-gb"/>
              <a:t>Indsæt bullets</a:t>
            </a:r>
            <a:endParaRPr lang="da-DK" dirty="0"/>
          </a:p>
        </p:txBody>
      </p:sp>
      <p:sp>
        <p:nvSpPr>
          <p:cNvPr id="6" name="Pladsholder til tekst 6"/>
          <p:cNvSpPr>
            <a:spLocks noGrp="1"/>
          </p:cNvSpPr>
          <p:nvPr>
            <p:ph type="body" sz="quarter" idx="13" hasCustomPrompt="1"/>
          </p:nvPr>
        </p:nvSpPr>
        <p:spPr>
          <a:xfrm>
            <a:off x="3071814" y="6363837"/>
            <a:ext cx="1712688" cy="282204"/>
          </a:xfrm>
        </p:spPr>
        <p:txBody>
          <a:bodyPr tIns="0" rtlCol="0">
            <a:noAutofit/>
          </a:bodyPr>
          <a:lstStyle>
            <a:lvl1pPr marL="0" indent="0">
              <a:lnSpc>
                <a:spcPct val="100000"/>
              </a:lnSpc>
              <a:buNone/>
              <a:defRPr sz="600" b="1" spc="170" baseline="0">
                <a:latin typeface="+mn-lt"/>
              </a:defRPr>
            </a:lvl1pPr>
          </a:lstStyle>
          <a:p>
            <a:pPr lvl="0" rtl="0"/>
            <a:r>
              <a:rPr lang="en-gb"/>
              <a:t>INDSÆT POWERPOINT- ELLER ENHEDSNAVN HER</a:t>
            </a:r>
          </a:p>
        </p:txBody>
      </p:sp>
    </p:spTree>
    <p:extLst>
      <p:ext uri="{BB962C8B-B14F-4D97-AF65-F5344CB8AC3E}">
        <p14:creationId xmlns:p14="http://schemas.microsoft.com/office/powerpoint/2010/main" val="1379324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AU_Forsid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rtlCol="0"/>
          <a:lstStyle>
            <a:lvl1pPr algn="ctr">
              <a:defRPr sz="2800" baseline="0">
                <a:solidFill>
                  <a:schemeClr val="tx1"/>
                </a:solidFill>
              </a:defRPr>
            </a:lvl1pPr>
          </a:lstStyle>
          <a:p>
            <a:pPr rtl="0"/>
            <a:r>
              <a:rPr lang="en-gb"/>
              <a:t>AALBORG UNIVERSITY</a:t>
            </a:r>
            <a:br>
              <a:rPr lang="en-US" dirty="0"/>
            </a:br>
            <a:r>
              <a:rPr lang="en-gb"/>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rtlCol="0">
            <a:noAutofit/>
          </a:bodyPr>
          <a:lstStyle>
            <a:lvl1pPr algn="ctr">
              <a:defRPr sz="1800" spc="300" baseline="0"/>
            </a:lvl1pPr>
          </a:lstStyle>
          <a:p>
            <a:pPr lvl="0" rtl="0"/>
            <a:r>
              <a:rPr lang="en-gb"/>
              <a:t>BY NAVN NAVNESEN</a:t>
            </a:r>
          </a:p>
        </p:txBody>
      </p:sp>
      <p:pic>
        <p:nvPicPr>
          <p:cNvPr id="2" name="Billede 1">
            <a:extLst>
              <a:ext uri="{FF2B5EF4-FFF2-40B4-BE49-F238E27FC236}">
                <a16:creationId xmlns:a16="http://schemas.microsoft.com/office/drawing/2014/main" id="{9FF2EFA6-F1FE-FF8E-3C0C-0916E07F2FD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3173929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AAU_Break">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rtlCol="0"/>
          <a:lstStyle>
            <a:lvl1pPr algn="ctr">
              <a:defRPr sz="2800" baseline="0">
                <a:solidFill>
                  <a:schemeClr val="tx1"/>
                </a:solidFill>
              </a:defRPr>
            </a:lvl1pPr>
          </a:lstStyle>
          <a:p>
            <a:pPr rtl="0"/>
            <a:r>
              <a:rPr lang="en-gb"/>
              <a:t>BREAK</a:t>
            </a:r>
            <a:br>
              <a:rPr lang="en-US" dirty="0"/>
            </a:br>
            <a:r>
              <a:rPr lang="en-gb"/>
              <a:t>HEADLINE</a:t>
            </a:r>
          </a:p>
        </p:txBody>
      </p:sp>
      <p:pic>
        <p:nvPicPr>
          <p:cNvPr id="2" name="Billede 1">
            <a:extLst>
              <a:ext uri="{FF2B5EF4-FFF2-40B4-BE49-F238E27FC236}">
                <a16:creationId xmlns:a16="http://schemas.microsoft.com/office/drawing/2014/main" id="{6EF8D06C-25A1-6943-B3A0-ED8C1F3AD80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2342022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gsorden _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5" name="Title 4"/>
          <p:cNvSpPr>
            <a:spLocks noGrp="1"/>
          </p:cNvSpPr>
          <p:nvPr>
            <p:ph type="title" hasCustomPrompt="1"/>
          </p:nvPr>
        </p:nvSpPr>
        <p:spPr>
          <a:xfrm>
            <a:off x="587374" y="370290"/>
            <a:ext cx="5108575" cy="1474385"/>
          </a:xfrm>
        </p:spPr>
        <p:txBody>
          <a:bodyPr rtlCol="0"/>
          <a:lstStyle>
            <a:lvl1pPr>
              <a:defRPr sz="3600"/>
            </a:lvl1pPr>
          </a:lstStyle>
          <a:p>
            <a:pPr rtl="0"/>
            <a:r>
              <a:rPr lang="en-gb"/>
              <a:t>CLICK TO EDIT TITLE</a:t>
            </a:r>
          </a:p>
        </p:txBody>
      </p:sp>
      <p:sp>
        <p:nvSpPr>
          <p:cNvPr id="13" name="Pladsholder til tekst 12"/>
          <p:cNvSpPr>
            <a:spLocks noGrp="1"/>
          </p:cNvSpPr>
          <p:nvPr>
            <p:ph type="body" sz="quarter" idx="13" hasCustomPrompt="1"/>
          </p:nvPr>
        </p:nvSpPr>
        <p:spPr>
          <a:xfrm>
            <a:off x="587375" y="2216150"/>
            <a:ext cx="5108574" cy="3419473"/>
          </a:xfrm>
        </p:spPr>
        <p:txBody>
          <a:bodyPr rtlCol="0">
            <a:normAutofit/>
          </a:bodyPr>
          <a:lstStyle>
            <a:lvl2pPr marL="285750" indent="-285750">
              <a:lnSpc>
                <a:spcPct val="120000"/>
              </a:lnSpc>
              <a:spcBef>
                <a:spcPts val="1000"/>
              </a:spcBef>
              <a:buFontTx/>
              <a:buBlip>
                <a:blip r:embed="rId2"/>
              </a:buBlip>
              <a:defRPr sz="1600" baseline="0"/>
            </a:lvl2pPr>
          </a:lstStyle>
          <a:p>
            <a:pPr lvl="1" rtl="0"/>
            <a:r>
              <a:rPr lang="en-gb"/>
              <a:t>Insert text</a:t>
            </a:r>
            <a:endParaRPr lang="da-DK" dirty="0"/>
          </a:p>
        </p:txBody>
      </p:sp>
      <p:sp>
        <p:nvSpPr>
          <p:cNvPr id="6" name="Picture Placeholder 4"/>
          <p:cNvSpPr>
            <a:spLocks noGrp="1"/>
          </p:cNvSpPr>
          <p:nvPr>
            <p:ph type="pic" sz="quarter" idx="11" hasCustomPrompt="1"/>
          </p:nvPr>
        </p:nvSpPr>
        <p:spPr>
          <a:xfrm>
            <a:off x="6096000" y="2216149"/>
            <a:ext cx="5524500" cy="3419475"/>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Tree>
    <p:extLst>
      <p:ext uri="{BB962C8B-B14F-4D97-AF65-F5344CB8AC3E}">
        <p14:creationId xmlns:p14="http://schemas.microsoft.com/office/powerpoint/2010/main" val="3500312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rtl="0"/>
              <a:t>‹nr.›</a:t>
            </a:fld>
            <a:endParaRPr lang="en-US" dirty="0"/>
          </a:p>
        </p:txBody>
      </p:sp>
      <p:sp>
        <p:nvSpPr>
          <p:cNvPr id="3" name="Title 4"/>
          <p:cNvSpPr>
            <a:spLocks noGrp="1"/>
          </p:cNvSpPr>
          <p:nvPr>
            <p:ph type="title" hasCustomPrompt="1"/>
          </p:nvPr>
        </p:nvSpPr>
        <p:spPr>
          <a:xfrm>
            <a:off x="587374" y="370290"/>
            <a:ext cx="5108575" cy="1474385"/>
          </a:xfrm>
        </p:spPr>
        <p:txBody>
          <a:bodyPr rtlCol="0"/>
          <a:lstStyle>
            <a:lvl1pPr>
              <a:defRPr sz="3600"/>
            </a:lvl1pPr>
          </a:lstStyle>
          <a:p>
            <a:pPr rtl="0"/>
            <a:r>
              <a:rPr lang="en-gb"/>
              <a:t>CLICK TO EDIT TITLE</a:t>
            </a:r>
          </a:p>
        </p:txBody>
      </p:sp>
    </p:spTree>
    <p:extLst>
      <p:ext uri="{BB962C8B-B14F-4D97-AF65-F5344CB8AC3E}">
        <p14:creationId xmlns:p14="http://schemas.microsoft.com/office/powerpoint/2010/main" val="20940846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
        <p:nvSpPr>
          <p:cNvPr id="26" name="Title 4"/>
          <p:cNvSpPr>
            <a:spLocks noGrp="1"/>
          </p:cNvSpPr>
          <p:nvPr>
            <p:ph type="title" hasCustomPrompt="1"/>
          </p:nvPr>
        </p:nvSpPr>
        <p:spPr>
          <a:xfrm>
            <a:off x="587375" y="370764"/>
            <a:ext cx="4516438" cy="1473911"/>
          </a:xfrm>
        </p:spPr>
        <p:txBody>
          <a:bodyPr rtlCol="0"/>
          <a:lstStyle>
            <a:lvl1pPr>
              <a:defRPr sz="3600"/>
            </a:lvl1pPr>
          </a:lstStyle>
          <a:p>
            <a:pPr rtl="0"/>
            <a:r>
              <a:rPr lang="en-gb"/>
              <a:t>CLICK TO EDIT TITLE</a:t>
            </a:r>
          </a:p>
        </p:txBody>
      </p:sp>
      <p:pic>
        <p:nvPicPr>
          <p:cNvPr id="27" name="Billede 2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29" name="Pladsholder til tekst 10"/>
          <p:cNvSpPr>
            <a:spLocks noGrp="1"/>
          </p:cNvSpPr>
          <p:nvPr>
            <p:ph type="body" sz="quarter" idx="12"/>
          </p:nvPr>
        </p:nvSpPr>
        <p:spPr>
          <a:xfrm>
            <a:off x="587375" y="2065337"/>
            <a:ext cx="4516438" cy="3243263"/>
          </a:xfrm>
        </p:spPr>
        <p:txBody>
          <a:bodyPr rtlCol="0"/>
          <a:lstStyle>
            <a:lvl1pPr marL="285750" indent="-285750">
              <a:buFontTx/>
              <a:buBlip>
                <a:blip r:embed="rId3"/>
              </a:buBlip>
              <a:defRPr/>
            </a:lvl1pPr>
          </a:lstStyle>
          <a:p>
            <a:pPr lvl="0" rtl="0"/>
            <a:r>
              <a:rPr lang="en-gb"/>
              <a:t>Rediger typografien i masterens</a:t>
            </a:r>
          </a:p>
        </p:txBody>
      </p:sp>
    </p:spTree>
    <p:extLst>
      <p:ext uri="{BB962C8B-B14F-4D97-AF65-F5344CB8AC3E}">
        <p14:creationId xmlns:p14="http://schemas.microsoft.com/office/powerpoint/2010/main" val="20875545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agram_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rtlCol="0"/>
          <a:lstStyle>
            <a:lvl1pPr>
              <a:defRPr sz="3600"/>
            </a:lvl1pPr>
          </a:lstStyle>
          <a:p>
            <a:pPr rtl="0"/>
            <a:r>
              <a:rPr lang="en-gb"/>
              <a:t>CLICK TO EDIT TITLE</a:t>
            </a:r>
          </a:p>
        </p:txBody>
      </p:sp>
      <p:sp>
        <p:nvSpPr>
          <p:cNvPr id="11" name="Pladsholder til diagram 10"/>
          <p:cNvSpPr>
            <a:spLocks noGrp="1"/>
          </p:cNvSpPr>
          <p:nvPr>
            <p:ph type="chart" sz="quarter" idx="12"/>
          </p:nvPr>
        </p:nvSpPr>
        <p:spPr>
          <a:xfrm>
            <a:off x="6096000" y="2262579"/>
            <a:ext cx="5524500" cy="3572737"/>
          </a:xfrm>
        </p:spPr>
        <p:txBody>
          <a:bodyPr rtlCol="0"/>
          <a:lstStyle/>
          <a:p>
            <a:pPr rtl="0"/>
            <a:endParaRPr lang="da-DK"/>
          </a:p>
        </p:txBody>
      </p:sp>
      <p:sp>
        <p:nvSpPr>
          <p:cNvPr id="13" name="Pladsholder til tekst 12"/>
          <p:cNvSpPr>
            <a:spLocks noGrp="1"/>
          </p:cNvSpPr>
          <p:nvPr>
            <p:ph type="body" sz="quarter" idx="13" hasCustomPrompt="1"/>
          </p:nvPr>
        </p:nvSpPr>
        <p:spPr>
          <a:xfrm>
            <a:off x="587375" y="2262579"/>
            <a:ext cx="4886992" cy="3572737"/>
          </a:xfrm>
        </p:spPr>
        <p:txBody>
          <a:bodyPr rtlCol="0">
            <a:normAutofit/>
          </a:bodyPr>
          <a:lstStyle>
            <a:lvl2pPr marL="285750" indent="-285750">
              <a:buFontTx/>
              <a:buBlip>
                <a:blip r:embed="rId2"/>
              </a:buBlip>
              <a:defRPr sz="1600" baseline="0"/>
            </a:lvl2pPr>
          </a:lstStyle>
          <a:p>
            <a:pPr lvl="1" rtl="0"/>
            <a:r>
              <a:rPr lang="en-gb"/>
              <a:t>INSERT TEXT</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rtl="0"/>
              <a:t>‹nr.›</a:t>
            </a:fld>
            <a:endParaRPr lang="en-US" dirty="0"/>
          </a:p>
        </p:txBody>
      </p:sp>
    </p:spTree>
    <p:extLst>
      <p:ext uri="{BB962C8B-B14F-4D97-AF65-F5344CB8AC3E}">
        <p14:creationId xmlns:p14="http://schemas.microsoft.com/office/powerpoint/2010/main" val="21770628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lede _ bund">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5" name="Title 4"/>
          <p:cNvSpPr>
            <a:spLocks noGrp="1"/>
          </p:cNvSpPr>
          <p:nvPr>
            <p:ph type="title" hasCustomPrompt="1"/>
          </p:nvPr>
        </p:nvSpPr>
        <p:spPr>
          <a:xfrm>
            <a:off x="587374" y="359273"/>
            <a:ext cx="4490445" cy="1621619"/>
          </a:xfrm>
        </p:spPr>
        <p:txBody>
          <a:bodyPr rtlCol="0"/>
          <a:lstStyle>
            <a:lvl1pPr>
              <a:defRPr sz="3600"/>
            </a:lvl1pPr>
          </a:lstStyle>
          <a:p>
            <a:pPr rtl="0"/>
            <a:r>
              <a:rPr lang="en-gb"/>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spTree>
    <p:extLst>
      <p:ext uri="{BB962C8B-B14F-4D97-AF65-F5344CB8AC3E}">
        <p14:creationId xmlns:p14="http://schemas.microsoft.com/office/powerpoint/2010/main" val="2277258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grpSp>
        <p:nvGrpSpPr>
          <p:cNvPr id="30" name="Gruppe 29"/>
          <p:cNvGrpSpPr/>
          <p:nvPr userDrawn="1"/>
        </p:nvGrpSpPr>
        <p:grpSpPr>
          <a:xfrm>
            <a:off x="0" y="657227"/>
            <a:ext cx="405155"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
        <p:nvSpPr>
          <p:cNvPr id="26" name="Title 4"/>
          <p:cNvSpPr>
            <a:spLocks noGrp="1"/>
          </p:cNvSpPr>
          <p:nvPr>
            <p:ph type="title" hasCustomPrompt="1"/>
          </p:nvPr>
        </p:nvSpPr>
        <p:spPr>
          <a:xfrm>
            <a:off x="587378" y="370768"/>
            <a:ext cx="4516439" cy="1473911"/>
          </a:xfrm>
        </p:spPr>
        <p:txBody>
          <a:bodyPr rtlCol="0"/>
          <a:lstStyle>
            <a:lvl1pPr>
              <a:defRPr sz="3600"/>
            </a:lvl1pPr>
          </a:lstStyle>
          <a:p>
            <a:pPr rtl="0"/>
            <a:r>
              <a:rPr lang="en-gb"/>
              <a:t>CLICK TO EDIT TITLE</a:t>
            </a:r>
          </a:p>
        </p:txBody>
      </p:sp>
      <p:sp>
        <p:nvSpPr>
          <p:cNvPr id="29" name="Pladsholder til tekst 10"/>
          <p:cNvSpPr>
            <a:spLocks noGrp="1"/>
          </p:cNvSpPr>
          <p:nvPr>
            <p:ph type="body" sz="quarter" idx="12" hasCustomPrompt="1"/>
          </p:nvPr>
        </p:nvSpPr>
        <p:spPr>
          <a:xfrm>
            <a:off x="587378" y="2065341"/>
            <a:ext cx="4516439" cy="3243263"/>
          </a:xfrm>
        </p:spPr>
        <p:txBody>
          <a:bodyPr rtlCol="0"/>
          <a:lstStyle>
            <a:lvl1pPr marL="285715" indent="-285715">
              <a:buFontTx/>
              <a:buBlip>
                <a:blip r:embed="rId2"/>
              </a:buBlip>
              <a:defRPr/>
            </a:lvl1pPr>
          </a:lstStyle>
          <a:p>
            <a:pPr lvl="0" rtl="0"/>
            <a:r>
              <a:rPr lang="en-gb"/>
              <a:t>Insert bullets</a:t>
            </a:r>
            <a:endParaRPr lang="da-DK"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å layout - Billede højre">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6" name="Title 4"/>
          <p:cNvSpPr>
            <a:spLocks noGrp="1"/>
          </p:cNvSpPr>
          <p:nvPr>
            <p:ph type="title" hasCustomPrompt="1"/>
          </p:nvPr>
        </p:nvSpPr>
        <p:spPr>
          <a:xfrm>
            <a:off x="587374" y="373446"/>
            <a:ext cx="4683125" cy="1471230"/>
          </a:xfrm>
        </p:spPr>
        <p:txBody>
          <a:bodyPr rtlCol="0"/>
          <a:lstStyle>
            <a:lvl1pPr>
              <a:defRPr sz="3600">
                <a:solidFill>
                  <a:schemeClr val="bg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687094" cy="3765591"/>
          </a:xfrm>
        </p:spPr>
        <p:txBody>
          <a:bodyPr rtlCol="0"/>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pic>
        <p:nvPicPr>
          <p:cNvPr id="8" name="Billede 7" descr="Et billede, der indeholder tekst, Font/skrifttype, plakat, Grafik&#10;&#10;Automatisk genereret beskrivelse">
            <a:extLst>
              <a:ext uri="{FF2B5EF4-FFF2-40B4-BE49-F238E27FC236}">
                <a16:creationId xmlns:a16="http://schemas.microsoft.com/office/drawing/2014/main" id="{5241C520-CE06-1F0D-6D82-0409C1E6E98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733520" y="5901257"/>
            <a:ext cx="746657" cy="796434"/>
          </a:xfrm>
          <a:prstGeom prst="rect">
            <a:avLst/>
          </a:prstGeom>
        </p:spPr>
      </p:pic>
    </p:spTree>
    <p:extLst>
      <p:ext uri="{BB962C8B-B14F-4D97-AF65-F5344CB8AC3E}">
        <p14:creationId xmlns:p14="http://schemas.microsoft.com/office/powerpoint/2010/main" val="9938306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Blå layout - Billede højre">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bg1"/>
                </a:solidFill>
              </a:defRPr>
            </a:lvl1pPr>
          </a:lstStyle>
          <a:p>
            <a:pPr rtl="0"/>
            <a:r>
              <a:rPr lang="en-gb"/>
              <a:t>CLICK TO EDIT TITLE</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Tree>
    <p:extLst>
      <p:ext uri="{BB962C8B-B14F-4D97-AF65-F5344CB8AC3E}">
        <p14:creationId xmlns:p14="http://schemas.microsoft.com/office/powerpoint/2010/main" val="26124084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6" name="Title 4"/>
          <p:cNvSpPr>
            <a:spLocks noGrp="1"/>
          </p:cNvSpPr>
          <p:nvPr>
            <p:ph type="title" hasCustomPrompt="1"/>
          </p:nvPr>
        </p:nvSpPr>
        <p:spPr>
          <a:xfrm>
            <a:off x="8031879" y="957753"/>
            <a:ext cx="3588621" cy="1272251"/>
          </a:xfrm>
        </p:spPr>
        <p:txBody>
          <a:bodyPr rtlCol="0"/>
          <a:lstStyle>
            <a:lvl1pPr>
              <a:defRPr sz="3600"/>
            </a:lvl1pPr>
          </a:lstStyle>
          <a:p>
            <a:pPr rtl="0"/>
            <a:r>
              <a:rPr lang="en-gb"/>
              <a:t>CLICK TO EDIT TITLE</a:t>
            </a:r>
          </a:p>
        </p:txBody>
      </p:sp>
      <p:sp>
        <p:nvSpPr>
          <p:cNvPr id="7" name="Pladsholder til tekst 3"/>
          <p:cNvSpPr>
            <a:spLocks noGrp="1"/>
          </p:cNvSpPr>
          <p:nvPr>
            <p:ph type="body" sz="quarter" idx="12" hasCustomPrompt="1"/>
          </p:nvPr>
        </p:nvSpPr>
        <p:spPr>
          <a:xfrm>
            <a:off x="8031879" y="2584598"/>
            <a:ext cx="3588621" cy="3500008"/>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Tree>
    <p:extLst>
      <p:ext uri="{BB962C8B-B14F-4D97-AF65-F5344CB8AC3E}">
        <p14:creationId xmlns:p14="http://schemas.microsoft.com/office/powerpoint/2010/main" val="621679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10" name="Title 4"/>
          <p:cNvSpPr>
            <a:spLocks noGrp="1"/>
          </p:cNvSpPr>
          <p:nvPr>
            <p:ph type="title" hasCustomPrompt="1"/>
          </p:nvPr>
        </p:nvSpPr>
        <p:spPr>
          <a:xfrm>
            <a:off x="587375" y="357948"/>
            <a:ext cx="4229100" cy="1486727"/>
          </a:xfrm>
        </p:spPr>
        <p:txBody>
          <a:bodyPr rtlCol="0"/>
          <a:lstStyle>
            <a:lvl1pPr>
              <a:defRPr sz="3600"/>
            </a:lvl1pPr>
          </a:lstStyle>
          <a:p>
            <a:pPr rtl="0"/>
            <a:r>
              <a:rPr lang="en-gb"/>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Tree>
    <p:extLst>
      <p:ext uri="{BB962C8B-B14F-4D97-AF65-F5344CB8AC3E}">
        <p14:creationId xmlns:p14="http://schemas.microsoft.com/office/powerpoint/2010/main" val="1819947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Helt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grpSp>
        <p:nvGrpSpPr>
          <p:cNvPr id="5" name="Gruppe 4"/>
          <p:cNvGrpSpPr/>
          <p:nvPr userDrawn="1"/>
        </p:nvGrpSpPr>
        <p:grpSpPr>
          <a:xfrm>
            <a:off x="-3502" y="657225"/>
            <a:ext cx="405154" cy="1182460"/>
            <a:chOff x="320675" y="2816225"/>
            <a:chExt cx="350838" cy="1023938"/>
          </a:xfrm>
          <a:solidFill>
            <a:schemeClr val="tx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
        <p:nvSpPr>
          <p:cNvPr id="25" name="Title 4"/>
          <p:cNvSpPr>
            <a:spLocks noGrp="1"/>
          </p:cNvSpPr>
          <p:nvPr>
            <p:ph type="title" hasCustomPrompt="1"/>
          </p:nvPr>
        </p:nvSpPr>
        <p:spPr>
          <a:xfrm>
            <a:off x="587375" y="357948"/>
            <a:ext cx="4229100" cy="1486727"/>
          </a:xfrm>
        </p:spPr>
        <p:txBody>
          <a:bodyPr rtlCol="0"/>
          <a:lstStyle>
            <a:lvl1pPr>
              <a:defRPr sz="3600"/>
            </a:lvl1pPr>
          </a:lstStyle>
          <a:p>
            <a:pPr rtl="0"/>
            <a:r>
              <a:rPr lang="en-gb"/>
              <a:t>CLICK TO EDIT TITLE</a:t>
            </a:r>
          </a:p>
        </p:txBody>
      </p:sp>
    </p:spTree>
    <p:extLst>
      <p:ext uri="{BB962C8B-B14F-4D97-AF65-F5344CB8AC3E}">
        <p14:creationId xmlns:p14="http://schemas.microsoft.com/office/powerpoint/2010/main" val="32545614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Helt blank">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28" name="Pladsholder til tekst 3"/>
          <p:cNvSpPr>
            <a:spLocks noGrp="1"/>
          </p:cNvSpPr>
          <p:nvPr>
            <p:ph type="body" sz="quarter" idx="17" hasCustomPrompt="1"/>
          </p:nvPr>
        </p:nvSpPr>
        <p:spPr>
          <a:xfrm>
            <a:off x="8027662" y="2804344"/>
            <a:ext cx="3592838" cy="3222624"/>
          </a:xfrm>
        </p:spPr>
        <p:txBody>
          <a:bodyPr rtlCol="0"/>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sp>
        <p:nvSpPr>
          <p:cNvPr id="3" name="Slide Number Placeholder 2"/>
          <p:cNvSpPr>
            <a:spLocks noGrp="1"/>
          </p:cNvSpPr>
          <p:nvPr>
            <p:ph type="sldNum" sz="quarter" idx="10"/>
          </p:nvPr>
        </p:nvSpPr>
        <p:spPr/>
        <p:txBody>
          <a:bodyPr rtlCol="0"/>
          <a:lstStyle>
            <a:lvl1pPr>
              <a:defRPr>
                <a:solidFill>
                  <a:schemeClr val="bg1">
                    <a:alpha val="70000"/>
                  </a:schemeClr>
                </a:solidFill>
              </a:defRPr>
            </a:lvl1pPr>
          </a:lstStyle>
          <a:p>
            <a:pPr rtl="0"/>
            <a:fld id="{D8D877B3-D348-4611-9BDB-C5374591D951}" type="slidenum">
              <a:rPr lang="en-US" smtClean="0"/>
              <a:pPr rtl="0"/>
              <a:t>‹nr.›</a:t>
            </a:fld>
            <a:endParaRPr lang="en-US" dirty="0"/>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
        <p:nvSpPr>
          <p:cNvPr id="53" name="Title 4"/>
          <p:cNvSpPr>
            <a:spLocks noGrp="1"/>
          </p:cNvSpPr>
          <p:nvPr>
            <p:ph type="title" hasCustomPrompt="1"/>
          </p:nvPr>
        </p:nvSpPr>
        <p:spPr>
          <a:xfrm>
            <a:off x="8027664" y="943460"/>
            <a:ext cx="3592836" cy="1621619"/>
          </a:xfrm>
        </p:spPr>
        <p:txBody>
          <a:bodyPr rtlCol="0"/>
          <a:lstStyle>
            <a:lvl1pPr>
              <a:defRPr sz="3600">
                <a:solidFill>
                  <a:schemeClr val="bg1"/>
                </a:solidFill>
              </a:defRPr>
            </a:lvl1pPr>
          </a:lstStyle>
          <a:p>
            <a:pPr rtl="0"/>
            <a:r>
              <a:rPr lang="en-gb"/>
              <a:t>CLICK TO EDIT TITLE</a:t>
            </a:r>
          </a:p>
        </p:txBody>
      </p:sp>
      <p:pic>
        <p:nvPicPr>
          <p:cNvPr id="2" name="Billede 1">
            <a:extLst>
              <a:ext uri="{FF2B5EF4-FFF2-40B4-BE49-F238E27FC236}">
                <a16:creationId xmlns:a16="http://schemas.microsoft.com/office/drawing/2014/main" id="{55B1098F-AC8E-11C9-B166-250CB8CE819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40529952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Presentation ">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DropImage</a:t>
            </a:r>
            <a:endParaRPr lang="en-gb" dirty="0"/>
          </a:p>
        </p:txBody>
      </p:sp>
      <p:sp>
        <p:nvSpPr>
          <p:cNvPr id="5" name="Title 4"/>
          <p:cNvSpPr>
            <a:spLocks noGrp="1"/>
          </p:cNvSpPr>
          <p:nvPr>
            <p:ph type="title" hasCustomPrompt="1"/>
          </p:nvPr>
        </p:nvSpPr>
        <p:spPr>
          <a:xfrm>
            <a:off x="2441575" y="2676493"/>
            <a:ext cx="7341129" cy="1036319"/>
          </a:xfrm>
          <a:solidFill>
            <a:schemeClr val="bg1"/>
          </a:solidFill>
        </p:spPr>
        <p:txBody>
          <a:bodyPr tIns="108000" rtlCol="0"/>
          <a:lstStyle>
            <a:lvl1pPr algn="ctr">
              <a:defRPr sz="2800" baseline="0">
                <a:solidFill>
                  <a:schemeClr val="tx1"/>
                </a:solidFill>
              </a:defRPr>
            </a:lvl1pPr>
          </a:lstStyle>
          <a:p>
            <a:pPr rtl="0"/>
            <a:r>
              <a:rPr lang="en-gb"/>
              <a:t>AALBORG UNIVERSITY</a:t>
            </a:r>
            <a:br>
              <a:rPr lang="en-US" dirty="0"/>
            </a:br>
            <a:r>
              <a:rPr lang="en-gb"/>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rtlCol="0">
            <a:noAutofit/>
          </a:bodyPr>
          <a:lstStyle>
            <a:lvl1pPr marL="0" indent="0" algn="ctr">
              <a:buFontTx/>
              <a:buNone/>
              <a:defRPr sz="1800" spc="300" baseline="0"/>
            </a:lvl1pPr>
          </a:lstStyle>
          <a:p>
            <a:pPr lvl="0" rtl="0"/>
            <a:r>
              <a:rPr lang="en-gb"/>
              <a:t>BY NAVN NAVNESEN</a:t>
            </a:r>
          </a:p>
        </p:txBody>
      </p:sp>
      <p:pic>
        <p:nvPicPr>
          <p:cNvPr id="6" name="Billede 5">
            <a:extLst>
              <a:ext uri="{FF2B5EF4-FFF2-40B4-BE49-F238E27FC236}">
                <a16:creationId xmlns:a16="http://schemas.microsoft.com/office/drawing/2014/main" id="{91AFF247-11C1-B43C-B570-5BE6823FF7A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30294036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lank w.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rtl="0"/>
              <a:t>‹nr.›</a:t>
            </a:fld>
            <a:endParaRPr lang="en-US"/>
          </a:p>
        </p:txBody>
      </p:sp>
      <p:sp>
        <p:nvSpPr>
          <p:cNvPr id="3" name="Title 4"/>
          <p:cNvSpPr>
            <a:spLocks noGrp="1"/>
          </p:cNvSpPr>
          <p:nvPr>
            <p:ph type="title" hasCustomPrompt="1"/>
          </p:nvPr>
        </p:nvSpPr>
        <p:spPr>
          <a:xfrm>
            <a:off x="587374" y="370290"/>
            <a:ext cx="5108575" cy="1474385"/>
          </a:xfrm>
        </p:spPr>
        <p:txBody>
          <a:bodyPr rtlCol="0"/>
          <a:lstStyle>
            <a:lvl1pPr>
              <a:defRPr sz="3600"/>
            </a:lvl1pPr>
          </a:lstStyle>
          <a:p>
            <a:pPr rtl="0"/>
            <a:r>
              <a:rPr lang="en-gb"/>
              <a:t>CLICK TO EDIT TITLE</a:t>
            </a:r>
          </a:p>
        </p:txBody>
      </p:sp>
      <p:sp>
        <p:nvSpPr>
          <p:cNvPr id="5" name="Pladsholder til tekst 10"/>
          <p:cNvSpPr>
            <a:spLocks noGrp="1"/>
          </p:cNvSpPr>
          <p:nvPr>
            <p:ph type="body" sz="quarter" idx="12" hasCustomPrompt="1"/>
          </p:nvPr>
        </p:nvSpPr>
        <p:spPr>
          <a:xfrm>
            <a:off x="587375" y="2065337"/>
            <a:ext cx="10752512" cy="3703696"/>
          </a:xfrm>
        </p:spPr>
        <p:txBody>
          <a:bodyPr rtlCol="0"/>
          <a:lstStyle>
            <a:lvl1pPr marL="285750" indent="-285750">
              <a:buFontTx/>
              <a:buBlip>
                <a:blip r:embed="rId2"/>
              </a:buBlip>
              <a:defRPr/>
            </a:lvl1pPr>
          </a:lstStyle>
          <a:p>
            <a:pPr lvl="0" rtl="0"/>
            <a:r>
              <a:rPr lang="en-gb"/>
              <a:t>INSERT TEXT</a:t>
            </a:r>
          </a:p>
        </p:txBody>
      </p:sp>
    </p:spTree>
    <p:extLst>
      <p:ext uri="{BB962C8B-B14F-4D97-AF65-F5344CB8AC3E}">
        <p14:creationId xmlns:p14="http://schemas.microsoft.com/office/powerpoint/2010/main" val="3931550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FORSKNING">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endParaRPr lang="en-US" dirty="0"/>
          </a:p>
        </p:txBody>
      </p:sp>
      <p:sp>
        <p:nvSpPr>
          <p:cNvPr id="7" name="Rectangle 6"/>
          <p:cNvSpPr/>
          <p:nvPr userDrawn="1"/>
        </p:nvSpPr>
        <p:spPr>
          <a:xfrm>
            <a:off x="2" y="0"/>
            <a:ext cx="401650" cy="685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endParaRPr lang="en-US" dirty="0"/>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8631"/>
            <a:ext cx="3609473" cy="253916"/>
          </a:xfrm>
          <a:prstGeom prst="rect">
            <a:avLst/>
          </a:prstGeom>
          <a:noFill/>
        </p:spPr>
        <p:txBody>
          <a:bodyPr wrap="square" rtlCol="0">
            <a:spAutoFit/>
          </a:bodyPr>
          <a:lstStyle/>
          <a:p>
            <a:pPr algn="l" rtl="0"/>
            <a:r>
              <a:rPr lang="en-gb" sz="1050" b="1" i="0" spc="300">
                <a:solidFill>
                  <a:schemeClr val="bg1"/>
                </a:solidFill>
              </a:rPr>
              <a:t>FORSKNING</a:t>
            </a:r>
            <a:endParaRPr lang="da-DK" sz="1050" b="1" i="1" spc="300">
              <a:solidFill>
                <a:schemeClr val="bg1"/>
              </a:solidFill>
            </a:endParaRPr>
          </a:p>
        </p:txBody>
      </p:sp>
      <p:pic>
        <p:nvPicPr>
          <p:cNvPr id="8" name="Billede 7">
            <a:extLst>
              <a:ext uri="{FF2B5EF4-FFF2-40B4-BE49-F238E27FC236}">
                <a16:creationId xmlns:a16="http://schemas.microsoft.com/office/drawing/2014/main" id="{EBA54E59-0161-F856-D6AB-0737B5F5C6F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14323597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UDDANNELSE">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0"/>
            <a:ext cx="401650" cy="6858000"/>
          </a:xfrm>
          <a:prstGeom prst="rect">
            <a:avLst/>
          </a:prstGeom>
          <a:solidFill>
            <a:srgbClr val="DF67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4784"/>
            <a:ext cx="3609473" cy="261610"/>
          </a:xfrm>
          <a:prstGeom prst="rect">
            <a:avLst/>
          </a:prstGeom>
          <a:noFill/>
        </p:spPr>
        <p:txBody>
          <a:bodyPr wrap="square" rtlCol="0">
            <a:spAutoFit/>
          </a:bodyPr>
          <a:lstStyle/>
          <a:p>
            <a:pPr rtl="0"/>
            <a:r>
              <a:rPr lang="en-gb" sz="1050" b="1" spc="300">
                <a:solidFill>
                  <a:schemeClr val="bg1"/>
                </a:solidFill>
              </a:rPr>
              <a:t>UDDANNELSE</a:t>
            </a:r>
            <a:endParaRPr lang="da-DK" sz="1050" b="1" spc="300">
              <a:solidFill>
                <a:schemeClr val="bg1"/>
              </a:solidFill>
            </a:endParaRPr>
          </a:p>
        </p:txBody>
      </p:sp>
      <p:pic>
        <p:nvPicPr>
          <p:cNvPr id="8" name="Billede 7">
            <a:extLst>
              <a:ext uri="{FF2B5EF4-FFF2-40B4-BE49-F238E27FC236}">
                <a16:creationId xmlns:a16="http://schemas.microsoft.com/office/drawing/2014/main" id="{FBEB1E97-52C2-AD78-4347-06BA7A7B9B67}"/>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3583266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 - 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5" y="367631"/>
            <a:ext cx="4886993" cy="1621619"/>
          </a:xfrm>
        </p:spPr>
        <p:txBody>
          <a:bodyPr rtlCol="0"/>
          <a:lstStyle>
            <a:lvl1pPr>
              <a:defRPr sz="3600"/>
            </a:lvl1pPr>
          </a:lstStyle>
          <a:p>
            <a:pPr rtl="0"/>
            <a:r>
              <a:rPr lang="en-gb"/>
              <a:t>CLICK TO EDIT TITLE</a:t>
            </a:r>
          </a:p>
        </p:txBody>
      </p:sp>
      <p:sp>
        <p:nvSpPr>
          <p:cNvPr id="11" name="Pladsholder til diagram 10"/>
          <p:cNvSpPr>
            <a:spLocks noGrp="1"/>
          </p:cNvSpPr>
          <p:nvPr>
            <p:ph type="chart" sz="quarter" idx="12"/>
          </p:nvPr>
        </p:nvSpPr>
        <p:spPr>
          <a:xfrm>
            <a:off x="6096003" y="2262583"/>
            <a:ext cx="5524500" cy="3572737"/>
          </a:xfrm>
        </p:spPr>
        <p:txBody>
          <a:bodyPr rtlCol="0"/>
          <a:lstStyle/>
          <a:p>
            <a:pPr rtl="0"/>
            <a:endParaRPr lang="da-DK"/>
          </a:p>
        </p:txBody>
      </p:sp>
      <p:sp>
        <p:nvSpPr>
          <p:cNvPr id="13" name="Pladsholder til tekst 12"/>
          <p:cNvSpPr>
            <a:spLocks noGrp="1"/>
          </p:cNvSpPr>
          <p:nvPr>
            <p:ph type="body" sz="quarter" idx="13" hasCustomPrompt="1"/>
          </p:nvPr>
        </p:nvSpPr>
        <p:spPr>
          <a:xfrm>
            <a:off x="587375" y="2262583"/>
            <a:ext cx="4886992" cy="3572737"/>
          </a:xfrm>
        </p:spPr>
        <p:txBody>
          <a:bodyPr rtlCol="0">
            <a:normAutofit/>
          </a:bodyPr>
          <a:lstStyle>
            <a:lvl2pPr marL="285715" indent="-285715">
              <a:buFontTx/>
              <a:buBlip>
                <a:blip r:embed="rId2"/>
              </a:buBlip>
              <a:defRPr sz="1500" baseline="0"/>
            </a:lvl2pPr>
          </a:lstStyle>
          <a:p>
            <a:pPr lvl="1" rtl="0"/>
            <a:r>
              <a:rPr lang="en-gb"/>
              <a:t>Insert bullets</a:t>
            </a:r>
            <a:endParaRPr lang="da-DK" dirty="0"/>
          </a:p>
        </p:txBody>
      </p:sp>
      <p:sp>
        <p:nvSpPr>
          <p:cNvPr id="6" name="Номер слайда 21"/>
          <p:cNvSpPr>
            <a:spLocks noGrp="1"/>
          </p:cNvSpPr>
          <p:nvPr>
            <p:ph type="sldNum" sz="quarter" idx="4"/>
          </p:nvPr>
        </p:nvSpPr>
        <p:spPr>
          <a:xfrm>
            <a:off x="11339887" y="593225"/>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rtl="0"/>
              <a:t>‹nr.›</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PBL">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0"/>
            <a:ext cx="4016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8631"/>
            <a:ext cx="3609473" cy="253916"/>
          </a:xfrm>
          <a:prstGeom prst="rect">
            <a:avLst/>
          </a:prstGeom>
          <a:noFill/>
        </p:spPr>
        <p:txBody>
          <a:bodyPr wrap="square" rtlCol="0">
            <a:spAutoFit/>
          </a:bodyPr>
          <a:lstStyle/>
          <a:p>
            <a:pPr rtl="0"/>
            <a:r>
              <a:rPr lang="en-gb" sz="1050" b="1" spc="300">
                <a:solidFill>
                  <a:schemeClr val="bg1"/>
                </a:solidFill>
              </a:rPr>
              <a:t>PROBLEMBASERET LÆRING</a:t>
            </a:r>
          </a:p>
        </p:txBody>
      </p:sp>
      <p:pic>
        <p:nvPicPr>
          <p:cNvPr id="8" name="Billede 7">
            <a:extLst>
              <a:ext uri="{FF2B5EF4-FFF2-40B4-BE49-F238E27FC236}">
                <a16:creationId xmlns:a16="http://schemas.microsoft.com/office/drawing/2014/main" id="{6F8F309F-1B7A-CC00-8725-DB70CE40067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27919114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PBL">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0"/>
            <a:ext cx="40165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8631"/>
            <a:ext cx="3609473" cy="253916"/>
          </a:xfrm>
          <a:prstGeom prst="rect">
            <a:avLst/>
          </a:prstGeom>
          <a:noFill/>
        </p:spPr>
        <p:txBody>
          <a:bodyPr wrap="square" rtlCol="0">
            <a:spAutoFit/>
          </a:bodyPr>
          <a:lstStyle/>
          <a:p>
            <a:pPr rtl="0"/>
            <a:r>
              <a:rPr lang="en-gb" sz="1050" b="1" spc="300">
                <a:solidFill>
                  <a:schemeClr val="bg1"/>
                </a:solidFill>
              </a:rPr>
              <a:t>VIDENSAMARBEJDE</a:t>
            </a:r>
          </a:p>
        </p:txBody>
      </p:sp>
      <p:pic>
        <p:nvPicPr>
          <p:cNvPr id="8" name="Billede 7">
            <a:extLst>
              <a:ext uri="{FF2B5EF4-FFF2-40B4-BE49-F238E27FC236}">
                <a16:creationId xmlns:a16="http://schemas.microsoft.com/office/drawing/2014/main" id="{390B4DEA-6D05-80A7-CA7B-C1DB634D8A51}"/>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1608180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INTERNATIONALISERING">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0"/>
            <a:ext cx="4016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8631"/>
            <a:ext cx="3609473" cy="253916"/>
          </a:xfrm>
          <a:prstGeom prst="rect">
            <a:avLst/>
          </a:prstGeom>
          <a:noFill/>
        </p:spPr>
        <p:txBody>
          <a:bodyPr wrap="square" rtlCol="0">
            <a:spAutoFit/>
          </a:bodyPr>
          <a:lstStyle/>
          <a:p>
            <a:pPr algn="l" rtl="0"/>
            <a:r>
              <a:rPr lang="en-gb" sz="1050" b="1" spc="300">
                <a:solidFill>
                  <a:schemeClr val="bg1"/>
                </a:solidFill>
              </a:rPr>
              <a:t>INTERNATIONALISERING</a:t>
            </a:r>
            <a:endParaRPr lang="da-DK" sz="1050" b="1" i="1" spc="300">
              <a:solidFill>
                <a:schemeClr val="bg1"/>
              </a:solidFill>
            </a:endParaRPr>
          </a:p>
        </p:txBody>
      </p:sp>
      <p:pic>
        <p:nvPicPr>
          <p:cNvPr id="8" name="Billede 7">
            <a:extLst>
              <a:ext uri="{FF2B5EF4-FFF2-40B4-BE49-F238E27FC236}">
                <a16:creationId xmlns:a16="http://schemas.microsoft.com/office/drawing/2014/main" id="{CBFB40B3-5A57-712F-8979-A8BBB217C9EC}"/>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34079909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5" name="Title 4"/>
          <p:cNvSpPr>
            <a:spLocks noGrp="1"/>
          </p:cNvSpPr>
          <p:nvPr>
            <p:ph type="title" hasCustomPrompt="1"/>
          </p:nvPr>
        </p:nvSpPr>
        <p:spPr>
          <a:xfrm>
            <a:off x="587374" y="359273"/>
            <a:ext cx="4490445" cy="1621619"/>
          </a:xfrm>
        </p:spPr>
        <p:txBody>
          <a:bodyPr rtlCol="0"/>
          <a:lstStyle>
            <a:lvl1pPr>
              <a:defRPr sz="3600"/>
            </a:lvl1pPr>
          </a:lstStyle>
          <a:p>
            <a:pPr rtl="0"/>
            <a:r>
              <a:rPr lang="en-gb"/>
              <a:t>KLIK HER FOR AT ÆNDRE TITEL</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rtlCol="0"/>
          <a:lstStyle>
            <a:lvl1pPr marL="285750" indent="-285750">
              <a:lnSpc>
                <a:spcPct val="100000"/>
              </a:lnSpc>
              <a:spcBef>
                <a:spcPts val="600"/>
              </a:spcBef>
              <a:buFontTx/>
              <a:buBlip>
                <a:blip r:embed="rId2"/>
              </a:buBlip>
              <a:defRPr sz="1600" baseline="0"/>
            </a:lvl1pPr>
          </a:lstStyle>
          <a:p>
            <a:pPr lvl="0" rtl="0"/>
            <a:r>
              <a:rPr lang="en-gb"/>
              <a:t>Indsæt bullets</a:t>
            </a:r>
            <a:endParaRPr lang="da-DK" dirty="0"/>
          </a:p>
          <a:p>
            <a:pPr lvl="0" rtl="0"/>
            <a:endParaRPr lang="da-DK" dirty="0"/>
          </a:p>
          <a:p>
            <a:pPr lvl="0" rtl="0"/>
            <a:endParaRPr lang="da-DK" dirty="0"/>
          </a:p>
        </p:txBody>
      </p:sp>
    </p:spTree>
    <p:extLst>
      <p:ext uri="{BB962C8B-B14F-4D97-AF65-F5344CB8AC3E}">
        <p14:creationId xmlns:p14="http://schemas.microsoft.com/office/powerpoint/2010/main" val="14971332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2_Helt blank">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E283C191-9BF0-3B4A-1C72-976C4D72195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41146354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AU_Forsid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rtlCol="0"/>
          <a:lstStyle>
            <a:lvl1pPr algn="ctr">
              <a:defRPr sz="2800" baseline="0">
                <a:solidFill>
                  <a:schemeClr val="tx1"/>
                </a:solidFill>
              </a:defRPr>
            </a:lvl1pPr>
          </a:lstStyle>
          <a:p>
            <a:pPr rtl="0"/>
            <a:r>
              <a:rPr lang="en-gb"/>
              <a:t>AALBORG UNIVERSITY</a:t>
            </a:r>
            <a:br>
              <a:rPr lang="en-US" dirty="0"/>
            </a:br>
            <a:r>
              <a:rPr lang="en-gb"/>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rtlCol="0">
            <a:noAutofit/>
          </a:bodyPr>
          <a:lstStyle>
            <a:lvl1pPr algn="ctr">
              <a:defRPr sz="1800" spc="300" baseline="0"/>
            </a:lvl1pPr>
          </a:lstStyle>
          <a:p>
            <a:pPr lvl="0" rtl="0"/>
            <a:r>
              <a:rPr lang="en-gb"/>
              <a:t>BY NAVN NAVNESEN</a:t>
            </a:r>
          </a:p>
        </p:txBody>
      </p:sp>
      <p:pic>
        <p:nvPicPr>
          <p:cNvPr id="2" name="Billede 1">
            <a:extLst>
              <a:ext uri="{FF2B5EF4-FFF2-40B4-BE49-F238E27FC236}">
                <a16:creationId xmlns:a16="http://schemas.microsoft.com/office/drawing/2014/main" id="{9B7D69CB-B6C9-A291-29DD-ED5AC416AA0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24218402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AU_Break">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rtlCol="0"/>
          <a:lstStyle>
            <a:lvl1pPr algn="ctr">
              <a:defRPr sz="2800" baseline="0">
                <a:solidFill>
                  <a:schemeClr val="tx1"/>
                </a:solidFill>
              </a:defRPr>
            </a:lvl1pPr>
          </a:lstStyle>
          <a:p>
            <a:pPr rtl="0"/>
            <a:r>
              <a:rPr lang="en-gb"/>
              <a:t>BREAK</a:t>
            </a:r>
            <a:br>
              <a:rPr lang="en-US" dirty="0"/>
            </a:br>
            <a:r>
              <a:rPr lang="en-gb"/>
              <a:t>HEADLINE</a:t>
            </a:r>
          </a:p>
        </p:txBody>
      </p:sp>
      <p:pic>
        <p:nvPicPr>
          <p:cNvPr id="2" name="Billede 1">
            <a:extLst>
              <a:ext uri="{FF2B5EF4-FFF2-40B4-BE49-F238E27FC236}">
                <a16:creationId xmlns:a16="http://schemas.microsoft.com/office/drawing/2014/main" id="{2172F13B-1D0F-2A9B-B693-B2D26FC0397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13846154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agsorden _ Bullets">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70290"/>
            <a:ext cx="5108575" cy="1474385"/>
          </a:xfrm>
        </p:spPr>
        <p:txBody>
          <a:bodyPr rtlCol="0"/>
          <a:lstStyle>
            <a:lvl1pPr>
              <a:defRPr sz="3600"/>
            </a:lvl1pPr>
          </a:lstStyle>
          <a:p>
            <a:pPr rtl="0"/>
            <a:r>
              <a:rPr lang="en-gb"/>
              <a:t>CLICK TO EDIT TITLE</a:t>
            </a:r>
          </a:p>
        </p:txBody>
      </p:sp>
      <p:sp>
        <p:nvSpPr>
          <p:cNvPr id="13" name="Pladsholder til tekst 12"/>
          <p:cNvSpPr>
            <a:spLocks noGrp="1"/>
          </p:cNvSpPr>
          <p:nvPr>
            <p:ph type="body" sz="quarter" idx="13" hasCustomPrompt="1"/>
          </p:nvPr>
        </p:nvSpPr>
        <p:spPr>
          <a:xfrm>
            <a:off x="587375" y="2216150"/>
            <a:ext cx="5108574" cy="3419473"/>
          </a:xfrm>
        </p:spPr>
        <p:txBody>
          <a:bodyPr rtlCol="0">
            <a:normAutofit/>
          </a:bodyPr>
          <a:lstStyle>
            <a:lvl2pPr marL="285750" indent="-285750">
              <a:lnSpc>
                <a:spcPct val="120000"/>
              </a:lnSpc>
              <a:spcBef>
                <a:spcPts val="1000"/>
              </a:spcBef>
              <a:buFontTx/>
              <a:buBlip>
                <a:blip r:embed="rId2"/>
              </a:buBlip>
              <a:defRPr sz="1600" baseline="0"/>
            </a:lvl2pPr>
          </a:lstStyle>
          <a:p>
            <a:pPr lvl="1" rtl="0"/>
            <a:r>
              <a:rPr lang="en-gb"/>
              <a:t>Insert text</a:t>
            </a:r>
            <a:endParaRPr lang="da-DK" dirty="0"/>
          </a:p>
        </p:txBody>
      </p:sp>
      <p:sp>
        <p:nvSpPr>
          <p:cNvPr id="6" name="Picture Placeholder 4"/>
          <p:cNvSpPr>
            <a:spLocks noGrp="1"/>
          </p:cNvSpPr>
          <p:nvPr>
            <p:ph type="pic" sz="quarter" idx="11" hasCustomPrompt="1"/>
          </p:nvPr>
        </p:nvSpPr>
        <p:spPr>
          <a:xfrm>
            <a:off x="6096000" y="2216149"/>
            <a:ext cx="5524500" cy="3419475"/>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Tree>
    <p:extLst>
      <p:ext uri="{BB962C8B-B14F-4D97-AF65-F5344CB8AC3E}">
        <p14:creationId xmlns:p14="http://schemas.microsoft.com/office/powerpoint/2010/main" val="37935826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587374" y="370290"/>
            <a:ext cx="5108575" cy="1474385"/>
          </a:xfrm>
        </p:spPr>
        <p:txBody>
          <a:bodyPr rtlCol="0"/>
          <a:lstStyle>
            <a:lvl1pPr>
              <a:defRPr sz="3600"/>
            </a:lvl1pPr>
          </a:lstStyle>
          <a:p>
            <a:pPr rtl="0"/>
            <a:r>
              <a:rPr lang="en-gb"/>
              <a:t>CLICK TO EDIT TITLE</a:t>
            </a:r>
          </a:p>
        </p:txBody>
      </p:sp>
    </p:spTree>
    <p:extLst>
      <p:ext uri="{BB962C8B-B14F-4D97-AF65-F5344CB8AC3E}">
        <p14:creationId xmlns:p14="http://schemas.microsoft.com/office/powerpoint/2010/main" val="30827085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26" name="Title 4"/>
          <p:cNvSpPr>
            <a:spLocks noGrp="1"/>
          </p:cNvSpPr>
          <p:nvPr>
            <p:ph type="title" hasCustomPrompt="1"/>
          </p:nvPr>
        </p:nvSpPr>
        <p:spPr>
          <a:xfrm>
            <a:off x="587375" y="370764"/>
            <a:ext cx="4516438" cy="1473911"/>
          </a:xfrm>
        </p:spPr>
        <p:txBody>
          <a:bodyPr rtlCol="0"/>
          <a:lstStyle>
            <a:lvl1pPr>
              <a:defRPr sz="3600"/>
            </a:lvl1pPr>
          </a:lstStyle>
          <a:p>
            <a:pPr rtl="0"/>
            <a:r>
              <a:rPr lang="en-gb"/>
              <a:t>CLICK TO EDIT TITLE</a:t>
            </a:r>
          </a:p>
        </p:txBody>
      </p:sp>
      <p:pic>
        <p:nvPicPr>
          <p:cNvPr id="27" name="Billede 2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29" name="Pladsholder til tekst 10"/>
          <p:cNvSpPr>
            <a:spLocks noGrp="1"/>
          </p:cNvSpPr>
          <p:nvPr>
            <p:ph type="body" sz="quarter" idx="12"/>
          </p:nvPr>
        </p:nvSpPr>
        <p:spPr>
          <a:xfrm>
            <a:off x="587375" y="2065337"/>
            <a:ext cx="4516438" cy="3243263"/>
          </a:xfrm>
        </p:spPr>
        <p:txBody>
          <a:bodyPr rtlCol="0"/>
          <a:lstStyle>
            <a:lvl1pPr marL="285750" indent="-285750">
              <a:buFontTx/>
              <a:buBlip>
                <a:blip r:embed="rId3"/>
              </a:buBlip>
              <a:defRPr/>
            </a:lvl1pPr>
          </a:lstStyle>
          <a:p>
            <a:pPr lvl="0" rtl="0"/>
            <a:r>
              <a:rPr lang="en-gb"/>
              <a:t>Rediger typografien i masterens</a:t>
            </a:r>
          </a:p>
        </p:txBody>
      </p:sp>
    </p:spTree>
    <p:extLst>
      <p:ext uri="{BB962C8B-B14F-4D97-AF65-F5344CB8AC3E}">
        <p14:creationId xmlns:p14="http://schemas.microsoft.com/office/powerpoint/2010/main" val="3614995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5" name="Title 4"/>
          <p:cNvSpPr>
            <a:spLocks noGrp="1"/>
          </p:cNvSpPr>
          <p:nvPr>
            <p:ph type="title" hasCustomPrompt="1"/>
          </p:nvPr>
        </p:nvSpPr>
        <p:spPr>
          <a:xfrm>
            <a:off x="587376" y="359277"/>
            <a:ext cx="4490445" cy="1621619"/>
          </a:xfrm>
        </p:spPr>
        <p:txBody>
          <a:bodyPr rtlCol="0"/>
          <a:lstStyle>
            <a:lvl1pPr>
              <a:defRPr sz="3600"/>
            </a:lvl1pPr>
          </a:lstStyle>
          <a:p>
            <a:pPr rtl="0"/>
            <a:r>
              <a:rPr lang="en-gb"/>
              <a:t>CLICK TO EDIT TITLE</a:t>
            </a:r>
          </a:p>
        </p:txBody>
      </p:sp>
      <p:sp>
        <p:nvSpPr>
          <p:cNvPr id="4" name="Pladsholder til tekst 3"/>
          <p:cNvSpPr>
            <a:spLocks noGrp="1"/>
          </p:cNvSpPr>
          <p:nvPr>
            <p:ph type="body" sz="quarter" idx="12" hasCustomPrompt="1"/>
          </p:nvPr>
        </p:nvSpPr>
        <p:spPr>
          <a:xfrm>
            <a:off x="587376" y="2143360"/>
            <a:ext cx="4490445" cy="3752116"/>
          </a:xfrm>
        </p:spPr>
        <p:txBody>
          <a:bodyPr rtlCol="0"/>
          <a:lstStyle>
            <a:lvl1pPr marL="285715" indent="-285715">
              <a:lnSpc>
                <a:spcPct val="100000"/>
              </a:lnSpc>
              <a:spcBef>
                <a:spcPts val="600"/>
              </a:spcBef>
              <a:buFontTx/>
              <a:buBlip>
                <a:blip r:embed="rId2"/>
              </a:buBlip>
              <a:defRPr sz="1500" baseline="0"/>
            </a:lvl1pPr>
          </a:lstStyle>
          <a:p>
            <a:pPr lvl="0" rtl="0"/>
            <a:r>
              <a:rPr lang="en-gb"/>
              <a:t>Insert bullets</a:t>
            </a:r>
            <a:endParaRPr lang="da-DK" dirty="0"/>
          </a:p>
          <a:p>
            <a:pPr lvl="0" rtl="0"/>
            <a:endParaRPr lang="da-DK" dirty="0"/>
          </a:p>
          <a:p>
            <a:pPr lvl="0" rtl="0"/>
            <a:endParaRPr lang="da-DK" dirty="0"/>
          </a:p>
        </p:txBody>
      </p:sp>
    </p:spTree>
    <p:extLst>
      <p:ext uri="{BB962C8B-B14F-4D97-AF65-F5344CB8AC3E}">
        <p14:creationId xmlns:p14="http://schemas.microsoft.com/office/powerpoint/2010/main" val="4986074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agram_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rtlCol="0"/>
          <a:lstStyle>
            <a:lvl1pPr>
              <a:defRPr sz="3600"/>
            </a:lvl1pPr>
          </a:lstStyle>
          <a:p>
            <a:pPr rtl="0"/>
            <a:r>
              <a:rPr lang="en-gb"/>
              <a:t>CLICK TO EDIT TITLE</a:t>
            </a:r>
          </a:p>
        </p:txBody>
      </p:sp>
      <p:sp>
        <p:nvSpPr>
          <p:cNvPr id="11" name="Pladsholder til diagram 10"/>
          <p:cNvSpPr>
            <a:spLocks noGrp="1"/>
          </p:cNvSpPr>
          <p:nvPr>
            <p:ph type="chart" sz="quarter" idx="12"/>
          </p:nvPr>
        </p:nvSpPr>
        <p:spPr>
          <a:xfrm>
            <a:off x="6096000" y="2262579"/>
            <a:ext cx="5524500" cy="3572737"/>
          </a:xfrm>
        </p:spPr>
        <p:txBody>
          <a:bodyPr rtlCol="0"/>
          <a:lstStyle/>
          <a:p>
            <a:pPr rtl="0"/>
            <a:endParaRPr lang="da-DK"/>
          </a:p>
        </p:txBody>
      </p:sp>
      <p:sp>
        <p:nvSpPr>
          <p:cNvPr id="13" name="Pladsholder til tekst 12"/>
          <p:cNvSpPr>
            <a:spLocks noGrp="1"/>
          </p:cNvSpPr>
          <p:nvPr>
            <p:ph type="body" sz="quarter" idx="13" hasCustomPrompt="1"/>
          </p:nvPr>
        </p:nvSpPr>
        <p:spPr>
          <a:xfrm>
            <a:off x="587375" y="2262579"/>
            <a:ext cx="4886992" cy="3572737"/>
          </a:xfrm>
        </p:spPr>
        <p:txBody>
          <a:bodyPr rtlCol="0">
            <a:normAutofit/>
          </a:bodyPr>
          <a:lstStyle>
            <a:lvl2pPr marL="285750" indent="-285750">
              <a:buFontTx/>
              <a:buBlip>
                <a:blip r:embed="rId2"/>
              </a:buBlip>
              <a:defRPr sz="1600" baseline="0"/>
            </a:lvl2pPr>
          </a:lstStyle>
          <a:p>
            <a:pPr lvl="1" rtl="0"/>
            <a:r>
              <a:rPr lang="en-gb"/>
              <a:t>INSERT TEXT</a:t>
            </a:r>
          </a:p>
        </p:txBody>
      </p:sp>
    </p:spTree>
    <p:extLst>
      <p:ext uri="{BB962C8B-B14F-4D97-AF65-F5344CB8AC3E}">
        <p14:creationId xmlns:p14="http://schemas.microsoft.com/office/powerpoint/2010/main" val="42488235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llede _ bund">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5" name="Title 4"/>
          <p:cNvSpPr>
            <a:spLocks noGrp="1"/>
          </p:cNvSpPr>
          <p:nvPr>
            <p:ph type="title" hasCustomPrompt="1"/>
          </p:nvPr>
        </p:nvSpPr>
        <p:spPr>
          <a:xfrm>
            <a:off x="587374" y="359273"/>
            <a:ext cx="4490445" cy="1621619"/>
          </a:xfrm>
        </p:spPr>
        <p:txBody>
          <a:bodyPr rtlCol="0"/>
          <a:lstStyle>
            <a:lvl1pPr>
              <a:defRPr sz="3600"/>
            </a:lvl1pPr>
          </a:lstStyle>
          <a:p>
            <a:pPr rtl="0"/>
            <a:r>
              <a:rPr lang="en-gb"/>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spTree>
    <p:extLst>
      <p:ext uri="{BB962C8B-B14F-4D97-AF65-F5344CB8AC3E}">
        <p14:creationId xmlns:p14="http://schemas.microsoft.com/office/powerpoint/2010/main" val="31635495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å layout - Billede højre">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a:xfrm>
            <a:off x="11339887" y="593223"/>
            <a:ext cx="571468" cy="227164"/>
          </a:xfrm>
          <a:prstGeom prst="rect">
            <a:avLst/>
          </a:prstGeom>
        </p:spPr>
        <p:txBody>
          <a:bodyPr rtlCol="0"/>
          <a:lstStyle/>
          <a:p>
            <a:pPr rtl="0"/>
            <a:fld id="{D8D877B3-D348-4611-9BDB-C5374591D951}" type="slidenum">
              <a:rPr lang="en-US" smtClean="0"/>
              <a:pPr rtl="0"/>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6" name="Title 4"/>
          <p:cNvSpPr>
            <a:spLocks noGrp="1"/>
          </p:cNvSpPr>
          <p:nvPr>
            <p:ph type="title" hasCustomPrompt="1"/>
          </p:nvPr>
        </p:nvSpPr>
        <p:spPr>
          <a:xfrm>
            <a:off x="587374" y="373446"/>
            <a:ext cx="4683125" cy="1471230"/>
          </a:xfrm>
        </p:spPr>
        <p:txBody>
          <a:bodyPr rtlCol="0"/>
          <a:lstStyle>
            <a:lvl1pPr>
              <a:defRPr sz="3600">
                <a:solidFill>
                  <a:schemeClr val="bg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687094" cy="3765591"/>
          </a:xfrm>
        </p:spPr>
        <p:txBody>
          <a:bodyPr rtlCol="0"/>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pic>
        <p:nvPicPr>
          <p:cNvPr id="75" name="Billede 7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90495" y="6396809"/>
            <a:ext cx="1172012" cy="293003"/>
          </a:xfrm>
          <a:prstGeom prst="rect">
            <a:avLst/>
          </a:prstGeom>
        </p:spPr>
      </p:pic>
    </p:spTree>
    <p:extLst>
      <p:ext uri="{BB962C8B-B14F-4D97-AF65-F5344CB8AC3E}">
        <p14:creationId xmlns:p14="http://schemas.microsoft.com/office/powerpoint/2010/main" val="3814296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Blå layout - Billede højre">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a:xfrm>
            <a:off x="11339887" y="593223"/>
            <a:ext cx="571468" cy="227164"/>
          </a:xfrm>
          <a:prstGeom prst="rect">
            <a:avLst/>
          </a:prstGeom>
        </p:spPr>
        <p:txBody>
          <a:bodyPr rtlCol="0"/>
          <a:lstStyle/>
          <a:p>
            <a:pPr rtl="0"/>
            <a:fld id="{D8D877B3-D348-4611-9BDB-C5374591D951}" type="slidenum">
              <a:rPr lang="en-US" smtClean="0"/>
              <a:pPr rtl="0"/>
              <a:t>‹nr.›</a:t>
            </a:fld>
            <a:endParaRPr lang="en-US" dirty="0"/>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bg1"/>
                </a:solidFill>
              </a:defRPr>
            </a:lvl1pPr>
          </a:lstStyle>
          <a:p>
            <a:pPr rtl="0"/>
            <a:r>
              <a:rPr lang="en-gb"/>
              <a:t>CLICK TO EDIT TITLE</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pic>
        <p:nvPicPr>
          <p:cNvPr id="55" name="Billede 5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90495" y="6396809"/>
            <a:ext cx="1172012" cy="293003"/>
          </a:xfrm>
          <a:prstGeom prst="rect">
            <a:avLst/>
          </a:prstGeom>
        </p:spPr>
      </p:pic>
    </p:spTree>
    <p:extLst>
      <p:ext uri="{BB962C8B-B14F-4D97-AF65-F5344CB8AC3E}">
        <p14:creationId xmlns:p14="http://schemas.microsoft.com/office/powerpoint/2010/main" val="39017442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llede venstre">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6" name="Title 4"/>
          <p:cNvSpPr>
            <a:spLocks noGrp="1"/>
          </p:cNvSpPr>
          <p:nvPr>
            <p:ph type="title" hasCustomPrompt="1"/>
          </p:nvPr>
        </p:nvSpPr>
        <p:spPr>
          <a:xfrm>
            <a:off x="8031879" y="957753"/>
            <a:ext cx="3588621" cy="1272251"/>
          </a:xfrm>
        </p:spPr>
        <p:txBody>
          <a:bodyPr rtlCol="0"/>
          <a:lstStyle>
            <a:lvl1pPr>
              <a:defRPr sz="3600"/>
            </a:lvl1pPr>
          </a:lstStyle>
          <a:p>
            <a:pPr rtl="0"/>
            <a:r>
              <a:rPr lang="en-gb"/>
              <a:t>CLICK TO EDIT TITLE</a:t>
            </a:r>
          </a:p>
        </p:txBody>
      </p:sp>
      <p:sp>
        <p:nvSpPr>
          <p:cNvPr id="7" name="Pladsholder til tekst 3"/>
          <p:cNvSpPr>
            <a:spLocks noGrp="1"/>
          </p:cNvSpPr>
          <p:nvPr>
            <p:ph type="body" sz="quarter" idx="12" hasCustomPrompt="1"/>
          </p:nvPr>
        </p:nvSpPr>
        <p:spPr>
          <a:xfrm>
            <a:off x="8031879" y="2584598"/>
            <a:ext cx="3588621" cy="3500008"/>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Tree>
    <p:extLst>
      <p:ext uri="{BB962C8B-B14F-4D97-AF65-F5344CB8AC3E}">
        <p14:creationId xmlns:p14="http://schemas.microsoft.com/office/powerpoint/2010/main" val="28301988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39887" y="593223"/>
            <a:ext cx="571468" cy="227164"/>
          </a:xfrm>
          <a:prstGeom prst="rect">
            <a:avLst/>
          </a:prstGeom>
        </p:spPr>
        <p:txBody>
          <a:bodyPr rtlCol="0"/>
          <a:lstStyle/>
          <a:p>
            <a:pPr rtl="0"/>
            <a:fld id="{D8D877B3-D348-4611-9BDB-C5374591D951}" type="slidenum">
              <a:rPr lang="en-US" smtClean="0"/>
              <a:pPr rtl="0"/>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10" name="Title 4"/>
          <p:cNvSpPr>
            <a:spLocks noGrp="1"/>
          </p:cNvSpPr>
          <p:nvPr>
            <p:ph type="title" hasCustomPrompt="1"/>
          </p:nvPr>
        </p:nvSpPr>
        <p:spPr>
          <a:xfrm>
            <a:off x="587375" y="357948"/>
            <a:ext cx="4229100" cy="1486727"/>
          </a:xfrm>
        </p:spPr>
        <p:txBody>
          <a:bodyPr rtlCol="0"/>
          <a:lstStyle>
            <a:lvl1pPr>
              <a:defRPr sz="3600"/>
            </a:lvl1pPr>
          </a:lstStyle>
          <a:p>
            <a:pPr rtl="0"/>
            <a:r>
              <a:rPr lang="en-gb"/>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rtlCol="0"/>
          <a:lstStyle>
            <a:lvl1pPr marL="285750" indent="-285750">
              <a:lnSpc>
                <a:spcPct val="100000"/>
              </a:lnSpc>
              <a:spcBef>
                <a:spcPts val="600"/>
              </a:spcBef>
              <a:buFontTx/>
              <a:buBlip>
                <a:blip r:embed="rId2"/>
              </a:buBlip>
              <a:defRPr sz="1600" baseline="0"/>
            </a:lvl1pPr>
          </a:lstStyle>
          <a:p>
            <a:pPr lvl="0" rtl="0"/>
            <a:r>
              <a:rPr lang="en-gb"/>
              <a:t>Insert bullets</a:t>
            </a:r>
            <a:endParaRPr lang="da-DK" dirty="0"/>
          </a:p>
          <a:p>
            <a:pPr lvl="0" rtl="0"/>
            <a:endParaRPr lang="da-DK" dirty="0"/>
          </a:p>
          <a:p>
            <a:pPr lvl="0" rt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Tree>
    <p:extLst>
      <p:ext uri="{BB962C8B-B14F-4D97-AF65-F5344CB8AC3E}">
        <p14:creationId xmlns:p14="http://schemas.microsoft.com/office/powerpoint/2010/main" val="25823925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Helt blank">
    <p:spTree>
      <p:nvGrpSpPr>
        <p:cNvPr id="1" name=""/>
        <p:cNvGrpSpPr/>
        <p:nvPr/>
      </p:nvGrpSpPr>
      <p:grpSpPr>
        <a:xfrm>
          <a:off x="0" y="0"/>
          <a:ext cx="0" cy="0"/>
          <a:chOff x="0" y="0"/>
          <a:chExt cx="0" cy="0"/>
        </a:xfrm>
      </p:grpSpPr>
      <p:sp>
        <p:nvSpPr>
          <p:cNvPr id="25" name="Title 4"/>
          <p:cNvSpPr>
            <a:spLocks noGrp="1"/>
          </p:cNvSpPr>
          <p:nvPr>
            <p:ph type="title" hasCustomPrompt="1"/>
          </p:nvPr>
        </p:nvSpPr>
        <p:spPr>
          <a:xfrm>
            <a:off x="587375" y="357948"/>
            <a:ext cx="4229100" cy="1486727"/>
          </a:xfrm>
        </p:spPr>
        <p:txBody>
          <a:bodyPr rtlCol="0"/>
          <a:lstStyle>
            <a:lvl1pPr>
              <a:defRPr sz="3600"/>
            </a:lvl1pPr>
          </a:lstStyle>
          <a:p>
            <a:pPr rtl="0"/>
            <a:r>
              <a:rPr lang="en-gb"/>
              <a:t>CLICK TO EDIT TITLE</a:t>
            </a:r>
          </a:p>
        </p:txBody>
      </p:sp>
      <p:pic>
        <p:nvPicPr>
          <p:cNvPr id="26" name="Billede 2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
        <p:nvSpPr>
          <p:cNvPr id="27" name="Заголовок 1"/>
          <p:cNvSpPr txBox="1">
            <a:spLocks/>
          </p:cNvSpPr>
          <p:nvPr userDrawn="1"/>
        </p:nvSpPr>
        <p:spPr>
          <a:xfrm>
            <a:off x="10497929" y="6443619"/>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rtl="0"/>
            <a:r>
              <a:rPr lang="en-gb" sz="600" b="1" spc="200">
                <a:latin typeface="+mn-lt"/>
              </a:rPr>
              <a:t>SIDE</a:t>
            </a:r>
          </a:p>
          <a:p>
            <a:pPr algn="r" rtl="0"/>
            <a:fld id="{B7B554CF-BBF7-4941-9FD0-458D21B824E3}" type="slidenum">
              <a:rPr lang="en-US" sz="600" b="1" spc="200" baseline="0" smtClean="0">
                <a:latin typeface="+mn-lt"/>
              </a:rPr>
              <a:t>‹nr.›</a:t>
            </a:fld>
            <a:endParaRPr lang="en-US" sz="600" b="1" spc="200" baseline="0" dirty="0">
              <a:latin typeface="+mn-lt"/>
            </a:endParaRPr>
          </a:p>
        </p:txBody>
      </p:sp>
    </p:spTree>
    <p:extLst>
      <p:ext uri="{BB962C8B-B14F-4D97-AF65-F5344CB8AC3E}">
        <p14:creationId xmlns:p14="http://schemas.microsoft.com/office/powerpoint/2010/main" val="35152851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Helt blank">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28" name="Pladsholder til tekst 3"/>
          <p:cNvSpPr>
            <a:spLocks noGrp="1"/>
          </p:cNvSpPr>
          <p:nvPr>
            <p:ph type="body" sz="quarter" idx="17" hasCustomPrompt="1"/>
          </p:nvPr>
        </p:nvSpPr>
        <p:spPr>
          <a:xfrm>
            <a:off x="8027662" y="2804344"/>
            <a:ext cx="3592838" cy="3222624"/>
          </a:xfrm>
        </p:spPr>
        <p:txBody>
          <a:bodyPr rtlCol="0"/>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sp>
        <p:nvSpPr>
          <p:cNvPr id="53" name="Title 4"/>
          <p:cNvSpPr>
            <a:spLocks noGrp="1"/>
          </p:cNvSpPr>
          <p:nvPr>
            <p:ph type="title" hasCustomPrompt="1"/>
          </p:nvPr>
        </p:nvSpPr>
        <p:spPr>
          <a:xfrm>
            <a:off x="8027664" y="943460"/>
            <a:ext cx="3592836" cy="1621619"/>
          </a:xfrm>
        </p:spPr>
        <p:txBody>
          <a:bodyPr rtlCol="0"/>
          <a:lstStyle>
            <a:lvl1pPr>
              <a:defRPr sz="3600">
                <a:solidFill>
                  <a:schemeClr val="bg1"/>
                </a:solidFill>
              </a:defRPr>
            </a:lvl1pPr>
          </a:lstStyle>
          <a:p>
            <a:pPr rtl="0"/>
            <a:r>
              <a:rPr lang="en-gb"/>
              <a:t>CLICK TO EDIT TITLE</a:t>
            </a:r>
          </a:p>
        </p:txBody>
      </p:sp>
      <p:pic>
        <p:nvPicPr>
          <p:cNvPr id="54" name="Billede 5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Tree>
    <p:extLst>
      <p:ext uri="{BB962C8B-B14F-4D97-AF65-F5344CB8AC3E}">
        <p14:creationId xmlns:p14="http://schemas.microsoft.com/office/powerpoint/2010/main" val="40849105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PBL">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2190026"/>
            <a:ext cx="353474" cy="24811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sp>
        <p:nvSpPr>
          <p:cNvPr id="5" name="Tekstfelt 4"/>
          <p:cNvSpPr txBox="1"/>
          <p:nvPr userDrawn="1"/>
        </p:nvSpPr>
        <p:spPr>
          <a:xfrm rot="16200000">
            <a:off x="-1612897" y="2569661"/>
            <a:ext cx="3609473" cy="253916"/>
          </a:xfrm>
          <a:prstGeom prst="rect">
            <a:avLst/>
          </a:prstGeom>
          <a:noFill/>
        </p:spPr>
        <p:txBody>
          <a:bodyPr wrap="square" rtlCol="0">
            <a:spAutoFit/>
          </a:bodyPr>
          <a:lstStyle/>
          <a:p>
            <a:pPr rtl="0"/>
            <a:r>
              <a:rPr lang="en-gb" sz="1050" b="1" spc="300">
                <a:solidFill>
                  <a:schemeClr val="bg1"/>
                </a:solidFill>
              </a:rPr>
              <a:t>VIDENSAMARBEJDE</a:t>
            </a:r>
          </a:p>
        </p:txBody>
      </p:sp>
      <p:pic>
        <p:nvPicPr>
          <p:cNvPr id="53" name="Billede 5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Tree>
    <p:extLst>
      <p:ext uri="{BB962C8B-B14F-4D97-AF65-F5344CB8AC3E}">
        <p14:creationId xmlns:p14="http://schemas.microsoft.com/office/powerpoint/2010/main" val="40559415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2_Helt blank">
    <p:spTree>
      <p:nvGrpSpPr>
        <p:cNvPr id="1" name=""/>
        <p:cNvGrpSpPr/>
        <p:nvPr/>
      </p:nvGrpSpPr>
      <p:grpSpPr>
        <a:xfrm>
          <a:off x="0" y="0"/>
          <a:ext cx="0" cy="0"/>
          <a:chOff x="0" y="0"/>
          <a:chExt cx="0" cy="0"/>
        </a:xfrm>
      </p:grpSpPr>
      <p:pic>
        <p:nvPicPr>
          <p:cNvPr id="26" name="Billede 2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Tree>
    <p:extLst>
      <p:ext uri="{BB962C8B-B14F-4D97-AF65-F5344CB8AC3E}">
        <p14:creationId xmlns:p14="http://schemas.microsoft.com/office/powerpoint/2010/main" val="413046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 x billede højre - Blå">
    <p:spTree>
      <p:nvGrpSpPr>
        <p:cNvPr id="1" name=""/>
        <p:cNvGrpSpPr/>
        <p:nvPr/>
      </p:nvGrpSpPr>
      <p:grpSpPr>
        <a:xfrm>
          <a:off x="0" y="0"/>
          <a:ext cx="0" cy="0"/>
          <a:chOff x="0" y="0"/>
          <a:chExt cx="0" cy="0"/>
        </a:xfrm>
      </p:grpSpPr>
      <p:sp>
        <p:nvSpPr>
          <p:cNvPr id="7" name="Rectangle 6"/>
          <p:cNvSpPr/>
          <p:nvPr userDrawn="1"/>
        </p:nvSpPr>
        <p:spPr>
          <a:xfrm>
            <a:off x="3" y="0"/>
            <a:ext cx="7427913" cy="6858000"/>
          </a:xfrm>
          <a:prstGeom prst="rect">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5" name="Picture Placeholder 4"/>
          <p:cNvSpPr>
            <a:spLocks noGrp="1"/>
          </p:cNvSpPr>
          <p:nvPr>
            <p:ph type="pic" sz="quarter" idx="11" hasCustomPrompt="1"/>
          </p:nvPr>
        </p:nvSpPr>
        <p:spPr>
          <a:xfrm>
            <a:off x="7427917"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6" name="Title 4"/>
          <p:cNvSpPr>
            <a:spLocks noGrp="1"/>
          </p:cNvSpPr>
          <p:nvPr>
            <p:ph type="title" hasCustomPrompt="1"/>
          </p:nvPr>
        </p:nvSpPr>
        <p:spPr>
          <a:xfrm>
            <a:off x="587376" y="373449"/>
            <a:ext cx="4683125" cy="1471230"/>
          </a:xfrm>
        </p:spPr>
        <p:txBody>
          <a:bodyPr rtlCol="0"/>
          <a:lstStyle>
            <a:lvl1pPr>
              <a:defRPr sz="3600">
                <a:solidFill>
                  <a:schemeClr val="bg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9" y="2101810"/>
            <a:ext cx="4687095" cy="3765592"/>
          </a:xfrm>
        </p:spPr>
        <p:txBody>
          <a:bodyPr rtlCol="0"/>
          <a:lstStyle>
            <a:lvl1pPr marL="285715" indent="-285715">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3" y="657227"/>
            <a:ext cx="405155"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pic>
        <p:nvPicPr>
          <p:cNvPr id="9" name="Billede 8" descr="Et billede, der indeholder tekst, Font/skrifttype, plakat, Grafik&#10;&#10;Automatisk genereret beskrivelse">
            <a:extLst>
              <a:ext uri="{FF2B5EF4-FFF2-40B4-BE49-F238E27FC236}">
                <a16:creationId xmlns:a16="http://schemas.microsoft.com/office/drawing/2014/main" id="{BB6EC6FA-A3CF-3E73-36BA-C99E9F7602C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733520" y="5901257"/>
            <a:ext cx="746657" cy="796434"/>
          </a:xfrm>
          <a:prstGeom prst="rect">
            <a:avLst/>
          </a:prstGeom>
        </p:spPr>
      </p:pic>
    </p:spTree>
    <p:extLst>
      <p:ext uri="{BB962C8B-B14F-4D97-AF65-F5344CB8AC3E}">
        <p14:creationId xmlns:p14="http://schemas.microsoft.com/office/powerpoint/2010/main" val="17474333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5" name="Title 4"/>
          <p:cNvSpPr>
            <a:spLocks noGrp="1"/>
          </p:cNvSpPr>
          <p:nvPr>
            <p:ph type="title" hasCustomPrompt="1"/>
          </p:nvPr>
        </p:nvSpPr>
        <p:spPr>
          <a:xfrm>
            <a:off x="2441575" y="2676493"/>
            <a:ext cx="7341129" cy="1036319"/>
          </a:xfrm>
          <a:prstGeom prst="rect">
            <a:avLst/>
          </a:prstGeom>
          <a:solidFill>
            <a:schemeClr val="bg1"/>
          </a:solidFill>
        </p:spPr>
        <p:txBody>
          <a:bodyPr tIns="108000" rtlCol="0"/>
          <a:lstStyle>
            <a:lvl1pPr algn="ctr">
              <a:defRPr sz="2800" baseline="0">
                <a:solidFill>
                  <a:schemeClr val="tx1"/>
                </a:solidFill>
                <a:latin typeface="+mn-lt"/>
              </a:defRPr>
            </a:lvl1pPr>
          </a:lstStyle>
          <a:p>
            <a:pPr rtl="0"/>
            <a:r>
              <a:rPr lang="en-gb"/>
              <a:t>AALBORG UNIVERSITET</a:t>
            </a:r>
            <a:br>
              <a:rPr lang="en-US" dirty="0"/>
            </a:br>
            <a:r>
              <a:rPr lang="en-gb"/>
              <a:t>OVERSKRIFT</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rtlCol="0">
            <a:noAutofit/>
          </a:bodyPr>
          <a:lstStyle>
            <a:lvl1pPr marL="0" indent="0" algn="ctr">
              <a:buFontTx/>
              <a:buNone/>
              <a:defRPr sz="1800" spc="300" baseline="0"/>
            </a:lvl1pPr>
          </a:lstStyle>
          <a:p>
            <a:pPr lvl="0" rtl="0"/>
            <a:r>
              <a:rPr lang="en-gb"/>
              <a:t>AF NAVN NAVNESEN</a:t>
            </a:r>
          </a:p>
        </p:txBody>
      </p:sp>
      <p:pic>
        <p:nvPicPr>
          <p:cNvPr id="2" name="Billede 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371070" y="5855070"/>
            <a:ext cx="1433384" cy="840260"/>
          </a:xfrm>
          <a:prstGeom prst="rect">
            <a:avLst/>
          </a:prstGeom>
        </p:spPr>
      </p:pic>
    </p:spTree>
    <p:extLst>
      <p:ext uri="{BB962C8B-B14F-4D97-AF65-F5344CB8AC3E}">
        <p14:creationId xmlns:p14="http://schemas.microsoft.com/office/powerpoint/2010/main" val="42845364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lank m. bullets">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766763" y="657226"/>
            <a:ext cx="5149879" cy="1408112"/>
          </a:xfrm>
          <a:prstGeom prst="rect">
            <a:avLst/>
          </a:prstGeom>
        </p:spPr>
        <p:txBody>
          <a:bodyPr lIns="0" tIns="0" rtlCol="0"/>
          <a:lstStyle>
            <a:lvl1pPr>
              <a:defRPr sz="3600" baseline="0">
                <a:latin typeface="+mn-lt"/>
              </a:defRPr>
            </a:lvl1pPr>
          </a:lstStyle>
          <a:p>
            <a:pPr rtl="0"/>
            <a:r>
              <a:rPr lang="en-gb"/>
              <a:t>KLIK HER FOR AT ÆNDRE TITEL</a:t>
            </a:r>
          </a:p>
        </p:txBody>
      </p:sp>
      <p:sp>
        <p:nvSpPr>
          <p:cNvPr id="5" name="Pladsholder til tekst 10"/>
          <p:cNvSpPr>
            <a:spLocks noGrp="1"/>
          </p:cNvSpPr>
          <p:nvPr>
            <p:ph type="body" sz="quarter" idx="12" hasCustomPrompt="1"/>
          </p:nvPr>
        </p:nvSpPr>
        <p:spPr>
          <a:xfrm>
            <a:off x="766762" y="2205038"/>
            <a:ext cx="10853737" cy="3704284"/>
          </a:xfrm>
        </p:spPr>
        <p:txBody>
          <a:bodyPr rtlCol="0"/>
          <a:lstStyle>
            <a:lvl1pPr marL="285750" indent="-285750">
              <a:buFontTx/>
              <a:buBlip>
                <a:blip r:embed="rId2"/>
              </a:buBlip>
              <a:defRPr/>
            </a:lvl1pPr>
          </a:lstStyle>
          <a:p>
            <a:pPr lvl="0" rtl="0"/>
            <a:r>
              <a:rPr lang="en-gb"/>
              <a:t>Indsæt bullets</a:t>
            </a:r>
            <a:endParaRPr lang="da-DK" dirty="0"/>
          </a:p>
        </p:txBody>
      </p:sp>
      <p:sp>
        <p:nvSpPr>
          <p:cNvPr id="6" name="Pladsholder til tekst 6"/>
          <p:cNvSpPr>
            <a:spLocks noGrp="1"/>
          </p:cNvSpPr>
          <p:nvPr>
            <p:ph type="body" sz="quarter" idx="13" hasCustomPrompt="1"/>
          </p:nvPr>
        </p:nvSpPr>
        <p:spPr>
          <a:xfrm>
            <a:off x="3071814" y="6363837"/>
            <a:ext cx="1712688" cy="282204"/>
          </a:xfrm>
        </p:spPr>
        <p:txBody>
          <a:bodyPr tIns="0" rtlCol="0">
            <a:noAutofit/>
          </a:bodyPr>
          <a:lstStyle>
            <a:lvl1pPr marL="0" indent="0">
              <a:lnSpc>
                <a:spcPct val="100000"/>
              </a:lnSpc>
              <a:buNone/>
              <a:defRPr sz="600" b="1" spc="170" baseline="0">
                <a:latin typeface="+mn-lt"/>
              </a:defRPr>
            </a:lvl1pPr>
          </a:lstStyle>
          <a:p>
            <a:pPr lvl="0" rtl="0"/>
            <a:r>
              <a:rPr lang="en-gb"/>
              <a:t>INDSÆT POWERPOINT- ELLER ENHEDSNAVN HER</a:t>
            </a:r>
          </a:p>
        </p:txBody>
      </p:sp>
    </p:spTree>
    <p:extLst>
      <p:ext uri="{BB962C8B-B14F-4D97-AF65-F5344CB8AC3E}">
        <p14:creationId xmlns:p14="http://schemas.microsoft.com/office/powerpoint/2010/main" val="20517829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E6125-91E1-91B7-A8AD-0415C92340A9}"/>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en-gb"/>
              <a:t>Klik for at redigere titeltypografien i masteren</a:t>
            </a:r>
          </a:p>
        </p:txBody>
      </p:sp>
      <p:sp>
        <p:nvSpPr>
          <p:cNvPr id="3" name="Undertitel 2">
            <a:extLst>
              <a:ext uri="{FF2B5EF4-FFF2-40B4-BE49-F238E27FC236}">
                <a16:creationId xmlns:a16="http://schemas.microsoft.com/office/drawing/2014/main" id="{F19595DB-D137-0F35-2909-DA090C24BCC7}"/>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Klik for at redigere undertiteltypografien i masteren</a:t>
            </a:r>
          </a:p>
        </p:txBody>
      </p:sp>
      <p:sp>
        <p:nvSpPr>
          <p:cNvPr id="4" name="Pladsholder til dato 3">
            <a:extLst>
              <a:ext uri="{FF2B5EF4-FFF2-40B4-BE49-F238E27FC236}">
                <a16:creationId xmlns:a16="http://schemas.microsoft.com/office/drawing/2014/main" id="{5B11458B-586E-7D89-36CF-DD86281C63E7}"/>
              </a:ext>
            </a:extLst>
          </p:cNvPr>
          <p:cNvSpPr>
            <a:spLocks noGrp="1"/>
          </p:cNvSpPr>
          <p:nvPr>
            <p:ph type="dt" sz="half" idx="10"/>
          </p:nvPr>
        </p:nvSpPr>
        <p:spPr/>
        <p:txBody>
          <a:bodyPr rtlCol="0"/>
          <a:lstStyle/>
          <a:p>
            <a:pPr rtl="0"/>
            <a:fld id="{3A1B4752-E2AE-499B-9BC5-A3736C25B5D4}" type="datetimeFigureOut">
              <a:rPr lang="da-DK" smtClean="0"/>
              <a:t>03-11-2025</a:t>
            </a:fld>
            <a:endParaRPr lang="da-DK"/>
          </a:p>
        </p:txBody>
      </p:sp>
      <p:sp>
        <p:nvSpPr>
          <p:cNvPr id="5" name="Pladsholder til sidefod 4">
            <a:extLst>
              <a:ext uri="{FF2B5EF4-FFF2-40B4-BE49-F238E27FC236}">
                <a16:creationId xmlns:a16="http://schemas.microsoft.com/office/drawing/2014/main" id="{AACACF2B-B12F-975E-37B2-3E3F2296F7BF}"/>
              </a:ext>
            </a:extLst>
          </p:cNvPr>
          <p:cNvSpPr>
            <a:spLocks noGrp="1"/>
          </p:cNvSpPr>
          <p:nvPr>
            <p:ph type="ftr" sz="quarter" idx="11"/>
          </p:nvPr>
        </p:nvSpPr>
        <p:spPr/>
        <p:txBody>
          <a:bodyPr rtlCol="0"/>
          <a:lstStyle/>
          <a:p>
            <a:pPr rtl="0"/>
            <a:endParaRPr lang="da-DK"/>
          </a:p>
        </p:txBody>
      </p:sp>
      <p:sp>
        <p:nvSpPr>
          <p:cNvPr id="6" name="Pladsholder til slidenummer 5">
            <a:extLst>
              <a:ext uri="{FF2B5EF4-FFF2-40B4-BE49-F238E27FC236}">
                <a16:creationId xmlns:a16="http://schemas.microsoft.com/office/drawing/2014/main" id="{82FF7C3A-7933-A2AF-F118-EBE5320F8B42}"/>
              </a:ext>
            </a:extLst>
          </p:cNvPr>
          <p:cNvSpPr>
            <a:spLocks noGrp="1"/>
          </p:cNvSpPr>
          <p:nvPr>
            <p:ph type="sldNum" sz="quarter" idx="12"/>
          </p:nvPr>
        </p:nvSpPr>
        <p:spPr/>
        <p:txBody>
          <a:bodyPr rtlCol="0"/>
          <a:lstStyle/>
          <a:p>
            <a:pPr rtl="0"/>
            <a:fld id="{1E2225A4-8A30-4E04-8A2E-4EFEA3A496E2}" type="slidenum">
              <a:rPr lang="da-DK" smtClean="0"/>
              <a:t>‹nr.›</a:t>
            </a:fld>
            <a:endParaRPr lang="da-DK"/>
          </a:p>
        </p:txBody>
      </p:sp>
    </p:spTree>
    <p:extLst>
      <p:ext uri="{BB962C8B-B14F-4D97-AF65-F5344CB8AC3E}">
        <p14:creationId xmlns:p14="http://schemas.microsoft.com/office/powerpoint/2010/main" val="3061081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31FA4C-20AD-A299-5609-73EB82B87344}"/>
              </a:ext>
            </a:extLst>
          </p:cNvPr>
          <p:cNvSpPr>
            <a:spLocks noGrp="1"/>
          </p:cNvSpPr>
          <p:nvPr>
            <p:ph type="title"/>
          </p:nvPr>
        </p:nvSpPr>
        <p:spPr/>
        <p:txBody>
          <a:bodyPr rtlCol="0"/>
          <a:lstStyle/>
          <a:p>
            <a:pPr rtl="0"/>
            <a:r>
              <a:rPr lang="en-gb"/>
              <a:t>Klik for at redigere titeltypografien i masteren</a:t>
            </a:r>
          </a:p>
        </p:txBody>
      </p:sp>
      <p:sp>
        <p:nvSpPr>
          <p:cNvPr id="3" name="Pladsholder til indhold 2">
            <a:extLst>
              <a:ext uri="{FF2B5EF4-FFF2-40B4-BE49-F238E27FC236}">
                <a16:creationId xmlns:a16="http://schemas.microsoft.com/office/drawing/2014/main" id="{0E4604DB-95A0-FFB9-8CB2-600128A6A314}"/>
              </a:ext>
            </a:extLst>
          </p:cNvPr>
          <p:cNvSpPr>
            <a:spLocks noGrp="1"/>
          </p:cNvSpPr>
          <p:nvPr>
            <p:ph idx="1"/>
          </p:nvPr>
        </p:nvSpPr>
        <p:spPr/>
        <p:txBody>
          <a:bodyPr rtlCol="0"/>
          <a:lstStyle/>
          <a:p>
            <a:pPr lvl="0" rtl="0"/>
            <a:r>
              <a:rPr lang="en-gb"/>
              <a:t>Klik for at redigere teksttypografierne i masteren</a:t>
            </a:r>
          </a:p>
          <a:p>
            <a:pPr lvl="1" rtl="0"/>
            <a:r>
              <a:rPr lang="en-gb"/>
              <a:t>Andet niveau</a:t>
            </a:r>
          </a:p>
          <a:p>
            <a:pPr lvl="2" rtl="0"/>
            <a:r>
              <a:rPr lang="en-gb"/>
              <a:t>Tredje niveau</a:t>
            </a:r>
          </a:p>
          <a:p>
            <a:pPr lvl="3" rtl="0"/>
            <a:r>
              <a:rPr lang="en-gb"/>
              <a:t>Fjerde niveau</a:t>
            </a:r>
          </a:p>
          <a:p>
            <a:pPr lvl="4" rtl="0"/>
            <a:r>
              <a:rPr lang="en-gb"/>
              <a:t>Femte niveau</a:t>
            </a:r>
          </a:p>
        </p:txBody>
      </p:sp>
      <p:sp>
        <p:nvSpPr>
          <p:cNvPr id="4" name="Pladsholder til dato 3">
            <a:extLst>
              <a:ext uri="{FF2B5EF4-FFF2-40B4-BE49-F238E27FC236}">
                <a16:creationId xmlns:a16="http://schemas.microsoft.com/office/drawing/2014/main" id="{5C9D1011-EC39-EB2C-A782-6F4DD7A13FB7}"/>
              </a:ext>
            </a:extLst>
          </p:cNvPr>
          <p:cNvSpPr>
            <a:spLocks noGrp="1"/>
          </p:cNvSpPr>
          <p:nvPr>
            <p:ph type="dt" sz="half" idx="10"/>
          </p:nvPr>
        </p:nvSpPr>
        <p:spPr/>
        <p:txBody>
          <a:bodyPr rtlCol="0"/>
          <a:lstStyle/>
          <a:p>
            <a:pPr rtl="0"/>
            <a:fld id="{3A1B4752-E2AE-499B-9BC5-A3736C25B5D4}" type="datetimeFigureOut">
              <a:rPr lang="da-DK" smtClean="0"/>
              <a:t>03-11-2025</a:t>
            </a:fld>
            <a:endParaRPr lang="da-DK"/>
          </a:p>
        </p:txBody>
      </p:sp>
      <p:sp>
        <p:nvSpPr>
          <p:cNvPr id="5" name="Pladsholder til sidefod 4">
            <a:extLst>
              <a:ext uri="{FF2B5EF4-FFF2-40B4-BE49-F238E27FC236}">
                <a16:creationId xmlns:a16="http://schemas.microsoft.com/office/drawing/2014/main" id="{C9F323FB-83C5-402C-9AC8-9F6D23FC5DCF}"/>
              </a:ext>
            </a:extLst>
          </p:cNvPr>
          <p:cNvSpPr>
            <a:spLocks noGrp="1"/>
          </p:cNvSpPr>
          <p:nvPr>
            <p:ph type="ftr" sz="quarter" idx="11"/>
          </p:nvPr>
        </p:nvSpPr>
        <p:spPr/>
        <p:txBody>
          <a:bodyPr rtlCol="0"/>
          <a:lstStyle/>
          <a:p>
            <a:pPr rtl="0"/>
            <a:endParaRPr lang="da-DK"/>
          </a:p>
        </p:txBody>
      </p:sp>
      <p:sp>
        <p:nvSpPr>
          <p:cNvPr id="6" name="Pladsholder til slidenummer 5">
            <a:extLst>
              <a:ext uri="{FF2B5EF4-FFF2-40B4-BE49-F238E27FC236}">
                <a16:creationId xmlns:a16="http://schemas.microsoft.com/office/drawing/2014/main" id="{72EC72D6-EC88-99BC-A0EE-87EEF362D88D}"/>
              </a:ext>
            </a:extLst>
          </p:cNvPr>
          <p:cNvSpPr>
            <a:spLocks noGrp="1"/>
          </p:cNvSpPr>
          <p:nvPr>
            <p:ph type="sldNum" sz="quarter" idx="12"/>
          </p:nvPr>
        </p:nvSpPr>
        <p:spPr/>
        <p:txBody>
          <a:bodyPr rtlCol="0"/>
          <a:lstStyle/>
          <a:p>
            <a:pPr rtl="0"/>
            <a:fld id="{1E2225A4-8A30-4E04-8A2E-4EFEA3A496E2}" type="slidenum">
              <a:rPr lang="da-DK" smtClean="0"/>
              <a:t>‹nr.›</a:t>
            </a:fld>
            <a:endParaRPr lang="da-DK"/>
          </a:p>
        </p:txBody>
      </p:sp>
    </p:spTree>
    <p:extLst>
      <p:ext uri="{BB962C8B-B14F-4D97-AF65-F5344CB8AC3E}">
        <p14:creationId xmlns:p14="http://schemas.microsoft.com/office/powerpoint/2010/main" val="6518023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113E9A-B67B-4D36-00ED-CFC708F24C91}"/>
              </a:ext>
            </a:extLst>
          </p:cNvPr>
          <p:cNvSpPr>
            <a:spLocks noGrp="1"/>
          </p:cNvSpPr>
          <p:nvPr>
            <p:ph type="title"/>
          </p:nvPr>
        </p:nvSpPr>
        <p:spPr>
          <a:xfrm>
            <a:off x="831850" y="1709738"/>
            <a:ext cx="10515600" cy="2852737"/>
          </a:xfrm>
        </p:spPr>
        <p:txBody>
          <a:bodyPr rtlCol="0" anchor="b"/>
          <a:lstStyle>
            <a:lvl1pPr>
              <a:defRPr sz="6000"/>
            </a:lvl1pPr>
          </a:lstStyle>
          <a:p>
            <a:pPr rtl="0"/>
            <a:r>
              <a:rPr lang="en-gb"/>
              <a:t>Klik for at redigere titeltypografien i masteren</a:t>
            </a:r>
          </a:p>
        </p:txBody>
      </p:sp>
      <p:sp>
        <p:nvSpPr>
          <p:cNvPr id="3" name="Pladsholder til tekst 2">
            <a:extLst>
              <a:ext uri="{FF2B5EF4-FFF2-40B4-BE49-F238E27FC236}">
                <a16:creationId xmlns:a16="http://schemas.microsoft.com/office/drawing/2014/main" id="{326126FC-0E5A-C31F-BCDE-D1ED820E40FA}"/>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en-gb"/>
              <a:t>Klik for at redigere teksttypografierne i masteren</a:t>
            </a:r>
          </a:p>
        </p:txBody>
      </p:sp>
      <p:sp>
        <p:nvSpPr>
          <p:cNvPr id="4" name="Pladsholder til dato 3">
            <a:extLst>
              <a:ext uri="{FF2B5EF4-FFF2-40B4-BE49-F238E27FC236}">
                <a16:creationId xmlns:a16="http://schemas.microsoft.com/office/drawing/2014/main" id="{5C61FCE9-86E2-94F5-1906-BC2FCEDF2B1E}"/>
              </a:ext>
            </a:extLst>
          </p:cNvPr>
          <p:cNvSpPr>
            <a:spLocks noGrp="1"/>
          </p:cNvSpPr>
          <p:nvPr>
            <p:ph type="dt" sz="half" idx="10"/>
          </p:nvPr>
        </p:nvSpPr>
        <p:spPr/>
        <p:txBody>
          <a:bodyPr rtlCol="0"/>
          <a:lstStyle/>
          <a:p>
            <a:pPr rtl="0"/>
            <a:fld id="{3A1B4752-E2AE-499B-9BC5-A3736C25B5D4}" type="datetimeFigureOut">
              <a:rPr lang="da-DK" smtClean="0"/>
              <a:t>03-11-2025</a:t>
            </a:fld>
            <a:endParaRPr lang="da-DK"/>
          </a:p>
        </p:txBody>
      </p:sp>
      <p:sp>
        <p:nvSpPr>
          <p:cNvPr id="5" name="Pladsholder til sidefod 4">
            <a:extLst>
              <a:ext uri="{FF2B5EF4-FFF2-40B4-BE49-F238E27FC236}">
                <a16:creationId xmlns:a16="http://schemas.microsoft.com/office/drawing/2014/main" id="{9EE800A4-278D-C1DD-50B1-7783A86FB8BC}"/>
              </a:ext>
            </a:extLst>
          </p:cNvPr>
          <p:cNvSpPr>
            <a:spLocks noGrp="1"/>
          </p:cNvSpPr>
          <p:nvPr>
            <p:ph type="ftr" sz="quarter" idx="11"/>
          </p:nvPr>
        </p:nvSpPr>
        <p:spPr/>
        <p:txBody>
          <a:bodyPr rtlCol="0"/>
          <a:lstStyle/>
          <a:p>
            <a:pPr rtl="0"/>
            <a:endParaRPr lang="da-DK"/>
          </a:p>
        </p:txBody>
      </p:sp>
      <p:sp>
        <p:nvSpPr>
          <p:cNvPr id="6" name="Pladsholder til slidenummer 5">
            <a:extLst>
              <a:ext uri="{FF2B5EF4-FFF2-40B4-BE49-F238E27FC236}">
                <a16:creationId xmlns:a16="http://schemas.microsoft.com/office/drawing/2014/main" id="{915D1F63-090C-78EC-B44D-3F28DE521700}"/>
              </a:ext>
            </a:extLst>
          </p:cNvPr>
          <p:cNvSpPr>
            <a:spLocks noGrp="1"/>
          </p:cNvSpPr>
          <p:nvPr>
            <p:ph type="sldNum" sz="quarter" idx="12"/>
          </p:nvPr>
        </p:nvSpPr>
        <p:spPr/>
        <p:txBody>
          <a:bodyPr rtlCol="0"/>
          <a:lstStyle/>
          <a:p>
            <a:pPr rtl="0"/>
            <a:fld id="{1E2225A4-8A30-4E04-8A2E-4EFEA3A496E2}" type="slidenum">
              <a:rPr lang="da-DK" smtClean="0"/>
              <a:t>‹nr.›</a:t>
            </a:fld>
            <a:endParaRPr lang="da-DK"/>
          </a:p>
        </p:txBody>
      </p:sp>
    </p:spTree>
    <p:extLst>
      <p:ext uri="{BB962C8B-B14F-4D97-AF65-F5344CB8AC3E}">
        <p14:creationId xmlns:p14="http://schemas.microsoft.com/office/powerpoint/2010/main" val="20987775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1F7CE-6D96-D241-F344-B0BBEDA93C4A}"/>
              </a:ext>
            </a:extLst>
          </p:cNvPr>
          <p:cNvSpPr>
            <a:spLocks noGrp="1"/>
          </p:cNvSpPr>
          <p:nvPr>
            <p:ph type="title"/>
          </p:nvPr>
        </p:nvSpPr>
        <p:spPr/>
        <p:txBody>
          <a:bodyPr rtlCol="0"/>
          <a:lstStyle/>
          <a:p>
            <a:pPr rtl="0"/>
            <a:r>
              <a:rPr lang="en-gb"/>
              <a:t>Klik for at redigere titeltypografien i masteren</a:t>
            </a:r>
          </a:p>
        </p:txBody>
      </p:sp>
      <p:sp>
        <p:nvSpPr>
          <p:cNvPr id="3" name="Pladsholder til indhold 2">
            <a:extLst>
              <a:ext uri="{FF2B5EF4-FFF2-40B4-BE49-F238E27FC236}">
                <a16:creationId xmlns:a16="http://schemas.microsoft.com/office/drawing/2014/main" id="{CD5EE9A3-3E2F-9E2B-711E-0BC034634F5F}"/>
              </a:ext>
            </a:extLst>
          </p:cNvPr>
          <p:cNvSpPr>
            <a:spLocks noGrp="1"/>
          </p:cNvSpPr>
          <p:nvPr>
            <p:ph sz="half" idx="1"/>
          </p:nvPr>
        </p:nvSpPr>
        <p:spPr>
          <a:xfrm>
            <a:off x="838200" y="1825625"/>
            <a:ext cx="5181600" cy="4351338"/>
          </a:xfrm>
        </p:spPr>
        <p:txBody>
          <a:bodyPr rtlCol="0"/>
          <a:lstStyle/>
          <a:p>
            <a:pPr lvl="0" rtl="0"/>
            <a:r>
              <a:rPr lang="en-gb"/>
              <a:t>Klik for at redigere teksttypografierne i masteren</a:t>
            </a:r>
          </a:p>
          <a:p>
            <a:pPr lvl="1" rtl="0"/>
            <a:r>
              <a:rPr lang="en-gb"/>
              <a:t>Andet niveau</a:t>
            </a:r>
          </a:p>
          <a:p>
            <a:pPr lvl="2" rtl="0"/>
            <a:r>
              <a:rPr lang="en-gb"/>
              <a:t>Tredje niveau</a:t>
            </a:r>
          </a:p>
          <a:p>
            <a:pPr lvl="3" rtl="0"/>
            <a:r>
              <a:rPr lang="en-gb"/>
              <a:t>Fjerde niveau</a:t>
            </a:r>
          </a:p>
          <a:p>
            <a:pPr lvl="4" rtl="0"/>
            <a:r>
              <a:rPr lang="en-gb"/>
              <a:t>Femte niveau</a:t>
            </a:r>
          </a:p>
        </p:txBody>
      </p:sp>
      <p:sp>
        <p:nvSpPr>
          <p:cNvPr id="4" name="Pladsholder til indhold 3">
            <a:extLst>
              <a:ext uri="{FF2B5EF4-FFF2-40B4-BE49-F238E27FC236}">
                <a16:creationId xmlns:a16="http://schemas.microsoft.com/office/drawing/2014/main" id="{6B6DF78F-63DE-02CD-A592-91987FB67355}"/>
              </a:ext>
            </a:extLst>
          </p:cNvPr>
          <p:cNvSpPr>
            <a:spLocks noGrp="1"/>
          </p:cNvSpPr>
          <p:nvPr>
            <p:ph sz="half" idx="2"/>
          </p:nvPr>
        </p:nvSpPr>
        <p:spPr>
          <a:xfrm>
            <a:off x="6172200" y="1825625"/>
            <a:ext cx="5181600" cy="4351338"/>
          </a:xfrm>
        </p:spPr>
        <p:txBody>
          <a:bodyPr rtlCol="0"/>
          <a:lstStyle/>
          <a:p>
            <a:pPr lvl="0" rtl="0"/>
            <a:r>
              <a:rPr lang="en-gb"/>
              <a:t>Klik for at redigere teksttypografierne i masteren</a:t>
            </a:r>
          </a:p>
          <a:p>
            <a:pPr lvl="1" rtl="0"/>
            <a:r>
              <a:rPr lang="en-gb"/>
              <a:t>Andet niveau</a:t>
            </a:r>
          </a:p>
          <a:p>
            <a:pPr lvl="2" rtl="0"/>
            <a:r>
              <a:rPr lang="en-gb"/>
              <a:t>Tredje niveau</a:t>
            </a:r>
          </a:p>
          <a:p>
            <a:pPr lvl="3" rtl="0"/>
            <a:r>
              <a:rPr lang="en-gb"/>
              <a:t>Fjerde niveau</a:t>
            </a:r>
          </a:p>
          <a:p>
            <a:pPr lvl="4" rtl="0"/>
            <a:r>
              <a:rPr lang="en-gb"/>
              <a:t>Femte niveau</a:t>
            </a:r>
          </a:p>
        </p:txBody>
      </p:sp>
      <p:sp>
        <p:nvSpPr>
          <p:cNvPr id="5" name="Pladsholder til dato 4">
            <a:extLst>
              <a:ext uri="{FF2B5EF4-FFF2-40B4-BE49-F238E27FC236}">
                <a16:creationId xmlns:a16="http://schemas.microsoft.com/office/drawing/2014/main" id="{804BE48C-67ED-3541-5CE4-60872B87D814}"/>
              </a:ext>
            </a:extLst>
          </p:cNvPr>
          <p:cNvSpPr>
            <a:spLocks noGrp="1"/>
          </p:cNvSpPr>
          <p:nvPr>
            <p:ph type="dt" sz="half" idx="10"/>
          </p:nvPr>
        </p:nvSpPr>
        <p:spPr/>
        <p:txBody>
          <a:bodyPr rtlCol="0"/>
          <a:lstStyle/>
          <a:p>
            <a:pPr rtl="0"/>
            <a:fld id="{3A1B4752-E2AE-499B-9BC5-A3736C25B5D4}" type="datetimeFigureOut">
              <a:rPr lang="da-DK" smtClean="0"/>
              <a:t>03-11-2025</a:t>
            </a:fld>
            <a:endParaRPr lang="da-DK"/>
          </a:p>
        </p:txBody>
      </p:sp>
      <p:sp>
        <p:nvSpPr>
          <p:cNvPr id="6" name="Pladsholder til sidefod 5">
            <a:extLst>
              <a:ext uri="{FF2B5EF4-FFF2-40B4-BE49-F238E27FC236}">
                <a16:creationId xmlns:a16="http://schemas.microsoft.com/office/drawing/2014/main" id="{CD2FE872-4F00-6C49-872E-CB019A92DEA3}"/>
              </a:ext>
            </a:extLst>
          </p:cNvPr>
          <p:cNvSpPr>
            <a:spLocks noGrp="1"/>
          </p:cNvSpPr>
          <p:nvPr>
            <p:ph type="ftr" sz="quarter" idx="11"/>
          </p:nvPr>
        </p:nvSpPr>
        <p:spPr/>
        <p:txBody>
          <a:bodyPr rtlCol="0"/>
          <a:lstStyle/>
          <a:p>
            <a:pPr rtl="0"/>
            <a:endParaRPr lang="da-DK"/>
          </a:p>
        </p:txBody>
      </p:sp>
      <p:sp>
        <p:nvSpPr>
          <p:cNvPr id="7" name="Pladsholder til slidenummer 6">
            <a:extLst>
              <a:ext uri="{FF2B5EF4-FFF2-40B4-BE49-F238E27FC236}">
                <a16:creationId xmlns:a16="http://schemas.microsoft.com/office/drawing/2014/main" id="{9423D305-08F8-E8AF-7870-DC00E8D16F68}"/>
              </a:ext>
            </a:extLst>
          </p:cNvPr>
          <p:cNvSpPr>
            <a:spLocks noGrp="1"/>
          </p:cNvSpPr>
          <p:nvPr>
            <p:ph type="sldNum" sz="quarter" idx="12"/>
          </p:nvPr>
        </p:nvSpPr>
        <p:spPr/>
        <p:txBody>
          <a:bodyPr rtlCol="0"/>
          <a:lstStyle/>
          <a:p>
            <a:pPr rtl="0"/>
            <a:fld id="{1E2225A4-8A30-4E04-8A2E-4EFEA3A496E2}" type="slidenum">
              <a:rPr lang="da-DK" smtClean="0"/>
              <a:t>‹nr.›</a:t>
            </a:fld>
            <a:endParaRPr lang="da-DK"/>
          </a:p>
        </p:txBody>
      </p:sp>
    </p:spTree>
    <p:extLst>
      <p:ext uri="{BB962C8B-B14F-4D97-AF65-F5344CB8AC3E}">
        <p14:creationId xmlns:p14="http://schemas.microsoft.com/office/powerpoint/2010/main" val="20657596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43DA4F-B492-E1E2-0666-072793AC8583}"/>
              </a:ext>
            </a:extLst>
          </p:cNvPr>
          <p:cNvSpPr>
            <a:spLocks noGrp="1"/>
          </p:cNvSpPr>
          <p:nvPr>
            <p:ph type="title"/>
          </p:nvPr>
        </p:nvSpPr>
        <p:spPr>
          <a:xfrm>
            <a:off x="839788" y="365125"/>
            <a:ext cx="10515600" cy="1325563"/>
          </a:xfrm>
        </p:spPr>
        <p:txBody>
          <a:bodyPr rtlCol="0"/>
          <a:lstStyle/>
          <a:p>
            <a:pPr rtl="0"/>
            <a:r>
              <a:rPr lang="en-gb"/>
              <a:t>Klik for at redigere titeltypografien i masteren</a:t>
            </a:r>
          </a:p>
        </p:txBody>
      </p:sp>
      <p:sp>
        <p:nvSpPr>
          <p:cNvPr id="3" name="Pladsholder til tekst 2">
            <a:extLst>
              <a:ext uri="{FF2B5EF4-FFF2-40B4-BE49-F238E27FC236}">
                <a16:creationId xmlns:a16="http://schemas.microsoft.com/office/drawing/2014/main" id="{85B94D14-8FBF-C412-6B2A-DAE6519D0668}"/>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Klik for at redigere teksttypografierne i masteren</a:t>
            </a:r>
          </a:p>
        </p:txBody>
      </p:sp>
      <p:sp>
        <p:nvSpPr>
          <p:cNvPr id="4" name="Pladsholder til indhold 3">
            <a:extLst>
              <a:ext uri="{FF2B5EF4-FFF2-40B4-BE49-F238E27FC236}">
                <a16:creationId xmlns:a16="http://schemas.microsoft.com/office/drawing/2014/main" id="{544705A6-1509-E0E8-53F2-073616087D9A}"/>
              </a:ext>
            </a:extLst>
          </p:cNvPr>
          <p:cNvSpPr>
            <a:spLocks noGrp="1"/>
          </p:cNvSpPr>
          <p:nvPr>
            <p:ph sz="half" idx="2"/>
          </p:nvPr>
        </p:nvSpPr>
        <p:spPr>
          <a:xfrm>
            <a:off x="839788" y="2505075"/>
            <a:ext cx="5157787" cy="3684588"/>
          </a:xfrm>
        </p:spPr>
        <p:txBody>
          <a:bodyPr rtlCol="0"/>
          <a:lstStyle/>
          <a:p>
            <a:pPr lvl="0" rtl="0"/>
            <a:r>
              <a:rPr lang="en-gb"/>
              <a:t>Klik for at redigere teksttypografierne i masteren</a:t>
            </a:r>
          </a:p>
          <a:p>
            <a:pPr lvl="1" rtl="0"/>
            <a:r>
              <a:rPr lang="en-gb"/>
              <a:t>Andet niveau</a:t>
            </a:r>
          </a:p>
          <a:p>
            <a:pPr lvl="2" rtl="0"/>
            <a:r>
              <a:rPr lang="en-gb"/>
              <a:t>Tredje niveau</a:t>
            </a:r>
          </a:p>
          <a:p>
            <a:pPr lvl="3" rtl="0"/>
            <a:r>
              <a:rPr lang="en-gb"/>
              <a:t>Fjerde niveau</a:t>
            </a:r>
          </a:p>
          <a:p>
            <a:pPr lvl="4" rtl="0"/>
            <a:r>
              <a:rPr lang="en-gb"/>
              <a:t>Femte niveau</a:t>
            </a:r>
          </a:p>
        </p:txBody>
      </p:sp>
      <p:sp>
        <p:nvSpPr>
          <p:cNvPr id="5" name="Pladsholder til tekst 4">
            <a:extLst>
              <a:ext uri="{FF2B5EF4-FFF2-40B4-BE49-F238E27FC236}">
                <a16:creationId xmlns:a16="http://schemas.microsoft.com/office/drawing/2014/main" id="{A2FAB416-A358-7DDE-540F-10417389E36A}"/>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Klik for at redigere teksttypografierne i masteren</a:t>
            </a:r>
          </a:p>
        </p:txBody>
      </p:sp>
      <p:sp>
        <p:nvSpPr>
          <p:cNvPr id="6" name="Pladsholder til indhold 5">
            <a:extLst>
              <a:ext uri="{FF2B5EF4-FFF2-40B4-BE49-F238E27FC236}">
                <a16:creationId xmlns:a16="http://schemas.microsoft.com/office/drawing/2014/main" id="{9E3FC2AF-3520-0607-0FDF-37FCF2898087}"/>
              </a:ext>
            </a:extLst>
          </p:cNvPr>
          <p:cNvSpPr>
            <a:spLocks noGrp="1"/>
          </p:cNvSpPr>
          <p:nvPr>
            <p:ph sz="quarter" idx="4"/>
          </p:nvPr>
        </p:nvSpPr>
        <p:spPr>
          <a:xfrm>
            <a:off x="6172200" y="2505075"/>
            <a:ext cx="5183188" cy="3684588"/>
          </a:xfrm>
        </p:spPr>
        <p:txBody>
          <a:bodyPr rtlCol="0"/>
          <a:lstStyle/>
          <a:p>
            <a:pPr lvl="0" rtl="0"/>
            <a:r>
              <a:rPr lang="en-gb"/>
              <a:t>Klik for at redigere teksttypografierne i masteren</a:t>
            </a:r>
          </a:p>
          <a:p>
            <a:pPr lvl="1" rtl="0"/>
            <a:r>
              <a:rPr lang="en-gb"/>
              <a:t>Andet niveau</a:t>
            </a:r>
          </a:p>
          <a:p>
            <a:pPr lvl="2" rtl="0"/>
            <a:r>
              <a:rPr lang="en-gb"/>
              <a:t>Tredje niveau</a:t>
            </a:r>
          </a:p>
          <a:p>
            <a:pPr lvl="3" rtl="0"/>
            <a:r>
              <a:rPr lang="en-gb"/>
              <a:t>Fjerde niveau</a:t>
            </a:r>
          </a:p>
          <a:p>
            <a:pPr lvl="4" rtl="0"/>
            <a:r>
              <a:rPr lang="en-gb"/>
              <a:t>Femte niveau</a:t>
            </a:r>
          </a:p>
        </p:txBody>
      </p:sp>
      <p:sp>
        <p:nvSpPr>
          <p:cNvPr id="7" name="Pladsholder til dato 6">
            <a:extLst>
              <a:ext uri="{FF2B5EF4-FFF2-40B4-BE49-F238E27FC236}">
                <a16:creationId xmlns:a16="http://schemas.microsoft.com/office/drawing/2014/main" id="{70743358-B424-635B-1F4A-784C0E2BCD0C}"/>
              </a:ext>
            </a:extLst>
          </p:cNvPr>
          <p:cNvSpPr>
            <a:spLocks noGrp="1"/>
          </p:cNvSpPr>
          <p:nvPr>
            <p:ph type="dt" sz="half" idx="10"/>
          </p:nvPr>
        </p:nvSpPr>
        <p:spPr/>
        <p:txBody>
          <a:bodyPr rtlCol="0"/>
          <a:lstStyle/>
          <a:p>
            <a:pPr rtl="0"/>
            <a:fld id="{3A1B4752-E2AE-499B-9BC5-A3736C25B5D4}" type="datetimeFigureOut">
              <a:rPr lang="da-DK" smtClean="0"/>
              <a:t>03-11-2025</a:t>
            </a:fld>
            <a:endParaRPr lang="da-DK"/>
          </a:p>
        </p:txBody>
      </p:sp>
      <p:sp>
        <p:nvSpPr>
          <p:cNvPr id="8" name="Pladsholder til sidefod 7">
            <a:extLst>
              <a:ext uri="{FF2B5EF4-FFF2-40B4-BE49-F238E27FC236}">
                <a16:creationId xmlns:a16="http://schemas.microsoft.com/office/drawing/2014/main" id="{3046220D-2F1C-23BB-79FC-85223CF0E9B7}"/>
              </a:ext>
            </a:extLst>
          </p:cNvPr>
          <p:cNvSpPr>
            <a:spLocks noGrp="1"/>
          </p:cNvSpPr>
          <p:nvPr>
            <p:ph type="ftr" sz="quarter" idx="11"/>
          </p:nvPr>
        </p:nvSpPr>
        <p:spPr/>
        <p:txBody>
          <a:bodyPr rtlCol="0"/>
          <a:lstStyle/>
          <a:p>
            <a:pPr rtl="0"/>
            <a:endParaRPr lang="da-DK"/>
          </a:p>
        </p:txBody>
      </p:sp>
      <p:sp>
        <p:nvSpPr>
          <p:cNvPr id="9" name="Pladsholder til slidenummer 8">
            <a:extLst>
              <a:ext uri="{FF2B5EF4-FFF2-40B4-BE49-F238E27FC236}">
                <a16:creationId xmlns:a16="http://schemas.microsoft.com/office/drawing/2014/main" id="{87AF1E2E-C98F-FE8A-50A3-919F07976CE8}"/>
              </a:ext>
            </a:extLst>
          </p:cNvPr>
          <p:cNvSpPr>
            <a:spLocks noGrp="1"/>
          </p:cNvSpPr>
          <p:nvPr>
            <p:ph type="sldNum" sz="quarter" idx="12"/>
          </p:nvPr>
        </p:nvSpPr>
        <p:spPr/>
        <p:txBody>
          <a:bodyPr rtlCol="0"/>
          <a:lstStyle/>
          <a:p>
            <a:pPr rtl="0"/>
            <a:fld id="{1E2225A4-8A30-4E04-8A2E-4EFEA3A496E2}" type="slidenum">
              <a:rPr lang="da-DK" smtClean="0"/>
              <a:t>‹nr.›</a:t>
            </a:fld>
            <a:endParaRPr lang="da-DK"/>
          </a:p>
        </p:txBody>
      </p:sp>
    </p:spTree>
    <p:extLst>
      <p:ext uri="{BB962C8B-B14F-4D97-AF65-F5344CB8AC3E}">
        <p14:creationId xmlns:p14="http://schemas.microsoft.com/office/powerpoint/2010/main" val="17834298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8BA8CA-9285-CF78-3C46-5E3BE3F40D0F}"/>
              </a:ext>
            </a:extLst>
          </p:cNvPr>
          <p:cNvSpPr>
            <a:spLocks noGrp="1"/>
          </p:cNvSpPr>
          <p:nvPr>
            <p:ph type="title"/>
          </p:nvPr>
        </p:nvSpPr>
        <p:spPr/>
        <p:txBody>
          <a:bodyPr rtlCol="0"/>
          <a:lstStyle/>
          <a:p>
            <a:pPr rtl="0"/>
            <a:r>
              <a:rPr lang="en-gb"/>
              <a:t>Klik for at redigere titeltypografien i masteren</a:t>
            </a:r>
          </a:p>
        </p:txBody>
      </p:sp>
      <p:sp>
        <p:nvSpPr>
          <p:cNvPr id="3" name="Pladsholder til dato 2">
            <a:extLst>
              <a:ext uri="{FF2B5EF4-FFF2-40B4-BE49-F238E27FC236}">
                <a16:creationId xmlns:a16="http://schemas.microsoft.com/office/drawing/2014/main" id="{595F19CF-95C1-1BDE-43A0-31281C75C9E9}"/>
              </a:ext>
            </a:extLst>
          </p:cNvPr>
          <p:cNvSpPr>
            <a:spLocks noGrp="1"/>
          </p:cNvSpPr>
          <p:nvPr>
            <p:ph type="dt" sz="half" idx="10"/>
          </p:nvPr>
        </p:nvSpPr>
        <p:spPr/>
        <p:txBody>
          <a:bodyPr rtlCol="0"/>
          <a:lstStyle/>
          <a:p>
            <a:pPr rtl="0"/>
            <a:fld id="{3A1B4752-E2AE-499B-9BC5-A3736C25B5D4}" type="datetimeFigureOut">
              <a:rPr lang="da-DK" smtClean="0"/>
              <a:t>03-11-2025</a:t>
            </a:fld>
            <a:endParaRPr lang="da-DK"/>
          </a:p>
        </p:txBody>
      </p:sp>
      <p:sp>
        <p:nvSpPr>
          <p:cNvPr id="4" name="Pladsholder til sidefod 3">
            <a:extLst>
              <a:ext uri="{FF2B5EF4-FFF2-40B4-BE49-F238E27FC236}">
                <a16:creationId xmlns:a16="http://schemas.microsoft.com/office/drawing/2014/main" id="{1724A441-4CA9-5802-5AB5-290EF436FE66}"/>
              </a:ext>
            </a:extLst>
          </p:cNvPr>
          <p:cNvSpPr>
            <a:spLocks noGrp="1"/>
          </p:cNvSpPr>
          <p:nvPr>
            <p:ph type="ftr" sz="quarter" idx="11"/>
          </p:nvPr>
        </p:nvSpPr>
        <p:spPr/>
        <p:txBody>
          <a:bodyPr rtlCol="0"/>
          <a:lstStyle/>
          <a:p>
            <a:pPr rtl="0"/>
            <a:endParaRPr lang="da-DK"/>
          </a:p>
        </p:txBody>
      </p:sp>
      <p:sp>
        <p:nvSpPr>
          <p:cNvPr id="5" name="Pladsholder til slidenummer 4">
            <a:extLst>
              <a:ext uri="{FF2B5EF4-FFF2-40B4-BE49-F238E27FC236}">
                <a16:creationId xmlns:a16="http://schemas.microsoft.com/office/drawing/2014/main" id="{3DE080E8-1FDD-E0DE-1193-BE0C490D8F88}"/>
              </a:ext>
            </a:extLst>
          </p:cNvPr>
          <p:cNvSpPr>
            <a:spLocks noGrp="1"/>
          </p:cNvSpPr>
          <p:nvPr>
            <p:ph type="sldNum" sz="quarter" idx="12"/>
          </p:nvPr>
        </p:nvSpPr>
        <p:spPr/>
        <p:txBody>
          <a:bodyPr rtlCol="0"/>
          <a:lstStyle/>
          <a:p>
            <a:pPr rtl="0"/>
            <a:fld id="{1E2225A4-8A30-4E04-8A2E-4EFEA3A496E2}" type="slidenum">
              <a:rPr lang="da-DK" smtClean="0"/>
              <a:t>‹nr.›</a:t>
            </a:fld>
            <a:endParaRPr lang="da-DK"/>
          </a:p>
        </p:txBody>
      </p:sp>
    </p:spTree>
    <p:extLst>
      <p:ext uri="{BB962C8B-B14F-4D97-AF65-F5344CB8AC3E}">
        <p14:creationId xmlns:p14="http://schemas.microsoft.com/office/powerpoint/2010/main" val="24364256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94E9CA2-74B4-39EC-03AE-EFEE797DA3BB}"/>
              </a:ext>
            </a:extLst>
          </p:cNvPr>
          <p:cNvSpPr>
            <a:spLocks noGrp="1"/>
          </p:cNvSpPr>
          <p:nvPr>
            <p:ph type="dt" sz="half" idx="10"/>
          </p:nvPr>
        </p:nvSpPr>
        <p:spPr/>
        <p:txBody>
          <a:bodyPr rtlCol="0"/>
          <a:lstStyle/>
          <a:p>
            <a:pPr rtl="0"/>
            <a:fld id="{3A1B4752-E2AE-499B-9BC5-A3736C25B5D4}" type="datetimeFigureOut">
              <a:rPr lang="da-DK" smtClean="0"/>
              <a:t>03-11-2025</a:t>
            </a:fld>
            <a:endParaRPr lang="da-DK"/>
          </a:p>
        </p:txBody>
      </p:sp>
      <p:sp>
        <p:nvSpPr>
          <p:cNvPr id="3" name="Pladsholder til sidefod 2">
            <a:extLst>
              <a:ext uri="{FF2B5EF4-FFF2-40B4-BE49-F238E27FC236}">
                <a16:creationId xmlns:a16="http://schemas.microsoft.com/office/drawing/2014/main" id="{33D699B8-0A01-A949-00CC-33CD25936F02}"/>
              </a:ext>
            </a:extLst>
          </p:cNvPr>
          <p:cNvSpPr>
            <a:spLocks noGrp="1"/>
          </p:cNvSpPr>
          <p:nvPr>
            <p:ph type="ftr" sz="quarter" idx="11"/>
          </p:nvPr>
        </p:nvSpPr>
        <p:spPr/>
        <p:txBody>
          <a:bodyPr rtlCol="0"/>
          <a:lstStyle/>
          <a:p>
            <a:pPr rtl="0"/>
            <a:endParaRPr lang="da-DK"/>
          </a:p>
        </p:txBody>
      </p:sp>
      <p:sp>
        <p:nvSpPr>
          <p:cNvPr id="4" name="Pladsholder til slidenummer 3">
            <a:extLst>
              <a:ext uri="{FF2B5EF4-FFF2-40B4-BE49-F238E27FC236}">
                <a16:creationId xmlns:a16="http://schemas.microsoft.com/office/drawing/2014/main" id="{B3F95D60-BB74-0A94-BC2B-555B4C93BCF4}"/>
              </a:ext>
            </a:extLst>
          </p:cNvPr>
          <p:cNvSpPr>
            <a:spLocks noGrp="1"/>
          </p:cNvSpPr>
          <p:nvPr>
            <p:ph type="sldNum" sz="quarter" idx="12"/>
          </p:nvPr>
        </p:nvSpPr>
        <p:spPr/>
        <p:txBody>
          <a:bodyPr rtlCol="0"/>
          <a:lstStyle/>
          <a:p>
            <a:pPr rtl="0"/>
            <a:fld id="{1E2225A4-8A30-4E04-8A2E-4EFEA3A496E2}" type="slidenum">
              <a:rPr lang="da-DK" smtClean="0"/>
              <a:t>‹nr.›</a:t>
            </a:fld>
            <a:endParaRPr lang="da-DK"/>
          </a:p>
        </p:txBody>
      </p:sp>
    </p:spTree>
    <p:extLst>
      <p:ext uri="{BB962C8B-B14F-4D97-AF65-F5344CB8AC3E}">
        <p14:creationId xmlns:p14="http://schemas.microsoft.com/office/powerpoint/2010/main" val="9354585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CAA9B-C9C6-9631-77D9-5FF238D1B89C}"/>
              </a:ext>
            </a:extLst>
          </p:cNvPr>
          <p:cNvSpPr>
            <a:spLocks noGrp="1"/>
          </p:cNvSpPr>
          <p:nvPr>
            <p:ph type="title"/>
          </p:nvPr>
        </p:nvSpPr>
        <p:spPr>
          <a:xfrm>
            <a:off x="839788" y="457200"/>
            <a:ext cx="3932237" cy="1600200"/>
          </a:xfrm>
        </p:spPr>
        <p:txBody>
          <a:bodyPr rtlCol="0" anchor="b"/>
          <a:lstStyle>
            <a:lvl1pPr>
              <a:defRPr sz="3200"/>
            </a:lvl1pPr>
          </a:lstStyle>
          <a:p>
            <a:pPr rtl="0"/>
            <a:r>
              <a:rPr lang="en-gb"/>
              <a:t>Klik for at redigere titeltypografien i masteren</a:t>
            </a:r>
          </a:p>
        </p:txBody>
      </p:sp>
      <p:sp>
        <p:nvSpPr>
          <p:cNvPr id="3" name="Pladsholder til indhold 2">
            <a:extLst>
              <a:ext uri="{FF2B5EF4-FFF2-40B4-BE49-F238E27FC236}">
                <a16:creationId xmlns:a16="http://schemas.microsoft.com/office/drawing/2014/main" id="{64D1079D-11F5-D733-89D7-C911E3995375}"/>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gb"/>
              <a:t>Klik for at redigere teksttypografierne i masteren</a:t>
            </a:r>
          </a:p>
          <a:p>
            <a:pPr lvl="1" rtl="0"/>
            <a:r>
              <a:rPr lang="en-gb"/>
              <a:t>Andet niveau</a:t>
            </a:r>
          </a:p>
          <a:p>
            <a:pPr lvl="2" rtl="0"/>
            <a:r>
              <a:rPr lang="en-gb"/>
              <a:t>Tredje niveau</a:t>
            </a:r>
          </a:p>
          <a:p>
            <a:pPr lvl="3" rtl="0"/>
            <a:r>
              <a:rPr lang="en-gb"/>
              <a:t>Fjerde niveau</a:t>
            </a:r>
          </a:p>
          <a:p>
            <a:pPr lvl="4" rtl="0"/>
            <a:r>
              <a:rPr lang="en-gb"/>
              <a:t>Femte niveau</a:t>
            </a:r>
          </a:p>
        </p:txBody>
      </p:sp>
      <p:sp>
        <p:nvSpPr>
          <p:cNvPr id="4" name="Pladsholder til tekst 3">
            <a:extLst>
              <a:ext uri="{FF2B5EF4-FFF2-40B4-BE49-F238E27FC236}">
                <a16:creationId xmlns:a16="http://schemas.microsoft.com/office/drawing/2014/main" id="{3DFD220C-22AC-CA6A-5E91-34E027FEF9A9}"/>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Klik for at redigere teksttypografierne i masteren</a:t>
            </a:r>
          </a:p>
        </p:txBody>
      </p:sp>
      <p:sp>
        <p:nvSpPr>
          <p:cNvPr id="5" name="Pladsholder til dato 4">
            <a:extLst>
              <a:ext uri="{FF2B5EF4-FFF2-40B4-BE49-F238E27FC236}">
                <a16:creationId xmlns:a16="http://schemas.microsoft.com/office/drawing/2014/main" id="{00C6DDA1-5F15-6506-4CD9-F4BFCB460C59}"/>
              </a:ext>
            </a:extLst>
          </p:cNvPr>
          <p:cNvSpPr>
            <a:spLocks noGrp="1"/>
          </p:cNvSpPr>
          <p:nvPr>
            <p:ph type="dt" sz="half" idx="10"/>
          </p:nvPr>
        </p:nvSpPr>
        <p:spPr/>
        <p:txBody>
          <a:bodyPr rtlCol="0"/>
          <a:lstStyle/>
          <a:p>
            <a:pPr rtl="0"/>
            <a:fld id="{3A1B4752-E2AE-499B-9BC5-A3736C25B5D4}" type="datetimeFigureOut">
              <a:rPr lang="da-DK" smtClean="0"/>
              <a:t>03-11-2025</a:t>
            </a:fld>
            <a:endParaRPr lang="da-DK"/>
          </a:p>
        </p:txBody>
      </p:sp>
      <p:sp>
        <p:nvSpPr>
          <p:cNvPr id="6" name="Pladsholder til sidefod 5">
            <a:extLst>
              <a:ext uri="{FF2B5EF4-FFF2-40B4-BE49-F238E27FC236}">
                <a16:creationId xmlns:a16="http://schemas.microsoft.com/office/drawing/2014/main" id="{06032086-EB59-172F-98F0-474C14623877}"/>
              </a:ext>
            </a:extLst>
          </p:cNvPr>
          <p:cNvSpPr>
            <a:spLocks noGrp="1"/>
          </p:cNvSpPr>
          <p:nvPr>
            <p:ph type="ftr" sz="quarter" idx="11"/>
          </p:nvPr>
        </p:nvSpPr>
        <p:spPr/>
        <p:txBody>
          <a:bodyPr rtlCol="0"/>
          <a:lstStyle/>
          <a:p>
            <a:pPr rtl="0"/>
            <a:endParaRPr lang="da-DK"/>
          </a:p>
        </p:txBody>
      </p:sp>
      <p:sp>
        <p:nvSpPr>
          <p:cNvPr id="7" name="Pladsholder til slidenummer 6">
            <a:extLst>
              <a:ext uri="{FF2B5EF4-FFF2-40B4-BE49-F238E27FC236}">
                <a16:creationId xmlns:a16="http://schemas.microsoft.com/office/drawing/2014/main" id="{44E71300-FCF3-41BB-772C-CB2F0539C0E6}"/>
              </a:ext>
            </a:extLst>
          </p:cNvPr>
          <p:cNvSpPr>
            <a:spLocks noGrp="1"/>
          </p:cNvSpPr>
          <p:nvPr>
            <p:ph type="sldNum" sz="quarter" idx="12"/>
          </p:nvPr>
        </p:nvSpPr>
        <p:spPr/>
        <p:txBody>
          <a:bodyPr rtlCol="0"/>
          <a:lstStyle/>
          <a:p>
            <a:pPr rtl="0"/>
            <a:fld id="{1E2225A4-8A30-4E04-8A2E-4EFEA3A496E2}" type="slidenum">
              <a:rPr lang="da-DK" smtClean="0"/>
              <a:t>‹nr.›</a:t>
            </a:fld>
            <a:endParaRPr lang="da-DK"/>
          </a:p>
        </p:txBody>
      </p:sp>
    </p:spTree>
    <p:extLst>
      <p:ext uri="{BB962C8B-B14F-4D97-AF65-F5344CB8AC3E}">
        <p14:creationId xmlns:p14="http://schemas.microsoft.com/office/powerpoint/2010/main" val="1974492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or billede højre - blå">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rtl="0"/>
              <a:t>‹nr.›</a:t>
            </a:fld>
            <a:endParaRPr lang="en-US" dirty="0"/>
          </a:p>
        </p:txBody>
      </p:sp>
      <p:sp>
        <p:nvSpPr>
          <p:cNvPr id="6" name="Title 4"/>
          <p:cNvSpPr>
            <a:spLocks noGrp="1"/>
          </p:cNvSpPr>
          <p:nvPr>
            <p:ph type="title" hasCustomPrompt="1"/>
          </p:nvPr>
        </p:nvSpPr>
        <p:spPr>
          <a:xfrm>
            <a:off x="587378" y="373449"/>
            <a:ext cx="4454527" cy="1471230"/>
          </a:xfrm>
        </p:spPr>
        <p:txBody>
          <a:bodyPr rtlCol="0"/>
          <a:lstStyle>
            <a:lvl1pPr>
              <a:defRPr sz="3600">
                <a:solidFill>
                  <a:schemeClr val="bg1"/>
                </a:solidFill>
              </a:defRPr>
            </a:lvl1pPr>
          </a:lstStyle>
          <a:p>
            <a:pPr rtl="0"/>
            <a:r>
              <a:rPr lang="en-gb"/>
              <a:t>CLICK TO EDIT TITLE</a:t>
            </a:r>
          </a:p>
        </p:txBody>
      </p:sp>
      <p:grpSp>
        <p:nvGrpSpPr>
          <p:cNvPr id="31" name="Gruppe 30"/>
          <p:cNvGrpSpPr/>
          <p:nvPr userDrawn="1"/>
        </p:nvGrpSpPr>
        <p:grpSpPr>
          <a:xfrm>
            <a:off x="5466449" y="6027162"/>
            <a:ext cx="1272707"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grpSp>
      <p:sp>
        <p:nvSpPr>
          <p:cNvPr id="4" name="Pladsholder til tekst 3"/>
          <p:cNvSpPr>
            <a:spLocks noGrp="1"/>
          </p:cNvSpPr>
          <p:nvPr>
            <p:ph type="body" sz="quarter" idx="12" hasCustomPrompt="1"/>
          </p:nvPr>
        </p:nvSpPr>
        <p:spPr>
          <a:xfrm>
            <a:off x="583408" y="2101813"/>
            <a:ext cx="4458495" cy="3600491"/>
          </a:xfrm>
        </p:spPr>
        <p:txBody>
          <a:bodyPr rtlCol="0"/>
          <a:lstStyle>
            <a:lvl1pPr marL="285715" indent="-285715">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3" y="657227"/>
            <a:ext cx="405155"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75" name="Picture Placeholder 4"/>
          <p:cNvSpPr>
            <a:spLocks noGrp="1"/>
          </p:cNvSpPr>
          <p:nvPr>
            <p:ph type="pic" sz="quarter" idx="11" hasCustomPrompt="1"/>
          </p:nvPr>
        </p:nvSpPr>
        <p:spPr>
          <a:xfrm>
            <a:off x="5270503" y="0"/>
            <a:ext cx="69215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Tree>
    <p:extLst>
      <p:ext uri="{BB962C8B-B14F-4D97-AF65-F5344CB8AC3E}">
        <p14:creationId xmlns:p14="http://schemas.microsoft.com/office/powerpoint/2010/main" val="7359317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4CD568-F1AE-8093-8CB7-4A047855A3D2}"/>
              </a:ext>
            </a:extLst>
          </p:cNvPr>
          <p:cNvSpPr>
            <a:spLocks noGrp="1"/>
          </p:cNvSpPr>
          <p:nvPr>
            <p:ph type="title"/>
          </p:nvPr>
        </p:nvSpPr>
        <p:spPr>
          <a:xfrm>
            <a:off x="839788" y="457200"/>
            <a:ext cx="3932237" cy="1600200"/>
          </a:xfrm>
        </p:spPr>
        <p:txBody>
          <a:bodyPr rtlCol="0" anchor="b"/>
          <a:lstStyle>
            <a:lvl1pPr>
              <a:defRPr sz="3200"/>
            </a:lvl1pPr>
          </a:lstStyle>
          <a:p>
            <a:pPr rtl="0"/>
            <a:r>
              <a:rPr lang="en-gb"/>
              <a:t>Klik for at redigere titeltypografien i masteren</a:t>
            </a:r>
          </a:p>
        </p:txBody>
      </p:sp>
      <p:sp>
        <p:nvSpPr>
          <p:cNvPr id="3" name="Pladsholder til billede 2">
            <a:extLst>
              <a:ext uri="{FF2B5EF4-FFF2-40B4-BE49-F238E27FC236}">
                <a16:creationId xmlns:a16="http://schemas.microsoft.com/office/drawing/2014/main" id="{4B249EAE-39AA-4308-8450-65E01CB73856}"/>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da-DK"/>
          </a:p>
        </p:txBody>
      </p:sp>
      <p:sp>
        <p:nvSpPr>
          <p:cNvPr id="4" name="Pladsholder til tekst 3">
            <a:extLst>
              <a:ext uri="{FF2B5EF4-FFF2-40B4-BE49-F238E27FC236}">
                <a16:creationId xmlns:a16="http://schemas.microsoft.com/office/drawing/2014/main" id="{01FDB3A2-7545-FB2D-C520-9C26AC2B94B6}"/>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Klik for at redigere teksttypografierne i masteren</a:t>
            </a:r>
          </a:p>
        </p:txBody>
      </p:sp>
      <p:sp>
        <p:nvSpPr>
          <p:cNvPr id="5" name="Pladsholder til dato 4">
            <a:extLst>
              <a:ext uri="{FF2B5EF4-FFF2-40B4-BE49-F238E27FC236}">
                <a16:creationId xmlns:a16="http://schemas.microsoft.com/office/drawing/2014/main" id="{070C5C29-B139-0A4F-47E0-15FA0531290D}"/>
              </a:ext>
            </a:extLst>
          </p:cNvPr>
          <p:cNvSpPr>
            <a:spLocks noGrp="1"/>
          </p:cNvSpPr>
          <p:nvPr>
            <p:ph type="dt" sz="half" idx="10"/>
          </p:nvPr>
        </p:nvSpPr>
        <p:spPr/>
        <p:txBody>
          <a:bodyPr rtlCol="0"/>
          <a:lstStyle/>
          <a:p>
            <a:pPr rtl="0"/>
            <a:fld id="{3A1B4752-E2AE-499B-9BC5-A3736C25B5D4}" type="datetimeFigureOut">
              <a:rPr lang="da-DK" smtClean="0"/>
              <a:t>03-11-2025</a:t>
            </a:fld>
            <a:endParaRPr lang="da-DK"/>
          </a:p>
        </p:txBody>
      </p:sp>
      <p:sp>
        <p:nvSpPr>
          <p:cNvPr id="6" name="Pladsholder til sidefod 5">
            <a:extLst>
              <a:ext uri="{FF2B5EF4-FFF2-40B4-BE49-F238E27FC236}">
                <a16:creationId xmlns:a16="http://schemas.microsoft.com/office/drawing/2014/main" id="{9519878C-0252-18F2-3514-2D0C1B7F900B}"/>
              </a:ext>
            </a:extLst>
          </p:cNvPr>
          <p:cNvSpPr>
            <a:spLocks noGrp="1"/>
          </p:cNvSpPr>
          <p:nvPr>
            <p:ph type="ftr" sz="quarter" idx="11"/>
          </p:nvPr>
        </p:nvSpPr>
        <p:spPr/>
        <p:txBody>
          <a:bodyPr rtlCol="0"/>
          <a:lstStyle/>
          <a:p>
            <a:pPr rtl="0"/>
            <a:endParaRPr lang="da-DK"/>
          </a:p>
        </p:txBody>
      </p:sp>
      <p:sp>
        <p:nvSpPr>
          <p:cNvPr id="7" name="Pladsholder til slidenummer 6">
            <a:extLst>
              <a:ext uri="{FF2B5EF4-FFF2-40B4-BE49-F238E27FC236}">
                <a16:creationId xmlns:a16="http://schemas.microsoft.com/office/drawing/2014/main" id="{D01FA4F7-0205-9AE2-FE39-004BDEA52261}"/>
              </a:ext>
            </a:extLst>
          </p:cNvPr>
          <p:cNvSpPr>
            <a:spLocks noGrp="1"/>
          </p:cNvSpPr>
          <p:nvPr>
            <p:ph type="sldNum" sz="quarter" idx="12"/>
          </p:nvPr>
        </p:nvSpPr>
        <p:spPr/>
        <p:txBody>
          <a:bodyPr rtlCol="0"/>
          <a:lstStyle/>
          <a:p>
            <a:pPr rtl="0"/>
            <a:fld id="{1E2225A4-8A30-4E04-8A2E-4EFEA3A496E2}" type="slidenum">
              <a:rPr lang="da-DK" smtClean="0"/>
              <a:t>‹nr.›</a:t>
            </a:fld>
            <a:endParaRPr lang="da-DK"/>
          </a:p>
        </p:txBody>
      </p:sp>
    </p:spTree>
    <p:extLst>
      <p:ext uri="{BB962C8B-B14F-4D97-AF65-F5344CB8AC3E}">
        <p14:creationId xmlns:p14="http://schemas.microsoft.com/office/powerpoint/2010/main" val="12477060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8E341B-E690-92BB-A3F0-BA123337EA26}"/>
              </a:ext>
            </a:extLst>
          </p:cNvPr>
          <p:cNvSpPr>
            <a:spLocks noGrp="1"/>
          </p:cNvSpPr>
          <p:nvPr>
            <p:ph type="title"/>
          </p:nvPr>
        </p:nvSpPr>
        <p:spPr/>
        <p:txBody>
          <a:bodyPr rtlCol="0"/>
          <a:lstStyle/>
          <a:p>
            <a:pPr rtl="0"/>
            <a:r>
              <a:rPr lang="en-gb"/>
              <a:t>Klik for at redigere titeltypografien i masteren</a:t>
            </a:r>
          </a:p>
        </p:txBody>
      </p:sp>
      <p:sp>
        <p:nvSpPr>
          <p:cNvPr id="3" name="Pladsholder til lodret titel 2">
            <a:extLst>
              <a:ext uri="{FF2B5EF4-FFF2-40B4-BE49-F238E27FC236}">
                <a16:creationId xmlns:a16="http://schemas.microsoft.com/office/drawing/2014/main" id="{C09E366B-7A40-D77A-9C03-ABF85E22F0DA}"/>
              </a:ext>
            </a:extLst>
          </p:cNvPr>
          <p:cNvSpPr>
            <a:spLocks noGrp="1"/>
          </p:cNvSpPr>
          <p:nvPr>
            <p:ph type="body" orient="vert" idx="1"/>
          </p:nvPr>
        </p:nvSpPr>
        <p:spPr/>
        <p:txBody>
          <a:bodyPr vert="eaVert" rtlCol="0"/>
          <a:lstStyle/>
          <a:p>
            <a:pPr lvl="0" rtl="0"/>
            <a:r>
              <a:rPr lang="en-gb"/>
              <a:t>Klik for at redigere teksttypografierne i masteren</a:t>
            </a:r>
          </a:p>
          <a:p>
            <a:pPr lvl="1" rtl="0"/>
            <a:r>
              <a:rPr lang="en-gb"/>
              <a:t>Andet niveau</a:t>
            </a:r>
          </a:p>
          <a:p>
            <a:pPr lvl="2" rtl="0"/>
            <a:r>
              <a:rPr lang="en-gb"/>
              <a:t>Tredje niveau</a:t>
            </a:r>
          </a:p>
          <a:p>
            <a:pPr lvl="3" rtl="0"/>
            <a:r>
              <a:rPr lang="en-gb"/>
              <a:t>Fjerde niveau</a:t>
            </a:r>
          </a:p>
          <a:p>
            <a:pPr lvl="4" rtl="0"/>
            <a:r>
              <a:rPr lang="en-gb"/>
              <a:t>Femte niveau</a:t>
            </a:r>
          </a:p>
        </p:txBody>
      </p:sp>
      <p:sp>
        <p:nvSpPr>
          <p:cNvPr id="4" name="Pladsholder til dato 3">
            <a:extLst>
              <a:ext uri="{FF2B5EF4-FFF2-40B4-BE49-F238E27FC236}">
                <a16:creationId xmlns:a16="http://schemas.microsoft.com/office/drawing/2014/main" id="{854D6A44-569F-0D22-0812-BFA0D24DF145}"/>
              </a:ext>
            </a:extLst>
          </p:cNvPr>
          <p:cNvSpPr>
            <a:spLocks noGrp="1"/>
          </p:cNvSpPr>
          <p:nvPr>
            <p:ph type="dt" sz="half" idx="10"/>
          </p:nvPr>
        </p:nvSpPr>
        <p:spPr/>
        <p:txBody>
          <a:bodyPr rtlCol="0"/>
          <a:lstStyle/>
          <a:p>
            <a:pPr rtl="0"/>
            <a:fld id="{3A1B4752-E2AE-499B-9BC5-A3736C25B5D4}" type="datetimeFigureOut">
              <a:rPr lang="da-DK" smtClean="0"/>
              <a:t>03-11-2025</a:t>
            </a:fld>
            <a:endParaRPr lang="da-DK"/>
          </a:p>
        </p:txBody>
      </p:sp>
      <p:sp>
        <p:nvSpPr>
          <p:cNvPr id="5" name="Pladsholder til sidefod 4">
            <a:extLst>
              <a:ext uri="{FF2B5EF4-FFF2-40B4-BE49-F238E27FC236}">
                <a16:creationId xmlns:a16="http://schemas.microsoft.com/office/drawing/2014/main" id="{F5EA63CB-1F4B-E54A-88D2-B46A6E96DC04}"/>
              </a:ext>
            </a:extLst>
          </p:cNvPr>
          <p:cNvSpPr>
            <a:spLocks noGrp="1"/>
          </p:cNvSpPr>
          <p:nvPr>
            <p:ph type="ftr" sz="quarter" idx="11"/>
          </p:nvPr>
        </p:nvSpPr>
        <p:spPr/>
        <p:txBody>
          <a:bodyPr rtlCol="0"/>
          <a:lstStyle/>
          <a:p>
            <a:pPr rtl="0"/>
            <a:endParaRPr lang="da-DK"/>
          </a:p>
        </p:txBody>
      </p:sp>
      <p:sp>
        <p:nvSpPr>
          <p:cNvPr id="6" name="Pladsholder til slidenummer 5">
            <a:extLst>
              <a:ext uri="{FF2B5EF4-FFF2-40B4-BE49-F238E27FC236}">
                <a16:creationId xmlns:a16="http://schemas.microsoft.com/office/drawing/2014/main" id="{AE35A458-CF60-3AA9-A2CF-9E2A77410DAF}"/>
              </a:ext>
            </a:extLst>
          </p:cNvPr>
          <p:cNvSpPr>
            <a:spLocks noGrp="1"/>
          </p:cNvSpPr>
          <p:nvPr>
            <p:ph type="sldNum" sz="quarter" idx="12"/>
          </p:nvPr>
        </p:nvSpPr>
        <p:spPr/>
        <p:txBody>
          <a:bodyPr rtlCol="0"/>
          <a:lstStyle/>
          <a:p>
            <a:pPr rtl="0"/>
            <a:fld id="{1E2225A4-8A30-4E04-8A2E-4EFEA3A496E2}" type="slidenum">
              <a:rPr lang="da-DK" smtClean="0"/>
              <a:t>‹nr.›</a:t>
            </a:fld>
            <a:endParaRPr lang="da-DK"/>
          </a:p>
        </p:txBody>
      </p:sp>
    </p:spTree>
    <p:extLst>
      <p:ext uri="{BB962C8B-B14F-4D97-AF65-F5344CB8AC3E}">
        <p14:creationId xmlns:p14="http://schemas.microsoft.com/office/powerpoint/2010/main" val="32025984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7C9CF8A0-7F90-B5F2-5BE9-81BB4D40E368}"/>
              </a:ext>
            </a:extLst>
          </p:cNvPr>
          <p:cNvSpPr>
            <a:spLocks noGrp="1"/>
          </p:cNvSpPr>
          <p:nvPr>
            <p:ph type="title" orient="vert"/>
          </p:nvPr>
        </p:nvSpPr>
        <p:spPr>
          <a:xfrm>
            <a:off x="8724900" y="365125"/>
            <a:ext cx="2628900" cy="5811838"/>
          </a:xfrm>
        </p:spPr>
        <p:txBody>
          <a:bodyPr vert="eaVert" rtlCol="0"/>
          <a:lstStyle/>
          <a:p>
            <a:pPr rtl="0"/>
            <a:r>
              <a:rPr lang="en-gb"/>
              <a:t>Klik for at redigere titeltypografien i masteren</a:t>
            </a:r>
          </a:p>
        </p:txBody>
      </p:sp>
      <p:sp>
        <p:nvSpPr>
          <p:cNvPr id="3" name="Pladsholder til lodret titel 2">
            <a:extLst>
              <a:ext uri="{FF2B5EF4-FFF2-40B4-BE49-F238E27FC236}">
                <a16:creationId xmlns:a16="http://schemas.microsoft.com/office/drawing/2014/main" id="{1903461F-E53E-94BC-ABA5-9757625054EC}"/>
              </a:ext>
            </a:extLst>
          </p:cNvPr>
          <p:cNvSpPr>
            <a:spLocks noGrp="1"/>
          </p:cNvSpPr>
          <p:nvPr>
            <p:ph type="body" orient="vert" idx="1"/>
          </p:nvPr>
        </p:nvSpPr>
        <p:spPr>
          <a:xfrm>
            <a:off x="838200" y="365125"/>
            <a:ext cx="7734300" cy="5811838"/>
          </a:xfrm>
        </p:spPr>
        <p:txBody>
          <a:bodyPr vert="eaVert" rtlCol="0"/>
          <a:lstStyle/>
          <a:p>
            <a:pPr lvl="0" rtl="0"/>
            <a:r>
              <a:rPr lang="en-gb"/>
              <a:t>Klik for at redigere teksttypografierne i masteren</a:t>
            </a:r>
          </a:p>
          <a:p>
            <a:pPr lvl="1" rtl="0"/>
            <a:r>
              <a:rPr lang="en-gb"/>
              <a:t>Andet niveau</a:t>
            </a:r>
          </a:p>
          <a:p>
            <a:pPr lvl="2" rtl="0"/>
            <a:r>
              <a:rPr lang="en-gb"/>
              <a:t>Tredje niveau</a:t>
            </a:r>
          </a:p>
          <a:p>
            <a:pPr lvl="3" rtl="0"/>
            <a:r>
              <a:rPr lang="en-gb"/>
              <a:t>Fjerde niveau</a:t>
            </a:r>
          </a:p>
          <a:p>
            <a:pPr lvl="4" rtl="0"/>
            <a:r>
              <a:rPr lang="en-gb"/>
              <a:t>Femte niveau</a:t>
            </a:r>
          </a:p>
        </p:txBody>
      </p:sp>
      <p:sp>
        <p:nvSpPr>
          <p:cNvPr id="4" name="Pladsholder til dato 3">
            <a:extLst>
              <a:ext uri="{FF2B5EF4-FFF2-40B4-BE49-F238E27FC236}">
                <a16:creationId xmlns:a16="http://schemas.microsoft.com/office/drawing/2014/main" id="{D7D4E1E1-23B9-BAA4-8F0A-136EAC1BFC18}"/>
              </a:ext>
            </a:extLst>
          </p:cNvPr>
          <p:cNvSpPr>
            <a:spLocks noGrp="1"/>
          </p:cNvSpPr>
          <p:nvPr>
            <p:ph type="dt" sz="half" idx="10"/>
          </p:nvPr>
        </p:nvSpPr>
        <p:spPr/>
        <p:txBody>
          <a:bodyPr rtlCol="0"/>
          <a:lstStyle/>
          <a:p>
            <a:pPr rtl="0"/>
            <a:fld id="{3A1B4752-E2AE-499B-9BC5-A3736C25B5D4}" type="datetimeFigureOut">
              <a:rPr lang="da-DK" smtClean="0"/>
              <a:t>03-11-2025</a:t>
            </a:fld>
            <a:endParaRPr lang="da-DK"/>
          </a:p>
        </p:txBody>
      </p:sp>
      <p:sp>
        <p:nvSpPr>
          <p:cNvPr id="5" name="Pladsholder til sidefod 4">
            <a:extLst>
              <a:ext uri="{FF2B5EF4-FFF2-40B4-BE49-F238E27FC236}">
                <a16:creationId xmlns:a16="http://schemas.microsoft.com/office/drawing/2014/main" id="{4789CF1F-69AA-D0D1-2DB2-FC06C1AB2F62}"/>
              </a:ext>
            </a:extLst>
          </p:cNvPr>
          <p:cNvSpPr>
            <a:spLocks noGrp="1"/>
          </p:cNvSpPr>
          <p:nvPr>
            <p:ph type="ftr" sz="quarter" idx="11"/>
          </p:nvPr>
        </p:nvSpPr>
        <p:spPr/>
        <p:txBody>
          <a:bodyPr rtlCol="0"/>
          <a:lstStyle/>
          <a:p>
            <a:pPr rtl="0"/>
            <a:endParaRPr lang="da-DK"/>
          </a:p>
        </p:txBody>
      </p:sp>
      <p:sp>
        <p:nvSpPr>
          <p:cNvPr id="6" name="Pladsholder til slidenummer 5">
            <a:extLst>
              <a:ext uri="{FF2B5EF4-FFF2-40B4-BE49-F238E27FC236}">
                <a16:creationId xmlns:a16="http://schemas.microsoft.com/office/drawing/2014/main" id="{FD891493-0849-E5DA-0CCA-44DB7BB747E0}"/>
              </a:ext>
            </a:extLst>
          </p:cNvPr>
          <p:cNvSpPr>
            <a:spLocks noGrp="1"/>
          </p:cNvSpPr>
          <p:nvPr>
            <p:ph type="sldNum" sz="quarter" idx="12"/>
          </p:nvPr>
        </p:nvSpPr>
        <p:spPr/>
        <p:txBody>
          <a:bodyPr rtlCol="0"/>
          <a:lstStyle/>
          <a:p>
            <a:pPr rtl="0"/>
            <a:fld id="{1E2225A4-8A30-4E04-8A2E-4EFEA3A496E2}" type="slidenum">
              <a:rPr lang="da-DK" smtClean="0"/>
              <a:t>‹nr.›</a:t>
            </a:fld>
            <a:endParaRPr lang="da-DK"/>
          </a:p>
        </p:txBody>
      </p:sp>
    </p:spTree>
    <p:extLst>
      <p:ext uri="{BB962C8B-B14F-4D97-AF65-F5344CB8AC3E}">
        <p14:creationId xmlns:p14="http://schemas.microsoft.com/office/powerpoint/2010/main" val="3580233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rtlCol="0"/>
          <a:lstStyle/>
          <a:p>
            <a:pPr rtl="0"/>
            <a:r>
              <a:rPr lang="en-gb"/>
              <a:t>Click to edit Master title style</a:t>
            </a:r>
          </a:p>
        </p:txBody>
      </p:sp>
      <p:sp>
        <p:nvSpPr>
          <p:cNvPr id="3" name="Subtitle 2"/>
          <p:cNvSpPr>
            <a:spLocks noGrp="1"/>
          </p:cNvSpPr>
          <p:nvPr>
            <p:ph type="subTitle" idx="1"/>
          </p:nvPr>
        </p:nvSpPr>
        <p:spPr>
          <a:xfrm>
            <a:off x="914400" y="2590800"/>
            <a:ext cx="4267200" cy="1168400"/>
          </a:xfrm>
        </p:spPr>
        <p:txBody>
          <a:bodyPr rtlCol="0"/>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pPr rtl="0"/>
            <a:r>
              <a:rPr lang="en-gb"/>
              <a:t>Click to edit Master subtitle style</a:t>
            </a:r>
          </a:p>
        </p:txBody>
      </p:sp>
      <p:sp>
        <p:nvSpPr>
          <p:cNvPr id="4" name="Date Placeholder 3"/>
          <p:cNvSpPr>
            <a:spLocks noGrp="1"/>
          </p:cNvSpPr>
          <p:nvPr>
            <p:ph type="dt" sz="half" idx="10"/>
          </p:nvPr>
        </p:nvSpPr>
        <p:spPr/>
        <p:txBody>
          <a:bodyPr rtlCol="0"/>
          <a:lstStyle/>
          <a:p>
            <a:pPr rtl="0"/>
            <a:fld id="{1D8BD707-D9CF-40AE-B4C6-C98DA3205C09}" type="datetimeFigureOut">
              <a:rPr lang="en-US" smtClean="0"/>
              <a:pPr rtl="0"/>
              <a:t>11/3/2025</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B6F15528-21DE-4FAA-801E-634DDDAF4B2B}" type="slidenum">
              <a:rPr lang="en-US" smtClean="0"/>
              <a:pPr rtl="0"/>
              <a:t>‹nr.›</a:t>
            </a:fld>
            <a:endParaRPr lang="en-US"/>
          </a:p>
        </p:txBody>
      </p:sp>
    </p:spTree>
    <p:extLst>
      <p:ext uri="{BB962C8B-B14F-4D97-AF65-F5344CB8AC3E}">
        <p14:creationId xmlns:p14="http://schemas.microsoft.com/office/powerpoint/2010/main" val="27241782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p>
        </p:txBody>
      </p:sp>
      <p:sp>
        <p:nvSpPr>
          <p:cNvPr id="3" name="Content Placeholder 2"/>
          <p:cNvSpPr>
            <a:spLocks noGrp="1"/>
          </p:cNvSpPr>
          <p:nvPr>
            <p:ph idx="1"/>
          </p:nvPr>
        </p:nvSpPr>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p:cNvSpPr>
            <a:spLocks noGrp="1"/>
          </p:cNvSpPr>
          <p:nvPr>
            <p:ph type="dt" sz="half" idx="10"/>
          </p:nvPr>
        </p:nvSpPr>
        <p:spPr/>
        <p:txBody>
          <a:bodyPr rtlCol="0"/>
          <a:lstStyle/>
          <a:p>
            <a:pPr rtl="0"/>
            <a:fld id="{1D8BD707-D9CF-40AE-B4C6-C98DA3205C09}" type="datetimeFigureOut">
              <a:rPr lang="en-US" smtClean="0"/>
              <a:pPr rtl="0"/>
              <a:t>11/3/2025</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B6F15528-21DE-4FAA-801E-634DDDAF4B2B}" type="slidenum">
              <a:rPr lang="en-US" smtClean="0"/>
              <a:pPr rtl="0"/>
              <a:t>‹nr.›</a:t>
            </a:fld>
            <a:endParaRPr lang="en-US"/>
          </a:p>
        </p:txBody>
      </p:sp>
    </p:spTree>
    <p:extLst>
      <p:ext uri="{BB962C8B-B14F-4D97-AF65-F5344CB8AC3E}">
        <p14:creationId xmlns:p14="http://schemas.microsoft.com/office/powerpoint/2010/main" val="32923487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rtlCol="0" anchor="t"/>
          <a:lstStyle>
            <a:lvl1pPr algn="l">
              <a:defRPr sz="2667" b="1" cap="all"/>
            </a:lvl1pPr>
          </a:lstStyle>
          <a:p>
            <a:pPr rtl="0"/>
            <a:r>
              <a:rPr lang="en-gb"/>
              <a:t>Click to edit Master title style</a:t>
            </a:r>
          </a:p>
        </p:txBody>
      </p:sp>
      <p:sp>
        <p:nvSpPr>
          <p:cNvPr id="3" name="Text Placeholder 2"/>
          <p:cNvSpPr>
            <a:spLocks noGrp="1"/>
          </p:cNvSpPr>
          <p:nvPr>
            <p:ph type="body" idx="1"/>
          </p:nvPr>
        </p:nvSpPr>
        <p:spPr>
          <a:xfrm>
            <a:off x="481542" y="1937809"/>
            <a:ext cx="5181600" cy="1000125"/>
          </a:xfrm>
        </p:spPr>
        <p:txBody>
          <a:bodyPr rtlCol="0"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rtl="0"/>
            <a:r>
              <a:rPr lang="en-gb"/>
              <a:t>Click to edit Master text styles</a:t>
            </a:r>
          </a:p>
        </p:txBody>
      </p:sp>
      <p:sp>
        <p:nvSpPr>
          <p:cNvPr id="4" name="Date Placeholder 3"/>
          <p:cNvSpPr>
            <a:spLocks noGrp="1"/>
          </p:cNvSpPr>
          <p:nvPr>
            <p:ph type="dt" sz="half" idx="10"/>
          </p:nvPr>
        </p:nvSpPr>
        <p:spPr/>
        <p:txBody>
          <a:bodyPr rtlCol="0"/>
          <a:lstStyle/>
          <a:p>
            <a:pPr rtl="0"/>
            <a:fld id="{1D8BD707-D9CF-40AE-B4C6-C98DA3205C09}" type="datetimeFigureOut">
              <a:rPr lang="en-US" smtClean="0"/>
              <a:pPr rtl="0"/>
              <a:t>11/3/2025</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B6F15528-21DE-4FAA-801E-634DDDAF4B2B}" type="slidenum">
              <a:rPr lang="en-US" smtClean="0"/>
              <a:pPr rtl="0"/>
              <a:t>‹nr.›</a:t>
            </a:fld>
            <a:endParaRPr lang="en-US"/>
          </a:p>
        </p:txBody>
      </p:sp>
    </p:spTree>
    <p:extLst>
      <p:ext uri="{BB962C8B-B14F-4D97-AF65-F5344CB8AC3E}">
        <p14:creationId xmlns:p14="http://schemas.microsoft.com/office/powerpoint/2010/main" val="5594339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p>
        </p:txBody>
      </p:sp>
      <p:sp>
        <p:nvSpPr>
          <p:cNvPr id="3" name="Content Placeholder 2"/>
          <p:cNvSpPr>
            <a:spLocks noGrp="1"/>
          </p:cNvSpPr>
          <p:nvPr>
            <p:ph sz="half" idx="1"/>
          </p:nvPr>
        </p:nvSpPr>
        <p:spPr>
          <a:xfrm>
            <a:off x="304800" y="1066800"/>
            <a:ext cx="2692400" cy="3017309"/>
          </a:xfrm>
        </p:spPr>
        <p:txBody>
          <a:bodyPr rtlCol="0"/>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Content Placeholder 3"/>
          <p:cNvSpPr>
            <a:spLocks noGrp="1"/>
          </p:cNvSpPr>
          <p:nvPr>
            <p:ph sz="half" idx="2"/>
          </p:nvPr>
        </p:nvSpPr>
        <p:spPr>
          <a:xfrm>
            <a:off x="3098800" y="1066800"/>
            <a:ext cx="2692400" cy="3017309"/>
          </a:xfrm>
        </p:spPr>
        <p:txBody>
          <a:bodyPr rtlCol="0"/>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Date Placeholder 4"/>
          <p:cNvSpPr>
            <a:spLocks noGrp="1"/>
          </p:cNvSpPr>
          <p:nvPr>
            <p:ph type="dt" sz="half" idx="10"/>
          </p:nvPr>
        </p:nvSpPr>
        <p:spPr/>
        <p:txBody>
          <a:bodyPr rtlCol="0"/>
          <a:lstStyle/>
          <a:p>
            <a:pPr rtl="0"/>
            <a:fld id="{1D8BD707-D9CF-40AE-B4C6-C98DA3205C09}" type="datetimeFigureOut">
              <a:rPr lang="en-US" smtClean="0"/>
              <a:pPr rtl="0"/>
              <a:t>11/3/2025</a:t>
            </a:fld>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B6F15528-21DE-4FAA-801E-634DDDAF4B2B}" type="slidenum">
              <a:rPr lang="en-US" smtClean="0"/>
              <a:pPr rtl="0"/>
              <a:t>‹nr.›</a:t>
            </a:fld>
            <a:endParaRPr lang="en-US"/>
          </a:p>
        </p:txBody>
      </p:sp>
    </p:spTree>
    <p:extLst>
      <p:ext uri="{BB962C8B-B14F-4D97-AF65-F5344CB8AC3E}">
        <p14:creationId xmlns:p14="http://schemas.microsoft.com/office/powerpoint/2010/main" val="19286825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vl1pPr>
          </a:lstStyle>
          <a:p>
            <a:pPr rtl="0"/>
            <a:r>
              <a:rPr lang="en-gb"/>
              <a:t>Click to edit Master title style</a:t>
            </a:r>
          </a:p>
        </p:txBody>
      </p:sp>
      <p:sp>
        <p:nvSpPr>
          <p:cNvPr id="3" name="Text Placeholder 2"/>
          <p:cNvSpPr>
            <a:spLocks noGrp="1"/>
          </p:cNvSpPr>
          <p:nvPr>
            <p:ph type="body" idx="1"/>
          </p:nvPr>
        </p:nvSpPr>
        <p:spPr>
          <a:xfrm>
            <a:off x="304800" y="1023409"/>
            <a:ext cx="2693459" cy="426508"/>
          </a:xfrm>
        </p:spPr>
        <p:txBody>
          <a:bodyPr rtlCol="0"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rtl="0"/>
            <a:r>
              <a:rPr lang="en-gb"/>
              <a:t>Click to edit Master text styles</a:t>
            </a:r>
          </a:p>
        </p:txBody>
      </p:sp>
      <p:sp>
        <p:nvSpPr>
          <p:cNvPr id="4" name="Content Placeholder 3"/>
          <p:cNvSpPr>
            <a:spLocks noGrp="1"/>
          </p:cNvSpPr>
          <p:nvPr>
            <p:ph sz="half" idx="2"/>
          </p:nvPr>
        </p:nvSpPr>
        <p:spPr>
          <a:xfrm>
            <a:off x="304800" y="1449917"/>
            <a:ext cx="2693459" cy="2634192"/>
          </a:xfrm>
        </p:spPr>
        <p:txBody>
          <a:bodyPr rtlCol="0"/>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 Placeholder 4"/>
          <p:cNvSpPr>
            <a:spLocks noGrp="1"/>
          </p:cNvSpPr>
          <p:nvPr>
            <p:ph type="body" sz="quarter" idx="3"/>
          </p:nvPr>
        </p:nvSpPr>
        <p:spPr>
          <a:xfrm>
            <a:off x="3096684" y="1023409"/>
            <a:ext cx="2694517" cy="426508"/>
          </a:xfrm>
        </p:spPr>
        <p:txBody>
          <a:bodyPr rtlCol="0"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rtl="0"/>
            <a:r>
              <a:rPr lang="en-gb"/>
              <a:t>Click to edit Master text styles</a:t>
            </a:r>
          </a:p>
        </p:txBody>
      </p:sp>
      <p:sp>
        <p:nvSpPr>
          <p:cNvPr id="6" name="Content Placeholder 5"/>
          <p:cNvSpPr>
            <a:spLocks noGrp="1"/>
          </p:cNvSpPr>
          <p:nvPr>
            <p:ph sz="quarter" idx="4"/>
          </p:nvPr>
        </p:nvSpPr>
        <p:spPr>
          <a:xfrm>
            <a:off x="3096684" y="1449917"/>
            <a:ext cx="2694517" cy="2634192"/>
          </a:xfrm>
        </p:spPr>
        <p:txBody>
          <a:bodyPr rtlCol="0"/>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7" name="Date Placeholder 6"/>
          <p:cNvSpPr>
            <a:spLocks noGrp="1"/>
          </p:cNvSpPr>
          <p:nvPr>
            <p:ph type="dt" sz="half" idx="10"/>
          </p:nvPr>
        </p:nvSpPr>
        <p:spPr/>
        <p:txBody>
          <a:bodyPr rtlCol="0"/>
          <a:lstStyle/>
          <a:p>
            <a:pPr rtl="0"/>
            <a:fld id="{1D8BD707-D9CF-40AE-B4C6-C98DA3205C09}" type="datetimeFigureOut">
              <a:rPr lang="en-US" smtClean="0"/>
              <a:pPr rtl="0"/>
              <a:t>11/3/2025</a:t>
            </a:fld>
            <a:endParaRPr lang="en-US"/>
          </a:p>
        </p:txBody>
      </p:sp>
      <p:sp>
        <p:nvSpPr>
          <p:cNvPr id="8" name="Footer Placeholder 7"/>
          <p:cNvSpPr>
            <a:spLocks noGrp="1"/>
          </p:cNvSpPr>
          <p:nvPr>
            <p:ph type="ftr" sz="quarter" idx="11"/>
          </p:nvPr>
        </p:nvSpPr>
        <p:spPr/>
        <p:txBody>
          <a:bodyPr rtlCol="0"/>
          <a:lstStyle/>
          <a:p>
            <a:pPr rtl="0"/>
            <a:endParaRPr lang="en-US"/>
          </a:p>
        </p:txBody>
      </p:sp>
      <p:sp>
        <p:nvSpPr>
          <p:cNvPr id="9" name="Slide Number Placeholder 8"/>
          <p:cNvSpPr>
            <a:spLocks noGrp="1"/>
          </p:cNvSpPr>
          <p:nvPr>
            <p:ph type="sldNum" sz="quarter" idx="12"/>
          </p:nvPr>
        </p:nvSpPr>
        <p:spPr/>
        <p:txBody>
          <a:bodyPr rtlCol="0"/>
          <a:lstStyle/>
          <a:p>
            <a:pPr rtl="0"/>
            <a:fld id="{B6F15528-21DE-4FAA-801E-634DDDAF4B2B}" type="slidenum">
              <a:rPr lang="en-US" smtClean="0"/>
              <a:pPr rtl="0"/>
              <a:t>‹nr.›</a:t>
            </a:fld>
            <a:endParaRPr lang="en-US"/>
          </a:p>
        </p:txBody>
      </p:sp>
    </p:spTree>
    <p:extLst>
      <p:ext uri="{BB962C8B-B14F-4D97-AF65-F5344CB8AC3E}">
        <p14:creationId xmlns:p14="http://schemas.microsoft.com/office/powerpoint/2010/main" val="13919184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a:t>Click to edit Master title style</a:t>
            </a:r>
          </a:p>
        </p:txBody>
      </p:sp>
      <p:sp>
        <p:nvSpPr>
          <p:cNvPr id="3" name="Date Placeholder 2"/>
          <p:cNvSpPr>
            <a:spLocks noGrp="1"/>
          </p:cNvSpPr>
          <p:nvPr>
            <p:ph type="dt" sz="half" idx="10"/>
          </p:nvPr>
        </p:nvSpPr>
        <p:spPr/>
        <p:txBody>
          <a:bodyPr rtlCol="0"/>
          <a:lstStyle/>
          <a:p>
            <a:pPr rtl="0"/>
            <a:fld id="{1D8BD707-D9CF-40AE-B4C6-C98DA3205C09}" type="datetimeFigureOut">
              <a:rPr lang="en-US" smtClean="0"/>
              <a:pPr rtl="0"/>
              <a:t>11/3/2025</a:t>
            </a:fld>
            <a:endParaRPr lang="en-US"/>
          </a:p>
        </p:txBody>
      </p:sp>
      <p:sp>
        <p:nvSpPr>
          <p:cNvPr id="4" name="Footer Placeholder 3"/>
          <p:cNvSpPr>
            <a:spLocks noGrp="1"/>
          </p:cNvSpPr>
          <p:nvPr>
            <p:ph type="ftr" sz="quarter" idx="11"/>
          </p:nvPr>
        </p:nvSpPr>
        <p:spPr/>
        <p:txBody>
          <a:bodyPr rtlCol="0"/>
          <a:lstStyle/>
          <a:p>
            <a:pPr rtl="0"/>
            <a:endParaRPr lang="en-US"/>
          </a:p>
        </p:txBody>
      </p:sp>
      <p:sp>
        <p:nvSpPr>
          <p:cNvPr id="5" name="Slide Number Placeholder 4"/>
          <p:cNvSpPr>
            <a:spLocks noGrp="1"/>
          </p:cNvSpPr>
          <p:nvPr>
            <p:ph type="sldNum" sz="quarter" idx="12"/>
          </p:nvPr>
        </p:nvSpPr>
        <p:spPr/>
        <p:txBody>
          <a:bodyPr rtlCol="0"/>
          <a:lstStyle/>
          <a:p>
            <a:pPr rtl="0"/>
            <a:fld id="{B6F15528-21DE-4FAA-801E-634DDDAF4B2B}" type="slidenum">
              <a:rPr lang="en-US" smtClean="0"/>
              <a:pPr rtl="0"/>
              <a:t>‹nr.›</a:t>
            </a:fld>
            <a:endParaRPr lang="en-US"/>
          </a:p>
        </p:txBody>
      </p:sp>
    </p:spTree>
    <p:extLst>
      <p:ext uri="{BB962C8B-B14F-4D97-AF65-F5344CB8AC3E}">
        <p14:creationId xmlns:p14="http://schemas.microsoft.com/office/powerpoint/2010/main" val="66287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1D8BD707-D9CF-40AE-B4C6-C98DA3205C09}" type="datetimeFigureOut">
              <a:rPr lang="en-US" smtClean="0"/>
              <a:pPr rtl="0"/>
              <a:t>11/3/2025</a:t>
            </a:fld>
            <a:endParaRPr lang="en-US"/>
          </a:p>
        </p:txBody>
      </p:sp>
      <p:sp>
        <p:nvSpPr>
          <p:cNvPr id="3" name="Footer Placeholder 2"/>
          <p:cNvSpPr>
            <a:spLocks noGrp="1"/>
          </p:cNvSpPr>
          <p:nvPr>
            <p:ph type="ftr" sz="quarter" idx="11"/>
          </p:nvPr>
        </p:nvSpPr>
        <p:spPr/>
        <p:txBody>
          <a:bodyPr rtlCol="0"/>
          <a:lstStyle/>
          <a:p>
            <a:pPr rtl="0"/>
            <a:endParaRPr lang="en-US"/>
          </a:p>
        </p:txBody>
      </p:sp>
      <p:sp>
        <p:nvSpPr>
          <p:cNvPr id="4" name="Slide Number Placeholder 3"/>
          <p:cNvSpPr>
            <a:spLocks noGrp="1"/>
          </p:cNvSpPr>
          <p:nvPr>
            <p:ph type="sldNum" sz="quarter" idx="12"/>
          </p:nvPr>
        </p:nvSpPr>
        <p:spPr/>
        <p:txBody>
          <a:bodyPr rtlCol="0"/>
          <a:lstStyle/>
          <a:p>
            <a:pPr rtl="0"/>
            <a:fld id="{B6F15528-21DE-4FAA-801E-634DDDAF4B2B}" type="slidenum">
              <a:rPr lang="en-US" smtClean="0"/>
              <a:pPr rtl="0"/>
              <a:t>‹nr.›</a:t>
            </a:fld>
            <a:endParaRPr lang="en-US"/>
          </a:p>
        </p:txBody>
      </p:sp>
    </p:spTree>
    <p:extLst>
      <p:ext uri="{BB962C8B-B14F-4D97-AF65-F5344CB8AC3E}">
        <p14:creationId xmlns:p14="http://schemas.microsoft.com/office/powerpoint/2010/main" val="3868668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1.png"/><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image" Target="../media/image1.png"/><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3.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theme" Target="../theme/theme4.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image" Target="../media/image11.png"/><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5.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6.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01" rIns="0" bIns="0" rtlCol="0" anchor="t" anchorCtr="0">
            <a:noAutofit/>
          </a:bodyPr>
          <a:lstStyle/>
          <a:p>
            <a:pPr rtl="0"/>
            <a:r>
              <a:rPr lang="en-gb"/>
              <a:t>YOUR TITLE HERE</a:t>
            </a:r>
          </a:p>
        </p:txBody>
      </p:sp>
      <p:sp>
        <p:nvSpPr>
          <p:cNvPr id="6" name="Номер слайда 21"/>
          <p:cNvSpPr>
            <a:spLocks noGrp="1"/>
          </p:cNvSpPr>
          <p:nvPr>
            <p:ph type="sldNum" sz="quarter" idx="4"/>
          </p:nvPr>
        </p:nvSpPr>
        <p:spPr>
          <a:xfrm>
            <a:off x="11339887" y="593225"/>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rtl="0"/>
              <a:t>‹nr.›</a:t>
            </a:fld>
            <a:endParaRPr lang="en-US" dirty="0"/>
          </a:p>
        </p:txBody>
      </p:sp>
      <p:sp>
        <p:nvSpPr>
          <p:cNvPr id="11" name="Text Placeholder 10"/>
          <p:cNvSpPr>
            <a:spLocks noGrp="1"/>
          </p:cNvSpPr>
          <p:nvPr>
            <p:ph type="body" idx="1"/>
          </p:nvPr>
        </p:nvSpPr>
        <p:spPr>
          <a:xfrm>
            <a:off x="589649" y="2032834"/>
            <a:ext cx="9753600" cy="3110442"/>
          </a:xfrm>
          <a:prstGeom prst="rect">
            <a:avLst/>
          </a:prstGeom>
        </p:spPr>
        <p:txBody>
          <a:bodyPr vert="horz" lIns="0" tIns="45715" rIns="0" bIns="45715" rtlCol="0">
            <a:normAutofit/>
          </a:bodyPr>
          <a:lstStyle/>
          <a:p>
            <a:pPr lvl="0" rtl="0"/>
            <a:r>
              <a:rPr lang="en-gb"/>
              <a:t>Click to edit master text styles</a:t>
            </a:r>
          </a:p>
          <a:p>
            <a:pPr lvl="1" rtl="0"/>
            <a:r>
              <a:rPr lang="en-gb"/>
              <a:t>Second level</a:t>
            </a:r>
          </a:p>
          <a:p>
            <a:pPr lvl="2" rtl="0"/>
            <a:r>
              <a:rPr lang="en-gb"/>
              <a:t>Third level</a:t>
            </a:r>
          </a:p>
          <a:p>
            <a:pPr lvl="4" rtl="0"/>
            <a:r>
              <a:rPr lang="en-gb"/>
              <a:t>Fourth level</a:t>
            </a:r>
          </a:p>
        </p:txBody>
      </p:sp>
      <p:grpSp>
        <p:nvGrpSpPr>
          <p:cNvPr id="81" name="Gruppe 80"/>
          <p:cNvGrpSpPr/>
          <p:nvPr userDrawn="1"/>
        </p:nvGrpSpPr>
        <p:grpSpPr>
          <a:xfrm>
            <a:off x="-3503" y="657227"/>
            <a:ext cx="405155"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pic>
        <p:nvPicPr>
          <p:cNvPr id="4" name="Billede 3" descr="Et billede, der indeholder Grafik, Font/skrifttype, grafisk design, skærmbillede&#10;&#10;Automatisk genereret beskrivelse">
            <a:extLst>
              <a:ext uri="{FF2B5EF4-FFF2-40B4-BE49-F238E27FC236}">
                <a16:creationId xmlns:a16="http://schemas.microsoft.com/office/drawing/2014/main" id="{0C030700-5843-A95D-C87B-D218B2BB3C71}"/>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587375" y="6153019"/>
            <a:ext cx="1412684" cy="353171"/>
          </a:xfrm>
          <a:prstGeom prst="rect">
            <a:avLst/>
          </a:prstGeom>
        </p:spPr>
      </p:pic>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55" r:id="rId1"/>
    <p:sldLayoutId id="2147484019" r:id="rId2"/>
    <p:sldLayoutId id="2147484053" r:id="rId3"/>
    <p:sldLayoutId id="2147484008" r:id="rId4"/>
    <p:sldLayoutId id="2147484022" r:id="rId5"/>
    <p:sldLayoutId id="2147484011" r:id="rId6"/>
    <p:sldLayoutId id="2147484014" r:id="rId7"/>
    <p:sldLayoutId id="2147484020" r:id="rId8"/>
    <p:sldLayoutId id="2147484051" r:id="rId9"/>
    <p:sldLayoutId id="2147484028" r:id="rId10"/>
    <p:sldLayoutId id="2147484032" r:id="rId11"/>
    <p:sldLayoutId id="2147484052" r:id="rId12"/>
    <p:sldLayoutId id="2147484054" r:id="rId13"/>
    <p:sldLayoutId id="2147484057" r:id="rId14"/>
    <p:sldLayoutId id="2147484078" r:id="rId15"/>
    <p:sldLayoutId id="2147484122" r:id="rId16"/>
    <p:sldLayoutId id="2147484156" r:id="rId17"/>
    <p:sldLayoutId id="2147484158" r:id="rId18"/>
  </p:sldLayoutIdLst>
  <p:hf hdr="0" ftr="0" dt="0"/>
  <p:txStyles>
    <p:titleStyle>
      <a:lvl1pPr algn="l" defTabSz="914207"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207" rtl="0" eaLnBrk="1" latinLnBrk="0" hangingPunct="1">
        <a:lnSpc>
          <a:spcPct val="120000"/>
        </a:lnSpc>
        <a:spcBef>
          <a:spcPts val="1000"/>
        </a:spcBef>
        <a:buFont typeface="Arial" panose="020B0604020202020204" pitchFamily="34" charset="0"/>
        <a:buNone/>
        <a:defRPr sz="1500" kern="1200" spc="0">
          <a:solidFill>
            <a:schemeClr val="tx1"/>
          </a:solidFill>
          <a:latin typeface="+mn-lt"/>
          <a:ea typeface="+mn-ea"/>
          <a:cs typeface="+mn-cs"/>
        </a:defRPr>
      </a:lvl1pPr>
      <a:lvl2pPr marL="0" indent="0" algn="l" defTabSz="914207"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207"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207"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207"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074" indent="-228552" algn="l" defTabSz="91420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179" indent="-228552" algn="l" defTabSz="91420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281" indent="-228552" algn="l" defTabSz="91420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383" indent="-228552" algn="l" defTabSz="91420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7" rtl="0" eaLnBrk="1" latinLnBrk="0" hangingPunct="1">
        <a:defRPr sz="1800" kern="1200">
          <a:solidFill>
            <a:schemeClr val="tx1"/>
          </a:solidFill>
          <a:latin typeface="+mn-lt"/>
          <a:ea typeface="+mn-ea"/>
          <a:cs typeface="+mn-cs"/>
        </a:defRPr>
      </a:lvl1pPr>
      <a:lvl2pPr marL="457105" algn="l" defTabSz="914207" rtl="0" eaLnBrk="1" latinLnBrk="0" hangingPunct="1">
        <a:defRPr sz="1800" kern="1200">
          <a:solidFill>
            <a:schemeClr val="tx1"/>
          </a:solidFill>
          <a:latin typeface="+mn-lt"/>
          <a:ea typeface="+mn-ea"/>
          <a:cs typeface="+mn-cs"/>
        </a:defRPr>
      </a:lvl2pPr>
      <a:lvl3pPr marL="914207" algn="l" defTabSz="914207" rtl="0" eaLnBrk="1" latinLnBrk="0" hangingPunct="1">
        <a:defRPr sz="1800" kern="1200">
          <a:solidFill>
            <a:schemeClr val="tx1"/>
          </a:solidFill>
          <a:latin typeface="+mn-lt"/>
          <a:ea typeface="+mn-ea"/>
          <a:cs typeface="+mn-cs"/>
        </a:defRPr>
      </a:lvl3pPr>
      <a:lvl4pPr marL="1371313" algn="l" defTabSz="914207" rtl="0" eaLnBrk="1" latinLnBrk="0" hangingPunct="1">
        <a:defRPr sz="1800" kern="1200">
          <a:solidFill>
            <a:schemeClr val="tx1"/>
          </a:solidFill>
          <a:latin typeface="+mn-lt"/>
          <a:ea typeface="+mn-ea"/>
          <a:cs typeface="+mn-cs"/>
        </a:defRPr>
      </a:lvl4pPr>
      <a:lvl5pPr marL="1828417" algn="l" defTabSz="914207" rtl="0" eaLnBrk="1" latinLnBrk="0" hangingPunct="1">
        <a:defRPr sz="1800" kern="1200">
          <a:solidFill>
            <a:schemeClr val="tx1"/>
          </a:solidFill>
          <a:latin typeface="+mn-lt"/>
          <a:ea typeface="+mn-ea"/>
          <a:cs typeface="+mn-cs"/>
        </a:defRPr>
      </a:lvl5pPr>
      <a:lvl6pPr marL="2285520" algn="l" defTabSz="914207" rtl="0" eaLnBrk="1" latinLnBrk="0" hangingPunct="1">
        <a:defRPr sz="1800" kern="1200">
          <a:solidFill>
            <a:schemeClr val="tx1"/>
          </a:solidFill>
          <a:latin typeface="+mn-lt"/>
          <a:ea typeface="+mn-ea"/>
          <a:cs typeface="+mn-cs"/>
        </a:defRPr>
      </a:lvl6pPr>
      <a:lvl7pPr marL="2742625" algn="l" defTabSz="914207" rtl="0" eaLnBrk="1" latinLnBrk="0" hangingPunct="1">
        <a:defRPr sz="1800" kern="1200">
          <a:solidFill>
            <a:schemeClr val="tx1"/>
          </a:solidFill>
          <a:latin typeface="+mn-lt"/>
          <a:ea typeface="+mn-ea"/>
          <a:cs typeface="+mn-cs"/>
        </a:defRPr>
      </a:lvl7pPr>
      <a:lvl8pPr marL="3199728" algn="l" defTabSz="914207" rtl="0" eaLnBrk="1" latinLnBrk="0" hangingPunct="1">
        <a:defRPr sz="1800" kern="1200">
          <a:solidFill>
            <a:schemeClr val="tx1"/>
          </a:solidFill>
          <a:latin typeface="+mn-lt"/>
          <a:ea typeface="+mn-ea"/>
          <a:cs typeface="+mn-cs"/>
        </a:defRPr>
      </a:lvl8pPr>
      <a:lvl9pPr marL="3656832" algn="l" defTabSz="91420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userDrawn="1">
          <p15:clr>
            <a:srgbClr val="F26B43"/>
          </p15:clr>
        </p15:guide>
        <p15:guide id="28" pos="370" userDrawn="1">
          <p15:clr>
            <a:srgbClr val="F26B43"/>
          </p15:clr>
        </p15:guide>
        <p15:guide id="29" pos="7320" userDrawn="1">
          <p15:clr>
            <a:srgbClr val="F26B43"/>
          </p15:clr>
        </p15:guide>
        <p15:guide id="48" pos="1141" userDrawn="1">
          <p15:clr>
            <a:srgbClr val="F26B43"/>
          </p15:clr>
        </p15:guide>
        <p15:guide id="51" orient="horz" pos="414" userDrawn="1">
          <p15:clr>
            <a:srgbClr val="F26B43"/>
          </p15:clr>
        </p15:guide>
        <p15:guide id="52" pos="4339" userDrawn="1">
          <p15:clr>
            <a:srgbClr val="F26B43"/>
          </p15:clr>
        </p15:guide>
        <p15:guide id="53" pos="4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pPr rtl="0"/>
            <a:r>
              <a:rPr lang="en-gb"/>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rtl="0"/>
              <a:t>‹nr.›</a:t>
            </a:fld>
            <a:endParaRPr lang="en-US" dirty="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rtl="0"/>
            <a:r>
              <a:rPr lang="en-gb"/>
              <a:t>Click to edit master text styles</a:t>
            </a:r>
          </a:p>
          <a:p>
            <a:pPr lvl="1" rtl="0"/>
            <a:r>
              <a:rPr lang="en-gb"/>
              <a:t>Second level</a:t>
            </a:r>
          </a:p>
          <a:p>
            <a:pPr lvl="2" rtl="0"/>
            <a:r>
              <a:rPr lang="en-gb"/>
              <a:t>Third level</a:t>
            </a:r>
          </a:p>
          <a:p>
            <a:pPr lvl="4" rtl="0"/>
            <a:r>
              <a:rPr lang="en-gb"/>
              <a:t>Fourth level</a:t>
            </a:r>
          </a:p>
        </p:txBody>
      </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pic>
        <p:nvPicPr>
          <p:cNvPr id="3" name="Billede 2" descr="Et billede, der indeholder Grafik, Font/skrifttype, grafisk design, skærmbillede&#10;&#10;Automatisk genereret beskrivelse">
            <a:extLst>
              <a:ext uri="{FF2B5EF4-FFF2-40B4-BE49-F238E27FC236}">
                <a16:creationId xmlns:a16="http://schemas.microsoft.com/office/drawing/2014/main" id="{F51E9459-E2F3-777C-86AD-6A80B9305CF3}"/>
              </a:ext>
            </a:extLst>
          </p:cNvPr>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587375" y="6153019"/>
            <a:ext cx="1412684" cy="353171"/>
          </a:xfrm>
          <a:prstGeom prst="rect">
            <a:avLst/>
          </a:prstGeom>
        </p:spPr>
      </p:pic>
    </p:spTree>
    <p:extLst>
      <p:ext uri="{BB962C8B-B14F-4D97-AF65-F5344CB8AC3E}">
        <p14:creationId xmlns:p14="http://schemas.microsoft.com/office/powerpoint/2010/main" val="3142091325"/>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 id="2147484093" r:id="rId14"/>
    <p:sldLayoutId id="2147484094" r:id="rId15"/>
    <p:sldLayoutId id="2147484095" r:id="rId16"/>
    <p:sldLayoutId id="2147484157" r:id="rId17"/>
    <p:sldLayoutId id="2147484159" r:id="rId18"/>
    <p:sldLayoutId id="2147484160" r:id="rId19"/>
    <p:sldLayoutId id="2147484161" r:id="rId20"/>
    <p:sldLayoutId id="2147484163" r:id="rId21"/>
    <p:sldLayoutId id="2147484164" r:id="rId22"/>
    <p:sldLayoutId id="2147484165" r:id="rId23"/>
    <p:sldLayoutId id="2147484166" r:id="rId24"/>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pPr rtl="0"/>
            <a:r>
              <a:rPr lang="en-gb"/>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rtl="0"/>
              <a:t>‹nr.›</a:t>
            </a:fld>
            <a:endParaRPr lang="en-US" dirty="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rtl="0"/>
            <a:r>
              <a:rPr lang="en-gb"/>
              <a:t>Click to edit master text styles</a:t>
            </a:r>
          </a:p>
          <a:p>
            <a:pPr lvl="1" rtl="0"/>
            <a:r>
              <a:rPr lang="en-gb"/>
              <a:t>Second level</a:t>
            </a:r>
          </a:p>
          <a:p>
            <a:pPr lvl="2" rtl="0"/>
            <a:r>
              <a:rPr lang="en-gb"/>
              <a:t>Third level</a:t>
            </a:r>
          </a:p>
          <a:p>
            <a:pPr lvl="4" rtl="0"/>
            <a:r>
              <a:rPr lang="en-gb"/>
              <a:t>Fourth level</a:t>
            </a:r>
          </a:p>
        </p:txBody>
      </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pic>
        <p:nvPicPr>
          <p:cNvPr id="3" name="Billede 2" descr="Et billede, der indeholder Grafik, Font/skrifttype, grafisk design, skærmbillede&#10;&#10;Automatisk genereret beskrivelse">
            <a:extLst>
              <a:ext uri="{FF2B5EF4-FFF2-40B4-BE49-F238E27FC236}">
                <a16:creationId xmlns:a16="http://schemas.microsoft.com/office/drawing/2014/main" id="{543BDFD4-5110-28C8-C083-14CB7E10992C}"/>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587375" y="6153019"/>
            <a:ext cx="1412684" cy="353171"/>
          </a:xfrm>
          <a:prstGeom prst="rect">
            <a:avLst/>
          </a:prstGeom>
        </p:spPr>
      </p:pic>
    </p:spTree>
    <p:extLst>
      <p:ext uri="{BB962C8B-B14F-4D97-AF65-F5344CB8AC3E}">
        <p14:creationId xmlns:p14="http://schemas.microsoft.com/office/powerpoint/2010/main" val="715540676"/>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2" r:id="rId14"/>
    <p:sldLayoutId id="2147484113" r:id="rId15"/>
    <p:sldLayoutId id="2147484114" r:id="rId16"/>
    <p:sldLayoutId id="2147484115" r:id="rId17"/>
    <p:sldLayoutId id="2147484116" r:id="rId18"/>
    <p:sldLayoutId id="2147484117" r:id="rId19"/>
    <p:sldLayoutId id="2147484118" r:id="rId20"/>
    <p:sldLayoutId id="2147484119" r:id="rId21"/>
    <p:sldLayoutId id="2147484120" r:id="rId22"/>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pPr rtl="0"/>
            <a:r>
              <a:rPr lang="en-gb"/>
              <a:t>YOUR TITLE HERE</a:t>
            </a:r>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rtl="0"/>
            <a:r>
              <a:rPr lang="en-gb"/>
              <a:t>Click to edit master text styles</a:t>
            </a:r>
          </a:p>
          <a:p>
            <a:pPr lvl="1" rtl="0"/>
            <a:r>
              <a:rPr lang="en-gb"/>
              <a:t>Second level</a:t>
            </a:r>
          </a:p>
          <a:p>
            <a:pPr lvl="2" rtl="0"/>
            <a:r>
              <a:rPr lang="en-gb"/>
              <a:t>Third level</a:t>
            </a:r>
          </a:p>
          <a:p>
            <a:pPr lvl="4" rtl="0"/>
            <a:r>
              <a:rPr lang="en-gb"/>
              <a:t>Fourth level</a:t>
            </a:r>
          </a:p>
        </p:txBody>
      </p:sp>
      <p:pic>
        <p:nvPicPr>
          <p:cNvPr id="4" name="Billede 3"/>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
        <p:nvSpPr>
          <p:cNvPr id="59" name="Заголовок 1"/>
          <p:cNvSpPr txBox="1">
            <a:spLocks/>
          </p:cNvSpPr>
          <p:nvPr userDrawn="1"/>
        </p:nvSpPr>
        <p:spPr>
          <a:xfrm>
            <a:off x="10497929" y="6443619"/>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rtl="0"/>
            <a:r>
              <a:rPr lang="en-gb" sz="600" b="1" spc="200">
                <a:latin typeface="+mn-lt"/>
              </a:rPr>
              <a:t>SIDE</a:t>
            </a:r>
          </a:p>
          <a:p>
            <a:pPr algn="r" rtl="0"/>
            <a:fld id="{B7B554CF-BBF7-4941-9FD0-458D21B824E3}" type="slidenum">
              <a:rPr lang="en-US" sz="600" b="1" spc="200" baseline="0" smtClean="0">
                <a:latin typeface="+mn-lt"/>
              </a:rPr>
              <a:t>‹nr.›</a:t>
            </a:fld>
            <a:endParaRPr lang="en-US" sz="600" b="1" spc="200" baseline="0" dirty="0">
              <a:latin typeface="+mn-lt"/>
            </a:endParaRPr>
          </a:p>
        </p:txBody>
      </p:sp>
    </p:spTree>
    <p:extLst>
      <p:ext uri="{BB962C8B-B14F-4D97-AF65-F5344CB8AC3E}">
        <p14:creationId xmlns:p14="http://schemas.microsoft.com/office/powerpoint/2010/main" val="2195477035"/>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1" r:id="rId14"/>
    <p:sldLayoutId id="2147484153" r:id="rId15"/>
    <p:sldLayoutId id="2147484154" r:id="rId16"/>
    <p:sldLayoutId id="2147484155" r:id="rId17"/>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BC4FC82-F816-AEA6-DD86-0C89FFB18A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gb"/>
              <a:t>Klik for at redigere titeltypografien i masteren</a:t>
            </a:r>
          </a:p>
        </p:txBody>
      </p:sp>
      <p:sp>
        <p:nvSpPr>
          <p:cNvPr id="3" name="Pladsholder til tekst 2">
            <a:extLst>
              <a:ext uri="{FF2B5EF4-FFF2-40B4-BE49-F238E27FC236}">
                <a16:creationId xmlns:a16="http://schemas.microsoft.com/office/drawing/2014/main" id="{3D01CA94-4200-487F-CBF2-167689A32B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gb"/>
              <a:t>Klik for at redigere teksttypografierne i masteren</a:t>
            </a:r>
          </a:p>
          <a:p>
            <a:pPr lvl="1" rtl="0"/>
            <a:r>
              <a:rPr lang="en-gb"/>
              <a:t>Andet niveau</a:t>
            </a:r>
          </a:p>
          <a:p>
            <a:pPr lvl="2" rtl="0"/>
            <a:r>
              <a:rPr lang="en-gb"/>
              <a:t>Tredje niveau</a:t>
            </a:r>
          </a:p>
          <a:p>
            <a:pPr lvl="3" rtl="0"/>
            <a:r>
              <a:rPr lang="en-gb"/>
              <a:t>Fjerde niveau</a:t>
            </a:r>
          </a:p>
          <a:p>
            <a:pPr lvl="4" rtl="0"/>
            <a:r>
              <a:rPr lang="en-gb"/>
              <a:t>Femte niveau</a:t>
            </a:r>
          </a:p>
        </p:txBody>
      </p:sp>
      <p:sp>
        <p:nvSpPr>
          <p:cNvPr id="4" name="Pladsholder til dato 3">
            <a:extLst>
              <a:ext uri="{FF2B5EF4-FFF2-40B4-BE49-F238E27FC236}">
                <a16:creationId xmlns:a16="http://schemas.microsoft.com/office/drawing/2014/main" id="{FDF8A591-4C6F-3F20-7991-EFA699F19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3A1B4752-E2AE-499B-9BC5-A3736C25B5D4}" type="datetimeFigureOut">
              <a:rPr lang="da-DK" smtClean="0"/>
              <a:t>03-11-2025</a:t>
            </a:fld>
            <a:endParaRPr lang="da-DK"/>
          </a:p>
        </p:txBody>
      </p:sp>
      <p:sp>
        <p:nvSpPr>
          <p:cNvPr id="5" name="Pladsholder til sidefod 4">
            <a:extLst>
              <a:ext uri="{FF2B5EF4-FFF2-40B4-BE49-F238E27FC236}">
                <a16:creationId xmlns:a16="http://schemas.microsoft.com/office/drawing/2014/main" id="{9D6DB039-FE13-B5A8-5937-2CE01EE63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da-DK"/>
          </a:p>
        </p:txBody>
      </p:sp>
      <p:sp>
        <p:nvSpPr>
          <p:cNvPr id="6" name="Pladsholder til slidenummer 5">
            <a:extLst>
              <a:ext uri="{FF2B5EF4-FFF2-40B4-BE49-F238E27FC236}">
                <a16:creationId xmlns:a16="http://schemas.microsoft.com/office/drawing/2014/main" id="{15EC13AD-E2D3-7964-86A5-7D45CA811F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1E2225A4-8A30-4E04-8A2E-4EFEA3A496E2}" type="slidenum">
              <a:rPr lang="da-DK" smtClean="0"/>
              <a:t>‹nr.›</a:t>
            </a:fld>
            <a:endParaRPr lang="da-DK"/>
          </a:p>
        </p:txBody>
      </p:sp>
    </p:spTree>
    <p:extLst>
      <p:ext uri="{BB962C8B-B14F-4D97-AF65-F5344CB8AC3E}">
        <p14:creationId xmlns:p14="http://schemas.microsoft.com/office/powerpoint/2010/main" val="3632452645"/>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pPr rtl="0"/>
            <a:r>
              <a:rPr lang="en-gb"/>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rtl="0"/>
            <a:fld id="{1D8BD707-D9CF-40AE-B4C6-C98DA3205C09}" type="datetimeFigureOut">
              <a:rPr lang="en-US" smtClean="0"/>
              <a:pPr rtl="0"/>
              <a:t>11/3/2025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rtl="0"/>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rtl="0"/>
            <a:fld id="{B6F15528-21DE-4FAA-801E-634DDDAF4B2B}" type="slidenum">
              <a:rPr lang="en-US" smtClean="0"/>
              <a:pPr rtl="0"/>
              <a:t>‹nr.›</a:t>
            </a:fld>
            <a:endParaRPr lang="en-US"/>
          </a:p>
        </p:txBody>
      </p:sp>
    </p:spTree>
    <p:extLst>
      <p:ext uri="{BB962C8B-B14F-4D97-AF65-F5344CB8AC3E}">
        <p14:creationId xmlns:p14="http://schemas.microsoft.com/office/powerpoint/2010/main" val="2348410350"/>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sv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6.png"/><Relationship Id="rId11" Type="http://schemas.openxmlformats.org/officeDocument/2006/relationships/image" Target="../media/image48.svg"/><Relationship Id="rId5" Type="http://schemas.openxmlformats.org/officeDocument/2006/relationships/image" Target="../media/image55.svg"/><Relationship Id="rId10" Type="http://schemas.openxmlformats.org/officeDocument/2006/relationships/image" Target="../media/image47.png"/><Relationship Id="rId4" Type="http://schemas.openxmlformats.org/officeDocument/2006/relationships/image" Target="../media/image54.png"/><Relationship Id="rId9" Type="http://schemas.openxmlformats.org/officeDocument/2006/relationships/image" Target="../media/image59.sv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4.jpeg"/><Relationship Id="rId7" Type="http://schemas.openxmlformats.org/officeDocument/2006/relationships/image" Target="../media/image48.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3.sv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sv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67.png"/><Relationship Id="rId11" Type="http://schemas.openxmlformats.org/officeDocument/2006/relationships/image" Target="../media/image48.svg"/><Relationship Id="rId5" Type="http://schemas.openxmlformats.org/officeDocument/2006/relationships/image" Target="../media/image66.svg"/><Relationship Id="rId10" Type="http://schemas.openxmlformats.org/officeDocument/2006/relationships/image" Target="../media/image47.png"/><Relationship Id="rId4" Type="http://schemas.openxmlformats.org/officeDocument/2006/relationships/image" Target="../media/image65.png"/><Relationship Id="rId9" Type="http://schemas.openxmlformats.org/officeDocument/2006/relationships/image" Target="../media/image70.svg"/></Relationships>
</file>

<file path=ppt/slides/_rels/slide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2.emf"/></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6.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image" Target="../media/image72.emf"/><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79.jpeg"/><Relationship Id="rId5" Type="http://schemas.openxmlformats.org/officeDocument/2006/relationships/image" Target="../media/image72.emf"/><Relationship Id="rId4" Type="http://schemas.openxmlformats.org/officeDocument/2006/relationships/image" Target="../media/image78.jpeg"/></Relationships>
</file>

<file path=ppt/slides/_rels/slide1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72.emf"/></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72.emf"/></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72.emf"/></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72.emf"/></Relationships>
</file>

<file path=ppt/slides/_rels/slide22.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72.emf"/></Relationships>
</file>

<file path=ppt/slides/_rels/slide2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18" Type="http://schemas.microsoft.com/office/2007/relationships/diagramDrawing" Target="../diagrams/drawing7.xml"/><Relationship Id="rId26" Type="http://schemas.openxmlformats.org/officeDocument/2006/relationships/diagramQuickStyle" Target="../diagrams/quickStyle9.xml"/><Relationship Id="rId3" Type="http://schemas.openxmlformats.org/officeDocument/2006/relationships/image" Target="../media/image91.emf"/><Relationship Id="rId21" Type="http://schemas.openxmlformats.org/officeDocument/2006/relationships/diagramQuickStyle" Target="../diagrams/quickStyle8.xml"/><Relationship Id="rId7" Type="http://schemas.openxmlformats.org/officeDocument/2006/relationships/diagramColors" Target="../diagrams/colors5.xml"/><Relationship Id="rId12" Type="http://schemas.openxmlformats.org/officeDocument/2006/relationships/diagramColors" Target="../diagrams/colors6.xml"/><Relationship Id="rId17" Type="http://schemas.openxmlformats.org/officeDocument/2006/relationships/diagramColors" Target="../diagrams/colors7.xml"/><Relationship Id="rId25" Type="http://schemas.openxmlformats.org/officeDocument/2006/relationships/diagramLayout" Target="../diagrams/layout9.xml"/><Relationship Id="rId2" Type="http://schemas.openxmlformats.org/officeDocument/2006/relationships/notesSlide" Target="../notesSlides/notesSlide24.xml"/><Relationship Id="rId16" Type="http://schemas.openxmlformats.org/officeDocument/2006/relationships/diagramQuickStyle" Target="../diagrams/quickStyle7.xml"/><Relationship Id="rId20" Type="http://schemas.openxmlformats.org/officeDocument/2006/relationships/diagramLayout" Target="../diagrams/layout8.xml"/><Relationship Id="rId1" Type="http://schemas.openxmlformats.org/officeDocument/2006/relationships/slideLayout" Target="../slideLayouts/slideLayout29.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24" Type="http://schemas.openxmlformats.org/officeDocument/2006/relationships/diagramData" Target="../diagrams/data9.xml"/><Relationship Id="rId5" Type="http://schemas.openxmlformats.org/officeDocument/2006/relationships/diagramLayout" Target="../diagrams/layout5.xml"/><Relationship Id="rId15" Type="http://schemas.openxmlformats.org/officeDocument/2006/relationships/diagramLayout" Target="../diagrams/layout7.xml"/><Relationship Id="rId23" Type="http://schemas.microsoft.com/office/2007/relationships/diagramDrawing" Target="../diagrams/drawing8.xml"/><Relationship Id="rId28" Type="http://schemas.microsoft.com/office/2007/relationships/diagramDrawing" Target="../diagrams/drawing9.xml"/><Relationship Id="rId10" Type="http://schemas.openxmlformats.org/officeDocument/2006/relationships/diagramLayout" Target="../diagrams/layout6.xml"/><Relationship Id="rId19" Type="http://schemas.openxmlformats.org/officeDocument/2006/relationships/diagramData" Target="../diagrams/data8.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diagramData" Target="../diagrams/data7.xml"/><Relationship Id="rId22" Type="http://schemas.openxmlformats.org/officeDocument/2006/relationships/diagramColors" Target="../diagrams/colors8.xml"/><Relationship Id="rId27" Type="http://schemas.openxmlformats.org/officeDocument/2006/relationships/diagramColors" Target="../diagrams/colors9.xml"/></Relationships>
</file>

<file path=ppt/slides/_rels/slide25.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91.emf"/><Relationship Id="rId2" Type="http://schemas.openxmlformats.org/officeDocument/2006/relationships/notesSlide" Target="../notesSlides/notesSlide25.xml"/><Relationship Id="rId1" Type="http://schemas.openxmlformats.org/officeDocument/2006/relationships/slideLayout" Target="../slideLayouts/slideLayout36.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2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37.xml"/><Relationship Id="rId4" Type="http://schemas.openxmlformats.org/officeDocument/2006/relationships/image" Target="../media/image91.emf"/></Relationships>
</file>

<file path=ppt/slides/_rels/slide2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91.emf"/><Relationship Id="rId2" Type="http://schemas.openxmlformats.org/officeDocument/2006/relationships/notesSlide" Target="../notesSlides/notesSlide28.xml"/><Relationship Id="rId1" Type="http://schemas.openxmlformats.org/officeDocument/2006/relationships/slideLayout" Target="../slideLayouts/slideLayout39.xml"/><Relationship Id="rId6" Type="http://schemas.openxmlformats.org/officeDocument/2006/relationships/hyperlink" Target="https://www.publicdomainpictures.net/en/view-image.php?image=173136&amp;picture=water-pitcher" TargetMode="External"/><Relationship Id="rId5" Type="http://schemas.openxmlformats.org/officeDocument/2006/relationships/image" Target="../media/image103.jpg"/><Relationship Id="rId4" Type="http://schemas.openxmlformats.org/officeDocument/2006/relationships/hyperlink" Target="http://ourworld.unu.edu/en/political-barriers-to-climate-change-adaptatio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39.xml"/><Relationship Id="rId5" Type="http://schemas.openxmlformats.org/officeDocument/2006/relationships/image" Target="../media/image91.emf"/><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39.xml"/><Relationship Id="rId5" Type="http://schemas.openxmlformats.org/officeDocument/2006/relationships/image" Target="../media/image91.emf"/><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1.xml"/><Relationship Id="rId1" Type="http://schemas.openxmlformats.org/officeDocument/2006/relationships/slideLayout" Target="../slideLayouts/slideLayout83.xml"/><Relationship Id="rId5" Type="http://schemas.openxmlformats.org/officeDocument/2006/relationships/chart" Target="../charts/chart4.xml"/><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2.xml"/><Relationship Id="rId1" Type="http://schemas.openxmlformats.org/officeDocument/2006/relationships/slideLayout" Target="../slideLayouts/slideLayout38.xml"/><Relationship Id="rId6" Type="http://schemas.openxmlformats.org/officeDocument/2006/relationships/image" Target="../media/image109.png"/><Relationship Id="rId5" Type="http://schemas.openxmlformats.org/officeDocument/2006/relationships/chart" Target="../charts/chart6.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3.xml"/><Relationship Id="rId1" Type="http://schemas.openxmlformats.org/officeDocument/2006/relationships/slideLayout" Target="../slideLayouts/slideLayout38.xml"/><Relationship Id="rId5" Type="http://schemas.openxmlformats.org/officeDocument/2006/relationships/chart" Target="../charts/chart8.xml"/><Relationship Id="rId4" Type="http://schemas.openxmlformats.org/officeDocument/2006/relationships/chart" Target="../charts/char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36.xml"/><Relationship Id="rId1" Type="http://schemas.openxmlformats.org/officeDocument/2006/relationships/slideLayout" Target="../slideLayouts/slideLayout22.xml"/><Relationship Id="rId5" Type="http://schemas.openxmlformats.org/officeDocument/2006/relationships/image" Target="../media/image114.emf"/><Relationship Id="rId4" Type="http://schemas.openxmlformats.org/officeDocument/2006/relationships/image" Target="../media/image113.emf"/></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38.xml"/><Relationship Id="rId1" Type="http://schemas.openxmlformats.org/officeDocument/2006/relationships/slideLayout" Target="../slideLayouts/slideLayout22.xml"/><Relationship Id="rId5" Type="http://schemas.openxmlformats.org/officeDocument/2006/relationships/image" Target="../media/image118.emf"/><Relationship Id="rId4" Type="http://schemas.openxmlformats.org/officeDocument/2006/relationships/image" Target="../media/image117.emf"/></Relationships>
</file>

<file path=ppt/slides/_rels/slide3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9.xml"/><Relationship Id="rId1" Type="http://schemas.openxmlformats.org/officeDocument/2006/relationships/slideLayout" Target="../slideLayouts/slideLayout40.xml"/><Relationship Id="rId5" Type="http://schemas.openxmlformats.org/officeDocument/2006/relationships/image" Target="../media/image121.svg"/><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25.xml"/><Relationship Id="rId5" Type="http://schemas.openxmlformats.org/officeDocument/2006/relationships/image" Target="../media/image126.jpeg"/><Relationship Id="rId4" Type="http://schemas.openxmlformats.org/officeDocument/2006/relationships/image" Target="../media/image125.svg"/></Relationships>
</file>

<file path=ppt/slides/_rels/slide4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3.xml"/><Relationship Id="rId1" Type="http://schemas.openxmlformats.org/officeDocument/2006/relationships/slideLayout" Target="../slideLayouts/slideLayout25.xml"/><Relationship Id="rId5" Type="http://schemas.openxmlformats.org/officeDocument/2006/relationships/image" Target="../media/image125.svg"/><Relationship Id="rId4" Type="http://schemas.openxmlformats.org/officeDocument/2006/relationships/image" Target="../media/image124.png"/></Relationships>
</file>

<file path=ppt/slides/_rels/slide44.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8.png"/><Relationship Id="rId7" Type="http://schemas.openxmlformats.org/officeDocument/2006/relationships/image" Target="../media/image124.png"/><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5.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32.jpeg"/><Relationship Id="rId7"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image" Target="../media/image341.png"/><Relationship Id="rId5" Type="http://schemas.openxmlformats.org/officeDocument/2006/relationships/customXml" Target="../ink/ink2.xml"/><Relationship Id="rId4" Type="http://schemas.openxmlformats.org/officeDocument/2006/relationships/image" Target="../media/image91.emf"/></Relationships>
</file>

<file path=ppt/slides/_rels/slide46.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diagramColors" Target="../diagrams/colors10.xml"/><Relationship Id="rId11" Type="http://schemas.openxmlformats.org/officeDocument/2006/relationships/image" Target="../media/image125.svg"/><Relationship Id="rId5" Type="http://schemas.openxmlformats.org/officeDocument/2006/relationships/diagramQuickStyle" Target="../diagrams/quickStyle10.xml"/><Relationship Id="rId10" Type="http://schemas.openxmlformats.org/officeDocument/2006/relationships/image" Target="../media/image124.png"/><Relationship Id="rId4" Type="http://schemas.openxmlformats.org/officeDocument/2006/relationships/diagramLayout" Target="../diagrams/layout10.xml"/><Relationship Id="rId9" Type="http://schemas.openxmlformats.org/officeDocument/2006/relationships/image" Target="../media/image142.jpg"/></Relationships>
</file>

<file path=ppt/slides/_rels/slide47.xml.rels><?xml version="1.0" encoding="UTF-8" standalone="yes"?>
<Relationships xmlns="http://schemas.openxmlformats.org/package/2006/relationships"><Relationship Id="rId8" Type="http://schemas.openxmlformats.org/officeDocument/2006/relationships/image" Target="../media/image153.jp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7.xml"/><Relationship Id="rId1" Type="http://schemas.openxmlformats.org/officeDocument/2006/relationships/slideLayout" Target="../slideLayouts/slideLayout41.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125.svg"/><Relationship Id="rId4" Type="http://schemas.openxmlformats.org/officeDocument/2006/relationships/diagramLayout" Target="../diagrams/layout11.xml"/><Relationship Id="rId9" Type="http://schemas.openxmlformats.org/officeDocument/2006/relationships/image" Target="../media/image124.png"/></Relationships>
</file>

<file path=ppt/slides/_rels/slide48.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54.jpg"/><Relationship Id="rId7" Type="http://schemas.openxmlformats.org/officeDocument/2006/relationships/diagramColors" Target="../diagrams/colors12.xml"/><Relationship Id="rId2" Type="http://schemas.openxmlformats.org/officeDocument/2006/relationships/notesSlide" Target="../notesSlides/notesSlide48.xml"/><Relationship Id="rId1" Type="http://schemas.openxmlformats.org/officeDocument/2006/relationships/slideLayout" Target="../slideLayouts/slideLayout28.xml"/><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125.svg"/><Relationship Id="rId4" Type="http://schemas.openxmlformats.org/officeDocument/2006/relationships/diagramData" Target="../diagrams/data12.xml"/><Relationship Id="rId9" Type="http://schemas.openxmlformats.org/officeDocument/2006/relationships/image" Target="../media/image124.png"/></Relationships>
</file>

<file path=ppt/slides/_rels/slide49.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67.jpg"/><Relationship Id="rId7" Type="http://schemas.openxmlformats.org/officeDocument/2006/relationships/diagramColors" Target="../diagrams/colors13.xml"/><Relationship Id="rId2" Type="http://schemas.openxmlformats.org/officeDocument/2006/relationships/notesSlide" Target="../notesSlides/notesSlide49.xml"/><Relationship Id="rId1" Type="http://schemas.openxmlformats.org/officeDocument/2006/relationships/slideLayout" Target="../slideLayouts/slideLayout28.xml"/><Relationship Id="rId6" Type="http://schemas.openxmlformats.org/officeDocument/2006/relationships/diagramQuickStyle" Target="../diagrams/quickStyle13.xml"/><Relationship Id="rId5" Type="http://schemas.openxmlformats.org/officeDocument/2006/relationships/diagramLayout" Target="../diagrams/layout13.xml"/><Relationship Id="rId10" Type="http://schemas.openxmlformats.org/officeDocument/2006/relationships/image" Target="../media/image125.svg"/><Relationship Id="rId4" Type="http://schemas.openxmlformats.org/officeDocument/2006/relationships/diagramData" Target="../diagrams/data13.xml"/><Relationship Id="rId9" Type="http://schemas.openxmlformats.org/officeDocument/2006/relationships/image" Target="../media/image124.png"/></Relationships>
</file>

<file path=ppt/slides/_rels/slide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3" Type="http://schemas.openxmlformats.org/officeDocument/2006/relationships/customXml" Target="../ink/ink1.xml"/><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220.png"/><Relationship Id="rId9" Type="http://schemas.openxmlformats.org/officeDocument/2006/relationships/image" Target="../media/image35.jpeg"/><Relationship Id="rId14" Type="http://schemas.openxmlformats.org/officeDocument/2006/relationships/image" Target="../media/image40.png"/></Relationships>
</file>

<file path=ppt/slides/_rels/slide5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80.jpg"/><Relationship Id="rId7" Type="http://schemas.openxmlformats.org/officeDocument/2006/relationships/diagramColors" Target="../diagrams/colors14.xml"/><Relationship Id="rId2" Type="http://schemas.openxmlformats.org/officeDocument/2006/relationships/notesSlide" Target="../notesSlides/notesSlide50.xml"/><Relationship Id="rId1" Type="http://schemas.openxmlformats.org/officeDocument/2006/relationships/slideLayout" Target="../slideLayouts/slideLayout28.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image" Target="../media/image125.svg"/><Relationship Id="rId4" Type="http://schemas.openxmlformats.org/officeDocument/2006/relationships/diagramData" Target="../diagrams/data14.xml"/><Relationship Id="rId9" Type="http://schemas.openxmlformats.org/officeDocument/2006/relationships/image" Target="../media/image124.png"/></Relationships>
</file>

<file path=ppt/slides/_rels/slide51.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89.jpg"/><Relationship Id="rId7" Type="http://schemas.openxmlformats.org/officeDocument/2006/relationships/diagramColors" Target="../diagrams/colors15.xml"/><Relationship Id="rId2" Type="http://schemas.openxmlformats.org/officeDocument/2006/relationships/notesSlide" Target="../notesSlides/notesSlide51.xml"/><Relationship Id="rId1" Type="http://schemas.openxmlformats.org/officeDocument/2006/relationships/slideLayout" Target="../slideLayouts/slideLayout28.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125.svg"/><Relationship Id="rId4" Type="http://schemas.openxmlformats.org/officeDocument/2006/relationships/diagramData" Target="../diagrams/data15.xml"/><Relationship Id="rId9" Type="http://schemas.openxmlformats.org/officeDocument/2006/relationships/image" Target="../media/image124.png"/></Relationships>
</file>

<file path=ppt/slides/_rels/slide52.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202.jpg"/><Relationship Id="rId7" Type="http://schemas.openxmlformats.org/officeDocument/2006/relationships/diagramColors" Target="../diagrams/colors16.xml"/><Relationship Id="rId2" Type="http://schemas.openxmlformats.org/officeDocument/2006/relationships/notesSlide" Target="../notesSlides/notesSlide52.xml"/><Relationship Id="rId1" Type="http://schemas.openxmlformats.org/officeDocument/2006/relationships/slideLayout" Target="../slideLayouts/slideLayout28.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125.svg"/><Relationship Id="rId4" Type="http://schemas.openxmlformats.org/officeDocument/2006/relationships/diagramData" Target="../diagrams/data16.xml"/><Relationship Id="rId9" Type="http://schemas.openxmlformats.org/officeDocument/2006/relationships/image" Target="../media/image124.png"/></Relationships>
</file>

<file path=ppt/slides/_rels/slide53.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209.jpg"/><Relationship Id="rId7" Type="http://schemas.openxmlformats.org/officeDocument/2006/relationships/diagramColors" Target="../diagrams/colors17.xml"/><Relationship Id="rId2" Type="http://schemas.openxmlformats.org/officeDocument/2006/relationships/notesSlide" Target="../notesSlides/notesSlide53.xml"/><Relationship Id="rId1" Type="http://schemas.openxmlformats.org/officeDocument/2006/relationships/slideLayout" Target="../slideLayouts/slideLayout28.xml"/><Relationship Id="rId6" Type="http://schemas.openxmlformats.org/officeDocument/2006/relationships/diagramQuickStyle" Target="../diagrams/quickStyle17.xml"/><Relationship Id="rId5" Type="http://schemas.openxmlformats.org/officeDocument/2006/relationships/diagramLayout" Target="../diagrams/layout17.xml"/><Relationship Id="rId10" Type="http://schemas.openxmlformats.org/officeDocument/2006/relationships/image" Target="../media/image125.svg"/><Relationship Id="rId4" Type="http://schemas.openxmlformats.org/officeDocument/2006/relationships/diagramData" Target="../diagrams/data17.xml"/><Relationship Id="rId9" Type="http://schemas.openxmlformats.org/officeDocument/2006/relationships/image" Target="../media/image124.png"/></Relationships>
</file>

<file path=ppt/slides/_rels/slide54.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216.jpg"/><Relationship Id="rId7" Type="http://schemas.openxmlformats.org/officeDocument/2006/relationships/diagramColors" Target="../diagrams/colors18.xml"/><Relationship Id="rId2" Type="http://schemas.openxmlformats.org/officeDocument/2006/relationships/notesSlide" Target="../notesSlides/notesSlide54.xml"/><Relationship Id="rId1" Type="http://schemas.openxmlformats.org/officeDocument/2006/relationships/slideLayout" Target="../slideLayouts/slideLayout28.xml"/><Relationship Id="rId6" Type="http://schemas.openxmlformats.org/officeDocument/2006/relationships/diagramQuickStyle" Target="../diagrams/quickStyle18.xml"/><Relationship Id="rId5" Type="http://schemas.openxmlformats.org/officeDocument/2006/relationships/diagramLayout" Target="../diagrams/layout18.xml"/><Relationship Id="rId10" Type="http://schemas.openxmlformats.org/officeDocument/2006/relationships/image" Target="../media/image125.svg"/><Relationship Id="rId4" Type="http://schemas.openxmlformats.org/officeDocument/2006/relationships/diagramData" Target="../diagrams/data18.xml"/><Relationship Id="rId9" Type="http://schemas.openxmlformats.org/officeDocument/2006/relationships/image" Target="../media/image124.png"/></Relationships>
</file>

<file path=ppt/slides/_rels/slide5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56.xml"/><Relationship Id="rId1" Type="http://schemas.openxmlformats.org/officeDocument/2006/relationships/slideLayout" Target="../slideLayouts/slideLayout25.xml"/><Relationship Id="rId6" Type="http://schemas.openxmlformats.org/officeDocument/2006/relationships/image" Target="../media/image227.svg"/><Relationship Id="rId5" Type="http://schemas.openxmlformats.org/officeDocument/2006/relationships/image" Target="../media/image226.png"/><Relationship Id="rId4" Type="http://schemas.openxmlformats.org/officeDocument/2006/relationships/image" Target="../media/image225.svg"/></Relationships>
</file>

<file path=ppt/slides/_rels/slide5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57.xml"/><Relationship Id="rId1" Type="http://schemas.openxmlformats.org/officeDocument/2006/relationships/slideLayout" Target="../slideLayouts/slideLayout25.xml"/><Relationship Id="rId5" Type="http://schemas.openxmlformats.org/officeDocument/2006/relationships/image" Target="../media/image227.svg"/><Relationship Id="rId4" Type="http://schemas.openxmlformats.org/officeDocument/2006/relationships/image" Target="../media/image226.png"/></Relationships>
</file>

<file path=ppt/slides/_rels/slide5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58.xml"/><Relationship Id="rId1" Type="http://schemas.openxmlformats.org/officeDocument/2006/relationships/slideLayout" Target="../slideLayouts/slideLayout25.xml"/><Relationship Id="rId5" Type="http://schemas.openxmlformats.org/officeDocument/2006/relationships/image" Target="../media/image229.png"/><Relationship Id="rId4" Type="http://schemas.openxmlformats.org/officeDocument/2006/relationships/image" Target="../media/image227.svg"/></Relationships>
</file>

<file path=ppt/slides/_rels/slide5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59.xml"/><Relationship Id="rId1" Type="http://schemas.openxmlformats.org/officeDocument/2006/relationships/slideLayout" Target="../slideLayouts/slideLayout32.xml"/><Relationship Id="rId4" Type="http://schemas.openxmlformats.org/officeDocument/2006/relationships/image" Target="../media/image231.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6.emf"/></Relationships>
</file>

<file path=ppt/slides/_rels/slide6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60.xml"/><Relationship Id="rId1" Type="http://schemas.openxmlformats.org/officeDocument/2006/relationships/slideLayout" Target="../slideLayouts/slideLayout99.xml"/><Relationship Id="rId5" Type="http://schemas.openxmlformats.org/officeDocument/2006/relationships/image" Target="../media/image234.svg"/><Relationship Id="rId4" Type="http://schemas.openxmlformats.org/officeDocument/2006/relationships/image" Target="../media/image233.png"/></Relationships>
</file>

<file path=ppt/slides/_rels/slide6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61.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sv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48.sv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52.sv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6">
            <a:extLst>
              <a:ext uri="{FF2B5EF4-FFF2-40B4-BE49-F238E27FC236}">
                <a16:creationId xmlns:a16="http://schemas.microsoft.com/office/drawing/2014/main" id="{F7F990BA-6D63-4629-2CEA-B5B6DF58352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4629729" y="937161"/>
            <a:ext cx="5136836" cy="3697301"/>
          </a:xfrm>
          <a:prstGeom prst="rect">
            <a:avLst/>
          </a:prstGeom>
        </p:spPr>
      </p:pic>
      <p:pic>
        <p:nvPicPr>
          <p:cNvPr id="50" name="Billede 49" descr="Et billede, der indeholder udendørs, høvl/fly, luftfartøj, person&#10;&#10;Indhold genereret af kunstig intelligens kan være forkert.">
            <a:extLst>
              <a:ext uri="{FF2B5EF4-FFF2-40B4-BE49-F238E27FC236}">
                <a16:creationId xmlns:a16="http://schemas.microsoft.com/office/drawing/2014/main" id="{A7BF1EE9-7576-4A79-F436-B871904B096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1" y="2532258"/>
            <a:ext cx="4710544" cy="2483244"/>
          </a:xfrm>
          <a:prstGeom prst="rect">
            <a:avLst/>
          </a:prstGeom>
        </p:spPr>
      </p:pic>
      <p:pic>
        <p:nvPicPr>
          <p:cNvPr id="32" name="Billede 31" descr="Et billede, der indeholder udendørs, sky, Solenergi, sol&#10;&#10;Indhold genereret af kunstig intelligens kan være forkert.">
            <a:extLst>
              <a:ext uri="{FF2B5EF4-FFF2-40B4-BE49-F238E27FC236}">
                <a16:creationId xmlns:a16="http://schemas.microsoft.com/office/drawing/2014/main" id="{D60D92E0-3368-668E-F306-0E77131166D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468843" y="0"/>
            <a:ext cx="4631879" cy="2551700"/>
          </a:xfrm>
          <a:prstGeom prst="rect">
            <a:avLst/>
          </a:prstGeom>
        </p:spPr>
      </p:pic>
      <p:pic>
        <p:nvPicPr>
          <p:cNvPr id="34" name="Billede 33" descr="Et billede, der indeholder Ansigt, person, tøj, briller&#10;&#10;Indhold genereret af kunstig intelligens kan være forkert.">
            <a:extLst>
              <a:ext uri="{FF2B5EF4-FFF2-40B4-BE49-F238E27FC236}">
                <a16:creationId xmlns:a16="http://schemas.microsoft.com/office/drawing/2014/main" id="{2FB14710-43D3-ED9B-C2B0-764314CC121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363494" y="23725"/>
            <a:ext cx="3864155" cy="2558551"/>
          </a:xfrm>
          <a:prstGeom prst="rect">
            <a:avLst/>
          </a:prstGeom>
        </p:spPr>
      </p:pic>
      <p:pic>
        <p:nvPicPr>
          <p:cNvPr id="26" name="Pladsholder til billede 25" descr="Et billede, der indeholder maskine, ingeniørarbejde, fabrik, industri&#10;&#10;Indhold genereret af kunstig intelligens kan være forkert.">
            <a:extLst>
              <a:ext uri="{FF2B5EF4-FFF2-40B4-BE49-F238E27FC236}">
                <a16:creationId xmlns:a16="http://schemas.microsoft.com/office/drawing/2014/main" id="{2685A98F-C23B-49AA-3D37-4C2E7FB0FD41}"/>
              </a:ext>
            </a:extLst>
          </p:cNvPr>
          <p:cNvPicPr>
            <a:picLocks noGrp="1" noChangeAspect="1"/>
          </p:cNvPicPr>
          <p:nvPr>
            <p:ph type="pic" sz="quarter" idx="11"/>
          </p:nvPr>
        </p:nvPicPr>
        <p:blipFill>
          <a:blip r:embed="rId7" cstate="email">
            <a:extLst>
              <a:ext uri="{28A0092B-C50C-407E-A947-70E740481C1C}">
                <a14:useLocalDpi xmlns:a14="http://schemas.microsoft.com/office/drawing/2010/main" val="0"/>
              </a:ext>
            </a:extLst>
          </a:blip>
          <a:srcRect/>
          <a:stretch>
            <a:fillRect/>
          </a:stretch>
        </p:blipFill>
        <p:spPr>
          <a:xfrm>
            <a:off x="7990432" y="4627611"/>
            <a:ext cx="4220581" cy="2254071"/>
          </a:xfrm>
        </p:spPr>
      </p:pic>
      <p:pic>
        <p:nvPicPr>
          <p:cNvPr id="36" name="Billede 35" descr="Et billede, der indeholder Koboltblå, Elektrisk blå, indendørs, Medicinsk udstyr&#10;&#10;Indhold genereret af kunstig intelligens kan være forkert.">
            <a:extLst>
              <a:ext uri="{FF2B5EF4-FFF2-40B4-BE49-F238E27FC236}">
                <a16:creationId xmlns:a16="http://schemas.microsoft.com/office/drawing/2014/main" id="{029E2ED5-B50D-975D-3642-262813D8F9BB}"/>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 y="0"/>
            <a:ext cx="2406954" cy="2558551"/>
          </a:xfrm>
          <a:prstGeom prst="rect">
            <a:avLst/>
          </a:prstGeom>
        </p:spPr>
      </p:pic>
      <p:pic>
        <p:nvPicPr>
          <p:cNvPr id="45" name="Billede 44" descr="Et billede, der indeholder kaffekop, kaffe, bordservice, Service&#10;&#10;Indhold genereret af kunstig intelligens kan være forkert.">
            <a:extLst>
              <a:ext uri="{FF2B5EF4-FFF2-40B4-BE49-F238E27FC236}">
                <a16:creationId xmlns:a16="http://schemas.microsoft.com/office/drawing/2014/main" id="{380C452E-A283-26C3-7844-107DA83EBEF0}"/>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p:blipFill>
        <p:spPr>
          <a:xfrm>
            <a:off x="2634325" y="4626934"/>
            <a:ext cx="3580805" cy="2242908"/>
          </a:xfrm>
          <a:prstGeom prst="rect">
            <a:avLst/>
          </a:prstGeom>
        </p:spPr>
      </p:pic>
      <p:sp>
        <p:nvSpPr>
          <p:cNvPr id="46" name="Titel 2">
            <a:extLst>
              <a:ext uri="{FF2B5EF4-FFF2-40B4-BE49-F238E27FC236}">
                <a16:creationId xmlns:a16="http://schemas.microsoft.com/office/drawing/2014/main" id="{AB254303-5DC2-9801-D907-D871BB13BBB9}"/>
              </a:ext>
            </a:extLst>
          </p:cNvPr>
          <p:cNvSpPr>
            <a:spLocks noGrp="1"/>
          </p:cNvSpPr>
          <p:nvPr>
            <p:ph type="title"/>
          </p:nvPr>
        </p:nvSpPr>
        <p:spPr>
          <a:xfrm>
            <a:off x="-4152901" y="9027627"/>
            <a:ext cx="7341129" cy="1475626"/>
          </a:xfrm>
        </p:spPr>
        <p:txBody>
          <a:bodyPr rtlCol="0"/>
          <a:lstStyle/>
          <a:p>
            <a:pPr rtl="0"/>
            <a:r>
              <a:rPr lang="en-gb" sz="2400"/>
              <a:t>WELCOME TO </a:t>
            </a:r>
            <a:br>
              <a:rPr lang="da-DK" sz="2400" dirty="0"/>
            </a:br>
            <a:r>
              <a:rPr lang="en-gb" sz="2400"/>
              <a:t>MANAGEMENT DAY AT ENGINEERING</a:t>
            </a:r>
            <a:br>
              <a:rPr lang="da-DK" sz="2400" dirty="0"/>
            </a:br>
            <a:r>
              <a:rPr lang="en-gb" sz="2400"/>
              <a:t>10 April 2025</a:t>
            </a:r>
            <a:br>
              <a:rPr lang="da-DK" dirty="0"/>
            </a:br>
            <a:br>
              <a:rPr lang="da-DK" dirty="0"/>
            </a:br>
            <a:br>
              <a:rPr lang="da-DK" dirty="0"/>
            </a:br>
            <a:br>
              <a:rPr lang="da-DK" dirty="0"/>
            </a:br>
            <a:r>
              <a:rPr lang="en-gb"/>
              <a:t> </a:t>
            </a:r>
            <a:br>
              <a:rPr lang="da-DK" dirty="0"/>
            </a:br>
            <a:endParaRPr lang="da-DK" dirty="0"/>
          </a:p>
        </p:txBody>
      </p:sp>
      <p:pic>
        <p:nvPicPr>
          <p:cNvPr id="48" name="Billede 47" descr="Et billede, der indeholder person, tøj, vand, svømme&#10;&#10;Indhold genereret af kunstig intelligens kan være forkert.">
            <a:extLst>
              <a:ext uri="{FF2B5EF4-FFF2-40B4-BE49-F238E27FC236}">
                <a16:creationId xmlns:a16="http://schemas.microsoft.com/office/drawing/2014/main" id="{D5CE8584-E7C8-4F52-D778-11DF0A4F0959}"/>
              </a:ext>
            </a:extLst>
          </p:cNvPr>
          <p:cNvPicPr>
            <a:picLocks noChangeAspect="1"/>
          </p:cNvPicPr>
          <p:nvPr/>
        </p:nvPicPr>
        <p:blipFill>
          <a:blip r:embed="rId10" cstate="email">
            <a:extLst>
              <a:ext uri="{28A0092B-C50C-407E-A947-70E740481C1C}">
                <a14:useLocalDpi xmlns:a14="http://schemas.microsoft.com/office/drawing/2010/main" val="0"/>
              </a:ext>
            </a:extLst>
          </a:blip>
          <a:srcRect t="-1095"/>
          <a:stretch/>
        </p:blipFill>
        <p:spPr>
          <a:xfrm>
            <a:off x="5293585" y="4603209"/>
            <a:ext cx="2735977" cy="2254792"/>
          </a:xfrm>
          <a:prstGeom prst="rect">
            <a:avLst/>
          </a:prstGeom>
        </p:spPr>
      </p:pic>
      <p:pic>
        <p:nvPicPr>
          <p:cNvPr id="38" name="Billede 37" descr="Et billede, der indeholder tøj, person, menneske, indendørs&#10;&#10;Indhold genereret af kunstig intelligens kan være forkert.">
            <a:extLst>
              <a:ext uri="{FF2B5EF4-FFF2-40B4-BE49-F238E27FC236}">
                <a16:creationId xmlns:a16="http://schemas.microsoft.com/office/drawing/2014/main" id="{C676631C-E01D-6B5F-0B6A-E656A2C5CCBA}"/>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0" y="4627611"/>
            <a:ext cx="3398243" cy="2265495"/>
          </a:xfrm>
          <a:prstGeom prst="rect">
            <a:avLst/>
          </a:prstGeom>
        </p:spPr>
      </p:pic>
      <p:pic>
        <p:nvPicPr>
          <p:cNvPr id="56" name="Billede 55" descr="Et billede, der indeholder dæk, computer, bærbar, udendørs&#10;&#10;Indhold genereret af kunstig intelligens kan være forkert.">
            <a:extLst>
              <a:ext uri="{FF2B5EF4-FFF2-40B4-BE49-F238E27FC236}">
                <a16:creationId xmlns:a16="http://schemas.microsoft.com/office/drawing/2014/main" id="{8B2A8B7D-D033-F950-A8AC-617A1C3D3B4E}"/>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p:blipFill>
        <p:spPr>
          <a:xfrm>
            <a:off x="9656780" y="-29394"/>
            <a:ext cx="2549074" cy="4657005"/>
          </a:xfrm>
          <a:prstGeom prst="rect">
            <a:avLst/>
          </a:prstGeom>
        </p:spPr>
      </p:pic>
      <p:sp>
        <p:nvSpPr>
          <p:cNvPr id="2" name="Pladsholder til tekst 3">
            <a:extLst>
              <a:ext uri="{FF2B5EF4-FFF2-40B4-BE49-F238E27FC236}">
                <a16:creationId xmlns:a16="http://schemas.microsoft.com/office/drawing/2014/main" id="{4C929D56-82BB-7958-EBD7-3438735A2E6A}"/>
              </a:ext>
            </a:extLst>
          </p:cNvPr>
          <p:cNvSpPr>
            <a:spLocks noGrp="1"/>
          </p:cNvSpPr>
          <p:nvPr>
            <p:ph type="body" sz="quarter" idx="12"/>
          </p:nvPr>
        </p:nvSpPr>
        <p:spPr>
          <a:xfrm>
            <a:off x="2271012" y="4207102"/>
            <a:ext cx="7341129" cy="412750"/>
          </a:xfrm>
        </p:spPr>
        <p:txBody>
          <a:bodyPr rtlCol="0"/>
          <a:lstStyle/>
          <a:p>
            <a:pPr rtl="0"/>
            <a:r>
              <a:rPr lang="da-DK" dirty="0">
                <a:solidFill>
                  <a:srgbClr val="002060"/>
                </a:solidFill>
              </a:rPr>
              <a:t>BY NAME</a:t>
            </a:r>
          </a:p>
        </p:txBody>
      </p:sp>
      <p:pic>
        <p:nvPicPr>
          <p:cNvPr id="3" name="Billede 2">
            <a:extLst>
              <a:ext uri="{FF2B5EF4-FFF2-40B4-BE49-F238E27FC236}">
                <a16:creationId xmlns:a16="http://schemas.microsoft.com/office/drawing/2014/main" id="{229F4011-5711-3993-32A3-24B876AC309B}"/>
              </a:ext>
            </a:extLst>
          </p:cNvPr>
          <p:cNvPicPr>
            <a:picLocks noChangeAspect="1"/>
          </p:cNvPicPr>
          <p:nvPr/>
        </p:nvPicPr>
        <p:blipFill>
          <a:blip r:embed="rId13"/>
          <a:stretch>
            <a:fillRect/>
          </a:stretch>
        </p:blipFill>
        <p:spPr>
          <a:xfrm>
            <a:off x="2271921" y="2561987"/>
            <a:ext cx="7340220" cy="1523784"/>
          </a:xfrm>
          <a:prstGeom prst="rect">
            <a:avLst/>
          </a:prstGeom>
        </p:spPr>
      </p:pic>
      <p:sp>
        <p:nvSpPr>
          <p:cNvPr id="5" name="Tekstfelt 4">
            <a:extLst>
              <a:ext uri="{FF2B5EF4-FFF2-40B4-BE49-F238E27FC236}">
                <a16:creationId xmlns:a16="http://schemas.microsoft.com/office/drawing/2014/main" id="{08B58CB4-01F8-0AD8-DAE2-3041F9188C19}"/>
              </a:ext>
            </a:extLst>
          </p:cNvPr>
          <p:cNvSpPr txBox="1"/>
          <p:nvPr/>
        </p:nvSpPr>
        <p:spPr>
          <a:xfrm>
            <a:off x="2227281" y="2568822"/>
            <a:ext cx="7494530" cy="1477328"/>
          </a:xfrm>
          <a:prstGeom prst="rect">
            <a:avLst/>
          </a:prstGeom>
          <a:noFill/>
        </p:spPr>
        <p:txBody>
          <a:bodyPr wrap="square" rtlCol="0">
            <a:spAutoFit/>
          </a:bodyPr>
          <a:lstStyle/>
          <a:p>
            <a:pPr algn="ctr" rtl="0"/>
            <a:r>
              <a:rPr lang="en-gb" sz="2400" dirty="0">
                <a:solidFill>
                  <a:srgbClr val="002060"/>
                </a:solidFill>
                <a:latin typeface="+mj-lt"/>
              </a:rPr>
              <a:t>FACULTY OF ENGINEERING AND SCIENCE</a:t>
            </a:r>
          </a:p>
          <a:p>
            <a:pPr algn="ctr" rtl="0"/>
            <a:endParaRPr lang="en-gb" sz="2400" dirty="0">
              <a:solidFill>
                <a:srgbClr val="002060"/>
              </a:solidFill>
              <a:latin typeface="+mj-lt"/>
            </a:endParaRPr>
          </a:p>
          <a:p>
            <a:pPr algn="ctr" rtl="0"/>
            <a:r>
              <a:rPr lang="en-gb" sz="2400" dirty="0">
                <a:solidFill>
                  <a:srgbClr val="002060"/>
                </a:solidFill>
                <a:latin typeface="+mj-lt"/>
              </a:rPr>
              <a:t>Aalborg University</a:t>
            </a:r>
          </a:p>
          <a:p>
            <a:pPr algn="ctr" rtl="0"/>
            <a:endParaRPr lang="da-DK" dirty="0"/>
          </a:p>
        </p:txBody>
      </p:sp>
    </p:spTree>
    <p:extLst>
      <p:ext uri="{BB962C8B-B14F-4D97-AF65-F5344CB8AC3E}">
        <p14:creationId xmlns:p14="http://schemas.microsoft.com/office/powerpoint/2010/main" val="200124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2F5FBBF-DA44-A0A7-43B5-0DC0E85B2239}"/>
              </a:ext>
            </a:extLst>
          </p:cNvPr>
          <p:cNvSpPr/>
          <p:nvPr/>
        </p:nvSpPr>
        <p:spPr>
          <a:xfrm>
            <a:off x="7427913" y="3429001"/>
            <a:ext cx="4770054" cy="3429000"/>
          </a:xfrm>
          <a:prstGeom prst="rect">
            <a:avLst/>
          </a:prstGeom>
          <a:solidFill>
            <a:srgbClr val="0E8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dirty="0"/>
          </a:p>
        </p:txBody>
      </p:sp>
      <p:sp>
        <p:nvSpPr>
          <p:cNvPr id="2" name="Pladsholder til slidenummer 1"/>
          <p:cNvSpPr>
            <a:spLocks noGrp="1"/>
          </p:cNvSpPr>
          <p:nvPr>
            <p:ph type="sldNum" sz="quarter" idx="10"/>
          </p:nvPr>
        </p:nvSpPr>
        <p:spPr/>
        <p:txBody>
          <a:bodyPr vert="horz" lIns="0" tIns="0" rIns="0" bIns="0" rtlCol="0" anchor="ctr">
            <a:normAutofit/>
          </a:bodyPr>
          <a:lstStyle/>
          <a:p>
            <a:pPr marL="0" marR="0" lvl="0" indent="0" algn="r" defTabSz="914330" rtl="0" eaLnBrk="1" fontAlgn="auto" latinLnBrk="0" hangingPunct="1">
              <a:lnSpc>
                <a:spcPct val="100000"/>
              </a:lnSpc>
              <a:spcBef>
                <a:spcPts val="0"/>
              </a:spcBef>
              <a:spcAft>
                <a:spcPts val="60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600"/>
                </a:spcAft>
                <a:buClrTx/>
                <a:buSzTx/>
                <a:buFontTx/>
                <a:buNone/>
                <a:tabLst/>
                <a:defRPr/>
              </a:pPr>
              <a:t>10</a:t>
            </a:fld>
            <a:endParaRPr kumimoji="0" lang="en-US" sz="1000" b="1" i="0" u="none" strike="noStrike" kern="1200" cap="none" spc="0" normalizeH="0" baseline="0" noProof="0">
              <a:ln>
                <a:noFill/>
              </a:ln>
              <a:solidFill>
                <a:srgbClr val="211A52">
                  <a:alpha val="70000"/>
                </a:srgbClr>
              </a:solidFill>
              <a:effectLst/>
              <a:uLnTx/>
              <a:uFillTx/>
              <a:latin typeface="Arial"/>
            </a:endParaRPr>
          </a:p>
        </p:txBody>
      </p:sp>
      <p:sp>
        <p:nvSpPr>
          <p:cNvPr id="14" name="Titel 3"/>
          <p:cNvSpPr>
            <a:spLocks noGrp="1"/>
          </p:cNvSpPr>
          <p:nvPr>
            <p:ph type="title"/>
          </p:nvPr>
        </p:nvSpPr>
        <p:spPr>
          <a:xfrm>
            <a:off x="574849" y="385870"/>
            <a:ext cx="7559105" cy="1486727"/>
          </a:xfrm>
        </p:spPr>
        <p:txBody>
          <a:bodyPr rtlCol="0"/>
          <a:lstStyle/>
          <a:p>
            <a:pPr rtl="0"/>
            <a:r>
              <a:rPr lang="en-gb" sz="3000" dirty="0">
                <a:solidFill>
                  <a:srgbClr val="211A52"/>
                </a:solidFill>
                <a:latin typeface="Arial Black" panose="020B0604020202020204" pitchFamily="34" charset="0"/>
                <a:cs typeface="Arial Black" panose="020B0604020202020204" pitchFamily="34" charset="0"/>
              </a:rPr>
              <a:t>DEPARTMENT OF </a:t>
            </a:r>
            <a:br>
              <a:rPr lang="en-US" sz="3000" dirty="0">
                <a:solidFill>
                  <a:srgbClr val="211A52"/>
                </a:solidFill>
                <a:latin typeface="Arial Black" panose="020B0604020202020204" pitchFamily="34" charset="0"/>
                <a:cs typeface="Arial Black" panose="020B0604020202020204" pitchFamily="34" charset="0"/>
              </a:rPr>
            </a:br>
            <a:r>
              <a:rPr lang="en-gb" sz="3000" dirty="0">
                <a:solidFill>
                  <a:srgbClr val="211A52"/>
                </a:solidFill>
                <a:latin typeface="Arial Black" panose="020B0604020202020204" pitchFamily="34" charset="0"/>
                <a:cs typeface="Arial Black" panose="020B0604020202020204" pitchFamily="34" charset="0"/>
              </a:rPr>
              <a:t>MATERIALS </a:t>
            </a:r>
            <a:br>
              <a:rPr lang="en-US" sz="3000" dirty="0">
                <a:solidFill>
                  <a:srgbClr val="211A52"/>
                </a:solidFill>
                <a:latin typeface="Arial Black" panose="020B0604020202020204" pitchFamily="34" charset="0"/>
                <a:cs typeface="Arial Black" panose="020B0604020202020204" pitchFamily="34" charset="0"/>
              </a:rPr>
            </a:br>
            <a:r>
              <a:rPr lang="en-gb" sz="3000" dirty="0">
                <a:solidFill>
                  <a:srgbClr val="211A52"/>
                </a:solidFill>
                <a:latin typeface="Arial Black" panose="020B0604020202020204" pitchFamily="34" charset="0"/>
                <a:cs typeface="Arial Black" panose="020B0604020202020204" pitchFamily="34" charset="0"/>
              </a:rPr>
              <a:t>AND PRODUCTION</a:t>
            </a:r>
            <a:endParaRPr lang="da-DK" sz="3000" dirty="0">
              <a:solidFill>
                <a:srgbClr val="211A52"/>
              </a:solidFill>
              <a:latin typeface="Arial Black" panose="020B0604020202020204" pitchFamily="34" charset="0"/>
              <a:cs typeface="Arial Black" panose="020B0604020202020204" pitchFamily="34" charset="0"/>
            </a:endParaRPr>
          </a:p>
        </p:txBody>
      </p:sp>
      <p:sp>
        <p:nvSpPr>
          <p:cNvPr id="15" name="Pladsholder til tekst 4"/>
          <p:cNvSpPr>
            <a:spLocks noGrp="1"/>
          </p:cNvSpPr>
          <p:nvPr>
            <p:ph type="body" sz="quarter" idx="15"/>
          </p:nvPr>
        </p:nvSpPr>
        <p:spPr>
          <a:xfrm>
            <a:off x="587375" y="2120507"/>
            <a:ext cx="6594047" cy="3850802"/>
          </a:xfrm>
        </p:spPr>
        <p:txBody>
          <a:bodyPr numCol="1" rtlCol="0">
            <a:normAutofit lnSpcReduction="10000"/>
          </a:bodyPr>
          <a:lstStyle/>
          <a:p>
            <a:pPr marL="0" indent="0" rtl="0">
              <a:lnSpc>
                <a:spcPct val="120000"/>
              </a:lnSpc>
              <a:buNone/>
            </a:pPr>
            <a:r>
              <a:rPr lang="en-gb" b="0" i="0" dirty="0">
                <a:solidFill>
                  <a:srgbClr val="211A52"/>
                </a:solidFill>
                <a:effectLst/>
                <a:latin typeface="Arial" panose="020B0604020202020204" pitchFamily="34" charset="0"/>
                <a:cs typeface="Arial" panose="020B0604020202020204" pitchFamily="34" charset="0"/>
              </a:rPr>
              <a:t>The Department of Materials and Production conducts research and trains students in materials, mechanics, physics, production and production management. With this as its starting point, the department strives to develop materials, products and production systems for future needs.</a:t>
            </a:r>
            <a:br>
              <a:rPr lang="da-DK" dirty="0">
                <a:solidFill>
                  <a:srgbClr val="211A52"/>
                </a:solidFill>
                <a:latin typeface="Arial" panose="020B0604020202020204" pitchFamily="34" charset="0"/>
                <a:cs typeface="Arial" panose="020B0604020202020204" pitchFamily="34" charset="0"/>
              </a:rPr>
            </a:br>
            <a:br>
              <a:rPr lang="da-DK" dirty="0">
                <a:solidFill>
                  <a:srgbClr val="211A52"/>
                </a:solidFill>
                <a:latin typeface="Arial" panose="020B0604020202020204" pitchFamily="34" charset="0"/>
                <a:cs typeface="Arial" panose="020B0604020202020204" pitchFamily="34" charset="0"/>
              </a:rPr>
            </a:br>
            <a:r>
              <a:rPr lang="en-gb" b="1" dirty="0">
                <a:solidFill>
                  <a:srgbClr val="211A52"/>
                </a:solidFill>
                <a:latin typeface="Arial" panose="020B0604020202020204" pitchFamily="34" charset="0"/>
                <a:cs typeface="Arial" panose="020B0604020202020204" pitchFamily="34" charset="0"/>
              </a:rPr>
              <a:t>STRENGTHS NOW AND IN THE FUTURE</a:t>
            </a:r>
          </a:p>
          <a:p>
            <a:pPr rtl="0">
              <a:lnSpc>
                <a:spcPct val="120000"/>
              </a:lnSpc>
            </a:pPr>
            <a:r>
              <a:rPr lang="en-gb" dirty="0">
                <a:solidFill>
                  <a:srgbClr val="211A52"/>
                </a:solidFill>
                <a:latin typeface="Arial" panose="020B0604020202020204" pitchFamily="34" charset="0"/>
                <a:cs typeface="Arial" panose="020B0604020202020204" pitchFamily="34" charset="0"/>
              </a:rPr>
              <a:t>Circular materials, products, processes and production</a:t>
            </a:r>
          </a:p>
          <a:p>
            <a:pPr rtl="0">
              <a:lnSpc>
                <a:spcPct val="120000"/>
              </a:lnSpc>
            </a:pPr>
            <a:r>
              <a:rPr lang="en-gb" dirty="0">
                <a:solidFill>
                  <a:srgbClr val="211A52"/>
                </a:solidFill>
                <a:latin typeface="Arial" panose="020B0604020202020204" pitchFamily="34" charset="0"/>
                <a:cs typeface="Arial" panose="020B0604020202020204" pitchFamily="34" charset="0"/>
              </a:rPr>
              <a:t>Digitalization of production</a:t>
            </a:r>
          </a:p>
          <a:p>
            <a:pPr rtl="0">
              <a:lnSpc>
                <a:spcPct val="120000"/>
              </a:lnSpc>
            </a:pPr>
            <a:r>
              <a:rPr lang="en-gb" dirty="0">
                <a:solidFill>
                  <a:srgbClr val="211A52"/>
                </a:solidFill>
                <a:latin typeface="Arial" panose="020B0604020202020204" pitchFamily="34" charset="0"/>
                <a:cs typeface="Arial" panose="020B0604020202020204" pitchFamily="34" charset="0"/>
              </a:rPr>
              <a:t>Exoskeletons, orthopaedic biomechanics</a:t>
            </a:r>
          </a:p>
          <a:p>
            <a:pPr rtl="0">
              <a:lnSpc>
                <a:spcPct val="120000"/>
              </a:lnSpc>
            </a:pPr>
            <a:r>
              <a:rPr lang="en-gb" dirty="0">
                <a:solidFill>
                  <a:srgbClr val="211A52"/>
                </a:solidFill>
                <a:latin typeface="Arial" panose="020B0604020202020204" pitchFamily="34" charset="0"/>
                <a:cs typeface="Arial" panose="020B0604020202020204" pitchFamily="34" charset="0"/>
              </a:rPr>
              <a:t>Use of AI for medical purposes and autonomous systems</a:t>
            </a:r>
          </a:p>
          <a:p>
            <a:pPr rtl="0">
              <a:lnSpc>
                <a:spcPct val="120000"/>
              </a:lnSpc>
            </a:pPr>
            <a:r>
              <a:rPr lang="en-gb" dirty="0">
                <a:solidFill>
                  <a:srgbClr val="211A52"/>
                </a:solidFill>
                <a:latin typeface="Arial" panose="020B0604020202020204" pitchFamily="34" charset="0"/>
                <a:cs typeface="Arial" panose="020B0604020202020204" pitchFamily="34" charset="0"/>
              </a:rPr>
              <a:t>The green transition, wind energy production, battery technology</a:t>
            </a:r>
          </a:p>
          <a:p>
            <a:pPr rtl="0"/>
            <a:endParaRPr lang="da-DK" sz="5600" dirty="0"/>
          </a:p>
          <a:p>
            <a:pPr rtl="0"/>
            <a:endParaRPr lang="da-DK" dirty="0"/>
          </a:p>
          <a:p>
            <a:pPr rtl="0"/>
            <a:endParaRPr lang="da-DK" dirty="0"/>
          </a:p>
          <a:p>
            <a:pPr marL="0" indent="0" rtl="0">
              <a:buNone/>
            </a:pPr>
            <a:endParaRPr lang="da-DK" dirty="0"/>
          </a:p>
          <a:p>
            <a:pPr marL="0" indent="0" rtl="0">
              <a:buNone/>
            </a:pPr>
            <a:endParaRPr lang="en-US" sz="1800" dirty="0"/>
          </a:p>
          <a:p>
            <a:pPr marL="0" indent="0" rtl="0">
              <a:buNone/>
            </a:pPr>
            <a:endParaRPr lang="en-US" sz="1800" dirty="0"/>
          </a:p>
          <a:p>
            <a:pPr marL="0" indent="0" rtl="0">
              <a:buNone/>
            </a:pPr>
            <a:endParaRPr lang="en-US" sz="1800" dirty="0"/>
          </a:p>
          <a:p>
            <a:pPr marL="0" indent="0" rtl="0">
              <a:buNone/>
            </a:pPr>
            <a:endParaRPr lang="en-US" sz="1800" dirty="0"/>
          </a:p>
          <a:p>
            <a:pPr marL="0" indent="0" rtl="0">
              <a:buNone/>
            </a:pPr>
            <a:endParaRPr lang="en-US" sz="1800" dirty="0"/>
          </a:p>
          <a:p>
            <a:pPr marL="0" indent="0" rtl="0">
              <a:buNone/>
            </a:pPr>
            <a:endParaRPr lang="en-US" sz="1800" dirty="0"/>
          </a:p>
          <a:p>
            <a:pPr marL="0" indent="0" rtl="0">
              <a:buNone/>
            </a:pPr>
            <a:endParaRPr lang="en-US" sz="1800" dirty="0"/>
          </a:p>
          <a:p>
            <a:pPr marL="0" indent="0" rtl="0">
              <a:buNone/>
            </a:pPr>
            <a:endParaRPr lang="en-US" sz="1800" dirty="0"/>
          </a:p>
          <a:p>
            <a:pPr marL="0" indent="0" rtl="0">
              <a:buNone/>
            </a:pPr>
            <a:endParaRPr lang="en-US" sz="1800" dirty="0"/>
          </a:p>
          <a:p>
            <a:pPr marL="0" indent="0" rtl="0">
              <a:buNone/>
            </a:pPr>
            <a:endParaRPr lang="en-US" sz="1800" dirty="0"/>
          </a:p>
          <a:p>
            <a:pPr marL="0" indent="0" rtl="0">
              <a:buNone/>
            </a:pPr>
            <a:endParaRPr lang="en-US" sz="1800" dirty="0"/>
          </a:p>
          <a:p>
            <a:pPr rtl="0"/>
            <a:endParaRPr lang="da-DK" sz="1800" dirty="0"/>
          </a:p>
        </p:txBody>
      </p:sp>
      <p:pic>
        <p:nvPicPr>
          <p:cNvPr id="9" name="Pladsholder til billede 8"/>
          <p:cNvPicPr>
            <a:picLocks noGrp="1" noChangeAspect="1"/>
          </p:cNvPicPr>
          <p:nvPr>
            <p:ph type="pic" sz="quarter" idx="16"/>
          </p:nvPr>
        </p:nvPicPr>
        <p:blipFill rotWithShape="1">
          <a:blip r:embed="rId3" cstate="email">
            <a:extLst>
              <a:ext uri="{28A0092B-C50C-407E-A947-70E740481C1C}">
                <a14:useLocalDpi xmlns:a14="http://schemas.microsoft.com/office/drawing/2010/main" val="0"/>
              </a:ext>
            </a:extLst>
          </a:blip>
          <a:srcRect t="-1"/>
          <a:stretch/>
        </p:blipFill>
        <p:spPr>
          <a:xfrm>
            <a:off x="7427912" y="0"/>
            <a:ext cx="4764087" cy="3440098"/>
          </a:xfrm>
        </p:spPr>
      </p:pic>
      <p:sp>
        <p:nvSpPr>
          <p:cNvPr id="10" name="Tekstfelt 9">
            <a:extLst>
              <a:ext uri="{FF2B5EF4-FFF2-40B4-BE49-F238E27FC236}">
                <a16:creationId xmlns:a16="http://schemas.microsoft.com/office/drawing/2014/main" id="{B0BBEE8B-82CD-4FC4-8D96-B03836B31F84}"/>
              </a:ext>
            </a:extLst>
          </p:cNvPr>
          <p:cNvSpPr txBox="1"/>
          <p:nvPr/>
        </p:nvSpPr>
        <p:spPr>
          <a:xfrm>
            <a:off x="7162748" y="3494089"/>
            <a:ext cx="3747275" cy="3400575"/>
          </a:xfrm>
          <a:prstGeom prst="rect">
            <a:avLst/>
          </a:prstGeom>
          <a:noFill/>
        </p:spPr>
        <p:txBody>
          <a:bodyPr wrap="square" lIns="576000" tIns="180000" rIns="144000" bIns="108000" rtlCol="0">
            <a:spAutoFit/>
          </a:bodyPr>
          <a:lstStyle/>
          <a:p>
            <a:pPr marL="0" lvl="0" indent="0" rtl="0">
              <a:lnSpc>
                <a:spcPct val="120000"/>
              </a:lnSpc>
              <a:buNone/>
            </a:pPr>
            <a:r>
              <a:rPr lang="en-gb" sz="1200" b="1" dirty="0">
                <a:solidFill>
                  <a:schemeClr val="bg1"/>
                </a:solidFill>
                <a:latin typeface="Arial" panose="020B0604020202020204" pitchFamily="34" charset="0"/>
                <a:cs typeface="Arial" panose="020B0604020202020204" pitchFamily="34" charset="0"/>
              </a:rPr>
              <a:t>RESEARCH HIGHLIGHTS</a:t>
            </a:r>
          </a:p>
          <a:p>
            <a:pPr marL="0" lvl="0" indent="0" rtl="0">
              <a:lnSpc>
                <a:spcPct val="120000"/>
              </a:lnSpc>
              <a:buNone/>
            </a:pPr>
            <a:endParaRPr lang="da-DK" sz="1200" b="1" dirty="0">
              <a:solidFill>
                <a:schemeClr val="bg1"/>
              </a:solidFill>
              <a:latin typeface="Arial" panose="020B0604020202020204" pitchFamily="34" charset="0"/>
              <a:cs typeface="Arial" panose="020B0604020202020204" pitchFamily="34" charset="0"/>
            </a:endParaRPr>
          </a:p>
          <a:p>
            <a:pPr marL="171450" indent="-171450" rtl="0">
              <a:lnSpc>
                <a:spcPct val="120000"/>
              </a:lnSpc>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Contribution to database for 2D materials </a:t>
            </a:r>
            <a:br>
              <a:rPr lang="da-DK"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like graphene</a:t>
            </a:r>
          </a:p>
          <a:p>
            <a:pPr marL="171450" indent="-171450" rtl="0">
              <a:lnSpc>
                <a:spcPct val="120000"/>
              </a:lnSpc>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Understanding cartilage load in osteoarthritis patients</a:t>
            </a:r>
          </a:p>
          <a:p>
            <a:pPr marL="171450" indent="-171450" rtl="0">
              <a:lnSpc>
                <a:spcPct val="120000"/>
              </a:lnSpc>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Contribution to supply chain risk management</a:t>
            </a:r>
          </a:p>
          <a:p>
            <a:pPr marL="171450" indent="-171450" rtl="0">
              <a:lnSpc>
                <a:spcPct val="120000"/>
              </a:lnSpc>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Classification of exoskeletons for the upper body</a:t>
            </a:r>
          </a:p>
          <a:p>
            <a:pPr marL="171450" indent="-171450" rtl="0">
              <a:lnSpc>
                <a:spcPct val="120000"/>
              </a:lnSpc>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Improving materials for lithium-ion batteries and increasing their durability</a:t>
            </a:r>
          </a:p>
          <a:p>
            <a:pPr marL="171450" indent="-171450" rtl="0">
              <a:lnSpc>
                <a:spcPct val="120000"/>
              </a:lnSpc>
              <a:buFont typeface="Arial" panose="020B0604020202020204" pitchFamily="34" charset="0"/>
              <a:buChar char="•"/>
            </a:pPr>
            <a:endParaRPr lang="da-DK" sz="1200" dirty="0">
              <a:solidFill>
                <a:schemeClr val="bg1"/>
              </a:solidFill>
              <a:latin typeface="Arial" panose="020B0604020202020204" pitchFamily="34" charset="0"/>
              <a:cs typeface="Arial" panose="020B0604020202020204" pitchFamily="34" charset="0"/>
            </a:endParaRPr>
          </a:p>
          <a:p>
            <a:pPr marL="0" lvl="0" indent="0" rtl="0">
              <a:lnSpc>
                <a:spcPct val="140000"/>
              </a:lnSpc>
              <a:buNone/>
            </a:pPr>
            <a:endParaRPr lang="da-DK" sz="1200" b="1" dirty="0">
              <a:solidFill>
                <a:schemeClr val="bg1"/>
              </a:solidFill>
              <a:latin typeface="Arial" panose="020B0604020202020204" pitchFamily="34" charset="0"/>
              <a:cs typeface="Arial" panose="020B0604020202020204" pitchFamily="34" charset="0"/>
            </a:endParaRPr>
          </a:p>
        </p:txBody>
      </p:sp>
      <p:grpSp>
        <p:nvGrpSpPr>
          <p:cNvPr id="6" name="Gruppe 5">
            <a:extLst>
              <a:ext uri="{FF2B5EF4-FFF2-40B4-BE49-F238E27FC236}">
                <a16:creationId xmlns:a16="http://schemas.microsoft.com/office/drawing/2014/main" id="{A5472F3A-BFF4-AA41-6C14-9F019DA3A091}"/>
              </a:ext>
            </a:extLst>
          </p:cNvPr>
          <p:cNvGrpSpPr/>
          <p:nvPr/>
        </p:nvGrpSpPr>
        <p:grpSpPr>
          <a:xfrm>
            <a:off x="11125550" y="3719280"/>
            <a:ext cx="760753" cy="724247"/>
            <a:chOff x="6031259" y="5172566"/>
            <a:chExt cx="1624012" cy="1546081"/>
          </a:xfrm>
        </p:grpSpPr>
        <p:pic>
          <p:nvPicPr>
            <p:cNvPr id="11" name="Grafik 10" descr="Bæredygtighed kontur">
              <a:extLst>
                <a:ext uri="{FF2B5EF4-FFF2-40B4-BE49-F238E27FC236}">
                  <a16:creationId xmlns:a16="http://schemas.microsoft.com/office/drawing/2014/main" id="{3371A132-E749-4AA3-9B70-87DE05FC3EA1}"/>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73918" y="5461995"/>
              <a:ext cx="570505" cy="570505"/>
            </a:xfrm>
            <a:prstGeom prst="rect">
              <a:avLst/>
            </a:prstGeom>
          </p:spPr>
        </p:pic>
        <p:pic>
          <p:nvPicPr>
            <p:cNvPr id="16" name="Grafik 15" descr="Robothånd kontur">
              <a:extLst>
                <a:ext uri="{FF2B5EF4-FFF2-40B4-BE49-F238E27FC236}">
                  <a16:creationId xmlns:a16="http://schemas.microsoft.com/office/drawing/2014/main" id="{AAFD8AD5-3E3B-4C73-9CDF-3E34D7297A48}"/>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13527" y="5344328"/>
              <a:ext cx="742183" cy="742183"/>
            </a:xfrm>
            <a:prstGeom prst="rect">
              <a:avLst/>
            </a:prstGeom>
          </p:spPr>
        </p:pic>
        <p:pic>
          <p:nvPicPr>
            <p:cNvPr id="21" name="Grafik 20" descr="Helikopter med 4 propeller kontur">
              <a:extLst>
                <a:ext uri="{FF2B5EF4-FFF2-40B4-BE49-F238E27FC236}">
                  <a16:creationId xmlns:a16="http://schemas.microsoft.com/office/drawing/2014/main" id="{F84F79D5-EB23-E4D2-E7B9-9DEC4747246C}"/>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35956" y="5874817"/>
              <a:ext cx="814619" cy="814619"/>
            </a:xfrm>
            <a:prstGeom prst="rect">
              <a:avLst/>
            </a:prstGeom>
          </p:spPr>
        </p:pic>
        <p:sp>
          <p:nvSpPr>
            <p:cNvPr id="24" name="Rutediagram: Forbindelse 23">
              <a:extLst>
                <a:ext uri="{FF2B5EF4-FFF2-40B4-BE49-F238E27FC236}">
                  <a16:creationId xmlns:a16="http://schemas.microsoft.com/office/drawing/2014/main" id="{E0E075DB-389B-7221-824A-CB1ADAACF7B2}"/>
                </a:ext>
              </a:extLst>
            </p:cNvPr>
            <p:cNvSpPr/>
            <p:nvPr/>
          </p:nvSpPr>
          <p:spPr>
            <a:xfrm>
              <a:off x="6031259" y="5172566"/>
              <a:ext cx="1624012" cy="1546081"/>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grpSp>
      <p:sp>
        <p:nvSpPr>
          <p:cNvPr id="26" name="Tekstfelt 25">
            <a:extLst>
              <a:ext uri="{FF2B5EF4-FFF2-40B4-BE49-F238E27FC236}">
                <a16:creationId xmlns:a16="http://schemas.microsoft.com/office/drawing/2014/main" id="{F6346C32-481A-568E-E951-3BE07640ADAA}"/>
              </a:ext>
            </a:extLst>
          </p:cNvPr>
          <p:cNvSpPr txBox="1"/>
          <p:nvPr/>
        </p:nvSpPr>
        <p:spPr>
          <a:xfrm>
            <a:off x="-4127" y="0"/>
            <a:ext cx="3200400" cy="370290"/>
          </a:xfrm>
          <a:prstGeom prst="rect">
            <a:avLst/>
          </a:prstGeom>
          <a:solidFill>
            <a:srgbClr val="211A52"/>
          </a:solidFill>
        </p:spPr>
        <p:txBody>
          <a:bodyPr wrap="square" rtlCol="0">
            <a:spAutoFit/>
          </a:bodyPr>
          <a:lstStyle/>
          <a:p>
            <a:pPr rtl="0"/>
            <a:r>
              <a:rPr lang="en-gb" b="1" dirty="0">
                <a:solidFill>
                  <a:schemeClr val="bg1"/>
                </a:solidFill>
              </a:rPr>
              <a:t>Departments </a:t>
            </a:r>
          </a:p>
        </p:txBody>
      </p:sp>
      <p:pic>
        <p:nvPicPr>
          <p:cNvPr id="27" name="Grafik 26" descr="Til salg kontur">
            <a:extLst>
              <a:ext uri="{FF2B5EF4-FFF2-40B4-BE49-F238E27FC236}">
                <a16:creationId xmlns:a16="http://schemas.microsoft.com/office/drawing/2014/main" id="{2F437C2D-EA63-FF79-2C6B-F26A8746B989}"/>
              </a:ext>
            </a:extLst>
          </p:cNvPr>
          <p:cNvPicPr>
            <a:picLocks noChangeAspect="1"/>
          </p:cNvPicPr>
          <p:nvPr/>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75386" y="-35500"/>
            <a:ext cx="413580" cy="413580"/>
          </a:xfrm>
          <a:prstGeom prst="rect">
            <a:avLst/>
          </a:prstGeom>
        </p:spPr>
      </p:pic>
    </p:spTree>
    <p:extLst>
      <p:ext uri="{BB962C8B-B14F-4D97-AF65-F5344CB8AC3E}">
        <p14:creationId xmlns:p14="http://schemas.microsoft.com/office/powerpoint/2010/main" val="4046024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11</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sp>
        <p:nvSpPr>
          <p:cNvPr id="4" name="Titel 3"/>
          <p:cNvSpPr>
            <a:spLocks noGrp="1"/>
          </p:cNvSpPr>
          <p:nvPr>
            <p:ph type="title"/>
          </p:nvPr>
        </p:nvSpPr>
        <p:spPr>
          <a:xfrm>
            <a:off x="574848" y="385338"/>
            <a:ext cx="6300788" cy="1486727"/>
          </a:xfrm>
        </p:spPr>
        <p:txBody>
          <a:bodyPr rtlCol="0"/>
          <a:lstStyle/>
          <a:p>
            <a:pPr rtl="0"/>
            <a:r>
              <a:rPr lang="en-gb" sz="3000">
                <a:solidFill>
                  <a:srgbClr val="211A52"/>
                </a:solidFill>
                <a:latin typeface="Arial Black" panose="020B0604020202020204" pitchFamily="34" charset="0"/>
                <a:cs typeface="Arial Black" panose="020B0604020202020204" pitchFamily="34" charset="0"/>
              </a:rPr>
              <a:t>DEPARTMENT OF THE BUILT ENVIRONMENT </a:t>
            </a:r>
          </a:p>
        </p:txBody>
      </p:sp>
      <p:sp>
        <p:nvSpPr>
          <p:cNvPr id="5" name="Pladsholder til tekst 4"/>
          <p:cNvSpPr>
            <a:spLocks noGrp="1"/>
          </p:cNvSpPr>
          <p:nvPr>
            <p:ph type="body" sz="quarter" idx="15"/>
          </p:nvPr>
        </p:nvSpPr>
        <p:spPr>
          <a:xfrm>
            <a:off x="587374" y="1966314"/>
            <a:ext cx="6430645" cy="3383952"/>
          </a:xfrm>
        </p:spPr>
        <p:txBody>
          <a:bodyPr rtlCol="0">
            <a:normAutofit lnSpcReduction="10000"/>
          </a:bodyPr>
          <a:lstStyle/>
          <a:p>
            <a:pPr marL="0" indent="0" rtl="0">
              <a:lnSpc>
                <a:spcPct val="120000"/>
              </a:lnSpc>
              <a:buNone/>
            </a:pPr>
            <a:r>
              <a:rPr lang="en-gb" b="0" i="0" dirty="0">
                <a:solidFill>
                  <a:srgbClr val="211A52"/>
                </a:solidFill>
                <a:effectLst/>
                <a:latin typeface="Arial" panose="020B0604020202020204" pitchFamily="34" charset="0"/>
                <a:cs typeface="Arial" panose="020B0604020202020204" pitchFamily="34" charset="0"/>
              </a:rPr>
              <a:t>BUILD conducts research, advises and educates in the </a:t>
            </a:r>
            <a:r>
              <a:rPr lang="en-gb" dirty="0">
                <a:solidFill>
                  <a:srgbClr val="211A52"/>
                </a:solidFill>
                <a:latin typeface="Arial" panose="020B0604020202020204" pitchFamily="34" charset="0"/>
                <a:cs typeface="Arial" panose="020B0604020202020204" pitchFamily="34" charset="0"/>
              </a:rPr>
              <a:t>areas </a:t>
            </a:r>
            <a:r>
              <a:rPr lang="en-gb" b="0" i="0" dirty="0">
                <a:solidFill>
                  <a:srgbClr val="211A52"/>
                </a:solidFill>
                <a:effectLst/>
                <a:latin typeface="Arial" panose="020B0604020202020204" pitchFamily="34" charset="0"/>
                <a:cs typeface="Arial" panose="020B0604020202020204" pitchFamily="34" charset="0"/>
              </a:rPr>
              <a:t>of urban, residential, construction and facilities. Against this background, the department contributes to solving society's biggest challenges, such as the climate crisis, population development, resource scarcity and urbanization.</a:t>
            </a:r>
            <a:br>
              <a:rPr lang="da-DK" b="0" i="0" dirty="0">
                <a:solidFill>
                  <a:srgbClr val="211A52"/>
                </a:solidFill>
                <a:effectLst/>
                <a:latin typeface="Arial" panose="020B0604020202020204" pitchFamily="34" charset="0"/>
                <a:cs typeface="Arial" panose="020B0604020202020204" pitchFamily="34" charset="0"/>
              </a:rPr>
            </a:br>
            <a:br>
              <a:rPr lang="da-DK" b="0" i="0" dirty="0">
                <a:solidFill>
                  <a:srgbClr val="211A52"/>
                </a:solidFill>
                <a:effectLst/>
                <a:latin typeface="Arial" panose="020B0604020202020204" pitchFamily="34" charset="0"/>
                <a:cs typeface="Arial" panose="020B0604020202020204" pitchFamily="34" charset="0"/>
              </a:rPr>
            </a:br>
            <a:r>
              <a:rPr lang="en-gb" b="1" dirty="0">
                <a:solidFill>
                  <a:srgbClr val="211A52"/>
                </a:solidFill>
                <a:latin typeface="Arial" panose="020B0604020202020204" pitchFamily="34" charset="0"/>
                <a:cs typeface="Arial" panose="020B0604020202020204" pitchFamily="34" charset="0"/>
              </a:rPr>
              <a:t>STRENGTHS NOW AND IN THE FUTURE</a:t>
            </a:r>
          </a:p>
          <a:p>
            <a:pPr lvl="0" rtl="0">
              <a:lnSpc>
                <a:spcPct val="120000"/>
              </a:lnSpc>
            </a:pPr>
            <a:r>
              <a:rPr lang="en-gb" dirty="0">
                <a:solidFill>
                  <a:srgbClr val="211A52"/>
                </a:solidFill>
                <a:latin typeface="Arial" panose="020B0604020202020204" pitchFamily="34" charset="0"/>
                <a:cs typeface="Arial" panose="020B0604020202020204" pitchFamily="34" charset="0"/>
              </a:rPr>
              <a:t>Sustainable construction, including health and indoor climate </a:t>
            </a:r>
          </a:p>
          <a:p>
            <a:pPr lvl="0" rtl="0">
              <a:lnSpc>
                <a:spcPct val="120000"/>
              </a:lnSpc>
            </a:pPr>
            <a:r>
              <a:rPr lang="en-gb" dirty="0">
                <a:solidFill>
                  <a:srgbClr val="211A52"/>
                </a:solidFill>
                <a:latin typeface="Arial" panose="020B0604020202020204" pitchFamily="34" charset="0"/>
                <a:cs typeface="Arial" panose="020B0604020202020204" pitchFamily="34" charset="0"/>
              </a:rPr>
              <a:t>Transformation of homes and places, including urban-rural relocation patterns </a:t>
            </a:r>
          </a:p>
          <a:p>
            <a:pPr rtl="0">
              <a:lnSpc>
                <a:spcPct val="120000"/>
              </a:lnSpc>
            </a:pPr>
            <a:r>
              <a:rPr lang="en-gb" dirty="0">
                <a:solidFill>
                  <a:srgbClr val="211A52"/>
                </a:solidFill>
                <a:latin typeface="Arial" panose="020B0604020202020204" pitchFamily="34" charset="0"/>
                <a:cs typeface="Arial" panose="020B0604020202020204" pitchFamily="34" charset="0"/>
              </a:rPr>
              <a:t>The city's water and pollution, including sea and coastal structures</a:t>
            </a:r>
          </a:p>
          <a:p>
            <a:pPr rtl="0"/>
            <a:endParaRPr lang="da-DK" dirty="0"/>
          </a:p>
          <a:p>
            <a:pPr marL="0" indent="0" rtl="0">
              <a:buNone/>
            </a:pPr>
            <a:endParaRPr lang="da-DK" dirty="0"/>
          </a:p>
        </p:txBody>
      </p:sp>
      <p:pic>
        <p:nvPicPr>
          <p:cNvPr id="7" name="Pladsholder til billede 6"/>
          <p:cNvPicPr>
            <a:picLocks noGrp="1" noChangeAspect="1"/>
          </p:cNvPicPr>
          <p:nvPr>
            <p:ph type="pic" sz="quarter" idx="16"/>
          </p:nvPr>
        </p:nvPicPr>
        <p:blipFill>
          <a:blip r:embed="rId3" cstate="email">
            <a:extLst>
              <a:ext uri="{28A0092B-C50C-407E-A947-70E740481C1C}">
                <a14:useLocalDpi xmlns:a14="http://schemas.microsoft.com/office/drawing/2010/main" val="0"/>
              </a:ext>
            </a:extLst>
          </a:blip>
          <a:srcRect/>
          <a:stretch/>
        </p:blipFill>
        <p:spPr>
          <a:xfrm>
            <a:off x="7427912" y="0"/>
            <a:ext cx="4764087" cy="3429000"/>
          </a:xfrm>
        </p:spPr>
      </p:pic>
      <p:pic>
        <p:nvPicPr>
          <p:cNvPr id="19" name="Grafik 18" descr="Bølgestreg kontur">
            <a:extLst>
              <a:ext uri="{FF2B5EF4-FFF2-40B4-BE49-F238E27FC236}">
                <a16:creationId xmlns:a16="http://schemas.microsoft.com/office/drawing/2014/main" id="{C7C24224-EE40-44A5-94BC-C336ADED9976}"/>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55797" y="5558147"/>
            <a:ext cx="862990" cy="862990"/>
          </a:xfrm>
          <a:prstGeom prst="rect">
            <a:avLst/>
          </a:prstGeom>
        </p:spPr>
      </p:pic>
      <p:sp>
        <p:nvSpPr>
          <p:cNvPr id="3" name="Tekstfelt 2">
            <a:extLst>
              <a:ext uri="{FF2B5EF4-FFF2-40B4-BE49-F238E27FC236}">
                <a16:creationId xmlns:a16="http://schemas.microsoft.com/office/drawing/2014/main" id="{541FFD51-A893-8042-4DD0-12701CCB245B}"/>
              </a:ext>
            </a:extLst>
          </p:cNvPr>
          <p:cNvSpPr txBox="1"/>
          <p:nvPr/>
        </p:nvSpPr>
        <p:spPr>
          <a:xfrm>
            <a:off x="-4127" y="0"/>
            <a:ext cx="3200400" cy="370290"/>
          </a:xfrm>
          <a:prstGeom prst="rect">
            <a:avLst/>
          </a:prstGeom>
          <a:solidFill>
            <a:srgbClr val="211A52"/>
          </a:solidFill>
        </p:spPr>
        <p:txBody>
          <a:bodyPr wrap="square" rtlCol="0">
            <a:spAutoFit/>
          </a:bodyPr>
          <a:lstStyle/>
          <a:p>
            <a:pPr rtl="0"/>
            <a:r>
              <a:rPr lang="en-gb" b="1">
                <a:solidFill>
                  <a:schemeClr val="bg1"/>
                </a:solidFill>
              </a:rPr>
              <a:t>Departments </a:t>
            </a:r>
          </a:p>
        </p:txBody>
      </p:sp>
      <p:pic>
        <p:nvPicPr>
          <p:cNvPr id="10" name="Grafik 9" descr="Til salg kontur">
            <a:extLst>
              <a:ext uri="{FF2B5EF4-FFF2-40B4-BE49-F238E27FC236}">
                <a16:creationId xmlns:a16="http://schemas.microsoft.com/office/drawing/2014/main" id="{8D5F1395-0946-6C64-7A41-387146491EF8}"/>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96818" y="-43290"/>
            <a:ext cx="413580" cy="413580"/>
          </a:xfrm>
          <a:prstGeom prst="rect">
            <a:avLst/>
          </a:prstGeom>
        </p:spPr>
      </p:pic>
      <p:sp>
        <p:nvSpPr>
          <p:cNvPr id="21" name="Rektangel 20">
            <a:extLst>
              <a:ext uri="{FF2B5EF4-FFF2-40B4-BE49-F238E27FC236}">
                <a16:creationId xmlns:a16="http://schemas.microsoft.com/office/drawing/2014/main" id="{DF425A76-8B01-30AB-82F4-D2E01F7EC517}"/>
              </a:ext>
            </a:extLst>
          </p:cNvPr>
          <p:cNvSpPr/>
          <p:nvPr/>
        </p:nvSpPr>
        <p:spPr>
          <a:xfrm>
            <a:off x="7421945" y="3429001"/>
            <a:ext cx="4770054" cy="3429000"/>
          </a:xfrm>
          <a:prstGeom prst="rect">
            <a:avLst/>
          </a:prstGeom>
          <a:solidFill>
            <a:srgbClr val="0E8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dirty="0"/>
          </a:p>
        </p:txBody>
      </p:sp>
      <p:sp>
        <p:nvSpPr>
          <p:cNvPr id="9" name="Tekstfelt 8">
            <a:extLst>
              <a:ext uri="{FF2B5EF4-FFF2-40B4-BE49-F238E27FC236}">
                <a16:creationId xmlns:a16="http://schemas.microsoft.com/office/drawing/2014/main" id="{3769B49F-0C80-4048-8C06-577CAC3392D8}"/>
              </a:ext>
            </a:extLst>
          </p:cNvPr>
          <p:cNvSpPr txBox="1"/>
          <p:nvPr/>
        </p:nvSpPr>
        <p:spPr>
          <a:xfrm>
            <a:off x="7162805" y="3492499"/>
            <a:ext cx="4189608" cy="4009972"/>
          </a:xfrm>
          <a:prstGeom prst="rect">
            <a:avLst/>
          </a:prstGeom>
          <a:noFill/>
        </p:spPr>
        <p:txBody>
          <a:bodyPr wrap="square" lIns="576000" tIns="180000" rIns="144000" bIns="108000" rtlCol="0">
            <a:spAutoFit/>
          </a:bodyPr>
          <a:lstStyle/>
          <a:p>
            <a:pPr marL="0" lvl="0" indent="0" rtl="0">
              <a:lnSpc>
                <a:spcPct val="120000"/>
              </a:lnSpc>
              <a:buNone/>
            </a:pPr>
            <a:r>
              <a:rPr lang="en-gb" sz="1200" b="1" dirty="0">
                <a:solidFill>
                  <a:schemeClr val="bg1"/>
                </a:solidFill>
                <a:latin typeface="Arial" panose="020B0604020202020204" pitchFamily="34" charset="0"/>
                <a:cs typeface="Arial" panose="020B0604020202020204" pitchFamily="34" charset="0"/>
              </a:rPr>
              <a:t>RESEARCH HIGHLIGHTS</a:t>
            </a:r>
          </a:p>
          <a:p>
            <a:pPr marL="0" lvl="0" indent="0" rtl="0">
              <a:lnSpc>
                <a:spcPct val="120000"/>
              </a:lnSpc>
              <a:buNone/>
            </a:pPr>
            <a:endParaRPr lang="da-DK" sz="1200" b="1" dirty="0">
              <a:solidFill>
                <a:schemeClr val="bg1"/>
              </a:solidFill>
              <a:latin typeface="Arial" panose="020B0604020202020204" pitchFamily="34" charset="0"/>
              <a:cs typeface="Arial" panose="020B0604020202020204" pitchFamily="34" charset="0"/>
            </a:endParaRPr>
          </a:p>
          <a:p>
            <a:pPr marL="171450" indent="-171450" rtl="0">
              <a:lnSpc>
                <a:spcPct val="120000"/>
              </a:lnSpc>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Development of LCA methods and tools for assessing the climate and environmental impact of construction</a:t>
            </a:r>
          </a:p>
          <a:p>
            <a:pPr marL="171450" indent="-171450" rtl="0">
              <a:lnSpc>
                <a:spcPct val="120000"/>
              </a:lnSpc>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Young talented researchers through the eye of the needle for </a:t>
            </a:r>
            <a:r>
              <a:rPr lang="en-gb" sz="1200" dirty="0" err="1">
                <a:solidFill>
                  <a:schemeClr val="bg1"/>
                </a:solidFill>
                <a:latin typeface="Arial" panose="020B0604020202020204" pitchFamily="34" charset="0"/>
                <a:cs typeface="Arial" panose="020B0604020202020204" pitchFamily="34" charset="0"/>
              </a:rPr>
              <a:t>Data.org's</a:t>
            </a:r>
            <a:r>
              <a:rPr lang="en-gb" sz="1200" dirty="0">
                <a:solidFill>
                  <a:schemeClr val="bg1"/>
                </a:solidFill>
                <a:latin typeface="Arial" panose="020B0604020202020204" pitchFamily="34" charset="0"/>
                <a:cs typeface="Arial" panose="020B0604020202020204" pitchFamily="34" charset="0"/>
              </a:rPr>
              <a:t> "Inclusive Growth and Recovery Challenge" programme</a:t>
            </a:r>
          </a:p>
          <a:p>
            <a:pPr marL="171450" indent="-171450" rtl="0">
              <a:lnSpc>
                <a:spcPct val="120000"/>
              </a:lnSpc>
              <a:buFont typeface="Arial" panose="020B0604020202020204" pitchFamily="34" charset="0"/>
              <a:buChar char="•"/>
            </a:pPr>
            <a:r>
              <a:rPr lang="en-gb" sz="1200" dirty="0" err="1">
                <a:solidFill>
                  <a:schemeClr val="bg1"/>
                </a:solidFill>
                <a:latin typeface="Arial" panose="020B0604020202020204" pitchFamily="34" charset="0"/>
                <a:cs typeface="Arial" panose="020B0604020202020204" pitchFamily="34" charset="0"/>
              </a:rPr>
              <a:t>MarinePlastic</a:t>
            </a:r>
            <a:r>
              <a:rPr lang="en-gb" sz="1200" dirty="0">
                <a:solidFill>
                  <a:schemeClr val="bg1"/>
                </a:solidFill>
                <a:latin typeface="Arial" panose="020B0604020202020204" pitchFamily="34" charset="0"/>
                <a:cs typeface="Arial" panose="020B0604020202020204" pitchFamily="34" charset="0"/>
              </a:rPr>
              <a:t> – BUILD researchers are key players in the interdisciplinary research centre for plastic pollution in the world's oceans</a:t>
            </a:r>
          </a:p>
          <a:p>
            <a:pPr marL="0" lvl="0" indent="0" rtl="0">
              <a:lnSpc>
                <a:spcPct val="140000"/>
              </a:lnSpc>
              <a:buNone/>
            </a:pPr>
            <a:endParaRPr lang="da-DK" sz="1200" b="1" dirty="0">
              <a:solidFill>
                <a:schemeClr val="bg1"/>
              </a:solidFill>
              <a:latin typeface="Arial" panose="020B0604020202020204" pitchFamily="34" charset="0"/>
              <a:cs typeface="Arial" panose="020B0604020202020204" pitchFamily="34" charset="0"/>
            </a:endParaRPr>
          </a:p>
          <a:p>
            <a:pPr lvl="0" rtl="0"/>
            <a:endParaRPr lang="da-DK" sz="1100" dirty="0">
              <a:solidFill>
                <a:schemeClr val="bg1"/>
              </a:solidFill>
            </a:endParaRPr>
          </a:p>
          <a:p>
            <a:pPr lvl="0" rtl="0"/>
            <a:endParaRPr lang="da-DK" sz="1100" dirty="0">
              <a:solidFill>
                <a:schemeClr val="bg1"/>
              </a:solidFill>
            </a:endParaRPr>
          </a:p>
          <a:p>
            <a:pPr lvl="0" rtl="0"/>
            <a:endParaRPr lang="da-DK" sz="1100" dirty="0">
              <a:solidFill>
                <a:schemeClr val="bg1"/>
              </a:solidFill>
            </a:endParaRPr>
          </a:p>
          <a:p>
            <a:pPr lvl="0" rtl="0"/>
            <a:endParaRPr lang="da-DK" sz="1100" dirty="0">
              <a:solidFill>
                <a:schemeClr val="bg1"/>
              </a:solidFill>
            </a:endParaRPr>
          </a:p>
          <a:p>
            <a:pPr lvl="0" rtl="0"/>
            <a:endParaRPr lang="da-DK" sz="1100" dirty="0">
              <a:solidFill>
                <a:schemeClr val="bg1"/>
              </a:solidFill>
            </a:endParaRPr>
          </a:p>
          <a:p>
            <a:pPr lvl="0" rtl="0"/>
            <a:endParaRPr lang="da-DK" sz="1100" dirty="0">
              <a:solidFill>
                <a:schemeClr val="bg1"/>
              </a:solidFill>
            </a:endParaRPr>
          </a:p>
          <a:p>
            <a:pPr lvl="0" rtl="0">
              <a:lnSpc>
                <a:spcPct val="140000"/>
              </a:lnSpc>
              <a:spcBef>
                <a:spcPts val="0"/>
              </a:spcBef>
            </a:pPr>
            <a:endParaRPr lang="da-DK" sz="1200" dirty="0">
              <a:solidFill>
                <a:schemeClr val="bg1"/>
              </a:solidFill>
            </a:endParaRPr>
          </a:p>
        </p:txBody>
      </p:sp>
      <p:pic>
        <p:nvPicPr>
          <p:cNvPr id="17" name="Grafik 16" descr="Åben hånd med plante kontur">
            <a:extLst>
              <a:ext uri="{FF2B5EF4-FFF2-40B4-BE49-F238E27FC236}">
                <a16:creationId xmlns:a16="http://schemas.microsoft.com/office/drawing/2014/main" id="{E7BE5F21-4148-4921-B7FC-06364E83A63B}"/>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82340" y="3799939"/>
            <a:ext cx="444572" cy="444572"/>
          </a:xfrm>
          <a:prstGeom prst="rect">
            <a:avLst/>
          </a:prstGeom>
        </p:spPr>
      </p:pic>
    </p:spTree>
    <p:extLst>
      <p:ext uri="{BB962C8B-B14F-4D97-AF65-F5344CB8AC3E}">
        <p14:creationId xmlns:p14="http://schemas.microsoft.com/office/powerpoint/2010/main" val="1341635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DFCF990F-B974-9819-EAE3-7FFEF60F2638}"/>
              </a:ext>
            </a:extLst>
          </p:cNvPr>
          <p:cNvSpPr/>
          <p:nvPr/>
        </p:nvSpPr>
        <p:spPr>
          <a:xfrm>
            <a:off x="7430896" y="3429001"/>
            <a:ext cx="4770054" cy="3429000"/>
          </a:xfrm>
          <a:prstGeom prst="rect">
            <a:avLst/>
          </a:prstGeom>
          <a:solidFill>
            <a:srgbClr val="0E8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dirty="0"/>
          </a:p>
        </p:txBody>
      </p:sp>
      <p:sp>
        <p:nvSpPr>
          <p:cNvPr id="2" name="Pladsholder til slidenummer 1"/>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sp>
        <p:nvSpPr>
          <p:cNvPr id="4" name="Titel 3"/>
          <p:cNvSpPr>
            <a:spLocks noGrp="1"/>
          </p:cNvSpPr>
          <p:nvPr>
            <p:ph type="title"/>
          </p:nvPr>
        </p:nvSpPr>
        <p:spPr>
          <a:xfrm>
            <a:off x="568881" y="387025"/>
            <a:ext cx="6300788" cy="1486727"/>
          </a:xfrm>
        </p:spPr>
        <p:txBody>
          <a:bodyPr rtlCol="0"/>
          <a:lstStyle/>
          <a:p>
            <a:pPr rtl="0"/>
            <a:r>
              <a:rPr lang="en-gb" sz="3000">
                <a:solidFill>
                  <a:srgbClr val="211A52"/>
                </a:solidFill>
                <a:latin typeface="Arial Black" panose="020B0604020202020204" pitchFamily="34" charset="0"/>
                <a:cs typeface="Arial Black" panose="020B0604020202020204" pitchFamily="34" charset="0"/>
              </a:rPr>
              <a:t>DEPARTMENT OF MATHEMATICAL SCIENCES</a:t>
            </a:r>
          </a:p>
        </p:txBody>
      </p:sp>
      <p:sp>
        <p:nvSpPr>
          <p:cNvPr id="5" name="Pladsholder til tekst 4"/>
          <p:cNvSpPr>
            <a:spLocks noGrp="1"/>
          </p:cNvSpPr>
          <p:nvPr>
            <p:ph type="body" sz="quarter" idx="15"/>
          </p:nvPr>
        </p:nvSpPr>
        <p:spPr>
          <a:xfrm>
            <a:off x="587374" y="1960992"/>
            <a:ext cx="6300789" cy="4111196"/>
          </a:xfrm>
        </p:spPr>
        <p:txBody>
          <a:bodyPr rtlCol="0">
            <a:normAutofit fontScale="92500" lnSpcReduction="10000"/>
          </a:bodyPr>
          <a:lstStyle/>
          <a:p>
            <a:pPr marL="0" indent="0" rtl="0">
              <a:lnSpc>
                <a:spcPct val="120000"/>
              </a:lnSpc>
              <a:buNone/>
            </a:pPr>
            <a:r>
              <a:rPr lang="en-gb" sz="1700">
                <a:solidFill>
                  <a:srgbClr val="211A52"/>
                </a:solidFill>
                <a:effectLst/>
                <a:latin typeface="Arial" panose="020B0604020202020204" pitchFamily="34" charset="0"/>
                <a:ea typeface="Calibri" panose="020F0502020204030204" pitchFamily="34" charset="0"/>
                <a:cs typeface="Arial" panose="020B0604020202020204" pitchFamily="34" charset="0"/>
              </a:rPr>
              <a:t>The Department of Mathematical Sciences conducts research and trains students in mathematics, mathematics-technology and mathematics-economics. The department's research contributes to basic scientific discoveries and to solving society's challenges.</a:t>
            </a:r>
            <a:br>
              <a:rPr lang="da-DK" sz="1700" dirty="0">
                <a:solidFill>
                  <a:srgbClr val="211A52"/>
                </a:solidFill>
                <a:effectLst/>
                <a:latin typeface="Arial" panose="020B0604020202020204" pitchFamily="34" charset="0"/>
                <a:ea typeface="Calibri" panose="020F0502020204030204" pitchFamily="34" charset="0"/>
                <a:cs typeface="Arial" panose="020B0604020202020204" pitchFamily="34" charset="0"/>
              </a:rPr>
            </a:br>
            <a:br>
              <a:rPr lang="da-DK" sz="1700" dirty="0">
                <a:solidFill>
                  <a:srgbClr val="211A52"/>
                </a:solidFill>
                <a:effectLst/>
                <a:latin typeface="Arial" panose="020B0604020202020204" pitchFamily="34" charset="0"/>
                <a:ea typeface="Calibri" panose="020F0502020204030204" pitchFamily="34" charset="0"/>
                <a:cs typeface="Arial" panose="020B0604020202020204" pitchFamily="34" charset="0"/>
              </a:rPr>
            </a:br>
            <a:r>
              <a:rPr lang="en-gb" sz="1700" b="1">
                <a:solidFill>
                  <a:srgbClr val="211A52"/>
                </a:solidFill>
                <a:latin typeface="Arial" panose="020B0604020202020204" pitchFamily="34" charset="0"/>
                <a:cs typeface="Arial" panose="020B0604020202020204" pitchFamily="34" charset="0"/>
              </a:rPr>
              <a:t>STRENGTHS NOW AND IN THE FUTURE</a:t>
            </a:r>
          </a:p>
          <a:p>
            <a:pPr rtl="0">
              <a:lnSpc>
                <a:spcPct val="120000"/>
              </a:lnSpc>
            </a:pPr>
            <a:r>
              <a:rPr lang="en-gb" sz="1700">
                <a:solidFill>
                  <a:srgbClr val="002060"/>
                </a:solidFill>
                <a:latin typeface="Arial" panose="020B0604020202020204" pitchFamily="34" charset="0"/>
                <a:cs typeface="Arial" panose="020B0604020202020204" pitchFamily="34" charset="0"/>
              </a:rPr>
              <a:t>Data Science and AI</a:t>
            </a:r>
          </a:p>
          <a:p>
            <a:pPr rtl="0">
              <a:lnSpc>
                <a:spcPct val="120000"/>
              </a:lnSpc>
            </a:pPr>
            <a:r>
              <a:rPr lang="en-gb" sz="1700">
                <a:solidFill>
                  <a:srgbClr val="002060"/>
                </a:solidFill>
                <a:latin typeface="Arial" panose="020B0604020202020204" pitchFamily="34" charset="0"/>
                <a:cs typeface="Arial" panose="020B0604020202020204" pitchFamily="34" charset="0"/>
              </a:rPr>
              <a:t>Mathematical issues in the maritime area</a:t>
            </a:r>
          </a:p>
          <a:p>
            <a:pPr rtl="0">
              <a:lnSpc>
                <a:spcPct val="120000"/>
              </a:lnSpc>
            </a:pPr>
            <a:r>
              <a:rPr lang="en-gb" sz="1700">
                <a:solidFill>
                  <a:srgbClr val="002060"/>
                </a:solidFill>
                <a:latin typeface="Arial" panose="020B0604020202020204" pitchFamily="34" charset="0"/>
                <a:cs typeface="Arial" panose="020B0604020202020204" pitchFamily="34" charset="0"/>
              </a:rPr>
              <a:t>Spatial statistics</a:t>
            </a:r>
          </a:p>
          <a:p>
            <a:pPr rtl="0">
              <a:lnSpc>
                <a:spcPct val="120000"/>
              </a:lnSpc>
            </a:pPr>
            <a:r>
              <a:rPr lang="en-gb" sz="1700">
                <a:solidFill>
                  <a:srgbClr val="002060"/>
                </a:solidFill>
                <a:latin typeface="Arial" panose="020B0604020202020204" pitchFamily="34" charset="0"/>
                <a:cs typeface="Arial" panose="020B0604020202020204" pitchFamily="34" charset="0"/>
              </a:rPr>
              <a:t>Forensic genetics</a:t>
            </a:r>
            <a:endParaRPr lang="da-DK" sz="1700" dirty="0">
              <a:solidFill>
                <a:srgbClr val="002060"/>
              </a:solidFill>
              <a:latin typeface="Arial" panose="020B0604020202020204" pitchFamily="34" charset="0"/>
              <a:cs typeface="Arial" panose="020B0604020202020204" pitchFamily="34" charset="0"/>
            </a:endParaRPr>
          </a:p>
          <a:p>
            <a:pPr rtl="0">
              <a:lnSpc>
                <a:spcPct val="120000"/>
              </a:lnSpc>
            </a:pPr>
            <a:r>
              <a:rPr lang="en-gb" sz="1700">
                <a:solidFill>
                  <a:srgbClr val="002060"/>
                </a:solidFill>
                <a:latin typeface="Arial" panose="020B0604020202020204" pitchFamily="34" charset="0"/>
                <a:cs typeface="Arial" panose="020B0604020202020204" pitchFamily="34" charset="0"/>
              </a:rPr>
              <a:t>Numerical and Mathematical Physics </a:t>
            </a:r>
          </a:p>
          <a:p>
            <a:pPr rtl="0">
              <a:lnSpc>
                <a:spcPct val="120000"/>
              </a:lnSpc>
            </a:pPr>
            <a:r>
              <a:rPr lang="en-gb" sz="1700">
                <a:solidFill>
                  <a:srgbClr val="002060"/>
                </a:solidFill>
                <a:latin typeface="Arial" panose="020B0604020202020204" pitchFamily="34" charset="0"/>
                <a:cs typeface="Arial" panose="020B0604020202020204" pitchFamily="34" charset="0"/>
              </a:rPr>
              <a:t>Topological Data Analysis</a:t>
            </a:r>
            <a:br>
              <a:rPr lang="da-DK" sz="2000" dirty="0">
                <a:solidFill>
                  <a:srgbClr val="211A52"/>
                </a:solidFill>
              </a:rPr>
            </a:br>
            <a:endParaRPr lang="da-DK" sz="2000" dirty="0">
              <a:solidFill>
                <a:srgbClr val="211A52"/>
              </a:solidFill>
            </a:endParaRPr>
          </a:p>
          <a:p>
            <a:pPr rtl="0"/>
            <a:endParaRPr lang="da-DK" dirty="0"/>
          </a:p>
          <a:p>
            <a:pPr rtl="0"/>
            <a:endParaRPr lang="da-DK" dirty="0"/>
          </a:p>
        </p:txBody>
      </p:sp>
      <p:pic>
        <p:nvPicPr>
          <p:cNvPr id="7" name="Pladsholder til billede 3"/>
          <p:cNvPicPr>
            <a:picLocks noGrp="1" noChangeAspect="1"/>
          </p:cNvPicPr>
          <p:nvPr>
            <p:ph type="pic" sz="quarter" idx="16"/>
          </p:nvPr>
        </p:nvPicPr>
        <p:blipFill>
          <a:blip r:embed="rId3" cstate="email">
            <a:extLst>
              <a:ext uri="{28A0092B-C50C-407E-A947-70E740481C1C}">
                <a14:useLocalDpi xmlns:a14="http://schemas.microsoft.com/office/drawing/2010/main" val="0"/>
              </a:ext>
            </a:extLst>
          </a:blip>
          <a:srcRect/>
          <a:stretch/>
        </p:blipFill>
        <p:spPr>
          <a:xfrm>
            <a:off x="7430896" y="0"/>
            <a:ext cx="4764087" cy="3429000"/>
          </a:xfrm>
        </p:spPr>
      </p:pic>
      <p:sp>
        <p:nvSpPr>
          <p:cNvPr id="9" name="Tekstfelt 8">
            <a:extLst>
              <a:ext uri="{FF2B5EF4-FFF2-40B4-BE49-F238E27FC236}">
                <a16:creationId xmlns:a16="http://schemas.microsoft.com/office/drawing/2014/main" id="{C21AD8CC-A69B-4155-ACDA-4701027D241E}"/>
              </a:ext>
            </a:extLst>
          </p:cNvPr>
          <p:cNvSpPr txBox="1"/>
          <p:nvPr/>
        </p:nvSpPr>
        <p:spPr>
          <a:xfrm>
            <a:off x="7163654" y="3490300"/>
            <a:ext cx="4176233" cy="3178975"/>
          </a:xfrm>
          <a:prstGeom prst="rect">
            <a:avLst/>
          </a:prstGeom>
          <a:noFill/>
        </p:spPr>
        <p:txBody>
          <a:bodyPr wrap="square" lIns="576000" tIns="180000" rIns="144000" bIns="108000" rtlCol="0">
            <a:spAutoFit/>
          </a:bodyPr>
          <a:lstStyle/>
          <a:p>
            <a:pPr marL="0" lvl="0" indent="0" rtl="0">
              <a:lnSpc>
                <a:spcPct val="120000"/>
              </a:lnSpc>
              <a:buNone/>
            </a:pPr>
            <a:r>
              <a:rPr lang="en-gb" sz="1200" b="1" dirty="0">
                <a:solidFill>
                  <a:schemeClr val="bg1"/>
                </a:solidFill>
                <a:latin typeface="Arial" panose="020B0604020202020204" pitchFamily="34" charset="0"/>
                <a:cs typeface="Arial" panose="020B0604020202020204" pitchFamily="34" charset="0"/>
              </a:rPr>
              <a:t>RESEARCH HIGHLIGHTS</a:t>
            </a:r>
          </a:p>
          <a:p>
            <a:pPr marL="0" lvl="0" indent="0" rtl="0">
              <a:lnSpc>
                <a:spcPct val="120000"/>
              </a:lnSpc>
              <a:buNone/>
            </a:pPr>
            <a:endParaRPr lang="da-DK" sz="1200" b="1" dirty="0">
              <a:solidFill>
                <a:schemeClr val="bg1"/>
              </a:solidFill>
              <a:latin typeface="Arial" panose="020B0604020202020204" pitchFamily="34" charset="0"/>
              <a:cs typeface="Arial" panose="020B0604020202020204" pitchFamily="34" charset="0"/>
            </a:endParaRPr>
          </a:p>
          <a:p>
            <a:pPr marL="171450" indent="-171450" rtl="0">
              <a:lnSpc>
                <a:spcPct val="120000"/>
              </a:lnSpc>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Grant from the Novo Nordisk Foundation for the project "AI – Aalborg Intelligence" to design courses that use artificial intelligence to make mathematics in high school more exciting </a:t>
            </a:r>
          </a:p>
          <a:p>
            <a:pPr marL="171450" indent="-171450" rtl="0">
              <a:lnSpc>
                <a:spcPct val="120000"/>
              </a:lnSpc>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Groundbreaking results on matching of Y-chromosomes</a:t>
            </a:r>
          </a:p>
          <a:p>
            <a:pPr marL="171450" indent="-171450" rtl="0">
              <a:lnSpc>
                <a:spcPct val="120000"/>
              </a:lnSpc>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World-leading research on spatial statistics with publications in the highest rated journals in statistics: </a:t>
            </a:r>
            <a:r>
              <a:rPr lang="da-dk" sz="1200" i="1" dirty="0">
                <a:solidFill>
                  <a:schemeClr val="bg1"/>
                </a:solidFill>
                <a:latin typeface="Arial" panose="020B0604020202020204" pitchFamily="34" charset="0"/>
                <a:cs typeface="Arial" panose="020B0604020202020204" pitchFamily="34" charset="0"/>
              </a:rPr>
              <a:t>Annals of Statistics</a:t>
            </a:r>
            <a:r>
              <a:rPr lang="da-dk" sz="1200" dirty="0">
                <a:solidFill>
                  <a:schemeClr val="bg1"/>
                </a:solidFill>
                <a:latin typeface="Arial" panose="020B0604020202020204" pitchFamily="34" charset="0"/>
                <a:cs typeface="Arial" panose="020B0604020202020204" pitchFamily="34" charset="0"/>
              </a:rPr>
              <a:t> and </a:t>
            </a:r>
            <a:r>
              <a:rPr lang="da-dk" sz="1200" i="1" dirty="0">
                <a:solidFill>
                  <a:schemeClr val="bg1"/>
                </a:solidFill>
                <a:latin typeface="Arial" panose="020B0604020202020204" pitchFamily="34" charset="0"/>
                <a:cs typeface="Arial" panose="020B0604020202020204" pitchFamily="34" charset="0"/>
              </a:rPr>
              <a:t>Journal of the American Statistical Association</a:t>
            </a:r>
            <a:r>
              <a:rPr lang="da-dk" sz="1200" dirty="0">
                <a:solidFill>
                  <a:schemeClr val="bg1"/>
                </a:solidFill>
                <a:latin typeface="Arial" panose="020B0604020202020204" pitchFamily="34" charset="0"/>
                <a:cs typeface="Arial" panose="020B0604020202020204" pitchFamily="34" charset="0"/>
              </a:rPr>
              <a:t> </a:t>
            </a:r>
            <a:endParaRPr lang="da-DK" sz="1200" dirty="0">
              <a:solidFill>
                <a:schemeClr val="bg1"/>
              </a:solidFill>
              <a:latin typeface="Arial" panose="020B0604020202020204" pitchFamily="34" charset="0"/>
              <a:cs typeface="Arial" panose="020B0604020202020204" pitchFamily="34" charset="0"/>
            </a:endParaRPr>
          </a:p>
          <a:p>
            <a:pPr marL="0" lvl="0" indent="0" rtl="0">
              <a:lnSpc>
                <a:spcPct val="140000"/>
              </a:lnSpc>
              <a:buNone/>
            </a:pPr>
            <a:endParaRPr lang="da-DK" sz="1200" b="1" dirty="0">
              <a:solidFill>
                <a:schemeClr val="bg1"/>
              </a:solidFill>
              <a:latin typeface="Arial" panose="020B0604020202020204" pitchFamily="34" charset="0"/>
              <a:cs typeface="Arial" panose="020B0604020202020204" pitchFamily="34" charset="0"/>
            </a:endParaRPr>
          </a:p>
        </p:txBody>
      </p:sp>
      <p:grpSp>
        <p:nvGrpSpPr>
          <p:cNvPr id="14" name="Gruppe 13">
            <a:extLst>
              <a:ext uri="{FF2B5EF4-FFF2-40B4-BE49-F238E27FC236}">
                <a16:creationId xmlns:a16="http://schemas.microsoft.com/office/drawing/2014/main" id="{BA27F235-E3DF-FC85-46C9-EB1B3D611915}"/>
              </a:ext>
            </a:extLst>
          </p:cNvPr>
          <p:cNvGrpSpPr/>
          <p:nvPr/>
        </p:nvGrpSpPr>
        <p:grpSpPr>
          <a:xfrm>
            <a:off x="11103349" y="3690395"/>
            <a:ext cx="638437" cy="663660"/>
            <a:chOff x="6448163" y="5189221"/>
            <a:chExt cx="1590348" cy="1653178"/>
          </a:xfrm>
        </p:grpSpPr>
        <p:pic>
          <p:nvPicPr>
            <p:cNvPr id="11" name="Grafik 10" descr="Søjlediagram kontur">
              <a:extLst>
                <a:ext uri="{FF2B5EF4-FFF2-40B4-BE49-F238E27FC236}">
                  <a16:creationId xmlns:a16="http://schemas.microsoft.com/office/drawing/2014/main" id="{66FA3F32-9CDF-48F6-A1BE-3EA1745CCD08}"/>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48163" y="5189221"/>
              <a:ext cx="840951" cy="840951"/>
            </a:xfrm>
            <a:prstGeom prst="rect">
              <a:avLst/>
            </a:prstGeom>
          </p:spPr>
        </p:pic>
        <p:pic>
          <p:nvPicPr>
            <p:cNvPr id="13" name="Grafik 12" descr="Kunstig intelligens kontur">
              <a:extLst>
                <a:ext uri="{FF2B5EF4-FFF2-40B4-BE49-F238E27FC236}">
                  <a16:creationId xmlns:a16="http://schemas.microsoft.com/office/drawing/2014/main" id="{73BB0981-A1BB-49C3-8FB9-E21444F8D044}"/>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26557" y="5203719"/>
              <a:ext cx="811954" cy="811954"/>
            </a:xfrm>
            <a:prstGeom prst="rect">
              <a:avLst/>
            </a:prstGeom>
          </p:spPr>
        </p:pic>
        <p:pic>
          <p:nvPicPr>
            <p:cNvPr id="22" name="Grafik 21" descr="Matematik kontur">
              <a:extLst>
                <a:ext uri="{FF2B5EF4-FFF2-40B4-BE49-F238E27FC236}">
                  <a16:creationId xmlns:a16="http://schemas.microsoft.com/office/drawing/2014/main" id="{192B9F5C-7E6C-5B5B-ACE7-E94A62AD2BB6}"/>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69357" y="5927999"/>
              <a:ext cx="914400" cy="914400"/>
            </a:xfrm>
            <a:prstGeom prst="rect">
              <a:avLst/>
            </a:prstGeom>
          </p:spPr>
        </p:pic>
      </p:grpSp>
      <p:sp>
        <p:nvSpPr>
          <p:cNvPr id="23" name="Tekstfelt 22">
            <a:extLst>
              <a:ext uri="{FF2B5EF4-FFF2-40B4-BE49-F238E27FC236}">
                <a16:creationId xmlns:a16="http://schemas.microsoft.com/office/drawing/2014/main" id="{C44A19EE-CC1B-E3F8-7A7B-E3A1B25D0DC2}"/>
              </a:ext>
            </a:extLst>
          </p:cNvPr>
          <p:cNvSpPr txBox="1"/>
          <p:nvPr/>
        </p:nvSpPr>
        <p:spPr>
          <a:xfrm>
            <a:off x="-4127" y="0"/>
            <a:ext cx="3200400" cy="370290"/>
          </a:xfrm>
          <a:prstGeom prst="rect">
            <a:avLst/>
          </a:prstGeom>
          <a:solidFill>
            <a:srgbClr val="211A52"/>
          </a:solidFill>
        </p:spPr>
        <p:txBody>
          <a:bodyPr wrap="square" rtlCol="0">
            <a:spAutoFit/>
          </a:bodyPr>
          <a:lstStyle/>
          <a:p>
            <a:pPr rtl="0"/>
            <a:r>
              <a:rPr lang="en-gb" b="1" dirty="0">
                <a:solidFill>
                  <a:schemeClr val="bg1"/>
                </a:solidFill>
              </a:rPr>
              <a:t>Departments </a:t>
            </a:r>
          </a:p>
        </p:txBody>
      </p:sp>
      <p:pic>
        <p:nvPicPr>
          <p:cNvPr id="29" name="Grafik 28" descr="Til salg kontur">
            <a:extLst>
              <a:ext uri="{FF2B5EF4-FFF2-40B4-BE49-F238E27FC236}">
                <a16:creationId xmlns:a16="http://schemas.microsoft.com/office/drawing/2014/main" id="{D851CF59-4D94-B67A-34B7-7C83A1F58F96}"/>
              </a:ext>
            </a:extLst>
          </p:cNvPr>
          <p:cNvPicPr>
            <a:picLocks noChangeAspect="1"/>
          </p:cNvPicPr>
          <p:nvPr/>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82530" y="-43290"/>
            <a:ext cx="413580" cy="413580"/>
          </a:xfrm>
          <a:prstGeom prst="rect">
            <a:avLst/>
          </a:prstGeom>
        </p:spPr>
      </p:pic>
    </p:spTree>
    <p:extLst>
      <p:ext uri="{BB962C8B-B14F-4D97-AF65-F5344CB8AC3E}">
        <p14:creationId xmlns:p14="http://schemas.microsoft.com/office/powerpoint/2010/main" val="2265589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4A2CD61-BC81-2527-6EB0-BBA8319957E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0"/>
            <a:ext cx="12192000" cy="6858000"/>
          </a:xfrm>
          <a:prstGeom prst="rect">
            <a:avLst/>
          </a:prstGeom>
          <a:noFill/>
        </p:spPr>
      </p:pic>
      <p:sp>
        <p:nvSpPr>
          <p:cNvPr id="3" name="Titel 2"/>
          <p:cNvSpPr>
            <a:spLocks noGrp="1"/>
          </p:cNvSpPr>
          <p:nvPr>
            <p:ph type="title"/>
          </p:nvPr>
        </p:nvSpPr>
        <p:spPr>
          <a:xfrm>
            <a:off x="2425435" y="3194655"/>
            <a:ext cx="7341129" cy="793145"/>
          </a:xfrm>
        </p:spPr>
        <p:txBody>
          <a:bodyPr rtlCol="0" anchor="t">
            <a:normAutofit/>
          </a:bodyPr>
          <a:lstStyle/>
          <a:p>
            <a:pPr rtl="0"/>
            <a:r>
              <a:rPr lang="en-gb" sz="3600">
                <a:solidFill>
                  <a:srgbClr val="211A52"/>
                </a:solidFill>
                <a:latin typeface="Arial Black" panose="020B0604020202020204" pitchFamily="34" charset="0"/>
                <a:cs typeface="Arial Black" panose="020B0604020202020204" pitchFamily="34" charset="0"/>
              </a:rPr>
              <a:t>EDUCATION</a:t>
            </a:r>
          </a:p>
        </p:txBody>
      </p:sp>
    </p:spTree>
    <p:extLst>
      <p:ext uri="{BB962C8B-B14F-4D97-AF65-F5344CB8AC3E}">
        <p14:creationId xmlns:p14="http://schemas.microsoft.com/office/powerpoint/2010/main" val="3745372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kstfelt 17">
            <a:extLst>
              <a:ext uri="{FF2B5EF4-FFF2-40B4-BE49-F238E27FC236}">
                <a16:creationId xmlns:a16="http://schemas.microsoft.com/office/drawing/2014/main" id="{C335DCA2-4C20-9D5C-4550-D03FA4C73C65}"/>
              </a:ext>
            </a:extLst>
          </p:cNvPr>
          <p:cNvSpPr txBox="1"/>
          <p:nvPr/>
        </p:nvSpPr>
        <p:spPr>
          <a:xfrm>
            <a:off x="0" y="0"/>
            <a:ext cx="3200400" cy="370290"/>
          </a:xfrm>
          <a:prstGeom prst="rect">
            <a:avLst/>
          </a:prstGeom>
          <a:solidFill>
            <a:srgbClr val="211A52"/>
          </a:solidFill>
        </p:spPr>
        <p:txBody>
          <a:bodyPr wrap="square" rtlCol="0">
            <a:spAutoFit/>
          </a:bodyPr>
          <a:lstStyle/>
          <a:p>
            <a:pPr marL="0" marR="0" lvl="0" indent="0" algn="l" defTabSz="914220" rtl="0" eaLnBrk="1" fontAlgn="auto" latinLnBrk="0" hangingPunct="1">
              <a:lnSpc>
                <a:spcPct val="100000"/>
              </a:lnSpc>
              <a:spcBef>
                <a:spcPts val="0"/>
              </a:spcBef>
              <a:spcAft>
                <a:spcPts val="0"/>
              </a:spcAft>
              <a:buClrTx/>
              <a:buSzTx/>
              <a:buFontTx/>
              <a:buNone/>
              <a:tabLst/>
              <a:defRPr/>
            </a:pPr>
            <a:r>
              <a:rPr lang="en-gb" sz="18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Education</a:t>
            </a:r>
          </a:p>
        </p:txBody>
      </p:sp>
      <p:pic>
        <p:nvPicPr>
          <p:cNvPr id="19" name="Billede 18">
            <a:extLst>
              <a:ext uri="{FF2B5EF4-FFF2-40B4-BE49-F238E27FC236}">
                <a16:creationId xmlns:a16="http://schemas.microsoft.com/office/drawing/2014/main" id="{45A2AEFF-4863-2529-3CE2-A4C4BB82AB7B}"/>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450138" y="61627"/>
            <a:ext cx="330852" cy="247036"/>
          </a:xfrm>
          <a:prstGeom prst="rect">
            <a:avLst/>
          </a:prstGeom>
        </p:spPr>
      </p:pic>
      <p:sp>
        <p:nvSpPr>
          <p:cNvPr id="20" name="Titel 1">
            <a:extLst>
              <a:ext uri="{FF2B5EF4-FFF2-40B4-BE49-F238E27FC236}">
                <a16:creationId xmlns:a16="http://schemas.microsoft.com/office/drawing/2014/main" id="{ED8C7649-8AA5-6D44-1F7E-2A4E34D0EFC1}"/>
              </a:ext>
            </a:extLst>
          </p:cNvPr>
          <p:cNvSpPr>
            <a:spLocks noGrp="1"/>
          </p:cNvSpPr>
          <p:nvPr>
            <p:ph type="title"/>
          </p:nvPr>
        </p:nvSpPr>
        <p:spPr>
          <a:xfrm>
            <a:off x="571500" y="395807"/>
            <a:ext cx="9193356" cy="1486727"/>
          </a:xfrm>
        </p:spPr>
        <p:txBody>
          <a:bodyPr rtlCol="0"/>
          <a:lstStyle/>
          <a:p>
            <a:pPr rtl="0"/>
            <a:r>
              <a:rPr lang="en-gb" sz="3000">
                <a:solidFill>
                  <a:srgbClr val="211A52"/>
                </a:solidFill>
                <a:latin typeface="Arial Black" panose="020B0604020202020204" pitchFamily="34" charset="0"/>
                <a:cs typeface="Arial Black" panose="020B0604020202020204" pitchFamily="34" charset="0"/>
              </a:rPr>
              <a:t>STUDENTS AT ENGINEERING</a:t>
            </a:r>
            <a:br>
              <a:rPr lang="da-DK" sz="3000" dirty="0">
                <a:solidFill>
                  <a:srgbClr val="211A52"/>
                </a:solidFill>
                <a:latin typeface="Arial Black" panose="020B0604020202020204" pitchFamily="34" charset="0"/>
                <a:cs typeface="Arial Black" panose="020B0604020202020204" pitchFamily="34" charset="0"/>
              </a:rPr>
            </a:br>
            <a:r>
              <a:rPr lang="en-gb" sz="3000">
                <a:solidFill>
                  <a:srgbClr val="211A52"/>
                </a:solidFill>
                <a:latin typeface="Arial Black" panose="020B0604020202020204" pitchFamily="34" charset="0"/>
                <a:cs typeface="Arial Black" panose="020B0604020202020204" pitchFamily="34" charset="0"/>
              </a:rPr>
              <a:t>2020-2025</a:t>
            </a:r>
          </a:p>
        </p:txBody>
      </p:sp>
      <p:sp>
        <p:nvSpPr>
          <p:cNvPr id="21" name="Ellipse 20">
            <a:extLst>
              <a:ext uri="{FF2B5EF4-FFF2-40B4-BE49-F238E27FC236}">
                <a16:creationId xmlns:a16="http://schemas.microsoft.com/office/drawing/2014/main" id="{A12FD183-B785-CD07-805A-D7E62F6C9A3E}"/>
              </a:ext>
            </a:extLst>
          </p:cNvPr>
          <p:cNvSpPr/>
          <p:nvPr/>
        </p:nvSpPr>
        <p:spPr>
          <a:xfrm>
            <a:off x="9764856" y="395807"/>
            <a:ext cx="1855644" cy="1663020"/>
          </a:xfrm>
          <a:prstGeom prst="ellipse">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58613" rIns="92304" bIns="58613"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r>
              <a:rPr lang="en-gb" sz="14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Graduates finish</a:t>
            </a:r>
          </a:p>
          <a:p>
            <a:pPr marL="0" marR="0" lvl="0" indent="0" algn="ctr" defTabSz="914220" rtl="0" eaLnBrk="1" fontAlgn="auto" latinLnBrk="0" hangingPunct="1">
              <a:lnSpc>
                <a:spcPct val="100000"/>
              </a:lnSpc>
              <a:spcBef>
                <a:spcPts val="0"/>
              </a:spcBef>
              <a:spcAft>
                <a:spcPts val="0"/>
              </a:spcAft>
              <a:buClrTx/>
              <a:buSzTx/>
              <a:buFontTx/>
              <a:buNone/>
              <a:tabLst/>
              <a:defRPr/>
            </a:pPr>
            <a:r>
              <a:rPr lang="en-gb" sz="14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in 5.1 years on average</a:t>
            </a:r>
          </a:p>
        </p:txBody>
      </p:sp>
      <p:graphicFrame>
        <p:nvGraphicFramePr>
          <p:cNvPr id="3" name="Diagram 2">
            <a:extLst>
              <a:ext uri="{FF2B5EF4-FFF2-40B4-BE49-F238E27FC236}">
                <a16:creationId xmlns:a16="http://schemas.microsoft.com/office/drawing/2014/main" id="{2B0CF6BE-D67F-1532-0C92-1800FCA0D88E}"/>
              </a:ext>
            </a:extLst>
          </p:cNvPr>
          <p:cNvGraphicFramePr>
            <a:graphicFrameLocks/>
          </p:cNvGraphicFramePr>
          <p:nvPr/>
        </p:nvGraphicFramePr>
        <p:xfrm>
          <a:off x="1156635" y="1578768"/>
          <a:ext cx="8701739" cy="48291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3848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695AA-4775-CE69-F3C3-726018948632}"/>
            </a:ext>
          </a:extLst>
        </p:cNvPr>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ED98CBCF-6E44-F995-3F58-886FF32C0C9C}"/>
              </a:ext>
            </a:extLst>
          </p:cNvPr>
          <p:cNvSpPr>
            <a:spLocks noGrp="1"/>
          </p:cNvSpPr>
          <p:nvPr>
            <p:ph type="sldNum" sz="quarter" idx="4"/>
          </p:nvPr>
        </p:nvSpPr>
        <p:spPr/>
        <p:txBody>
          <a:bodyPr rtlCol="0"/>
          <a:lstStyle/>
          <a:p>
            <a:pPr rtl="0"/>
            <a:fld id="{D8D877B3-D348-4611-9BDB-C5374591D951}" type="slidenum">
              <a:rPr lang="en-US" smtClean="0"/>
              <a:pPr rtl="0"/>
              <a:t>15</a:t>
            </a:fld>
            <a:endParaRPr lang="en-US" dirty="0"/>
          </a:p>
        </p:txBody>
      </p:sp>
      <p:sp>
        <p:nvSpPr>
          <p:cNvPr id="3" name="Titel 2">
            <a:extLst>
              <a:ext uri="{FF2B5EF4-FFF2-40B4-BE49-F238E27FC236}">
                <a16:creationId xmlns:a16="http://schemas.microsoft.com/office/drawing/2014/main" id="{7F9E423D-7D75-70A4-6163-785551B1E390}"/>
              </a:ext>
            </a:extLst>
          </p:cNvPr>
          <p:cNvSpPr>
            <a:spLocks noGrp="1"/>
          </p:cNvSpPr>
          <p:nvPr>
            <p:ph type="title"/>
          </p:nvPr>
        </p:nvSpPr>
        <p:spPr>
          <a:xfrm>
            <a:off x="587376" y="370290"/>
            <a:ext cx="12095158" cy="1021324"/>
          </a:xfrm>
        </p:spPr>
        <p:txBody>
          <a:bodyPr rtlCol="0"/>
          <a:lstStyle/>
          <a:p>
            <a:pPr rtl="0"/>
            <a:r>
              <a:rPr lang="en-gb" sz="3000" dirty="0">
                <a:solidFill>
                  <a:srgbClr val="211A52"/>
                </a:solidFill>
                <a:latin typeface="+mj-lt"/>
              </a:rPr>
              <a:t>DROPOUT RATES 1ST YEAR OF STUDY </a:t>
            </a:r>
            <a:br>
              <a:rPr lang="en-gb" sz="3000" dirty="0">
                <a:solidFill>
                  <a:srgbClr val="211A52"/>
                </a:solidFill>
                <a:latin typeface="+mj-lt"/>
              </a:rPr>
            </a:br>
            <a:r>
              <a:rPr lang="en-gb" sz="3000" dirty="0">
                <a:solidFill>
                  <a:srgbClr val="211A52"/>
                </a:solidFill>
                <a:latin typeface="+mj-lt"/>
              </a:rPr>
              <a:t>AS OF 1 MARCH </a:t>
            </a:r>
            <a:endParaRPr lang="da-DK" sz="3000" dirty="0">
              <a:latin typeface="+mj-lt"/>
            </a:endParaRPr>
          </a:p>
        </p:txBody>
      </p:sp>
      <p:graphicFrame>
        <p:nvGraphicFramePr>
          <p:cNvPr id="6" name="Diagram 5">
            <a:extLst>
              <a:ext uri="{FF2B5EF4-FFF2-40B4-BE49-F238E27FC236}">
                <a16:creationId xmlns:a16="http://schemas.microsoft.com/office/drawing/2014/main" id="{69798959-461D-0FE7-75D3-DA0C67349A6D}"/>
              </a:ext>
            </a:extLst>
          </p:cNvPr>
          <p:cNvGraphicFramePr>
            <a:graphicFrameLocks/>
          </p:cNvGraphicFramePr>
          <p:nvPr>
            <p:extLst>
              <p:ext uri="{D42A27DB-BD31-4B8C-83A1-F6EECF244321}">
                <p14:modId xmlns:p14="http://schemas.microsoft.com/office/powerpoint/2010/main" val="1260961084"/>
              </p:ext>
            </p:extLst>
          </p:nvPr>
        </p:nvGraphicFramePr>
        <p:xfrm>
          <a:off x="587376" y="1757155"/>
          <a:ext cx="6932057" cy="4551984"/>
        </p:xfrm>
        <a:graphic>
          <a:graphicData uri="http://schemas.openxmlformats.org/drawingml/2006/chart">
            <c:chart xmlns:c="http://schemas.openxmlformats.org/drawingml/2006/chart" xmlns:r="http://schemas.openxmlformats.org/officeDocument/2006/relationships" r:id="rId3"/>
          </a:graphicData>
        </a:graphic>
      </p:graphicFrame>
      <p:sp>
        <p:nvSpPr>
          <p:cNvPr id="7" name="Pladsholder til tekst 4">
            <a:extLst>
              <a:ext uri="{FF2B5EF4-FFF2-40B4-BE49-F238E27FC236}">
                <a16:creationId xmlns:a16="http://schemas.microsoft.com/office/drawing/2014/main" id="{FEE0A2C3-8291-A547-8737-24F49F699C4C}"/>
              </a:ext>
            </a:extLst>
          </p:cNvPr>
          <p:cNvSpPr txBox="1">
            <a:spLocks/>
          </p:cNvSpPr>
          <p:nvPr/>
        </p:nvSpPr>
        <p:spPr>
          <a:xfrm>
            <a:off x="8453258" y="1123686"/>
            <a:ext cx="3068182" cy="4610628"/>
          </a:xfrm>
          <a:prstGeom prst="rect">
            <a:avLst/>
          </a:prstGeom>
        </p:spPr>
        <p:txBody>
          <a:bodyPr rtlCol="0">
            <a:normAutofit/>
          </a:bodyPr>
          <a:lstStyle>
            <a:lvl1pPr marL="0" indent="0" algn="l" defTabSz="914207" rtl="0" eaLnBrk="1" latinLnBrk="0" hangingPunct="1">
              <a:lnSpc>
                <a:spcPct val="120000"/>
              </a:lnSpc>
              <a:spcBef>
                <a:spcPts val="1000"/>
              </a:spcBef>
              <a:buFont typeface="Arial" panose="020B0604020202020204" pitchFamily="34" charset="0"/>
              <a:buNone/>
              <a:defRPr sz="1500" kern="1200" spc="0">
                <a:solidFill>
                  <a:schemeClr val="tx1"/>
                </a:solidFill>
                <a:latin typeface="+mn-lt"/>
                <a:ea typeface="+mn-ea"/>
                <a:cs typeface="+mn-cs"/>
              </a:defRPr>
            </a:lvl1pPr>
            <a:lvl2pPr marL="0" indent="0" algn="l" defTabSz="914207"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207"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207"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207"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074" indent="-228552" algn="l" defTabSz="91420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179" indent="-228552" algn="l" defTabSz="91420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281" indent="-228552" algn="l" defTabSz="91420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383" indent="-228552" algn="l" defTabSz="91420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rtl="0">
              <a:buFont typeface="Arial" panose="020B0604020202020204" pitchFamily="34" charset="0"/>
              <a:buChar char="•"/>
            </a:pPr>
            <a:endParaRPr lang="da-DK" sz="1900" dirty="0">
              <a:solidFill>
                <a:srgbClr val="002060"/>
              </a:solidFill>
              <a:latin typeface="Arial" panose="020B0604020202020204" pitchFamily="34" charset="0"/>
              <a:cs typeface="Arial" panose="020B0604020202020204" pitchFamily="34" charset="0"/>
            </a:endParaRPr>
          </a:p>
          <a:p>
            <a:pPr rtl="0">
              <a:lnSpc>
                <a:spcPct val="110000"/>
              </a:lnSpc>
              <a:buFont typeface="Arial" panose="020B0604020202020204" pitchFamily="34" charset="0"/>
              <a:buChar char="•"/>
            </a:pPr>
            <a:endParaRPr lang="en-GB" sz="2200" b="1" dirty="0">
              <a:solidFill>
                <a:srgbClr val="002060"/>
              </a:solidFill>
            </a:endParaRPr>
          </a:p>
          <a:p>
            <a:pPr marL="342900" indent="-342900" rtl="0">
              <a:lnSpc>
                <a:spcPct val="110000"/>
              </a:lnSpc>
              <a:buFont typeface="Wingdings" panose="05000000000000000000" pitchFamily="2" charset="2"/>
              <a:buChar char="Ø"/>
            </a:pPr>
            <a:r>
              <a:rPr lang="en-gb" sz="1600" b="1" dirty="0">
                <a:solidFill>
                  <a:srgbClr val="002060"/>
                </a:solidFill>
              </a:rPr>
              <a:t>Targeted measures have yielded results</a:t>
            </a:r>
            <a:endParaRPr lang="en-GB" sz="1600" b="1" dirty="0">
              <a:solidFill>
                <a:srgbClr val="002060"/>
              </a:solidFill>
            </a:endParaRPr>
          </a:p>
          <a:p>
            <a:pPr marL="342900" indent="-342900" rtl="0">
              <a:lnSpc>
                <a:spcPct val="110000"/>
              </a:lnSpc>
              <a:buFont typeface="Wingdings" panose="05000000000000000000" pitchFamily="2" charset="2"/>
              <a:buChar char="Ø"/>
            </a:pPr>
            <a:endParaRPr lang="en-GB" sz="1600" b="1" dirty="0">
              <a:solidFill>
                <a:srgbClr val="002060"/>
              </a:solidFill>
            </a:endParaRPr>
          </a:p>
          <a:p>
            <a:pPr marL="342900" indent="-342900" rtl="0">
              <a:lnSpc>
                <a:spcPct val="110000"/>
              </a:lnSpc>
              <a:buFont typeface="Wingdings" panose="05000000000000000000" pitchFamily="2" charset="2"/>
              <a:buChar char="Ø"/>
            </a:pPr>
            <a:r>
              <a:rPr lang="en-gb" sz="1600" b="1" dirty="0">
                <a:solidFill>
                  <a:srgbClr val="002060"/>
                </a:solidFill>
              </a:rPr>
              <a:t>Focus on study environment and inclusion</a:t>
            </a:r>
            <a:endParaRPr lang="en-GB" sz="1600" b="1" dirty="0">
              <a:solidFill>
                <a:srgbClr val="002060"/>
              </a:solidFill>
            </a:endParaRPr>
          </a:p>
          <a:p>
            <a:pPr rtl="0"/>
            <a:endParaRPr lang="en-GB" sz="1900" dirty="0">
              <a:solidFill>
                <a:srgbClr val="002060"/>
              </a:solidFill>
            </a:endParaRPr>
          </a:p>
          <a:p>
            <a:pPr rtl="0"/>
            <a:endParaRPr lang="en-GB" sz="1900" dirty="0">
              <a:solidFill>
                <a:srgbClr val="002060"/>
              </a:solidFill>
            </a:endParaRPr>
          </a:p>
          <a:p>
            <a:pPr rtl="0"/>
            <a:endParaRPr lang="da-DK" dirty="0"/>
          </a:p>
          <a:p>
            <a:pPr rtl="0"/>
            <a:endParaRPr lang="da-DK" dirty="0"/>
          </a:p>
          <a:p>
            <a:pPr rtl="0"/>
            <a:endParaRPr lang="da-DK" dirty="0"/>
          </a:p>
        </p:txBody>
      </p:sp>
      <p:sp>
        <p:nvSpPr>
          <p:cNvPr id="4" name="Tekstfelt 3">
            <a:extLst>
              <a:ext uri="{FF2B5EF4-FFF2-40B4-BE49-F238E27FC236}">
                <a16:creationId xmlns:a16="http://schemas.microsoft.com/office/drawing/2014/main" id="{8076025D-DCAC-251B-A5D3-33C4CC48C78E}"/>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latin typeface="Arial" panose="020B0604020202020204" pitchFamily="34" charset="0"/>
                <a:cs typeface="Arial" panose="020B0604020202020204" pitchFamily="34" charset="0"/>
              </a:rPr>
              <a:t>Education </a:t>
            </a:r>
          </a:p>
        </p:txBody>
      </p:sp>
      <p:pic>
        <p:nvPicPr>
          <p:cNvPr id="5" name="Billede 4">
            <a:extLst>
              <a:ext uri="{FF2B5EF4-FFF2-40B4-BE49-F238E27FC236}">
                <a16:creationId xmlns:a16="http://schemas.microsoft.com/office/drawing/2014/main" id="{33BB72AD-9A76-295F-00ED-1AAEAB5F9353}"/>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450138" y="61627"/>
            <a:ext cx="330852" cy="247036"/>
          </a:xfrm>
          <a:prstGeom prst="rect">
            <a:avLst/>
          </a:prstGeom>
        </p:spPr>
      </p:pic>
    </p:spTree>
    <p:extLst>
      <p:ext uri="{BB962C8B-B14F-4D97-AF65-F5344CB8AC3E}">
        <p14:creationId xmlns:p14="http://schemas.microsoft.com/office/powerpoint/2010/main" val="202694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20D2E29A-190E-C7FB-F03D-DD57C425984D}"/>
              </a:ext>
            </a:extLst>
          </p:cNvPr>
          <p:cNvSpPr>
            <a:spLocks noGrp="1"/>
          </p:cNvSpPr>
          <p:nvPr>
            <p:ph type="sldNum" sz="quarter" idx="4"/>
          </p:nvPr>
        </p:nvSpPr>
        <p:spPr/>
        <p:txBody>
          <a:bodyPr rtlCol="0"/>
          <a:lstStyle/>
          <a:p>
            <a:pPr rtl="0"/>
            <a:fld id="{D8D877B3-D348-4611-9BDB-C5374591D951}" type="slidenum">
              <a:rPr lang="en-US" smtClean="0"/>
              <a:pPr rtl="0"/>
              <a:t>16</a:t>
            </a:fld>
            <a:endParaRPr lang="en-US" dirty="0"/>
          </a:p>
        </p:txBody>
      </p:sp>
      <p:sp>
        <p:nvSpPr>
          <p:cNvPr id="4" name="Titel 3">
            <a:extLst>
              <a:ext uri="{FF2B5EF4-FFF2-40B4-BE49-F238E27FC236}">
                <a16:creationId xmlns:a16="http://schemas.microsoft.com/office/drawing/2014/main" id="{BACCA2A6-1806-D29D-A4EF-85DE11D8B287}"/>
              </a:ext>
            </a:extLst>
          </p:cNvPr>
          <p:cNvSpPr>
            <a:spLocks noGrp="1"/>
          </p:cNvSpPr>
          <p:nvPr>
            <p:ph type="title"/>
          </p:nvPr>
        </p:nvSpPr>
        <p:spPr>
          <a:xfrm>
            <a:off x="587374" y="369888"/>
            <a:ext cx="11985625" cy="1474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r>
              <a:rPr lang="en-gb" sz="3000" b="1" dirty="0">
                <a:solidFill>
                  <a:srgbClr val="002060"/>
                </a:solidFill>
                <a:latin typeface="+mj-lt"/>
              </a:rPr>
              <a:t>LEARNING ENVIRONMENT AT ENGINEERING</a:t>
            </a:r>
          </a:p>
        </p:txBody>
      </p:sp>
      <p:graphicFrame>
        <p:nvGraphicFramePr>
          <p:cNvPr id="5" name="Diagram 4">
            <a:extLst>
              <a:ext uri="{FF2B5EF4-FFF2-40B4-BE49-F238E27FC236}">
                <a16:creationId xmlns:a16="http://schemas.microsoft.com/office/drawing/2014/main" id="{4DC62837-8CF1-7C1F-37E8-9AD0753A0592}"/>
              </a:ext>
            </a:extLst>
          </p:cNvPr>
          <p:cNvGraphicFramePr/>
          <p:nvPr>
            <p:extLst>
              <p:ext uri="{D42A27DB-BD31-4B8C-83A1-F6EECF244321}">
                <p14:modId xmlns:p14="http://schemas.microsoft.com/office/powerpoint/2010/main" val="3062836628"/>
              </p:ext>
            </p:extLst>
          </p:nvPr>
        </p:nvGraphicFramePr>
        <p:xfrm>
          <a:off x="1667729" y="1261917"/>
          <a:ext cx="3859525" cy="2552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621CFD81-42E2-27C0-DDE8-3A0FEB92F90C}"/>
              </a:ext>
            </a:extLst>
          </p:cNvPr>
          <p:cNvGraphicFramePr/>
          <p:nvPr>
            <p:extLst>
              <p:ext uri="{D42A27DB-BD31-4B8C-83A1-F6EECF244321}">
                <p14:modId xmlns:p14="http://schemas.microsoft.com/office/powerpoint/2010/main" val="2234139356"/>
              </p:ext>
            </p:extLst>
          </p:nvPr>
        </p:nvGraphicFramePr>
        <p:xfrm>
          <a:off x="6489604" y="1261917"/>
          <a:ext cx="3898224" cy="25527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 6">
            <a:extLst>
              <a:ext uri="{FF2B5EF4-FFF2-40B4-BE49-F238E27FC236}">
                <a16:creationId xmlns:a16="http://schemas.microsoft.com/office/drawing/2014/main" id="{7B572DEC-7542-BED7-B099-ADE283D1900D}"/>
              </a:ext>
            </a:extLst>
          </p:cNvPr>
          <p:cNvGraphicFramePr/>
          <p:nvPr>
            <p:extLst>
              <p:ext uri="{D42A27DB-BD31-4B8C-83A1-F6EECF244321}">
                <p14:modId xmlns:p14="http://schemas.microsoft.com/office/powerpoint/2010/main" val="195345406"/>
              </p:ext>
            </p:extLst>
          </p:nvPr>
        </p:nvGraphicFramePr>
        <p:xfrm>
          <a:off x="1764860" y="4043217"/>
          <a:ext cx="3665265" cy="25527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8" name="Diagram 7">
            <a:extLst>
              <a:ext uri="{FF2B5EF4-FFF2-40B4-BE49-F238E27FC236}">
                <a16:creationId xmlns:a16="http://schemas.microsoft.com/office/drawing/2014/main" id="{B47105FA-B6EF-8443-EEC5-19AE7AF5B073}"/>
              </a:ext>
            </a:extLst>
          </p:cNvPr>
          <p:cNvGraphicFramePr/>
          <p:nvPr>
            <p:extLst>
              <p:ext uri="{D42A27DB-BD31-4B8C-83A1-F6EECF244321}">
                <p14:modId xmlns:p14="http://schemas.microsoft.com/office/powerpoint/2010/main" val="717855970"/>
              </p:ext>
            </p:extLst>
          </p:nvPr>
        </p:nvGraphicFramePr>
        <p:xfrm>
          <a:off x="6534627" y="4043217"/>
          <a:ext cx="3808178" cy="249107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3" name="Tekstfelt 2">
            <a:extLst>
              <a:ext uri="{FF2B5EF4-FFF2-40B4-BE49-F238E27FC236}">
                <a16:creationId xmlns:a16="http://schemas.microsoft.com/office/drawing/2014/main" id="{650BE417-589A-F3D5-FA09-145CD19209C8}"/>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latin typeface="Arial" panose="020B0604020202020204" pitchFamily="34" charset="0"/>
                <a:cs typeface="Arial" panose="020B0604020202020204" pitchFamily="34" charset="0"/>
              </a:rPr>
              <a:t>Education  </a:t>
            </a:r>
          </a:p>
        </p:txBody>
      </p:sp>
      <p:pic>
        <p:nvPicPr>
          <p:cNvPr id="9" name="Billede 8">
            <a:extLst>
              <a:ext uri="{FF2B5EF4-FFF2-40B4-BE49-F238E27FC236}">
                <a16:creationId xmlns:a16="http://schemas.microsoft.com/office/drawing/2014/main" id="{187F4DF9-9080-0D55-06E8-D8859E9D5A2E}"/>
              </a:ext>
            </a:extLst>
          </p:cNvPr>
          <p:cNvPicPr>
            <a:picLocks noChangeAspect="1"/>
          </p:cNvPicPr>
          <p:nvPr/>
        </p:nvPicPr>
        <p:blipFill>
          <a:blip r:embed="rId23" cstate="email">
            <a:lum bright="70000" contrast="-70000"/>
            <a:extLst>
              <a:ext uri="{28A0092B-C50C-407E-A947-70E740481C1C}">
                <a14:useLocalDpi xmlns:a14="http://schemas.microsoft.com/office/drawing/2010/main" val="0"/>
              </a:ext>
            </a:extLst>
          </a:blip>
          <a:stretch>
            <a:fillRect/>
          </a:stretch>
        </p:blipFill>
        <p:spPr>
          <a:xfrm>
            <a:off x="1450138" y="61627"/>
            <a:ext cx="330852" cy="247036"/>
          </a:xfrm>
          <a:prstGeom prst="rect">
            <a:avLst/>
          </a:prstGeom>
        </p:spPr>
      </p:pic>
    </p:spTree>
    <p:extLst>
      <p:ext uri="{BB962C8B-B14F-4D97-AF65-F5344CB8AC3E}">
        <p14:creationId xmlns:p14="http://schemas.microsoft.com/office/powerpoint/2010/main" val="461860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0D8B20E8-9541-8F0B-620F-CE07565CE6FE}"/>
              </a:ext>
            </a:extLst>
          </p:cNvPr>
          <p:cNvSpPr>
            <a:spLocks noGrp="1"/>
          </p:cNvSpPr>
          <p:nvPr>
            <p:ph type="pic" sz="quarter" idx="11"/>
          </p:nvPr>
        </p:nvSpPr>
        <p:spPr/>
        <p:txBody>
          <a:bodyPr rtlCol="0"/>
          <a:lstStyle/>
          <a:p>
            <a:pPr rtl="0"/>
            <a:endParaRPr lang="da-DK"/>
          </a:p>
        </p:txBody>
      </p:sp>
      <p:sp>
        <p:nvSpPr>
          <p:cNvPr id="2" name="Pladsholder til slidenummer 1"/>
          <p:cNvSpPr>
            <a:spLocks noGrp="1"/>
          </p:cNvSpPr>
          <p:nvPr>
            <p:ph type="sldNum" sz="quarter" idx="10"/>
          </p:nvPr>
        </p:nvSpPr>
        <p:spPr>
          <a:xfrm>
            <a:off x="11620500" y="593725"/>
            <a:ext cx="571500" cy="227013"/>
          </a:xfrm>
          <a:prstGeom prst="rect">
            <a:avLst/>
          </a:prstGeom>
        </p:spPr>
        <p:txBody>
          <a:bodyPr rtlCol="0"/>
          <a:lstStyle/>
          <a:p>
            <a:pPr rtl="0"/>
            <a:fld id="{D8D877B3-D348-4611-9BDB-C5374591D951}" type="slidenum">
              <a:rPr lang="en-US" smtClean="0"/>
              <a:pPr rtl="0"/>
              <a:t>17</a:t>
            </a:fld>
            <a:endParaRPr lang="en-US" dirty="0"/>
          </a:p>
        </p:txBody>
      </p:sp>
      <p:sp>
        <p:nvSpPr>
          <p:cNvPr id="5" name="Titel 4"/>
          <p:cNvSpPr>
            <a:spLocks noGrp="1"/>
          </p:cNvSpPr>
          <p:nvPr>
            <p:ph type="title"/>
          </p:nvPr>
        </p:nvSpPr>
        <p:spPr>
          <a:xfrm>
            <a:off x="574847" y="387769"/>
            <a:ext cx="6570750" cy="1621619"/>
          </a:xfrm>
        </p:spPr>
        <p:txBody>
          <a:bodyPr rtlCol="0"/>
          <a:lstStyle/>
          <a:p>
            <a:pPr rtl="0"/>
            <a:r>
              <a:rPr lang="en-gb" sz="3000">
                <a:latin typeface="Arial Black" panose="020B0604020202020204" pitchFamily="34" charset="0"/>
                <a:cs typeface="Arial Black" panose="020B0604020202020204" pitchFamily="34" charset="0"/>
              </a:rPr>
              <a:t>PROBLEM- AND PROJECT-BASED LEARNING (PBL)</a:t>
            </a:r>
            <a:br>
              <a:rPr lang="da-DK" dirty="0">
                <a:latin typeface="Arial" panose="020B0604020202020204" pitchFamily="34" charset="0"/>
                <a:cs typeface="Arial" panose="020B0604020202020204" pitchFamily="34" charset="0"/>
              </a:rPr>
            </a:br>
            <a:endParaRPr lang="da-DK" sz="1600" b="0" dirty="0">
              <a:latin typeface="Arial" panose="020B0604020202020204" pitchFamily="34" charset="0"/>
              <a:cs typeface="Arial" panose="020B0604020202020204" pitchFamily="34" charset="0"/>
            </a:endParaRPr>
          </a:p>
        </p:txBody>
      </p:sp>
      <p:sp>
        <p:nvSpPr>
          <p:cNvPr id="7" name="Pladsholder til tekst 6"/>
          <p:cNvSpPr>
            <a:spLocks noGrp="1"/>
          </p:cNvSpPr>
          <p:nvPr>
            <p:ph type="body" sz="quarter" idx="12"/>
          </p:nvPr>
        </p:nvSpPr>
        <p:spPr>
          <a:xfrm>
            <a:off x="611655" y="1747055"/>
            <a:ext cx="6002563" cy="3863045"/>
          </a:xfrm>
        </p:spPr>
        <p:txBody>
          <a:bodyPr rtlCol="0">
            <a:noAutofit/>
          </a:bodyPr>
          <a:lstStyle/>
          <a:p>
            <a:pPr rtl="0">
              <a:lnSpc>
                <a:spcPct val="120000"/>
              </a:lnSpc>
              <a:spcBef>
                <a:spcPts val="0"/>
              </a:spcBef>
              <a:spcAft>
                <a:spcPts val="1200"/>
              </a:spcAft>
            </a:pPr>
            <a:r>
              <a:rPr lang="en-gb" dirty="0">
                <a:solidFill>
                  <a:srgbClr val="211A52"/>
                </a:solidFill>
                <a:latin typeface="Arial" panose="020B0604020202020204" pitchFamily="34" charset="0"/>
                <a:cs typeface="Arial" panose="020B0604020202020204" pitchFamily="34" charset="0"/>
              </a:rPr>
              <a:t>Students are driven by a problem and learn through the active application of theory and research-based knowledge in concrete problem solving. </a:t>
            </a:r>
          </a:p>
          <a:p>
            <a:pPr rtl="0">
              <a:lnSpc>
                <a:spcPct val="120000"/>
              </a:lnSpc>
              <a:spcBef>
                <a:spcPts val="0"/>
              </a:spcBef>
              <a:spcAft>
                <a:spcPts val="1200"/>
              </a:spcAft>
            </a:pPr>
            <a:r>
              <a:rPr lang="en-gb" dirty="0">
                <a:solidFill>
                  <a:srgbClr val="211A52"/>
                </a:solidFill>
                <a:latin typeface="Arial" panose="020B0604020202020204" pitchFamily="34" charset="0"/>
                <a:cs typeface="Arial" panose="020B0604020202020204" pitchFamily="34" charset="0"/>
              </a:rPr>
              <a:t>Students are trained to adopt an analytical, result-oriented approach to their work that is also application-oriented through collaboration with external partners. </a:t>
            </a:r>
          </a:p>
          <a:p>
            <a:pPr rtl="0">
              <a:lnSpc>
                <a:spcPct val="120000"/>
              </a:lnSpc>
              <a:spcBef>
                <a:spcPts val="0"/>
              </a:spcBef>
              <a:spcAft>
                <a:spcPts val="1200"/>
              </a:spcAft>
            </a:pPr>
            <a:r>
              <a:rPr lang="en-gb" dirty="0">
                <a:solidFill>
                  <a:srgbClr val="211A52"/>
                </a:solidFill>
                <a:latin typeface="Arial" panose="020B0604020202020204" pitchFamily="34" charset="0"/>
                <a:cs typeface="Arial" panose="020B0604020202020204" pitchFamily="34" charset="0"/>
              </a:rPr>
              <a:t>Students work on projects in groups where they strengthen communication and collaboration skills, among other things. Supervisors assist, challenge, discuss and give feedback along the way. </a:t>
            </a:r>
          </a:p>
          <a:p>
            <a:pPr rtl="0">
              <a:lnSpc>
                <a:spcPct val="120000"/>
              </a:lnSpc>
              <a:spcBef>
                <a:spcPts val="0"/>
              </a:spcBef>
              <a:spcAft>
                <a:spcPts val="1200"/>
              </a:spcAft>
            </a:pPr>
            <a:r>
              <a:rPr lang="en-gb" dirty="0">
                <a:solidFill>
                  <a:srgbClr val="211A52"/>
                </a:solidFill>
                <a:latin typeface="Arial" panose="020B0604020202020204" pitchFamily="34" charset="0"/>
                <a:cs typeface="Arial" panose="020B0604020202020204" pitchFamily="34" charset="0"/>
              </a:rPr>
              <a:t>The work is documented in project reports that are the subject of an oral (group) exam.</a:t>
            </a:r>
          </a:p>
          <a:p>
            <a:pPr marL="0" indent="0" rtl="0">
              <a:lnSpc>
                <a:spcPct val="120000"/>
              </a:lnSpc>
              <a:spcBef>
                <a:spcPts val="0"/>
              </a:spcBef>
              <a:spcAft>
                <a:spcPts val="1200"/>
              </a:spcAft>
              <a:buNone/>
            </a:pPr>
            <a:endParaRPr lang="da-DK" sz="1400" dirty="0">
              <a:solidFill>
                <a:srgbClr val="211A52"/>
              </a:solidFill>
              <a:cs typeface="Arial" panose="020B0604020202020204" pitchFamily="34" charset="0"/>
            </a:endParaRPr>
          </a:p>
          <a:p>
            <a:pPr rtl="0">
              <a:lnSpc>
                <a:spcPct val="120000"/>
              </a:lnSpc>
              <a:spcBef>
                <a:spcPts val="0"/>
              </a:spcBef>
              <a:spcAft>
                <a:spcPts val="1200"/>
              </a:spcAft>
            </a:pPr>
            <a:endParaRPr lang="da-DK" sz="1400" dirty="0">
              <a:solidFill>
                <a:srgbClr val="211A52"/>
              </a:solidFill>
            </a:endParaRPr>
          </a:p>
        </p:txBody>
      </p:sp>
      <p:sp>
        <p:nvSpPr>
          <p:cNvPr id="6" name="Tekstfelt 5"/>
          <p:cNvSpPr txBox="1"/>
          <p:nvPr/>
        </p:nvSpPr>
        <p:spPr>
          <a:xfrm>
            <a:off x="0" y="0"/>
            <a:ext cx="3200400" cy="370290"/>
          </a:xfrm>
          <a:prstGeom prst="rect">
            <a:avLst/>
          </a:prstGeom>
          <a:solidFill>
            <a:srgbClr val="211A52"/>
          </a:solidFill>
        </p:spPr>
        <p:txBody>
          <a:bodyPr wrap="square" rtlCol="0">
            <a:spAutoFit/>
          </a:bodyPr>
          <a:lstStyle/>
          <a:p>
            <a:pPr rtl="0"/>
            <a:r>
              <a:rPr lang="en-gb" b="1">
                <a:solidFill>
                  <a:schemeClr val="bg1"/>
                </a:solidFill>
                <a:latin typeface="Arial" panose="020B0604020202020204" pitchFamily="34" charset="0"/>
                <a:cs typeface="Arial" panose="020B0604020202020204" pitchFamily="34" charset="0"/>
              </a:rPr>
              <a:t>Education</a:t>
            </a:r>
          </a:p>
        </p:txBody>
      </p:sp>
      <p:grpSp>
        <p:nvGrpSpPr>
          <p:cNvPr id="11" name="Gruppe 10">
            <a:extLst>
              <a:ext uri="{FF2B5EF4-FFF2-40B4-BE49-F238E27FC236}">
                <a16:creationId xmlns:a16="http://schemas.microsoft.com/office/drawing/2014/main" id="{F5CAB424-28B7-F5A8-6CE4-5E57F5CF659D}"/>
              </a:ext>
            </a:extLst>
          </p:cNvPr>
          <p:cNvGrpSpPr/>
          <p:nvPr/>
        </p:nvGrpSpPr>
        <p:grpSpPr>
          <a:xfrm>
            <a:off x="4687342" y="5713324"/>
            <a:ext cx="2200821" cy="756907"/>
            <a:chOff x="1945065" y="4296603"/>
            <a:chExt cx="2522220" cy="868680"/>
          </a:xfrm>
        </p:grpSpPr>
        <p:pic>
          <p:nvPicPr>
            <p:cNvPr id="12" name="Billede 11">
              <a:extLst>
                <a:ext uri="{FF2B5EF4-FFF2-40B4-BE49-F238E27FC236}">
                  <a16:creationId xmlns:a16="http://schemas.microsoft.com/office/drawing/2014/main" id="{0AA39C03-2337-E866-1B16-1F796719339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5065" y="4296603"/>
              <a:ext cx="2522220" cy="868680"/>
            </a:xfrm>
            <a:prstGeom prst="rect">
              <a:avLst/>
            </a:prstGeom>
          </p:spPr>
        </p:pic>
        <p:pic>
          <p:nvPicPr>
            <p:cNvPr id="13" name="Billede 12">
              <a:extLst>
                <a:ext uri="{FF2B5EF4-FFF2-40B4-BE49-F238E27FC236}">
                  <a16:creationId xmlns:a16="http://schemas.microsoft.com/office/drawing/2014/main" id="{894C6849-6ADE-F430-A5C8-8713DC276C4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02485" y="4296603"/>
              <a:ext cx="667603" cy="507022"/>
            </a:xfrm>
            <a:prstGeom prst="rect">
              <a:avLst/>
            </a:prstGeom>
          </p:spPr>
        </p:pic>
      </p:grpSp>
      <p:pic>
        <p:nvPicPr>
          <p:cNvPr id="3" name="Billede 2">
            <a:extLst>
              <a:ext uri="{FF2B5EF4-FFF2-40B4-BE49-F238E27FC236}">
                <a16:creationId xmlns:a16="http://schemas.microsoft.com/office/drawing/2014/main" id="{44A37DCD-2FE9-C775-C544-DD97E7C6B2DC}"/>
              </a:ext>
            </a:extLst>
          </p:cNvPr>
          <p:cNvPicPr>
            <a:picLocks noChangeAspect="1"/>
          </p:cNvPicPr>
          <p:nvPr/>
        </p:nvPicPr>
        <p:blipFill>
          <a:blip r:embed="rId5" cstate="email">
            <a:lum bright="70000" contrast="-70000"/>
            <a:extLst>
              <a:ext uri="{28A0092B-C50C-407E-A947-70E740481C1C}">
                <a14:useLocalDpi xmlns:a14="http://schemas.microsoft.com/office/drawing/2010/main" val="0"/>
              </a:ext>
            </a:extLst>
          </a:blip>
          <a:stretch>
            <a:fillRect/>
          </a:stretch>
        </p:blipFill>
        <p:spPr>
          <a:xfrm>
            <a:off x="1434774" y="61627"/>
            <a:ext cx="330852" cy="247036"/>
          </a:xfrm>
          <a:prstGeom prst="rect">
            <a:avLst/>
          </a:prstGeom>
        </p:spPr>
      </p:pic>
      <p:pic>
        <p:nvPicPr>
          <p:cNvPr id="8" name="Pladsholder til billede 12">
            <a:extLst>
              <a:ext uri="{FF2B5EF4-FFF2-40B4-BE49-F238E27FC236}">
                <a16:creationId xmlns:a16="http://schemas.microsoft.com/office/drawing/2014/main" id="{44645BAF-D497-5869-849A-51C338A3D5EB}"/>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438768" y="-9144"/>
            <a:ext cx="4753232" cy="6858000"/>
          </a:xfrm>
          <a:prstGeom prst="rect">
            <a:avLst/>
          </a:prstGeom>
          <a:noFill/>
        </p:spPr>
      </p:pic>
    </p:spTree>
    <p:extLst>
      <p:ext uri="{BB962C8B-B14F-4D97-AF65-F5344CB8AC3E}">
        <p14:creationId xmlns:p14="http://schemas.microsoft.com/office/powerpoint/2010/main" val="3376137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64FEDB89-D9EA-41F8-955D-9CE8D21413C8}"/>
              </a:ext>
            </a:extLst>
          </p:cNvPr>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prstGeom prst="rect">
            <a:avLst/>
          </a:prstGeom>
        </p:spPr>
      </p:pic>
      <p:sp>
        <p:nvSpPr>
          <p:cNvPr id="3" name="Pladsholder til slidenummer 2">
            <a:extLst>
              <a:ext uri="{FF2B5EF4-FFF2-40B4-BE49-F238E27FC236}">
                <a16:creationId xmlns:a16="http://schemas.microsoft.com/office/drawing/2014/main" id="{9B9B55AE-9B2C-49E5-9174-285FBF72F534}"/>
              </a:ext>
            </a:extLst>
          </p:cNvPr>
          <p:cNvSpPr>
            <a:spLocks noGrp="1"/>
          </p:cNvSpPr>
          <p:nvPr>
            <p:ph type="sldNum" sz="quarter" idx="10"/>
          </p:nvPr>
        </p:nvSpPr>
        <p:spPr/>
        <p:txBody>
          <a:bodyPr rtlCol="0"/>
          <a:lstStyle/>
          <a:p>
            <a:pPr rtl="0"/>
            <a:fld id="{D8D877B3-D348-4611-9BDB-C5374591D951}" type="slidenum">
              <a:rPr lang="en-US" smtClean="0"/>
              <a:pPr rtl="0"/>
              <a:t>18</a:t>
            </a:fld>
            <a:endParaRPr lang="en-US" dirty="0"/>
          </a:p>
        </p:txBody>
      </p:sp>
      <p:sp>
        <p:nvSpPr>
          <p:cNvPr id="4" name="Titel 3">
            <a:extLst>
              <a:ext uri="{FF2B5EF4-FFF2-40B4-BE49-F238E27FC236}">
                <a16:creationId xmlns:a16="http://schemas.microsoft.com/office/drawing/2014/main" id="{857D0392-BCB4-412D-880B-366A401BFD39}"/>
              </a:ext>
            </a:extLst>
          </p:cNvPr>
          <p:cNvSpPr>
            <a:spLocks noGrp="1"/>
          </p:cNvSpPr>
          <p:nvPr>
            <p:ph type="title"/>
          </p:nvPr>
        </p:nvSpPr>
        <p:spPr>
          <a:xfrm>
            <a:off x="574848" y="391357"/>
            <a:ext cx="4978539" cy="1621619"/>
          </a:xfrm>
        </p:spPr>
        <p:txBody>
          <a:bodyPr rtlCol="0"/>
          <a:lstStyle/>
          <a:p>
            <a:pPr rtl="0"/>
            <a:r>
              <a:rPr lang="en-gb" sz="3000">
                <a:latin typeface="Arial Black" panose="020B0604020202020204" pitchFamily="34" charset="0"/>
                <a:cs typeface="Arial Black" panose="020B0604020202020204" pitchFamily="34" charset="0"/>
              </a:rPr>
              <a:t>INSTITUTE FOR ADVANCED STUDY IN PBL (IAS PBL)</a:t>
            </a:r>
          </a:p>
        </p:txBody>
      </p:sp>
      <p:sp>
        <p:nvSpPr>
          <p:cNvPr id="5" name="Pladsholder til tekst 4">
            <a:extLst>
              <a:ext uri="{FF2B5EF4-FFF2-40B4-BE49-F238E27FC236}">
                <a16:creationId xmlns:a16="http://schemas.microsoft.com/office/drawing/2014/main" id="{DC174E8B-5427-4249-AA61-3D009ED0AB12}"/>
              </a:ext>
            </a:extLst>
          </p:cNvPr>
          <p:cNvSpPr>
            <a:spLocks noGrp="1"/>
          </p:cNvSpPr>
          <p:nvPr>
            <p:ph type="body" sz="quarter" idx="12"/>
          </p:nvPr>
        </p:nvSpPr>
        <p:spPr>
          <a:xfrm>
            <a:off x="574848" y="2337506"/>
            <a:ext cx="6038716" cy="3880251"/>
          </a:xfrm>
        </p:spPr>
        <p:txBody>
          <a:bodyPr rtlCol="0">
            <a:noAutofit/>
          </a:bodyPr>
          <a:lstStyle/>
          <a:p>
            <a:pPr rtl="0">
              <a:lnSpc>
                <a:spcPct val="120000"/>
              </a:lnSpc>
              <a:spcBef>
                <a:spcPts val="0"/>
              </a:spcBef>
              <a:spcAft>
                <a:spcPts val="1200"/>
              </a:spcAft>
            </a:pPr>
            <a:r>
              <a:rPr lang="en-gb" dirty="0">
                <a:solidFill>
                  <a:srgbClr val="002060"/>
                </a:solidFill>
                <a:effectLst/>
                <a:cs typeface="Arial" panose="020B0604020202020204" pitchFamily="34" charset="0"/>
              </a:rPr>
              <a:t>IAS PBL is a cross-faculty unit that aims to strengthen the quality and development of ​PBL research and practice across AAU.</a:t>
            </a:r>
          </a:p>
          <a:p>
            <a:pPr rtl="0">
              <a:lnSpc>
                <a:spcPct val="120000"/>
              </a:lnSpc>
              <a:spcBef>
                <a:spcPts val="0"/>
              </a:spcBef>
              <a:spcAft>
                <a:spcPts val="1200"/>
              </a:spcAft>
            </a:pPr>
            <a:r>
              <a:rPr lang="en-gb" dirty="0">
                <a:solidFill>
                  <a:srgbClr val="002060"/>
                </a:solidFill>
                <a:effectLst/>
                <a:cs typeface="Arial" panose="020B0604020202020204" pitchFamily="34" charset="0"/>
              </a:rPr>
              <a:t>IAS PBL will serve as a hub for the ongoing development of the Aalborg PBL model in close collaboration with the rest of the ​AAU.</a:t>
            </a:r>
          </a:p>
          <a:p>
            <a:pPr rtl="0">
              <a:lnSpc>
                <a:spcPct val="120000"/>
              </a:lnSpc>
              <a:spcBef>
                <a:spcPts val="0"/>
              </a:spcBef>
              <a:spcAft>
                <a:spcPts val="1200"/>
              </a:spcAft>
            </a:pPr>
            <a:r>
              <a:rPr lang="en-gb" dirty="0">
                <a:solidFill>
                  <a:srgbClr val="002060"/>
                </a:solidFill>
              </a:rPr>
              <a:t>IAS PBL brings together researchers and research groups around pedagogical development. </a:t>
            </a:r>
          </a:p>
          <a:p>
            <a:pPr rtl="0">
              <a:lnSpc>
                <a:spcPct val="120000"/>
              </a:lnSpc>
              <a:spcBef>
                <a:spcPts val="0"/>
              </a:spcBef>
              <a:spcAft>
                <a:spcPts val="1200"/>
              </a:spcAft>
            </a:pPr>
            <a:r>
              <a:rPr lang="en-gb" dirty="0">
                <a:solidFill>
                  <a:srgbClr val="002060"/>
                </a:solidFill>
                <a:cs typeface="Arial" panose="020B0604020202020204" pitchFamily="34" charset="0"/>
              </a:rPr>
              <a:t>AAU is home to a UNESCO </a:t>
            </a:r>
            <a:r>
              <a:rPr lang="en-gb" dirty="0" err="1">
                <a:solidFill>
                  <a:srgbClr val="002060"/>
                </a:solidFill>
                <a:cs typeface="Arial" panose="020B0604020202020204" pitchFamily="34" charset="0"/>
              </a:rPr>
              <a:t>Center</a:t>
            </a:r>
            <a:r>
              <a:rPr lang="en-gb" dirty="0">
                <a:solidFill>
                  <a:srgbClr val="002060"/>
                </a:solidFill>
                <a:cs typeface="Arial" panose="020B0604020202020204" pitchFamily="34" charset="0"/>
              </a:rPr>
              <a:t> for Problem Based Learning in Engineering Science and Sustainability.</a:t>
            </a:r>
            <a:endParaRPr lang="da-DK" dirty="0">
              <a:solidFill>
                <a:srgbClr val="002060"/>
              </a:solidFill>
              <a:cs typeface="Arial" panose="020B0604020202020204" pitchFamily="34" charset="0"/>
            </a:endParaRPr>
          </a:p>
          <a:p>
            <a:pPr rtl="0">
              <a:lnSpc>
                <a:spcPct val="120000"/>
              </a:lnSpc>
              <a:spcBef>
                <a:spcPts val="0"/>
              </a:spcBef>
              <a:spcAft>
                <a:spcPts val="1200"/>
              </a:spcAft>
            </a:pPr>
            <a:endParaRPr lang="da-DK" sz="1400" dirty="0">
              <a:latin typeface="Arial" panose="020B0604020202020204" pitchFamily="34" charset="0"/>
              <a:cs typeface="Arial" panose="020B0604020202020204" pitchFamily="34" charset="0"/>
            </a:endParaRPr>
          </a:p>
        </p:txBody>
      </p:sp>
      <p:sp>
        <p:nvSpPr>
          <p:cNvPr id="7" name="Tekstfelt 6">
            <a:extLst>
              <a:ext uri="{FF2B5EF4-FFF2-40B4-BE49-F238E27FC236}">
                <a16:creationId xmlns:a16="http://schemas.microsoft.com/office/drawing/2014/main" id="{60A97487-C200-299B-2CBF-D5AA78B328AE}"/>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a:solidFill>
                  <a:schemeClr val="bg1"/>
                </a:solidFill>
                <a:latin typeface="Arial" panose="020B0604020202020204" pitchFamily="34" charset="0"/>
                <a:cs typeface="Arial" panose="020B0604020202020204" pitchFamily="34" charset="0"/>
              </a:rPr>
              <a:t>Education</a:t>
            </a:r>
          </a:p>
        </p:txBody>
      </p:sp>
      <p:pic>
        <p:nvPicPr>
          <p:cNvPr id="8" name="Billede 7">
            <a:extLst>
              <a:ext uri="{FF2B5EF4-FFF2-40B4-BE49-F238E27FC236}">
                <a16:creationId xmlns:a16="http://schemas.microsoft.com/office/drawing/2014/main" id="{7211B45D-7023-2335-B7AF-286E908586DA}"/>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434774" y="61627"/>
            <a:ext cx="330852" cy="247036"/>
          </a:xfrm>
          <a:prstGeom prst="rect">
            <a:avLst/>
          </a:prstGeom>
        </p:spPr>
      </p:pic>
    </p:spTree>
    <p:extLst>
      <p:ext uri="{BB962C8B-B14F-4D97-AF65-F5344CB8AC3E}">
        <p14:creationId xmlns:p14="http://schemas.microsoft.com/office/powerpoint/2010/main" val="4196797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96C9641-598B-926B-63B3-B902F58C7317}"/>
              </a:ext>
            </a:extLst>
          </p:cNvPr>
          <p:cNvSpPr>
            <a:spLocks noGrp="1"/>
          </p:cNvSpPr>
          <p:nvPr>
            <p:ph type="title"/>
          </p:nvPr>
        </p:nvSpPr>
        <p:spPr/>
        <p:txBody>
          <a:bodyPr rtlCol="0"/>
          <a:lstStyle/>
          <a:p>
            <a:pPr rtl="0"/>
            <a:r>
              <a:rPr lang="en-gb" sz="3000">
                <a:latin typeface="Arial Black" panose="020B0604020202020204" pitchFamily="34" charset="0"/>
                <a:cs typeface="Arial Black" panose="020B0604020202020204" pitchFamily="34" charset="0"/>
              </a:rPr>
              <a:t>AAU MICRO</a:t>
            </a:r>
            <a:endParaRPr lang="da-DK" sz="3000" dirty="0"/>
          </a:p>
        </p:txBody>
      </p:sp>
      <p:pic>
        <p:nvPicPr>
          <p:cNvPr id="9" name="Pladsholder til billede 8">
            <a:extLst>
              <a:ext uri="{FF2B5EF4-FFF2-40B4-BE49-F238E27FC236}">
                <a16:creationId xmlns:a16="http://schemas.microsoft.com/office/drawing/2014/main" id="{B903CE28-0611-BDEF-AE96-2D9D58CB30D4}"/>
              </a:ext>
            </a:extLst>
          </p:cNvPr>
          <p:cNvPicPr>
            <a:picLocks noGrp="1" noChangeAspect="1"/>
          </p:cNvPicPr>
          <p:nvPr>
            <p:ph type="pic" sz="quarter" idx="11"/>
          </p:nvPr>
        </p:nvPicPr>
        <p:blipFill>
          <a:blip r:embed="rId3"/>
          <a:srcRect l="611" r="611"/>
          <a:stretch/>
        </p:blipFill>
        <p:spPr/>
      </p:pic>
      <p:sp>
        <p:nvSpPr>
          <p:cNvPr id="5" name="Pladsholder til tekst 4">
            <a:extLst>
              <a:ext uri="{FF2B5EF4-FFF2-40B4-BE49-F238E27FC236}">
                <a16:creationId xmlns:a16="http://schemas.microsoft.com/office/drawing/2014/main" id="{BE8CF20E-B152-D6EB-FDA2-3BF88DB6E4F0}"/>
              </a:ext>
            </a:extLst>
          </p:cNvPr>
          <p:cNvSpPr>
            <a:spLocks noGrp="1"/>
          </p:cNvSpPr>
          <p:nvPr>
            <p:ph type="body" sz="quarter" idx="12"/>
          </p:nvPr>
        </p:nvSpPr>
        <p:spPr>
          <a:xfrm>
            <a:off x="587374" y="1371601"/>
            <a:ext cx="4906169" cy="4757738"/>
          </a:xfrm>
        </p:spPr>
        <p:txBody>
          <a:bodyPr rtlCol="0">
            <a:normAutofit fontScale="85000" lnSpcReduction="10000"/>
          </a:bodyPr>
          <a:lstStyle/>
          <a:p>
            <a:pPr marL="0" indent="0" rtl="0">
              <a:spcBef>
                <a:spcPts val="0"/>
              </a:spcBef>
              <a:spcAft>
                <a:spcPts val="1200"/>
              </a:spcAft>
              <a:buNone/>
            </a:pPr>
            <a:r>
              <a:rPr lang="en-gb" sz="1800" dirty="0">
                <a:solidFill>
                  <a:srgbClr val="002A54"/>
                </a:solidFill>
                <a:cs typeface="Arial" panose="020B0604020202020204" pitchFamily="34" charset="0"/>
              </a:rPr>
              <a:t>As a PBL-focused university</a:t>
            </a:r>
            <a:r>
              <a:rPr lang="en-gb" sz="1800" dirty="0">
                <a:solidFill>
                  <a:srgbClr val="002A54"/>
                </a:solidFill>
                <a:ea typeface="Times New Roman" panose="02020603050405020304" pitchFamily="18" charset="0"/>
                <a:cs typeface="Arial" panose="020B0604020202020204" pitchFamily="34" charset="0"/>
              </a:rPr>
              <a:t>, we have special prerequisites for benefiting from digitalization in our degree programmes. We do this with e.g. </a:t>
            </a:r>
            <a:r>
              <a:rPr lang="en-gb" sz="1800" dirty="0">
                <a:solidFill>
                  <a:srgbClr val="002A54"/>
                </a:solidFill>
                <a:cs typeface="Arial" panose="020B0604020202020204" pitchFamily="34" charset="0"/>
              </a:rPr>
              <a:t>AAU Micro.</a:t>
            </a:r>
          </a:p>
          <a:p>
            <a:pPr rtl="0">
              <a:spcBef>
                <a:spcPts val="0"/>
              </a:spcBef>
              <a:spcAft>
                <a:spcPts val="1200"/>
              </a:spcAft>
            </a:pPr>
            <a:r>
              <a:rPr lang="en-gb" sz="1800" dirty="0">
                <a:solidFill>
                  <a:srgbClr val="002A54"/>
                </a:solidFill>
                <a:cs typeface="Arial" panose="020B0604020202020204" pitchFamily="34" charset="0"/>
              </a:rPr>
              <a:t>AAU Micro consists of small digital learning units for students across AAU and along the education chain.</a:t>
            </a:r>
          </a:p>
          <a:p>
            <a:pPr rtl="0">
              <a:spcBef>
                <a:spcPts val="0"/>
              </a:spcBef>
              <a:spcAft>
                <a:spcPts val="1200"/>
              </a:spcAft>
            </a:pPr>
            <a:r>
              <a:rPr lang="en-gb" sz="1800" dirty="0">
                <a:solidFill>
                  <a:srgbClr val="002A54"/>
                </a:solidFill>
                <a:cs typeface="Arial" panose="020B0604020202020204" pitchFamily="34" charset="0"/>
              </a:rPr>
              <a:t>AAU Micro supports students' project work on-demand and gives them the opportunity to pursue their own interests.</a:t>
            </a:r>
          </a:p>
          <a:p>
            <a:pPr rtl="0">
              <a:spcBef>
                <a:spcPts val="0"/>
              </a:spcBef>
              <a:spcAft>
                <a:spcPts val="1200"/>
              </a:spcAft>
            </a:pPr>
            <a:r>
              <a:rPr lang="en-gb" sz="1800" dirty="0">
                <a:solidFill>
                  <a:srgbClr val="002A54"/>
                </a:solidFill>
                <a:ea typeface="Times New Roman" panose="02020603050405020304" pitchFamily="18" charset="0"/>
                <a:cs typeface="Arial" panose="020B0604020202020204" pitchFamily="34" charset="0"/>
              </a:rPr>
              <a:t>AAU Micro has the potential to link day programmes with continuing education, including preparing ordinary students for subsequent lifelong learning.</a:t>
            </a:r>
            <a:endParaRPr lang="da-DK" sz="1800" dirty="0">
              <a:solidFill>
                <a:srgbClr val="002A54"/>
              </a:solidFill>
              <a:cs typeface="Arial" panose="020B0604020202020204" pitchFamily="34" charset="0"/>
            </a:endParaRPr>
          </a:p>
          <a:p>
            <a:pPr rtl="0">
              <a:spcBef>
                <a:spcPts val="0"/>
              </a:spcBef>
              <a:spcAft>
                <a:spcPts val="1200"/>
              </a:spcAft>
            </a:pPr>
            <a:r>
              <a:rPr lang="en-gb" sz="1800" dirty="0">
                <a:solidFill>
                  <a:srgbClr val="002A54"/>
                </a:solidFill>
                <a:ea typeface="Times New Roman" panose="02020603050405020304" pitchFamily="18" charset="0"/>
                <a:cs typeface="Arial" panose="020B0604020202020204" pitchFamily="34" charset="0"/>
              </a:rPr>
              <a:t>AA Micro shares research-based knowledge to broaden the perspectives of students and teaching staff.</a:t>
            </a:r>
            <a:endParaRPr lang="da-DK" dirty="0"/>
          </a:p>
        </p:txBody>
      </p:sp>
      <p:sp>
        <p:nvSpPr>
          <p:cNvPr id="6" name="Tekstfelt 5">
            <a:extLst>
              <a:ext uri="{FF2B5EF4-FFF2-40B4-BE49-F238E27FC236}">
                <a16:creationId xmlns:a16="http://schemas.microsoft.com/office/drawing/2014/main" id="{C3A0CDEC-2936-FBD7-BB2C-A8A56FB7A041}"/>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latin typeface="Arial" panose="020B0604020202020204" pitchFamily="34" charset="0"/>
                <a:cs typeface="Arial" panose="020B0604020202020204" pitchFamily="34" charset="0"/>
              </a:rPr>
              <a:t>Education </a:t>
            </a:r>
          </a:p>
        </p:txBody>
      </p:sp>
      <p:pic>
        <p:nvPicPr>
          <p:cNvPr id="2" name="Billede 1">
            <a:extLst>
              <a:ext uri="{FF2B5EF4-FFF2-40B4-BE49-F238E27FC236}">
                <a16:creationId xmlns:a16="http://schemas.microsoft.com/office/drawing/2014/main" id="{D539A833-E758-973D-EC78-52298F29B615}"/>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450138" y="61627"/>
            <a:ext cx="330852" cy="247036"/>
          </a:xfrm>
          <a:prstGeom prst="rect">
            <a:avLst/>
          </a:prstGeom>
        </p:spPr>
      </p:pic>
    </p:spTree>
    <p:extLst>
      <p:ext uri="{BB962C8B-B14F-4D97-AF65-F5344CB8AC3E}">
        <p14:creationId xmlns:p14="http://schemas.microsoft.com/office/powerpoint/2010/main" val="366228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Windmill-og solstråler">
            <a:extLst>
              <a:ext uri="{FF2B5EF4-FFF2-40B4-BE49-F238E27FC236}">
                <a16:creationId xmlns:a16="http://schemas.microsoft.com/office/drawing/2014/main" id="{69FE1F99-2DA2-EFC8-6F7A-D0C8595CA85B}"/>
              </a:ext>
            </a:extLst>
          </p:cNvPr>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a:stretch/>
        </p:blipFill>
        <p:spPr>
          <a:xfrm>
            <a:off x="7427912" y="3418702"/>
            <a:ext cx="4764087" cy="3433930"/>
          </a:xfrm>
          <a:noFill/>
        </p:spPr>
      </p:pic>
      <p:sp>
        <p:nvSpPr>
          <p:cNvPr id="3" name="Titel 2"/>
          <p:cNvSpPr>
            <a:spLocks noGrp="1"/>
          </p:cNvSpPr>
          <p:nvPr>
            <p:ph type="title"/>
          </p:nvPr>
        </p:nvSpPr>
        <p:spPr>
          <a:xfrm>
            <a:off x="578780" y="477909"/>
            <a:ext cx="6319603" cy="1286597"/>
          </a:xfrm>
        </p:spPr>
        <p:txBody>
          <a:bodyPr rtlCol="0">
            <a:normAutofit/>
          </a:bodyPr>
          <a:lstStyle/>
          <a:p>
            <a:pPr rtl="0">
              <a:lnSpc>
                <a:spcPct val="90000"/>
              </a:lnSpc>
            </a:pPr>
            <a:r>
              <a:rPr lang="en-gb" sz="3000" dirty="0">
                <a:solidFill>
                  <a:srgbClr val="211A52"/>
                </a:solidFill>
                <a:latin typeface="Arial Black" panose="020B0604020202020204" pitchFamily="34" charset="0"/>
                <a:cs typeface="Arial Black" panose="020B0604020202020204" pitchFamily="34" charset="0"/>
              </a:rPr>
              <a:t>FACULTY OF ENGINEERING AND SCIENCE</a:t>
            </a:r>
            <a:endParaRPr lang="da-DK" sz="3000" dirty="0">
              <a:latin typeface="Arial Black" panose="020B0604020202020204" pitchFamily="34" charset="0"/>
              <a:cs typeface="Arial Black" panose="020B0604020202020204" pitchFamily="34" charset="0"/>
            </a:endParaRPr>
          </a:p>
        </p:txBody>
      </p:sp>
      <p:sp>
        <p:nvSpPr>
          <p:cNvPr id="4" name="Pladsholder til tekst 3"/>
          <p:cNvSpPr>
            <a:spLocks noGrp="1"/>
          </p:cNvSpPr>
          <p:nvPr>
            <p:ph type="body" sz="quarter" idx="15"/>
          </p:nvPr>
        </p:nvSpPr>
        <p:spPr>
          <a:xfrm>
            <a:off x="578780" y="1828905"/>
            <a:ext cx="6319604" cy="4212416"/>
          </a:xfrm>
        </p:spPr>
        <p:txBody>
          <a:bodyPr rtlCol="0">
            <a:noAutofit/>
          </a:bodyPr>
          <a:lstStyle/>
          <a:p>
            <a:pPr marL="0" indent="0" rtl="0">
              <a:lnSpc>
                <a:spcPct val="140000"/>
              </a:lnSpc>
              <a:buNone/>
            </a:pPr>
            <a:r>
              <a:rPr lang="en-gb" sz="1400" dirty="0">
                <a:solidFill>
                  <a:srgbClr val="211A52"/>
                </a:solidFill>
                <a:effectLst/>
              </a:rPr>
              <a:t>At ENGINEERING, we are actively helping to solve some of the major global challenges, especially in the transition to green energy, clean water, sustainable transport and construction, as well as with smart and innovative methods of production for the good of society, the general public and companies. Research, education and knowledge collaboration at ENGINEERING </a:t>
            </a:r>
            <a:r>
              <a:rPr lang="en-gb" sz="1400" dirty="0">
                <a:solidFill>
                  <a:srgbClr val="211A52"/>
                </a:solidFill>
              </a:rPr>
              <a:t>take place </a:t>
            </a:r>
            <a:r>
              <a:rPr lang="en-gb" sz="1400" dirty="0">
                <a:solidFill>
                  <a:srgbClr val="211A52"/>
                </a:solidFill>
                <a:effectLst/>
              </a:rPr>
              <a:t>in five departments, each with its own core area.</a:t>
            </a:r>
            <a:r>
              <a:rPr lang="en-gb" sz="1400" b="1" dirty="0">
                <a:solidFill>
                  <a:srgbClr val="211A52"/>
                </a:solidFill>
              </a:rPr>
              <a:t> </a:t>
            </a:r>
          </a:p>
          <a:p>
            <a:pPr marL="0" indent="0" rtl="0">
              <a:lnSpc>
                <a:spcPct val="140000"/>
              </a:lnSpc>
              <a:buNone/>
            </a:pPr>
            <a:r>
              <a:rPr lang="en-gb" sz="1400" b="1" dirty="0">
                <a:solidFill>
                  <a:srgbClr val="211A52"/>
                </a:solidFill>
              </a:rPr>
              <a:t>STRENGTHS</a:t>
            </a:r>
            <a:endParaRPr lang="da-DK" sz="1400" b="1" dirty="0">
              <a:solidFill>
                <a:srgbClr val="211A52"/>
              </a:solidFill>
              <a:effectLst/>
            </a:endParaRPr>
          </a:p>
          <a:p>
            <a:pPr rtl="0">
              <a:lnSpc>
                <a:spcPct val="140000"/>
              </a:lnSpc>
            </a:pPr>
            <a:r>
              <a:rPr lang="en-gb" sz="1400" dirty="0">
                <a:solidFill>
                  <a:srgbClr val="211A52"/>
                </a:solidFill>
              </a:rPr>
              <a:t>Among Europe's best engineering universities</a:t>
            </a:r>
          </a:p>
          <a:p>
            <a:pPr rtl="0">
              <a:lnSpc>
                <a:spcPct val="140000"/>
              </a:lnSpc>
            </a:pPr>
            <a:r>
              <a:rPr lang="en-gb" sz="1400" dirty="0">
                <a:solidFill>
                  <a:srgbClr val="211A52"/>
                </a:solidFill>
                <a:effectLst/>
              </a:rPr>
              <a:t>We emphasize collaboration with companies and public sector authorities so that our research creates knowledge for the world</a:t>
            </a:r>
          </a:p>
          <a:p>
            <a:pPr rtl="0">
              <a:lnSpc>
                <a:spcPct val="140000"/>
              </a:lnSpc>
            </a:pPr>
            <a:r>
              <a:rPr lang="en-gb" sz="1400" dirty="0">
                <a:solidFill>
                  <a:srgbClr val="211A52"/>
                </a:solidFill>
                <a:effectLst/>
              </a:rPr>
              <a:t>We have a rich study environment with easy access to researchers and research environments, social activities outside</a:t>
            </a:r>
            <a:r>
              <a:rPr lang="en-gb" sz="1400" dirty="0">
                <a:solidFill>
                  <a:srgbClr val="211A52"/>
                </a:solidFill>
              </a:rPr>
              <a:t> the classroom, </a:t>
            </a:r>
            <a:r>
              <a:rPr lang="en-gb" sz="1400" dirty="0">
                <a:solidFill>
                  <a:srgbClr val="211A52"/>
                </a:solidFill>
                <a:effectLst/>
              </a:rPr>
              <a:t>and a high level of well-being</a:t>
            </a:r>
          </a:p>
        </p:txBody>
      </p:sp>
      <p:pic>
        <p:nvPicPr>
          <p:cNvPr id="17" name="Pladsholder til billede 16" descr="Silhuet af en byggeplads">
            <a:extLst>
              <a:ext uri="{FF2B5EF4-FFF2-40B4-BE49-F238E27FC236}">
                <a16:creationId xmlns:a16="http://schemas.microsoft.com/office/drawing/2014/main" id="{33ECA887-E00C-C012-B4E2-A2F969848978}"/>
              </a:ext>
            </a:extLst>
          </p:cNvPr>
          <p:cNvPicPr>
            <a:picLocks noGrp="1" noChangeAspect="1"/>
          </p:cNvPicPr>
          <p:nvPr>
            <p:ph type="pic" sz="quarter" idx="16"/>
          </p:nvPr>
        </p:nvPicPr>
        <p:blipFill>
          <a:blip r:embed="rId4" cstate="email">
            <a:extLst>
              <a:ext uri="{28A0092B-C50C-407E-A947-70E740481C1C}">
                <a14:useLocalDpi xmlns:a14="http://schemas.microsoft.com/office/drawing/2010/main" val="0"/>
              </a:ext>
            </a:extLst>
          </a:blip>
          <a:srcRect/>
          <a:stretch>
            <a:fillRect/>
          </a:stretch>
        </p:blipFill>
        <p:spPr>
          <a:xfrm>
            <a:off x="7427911" y="0"/>
            <a:ext cx="4764087" cy="3418702"/>
          </a:xfrm>
        </p:spPr>
      </p:pic>
    </p:spTree>
    <p:extLst>
      <p:ext uri="{BB962C8B-B14F-4D97-AF65-F5344CB8AC3E}">
        <p14:creationId xmlns:p14="http://schemas.microsoft.com/office/powerpoint/2010/main" val="3973313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billede 6">
            <a:extLst>
              <a:ext uri="{FF2B5EF4-FFF2-40B4-BE49-F238E27FC236}">
                <a16:creationId xmlns:a16="http://schemas.microsoft.com/office/drawing/2014/main" id="{7749FA0D-D9D3-4835-A8C1-6A39FF349F9F}"/>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val="0"/>
              </a:ext>
            </a:extLst>
          </a:blip>
          <a:srcRect r="-1"/>
          <a:stretch/>
        </p:blipFill>
        <p:spPr>
          <a:xfrm>
            <a:off x="7427914" y="0"/>
            <a:ext cx="4734442" cy="6858000"/>
          </a:xfrm>
          <a:noFill/>
        </p:spPr>
      </p:pic>
      <p:sp>
        <p:nvSpPr>
          <p:cNvPr id="4" name="Titel 3">
            <a:extLst>
              <a:ext uri="{FF2B5EF4-FFF2-40B4-BE49-F238E27FC236}">
                <a16:creationId xmlns:a16="http://schemas.microsoft.com/office/drawing/2014/main" id="{857D0392-BCB4-412D-880B-366A401BFD39}"/>
              </a:ext>
            </a:extLst>
          </p:cNvPr>
          <p:cNvSpPr>
            <a:spLocks noGrp="1"/>
          </p:cNvSpPr>
          <p:nvPr>
            <p:ph type="title"/>
          </p:nvPr>
        </p:nvSpPr>
        <p:spPr>
          <a:xfrm>
            <a:off x="587374" y="391357"/>
            <a:ext cx="5788374" cy="1621619"/>
          </a:xfrm>
        </p:spPr>
        <p:txBody>
          <a:bodyPr rtlCol="0"/>
          <a:lstStyle/>
          <a:p>
            <a:pPr rtl="0"/>
            <a:r>
              <a:rPr lang="en-gb" sz="3000" b="0">
                <a:solidFill>
                  <a:srgbClr val="002060"/>
                </a:solidFill>
                <a:latin typeface="+mj-lt"/>
                <a:cs typeface="Arial" panose="020B0604020202020204" pitchFamily="34" charset="0"/>
              </a:rPr>
              <a:t>Lead</a:t>
            </a:r>
            <a:r>
              <a:rPr lang="en-gb" sz="3000">
                <a:solidFill>
                  <a:srgbClr val="002060"/>
                </a:solidFill>
                <a:latin typeface="+mj-lt"/>
                <a:cs typeface="Arial Black" panose="020B0604020202020204" pitchFamily="34" charset="0"/>
              </a:rPr>
              <a:t>ENG</a:t>
            </a:r>
            <a:br>
              <a:rPr lang="da-DK" sz="3000" dirty="0">
                <a:latin typeface="Barlow Black" panose="00000A00000000000000" pitchFamily="2" charset="0"/>
              </a:rPr>
            </a:br>
            <a:br>
              <a:rPr lang="da-DK" sz="1600" b="0" dirty="0">
                <a:latin typeface="Arial" panose="020B0604020202020204" pitchFamily="34" charset="0"/>
                <a:cs typeface="Arial" panose="020B0604020202020204" pitchFamily="34" charset="0"/>
              </a:rPr>
            </a:br>
            <a:endParaRPr lang="da-DK" sz="1600" b="0" dirty="0">
              <a:latin typeface="Arial" panose="020B0604020202020204" pitchFamily="34" charset="0"/>
              <a:cs typeface="Arial" panose="020B0604020202020204" pitchFamily="34" charset="0"/>
            </a:endParaRPr>
          </a:p>
        </p:txBody>
      </p:sp>
      <p:sp>
        <p:nvSpPr>
          <p:cNvPr id="7" name="Tekstfelt 6">
            <a:extLst>
              <a:ext uri="{FF2B5EF4-FFF2-40B4-BE49-F238E27FC236}">
                <a16:creationId xmlns:a16="http://schemas.microsoft.com/office/drawing/2014/main" id="{60A97487-C200-299B-2CBF-D5AA78B328AE}"/>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a:solidFill>
                  <a:schemeClr val="bg1"/>
                </a:solidFill>
                <a:latin typeface="Arial" panose="020B0604020202020204" pitchFamily="34" charset="0"/>
                <a:cs typeface="Arial" panose="020B0604020202020204" pitchFamily="34" charset="0"/>
              </a:rPr>
              <a:t>Education</a:t>
            </a:r>
          </a:p>
        </p:txBody>
      </p:sp>
      <p:pic>
        <p:nvPicPr>
          <p:cNvPr id="8" name="Billede 7">
            <a:extLst>
              <a:ext uri="{FF2B5EF4-FFF2-40B4-BE49-F238E27FC236}">
                <a16:creationId xmlns:a16="http://schemas.microsoft.com/office/drawing/2014/main" id="{7211B45D-7023-2335-B7AF-286E908586DA}"/>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434774" y="61627"/>
            <a:ext cx="330852" cy="247036"/>
          </a:xfrm>
          <a:prstGeom prst="rect">
            <a:avLst/>
          </a:prstGeom>
        </p:spPr>
      </p:pic>
      <p:sp>
        <p:nvSpPr>
          <p:cNvPr id="12" name="Text Placeholder 4">
            <a:extLst>
              <a:ext uri="{FF2B5EF4-FFF2-40B4-BE49-F238E27FC236}">
                <a16:creationId xmlns:a16="http://schemas.microsoft.com/office/drawing/2014/main" id="{0386CC37-961F-5BA9-E4F6-DEBC5B982A0B}"/>
              </a:ext>
            </a:extLst>
          </p:cNvPr>
          <p:cNvSpPr>
            <a:spLocks noGrp="1"/>
          </p:cNvSpPr>
          <p:nvPr>
            <p:ph type="body" sz="quarter" idx="12"/>
          </p:nvPr>
        </p:nvSpPr>
        <p:spPr>
          <a:xfrm>
            <a:off x="587375" y="1491618"/>
            <a:ext cx="5901107" cy="4795689"/>
          </a:xfrm>
        </p:spPr>
        <p:txBody>
          <a:bodyPr rtlCol="0">
            <a:normAutofit/>
          </a:bodyPr>
          <a:lstStyle/>
          <a:p>
            <a:pPr rtl="0">
              <a:lnSpc>
                <a:spcPct val="120000"/>
              </a:lnSpc>
              <a:spcBef>
                <a:spcPts val="0"/>
              </a:spcBef>
              <a:spcAft>
                <a:spcPts val="1200"/>
              </a:spcAft>
            </a:pPr>
            <a:r>
              <a:rPr lang="en-gb">
                <a:latin typeface="Arial" panose="020B0604020202020204" pitchFamily="34" charset="0"/>
                <a:ea typeface="Times New Roman" panose="02020603050405020304" pitchFamily="18" charset="0"/>
                <a:cs typeface="Arial" panose="020B0604020202020204" pitchFamily="34" charset="0"/>
              </a:rPr>
              <a:t>LeadENG </a:t>
            </a:r>
            <a:r>
              <a:rPr lang="en-gb">
                <a:effectLst/>
                <a:latin typeface="Arial" panose="020B0604020202020204" pitchFamily="34" charset="0"/>
                <a:ea typeface="Times New Roman" panose="02020603050405020304" pitchFamily="18" charset="0"/>
                <a:cs typeface="Arial" panose="020B0604020202020204" pitchFamily="34" charset="0"/>
              </a:rPr>
              <a:t>projects provide students with unique opportunities for collaboration across fields of study and disciplines. </a:t>
            </a:r>
            <a:endParaRPr lang="da-DK" b="0" i="0" dirty="0">
              <a:effectLst/>
              <a:latin typeface="Arial" panose="020B0604020202020204" pitchFamily="34" charset="0"/>
              <a:cs typeface="Arial" panose="020B0604020202020204" pitchFamily="34" charset="0"/>
            </a:endParaRPr>
          </a:p>
          <a:p>
            <a:pPr rtl="0">
              <a:lnSpc>
                <a:spcPct val="120000"/>
              </a:lnSpc>
              <a:spcBef>
                <a:spcPts val="0"/>
              </a:spcBef>
              <a:spcAft>
                <a:spcPts val="1200"/>
              </a:spcAft>
            </a:pPr>
            <a:r>
              <a:rPr lang="en-gb">
                <a:effectLst/>
                <a:latin typeface="Arial" panose="020B0604020202020204" pitchFamily="34" charset="0"/>
                <a:ea typeface="Times New Roman" panose="02020603050405020304" pitchFamily="18" charset="0"/>
                <a:cs typeface="Arial" panose="020B0604020202020204" pitchFamily="34" charset="0"/>
              </a:rPr>
              <a:t>Through the projects, students gain a special understanding of their own discipline seen in the context of related disciplines. </a:t>
            </a:r>
            <a:endParaRPr lang="da-DK" dirty="0">
              <a:effectLst/>
              <a:latin typeface="Arial" panose="020B0604020202020204" pitchFamily="34" charset="0"/>
              <a:ea typeface="Calibri" panose="020F0502020204030204" pitchFamily="34" charset="0"/>
              <a:cs typeface="Arial" panose="020B0604020202020204" pitchFamily="34" charset="0"/>
            </a:endParaRPr>
          </a:p>
          <a:p>
            <a:pPr rtl="0">
              <a:lnSpc>
                <a:spcPct val="120000"/>
              </a:lnSpc>
              <a:spcBef>
                <a:spcPts val="0"/>
              </a:spcBef>
              <a:spcAft>
                <a:spcPts val="1200"/>
              </a:spcAft>
            </a:pPr>
            <a:r>
              <a:rPr lang="en-gb">
                <a:effectLst/>
                <a:latin typeface="Arial" panose="020B0604020202020204" pitchFamily="34" charset="0"/>
                <a:ea typeface="Times New Roman" panose="02020603050405020304" pitchFamily="18" charset="0"/>
                <a:cs typeface="Arial" panose="020B0604020202020204" pitchFamily="34" charset="0"/>
              </a:rPr>
              <a:t>Collaboration skills and awareness of one's disciplinary expertise are sought-after competencies in the business community as a basis for being able to deliver sustainable and interdisciplinary solutions to society's major challenges. </a:t>
            </a:r>
          </a:p>
          <a:p>
            <a:pPr rtl="0">
              <a:lnSpc>
                <a:spcPct val="120000"/>
              </a:lnSpc>
              <a:spcBef>
                <a:spcPts val="0"/>
              </a:spcBef>
              <a:spcAft>
                <a:spcPts val="1200"/>
              </a:spcAft>
            </a:pPr>
            <a:r>
              <a:rPr lang="en-gb" b="0" i="0">
                <a:solidFill>
                  <a:srgbClr val="211A52"/>
                </a:solidFill>
                <a:effectLst/>
                <a:latin typeface="Arial" panose="020B0604020202020204" pitchFamily="34" charset="0"/>
                <a:cs typeface="Arial" panose="020B0604020202020204" pitchFamily="34" charset="0"/>
              </a:rPr>
              <a:t>In 2022, Aalborg University won a gold medal at The QS Reimagine Education Awards </a:t>
            </a:r>
            <a:r>
              <a:rPr lang="en-gb" i="0">
                <a:solidFill>
                  <a:srgbClr val="211A52"/>
                </a:solidFill>
                <a:effectLst/>
                <a:latin typeface="Arial" panose="020B0604020202020204" pitchFamily="34" charset="0"/>
                <a:cs typeface="Arial" panose="020B0604020202020204" pitchFamily="34" charset="0"/>
              </a:rPr>
              <a:t>across categories as the most innovative education concept in all of Europe.</a:t>
            </a:r>
          </a:p>
          <a:p>
            <a:pPr rtl="0">
              <a:spcBef>
                <a:spcPts val="0"/>
              </a:spcBef>
              <a:spcAft>
                <a:spcPts val="1200"/>
              </a:spcAft>
            </a:pPr>
            <a:endParaRPr lang="da-DK" sz="1400" dirty="0">
              <a:effectLst/>
              <a:latin typeface="Arial" panose="020B0604020202020204" pitchFamily="34" charset="0"/>
              <a:ea typeface="Times New Roman" panose="02020603050405020304" pitchFamily="18" charset="0"/>
              <a:cs typeface="Arial" panose="020B0604020202020204" pitchFamily="34" charset="0"/>
            </a:endParaRPr>
          </a:p>
          <a:p>
            <a:pPr rtl="0">
              <a:spcBef>
                <a:spcPts val="0"/>
              </a:spcBef>
              <a:spcAft>
                <a:spcPts val="1200"/>
              </a:spcAft>
            </a:pPr>
            <a:endParaRPr lang="da-DK" dirty="0">
              <a:solidFill>
                <a:srgbClr val="211A52"/>
              </a:solidFill>
              <a:effectLst/>
              <a:latin typeface="Barlow Light" panose="00000400000000000000" pitchFamily="2" charset="0"/>
              <a:ea typeface="Calibri" panose="020F0502020204030204" pitchFamily="34" charset="0"/>
            </a:endParaRPr>
          </a:p>
          <a:p>
            <a:pPr marL="0" lvl="0" indent="0" rtl="0">
              <a:lnSpc>
                <a:spcPct val="120000"/>
              </a:lnSpc>
              <a:spcBef>
                <a:spcPts val="0"/>
              </a:spcBef>
              <a:spcAft>
                <a:spcPts val="1200"/>
              </a:spcAft>
              <a:buNone/>
              <a:tabLst>
                <a:tab pos="457200" algn="l"/>
              </a:tabLst>
            </a:pPr>
            <a:endParaRPr lang="da-DK" dirty="0">
              <a:solidFill>
                <a:srgbClr val="211A52"/>
              </a:solidFill>
              <a:effectLst/>
              <a:latin typeface="Barlow Light" panose="00000400000000000000" pitchFamily="2" charset="0"/>
              <a:ea typeface="Calibri" panose="020F0502020204030204" pitchFamily="34" charset="0"/>
            </a:endParaRPr>
          </a:p>
          <a:p>
            <a:pPr marL="0" lvl="0" indent="0" rtl="0">
              <a:lnSpc>
                <a:spcPct val="120000"/>
              </a:lnSpc>
              <a:spcBef>
                <a:spcPts val="0"/>
              </a:spcBef>
              <a:spcAft>
                <a:spcPts val="1200"/>
              </a:spcAft>
              <a:buNone/>
              <a:tabLst>
                <a:tab pos="457200" algn="l"/>
              </a:tabLst>
            </a:pPr>
            <a:endParaRPr lang="da-DK" dirty="0">
              <a:effectLst/>
              <a:latin typeface="Barlow Light" panose="00000400000000000000" pitchFamily="2" charset="0"/>
              <a:ea typeface="Calibri" panose="020F0502020204030204" pitchFamily="34" charset="0"/>
            </a:endParaRPr>
          </a:p>
          <a:p>
            <a:pPr marL="0" indent="0" rtl="0">
              <a:lnSpc>
                <a:spcPct val="120000"/>
              </a:lnSpc>
              <a:spcBef>
                <a:spcPts val="0"/>
              </a:spcBef>
              <a:spcAft>
                <a:spcPts val="1200"/>
              </a:spcAft>
              <a:buNone/>
            </a:pPr>
            <a:endParaRPr lang="en-US" dirty="0"/>
          </a:p>
        </p:txBody>
      </p:sp>
    </p:spTree>
    <p:extLst>
      <p:ext uri="{BB962C8B-B14F-4D97-AF65-F5344CB8AC3E}">
        <p14:creationId xmlns:p14="http://schemas.microsoft.com/office/powerpoint/2010/main" val="3310240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type="body" sz="quarter" idx="12"/>
          </p:nvPr>
        </p:nvSpPr>
        <p:spPr>
          <a:xfrm>
            <a:off x="5440065" y="1457641"/>
            <a:ext cx="6296085" cy="2757171"/>
          </a:xfrm>
        </p:spPr>
        <p:txBody>
          <a:bodyPr rtlCol="0">
            <a:normAutofit fontScale="32500" lnSpcReduction="20000"/>
          </a:bodyPr>
          <a:lstStyle/>
          <a:p>
            <a:pPr rtl="0">
              <a:lnSpc>
                <a:spcPct val="120000"/>
              </a:lnSpc>
              <a:spcBef>
                <a:spcPts val="0"/>
              </a:spcBef>
              <a:spcAft>
                <a:spcPts val="1200"/>
              </a:spcAft>
            </a:pPr>
            <a:r>
              <a:rPr lang="en-gb" sz="4900" dirty="0">
                <a:cs typeface="Arial" panose="020B0604020202020204" pitchFamily="34" charset="0"/>
              </a:rPr>
              <a:t>In Q4-7 after graduation in 2022, unemployment is low at ENGINEERING. Thus, the latest figures show that unemployment is 4.4%. For AAU overall, unemployment </a:t>
            </a:r>
            <a:r>
              <a:rPr lang="en-gb" sz="4900">
                <a:cs typeface="Arial" panose="020B0604020202020204" pitchFamily="34" charset="0"/>
              </a:rPr>
              <a:t>is 9.5%.</a:t>
            </a:r>
            <a:endParaRPr lang="en-gb" sz="4900" dirty="0">
              <a:cs typeface="Arial" panose="020B0604020202020204" pitchFamily="34" charset="0"/>
            </a:endParaRPr>
          </a:p>
          <a:p>
            <a:pPr rtl="0">
              <a:lnSpc>
                <a:spcPct val="120000"/>
              </a:lnSpc>
              <a:spcBef>
                <a:spcPts val="0"/>
              </a:spcBef>
              <a:spcAft>
                <a:spcPts val="1200"/>
              </a:spcAft>
            </a:pPr>
            <a:r>
              <a:rPr lang="en-gb" sz="4900" dirty="0"/>
              <a:t>Employed graduates from Aalborg University are distributed across the country's regions more so than graduates from the other universities. </a:t>
            </a:r>
          </a:p>
          <a:p>
            <a:pPr rtl="0">
              <a:lnSpc>
                <a:spcPct val="120000"/>
              </a:lnSpc>
              <a:spcBef>
                <a:spcPts val="0"/>
              </a:spcBef>
              <a:spcAft>
                <a:spcPts val="1200"/>
              </a:spcAft>
            </a:pPr>
            <a:r>
              <a:rPr lang="en-gb" sz="4900" dirty="0">
                <a:cs typeface="Arial" panose="020B0604020202020204" pitchFamily="34" charset="0"/>
              </a:rPr>
              <a:t>On average, more than 60% of AAU graduates find employment in the private sector.</a:t>
            </a:r>
          </a:p>
          <a:p>
            <a:pPr marL="0" indent="0" rtl="0">
              <a:lnSpc>
                <a:spcPct val="120000"/>
              </a:lnSpc>
              <a:spcBef>
                <a:spcPts val="0"/>
              </a:spcBef>
              <a:spcAft>
                <a:spcPts val="1200"/>
              </a:spcAft>
              <a:buNone/>
            </a:pPr>
            <a:endParaRPr lang="da-DK" sz="4000" dirty="0">
              <a:cs typeface="Arial" panose="020B0604020202020204" pitchFamily="34" charset="0"/>
            </a:endParaRPr>
          </a:p>
          <a:p>
            <a:pPr marL="0" indent="0" rtl="0">
              <a:lnSpc>
                <a:spcPct val="120000"/>
              </a:lnSpc>
              <a:spcBef>
                <a:spcPts val="0"/>
              </a:spcBef>
              <a:spcAft>
                <a:spcPts val="1200"/>
              </a:spcAft>
              <a:buNone/>
            </a:pPr>
            <a:endParaRPr lang="da-DK" sz="1400" dirty="0"/>
          </a:p>
          <a:p>
            <a:pPr marL="0" indent="0" rtl="0">
              <a:lnSpc>
                <a:spcPct val="120000"/>
              </a:lnSpc>
              <a:spcBef>
                <a:spcPts val="0"/>
              </a:spcBef>
              <a:spcAft>
                <a:spcPts val="1200"/>
              </a:spcAft>
              <a:buNone/>
            </a:pPr>
            <a:endParaRPr lang="da-DK" sz="1400" dirty="0"/>
          </a:p>
          <a:p>
            <a:pPr marL="0" indent="0" rtl="0">
              <a:lnSpc>
                <a:spcPct val="120000"/>
              </a:lnSpc>
              <a:spcBef>
                <a:spcPts val="0"/>
              </a:spcBef>
              <a:spcAft>
                <a:spcPts val="1200"/>
              </a:spcAft>
              <a:buNone/>
            </a:pPr>
            <a:endParaRPr lang="da-DK" sz="1400" dirty="0"/>
          </a:p>
          <a:p>
            <a:pPr marL="0" indent="0" rtl="0">
              <a:lnSpc>
                <a:spcPct val="120000"/>
              </a:lnSpc>
              <a:spcBef>
                <a:spcPts val="0"/>
              </a:spcBef>
              <a:spcAft>
                <a:spcPts val="1200"/>
              </a:spcAft>
              <a:buNone/>
            </a:pPr>
            <a:endParaRPr lang="da-DK" sz="1400" dirty="0"/>
          </a:p>
          <a:p>
            <a:pPr marL="0" indent="0" rtl="0">
              <a:lnSpc>
                <a:spcPct val="120000"/>
              </a:lnSpc>
              <a:spcBef>
                <a:spcPts val="0"/>
              </a:spcBef>
              <a:spcAft>
                <a:spcPts val="1200"/>
              </a:spcAft>
              <a:buNone/>
            </a:pPr>
            <a:endParaRPr lang="da-DK" sz="1400" dirty="0"/>
          </a:p>
        </p:txBody>
      </p:sp>
      <p:sp>
        <p:nvSpPr>
          <p:cNvPr id="2" name="Titel 1"/>
          <p:cNvSpPr>
            <a:spLocks noGrp="1"/>
          </p:cNvSpPr>
          <p:nvPr>
            <p:ph type="title"/>
          </p:nvPr>
        </p:nvSpPr>
        <p:spPr>
          <a:xfrm>
            <a:off x="5324157" y="185145"/>
            <a:ext cx="6633026" cy="1235284"/>
          </a:xfrm>
        </p:spPr>
        <p:txBody>
          <a:bodyPr rtlCol="0" anchor="t">
            <a:normAutofit/>
          </a:bodyPr>
          <a:lstStyle/>
          <a:p>
            <a:pPr rtl="0"/>
            <a:r>
              <a:rPr lang="en-gb" sz="3000">
                <a:latin typeface="Arial Black" panose="020B0604020202020204" pitchFamily="34" charset="0"/>
                <a:cs typeface="Arial Black" panose="020B0604020202020204" pitchFamily="34" charset="0"/>
              </a:rPr>
              <a:t>UNEMPLOYMENT AND EMPLOYMENT</a:t>
            </a:r>
          </a:p>
        </p:txBody>
      </p:sp>
      <p:pic>
        <p:nvPicPr>
          <p:cNvPr id="24" name="Pladsholder til billede 23" descr="Et billede, der indeholder udendørs, græs, sky, bygning&#10;&#10;Automatisk genereret beskrivelse">
            <a:extLst>
              <a:ext uri="{FF2B5EF4-FFF2-40B4-BE49-F238E27FC236}">
                <a16:creationId xmlns:a16="http://schemas.microsoft.com/office/drawing/2014/main" id="{6297909A-BDA3-17BA-8687-7F6249C68CCD}"/>
              </a:ext>
            </a:extLst>
          </p:cNvPr>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p:pic>
      <p:sp>
        <p:nvSpPr>
          <p:cNvPr id="27" name="Tekstfelt 26">
            <a:extLst>
              <a:ext uri="{FF2B5EF4-FFF2-40B4-BE49-F238E27FC236}">
                <a16:creationId xmlns:a16="http://schemas.microsoft.com/office/drawing/2014/main" id="{1FF88F9A-8253-58A2-49A1-C1C4E58E33CF}"/>
              </a:ext>
            </a:extLst>
          </p:cNvPr>
          <p:cNvSpPr txBox="1"/>
          <p:nvPr/>
        </p:nvSpPr>
        <p:spPr>
          <a:xfrm>
            <a:off x="-5790" y="0"/>
            <a:ext cx="3200400" cy="370290"/>
          </a:xfrm>
          <a:prstGeom prst="rect">
            <a:avLst/>
          </a:prstGeom>
          <a:solidFill>
            <a:srgbClr val="211A52"/>
          </a:solidFill>
        </p:spPr>
        <p:txBody>
          <a:bodyPr wrap="square" rtlCol="0">
            <a:spAutoFit/>
          </a:bodyPr>
          <a:lstStyle/>
          <a:p>
            <a:pPr rtl="0"/>
            <a:r>
              <a:rPr lang="en-gb" b="1">
                <a:solidFill>
                  <a:schemeClr val="bg1"/>
                </a:solidFill>
                <a:latin typeface="Arial" panose="020B0604020202020204" pitchFamily="34" charset="0"/>
                <a:cs typeface="Arial" panose="020B0604020202020204" pitchFamily="34" charset="0"/>
              </a:rPr>
              <a:t>Education</a:t>
            </a:r>
          </a:p>
        </p:txBody>
      </p:sp>
      <p:pic>
        <p:nvPicPr>
          <p:cNvPr id="28" name="Billede 27">
            <a:extLst>
              <a:ext uri="{FF2B5EF4-FFF2-40B4-BE49-F238E27FC236}">
                <a16:creationId xmlns:a16="http://schemas.microsoft.com/office/drawing/2014/main" id="{20B00276-2570-1D35-E157-66829B1A49BB}"/>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428984" y="61627"/>
            <a:ext cx="330852" cy="247036"/>
          </a:xfrm>
          <a:prstGeom prst="rect">
            <a:avLst/>
          </a:prstGeom>
        </p:spPr>
      </p:pic>
      <p:sp>
        <p:nvSpPr>
          <p:cNvPr id="4" name="Tekstfelt 3">
            <a:extLst>
              <a:ext uri="{FF2B5EF4-FFF2-40B4-BE49-F238E27FC236}">
                <a16:creationId xmlns:a16="http://schemas.microsoft.com/office/drawing/2014/main" id="{510AE8A0-CF17-237F-4BE8-50CA8CFD0095}"/>
              </a:ext>
            </a:extLst>
          </p:cNvPr>
          <p:cNvSpPr txBox="1"/>
          <p:nvPr/>
        </p:nvSpPr>
        <p:spPr>
          <a:xfrm>
            <a:off x="6686549" y="4251891"/>
            <a:ext cx="5270633" cy="2062103"/>
          </a:xfrm>
          <a:prstGeom prst="rect">
            <a:avLst/>
          </a:prstGeom>
          <a:ln>
            <a:prstDash val="sysDot"/>
          </a:ln>
        </p:spPr>
        <p:style>
          <a:lnRef idx="2">
            <a:schemeClr val="dk1"/>
          </a:lnRef>
          <a:fillRef idx="1">
            <a:schemeClr val="lt1"/>
          </a:fillRef>
          <a:effectRef idx="0">
            <a:schemeClr val="dk1"/>
          </a:effectRef>
          <a:fontRef idx="minor">
            <a:schemeClr val="dk1"/>
          </a:fontRef>
        </p:style>
        <p:txBody>
          <a:bodyPr wrap="square" rtlCol="0">
            <a:spAutoFit/>
          </a:bodyPr>
          <a:lstStyle/>
          <a:p>
            <a:pPr rtl="0"/>
            <a:r>
              <a:rPr lang="en-gb" sz="1600" i="1" dirty="0">
                <a:effectLst/>
                <a:ea typeface="Aptos" panose="020B0004020202020204" pitchFamily="34" charset="0"/>
                <a:cs typeface="Segoe UI" panose="020B0502040204020203" pitchFamily="34" charset="0"/>
              </a:rPr>
              <a:t>"Partnering with AAU enables us to always be relevant: To constantly have products that tap into the times, so that we can be at the forefront of the market and contribute solutions for the green transition, so that buildings can reduce their energy consumption and primarily use energy at times that put the least possible strain on the energy system."</a:t>
            </a:r>
            <a:r>
              <a:rPr lang="en-gb" sz="1600" dirty="0">
                <a:effectLst/>
                <a:ea typeface="Aptos" panose="020B0004020202020204" pitchFamily="34" charset="0"/>
                <a:cs typeface="Segoe UI" panose="020B0502040204020203" pitchFamily="34" charset="0"/>
              </a:rPr>
              <a:t> </a:t>
            </a:r>
            <a:r>
              <a:rPr lang="en-GB" sz="1600" dirty="0">
                <a:effectLst/>
                <a:ea typeface="Aptos" panose="020B0004020202020204" pitchFamily="34" charset="0"/>
                <a:cs typeface="Segoe UI" panose="020B0502040204020203" pitchFamily="34" charset="0"/>
              </a:rPr>
              <a:t>–</a:t>
            </a:r>
            <a:r>
              <a:rPr lang="en-gb" sz="1600" dirty="0">
                <a:effectLst/>
                <a:ea typeface="Aptos" panose="020B0004020202020204" pitchFamily="34" charset="0"/>
                <a:cs typeface="Segoe UI" panose="020B0502040204020203" pitchFamily="34" charset="0"/>
              </a:rPr>
              <a:t> Henrik </a:t>
            </a:r>
            <a:r>
              <a:rPr lang="en-gb" sz="1600" dirty="0" err="1">
                <a:effectLst/>
                <a:ea typeface="Aptos" panose="020B0004020202020204" pitchFamily="34" charset="0"/>
                <a:cs typeface="Segoe UI" panose="020B0502040204020203" pitchFamily="34" charset="0"/>
              </a:rPr>
              <a:t>Stærmose</a:t>
            </a:r>
            <a:r>
              <a:rPr lang="en-gb" sz="1600" dirty="0">
                <a:effectLst/>
                <a:ea typeface="Aptos" panose="020B0004020202020204" pitchFamily="34" charset="0"/>
                <a:cs typeface="Segoe UI" panose="020B0502040204020203" pitchFamily="34" charset="0"/>
              </a:rPr>
              <a:t>, </a:t>
            </a:r>
            <a:r>
              <a:rPr lang="en-gb" sz="1600" dirty="0">
                <a:ea typeface="Aptos" panose="020B0004020202020204" pitchFamily="34" charset="0"/>
                <a:cs typeface="Segoe UI" panose="020B0502040204020203" pitchFamily="34" charset="0"/>
              </a:rPr>
              <a:t>CEO, </a:t>
            </a:r>
            <a:r>
              <a:rPr lang="en-gb" sz="1600" dirty="0" err="1">
                <a:ea typeface="Aptos" panose="020B0004020202020204" pitchFamily="34" charset="0"/>
                <a:cs typeface="Segoe UI" panose="020B0502040204020203" pitchFamily="34" charset="0"/>
              </a:rPr>
              <a:t>Neogrid</a:t>
            </a:r>
            <a:r>
              <a:rPr lang="en-gb" sz="1600" dirty="0">
                <a:ea typeface="Aptos" panose="020B0004020202020204" pitchFamily="34" charset="0"/>
                <a:cs typeface="Segoe UI" panose="020B0502040204020203" pitchFamily="34" charset="0"/>
              </a:rPr>
              <a:t>, </a:t>
            </a:r>
            <a:r>
              <a:rPr lang="en-gb" sz="1600" dirty="0">
                <a:effectLst/>
                <a:ea typeface="Aptos" panose="020B0004020202020204" pitchFamily="34" charset="0"/>
                <a:cs typeface="Segoe UI" panose="020B0502040204020203" pitchFamily="34" charset="0"/>
              </a:rPr>
              <a:t> 2025</a:t>
            </a:r>
            <a:endParaRPr lang="da-DK" sz="1600" dirty="0">
              <a:cs typeface="Segoe UI" panose="020B0502040204020203" pitchFamily="34" charset="0"/>
            </a:endParaRPr>
          </a:p>
        </p:txBody>
      </p:sp>
    </p:spTree>
    <p:extLst>
      <p:ext uri="{BB962C8B-B14F-4D97-AF65-F5344CB8AC3E}">
        <p14:creationId xmlns:p14="http://schemas.microsoft.com/office/powerpoint/2010/main" val="537072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3F37D6-FCF2-5F9A-E66B-3A514398225D}"/>
              </a:ext>
            </a:extLst>
          </p:cNvPr>
          <p:cNvSpPr>
            <a:spLocks noChangeArrowheads="1"/>
          </p:cNvSpPr>
          <p:nvPr/>
        </p:nvSpPr>
        <p:spPr bwMode="auto">
          <a:xfrm>
            <a:off x="993295" y="522300"/>
            <a:ext cx="12215044" cy="453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solidFill>
              <a:effectLst/>
              <a:uLnTx/>
              <a:uFillTx/>
              <a:latin typeface="Arial"/>
              <a:ea typeface="+mn-ea"/>
              <a:cs typeface="+mn-cs"/>
            </a:endParaRPr>
          </a:p>
        </p:txBody>
      </p:sp>
      <p:sp>
        <p:nvSpPr>
          <p:cNvPr id="4" name="Heksagon 3">
            <a:extLst>
              <a:ext uri="{FF2B5EF4-FFF2-40B4-BE49-F238E27FC236}">
                <a16:creationId xmlns:a16="http://schemas.microsoft.com/office/drawing/2014/main" id="{08989BBA-C07B-4CFD-2DD9-5A214A0461CF}"/>
              </a:ext>
            </a:extLst>
          </p:cNvPr>
          <p:cNvSpPr/>
          <p:nvPr/>
        </p:nvSpPr>
        <p:spPr>
          <a:xfrm>
            <a:off x="1626012" y="4005782"/>
            <a:ext cx="1885166"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en-gb" sz="11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FLEXIBLE PROFESSIONAL /EXECUTIVE MASTER’S</a:t>
            </a:r>
          </a:p>
        </p:txBody>
      </p:sp>
      <p:sp>
        <p:nvSpPr>
          <p:cNvPr id="11" name="Heksagon 10">
            <a:extLst>
              <a:ext uri="{FF2B5EF4-FFF2-40B4-BE49-F238E27FC236}">
                <a16:creationId xmlns:a16="http://schemas.microsoft.com/office/drawing/2014/main" id="{5ECBD60A-B33C-CC8A-0FC7-0CBC81E06B60}"/>
              </a:ext>
            </a:extLst>
          </p:cNvPr>
          <p:cNvSpPr/>
          <p:nvPr/>
        </p:nvSpPr>
        <p:spPr>
          <a:xfrm>
            <a:off x="4753802" y="2247777"/>
            <a:ext cx="1858056"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en-gb" sz="11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AVAILABLE  SEATS IN COURSES</a:t>
            </a:r>
          </a:p>
        </p:txBody>
      </p:sp>
      <p:sp>
        <p:nvSpPr>
          <p:cNvPr id="12" name="Heksagon 11">
            <a:extLst>
              <a:ext uri="{FF2B5EF4-FFF2-40B4-BE49-F238E27FC236}">
                <a16:creationId xmlns:a16="http://schemas.microsoft.com/office/drawing/2014/main" id="{9E4341BE-EE72-C16E-10C8-A8EFBD952A32}"/>
              </a:ext>
            </a:extLst>
          </p:cNvPr>
          <p:cNvSpPr/>
          <p:nvPr/>
        </p:nvSpPr>
        <p:spPr>
          <a:xfrm>
            <a:off x="9547973" y="4849182"/>
            <a:ext cx="2076300"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en-gb" sz="1100" b="1">
                <a:solidFill>
                  <a:srgbClr val="FFFFFF"/>
                </a:solidFill>
                <a:latin typeface="Arial" panose="020B0604020202020204" pitchFamily="34" charset="0"/>
                <a:cs typeface="Arial" panose="020B0604020202020204" pitchFamily="34" charset="0"/>
              </a:rPr>
              <a:t>COMPANY-ADAPTED ACTIVITY</a:t>
            </a:r>
            <a:endParaRPr kumimoji="0" lang="da-DK" sz="11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Heksagon 13">
            <a:extLst>
              <a:ext uri="{FF2B5EF4-FFF2-40B4-BE49-F238E27FC236}">
                <a16:creationId xmlns:a16="http://schemas.microsoft.com/office/drawing/2014/main" id="{60756FC5-A4CC-867E-5EB5-B1CADEE56715}"/>
              </a:ext>
            </a:extLst>
          </p:cNvPr>
          <p:cNvSpPr/>
          <p:nvPr/>
        </p:nvSpPr>
        <p:spPr>
          <a:xfrm>
            <a:off x="1534689" y="2285800"/>
            <a:ext cx="1885167"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en-gb" sz="11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PROFESSIONAL/EXECUTIVE MASTER’S</a:t>
            </a:r>
          </a:p>
        </p:txBody>
      </p:sp>
      <p:sp>
        <p:nvSpPr>
          <p:cNvPr id="15" name="Heksagon 14">
            <a:extLst>
              <a:ext uri="{FF2B5EF4-FFF2-40B4-BE49-F238E27FC236}">
                <a16:creationId xmlns:a16="http://schemas.microsoft.com/office/drawing/2014/main" id="{6E2493B4-3031-F6F7-AB6D-F654EC300D6D}"/>
              </a:ext>
            </a:extLst>
          </p:cNvPr>
          <p:cNvSpPr/>
          <p:nvPr/>
        </p:nvSpPr>
        <p:spPr>
          <a:xfrm>
            <a:off x="6351349" y="3001170"/>
            <a:ext cx="1858056"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en-gb" sz="1100" b="1" i="0" u="none" strike="noStrike" kern="1200" cap="none" spc="0" normalizeH="0" noProof="0">
                <a:ln>
                  <a:noFill/>
                </a:ln>
                <a:solidFill>
                  <a:srgbClr val="FFFFFF"/>
                </a:solidFill>
                <a:effectLst/>
                <a:uLnTx/>
                <a:uFillTx/>
                <a:latin typeface="Arial" panose="020B0604020202020204" pitchFamily="34" charset="0"/>
                <a:cs typeface="Arial" panose="020B0604020202020204" pitchFamily="34" charset="0"/>
              </a:rPr>
              <a:t>SEPARATE MODULES</a:t>
            </a:r>
          </a:p>
        </p:txBody>
      </p:sp>
      <p:sp>
        <p:nvSpPr>
          <p:cNvPr id="16" name="Heksagon 15">
            <a:extLst>
              <a:ext uri="{FF2B5EF4-FFF2-40B4-BE49-F238E27FC236}">
                <a16:creationId xmlns:a16="http://schemas.microsoft.com/office/drawing/2014/main" id="{73BD9933-7BF2-077C-42F7-064C1840C065}"/>
              </a:ext>
            </a:extLst>
          </p:cNvPr>
          <p:cNvSpPr/>
          <p:nvPr/>
        </p:nvSpPr>
        <p:spPr>
          <a:xfrm>
            <a:off x="3220030" y="4849182"/>
            <a:ext cx="1858056"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en-gb" sz="1100" b="1" i="0" u="none" strike="noStrike" kern="1200" cap="none" spc="0" normalizeH="0" noProof="0">
                <a:ln>
                  <a:noFill/>
                </a:ln>
                <a:solidFill>
                  <a:srgbClr val="FFFFFF"/>
                </a:solidFill>
                <a:effectLst/>
                <a:uLnTx/>
                <a:uFillTx/>
                <a:latin typeface="Arial" panose="020B0604020202020204" pitchFamily="34" charset="0"/>
                <a:cs typeface="Arial" panose="020B0604020202020204" pitchFamily="34" charset="0"/>
              </a:rPr>
              <a:t>SINGLE SUBJECTS</a:t>
            </a:r>
          </a:p>
        </p:txBody>
      </p:sp>
      <p:sp>
        <p:nvSpPr>
          <p:cNvPr id="17" name="Heksagon 16">
            <a:extLst>
              <a:ext uri="{FF2B5EF4-FFF2-40B4-BE49-F238E27FC236}">
                <a16:creationId xmlns:a16="http://schemas.microsoft.com/office/drawing/2014/main" id="{F99EC38B-E83A-6401-4C7F-F5272362838D}"/>
              </a:ext>
            </a:extLst>
          </p:cNvPr>
          <p:cNvSpPr/>
          <p:nvPr/>
        </p:nvSpPr>
        <p:spPr>
          <a:xfrm>
            <a:off x="7899249" y="2151467"/>
            <a:ext cx="2076299"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en-gb" sz="11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FULL-TIME-</a:t>
            </a:r>
          </a:p>
          <a:p>
            <a:pPr marL="0" marR="0" lvl="0" indent="0" algn="ctr" defTabSz="914330" rtl="0" eaLnBrk="1" fontAlgn="auto" latinLnBrk="0" hangingPunct="1">
              <a:lnSpc>
                <a:spcPct val="100000"/>
              </a:lnSpc>
              <a:spcBef>
                <a:spcPts val="0"/>
              </a:spcBef>
              <a:spcAft>
                <a:spcPts val="0"/>
              </a:spcAft>
              <a:buClrTx/>
              <a:buSzTx/>
              <a:buFontTx/>
              <a:buNone/>
              <a:tabLst/>
              <a:defRPr/>
            </a:pPr>
            <a:r>
              <a:rPr lang="en-gb" sz="11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PART-TIME</a:t>
            </a:r>
          </a:p>
        </p:txBody>
      </p:sp>
      <p:sp>
        <p:nvSpPr>
          <p:cNvPr id="27" name="Tekstfelt 26">
            <a:extLst>
              <a:ext uri="{FF2B5EF4-FFF2-40B4-BE49-F238E27FC236}">
                <a16:creationId xmlns:a16="http://schemas.microsoft.com/office/drawing/2014/main" id="{DE092215-1003-1D38-B65E-13FD5B877A78}"/>
              </a:ext>
            </a:extLst>
          </p:cNvPr>
          <p:cNvSpPr txBox="1"/>
          <p:nvPr/>
        </p:nvSpPr>
        <p:spPr>
          <a:xfrm>
            <a:off x="-31350" y="545441"/>
            <a:ext cx="11616265" cy="553998"/>
          </a:xfrm>
          <a:prstGeom prst="rect">
            <a:avLst/>
          </a:prstGeom>
          <a:noFill/>
        </p:spPr>
        <p:txBody>
          <a:bodyPr wrap="square" rtlCol="0">
            <a:spAutoFit/>
          </a:bodyPr>
          <a:lstStyle/>
          <a:p>
            <a:pPr marL="0" marR="0" lvl="0" indent="0" defTabSz="914330" rtl="0" eaLnBrk="1" fontAlgn="auto" latinLnBrk="0" hangingPunct="1">
              <a:lnSpc>
                <a:spcPct val="100000"/>
              </a:lnSpc>
              <a:spcBef>
                <a:spcPts val="0"/>
              </a:spcBef>
              <a:spcAft>
                <a:spcPts val="0"/>
              </a:spcAft>
              <a:buClrTx/>
              <a:buSzTx/>
              <a:buFontTx/>
              <a:buNone/>
              <a:tabLst/>
              <a:defRPr/>
            </a:pPr>
            <a:r>
              <a:rPr lang="en-gb" sz="3000" b="1" u="none" strike="noStrike" kern="1200" cap="none" spc="0" normalizeH="0" noProof="0">
                <a:ln>
                  <a:noFill/>
                </a:ln>
                <a:effectLst/>
                <a:uLnTx/>
                <a:uFillTx/>
                <a:latin typeface="Arial Black" panose="020B0604020202020204" pitchFamily="34" charset="0"/>
                <a:cs typeface="Arial Black" panose="020B0604020202020204" pitchFamily="34" charset="0"/>
              </a:rPr>
              <a:t>    CONTINUING EDUCATION</a:t>
            </a:r>
          </a:p>
        </p:txBody>
      </p:sp>
      <p:sp>
        <p:nvSpPr>
          <p:cNvPr id="10" name="Heksagon 9">
            <a:extLst>
              <a:ext uri="{FF2B5EF4-FFF2-40B4-BE49-F238E27FC236}">
                <a16:creationId xmlns:a16="http://schemas.microsoft.com/office/drawing/2014/main" id="{F6CE3889-A8E0-7A5A-9618-52C86667607B}"/>
              </a:ext>
            </a:extLst>
          </p:cNvPr>
          <p:cNvSpPr/>
          <p:nvPr/>
        </p:nvSpPr>
        <p:spPr>
          <a:xfrm>
            <a:off x="3156255" y="3138610"/>
            <a:ext cx="1885166" cy="1577753"/>
          </a:xfrm>
          <a:prstGeom prst="hexagon">
            <a:avLst>
              <a:gd name="adj" fmla="val 25000"/>
              <a:gd name="vf" fmla="val 115470"/>
            </a:avLst>
          </a:prstGeom>
          <a:blipFill>
            <a:blip r:embed="rId3"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rtlCol="0"/>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13" name="Heksagon 12">
            <a:extLst>
              <a:ext uri="{FF2B5EF4-FFF2-40B4-BE49-F238E27FC236}">
                <a16:creationId xmlns:a16="http://schemas.microsoft.com/office/drawing/2014/main" id="{91D0FBA7-EE26-6DEC-99BF-0317AC645F28}"/>
              </a:ext>
            </a:extLst>
          </p:cNvPr>
          <p:cNvSpPr/>
          <p:nvPr/>
        </p:nvSpPr>
        <p:spPr>
          <a:xfrm>
            <a:off x="4763406" y="3983974"/>
            <a:ext cx="1816092" cy="1536394"/>
          </a:xfrm>
          <a:prstGeom prst="hexagon">
            <a:avLst>
              <a:gd name="adj" fmla="val 25000"/>
              <a:gd name="vf" fmla="val 115470"/>
            </a:avLst>
          </a:prstGeom>
          <a:blipFill>
            <a:blip r:embed="rId4"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rtlCol="0"/>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18" name="Heksagon 17">
            <a:extLst>
              <a:ext uri="{FF2B5EF4-FFF2-40B4-BE49-F238E27FC236}">
                <a16:creationId xmlns:a16="http://schemas.microsoft.com/office/drawing/2014/main" id="{F33BD57C-AF5D-0EEA-743D-45594803DB6D}"/>
              </a:ext>
            </a:extLst>
          </p:cNvPr>
          <p:cNvSpPr/>
          <p:nvPr/>
        </p:nvSpPr>
        <p:spPr>
          <a:xfrm>
            <a:off x="6247851" y="1254156"/>
            <a:ext cx="1898435" cy="1637466"/>
          </a:xfrm>
          <a:prstGeom prst="hexagon">
            <a:avLst>
              <a:gd name="adj" fmla="val 25000"/>
              <a:gd name="vf" fmla="val 115470"/>
            </a:avLst>
          </a:prstGeom>
          <a:blipFill>
            <a:blip r:embed="rId5"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rtlCol="0"/>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19" name="Heksagon 18">
            <a:extLst>
              <a:ext uri="{FF2B5EF4-FFF2-40B4-BE49-F238E27FC236}">
                <a16:creationId xmlns:a16="http://schemas.microsoft.com/office/drawing/2014/main" id="{4B5FD981-DB13-056D-F705-0C597BF04DF6}"/>
              </a:ext>
            </a:extLst>
          </p:cNvPr>
          <p:cNvSpPr/>
          <p:nvPr/>
        </p:nvSpPr>
        <p:spPr>
          <a:xfrm>
            <a:off x="7983253" y="3865252"/>
            <a:ext cx="1908293" cy="1584457"/>
          </a:xfrm>
          <a:prstGeom prst="hexagon">
            <a:avLst>
              <a:gd name="adj" fmla="val 25000"/>
              <a:gd name="vf" fmla="val 115470"/>
            </a:avLst>
          </a:prstGeom>
          <a:blipFill>
            <a:blip r:embed="rId6"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rtlCol="0"/>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20" name="Heksagon 19">
            <a:extLst>
              <a:ext uri="{FF2B5EF4-FFF2-40B4-BE49-F238E27FC236}">
                <a16:creationId xmlns:a16="http://schemas.microsoft.com/office/drawing/2014/main" id="{EA78A0B8-4A01-2D54-01CA-642AA6FD7829}"/>
              </a:ext>
            </a:extLst>
          </p:cNvPr>
          <p:cNvSpPr/>
          <p:nvPr/>
        </p:nvSpPr>
        <p:spPr>
          <a:xfrm>
            <a:off x="3156255" y="1447840"/>
            <a:ext cx="1858056" cy="1577753"/>
          </a:xfrm>
          <a:prstGeom prst="hexagon">
            <a:avLst>
              <a:gd name="adj" fmla="val 25000"/>
              <a:gd name="vf" fmla="val 115470"/>
            </a:avLst>
          </a:prstGeom>
          <a:blipFill>
            <a:blip r:embed="rId7"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rtlCol="0"/>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21" name="Heksagon 20">
            <a:extLst>
              <a:ext uri="{FF2B5EF4-FFF2-40B4-BE49-F238E27FC236}">
                <a16:creationId xmlns:a16="http://schemas.microsoft.com/office/drawing/2014/main" id="{D2C797CF-D5C5-6ADF-C917-96122BEC9C7E}"/>
              </a:ext>
            </a:extLst>
          </p:cNvPr>
          <p:cNvSpPr/>
          <p:nvPr/>
        </p:nvSpPr>
        <p:spPr>
          <a:xfrm>
            <a:off x="6320759" y="4691504"/>
            <a:ext cx="2000974" cy="1759093"/>
          </a:xfrm>
          <a:prstGeom prst="hexagon">
            <a:avLst>
              <a:gd name="adj" fmla="val 25000"/>
              <a:gd name="vf" fmla="val 115470"/>
            </a:avLst>
          </a:prstGeom>
          <a:blipFill>
            <a:blip r:embed="rId8"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rtlCol="0"/>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2" name="Tekstfelt 1">
            <a:extLst>
              <a:ext uri="{FF2B5EF4-FFF2-40B4-BE49-F238E27FC236}">
                <a16:creationId xmlns:a16="http://schemas.microsoft.com/office/drawing/2014/main" id="{020BEE8A-1245-CEC0-32E8-30B7320A50B3}"/>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a:solidFill>
                  <a:schemeClr val="bg1"/>
                </a:solidFill>
                <a:latin typeface="Arial" panose="020B0604020202020204" pitchFamily="34" charset="0"/>
                <a:cs typeface="Arial" panose="020B0604020202020204" pitchFamily="34" charset="0"/>
              </a:rPr>
              <a:t>Education</a:t>
            </a:r>
          </a:p>
        </p:txBody>
      </p:sp>
      <p:pic>
        <p:nvPicPr>
          <p:cNvPr id="3" name="Billede 2">
            <a:extLst>
              <a:ext uri="{FF2B5EF4-FFF2-40B4-BE49-F238E27FC236}">
                <a16:creationId xmlns:a16="http://schemas.microsoft.com/office/drawing/2014/main" id="{E8F964E4-26EE-D480-34EC-448A5FDBA182}"/>
              </a:ext>
            </a:extLst>
          </p:cNvPr>
          <p:cNvPicPr>
            <a:picLocks noChangeAspect="1"/>
          </p:cNvPicPr>
          <p:nvPr/>
        </p:nvPicPr>
        <p:blipFill>
          <a:blip r:embed="rId9" cstate="email">
            <a:lum bright="70000" contrast="-70000"/>
            <a:extLst>
              <a:ext uri="{28A0092B-C50C-407E-A947-70E740481C1C}">
                <a14:useLocalDpi xmlns:a14="http://schemas.microsoft.com/office/drawing/2010/main" val="0"/>
              </a:ext>
            </a:extLst>
          </a:blip>
          <a:stretch>
            <a:fillRect/>
          </a:stretch>
        </p:blipFill>
        <p:spPr>
          <a:xfrm>
            <a:off x="1434774" y="74505"/>
            <a:ext cx="330852" cy="247036"/>
          </a:xfrm>
          <a:prstGeom prst="rect">
            <a:avLst/>
          </a:prstGeom>
        </p:spPr>
      </p:pic>
    </p:spTree>
    <p:extLst>
      <p:ext uri="{BB962C8B-B14F-4D97-AF65-F5344CB8AC3E}">
        <p14:creationId xmlns:p14="http://schemas.microsoft.com/office/powerpoint/2010/main" val="4271992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descr="DNA-gengivelse"/>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p:blipFill>
        <p:spPr/>
      </p:pic>
      <p:sp>
        <p:nvSpPr>
          <p:cNvPr id="3" name="Titel 2"/>
          <p:cNvSpPr>
            <a:spLocks noGrp="1"/>
          </p:cNvSpPr>
          <p:nvPr>
            <p:ph type="title"/>
          </p:nvPr>
        </p:nvSpPr>
        <p:spPr>
          <a:xfrm>
            <a:off x="2184987" y="2504871"/>
            <a:ext cx="7341129" cy="924130"/>
          </a:xfrm>
        </p:spPr>
        <p:txBody>
          <a:bodyPr rtlCol="0" anchor="ctr"/>
          <a:lstStyle/>
          <a:p>
            <a:pPr rtl="0"/>
            <a:r>
              <a:rPr lang="en-gb" sz="3600">
                <a:solidFill>
                  <a:srgbClr val="211A52"/>
                </a:solidFill>
                <a:latin typeface="Arial Black" panose="020B0604020202020204" pitchFamily="34" charset="0"/>
                <a:cs typeface="Arial Black" panose="020B0604020202020204" pitchFamily="34" charset="0"/>
              </a:rPr>
              <a:t>RESEARCH</a:t>
            </a:r>
          </a:p>
        </p:txBody>
      </p:sp>
    </p:spTree>
    <p:extLst>
      <p:ext uri="{BB962C8B-B14F-4D97-AF65-F5344CB8AC3E}">
        <p14:creationId xmlns:p14="http://schemas.microsoft.com/office/powerpoint/2010/main" val="1675251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5" y="357948"/>
            <a:ext cx="8619378" cy="742057"/>
          </a:xfrm>
        </p:spPr>
        <p:txBody>
          <a:bodyPr rtlCol="0"/>
          <a:lstStyle/>
          <a:p>
            <a:pPr rtl="0"/>
            <a:r>
              <a:rPr lang="en-gb" sz="3000">
                <a:solidFill>
                  <a:srgbClr val="211A52"/>
                </a:solidFill>
                <a:latin typeface="Arial Black" panose="020B0604020202020204" pitchFamily="34" charset="0"/>
                <a:cs typeface="Arial Black" panose="020B0604020202020204" pitchFamily="34" charset="0"/>
              </a:rPr>
              <a:t>RESEARCH AT ENGINEERING</a:t>
            </a:r>
          </a:p>
        </p:txBody>
      </p:sp>
      <p:pic>
        <p:nvPicPr>
          <p:cNvPr id="9" name="Billede 8">
            <a:extLst>
              <a:ext uri="{FF2B5EF4-FFF2-40B4-BE49-F238E27FC236}">
                <a16:creationId xmlns:a16="http://schemas.microsoft.com/office/drawing/2014/main" id="{910F6B45-BAB1-6043-9B73-AB0A5F9BB42B}"/>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graphicFrame>
        <p:nvGraphicFramePr>
          <p:cNvPr id="7" name="Diagram 6">
            <a:extLst>
              <a:ext uri="{FF2B5EF4-FFF2-40B4-BE49-F238E27FC236}">
                <a16:creationId xmlns:a16="http://schemas.microsoft.com/office/drawing/2014/main" id="{F07C2D7D-8CBF-B21E-EC75-14C9F847E4F3}"/>
              </a:ext>
            </a:extLst>
          </p:cNvPr>
          <p:cNvGraphicFramePr/>
          <p:nvPr>
            <p:extLst>
              <p:ext uri="{D42A27DB-BD31-4B8C-83A1-F6EECF244321}">
                <p14:modId xmlns:p14="http://schemas.microsoft.com/office/powerpoint/2010/main" val="3203549870"/>
              </p:ext>
            </p:extLst>
          </p:nvPr>
        </p:nvGraphicFramePr>
        <p:xfrm>
          <a:off x="366345" y="1107805"/>
          <a:ext cx="3859525" cy="2552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a:extLst>
              <a:ext uri="{FF2B5EF4-FFF2-40B4-BE49-F238E27FC236}">
                <a16:creationId xmlns:a16="http://schemas.microsoft.com/office/drawing/2014/main" id="{86F4BD01-B57C-5C67-C752-8D65B08F17B9}"/>
              </a:ext>
            </a:extLst>
          </p:cNvPr>
          <p:cNvGraphicFramePr/>
          <p:nvPr>
            <p:extLst>
              <p:ext uri="{D42A27DB-BD31-4B8C-83A1-F6EECF244321}">
                <p14:modId xmlns:p14="http://schemas.microsoft.com/office/powerpoint/2010/main" val="3994216682"/>
              </p:ext>
            </p:extLst>
          </p:nvPr>
        </p:nvGraphicFramePr>
        <p:xfrm>
          <a:off x="3878203" y="4093053"/>
          <a:ext cx="3859525" cy="25527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Diagram 10">
            <a:extLst>
              <a:ext uri="{FF2B5EF4-FFF2-40B4-BE49-F238E27FC236}">
                <a16:creationId xmlns:a16="http://schemas.microsoft.com/office/drawing/2014/main" id="{E34BC3E9-BDF0-CAD3-7949-7DCBE17F3518}"/>
              </a:ext>
            </a:extLst>
          </p:cNvPr>
          <p:cNvGraphicFramePr/>
          <p:nvPr>
            <p:extLst>
              <p:ext uri="{D42A27DB-BD31-4B8C-83A1-F6EECF244321}">
                <p14:modId xmlns:p14="http://schemas.microsoft.com/office/powerpoint/2010/main" val="2745467417"/>
              </p:ext>
            </p:extLst>
          </p:nvPr>
        </p:nvGraphicFramePr>
        <p:xfrm>
          <a:off x="7737728" y="4093053"/>
          <a:ext cx="3859525" cy="25527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2" name="Diagram 11">
            <a:extLst>
              <a:ext uri="{FF2B5EF4-FFF2-40B4-BE49-F238E27FC236}">
                <a16:creationId xmlns:a16="http://schemas.microsoft.com/office/drawing/2014/main" id="{C1A889C4-E8AF-F5B6-9FD4-1D4E1A2E3608}"/>
              </a:ext>
            </a:extLst>
          </p:cNvPr>
          <p:cNvGraphicFramePr/>
          <p:nvPr>
            <p:extLst>
              <p:ext uri="{D42A27DB-BD31-4B8C-83A1-F6EECF244321}">
                <p14:modId xmlns:p14="http://schemas.microsoft.com/office/powerpoint/2010/main" val="3543518658"/>
              </p:ext>
            </p:extLst>
          </p:nvPr>
        </p:nvGraphicFramePr>
        <p:xfrm>
          <a:off x="7864365" y="1100004"/>
          <a:ext cx="3859525" cy="255270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6" name="Diagram 15">
            <a:extLst>
              <a:ext uri="{FF2B5EF4-FFF2-40B4-BE49-F238E27FC236}">
                <a16:creationId xmlns:a16="http://schemas.microsoft.com/office/drawing/2014/main" id="{82930B00-3C48-2DAA-551B-3CB85D6597D4}"/>
              </a:ext>
            </a:extLst>
          </p:cNvPr>
          <p:cNvGraphicFramePr/>
          <p:nvPr>
            <p:extLst>
              <p:ext uri="{D42A27DB-BD31-4B8C-83A1-F6EECF244321}">
                <p14:modId xmlns:p14="http://schemas.microsoft.com/office/powerpoint/2010/main" val="3794558962"/>
              </p:ext>
            </p:extLst>
          </p:nvPr>
        </p:nvGraphicFramePr>
        <p:xfrm>
          <a:off x="3878204" y="1100005"/>
          <a:ext cx="3859525" cy="2552700"/>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3" name="Tekstfelt 7">
            <a:extLst>
              <a:ext uri="{FF2B5EF4-FFF2-40B4-BE49-F238E27FC236}">
                <a16:creationId xmlns:a16="http://schemas.microsoft.com/office/drawing/2014/main" id="{5AC4AA37-3A28-D4EB-AA86-2EB158066FCB}"/>
              </a:ext>
            </a:extLst>
          </p:cNvPr>
          <p:cNvSpPr txBox="1"/>
          <p:nvPr/>
        </p:nvSpPr>
        <p:spPr>
          <a:xfrm>
            <a:off x="-10038" y="0"/>
            <a:ext cx="3200400" cy="370290"/>
          </a:xfrm>
          <a:prstGeom prst="rect">
            <a:avLst/>
          </a:prstGeom>
          <a:solidFill>
            <a:srgbClr val="211A52"/>
          </a:solidFill>
        </p:spPr>
        <p:txBody>
          <a:bodyPr wrap="square" rtlCol="0">
            <a:spAutoFit/>
          </a:bodyPr>
          <a:lstStyle/>
          <a:p>
            <a:pPr rtl="0"/>
            <a:r>
              <a:rPr lang="en-gb" b="1" dirty="0">
                <a:solidFill>
                  <a:prstClr val="white"/>
                </a:solidFill>
                <a:cs typeface="Arial" panose="020B0604020202020204" pitchFamily="34" charset="0"/>
              </a:rPr>
              <a:t>Research   </a:t>
            </a:r>
          </a:p>
        </p:txBody>
      </p:sp>
      <p:pic>
        <p:nvPicPr>
          <p:cNvPr id="4" name="Billede 3">
            <a:extLst>
              <a:ext uri="{FF2B5EF4-FFF2-40B4-BE49-F238E27FC236}">
                <a16:creationId xmlns:a16="http://schemas.microsoft.com/office/drawing/2014/main" id="{C5126365-5322-8D62-3605-EBBE19CB9124}"/>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285920" y="8102"/>
            <a:ext cx="232805" cy="334393"/>
          </a:xfrm>
          <a:prstGeom prst="rect">
            <a:avLst/>
          </a:prstGeom>
        </p:spPr>
      </p:pic>
    </p:spTree>
    <p:extLst>
      <p:ext uri="{BB962C8B-B14F-4D97-AF65-F5344CB8AC3E}">
        <p14:creationId xmlns:p14="http://schemas.microsoft.com/office/powerpoint/2010/main" val="2693976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rtlCol="0"/>
          <a:lstStyle/>
          <a:p>
            <a:pPr marL="0" marR="0" lvl="0" indent="0" algn="r" defTabSz="91422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220" rtl="0" eaLnBrk="1" fontAlgn="auto" latinLnBrk="0" hangingPunct="1">
                <a:lnSpc>
                  <a:spcPct val="100000"/>
                </a:lnSpc>
                <a:spcBef>
                  <a:spcPts val="0"/>
                </a:spcBef>
                <a:spcAft>
                  <a:spcPts val="0"/>
                </a:spcAft>
                <a:buClrTx/>
                <a:buSzTx/>
                <a:buFontTx/>
                <a:buNone/>
                <a:tabLst/>
                <a:defRPr/>
              </a:pPr>
              <a:t>25</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sp>
        <p:nvSpPr>
          <p:cNvPr id="3" name="Titel 2"/>
          <p:cNvSpPr>
            <a:spLocks noGrp="1"/>
          </p:cNvSpPr>
          <p:nvPr>
            <p:ph type="title"/>
          </p:nvPr>
        </p:nvSpPr>
        <p:spPr>
          <a:xfrm>
            <a:off x="587375" y="318253"/>
            <a:ext cx="6357122" cy="1605797"/>
          </a:xfrm>
        </p:spPr>
        <p:txBody>
          <a:bodyPr rtlCol="0">
            <a:normAutofit fontScale="90000"/>
          </a:bodyPr>
          <a:lstStyle/>
          <a:p>
            <a:pPr rtl="0"/>
            <a:r>
              <a:rPr lang="en-gb" sz="3300" dirty="0">
                <a:solidFill>
                  <a:srgbClr val="002060"/>
                </a:solidFill>
                <a:latin typeface="Arial Black" panose="020B0A04020102020204" pitchFamily="34" charset="0"/>
                <a:cs typeface="Arial" panose="020B0604020202020204" pitchFamily="34" charset="0"/>
              </a:rPr>
              <a:t>STRATEGIC GOALS</a:t>
            </a:r>
            <a:br>
              <a:rPr lang="en-GB" sz="3300" dirty="0">
                <a:solidFill>
                  <a:srgbClr val="002060"/>
                </a:solidFill>
                <a:latin typeface="Arial Black" panose="020B0A04020102020204" pitchFamily="34" charset="0"/>
                <a:cs typeface="Arial" panose="020B0604020202020204" pitchFamily="34" charset="0"/>
              </a:rPr>
            </a:br>
            <a:r>
              <a:rPr lang="en-gb" sz="3300" dirty="0">
                <a:solidFill>
                  <a:srgbClr val="002060"/>
                </a:solidFill>
                <a:latin typeface="Arial Black" panose="020B0A04020102020204" pitchFamily="34" charset="0"/>
                <a:cs typeface="Arial" panose="020B0604020202020204" pitchFamily="34" charset="0"/>
              </a:rPr>
              <a:t>2025-2026</a:t>
            </a:r>
            <a:br>
              <a:rPr lang="en-GB" dirty="0">
                <a:solidFill>
                  <a:srgbClr val="002060"/>
                </a:solidFill>
                <a:latin typeface="Arial" panose="020B0604020202020204" pitchFamily="34" charset="0"/>
                <a:cs typeface="Arial" panose="020B0604020202020204" pitchFamily="34" charset="0"/>
              </a:rPr>
            </a:br>
            <a:endParaRPr lang="da-DK" dirty="0">
              <a:solidFill>
                <a:schemeClr val="accent4"/>
              </a:solidFill>
              <a:latin typeface="Arial" panose="020B0604020202020204" pitchFamily="34" charset="0"/>
              <a:cs typeface="Arial" panose="020B0604020202020204" pitchFamily="34" charset="0"/>
            </a:endParaRPr>
          </a:p>
        </p:txBody>
      </p:sp>
      <p:sp>
        <p:nvSpPr>
          <p:cNvPr id="5" name="Pladsholder til tekst 4"/>
          <p:cNvSpPr>
            <a:spLocks noGrp="1"/>
          </p:cNvSpPr>
          <p:nvPr>
            <p:ph type="body" sz="quarter" idx="15"/>
          </p:nvPr>
        </p:nvSpPr>
        <p:spPr>
          <a:xfrm>
            <a:off x="587375" y="1852206"/>
            <a:ext cx="5316604" cy="3738268"/>
          </a:xfrm>
        </p:spPr>
        <p:txBody>
          <a:bodyPr rtlCol="0">
            <a:normAutofit/>
          </a:bodyPr>
          <a:lstStyle/>
          <a:p>
            <a:pPr rtl="0">
              <a:buFont typeface="Arial" panose="020B0604020202020204" pitchFamily="34" charset="0"/>
              <a:buChar char="•"/>
            </a:pPr>
            <a:endParaRPr lang="da-DK" sz="1600" dirty="0">
              <a:latin typeface="Arial" panose="020B0604020202020204" pitchFamily="34" charset="0"/>
              <a:cs typeface="Arial" panose="020B0604020202020204" pitchFamily="34" charset="0"/>
            </a:endParaRPr>
          </a:p>
          <a:p>
            <a:pPr rtl="0"/>
            <a:r>
              <a:rPr lang="en-gb" sz="1600" dirty="0">
                <a:solidFill>
                  <a:srgbClr val="002060"/>
                </a:solidFill>
              </a:rPr>
              <a:t>Increase research level</a:t>
            </a:r>
            <a:endParaRPr lang="en-GB" sz="1600" dirty="0">
              <a:solidFill>
                <a:srgbClr val="002060"/>
              </a:solidFill>
            </a:endParaRPr>
          </a:p>
          <a:p>
            <a:pPr marL="0" indent="0" rtl="0">
              <a:buNone/>
            </a:pPr>
            <a:endParaRPr lang="en-GB" sz="1600" dirty="0">
              <a:solidFill>
                <a:srgbClr val="002060"/>
              </a:solidFill>
            </a:endParaRPr>
          </a:p>
          <a:p>
            <a:pPr rtl="0"/>
            <a:r>
              <a:rPr lang="en-gb" sz="1600" dirty="0">
                <a:solidFill>
                  <a:srgbClr val="002060"/>
                </a:solidFill>
              </a:rPr>
              <a:t>Strengthen innovation level</a:t>
            </a:r>
            <a:endParaRPr lang="en-GB" sz="1600" dirty="0">
              <a:solidFill>
                <a:srgbClr val="002060"/>
              </a:solidFill>
            </a:endParaRPr>
          </a:p>
          <a:p>
            <a:pPr marL="0" indent="0" rtl="0">
              <a:buNone/>
            </a:pPr>
            <a:endParaRPr lang="en-GB" sz="1600" dirty="0">
              <a:solidFill>
                <a:srgbClr val="002060"/>
              </a:solidFill>
            </a:endParaRPr>
          </a:p>
          <a:p>
            <a:pPr rtl="0"/>
            <a:r>
              <a:rPr lang="en-gb" sz="1600" dirty="0">
                <a:solidFill>
                  <a:srgbClr val="002060"/>
                </a:solidFill>
              </a:rPr>
              <a:t>Increase strategic cooperation</a:t>
            </a:r>
            <a:endParaRPr lang="en-GB" sz="1600" dirty="0">
              <a:solidFill>
                <a:srgbClr val="002060"/>
              </a:solidFill>
            </a:endParaRPr>
          </a:p>
          <a:p>
            <a:pPr marL="0" indent="0" rtl="0">
              <a:buNone/>
            </a:pPr>
            <a:endParaRPr lang="en-GB" sz="1600" dirty="0">
              <a:solidFill>
                <a:srgbClr val="002060"/>
              </a:solidFill>
            </a:endParaRPr>
          </a:p>
          <a:p>
            <a:pPr rtl="0"/>
            <a:r>
              <a:rPr lang="en-gb" sz="1600" dirty="0">
                <a:solidFill>
                  <a:srgbClr val="002060"/>
                </a:solidFill>
              </a:rPr>
              <a:t>Boost external funding</a:t>
            </a:r>
          </a:p>
          <a:p>
            <a:pPr marL="0" indent="0" rtl="0">
              <a:buNone/>
            </a:pPr>
            <a:endParaRPr lang="en-GB" sz="1600" dirty="0">
              <a:solidFill>
                <a:srgbClr val="002060"/>
              </a:solidFill>
            </a:endParaRPr>
          </a:p>
          <a:p>
            <a:pPr rtl="0"/>
            <a:r>
              <a:rPr lang="en-gb" sz="1600" dirty="0">
                <a:solidFill>
                  <a:srgbClr val="002060"/>
                </a:solidFill>
              </a:rPr>
              <a:t>Update and share infrastructure</a:t>
            </a:r>
            <a:endParaRPr lang="en-GB" sz="1600" dirty="0">
              <a:solidFill>
                <a:srgbClr val="002060"/>
              </a:solidFill>
            </a:endParaRPr>
          </a:p>
          <a:p>
            <a:pPr marL="0" indent="0" rtl="0">
              <a:buNone/>
            </a:pPr>
            <a:endParaRPr lang="en-GB" sz="2000" dirty="0">
              <a:solidFill>
                <a:srgbClr val="002060"/>
              </a:solidFill>
            </a:endParaRPr>
          </a:p>
          <a:p>
            <a:pPr marL="0" indent="0" rtl="0">
              <a:buNone/>
            </a:pPr>
            <a:endParaRPr lang="en-GB" sz="1900" dirty="0">
              <a:solidFill>
                <a:srgbClr val="002060"/>
              </a:solidFill>
            </a:endParaRPr>
          </a:p>
          <a:p>
            <a:pPr marL="0" indent="0" rtl="0">
              <a:buNone/>
            </a:pPr>
            <a:endParaRPr lang="en-GB" sz="1900" dirty="0">
              <a:solidFill>
                <a:srgbClr val="002060"/>
              </a:solidFill>
            </a:endParaRPr>
          </a:p>
          <a:p>
            <a:pPr marL="0" indent="0" rtl="0">
              <a:buNone/>
            </a:pPr>
            <a:endParaRPr lang="en-GB" sz="1900" dirty="0">
              <a:solidFill>
                <a:srgbClr val="002060"/>
              </a:solidFill>
            </a:endParaRPr>
          </a:p>
          <a:p>
            <a:pPr marL="0" indent="0" rtl="0">
              <a:buNone/>
            </a:pPr>
            <a:endParaRPr lang="da-DK" dirty="0"/>
          </a:p>
          <a:p>
            <a:pPr marL="0" indent="0" rtl="0">
              <a:buNone/>
            </a:pPr>
            <a:endParaRPr lang="da-DK" dirty="0"/>
          </a:p>
          <a:p>
            <a:pPr marL="0" indent="0" rtl="0">
              <a:buNone/>
            </a:pPr>
            <a:endParaRPr lang="da-DK" dirty="0"/>
          </a:p>
        </p:txBody>
      </p:sp>
      <p:pic>
        <p:nvPicPr>
          <p:cNvPr id="8" name="Pladsholder til billede 7"/>
          <p:cNvPicPr>
            <a:picLocks noGrp="1" noChangeAspect="1"/>
          </p:cNvPicPr>
          <p:nvPr>
            <p:ph type="pic" sz="quarter" idx="18"/>
          </p:nvPr>
        </p:nvPicPr>
        <p:blipFill rotWithShape="1">
          <a:blip r:embed="rId3" cstate="email">
            <a:extLst>
              <a:ext uri="{28A0092B-C50C-407E-A947-70E740481C1C}">
                <a14:useLocalDpi xmlns:a14="http://schemas.microsoft.com/office/drawing/2010/main" val="0"/>
              </a:ext>
            </a:extLst>
          </a:blip>
          <a:srcRect/>
          <a:stretch/>
        </p:blipFill>
        <p:spPr>
          <a:xfrm>
            <a:off x="7427914" y="-1"/>
            <a:ext cx="2311191" cy="3349488"/>
          </a:xfrm>
        </p:spPr>
      </p:pic>
      <p:pic>
        <p:nvPicPr>
          <p:cNvPr id="18" name="Pladsholder til billede 17"/>
          <p:cNvPicPr>
            <a:picLocks noGrp="1" noChangeAspect="1"/>
          </p:cNvPicPr>
          <p:nvPr>
            <p:ph type="pic" sz="quarter" idx="16"/>
          </p:nvPr>
        </p:nvPicPr>
        <p:blipFill rotWithShape="1">
          <a:blip r:embed="rId4" cstate="email">
            <a:extLst>
              <a:ext uri="{28A0092B-C50C-407E-A947-70E740481C1C}">
                <a14:useLocalDpi xmlns:a14="http://schemas.microsoft.com/office/drawing/2010/main" val="0"/>
              </a:ext>
            </a:extLst>
          </a:blip>
          <a:srcRect/>
          <a:stretch/>
        </p:blipFill>
        <p:spPr/>
      </p:pic>
      <p:pic>
        <p:nvPicPr>
          <p:cNvPr id="10" name="Pladsholder til billede 9"/>
          <p:cNvPicPr>
            <a:picLocks noGrp="1" noChangeAspect="1"/>
          </p:cNvPicPr>
          <p:nvPr>
            <p:ph type="pic" sz="quarter" idx="14"/>
          </p:nvPr>
        </p:nvPicPr>
        <p:blipFill>
          <a:blip r:embed="rId5" cstate="email">
            <a:extLst>
              <a:ext uri="{28A0092B-C50C-407E-A947-70E740481C1C}">
                <a14:useLocalDpi xmlns:a14="http://schemas.microsoft.com/office/drawing/2010/main" val="0"/>
              </a:ext>
            </a:extLst>
          </a:blip>
          <a:srcRect/>
          <a:stretch>
            <a:fillRect/>
          </a:stretch>
        </p:blipFill>
        <p:spPr/>
      </p:pic>
      <p:pic>
        <p:nvPicPr>
          <p:cNvPr id="12" name="Pladsholder til billede 11"/>
          <p:cNvPicPr>
            <a:picLocks noGrp="1" noChangeAspect="1"/>
          </p:cNvPicPr>
          <p:nvPr>
            <p:ph type="pic" sz="quarter" idx="17"/>
          </p:nvPr>
        </p:nvPicPr>
        <p:blipFill rotWithShape="1">
          <a:blip r:embed="rId6" cstate="email">
            <a:extLst>
              <a:ext uri="{28A0092B-C50C-407E-A947-70E740481C1C}">
                <a14:useLocalDpi xmlns:a14="http://schemas.microsoft.com/office/drawing/2010/main" val="0"/>
              </a:ext>
            </a:extLst>
          </a:blip>
          <a:srcRect b="-241"/>
          <a:stretch/>
        </p:blipFill>
        <p:spPr/>
      </p:pic>
      <p:pic>
        <p:nvPicPr>
          <p:cNvPr id="6" name="Billede 5">
            <a:extLst>
              <a:ext uri="{FF2B5EF4-FFF2-40B4-BE49-F238E27FC236}">
                <a16:creationId xmlns:a16="http://schemas.microsoft.com/office/drawing/2014/main" id="{51400EF7-3A1A-4451-0F43-FD2380F14E26}"/>
              </a:ext>
            </a:extLst>
          </p:cNvPr>
          <p:cNvPicPr>
            <a:picLocks noChangeAspect="1"/>
          </p:cNvPicPr>
          <p:nvPr/>
        </p:nvPicPr>
        <p:blipFill>
          <a:blip r:embed="rId7"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
        <p:nvSpPr>
          <p:cNvPr id="7" name="Tekstfelt 7">
            <a:extLst>
              <a:ext uri="{FF2B5EF4-FFF2-40B4-BE49-F238E27FC236}">
                <a16:creationId xmlns:a16="http://schemas.microsoft.com/office/drawing/2014/main" id="{591CC314-8B11-366E-EA03-8A8F0086D1AE}"/>
              </a:ext>
            </a:extLst>
          </p:cNvPr>
          <p:cNvSpPr txBox="1"/>
          <p:nvPr/>
        </p:nvSpPr>
        <p:spPr>
          <a:xfrm>
            <a:off x="-10038" y="0"/>
            <a:ext cx="3200400" cy="370290"/>
          </a:xfrm>
          <a:prstGeom prst="rect">
            <a:avLst/>
          </a:prstGeom>
          <a:solidFill>
            <a:srgbClr val="211A52"/>
          </a:solidFill>
        </p:spPr>
        <p:txBody>
          <a:bodyPr wrap="square" rtlCol="0">
            <a:spAutoFit/>
          </a:bodyPr>
          <a:lstStyle/>
          <a:p>
            <a:pPr rtl="0"/>
            <a:r>
              <a:rPr lang="en-gb" b="1" dirty="0">
                <a:solidFill>
                  <a:prstClr val="white"/>
                </a:solidFill>
                <a:cs typeface="Arial" panose="020B0604020202020204" pitchFamily="34" charset="0"/>
              </a:rPr>
              <a:t>Research   </a:t>
            </a:r>
          </a:p>
        </p:txBody>
      </p:sp>
      <p:pic>
        <p:nvPicPr>
          <p:cNvPr id="9" name="Billede 8">
            <a:extLst>
              <a:ext uri="{FF2B5EF4-FFF2-40B4-BE49-F238E27FC236}">
                <a16:creationId xmlns:a16="http://schemas.microsoft.com/office/drawing/2014/main" id="{2968B7ED-E75D-49FB-B738-95AC95DB248A}"/>
              </a:ext>
            </a:extLst>
          </p:cNvPr>
          <p:cNvPicPr>
            <a:picLocks noChangeAspect="1"/>
          </p:cNvPicPr>
          <p:nvPr/>
        </p:nvPicPr>
        <p:blipFill>
          <a:blip r:embed="rId7" cstate="email">
            <a:lum bright="70000" contrast="-70000"/>
            <a:extLst>
              <a:ext uri="{28A0092B-C50C-407E-A947-70E740481C1C}">
                <a14:useLocalDpi xmlns:a14="http://schemas.microsoft.com/office/drawing/2010/main" val="0"/>
              </a:ext>
            </a:extLst>
          </a:blip>
          <a:stretch>
            <a:fillRect/>
          </a:stretch>
        </p:blipFill>
        <p:spPr>
          <a:xfrm>
            <a:off x="1284589" y="15755"/>
            <a:ext cx="232805" cy="334393"/>
          </a:xfrm>
          <a:prstGeom prst="rect">
            <a:avLst/>
          </a:prstGeom>
        </p:spPr>
      </p:pic>
    </p:spTree>
    <p:extLst>
      <p:ext uri="{BB962C8B-B14F-4D97-AF65-F5344CB8AC3E}">
        <p14:creationId xmlns:p14="http://schemas.microsoft.com/office/powerpoint/2010/main" val="3242797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Ellipse 51"/>
          <p:cNvSpPr/>
          <p:nvPr/>
        </p:nvSpPr>
        <p:spPr>
          <a:xfrm>
            <a:off x="3785946" y="6082103"/>
            <a:ext cx="1395072" cy="722239"/>
          </a:xfrm>
          <a:prstGeom prst="ellipse">
            <a:avLst/>
          </a:prstGeom>
          <a:solidFill>
            <a:srgbClr val="C9D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pic>
        <p:nvPicPr>
          <p:cNvPr id="34" name="Billede 33"/>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393779" y="418920"/>
            <a:ext cx="8336249" cy="5567731"/>
          </a:xfrm>
          <a:prstGeom prst="rect">
            <a:avLst/>
          </a:prstGeom>
        </p:spPr>
      </p:pic>
      <p:sp>
        <p:nvSpPr>
          <p:cNvPr id="35" name="Opad-nedadgående pil 34"/>
          <p:cNvSpPr/>
          <p:nvPr/>
        </p:nvSpPr>
        <p:spPr>
          <a:xfrm>
            <a:off x="1938835" y="3638838"/>
            <a:ext cx="135907" cy="295699"/>
          </a:xfrm>
          <a:prstGeom prst="upDown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sp>
        <p:nvSpPr>
          <p:cNvPr id="36" name="Opad-nedadgående pil 35"/>
          <p:cNvSpPr/>
          <p:nvPr/>
        </p:nvSpPr>
        <p:spPr>
          <a:xfrm>
            <a:off x="1938834" y="4692389"/>
            <a:ext cx="135907" cy="295699"/>
          </a:xfrm>
          <a:prstGeom prst="upDown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sp>
        <p:nvSpPr>
          <p:cNvPr id="44" name="Sky 43"/>
          <p:cNvSpPr/>
          <p:nvPr/>
        </p:nvSpPr>
        <p:spPr>
          <a:xfrm>
            <a:off x="4975483" y="153167"/>
            <a:ext cx="3971920" cy="863159"/>
          </a:xfrm>
          <a:prstGeom prst="cloud">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sp>
        <p:nvSpPr>
          <p:cNvPr id="45" name="Tekstfelt 44"/>
          <p:cNvSpPr txBox="1"/>
          <p:nvPr/>
        </p:nvSpPr>
        <p:spPr>
          <a:xfrm>
            <a:off x="5282061" y="256835"/>
            <a:ext cx="3358764" cy="523220"/>
          </a:xfrm>
          <a:prstGeom prst="rect">
            <a:avLst/>
          </a:prstGeom>
          <a:noFill/>
        </p:spPr>
        <p:txBody>
          <a:bodyPr wrap="square" rtlCol="0">
            <a:spAutoFit/>
          </a:bodyPr>
          <a:lstStyle/>
          <a:p>
            <a:pPr algn="ctr" rtl="0"/>
            <a:r>
              <a:rPr lang="en-gb" sz="1400" dirty="0"/>
              <a:t>Research and innovation level, collaboration and external funding</a:t>
            </a:r>
          </a:p>
        </p:txBody>
      </p:sp>
      <p:sp>
        <p:nvSpPr>
          <p:cNvPr id="46" name="Ellipse 45"/>
          <p:cNvSpPr/>
          <p:nvPr/>
        </p:nvSpPr>
        <p:spPr>
          <a:xfrm>
            <a:off x="6055019" y="6086160"/>
            <a:ext cx="1395072" cy="722239"/>
          </a:xfrm>
          <a:prstGeom prst="ellipse">
            <a:avLst/>
          </a:prstGeom>
          <a:solidFill>
            <a:srgbClr val="C9D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sp>
        <p:nvSpPr>
          <p:cNvPr id="49" name="Tekstfelt 48"/>
          <p:cNvSpPr txBox="1"/>
          <p:nvPr/>
        </p:nvSpPr>
        <p:spPr>
          <a:xfrm>
            <a:off x="6216860" y="6181613"/>
            <a:ext cx="1184366" cy="523220"/>
          </a:xfrm>
          <a:prstGeom prst="rect">
            <a:avLst/>
          </a:prstGeom>
          <a:noFill/>
        </p:spPr>
        <p:txBody>
          <a:bodyPr wrap="square" rtlCol="0">
            <a:spAutoFit/>
          </a:bodyPr>
          <a:lstStyle/>
          <a:p>
            <a:pPr algn="ctr" rtl="0"/>
            <a:r>
              <a:rPr lang="en-gb" sz="1400"/>
              <a:t>Strategic funds</a:t>
            </a:r>
          </a:p>
        </p:txBody>
      </p:sp>
      <p:sp>
        <p:nvSpPr>
          <p:cNvPr id="51" name="Tekstfelt 50"/>
          <p:cNvSpPr txBox="1"/>
          <p:nvPr/>
        </p:nvSpPr>
        <p:spPr>
          <a:xfrm>
            <a:off x="3925796" y="6185670"/>
            <a:ext cx="1184366" cy="523220"/>
          </a:xfrm>
          <a:prstGeom prst="rect">
            <a:avLst/>
          </a:prstGeom>
          <a:noFill/>
        </p:spPr>
        <p:txBody>
          <a:bodyPr wrap="square" rtlCol="0">
            <a:spAutoFit/>
          </a:bodyPr>
          <a:lstStyle/>
          <a:p>
            <a:pPr algn="ctr" rtl="0"/>
            <a:r>
              <a:rPr lang="en-gb" sz="1400"/>
              <a:t>Basic</a:t>
            </a:r>
          </a:p>
          <a:p>
            <a:pPr algn="ctr" rtl="0"/>
            <a:r>
              <a:rPr lang="en-gb" sz="1400"/>
              <a:t>funds</a:t>
            </a:r>
          </a:p>
        </p:txBody>
      </p:sp>
      <p:sp>
        <p:nvSpPr>
          <p:cNvPr id="54" name="Ellipse 53"/>
          <p:cNvSpPr/>
          <p:nvPr/>
        </p:nvSpPr>
        <p:spPr>
          <a:xfrm>
            <a:off x="8072457" y="6086160"/>
            <a:ext cx="1395072" cy="722239"/>
          </a:xfrm>
          <a:prstGeom prst="ellipse">
            <a:avLst/>
          </a:prstGeom>
          <a:solidFill>
            <a:srgbClr val="C9D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sp>
        <p:nvSpPr>
          <p:cNvPr id="55" name="Tekstfelt 54"/>
          <p:cNvSpPr txBox="1"/>
          <p:nvPr/>
        </p:nvSpPr>
        <p:spPr>
          <a:xfrm>
            <a:off x="8072457" y="6185670"/>
            <a:ext cx="1184366" cy="523220"/>
          </a:xfrm>
          <a:prstGeom prst="rect">
            <a:avLst/>
          </a:prstGeom>
          <a:noFill/>
        </p:spPr>
        <p:txBody>
          <a:bodyPr wrap="square" rtlCol="0">
            <a:spAutoFit/>
          </a:bodyPr>
          <a:lstStyle/>
          <a:p>
            <a:pPr algn="ctr" rtl="0"/>
            <a:r>
              <a:rPr lang="en-gb" sz="1400"/>
              <a:t>External funding</a:t>
            </a:r>
          </a:p>
        </p:txBody>
      </p:sp>
      <p:sp>
        <p:nvSpPr>
          <p:cNvPr id="56" name="Opadgående pil 55"/>
          <p:cNvSpPr/>
          <p:nvPr/>
        </p:nvSpPr>
        <p:spPr>
          <a:xfrm>
            <a:off x="6891774" y="1009374"/>
            <a:ext cx="304800" cy="497881"/>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sp>
        <p:nvSpPr>
          <p:cNvPr id="4" name="Tekstfelt 5">
            <a:extLst>
              <a:ext uri="{FF2B5EF4-FFF2-40B4-BE49-F238E27FC236}">
                <a16:creationId xmlns:a16="http://schemas.microsoft.com/office/drawing/2014/main" id="{21D5252D-7A13-3C9B-15A8-131F4284F678}"/>
              </a:ext>
            </a:extLst>
          </p:cNvPr>
          <p:cNvSpPr txBox="1"/>
          <p:nvPr/>
        </p:nvSpPr>
        <p:spPr>
          <a:xfrm>
            <a:off x="0" y="0"/>
            <a:ext cx="3200400" cy="370290"/>
          </a:xfrm>
          <a:prstGeom prst="rect">
            <a:avLst/>
          </a:prstGeom>
          <a:solidFill>
            <a:srgbClr val="002060"/>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800" b="1" i="0" u="none" strike="noStrike" kern="0" cap="none" spc="0" normalizeH="0" noProof="0" dirty="0">
                <a:ln>
                  <a:noFill/>
                </a:ln>
                <a:solidFill>
                  <a:srgbClr val="FFFFFF"/>
                </a:solidFill>
                <a:effectLst/>
                <a:uLnTx/>
                <a:uFillTx/>
              </a:rPr>
              <a:t>Research </a:t>
            </a:r>
          </a:p>
        </p:txBody>
      </p:sp>
      <p:sp>
        <p:nvSpPr>
          <p:cNvPr id="7" name="Opad-nedadgående pil 34">
            <a:extLst>
              <a:ext uri="{FF2B5EF4-FFF2-40B4-BE49-F238E27FC236}">
                <a16:creationId xmlns:a16="http://schemas.microsoft.com/office/drawing/2014/main" id="{AABBE08B-7ABF-B4BD-2E3D-760A8E5732E0}"/>
              </a:ext>
            </a:extLst>
          </p:cNvPr>
          <p:cNvSpPr/>
          <p:nvPr/>
        </p:nvSpPr>
        <p:spPr>
          <a:xfrm>
            <a:off x="10720672" y="3638838"/>
            <a:ext cx="135907" cy="295699"/>
          </a:xfrm>
          <a:prstGeom prst="upDown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sp>
        <p:nvSpPr>
          <p:cNvPr id="8" name="Opad-nedadgående pil 34">
            <a:extLst>
              <a:ext uri="{FF2B5EF4-FFF2-40B4-BE49-F238E27FC236}">
                <a16:creationId xmlns:a16="http://schemas.microsoft.com/office/drawing/2014/main" id="{B48C5E99-B5E9-0E97-DB7A-E4979CEBBDCC}"/>
              </a:ext>
            </a:extLst>
          </p:cNvPr>
          <p:cNvSpPr/>
          <p:nvPr/>
        </p:nvSpPr>
        <p:spPr>
          <a:xfrm>
            <a:off x="10730028" y="4664894"/>
            <a:ext cx="135907" cy="295699"/>
          </a:xfrm>
          <a:prstGeom prst="upDownArrow">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pic>
        <p:nvPicPr>
          <p:cNvPr id="2" name="Billede 1">
            <a:extLst>
              <a:ext uri="{FF2B5EF4-FFF2-40B4-BE49-F238E27FC236}">
                <a16:creationId xmlns:a16="http://schemas.microsoft.com/office/drawing/2014/main" id="{5984E0C2-F849-38B7-C913-5E3401C8F7C1}"/>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
        <p:nvSpPr>
          <p:cNvPr id="3" name="Tekstfelt 7">
            <a:extLst>
              <a:ext uri="{FF2B5EF4-FFF2-40B4-BE49-F238E27FC236}">
                <a16:creationId xmlns:a16="http://schemas.microsoft.com/office/drawing/2014/main" id="{72EAF1C9-B569-FDF7-62E2-90916CF1ADBF}"/>
              </a:ext>
            </a:extLst>
          </p:cNvPr>
          <p:cNvSpPr txBox="1"/>
          <p:nvPr/>
        </p:nvSpPr>
        <p:spPr>
          <a:xfrm>
            <a:off x="-10038" y="0"/>
            <a:ext cx="3200400" cy="370290"/>
          </a:xfrm>
          <a:prstGeom prst="rect">
            <a:avLst/>
          </a:prstGeom>
          <a:solidFill>
            <a:srgbClr val="211A52"/>
          </a:solidFill>
        </p:spPr>
        <p:txBody>
          <a:bodyPr wrap="square" rtlCol="0">
            <a:spAutoFit/>
          </a:bodyPr>
          <a:lstStyle/>
          <a:p>
            <a:pPr rtl="0"/>
            <a:r>
              <a:rPr lang="en-gb" b="1" dirty="0">
                <a:solidFill>
                  <a:prstClr val="white"/>
                </a:solidFill>
                <a:cs typeface="Arial" panose="020B0604020202020204" pitchFamily="34" charset="0"/>
              </a:rPr>
              <a:t>Research  </a:t>
            </a:r>
          </a:p>
        </p:txBody>
      </p:sp>
      <p:pic>
        <p:nvPicPr>
          <p:cNvPr id="5" name="Billede 4">
            <a:extLst>
              <a:ext uri="{FF2B5EF4-FFF2-40B4-BE49-F238E27FC236}">
                <a16:creationId xmlns:a16="http://schemas.microsoft.com/office/drawing/2014/main" id="{32C710D2-1B07-53BC-0881-3BF21394F26A}"/>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2077593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B4B8F-CDD2-B2BF-732E-F53036C4CB1D}"/>
            </a:ext>
          </a:extLst>
        </p:cNvPr>
        <p:cNvGrpSpPr/>
        <p:nvPr/>
      </p:nvGrpSpPr>
      <p:grpSpPr>
        <a:xfrm>
          <a:off x="0" y="0"/>
          <a:ext cx="0" cy="0"/>
          <a:chOff x="0" y="0"/>
          <a:chExt cx="0" cy="0"/>
        </a:xfrm>
      </p:grpSpPr>
      <p:sp>
        <p:nvSpPr>
          <p:cNvPr id="4" name="Ellipse 3">
            <a:extLst>
              <a:ext uri="{FF2B5EF4-FFF2-40B4-BE49-F238E27FC236}">
                <a16:creationId xmlns:a16="http://schemas.microsoft.com/office/drawing/2014/main" id="{D4513EA9-ECDC-9E3D-63C5-598301BCB99C}"/>
              </a:ext>
            </a:extLst>
          </p:cNvPr>
          <p:cNvSpPr/>
          <p:nvPr/>
        </p:nvSpPr>
        <p:spPr>
          <a:xfrm>
            <a:off x="6311228" y="1530258"/>
            <a:ext cx="2200460" cy="957325"/>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kstfelt 5">
            <a:extLst>
              <a:ext uri="{FF2B5EF4-FFF2-40B4-BE49-F238E27FC236}">
                <a16:creationId xmlns:a16="http://schemas.microsoft.com/office/drawing/2014/main" id="{81130D6C-0B54-91C7-BA82-9A25D779295E}"/>
              </a:ext>
            </a:extLst>
          </p:cNvPr>
          <p:cNvSpPr txBox="1"/>
          <p:nvPr/>
        </p:nvSpPr>
        <p:spPr>
          <a:xfrm>
            <a:off x="6455014" y="1839975"/>
            <a:ext cx="2011680" cy="337893"/>
          </a:xfrm>
          <a:prstGeom prst="rect">
            <a:avLst/>
          </a:prstGeom>
          <a:effectLst/>
        </p:spPr>
        <p:txBody>
          <a:bodyPr vert="horz" wrap="square" lIns="0" tIns="0" rIns="0" bIns="0" rtlCol="0" anchor="t" anchorCtr="0">
            <a:no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lang="en-gb" sz="1800" b="0" i="0" u="none" strike="noStrike" kern="1200" cap="none" spc="0" normalizeH="0" noProof="0">
                <a:ln>
                  <a:noFill/>
                </a:ln>
                <a:solidFill>
                  <a:schemeClr val="bg1"/>
                </a:solidFill>
                <a:effectLst/>
                <a:uLnTx/>
                <a:uFillTx/>
                <a:latin typeface="Arial"/>
                <a:ea typeface="+mn-ea"/>
                <a:cs typeface="+mn-cs"/>
              </a:rPr>
              <a:t>AAU PLASTIC</a:t>
            </a:r>
          </a:p>
        </p:txBody>
      </p:sp>
      <p:sp>
        <p:nvSpPr>
          <p:cNvPr id="11" name="Tekstfelt 10">
            <a:extLst>
              <a:ext uri="{FF2B5EF4-FFF2-40B4-BE49-F238E27FC236}">
                <a16:creationId xmlns:a16="http://schemas.microsoft.com/office/drawing/2014/main" id="{92623FDD-FCBF-9D44-27C7-D9C0DC628A31}"/>
              </a:ext>
            </a:extLst>
          </p:cNvPr>
          <p:cNvSpPr txBox="1"/>
          <p:nvPr/>
        </p:nvSpPr>
        <p:spPr>
          <a:xfrm>
            <a:off x="8370552" y="2530010"/>
            <a:ext cx="914400" cy="471948"/>
          </a:xfrm>
          <a:prstGeom prst="rect">
            <a:avLst/>
          </a:prstGeom>
          <a:effectLst/>
        </p:spPr>
        <p:txBody>
          <a:bodyPr vert="horz" wrap="none" lIns="0" tIns="0" rIns="0" bIns="0" rtlCol="0" anchor="t" anchorCtr="0">
            <a:no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11A52"/>
              </a:solidFill>
              <a:effectLst/>
              <a:uLnTx/>
              <a:uFillTx/>
              <a:latin typeface="Arial"/>
              <a:ea typeface="+mn-ea"/>
              <a:cs typeface="+mn-cs"/>
            </a:endParaRPr>
          </a:p>
        </p:txBody>
      </p:sp>
      <p:sp>
        <p:nvSpPr>
          <p:cNvPr id="12" name="Tekstfelt 11">
            <a:extLst>
              <a:ext uri="{FF2B5EF4-FFF2-40B4-BE49-F238E27FC236}">
                <a16:creationId xmlns:a16="http://schemas.microsoft.com/office/drawing/2014/main" id="{47D26200-5735-AD72-5B6D-3C636FCF38A5}"/>
              </a:ext>
            </a:extLst>
          </p:cNvPr>
          <p:cNvSpPr txBox="1"/>
          <p:nvPr/>
        </p:nvSpPr>
        <p:spPr>
          <a:xfrm>
            <a:off x="9749754" y="5365061"/>
            <a:ext cx="2011680" cy="337893"/>
          </a:xfrm>
          <a:prstGeom prst="rect">
            <a:avLst/>
          </a:prstGeom>
          <a:effectLst/>
        </p:spPr>
        <p:txBody>
          <a:bodyPr vert="horz" wrap="square" lIns="0" tIns="0" rIns="0" bIns="0" rtlCol="0" anchor="t" anchorCtr="0">
            <a:no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lang="en-gb" sz="1800" b="0" i="0" u="none" strike="noStrike" kern="1200" cap="none" spc="0" normalizeH="0" noProof="0">
                <a:ln>
                  <a:noFill/>
                </a:ln>
                <a:solidFill>
                  <a:srgbClr val="FFFFFF"/>
                </a:solidFill>
                <a:effectLst/>
                <a:uLnTx/>
                <a:uFillTx/>
                <a:latin typeface="Arial"/>
                <a:ea typeface="+mn-ea"/>
                <a:cs typeface="+mn-cs"/>
              </a:rPr>
              <a:t>AAU WATER</a:t>
            </a:r>
          </a:p>
          <a:p>
            <a:pPr marL="0" marR="0" lvl="0" indent="0" algn="ctr" defTabSz="914330" rtl="0" eaLnBrk="1" fontAlgn="auto" latinLnBrk="0" hangingPunct="1">
              <a:lnSpc>
                <a:spcPct val="100000"/>
              </a:lnSpc>
              <a:spcBef>
                <a:spcPts val="0"/>
              </a:spcBef>
              <a:spcAft>
                <a:spcPts val="0"/>
              </a:spcAft>
              <a:buClrTx/>
              <a:buSzTx/>
              <a:buFontTx/>
              <a:buNone/>
              <a:tabLst/>
              <a:defRPr/>
            </a:pPr>
            <a:r>
              <a:rPr lang="en-gb" sz="1200">
                <a:solidFill>
                  <a:srgbClr val="FFFFFF"/>
                </a:solidFill>
                <a:latin typeface="Arial"/>
              </a:rPr>
              <a:t>BIO/BUILD/TECH/ENERGY</a:t>
            </a:r>
            <a:endParaRPr kumimoji="0" lang="da-DK"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ekstfelt 13">
            <a:extLst>
              <a:ext uri="{FF2B5EF4-FFF2-40B4-BE49-F238E27FC236}">
                <a16:creationId xmlns:a16="http://schemas.microsoft.com/office/drawing/2014/main" id="{EDB58C71-599C-D9F0-98D5-B9024D183BEE}"/>
              </a:ext>
            </a:extLst>
          </p:cNvPr>
          <p:cNvSpPr txBox="1"/>
          <p:nvPr/>
        </p:nvSpPr>
        <p:spPr>
          <a:xfrm>
            <a:off x="7322784" y="1299409"/>
            <a:ext cx="914400" cy="471948"/>
          </a:xfrm>
          <a:prstGeom prst="rect">
            <a:avLst/>
          </a:prstGeom>
          <a:effectLst/>
        </p:spPr>
        <p:txBody>
          <a:bodyPr vert="horz" wrap="none" lIns="0" tIns="0" rIns="0" bIns="0" rtlCol="0" anchor="t" anchorCtr="0">
            <a:no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11A52"/>
              </a:solidFill>
              <a:effectLst/>
              <a:uLnTx/>
              <a:uFillTx/>
              <a:latin typeface="Arial"/>
              <a:ea typeface="+mn-ea"/>
              <a:cs typeface="+mn-cs"/>
            </a:endParaRPr>
          </a:p>
        </p:txBody>
      </p:sp>
      <p:sp>
        <p:nvSpPr>
          <p:cNvPr id="16" name="Ellipse 15">
            <a:extLst>
              <a:ext uri="{FF2B5EF4-FFF2-40B4-BE49-F238E27FC236}">
                <a16:creationId xmlns:a16="http://schemas.microsoft.com/office/drawing/2014/main" id="{FC062538-6433-D1AB-3CDF-407C5A7DC2F9}"/>
              </a:ext>
            </a:extLst>
          </p:cNvPr>
          <p:cNvSpPr/>
          <p:nvPr/>
        </p:nvSpPr>
        <p:spPr>
          <a:xfrm>
            <a:off x="6096000" y="4281544"/>
            <a:ext cx="2200460" cy="957325"/>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lang="en-gb" sz="1800" b="0" i="0" u="none" strike="noStrike" kern="1200" cap="none" spc="0" normalizeH="0" noProof="0">
                <a:ln>
                  <a:noFill/>
                </a:ln>
                <a:solidFill>
                  <a:srgbClr val="FFFFFF"/>
                </a:solidFill>
                <a:effectLst/>
                <a:uLnTx/>
                <a:uFillTx/>
                <a:latin typeface="Arial"/>
                <a:ea typeface="+mn-ea"/>
                <a:cs typeface="+mn-cs"/>
              </a:rPr>
              <a:t>AAU WATER</a:t>
            </a:r>
          </a:p>
        </p:txBody>
      </p:sp>
      <p:sp>
        <p:nvSpPr>
          <p:cNvPr id="17" name="Tekstfelt 16">
            <a:extLst>
              <a:ext uri="{FF2B5EF4-FFF2-40B4-BE49-F238E27FC236}">
                <a16:creationId xmlns:a16="http://schemas.microsoft.com/office/drawing/2014/main" id="{F00E7BBF-11DC-121E-6FED-7E497715E2A2}"/>
              </a:ext>
            </a:extLst>
          </p:cNvPr>
          <p:cNvSpPr txBox="1"/>
          <p:nvPr/>
        </p:nvSpPr>
        <p:spPr>
          <a:xfrm>
            <a:off x="9470782" y="381165"/>
            <a:ext cx="914400" cy="471948"/>
          </a:xfrm>
          <a:prstGeom prst="rect">
            <a:avLst/>
          </a:prstGeom>
          <a:effectLst/>
        </p:spPr>
        <p:txBody>
          <a:bodyPr vert="horz" wrap="none" lIns="0" tIns="0" rIns="0" bIns="0" rtlCol="0" anchor="t" anchorCtr="0">
            <a:no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11A52"/>
              </a:solidFill>
              <a:effectLst/>
              <a:uLnTx/>
              <a:uFillTx/>
              <a:latin typeface="Arial"/>
              <a:ea typeface="+mn-ea"/>
              <a:cs typeface="+mn-cs"/>
            </a:endParaRPr>
          </a:p>
        </p:txBody>
      </p:sp>
      <p:sp>
        <p:nvSpPr>
          <p:cNvPr id="8" name="Ellipse 83">
            <a:extLst>
              <a:ext uri="{FF2B5EF4-FFF2-40B4-BE49-F238E27FC236}">
                <a16:creationId xmlns:a16="http://schemas.microsoft.com/office/drawing/2014/main" id="{75ED5A36-5543-6950-4031-B46C311678CD}"/>
              </a:ext>
            </a:extLst>
          </p:cNvPr>
          <p:cNvSpPr/>
          <p:nvPr/>
        </p:nvSpPr>
        <p:spPr>
          <a:xfrm>
            <a:off x="9162445" y="2796318"/>
            <a:ext cx="2200460" cy="957325"/>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kstfelt 84">
            <a:extLst>
              <a:ext uri="{FF2B5EF4-FFF2-40B4-BE49-F238E27FC236}">
                <a16:creationId xmlns:a16="http://schemas.microsoft.com/office/drawing/2014/main" id="{88C2FB26-1852-CF39-2FD6-745172E06F0E}"/>
              </a:ext>
            </a:extLst>
          </p:cNvPr>
          <p:cNvSpPr txBox="1"/>
          <p:nvPr/>
        </p:nvSpPr>
        <p:spPr>
          <a:xfrm>
            <a:off x="9284952" y="3083963"/>
            <a:ext cx="2011680" cy="337893"/>
          </a:xfrm>
          <a:prstGeom prst="rect">
            <a:avLst/>
          </a:prstGeom>
          <a:effectLst/>
        </p:spPr>
        <p:txBody>
          <a:bodyPr vert="horz" wrap="square" lIns="0" tIns="0" rIns="0" bIns="0" rtlCol="0" anchor="t" anchorCtr="0">
            <a:no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lang="en-gb" sz="1800" b="0" i="0" u="none" strike="noStrike" kern="1200" cap="none" spc="0" normalizeH="0" noProof="0">
                <a:ln>
                  <a:noFill/>
                </a:ln>
                <a:solidFill>
                  <a:schemeClr val="bg1"/>
                </a:solidFill>
                <a:effectLst/>
                <a:uLnTx/>
                <a:uFillTx/>
                <a:latin typeface="Arial"/>
                <a:ea typeface="+mn-ea"/>
                <a:cs typeface="+mn-cs"/>
              </a:rPr>
              <a:t>AAU BLUE</a:t>
            </a:r>
            <a:endParaRPr lang="da-DK" dirty="0">
              <a:solidFill>
                <a:schemeClr val="bg1"/>
              </a:solidFill>
              <a:latin typeface="Arial"/>
            </a:endParaRPr>
          </a:p>
        </p:txBody>
      </p:sp>
      <p:sp>
        <p:nvSpPr>
          <p:cNvPr id="28" name="Titel 1">
            <a:extLst>
              <a:ext uri="{FF2B5EF4-FFF2-40B4-BE49-F238E27FC236}">
                <a16:creationId xmlns:a16="http://schemas.microsoft.com/office/drawing/2014/main" id="{D04397F4-E530-84E1-761C-9DA05E087322}"/>
              </a:ext>
            </a:extLst>
          </p:cNvPr>
          <p:cNvSpPr txBox="1">
            <a:spLocks/>
          </p:cNvSpPr>
          <p:nvPr/>
        </p:nvSpPr>
        <p:spPr>
          <a:xfrm>
            <a:off x="575650" y="348453"/>
            <a:ext cx="11471155" cy="694827"/>
          </a:xfrm>
          <a:prstGeom prst="rect">
            <a:avLst/>
          </a:prstGeom>
          <a:effectLst/>
        </p:spPr>
        <p:txBody>
          <a:bodyPr vert="horz" lIns="0" tIns="192001" rIns="0" bIns="0" rtlCol="0" anchor="t" anchorCtr="0">
            <a:noAutofit/>
          </a:bodyPr>
          <a:lstStyle>
            <a:lvl1pPr algn="l" defTabSz="914207"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rtl="0"/>
            <a:r>
              <a:rPr lang="en-gb" sz="3000">
                <a:solidFill>
                  <a:srgbClr val="211A52"/>
                </a:solidFill>
                <a:latin typeface="Arial Black" panose="020B0604020202020204" pitchFamily="34" charset="0"/>
                <a:cs typeface="Arial Black" panose="020B0604020202020204" pitchFamily="34" charset="0"/>
              </a:rPr>
              <a:t>SPECIFIC INTERDISCIPLINARY INITIATIVES</a:t>
            </a:r>
          </a:p>
        </p:txBody>
      </p:sp>
      <p:sp>
        <p:nvSpPr>
          <p:cNvPr id="29" name="Tekstfelt 7">
            <a:extLst>
              <a:ext uri="{FF2B5EF4-FFF2-40B4-BE49-F238E27FC236}">
                <a16:creationId xmlns:a16="http://schemas.microsoft.com/office/drawing/2014/main" id="{697D703B-9E19-E3AF-8062-CEEF3B4C8F6A}"/>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prstClr val="white"/>
                </a:solidFill>
                <a:cs typeface="Arial" panose="020B0604020202020204" pitchFamily="34" charset="0"/>
              </a:rPr>
              <a:t>Research </a:t>
            </a:r>
          </a:p>
        </p:txBody>
      </p:sp>
      <p:sp>
        <p:nvSpPr>
          <p:cNvPr id="21" name="Pladsholder til tekst 20">
            <a:extLst>
              <a:ext uri="{FF2B5EF4-FFF2-40B4-BE49-F238E27FC236}">
                <a16:creationId xmlns:a16="http://schemas.microsoft.com/office/drawing/2014/main" id="{C0116869-2F2E-7771-FB58-9EA0F77634E0}"/>
              </a:ext>
            </a:extLst>
          </p:cNvPr>
          <p:cNvSpPr>
            <a:spLocks noGrp="1"/>
          </p:cNvSpPr>
          <p:nvPr>
            <p:ph type="body" sz="quarter" idx="12"/>
          </p:nvPr>
        </p:nvSpPr>
        <p:spPr>
          <a:xfrm>
            <a:off x="766762" y="2205038"/>
            <a:ext cx="4412457" cy="3704284"/>
          </a:xfrm>
        </p:spPr>
        <p:txBody>
          <a:bodyPr rtlCol="0"/>
          <a:lstStyle/>
          <a:p>
            <a:pPr marL="0" indent="0" rtl="0">
              <a:buNone/>
            </a:pPr>
            <a:r>
              <a:rPr lang="en-gb" b="1" dirty="0">
                <a:solidFill>
                  <a:srgbClr val="002060"/>
                </a:solidFill>
              </a:rPr>
              <a:t>PURPOSE</a:t>
            </a:r>
          </a:p>
          <a:p>
            <a:pPr marL="0" indent="0" rtl="0">
              <a:buNone/>
            </a:pPr>
            <a:r>
              <a:rPr lang="en-gb" dirty="0">
                <a:solidFill>
                  <a:srgbClr val="002060"/>
                </a:solidFill>
              </a:rPr>
              <a:t>Interdisciplinary initiatives across departments and faculties align with the strategic goals and contribute to increased collaboration.</a:t>
            </a:r>
            <a:endParaRPr lang="en-US" sz="1400" dirty="0"/>
          </a:p>
          <a:p>
            <a:pPr rtl="0"/>
            <a:endParaRPr lang="da-DK" dirty="0"/>
          </a:p>
        </p:txBody>
      </p:sp>
      <p:pic>
        <p:nvPicPr>
          <p:cNvPr id="2" name="Billede 1">
            <a:extLst>
              <a:ext uri="{FF2B5EF4-FFF2-40B4-BE49-F238E27FC236}">
                <a16:creationId xmlns:a16="http://schemas.microsoft.com/office/drawing/2014/main" id="{9DF303E4-4EA5-4CE9-3079-7789EE81F001}"/>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3052629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p:cNvSpPr>
            <a:spLocks noGrp="1"/>
          </p:cNvSpPr>
          <p:nvPr>
            <p:ph type="body" sz="quarter" idx="12"/>
          </p:nvPr>
        </p:nvSpPr>
        <p:spPr>
          <a:xfrm>
            <a:off x="560397" y="875338"/>
            <a:ext cx="5301142" cy="5308291"/>
          </a:xfrm>
        </p:spPr>
        <p:txBody>
          <a:bodyPr rtlCol="0">
            <a:normAutofit/>
          </a:bodyPr>
          <a:lstStyle/>
          <a:p>
            <a:pPr marL="0" indent="0" rtl="0">
              <a:buNone/>
            </a:pPr>
            <a:r>
              <a:rPr b="1" dirty="0"/>
              <a:t>Societal challenges:</a:t>
            </a:r>
          </a:p>
          <a:p>
            <a:pPr rtl="0"/>
            <a:r>
              <a:rPr lang="en-gb" dirty="0"/>
              <a:t>Clean, high-quality drinking water</a:t>
            </a:r>
          </a:p>
          <a:p>
            <a:pPr rtl="0"/>
            <a:r>
              <a:rPr lang="en-gb" dirty="0"/>
              <a:t>Water saving, optimized use and circularity</a:t>
            </a:r>
          </a:p>
          <a:p>
            <a:pPr rtl="0"/>
            <a:r>
              <a:rPr lang="en-gb" dirty="0"/>
              <a:t>Climate change adaptation</a:t>
            </a:r>
          </a:p>
          <a:p>
            <a:pPr rtl="0"/>
            <a:r>
              <a:rPr lang="en-gb" dirty="0"/>
              <a:t>Waste products from wastewater treatment plants</a:t>
            </a:r>
          </a:p>
          <a:p>
            <a:pPr rtl="0"/>
            <a:r>
              <a:rPr lang="en-gb" dirty="0"/>
              <a:t>Sector coupling with energy technologies</a:t>
            </a:r>
          </a:p>
          <a:p>
            <a:pPr rtl="0"/>
            <a:r>
              <a:rPr lang="en-gb" dirty="0"/>
              <a:t>Robust and reliable water infrastructure</a:t>
            </a:r>
            <a:endParaRPr lang="en-US" dirty="0"/>
          </a:p>
          <a:p>
            <a:pPr marL="0" indent="0" rtl="0">
              <a:buNone/>
            </a:pPr>
            <a:endParaRPr lang="en-US" dirty="0"/>
          </a:p>
          <a:p>
            <a:pPr marL="0" marR="0" lvl="0" indent="0" defTabSz="914400" rtl="0" eaLnBrk="0" fontAlgn="base" latinLnBrk="0" hangingPunct="0">
              <a:lnSpc>
                <a:spcPct val="100000"/>
              </a:lnSpc>
              <a:spcBef>
                <a:spcPct val="0"/>
              </a:spcBef>
              <a:spcAft>
                <a:spcPct val="0"/>
              </a:spcAft>
              <a:buClrTx/>
              <a:buSzTx/>
              <a:buFontTx/>
              <a:buNone/>
              <a:tabLst/>
              <a:defRPr/>
            </a:pPr>
            <a:r>
              <a:rPr lang="en-gb" b="1" i="0" u="none" strike="noStrike" kern="0" cap="none" spc="0" normalizeH="0" noProof="0" dirty="0">
                <a:ln>
                  <a:noFill/>
                </a:ln>
                <a:solidFill>
                  <a:srgbClr val="002060"/>
                </a:solidFill>
                <a:effectLst/>
                <a:uLnTx/>
                <a:uFillTx/>
              </a:rPr>
              <a:t>AAU research focus areas:</a:t>
            </a:r>
            <a:endParaRPr lang="en-US" dirty="0"/>
          </a:p>
          <a:p>
            <a:pPr rtl="0"/>
            <a:r>
              <a:rPr lang="en-gb" dirty="0"/>
              <a:t>Wastewater management and water transport</a:t>
            </a:r>
          </a:p>
          <a:p>
            <a:pPr rtl="0"/>
            <a:r>
              <a:rPr lang="en-gb" dirty="0"/>
              <a:t>Sensor/IoT, data management and cybersecurity</a:t>
            </a:r>
            <a:endParaRPr lang="da-DK" dirty="0"/>
          </a:p>
          <a:p>
            <a:pPr rtl="0"/>
            <a:r>
              <a:rPr lang="en-gb" dirty="0"/>
              <a:t>Water quality and environmental impact</a:t>
            </a:r>
          </a:p>
          <a:p>
            <a:pPr rtl="0"/>
            <a:r>
              <a:rPr lang="en-gb" dirty="0"/>
              <a:t>Synergies between water and energy</a:t>
            </a:r>
          </a:p>
          <a:p>
            <a:pPr rtl="0"/>
            <a:r>
              <a:rPr lang="en-gb" dirty="0"/>
              <a:t>Biodiversity in aquatic environments</a:t>
            </a:r>
            <a:endParaRPr lang="en-US" dirty="0">
              <a:solidFill>
                <a:srgbClr val="002060"/>
              </a:solidFill>
            </a:endParaRPr>
          </a:p>
          <a:p>
            <a:pPr marL="0" indent="0" rtl="0">
              <a:buNone/>
            </a:pPr>
            <a:endParaRPr lang="en-US" sz="1400" dirty="0"/>
          </a:p>
          <a:p>
            <a:pPr marL="0" indent="0" rtl="0">
              <a:buNone/>
            </a:pPr>
            <a:endParaRPr lang="en-US" sz="1400" dirty="0"/>
          </a:p>
          <a:p>
            <a:pPr marL="0" indent="0" rtl="0">
              <a:buNone/>
            </a:pPr>
            <a:endParaRPr lang="en-US" sz="1400" dirty="0"/>
          </a:p>
          <a:p>
            <a:pPr rtl="0"/>
            <a:endParaRPr lang="en-US" dirty="0"/>
          </a:p>
        </p:txBody>
      </p:sp>
      <p:pic>
        <p:nvPicPr>
          <p:cNvPr id="6" name="Billede 5" descr="Et billede, der indeholder køretøj, vand, udendørs, transport">
            <a:extLst>
              <a:ext uri="{FF2B5EF4-FFF2-40B4-BE49-F238E27FC236}">
                <a16:creationId xmlns:a16="http://schemas.microsoft.com/office/drawing/2014/main" id="{17F35186-CE84-321D-FF50-829B8DEB616C}"/>
              </a:ext>
            </a:extLst>
          </p:cNvPr>
          <p:cNvPicPr>
            <a:picLocks noChangeAspect="1"/>
          </p:cNvPicPr>
          <p:nvPr/>
        </p:nvPicPr>
        <p:blipFill>
          <a:blip r:embed="rId3" cstate="email">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50892" y="3340390"/>
            <a:ext cx="5541108" cy="3517610"/>
          </a:xfrm>
          <a:prstGeom prst="rect">
            <a:avLst/>
          </a:prstGeom>
        </p:spPr>
      </p:pic>
      <p:pic>
        <p:nvPicPr>
          <p:cNvPr id="15" name="Billede 14" descr="Et billede, der indeholder væske, Gennemsigtigt materiale, drikkevand, dråbe">
            <a:extLst>
              <a:ext uri="{FF2B5EF4-FFF2-40B4-BE49-F238E27FC236}">
                <a16:creationId xmlns:a16="http://schemas.microsoft.com/office/drawing/2014/main" id="{76704535-252E-0FB4-B4B8-1956820D03D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650891" y="-1"/>
            <a:ext cx="5541110" cy="3340391"/>
          </a:xfrm>
          <a:prstGeom prst="rect">
            <a:avLst/>
          </a:prstGeom>
        </p:spPr>
      </p:pic>
      <p:sp>
        <p:nvSpPr>
          <p:cNvPr id="9" name="Titel 2">
            <a:extLst>
              <a:ext uri="{FF2B5EF4-FFF2-40B4-BE49-F238E27FC236}">
                <a16:creationId xmlns:a16="http://schemas.microsoft.com/office/drawing/2014/main" id="{A0AE632B-0EFF-E8C8-D7A0-8AFAB34053E0}"/>
              </a:ext>
            </a:extLst>
          </p:cNvPr>
          <p:cNvSpPr>
            <a:spLocks noGrp="1"/>
          </p:cNvSpPr>
          <p:nvPr>
            <p:ph type="title"/>
          </p:nvPr>
        </p:nvSpPr>
        <p:spPr>
          <a:xfrm>
            <a:off x="3368166" y="79467"/>
            <a:ext cx="3114959" cy="581646"/>
          </a:xfrm>
        </p:spPr>
        <p:txBody>
          <a:bodyPr rtlCol="0"/>
          <a:lstStyle/>
          <a:p>
            <a:pPr rtl="0"/>
            <a:r>
              <a:rPr lang="en-gb" sz="3000">
                <a:solidFill>
                  <a:srgbClr val="211A51"/>
                </a:solidFill>
                <a:effectLst/>
                <a:latin typeface="Arial Black" panose="020B0604020202020204" pitchFamily="34" charset="0"/>
                <a:cs typeface="Arial Black" panose="020B0604020202020204" pitchFamily="34" charset="0"/>
              </a:rPr>
              <a:t>AAU WATER</a:t>
            </a:r>
          </a:p>
        </p:txBody>
      </p:sp>
      <p:sp>
        <p:nvSpPr>
          <p:cNvPr id="10" name="Tekstfelt 7">
            <a:extLst>
              <a:ext uri="{FF2B5EF4-FFF2-40B4-BE49-F238E27FC236}">
                <a16:creationId xmlns:a16="http://schemas.microsoft.com/office/drawing/2014/main" id="{F9115519-C612-3DB9-D05A-052C1831A38F}"/>
              </a:ext>
            </a:extLst>
          </p:cNvPr>
          <p:cNvSpPr txBox="1"/>
          <p:nvPr/>
        </p:nvSpPr>
        <p:spPr>
          <a:xfrm>
            <a:off x="0" y="0"/>
            <a:ext cx="3200400" cy="370290"/>
          </a:xfrm>
          <a:prstGeom prst="rect">
            <a:avLst/>
          </a:prstGeom>
          <a:solidFill>
            <a:srgbClr val="211A52"/>
          </a:solidFill>
        </p:spPr>
        <p:txBody>
          <a:bodyPr wrap="square" rtlCol="0">
            <a:spAutoFit/>
          </a:bodyPr>
          <a:lstStyle/>
          <a:p>
            <a:pPr marL="0" marR="0" lvl="0" indent="0" algn="l" defTabSz="914220" rtl="0" eaLnBrk="1" fontAlgn="auto" latinLnBrk="0" hangingPunct="1">
              <a:lnSpc>
                <a:spcPct val="100000"/>
              </a:lnSpc>
              <a:spcBef>
                <a:spcPts val="0"/>
              </a:spcBef>
              <a:spcAft>
                <a:spcPts val="0"/>
              </a:spcAft>
              <a:buClrTx/>
              <a:buSzTx/>
              <a:buFontTx/>
              <a:buNone/>
              <a:tabLst/>
              <a:defRPr/>
            </a:pPr>
            <a:r>
              <a:rPr lang="en-gb" sz="1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Research </a:t>
            </a:r>
          </a:p>
        </p:txBody>
      </p:sp>
      <p:pic>
        <p:nvPicPr>
          <p:cNvPr id="2" name="Billede 1">
            <a:extLst>
              <a:ext uri="{FF2B5EF4-FFF2-40B4-BE49-F238E27FC236}">
                <a16:creationId xmlns:a16="http://schemas.microsoft.com/office/drawing/2014/main" id="{D0BA936E-A1B6-1EC2-6770-932B154800CF}"/>
              </a:ext>
            </a:extLst>
          </p:cNvPr>
          <p:cNvPicPr>
            <a:picLocks noChangeAspect="1"/>
          </p:cNvPicPr>
          <p:nvPr/>
        </p:nvPicPr>
        <p:blipFill>
          <a:blip r:embed="rId7"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3062394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1DE2A-7860-49EF-33B9-06AB026082F5}"/>
            </a:ext>
          </a:extLst>
        </p:cNvPr>
        <p:cNvGrpSpPr/>
        <p:nvPr/>
      </p:nvGrpSpPr>
      <p:grpSpPr>
        <a:xfrm>
          <a:off x="0" y="0"/>
          <a:ext cx="0" cy="0"/>
          <a:chOff x="0" y="0"/>
          <a:chExt cx="0" cy="0"/>
        </a:xfrm>
      </p:grpSpPr>
      <p:pic>
        <p:nvPicPr>
          <p:cNvPr id="3" name="Billede 2" descr="Et billede, der indeholder vand, vand/blågrøn, Turkis, Turkis/turkisfarvet&#10;&#10;Indhold genereret af kunstig intelligens kan være forkert.">
            <a:extLst>
              <a:ext uri="{FF2B5EF4-FFF2-40B4-BE49-F238E27FC236}">
                <a16:creationId xmlns:a16="http://schemas.microsoft.com/office/drawing/2014/main" id="{886F80B4-5264-90D1-B571-696698A6AF1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50892" y="0"/>
            <a:ext cx="5541108" cy="4155831"/>
          </a:xfrm>
          <a:prstGeom prst="rect">
            <a:avLst/>
          </a:prstGeom>
        </p:spPr>
      </p:pic>
      <p:sp>
        <p:nvSpPr>
          <p:cNvPr id="7" name="Pladsholder til tekst 6">
            <a:extLst>
              <a:ext uri="{FF2B5EF4-FFF2-40B4-BE49-F238E27FC236}">
                <a16:creationId xmlns:a16="http://schemas.microsoft.com/office/drawing/2014/main" id="{50FDF9C6-7CBB-7F9A-9190-475CDE99C22A}"/>
              </a:ext>
            </a:extLst>
          </p:cNvPr>
          <p:cNvSpPr>
            <a:spLocks noGrp="1"/>
          </p:cNvSpPr>
          <p:nvPr>
            <p:ph type="body" sz="quarter" idx="12"/>
          </p:nvPr>
        </p:nvSpPr>
        <p:spPr>
          <a:xfrm>
            <a:off x="560397" y="901464"/>
            <a:ext cx="5301142" cy="5308291"/>
          </a:xfrm>
        </p:spPr>
        <p:txBody>
          <a:bodyPr rtlCol="0">
            <a:normAutofit/>
          </a:bodyPr>
          <a:lstStyle/>
          <a:p>
            <a:pPr marL="0" indent="0" rtl="0">
              <a:buNone/>
            </a:pPr>
            <a:r>
              <a:rPr lang="en-gb" b="1" dirty="0">
                <a:solidFill>
                  <a:srgbClr val="002060"/>
                </a:solidFill>
              </a:rPr>
              <a:t>Societal challenges:</a:t>
            </a:r>
          </a:p>
          <a:p>
            <a:pPr rtl="0"/>
            <a:r>
              <a:rPr lang="en-gb" dirty="0"/>
              <a:t>Plastic has become a major environmental problem, especially through the release of micro- and nano-plastics into the environment </a:t>
            </a:r>
          </a:p>
          <a:p>
            <a:pPr rtl="0"/>
            <a:r>
              <a:rPr lang="en-gb" dirty="0"/>
              <a:t>Reuse and recycling of plastic is necessary to keep plastic in the circular value chain</a:t>
            </a:r>
            <a:endParaRPr lang="en-US" b="0" i="0" dirty="0">
              <a:solidFill>
                <a:srgbClr val="002060"/>
              </a:solidFill>
              <a:effectLst/>
            </a:endParaRPr>
          </a:p>
          <a:p>
            <a:pPr marL="0" indent="0" rtl="0">
              <a:buNone/>
            </a:pPr>
            <a:endParaRPr lang="en-US" dirty="0">
              <a:solidFill>
                <a:srgbClr val="002060"/>
              </a:solidFill>
            </a:endParaRPr>
          </a:p>
          <a:p>
            <a:pPr marL="0" marR="0" lvl="0" indent="0" defTabSz="914400" rtl="0" eaLnBrk="0" fontAlgn="base" latinLnBrk="0" hangingPunct="0">
              <a:lnSpc>
                <a:spcPct val="100000"/>
              </a:lnSpc>
              <a:spcBef>
                <a:spcPct val="0"/>
              </a:spcBef>
              <a:spcAft>
                <a:spcPct val="0"/>
              </a:spcAft>
              <a:buClrTx/>
              <a:buSzTx/>
              <a:buFontTx/>
              <a:buNone/>
              <a:tabLst/>
              <a:defRPr/>
            </a:pPr>
            <a:r>
              <a:rPr lang="en-gb" b="1" i="0" u="none" strike="noStrike" kern="0" cap="none" spc="0" normalizeH="0" noProof="0" dirty="0">
                <a:ln>
                  <a:noFill/>
                </a:ln>
                <a:solidFill>
                  <a:srgbClr val="002060"/>
                </a:solidFill>
                <a:effectLst/>
                <a:uLnTx/>
                <a:uFillTx/>
              </a:rPr>
              <a:t>AAU research focus areas:</a:t>
            </a:r>
            <a:endParaRPr lang="en-US" dirty="0">
              <a:solidFill>
                <a:srgbClr val="002060"/>
              </a:solidFill>
            </a:endParaRPr>
          </a:p>
          <a:p>
            <a:pPr rtl="0"/>
            <a:r>
              <a:rPr lang="en-gb" dirty="0"/>
              <a:t>Improve waste management</a:t>
            </a:r>
          </a:p>
          <a:p>
            <a:pPr rtl="0"/>
            <a:r>
              <a:rPr lang="en-gb" dirty="0"/>
              <a:t>Promote innovation and exploration of sustainable solutions</a:t>
            </a:r>
          </a:p>
          <a:p>
            <a:pPr rtl="0"/>
            <a:r>
              <a:rPr lang="en-gb" dirty="0"/>
              <a:t>Efficient recycling and upcycling of plastics</a:t>
            </a:r>
          </a:p>
          <a:p>
            <a:pPr rtl="0"/>
            <a:r>
              <a:rPr lang="en-gb" dirty="0"/>
              <a:t>Mechanical and chemical recycling</a:t>
            </a:r>
          </a:p>
          <a:p>
            <a:pPr rtl="0"/>
            <a:r>
              <a:rPr lang="en-gb" dirty="0"/>
              <a:t>Quantification of the smallest plastic particles</a:t>
            </a:r>
          </a:p>
          <a:p>
            <a:pPr rtl="0"/>
            <a:r>
              <a:rPr lang="en-gb" dirty="0"/>
              <a:t>Degradation and toxicity of petroleum plastics</a:t>
            </a:r>
          </a:p>
          <a:p>
            <a:pPr rtl="0"/>
            <a:r>
              <a:rPr lang="en-gb" dirty="0"/>
              <a:t>Create a circular plastics economy</a:t>
            </a:r>
            <a:endParaRPr lang="en-US" dirty="0">
              <a:solidFill>
                <a:srgbClr val="002060"/>
              </a:solidFill>
            </a:endParaRPr>
          </a:p>
          <a:p>
            <a:pPr marL="0" indent="0" rtl="0">
              <a:buNone/>
            </a:pPr>
            <a:endParaRPr lang="en-US" sz="1400" dirty="0"/>
          </a:p>
          <a:p>
            <a:pPr rtl="0"/>
            <a:endParaRPr lang="en-US" sz="1400" dirty="0"/>
          </a:p>
          <a:p>
            <a:pPr rtl="0"/>
            <a:endParaRPr lang="en-US" dirty="0"/>
          </a:p>
        </p:txBody>
      </p:sp>
      <p:sp>
        <p:nvSpPr>
          <p:cNvPr id="9" name="Titel 2">
            <a:extLst>
              <a:ext uri="{FF2B5EF4-FFF2-40B4-BE49-F238E27FC236}">
                <a16:creationId xmlns:a16="http://schemas.microsoft.com/office/drawing/2014/main" id="{F705A128-522F-E60C-E24B-497C010ADDC9}"/>
              </a:ext>
            </a:extLst>
          </p:cNvPr>
          <p:cNvSpPr>
            <a:spLocks noGrp="1"/>
          </p:cNvSpPr>
          <p:nvPr>
            <p:ph type="title"/>
          </p:nvPr>
        </p:nvSpPr>
        <p:spPr>
          <a:xfrm>
            <a:off x="3284284" y="79467"/>
            <a:ext cx="3282724" cy="581646"/>
          </a:xfrm>
        </p:spPr>
        <p:txBody>
          <a:bodyPr rtlCol="0"/>
          <a:lstStyle/>
          <a:p>
            <a:pPr rtl="0"/>
            <a:r>
              <a:rPr lang="en-gb" sz="3000">
                <a:solidFill>
                  <a:srgbClr val="211A51"/>
                </a:solidFill>
                <a:effectLst/>
                <a:latin typeface="Arial Black" panose="020B0604020202020204" pitchFamily="34" charset="0"/>
                <a:cs typeface="Arial Black" panose="020B0604020202020204" pitchFamily="34" charset="0"/>
              </a:rPr>
              <a:t>AAU PLASTIC</a:t>
            </a:r>
          </a:p>
        </p:txBody>
      </p:sp>
      <p:sp>
        <p:nvSpPr>
          <p:cNvPr id="10" name="Tekstfelt 7">
            <a:extLst>
              <a:ext uri="{FF2B5EF4-FFF2-40B4-BE49-F238E27FC236}">
                <a16:creationId xmlns:a16="http://schemas.microsoft.com/office/drawing/2014/main" id="{D6154AA0-1DDC-D100-7237-16B8F93158E7}"/>
              </a:ext>
            </a:extLst>
          </p:cNvPr>
          <p:cNvSpPr txBox="1"/>
          <p:nvPr/>
        </p:nvSpPr>
        <p:spPr>
          <a:xfrm>
            <a:off x="0" y="0"/>
            <a:ext cx="3200400" cy="370290"/>
          </a:xfrm>
          <a:prstGeom prst="rect">
            <a:avLst/>
          </a:prstGeom>
          <a:solidFill>
            <a:srgbClr val="211A52"/>
          </a:solidFill>
        </p:spPr>
        <p:txBody>
          <a:bodyPr wrap="square" rtlCol="0">
            <a:spAutoFit/>
          </a:bodyPr>
          <a:lstStyle/>
          <a:p>
            <a:pPr marL="0" marR="0" lvl="0" indent="0" algn="l" defTabSz="914220" rtl="0" eaLnBrk="1" fontAlgn="auto" latinLnBrk="0" hangingPunct="1">
              <a:lnSpc>
                <a:spcPct val="100000"/>
              </a:lnSpc>
              <a:spcBef>
                <a:spcPts val="0"/>
              </a:spcBef>
              <a:spcAft>
                <a:spcPts val="0"/>
              </a:spcAft>
              <a:buClrTx/>
              <a:buSzTx/>
              <a:buFontTx/>
              <a:buNone/>
              <a:tabLst/>
              <a:defRPr/>
            </a:pPr>
            <a:r>
              <a:rPr lang="en-gb" sz="1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Research </a:t>
            </a:r>
          </a:p>
        </p:txBody>
      </p:sp>
      <p:pic>
        <p:nvPicPr>
          <p:cNvPr id="5" name="Billede 4" descr="Et billede, der indeholder person, plante, hånd, stueplante&#10;&#10;Indhold genereret af kunstig intelligens kan være forkert.">
            <a:extLst>
              <a:ext uri="{FF2B5EF4-FFF2-40B4-BE49-F238E27FC236}">
                <a16:creationId xmlns:a16="http://schemas.microsoft.com/office/drawing/2014/main" id="{3A87983E-AA8E-206E-E406-0193B2B32CCA}"/>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6650890" y="3429001"/>
            <a:ext cx="5544000" cy="3429000"/>
          </a:xfrm>
          <a:prstGeom prst="rect">
            <a:avLst/>
          </a:prstGeom>
        </p:spPr>
      </p:pic>
      <p:pic>
        <p:nvPicPr>
          <p:cNvPr id="2" name="Billede 1">
            <a:extLst>
              <a:ext uri="{FF2B5EF4-FFF2-40B4-BE49-F238E27FC236}">
                <a16:creationId xmlns:a16="http://schemas.microsoft.com/office/drawing/2014/main" id="{C4632B6C-6009-6E5A-BBFB-4063DA24EDC3}"/>
              </a:ext>
            </a:extLst>
          </p:cNvPr>
          <p:cNvPicPr>
            <a:picLocks noChangeAspect="1"/>
          </p:cNvPicPr>
          <p:nvPr/>
        </p:nvPicPr>
        <p:blipFill>
          <a:blip r:embed="rId5"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4036686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79097" y="390810"/>
            <a:ext cx="10191584" cy="1326947"/>
          </a:xfrm>
        </p:spPr>
        <p:txBody>
          <a:bodyPr rtlCol="0"/>
          <a:lstStyle/>
          <a:p>
            <a:pPr rtl="0"/>
            <a:r>
              <a:rPr lang="en-gb" sz="3000" dirty="0">
                <a:solidFill>
                  <a:srgbClr val="211A52"/>
                </a:solidFill>
                <a:latin typeface="Arial Black" panose="020B0604020202020204" pitchFamily="34" charset="0"/>
                <a:cs typeface="Arial Black" panose="020B0604020202020204" pitchFamily="34" charset="0"/>
              </a:rPr>
              <a:t>WORLD-CLASS UNIVERSITY </a:t>
            </a:r>
            <a:br>
              <a:rPr lang="en-gb" sz="3000" dirty="0">
                <a:solidFill>
                  <a:srgbClr val="211A52"/>
                </a:solidFill>
                <a:latin typeface="Arial Black" panose="020B0604020202020204" pitchFamily="34" charset="0"/>
                <a:cs typeface="Arial Black" panose="020B0604020202020204" pitchFamily="34" charset="0"/>
              </a:rPr>
            </a:br>
            <a:r>
              <a:rPr lang="en-gb" sz="3000" dirty="0">
                <a:solidFill>
                  <a:srgbClr val="211A52"/>
                </a:solidFill>
                <a:latin typeface="Arial Black" panose="020B0604020202020204" pitchFamily="34" charset="0"/>
                <a:cs typeface="Arial Black" panose="020B0604020202020204" pitchFamily="34" charset="0"/>
              </a:rPr>
              <a:t>WITH HIGH RANKINGS</a:t>
            </a:r>
          </a:p>
        </p:txBody>
      </p:sp>
      <p:grpSp>
        <p:nvGrpSpPr>
          <p:cNvPr id="22" name="Gruppe 21"/>
          <p:cNvGrpSpPr/>
          <p:nvPr/>
        </p:nvGrpSpPr>
        <p:grpSpPr>
          <a:xfrm>
            <a:off x="170209" y="3359112"/>
            <a:ext cx="3250612" cy="2344501"/>
            <a:chOff x="183069" y="3569892"/>
            <a:chExt cx="3250612" cy="2344501"/>
          </a:xfrm>
        </p:grpSpPr>
        <p:sp>
          <p:nvSpPr>
            <p:cNvPr id="9" name="TextBox 19"/>
            <p:cNvSpPr txBox="1"/>
            <p:nvPr/>
          </p:nvSpPr>
          <p:spPr>
            <a:xfrm>
              <a:off x="183069" y="3569892"/>
              <a:ext cx="3250612" cy="757130"/>
            </a:xfrm>
            <a:prstGeom prst="rect">
              <a:avLst/>
            </a:prstGeom>
            <a:noFill/>
          </p:spPr>
          <p:txBody>
            <a:bodyPr wrap="square" lIns="0" rIns="0" rtlCol="0">
              <a:spAutoFit/>
            </a:bodyPr>
            <a:lstStyle/>
            <a:p>
              <a:pPr algn="ctr" defTabSz="822898" rtl="0">
                <a:defRPr/>
              </a:pPr>
              <a:r>
                <a:rPr lang="en-gb" sz="1440" b="1">
                  <a:solidFill>
                    <a:srgbClr val="211A52"/>
                  </a:solidFill>
                  <a:latin typeface="Arial Black"/>
                  <a:cs typeface="Arial" panose="020B0604020202020204" pitchFamily="34" charset="0"/>
                </a:rPr>
                <a:t>ONE OF THE BEST ENGINEERING UNIVERSITIES IN EUROPE</a:t>
              </a:r>
            </a:p>
            <a:p>
              <a:pPr defTabSz="822898" rtl="0">
                <a:defRPr/>
              </a:pPr>
              <a:endParaRPr lang="nn-NO" sz="1440" b="1" dirty="0">
                <a:solidFill>
                  <a:srgbClr val="000061"/>
                </a:solidFill>
                <a:latin typeface="Arial Black"/>
                <a:cs typeface="Arial" panose="020B0604020202020204" pitchFamily="34" charset="0"/>
              </a:endParaRPr>
            </a:p>
          </p:txBody>
        </p:sp>
        <p:sp>
          <p:nvSpPr>
            <p:cNvPr id="10" name="TextBox 20"/>
            <p:cNvSpPr txBox="1"/>
            <p:nvPr/>
          </p:nvSpPr>
          <p:spPr>
            <a:xfrm>
              <a:off x="622715" y="4529398"/>
              <a:ext cx="2810965" cy="1384995"/>
            </a:xfrm>
            <a:prstGeom prst="rect">
              <a:avLst/>
            </a:prstGeom>
            <a:noFill/>
          </p:spPr>
          <p:txBody>
            <a:bodyPr wrap="square" lIns="0" rIns="0" rtlCol="0">
              <a:spAutoFit/>
            </a:bodyPr>
            <a:lstStyle/>
            <a:p>
              <a:pPr defTabSz="822960" rtl="0">
                <a:defRPr/>
              </a:pPr>
              <a:r>
                <a:rPr lang="en-gb" sz="1400">
                  <a:solidFill>
                    <a:srgbClr val="211A52"/>
                  </a:solidFill>
                  <a:latin typeface="Arial" panose="020B0604020202020204" pitchFamily="34" charset="0"/>
                  <a:cs typeface="Arial" panose="020B0604020202020204" pitchFamily="34" charset="0"/>
                </a:rPr>
                <a:t>In engineering, Aalborg University is ranked No. 3 among European universities </a:t>
              </a:r>
            </a:p>
            <a:p>
              <a:pPr defTabSz="822960" rtl="0">
                <a:defRPr/>
              </a:pPr>
              <a:endParaRPr lang="da-DK" sz="1400" dirty="0">
                <a:solidFill>
                  <a:srgbClr val="211A52"/>
                </a:solidFill>
                <a:latin typeface="Arial" panose="020B0604020202020204" pitchFamily="34" charset="0"/>
                <a:cs typeface="Arial" panose="020B0604020202020204" pitchFamily="34" charset="0"/>
              </a:endParaRPr>
            </a:p>
            <a:p>
              <a:pPr defTabSz="822960" rtl="0">
                <a:defRPr/>
              </a:pPr>
              <a:r>
                <a:rPr lang="en-gb" sz="1400" i="1">
                  <a:solidFill>
                    <a:srgbClr val="211A52"/>
                  </a:solidFill>
                  <a:latin typeface="Arial" panose="020B0604020202020204" pitchFamily="34" charset="0"/>
                  <a:cs typeface="Arial" panose="020B0604020202020204" pitchFamily="34" charset="0"/>
                </a:rPr>
                <a:t>U.S. News &amp; World Report, 2025-26</a:t>
              </a:r>
            </a:p>
          </p:txBody>
        </p:sp>
      </p:grpSp>
      <p:sp>
        <p:nvSpPr>
          <p:cNvPr id="14" name="Ellipse 13"/>
          <p:cNvSpPr/>
          <p:nvPr/>
        </p:nvSpPr>
        <p:spPr>
          <a:xfrm>
            <a:off x="9646985" y="3646515"/>
            <a:ext cx="97211" cy="91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898" rtl="0">
              <a:defRPr/>
            </a:pPr>
            <a:endParaRPr lang="da-DK" sz="1620" dirty="0">
              <a:solidFill>
                <a:srgbClr val="FFFFFF"/>
              </a:solidFill>
              <a:latin typeface="Arial"/>
            </a:endParaRPr>
          </a:p>
        </p:txBody>
      </p:sp>
      <p:grpSp>
        <p:nvGrpSpPr>
          <p:cNvPr id="17" name="Gruppe 16"/>
          <p:cNvGrpSpPr/>
          <p:nvPr/>
        </p:nvGrpSpPr>
        <p:grpSpPr>
          <a:xfrm>
            <a:off x="4429453" y="3339889"/>
            <a:ext cx="3800147" cy="2626219"/>
            <a:chOff x="3303667" y="3554477"/>
            <a:chExt cx="3800147" cy="2626219"/>
          </a:xfrm>
        </p:grpSpPr>
        <p:sp>
          <p:nvSpPr>
            <p:cNvPr id="7" name="TextBox 19"/>
            <p:cNvSpPr txBox="1"/>
            <p:nvPr/>
          </p:nvSpPr>
          <p:spPr>
            <a:xfrm>
              <a:off x="3303667" y="3554477"/>
              <a:ext cx="3250612" cy="978729"/>
            </a:xfrm>
            <a:prstGeom prst="rect">
              <a:avLst/>
            </a:prstGeom>
            <a:noFill/>
          </p:spPr>
          <p:txBody>
            <a:bodyPr wrap="square" lIns="0" rIns="0" rtlCol="0">
              <a:spAutoFit/>
            </a:bodyPr>
            <a:lstStyle/>
            <a:p>
              <a:pPr algn="ctr" defTabSz="822898" rtl="0">
                <a:defRPr/>
              </a:pPr>
              <a:r>
                <a:rPr lang="en-gb" sz="1440" b="1">
                  <a:solidFill>
                    <a:srgbClr val="211A52"/>
                  </a:solidFill>
                  <a:latin typeface="Arial Black"/>
                  <a:cs typeface="Arial" panose="020B0604020202020204" pitchFamily="34" charset="0"/>
                </a:rPr>
                <a:t>BEST UNIVERSITY</a:t>
              </a:r>
            </a:p>
            <a:p>
              <a:pPr algn="ctr" defTabSz="822898" rtl="0">
                <a:defRPr/>
              </a:pPr>
              <a:r>
                <a:rPr lang="en-gb" sz="1440" b="1">
                  <a:solidFill>
                    <a:srgbClr val="211A52"/>
                  </a:solidFill>
                  <a:latin typeface="Arial Black"/>
                  <a:cs typeface="Arial" panose="020B0604020202020204" pitchFamily="34" charset="0"/>
                </a:rPr>
                <a:t>IN EUROPE IN GREEN AND SUSTAINABLE SCIENCE AND TECHNOLOGY</a:t>
              </a:r>
            </a:p>
          </p:txBody>
        </p:sp>
        <p:sp>
          <p:nvSpPr>
            <p:cNvPr id="8" name="TextBox 20"/>
            <p:cNvSpPr txBox="1"/>
            <p:nvPr/>
          </p:nvSpPr>
          <p:spPr>
            <a:xfrm>
              <a:off x="3551880" y="4380203"/>
              <a:ext cx="3551934" cy="1800493"/>
            </a:xfrm>
            <a:prstGeom prst="rect">
              <a:avLst/>
            </a:prstGeom>
            <a:noFill/>
          </p:spPr>
          <p:txBody>
            <a:bodyPr wrap="square" lIns="0" rIns="0" rtlCol="0">
              <a:spAutoFit/>
            </a:bodyPr>
            <a:lstStyle/>
            <a:p>
              <a:pPr defTabSz="822960" rtl="0">
                <a:defRPr/>
              </a:pPr>
              <a:endParaRPr lang="en-US" sz="1080" dirty="0">
                <a:solidFill>
                  <a:srgbClr val="211A52"/>
                </a:solidFill>
                <a:latin typeface="Arial" panose="020B0604020202020204" pitchFamily="34" charset="0"/>
                <a:cs typeface="Arial" panose="020B0604020202020204" pitchFamily="34" charset="0"/>
              </a:endParaRPr>
            </a:p>
            <a:p>
              <a:pPr defTabSz="822960" rtl="0">
                <a:defRPr/>
              </a:pPr>
              <a:r>
                <a:rPr lang="en-gb" sz="1400">
                  <a:solidFill>
                    <a:srgbClr val="211A52"/>
                  </a:solidFill>
                  <a:latin typeface="Arial" panose="020B0604020202020204" pitchFamily="34" charset="0"/>
                  <a:cs typeface="Arial" panose="020B0604020202020204" pitchFamily="34" charset="0"/>
                </a:rPr>
                <a:t>In green and sustainable science and technology, Aalborg University ranks No. 1 in Europe and No. 26 in the world</a:t>
              </a:r>
            </a:p>
            <a:p>
              <a:pPr defTabSz="822960" rtl="0">
                <a:defRPr/>
              </a:pPr>
              <a:endParaRPr lang="da-DK" sz="1400" i="1" dirty="0">
                <a:solidFill>
                  <a:srgbClr val="211A52"/>
                </a:solidFill>
                <a:latin typeface="Arial" panose="020B0604020202020204" pitchFamily="34" charset="0"/>
                <a:cs typeface="Arial" panose="020B0604020202020204" pitchFamily="34" charset="0"/>
              </a:endParaRPr>
            </a:p>
            <a:p>
              <a:pPr defTabSz="822960" rtl="0">
                <a:defRPr/>
              </a:pPr>
              <a:r>
                <a:rPr lang="en-gb" sz="1400" i="1">
                  <a:solidFill>
                    <a:srgbClr val="211A52"/>
                  </a:solidFill>
                  <a:latin typeface="Arial" panose="020B0604020202020204" pitchFamily="34" charset="0"/>
                  <a:cs typeface="Arial" panose="020B0604020202020204" pitchFamily="34" charset="0"/>
                </a:rPr>
                <a:t>U.S. News &amp; World Report, </a:t>
              </a:r>
            </a:p>
            <a:p>
              <a:pPr defTabSz="822960" rtl="0">
                <a:defRPr/>
              </a:pPr>
              <a:r>
                <a:rPr lang="en-gb" sz="1400" i="1">
                  <a:solidFill>
                    <a:srgbClr val="211A52"/>
                  </a:solidFill>
                  <a:latin typeface="Arial" panose="020B0604020202020204" pitchFamily="34" charset="0"/>
                  <a:cs typeface="Arial" panose="020B0604020202020204" pitchFamily="34" charset="0"/>
                </a:rPr>
                <a:t>2024-25</a:t>
              </a:r>
            </a:p>
            <a:p>
              <a:pPr defTabSz="822898" rtl="0">
                <a:defRPr/>
              </a:pPr>
              <a:endParaRPr lang="da-DK" sz="1620" dirty="0">
                <a:solidFill>
                  <a:srgbClr val="211A52"/>
                </a:solidFill>
                <a:latin typeface="Arial"/>
              </a:endParaRPr>
            </a:p>
          </p:txBody>
        </p:sp>
      </p:grpSp>
      <p:grpSp>
        <p:nvGrpSpPr>
          <p:cNvPr id="16" name="Gruppe 15"/>
          <p:cNvGrpSpPr/>
          <p:nvPr/>
        </p:nvGrpSpPr>
        <p:grpSpPr>
          <a:xfrm>
            <a:off x="8485241" y="3339889"/>
            <a:ext cx="3543119" cy="1934009"/>
            <a:chOff x="6338351" y="3635642"/>
            <a:chExt cx="3543119" cy="1934009"/>
          </a:xfrm>
        </p:grpSpPr>
        <p:sp>
          <p:nvSpPr>
            <p:cNvPr id="19" name="TextBox 19"/>
            <p:cNvSpPr txBox="1"/>
            <p:nvPr/>
          </p:nvSpPr>
          <p:spPr>
            <a:xfrm>
              <a:off x="6338351" y="3635642"/>
              <a:ext cx="3250612" cy="757130"/>
            </a:xfrm>
            <a:prstGeom prst="rect">
              <a:avLst/>
            </a:prstGeom>
            <a:noFill/>
          </p:spPr>
          <p:txBody>
            <a:bodyPr wrap="square" lIns="0" rIns="0" rtlCol="0">
              <a:spAutoFit/>
            </a:bodyPr>
            <a:lstStyle/>
            <a:p>
              <a:pPr algn="ctr" defTabSz="822898" rtl="0">
                <a:defRPr/>
              </a:pPr>
              <a:r>
                <a:rPr lang="en-gb" sz="1440" b="1">
                  <a:solidFill>
                    <a:srgbClr val="211A52"/>
                  </a:solidFill>
                  <a:latin typeface="Arial Black"/>
                  <a:cs typeface="Arial" panose="020B0604020202020204" pitchFamily="34" charset="0"/>
                </a:rPr>
                <a:t>COMPANIES' PREFERRED PARTNER</a:t>
              </a:r>
            </a:p>
          </p:txBody>
        </p:sp>
        <p:sp>
          <p:nvSpPr>
            <p:cNvPr id="20" name="TextBox 20"/>
            <p:cNvSpPr txBox="1"/>
            <p:nvPr/>
          </p:nvSpPr>
          <p:spPr>
            <a:xfrm>
              <a:off x="6506267" y="4615544"/>
              <a:ext cx="3375203" cy="954107"/>
            </a:xfrm>
            <a:prstGeom prst="rect">
              <a:avLst/>
            </a:prstGeom>
            <a:noFill/>
          </p:spPr>
          <p:txBody>
            <a:bodyPr wrap="square" lIns="0" rIns="0" rtlCol="0">
              <a:spAutoFit/>
            </a:bodyPr>
            <a:lstStyle/>
            <a:p>
              <a:pPr rtl="0"/>
              <a:r>
                <a:rPr lang="en-US" sz="1400" b="0" i="0" u="none" strike="noStrike" kern="1200" cap="none" spc="0" normalizeH="0" noProof="0" dirty="0">
                  <a:ln>
                    <a:noFill/>
                  </a:ln>
                  <a:solidFill>
                    <a:srgbClr val="211A52"/>
                  </a:solidFill>
                  <a:effectLst/>
                  <a:uLnTx/>
                  <a:uFillTx/>
                  <a:latin typeface="Arial" panose="020B0604020202020204" pitchFamily="34" charset="0"/>
                  <a:cs typeface="Arial" panose="020B0604020202020204" pitchFamily="34" charset="0"/>
                </a:rPr>
                <a:t>AAU takes first place on the Confederation of Danish Industry (DI) list of how satisfied companies are with collaborating with the country's universities</a:t>
              </a:r>
              <a:endParaRPr lang="en-gb" sz="1400" b="0" i="0" u="none" strike="noStrike" kern="1200" cap="none" spc="0" normalizeH="0" noProof="0" dirty="0">
                <a:ln>
                  <a:noFill/>
                </a:ln>
                <a:solidFill>
                  <a:srgbClr val="211A52"/>
                </a:solidFill>
                <a:effectLst/>
                <a:uLnTx/>
                <a:uFillTx/>
                <a:latin typeface="Arial" panose="020B0604020202020204" pitchFamily="34" charset="0"/>
                <a:cs typeface="Arial" panose="020B0604020202020204" pitchFamily="34" charset="0"/>
              </a:endParaRPr>
            </a:p>
          </p:txBody>
        </p:sp>
      </p:grpSp>
      <p:sp>
        <p:nvSpPr>
          <p:cNvPr id="11" name="AutoShape 4" descr="Billedresultat for the world university rankin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da-DK"/>
          </a:p>
        </p:txBody>
      </p:sp>
      <p:sp>
        <p:nvSpPr>
          <p:cNvPr id="15" name="Rektangel 14"/>
          <p:cNvSpPr/>
          <p:nvPr/>
        </p:nvSpPr>
        <p:spPr>
          <a:xfrm flipV="1">
            <a:off x="2028825" y="3194050"/>
            <a:ext cx="80009" cy="92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pic>
        <p:nvPicPr>
          <p:cNvPr id="25" name="Grafik 24" descr="Åben hånd med plante kontur">
            <a:extLst>
              <a:ext uri="{FF2B5EF4-FFF2-40B4-BE49-F238E27FC236}">
                <a16:creationId xmlns:a16="http://schemas.microsoft.com/office/drawing/2014/main" id="{4DE3FF93-0296-00E1-F3A8-C668DBD723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1467" y="1950873"/>
            <a:ext cx="1216464" cy="1216464"/>
          </a:xfrm>
          <a:prstGeom prst="rect">
            <a:avLst/>
          </a:prstGeom>
        </p:spPr>
      </p:pic>
      <p:pic>
        <p:nvPicPr>
          <p:cNvPr id="29" name="Grafik 28" descr="Håndtryk kontur">
            <a:extLst>
              <a:ext uri="{FF2B5EF4-FFF2-40B4-BE49-F238E27FC236}">
                <a16:creationId xmlns:a16="http://schemas.microsoft.com/office/drawing/2014/main" id="{896CC73C-4C6B-5EEE-773E-1EE5AE572F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5590" y="1914276"/>
            <a:ext cx="1290338" cy="1290338"/>
          </a:xfrm>
          <a:prstGeom prst="rect">
            <a:avLst/>
          </a:prstGeom>
        </p:spPr>
      </p:pic>
      <p:grpSp>
        <p:nvGrpSpPr>
          <p:cNvPr id="2" name="Group 4">
            <a:extLst>
              <a:ext uri="{FF2B5EF4-FFF2-40B4-BE49-F238E27FC236}">
                <a16:creationId xmlns:a16="http://schemas.microsoft.com/office/drawing/2014/main" id="{4B79CE98-B631-C6DA-27B9-08C3993E5396}"/>
              </a:ext>
            </a:extLst>
          </p:cNvPr>
          <p:cNvGrpSpPr>
            <a:grpSpLocks noChangeAspect="1"/>
          </p:cNvGrpSpPr>
          <p:nvPr/>
        </p:nvGrpSpPr>
        <p:grpSpPr bwMode="auto">
          <a:xfrm>
            <a:off x="1343077" y="2166937"/>
            <a:ext cx="904875" cy="1136650"/>
            <a:chOff x="854" y="1435"/>
            <a:chExt cx="570" cy="716"/>
          </a:xfrm>
        </p:grpSpPr>
        <p:sp>
          <p:nvSpPr>
            <p:cNvPr id="3" name="AutoShape 3">
              <a:extLst>
                <a:ext uri="{FF2B5EF4-FFF2-40B4-BE49-F238E27FC236}">
                  <a16:creationId xmlns:a16="http://schemas.microsoft.com/office/drawing/2014/main" id="{2D82A717-EBE7-2C89-FFD3-41F2EFA42820}"/>
                </a:ext>
              </a:extLst>
            </p:cNvPr>
            <p:cNvSpPr>
              <a:spLocks noChangeAspect="1" noChangeArrowheads="1" noTextEdit="1"/>
            </p:cNvSpPr>
            <p:nvPr/>
          </p:nvSpPr>
          <p:spPr bwMode="auto">
            <a:xfrm>
              <a:off x="854" y="1435"/>
              <a:ext cx="570" cy="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 name="Freeform 5">
              <a:extLst>
                <a:ext uri="{FF2B5EF4-FFF2-40B4-BE49-F238E27FC236}">
                  <a16:creationId xmlns:a16="http://schemas.microsoft.com/office/drawing/2014/main" id="{50D43982-91BB-9977-5B61-F5E15A9B9D25}"/>
                </a:ext>
              </a:extLst>
            </p:cNvPr>
            <p:cNvSpPr>
              <a:spLocks noEditPoints="1"/>
            </p:cNvSpPr>
            <p:nvPr/>
          </p:nvSpPr>
          <p:spPr bwMode="auto">
            <a:xfrm>
              <a:off x="854" y="1435"/>
              <a:ext cx="568" cy="714"/>
            </a:xfrm>
            <a:custGeom>
              <a:avLst/>
              <a:gdLst>
                <a:gd name="T0" fmla="*/ 198 w 278"/>
                <a:gd name="T1" fmla="*/ 203 h 350"/>
                <a:gd name="T2" fmla="*/ 213 w 278"/>
                <a:gd name="T3" fmla="*/ 126 h 350"/>
                <a:gd name="T4" fmla="*/ 232 w 278"/>
                <a:gd name="T5" fmla="*/ 102 h 350"/>
                <a:gd name="T6" fmla="*/ 223 w 278"/>
                <a:gd name="T7" fmla="*/ 93 h 350"/>
                <a:gd name="T8" fmla="*/ 148 w 278"/>
                <a:gd name="T9" fmla="*/ 0 h 350"/>
                <a:gd name="T10" fmla="*/ 116 w 278"/>
                <a:gd name="T11" fmla="*/ 15 h 350"/>
                <a:gd name="T12" fmla="*/ 51 w 278"/>
                <a:gd name="T13" fmla="*/ 98 h 350"/>
                <a:gd name="T14" fmla="*/ 65 w 278"/>
                <a:gd name="T15" fmla="*/ 107 h 350"/>
                <a:gd name="T16" fmla="*/ 79 w 278"/>
                <a:gd name="T17" fmla="*/ 199 h 350"/>
                <a:gd name="T18" fmla="*/ 14 w 278"/>
                <a:gd name="T19" fmla="*/ 231 h 350"/>
                <a:gd name="T20" fmla="*/ 4 w 278"/>
                <a:gd name="T21" fmla="*/ 279 h 350"/>
                <a:gd name="T22" fmla="*/ 187 w 278"/>
                <a:gd name="T23" fmla="*/ 319 h 350"/>
                <a:gd name="T24" fmla="*/ 246 w 278"/>
                <a:gd name="T25" fmla="*/ 306 h 350"/>
                <a:gd name="T26" fmla="*/ 278 w 278"/>
                <a:gd name="T27" fmla="*/ 274 h 350"/>
                <a:gd name="T28" fmla="*/ 182 w 278"/>
                <a:gd name="T29" fmla="*/ 34 h 350"/>
                <a:gd name="T30" fmla="*/ 178 w 278"/>
                <a:gd name="T31" fmla="*/ 54 h 350"/>
                <a:gd name="T32" fmla="*/ 96 w 278"/>
                <a:gd name="T33" fmla="*/ 34 h 350"/>
                <a:gd name="T34" fmla="*/ 95 w 278"/>
                <a:gd name="T35" fmla="*/ 35 h 350"/>
                <a:gd name="T36" fmla="*/ 106 w 278"/>
                <a:gd name="T37" fmla="*/ 65 h 350"/>
                <a:gd name="T38" fmla="*/ 112 w 278"/>
                <a:gd name="T39" fmla="*/ 60 h 350"/>
                <a:gd name="T40" fmla="*/ 116 w 278"/>
                <a:gd name="T41" fmla="*/ 37 h 350"/>
                <a:gd name="T42" fmla="*/ 125 w 278"/>
                <a:gd name="T43" fmla="*/ 14 h 350"/>
                <a:gd name="T44" fmla="*/ 153 w 278"/>
                <a:gd name="T45" fmla="*/ 14 h 350"/>
                <a:gd name="T46" fmla="*/ 162 w 278"/>
                <a:gd name="T47" fmla="*/ 37 h 350"/>
                <a:gd name="T48" fmla="*/ 167 w 278"/>
                <a:gd name="T49" fmla="*/ 60 h 350"/>
                <a:gd name="T50" fmla="*/ 172 w 278"/>
                <a:gd name="T51" fmla="*/ 65 h 350"/>
                <a:gd name="T52" fmla="*/ 213 w 278"/>
                <a:gd name="T53" fmla="*/ 98 h 350"/>
                <a:gd name="T54" fmla="*/ 74 w 278"/>
                <a:gd name="T55" fmla="*/ 126 h 350"/>
                <a:gd name="T56" fmla="*/ 204 w 278"/>
                <a:gd name="T57" fmla="*/ 126 h 350"/>
                <a:gd name="T58" fmla="*/ 185 w 278"/>
                <a:gd name="T59" fmla="*/ 179 h 350"/>
                <a:gd name="T60" fmla="*/ 139 w 278"/>
                <a:gd name="T61" fmla="*/ 204 h 350"/>
                <a:gd name="T62" fmla="*/ 117 w 278"/>
                <a:gd name="T63" fmla="*/ 199 h 350"/>
                <a:gd name="T64" fmla="*/ 93 w 278"/>
                <a:gd name="T65" fmla="*/ 179 h 350"/>
                <a:gd name="T66" fmla="*/ 74 w 278"/>
                <a:gd name="T67" fmla="*/ 126 h 350"/>
                <a:gd name="T68" fmla="*/ 128 w 278"/>
                <a:gd name="T69" fmla="*/ 246 h 350"/>
                <a:gd name="T70" fmla="*/ 146 w 278"/>
                <a:gd name="T71" fmla="*/ 236 h 350"/>
                <a:gd name="T72" fmla="*/ 9 w 278"/>
                <a:gd name="T73" fmla="*/ 254 h 350"/>
                <a:gd name="T74" fmla="*/ 115 w 278"/>
                <a:gd name="T75" fmla="*/ 252 h 350"/>
                <a:gd name="T76" fmla="*/ 94 w 278"/>
                <a:gd name="T77" fmla="*/ 206 h 350"/>
                <a:gd name="T78" fmla="*/ 90 w 278"/>
                <a:gd name="T79" fmla="*/ 191 h 350"/>
                <a:gd name="T80" fmla="*/ 119 w 278"/>
                <a:gd name="T81" fmla="*/ 242 h 350"/>
                <a:gd name="T82" fmla="*/ 124 w 278"/>
                <a:gd name="T83" fmla="*/ 256 h 350"/>
                <a:gd name="T84" fmla="*/ 122 w 278"/>
                <a:gd name="T85" fmla="*/ 270 h 350"/>
                <a:gd name="T86" fmla="*/ 183 w 278"/>
                <a:gd name="T87" fmla="*/ 195 h 350"/>
                <a:gd name="T88" fmla="*/ 190 w 278"/>
                <a:gd name="T89" fmla="*/ 199 h 350"/>
                <a:gd name="T90" fmla="*/ 165 w 278"/>
                <a:gd name="T91" fmla="*/ 233 h 350"/>
                <a:gd name="T92" fmla="*/ 196 w 278"/>
                <a:gd name="T93" fmla="*/ 298 h 350"/>
                <a:gd name="T94" fmla="*/ 182 w 278"/>
                <a:gd name="T95" fmla="*/ 270 h 350"/>
                <a:gd name="T96" fmla="*/ 197 w 278"/>
                <a:gd name="T97" fmla="*/ 279 h 350"/>
                <a:gd name="T98" fmla="*/ 195 w 278"/>
                <a:gd name="T99" fmla="*/ 260 h 350"/>
                <a:gd name="T100" fmla="*/ 202 w 278"/>
                <a:gd name="T101" fmla="*/ 269 h 350"/>
                <a:gd name="T102" fmla="*/ 221 w 278"/>
                <a:gd name="T103" fmla="*/ 288 h 350"/>
                <a:gd name="T104" fmla="*/ 208 w 278"/>
                <a:gd name="T105" fmla="*/ 279 h 350"/>
                <a:gd name="T106" fmla="*/ 196 w 278"/>
                <a:gd name="T107" fmla="*/ 319 h 350"/>
                <a:gd name="T108" fmla="*/ 218 w 278"/>
                <a:gd name="T109" fmla="*/ 341 h 350"/>
                <a:gd name="T110" fmla="*/ 239 w 278"/>
                <a:gd name="T111" fmla="*/ 279 h 350"/>
                <a:gd name="T112" fmla="*/ 254 w 278"/>
                <a:gd name="T113" fmla="*/ 270 h 350"/>
                <a:gd name="T114" fmla="*/ 240 w 278"/>
                <a:gd name="T115" fmla="*/ 298 h 350"/>
                <a:gd name="T116" fmla="*/ 254 w 278"/>
                <a:gd name="T117" fmla="*/ 253 h 350"/>
                <a:gd name="T118" fmla="*/ 182 w 278"/>
                <a:gd name="T119" fmla="*/ 253 h 350"/>
                <a:gd name="T120" fmla="*/ 163 w 278"/>
                <a:gd name="T121" fmla="*/ 252 h 350"/>
                <a:gd name="T122" fmla="*/ 269 w 278"/>
                <a:gd name="T123" fmla="*/ 25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8" h="350">
                  <a:moveTo>
                    <a:pt x="264" y="231"/>
                  </a:moveTo>
                  <a:cubicBezTo>
                    <a:pt x="237" y="217"/>
                    <a:pt x="215" y="209"/>
                    <a:pt x="196" y="205"/>
                  </a:cubicBezTo>
                  <a:cubicBezTo>
                    <a:pt x="198" y="203"/>
                    <a:pt x="198" y="203"/>
                    <a:pt x="198" y="203"/>
                  </a:cubicBezTo>
                  <a:cubicBezTo>
                    <a:pt x="199" y="202"/>
                    <a:pt x="200" y="200"/>
                    <a:pt x="199" y="199"/>
                  </a:cubicBezTo>
                  <a:cubicBezTo>
                    <a:pt x="195" y="182"/>
                    <a:pt x="195" y="182"/>
                    <a:pt x="195" y="182"/>
                  </a:cubicBezTo>
                  <a:cubicBezTo>
                    <a:pt x="207" y="165"/>
                    <a:pt x="213" y="145"/>
                    <a:pt x="213" y="126"/>
                  </a:cubicBezTo>
                  <a:cubicBezTo>
                    <a:pt x="213" y="107"/>
                    <a:pt x="213" y="107"/>
                    <a:pt x="213" y="107"/>
                  </a:cubicBezTo>
                  <a:cubicBezTo>
                    <a:pt x="227" y="107"/>
                    <a:pt x="227" y="107"/>
                    <a:pt x="227" y="107"/>
                  </a:cubicBezTo>
                  <a:cubicBezTo>
                    <a:pt x="230" y="107"/>
                    <a:pt x="232" y="105"/>
                    <a:pt x="232" y="102"/>
                  </a:cubicBezTo>
                  <a:cubicBezTo>
                    <a:pt x="232" y="100"/>
                    <a:pt x="230" y="98"/>
                    <a:pt x="227" y="98"/>
                  </a:cubicBezTo>
                  <a:cubicBezTo>
                    <a:pt x="223" y="98"/>
                    <a:pt x="223" y="98"/>
                    <a:pt x="223" y="98"/>
                  </a:cubicBezTo>
                  <a:cubicBezTo>
                    <a:pt x="223" y="93"/>
                    <a:pt x="223" y="93"/>
                    <a:pt x="223" y="93"/>
                  </a:cubicBezTo>
                  <a:cubicBezTo>
                    <a:pt x="223" y="56"/>
                    <a:pt x="198" y="25"/>
                    <a:pt x="162" y="15"/>
                  </a:cubicBezTo>
                  <a:cubicBezTo>
                    <a:pt x="162" y="14"/>
                    <a:pt x="162" y="14"/>
                    <a:pt x="162" y="14"/>
                  </a:cubicBezTo>
                  <a:cubicBezTo>
                    <a:pt x="162" y="7"/>
                    <a:pt x="156" y="0"/>
                    <a:pt x="148" y="0"/>
                  </a:cubicBezTo>
                  <a:cubicBezTo>
                    <a:pt x="130" y="0"/>
                    <a:pt x="130" y="0"/>
                    <a:pt x="130" y="0"/>
                  </a:cubicBezTo>
                  <a:cubicBezTo>
                    <a:pt x="122" y="0"/>
                    <a:pt x="116" y="6"/>
                    <a:pt x="116" y="14"/>
                  </a:cubicBezTo>
                  <a:cubicBezTo>
                    <a:pt x="116" y="15"/>
                    <a:pt x="116" y="15"/>
                    <a:pt x="116" y="15"/>
                  </a:cubicBezTo>
                  <a:cubicBezTo>
                    <a:pt x="80" y="25"/>
                    <a:pt x="55" y="56"/>
                    <a:pt x="55" y="93"/>
                  </a:cubicBezTo>
                  <a:cubicBezTo>
                    <a:pt x="55" y="98"/>
                    <a:pt x="55" y="98"/>
                    <a:pt x="55" y="98"/>
                  </a:cubicBezTo>
                  <a:cubicBezTo>
                    <a:pt x="51" y="98"/>
                    <a:pt x="51" y="98"/>
                    <a:pt x="51" y="98"/>
                  </a:cubicBezTo>
                  <a:cubicBezTo>
                    <a:pt x="48" y="98"/>
                    <a:pt x="46" y="100"/>
                    <a:pt x="46" y="102"/>
                  </a:cubicBezTo>
                  <a:cubicBezTo>
                    <a:pt x="46" y="105"/>
                    <a:pt x="48" y="107"/>
                    <a:pt x="51" y="107"/>
                  </a:cubicBezTo>
                  <a:cubicBezTo>
                    <a:pt x="65" y="107"/>
                    <a:pt x="65" y="107"/>
                    <a:pt x="65" y="107"/>
                  </a:cubicBezTo>
                  <a:cubicBezTo>
                    <a:pt x="65" y="126"/>
                    <a:pt x="65" y="126"/>
                    <a:pt x="65" y="126"/>
                  </a:cubicBezTo>
                  <a:cubicBezTo>
                    <a:pt x="65" y="145"/>
                    <a:pt x="71" y="165"/>
                    <a:pt x="83" y="182"/>
                  </a:cubicBezTo>
                  <a:cubicBezTo>
                    <a:pt x="79" y="199"/>
                    <a:pt x="79" y="199"/>
                    <a:pt x="79" y="199"/>
                  </a:cubicBezTo>
                  <a:cubicBezTo>
                    <a:pt x="79" y="200"/>
                    <a:pt x="79" y="202"/>
                    <a:pt x="80" y="203"/>
                  </a:cubicBezTo>
                  <a:cubicBezTo>
                    <a:pt x="82" y="205"/>
                    <a:pt x="82" y="205"/>
                    <a:pt x="82" y="205"/>
                  </a:cubicBezTo>
                  <a:cubicBezTo>
                    <a:pt x="63" y="209"/>
                    <a:pt x="41" y="217"/>
                    <a:pt x="14" y="231"/>
                  </a:cubicBezTo>
                  <a:cubicBezTo>
                    <a:pt x="5" y="236"/>
                    <a:pt x="0" y="244"/>
                    <a:pt x="0" y="254"/>
                  </a:cubicBezTo>
                  <a:cubicBezTo>
                    <a:pt x="0" y="274"/>
                    <a:pt x="0" y="274"/>
                    <a:pt x="0" y="274"/>
                  </a:cubicBezTo>
                  <a:cubicBezTo>
                    <a:pt x="0" y="277"/>
                    <a:pt x="1" y="279"/>
                    <a:pt x="4" y="279"/>
                  </a:cubicBezTo>
                  <a:cubicBezTo>
                    <a:pt x="171" y="279"/>
                    <a:pt x="171" y="279"/>
                    <a:pt x="171" y="279"/>
                  </a:cubicBezTo>
                  <a:cubicBezTo>
                    <a:pt x="190" y="306"/>
                    <a:pt x="190" y="306"/>
                    <a:pt x="190" y="306"/>
                  </a:cubicBezTo>
                  <a:cubicBezTo>
                    <a:pt x="188" y="310"/>
                    <a:pt x="187" y="314"/>
                    <a:pt x="187" y="319"/>
                  </a:cubicBezTo>
                  <a:cubicBezTo>
                    <a:pt x="187" y="336"/>
                    <a:pt x="201" y="350"/>
                    <a:pt x="218" y="350"/>
                  </a:cubicBezTo>
                  <a:cubicBezTo>
                    <a:pt x="235" y="350"/>
                    <a:pt x="249" y="336"/>
                    <a:pt x="249" y="319"/>
                  </a:cubicBezTo>
                  <a:cubicBezTo>
                    <a:pt x="249" y="314"/>
                    <a:pt x="248" y="310"/>
                    <a:pt x="246" y="306"/>
                  </a:cubicBezTo>
                  <a:cubicBezTo>
                    <a:pt x="265" y="279"/>
                    <a:pt x="265" y="279"/>
                    <a:pt x="265" y="279"/>
                  </a:cubicBezTo>
                  <a:cubicBezTo>
                    <a:pt x="274" y="279"/>
                    <a:pt x="274" y="279"/>
                    <a:pt x="274" y="279"/>
                  </a:cubicBezTo>
                  <a:cubicBezTo>
                    <a:pt x="277" y="279"/>
                    <a:pt x="278" y="277"/>
                    <a:pt x="278" y="274"/>
                  </a:cubicBezTo>
                  <a:cubicBezTo>
                    <a:pt x="278" y="254"/>
                    <a:pt x="278" y="254"/>
                    <a:pt x="278" y="254"/>
                  </a:cubicBezTo>
                  <a:cubicBezTo>
                    <a:pt x="278" y="245"/>
                    <a:pt x="273" y="236"/>
                    <a:pt x="264" y="231"/>
                  </a:cubicBezTo>
                  <a:close/>
                  <a:moveTo>
                    <a:pt x="182" y="34"/>
                  </a:moveTo>
                  <a:cubicBezTo>
                    <a:pt x="182" y="35"/>
                    <a:pt x="183" y="35"/>
                    <a:pt x="183" y="35"/>
                  </a:cubicBezTo>
                  <a:cubicBezTo>
                    <a:pt x="189" y="40"/>
                    <a:pt x="195" y="45"/>
                    <a:pt x="199" y="50"/>
                  </a:cubicBezTo>
                  <a:cubicBezTo>
                    <a:pt x="178" y="54"/>
                    <a:pt x="178" y="54"/>
                    <a:pt x="178" y="54"/>
                  </a:cubicBezTo>
                  <a:lnTo>
                    <a:pt x="182" y="34"/>
                  </a:lnTo>
                  <a:close/>
                  <a:moveTo>
                    <a:pt x="95" y="35"/>
                  </a:moveTo>
                  <a:cubicBezTo>
                    <a:pt x="95" y="35"/>
                    <a:pt x="96" y="35"/>
                    <a:pt x="96" y="34"/>
                  </a:cubicBezTo>
                  <a:cubicBezTo>
                    <a:pt x="100" y="54"/>
                    <a:pt x="100" y="54"/>
                    <a:pt x="100" y="54"/>
                  </a:cubicBezTo>
                  <a:cubicBezTo>
                    <a:pt x="79" y="50"/>
                    <a:pt x="79" y="50"/>
                    <a:pt x="79" y="50"/>
                  </a:cubicBezTo>
                  <a:cubicBezTo>
                    <a:pt x="83" y="45"/>
                    <a:pt x="89" y="40"/>
                    <a:pt x="95" y="35"/>
                  </a:cubicBezTo>
                  <a:close/>
                  <a:moveTo>
                    <a:pt x="65" y="93"/>
                  </a:moveTo>
                  <a:cubicBezTo>
                    <a:pt x="65" y="81"/>
                    <a:pt x="68" y="69"/>
                    <a:pt x="73" y="59"/>
                  </a:cubicBezTo>
                  <a:cubicBezTo>
                    <a:pt x="106" y="65"/>
                    <a:pt x="106" y="65"/>
                    <a:pt x="106" y="65"/>
                  </a:cubicBezTo>
                  <a:cubicBezTo>
                    <a:pt x="106" y="65"/>
                    <a:pt x="106" y="65"/>
                    <a:pt x="106" y="65"/>
                  </a:cubicBezTo>
                  <a:cubicBezTo>
                    <a:pt x="108" y="65"/>
                    <a:pt x="109" y="65"/>
                    <a:pt x="110" y="64"/>
                  </a:cubicBezTo>
                  <a:cubicBezTo>
                    <a:pt x="112" y="63"/>
                    <a:pt x="112" y="61"/>
                    <a:pt x="112" y="60"/>
                  </a:cubicBezTo>
                  <a:cubicBezTo>
                    <a:pt x="105" y="29"/>
                    <a:pt x="105" y="29"/>
                    <a:pt x="105" y="29"/>
                  </a:cubicBezTo>
                  <a:cubicBezTo>
                    <a:pt x="109" y="27"/>
                    <a:pt x="112" y="26"/>
                    <a:pt x="116" y="25"/>
                  </a:cubicBezTo>
                  <a:cubicBezTo>
                    <a:pt x="116" y="37"/>
                    <a:pt x="116" y="37"/>
                    <a:pt x="116" y="37"/>
                  </a:cubicBezTo>
                  <a:cubicBezTo>
                    <a:pt x="116" y="40"/>
                    <a:pt x="118" y="42"/>
                    <a:pt x="120" y="42"/>
                  </a:cubicBezTo>
                  <a:cubicBezTo>
                    <a:pt x="123" y="42"/>
                    <a:pt x="125" y="40"/>
                    <a:pt x="125" y="37"/>
                  </a:cubicBezTo>
                  <a:cubicBezTo>
                    <a:pt x="125" y="14"/>
                    <a:pt x="125" y="14"/>
                    <a:pt x="125" y="14"/>
                  </a:cubicBezTo>
                  <a:cubicBezTo>
                    <a:pt x="125" y="12"/>
                    <a:pt x="127" y="9"/>
                    <a:pt x="130" y="9"/>
                  </a:cubicBezTo>
                  <a:cubicBezTo>
                    <a:pt x="148" y="9"/>
                    <a:pt x="148" y="9"/>
                    <a:pt x="148" y="9"/>
                  </a:cubicBezTo>
                  <a:cubicBezTo>
                    <a:pt x="151" y="9"/>
                    <a:pt x="153" y="11"/>
                    <a:pt x="153" y="14"/>
                  </a:cubicBezTo>
                  <a:cubicBezTo>
                    <a:pt x="153" y="37"/>
                    <a:pt x="153" y="37"/>
                    <a:pt x="153" y="37"/>
                  </a:cubicBezTo>
                  <a:cubicBezTo>
                    <a:pt x="153" y="40"/>
                    <a:pt x="155" y="42"/>
                    <a:pt x="158" y="42"/>
                  </a:cubicBezTo>
                  <a:cubicBezTo>
                    <a:pt x="160" y="42"/>
                    <a:pt x="162" y="40"/>
                    <a:pt x="162" y="37"/>
                  </a:cubicBezTo>
                  <a:cubicBezTo>
                    <a:pt x="162" y="25"/>
                    <a:pt x="162" y="25"/>
                    <a:pt x="162" y="25"/>
                  </a:cubicBezTo>
                  <a:cubicBezTo>
                    <a:pt x="166" y="26"/>
                    <a:pt x="170" y="28"/>
                    <a:pt x="173" y="29"/>
                  </a:cubicBezTo>
                  <a:cubicBezTo>
                    <a:pt x="167" y="60"/>
                    <a:pt x="167" y="60"/>
                    <a:pt x="167" y="60"/>
                  </a:cubicBezTo>
                  <a:cubicBezTo>
                    <a:pt x="167" y="61"/>
                    <a:pt x="167" y="63"/>
                    <a:pt x="168" y="64"/>
                  </a:cubicBezTo>
                  <a:cubicBezTo>
                    <a:pt x="169" y="65"/>
                    <a:pt x="170" y="65"/>
                    <a:pt x="172" y="65"/>
                  </a:cubicBezTo>
                  <a:cubicBezTo>
                    <a:pt x="172" y="65"/>
                    <a:pt x="172" y="65"/>
                    <a:pt x="172" y="65"/>
                  </a:cubicBezTo>
                  <a:cubicBezTo>
                    <a:pt x="204" y="58"/>
                    <a:pt x="204" y="58"/>
                    <a:pt x="204" y="58"/>
                  </a:cubicBezTo>
                  <a:cubicBezTo>
                    <a:pt x="210" y="69"/>
                    <a:pt x="213" y="81"/>
                    <a:pt x="213" y="93"/>
                  </a:cubicBezTo>
                  <a:cubicBezTo>
                    <a:pt x="213" y="98"/>
                    <a:pt x="213" y="98"/>
                    <a:pt x="213" y="98"/>
                  </a:cubicBezTo>
                  <a:cubicBezTo>
                    <a:pt x="65" y="98"/>
                    <a:pt x="65" y="98"/>
                    <a:pt x="65" y="98"/>
                  </a:cubicBezTo>
                  <a:lnTo>
                    <a:pt x="65" y="93"/>
                  </a:lnTo>
                  <a:close/>
                  <a:moveTo>
                    <a:pt x="74" y="126"/>
                  </a:moveTo>
                  <a:cubicBezTo>
                    <a:pt x="74" y="107"/>
                    <a:pt x="74" y="107"/>
                    <a:pt x="74" y="107"/>
                  </a:cubicBezTo>
                  <a:cubicBezTo>
                    <a:pt x="204" y="107"/>
                    <a:pt x="204" y="107"/>
                    <a:pt x="204" y="107"/>
                  </a:cubicBezTo>
                  <a:cubicBezTo>
                    <a:pt x="204" y="126"/>
                    <a:pt x="204" y="126"/>
                    <a:pt x="204" y="126"/>
                  </a:cubicBezTo>
                  <a:cubicBezTo>
                    <a:pt x="204" y="146"/>
                    <a:pt x="197" y="164"/>
                    <a:pt x="187" y="178"/>
                  </a:cubicBezTo>
                  <a:cubicBezTo>
                    <a:pt x="186" y="178"/>
                    <a:pt x="186" y="178"/>
                    <a:pt x="186" y="178"/>
                  </a:cubicBezTo>
                  <a:cubicBezTo>
                    <a:pt x="186" y="178"/>
                    <a:pt x="185" y="179"/>
                    <a:pt x="185" y="179"/>
                  </a:cubicBezTo>
                  <a:cubicBezTo>
                    <a:pt x="182" y="182"/>
                    <a:pt x="180" y="185"/>
                    <a:pt x="177" y="188"/>
                  </a:cubicBezTo>
                  <a:cubicBezTo>
                    <a:pt x="166" y="198"/>
                    <a:pt x="153" y="204"/>
                    <a:pt x="141" y="204"/>
                  </a:cubicBezTo>
                  <a:cubicBezTo>
                    <a:pt x="140" y="204"/>
                    <a:pt x="140" y="204"/>
                    <a:pt x="139" y="204"/>
                  </a:cubicBezTo>
                  <a:cubicBezTo>
                    <a:pt x="138" y="204"/>
                    <a:pt x="138" y="204"/>
                    <a:pt x="137" y="204"/>
                  </a:cubicBezTo>
                  <a:cubicBezTo>
                    <a:pt x="136" y="204"/>
                    <a:pt x="135" y="204"/>
                    <a:pt x="133" y="204"/>
                  </a:cubicBezTo>
                  <a:cubicBezTo>
                    <a:pt x="128" y="203"/>
                    <a:pt x="122" y="202"/>
                    <a:pt x="117" y="199"/>
                  </a:cubicBezTo>
                  <a:cubicBezTo>
                    <a:pt x="117" y="199"/>
                    <a:pt x="116" y="199"/>
                    <a:pt x="115" y="198"/>
                  </a:cubicBezTo>
                  <a:cubicBezTo>
                    <a:pt x="115" y="198"/>
                    <a:pt x="114" y="197"/>
                    <a:pt x="113" y="197"/>
                  </a:cubicBezTo>
                  <a:cubicBezTo>
                    <a:pt x="106" y="193"/>
                    <a:pt x="99" y="187"/>
                    <a:pt x="93" y="179"/>
                  </a:cubicBezTo>
                  <a:cubicBezTo>
                    <a:pt x="93" y="179"/>
                    <a:pt x="92" y="178"/>
                    <a:pt x="92" y="178"/>
                  </a:cubicBezTo>
                  <a:cubicBezTo>
                    <a:pt x="91" y="178"/>
                    <a:pt x="91" y="178"/>
                    <a:pt x="91" y="178"/>
                  </a:cubicBezTo>
                  <a:cubicBezTo>
                    <a:pt x="81" y="164"/>
                    <a:pt x="74" y="146"/>
                    <a:pt x="74" y="126"/>
                  </a:cubicBezTo>
                  <a:close/>
                  <a:moveTo>
                    <a:pt x="146" y="236"/>
                  </a:moveTo>
                  <a:cubicBezTo>
                    <a:pt x="151" y="246"/>
                    <a:pt x="151" y="246"/>
                    <a:pt x="151" y="246"/>
                  </a:cubicBezTo>
                  <a:cubicBezTo>
                    <a:pt x="128" y="246"/>
                    <a:pt x="128" y="246"/>
                    <a:pt x="128" y="246"/>
                  </a:cubicBezTo>
                  <a:cubicBezTo>
                    <a:pt x="136" y="227"/>
                    <a:pt x="136" y="227"/>
                    <a:pt x="136" y="227"/>
                  </a:cubicBezTo>
                  <a:cubicBezTo>
                    <a:pt x="139" y="221"/>
                    <a:pt x="139" y="221"/>
                    <a:pt x="139" y="221"/>
                  </a:cubicBezTo>
                  <a:lnTo>
                    <a:pt x="146" y="236"/>
                  </a:lnTo>
                  <a:close/>
                  <a:moveTo>
                    <a:pt x="112" y="270"/>
                  </a:moveTo>
                  <a:cubicBezTo>
                    <a:pt x="9" y="270"/>
                    <a:pt x="9" y="270"/>
                    <a:pt x="9" y="270"/>
                  </a:cubicBezTo>
                  <a:cubicBezTo>
                    <a:pt x="9" y="254"/>
                    <a:pt x="9" y="254"/>
                    <a:pt x="9" y="254"/>
                  </a:cubicBezTo>
                  <a:cubicBezTo>
                    <a:pt x="9" y="248"/>
                    <a:pt x="12" y="243"/>
                    <a:pt x="18" y="240"/>
                  </a:cubicBezTo>
                  <a:cubicBezTo>
                    <a:pt x="47" y="224"/>
                    <a:pt x="69" y="216"/>
                    <a:pt x="88" y="214"/>
                  </a:cubicBezTo>
                  <a:cubicBezTo>
                    <a:pt x="115" y="252"/>
                    <a:pt x="115" y="252"/>
                    <a:pt x="115" y="252"/>
                  </a:cubicBezTo>
                  <a:lnTo>
                    <a:pt x="112" y="270"/>
                  </a:lnTo>
                  <a:close/>
                  <a:moveTo>
                    <a:pt x="113" y="233"/>
                  </a:moveTo>
                  <a:cubicBezTo>
                    <a:pt x="94" y="206"/>
                    <a:pt x="94" y="206"/>
                    <a:pt x="94" y="206"/>
                  </a:cubicBezTo>
                  <a:cubicBezTo>
                    <a:pt x="94" y="206"/>
                    <a:pt x="94" y="206"/>
                    <a:pt x="93" y="206"/>
                  </a:cubicBezTo>
                  <a:cubicBezTo>
                    <a:pt x="88" y="199"/>
                    <a:pt x="88" y="199"/>
                    <a:pt x="88" y="199"/>
                  </a:cubicBezTo>
                  <a:cubicBezTo>
                    <a:pt x="90" y="191"/>
                    <a:pt x="90" y="191"/>
                    <a:pt x="90" y="191"/>
                  </a:cubicBezTo>
                  <a:cubicBezTo>
                    <a:pt x="90" y="191"/>
                    <a:pt x="91" y="191"/>
                    <a:pt x="91" y="191"/>
                  </a:cubicBezTo>
                  <a:cubicBezTo>
                    <a:pt x="102" y="203"/>
                    <a:pt x="116" y="211"/>
                    <a:pt x="132" y="213"/>
                  </a:cubicBezTo>
                  <a:cubicBezTo>
                    <a:pt x="119" y="242"/>
                    <a:pt x="119" y="242"/>
                    <a:pt x="119" y="242"/>
                  </a:cubicBezTo>
                  <a:lnTo>
                    <a:pt x="113" y="233"/>
                  </a:lnTo>
                  <a:close/>
                  <a:moveTo>
                    <a:pt x="122" y="270"/>
                  </a:moveTo>
                  <a:cubicBezTo>
                    <a:pt x="124" y="256"/>
                    <a:pt x="124" y="256"/>
                    <a:pt x="124" y="256"/>
                  </a:cubicBezTo>
                  <a:cubicBezTo>
                    <a:pt x="154" y="256"/>
                    <a:pt x="154" y="256"/>
                    <a:pt x="154" y="256"/>
                  </a:cubicBezTo>
                  <a:cubicBezTo>
                    <a:pt x="156" y="270"/>
                    <a:pt x="156" y="270"/>
                    <a:pt x="156" y="270"/>
                  </a:cubicBezTo>
                  <a:lnTo>
                    <a:pt x="122" y="270"/>
                  </a:lnTo>
                  <a:close/>
                  <a:moveTo>
                    <a:pt x="146" y="213"/>
                  </a:moveTo>
                  <a:cubicBezTo>
                    <a:pt x="160" y="212"/>
                    <a:pt x="173" y="205"/>
                    <a:pt x="183" y="195"/>
                  </a:cubicBezTo>
                  <a:cubicBezTo>
                    <a:pt x="183" y="195"/>
                    <a:pt x="183" y="195"/>
                    <a:pt x="183" y="195"/>
                  </a:cubicBezTo>
                  <a:cubicBezTo>
                    <a:pt x="185" y="194"/>
                    <a:pt x="186" y="192"/>
                    <a:pt x="187" y="191"/>
                  </a:cubicBezTo>
                  <a:cubicBezTo>
                    <a:pt x="187" y="191"/>
                    <a:pt x="188" y="191"/>
                    <a:pt x="188" y="191"/>
                  </a:cubicBezTo>
                  <a:cubicBezTo>
                    <a:pt x="190" y="199"/>
                    <a:pt x="190" y="199"/>
                    <a:pt x="190" y="199"/>
                  </a:cubicBezTo>
                  <a:cubicBezTo>
                    <a:pt x="185" y="205"/>
                    <a:pt x="185" y="205"/>
                    <a:pt x="185" y="205"/>
                  </a:cubicBezTo>
                  <a:cubicBezTo>
                    <a:pt x="185" y="206"/>
                    <a:pt x="184" y="206"/>
                    <a:pt x="184" y="206"/>
                  </a:cubicBezTo>
                  <a:cubicBezTo>
                    <a:pt x="165" y="233"/>
                    <a:pt x="165" y="233"/>
                    <a:pt x="165" y="233"/>
                  </a:cubicBezTo>
                  <a:cubicBezTo>
                    <a:pt x="159" y="242"/>
                    <a:pt x="159" y="242"/>
                    <a:pt x="159" y="242"/>
                  </a:cubicBezTo>
                  <a:lnTo>
                    <a:pt x="146" y="213"/>
                  </a:lnTo>
                  <a:close/>
                  <a:moveTo>
                    <a:pt x="196" y="298"/>
                  </a:moveTo>
                  <a:cubicBezTo>
                    <a:pt x="182" y="279"/>
                    <a:pt x="182" y="279"/>
                    <a:pt x="182" y="279"/>
                  </a:cubicBezTo>
                  <a:cubicBezTo>
                    <a:pt x="179" y="274"/>
                    <a:pt x="179" y="274"/>
                    <a:pt x="179" y="274"/>
                  </a:cubicBezTo>
                  <a:cubicBezTo>
                    <a:pt x="182" y="270"/>
                    <a:pt x="182" y="270"/>
                    <a:pt x="182" y="270"/>
                  </a:cubicBezTo>
                  <a:cubicBezTo>
                    <a:pt x="186" y="263"/>
                    <a:pt x="186" y="263"/>
                    <a:pt x="186" y="263"/>
                  </a:cubicBezTo>
                  <a:cubicBezTo>
                    <a:pt x="190" y="270"/>
                    <a:pt x="190" y="270"/>
                    <a:pt x="190" y="270"/>
                  </a:cubicBezTo>
                  <a:cubicBezTo>
                    <a:pt x="197" y="279"/>
                    <a:pt x="197" y="279"/>
                    <a:pt x="197" y="279"/>
                  </a:cubicBezTo>
                  <a:cubicBezTo>
                    <a:pt x="205" y="291"/>
                    <a:pt x="205" y="291"/>
                    <a:pt x="205" y="291"/>
                  </a:cubicBezTo>
                  <a:cubicBezTo>
                    <a:pt x="202" y="292"/>
                    <a:pt x="198" y="295"/>
                    <a:pt x="196" y="298"/>
                  </a:cubicBezTo>
                  <a:close/>
                  <a:moveTo>
                    <a:pt x="195" y="260"/>
                  </a:moveTo>
                  <a:cubicBezTo>
                    <a:pt x="241" y="260"/>
                    <a:pt x="241" y="260"/>
                    <a:pt x="241" y="260"/>
                  </a:cubicBezTo>
                  <a:cubicBezTo>
                    <a:pt x="234" y="269"/>
                    <a:pt x="234" y="269"/>
                    <a:pt x="234" y="269"/>
                  </a:cubicBezTo>
                  <a:cubicBezTo>
                    <a:pt x="202" y="269"/>
                    <a:pt x="202" y="269"/>
                    <a:pt x="202" y="269"/>
                  </a:cubicBezTo>
                  <a:lnTo>
                    <a:pt x="195" y="260"/>
                  </a:lnTo>
                  <a:close/>
                  <a:moveTo>
                    <a:pt x="228" y="279"/>
                  </a:moveTo>
                  <a:cubicBezTo>
                    <a:pt x="221" y="288"/>
                    <a:pt x="221" y="288"/>
                    <a:pt x="221" y="288"/>
                  </a:cubicBezTo>
                  <a:cubicBezTo>
                    <a:pt x="220" y="288"/>
                    <a:pt x="219" y="288"/>
                    <a:pt x="218" y="288"/>
                  </a:cubicBezTo>
                  <a:cubicBezTo>
                    <a:pt x="217" y="288"/>
                    <a:pt x="216" y="288"/>
                    <a:pt x="215" y="288"/>
                  </a:cubicBezTo>
                  <a:cubicBezTo>
                    <a:pt x="208" y="279"/>
                    <a:pt x="208" y="279"/>
                    <a:pt x="208" y="279"/>
                  </a:cubicBezTo>
                  <a:lnTo>
                    <a:pt x="228" y="279"/>
                  </a:lnTo>
                  <a:close/>
                  <a:moveTo>
                    <a:pt x="218" y="341"/>
                  </a:moveTo>
                  <a:cubicBezTo>
                    <a:pt x="206" y="341"/>
                    <a:pt x="196" y="331"/>
                    <a:pt x="196" y="319"/>
                  </a:cubicBezTo>
                  <a:cubicBezTo>
                    <a:pt x="196" y="307"/>
                    <a:pt x="206" y="297"/>
                    <a:pt x="218" y="297"/>
                  </a:cubicBezTo>
                  <a:cubicBezTo>
                    <a:pt x="230" y="297"/>
                    <a:pt x="240" y="307"/>
                    <a:pt x="240" y="319"/>
                  </a:cubicBezTo>
                  <a:cubicBezTo>
                    <a:pt x="240" y="331"/>
                    <a:pt x="230" y="341"/>
                    <a:pt x="218" y="341"/>
                  </a:cubicBezTo>
                  <a:close/>
                  <a:moveTo>
                    <a:pt x="240" y="298"/>
                  </a:moveTo>
                  <a:cubicBezTo>
                    <a:pt x="238" y="295"/>
                    <a:pt x="234" y="292"/>
                    <a:pt x="231" y="291"/>
                  </a:cubicBezTo>
                  <a:cubicBezTo>
                    <a:pt x="239" y="279"/>
                    <a:pt x="239" y="279"/>
                    <a:pt x="239" y="279"/>
                  </a:cubicBezTo>
                  <a:cubicBezTo>
                    <a:pt x="246" y="270"/>
                    <a:pt x="246" y="270"/>
                    <a:pt x="246" y="270"/>
                  </a:cubicBezTo>
                  <a:cubicBezTo>
                    <a:pt x="250" y="263"/>
                    <a:pt x="250" y="263"/>
                    <a:pt x="250" y="263"/>
                  </a:cubicBezTo>
                  <a:cubicBezTo>
                    <a:pt x="254" y="270"/>
                    <a:pt x="254" y="270"/>
                    <a:pt x="254" y="270"/>
                  </a:cubicBezTo>
                  <a:cubicBezTo>
                    <a:pt x="257" y="274"/>
                    <a:pt x="257" y="274"/>
                    <a:pt x="257" y="274"/>
                  </a:cubicBezTo>
                  <a:cubicBezTo>
                    <a:pt x="254" y="279"/>
                    <a:pt x="254" y="279"/>
                    <a:pt x="254" y="279"/>
                  </a:cubicBezTo>
                  <a:lnTo>
                    <a:pt x="240" y="298"/>
                  </a:lnTo>
                  <a:close/>
                  <a:moveTo>
                    <a:pt x="269" y="270"/>
                  </a:moveTo>
                  <a:cubicBezTo>
                    <a:pt x="265" y="270"/>
                    <a:pt x="265" y="270"/>
                    <a:pt x="265" y="270"/>
                  </a:cubicBezTo>
                  <a:cubicBezTo>
                    <a:pt x="254" y="253"/>
                    <a:pt x="254" y="253"/>
                    <a:pt x="254" y="253"/>
                  </a:cubicBezTo>
                  <a:cubicBezTo>
                    <a:pt x="253" y="252"/>
                    <a:pt x="251" y="251"/>
                    <a:pt x="250" y="251"/>
                  </a:cubicBezTo>
                  <a:cubicBezTo>
                    <a:pt x="186" y="251"/>
                    <a:pt x="186" y="251"/>
                    <a:pt x="186" y="251"/>
                  </a:cubicBezTo>
                  <a:cubicBezTo>
                    <a:pt x="185" y="251"/>
                    <a:pt x="183" y="252"/>
                    <a:pt x="182" y="253"/>
                  </a:cubicBezTo>
                  <a:cubicBezTo>
                    <a:pt x="171" y="270"/>
                    <a:pt x="171" y="270"/>
                    <a:pt x="171" y="270"/>
                  </a:cubicBezTo>
                  <a:cubicBezTo>
                    <a:pt x="166" y="270"/>
                    <a:pt x="166" y="270"/>
                    <a:pt x="166" y="270"/>
                  </a:cubicBezTo>
                  <a:cubicBezTo>
                    <a:pt x="163" y="252"/>
                    <a:pt x="163" y="252"/>
                    <a:pt x="163" y="252"/>
                  </a:cubicBezTo>
                  <a:cubicBezTo>
                    <a:pt x="191" y="213"/>
                    <a:pt x="191" y="213"/>
                    <a:pt x="191" y="213"/>
                  </a:cubicBezTo>
                  <a:cubicBezTo>
                    <a:pt x="210" y="216"/>
                    <a:pt x="231" y="224"/>
                    <a:pt x="260" y="239"/>
                  </a:cubicBezTo>
                  <a:cubicBezTo>
                    <a:pt x="266" y="243"/>
                    <a:pt x="269" y="248"/>
                    <a:pt x="269" y="254"/>
                  </a:cubicBezTo>
                  <a:lnTo>
                    <a:pt x="269" y="270"/>
                  </a:lnTo>
                  <a:close/>
                </a:path>
              </a:pathLst>
            </a:custGeom>
            <a:solidFill>
              <a:srgbClr val="1C2C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dirty="0"/>
            </a:p>
          </p:txBody>
        </p:sp>
      </p:grpSp>
      <p:sp>
        <p:nvSpPr>
          <p:cNvPr id="26" name="Tekstfelt 25">
            <a:extLst>
              <a:ext uri="{FF2B5EF4-FFF2-40B4-BE49-F238E27FC236}">
                <a16:creationId xmlns:a16="http://schemas.microsoft.com/office/drawing/2014/main" id="{A0570EE2-9925-5582-849A-CE8D50772DAB}"/>
              </a:ext>
            </a:extLst>
          </p:cNvPr>
          <p:cNvSpPr txBox="1"/>
          <p:nvPr/>
        </p:nvSpPr>
        <p:spPr>
          <a:xfrm flipH="1">
            <a:off x="1958899" y="3193892"/>
            <a:ext cx="133501" cy="230832"/>
          </a:xfrm>
          <a:prstGeom prst="rect">
            <a:avLst/>
          </a:prstGeom>
          <a:noFill/>
        </p:spPr>
        <p:txBody>
          <a:bodyPr wrap="square" rtlCol="0">
            <a:spAutoFit/>
          </a:bodyPr>
          <a:lstStyle/>
          <a:p>
            <a:pPr rtl="0"/>
            <a:r>
              <a:rPr lang="en-gb" sz="900">
                <a:solidFill>
                  <a:srgbClr val="211A52"/>
                </a:solidFill>
                <a:latin typeface="+mj-lt"/>
                <a:cs typeface="Arial" panose="020B0604020202020204" pitchFamily="34" charset="0"/>
              </a:rPr>
              <a:t>2</a:t>
            </a:r>
            <a:endParaRPr lang="da-DK" sz="900" dirty="0">
              <a:latin typeface="+mj-lt"/>
            </a:endParaRPr>
          </a:p>
        </p:txBody>
      </p:sp>
    </p:spTree>
    <p:extLst>
      <p:ext uri="{BB962C8B-B14F-4D97-AF65-F5344CB8AC3E}">
        <p14:creationId xmlns:p14="http://schemas.microsoft.com/office/powerpoint/2010/main" val="1401673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0A287-C540-321C-93B1-3FD3609EC2D4}"/>
            </a:ext>
          </a:extLst>
        </p:cNvPr>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C80CDC00-E395-E803-E979-4772A5174C56}"/>
              </a:ext>
            </a:extLst>
          </p:cNvPr>
          <p:cNvSpPr>
            <a:spLocks noGrp="1"/>
          </p:cNvSpPr>
          <p:nvPr>
            <p:ph type="body" sz="quarter" idx="12"/>
          </p:nvPr>
        </p:nvSpPr>
        <p:spPr>
          <a:xfrm>
            <a:off x="549829" y="936298"/>
            <a:ext cx="5950984" cy="5842235"/>
          </a:xfrm>
        </p:spPr>
        <p:txBody>
          <a:bodyPr rtlCol="0">
            <a:normAutofit/>
          </a:bodyPr>
          <a:lstStyle/>
          <a:p>
            <a:pPr marL="0" indent="0" rtl="0">
              <a:buNone/>
            </a:pPr>
            <a:r>
              <a:rPr lang="en-gb" b="1" dirty="0">
                <a:solidFill>
                  <a:srgbClr val="002060"/>
                </a:solidFill>
              </a:rPr>
              <a:t>Societal challenges:</a:t>
            </a:r>
          </a:p>
          <a:p>
            <a:pPr rtl="0"/>
            <a:r>
              <a:rPr lang="en-gb" dirty="0">
                <a:solidFill>
                  <a:srgbClr val="002060"/>
                </a:solidFill>
              </a:rPr>
              <a:t>Sustainable coastal protection and maritime management</a:t>
            </a:r>
          </a:p>
          <a:p>
            <a:pPr rtl="0"/>
            <a:r>
              <a:rPr lang="en-gb" dirty="0">
                <a:solidFill>
                  <a:srgbClr val="002060"/>
                </a:solidFill>
              </a:rPr>
              <a:t>Green transition in maritime industries</a:t>
            </a:r>
          </a:p>
          <a:p>
            <a:pPr marL="0" indent="0" rtl="0">
              <a:buNone/>
            </a:pPr>
            <a:endParaRPr lang="en-US" dirty="0">
              <a:solidFill>
                <a:srgbClr val="002060"/>
              </a:solidFill>
            </a:endParaRPr>
          </a:p>
          <a:p>
            <a:pPr marL="0" marR="0" lvl="0" indent="0" defTabSz="914400" rtl="0" eaLnBrk="0" fontAlgn="base" latinLnBrk="0" hangingPunct="0">
              <a:lnSpc>
                <a:spcPct val="100000"/>
              </a:lnSpc>
              <a:spcBef>
                <a:spcPct val="0"/>
              </a:spcBef>
              <a:spcAft>
                <a:spcPct val="0"/>
              </a:spcAft>
              <a:buClrTx/>
              <a:buSzTx/>
              <a:buFontTx/>
              <a:buNone/>
              <a:tabLst/>
              <a:defRPr/>
            </a:pPr>
            <a:r>
              <a:rPr lang="en-gb" b="1" i="0" u="none" strike="noStrike" kern="0" cap="none" spc="0" normalizeH="0" noProof="0" dirty="0">
                <a:ln>
                  <a:noFill/>
                </a:ln>
                <a:solidFill>
                  <a:srgbClr val="002060"/>
                </a:solidFill>
                <a:effectLst/>
                <a:uLnTx/>
                <a:uFillTx/>
              </a:rPr>
              <a:t>AAU research focus areas:</a:t>
            </a:r>
            <a:endParaRPr lang="en-US" dirty="0">
              <a:solidFill>
                <a:srgbClr val="002060"/>
              </a:solidFill>
            </a:endParaRPr>
          </a:p>
          <a:p>
            <a:pPr rtl="0"/>
            <a:r>
              <a:rPr lang="en-gb" dirty="0">
                <a:solidFill>
                  <a:srgbClr val="002060"/>
                </a:solidFill>
              </a:rPr>
              <a:t>Coastal protection and technology</a:t>
            </a:r>
          </a:p>
          <a:p>
            <a:pPr rtl="0"/>
            <a:r>
              <a:rPr lang="en-gb" dirty="0">
                <a:solidFill>
                  <a:srgbClr val="002060"/>
                </a:solidFill>
              </a:rPr>
              <a:t>Marine renewable energy sources</a:t>
            </a:r>
          </a:p>
          <a:p>
            <a:pPr rtl="0"/>
            <a:r>
              <a:rPr lang="en-gb" dirty="0">
                <a:solidFill>
                  <a:srgbClr val="002060"/>
                </a:solidFill>
              </a:rPr>
              <a:t>Marine ecology and fisheries</a:t>
            </a:r>
          </a:p>
          <a:p>
            <a:pPr rtl="0"/>
            <a:r>
              <a:rPr lang="en-gb" dirty="0">
                <a:solidFill>
                  <a:srgbClr val="002060"/>
                </a:solidFill>
              </a:rPr>
              <a:t>Coastal communities and maritime history</a:t>
            </a:r>
          </a:p>
          <a:p>
            <a:pPr rtl="0"/>
            <a:r>
              <a:rPr lang="en-gb" dirty="0">
                <a:solidFill>
                  <a:srgbClr val="002060"/>
                </a:solidFill>
              </a:rPr>
              <a:t>Maritime law and governance</a:t>
            </a:r>
            <a:endParaRPr lang="da-DK" dirty="0">
              <a:solidFill>
                <a:srgbClr val="002060"/>
              </a:solidFill>
            </a:endParaRPr>
          </a:p>
          <a:p>
            <a:pPr rtl="0"/>
            <a:r>
              <a:rPr lang="en-gb" dirty="0">
                <a:solidFill>
                  <a:srgbClr val="002060"/>
                </a:solidFill>
              </a:rPr>
              <a:t>Maritime technology and innovation</a:t>
            </a:r>
            <a:br>
              <a:rPr lang="da-DK" dirty="0">
                <a:solidFill>
                  <a:srgbClr val="002060"/>
                </a:solidFill>
              </a:rPr>
            </a:br>
            <a:endParaRPr lang="en-US" dirty="0"/>
          </a:p>
        </p:txBody>
      </p:sp>
      <p:sp>
        <p:nvSpPr>
          <p:cNvPr id="9" name="Titel 2">
            <a:extLst>
              <a:ext uri="{FF2B5EF4-FFF2-40B4-BE49-F238E27FC236}">
                <a16:creationId xmlns:a16="http://schemas.microsoft.com/office/drawing/2014/main" id="{C870B8F7-789D-506F-DD0C-592FCE757801}"/>
              </a:ext>
            </a:extLst>
          </p:cNvPr>
          <p:cNvSpPr>
            <a:spLocks noGrp="1"/>
          </p:cNvSpPr>
          <p:nvPr>
            <p:ph type="title"/>
          </p:nvPr>
        </p:nvSpPr>
        <p:spPr>
          <a:xfrm>
            <a:off x="3465259" y="79467"/>
            <a:ext cx="3282724" cy="581646"/>
          </a:xfrm>
        </p:spPr>
        <p:txBody>
          <a:bodyPr rtlCol="0"/>
          <a:lstStyle/>
          <a:p>
            <a:pPr rtl="0"/>
            <a:r>
              <a:rPr lang="en-gb" sz="3000">
                <a:solidFill>
                  <a:srgbClr val="211A51"/>
                </a:solidFill>
                <a:effectLst/>
                <a:latin typeface="Arial Black" panose="020B0604020202020204" pitchFamily="34" charset="0"/>
                <a:cs typeface="Arial Black" panose="020B0604020202020204" pitchFamily="34" charset="0"/>
              </a:rPr>
              <a:t>AAU BLUE</a:t>
            </a:r>
          </a:p>
        </p:txBody>
      </p:sp>
      <p:sp>
        <p:nvSpPr>
          <p:cNvPr id="10" name="Tekstfelt 7">
            <a:extLst>
              <a:ext uri="{FF2B5EF4-FFF2-40B4-BE49-F238E27FC236}">
                <a16:creationId xmlns:a16="http://schemas.microsoft.com/office/drawing/2014/main" id="{A9C6B0DA-DF6D-11CE-3C9A-A31491E82EFB}"/>
              </a:ext>
            </a:extLst>
          </p:cNvPr>
          <p:cNvSpPr txBox="1"/>
          <p:nvPr/>
        </p:nvSpPr>
        <p:spPr>
          <a:xfrm>
            <a:off x="0" y="0"/>
            <a:ext cx="3200400" cy="370290"/>
          </a:xfrm>
          <a:prstGeom prst="rect">
            <a:avLst/>
          </a:prstGeom>
          <a:solidFill>
            <a:srgbClr val="211A52"/>
          </a:solidFill>
        </p:spPr>
        <p:txBody>
          <a:bodyPr wrap="square" rtlCol="0">
            <a:spAutoFit/>
          </a:bodyPr>
          <a:lstStyle/>
          <a:p>
            <a:pPr marL="0" marR="0" lvl="0" indent="0" algn="l" defTabSz="914220" rtl="0" eaLnBrk="1" fontAlgn="auto" latinLnBrk="0" hangingPunct="1">
              <a:lnSpc>
                <a:spcPct val="100000"/>
              </a:lnSpc>
              <a:spcBef>
                <a:spcPts val="0"/>
              </a:spcBef>
              <a:spcAft>
                <a:spcPts val="0"/>
              </a:spcAft>
              <a:buClrTx/>
              <a:buSzTx/>
              <a:buFontTx/>
              <a:buNone/>
              <a:tabLst/>
              <a:defRPr/>
            </a:pPr>
            <a:r>
              <a:rPr lang="en-gb" sz="18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Research </a:t>
            </a:r>
          </a:p>
        </p:txBody>
      </p:sp>
      <p:pic>
        <p:nvPicPr>
          <p:cNvPr id="4" name="Billede 3" descr="Et billede, der indeholder udendørs, vand, person, tøj&#10;&#10;Indhold genereret af kunstig intelligens kan være forkert.">
            <a:extLst>
              <a:ext uri="{FF2B5EF4-FFF2-40B4-BE49-F238E27FC236}">
                <a16:creationId xmlns:a16="http://schemas.microsoft.com/office/drawing/2014/main" id="{59519E6B-3E31-6A37-88D4-7D0E5AF3BAEB}"/>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650892" y="-1"/>
            <a:ext cx="5541108" cy="3429001"/>
          </a:xfrm>
          <a:prstGeom prst="rect">
            <a:avLst/>
          </a:prstGeom>
        </p:spPr>
      </p:pic>
      <p:pic>
        <p:nvPicPr>
          <p:cNvPr id="8" name="Billede 7" descr="Et billede, der indeholder sne, udendørs, natur, vand&#10;&#10;Indhold genereret af kunstig intelligens kan være forkert.">
            <a:extLst>
              <a:ext uri="{FF2B5EF4-FFF2-40B4-BE49-F238E27FC236}">
                <a16:creationId xmlns:a16="http://schemas.microsoft.com/office/drawing/2014/main" id="{98802242-8537-4BA4-E65C-BDD835209B6B}"/>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6650892" y="3428219"/>
            <a:ext cx="5541108" cy="3429781"/>
          </a:xfrm>
          <a:prstGeom prst="rect">
            <a:avLst/>
          </a:prstGeom>
        </p:spPr>
      </p:pic>
      <p:pic>
        <p:nvPicPr>
          <p:cNvPr id="2" name="Billede 1">
            <a:extLst>
              <a:ext uri="{FF2B5EF4-FFF2-40B4-BE49-F238E27FC236}">
                <a16:creationId xmlns:a16="http://schemas.microsoft.com/office/drawing/2014/main" id="{11AD8B61-8A2F-C003-CA89-C2CFF9CED8DD}"/>
              </a:ext>
            </a:extLst>
          </p:cNvPr>
          <p:cNvPicPr>
            <a:picLocks noChangeAspect="1"/>
          </p:cNvPicPr>
          <p:nvPr/>
        </p:nvPicPr>
        <p:blipFill>
          <a:blip r:embed="rId5"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896444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5652" y="399968"/>
            <a:ext cx="9753600" cy="788121"/>
          </a:xfrm>
        </p:spPr>
        <p:txBody>
          <a:bodyPr rtlCol="0"/>
          <a:lstStyle/>
          <a:p>
            <a:pPr rtl="0"/>
            <a:r>
              <a:rPr lang="en-gb" sz="3000" dirty="0">
                <a:solidFill>
                  <a:srgbClr val="211A52"/>
                </a:solidFill>
                <a:latin typeface="Arial Black" panose="020B0604020202020204" pitchFamily="34" charset="0"/>
                <a:cs typeface="Arial Black" panose="020B0604020202020204" pitchFamily="34" charset="0"/>
              </a:rPr>
              <a:t>RESEARCH – KEY FIGURES</a:t>
            </a:r>
          </a:p>
        </p:txBody>
      </p:sp>
      <p:sp>
        <p:nvSpPr>
          <p:cNvPr id="8" name="Tekstfelt 7"/>
          <p:cNvSpPr txBox="1"/>
          <p:nvPr/>
        </p:nvSpPr>
        <p:spPr>
          <a:xfrm>
            <a:off x="0" y="0"/>
            <a:ext cx="3200400" cy="370290"/>
          </a:xfrm>
          <a:prstGeom prst="rect">
            <a:avLst/>
          </a:prstGeom>
          <a:solidFill>
            <a:srgbClr val="211A5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Research</a:t>
            </a:r>
          </a:p>
        </p:txBody>
      </p:sp>
      <p:pic>
        <p:nvPicPr>
          <p:cNvPr id="9" name="Billede 8">
            <a:extLst>
              <a:ext uri="{FF2B5EF4-FFF2-40B4-BE49-F238E27FC236}">
                <a16:creationId xmlns:a16="http://schemas.microsoft.com/office/drawing/2014/main" id="{910F6B45-BAB1-6043-9B73-AB0A5F9BB42B}"/>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graphicFrame>
        <p:nvGraphicFramePr>
          <p:cNvPr id="6" name="Diagram 4">
            <a:extLst>
              <a:ext uri="{FF2B5EF4-FFF2-40B4-BE49-F238E27FC236}">
                <a16:creationId xmlns:a16="http://schemas.microsoft.com/office/drawing/2014/main" id="{436D2461-8BF1-FDFD-1B84-C6FCE1DBA85A}"/>
              </a:ext>
            </a:extLst>
          </p:cNvPr>
          <p:cNvGraphicFramePr/>
          <p:nvPr>
            <p:extLst>
              <p:ext uri="{D42A27DB-BD31-4B8C-83A1-F6EECF244321}">
                <p14:modId xmlns:p14="http://schemas.microsoft.com/office/powerpoint/2010/main" val="3973711191"/>
              </p:ext>
            </p:extLst>
          </p:nvPr>
        </p:nvGraphicFramePr>
        <p:xfrm>
          <a:off x="658917" y="1466163"/>
          <a:ext cx="5727135" cy="4831999"/>
        </p:xfrm>
        <a:graphic>
          <a:graphicData uri="http://schemas.openxmlformats.org/drawingml/2006/chart">
            <c:chart xmlns:c="http://schemas.openxmlformats.org/drawingml/2006/chart" xmlns:r="http://schemas.openxmlformats.org/officeDocument/2006/relationships" r:id="rId4"/>
          </a:graphicData>
        </a:graphic>
      </p:graphicFrame>
      <p:sp>
        <p:nvSpPr>
          <p:cNvPr id="7" name="Tekstfelt 6">
            <a:extLst>
              <a:ext uri="{FF2B5EF4-FFF2-40B4-BE49-F238E27FC236}">
                <a16:creationId xmlns:a16="http://schemas.microsoft.com/office/drawing/2014/main" id="{CB286B0D-A35A-D1BF-FF0C-F06D467E45F7}"/>
              </a:ext>
            </a:extLst>
          </p:cNvPr>
          <p:cNvSpPr txBox="1"/>
          <p:nvPr/>
        </p:nvSpPr>
        <p:spPr>
          <a:xfrm>
            <a:off x="575652" y="1439428"/>
            <a:ext cx="10572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DKK Million</a:t>
            </a:r>
          </a:p>
        </p:txBody>
      </p:sp>
      <p:graphicFrame>
        <p:nvGraphicFramePr>
          <p:cNvPr id="4" name="Diagram 3">
            <a:extLst>
              <a:ext uri="{FF2B5EF4-FFF2-40B4-BE49-F238E27FC236}">
                <a16:creationId xmlns:a16="http://schemas.microsoft.com/office/drawing/2014/main" id="{17B4D577-9B2E-AAF3-69CC-533BAFF7D321}"/>
              </a:ext>
            </a:extLst>
          </p:cNvPr>
          <p:cNvGraphicFramePr>
            <a:graphicFrameLocks/>
          </p:cNvGraphicFramePr>
          <p:nvPr/>
        </p:nvGraphicFramePr>
        <p:xfrm>
          <a:off x="6096000" y="1217767"/>
          <a:ext cx="5777593" cy="524026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47043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6608" y="282659"/>
            <a:ext cx="9753600" cy="788121"/>
          </a:xfrm>
        </p:spPr>
        <p:txBody>
          <a:bodyPr rtlCol="0"/>
          <a:lstStyle/>
          <a:p>
            <a:pPr rtl="0"/>
            <a:r>
              <a:rPr lang="en-gb" sz="3000" dirty="0">
                <a:solidFill>
                  <a:srgbClr val="211A52"/>
                </a:solidFill>
                <a:latin typeface="Arial Black" panose="020B0604020202020204" pitchFamily="34" charset="0"/>
                <a:cs typeface="Arial Black" panose="020B0604020202020204" pitchFamily="34" charset="0"/>
              </a:rPr>
              <a:t>RESEARCH – KEY FIGURES </a:t>
            </a:r>
          </a:p>
        </p:txBody>
      </p:sp>
      <p:pic>
        <p:nvPicPr>
          <p:cNvPr id="9" name="Billede 8">
            <a:extLst>
              <a:ext uri="{FF2B5EF4-FFF2-40B4-BE49-F238E27FC236}">
                <a16:creationId xmlns:a16="http://schemas.microsoft.com/office/drawing/2014/main" id="{910F6B45-BAB1-6043-9B73-AB0A5F9BB42B}"/>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graphicFrame>
        <p:nvGraphicFramePr>
          <p:cNvPr id="6" name="Diagram 4">
            <a:extLst>
              <a:ext uri="{FF2B5EF4-FFF2-40B4-BE49-F238E27FC236}">
                <a16:creationId xmlns:a16="http://schemas.microsoft.com/office/drawing/2014/main" id="{436D2461-8BF1-FDFD-1B84-C6FCE1DBA85A}"/>
              </a:ext>
            </a:extLst>
          </p:cNvPr>
          <p:cNvGraphicFramePr/>
          <p:nvPr/>
        </p:nvGraphicFramePr>
        <p:xfrm>
          <a:off x="658916" y="1466163"/>
          <a:ext cx="5544457" cy="49918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Diagram 2">
            <a:extLst>
              <a:ext uri="{FF2B5EF4-FFF2-40B4-BE49-F238E27FC236}">
                <a16:creationId xmlns:a16="http://schemas.microsoft.com/office/drawing/2014/main" id="{797A7017-F85D-FC86-C70F-3571D4C83203}"/>
              </a:ext>
            </a:extLst>
          </p:cNvPr>
          <p:cNvGraphicFramePr>
            <a:graphicFrameLocks/>
          </p:cNvGraphicFramePr>
          <p:nvPr/>
        </p:nvGraphicFramePr>
        <p:xfrm>
          <a:off x="6355975" y="1466163"/>
          <a:ext cx="5629837" cy="4991869"/>
        </p:xfrm>
        <a:graphic>
          <a:graphicData uri="http://schemas.openxmlformats.org/drawingml/2006/chart">
            <c:chart xmlns:c="http://schemas.openxmlformats.org/drawingml/2006/chart" xmlns:r="http://schemas.openxmlformats.org/officeDocument/2006/relationships" r:id="rId5"/>
          </a:graphicData>
        </a:graphic>
      </p:graphicFrame>
      <p:pic>
        <p:nvPicPr>
          <p:cNvPr id="1026" name="Billede 1">
            <a:extLst>
              <a:ext uri="{FF2B5EF4-FFF2-40B4-BE49-F238E27FC236}">
                <a16:creationId xmlns:a16="http://schemas.microsoft.com/office/drawing/2014/main" id="{630A063F-5068-5CAB-AA71-AC0B8B090A2E}"/>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a:fillRect/>
          </a:stretch>
        </p:blipFill>
        <p:spPr bwMode="auto">
          <a:xfrm>
            <a:off x="0" y="1049349"/>
            <a:ext cx="12224000" cy="601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felt 2">
            <a:extLst>
              <a:ext uri="{FF2B5EF4-FFF2-40B4-BE49-F238E27FC236}">
                <a16:creationId xmlns:a16="http://schemas.microsoft.com/office/drawing/2014/main" id="{4BDEF5C5-D67A-2C42-F2DB-534641130B31}"/>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latin typeface="Arial" panose="020B0604020202020204" pitchFamily="34" charset="0"/>
                <a:cs typeface="Arial" panose="020B0604020202020204" pitchFamily="34" charset="0"/>
              </a:rPr>
              <a:t>Research </a:t>
            </a:r>
          </a:p>
        </p:txBody>
      </p:sp>
      <p:pic>
        <p:nvPicPr>
          <p:cNvPr id="4" name="Billede 3">
            <a:extLst>
              <a:ext uri="{FF2B5EF4-FFF2-40B4-BE49-F238E27FC236}">
                <a16:creationId xmlns:a16="http://schemas.microsoft.com/office/drawing/2014/main" id="{E50C204B-08B0-A69A-03A8-69DC17401B60}"/>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285919" y="15755"/>
            <a:ext cx="232805" cy="334393"/>
          </a:xfrm>
          <a:prstGeom prst="rect">
            <a:avLst/>
          </a:prstGeom>
        </p:spPr>
      </p:pic>
    </p:spTree>
    <p:extLst>
      <p:ext uri="{BB962C8B-B14F-4D97-AF65-F5344CB8AC3E}">
        <p14:creationId xmlns:p14="http://schemas.microsoft.com/office/powerpoint/2010/main" val="180568052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5652" y="399968"/>
            <a:ext cx="9753600" cy="788121"/>
          </a:xfrm>
        </p:spPr>
        <p:txBody>
          <a:bodyPr rtlCol="0"/>
          <a:lstStyle/>
          <a:p>
            <a:pPr rtl="0"/>
            <a:r>
              <a:rPr lang="en-gb" sz="3000" dirty="0">
                <a:solidFill>
                  <a:srgbClr val="211A52"/>
                </a:solidFill>
                <a:latin typeface="Arial Black" panose="020B0604020202020204" pitchFamily="34" charset="0"/>
                <a:cs typeface="Arial Black" panose="020B0604020202020204" pitchFamily="34" charset="0"/>
              </a:rPr>
              <a:t>RESEARCH – KEY FIGURES</a:t>
            </a:r>
          </a:p>
        </p:txBody>
      </p:sp>
      <p:sp>
        <p:nvSpPr>
          <p:cNvPr id="8" name="Tekstfelt 7"/>
          <p:cNvSpPr txBox="1"/>
          <p:nvPr/>
        </p:nvSpPr>
        <p:spPr>
          <a:xfrm>
            <a:off x="0" y="0"/>
            <a:ext cx="3200400" cy="370290"/>
          </a:xfrm>
          <a:prstGeom prst="rect">
            <a:avLst/>
          </a:prstGeom>
          <a:solidFill>
            <a:srgbClr val="211A52"/>
          </a:solidFill>
        </p:spPr>
        <p:txBody>
          <a:bodyPr wrap="square" rtlCol="0">
            <a:spAutoFit/>
          </a:bodyPr>
          <a:lstStyle/>
          <a:p>
            <a:pPr rtl="0"/>
            <a:r>
              <a:rPr lang="en-gb" b="1">
                <a:solidFill>
                  <a:schemeClr val="bg1"/>
                </a:solidFill>
                <a:latin typeface="Arial" panose="020B0604020202020204" pitchFamily="34" charset="0"/>
                <a:cs typeface="Arial" panose="020B0604020202020204" pitchFamily="34" charset="0"/>
              </a:rPr>
              <a:t>Research</a:t>
            </a:r>
          </a:p>
        </p:txBody>
      </p:sp>
      <p:pic>
        <p:nvPicPr>
          <p:cNvPr id="9" name="Billede 8">
            <a:extLst>
              <a:ext uri="{FF2B5EF4-FFF2-40B4-BE49-F238E27FC236}">
                <a16:creationId xmlns:a16="http://schemas.microsoft.com/office/drawing/2014/main" id="{910F6B45-BAB1-6043-9B73-AB0A5F9BB42B}"/>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graphicFrame>
        <p:nvGraphicFramePr>
          <p:cNvPr id="3" name="Diagram 4">
            <a:extLst>
              <a:ext uri="{FF2B5EF4-FFF2-40B4-BE49-F238E27FC236}">
                <a16:creationId xmlns:a16="http://schemas.microsoft.com/office/drawing/2014/main" id="{115525E8-C69E-0F41-0127-1E1D0272AACE}"/>
              </a:ext>
            </a:extLst>
          </p:cNvPr>
          <p:cNvGraphicFramePr/>
          <p:nvPr/>
        </p:nvGraphicFramePr>
        <p:xfrm>
          <a:off x="551543" y="1491725"/>
          <a:ext cx="5544457" cy="42137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Diagram 4">
            <a:extLst>
              <a:ext uri="{FF2B5EF4-FFF2-40B4-BE49-F238E27FC236}">
                <a16:creationId xmlns:a16="http://schemas.microsoft.com/office/drawing/2014/main" id="{E8BF1E7D-A440-6338-01CB-6BBD2335B2A8}"/>
              </a:ext>
            </a:extLst>
          </p:cNvPr>
          <p:cNvGraphicFramePr/>
          <p:nvPr/>
        </p:nvGraphicFramePr>
        <p:xfrm>
          <a:off x="6326776" y="1463039"/>
          <a:ext cx="5544457" cy="421373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81935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p:cNvPicPr>
            <a:picLocks noGrp="1" noChangeAspect="1"/>
          </p:cNvPicPr>
          <p:nvPr>
            <p:ph type="pic" sz="quarter" idx="11"/>
          </p:nvPr>
        </p:nvPicPr>
        <p:blipFill rotWithShape="1">
          <a:blip r:embed="rId3" cstate="email">
            <a:extLst>
              <a:ext uri="{28A0092B-C50C-407E-A947-70E740481C1C}">
                <a14:useLocalDpi xmlns:a14="http://schemas.microsoft.com/office/drawing/2010/main" val="0"/>
              </a:ext>
            </a:extLst>
          </a:blip>
          <a:srcRect/>
          <a:stretch/>
        </p:blipFill>
        <p:spPr>
          <a:xfrm>
            <a:off x="-1007486" y="-1255352"/>
            <a:ext cx="15337971" cy="8627609"/>
          </a:xfrm>
        </p:spPr>
      </p:pic>
      <p:sp>
        <p:nvSpPr>
          <p:cNvPr id="3" name="Titel 2"/>
          <p:cNvSpPr>
            <a:spLocks noGrp="1"/>
          </p:cNvSpPr>
          <p:nvPr>
            <p:ph type="title"/>
          </p:nvPr>
        </p:nvSpPr>
        <p:spPr>
          <a:xfrm>
            <a:off x="2441575" y="3008923"/>
            <a:ext cx="7341129" cy="840153"/>
          </a:xfrm>
        </p:spPr>
        <p:txBody>
          <a:bodyPr rtlCol="0" anchor="ctr"/>
          <a:lstStyle/>
          <a:p>
            <a:pPr rtl="0"/>
            <a:r>
              <a:rPr lang="en-gb">
                <a:solidFill>
                  <a:srgbClr val="211A52"/>
                </a:solidFill>
                <a:latin typeface="Arial Black" panose="020B0604020202020204" pitchFamily="34" charset="0"/>
                <a:cs typeface="Arial Black" panose="020B0604020202020204" pitchFamily="34" charset="0"/>
              </a:rPr>
              <a:t>KNOWLEDGE COLLABORATION</a:t>
            </a:r>
          </a:p>
        </p:txBody>
      </p:sp>
    </p:spTree>
    <p:extLst>
      <p:ext uri="{BB962C8B-B14F-4D97-AF65-F5344CB8AC3E}">
        <p14:creationId xmlns:p14="http://schemas.microsoft.com/office/powerpoint/2010/main" val="15419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9B9B55AE-9B2C-49E5-9174-285FBF72F534}"/>
              </a:ext>
            </a:extLst>
          </p:cNvPr>
          <p:cNvSpPr>
            <a:spLocks noGrp="1"/>
          </p:cNvSpPr>
          <p:nvPr>
            <p:ph type="sldNum" sz="quarter" idx="10"/>
          </p:nvPr>
        </p:nvSpPr>
        <p:spPr/>
        <p:txBody>
          <a:bodyPr rtlCol="0"/>
          <a:lstStyle/>
          <a:p>
            <a:pPr rtl="0"/>
            <a:fld id="{D8D877B3-D348-4611-9BDB-C5374591D951}" type="slidenum">
              <a:rPr lang="en-US" smtClean="0"/>
              <a:pPr rtl="0"/>
              <a:t>35</a:t>
            </a:fld>
            <a:endParaRPr lang="en-US" dirty="0"/>
          </a:p>
        </p:txBody>
      </p:sp>
      <p:sp>
        <p:nvSpPr>
          <p:cNvPr id="4" name="Titel 3">
            <a:extLst>
              <a:ext uri="{FF2B5EF4-FFF2-40B4-BE49-F238E27FC236}">
                <a16:creationId xmlns:a16="http://schemas.microsoft.com/office/drawing/2014/main" id="{857D0392-BCB4-412D-880B-366A401BFD39}"/>
              </a:ext>
            </a:extLst>
          </p:cNvPr>
          <p:cNvSpPr>
            <a:spLocks noGrp="1"/>
          </p:cNvSpPr>
          <p:nvPr>
            <p:ph type="title"/>
          </p:nvPr>
        </p:nvSpPr>
        <p:spPr>
          <a:xfrm>
            <a:off x="587374" y="391357"/>
            <a:ext cx="5788374" cy="1621619"/>
          </a:xfrm>
        </p:spPr>
        <p:txBody>
          <a:bodyPr rtlCol="0"/>
          <a:lstStyle/>
          <a:p>
            <a:pPr rtl="0"/>
            <a:r>
              <a:rPr lang="en-gb" sz="3000">
                <a:latin typeface="Arial Black" panose="020B0604020202020204" pitchFamily="34" charset="0"/>
                <a:cs typeface="Arial Black" panose="020B0604020202020204" pitchFamily="34" charset="0"/>
              </a:rPr>
              <a:t>TRADITION OF COLLABORATION</a:t>
            </a:r>
            <a:endParaRPr lang="da-DK" sz="1600" b="0" dirty="0">
              <a:latin typeface="Arial" panose="020B0604020202020204" pitchFamily="34" charset="0"/>
              <a:cs typeface="Arial" panose="020B0604020202020204" pitchFamily="34" charset="0"/>
            </a:endParaRPr>
          </a:p>
        </p:txBody>
      </p:sp>
      <p:sp>
        <p:nvSpPr>
          <p:cNvPr id="12" name="Text Placeholder 4">
            <a:extLst>
              <a:ext uri="{FF2B5EF4-FFF2-40B4-BE49-F238E27FC236}">
                <a16:creationId xmlns:a16="http://schemas.microsoft.com/office/drawing/2014/main" id="{0386CC37-961F-5BA9-E4F6-DEBC5B982A0B}"/>
              </a:ext>
            </a:extLst>
          </p:cNvPr>
          <p:cNvSpPr>
            <a:spLocks noGrp="1"/>
          </p:cNvSpPr>
          <p:nvPr>
            <p:ph type="body" sz="quarter" idx="12"/>
          </p:nvPr>
        </p:nvSpPr>
        <p:spPr>
          <a:xfrm>
            <a:off x="587375" y="1963106"/>
            <a:ext cx="5901107" cy="4795689"/>
          </a:xfrm>
        </p:spPr>
        <p:txBody>
          <a:bodyPr rtlCol="0">
            <a:normAutofit/>
          </a:bodyPr>
          <a:lstStyle/>
          <a:p>
            <a:pPr rtl="0">
              <a:lnSpc>
                <a:spcPct val="120000"/>
              </a:lnSpc>
            </a:pPr>
            <a:r>
              <a:rPr lang="en-gb" dirty="0"/>
              <a:t>AAU's problem-based research and learning model creates innovative solutions to real-world societal challenges through collaboration between students, researchers and external partners.</a:t>
            </a:r>
          </a:p>
          <a:p>
            <a:pPr rtl="0">
              <a:lnSpc>
                <a:spcPct val="120000"/>
              </a:lnSpc>
            </a:pPr>
            <a:r>
              <a:rPr lang="en-gb" dirty="0">
                <a:latin typeface="Arial" panose="020B0604020202020204" pitchFamily="34" charset="0"/>
                <a:cs typeface="Arial" panose="020B0604020202020204" pitchFamily="34" charset="0"/>
              </a:rPr>
              <a:t>Science is conducted in close collaboration with the business community and public partners.</a:t>
            </a:r>
          </a:p>
          <a:p>
            <a:pPr rtl="0">
              <a:lnSpc>
                <a:spcPct val="120000"/>
              </a:lnSpc>
            </a:pPr>
            <a:r>
              <a:rPr lang="en-gb" dirty="0">
                <a:latin typeface="Arial" panose="020B0604020202020204" pitchFamily="34" charset="0"/>
                <a:cs typeface="Arial" panose="020B0604020202020204" pitchFamily="34" charset="0"/>
              </a:rPr>
              <a:t>An AAU culture that supports the dynamism and drive of students and staff.</a:t>
            </a:r>
          </a:p>
          <a:p>
            <a:pPr rtl="0">
              <a:lnSpc>
                <a:spcPct val="120000"/>
              </a:lnSpc>
            </a:pPr>
            <a:r>
              <a:rPr lang="en-gb" dirty="0">
                <a:latin typeface="Arial" panose="020B0604020202020204" pitchFamily="34" charset="0"/>
                <a:cs typeface="Arial" panose="020B0604020202020204" pitchFamily="34" charset="0"/>
              </a:rPr>
              <a:t>Strong focus on developing new ways of supporting knowledge collaboration.</a:t>
            </a:r>
            <a:endParaRPr lang="da-DK" sz="1400" dirty="0">
              <a:latin typeface="Arial" panose="020B0604020202020204" pitchFamily="34" charset="0"/>
              <a:cs typeface="Arial" panose="020B0604020202020204" pitchFamily="34" charset="0"/>
            </a:endParaRPr>
          </a:p>
          <a:p>
            <a:pPr rtl="0">
              <a:spcBef>
                <a:spcPts val="0"/>
              </a:spcBef>
              <a:spcAft>
                <a:spcPts val="1200"/>
              </a:spcAft>
            </a:pPr>
            <a:endParaRPr lang="da-DK" sz="1400" dirty="0">
              <a:effectLst/>
              <a:latin typeface="Arial" panose="020B0604020202020204" pitchFamily="34" charset="0"/>
              <a:ea typeface="Times New Roman" panose="02020603050405020304" pitchFamily="18" charset="0"/>
              <a:cs typeface="Arial" panose="020B0604020202020204" pitchFamily="34" charset="0"/>
            </a:endParaRPr>
          </a:p>
          <a:p>
            <a:pPr rtl="0">
              <a:spcBef>
                <a:spcPts val="0"/>
              </a:spcBef>
              <a:spcAft>
                <a:spcPts val="1200"/>
              </a:spcAft>
            </a:pPr>
            <a:endParaRPr lang="da-DK" dirty="0">
              <a:solidFill>
                <a:srgbClr val="211A52"/>
              </a:solidFill>
              <a:effectLst/>
              <a:latin typeface="Barlow Light" panose="00000400000000000000" pitchFamily="2" charset="0"/>
              <a:ea typeface="Calibri" panose="020F0502020204030204" pitchFamily="34" charset="0"/>
            </a:endParaRPr>
          </a:p>
          <a:p>
            <a:pPr marL="0" lvl="0" indent="0" rtl="0">
              <a:lnSpc>
                <a:spcPct val="120000"/>
              </a:lnSpc>
              <a:spcBef>
                <a:spcPts val="0"/>
              </a:spcBef>
              <a:spcAft>
                <a:spcPts val="1200"/>
              </a:spcAft>
              <a:buNone/>
              <a:tabLst>
                <a:tab pos="457200" algn="l"/>
              </a:tabLst>
            </a:pPr>
            <a:endParaRPr lang="da-DK" dirty="0">
              <a:solidFill>
                <a:srgbClr val="211A52"/>
              </a:solidFill>
              <a:effectLst/>
              <a:latin typeface="Barlow Light" panose="00000400000000000000" pitchFamily="2" charset="0"/>
              <a:ea typeface="Calibri" panose="020F0502020204030204" pitchFamily="34" charset="0"/>
            </a:endParaRPr>
          </a:p>
          <a:p>
            <a:pPr marL="0" lvl="0" indent="0" rtl="0">
              <a:lnSpc>
                <a:spcPct val="120000"/>
              </a:lnSpc>
              <a:spcBef>
                <a:spcPts val="0"/>
              </a:spcBef>
              <a:spcAft>
                <a:spcPts val="1200"/>
              </a:spcAft>
              <a:buNone/>
              <a:tabLst>
                <a:tab pos="457200" algn="l"/>
              </a:tabLst>
            </a:pPr>
            <a:endParaRPr lang="da-DK" dirty="0">
              <a:effectLst/>
              <a:latin typeface="Barlow Light" panose="00000400000000000000" pitchFamily="2" charset="0"/>
              <a:ea typeface="Calibri" panose="020F0502020204030204" pitchFamily="34" charset="0"/>
            </a:endParaRPr>
          </a:p>
          <a:p>
            <a:pPr marL="0" indent="0" rtl="0">
              <a:lnSpc>
                <a:spcPct val="120000"/>
              </a:lnSpc>
              <a:spcBef>
                <a:spcPts val="0"/>
              </a:spcBef>
              <a:spcAft>
                <a:spcPts val="1200"/>
              </a:spcAft>
              <a:buNone/>
            </a:pPr>
            <a:endParaRPr lang="en-US" dirty="0"/>
          </a:p>
        </p:txBody>
      </p:sp>
      <p:sp>
        <p:nvSpPr>
          <p:cNvPr id="5" name="Tekstfelt 4">
            <a:extLst>
              <a:ext uri="{FF2B5EF4-FFF2-40B4-BE49-F238E27FC236}">
                <a16:creationId xmlns:a16="http://schemas.microsoft.com/office/drawing/2014/main" id="{3B2CAAD0-1759-A1E2-897C-FAE2F32F8932}"/>
              </a:ext>
            </a:extLst>
          </p:cNvPr>
          <p:cNvSpPr txBox="1"/>
          <p:nvPr/>
        </p:nvSpPr>
        <p:spPr>
          <a:xfrm>
            <a:off x="0" y="0"/>
            <a:ext cx="3200400" cy="370290"/>
          </a:xfrm>
          <a:prstGeom prst="rect">
            <a:avLst/>
          </a:prstGeom>
          <a:solidFill>
            <a:srgbClr val="002060"/>
          </a:solidFill>
          <a:ln>
            <a:solidFill>
              <a:schemeClr val="tx1"/>
            </a:solidFill>
          </a:ln>
        </p:spPr>
        <p:txBody>
          <a:bodyPr wrap="square" rtlCol="0">
            <a:spAutoFit/>
          </a:bodyPr>
          <a:lstStyle/>
          <a:p>
            <a:pPr rtl="0"/>
            <a:r>
              <a:rPr lang="en-gb" b="1" dirty="0">
                <a:solidFill>
                  <a:schemeClr val="bg1"/>
                </a:solidFill>
              </a:rPr>
              <a:t>Collaboration  </a:t>
            </a:r>
          </a:p>
        </p:txBody>
      </p:sp>
      <p:sp>
        <p:nvSpPr>
          <p:cNvPr id="6" name="Freeform 14">
            <a:extLst>
              <a:ext uri="{FF2B5EF4-FFF2-40B4-BE49-F238E27FC236}">
                <a16:creationId xmlns:a16="http://schemas.microsoft.com/office/drawing/2014/main" id="{D78D5BD0-2F95-94FE-8C91-B0C28AD3F786}"/>
              </a:ext>
            </a:extLst>
          </p:cNvPr>
          <p:cNvSpPr>
            <a:spLocks noEditPoints="1"/>
          </p:cNvSpPr>
          <p:nvPr/>
        </p:nvSpPr>
        <p:spPr bwMode="auto">
          <a:xfrm>
            <a:off x="1600200"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rtl="0">
              <a:defRPr/>
            </a:pPr>
            <a:endParaRPr lang="da-DK" sz="1350" dirty="0">
              <a:solidFill>
                <a:srgbClr val="211A52"/>
              </a:solidFill>
              <a:latin typeface="Arial"/>
            </a:endParaRPr>
          </a:p>
        </p:txBody>
      </p:sp>
      <p:sp>
        <p:nvSpPr>
          <p:cNvPr id="10" name="Pladsholder til billede 9">
            <a:extLst>
              <a:ext uri="{FF2B5EF4-FFF2-40B4-BE49-F238E27FC236}">
                <a16:creationId xmlns:a16="http://schemas.microsoft.com/office/drawing/2014/main" id="{2D42E01D-2A96-4F09-6E4A-75E52FB7E2B9}"/>
              </a:ext>
            </a:extLst>
          </p:cNvPr>
          <p:cNvSpPr>
            <a:spLocks noGrp="1"/>
          </p:cNvSpPr>
          <p:nvPr>
            <p:ph type="pic" sz="quarter" idx="11"/>
          </p:nvPr>
        </p:nvSpPr>
        <p:spPr/>
        <p:txBody>
          <a:bodyPr rtlCol="0"/>
          <a:lstStyle/>
          <a:p>
            <a:pPr rtl="0"/>
            <a:endParaRPr lang="da-DK"/>
          </a:p>
        </p:txBody>
      </p:sp>
      <p:pic>
        <p:nvPicPr>
          <p:cNvPr id="11" name="Pladsholder til billede 9">
            <a:extLst>
              <a:ext uri="{FF2B5EF4-FFF2-40B4-BE49-F238E27FC236}">
                <a16:creationId xmlns:a16="http://schemas.microsoft.com/office/drawing/2014/main" id="{C8744DD7-957D-B05A-7763-3AEBE9DEBDFB}"/>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7438768" y="0"/>
            <a:ext cx="4753232" cy="6858000"/>
          </a:xfrm>
          <a:prstGeom prst="rect">
            <a:avLst/>
          </a:prstGeom>
        </p:spPr>
      </p:pic>
    </p:spTree>
    <p:extLst>
      <p:ext uri="{BB962C8B-B14F-4D97-AF65-F5344CB8AC3E}">
        <p14:creationId xmlns:p14="http://schemas.microsoft.com/office/powerpoint/2010/main" val="3699425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75798" y="393440"/>
            <a:ext cx="8514862" cy="1474385"/>
          </a:xfrm>
        </p:spPr>
        <p:txBody>
          <a:bodyPr rtlCol="0"/>
          <a:lstStyle/>
          <a:p>
            <a:pPr rtl="0"/>
            <a:r>
              <a:rPr lang="en-gb" sz="3000" dirty="0">
                <a:solidFill>
                  <a:srgbClr val="211A52"/>
                </a:solidFill>
                <a:latin typeface="Arial Black" panose="020B0604020202020204" pitchFamily="34" charset="0"/>
                <a:cs typeface="Arial Black" panose="020B0604020202020204" pitchFamily="34" charset="0"/>
              </a:rPr>
              <a:t>STRONG COLLABORATION SKILLS</a:t>
            </a:r>
          </a:p>
        </p:txBody>
      </p:sp>
      <p:sp>
        <p:nvSpPr>
          <p:cNvPr id="4" name="TextBox 19"/>
          <p:cNvSpPr txBox="1"/>
          <p:nvPr/>
        </p:nvSpPr>
        <p:spPr>
          <a:xfrm>
            <a:off x="587374" y="4021644"/>
            <a:ext cx="3098361" cy="313932"/>
          </a:xfrm>
          <a:prstGeom prst="rect">
            <a:avLst/>
          </a:prstGeom>
          <a:noFill/>
        </p:spPr>
        <p:txBody>
          <a:bodyPr wrap="square" lIns="0" rIns="0" rtlCol="0">
            <a:spAutoFit/>
          </a:bodyP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1" u="none" strike="noStrike" kern="1200" cap="none" spc="0" normalizeH="0" baseline="0" noProof="0" dirty="0">
              <a:ln>
                <a:noFill/>
              </a:ln>
              <a:solidFill>
                <a:prstClr val="black"/>
              </a:solidFill>
              <a:effectLst/>
              <a:uLnTx/>
              <a:uFillTx/>
              <a:latin typeface="Arial Black" panose="020B0604020202020204" pitchFamily="34" charset="0"/>
              <a:cs typeface="Arial Black" panose="020B0604020202020204" pitchFamily="34" charset="0"/>
            </a:endParaRPr>
          </a:p>
        </p:txBody>
      </p:sp>
      <p:sp>
        <p:nvSpPr>
          <p:cNvPr id="6" name="TextBox 20"/>
          <p:cNvSpPr txBox="1"/>
          <p:nvPr/>
        </p:nvSpPr>
        <p:spPr>
          <a:xfrm>
            <a:off x="935502" y="4737160"/>
            <a:ext cx="3098361" cy="1415772"/>
          </a:xfrm>
          <a:prstGeom prst="rect">
            <a:avLst/>
          </a:prstGeom>
          <a:noFill/>
        </p:spPr>
        <p:txBody>
          <a:bodyPr wrap="square" lIns="0" rIns="0" rtlCol="0">
            <a:spAutoFit/>
          </a:bodyPr>
          <a:lstStyle/>
          <a:p>
            <a:pPr marL="0" marR="0" lvl="0" indent="0" defTabSz="914220" rtl="0" eaLnBrk="1" fontAlgn="auto" latinLnBrk="0" hangingPunct="1">
              <a:lnSpc>
                <a:spcPct val="100000"/>
              </a:lnSpc>
              <a:spcBef>
                <a:spcPts val="0"/>
              </a:spcBef>
              <a:spcAft>
                <a:spcPts val="0"/>
              </a:spcAft>
              <a:buClrTx/>
              <a:buSzTx/>
              <a:buFontTx/>
              <a:buNone/>
              <a:tabLst/>
              <a:defRPr/>
            </a:pPr>
            <a:r>
              <a:rPr lang="en-gb" sz="1600" i="0" u="none" strike="noStrike" kern="1200" cap="none" spc="0" normalizeH="0" noProof="0">
                <a:ln>
                  <a:noFill/>
                </a:ln>
                <a:solidFill>
                  <a:srgbClr val="211A52"/>
                </a:solidFill>
                <a:effectLst/>
                <a:uLnTx/>
                <a:uFillTx/>
                <a:latin typeface="Arial" panose="020B0604020202020204" pitchFamily="34" charset="0"/>
                <a:cs typeface="Arial" panose="020B0604020202020204" pitchFamily="34" charset="0"/>
              </a:rPr>
              <a:t>AAU is in the top 4 in terms of active options, license and sales agreements.</a:t>
            </a:r>
          </a:p>
          <a:p>
            <a:pPr marL="0" marR="0" lvl="0" indent="0" defTabSz="914220" rtl="0" eaLnBrk="1" fontAlgn="auto" latinLnBrk="0" hangingPunct="1">
              <a:lnSpc>
                <a:spcPct val="100000"/>
              </a:lnSpc>
              <a:spcBef>
                <a:spcPts val="0"/>
              </a:spcBef>
              <a:spcAft>
                <a:spcPts val="0"/>
              </a:spcAft>
              <a:buClrTx/>
              <a:buSzTx/>
              <a:buFontTx/>
              <a:buNone/>
              <a:tabLst/>
              <a:defRPr/>
            </a:pPr>
            <a:endParaRPr lang="da-DK" sz="1080" b="1" dirty="0">
              <a:solidFill>
                <a:srgbClr val="211A52"/>
              </a:solidFill>
              <a:latin typeface="Arial" panose="020B0604020202020204" pitchFamily="34" charset="0"/>
              <a:cs typeface="Arial" panose="020B0604020202020204" pitchFamily="34" charset="0"/>
            </a:endParaRPr>
          </a:p>
          <a:p>
            <a:pPr marL="0" marR="0" lvl="0" indent="0" defTabSz="914220" rtl="0" eaLnBrk="1" fontAlgn="auto" latinLnBrk="0" hangingPunct="1">
              <a:lnSpc>
                <a:spcPct val="100000"/>
              </a:lnSpc>
              <a:spcBef>
                <a:spcPts val="0"/>
              </a:spcBef>
              <a:spcAft>
                <a:spcPts val="0"/>
              </a:spcAft>
              <a:buClrTx/>
              <a:buSzTx/>
              <a:buFontTx/>
              <a:buNone/>
              <a:tabLst/>
              <a:defRPr/>
            </a:pPr>
            <a:endParaRPr kumimoji="0" lang="da-DK" sz="1080" b="1" i="0" u="none" strike="noStrike" kern="1200" cap="none" spc="0"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marL="0" marR="0" lvl="0" indent="0" defTabSz="914220" rtl="0" eaLnBrk="1" fontAlgn="auto" latinLnBrk="0" hangingPunct="1">
              <a:lnSpc>
                <a:spcPct val="100000"/>
              </a:lnSpc>
              <a:spcBef>
                <a:spcPts val="0"/>
              </a:spcBef>
              <a:spcAft>
                <a:spcPts val="0"/>
              </a:spcAft>
              <a:buClrTx/>
              <a:buSzTx/>
              <a:buFontTx/>
              <a:buNone/>
              <a:tabLst/>
              <a:defRPr/>
            </a:pPr>
            <a:endParaRPr lang="da-DK" sz="1080" b="1" dirty="0">
              <a:solidFill>
                <a:srgbClr val="211A52"/>
              </a:solidFill>
              <a:latin typeface="Arial" panose="020B0604020202020204" pitchFamily="34" charset="0"/>
              <a:cs typeface="Arial" panose="020B0604020202020204" pitchFamily="34" charset="0"/>
            </a:endParaRPr>
          </a:p>
          <a:p>
            <a:pPr marL="0" marR="0" lvl="0" indent="0" defTabSz="914220" rtl="0" eaLnBrk="1" fontAlgn="auto" latinLnBrk="0" hangingPunct="1">
              <a:lnSpc>
                <a:spcPct val="100000"/>
              </a:lnSpc>
              <a:spcBef>
                <a:spcPts val="0"/>
              </a:spcBef>
              <a:spcAft>
                <a:spcPts val="0"/>
              </a:spcAft>
              <a:buClrTx/>
              <a:buSzTx/>
              <a:buFontTx/>
              <a:buNone/>
              <a:tabLst/>
              <a:defRPr/>
            </a:pPr>
            <a:endParaRPr kumimoji="0" lang="da-DK" sz="1080" b="1" i="0" u="none" strike="noStrike" kern="1200" cap="none" spc="0"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marL="0" marR="0" lvl="0" indent="0" defTabSz="914220" rtl="0" eaLnBrk="1" fontAlgn="auto" latinLnBrk="0" hangingPunct="1">
              <a:lnSpc>
                <a:spcPct val="100000"/>
              </a:lnSpc>
              <a:spcBef>
                <a:spcPts val="0"/>
              </a:spcBef>
              <a:spcAft>
                <a:spcPts val="0"/>
              </a:spcAft>
              <a:buClrTx/>
              <a:buSzTx/>
              <a:buFontTx/>
              <a:buNone/>
              <a:tabLst/>
              <a:defRPr/>
            </a:pPr>
            <a:endParaRPr kumimoji="0" lang="da-DK" sz="1080" b="1" i="0" u="none" strike="noStrike" kern="1200" cap="none" spc="0"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
        <p:nvSpPr>
          <p:cNvPr id="7" name="TextBox 19"/>
          <p:cNvSpPr txBox="1"/>
          <p:nvPr/>
        </p:nvSpPr>
        <p:spPr>
          <a:xfrm>
            <a:off x="4639601" y="4021644"/>
            <a:ext cx="2980399" cy="806375"/>
          </a:xfrm>
          <a:prstGeom prst="rect">
            <a:avLst/>
          </a:prstGeom>
          <a:noFill/>
        </p:spPr>
        <p:txBody>
          <a:bodyPr wrap="square" lIns="0" rIns="0" rtlCol="0">
            <a:spAutoFit/>
          </a:bodyPr>
          <a:lstStyle/>
          <a:p>
            <a:pPr algn="ctr" rtl="0"/>
            <a:r>
              <a:rPr lang="en-gb" sz="1600" b="1" u="none" strike="noStrike" kern="1200" cap="none" spc="0" normalizeH="0" noProof="0" dirty="0">
                <a:ln>
                  <a:noFill/>
                </a:ln>
                <a:solidFill>
                  <a:srgbClr val="211A52"/>
                </a:solidFill>
                <a:effectLst/>
                <a:uLnTx/>
                <a:uFillTx/>
                <a:latin typeface="Arial Black" panose="020B0604020202020204" pitchFamily="34" charset="0"/>
                <a:cs typeface="Arial Black" panose="020B0604020202020204" pitchFamily="34" charset="0"/>
              </a:rPr>
              <a:t>FLEXIBLE APPROACH TO COLLABORATION</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1" u="none" strike="noStrike" kern="1200" cap="none" spc="0" normalizeH="0" baseline="0" noProof="0" dirty="0">
              <a:ln>
                <a:noFill/>
              </a:ln>
              <a:solidFill>
                <a:prstClr val="black"/>
              </a:solidFill>
              <a:effectLst/>
              <a:uLnTx/>
              <a:uFillTx/>
              <a:latin typeface="Arial Black" panose="020B0604020202020204" pitchFamily="34" charset="0"/>
              <a:cs typeface="Arial Black" panose="020B0604020202020204" pitchFamily="34" charset="0"/>
            </a:endParaRPr>
          </a:p>
        </p:txBody>
      </p:sp>
      <p:sp>
        <p:nvSpPr>
          <p:cNvPr id="8" name="TextBox 20"/>
          <p:cNvSpPr txBox="1"/>
          <p:nvPr/>
        </p:nvSpPr>
        <p:spPr>
          <a:xfrm>
            <a:off x="4806875" y="4737160"/>
            <a:ext cx="3550329" cy="1243417"/>
          </a:xfrm>
          <a:prstGeom prst="rect">
            <a:avLst/>
          </a:prstGeom>
          <a:noFill/>
        </p:spPr>
        <p:txBody>
          <a:bodyPr wrap="square" lIns="0" rIns="0" rtlCol="0">
            <a:spAutoFit/>
          </a:bodyPr>
          <a:lstStyle/>
          <a:p>
            <a:pPr rtl="0"/>
            <a:r>
              <a:rPr lang="en-gb" sz="1600" b="0" i="0" u="none" strike="noStrike" kern="1200" cap="none" spc="0" normalizeH="0" noProof="0" dirty="0">
                <a:ln>
                  <a:noFill/>
                </a:ln>
                <a:solidFill>
                  <a:srgbClr val="211A52"/>
                </a:solidFill>
                <a:effectLst/>
                <a:uLnTx/>
                <a:uFillTx/>
                <a:latin typeface="Arial" panose="020B0604020202020204" pitchFamily="34" charset="0"/>
                <a:cs typeface="Arial" panose="020B0604020202020204" pitchFamily="34" charset="0"/>
              </a:rPr>
              <a:t>Research-intensive companies consider AAU to be the best Danish university at handling the process from patent to commercialization.</a:t>
            </a:r>
            <a:endParaRPr kumimoji="0" lang="da-DK" sz="1600" b="1" i="0" u="none" strike="noStrike" kern="1200" cap="none" spc="0"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08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Ellipse 13"/>
          <p:cNvSpPr/>
          <p:nvPr/>
        </p:nvSpPr>
        <p:spPr>
          <a:xfrm>
            <a:off x="10041538" y="3670684"/>
            <a:ext cx="108012" cy="1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kstfelt 20"/>
          <p:cNvSpPr txBox="1"/>
          <p:nvPr/>
        </p:nvSpPr>
        <p:spPr>
          <a:xfrm>
            <a:off x="8659150" y="4737160"/>
            <a:ext cx="3431250" cy="1489639"/>
          </a:xfrm>
          <a:prstGeom prst="rect">
            <a:avLst/>
          </a:prstGeom>
          <a:noFill/>
        </p:spPr>
        <p:txBody>
          <a:bodyPr wrap="square" rtlCol="0">
            <a:spAutoFit/>
          </a:bodyPr>
          <a:lstStyle/>
          <a:p>
            <a:pPr defTabSz="914330" rtl="0">
              <a:defRPr/>
            </a:pPr>
            <a:r>
              <a:rPr lang="en-gb" sz="1600" b="0" i="0" u="none" strike="noStrike" kern="1200" cap="none" spc="0" normalizeH="0" noProof="0">
                <a:ln>
                  <a:noFill/>
                </a:ln>
                <a:solidFill>
                  <a:srgbClr val="211A52"/>
                </a:solidFill>
                <a:effectLst/>
                <a:uLnTx/>
                <a:uFillTx/>
                <a:latin typeface="Arial" panose="020B0604020202020204" pitchFamily="34" charset="0"/>
                <a:cs typeface="Arial" panose="020B0604020202020204" pitchFamily="34" charset="0"/>
              </a:rPr>
              <a:t>In 2024, 615 research agreements were established between public/private actors and AAU. This puts AAU in 2nd place among the Danish universities.</a:t>
            </a:r>
            <a:endParaRPr kumimoji="0" lang="da-DK" sz="1600" b="1" i="0" u="none" strike="noStrike" kern="1200" cap="none" spc="0"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080" b="0" i="0" u="none" strike="noStrike" kern="1200" cap="none" spc="0"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
        <p:nvSpPr>
          <p:cNvPr id="23" name="Tekstfelt 22"/>
          <p:cNvSpPr txBox="1"/>
          <p:nvPr/>
        </p:nvSpPr>
        <p:spPr>
          <a:xfrm>
            <a:off x="8357205" y="4030675"/>
            <a:ext cx="3368667" cy="806375"/>
          </a:xfrm>
          <a:prstGeom prst="rect">
            <a:avLst/>
          </a:prstGeom>
          <a:noFill/>
        </p:spPr>
        <p:txBody>
          <a:bodyPr wrap="square" rtlCol="0">
            <a:spAutoFit/>
          </a:bodyPr>
          <a:lstStyle/>
          <a:p>
            <a:pPr algn="ctr" rtl="0"/>
            <a:r>
              <a:rPr lang="en-gb" sz="1600" b="1" u="none" strike="noStrike" kern="1200" cap="none" spc="0" normalizeH="0" noProof="0">
                <a:ln>
                  <a:noFill/>
                </a:ln>
                <a:solidFill>
                  <a:srgbClr val="211A52"/>
                </a:solidFill>
                <a:effectLst/>
                <a:uLnTx/>
                <a:uFillTx/>
                <a:latin typeface="Arial Black" panose="020B0604020202020204" pitchFamily="34" charset="0"/>
                <a:cs typeface="Arial Black" panose="020B0604020202020204" pitchFamily="34" charset="0"/>
              </a:rPr>
              <a:t>BEST FOR RESEARCH AGREEMENTS</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1" u="none" strike="noStrike" kern="1200" cap="none" spc="0" normalizeH="0" baseline="0" noProof="0" dirty="0">
              <a:ln>
                <a:noFill/>
              </a:ln>
              <a:solidFill>
                <a:prstClr val="black"/>
              </a:solidFill>
              <a:effectLst/>
              <a:uLnTx/>
              <a:uFillTx/>
              <a:latin typeface="Arial Black" panose="020B0604020202020204" pitchFamily="34" charset="0"/>
              <a:cs typeface="Arial Black" panose="020B0604020202020204" pitchFamily="34" charset="0"/>
            </a:endParaRPr>
          </a:p>
        </p:txBody>
      </p:sp>
      <p:sp>
        <p:nvSpPr>
          <p:cNvPr id="15" name="Tekstfelt 14"/>
          <p:cNvSpPr txBox="1"/>
          <p:nvPr/>
        </p:nvSpPr>
        <p:spPr>
          <a:xfrm>
            <a:off x="0" y="0"/>
            <a:ext cx="3200400" cy="370290"/>
          </a:xfrm>
          <a:prstGeom prst="rect">
            <a:avLst/>
          </a:prstGeom>
          <a:solidFill>
            <a:srgbClr val="211A52"/>
          </a:solidFill>
        </p:spPr>
        <p:txBody>
          <a:bodyPr wrap="square" rtlCol="0">
            <a:spAutoFit/>
          </a:bodyPr>
          <a:lstStyle/>
          <a:p>
            <a:pPr marL="0" marR="0" lvl="0" indent="0" algn="l" defTabSz="914220" rtl="0" eaLnBrk="1" fontAlgn="auto" latinLnBrk="0" hangingPunct="1">
              <a:lnSpc>
                <a:spcPct val="100000"/>
              </a:lnSpc>
              <a:spcBef>
                <a:spcPts val="0"/>
              </a:spcBef>
              <a:spcAft>
                <a:spcPts val="0"/>
              </a:spcAft>
              <a:buClrTx/>
              <a:buSzTx/>
              <a:buFontTx/>
              <a:buNone/>
              <a:tabLst/>
              <a:defRPr/>
            </a:pPr>
            <a:r>
              <a:rPr lang="en-gb" sz="18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Collaboration</a:t>
            </a:r>
            <a:r>
              <a:rPr lang="en-gb" sz="1800" b="1" i="0" u="none" strike="noStrike" kern="1200" cap="none" spc="0" normalizeH="0" noProof="0" dirty="0">
                <a:ln>
                  <a:noFill/>
                </a:ln>
                <a:solidFill>
                  <a:prstClr val="white"/>
                </a:solidFill>
                <a:effectLst/>
                <a:uLnTx/>
                <a:uFillTx/>
                <a:latin typeface="Arial"/>
                <a:ea typeface="+mn-ea"/>
                <a:cs typeface="+mn-cs"/>
              </a:rPr>
              <a:t>  </a:t>
            </a:r>
          </a:p>
        </p:txBody>
      </p:sp>
      <p:sp>
        <p:nvSpPr>
          <p:cNvPr id="19" name="Freeform 14">
            <a:extLst>
              <a:ext uri="{FF2B5EF4-FFF2-40B4-BE49-F238E27FC236}">
                <a16:creationId xmlns:a16="http://schemas.microsoft.com/office/drawing/2014/main" id="{44399B7B-586C-6F40-8CB5-07109E07EB7E}"/>
              </a:ext>
            </a:extLst>
          </p:cNvPr>
          <p:cNvSpPr>
            <a:spLocks noEditPoints="1"/>
          </p:cNvSpPr>
          <p:nvPr/>
        </p:nvSpPr>
        <p:spPr bwMode="auto">
          <a:xfrm>
            <a:off x="1600200"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marL="0" marR="0" lvl="0" indent="0" algn="l" defTabSz="685748" rtl="0" eaLnBrk="1" fontAlgn="auto" latinLnBrk="0" hangingPunct="1">
              <a:lnSpc>
                <a:spcPct val="100000"/>
              </a:lnSpc>
              <a:spcBef>
                <a:spcPts val="0"/>
              </a:spcBef>
              <a:spcAft>
                <a:spcPts val="0"/>
              </a:spcAft>
              <a:buClrTx/>
              <a:buSzTx/>
              <a:buFontTx/>
              <a:buNone/>
              <a:tabLst/>
              <a:defRPr/>
            </a:pPr>
            <a:endParaRPr kumimoji="0" lang="da-DK" sz="1350" b="0" i="0" u="none" strike="noStrike" kern="1200" cap="none" spc="0" normalizeH="0" baseline="0" noProof="0" dirty="0">
              <a:ln>
                <a:noFill/>
              </a:ln>
              <a:solidFill>
                <a:srgbClr val="211A52"/>
              </a:solidFill>
              <a:effectLst/>
              <a:uLnTx/>
              <a:uFillTx/>
              <a:latin typeface="Arial"/>
              <a:ea typeface="+mn-ea"/>
              <a:cs typeface="+mn-cs"/>
            </a:endParaRPr>
          </a:p>
        </p:txBody>
      </p:sp>
      <p:pic>
        <p:nvPicPr>
          <p:cNvPr id="20" name="Billede 19">
            <a:extLst>
              <a:ext uri="{FF2B5EF4-FFF2-40B4-BE49-F238E27FC236}">
                <a16:creationId xmlns:a16="http://schemas.microsoft.com/office/drawing/2014/main" id="{9E89E486-137D-4340-8B86-092B9B1C4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582" y="2269864"/>
            <a:ext cx="1513944" cy="1215614"/>
          </a:xfrm>
          <a:prstGeom prst="rect">
            <a:avLst/>
          </a:prstGeom>
        </p:spPr>
      </p:pic>
      <p:pic>
        <p:nvPicPr>
          <p:cNvPr id="22" name="Billede 21">
            <a:extLst>
              <a:ext uri="{FF2B5EF4-FFF2-40B4-BE49-F238E27FC236}">
                <a16:creationId xmlns:a16="http://schemas.microsoft.com/office/drawing/2014/main" id="{32F18A9B-912E-4E18-9481-2A739CC18E2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55096" y="2098485"/>
            <a:ext cx="1608784" cy="1610025"/>
          </a:xfrm>
          <a:prstGeom prst="rect">
            <a:avLst/>
          </a:prstGeom>
        </p:spPr>
      </p:pic>
      <p:pic>
        <p:nvPicPr>
          <p:cNvPr id="24" name="Billede 23">
            <a:extLst>
              <a:ext uri="{FF2B5EF4-FFF2-40B4-BE49-F238E27FC236}">
                <a16:creationId xmlns:a16="http://schemas.microsoft.com/office/drawing/2014/main" id="{5A9BD0C8-A847-42A7-B2BC-90D77B51DD5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170471" y="2025748"/>
            <a:ext cx="1742133" cy="1695581"/>
          </a:xfrm>
          <a:prstGeom prst="rect">
            <a:avLst/>
          </a:prstGeom>
        </p:spPr>
      </p:pic>
      <p:sp>
        <p:nvSpPr>
          <p:cNvPr id="2" name="TextBox 19">
            <a:extLst>
              <a:ext uri="{FF2B5EF4-FFF2-40B4-BE49-F238E27FC236}">
                <a16:creationId xmlns:a16="http://schemas.microsoft.com/office/drawing/2014/main" id="{C3B198CB-6269-C8BB-455B-66340D58FB9A}"/>
              </a:ext>
            </a:extLst>
          </p:cNvPr>
          <p:cNvSpPr txBox="1"/>
          <p:nvPr/>
        </p:nvSpPr>
        <p:spPr>
          <a:xfrm>
            <a:off x="649804" y="4030675"/>
            <a:ext cx="2973499" cy="806375"/>
          </a:xfrm>
          <a:prstGeom prst="rect">
            <a:avLst/>
          </a:prstGeom>
          <a:noFill/>
        </p:spPr>
        <p:txBody>
          <a:bodyPr wrap="square" lIns="0" rIns="0" rtlCol="0">
            <a:spAutoFit/>
          </a:bodyPr>
          <a:lstStyle/>
          <a:p>
            <a:pPr algn="ctr" rtl="0"/>
            <a:r>
              <a:rPr lang="en-gb" sz="1600" b="1" u="none" strike="noStrike" kern="1200" cap="none" spc="0" normalizeH="0" noProof="0">
                <a:ln>
                  <a:noFill/>
                </a:ln>
                <a:solidFill>
                  <a:srgbClr val="211A52"/>
                </a:solidFill>
                <a:effectLst/>
                <a:uLnTx/>
                <a:uFillTx/>
                <a:latin typeface="Arial Black" panose="020B0604020202020204" pitchFamily="34" charset="0"/>
                <a:cs typeface="Arial Black" panose="020B0604020202020204" pitchFamily="34" charset="0"/>
              </a:rPr>
              <a:t>COMMERCIAL PORTFOLIO</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1" u="none" strike="noStrike" kern="1200" cap="none" spc="0" normalizeH="0" baseline="0" noProof="0" dirty="0">
              <a:ln>
                <a:noFill/>
              </a:ln>
              <a:solidFill>
                <a:prstClr val="black"/>
              </a:solidFill>
              <a:effectLst/>
              <a:uLnTx/>
              <a:uFillTx/>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620128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9B9B55AE-9B2C-49E5-9174-285FBF72F534}"/>
              </a:ext>
            </a:extLst>
          </p:cNvPr>
          <p:cNvSpPr>
            <a:spLocks noGrp="1"/>
          </p:cNvSpPr>
          <p:nvPr>
            <p:ph type="sldNum" sz="quarter" idx="10"/>
          </p:nvPr>
        </p:nvSpPr>
        <p:spPr/>
        <p:txBody>
          <a:bodyPr rtlCol="0"/>
          <a:lstStyle/>
          <a:p>
            <a:pPr rtl="0"/>
            <a:fld id="{D8D877B3-D348-4611-9BDB-C5374591D951}" type="slidenum">
              <a:rPr lang="en-US" smtClean="0"/>
              <a:pPr rtl="0"/>
              <a:t>37</a:t>
            </a:fld>
            <a:endParaRPr lang="en-US" dirty="0"/>
          </a:p>
        </p:txBody>
      </p:sp>
      <p:sp>
        <p:nvSpPr>
          <p:cNvPr id="12" name="Text Placeholder 4">
            <a:extLst>
              <a:ext uri="{FF2B5EF4-FFF2-40B4-BE49-F238E27FC236}">
                <a16:creationId xmlns:a16="http://schemas.microsoft.com/office/drawing/2014/main" id="{0386CC37-961F-5BA9-E4F6-DEBC5B982A0B}"/>
              </a:ext>
            </a:extLst>
          </p:cNvPr>
          <p:cNvSpPr>
            <a:spLocks noGrp="1"/>
          </p:cNvSpPr>
          <p:nvPr>
            <p:ph type="body" sz="quarter" idx="12"/>
          </p:nvPr>
        </p:nvSpPr>
        <p:spPr>
          <a:xfrm>
            <a:off x="615214" y="2185879"/>
            <a:ext cx="5901107" cy="4795689"/>
          </a:xfrm>
        </p:spPr>
        <p:txBody>
          <a:bodyPr rtlCol="0">
            <a:normAutofit/>
          </a:bodyPr>
          <a:lstStyle/>
          <a:p>
            <a:pPr rtl="0">
              <a:lnSpc>
                <a:spcPct val="121000"/>
              </a:lnSpc>
              <a:spcBef>
                <a:spcPts val="1200"/>
              </a:spcBef>
            </a:pPr>
            <a:r>
              <a:rPr lang="en-gb" dirty="0">
                <a:solidFill>
                  <a:srgbClr val="211A52"/>
                </a:solidFill>
                <a:latin typeface="Arial" panose="020B0604020202020204" pitchFamily="34" charset="0"/>
                <a:cs typeface="Arial" panose="020B0604020202020204" pitchFamily="34" charset="0"/>
              </a:rPr>
              <a:t>Cluster partnerships</a:t>
            </a:r>
          </a:p>
          <a:p>
            <a:pPr rtl="0">
              <a:lnSpc>
                <a:spcPct val="121000"/>
              </a:lnSpc>
              <a:spcBef>
                <a:spcPts val="1200"/>
              </a:spcBef>
            </a:pPr>
            <a:r>
              <a:rPr lang="en-gb" dirty="0">
                <a:solidFill>
                  <a:srgbClr val="211A52"/>
                </a:solidFill>
                <a:latin typeface="Arial" panose="020B0604020202020204" pitchFamily="34" charset="0"/>
                <a:cs typeface="Arial" panose="020B0604020202020204" pitchFamily="34" charset="0"/>
              </a:rPr>
              <a:t>Entrepreneurship</a:t>
            </a:r>
          </a:p>
          <a:p>
            <a:pPr rtl="0">
              <a:lnSpc>
                <a:spcPct val="121000"/>
              </a:lnSpc>
              <a:spcBef>
                <a:spcPts val="1200"/>
              </a:spcBef>
            </a:pPr>
            <a:r>
              <a:rPr lang="en-gb" dirty="0">
                <a:solidFill>
                  <a:srgbClr val="211A52"/>
                </a:solidFill>
                <a:latin typeface="Arial" panose="020B0604020202020204" pitchFamily="34" charset="0"/>
                <a:cs typeface="Arial" panose="020B0604020202020204" pitchFamily="34" charset="0"/>
              </a:rPr>
              <a:t>SME partnerships</a:t>
            </a:r>
          </a:p>
          <a:p>
            <a:pPr rtl="0">
              <a:lnSpc>
                <a:spcPct val="121000"/>
              </a:lnSpc>
              <a:spcBef>
                <a:spcPts val="1200"/>
              </a:spcBef>
            </a:pPr>
            <a:r>
              <a:rPr lang="en-gb" dirty="0">
                <a:solidFill>
                  <a:srgbClr val="211A52"/>
                </a:solidFill>
                <a:latin typeface="Arial" panose="020B0604020202020204" pitchFamily="34" charset="0"/>
                <a:cs typeface="Arial" panose="020B0604020202020204" pitchFamily="34" charset="0"/>
              </a:rPr>
              <a:t>Strategic partnerships</a:t>
            </a:r>
          </a:p>
          <a:p>
            <a:pPr rtl="0">
              <a:lnSpc>
                <a:spcPct val="121000"/>
              </a:lnSpc>
              <a:spcBef>
                <a:spcPts val="1200"/>
              </a:spcBef>
            </a:pPr>
            <a:r>
              <a:rPr lang="en-gb" dirty="0">
                <a:solidFill>
                  <a:srgbClr val="211A52"/>
                </a:solidFill>
                <a:latin typeface="Arial" panose="020B0604020202020204" pitchFamily="34" charset="0"/>
                <a:cs typeface="Arial" panose="020B0604020202020204" pitchFamily="34" charset="0"/>
              </a:rPr>
              <a:t>Industrial PhDs, postdocs, 20% professors, etc. </a:t>
            </a:r>
          </a:p>
          <a:p>
            <a:pPr rtl="0">
              <a:lnSpc>
                <a:spcPct val="121000"/>
              </a:lnSpc>
              <a:spcBef>
                <a:spcPts val="1200"/>
              </a:spcBef>
            </a:pPr>
            <a:r>
              <a:rPr lang="en-gb" dirty="0">
                <a:solidFill>
                  <a:srgbClr val="211A52"/>
                </a:solidFill>
                <a:latin typeface="Arial" panose="020B0604020202020204" pitchFamily="34" charset="0"/>
                <a:cs typeface="Arial" panose="020B0604020202020204" pitchFamily="34" charset="0"/>
              </a:rPr>
              <a:t>Student collaboration (projects, internships, student jobs)</a:t>
            </a:r>
          </a:p>
          <a:p>
            <a:pPr rtl="0">
              <a:lnSpc>
                <a:spcPct val="121000"/>
              </a:lnSpc>
              <a:spcBef>
                <a:spcPts val="1200"/>
              </a:spcBef>
            </a:pPr>
            <a:r>
              <a:rPr lang="en-gb" dirty="0">
                <a:solidFill>
                  <a:srgbClr val="211A52"/>
                </a:solidFill>
                <a:latin typeface="Arial" panose="020B0604020202020204" pitchFamily="34" charset="0"/>
                <a:cs typeface="Arial" panose="020B0604020202020204" pitchFamily="34" charset="0"/>
              </a:rPr>
              <a:t>Research collaboration with 3rd party funding</a:t>
            </a:r>
          </a:p>
          <a:p>
            <a:pPr rtl="0">
              <a:lnSpc>
                <a:spcPct val="121000"/>
              </a:lnSpc>
              <a:spcBef>
                <a:spcPts val="1200"/>
              </a:spcBef>
            </a:pPr>
            <a:r>
              <a:rPr lang="en-gb" dirty="0">
                <a:solidFill>
                  <a:srgbClr val="211A52"/>
                </a:solidFill>
                <a:latin typeface="Arial" panose="020B0604020202020204" pitchFamily="34" charset="0"/>
                <a:cs typeface="Arial" panose="020B0604020202020204" pitchFamily="34" charset="0"/>
              </a:rPr>
              <a:t>Use of facilities and equipment</a:t>
            </a:r>
          </a:p>
          <a:p>
            <a:pPr rtl="0">
              <a:spcBef>
                <a:spcPts val="0"/>
              </a:spcBef>
              <a:spcAft>
                <a:spcPts val="1200"/>
              </a:spcAft>
            </a:pPr>
            <a:endParaRPr lang="da-DK" sz="1400" dirty="0">
              <a:effectLst/>
              <a:latin typeface="Arial" panose="020B0604020202020204" pitchFamily="34" charset="0"/>
              <a:ea typeface="Times New Roman" panose="02020603050405020304" pitchFamily="18" charset="0"/>
              <a:cs typeface="Arial" panose="020B0604020202020204" pitchFamily="34" charset="0"/>
            </a:endParaRPr>
          </a:p>
          <a:p>
            <a:pPr rtl="0">
              <a:spcBef>
                <a:spcPts val="0"/>
              </a:spcBef>
              <a:spcAft>
                <a:spcPts val="1200"/>
              </a:spcAft>
            </a:pPr>
            <a:endParaRPr lang="da-DK" dirty="0">
              <a:solidFill>
                <a:srgbClr val="211A52"/>
              </a:solidFill>
              <a:effectLst/>
              <a:latin typeface="Barlow Light" panose="00000400000000000000" pitchFamily="2" charset="0"/>
              <a:ea typeface="Calibri" panose="020F0502020204030204" pitchFamily="34" charset="0"/>
            </a:endParaRPr>
          </a:p>
          <a:p>
            <a:pPr marL="0" lvl="0" indent="0" rtl="0">
              <a:lnSpc>
                <a:spcPct val="120000"/>
              </a:lnSpc>
              <a:spcBef>
                <a:spcPts val="0"/>
              </a:spcBef>
              <a:spcAft>
                <a:spcPts val="1200"/>
              </a:spcAft>
              <a:buNone/>
              <a:tabLst>
                <a:tab pos="457200" algn="l"/>
              </a:tabLst>
            </a:pPr>
            <a:endParaRPr lang="da-DK" dirty="0">
              <a:solidFill>
                <a:srgbClr val="211A52"/>
              </a:solidFill>
              <a:effectLst/>
              <a:latin typeface="Barlow Light" panose="00000400000000000000" pitchFamily="2" charset="0"/>
              <a:ea typeface="Calibri" panose="020F0502020204030204" pitchFamily="34" charset="0"/>
            </a:endParaRPr>
          </a:p>
          <a:p>
            <a:pPr marL="0" lvl="0" indent="0" rtl="0">
              <a:lnSpc>
                <a:spcPct val="120000"/>
              </a:lnSpc>
              <a:spcBef>
                <a:spcPts val="0"/>
              </a:spcBef>
              <a:spcAft>
                <a:spcPts val="1200"/>
              </a:spcAft>
              <a:buNone/>
              <a:tabLst>
                <a:tab pos="457200" algn="l"/>
              </a:tabLst>
            </a:pPr>
            <a:endParaRPr lang="da-DK" dirty="0">
              <a:effectLst/>
              <a:latin typeface="Barlow Light" panose="00000400000000000000" pitchFamily="2" charset="0"/>
              <a:ea typeface="Calibri" panose="020F0502020204030204" pitchFamily="34" charset="0"/>
            </a:endParaRPr>
          </a:p>
          <a:p>
            <a:pPr marL="0" indent="0" rtl="0">
              <a:lnSpc>
                <a:spcPct val="120000"/>
              </a:lnSpc>
              <a:spcBef>
                <a:spcPts val="0"/>
              </a:spcBef>
              <a:spcAft>
                <a:spcPts val="1200"/>
              </a:spcAft>
              <a:buNone/>
            </a:pPr>
            <a:endParaRPr lang="en-US" dirty="0"/>
          </a:p>
        </p:txBody>
      </p:sp>
      <p:sp>
        <p:nvSpPr>
          <p:cNvPr id="5" name="Tekstfelt 4">
            <a:extLst>
              <a:ext uri="{FF2B5EF4-FFF2-40B4-BE49-F238E27FC236}">
                <a16:creationId xmlns:a16="http://schemas.microsoft.com/office/drawing/2014/main" id="{3B2CAAD0-1759-A1E2-897C-FAE2F32F8932}"/>
              </a:ext>
            </a:extLst>
          </p:cNvPr>
          <p:cNvSpPr txBox="1"/>
          <p:nvPr/>
        </p:nvSpPr>
        <p:spPr>
          <a:xfrm>
            <a:off x="0" y="0"/>
            <a:ext cx="3200400" cy="370290"/>
          </a:xfrm>
          <a:prstGeom prst="rect">
            <a:avLst/>
          </a:prstGeom>
          <a:solidFill>
            <a:schemeClr val="tx1"/>
          </a:solidFill>
        </p:spPr>
        <p:txBody>
          <a:bodyPr wrap="square" rtlCol="0">
            <a:spAutoFit/>
          </a:bodyPr>
          <a:lstStyle/>
          <a:p>
            <a:pPr rtl="0"/>
            <a:r>
              <a:rPr lang="en-gb" b="1" dirty="0">
                <a:solidFill>
                  <a:schemeClr val="bg1"/>
                </a:solidFill>
              </a:rPr>
              <a:t>Collaboration  </a:t>
            </a:r>
          </a:p>
        </p:txBody>
      </p:sp>
      <p:sp>
        <p:nvSpPr>
          <p:cNvPr id="6" name="Freeform 14">
            <a:extLst>
              <a:ext uri="{FF2B5EF4-FFF2-40B4-BE49-F238E27FC236}">
                <a16:creationId xmlns:a16="http://schemas.microsoft.com/office/drawing/2014/main" id="{D78D5BD0-2F95-94FE-8C91-B0C28AD3F786}"/>
              </a:ext>
            </a:extLst>
          </p:cNvPr>
          <p:cNvSpPr>
            <a:spLocks noEditPoints="1"/>
          </p:cNvSpPr>
          <p:nvPr/>
        </p:nvSpPr>
        <p:spPr bwMode="auto">
          <a:xfrm>
            <a:off x="1600200"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rtl="0">
              <a:defRPr/>
            </a:pPr>
            <a:endParaRPr lang="da-DK" sz="1350" dirty="0">
              <a:solidFill>
                <a:srgbClr val="211A52"/>
              </a:solidFill>
              <a:latin typeface="Arial"/>
            </a:endParaRPr>
          </a:p>
        </p:txBody>
      </p:sp>
      <p:sp>
        <p:nvSpPr>
          <p:cNvPr id="8" name="Titel 1">
            <a:extLst>
              <a:ext uri="{FF2B5EF4-FFF2-40B4-BE49-F238E27FC236}">
                <a16:creationId xmlns:a16="http://schemas.microsoft.com/office/drawing/2014/main" id="{F6C5EDF2-4C88-532F-76C8-DC9E6F9831CA}"/>
              </a:ext>
            </a:extLst>
          </p:cNvPr>
          <p:cNvSpPr>
            <a:spLocks noGrp="1"/>
          </p:cNvSpPr>
          <p:nvPr>
            <p:ph type="title"/>
          </p:nvPr>
        </p:nvSpPr>
        <p:spPr>
          <a:xfrm>
            <a:off x="615214" y="382427"/>
            <a:ext cx="6738086" cy="1977188"/>
          </a:xfrm>
        </p:spPr>
        <p:txBody>
          <a:bodyPr rtlCol="0"/>
          <a:lstStyle/>
          <a:p>
            <a:pPr rtl="0"/>
            <a:r>
              <a:rPr lang="en-gb" sz="2800" dirty="0">
                <a:solidFill>
                  <a:srgbClr val="211A52"/>
                </a:solidFill>
                <a:latin typeface="Arial Black" panose="020B0604020202020204" pitchFamily="34" charset="0"/>
                <a:cs typeface="Arial Black" panose="020B0604020202020204" pitchFamily="34" charset="0"/>
              </a:rPr>
              <a:t>KNOWLEDGE COLLABORATION</a:t>
            </a:r>
            <a:br>
              <a:rPr lang="da-DK" sz="3000" dirty="0">
                <a:solidFill>
                  <a:srgbClr val="211A52"/>
                </a:solidFill>
                <a:latin typeface="Arial Black" panose="020B0604020202020204" pitchFamily="34" charset="0"/>
                <a:cs typeface="Arial Black" panose="020B0604020202020204" pitchFamily="34" charset="0"/>
              </a:rPr>
            </a:br>
            <a:r>
              <a:rPr lang="en-gb" sz="3000" dirty="0">
                <a:solidFill>
                  <a:srgbClr val="211A52"/>
                </a:solidFill>
                <a:latin typeface="Arial Black" panose="020B0604020202020204" pitchFamily="34" charset="0"/>
                <a:cs typeface="Arial Black" panose="020B0604020202020204" pitchFamily="34" charset="0"/>
              </a:rPr>
              <a:t>– </a:t>
            </a:r>
            <a:r>
              <a:rPr lang="en-gb" sz="2600" dirty="0">
                <a:solidFill>
                  <a:srgbClr val="211A52"/>
                </a:solidFill>
                <a:latin typeface="Arial Black" panose="020B0604020202020204" pitchFamily="34" charset="0"/>
                <a:cs typeface="Arial Black" panose="020B0604020202020204" pitchFamily="34" charset="0"/>
              </a:rPr>
              <a:t>BINDING, FOCUSED, MUTUAL </a:t>
            </a:r>
          </a:p>
        </p:txBody>
      </p:sp>
      <p:pic>
        <p:nvPicPr>
          <p:cNvPr id="14" name="Pladsholder til billede 13" descr="Et billede, der indeholder person, Mobiltelefon, tøj, finger&#10;&#10;Indhold genereret af kunstig intelligens kan være forkert.">
            <a:extLst>
              <a:ext uri="{FF2B5EF4-FFF2-40B4-BE49-F238E27FC236}">
                <a16:creationId xmlns:a16="http://schemas.microsoft.com/office/drawing/2014/main" id="{86D18A93-E19F-4337-424D-20AEE3E2E220}"/>
              </a:ext>
            </a:extLst>
          </p:cNvPr>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887731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87373" y="381865"/>
            <a:ext cx="7788141" cy="1474385"/>
          </a:xfrm>
        </p:spPr>
        <p:txBody>
          <a:bodyPr rtlCol="0"/>
          <a:lstStyle/>
          <a:p>
            <a:pPr rtl="0"/>
            <a:r>
              <a:rPr lang="en-gb" sz="3000" dirty="0">
                <a:solidFill>
                  <a:srgbClr val="211A52"/>
                </a:solidFill>
                <a:latin typeface="Arial Black" panose="020B0604020202020204" pitchFamily="34" charset="0"/>
                <a:cs typeface="Arial Black" panose="020B0604020202020204" pitchFamily="34" charset="0"/>
              </a:rPr>
              <a:t>CREATING VALUE IN SOCIETY</a:t>
            </a:r>
            <a:endParaRPr lang="da-DK" sz="3000" dirty="0">
              <a:solidFill>
                <a:srgbClr val="211A52"/>
              </a:solidFill>
              <a:latin typeface="Arial Black" panose="020B0604020202020204" pitchFamily="34" charset="0"/>
              <a:cs typeface="Arial Black" panose="020B0604020202020204" pitchFamily="34" charset="0"/>
            </a:endParaRPr>
          </a:p>
        </p:txBody>
      </p:sp>
      <p:sp>
        <p:nvSpPr>
          <p:cNvPr id="4" name="TextBox 19"/>
          <p:cNvSpPr txBox="1"/>
          <p:nvPr/>
        </p:nvSpPr>
        <p:spPr>
          <a:xfrm>
            <a:off x="587375" y="3709125"/>
            <a:ext cx="3063192" cy="830997"/>
          </a:xfrm>
          <a:prstGeom prst="rect">
            <a:avLst/>
          </a:prstGeom>
          <a:noFill/>
        </p:spPr>
        <p:txBody>
          <a:bodyPr wrap="square" lIns="0" rIns="0" rtlCol="0">
            <a:spAutoFit/>
          </a:bodyPr>
          <a:lstStyle/>
          <a:p>
            <a:pPr algn="ctr" rtl="0"/>
            <a:r>
              <a:rPr lang="en-gb" sz="1600" b="1" u="none" strike="noStrike" kern="1200" cap="none" spc="0" normalizeH="0" noProof="0">
                <a:ln>
                  <a:noFill/>
                </a:ln>
                <a:solidFill>
                  <a:srgbClr val="211A52"/>
                </a:solidFill>
                <a:effectLst/>
                <a:uLnTx/>
                <a:uFillTx/>
                <a:latin typeface="Arial Black" panose="020B0604020202020204" pitchFamily="34" charset="0"/>
                <a:cs typeface="Arial Black" panose="020B0604020202020204" pitchFamily="34" charset="0"/>
              </a:rPr>
              <a:t>COMPETITIVENESS </a:t>
            </a:r>
          </a:p>
          <a:p>
            <a:pPr algn="ctr" rtl="0"/>
            <a:r>
              <a:rPr lang="en-gb" sz="1600" b="1" u="none" strike="noStrike" kern="1200" cap="none" spc="0" normalizeH="0" noProof="0">
                <a:ln>
                  <a:noFill/>
                </a:ln>
                <a:solidFill>
                  <a:srgbClr val="211A52"/>
                </a:solidFill>
                <a:effectLst/>
                <a:uLnTx/>
                <a:uFillTx/>
                <a:latin typeface="Arial Black" panose="020B0604020202020204" pitchFamily="34" charset="0"/>
                <a:cs typeface="Arial Black" panose="020B0604020202020204" pitchFamily="34" charset="0"/>
              </a:rPr>
              <a:t>STRENGTHENED</a:t>
            </a:r>
          </a:p>
          <a:p>
            <a:pPr marL="0" marR="0" lvl="0" indent="0" algn="l" defTabSz="914220" rtl="0" eaLnBrk="1" fontAlgn="auto" latinLnBrk="0" hangingPunct="1">
              <a:lnSpc>
                <a:spcPct val="100000"/>
              </a:lnSpc>
              <a:spcBef>
                <a:spcPts val="0"/>
              </a:spcBef>
              <a:spcAft>
                <a:spcPts val="0"/>
              </a:spcAft>
              <a:buClrTx/>
              <a:buSzTx/>
              <a:buFontTx/>
              <a:buNone/>
              <a:tabLst/>
              <a:defRPr/>
            </a:pPr>
            <a:endParaRPr kumimoji="0" lang="da-DK" sz="1600" b="1" u="none" strike="noStrike" kern="1200" cap="none" spc="0" normalizeH="0" baseline="0" noProof="0" dirty="0">
              <a:ln>
                <a:noFill/>
              </a:ln>
              <a:solidFill>
                <a:prstClr val="black"/>
              </a:solidFill>
              <a:effectLst/>
              <a:uLnTx/>
              <a:uFillTx/>
              <a:latin typeface="Arial Black" panose="020B0604020202020204" pitchFamily="34" charset="0"/>
              <a:cs typeface="Arial Black" panose="020B0604020202020204" pitchFamily="34" charset="0"/>
            </a:endParaRPr>
          </a:p>
        </p:txBody>
      </p:sp>
      <p:sp>
        <p:nvSpPr>
          <p:cNvPr id="6" name="TextBox 20"/>
          <p:cNvSpPr txBox="1"/>
          <p:nvPr/>
        </p:nvSpPr>
        <p:spPr>
          <a:xfrm>
            <a:off x="817030" y="4415536"/>
            <a:ext cx="3759505" cy="1323439"/>
          </a:xfrm>
          <a:prstGeom prst="rect">
            <a:avLst/>
          </a:prstGeom>
          <a:noFill/>
        </p:spPr>
        <p:txBody>
          <a:bodyPr wrap="square" lIns="0" rIns="0" rtlCol="0">
            <a:spAutoFit/>
          </a:bodyPr>
          <a:lstStyle/>
          <a:p>
            <a:pPr rtl="0"/>
            <a:r>
              <a:rPr lang="en-gb" sz="1600" b="0" i="0" u="none" strike="noStrike" kern="1200" cap="none" spc="0" normalizeH="0" noProof="0">
                <a:ln>
                  <a:noFill/>
                </a:ln>
                <a:solidFill>
                  <a:srgbClr val="211A52"/>
                </a:solidFill>
                <a:effectLst/>
                <a:uLnTx/>
                <a:uFillTx/>
                <a:latin typeface="Arial" panose="020B0604020202020204" pitchFamily="34" charset="0"/>
                <a:cs typeface="Arial" panose="020B0604020202020204" pitchFamily="34" charset="0"/>
              </a:rPr>
              <a:t>More than 75% of companies indicate that collaboration with AAU has contributed, to a high or some extent, to strengthening their competitiveness in one or more areas.</a:t>
            </a:r>
            <a:endParaRPr kumimoji="0" lang="da-DK" sz="1600" b="1" i="0" u="none" strike="noStrike" kern="1200" cap="none" spc="0" normalizeH="0" baseline="0" noProof="0" dirty="0">
              <a:ln>
                <a:noFill/>
              </a:ln>
              <a:solidFill>
                <a:srgbClr val="211A52"/>
              </a:solidFill>
              <a:effectLst/>
              <a:uLnTx/>
              <a:uFillTx/>
              <a:latin typeface="Arial" panose="020B0604020202020204" pitchFamily="34" charset="0"/>
              <a:cs typeface="Arial" panose="020B0604020202020204" pitchFamily="34" charset="0"/>
            </a:endParaRPr>
          </a:p>
        </p:txBody>
      </p:sp>
      <p:sp>
        <p:nvSpPr>
          <p:cNvPr id="7" name="TextBox 19"/>
          <p:cNvSpPr txBox="1"/>
          <p:nvPr/>
        </p:nvSpPr>
        <p:spPr>
          <a:xfrm>
            <a:off x="4791400" y="3686524"/>
            <a:ext cx="2417825" cy="806375"/>
          </a:xfrm>
          <a:prstGeom prst="rect">
            <a:avLst/>
          </a:prstGeom>
          <a:noFill/>
        </p:spPr>
        <p:txBody>
          <a:bodyPr wrap="square" lIns="0" rIns="0" rtlCol="0">
            <a:spAutoFit/>
          </a:bodyPr>
          <a:lstStyle/>
          <a:p>
            <a:pPr algn="ctr" rtl="0"/>
            <a:r>
              <a:rPr lang="en-gb" sz="1600" b="1" strike="noStrike" kern="1200" cap="none" spc="0" normalizeH="0" noProof="0">
                <a:ln>
                  <a:noFill/>
                </a:ln>
                <a:solidFill>
                  <a:srgbClr val="211A52"/>
                </a:solidFill>
                <a:effectLst/>
                <a:uLnTx/>
                <a:uFillTx/>
                <a:latin typeface="Arial Black" panose="020B0604020202020204" pitchFamily="34" charset="0"/>
                <a:cs typeface="Arial Black" panose="020B0604020202020204" pitchFamily="34" charset="0"/>
              </a:rPr>
              <a:t>PRODUCTIVITY </a:t>
            </a:r>
          </a:p>
          <a:p>
            <a:pPr algn="ctr" rtl="0"/>
            <a:r>
              <a:rPr lang="en-gb" sz="1600" b="1" strike="noStrike" kern="1200" cap="none" spc="0" normalizeH="0" noProof="0">
                <a:ln>
                  <a:noFill/>
                </a:ln>
                <a:solidFill>
                  <a:srgbClr val="211A52"/>
                </a:solidFill>
                <a:effectLst/>
                <a:uLnTx/>
                <a:uFillTx/>
                <a:latin typeface="Arial Black" panose="020B0604020202020204" pitchFamily="34" charset="0"/>
                <a:cs typeface="Arial Black" panose="020B0604020202020204" pitchFamily="34" charset="0"/>
              </a:rPr>
              <a:t>GROWS</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1" u="none" strike="noStrike" kern="1200" cap="none" spc="0" normalizeH="0" baseline="0" noProof="0" dirty="0">
              <a:ln>
                <a:noFill/>
              </a:ln>
              <a:solidFill>
                <a:prstClr val="black"/>
              </a:solidFill>
              <a:effectLst/>
              <a:uLnTx/>
              <a:uFillTx/>
              <a:latin typeface="Arial Black" panose="020B0604020202020204" pitchFamily="34" charset="0"/>
              <a:cs typeface="Arial Black" panose="020B0604020202020204" pitchFamily="34" charset="0"/>
            </a:endParaRPr>
          </a:p>
        </p:txBody>
      </p:sp>
      <p:sp>
        <p:nvSpPr>
          <p:cNvPr id="8" name="TextBox 20"/>
          <p:cNvSpPr txBox="1"/>
          <p:nvPr/>
        </p:nvSpPr>
        <p:spPr>
          <a:xfrm>
            <a:off x="4797044" y="4415536"/>
            <a:ext cx="2774303" cy="997196"/>
          </a:xfrm>
          <a:prstGeom prst="rect">
            <a:avLst/>
          </a:prstGeom>
          <a:noFill/>
        </p:spPr>
        <p:txBody>
          <a:bodyPr wrap="square" lIns="0" rIns="0" rtlCol="0">
            <a:spAutoFit/>
          </a:bodyPr>
          <a:lstStyle/>
          <a:p>
            <a:pPr marL="0" marR="0" lvl="0" indent="0" defTabSz="914330" rtl="0" eaLnBrk="1" fontAlgn="auto" latinLnBrk="0" hangingPunct="1">
              <a:lnSpc>
                <a:spcPct val="100000"/>
              </a:lnSpc>
              <a:spcBef>
                <a:spcPts val="0"/>
              </a:spcBef>
              <a:spcAft>
                <a:spcPts val="0"/>
              </a:spcAft>
              <a:buClrTx/>
              <a:buSzTx/>
              <a:buFontTx/>
              <a:buNone/>
              <a:tabLst/>
              <a:defRPr/>
            </a:pPr>
            <a:r>
              <a:rPr lang="en-gb" sz="1600" b="0" i="0" u="none" strike="noStrike" kern="1200" cap="none" spc="0" normalizeH="0" noProof="0" dirty="0">
                <a:ln>
                  <a:noFill/>
                </a:ln>
                <a:solidFill>
                  <a:srgbClr val="211A52"/>
                </a:solidFill>
                <a:effectLst/>
                <a:uLnTx/>
                <a:uFillTx/>
                <a:latin typeface="Arial" panose="020B0604020202020204" pitchFamily="34" charset="0"/>
                <a:cs typeface="Arial" panose="020B0604020202020204" pitchFamily="34" charset="0"/>
              </a:rPr>
              <a:t>Company productivity grows 12</a:t>
            </a:r>
            <a:r>
              <a:rPr lang="en-gb" sz="1600" dirty="0">
                <a:solidFill>
                  <a:srgbClr val="211A52"/>
                </a:solidFill>
                <a:latin typeface="Arial" panose="020B0604020202020204" pitchFamily="34" charset="0"/>
                <a:cs typeface="Arial" panose="020B0604020202020204" pitchFamily="34" charset="0"/>
              </a:rPr>
              <a:t>%</a:t>
            </a:r>
            <a:r>
              <a:rPr lang="en-gb" sz="1600" b="0" i="0" u="none" strike="noStrike" kern="1200" cap="none" spc="0" normalizeH="0" noProof="0" dirty="0">
                <a:ln>
                  <a:noFill/>
                </a:ln>
                <a:solidFill>
                  <a:srgbClr val="211A52"/>
                </a:solidFill>
                <a:effectLst/>
                <a:uLnTx/>
                <a:uFillTx/>
                <a:latin typeface="Arial" panose="020B0604020202020204" pitchFamily="34" charset="0"/>
                <a:cs typeface="Arial" panose="020B0604020202020204" pitchFamily="34" charset="0"/>
              </a:rPr>
              <a:t> on average when collaborating with AAU </a:t>
            </a:r>
            <a:endParaRPr kumimoji="0" lang="da-DK" sz="1600" b="1" i="0" u="none" strike="noStrike" kern="1200" cap="none" spc="0" normalizeH="0" baseline="0" noProof="0" dirty="0">
              <a:ln>
                <a:noFill/>
              </a:ln>
              <a:solidFill>
                <a:srgbClr val="211A52"/>
              </a:solidFill>
              <a:effectLst/>
              <a:uLnTx/>
              <a:uFillTx/>
              <a:latin typeface="Arial" panose="020B0604020202020204" pitchFamily="34" charset="0"/>
              <a:cs typeface="Arial" panose="020B0604020202020204" pitchFamily="34" charset="0"/>
            </a:endParaRP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08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Ellipse 13"/>
          <p:cNvSpPr/>
          <p:nvPr/>
        </p:nvSpPr>
        <p:spPr>
          <a:xfrm>
            <a:off x="10041538" y="3670684"/>
            <a:ext cx="108012" cy="1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kstfelt 20"/>
          <p:cNvSpPr txBox="1"/>
          <p:nvPr/>
        </p:nvSpPr>
        <p:spPr>
          <a:xfrm>
            <a:off x="8488861" y="4415536"/>
            <a:ext cx="3434057" cy="1323439"/>
          </a:xfrm>
          <a:prstGeom prst="rect">
            <a:avLst/>
          </a:prstGeom>
          <a:noFill/>
        </p:spPr>
        <p:txBody>
          <a:bodyPr wrap="square" rtlCol="0">
            <a:spAutoFit/>
          </a:bodyPr>
          <a:lstStyle/>
          <a:p>
            <a:pPr marL="0" marR="0" lvl="0" indent="0" defTabSz="914330" rtl="0" eaLnBrk="1" fontAlgn="auto" latinLnBrk="0" hangingPunct="1">
              <a:lnSpc>
                <a:spcPct val="100000"/>
              </a:lnSpc>
              <a:spcBef>
                <a:spcPts val="0"/>
              </a:spcBef>
              <a:spcAft>
                <a:spcPts val="0"/>
              </a:spcAft>
              <a:buClrTx/>
              <a:buSzTx/>
              <a:buFontTx/>
              <a:buNone/>
              <a:tabLst/>
              <a:defRPr/>
            </a:pPr>
            <a:r>
              <a:rPr lang="en-gb" sz="1600" b="0" i="0" u="none" strike="noStrike" kern="1200" cap="none" spc="0" normalizeH="0" noProof="0">
                <a:ln>
                  <a:noFill/>
                </a:ln>
                <a:solidFill>
                  <a:srgbClr val="211A52"/>
                </a:solidFill>
                <a:effectLst/>
                <a:uLnTx/>
                <a:uFillTx/>
                <a:latin typeface="Arial" panose="020B0604020202020204" pitchFamily="34" charset="0"/>
                <a:cs typeface="Arial" panose="020B0604020202020204" pitchFamily="34" charset="0"/>
              </a:rPr>
              <a:t>More than 90% of public sector partners state that they gained new inspiration and professional competences, to a high or some extent, after collaborating with AAU.</a:t>
            </a:r>
          </a:p>
        </p:txBody>
      </p:sp>
      <p:sp>
        <p:nvSpPr>
          <p:cNvPr id="23" name="Tekstfelt 22"/>
          <p:cNvSpPr txBox="1"/>
          <p:nvPr/>
        </p:nvSpPr>
        <p:spPr>
          <a:xfrm>
            <a:off x="8135193" y="3670119"/>
            <a:ext cx="3368667" cy="806375"/>
          </a:xfrm>
          <a:prstGeom prst="rect">
            <a:avLst/>
          </a:prstGeom>
          <a:noFill/>
        </p:spPr>
        <p:txBody>
          <a:bodyPr wrap="square" rtlCol="0">
            <a:spAutoFit/>
          </a:bodyPr>
          <a:lstStyle/>
          <a:p>
            <a:pPr algn="ctr" rtl="0"/>
            <a:r>
              <a:rPr lang="en-gb" sz="1600" b="1" u="none" strike="noStrike" kern="1200" cap="none" spc="0" normalizeH="0" noProof="0">
                <a:ln>
                  <a:noFill/>
                </a:ln>
                <a:solidFill>
                  <a:srgbClr val="211A52"/>
                </a:solidFill>
                <a:effectLst/>
                <a:uLnTx/>
                <a:uFillTx/>
                <a:latin typeface="Arial Black" panose="020B0604020202020204" pitchFamily="34" charset="0"/>
                <a:cs typeface="Arial Black" panose="020B0604020202020204" pitchFamily="34" charset="0"/>
              </a:rPr>
              <a:t>STRENGTHENED </a:t>
            </a:r>
          </a:p>
          <a:p>
            <a:pPr algn="ctr" rtl="0"/>
            <a:r>
              <a:rPr lang="en-gb" sz="1600" b="1" u="none" strike="noStrike" kern="1200" cap="none" spc="0" normalizeH="0" noProof="0">
                <a:ln>
                  <a:noFill/>
                </a:ln>
                <a:solidFill>
                  <a:srgbClr val="211A52"/>
                </a:solidFill>
                <a:effectLst/>
                <a:uLnTx/>
                <a:uFillTx/>
                <a:latin typeface="Arial Black" panose="020B0604020202020204" pitchFamily="34" charset="0"/>
                <a:cs typeface="Arial Black" panose="020B0604020202020204" pitchFamily="34" charset="0"/>
              </a:rPr>
              <a:t>INNOVATION CULTURE</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1" u="none" strike="noStrike" kern="1200" cap="none" spc="0" normalizeH="0" baseline="0" noProof="0" dirty="0">
              <a:ln>
                <a:noFill/>
              </a:ln>
              <a:solidFill>
                <a:prstClr val="black"/>
              </a:solidFill>
              <a:effectLst/>
              <a:uLnTx/>
              <a:uFillTx/>
              <a:latin typeface="Arial Black" panose="020B0604020202020204" pitchFamily="34" charset="0"/>
              <a:cs typeface="Arial Black" panose="020B0604020202020204" pitchFamily="34" charset="0"/>
            </a:endParaRPr>
          </a:p>
        </p:txBody>
      </p:sp>
      <p:pic>
        <p:nvPicPr>
          <p:cNvPr id="16" name="Billede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34008" y="1902446"/>
            <a:ext cx="1190576" cy="1331449"/>
          </a:xfrm>
          <a:prstGeom prst="rect">
            <a:avLst/>
          </a:prstGeom>
        </p:spPr>
      </p:pic>
      <p:pic>
        <p:nvPicPr>
          <p:cNvPr id="17" name="Billede 1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32908" y="2072972"/>
            <a:ext cx="1334808" cy="1335838"/>
          </a:xfrm>
          <a:prstGeom prst="rect">
            <a:avLst/>
          </a:prstGeom>
        </p:spPr>
      </p:pic>
      <p:pic>
        <p:nvPicPr>
          <p:cNvPr id="18" name="Billede 1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148595" y="1939720"/>
            <a:ext cx="1341861" cy="1318481"/>
          </a:xfrm>
          <a:prstGeom prst="rect">
            <a:avLst/>
          </a:prstGeom>
        </p:spPr>
      </p:pic>
      <p:sp>
        <p:nvSpPr>
          <p:cNvPr id="15" name="Tekstfelt 14"/>
          <p:cNvSpPr txBox="1"/>
          <p:nvPr/>
        </p:nvSpPr>
        <p:spPr>
          <a:xfrm>
            <a:off x="0" y="0"/>
            <a:ext cx="3200400" cy="370290"/>
          </a:xfrm>
          <a:prstGeom prst="rect">
            <a:avLst/>
          </a:prstGeom>
          <a:solidFill>
            <a:srgbClr val="211A52"/>
          </a:solidFill>
        </p:spPr>
        <p:txBody>
          <a:bodyPr wrap="square" rtlCol="0">
            <a:spAutoFit/>
          </a:bodyPr>
          <a:lstStyle/>
          <a:p>
            <a:pPr marL="0" marR="0" lvl="0" indent="0" algn="l" defTabSz="914220" rtl="0" eaLnBrk="1" fontAlgn="auto" latinLnBrk="0" hangingPunct="1">
              <a:lnSpc>
                <a:spcPct val="100000"/>
              </a:lnSpc>
              <a:spcBef>
                <a:spcPts val="0"/>
              </a:spcBef>
              <a:spcAft>
                <a:spcPts val="0"/>
              </a:spcAft>
              <a:buClrTx/>
              <a:buSzTx/>
              <a:buFontTx/>
              <a:buNone/>
              <a:tabLst/>
              <a:defRPr/>
            </a:pPr>
            <a:r>
              <a:rPr lang="en-gb" sz="1800" b="1" i="0" u="none" strike="noStrike" kern="1200" cap="none" spc="0" normalizeH="0" noProof="0">
                <a:ln>
                  <a:noFill/>
                </a:ln>
                <a:solidFill>
                  <a:prstClr val="white"/>
                </a:solidFill>
                <a:effectLst/>
                <a:uLnTx/>
                <a:uFillTx/>
                <a:latin typeface="Arial"/>
                <a:ea typeface="+mn-ea"/>
                <a:cs typeface="+mn-cs"/>
              </a:rPr>
              <a:t>Collaboration  </a:t>
            </a:r>
          </a:p>
        </p:txBody>
      </p:sp>
      <p:sp>
        <p:nvSpPr>
          <p:cNvPr id="19" name="Freeform 14">
            <a:extLst>
              <a:ext uri="{FF2B5EF4-FFF2-40B4-BE49-F238E27FC236}">
                <a16:creationId xmlns:a16="http://schemas.microsoft.com/office/drawing/2014/main" id="{44399B7B-586C-6F40-8CB5-07109E07EB7E}"/>
              </a:ext>
            </a:extLst>
          </p:cNvPr>
          <p:cNvSpPr>
            <a:spLocks noEditPoints="1"/>
          </p:cNvSpPr>
          <p:nvPr/>
        </p:nvSpPr>
        <p:spPr bwMode="auto">
          <a:xfrm>
            <a:off x="1600200"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marL="0" marR="0" lvl="0" indent="0" algn="l" defTabSz="685748" rtl="0" eaLnBrk="1" fontAlgn="auto" latinLnBrk="0" hangingPunct="1">
              <a:lnSpc>
                <a:spcPct val="100000"/>
              </a:lnSpc>
              <a:spcBef>
                <a:spcPts val="0"/>
              </a:spcBef>
              <a:spcAft>
                <a:spcPts val="0"/>
              </a:spcAft>
              <a:buClrTx/>
              <a:buSzTx/>
              <a:buFontTx/>
              <a:buNone/>
              <a:tabLst/>
              <a:defRPr/>
            </a:pPr>
            <a:endParaRPr kumimoji="0" lang="da-DK" sz="1350" b="0" i="0" u="none" strike="noStrike" kern="1200" cap="none" spc="0" normalizeH="0" baseline="0" noProof="0" dirty="0">
              <a:ln>
                <a:noFill/>
              </a:ln>
              <a:solidFill>
                <a:srgbClr val="211A52"/>
              </a:solidFill>
              <a:effectLst/>
              <a:uLnTx/>
              <a:uFillTx/>
              <a:latin typeface="Arial"/>
              <a:ea typeface="+mn-ea"/>
              <a:cs typeface="+mn-cs"/>
            </a:endParaRPr>
          </a:p>
        </p:txBody>
      </p:sp>
    </p:spTree>
    <p:extLst>
      <p:ext uri="{BB962C8B-B14F-4D97-AF65-F5344CB8AC3E}">
        <p14:creationId xmlns:p14="http://schemas.microsoft.com/office/powerpoint/2010/main" val="1371573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øjet pil 4"/>
          <p:cNvSpPr/>
          <p:nvPr/>
        </p:nvSpPr>
        <p:spPr>
          <a:xfrm>
            <a:off x="2717798" y="4785516"/>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rtl="0"/>
            <a:endParaRPr lang="da-DK">
              <a:solidFill>
                <a:schemeClr val="tx1"/>
              </a:solidFill>
            </a:endParaRPr>
          </a:p>
        </p:txBody>
      </p:sp>
      <p:sp>
        <p:nvSpPr>
          <p:cNvPr id="6" name="Bøjet pil 5"/>
          <p:cNvSpPr/>
          <p:nvPr/>
        </p:nvSpPr>
        <p:spPr>
          <a:xfrm>
            <a:off x="3592506" y="4377009"/>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rtl="0"/>
            <a:endParaRPr lang="da-DK">
              <a:solidFill>
                <a:schemeClr val="tx1"/>
              </a:solidFill>
            </a:endParaRPr>
          </a:p>
        </p:txBody>
      </p:sp>
      <p:sp>
        <p:nvSpPr>
          <p:cNvPr id="7" name="Bøjet pil 6"/>
          <p:cNvSpPr/>
          <p:nvPr/>
        </p:nvSpPr>
        <p:spPr>
          <a:xfrm>
            <a:off x="4502567" y="3957115"/>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rtl="0"/>
            <a:endParaRPr lang="da-DK">
              <a:solidFill>
                <a:schemeClr val="tx1"/>
              </a:solidFill>
            </a:endParaRPr>
          </a:p>
        </p:txBody>
      </p:sp>
      <p:sp>
        <p:nvSpPr>
          <p:cNvPr id="8" name="Bøjet pil 7"/>
          <p:cNvSpPr/>
          <p:nvPr/>
        </p:nvSpPr>
        <p:spPr>
          <a:xfrm>
            <a:off x="5411519" y="3553949"/>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rtl="0"/>
            <a:endParaRPr lang="da-DK">
              <a:solidFill>
                <a:schemeClr val="tx1"/>
              </a:solidFill>
            </a:endParaRPr>
          </a:p>
        </p:txBody>
      </p:sp>
      <p:sp>
        <p:nvSpPr>
          <p:cNvPr id="9" name="Bøjet pil 8"/>
          <p:cNvSpPr/>
          <p:nvPr/>
        </p:nvSpPr>
        <p:spPr>
          <a:xfrm>
            <a:off x="6344724" y="3124817"/>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rtl="0"/>
            <a:endParaRPr lang="da-DK">
              <a:solidFill>
                <a:schemeClr val="tx1"/>
              </a:solidFill>
            </a:endParaRPr>
          </a:p>
        </p:txBody>
      </p:sp>
      <p:sp>
        <p:nvSpPr>
          <p:cNvPr id="10" name="Bøjet pil 9"/>
          <p:cNvSpPr/>
          <p:nvPr/>
        </p:nvSpPr>
        <p:spPr>
          <a:xfrm>
            <a:off x="7289547" y="2697284"/>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rtl="0"/>
            <a:endParaRPr lang="da-DK">
              <a:solidFill>
                <a:schemeClr val="tx1"/>
              </a:solidFill>
            </a:endParaRPr>
          </a:p>
        </p:txBody>
      </p:sp>
      <p:sp>
        <p:nvSpPr>
          <p:cNvPr id="17" name="Tekstboks 16"/>
          <p:cNvSpPr txBox="1"/>
          <p:nvPr/>
        </p:nvSpPr>
        <p:spPr>
          <a:xfrm>
            <a:off x="2932651" y="5079041"/>
            <a:ext cx="1920213" cy="349203"/>
          </a:xfrm>
          <a:prstGeom prst="rect">
            <a:avLst/>
          </a:prstGeom>
          <a:noFill/>
        </p:spPr>
        <p:txBody>
          <a:bodyPr wrap="square" lIns="117226" tIns="58613" rIns="117226" bIns="58613" rtlCol="0">
            <a:spAutoFit/>
          </a:bodyPr>
          <a:lstStyle/>
          <a:p>
            <a:pPr rtl="0"/>
            <a:r>
              <a:rPr lang="en-gb" sz="1500" b="1">
                <a:solidFill>
                  <a:srgbClr val="211A52"/>
                </a:solidFill>
                <a:latin typeface="Arial" panose="020B0604020202020204" pitchFamily="34" charset="0"/>
                <a:cs typeface="Arial" panose="020B0604020202020204" pitchFamily="34" charset="0"/>
              </a:rPr>
              <a:t>Solution Camp</a:t>
            </a:r>
          </a:p>
        </p:txBody>
      </p:sp>
      <p:sp>
        <p:nvSpPr>
          <p:cNvPr id="18" name="Tekstboks 17"/>
          <p:cNvSpPr txBox="1"/>
          <p:nvPr/>
        </p:nvSpPr>
        <p:spPr>
          <a:xfrm>
            <a:off x="3845152" y="4670535"/>
            <a:ext cx="1392155" cy="349203"/>
          </a:xfrm>
          <a:prstGeom prst="rect">
            <a:avLst/>
          </a:prstGeom>
          <a:noFill/>
        </p:spPr>
        <p:txBody>
          <a:bodyPr wrap="square" lIns="117226" tIns="58613" rIns="117226" bIns="58613" rtlCol="0">
            <a:spAutoFit/>
          </a:bodyPr>
          <a:lstStyle/>
          <a:p>
            <a:pPr rtl="0"/>
            <a:r>
              <a:rPr lang="en-gb" sz="1500" b="1">
                <a:solidFill>
                  <a:srgbClr val="211A52"/>
                </a:solidFill>
                <a:latin typeface="Arial" panose="020B0604020202020204" pitchFamily="34" charset="0"/>
                <a:cs typeface="Arial" panose="020B0604020202020204" pitchFamily="34" charset="0"/>
              </a:rPr>
              <a:t>Wofie</a:t>
            </a:r>
          </a:p>
        </p:txBody>
      </p:sp>
      <p:sp>
        <p:nvSpPr>
          <p:cNvPr id="20" name="Tekstboks 19"/>
          <p:cNvSpPr txBox="1"/>
          <p:nvPr/>
        </p:nvSpPr>
        <p:spPr>
          <a:xfrm>
            <a:off x="5598117" y="3840729"/>
            <a:ext cx="2592288" cy="349203"/>
          </a:xfrm>
          <a:prstGeom prst="rect">
            <a:avLst/>
          </a:prstGeom>
          <a:noFill/>
        </p:spPr>
        <p:txBody>
          <a:bodyPr wrap="square" lIns="117226" tIns="58613" rIns="117226" bIns="58613" rtlCol="0">
            <a:spAutoFit/>
          </a:bodyPr>
          <a:lstStyle/>
          <a:p>
            <a:pPr rtl="0"/>
            <a:r>
              <a:rPr lang="en-gb" sz="1500" b="1">
                <a:solidFill>
                  <a:srgbClr val="211A52"/>
                </a:solidFill>
                <a:latin typeface="Arial" panose="020B0604020202020204" pitchFamily="34" charset="0"/>
                <a:cs typeface="Arial" panose="020B0604020202020204" pitchFamily="34" charset="0"/>
              </a:rPr>
              <a:t>Spin In</a:t>
            </a:r>
          </a:p>
        </p:txBody>
      </p:sp>
      <p:sp>
        <p:nvSpPr>
          <p:cNvPr id="21" name="Tekstboks 20"/>
          <p:cNvSpPr txBox="1"/>
          <p:nvPr/>
        </p:nvSpPr>
        <p:spPr>
          <a:xfrm>
            <a:off x="6600521" y="3411598"/>
            <a:ext cx="3563777" cy="349203"/>
          </a:xfrm>
          <a:prstGeom prst="rect">
            <a:avLst/>
          </a:prstGeom>
          <a:noFill/>
        </p:spPr>
        <p:txBody>
          <a:bodyPr wrap="square" lIns="117226" tIns="58613" rIns="117226" bIns="58613" rtlCol="0">
            <a:spAutoFit/>
          </a:bodyPr>
          <a:lstStyle/>
          <a:p>
            <a:pPr rtl="0"/>
            <a:r>
              <a:rPr lang="en-gb" sz="1500" b="1">
                <a:solidFill>
                  <a:srgbClr val="211A52"/>
                </a:solidFill>
                <a:latin typeface="Arial" panose="020B0604020202020204" pitchFamily="34" charset="0"/>
                <a:cs typeface="Arial" panose="020B0604020202020204" pitchFamily="34" charset="0"/>
              </a:rPr>
              <a:t>Venture Cup – Idea Competition</a:t>
            </a:r>
          </a:p>
        </p:txBody>
      </p:sp>
      <p:sp>
        <p:nvSpPr>
          <p:cNvPr id="23" name="Bøjet pil 22"/>
          <p:cNvSpPr/>
          <p:nvPr/>
        </p:nvSpPr>
        <p:spPr>
          <a:xfrm>
            <a:off x="8190406" y="2265236"/>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rtl="0"/>
            <a:endParaRPr lang="da-DK">
              <a:solidFill>
                <a:schemeClr val="accent3">
                  <a:lumMod val="75000"/>
                </a:schemeClr>
              </a:solidFill>
            </a:endParaRPr>
          </a:p>
        </p:txBody>
      </p:sp>
      <p:sp>
        <p:nvSpPr>
          <p:cNvPr id="22" name="Tekstboks 21"/>
          <p:cNvSpPr txBox="1"/>
          <p:nvPr/>
        </p:nvSpPr>
        <p:spPr>
          <a:xfrm>
            <a:off x="7536140" y="2986318"/>
            <a:ext cx="4512501" cy="349203"/>
          </a:xfrm>
          <a:prstGeom prst="rect">
            <a:avLst/>
          </a:prstGeom>
          <a:noFill/>
        </p:spPr>
        <p:txBody>
          <a:bodyPr wrap="square" lIns="117226" tIns="58613" rIns="117226" bIns="58613" rtlCol="0">
            <a:spAutoFit/>
          </a:bodyPr>
          <a:lstStyle/>
          <a:p>
            <a:pPr rtl="0"/>
            <a:r>
              <a:rPr lang="en-gb" sz="1500" b="1">
                <a:solidFill>
                  <a:srgbClr val="211A52"/>
                </a:solidFill>
                <a:latin typeface="Arial" panose="020B0604020202020204" pitchFamily="34" charset="0"/>
                <a:cs typeface="Arial" panose="020B0604020202020204" pitchFamily="34" charset="0"/>
              </a:rPr>
              <a:t>Venture Cup – Startup Competition</a:t>
            </a:r>
          </a:p>
        </p:txBody>
      </p:sp>
      <p:sp>
        <p:nvSpPr>
          <p:cNvPr id="24" name="Tekstboks 23"/>
          <p:cNvSpPr txBox="1"/>
          <p:nvPr/>
        </p:nvSpPr>
        <p:spPr>
          <a:xfrm>
            <a:off x="8382427" y="2552017"/>
            <a:ext cx="3168352" cy="349203"/>
          </a:xfrm>
          <a:prstGeom prst="rect">
            <a:avLst/>
          </a:prstGeom>
          <a:noFill/>
        </p:spPr>
        <p:txBody>
          <a:bodyPr wrap="square" lIns="117226" tIns="58613" rIns="117226" bIns="58613" rtlCol="0">
            <a:spAutoFit/>
          </a:bodyPr>
          <a:lstStyle/>
          <a:p>
            <a:pPr rtl="0"/>
            <a:r>
              <a:rPr lang="en-gb" sz="1500" b="1">
                <a:solidFill>
                  <a:srgbClr val="211A52"/>
                </a:solidFill>
                <a:latin typeface="Arial" panose="020B0604020202020204" pitchFamily="34" charset="0"/>
                <a:cs typeface="Arial" panose="020B0604020202020204" pitchFamily="34" charset="0"/>
              </a:rPr>
              <a:t>Incubator scheme</a:t>
            </a:r>
            <a:endParaRPr lang="da-DK" sz="1500" b="1" dirty="0">
              <a:solidFill>
                <a:srgbClr val="211A52"/>
              </a:solidFill>
              <a:latin typeface="Arial" panose="020B0604020202020204" pitchFamily="34" charset="0"/>
              <a:cs typeface="Arial" panose="020B0604020202020204" pitchFamily="34" charset="0"/>
            </a:endParaRPr>
          </a:p>
        </p:txBody>
      </p:sp>
      <p:sp>
        <p:nvSpPr>
          <p:cNvPr id="26" name="Retvinklet trekant 25"/>
          <p:cNvSpPr/>
          <p:nvPr/>
        </p:nvSpPr>
        <p:spPr>
          <a:xfrm>
            <a:off x="4526081" y="2651314"/>
            <a:ext cx="7687673" cy="4203460"/>
          </a:xfrm>
          <a:custGeom>
            <a:avLst/>
            <a:gdLst>
              <a:gd name="connsiteX0" fmla="*/ 0 w 3816424"/>
              <a:gd name="connsiteY0" fmla="*/ 2376264 h 2376264"/>
              <a:gd name="connsiteX1" fmla="*/ 0 w 3816424"/>
              <a:gd name="connsiteY1" fmla="*/ 0 h 2376264"/>
              <a:gd name="connsiteX2" fmla="*/ 3816424 w 3816424"/>
              <a:gd name="connsiteY2" fmla="*/ 2376264 h 2376264"/>
              <a:gd name="connsiteX3" fmla="*/ 0 w 3816424"/>
              <a:gd name="connsiteY3" fmla="*/ 2376264 h 2376264"/>
              <a:gd name="connsiteX0" fmla="*/ 5237018 w 5237018"/>
              <a:gd name="connsiteY0" fmla="*/ 1544991 h 2376264"/>
              <a:gd name="connsiteX1" fmla="*/ 0 w 5237018"/>
              <a:gd name="connsiteY1" fmla="*/ 0 h 2376264"/>
              <a:gd name="connsiteX2" fmla="*/ 3816424 w 5237018"/>
              <a:gd name="connsiteY2" fmla="*/ 2376264 h 2376264"/>
              <a:gd name="connsiteX3" fmla="*/ 5237018 w 5237018"/>
              <a:gd name="connsiteY3" fmla="*/ 1544991 h 2376264"/>
              <a:gd name="connsiteX0" fmla="*/ 1420594 w 1466776"/>
              <a:gd name="connsiteY0" fmla="*/ 2071463 h 2902736"/>
              <a:gd name="connsiteX1" fmla="*/ 1466776 w 1466776"/>
              <a:gd name="connsiteY1" fmla="*/ 0 h 2902736"/>
              <a:gd name="connsiteX2" fmla="*/ 0 w 1466776"/>
              <a:gd name="connsiteY2" fmla="*/ 2902736 h 2902736"/>
              <a:gd name="connsiteX3" fmla="*/ 1420594 w 1466776"/>
              <a:gd name="connsiteY3" fmla="*/ 2071463 h 2902736"/>
              <a:gd name="connsiteX0" fmla="*/ 3877467 w 3923649"/>
              <a:gd name="connsiteY0" fmla="*/ 2071463 h 2108409"/>
              <a:gd name="connsiteX1" fmla="*/ 3923649 w 3923649"/>
              <a:gd name="connsiteY1" fmla="*/ 0 h 2108409"/>
              <a:gd name="connsiteX2" fmla="*/ 0 w 3923649"/>
              <a:gd name="connsiteY2" fmla="*/ 2108409 h 2108409"/>
              <a:gd name="connsiteX3" fmla="*/ 3877467 w 3923649"/>
              <a:gd name="connsiteY3" fmla="*/ 2071463 h 2108409"/>
              <a:gd name="connsiteX0" fmla="*/ 3877467 w 3886703"/>
              <a:gd name="connsiteY0" fmla="*/ 2071463 h 2108409"/>
              <a:gd name="connsiteX1" fmla="*/ 3886703 w 3886703"/>
              <a:gd name="connsiteY1" fmla="*/ 0 h 2108409"/>
              <a:gd name="connsiteX2" fmla="*/ 0 w 3886703"/>
              <a:gd name="connsiteY2" fmla="*/ 2108409 h 2108409"/>
              <a:gd name="connsiteX3" fmla="*/ 3877467 w 3886703"/>
              <a:gd name="connsiteY3" fmla="*/ 2071463 h 2108409"/>
              <a:gd name="connsiteX0" fmla="*/ 3877467 w 3932885"/>
              <a:gd name="connsiteY0" fmla="*/ 2911972 h 2948918"/>
              <a:gd name="connsiteX1" fmla="*/ 3932885 w 3932885"/>
              <a:gd name="connsiteY1" fmla="*/ 0 h 2948918"/>
              <a:gd name="connsiteX2" fmla="*/ 0 w 3932885"/>
              <a:gd name="connsiteY2" fmla="*/ 2948918 h 2948918"/>
              <a:gd name="connsiteX3" fmla="*/ 3877467 w 3932885"/>
              <a:gd name="connsiteY3" fmla="*/ 2911972 h 2948918"/>
              <a:gd name="connsiteX0" fmla="*/ 3877467 w 3932885"/>
              <a:gd name="connsiteY0" fmla="*/ 3262954 h 3299900"/>
              <a:gd name="connsiteX1" fmla="*/ 3932885 w 3932885"/>
              <a:gd name="connsiteY1" fmla="*/ 0 h 3299900"/>
              <a:gd name="connsiteX2" fmla="*/ 0 w 3932885"/>
              <a:gd name="connsiteY2" fmla="*/ 3299900 h 3299900"/>
              <a:gd name="connsiteX3" fmla="*/ 3877467 w 3932885"/>
              <a:gd name="connsiteY3" fmla="*/ 3262954 h 3299900"/>
              <a:gd name="connsiteX0" fmla="*/ 5992595 w 6048013"/>
              <a:gd name="connsiteY0" fmla="*/ 3262954 h 3281427"/>
              <a:gd name="connsiteX1" fmla="*/ 6048013 w 6048013"/>
              <a:gd name="connsiteY1" fmla="*/ 0 h 3281427"/>
              <a:gd name="connsiteX2" fmla="*/ 0 w 6048013"/>
              <a:gd name="connsiteY2" fmla="*/ 3281427 h 3281427"/>
              <a:gd name="connsiteX3" fmla="*/ 5992595 w 6048013"/>
              <a:gd name="connsiteY3" fmla="*/ 3262954 h 3281427"/>
              <a:gd name="connsiteX0" fmla="*/ 6029286 w 6048013"/>
              <a:gd name="connsiteY0" fmla="*/ 3244481 h 3281427"/>
              <a:gd name="connsiteX1" fmla="*/ 6048013 w 6048013"/>
              <a:gd name="connsiteY1" fmla="*/ 0 h 3281427"/>
              <a:gd name="connsiteX2" fmla="*/ 0 w 6048013"/>
              <a:gd name="connsiteY2" fmla="*/ 3281427 h 3281427"/>
              <a:gd name="connsiteX3" fmla="*/ 6029286 w 6048013"/>
              <a:gd name="connsiteY3" fmla="*/ 3244481 h 3281427"/>
              <a:gd name="connsiteX0" fmla="*/ 6029286 w 6048013"/>
              <a:gd name="connsiteY0" fmla="*/ 3272191 h 3281427"/>
              <a:gd name="connsiteX1" fmla="*/ 6048013 w 6048013"/>
              <a:gd name="connsiteY1" fmla="*/ 0 h 3281427"/>
              <a:gd name="connsiteX2" fmla="*/ 0 w 6048013"/>
              <a:gd name="connsiteY2" fmla="*/ 3281427 h 3281427"/>
              <a:gd name="connsiteX3" fmla="*/ 6029286 w 6048013"/>
              <a:gd name="connsiteY3" fmla="*/ 3272191 h 3281427"/>
            </a:gdLst>
            <a:ahLst/>
            <a:cxnLst>
              <a:cxn ang="0">
                <a:pos x="connsiteX0" y="connsiteY0"/>
              </a:cxn>
              <a:cxn ang="0">
                <a:pos x="connsiteX1" y="connsiteY1"/>
              </a:cxn>
              <a:cxn ang="0">
                <a:pos x="connsiteX2" y="connsiteY2"/>
              </a:cxn>
              <a:cxn ang="0">
                <a:pos x="connsiteX3" y="connsiteY3"/>
              </a:cxn>
            </a:cxnLst>
            <a:rect l="l" t="t" r="r" b="b"/>
            <a:pathLst>
              <a:path w="6048013" h="3281427">
                <a:moveTo>
                  <a:pt x="6029286" y="3272191"/>
                </a:moveTo>
                <a:cubicBezTo>
                  <a:pt x="6032365" y="2581703"/>
                  <a:pt x="6044934" y="690488"/>
                  <a:pt x="6048013" y="0"/>
                </a:cubicBezTo>
                <a:lnTo>
                  <a:pt x="0" y="3281427"/>
                </a:lnTo>
                <a:lnTo>
                  <a:pt x="6029286" y="3272191"/>
                </a:lnTo>
                <a:close/>
              </a:path>
            </a:pathLst>
          </a:cu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rtl="0"/>
            <a:endParaRPr lang="da-DK"/>
          </a:p>
        </p:txBody>
      </p:sp>
      <p:sp>
        <p:nvSpPr>
          <p:cNvPr id="27" name="Tekstboks 26"/>
          <p:cNvSpPr txBox="1"/>
          <p:nvPr/>
        </p:nvSpPr>
        <p:spPr>
          <a:xfrm>
            <a:off x="8016215" y="5434102"/>
            <a:ext cx="3660788" cy="518480"/>
          </a:xfrm>
          <a:prstGeom prst="rect">
            <a:avLst/>
          </a:prstGeom>
          <a:noFill/>
        </p:spPr>
        <p:txBody>
          <a:bodyPr wrap="square" lIns="117226" tIns="58613" rIns="117226" bIns="58613" rtlCol="0">
            <a:spAutoFit/>
          </a:bodyPr>
          <a:lstStyle/>
          <a:p>
            <a:pPr algn="ctr" rtl="0"/>
            <a:r>
              <a:rPr lang="en-gb" sz="2600">
                <a:solidFill>
                  <a:schemeClr val="bg1"/>
                </a:solidFill>
                <a:latin typeface="Arial" panose="020B0604020202020204" pitchFamily="34" charset="0"/>
                <a:cs typeface="Arial" panose="020B0604020202020204" pitchFamily="34" charset="0"/>
              </a:rPr>
              <a:t>Business Booth</a:t>
            </a:r>
          </a:p>
        </p:txBody>
      </p:sp>
      <p:sp>
        <p:nvSpPr>
          <p:cNvPr id="28" name="Tekstboks 27"/>
          <p:cNvSpPr txBox="1"/>
          <p:nvPr/>
        </p:nvSpPr>
        <p:spPr>
          <a:xfrm>
            <a:off x="7542351" y="5854159"/>
            <a:ext cx="4608512" cy="580036"/>
          </a:xfrm>
          <a:prstGeom prst="rect">
            <a:avLst/>
          </a:prstGeom>
          <a:noFill/>
        </p:spPr>
        <p:txBody>
          <a:bodyPr wrap="square" lIns="117226" tIns="58613" rIns="117226" bIns="58613" rtlCol="0">
            <a:spAutoFit/>
          </a:bodyPr>
          <a:lstStyle/>
          <a:p>
            <a:pPr algn="ctr" rtl="0"/>
            <a:r>
              <a:rPr lang="en-gb" sz="1500">
                <a:solidFill>
                  <a:schemeClr val="bg1"/>
                </a:solidFill>
                <a:latin typeface="Arial" panose="020B0604020202020204" pitchFamily="34" charset="0"/>
                <a:cs typeface="Arial" panose="020B0604020202020204" pitchFamily="34" charset="0"/>
              </a:rPr>
              <a:t>Drop-in advice for entrepreneurs, regardless of the step they are on. </a:t>
            </a:r>
          </a:p>
        </p:txBody>
      </p:sp>
      <p:sp>
        <p:nvSpPr>
          <p:cNvPr id="29" name="Tekstboks 28"/>
          <p:cNvSpPr txBox="1"/>
          <p:nvPr/>
        </p:nvSpPr>
        <p:spPr>
          <a:xfrm>
            <a:off x="507765" y="1922446"/>
            <a:ext cx="6723609" cy="1355633"/>
          </a:xfrm>
          <a:prstGeom prst="rect">
            <a:avLst/>
          </a:prstGeom>
          <a:noFill/>
        </p:spPr>
        <p:txBody>
          <a:bodyPr wrap="square" lIns="117226" tIns="58613" rIns="117226" bIns="58613" rtlCol="0">
            <a:spAutoFit/>
          </a:bodyPr>
          <a:lstStyle/>
          <a:p>
            <a:pPr rtl="0">
              <a:lnSpc>
                <a:spcPct val="120000"/>
              </a:lnSpc>
              <a:spcAft>
                <a:spcPts val="1200"/>
              </a:spcAft>
            </a:pPr>
            <a:r>
              <a:rPr lang="en-gb" sz="1600" dirty="0">
                <a:solidFill>
                  <a:srgbClr val="002060"/>
                </a:solidFill>
                <a:latin typeface="Arial" panose="020B0604020202020204" pitchFamily="34" charset="0"/>
                <a:cs typeface="Arial" panose="020B0604020202020204" pitchFamily="34" charset="0"/>
              </a:rPr>
              <a:t>AAU works strategically on entrepreneurship for students and researchers.</a:t>
            </a:r>
          </a:p>
          <a:p>
            <a:pPr rtl="0"/>
            <a:r>
              <a:rPr lang="en-gb" sz="1600" dirty="0">
                <a:solidFill>
                  <a:srgbClr val="002060"/>
                </a:solidFill>
                <a:latin typeface="Arial" panose="020B0604020202020204" pitchFamily="34" charset="0"/>
                <a:cs typeface="Arial" panose="020B0604020202020204" pitchFamily="34" charset="0"/>
              </a:rPr>
              <a:t>AAU Science and Innovation Hub has become a</a:t>
            </a:r>
            <a:br>
              <a:rPr lang="da-DK" sz="1600" dirty="0">
                <a:solidFill>
                  <a:srgbClr val="002060"/>
                </a:solidFill>
                <a:latin typeface="Arial" panose="020B0604020202020204" pitchFamily="34" charset="0"/>
                <a:cs typeface="Arial" panose="020B0604020202020204" pitchFamily="34" charset="0"/>
              </a:rPr>
            </a:br>
            <a:r>
              <a:rPr lang="en-gb" sz="1600" dirty="0">
                <a:solidFill>
                  <a:srgbClr val="002060"/>
                </a:solidFill>
                <a:latin typeface="Arial" panose="020B0604020202020204" pitchFamily="34" charset="0"/>
                <a:cs typeface="Arial" panose="020B0604020202020204" pitchFamily="34" charset="0"/>
              </a:rPr>
              <a:t>hub for interdisciplinary innovation.</a:t>
            </a:r>
          </a:p>
        </p:txBody>
      </p:sp>
      <p:pic>
        <p:nvPicPr>
          <p:cNvPr id="1025" name="Billede 102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58434" y="6008002"/>
            <a:ext cx="1254023" cy="537439"/>
          </a:xfrm>
          <a:prstGeom prst="rect">
            <a:avLst/>
          </a:prstGeom>
        </p:spPr>
      </p:pic>
      <p:sp>
        <p:nvSpPr>
          <p:cNvPr id="3" name="Tekstboks 2"/>
          <p:cNvSpPr txBox="1"/>
          <p:nvPr/>
        </p:nvSpPr>
        <p:spPr>
          <a:xfrm rot="19880947">
            <a:off x="4541276" y="4660576"/>
            <a:ext cx="8529344" cy="395370"/>
          </a:xfrm>
          <a:prstGeom prst="rect">
            <a:avLst/>
          </a:prstGeom>
          <a:noFill/>
        </p:spPr>
        <p:txBody>
          <a:bodyPr wrap="square" lIns="117226" tIns="58613" rIns="117226" bIns="58613" rtlCol="0">
            <a:spAutoFit/>
          </a:bodyPr>
          <a:lstStyle/>
          <a:p>
            <a:pPr algn="ctr" rtl="0"/>
            <a:r>
              <a:rPr lang="en-gb">
                <a:solidFill>
                  <a:schemeClr val="bg1"/>
                </a:solidFill>
                <a:latin typeface="Arial" panose="020B0604020202020204" pitchFamily="34" charset="0"/>
                <a:cs typeface="Arial" panose="020B0604020202020204" pitchFamily="34" charset="0"/>
              </a:rPr>
              <a:t>Entrepreneurship and innovation courses integrated in curricula</a:t>
            </a:r>
          </a:p>
        </p:txBody>
      </p:sp>
      <p:sp>
        <p:nvSpPr>
          <p:cNvPr id="13" name="Titel 12"/>
          <p:cNvSpPr>
            <a:spLocks noGrp="1"/>
          </p:cNvSpPr>
          <p:nvPr>
            <p:ph type="title"/>
          </p:nvPr>
        </p:nvSpPr>
        <p:spPr>
          <a:xfrm>
            <a:off x="587374" y="388182"/>
            <a:ext cx="9309101" cy="1386092"/>
          </a:xfrm>
        </p:spPr>
        <p:txBody>
          <a:bodyPr rtlCol="0">
            <a:normAutofit fontScale="90000"/>
          </a:bodyPr>
          <a:lstStyle/>
          <a:p>
            <a:pPr rtl="0"/>
            <a:r>
              <a:rPr lang="en-gb" sz="3000">
                <a:solidFill>
                  <a:srgbClr val="002060"/>
                </a:solidFill>
                <a:latin typeface="Arial Black" panose="020B0604020202020204" pitchFamily="34" charset="0"/>
                <a:cs typeface="Arial Black" panose="020B0604020202020204" pitchFamily="34" charset="0"/>
              </a:rPr>
              <a:t>INNOVATION AND ENTREPRENEURSHIP</a:t>
            </a:r>
            <a:br>
              <a:rPr lang="da-DK" sz="3000" dirty="0">
                <a:solidFill>
                  <a:srgbClr val="211A52"/>
                </a:solidFill>
                <a:latin typeface="Arial Black" panose="020B0604020202020204" pitchFamily="34" charset="0"/>
                <a:cs typeface="Arial Black" panose="020B0604020202020204" pitchFamily="34" charset="0"/>
              </a:rPr>
            </a:br>
            <a:endParaRPr lang="da-DK" sz="3000" dirty="0">
              <a:solidFill>
                <a:srgbClr val="211A52"/>
              </a:solidFill>
              <a:latin typeface="Arial Black" panose="020B0604020202020204" pitchFamily="34" charset="0"/>
              <a:cs typeface="Arial Black" panose="020B0604020202020204" pitchFamily="34" charset="0"/>
            </a:endParaRPr>
          </a:p>
        </p:txBody>
      </p:sp>
      <p:cxnSp>
        <p:nvCxnSpPr>
          <p:cNvPr id="1026" name="Lige forbindelse 1025"/>
          <p:cNvCxnSpPr/>
          <p:nvPr/>
        </p:nvCxnSpPr>
        <p:spPr>
          <a:xfrm flipV="1">
            <a:off x="5084893" y="2838797"/>
            <a:ext cx="8064896" cy="43487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kstboks 29"/>
          <p:cNvSpPr txBox="1"/>
          <p:nvPr/>
        </p:nvSpPr>
        <p:spPr>
          <a:xfrm>
            <a:off x="4730897" y="4244765"/>
            <a:ext cx="1392155" cy="349203"/>
          </a:xfrm>
          <a:prstGeom prst="rect">
            <a:avLst/>
          </a:prstGeom>
          <a:noFill/>
        </p:spPr>
        <p:txBody>
          <a:bodyPr wrap="square" lIns="117226" tIns="58613" rIns="117226" bIns="58613" rtlCol="0">
            <a:spAutoFit/>
          </a:bodyPr>
          <a:lstStyle/>
          <a:p>
            <a:pPr rtl="0"/>
            <a:r>
              <a:rPr lang="en-gb" sz="1500" b="1">
                <a:solidFill>
                  <a:srgbClr val="211A52"/>
                </a:solidFill>
                <a:latin typeface="Arial" panose="020B0604020202020204" pitchFamily="34" charset="0"/>
                <a:cs typeface="Arial" panose="020B0604020202020204" pitchFamily="34" charset="0"/>
              </a:rPr>
              <a:t>Workshops</a:t>
            </a:r>
          </a:p>
        </p:txBody>
      </p:sp>
      <p:sp>
        <p:nvSpPr>
          <p:cNvPr id="25" name="Tekstfelt 24"/>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rPr>
              <a:t>Collaboration  </a:t>
            </a:r>
          </a:p>
        </p:txBody>
      </p:sp>
      <p:sp>
        <p:nvSpPr>
          <p:cNvPr id="31" name="Freeform 14">
            <a:extLst>
              <a:ext uri="{FF2B5EF4-FFF2-40B4-BE49-F238E27FC236}">
                <a16:creationId xmlns:a16="http://schemas.microsoft.com/office/drawing/2014/main" id="{44399B7B-586C-6F40-8CB5-07109E07EB7E}"/>
              </a:ext>
            </a:extLst>
          </p:cNvPr>
          <p:cNvSpPr>
            <a:spLocks noEditPoints="1"/>
          </p:cNvSpPr>
          <p:nvPr/>
        </p:nvSpPr>
        <p:spPr bwMode="auto">
          <a:xfrm>
            <a:off x="1600200" y="6899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rtl="0">
              <a:defRPr/>
            </a:pPr>
            <a:endParaRPr lang="da-DK" sz="1350">
              <a:solidFill>
                <a:srgbClr val="211A52"/>
              </a:solidFill>
              <a:latin typeface="Arial"/>
            </a:endParaRPr>
          </a:p>
        </p:txBody>
      </p:sp>
      <p:pic>
        <p:nvPicPr>
          <p:cNvPr id="14" name="Grafik 13" descr="Puslespilsbrikker kontur">
            <a:extLst>
              <a:ext uri="{FF2B5EF4-FFF2-40B4-BE49-F238E27FC236}">
                <a16:creationId xmlns:a16="http://schemas.microsoft.com/office/drawing/2014/main" id="{1400F35B-F64F-AB20-4E2D-F43B816F63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0542" y="1212453"/>
            <a:ext cx="994680" cy="994680"/>
          </a:xfrm>
          <a:prstGeom prst="rect">
            <a:avLst/>
          </a:prstGeom>
        </p:spPr>
      </p:pic>
    </p:spTree>
    <p:extLst>
      <p:ext uri="{BB962C8B-B14F-4D97-AF65-F5344CB8AC3E}">
        <p14:creationId xmlns:p14="http://schemas.microsoft.com/office/powerpoint/2010/main" val="3335811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4F9B6FD-8DFD-11BC-6E2C-CE28BC6575F3}"/>
              </a:ext>
            </a:extLst>
          </p:cNvPr>
          <p:cNvSpPr/>
          <p:nvPr/>
        </p:nvSpPr>
        <p:spPr>
          <a:xfrm>
            <a:off x="6858000" y="3025293"/>
            <a:ext cx="1632857" cy="310725"/>
          </a:xfrm>
          <a:prstGeom prst="rect">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sp>
        <p:nvSpPr>
          <p:cNvPr id="4" name="Titel 3"/>
          <p:cNvSpPr>
            <a:spLocks noGrp="1"/>
          </p:cNvSpPr>
          <p:nvPr>
            <p:ph type="title"/>
          </p:nvPr>
        </p:nvSpPr>
        <p:spPr>
          <a:xfrm>
            <a:off x="587375" y="390950"/>
            <a:ext cx="11247040" cy="1143000"/>
          </a:xfrm>
        </p:spPr>
        <p:txBody>
          <a:bodyPr rtlCol="0">
            <a:normAutofit/>
          </a:bodyPr>
          <a:lstStyle/>
          <a:p>
            <a:pPr rtl="0"/>
            <a:r>
              <a:rPr lang="en-gb" sz="3000" dirty="0">
                <a:solidFill>
                  <a:srgbClr val="211A52"/>
                </a:solidFill>
                <a:latin typeface="Arial Black" panose="020B0604020202020204" pitchFamily="34" charset="0"/>
                <a:cs typeface="Arial Black" panose="020B0604020202020204" pitchFamily="34" charset="0"/>
              </a:rPr>
              <a:t>ENGINEERING – ORGANIZATION</a:t>
            </a:r>
          </a:p>
        </p:txBody>
      </p:sp>
      <p:sp>
        <p:nvSpPr>
          <p:cNvPr id="16" name="Tekstfelt 15">
            <a:extLst>
              <a:ext uri="{FF2B5EF4-FFF2-40B4-BE49-F238E27FC236}">
                <a16:creationId xmlns:a16="http://schemas.microsoft.com/office/drawing/2014/main" id="{8348B6E6-020A-B519-AC8A-01799F13BA79}"/>
              </a:ext>
            </a:extLst>
          </p:cNvPr>
          <p:cNvSpPr txBox="1"/>
          <p:nvPr/>
        </p:nvSpPr>
        <p:spPr>
          <a:xfrm>
            <a:off x="4147457" y="1578345"/>
            <a:ext cx="4343400" cy="276999"/>
          </a:xfrm>
          <a:prstGeom prst="rect">
            <a:avLst/>
          </a:prstGeom>
          <a:solidFill>
            <a:srgbClr val="211A52"/>
          </a:solidFill>
        </p:spPr>
        <p:txBody>
          <a:bodyPr wrap="square" rtlCol="0">
            <a:spAutoFit/>
          </a:bodyPr>
          <a:lstStyle/>
          <a:p>
            <a:pPr algn="ctr" rtl="0"/>
            <a:r>
              <a:rPr lang="en-gb" sz="1200">
                <a:solidFill>
                  <a:schemeClr val="bg1"/>
                </a:solidFill>
              </a:rPr>
              <a:t>Dean and Vice Deans</a:t>
            </a:r>
          </a:p>
        </p:txBody>
      </p:sp>
      <p:sp>
        <p:nvSpPr>
          <p:cNvPr id="21" name="Tekstfelt 20">
            <a:extLst>
              <a:ext uri="{FF2B5EF4-FFF2-40B4-BE49-F238E27FC236}">
                <a16:creationId xmlns:a16="http://schemas.microsoft.com/office/drawing/2014/main" id="{4A7C423B-8ACE-8081-035D-EA913DEF25B9}"/>
              </a:ext>
            </a:extLst>
          </p:cNvPr>
          <p:cNvSpPr txBox="1"/>
          <p:nvPr/>
        </p:nvSpPr>
        <p:spPr>
          <a:xfrm>
            <a:off x="5223215" y="1938855"/>
            <a:ext cx="2191884" cy="400110"/>
          </a:xfrm>
          <a:prstGeom prst="rect">
            <a:avLst/>
          </a:prstGeom>
          <a:noFill/>
          <a:ln w="12700">
            <a:solidFill>
              <a:srgbClr val="211A52"/>
            </a:solidFill>
          </a:ln>
        </p:spPr>
        <p:txBody>
          <a:bodyPr wrap="square" rtlCol="0">
            <a:spAutoFit/>
          </a:bodyPr>
          <a:lstStyle/>
          <a:p>
            <a:pPr algn="ctr" rtl="0"/>
            <a:r>
              <a:rPr lang="en-gb" sz="1000">
                <a:solidFill>
                  <a:srgbClr val="211A52"/>
                </a:solidFill>
              </a:rPr>
              <a:t>Jesper Wengel</a:t>
            </a:r>
          </a:p>
          <a:p>
            <a:pPr algn="ctr" rtl="0"/>
            <a:r>
              <a:rPr lang="en-gb" sz="1000">
                <a:solidFill>
                  <a:srgbClr val="211A52"/>
                </a:solidFill>
              </a:rPr>
              <a:t>Dean</a:t>
            </a:r>
          </a:p>
        </p:txBody>
      </p:sp>
      <p:sp>
        <p:nvSpPr>
          <p:cNvPr id="22" name="Tekstfelt 21">
            <a:extLst>
              <a:ext uri="{FF2B5EF4-FFF2-40B4-BE49-F238E27FC236}">
                <a16:creationId xmlns:a16="http://schemas.microsoft.com/office/drawing/2014/main" id="{3FE42856-25B5-BAB2-21FD-592CCBBC4054}"/>
              </a:ext>
            </a:extLst>
          </p:cNvPr>
          <p:cNvSpPr txBox="1"/>
          <p:nvPr/>
        </p:nvSpPr>
        <p:spPr>
          <a:xfrm>
            <a:off x="6428270" y="2446834"/>
            <a:ext cx="2240239" cy="400110"/>
          </a:xfrm>
          <a:prstGeom prst="rect">
            <a:avLst/>
          </a:prstGeom>
          <a:noFill/>
          <a:ln w="12700">
            <a:solidFill>
              <a:srgbClr val="211A52"/>
            </a:solidFill>
          </a:ln>
        </p:spPr>
        <p:txBody>
          <a:bodyPr wrap="square" rtlCol="0">
            <a:spAutoFit/>
          </a:bodyPr>
          <a:lstStyle/>
          <a:p>
            <a:pPr algn="ctr" rtl="0"/>
            <a:r>
              <a:rPr lang="en-gb" sz="1000" dirty="0">
                <a:solidFill>
                  <a:srgbClr val="211A52"/>
                </a:solidFill>
              </a:rPr>
              <a:t>Michael Toft Overgaard</a:t>
            </a:r>
          </a:p>
          <a:p>
            <a:pPr algn="ctr" rtl="0"/>
            <a:r>
              <a:rPr lang="en-gb" sz="1000" dirty="0">
                <a:solidFill>
                  <a:srgbClr val="211A52"/>
                </a:solidFill>
              </a:rPr>
              <a:t>Vice Dean, Research and Innovation</a:t>
            </a:r>
          </a:p>
        </p:txBody>
      </p:sp>
      <p:sp>
        <p:nvSpPr>
          <p:cNvPr id="23" name="Tekstfelt 22">
            <a:extLst>
              <a:ext uri="{FF2B5EF4-FFF2-40B4-BE49-F238E27FC236}">
                <a16:creationId xmlns:a16="http://schemas.microsoft.com/office/drawing/2014/main" id="{16184F73-D5F5-53D2-2B32-2AAD600CA1A3}"/>
              </a:ext>
            </a:extLst>
          </p:cNvPr>
          <p:cNvSpPr txBox="1"/>
          <p:nvPr/>
        </p:nvSpPr>
        <p:spPr>
          <a:xfrm>
            <a:off x="4019011" y="2439296"/>
            <a:ext cx="2191884" cy="400110"/>
          </a:xfrm>
          <a:prstGeom prst="rect">
            <a:avLst/>
          </a:prstGeom>
          <a:noFill/>
          <a:ln w="12700">
            <a:solidFill>
              <a:srgbClr val="211A52"/>
            </a:solidFill>
          </a:ln>
        </p:spPr>
        <p:txBody>
          <a:bodyPr wrap="square" rtlCol="0">
            <a:spAutoFit/>
          </a:bodyPr>
          <a:lstStyle/>
          <a:p>
            <a:pPr algn="ctr" rtl="0"/>
            <a:r>
              <a:rPr lang="en-gb" sz="1000">
                <a:solidFill>
                  <a:srgbClr val="211A52"/>
                </a:solidFill>
              </a:rPr>
              <a:t>Olav Geil</a:t>
            </a:r>
          </a:p>
          <a:p>
            <a:pPr algn="ctr" rtl="0"/>
            <a:r>
              <a:rPr lang="en-gb" sz="1000">
                <a:solidFill>
                  <a:srgbClr val="211A52"/>
                </a:solidFill>
              </a:rPr>
              <a:t>Vice Dean, Education</a:t>
            </a:r>
          </a:p>
        </p:txBody>
      </p:sp>
      <p:sp>
        <p:nvSpPr>
          <p:cNvPr id="24" name="Tekstfelt 23">
            <a:extLst>
              <a:ext uri="{FF2B5EF4-FFF2-40B4-BE49-F238E27FC236}">
                <a16:creationId xmlns:a16="http://schemas.microsoft.com/office/drawing/2014/main" id="{EF3A7E14-4631-849A-DFE1-F5D41DFBF4D0}"/>
              </a:ext>
            </a:extLst>
          </p:cNvPr>
          <p:cNvSpPr txBox="1"/>
          <p:nvPr/>
        </p:nvSpPr>
        <p:spPr>
          <a:xfrm>
            <a:off x="3228563" y="4574468"/>
            <a:ext cx="1598550" cy="397032"/>
          </a:xfrm>
          <a:prstGeom prst="rect">
            <a:avLst/>
          </a:prstGeom>
          <a:noFill/>
          <a:ln w="12700">
            <a:solidFill>
              <a:srgbClr val="211A52"/>
            </a:solidFill>
          </a:ln>
        </p:spPr>
        <p:txBody>
          <a:bodyPr wrap="square" rtlCol="0">
            <a:spAutoFit/>
          </a:bodyPr>
          <a:lstStyle/>
          <a:p>
            <a:pPr algn="ctr" rtl="0"/>
            <a:r>
              <a:rPr lang="en-gb" sz="1000" dirty="0">
                <a:solidFill>
                  <a:srgbClr val="211A52"/>
                </a:solidFill>
              </a:rPr>
              <a:t>Department </a:t>
            </a:r>
            <a:r>
              <a:rPr lang="en-gb" sz="990" dirty="0">
                <a:solidFill>
                  <a:srgbClr val="211A52"/>
                </a:solidFill>
              </a:rPr>
              <a:t>of</a:t>
            </a:r>
          </a:p>
          <a:p>
            <a:pPr algn="ctr" rtl="0"/>
            <a:r>
              <a:rPr lang="en-gb" sz="990" dirty="0">
                <a:solidFill>
                  <a:srgbClr val="211A52"/>
                </a:solidFill>
              </a:rPr>
              <a:t>Materials &amp; Production</a:t>
            </a:r>
          </a:p>
        </p:txBody>
      </p:sp>
      <p:sp>
        <p:nvSpPr>
          <p:cNvPr id="25" name="Tekstfelt 24">
            <a:extLst>
              <a:ext uri="{FF2B5EF4-FFF2-40B4-BE49-F238E27FC236}">
                <a16:creationId xmlns:a16="http://schemas.microsoft.com/office/drawing/2014/main" id="{52EEB281-7D9A-5163-7C5F-86807BCE0E37}"/>
              </a:ext>
            </a:extLst>
          </p:cNvPr>
          <p:cNvSpPr txBox="1"/>
          <p:nvPr/>
        </p:nvSpPr>
        <p:spPr>
          <a:xfrm>
            <a:off x="1811338" y="5513910"/>
            <a:ext cx="1278252" cy="400110"/>
          </a:xfrm>
          <a:prstGeom prst="rect">
            <a:avLst/>
          </a:prstGeom>
          <a:noFill/>
          <a:ln w="12700">
            <a:solidFill>
              <a:srgbClr val="211A52"/>
            </a:solidFill>
          </a:ln>
        </p:spPr>
        <p:txBody>
          <a:bodyPr wrap="square" rtlCol="0">
            <a:spAutoFit/>
          </a:bodyPr>
          <a:lstStyle/>
          <a:p>
            <a:pPr algn="ctr" rtl="0"/>
            <a:r>
              <a:rPr lang="en-gb" sz="1000" dirty="0">
                <a:solidFill>
                  <a:srgbClr val="211A52"/>
                </a:solidFill>
              </a:rPr>
              <a:t>Department councils</a:t>
            </a:r>
          </a:p>
        </p:txBody>
      </p:sp>
      <p:sp>
        <p:nvSpPr>
          <p:cNvPr id="26" name="Tekstfelt 25">
            <a:extLst>
              <a:ext uri="{FF2B5EF4-FFF2-40B4-BE49-F238E27FC236}">
                <a16:creationId xmlns:a16="http://schemas.microsoft.com/office/drawing/2014/main" id="{BA46DCF4-9FE7-E961-0EEF-9D876DCB9255}"/>
              </a:ext>
            </a:extLst>
          </p:cNvPr>
          <p:cNvSpPr txBox="1"/>
          <p:nvPr/>
        </p:nvSpPr>
        <p:spPr>
          <a:xfrm>
            <a:off x="3228563" y="5020404"/>
            <a:ext cx="1598550" cy="400110"/>
          </a:xfrm>
          <a:prstGeom prst="rect">
            <a:avLst/>
          </a:prstGeom>
          <a:noFill/>
          <a:ln w="12700">
            <a:solidFill>
              <a:srgbClr val="211A52"/>
            </a:solidFill>
          </a:ln>
        </p:spPr>
        <p:txBody>
          <a:bodyPr wrap="square" rtlCol="0">
            <a:spAutoFit/>
          </a:bodyPr>
          <a:lstStyle/>
          <a:p>
            <a:pPr algn="ctr" rtl="0"/>
            <a:r>
              <a:rPr lang="en-gb" sz="1000" dirty="0">
                <a:solidFill>
                  <a:srgbClr val="211A52"/>
                </a:solidFill>
              </a:rPr>
              <a:t>Department of</a:t>
            </a:r>
          </a:p>
          <a:p>
            <a:pPr algn="ctr" rtl="0"/>
            <a:r>
              <a:rPr lang="en-gb" sz="1000" dirty="0">
                <a:solidFill>
                  <a:srgbClr val="211A52"/>
                </a:solidFill>
              </a:rPr>
              <a:t>Chemistry &amp; Bioscience</a:t>
            </a:r>
          </a:p>
        </p:txBody>
      </p:sp>
      <p:sp>
        <p:nvSpPr>
          <p:cNvPr id="27" name="Tekstfelt 26">
            <a:extLst>
              <a:ext uri="{FF2B5EF4-FFF2-40B4-BE49-F238E27FC236}">
                <a16:creationId xmlns:a16="http://schemas.microsoft.com/office/drawing/2014/main" id="{8C69B9E3-C55D-0CF7-2AFC-F2233958F110}"/>
              </a:ext>
            </a:extLst>
          </p:cNvPr>
          <p:cNvSpPr txBox="1"/>
          <p:nvPr/>
        </p:nvSpPr>
        <p:spPr>
          <a:xfrm>
            <a:off x="3228562" y="5491185"/>
            <a:ext cx="1598549" cy="400110"/>
          </a:xfrm>
          <a:prstGeom prst="rect">
            <a:avLst/>
          </a:prstGeom>
          <a:noFill/>
          <a:ln w="12700">
            <a:solidFill>
              <a:srgbClr val="211A52"/>
            </a:solidFill>
          </a:ln>
        </p:spPr>
        <p:txBody>
          <a:bodyPr wrap="square" rtlCol="0">
            <a:spAutoFit/>
          </a:bodyPr>
          <a:lstStyle/>
          <a:p>
            <a:pPr algn="ctr" rtl="0"/>
            <a:r>
              <a:rPr lang="en-gb" sz="1000" dirty="0">
                <a:solidFill>
                  <a:srgbClr val="211A52"/>
                </a:solidFill>
              </a:rPr>
              <a:t>Department of</a:t>
            </a:r>
          </a:p>
          <a:p>
            <a:pPr algn="ctr" rtl="0"/>
            <a:r>
              <a:rPr lang="en-gb" sz="1000" dirty="0">
                <a:solidFill>
                  <a:srgbClr val="211A52"/>
                </a:solidFill>
              </a:rPr>
              <a:t>Mathematical Sciences</a:t>
            </a:r>
          </a:p>
        </p:txBody>
      </p:sp>
      <p:sp>
        <p:nvSpPr>
          <p:cNvPr id="28" name="Tekstfelt 27">
            <a:extLst>
              <a:ext uri="{FF2B5EF4-FFF2-40B4-BE49-F238E27FC236}">
                <a16:creationId xmlns:a16="http://schemas.microsoft.com/office/drawing/2014/main" id="{6253560C-9E67-9270-0455-F6EE3DADCB5A}"/>
              </a:ext>
            </a:extLst>
          </p:cNvPr>
          <p:cNvSpPr txBox="1"/>
          <p:nvPr/>
        </p:nvSpPr>
        <p:spPr>
          <a:xfrm>
            <a:off x="3228563" y="5961965"/>
            <a:ext cx="1598550" cy="400110"/>
          </a:xfrm>
          <a:prstGeom prst="rect">
            <a:avLst/>
          </a:prstGeom>
          <a:noFill/>
          <a:ln w="12700">
            <a:solidFill>
              <a:srgbClr val="211A52"/>
            </a:solidFill>
          </a:ln>
        </p:spPr>
        <p:txBody>
          <a:bodyPr wrap="square" rtlCol="0">
            <a:spAutoFit/>
          </a:bodyPr>
          <a:lstStyle/>
          <a:p>
            <a:pPr algn="ctr" rtl="0"/>
            <a:r>
              <a:rPr lang="en-gb" sz="1000" dirty="0">
                <a:solidFill>
                  <a:srgbClr val="211A52"/>
                </a:solidFill>
              </a:rPr>
              <a:t>Department of</a:t>
            </a:r>
          </a:p>
          <a:p>
            <a:pPr algn="ctr" rtl="0"/>
            <a:r>
              <a:rPr lang="en-gb" sz="1000" dirty="0">
                <a:solidFill>
                  <a:srgbClr val="211A52"/>
                </a:solidFill>
              </a:rPr>
              <a:t>Energy</a:t>
            </a:r>
          </a:p>
        </p:txBody>
      </p:sp>
      <p:sp>
        <p:nvSpPr>
          <p:cNvPr id="29" name="Tekstfelt 28">
            <a:extLst>
              <a:ext uri="{FF2B5EF4-FFF2-40B4-BE49-F238E27FC236}">
                <a16:creationId xmlns:a16="http://schemas.microsoft.com/office/drawing/2014/main" id="{06215D67-ADBF-3DD2-1CAB-BF981779E5EC}"/>
              </a:ext>
            </a:extLst>
          </p:cNvPr>
          <p:cNvSpPr txBox="1"/>
          <p:nvPr/>
        </p:nvSpPr>
        <p:spPr>
          <a:xfrm>
            <a:off x="1811338" y="4590434"/>
            <a:ext cx="1278252" cy="400110"/>
          </a:xfrm>
          <a:prstGeom prst="rect">
            <a:avLst/>
          </a:prstGeom>
          <a:noFill/>
          <a:ln w="12700">
            <a:solidFill>
              <a:srgbClr val="211A52"/>
            </a:solidFill>
          </a:ln>
        </p:spPr>
        <p:txBody>
          <a:bodyPr wrap="square" rtlCol="0">
            <a:spAutoFit/>
          </a:bodyPr>
          <a:lstStyle/>
          <a:p>
            <a:pPr algn="ctr" rtl="0"/>
            <a:r>
              <a:rPr lang="en-gb" sz="1000" dirty="0" err="1">
                <a:solidFill>
                  <a:srgbClr val="211A52"/>
                </a:solidFill>
              </a:rPr>
              <a:t>Occ.health</a:t>
            </a:r>
            <a:r>
              <a:rPr lang="en-gb" sz="1000" dirty="0">
                <a:solidFill>
                  <a:srgbClr val="211A52"/>
                </a:solidFill>
              </a:rPr>
              <a:t> and safety committees</a:t>
            </a:r>
          </a:p>
        </p:txBody>
      </p:sp>
      <p:sp>
        <p:nvSpPr>
          <p:cNvPr id="30" name="Tekstfelt 29">
            <a:extLst>
              <a:ext uri="{FF2B5EF4-FFF2-40B4-BE49-F238E27FC236}">
                <a16:creationId xmlns:a16="http://schemas.microsoft.com/office/drawing/2014/main" id="{58C18B1B-1614-2A9B-9C81-CBB48BE11997}"/>
              </a:ext>
            </a:extLst>
          </p:cNvPr>
          <p:cNvSpPr txBox="1"/>
          <p:nvPr/>
        </p:nvSpPr>
        <p:spPr>
          <a:xfrm>
            <a:off x="1811338" y="5052172"/>
            <a:ext cx="1278252" cy="400110"/>
          </a:xfrm>
          <a:prstGeom prst="rect">
            <a:avLst/>
          </a:prstGeom>
          <a:noFill/>
          <a:ln w="12700">
            <a:solidFill>
              <a:srgbClr val="211A52"/>
            </a:solidFill>
          </a:ln>
        </p:spPr>
        <p:txBody>
          <a:bodyPr wrap="square" rtlCol="0">
            <a:spAutoFit/>
          </a:bodyPr>
          <a:lstStyle/>
          <a:p>
            <a:pPr algn="ctr" rtl="0"/>
            <a:r>
              <a:rPr lang="en-gb" sz="1000" dirty="0">
                <a:solidFill>
                  <a:srgbClr val="211A52"/>
                </a:solidFill>
              </a:rPr>
              <a:t>Consultation committees</a:t>
            </a:r>
          </a:p>
        </p:txBody>
      </p:sp>
      <p:sp>
        <p:nvSpPr>
          <p:cNvPr id="31" name="Tekstfelt 30">
            <a:extLst>
              <a:ext uri="{FF2B5EF4-FFF2-40B4-BE49-F238E27FC236}">
                <a16:creationId xmlns:a16="http://schemas.microsoft.com/office/drawing/2014/main" id="{139351C3-2B33-AA01-6AFF-92BD0E91B972}"/>
              </a:ext>
            </a:extLst>
          </p:cNvPr>
          <p:cNvSpPr txBox="1"/>
          <p:nvPr/>
        </p:nvSpPr>
        <p:spPr>
          <a:xfrm>
            <a:off x="8077719" y="3759329"/>
            <a:ext cx="1551471" cy="246221"/>
          </a:xfrm>
          <a:prstGeom prst="rect">
            <a:avLst/>
          </a:prstGeom>
          <a:solidFill>
            <a:srgbClr val="211A52"/>
          </a:solidFill>
        </p:spPr>
        <p:txBody>
          <a:bodyPr wrap="square" rtlCol="0">
            <a:spAutoFit/>
          </a:bodyPr>
          <a:lstStyle/>
          <a:p>
            <a:pPr algn="ctr" rtl="0"/>
            <a:r>
              <a:rPr lang="en-gb" sz="1000" dirty="0">
                <a:solidFill>
                  <a:schemeClr val="bg1"/>
                </a:solidFill>
              </a:rPr>
              <a:t>Admission  Course</a:t>
            </a:r>
          </a:p>
        </p:txBody>
      </p:sp>
      <p:sp>
        <p:nvSpPr>
          <p:cNvPr id="32" name="Tekstfelt 31">
            <a:extLst>
              <a:ext uri="{FF2B5EF4-FFF2-40B4-BE49-F238E27FC236}">
                <a16:creationId xmlns:a16="http://schemas.microsoft.com/office/drawing/2014/main" id="{476D8EC6-C73B-8E8E-A646-156217A16EA7}"/>
              </a:ext>
            </a:extLst>
          </p:cNvPr>
          <p:cNvSpPr txBox="1"/>
          <p:nvPr/>
        </p:nvSpPr>
        <p:spPr>
          <a:xfrm>
            <a:off x="3228563" y="4121795"/>
            <a:ext cx="1598549" cy="400110"/>
          </a:xfrm>
          <a:prstGeom prst="rect">
            <a:avLst/>
          </a:prstGeom>
          <a:noFill/>
          <a:ln w="12700">
            <a:solidFill>
              <a:srgbClr val="211A52"/>
            </a:solidFill>
          </a:ln>
        </p:spPr>
        <p:txBody>
          <a:bodyPr wrap="square" rtlCol="0">
            <a:spAutoFit/>
          </a:bodyPr>
          <a:lstStyle/>
          <a:p>
            <a:pPr algn="ctr" rtl="0"/>
            <a:r>
              <a:rPr lang="en-gb" sz="1000" dirty="0">
                <a:solidFill>
                  <a:srgbClr val="211A52"/>
                </a:solidFill>
              </a:rPr>
              <a:t>Department of</a:t>
            </a:r>
          </a:p>
          <a:p>
            <a:pPr algn="ctr" rtl="0"/>
            <a:r>
              <a:rPr lang="en-gb" sz="1000" dirty="0">
                <a:solidFill>
                  <a:srgbClr val="211A52"/>
                </a:solidFill>
              </a:rPr>
              <a:t>the Built Environment</a:t>
            </a:r>
          </a:p>
        </p:txBody>
      </p:sp>
      <p:sp>
        <p:nvSpPr>
          <p:cNvPr id="33" name="Tekstfelt 32">
            <a:extLst>
              <a:ext uri="{FF2B5EF4-FFF2-40B4-BE49-F238E27FC236}">
                <a16:creationId xmlns:a16="http://schemas.microsoft.com/office/drawing/2014/main" id="{B4FCC446-F395-39E5-6879-86BD8126B442}"/>
              </a:ext>
            </a:extLst>
          </p:cNvPr>
          <p:cNvSpPr txBox="1"/>
          <p:nvPr/>
        </p:nvSpPr>
        <p:spPr>
          <a:xfrm>
            <a:off x="4876800" y="4573081"/>
            <a:ext cx="1552776" cy="400110"/>
          </a:xfrm>
          <a:prstGeom prst="rect">
            <a:avLst/>
          </a:prstGeom>
          <a:noFill/>
          <a:ln w="12700">
            <a:solidFill>
              <a:srgbClr val="211A52"/>
            </a:solidFill>
          </a:ln>
        </p:spPr>
        <p:txBody>
          <a:bodyPr wrap="square" rtlCol="0">
            <a:spAutoFit/>
          </a:bodyPr>
          <a:lstStyle/>
          <a:p>
            <a:pPr algn="ctr" rtl="0"/>
            <a:r>
              <a:rPr lang="en-gb" sz="1000" dirty="0">
                <a:solidFill>
                  <a:srgbClr val="211A52"/>
                </a:solidFill>
              </a:rPr>
              <a:t>Jens Chr. </a:t>
            </a:r>
            <a:r>
              <a:rPr lang="en-gb" sz="1000" dirty="0" err="1">
                <a:solidFill>
                  <a:srgbClr val="211A52"/>
                </a:solidFill>
              </a:rPr>
              <a:t>Rauhe</a:t>
            </a:r>
            <a:endParaRPr lang="da-DK" sz="1000" dirty="0">
              <a:solidFill>
                <a:srgbClr val="211A52"/>
              </a:solidFill>
            </a:endParaRPr>
          </a:p>
          <a:p>
            <a:pPr algn="ctr" rtl="0"/>
            <a:r>
              <a:rPr lang="en-gb" sz="1000" dirty="0">
                <a:solidFill>
                  <a:srgbClr val="211A52"/>
                </a:solidFill>
              </a:rPr>
              <a:t>Head of Department</a:t>
            </a:r>
          </a:p>
        </p:txBody>
      </p:sp>
      <p:sp>
        <p:nvSpPr>
          <p:cNvPr id="34" name="Tekstfelt 33">
            <a:extLst>
              <a:ext uri="{FF2B5EF4-FFF2-40B4-BE49-F238E27FC236}">
                <a16:creationId xmlns:a16="http://schemas.microsoft.com/office/drawing/2014/main" id="{B4BFF76F-5806-5729-3A03-37DE929C261A}"/>
              </a:ext>
            </a:extLst>
          </p:cNvPr>
          <p:cNvSpPr txBox="1"/>
          <p:nvPr/>
        </p:nvSpPr>
        <p:spPr>
          <a:xfrm>
            <a:off x="4876800" y="5027871"/>
            <a:ext cx="1552776" cy="400110"/>
          </a:xfrm>
          <a:prstGeom prst="rect">
            <a:avLst/>
          </a:prstGeom>
          <a:noFill/>
          <a:ln w="12700">
            <a:solidFill>
              <a:srgbClr val="211A52"/>
            </a:solidFill>
          </a:ln>
        </p:spPr>
        <p:txBody>
          <a:bodyPr wrap="square" rtlCol="0">
            <a:spAutoFit/>
          </a:bodyPr>
          <a:lstStyle/>
          <a:p>
            <a:pPr algn="ctr" rtl="0"/>
            <a:r>
              <a:rPr lang="en-gb" sz="1000" dirty="0">
                <a:solidFill>
                  <a:srgbClr val="211A52"/>
                </a:solidFill>
              </a:rPr>
              <a:t>Kim </a:t>
            </a:r>
            <a:r>
              <a:rPr lang="en-gb" sz="1000" dirty="0" err="1">
                <a:solidFill>
                  <a:srgbClr val="211A52"/>
                </a:solidFill>
              </a:rPr>
              <a:t>Lambertsen</a:t>
            </a:r>
            <a:r>
              <a:rPr lang="en-gb" sz="1000" dirty="0">
                <a:solidFill>
                  <a:srgbClr val="211A52"/>
                </a:solidFill>
              </a:rPr>
              <a:t> Larsen</a:t>
            </a:r>
          </a:p>
          <a:p>
            <a:pPr algn="ctr" rtl="0"/>
            <a:r>
              <a:rPr lang="en-gb" sz="1000" dirty="0">
                <a:solidFill>
                  <a:srgbClr val="211A52"/>
                </a:solidFill>
              </a:rPr>
              <a:t>Head of Department</a:t>
            </a:r>
          </a:p>
        </p:txBody>
      </p:sp>
      <p:sp>
        <p:nvSpPr>
          <p:cNvPr id="35" name="Tekstfelt 34">
            <a:extLst>
              <a:ext uri="{FF2B5EF4-FFF2-40B4-BE49-F238E27FC236}">
                <a16:creationId xmlns:a16="http://schemas.microsoft.com/office/drawing/2014/main" id="{03EA89E8-50F0-A502-649F-DE0438E7EBB9}"/>
              </a:ext>
            </a:extLst>
          </p:cNvPr>
          <p:cNvSpPr txBox="1"/>
          <p:nvPr/>
        </p:nvSpPr>
        <p:spPr>
          <a:xfrm>
            <a:off x="4876800" y="5954882"/>
            <a:ext cx="1552776" cy="400110"/>
          </a:xfrm>
          <a:prstGeom prst="rect">
            <a:avLst/>
          </a:prstGeom>
          <a:noFill/>
          <a:ln w="12700">
            <a:solidFill>
              <a:srgbClr val="211A52"/>
            </a:solidFill>
          </a:ln>
        </p:spPr>
        <p:txBody>
          <a:bodyPr wrap="square" rtlCol="0">
            <a:spAutoFit/>
          </a:bodyPr>
          <a:lstStyle/>
          <a:p>
            <a:pPr algn="ctr" rtl="0"/>
            <a:r>
              <a:rPr lang="en-gb" sz="1000" dirty="0">
                <a:solidFill>
                  <a:srgbClr val="211A52"/>
                </a:solidFill>
              </a:rPr>
              <a:t>Lars Storm Pedersen</a:t>
            </a:r>
          </a:p>
          <a:p>
            <a:pPr algn="ctr" rtl="0"/>
            <a:r>
              <a:rPr lang="en-gb" sz="1000" dirty="0">
                <a:solidFill>
                  <a:srgbClr val="211A52"/>
                </a:solidFill>
              </a:rPr>
              <a:t>Head of Department</a:t>
            </a:r>
          </a:p>
        </p:txBody>
      </p:sp>
      <p:sp>
        <p:nvSpPr>
          <p:cNvPr id="36" name="Tekstfelt 35">
            <a:extLst>
              <a:ext uri="{FF2B5EF4-FFF2-40B4-BE49-F238E27FC236}">
                <a16:creationId xmlns:a16="http://schemas.microsoft.com/office/drawing/2014/main" id="{1E076850-2CE7-ED52-4EE0-A1B266B248A4}"/>
              </a:ext>
            </a:extLst>
          </p:cNvPr>
          <p:cNvSpPr txBox="1"/>
          <p:nvPr/>
        </p:nvSpPr>
        <p:spPr>
          <a:xfrm>
            <a:off x="6476654" y="4124172"/>
            <a:ext cx="1551471" cy="400110"/>
          </a:xfrm>
          <a:prstGeom prst="rect">
            <a:avLst/>
          </a:prstGeom>
          <a:noFill/>
          <a:ln w="12700">
            <a:solidFill>
              <a:srgbClr val="211A52"/>
            </a:solidFill>
          </a:ln>
        </p:spPr>
        <p:txBody>
          <a:bodyPr wrap="square" rtlCol="0">
            <a:spAutoFit/>
          </a:bodyPr>
          <a:lstStyle/>
          <a:p>
            <a:pPr algn="ctr" rtl="0"/>
            <a:r>
              <a:rPr lang="da-DK" sz="1000" dirty="0">
                <a:solidFill>
                  <a:srgbClr val="211A52"/>
                </a:solidFill>
              </a:rPr>
              <a:t>Michael Toft Overgaard</a:t>
            </a:r>
          </a:p>
          <a:p>
            <a:pPr algn="ctr" rtl="0"/>
            <a:r>
              <a:rPr lang="en-gb" sz="1000" dirty="0">
                <a:solidFill>
                  <a:srgbClr val="211A52"/>
                </a:solidFill>
              </a:rPr>
              <a:t>Head of doctoral school</a:t>
            </a:r>
          </a:p>
        </p:txBody>
      </p:sp>
      <p:sp>
        <p:nvSpPr>
          <p:cNvPr id="37" name="Tekstfelt 36">
            <a:extLst>
              <a:ext uri="{FF2B5EF4-FFF2-40B4-BE49-F238E27FC236}">
                <a16:creationId xmlns:a16="http://schemas.microsoft.com/office/drawing/2014/main" id="{8E24789C-4721-5E66-5D8E-12299CABA589}"/>
              </a:ext>
            </a:extLst>
          </p:cNvPr>
          <p:cNvSpPr txBox="1"/>
          <p:nvPr/>
        </p:nvSpPr>
        <p:spPr>
          <a:xfrm>
            <a:off x="8076508" y="4121795"/>
            <a:ext cx="1551470" cy="400110"/>
          </a:xfrm>
          <a:prstGeom prst="rect">
            <a:avLst/>
          </a:prstGeom>
          <a:noFill/>
          <a:ln w="12700">
            <a:solidFill>
              <a:srgbClr val="211A52"/>
            </a:solidFill>
          </a:ln>
        </p:spPr>
        <p:txBody>
          <a:bodyPr wrap="square" rtlCol="0">
            <a:spAutoFit/>
          </a:bodyPr>
          <a:lstStyle/>
          <a:p>
            <a:pPr algn="ctr" rtl="0"/>
            <a:r>
              <a:rPr lang="en-gb" sz="1000">
                <a:solidFill>
                  <a:srgbClr val="211A52"/>
                </a:solidFill>
              </a:rPr>
              <a:t>Henrik Brohus</a:t>
            </a:r>
            <a:endParaRPr lang="da-DK" sz="1000" dirty="0">
              <a:solidFill>
                <a:srgbClr val="211A52"/>
              </a:solidFill>
            </a:endParaRPr>
          </a:p>
          <a:p>
            <a:pPr algn="ctr" rtl="0"/>
            <a:r>
              <a:rPr lang="en-gb" sz="1000">
                <a:solidFill>
                  <a:srgbClr val="211A52"/>
                </a:solidFill>
              </a:rPr>
              <a:t>Manager</a:t>
            </a:r>
          </a:p>
        </p:txBody>
      </p:sp>
      <p:sp>
        <p:nvSpPr>
          <p:cNvPr id="38" name="Tekstfelt 37">
            <a:extLst>
              <a:ext uri="{FF2B5EF4-FFF2-40B4-BE49-F238E27FC236}">
                <a16:creationId xmlns:a16="http://schemas.microsoft.com/office/drawing/2014/main" id="{AB4C037C-83E2-D174-78B3-1A6F94A50494}"/>
              </a:ext>
            </a:extLst>
          </p:cNvPr>
          <p:cNvSpPr txBox="1"/>
          <p:nvPr/>
        </p:nvSpPr>
        <p:spPr>
          <a:xfrm>
            <a:off x="8182880" y="4989463"/>
            <a:ext cx="1338418" cy="400110"/>
          </a:xfrm>
          <a:prstGeom prst="rect">
            <a:avLst/>
          </a:prstGeom>
          <a:noFill/>
          <a:ln w="12700">
            <a:solidFill>
              <a:srgbClr val="211A52"/>
            </a:solidFill>
          </a:ln>
        </p:spPr>
        <p:txBody>
          <a:bodyPr wrap="square" rtlCol="0">
            <a:spAutoFit/>
          </a:bodyPr>
          <a:lstStyle/>
          <a:p>
            <a:pPr algn="ctr" rtl="0"/>
            <a:r>
              <a:rPr lang="en-gb" sz="1000" dirty="0">
                <a:solidFill>
                  <a:srgbClr val="211A52"/>
                </a:solidFill>
              </a:rPr>
              <a:t>Faculty Consultation </a:t>
            </a:r>
          </a:p>
          <a:p>
            <a:pPr algn="ctr" rtl="0"/>
            <a:r>
              <a:rPr lang="en-gb" sz="1000" dirty="0">
                <a:solidFill>
                  <a:srgbClr val="211A52"/>
                </a:solidFill>
              </a:rPr>
              <a:t>Committee</a:t>
            </a:r>
          </a:p>
        </p:txBody>
      </p:sp>
      <p:sp>
        <p:nvSpPr>
          <p:cNvPr id="39" name="Tekstfelt 38">
            <a:extLst>
              <a:ext uri="{FF2B5EF4-FFF2-40B4-BE49-F238E27FC236}">
                <a16:creationId xmlns:a16="http://schemas.microsoft.com/office/drawing/2014/main" id="{80C3BC83-E86A-0431-B3B7-558D8B4017F2}"/>
              </a:ext>
            </a:extLst>
          </p:cNvPr>
          <p:cNvSpPr txBox="1"/>
          <p:nvPr/>
        </p:nvSpPr>
        <p:spPr>
          <a:xfrm>
            <a:off x="8182881" y="5619103"/>
            <a:ext cx="1338418" cy="246221"/>
          </a:xfrm>
          <a:prstGeom prst="rect">
            <a:avLst/>
          </a:prstGeom>
          <a:noFill/>
          <a:ln w="12700">
            <a:solidFill>
              <a:srgbClr val="211A52"/>
            </a:solidFill>
          </a:ln>
        </p:spPr>
        <p:txBody>
          <a:bodyPr wrap="square" rtlCol="0">
            <a:spAutoFit/>
          </a:bodyPr>
          <a:lstStyle/>
          <a:p>
            <a:pPr algn="ctr" rtl="0"/>
            <a:r>
              <a:rPr lang="en-gb" sz="1000" dirty="0">
                <a:solidFill>
                  <a:srgbClr val="211A52"/>
                </a:solidFill>
              </a:rPr>
              <a:t>Academic Council</a:t>
            </a:r>
          </a:p>
        </p:txBody>
      </p:sp>
      <p:sp>
        <p:nvSpPr>
          <p:cNvPr id="40" name="Tekstfelt 39">
            <a:extLst>
              <a:ext uri="{FF2B5EF4-FFF2-40B4-BE49-F238E27FC236}">
                <a16:creationId xmlns:a16="http://schemas.microsoft.com/office/drawing/2014/main" id="{FDBBA8C8-0A03-3523-777C-FFAA05A47261}"/>
              </a:ext>
            </a:extLst>
          </p:cNvPr>
          <p:cNvSpPr txBox="1"/>
          <p:nvPr/>
        </p:nvSpPr>
        <p:spPr>
          <a:xfrm>
            <a:off x="3266589" y="3759829"/>
            <a:ext cx="1560524" cy="246221"/>
          </a:xfrm>
          <a:prstGeom prst="rect">
            <a:avLst/>
          </a:prstGeom>
          <a:solidFill>
            <a:srgbClr val="211A52"/>
          </a:solidFill>
        </p:spPr>
        <p:txBody>
          <a:bodyPr wrap="square" rtlCol="0">
            <a:spAutoFit/>
          </a:bodyPr>
          <a:lstStyle/>
          <a:p>
            <a:pPr algn="ctr" rtl="0"/>
            <a:r>
              <a:rPr lang="en-gb" sz="1000">
                <a:solidFill>
                  <a:schemeClr val="bg1"/>
                </a:solidFill>
              </a:rPr>
              <a:t>Departments</a:t>
            </a:r>
          </a:p>
        </p:txBody>
      </p:sp>
      <p:sp>
        <p:nvSpPr>
          <p:cNvPr id="41" name="Tekstfelt 40">
            <a:extLst>
              <a:ext uri="{FF2B5EF4-FFF2-40B4-BE49-F238E27FC236}">
                <a16:creationId xmlns:a16="http://schemas.microsoft.com/office/drawing/2014/main" id="{37802F1A-D15A-B07A-2ADD-722965093E03}"/>
              </a:ext>
            </a:extLst>
          </p:cNvPr>
          <p:cNvSpPr txBox="1"/>
          <p:nvPr/>
        </p:nvSpPr>
        <p:spPr>
          <a:xfrm>
            <a:off x="4875496" y="3759828"/>
            <a:ext cx="1552776" cy="246221"/>
          </a:xfrm>
          <a:prstGeom prst="rect">
            <a:avLst/>
          </a:prstGeom>
          <a:solidFill>
            <a:srgbClr val="211A52"/>
          </a:solidFill>
        </p:spPr>
        <p:txBody>
          <a:bodyPr wrap="square" rtlCol="0">
            <a:spAutoFit/>
          </a:bodyPr>
          <a:lstStyle/>
          <a:p>
            <a:pPr algn="ctr" rtl="0"/>
            <a:r>
              <a:rPr lang="en-gb" sz="1000" dirty="0">
                <a:solidFill>
                  <a:schemeClr val="bg1"/>
                </a:solidFill>
              </a:rPr>
              <a:t>Heads of Department</a:t>
            </a:r>
          </a:p>
        </p:txBody>
      </p:sp>
      <p:sp>
        <p:nvSpPr>
          <p:cNvPr id="42" name="Tekstfelt 41">
            <a:extLst>
              <a:ext uri="{FF2B5EF4-FFF2-40B4-BE49-F238E27FC236}">
                <a16:creationId xmlns:a16="http://schemas.microsoft.com/office/drawing/2014/main" id="{8FCE7584-88CC-ACA3-8709-133785B07FEC}"/>
              </a:ext>
            </a:extLst>
          </p:cNvPr>
          <p:cNvSpPr txBox="1"/>
          <p:nvPr/>
        </p:nvSpPr>
        <p:spPr>
          <a:xfrm>
            <a:off x="6476655" y="3759329"/>
            <a:ext cx="1552681" cy="246221"/>
          </a:xfrm>
          <a:prstGeom prst="rect">
            <a:avLst/>
          </a:prstGeom>
          <a:solidFill>
            <a:srgbClr val="211A52"/>
          </a:solidFill>
        </p:spPr>
        <p:txBody>
          <a:bodyPr wrap="square" rtlCol="0">
            <a:spAutoFit/>
          </a:bodyPr>
          <a:lstStyle/>
          <a:p>
            <a:pPr algn="ctr" rtl="0"/>
            <a:r>
              <a:rPr lang="en-gb" sz="1000" dirty="0">
                <a:solidFill>
                  <a:schemeClr val="bg1"/>
                </a:solidFill>
              </a:rPr>
              <a:t>Doctoral School</a:t>
            </a:r>
          </a:p>
        </p:txBody>
      </p:sp>
      <p:sp>
        <p:nvSpPr>
          <p:cNvPr id="43" name="Tekstfelt 42">
            <a:extLst>
              <a:ext uri="{FF2B5EF4-FFF2-40B4-BE49-F238E27FC236}">
                <a16:creationId xmlns:a16="http://schemas.microsoft.com/office/drawing/2014/main" id="{2C209258-287C-62AE-0BC6-8ADBFB371116}"/>
              </a:ext>
            </a:extLst>
          </p:cNvPr>
          <p:cNvSpPr txBox="1"/>
          <p:nvPr/>
        </p:nvSpPr>
        <p:spPr>
          <a:xfrm>
            <a:off x="6858000" y="3060922"/>
            <a:ext cx="1632857" cy="246221"/>
          </a:xfrm>
          <a:prstGeom prst="rect">
            <a:avLst/>
          </a:prstGeom>
          <a:noFill/>
        </p:spPr>
        <p:txBody>
          <a:bodyPr wrap="square" rtlCol="0">
            <a:spAutoFit/>
          </a:bodyPr>
          <a:lstStyle/>
          <a:p>
            <a:pPr algn="ctr" rtl="0"/>
            <a:r>
              <a:rPr lang="en-gb" sz="1000">
                <a:solidFill>
                  <a:schemeClr val="bg1"/>
                </a:solidFill>
              </a:rPr>
              <a:t>Dean’s Office</a:t>
            </a:r>
          </a:p>
        </p:txBody>
      </p:sp>
      <p:sp>
        <p:nvSpPr>
          <p:cNvPr id="44" name="Tekstfelt 43">
            <a:extLst>
              <a:ext uri="{FF2B5EF4-FFF2-40B4-BE49-F238E27FC236}">
                <a16:creationId xmlns:a16="http://schemas.microsoft.com/office/drawing/2014/main" id="{BC14207F-827F-4DA9-7C33-87CC25007106}"/>
              </a:ext>
            </a:extLst>
          </p:cNvPr>
          <p:cNvSpPr txBox="1"/>
          <p:nvPr/>
        </p:nvSpPr>
        <p:spPr>
          <a:xfrm>
            <a:off x="4876800" y="4122100"/>
            <a:ext cx="1551471" cy="400110"/>
          </a:xfrm>
          <a:prstGeom prst="rect">
            <a:avLst/>
          </a:prstGeom>
          <a:noFill/>
          <a:ln w="12700">
            <a:solidFill>
              <a:srgbClr val="211A52"/>
            </a:solidFill>
          </a:ln>
        </p:spPr>
        <p:txBody>
          <a:bodyPr wrap="square" rtlCol="0">
            <a:spAutoFit/>
          </a:bodyPr>
          <a:lstStyle/>
          <a:p>
            <a:pPr algn="ctr" rtl="0"/>
            <a:r>
              <a:rPr lang="en-gb" sz="1000" dirty="0">
                <a:solidFill>
                  <a:srgbClr val="211A52"/>
                </a:solidFill>
              </a:rPr>
              <a:t>Kasper </a:t>
            </a:r>
            <a:r>
              <a:rPr lang="en-gb" sz="1000" dirty="0" err="1">
                <a:solidFill>
                  <a:srgbClr val="211A52"/>
                </a:solidFill>
              </a:rPr>
              <a:t>Lynge</a:t>
            </a:r>
            <a:endParaRPr lang="en-gb" sz="1000" dirty="0">
              <a:solidFill>
                <a:srgbClr val="211A52"/>
              </a:solidFill>
            </a:endParaRPr>
          </a:p>
          <a:p>
            <a:pPr algn="ctr" rtl="0"/>
            <a:r>
              <a:rPr lang="en-gb" sz="1000" dirty="0">
                <a:solidFill>
                  <a:srgbClr val="211A52"/>
                </a:solidFill>
              </a:rPr>
              <a:t>Head of Department</a:t>
            </a:r>
          </a:p>
        </p:txBody>
      </p:sp>
      <p:sp>
        <p:nvSpPr>
          <p:cNvPr id="45" name="Tekstfelt 44">
            <a:extLst>
              <a:ext uri="{FF2B5EF4-FFF2-40B4-BE49-F238E27FC236}">
                <a16:creationId xmlns:a16="http://schemas.microsoft.com/office/drawing/2014/main" id="{443DB8FB-8E08-BE80-60F8-C3EE56A3D127}"/>
              </a:ext>
            </a:extLst>
          </p:cNvPr>
          <p:cNvSpPr txBox="1"/>
          <p:nvPr/>
        </p:nvSpPr>
        <p:spPr>
          <a:xfrm>
            <a:off x="4876800" y="5488626"/>
            <a:ext cx="1552776" cy="400110"/>
          </a:xfrm>
          <a:prstGeom prst="rect">
            <a:avLst/>
          </a:prstGeom>
          <a:noFill/>
          <a:ln w="12700">
            <a:solidFill>
              <a:srgbClr val="211A52"/>
            </a:solidFill>
          </a:ln>
        </p:spPr>
        <p:txBody>
          <a:bodyPr wrap="square" rtlCol="0">
            <a:spAutoFit/>
          </a:bodyPr>
          <a:lstStyle/>
          <a:p>
            <a:pPr algn="ctr" rtl="0"/>
            <a:r>
              <a:rPr lang="en-gb" sz="1000" dirty="0">
                <a:solidFill>
                  <a:srgbClr val="211A52"/>
                </a:solidFill>
              </a:rPr>
              <a:t>Morten </a:t>
            </a:r>
            <a:r>
              <a:rPr lang="en-gb" sz="1000" dirty="0" err="1">
                <a:solidFill>
                  <a:srgbClr val="211A52"/>
                </a:solidFill>
              </a:rPr>
              <a:t>Willatzen</a:t>
            </a:r>
            <a:endParaRPr lang="en-gb" sz="1000" dirty="0">
              <a:solidFill>
                <a:srgbClr val="211A52"/>
              </a:solidFill>
            </a:endParaRPr>
          </a:p>
          <a:p>
            <a:pPr algn="ctr" rtl="0"/>
            <a:r>
              <a:rPr lang="en-gb" sz="1000" dirty="0">
                <a:solidFill>
                  <a:srgbClr val="211A52"/>
                </a:solidFill>
              </a:rPr>
              <a:t>Head of Department</a:t>
            </a:r>
          </a:p>
        </p:txBody>
      </p:sp>
      <p:cxnSp>
        <p:nvCxnSpPr>
          <p:cNvPr id="47" name="Lige forbindelse 46">
            <a:extLst>
              <a:ext uri="{FF2B5EF4-FFF2-40B4-BE49-F238E27FC236}">
                <a16:creationId xmlns:a16="http://schemas.microsoft.com/office/drawing/2014/main" id="{B6BD46BF-E450-B0E7-9EFF-96BC1C1BB5B3}"/>
              </a:ext>
            </a:extLst>
          </p:cNvPr>
          <p:cNvCxnSpPr>
            <a:stCxn id="21" idx="2"/>
          </p:cNvCxnSpPr>
          <p:nvPr/>
        </p:nvCxnSpPr>
        <p:spPr>
          <a:xfrm>
            <a:off x="6319157" y="2338965"/>
            <a:ext cx="0" cy="1197985"/>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49" name="Lige forbindelse 48">
            <a:extLst>
              <a:ext uri="{FF2B5EF4-FFF2-40B4-BE49-F238E27FC236}">
                <a16:creationId xmlns:a16="http://schemas.microsoft.com/office/drawing/2014/main" id="{E28A7F06-1C98-0A60-4E07-43A498025929}"/>
              </a:ext>
            </a:extLst>
          </p:cNvPr>
          <p:cNvCxnSpPr>
            <a:cxnSpLocks/>
          </p:cNvCxnSpPr>
          <p:nvPr/>
        </p:nvCxnSpPr>
        <p:spPr>
          <a:xfrm>
            <a:off x="4046851" y="3536950"/>
            <a:ext cx="5873763" cy="0"/>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51" name="Lige forbindelse 50">
            <a:extLst>
              <a:ext uri="{FF2B5EF4-FFF2-40B4-BE49-F238E27FC236}">
                <a16:creationId xmlns:a16="http://schemas.microsoft.com/office/drawing/2014/main" id="{2B2DA953-5BF1-3686-53D3-2E4368343A88}"/>
              </a:ext>
            </a:extLst>
          </p:cNvPr>
          <p:cNvCxnSpPr>
            <a:cxnSpLocks/>
            <a:endCxn id="40" idx="0"/>
          </p:cNvCxnSpPr>
          <p:nvPr/>
        </p:nvCxnSpPr>
        <p:spPr>
          <a:xfrm>
            <a:off x="4046851" y="3536950"/>
            <a:ext cx="0" cy="222879"/>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54" name="Lige forbindelse 53">
            <a:extLst>
              <a:ext uri="{FF2B5EF4-FFF2-40B4-BE49-F238E27FC236}">
                <a16:creationId xmlns:a16="http://schemas.microsoft.com/office/drawing/2014/main" id="{9E23F4E8-2220-4366-0621-4A6F4E8D86B4}"/>
              </a:ext>
            </a:extLst>
          </p:cNvPr>
          <p:cNvCxnSpPr>
            <a:cxnSpLocks/>
          </p:cNvCxnSpPr>
          <p:nvPr/>
        </p:nvCxnSpPr>
        <p:spPr>
          <a:xfrm>
            <a:off x="7253751" y="3536950"/>
            <a:ext cx="0" cy="222879"/>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55" name="Lige forbindelse 54">
            <a:extLst>
              <a:ext uri="{FF2B5EF4-FFF2-40B4-BE49-F238E27FC236}">
                <a16:creationId xmlns:a16="http://schemas.microsoft.com/office/drawing/2014/main" id="{96E20637-85DD-2715-2B75-BDE7DB16716B}"/>
              </a:ext>
            </a:extLst>
          </p:cNvPr>
          <p:cNvCxnSpPr>
            <a:cxnSpLocks/>
          </p:cNvCxnSpPr>
          <p:nvPr/>
        </p:nvCxnSpPr>
        <p:spPr>
          <a:xfrm>
            <a:off x="8848534" y="3536950"/>
            <a:ext cx="0" cy="222879"/>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58" name="Lige forbindelse 57">
            <a:extLst>
              <a:ext uri="{FF2B5EF4-FFF2-40B4-BE49-F238E27FC236}">
                <a16:creationId xmlns:a16="http://schemas.microsoft.com/office/drawing/2014/main" id="{7B028CFC-0264-BAC5-56A9-069701045664}"/>
              </a:ext>
            </a:extLst>
          </p:cNvPr>
          <p:cNvCxnSpPr>
            <a:cxnSpLocks/>
          </p:cNvCxnSpPr>
          <p:nvPr/>
        </p:nvCxnSpPr>
        <p:spPr>
          <a:xfrm>
            <a:off x="9906984" y="3536950"/>
            <a:ext cx="13419" cy="2264536"/>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61" name="Lige forbindelse 60">
            <a:extLst>
              <a:ext uri="{FF2B5EF4-FFF2-40B4-BE49-F238E27FC236}">
                <a16:creationId xmlns:a16="http://schemas.microsoft.com/office/drawing/2014/main" id="{4993A01D-0CEA-B9A6-101D-7D1ED3F2BA1F}"/>
              </a:ext>
            </a:extLst>
          </p:cNvPr>
          <p:cNvCxnSpPr>
            <a:cxnSpLocks/>
            <a:stCxn id="38" idx="3"/>
          </p:cNvCxnSpPr>
          <p:nvPr/>
        </p:nvCxnSpPr>
        <p:spPr>
          <a:xfrm>
            <a:off x="9521298" y="5189518"/>
            <a:ext cx="399316" cy="69762"/>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64" name="Lige forbindelse 63">
            <a:extLst>
              <a:ext uri="{FF2B5EF4-FFF2-40B4-BE49-F238E27FC236}">
                <a16:creationId xmlns:a16="http://schemas.microsoft.com/office/drawing/2014/main" id="{A09DA326-CA15-768B-0493-499E8EAA957E}"/>
              </a:ext>
            </a:extLst>
          </p:cNvPr>
          <p:cNvCxnSpPr>
            <a:cxnSpLocks/>
          </p:cNvCxnSpPr>
          <p:nvPr/>
        </p:nvCxnSpPr>
        <p:spPr>
          <a:xfrm flipV="1">
            <a:off x="9521298" y="5801486"/>
            <a:ext cx="399316" cy="7183"/>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68" name="Lige forbindelse 67">
            <a:extLst>
              <a:ext uri="{FF2B5EF4-FFF2-40B4-BE49-F238E27FC236}">
                <a16:creationId xmlns:a16="http://schemas.microsoft.com/office/drawing/2014/main" id="{D32702EC-750C-1BB5-DD1C-295C1630CA92}"/>
              </a:ext>
            </a:extLst>
          </p:cNvPr>
          <p:cNvCxnSpPr>
            <a:cxnSpLocks/>
            <a:stCxn id="40" idx="1"/>
          </p:cNvCxnSpPr>
          <p:nvPr/>
        </p:nvCxnSpPr>
        <p:spPr>
          <a:xfrm flipH="1">
            <a:off x="1635020" y="3882940"/>
            <a:ext cx="1631569" cy="0"/>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70" name="Lige forbindelse 69">
            <a:extLst>
              <a:ext uri="{FF2B5EF4-FFF2-40B4-BE49-F238E27FC236}">
                <a16:creationId xmlns:a16="http://schemas.microsoft.com/office/drawing/2014/main" id="{3A46D44F-5F55-EC8A-702D-A2DDCC64CF63}"/>
              </a:ext>
            </a:extLst>
          </p:cNvPr>
          <p:cNvCxnSpPr>
            <a:cxnSpLocks/>
          </p:cNvCxnSpPr>
          <p:nvPr/>
        </p:nvCxnSpPr>
        <p:spPr>
          <a:xfrm flipV="1">
            <a:off x="1635020" y="3882940"/>
            <a:ext cx="0" cy="1736163"/>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75" name="Lige forbindelse 74">
            <a:extLst>
              <a:ext uri="{FF2B5EF4-FFF2-40B4-BE49-F238E27FC236}">
                <a16:creationId xmlns:a16="http://schemas.microsoft.com/office/drawing/2014/main" id="{57E2D5C4-DD78-4AF9-7763-6988E5B2CBBC}"/>
              </a:ext>
            </a:extLst>
          </p:cNvPr>
          <p:cNvCxnSpPr>
            <a:cxnSpLocks/>
            <a:stCxn id="29" idx="1"/>
          </p:cNvCxnSpPr>
          <p:nvPr/>
        </p:nvCxnSpPr>
        <p:spPr>
          <a:xfrm flipH="1">
            <a:off x="1635020" y="4790489"/>
            <a:ext cx="176318" cy="0"/>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77" name="Lige forbindelse 76">
            <a:extLst>
              <a:ext uri="{FF2B5EF4-FFF2-40B4-BE49-F238E27FC236}">
                <a16:creationId xmlns:a16="http://schemas.microsoft.com/office/drawing/2014/main" id="{73B1F7FA-0C48-B521-D099-DB0DF8329C57}"/>
              </a:ext>
            </a:extLst>
          </p:cNvPr>
          <p:cNvCxnSpPr>
            <a:cxnSpLocks/>
          </p:cNvCxnSpPr>
          <p:nvPr/>
        </p:nvCxnSpPr>
        <p:spPr>
          <a:xfrm flipH="1">
            <a:off x="1635020" y="5220459"/>
            <a:ext cx="176318" cy="0"/>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78" name="Lige forbindelse 77">
            <a:extLst>
              <a:ext uri="{FF2B5EF4-FFF2-40B4-BE49-F238E27FC236}">
                <a16:creationId xmlns:a16="http://schemas.microsoft.com/office/drawing/2014/main" id="{EA9A1C30-63A0-9A82-3D68-767A5B73DD93}"/>
              </a:ext>
            </a:extLst>
          </p:cNvPr>
          <p:cNvCxnSpPr>
            <a:cxnSpLocks/>
          </p:cNvCxnSpPr>
          <p:nvPr/>
        </p:nvCxnSpPr>
        <p:spPr>
          <a:xfrm flipH="1">
            <a:off x="1635020" y="5617324"/>
            <a:ext cx="176318" cy="0"/>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83" name="Lige forbindelse 82">
            <a:extLst>
              <a:ext uri="{FF2B5EF4-FFF2-40B4-BE49-F238E27FC236}">
                <a16:creationId xmlns:a16="http://schemas.microsoft.com/office/drawing/2014/main" id="{FF807B78-01D5-8681-110E-455AE3A41AA0}"/>
              </a:ext>
            </a:extLst>
          </p:cNvPr>
          <p:cNvCxnSpPr>
            <a:cxnSpLocks/>
            <a:stCxn id="44" idx="1"/>
            <a:endCxn id="32" idx="3"/>
          </p:cNvCxnSpPr>
          <p:nvPr/>
        </p:nvCxnSpPr>
        <p:spPr>
          <a:xfrm flipH="1" flipV="1">
            <a:off x="4827112" y="4321850"/>
            <a:ext cx="49688" cy="305"/>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86" name="Lige forbindelse 85">
            <a:extLst>
              <a:ext uri="{FF2B5EF4-FFF2-40B4-BE49-F238E27FC236}">
                <a16:creationId xmlns:a16="http://schemas.microsoft.com/office/drawing/2014/main" id="{807E633A-5188-71EC-230E-0813AD468DA0}"/>
              </a:ext>
            </a:extLst>
          </p:cNvPr>
          <p:cNvCxnSpPr>
            <a:cxnSpLocks/>
          </p:cNvCxnSpPr>
          <p:nvPr/>
        </p:nvCxnSpPr>
        <p:spPr>
          <a:xfrm flipH="1" flipV="1">
            <a:off x="4827112" y="4791750"/>
            <a:ext cx="49688" cy="305"/>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89" name="Lige forbindelse 88">
            <a:extLst>
              <a:ext uri="{FF2B5EF4-FFF2-40B4-BE49-F238E27FC236}">
                <a16:creationId xmlns:a16="http://schemas.microsoft.com/office/drawing/2014/main" id="{9D8644F6-79F8-EF9B-38B6-DC4C094F5B20}"/>
              </a:ext>
            </a:extLst>
          </p:cNvPr>
          <p:cNvCxnSpPr>
            <a:cxnSpLocks/>
          </p:cNvCxnSpPr>
          <p:nvPr/>
        </p:nvCxnSpPr>
        <p:spPr>
          <a:xfrm flipH="1" flipV="1">
            <a:off x="4827112" y="5252074"/>
            <a:ext cx="49688" cy="305"/>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91" name="Lige forbindelse 90">
            <a:extLst>
              <a:ext uri="{FF2B5EF4-FFF2-40B4-BE49-F238E27FC236}">
                <a16:creationId xmlns:a16="http://schemas.microsoft.com/office/drawing/2014/main" id="{403E466B-5707-B4F2-5683-BC933400642F}"/>
              </a:ext>
            </a:extLst>
          </p:cNvPr>
          <p:cNvCxnSpPr>
            <a:cxnSpLocks/>
          </p:cNvCxnSpPr>
          <p:nvPr/>
        </p:nvCxnSpPr>
        <p:spPr>
          <a:xfrm flipH="1" flipV="1">
            <a:off x="4827112" y="5696574"/>
            <a:ext cx="49688" cy="305"/>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92" name="Lige forbindelse 91">
            <a:extLst>
              <a:ext uri="{FF2B5EF4-FFF2-40B4-BE49-F238E27FC236}">
                <a16:creationId xmlns:a16="http://schemas.microsoft.com/office/drawing/2014/main" id="{FED31403-015A-2DC8-28CB-3C095A5BC84E}"/>
              </a:ext>
            </a:extLst>
          </p:cNvPr>
          <p:cNvCxnSpPr>
            <a:cxnSpLocks/>
          </p:cNvCxnSpPr>
          <p:nvPr/>
        </p:nvCxnSpPr>
        <p:spPr>
          <a:xfrm flipH="1" flipV="1">
            <a:off x="4827112" y="6163299"/>
            <a:ext cx="49688" cy="305"/>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94" name="Lige forbindelse 93">
            <a:extLst>
              <a:ext uri="{FF2B5EF4-FFF2-40B4-BE49-F238E27FC236}">
                <a16:creationId xmlns:a16="http://schemas.microsoft.com/office/drawing/2014/main" id="{B73A8FF2-13A7-C327-96C5-194973BD8283}"/>
              </a:ext>
            </a:extLst>
          </p:cNvPr>
          <p:cNvCxnSpPr>
            <a:cxnSpLocks/>
            <a:stCxn id="43" idx="1"/>
          </p:cNvCxnSpPr>
          <p:nvPr/>
        </p:nvCxnSpPr>
        <p:spPr>
          <a:xfrm flipH="1">
            <a:off x="6319157" y="3184033"/>
            <a:ext cx="538843" cy="0"/>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cxnSp>
        <p:nvCxnSpPr>
          <p:cNvPr id="2" name="Lige forbindelse 1">
            <a:extLst>
              <a:ext uri="{FF2B5EF4-FFF2-40B4-BE49-F238E27FC236}">
                <a16:creationId xmlns:a16="http://schemas.microsoft.com/office/drawing/2014/main" id="{FCA84789-B297-2937-C660-F4046C0D5DB1}"/>
              </a:ext>
            </a:extLst>
          </p:cNvPr>
          <p:cNvCxnSpPr>
            <a:cxnSpLocks/>
          </p:cNvCxnSpPr>
          <p:nvPr/>
        </p:nvCxnSpPr>
        <p:spPr>
          <a:xfrm flipH="1">
            <a:off x="8490857" y="3184033"/>
            <a:ext cx="488837" cy="0"/>
          </a:xfrm>
          <a:prstGeom prst="line">
            <a:avLst/>
          </a:prstGeom>
          <a:ln w="12700">
            <a:solidFill>
              <a:srgbClr val="211A52"/>
            </a:solidFill>
          </a:ln>
        </p:spPr>
        <p:style>
          <a:lnRef idx="1">
            <a:schemeClr val="accent1"/>
          </a:lnRef>
          <a:fillRef idx="0">
            <a:schemeClr val="accent1"/>
          </a:fillRef>
          <a:effectRef idx="0">
            <a:schemeClr val="accent1"/>
          </a:effectRef>
          <a:fontRef idx="minor">
            <a:schemeClr val="tx1"/>
          </a:fontRef>
        </p:style>
      </p:cxnSp>
      <p:sp>
        <p:nvSpPr>
          <p:cNvPr id="3" name="Tekstfelt 2">
            <a:extLst>
              <a:ext uri="{FF2B5EF4-FFF2-40B4-BE49-F238E27FC236}">
                <a16:creationId xmlns:a16="http://schemas.microsoft.com/office/drawing/2014/main" id="{033EFDC7-7626-B86F-E34D-3F71237FB22A}"/>
              </a:ext>
            </a:extLst>
          </p:cNvPr>
          <p:cNvSpPr txBox="1"/>
          <p:nvPr/>
        </p:nvSpPr>
        <p:spPr>
          <a:xfrm>
            <a:off x="8979694" y="2960382"/>
            <a:ext cx="1551470" cy="553998"/>
          </a:xfrm>
          <a:prstGeom prst="rect">
            <a:avLst/>
          </a:prstGeom>
          <a:noFill/>
          <a:ln w="12700">
            <a:solidFill>
              <a:srgbClr val="211A52"/>
            </a:solidFill>
          </a:ln>
        </p:spPr>
        <p:txBody>
          <a:bodyPr wrap="square" rtlCol="0">
            <a:spAutoFit/>
          </a:bodyPr>
          <a:lstStyle/>
          <a:p>
            <a:pPr algn="ctr" rtl="0"/>
            <a:r>
              <a:rPr lang="en-gb" sz="1000" dirty="0">
                <a:solidFill>
                  <a:srgbClr val="211A52"/>
                </a:solidFill>
              </a:rPr>
              <a:t>Jacob </a:t>
            </a:r>
            <a:r>
              <a:rPr lang="en-gb" sz="1000" dirty="0" err="1">
                <a:solidFill>
                  <a:srgbClr val="211A52"/>
                </a:solidFill>
              </a:rPr>
              <a:t>Glensvang</a:t>
            </a:r>
            <a:endParaRPr lang="en-gb" sz="1000" dirty="0">
              <a:solidFill>
                <a:srgbClr val="211A52"/>
              </a:solidFill>
            </a:endParaRPr>
          </a:p>
          <a:p>
            <a:pPr algn="ctr" rtl="0"/>
            <a:r>
              <a:rPr lang="en-gb" sz="1000" dirty="0">
                <a:solidFill>
                  <a:srgbClr val="211A52"/>
                </a:solidFill>
              </a:rPr>
              <a:t>Head of Secretariat Dean’s Office</a:t>
            </a:r>
          </a:p>
        </p:txBody>
      </p:sp>
    </p:spTree>
    <p:extLst>
      <p:ext uri="{BB962C8B-B14F-4D97-AF65-F5344CB8AC3E}">
        <p14:creationId xmlns:p14="http://schemas.microsoft.com/office/powerpoint/2010/main" val="3932784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94BEA0-EA1E-ECF2-98DA-CF183E6D3B5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294" y="-1"/>
            <a:ext cx="12267185" cy="8178123"/>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p:cNvSpPr>
            <a:spLocks noGrp="1"/>
          </p:cNvSpPr>
          <p:nvPr>
            <p:ph type="title"/>
          </p:nvPr>
        </p:nvSpPr>
        <p:spPr>
          <a:xfrm>
            <a:off x="804666" y="-158706"/>
            <a:ext cx="10529264" cy="1278050"/>
          </a:xfrm>
        </p:spPr>
        <p:txBody>
          <a:bodyPr rtlCol="0"/>
          <a:lstStyle/>
          <a:p>
            <a:pPr algn="ctr" rtl="0"/>
            <a:br>
              <a:rPr lang="da-DK" sz="3000" dirty="0">
                <a:solidFill>
                  <a:schemeClr val="bg1"/>
                </a:solidFill>
                <a:latin typeface="Arial Black" panose="020B0604020202020204" pitchFamily="34" charset="0"/>
                <a:cs typeface="Arial Black" panose="020B0604020202020204" pitchFamily="34" charset="0"/>
              </a:rPr>
            </a:br>
            <a:r>
              <a:rPr lang="en-gb" sz="3000">
                <a:solidFill>
                  <a:schemeClr val="bg1"/>
                </a:solidFill>
                <a:latin typeface="Arial Black" panose="020B0604020202020204" pitchFamily="34" charset="0"/>
                <a:cs typeface="Arial Black" panose="020B0604020202020204" pitchFamily="34" charset="0"/>
              </a:rPr>
              <a:t>    </a:t>
            </a:r>
            <a:r>
              <a:rPr lang="en-gb">
                <a:solidFill>
                  <a:schemeClr val="bg1"/>
                </a:solidFill>
                <a:latin typeface="Arial Black" panose="020B0604020202020204" pitchFamily="34" charset="0"/>
                <a:cs typeface="Arial Black" panose="020B0604020202020204" pitchFamily="34" charset="0"/>
              </a:rPr>
              <a:t>AAU INNOVATE</a:t>
            </a:r>
            <a:br>
              <a:rPr lang="da-DK" sz="2800" dirty="0">
                <a:latin typeface="Arial" panose="020B0604020202020204" pitchFamily="34" charset="0"/>
                <a:cs typeface="Arial" panose="020B0604020202020204" pitchFamily="34" charset="0"/>
              </a:rPr>
            </a:br>
            <a:endParaRPr lang="da-DK" sz="2800" dirty="0">
              <a:solidFill>
                <a:srgbClr val="FF0000"/>
              </a:solidFill>
              <a:latin typeface="Arial" panose="020B0604020202020204" pitchFamily="34" charset="0"/>
              <a:cs typeface="Arial" panose="020B0604020202020204" pitchFamily="34" charset="0"/>
            </a:endParaRPr>
          </a:p>
        </p:txBody>
      </p:sp>
      <p:sp>
        <p:nvSpPr>
          <p:cNvPr id="10" name="Ellipse 9"/>
          <p:cNvSpPr/>
          <p:nvPr/>
        </p:nvSpPr>
        <p:spPr>
          <a:xfrm>
            <a:off x="1382790" y="1172414"/>
            <a:ext cx="1684194" cy="1650000"/>
          </a:xfrm>
          <a:prstGeom prst="ellipse">
            <a:avLst/>
          </a:prstGeom>
          <a:solidFill>
            <a:srgbClr val="211A52"/>
          </a:solidFill>
          <a:ln>
            <a:noFill/>
          </a:ln>
        </p:spPr>
        <p:style>
          <a:lnRef idx="2">
            <a:schemeClr val="accent1">
              <a:shade val="50000"/>
            </a:schemeClr>
          </a:lnRef>
          <a:fillRef idx="1001">
            <a:schemeClr val="dk2"/>
          </a:fillRef>
          <a:effectRef idx="0">
            <a:schemeClr val="accent1"/>
          </a:effectRef>
          <a:fontRef idx="minor">
            <a:schemeClr val="lt1"/>
          </a:fontRef>
        </p:style>
        <p:txBody>
          <a:bodyPr lIns="0" tIns="0" rIns="0" bIns="0" rtlCol="0" anchor="ctr"/>
          <a:lstStyle/>
          <a:p>
            <a:pPr algn="ctr" rtl="0"/>
            <a:r>
              <a:rPr lang="en-gb" sz="1100">
                <a:solidFill>
                  <a:schemeClr val="bg1"/>
                </a:solidFill>
                <a:latin typeface="Arial" panose="020B0604020202020204" pitchFamily="34" charset="0"/>
                <a:cs typeface="Arial" panose="020B0604020202020204" pitchFamily="34" charset="0"/>
              </a:rPr>
              <a:t>TALENT AND BUSINESS DEVELOPMENT</a:t>
            </a:r>
          </a:p>
        </p:txBody>
      </p:sp>
      <p:sp>
        <p:nvSpPr>
          <p:cNvPr id="11" name="Ellipse 10"/>
          <p:cNvSpPr/>
          <p:nvPr/>
        </p:nvSpPr>
        <p:spPr>
          <a:xfrm>
            <a:off x="7350650" y="1510358"/>
            <a:ext cx="1730288" cy="1650000"/>
          </a:xfrm>
          <a:prstGeom prst="ellipse">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endParaRPr lang="da-DK" sz="1100" dirty="0">
              <a:solidFill>
                <a:prstClr val="white"/>
              </a:solidFill>
              <a:latin typeface="Barlow Medium" panose="00000600000000000000" pitchFamily="2" charset="0"/>
              <a:cs typeface="Arial" panose="020B0604020202020204" pitchFamily="34" charset="0"/>
            </a:endParaRPr>
          </a:p>
          <a:p>
            <a:pPr algn="ctr" rtl="0"/>
            <a:r>
              <a:rPr lang="en-gb" sz="1100" dirty="0">
                <a:solidFill>
                  <a:prstClr val="white"/>
                </a:solidFill>
                <a:latin typeface="Arial" panose="020B0604020202020204" pitchFamily="34" charset="0"/>
                <a:cs typeface="Arial" panose="020B0604020202020204" pitchFamily="34" charset="0"/>
              </a:rPr>
              <a:t>INTER-</a:t>
            </a:r>
          </a:p>
          <a:p>
            <a:pPr algn="ctr" rtl="0"/>
            <a:r>
              <a:rPr lang="en-gb" sz="1100" dirty="0">
                <a:solidFill>
                  <a:prstClr val="white"/>
                </a:solidFill>
                <a:latin typeface="Arial" panose="020B0604020202020204" pitchFamily="34" charset="0"/>
                <a:cs typeface="Arial" panose="020B0604020202020204" pitchFamily="34" charset="0"/>
              </a:rPr>
              <a:t>DISCIPLINARY RESEARCH</a:t>
            </a:r>
          </a:p>
          <a:p>
            <a:pPr algn="ctr" rtl="0"/>
            <a:endParaRPr lang="da-DK" sz="1100" dirty="0">
              <a:solidFill>
                <a:prstClr val="white"/>
              </a:solidFill>
              <a:latin typeface="Arial" panose="020B0604020202020204" pitchFamily="34" charset="0"/>
              <a:cs typeface="Arial" panose="020B0604020202020204" pitchFamily="34" charset="0"/>
            </a:endParaRPr>
          </a:p>
        </p:txBody>
      </p:sp>
      <p:sp>
        <p:nvSpPr>
          <p:cNvPr id="12" name="Ellipse 11"/>
          <p:cNvSpPr/>
          <p:nvPr/>
        </p:nvSpPr>
        <p:spPr>
          <a:xfrm>
            <a:off x="2224887" y="4678081"/>
            <a:ext cx="1839670" cy="1770000"/>
          </a:xfrm>
          <a:prstGeom prst="ellipse">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gb" sz="1100" dirty="0">
                <a:solidFill>
                  <a:prstClr val="white"/>
                </a:solidFill>
                <a:latin typeface="Arial" panose="020B0604020202020204" pitchFamily="34" charset="0"/>
                <a:cs typeface="Arial" panose="020B0604020202020204" pitchFamily="34" charset="0"/>
              </a:rPr>
              <a:t>INCUBATOR ENVIRONMENT FOR STUDENTS /</a:t>
            </a:r>
          </a:p>
          <a:p>
            <a:pPr algn="ctr" rtl="0"/>
            <a:r>
              <a:rPr lang="en-GB" sz="1100" dirty="0">
                <a:solidFill>
                  <a:prstClr val="white"/>
                </a:solidFill>
                <a:latin typeface="Arial" panose="020B0604020202020204" pitchFamily="34" charset="0"/>
                <a:cs typeface="Arial" panose="020B0604020202020204" pitchFamily="34" charset="0"/>
              </a:rPr>
              <a:t>EARLY-CAREER</a:t>
            </a:r>
            <a:r>
              <a:rPr lang="en-gb" sz="1100" dirty="0">
                <a:solidFill>
                  <a:prstClr val="white"/>
                </a:solidFill>
                <a:latin typeface="Arial" panose="020B0604020202020204" pitchFamily="34" charset="0"/>
                <a:cs typeface="Arial" panose="020B0604020202020204" pitchFamily="34" charset="0"/>
              </a:rPr>
              <a:t> RESEARCHERS</a:t>
            </a:r>
          </a:p>
        </p:txBody>
      </p:sp>
      <p:sp>
        <p:nvSpPr>
          <p:cNvPr id="9" name="Ellipse 8"/>
          <p:cNvSpPr/>
          <p:nvPr/>
        </p:nvSpPr>
        <p:spPr>
          <a:xfrm>
            <a:off x="8134320" y="4260826"/>
            <a:ext cx="1832793" cy="1749972"/>
          </a:xfrm>
          <a:prstGeom prst="ellipse">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n-gb" sz="1100">
                <a:solidFill>
                  <a:prstClr val="white"/>
                </a:solidFill>
                <a:latin typeface="Arial" panose="020B0604020202020204" pitchFamily="34" charset="0"/>
                <a:cs typeface="Arial" panose="020B0604020202020204" pitchFamily="34" charset="0"/>
              </a:rPr>
              <a:t>WORKSHOPS </a:t>
            </a:r>
          </a:p>
          <a:p>
            <a:pPr algn="ctr" rtl="0"/>
            <a:r>
              <a:rPr lang="en-gb" sz="1100">
                <a:solidFill>
                  <a:prstClr val="white"/>
                </a:solidFill>
                <a:latin typeface="Arial" panose="020B0604020202020204" pitchFamily="34" charset="0"/>
                <a:cs typeface="Arial" panose="020B0604020202020204" pitchFamily="34" charset="0"/>
              </a:rPr>
              <a:t>AND PROTOTYPING LABS</a:t>
            </a:r>
          </a:p>
        </p:txBody>
      </p:sp>
      <p:sp>
        <p:nvSpPr>
          <p:cNvPr id="8" name="Tekstfelt 7"/>
          <p:cNvSpPr txBox="1"/>
          <p:nvPr/>
        </p:nvSpPr>
        <p:spPr>
          <a:xfrm>
            <a:off x="0" y="0"/>
            <a:ext cx="3200400" cy="370290"/>
          </a:xfrm>
          <a:prstGeom prst="rect">
            <a:avLst/>
          </a:prstGeom>
          <a:solidFill>
            <a:srgbClr val="211A52"/>
          </a:solidFill>
        </p:spPr>
        <p:txBody>
          <a:bodyPr wrap="square" rtlCol="0">
            <a:spAutoFit/>
          </a:bodyPr>
          <a:lstStyle/>
          <a:p>
            <a:pPr rtl="0"/>
            <a:r>
              <a:rPr lang="en-gb" b="1">
                <a:solidFill>
                  <a:schemeClr val="bg1"/>
                </a:solidFill>
              </a:rPr>
              <a:t>Collaboration  </a:t>
            </a:r>
          </a:p>
        </p:txBody>
      </p:sp>
      <p:sp>
        <p:nvSpPr>
          <p:cNvPr id="13" name="Freeform 14">
            <a:extLst>
              <a:ext uri="{FF2B5EF4-FFF2-40B4-BE49-F238E27FC236}">
                <a16:creationId xmlns:a16="http://schemas.microsoft.com/office/drawing/2014/main" id="{44399B7B-586C-6F40-8CB5-07109E07EB7E}"/>
              </a:ext>
            </a:extLst>
          </p:cNvPr>
          <p:cNvSpPr>
            <a:spLocks noEditPoints="1"/>
          </p:cNvSpPr>
          <p:nvPr/>
        </p:nvSpPr>
        <p:spPr bwMode="auto">
          <a:xfrm>
            <a:off x="1600200"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rtl="0">
              <a:defRPr/>
            </a:pPr>
            <a:endParaRPr lang="da-DK" sz="1350">
              <a:solidFill>
                <a:srgbClr val="211A52"/>
              </a:solidFill>
              <a:latin typeface="Arial"/>
            </a:endParaRPr>
          </a:p>
        </p:txBody>
      </p:sp>
    </p:spTree>
    <p:extLst>
      <p:ext uri="{BB962C8B-B14F-4D97-AF65-F5344CB8AC3E}">
        <p14:creationId xmlns:p14="http://schemas.microsoft.com/office/powerpoint/2010/main" val="992171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dsholder til indhold 3"/>
          <p:cNvSpPr txBox="1">
            <a:spLocks/>
          </p:cNvSpPr>
          <p:nvPr/>
        </p:nvSpPr>
        <p:spPr>
          <a:xfrm>
            <a:off x="840259" y="2038067"/>
            <a:ext cx="10716039" cy="539910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rtl="0"/>
            <a:endParaRPr lang="da-DK" sz="1400">
              <a:solidFill>
                <a:srgbClr val="002060"/>
              </a:solidFill>
              <a:cs typeface="Arial" panose="020B0604020202020204" pitchFamily="34" charset="0"/>
            </a:endParaRPr>
          </a:p>
        </p:txBody>
      </p:sp>
      <p:sp>
        <p:nvSpPr>
          <p:cNvPr id="2" name="Titel 1"/>
          <p:cNvSpPr>
            <a:spLocks noGrp="1"/>
          </p:cNvSpPr>
          <p:nvPr>
            <p:ph type="title"/>
          </p:nvPr>
        </p:nvSpPr>
        <p:spPr>
          <a:xfrm>
            <a:off x="587374" y="370290"/>
            <a:ext cx="8695419" cy="1474385"/>
          </a:xfrm>
        </p:spPr>
        <p:txBody>
          <a:bodyPr rtlCol="0">
            <a:normAutofit fontScale="90000"/>
          </a:bodyPr>
          <a:lstStyle/>
          <a:p>
            <a:pPr rtl="0"/>
            <a:r>
              <a:rPr lang="en-gb">
                <a:solidFill>
                  <a:srgbClr val="002060"/>
                </a:solidFill>
              </a:rPr>
              <a:t>AALBORG UNIVERSITY'S VISION </a:t>
            </a:r>
            <a:br>
              <a:rPr lang="da-DK" dirty="0">
                <a:solidFill>
                  <a:srgbClr val="002060"/>
                </a:solidFill>
              </a:rPr>
            </a:br>
            <a:r>
              <a:rPr lang="en-gb">
                <a:solidFill>
                  <a:srgbClr val="002060"/>
                </a:solidFill>
              </a:rPr>
              <a:t>TOWARDS 2021</a:t>
            </a:r>
            <a:br>
              <a:rPr lang="da-DK" dirty="0">
                <a:solidFill>
                  <a:srgbClr val="002060"/>
                </a:solidFill>
              </a:rPr>
            </a:br>
            <a:endParaRPr lang="da-DK" dirty="0"/>
          </a:p>
        </p:txBody>
      </p:sp>
      <p:sp>
        <p:nvSpPr>
          <p:cNvPr id="3" name="Pladsholder til tekst 2"/>
          <p:cNvSpPr>
            <a:spLocks noGrp="1"/>
          </p:cNvSpPr>
          <p:nvPr>
            <p:ph type="body" sz="quarter" idx="12"/>
          </p:nvPr>
        </p:nvSpPr>
        <p:spPr>
          <a:xfrm>
            <a:off x="587374" y="2065337"/>
            <a:ext cx="10679340" cy="3703696"/>
          </a:xfrm>
        </p:spPr>
        <p:txBody>
          <a:bodyPr rtlCol="0">
            <a:normAutofit/>
          </a:bodyPr>
          <a:lstStyle/>
          <a:p>
            <a:pPr rtl="0"/>
            <a:r>
              <a:rPr lang="en-gb"/>
              <a:t>AAU maintains and is recognized for our </a:t>
            </a:r>
            <a:r>
              <a:rPr lang="en-gb" b="1"/>
              <a:t>unique profile</a:t>
            </a:r>
            <a:r>
              <a:rPr lang="en-gb"/>
              <a:t> and </a:t>
            </a:r>
            <a:r>
              <a:rPr lang="en-gb" b="1"/>
              <a:t>high quality</a:t>
            </a:r>
            <a:r>
              <a:rPr lang="en-gb"/>
              <a:t> in all our activities </a:t>
            </a:r>
          </a:p>
          <a:p>
            <a:pPr rtl="0"/>
            <a:r>
              <a:rPr lang="en-gb"/>
              <a:t>AAU is internationally recognized for </a:t>
            </a:r>
            <a:r>
              <a:rPr lang="en-gb" b="1"/>
              <a:t>outstanding problem- and solution-oriented research</a:t>
            </a:r>
            <a:r>
              <a:rPr lang="en-gb"/>
              <a:t>.</a:t>
            </a:r>
          </a:p>
          <a:p>
            <a:pPr rtl="0"/>
            <a:r>
              <a:rPr lang="en-gb"/>
              <a:t>AAU educates </a:t>
            </a:r>
            <a:r>
              <a:rPr lang="en-gb" b="1"/>
              <a:t>students for the society of the future.</a:t>
            </a:r>
          </a:p>
          <a:p>
            <a:pPr rtl="0"/>
            <a:r>
              <a:rPr lang="en-gb"/>
              <a:t>AAU </a:t>
            </a:r>
            <a:r>
              <a:rPr lang="en-gb" b="1"/>
              <a:t>lives out its fundamental principles</a:t>
            </a:r>
            <a:r>
              <a:rPr lang="en-gb"/>
              <a:t> for problem- and project-based learning and is internationally recognized for documented results of the learning method. </a:t>
            </a:r>
          </a:p>
          <a:p>
            <a:pPr rtl="0"/>
            <a:r>
              <a:rPr lang="en-gb"/>
              <a:t>AAU is an </a:t>
            </a:r>
            <a:r>
              <a:rPr lang="en-gb" b="1"/>
              <a:t>attractive partner</a:t>
            </a:r>
            <a:r>
              <a:rPr lang="en-gb"/>
              <a:t> for private companies, public sector authorities and institutions, and our knowledge collaborations are mutual, focused and carefully selected. </a:t>
            </a:r>
            <a:endParaRPr lang="en-US" dirty="0"/>
          </a:p>
        </p:txBody>
      </p:sp>
      <p:pic>
        <p:nvPicPr>
          <p:cNvPr id="4" name="Billed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494" y="-967726"/>
            <a:ext cx="12471544" cy="8324756"/>
          </a:xfrm>
          <a:prstGeom prst="rect">
            <a:avLst/>
          </a:prstGeom>
        </p:spPr>
      </p:pic>
      <p:sp>
        <p:nvSpPr>
          <p:cNvPr id="6" name="Titel 2"/>
          <p:cNvSpPr txBox="1">
            <a:spLocks/>
          </p:cNvSpPr>
          <p:nvPr/>
        </p:nvSpPr>
        <p:spPr>
          <a:xfrm>
            <a:off x="2441575" y="2676493"/>
            <a:ext cx="7341129" cy="1036319"/>
          </a:xfrm>
          <a:prstGeom prst="rect">
            <a:avLst/>
          </a:prstGeom>
          <a:solidFill>
            <a:schemeClr val="bg1"/>
          </a:solidFill>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algn="ctr" rtl="0"/>
            <a:r>
              <a:rPr lang="en-gb">
                <a:solidFill>
                  <a:srgbClr val="211A52"/>
                </a:solidFill>
                <a:latin typeface="+mj-lt"/>
              </a:rPr>
              <a:t>SUSTAINABILITY AT AAU</a:t>
            </a:r>
            <a:br>
              <a:rPr lang="da-DK" dirty="0">
                <a:solidFill>
                  <a:srgbClr val="211A52"/>
                </a:solidFill>
              </a:rPr>
            </a:br>
            <a:endParaRPr lang="da-DK" dirty="0"/>
          </a:p>
        </p:txBody>
      </p:sp>
    </p:spTree>
    <p:extLst>
      <p:ext uri="{BB962C8B-B14F-4D97-AF65-F5344CB8AC3E}">
        <p14:creationId xmlns:p14="http://schemas.microsoft.com/office/powerpoint/2010/main" val="3901880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A64FA-63D1-1DF6-8432-0D8597A15BE7}"/>
            </a:ext>
          </a:extLst>
        </p:cNvPr>
        <p:cNvGrpSpPr/>
        <p:nvPr/>
      </p:nvGrpSpPr>
      <p:grpSpPr>
        <a:xfrm>
          <a:off x="0" y="0"/>
          <a:ext cx="0" cy="0"/>
          <a:chOff x="0" y="0"/>
          <a:chExt cx="0" cy="0"/>
        </a:xfrm>
      </p:grpSpPr>
      <p:sp>
        <p:nvSpPr>
          <p:cNvPr id="4" name="Tekstfelt 3">
            <a:extLst>
              <a:ext uri="{FF2B5EF4-FFF2-40B4-BE49-F238E27FC236}">
                <a16:creationId xmlns:a16="http://schemas.microsoft.com/office/drawing/2014/main" id="{D388E533-80D6-868A-BA64-59BD2C5C7B8E}"/>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a:solidFill>
                  <a:schemeClr val="bg1"/>
                </a:solidFill>
                <a:latin typeface="Arial" panose="020B0604020202020204" pitchFamily="34" charset="0"/>
                <a:cs typeface="Arial" panose="020B0604020202020204" pitchFamily="34" charset="0"/>
              </a:rPr>
              <a:t>Sustainability </a:t>
            </a:r>
          </a:p>
        </p:txBody>
      </p:sp>
      <p:pic>
        <p:nvPicPr>
          <p:cNvPr id="18" name="Grafik 17" descr="Åben hånd med plante kontur">
            <a:extLst>
              <a:ext uri="{FF2B5EF4-FFF2-40B4-BE49-F238E27FC236}">
                <a16:creationId xmlns:a16="http://schemas.microsoft.com/office/drawing/2014/main" id="{4E2BC658-5664-8D33-75AF-434EDE4035D5}"/>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3449" y="-55065"/>
            <a:ext cx="480420" cy="480420"/>
          </a:xfrm>
          <a:prstGeom prst="rect">
            <a:avLst/>
          </a:prstGeom>
        </p:spPr>
      </p:pic>
      <p:sp>
        <p:nvSpPr>
          <p:cNvPr id="9" name="Titel 2">
            <a:extLst>
              <a:ext uri="{FF2B5EF4-FFF2-40B4-BE49-F238E27FC236}">
                <a16:creationId xmlns:a16="http://schemas.microsoft.com/office/drawing/2014/main" id="{7FAF5E0C-BC3E-EEC8-90E2-41F60FFD1318}"/>
              </a:ext>
            </a:extLst>
          </p:cNvPr>
          <p:cNvSpPr>
            <a:spLocks noGrp="1"/>
          </p:cNvSpPr>
          <p:nvPr>
            <p:ph type="title"/>
          </p:nvPr>
        </p:nvSpPr>
        <p:spPr>
          <a:xfrm>
            <a:off x="587374" y="399509"/>
            <a:ext cx="6978347" cy="1436911"/>
          </a:xfrm>
        </p:spPr>
        <p:txBody>
          <a:bodyPr rtlCol="0"/>
          <a:lstStyle/>
          <a:p>
            <a:pPr rtl="0"/>
            <a:r>
              <a:rPr lang="en-gb" sz="3000" dirty="0">
                <a:latin typeface="Arial Black" panose="020B0604020202020204" pitchFamily="34" charset="0"/>
                <a:cs typeface="Arial Black" panose="020B0604020202020204" pitchFamily="34" charset="0"/>
              </a:rPr>
              <a:t>SUSTAINABLE DEVELOPMENT POLICY </a:t>
            </a:r>
            <a:br>
              <a:rPr lang="en-gb" sz="3000" dirty="0">
                <a:latin typeface="Arial Black" panose="020B0604020202020204" pitchFamily="34" charset="0"/>
                <a:cs typeface="Arial Black" panose="020B0604020202020204" pitchFamily="34" charset="0"/>
              </a:rPr>
            </a:br>
            <a:r>
              <a:rPr lang="en-gb" sz="3000" dirty="0">
                <a:latin typeface="Arial Black" panose="020B0604020202020204" pitchFamily="34" charset="0"/>
                <a:cs typeface="Arial Black" panose="020B0604020202020204" pitchFamily="34" charset="0"/>
              </a:rPr>
              <a:t>AT AAU </a:t>
            </a:r>
            <a:br>
              <a:rPr lang="da-DK" sz="3000" dirty="0">
                <a:latin typeface="Arial Black" panose="020B0604020202020204" pitchFamily="34" charset="0"/>
                <a:cs typeface="Arial Black" panose="020B0604020202020204" pitchFamily="34" charset="0"/>
              </a:rPr>
            </a:br>
            <a:endParaRPr lang="da-DK" sz="2000" b="0" dirty="0">
              <a:latin typeface="Arial" panose="020B0604020202020204" pitchFamily="34" charset="0"/>
              <a:cs typeface="Arial" panose="020B0604020202020204" pitchFamily="34" charset="0"/>
            </a:endParaRPr>
          </a:p>
        </p:txBody>
      </p:sp>
      <p:sp>
        <p:nvSpPr>
          <p:cNvPr id="10" name="Pladsholder til tekst 3">
            <a:extLst>
              <a:ext uri="{FF2B5EF4-FFF2-40B4-BE49-F238E27FC236}">
                <a16:creationId xmlns:a16="http://schemas.microsoft.com/office/drawing/2014/main" id="{4C0E84A9-16AA-B647-95C7-3ACFEFCC53AE}"/>
              </a:ext>
            </a:extLst>
          </p:cNvPr>
          <p:cNvSpPr>
            <a:spLocks noGrp="1"/>
          </p:cNvSpPr>
          <p:nvPr>
            <p:ph type="body" sz="quarter" idx="12"/>
          </p:nvPr>
        </p:nvSpPr>
        <p:spPr>
          <a:xfrm>
            <a:off x="587374" y="1978018"/>
            <a:ext cx="6664521" cy="4378586"/>
          </a:xfrm>
        </p:spPr>
        <p:txBody>
          <a:bodyPr rtlCol="0">
            <a:noAutofit/>
          </a:bodyPr>
          <a:lstStyle/>
          <a:p>
            <a:pPr marL="0" indent="0" rtl="0">
              <a:lnSpc>
                <a:spcPct val="120000"/>
              </a:lnSpc>
              <a:spcBef>
                <a:spcPts val="1200"/>
              </a:spcBef>
              <a:buNone/>
            </a:pPr>
            <a:r>
              <a:rPr lang="en-gb" sz="1400" b="1" dirty="0">
                <a:solidFill>
                  <a:srgbClr val="211A52"/>
                </a:solidFill>
                <a:latin typeface="Arial" panose="020B0604020202020204" pitchFamily="34" charset="0"/>
                <a:cs typeface="Arial" panose="020B0604020202020204" pitchFamily="34" charset="0"/>
              </a:rPr>
              <a:t>AAU works every day to: </a:t>
            </a:r>
          </a:p>
          <a:p>
            <a:pPr rtl="0">
              <a:lnSpc>
                <a:spcPct val="120000"/>
              </a:lnSpc>
              <a:spcBef>
                <a:spcPts val="900"/>
              </a:spcBef>
            </a:pPr>
            <a:r>
              <a:rPr lang="en-gb" sz="1400" dirty="0">
                <a:solidFill>
                  <a:srgbClr val="211A52"/>
                </a:solidFill>
                <a:latin typeface="Arial" panose="020B0604020202020204" pitchFamily="34" charset="0"/>
                <a:cs typeface="Arial" panose="020B0604020202020204" pitchFamily="34" charset="0"/>
              </a:rPr>
              <a:t>Integrate environmental, financial and social sustainability at all levels of</a:t>
            </a:r>
            <a:br>
              <a:rPr lang="da-DK" sz="1400" dirty="0">
                <a:solidFill>
                  <a:srgbClr val="211A52"/>
                </a:solidFill>
                <a:latin typeface="Arial" panose="020B0604020202020204" pitchFamily="34" charset="0"/>
                <a:cs typeface="Arial" panose="020B0604020202020204" pitchFamily="34" charset="0"/>
              </a:rPr>
            </a:br>
            <a:r>
              <a:rPr lang="en-gb" sz="1400" dirty="0">
                <a:solidFill>
                  <a:srgbClr val="211A52"/>
                </a:solidFill>
                <a:latin typeface="Arial" panose="020B0604020202020204" pitchFamily="34" charset="0"/>
                <a:cs typeface="Arial" panose="020B0604020202020204" pitchFamily="34" charset="0"/>
              </a:rPr>
              <a:t>strategic and operational activities.</a:t>
            </a:r>
          </a:p>
          <a:p>
            <a:pPr rtl="0">
              <a:lnSpc>
                <a:spcPct val="120000"/>
              </a:lnSpc>
              <a:spcBef>
                <a:spcPts val="900"/>
              </a:spcBef>
            </a:pPr>
            <a:r>
              <a:rPr lang="en-gb" sz="1400" dirty="0">
                <a:solidFill>
                  <a:srgbClr val="211A52"/>
                </a:solidFill>
                <a:latin typeface="Arial" panose="020B0604020202020204" pitchFamily="34" charset="0"/>
                <a:cs typeface="Arial" panose="020B0604020202020204" pitchFamily="34" charset="0"/>
              </a:rPr>
              <a:t>Be characterized by openness, co-determination and respect for equality and equal standards of living. </a:t>
            </a:r>
          </a:p>
          <a:p>
            <a:pPr rtl="0">
              <a:lnSpc>
                <a:spcPct val="120000"/>
              </a:lnSpc>
              <a:spcBef>
                <a:spcPts val="900"/>
              </a:spcBef>
            </a:pPr>
            <a:r>
              <a:rPr lang="en-gb" sz="1400" dirty="0">
                <a:solidFill>
                  <a:srgbClr val="211A52"/>
                </a:solidFill>
                <a:latin typeface="Arial" panose="020B0604020202020204" pitchFamily="34" charset="0"/>
                <a:cs typeface="Arial" panose="020B0604020202020204" pitchFamily="34" charset="0"/>
              </a:rPr>
              <a:t>Offer education of the highest quality that enables graduates to contribute to a sustainable society.</a:t>
            </a:r>
          </a:p>
          <a:p>
            <a:pPr rtl="0">
              <a:lnSpc>
                <a:spcPct val="120000"/>
              </a:lnSpc>
              <a:spcBef>
                <a:spcPts val="900"/>
              </a:spcBef>
            </a:pPr>
            <a:r>
              <a:rPr lang="en-gb" sz="1400" dirty="0">
                <a:solidFill>
                  <a:srgbClr val="211A52"/>
                </a:solidFill>
                <a:latin typeface="Arial" panose="020B0604020202020204" pitchFamily="34" charset="0"/>
                <a:cs typeface="Arial" panose="020B0604020202020204" pitchFamily="34" charset="0"/>
              </a:rPr>
              <a:t>Deliver the highest quality research that contributes to sustainable, innovative solutions to societal challenges. </a:t>
            </a:r>
          </a:p>
          <a:p>
            <a:pPr rtl="0">
              <a:lnSpc>
                <a:spcPct val="120000"/>
              </a:lnSpc>
              <a:spcBef>
                <a:spcPts val="900"/>
              </a:spcBef>
            </a:pPr>
            <a:r>
              <a:rPr lang="en-US" sz="1400" dirty="0">
                <a:solidFill>
                  <a:srgbClr val="211A52"/>
                </a:solidFill>
                <a:latin typeface="Arial" panose="020B0604020202020204" pitchFamily="34" charset="0"/>
                <a:cs typeface="Arial" panose="020B0604020202020204" pitchFamily="34" charset="0"/>
              </a:rPr>
              <a:t>Implement preventive measures aimed at protecting the environment and preventing environmental impacts from AAU's operations.</a:t>
            </a:r>
            <a:endParaRPr lang="en-gb" sz="1400" dirty="0">
              <a:solidFill>
                <a:srgbClr val="211A52"/>
              </a:solidFill>
              <a:latin typeface="Arial" panose="020B0604020202020204" pitchFamily="34" charset="0"/>
              <a:cs typeface="Arial" panose="020B0604020202020204" pitchFamily="34" charset="0"/>
            </a:endParaRPr>
          </a:p>
          <a:p>
            <a:pPr rtl="0">
              <a:lnSpc>
                <a:spcPct val="120000"/>
              </a:lnSpc>
              <a:spcBef>
                <a:spcPts val="900"/>
              </a:spcBef>
            </a:pPr>
            <a:r>
              <a:rPr lang="en-gb" sz="1400" dirty="0">
                <a:solidFill>
                  <a:srgbClr val="211A52"/>
                </a:solidFill>
                <a:latin typeface="Arial" panose="020B0604020202020204" pitchFamily="34" charset="0"/>
                <a:cs typeface="Arial" panose="020B0604020202020204" pitchFamily="34" charset="0"/>
              </a:rPr>
              <a:t>Work with partners who contribute to sustainable development and promote sustainable development in conjunction with local, national and global actors.</a:t>
            </a:r>
          </a:p>
          <a:p>
            <a:pPr rtl="0">
              <a:lnSpc>
                <a:spcPts val="1780"/>
              </a:lnSpc>
              <a:spcBef>
                <a:spcPts val="900"/>
              </a:spcBef>
            </a:pPr>
            <a:endParaRPr lang="da-DK" sz="1400" dirty="0"/>
          </a:p>
          <a:p>
            <a:pPr rtl="0">
              <a:lnSpc>
                <a:spcPct val="140000"/>
              </a:lnSpc>
              <a:spcBef>
                <a:spcPts val="900"/>
              </a:spcBef>
            </a:pPr>
            <a:endParaRPr lang="da-DK" sz="1400" dirty="0"/>
          </a:p>
        </p:txBody>
      </p:sp>
      <p:pic>
        <p:nvPicPr>
          <p:cNvPr id="11" name="Pladsholder til billede 9" descr="Et billede, der indeholder Natsværmere og sommerfugle, insekt, udendørs, Bestøver&#10;&#10;Automatisk genereret beskrivelse">
            <a:extLst>
              <a:ext uri="{FF2B5EF4-FFF2-40B4-BE49-F238E27FC236}">
                <a16:creationId xmlns:a16="http://schemas.microsoft.com/office/drawing/2014/main" id="{A40B58C7-32A5-450E-43A0-6F4E59A1E1A2}"/>
              </a:ext>
            </a:extLst>
          </p:cNvPr>
          <p:cNvPicPr>
            <a:picLocks noGrp="1" noChangeAspect="1"/>
          </p:cNvPicPr>
          <p:nvPr>
            <p:ph type="pic" sz="quarter" idx="11"/>
          </p:nvPr>
        </p:nvPicPr>
        <p:blipFill>
          <a:blip r:embed="rId5" cstate="email">
            <a:extLst>
              <a:ext uri="{28A0092B-C50C-407E-A947-70E740481C1C}">
                <a14:useLocalDpi xmlns:a14="http://schemas.microsoft.com/office/drawing/2010/main" val="0"/>
              </a:ext>
            </a:extLst>
          </a:blip>
          <a:srcRect/>
          <a:stretch>
            <a:fillRect/>
          </a:stretch>
        </p:blipFill>
        <p:spPr>
          <a:xfrm>
            <a:off x="7438768" y="0"/>
            <a:ext cx="4753232" cy="6858000"/>
          </a:xfrm>
        </p:spPr>
      </p:pic>
    </p:spTree>
    <p:extLst>
      <p:ext uri="{BB962C8B-B14F-4D97-AF65-F5344CB8AC3E}">
        <p14:creationId xmlns:p14="http://schemas.microsoft.com/office/powerpoint/2010/main" val="3808902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6A7688F-6CDA-4335-83EE-BD8D74201A13}"/>
              </a:ext>
            </a:extLst>
          </p:cNvPr>
          <p:cNvSpPr>
            <a:spLocks noGrp="1"/>
          </p:cNvSpPr>
          <p:nvPr>
            <p:ph type="title"/>
          </p:nvPr>
        </p:nvSpPr>
        <p:spPr>
          <a:xfrm>
            <a:off x="587374" y="517349"/>
            <a:ext cx="6278246" cy="1210447"/>
          </a:xfrm>
        </p:spPr>
        <p:txBody>
          <a:bodyPr rtlCol="0"/>
          <a:lstStyle/>
          <a:p>
            <a:pPr rtl="0"/>
            <a:r>
              <a:rPr lang="en-gb" sz="3000" dirty="0">
                <a:latin typeface="+mj-lt"/>
              </a:rPr>
              <a:t>CLIMATE GOALS FOR AAU</a:t>
            </a:r>
          </a:p>
        </p:txBody>
      </p:sp>
      <p:sp>
        <p:nvSpPr>
          <p:cNvPr id="4" name="Pladsholder til tekst 3">
            <a:extLst>
              <a:ext uri="{FF2B5EF4-FFF2-40B4-BE49-F238E27FC236}">
                <a16:creationId xmlns:a16="http://schemas.microsoft.com/office/drawing/2014/main" id="{049BDC13-7BE6-4539-9DD3-35412BFA459B}"/>
              </a:ext>
            </a:extLst>
          </p:cNvPr>
          <p:cNvSpPr>
            <a:spLocks noGrp="1"/>
          </p:cNvSpPr>
          <p:nvPr>
            <p:ph type="body" sz="quarter" idx="12"/>
          </p:nvPr>
        </p:nvSpPr>
        <p:spPr>
          <a:xfrm>
            <a:off x="587374" y="1832966"/>
            <a:ext cx="6383877" cy="3752115"/>
          </a:xfrm>
        </p:spPr>
        <p:txBody>
          <a:bodyPr rtlCol="0"/>
          <a:lstStyle/>
          <a:p>
            <a:pPr rtl="0"/>
            <a:r>
              <a:rPr lang="en-gb" dirty="0"/>
              <a:t>AAU has reduced greenhouse gas emissions by 70% by 2030 (compared to 1990).</a:t>
            </a:r>
          </a:p>
          <a:p>
            <a:pPr marL="0" indent="0" rtl="0">
              <a:buNone/>
            </a:pPr>
            <a:endParaRPr lang="da-DK" dirty="0"/>
          </a:p>
          <a:p>
            <a:pPr rtl="0"/>
            <a:r>
              <a:rPr lang="en-gb" dirty="0"/>
              <a:t>AAU is climate neutral by 2045.</a:t>
            </a:r>
          </a:p>
          <a:p>
            <a:pPr rtl="0"/>
            <a:endParaRPr lang="da-DK" dirty="0"/>
          </a:p>
          <a:p>
            <a:pPr rtl="0"/>
            <a:r>
              <a:rPr lang="en-gb" dirty="0">
                <a:solidFill>
                  <a:srgbClr val="211A52"/>
                </a:solidFill>
              </a:rPr>
              <a:t>AAU will contribute to Denmark achieving the 70% target by 2023 and climate neutrality by 2045 in the best and cheapest way, as well as work on making it technologically, organizationally and humanely possible to fine-tune these goals. </a:t>
            </a:r>
          </a:p>
          <a:p>
            <a:pPr marL="0" indent="0" rtl="0">
              <a:buNone/>
            </a:pPr>
            <a:endParaRPr lang="da-DK" dirty="0">
              <a:solidFill>
                <a:srgbClr val="211A52"/>
              </a:solidFill>
            </a:endParaRPr>
          </a:p>
          <a:p>
            <a:pPr rtl="0"/>
            <a:r>
              <a:rPr lang="en-gb" sz="1600" dirty="0"/>
              <a:t>Achievement of climate goals (cf. annual report 2023). The accounts show that AAU has reduced total CO</a:t>
            </a:r>
            <a:r>
              <a:rPr lang="en-gb" sz="1600" baseline="-25000" dirty="0"/>
              <a:t>2</a:t>
            </a:r>
            <a:r>
              <a:rPr lang="en-gb" sz="1600" dirty="0"/>
              <a:t> emissions per user by 81% since 1990 from 16 tons to 3 tons in 2022. </a:t>
            </a:r>
            <a:endParaRPr lang="da-DK" dirty="0"/>
          </a:p>
          <a:p>
            <a:pPr rtl="0"/>
            <a:endParaRPr lang="da-DK" dirty="0"/>
          </a:p>
        </p:txBody>
      </p:sp>
      <p:pic>
        <p:nvPicPr>
          <p:cNvPr id="10" name="Pladsholder til billede 9" descr="Et billede, der indeholder blomst, kage, plante, dekoreret&#10;&#10;Automatisk genereret beskrivelse">
            <a:extLst>
              <a:ext uri="{FF2B5EF4-FFF2-40B4-BE49-F238E27FC236}">
                <a16:creationId xmlns:a16="http://schemas.microsoft.com/office/drawing/2014/main" id="{B94899F3-25F6-4721-ACCF-1F04B41C341F}"/>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val="0"/>
              </a:ext>
            </a:extLst>
          </a:blip>
          <a:srcRect/>
          <a:stretch/>
        </p:blipFill>
        <p:spPr>
          <a:xfrm>
            <a:off x="7438768" y="0"/>
            <a:ext cx="4753232" cy="6858000"/>
          </a:xfrm>
        </p:spPr>
      </p:pic>
      <p:sp>
        <p:nvSpPr>
          <p:cNvPr id="2" name="Tekstfelt 1">
            <a:extLst>
              <a:ext uri="{FF2B5EF4-FFF2-40B4-BE49-F238E27FC236}">
                <a16:creationId xmlns:a16="http://schemas.microsoft.com/office/drawing/2014/main" id="{62A91F0E-2673-6566-CE1E-579CEDE46977}"/>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latin typeface="Arial" panose="020B0604020202020204" pitchFamily="34" charset="0"/>
                <a:cs typeface="Arial" panose="020B0604020202020204" pitchFamily="34" charset="0"/>
              </a:rPr>
              <a:t>Sustainability  </a:t>
            </a:r>
          </a:p>
        </p:txBody>
      </p:sp>
      <p:pic>
        <p:nvPicPr>
          <p:cNvPr id="5" name="Grafik 4" descr="Åben hånd med plante kontur">
            <a:extLst>
              <a:ext uri="{FF2B5EF4-FFF2-40B4-BE49-F238E27FC236}">
                <a16:creationId xmlns:a16="http://schemas.microsoft.com/office/drawing/2014/main" id="{CCEBCB8B-86A1-B380-C0E6-B38AB7EEFCD6}"/>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83449" y="-55065"/>
            <a:ext cx="480420" cy="480420"/>
          </a:xfrm>
          <a:prstGeom prst="rect">
            <a:avLst/>
          </a:prstGeom>
        </p:spPr>
      </p:pic>
    </p:spTree>
    <p:extLst>
      <p:ext uri="{BB962C8B-B14F-4D97-AF65-F5344CB8AC3E}">
        <p14:creationId xmlns:p14="http://schemas.microsoft.com/office/powerpoint/2010/main" val="988444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991F4A1-9598-45E6-880A-47CD68CAB6D3}"/>
              </a:ext>
            </a:extLst>
          </p:cNvPr>
          <p:cNvSpPr>
            <a:spLocks noGrp="1"/>
          </p:cNvSpPr>
          <p:nvPr>
            <p:ph type="title"/>
          </p:nvPr>
        </p:nvSpPr>
        <p:spPr>
          <a:xfrm>
            <a:off x="587374" y="359273"/>
            <a:ext cx="11148824" cy="1621619"/>
          </a:xfrm>
        </p:spPr>
        <p:txBody>
          <a:bodyPr rtlCol="0"/>
          <a:lstStyle/>
          <a:p>
            <a:pPr rtl="0"/>
            <a:r>
              <a:rPr lang="en-gb" sz="3000" dirty="0">
                <a:solidFill>
                  <a:srgbClr val="002060"/>
                </a:solidFill>
                <a:latin typeface="+mj-lt"/>
              </a:rPr>
              <a:t>SUSTAINABLE DEVELOPMENT AT THE HIGHEST INTERNATIONAL LEVEL</a:t>
            </a:r>
          </a:p>
        </p:txBody>
      </p:sp>
      <p:pic>
        <p:nvPicPr>
          <p:cNvPr id="4" name="Billede 3">
            <a:extLst>
              <a:ext uri="{FF2B5EF4-FFF2-40B4-BE49-F238E27FC236}">
                <a16:creationId xmlns:a16="http://schemas.microsoft.com/office/drawing/2014/main" id="{4EEAAFE2-7C91-40DD-B51C-8BD800731A3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84025" y="2058048"/>
            <a:ext cx="2207804" cy="2207804"/>
          </a:xfrm>
          <a:prstGeom prst="rect">
            <a:avLst/>
          </a:prstGeom>
        </p:spPr>
      </p:pic>
      <p:sp>
        <p:nvSpPr>
          <p:cNvPr id="9" name="Tekstfelt 8">
            <a:extLst>
              <a:ext uri="{FF2B5EF4-FFF2-40B4-BE49-F238E27FC236}">
                <a16:creationId xmlns:a16="http://schemas.microsoft.com/office/drawing/2014/main" id="{F5012C58-E846-4111-82EE-DC102A3919A6}"/>
              </a:ext>
            </a:extLst>
          </p:cNvPr>
          <p:cNvSpPr txBox="1"/>
          <p:nvPr/>
        </p:nvSpPr>
        <p:spPr>
          <a:xfrm>
            <a:off x="1006575" y="4347458"/>
            <a:ext cx="3996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u="none" strike="noStrike" kern="1200" cap="none" spc="0" normalizeH="0" noProof="0">
                <a:ln>
                  <a:noFill/>
                </a:ln>
                <a:solidFill>
                  <a:srgbClr val="211A52"/>
                </a:solidFill>
                <a:effectLst/>
                <a:uLnTx/>
                <a:uFillTx/>
                <a:latin typeface="Arial Black"/>
                <a:ea typeface="+mn-ea"/>
                <a:cs typeface="+mn-cs"/>
              </a:rPr>
              <a:t>AMONG THE BEST IN SUSTAINABLE DEVELOPMENT</a:t>
            </a:r>
          </a:p>
        </p:txBody>
      </p:sp>
      <p:sp>
        <p:nvSpPr>
          <p:cNvPr id="10" name="Tekstfelt 9">
            <a:extLst>
              <a:ext uri="{FF2B5EF4-FFF2-40B4-BE49-F238E27FC236}">
                <a16:creationId xmlns:a16="http://schemas.microsoft.com/office/drawing/2014/main" id="{A27EBB7B-D70D-4EEA-B6BD-D1DB0032D9B8}"/>
              </a:ext>
            </a:extLst>
          </p:cNvPr>
          <p:cNvSpPr txBox="1"/>
          <p:nvPr/>
        </p:nvSpPr>
        <p:spPr>
          <a:xfrm>
            <a:off x="1006575" y="5015880"/>
            <a:ext cx="35573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cap="none" spc="0" normalizeH="0" noProof="0" dirty="0">
                <a:ln>
                  <a:noFill/>
                </a:ln>
                <a:solidFill>
                  <a:srgbClr val="211A52"/>
                </a:solidFill>
                <a:effectLst/>
                <a:uLnTx/>
                <a:uFillTx/>
                <a:latin typeface="Arial"/>
                <a:ea typeface="+mn-ea"/>
                <a:cs typeface="+mn-cs"/>
              </a:rPr>
              <a:t>AAU is No. 4 in the world in terms of the total contribution to the UN Sustainable Development Goals. </a:t>
            </a:r>
          </a:p>
        </p:txBody>
      </p:sp>
      <p:sp>
        <p:nvSpPr>
          <p:cNvPr id="18" name="Tekstfelt 17">
            <a:extLst>
              <a:ext uri="{FF2B5EF4-FFF2-40B4-BE49-F238E27FC236}">
                <a16:creationId xmlns:a16="http://schemas.microsoft.com/office/drawing/2014/main" id="{377561E2-2FC5-763A-5FC7-D8B9AE792727}"/>
              </a:ext>
            </a:extLst>
          </p:cNvPr>
          <p:cNvSpPr txBox="1"/>
          <p:nvPr/>
        </p:nvSpPr>
        <p:spPr>
          <a:xfrm>
            <a:off x="5837936" y="4347458"/>
            <a:ext cx="62441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u="none" strike="noStrike" kern="1200" cap="none" spc="0" normalizeH="0" noProof="0">
                <a:ln>
                  <a:noFill/>
                </a:ln>
                <a:solidFill>
                  <a:srgbClr val="211A52"/>
                </a:solidFill>
                <a:effectLst/>
                <a:uLnTx/>
                <a:uFillTx/>
                <a:latin typeface="Arial Black"/>
                <a:ea typeface="+mn-ea"/>
                <a:cs typeface="+mn-cs"/>
              </a:rPr>
              <a:t>AT THE TOP IN EDUCATION, LESS INEQUALITY, AND PARTNERSHIPS</a:t>
            </a:r>
          </a:p>
        </p:txBody>
      </p:sp>
      <p:sp>
        <p:nvSpPr>
          <p:cNvPr id="19" name="Tekstfelt 18">
            <a:extLst>
              <a:ext uri="{FF2B5EF4-FFF2-40B4-BE49-F238E27FC236}">
                <a16:creationId xmlns:a16="http://schemas.microsoft.com/office/drawing/2014/main" id="{BDA13901-01F4-B0EF-5AC5-6F9A5DFBD006}"/>
              </a:ext>
            </a:extLst>
          </p:cNvPr>
          <p:cNvSpPr txBox="1"/>
          <p:nvPr/>
        </p:nvSpPr>
        <p:spPr>
          <a:xfrm>
            <a:off x="5812418" y="5003101"/>
            <a:ext cx="54107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cap="none" spc="0" normalizeH="0" noProof="0" dirty="0">
                <a:ln>
                  <a:noFill/>
                </a:ln>
                <a:solidFill>
                  <a:srgbClr val="211A52"/>
                </a:solidFill>
                <a:effectLst/>
                <a:uLnTx/>
                <a:uFillTx/>
                <a:latin typeface="Arial"/>
                <a:ea typeface="+mn-ea"/>
                <a:cs typeface="+mn-cs"/>
              </a:rPr>
              <a:t>AAU is No. 1 in the world on SDG 4 </a:t>
            </a:r>
            <a:r>
              <a:rPr lang="en-gb" sz="1600" dirty="0">
                <a:solidFill>
                  <a:srgbClr val="211A52"/>
                </a:solidFill>
                <a:latin typeface="Arial"/>
              </a:rPr>
              <a:t>- </a:t>
            </a:r>
            <a:r>
              <a:rPr lang="en-gb" sz="1600" b="0" i="0" u="none" strike="noStrike" kern="1200" cap="none" spc="0" normalizeH="0" noProof="0" dirty="0">
                <a:ln>
                  <a:noFill/>
                </a:ln>
                <a:solidFill>
                  <a:srgbClr val="211A52"/>
                </a:solidFill>
                <a:effectLst/>
                <a:uLnTx/>
                <a:uFillTx/>
                <a:latin typeface="Arial"/>
                <a:ea typeface="+mn-ea"/>
                <a:cs typeface="+mn-cs"/>
              </a:rPr>
              <a:t>quality education, No. 3 on SDG 14 </a:t>
            </a:r>
            <a:r>
              <a:rPr lang="en-gb" sz="1600" dirty="0">
                <a:solidFill>
                  <a:srgbClr val="211A52"/>
                </a:solidFill>
                <a:latin typeface="Arial"/>
              </a:rPr>
              <a:t>- </a:t>
            </a:r>
            <a:r>
              <a:rPr lang="en-gb" sz="1600" b="0" i="0" u="none" strike="noStrike" kern="1200" cap="none" spc="0" normalizeH="0" noProof="0" dirty="0">
                <a:ln>
                  <a:noFill/>
                </a:ln>
                <a:solidFill>
                  <a:srgbClr val="211A52"/>
                </a:solidFill>
                <a:effectLst/>
                <a:uLnTx/>
                <a:uFillTx/>
                <a:latin typeface="Arial"/>
                <a:ea typeface="+mn-ea"/>
                <a:cs typeface="+mn-cs"/>
              </a:rPr>
              <a:t>life below water, and No. 4 on SDG 10 </a:t>
            </a:r>
            <a:r>
              <a:rPr lang="en-gb" sz="1600" dirty="0">
                <a:solidFill>
                  <a:srgbClr val="211A52"/>
                </a:solidFill>
                <a:latin typeface="Arial"/>
              </a:rPr>
              <a:t>- </a:t>
            </a:r>
            <a:r>
              <a:rPr lang="en-gb" sz="1600" b="0" i="0" u="none" strike="noStrike" kern="1200" cap="none" spc="0" normalizeH="0" noProof="0" dirty="0">
                <a:ln>
                  <a:noFill/>
                </a:ln>
                <a:solidFill>
                  <a:srgbClr val="211A52"/>
                </a:solidFill>
                <a:effectLst/>
                <a:uLnTx/>
                <a:uFillTx/>
                <a:latin typeface="Arial"/>
                <a:ea typeface="+mn-ea"/>
                <a:cs typeface="+mn-cs"/>
              </a:rPr>
              <a:t>reduced inequality.</a:t>
            </a:r>
          </a:p>
        </p:txBody>
      </p:sp>
      <p:sp>
        <p:nvSpPr>
          <p:cNvPr id="5" name="Tekstfelt 4">
            <a:extLst>
              <a:ext uri="{FF2B5EF4-FFF2-40B4-BE49-F238E27FC236}">
                <a16:creationId xmlns:a16="http://schemas.microsoft.com/office/drawing/2014/main" id="{EC8F3C71-AB4A-4815-9FF4-17314379ABF1}"/>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latin typeface="Arial" panose="020B0604020202020204" pitchFamily="34" charset="0"/>
                <a:cs typeface="Arial" panose="020B0604020202020204" pitchFamily="34" charset="0"/>
              </a:rPr>
              <a:t>Sustainability  </a:t>
            </a:r>
          </a:p>
        </p:txBody>
      </p:sp>
      <p:pic>
        <p:nvPicPr>
          <p:cNvPr id="1026" name="Picture 2" descr="Communications materials - United Nations Sustainable ...">
            <a:extLst>
              <a:ext uri="{FF2B5EF4-FFF2-40B4-BE49-F238E27FC236}">
                <a16:creationId xmlns:a16="http://schemas.microsoft.com/office/drawing/2014/main" id="{82F6E4F4-7380-4551-950E-4A4D0461B06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837936" y="2353365"/>
            <a:ext cx="1531868" cy="15318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stainable Development Goals (SDGs) logos">
            <a:extLst>
              <a:ext uri="{FF2B5EF4-FFF2-40B4-BE49-F238E27FC236}">
                <a16:creationId xmlns:a16="http://schemas.microsoft.com/office/drawing/2014/main" id="{8A23E9F3-FACE-4275-B7B6-5513100A27CD}"/>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954690" y="2384032"/>
            <a:ext cx="1531869" cy="15318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munications materials - United Nations Sustainable Development">
            <a:extLst>
              <a:ext uri="{FF2B5EF4-FFF2-40B4-BE49-F238E27FC236}">
                <a16:creationId xmlns:a16="http://schemas.microsoft.com/office/drawing/2014/main" id="{6FDB0851-1FE9-4632-9304-65233BE8D6B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905322" y="2384032"/>
            <a:ext cx="1501201" cy="1501201"/>
          </a:xfrm>
          <a:prstGeom prst="rect">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pic>
        <p:nvPicPr>
          <p:cNvPr id="2" name="Grafik 1" descr="Åben hånd med plante kontur">
            <a:extLst>
              <a:ext uri="{FF2B5EF4-FFF2-40B4-BE49-F238E27FC236}">
                <a16:creationId xmlns:a16="http://schemas.microsoft.com/office/drawing/2014/main" id="{09BA1A8F-7108-834D-3ABB-80520D43DCEA}"/>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83449" y="-55065"/>
            <a:ext cx="480420" cy="480420"/>
          </a:xfrm>
          <a:prstGeom prst="rect">
            <a:avLst/>
          </a:prstGeom>
        </p:spPr>
      </p:pic>
    </p:spTree>
    <p:extLst>
      <p:ext uri="{BB962C8B-B14F-4D97-AF65-F5344CB8AC3E}">
        <p14:creationId xmlns:p14="http://schemas.microsoft.com/office/powerpoint/2010/main" val="355055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Simpelt kort og planter">
            <a:extLst>
              <a:ext uri="{FF2B5EF4-FFF2-40B4-BE49-F238E27FC236}">
                <a16:creationId xmlns:a16="http://schemas.microsoft.com/office/drawing/2014/main" id="{C11A93FA-00D9-720C-7F66-08DF9984BA6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7081882" y="1591056"/>
            <a:ext cx="5093208" cy="5266944"/>
          </a:xfrm>
          <a:prstGeom prst="rect">
            <a:avLst/>
          </a:prstGeom>
        </p:spPr>
      </p:pic>
      <p:sp>
        <p:nvSpPr>
          <p:cNvPr id="3" name="Titel 2"/>
          <p:cNvSpPr>
            <a:spLocks noGrp="1"/>
          </p:cNvSpPr>
          <p:nvPr>
            <p:ph type="title"/>
          </p:nvPr>
        </p:nvSpPr>
        <p:spPr>
          <a:xfrm>
            <a:off x="573519" y="388333"/>
            <a:ext cx="11747660" cy="1202723"/>
          </a:xfrm>
        </p:spPr>
        <p:txBody>
          <a:bodyPr rtlCol="0"/>
          <a:lstStyle/>
          <a:p>
            <a:pPr rtl="0"/>
            <a:r>
              <a:rPr sz="3000" dirty="0">
                <a:latin typeface="+mj-lt"/>
              </a:rPr>
              <a:t>ENGINEERING </a:t>
            </a:r>
            <a:r>
              <a:rPr lang="en-gb" sz="3000" b="0" dirty="0">
                <a:solidFill>
                  <a:srgbClr val="211A51"/>
                </a:solidFill>
                <a:latin typeface="+mj-lt"/>
                <a:cs typeface="Arial Black" panose="020B0604020202020204" pitchFamily="34" charset="0"/>
              </a:rPr>
              <a:t>CONTRIBUTES</a:t>
            </a:r>
            <a:r>
              <a:rPr lang="en-gb" sz="3000" dirty="0">
                <a:solidFill>
                  <a:srgbClr val="211A51"/>
                </a:solidFill>
                <a:latin typeface="+mj-lt"/>
                <a:cs typeface="Arial Black" panose="020B0604020202020204" pitchFamily="34" charset="0"/>
              </a:rPr>
              <a:t> TO </a:t>
            </a:r>
            <a:r>
              <a:rPr lang="da-DK" sz="3000" dirty="0">
                <a:latin typeface="+mj-lt"/>
              </a:rPr>
              <a:t>SUSTAINABILITY WITH </a:t>
            </a:r>
            <a:r>
              <a:rPr sz="3000" dirty="0">
                <a:latin typeface="+mj-lt"/>
              </a:rPr>
              <a:t>9 FOCUS ARE</a:t>
            </a:r>
            <a:r>
              <a:rPr lang="da-DK" sz="3000" dirty="0">
                <a:latin typeface="+mj-lt"/>
              </a:rPr>
              <a:t>AS</a:t>
            </a:r>
            <a:endParaRPr lang="da-DK" sz="3000" dirty="0">
              <a:solidFill>
                <a:srgbClr val="211A51"/>
              </a:solidFill>
              <a:effectLst/>
              <a:latin typeface="+mj-lt"/>
              <a:cs typeface="Arial Black" panose="020B0604020202020204" pitchFamily="34" charset="0"/>
            </a:endParaRPr>
          </a:p>
        </p:txBody>
      </p:sp>
      <p:sp>
        <p:nvSpPr>
          <p:cNvPr id="7" name="Pladsholder til tekst 6"/>
          <p:cNvSpPr>
            <a:spLocks noGrp="1"/>
          </p:cNvSpPr>
          <p:nvPr>
            <p:ph type="body" sz="quarter" idx="12"/>
          </p:nvPr>
        </p:nvSpPr>
        <p:spPr>
          <a:xfrm>
            <a:off x="604837" y="1955298"/>
            <a:ext cx="5191125" cy="4258383"/>
          </a:xfrm>
        </p:spPr>
        <p:txBody>
          <a:bodyPr rtlCol="0">
            <a:normAutofit/>
          </a:bodyPr>
          <a:lstStyle/>
          <a:p>
            <a:pPr marL="457200" indent="-457200" rtl="0">
              <a:lnSpc>
                <a:spcPct val="120000"/>
              </a:lnSpc>
              <a:spcBef>
                <a:spcPts val="1000"/>
              </a:spcBef>
              <a:buFont typeface="+mj-lt"/>
              <a:buAutoNum type="arabicPeriod"/>
            </a:pPr>
            <a:r>
              <a:rPr lang="en-gb" dirty="0">
                <a:solidFill>
                  <a:srgbClr val="211A52"/>
                </a:solidFill>
                <a:latin typeface="Arial" panose="020B0604020202020204" pitchFamily="34" charset="0"/>
                <a:cs typeface="Arial" panose="020B0604020202020204" pitchFamily="34" charset="0"/>
              </a:rPr>
              <a:t>Energy production and distribution</a:t>
            </a:r>
          </a:p>
          <a:p>
            <a:pPr marL="457200" indent="-457200" rtl="0">
              <a:lnSpc>
                <a:spcPct val="120000"/>
              </a:lnSpc>
              <a:spcBef>
                <a:spcPts val="1000"/>
              </a:spcBef>
              <a:buFont typeface="+mj-lt"/>
              <a:buAutoNum type="arabicPeriod"/>
            </a:pPr>
            <a:r>
              <a:rPr lang="en-gb" dirty="0">
                <a:solidFill>
                  <a:srgbClr val="211A52"/>
                </a:solidFill>
                <a:latin typeface="Arial" panose="020B0604020202020204" pitchFamily="34" charset="0"/>
                <a:cs typeface="Arial" panose="020B0604020202020204" pitchFamily="34" charset="0"/>
              </a:rPr>
              <a:t>Flexible and efficient energy consumption</a:t>
            </a:r>
          </a:p>
          <a:p>
            <a:pPr marL="457200" indent="-457200" rtl="0">
              <a:lnSpc>
                <a:spcPct val="120000"/>
              </a:lnSpc>
              <a:spcBef>
                <a:spcPts val="1000"/>
              </a:spcBef>
              <a:buFont typeface="+mj-lt"/>
              <a:buAutoNum type="arabicPeriod"/>
            </a:pPr>
            <a:r>
              <a:rPr lang="en-gb" dirty="0">
                <a:solidFill>
                  <a:srgbClr val="211A52"/>
                </a:solidFill>
                <a:latin typeface="Arial" panose="020B0604020202020204" pitchFamily="34" charset="0"/>
                <a:cs typeface="Arial" panose="020B0604020202020204" pitchFamily="34" charset="0"/>
              </a:rPr>
              <a:t>Transport and mobility of the future</a:t>
            </a:r>
          </a:p>
          <a:p>
            <a:pPr marL="457200" indent="-457200" rtl="0">
              <a:lnSpc>
                <a:spcPct val="120000"/>
              </a:lnSpc>
              <a:spcBef>
                <a:spcPts val="1000"/>
              </a:spcBef>
              <a:buFont typeface="+mj-lt"/>
              <a:buAutoNum type="arabicPeriod"/>
            </a:pPr>
            <a:r>
              <a:rPr lang="en-gb" dirty="0">
                <a:solidFill>
                  <a:srgbClr val="211A52"/>
                </a:solidFill>
                <a:latin typeface="Arial" panose="020B0604020202020204" pitchFamily="34" charset="0"/>
                <a:cs typeface="Arial" panose="020B0604020202020204" pitchFamily="34" charset="0"/>
              </a:rPr>
              <a:t>Sustainable cities, buildings and components</a:t>
            </a:r>
          </a:p>
          <a:p>
            <a:pPr marL="457200" indent="-457200" rtl="0">
              <a:lnSpc>
                <a:spcPct val="120000"/>
              </a:lnSpc>
              <a:spcBef>
                <a:spcPts val="1000"/>
              </a:spcBef>
              <a:buFont typeface="+mj-lt"/>
              <a:buAutoNum type="arabicPeriod"/>
            </a:pPr>
            <a:r>
              <a:rPr lang="en-gb" dirty="0">
                <a:solidFill>
                  <a:srgbClr val="211A52"/>
                </a:solidFill>
                <a:latin typeface="Arial" panose="020B0604020202020204" pitchFamily="34" charset="0"/>
                <a:cs typeface="Arial" panose="020B0604020202020204" pitchFamily="34" charset="0"/>
              </a:rPr>
              <a:t>Environmental technology, nature and biodiversity</a:t>
            </a:r>
          </a:p>
          <a:p>
            <a:pPr marL="457200" indent="-457200" rtl="0">
              <a:lnSpc>
                <a:spcPct val="120000"/>
              </a:lnSpc>
              <a:spcBef>
                <a:spcPts val="1000"/>
              </a:spcBef>
              <a:buFont typeface="+mj-lt"/>
              <a:buAutoNum type="arabicPeriod"/>
            </a:pPr>
            <a:r>
              <a:rPr lang="en-gb" dirty="0">
                <a:solidFill>
                  <a:srgbClr val="211A52"/>
                </a:solidFill>
                <a:latin typeface="Arial" panose="020B0604020202020204" pitchFamily="34" charset="0"/>
                <a:cs typeface="Arial" panose="020B0604020202020204" pitchFamily="34" charset="0"/>
              </a:rPr>
              <a:t>Agriculture and food technology</a:t>
            </a:r>
          </a:p>
          <a:p>
            <a:pPr marL="457200" indent="-457200" rtl="0">
              <a:lnSpc>
                <a:spcPct val="120000"/>
              </a:lnSpc>
              <a:spcBef>
                <a:spcPts val="1000"/>
              </a:spcBef>
              <a:buFont typeface="+mj-lt"/>
              <a:buAutoNum type="arabicPeriod"/>
            </a:pPr>
            <a:r>
              <a:rPr lang="en-gb" dirty="0">
                <a:solidFill>
                  <a:srgbClr val="211A52"/>
                </a:solidFill>
                <a:latin typeface="Arial" panose="020B0604020202020204" pitchFamily="34" charset="0"/>
                <a:cs typeface="Arial" panose="020B0604020202020204" pitchFamily="34" charset="0"/>
              </a:rPr>
              <a:t>Sustainable production</a:t>
            </a:r>
          </a:p>
          <a:p>
            <a:pPr marL="457200" indent="-457200" rtl="0">
              <a:lnSpc>
                <a:spcPct val="120000"/>
              </a:lnSpc>
              <a:spcBef>
                <a:spcPts val="1000"/>
              </a:spcBef>
              <a:buFont typeface="+mj-lt"/>
              <a:buAutoNum type="arabicPeriod"/>
            </a:pPr>
            <a:r>
              <a:rPr lang="en-gb" dirty="0">
                <a:solidFill>
                  <a:srgbClr val="211A52"/>
                </a:solidFill>
                <a:latin typeface="Arial" panose="020B0604020202020204" pitchFamily="34" charset="0"/>
                <a:cs typeface="Arial" panose="020B0604020202020204" pitchFamily="34" charset="0"/>
              </a:rPr>
              <a:t>Recycling and circular economy</a:t>
            </a:r>
          </a:p>
          <a:p>
            <a:pPr marL="457200" indent="-457200" rtl="0">
              <a:lnSpc>
                <a:spcPct val="120000"/>
              </a:lnSpc>
              <a:spcBef>
                <a:spcPts val="1000"/>
              </a:spcBef>
              <a:buFont typeface="+mj-lt"/>
              <a:buAutoNum type="arabicPeriod"/>
            </a:pPr>
            <a:r>
              <a:rPr lang="en-gb" dirty="0">
                <a:solidFill>
                  <a:srgbClr val="211A52"/>
                </a:solidFill>
                <a:latin typeface="Arial" panose="020B0604020202020204" pitchFamily="34" charset="0"/>
                <a:cs typeface="Arial" panose="020B0604020202020204" pitchFamily="34" charset="0"/>
              </a:rPr>
              <a:t>Medical, health and welfare technology</a:t>
            </a:r>
          </a:p>
          <a:p>
            <a:pPr rtl="0">
              <a:lnSpc>
                <a:spcPct val="120000"/>
              </a:lnSpc>
              <a:spcBef>
                <a:spcPts val="1000"/>
              </a:spcBef>
            </a:pPr>
            <a:endParaRPr lang="da-DK" dirty="0"/>
          </a:p>
          <a:p>
            <a:pPr rtl="0">
              <a:lnSpc>
                <a:spcPct val="120000"/>
              </a:lnSpc>
              <a:spcBef>
                <a:spcPts val="1000"/>
              </a:spcBef>
            </a:pPr>
            <a:endParaRPr lang="da-DK" dirty="0"/>
          </a:p>
        </p:txBody>
      </p:sp>
      <p:pic>
        <p:nvPicPr>
          <p:cNvPr id="10" name="Billede 9">
            <a:extLst>
              <a:ext uri="{FF2B5EF4-FFF2-40B4-BE49-F238E27FC236}">
                <a16:creationId xmlns:a16="http://schemas.microsoft.com/office/drawing/2014/main" id="{910F6B45-BAB1-6043-9B73-AB0A5F9BB42B}"/>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Håndskrift 3">
                <a:extLst>
                  <a:ext uri="{FF2B5EF4-FFF2-40B4-BE49-F238E27FC236}">
                    <a16:creationId xmlns:a16="http://schemas.microsoft.com/office/drawing/2014/main" id="{E00B6684-F602-046D-B43D-7231FDC79068}"/>
                  </a:ext>
                </a:extLst>
              </p14:cNvPr>
              <p14:cNvContentPartPr/>
              <p14:nvPr/>
            </p14:nvContentPartPr>
            <p14:xfrm>
              <a:off x="6074060" y="-345534"/>
              <a:ext cx="360" cy="360"/>
            </p14:xfrm>
          </p:contentPart>
        </mc:Choice>
        <mc:Fallback xmlns="">
          <p:pic>
            <p:nvPicPr>
              <p:cNvPr id="4" name="Håndskrift 3">
                <a:extLst>
                  <a:ext uri="{FF2B5EF4-FFF2-40B4-BE49-F238E27FC236}">
                    <a16:creationId xmlns:a16="http://schemas.microsoft.com/office/drawing/2014/main" id="{E00B6684-F602-046D-B43D-7231FDC79068}"/>
                  </a:ext>
                </a:extLst>
              </p:cNvPr>
              <p:cNvPicPr/>
              <p:nvPr/>
            </p:nvPicPr>
            <p:blipFill>
              <a:blip r:embed="rId6"/>
              <a:stretch>
                <a:fillRect/>
              </a:stretch>
            </p:blipFill>
            <p:spPr>
              <a:xfrm>
                <a:off x="6067940" y="-351654"/>
                <a:ext cx="12600" cy="12600"/>
              </a:xfrm>
              <a:prstGeom prst="rect">
                <a:avLst/>
              </a:prstGeom>
            </p:spPr>
          </p:pic>
        </mc:Fallback>
      </mc:AlternateContent>
      <p:sp>
        <p:nvSpPr>
          <p:cNvPr id="5" name="Tekstfelt 1">
            <a:extLst>
              <a:ext uri="{FF2B5EF4-FFF2-40B4-BE49-F238E27FC236}">
                <a16:creationId xmlns:a16="http://schemas.microsoft.com/office/drawing/2014/main" id="{D32E72CE-2CC2-D7EB-7C5F-77209338C1AC}"/>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latin typeface="Arial" panose="020B0604020202020204" pitchFamily="34" charset="0"/>
                <a:cs typeface="Arial" panose="020B0604020202020204" pitchFamily="34" charset="0"/>
              </a:rPr>
              <a:t>Sustainability  </a:t>
            </a:r>
          </a:p>
        </p:txBody>
      </p:sp>
      <p:pic>
        <p:nvPicPr>
          <p:cNvPr id="2" name="Grafik 1" descr="Åben hånd med plante kontur">
            <a:extLst>
              <a:ext uri="{FF2B5EF4-FFF2-40B4-BE49-F238E27FC236}">
                <a16:creationId xmlns:a16="http://schemas.microsoft.com/office/drawing/2014/main" id="{0492490E-D24F-92D4-4DA1-892C96408814}"/>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83449" y="-55065"/>
            <a:ext cx="480420" cy="480420"/>
          </a:xfrm>
          <a:prstGeom prst="rect">
            <a:avLst/>
          </a:prstGeom>
        </p:spPr>
      </p:pic>
    </p:spTree>
    <p:extLst>
      <p:ext uri="{BB962C8B-B14F-4D97-AF65-F5344CB8AC3E}">
        <p14:creationId xmlns:p14="http://schemas.microsoft.com/office/powerpoint/2010/main" val="2501683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a:xfrm>
            <a:off x="578583" y="385215"/>
            <a:ext cx="10822747" cy="849821"/>
          </a:xfrm>
        </p:spPr>
        <p:txBody>
          <a:bodyPr rtlCol="0" anchor="t">
            <a:normAutofit fontScale="90000"/>
          </a:bodyPr>
          <a:lstStyle/>
          <a:p>
            <a:pPr rtl="0"/>
            <a:r>
              <a:rPr lang="en-gb" sz="3300">
                <a:solidFill>
                  <a:srgbClr val="211A52"/>
                </a:solidFill>
                <a:latin typeface="Arial Black" panose="020B0604020202020204" pitchFamily="34" charset="0"/>
                <a:cs typeface="Arial Black" panose="020B0604020202020204" pitchFamily="34" charset="0"/>
              </a:rPr>
              <a:t>SUSTAINABILITY AREAS </a:t>
            </a:r>
            <a:br>
              <a:rPr lang="da-DK" sz="3000" dirty="0">
                <a:solidFill>
                  <a:srgbClr val="211A52"/>
                </a:solidFill>
                <a:latin typeface="Arial Black" panose="020B0604020202020204" pitchFamily="34" charset="0"/>
                <a:cs typeface="Arial Black" panose="020B0604020202020204" pitchFamily="34" charset="0"/>
              </a:rPr>
            </a:br>
            <a:endParaRPr lang="da-DK" sz="3000" dirty="0">
              <a:solidFill>
                <a:srgbClr val="211A52"/>
              </a:solidFill>
              <a:latin typeface="Arial Black" panose="020B0604020202020204" pitchFamily="34" charset="0"/>
              <a:cs typeface="Arial Black" panose="020B0604020202020204" pitchFamily="34" charset="0"/>
            </a:endParaRPr>
          </a:p>
        </p:txBody>
      </p:sp>
      <p:graphicFrame>
        <p:nvGraphicFramePr>
          <p:cNvPr id="18" name="Pladsholder til tekst 13">
            <a:extLst>
              <a:ext uri="{FF2B5EF4-FFF2-40B4-BE49-F238E27FC236}">
                <a16:creationId xmlns:a16="http://schemas.microsoft.com/office/drawing/2014/main" id="{6E051AA3-B54E-2D35-BC62-FBD1DAD0B3F0}"/>
              </a:ext>
            </a:extLst>
          </p:cNvPr>
          <p:cNvGraphicFramePr/>
          <p:nvPr>
            <p:extLst>
              <p:ext uri="{D42A27DB-BD31-4B8C-83A1-F6EECF244321}">
                <p14:modId xmlns:p14="http://schemas.microsoft.com/office/powerpoint/2010/main" val="2431083751"/>
              </p:ext>
            </p:extLst>
          </p:nvPr>
        </p:nvGraphicFramePr>
        <p:xfrm>
          <a:off x="6096003" y="2050227"/>
          <a:ext cx="5524500" cy="3572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ladsholder til billede 16" descr="Et billede, der indeholder tekst&#10;&#10;Automatisk genereret beskrivelse">
            <a:extLst>
              <a:ext uri="{FF2B5EF4-FFF2-40B4-BE49-F238E27FC236}">
                <a16:creationId xmlns:a16="http://schemas.microsoft.com/office/drawing/2014/main" id="{336DF870-33DD-47FE-8CCB-D1B0EA655433}"/>
              </a:ext>
            </a:extLst>
          </p:cNvPr>
          <p:cNvPicPr>
            <a:picLocks noGrp="1" noChangeAspect="1"/>
          </p:cNvPicPr>
          <p:nvPr>
            <p:ph type="pic" sz="quarter" idx="11"/>
          </p:nvPr>
        </p:nvPicPr>
        <p:blipFill rotWithShape="1">
          <a:blip r:embed="rId8" cstate="email">
            <a:extLst>
              <a:ext uri="{28A0092B-C50C-407E-A947-70E740481C1C}">
                <a14:useLocalDpi xmlns:a14="http://schemas.microsoft.com/office/drawing/2010/main" val="0"/>
              </a:ext>
            </a:extLst>
          </a:blip>
          <a:srcRect/>
          <a:stretch/>
        </p:blipFill>
        <p:spPr>
          <a:xfrm>
            <a:off x="186679" y="1976008"/>
            <a:ext cx="5287688" cy="4881991"/>
          </a:xfrm>
          <a:noFill/>
        </p:spPr>
      </p:pic>
      <p:pic>
        <p:nvPicPr>
          <p:cNvPr id="7" name="Billede 6">
            <a:extLst>
              <a:ext uri="{FF2B5EF4-FFF2-40B4-BE49-F238E27FC236}">
                <a16:creationId xmlns:a16="http://schemas.microsoft.com/office/drawing/2014/main" id="{FE7B7CC0-4217-4798-A41B-CC24C4811EC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0251" y="2068619"/>
            <a:ext cx="3733454" cy="3447731"/>
          </a:xfrm>
          <a:prstGeom prst="rect">
            <a:avLst/>
          </a:prstGeom>
        </p:spPr>
      </p:pic>
      <p:sp>
        <p:nvSpPr>
          <p:cNvPr id="2" name="Tekstfelt 1">
            <a:extLst>
              <a:ext uri="{FF2B5EF4-FFF2-40B4-BE49-F238E27FC236}">
                <a16:creationId xmlns:a16="http://schemas.microsoft.com/office/drawing/2014/main" id="{622532B4-8A87-E52E-9953-91B49D7EC62B}"/>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latin typeface="Arial" panose="020B0604020202020204" pitchFamily="34" charset="0"/>
                <a:cs typeface="Arial" panose="020B0604020202020204" pitchFamily="34" charset="0"/>
              </a:rPr>
              <a:t>Sustainability  </a:t>
            </a:r>
          </a:p>
        </p:txBody>
      </p:sp>
      <p:pic>
        <p:nvPicPr>
          <p:cNvPr id="3" name="Grafik 2" descr="Åben hånd med plante kontur">
            <a:extLst>
              <a:ext uri="{FF2B5EF4-FFF2-40B4-BE49-F238E27FC236}">
                <a16:creationId xmlns:a16="http://schemas.microsoft.com/office/drawing/2014/main" id="{7843BFC9-6EB5-B9CC-1BBF-AC769C50E55C}"/>
              </a:ext>
            </a:extLst>
          </p:cNvPr>
          <p:cNvPicPr>
            <a:picLocks noChangeAspect="1"/>
          </p:cNvPicPr>
          <p:nvPr/>
        </p:nvPicPr>
        <p:blipFill>
          <a:blip r:embed="rId10"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83449" y="-55065"/>
            <a:ext cx="480420" cy="480420"/>
          </a:xfrm>
          <a:prstGeom prst="rect">
            <a:avLst/>
          </a:prstGeom>
        </p:spPr>
      </p:pic>
    </p:spTree>
    <p:extLst>
      <p:ext uri="{BB962C8B-B14F-4D97-AF65-F5344CB8AC3E}">
        <p14:creationId xmlns:p14="http://schemas.microsoft.com/office/powerpoint/2010/main" val="3263653094"/>
      </p:ext>
    </p:extLst>
  </p:cSld>
  <p:clrMapOvr>
    <a:masterClrMapping/>
  </p:clrMapOvr>
  <mc:AlternateContent xmlns:mc="http://schemas.openxmlformats.org/markup-compatibility/2006" xmlns:p14="http://schemas.microsoft.com/office/powerpoint/2010/main">
    <mc:Choice Requires="p14">
      <p:transition p14:dur="0" advTm="2253"/>
    </mc:Choice>
    <mc:Fallback xmlns="">
      <p:transition advTm="225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C8E454C4-F4F9-D837-DC95-4F242376143A}"/>
              </a:ext>
            </a:extLst>
          </p:cNvPr>
          <p:cNvSpPr>
            <a:spLocks noGrp="1"/>
          </p:cNvSpPr>
          <p:nvPr>
            <p:ph type="title"/>
          </p:nvPr>
        </p:nvSpPr>
        <p:spPr>
          <a:xfrm>
            <a:off x="568715" y="380099"/>
            <a:ext cx="7190368" cy="1473911"/>
          </a:xfrm>
        </p:spPr>
        <p:txBody>
          <a:bodyPr rtlCol="0"/>
          <a:lstStyle/>
          <a:p>
            <a:pPr rtl="0"/>
            <a:r>
              <a:rPr lang="en-gb" sz="3000">
                <a:solidFill>
                  <a:srgbClr val="211A52"/>
                </a:solidFill>
                <a:latin typeface="Arial Black" panose="020B0604020202020204" pitchFamily="34" charset="0"/>
                <a:cs typeface="Arial Black" panose="020B0604020202020204" pitchFamily="34" charset="0"/>
              </a:rPr>
              <a:t>SUSTAINABILITY </a:t>
            </a:r>
            <a:r>
              <a:rPr lang="en-gb" sz="3000">
                <a:solidFill>
                  <a:srgbClr val="B19335"/>
                </a:solidFill>
                <a:latin typeface="Arial Black" panose="020B0604020202020204" pitchFamily="34" charset="0"/>
                <a:cs typeface="Arial Black" panose="020B0604020202020204" pitchFamily="34" charset="0"/>
              </a:rPr>
              <a:t>AREAS</a:t>
            </a:r>
            <a:endParaRPr lang="en-US" sz="3000" dirty="0">
              <a:latin typeface="Arial Black" panose="020B0604020202020204" pitchFamily="34" charset="0"/>
              <a:cs typeface="Arial Black" panose="020B0604020202020204" pitchFamily="34" charset="0"/>
            </a:endParaRPr>
          </a:p>
        </p:txBody>
      </p:sp>
      <p:sp>
        <p:nvSpPr>
          <p:cNvPr id="17" name="Text Placeholder 3">
            <a:extLst>
              <a:ext uri="{FF2B5EF4-FFF2-40B4-BE49-F238E27FC236}">
                <a16:creationId xmlns:a16="http://schemas.microsoft.com/office/drawing/2014/main" id="{BCA23834-F51C-B1F2-B418-03977E9A6099}"/>
              </a:ext>
            </a:extLst>
          </p:cNvPr>
          <p:cNvSpPr>
            <a:spLocks noGrp="1"/>
          </p:cNvSpPr>
          <p:nvPr>
            <p:ph type="body" sz="quarter" idx="12"/>
          </p:nvPr>
        </p:nvSpPr>
        <p:spPr>
          <a:xfrm>
            <a:off x="587378" y="2065341"/>
            <a:ext cx="4516439" cy="3243263"/>
          </a:xfrm>
        </p:spPr>
        <p:txBody>
          <a:bodyPr rtlCol="0"/>
          <a:lstStyle/>
          <a:p>
            <a:pPr rtl="0"/>
            <a:endParaRPr lang="en-US" dirty="0"/>
          </a:p>
        </p:txBody>
      </p:sp>
      <p:graphicFrame>
        <p:nvGraphicFramePr>
          <p:cNvPr id="25" name="Pladsholder til tekst 13">
            <a:extLst>
              <a:ext uri="{FF2B5EF4-FFF2-40B4-BE49-F238E27FC236}">
                <a16:creationId xmlns:a16="http://schemas.microsoft.com/office/drawing/2014/main" id="{35CC0897-EF13-43C5-96D3-04EEEC15DA13}"/>
              </a:ext>
            </a:extLst>
          </p:cNvPr>
          <p:cNvGraphicFramePr/>
          <p:nvPr>
            <p:extLst>
              <p:ext uri="{D42A27DB-BD31-4B8C-83A1-F6EECF244321}">
                <p14:modId xmlns:p14="http://schemas.microsoft.com/office/powerpoint/2010/main" val="1271007049"/>
              </p:ext>
            </p:extLst>
          </p:nvPr>
        </p:nvGraphicFramePr>
        <p:xfrm>
          <a:off x="6059488" y="1722014"/>
          <a:ext cx="5545134" cy="4077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Billede 6">
            <a:extLst>
              <a:ext uri="{FF2B5EF4-FFF2-40B4-BE49-F238E27FC236}">
                <a16:creationId xmlns:a16="http://schemas.microsoft.com/office/drawing/2014/main" id="{85EDB09F-411E-43D2-A3C1-55C95B106B9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8564" y="2065340"/>
            <a:ext cx="3740098" cy="3454595"/>
          </a:xfrm>
          <a:prstGeom prst="rect">
            <a:avLst/>
          </a:prstGeom>
        </p:spPr>
      </p:pic>
      <p:sp>
        <p:nvSpPr>
          <p:cNvPr id="2" name="Tekstfelt 1">
            <a:extLst>
              <a:ext uri="{FF2B5EF4-FFF2-40B4-BE49-F238E27FC236}">
                <a16:creationId xmlns:a16="http://schemas.microsoft.com/office/drawing/2014/main" id="{3F2C14B3-8027-E712-F6A2-9347A18FD652}"/>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latin typeface="Arial" panose="020B0604020202020204" pitchFamily="34" charset="0"/>
                <a:cs typeface="Arial" panose="020B0604020202020204" pitchFamily="34" charset="0"/>
              </a:rPr>
              <a:t>Sustainability  </a:t>
            </a:r>
          </a:p>
        </p:txBody>
      </p:sp>
      <p:pic>
        <p:nvPicPr>
          <p:cNvPr id="3" name="Grafik 2" descr="Åben hånd med plante kontur">
            <a:extLst>
              <a:ext uri="{FF2B5EF4-FFF2-40B4-BE49-F238E27FC236}">
                <a16:creationId xmlns:a16="http://schemas.microsoft.com/office/drawing/2014/main" id="{C37B0CAD-3B1D-83AD-8451-4D4DE054087F}"/>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83449" y="-55065"/>
            <a:ext cx="480420" cy="480420"/>
          </a:xfrm>
          <a:prstGeom prst="rect">
            <a:avLst/>
          </a:prstGeom>
        </p:spPr>
      </p:pic>
    </p:spTree>
    <p:extLst>
      <p:ext uri="{BB962C8B-B14F-4D97-AF65-F5344CB8AC3E}">
        <p14:creationId xmlns:p14="http://schemas.microsoft.com/office/powerpoint/2010/main" val="2895457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587375" y="2059802"/>
            <a:ext cx="3726717" cy="3440780"/>
          </a:xfrm>
        </p:spPr>
      </p:pic>
      <p:sp>
        <p:nvSpPr>
          <p:cNvPr id="9" name="Rektangel 8">
            <a:extLst>
              <a:ext uri="{FF2B5EF4-FFF2-40B4-BE49-F238E27FC236}">
                <a16:creationId xmlns:a16="http://schemas.microsoft.com/office/drawing/2014/main" id="{2A037191-25F1-4C2F-AA86-588D62737C30}"/>
              </a:ext>
            </a:extLst>
          </p:cNvPr>
          <p:cNvSpPr/>
          <p:nvPr/>
        </p:nvSpPr>
        <p:spPr>
          <a:xfrm>
            <a:off x="6054217" y="1050580"/>
            <a:ext cx="5285670" cy="2401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graphicFrame>
        <p:nvGraphicFramePr>
          <p:cNvPr id="7" name="Pladsholder til tekst 13">
            <a:extLst>
              <a:ext uri="{FF2B5EF4-FFF2-40B4-BE49-F238E27FC236}">
                <a16:creationId xmlns:a16="http://schemas.microsoft.com/office/drawing/2014/main" id="{4D6FCEBD-AED4-4242-B95C-E0E06108325C}"/>
              </a:ext>
            </a:extLst>
          </p:cNvPr>
          <p:cNvGraphicFramePr/>
          <p:nvPr>
            <p:extLst>
              <p:ext uri="{D42A27DB-BD31-4B8C-83A1-F6EECF244321}">
                <p14:modId xmlns:p14="http://schemas.microsoft.com/office/powerpoint/2010/main" val="3735989910"/>
              </p:ext>
            </p:extLst>
          </p:nvPr>
        </p:nvGraphicFramePr>
        <p:xfrm>
          <a:off x="6096000" y="2059802"/>
          <a:ext cx="5524500" cy="40186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2">
            <a:extLst>
              <a:ext uri="{FF2B5EF4-FFF2-40B4-BE49-F238E27FC236}">
                <a16:creationId xmlns:a16="http://schemas.microsoft.com/office/drawing/2014/main" id="{86273BD8-3B16-0AAE-B0CE-71B31E17A47E}"/>
              </a:ext>
            </a:extLst>
          </p:cNvPr>
          <p:cNvSpPr txBox="1">
            <a:spLocks/>
          </p:cNvSpPr>
          <p:nvPr/>
        </p:nvSpPr>
        <p:spPr>
          <a:xfrm>
            <a:off x="568715" y="380099"/>
            <a:ext cx="7384159" cy="1473911"/>
          </a:xfrm>
          <a:prstGeom prst="rect">
            <a:avLst/>
          </a:prstGeom>
          <a:effectLst/>
        </p:spPr>
        <p:txBody>
          <a:bodyPr vert="horz" lIns="0" tIns="192001" rIns="0" bIns="0" rtlCol="0" anchor="t" anchorCtr="0">
            <a:noAutofit/>
          </a:bodyPr>
          <a:lstStyle>
            <a:lvl1pPr algn="l" defTabSz="914207"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rtl="0"/>
            <a:r>
              <a:rPr lang="en-gb" sz="3000">
                <a:solidFill>
                  <a:srgbClr val="211A52"/>
                </a:solidFill>
                <a:latin typeface="Arial Black" panose="020B0604020202020204" pitchFamily="34" charset="0"/>
                <a:cs typeface="Arial Black" panose="020B0604020202020204" pitchFamily="34" charset="0"/>
              </a:rPr>
              <a:t>SUSTAINABILITY </a:t>
            </a:r>
            <a:r>
              <a:rPr lang="en-gb" sz="3000">
                <a:solidFill>
                  <a:srgbClr val="D87304"/>
                </a:solidFill>
                <a:latin typeface="Arial Black" panose="020B0604020202020204" pitchFamily="34" charset="0"/>
                <a:cs typeface="Arial Black" panose="020B0604020202020204" pitchFamily="34" charset="0"/>
              </a:rPr>
              <a:t>AREAS</a:t>
            </a:r>
            <a:endParaRPr lang="en-US" sz="3000" dirty="0">
              <a:solidFill>
                <a:srgbClr val="D87304"/>
              </a:solidFill>
              <a:latin typeface="Arial Black" panose="020B0604020202020204" pitchFamily="34" charset="0"/>
              <a:cs typeface="Arial Black" panose="020B0604020202020204" pitchFamily="34" charset="0"/>
            </a:endParaRPr>
          </a:p>
        </p:txBody>
      </p:sp>
      <p:sp>
        <p:nvSpPr>
          <p:cNvPr id="2" name="Tekstfelt 1">
            <a:extLst>
              <a:ext uri="{FF2B5EF4-FFF2-40B4-BE49-F238E27FC236}">
                <a16:creationId xmlns:a16="http://schemas.microsoft.com/office/drawing/2014/main" id="{EE125941-90CE-C21E-AC5B-E1A41CC5F64A}"/>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latin typeface="Arial" panose="020B0604020202020204" pitchFamily="34" charset="0"/>
                <a:cs typeface="Arial" panose="020B0604020202020204" pitchFamily="34" charset="0"/>
              </a:rPr>
              <a:t>Sustainability  </a:t>
            </a:r>
          </a:p>
        </p:txBody>
      </p:sp>
      <p:pic>
        <p:nvPicPr>
          <p:cNvPr id="3" name="Grafik 2" descr="Åben hånd med plante kontur">
            <a:extLst>
              <a:ext uri="{FF2B5EF4-FFF2-40B4-BE49-F238E27FC236}">
                <a16:creationId xmlns:a16="http://schemas.microsoft.com/office/drawing/2014/main" id="{FA2DBE08-7568-2D47-6D61-6FE44725A82D}"/>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83449" y="-55065"/>
            <a:ext cx="480420" cy="480420"/>
          </a:xfrm>
          <a:prstGeom prst="rect">
            <a:avLst/>
          </a:prstGeom>
        </p:spPr>
      </p:pic>
    </p:spTree>
    <p:extLst>
      <p:ext uri="{BB962C8B-B14F-4D97-AF65-F5344CB8AC3E}">
        <p14:creationId xmlns:p14="http://schemas.microsoft.com/office/powerpoint/2010/main" val="3248741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603724" y="2043952"/>
            <a:ext cx="3721208" cy="3435694"/>
          </a:xfrm>
        </p:spPr>
      </p:pic>
      <p:sp>
        <p:nvSpPr>
          <p:cNvPr id="26" name="Rektangel 25">
            <a:extLst>
              <a:ext uri="{FF2B5EF4-FFF2-40B4-BE49-F238E27FC236}">
                <a16:creationId xmlns:a16="http://schemas.microsoft.com/office/drawing/2014/main" id="{0C3E85C2-F903-47C8-A437-FC310DA90F99}"/>
              </a:ext>
            </a:extLst>
          </p:cNvPr>
          <p:cNvSpPr/>
          <p:nvPr/>
        </p:nvSpPr>
        <p:spPr>
          <a:xfrm>
            <a:off x="6275070" y="820389"/>
            <a:ext cx="2743200" cy="2391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graphicFrame>
        <p:nvGraphicFramePr>
          <p:cNvPr id="7" name="Pladsholder til tekst 13">
            <a:extLst>
              <a:ext uri="{FF2B5EF4-FFF2-40B4-BE49-F238E27FC236}">
                <a16:creationId xmlns:a16="http://schemas.microsoft.com/office/drawing/2014/main" id="{116EE8CB-014F-4F6F-A08C-EC136779690D}"/>
              </a:ext>
            </a:extLst>
          </p:cNvPr>
          <p:cNvGraphicFramePr/>
          <p:nvPr>
            <p:extLst>
              <p:ext uri="{D42A27DB-BD31-4B8C-83A1-F6EECF244321}">
                <p14:modId xmlns:p14="http://schemas.microsoft.com/office/powerpoint/2010/main" val="2196128152"/>
              </p:ext>
            </p:extLst>
          </p:nvPr>
        </p:nvGraphicFramePr>
        <p:xfrm>
          <a:off x="6096000" y="2061094"/>
          <a:ext cx="5815355" cy="42928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2">
            <a:extLst>
              <a:ext uri="{FF2B5EF4-FFF2-40B4-BE49-F238E27FC236}">
                <a16:creationId xmlns:a16="http://schemas.microsoft.com/office/drawing/2014/main" id="{EA8E73F1-C2EB-CF27-7628-629CC98DFBB0}"/>
              </a:ext>
            </a:extLst>
          </p:cNvPr>
          <p:cNvSpPr txBox="1">
            <a:spLocks/>
          </p:cNvSpPr>
          <p:nvPr/>
        </p:nvSpPr>
        <p:spPr>
          <a:xfrm>
            <a:off x="568715" y="380099"/>
            <a:ext cx="9080611" cy="1473911"/>
          </a:xfrm>
          <a:prstGeom prst="rect">
            <a:avLst/>
          </a:prstGeom>
          <a:effectLst/>
        </p:spPr>
        <p:txBody>
          <a:bodyPr vert="horz" lIns="0" tIns="192001" rIns="0" bIns="0" rtlCol="0" anchor="t" anchorCtr="0">
            <a:noAutofit/>
          </a:bodyPr>
          <a:lstStyle>
            <a:lvl1pPr algn="l" defTabSz="914207"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rtl="0"/>
            <a:r>
              <a:rPr lang="en-gb" sz="3000">
                <a:solidFill>
                  <a:srgbClr val="211A52"/>
                </a:solidFill>
                <a:latin typeface="Arial Black" panose="020B0604020202020204" pitchFamily="34" charset="0"/>
                <a:cs typeface="Arial Black" panose="020B0604020202020204" pitchFamily="34" charset="0"/>
              </a:rPr>
              <a:t>SUSTAINABILITY </a:t>
            </a:r>
            <a:r>
              <a:rPr lang="en-gb" sz="3000">
                <a:solidFill>
                  <a:srgbClr val="A8633E"/>
                </a:solidFill>
                <a:latin typeface="Arial Black" panose="020B0604020202020204" pitchFamily="34" charset="0"/>
                <a:cs typeface="Arial Black" panose="020B0604020202020204" pitchFamily="34" charset="0"/>
              </a:rPr>
              <a:t>AREAS</a:t>
            </a:r>
            <a:endParaRPr lang="en-US" sz="3000" dirty="0">
              <a:solidFill>
                <a:srgbClr val="A8633E"/>
              </a:solidFill>
              <a:latin typeface="Arial Black" panose="020B0604020202020204" pitchFamily="34" charset="0"/>
              <a:cs typeface="Arial Black" panose="020B0604020202020204" pitchFamily="34" charset="0"/>
            </a:endParaRPr>
          </a:p>
        </p:txBody>
      </p:sp>
      <p:sp>
        <p:nvSpPr>
          <p:cNvPr id="2" name="Tekstfelt 1">
            <a:extLst>
              <a:ext uri="{FF2B5EF4-FFF2-40B4-BE49-F238E27FC236}">
                <a16:creationId xmlns:a16="http://schemas.microsoft.com/office/drawing/2014/main" id="{0DBA6603-F80C-A617-EDDB-B80A83E76AFE}"/>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latin typeface="Arial" panose="020B0604020202020204" pitchFamily="34" charset="0"/>
                <a:cs typeface="Arial" panose="020B0604020202020204" pitchFamily="34" charset="0"/>
              </a:rPr>
              <a:t>Sustainability  </a:t>
            </a:r>
          </a:p>
        </p:txBody>
      </p:sp>
      <p:pic>
        <p:nvPicPr>
          <p:cNvPr id="3" name="Grafik 2" descr="Åben hånd med plante kontur">
            <a:extLst>
              <a:ext uri="{FF2B5EF4-FFF2-40B4-BE49-F238E27FC236}">
                <a16:creationId xmlns:a16="http://schemas.microsoft.com/office/drawing/2014/main" id="{38E0C27B-FB3C-9A68-6486-91136071401F}"/>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83449" y="-55065"/>
            <a:ext cx="480420" cy="480420"/>
          </a:xfrm>
          <a:prstGeom prst="rect">
            <a:avLst/>
          </a:prstGeom>
        </p:spPr>
      </p:pic>
    </p:spTree>
    <p:extLst>
      <p:ext uri="{BB962C8B-B14F-4D97-AF65-F5344CB8AC3E}">
        <p14:creationId xmlns:p14="http://schemas.microsoft.com/office/powerpoint/2010/main" val="1874646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75800" y="396738"/>
            <a:ext cx="11247040" cy="1143000"/>
          </a:xfrm>
        </p:spPr>
        <p:txBody>
          <a:bodyPr rtlCol="0">
            <a:normAutofit/>
          </a:bodyPr>
          <a:lstStyle/>
          <a:p>
            <a:pPr rtl="0"/>
            <a:r>
              <a:rPr lang="en-gb" sz="3000">
                <a:solidFill>
                  <a:srgbClr val="002060"/>
                </a:solidFill>
                <a:latin typeface="Arial Black" panose="020B0604020202020204" pitchFamily="34" charset="0"/>
                <a:cs typeface="Arial Black" panose="020B0604020202020204" pitchFamily="34" charset="0"/>
              </a:rPr>
              <a:t>MANAGEMENT AT ENGINEERING</a:t>
            </a:r>
          </a:p>
        </p:txBody>
      </p:sp>
      <p:sp>
        <p:nvSpPr>
          <p:cNvPr id="6" name="Tekstboks 3">
            <a:extLst>
              <a:ext uri="{FF2B5EF4-FFF2-40B4-BE49-F238E27FC236}">
                <a16:creationId xmlns:a16="http://schemas.microsoft.com/office/drawing/2014/main" id="{ED2E338B-EE50-9E9A-DE8B-678CB66565FB}"/>
              </a:ext>
            </a:extLst>
          </p:cNvPr>
          <p:cNvSpPr txBox="1"/>
          <p:nvPr/>
        </p:nvSpPr>
        <p:spPr>
          <a:xfrm>
            <a:off x="475906" y="2801505"/>
            <a:ext cx="1725347" cy="518450"/>
          </a:xfrm>
          <a:prstGeom prst="rect">
            <a:avLst/>
          </a:prstGeom>
          <a:noFill/>
        </p:spPr>
        <p:txBody>
          <a:bodyPr wrap="square" lIns="117198" tIns="58598" rIns="117198" bIns="58598" rtlCol="0">
            <a:spAutoFit/>
          </a:bodyPr>
          <a:lstStyle/>
          <a:p>
            <a:pPr defTabSz="1171980" rtl="0"/>
            <a:r>
              <a:rPr lang="en-gb" sz="1300" b="1">
                <a:solidFill>
                  <a:srgbClr val="211A52"/>
                </a:solidFill>
                <a:latin typeface="Arial" panose="020B0604020202020204" pitchFamily="34" charset="0"/>
                <a:cs typeface="Arial" panose="020B0604020202020204" pitchFamily="34" charset="0"/>
              </a:rPr>
              <a:t>Jesper Wengel</a:t>
            </a:r>
            <a:endParaRPr lang="da-DK" sz="1300" b="1" i="0" u="none" strike="noStrike" dirty="0">
              <a:solidFill>
                <a:srgbClr val="211A52"/>
              </a:solidFill>
              <a:effectLst/>
              <a:latin typeface="Arial" panose="020B0604020202020204" pitchFamily="34" charset="0"/>
              <a:cs typeface="Arial" panose="020B0604020202020204" pitchFamily="34" charset="0"/>
            </a:endParaRPr>
          </a:p>
          <a:p>
            <a:pPr defTabSz="1171980" rtl="0"/>
            <a:r>
              <a:rPr lang="en-gb" sz="1300">
                <a:solidFill>
                  <a:srgbClr val="211A52"/>
                </a:solidFill>
                <a:latin typeface="Arial" panose="020B0604020202020204" pitchFamily="34" charset="0"/>
                <a:cs typeface="Arial" panose="020B0604020202020204" pitchFamily="34" charset="0"/>
              </a:rPr>
              <a:t>Dean</a:t>
            </a:r>
          </a:p>
        </p:txBody>
      </p:sp>
      <p:sp>
        <p:nvSpPr>
          <p:cNvPr id="8" name="Tekstboks 22">
            <a:extLst>
              <a:ext uri="{FF2B5EF4-FFF2-40B4-BE49-F238E27FC236}">
                <a16:creationId xmlns:a16="http://schemas.microsoft.com/office/drawing/2014/main" id="{03710C3B-2A3E-7111-BF89-78B426A61EA6}"/>
              </a:ext>
            </a:extLst>
          </p:cNvPr>
          <p:cNvSpPr txBox="1"/>
          <p:nvPr/>
        </p:nvSpPr>
        <p:spPr>
          <a:xfrm>
            <a:off x="500030" y="5018161"/>
            <a:ext cx="1831913" cy="718505"/>
          </a:xfrm>
          <a:prstGeom prst="rect">
            <a:avLst/>
          </a:prstGeom>
          <a:noFill/>
        </p:spPr>
        <p:txBody>
          <a:bodyPr wrap="square" lIns="117198" tIns="58598" rIns="117198" bIns="58598" rtlCol="0">
            <a:spAutoFit/>
          </a:bodyPr>
          <a:lstStyle/>
          <a:p>
            <a:pPr defTabSz="1171980" rtl="0"/>
            <a:r>
              <a:rPr lang="en-gb" sz="1300" b="1" i="0" u="none" strike="noStrike" dirty="0">
                <a:solidFill>
                  <a:srgbClr val="211A52"/>
                </a:solidFill>
                <a:effectLst/>
                <a:latin typeface="Arial" panose="020B0604020202020204" pitchFamily="34" charset="0"/>
                <a:cs typeface="Arial" panose="020B0604020202020204" pitchFamily="34" charset="0"/>
              </a:rPr>
              <a:t>Kasper </a:t>
            </a:r>
            <a:r>
              <a:rPr lang="en-gb" sz="1300" b="1" i="0" u="none" strike="noStrike" dirty="0" err="1">
                <a:solidFill>
                  <a:srgbClr val="211A52"/>
                </a:solidFill>
                <a:effectLst/>
                <a:latin typeface="Arial" panose="020B0604020202020204" pitchFamily="34" charset="0"/>
                <a:cs typeface="Arial" panose="020B0604020202020204" pitchFamily="34" charset="0"/>
              </a:rPr>
              <a:t>Lynge</a:t>
            </a:r>
            <a:endParaRPr lang="da-DK" sz="1300" b="0" i="0" u="none" strike="noStrike" dirty="0">
              <a:solidFill>
                <a:srgbClr val="211A52"/>
              </a:solidFill>
              <a:effectLst/>
              <a:latin typeface="Arial" panose="020B0604020202020204" pitchFamily="34" charset="0"/>
              <a:cs typeface="Arial" panose="020B0604020202020204" pitchFamily="34" charset="0"/>
            </a:endParaRPr>
          </a:p>
          <a:p>
            <a:pPr defTabSz="1171980" rtl="0"/>
            <a:r>
              <a:rPr lang="en-gb" sz="1300" dirty="0">
                <a:solidFill>
                  <a:srgbClr val="211A52"/>
                </a:solidFill>
                <a:latin typeface="Arial" panose="020B0604020202020204" pitchFamily="34" charset="0"/>
                <a:cs typeface="Arial" panose="020B0604020202020204" pitchFamily="34" charset="0"/>
              </a:rPr>
              <a:t>Head of Department</a:t>
            </a:r>
          </a:p>
          <a:p>
            <a:pPr defTabSz="1171980" rtl="0"/>
            <a:r>
              <a:rPr lang="en-gb" sz="1300" dirty="0">
                <a:solidFill>
                  <a:srgbClr val="211A52"/>
                </a:solidFill>
                <a:latin typeface="Arial" panose="020B0604020202020204" pitchFamily="34" charset="0"/>
                <a:cs typeface="Arial" panose="020B0604020202020204" pitchFamily="34" charset="0"/>
              </a:rPr>
              <a:t>Built Environment</a:t>
            </a:r>
          </a:p>
        </p:txBody>
      </p:sp>
      <p:sp>
        <p:nvSpPr>
          <p:cNvPr id="10" name="Tekstboks 25">
            <a:extLst>
              <a:ext uri="{FF2B5EF4-FFF2-40B4-BE49-F238E27FC236}">
                <a16:creationId xmlns:a16="http://schemas.microsoft.com/office/drawing/2014/main" id="{C687FFB7-0CCC-5C0D-F5D5-CB0AE64E53B7}"/>
              </a:ext>
            </a:extLst>
          </p:cNvPr>
          <p:cNvSpPr txBox="1"/>
          <p:nvPr/>
        </p:nvSpPr>
        <p:spPr>
          <a:xfrm>
            <a:off x="6934998" y="5018161"/>
            <a:ext cx="2015104" cy="718505"/>
          </a:xfrm>
          <a:prstGeom prst="rect">
            <a:avLst/>
          </a:prstGeom>
          <a:noFill/>
        </p:spPr>
        <p:txBody>
          <a:bodyPr wrap="square" lIns="117198" tIns="58598" rIns="117198" bIns="58598" rtlCol="0">
            <a:spAutoFit/>
          </a:bodyPr>
          <a:lstStyle/>
          <a:p>
            <a:pPr defTabSz="1171980" rtl="0"/>
            <a:r>
              <a:rPr lang="en-gb" sz="1300" b="1" i="0" u="none" strike="noStrike" dirty="0">
                <a:solidFill>
                  <a:srgbClr val="211A52"/>
                </a:solidFill>
                <a:effectLst/>
                <a:latin typeface="Arial" panose="020B0604020202020204" pitchFamily="34" charset="0"/>
                <a:cs typeface="Arial" panose="020B0604020202020204" pitchFamily="34" charset="0"/>
              </a:rPr>
              <a:t>Morten </a:t>
            </a:r>
            <a:r>
              <a:rPr lang="en-gb" sz="1300" b="1" i="0" u="none" strike="noStrike" dirty="0" err="1">
                <a:solidFill>
                  <a:srgbClr val="211A52"/>
                </a:solidFill>
                <a:effectLst/>
                <a:latin typeface="Arial" panose="020B0604020202020204" pitchFamily="34" charset="0"/>
                <a:cs typeface="Arial" panose="020B0604020202020204" pitchFamily="34" charset="0"/>
              </a:rPr>
              <a:t>Willatzen</a:t>
            </a:r>
            <a:endParaRPr lang="en-gb" sz="1300" b="1" i="0" u="none" strike="noStrike" dirty="0">
              <a:solidFill>
                <a:srgbClr val="211A52"/>
              </a:solidFill>
              <a:effectLst/>
              <a:latin typeface="Arial" panose="020B0604020202020204" pitchFamily="34" charset="0"/>
              <a:cs typeface="Arial" panose="020B0604020202020204" pitchFamily="34" charset="0"/>
            </a:endParaRPr>
          </a:p>
          <a:p>
            <a:pPr defTabSz="1171980" rtl="0"/>
            <a:r>
              <a:rPr lang="en-gb" sz="1300" dirty="0">
                <a:solidFill>
                  <a:srgbClr val="211A52"/>
                </a:solidFill>
                <a:latin typeface="Arial" panose="020B0604020202020204" pitchFamily="34" charset="0"/>
                <a:cs typeface="Arial" panose="020B0604020202020204" pitchFamily="34" charset="0"/>
              </a:rPr>
              <a:t>Head of Department</a:t>
            </a:r>
          </a:p>
          <a:p>
            <a:pPr defTabSz="1171980" rtl="0"/>
            <a:r>
              <a:rPr lang="en-gb" sz="1300" dirty="0">
                <a:solidFill>
                  <a:srgbClr val="211A52"/>
                </a:solidFill>
                <a:latin typeface="Arial" panose="020B0604020202020204" pitchFamily="34" charset="0"/>
                <a:cs typeface="Arial" panose="020B0604020202020204" pitchFamily="34" charset="0"/>
              </a:rPr>
              <a:t>Mathematical Sciences</a:t>
            </a:r>
          </a:p>
        </p:txBody>
      </p:sp>
      <p:sp>
        <p:nvSpPr>
          <p:cNvPr id="12" name="Tekstboks 29">
            <a:extLst>
              <a:ext uri="{FF2B5EF4-FFF2-40B4-BE49-F238E27FC236}">
                <a16:creationId xmlns:a16="http://schemas.microsoft.com/office/drawing/2014/main" id="{324DFC2E-EC3D-9BD3-A83A-A515B8187D13}"/>
              </a:ext>
            </a:extLst>
          </p:cNvPr>
          <p:cNvSpPr txBox="1"/>
          <p:nvPr/>
        </p:nvSpPr>
        <p:spPr>
          <a:xfrm>
            <a:off x="2597824" y="2798598"/>
            <a:ext cx="2110962" cy="718505"/>
          </a:xfrm>
          <a:prstGeom prst="rect">
            <a:avLst/>
          </a:prstGeom>
          <a:noFill/>
        </p:spPr>
        <p:txBody>
          <a:bodyPr wrap="square" lIns="117198" tIns="58598" rIns="117198" bIns="58598" rtlCol="0">
            <a:spAutoFit/>
          </a:bodyPr>
          <a:lstStyle/>
          <a:p>
            <a:pPr defTabSz="1171980" rtl="0"/>
            <a:r>
              <a:rPr lang="en-gb" sz="1300" b="1" dirty="0">
                <a:solidFill>
                  <a:srgbClr val="211A52"/>
                </a:solidFill>
                <a:latin typeface="Arial" panose="020B0604020202020204" pitchFamily="34" charset="0"/>
                <a:cs typeface="Arial" panose="020B0604020202020204" pitchFamily="34" charset="0"/>
              </a:rPr>
              <a:t>Michael T. Overgaard</a:t>
            </a:r>
          </a:p>
          <a:p>
            <a:pPr defTabSz="1171980" rtl="0"/>
            <a:r>
              <a:rPr lang="en-gb" sz="1300" dirty="0">
                <a:solidFill>
                  <a:srgbClr val="211A52"/>
                </a:solidFill>
                <a:latin typeface="Arial" panose="020B0604020202020204" pitchFamily="34" charset="0"/>
                <a:cs typeface="Arial" panose="020B0604020202020204" pitchFamily="34" charset="0"/>
              </a:rPr>
              <a:t>Vice Dean </a:t>
            </a:r>
          </a:p>
          <a:p>
            <a:pPr defTabSz="1171980" rtl="0"/>
            <a:r>
              <a:rPr lang="en-gb" sz="1300" dirty="0">
                <a:solidFill>
                  <a:srgbClr val="211A52"/>
                </a:solidFill>
                <a:latin typeface="Arial" panose="020B0604020202020204" pitchFamily="34" charset="0"/>
                <a:cs typeface="Arial" panose="020B0604020202020204" pitchFamily="34" charset="0"/>
              </a:rPr>
              <a:t>Research and Innovation</a:t>
            </a:r>
          </a:p>
        </p:txBody>
      </p:sp>
      <p:sp>
        <p:nvSpPr>
          <p:cNvPr id="15" name="Tekstboks 26">
            <a:extLst>
              <a:ext uri="{FF2B5EF4-FFF2-40B4-BE49-F238E27FC236}">
                <a16:creationId xmlns:a16="http://schemas.microsoft.com/office/drawing/2014/main" id="{4B167CFB-1188-0445-2177-A36DCB9A62D7}"/>
              </a:ext>
            </a:extLst>
          </p:cNvPr>
          <p:cNvSpPr txBox="1"/>
          <p:nvPr/>
        </p:nvSpPr>
        <p:spPr>
          <a:xfrm>
            <a:off x="2583712" y="5018160"/>
            <a:ext cx="2159901" cy="718505"/>
          </a:xfrm>
          <a:prstGeom prst="rect">
            <a:avLst/>
          </a:prstGeom>
          <a:noFill/>
        </p:spPr>
        <p:txBody>
          <a:bodyPr wrap="square" lIns="117198" tIns="58598" rIns="117198" bIns="58598" rtlCol="0">
            <a:spAutoFit/>
          </a:bodyPr>
          <a:lstStyle/>
          <a:p>
            <a:pPr defTabSz="1171980" rtl="0"/>
            <a:r>
              <a:rPr lang="en-gb" sz="1300" b="1" dirty="0">
                <a:solidFill>
                  <a:srgbClr val="211A52"/>
                </a:solidFill>
                <a:latin typeface="Arial" panose="020B0604020202020204" pitchFamily="34" charset="0"/>
                <a:cs typeface="Arial" panose="020B0604020202020204" pitchFamily="34" charset="0"/>
              </a:rPr>
              <a:t>Jens Chr. </a:t>
            </a:r>
            <a:r>
              <a:rPr lang="en-gb" sz="1300" b="1" dirty="0" err="1">
                <a:solidFill>
                  <a:srgbClr val="211A52"/>
                </a:solidFill>
                <a:latin typeface="Arial" panose="020B0604020202020204" pitchFamily="34" charset="0"/>
                <a:cs typeface="Arial" panose="020B0604020202020204" pitchFamily="34" charset="0"/>
              </a:rPr>
              <a:t>Rauhe</a:t>
            </a:r>
            <a:r>
              <a:rPr lang="en-gb" sz="1300" b="1" dirty="0">
                <a:solidFill>
                  <a:srgbClr val="211A52"/>
                </a:solidFill>
                <a:latin typeface="Arial" panose="020B0604020202020204" pitchFamily="34" charset="0"/>
                <a:cs typeface="Arial" panose="020B0604020202020204" pitchFamily="34" charset="0"/>
              </a:rPr>
              <a:t> </a:t>
            </a:r>
          </a:p>
          <a:p>
            <a:pPr defTabSz="1171980" rtl="0"/>
            <a:r>
              <a:rPr lang="en-gb" sz="1300" dirty="0">
                <a:solidFill>
                  <a:srgbClr val="211A52"/>
                </a:solidFill>
                <a:latin typeface="Arial" panose="020B0604020202020204" pitchFamily="34" charset="0"/>
                <a:cs typeface="Arial" panose="020B0604020202020204" pitchFamily="34" charset="0"/>
              </a:rPr>
              <a:t>Head of Department</a:t>
            </a:r>
          </a:p>
          <a:p>
            <a:pPr defTabSz="1171980" rtl="0"/>
            <a:r>
              <a:rPr lang="en-gb" sz="1300" dirty="0">
                <a:solidFill>
                  <a:srgbClr val="211A52"/>
                </a:solidFill>
                <a:latin typeface="Arial" panose="020B0604020202020204" pitchFamily="34" charset="0"/>
                <a:cs typeface="Arial" panose="020B0604020202020204" pitchFamily="34" charset="0"/>
              </a:rPr>
              <a:t>Materials and Production</a:t>
            </a:r>
          </a:p>
        </p:txBody>
      </p:sp>
      <p:sp>
        <p:nvSpPr>
          <p:cNvPr id="17" name="Tekstboks 27">
            <a:extLst>
              <a:ext uri="{FF2B5EF4-FFF2-40B4-BE49-F238E27FC236}">
                <a16:creationId xmlns:a16="http://schemas.microsoft.com/office/drawing/2014/main" id="{A19607E9-362A-AAD3-5DBA-C61143466192}"/>
              </a:ext>
            </a:extLst>
          </p:cNvPr>
          <p:cNvSpPr txBox="1"/>
          <p:nvPr/>
        </p:nvSpPr>
        <p:spPr>
          <a:xfrm>
            <a:off x="4791542" y="5018161"/>
            <a:ext cx="2015104" cy="718505"/>
          </a:xfrm>
          <a:prstGeom prst="rect">
            <a:avLst/>
          </a:prstGeom>
          <a:noFill/>
        </p:spPr>
        <p:txBody>
          <a:bodyPr wrap="square" lIns="117198" tIns="58598" rIns="117198" bIns="58598" rtlCol="0">
            <a:spAutoFit/>
          </a:bodyPr>
          <a:lstStyle/>
          <a:p>
            <a:pPr defTabSz="1171980" rtl="0"/>
            <a:r>
              <a:rPr lang="en-gb" sz="1300" b="1" dirty="0">
                <a:solidFill>
                  <a:srgbClr val="211A52"/>
                </a:solidFill>
                <a:latin typeface="Arial" panose="020B0604020202020204" pitchFamily="34" charset="0"/>
                <a:cs typeface="Arial" panose="020B0604020202020204" pitchFamily="34" charset="0"/>
              </a:rPr>
              <a:t>Lars Storm Pedersen</a:t>
            </a:r>
          </a:p>
          <a:p>
            <a:pPr defTabSz="1171980" rtl="0"/>
            <a:r>
              <a:rPr lang="en-gb" sz="1300" dirty="0">
                <a:solidFill>
                  <a:srgbClr val="211A52"/>
                </a:solidFill>
                <a:latin typeface="Arial" panose="020B0604020202020204" pitchFamily="34" charset="0"/>
                <a:cs typeface="Arial" panose="020B0604020202020204" pitchFamily="34" charset="0"/>
              </a:rPr>
              <a:t>Head of Department</a:t>
            </a:r>
          </a:p>
          <a:p>
            <a:pPr defTabSz="1171980" rtl="0"/>
            <a:r>
              <a:rPr lang="en-gb" sz="1300" dirty="0">
                <a:solidFill>
                  <a:srgbClr val="211A52"/>
                </a:solidFill>
                <a:latin typeface="Arial" panose="020B0604020202020204" pitchFamily="34" charset="0"/>
                <a:cs typeface="Arial" panose="020B0604020202020204" pitchFamily="34" charset="0"/>
              </a:rPr>
              <a:t>Energy</a:t>
            </a:r>
          </a:p>
        </p:txBody>
      </p:sp>
      <p:sp>
        <p:nvSpPr>
          <p:cNvPr id="19" name="Tekstboks 19">
            <a:extLst>
              <a:ext uri="{FF2B5EF4-FFF2-40B4-BE49-F238E27FC236}">
                <a16:creationId xmlns:a16="http://schemas.microsoft.com/office/drawing/2014/main" id="{E177C81C-D893-0BC6-8E89-71B014447AE3}"/>
              </a:ext>
            </a:extLst>
          </p:cNvPr>
          <p:cNvSpPr txBox="1"/>
          <p:nvPr/>
        </p:nvSpPr>
        <p:spPr>
          <a:xfrm>
            <a:off x="4734729" y="2801505"/>
            <a:ext cx="2110962" cy="718505"/>
          </a:xfrm>
          <a:prstGeom prst="rect">
            <a:avLst/>
          </a:prstGeom>
          <a:noFill/>
        </p:spPr>
        <p:txBody>
          <a:bodyPr wrap="square" lIns="117198" tIns="58598" rIns="117198" bIns="58598" rtlCol="0">
            <a:spAutoFit/>
          </a:bodyPr>
          <a:lstStyle/>
          <a:p>
            <a:pPr defTabSz="1171980" rtl="0"/>
            <a:r>
              <a:rPr lang="en-gb" sz="1300" b="1" dirty="0">
                <a:solidFill>
                  <a:srgbClr val="211A52"/>
                </a:solidFill>
                <a:latin typeface="Arial" panose="020B0604020202020204" pitchFamily="34" charset="0"/>
                <a:cs typeface="Arial" panose="020B0604020202020204" pitchFamily="34" charset="0"/>
              </a:rPr>
              <a:t>Olav </a:t>
            </a:r>
            <a:r>
              <a:rPr lang="en-gb" sz="1300" b="1" dirty="0" err="1">
                <a:solidFill>
                  <a:srgbClr val="211A52"/>
                </a:solidFill>
                <a:latin typeface="Arial" panose="020B0604020202020204" pitchFamily="34" charset="0"/>
                <a:cs typeface="Arial" panose="020B0604020202020204" pitchFamily="34" charset="0"/>
              </a:rPr>
              <a:t>Geil</a:t>
            </a:r>
            <a:endParaRPr lang="en-gb" sz="1300" b="1" dirty="0">
              <a:solidFill>
                <a:srgbClr val="211A52"/>
              </a:solidFill>
              <a:latin typeface="Arial" panose="020B0604020202020204" pitchFamily="34" charset="0"/>
              <a:cs typeface="Arial" panose="020B0604020202020204" pitchFamily="34" charset="0"/>
            </a:endParaRPr>
          </a:p>
          <a:p>
            <a:pPr defTabSz="1171980" rtl="0"/>
            <a:r>
              <a:rPr lang="en-gb" sz="1300" dirty="0">
                <a:solidFill>
                  <a:srgbClr val="211A52"/>
                </a:solidFill>
                <a:latin typeface="Arial" panose="020B0604020202020204" pitchFamily="34" charset="0"/>
                <a:cs typeface="Arial" panose="020B0604020202020204" pitchFamily="34" charset="0"/>
              </a:rPr>
              <a:t>Vice Dean </a:t>
            </a:r>
          </a:p>
          <a:p>
            <a:pPr defTabSz="1171980" rtl="0"/>
            <a:r>
              <a:rPr lang="en-gb" sz="1300" dirty="0">
                <a:solidFill>
                  <a:srgbClr val="211A52"/>
                </a:solidFill>
                <a:latin typeface="Arial" panose="020B0604020202020204" pitchFamily="34" charset="0"/>
                <a:cs typeface="Arial" panose="020B0604020202020204" pitchFamily="34" charset="0"/>
              </a:rPr>
              <a:t>Education</a:t>
            </a:r>
          </a:p>
        </p:txBody>
      </p:sp>
      <p:sp>
        <p:nvSpPr>
          <p:cNvPr id="22" name="Tekstboks 24">
            <a:extLst>
              <a:ext uri="{FF2B5EF4-FFF2-40B4-BE49-F238E27FC236}">
                <a16:creationId xmlns:a16="http://schemas.microsoft.com/office/drawing/2014/main" id="{C5C6082C-090D-912F-CB42-FD6C33D1358F}"/>
              </a:ext>
            </a:extLst>
          </p:cNvPr>
          <p:cNvSpPr txBox="1"/>
          <p:nvPr/>
        </p:nvSpPr>
        <p:spPr>
          <a:xfrm>
            <a:off x="9078454" y="5002445"/>
            <a:ext cx="2372679" cy="718505"/>
          </a:xfrm>
          <a:prstGeom prst="rect">
            <a:avLst/>
          </a:prstGeom>
          <a:noFill/>
        </p:spPr>
        <p:txBody>
          <a:bodyPr wrap="square" lIns="117198" tIns="58598" rIns="117198" bIns="58598" rtlCol="0">
            <a:spAutoFit/>
          </a:bodyPr>
          <a:lstStyle/>
          <a:p>
            <a:pPr defTabSz="1171980" rtl="0"/>
            <a:r>
              <a:rPr lang="en-gb" sz="1300" b="1" dirty="0">
                <a:solidFill>
                  <a:srgbClr val="211A52"/>
                </a:solidFill>
                <a:latin typeface="Arial" panose="020B0604020202020204" pitchFamily="34" charset="0"/>
                <a:cs typeface="Arial" panose="020B0604020202020204" pitchFamily="34" charset="0"/>
              </a:rPr>
              <a:t>Kim </a:t>
            </a:r>
            <a:r>
              <a:rPr lang="en-gb" sz="1300" b="1" dirty="0" err="1">
                <a:solidFill>
                  <a:srgbClr val="211A52"/>
                </a:solidFill>
                <a:latin typeface="Arial" panose="020B0604020202020204" pitchFamily="34" charset="0"/>
                <a:cs typeface="Arial" panose="020B0604020202020204" pitchFamily="34" charset="0"/>
              </a:rPr>
              <a:t>Lambertsen</a:t>
            </a:r>
            <a:r>
              <a:rPr lang="en-gb" sz="1300" b="1" dirty="0">
                <a:solidFill>
                  <a:srgbClr val="211A52"/>
                </a:solidFill>
                <a:latin typeface="Arial" panose="020B0604020202020204" pitchFamily="34" charset="0"/>
                <a:cs typeface="Arial" panose="020B0604020202020204" pitchFamily="34" charset="0"/>
              </a:rPr>
              <a:t> Larsen </a:t>
            </a:r>
            <a:br>
              <a:rPr lang="da-DK" sz="1300" b="1" dirty="0">
                <a:solidFill>
                  <a:srgbClr val="211A52"/>
                </a:solidFill>
                <a:latin typeface="Arial" panose="020B0604020202020204" pitchFamily="34" charset="0"/>
                <a:cs typeface="Arial" panose="020B0604020202020204" pitchFamily="34" charset="0"/>
              </a:rPr>
            </a:br>
            <a:r>
              <a:rPr lang="en-gb" sz="1300" dirty="0">
                <a:solidFill>
                  <a:srgbClr val="211A52"/>
                </a:solidFill>
                <a:latin typeface="Arial" panose="020B0604020202020204" pitchFamily="34" charset="0"/>
                <a:cs typeface="Arial" panose="020B0604020202020204" pitchFamily="34" charset="0"/>
              </a:rPr>
              <a:t>Head of Department</a:t>
            </a:r>
          </a:p>
          <a:p>
            <a:pPr defTabSz="1171980" rtl="0"/>
            <a:r>
              <a:rPr lang="en-gb" sz="1300" dirty="0">
                <a:solidFill>
                  <a:srgbClr val="211A52"/>
                </a:solidFill>
                <a:latin typeface="Arial" panose="020B0604020202020204" pitchFamily="34" charset="0"/>
                <a:cs typeface="Arial" panose="020B0604020202020204" pitchFamily="34" charset="0"/>
              </a:rPr>
              <a:t>Chemistry and Bioscience</a:t>
            </a:r>
          </a:p>
        </p:txBody>
      </p:sp>
      <p:sp>
        <p:nvSpPr>
          <p:cNvPr id="24" name="Tekstboks 28">
            <a:extLst>
              <a:ext uri="{FF2B5EF4-FFF2-40B4-BE49-F238E27FC236}">
                <a16:creationId xmlns:a16="http://schemas.microsoft.com/office/drawing/2014/main" id="{C7CA8A3D-4BE5-615B-6AFA-6F0B7A09F8AA}"/>
              </a:ext>
            </a:extLst>
          </p:cNvPr>
          <p:cNvSpPr txBox="1"/>
          <p:nvPr/>
        </p:nvSpPr>
        <p:spPr>
          <a:xfrm>
            <a:off x="8998272" y="2793235"/>
            <a:ext cx="2234441" cy="718505"/>
          </a:xfrm>
          <a:prstGeom prst="rect">
            <a:avLst/>
          </a:prstGeom>
          <a:noFill/>
        </p:spPr>
        <p:txBody>
          <a:bodyPr wrap="square" lIns="117198" tIns="58598" rIns="117198" bIns="58598" rtlCol="0">
            <a:spAutoFit/>
          </a:bodyPr>
          <a:lstStyle/>
          <a:p>
            <a:pPr defTabSz="1171980" rtl="0"/>
            <a:r>
              <a:rPr lang="en-gb" sz="1300" b="1">
                <a:solidFill>
                  <a:srgbClr val="211A52"/>
                </a:solidFill>
                <a:latin typeface="Arial" panose="020B0604020202020204" pitchFamily="34" charset="0"/>
                <a:cs typeface="Arial" panose="020B0604020202020204" pitchFamily="34" charset="0"/>
              </a:rPr>
              <a:t>Henrik Brohus</a:t>
            </a:r>
            <a:endParaRPr lang="da-DK" sz="1300" b="1" dirty="0">
              <a:solidFill>
                <a:srgbClr val="211A52"/>
              </a:solidFill>
              <a:latin typeface="Arial" panose="020B0604020202020204" pitchFamily="34" charset="0"/>
              <a:cs typeface="Arial" panose="020B0604020202020204" pitchFamily="34" charset="0"/>
            </a:endParaRPr>
          </a:p>
          <a:p>
            <a:pPr defTabSz="1171980" rtl="0"/>
            <a:r>
              <a:rPr lang="en-gb" sz="1300">
                <a:solidFill>
                  <a:srgbClr val="211A52"/>
                </a:solidFill>
                <a:latin typeface="Arial" panose="020B0604020202020204" pitchFamily="34" charset="0"/>
                <a:cs typeface="Arial" panose="020B0604020202020204" pitchFamily="34" charset="0"/>
              </a:rPr>
              <a:t>Head of Admission Course and of Continuing Education at the faculty</a:t>
            </a:r>
          </a:p>
        </p:txBody>
      </p:sp>
      <mc:AlternateContent xmlns:mc="http://schemas.openxmlformats.org/markup-compatibility/2006" xmlns:p14="http://schemas.microsoft.com/office/powerpoint/2010/main">
        <mc:Choice Requires="p14">
          <p:contentPart p14:bwMode="auto" r:id="rId3">
            <p14:nvContentPartPr>
              <p14:cNvPr id="27" name="Håndskrift 26">
                <a:extLst>
                  <a:ext uri="{FF2B5EF4-FFF2-40B4-BE49-F238E27FC236}">
                    <a16:creationId xmlns:a16="http://schemas.microsoft.com/office/drawing/2014/main" id="{8D65DB71-B275-2258-1A20-BB3827DE6FDF}"/>
                  </a:ext>
                </a:extLst>
              </p14:cNvPr>
              <p14:cNvContentPartPr/>
              <p14:nvPr/>
            </p14:nvContentPartPr>
            <p14:xfrm>
              <a:off x="5169378" y="6239664"/>
              <a:ext cx="360" cy="360"/>
            </p14:xfrm>
          </p:contentPart>
        </mc:Choice>
        <mc:Fallback xmlns="">
          <p:pic>
            <p:nvPicPr>
              <p:cNvPr id="27" name="Håndskrift 26">
                <a:extLst>
                  <a:ext uri="{FF2B5EF4-FFF2-40B4-BE49-F238E27FC236}">
                    <a16:creationId xmlns:a16="http://schemas.microsoft.com/office/drawing/2014/main" id="{8D65DB71-B275-2258-1A20-BB3827DE6FDF}"/>
                  </a:ext>
                </a:extLst>
              </p:cNvPr>
              <p:cNvPicPr/>
              <p:nvPr/>
            </p:nvPicPr>
            <p:blipFill>
              <a:blip r:embed="rId4"/>
              <a:stretch>
                <a:fillRect/>
              </a:stretch>
            </p:blipFill>
            <p:spPr>
              <a:xfrm>
                <a:off x="5163258" y="6233544"/>
                <a:ext cx="12600" cy="12600"/>
              </a:xfrm>
              <a:prstGeom prst="rect">
                <a:avLst/>
              </a:prstGeom>
            </p:spPr>
          </p:pic>
        </mc:Fallback>
      </mc:AlternateContent>
      <p:pic>
        <p:nvPicPr>
          <p:cNvPr id="1026" name="Picture 2" descr="Billede af Kasper Lynge Jensen">
            <a:extLst>
              <a:ext uri="{FF2B5EF4-FFF2-40B4-BE49-F238E27FC236}">
                <a16:creationId xmlns:a16="http://schemas.microsoft.com/office/drawing/2014/main" id="{D29DEFEF-443F-1A78-34EF-247010121F45}"/>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6765" y="3789989"/>
            <a:ext cx="874800" cy="1166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A9E5E61-AC03-2199-B5A6-D03BCCCFBB9E}"/>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r="-1"/>
          <a:stretch/>
        </p:blipFill>
        <p:spPr bwMode="auto">
          <a:xfrm>
            <a:off x="6967138" y="3761980"/>
            <a:ext cx="874800" cy="1166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921A367-AA72-51A6-C966-2868DE92C1BB}"/>
              </a:ext>
            </a:extLst>
          </p:cNvPr>
          <p:cNvPicPr>
            <a:picLocks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616765" y="1548334"/>
            <a:ext cx="874800" cy="1166398"/>
          </a:xfrm>
          <a:prstGeom prst="rect">
            <a:avLst/>
          </a:prstGeom>
          <a:noFill/>
          <a:extLst>
            <a:ext uri="{909E8E84-426E-40DD-AFC4-6F175D3DCCD1}">
              <a14:hiddenFill xmlns:a14="http://schemas.microsoft.com/office/drawing/2010/main">
                <a:solidFill>
                  <a:srgbClr val="FFFFFF"/>
                </a:solidFill>
              </a14:hiddenFill>
            </a:ext>
          </a:extLst>
        </p:spPr>
      </p:pic>
      <p:pic>
        <p:nvPicPr>
          <p:cNvPr id="14" name="Billede 13" descr="Et billede, der indeholder mand, person, briller&#10;&#10;Automatisk genereret beskrivelse">
            <a:extLst>
              <a:ext uri="{FF2B5EF4-FFF2-40B4-BE49-F238E27FC236}">
                <a16:creationId xmlns:a16="http://schemas.microsoft.com/office/drawing/2014/main" id="{61F9C39E-7711-369B-B4C3-4BC9CBBD2F8F}"/>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2723830" y="3789989"/>
            <a:ext cx="874800" cy="1166398"/>
          </a:xfrm>
          <a:prstGeom prst="rect">
            <a:avLst/>
          </a:prstGeom>
        </p:spPr>
      </p:pic>
      <p:pic>
        <p:nvPicPr>
          <p:cNvPr id="20" name="Billede 19">
            <a:extLst>
              <a:ext uri="{FF2B5EF4-FFF2-40B4-BE49-F238E27FC236}">
                <a16:creationId xmlns:a16="http://schemas.microsoft.com/office/drawing/2014/main" id="{3D70FA10-46E6-9CAC-2F65-8FD2102FC220}"/>
              </a:ext>
            </a:extLst>
          </p:cNvPr>
          <p:cNvPicPr>
            <a:picLocks noChangeAspect="1"/>
          </p:cNvPicPr>
          <p:nvPr/>
        </p:nvPicPr>
        <p:blipFill>
          <a:blip r:embed="rId9" cstate="email">
            <a:extLst>
              <a:ext uri="{28A0092B-C50C-407E-A947-70E740481C1C}">
                <a14:useLocalDpi xmlns:a14="http://schemas.microsoft.com/office/drawing/2010/main" val="0"/>
              </a:ext>
            </a:extLst>
          </a:blip>
          <a:srcRect t="-635"/>
          <a:stretch/>
        </p:blipFill>
        <p:spPr>
          <a:xfrm>
            <a:off x="4840532" y="1546630"/>
            <a:ext cx="873600" cy="1168102"/>
          </a:xfrm>
          <a:prstGeom prst="rect">
            <a:avLst/>
          </a:prstGeom>
        </p:spPr>
      </p:pic>
      <p:pic>
        <p:nvPicPr>
          <p:cNvPr id="3" name="Billede 2">
            <a:extLst>
              <a:ext uri="{FF2B5EF4-FFF2-40B4-BE49-F238E27FC236}">
                <a16:creationId xmlns:a16="http://schemas.microsoft.com/office/drawing/2014/main" id="{37DF40F3-55C8-F505-4990-A2DDBECDD493}"/>
              </a:ext>
            </a:extLst>
          </p:cNvPr>
          <p:cNvPicPr>
            <a:picLocks noChangeAspect="1"/>
          </p:cNvPicPr>
          <p:nvPr/>
        </p:nvPicPr>
        <p:blipFill>
          <a:blip r:embed="rId10" cstate="email">
            <a:extLst>
              <a:ext uri="{28A0092B-C50C-407E-A947-70E740481C1C}">
                <a14:useLocalDpi xmlns:a14="http://schemas.microsoft.com/office/drawing/2010/main" val="0"/>
              </a:ext>
            </a:extLst>
          </a:blip>
          <a:srcRect r="-138"/>
          <a:stretch/>
        </p:blipFill>
        <p:spPr>
          <a:xfrm>
            <a:off x="9120940" y="3761980"/>
            <a:ext cx="874800" cy="1166400"/>
          </a:xfrm>
          <a:prstGeom prst="rect">
            <a:avLst/>
          </a:prstGeom>
        </p:spPr>
      </p:pic>
      <p:pic>
        <p:nvPicPr>
          <p:cNvPr id="23" name="Billede 22">
            <a:extLst>
              <a:ext uri="{FF2B5EF4-FFF2-40B4-BE49-F238E27FC236}">
                <a16:creationId xmlns:a16="http://schemas.microsoft.com/office/drawing/2014/main" id="{F1534C52-4668-9AE4-D964-85C3446D2B40}"/>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9083727" y="1539738"/>
            <a:ext cx="873600" cy="1166398"/>
          </a:xfrm>
          <a:prstGeom prst="rect">
            <a:avLst/>
          </a:prstGeom>
        </p:spPr>
      </p:pic>
      <p:pic>
        <p:nvPicPr>
          <p:cNvPr id="5" name="Billede 4" descr="Et billede, der indeholder Ansigt, person, tøj, slips&#10;&#10;Indhold genereret af kunstig intelligens kan være forkert.">
            <a:extLst>
              <a:ext uri="{FF2B5EF4-FFF2-40B4-BE49-F238E27FC236}">
                <a16:creationId xmlns:a16="http://schemas.microsoft.com/office/drawing/2014/main" id="{6192CF7E-DDF8-86A1-21D3-463CBEE12166}"/>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p:blipFill>
        <p:spPr>
          <a:xfrm>
            <a:off x="4863741" y="3786553"/>
            <a:ext cx="881449" cy="1166400"/>
          </a:xfrm>
          <a:prstGeom prst="rect">
            <a:avLst/>
          </a:prstGeom>
        </p:spPr>
      </p:pic>
      <p:sp>
        <p:nvSpPr>
          <p:cNvPr id="2" name="Tekstboks 28">
            <a:extLst>
              <a:ext uri="{FF2B5EF4-FFF2-40B4-BE49-F238E27FC236}">
                <a16:creationId xmlns:a16="http://schemas.microsoft.com/office/drawing/2014/main" id="{04B0339D-E3CB-A437-DB99-C676F50D1D59}"/>
              </a:ext>
            </a:extLst>
          </p:cNvPr>
          <p:cNvSpPr txBox="1"/>
          <p:nvPr/>
        </p:nvSpPr>
        <p:spPr>
          <a:xfrm>
            <a:off x="6806646" y="2804205"/>
            <a:ext cx="2234441" cy="718505"/>
          </a:xfrm>
          <a:prstGeom prst="rect">
            <a:avLst/>
          </a:prstGeom>
          <a:noFill/>
        </p:spPr>
        <p:txBody>
          <a:bodyPr wrap="square" lIns="117198" tIns="58598" rIns="117198" bIns="58598" rtlCol="0">
            <a:spAutoFit/>
          </a:bodyPr>
          <a:lstStyle/>
          <a:p>
            <a:pPr defTabSz="1171980" rtl="0"/>
            <a:r>
              <a:rPr lang="en-gb" sz="1300" b="1" dirty="0">
                <a:solidFill>
                  <a:srgbClr val="211A52"/>
                </a:solidFill>
                <a:latin typeface="Arial" panose="020B0604020202020204" pitchFamily="34" charset="0"/>
                <a:cs typeface="Arial" panose="020B0604020202020204" pitchFamily="34" charset="0"/>
              </a:rPr>
              <a:t>Jacob </a:t>
            </a:r>
            <a:r>
              <a:rPr lang="en-gb" sz="1300" b="1" dirty="0" err="1">
                <a:solidFill>
                  <a:srgbClr val="211A52"/>
                </a:solidFill>
                <a:latin typeface="Arial" panose="020B0604020202020204" pitchFamily="34" charset="0"/>
                <a:cs typeface="Arial" panose="020B0604020202020204" pitchFamily="34" charset="0"/>
              </a:rPr>
              <a:t>Glensvang</a:t>
            </a:r>
            <a:endParaRPr lang="en-gb" sz="1300" b="1" dirty="0">
              <a:solidFill>
                <a:srgbClr val="211A52"/>
              </a:solidFill>
              <a:latin typeface="Arial" panose="020B0604020202020204" pitchFamily="34" charset="0"/>
              <a:cs typeface="Arial" panose="020B0604020202020204" pitchFamily="34" charset="0"/>
            </a:endParaRPr>
          </a:p>
          <a:p>
            <a:pPr defTabSz="1171980" rtl="0"/>
            <a:r>
              <a:rPr lang="en-gb" sz="1300" dirty="0">
                <a:solidFill>
                  <a:srgbClr val="211A52"/>
                </a:solidFill>
                <a:latin typeface="Arial" panose="020B0604020202020204" pitchFamily="34" charset="0"/>
                <a:cs typeface="Arial" panose="020B0604020202020204" pitchFamily="34" charset="0"/>
              </a:rPr>
              <a:t>Head of Secretariat</a:t>
            </a:r>
          </a:p>
          <a:p>
            <a:pPr defTabSz="1171980" rtl="0"/>
            <a:r>
              <a:rPr lang="en-gb" sz="1300" dirty="0">
                <a:solidFill>
                  <a:srgbClr val="211A52"/>
                </a:solidFill>
                <a:latin typeface="Arial" panose="020B0604020202020204" pitchFamily="34" charset="0"/>
                <a:cs typeface="Arial" panose="020B0604020202020204" pitchFamily="34" charset="0"/>
              </a:rPr>
              <a:t>Dean's Office</a:t>
            </a:r>
          </a:p>
        </p:txBody>
      </p:sp>
      <p:pic>
        <p:nvPicPr>
          <p:cNvPr id="7" name="Picture 2">
            <a:extLst>
              <a:ext uri="{FF2B5EF4-FFF2-40B4-BE49-F238E27FC236}">
                <a16:creationId xmlns:a16="http://schemas.microsoft.com/office/drawing/2014/main" id="{99EFBC50-25F0-D9C4-3F4E-035E99D0352E}"/>
              </a:ext>
            </a:extLst>
          </p:cNvPr>
          <p:cNvPicPr>
            <a:picLocks noChangeAspect="1" noChangeArrowheads="1"/>
          </p:cNvPicPr>
          <p:nvPr/>
        </p:nvPicPr>
        <p:blipFill rotWithShape="1">
          <a:blip r:embed="rId13" cstate="email">
            <a:extLst>
              <a:ext uri="{28A0092B-C50C-407E-A947-70E740481C1C}">
                <a14:useLocalDpi xmlns:a14="http://schemas.microsoft.com/office/drawing/2010/main" val="0"/>
              </a:ext>
            </a:extLst>
          </a:blip>
          <a:srcRect/>
          <a:stretch>
            <a:fillRect/>
          </a:stretch>
        </p:blipFill>
        <p:spPr bwMode="auto">
          <a:xfrm>
            <a:off x="6934998" y="1539738"/>
            <a:ext cx="874801" cy="11664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descr="Image result for michael toft overgaard aau">
            <a:extLst>
              <a:ext uri="{FF2B5EF4-FFF2-40B4-BE49-F238E27FC236}">
                <a16:creationId xmlns:a16="http://schemas.microsoft.com/office/drawing/2014/main" id="{0DE36265-D2ED-9271-7876-4D5BC9E4679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rtl="0"/>
            <a:endParaRPr lang="da-DK"/>
          </a:p>
        </p:txBody>
      </p:sp>
      <p:pic>
        <p:nvPicPr>
          <p:cNvPr id="11" name="Billede 10">
            <a:extLst>
              <a:ext uri="{FF2B5EF4-FFF2-40B4-BE49-F238E27FC236}">
                <a16:creationId xmlns:a16="http://schemas.microsoft.com/office/drawing/2014/main" id="{02A6BB5F-704B-3A76-B870-8E786D44E189}"/>
              </a:ext>
            </a:extLst>
          </p:cNvPr>
          <p:cNvPicPr>
            <a:picLocks noChangeAspect="1"/>
          </p:cNvPicPr>
          <p:nvPr/>
        </p:nvPicPr>
        <p:blipFill>
          <a:blip r:embed="rId14"/>
          <a:stretch>
            <a:fillRect/>
          </a:stretch>
        </p:blipFill>
        <p:spPr>
          <a:xfrm>
            <a:off x="2723830" y="1548334"/>
            <a:ext cx="849601" cy="1188491"/>
          </a:xfrm>
          <a:prstGeom prst="rect">
            <a:avLst/>
          </a:prstGeom>
        </p:spPr>
      </p:pic>
    </p:spTree>
    <p:extLst>
      <p:ext uri="{BB962C8B-B14F-4D97-AF65-F5344CB8AC3E}">
        <p14:creationId xmlns:p14="http://schemas.microsoft.com/office/powerpoint/2010/main" val="631360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593945" y="2051538"/>
            <a:ext cx="3733004" cy="3446585"/>
          </a:xfrm>
        </p:spPr>
      </p:pic>
      <p:sp>
        <p:nvSpPr>
          <p:cNvPr id="3" name="Rektangel 2">
            <a:extLst>
              <a:ext uri="{FF2B5EF4-FFF2-40B4-BE49-F238E27FC236}">
                <a16:creationId xmlns:a16="http://schemas.microsoft.com/office/drawing/2014/main" id="{6C75F952-91FC-4BCC-82C1-C5732445E36D}"/>
              </a:ext>
            </a:extLst>
          </p:cNvPr>
          <p:cNvSpPr/>
          <p:nvPr/>
        </p:nvSpPr>
        <p:spPr>
          <a:xfrm>
            <a:off x="6255513" y="820389"/>
            <a:ext cx="5084374" cy="231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solidFill>
                <a:schemeClr val="bg1"/>
              </a:solidFill>
            </a:endParaRPr>
          </a:p>
        </p:txBody>
      </p:sp>
      <p:graphicFrame>
        <p:nvGraphicFramePr>
          <p:cNvPr id="8" name="Pladsholder til tekst 13">
            <a:extLst>
              <a:ext uri="{FF2B5EF4-FFF2-40B4-BE49-F238E27FC236}">
                <a16:creationId xmlns:a16="http://schemas.microsoft.com/office/drawing/2014/main" id="{F422BF1B-343F-4FCE-B9A0-E730AE9B5554}"/>
              </a:ext>
            </a:extLst>
          </p:cNvPr>
          <p:cNvGraphicFramePr/>
          <p:nvPr>
            <p:extLst>
              <p:ext uri="{D42A27DB-BD31-4B8C-83A1-F6EECF244321}">
                <p14:modId xmlns:p14="http://schemas.microsoft.com/office/powerpoint/2010/main" val="3485903775"/>
              </p:ext>
            </p:extLst>
          </p:nvPr>
        </p:nvGraphicFramePr>
        <p:xfrm>
          <a:off x="6096000" y="1999996"/>
          <a:ext cx="5524500" cy="43893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2">
            <a:extLst>
              <a:ext uri="{FF2B5EF4-FFF2-40B4-BE49-F238E27FC236}">
                <a16:creationId xmlns:a16="http://schemas.microsoft.com/office/drawing/2014/main" id="{4C879203-6384-68E9-0BF5-956CC0E2AD25}"/>
              </a:ext>
            </a:extLst>
          </p:cNvPr>
          <p:cNvSpPr txBox="1">
            <a:spLocks/>
          </p:cNvSpPr>
          <p:nvPr/>
        </p:nvSpPr>
        <p:spPr>
          <a:xfrm>
            <a:off x="568715" y="380099"/>
            <a:ext cx="8081990" cy="1473911"/>
          </a:xfrm>
          <a:prstGeom prst="rect">
            <a:avLst/>
          </a:prstGeom>
          <a:effectLst/>
        </p:spPr>
        <p:txBody>
          <a:bodyPr vert="horz" lIns="0" tIns="192001" rIns="0" bIns="0" rtlCol="0" anchor="t" anchorCtr="0">
            <a:noAutofit/>
          </a:bodyPr>
          <a:lstStyle>
            <a:lvl1pPr algn="l" defTabSz="914207"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rtl="0"/>
            <a:r>
              <a:rPr lang="en-gb" sz="3000">
                <a:solidFill>
                  <a:srgbClr val="211A52"/>
                </a:solidFill>
                <a:latin typeface="Arial Black" panose="020B0604020202020204" pitchFamily="34" charset="0"/>
                <a:cs typeface="Arial Black" panose="020B0604020202020204" pitchFamily="34" charset="0"/>
              </a:rPr>
              <a:t>SUSTAINABILITY </a:t>
            </a:r>
            <a:r>
              <a:rPr lang="en-gb" sz="3000">
                <a:solidFill>
                  <a:srgbClr val="0179A4"/>
                </a:solidFill>
                <a:latin typeface="Arial Black" panose="020B0604020202020204" pitchFamily="34" charset="0"/>
                <a:cs typeface="Arial Black" panose="020B0604020202020204" pitchFamily="34" charset="0"/>
              </a:rPr>
              <a:t>AREAS</a:t>
            </a:r>
            <a:endParaRPr lang="en-US" sz="3000" dirty="0">
              <a:solidFill>
                <a:srgbClr val="0179A4"/>
              </a:solidFill>
              <a:latin typeface="Arial Black" panose="020B0604020202020204" pitchFamily="34" charset="0"/>
              <a:cs typeface="Arial Black" panose="020B0604020202020204" pitchFamily="34" charset="0"/>
            </a:endParaRPr>
          </a:p>
        </p:txBody>
      </p:sp>
      <p:sp>
        <p:nvSpPr>
          <p:cNvPr id="2" name="Tekstfelt 1">
            <a:extLst>
              <a:ext uri="{FF2B5EF4-FFF2-40B4-BE49-F238E27FC236}">
                <a16:creationId xmlns:a16="http://schemas.microsoft.com/office/drawing/2014/main" id="{7A76A53E-6359-C1AD-60EF-BED0A8FBEC54}"/>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latin typeface="Arial" panose="020B0604020202020204" pitchFamily="34" charset="0"/>
                <a:cs typeface="Arial" panose="020B0604020202020204" pitchFamily="34" charset="0"/>
              </a:rPr>
              <a:t>Sustainability  </a:t>
            </a:r>
          </a:p>
        </p:txBody>
      </p:sp>
      <p:pic>
        <p:nvPicPr>
          <p:cNvPr id="4" name="Grafik 3" descr="Åben hånd med plante kontur">
            <a:extLst>
              <a:ext uri="{FF2B5EF4-FFF2-40B4-BE49-F238E27FC236}">
                <a16:creationId xmlns:a16="http://schemas.microsoft.com/office/drawing/2014/main" id="{8C704862-CC20-730E-3BE9-01533B034AA0}"/>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83449" y="-55065"/>
            <a:ext cx="480420" cy="480420"/>
          </a:xfrm>
          <a:prstGeom prst="rect">
            <a:avLst/>
          </a:prstGeom>
        </p:spPr>
      </p:pic>
    </p:spTree>
    <p:extLst>
      <p:ext uri="{BB962C8B-B14F-4D97-AF65-F5344CB8AC3E}">
        <p14:creationId xmlns:p14="http://schemas.microsoft.com/office/powerpoint/2010/main" val="3687186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587375" y="2074985"/>
            <a:ext cx="3691664" cy="3408416"/>
          </a:xfrm>
        </p:spPr>
      </p:pic>
      <p:sp>
        <p:nvSpPr>
          <p:cNvPr id="3" name="Rektangel 2">
            <a:extLst>
              <a:ext uri="{FF2B5EF4-FFF2-40B4-BE49-F238E27FC236}">
                <a16:creationId xmlns:a16="http://schemas.microsoft.com/office/drawing/2014/main" id="{B2CC8B2B-2A4D-442F-91C8-078F41C1FA6C}"/>
              </a:ext>
            </a:extLst>
          </p:cNvPr>
          <p:cNvSpPr/>
          <p:nvPr/>
        </p:nvSpPr>
        <p:spPr>
          <a:xfrm>
            <a:off x="6217920" y="820389"/>
            <a:ext cx="2754630" cy="239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graphicFrame>
        <p:nvGraphicFramePr>
          <p:cNvPr id="7" name="Pladsholder til tekst 13">
            <a:extLst>
              <a:ext uri="{FF2B5EF4-FFF2-40B4-BE49-F238E27FC236}">
                <a16:creationId xmlns:a16="http://schemas.microsoft.com/office/drawing/2014/main" id="{DC37BA0F-C3D5-4BB3-9195-7235DE05D4F3}"/>
              </a:ext>
            </a:extLst>
          </p:cNvPr>
          <p:cNvGraphicFramePr/>
          <p:nvPr>
            <p:extLst>
              <p:ext uri="{D42A27DB-BD31-4B8C-83A1-F6EECF244321}">
                <p14:modId xmlns:p14="http://schemas.microsoft.com/office/powerpoint/2010/main" val="3988735658"/>
              </p:ext>
            </p:extLst>
          </p:nvPr>
        </p:nvGraphicFramePr>
        <p:xfrm>
          <a:off x="6059488" y="1240077"/>
          <a:ext cx="5667298"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2">
            <a:extLst>
              <a:ext uri="{FF2B5EF4-FFF2-40B4-BE49-F238E27FC236}">
                <a16:creationId xmlns:a16="http://schemas.microsoft.com/office/drawing/2014/main" id="{E53DEC76-8549-0293-60E4-3CEA2C77F6B0}"/>
              </a:ext>
            </a:extLst>
          </p:cNvPr>
          <p:cNvSpPr txBox="1">
            <a:spLocks/>
          </p:cNvSpPr>
          <p:nvPr/>
        </p:nvSpPr>
        <p:spPr>
          <a:xfrm>
            <a:off x="568715" y="380099"/>
            <a:ext cx="7997769" cy="1473911"/>
          </a:xfrm>
          <a:prstGeom prst="rect">
            <a:avLst/>
          </a:prstGeom>
          <a:effectLst/>
        </p:spPr>
        <p:txBody>
          <a:bodyPr vert="horz" lIns="0" tIns="192001" rIns="0" bIns="0" rtlCol="0" anchor="t" anchorCtr="0">
            <a:noAutofit/>
          </a:bodyPr>
          <a:lstStyle>
            <a:lvl1pPr algn="l" defTabSz="914207"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rtl="0"/>
            <a:r>
              <a:rPr lang="en-gb" sz="3000">
                <a:solidFill>
                  <a:srgbClr val="211A52"/>
                </a:solidFill>
                <a:latin typeface="Arial Black" panose="020B0604020202020204" pitchFamily="34" charset="0"/>
                <a:cs typeface="Arial Black" panose="020B0604020202020204" pitchFamily="34" charset="0"/>
              </a:rPr>
              <a:t>SUSTAINABILITY </a:t>
            </a:r>
            <a:r>
              <a:rPr lang="en-gb" sz="3000">
                <a:solidFill>
                  <a:srgbClr val="008B68"/>
                </a:solidFill>
                <a:latin typeface="Arial Black" panose="020B0604020202020204" pitchFamily="34" charset="0"/>
                <a:cs typeface="Arial Black" panose="020B0604020202020204" pitchFamily="34" charset="0"/>
              </a:rPr>
              <a:t>AREAS</a:t>
            </a:r>
            <a:endParaRPr lang="en-US" sz="3000" dirty="0">
              <a:solidFill>
                <a:srgbClr val="008B68"/>
              </a:solidFill>
              <a:latin typeface="Arial Black" panose="020B0604020202020204" pitchFamily="34" charset="0"/>
              <a:cs typeface="Arial Black" panose="020B0604020202020204" pitchFamily="34" charset="0"/>
            </a:endParaRPr>
          </a:p>
        </p:txBody>
      </p:sp>
      <p:sp>
        <p:nvSpPr>
          <p:cNvPr id="2" name="Tekstfelt 1">
            <a:extLst>
              <a:ext uri="{FF2B5EF4-FFF2-40B4-BE49-F238E27FC236}">
                <a16:creationId xmlns:a16="http://schemas.microsoft.com/office/drawing/2014/main" id="{E6992D9C-C8B7-86E2-11FA-E33AECFF0C8C}"/>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latin typeface="Arial" panose="020B0604020202020204" pitchFamily="34" charset="0"/>
                <a:cs typeface="Arial" panose="020B0604020202020204" pitchFamily="34" charset="0"/>
              </a:rPr>
              <a:t>Sustainability  </a:t>
            </a:r>
          </a:p>
        </p:txBody>
      </p:sp>
      <p:pic>
        <p:nvPicPr>
          <p:cNvPr id="4" name="Grafik 3" descr="Åben hånd med plante kontur">
            <a:extLst>
              <a:ext uri="{FF2B5EF4-FFF2-40B4-BE49-F238E27FC236}">
                <a16:creationId xmlns:a16="http://schemas.microsoft.com/office/drawing/2014/main" id="{1BED8062-3DCD-E549-276A-B43C0F064DF7}"/>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83449" y="-55065"/>
            <a:ext cx="480420" cy="480420"/>
          </a:xfrm>
          <a:prstGeom prst="rect">
            <a:avLst/>
          </a:prstGeom>
        </p:spPr>
      </p:pic>
    </p:spTree>
    <p:extLst>
      <p:ext uri="{BB962C8B-B14F-4D97-AF65-F5344CB8AC3E}">
        <p14:creationId xmlns:p14="http://schemas.microsoft.com/office/powerpoint/2010/main" val="36021748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610879" y="2063261"/>
            <a:ext cx="3721208" cy="3435694"/>
          </a:xfrm>
        </p:spPr>
      </p:pic>
      <p:sp>
        <p:nvSpPr>
          <p:cNvPr id="3" name="Rektangel 2">
            <a:extLst>
              <a:ext uri="{FF2B5EF4-FFF2-40B4-BE49-F238E27FC236}">
                <a16:creationId xmlns:a16="http://schemas.microsoft.com/office/drawing/2014/main" id="{64A4788B-31FA-4611-BC6D-8C18C005F993}"/>
              </a:ext>
            </a:extLst>
          </p:cNvPr>
          <p:cNvSpPr/>
          <p:nvPr/>
        </p:nvSpPr>
        <p:spPr>
          <a:xfrm>
            <a:off x="6096000" y="948690"/>
            <a:ext cx="3802380" cy="201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graphicFrame>
        <p:nvGraphicFramePr>
          <p:cNvPr id="7" name="Pladsholder til tekst 13">
            <a:extLst>
              <a:ext uri="{FF2B5EF4-FFF2-40B4-BE49-F238E27FC236}">
                <a16:creationId xmlns:a16="http://schemas.microsoft.com/office/drawing/2014/main" id="{8C7FCC54-D3CE-4657-8B8A-217A99861A48}"/>
              </a:ext>
            </a:extLst>
          </p:cNvPr>
          <p:cNvGraphicFramePr/>
          <p:nvPr>
            <p:extLst>
              <p:ext uri="{D42A27DB-BD31-4B8C-83A1-F6EECF244321}">
                <p14:modId xmlns:p14="http://schemas.microsoft.com/office/powerpoint/2010/main" val="690691805"/>
              </p:ext>
            </p:extLst>
          </p:nvPr>
        </p:nvGraphicFramePr>
        <p:xfrm>
          <a:off x="6096001" y="1894342"/>
          <a:ext cx="5524500" cy="45542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2">
            <a:extLst>
              <a:ext uri="{FF2B5EF4-FFF2-40B4-BE49-F238E27FC236}">
                <a16:creationId xmlns:a16="http://schemas.microsoft.com/office/drawing/2014/main" id="{7E669C22-7A17-44DC-1BB3-A7B47E58A611}"/>
              </a:ext>
            </a:extLst>
          </p:cNvPr>
          <p:cNvSpPr>
            <a:spLocks noGrp="1"/>
          </p:cNvSpPr>
          <p:nvPr>
            <p:ph type="title"/>
          </p:nvPr>
        </p:nvSpPr>
        <p:spPr>
          <a:xfrm>
            <a:off x="568715" y="380099"/>
            <a:ext cx="8623411" cy="1473911"/>
          </a:xfrm>
        </p:spPr>
        <p:txBody>
          <a:bodyPr rtlCol="0"/>
          <a:lstStyle/>
          <a:p>
            <a:pPr rtl="0"/>
            <a:r>
              <a:rPr lang="en-gb" sz="3000">
                <a:solidFill>
                  <a:srgbClr val="211A52"/>
                </a:solidFill>
                <a:latin typeface="Arial Black" panose="020B0604020202020204" pitchFamily="34" charset="0"/>
                <a:cs typeface="Arial Black" panose="020B0604020202020204" pitchFamily="34" charset="0"/>
              </a:rPr>
              <a:t>SUSTAINABILITY </a:t>
            </a:r>
            <a:r>
              <a:rPr lang="en-gb" sz="3000">
                <a:solidFill>
                  <a:srgbClr val="D24359"/>
                </a:solidFill>
                <a:latin typeface="Arial Black" panose="020B0604020202020204" pitchFamily="34" charset="0"/>
                <a:cs typeface="Arial Black" panose="020B0604020202020204" pitchFamily="34" charset="0"/>
              </a:rPr>
              <a:t>AREAS</a:t>
            </a:r>
            <a:endParaRPr lang="en-US" sz="3000" dirty="0">
              <a:solidFill>
                <a:srgbClr val="D24359"/>
              </a:solidFill>
              <a:latin typeface="Arial Black" panose="020B0604020202020204" pitchFamily="34" charset="0"/>
              <a:cs typeface="Arial Black" panose="020B0604020202020204" pitchFamily="34" charset="0"/>
            </a:endParaRPr>
          </a:p>
        </p:txBody>
      </p:sp>
      <p:sp>
        <p:nvSpPr>
          <p:cNvPr id="2" name="Tekstfelt 1">
            <a:extLst>
              <a:ext uri="{FF2B5EF4-FFF2-40B4-BE49-F238E27FC236}">
                <a16:creationId xmlns:a16="http://schemas.microsoft.com/office/drawing/2014/main" id="{58B69E41-86C4-2E21-D598-2B84BB4ED2DB}"/>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latin typeface="Arial" panose="020B0604020202020204" pitchFamily="34" charset="0"/>
                <a:cs typeface="Arial" panose="020B0604020202020204" pitchFamily="34" charset="0"/>
              </a:rPr>
              <a:t>Sustainability  </a:t>
            </a:r>
          </a:p>
        </p:txBody>
      </p:sp>
      <p:pic>
        <p:nvPicPr>
          <p:cNvPr id="4" name="Grafik 3" descr="Åben hånd med plante kontur">
            <a:extLst>
              <a:ext uri="{FF2B5EF4-FFF2-40B4-BE49-F238E27FC236}">
                <a16:creationId xmlns:a16="http://schemas.microsoft.com/office/drawing/2014/main" id="{ED643194-3943-CF0B-2AE8-3DCF0F6A93C8}"/>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83449" y="-55065"/>
            <a:ext cx="480420" cy="480420"/>
          </a:xfrm>
          <a:prstGeom prst="rect">
            <a:avLst/>
          </a:prstGeom>
        </p:spPr>
      </p:pic>
    </p:spTree>
    <p:extLst>
      <p:ext uri="{BB962C8B-B14F-4D97-AF65-F5344CB8AC3E}">
        <p14:creationId xmlns:p14="http://schemas.microsoft.com/office/powerpoint/2010/main" val="962011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603339" y="2063261"/>
            <a:ext cx="3738734" cy="3451876"/>
          </a:xfrm>
        </p:spPr>
      </p:pic>
      <p:sp>
        <p:nvSpPr>
          <p:cNvPr id="3" name="Rektangel 2">
            <a:extLst>
              <a:ext uri="{FF2B5EF4-FFF2-40B4-BE49-F238E27FC236}">
                <a16:creationId xmlns:a16="http://schemas.microsoft.com/office/drawing/2014/main" id="{1D4C8DF7-7E74-4DC0-B2CD-19DD58CA0A63}"/>
              </a:ext>
            </a:extLst>
          </p:cNvPr>
          <p:cNvSpPr/>
          <p:nvPr/>
        </p:nvSpPr>
        <p:spPr>
          <a:xfrm>
            <a:off x="6297930" y="820389"/>
            <a:ext cx="3086100" cy="2802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graphicFrame>
        <p:nvGraphicFramePr>
          <p:cNvPr id="7" name="Pladsholder til tekst 13">
            <a:extLst>
              <a:ext uri="{FF2B5EF4-FFF2-40B4-BE49-F238E27FC236}">
                <a16:creationId xmlns:a16="http://schemas.microsoft.com/office/drawing/2014/main" id="{5036813A-16DA-4A48-AB36-84AD9D7F418C}"/>
              </a:ext>
            </a:extLst>
          </p:cNvPr>
          <p:cNvGraphicFramePr/>
          <p:nvPr>
            <p:extLst>
              <p:ext uri="{D42A27DB-BD31-4B8C-83A1-F6EECF244321}">
                <p14:modId xmlns:p14="http://schemas.microsoft.com/office/powerpoint/2010/main" val="146115582"/>
              </p:ext>
            </p:extLst>
          </p:nvPr>
        </p:nvGraphicFramePr>
        <p:xfrm>
          <a:off x="6096001" y="1913249"/>
          <a:ext cx="5527830" cy="45542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2">
            <a:extLst>
              <a:ext uri="{FF2B5EF4-FFF2-40B4-BE49-F238E27FC236}">
                <a16:creationId xmlns:a16="http://schemas.microsoft.com/office/drawing/2014/main" id="{41438A9D-A19D-AD27-7365-B28F9FAA4D43}"/>
              </a:ext>
            </a:extLst>
          </p:cNvPr>
          <p:cNvSpPr txBox="1">
            <a:spLocks/>
          </p:cNvSpPr>
          <p:nvPr/>
        </p:nvSpPr>
        <p:spPr>
          <a:xfrm>
            <a:off x="568715" y="380099"/>
            <a:ext cx="8081990" cy="1473911"/>
          </a:xfrm>
          <a:prstGeom prst="rect">
            <a:avLst/>
          </a:prstGeom>
          <a:effectLst/>
        </p:spPr>
        <p:txBody>
          <a:bodyPr vert="horz" lIns="0" tIns="192001" rIns="0" bIns="0" rtlCol="0" anchor="t" anchorCtr="0">
            <a:noAutofit/>
          </a:bodyPr>
          <a:lstStyle>
            <a:lvl1pPr algn="l" defTabSz="914207"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rtl="0"/>
            <a:r>
              <a:rPr lang="en-gb" sz="3000">
                <a:solidFill>
                  <a:srgbClr val="211A52"/>
                </a:solidFill>
                <a:latin typeface="Arial Black" panose="020B0604020202020204" pitchFamily="34" charset="0"/>
                <a:cs typeface="Arial Black" panose="020B0604020202020204" pitchFamily="34" charset="0"/>
              </a:rPr>
              <a:t>SUSTAINABILITY </a:t>
            </a:r>
            <a:r>
              <a:rPr lang="en-gb" sz="3000">
                <a:solidFill>
                  <a:srgbClr val="60AD8B"/>
                </a:solidFill>
                <a:latin typeface="Arial Black" panose="020B0604020202020204" pitchFamily="34" charset="0"/>
                <a:cs typeface="Arial Black" panose="020B0604020202020204" pitchFamily="34" charset="0"/>
              </a:rPr>
              <a:t>AREAS</a:t>
            </a:r>
            <a:endParaRPr lang="en-US" sz="3000" dirty="0">
              <a:solidFill>
                <a:srgbClr val="60AD8B"/>
              </a:solidFill>
              <a:latin typeface="Arial Black" panose="020B0604020202020204" pitchFamily="34" charset="0"/>
              <a:cs typeface="Arial Black" panose="020B0604020202020204" pitchFamily="34" charset="0"/>
            </a:endParaRPr>
          </a:p>
        </p:txBody>
      </p:sp>
      <p:sp>
        <p:nvSpPr>
          <p:cNvPr id="2" name="Tekstfelt 1">
            <a:extLst>
              <a:ext uri="{FF2B5EF4-FFF2-40B4-BE49-F238E27FC236}">
                <a16:creationId xmlns:a16="http://schemas.microsoft.com/office/drawing/2014/main" id="{45345494-551B-8275-C2F7-30CB91547800}"/>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latin typeface="Arial" panose="020B0604020202020204" pitchFamily="34" charset="0"/>
                <a:cs typeface="Arial" panose="020B0604020202020204" pitchFamily="34" charset="0"/>
              </a:rPr>
              <a:t>Sustainability  </a:t>
            </a:r>
          </a:p>
        </p:txBody>
      </p:sp>
      <p:pic>
        <p:nvPicPr>
          <p:cNvPr id="4" name="Grafik 3" descr="Åben hånd med plante kontur">
            <a:extLst>
              <a:ext uri="{FF2B5EF4-FFF2-40B4-BE49-F238E27FC236}">
                <a16:creationId xmlns:a16="http://schemas.microsoft.com/office/drawing/2014/main" id="{3D416C49-2074-432A-AD25-917058E53DF3}"/>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83449" y="-55065"/>
            <a:ext cx="480420" cy="480420"/>
          </a:xfrm>
          <a:prstGeom prst="rect">
            <a:avLst/>
          </a:prstGeom>
        </p:spPr>
      </p:pic>
    </p:spTree>
    <p:extLst>
      <p:ext uri="{BB962C8B-B14F-4D97-AF65-F5344CB8AC3E}">
        <p14:creationId xmlns:p14="http://schemas.microsoft.com/office/powerpoint/2010/main" val="186750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614254" y="2074984"/>
            <a:ext cx="3726835" cy="3440889"/>
          </a:xfrm>
        </p:spPr>
      </p:pic>
      <p:sp>
        <p:nvSpPr>
          <p:cNvPr id="3" name="Rektangel 2">
            <a:extLst>
              <a:ext uri="{FF2B5EF4-FFF2-40B4-BE49-F238E27FC236}">
                <a16:creationId xmlns:a16="http://schemas.microsoft.com/office/drawing/2014/main" id="{443127CA-6258-4E8E-9219-A967B375A014}"/>
              </a:ext>
            </a:extLst>
          </p:cNvPr>
          <p:cNvSpPr/>
          <p:nvPr/>
        </p:nvSpPr>
        <p:spPr>
          <a:xfrm>
            <a:off x="6423660" y="925830"/>
            <a:ext cx="3337560" cy="177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graphicFrame>
        <p:nvGraphicFramePr>
          <p:cNvPr id="7" name="Pladsholder til tekst 13">
            <a:extLst>
              <a:ext uri="{FF2B5EF4-FFF2-40B4-BE49-F238E27FC236}">
                <a16:creationId xmlns:a16="http://schemas.microsoft.com/office/drawing/2014/main" id="{AB24E415-A1AC-4AA2-804D-0B6C921E7409}"/>
              </a:ext>
            </a:extLst>
          </p:cNvPr>
          <p:cNvGraphicFramePr/>
          <p:nvPr>
            <p:extLst>
              <p:ext uri="{D42A27DB-BD31-4B8C-83A1-F6EECF244321}">
                <p14:modId xmlns:p14="http://schemas.microsoft.com/office/powerpoint/2010/main" val="1938387577"/>
              </p:ext>
            </p:extLst>
          </p:nvPr>
        </p:nvGraphicFramePr>
        <p:xfrm>
          <a:off x="6101121" y="1911740"/>
          <a:ext cx="5524500" cy="410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2">
            <a:extLst>
              <a:ext uri="{FF2B5EF4-FFF2-40B4-BE49-F238E27FC236}">
                <a16:creationId xmlns:a16="http://schemas.microsoft.com/office/drawing/2014/main" id="{27FE781F-7135-63B6-2D38-C33FFEF906CC}"/>
              </a:ext>
            </a:extLst>
          </p:cNvPr>
          <p:cNvSpPr txBox="1">
            <a:spLocks/>
          </p:cNvSpPr>
          <p:nvPr/>
        </p:nvSpPr>
        <p:spPr>
          <a:xfrm>
            <a:off x="568715" y="380099"/>
            <a:ext cx="9970948" cy="1473911"/>
          </a:xfrm>
          <a:prstGeom prst="rect">
            <a:avLst/>
          </a:prstGeom>
          <a:effectLst/>
        </p:spPr>
        <p:txBody>
          <a:bodyPr vert="horz" lIns="0" tIns="192001" rIns="0" bIns="0" rtlCol="0" anchor="t" anchorCtr="0">
            <a:noAutofit/>
          </a:bodyPr>
          <a:lstStyle>
            <a:lvl1pPr algn="l" defTabSz="914207"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rtl="0"/>
            <a:r>
              <a:rPr lang="en-gb" sz="3000">
                <a:solidFill>
                  <a:srgbClr val="211A52"/>
                </a:solidFill>
                <a:latin typeface="Arial Black" panose="020B0604020202020204" pitchFamily="34" charset="0"/>
                <a:cs typeface="Arial Black" panose="020B0604020202020204" pitchFamily="34" charset="0"/>
              </a:rPr>
              <a:t>SUSTAINABILITY </a:t>
            </a:r>
            <a:r>
              <a:rPr lang="en-gb" sz="3000">
                <a:solidFill>
                  <a:srgbClr val="012553"/>
                </a:solidFill>
                <a:latin typeface="Arial Black" panose="020B0604020202020204" pitchFamily="34" charset="0"/>
                <a:cs typeface="Arial Black" panose="020B0604020202020204" pitchFamily="34" charset="0"/>
              </a:rPr>
              <a:t>AREAS</a:t>
            </a:r>
            <a:endParaRPr lang="en-US" sz="3000" dirty="0">
              <a:solidFill>
                <a:srgbClr val="012553"/>
              </a:solidFill>
              <a:latin typeface="Arial Black" panose="020B0604020202020204" pitchFamily="34" charset="0"/>
              <a:cs typeface="Arial Black" panose="020B0604020202020204" pitchFamily="34" charset="0"/>
            </a:endParaRPr>
          </a:p>
        </p:txBody>
      </p:sp>
      <p:sp>
        <p:nvSpPr>
          <p:cNvPr id="2" name="Tekstfelt 1">
            <a:extLst>
              <a:ext uri="{FF2B5EF4-FFF2-40B4-BE49-F238E27FC236}">
                <a16:creationId xmlns:a16="http://schemas.microsoft.com/office/drawing/2014/main" id="{F988A2CC-9B32-8484-209D-478E36A0F1C2}"/>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latin typeface="Arial" panose="020B0604020202020204" pitchFamily="34" charset="0"/>
                <a:cs typeface="Arial" panose="020B0604020202020204" pitchFamily="34" charset="0"/>
              </a:rPr>
              <a:t>Sustainability  </a:t>
            </a:r>
          </a:p>
        </p:txBody>
      </p:sp>
      <p:pic>
        <p:nvPicPr>
          <p:cNvPr id="4" name="Grafik 3" descr="Åben hånd med plante kontur">
            <a:extLst>
              <a:ext uri="{FF2B5EF4-FFF2-40B4-BE49-F238E27FC236}">
                <a16:creationId xmlns:a16="http://schemas.microsoft.com/office/drawing/2014/main" id="{3F913AFA-BBD1-503F-039C-2A644A52A3CC}"/>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83449" y="-55065"/>
            <a:ext cx="480420" cy="480420"/>
          </a:xfrm>
          <a:prstGeom prst="rect">
            <a:avLst/>
          </a:prstGeom>
        </p:spPr>
      </p:pic>
    </p:spTree>
    <p:extLst>
      <p:ext uri="{BB962C8B-B14F-4D97-AF65-F5344CB8AC3E}">
        <p14:creationId xmlns:p14="http://schemas.microsoft.com/office/powerpoint/2010/main" val="5731964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tekst, skærmbillede, Font/skrifttype, Grafik&#10;&#10;Automatisk genereret beskrivelse">
            <a:extLst>
              <a:ext uri="{FF2B5EF4-FFF2-40B4-BE49-F238E27FC236}">
                <a16:creationId xmlns:a16="http://schemas.microsoft.com/office/drawing/2014/main" id="{F2E3BC7C-EE5D-A9A1-F94A-EFED15D0FF2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
        <p:nvSpPr>
          <p:cNvPr id="9" name="Titel 5">
            <a:extLst>
              <a:ext uri="{FF2B5EF4-FFF2-40B4-BE49-F238E27FC236}">
                <a16:creationId xmlns:a16="http://schemas.microsoft.com/office/drawing/2014/main" id="{785B9C49-2369-456C-8432-DFE9FA2D8126}"/>
              </a:ext>
            </a:extLst>
          </p:cNvPr>
          <p:cNvSpPr txBox="1">
            <a:spLocks/>
          </p:cNvSpPr>
          <p:nvPr/>
        </p:nvSpPr>
        <p:spPr>
          <a:xfrm>
            <a:off x="2441575" y="2676496"/>
            <a:ext cx="7341129" cy="1036319"/>
          </a:xfrm>
          <a:prstGeom prst="rect">
            <a:avLst/>
          </a:prstGeom>
          <a:solidFill>
            <a:schemeClr val="bg1"/>
          </a:solidFill>
          <a:effectLst/>
        </p:spPr>
        <p:txBody>
          <a:bodyPr vert="horz" lIns="0" tIns="107988" rIns="0" bIns="0" rtlCol="0" anchor="t" anchorCtr="0">
            <a:normAutofit fontScale="77500" lnSpcReduction="20000"/>
          </a:bodyPr>
          <a:lstStyle>
            <a:lvl1pPr algn="l" defTabSz="914207"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algn="ctr" rtl="0">
              <a:spcAft>
                <a:spcPts val="600"/>
              </a:spcAft>
            </a:pPr>
            <a:r>
              <a:rPr lang="en-gb" sz="2800" kern="1200" spc="300" dirty="0">
                <a:solidFill>
                  <a:srgbClr val="211A52"/>
                </a:solidFill>
                <a:latin typeface="Arial Black" panose="020B0604020202020204" pitchFamily="34" charset="0"/>
                <a:cs typeface="Arial Black" panose="020B0604020202020204" pitchFamily="34" charset="0"/>
              </a:rPr>
              <a:t>AAU STRATEGY</a:t>
            </a:r>
            <a:br>
              <a:rPr lang="en-US" sz="2800" kern="1200" spc="300" baseline="0" dirty="0">
                <a:solidFill>
                  <a:srgbClr val="211A52"/>
                </a:solidFill>
                <a:latin typeface="Arial Black" panose="020B0604020202020204" pitchFamily="34" charset="0"/>
                <a:cs typeface="Arial Black" panose="020B0604020202020204" pitchFamily="34" charset="0"/>
              </a:rPr>
            </a:br>
            <a:r>
              <a:rPr lang="en-gb" sz="2800" kern="1200" spc="300" dirty="0">
                <a:solidFill>
                  <a:srgbClr val="211A52"/>
                </a:solidFill>
                <a:latin typeface="Arial Black" panose="020B0604020202020204" pitchFamily="34" charset="0"/>
                <a:cs typeface="Arial Black" panose="020B0604020202020204" pitchFamily="34" charset="0"/>
              </a:rPr>
              <a:t>KNOWLEDGE FOR THE WORLD </a:t>
            </a:r>
          </a:p>
          <a:p>
            <a:pPr algn="ctr" rtl="0">
              <a:spcAft>
                <a:spcPts val="600"/>
              </a:spcAft>
            </a:pPr>
            <a:r>
              <a:rPr lang="en-gb" sz="2800" kern="1200" spc="300" dirty="0">
                <a:solidFill>
                  <a:srgbClr val="211A52"/>
                </a:solidFill>
                <a:latin typeface="Arial Black" panose="020B0604020202020204" pitchFamily="34" charset="0"/>
                <a:cs typeface="Arial Black" panose="020B0604020202020204" pitchFamily="34" charset="0"/>
              </a:rPr>
              <a:t>2022-26</a:t>
            </a:r>
          </a:p>
        </p:txBody>
      </p:sp>
      <p:sp>
        <p:nvSpPr>
          <p:cNvPr id="2" name="Pladsholder til slidenummer 1" hidden="1">
            <a:extLst>
              <a:ext uri="{FF2B5EF4-FFF2-40B4-BE49-F238E27FC236}">
                <a16:creationId xmlns:a16="http://schemas.microsoft.com/office/drawing/2014/main" id="{94895894-5B1F-453A-B047-C286B974B376}"/>
              </a:ext>
            </a:extLst>
          </p:cNvPr>
          <p:cNvSpPr>
            <a:spLocks noGrp="1"/>
          </p:cNvSpPr>
          <p:nvPr>
            <p:ph type="sldNum" sz="quarter" idx="4294967295"/>
          </p:nvPr>
        </p:nvSpPr>
        <p:spPr>
          <a:xfrm>
            <a:off x="11339887" y="593225"/>
            <a:ext cx="571468" cy="227164"/>
          </a:xfrm>
        </p:spPr>
        <p:txBody>
          <a:bodyPr rtlCol="0"/>
          <a:lstStyle/>
          <a:p>
            <a:pPr rtl="0">
              <a:spcAft>
                <a:spcPts val="600"/>
              </a:spcAft>
            </a:pPr>
            <a:fld id="{D8D877B3-D348-4611-9BDB-C5374591D951}" type="slidenum">
              <a:rPr lang="en-US" smtClean="0"/>
              <a:pPr rtl="0">
                <a:spcAft>
                  <a:spcPts val="600"/>
                </a:spcAft>
              </a:pPr>
              <a:t>55</a:t>
            </a:fld>
            <a:endParaRPr lang="en-US"/>
          </a:p>
        </p:txBody>
      </p:sp>
    </p:spTree>
    <p:extLst>
      <p:ext uri="{BB962C8B-B14F-4D97-AF65-F5344CB8AC3E}">
        <p14:creationId xmlns:p14="http://schemas.microsoft.com/office/powerpoint/2010/main" val="40968300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A64FA-63D1-1DF6-8432-0D8597A15BE7}"/>
            </a:ext>
          </a:extLst>
        </p:cNvPr>
        <p:cNvGrpSpPr/>
        <p:nvPr/>
      </p:nvGrpSpPr>
      <p:grpSpPr>
        <a:xfrm>
          <a:off x="0" y="0"/>
          <a:ext cx="0" cy="0"/>
          <a:chOff x="0" y="0"/>
          <a:chExt cx="0" cy="0"/>
        </a:xfrm>
      </p:grpSpPr>
      <p:sp>
        <p:nvSpPr>
          <p:cNvPr id="5" name="Freeform 14">
            <a:extLst>
              <a:ext uri="{FF2B5EF4-FFF2-40B4-BE49-F238E27FC236}">
                <a16:creationId xmlns:a16="http://schemas.microsoft.com/office/drawing/2014/main" id="{9A5DA648-DCB2-6463-BC53-EE00C2C0C675}"/>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rtl="0">
              <a:defRPr/>
            </a:pPr>
            <a:endParaRPr lang="da-DK" sz="1350" dirty="0">
              <a:solidFill>
                <a:srgbClr val="211A52"/>
              </a:solidFill>
              <a:latin typeface="Arial"/>
            </a:endParaRPr>
          </a:p>
        </p:txBody>
      </p:sp>
      <p:sp>
        <p:nvSpPr>
          <p:cNvPr id="18" name="Rektangel: afrundede hjørner 5">
            <a:extLst>
              <a:ext uri="{FF2B5EF4-FFF2-40B4-BE49-F238E27FC236}">
                <a16:creationId xmlns:a16="http://schemas.microsoft.com/office/drawing/2014/main" id="{8F29968C-F75E-BC39-FCD3-D21E75091275}"/>
              </a:ext>
            </a:extLst>
          </p:cNvPr>
          <p:cNvSpPr/>
          <p:nvPr/>
        </p:nvSpPr>
        <p:spPr>
          <a:xfrm>
            <a:off x="864752" y="1836030"/>
            <a:ext cx="10587147" cy="3797299"/>
          </a:xfrm>
          <a:prstGeom prst="roundRect">
            <a:avLst/>
          </a:prstGeom>
          <a:ln/>
        </p:spPr>
        <p:style>
          <a:lnRef idx="0">
            <a:schemeClr val="dk1"/>
          </a:lnRef>
          <a:fillRef idx="3">
            <a:schemeClr val="dk1"/>
          </a:fillRef>
          <a:effectRef idx="3">
            <a:schemeClr val="dk1"/>
          </a:effectRef>
          <a:fontRef idx="minor">
            <a:schemeClr val="lt1"/>
          </a:fontRef>
        </p:style>
        <p:txBody>
          <a:bodyPr rtlCol="0" anchor="ctr"/>
          <a:lstStyle/>
          <a:p>
            <a:pPr algn="ctr" rtl="0"/>
            <a:endParaRPr lang="da-DK" dirty="0"/>
          </a:p>
        </p:txBody>
      </p:sp>
      <p:sp>
        <p:nvSpPr>
          <p:cNvPr id="19" name="Rektangel: afrundede hjørner 13">
            <a:extLst>
              <a:ext uri="{FF2B5EF4-FFF2-40B4-BE49-F238E27FC236}">
                <a16:creationId xmlns:a16="http://schemas.microsoft.com/office/drawing/2014/main" id="{467F04B4-84C3-DCCC-D595-B4A48E3C2A32}"/>
              </a:ext>
            </a:extLst>
          </p:cNvPr>
          <p:cNvSpPr/>
          <p:nvPr/>
        </p:nvSpPr>
        <p:spPr>
          <a:xfrm>
            <a:off x="1087786" y="2255187"/>
            <a:ext cx="10141080" cy="29589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sp>
        <p:nvSpPr>
          <p:cNvPr id="20" name="Rounded Rectangle 3">
            <a:extLst>
              <a:ext uri="{FF2B5EF4-FFF2-40B4-BE49-F238E27FC236}">
                <a16:creationId xmlns:a16="http://schemas.microsoft.com/office/drawing/2014/main" id="{6ED5D8BB-5C35-0260-6667-3124A7B28BA3}"/>
              </a:ext>
            </a:extLst>
          </p:cNvPr>
          <p:cNvSpPr>
            <a:spLocks noChangeAspect="1"/>
          </p:cNvSpPr>
          <p:nvPr/>
        </p:nvSpPr>
        <p:spPr bwMode="auto">
          <a:xfrm flipV="1">
            <a:off x="1087786" y="2255188"/>
            <a:ext cx="9954124" cy="2958986"/>
          </a:xfrm>
          <a:prstGeom prst="roundRect">
            <a:avLst>
              <a:gd name="adj" fmla="val 13048"/>
            </a:avLst>
          </a:prstGeom>
          <a:ln>
            <a:solidFill>
              <a:schemeClr val="bg1"/>
            </a:solidFill>
          </a:ln>
        </p:spPr>
        <p:style>
          <a:lnRef idx="2">
            <a:schemeClr val="dk1"/>
          </a:lnRef>
          <a:fillRef idx="1">
            <a:schemeClr val="lt1"/>
          </a:fillRef>
          <a:effectRef idx="0">
            <a:schemeClr val="dk1"/>
          </a:effectRef>
          <a:fontRef idx="minor">
            <a:schemeClr val="dk1"/>
          </a:fontRef>
        </p:style>
        <p:txBody>
          <a:bodyPr vert="vert" lIns="36000" tIns="36000" rIns="36000" bIns="36000" rtlCol="0" anchor="t"/>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i="1" u="none" strike="noStrike" kern="1200" cap="none" spc="0" normalizeH="0" noProof="0">
                <a:ln>
                  <a:noFill/>
                </a:ln>
                <a:effectLst/>
                <a:uLnTx/>
                <a:uFillTx/>
                <a:latin typeface="Arial" panose="020B0604020202020204" pitchFamily="34" charset="0"/>
                <a:cs typeface="Arial" panose="020B0604020202020204" pitchFamily="34" charset="0"/>
              </a:rPr>
              <a:t>Knowledge for the World</a:t>
            </a:r>
          </a:p>
        </p:txBody>
      </p:sp>
      <p:grpSp>
        <p:nvGrpSpPr>
          <p:cNvPr id="21" name="Gruppe 20">
            <a:extLst>
              <a:ext uri="{FF2B5EF4-FFF2-40B4-BE49-F238E27FC236}">
                <a16:creationId xmlns:a16="http://schemas.microsoft.com/office/drawing/2014/main" id="{A4361487-FFBA-FE41-CC2E-8ABCBD6346AB}"/>
              </a:ext>
            </a:extLst>
          </p:cNvPr>
          <p:cNvGrpSpPr/>
          <p:nvPr/>
        </p:nvGrpSpPr>
        <p:grpSpPr>
          <a:xfrm rot="21378307">
            <a:off x="6285598" y="2661864"/>
            <a:ext cx="3075028" cy="3139738"/>
            <a:chOff x="2537071" y="3295649"/>
            <a:chExt cx="1968977" cy="1610395"/>
          </a:xfrm>
        </p:grpSpPr>
        <p:sp>
          <p:nvSpPr>
            <p:cNvPr id="22" name="Bue 21">
              <a:extLst>
                <a:ext uri="{FF2B5EF4-FFF2-40B4-BE49-F238E27FC236}">
                  <a16:creationId xmlns:a16="http://schemas.microsoft.com/office/drawing/2014/main" id="{FF3E6584-3301-8853-CC77-B68A9F025A29}"/>
                </a:ext>
              </a:extLst>
            </p:cNvPr>
            <p:cNvSpPr/>
            <p:nvPr/>
          </p:nvSpPr>
          <p:spPr>
            <a:xfrm flipH="1">
              <a:off x="2537071" y="3826544"/>
              <a:ext cx="1316235" cy="1079500"/>
            </a:xfrm>
            <a:prstGeom prst="arc">
              <a:avLst/>
            </a:prstGeom>
            <a:ln>
              <a:headEnd type="arrow"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2060"/>
                </a:solidFill>
                <a:effectLst/>
                <a:uLnTx/>
                <a:uFillTx/>
                <a:latin typeface="Arial"/>
                <a:ea typeface="+mn-ea"/>
                <a:cs typeface="+mn-cs"/>
              </a:endParaRPr>
            </a:p>
          </p:txBody>
        </p:sp>
        <p:sp>
          <p:nvSpPr>
            <p:cNvPr id="23" name="Bue 22">
              <a:extLst>
                <a:ext uri="{FF2B5EF4-FFF2-40B4-BE49-F238E27FC236}">
                  <a16:creationId xmlns:a16="http://schemas.microsoft.com/office/drawing/2014/main" id="{663FF4F2-A727-1713-5D8B-2D02330F4080}"/>
                </a:ext>
              </a:extLst>
            </p:cNvPr>
            <p:cNvSpPr/>
            <p:nvPr/>
          </p:nvSpPr>
          <p:spPr>
            <a:xfrm flipH="1">
              <a:off x="3189813" y="3295649"/>
              <a:ext cx="1316235" cy="1079500"/>
            </a:xfrm>
            <a:prstGeom prst="arc">
              <a:avLst/>
            </a:prstGeom>
            <a:ln>
              <a:headEnd type="arrow"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2060"/>
                </a:solidFill>
                <a:effectLst/>
                <a:uLnTx/>
                <a:uFillTx/>
                <a:latin typeface="Arial"/>
                <a:ea typeface="+mn-ea"/>
                <a:cs typeface="+mn-cs"/>
              </a:endParaRPr>
            </a:p>
          </p:txBody>
        </p:sp>
      </p:grpSp>
      <p:sp>
        <p:nvSpPr>
          <p:cNvPr id="25" name="Rektangel 24">
            <a:extLst>
              <a:ext uri="{FF2B5EF4-FFF2-40B4-BE49-F238E27FC236}">
                <a16:creationId xmlns:a16="http://schemas.microsoft.com/office/drawing/2014/main" id="{EB8C3F85-740B-BEF0-A136-82102667E6D8}"/>
              </a:ext>
            </a:extLst>
          </p:cNvPr>
          <p:cNvSpPr/>
          <p:nvPr/>
        </p:nvSpPr>
        <p:spPr>
          <a:xfrm>
            <a:off x="6820427" y="3901823"/>
            <a:ext cx="3135916" cy="738664"/>
          </a:xfrm>
          <a:prstGeom prst="rect">
            <a:avLst/>
          </a:prstGeom>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u="none" strike="noStrike" kern="1200" cap="none" spc="0" normalizeH="0" noProof="0">
                <a:ln>
                  <a:noFill/>
                </a:ln>
                <a:effectLst/>
                <a:uLnTx/>
                <a:uFillTx/>
                <a:latin typeface="Arial" panose="020B0604020202020204" pitchFamily="34" charset="0"/>
                <a:cs typeface="Arial" panose="020B0604020202020204" pitchFamily="34" charset="0"/>
              </a:rPr>
              <a:t>Quality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u="none" strike="noStrike" kern="1200" cap="none" spc="0" normalizeH="0" noProof="0">
                <a:ln>
                  <a:noFill/>
                </a:ln>
                <a:effectLst/>
                <a:uLnTx/>
                <a:uFillTx/>
                <a:latin typeface="Arial" panose="020B0604020202020204" pitchFamily="34" charset="0"/>
                <a:cs typeface="Arial" panose="020B0604020202020204" pitchFamily="34" charset="0"/>
              </a:rPr>
              <a:t>Professionalisation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u="none" strike="noStrike" kern="1200" cap="none" spc="0" normalizeH="0" noProof="0">
                <a:ln>
                  <a:noFill/>
                </a:ln>
                <a:effectLst/>
                <a:uLnTx/>
                <a:uFillTx/>
                <a:latin typeface="Arial" panose="020B0604020202020204" pitchFamily="34" charset="0"/>
                <a:cs typeface="Arial" panose="020B0604020202020204" pitchFamily="34" charset="0"/>
              </a:rPr>
              <a:t>Identity</a:t>
            </a:r>
          </a:p>
        </p:txBody>
      </p:sp>
      <p:sp>
        <p:nvSpPr>
          <p:cNvPr id="26" name="Rektangel 25">
            <a:extLst>
              <a:ext uri="{FF2B5EF4-FFF2-40B4-BE49-F238E27FC236}">
                <a16:creationId xmlns:a16="http://schemas.microsoft.com/office/drawing/2014/main" id="{BE8792B0-EA4C-506B-3C12-C816763D013C}"/>
              </a:ext>
            </a:extLst>
          </p:cNvPr>
          <p:cNvSpPr/>
          <p:nvPr/>
        </p:nvSpPr>
        <p:spPr>
          <a:xfrm>
            <a:off x="2541302" y="3848873"/>
            <a:ext cx="3909999" cy="523220"/>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1" u="none" strike="noStrike" kern="1200" cap="none" spc="0" normalizeH="0" noProof="0" dirty="0">
                <a:ln>
                  <a:noFill/>
                </a:ln>
                <a:effectLst/>
                <a:uLnTx/>
                <a:uFillTx/>
                <a:latin typeface="Arial" panose="020B0604020202020204" pitchFamily="34" charset="0"/>
                <a:cs typeface="Arial" panose="020B0604020202020204" pitchFamily="34" charset="0"/>
              </a:rPr>
              <a:t>Knowledge for the World</a:t>
            </a:r>
            <a:r>
              <a:rPr lang="da-dk" sz="1400" b="1" i="1" u="none" strike="noStrike" kern="1200" cap="none" spc="0" normalizeH="0" noProof="0" dirty="0">
                <a:ln>
                  <a:noFill/>
                </a:ln>
                <a:effectLst/>
                <a:uLnTx/>
                <a:uFillTx/>
                <a:latin typeface="Arial" panose="020B0604020202020204" pitchFamily="34" charset="0"/>
                <a:cs typeface="Arial" panose="020B0604020202020204" pitchFamily="34" charset="0"/>
              </a:rPr>
              <a:t> </a:t>
            </a:r>
            <a:r>
              <a:rPr lang="da-dk" sz="1400" b="1" i="0" u="none" strike="noStrike" kern="1200" cap="none" spc="0" normalizeH="0" noProof="0" dirty="0">
                <a:ln>
                  <a:noFill/>
                </a:ln>
                <a:effectLst/>
                <a:uLnTx/>
                <a:uFillTx/>
                <a:latin typeface="Arial" panose="020B0604020202020204" pitchFamily="34" charset="0"/>
                <a:cs typeface="Arial" panose="020B0604020202020204" pitchFamily="34" charset="0"/>
              </a:rPr>
              <a:t>2016-21
</a:t>
            </a:r>
            <a:br>
              <a:rPr kumimoji="0" lang="da-DK"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lang="en-gb" sz="1400" b="1" i="0" u="none" strike="noStrike" kern="1200" cap="none" spc="0" normalizeH="0" noProof="0" dirty="0">
                <a:ln>
                  <a:noFill/>
                </a:ln>
                <a:effectLst/>
                <a:uLnTx/>
                <a:uFillTx/>
                <a:latin typeface="Arial" panose="020B0604020202020204" pitchFamily="34" charset="0"/>
                <a:cs typeface="Arial" panose="020B0604020202020204" pitchFamily="34" charset="0"/>
              </a:rPr>
              <a:t>A coherent and consolidated AAU</a:t>
            </a:r>
          </a:p>
        </p:txBody>
      </p:sp>
      <p:sp>
        <p:nvSpPr>
          <p:cNvPr id="28" name="Rektangel 27">
            <a:extLst>
              <a:ext uri="{FF2B5EF4-FFF2-40B4-BE49-F238E27FC236}">
                <a16:creationId xmlns:a16="http://schemas.microsoft.com/office/drawing/2014/main" id="{770D230A-62D4-0BFA-2746-61BECA5F5C90}"/>
              </a:ext>
            </a:extLst>
          </p:cNvPr>
          <p:cNvSpPr/>
          <p:nvPr/>
        </p:nvSpPr>
        <p:spPr>
          <a:xfrm>
            <a:off x="3601867" y="2521106"/>
            <a:ext cx="4157645" cy="1169551"/>
          </a:xfrm>
          <a:prstGeom prst="rect">
            <a:avLst/>
          </a:prstGeom>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lang="en-gb" sz="1400" b="1" i="1" u="none" strike="noStrike" kern="1200" cap="none" spc="0" normalizeH="0" noProof="0" dirty="0">
                <a:ln>
                  <a:noFill/>
                </a:ln>
                <a:effectLst/>
                <a:uLnTx/>
                <a:uFillTx/>
                <a:latin typeface="Arial" panose="020B0604020202020204" pitchFamily="34" charset="0"/>
                <a:cs typeface="Arial" panose="020B0604020202020204" pitchFamily="34" charset="0"/>
              </a:rPr>
              <a:t>Knowledge for the World </a:t>
            </a:r>
            <a:r>
              <a:rPr lang="en-gb" sz="1400" b="1" i="0" u="none" strike="noStrike" kern="1200" cap="none" spc="0" normalizeH="0" noProof="0" dirty="0">
                <a:ln>
                  <a:noFill/>
                </a:ln>
                <a:effectLst/>
                <a:uLnTx/>
                <a:uFillTx/>
                <a:latin typeface="Arial" panose="020B0604020202020204" pitchFamily="34" charset="0"/>
                <a:cs typeface="Arial" panose="020B0604020202020204" pitchFamily="34" charset="0"/>
              </a:rPr>
              <a:t>2022-26</a:t>
            </a:r>
          </a:p>
          <a:p>
            <a:pPr marL="0" marR="0" lvl="0" indent="0" algn="l" defTabSz="914330" rtl="0" eaLnBrk="1" fontAlgn="auto" latinLnBrk="0" hangingPunct="1">
              <a:lnSpc>
                <a:spcPct val="100000"/>
              </a:lnSpc>
              <a:spcBef>
                <a:spcPts val="0"/>
              </a:spcBef>
              <a:spcAft>
                <a:spcPts val="0"/>
              </a:spcAft>
              <a:buClrTx/>
              <a:buSzTx/>
              <a:buFontTx/>
              <a:buNone/>
              <a:tabLst/>
              <a:defRPr/>
            </a:pPr>
            <a:br>
              <a:rPr kumimoji="0" lang="da-DK" sz="1400" b="1"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lang="en-gb" sz="1400" b="1" i="0" u="none" strike="noStrike" kern="1200" cap="none" spc="0" normalizeH="0" noProof="0" dirty="0">
                <a:ln>
                  <a:noFill/>
                </a:ln>
                <a:effectLst/>
                <a:uLnTx/>
                <a:uFillTx/>
                <a:latin typeface="Arial" panose="020B0604020202020204" pitchFamily="34" charset="0"/>
                <a:cs typeface="Arial" panose="020B0604020202020204" pitchFamily="34" charset="0"/>
              </a:rPr>
              <a:t>We are internationally recognized as a mission-oriented university that contributes </a:t>
            </a:r>
          </a:p>
          <a:p>
            <a:pPr marL="0" marR="0" lvl="0" indent="0" algn="l" defTabSz="914330" rtl="0" eaLnBrk="1" fontAlgn="auto" latinLnBrk="0" hangingPunct="1">
              <a:lnSpc>
                <a:spcPct val="100000"/>
              </a:lnSpc>
              <a:spcBef>
                <a:spcPts val="0"/>
              </a:spcBef>
              <a:spcAft>
                <a:spcPts val="0"/>
              </a:spcAft>
              <a:buClrTx/>
              <a:buSzTx/>
              <a:buFontTx/>
              <a:buNone/>
              <a:tabLst/>
              <a:defRPr/>
            </a:pPr>
            <a:r>
              <a:rPr lang="en-gb" sz="1400" b="1" i="0" u="none" strike="noStrike" kern="1200" cap="none" spc="0" normalizeH="0" noProof="0" dirty="0">
                <a:ln>
                  <a:noFill/>
                </a:ln>
                <a:effectLst/>
                <a:uLnTx/>
                <a:uFillTx/>
                <a:latin typeface="Arial" panose="020B0604020202020204" pitchFamily="34" charset="0"/>
                <a:cs typeface="Arial" panose="020B0604020202020204" pitchFamily="34" charset="0"/>
              </a:rPr>
              <a:t>to sustainable development</a:t>
            </a:r>
            <a:endParaRPr kumimoji="0" lang="da-DK" sz="1400" b="1"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0" name="Tekstfelt 29">
            <a:extLst>
              <a:ext uri="{FF2B5EF4-FFF2-40B4-BE49-F238E27FC236}">
                <a16:creationId xmlns:a16="http://schemas.microsoft.com/office/drawing/2014/main" id="{D63DF406-E54F-005A-D27F-40F8C396F69D}"/>
              </a:ext>
            </a:extLst>
          </p:cNvPr>
          <p:cNvSpPr txBox="1"/>
          <p:nvPr/>
        </p:nvSpPr>
        <p:spPr>
          <a:xfrm>
            <a:off x="7885351" y="2700348"/>
            <a:ext cx="3387596" cy="1169551"/>
          </a:xfrm>
          <a:prstGeom prst="rect">
            <a:avLst/>
          </a:prstGeom>
          <a:noFill/>
        </p:spPr>
        <p:txBody>
          <a:bodyPr wrap="square" rtlCol="0">
            <a:spAutoFit/>
          </a:bodyPr>
          <a:lstStyle/>
          <a:p>
            <a:pPr marL="285750" marR="0" lvl="0" indent="-2857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u="none" strike="noStrike" kern="1200" cap="none" spc="0" normalizeH="0" noProof="0" dirty="0">
                <a:ln>
                  <a:noFill/>
                </a:ln>
                <a:effectLst/>
                <a:uLnTx/>
                <a:uFillTx/>
                <a:latin typeface="Arial" panose="020B0604020202020204" pitchFamily="34" charset="0"/>
                <a:cs typeface="Arial" panose="020B0604020202020204" pitchFamily="34" charset="0"/>
              </a:rPr>
              <a:t>Prioritization and flexibility</a:t>
            </a:r>
          </a:p>
          <a:p>
            <a:pPr marL="285750" marR="0" lvl="0" indent="-2857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u="none" strike="noStrike" kern="1200" cap="none" spc="0" normalizeH="0" noProof="0" dirty="0">
                <a:ln>
                  <a:noFill/>
                </a:ln>
                <a:effectLst/>
                <a:uLnTx/>
                <a:uFillTx/>
                <a:latin typeface="Arial" panose="020B0604020202020204" pitchFamily="34" charset="0"/>
                <a:cs typeface="Arial" panose="020B0604020202020204" pitchFamily="34" charset="0"/>
              </a:rPr>
              <a:t>Further development of AAU’s distinctive features</a:t>
            </a:r>
          </a:p>
          <a:p>
            <a:pPr marL="285750" marR="0" lvl="0" indent="-2857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u="none" strike="noStrike" kern="1200" cap="none" spc="0" normalizeH="0" noProof="0" dirty="0">
                <a:ln>
                  <a:noFill/>
                </a:ln>
                <a:effectLst/>
                <a:uLnTx/>
                <a:uFillTx/>
                <a:latin typeface="Arial" panose="020B0604020202020204" pitchFamily="34" charset="0"/>
                <a:cs typeface="Arial" panose="020B0604020202020204" pitchFamily="34" charset="0"/>
              </a:rPr>
              <a:t>Strategic action</a:t>
            </a:r>
          </a:p>
          <a:p>
            <a:pPr marL="285750" marR="0" lvl="0" indent="-2857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u="none" strike="noStrike" kern="1200" cap="none" spc="0" normalizeH="0" noProof="0" dirty="0">
                <a:ln>
                  <a:noFill/>
                </a:ln>
                <a:effectLst/>
                <a:uLnTx/>
                <a:uFillTx/>
                <a:latin typeface="Arial" panose="020B0604020202020204" pitchFamily="34" charset="0"/>
                <a:cs typeface="Arial" panose="020B0604020202020204" pitchFamily="34" charset="0"/>
              </a:rPr>
              <a:t>Digital opportunities</a:t>
            </a:r>
          </a:p>
        </p:txBody>
      </p:sp>
      <p:sp>
        <p:nvSpPr>
          <p:cNvPr id="31" name="Tekstfelt 30">
            <a:extLst>
              <a:ext uri="{FF2B5EF4-FFF2-40B4-BE49-F238E27FC236}">
                <a16:creationId xmlns:a16="http://schemas.microsoft.com/office/drawing/2014/main" id="{727BFCD9-A066-E7C1-D30C-C9BE7CC5DB4B}"/>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a:solidFill>
                  <a:schemeClr val="bg1"/>
                </a:solidFill>
              </a:rPr>
              <a:t>Strategy</a:t>
            </a:r>
          </a:p>
        </p:txBody>
      </p:sp>
      <p:pic>
        <p:nvPicPr>
          <p:cNvPr id="32" name="Grafik 31" descr="Lyspære og blyant kontur">
            <a:extLst>
              <a:ext uri="{FF2B5EF4-FFF2-40B4-BE49-F238E27FC236}">
                <a16:creationId xmlns:a16="http://schemas.microsoft.com/office/drawing/2014/main" id="{21DD9D7F-8B2B-EC01-A188-2AA63A2037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4075" y="0"/>
            <a:ext cx="914400" cy="914400"/>
          </a:xfrm>
          <a:prstGeom prst="rect">
            <a:avLst/>
          </a:prstGeom>
        </p:spPr>
      </p:pic>
      <p:sp>
        <p:nvSpPr>
          <p:cNvPr id="33" name="Titel 20">
            <a:extLst>
              <a:ext uri="{FF2B5EF4-FFF2-40B4-BE49-F238E27FC236}">
                <a16:creationId xmlns:a16="http://schemas.microsoft.com/office/drawing/2014/main" id="{1B9746A6-461F-7C71-328D-9A47A100DC5B}"/>
              </a:ext>
            </a:extLst>
          </p:cNvPr>
          <p:cNvSpPr>
            <a:spLocks noGrp="1"/>
          </p:cNvSpPr>
          <p:nvPr>
            <p:ph type="title"/>
          </p:nvPr>
        </p:nvSpPr>
        <p:spPr>
          <a:xfrm>
            <a:off x="587374" y="398000"/>
            <a:ext cx="7657466" cy="1474385"/>
          </a:xfrm>
        </p:spPr>
        <p:txBody>
          <a:bodyPr rtlCol="0"/>
          <a:lstStyle/>
          <a:p>
            <a:pPr rtl="0"/>
            <a:r>
              <a:rPr lang="en-gb" sz="3000" dirty="0">
                <a:latin typeface="Arial Black" panose="020B0604020202020204" pitchFamily="34" charset="0"/>
                <a:cs typeface="Arial Black" panose="020B0604020202020204" pitchFamily="34" charset="0"/>
              </a:rPr>
              <a:t>KNOWLEDGE FOR THE WORLD</a:t>
            </a:r>
          </a:p>
        </p:txBody>
      </p:sp>
      <p:pic>
        <p:nvPicPr>
          <p:cNvPr id="34" name="Grafik 33" descr="Mål kontur">
            <a:extLst>
              <a:ext uri="{FF2B5EF4-FFF2-40B4-BE49-F238E27FC236}">
                <a16:creationId xmlns:a16="http://schemas.microsoft.com/office/drawing/2014/main" id="{6F1AFDF6-1F60-4587-A7B8-F228B63E9B06}"/>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7786" y="0"/>
            <a:ext cx="370290" cy="370290"/>
          </a:xfrm>
          <a:prstGeom prst="rect">
            <a:avLst/>
          </a:prstGeom>
        </p:spPr>
      </p:pic>
    </p:spTree>
    <p:extLst>
      <p:ext uri="{BB962C8B-B14F-4D97-AF65-F5344CB8AC3E}">
        <p14:creationId xmlns:p14="http://schemas.microsoft.com/office/powerpoint/2010/main" val="4128666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A64FA-63D1-1DF6-8432-0D8597A15BE7}"/>
            </a:ext>
          </a:extLst>
        </p:cNvPr>
        <p:cNvGrpSpPr/>
        <p:nvPr/>
      </p:nvGrpSpPr>
      <p:grpSpPr>
        <a:xfrm>
          <a:off x="0" y="0"/>
          <a:ext cx="0" cy="0"/>
          <a:chOff x="0" y="0"/>
          <a:chExt cx="0" cy="0"/>
        </a:xfrm>
      </p:grpSpPr>
      <p:sp>
        <p:nvSpPr>
          <p:cNvPr id="5" name="Freeform 14">
            <a:extLst>
              <a:ext uri="{FF2B5EF4-FFF2-40B4-BE49-F238E27FC236}">
                <a16:creationId xmlns:a16="http://schemas.microsoft.com/office/drawing/2014/main" id="{9A5DA648-DCB2-6463-BC53-EE00C2C0C675}"/>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rtl="0">
              <a:defRPr/>
            </a:pPr>
            <a:endParaRPr lang="da-DK" sz="1350" dirty="0">
              <a:solidFill>
                <a:srgbClr val="211A52"/>
              </a:solidFill>
              <a:latin typeface="Arial"/>
            </a:endParaRPr>
          </a:p>
        </p:txBody>
      </p:sp>
      <p:sp>
        <p:nvSpPr>
          <p:cNvPr id="19" name="Rektangel: afrundede hjørner 13">
            <a:extLst>
              <a:ext uri="{FF2B5EF4-FFF2-40B4-BE49-F238E27FC236}">
                <a16:creationId xmlns:a16="http://schemas.microsoft.com/office/drawing/2014/main" id="{467F04B4-84C3-DCCC-D595-B4A48E3C2A32}"/>
              </a:ext>
            </a:extLst>
          </p:cNvPr>
          <p:cNvSpPr/>
          <p:nvPr/>
        </p:nvSpPr>
        <p:spPr>
          <a:xfrm>
            <a:off x="1087786" y="2255187"/>
            <a:ext cx="10141080" cy="29589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sp>
        <p:nvSpPr>
          <p:cNvPr id="4" name="Title 2">
            <a:extLst>
              <a:ext uri="{FF2B5EF4-FFF2-40B4-BE49-F238E27FC236}">
                <a16:creationId xmlns:a16="http://schemas.microsoft.com/office/drawing/2014/main" id="{05542AC7-4306-78B5-0E5C-10217C434560}"/>
              </a:ext>
            </a:extLst>
          </p:cNvPr>
          <p:cNvSpPr>
            <a:spLocks noGrp="1"/>
          </p:cNvSpPr>
          <p:nvPr>
            <p:ph type="title"/>
          </p:nvPr>
        </p:nvSpPr>
        <p:spPr>
          <a:xfrm>
            <a:off x="587374" y="386983"/>
            <a:ext cx="4490445" cy="1621619"/>
          </a:xfrm>
        </p:spPr>
        <p:txBody>
          <a:bodyPr rtlCol="0" anchor="t">
            <a:normAutofit/>
          </a:bodyPr>
          <a:lstStyle/>
          <a:p>
            <a:pPr rtl="0"/>
            <a:r>
              <a:rPr lang="en-gb" sz="3000">
                <a:latin typeface="Arial Black" panose="020B0604020202020204" pitchFamily="34" charset="0"/>
                <a:cs typeface="Arial Black" panose="020B0604020202020204" pitchFamily="34" charset="0"/>
              </a:rPr>
              <a:t>AAU VISION 2026</a:t>
            </a:r>
            <a:endParaRPr lang="en-US" sz="3000" dirty="0">
              <a:latin typeface="Arial Black" panose="020B0604020202020204" pitchFamily="34" charset="0"/>
              <a:cs typeface="Arial Black" panose="020B0604020202020204" pitchFamily="34" charset="0"/>
            </a:endParaRPr>
          </a:p>
        </p:txBody>
      </p:sp>
      <p:sp>
        <p:nvSpPr>
          <p:cNvPr id="6" name="Text Placeholder 3">
            <a:extLst>
              <a:ext uri="{FF2B5EF4-FFF2-40B4-BE49-F238E27FC236}">
                <a16:creationId xmlns:a16="http://schemas.microsoft.com/office/drawing/2014/main" id="{BF4446DE-F515-FF28-414F-8AD2D5CAD182}"/>
              </a:ext>
            </a:extLst>
          </p:cNvPr>
          <p:cNvSpPr>
            <a:spLocks noGrp="1"/>
          </p:cNvSpPr>
          <p:nvPr>
            <p:ph type="body" sz="quarter" idx="12"/>
          </p:nvPr>
        </p:nvSpPr>
        <p:spPr>
          <a:xfrm>
            <a:off x="587374" y="1471212"/>
            <a:ext cx="6627814" cy="4016668"/>
          </a:xfrm>
        </p:spPr>
        <p:txBody>
          <a:bodyPr rtlCol="0">
            <a:normAutofit/>
          </a:bodyPr>
          <a:lstStyle/>
          <a:p>
            <a:pPr marL="0" indent="0" rtl="0">
              <a:lnSpc>
                <a:spcPct val="120000"/>
              </a:lnSpc>
              <a:spcBef>
                <a:spcPts val="1200"/>
              </a:spcBef>
              <a:buNone/>
            </a:pPr>
            <a:r>
              <a:rPr lang="en-gb" b="1" dirty="0">
                <a:solidFill>
                  <a:srgbClr val="211A52"/>
                </a:solidFill>
                <a:effectLst/>
                <a:latin typeface="Arial" panose="020B0604020202020204" pitchFamily="34" charset="0"/>
                <a:cs typeface="Arial" panose="020B0604020202020204" pitchFamily="34" charset="0"/>
              </a:rPr>
              <a:t>We are internationally recognized as a mission-oriented </a:t>
            </a:r>
            <a:br>
              <a:rPr lang="da-DK" b="1" dirty="0">
                <a:solidFill>
                  <a:srgbClr val="211A52"/>
                </a:solidFill>
                <a:effectLst/>
                <a:latin typeface="Arial" panose="020B0604020202020204" pitchFamily="34" charset="0"/>
                <a:cs typeface="Arial" panose="020B0604020202020204" pitchFamily="34" charset="0"/>
              </a:rPr>
            </a:br>
            <a:r>
              <a:rPr lang="en-gb" b="1" dirty="0">
                <a:solidFill>
                  <a:srgbClr val="211A52"/>
                </a:solidFill>
                <a:effectLst/>
                <a:latin typeface="Arial" panose="020B0604020202020204" pitchFamily="34" charset="0"/>
                <a:cs typeface="Arial" panose="020B0604020202020204" pitchFamily="34" charset="0"/>
              </a:rPr>
              <a:t>university that contributes to sustainable development</a:t>
            </a:r>
            <a:endParaRPr lang="da-DK" b="1" dirty="0">
              <a:solidFill>
                <a:srgbClr val="211A52"/>
              </a:solidFill>
              <a:latin typeface="Arial" panose="020B0604020202020204" pitchFamily="34" charset="0"/>
              <a:cs typeface="Arial" panose="020B0604020202020204" pitchFamily="34" charset="0"/>
            </a:endParaRPr>
          </a:p>
          <a:p>
            <a:pPr rtl="0">
              <a:lnSpc>
                <a:spcPct val="120000"/>
              </a:lnSpc>
              <a:spcBef>
                <a:spcPts val="1200"/>
              </a:spcBef>
            </a:pPr>
            <a:r>
              <a:rPr lang="en-gb" dirty="0">
                <a:solidFill>
                  <a:srgbClr val="211A52"/>
                </a:solidFill>
                <a:effectLst/>
                <a:latin typeface="Arial" panose="020B0604020202020204" pitchFamily="34" charset="0"/>
                <a:ea typeface="Times New Roman" panose="02020603050405020304" pitchFamily="18" charset="0"/>
                <a:cs typeface="Arial" panose="020B0604020202020204" pitchFamily="34" charset="0"/>
              </a:rPr>
              <a:t>Excellent foundational, transformative and interdisciplinary research.</a:t>
            </a:r>
          </a:p>
          <a:p>
            <a:pPr rtl="0">
              <a:lnSpc>
                <a:spcPct val="120000"/>
              </a:lnSpc>
              <a:spcBef>
                <a:spcPts val="1200"/>
              </a:spcBef>
            </a:pPr>
            <a:r>
              <a:rPr lang="en-gb" dirty="0">
                <a:solidFill>
                  <a:srgbClr val="211A52"/>
                </a:solidFill>
                <a:effectLst/>
                <a:latin typeface="Arial" panose="020B0604020202020204" pitchFamily="34" charset="0"/>
                <a:ea typeface="Times New Roman" panose="02020603050405020304" pitchFamily="18" charset="0"/>
                <a:cs typeface="Arial" panose="020B0604020202020204" pitchFamily="34" charset="0"/>
              </a:rPr>
              <a:t>Graduates with in-depth disciplinary knowledge and a focus on holistic thinking.</a:t>
            </a:r>
          </a:p>
          <a:p>
            <a:pPr rtl="0">
              <a:lnSpc>
                <a:spcPct val="120000"/>
              </a:lnSpc>
              <a:spcBef>
                <a:spcPts val="1200"/>
              </a:spcBef>
            </a:pPr>
            <a:r>
              <a:rPr lang="en-gb" dirty="0">
                <a:solidFill>
                  <a:srgbClr val="211A52"/>
                </a:solidFill>
                <a:effectLst/>
                <a:latin typeface="Arial" panose="020B0604020202020204" pitchFamily="34" charset="0"/>
                <a:ea typeface="Times New Roman" panose="02020603050405020304" pitchFamily="18" charset="0"/>
                <a:cs typeface="Arial" panose="020B0604020202020204" pitchFamily="34" charset="0"/>
              </a:rPr>
              <a:t>Development of problem- and project-based learning models with a focus on digitalization, entrepreneurship, etc.</a:t>
            </a:r>
          </a:p>
          <a:p>
            <a:pPr rtl="0">
              <a:lnSpc>
                <a:spcPct val="120000"/>
              </a:lnSpc>
              <a:spcBef>
                <a:spcPts val="1200"/>
              </a:spcBef>
            </a:pPr>
            <a:r>
              <a:rPr lang="en-gb" dirty="0">
                <a:solidFill>
                  <a:srgbClr val="211A52"/>
                </a:solidFill>
                <a:effectLst/>
                <a:latin typeface="Arial" panose="020B0604020202020204" pitchFamily="34" charset="0"/>
                <a:ea typeface="Times New Roman" panose="02020603050405020304" pitchFamily="18" charset="0"/>
                <a:cs typeface="Arial" panose="020B0604020202020204" pitchFamily="34" charset="0"/>
              </a:rPr>
              <a:t>Attractive partner for companies, public sector authorities and institutions.</a:t>
            </a:r>
          </a:p>
          <a:p>
            <a:pPr rtl="0">
              <a:lnSpc>
                <a:spcPct val="120000"/>
              </a:lnSpc>
              <a:spcBef>
                <a:spcPts val="1200"/>
              </a:spcBef>
            </a:pPr>
            <a:r>
              <a:rPr lang="en-gb" dirty="0">
                <a:solidFill>
                  <a:srgbClr val="211A52"/>
                </a:solidFill>
                <a:effectLst/>
                <a:latin typeface="Arial" panose="020B0604020202020204" pitchFamily="34" charset="0"/>
                <a:ea typeface="Times New Roman" panose="02020603050405020304" pitchFamily="18" charset="0"/>
                <a:cs typeface="Arial" panose="020B0604020202020204" pitchFamily="34" charset="0"/>
              </a:rPr>
              <a:t>Sustainability as a central theme.</a:t>
            </a:r>
          </a:p>
        </p:txBody>
      </p:sp>
      <p:sp>
        <p:nvSpPr>
          <p:cNvPr id="7" name="Tekstfelt 6">
            <a:extLst>
              <a:ext uri="{FF2B5EF4-FFF2-40B4-BE49-F238E27FC236}">
                <a16:creationId xmlns:a16="http://schemas.microsoft.com/office/drawing/2014/main" id="{1A7AC821-05DE-4C18-7A4D-CEC1ADDD1BCC}"/>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a:solidFill>
                  <a:schemeClr val="bg1"/>
                </a:solidFill>
                <a:latin typeface="Arial" panose="020B0604020202020204" pitchFamily="34" charset="0"/>
                <a:cs typeface="Arial" panose="020B0604020202020204" pitchFamily="34" charset="0"/>
              </a:rPr>
              <a:t>Strategy</a:t>
            </a:r>
          </a:p>
        </p:txBody>
      </p:sp>
      <p:pic>
        <p:nvPicPr>
          <p:cNvPr id="8" name="Pladsholder til billede 7" descr="Et billede, der indeholder vand, sfære/kugle, lys/lygte&#10;&#10;Automatisk genereret beskrivelse">
            <a:extLst>
              <a:ext uri="{FF2B5EF4-FFF2-40B4-BE49-F238E27FC236}">
                <a16:creationId xmlns:a16="http://schemas.microsoft.com/office/drawing/2014/main" id="{9E56D490-9A4B-573F-660D-933B4B35B349}"/>
              </a:ext>
            </a:extLst>
          </p:cNvPr>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xfrm>
            <a:off x="7438768" y="0"/>
            <a:ext cx="4753232" cy="6858000"/>
          </a:xfrm>
        </p:spPr>
      </p:pic>
      <p:pic>
        <p:nvPicPr>
          <p:cNvPr id="9" name="Grafik 8" descr="Mål kontur">
            <a:extLst>
              <a:ext uri="{FF2B5EF4-FFF2-40B4-BE49-F238E27FC236}">
                <a16:creationId xmlns:a16="http://schemas.microsoft.com/office/drawing/2014/main" id="{7854029C-CEE1-ACFC-CB44-DB18D742093F}"/>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786" y="0"/>
            <a:ext cx="370290" cy="370290"/>
          </a:xfrm>
          <a:prstGeom prst="rect">
            <a:avLst/>
          </a:prstGeom>
        </p:spPr>
      </p:pic>
    </p:spTree>
    <p:extLst>
      <p:ext uri="{BB962C8B-B14F-4D97-AF65-F5344CB8AC3E}">
        <p14:creationId xmlns:p14="http://schemas.microsoft.com/office/powerpoint/2010/main" val="22185806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A64FA-63D1-1DF6-8432-0D8597A15BE7}"/>
            </a:ext>
          </a:extLst>
        </p:cNvPr>
        <p:cNvGrpSpPr/>
        <p:nvPr/>
      </p:nvGrpSpPr>
      <p:grpSpPr>
        <a:xfrm>
          <a:off x="0" y="0"/>
          <a:ext cx="0" cy="0"/>
          <a:chOff x="0" y="0"/>
          <a:chExt cx="0" cy="0"/>
        </a:xfrm>
      </p:grpSpPr>
      <p:sp>
        <p:nvSpPr>
          <p:cNvPr id="5" name="Freeform 14">
            <a:extLst>
              <a:ext uri="{FF2B5EF4-FFF2-40B4-BE49-F238E27FC236}">
                <a16:creationId xmlns:a16="http://schemas.microsoft.com/office/drawing/2014/main" id="{9A5DA648-DCB2-6463-BC53-EE00C2C0C675}"/>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rtlCol="0"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rtl="0">
              <a:defRPr/>
            </a:pPr>
            <a:endParaRPr lang="da-DK" sz="1350" dirty="0">
              <a:solidFill>
                <a:srgbClr val="211A52"/>
              </a:solidFill>
              <a:latin typeface="Arial"/>
            </a:endParaRPr>
          </a:p>
        </p:txBody>
      </p:sp>
      <p:sp>
        <p:nvSpPr>
          <p:cNvPr id="19" name="Rektangel: afrundede hjørner 13">
            <a:extLst>
              <a:ext uri="{FF2B5EF4-FFF2-40B4-BE49-F238E27FC236}">
                <a16:creationId xmlns:a16="http://schemas.microsoft.com/office/drawing/2014/main" id="{467F04B4-84C3-DCCC-D595-B4A48E3C2A32}"/>
              </a:ext>
            </a:extLst>
          </p:cNvPr>
          <p:cNvSpPr/>
          <p:nvPr/>
        </p:nvSpPr>
        <p:spPr>
          <a:xfrm>
            <a:off x="1087786" y="2255187"/>
            <a:ext cx="10141080" cy="29589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sp>
        <p:nvSpPr>
          <p:cNvPr id="7" name="Tekstfelt 6">
            <a:extLst>
              <a:ext uri="{FF2B5EF4-FFF2-40B4-BE49-F238E27FC236}">
                <a16:creationId xmlns:a16="http://schemas.microsoft.com/office/drawing/2014/main" id="{1A7AC821-05DE-4C18-7A4D-CEC1ADDD1BCC}"/>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a:solidFill>
                  <a:schemeClr val="bg1"/>
                </a:solidFill>
                <a:latin typeface="Arial" panose="020B0604020202020204" pitchFamily="34" charset="0"/>
                <a:cs typeface="Arial" panose="020B0604020202020204" pitchFamily="34" charset="0"/>
              </a:rPr>
              <a:t>Strategy</a:t>
            </a:r>
          </a:p>
        </p:txBody>
      </p:sp>
      <p:pic>
        <p:nvPicPr>
          <p:cNvPr id="9" name="Grafik 8" descr="Mål kontur">
            <a:extLst>
              <a:ext uri="{FF2B5EF4-FFF2-40B4-BE49-F238E27FC236}">
                <a16:creationId xmlns:a16="http://schemas.microsoft.com/office/drawing/2014/main" id="{7854029C-CEE1-ACFC-CB44-DB18D742093F}"/>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786" y="0"/>
            <a:ext cx="370290" cy="370290"/>
          </a:xfrm>
          <a:prstGeom prst="rect">
            <a:avLst/>
          </a:prstGeom>
        </p:spPr>
      </p:pic>
      <p:sp>
        <p:nvSpPr>
          <p:cNvPr id="14" name="Titel 2">
            <a:extLst>
              <a:ext uri="{FF2B5EF4-FFF2-40B4-BE49-F238E27FC236}">
                <a16:creationId xmlns:a16="http://schemas.microsoft.com/office/drawing/2014/main" id="{242CBEE1-C196-E199-9BF4-3212ACF049E9}"/>
              </a:ext>
            </a:extLst>
          </p:cNvPr>
          <p:cNvSpPr>
            <a:spLocks noGrp="1"/>
          </p:cNvSpPr>
          <p:nvPr>
            <p:ph type="title"/>
          </p:nvPr>
        </p:nvSpPr>
        <p:spPr>
          <a:xfrm>
            <a:off x="587373" y="382816"/>
            <a:ext cx="11976333" cy="2803216"/>
          </a:xfrm>
        </p:spPr>
        <p:txBody>
          <a:bodyPr rtlCol="0">
            <a:normAutofit/>
          </a:bodyPr>
          <a:lstStyle/>
          <a:p>
            <a:pPr algn="l" rtl="0" fontAlgn="base"/>
            <a:r>
              <a:rPr lang="en-gb" sz="3000" cap="all" dirty="0">
                <a:solidFill>
                  <a:srgbClr val="211A52"/>
                </a:solidFill>
                <a:effectLst/>
                <a:latin typeface="Arial Black" panose="020B0604020202020204" pitchFamily="34" charset="0"/>
                <a:cs typeface="Arial Black" panose="020B0604020202020204" pitchFamily="34" charset="0"/>
              </a:rPr>
              <a:t>AAU'S THEMES AS A</a:t>
            </a:r>
            <a:br>
              <a:rPr lang="da-DK" sz="3000" cap="all" dirty="0">
                <a:solidFill>
                  <a:srgbClr val="211A52"/>
                </a:solidFill>
                <a:effectLst/>
                <a:latin typeface="Arial Black" panose="020B0604020202020204" pitchFamily="34" charset="0"/>
                <a:cs typeface="Arial Black" panose="020B0604020202020204" pitchFamily="34" charset="0"/>
              </a:rPr>
            </a:br>
            <a:r>
              <a:rPr lang="en-gb" sz="3000" cap="all" dirty="0">
                <a:solidFill>
                  <a:srgbClr val="211A52"/>
                </a:solidFill>
                <a:effectLst/>
                <a:latin typeface="Arial Black" panose="020B0604020202020204" pitchFamily="34" charset="0"/>
                <a:cs typeface="Arial Black" panose="020B0604020202020204" pitchFamily="34" charset="0"/>
              </a:rPr>
              <a:t>MISSION-ORIENTED UNIVERSITY</a:t>
            </a:r>
            <a:br>
              <a:rPr lang="da-DK" i="0" cap="all" dirty="0">
                <a:solidFill>
                  <a:srgbClr val="211A52"/>
                </a:solidFill>
                <a:effectLst/>
              </a:rPr>
            </a:br>
            <a:br>
              <a:rPr lang="da-DK" i="0" dirty="0">
                <a:solidFill>
                  <a:srgbClr val="354450"/>
                </a:solidFill>
                <a:effectLst/>
              </a:rPr>
            </a:br>
            <a:endParaRPr lang="da-DK" dirty="0"/>
          </a:p>
        </p:txBody>
      </p:sp>
      <p:pic>
        <p:nvPicPr>
          <p:cNvPr id="15" name="Billede 14">
            <a:extLst>
              <a:ext uri="{FF2B5EF4-FFF2-40B4-BE49-F238E27FC236}">
                <a16:creationId xmlns:a16="http://schemas.microsoft.com/office/drawing/2014/main" id="{CEE39D17-C790-7E37-8BB2-30961D7CA362}"/>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3244343" y="1764515"/>
            <a:ext cx="5703315" cy="4773769"/>
          </a:xfrm>
          <a:prstGeom prst="rect">
            <a:avLst/>
          </a:prstGeom>
        </p:spPr>
      </p:pic>
      <p:cxnSp>
        <p:nvCxnSpPr>
          <p:cNvPr id="16" name="Lige forbindelse 15">
            <a:extLst>
              <a:ext uri="{FF2B5EF4-FFF2-40B4-BE49-F238E27FC236}">
                <a16:creationId xmlns:a16="http://schemas.microsoft.com/office/drawing/2014/main" id="{EEDC2B33-763F-3818-20BE-01E47CECE550}"/>
              </a:ext>
            </a:extLst>
          </p:cNvPr>
          <p:cNvCxnSpPr/>
          <p:nvPr/>
        </p:nvCxnSpPr>
        <p:spPr>
          <a:xfrm>
            <a:off x="2184400" y="1761889"/>
            <a:ext cx="1422400" cy="740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Lige forbindelse 16">
            <a:extLst>
              <a:ext uri="{FF2B5EF4-FFF2-40B4-BE49-F238E27FC236}">
                <a16:creationId xmlns:a16="http://schemas.microsoft.com/office/drawing/2014/main" id="{A02B4063-EC0C-21D5-B92F-5C6AC585E559}"/>
              </a:ext>
            </a:extLst>
          </p:cNvPr>
          <p:cNvCxnSpPr>
            <a:cxnSpLocks/>
          </p:cNvCxnSpPr>
          <p:nvPr/>
        </p:nvCxnSpPr>
        <p:spPr>
          <a:xfrm>
            <a:off x="1458076" y="3340100"/>
            <a:ext cx="1564524" cy="88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Lige forbindelse 17">
            <a:extLst>
              <a:ext uri="{FF2B5EF4-FFF2-40B4-BE49-F238E27FC236}">
                <a16:creationId xmlns:a16="http://schemas.microsoft.com/office/drawing/2014/main" id="{360E0E13-1F5D-40C3-7F91-B1508C38724F}"/>
              </a:ext>
            </a:extLst>
          </p:cNvPr>
          <p:cNvCxnSpPr/>
          <p:nvPr/>
        </p:nvCxnSpPr>
        <p:spPr>
          <a:xfrm flipV="1">
            <a:off x="1641728" y="4406900"/>
            <a:ext cx="1491743" cy="118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Lige forbindelse 19">
            <a:extLst>
              <a:ext uri="{FF2B5EF4-FFF2-40B4-BE49-F238E27FC236}">
                <a16:creationId xmlns:a16="http://schemas.microsoft.com/office/drawing/2014/main" id="{1FE608F6-84CE-C524-5E0E-78FC3B1877B7}"/>
              </a:ext>
            </a:extLst>
          </p:cNvPr>
          <p:cNvCxnSpPr/>
          <p:nvPr/>
        </p:nvCxnSpPr>
        <p:spPr>
          <a:xfrm flipH="1">
            <a:off x="8661400" y="1761889"/>
            <a:ext cx="1231900" cy="48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Lige forbindelse 20">
            <a:extLst>
              <a:ext uri="{FF2B5EF4-FFF2-40B4-BE49-F238E27FC236}">
                <a16:creationId xmlns:a16="http://schemas.microsoft.com/office/drawing/2014/main" id="{D4B615AA-11DE-409F-6662-D4C9ECF2401F}"/>
              </a:ext>
            </a:extLst>
          </p:cNvPr>
          <p:cNvCxnSpPr>
            <a:cxnSpLocks/>
          </p:cNvCxnSpPr>
          <p:nvPr/>
        </p:nvCxnSpPr>
        <p:spPr>
          <a:xfrm flipH="1">
            <a:off x="9156701" y="3217956"/>
            <a:ext cx="1577223" cy="166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Lige forbindelse 21">
            <a:extLst>
              <a:ext uri="{FF2B5EF4-FFF2-40B4-BE49-F238E27FC236}">
                <a16:creationId xmlns:a16="http://schemas.microsoft.com/office/drawing/2014/main" id="{ACC94560-82E0-660A-08AA-AC846076D95A}"/>
              </a:ext>
            </a:extLst>
          </p:cNvPr>
          <p:cNvCxnSpPr>
            <a:cxnSpLocks/>
          </p:cNvCxnSpPr>
          <p:nvPr/>
        </p:nvCxnSpPr>
        <p:spPr>
          <a:xfrm flipH="1" flipV="1">
            <a:off x="9188450" y="4470400"/>
            <a:ext cx="1492250" cy="10033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6468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07074" y="6351407"/>
            <a:ext cx="1413426" cy="179536"/>
          </a:xfrm>
          <a:prstGeom prst="rect">
            <a:avLst/>
          </a:prstGeom>
        </p:spPr>
        <p:txBody>
          <a:bodyPr lIns="0" tIns="0" rIns="0" bIns="0" rtlCol="0" anchor="t">
            <a:spAutoFit/>
          </a:bodyPr>
          <a:lstStyle/>
          <a:p>
            <a:pPr algn="r" rtl="0">
              <a:lnSpc>
                <a:spcPts val="720"/>
              </a:lnSpc>
            </a:pPr>
            <a:r>
              <a:rPr lang="en-gb" sz="600" b="1" spc="199">
                <a:solidFill>
                  <a:srgbClr val="211A52"/>
                </a:solidFill>
                <a:latin typeface="Arial Bold"/>
                <a:ea typeface="Arial Bold"/>
                <a:cs typeface="Arial Bold"/>
                <a:sym typeface="Arial Bold"/>
              </a:rPr>
              <a:t>PAGE</a:t>
            </a:r>
          </a:p>
          <a:p>
            <a:pPr algn="r" rtl="0">
              <a:lnSpc>
                <a:spcPts val="720"/>
              </a:lnSpc>
            </a:pPr>
            <a:r>
              <a:rPr lang="en-gb" sz="600" b="1" spc="199">
                <a:solidFill>
                  <a:srgbClr val="211A52"/>
                </a:solidFill>
                <a:latin typeface="Arial Bold"/>
                <a:ea typeface="Arial Bold"/>
                <a:cs typeface="Arial Bold"/>
                <a:sym typeface="Arial Bold"/>
              </a:rPr>
              <a:t>‹no.›</a:t>
            </a:r>
          </a:p>
        </p:txBody>
      </p:sp>
      <p:sp>
        <p:nvSpPr>
          <p:cNvPr id="3" name="Freeform 3"/>
          <p:cNvSpPr/>
          <p:nvPr/>
        </p:nvSpPr>
        <p:spPr>
          <a:xfrm>
            <a:off x="327147" y="6338917"/>
            <a:ext cx="1002543" cy="265095"/>
          </a:xfrm>
          <a:custGeom>
            <a:avLst/>
            <a:gdLst/>
            <a:ahLst/>
            <a:cxnLst/>
            <a:rect l="l" t="t" r="r" b="b"/>
            <a:pathLst>
              <a:path w="1503814" h="397642">
                <a:moveTo>
                  <a:pt x="0" y="0"/>
                </a:moveTo>
                <a:lnTo>
                  <a:pt x="1503815" y="0"/>
                </a:lnTo>
                <a:lnTo>
                  <a:pt x="1503815" y="397642"/>
                </a:lnTo>
                <a:lnTo>
                  <a:pt x="0" y="397642"/>
                </a:lnTo>
                <a:lnTo>
                  <a:pt x="0" y="0"/>
                </a:lnTo>
                <a:close/>
              </a:path>
            </a:pathLst>
          </a:custGeom>
          <a:blipFill>
            <a:blip r:embed="rId3"/>
            <a:stretch>
              <a:fillRect/>
            </a:stretch>
          </a:blipFill>
        </p:spPr>
        <p:txBody>
          <a:bodyPr rtlCol="0"/>
          <a:lstStyle/>
          <a:p>
            <a:pPr rtl="0"/>
            <a:endParaRPr lang="en-DK" sz="1200"/>
          </a:p>
        </p:txBody>
      </p:sp>
      <p:grpSp>
        <p:nvGrpSpPr>
          <p:cNvPr id="4" name="Group 4"/>
          <p:cNvGrpSpPr/>
          <p:nvPr/>
        </p:nvGrpSpPr>
        <p:grpSpPr>
          <a:xfrm>
            <a:off x="-32478" y="-31007"/>
            <a:ext cx="12256958" cy="6938883"/>
            <a:chOff x="0" y="0"/>
            <a:chExt cx="24513916" cy="13877766"/>
          </a:xfrm>
        </p:grpSpPr>
        <p:sp>
          <p:nvSpPr>
            <p:cNvPr id="5" name="Freeform 5"/>
            <p:cNvSpPr/>
            <p:nvPr/>
          </p:nvSpPr>
          <p:spPr>
            <a:xfrm>
              <a:off x="0" y="0"/>
              <a:ext cx="24513921" cy="13877798"/>
            </a:xfrm>
            <a:custGeom>
              <a:avLst/>
              <a:gdLst/>
              <a:ahLst/>
              <a:cxnLst/>
              <a:rect l="l" t="t" r="r" b="b"/>
              <a:pathLst>
                <a:path w="24513921" h="13877798">
                  <a:moveTo>
                    <a:pt x="0" y="0"/>
                  </a:moveTo>
                  <a:lnTo>
                    <a:pt x="24513921" y="0"/>
                  </a:lnTo>
                  <a:lnTo>
                    <a:pt x="24513921" y="13877798"/>
                  </a:lnTo>
                  <a:lnTo>
                    <a:pt x="0" y="13877798"/>
                  </a:lnTo>
                  <a:close/>
                </a:path>
              </a:pathLst>
            </a:custGeom>
            <a:gradFill rotWithShape="1">
              <a:gsLst>
                <a:gs pos="0">
                  <a:srgbClr val="071952">
                    <a:alpha val="100000"/>
                  </a:srgbClr>
                </a:gs>
                <a:gs pos="100000">
                  <a:srgbClr val="088395">
                    <a:alpha val="100000"/>
                  </a:srgbClr>
                </a:gs>
              </a:gsLst>
              <a:lin ang="2700000"/>
            </a:gradFill>
          </p:spPr>
          <p:txBody>
            <a:bodyPr rtlCol="0"/>
            <a:lstStyle/>
            <a:p>
              <a:pPr rtl="0"/>
              <a:endParaRPr lang="en-DK" sz="1200"/>
            </a:p>
          </p:txBody>
        </p:sp>
      </p:grpSp>
      <p:sp>
        <p:nvSpPr>
          <p:cNvPr id="6" name="TextBox 6"/>
          <p:cNvSpPr txBox="1"/>
          <p:nvPr/>
        </p:nvSpPr>
        <p:spPr>
          <a:xfrm>
            <a:off x="1647151" y="664079"/>
            <a:ext cx="9525113" cy="609462"/>
          </a:xfrm>
          <a:prstGeom prst="rect">
            <a:avLst/>
          </a:prstGeom>
        </p:spPr>
        <p:txBody>
          <a:bodyPr lIns="0" tIns="0" rIns="0" bIns="0" rtlCol="0" anchor="t">
            <a:spAutoFit/>
          </a:bodyPr>
          <a:lstStyle/>
          <a:p>
            <a:pPr algn="ctr" rtl="0">
              <a:lnSpc>
                <a:spcPts val="4899"/>
              </a:lnSpc>
            </a:pPr>
            <a:r>
              <a:rPr lang="en-gb" sz="4082" b="1">
                <a:solidFill>
                  <a:srgbClr val="6CE5E8"/>
                </a:solidFill>
                <a:latin typeface="Garet Bold"/>
                <a:ea typeface="Garet Bold"/>
                <a:cs typeface="Garet Bold"/>
                <a:sym typeface="Garet Bold"/>
              </a:rPr>
              <a:t>MISSION MANDATE </a:t>
            </a:r>
          </a:p>
        </p:txBody>
      </p:sp>
      <p:sp>
        <p:nvSpPr>
          <p:cNvPr id="7" name="TextBox 7"/>
          <p:cNvSpPr txBox="1"/>
          <p:nvPr/>
        </p:nvSpPr>
        <p:spPr>
          <a:xfrm>
            <a:off x="3903639" y="2001279"/>
            <a:ext cx="5012137" cy="3512500"/>
          </a:xfrm>
          <a:prstGeom prst="rect">
            <a:avLst/>
          </a:prstGeom>
        </p:spPr>
        <p:txBody>
          <a:bodyPr lIns="0" tIns="0" rIns="0" bIns="0" rtlCol="0" anchor="t">
            <a:spAutoFit/>
          </a:bodyPr>
          <a:lstStyle/>
          <a:p>
            <a:pPr algn="ctr" rtl="0">
              <a:lnSpc>
                <a:spcPts val="3083"/>
              </a:lnSpc>
            </a:pPr>
            <a:r>
              <a:rPr lang="en-gb" sz="2141" i="1">
                <a:solidFill>
                  <a:srgbClr val="FFFFFF"/>
                </a:solidFill>
                <a:latin typeface="Avenir Italics"/>
                <a:ea typeface="Avenir Italics"/>
                <a:cs typeface="Avenir Italics"/>
                <a:sym typeface="Avenir Italics"/>
              </a:rPr>
              <a:t>“We believe that knowledge can and must change the world.” </a:t>
            </a:r>
          </a:p>
          <a:p>
            <a:pPr algn="ctr" rtl="0">
              <a:lnSpc>
                <a:spcPts val="1434"/>
              </a:lnSpc>
            </a:pPr>
            <a:endParaRPr lang="en-US" sz="2141" i="1" dirty="0">
              <a:solidFill>
                <a:srgbClr val="FFFFFF"/>
              </a:solidFill>
              <a:latin typeface="Avenir Italics"/>
              <a:ea typeface="Avenir Italics"/>
              <a:cs typeface="Avenir Italics"/>
              <a:sym typeface="Avenir Italics"/>
            </a:endParaRPr>
          </a:p>
          <a:p>
            <a:pPr algn="ctr" rtl="0">
              <a:lnSpc>
                <a:spcPts val="3083"/>
              </a:lnSpc>
            </a:pPr>
            <a:r>
              <a:rPr lang="en-gb" sz="2141" i="1">
                <a:solidFill>
                  <a:srgbClr val="FFFFFF"/>
                </a:solidFill>
                <a:latin typeface="Avenir Italics"/>
                <a:ea typeface="Avenir Italics"/>
                <a:cs typeface="Avenir Italics"/>
                <a:sym typeface="Avenir Italics"/>
              </a:rPr>
              <a:t>“Therefore, AAU is a university with ambitions that extend far beyond its walls to the heart of the most pressing global and local trouble spots (…).</a:t>
            </a:r>
          </a:p>
          <a:p>
            <a:pPr algn="ctr" rtl="0">
              <a:lnSpc>
                <a:spcPts val="1434"/>
              </a:lnSpc>
            </a:pPr>
            <a:endParaRPr lang="en-US" sz="2141" i="1" dirty="0">
              <a:solidFill>
                <a:srgbClr val="FFFFFF"/>
              </a:solidFill>
              <a:latin typeface="Avenir Italics"/>
              <a:ea typeface="Avenir Italics"/>
              <a:cs typeface="Avenir Italics"/>
              <a:sym typeface="Avenir Italics"/>
            </a:endParaRPr>
          </a:p>
          <a:p>
            <a:pPr algn="ctr" rtl="0">
              <a:lnSpc>
                <a:spcPts val="3083"/>
              </a:lnSpc>
            </a:pPr>
            <a:r>
              <a:rPr lang="en-gb" sz="2141" i="1">
                <a:solidFill>
                  <a:srgbClr val="FFFFFF"/>
                </a:solidFill>
                <a:latin typeface="Avenir Italics"/>
                <a:ea typeface="Avenir Italics"/>
                <a:cs typeface="Avenir Italics"/>
                <a:sym typeface="Avenir Italics"/>
              </a:rPr>
              <a:t>“We </a:t>
            </a:r>
            <a:r>
              <a:rPr lang="en-gb" sz="2141" b="1" i="1">
                <a:solidFill>
                  <a:srgbClr val="FFFFFF"/>
                </a:solidFill>
                <a:latin typeface="Avenir Bold Italics"/>
                <a:ea typeface="Avenir Bold Italics"/>
                <a:cs typeface="Avenir Bold Italics"/>
                <a:sym typeface="Avenir Bold Italics"/>
              </a:rPr>
              <a:t>define and take part in missions</a:t>
            </a:r>
            <a:r>
              <a:rPr lang="en-gb" sz="2141" i="1">
                <a:solidFill>
                  <a:srgbClr val="FFFFFF"/>
                </a:solidFill>
                <a:latin typeface="Avenir Italics"/>
                <a:ea typeface="Avenir Italics"/>
                <a:cs typeface="Avenir Italics"/>
                <a:sym typeface="Avenir Italics"/>
              </a:rPr>
              <a:t> that help solve those challenges.“ </a:t>
            </a:r>
          </a:p>
        </p:txBody>
      </p:sp>
      <p:grpSp>
        <p:nvGrpSpPr>
          <p:cNvPr id="8" name="Group 8"/>
          <p:cNvGrpSpPr/>
          <p:nvPr/>
        </p:nvGrpSpPr>
        <p:grpSpPr>
          <a:xfrm>
            <a:off x="9374808" y="1042350"/>
            <a:ext cx="2245692" cy="1353434"/>
            <a:chOff x="0" y="0"/>
            <a:chExt cx="2485942" cy="1498228"/>
          </a:xfrm>
        </p:grpSpPr>
        <p:sp>
          <p:nvSpPr>
            <p:cNvPr id="9" name="Freeform 9"/>
            <p:cNvSpPr/>
            <p:nvPr/>
          </p:nvSpPr>
          <p:spPr>
            <a:xfrm>
              <a:off x="-84709" y="-81407"/>
              <a:ext cx="2659253" cy="1672336"/>
            </a:xfrm>
            <a:custGeom>
              <a:avLst/>
              <a:gdLst/>
              <a:ahLst/>
              <a:cxnLst/>
              <a:rect l="l" t="t" r="r" b="b"/>
              <a:pathLst>
                <a:path w="2659253" h="1672336">
                  <a:moveTo>
                    <a:pt x="287782" y="1654302"/>
                  </a:moveTo>
                  <a:lnTo>
                    <a:pt x="407035" y="1322705"/>
                  </a:lnTo>
                  <a:cubicBezTo>
                    <a:pt x="408178" y="1319403"/>
                    <a:pt x="410591" y="1316863"/>
                    <a:pt x="413766" y="1315466"/>
                  </a:cubicBezTo>
                  <a:cubicBezTo>
                    <a:pt x="416941" y="1314069"/>
                    <a:pt x="420497" y="1313942"/>
                    <a:pt x="423672" y="1315212"/>
                  </a:cubicBezTo>
                  <a:lnTo>
                    <a:pt x="418973" y="1327023"/>
                  </a:lnTo>
                  <a:lnTo>
                    <a:pt x="411988" y="1337691"/>
                  </a:lnTo>
                  <a:cubicBezTo>
                    <a:pt x="83439" y="1122045"/>
                    <a:pt x="0" y="816229"/>
                    <a:pt x="171831" y="554228"/>
                  </a:cubicBezTo>
                  <a:cubicBezTo>
                    <a:pt x="225806" y="471932"/>
                    <a:pt x="304673" y="394589"/>
                    <a:pt x="408051" y="326136"/>
                  </a:cubicBezTo>
                  <a:lnTo>
                    <a:pt x="415036" y="336677"/>
                  </a:lnTo>
                  <a:lnTo>
                    <a:pt x="408051" y="326136"/>
                  </a:lnTo>
                  <a:cubicBezTo>
                    <a:pt x="837057" y="42037"/>
                    <a:pt x="1554353" y="0"/>
                    <a:pt x="2066544" y="227838"/>
                  </a:cubicBezTo>
                  <a:cubicBezTo>
                    <a:pt x="2482596" y="412877"/>
                    <a:pt x="2659253" y="730885"/>
                    <a:pt x="2528443" y="1025017"/>
                  </a:cubicBezTo>
                  <a:cubicBezTo>
                    <a:pt x="2498471" y="1092454"/>
                    <a:pt x="2452370" y="1158113"/>
                    <a:pt x="2389886" y="1220089"/>
                  </a:cubicBezTo>
                  <a:cubicBezTo>
                    <a:pt x="2058162" y="1549019"/>
                    <a:pt x="1366774" y="1671701"/>
                    <a:pt x="792353" y="1506855"/>
                  </a:cubicBezTo>
                  <a:lnTo>
                    <a:pt x="795909" y="1494663"/>
                  </a:lnTo>
                  <a:lnTo>
                    <a:pt x="799846" y="1506728"/>
                  </a:lnTo>
                  <a:lnTo>
                    <a:pt x="303784" y="1670812"/>
                  </a:lnTo>
                  <a:cubicBezTo>
                    <a:pt x="299212" y="1672336"/>
                    <a:pt x="294132" y="1671066"/>
                    <a:pt x="290703" y="1667637"/>
                  </a:cubicBezTo>
                  <a:cubicBezTo>
                    <a:pt x="287274" y="1664208"/>
                    <a:pt x="286258" y="1659001"/>
                    <a:pt x="287909" y="1654429"/>
                  </a:cubicBezTo>
                  <a:moveTo>
                    <a:pt x="311785" y="1663065"/>
                  </a:moveTo>
                  <a:lnTo>
                    <a:pt x="299847" y="1658747"/>
                  </a:lnTo>
                  <a:lnTo>
                    <a:pt x="295910" y="1646682"/>
                  </a:lnTo>
                  <a:lnTo>
                    <a:pt x="791972" y="1482598"/>
                  </a:lnTo>
                  <a:cubicBezTo>
                    <a:pt x="794385" y="1481836"/>
                    <a:pt x="797052" y="1481709"/>
                    <a:pt x="799465" y="1482471"/>
                  </a:cubicBezTo>
                  <a:cubicBezTo>
                    <a:pt x="1368044" y="1645666"/>
                    <a:pt x="2048891" y="1522730"/>
                    <a:pt x="2372106" y="1202182"/>
                  </a:cubicBezTo>
                  <a:lnTo>
                    <a:pt x="2380996" y="1211199"/>
                  </a:lnTo>
                  <a:lnTo>
                    <a:pt x="2372106" y="1202182"/>
                  </a:lnTo>
                  <a:cubicBezTo>
                    <a:pt x="2432685" y="1142111"/>
                    <a:pt x="2476754" y="1078992"/>
                    <a:pt x="2505329" y="1014857"/>
                  </a:cubicBezTo>
                  <a:cubicBezTo>
                    <a:pt x="2627757" y="739648"/>
                    <a:pt x="2466721" y="433705"/>
                    <a:pt x="2056384" y="251206"/>
                  </a:cubicBezTo>
                  <a:lnTo>
                    <a:pt x="2061591" y="239649"/>
                  </a:lnTo>
                  <a:lnTo>
                    <a:pt x="2056384" y="251206"/>
                  </a:lnTo>
                  <a:cubicBezTo>
                    <a:pt x="1551051" y="26289"/>
                    <a:pt x="843026" y="68453"/>
                    <a:pt x="422021" y="347218"/>
                  </a:cubicBezTo>
                  <a:cubicBezTo>
                    <a:pt x="320929" y="414147"/>
                    <a:pt x="244729" y="489204"/>
                    <a:pt x="193040" y="568198"/>
                  </a:cubicBezTo>
                  <a:cubicBezTo>
                    <a:pt x="30988" y="815213"/>
                    <a:pt x="105537" y="1106297"/>
                    <a:pt x="425958" y="1316355"/>
                  </a:cubicBezTo>
                  <a:cubicBezTo>
                    <a:pt x="431419" y="1319911"/>
                    <a:pt x="433324" y="1327023"/>
                    <a:pt x="430276" y="1332865"/>
                  </a:cubicBezTo>
                  <a:cubicBezTo>
                    <a:pt x="427228" y="1338707"/>
                    <a:pt x="420370" y="1341247"/>
                    <a:pt x="414274" y="1338834"/>
                  </a:cubicBezTo>
                  <a:lnTo>
                    <a:pt x="418973" y="1327023"/>
                  </a:lnTo>
                  <a:lnTo>
                    <a:pt x="430911" y="1331341"/>
                  </a:lnTo>
                  <a:lnTo>
                    <a:pt x="311658" y="1662938"/>
                  </a:lnTo>
                  <a:close/>
                </a:path>
              </a:pathLst>
            </a:custGeom>
            <a:solidFill>
              <a:srgbClr val="1EFFFF"/>
            </a:solidFill>
          </p:spPr>
          <p:txBody>
            <a:bodyPr rtlCol="0"/>
            <a:lstStyle/>
            <a:p>
              <a:pPr rtl="0"/>
              <a:endParaRPr lang="en-DK" sz="1200"/>
            </a:p>
          </p:txBody>
        </p:sp>
      </p:grpSp>
      <p:sp>
        <p:nvSpPr>
          <p:cNvPr id="10" name="TextBox 10"/>
          <p:cNvSpPr txBox="1"/>
          <p:nvPr/>
        </p:nvSpPr>
        <p:spPr>
          <a:xfrm>
            <a:off x="6972301" y="6259870"/>
            <a:ext cx="2562036" cy="210892"/>
          </a:xfrm>
          <a:prstGeom prst="rect">
            <a:avLst/>
          </a:prstGeom>
        </p:spPr>
        <p:txBody>
          <a:bodyPr lIns="0" tIns="0" rIns="0" bIns="0" rtlCol="0" anchor="t">
            <a:spAutoFit/>
          </a:bodyPr>
          <a:lstStyle/>
          <a:p>
            <a:pPr algn="r" rtl="0">
              <a:lnSpc>
                <a:spcPts val="1680"/>
              </a:lnSpc>
            </a:pPr>
            <a:r>
              <a:rPr lang="en-gb" sz="1400" dirty="0">
                <a:solidFill>
                  <a:schemeClr val="bg1"/>
                </a:solidFill>
                <a:latin typeface="Avenir"/>
                <a:ea typeface="Avenir"/>
                <a:cs typeface="Avenir"/>
                <a:sym typeface="Avenir"/>
              </a:rPr>
              <a:t>AAU Board of Governors 2022</a:t>
            </a:r>
          </a:p>
        </p:txBody>
      </p:sp>
      <p:grpSp>
        <p:nvGrpSpPr>
          <p:cNvPr id="11" name="Group 11"/>
          <p:cNvGrpSpPr/>
          <p:nvPr/>
        </p:nvGrpSpPr>
        <p:grpSpPr>
          <a:xfrm>
            <a:off x="171889" y="123624"/>
            <a:ext cx="784744" cy="918725"/>
            <a:chOff x="0" y="0"/>
            <a:chExt cx="1569488" cy="1837450"/>
          </a:xfrm>
        </p:grpSpPr>
        <p:sp>
          <p:nvSpPr>
            <p:cNvPr id="12" name="Freeform 12"/>
            <p:cNvSpPr/>
            <p:nvPr/>
          </p:nvSpPr>
          <p:spPr>
            <a:xfrm>
              <a:off x="0" y="0"/>
              <a:ext cx="1569466" cy="1837436"/>
            </a:xfrm>
            <a:custGeom>
              <a:avLst/>
              <a:gdLst/>
              <a:ahLst/>
              <a:cxnLst/>
              <a:rect l="l" t="t" r="r" b="b"/>
              <a:pathLst>
                <a:path w="1569466" h="1837436">
                  <a:moveTo>
                    <a:pt x="0" y="0"/>
                  </a:moveTo>
                  <a:lnTo>
                    <a:pt x="1569466" y="0"/>
                  </a:lnTo>
                  <a:lnTo>
                    <a:pt x="1569466" y="1837436"/>
                  </a:lnTo>
                  <a:lnTo>
                    <a:pt x="0" y="1837436"/>
                  </a:lnTo>
                  <a:lnTo>
                    <a:pt x="0" y="0"/>
                  </a:lnTo>
                  <a:close/>
                </a:path>
              </a:pathLst>
            </a:custGeom>
            <a:blipFill>
              <a:blip r:embed="rId4"/>
              <a:stretch>
                <a:fillRect r="-1"/>
              </a:stretch>
            </a:blipFill>
          </p:spPr>
          <p:txBody>
            <a:bodyPr rtlCol="0"/>
            <a:lstStyle/>
            <a:p>
              <a:pPr rtl="0"/>
              <a:endParaRPr lang="en-DK" sz="120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p:cNvSpPr txBox="1"/>
          <p:nvPr/>
        </p:nvSpPr>
        <p:spPr>
          <a:xfrm>
            <a:off x="486591" y="538394"/>
            <a:ext cx="10899943" cy="830997"/>
          </a:xfrm>
          <a:prstGeom prst="rect">
            <a:avLst/>
          </a:prstGeom>
          <a:noFill/>
        </p:spPr>
        <p:txBody>
          <a:bodyPr wrap="square" rtlCol="0">
            <a:spAutoFit/>
          </a:bodyPr>
          <a:lstStyle/>
          <a:p>
            <a:pPr rtl="0"/>
            <a:r>
              <a:rPr lang="en-gb" sz="3000" b="1" spc="230">
                <a:solidFill>
                  <a:srgbClr val="211A52"/>
                </a:solidFill>
                <a:latin typeface="Arial Black" panose="020B0604020202020204" pitchFamily="34" charset="0"/>
                <a:cs typeface="Arial Black" panose="020B0604020202020204" pitchFamily="34" charset="0"/>
              </a:rPr>
              <a:t>ENGINEERING ON THE NATIONAL MAP</a:t>
            </a:r>
          </a:p>
          <a:p>
            <a:pPr algn="ctr" rtl="0"/>
            <a:endParaRPr lang="da-DK" dirty="0"/>
          </a:p>
        </p:txBody>
      </p:sp>
      <p:pic>
        <p:nvPicPr>
          <p:cNvPr id="3" name="Billede 2">
            <a:extLst>
              <a:ext uri="{FF2B5EF4-FFF2-40B4-BE49-F238E27FC236}">
                <a16:creationId xmlns:a16="http://schemas.microsoft.com/office/drawing/2014/main" id="{9AA405C3-2AC6-436D-A76A-1CBE027FE4F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12030" y="6353249"/>
            <a:ext cx="358506" cy="419714"/>
          </a:xfrm>
          <a:prstGeom prst="rect">
            <a:avLst/>
          </a:prstGeom>
        </p:spPr>
      </p:pic>
      <p:grpSp>
        <p:nvGrpSpPr>
          <p:cNvPr id="7" name="Gruppe 6">
            <a:extLst>
              <a:ext uri="{FF2B5EF4-FFF2-40B4-BE49-F238E27FC236}">
                <a16:creationId xmlns:a16="http://schemas.microsoft.com/office/drawing/2014/main" id="{E77A220C-3BA9-49DE-9E0F-880C0C0A51CB}"/>
              </a:ext>
            </a:extLst>
          </p:cNvPr>
          <p:cNvGrpSpPr/>
          <p:nvPr/>
        </p:nvGrpSpPr>
        <p:grpSpPr>
          <a:xfrm>
            <a:off x="6644510" y="1787000"/>
            <a:ext cx="2222788" cy="4408562"/>
            <a:chOff x="4538945" y="2000502"/>
            <a:chExt cx="2222788" cy="4408562"/>
          </a:xfrm>
        </p:grpSpPr>
        <p:sp>
          <p:nvSpPr>
            <p:cNvPr id="14" name="TextBox 16">
              <a:extLst>
                <a:ext uri="{FF2B5EF4-FFF2-40B4-BE49-F238E27FC236}">
                  <a16:creationId xmlns:a16="http://schemas.microsoft.com/office/drawing/2014/main" id="{A36A9515-B9F5-4484-AA7E-C25A3FB0C99E}"/>
                </a:ext>
              </a:extLst>
            </p:cNvPr>
            <p:cNvSpPr txBox="1"/>
            <p:nvPr/>
          </p:nvSpPr>
          <p:spPr>
            <a:xfrm>
              <a:off x="4644199" y="2550706"/>
              <a:ext cx="2023534" cy="350737"/>
            </a:xfrm>
            <a:prstGeom prst="rect">
              <a:avLst/>
            </a:prstGeom>
            <a:noFill/>
          </p:spPr>
          <p:txBody>
            <a:bodyPr wrap="square" lIns="0" rIns="0" rtlCol="0">
              <a:spAutoFit/>
            </a:bodyPr>
            <a:lstStyle/>
            <a:p>
              <a:pPr rtl="0">
                <a:lnSpc>
                  <a:spcPct val="120000"/>
                </a:lnSpc>
                <a:spcAft>
                  <a:spcPts val="1200"/>
                </a:spcAft>
              </a:pPr>
              <a:r>
                <a:rPr lang="en-gb" sz="1500" b="1">
                  <a:solidFill>
                    <a:srgbClr val="211A52"/>
                  </a:solidFill>
                  <a:latin typeface="Arial Black" panose="020B0604020202020204" pitchFamily="34" charset="0"/>
                  <a:cs typeface="Arial Black" panose="020B0604020202020204" pitchFamily="34" charset="0"/>
                </a:rPr>
                <a:t>KEY FIGURES</a:t>
              </a:r>
            </a:p>
          </p:txBody>
        </p:sp>
        <p:sp>
          <p:nvSpPr>
            <p:cNvPr id="17" name="TextBox 26">
              <a:extLst>
                <a:ext uri="{FF2B5EF4-FFF2-40B4-BE49-F238E27FC236}">
                  <a16:creationId xmlns:a16="http://schemas.microsoft.com/office/drawing/2014/main" id="{2FF36C35-2873-4936-83F0-B8DCDA9E3750}"/>
                </a:ext>
              </a:extLst>
            </p:cNvPr>
            <p:cNvSpPr txBox="1"/>
            <p:nvPr/>
          </p:nvSpPr>
          <p:spPr>
            <a:xfrm>
              <a:off x="4538945" y="2958055"/>
              <a:ext cx="2222788" cy="3451009"/>
            </a:xfrm>
            <a:prstGeom prst="rect">
              <a:avLst/>
            </a:prstGeom>
            <a:noFill/>
          </p:spPr>
          <p:txBody>
            <a:bodyPr wrap="square" lIns="0" rIns="0" rtlCol="0">
              <a:spAutoFit/>
            </a:bodyPr>
            <a:lstStyle/>
            <a:p>
              <a:pPr marL="285750" indent="-285750" rtl="0">
                <a:lnSpc>
                  <a:spcPct val="120000"/>
                </a:lnSpc>
                <a:spcAft>
                  <a:spcPts val="1200"/>
                </a:spcAft>
                <a:buBlip>
                  <a:blip r:embed="rId4"/>
                </a:buBlip>
              </a:pPr>
              <a:r>
                <a:rPr lang="en-gb" sz="1400">
                  <a:solidFill>
                    <a:srgbClr val="211A52"/>
                  </a:solidFill>
                  <a:latin typeface="Arial" panose="020B0604020202020204" pitchFamily="34" charset="0"/>
                  <a:cs typeface="Arial" panose="020B0604020202020204" pitchFamily="34" charset="0"/>
                </a:rPr>
                <a:t>3,000 students</a:t>
              </a:r>
            </a:p>
            <a:p>
              <a:pPr marL="285750" indent="-285750" rtl="0">
                <a:lnSpc>
                  <a:spcPct val="120000"/>
                </a:lnSpc>
                <a:spcAft>
                  <a:spcPts val="1200"/>
                </a:spcAft>
                <a:buBlip>
                  <a:blip r:embed="rId4"/>
                </a:buBlip>
              </a:pPr>
              <a:r>
                <a:rPr lang="en-gb" sz="1400">
                  <a:solidFill>
                    <a:srgbClr val="211A52"/>
                  </a:solidFill>
                  <a:latin typeface="Arial" panose="020B0604020202020204" pitchFamily="34" charset="0"/>
                  <a:cs typeface="Arial" panose="020B0604020202020204" pitchFamily="34" charset="0"/>
                </a:rPr>
                <a:t>246</a:t>
              </a:r>
              <a:r>
                <a:rPr lang="da-dk" sz="1400" b="1">
                  <a:solidFill>
                    <a:srgbClr val="211A52"/>
                  </a:solidFill>
                  <a:latin typeface="Arial" panose="020B0604020202020204" pitchFamily="34" charset="0"/>
                  <a:cs typeface="Arial" panose="020B0604020202020204" pitchFamily="34" charset="0"/>
                </a:rPr>
                <a:t> </a:t>
              </a:r>
              <a:r>
                <a:rPr lang="da-dk" sz="1400">
                  <a:solidFill>
                    <a:srgbClr val="211A52"/>
                  </a:solidFill>
                  <a:latin typeface="Arial" panose="020B0604020202020204" pitchFamily="34" charset="0"/>
                  <a:cs typeface="Arial" panose="020B0604020202020204" pitchFamily="34" charset="0"/>
                </a:rPr>
                <a:t>PhD students</a:t>
              </a:r>
            </a:p>
            <a:p>
              <a:pPr marL="285750" indent="-285750" rtl="0">
                <a:lnSpc>
                  <a:spcPct val="120000"/>
                </a:lnSpc>
                <a:spcAft>
                  <a:spcPts val="1200"/>
                </a:spcAft>
                <a:buBlip>
                  <a:blip r:embed="rId4"/>
                </a:buBlip>
              </a:pPr>
              <a:r>
                <a:rPr lang="en-gb" sz="1400">
                  <a:solidFill>
                    <a:srgbClr val="211A52"/>
                  </a:solidFill>
                  <a:latin typeface="Arial" panose="020B0604020202020204" pitchFamily="34" charset="0"/>
                  <a:cs typeface="Arial" panose="020B0604020202020204" pitchFamily="34" charset="0"/>
                </a:rPr>
                <a:t>57 programmes</a:t>
              </a:r>
            </a:p>
            <a:p>
              <a:pPr marL="285750" indent="-285750" rtl="0">
                <a:lnSpc>
                  <a:spcPct val="120000"/>
                </a:lnSpc>
                <a:spcAft>
                  <a:spcPts val="1200"/>
                </a:spcAft>
                <a:buBlip>
                  <a:blip r:embed="rId4"/>
                </a:buBlip>
              </a:pPr>
              <a:r>
                <a:rPr lang="en-gb" sz="1400">
                  <a:solidFill>
                    <a:srgbClr val="211A52"/>
                  </a:solidFill>
                  <a:latin typeface="Arial" panose="020B0604020202020204" pitchFamily="34" charset="0"/>
                  <a:cs typeface="Arial" panose="020B0604020202020204" pitchFamily="34" charset="0"/>
                </a:rPr>
                <a:t>3 locations</a:t>
              </a:r>
            </a:p>
            <a:p>
              <a:pPr marL="742861" lvl="1" indent="-285750" rtl="0">
                <a:spcAft>
                  <a:spcPts val="1200"/>
                </a:spcAft>
                <a:buBlip>
                  <a:blip r:embed="rId4"/>
                </a:buBlip>
              </a:pPr>
              <a:r>
                <a:rPr lang="en-gb" sz="1300">
                  <a:solidFill>
                    <a:srgbClr val="211A52"/>
                  </a:solidFill>
                  <a:latin typeface="Arial" panose="020B0604020202020204" pitchFamily="34" charset="0"/>
                  <a:cs typeface="Arial" panose="020B0604020202020204" pitchFamily="34" charset="0"/>
                </a:rPr>
                <a:t>Aalborg (1974)</a:t>
              </a:r>
            </a:p>
            <a:p>
              <a:pPr marL="742861" lvl="1" indent="-285750" rtl="0">
                <a:spcAft>
                  <a:spcPts val="1200"/>
                </a:spcAft>
                <a:buBlip>
                  <a:blip r:embed="rId4"/>
                </a:buBlip>
              </a:pPr>
              <a:r>
                <a:rPr lang="en-gb" sz="1300">
                  <a:solidFill>
                    <a:srgbClr val="211A52"/>
                  </a:solidFill>
                  <a:latin typeface="Arial" panose="020B0604020202020204" pitchFamily="34" charset="0"/>
                  <a:cs typeface="Arial" panose="020B0604020202020204" pitchFamily="34" charset="0"/>
                </a:rPr>
                <a:t>Esbjerg (1995)</a:t>
              </a:r>
            </a:p>
            <a:p>
              <a:pPr marL="742861" lvl="1" indent="-285750" rtl="0">
                <a:spcAft>
                  <a:spcPts val="1200"/>
                </a:spcAft>
                <a:buBlip>
                  <a:blip r:embed="rId4"/>
                </a:buBlip>
              </a:pPr>
              <a:r>
                <a:rPr lang="en-gb" sz="1300">
                  <a:solidFill>
                    <a:srgbClr val="211A52"/>
                  </a:solidFill>
                  <a:latin typeface="Arial" panose="020B0604020202020204" pitchFamily="34" charset="0"/>
                  <a:cs typeface="Arial" panose="020B0604020202020204" pitchFamily="34" charset="0"/>
                </a:rPr>
                <a:t>København (2003)</a:t>
              </a:r>
            </a:p>
            <a:p>
              <a:pPr rtl="0">
                <a:lnSpc>
                  <a:spcPct val="120000"/>
                </a:lnSpc>
                <a:spcAft>
                  <a:spcPts val="1200"/>
                </a:spcAft>
              </a:pPr>
              <a:endParaRPr lang="da-DK" sz="1400" dirty="0">
                <a:solidFill>
                  <a:srgbClr val="002060"/>
                </a:solidFill>
              </a:endParaRPr>
            </a:p>
            <a:p>
              <a:pPr marL="285750" indent="-285750" rtl="0">
                <a:lnSpc>
                  <a:spcPct val="120000"/>
                </a:lnSpc>
                <a:spcAft>
                  <a:spcPts val="1200"/>
                </a:spcAft>
                <a:buBlip>
                  <a:blip r:embed="rId4"/>
                </a:buBlip>
              </a:pPr>
              <a:endParaRPr lang="da-DK" sz="1400" dirty="0">
                <a:solidFill>
                  <a:srgbClr val="002060"/>
                </a:solidFill>
              </a:endParaRPr>
            </a:p>
          </p:txBody>
        </p:sp>
        <p:grpSp>
          <p:nvGrpSpPr>
            <p:cNvPr id="19" name="Group 26">
              <a:extLst>
                <a:ext uri="{FF2B5EF4-FFF2-40B4-BE49-F238E27FC236}">
                  <a16:creationId xmlns:a16="http://schemas.microsoft.com/office/drawing/2014/main" id="{7D3D5E10-BDE5-4510-BB96-60159650A30E}"/>
                </a:ext>
              </a:extLst>
            </p:cNvPr>
            <p:cNvGrpSpPr>
              <a:grpSpLocks noChangeAspect="1"/>
            </p:cNvGrpSpPr>
            <p:nvPr/>
          </p:nvGrpSpPr>
          <p:grpSpPr bwMode="auto">
            <a:xfrm>
              <a:off x="4644199" y="2000502"/>
              <a:ext cx="440402" cy="350854"/>
              <a:chOff x="2903" y="1145"/>
              <a:chExt cx="300" cy="239"/>
            </a:xfrm>
          </p:grpSpPr>
          <p:sp>
            <p:nvSpPr>
              <p:cNvPr id="20" name="AutoShape 25">
                <a:extLst>
                  <a:ext uri="{FF2B5EF4-FFF2-40B4-BE49-F238E27FC236}">
                    <a16:creationId xmlns:a16="http://schemas.microsoft.com/office/drawing/2014/main" id="{D0EA89CF-33AF-4137-A018-B83412BCAE09}"/>
                  </a:ext>
                </a:extLst>
              </p:cNvPr>
              <p:cNvSpPr>
                <a:spLocks noChangeAspect="1" noChangeArrowheads="1" noTextEdit="1"/>
              </p:cNvSpPr>
              <p:nvPr/>
            </p:nvSpPr>
            <p:spPr bwMode="auto">
              <a:xfrm>
                <a:off x="2903" y="1145"/>
                <a:ext cx="30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da-DK" dirty="0">
                  <a:solidFill>
                    <a:srgbClr val="002060"/>
                  </a:solidFill>
                  <a:latin typeface="Barlow" panose="00000500000000000000" pitchFamily="2" charset="0"/>
                </a:endParaRPr>
              </a:p>
            </p:txBody>
          </p:sp>
          <p:sp>
            <p:nvSpPr>
              <p:cNvPr id="21" name="Freeform 27">
                <a:extLst>
                  <a:ext uri="{FF2B5EF4-FFF2-40B4-BE49-F238E27FC236}">
                    <a16:creationId xmlns:a16="http://schemas.microsoft.com/office/drawing/2014/main" id="{DCD5949E-7C7D-48A0-B61C-8D2B29AF453F}"/>
                  </a:ext>
                </a:extLst>
              </p:cNvPr>
              <p:cNvSpPr>
                <a:spLocks noEditPoints="1"/>
              </p:cNvSpPr>
              <p:nvPr/>
            </p:nvSpPr>
            <p:spPr bwMode="auto">
              <a:xfrm>
                <a:off x="2905" y="1147"/>
                <a:ext cx="300" cy="235"/>
              </a:xfrm>
              <a:custGeom>
                <a:avLst/>
                <a:gdLst>
                  <a:gd name="T0" fmla="*/ 140 w 144"/>
                  <a:gd name="T1" fmla="*/ 33 h 112"/>
                  <a:gd name="T2" fmla="*/ 76 w 144"/>
                  <a:gd name="T3" fmla="*/ 1 h 112"/>
                  <a:gd name="T4" fmla="*/ 72 w 144"/>
                  <a:gd name="T5" fmla="*/ 0 h 112"/>
                  <a:gd name="T6" fmla="*/ 69 w 144"/>
                  <a:gd name="T7" fmla="*/ 1 h 112"/>
                  <a:gd name="T8" fmla="*/ 5 w 144"/>
                  <a:gd name="T9" fmla="*/ 33 h 112"/>
                  <a:gd name="T10" fmla="*/ 0 w 144"/>
                  <a:gd name="T11" fmla="*/ 40 h 112"/>
                  <a:gd name="T12" fmla="*/ 5 w 144"/>
                  <a:gd name="T13" fmla="*/ 48 h 112"/>
                  <a:gd name="T14" fmla="*/ 8 w 144"/>
                  <a:gd name="T15" fmla="*/ 49 h 112"/>
                  <a:gd name="T16" fmla="*/ 8 w 144"/>
                  <a:gd name="T17" fmla="*/ 78 h 112"/>
                  <a:gd name="T18" fmla="*/ 4 w 144"/>
                  <a:gd name="T19" fmla="*/ 84 h 112"/>
                  <a:gd name="T20" fmla="*/ 12 w 144"/>
                  <a:gd name="T21" fmla="*/ 92 h 112"/>
                  <a:gd name="T22" fmla="*/ 20 w 144"/>
                  <a:gd name="T23" fmla="*/ 84 h 112"/>
                  <a:gd name="T24" fmla="*/ 16 w 144"/>
                  <a:gd name="T25" fmla="*/ 78 h 112"/>
                  <a:gd name="T26" fmla="*/ 16 w 144"/>
                  <a:gd name="T27" fmla="*/ 53 h 112"/>
                  <a:gd name="T28" fmla="*/ 28 w 144"/>
                  <a:gd name="T29" fmla="*/ 59 h 112"/>
                  <a:gd name="T30" fmla="*/ 28 w 144"/>
                  <a:gd name="T31" fmla="*/ 84 h 112"/>
                  <a:gd name="T32" fmla="*/ 72 w 144"/>
                  <a:gd name="T33" fmla="*/ 112 h 112"/>
                  <a:gd name="T34" fmla="*/ 116 w 144"/>
                  <a:gd name="T35" fmla="*/ 84 h 112"/>
                  <a:gd name="T36" fmla="*/ 116 w 144"/>
                  <a:gd name="T37" fmla="*/ 59 h 112"/>
                  <a:gd name="T38" fmla="*/ 140 w 144"/>
                  <a:gd name="T39" fmla="*/ 48 h 112"/>
                  <a:gd name="T40" fmla="*/ 144 w 144"/>
                  <a:gd name="T41" fmla="*/ 40 h 112"/>
                  <a:gd name="T42" fmla="*/ 140 w 144"/>
                  <a:gd name="T43" fmla="*/ 33 h 112"/>
                  <a:gd name="T44" fmla="*/ 104 w 144"/>
                  <a:gd name="T45" fmla="*/ 84 h 112"/>
                  <a:gd name="T46" fmla="*/ 72 w 144"/>
                  <a:gd name="T47" fmla="*/ 100 h 112"/>
                  <a:gd name="T48" fmla="*/ 40 w 144"/>
                  <a:gd name="T49" fmla="*/ 84 h 112"/>
                  <a:gd name="T50" fmla="*/ 40 w 144"/>
                  <a:gd name="T51" fmla="*/ 65 h 112"/>
                  <a:gd name="T52" fmla="*/ 69 w 144"/>
                  <a:gd name="T53" fmla="*/ 80 h 112"/>
                  <a:gd name="T54" fmla="*/ 72 w 144"/>
                  <a:gd name="T55" fmla="*/ 80 h 112"/>
                  <a:gd name="T56" fmla="*/ 76 w 144"/>
                  <a:gd name="T57" fmla="*/ 80 h 112"/>
                  <a:gd name="T58" fmla="*/ 104 w 144"/>
                  <a:gd name="T59" fmla="*/ 65 h 112"/>
                  <a:gd name="T60" fmla="*/ 104 w 144"/>
                  <a:gd name="T61" fmla="*/ 84 h 112"/>
                  <a:gd name="T62" fmla="*/ 72 w 144"/>
                  <a:gd name="T63" fmla="*/ 68 h 112"/>
                  <a:gd name="T64" fmla="*/ 17 w 144"/>
                  <a:gd name="T65" fmla="*/ 40 h 112"/>
                  <a:gd name="T66" fmla="*/ 72 w 144"/>
                  <a:gd name="T67" fmla="*/ 13 h 112"/>
                  <a:gd name="T68" fmla="*/ 127 w 144"/>
                  <a:gd name="T69" fmla="*/ 40 h 112"/>
                  <a:gd name="T70" fmla="*/ 72 w 144"/>
                  <a:gd name="T71"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12">
                    <a:moveTo>
                      <a:pt x="140" y="33"/>
                    </a:moveTo>
                    <a:cubicBezTo>
                      <a:pt x="76" y="1"/>
                      <a:pt x="76" y="1"/>
                      <a:pt x="76" y="1"/>
                    </a:cubicBezTo>
                    <a:cubicBezTo>
                      <a:pt x="75" y="1"/>
                      <a:pt x="74" y="0"/>
                      <a:pt x="72" y="0"/>
                    </a:cubicBezTo>
                    <a:cubicBezTo>
                      <a:pt x="71" y="0"/>
                      <a:pt x="70" y="1"/>
                      <a:pt x="69" y="1"/>
                    </a:cubicBezTo>
                    <a:cubicBezTo>
                      <a:pt x="5" y="33"/>
                      <a:pt x="5" y="33"/>
                      <a:pt x="5" y="33"/>
                    </a:cubicBezTo>
                    <a:cubicBezTo>
                      <a:pt x="2" y="35"/>
                      <a:pt x="0" y="37"/>
                      <a:pt x="0" y="40"/>
                    </a:cubicBezTo>
                    <a:cubicBezTo>
                      <a:pt x="0" y="44"/>
                      <a:pt x="2" y="46"/>
                      <a:pt x="5" y="48"/>
                    </a:cubicBezTo>
                    <a:cubicBezTo>
                      <a:pt x="8" y="49"/>
                      <a:pt x="8" y="49"/>
                      <a:pt x="8" y="49"/>
                    </a:cubicBezTo>
                    <a:cubicBezTo>
                      <a:pt x="8" y="78"/>
                      <a:pt x="8" y="78"/>
                      <a:pt x="8" y="78"/>
                    </a:cubicBezTo>
                    <a:cubicBezTo>
                      <a:pt x="6" y="79"/>
                      <a:pt x="4" y="81"/>
                      <a:pt x="4" y="84"/>
                    </a:cubicBezTo>
                    <a:cubicBezTo>
                      <a:pt x="4" y="89"/>
                      <a:pt x="8" y="92"/>
                      <a:pt x="12" y="92"/>
                    </a:cubicBezTo>
                    <a:cubicBezTo>
                      <a:pt x="17" y="92"/>
                      <a:pt x="20" y="89"/>
                      <a:pt x="20" y="84"/>
                    </a:cubicBezTo>
                    <a:cubicBezTo>
                      <a:pt x="20" y="81"/>
                      <a:pt x="19" y="79"/>
                      <a:pt x="16" y="78"/>
                    </a:cubicBezTo>
                    <a:cubicBezTo>
                      <a:pt x="16" y="53"/>
                      <a:pt x="16" y="53"/>
                      <a:pt x="16" y="53"/>
                    </a:cubicBezTo>
                    <a:cubicBezTo>
                      <a:pt x="28" y="59"/>
                      <a:pt x="28" y="59"/>
                      <a:pt x="28" y="59"/>
                    </a:cubicBezTo>
                    <a:cubicBezTo>
                      <a:pt x="28" y="84"/>
                      <a:pt x="28" y="84"/>
                      <a:pt x="28" y="84"/>
                    </a:cubicBezTo>
                    <a:cubicBezTo>
                      <a:pt x="28" y="100"/>
                      <a:pt x="48" y="112"/>
                      <a:pt x="72" y="112"/>
                    </a:cubicBezTo>
                    <a:cubicBezTo>
                      <a:pt x="97" y="112"/>
                      <a:pt x="116" y="100"/>
                      <a:pt x="116" y="84"/>
                    </a:cubicBezTo>
                    <a:cubicBezTo>
                      <a:pt x="116" y="59"/>
                      <a:pt x="116" y="59"/>
                      <a:pt x="116" y="59"/>
                    </a:cubicBezTo>
                    <a:cubicBezTo>
                      <a:pt x="140" y="48"/>
                      <a:pt x="140" y="48"/>
                      <a:pt x="140" y="48"/>
                    </a:cubicBezTo>
                    <a:cubicBezTo>
                      <a:pt x="143" y="46"/>
                      <a:pt x="144" y="44"/>
                      <a:pt x="144" y="40"/>
                    </a:cubicBezTo>
                    <a:cubicBezTo>
                      <a:pt x="144" y="37"/>
                      <a:pt x="143" y="35"/>
                      <a:pt x="140" y="33"/>
                    </a:cubicBezTo>
                    <a:close/>
                    <a:moveTo>
                      <a:pt x="104" y="84"/>
                    </a:moveTo>
                    <a:cubicBezTo>
                      <a:pt x="104" y="92"/>
                      <a:pt x="90" y="100"/>
                      <a:pt x="72" y="100"/>
                    </a:cubicBezTo>
                    <a:cubicBezTo>
                      <a:pt x="54" y="100"/>
                      <a:pt x="40" y="92"/>
                      <a:pt x="40" y="84"/>
                    </a:cubicBezTo>
                    <a:cubicBezTo>
                      <a:pt x="40" y="65"/>
                      <a:pt x="40" y="65"/>
                      <a:pt x="40" y="65"/>
                    </a:cubicBezTo>
                    <a:cubicBezTo>
                      <a:pt x="69" y="80"/>
                      <a:pt x="69" y="80"/>
                      <a:pt x="69" y="80"/>
                    </a:cubicBezTo>
                    <a:cubicBezTo>
                      <a:pt x="70" y="80"/>
                      <a:pt x="71" y="80"/>
                      <a:pt x="72" y="80"/>
                    </a:cubicBezTo>
                    <a:cubicBezTo>
                      <a:pt x="74" y="80"/>
                      <a:pt x="75" y="80"/>
                      <a:pt x="76" y="80"/>
                    </a:cubicBezTo>
                    <a:cubicBezTo>
                      <a:pt x="104" y="65"/>
                      <a:pt x="104" y="65"/>
                      <a:pt x="104" y="65"/>
                    </a:cubicBezTo>
                    <a:lnTo>
                      <a:pt x="104" y="84"/>
                    </a:lnTo>
                    <a:close/>
                    <a:moveTo>
                      <a:pt x="72" y="68"/>
                    </a:moveTo>
                    <a:cubicBezTo>
                      <a:pt x="17" y="40"/>
                      <a:pt x="17" y="40"/>
                      <a:pt x="17" y="40"/>
                    </a:cubicBezTo>
                    <a:cubicBezTo>
                      <a:pt x="72" y="13"/>
                      <a:pt x="72" y="13"/>
                      <a:pt x="72" y="13"/>
                    </a:cubicBezTo>
                    <a:cubicBezTo>
                      <a:pt x="127" y="40"/>
                      <a:pt x="127" y="40"/>
                      <a:pt x="127" y="40"/>
                    </a:cubicBezTo>
                    <a:lnTo>
                      <a:pt x="72" y="68"/>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lnSpc>
                    <a:spcPct val="120000"/>
                  </a:lnSpc>
                  <a:spcAft>
                    <a:spcPts val="1200"/>
                  </a:spcAft>
                </a:pPr>
                <a:endParaRPr lang="da-DK" dirty="0">
                  <a:solidFill>
                    <a:srgbClr val="002060"/>
                  </a:solidFill>
                  <a:latin typeface="Barlow" panose="00000500000000000000" pitchFamily="2" charset="0"/>
                </a:endParaRPr>
              </a:p>
            </p:txBody>
          </p:sp>
        </p:grpSp>
      </p:grpSp>
      <p:grpSp>
        <p:nvGrpSpPr>
          <p:cNvPr id="801" name="Gruppe 800">
            <a:extLst>
              <a:ext uri="{FF2B5EF4-FFF2-40B4-BE49-F238E27FC236}">
                <a16:creationId xmlns:a16="http://schemas.microsoft.com/office/drawing/2014/main" id="{4A585AE7-7E45-42E2-AF40-2285A00B23BA}"/>
              </a:ext>
            </a:extLst>
          </p:cNvPr>
          <p:cNvGrpSpPr/>
          <p:nvPr/>
        </p:nvGrpSpPr>
        <p:grpSpPr>
          <a:xfrm>
            <a:off x="9262687" y="1761952"/>
            <a:ext cx="2039171" cy="4756914"/>
            <a:chOff x="8495523" y="1977746"/>
            <a:chExt cx="2039171" cy="4756914"/>
          </a:xfrm>
        </p:grpSpPr>
        <p:sp>
          <p:nvSpPr>
            <p:cNvPr id="15" name="TextBox 19">
              <a:extLst>
                <a:ext uri="{FF2B5EF4-FFF2-40B4-BE49-F238E27FC236}">
                  <a16:creationId xmlns:a16="http://schemas.microsoft.com/office/drawing/2014/main" id="{BDE93D24-2E4A-40A6-A167-457FD154922C}"/>
                </a:ext>
              </a:extLst>
            </p:cNvPr>
            <p:cNvSpPr txBox="1"/>
            <p:nvPr/>
          </p:nvSpPr>
          <p:spPr>
            <a:xfrm>
              <a:off x="8511160" y="2550706"/>
              <a:ext cx="2023534" cy="350737"/>
            </a:xfrm>
            <a:prstGeom prst="rect">
              <a:avLst/>
            </a:prstGeom>
            <a:noFill/>
          </p:spPr>
          <p:txBody>
            <a:bodyPr wrap="square" lIns="0" rIns="0" rtlCol="0">
              <a:spAutoFit/>
            </a:bodyPr>
            <a:lstStyle/>
            <a:p>
              <a:pPr rtl="0">
                <a:lnSpc>
                  <a:spcPct val="120000"/>
                </a:lnSpc>
                <a:spcAft>
                  <a:spcPts val="1200"/>
                </a:spcAft>
              </a:pPr>
              <a:r>
                <a:rPr lang="en-gb" sz="1500" b="1">
                  <a:solidFill>
                    <a:srgbClr val="211A52"/>
                  </a:solidFill>
                  <a:latin typeface="Arial Black" panose="020B0604020202020204" pitchFamily="34" charset="0"/>
                  <a:cs typeface="Arial Black" panose="020B0604020202020204" pitchFamily="34" charset="0"/>
                </a:rPr>
                <a:t>STAFF MEMBERS</a:t>
              </a:r>
            </a:p>
          </p:txBody>
        </p:sp>
        <p:sp>
          <p:nvSpPr>
            <p:cNvPr id="18" name="TextBox 27">
              <a:extLst>
                <a:ext uri="{FF2B5EF4-FFF2-40B4-BE49-F238E27FC236}">
                  <a16:creationId xmlns:a16="http://schemas.microsoft.com/office/drawing/2014/main" id="{6CB859B9-13E4-4BF2-A772-C98EDADC34EE}"/>
                </a:ext>
              </a:extLst>
            </p:cNvPr>
            <p:cNvSpPr txBox="1"/>
            <p:nvPr/>
          </p:nvSpPr>
          <p:spPr>
            <a:xfrm>
              <a:off x="8521029" y="2948174"/>
              <a:ext cx="2013665" cy="3786486"/>
            </a:xfrm>
            <a:prstGeom prst="rect">
              <a:avLst/>
            </a:prstGeom>
            <a:noFill/>
          </p:spPr>
          <p:txBody>
            <a:bodyPr wrap="square" lIns="0" rIns="0" rtlCol="0">
              <a:spAutoFit/>
            </a:bodyPr>
            <a:lstStyle/>
            <a:p>
              <a:pPr marL="285750" indent="-285750" rtl="0">
                <a:lnSpc>
                  <a:spcPct val="120000"/>
                </a:lnSpc>
                <a:spcAft>
                  <a:spcPts val="1200"/>
                </a:spcAft>
                <a:buBlip>
                  <a:blip r:embed="rId4"/>
                </a:buBlip>
              </a:pPr>
              <a:r>
                <a:rPr lang="en-gb" sz="1400">
                  <a:solidFill>
                    <a:srgbClr val="211A52"/>
                  </a:solidFill>
                  <a:latin typeface="Arial" panose="020B0604020202020204" pitchFamily="34" charset="0"/>
                  <a:cs typeface="Arial" panose="020B0604020202020204" pitchFamily="34" charset="0"/>
                </a:rPr>
                <a:t>A total of 1,146 staff members that includes:</a:t>
              </a:r>
            </a:p>
            <a:p>
              <a:pPr marL="285750" indent="-285750" rtl="0">
                <a:lnSpc>
                  <a:spcPct val="120000"/>
                </a:lnSpc>
                <a:spcAft>
                  <a:spcPts val="1200"/>
                </a:spcAft>
                <a:buBlip>
                  <a:blip r:embed="rId4"/>
                </a:buBlip>
              </a:pPr>
              <a:r>
                <a:rPr lang="en-gb" sz="1400">
                  <a:solidFill>
                    <a:srgbClr val="211A52"/>
                  </a:solidFill>
                  <a:latin typeface="Arial" panose="020B0604020202020204" pitchFamily="34" charset="0"/>
                  <a:cs typeface="Arial" panose="020B0604020202020204" pitchFamily="34" charset="0"/>
                </a:rPr>
                <a:t>418 administrative staff</a:t>
              </a:r>
            </a:p>
            <a:p>
              <a:pPr marL="285750" indent="-285750" rtl="0">
                <a:lnSpc>
                  <a:spcPct val="120000"/>
                </a:lnSpc>
                <a:spcAft>
                  <a:spcPts val="1200"/>
                </a:spcAft>
                <a:buBlip>
                  <a:blip r:embed="rId4"/>
                </a:buBlip>
              </a:pPr>
              <a:r>
                <a:rPr lang="en-gb" sz="1400">
                  <a:solidFill>
                    <a:srgbClr val="211A52"/>
                  </a:solidFill>
                  <a:latin typeface="Arial" panose="020B0604020202020204" pitchFamily="34" charset="0"/>
                  <a:cs typeface="Arial" panose="020B0604020202020204" pitchFamily="34" charset="0"/>
                </a:rPr>
                <a:t>728 academic staff in research and education, of which 286 are international researchers</a:t>
              </a:r>
            </a:p>
            <a:p>
              <a:pPr rtl="0">
                <a:lnSpc>
                  <a:spcPct val="120000"/>
                </a:lnSpc>
                <a:spcAft>
                  <a:spcPts val="1200"/>
                </a:spcAft>
              </a:pPr>
              <a:endParaRPr lang="da-DK" sz="1400" dirty="0">
                <a:solidFill>
                  <a:srgbClr val="002060"/>
                </a:solidFill>
              </a:endParaRPr>
            </a:p>
            <a:p>
              <a:pPr lvl="1" rtl="0">
                <a:lnSpc>
                  <a:spcPct val="120000"/>
                </a:lnSpc>
                <a:spcAft>
                  <a:spcPts val="1200"/>
                </a:spcAft>
              </a:pPr>
              <a:endParaRPr lang="da-DK" sz="1400" dirty="0">
                <a:solidFill>
                  <a:srgbClr val="002060"/>
                </a:solidFill>
              </a:endParaRPr>
            </a:p>
          </p:txBody>
        </p:sp>
        <p:grpSp>
          <p:nvGrpSpPr>
            <p:cNvPr id="22" name="Group 30">
              <a:extLst>
                <a:ext uri="{FF2B5EF4-FFF2-40B4-BE49-F238E27FC236}">
                  <a16:creationId xmlns:a16="http://schemas.microsoft.com/office/drawing/2014/main" id="{7C8CC352-4160-4402-8432-1BC17A0C601E}"/>
                </a:ext>
              </a:extLst>
            </p:cNvPr>
            <p:cNvGrpSpPr>
              <a:grpSpLocks noChangeAspect="1"/>
            </p:cNvGrpSpPr>
            <p:nvPr/>
          </p:nvGrpSpPr>
          <p:grpSpPr bwMode="auto">
            <a:xfrm>
              <a:off x="8495523" y="1977746"/>
              <a:ext cx="391960" cy="475634"/>
              <a:chOff x="3493" y="1253"/>
              <a:chExt cx="267" cy="324"/>
            </a:xfrm>
          </p:grpSpPr>
          <p:sp>
            <p:nvSpPr>
              <p:cNvPr id="23" name="AutoShape 29">
                <a:extLst>
                  <a:ext uri="{FF2B5EF4-FFF2-40B4-BE49-F238E27FC236}">
                    <a16:creationId xmlns:a16="http://schemas.microsoft.com/office/drawing/2014/main" id="{8268906E-29EC-4483-9C7C-2646AE74E96C}"/>
                  </a:ext>
                </a:extLst>
              </p:cNvPr>
              <p:cNvSpPr>
                <a:spLocks noChangeAspect="1" noChangeArrowheads="1" noTextEdit="1"/>
              </p:cNvSpPr>
              <p:nvPr/>
            </p:nvSpPr>
            <p:spPr bwMode="auto">
              <a:xfrm>
                <a:off x="3495" y="1253"/>
                <a:ext cx="263"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da-DK" dirty="0">
                  <a:solidFill>
                    <a:srgbClr val="002060"/>
                  </a:solidFill>
                  <a:latin typeface="Barlow" panose="00000500000000000000" pitchFamily="2" charset="0"/>
                </a:endParaRPr>
              </a:p>
            </p:txBody>
          </p:sp>
          <p:sp>
            <p:nvSpPr>
              <p:cNvPr id="24" name="Freeform 31">
                <a:extLst>
                  <a:ext uri="{FF2B5EF4-FFF2-40B4-BE49-F238E27FC236}">
                    <a16:creationId xmlns:a16="http://schemas.microsoft.com/office/drawing/2014/main" id="{9B615AD5-B0F3-48BC-956C-35659BE8BEBB}"/>
                  </a:ext>
                </a:extLst>
              </p:cNvPr>
              <p:cNvSpPr>
                <a:spLocks noEditPoints="1"/>
              </p:cNvSpPr>
              <p:nvPr/>
            </p:nvSpPr>
            <p:spPr bwMode="auto">
              <a:xfrm>
                <a:off x="3493" y="1309"/>
                <a:ext cx="267" cy="268"/>
              </a:xfrm>
              <a:custGeom>
                <a:avLst/>
                <a:gdLst>
                  <a:gd name="T0" fmla="*/ 100 w 128"/>
                  <a:gd name="T1" fmla="*/ 104 h 128"/>
                  <a:gd name="T2" fmla="*/ 116 w 128"/>
                  <a:gd name="T3" fmla="*/ 104 h 128"/>
                  <a:gd name="T4" fmla="*/ 124 w 128"/>
                  <a:gd name="T5" fmla="*/ 96 h 128"/>
                  <a:gd name="T6" fmla="*/ 124 w 128"/>
                  <a:gd name="T7" fmla="*/ 32 h 128"/>
                  <a:gd name="T8" fmla="*/ 116 w 128"/>
                  <a:gd name="T9" fmla="*/ 24 h 128"/>
                  <a:gd name="T10" fmla="*/ 100 w 128"/>
                  <a:gd name="T11" fmla="*/ 24 h 128"/>
                  <a:gd name="T12" fmla="*/ 92 w 128"/>
                  <a:gd name="T13" fmla="*/ 32 h 128"/>
                  <a:gd name="T14" fmla="*/ 92 w 128"/>
                  <a:gd name="T15" fmla="*/ 96 h 128"/>
                  <a:gd name="T16" fmla="*/ 100 w 128"/>
                  <a:gd name="T17" fmla="*/ 104 h 128"/>
                  <a:gd name="T18" fmla="*/ 104 w 128"/>
                  <a:gd name="T19" fmla="*/ 36 h 128"/>
                  <a:gd name="T20" fmla="*/ 112 w 128"/>
                  <a:gd name="T21" fmla="*/ 36 h 128"/>
                  <a:gd name="T22" fmla="*/ 112 w 128"/>
                  <a:gd name="T23" fmla="*/ 92 h 128"/>
                  <a:gd name="T24" fmla="*/ 104 w 128"/>
                  <a:gd name="T25" fmla="*/ 92 h 128"/>
                  <a:gd name="T26" fmla="*/ 104 w 128"/>
                  <a:gd name="T27" fmla="*/ 36 h 128"/>
                  <a:gd name="T28" fmla="*/ 56 w 128"/>
                  <a:gd name="T29" fmla="*/ 104 h 128"/>
                  <a:gd name="T30" fmla="*/ 72 w 128"/>
                  <a:gd name="T31" fmla="*/ 104 h 128"/>
                  <a:gd name="T32" fmla="*/ 80 w 128"/>
                  <a:gd name="T33" fmla="*/ 96 h 128"/>
                  <a:gd name="T34" fmla="*/ 80 w 128"/>
                  <a:gd name="T35" fmla="*/ 8 h 128"/>
                  <a:gd name="T36" fmla="*/ 72 w 128"/>
                  <a:gd name="T37" fmla="*/ 0 h 128"/>
                  <a:gd name="T38" fmla="*/ 56 w 128"/>
                  <a:gd name="T39" fmla="*/ 0 h 128"/>
                  <a:gd name="T40" fmla="*/ 48 w 128"/>
                  <a:gd name="T41" fmla="*/ 8 h 128"/>
                  <a:gd name="T42" fmla="*/ 48 w 128"/>
                  <a:gd name="T43" fmla="*/ 96 h 128"/>
                  <a:gd name="T44" fmla="*/ 56 w 128"/>
                  <a:gd name="T45" fmla="*/ 104 h 128"/>
                  <a:gd name="T46" fmla="*/ 60 w 128"/>
                  <a:gd name="T47" fmla="*/ 12 h 128"/>
                  <a:gd name="T48" fmla="*/ 68 w 128"/>
                  <a:gd name="T49" fmla="*/ 12 h 128"/>
                  <a:gd name="T50" fmla="*/ 68 w 128"/>
                  <a:gd name="T51" fmla="*/ 92 h 128"/>
                  <a:gd name="T52" fmla="*/ 60 w 128"/>
                  <a:gd name="T53" fmla="*/ 92 h 128"/>
                  <a:gd name="T54" fmla="*/ 60 w 128"/>
                  <a:gd name="T55" fmla="*/ 12 h 128"/>
                  <a:gd name="T56" fmla="*/ 122 w 128"/>
                  <a:gd name="T57" fmla="*/ 116 h 128"/>
                  <a:gd name="T58" fmla="*/ 6 w 128"/>
                  <a:gd name="T59" fmla="*/ 116 h 128"/>
                  <a:gd name="T60" fmla="*/ 0 w 128"/>
                  <a:gd name="T61" fmla="*/ 122 h 128"/>
                  <a:gd name="T62" fmla="*/ 6 w 128"/>
                  <a:gd name="T63" fmla="*/ 128 h 128"/>
                  <a:gd name="T64" fmla="*/ 122 w 128"/>
                  <a:gd name="T65" fmla="*/ 128 h 128"/>
                  <a:gd name="T66" fmla="*/ 128 w 128"/>
                  <a:gd name="T67" fmla="*/ 122 h 128"/>
                  <a:gd name="T68" fmla="*/ 122 w 128"/>
                  <a:gd name="T69" fmla="*/ 116 h 128"/>
                  <a:gd name="T70" fmla="*/ 12 w 128"/>
                  <a:gd name="T71" fmla="*/ 104 h 128"/>
                  <a:gd name="T72" fmla="*/ 28 w 128"/>
                  <a:gd name="T73" fmla="*/ 104 h 128"/>
                  <a:gd name="T74" fmla="*/ 36 w 128"/>
                  <a:gd name="T75" fmla="*/ 96 h 128"/>
                  <a:gd name="T76" fmla="*/ 36 w 128"/>
                  <a:gd name="T77" fmla="*/ 56 h 128"/>
                  <a:gd name="T78" fmla="*/ 28 w 128"/>
                  <a:gd name="T79" fmla="*/ 48 h 128"/>
                  <a:gd name="T80" fmla="*/ 12 w 128"/>
                  <a:gd name="T81" fmla="*/ 48 h 128"/>
                  <a:gd name="T82" fmla="*/ 4 w 128"/>
                  <a:gd name="T83" fmla="*/ 56 h 128"/>
                  <a:gd name="T84" fmla="*/ 4 w 128"/>
                  <a:gd name="T85" fmla="*/ 96 h 128"/>
                  <a:gd name="T86" fmla="*/ 12 w 128"/>
                  <a:gd name="T87" fmla="*/ 104 h 128"/>
                  <a:gd name="T88" fmla="*/ 16 w 128"/>
                  <a:gd name="T89" fmla="*/ 60 h 128"/>
                  <a:gd name="T90" fmla="*/ 24 w 128"/>
                  <a:gd name="T91" fmla="*/ 60 h 128"/>
                  <a:gd name="T92" fmla="*/ 24 w 128"/>
                  <a:gd name="T93" fmla="*/ 92 h 128"/>
                  <a:gd name="T94" fmla="*/ 16 w 128"/>
                  <a:gd name="T95" fmla="*/ 92 h 128"/>
                  <a:gd name="T96" fmla="*/ 16 w 128"/>
                  <a:gd name="T97"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 h="128">
                    <a:moveTo>
                      <a:pt x="100" y="104"/>
                    </a:moveTo>
                    <a:cubicBezTo>
                      <a:pt x="116" y="104"/>
                      <a:pt x="116" y="104"/>
                      <a:pt x="116" y="104"/>
                    </a:cubicBezTo>
                    <a:cubicBezTo>
                      <a:pt x="121" y="104"/>
                      <a:pt x="124" y="100"/>
                      <a:pt x="124" y="96"/>
                    </a:cubicBezTo>
                    <a:cubicBezTo>
                      <a:pt x="124" y="32"/>
                      <a:pt x="124" y="32"/>
                      <a:pt x="124" y="32"/>
                    </a:cubicBezTo>
                    <a:cubicBezTo>
                      <a:pt x="124" y="27"/>
                      <a:pt x="121" y="24"/>
                      <a:pt x="116" y="24"/>
                    </a:cubicBezTo>
                    <a:cubicBezTo>
                      <a:pt x="100" y="24"/>
                      <a:pt x="100" y="24"/>
                      <a:pt x="100" y="24"/>
                    </a:cubicBezTo>
                    <a:cubicBezTo>
                      <a:pt x="96" y="24"/>
                      <a:pt x="92" y="27"/>
                      <a:pt x="92" y="32"/>
                    </a:cubicBezTo>
                    <a:cubicBezTo>
                      <a:pt x="92" y="96"/>
                      <a:pt x="92" y="96"/>
                      <a:pt x="92" y="96"/>
                    </a:cubicBezTo>
                    <a:cubicBezTo>
                      <a:pt x="92" y="100"/>
                      <a:pt x="96" y="104"/>
                      <a:pt x="100" y="104"/>
                    </a:cubicBezTo>
                    <a:close/>
                    <a:moveTo>
                      <a:pt x="104" y="36"/>
                    </a:moveTo>
                    <a:cubicBezTo>
                      <a:pt x="112" y="36"/>
                      <a:pt x="112" y="36"/>
                      <a:pt x="112" y="36"/>
                    </a:cubicBezTo>
                    <a:cubicBezTo>
                      <a:pt x="112" y="92"/>
                      <a:pt x="112" y="92"/>
                      <a:pt x="112" y="92"/>
                    </a:cubicBezTo>
                    <a:cubicBezTo>
                      <a:pt x="104" y="92"/>
                      <a:pt x="104" y="92"/>
                      <a:pt x="104" y="92"/>
                    </a:cubicBezTo>
                    <a:lnTo>
                      <a:pt x="104" y="36"/>
                    </a:lnTo>
                    <a:close/>
                    <a:moveTo>
                      <a:pt x="56" y="104"/>
                    </a:moveTo>
                    <a:cubicBezTo>
                      <a:pt x="72" y="104"/>
                      <a:pt x="72" y="104"/>
                      <a:pt x="72" y="104"/>
                    </a:cubicBezTo>
                    <a:cubicBezTo>
                      <a:pt x="77" y="104"/>
                      <a:pt x="80" y="100"/>
                      <a:pt x="80" y="96"/>
                    </a:cubicBezTo>
                    <a:cubicBezTo>
                      <a:pt x="80" y="8"/>
                      <a:pt x="80" y="8"/>
                      <a:pt x="80" y="8"/>
                    </a:cubicBezTo>
                    <a:cubicBezTo>
                      <a:pt x="80" y="3"/>
                      <a:pt x="77" y="0"/>
                      <a:pt x="72" y="0"/>
                    </a:cubicBezTo>
                    <a:cubicBezTo>
                      <a:pt x="56" y="0"/>
                      <a:pt x="56" y="0"/>
                      <a:pt x="56" y="0"/>
                    </a:cubicBezTo>
                    <a:cubicBezTo>
                      <a:pt x="52" y="0"/>
                      <a:pt x="48" y="3"/>
                      <a:pt x="48" y="8"/>
                    </a:cubicBezTo>
                    <a:cubicBezTo>
                      <a:pt x="48" y="96"/>
                      <a:pt x="48" y="96"/>
                      <a:pt x="48" y="96"/>
                    </a:cubicBezTo>
                    <a:cubicBezTo>
                      <a:pt x="48" y="100"/>
                      <a:pt x="52" y="104"/>
                      <a:pt x="56" y="104"/>
                    </a:cubicBezTo>
                    <a:close/>
                    <a:moveTo>
                      <a:pt x="60" y="12"/>
                    </a:moveTo>
                    <a:cubicBezTo>
                      <a:pt x="68" y="12"/>
                      <a:pt x="68" y="12"/>
                      <a:pt x="68" y="12"/>
                    </a:cubicBezTo>
                    <a:cubicBezTo>
                      <a:pt x="68" y="92"/>
                      <a:pt x="68" y="92"/>
                      <a:pt x="68" y="92"/>
                    </a:cubicBezTo>
                    <a:cubicBezTo>
                      <a:pt x="60" y="92"/>
                      <a:pt x="60" y="92"/>
                      <a:pt x="60" y="92"/>
                    </a:cubicBezTo>
                    <a:lnTo>
                      <a:pt x="60" y="12"/>
                    </a:lnTo>
                    <a:close/>
                    <a:moveTo>
                      <a:pt x="122" y="116"/>
                    </a:moveTo>
                    <a:cubicBezTo>
                      <a:pt x="6" y="116"/>
                      <a:pt x="6" y="116"/>
                      <a:pt x="6" y="116"/>
                    </a:cubicBezTo>
                    <a:cubicBezTo>
                      <a:pt x="3" y="116"/>
                      <a:pt x="0" y="118"/>
                      <a:pt x="0" y="122"/>
                    </a:cubicBezTo>
                    <a:cubicBezTo>
                      <a:pt x="0" y="125"/>
                      <a:pt x="3" y="128"/>
                      <a:pt x="6" y="128"/>
                    </a:cubicBezTo>
                    <a:cubicBezTo>
                      <a:pt x="122" y="128"/>
                      <a:pt x="122" y="128"/>
                      <a:pt x="122" y="128"/>
                    </a:cubicBezTo>
                    <a:cubicBezTo>
                      <a:pt x="126" y="128"/>
                      <a:pt x="128" y="125"/>
                      <a:pt x="128" y="122"/>
                    </a:cubicBezTo>
                    <a:cubicBezTo>
                      <a:pt x="128" y="118"/>
                      <a:pt x="126" y="116"/>
                      <a:pt x="122" y="116"/>
                    </a:cubicBezTo>
                    <a:close/>
                    <a:moveTo>
                      <a:pt x="12" y="104"/>
                    </a:moveTo>
                    <a:cubicBezTo>
                      <a:pt x="28" y="104"/>
                      <a:pt x="28" y="104"/>
                      <a:pt x="28" y="104"/>
                    </a:cubicBezTo>
                    <a:cubicBezTo>
                      <a:pt x="33" y="104"/>
                      <a:pt x="36" y="100"/>
                      <a:pt x="36" y="96"/>
                    </a:cubicBezTo>
                    <a:cubicBezTo>
                      <a:pt x="36" y="56"/>
                      <a:pt x="36" y="56"/>
                      <a:pt x="36" y="56"/>
                    </a:cubicBezTo>
                    <a:cubicBezTo>
                      <a:pt x="36" y="51"/>
                      <a:pt x="33" y="48"/>
                      <a:pt x="28" y="48"/>
                    </a:cubicBezTo>
                    <a:cubicBezTo>
                      <a:pt x="12" y="48"/>
                      <a:pt x="12" y="48"/>
                      <a:pt x="12" y="48"/>
                    </a:cubicBezTo>
                    <a:cubicBezTo>
                      <a:pt x="8" y="48"/>
                      <a:pt x="4" y="51"/>
                      <a:pt x="4" y="56"/>
                    </a:cubicBezTo>
                    <a:cubicBezTo>
                      <a:pt x="4" y="96"/>
                      <a:pt x="4" y="96"/>
                      <a:pt x="4" y="96"/>
                    </a:cubicBezTo>
                    <a:cubicBezTo>
                      <a:pt x="4" y="100"/>
                      <a:pt x="8" y="104"/>
                      <a:pt x="12" y="104"/>
                    </a:cubicBezTo>
                    <a:close/>
                    <a:moveTo>
                      <a:pt x="16" y="60"/>
                    </a:moveTo>
                    <a:cubicBezTo>
                      <a:pt x="24" y="60"/>
                      <a:pt x="24" y="60"/>
                      <a:pt x="24" y="60"/>
                    </a:cubicBezTo>
                    <a:cubicBezTo>
                      <a:pt x="24" y="92"/>
                      <a:pt x="24" y="92"/>
                      <a:pt x="24" y="92"/>
                    </a:cubicBezTo>
                    <a:cubicBezTo>
                      <a:pt x="16" y="92"/>
                      <a:pt x="16" y="92"/>
                      <a:pt x="16" y="92"/>
                    </a:cubicBezTo>
                    <a:lnTo>
                      <a:pt x="16" y="60"/>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lnSpc>
                    <a:spcPct val="120000"/>
                  </a:lnSpc>
                  <a:spcAft>
                    <a:spcPts val="1200"/>
                  </a:spcAft>
                </a:pPr>
                <a:endParaRPr lang="da-DK" dirty="0">
                  <a:solidFill>
                    <a:srgbClr val="002060"/>
                  </a:solidFill>
                  <a:latin typeface="Barlow" panose="00000500000000000000" pitchFamily="2" charset="0"/>
                </a:endParaRPr>
              </a:p>
            </p:txBody>
          </p:sp>
        </p:grpSp>
      </p:grpSp>
      <p:grpSp>
        <p:nvGrpSpPr>
          <p:cNvPr id="4" name="Gruppe 3">
            <a:extLst>
              <a:ext uri="{FF2B5EF4-FFF2-40B4-BE49-F238E27FC236}">
                <a16:creationId xmlns:a16="http://schemas.microsoft.com/office/drawing/2014/main" id="{217EDB08-7452-4457-837D-9AC64BF3DD39}"/>
              </a:ext>
            </a:extLst>
          </p:cNvPr>
          <p:cNvGrpSpPr/>
          <p:nvPr/>
        </p:nvGrpSpPr>
        <p:grpSpPr>
          <a:xfrm>
            <a:off x="3667944" y="1808078"/>
            <a:ext cx="2668582" cy="4101252"/>
            <a:chOff x="910857" y="2347500"/>
            <a:chExt cx="2668582" cy="4101252"/>
          </a:xfrm>
        </p:grpSpPr>
        <p:sp>
          <p:nvSpPr>
            <p:cNvPr id="13" name="TextBox 8">
              <a:extLst>
                <a:ext uri="{FF2B5EF4-FFF2-40B4-BE49-F238E27FC236}">
                  <a16:creationId xmlns:a16="http://schemas.microsoft.com/office/drawing/2014/main" id="{E1FCB1F2-FA32-4FDF-99E1-28FA15121AB4}"/>
                </a:ext>
              </a:extLst>
            </p:cNvPr>
            <p:cNvSpPr txBox="1"/>
            <p:nvPr/>
          </p:nvSpPr>
          <p:spPr>
            <a:xfrm>
              <a:off x="910858" y="2873689"/>
              <a:ext cx="2668581" cy="350737"/>
            </a:xfrm>
            <a:prstGeom prst="rect">
              <a:avLst/>
            </a:prstGeom>
            <a:noFill/>
          </p:spPr>
          <p:txBody>
            <a:bodyPr wrap="square" lIns="0" rIns="0" rtlCol="0">
              <a:spAutoFit/>
            </a:bodyPr>
            <a:lstStyle/>
            <a:p>
              <a:pPr rtl="0">
                <a:lnSpc>
                  <a:spcPct val="120000"/>
                </a:lnSpc>
                <a:spcAft>
                  <a:spcPts val="1200"/>
                </a:spcAft>
              </a:pPr>
              <a:r>
                <a:rPr lang="en-gb" sz="1500" b="1">
                  <a:solidFill>
                    <a:srgbClr val="211A52"/>
                  </a:solidFill>
                  <a:latin typeface="Arial Black" panose="020B0604020202020204" pitchFamily="34" charset="0"/>
                  <a:cs typeface="Arial Black" panose="020B0604020202020204" pitchFamily="34" charset="0"/>
                </a:rPr>
                <a:t>5 DEPARTMENTS:</a:t>
              </a:r>
            </a:p>
          </p:txBody>
        </p:sp>
        <p:sp>
          <p:nvSpPr>
            <p:cNvPr id="16" name="TextBox 25">
              <a:extLst>
                <a:ext uri="{FF2B5EF4-FFF2-40B4-BE49-F238E27FC236}">
                  <a16:creationId xmlns:a16="http://schemas.microsoft.com/office/drawing/2014/main" id="{9C6CACA3-69CB-42B7-B924-63E95CF8EAEF}"/>
                </a:ext>
              </a:extLst>
            </p:cNvPr>
            <p:cNvSpPr txBox="1"/>
            <p:nvPr/>
          </p:nvSpPr>
          <p:spPr>
            <a:xfrm>
              <a:off x="910857" y="3283975"/>
              <a:ext cx="2668581" cy="3164777"/>
            </a:xfrm>
            <a:prstGeom prst="rect">
              <a:avLst/>
            </a:prstGeom>
            <a:noFill/>
          </p:spPr>
          <p:txBody>
            <a:bodyPr wrap="square" lIns="0" rIns="0" rtlCol="0">
              <a:spAutoFit/>
            </a:bodyPr>
            <a:lstStyle/>
            <a:p>
              <a:pPr marL="285750" indent="-285750" rtl="0">
                <a:lnSpc>
                  <a:spcPct val="120000"/>
                </a:lnSpc>
                <a:spcAft>
                  <a:spcPts val="1200"/>
                </a:spcAft>
                <a:buBlip>
                  <a:blip r:embed="rId4"/>
                </a:buBlip>
              </a:pPr>
              <a:r>
                <a:rPr lang="en-gb" sz="1400" dirty="0">
                  <a:solidFill>
                    <a:srgbClr val="211A52"/>
                  </a:solidFill>
                  <a:latin typeface="Arial" panose="020B0604020202020204" pitchFamily="34" charset="0"/>
                  <a:cs typeface="Arial" panose="020B0604020202020204" pitchFamily="34" charset="0"/>
                </a:rPr>
                <a:t>Department of the Built Environment</a:t>
              </a:r>
            </a:p>
            <a:p>
              <a:pPr marL="285750" indent="-285750" rtl="0">
                <a:lnSpc>
                  <a:spcPct val="120000"/>
                </a:lnSpc>
                <a:spcAft>
                  <a:spcPts val="1200"/>
                </a:spcAft>
                <a:buBlip>
                  <a:blip r:embed="rId4"/>
                </a:buBlip>
              </a:pPr>
              <a:r>
                <a:rPr lang="en-gb" sz="1400" dirty="0">
                  <a:solidFill>
                    <a:srgbClr val="211A52"/>
                  </a:solidFill>
                  <a:latin typeface="Arial" panose="020B0604020202020204" pitchFamily="34" charset="0"/>
                  <a:cs typeface="Arial" panose="020B0604020202020204" pitchFamily="34" charset="0"/>
                </a:rPr>
                <a:t>Department of Materials and Production</a:t>
              </a:r>
            </a:p>
            <a:p>
              <a:pPr marL="285750" indent="-285750" rtl="0">
                <a:lnSpc>
                  <a:spcPct val="120000"/>
                </a:lnSpc>
                <a:spcAft>
                  <a:spcPts val="1200"/>
                </a:spcAft>
                <a:buBlip>
                  <a:blip r:embed="rId4"/>
                </a:buBlip>
              </a:pPr>
              <a:r>
                <a:rPr lang="en-gb" sz="1400" dirty="0">
                  <a:solidFill>
                    <a:srgbClr val="211A52"/>
                  </a:solidFill>
                  <a:latin typeface="Arial" panose="020B0604020202020204" pitchFamily="34" charset="0"/>
                  <a:cs typeface="Arial" panose="020B0604020202020204" pitchFamily="34" charset="0"/>
                </a:rPr>
                <a:t>Department of Chemistry and Bioscience</a:t>
              </a:r>
            </a:p>
            <a:p>
              <a:pPr marL="285750" indent="-285750" rtl="0">
                <a:lnSpc>
                  <a:spcPct val="120000"/>
                </a:lnSpc>
                <a:spcAft>
                  <a:spcPts val="1200"/>
                </a:spcAft>
                <a:buBlip>
                  <a:blip r:embed="rId4"/>
                </a:buBlip>
              </a:pPr>
              <a:r>
                <a:rPr lang="en-gb" sz="1400" dirty="0">
                  <a:solidFill>
                    <a:srgbClr val="211A52"/>
                  </a:solidFill>
                  <a:latin typeface="Arial" panose="020B0604020202020204" pitchFamily="34" charset="0"/>
                  <a:cs typeface="Arial" panose="020B0604020202020204" pitchFamily="34" charset="0"/>
                </a:rPr>
                <a:t>Department of Mathematical Sciences</a:t>
              </a:r>
            </a:p>
            <a:p>
              <a:pPr marL="285750" indent="-285750" rtl="0">
                <a:lnSpc>
                  <a:spcPct val="120000"/>
                </a:lnSpc>
                <a:spcAft>
                  <a:spcPts val="1200"/>
                </a:spcAft>
                <a:buBlip>
                  <a:blip r:embed="rId4"/>
                </a:buBlip>
              </a:pPr>
              <a:r>
                <a:rPr lang="en-gb" sz="1400" dirty="0">
                  <a:solidFill>
                    <a:srgbClr val="211A52"/>
                  </a:solidFill>
                  <a:latin typeface="Arial" panose="020B0604020202020204" pitchFamily="34" charset="0"/>
                  <a:cs typeface="Arial" panose="020B0604020202020204" pitchFamily="34" charset="0"/>
                </a:rPr>
                <a:t>Department of Energy</a:t>
              </a:r>
            </a:p>
            <a:p>
              <a:pPr rtl="0">
                <a:lnSpc>
                  <a:spcPct val="120000"/>
                </a:lnSpc>
                <a:spcAft>
                  <a:spcPts val="1200"/>
                </a:spcAft>
              </a:pPr>
              <a:endParaRPr lang="da-DK" sz="1400" dirty="0">
                <a:solidFill>
                  <a:srgbClr val="002060"/>
                </a:solidFill>
              </a:endParaRPr>
            </a:p>
          </p:txBody>
        </p:sp>
        <p:sp>
          <p:nvSpPr>
            <p:cNvPr id="25" name="Freeform 35">
              <a:extLst>
                <a:ext uri="{FF2B5EF4-FFF2-40B4-BE49-F238E27FC236}">
                  <a16:creationId xmlns:a16="http://schemas.microsoft.com/office/drawing/2014/main" id="{7CC2BB44-E01A-4717-B0AA-B4B905222228}"/>
                </a:ext>
              </a:extLst>
            </p:cNvPr>
            <p:cNvSpPr>
              <a:spLocks noEditPoints="1"/>
            </p:cNvSpPr>
            <p:nvPr/>
          </p:nvSpPr>
          <p:spPr bwMode="auto">
            <a:xfrm>
              <a:off x="915717" y="2347500"/>
              <a:ext cx="361130" cy="393426"/>
            </a:xfrm>
            <a:custGeom>
              <a:avLst/>
              <a:gdLst>
                <a:gd name="T0" fmla="*/ 51 w 118"/>
                <a:gd name="T1" fmla="*/ 64 h 128"/>
                <a:gd name="T2" fmla="*/ 67 w 118"/>
                <a:gd name="T3" fmla="*/ 64 h 128"/>
                <a:gd name="T4" fmla="*/ 103 w 118"/>
                <a:gd name="T5" fmla="*/ 64 h 128"/>
                <a:gd name="T6" fmla="*/ 95 w 118"/>
                <a:gd name="T7" fmla="*/ 24 h 128"/>
                <a:gd name="T8" fmla="*/ 59 w 118"/>
                <a:gd name="T9" fmla="*/ 0 h 128"/>
                <a:gd name="T10" fmla="*/ 5 w 118"/>
                <a:gd name="T11" fmla="*/ 33 h 128"/>
                <a:gd name="T12" fmla="*/ 5 w 118"/>
                <a:gd name="T13" fmla="*/ 96 h 128"/>
                <a:gd name="T14" fmla="*/ 36 w 118"/>
                <a:gd name="T15" fmla="*/ 103 h 128"/>
                <a:gd name="T16" fmla="*/ 82 w 118"/>
                <a:gd name="T17" fmla="*/ 103 h 128"/>
                <a:gd name="T18" fmla="*/ 113 w 118"/>
                <a:gd name="T19" fmla="*/ 96 h 128"/>
                <a:gd name="T20" fmla="*/ 59 w 118"/>
                <a:gd name="T21" fmla="*/ 12 h 128"/>
                <a:gd name="T22" fmla="*/ 73 w 118"/>
                <a:gd name="T23" fmla="*/ 40 h 128"/>
                <a:gd name="T24" fmla="*/ 62 w 118"/>
                <a:gd name="T25" fmla="*/ 34 h 128"/>
                <a:gd name="T26" fmla="*/ 59 w 118"/>
                <a:gd name="T27" fmla="*/ 12 h 128"/>
                <a:gd name="T28" fmla="*/ 27 w 118"/>
                <a:gd name="T29" fmla="*/ 68 h 128"/>
                <a:gd name="T30" fmla="*/ 31 w 118"/>
                <a:gd name="T31" fmla="*/ 76 h 128"/>
                <a:gd name="T32" fmla="*/ 15 w 118"/>
                <a:gd name="T33" fmla="*/ 90 h 128"/>
                <a:gd name="T34" fmla="*/ 23 w 118"/>
                <a:gd name="T35" fmla="*/ 56 h 128"/>
                <a:gd name="T36" fmla="*/ 39 w 118"/>
                <a:gd name="T37" fmla="*/ 39 h 128"/>
                <a:gd name="T38" fmla="*/ 34 w 118"/>
                <a:gd name="T39" fmla="*/ 48 h 128"/>
                <a:gd name="T40" fmla="*/ 46 w 118"/>
                <a:gd name="T41" fmla="*/ 94 h 128"/>
                <a:gd name="T42" fmla="*/ 45 w 118"/>
                <a:gd name="T43" fmla="*/ 88 h 128"/>
                <a:gd name="T44" fmla="*/ 70 w 118"/>
                <a:gd name="T45" fmla="*/ 99 h 128"/>
                <a:gd name="T46" fmla="*/ 67 w 118"/>
                <a:gd name="T47" fmla="*/ 78 h 128"/>
                <a:gd name="T48" fmla="*/ 51 w 118"/>
                <a:gd name="T49" fmla="*/ 78 h 128"/>
                <a:gd name="T50" fmla="*/ 43 w 118"/>
                <a:gd name="T51" fmla="*/ 64 h 128"/>
                <a:gd name="T52" fmla="*/ 51 w 118"/>
                <a:gd name="T53" fmla="*/ 51 h 128"/>
                <a:gd name="T54" fmla="*/ 67 w 118"/>
                <a:gd name="T55" fmla="*/ 51 h 128"/>
                <a:gd name="T56" fmla="*/ 75 w 118"/>
                <a:gd name="T57" fmla="*/ 64 h 128"/>
                <a:gd name="T58" fmla="*/ 67 w 118"/>
                <a:gd name="T59" fmla="*/ 78 h 128"/>
                <a:gd name="T60" fmla="*/ 79 w 118"/>
                <a:gd name="T61" fmla="*/ 90 h 128"/>
                <a:gd name="T62" fmla="*/ 84 w 118"/>
                <a:gd name="T63" fmla="*/ 81 h 128"/>
                <a:gd name="T64" fmla="*/ 103 w 118"/>
                <a:gd name="T65" fmla="*/ 90 h 128"/>
                <a:gd name="T66" fmla="*/ 87 w 118"/>
                <a:gd name="T67" fmla="*/ 63 h 128"/>
                <a:gd name="T68" fmla="*/ 84 w 118"/>
                <a:gd name="T69" fmla="*/ 37 h 128"/>
                <a:gd name="T70" fmla="*/ 91 w 118"/>
                <a:gd name="T71"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8" h="128">
                  <a:moveTo>
                    <a:pt x="59" y="56"/>
                  </a:moveTo>
                  <a:cubicBezTo>
                    <a:pt x="55" y="56"/>
                    <a:pt x="51" y="60"/>
                    <a:pt x="51" y="64"/>
                  </a:cubicBezTo>
                  <a:cubicBezTo>
                    <a:pt x="51" y="69"/>
                    <a:pt x="55" y="72"/>
                    <a:pt x="59" y="72"/>
                  </a:cubicBezTo>
                  <a:cubicBezTo>
                    <a:pt x="63" y="72"/>
                    <a:pt x="67" y="69"/>
                    <a:pt x="67" y="64"/>
                  </a:cubicBezTo>
                  <a:cubicBezTo>
                    <a:pt x="67" y="60"/>
                    <a:pt x="63" y="56"/>
                    <a:pt x="59" y="56"/>
                  </a:cubicBezTo>
                  <a:close/>
                  <a:moveTo>
                    <a:pt x="103" y="64"/>
                  </a:moveTo>
                  <a:cubicBezTo>
                    <a:pt x="114" y="52"/>
                    <a:pt x="118" y="41"/>
                    <a:pt x="113" y="33"/>
                  </a:cubicBezTo>
                  <a:cubicBezTo>
                    <a:pt x="110" y="27"/>
                    <a:pt x="104" y="24"/>
                    <a:pt x="95" y="24"/>
                  </a:cubicBezTo>
                  <a:cubicBezTo>
                    <a:pt x="91" y="24"/>
                    <a:pt x="87" y="25"/>
                    <a:pt x="82" y="26"/>
                  </a:cubicBezTo>
                  <a:cubicBezTo>
                    <a:pt x="77" y="9"/>
                    <a:pt x="68" y="0"/>
                    <a:pt x="59" y="0"/>
                  </a:cubicBezTo>
                  <a:cubicBezTo>
                    <a:pt x="49" y="0"/>
                    <a:pt x="41" y="9"/>
                    <a:pt x="36" y="26"/>
                  </a:cubicBezTo>
                  <a:cubicBezTo>
                    <a:pt x="21" y="22"/>
                    <a:pt x="9" y="25"/>
                    <a:pt x="5" y="33"/>
                  </a:cubicBezTo>
                  <a:cubicBezTo>
                    <a:pt x="0" y="41"/>
                    <a:pt x="4" y="52"/>
                    <a:pt x="15" y="64"/>
                  </a:cubicBezTo>
                  <a:cubicBezTo>
                    <a:pt x="4" y="76"/>
                    <a:pt x="0" y="88"/>
                    <a:pt x="5" y="96"/>
                  </a:cubicBezTo>
                  <a:cubicBezTo>
                    <a:pt x="8" y="101"/>
                    <a:pt x="15" y="104"/>
                    <a:pt x="24" y="104"/>
                  </a:cubicBezTo>
                  <a:cubicBezTo>
                    <a:pt x="28" y="104"/>
                    <a:pt x="32" y="104"/>
                    <a:pt x="36" y="103"/>
                  </a:cubicBezTo>
                  <a:cubicBezTo>
                    <a:pt x="41" y="119"/>
                    <a:pt x="49" y="128"/>
                    <a:pt x="59" y="128"/>
                  </a:cubicBezTo>
                  <a:cubicBezTo>
                    <a:pt x="68" y="128"/>
                    <a:pt x="77" y="119"/>
                    <a:pt x="82" y="103"/>
                  </a:cubicBezTo>
                  <a:cubicBezTo>
                    <a:pt x="86" y="104"/>
                    <a:pt x="90" y="104"/>
                    <a:pt x="94" y="104"/>
                  </a:cubicBezTo>
                  <a:cubicBezTo>
                    <a:pt x="103" y="104"/>
                    <a:pt x="110" y="101"/>
                    <a:pt x="113" y="96"/>
                  </a:cubicBezTo>
                  <a:cubicBezTo>
                    <a:pt x="118" y="88"/>
                    <a:pt x="114" y="76"/>
                    <a:pt x="103" y="64"/>
                  </a:cubicBezTo>
                  <a:close/>
                  <a:moveTo>
                    <a:pt x="59" y="12"/>
                  </a:moveTo>
                  <a:cubicBezTo>
                    <a:pt x="62" y="12"/>
                    <a:pt x="68" y="18"/>
                    <a:pt x="72" y="34"/>
                  </a:cubicBezTo>
                  <a:cubicBezTo>
                    <a:pt x="72" y="36"/>
                    <a:pt x="72" y="38"/>
                    <a:pt x="73" y="40"/>
                  </a:cubicBezTo>
                  <a:cubicBezTo>
                    <a:pt x="73" y="40"/>
                    <a:pt x="73" y="40"/>
                    <a:pt x="73" y="40"/>
                  </a:cubicBezTo>
                  <a:cubicBezTo>
                    <a:pt x="69" y="38"/>
                    <a:pt x="65" y="36"/>
                    <a:pt x="62" y="34"/>
                  </a:cubicBezTo>
                  <a:cubicBezTo>
                    <a:pt x="57" y="32"/>
                    <a:pt x="52" y="30"/>
                    <a:pt x="48" y="29"/>
                  </a:cubicBezTo>
                  <a:cubicBezTo>
                    <a:pt x="52" y="17"/>
                    <a:pt x="56" y="12"/>
                    <a:pt x="59" y="12"/>
                  </a:cubicBezTo>
                  <a:close/>
                  <a:moveTo>
                    <a:pt x="15" y="90"/>
                  </a:moveTo>
                  <a:cubicBezTo>
                    <a:pt x="14" y="87"/>
                    <a:pt x="16" y="79"/>
                    <a:pt x="27" y="68"/>
                  </a:cubicBezTo>
                  <a:cubicBezTo>
                    <a:pt x="29" y="67"/>
                    <a:pt x="30" y="66"/>
                    <a:pt x="31" y="65"/>
                  </a:cubicBezTo>
                  <a:cubicBezTo>
                    <a:pt x="31" y="69"/>
                    <a:pt x="31" y="73"/>
                    <a:pt x="31" y="76"/>
                  </a:cubicBezTo>
                  <a:cubicBezTo>
                    <a:pt x="32" y="81"/>
                    <a:pt x="33" y="86"/>
                    <a:pt x="33" y="91"/>
                  </a:cubicBezTo>
                  <a:cubicBezTo>
                    <a:pt x="22" y="93"/>
                    <a:pt x="16" y="92"/>
                    <a:pt x="15" y="90"/>
                  </a:cubicBezTo>
                  <a:close/>
                  <a:moveTo>
                    <a:pt x="34" y="48"/>
                  </a:moveTo>
                  <a:cubicBezTo>
                    <a:pt x="30" y="50"/>
                    <a:pt x="27" y="53"/>
                    <a:pt x="23" y="56"/>
                  </a:cubicBezTo>
                  <a:cubicBezTo>
                    <a:pt x="16" y="47"/>
                    <a:pt x="14" y="41"/>
                    <a:pt x="15" y="39"/>
                  </a:cubicBezTo>
                  <a:cubicBezTo>
                    <a:pt x="17" y="36"/>
                    <a:pt x="24" y="34"/>
                    <a:pt x="39" y="39"/>
                  </a:cubicBezTo>
                  <a:cubicBezTo>
                    <a:pt x="41" y="39"/>
                    <a:pt x="43" y="40"/>
                    <a:pt x="45" y="40"/>
                  </a:cubicBezTo>
                  <a:cubicBezTo>
                    <a:pt x="41" y="43"/>
                    <a:pt x="38" y="45"/>
                    <a:pt x="34" y="48"/>
                  </a:cubicBezTo>
                  <a:close/>
                  <a:moveTo>
                    <a:pt x="59" y="116"/>
                  </a:moveTo>
                  <a:cubicBezTo>
                    <a:pt x="56" y="116"/>
                    <a:pt x="50" y="110"/>
                    <a:pt x="46" y="94"/>
                  </a:cubicBezTo>
                  <a:cubicBezTo>
                    <a:pt x="46" y="92"/>
                    <a:pt x="45" y="90"/>
                    <a:pt x="45" y="88"/>
                  </a:cubicBezTo>
                  <a:cubicBezTo>
                    <a:pt x="45" y="88"/>
                    <a:pt x="45" y="88"/>
                    <a:pt x="45" y="88"/>
                  </a:cubicBezTo>
                  <a:cubicBezTo>
                    <a:pt x="49" y="90"/>
                    <a:pt x="53" y="92"/>
                    <a:pt x="56" y="94"/>
                  </a:cubicBezTo>
                  <a:cubicBezTo>
                    <a:pt x="61" y="96"/>
                    <a:pt x="66" y="98"/>
                    <a:pt x="70" y="99"/>
                  </a:cubicBezTo>
                  <a:cubicBezTo>
                    <a:pt x="66" y="112"/>
                    <a:pt x="61" y="116"/>
                    <a:pt x="59" y="116"/>
                  </a:cubicBezTo>
                  <a:close/>
                  <a:moveTo>
                    <a:pt x="67" y="78"/>
                  </a:moveTo>
                  <a:cubicBezTo>
                    <a:pt x="64" y="79"/>
                    <a:pt x="62" y="80"/>
                    <a:pt x="59" y="82"/>
                  </a:cubicBezTo>
                  <a:cubicBezTo>
                    <a:pt x="56" y="80"/>
                    <a:pt x="54" y="79"/>
                    <a:pt x="51" y="78"/>
                  </a:cubicBezTo>
                  <a:cubicBezTo>
                    <a:pt x="49" y="76"/>
                    <a:pt x="46" y="74"/>
                    <a:pt x="43" y="73"/>
                  </a:cubicBezTo>
                  <a:cubicBezTo>
                    <a:pt x="43" y="70"/>
                    <a:pt x="43" y="67"/>
                    <a:pt x="43" y="64"/>
                  </a:cubicBezTo>
                  <a:cubicBezTo>
                    <a:pt x="43" y="61"/>
                    <a:pt x="43" y="59"/>
                    <a:pt x="43" y="56"/>
                  </a:cubicBezTo>
                  <a:cubicBezTo>
                    <a:pt x="46" y="54"/>
                    <a:pt x="49" y="52"/>
                    <a:pt x="51" y="51"/>
                  </a:cubicBezTo>
                  <a:cubicBezTo>
                    <a:pt x="54" y="49"/>
                    <a:pt x="56" y="48"/>
                    <a:pt x="59" y="47"/>
                  </a:cubicBezTo>
                  <a:cubicBezTo>
                    <a:pt x="62" y="48"/>
                    <a:pt x="64" y="49"/>
                    <a:pt x="67" y="51"/>
                  </a:cubicBezTo>
                  <a:cubicBezTo>
                    <a:pt x="69" y="52"/>
                    <a:pt x="72" y="54"/>
                    <a:pt x="75" y="56"/>
                  </a:cubicBezTo>
                  <a:cubicBezTo>
                    <a:pt x="75" y="59"/>
                    <a:pt x="75" y="61"/>
                    <a:pt x="75" y="64"/>
                  </a:cubicBezTo>
                  <a:cubicBezTo>
                    <a:pt x="75" y="67"/>
                    <a:pt x="75" y="70"/>
                    <a:pt x="75" y="73"/>
                  </a:cubicBezTo>
                  <a:cubicBezTo>
                    <a:pt x="72" y="74"/>
                    <a:pt x="69" y="76"/>
                    <a:pt x="67" y="78"/>
                  </a:cubicBezTo>
                  <a:close/>
                  <a:moveTo>
                    <a:pt x="103" y="90"/>
                  </a:moveTo>
                  <a:cubicBezTo>
                    <a:pt x="101" y="92"/>
                    <a:pt x="94" y="94"/>
                    <a:pt x="79" y="90"/>
                  </a:cubicBezTo>
                  <a:cubicBezTo>
                    <a:pt x="77" y="89"/>
                    <a:pt x="75" y="89"/>
                    <a:pt x="73" y="88"/>
                  </a:cubicBezTo>
                  <a:cubicBezTo>
                    <a:pt x="77" y="86"/>
                    <a:pt x="80" y="83"/>
                    <a:pt x="84" y="81"/>
                  </a:cubicBezTo>
                  <a:cubicBezTo>
                    <a:pt x="88" y="78"/>
                    <a:pt x="91" y="75"/>
                    <a:pt x="94" y="73"/>
                  </a:cubicBezTo>
                  <a:cubicBezTo>
                    <a:pt x="102" y="81"/>
                    <a:pt x="104" y="88"/>
                    <a:pt x="103" y="90"/>
                  </a:cubicBezTo>
                  <a:close/>
                  <a:moveTo>
                    <a:pt x="91" y="60"/>
                  </a:moveTo>
                  <a:cubicBezTo>
                    <a:pt x="89" y="61"/>
                    <a:pt x="88" y="62"/>
                    <a:pt x="87" y="63"/>
                  </a:cubicBezTo>
                  <a:cubicBezTo>
                    <a:pt x="87" y="59"/>
                    <a:pt x="87" y="56"/>
                    <a:pt x="87" y="52"/>
                  </a:cubicBezTo>
                  <a:cubicBezTo>
                    <a:pt x="86" y="47"/>
                    <a:pt x="85" y="42"/>
                    <a:pt x="84" y="37"/>
                  </a:cubicBezTo>
                  <a:cubicBezTo>
                    <a:pt x="96" y="35"/>
                    <a:pt x="101" y="37"/>
                    <a:pt x="103" y="39"/>
                  </a:cubicBezTo>
                  <a:cubicBezTo>
                    <a:pt x="104" y="41"/>
                    <a:pt x="102" y="49"/>
                    <a:pt x="91" y="60"/>
                  </a:cubicBez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lnSpc>
                  <a:spcPct val="120000"/>
                </a:lnSpc>
                <a:spcAft>
                  <a:spcPts val="1200"/>
                </a:spcAft>
              </a:pPr>
              <a:endParaRPr lang="da-DK" dirty="0">
                <a:solidFill>
                  <a:srgbClr val="002060"/>
                </a:solidFill>
                <a:latin typeface="Barlow" panose="00000500000000000000" pitchFamily="2" charset="0"/>
              </a:endParaRPr>
            </a:p>
          </p:txBody>
        </p:sp>
      </p:grpSp>
      <p:pic>
        <p:nvPicPr>
          <p:cNvPr id="2" name="Billede 1">
            <a:extLst>
              <a:ext uri="{FF2B5EF4-FFF2-40B4-BE49-F238E27FC236}">
                <a16:creationId xmlns:a16="http://schemas.microsoft.com/office/drawing/2014/main" id="{CDD3CC84-36F8-4870-BBC7-A65AB66C991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1204" y="2128291"/>
            <a:ext cx="2781714" cy="3056651"/>
          </a:xfrm>
          <a:prstGeom prst="rect">
            <a:avLst/>
          </a:prstGeom>
        </p:spPr>
      </p:pic>
    </p:spTree>
    <p:extLst>
      <p:ext uri="{BB962C8B-B14F-4D97-AF65-F5344CB8AC3E}">
        <p14:creationId xmlns:p14="http://schemas.microsoft.com/office/powerpoint/2010/main" val="2041164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71952">
                <a:alpha val="100000"/>
              </a:srgbClr>
            </a:gs>
            <a:gs pos="100000">
              <a:srgbClr val="088395">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9487690" y="294182"/>
            <a:ext cx="2518454" cy="631691"/>
          </a:xfrm>
          <a:custGeom>
            <a:avLst/>
            <a:gdLst/>
            <a:ahLst/>
            <a:cxnLst/>
            <a:rect l="l" t="t" r="r" b="b"/>
            <a:pathLst>
              <a:path w="3777681" h="947537">
                <a:moveTo>
                  <a:pt x="0" y="0"/>
                </a:moveTo>
                <a:lnTo>
                  <a:pt x="3777681" y="0"/>
                </a:lnTo>
                <a:lnTo>
                  <a:pt x="3777681" y="947537"/>
                </a:lnTo>
                <a:lnTo>
                  <a:pt x="0" y="947537"/>
                </a:lnTo>
                <a:lnTo>
                  <a:pt x="0" y="0"/>
                </a:lnTo>
                <a:close/>
              </a:path>
            </a:pathLst>
          </a:custGeom>
          <a:blipFill>
            <a:blip r:embed="rId3"/>
            <a:stretch>
              <a:fillRect/>
            </a:stretch>
          </a:blipFill>
          <a:ln cap="sq">
            <a:noFill/>
            <a:prstDash val="solid"/>
            <a:miter/>
          </a:ln>
        </p:spPr>
        <p:txBody>
          <a:bodyPr rtlCol="0"/>
          <a:lstStyle/>
          <a:p>
            <a:pPr defTabSz="609630" rtl="0"/>
            <a:endParaRPr lang="en-DK" sz="1200">
              <a:solidFill>
                <a:prstClr val="black"/>
              </a:solidFill>
              <a:latin typeface="Calibri"/>
            </a:endParaRPr>
          </a:p>
        </p:txBody>
      </p:sp>
      <p:grpSp>
        <p:nvGrpSpPr>
          <p:cNvPr id="3" name="Group 3"/>
          <p:cNvGrpSpPr/>
          <p:nvPr/>
        </p:nvGrpSpPr>
        <p:grpSpPr>
          <a:xfrm>
            <a:off x="119043" y="2256817"/>
            <a:ext cx="3834249" cy="856739"/>
            <a:chOff x="0" y="0"/>
            <a:chExt cx="7668499" cy="1713479"/>
          </a:xfrm>
        </p:grpSpPr>
        <p:grpSp>
          <p:nvGrpSpPr>
            <p:cNvPr id="4" name="Group 4"/>
            <p:cNvGrpSpPr/>
            <p:nvPr/>
          </p:nvGrpSpPr>
          <p:grpSpPr>
            <a:xfrm>
              <a:off x="0" y="0"/>
              <a:ext cx="7668499" cy="1713479"/>
              <a:chOff x="0" y="0"/>
              <a:chExt cx="1819823" cy="406628"/>
            </a:xfrm>
          </p:grpSpPr>
          <p:sp>
            <p:nvSpPr>
              <p:cNvPr id="5" name="Freeform 5"/>
              <p:cNvSpPr/>
              <p:nvPr/>
            </p:nvSpPr>
            <p:spPr>
              <a:xfrm>
                <a:off x="0" y="0"/>
                <a:ext cx="1819822" cy="406628"/>
              </a:xfrm>
              <a:custGeom>
                <a:avLst/>
                <a:gdLst/>
                <a:ahLst/>
                <a:cxnLst/>
                <a:rect l="l" t="t" r="r" b="b"/>
                <a:pathLst>
                  <a:path w="1819822" h="406628">
                    <a:moveTo>
                      <a:pt x="1616623" y="0"/>
                    </a:moveTo>
                    <a:cubicBezTo>
                      <a:pt x="1728847" y="0"/>
                      <a:pt x="1819822" y="91027"/>
                      <a:pt x="1819822" y="203314"/>
                    </a:cubicBezTo>
                    <a:cubicBezTo>
                      <a:pt x="1819822" y="315601"/>
                      <a:pt x="1728847" y="406628"/>
                      <a:pt x="1616623" y="406628"/>
                    </a:cubicBezTo>
                    <a:lnTo>
                      <a:pt x="203200" y="406628"/>
                    </a:lnTo>
                    <a:cubicBezTo>
                      <a:pt x="90976" y="406628"/>
                      <a:pt x="0" y="315601"/>
                      <a:pt x="0" y="203314"/>
                    </a:cubicBezTo>
                    <a:cubicBezTo>
                      <a:pt x="0" y="91027"/>
                      <a:pt x="90976" y="0"/>
                      <a:pt x="203200" y="0"/>
                    </a:cubicBezTo>
                    <a:close/>
                  </a:path>
                </a:pathLst>
              </a:custGeom>
              <a:solidFill>
                <a:srgbClr val="CB445A"/>
              </a:solidFill>
              <a:ln w="38100" cap="sq">
                <a:solidFill>
                  <a:srgbClr val="FFFFFF"/>
                </a:solidFill>
                <a:prstDash val="solid"/>
                <a:miter/>
              </a:ln>
            </p:spPr>
            <p:txBody>
              <a:bodyPr rtlCol="0"/>
              <a:lstStyle/>
              <a:p>
                <a:pPr defTabSz="609630" rtl="0"/>
                <a:endParaRPr lang="en-DK" sz="1200">
                  <a:solidFill>
                    <a:prstClr val="black"/>
                  </a:solidFill>
                  <a:latin typeface="Calibri"/>
                </a:endParaRPr>
              </a:p>
            </p:txBody>
          </p:sp>
          <p:sp>
            <p:nvSpPr>
              <p:cNvPr id="6" name="TextBox 6"/>
              <p:cNvSpPr txBox="1"/>
              <p:nvPr/>
            </p:nvSpPr>
            <p:spPr>
              <a:xfrm>
                <a:off x="0" y="-28575"/>
                <a:ext cx="1819823" cy="435203"/>
              </a:xfrm>
              <a:prstGeom prst="rect">
                <a:avLst/>
              </a:prstGeom>
            </p:spPr>
            <p:txBody>
              <a:bodyPr lIns="37442" tIns="37442" rIns="37442" bIns="37442" rtlCol="0" anchor="ctr"/>
              <a:lstStyle/>
              <a:p>
                <a:pPr algn="ctr" defTabSz="609630" rtl="0">
                  <a:lnSpc>
                    <a:spcPts val="1586"/>
                  </a:lnSpc>
                  <a:spcBef>
                    <a:spcPct val="0"/>
                  </a:spcBef>
                </a:pPr>
                <a:endParaRPr sz="1200">
                  <a:solidFill>
                    <a:prstClr val="black"/>
                  </a:solidFill>
                  <a:latin typeface="Calibri"/>
                </a:endParaRPr>
              </a:p>
            </p:txBody>
          </p:sp>
        </p:grpSp>
        <p:sp>
          <p:nvSpPr>
            <p:cNvPr id="7" name="TextBox 7"/>
            <p:cNvSpPr txBox="1"/>
            <p:nvPr/>
          </p:nvSpPr>
          <p:spPr>
            <a:xfrm>
              <a:off x="674164" y="172506"/>
              <a:ext cx="6320171" cy="1293175"/>
            </a:xfrm>
            <a:prstGeom prst="rect">
              <a:avLst/>
            </a:prstGeom>
          </p:spPr>
          <p:txBody>
            <a:bodyPr lIns="0" tIns="0" rIns="0" bIns="0" rtlCol="0" anchor="t">
              <a:spAutoFit/>
            </a:bodyPr>
            <a:lstStyle/>
            <a:p>
              <a:pPr algn="ctr" defTabSz="609630" rtl="0">
                <a:lnSpc>
                  <a:spcPts val="2610"/>
                </a:lnSpc>
                <a:spcBef>
                  <a:spcPct val="0"/>
                </a:spcBef>
              </a:pPr>
              <a:r>
                <a:rPr lang="en-gb" sz="1864" b="1">
                  <a:solidFill>
                    <a:srgbClr val="FFFFFF"/>
                  </a:solidFill>
                  <a:latin typeface="Garet Bold"/>
                  <a:ea typeface="Garet Bold"/>
                  <a:cs typeface="Garet Bold"/>
                  <a:sym typeface="Garet Bold"/>
                </a:rPr>
                <a:t>WELL-BEING OF CHILDREN AND YOUTH</a:t>
              </a:r>
            </a:p>
          </p:txBody>
        </p:sp>
      </p:grpSp>
      <p:grpSp>
        <p:nvGrpSpPr>
          <p:cNvPr id="8" name="Group 8"/>
          <p:cNvGrpSpPr/>
          <p:nvPr/>
        </p:nvGrpSpPr>
        <p:grpSpPr>
          <a:xfrm>
            <a:off x="4125926" y="2256817"/>
            <a:ext cx="3834249" cy="856499"/>
            <a:chOff x="0" y="0"/>
            <a:chExt cx="7668499" cy="1712998"/>
          </a:xfrm>
        </p:grpSpPr>
        <p:grpSp>
          <p:nvGrpSpPr>
            <p:cNvPr id="9" name="Group 9"/>
            <p:cNvGrpSpPr/>
            <p:nvPr/>
          </p:nvGrpSpPr>
          <p:grpSpPr>
            <a:xfrm>
              <a:off x="0" y="0"/>
              <a:ext cx="7668499" cy="1712998"/>
              <a:chOff x="0" y="0"/>
              <a:chExt cx="1819823" cy="406514"/>
            </a:xfrm>
          </p:grpSpPr>
          <p:sp>
            <p:nvSpPr>
              <p:cNvPr id="10" name="Freeform 10"/>
              <p:cNvSpPr/>
              <p:nvPr/>
            </p:nvSpPr>
            <p:spPr>
              <a:xfrm>
                <a:off x="0" y="0"/>
                <a:ext cx="1819822" cy="406514"/>
              </a:xfrm>
              <a:custGeom>
                <a:avLst/>
                <a:gdLst/>
                <a:ahLst/>
                <a:cxnLst/>
                <a:rect l="l" t="t" r="r" b="b"/>
                <a:pathLst>
                  <a:path w="1819822" h="406514">
                    <a:moveTo>
                      <a:pt x="1616623" y="0"/>
                    </a:moveTo>
                    <a:cubicBezTo>
                      <a:pt x="1728847" y="0"/>
                      <a:pt x="1819822" y="91001"/>
                      <a:pt x="1819822" y="203257"/>
                    </a:cubicBezTo>
                    <a:cubicBezTo>
                      <a:pt x="1819822" y="315513"/>
                      <a:pt x="1728847" y="406514"/>
                      <a:pt x="1616623" y="406514"/>
                    </a:cubicBezTo>
                    <a:lnTo>
                      <a:pt x="203200" y="406514"/>
                    </a:lnTo>
                    <a:cubicBezTo>
                      <a:pt x="90976" y="406514"/>
                      <a:pt x="0" y="315513"/>
                      <a:pt x="0" y="203257"/>
                    </a:cubicBezTo>
                    <a:cubicBezTo>
                      <a:pt x="0" y="91001"/>
                      <a:pt x="90976" y="0"/>
                      <a:pt x="203200" y="0"/>
                    </a:cubicBezTo>
                    <a:close/>
                  </a:path>
                </a:pathLst>
              </a:custGeom>
              <a:solidFill>
                <a:srgbClr val="0E8563"/>
              </a:solidFill>
              <a:ln w="38100" cap="sq">
                <a:solidFill>
                  <a:srgbClr val="FFFFFF"/>
                </a:solidFill>
                <a:prstDash val="solid"/>
                <a:miter/>
              </a:ln>
            </p:spPr>
            <p:txBody>
              <a:bodyPr rtlCol="0"/>
              <a:lstStyle/>
              <a:p>
                <a:pPr defTabSz="609630" rtl="0"/>
                <a:endParaRPr lang="en-DK" sz="1200">
                  <a:solidFill>
                    <a:prstClr val="black"/>
                  </a:solidFill>
                  <a:latin typeface="Calibri"/>
                </a:endParaRPr>
              </a:p>
            </p:txBody>
          </p:sp>
          <p:sp>
            <p:nvSpPr>
              <p:cNvPr id="11" name="TextBox 11"/>
              <p:cNvSpPr txBox="1"/>
              <p:nvPr/>
            </p:nvSpPr>
            <p:spPr>
              <a:xfrm>
                <a:off x="0" y="-28575"/>
                <a:ext cx="1819823" cy="435089"/>
              </a:xfrm>
              <a:prstGeom prst="rect">
                <a:avLst/>
              </a:prstGeom>
            </p:spPr>
            <p:txBody>
              <a:bodyPr lIns="37442" tIns="37442" rIns="37442" bIns="37442" rtlCol="0" anchor="ctr"/>
              <a:lstStyle/>
              <a:p>
                <a:pPr algn="ctr" defTabSz="609630" rtl="0">
                  <a:lnSpc>
                    <a:spcPts val="1586"/>
                  </a:lnSpc>
                  <a:spcBef>
                    <a:spcPct val="0"/>
                  </a:spcBef>
                </a:pPr>
                <a:endParaRPr sz="1200">
                  <a:solidFill>
                    <a:prstClr val="black"/>
                  </a:solidFill>
                  <a:latin typeface="Calibri"/>
                </a:endParaRPr>
              </a:p>
            </p:txBody>
          </p:sp>
        </p:grpSp>
        <p:sp>
          <p:nvSpPr>
            <p:cNvPr id="12" name="TextBox 12"/>
            <p:cNvSpPr txBox="1"/>
            <p:nvPr/>
          </p:nvSpPr>
          <p:spPr>
            <a:xfrm>
              <a:off x="554878" y="499190"/>
              <a:ext cx="6320171" cy="626326"/>
            </a:xfrm>
            <a:prstGeom prst="rect">
              <a:avLst/>
            </a:prstGeom>
          </p:spPr>
          <p:txBody>
            <a:bodyPr lIns="0" tIns="0" rIns="0" bIns="0" rtlCol="0" anchor="t">
              <a:spAutoFit/>
            </a:bodyPr>
            <a:lstStyle/>
            <a:p>
              <a:pPr algn="ctr" defTabSz="609630" rtl="0">
                <a:lnSpc>
                  <a:spcPts val="2610"/>
                </a:lnSpc>
                <a:spcBef>
                  <a:spcPct val="0"/>
                </a:spcBef>
              </a:pPr>
              <a:r>
                <a:rPr lang="en-gb" sz="1864" b="1">
                  <a:solidFill>
                    <a:srgbClr val="FFFFFF"/>
                  </a:solidFill>
                  <a:latin typeface="Garet Bold"/>
                  <a:ea typeface="Garet Bold"/>
                  <a:cs typeface="Garet Bold"/>
                  <a:sym typeface="Garet Bold"/>
                </a:rPr>
                <a:t>ENERGY MISSION</a:t>
              </a:r>
            </a:p>
          </p:txBody>
        </p:sp>
      </p:grpSp>
      <p:grpSp>
        <p:nvGrpSpPr>
          <p:cNvPr id="13" name="Group 13"/>
          <p:cNvGrpSpPr/>
          <p:nvPr/>
        </p:nvGrpSpPr>
        <p:grpSpPr>
          <a:xfrm>
            <a:off x="8131625" y="2256817"/>
            <a:ext cx="3834249" cy="856499"/>
            <a:chOff x="0" y="0"/>
            <a:chExt cx="7668499" cy="1712998"/>
          </a:xfrm>
        </p:grpSpPr>
        <p:grpSp>
          <p:nvGrpSpPr>
            <p:cNvPr id="14" name="Group 14"/>
            <p:cNvGrpSpPr/>
            <p:nvPr/>
          </p:nvGrpSpPr>
          <p:grpSpPr>
            <a:xfrm>
              <a:off x="0" y="0"/>
              <a:ext cx="7668499" cy="1712998"/>
              <a:chOff x="0" y="0"/>
              <a:chExt cx="1819823" cy="406514"/>
            </a:xfrm>
          </p:grpSpPr>
          <p:sp>
            <p:nvSpPr>
              <p:cNvPr id="15" name="Freeform 15"/>
              <p:cNvSpPr/>
              <p:nvPr/>
            </p:nvSpPr>
            <p:spPr>
              <a:xfrm>
                <a:off x="0" y="0"/>
                <a:ext cx="1819822" cy="406514"/>
              </a:xfrm>
              <a:custGeom>
                <a:avLst/>
                <a:gdLst/>
                <a:ahLst/>
                <a:cxnLst/>
                <a:rect l="l" t="t" r="r" b="b"/>
                <a:pathLst>
                  <a:path w="1819822" h="406514">
                    <a:moveTo>
                      <a:pt x="1616623" y="0"/>
                    </a:moveTo>
                    <a:cubicBezTo>
                      <a:pt x="1728847" y="0"/>
                      <a:pt x="1819822" y="91001"/>
                      <a:pt x="1819822" y="203257"/>
                    </a:cubicBezTo>
                    <a:cubicBezTo>
                      <a:pt x="1819822" y="315513"/>
                      <a:pt x="1728847" y="406514"/>
                      <a:pt x="1616623" y="406514"/>
                    </a:cubicBezTo>
                    <a:lnTo>
                      <a:pt x="203200" y="406514"/>
                    </a:lnTo>
                    <a:cubicBezTo>
                      <a:pt x="90976" y="406514"/>
                      <a:pt x="0" y="315513"/>
                      <a:pt x="0" y="203257"/>
                    </a:cubicBezTo>
                    <a:cubicBezTo>
                      <a:pt x="0" y="91001"/>
                      <a:pt x="90976" y="0"/>
                      <a:pt x="203200" y="0"/>
                    </a:cubicBezTo>
                    <a:close/>
                  </a:path>
                </a:pathLst>
              </a:custGeom>
              <a:solidFill>
                <a:srgbClr val="0F0FD4"/>
              </a:solidFill>
              <a:ln w="38100" cap="sq">
                <a:solidFill>
                  <a:srgbClr val="FFFFFF"/>
                </a:solidFill>
                <a:prstDash val="solid"/>
                <a:miter/>
              </a:ln>
            </p:spPr>
            <p:txBody>
              <a:bodyPr rtlCol="0"/>
              <a:lstStyle/>
              <a:p>
                <a:pPr defTabSz="609630" rtl="0"/>
                <a:endParaRPr lang="en-DK" sz="1200">
                  <a:solidFill>
                    <a:prstClr val="black"/>
                  </a:solidFill>
                  <a:latin typeface="Calibri"/>
                </a:endParaRPr>
              </a:p>
            </p:txBody>
          </p:sp>
          <p:sp>
            <p:nvSpPr>
              <p:cNvPr id="16" name="TextBox 16"/>
              <p:cNvSpPr txBox="1"/>
              <p:nvPr/>
            </p:nvSpPr>
            <p:spPr>
              <a:xfrm>
                <a:off x="0" y="-28575"/>
                <a:ext cx="1819823" cy="435089"/>
              </a:xfrm>
              <a:prstGeom prst="rect">
                <a:avLst/>
              </a:prstGeom>
            </p:spPr>
            <p:txBody>
              <a:bodyPr lIns="37442" tIns="37442" rIns="37442" bIns="37442" rtlCol="0" anchor="ctr"/>
              <a:lstStyle/>
              <a:p>
                <a:pPr algn="ctr" defTabSz="609630" rtl="0">
                  <a:lnSpc>
                    <a:spcPts val="1586"/>
                  </a:lnSpc>
                  <a:spcBef>
                    <a:spcPct val="0"/>
                  </a:spcBef>
                </a:pPr>
                <a:endParaRPr sz="1200">
                  <a:solidFill>
                    <a:prstClr val="black"/>
                  </a:solidFill>
                  <a:latin typeface="Calibri"/>
                </a:endParaRPr>
              </a:p>
            </p:txBody>
          </p:sp>
        </p:grpSp>
        <p:sp>
          <p:nvSpPr>
            <p:cNvPr id="17" name="TextBox 17"/>
            <p:cNvSpPr txBox="1"/>
            <p:nvPr/>
          </p:nvSpPr>
          <p:spPr>
            <a:xfrm>
              <a:off x="554878" y="499190"/>
              <a:ext cx="6320171" cy="626326"/>
            </a:xfrm>
            <a:prstGeom prst="rect">
              <a:avLst/>
            </a:prstGeom>
          </p:spPr>
          <p:txBody>
            <a:bodyPr lIns="0" tIns="0" rIns="0" bIns="0" rtlCol="0" anchor="t">
              <a:spAutoFit/>
            </a:bodyPr>
            <a:lstStyle/>
            <a:p>
              <a:pPr algn="ctr" defTabSz="609630" rtl="0">
                <a:lnSpc>
                  <a:spcPts val="2610"/>
                </a:lnSpc>
                <a:spcBef>
                  <a:spcPct val="0"/>
                </a:spcBef>
              </a:pPr>
              <a:r>
                <a:rPr lang="en-gb" sz="1864" b="1">
                  <a:solidFill>
                    <a:srgbClr val="FFFFFF"/>
                  </a:solidFill>
                  <a:latin typeface="Garet Bold"/>
                  <a:ea typeface="Garet Bold"/>
                  <a:cs typeface="Garet Bold"/>
                  <a:sym typeface="Garet Bold"/>
                </a:rPr>
                <a:t>IMPROVING HEALTH</a:t>
              </a:r>
            </a:p>
          </p:txBody>
        </p:sp>
      </p:grpSp>
      <p:grpSp>
        <p:nvGrpSpPr>
          <p:cNvPr id="18" name="Group 18"/>
          <p:cNvGrpSpPr/>
          <p:nvPr/>
        </p:nvGrpSpPr>
        <p:grpSpPr>
          <a:xfrm>
            <a:off x="119043" y="157202"/>
            <a:ext cx="2005021" cy="1792800"/>
            <a:chOff x="0" y="0"/>
            <a:chExt cx="4010042" cy="3585600"/>
          </a:xfrm>
        </p:grpSpPr>
        <p:sp>
          <p:nvSpPr>
            <p:cNvPr id="19" name="Freeform 19"/>
            <p:cNvSpPr/>
            <p:nvPr/>
          </p:nvSpPr>
          <p:spPr>
            <a:xfrm>
              <a:off x="0" y="0"/>
              <a:ext cx="4010042" cy="3585600"/>
            </a:xfrm>
            <a:custGeom>
              <a:avLst/>
              <a:gdLst/>
              <a:ahLst/>
              <a:cxnLst/>
              <a:rect l="l" t="t" r="r" b="b"/>
              <a:pathLst>
                <a:path w="4010042" h="3585600">
                  <a:moveTo>
                    <a:pt x="0" y="0"/>
                  </a:moveTo>
                  <a:lnTo>
                    <a:pt x="4010042" y="0"/>
                  </a:lnTo>
                  <a:lnTo>
                    <a:pt x="4010042" y="3585600"/>
                  </a:lnTo>
                  <a:lnTo>
                    <a:pt x="0" y="3585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rtlCol="0"/>
            <a:lstStyle/>
            <a:p>
              <a:pPr defTabSz="609630" rtl="0"/>
              <a:endParaRPr lang="en-DK" sz="1200">
                <a:solidFill>
                  <a:prstClr val="black"/>
                </a:solidFill>
                <a:latin typeface="Calibri"/>
              </a:endParaRPr>
            </a:p>
          </p:txBody>
        </p:sp>
        <p:sp>
          <p:nvSpPr>
            <p:cNvPr id="20" name="TextBox 20"/>
            <p:cNvSpPr txBox="1"/>
            <p:nvPr/>
          </p:nvSpPr>
          <p:spPr>
            <a:xfrm>
              <a:off x="434298" y="756088"/>
              <a:ext cx="3031034" cy="1980286"/>
            </a:xfrm>
            <a:prstGeom prst="rect">
              <a:avLst/>
            </a:prstGeom>
          </p:spPr>
          <p:txBody>
            <a:bodyPr lIns="0" tIns="0" rIns="0" bIns="0" rtlCol="0" anchor="t">
              <a:spAutoFit/>
            </a:bodyPr>
            <a:lstStyle/>
            <a:p>
              <a:pPr algn="ctr" defTabSz="609630" rtl="0">
                <a:lnSpc>
                  <a:spcPts val="1307"/>
                </a:lnSpc>
              </a:pPr>
              <a:r>
                <a:rPr lang="en-gb" sz="933" spc="18">
                  <a:solidFill>
                    <a:srgbClr val="FFFFFF"/>
                  </a:solidFill>
                  <a:latin typeface="Avenir"/>
                  <a:ea typeface="Avenir"/>
                  <a:cs typeface="Avenir"/>
                  <a:sym typeface="Avenir"/>
                </a:rPr>
                <a:t>AAU Missions </a:t>
              </a:r>
              <a:r>
                <a:rPr lang="en-gb" sz="933" b="1" spc="18">
                  <a:solidFill>
                    <a:srgbClr val="FFFFFF"/>
                  </a:solidFill>
                  <a:latin typeface="Avenir Bold"/>
                  <a:ea typeface="Avenir Bold"/>
                  <a:cs typeface="Avenir Bold"/>
                  <a:sym typeface="Avenir Bold"/>
                </a:rPr>
                <a:t>co-create</a:t>
              </a:r>
              <a:r>
                <a:rPr lang="en-gb" sz="933" spc="18">
                  <a:solidFill>
                    <a:srgbClr val="FFFFFF"/>
                  </a:solidFill>
                  <a:latin typeface="Avenir"/>
                  <a:ea typeface="Avenir"/>
                  <a:cs typeface="Avenir"/>
                  <a:sym typeface="Avenir"/>
                </a:rPr>
                <a:t> solutions in </a:t>
              </a:r>
              <a:r>
                <a:rPr lang="en-gb" sz="933" b="1" spc="18">
                  <a:solidFill>
                    <a:srgbClr val="FFFFFF"/>
                  </a:solidFill>
                  <a:latin typeface="Avenir Bold"/>
                  <a:ea typeface="Avenir Bold"/>
                  <a:cs typeface="Avenir Bold"/>
                  <a:sym typeface="Avenir Bold"/>
                </a:rPr>
                <a:t>partnerships</a:t>
              </a:r>
              <a:r>
                <a:rPr lang="en-gb" sz="933" spc="18">
                  <a:solidFill>
                    <a:srgbClr val="FFFFFF"/>
                  </a:solidFill>
                  <a:latin typeface="Avenir"/>
                  <a:ea typeface="Avenir"/>
                  <a:cs typeface="Avenir"/>
                  <a:sym typeface="Avenir"/>
                </a:rPr>
                <a:t> with industry, civil society, and public organizations to</a:t>
              </a:r>
              <a:r>
                <a:rPr lang="en-gb" sz="933" b="1" spc="18">
                  <a:solidFill>
                    <a:srgbClr val="FFFFFF"/>
                  </a:solidFill>
                  <a:latin typeface="Avenir Bold"/>
                  <a:ea typeface="Avenir Bold"/>
                  <a:cs typeface="Avenir Bold"/>
                  <a:sym typeface="Avenir Bold"/>
                </a:rPr>
                <a:t> facilitate societal and environmental change</a:t>
              </a:r>
              <a:r>
                <a:rPr lang="en-gb" sz="933" spc="18">
                  <a:solidFill>
                    <a:srgbClr val="FFFFFF"/>
                  </a:solidFill>
                  <a:latin typeface="Avenir"/>
                  <a:ea typeface="Avenir"/>
                  <a:cs typeface="Avenir"/>
                  <a:sym typeface="Avenir"/>
                </a:rPr>
                <a:t>.</a:t>
              </a:r>
            </a:p>
          </p:txBody>
        </p:sp>
      </p:grpSp>
      <p:sp>
        <p:nvSpPr>
          <p:cNvPr id="21" name="TextBox 21"/>
          <p:cNvSpPr txBox="1"/>
          <p:nvPr/>
        </p:nvSpPr>
        <p:spPr>
          <a:xfrm>
            <a:off x="3740885" y="713913"/>
            <a:ext cx="4710231" cy="564257"/>
          </a:xfrm>
          <a:prstGeom prst="rect">
            <a:avLst/>
          </a:prstGeom>
        </p:spPr>
        <p:txBody>
          <a:bodyPr lIns="0" tIns="0" rIns="0" bIns="0" rtlCol="0" anchor="t">
            <a:spAutoFit/>
          </a:bodyPr>
          <a:lstStyle/>
          <a:p>
            <a:pPr algn="ctr" defTabSz="609630" rtl="0">
              <a:lnSpc>
                <a:spcPts val="4392"/>
              </a:lnSpc>
            </a:pPr>
            <a:r>
              <a:rPr lang="en-gb" sz="4066" b="1" spc="121">
                <a:solidFill>
                  <a:srgbClr val="FFFFFF"/>
                </a:solidFill>
                <a:latin typeface="Garet Bold"/>
                <a:ea typeface="Garet Bold"/>
                <a:cs typeface="Garet Bold"/>
                <a:sym typeface="Garet Bold"/>
              </a:rPr>
              <a:t>AAU MISSIONS</a:t>
            </a:r>
          </a:p>
        </p:txBody>
      </p:sp>
      <p:grpSp>
        <p:nvGrpSpPr>
          <p:cNvPr id="22" name="Group 22"/>
          <p:cNvGrpSpPr/>
          <p:nvPr/>
        </p:nvGrpSpPr>
        <p:grpSpPr>
          <a:xfrm>
            <a:off x="4125926" y="3242262"/>
            <a:ext cx="3772297" cy="856259"/>
            <a:chOff x="0" y="0"/>
            <a:chExt cx="1790419" cy="406400"/>
          </a:xfrm>
        </p:grpSpPr>
        <p:sp>
          <p:nvSpPr>
            <p:cNvPr id="23" name="Freeform 23"/>
            <p:cNvSpPr/>
            <p:nvPr/>
          </p:nvSpPr>
          <p:spPr>
            <a:xfrm>
              <a:off x="0" y="0"/>
              <a:ext cx="1790419" cy="406400"/>
            </a:xfrm>
            <a:custGeom>
              <a:avLst/>
              <a:gdLst/>
              <a:ahLst/>
              <a:cxnLst/>
              <a:rect l="l" t="t" r="r" b="b"/>
              <a:pathLst>
                <a:path w="1790419" h="406400">
                  <a:moveTo>
                    <a:pt x="1587219" y="0"/>
                  </a:moveTo>
                  <a:cubicBezTo>
                    <a:pt x="1699443" y="0"/>
                    <a:pt x="1790419" y="90976"/>
                    <a:pt x="1790419" y="203200"/>
                  </a:cubicBezTo>
                  <a:cubicBezTo>
                    <a:pt x="1790419" y="315424"/>
                    <a:pt x="1699443" y="406400"/>
                    <a:pt x="1587219"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38100" cap="sq">
              <a:solidFill>
                <a:srgbClr val="0E8563"/>
              </a:solidFill>
              <a:prstDash val="solid"/>
              <a:miter/>
            </a:ln>
          </p:spPr>
          <p:txBody>
            <a:bodyPr rtlCol="0"/>
            <a:lstStyle/>
            <a:p>
              <a:pPr defTabSz="609630" rtl="0"/>
              <a:endParaRPr lang="en-DK" sz="1200">
                <a:solidFill>
                  <a:prstClr val="black"/>
                </a:solidFill>
                <a:latin typeface="Calibri"/>
              </a:endParaRPr>
            </a:p>
          </p:txBody>
        </p:sp>
        <p:sp>
          <p:nvSpPr>
            <p:cNvPr id="24" name="TextBox 24"/>
            <p:cNvSpPr txBox="1"/>
            <p:nvPr/>
          </p:nvSpPr>
          <p:spPr>
            <a:xfrm>
              <a:off x="0" y="-38100"/>
              <a:ext cx="1790419" cy="444500"/>
            </a:xfrm>
            <a:prstGeom prst="rect">
              <a:avLst/>
            </a:prstGeom>
          </p:spPr>
          <p:txBody>
            <a:bodyPr lIns="37442" tIns="37442" rIns="37442" bIns="37442" rtlCol="0" anchor="ctr"/>
            <a:lstStyle/>
            <a:p>
              <a:pPr algn="ctr" defTabSz="609630" rtl="0">
                <a:lnSpc>
                  <a:spcPts val="1679"/>
                </a:lnSpc>
              </a:pPr>
              <a:r>
                <a:rPr lang="en-gb" sz="1199" b="1">
                  <a:solidFill>
                    <a:srgbClr val="FFFFFF"/>
                  </a:solidFill>
                  <a:latin typeface="Garet Bold"/>
                  <a:ea typeface="Garet Bold"/>
                  <a:cs typeface="Garet Bold"/>
                  <a:sym typeface="Garet Bold"/>
                </a:rPr>
                <a:t> A CITIZEN-CENTRIC, RESILIENT AND SUSTAINABLE </a:t>
              </a:r>
            </a:p>
            <a:p>
              <a:pPr algn="ctr" defTabSz="609630" rtl="0">
                <a:lnSpc>
                  <a:spcPts val="1679"/>
                </a:lnSpc>
                <a:spcBef>
                  <a:spcPct val="0"/>
                </a:spcBef>
              </a:pPr>
              <a:r>
                <a:rPr lang="en-gb" sz="1199" b="1">
                  <a:solidFill>
                    <a:srgbClr val="FFFFFF"/>
                  </a:solidFill>
                  <a:latin typeface="Garet Bold"/>
                  <a:ea typeface="Garet Bold"/>
                  <a:cs typeface="Garet Bold"/>
                  <a:sym typeface="Garet Bold"/>
                </a:rPr>
                <a:t>ENERGY SYSTEM IN DENMARK BY 2045</a:t>
              </a:r>
            </a:p>
          </p:txBody>
        </p:sp>
      </p:grpSp>
      <p:grpSp>
        <p:nvGrpSpPr>
          <p:cNvPr id="25" name="Group 25"/>
          <p:cNvGrpSpPr/>
          <p:nvPr/>
        </p:nvGrpSpPr>
        <p:grpSpPr>
          <a:xfrm>
            <a:off x="8131625" y="3247639"/>
            <a:ext cx="3772297" cy="856259"/>
            <a:chOff x="0" y="0"/>
            <a:chExt cx="1790419" cy="406400"/>
          </a:xfrm>
        </p:grpSpPr>
        <p:sp>
          <p:nvSpPr>
            <p:cNvPr id="26" name="Freeform 26"/>
            <p:cNvSpPr/>
            <p:nvPr/>
          </p:nvSpPr>
          <p:spPr>
            <a:xfrm>
              <a:off x="0" y="0"/>
              <a:ext cx="1790419" cy="406400"/>
            </a:xfrm>
            <a:custGeom>
              <a:avLst/>
              <a:gdLst/>
              <a:ahLst/>
              <a:cxnLst/>
              <a:rect l="l" t="t" r="r" b="b"/>
              <a:pathLst>
                <a:path w="1790419" h="406400">
                  <a:moveTo>
                    <a:pt x="1587219" y="0"/>
                  </a:moveTo>
                  <a:cubicBezTo>
                    <a:pt x="1699443" y="0"/>
                    <a:pt x="1790419" y="90976"/>
                    <a:pt x="1790419" y="203200"/>
                  </a:cubicBezTo>
                  <a:cubicBezTo>
                    <a:pt x="1790419" y="315424"/>
                    <a:pt x="1699443" y="406400"/>
                    <a:pt x="1587219"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38100" cap="sq">
              <a:solidFill>
                <a:srgbClr val="0F0FD4"/>
              </a:solidFill>
              <a:prstDash val="solid"/>
              <a:miter/>
            </a:ln>
          </p:spPr>
          <p:txBody>
            <a:bodyPr rtlCol="0"/>
            <a:lstStyle/>
            <a:p>
              <a:pPr defTabSz="609630" rtl="0"/>
              <a:endParaRPr lang="en-DK" sz="1200">
                <a:solidFill>
                  <a:prstClr val="black"/>
                </a:solidFill>
                <a:latin typeface="Calibri"/>
              </a:endParaRPr>
            </a:p>
          </p:txBody>
        </p:sp>
        <p:sp>
          <p:nvSpPr>
            <p:cNvPr id="27" name="TextBox 27"/>
            <p:cNvSpPr txBox="1"/>
            <p:nvPr/>
          </p:nvSpPr>
          <p:spPr>
            <a:xfrm>
              <a:off x="0" y="-38100"/>
              <a:ext cx="1790419" cy="444500"/>
            </a:xfrm>
            <a:prstGeom prst="rect">
              <a:avLst/>
            </a:prstGeom>
          </p:spPr>
          <p:txBody>
            <a:bodyPr lIns="37442" tIns="37442" rIns="37442" bIns="37442" rtlCol="0" anchor="ctr"/>
            <a:lstStyle/>
            <a:p>
              <a:pPr algn="ctr" defTabSz="609630" rtl="0">
                <a:lnSpc>
                  <a:spcPts val="1679"/>
                </a:lnSpc>
                <a:spcBef>
                  <a:spcPct val="0"/>
                </a:spcBef>
              </a:pPr>
              <a:r>
                <a:rPr lang="en-gb" sz="1199" b="1">
                  <a:solidFill>
                    <a:srgbClr val="FFFFFF"/>
                  </a:solidFill>
                  <a:latin typeface="Garet Bold"/>
                  <a:ea typeface="Garet Bold"/>
                  <a:cs typeface="Garet Bold"/>
                  <a:sym typeface="Garet Bold"/>
                </a:rPr>
                <a:t> IMPROVING HEALTH THROUGH COHERENCE AND INDIVIDUALIZATION</a:t>
              </a:r>
            </a:p>
          </p:txBody>
        </p:sp>
      </p:grpSp>
      <p:grpSp>
        <p:nvGrpSpPr>
          <p:cNvPr id="28" name="Group 28"/>
          <p:cNvGrpSpPr/>
          <p:nvPr/>
        </p:nvGrpSpPr>
        <p:grpSpPr>
          <a:xfrm>
            <a:off x="150019" y="3242262"/>
            <a:ext cx="3772297" cy="983263"/>
            <a:chOff x="0" y="0"/>
            <a:chExt cx="1790419" cy="466679"/>
          </a:xfrm>
        </p:grpSpPr>
        <p:sp>
          <p:nvSpPr>
            <p:cNvPr id="29" name="Freeform 29"/>
            <p:cNvSpPr/>
            <p:nvPr/>
          </p:nvSpPr>
          <p:spPr>
            <a:xfrm>
              <a:off x="0" y="0"/>
              <a:ext cx="1790419" cy="466679"/>
            </a:xfrm>
            <a:custGeom>
              <a:avLst/>
              <a:gdLst/>
              <a:ahLst/>
              <a:cxnLst/>
              <a:rect l="l" t="t" r="r" b="b"/>
              <a:pathLst>
                <a:path w="1790419" h="466679">
                  <a:moveTo>
                    <a:pt x="1587219" y="0"/>
                  </a:moveTo>
                  <a:cubicBezTo>
                    <a:pt x="1699443" y="0"/>
                    <a:pt x="1790419" y="104470"/>
                    <a:pt x="1790419" y="233339"/>
                  </a:cubicBezTo>
                  <a:cubicBezTo>
                    <a:pt x="1790419" y="362209"/>
                    <a:pt x="1699443" y="466679"/>
                    <a:pt x="1587219" y="466679"/>
                  </a:cubicBezTo>
                  <a:lnTo>
                    <a:pt x="203200" y="466679"/>
                  </a:lnTo>
                  <a:cubicBezTo>
                    <a:pt x="90976" y="466679"/>
                    <a:pt x="0" y="362209"/>
                    <a:pt x="0" y="233339"/>
                  </a:cubicBezTo>
                  <a:cubicBezTo>
                    <a:pt x="0" y="104470"/>
                    <a:pt x="90976" y="0"/>
                    <a:pt x="203200" y="0"/>
                  </a:cubicBezTo>
                  <a:close/>
                </a:path>
              </a:pathLst>
            </a:custGeom>
            <a:solidFill>
              <a:srgbClr val="000000">
                <a:alpha val="0"/>
              </a:srgbClr>
            </a:solidFill>
            <a:ln w="38100" cap="sq">
              <a:solidFill>
                <a:srgbClr val="CB445A"/>
              </a:solidFill>
              <a:prstDash val="solid"/>
              <a:miter/>
            </a:ln>
          </p:spPr>
          <p:txBody>
            <a:bodyPr rtlCol="0"/>
            <a:lstStyle/>
            <a:p>
              <a:pPr defTabSz="609630" rtl="0"/>
              <a:endParaRPr lang="en-DK" sz="1200">
                <a:solidFill>
                  <a:prstClr val="black"/>
                </a:solidFill>
                <a:latin typeface="Calibri"/>
              </a:endParaRPr>
            </a:p>
          </p:txBody>
        </p:sp>
        <p:sp>
          <p:nvSpPr>
            <p:cNvPr id="30" name="TextBox 30"/>
            <p:cNvSpPr txBox="1"/>
            <p:nvPr/>
          </p:nvSpPr>
          <p:spPr>
            <a:xfrm>
              <a:off x="0" y="-38100"/>
              <a:ext cx="1790419" cy="504779"/>
            </a:xfrm>
            <a:prstGeom prst="rect">
              <a:avLst/>
            </a:prstGeom>
          </p:spPr>
          <p:txBody>
            <a:bodyPr lIns="37442" tIns="37442" rIns="37442" bIns="37442" rtlCol="0" anchor="ctr"/>
            <a:lstStyle/>
            <a:p>
              <a:pPr algn="ctr" defTabSz="609630" rtl="0">
                <a:lnSpc>
                  <a:spcPts val="1679"/>
                </a:lnSpc>
                <a:spcBef>
                  <a:spcPct val="0"/>
                </a:spcBef>
              </a:pPr>
              <a:r>
                <a:rPr lang="en-gb" sz="1199" b="1" dirty="0">
                  <a:solidFill>
                    <a:srgbClr val="FFFFFF"/>
                  </a:solidFill>
                  <a:latin typeface="Garet Bold"/>
                  <a:ea typeface="Garet Bold"/>
                  <a:cs typeface="Garet Bold"/>
                  <a:sym typeface="Garet Bold"/>
                </a:rPr>
                <a:t> THE MISSION AIMS TO IMPROVE THE PHYSICAL, MENTAL AND SOCIAL WELL-BEING OF CHILDREN AND YOUTH IN DENMARK BY 2040</a:t>
              </a:r>
            </a:p>
          </p:txBody>
        </p:sp>
      </p:grpSp>
      <p:grpSp>
        <p:nvGrpSpPr>
          <p:cNvPr id="31" name="Group 31"/>
          <p:cNvGrpSpPr/>
          <p:nvPr/>
        </p:nvGrpSpPr>
        <p:grpSpPr>
          <a:xfrm>
            <a:off x="4097259" y="4225526"/>
            <a:ext cx="3831348" cy="1031691"/>
            <a:chOff x="-13606" y="2"/>
            <a:chExt cx="1818446" cy="489664"/>
          </a:xfrm>
        </p:grpSpPr>
        <p:sp>
          <p:nvSpPr>
            <p:cNvPr id="32" name="Freeform 32"/>
            <p:cNvSpPr/>
            <p:nvPr/>
          </p:nvSpPr>
          <p:spPr>
            <a:xfrm>
              <a:off x="14421" y="83266"/>
              <a:ext cx="1790419" cy="406400"/>
            </a:xfrm>
            <a:custGeom>
              <a:avLst/>
              <a:gdLst/>
              <a:ahLst/>
              <a:cxnLst/>
              <a:rect l="l" t="t" r="r" b="b"/>
              <a:pathLst>
                <a:path w="1790419" h="406400">
                  <a:moveTo>
                    <a:pt x="1587219" y="0"/>
                  </a:moveTo>
                  <a:cubicBezTo>
                    <a:pt x="1699443" y="0"/>
                    <a:pt x="1790419" y="90976"/>
                    <a:pt x="1790419" y="203200"/>
                  </a:cubicBezTo>
                  <a:cubicBezTo>
                    <a:pt x="1790419" y="315424"/>
                    <a:pt x="1699443" y="406400"/>
                    <a:pt x="1587219"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38100" cap="sq">
              <a:solidFill>
                <a:srgbClr val="FFFEFD"/>
              </a:solidFill>
              <a:prstDash val="solid"/>
              <a:miter/>
            </a:ln>
          </p:spPr>
          <p:txBody>
            <a:bodyPr rtlCol="0"/>
            <a:lstStyle/>
            <a:p>
              <a:pPr defTabSz="609630" rtl="0"/>
              <a:endParaRPr lang="en-DK" sz="1200">
                <a:solidFill>
                  <a:prstClr val="black"/>
                </a:solidFill>
                <a:latin typeface="Calibri"/>
              </a:endParaRPr>
            </a:p>
          </p:txBody>
        </p:sp>
        <p:sp>
          <p:nvSpPr>
            <p:cNvPr id="33" name="TextBox 33"/>
            <p:cNvSpPr txBox="1"/>
            <p:nvPr/>
          </p:nvSpPr>
          <p:spPr>
            <a:xfrm>
              <a:off x="-13606" y="2"/>
              <a:ext cx="1790419" cy="444500"/>
            </a:xfrm>
            <a:prstGeom prst="rect">
              <a:avLst/>
            </a:prstGeom>
          </p:spPr>
          <p:txBody>
            <a:bodyPr lIns="37442" tIns="37442" rIns="37442" bIns="37442" rtlCol="0" anchor="ctr"/>
            <a:lstStyle/>
            <a:p>
              <a:pPr algn="ctr" defTabSz="609630" rtl="0">
                <a:lnSpc>
                  <a:spcPts val="1679"/>
                </a:lnSpc>
              </a:pPr>
              <a:endParaRPr lang="en-US" sz="1199" dirty="0">
                <a:solidFill>
                  <a:srgbClr val="FFFFFF"/>
                </a:solidFill>
                <a:latin typeface="Garet"/>
                <a:ea typeface="Garet"/>
                <a:cs typeface="Garet"/>
                <a:sym typeface="Garet"/>
              </a:endParaRPr>
            </a:p>
            <a:p>
              <a:pPr algn="ctr" defTabSz="609630" rtl="0">
                <a:lnSpc>
                  <a:spcPts val="1679"/>
                </a:lnSpc>
              </a:pPr>
              <a:r>
                <a:rPr lang="en-gb" sz="1199">
                  <a:solidFill>
                    <a:srgbClr val="FFFFFF"/>
                  </a:solidFill>
                  <a:latin typeface="Garet"/>
                  <a:ea typeface="Garet"/>
                  <a:cs typeface="Garet"/>
                  <a:sym typeface="Garet"/>
                </a:rPr>
                <a:t>✔ A CITIZEN-INVOLVED ENERGY SYSTEM</a:t>
              </a:r>
            </a:p>
            <a:p>
              <a:pPr algn="ctr" defTabSz="609630" rtl="0">
                <a:lnSpc>
                  <a:spcPts val="1679"/>
                </a:lnSpc>
              </a:pPr>
              <a:r>
                <a:rPr lang="en-gb" sz="1199">
                  <a:solidFill>
                    <a:srgbClr val="FFFFFF"/>
                  </a:solidFill>
                  <a:latin typeface="Garet"/>
                  <a:ea typeface="Garet"/>
                  <a:cs typeface="Garet"/>
                  <a:sym typeface="Garet"/>
                </a:rPr>
                <a:t>✔ A RESILIENT ENERGY SYSTEM</a:t>
              </a:r>
            </a:p>
            <a:p>
              <a:pPr algn="ctr" defTabSz="609630" rtl="0">
                <a:lnSpc>
                  <a:spcPts val="1679"/>
                </a:lnSpc>
                <a:spcBef>
                  <a:spcPct val="0"/>
                </a:spcBef>
              </a:pPr>
              <a:r>
                <a:rPr lang="en-gb" sz="1199">
                  <a:solidFill>
                    <a:srgbClr val="FFFFFF"/>
                  </a:solidFill>
                  <a:latin typeface="Garet"/>
                  <a:ea typeface="Garet"/>
                  <a:cs typeface="Garet"/>
                  <a:sym typeface="Garet"/>
                </a:rPr>
                <a:t>✔ A SUSTAINABLE ENERGY SYSTEM</a:t>
              </a:r>
            </a:p>
          </p:txBody>
        </p:sp>
      </p:grpSp>
      <p:grpSp>
        <p:nvGrpSpPr>
          <p:cNvPr id="34" name="Group 34"/>
          <p:cNvGrpSpPr/>
          <p:nvPr/>
        </p:nvGrpSpPr>
        <p:grpSpPr>
          <a:xfrm>
            <a:off x="8131625" y="4384054"/>
            <a:ext cx="3772297" cy="856259"/>
            <a:chOff x="0" y="0"/>
            <a:chExt cx="1790419" cy="406400"/>
          </a:xfrm>
        </p:grpSpPr>
        <p:sp>
          <p:nvSpPr>
            <p:cNvPr id="35" name="Freeform 35"/>
            <p:cNvSpPr/>
            <p:nvPr/>
          </p:nvSpPr>
          <p:spPr>
            <a:xfrm>
              <a:off x="0" y="0"/>
              <a:ext cx="1790419" cy="406400"/>
            </a:xfrm>
            <a:custGeom>
              <a:avLst/>
              <a:gdLst/>
              <a:ahLst/>
              <a:cxnLst/>
              <a:rect l="l" t="t" r="r" b="b"/>
              <a:pathLst>
                <a:path w="1790419" h="406400">
                  <a:moveTo>
                    <a:pt x="1587219" y="0"/>
                  </a:moveTo>
                  <a:cubicBezTo>
                    <a:pt x="1699443" y="0"/>
                    <a:pt x="1790419" y="90976"/>
                    <a:pt x="1790419" y="203200"/>
                  </a:cubicBezTo>
                  <a:cubicBezTo>
                    <a:pt x="1790419" y="315424"/>
                    <a:pt x="1699443" y="406400"/>
                    <a:pt x="1587219"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38100" cap="sq">
              <a:solidFill>
                <a:srgbClr val="FFFEFD"/>
              </a:solidFill>
              <a:prstDash val="solid"/>
              <a:miter/>
            </a:ln>
          </p:spPr>
          <p:txBody>
            <a:bodyPr rtlCol="0"/>
            <a:lstStyle/>
            <a:p>
              <a:pPr defTabSz="609630" rtl="0"/>
              <a:endParaRPr lang="en-DK" sz="1200">
                <a:solidFill>
                  <a:prstClr val="black"/>
                </a:solidFill>
                <a:latin typeface="Calibri"/>
              </a:endParaRPr>
            </a:p>
          </p:txBody>
        </p:sp>
        <p:sp>
          <p:nvSpPr>
            <p:cNvPr id="36" name="TextBox 36"/>
            <p:cNvSpPr txBox="1"/>
            <p:nvPr/>
          </p:nvSpPr>
          <p:spPr>
            <a:xfrm>
              <a:off x="0" y="-38100"/>
              <a:ext cx="1790419" cy="444500"/>
            </a:xfrm>
            <a:prstGeom prst="rect">
              <a:avLst/>
            </a:prstGeom>
          </p:spPr>
          <p:txBody>
            <a:bodyPr lIns="37442" tIns="37442" rIns="37442" bIns="37442" rtlCol="0" anchor="ctr"/>
            <a:lstStyle/>
            <a:p>
              <a:pPr algn="ctr" defTabSz="609630" rtl="0">
                <a:lnSpc>
                  <a:spcPts val="1679"/>
                </a:lnSpc>
              </a:pPr>
              <a:r>
                <a:rPr lang="en-gb" sz="1199">
                  <a:solidFill>
                    <a:srgbClr val="FFFFFF"/>
                  </a:solidFill>
                  <a:latin typeface="Garet"/>
                  <a:ea typeface="Garet"/>
                  <a:cs typeface="Garet"/>
                  <a:sym typeface="Garet"/>
                </a:rPr>
                <a:t>✔ COHERENCE</a:t>
              </a:r>
            </a:p>
            <a:p>
              <a:pPr algn="ctr" defTabSz="609630" rtl="0">
                <a:lnSpc>
                  <a:spcPts val="1679"/>
                </a:lnSpc>
              </a:pPr>
              <a:r>
                <a:rPr lang="en-gb" sz="1199">
                  <a:solidFill>
                    <a:srgbClr val="FFFFFF"/>
                  </a:solidFill>
                  <a:latin typeface="Garet"/>
                  <a:ea typeface="Garet"/>
                  <a:cs typeface="Garet"/>
                  <a:sym typeface="Garet"/>
                </a:rPr>
                <a:t>✔ INDIVIDUALIZATION</a:t>
              </a:r>
            </a:p>
            <a:p>
              <a:pPr algn="ctr" defTabSz="609630" rtl="0">
                <a:lnSpc>
                  <a:spcPts val="1679"/>
                </a:lnSpc>
                <a:spcBef>
                  <a:spcPct val="0"/>
                </a:spcBef>
              </a:pPr>
              <a:r>
                <a:rPr lang="en-gb" sz="1199">
                  <a:solidFill>
                    <a:srgbClr val="FFFFFF"/>
                  </a:solidFill>
                  <a:latin typeface="Garet"/>
                  <a:ea typeface="Garet"/>
                  <a:cs typeface="Garet"/>
                  <a:sym typeface="Garet"/>
                </a:rPr>
                <a:t>✔ SELF-MANAGEMENT</a:t>
              </a:r>
            </a:p>
          </p:txBody>
        </p:sp>
      </p:grpSp>
      <p:grpSp>
        <p:nvGrpSpPr>
          <p:cNvPr id="37" name="Group 37"/>
          <p:cNvGrpSpPr/>
          <p:nvPr/>
        </p:nvGrpSpPr>
        <p:grpSpPr>
          <a:xfrm>
            <a:off x="150019" y="4145247"/>
            <a:ext cx="3803273" cy="1111971"/>
            <a:chOff x="-14702" y="-38100"/>
            <a:chExt cx="1805121" cy="527767"/>
          </a:xfrm>
        </p:grpSpPr>
        <p:sp>
          <p:nvSpPr>
            <p:cNvPr id="38" name="Freeform 38"/>
            <p:cNvSpPr/>
            <p:nvPr/>
          </p:nvSpPr>
          <p:spPr>
            <a:xfrm>
              <a:off x="-14702" y="83267"/>
              <a:ext cx="1790419" cy="406400"/>
            </a:xfrm>
            <a:custGeom>
              <a:avLst/>
              <a:gdLst/>
              <a:ahLst/>
              <a:cxnLst/>
              <a:rect l="l" t="t" r="r" b="b"/>
              <a:pathLst>
                <a:path w="1790419" h="406400">
                  <a:moveTo>
                    <a:pt x="1587219" y="0"/>
                  </a:moveTo>
                  <a:cubicBezTo>
                    <a:pt x="1699443" y="0"/>
                    <a:pt x="1790419" y="90976"/>
                    <a:pt x="1790419" y="203200"/>
                  </a:cubicBezTo>
                  <a:cubicBezTo>
                    <a:pt x="1790419" y="315424"/>
                    <a:pt x="1699443" y="406400"/>
                    <a:pt x="1587219"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w="38100" cap="sq">
              <a:solidFill>
                <a:srgbClr val="FFFEFD"/>
              </a:solidFill>
              <a:prstDash val="solid"/>
              <a:miter/>
            </a:ln>
          </p:spPr>
          <p:txBody>
            <a:bodyPr rtlCol="0"/>
            <a:lstStyle/>
            <a:p>
              <a:pPr defTabSz="609630" rtl="0"/>
              <a:endParaRPr lang="en-DK" sz="1200">
                <a:solidFill>
                  <a:prstClr val="black"/>
                </a:solidFill>
                <a:latin typeface="Calibri"/>
              </a:endParaRPr>
            </a:p>
          </p:txBody>
        </p:sp>
        <p:sp>
          <p:nvSpPr>
            <p:cNvPr id="39" name="TextBox 39"/>
            <p:cNvSpPr txBox="1"/>
            <p:nvPr/>
          </p:nvSpPr>
          <p:spPr>
            <a:xfrm>
              <a:off x="0" y="-38100"/>
              <a:ext cx="1790419" cy="444500"/>
            </a:xfrm>
            <a:prstGeom prst="rect">
              <a:avLst/>
            </a:prstGeom>
          </p:spPr>
          <p:txBody>
            <a:bodyPr lIns="37442" tIns="37442" rIns="37442" bIns="37442" rtlCol="0" anchor="ctr"/>
            <a:lstStyle/>
            <a:p>
              <a:pPr algn="ctr" defTabSz="609630" rtl="0">
                <a:lnSpc>
                  <a:spcPts val="1679"/>
                </a:lnSpc>
              </a:pPr>
              <a:endParaRPr lang="en-US" sz="1199" dirty="0">
                <a:solidFill>
                  <a:srgbClr val="FFFFFF"/>
                </a:solidFill>
                <a:latin typeface="Garet"/>
                <a:ea typeface="Garet"/>
                <a:cs typeface="Garet"/>
                <a:sym typeface="Garet"/>
              </a:endParaRPr>
            </a:p>
            <a:p>
              <a:pPr algn="ctr" defTabSz="609630" rtl="0">
                <a:lnSpc>
                  <a:spcPts val="1679"/>
                </a:lnSpc>
              </a:pPr>
              <a:endParaRPr lang="en-US" sz="1199" dirty="0">
                <a:solidFill>
                  <a:srgbClr val="FFFFFF"/>
                </a:solidFill>
                <a:latin typeface="Garet"/>
                <a:ea typeface="Garet"/>
                <a:cs typeface="Garet"/>
                <a:sym typeface="Garet"/>
              </a:endParaRPr>
            </a:p>
            <a:p>
              <a:pPr algn="ctr" defTabSz="609630" rtl="0">
                <a:lnSpc>
                  <a:spcPts val="1679"/>
                </a:lnSpc>
              </a:pPr>
              <a:r>
                <a:rPr lang="en-gb" sz="1199">
                  <a:solidFill>
                    <a:srgbClr val="FFFFFF"/>
                  </a:solidFill>
                  <a:latin typeface="Garet"/>
                  <a:ea typeface="Garet"/>
                  <a:cs typeface="Garet"/>
                  <a:sym typeface="Garet"/>
                </a:rPr>
                <a:t>✔ IMPROVED PHYSICAL WELL-BEING</a:t>
              </a:r>
            </a:p>
            <a:p>
              <a:pPr algn="ctr" defTabSz="609630" rtl="0">
                <a:lnSpc>
                  <a:spcPts val="1679"/>
                </a:lnSpc>
              </a:pPr>
              <a:r>
                <a:rPr lang="en-gb" sz="1199">
                  <a:solidFill>
                    <a:srgbClr val="FFFFFF"/>
                  </a:solidFill>
                  <a:latin typeface="Garet"/>
                  <a:ea typeface="Garet"/>
                  <a:cs typeface="Garet"/>
                  <a:sym typeface="Garet"/>
                </a:rPr>
                <a:t>✔ IMPROVED PSYCHOLOGICAL WELL-BEING</a:t>
              </a:r>
            </a:p>
            <a:p>
              <a:pPr algn="ctr" defTabSz="609630" rtl="0">
                <a:lnSpc>
                  <a:spcPts val="1679"/>
                </a:lnSpc>
                <a:spcBef>
                  <a:spcPct val="0"/>
                </a:spcBef>
              </a:pPr>
              <a:r>
                <a:rPr lang="en-gb" sz="1199">
                  <a:solidFill>
                    <a:srgbClr val="FFFFFF"/>
                  </a:solidFill>
                  <a:latin typeface="Garet"/>
                  <a:ea typeface="Garet"/>
                  <a:cs typeface="Garet"/>
                  <a:sym typeface="Garet"/>
                </a:rPr>
                <a:t>✔ IMPROVED SOCIAL WELL-BEING</a:t>
              </a: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txBox="1"/>
          <p:nvPr/>
        </p:nvSpPr>
        <p:spPr>
          <a:xfrm>
            <a:off x="2470153" y="1143001"/>
            <a:ext cx="7624233" cy="977900"/>
          </a:xfrm>
          <a:prstGeom prst="rect">
            <a:avLst/>
          </a:prstGeom>
        </p:spPr>
        <p:txBody>
          <a:bodyPr lIns="0" tIns="0" rIns="0" bIns="0" rtlCol="0"/>
          <a:lstStyle/>
          <a:p>
            <a:pPr marL="52915" algn="ctr" rtl="0">
              <a:lnSpc>
                <a:spcPts val="3384"/>
              </a:lnSpc>
              <a:tabLst>
                <a:tab pos="1509286" algn="l"/>
                <a:tab pos="2126351" algn="l"/>
                <a:tab pos="2599326" algn="l"/>
                <a:tab pos="4221767" algn="l"/>
              </a:tabLst>
              <a:defRPr/>
            </a:pPr>
            <a:endParaRPr sz="3100" b="1" kern="0" cap="all" spc="256" dirty="0">
              <a:solidFill>
                <a:srgbClr val="211A52"/>
              </a:solidFill>
              <a:latin typeface="Arial"/>
              <a:cs typeface="Arial"/>
            </a:endParaRPr>
          </a:p>
        </p:txBody>
      </p:sp>
      <p:sp>
        <p:nvSpPr>
          <p:cNvPr id="33" name="object 7"/>
          <p:cNvSpPr txBox="1"/>
          <p:nvPr/>
        </p:nvSpPr>
        <p:spPr>
          <a:xfrm>
            <a:off x="1016000" y="6126164"/>
            <a:ext cx="9584267" cy="295276"/>
          </a:xfrm>
          <a:prstGeom prst="rect">
            <a:avLst/>
          </a:prstGeom>
        </p:spPr>
        <p:txBody>
          <a:bodyPr lIns="0" tIns="0" rIns="0" bIns="0" rtlCol="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rtl="0">
              <a:spcBef>
                <a:spcPts val="224"/>
              </a:spcBef>
              <a:defRPr/>
            </a:pPr>
            <a:r>
              <a:rPr lang="en-gb" sz="1000" b="1" kern="0" cap="all" spc="256">
                <a:solidFill>
                  <a:schemeClr val="tx1">
                    <a:lumMod val="50000"/>
                    <a:lumOff val="50000"/>
                  </a:schemeClr>
                </a:solidFill>
                <a:latin typeface="Arial"/>
                <a:cs typeface="Arial"/>
              </a:rPr>
              <a:t>Faculty of Medicine</a:t>
            </a:r>
          </a:p>
          <a:p>
            <a:pPr algn="ctr" rtl="0">
              <a:spcBef>
                <a:spcPts val="224"/>
              </a:spcBef>
              <a:defRPr/>
            </a:pPr>
            <a:r>
              <a:rPr lang="en-gb" sz="1000" kern="0" cap="all" spc="256">
                <a:solidFill>
                  <a:schemeClr val="tx1">
                    <a:lumMod val="50000"/>
                    <a:lumOff val="50000"/>
                  </a:schemeClr>
                </a:solidFill>
                <a:latin typeface="Arial"/>
                <a:cs typeface="Arial"/>
              </a:rPr>
              <a:t>AALBORG university</a:t>
            </a:r>
          </a:p>
        </p:txBody>
      </p:sp>
      <p:sp>
        <p:nvSpPr>
          <p:cNvPr id="2" name="Rektangel 1"/>
          <p:cNvSpPr/>
          <p:nvPr/>
        </p:nvSpPr>
        <p:spPr>
          <a:xfrm>
            <a:off x="-1006764" y="0"/>
            <a:ext cx="13309600" cy="7861300"/>
          </a:xfrm>
          <a:prstGeom prst="rect">
            <a:avLst/>
          </a:prstGeom>
          <a:solidFill>
            <a:srgbClr val="0E8563"/>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rtl="0">
              <a:defRPr/>
            </a:pPr>
            <a:endParaRPr lang="da-DK"/>
          </a:p>
        </p:txBody>
      </p:sp>
      <p:pic>
        <p:nvPicPr>
          <p:cNvPr id="4" name="Billede 3" descr="Et billede, der indeholder tekst, Font/skrifttype, plakat, Grafik&#10;&#10;Automatisk genereret beskrivelse">
            <a:extLst>
              <a:ext uri="{FF2B5EF4-FFF2-40B4-BE49-F238E27FC236}">
                <a16:creationId xmlns:a16="http://schemas.microsoft.com/office/drawing/2014/main" id="{3E341984-8C03-EE7C-C746-BFA70E39E2E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57452" y="2550154"/>
            <a:ext cx="1501361" cy="1757691"/>
          </a:xfrm>
          <a:prstGeom prst="rect">
            <a:avLst/>
          </a:prstGeom>
        </p:spPr>
      </p:pic>
    </p:spTree>
    <p:extLst>
      <p:ext uri="{BB962C8B-B14F-4D97-AF65-F5344CB8AC3E}">
        <p14:creationId xmlns:p14="http://schemas.microsoft.com/office/powerpoint/2010/main" val="3472564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2"/>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0" y="1"/>
            <a:ext cx="12192000" cy="6858000"/>
          </a:xfrm>
          <a:prstGeom prst="rect">
            <a:avLst/>
          </a:prstGeom>
          <a:pattFill prst="pct10">
            <a:fgClr>
              <a:schemeClr val="tx1"/>
            </a:fgClr>
            <a:bgClr>
              <a:schemeClr val="bg1"/>
            </a:bgClr>
          </a:pattFill>
        </p:spPr>
      </p:pic>
      <p:sp>
        <p:nvSpPr>
          <p:cNvPr id="3" name="Titel 2"/>
          <p:cNvSpPr>
            <a:spLocks noGrp="1"/>
          </p:cNvSpPr>
          <p:nvPr>
            <p:ph type="title"/>
          </p:nvPr>
        </p:nvSpPr>
        <p:spPr>
          <a:xfrm>
            <a:off x="2441575" y="2544415"/>
            <a:ext cx="7341129" cy="998885"/>
          </a:xfrm>
        </p:spPr>
        <p:txBody>
          <a:bodyPr rtlCol="0" anchor="ctr"/>
          <a:lstStyle/>
          <a:p>
            <a:pPr rtl="0"/>
            <a:r>
              <a:rPr lang="en-gb" sz="3600">
                <a:solidFill>
                  <a:srgbClr val="211A52"/>
                </a:solidFill>
                <a:latin typeface="Arial Black" panose="020B0604020202020204" pitchFamily="34" charset="0"/>
                <a:cs typeface="Arial Black" panose="020B0604020202020204" pitchFamily="34" charset="0"/>
              </a:rPr>
              <a:t>DEPARTMENTS</a:t>
            </a:r>
          </a:p>
        </p:txBody>
      </p:sp>
    </p:spTree>
    <p:extLst>
      <p:ext uri="{BB962C8B-B14F-4D97-AF65-F5344CB8AC3E}">
        <p14:creationId xmlns:p14="http://schemas.microsoft.com/office/powerpoint/2010/main" val="2014137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DBC71A3D-0301-9D9A-AE37-DAF003523856}"/>
              </a:ext>
            </a:extLst>
          </p:cNvPr>
          <p:cNvSpPr/>
          <p:nvPr/>
        </p:nvSpPr>
        <p:spPr>
          <a:xfrm>
            <a:off x="7427913" y="3428999"/>
            <a:ext cx="4764086" cy="3429001"/>
          </a:xfrm>
          <a:prstGeom prst="rect">
            <a:avLst/>
          </a:prstGeom>
          <a:solidFill>
            <a:srgbClr val="0E8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dirty="0"/>
          </a:p>
        </p:txBody>
      </p:sp>
      <p:sp>
        <p:nvSpPr>
          <p:cNvPr id="9" name="Tekstfelt 8">
            <a:extLst>
              <a:ext uri="{FF2B5EF4-FFF2-40B4-BE49-F238E27FC236}">
                <a16:creationId xmlns:a16="http://schemas.microsoft.com/office/drawing/2014/main" id="{DDAB5DEE-7F3C-4A86-ACDB-72639A165CBC}"/>
              </a:ext>
            </a:extLst>
          </p:cNvPr>
          <p:cNvSpPr txBox="1"/>
          <p:nvPr/>
        </p:nvSpPr>
        <p:spPr>
          <a:xfrm>
            <a:off x="7165912" y="3437263"/>
            <a:ext cx="5140388" cy="3400510"/>
          </a:xfrm>
          <a:prstGeom prst="rect">
            <a:avLst/>
          </a:prstGeom>
          <a:noFill/>
        </p:spPr>
        <p:txBody>
          <a:bodyPr wrap="square" lIns="576000" tIns="180000" rIns="144000" bIns="108000" rtlCol="0">
            <a:spAutoFit/>
          </a:bodyPr>
          <a:lstStyle/>
          <a:p>
            <a:pPr marL="0" lvl="0" indent="0" rtl="0">
              <a:lnSpc>
                <a:spcPct val="120000"/>
              </a:lnSpc>
              <a:buNone/>
            </a:pPr>
            <a:r>
              <a:rPr lang="en-gb" sz="1200" b="1" dirty="0">
                <a:solidFill>
                  <a:schemeClr val="bg1"/>
                </a:solidFill>
                <a:latin typeface="Arial"/>
                <a:cs typeface="Arial"/>
              </a:rPr>
              <a:t>SIGNATURE PROJECTS</a:t>
            </a:r>
          </a:p>
          <a:p>
            <a:pPr marL="0" lvl="0" indent="0" rtl="0">
              <a:lnSpc>
                <a:spcPct val="120000"/>
              </a:lnSpc>
              <a:buNone/>
            </a:pPr>
            <a:endParaRPr lang="da-DK" sz="1200" b="1" dirty="0">
              <a:solidFill>
                <a:schemeClr val="bg1"/>
              </a:solidFill>
              <a:latin typeface="Arial" panose="020B0604020202020204" pitchFamily="34" charset="0"/>
              <a:cs typeface="Arial" panose="020B0604020202020204" pitchFamily="34" charset="0"/>
            </a:endParaRPr>
          </a:p>
          <a:p>
            <a:pPr marL="171450" lvl="0" indent="-171450" rtl="0">
              <a:lnSpc>
                <a:spcPct val="120000"/>
              </a:lnSpc>
              <a:spcBef>
                <a:spcPts val="0"/>
              </a:spcBef>
              <a:buFont typeface="Arial" panose="020B0604020202020204" pitchFamily="34" charset="0"/>
              <a:buChar char="•"/>
            </a:pPr>
            <a:r>
              <a:rPr lang="en-gb" sz="1200" b="1" dirty="0">
                <a:solidFill>
                  <a:schemeClr val="bg1"/>
                </a:solidFill>
                <a:latin typeface="Arial"/>
                <a:cs typeface="Arial"/>
              </a:rPr>
              <a:t>Microflora Danica</a:t>
            </a:r>
            <a:r>
              <a:rPr lang="en-gb" sz="1200" dirty="0">
                <a:solidFill>
                  <a:schemeClr val="bg1"/>
                </a:solidFill>
                <a:latin typeface="Arial"/>
                <a:cs typeface="Arial"/>
              </a:rPr>
              <a:t>: Mapping of all </a:t>
            </a:r>
            <a:br>
              <a:rPr lang="da-DK" sz="1200" dirty="0">
                <a:solidFill>
                  <a:schemeClr val="bg1"/>
                </a:solidFill>
                <a:latin typeface="Arial"/>
                <a:cs typeface="Arial"/>
              </a:rPr>
            </a:br>
            <a:r>
              <a:rPr lang="en-gb" sz="1200" dirty="0">
                <a:solidFill>
                  <a:schemeClr val="bg1"/>
                </a:solidFill>
                <a:latin typeface="Arial"/>
                <a:cs typeface="Arial"/>
              </a:rPr>
              <a:t>microorganisms in Denmark</a:t>
            </a:r>
          </a:p>
          <a:p>
            <a:pPr marL="171450" indent="-171450" rtl="0">
              <a:lnSpc>
                <a:spcPct val="120000"/>
              </a:lnSpc>
              <a:buFont typeface="Arial,Sans-Serif" panose="020B0604020202020204" pitchFamily="34" charset="0"/>
              <a:buChar char="•"/>
            </a:pPr>
            <a:r>
              <a:rPr lang="en-gb" sz="1200" b="1" dirty="0" err="1">
                <a:solidFill>
                  <a:schemeClr val="bg1"/>
                </a:solidFill>
                <a:latin typeface="Arial"/>
                <a:cs typeface="Arial"/>
              </a:rPr>
              <a:t>NewGLASS</a:t>
            </a:r>
            <a:r>
              <a:rPr lang="en-gb" sz="1200" dirty="0">
                <a:solidFill>
                  <a:schemeClr val="bg1"/>
                </a:solidFill>
                <a:latin typeface="Arial"/>
                <a:cs typeface="Arial"/>
              </a:rPr>
              <a:t>: Predicting the structure of shatterproof glass</a:t>
            </a:r>
          </a:p>
          <a:p>
            <a:pPr marL="171450" indent="-171450" rtl="0">
              <a:lnSpc>
                <a:spcPct val="120000"/>
              </a:lnSpc>
              <a:buFont typeface="Arial,Sans-Serif" panose="020B0604020202020204" pitchFamily="34" charset="0"/>
              <a:buChar char="•"/>
            </a:pPr>
            <a:r>
              <a:rPr lang="en-gb" sz="1200" b="1" spc="-20" dirty="0">
                <a:solidFill>
                  <a:schemeClr val="bg1"/>
                </a:solidFill>
                <a:latin typeface="Arial"/>
                <a:cs typeface="Arial"/>
              </a:rPr>
              <a:t>Grass4Food</a:t>
            </a:r>
            <a:r>
              <a:rPr lang="en-gb" sz="1200" spc="-20" dirty="0">
                <a:solidFill>
                  <a:schemeClr val="bg1"/>
                </a:solidFill>
                <a:latin typeface="Arial"/>
                <a:cs typeface="Arial"/>
              </a:rPr>
              <a:t>: Extraction of feed and food protein from grass</a:t>
            </a:r>
          </a:p>
          <a:p>
            <a:pPr marL="171450" lvl="0" indent="-171450" rtl="0">
              <a:lnSpc>
                <a:spcPct val="120000"/>
              </a:lnSpc>
              <a:spcBef>
                <a:spcPts val="0"/>
              </a:spcBef>
              <a:buFont typeface="Arial" panose="020B0604020202020204" pitchFamily="34" charset="0"/>
              <a:buChar char="•"/>
            </a:pPr>
            <a:r>
              <a:rPr lang="en-gb" sz="1200" b="1" spc="-20" dirty="0">
                <a:solidFill>
                  <a:schemeClr val="bg1"/>
                </a:solidFill>
                <a:latin typeface="Arial"/>
                <a:cs typeface="Arial"/>
              </a:rPr>
              <a:t>INNO-H2S</a:t>
            </a:r>
            <a:r>
              <a:rPr lang="en-gb" sz="1200" spc="-20" dirty="0">
                <a:solidFill>
                  <a:schemeClr val="bg1"/>
                </a:solidFill>
                <a:latin typeface="Arial"/>
                <a:cs typeface="Arial"/>
              </a:rPr>
              <a:t>: Reducing the environmental impact of natural gas extraction</a:t>
            </a:r>
          </a:p>
          <a:p>
            <a:pPr marL="171450" lvl="0" indent="-171450" rtl="0">
              <a:lnSpc>
                <a:spcPct val="120000"/>
              </a:lnSpc>
              <a:spcBef>
                <a:spcPts val="0"/>
              </a:spcBef>
              <a:buFont typeface="Arial" panose="020B0604020202020204" pitchFamily="34" charset="0"/>
              <a:buChar char="•"/>
            </a:pPr>
            <a:r>
              <a:rPr lang="en-gb" sz="1200" b="1" dirty="0">
                <a:solidFill>
                  <a:schemeClr val="bg1"/>
                </a:solidFill>
                <a:latin typeface="Arial"/>
                <a:cs typeface="Arial"/>
              </a:rPr>
              <a:t>JAMBO</a:t>
            </a:r>
            <a:r>
              <a:rPr lang="en-gb" sz="1200" dirty="0">
                <a:solidFill>
                  <a:schemeClr val="bg1"/>
                </a:solidFill>
                <a:latin typeface="Arial"/>
                <a:cs typeface="Arial"/>
              </a:rPr>
              <a:t>: Studying the impact of bottom-dragging fishing gear</a:t>
            </a:r>
          </a:p>
          <a:p>
            <a:pPr marL="171450" indent="-171450" rtl="0">
              <a:lnSpc>
                <a:spcPct val="120000"/>
              </a:lnSpc>
              <a:buFont typeface="Arial" panose="020B0604020202020204" pitchFamily="34" charset="0"/>
              <a:buChar char="•"/>
            </a:pPr>
            <a:r>
              <a:rPr lang="en-gb" sz="1200" b="1" dirty="0">
                <a:solidFill>
                  <a:schemeClr val="bg1"/>
                </a:solidFill>
                <a:latin typeface="Arial"/>
                <a:cs typeface="Arial"/>
              </a:rPr>
              <a:t>The </a:t>
            </a:r>
            <a:r>
              <a:rPr lang="en-gb" sz="1200" b="1" dirty="0" err="1">
                <a:solidFill>
                  <a:schemeClr val="bg1"/>
                </a:solidFill>
                <a:latin typeface="Arial"/>
                <a:cs typeface="Arial"/>
              </a:rPr>
              <a:t>Folbigg</a:t>
            </a:r>
            <a:r>
              <a:rPr lang="en-gb" sz="1200" b="1" dirty="0">
                <a:solidFill>
                  <a:schemeClr val="bg1"/>
                </a:solidFill>
                <a:latin typeface="Arial"/>
                <a:cs typeface="Arial"/>
              </a:rPr>
              <a:t> Case</a:t>
            </a:r>
            <a:r>
              <a:rPr lang="en-gb" sz="1200" dirty="0">
                <a:solidFill>
                  <a:schemeClr val="bg1"/>
                </a:solidFill>
                <a:latin typeface="Arial"/>
                <a:cs typeface="Arial"/>
              </a:rPr>
              <a:t>: Research on calmodulin leads to acquittal</a:t>
            </a:r>
          </a:p>
          <a:p>
            <a:pPr marL="171450" indent="-171450" rtl="0">
              <a:lnSpc>
                <a:spcPct val="120000"/>
              </a:lnSpc>
              <a:buFont typeface="Arial" panose="020B0604020202020204" pitchFamily="34" charset="0"/>
              <a:buChar char="•"/>
            </a:pPr>
            <a:r>
              <a:rPr lang="en-gb" sz="1200" b="1" spc="-20" dirty="0">
                <a:solidFill>
                  <a:schemeClr val="bg1"/>
                </a:solidFill>
                <a:latin typeface="Arial"/>
                <a:cs typeface="Arial"/>
              </a:rPr>
              <a:t>BEYONDBATTREC</a:t>
            </a:r>
            <a:r>
              <a:rPr lang="en-gb" sz="1200" spc="-20" dirty="0">
                <a:solidFill>
                  <a:schemeClr val="bg1"/>
                </a:solidFill>
                <a:latin typeface="Arial"/>
                <a:cs typeface="Arial"/>
              </a:rPr>
              <a:t>: Recycling of elements in batteries</a:t>
            </a:r>
          </a:p>
          <a:p>
            <a:pPr marL="171450" indent="-171450" rtl="0">
              <a:lnSpc>
                <a:spcPct val="120000"/>
              </a:lnSpc>
              <a:buFont typeface="Arial" panose="020B0604020202020204" pitchFamily="34" charset="0"/>
              <a:buChar char="•"/>
            </a:pPr>
            <a:r>
              <a:rPr lang="en-gb" sz="1200" b="1" dirty="0" err="1">
                <a:solidFill>
                  <a:schemeClr val="bg1"/>
                </a:solidFill>
                <a:latin typeface="Arial"/>
                <a:cs typeface="Arial"/>
              </a:rPr>
              <a:t>RePair</a:t>
            </a:r>
            <a:r>
              <a:rPr lang="en-gb" sz="1200" dirty="0">
                <a:solidFill>
                  <a:schemeClr val="bg1"/>
                </a:solidFill>
                <a:latin typeface="Arial"/>
                <a:cs typeface="Arial"/>
              </a:rPr>
              <a:t>: Environmental restoration of </a:t>
            </a:r>
            <a:r>
              <a:rPr lang="en-gb" sz="1200" dirty="0" err="1">
                <a:solidFill>
                  <a:schemeClr val="bg1"/>
                </a:solidFill>
                <a:latin typeface="Arial"/>
                <a:cs typeface="Arial"/>
              </a:rPr>
              <a:t>Ormstrup</a:t>
            </a:r>
            <a:r>
              <a:rPr lang="en-gb" sz="1200" dirty="0">
                <a:solidFill>
                  <a:schemeClr val="bg1"/>
                </a:solidFill>
                <a:latin typeface="Arial"/>
                <a:cs typeface="Arial"/>
              </a:rPr>
              <a:t> Lake at </a:t>
            </a:r>
            <a:r>
              <a:rPr lang="en-gb" sz="1200" dirty="0" err="1">
                <a:solidFill>
                  <a:schemeClr val="bg1"/>
                </a:solidFill>
                <a:latin typeface="Arial"/>
                <a:cs typeface="Arial"/>
              </a:rPr>
              <a:t>Bjerringbro</a:t>
            </a:r>
            <a:endParaRPr lang="en-gb" sz="1200" dirty="0">
              <a:solidFill>
                <a:schemeClr val="bg1"/>
              </a:solidFill>
              <a:latin typeface="Arial"/>
              <a:cs typeface="Arial"/>
            </a:endParaRPr>
          </a:p>
          <a:p>
            <a:pPr marL="171450" indent="-171450" rtl="0">
              <a:lnSpc>
                <a:spcPct val="120000"/>
              </a:lnSpc>
              <a:buFont typeface="Arial" panose="020B0604020202020204" pitchFamily="34" charset="0"/>
              <a:buChar char="•"/>
            </a:pPr>
            <a:r>
              <a:rPr lang="en-gb" sz="1200" b="1" dirty="0">
                <a:solidFill>
                  <a:schemeClr val="bg1"/>
                </a:solidFill>
                <a:latin typeface="Arial"/>
                <a:cs typeface="Arial"/>
              </a:rPr>
              <a:t>GIOS</a:t>
            </a:r>
            <a:r>
              <a:rPr lang="en-gb" sz="1200" dirty="0">
                <a:solidFill>
                  <a:schemeClr val="bg1"/>
                </a:solidFill>
                <a:latin typeface="Arial"/>
                <a:cs typeface="Arial"/>
              </a:rPr>
              <a:t>: Infrastructure for climate change research in Greenland</a:t>
            </a:r>
          </a:p>
          <a:p>
            <a:pPr lvl="0" rtl="0">
              <a:lnSpc>
                <a:spcPct val="140000"/>
              </a:lnSpc>
              <a:spcBef>
                <a:spcPts val="0"/>
              </a:spcBef>
            </a:pPr>
            <a:endParaRPr lang="da-DK" sz="1200" dirty="0">
              <a:solidFill>
                <a:schemeClr val="bg1"/>
              </a:solidFill>
            </a:endParaRPr>
          </a:p>
        </p:txBody>
      </p:sp>
      <p:sp>
        <p:nvSpPr>
          <p:cNvPr id="2" name="Pladsholder til slidenummer 1"/>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8</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pic>
        <p:nvPicPr>
          <p:cNvPr id="7" name="Pladsholder til billede 6"/>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a:stretch/>
        </p:blipFill>
        <p:spPr>
          <a:xfrm>
            <a:off x="7427912" y="-1"/>
            <a:ext cx="4764087" cy="3429001"/>
          </a:xfrm>
          <a:prstGeom prst="rect">
            <a:avLst/>
          </a:prstGeom>
        </p:spPr>
      </p:pic>
      <p:sp>
        <p:nvSpPr>
          <p:cNvPr id="4" name="Titel 3"/>
          <p:cNvSpPr>
            <a:spLocks noGrp="1"/>
          </p:cNvSpPr>
          <p:nvPr>
            <p:ph type="title"/>
          </p:nvPr>
        </p:nvSpPr>
        <p:spPr>
          <a:xfrm>
            <a:off x="574675" y="390292"/>
            <a:ext cx="6300788" cy="1486727"/>
          </a:xfrm>
        </p:spPr>
        <p:txBody>
          <a:bodyPr rtlCol="0"/>
          <a:lstStyle/>
          <a:p>
            <a:pPr rtl="0"/>
            <a:r>
              <a:rPr lang="en-gb" sz="3000" dirty="0">
                <a:solidFill>
                  <a:srgbClr val="211A52"/>
                </a:solidFill>
                <a:latin typeface="Arial Black" panose="020B0604020202020204" pitchFamily="34" charset="0"/>
                <a:cs typeface="Arial Black" panose="020B0604020202020204" pitchFamily="34" charset="0"/>
              </a:rPr>
              <a:t>DEPARTMENT OF CHEMISTRY AND BIOSCIENCE</a:t>
            </a:r>
          </a:p>
        </p:txBody>
      </p:sp>
      <p:sp>
        <p:nvSpPr>
          <p:cNvPr id="5" name="Pladsholder til tekst 4"/>
          <p:cNvSpPr>
            <a:spLocks noGrp="1"/>
          </p:cNvSpPr>
          <p:nvPr>
            <p:ph type="body" sz="quarter" idx="15"/>
          </p:nvPr>
        </p:nvSpPr>
        <p:spPr>
          <a:xfrm>
            <a:off x="587375" y="1963934"/>
            <a:ext cx="6448426" cy="4314825"/>
          </a:xfrm>
        </p:spPr>
        <p:txBody>
          <a:bodyPr rtlCol="0">
            <a:noAutofit/>
          </a:bodyPr>
          <a:lstStyle/>
          <a:p>
            <a:pPr marL="0" indent="0" rtl="0">
              <a:lnSpc>
                <a:spcPct val="120000"/>
              </a:lnSpc>
              <a:spcBef>
                <a:spcPts val="1200"/>
              </a:spcBef>
              <a:buNone/>
            </a:pPr>
            <a:r>
              <a:rPr lang="en-gb" sz="1400" dirty="0">
                <a:solidFill>
                  <a:srgbClr val="211A52"/>
                </a:solidFill>
                <a:latin typeface="Arial"/>
                <a:ea typeface="Calibri"/>
                <a:cs typeface="Arial"/>
              </a:rPr>
              <a:t>The department conducts research and offers Bachelor’s, Master’s and PhDs in the fields of biology, chemistry, biotechnology, bioengineering, environmental science and chemical engineering.</a:t>
            </a:r>
            <a:br>
              <a:rPr lang="da-DK" sz="1400" b="1" dirty="0">
                <a:solidFill>
                  <a:srgbClr val="211A52"/>
                </a:solidFill>
                <a:latin typeface="Arial"/>
                <a:ea typeface="Calibri"/>
                <a:cs typeface="Arial"/>
              </a:rPr>
            </a:br>
            <a:r>
              <a:rPr lang="en-gb" sz="1400" dirty="0">
                <a:solidFill>
                  <a:srgbClr val="211A52"/>
                </a:solidFill>
                <a:effectLst/>
                <a:latin typeface="Arial"/>
                <a:ea typeface="Calibri"/>
                <a:cs typeface="Arial"/>
              </a:rPr>
              <a:t>The department creates basic and applied knowledge that bridges the gap between engineering and natural </a:t>
            </a:r>
            <a:r>
              <a:rPr lang="en-GB" sz="1400" dirty="0">
                <a:solidFill>
                  <a:srgbClr val="211A52"/>
                </a:solidFill>
                <a:effectLst/>
                <a:latin typeface="Arial"/>
                <a:ea typeface="Calibri"/>
                <a:cs typeface="Arial"/>
              </a:rPr>
              <a:t>science and</a:t>
            </a:r>
            <a:r>
              <a:rPr lang="en-gb" sz="1400" dirty="0">
                <a:solidFill>
                  <a:srgbClr val="211A52"/>
                </a:solidFill>
                <a:effectLst/>
                <a:latin typeface="Arial"/>
                <a:ea typeface="Calibri"/>
                <a:cs typeface="Arial"/>
              </a:rPr>
              <a:t> integrates the latest research into problem-based education in both Aalborg and Esbjerg.</a:t>
            </a:r>
            <a:br>
              <a:rPr lang="da-DK" sz="1400" b="1" dirty="0">
                <a:solidFill>
                  <a:srgbClr val="211A52"/>
                </a:solidFill>
                <a:effectLst/>
                <a:latin typeface="Arial" panose="020B0604020202020204" pitchFamily="34" charset="0"/>
                <a:ea typeface="Calibri" panose="020F0502020204030204" pitchFamily="34" charset="0"/>
                <a:cs typeface="Arial" panose="020B0604020202020204" pitchFamily="34" charset="0"/>
              </a:rPr>
            </a:br>
            <a:br>
              <a:rPr lang="da-DK" sz="1400" b="1" dirty="0">
                <a:solidFill>
                  <a:srgbClr val="211A52"/>
                </a:solidFill>
                <a:effectLst/>
                <a:latin typeface="Arial" panose="020B0604020202020204" pitchFamily="34" charset="0"/>
                <a:ea typeface="Calibri" panose="020F0502020204030204" pitchFamily="34" charset="0"/>
                <a:cs typeface="Arial" panose="020B0604020202020204" pitchFamily="34" charset="0"/>
              </a:rPr>
            </a:br>
            <a:r>
              <a:rPr lang="en-gb" sz="1400" b="1" dirty="0">
                <a:solidFill>
                  <a:srgbClr val="211A52"/>
                </a:solidFill>
                <a:latin typeface="Arial"/>
                <a:cs typeface="Arial"/>
              </a:rPr>
              <a:t>STRENGTHS NOW AND IN THE FUTURE</a:t>
            </a:r>
          </a:p>
          <a:p>
            <a:pPr rtl="0">
              <a:lnSpc>
                <a:spcPct val="110000"/>
              </a:lnSpc>
            </a:pPr>
            <a:r>
              <a:rPr lang="en-gb" sz="1400" dirty="0">
                <a:solidFill>
                  <a:srgbClr val="211A52"/>
                </a:solidFill>
                <a:latin typeface="Arial"/>
                <a:cs typeface="Arial"/>
              </a:rPr>
              <a:t>Biodiversity and biomonitoring</a:t>
            </a:r>
          </a:p>
          <a:p>
            <a:pPr rtl="0">
              <a:lnSpc>
                <a:spcPct val="110000"/>
              </a:lnSpc>
            </a:pPr>
            <a:r>
              <a:rPr lang="en-gb" sz="1400" dirty="0">
                <a:solidFill>
                  <a:srgbClr val="211A52"/>
                </a:solidFill>
                <a:latin typeface="Arial"/>
                <a:cs typeface="Arial"/>
              </a:rPr>
              <a:t>Food and bioprocesses of the future</a:t>
            </a:r>
            <a:endParaRPr lang="en-US" sz="1400" dirty="0">
              <a:solidFill>
                <a:srgbClr val="000000"/>
              </a:solidFill>
              <a:latin typeface="Arial"/>
              <a:cs typeface="Arial"/>
            </a:endParaRPr>
          </a:p>
          <a:p>
            <a:pPr rtl="0">
              <a:lnSpc>
                <a:spcPct val="110000"/>
              </a:lnSpc>
            </a:pPr>
            <a:r>
              <a:rPr lang="en-gb" sz="1400" dirty="0">
                <a:solidFill>
                  <a:srgbClr val="211A52"/>
                </a:solidFill>
                <a:latin typeface="Arial"/>
                <a:cs typeface="Arial"/>
              </a:rPr>
              <a:t>Functional materials and glass chemistry</a:t>
            </a:r>
            <a:endParaRPr lang="en-US" sz="1400" dirty="0">
              <a:solidFill>
                <a:srgbClr val="000000"/>
              </a:solidFill>
              <a:latin typeface="Arial"/>
              <a:cs typeface="Arial"/>
            </a:endParaRPr>
          </a:p>
          <a:p>
            <a:pPr rtl="0">
              <a:lnSpc>
                <a:spcPct val="110000"/>
              </a:lnSpc>
            </a:pPr>
            <a:r>
              <a:rPr lang="en-gb" sz="1400" dirty="0">
                <a:solidFill>
                  <a:srgbClr val="211A52"/>
                </a:solidFill>
                <a:latin typeface="Arial"/>
                <a:cs typeface="Arial"/>
              </a:rPr>
              <a:t>Medical biotechnology and diagnostics</a:t>
            </a:r>
            <a:endParaRPr lang="en-US" sz="1400" dirty="0">
              <a:solidFill>
                <a:srgbClr val="000000"/>
              </a:solidFill>
              <a:latin typeface="Arial"/>
              <a:cs typeface="Arial"/>
            </a:endParaRPr>
          </a:p>
          <a:p>
            <a:pPr rtl="0">
              <a:lnSpc>
                <a:spcPct val="110000"/>
              </a:lnSpc>
            </a:pPr>
            <a:r>
              <a:rPr lang="en-gb" sz="1400" dirty="0">
                <a:solidFill>
                  <a:srgbClr val="211A52"/>
                </a:solidFill>
                <a:latin typeface="Arial"/>
                <a:cs typeface="Arial"/>
              </a:rPr>
              <a:t>Environmental science and microbiology</a:t>
            </a:r>
            <a:endParaRPr lang="da-DK" sz="1400" dirty="0"/>
          </a:p>
          <a:p>
            <a:pPr rtl="0">
              <a:lnSpc>
                <a:spcPct val="110000"/>
              </a:lnSpc>
            </a:pPr>
            <a:r>
              <a:rPr lang="en-gb" sz="1400" dirty="0">
                <a:solidFill>
                  <a:srgbClr val="211A52"/>
                </a:solidFill>
                <a:latin typeface="Arial"/>
                <a:cs typeface="Arial"/>
              </a:rPr>
              <a:t>Technologies for the green transition</a:t>
            </a:r>
            <a:endParaRPr lang="da-DK" sz="1400" dirty="0"/>
          </a:p>
          <a:p>
            <a:pPr lvl="0" rtl="0">
              <a:lnSpc>
                <a:spcPct val="110000"/>
              </a:lnSpc>
            </a:pPr>
            <a:r>
              <a:rPr lang="en-gb" sz="1400" dirty="0">
                <a:solidFill>
                  <a:srgbClr val="211A52"/>
                </a:solidFill>
                <a:latin typeface="Arial"/>
                <a:cs typeface="Arial"/>
              </a:rPr>
              <a:t>Water purification and recycling of resources</a:t>
            </a:r>
          </a:p>
        </p:txBody>
      </p:sp>
      <p:pic>
        <p:nvPicPr>
          <p:cNvPr id="11" name="Grafik 10" descr="Mikroskop kontur">
            <a:extLst>
              <a:ext uri="{FF2B5EF4-FFF2-40B4-BE49-F238E27FC236}">
                <a16:creationId xmlns:a16="http://schemas.microsoft.com/office/drawing/2014/main" id="{B57AD3C0-0CCD-4758-90E8-96A142157924}"/>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1014" y="3686738"/>
            <a:ext cx="557512" cy="557512"/>
          </a:xfrm>
          <a:prstGeom prst="rect">
            <a:avLst/>
          </a:prstGeom>
        </p:spPr>
      </p:pic>
      <p:sp>
        <p:nvSpPr>
          <p:cNvPr id="14" name="Tekstfelt 13">
            <a:extLst>
              <a:ext uri="{FF2B5EF4-FFF2-40B4-BE49-F238E27FC236}">
                <a16:creationId xmlns:a16="http://schemas.microsoft.com/office/drawing/2014/main" id="{9A51C541-0D39-9D5F-0B95-3558E72DC03E}"/>
              </a:ext>
            </a:extLst>
          </p:cNvPr>
          <p:cNvSpPr txBox="1"/>
          <p:nvPr/>
        </p:nvSpPr>
        <p:spPr>
          <a:xfrm>
            <a:off x="0" y="0"/>
            <a:ext cx="3200400" cy="370290"/>
          </a:xfrm>
          <a:prstGeom prst="rect">
            <a:avLst/>
          </a:prstGeom>
          <a:solidFill>
            <a:srgbClr val="211A52"/>
          </a:solidFill>
        </p:spPr>
        <p:txBody>
          <a:bodyPr wrap="square" rtlCol="0">
            <a:spAutoFit/>
          </a:bodyPr>
          <a:lstStyle/>
          <a:p>
            <a:pPr rtl="0"/>
            <a:r>
              <a:rPr lang="en-gb" b="1" dirty="0">
                <a:solidFill>
                  <a:schemeClr val="bg1"/>
                </a:solidFill>
              </a:rPr>
              <a:t>Departments </a:t>
            </a:r>
          </a:p>
        </p:txBody>
      </p:sp>
      <p:pic>
        <p:nvPicPr>
          <p:cNvPr id="15" name="Grafik 14" descr="Til salg kontur">
            <a:extLst>
              <a:ext uri="{FF2B5EF4-FFF2-40B4-BE49-F238E27FC236}">
                <a16:creationId xmlns:a16="http://schemas.microsoft.com/office/drawing/2014/main" id="{375390D5-F9D5-A681-FC6D-275EBEAE7FF0}"/>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96818" y="-43456"/>
            <a:ext cx="413580" cy="413580"/>
          </a:xfrm>
          <a:prstGeom prst="rect">
            <a:avLst/>
          </a:prstGeom>
        </p:spPr>
      </p:pic>
      <p:pic>
        <p:nvPicPr>
          <p:cNvPr id="10" name="Billede 9" descr="Et billede, der indeholder tøj, Ansigt, person, sundhedsvæsen&#10;&#10;Indhold genereret af kunstig intelligens kan være forkert.">
            <a:extLst>
              <a:ext uri="{FF2B5EF4-FFF2-40B4-BE49-F238E27FC236}">
                <a16:creationId xmlns:a16="http://schemas.microsoft.com/office/drawing/2014/main" id="{70119AAD-C51B-32FC-55BC-2EDA6F815D40}"/>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7429200" y="0"/>
            <a:ext cx="4762800" cy="3430800"/>
          </a:xfrm>
          <a:prstGeom prst="rect">
            <a:avLst/>
          </a:prstGeom>
        </p:spPr>
      </p:pic>
    </p:spTree>
    <p:extLst>
      <p:ext uri="{BB962C8B-B14F-4D97-AF65-F5344CB8AC3E}">
        <p14:creationId xmlns:p14="http://schemas.microsoft.com/office/powerpoint/2010/main" val="4146761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7259DDB2-5F4C-FD35-D122-BC6995C26A15}"/>
              </a:ext>
            </a:extLst>
          </p:cNvPr>
          <p:cNvSpPr/>
          <p:nvPr/>
        </p:nvSpPr>
        <p:spPr>
          <a:xfrm>
            <a:off x="7427913" y="3429001"/>
            <a:ext cx="4764086" cy="3429000"/>
          </a:xfrm>
          <a:prstGeom prst="rect">
            <a:avLst/>
          </a:prstGeom>
          <a:solidFill>
            <a:srgbClr val="0E8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dirty="0"/>
          </a:p>
        </p:txBody>
      </p:sp>
      <p:sp>
        <p:nvSpPr>
          <p:cNvPr id="2" name="Pladsholder til slidenummer 1"/>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pic>
        <p:nvPicPr>
          <p:cNvPr id="10" name="Pladsholder til billede 9"/>
          <p:cNvPicPr>
            <a:picLocks noGrp="1" noChangeAspect="1"/>
          </p:cNvPicPr>
          <p:nvPr>
            <p:ph type="pic" sz="quarter" idx="14"/>
          </p:nvPr>
        </p:nvPicPr>
        <p:blipFill rotWithShape="1">
          <a:blip r:embed="rId3" cstate="email">
            <a:extLst>
              <a:ext uri="{28A0092B-C50C-407E-A947-70E740481C1C}">
                <a14:useLocalDpi xmlns:a14="http://schemas.microsoft.com/office/drawing/2010/main" val="0"/>
              </a:ext>
            </a:extLst>
          </a:blip>
          <a:srcRect/>
          <a:stretch/>
        </p:blipFill>
        <p:spPr>
          <a:xfrm>
            <a:off x="7427912" y="0"/>
            <a:ext cx="4764087" cy="3429000"/>
          </a:xfrm>
        </p:spPr>
      </p:pic>
      <p:sp>
        <p:nvSpPr>
          <p:cNvPr id="4" name="Titel 3"/>
          <p:cNvSpPr>
            <a:spLocks noGrp="1"/>
          </p:cNvSpPr>
          <p:nvPr>
            <p:ph type="title"/>
          </p:nvPr>
        </p:nvSpPr>
        <p:spPr>
          <a:xfrm>
            <a:off x="574501" y="390675"/>
            <a:ext cx="4229100" cy="1486727"/>
          </a:xfrm>
        </p:spPr>
        <p:txBody>
          <a:bodyPr rtlCol="0"/>
          <a:lstStyle/>
          <a:p>
            <a:pPr rtl="0"/>
            <a:r>
              <a:rPr lang="en-gb" sz="3000" dirty="0">
                <a:solidFill>
                  <a:srgbClr val="211A52"/>
                </a:solidFill>
                <a:latin typeface="Arial Black" panose="020B0604020202020204" pitchFamily="34" charset="0"/>
                <a:cs typeface="Arial Black" panose="020B0604020202020204" pitchFamily="34" charset="0"/>
              </a:rPr>
              <a:t>DEPARTMENT OF ENERGY</a:t>
            </a:r>
          </a:p>
        </p:txBody>
      </p:sp>
      <p:sp>
        <p:nvSpPr>
          <p:cNvPr id="5" name="Pladsholder til tekst 4"/>
          <p:cNvSpPr>
            <a:spLocks noGrp="1"/>
          </p:cNvSpPr>
          <p:nvPr>
            <p:ph type="body" sz="quarter" idx="15"/>
          </p:nvPr>
        </p:nvSpPr>
        <p:spPr>
          <a:xfrm>
            <a:off x="587373" y="1958975"/>
            <a:ext cx="6300789" cy="4508350"/>
          </a:xfrm>
        </p:spPr>
        <p:txBody>
          <a:bodyPr rtlCol="0">
            <a:normAutofit fontScale="62500" lnSpcReduction="20000"/>
          </a:bodyPr>
          <a:lstStyle/>
          <a:p>
            <a:pPr marL="0" indent="0" rtl="0">
              <a:lnSpc>
                <a:spcPct val="140000"/>
              </a:lnSpc>
              <a:buNone/>
            </a:pPr>
            <a:r>
              <a:rPr lang="en-gb" sz="2200">
                <a:solidFill>
                  <a:srgbClr val="012553"/>
                </a:solidFill>
                <a:effectLst/>
                <a:latin typeface="Arial" panose="020B0604020202020204" pitchFamily="34" charset="0"/>
                <a:ea typeface="Aptos" panose="020B0004020202020204" pitchFamily="34" charset="0"/>
                <a:cs typeface="Arial" panose="020B0604020202020204" pitchFamily="34" charset="0"/>
              </a:rPr>
              <a:t>The Department of Energy trains students and conducts research in key areas such as energy efficiency, renewable energy, electrification and CO₂ storage. The department plays a crucial role in the green transition where innovation and impact create sustainable solutions for the future.</a:t>
            </a:r>
            <a:br>
              <a:rPr lang="da-DK" sz="2200" dirty="0">
                <a:solidFill>
                  <a:srgbClr val="012553"/>
                </a:solidFill>
                <a:effectLst/>
                <a:latin typeface="Arial" panose="020B0604020202020204" pitchFamily="34" charset="0"/>
                <a:ea typeface="Aptos" panose="020B0004020202020204" pitchFamily="34" charset="0"/>
                <a:cs typeface="Arial" panose="020B0604020202020204" pitchFamily="34" charset="0"/>
              </a:rPr>
            </a:br>
            <a:br>
              <a:rPr lang="da-DK" sz="2200" dirty="0">
                <a:solidFill>
                  <a:srgbClr val="012553"/>
                </a:solidFill>
                <a:effectLst/>
                <a:latin typeface="Arial" panose="020B0604020202020204" pitchFamily="34" charset="0"/>
                <a:ea typeface="Aptos" panose="020B0004020202020204" pitchFamily="34" charset="0"/>
                <a:cs typeface="Arial" panose="020B0604020202020204" pitchFamily="34" charset="0"/>
              </a:rPr>
            </a:br>
            <a:r>
              <a:rPr lang="en-gb" sz="2200" b="1">
                <a:solidFill>
                  <a:srgbClr val="012553"/>
                </a:solidFill>
                <a:latin typeface="Arial" panose="020B0604020202020204" pitchFamily="34" charset="0"/>
                <a:cs typeface="Arial" panose="020B0604020202020204" pitchFamily="34" charset="0"/>
              </a:rPr>
              <a:t>STRENGTHS NOW AND IN THE FUTURE</a:t>
            </a:r>
          </a:p>
          <a:p>
            <a:pPr rtl="0">
              <a:lnSpc>
                <a:spcPct val="140000"/>
              </a:lnSpc>
            </a:pPr>
            <a:r>
              <a:rPr lang="en-gb" sz="2200" spc="-70">
                <a:solidFill>
                  <a:srgbClr val="012553"/>
                </a:solidFill>
                <a:latin typeface="Arial" panose="020B0604020202020204" pitchFamily="34" charset="0"/>
                <a:cs typeface="Arial" panose="020B0604020202020204" pitchFamily="34" charset="0"/>
              </a:rPr>
              <a:t>Power electronics – </a:t>
            </a:r>
            <a:r>
              <a:rPr lang="en-gb" sz="2200" spc="-70">
                <a:solidFill>
                  <a:srgbClr val="012553"/>
                </a:solidFill>
                <a:effectLst/>
                <a:latin typeface="Arial" panose="020B0604020202020204" pitchFamily="34" charset="0"/>
                <a:ea typeface="Times New Roman" panose="02020603050405020304" pitchFamily="18" charset="0"/>
                <a:cs typeface="Arial" panose="020B0604020202020204" pitchFamily="34" charset="0"/>
              </a:rPr>
              <a:t>component development, reliability, and advanced converter solutions</a:t>
            </a:r>
            <a:endParaRPr lang="da-DK" sz="2200" spc="-70" dirty="0">
              <a:solidFill>
                <a:srgbClr val="012553"/>
              </a:solidFill>
              <a:latin typeface="Arial" panose="020B0604020202020204" pitchFamily="34" charset="0"/>
              <a:cs typeface="Arial" panose="020B0604020202020204" pitchFamily="34" charset="0"/>
            </a:endParaRPr>
          </a:p>
          <a:p>
            <a:pPr rtl="0">
              <a:lnSpc>
                <a:spcPct val="140000"/>
              </a:lnSpc>
            </a:pPr>
            <a:r>
              <a:rPr lang="en-gb" sz="2200">
                <a:solidFill>
                  <a:srgbClr val="012553"/>
                </a:solidFill>
                <a:latin typeface="Arial" panose="020B0604020202020204" pitchFamily="34" charset="0"/>
                <a:cs typeface="Arial" panose="020B0604020202020204" pitchFamily="34" charset="0"/>
              </a:rPr>
              <a:t>Smart energy systems – </a:t>
            </a:r>
            <a:r>
              <a:rPr lang="en-gb" sz="2200">
                <a:solidFill>
                  <a:srgbClr val="012553"/>
                </a:solidFill>
                <a:effectLst/>
                <a:latin typeface="Arial" panose="020B0604020202020204" pitchFamily="34" charset="0"/>
                <a:ea typeface="Times New Roman" panose="02020603050405020304" pitchFamily="18" charset="0"/>
                <a:cs typeface="Arial" panose="020B0604020202020204" pitchFamily="34" charset="0"/>
              </a:rPr>
              <a:t>flexibility, sector coupling and intelligent control</a:t>
            </a:r>
            <a:endParaRPr lang="da-DK" sz="2200" dirty="0">
              <a:solidFill>
                <a:srgbClr val="012553"/>
              </a:solidFill>
              <a:latin typeface="Arial" panose="020B0604020202020204" pitchFamily="34" charset="0"/>
              <a:cs typeface="Arial" panose="020B0604020202020204" pitchFamily="34" charset="0"/>
            </a:endParaRPr>
          </a:p>
          <a:p>
            <a:pPr rtl="0">
              <a:lnSpc>
                <a:spcPct val="140000"/>
              </a:lnSpc>
            </a:pPr>
            <a:r>
              <a:rPr lang="en-gb" sz="2200" spc="-70">
                <a:solidFill>
                  <a:srgbClr val="012553"/>
                </a:solidFill>
                <a:latin typeface="Arial" panose="020B0604020202020204" pitchFamily="34" charset="0"/>
                <a:cs typeface="Arial" panose="020B0604020202020204" pitchFamily="34" charset="0"/>
              </a:rPr>
              <a:t>Sustainable fuel and biorefinery – </a:t>
            </a:r>
            <a:r>
              <a:rPr lang="en-gb" sz="2200" spc="-70">
                <a:solidFill>
                  <a:srgbClr val="012553"/>
                </a:solidFill>
                <a:effectLst/>
                <a:latin typeface="Arial" panose="020B0604020202020204" pitchFamily="34" charset="0"/>
                <a:ea typeface="Times New Roman" panose="02020603050405020304" pitchFamily="18" charset="0"/>
                <a:cs typeface="Arial" panose="020B0604020202020204" pitchFamily="34" charset="0"/>
              </a:rPr>
              <a:t>P2X, carbon capture, bio-oil and circularity</a:t>
            </a:r>
            <a:endParaRPr lang="da-DK" sz="2200" spc="-70" dirty="0">
              <a:solidFill>
                <a:srgbClr val="012553"/>
              </a:solidFill>
              <a:latin typeface="Arial" panose="020B0604020202020204" pitchFamily="34" charset="0"/>
              <a:cs typeface="Arial" panose="020B0604020202020204" pitchFamily="34" charset="0"/>
            </a:endParaRPr>
          </a:p>
          <a:p>
            <a:pPr rtl="0">
              <a:lnSpc>
                <a:spcPct val="140000"/>
              </a:lnSpc>
            </a:pPr>
            <a:r>
              <a:rPr lang="en-gb" sz="2200">
                <a:solidFill>
                  <a:srgbClr val="012553"/>
                </a:solidFill>
                <a:latin typeface="Arial" panose="020B0604020202020204" pitchFamily="34" charset="0"/>
                <a:cs typeface="Arial" panose="020B0604020202020204" pitchFamily="34" charset="0"/>
              </a:rPr>
              <a:t>Electrified and integrated renewable energy systems – </a:t>
            </a:r>
            <a:r>
              <a:rPr lang="en-gb" sz="2200">
                <a:solidFill>
                  <a:srgbClr val="012553"/>
                </a:solidFill>
                <a:effectLst/>
                <a:latin typeface="Arial" panose="020B0604020202020204" pitchFamily="34" charset="0"/>
                <a:ea typeface="Times New Roman" panose="02020603050405020304" pitchFamily="18" charset="0"/>
                <a:cs typeface="Arial" panose="020B0604020202020204" pitchFamily="34" charset="0"/>
              </a:rPr>
              <a:t>stability, offshore and system integration</a:t>
            </a:r>
            <a:endParaRPr lang="da-DK" sz="2200" dirty="0">
              <a:solidFill>
                <a:srgbClr val="012553"/>
              </a:solidFill>
              <a:effectLst/>
              <a:latin typeface="Arial" panose="020B0604020202020204" pitchFamily="34" charset="0"/>
              <a:ea typeface="Aptos" panose="020B0004020202020204" pitchFamily="34" charset="0"/>
              <a:cs typeface="Arial" panose="020B0604020202020204" pitchFamily="34" charset="0"/>
            </a:endParaRPr>
          </a:p>
          <a:p>
            <a:pPr rtl="0">
              <a:lnSpc>
                <a:spcPct val="140000"/>
              </a:lnSpc>
            </a:pPr>
            <a:r>
              <a:rPr lang="en-gb" sz="2200">
                <a:solidFill>
                  <a:srgbClr val="012553"/>
                </a:solidFill>
                <a:latin typeface="Arial" panose="020B0604020202020204" pitchFamily="34" charset="0"/>
                <a:cs typeface="Arial" panose="020B0604020202020204" pitchFamily="34" charset="0"/>
              </a:rPr>
              <a:t>Digitalization and AI in energy systems – </a:t>
            </a:r>
            <a:r>
              <a:rPr lang="en-gb" sz="2200">
                <a:solidFill>
                  <a:srgbClr val="012553"/>
                </a:solidFill>
                <a:effectLst/>
                <a:latin typeface="Arial" panose="020B0604020202020204" pitchFamily="34" charset="0"/>
                <a:ea typeface="Times New Roman" panose="02020603050405020304" pitchFamily="18" charset="0"/>
                <a:cs typeface="Arial" panose="020B0604020202020204" pitchFamily="34" charset="0"/>
              </a:rPr>
              <a:t>data-driven optimization, fault detection and automation</a:t>
            </a:r>
            <a:endParaRPr lang="da-DK" sz="2200" dirty="0">
              <a:solidFill>
                <a:srgbClr val="012553"/>
              </a:solidFill>
              <a:effectLst/>
              <a:latin typeface="Arial" panose="020B0604020202020204" pitchFamily="34" charset="0"/>
              <a:ea typeface="Aptos" panose="020B0004020202020204" pitchFamily="34" charset="0"/>
              <a:cs typeface="Arial" panose="020B0604020202020204" pitchFamily="34" charset="0"/>
            </a:endParaRPr>
          </a:p>
          <a:p>
            <a:pPr rtl="0">
              <a:lnSpc>
                <a:spcPct val="120000"/>
              </a:lnSpc>
            </a:pPr>
            <a:endParaRPr lang="en-US" sz="1400" dirty="0">
              <a:solidFill>
                <a:srgbClr val="211A52"/>
              </a:solidFill>
              <a:latin typeface="Arial" panose="020B0604020202020204" pitchFamily="34" charset="0"/>
              <a:cs typeface="Arial" panose="020B0604020202020204" pitchFamily="34" charset="0"/>
            </a:endParaRPr>
          </a:p>
          <a:p>
            <a:pPr marL="0" indent="0" rtl="0">
              <a:buNone/>
            </a:pPr>
            <a:endParaRPr lang="en-US" dirty="0"/>
          </a:p>
        </p:txBody>
      </p:sp>
      <p:sp>
        <p:nvSpPr>
          <p:cNvPr id="7" name="Tekstfelt 6">
            <a:extLst>
              <a:ext uri="{FF2B5EF4-FFF2-40B4-BE49-F238E27FC236}">
                <a16:creationId xmlns:a16="http://schemas.microsoft.com/office/drawing/2014/main" id="{CE3E615F-898C-488B-B024-CDF53E2B47AC}"/>
              </a:ext>
            </a:extLst>
          </p:cNvPr>
          <p:cNvSpPr txBox="1"/>
          <p:nvPr/>
        </p:nvSpPr>
        <p:spPr>
          <a:xfrm>
            <a:off x="7165132" y="3264548"/>
            <a:ext cx="4189608" cy="3791451"/>
          </a:xfrm>
          <a:prstGeom prst="rect">
            <a:avLst/>
          </a:prstGeom>
          <a:noFill/>
        </p:spPr>
        <p:txBody>
          <a:bodyPr wrap="square" lIns="576000" tIns="180000" rIns="144000" bIns="108000" rtlCol="0">
            <a:spAutoFit/>
          </a:bodyPr>
          <a:lstStyle/>
          <a:p>
            <a:pPr marL="0" lvl="0" indent="0" rtl="0">
              <a:lnSpc>
                <a:spcPct val="120000"/>
              </a:lnSpc>
              <a:buNone/>
            </a:pPr>
            <a:r>
              <a:rPr lang="en-gb" sz="1200" b="1">
                <a:solidFill>
                  <a:schemeClr val="bg1"/>
                </a:solidFill>
                <a:latin typeface="Arial" panose="020B0604020202020204" pitchFamily="34" charset="0"/>
                <a:cs typeface="Arial" panose="020B0604020202020204" pitchFamily="34" charset="0"/>
              </a:rPr>
              <a:t>RESEARCH HIGHLIGHTS</a:t>
            </a:r>
          </a:p>
          <a:p>
            <a:pPr marL="0" lvl="0" indent="0" rtl="0">
              <a:lnSpc>
                <a:spcPct val="120000"/>
              </a:lnSpc>
              <a:buNone/>
            </a:pPr>
            <a:endParaRPr lang="da-DK" sz="1200" b="1" dirty="0">
              <a:solidFill>
                <a:schemeClr val="bg1"/>
              </a:solidFill>
              <a:latin typeface="Arial" panose="020B0604020202020204" pitchFamily="34" charset="0"/>
              <a:cs typeface="Arial" panose="020B0604020202020204" pitchFamily="34" charset="0"/>
            </a:endParaRPr>
          </a:p>
          <a:p>
            <a:pPr marL="171450" lvl="0" indent="-171450" rtl="0">
              <a:lnSpc>
                <a:spcPct val="120000"/>
              </a:lnSpc>
              <a:buFont typeface="Arial" panose="020B0604020202020204" pitchFamily="34" charset="0"/>
              <a:buChar char="•"/>
            </a:pPr>
            <a:r>
              <a:rPr lang="en-gb" sz="1200">
                <a:solidFill>
                  <a:schemeClr val="bg1"/>
                </a:solidFill>
                <a:latin typeface="Arial" panose="020B0604020202020204" pitchFamily="34" charset="0"/>
                <a:cs typeface="Arial" panose="020B0604020202020204" pitchFamily="34" charset="0"/>
              </a:rPr>
              <a:t>Extensive external funding and numerous awards in power electronics</a:t>
            </a:r>
          </a:p>
          <a:p>
            <a:pPr marL="171450" lvl="0" indent="-171450" rtl="0">
              <a:lnSpc>
                <a:spcPct val="120000"/>
              </a:lnSpc>
              <a:buFont typeface="Arial" panose="020B0604020202020204" pitchFamily="34" charset="0"/>
              <a:buChar char="•"/>
            </a:pPr>
            <a:r>
              <a:rPr lang="en-gb" sz="1200">
                <a:solidFill>
                  <a:schemeClr val="bg1"/>
                </a:solidFill>
                <a:effectLst/>
                <a:ea typeface="Times New Roman" panose="02020603050405020304" pitchFamily="18" charset="0"/>
                <a:cs typeface="Aptos" panose="020B0004020202020204" pitchFamily="34" charset="0"/>
              </a:rPr>
              <a:t>AAU test facility at the Port of Aalborg for the production of green fuels - a multi-integrated energy system </a:t>
            </a:r>
          </a:p>
          <a:p>
            <a:pPr marL="171450" lvl="0" indent="-171450" rtl="0">
              <a:lnSpc>
                <a:spcPct val="120000"/>
              </a:lnSpc>
              <a:buFont typeface="Arial" panose="020B0604020202020204" pitchFamily="34" charset="0"/>
              <a:buChar char="•"/>
            </a:pPr>
            <a:r>
              <a:rPr lang="en-gb" sz="1200">
                <a:solidFill>
                  <a:schemeClr val="bg1"/>
                </a:solidFill>
              </a:rPr>
              <a:t>Pioneering work on flexible energy systems with sector coupling, energy storage and renewable energy control for increased stability</a:t>
            </a:r>
          </a:p>
          <a:p>
            <a:pPr marL="171450" lvl="0" indent="-171450" rtl="0">
              <a:lnSpc>
                <a:spcPct val="120000"/>
              </a:lnSpc>
              <a:buFont typeface="Arial" panose="020B0604020202020204" pitchFamily="34" charset="0"/>
              <a:buChar char="•"/>
            </a:pPr>
            <a:r>
              <a:rPr lang="en-gb" sz="1200">
                <a:solidFill>
                  <a:schemeClr val="bg1"/>
                </a:solidFill>
              </a:rPr>
              <a:t>Groundbreaking use of digitalization and AI for smart energy systems with focus on optimization, predictive maintenance, cybersecurity and high operational reliability</a:t>
            </a:r>
          </a:p>
          <a:p>
            <a:pPr lvl="0" rtl="0"/>
            <a:endParaRPr lang="da-DK" sz="1100" dirty="0">
              <a:solidFill>
                <a:schemeClr val="bg1"/>
              </a:solidFill>
            </a:endParaRPr>
          </a:p>
          <a:p>
            <a:pPr lvl="0" rtl="0">
              <a:lnSpc>
                <a:spcPct val="140000"/>
              </a:lnSpc>
              <a:spcBef>
                <a:spcPts val="0"/>
              </a:spcBef>
            </a:pPr>
            <a:endParaRPr lang="da-DK" sz="1200" dirty="0">
              <a:solidFill>
                <a:schemeClr val="bg1"/>
              </a:solidFill>
            </a:endParaRPr>
          </a:p>
        </p:txBody>
      </p:sp>
      <p:pic>
        <p:nvPicPr>
          <p:cNvPr id="6" name="Grafik 5" descr="Vedvarende energi kontur">
            <a:extLst>
              <a:ext uri="{FF2B5EF4-FFF2-40B4-BE49-F238E27FC236}">
                <a16:creationId xmlns:a16="http://schemas.microsoft.com/office/drawing/2014/main" id="{DE8DCC19-F8D9-4E68-98F6-CF81B6638411}"/>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54740" y="3593452"/>
            <a:ext cx="499772" cy="499772"/>
          </a:xfrm>
          <a:prstGeom prst="rect">
            <a:avLst/>
          </a:prstGeom>
        </p:spPr>
      </p:pic>
      <p:sp>
        <p:nvSpPr>
          <p:cNvPr id="3" name="Tekstfelt 2">
            <a:extLst>
              <a:ext uri="{FF2B5EF4-FFF2-40B4-BE49-F238E27FC236}">
                <a16:creationId xmlns:a16="http://schemas.microsoft.com/office/drawing/2014/main" id="{647E834A-1819-A343-19A9-ADCB22AC0DF3}"/>
              </a:ext>
            </a:extLst>
          </p:cNvPr>
          <p:cNvSpPr txBox="1"/>
          <p:nvPr/>
        </p:nvSpPr>
        <p:spPr>
          <a:xfrm>
            <a:off x="-4127" y="0"/>
            <a:ext cx="3200400" cy="370290"/>
          </a:xfrm>
          <a:prstGeom prst="rect">
            <a:avLst/>
          </a:prstGeom>
          <a:solidFill>
            <a:srgbClr val="211A52"/>
          </a:solidFill>
        </p:spPr>
        <p:txBody>
          <a:bodyPr wrap="square" rtlCol="0">
            <a:spAutoFit/>
          </a:bodyPr>
          <a:lstStyle/>
          <a:p>
            <a:pPr rtl="0"/>
            <a:r>
              <a:rPr lang="en-gb" b="1" dirty="0">
                <a:solidFill>
                  <a:schemeClr val="bg1"/>
                </a:solidFill>
              </a:rPr>
              <a:t>Departments </a:t>
            </a:r>
          </a:p>
        </p:txBody>
      </p:sp>
      <p:pic>
        <p:nvPicPr>
          <p:cNvPr id="9" name="Grafik 8" descr="Til salg kontur">
            <a:extLst>
              <a:ext uri="{FF2B5EF4-FFF2-40B4-BE49-F238E27FC236}">
                <a16:creationId xmlns:a16="http://schemas.microsoft.com/office/drawing/2014/main" id="{ED6F0C96-22A5-CE32-263D-22A5EC9DB2CE}"/>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3962" y="-43290"/>
            <a:ext cx="413580" cy="413580"/>
          </a:xfrm>
          <a:prstGeom prst="rect">
            <a:avLst/>
          </a:prstGeom>
        </p:spPr>
      </p:pic>
    </p:spTree>
    <p:extLst>
      <p:ext uri="{BB962C8B-B14F-4D97-AF65-F5344CB8AC3E}">
        <p14:creationId xmlns:p14="http://schemas.microsoft.com/office/powerpoint/2010/main" val="1434215561"/>
      </p:ext>
    </p:extLst>
  </p:cSld>
  <p:clrMapOvr>
    <a:masterClrMapping/>
  </p:clrMapOvr>
</p:sld>
</file>

<file path=ppt/theme/theme1.xml><?xml version="1.0" encoding="utf-8"?>
<a:theme xmlns:a="http://schemas.openxmlformats.org/drawingml/2006/main" name="AAU PowerPoint">
  <a:themeElements>
    <a:clrScheme name="Blå">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1_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2_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4.xml><?xml version="1.0" encoding="utf-8"?>
<a:theme xmlns:a="http://schemas.openxmlformats.org/drawingml/2006/main" name="3_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2B5C20182CC17419B467127691620FD" ma:contentTypeVersion="8" ma:contentTypeDescription="Opret et nyt dokument." ma:contentTypeScope="" ma:versionID="1d0d6932d9afbfd41e16ed1043d4a0d2">
  <xsd:schema xmlns:xsd="http://www.w3.org/2001/XMLSchema" xmlns:xs="http://www.w3.org/2001/XMLSchema" xmlns:p="http://schemas.microsoft.com/office/2006/metadata/properties" xmlns:ns3="2490309b-8d89-4774-810a-f891cca529fd" targetNamespace="http://schemas.microsoft.com/office/2006/metadata/properties" ma:root="true" ma:fieldsID="155672bbf3f97770598dec54425387c1" ns3:_="">
    <xsd:import namespace="2490309b-8d89-4774-810a-f891cca529f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90309b-8d89-4774-810a-f891cca529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BBB1075-154D-4709-BC77-45400984BB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90309b-8d89-4774-810a-f891cca529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20A181-DFAC-48C5-A525-12A07C5D9E0E}">
  <ds:schemaRefs>
    <ds:schemaRef ds:uri="http://schemas.microsoft.com/sharepoint/v3/contenttype/forms"/>
  </ds:schemaRefs>
</ds:datastoreItem>
</file>

<file path=customXml/itemProps3.xml><?xml version="1.0" encoding="utf-8"?>
<ds:datastoreItem xmlns:ds="http://schemas.openxmlformats.org/officeDocument/2006/customXml" ds:itemID="{45547633-9EA3-489A-A285-287B67F338E1}">
  <ds:schemaRefs>
    <ds:schemaRef ds:uri="http://schemas.microsoft.com/office/2006/metadata/properties"/>
    <ds:schemaRef ds:uri="http://www.w3.org/XML/1998/namespace"/>
    <ds:schemaRef ds:uri="http://purl.org/dc/dcmitype/"/>
    <ds:schemaRef ds:uri="http://schemas.openxmlformats.org/package/2006/metadata/core-properties"/>
    <ds:schemaRef ds:uri="http://purl.org/dc/elements/1.1/"/>
    <ds:schemaRef ds:uri="http://purl.org/dc/terms/"/>
    <ds:schemaRef ds:uri="http://schemas.microsoft.com/office/2006/documentManagement/types"/>
    <ds:schemaRef ds:uri="http://schemas.microsoft.com/office/infopath/2007/PartnerControls"/>
    <ds:schemaRef ds:uri="2490309b-8d89-4774-810a-f891cca529fd"/>
  </ds:schemaRefs>
</ds:datastoreItem>
</file>

<file path=docMetadata/LabelInfo.xml><?xml version="1.0" encoding="utf-8"?>
<clbl:labelList xmlns:clbl="http://schemas.microsoft.com/office/2020/mipLabelMetadata">
  <clbl:label id="{f5dbba49-ce06-496f-ac3e-0cf14361d934}" enabled="0" method="" siteId="{f5dbba49-ce06-496f-ac3e-0cf14361d934}" removed="1"/>
</clbl:labelList>
</file>

<file path=docProps/app.xml><?xml version="1.0" encoding="utf-8"?>
<Properties xmlns="http://schemas.openxmlformats.org/officeDocument/2006/extended-properties" xmlns:vt="http://schemas.openxmlformats.org/officeDocument/2006/docPropsVTypes">
  <Template>B&amp;D-Powerpoint Template_16x9</Template>
  <TotalTime>41228</TotalTime>
  <Words>6363</Words>
  <Application>Microsoft Office PowerPoint</Application>
  <PresentationFormat>Widescreen</PresentationFormat>
  <Paragraphs>826</Paragraphs>
  <Slides>61</Slides>
  <Notes>61</Notes>
  <HiddenSlides>0</HiddenSlides>
  <MMClips>0</MMClips>
  <ScaleCrop>false</ScaleCrop>
  <HeadingPairs>
    <vt:vector size="6" baseType="variant">
      <vt:variant>
        <vt:lpstr>Benyttede skrifttyper</vt:lpstr>
      </vt:variant>
      <vt:variant>
        <vt:i4>22</vt:i4>
      </vt:variant>
      <vt:variant>
        <vt:lpstr>Tema</vt:lpstr>
      </vt:variant>
      <vt:variant>
        <vt:i4>6</vt:i4>
      </vt:variant>
      <vt:variant>
        <vt:lpstr>Slidetitler</vt:lpstr>
      </vt:variant>
      <vt:variant>
        <vt:i4>61</vt:i4>
      </vt:variant>
    </vt:vector>
  </HeadingPairs>
  <TitlesOfParts>
    <vt:vector size="89" baseType="lpstr">
      <vt:lpstr>Aptos</vt:lpstr>
      <vt:lpstr>Aptos Display</vt:lpstr>
      <vt:lpstr>Arial</vt:lpstr>
      <vt:lpstr>Arial Black</vt:lpstr>
      <vt:lpstr>Arial Bold</vt:lpstr>
      <vt:lpstr>Arial,Sans-Serif</vt:lpstr>
      <vt:lpstr>Avenir</vt:lpstr>
      <vt:lpstr>Avenir Bold</vt:lpstr>
      <vt:lpstr>Avenir Bold Italics</vt:lpstr>
      <vt:lpstr>Avenir Italics</vt:lpstr>
      <vt:lpstr>Barlow</vt:lpstr>
      <vt:lpstr>Barlow Black</vt:lpstr>
      <vt:lpstr>Barlow Light</vt:lpstr>
      <vt:lpstr>Barlow Medium</vt:lpstr>
      <vt:lpstr>Calibri</vt:lpstr>
      <vt:lpstr>Garet</vt:lpstr>
      <vt:lpstr>Garet Bold</vt:lpstr>
      <vt:lpstr>Segoe UI</vt:lpstr>
      <vt:lpstr>Times New Roman</vt:lpstr>
      <vt:lpstr>var(--font-primary)</vt:lpstr>
      <vt:lpstr>var(--font-secondary)</vt:lpstr>
      <vt:lpstr>Wingdings</vt:lpstr>
      <vt:lpstr>AAU PowerPoint</vt:lpstr>
      <vt:lpstr>1_AAU PowerPoint</vt:lpstr>
      <vt:lpstr>2_AAU PowerPoint</vt:lpstr>
      <vt:lpstr>3_AAU PowerPoint</vt:lpstr>
      <vt:lpstr>Office-tema</vt:lpstr>
      <vt:lpstr>Office Theme</vt:lpstr>
      <vt:lpstr>WELCOME TO  MANAGEMENT DAY AT ENGINEERING 10 April 2025      </vt:lpstr>
      <vt:lpstr>FACULTY OF ENGINEERING AND SCIENCE</vt:lpstr>
      <vt:lpstr>WORLD-CLASS UNIVERSITY  WITH HIGH RANKINGS</vt:lpstr>
      <vt:lpstr>ENGINEERING – ORGANIZATION</vt:lpstr>
      <vt:lpstr>MANAGEMENT AT ENGINEERING</vt:lpstr>
      <vt:lpstr>PowerPoint-præsentation</vt:lpstr>
      <vt:lpstr>DEPARTMENTS</vt:lpstr>
      <vt:lpstr>DEPARTMENT OF CHEMISTRY AND BIOSCIENCE</vt:lpstr>
      <vt:lpstr>DEPARTMENT OF ENERGY</vt:lpstr>
      <vt:lpstr>DEPARTMENT OF  MATERIALS  AND PRODUCTION</vt:lpstr>
      <vt:lpstr>DEPARTMENT OF THE BUILT ENVIRONMENT </vt:lpstr>
      <vt:lpstr>DEPARTMENT OF MATHEMATICAL SCIENCES</vt:lpstr>
      <vt:lpstr>EDUCATION</vt:lpstr>
      <vt:lpstr>STUDENTS AT ENGINEERING 2020-2025</vt:lpstr>
      <vt:lpstr>DROPOUT RATES 1ST YEAR OF STUDY  AS OF 1 MARCH </vt:lpstr>
      <vt:lpstr>LEARNING ENVIRONMENT AT ENGINEERING</vt:lpstr>
      <vt:lpstr>PROBLEM- AND PROJECT-BASED LEARNING (PBL) </vt:lpstr>
      <vt:lpstr>INSTITUTE FOR ADVANCED STUDY IN PBL (IAS PBL)</vt:lpstr>
      <vt:lpstr>AAU MICRO</vt:lpstr>
      <vt:lpstr>LeadENG  </vt:lpstr>
      <vt:lpstr>UNEMPLOYMENT AND EMPLOYMENT</vt:lpstr>
      <vt:lpstr>PowerPoint-præsentation</vt:lpstr>
      <vt:lpstr>RESEARCH</vt:lpstr>
      <vt:lpstr>RESEARCH AT ENGINEERING</vt:lpstr>
      <vt:lpstr>STRATEGIC GOALS 2025-2026 </vt:lpstr>
      <vt:lpstr>PowerPoint-præsentation</vt:lpstr>
      <vt:lpstr>PowerPoint-præsentation</vt:lpstr>
      <vt:lpstr>AAU WATER</vt:lpstr>
      <vt:lpstr>AAU PLASTIC</vt:lpstr>
      <vt:lpstr>AAU BLUE</vt:lpstr>
      <vt:lpstr>RESEARCH – KEY FIGURES</vt:lpstr>
      <vt:lpstr>RESEARCH – KEY FIGURES </vt:lpstr>
      <vt:lpstr>RESEARCH – KEY FIGURES</vt:lpstr>
      <vt:lpstr>KNOWLEDGE COLLABORATION</vt:lpstr>
      <vt:lpstr>TRADITION OF COLLABORATION</vt:lpstr>
      <vt:lpstr>STRONG COLLABORATION SKILLS</vt:lpstr>
      <vt:lpstr>KNOWLEDGE COLLABORATION – BINDING, FOCUSED, MUTUAL </vt:lpstr>
      <vt:lpstr>CREATING VALUE IN SOCIETY</vt:lpstr>
      <vt:lpstr>INNOVATION AND ENTREPRENEURSHIP </vt:lpstr>
      <vt:lpstr>     AAU INNOVATE </vt:lpstr>
      <vt:lpstr>AALBORG UNIVERSITY'S VISION  TOWARDS 2021 </vt:lpstr>
      <vt:lpstr>SUSTAINABLE DEVELOPMENT POLICY  AT AAU  </vt:lpstr>
      <vt:lpstr>CLIMATE GOALS FOR AAU</vt:lpstr>
      <vt:lpstr>SUSTAINABLE DEVELOPMENT AT THE HIGHEST INTERNATIONAL LEVEL</vt:lpstr>
      <vt:lpstr>ENGINEERING CONTRIBUTES TO SUSTAINABILITY WITH 9 FOCUS AREAS</vt:lpstr>
      <vt:lpstr>SUSTAINABILITY AREAS  </vt:lpstr>
      <vt:lpstr>SUSTAINABILITY AREAS</vt:lpstr>
      <vt:lpstr>PowerPoint-præsentation</vt:lpstr>
      <vt:lpstr>PowerPoint-præsentation</vt:lpstr>
      <vt:lpstr>PowerPoint-præsentation</vt:lpstr>
      <vt:lpstr>PowerPoint-præsentation</vt:lpstr>
      <vt:lpstr>SUSTAINABILITY AREAS</vt:lpstr>
      <vt:lpstr>PowerPoint-præsentation</vt:lpstr>
      <vt:lpstr>PowerPoint-præsentation</vt:lpstr>
      <vt:lpstr>PowerPoint-præsentation</vt:lpstr>
      <vt:lpstr>KNOWLEDGE FOR THE WORLD</vt:lpstr>
      <vt:lpstr>AAU VISION 2026</vt:lpstr>
      <vt:lpstr>AAU'S THEMES AS A MISSION-ORIENTED UNIVERSITY  </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AAU Kommunikation</dc:creator>
  <cp:lastModifiedBy>Majken Hedelund Davids</cp:lastModifiedBy>
  <cp:revision>749</cp:revision>
  <cp:lastPrinted>2025-01-02T10:14:20Z</cp:lastPrinted>
  <dcterms:created xsi:type="dcterms:W3CDTF">2016-11-10T06:07:03Z</dcterms:created>
  <dcterms:modified xsi:type="dcterms:W3CDTF">2025-11-03T09:18:47Z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0x01010002B5C20182CC17419B467127691620FD</vt:lpwstr>
  </property>
</Properties>
</file>