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5158" r:id="rId2"/>
  </p:sldMasterIdLst>
  <p:notesMasterIdLst>
    <p:notesMasterId r:id="rId14"/>
  </p:notesMasterIdLst>
  <p:handoutMasterIdLst>
    <p:handoutMasterId r:id="rId15"/>
  </p:handoutMasterIdLst>
  <p:sldIdLst>
    <p:sldId id="386" r:id="rId3"/>
    <p:sldId id="420" r:id="rId4"/>
    <p:sldId id="419" r:id="rId5"/>
    <p:sldId id="404" r:id="rId6"/>
    <p:sldId id="425" r:id="rId7"/>
    <p:sldId id="414" r:id="rId8"/>
    <p:sldId id="415" r:id="rId9"/>
    <p:sldId id="416" r:id="rId10"/>
    <p:sldId id="417" r:id="rId11"/>
    <p:sldId id="426" r:id="rId12"/>
    <p:sldId id="418" r:id="rId13"/>
  </p:sldIdLst>
  <p:sldSz cx="13004800" cy="97536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9144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9144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9144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914400" rtl="0" eaLnBrk="1" latinLnBrk="0" hangingPunct="1">
      <a:defRPr sz="43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/>
    <p:restoredTop sz="94514"/>
  </p:normalViewPr>
  <p:slideViewPr>
    <p:cSldViewPr>
      <p:cViewPr varScale="1">
        <p:scale>
          <a:sx n="83" d="100"/>
          <a:sy n="83" d="100"/>
        </p:scale>
        <p:origin x="256" y="20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fld id="{1A9E0771-645D-8549-B226-6FE3737AF05B}" type="datetimeFigureOut">
              <a:rPr lang="da-DK"/>
              <a:pPr>
                <a:defRPr/>
              </a:pPr>
              <a:t>17/04/2018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2F296B6-0818-234F-AD62-6C1E23B3D168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68616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fld id="{11F6C312-27D5-2649-95E0-221366EF454F}" type="datetimeFigureOut">
              <a:rPr lang="da-DK"/>
              <a:pPr>
                <a:defRPr/>
              </a:pPr>
              <a:t>17/04/2018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A907364-975B-EA4F-8111-DE19DEC23B2C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132603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182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2216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9255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6291" algn="l" defTabSz="9140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4726" y="3030540"/>
            <a:ext cx="11055350" cy="2090736"/>
          </a:xfrm>
          <a:prstGeom prst="rect">
            <a:avLst/>
          </a:prstGeom>
        </p:spPr>
        <p:txBody>
          <a:bodyPr lIns="91405" tIns="45702" rIns="91405" bIns="45702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951038" y="5527685"/>
            <a:ext cx="9102726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034" indent="0" algn="ctr">
              <a:buNone/>
              <a:defRPr/>
            </a:lvl2pPr>
            <a:lvl3pPr marL="914072" indent="0" algn="ctr">
              <a:buNone/>
              <a:defRPr/>
            </a:lvl3pPr>
            <a:lvl4pPr marL="1371107" indent="0" algn="ctr">
              <a:buNone/>
              <a:defRPr/>
            </a:lvl4pPr>
            <a:lvl5pPr marL="1828144" indent="0" algn="ctr">
              <a:buNone/>
              <a:defRPr/>
            </a:lvl5pPr>
            <a:lvl6pPr marL="2285182" indent="0" algn="ctr">
              <a:buNone/>
              <a:defRPr/>
            </a:lvl6pPr>
            <a:lvl7pPr marL="2742216" indent="0" algn="ctr">
              <a:buNone/>
              <a:defRPr/>
            </a:lvl7pPr>
            <a:lvl8pPr marL="3199255" indent="0" algn="ctr">
              <a:buNone/>
              <a:defRPr/>
            </a:lvl8pPr>
            <a:lvl9pPr marL="3656291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261849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  <a:prstGeom prst="rect">
            <a:avLst/>
          </a:prstGeom>
        </p:spPr>
        <p:txBody>
          <a:bodyPr lIns="91405" tIns="45702" rIns="91405" bIns="45702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9185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428163" y="390526"/>
            <a:ext cx="2925761" cy="8093074"/>
          </a:xfrm>
          <a:prstGeom prst="rect">
            <a:avLst/>
          </a:prstGeom>
        </p:spPr>
        <p:txBody>
          <a:bodyPr vert="eaVert" lIns="91405" tIns="45702" rIns="91405" bIns="45702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50876" y="390526"/>
            <a:ext cx="8624887" cy="8093074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40642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4726" y="3030540"/>
            <a:ext cx="11055350" cy="2090736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951038" y="5527779"/>
            <a:ext cx="9102726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5478" indent="0" algn="ctr">
              <a:buNone/>
              <a:defRPr/>
            </a:lvl2pPr>
            <a:lvl3pPr marL="910977" indent="0" algn="ctr">
              <a:buNone/>
              <a:defRPr/>
            </a:lvl3pPr>
            <a:lvl4pPr marL="1366485" indent="0" algn="ctr">
              <a:buNone/>
              <a:defRPr/>
            </a:lvl4pPr>
            <a:lvl5pPr marL="1821970" indent="0" algn="ctr">
              <a:buNone/>
              <a:defRPr/>
            </a:lvl5pPr>
            <a:lvl6pPr marL="2277480" indent="0" algn="ctr">
              <a:buNone/>
              <a:defRPr/>
            </a:lvl6pPr>
            <a:lvl7pPr marL="2732959" indent="0" algn="ctr">
              <a:buNone/>
              <a:defRPr/>
            </a:lvl7pPr>
            <a:lvl8pPr marL="3188461" indent="0" algn="ctr">
              <a:buNone/>
              <a:defRPr/>
            </a:lvl8pPr>
            <a:lvl9pPr marL="3643961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33119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884948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7113" y="6267452"/>
            <a:ext cx="11053761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27113" y="4133849"/>
            <a:ext cx="11053761" cy="213360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5478" indent="0">
              <a:buNone/>
              <a:defRPr sz="1800"/>
            </a:lvl2pPr>
            <a:lvl3pPr marL="910977" indent="0">
              <a:buNone/>
              <a:defRPr sz="1600"/>
            </a:lvl3pPr>
            <a:lvl4pPr marL="1366485" indent="0">
              <a:buNone/>
              <a:defRPr sz="1400"/>
            </a:lvl4pPr>
            <a:lvl5pPr marL="1821970" indent="0">
              <a:buNone/>
              <a:defRPr sz="1400"/>
            </a:lvl5pPr>
            <a:lvl6pPr marL="2277480" indent="0">
              <a:buNone/>
              <a:defRPr sz="1400"/>
            </a:lvl6pPr>
            <a:lvl7pPr marL="2732959" indent="0">
              <a:buNone/>
              <a:defRPr sz="1400"/>
            </a:lvl7pPr>
            <a:lvl8pPr marL="3188461" indent="0">
              <a:buNone/>
              <a:defRPr sz="1400"/>
            </a:lvl8pPr>
            <a:lvl9pPr marL="3643961" indent="0">
              <a:buNone/>
              <a:defRPr sz="14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64425762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270002" y="2768704"/>
            <a:ext cx="5156200" cy="5714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78600" y="2768704"/>
            <a:ext cx="5156200" cy="5714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33839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50876" y="2182814"/>
            <a:ext cx="5745163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478" indent="0">
              <a:buNone/>
              <a:defRPr sz="2000" b="1"/>
            </a:lvl2pPr>
            <a:lvl3pPr marL="910977" indent="0">
              <a:buNone/>
              <a:defRPr sz="1800" b="1"/>
            </a:lvl3pPr>
            <a:lvl4pPr marL="1366485" indent="0">
              <a:buNone/>
              <a:defRPr sz="1600" b="1"/>
            </a:lvl4pPr>
            <a:lvl5pPr marL="1821970" indent="0">
              <a:buNone/>
              <a:defRPr sz="1600" b="1"/>
            </a:lvl5pPr>
            <a:lvl6pPr marL="2277480" indent="0">
              <a:buNone/>
              <a:defRPr sz="1600" b="1"/>
            </a:lvl6pPr>
            <a:lvl7pPr marL="2732959" indent="0">
              <a:buNone/>
              <a:defRPr sz="1600" b="1"/>
            </a:lvl7pPr>
            <a:lvl8pPr marL="3188461" indent="0">
              <a:buNone/>
              <a:defRPr sz="1600" b="1"/>
            </a:lvl8pPr>
            <a:lvl9pPr marL="3643961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876" y="3092451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605590" y="2182814"/>
            <a:ext cx="5748336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5478" indent="0">
              <a:buNone/>
              <a:defRPr sz="2000" b="1"/>
            </a:lvl2pPr>
            <a:lvl3pPr marL="910977" indent="0">
              <a:buNone/>
              <a:defRPr sz="1800" b="1"/>
            </a:lvl3pPr>
            <a:lvl4pPr marL="1366485" indent="0">
              <a:buNone/>
              <a:defRPr sz="1600" b="1"/>
            </a:lvl4pPr>
            <a:lvl5pPr marL="1821970" indent="0">
              <a:buNone/>
              <a:defRPr sz="1600" b="1"/>
            </a:lvl5pPr>
            <a:lvl6pPr marL="2277480" indent="0">
              <a:buNone/>
              <a:defRPr sz="1600" b="1"/>
            </a:lvl6pPr>
            <a:lvl7pPr marL="2732959" indent="0">
              <a:buNone/>
              <a:defRPr sz="1600" b="1"/>
            </a:lvl7pPr>
            <a:lvl8pPr marL="3188461" indent="0">
              <a:buNone/>
              <a:defRPr sz="1600" b="1"/>
            </a:lvl8pPr>
            <a:lvl9pPr marL="3643961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605590" y="3092451"/>
            <a:ext cx="5748336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681074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071516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01452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979" y="389042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84763" y="388939"/>
            <a:ext cx="7269163" cy="832326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50979" y="2041526"/>
            <a:ext cx="4278313" cy="6670674"/>
          </a:xfrm>
        </p:spPr>
        <p:txBody>
          <a:bodyPr/>
          <a:lstStyle>
            <a:lvl1pPr marL="0" indent="0">
              <a:buNone/>
              <a:defRPr sz="1400"/>
            </a:lvl1pPr>
            <a:lvl2pPr marL="455478" indent="0">
              <a:buNone/>
              <a:defRPr sz="1100"/>
            </a:lvl2pPr>
            <a:lvl3pPr marL="910977" indent="0">
              <a:buNone/>
              <a:defRPr sz="1000"/>
            </a:lvl3pPr>
            <a:lvl4pPr marL="1366485" indent="0">
              <a:buNone/>
              <a:defRPr sz="900"/>
            </a:lvl4pPr>
            <a:lvl5pPr marL="1821970" indent="0">
              <a:buNone/>
              <a:defRPr sz="900"/>
            </a:lvl5pPr>
            <a:lvl6pPr marL="2277480" indent="0">
              <a:buNone/>
              <a:defRPr sz="900"/>
            </a:lvl6pPr>
            <a:lvl7pPr marL="2732959" indent="0">
              <a:buNone/>
              <a:defRPr sz="900"/>
            </a:lvl7pPr>
            <a:lvl8pPr marL="3188461" indent="0">
              <a:buNone/>
              <a:defRPr sz="900"/>
            </a:lvl8pPr>
            <a:lvl9pPr marL="3643961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1171382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  <a:prstGeom prst="rect">
            <a:avLst/>
          </a:prstGeom>
        </p:spPr>
        <p:txBody>
          <a:bodyPr lIns="91405" tIns="45702" rIns="91405" bIns="45702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573755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9628" y="6827839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49628" y="871538"/>
            <a:ext cx="7802563" cy="5851526"/>
          </a:xfrm>
        </p:spPr>
        <p:txBody>
          <a:bodyPr/>
          <a:lstStyle>
            <a:lvl1pPr marL="0" indent="0">
              <a:buNone/>
              <a:defRPr sz="3100"/>
            </a:lvl1pPr>
            <a:lvl2pPr marL="455478" indent="0">
              <a:buNone/>
              <a:defRPr sz="2800"/>
            </a:lvl2pPr>
            <a:lvl3pPr marL="910977" indent="0">
              <a:buNone/>
              <a:defRPr sz="2400"/>
            </a:lvl3pPr>
            <a:lvl4pPr marL="1366485" indent="0">
              <a:buNone/>
              <a:defRPr sz="2000"/>
            </a:lvl4pPr>
            <a:lvl5pPr marL="1821970" indent="0">
              <a:buNone/>
              <a:defRPr sz="2000"/>
            </a:lvl5pPr>
            <a:lvl6pPr marL="2277480" indent="0">
              <a:buNone/>
              <a:defRPr sz="2000"/>
            </a:lvl6pPr>
            <a:lvl7pPr marL="2732959" indent="0">
              <a:buNone/>
              <a:defRPr sz="2000"/>
            </a:lvl7pPr>
            <a:lvl8pPr marL="3188461" indent="0">
              <a:buNone/>
              <a:defRPr sz="2000"/>
            </a:lvl8pPr>
            <a:lvl9pPr marL="3643961" indent="0">
              <a:buNone/>
              <a:defRPr sz="2000"/>
            </a:lvl9pPr>
          </a:lstStyle>
          <a:p>
            <a:pPr lvl="0"/>
            <a:endParaRPr lang="da-DK" noProof="0" smtClean="0">
              <a:sym typeface="Gill Sans" charset="0"/>
            </a:endParaRP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49628" y="7634290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5478" indent="0">
              <a:buNone/>
              <a:defRPr sz="1100"/>
            </a:lvl2pPr>
            <a:lvl3pPr marL="910977" indent="0">
              <a:buNone/>
              <a:defRPr sz="1000"/>
            </a:lvl3pPr>
            <a:lvl4pPr marL="1366485" indent="0">
              <a:buNone/>
              <a:defRPr sz="900"/>
            </a:lvl4pPr>
            <a:lvl5pPr marL="1821970" indent="0">
              <a:buNone/>
              <a:defRPr sz="900"/>
            </a:lvl5pPr>
            <a:lvl6pPr marL="2277480" indent="0">
              <a:buNone/>
              <a:defRPr sz="900"/>
            </a:lvl6pPr>
            <a:lvl7pPr marL="2732959" indent="0">
              <a:buNone/>
              <a:defRPr sz="900"/>
            </a:lvl7pPr>
            <a:lvl8pPr marL="3188461" indent="0">
              <a:buNone/>
              <a:defRPr sz="900"/>
            </a:lvl8pPr>
            <a:lvl9pPr marL="3643961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9357985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665221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118599" y="254000"/>
            <a:ext cx="2616201" cy="8229601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270103" y="254000"/>
            <a:ext cx="7696201" cy="8229601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880832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7113" y="6267452"/>
            <a:ext cx="11053761" cy="1936750"/>
          </a:xfrm>
          <a:prstGeom prst="rect">
            <a:avLst/>
          </a:prstGeom>
        </p:spPr>
        <p:txBody>
          <a:bodyPr lIns="91405" tIns="45702" rIns="91405" bIns="45702"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27113" y="4133849"/>
            <a:ext cx="11053761" cy="213360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34" indent="0">
              <a:buNone/>
              <a:defRPr sz="1800"/>
            </a:lvl2pPr>
            <a:lvl3pPr marL="914072" indent="0">
              <a:buNone/>
              <a:defRPr sz="1600"/>
            </a:lvl3pPr>
            <a:lvl4pPr marL="1371107" indent="0">
              <a:buNone/>
              <a:defRPr sz="1400"/>
            </a:lvl4pPr>
            <a:lvl5pPr marL="1828144" indent="0">
              <a:buNone/>
              <a:defRPr sz="1400"/>
            </a:lvl5pPr>
            <a:lvl6pPr marL="2285182" indent="0">
              <a:buNone/>
              <a:defRPr sz="1400"/>
            </a:lvl6pPr>
            <a:lvl7pPr marL="2742216" indent="0">
              <a:buNone/>
              <a:defRPr sz="1400"/>
            </a:lvl7pPr>
            <a:lvl8pPr marL="3199255" indent="0">
              <a:buNone/>
              <a:defRPr sz="1400"/>
            </a:lvl8pPr>
            <a:lvl9pPr marL="3656291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4829826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  <a:prstGeom prst="rect">
            <a:avLst/>
          </a:prstGeom>
        </p:spPr>
        <p:txBody>
          <a:bodyPr lIns="91405" tIns="45702" rIns="91405" bIns="45702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270002" y="1270009"/>
            <a:ext cx="5156200" cy="7213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78600" y="1270009"/>
            <a:ext cx="5156200" cy="7213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52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  <a:prstGeom prst="rect">
            <a:avLst/>
          </a:prstGeom>
        </p:spPr>
        <p:txBody>
          <a:bodyPr lIns="91405" tIns="45702" rIns="91405" bIns="45702"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50876" y="2182814"/>
            <a:ext cx="5745163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2" indent="0">
              <a:buNone/>
              <a:defRPr sz="1800" b="1"/>
            </a:lvl3pPr>
            <a:lvl4pPr marL="1371107" indent="0">
              <a:buNone/>
              <a:defRPr sz="1600" b="1"/>
            </a:lvl4pPr>
            <a:lvl5pPr marL="1828144" indent="0">
              <a:buNone/>
              <a:defRPr sz="1600" b="1"/>
            </a:lvl5pPr>
            <a:lvl6pPr marL="2285182" indent="0">
              <a:buNone/>
              <a:defRPr sz="1600" b="1"/>
            </a:lvl6pPr>
            <a:lvl7pPr marL="2742216" indent="0">
              <a:buNone/>
              <a:defRPr sz="1600" b="1"/>
            </a:lvl7pPr>
            <a:lvl8pPr marL="3199255" indent="0">
              <a:buNone/>
              <a:defRPr sz="1600" b="1"/>
            </a:lvl8pPr>
            <a:lvl9pPr marL="3656291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876" y="3092451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605590" y="2182814"/>
            <a:ext cx="5748336" cy="909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4" indent="0">
              <a:buNone/>
              <a:defRPr sz="2000" b="1"/>
            </a:lvl2pPr>
            <a:lvl3pPr marL="914072" indent="0">
              <a:buNone/>
              <a:defRPr sz="1800" b="1"/>
            </a:lvl3pPr>
            <a:lvl4pPr marL="1371107" indent="0">
              <a:buNone/>
              <a:defRPr sz="1600" b="1"/>
            </a:lvl4pPr>
            <a:lvl5pPr marL="1828144" indent="0">
              <a:buNone/>
              <a:defRPr sz="1600" b="1"/>
            </a:lvl5pPr>
            <a:lvl6pPr marL="2285182" indent="0">
              <a:buNone/>
              <a:defRPr sz="1600" b="1"/>
            </a:lvl6pPr>
            <a:lvl7pPr marL="2742216" indent="0">
              <a:buNone/>
              <a:defRPr sz="1600" b="1"/>
            </a:lvl7pPr>
            <a:lvl8pPr marL="3199255" indent="0">
              <a:buNone/>
              <a:defRPr sz="1600" b="1"/>
            </a:lvl8pPr>
            <a:lvl9pPr marL="3656291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605590" y="3092451"/>
            <a:ext cx="5748336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78463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6" y="390525"/>
            <a:ext cx="11703050" cy="1625600"/>
          </a:xfrm>
          <a:prstGeom prst="rect">
            <a:avLst/>
          </a:prstGeom>
        </p:spPr>
        <p:txBody>
          <a:bodyPr lIns="91405" tIns="45702" rIns="91405" bIns="45702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25849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33845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85" y="388948"/>
            <a:ext cx="4278313" cy="1652587"/>
          </a:xfrm>
          <a:prstGeom prst="rect">
            <a:avLst/>
          </a:prstGeom>
        </p:spPr>
        <p:txBody>
          <a:bodyPr lIns="91405" tIns="45702" rIns="91405" bIns="45702"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84763" y="388939"/>
            <a:ext cx="7269163" cy="8323263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50885" y="2041526"/>
            <a:ext cx="4278313" cy="6670674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100"/>
            </a:lvl2pPr>
            <a:lvl3pPr marL="914072" indent="0">
              <a:buNone/>
              <a:defRPr sz="1000"/>
            </a:lvl3pPr>
            <a:lvl4pPr marL="1371107" indent="0">
              <a:buNone/>
              <a:defRPr sz="900"/>
            </a:lvl4pPr>
            <a:lvl5pPr marL="1828144" indent="0">
              <a:buNone/>
              <a:defRPr sz="900"/>
            </a:lvl5pPr>
            <a:lvl6pPr marL="2285182" indent="0">
              <a:buNone/>
              <a:defRPr sz="900"/>
            </a:lvl6pPr>
            <a:lvl7pPr marL="2742216" indent="0">
              <a:buNone/>
              <a:defRPr sz="900"/>
            </a:lvl7pPr>
            <a:lvl8pPr marL="3199255" indent="0">
              <a:buNone/>
              <a:defRPr sz="900"/>
            </a:lvl8pPr>
            <a:lvl9pPr marL="3656291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92156677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9535" y="6827839"/>
            <a:ext cx="7802563" cy="806450"/>
          </a:xfrm>
          <a:prstGeom prst="rect">
            <a:avLst/>
          </a:prstGeom>
        </p:spPr>
        <p:txBody>
          <a:bodyPr lIns="91405" tIns="45702" rIns="91405" bIns="45702"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49535" y="871538"/>
            <a:ext cx="7802563" cy="5851526"/>
          </a:xfrm>
        </p:spPr>
        <p:txBody>
          <a:bodyPr/>
          <a:lstStyle>
            <a:lvl1pPr marL="0" indent="0">
              <a:buNone/>
              <a:defRPr sz="3100"/>
            </a:lvl1pPr>
            <a:lvl2pPr marL="457034" indent="0">
              <a:buNone/>
              <a:defRPr sz="2800"/>
            </a:lvl2pPr>
            <a:lvl3pPr marL="914072" indent="0">
              <a:buNone/>
              <a:defRPr sz="2400"/>
            </a:lvl3pPr>
            <a:lvl4pPr marL="1371107" indent="0">
              <a:buNone/>
              <a:defRPr sz="2000"/>
            </a:lvl4pPr>
            <a:lvl5pPr marL="1828144" indent="0">
              <a:buNone/>
              <a:defRPr sz="2000"/>
            </a:lvl5pPr>
            <a:lvl6pPr marL="2285182" indent="0">
              <a:buNone/>
              <a:defRPr sz="2000"/>
            </a:lvl6pPr>
            <a:lvl7pPr marL="2742216" indent="0">
              <a:buNone/>
              <a:defRPr sz="2000"/>
            </a:lvl7pPr>
            <a:lvl8pPr marL="3199255" indent="0">
              <a:buNone/>
              <a:defRPr sz="2000"/>
            </a:lvl8pPr>
            <a:lvl9pPr marL="3656291" indent="0">
              <a:buNone/>
              <a:defRPr sz="2000"/>
            </a:lvl9pPr>
          </a:lstStyle>
          <a:p>
            <a:pPr lvl="0"/>
            <a:endParaRPr lang="da-DK" noProof="0" smtClean="0">
              <a:sym typeface="Gill Sans" charset="0"/>
            </a:endParaRP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49535" y="7634290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034" indent="0">
              <a:buNone/>
              <a:defRPr sz="1100"/>
            </a:lvl2pPr>
            <a:lvl3pPr marL="914072" indent="0">
              <a:buNone/>
              <a:defRPr sz="1000"/>
            </a:lvl3pPr>
            <a:lvl4pPr marL="1371107" indent="0">
              <a:buNone/>
              <a:defRPr sz="900"/>
            </a:lvl4pPr>
            <a:lvl5pPr marL="1828144" indent="0">
              <a:buNone/>
              <a:defRPr sz="900"/>
            </a:lvl5pPr>
            <a:lvl6pPr marL="2285182" indent="0">
              <a:buNone/>
              <a:defRPr sz="900"/>
            </a:lvl6pPr>
            <a:lvl7pPr marL="2742216" indent="0">
              <a:buNone/>
              <a:defRPr sz="900"/>
            </a:lvl7pPr>
            <a:lvl8pPr marL="3199255" indent="0">
              <a:buNone/>
              <a:defRPr sz="900"/>
            </a:lvl8pPr>
            <a:lvl9pPr marL="3656291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12070845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780" tIns="50780" rIns="50780" bIns="50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a-DK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da-DK">
                <a:sym typeface="Gill Sans" charset="0"/>
              </a:rPr>
              <a:t>Second level</a:t>
            </a:r>
          </a:p>
          <a:p>
            <a:pPr lvl="2"/>
            <a:r>
              <a:rPr lang="en-US" altLang="da-DK">
                <a:sym typeface="Gill Sans" charset="0"/>
              </a:rPr>
              <a:t>Third level</a:t>
            </a:r>
          </a:p>
          <a:p>
            <a:pPr lvl="3"/>
            <a:r>
              <a:rPr lang="en-US" altLang="da-DK">
                <a:sym typeface="Gill Sans" charset="0"/>
              </a:rPr>
              <a:t>Fourth level</a:t>
            </a:r>
          </a:p>
          <a:p>
            <a:pPr lvl="4"/>
            <a:r>
              <a:rPr lang="en-US" altLang="da-DK">
                <a:sym typeface="Gill Sans" charset="0"/>
              </a:rPr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403" r:id="rId1"/>
    <p:sldLayoutId id="2147485404" r:id="rId2"/>
    <p:sldLayoutId id="2147485405" r:id="rId3"/>
    <p:sldLayoutId id="2147485406" r:id="rId4"/>
    <p:sldLayoutId id="2147485407" r:id="rId5"/>
    <p:sldLayoutId id="2147485408" r:id="rId6"/>
    <p:sldLayoutId id="2147485409" r:id="rId7"/>
    <p:sldLayoutId id="2147485410" r:id="rId8"/>
    <p:sldLayoutId id="2147485411" r:id="rId9"/>
    <p:sldLayoutId id="2147485412" r:id="rId10"/>
    <p:sldLayoutId id="214748541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034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072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107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144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6613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1113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5613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0113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4613" indent="-569913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2298" indent="-57129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29336" indent="-57129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6371" indent="-57129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3408" indent="-571293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da-DK"/>
      </a:defPPr>
      <a:lvl1pPr marL="0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4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2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7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44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82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16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55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91" algn="l" defTabSz="9140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596" tIns="50596" rIns="50596" bIns="505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596" tIns="50596" rIns="50596" bIns="505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47" r:id="rId1"/>
    <p:sldLayoutId id="2147485448" r:id="rId2"/>
    <p:sldLayoutId id="2147485449" r:id="rId3"/>
    <p:sldLayoutId id="2147485450" r:id="rId4"/>
    <p:sldLayoutId id="2147485451" r:id="rId5"/>
    <p:sldLayoutId id="2147485452" r:id="rId6"/>
    <p:sldLayoutId id="2147485453" r:id="rId7"/>
    <p:sldLayoutId id="2147485454" r:id="rId8"/>
    <p:sldLayoutId id="2147485455" r:id="rId9"/>
    <p:sldLayoutId id="2147485456" r:id="rId10"/>
    <p:sldLayoutId id="214748545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547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0977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66485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197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0263" indent="-563563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73175" indent="-563563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17675" indent="-563563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59000" indent="-563563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03500" indent="-563563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61928" indent="-569345" algn="l" rtl="0" fontAlgn="base">
        <a:spcBef>
          <a:spcPts val="2399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17431" indent="-569345" algn="l" rtl="0" fontAlgn="base">
        <a:spcBef>
          <a:spcPts val="2399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72926" indent="-569345" algn="l" rtl="0" fontAlgn="base">
        <a:spcBef>
          <a:spcPts val="2399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28431" indent="-569345" algn="l" rtl="0" fontAlgn="base">
        <a:spcBef>
          <a:spcPts val="2399"/>
        </a:spcBef>
        <a:spcAft>
          <a:spcPct val="0"/>
        </a:spcAft>
        <a:buSzPct val="171000"/>
        <a:buFont typeface="Gill Sans" charset="0"/>
        <a:buChar char="•"/>
        <a:defRPr sz="43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da-DK"/>
      </a:defPPr>
      <a:lvl1pPr marL="0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78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77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85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70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0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59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1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61" algn="l" defTabSz="4554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jpeg"/><Relationship Id="rId3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tiff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.jpeg"/><Relationship Id="rId3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3225800"/>
            <a:ext cx="12293600" cy="3302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r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da-DK" sz="8800" dirty="0" err="1" smtClean="0"/>
              <a:t>Det</a:t>
            </a:r>
            <a:r>
              <a:rPr lang="en-US" altLang="da-DK" sz="8800" dirty="0" smtClean="0"/>
              <a:t> </a:t>
            </a:r>
            <a:r>
              <a:rPr lang="en-US" altLang="da-DK" sz="8800" dirty="0" err="1" smtClean="0"/>
              <a:t>Kreative</a:t>
            </a:r>
            <a:r>
              <a:rPr lang="en-US" altLang="da-DK" sz="8800" dirty="0" smtClean="0"/>
              <a:t> </a:t>
            </a:r>
            <a:r>
              <a:rPr lang="en-US" altLang="da-DK" sz="8800" dirty="0" err="1" smtClean="0"/>
              <a:t>Gruppearbejde</a:t>
            </a:r>
            <a:r>
              <a:rPr lang="en-US" altLang="da-DK" sz="8800" dirty="0" smtClean="0"/>
              <a:t/>
            </a:r>
            <a:br>
              <a:rPr lang="en-US" altLang="da-DK" sz="8800" dirty="0" smtClean="0"/>
            </a:br>
            <a:r>
              <a:rPr lang="en-US" altLang="da-DK" sz="4000" dirty="0" smtClean="0"/>
              <a:t>(Standard du </a:t>
            </a:r>
            <a:r>
              <a:rPr lang="en-US" altLang="da-DK" sz="4000" dirty="0" err="1" smtClean="0"/>
              <a:t>kan</a:t>
            </a:r>
            <a:r>
              <a:rPr lang="en-US" altLang="da-DK" sz="4000" dirty="0" smtClean="0"/>
              <a:t> </a:t>
            </a:r>
            <a:r>
              <a:rPr lang="en-US" altLang="da-DK" sz="4000" dirty="0" err="1" smtClean="0"/>
              <a:t>anvende</a:t>
            </a:r>
            <a:r>
              <a:rPr lang="en-US" altLang="da-DK" sz="4000" dirty="0" smtClean="0"/>
              <a:t> </a:t>
            </a:r>
            <a:r>
              <a:rPr lang="en-US" altLang="da-DK" sz="4000" dirty="0" err="1" smtClean="0"/>
              <a:t>til</a:t>
            </a:r>
            <a:r>
              <a:rPr lang="en-US" altLang="da-DK" sz="4000" dirty="0" smtClean="0"/>
              <a:t> dine </a:t>
            </a:r>
            <a:r>
              <a:rPr lang="en-US" altLang="da-DK" sz="4000" dirty="0" err="1" smtClean="0"/>
              <a:t>elevers</a:t>
            </a:r>
            <a:r>
              <a:rPr lang="en-US" altLang="da-DK" sz="4000" dirty="0" smtClean="0"/>
              <a:t> </a:t>
            </a:r>
            <a:r>
              <a:rPr lang="en-US" altLang="da-DK" sz="4000" dirty="0" err="1" smtClean="0"/>
              <a:t>gruppearbejde</a:t>
            </a:r>
            <a:r>
              <a:rPr lang="en-US" altLang="da-DK" sz="4000" dirty="0" smtClean="0"/>
              <a:t>)</a:t>
            </a:r>
            <a:r>
              <a:rPr lang="en-US" altLang="da-DK" sz="7300" dirty="0"/>
              <a:t/>
            </a:r>
            <a:br>
              <a:rPr lang="en-US" altLang="da-DK" sz="7300" dirty="0"/>
            </a:br>
            <a:r>
              <a:rPr lang="en-US" altLang="da-DK" sz="7300" dirty="0"/>
              <a:t/>
            </a:r>
            <a:br>
              <a:rPr lang="en-US" altLang="da-DK" sz="7300" dirty="0"/>
            </a:br>
            <a:r>
              <a:rPr lang="en-US" altLang="da-DK" sz="3600" dirty="0" err="1" smtClean="0"/>
              <a:t>Jonna</a:t>
            </a:r>
            <a:r>
              <a:rPr lang="en-US" altLang="da-DK" sz="3600" dirty="0" smtClean="0"/>
              <a:t> </a:t>
            </a:r>
            <a:r>
              <a:rPr lang="en-US" altLang="da-DK" sz="3600" dirty="0" err="1" smtClean="0"/>
              <a:t>Langeland</a:t>
            </a:r>
            <a:r>
              <a:rPr lang="en-US" altLang="da-DK" sz="3600" dirty="0" smtClean="0"/>
              <a:t> &amp; </a:t>
            </a:r>
            <a:r>
              <a:rPr lang="en-US" altLang="da-DK" sz="3600" dirty="0" err="1" smtClean="0"/>
              <a:t>Søren</a:t>
            </a:r>
            <a:r>
              <a:rPr lang="en-US" altLang="da-DK" sz="3600" dirty="0" smtClean="0"/>
              <a:t> </a:t>
            </a:r>
            <a:r>
              <a:rPr lang="en-US" altLang="da-DK" sz="3600" dirty="0"/>
              <a:t>Hansen, </a:t>
            </a:r>
            <a:r>
              <a:rPr lang="en-US" altLang="da-DK" sz="3600" dirty="0" smtClean="0"/>
              <a:t>Aalborg </a:t>
            </a:r>
            <a:r>
              <a:rPr lang="en-US" altLang="da-DK" sz="3600" dirty="0" err="1" smtClean="0"/>
              <a:t>universitet</a:t>
            </a:r>
            <a:r>
              <a:rPr lang="en-US" altLang="da-DK" sz="3600" dirty="0" smtClean="0"/>
              <a:t/>
            </a:r>
            <a:br>
              <a:rPr lang="en-US" altLang="da-DK" sz="3600" dirty="0" smtClean="0"/>
            </a:br>
            <a:r>
              <a:rPr lang="en-US" altLang="da-DK" sz="3600" dirty="0" smtClean="0"/>
              <a:t>Find </a:t>
            </a:r>
            <a:r>
              <a:rPr lang="en-US" altLang="da-DK" sz="3600" dirty="0" err="1" smtClean="0"/>
              <a:t>flere</a:t>
            </a:r>
            <a:r>
              <a:rPr lang="en-US" altLang="da-DK" sz="3600" dirty="0" smtClean="0"/>
              <a:t> </a:t>
            </a:r>
            <a:r>
              <a:rPr lang="en-US" altLang="da-DK" sz="3600" dirty="0" err="1" smtClean="0"/>
              <a:t>materialer</a:t>
            </a:r>
            <a:r>
              <a:rPr lang="en-US" altLang="da-DK" sz="3600" dirty="0" smtClean="0"/>
              <a:t> om </a:t>
            </a:r>
            <a:r>
              <a:rPr lang="en-US" altLang="da-DK" sz="3600" dirty="0" err="1" smtClean="0"/>
              <a:t>kreativitet</a:t>
            </a:r>
            <a:r>
              <a:rPr lang="en-US" altLang="da-DK" sz="3600" dirty="0"/>
              <a:t> </a:t>
            </a:r>
            <a:r>
              <a:rPr lang="en-US" altLang="da-DK" sz="3600" dirty="0" err="1" smtClean="0"/>
              <a:t>på</a:t>
            </a:r>
            <a:r>
              <a:rPr lang="en-US" altLang="da-DK" sz="3600" dirty="0" smtClean="0"/>
              <a:t> </a:t>
            </a:r>
            <a:r>
              <a:rPr lang="en-US" altLang="da-DK" sz="3600" dirty="0" err="1" smtClean="0"/>
              <a:t>www.uva.aau.dk</a:t>
            </a:r>
            <a:endParaRPr lang="en-US" altLang="da-DK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 idx="4294967295"/>
          </p:nvPr>
        </p:nvSpPr>
        <p:spPr>
          <a:xfrm>
            <a:off x="-193675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Det Kreative Gruppearbejde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4" name="Tekstfelt 3"/>
          <p:cNvSpPr txBox="1"/>
          <p:nvPr/>
        </p:nvSpPr>
        <p:spPr>
          <a:xfrm>
            <a:off x="9094688" y="8609335"/>
            <a:ext cx="3683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>
                    <a:lumMod val="50000"/>
                  </a:schemeClr>
                </a:solidFill>
              </a:rPr>
              <a:t>1-2-Gruppearbejde</a:t>
            </a: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Lige forbindelse 8"/>
          <p:cNvCxnSpPr/>
          <p:nvPr/>
        </p:nvCxnSpPr>
        <p:spPr bwMode="auto">
          <a:xfrm>
            <a:off x="787945" y="8150206"/>
            <a:ext cx="5210877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38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Lige forbindelse 12"/>
          <p:cNvCxnSpPr/>
          <p:nvPr/>
        </p:nvCxnSpPr>
        <p:spPr bwMode="auto">
          <a:xfrm flipV="1">
            <a:off x="5937208" y="8097180"/>
            <a:ext cx="3888432" cy="3996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3825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Lige forbindelse 14"/>
          <p:cNvCxnSpPr/>
          <p:nvPr/>
        </p:nvCxnSpPr>
        <p:spPr bwMode="auto">
          <a:xfrm flipV="1">
            <a:off x="9750465" y="8084677"/>
            <a:ext cx="2947054" cy="8384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38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182" name="Grupper 7181"/>
          <p:cNvGrpSpPr/>
          <p:nvPr/>
        </p:nvGrpSpPr>
        <p:grpSpPr>
          <a:xfrm>
            <a:off x="787945" y="2283544"/>
            <a:ext cx="612330" cy="3868094"/>
            <a:chOff x="859475" y="2104925"/>
            <a:chExt cx="612330" cy="3868094"/>
          </a:xfrm>
        </p:grpSpPr>
        <p:sp>
          <p:nvSpPr>
            <p:cNvPr id="31" name="Smilende ansigt 30"/>
            <p:cNvSpPr/>
            <p:nvPr/>
          </p:nvSpPr>
          <p:spPr bwMode="auto">
            <a:xfrm>
              <a:off x="895741" y="541374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2" name="Smilende ansigt 31"/>
            <p:cNvSpPr/>
            <p:nvPr/>
          </p:nvSpPr>
          <p:spPr bwMode="auto">
            <a:xfrm>
              <a:off x="892341" y="431248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3" name="Smilende ansigt 32"/>
            <p:cNvSpPr/>
            <p:nvPr/>
          </p:nvSpPr>
          <p:spPr bwMode="auto">
            <a:xfrm>
              <a:off x="859475" y="321122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4" name="Smilende ansigt 33"/>
            <p:cNvSpPr/>
            <p:nvPr/>
          </p:nvSpPr>
          <p:spPr bwMode="auto">
            <a:xfrm>
              <a:off x="876255" y="2104925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7168" name="Lige forbindelse 7167"/>
          <p:cNvCxnSpPr/>
          <p:nvPr/>
        </p:nvCxnSpPr>
        <p:spPr bwMode="auto">
          <a:xfrm>
            <a:off x="1605856" y="2016125"/>
            <a:ext cx="44594" cy="6749107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" name="Lige forbindelse 43"/>
          <p:cNvCxnSpPr/>
          <p:nvPr/>
        </p:nvCxnSpPr>
        <p:spPr bwMode="auto">
          <a:xfrm>
            <a:off x="9645923" y="2075556"/>
            <a:ext cx="72008" cy="606855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Lige forbindelse 44"/>
          <p:cNvCxnSpPr/>
          <p:nvPr/>
        </p:nvCxnSpPr>
        <p:spPr bwMode="auto">
          <a:xfrm>
            <a:off x="5800521" y="2016125"/>
            <a:ext cx="72008" cy="606855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" name="Lige forbindelse 45"/>
          <p:cNvCxnSpPr/>
          <p:nvPr/>
        </p:nvCxnSpPr>
        <p:spPr bwMode="auto">
          <a:xfrm>
            <a:off x="2745740" y="2004347"/>
            <a:ext cx="12244" cy="6760885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175" name="Grupper 7174"/>
          <p:cNvGrpSpPr/>
          <p:nvPr/>
        </p:nvGrpSpPr>
        <p:grpSpPr>
          <a:xfrm>
            <a:off x="1852957" y="2419505"/>
            <a:ext cx="580662" cy="1537203"/>
            <a:chOff x="1852957" y="2419505"/>
            <a:chExt cx="580662" cy="1537203"/>
          </a:xfrm>
        </p:grpSpPr>
        <p:sp>
          <p:nvSpPr>
            <p:cNvPr id="27" name="Smilende ansigt 26"/>
            <p:cNvSpPr/>
            <p:nvPr/>
          </p:nvSpPr>
          <p:spPr bwMode="auto">
            <a:xfrm>
              <a:off x="1857555" y="3397436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8" name="Smilende ansigt 27"/>
            <p:cNvSpPr/>
            <p:nvPr/>
          </p:nvSpPr>
          <p:spPr bwMode="auto">
            <a:xfrm>
              <a:off x="1852957" y="2419505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7173" name="Lige pilforbindelse 7172"/>
            <p:cNvCxnSpPr>
              <a:stCxn id="28" idx="4"/>
              <a:endCxn id="27" idx="0"/>
            </p:cNvCxnSpPr>
            <p:nvPr/>
          </p:nvCxnSpPr>
          <p:spPr bwMode="auto">
            <a:xfrm>
              <a:off x="2140989" y="2978777"/>
              <a:ext cx="4598" cy="4186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180" name="Grupper 7179"/>
          <p:cNvGrpSpPr/>
          <p:nvPr/>
        </p:nvGrpSpPr>
        <p:grpSpPr>
          <a:xfrm>
            <a:off x="1839372" y="4585677"/>
            <a:ext cx="605305" cy="1521924"/>
            <a:chOff x="1892231" y="4629714"/>
            <a:chExt cx="605305" cy="1521924"/>
          </a:xfrm>
        </p:grpSpPr>
        <p:sp>
          <p:nvSpPr>
            <p:cNvPr id="29" name="Smilende ansigt 28"/>
            <p:cNvSpPr/>
            <p:nvPr/>
          </p:nvSpPr>
          <p:spPr bwMode="auto">
            <a:xfrm>
              <a:off x="1921472" y="4629714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0" name="Smilende ansigt 29"/>
            <p:cNvSpPr/>
            <p:nvPr/>
          </p:nvSpPr>
          <p:spPr bwMode="auto">
            <a:xfrm>
              <a:off x="1892231" y="5592366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52" name="Lige pilforbindelse 51"/>
            <p:cNvCxnSpPr/>
            <p:nvPr/>
          </p:nvCxnSpPr>
          <p:spPr bwMode="auto">
            <a:xfrm>
              <a:off x="2190896" y="5161351"/>
              <a:ext cx="4598" cy="4186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179" name="Grupper 7178"/>
          <p:cNvGrpSpPr/>
          <p:nvPr/>
        </p:nvGrpSpPr>
        <p:grpSpPr>
          <a:xfrm>
            <a:off x="3502138" y="3211227"/>
            <a:ext cx="1503437" cy="2067757"/>
            <a:chOff x="3822546" y="2965337"/>
            <a:chExt cx="1503437" cy="2067757"/>
          </a:xfrm>
        </p:grpSpPr>
        <p:sp>
          <p:nvSpPr>
            <p:cNvPr id="23" name="Smilende ansigt 22"/>
            <p:cNvSpPr/>
            <p:nvPr/>
          </p:nvSpPr>
          <p:spPr bwMode="auto">
            <a:xfrm>
              <a:off x="3838104" y="296533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4" name="Smilende ansigt 23"/>
            <p:cNvSpPr/>
            <p:nvPr/>
          </p:nvSpPr>
          <p:spPr bwMode="auto">
            <a:xfrm>
              <a:off x="3822546" y="373206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5" name="Smilende ansigt 24"/>
            <p:cNvSpPr/>
            <p:nvPr/>
          </p:nvSpPr>
          <p:spPr bwMode="auto">
            <a:xfrm>
              <a:off x="3838104" y="447382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Smilende ansigt 25"/>
            <p:cNvSpPr/>
            <p:nvPr/>
          </p:nvSpPr>
          <p:spPr bwMode="auto">
            <a:xfrm>
              <a:off x="4749919" y="373206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53" name="Lige pilforbindelse 52"/>
            <p:cNvCxnSpPr>
              <a:endCxn id="26" idx="1"/>
            </p:cNvCxnSpPr>
            <p:nvPr/>
          </p:nvCxnSpPr>
          <p:spPr bwMode="auto">
            <a:xfrm>
              <a:off x="4398610" y="3443498"/>
              <a:ext cx="435672" cy="370467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6" name="Lige pilforbindelse 55"/>
            <p:cNvCxnSpPr/>
            <p:nvPr/>
          </p:nvCxnSpPr>
          <p:spPr bwMode="auto">
            <a:xfrm>
              <a:off x="4442801" y="4008012"/>
              <a:ext cx="297395" cy="136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" name="Lige pilforbindelse 56"/>
            <p:cNvCxnSpPr>
              <a:endCxn id="26" idx="3"/>
            </p:cNvCxnSpPr>
            <p:nvPr/>
          </p:nvCxnSpPr>
          <p:spPr bwMode="auto">
            <a:xfrm flipV="1">
              <a:off x="4426664" y="4209431"/>
              <a:ext cx="407618" cy="420283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7186" name="Tekstfelt 7185"/>
          <p:cNvSpPr txBox="1"/>
          <p:nvPr/>
        </p:nvSpPr>
        <p:spPr>
          <a:xfrm>
            <a:off x="859475" y="8174996"/>
            <a:ext cx="60893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1</a:t>
            </a:r>
            <a:endParaRPr lang="en-GB"/>
          </a:p>
        </p:txBody>
      </p:sp>
      <p:sp>
        <p:nvSpPr>
          <p:cNvPr id="73" name="Tekstfelt 72"/>
          <p:cNvSpPr txBox="1"/>
          <p:nvPr/>
        </p:nvSpPr>
        <p:spPr>
          <a:xfrm>
            <a:off x="1868613" y="8161422"/>
            <a:ext cx="60893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2</a:t>
            </a:r>
            <a:endParaRPr lang="en-GB" dirty="0"/>
          </a:p>
        </p:txBody>
      </p:sp>
      <p:sp>
        <p:nvSpPr>
          <p:cNvPr id="74" name="Tekstfelt 73"/>
          <p:cNvSpPr txBox="1"/>
          <p:nvPr/>
        </p:nvSpPr>
        <p:spPr>
          <a:xfrm>
            <a:off x="2891157" y="8169623"/>
            <a:ext cx="596274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Gruppearbejde</a:t>
            </a:r>
            <a:endParaRPr lang="en-GB" dirty="0"/>
          </a:p>
        </p:txBody>
      </p:sp>
      <p:sp>
        <p:nvSpPr>
          <p:cNvPr id="75" name="Tekstfelt 74"/>
          <p:cNvSpPr txBox="1"/>
          <p:nvPr/>
        </p:nvSpPr>
        <p:spPr>
          <a:xfrm>
            <a:off x="1650450" y="7358562"/>
            <a:ext cx="1437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Ja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Og</a:t>
            </a:r>
            <a:endParaRPr lang="en-GB" sz="2800" b="1" dirty="0"/>
          </a:p>
        </p:txBody>
      </p:sp>
      <p:sp>
        <p:nvSpPr>
          <p:cNvPr id="76" name="Tekstfelt 75"/>
          <p:cNvSpPr txBox="1"/>
          <p:nvPr/>
        </p:nvSpPr>
        <p:spPr>
          <a:xfrm>
            <a:off x="3595048" y="7348852"/>
            <a:ext cx="1437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Ja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Og</a:t>
            </a:r>
            <a:endParaRPr lang="en-GB" sz="2800" b="1" dirty="0"/>
          </a:p>
        </p:txBody>
      </p:sp>
      <p:sp>
        <p:nvSpPr>
          <p:cNvPr id="77" name="Tekstfelt 76"/>
          <p:cNvSpPr txBox="1"/>
          <p:nvPr/>
        </p:nvSpPr>
        <p:spPr>
          <a:xfrm>
            <a:off x="6382643" y="7120750"/>
            <a:ext cx="2450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Diskussion</a:t>
            </a:r>
            <a:r>
              <a:rPr lang="en-GB" sz="2800" b="1" dirty="0" smtClean="0"/>
              <a:t>/</a:t>
            </a:r>
            <a:r>
              <a:rPr lang="en-GB" sz="2800" b="1" dirty="0" err="1" smtClean="0"/>
              <a:t>Vurdering</a:t>
            </a:r>
            <a:endParaRPr lang="en-GB" sz="2800" b="1" dirty="0"/>
          </a:p>
        </p:txBody>
      </p:sp>
      <p:sp>
        <p:nvSpPr>
          <p:cNvPr id="78" name="Tekstfelt 77"/>
          <p:cNvSpPr txBox="1"/>
          <p:nvPr/>
        </p:nvSpPr>
        <p:spPr>
          <a:xfrm>
            <a:off x="9934638" y="7325360"/>
            <a:ext cx="245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Beslutning</a:t>
            </a:r>
            <a:endParaRPr lang="en-GB" sz="2800" b="1" dirty="0"/>
          </a:p>
        </p:txBody>
      </p:sp>
      <p:pic>
        <p:nvPicPr>
          <p:cNvPr id="1026" name="Picture 2" descr="https://encrypted-tbn2.gstatic.com/images?q=tbn:ANd9GcTOcq9J2k8RzpMmR8bTGGet2xalIp6LNhBTkv1zqNuqEhgm-Q3uodqz0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95" y="6868139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7" name="Grupper 7176"/>
          <p:cNvGrpSpPr/>
          <p:nvPr/>
        </p:nvGrpSpPr>
        <p:grpSpPr>
          <a:xfrm>
            <a:off x="10115259" y="3113169"/>
            <a:ext cx="2135411" cy="2281466"/>
            <a:chOff x="10115259" y="3113169"/>
            <a:chExt cx="2135411" cy="2281466"/>
          </a:xfrm>
        </p:grpSpPr>
        <p:grpSp>
          <p:nvGrpSpPr>
            <p:cNvPr id="65" name="Grupper 64"/>
            <p:cNvGrpSpPr/>
            <p:nvPr/>
          </p:nvGrpSpPr>
          <p:grpSpPr>
            <a:xfrm>
              <a:off x="10115259" y="3113169"/>
              <a:ext cx="2135411" cy="2281466"/>
              <a:chOff x="6599237" y="4093520"/>
              <a:chExt cx="2135411" cy="2281466"/>
            </a:xfrm>
          </p:grpSpPr>
          <p:sp>
            <p:nvSpPr>
              <p:cNvPr id="66" name="Smilende ansigt 65"/>
              <p:cNvSpPr/>
              <p:nvPr/>
            </p:nvSpPr>
            <p:spPr bwMode="auto">
              <a:xfrm>
                <a:off x="6599237" y="503309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67" name="Smilende ansigt 66"/>
              <p:cNvSpPr/>
              <p:nvPr/>
            </p:nvSpPr>
            <p:spPr bwMode="auto">
              <a:xfrm>
                <a:off x="7405419" y="581571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68" name="Smilende ansigt 67"/>
              <p:cNvSpPr/>
              <p:nvPr/>
            </p:nvSpPr>
            <p:spPr bwMode="auto">
              <a:xfrm>
                <a:off x="7356028" y="4093520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69" name="Smilende ansigt 68"/>
              <p:cNvSpPr/>
              <p:nvPr/>
            </p:nvSpPr>
            <p:spPr bwMode="auto">
              <a:xfrm>
                <a:off x="8158584" y="503309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</p:grpSp>
        <p:cxnSp>
          <p:nvCxnSpPr>
            <p:cNvPr id="59" name="Lige pilforbindelse 58"/>
            <p:cNvCxnSpPr/>
            <p:nvPr/>
          </p:nvCxnSpPr>
          <p:spPr bwMode="auto">
            <a:xfrm>
              <a:off x="10528233" y="4613533"/>
              <a:ext cx="366759" cy="37878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0" name="Lige pilforbindelse 59"/>
            <p:cNvCxnSpPr>
              <a:endCxn id="67" idx="7"/>
            </p:cNvCxnSpPr>
            <p:nvPr/>
          </p:nvCxnSpPr>
          <p:spPr bwMode="auto">
            <a:xfrm flipH="1">
              <a:off x="11413142" y="4604636"/>
              <a:ext cx="432041" cy="31263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1" name="Lige pilforbindelse 60"/>
            <p:cNvCxnSpPr>
              <a:endCxn id="69" idx="1"/>
            </p:cNvCxnSpPr>
            <p:nvPr/>
          </p:nvCxnSpPr>
          <p:spPr bwMode="auto">
            <a:xfrm>
              <a:off x="11405437" y="3590905"/>
              <a:ext cx="353532" cy="543741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" name="Lige pilforbindelse 61"/>
            <p:cNvCxnSpPr/>
            <p:nvPr/>
          </p:nvCxnSpPr>
          <p:spPr bwMode="auto">
            <a:xfrm flipH="1">
              <a:off x="10530324" y="3602929"/>
              <a:ext cx="412754" cy="47253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" name="Lige pilforbindelse 62"/>
            <p:cNvCxnSpPr>
              <a:stCxn id="69" idx="2"/>
              <a:endCxn id="66" idx="6"/>
            </p:cNvCxnSpPr>
            <p:nvPr/>
          </p:nvCxnSpPr>
          <p:spPr bwMode="auto">
            <a:xfrm flipH="1">
              <a:off x="10691323" y="4332379"/>
              <a:ext cx="983283" cy="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4" name="Lige pilforbindelse 63"/>
            <p:cNvCxnSpPr>
              <a:endCxn id="67" idx="0"/>
            </p:cNvCxnSpPr>
            <p:nvPr/>
          </p:nvCxnSpPr>
          <p:spPr bwMode="auto">
            <a:xfrm>
              <a:off x="11191286" y="3672441"/>
              <a:ext cx="18187" cy="1162922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176" name="Grupper 7175"/>
          <p:cNvGrpSpPr/>
          <p:nvPr/>
        </p:nvGrpSpPr>
        <p:grpSpPr>
          <a:xfrm>
            <a:off x="6528119" y="3105790"/>
            <a:ext cx="2135411" cy="2281466"/>
            <a:chOff x="6528119" y="3105790"/>
            <a:chExt cx="2135411" cy="2281466"/>
          </a:xfrm>
        </p:grpSpPr>
        <p:grpSp>
          <p:nvGrpSpPr>
            <p:cNvPr id="7183" name="Grupper 7182"/>
            <p:cNvGrpSpPr/>
            <p:nvPr/>
          </p:nvGrpSpPr>
          <p:grpSpPr>
            <a:xfrm>
              <a:off x="6528119" y="3105790"/>
              <a:ext cx="2135411" cy="2281466"/>
              <a:chOff x="6599237" y="4093520"/>
              <a:chExt cx="2135411" cy="2281466"/>
            </a:xfrm>
          </p:grpSpPr>
          <p:sp>
            <p:nvSpPr>
              <p:cNvPr id="22" name="Smilende ansigt 21"/>
              <p:cNvSpPr/>
              <p:nvPr/>
            </p:nvSpPr>
            <p:spPr bwMode="auto">
              <a:xfrm>
                <a:off x="6599237" y="503309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5" name="Smilende ansigt 34"/>
              <p:cNvSpPr/>
              <p:nvPr/>
            </p:nvSpPr>
            <p:spPr bwMode="auto">
              <a:xfrm>
                <a:off x="7405419" y="581571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6" name="Smilende ansigt 35"/>
              <p:cNvSpPr/>
              <p:nvPr/>
            </p:nvSpPr>
            <p:spPr bwMode="auto">
              <a:xfrm>
                <a:off x="7356028" y="4093520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7" name="Smilende ansigt 36"/>
              <p:cNvSpPr/>
              <p:nvPr/>
            </p:nvSpPr>
            <p:spPr bwMode="auto">
              <a:xfrm>
                <a:off x="8158584" y="503309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</p:grpSp>
        <p:cxnSp>
          <p:nvCxnSpPr>
            <p:cNvPr id="50" name="Lige pilforbindelse 49"/>
            <p:cNvCxnSpPr>
              <a:endCxn id="35" idx="0"/>
            </p:cNvCxnSpPr>
            <p:nvPr/>
          </p:nvCxnSpPr>
          <p:spPr bwMode="auto">
            <a:xfrm>
              <a:off x="7588482" y="3672441"/>
              <a:ext cx="33851" cy="1155543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1" name="Lige pilforbindelse 50"/>
            <p:cNvCxnSpPr>
              <a:endCxn id="22" idx="0"/>
            </p:cNvCxnSpPr>
            <p:nvPr/>
          </p:nvCxnSpPr>
          <p:spPr bwMode="auto">
            <a:xfrm flipH="1">
              <a:off x="6816151" y="3614204"/>
              <a:ext cx="551026" cy="43116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" name="Lige pilforbindelse 53"/>
            <p:cNvCxnSpPr>
              <a:endCxn id="37" idx="0"/>
            </p:cNvCxnSpPr>
            <p:nvPr/>
          </p:nvCxnSpPr>
          <p:spPr bwMode="auto">
            <a:xfrm>
              <a:off x="7839040" y="3581357"/>
              <a:ext cx="536458" cy="464007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5" name="Lige pilforbindelse 54"/>
            <p:cNvCxnSpPr/>
            <p:nvPr/>
          </p:nvCxnSpPr>
          <p:spPr bwMode="auto">
            <a:xfrm>
              <a:off x="6934674" y="4631719"/>
              <a:ext cx="384104" cy="36059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" name="Lige pilforbindelse 57"/>
            <p:cNvCxnSpPr>
              <a:endCxn id="35" idx="7"/>
            </p:cNvCxnSpPr>
            <p:nvPr/>
          </p:nvCxnSpPr>
          <p:spPr bwMode="auto">
            <a:xfrm flipH="1">
              <a:off x="7826002" y="4557828"/>
              <a:ext cx="409570" cy="3520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9" name="Lige pilforbindelse 78"/>
            <p:cNvCxnSpPr>
              <a:endCxn id="37" idx="2"/>
            </p:cNvCxnSpPr>
            <p:nvPr/>
          </p:nvCxnSpPr>
          <p:spPr bwMode="auto">
            <a:xfrm flipV="1">
              <a:off x="7131484" y="4325000"/>
              <a:ext cx="955982" cy="1518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499627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1-2-Gruppearbejde</a:t>
            </a:r>
            <a:br>
              <a:rPr lang="da-DK" sz="6000" dirty="0" smtClean="0"/>
            </a:br>
            <a:r>
              <a:rPr lang="da-DK" sz="6000" dirty="0" smtClean="0"/>
              <a:t>Dette bør du vide om metoden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2912" y="1780456"/>
            <a:ext cx="12312650" cy="7213600"/>
          </a:xfrm>
        </p:spPr>
        <p:txBody>
          <a:bodyPr/>
          <a:lstStyle/>
          <a:p>
            <a:pPr marL="780958" indent="-514350">
              <a:defRPr/>
            </a:pPr>
            <a:r>
              <a:rPr lang="da-DK" sz="2800" dirty="0" smtClean="0"/>
              <a:t>Det er vigtigt at eleverne siger JA til hinandens ideer og gennem enhver form for vurdering til sidste trin</a:t>
            </a:r>
          </a:p>
          <a:p>
            <a:pPr marL="780958" indent="-514350">
              <a:defRPr/>
            </a:pPr>
            <a:r>
              <a:rPr lang="da-DK" sz="2800" dirty="0" smtClean="0"/>
              <a:t>Ved at starte individuelt får alle lejlighed til at få ideer</a:t>
            </a:r>
          </a:p>
          <a:p>
            <a:pPr marL="780958" indent="-514350">
              <a:defRPr/>
            </a:pPr>
            <a:r>
              <a:rPr lang="da-DK" sz="2800" dirty="0" smtClean="0"/>
              <a:t>Gennem at videreudvikle 2&amp;2 får eleverne lettere ved at få deres ideer og viden frem end hvis man springer direkte til den store gruppe</a:t>
            </a:r>
          </a:p>
          <a:p>
            <a:pPr marL="780958" indent="-514350">
              <a:defRPr/>
            </a:pPr>
            <a:r>
              <a:rPr lang="da-DK" sz="2800" dirty="0"/>
              <a:t>V</a:t>
            </a:r>
            <a:r>
              <a:rPr lang="da-DK" sz="2800" dirty="0" smtClean="0"/>
              <a:t>idereudvikling af ideer i gruppen handler om at få så meget viden i ideerne som muligt og om at holde liv i dem indtil de (</a:t>
            </a:r>
            <a:r>
              <a:rPr lang="da-DK" sz="2800" dirty="0" err="1" smtClean="0"/>
              <a:t>be</a:t>
            </a:r>
            <a:r>
              <a:rPr lang="da-DK" sz="2800" dirty="0" smtClean="0"/>
              <a:t>)viser deres potentiale</a:t>
            </a:r>
          </a:p>
          <a:p>
            <a:pPr marL="780958" indent="-514350">
              <a:defRPr/>
            </a:pPr>
            <a:r>
              <a:rPr lang="da-DK" sz="2800" dirty="0"/>
              <a:t>V</a:t>
            </a:r>
            <a:r>
              <a:rPr lang="da-DK" sz="2800" dirty="0" smtClean="0"/>
              <a:t>urderinger og beslutninger skal udskydes så længe som muligt </a:t>
            </a:r>
          </a:p>
        </p:txBody>
      </p:sp>
    </p:spTree>
    <p:extLst>
      <p:ext uri="{BB962C8B-B14F-4D97-AF65-F5344CB8AC3E}">
        <p14:creationId xmlns:p14="http://schemas.microsoft.com/office/powerpoint/2010/main" val="763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167" y="411956"/>
            <a:ext cx="4968875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AutoShape 4" descr="data:image/jpeg;base64,/9j/4AAQSkZJRgABAQAAAQABAAD/2wCEAAkGBhMQEBIREBQVExEWFBMWExQQGBISGBYWFRgWFxUZExgXGyYeGBsjGRYZKy8hLygpLC0sFR89ODw2NSYtLCkBCQoKBQUFDQUFDSkYEhgpKSkpKSkpKSkpKSkpKSkpKSkpKSkpKSkpKSkpKSkpKSkpKSkpKSkpKSkpKSkpKSkpKf/AABEIAMgAyAMBIgACEQEDEQH/xAAcAAEAAQUBAQAAAAAAAAAAAAAABgMEBQcIAQL/xABHEAACAQMBBQUDBgwEBQUAAAABAgMABBESBQYTITEHIkFRYRQycSMzQoGRoSQ1Q1JjcnSTorGysxVic4MIdYSStBY0NlOC/8QAFAEBAAAAAAAAAAAAAAAAAAAAAP/EABQRAQAAAAAAAAAAAAAAAAAAAAD/2gAMAwEAAhEDEQA/AN40pSgUpSgUpVK6u0iRpJWVI1GWdyFUDzJPIUFWqF7fxwIZJnWNB1aRgo+01Fdob4yzPwbGNtRx3imqTSejLExAjU+DylB5K1LDcmSRhNeStr8BGxeQZ6gzsAV+ESxD49aC4v8Af6NCFijZ2b3TJ8gG9UVgZXHqsbCrP/EtpXHzcZiXw0osX2yXJLn9wKlGztjQ24IhjVM+8QO8x83Y95z6kmr2ghg3UvJPnrnT6cS6l/ttAv8ADXo7OVPzk2o/6ULf3g5++plXxNOqKWdgqjqWIUD4k0HO8W+Nm20ha8D5AzcET8Kw151aA+j2bGnPhnOPsrbR7OUHzcuk/wClCv8AaCH76+G7LNmR3h2i0elw/FIZ8RB8516TyHPn1xmpbZ30cy64nSRc41RsrjPllSRQRNt07yP5m51enEuov7jzr/DXz/iG0rf5xDKvjqRJhy8pLcq4/cGprSgithv9G5KyxujD3uF8vp9XQATIPVowKkVjtCOdBJC6yIejRsGHqMjx9Kp7R2PDcACeNXx7pYd5T5o3vKfUEGo1tDcl0fjWkra/ESMySEeAFwoLN8JFlHw60ExpUN2fvfLC/BvY31c8ME0yaR1LRKSsoHi8Rb1VallneJMiyROrxsMqyEMpHoRQVqUpQKUpQKUpQKUpQKUrA7z7zraLoTDTlcgNqKxqTpDyBe8QW5Kg70jd1fEgLjb+8kdove70pVmWMFV7q+88jN3Y41yMueQz4kgGOWWx7naDrPcu0cQOY8AofQ28bjMQ/TOOKfoiMdbrd7dNmb2m9y0jMriOTSSWX3HuMd1nXPdjHcjzyy2XMvoOeu1nYm0Ib9Eso7gWuENv7LxSOIR8ozsnMyls5ZjqIxzrem7izi0txd87ngx8bp85pGrOOWc9fWq+0pZUidoEEsoHcRm4YY+rYOB9XhWF3E27PdwTNdCMSxXVxAeBq0fItp5ajk8886CSUqIbP3kuztdrO4jhjhNtJNEEZpJMJKI1MjclGoZOkA4yOeal9AqCdsmxYpdl3M8ilnhiJiyzaVZmQFtOdJbHQkZGT51O6wm+uwnvrC4tY2VXlTSrPnSDqB545+FBgd59tW7X2zdmXMaSxzq8jLKNQDIBwOXQ5YPyPLlVLdWxiG2b17BFjs0gjgnEICRPdq5Y6VXu6kj5NjxatKdq23JDtuZ1ZlNuUijKkqRwlHNSOYyxY/XW/NydmXlskcUi2UdoI+4toLkPk4ILGQkHOTk9SaCW0pSgVa7U4nAl4GONw34WrpxNJ0Zz4asVdVDdnbZvRtlrS5aHgNayTxxwqe6FmEaF3bmzFeZ5ADPpmg1L2bWe07javCvFuJIMubsXXF0qQCVYFvckD40suGHhyral9sS4sHae1dpIycyZBdv+oRecw/SqOKvjxByE4pQYfd/eaO7XA7soVWaPIbKt7rxsOUkZwcOOXLBwQQMxUR3i3TIb2mzysisXMcelTqPvSW5bupIfpKe5LjDc8OL/AHX3oF0uiTCzgE4AZVkVTpZ4w3eXDcmjPejbkfAsGfpSlApSlApSqN3dpFG8sjBY0Vmdj0CqMkn6hQY7eTb62kWrumVtQjVzpXujU7yN9CNFBZm8APMgHDbpbvMze2XOppGbXGJF0sWIxxpFPuuV5In5JMD3i5NrsaybaN09zcKREjAcNvAqQ8cBHkhw8nnKVXpDznVApSlAqH9mnzV9/wAzv/7pqYV4BQQ2X/5HH/yuT/yFqZ15ivaBSlKDkTtO/HF/+0SV1nYfNR/qJ/SK5M7Tfxxf/tEldZ2HzUf6if0iguKUpQKh8kDf+oUfS2j/AAx11YOnV7QDjV0zjwqYUoFKUoFRHe3d1gfa7bUsikPIIhqbKjSJol+lIq8mT8qmVPPQRLqUGH3Z3gF3Fk6RKuniBDqU6hlJIj9KN15qfiDzUgZioNtywewukurcEo7EaBj33OqSH4SnLJ+bMMdJjiZWV6k0aSxMGjdQyMPFWGQaCvSlKBUN3x2i000dlDzbXGWyMrxWy0KsPEIEaVh5RIPylSq/vUgikmkOEjRnY/5VBJx9QqK7k2DSSy3cw7+p0A64lchrkg+OkiOIelr/AJjQav3f7X7uLaUVmka+yccQCFlzLhpNJd36tKWJZj0JJroKsUm6toLk3Yt4hcn8roXXk9Tnz9etRftB2WBc7OueJKWO0LSMIXYRqvfLaUGAWbAyTk8qCe0qEb2oLzadls6XJtjFPcTxgkCXQVSNHx1UMSSOh5eVe7mRi12htDZ8eRbRrbTwISSIuMGEiJnoupQQPDJoJtSlKBSlKBSlKDkPtL/G9/8AtEldaWHzUf6if0iuSu0r8b3/AO0S/wA661sPmo/1E/pFBcUpSgUpSgUpSgxW3d5I7PQHSaV5NWiO2ieZjpxqPdGFA1DmSOte7v7yQ30bPCWBRykkcqtHJG45lZEbmDgiq+2NsRWkLz3DhIkGWJ+4AdSSeQHUk1gtxdmyA3d9OhilvJVkELe9HEiBIhJ/nKjJ8tWPCg1Rvb2wXbbRns2iU2YmaBoNJEjBX06lf3lkyNSkdDp61s7dDaDQTyWU3UvIVOMDijDygDwEiMsyj/PMPoVnpd1rR7kXbW8RuRjEpRS2R0OfMeB6isHvxs5leK6h+c1Ih8AZFYtaknw+ULRk/m3TeQoJjSrbZ1+s8Mc0fuSIrrnkcMMjI8D5jzpQR7f+/KRRxqNTM+sr+cIcMin0acwqf9Ss7sbZotreKEHVoUAserN1dz6sxJPqai+0vwja0cfVYzGuOvKNTcy/a7Wn/bU1oFR7e/Ykl17FwtPyN7BO+o47iatWPM8xyqQ0oIxvTsSc3Frf2YR54BKjQyNwxNDKBqUPg6WDKCOWOtfW6mw5kmu727CLcXJiHCjbiLFFCpWNNeBqbvMScY5ipLSgUpSgUpSgUpSg5B7SPxvf/tEv8662sPmo/wBRP6RXJPaP+N7/APaZf511tYfNR/qJ/SKC4pSlApSlApSlBgN5ty4doPC80k6GE6o+BIYwH8Hxj3h4Hwq62Hu+LTXie5m16f8A3UrTadOfcyOWc8/gKytKBVntfZwuIJYWOA6FdQ6qT7rL6qcEeoFXlKCKbg35aOWJxhlfiaR0XjFuKo9BcJOB6KKVa2X4Ptd06LIXHlymTjxn6pYLr95Sg+t1F4l/dS+XGx/u3Dx/0WSVM6h3ZyMpNJ4twP4oxN/OY/bUxoFKj1tv9YyTi3ScF2Yoh0uI3cdUjlI0M3oDUhoFKUoFKUoFKUoFKVbbQ2hHbxtLK2lFxk8ySScAKBzZiSAAOZJGKDkntF/G1/8AtM39Rrrew+aj/UT+kVyFv3Nr2neuVZNVxKdMgAZck8mAJwfSuttg38c9vFJE2pSoGeYIKjDBgeasCCCDzBFBf0pSgUpSgUpSgUpSgUqN7V7QrK1laKZ3BQqsjiKZo4y2MCSQLpXkR4+NSJHDAEEEEAgjmCD0INBDt714d7azDx4ef9q4hUfwXMteV99pK4iifxHtGPqgkkH3xD7KUGp98Zr9bCD2QyiD5Hjm31g6/Y7Th6ynMLjVjwz18K2X2eW99PsMx3jOlxIk6RPNq4gRlKxs+e9kE8s88AVednBwk0fivA/hjEX84T9lTKg0zvJdTx7Dh2ebGaG4iNrEkhMQj4yyIEeBg2XZmGQAM8zn13KKjdluZ+EJc3dxLdyxkmFZRGkURPLUkcagF8ctRyaktApSlApSlApSteb79tNns/VFERdXI5aIiNCH9I/MfUMn4UE9u7tIkaSVlSNRlnchVUeZJ5CtI9ovbdE0sK7OAlMLu/FlU8PXpZEZFOCxXUSCeWcda1tvNvtfbYlAmZny3ydvCG0AnoEQZLN6nJqdbkf8P802mXaTGCPkRCmDK3656Rj7T8KCJXt7s+fZss8zyvtqSZmY94KQzZJwO5p0/Xn0rofc1mMlzkBci1MiqdSi4MC8YA+PLh5NQmX/AIb7QyErczrHzwmmMkf/AKxz+ytp7J2VHaxLDEMIvnkliebM5PNmJ5knqTQXlKUoFKUoFKUoFKUoIZ2lQ3r2sy24ha0MJ9oBLe0FOZlEGRw88Ppnxz6VY733cz7vLJsfiYMMHD0Z4ogwoOnHPUFHPHPrisvtbch7lpQ1/drbyk8SBDDp0t7yI5TWqEeGfE1I7GySCNIolCxoqoijoFUYA+wUHPe5M1+1nP7WZjb5l4JuNZPE9ku9fDL89Onr4Zx60rbXaS2Yok8T7Rj67eWMffIPtpQfO6bcO/uovPi4/wBq4kk/ovI6mdQraP4PtaOToshjOenKVTbyD6pEtP8Auqa0ClKUClKUCo3vf2g2ey0zcyZkxlYY8NI3lhc8h6nAr47Qt55bG0ZraKSa6fKwJFG8uG8XcKD3Vz9ZwK542b2Y7V2hOTJBKjOdUk14GjHPqWLDUx9ACaC6337ZbzaOqOM+zWx5cOInUw/SvyLfAYFe7jdjV5tHTJIPZrY4PElU6nH6JORPxOB8a3DuT2L2ez9MkoF1cjnrlA0Kf0cfMD4nJ+FbCoI1uj2eWWy1/Bo8yYw00mGkbz72O6PQYFSWlKBSlKBSlKBSlKBSlKBSlKBSlKCGb4NxL21hHhw8/wC7cQkfwW0v315Xlp+EbXZuqxlz58oE4KD65bi5/d0oLvf6wLxRSqdLK/D1H6PG0qjH0WdYGPolZ7Y+0RcQRTAY1qCVPVW+kp9VbIPqKqbQsVnikhkGUkRkYdOTDBx5HnUW3I2gySS2k3zmp3B6AyKQtyAPDLFJQPK6HkaCY1j9t7dis4uLOSAWVEVFZ3d25KkaLzZj5VUj2zA0xt1miM45tEHQyD4pnI+yov2lsWWyhhyL17tGs2yAqSRqxd5cg5QRlsjGTkYoM1sTeyG7kkhUSxTxhWeG5RopAre6wB5Mp8wTWarXu7TTR7amXaOlryS1Hs8tvkQ+zxuNaBCNSvxDkkk58MeOwqBSlKBSlKBSlKBSlKBSlKBSlKBSlKBWJ2VvRb3U9xbwPrltyomABwpbUAA3QnKkHHQisX2hbwSWtuiQiQSTvw+NFFLNwE/KSlY1JJAPdHixHgDUX7O9o2se1bu3tlmWM29kkXEhnQ/JrMXMpZBpJJzlsaiTig2lVptbaK28EszcxGjNgdWIHJV9ScAepFeS7ZgSVYHmiWZvdiZ0DtnppQnJ+yo3vxtFmeK1h+c1JIfLWW02qt5/KgyEfm2r0FXcGwKxyyucuz8MsOhMRbikehuJJyPQilSLZtgtvDHDH7kaKi56kKMZJ8SepPmaUFzUM3w2e0M8d7D7xeMMCcDirlYix8BIrNCx/SRH8nUzqjeWaTRvFKoaN1Kup6FWGCPsoOfNzey6/bakF2D+DicTG5LDU6hssrLnUJDzVlI5HVnpW9dv7uRXqIsutWjcSRSRMY5I3HIMjDocE+hqM7Evn2fdPbXDExuwPEbHNnIWOY+kpwr/AJswB6TDE6oMFsXdGK2ma4Mk1xcsgjM104dxGDnQgACoueeABk1naUoFKUoFKUoFKUoFKUoFKUoFKUoFKUoFY202FHFdXF2pbiTrCrgkaQIQwXSMcvfOayVKDnff7suvztO4u8j2ZpDL7TqGY15EDTnUXXkFUDmQuOtbU3Q2e888l5P1DuFHUcYgJIQfERIoiBHLInP06pbe2g99dJa25wiOTrGD34zh5fLTCThfzpiPCJqmVjZJBEkUQ0xooVVHgAMD4/Ggr0pSgUpSgw+8274u4sDSJV1cNnGpTqGl0lH0o3Xkw8sEcwCMTulvEwb2O51LIpKRmU6myo1GGVvpSKvNX/KphhzDgS6sBvRuuLpdceFnAA5llWRVOpUkK95cNzWQd6NuY8QwZ+lRHd3ewhvZrzKyKwQSSaVOs+7HcBe6khx3WHcl6rzygl1AqH75bMEMdxfSX17DGiFzFBJGicgAFQGM4LHA69WqYVFN5dny3l7aW5jb2KI+0zyH3ZHjOIIhz597vEYx3RQX25FpcRWEC3kjyXJXVKZDlgz97QeX0QQPqrO0pQKUpQKVFod6ri6mZLC3WS3jk4ct1PIY0LK2JBAqqWk08xq5DI8alNApSlArV+zNsLeXdzHJtaa2m9rnjhto2t0GiNtCaeJESxJB8fGtoVrnfG+fats1jDY3S3DumJbqLhJblXBMvFyQSADjSSTmg2NSvEGAB19fOvaBUS3u3ibPsltqMrEJIYjhwWGViiboJWXmW6Rplz9EN7vFvadXs9plpSxjMkYVyHHvRwKeTygdSe5H1c9Fa73X3WFsOJJgzkEciziNWOplRm5szNzeQ9525nACqoXG6+7ws4sHSZWC8QxghQFGEjiB5iNByUdeZJ5sSczSlApSlApSlApSlBh94N2Y7tcnuyhWVZNIbKt7ySqeUkZPVD8RggER+x23cWDrBdI0iE4jwTI3/Tu3Ocfo2+WXw4g5icVRvLJJkaOVFkjYYZXAYH4g0HP/AGn9pN+m0QLOdktgE4AhxiQ4GrWCMlg+QUPMYxjNb52LPJJbQPOuiZoo2lTppcqC4x4YOajG0tzJIpBPZuzMMcmYcUAdAkrgrKB4LICfJ1qps/fd0fg3cTcTziRlcjxLW7Zc/GMyr6jpQTClWmztrQ3CloJFkA5NoIJU+Tjqp9CAau6BVK5VijBOTaTpPkccvvqrSg0bY7LtItgi5EzptOBWRDxnEsVwrkCFYg2AC30dPPUSfOt1bOdzDGZRiUohkA8HKjUPtzUE2nvzsSHafDlSL2wOFa44KHQ/IANLjII5DPh51sOgUpSgVa7UmkSCV4V1yrG5jT85wpKL9bYH115tHa0NuuqeRIweQ1kAsfJR1Y+gyaje0d+GZ+FaRMZPOVHL481t1xJ9bmJfWg1N2b9pW0G2mBeTs9udftCzYCx4BxpGO62sABRzJOME1tDaG3bi+c29ojRoOT5JjfB/+9xzt1x9AZmbyQd6qmztzpZpOPeOysc8lZeMR5NIgCwg/mx88dXapbZWMcKLHCixxr7qoAoH1D1oMbu9uvHZjIw8pUKX0hAEHMRxIOUcYP0R48yScmszSlApSlApSlApSlApSlApSlAq2v8AZ0U6cOZFkT82QBhnwIz0Pr1r2lBHb/cFGYPFKysPd4uZtI8lk1LOo9BIBVp7FtO39xjKo/NaOccvNJ+HIP3zUpQfS733cfKa2z66LuH7lilT+Ovpe0iMe/HpP+tar90jofupSg1VtvcqyudoPd8ZlgkkMksPEsCxLHLhJPasAE554yM+NbVPaPF0SPJ8BxrVvujkc/dSlB8tvhdycobbHrou5vuMUSfx18+ybTuPfYxKfNo7cfUkPEkP75aUoLqw3BRW1zSszn3uDmEkeTSamnYehkxUisNmxW6aIY1jTrhAFBPiTjqfXrSlBc0pSgUpSgUpSgUpS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5" tIns="45648" rIns="91305" bIns="45648"/>
          <a:lstStyle>
            <a:lvl1pPr>
              <a:spcBef>
                <a:spcPts val="4800"/>
              </a:spcBef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>
              <a:spcBef>
                <a:spcPts val="4800"/>
              </a:spcBef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>
              <a:spcBef>
                <a:spcPts val="4800"/>
              </a:spcBef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>
              <a:spcBef>
                <a:spcPts val="4800"/>
              </a:spcBef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>
              <a:spcBef>
                <a:spcPts val="4800"/>
              </a:spcBef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4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4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4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48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300">
                <a:solidFill>
                  <a:schemeClr val="tx1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da-DK" altLang="da-DK">
              <a:solidFill>
                <a:srgbClr val="000000"/>
              </a:solidFill>
            </a:endParaRP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192" y="5942335"/>
            <a:ext cx="3544888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874" y="544066"/>
            <a:ext cx="3806825" cy="380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10" name="Gruppe 8"/>
          <p:cNvGrpSpPr>
            <a:grpSpLocks/>
          </p:cNvGrpSpPr>
          <p:nvPr/>
        </p:nvGrpSpPr>
        <p:grpSpPr bwMode="auto">
          <a:xfrm>
            <a:off x="846486" y="767904"/>
            <a:ext cx="3313112" cy="3365500"/>
            <a:chOff x="1389832" y="4672442"/>
            <a:chExt cx="3312368" cy="3365500"/>
          </a:xfrm>
        </p:grpSpPr>
        <p:cxnSp>
          <p:nvCxnSpPr>
            <p:cNvPr id="7" name="Lige forbindelse 6"/>
            <p:cNvCxnSpPr>
              <a:cxnSpLocks noChangeShapeType="1"/>
            </p:cNvCxnSpPr>
            <p:nvPr/>
          </p:nvCxnSpPr>
          <p:spPr bwMode="auto">
            <a:xfrm flipV="1">
              <a:off x="1389832" y="4948667"/>
              <a:ext cx="3312368" cy="2808287"/>
            </a:xfrm>
            <a:prstGeom prst="line">
              <a:avLst/>
            </a:prstGeom>
            <a:noFill/>
            <a:ln w="698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</p:cxnSp>
        <p:pic>
          <p:nvPicPr>
            <p:cNvPr id="15370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951242">
              <a:off x="1363266" y="4922795"/>
              <a:ext cx="3365500" cy="28647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pic>
        <p:nvPicPr>
          <p:cNvPr id="15367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466" y="5948914"/>
            <a:ext cx="337185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5368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362" y="276592"/>
            <a:ext cx="3371850" cy="378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AutoShape 2" descr="illedresultat for fokus"/>
          <p:cNvSpPr>
            <a:spLocks noChangeAspect="1" noChangeArrowheads="1"/>
          </p:cNvSpPr>
          <p:nvPr/>
        </p:nvSpPr>
        <p:spPr bwMode="auto">
          <a:xfrm>
            <a:off x="0" y="0"/>
            <a:ext cx="2037904" cy="203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illedresultat for fokus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illedresultat for focus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" name="Billed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73339" y="2885281"/>
            <a:ext cx="4453397" cy="326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19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1-2-GRUPPEARBEJDE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2912" y="2011479"/>
            <a:ext cx="12312650" cy="7213600"/>
          </a:xfrm>
        </p:spPr>
        <p:txBody>
          <a:bodyPr/>
          <a:lstStyle/>
          <a:p>
            <a:pPr marL="723900" lvl="2" indent="-457200">
              <a:defRPr/>
            </a:pPr>
            <a:r>
              <a:rPr lang="da-DK" sz="2800" dirty="0" smtClean="0"/>
              <a:t>Den overordnede metode kalder vi 1-2-Gruppearbejde for at signalere at det generelt er godt for kreativiteten at skyde individuelt- og parvis arbejde ind før ”normalt” gruppearbejde</a:t>
            </a:r>
          </a:p>
          <a:p>
            <a:pPr marL="723900" lvl="2" indent="-457200">
              <a:defRPr/>
            </a:pPr>
            <a:r>
              <a:rPr lang="da-DK" sz="2800" dirty="0" smtClean="0"/>
              <a:t>Vi tager udgangspunkt i teorien om Kreativitet som uhæmmet anvendelse af viden og Kreativitetens didaktik som kendes fra procesmodellen Den Kreative Platform og undervisningsmetoden Creative Platform Learning</a:t>
            </a:r>
          </a:p>
          <a:p>
            <a:pPr marL="723900" lvl="2" indent="-457200">
              <a:defRPr/>
            </a:pPr>
            <a:r>
              <a:rPr lang="da-DK" sz="2800" dirty="0"/>
              <a:t>A</a:t>
            </a:r>
            <a:r>
              <a:rPr lang="da-DK" sz="2800" dirty="0" smtClean="0"/>
              <a:t>mbitionen med projektet er at tilvejebringe metoder og materialer til Det Kreative Gruppearbejde som er simple at anvende</a:t>
            </a:r>
          </a:p>
          <a:p>
            <a:pPr marL="723900" lvl="2" indent="-457200">
              <a:defRPr/>
            </a:pPr>
            <a:r>
              <a:rPr lang="da-DK" sz="2800" dirty="0" smtClean="0"/>
              <a:t>Metoder og materialer skal kunne anvendes til gruppearbejde i alle fag og på alle niveauer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5925114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1-2-GRUPPEARBEJDE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2912" y="2011479"/>
            <a:ext cx="12312650" cy="7213600"/>
          </a:xfrm>
        </p:spPr>
        <p:txBody>
          <a:bodyPr/>
          <a:lstStyle/>
          <a:p>
            <a:pPr marL="266700" lvl="2" indent="0">
              <a:buNone/>
              <a:defRPr/>
            </a:pPr>
            <a:r>
              <a:rPr lang="da-DK" sz="2800" b="1" dirty="0" smtClean="0"/>
              <a:t>1. </a:t>
            </a:r>
            <a:r>
              <a:rPr lang="da-DK" sz="2800" dirty="0" smtClean="0"/>
              <a:t>INDIVIDUELT </a:t>
            </a:r>
            <a:r>
              <a:rPr lang="da-DK" sz="2800" dirty="0"/>
              <a:t>– få ideer alene </a:t>
            </a:r>
            <a:r>
              <a:rPr lang="da-DK" sz="2800" dirty="0" smtClean="0"/>
              <a:t>og del dem med gruppen</a:t>
            </a:r>
          </a:p>
          <a:p>
            <a:pPr marL="266700" lvl="2" indent="0">
              <a:buNone/>
              <a:defRPr/>
            </a:pPr>
            <a:r>
              <a:rPr lang="da-DK" sz="2800" b="1" dirty="0" smtClean="0"/>
              <a:t>2. </a:t>
            </a:r>
            <a:r>
              <a:rPr lang="da-DK" sz="2800" dirty="0" smtClean="0"/>
              <a:t>Alle vælger én ide som udvikles videre i par (2&amp;2)</a:t>
            </a:r>
          </a:p>
          <a:p>
            <a:pPr marL="266700" lvl="2" indent="0">
              <a:buNone/>
              <a:defRPr/>
            </a:pPr>
            <a:r>
              <a:rPr lang="da-DK" sz="2800" b="1" dirty="0" smtClean="0"/>
              <a:t>Gruppearbejde. </a:t>
            </a:r>
          </a:p>
          <a:p>
            <a:pPr marL="266700" lvl="2" indent="0">
              <a:buNone/>
              <a:defRPr/>
            </a:pPr>
            <a:r>
              <a:rPr lang="da-DK" sz="2800" b="1" dirty="0" smtClean="0"/>
              <a:t>3. </a:t>
            </a:r>
            <a:r>
              <a:rPr lang="da-DK" sz="2800" dirty="0" smtClean="0"/>
              <a:t>Gruppen </a:t>
            </a:r>
            <a:r>
              <a:rPr lang="da-DK" sz="2800" dirty="0"/>
              <a:t>hælder al sin viden i </a:t>
            </a:r>
            <a:r>
              <a:rPr lang="da-DK" sz="2800" dirty="0" smtClean="0"/>
              <a:t>ideerne </a:t>
            </a:r>
          </a:p>
          <a:p>
            <a:pPr marL="266700" lvl="2" indent="0">
              <a:buNone/>
              <a:defRPr/>
            </a:pPr>
            <a:r>
              <a:rPr lang="da-DK" sz="2800" b="1" dirty="0" smtClean="0"/>
              <a:t>4</a:t>
            </a:r>
            <a:r>
              <a:rPr lang="da-DK" sz="2800" dirty="0" smtClean="0"/>
              <a:t>. Gruppen vurderer ideerne og vælger/beslutter</a:t>
            </a:r>
          </a:p>
          <a:p>
            <a:pPr marL="781050" lvl="2" indent="-514350">
              <a:buFont typeface="Gill Sans" charset="0"/>
              <a:buAutoNum type="arabicPeriod"/>
              <a:defRPr/>
            </a:pPr>
            <a:endParaRPr lang="da-DK" sz="2800" i="1" dirty="0"/>
          </a:p>
          <a:p>
            <a:pPr marL="723900" lvl="2" indent="-457200">
              <a:defRPr/>
            </a:pPr>
            <a:r>
              <a:rPr lang="da-DK" sz="2800" i="1" dirty="0"/>
              <a:t>D</a:t>
            </a:r>
            <a:r>
              <a:rPr lang="da-DK" sz="2800" i="1" dirty="0" smtClean="0"/>
              <a:t>er må </a:t>
            </a:r>
            <a:r>
              <a:rPr lang="da-DK" sz="2800" i="1" u="sng" dirty="0" smtClean="0"/>
              <a:t>kun</a:t>
            </a:r>
            <a:r>
              <a:rPr lang="da-DK" sz="2800" i="1" dirty="0" smtClean="0"/>
              <a:t> siges JA til ideerne i trin 1 - 3</a:t>
            </a:r>
          </a:p>
          <a:p>
            <a:pPr marL="723900" lvl="2" indent="-457200">
              <a:defRPr/>
            </a:pPr>
            <a:r>
              <a:rPr lang="da-DK" sz="2800" i="1" dirty="0" smtClean="0"/>
              <a:t>Ingen vurderinger af ideer undervejs</a:t>
            </a:r>
          </a:p>
          <a:p>
            <a:pPr marL="723900" lvl="2" indent="-457200">
              <a:defRPr/>
            </a:pPr>
            <a:r>
              <a:rPr lang="da-DK" sz="2800" i="1" u="sng" dirty="0" smtClean="0"/>
              <a:t>i trin 4 </a:t>
            </a:r>
            <a:r>
              <a:rPr lang="da-DK" sz="2800" i="1" dirty="0" smtClean="0"/>
              <a:t>diskuterer/vurderer/vælger gruppen og tager beslutninger </a:t>
            </a:r>
          </a:p>
          <a:p>
            <a:pPr marL="266608" indent="0">
              <a:buFont typeface="Gill Sans" charset="0"/>
              <a:buNone/>
              <a:defRPr/>
            </a:pP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144886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 idx="4294967295"/>
          </p:nvPr>
        </p:nvSpPr>
        <p:spPr>
          <a:xfrm>
            <a:off x="-193675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Det Kreative Gruppearbejde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4" name="Tekstfelt 3"/>
          <p:cNvSpPr txBox="1"/>
          <p:nvPr/>
        </p:nvSpPr>
        <p:spPr>
          <a:xfrm>
            <a:off x="9094688" y="8609335"/>
            <a:ext cx="3683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>
                    <a:lumMod val="50000"/>
                  </a:schemeClr>
                </a:solidFill>
              </a:rPr>
              <a:t>1-2-Gruppearbejde</a:t>
            </a: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Lige forbindelse 8"/>
          <p:cNvCxnSpPr/>
          <p:nvPr/>
        </p:nvCxnSpPr>
        <p:spPr bwMode="auto">
          <a:xfrm>
            <a:off x="787945" y="8150206"/>
            <a:ext cx="5210877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38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Lige forbindelse 12"/>
          <p:cNvCxnSpPr/>
          <p:nvPr/>
        </p:nvCxnSpPr>
        <p:spPr bwMode="auto">
          <a:xfrm flipV="1">
            <a:off x="5937208" y="8097180"/>
            <a:ext cx="3888432" cy="3996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3825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Lige forbindelse 14"/>
          <p:cNvCxnSpPr/>
          <p:nvPr/>
        </p:nvCxnSpPr>
        <p:spPr bwMode="auto">
          <a:xfrm flipV="1">
            <a:off x="9750465" y="8084677"/>
            <a:ext cx="2947054" cy="8384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38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182" name="Grupper 7181"/>
          <p:cNvGrpSpPr/>
          <p:nvPr/>
        </p:nvGrpSpPr>
        <p:grpSpPr>
          <a:xfrm>
            <a:off x="787945" y="2283544"/>
            <a:ext cx="612330" cy="3868094"/>
            <a:chOff x="859475" y="2104925"/>
            <a:chExt cx="612330" cy="3868094"/>
          </a:xfrm>
        </p:grpSpPr>
        <p:sp>
          <p:nvSpPr>
            <p:cNvPr id="31" name="Smilende ansigt 30"/>
            <p:cNvSpPr/>
            <p:nvPr/>
          </p:nvSpPr>
          <p:spPr bwMode="auto">
            <a:xfrm>
              <a:off x="895741" y="541374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2" name="Smilende ansigt 31"/>
            <p:cNvSpPr/>
            <p:nvPr/>
          </p:nvSpPr>
          <p:spPr bwMode="auto">
            <a:xfrm>
              <a:off x="892341" y="431248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3" name="Smilende ansigt 32"/>
            <p:cNvSpPr/>
            <p:nvPr/>
          </p:nvSpPr>
          <p:spPr bwMode="auto">
            <a:xfrm>
              <a:off x="859475" y="321122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4" name="Smilende ansigt 33"/>
            <p:cNvSpPr/>
            <p:nvPr/>
          </p:nvSpPr>
          <p:spPr bwMode="auto">
            <a:xfrm>
              <a:off x="876255" y="2104925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cxnSp>
        <p:nvCxnSpPr>
          <p:cNvPr id="7168" name="Lige forbindelse 7167"/>
          <p:cNvCxnSpPr/>
          <p:nvPr/>
        </p:nvCxnSpPr>
        <p:spPr bwMode="auto">
          <a:xfrm>
            <a:off x="1605856" y="2016125"/>
            <a:ext cx="44594" cy="6749107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" name="Lige forbindelse 43"/>
          <p:cNvCxnSpPr/>
          <p:nvPr/>
        </p:nvCxnSpPr>
        <p:spPr bwMode="auto">
          <a:xfrm>
            <a:off x="9645923" y="2075556"/>
            <a:ext cx="72008" cy="606855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Lige forbindelse 44"/>
          <p:cNvCxnSpPr/>
          <p:nvPr/>
        </p:nvCxnSpPr>
        <p:spPr bwMode="auto">
          <a:xfrm>
            <a:off x="5800521" y="2016125"/>
            <a:ext cx="72008" cy="6068552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" name="Lige forbindelse 45"/>
          <p:cNvCxnSpPr/>
          <p:nvPr/>
        </p:nvCxnSpPr>
        <p:spPr bwMode="auto">
          <a:xfrm>
            <a:off x="2745740" y="2004347"/>
            <a:ext cx="12244" cy="6760885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175" name="Grupper 7174"/>
          <p:cNvGrpSpPr/>
          <p:nvPr/>
        </p:nvGrpSpPr>
        <p:grpSpPr>
          <a:xfrm>
            <a:off x="1852957" y="2419505"/>
            <a:ext cx="580662" cy="1537203"/>
            <a:chOff x="1852957" y="2419505"/>
            <a:chExt cx="580662" cy="1537203"/>
          </a:xfrm>
        </p:grpSpPr>
        <p:sp>
          <p:nvSpPr>
            <p:cNvPr id="27" name="Smilende ansigt 26"/>
            <p:cNvSpPr/>
            <p:nvPr/>
          </p:nvSpPr>
          <p:spPr bwMode="auto">
            <a:xfrm>
              <a:off x="1857555" y="3397436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8" name="Smilende ansigt 27"/>
            <p:cNvSpPr/>
            <p:nvPr/>
          </p:nvSpPr>
          <p:spPr bwMode="auto">
            <a:xfrm>
              <a:off x="1852957" y="2419505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7173" name="Lige pilforbindelse 7172"/>
            <p:cNvCxnSpPr>
              <a:stCxn id="28" idx="4"/>
              <a:endCxn id="27" idx="0"/>
            </p:cNvCxnSpPr>
            <p:nvPr/>
          </p:nvCxnSpPr>
          <p:spPr bwMode="auto">
            <a:xfrm>
              <a:off x="2140989" y="2978777"/>
              <a:ext cx="4598" cy="4186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180" name="Grupper 7179"/>
          <p:cNvGrpSpPr/>
          <p:nvPr/>
        </p:nvGrpSpPr>
        <p:grpSpPr>
          <a:xfrm>
            <a:off x="1839372" y="4585677"/>
            <a:ext cx="605305" cy="1521924"/>
            <a:chOff x="1892231" y="4629714"/>
            <a:chExt cx="605305" cy="1521924"/>
          </a:xfrm>
        </p:grpSpPr>
        <p:sp>
          <p:nvSpPr>
            <p:cNvPr id="29" name="Smilende ansigt 28"/>
            <p:cNvSpPr/>
            <p:nvPr/>
          </p:nvSpPr>
          <p:spPr bwMode="auto">
            <a:xfrm>
              <a:off x="1921472" y="4629714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0" name="Smilende ansigt 29"/>
            <p:cNvSpPr/>
            <p:nvPr/>
          </p:nvSpPr>
          <p:spPr bwMode="auto">
            <a:xfrm>
              <a:off x="1892231" y="5592366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52" name="Lige pilforbindelse 51"/>
            <p:cNvCxnSpPr/>
            <p:nvPr/>
          </p:nvCxnSpPr>
          <p:spPr bwMode="auto">
            <a:xfrm>
              <a:off x="2190896" y="5161351"/>
              <a:ext cx="4598" cy="4186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179" name="Grupper 7178"/>
          <p:cNvGrpSpPr/>
          <p:nvPr/>
        </p:nvGrpSpPr>
        <p:grpSpPr>
          <a:xfrm>
            <a:off x="3502138" y="3211227"/>
            <a:ext cx="1503437" cy="2067757"/>
            <a:chOff x="3822546" y="2965337"/>
            <a:chExt cx="1503437" cy="2067757"/>
          </a:xfrm>
        </p:grpSpPr>
        <p:sp>
          <p:nvSpPr>
            <p:cNvPr id="23" name="Smilende ansigt 22"/>
            <p:cNvSpPr/>
            <p:nvPr/>
          </p:nvSpPr>
          <p:spPr bwMode="auto">
            <a:xfrm>
              <a:off x="3838104" y="296533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4" name="Smilende ansigt 23"/>
            <p:cNvSpPr/>
            <p:nvPr/>
          </p:nvSpPr>
          <p:spPr bwMode="auto">
            <a:xfrm>
              <a:off x="3822546" y="373206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5" name="Smilende ansigt 24"/>
            <p:cNvSpPr/>
            <p:nvPr/>
          </p:nvSpPr>
          <p:spPr bwMode="auto">
            <a:xfrm>
              <a:off x="3838104" y="447382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26" name="Smilende ansigt 25"/>
            <p:cNvSpPr/>
            <p:nvPr/>
          </p:nvSpPr>
          <p:spPr bwMode="auto">
            <a:xfrm>
              <a:off x="4749919" y="373206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53" name="Lige pilforbindelse 52"/>
            <p:cNvCxnSpPr>
              <a:endCxn id="26" idx="1"/>
            </p:cNvCxnSpPr>
            <p:nvPr/>
          </p:nvCxnSpPr>
          <p:spPr bwMode="auto">
            <a:xfrm>
              <a:off x="4398610" y="3443498"/>
              <a:ext cx="435672" cy="370467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6" name="Lige pilforbindelse 55"/>
            <p:cNvCxnSpPr/>
            <p:nvPr/>
          </p:nvCxnSpPr>
          <p:spPr bwMode="auto">
            <a:xfrm>
              <a:off x="4442801" y="4008012"/>
              <a:ext cx="297395" cy="136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7" name="Lige pilforbindelse 56"/>
            <p:cNvCxnSpPr>
              <a:endCxn id="26" idx="3"/>
            </p:cNvCxnSpPr>
            <p:nvPr/>
          </p:nvCxnSpPr>
          <p:spPr bwMode="auto">
            <a:xfrm flipV="1">
              <a:off x="4426664" y="4209431"/>
              <a:ext cx="407618" cy="420283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7186" name="Tekstfelt 7185"/>
          <p:cNvSpPr txBox="1"/>
          <p:nvPr/>
        </p:nvSpPr>
        <p:spPr>
          <a:xfrm>
            <a:off x="859475" y="8174996"/>
            <a:ext cx="60893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1</a:t>
            </a:r>
            <a:endParaRPr lang="en-GB"/>
          </a:p>
        </p:txBody>
      </p:sp>
      <p:sp>
        <p:nvSpPr>
          <p:cNvPr id="73" name="Tekstfelt 72"/>
          <p:cNvSpPr txBox="1"/>
          <p:nvPr/>
        </p:nvSpPr>
        <p:spPr>
          <a:xfrm>
            <a:off x="1868613" y="8161422"/>
            <a:ext cx="60893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2</a:t>
            </a:r>
            <a:endParaRPr lang="en-GB" dirty="0"/>
          </a:p>
        </p:txBody>
      </p:sp>
      <p:sp>
        <p:nvSpPr>
          <p:cNvPr id="74" name="Tekstfelt 73"/>
          <p:cNvSpPr txBox="1"/>
          <p:nvPr/>
        </p:nvSpPr>
        <p:spPr>
          <a:xfrm>
            <a:off x="2891157" y="8169623"/>
            <a:ext cx="596274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Gruppearbejde</a:t>
            </a:r>
            <a:endParaRPr lang="en-GB" dirty="0"/>
          </a:p>
        </p:txBody>
      </p:sp>
      <p:sp>
        <p:nvSpPr>
          <p:cNvPr id="75" name="Tekstfelt 74"/>
          <p:cNvSpPr txBox="1"/>
          <p:nvPr/>
        </p:nvSpPr>
        <p:spPr>
          <a:xfrm>
            <a:off x="1650450" y="7358562"/>
            <a:ext cx="1437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Ja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Og</a:t>
            </a:r>
            <a:endParaRPr lang="en-GB" sz="2800" b="1" dirty="0"/>
          </a:p>
        </p:txBody>
      </p:sp>
      <p:sp>
        <p:nvSpPr>
          <p:cNvPr id="76" name="Tekstfelt 75"/>
          <p:cNvSpPr txBox="1"/>
          <p:nvPr/>
        </p:nvSpPr>
        <p:spPr>
          <a:xfrm>
            <a:off x="3595048" y="7348852"/>
            <a:ext cx="14370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Ja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Og</a:t>
            </a:r>
            <a:endParaRPr lang="en-GB" sz="2800" b="1" dirty="0"/>
          </a:p>
        </p:txBody>
      </p:sp>
      <p:sp>
        <p:nvSpPr>
          <p:cNvPr id="77" name="Tekstfelt 76"/>
          <p:cNvSpPr txBox="1"/>
          <p:nvPr/>
        </p:nvSpPr>
        <p:spPr>
          <a:xfrm>
            <a:off x="6382643" y="7120750"/>
            <a:ext cx="2450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Diskussion</a:t>
            </a:r>
            <a:r>
              <a:rPr lang="en-GB" sz="2800" b="1" dirty="0" smtClean="0"/>
              <a:t>/</a:t>
            </a:r>
            <a:r>
              <a:rPr lang="en-GB" sz="2800" b="1" dirty="0" err="1" smtClean="0"/>
              <a:t>Vurdering</a:t>
            </a:r>
            <a:endParaRPr lang="en-GB" sz="2800" b="1" dirty="0"/>
          </a:p>
        </p:txBody>
      </p:sp>
      <p:sp>
        <p:nvSpPr>
          <p:cNvPr id="78" name="Tekstfelt 77"/>
          <p:cNvSpPr txBox="1"/>
          <p:nvPr/>
        </p:nvSpPr>
        <p:spPr>
          <a:xfrm>
            <a:off x="9934638" y="7325360"/>
            <a:ext cx="245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/>
              <a:t>Beslutning</a:t>
            </a:r>
            <a:endParaRPr lang="en-GB" sz="2800" b="1" dirty="0"/>
          </a:p>
        </p:txBody>
      </p:sp>
      <p:pic>
        <p:nvPicPr>
          <p:cNvPr id="1026" name="Picture 2" descr="https://encrypted-tbn2.gstatic.com/images?q=tbn:ANd9GcTOcq9J2k8RzpMmR8bTGGet2xalIp6LNhBTkv1zqNuqEhgm-Q3uodqz0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95" y="6868139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7" name="Grupper 7176"/>
          <p:cNvGrpSpPr/>
          <p:nvPr/>
        </p:nvGrpSpPr>
        <p:grpSpPr>
          <a:xfrm>
            <a:off x="10115259" y="3113169"/>
            <a:ext cx="2135411" cy="2281466"/>
            <a:chOff x="10115259" y="3113169"/>
            <a:chExt cx="2135411" cy="2281466"/>
          </a:xfrm>
        </p:grpSpPr>
        <p:grpSp>
          <p:nvGrpSpPr>
            <p:cNvPr id="65" name="Grupper 64"/>
            <p:cNvGrpSpPr/>
            <p:nvPr/>
          </p:nvGrpSpPr>
          <p:grpSpPr>
            <a:xfrm>
              <a:off x="10115259" y="3113169"/>
              <a:ext cx="2135411" cy="2281466"/>
              <a:chOff x="6599237" y="4093520"/>
              <a:chExt cx="2135411" cy="2281466"/>
            </a:xfrm>
          </p:grpSpPr>
          <p:sp>
            <p:nvSpPr>
              <p:cNvPr id="66" name="Smilende ansigt 65"/>
              <p:cNvSpPr/>
              <p:nvPr/>
            </p:nvSpPr>
            <p:spPr bwMode="auto">
              <a:xfrm>
                <a:off x="6599237" y="503309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67" name="Smilende ansigt 66"/>
              <p:cNvSpPr/>
              <p:nvPr/>
            </p:nvSpPr>
            <p:spPr bwMode="auto">
              <a:xfrm>
                <a:off x="7405419" y="581571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68" name="Smilende ansigt 67"/>
              <p:cNvSpPr/>
              <p:nvPr/>
            </p:nvSpPr>
            <p:spPr bwMode="auto">
              <a:xfrm>
                <a:off x="7356028" y="4093520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69" name="Smilende ansigt 68"/>
              <p:cNvSpPr/>
              <p:nvPr/>
            </p:nvSpPr>
            <p:spPr bwMode="auto">
              <a:xfrm>
                <a:off x="8158584" y="503309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</p:grpSp>
        <p:cxnSp>
          <p:nvCxnSpPr>
            <p:cNvPr id="59" name="Lige pilforbindelse 58"/>
            <p:cNvCxnSpPr/>
            <p:nvPr/>
          </p:nvCxnSpPr>
          <p:spPr bwMode="auto">
            <a:xfrm>
              <a:off x="10528233" y="4613533"/>
              <a:ext cx="366759" cy="37878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0" name="Lige pilforbindelse 59"/>
            <p:cNvCxnSpPr>
              <a:endCxn id="67" idx="7"/>
            </p:cNvCxnSpPr>
            <p:nvPr/>
          </p:nvCxnSpPr>
          <p:spPr bwMode="auto">
            <a:xfrm flipH="1">
              <a:off x="11413142" y="4604636"/>
              <a:ext cx="432041" cy="31263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1" name="Lige pilforbindelse 60"/>
            <p:cNvCxnSpPr>
              <a:endCxn id="69" idx="1"/>
            </p:cNvCxnSpPr>
            <p:nvPr/>
          </p:nvCxnSpPr>
          <p:spPr bwMode="auto">
            <a:xfrm>
              <a:off x="11405437" y="3590905"/>
              <a:ext cx="353532" cy="543741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" name="Lige pilforbindelse 61"/>
            <p:cNvCxnSpPr/>
            <p:nvPr/>
          </p:nvCxnSpPr>
          <p:spPr bwMode="auto">
            <a:xfrm flipH="1">
              <a:off x="10530324" y="3602929"/>
              <a:ext cx="412754" cy="47253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3" name="Lige pilforbindelse 62"/>
            <p:cNvCxnSpPr>
              <a:stCxn id="69" idx="2"/>
              <a:endCxn id="66" idx="6"/>
            </p:cNvCxnSpPr>
            <p:nvPr/>
          </p:nvCxnSpPr>
          <p:spPr bwMode="auto">
            <a:xfrm flipH="1">
              <a:off x="10691323" y="4332379"/>
              <a:ext cx="983283" cy="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4" name="Lige pilforbindelse 63"/>
            <p:cNvCxnSpPr>
              <a:endCxn id="67" idx="0"/>
            </p:cNvCxnSpPr>
            <p:nvPr/>
          </p:nvCxnSpPr>
          <p:spPr bwMode="auto">
            <a:xfrm>
              <a:off x="11191286" y="3672441"/>
              <a:ext cx="18187" cy="1162922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176" name="Grupper 7175"/>
          <p:cNvGrpSpPr/>
          <p:nvPr/>
        </p:nvGrpSpPr>
        <p:grpSpPr>
          <a:xfrm>
            <a:off x="6528119" y="3105790"/>
            <a:ext cx="2135411" cy="2281466"/>
            <a:chOff x="6528119" y="3105790"/>
            <a:chExt cx="2135411" cy="2281466"/>
          </a:xfrm>
        </p:grpSpPr>
        <p:grpSp>
          <p:nvGrpSpPr>
            <p:cNvPr id="7183" name="Grupper 7182"/>
            <p:cNvGrpSpPr/>
            <p:nvPr/>
          </p:nvGrpSpPr>
          <p:grpSpPr>
            <a:xfrm>
              <a:off x="6528119" y="3105790"/>
              <a:ext cx="2135411" cy="2281466"/>
              <a:chOff x="6599237" y="4093520"/>
              <a:chExt cx="2135411" cy="2281466"/>
            </a:xfrm>
          </p:grpSpPr>
          <p:sp>
            <p:nvSpPr>
              <p:cNvPr id="22" name="Smilende ansigt 21"/>
              <p:cNvSpPr/>
              <p:nvPr/>
            </p:nvSpPr>
            <p:spPr bwMode="auto">
              <a:xfrm>
                <a:off x="6599237" y="503309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5" name="Smilende ansigt 34"/>
              <p:cNvSpPr/>
              <p:nvPr/>
            </p:nvSpPr>
            <p:spPr bwMode="auto">
              <a:xfrm>
                <a:off x="7405419" y="581571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6" name="Smilende ansigt 35"/>
              <p:cNvSpPr/>
              <p:nvPr/>
            </p:nvSpPr>
            <p:spPr bwMode="auto">
              <a:xfrm>
                <a:off x="7356028" y="4093520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7" name="Smilende ansigt 36"/>
              <p:cNvSpPr/>
              <p:nvPr/>
            </p:nvSpPr>
            <p:spPr bwMode="auto">
              <a:xfrm>
                <a:off x="8158584" y="503309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</p:grpSp>
        <p:cxnSp>
          <p:nvCxnSpPr>
            <p:cNvPr id="50" name="Lige pilforbindelse 49"/>
            <p:cNvCxnSpPr>
              <a:endCxn id="35" idx="0"/>
            </p:cNvCxnSpPr>
            <p:nvPr/>
          </p:nvCxnSpPr>
          <p:spPr bwMode="auto">
            <a:xfrm>
              <a:off x="7588482" y="3672441"/>
              <a:ext cx="33851" cy="1155543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1" name="Lige pilforbindelse 50"/>
            <p:cNvCxnSpPr>
              <a:endCxn id="22" idx="0"/>
            </p:cNvCxnSpPr>
            <p:nvPr/>
          </p:nvCxnSpPr>
          <p:spPr bwMode="auto">
            <a:xfrm flipH="1">
              <a:off x="6816151" y="3614204"/>
              <a:ext cx="551026" cy="43116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4" name="Lige pilforbindelse 53"/>
            <p:cNvCxnSpPr>
              <a:endCxn id="37" idx="0"/>
            </p:cNvCxnSpPr>
            <p:nvPr/>
          </p:nvCxnSpPr>
          <p:spPr bwMode="auto">
            <a:xfrm>
              <a:off x="7839040" y="3581357"/>
              <a:ext cx="536458" cy="464007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5" name="Lige pilforbindelse 54"/>
            <p:cNvCxnSpPr/>
            <p:nvPr/>
          </p:nvCxnSpPr>
          <p:spPr bwMode="auto">
            <a:xfrm>
              <a:off x="6934674" y="4631719"/>
              <a:ext cx="384104" cy="36059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" name="Lige pilforbindelse 57"/>
            <p:cNvCxnSpPr>
              <a:endCxn id="35" idx="7"/>
            </p:cNvCxnSpPr>
            <p:nvPr/>
          </p:nvCxnSpPr>
          <p:spPr bwMode="auto">
            <a:xfrm flipH="1">
              <a:off x="7826002" y="4557828"/>
              <a:ext cx="409570" cy="3520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9" name="Lige pilforbindelse 78"/>
            <p:cNvCxnSpPr>
              <a:endCxn id="37" idx="2"/>
            </p:cNvCxnSpPr>
            <p:nvPr/>
          </p:nvCxnSpPr>
          <p:spPr bwMode="auto">
            <a:xfrm flipV="1">
              <a:off x="7131484" y="4325000"/>
              <a:ext cx="955982" cy="1518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89757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>Trin1 - Individuel idegenerering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2912" y="1780456"/>
            <a:ext cx="12312650" cy="7213600"/>
          </a:xfrm>
        </p:spPr>
        <p:txBody>
          <a:bodyPr/>
          <a:lstStyle/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Alle får papir og blyant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Sig at det handler om at få mange ideer og at der ikke er noget der er forkert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Individuelt får alle så mange ideer som muligt i 2-5 minutter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Det er en fordel hvis ideerne skrives på hvert sit stykke papir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Hvis man vil have flere ideer frem kan der gives forskellige stimuli til eleverne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Du kan evt. vælge at eleverne inspirerer hinanden ved at skiftes til at læse en ide op</a:t>
            </a:r>
            <a:endParaRPr lang="da-DK" sz="2800" dirty="0"/>
          </a:p>
        </p:txBody>
      </p:sp>
      <p:sp>
        <p:nvSpPr>
          <p:cNvPr id="2" name="Tekstfelt 1"/>
          <p:cNvSpPr txBox="1"/>
          <p:nvPr/>
        </p:nvSpPr>
        <p:spPr>
          <a:xfrm>
            <a:off x="9094688" y="8609335"/>
            <a:ext cx="3683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>
                    <a:lumMod val="50000"/>
                  </a:schemeClr>
                </a:solidFill>
              </a:rPr>
              <a:t>1-2-Gruppearbejde</a:t>
            </a: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5" name="Grupper 4"/>
          <p:cNvGrpSpPr/>
          <p:nvPr/>
        </p:nvGrpSpPr>
        <p:grpSpPr>
          <a:xfrm>
            <a:off x="11876395" y="82078"/>
            <a:ext cx="612330" cy="3868094"/>
            <a:chOff x="859475" y="2104925"/>
            <a:chExt cx="612330" cy="3868094"/>
          </a:xfrm>
        </p:grpSpPr>
        <p:sp>
          <p:nvSpPr>
            <p:cNvPr id="6" name="Smilende ansigt 5"/>
            <p:cNvSpPr/>
            <p:nvPr/>
          </p:nvSpPr>
          <p:spPr bwMode="auto">
            <a:xfrm>
              <a:off x="895741" y="541374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7" name="Smilende ansigt 6"/>
            <p:cNvSpPr/>
            <p:nvPr/>
          </p:nvSpPr>
          <p:spPr bwMode="auto">
            <a:xfrm>
              <a:off x="892341" y="431248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8" name="Smilende ansigt 7"/>
            <p:cNvSpPr/>
            <p:nvPr/>
          </p:nvSpPr>
          <p:spPr bwMode="auto">
            <a:xfrm>
              <a:off x="859475" y="321122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9" name="Smilende ansigt 8"/>
            <p:cNvSpPr/>
            <p:nvPr/>
          </p:nvSpPr>
          <p:spPr bwMode="auto">
            <a:xfrm>
              <a:off x="876255" y="2104925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8600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Trin 2 - Videreudvikling 2&amp;2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2912" y="1780456"/>
            <a:ext cx="12312650" cy="7213600"/>
          </a:xfrm>
        </p:spPr>
        <p:txBody>
          <a:bodyPr/>
          <a:lstStyle/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Eleverne går sammen 2&amp;2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De præsenterer på skift én ide som de sammen videreudvikler på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Eleverne vælger hver for sig den ide de bedst kan lide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9094688" y="8609335"/>
            <a:ext cx="3683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>
                    <a:lumMod val="50000"/>
                  </a:schemeClr>
                </a:solidFill>
              </a:rPr>
              <a:t>1-2-Gruppearbejde</a:t>
            </a: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5" name="Grupper 4"/>
          <p:cNvGrpSpPr/>
          <p:nvPr/>
        </p:nvGrpSpPr>
        <p:grpSpPr>
          <a:xfrm>
            <a:off x="11859156" y="58478"/>
            <a:ext cx="605305" cy="1521924"/>
            <a:chOff x="1892231" y="4629714"/>
            <a:chExt cx="605305" cy="1521924"/>
          </a:xfrm>
        </p:grpSpPr>
        <p:sp>
          <p:nvSpPr>
            <p:cNvPr id="6" name="Smilende ansigt 5"/>
            <p:cNvSpPr/>
            <p:nvPr/>
          </p:nvSpPr>
          <p:spPr bwMode="auto">
            <a:xfrm>
              <a:off x="1921472" y="4629714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7" name="Smilende ansigt 6"/>
            <p:cNvSpPr/>
            <p:nvPr/>
          </p:nvSpPr>
          <p:spPr bwMode="auto">
            <a:xfrm>
              <a:off x="1892231" y="5592366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8" name="Lige pilforbindelse 7"/>
            <p:cNvCxnSpPr/>
            <p:nvPr/>
          </p:nvCxnSpPr>
          <p:spPr bwMode="auto">
            <a:xfrm>
              <a:off x="2190896" y="5161351"/>
              <a:ext cx="4598" cy="4186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upper 8"/>
          <p:cNvGrpSpPr/>
          <p:nvPr/>
        </p:nvGrpSpPr>
        <p:grpSpPr>
          <a:xfrm>
            <a:off x="11829915" y="2028771"/>
            <a:ext cx="605305" cy="1521924"/>
            <a:chOff x="1892231" y="4629714"/>
            <a:chExt cx="605305" cy="1521924"/>
          </a:xfrm>
        </p:grpSpPr>
        <p:sp>
          <p:nvSpPr>
            <p:cNvPr id="10" name="Smilende ansigt 9"/>
            <p:cNvSpPr/>
            <p:nvPr/>
          </p:nvSpPr>
          <p:spPr bwMode="auto">
            <a:xfrm>
              <a:off x="1921472" y="4629714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Smilende ansigt 10"/>
            <p:cNvSpPr/>
            <p:nvPr/>
          </p:nvSpPr>
          <p:spPr bwMode="auto">
            <a:xfrm>
              <a:off x="1892231" y="5592366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12" name="Lige pilforbindelse 11"/>
            <p:cNvCxnSpPr/>
            <p:nvPr/>
          </p:nvCxnSpPr>
          <p:spPr bwMode="auto">
            <a:xfrm>
              <a:off x="2190896" y="5161351"/>
              <a:ext cx="4598" cy="4186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88161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Trin 3 - Videreudvikling af ideer i gruppen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2912" y="1780456"/>
            <a:ext cx="12312650" cy="7213600"/>
          </a:xfrm>
        </p:spPr>
        <p:txBody>
          <a:bodyPr/>
          <a:lstStyle/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På skift præsenterer eleverne deres ide som gruppen videreudvikler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/>
              <a:t>G</a:t>
            </a:r>
            <a:r>
              <a:rPr lang="da-DK" sz="2800" dirty="0" smtClean="0"/>
              <a:t>ruppen udvikler kun på én ide ad gangen</a:t>
            </a:r>
          </a:p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Resten af gruppen siger JA og arbejder kun med idehaverens ide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9094688" y="8609335"/>
            <a:ext cx="3683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>
                    <a:lumMod val="50000"/>
                  </a:schemeClr>
                </a:solidFill>
              </a:rPr>
              <a:t>1-2-Gruppearbejde</a:t>
            </a: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5" name="Grupper 4"/>
          <p:cNvGrpSpPr/>
          <p:nvPr/>
        </p:nvGrpSpPr>
        <p:grpSpPr>
          <a:xfrm>
            <a:off x="5494288" y="1754977"/>
            <a:ext cx="1503437" cy="2067757"/>
            <a:chOff x="3822546" y="2965337"/>
            <a:chExt cx="1503437" cy="2067757"/>
          </a:xfrm>
        </p:grpSpPr>
        <p:sp>
          <p:nvSpPr>
            <p:cNvPr id="6" name="Smilende ansigt 5"/>
            <p:cNvSpPr/>
            <p:nvPr/>
          </p:nvSpPr>
          <p:spPr bwMode="auto">
            <a:xfrm>
              <a:off x="3838104" y="2965337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7" name="Smilende ansigt 6"/>
            <p:cNvSpPr/>
            <p:nvPr/>
          </p:nvSpPr>
          <p:spPr bwMode="auto">
            <a:xfrm>
              <a:off x="3822546" y="373206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8" name="Smilende ansigt 7"/>
            <p:cNvSpPr/>
            <p:nvPr/>
          </p:nvSpPr>
          <p:spPr bwMode="auto">
            <a:xfrm>
              <a:off x="3838104" y="447382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9" name="Smilende ansigt 8"/>
            <p:cNvSpPr/>
            <p:nvPr/>
          </p:nvSpPr>
          <p:spPr bwMode="auto">
            <a:xfrm>
              <a:off x="4749919" y="3732062"/>
              <a:ext cx="576064" cy="559272"/>
            </a:xfrm>
            <a:prstGeom prst="smileyFace">
              <a:avLst/>
            </a:prstGeom>
            <a:solidFill>
              <a:srgbClr val="00B050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cxnSp>
          <p:nvCxnSpPr>
            <p:cNvPr id="10" name="Lige pilforbindelse 9"/>
            <p:cNvCxnSpPr/>
            <p:nvPr/>
          </p:nvCxnSpPr>
          <p:spPr bwMode="auto">
            <a:xfrm>
              <a:off x="4398610" y="3443498"/>
              <a:ext cx="435672" cy="370467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1" name="Lige pilforbindelse 10"/>
            <p:cNvCxnSpPr/>
            <p:nvPr/>
          </p:nvCxnSpPr>
          <p:spPr bwMode="auto">
            <a:xfrm>
              <a:off x="4442801" y="4008012"/>
              <a:ext cx="297395" cy="136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" name="Lige pilforbindelse 11"/>
            <p:cNvCxnSpPr/>
            <p:nvPr/>
          </p:nvCxnSpPr>
          <p:spPr bwMode="auto">
            <a:xfrm flipV="1">
              <a:off x="4426664" y="4209431"/>
              <a:ext cx="407618" cy="420283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69107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>
          <a:xfrm>
            <a:off x="0" y="390525"/>
            <a:ext cx="13198475" cy="162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 anchor="t"/>
          <a:lstStyle/>
          <a:p>
            <a:pPr eaLnBrk="1" hangingPunct="1">
              <a:defRPr/>
            </a:pPr>
            <a:r>
              <a:rPr lang="da-DK" sz="6000" dirty="0" smtClean="0"/>
              <a:t>Trin 4 - Vurdering og beslutningstagen</a:t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r>
              <a:rPr lang="da-DK" sz="6000" dirty="0" smtClean="0"/>
              <a:t/>
            </a:r>
            <a:br>
              <a:rPr lang="da-DK" sz="6000" dirty="0" smtClean="0"/>
            </a:br>
            <a:endParaRPr lang="da-DK" sz="6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42912" y="1780456"/>
            <a:ext cx="12312650" cy="7213600"/>
          </a:xfrm>
        </p:spPr>
        <p:txBody>
          <a:bodyPr/>
          <a:lstStyle/>
          <a:p>
            <a:pPr marL="780958" indent="-514350">
              <a:buFont typeface="+mj-lt"/>
              <a:buAutoNum type="arabicPeriod"/>
              <a:defRPr/>
            </a:pPr>
            <a:r>
              <a:rPr lang="da-DK" sz="2800" dirty="0" smtClean="0"/>
              <a:t>Gruppen vurderer de udviklede ideer og beslutter hvilke(n) de vil vælge/arbejde videre med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9094688" y="8609335"/>
            <a:ext cx="3683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dirty="0">
                <a:solidFill>
                  <a:schemeClr val="bg1">
                    <a:lumMod val="50000"/>
                  </a:schemeClr>
                </a:solidFill>
              </a:rPr>
              <a:t>1-2-Gruppearbejde</a:t>
            </a:r>
            <a:endParaRPr lang="en-GB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Lige pilforbindelse 14"/>
          <p:cNvCxnSpPr/>
          <p:nvPr/>
        </p:nvCxnSpPr>
        <p:spPr bwMode="auto">
          <a:xfrm>
            <a:off x="4979497" y="3090069"/>
            <a:ext cx="1547199" cy="0"/>
          </a:xfrm>
          <a:prstGeom prst="straightConnector1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730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" name="Grupper 16"/>
          <p:cNvGrpSpPr/>
          <p:nvPr/>
        </p:nvGrpSpPr>
        <p:grpSpPr>
          <a:xfrm>
            <a:off x="6891331" y="1868536"/>
            <a:ext cx="2135411" cy="2281466"/>
            <a:chOff x="10115259" y="3113169"/>
            <a:chExt cx="2135411" cy="2281466"/>
          </a:xfrm>
        </p:grpSpPr>
        <p:grpSp>
          <p:nvGrpSpPr>
            <p:cNvPr id="18" name="Grupper 17"/>
            <p:cNvGrpSpPr/>
            <p:nvPr/>
          </p:nvGrpSpPr>
          <p:grpSpPr>
            <a:xfrm>
              <a:off x="10115259" y="3113169"/>
              <a:ext cx="2135411" cy="2281466"/>
              <a:chOff x="6599237" y="4093520"/>
              <a:chExt cx="2135411" cy="2281466"/>
            </a:xfrm>
          </p:grpSpPr>
          <p:sp>
            <p:nvSpPr>
              <p:cNvPr id="25" name="Smilende ansigt 24"/>
              <p:cNvSpPr/>
              <p:nvPr/>
            </p:nvSpPr>
            <p:spPr bwMode="auto">
              <a:xfrm>
                <a:off x="6599237" y="503309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26" name="Smilende ansigt 25"/>
              <p:cNvSpPr/>
              <p:nvPr/>
            </p:nvSpPr>
            <p:spPr bwMode="auto">
              <a:xfrm>
                <a:off x="7405419" y="581571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27" name="Smilende ansigt 26"/>
              <p:cNvSpPr/>
              <p:nvPr/>
            </p:nvSpPr>
            <p:spPr bwMode="auto">
              <a:xfrm>
                <a:off x="7356028" y="4093520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28" name="Smilende ansigt 27"/>
              <p:cNvSpPr/>
              <p:nvPr/>
            </p:nvSpPr>
            <p:spPr bwMode="auto">
              <a:xfrm>
                <a:off x="8158584" y="5033094"/>
                <a:ext cx="576064" cy="559272"/>
              </a:xfrm>
              <a:prstGeom prst="smileyFace">
                <a:avLst/>
              </a:prstGeom>
              <a:solidFill>
                <a:srgbClr val="FF00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</p:grpSp>
        <p:cxnSp>
          <p:nvCxnSpPr>
            <p:cNvPr id="19" name="Lige pilforbindelse 18"/>
            <p:cNvCxnSpPr/>
            <p:nvPr/>
          </p:nvCxnSpPr>
          <p:spPr bwMode="auto">
            <a:xfrm>
              <a:off x="10528233" y="4613533"/>
              <a:ext cx="366759" cy="37878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0" name="Lige pilforbindelse 19"/>
            <p:cNvCxnSpPr/>
            <p:nvPr/>
          </p:nvCxnSpPr>
          <p:spPr bwMode="auto">
            <a:xfrm flipH="1">
              <a:off x="11413142" y="4604636"/>
              <a:ext cx="432041" cy="31263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1" name="Lige pilforbindelse 20"/>
            <p:cNvCxnSpPr/>
            <p:nvPr/>
          </p:nvCxnSpPr>
          <p:spPr bwMode="auto">
            <a:xfrm>
              <a:off x="11405437" y="3590905"/>
              <a:ext cx="353532" cy="543741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2" name="Lige pilforbindelse 21"/>
            <p:cNvCxnSpPr/>
            <p:nvPr/>
          </p:nvCxnSpPr>
          <p:spPr bwMode="auto">
            <a:xfrm flipH="1">
              <a:off x="10530324" y="3602929"/>
              <a:ext cx="412754" cy="472535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3" name="Lige pilforbindelse 22"/>
            <p:cNvCxnSpPr/>
            <p:nvPr/>
          </p:nvCxnSpPr>
          <p:spPr bwMode="auto">
            <a:xfrm flipH="1">
              <a:off x="10691323" y="4332379"/>
              <a:ext cx="983283" cy="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4" name="Lige pilforbindelse 23"/>
            <p:cNvCxnSpPr/>
            <p:nvPr/>
          </p:nvCxnSpPr>
          <p:spPr bwMode="auto">
            <a:xfrm>
              <a:off x="11191286" y="3672441"/>
              <a:ext cx="18187" cy="1162922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9" name="Grupper 28"/>
          <p:cNvGrpSpPr/>
          <p:nvPr/>
        </p:nvGrpSpPr>
        <p:grpSpPr>
          <a:xfrm>
            <a:off x="2509906" y="1868536"/>
            <a:ext cx="2135411" cy="2281466"/>
            <a:chOff x="6528119" y="3105790"/>
            <a:chExt cx="2135411" cy="2281466"/>
          </a:xfrm>
        </p:grpSpPr>
        <p:grpSp>
          <p:nvGrpSpPr>
            <p:cNvPr id="30" name="Grupper 29"/>
            <p:cNvGrpSpPr/>
            <p:nvPr/>
          </p:nvGrpSpPr>
          <p:grpSpPr>
            <a:xfrm>
              <a:off x="6528119" y="3105790"/>
              <a:ext cx="2135411" cy="2281466"/>
              <a:chOff x="6599237" y="4093520"/>
              <a:chExt cx="2135411" cy="2281466"/>
            </a:xfrm>
          </p:grpSpPr>
          <p:sp>
            <p:nvSpPr>
              <p:cNvPr id="37" name="Smilende ansigt 36"/>
              <p:cNvSpPr/>
              <p:nvPr/>
            </p:nvSpPr>
            <p:spPr bwMode="auto">
              <a:xfrm>
                <a:off x="6599237" y="503309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8" name="Smilende ansigt 37"/>
              <p:cNvSpPr/>
              <p:nvPr/>
            </p:nvSpPr>
            <p:spPr bwMode="auto">
              <a:xfrm>
                <a:off x="7405419" y="581571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39" name="Smilende ansigt 38"/>
              <p:cNvSpPr/>
              <p:nvPr/>
            </p:nvSpPr>
            <p:spPr bwMode="auto">
              <a:xfrm>
                <a:off x="7356028" y="4093520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40" name="Smilende ansigt 39"/>
              <p:cNvSpPr/>
              <p:nvPr/>
            </p:nvSpPr>
            <p:spPr bwMode="auto">
              <a:xfrm>
                <a:off x="8158584" y="5033094"/>
                <a:ext cx="576064" cy="559272"/>
              </a:xfrm>
              <a:prstGeom prst="smileyFace">
                <a:avLst/>
              </a:prstGeom>
              <a:solidFill>
                <a:srgbClr val="FFFF00"/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4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</p:grpSp>
        <p:cxnSp>
          <p:nvCxnSpPr>
            <p:cNvPr id="31" name="Lige pilforbindelse 30"/>
            <p:cNvCxnSpPr/>
            <p:nvPr/>
          </p:nvCxnSpPr>
          <p:spPr bwMode="auto">
            <a:xfrm>
              <a:off x="7588482" y="3672441"/>
              <a:ext cx="33851" cy="1155543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2" name="Lige pilforbindelse 31"/>
            <p:cNvCxnSpPr/>
            <p:nvPr/>
          </p:nvCxnSpPr>
          <p:spPr bwMode="auto">
            <a:xfrm flipH="1">
              <a:off x="6816151" y="3614204"/>
              <a:ext cx="551026" cy="431160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3" name="Lige pilforbindelse 32"/>
            <p:cNvCxnSpPr/>
            <p:nvPr/>
          </p:nvCxnSpPr>
          <p:spPr bwMode="auto">
            <a:xfrm>
              <a:off x="7839040" y="3581357"/>
              <a:ext cx="536458" cy="464007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4" name="Lige pilforbindelse 33"/>
            <p:cNvCxnSpPr/>
            <p:nvPr/>
          </p:nvCxnSpPr>
          <p:spPr bwMode="auto">
            <a:xfrm>
              <a:off x="6934674" y="4631719"/>
              <a:ext cx="384104" cy="36059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5" name="Lige pilforbindelse 34"/>
            <p:cNvCxnSpPr/>
            <p:nvPr/>
          </p:nvCxnSpPr>
          <p:spPr bwMode="auto">
            <a:xfrm flipH="1">
              <a:off x="7826002" y="4557828"/>
              <a:ext cx="409570" cy="352059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6" name="Lige pilforbindelse 35"/>
            <p:cNvCxnSpPr/>
            <p:nvPr/>
          </p:nvCxnSpPr>
          <p:spPr bwMode="auto">
            <a:xfrm flipV="1">
              <a:off x="7131484" y="4325000"/>
              <a:ext cx="955982" cy="1518"/>
            </a:xfrm>
            <a:prstGeom prst="straightConnector1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49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3485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kter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unk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unk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itel &amp; punkter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F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el &amp; punk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arrow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Titel &amp; punk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26879</TotalTime>
  <Pages>0</Pages>
  <Words>450</Words>
  <Characters>0</Characters>
  <Application>Microsoft Macintosh PowerPoint</Application>
  <PresentationFormat>Brugerdefineret</PresentationFormat>
  <Lines>0</Lines>
  <Paragraphs>61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11</vt:i4>
      </vt:variant>
    </vt:vector>
  </HeadingPairs>
  <TitlesOfParts>
    <vt:vector size="16" baseType="lpstr">
      <vt:lpstr>Calibri</vt:lpstr>
      <vt:lpstr>Gill Sans</vt:lpstr>
      <vt:lpstr>ヒラギノ角ゴ ProN W3</vt:lpstr>
      <vt:lpstr>Punkter</vt:lpstr>
      <vt:lpstr>2_Titel &amp; punkter</vt:lpstr>
      <vt:lpstr>Det Kreative Gruppearbejde (Standard du kan anvende til dine elevers gruppearbejde)  Jonna Langeland &amp; Søren Hansen, Aalborg universitet Find flere materialer om kreativitet på www.uva.aau.dk</vt:lpstr>
      <vt:lpstr>PowerPoint-præsentation</vt:lpstr>
      <vt:lpstr>1-2-GRUPPEARBEJDE  </vt:lpstr>
      <vt:lpstr>1-2-GRUPPEARBEJDE  </vt:lpstr>
      <vt:lpstr>Det Kreative Gruppearbejde   </vt:lpstr>
      <vt:lpstr> Trin1 - Individuel idegenerering   </vt:lpstr>
      <vt:lpstr>Trin 2 - Videreudvikling 2&amp;2   </vt:lpstr>
      <vt:lpstr>Trin 3 - Videreudvikling af ideer i gruppen   </vt:lpstr>
      <vt:lpstr>Trin 4 - Vurdering og beslutningstagen   </vt:lpstr>
      <vt:lpstr>Det Kreative Gruppearbejde   </vt:lpstr>
      <vt:lpstr>1-2-Gruppearbejde Dette bør du vide om metoden    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Hansen</dc:creator>
  <cp:lastModifiedBy>Microsoft Office-bruger</cp:lastModifiedBy>
  <cp:revision>90</cp:revision>
  <cp:lastPrinted>2016-05-02T13:01:05Z</cp:lastPrinted>
  <dcterms:modified xsi:type="dcterms:W3CDTF">2018-04-17T07:44:40Z</dcterms:modified>
</cp:coreProperties>
</file>