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8" r:id="rId5"/>
    <p:sldId id="312" r:id="rId6"/>
    <p:sldId id="311" r:id="rId7"/>
    <p:sldId id="313" r:id="rId8"/>
    <p:sldId id="315" r:id="rId9"/>
    <p:sldId id="316" r:id="rId10"/>
    <p:sldId id="317" r:id="rId11"/>
    <p:sldId id="318" r:id="rId12"/>
    <p:sldId id="319" r:id="rId13"/>
    <p:sldId id="273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a Schmidt Jørgensen" initials="CSJ" lastIdx="1" clrIdx="0">
    <p:extLst>
      <p:ext uri="{19B8F6BF-5375-455C-9EA6-DF929625EA0E}">
        <p15:presenceInfo xmlns:p15="http://schemas.microsoft.com/office/powerpoint/2012/main" userId="S-1-5-21-2113617034-1503403697-1609722162-225522" providerId="AD"/>
      </p:ext>
    </p:extLst>
  </p:cmAuthor>
  <p:cmAuthor id="2" name="Betina Trytek" initials="BT" lastIdx="1" clrIdx="1">
    <p:extLst>
      <p:ext uri="{19B8F6BF-5375-455C-9EA6-DF929625EA0E}">
        <p15:presenceInfo xmlns:p15="http://schemas.microsoft.com/office/powerpoint/2012/main" userId="S-1-5-21-2113617034-1503403697-1609722162-174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37B02-EF51-4AEA-9B14-FA5DEE3493A1}" v="3" dt="2024-11-19T19:30:01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ina Trytek" userId="518181d8-66a5-4f71-9065-4383ee0e73a3" providerId="ADAL" clId="{D3337B02-EF51-4AEA-9B14-FA5DEE3493A1}"/>
    <pc:docChg chg="modSld">
      <pc:chgData name="Betina Trytek" userId="518181d8-66a5-4f71-9065-4383ee0e73a3" providerId="ADAL" clId="{D3337B02-EF51-4AEA-9B14-FA5DEE3493A1}" dt="2024-11-19T19:29:47.714" v="20" actId="20577"/>
      <pc:docMkLst>
        <pc:docMk/>
      </pc:docMkLst>
      <pc:sldChg chg="modSp mod">
        <pc:chgData name="Betina Trytek" userId="518181d8-66a5-4f71-9065-4383ee0e73a3" providerId="ADAL" clId="{D3337B02-EF51-4AEA-9B14-FA5DEE3493A1}" dt="2024-11-19T19:29:07.063" v="5" actId="20577"/>
        <pc:sldMkLst>
          <pc:docMk/>
          <pc:sldMk cId="2725402145" sldId="318"/>
        </pc:sldMkLst>
        <pc:spChg chg="mod">
          <ac:chgData name="Betina Trytek" userId="518181d8-66a5-4f71-9065-4383ee0e73a3" providerId="ADAL" clId="{D3337B02-EF51-4AEA-9B14-FA5DEE3493A1}" dt="2024-11-19T19:29:07.063" v="5" actId="20577"/>
          <ac:spMkLst>
            <pc:docMk/>
            <pc:sldMk cId="2725402145" sldId="318"/>
            <ac:spMk id="3" creationId="{602FDA37-D150-0910-710B-23B973060071}"/>
          </ac:spMkLst>
        </pc:spChg>
      </pc:sldChg>
      <pc:sldChg chg="modSp mod">
        <pc:chgData name="Betina Trytek" userId="518181d8-66a5-4f71-9065-4383ee0e73a3" providerId="ADAL" clId="{D3337B02-EF51-4AEA-9B14-FA5DEE3493A1}" dt="2024-11-19T19:29:47.714" v="20" actId="20577"/>
        <pc:sldMkLst>
          <pc:docMk/>
          <pc:sldMk cId="676746122" sldId="319"/>
        </pc:sldMkLst>
        <pc:spChg chg="mod">
          <ac:chgData name="Betina Trytek" userId="518181d8-66a5-4f71-9065-4383ee0e73a3" providerId="ADAL" clId="{D3337B02-EF51-4AEA-9B14-FA5DEE3493A1}" dt="2024-11-19T19:29:47.714" v="20" actId="20577"/>
          <ac:spMkLst>
            <pc:docMk/>
            <pc:sldMk cId="676746122" sldId="319"/>
            <ac:spMk id="2" creationId="{24F6C068-56EF-098D-D533-4724287E2F4A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4FDB4-E59B-4489-A63E-1D174E3CBF43}" type="doc">
      <dgm:prSet loTypeId="urn:microsoft.com/office/officeart/2005/8/layout/process2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78511D-F883-471E-9B2C-D47227DF7B2D}">
      <dgm:prSet/>
      <dgm:spPr/>
      <dgm:t>
        <a:bodyPr/>
        <a:lstStyle/>
        <a:p>
          <a:r>
            <a:rPr lang="da-DK" b="1" dirty="0"/>
            <a:t>Socialt frikort </a:t>
          </a:r>
        </a:p>
        <a:p>
          <a:r>
            <a:rPr lang="da-DK" dirty="0"/>
            <a:t>Som et almindelig småjob, men med gunstige udbetalings- og modregningsregler – kun halvdelen af de bevilgede sociale frikort benyttes. Ikke altid let at udvikle til fleksjob/ordinære timer. Aktuelt ca. 400 aktive sociale frikort i Aalborg Kommune. </a:t>
          </a:r>
          <a:endParaRPr lang="en-US" dirty="0"/>
        </a:p>
      </dgm:t>
    </dgm:pt>
    <dgm:pt modelId="{54539B96-A10D-4DF7-972E-4070618E33BC}" type="parTrans" cxnId="{8B1F40D9-9532-4FBD-984A-2ADA464B02C7}">
      <dgm:prSet/>
      <dgm:spPr/>
      <dgm:t>
        <a:bodyPr/>
        <a:lstStyle/>
        <a:p>
          <a:endParaRPr lang="en-US"/>
        </a:p>
      </dgm:t>
    </dgm:pt>
    <dgm:pt modelId="{86A72DC7-81CE-4EB6-9D14-E7EB8F12F9E5}" type="sibTrans" cxnId="{8B1F40D9-9532-4FBD-984A-2ADA464B02C7}">
      <dgm:prSet/>
      <dgm:spPr/>
      <dgm:t>
        <a:bodyPr/>
        <a:lstStyle/>
        <a:p>
          <a:endParaRPr lang="en-US"/>
        </a:p>
      </dgm:t>
    </dgm:pt>
    <dgm:pt modelId="{15D4B3BB-C9BE-4313-B342-42774FE78D1E}">
      <dgm:prSet/>
      <dgm:spPr/>
      <dgm:t>
        <a:bodyPr/>
        <a:lstStyle/>
        <a:p>
          <a:r>
            <a:rPr lang="da-DK" b="1" dirty="0"/>
            <a:t>Øvrige muligheder</a:t>
          </a:r>
          <a:endParaRPr lang="en-US" b="1" dirty="0"/>
        </a:p>
      </dgm:t>
    </dgm:pt>
    <dgm:pt modelId="{957F3028-B7D8-4FB5-BB56-FD0D749D1EF3}" type="parTrans" cxnId="{46837F93-F911-46D3-B895-FF236504E4BD}">
      <dgm:prSet/>
      <dgm:spPr/>
      <dgm:t>
        <a:bodyPr/>
        <a:lstStyle/>
        <a:p>
          <a:endParaRPr lang="en-US"/>
        </a:p>
      </dgm:t>
    </dgm:pt>
    <dgm:pt modelId="{08026D8C-4D9D-4FC7-806F-92165168DC48}" type="sibTrans" cxnId="{46837F93-F911-46D3-B895-FF236504E4BD}">
      <dgm:prSet/>
      <dgm:spPr/>
      <dgm:t>
        <a:bodyPr/>
        <a:lstStyle/>
        <a:p>
          <a:endParaRPr lang="en-US"/>
        </a:p>
      </dgm:t>
    </dgm:pt>
    <dgm:pt modelId="{FB5DE29B-E412-484D-9B80-A2CE6F9C1582}">
      <dgm:prSet/>
      <dgm:spPr/>
      <dgm:t>
        <a:bodyPr/>
        <a:lstStyle/>
        <a:p>
          <a:r>
            <a:rPr lang="da-DK"/>
            <a:t>Løntilskud, hvor arbejdsgiver modtager et tilskud til lønnen.</a:t>
          </a:r>
          <a:endParaRPr lang="en-US"/>
        </a:p>
      </dgm:t>
    </dgm:pt>
    <dgm:pt modelId="{BCF8BB17-B15C-41FA-9F46-97725D528BB8}" type="parTrans" cxnId="{415F9658-FDFA-458F-BF6D-3C69BE14DFA2}">
      <dgm:prSet/>
      <dgm:spPr/>
      <dgm:t>
        <a:bodyPr/>
        <a:lstStyle/>
        <a:p>
          <a:endParaRPr lang="en-US"/>
        </a:p>
      </dgm:t>
    </dgm:pt>
    <dgm:pt modelId="{9103E2FF-9721-4271-A631-1BC6171CECDC}" type="sibTrans" cxnId="{415F9658-FDFA-458F-BF6D-3C69BE14DFA2}">
      <dgm:prSet/>
      <dgm:spPr/>
      <dgm:t>
        <a:bodyPr/>
        <a:lstStyle/>
        <a:p>
          <a:endParaRPr lang="en-US"/>
        </a:p>
      </dgm:t>
    </dgm:pt>
    <dgm:pt modelId="{761AE301-57A2-4A41-AF16-D47CD406D7E5}">
      <dgm:prSet/>
      <dgm:spPr/>
      <dgm:t>
        <a:bodyPr/>
        <a:lstStyle/>
        <a:p>
          <a:r>
            <a:rPr lang="da-DK"/>
            <a:t>IGU (integrationsgrunduddannelse)</a:t>
          </a:r>
          <a:endParaRPr lang="en-US"/>
        </a:p>
      </dgm:t>
    </dgm:pt>
    <dgm:pt modelId="{2EA5343B-7464-41E1-BC07-CC512F8D76D8}" type="parTrans" cxnId="{16479AB2-36D7-4111-A948-F03053525380}">
      <dgm:prSet/>
      <dgm:spPr/>
      <dgm:t>
        <a:bodyPr/>
        <a:lstStyle/>
        <a:p>
          <a:endParaRPr lang="en-US"/>
        </a:p>
      </dgm:t>
    </dgm:pt>
    <dgm:pt modelId="{67714CDA-382E-4E0A-BBAE-3E870AC4F0CB}" type="sibTrans" cxnId="{16479AB2-36D7-4111-A948-F03053525380}">
      <dgm:prSet/>
      <dgm:spPr/>
      <dgm:t>
        <a:bodyPr/>
        <a:lstStyle/>
        <a:p>
          <a:endParaRPr lang="en-US"/>
        </a:p>
      </dgm:t>
    </dgm:pt>
    <dgm:pt modelId="{7B2DDCDF-4047-4BB9-AFBC-A429129F020D}">
      <dgm:prSet/>
      <dgm:spPr/>
      <dgm:t>
        <a:bodyPr/>
        <a:lstStyle/>
        <a:p>
          <a:r>
            <a:rPr lang="da-DK" b="1" dirty="0"/>
            <a:t>Virksomhedspraktik</a:t>
          </a:r>
        </a:p>
        <a:p>
          <a:r>
            <a:rPr lang="da-DK" b="0" dirty="0"/>
            <a:t>F</a:t>
          </a:r>
          <a:r>
            <a:rPr lang="da-DK" dirty="0"/>
            <a:t>orskellig varighed afhængig af hvor tæt den ledige borger er på arbejdsmarkedet. Arbejdsgiveren betaler ved at bruge tid på oplæring, og de ledige borgers belønning er erfaring. Aktuelt 1.100 – 1.200 i virksomhedspraktik i Aalborg Kommune</a:t>
          </a:r>
          <a:endParaRPr lang="en-US" dirty="0"/>
        </a:p>
      </dgm:t>
    </dgm:pt>
    <dgm:pt modelId="{C48D3BD7-5B58-4B3C-854F-8C8FF67DBF4E}" type="parTrans" cxnId="{C058F45F-8E1D-421D-9BAC-294C16B642CD}">
      <dgm:prSet/>
      <dgm:spPr/>
      <dgm:t>
        <a:bodyPr/>
        <a:lstStyle/>
        <a:p>
          <a:endParaRPr lang="en-US"/>
        </a:p>
      </dgm:t>
    </dgm:pt>
    <dgm:pt modelId="{A5254481-CAD2-4CD5-AE4F-E1F9CED61571}" type="sibTrans" cxnId="{C058F45F-8E1D-421D-9BAC-294C16B642CD}">
      <dgm:prSet/>
      <dgm:spPr/>
      <dgm:t>
        <a:bodyPr/>
        <a:lstStyle/>
        <a:p>
          <a:endParaRPr lang="en-US"/>
        </a:p>
      </dgm:t>
    </dgm:pt>
    <dgm:pt modelId="{AD0BA9D5-0BFA-4AAD-BEEB-65BF535515D3}" type="pres">
      <dgm:prSet presAssocID="{8454FDB4-E59B-4489-A63E-1D174E3CBF43}" presName="linearFlow" presStyleCnt="0">
        <dgm:presLayoutVars>
          <dgm:resizeHandles val="exact"/>
        </dgm:presLayoutVars>
      </dgm:prSet>
      <dgm:spPr/>
    </dgm:pt>
    <dgm:pt modelId="{D3A8D31E-540B-4363-ACA1-4F8EEA8561D9}" type="pres">
      <dgm:prSet presAssocID="{E878511D-F883-471E-9B2C-D47227DF7B2D}" presName="node" presStyleLbl="node1" presStyleIdx="0" presStyleCnt="3">
        <dgm:presLayoutVars>
          <dgm:bulletEnabled val="1"/>
        </dgm:presLayoutVars>
      </dgm:prSet>
      <dgm:spPr/>
    </dgm:pt>
    <dgm:pt modelId="{4FA4C530-5692-465C-9D3B-29AAD57EC5AF}" type="pres">
      <dgm:prSet presAssocID="{86A72DC7-81CE-4EB6-9D14-E7EB8F12F9E5}" presName="sibTrans" presStyleLbl="sibTrans2D1" presStyleIdx="0" presStyleCnt="2"/>
      <dgm:spPr/>
    </dgm:pt>
    <dgm:pt modelId="{A5A791F2-7EED-4802-8F81-DC8113FAC2AF}" type="pres">
      <dgm:prSet presAssocID="{86A72DC7-81CE-4EB6-9D14-E7EB8F12F9E5}" presName="connectorText" presStyleLbl="sibTrans2D1" presStyleIdx="0" presStyleCnt="2"/>
      <dgm:spPr/>
    </dgm:pt>
    <dgm:pt modelId="{B27482F4-6190-4F7A-8685-FA2C43A0B8C2}" type="pres">
      <dgm:prSet presAssocID="{15D4B3BB-C9BE-4313-B342-42774FE78D1E}" presName="node" presStyleLbl="node1" presStyleIdx="1" presStyleCnt="3">
        <dgm:presLayoutVars>
          <dgm:bulletEnabled val="1"/>
        </dgm:presLayoutVars>
      </dgm:prSet>
      <dgm:spPr/>
    </dgm:pt>
    <dgm:pt modelId="{6D2CE30F-CDBE-47E0-849C-F7496674BF4B}" type="pres">
      <dgm:prSet presAssocID="{08026D8C-4D9D-4FC7-806F-92165168DC48}" presName="sibTrans" presStyleLbl="sibTrans2D1" presStyleIdx="1" presStyleCnt="2"/>
      <dgm:spPr/>
    </dgm:pt>
    <dgm:pt modelId="{BA8A9725-50C9-4D5D-9383-BF01439306A3}" type="pres">
      <dgm:prSet presAssocID="{08026D8C-4D9D-4FC7-806F-92165168DC48}" presName="connectorText" presStyleLbl="sibTrans2D1" presStyleIdx="1" presStyleCnt="2"/>
      <dgm:spPr/>
    </dgm:pt>
    <dgm:pt modelId="{313E4613-99B4-43A0-B350-7E9AABA99E03}" type="pres">
      <dgm:prSet presAssocID="{7B2DDCDF-4047-4BB9-AFBC-A429129F020D}" presName="node" presStyleLbl="node1" presStyleIdx="2" presStyleCnt="3">
        <dgm:presLayoutVars>
          <dgm:bulletEnabled val="1"/>
        </dgm:presLayoutVars>
      </dgm:prSet>
      <dgm:spPr/>
    </dgm:pt>
  </dgm:ptLst>
  <dgm:cxnLst>
    <dgm:cxn modelId="{C3FCDC24-A979-4F26-A5AE-C30ADEBC358B}" type="presOf" srcId="{7B2DDCDF-4047-4BB9-AFBC-A429129F020D}" destId="{313E4613-99B4-43A0-B350-7E9AABA99E03}" srcOrd="0" destOrd="0" presId="urn:microsoft.com/office/officeart/2005/8/layout/process2"/>
    <dgm:cxn modelId="{86031128-E552-43D9-A663-13BDA2F491D5}" type="presOf" srcId="{86A72DC7-81CE-4EB6-9D14-E7EB8F12F9E5}" destId="{4FA4C530-5692-465C-9D3B-29AAD57EC5AF}" srcOrd="0" destOrd="0" presId="urn:microsoft.com/office/officeart/2005/8/layout/process2"/>
    <dgm:cxn modelId="{AD8B112E-814C-40CB-80EC-D15EB251A3D1}" type="presOf" srcId="{08026D8C-4D9D-4FC7-806F-92165168DC48}" destId="{BA8A9725-50C9-4D5D-9383-BF01439306A3}" srcOrd="1" destOrd="0" presId="urn:microsoft.com/office/officeart/2005/8/layout/process2"/>
    <dgm:cxn modelId="{70609539-E97A-4F60-9979-CECA456A834D}" type="presOf" srcId="{08026D8C-4D9D-4FC7-806F-92165168DC48}" destId="{6D2CE30F-CDBE-47E0-849C-F7496674BF4B}" srcOrd="0" destOrd="0" presId="urn:microsoft.com/office/officeart/2005/8/layout/process2"/>
    <dgm:cxn modelId="{C058F45F-8E1D-421D-9BAC-294C16B642CD}" srcId="{8454FDB4-E59B-4489-A63E-1D174E3CBF43}" destId="{7B2DDCDF-4047-4BB9-AFBC-A429129F020D}" srcOrd="2" destOrd="0" parTransId="{C48D3BD7-5B58-4B3C-854F-8C8FF67DBF4E}" sibTransId="{A5254481-CAD2-4CD5-AE4F-E1F9CED61571}"/>
    <dgm:cxn modelId="{C8FC2F48-E09D-4F49-8D48-38763F722891}" type="presOf" srcId="{761AE301-57A2-4A41-AF16-D47CD406D7E5}" destId="{B27482F4-6190-4F7A-8685-FA2C43A0B8C2}" srcOrd="0" destOrd="2" presId="urn:microsoft.com/office/officeart/2005/8/layout/process2"/>
    <dgm:cxn modelId="{319EC069-5EE1-431E-B958-D0A1160D8B60}" type="presOf" srcId="{86A72DC7-81CE-4EB6-9D14-E7EB8F12F9E5}" destId="{A5A791F2-7EED-4802-8F81-DC8113FAC2AF}" srcOrd="1" destOrd="0" presId="urn:microsoft.com/office/officeart/2005/8/layout/process2"/>
    <dgm:cxn modelId="{415F9658-FDFA-458F-BF6D-3C69BE14DFA2}" srcId="{15D4B3BB-C9BE-4313-B342-42774FE78D1E}" destId="{FB5DE29B-E412-484D-9B80-A2CE6F9C1582}" srcOrd="0" destOrd="0" parTransId="{BCF8BB17-B15C-41FA-9F46-97725D528BB8}" sibTransId="{9103E2FF-9721-4271-A631-1BC6171CECDC}"/>
    <dgm:cxn modelId="{E0A80B87-F246-4EF0-9986-F83B845ECDF7}" type="presOf" srcId="{E878511D-F883-471E-9B2C-D47227DF7B2D}" destId="{D3A8D31E-540B-4363-ACA1-4F8EEA8561D9}" srcOrd="0" destOrd="0" presId="urn:microsoft.com/office/officeart/2005/8/layout/process2"/>
    <dgm:cxn modelId="{364C4988-17E3-4076-A600-36EA47DE8A11}" type="presOf" srcId="{15D4B3BB-C9BE-4313-B342-42774FE78D1E}" destId="{B27482F4-6190-4F7A-8685-FA2C43A0B8C2}" srcOrd="0" destOrd="0" presId="urn:microsoft.com/office/officeart/2005/8/layout/process2"/>
    <dgm:cxn modelId="{46837F93-F911-46D3-B895-FF236504E4BD}" srcId="{8454FDB4-E59B-4489-A63E-1D174E3CBF43}" destId="{15D4B3BB-C9BE-4313-B342-42774FE78D1E}" srcOrd="1" destOrd="0" parTransId="{957F3028-B7D8-4FB5-BB56-FD0D749D1EF3}" sibTransId="{08026D8C-4D9D-4FC7-806F-92165168DC48}"/>
    <dgm:cxn modelId="{AADC6FA7-64A1-42C3-8A2D-4B8138A59D17}" type="presOf" srcId="{FB5DE29B-E412-484D-9B80-A2CE6F9C1582}" destId="{B27482F4-6190-4F7A-8685-FA2C43A0B8C2}" srcOrd="0" destOrd="1" presId="urn:microsoft.com/office/officeart/2005/8/layout/process2"/>
    <dgm:cxn modelId="{16479AB2-36D7-4111-A948-F03053525380}" srcId="{15D4B3BB-C9BE-4313-B342-42774FE78D1E}" destId="{761AE301-57A2-4A41-AF16-D47CD406D7E5}" srcOrd="1" destOrd="0" parTransId="{2EA5343B-7464-41E1-BC07-CC512F8D76D8}" sibTransId="{67714CDA-382E-4E0A-BBAE-3E870AC4F0CB}"/>
    <dgm:cxn modelId="{379EC1BB-945B-4833-9381-0F1D4C80E2CB}" type="presOf" srcId="{8454FDB4-E59B-4489-A63E-1D174E3CBF43}" destId="{AD0BA9D5-0BFA-4AAD-BEEB-65BF535515D3}" srcOrd="0" destOrd="0" presId="urn:microsoft.com/office/officeart/2005/8/layout/process2"/>
    <dgm:cxn modelId="{8B1F40D9-9532-4FBD-984A-2ADA464B02C7}" srcId="{8454FDB4-E59B-4489-A63E-1D174E3CBF43}" destId="{E878511D-F883-471E-9B2C-D47227DF7B2D}" srcOrd="0" destOrd="0" parTransId="{54539B96-A10D-4DF7-972E-4070618E33BC}" sibTransId="{86A72DC7-81CE-4EB6-9D14-E7EB8F12F9E5}"/>
    <dgm:cxn modelId="{DA2135EF-B5B6-4E00-8B3B-E1BD1B172A21}" type="presParOf" srcId="{AD0BA9D5-0BFA-4AAD-BEEB-65BF535515D3}" destId="{D3A8D31E-540B-4363-ACA1-4F8EEA8561D9}" srcOrd="0" destOrd="0" presId="urn:microsoft.com/office/officeart/2005/8/layout/process2"/>
    <dgm:cxn modelId="{42E107D2-9908-4729-98C1-A520BBD5DC7B}" type="presParOf" srcId="{AD0BA9D5-0BFA-4AAD-BEEB-65BF535515D3}" destId="{4FA4C530-5692-465C-9D3B-29AAD57EC5AF}" srcOrd="1" destOrd="0" presId="urn:microsoft.com/office/officeart/2005/8/layout/process2"/>
    <dgm:cxn modelId="{A7CEB0D8-C4BA-49E7-AA34-FF65106D0845}" type="presParOf" srcId="{4FA4C530-5692-465C-9D3B-29AAD57EC5AF}" destId="{A5A791F2-7EED-4802-8F81-DC8113FAC2AF}" srcOrd="0" destOrd="0" presId="urn:microsoft.com/office/officeart/2005/8/layout/process2"/>
    <dgm:cxn modelId="{47B75079-3709-44E2-BB40-35FECD9EC6E1}" type="presParOf" srcId="{AD0BA9D5-0BFA-4AAD-BEEB-65BF535515D3}" destId="{B27482F4-6190-4F7A-8685-FA2C43A0B8C2}" srcOrd="2" destOrd="0" presId="urn:microsoft.com/office/officeart/2005/8/layout/process2"/>
    <dgm:cxn modelId="{8A4950A9-A049-4F12-921D-ADD6CEA1613B}" type="presParOf" srcId="{AD0BA9D5-0BFA-4AAD-BEEB-65BF535515D3}" destId="{6D2CE30F-CDBE-47E0-849C-F7496674BF4B}" srcOrd="3" destOrd="0" presId="urn:microsoft.com/office/officeart/2005/8/layout/process2"/>
    <dgm:cxn modelId="{D87C4A7C-ED38-429A-AC34-7C06A477DFA9}" type="presParOf" srcId="{6D2CE30F-CDBE-47E0-849C-F7496674BF4B}" destId="{BA8A9725-50C9-4D5D-9383-BF01439306A3}" srcOrd="0" destOrd="0" presId="urn:microsoft.com/office/officeart/2005/8/layout/process2"/>
    <dgm:cxn modelId="{3447446D-CDB4-425B-832D-F8B39316728C}" type="presParOf" srcId="{AD0BA9D5-0BFA-4AAD-BEEB-65BF535515D3}" destId="{313E4613-99B4-43A0-B350-7E9AABA99E0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8D31E-540B-4363-ACA1-4F8EEA8561D9}">
      <dsp:nvSpPr>
        <dsp:cNvPr id="0" name=""/>
        <dsp:cNvSpPr/>
      </dsp:nvSpPr>
      <dsp:spPr>
        <a:xfrm>
          <a:off x="793934" y="0"/>
          <a:ext cx="5078963" cy="1363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Socialt frikort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/>
            <a:t>Som et almindelig småjob, men med gunstige udbetalings- og modregningsregler – kun halvdelen af de bevilgede sociale frikort benyttes. Ikke altid let at udvikle til fleksjob/ordinære timer. Aktuelt ca. 400 aktive sociale frikort i Aalborg Kommune. </a:t>
          </a:r>
          <a:endParaRPr lang="en-US" sz="1500" kern="1200" dirty="0"/>
        </a:p>
      </dsp:txBody>
      <dsp:txXfrm>
        <a:off x="833869" y="39935"/>
        <a:ext cx="4999093" cy="1283610"/>
      </dsp:txXfrm>
    </dsp:sp>
    <dsp:sp modelId="{4FA4C530-5692-465C-9D3B-29AAD57EC5AF}">
      <dsp:nvSpPr>
        <dsp:cNvPr id="0" name=""/>
        <dsp:cNvSpPr/>
      </dsp:nvSpPr>
      <dsp:spPr>
        <a:xfrm rot="5400000">
          <a:off x="3077763" y="1397567"/>
          <a:ext cx="511305" cy="6135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3149346" y="1448698"/>
        <a:ext cx="368140" cy="357914"/>
      </dsp:txXfrm>
    </dsp:sp>
    <dsp:sp modelId="{B27482F4-6190-4F7A-8685-FA2C43A0B8C2}">
      <dsp:nvSpPr>
        <dsp:cNvPr id="0" name=""/>
        <dsp:cNvSpPr/>
      </dsp:nvSpPr>
      <dsp:spPr>
        <a:xfrm>
          <a:off x="793934" y="2045219"/>
          <a:ext cx="5078963" cy="1363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Øvrige muligheder</a:t>
          </a:r>
          <a:endParaRPr lang="en-US" sz="15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Løntilskud, hvor arbejdsgiver modtager et tilskud til lønnen.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200" kern="1200"/>
            <a:t>IGU (integrationsgrunduddannelse)</a:t>
          </a:r>
          <a:endParaRPr lang="en-US" sz="1200" kern="1200"/>
        </a:p>
      </dsp:txBody>
      <dsp:txXfrm>
        <a:off x="833869" y="2085154"/>
        <a:ext cx="4999093" cy="1283610"/>
      </dsp:txXfrm>
    </dsp:sp>
    <dsp:sp modelId="{6D2CE30F-CDBE-47E0-849C-F7496674BF4B}">
      <dsp:nvSpPr>
        <dsp:cNvPr id="0" name=""/>
        <dsp:cNvSpPr/>
      </dsp:nvSpPr>
      <dsp:spPr>
        <a:xfrm rot="5400000">
          <a:off x="3077763" y="3442787"/>
          <a:ext cx="511305" cy="6135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3149346" y="3493918"/>
        <a:ext cx="368140" cy="357914"/>
      </dsp:txXfrm>
    </dsp:sp>
    <dsp:sp modelId="{313E4613-99B4-43A0-B350-7E9AABA99E03}">
      <dsp:nvSpPr>
        <dsp:cNvPr id="0" name=""/>
        <dsp:cNvSpPr/>
      </dsp:nvSpPr>
      <dsp:spPr>
        <a:xfrm>
          <a:off x="793934" y="4090440"/>
          <a:ext cx="5078963" cy="1363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1" kern="1200" dirty="0"/>
            <a:t>Virksomhedspraktik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b="0" kern="1200" dirty="0"/>
            <a:t>F</a:t>
          </a:r>
          <a:r>
            <a:rPr lang="da-DK" sz="1500" kern="1200" dirty="0"/>
            <a:t>orskellig varighed afhængig af hvor tæt den ledige borger er på arbejdsmarkedet. Arbejdsgiveren betaler ved at bruge tid på oplæring, og de ledige borgers belønning er erfaring. Aktuelt 1.100 – 1.200 i virksomhedspraktik i Aalborg Kommune</a:t>
          </a:r>
          <a:endParaRPr lang="en-US" sz="1500" kern="1200" dirty="0"/>
        </a:p>
      </dsp:txBody>
      <dsp:txXfrm>
        <a:off x="833869" y="4130375"/>
        <a:ext cx="4999093" cy="1283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8CB4D-744E-4234-A122-4104D4458E35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A1218-2A93-469B-B5C2-BCFC2307ED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09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ED2A7-9B95-4B7A-B35F-3B4380E9A651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1872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98017-C9A9-4EB6-A78C-D31333885EB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95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84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90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118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1lkmkl\AppData\Local\Microsoft\Windows\Temporary Internet Files\Content.Outlook\J4MKSK70\Hvid-baggrund-blå-logo-1024x768p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83" y="-26846"/>
            <a:ext cx="12240683" cy="6884846"/>
          </a:xfrm>
          <a:prstGeom prst="rect">
            <a:avLst/>
          </a:prstGeom>
          <a:noFill/>
        </p:spPr>
      </p:pic>
      <p:sp>
        <p:nvSpPr>
          <p:cNvPr id="10" name="Pladsholder til indhold 2"/>
          <p:cNvSpPr>
            <a:spLocks noGrp="1"/>
          </p:cNvSpPr>
          <p:nvPr>
            <p:ph idx="1"/>
          </p:nvPr>
        </p:nvSpPr>
        <p:spPr>
          <a:xfrm>
            <a:off x="335360" y="1124744"/>
            <a:ext cx="11232000" cy="4176000"/>
          </a:xfrm>
          <a:noFill/>
        </p:spPr>
        <p:txBody>
          <a:bodyPr/>
          <a:lstStyle>
            <a:lvl1pPr>
              <a:spcAft>
                <a:spcPts val="1200"/>
              </a:spcAft>
              <a:defRPr sz="2400" b="0">
                <a:solidFill>
                  <a:srgbClr val="140667"/>
                </a:solidFill>
              </a:defRPr>
            </a:lvl1pPr>
            <a:lvl2pPr>
              <a:defRPr>
                <a:solidFill>
                  <a:srgbClr val="140667"/>
                </a:solidFill>
              </a:defRPr>
            </a:lvl2pPr>
            <a:lvl3pPr>
              <a:defRPr>
                <a:solidFill>
                  <a:srgbClr val="140667"/>
                </a:solidFill>
              </a:defRPr>
            </a:lvl3pPr>
            <a:lvl4pPr>
              <a:defRPr>
                <a:solidFill>
                  <a:srgbClr val="140667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</p:txBody>
      </p:sp>
      <p:sp>
        <p:nvSpPr>
          <p:cNvPr id="13" name="Titel 6"/>
          <p:cNvSpPr>
            <a:spLocks noGrp="1"/>
          </p:cNvSpPr>
          <p:nvPr>
            <p:ph type="title"/>
          </p:nvPr>
        </p:nvSpPr>
        <p:spPr>
          <a:xfrm>
            <a:off x="335360" y="404664"/>
            <a:ext cx="11232000" cy="529200"/>
          </a:xfrm>
          <a:noFill/>
        </p:spPr>
        <p:txBody>
          <a:bodyPr>
            <a:noAutofit/>
          </a:bodyPr>
          <a:lstStyle>
            <a:lvl1pPr algn="l">
              <a:defRPr sz="3600">
                <a:solidFill>
                  <a:srgbClr val="140667"/>
                </a:solidFill>
              </a:defRPr>
            </a:lvl1pPr>
          </a:lstStyle>
          <a:p>
            <a:r>
              <a:rPr lang="da-DK"/>
              <a:t>Klik for at redigere titeltypografi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0731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771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6638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91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7017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45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34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648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988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97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78FBF-010D-45BE-A1F2-62A0F4575FF3}" type="datetimeFigureOut">
              <a:rPr lang="da-DK" smtClean="0"/>
              <a:t>19-11-2024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BD565-57EC-4E15-881E-450126CDF5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7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4519638" y="1124744"/>
            <a:ext cx="7047721" cy="2620307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19641" y="404664"/>
            <a:ext cx="7047719" cy="332056"/>
          </a:xfrm>
        </p:spPr>
        <p:txBody>
          <a:bodyPr/>
          <a:lstStyle/>
          <a:p>
            <a:endParaRPr lang="da-DK"/>
          </a:p>
        </p:txBody>
      </p:sp>
      <p:pic>
        <p:nvPicPr>
          <p:cNvPr id="6" name="Pladsholder til indhold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3" t="4483" r="399" b="17980"/>
          <a:stretch/>
        </p:blipFill>
        <p:spPr bwMode="auto">
          <a:xfrm>
            <a:off x="-49161" y="-27384"/>
            <a:ext cx="12241161" cy="72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el 2"/>
          <p:cNvSpPr txBox="1">
            <a:spLocks/>
          </p:cNvSpPr>
          <p:nvPr/>
        </p:nvSpPr>
        <p:spPr bwMode="auto">
          <a:xfrm>
            <a:off x="-49161" y="1628800"/>
            <a:ext cx="12272715" cy="2808312"/>
          </a:xfrm>
          <a:prstGeom prst="rect">
            <a:avLst/>
          </a:prstGeom>
          <a:solidFill>
            <a:srgbClr val="140667">
              <a:alpha val="74902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i="0" baseline="0">
                <a:solidFill>
                  <a:srgbClr val="140667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da-DK" sz="44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endParaRPr lang="da-DK" sz="24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da-DK" sz="3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Adgang til arbejdsfællesskabet på individuelle vilkår v. Job- og Uddannelsesafdelingen, Aalborg kommune</a:t>
            </a:r>
            <a:br>
              <a:rPr lang="da-DK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</a:br>
            <a:r>
              <a:rPr lang="da-DK" sz="2800" b="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20/11 2024</a:t>
            </a:r>
            <a:endParaRPr lang="da-DK" sz="2400" b="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endParaRPr lang="da-DK" sz="6600" b="0" kern="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19" y="566924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71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2"/>
          <a:stretch/>
        </p:blipFill>
        <p:spPr>
          <a:xfrm rot="5400000">
            <a:off x="5608262" y="140075"/>
            <a:ext cx="6994328" cy="6460184"/>
          </a:xfrm>
          <a:prstGeom prst="rect">
            <a:avLst/>
          </a:prstGeom>
        </p:spPr>
      </p:pic>
      <p:pic>
        <p:nvPicPr>
          <p:cNvPr id="7" name="Pladsholder til billede 6" descr="Et billede, der indeholder udendørs, jord, person&#10;&#10;Automatisk genereret beskrivelse">
            <a:extLst>
              <a:ext uri="{FF2B5EF4-FFF2-40B4-BE49-F238E27FC236}">
                <a16:creationId xmlns:a16="http://schemas.microsoft.com/office/drawing/2014/main" id="{D1DEA1B9-21BC-4985-8B5C-44F30DE21A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1" r="20899" b="1176"/>
          <a:stretch/>
        </p:blipFill>
        <p:spPr>
          <a:xfrm>
            <a:off x="-457200" y="-93306"/>
            <a:ext cx="6553200" cy="6960637"/>
          </a:xfrm>
        </p:spPr>
      </p:pic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480E9D4-23EE-448B-9979-47C0A11F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Sidehoved</a:t>
            </a:r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BED43E4-4D46-43B5-8E46-4553D1B2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0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F95076F-3D0F-4DB1-8E65-065123FF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832" y="7227753"/>
            <a:ext cx="5718774" cy="45719"/>
          </a:xfrm>
        </p:spPr>
        <p:txBody>
          <a:bodyPr>
            <a:noAutofit/>
          </a:bodyPr>
          <a:lstStyle/>
          <a:p>
            <a:endParaRPr lang="da-DK" sz="2400" dirty="0"/>
          </a:p>
        </p:txBody>
      </p:sp>
      <p:pic>
        <p:nvPicPr>
          <p:cNvPr id="13" name="Billede 12" descr="Et billede, der indeholder tekst, clipart&#10;&#10;Automatisk genereret beskrivelse">
            <a:extLst>
              <a:ext uri="{FF2B5EF4-FFF2-40B4-BE49-F238E27FC236}">
                <a16:creationId xmlns:a16="http://schemas.microsoft.com/office/drawing/2014/main" id="{C1E08D18-E010-4F57-A172-ABF02111713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1"/>
          <a:stretch/>
        </p:blipFill>
        <p:spPr>
          <a:xfrm>
            <a:off x="10898710" y="5518485"/>
            <a:ext cx="1381125" cy="1273814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FF6B2295-FAFB-4077-8302-49A197EA55D9}"/>
              </a:ext>
            </a:extLst>
          </p:cNvPr>
          <p:cNvSpPr txBox="1"/>
          <p:nvPr/>
        </p:nvSpPr>
        <p:spPr>
          <a:xfrm>
            <a:off x="6600056" y="3933056"/>
            <a:ext cx="403244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3600" dirty="0">
              <a:solidFill>
                <a:srgbClr val="FFFFFF"/>
              </a:solidFill>
              <a:latin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SD_FLD_PresentationTitle">
            <a:extLst>
              <a:ext uri="{FF2B5EF4-FFF2-40B4-BE49-F238E27FC236}">
                <a16:creationId xmlns:a16="http://schemas.microsoft.com/office/drawing/2014/main" id="{C941AD4B-E738-43F2-B244-E92D006472BD}"/>
              </a:ext>
            </a:extLst>
          </p:cNvPr>
          <p:cNvSpPr txBox="1">
            <a:spLocks/>
          </p:cNvSpPr>
          <p:nvPr/>
        </p:nvSpPr>
        <p:spPr>
          <a:xfrm>
            <a:off x="290790" y="209685"/>
            <a:ext cx="2851776" cy="243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chemeClr val="bg1"/>
                </a:solidFill>
              </a:rPr>
              <a:t>Aalborg Kommune</a:t>
            </a:r>
          </a:p>
        </p:txBody>
      </p:sp>
    </p:spTree>
    <p:extLst>
      <p:ext uri="{BB962C8B-B14F-4D97-AF65-F5344CB8AC3E}">
        <p14:creationId xmlns:p14="http://schemas.microsoft.com/office/powerpoint/2010/main" val="51874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EAF4140F-D813-414A-7E7E-54757C70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743959"/>
            <a:ext cx="11232000" cy="3968683"/>
          </a:xfrm>
        </p:spPr>
        <p:txBody>
          <a:bodyPr>
            <a:normAutofit/>
          </a:bodyPr>
          <a:lstStyle/>
          <a:p>
            <a:r>
              <a:rPr lang="da-DK" dirty="0"/>
              <a:t>”Vi vil gentænke velfærd og skabe værdi sammen med borger og samfund”</a:t>
            </a:r>
          </a:p>
          <a:p>
            <a:r>
              <a:rPr lang="da-DK" dirty="0"/>
              <a:t>”</a:t>
            </a:r>
            <a:r>
              <a:rPr lang="da-DK" sz="2400" dirty="0"/>
              <a:t> Vi tror på værdien i at deltage i det fællesskab, som arbejdsmarkedet er - det er godt at høre til på en arbejdsplads”</a:t>
            </a:r>
          </a:p>
          <a:p>
            <a:pPr lv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/>
              <a:t>”Vi tror på, at borgerne kan og vil indgå aktivt på arbejdsmarkedet og ønsker at være selvforsørgede”</a:t>
            </a:r>
          </a:p>
          <a:p>
            <a:pPr lv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04765C-734E-9628-3B2D-1E3B61A2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664"/>
            <a:ext cx="11232000" cy="1152592"/>
          </a:xfrm>
        </p:spPr>
        <p:txBody>
          <a:bodyPr/>
          <a:lstStyle/>
          <a:p>
            <a:pPr algn="ctr"/>
            <a:r>
              <a:rPr lang="da-DK" sz="2000" dirty="0"/>
              <a:t>Aalborg kommunes beskæftigelsesrettede indsats for borgere med udfordringer udover ledighed</a:t>
            </a:r>
            <a:br>
              <a:rPr lang="da-DK" dirty="0"/>
            </a:br>
            <a:br>
              <a:rPr lang="da-DK" dirty="0"/>
            </a:br>
            <a:r>
              <a:rPr lang="da-DK" dirty="0"/>
              <a:t>Værdisæt</a:t>
            </a:r>
          </a:p>
        </p:txBody>
      </p:sp>
    </p:spTree>
    <p:extLst>
      <p:ext uri="{BB962C8B-B14F-4D97-AF65-F5344CB8AC3E}">
        <p14:creationId xmlns:p14="http://schemas.microsoft.com/office/powerpoint/2010/main" val="5662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C7B6E4C5-14CE-EF0B-49DB-A967FD20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98862"/>
            <a:ext cx="11232000" cy="43457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For personer, som har brug for en indsats, tilrettelægges indsatsen med henblik på </a:t>
            </a:r>
          </a:p>
          <a:p>
            <a:r>
              <a:rPr lang="da-DK" dirty="0"/>
              <a:t>varig arbejdsmarkedstilknytning, </a:t>
            </a:r>
          </a:p>
          <a:p>
            <a:r>
              <a:rPr lang="da-DK" dirty="0"/>
              <a:t>og således at den kan gennemføres på så kort tid som muligt under hensyn til personens forudsætninger og behov </a:t>
            </a:r>
          </a:p>
          <a:p>
            <a:r>
              <a:rPr lang="da-DK" dirty="0"/>
              <a:t>og under hensyn til konkrete behov på arbejdsmarkedet. </a:t>
            </a:r>
          </a:p>
          <a:p>
            <a:r>
              <a:rPr lang="da-DK" dirty="0"/>
              <a:t>Indsatsen skal være sammenhængende med eventuelle sociale og sundhedsmæssige indsatser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14F5CB-267E-DB19-2E22-9D79DC03A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Lov om Aktiv Beskæftigelsesindsats </a:t>
            </a:r>
            <a:r>
              <a:rPr lang="da-DK" sz="3200" dirty="0"/>
              <a:t>(LAB Afsnit 1, kap. 1, </a:t>
            </a:r>
            <a:r>
              <a:rPr lang="da-DK" sz="3200" b="1" dirty="0"/>
              <a:t>§2</a:t>
            </a:r>
            <a:r>
              <a:rPr lang="da-DK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095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B05E08-2A12-0B15-C8C1-BCFB76390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da-DK" dirty="0"/>
              <a:t>BIP – Beskæftigelses Indikator Projektet -2017</a:t>
            </a:r>
            <a:br>
              <a:rPr lang="da-DK" dirty="0"/>
            </a:br>
            <a:r>
              <a:rPr lang="da-DK" sz="1600" dirty="0"/>
              <a:t>https://vaeksthusets-forskningscenter.dk/projekter/beskaeftigelses-indikator-projektet/</a:t>
            </a:r>
            <a:br>
              <a:rPr lang="da-DK" dirty="0"/>
            </a:br>
            <a:endParaRPr lang="da-DK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F25D84-0FC5-93AF-81AB-5086FDDE1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4816"/>
            <a:ext cx="5181600" cy="47121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 hovedpointe:</a:t>
            </a:r>
          </a:p>
          <a:p>
            <a:pPr marL="0" indent="0">
              <a:buNone/>
            </a:pPr>
            <a:r>
              <a:rPr lang="en-US" dirty="0"/>
              <a:t>Sagsbehandlerne (de fagprofessionelle) er en af nøglerne til at få flere udsatte kontanthjælpsmodtagere i gang med uddannelse eller arbejde. </a:t>
            </a:r>
          </a:p>
          <a:p>
            <a:pPr marL="0" indent="0">
              <a:buNone/>
            </a:pPr>
            <a:r>
              <a:rPr lang="en-US" dirty="0"/>
              <a:t>De borgere, der har en sagsbehandler (møder fagprofessionelle) med høj joborientering, har forøget jobsandsynligheden med 32% i forhold til de borgere, der har en sagsbehandler med lav joborientering.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6638DD9-A7AA-47CF-8CD4-3D5DEEF50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1464816"/>
            <a:ext cx="5742709" cy="4834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003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8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C097AB-9797-5287-D1C5-8DF0EDF7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Tilbudsmuligheder</a:t>
            </a:r>
          </a:p>
        </p:txBody>
      </p:sp>
      <p:sp>
        <p:nvSpPr>
          <p:cNvPr id="309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2D027F-E149-EA30-D293-E163CBAB4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a-DK" sz="1500"/>
              <a:t>Lønnede timer prioriteres altid forud for støttede indsatser, da der er de bedste udviklingsmuligheder i retning af flere timer/afklaring og giver et ligeværdigt fællesskab.</a:t>
            </a:r>
          </a:p>
          <a:p>
            <a:r>
              <a:rPr lang="da-DK" sz="1500"/>
              <a:t>Virksomhederne skal have et reelt arbejdskraftsbehov – ikke kun ønske at gøre en god gerning.</a:t>
            </a:r>
          </a:p>
          <a:p>
            <a:endParaRPr lang="da-DK" sz="1500"/>
          </a:p>
          <a:p>
            <a:r>
              <a:rPr lang="da-DK" sz="1500"/>
              <a:t>Almindelige småjob/deltidsjob, hvor man modtager løn for de timer man arbejder, og lønnen (bortset fra et fradrag) modregnes i ydelsen. Muligt for alle målgrupper, men for dem længst væk fra arbejdsmarkedet er det ofte kortere ansættelser eller der arbejdes med at øge antallet af timer.</a:t>
            </a:r>
          </a:p>
          <a:p>
            <a:r>
              <a:rPr lang="da-DK" sz="1500"/>
              <a:t>Ansættelse via ”vikarbureau/anden aktør”, hvor en 3. part ansætter den ledige i et antal timer, og sælger arbejdskraften til virksomheden. Flere forskellige aktører og prismodeller f.eks. Små job med mening, Huset Venture og Flexfabrikken.</a:t>
            </a:r>
          </a:p>
          <a:p>
            <a:r>
              <a:rPr lang="da-DK" sz="1500"/>
              <a:t>Løbende 800 – 900 borgere i ansættelse i ordinære timer i Aalborg Kommune – på tværs af målgrupper.</a:t>
            </a:r>
          </a:p>
        </p:txBody>
      </p:sp>
      <p:pic>
        <p:nvPicPr>
          <p:cNvPr id="3074" name="Picture 2" descr="Styrk jeres arbejdsfællesskab">
            <a:extLst>
              <a:ext uri="{FF2B5EF4-FFF2-40B4-BE49-F238E27FC236}">
                <a16:creationId xmlns:a16="http://schemas.microsoft.com/office/drawing/2014/main" id="{32DA9AFD-0CB3-789A-0EBC-298F4AD5C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21460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4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456B38-6B07-A3F5-8E53-E732F5AC5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Tilbudsmuligheder</a:t>
            </a:r>
          </a:p>
        </p:txBody>
      </p:sp>
      <p:sp>
        <p:nvSpPr>
          <p:cNvPr id="206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544977-711A-FE5C-0549-789C4702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a-DK" sz="2000"/>
              <a:t>Ansættelse i fleksjob, hvor den ledige borger har en varig nedsættelse af arbejdsevnen. Ansættelsen sker tidsbegrænset eller fast – ned til 45 min om ugen.</a:t>
            </a:r>
          </a:p>
          <a:p>
            <a:r>
              <a:rPr lang="da-DK" sz="2000"/>
              <a:t>Aktuelt er der 3.486 fleksjobansatte i Aalborg Kommune</a:t>
            </a:r>
          </a:p>
          <a:p>
            <a:r>
              <a:rPr lang="da-DK" sz="2000"/>
              <a:t>Af de nyetablerede fleksjob i 2024 er der følgende timefordeling:</a:t>
            </a:r>
          </a:p>
          <a:p>
            <a:pPr lvl="1"/>
            <a:r>
              <a:rPr lang="da-DK" sz="2000"/>
              <a:t>1 – 5 timer om ugen 	29%</a:t>
            </a:r>
          </a:p>
          <a:p>
            <a:pPr lvl="1"/>
            <a:r>
              <a:rPr lang="da-DK" sz="2000"/>
              <a:t>6 – 10 timer om ugen	37%</a:t>
            </a:r>
          </a:p>
          <a:p>
            <a:pPr lvl="1"/>
            <a:r>
              <a:rPr lang="da-DK" sz="2000"/>
              <a:t>11 – 15 timer om ugen	23%</a:t>
            </a:r>
          </a:p>
          <a:p>
            <a:pPr lvl="1"/>
            <a:r>
              <a:rPr lang="da-DK" sz="2000"/>
              <a:t>16 – 20 timer om ugen	10%</a:t>
            </a:r>
          </a:p>
          <a:p>
            <a:pPr lvl="1"/>
            <a:r>
              <a:rPr lang="da-DK" sz="2000"/>
              <a:t>21 - 25 timer om ugen 	1%</a:t>
            </a:r>
          </a:p>
          <a:p>
            <a:endParaRPr lang="da-DK" sz="2000"/>
          </a:p>
        </p:txBody>
      </p:sp>
      <p:pic>
        <p:nvPicPr>
          <p:cNvPr id="2050" name="Picture 2" descr="Fleksjob - AspieK">
            <a:extLst>
              <a:ext uri="{FF2B5EF4-FFF2-40B4-BE49-F238E27FC236}">
                <a16:creationId xmlns:a16="http://schemas.microsoft.com/office/drawing/2014/main" id="{9F91FC37-410D-AE0E-66E3-414B5510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4" r="21942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65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AC1874-5DDF-E5B9-0B25-7692F99C4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32" y="1683756"/>
            <a:ext cx="3365412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2800" b="1" dirty="0">
                <a:solidFill>
                  <a:srgbClr val="FFFFFF"/>
                </a:solidFill>
              </a:rPr>
              <a:t>TILBUDSMULIGHEDER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AF978720-1DD4-54D8-39A3-CADADABCC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566462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27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84AEAE-6F5D-80A9-14AD-C5A0EFF7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3800"/>
              <a:t>Der er en vej til arbejdsfællesskabet for langt de fleste!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2FDA37-D150-0910-710B-23B973060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da-DK" sz="1700" dirty="0"/>
              <a:t>Det handler om timing:</a:t>
            </a:r>
          </a:p>
          <a:p>
            <a:pPr lvl="1"/>
            <a:r>
              <a:rPr lang="da-DK" sz="1700" dirty="0"/>
              <a:t>Helbreds-, sociale og økonomiske forhold er nogenlunde i ro, så der er overskud og øget motivation</a:t>
            </a:r>
          </a:p>
          <a:p>
            <a:pPr lvl="1"/>
            <a:r>
              <a:rPr lang="da-DK" sz="1700" dirty="0"/>
              <a:t>Borgerens motivation bliver set og understøttet af os</a:t>
            </a:r>
          </a:p>
          <a:p>
            <a:pPr lvl="1"/>
            <a:r>
              <a:rPr lang="da-DK" sz="1700" dirty="0"/>
              <a:t>Den rigtige virksomhed, med opgaver og miljø, hvor skånehensyn kan tilgodeses</a:t>
            </a:r>
          </a:p>
          <a:p>
            <a:pPr lvl="1"/>
            <a:r>
              <a:rPr lang="da-DK" sz="1700" dirty="0"/>
              <a:t>Det rigtige tilbud med relevant støtte</a:t>
            </a:r>
          </a:p>
          <a:p>
            <a:pPr lvl="1"/>
            <a:r>
              <a:rPr lang="da-DK" sz="1700" dirty="0"/>
              <a:t>Samarbejde på tværs om et fælles mål</a:t>
            </a:r>
          </a:p>
          <a:p>
            <a:pPr lvl="1"/>
            <a:endParaRPr lang="da-DK" sz="1700" dirty="0"/>
          </a:p>
        </p:txBody>
      </p:sp>
      <p:pic>
        <p:nvPicPr>
          <p:cNvPr id="6" name="Billede 5" descr="Et billede, der indeholder person, udendørs, Ankel, Lemmer&#10;&#10;Automatisk genereret beskrivelse">
            <a:extLst>
              <a:ext uri="{FF2B5EF4-FFF2-40B4-BE49-F238E27FC236}">
                <a16:creationId xmlns:a16="http://schemas.microsoft.com/office/drawing/2014/main" id="{90D01654-17B4-A41D-5099-7A5A1BCE2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r="309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540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F6C068-56EF-098D-D533-4724287E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Amals vej i arbejde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EEB10B6-7A0B-7B58-C048-4EF39EF0B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300390"/>
            <a:ext cx="6780700" cy="42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FEF2A865405D45A3B0DD0AB869136E" ma:contentTypeVersion="9" ma:contentTypeDescription="Opret et nyt dokument." ma:contentTypeScope="" ma:versionID="42b97195f9e5a341014880890246b3aa">
  <xsd:schema xmlns:xsd="http://www.w3.org/2001/XMLSchema" xmlns:xs="http://www.w3.org/2001/XMLSchema" xmlns:p="http://schemas.microsoft.com/office/2006/metadata/properties" xmlns:ns3="3aae12ad-5ec7-4a3c-b482-09d5c0405be3" xmlns:ns4="a8dac5b6-0ad1-45b8-bbfe-837f93cc6c01" targetNamespace="http://schemas.microsoft.com/office/2006/metadata/properties" ma:root="true" ma:fieldsID="f0c1a513ca69282ce038b33880e4a01c" ns3:_="" ns4:_="">
    <xsd:import namespace="3aae12ad-5ec7-4a3c-b482-09d5c0405be3"/>
    <xsd:import namespace="a8dac5b6-0ad1-45b8-bbfe-837f93cc6c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e12ad-5ec7-4a3c-b482-09d5c0405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dac5b6-0ad1-45b8-bbfe-837f93cc6c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1E1A0D-8096-447E-98F0-AB1945A5B2A2}">
  <ds:schemaRefs>
    <ds:schemaRef ds:uri="http://purl.org/dc/elements/1.1/"/>
    <ds:schemaRef ds:uri="http://schemas.microsoft.com/office/infopath/2007/PartnerControls"/>
    <ds:schemaRef ds:uri="3aae12ad-5ec7-4a3c-b482-09d5c0405be3"/>
    <ds:schemaRef ds:uri="http://purl.org/dc/terms/"/>
    <ds:schemaRef ds:uri="a8dac5b6-0ad1-45b8-bbfe-837f93cc6c01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159BF6F-A633-44DC-B0AC-C5254413A3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DCE02F-1301-4CE3-9017-1E2341F04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ae12ad-5ec7-4a3c-b482-09d5c0405be3"/>
    <ds:schemaRef ds:uri="a8dac5b6-0ad1-45b8-bbfe-837f93cc6c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678</Words>
  <Application>Microsoft Office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Gadugi</vt:lpstr>
      <vt:lpstr>Office-tema</vt:lpstr>
      <vt:lpstr>PowerPoint-præsentation</vt:lpstr>
      <vt:lpstr>Aalborg kommunes beskæftigelsesrettede indsats for borgere med udfordringer udover ledighed  Værdisæt</vt:lpstr>
      <vt:lpstr>Lov om Aktiv Beskæftigelsesindsats (LAB Afsnit 1, kap. 1, §2)</vt:lpstr>
      <vt:lpstr>BIP – Beskæftigelses Indikator Projektet -2017 https://vaeksthusets-forskningscenter.dk/projekter/beskaeftigelses-indikator-projektet/ </vt:lpstr>
      <vt:lpstr>Tilbudsmuligheder</vt:lpstr>
      <vt:lpstr>Tilbudsmuligheder</vt:lpstr>
      <vt:lpstr>TILBUDSMULIGHEDER</vt:lpstr>
      <vt:lpstr>Der er en vej til arbejdsfællesskabet for langt de fleste!</vt:lpstr>
      <vt:lpstr>Amals vej i arbejde</vt:lpstr>
      <vt:lpstr>PowerPoint-præsentation</vt:lpstr>
    </vt:vector>
  </TitlesOfParts>
  <Company>Aalborg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Camilla Schmidt Jørgensen</dc:creator>
  <cp:lastModifiedBy>Betina Trytek</cp:lastModifiedBy>
  <cp:revision>152</cp:revision>
  <dcterms:created xsi:type="dcterms:W3CDTF">2022-12-20T06:56:20Z</dcterms:created>
  <dcterms:modified xsi:type="dcterms:W3CDTF">2024-11-19T19:30:07Z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0x0101002BFEF2A865405D45A3B0DD0AB869136E</vt:lpwstr>
  </property>
</Properties>
</file>