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5"/>
  </p:notesMasterIdLst>
  <p:sldIdLst>
    <p:sldId id="1541" r:id="rId3"/>
    <p:sldId id="1560" r:id="rId4"/>
    <p:sldId id="1564" r:id="rId5"/>
    <p:sldId id="257" r:id="rId6"/>
    <p:sldId id="1548" r:id="rId7"/>
    <p:sldId id="267" r:id="rId8"/>
    <p:sldId id="1543" r:id="rId9"/>
    <p:sldId id="1544" r:id="rId10"/>
    <p:sldId id="1546" r:id="rId11"/>
    <p:sldId id="1551" r:id="rId12"/>
    <p:sldId id="1549" r:id="rId13"/>
    <p:sldId id="1562" r:id="rId14"/>
    <p:sldId id="1561" r:id="rId15"/>
    <p:sldId id="1565" r:id="rId16"/>
    <p:sldId id="1552" r:id="rId17"/>
    <p:sldId id="1553" r:id="rId18"/>
    <p:sldId id="1557" r:id="rId19"/>
    <p:sldId id="1555" r:id="rId20"/>
    <p:sldId id="1558" r:id="rId21"/>
    <p:sldId id="1542" r:id="rId22"/>
    <p:sldId id="1559" r:id="rId23"/>
    <p:sldId id="1563" r:id="rId24"/>
  </p:sldIdLst>
  <p:sldSz cx="18288000" cy="10287000"/>
  <p:notesSz cx="6858000" cy="9144000"/>
  <p:embeddedFontLst>
    <p:embeddedFont>
      <p:font typeface="Bahnschrift" panose="020B0502040204020203" pitchFamily="34" charset="0"/>
      <p:regular r:id="rId26"/>
      <p:bold r:id="rId27"/>
    </p:embeddedFont>
    <p:embeddedFont>
      <p:font typeface="Bahnschrift Light" panose="020B0502040204020203" pitchFamily="34" charset="0"/>
      <p:regular r:id="rId28"/>
    </p:embeddedFont>
    <p:embeddedFont>
      <p:font typeface="Barlow" panose="00000500000000000000" pitchFamily="2" charset="0"/>
      <p:regular r:id="rId29"/>
      <p:bold r:id="rId30"/>
      <p:italic r:id="rId31"/>
      <p:boldItalic r:id="rId32"/>
    </p:embeddedFont>
    <p:embeddedFont>
      <p:font typeface="Barlow Black" panose="00000A00000000000000" pitchFamily="2" charset="0"/>
      <p:regular r:id="rId33"/>
      <p:bold r:id="rId34"/>
      <p:boldItalic r:id="rId35"/>
    </p:embeddedFont>
    <p:embeddedFont>
      <p:font typeface="Barlow Bold" panose="00000800000000000000" pitchFamily="2" charset="0"/>
      <p:regular r:id="rId36"/>
      <p:bold r:id="rId37"/>
    </p:embeddedFont>
    <p:embeddedFont>
      <p:font typeface="Barlow ExtraBold" panose="00000900000000000000" pitchFamily="2" charset="0"/>
      <p:bold r:id="rId38"/>
      <p:boldItalic r:id="rId39"/>
    </p:embeddedFont>
    <p:embeddedFont>
      <p:font typeface="Barlow Light" panose="00000400000000000000" pitchFamily="2" charset="0"/>
      <p:regular r:id="rId40"/>
      <p:italic r:id="rId41"/>
    </p:embeddedFont>
    <p:embeddedFont>
      <p:font typeface="Barlow Medium" panose="00000600000000000000" pitchFamily="2"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1D1D1D"/>
    <a:srgbClr val="ADC0CC"/>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352" autoAdjust="0"/>
  </p:normalViewPr>
  <p:slideViewPr>
    <p:cSldViewPr>
      <p:cViewPr varScale="1">
        <p:scale>
          <a:sx n="93" d="100"/>
          <a:sy n="93" d="100"/>
        </p:scale>
        <p:origin x="10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8B8F9-2734-4A25-853E-56DD7BA8C13C}" type="datetimeFigureOut">
              <a:rPr lang="da-DK" smtClean="0"/>
              <a:t>05-05-2026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AA495-73B2-45C4-80BF-6B1CEF24515B}" type="slidenum">
              <a:rPr lang="da-DK" smtClean="0"/>
              <a:t>‹nr.›</a:t>
            </a:fld>
            <a:endParaRPr lang="da-DK"/>
          </a:p>
        </p:txBody>
      </p:sp>
    </p:spTree>
    <p:extLst>
      <p:ext uri="{BB962C8B-B14F-4D97-AF65-F5344CB8AC3E}">
        <p14:creationId xmlns:p14="http://schemas.microsoft.com/office/powerpoint/2010/main" val="392720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dirty="0"/>
              <a:t>Please make sure to fill out everything – if you don’t know your Tech-ID, please contact your business developer.</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54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b="1" dirty="0"/>
              <a:t>Purpose</a:t>
            </a:r>
          </a:p>
          <a:p>
            <a:r>
              <a:rPr lang="en-US" dirty="0"/>
              <a:t>To explain how value turns into revenue.</a:t>
            </a:r>
          </a:p>
          <a:p>
            <a:endParaRPr lang="en-US" b="1" dirty="0"/>
          </a:p>
          <a:p>
            <a:r>
              <a:rPr lang="en-US" b="1" dirty="0"/>
              <a:t>Customers vs Users</a:t>
            </a:r>
          </a:p>
          <a:p>
            <a:r>
              <a:rPr lang="en-US" dirty="0"/>
              <a:t>Clarify:</a:t>
            </a:r>
          </a:p>
          <a:p>
            <a:pPr marL="171450" indent="-171450">
              <a:buFont typeface="Arial" panose="020B0604020202020204" pitchFamily="34" charset="0"/>
              <a:buChar char="•"/>
            </a:pPr>
            <a:r>
              <a:rPr lang="en-US" dirty="0"/>
              <a:t>Who uses it?</a:t>
            </a:r>
          </a:p>
          <a:p>
            <a:pPr marL="171450" indent="-171450">
              <a:buFont typeface="Arial" panose="020B0604020202020204" pitchFamily="34" charset="0"/>
              <a:buChar char="•"/>
            </a:pPr>
            <a:r>
              <a:rPr lang="en-US" dirty="0"/>
              <a:t>Who pays for it?</a:t>
            </a:r>
          </a:p>
          <a:p>
            <a:pPr marL="171450" indent="-171450">
              <a:buFont typeface="Arial" panose="020B0604020202020204" pitchFamily="34" charset="0"/>
              <a:buChar char="•"/>
            </a:pPr>
            <a:r>
              <a:rPr lang="en-US" dirty="0"/>
              <a:t>Who decides to buy?</a:t>
            </a:r>
          </a:p>
          <a:p>
            <a:pPr marL="171450" indent="-171450">
              <a:buFont typeface="Arial" panose="020B0604020202020204" pitchFamily="34" charset="0"/>
              <a:buChar char="•"/>
            </a:pPr>
            <a:r>
              <a:rPr lang="en-US" dirty="0"/>
              <a:t>These are often not the same.</a:t>
            </a:r>
          </a:p>
          <a:p>
            <a:endParaRPr lang="en-US" b="1" dirty="0"/>
          </a:p>
          <a:p>
            <a:r>
              <a:rPr lang="en-US" b="1" dirty="0"/>
              <a:t>Business Model Options</a:t>
            </a:r>
          </a:p>
          <a:p>
            <a:r>
              <a:rPr lang="en-US" dirty="0"/>
              <a:t>Examples:</a:t>
            </a:r>
          </a:p>
          <a:p>
            <a:pPr marL="171450" indent="-171450">
              <a:buFont typeface="Arial" panose="020B0604020202020204" pitchFamily="34" charset="0"/>
              <a:buChar char="•"/>
            </a:pPr>
            <a:r>
              <a:rPr lang="en-US" dirty="0"/>
              <a:t>B2B (business-to-business)</a:t>
            </a:r>
          </a:p>
          <a:p>
            <a:pPr marL="171450" indent="-171450">
              <a:buFont typeface="Arial" panose="020B0604020202020204" pitchFamily="34" charset="0"/>
              <a:buChar char="•"/>
            </a:pPr>
            <a:r>
              <a:rPr lang="en-US" dirty="0"/>
              <a:t>B2C (business-to-consumer)</a:t>
            </a:r>
          </a:p>
          <a:p>
            <a:pPr marL="171450" indent="-171450">
              <a:buFont typeface="Arial" panose="020B0604020202020204" pitchFamily="34" charset="0"/>
              <a:buChar char="•"/>
            </a:pPr>
            <a:r>
              <a:rPr lang="en-US" dirty="0"/>
              <a:t>Licensing to industry</a:t>
            </a:r>
          </a:p>
          <a:p>
            <a:pPr marL="171450" indent="-171450">
              <a:buFont typeface="Arial" panose="020B0604020202020204" pitchFamily="34" charset="0"/>
              <a:buChar char="•"/>
            </a:pPr>
            <a:r>
              <a:rPr lang="en-US" dirty="0"/>
              <a:t>Spin-out company selling product</a:t>
            </a:r>
          </a:p>
          <a:p>
            <a:pPr marL="171450" indent="-171450">
              <a:buFont typeface="Arial" panose="020B0604020202020204" pitchFamily="34" charset="0"/>
              <a:buChar char="•"/>
            </a:pPr>
            <a:r>
              <a:rPr lang="en-US" dirty="0"/>
              <a:t>SaaS / subscription</a:t>
            </a:r>
          </a:p>
          <a:p>
            <a:pPr marL="171450" indent="-171450">
              <a:buFont typeface="Arial" panose="020B0604020202020204" pitchFamily="34" charset="0"/>
              <a:buChar char="•"/>
            </a:pPr>
            <a:r>
              <a:rPr lang="en-US" dirty="0"/>
              <a:t>Hardware + consumables</a:t>
            </a:r>
          </a:p>
          <a:p>
            <a:pPr marL="171450" indent="-171450">
              <a:buFont typeface="Arial" panose="020B0604020202020204" pitchFamily="34" charset="0"/>
              <a:buChar char="•"/>
            </a:pPr>
            <a:r>
              <a:rPr lang="en-US" dirty="0"/>
              <a:t>Research tool sales</a:t>
            </a:r>
          </a:p>
          <a:p>
            <a:pPr marL="171450" indent="-171450">
              <a:buFont typeface="Arial" panose="020B0604020202020204" pitchFamily="34" charset="0"/>
              <a:buChar char="•"/>
            </a:pPr>
            <a:r>
              <a:rPr lang="en-US" dirty="0"/>
              <a:t>Platform model</a:t>
            </a:r>
          </a:p>
          <a:p>
            <a:endParaRPr lang="en-US" dirty="0"/>
          </a:p>
          <a:p>
            <a:r>
              <a:rPr lang="en-US" dirty="0"/>
              <a:t>Explain:</a:t>
            </a:r>
          </a:p>
          <a:p>
            <a:pPr marL="171450" indent="-171450">
              <a:buFont typeface="Arial" panose="020B0604020202020204" pitchFamily="34" charset="0"/>
              <a:buChar char="•"/>
            </a:pPr>
            <a:r>
              <a:rPr lang="en-US" dirty="0"/>
              <a:t>How do you make money?</a:t>
            </a:r>
          </a:p>
          <a:p>
            <a:pPr marL="171450" indent="-171450">
              <a:buFont typeface="Arial" panose="020B0604020202020204" pitchFamily="34" charset="0"/>
              <a:buChar char="•"/>
            </a:pPr>
            <a:r>
              <a:rPr lang="en-US" dirty="0"/>
              <a:t>One-time sale or recurring revenue?</a:t>
            </a:r>
          </a:p>
          <a:p>
            <a:pPr marL="171450" indent="-171450">
              <a:buFont typeface="Arial" panose="020B0604020202020204" pitchFamily="34" charset="0"/>
              <a:buChar char="•"/>
            </a:pPr>
            <a:r>
              <a:rPr lang="en-US" dirty="0"/>
              <a:t>High margin, low volume — or low margin, high volume?</a:t>
            </a:r>
          </a:p>
          <a:p>
            <a:endParaRPr lang="en-US" dirty="0"/>
          </a:p>
          <a:p>
            <a:r>
              <a:rPr lang="en-US" dirty="0"/>
              <a:t>If unsure, state assumptions clearly. Investors do not expect perfection — but they expect structured thinking.</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45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AA855-806E-54B3-DF6F-F716B4DF62C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6695BB3-B3B9-6972-B781-24A9F1A4EFA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562E486-7612-B853-2A19-3CB0335821E4}"/>
              </a:ext>
            </a:extLst>
          </p:cNvPr>
          <p:cNvSpPr>
            <a:spLocks noGrp="1"/>
          </p:cNvSpPr>
          <p:nvPr>
            <p:ph type="body" idx="1"/>
          </p:nvPr>
        </p:nvSpPr>
        <p:spPr/>
        <p:txBody>
          <a:bodyPr/>
          <a:lstStyle/>
          <a:p>
            <a:r>
              <a:rPr lang="en-US" b="1" dirty="0"/>
              <a:t>Competitors and Value Propositions</a:t>
            </a:r>
          </a:p>
          <a:p>
            <a:r>
              <a:rPr lang="en-US" b="1" dirty="0"/>
              <a:t>Purpose</a:t>
            </a:r>
          </a:p>
          <a:p>
            <a:r>
              <a:rPr lang="en-US" dirty="0"/>
              <a:t>To prove that:</a:t>
            </a:r>
          </a:p>
          <a:p>
            <a:pPr marL="171450" indent="-171450">
              <a:buFont typeface="Arial" panose="020B0604020202020204" pitchFamily="34" charset="0"/>
              <a:buChar char="•"/>
            </a:pPr>
            <a:r>
              <a:rPr lang="en-US" dirty="0"/>
              <a:t>You understand the landscape.</a:t>
            </a:r>
          </a:p>
          <a:p>
            <a:pPr marL="171450" indent="-171450">
              <a:buFont typeface="Arial" panose="020B0604020202020204" pitchFamily="34" charset="0"/>
              <a:buChar char="•"/>
            </a:pPr>
            <a:r>
              <a:rPr lang="en-US" dirty="0"/>
              <a:t>You are not reinventing something inferior.</a:t>
            </a:r>
          </a:p>
          <a:p>
            <a:pPr marL="171450" indent="-171450">
              <a:buFont typeface="Arial" panose="020B0604020202020204" pitchFamily="34" charset="0"/>
              <a:buChar char="•"/>
            </a:pPr>
            <a:r>
              <a:rPr lang="en-US" dirty="0"/>
              <a:t>Your differentiation is meaningful.</a:t>
            </a:r>
          </a:p>
          <a:p>
            <a:endParaRPr lang="en-US" b="1" dirty="0"/>
          </a:p>
          <a:p>
            <a:r>
              <a:rPr lang="en-US" b="0" dirty="0"/>
              <a:t>Competitors</a:t>
            </a:r>
          </a:p>
          <a:p>
            <a:r>
              <a:rPr lang="en-US" dirty="0"/>
              <a:t>These include:</a:t>
            </a:r>
          </a:p>
          <a:p>
            <a:pPr marL="171450" indent="-171450">
              <a:buFont typeface="Arial" panose="020B0604020202020204" pitchFamily="34" charset="0"/>
              <a:buChar char="•"/>
            </a:pPr>
            <a:r>
              <a:rPr lang="en-US" dirty="0"/>
              <a:t>Direct competitors (similar technology)</a:t>
            </a:r>
          </a:p>
          <a:p>
            <a:pPr marL="171450" indent="-171450">
              <a:buFont typeface="Arial" panose="020B0604020202020204" pitchFamily="34" charset="0"/>
              <a:buChar char="•"/>
            </a:pPr>
            <a:r>
              <a:rPr lang="en-US" dirty="0"/>
              <a:t>Indirect competitors (alternative ways of solving the same problem)</a:t>
            </a:r>
          </a:p>
          <a:p>
            <a:pPr marL="171450" indent="-171450">
              <a:buFont typeface="Arial" panose="020B0604020202020204" pitchFamily="34" charset="0"/>
              <a:buChar char="•"/>
            </a:pPr>
            <a:r>
              <a:rPr lang="en-US" dirty="0"/>
              <a:t>Status quo (doing nothing / manual process)</a:t>
            </a:r>
          </a:p>
          <a:p>
            <a:endParaRPr lang="en-US" dirty="0"/>
          </a:p>
          <a:p>
            <a:r>
              <a:rPr lang="en-US" dirty="0"/>
              <a:t>Describe:</a:t>
            </a:r>
          </a:p>
          <a:p>
            <a:pPr marL="171450" indent="-171450">
              <a:buFont typeface="Arial" panose="020B0604020202020204" pitchFamily="34" charset="0"/>
              <a:buChar char="•"/>
            </a:pPr>
            <a:r>
              <a:rPr lang="en-US" dirty="0"/>
              <a:t>What do they offer?</a:t>
            </a:r>
          </a:p>
          <a:p>
            <a:pPr marL="171450" indent="-171450">
              <a:buFont typeface="Arial" panose="020B0604020202020204" pitchFamily="34" charset="0"/>
              <a:buChar char="•"/>
            </a:pPr>
            <a:r>
              <a:rPr lang="en-US" dirty="0"/>
              <a:t>Their strengths?</a:t>
            </a:r>
          </a:p>
          <a:p>
            <a:pPr marL="171450" indent="-171450">
              <a:buFont typeface="Arial" panose="020B0604020202020204" pitchFamily="34" charset="0"/>
              <a:buChar char="•"/>
            </a:pPr>
            <a:r>
              <a:rPr lang="en-US" dirty="0"/>
              <a:t>Their weaknesses?</a:t>
            </a:r>
          </a:p>
          <a:p>
            <a:pPr marL="171450" indent="-171450">
              <a:buFont typeface="Arial" panose="020B0604020202020204" pitchFamily="34" charset="0"/>
              <a:buChar char="•"/>
            </a:pPr>
            <a:r>
              <a:rPr lang="en-US" dirty="0"/>
              <a:t>Avoid dismissing competitors as “outdated.” That signals naivety.</a:t>
            </a:r>
          </a:p>
          <a:p>
            <a:endParaRPr lang="en-US" b="1" dirty="0"/>
          </a:p>
          <a:p>
            <a:r>
              <a:rPr lang="en-US" b="0" dirty="0"/>
              <a:t>State of the Art</a:t>
            </a:r>
          </a:p>
          <a:p>
            <a:r>
              <a:rPr lang="en-US" dirty="0"/>
              <a:t>Explain:</a:t>
            </a:r>
          </a:p>
          <a:p>
            <a:pPr marL="171450" indent="-171450">
              <a:buFont typeface="Arial" panose="020B0604020202020204" pitchFamily="34" charset="0"/>
              <a:buChar char="•"/>
            </a:pPr>
            <a:r>
              <a:rPr lang="en-US" dirty="0"/>
              <a:t>What is currently considered best practice?</a:t>
            </a:r>
          </a:p>
          <a:p>
            <a:pPr marL="171450" indent="-171450">
              <a:buFont typeface="Arial" panose="020B0604020202020204" pitchFamily="34" charset="0"/>
              <a:buChar char="•"/>
            </a:pPr>
            <a:r>
              <a:rPr lang="en-US" dirty="0"/>
              <a:t>How does your solution compare technically?</a:t>
            </a:r>
          </a:p>
          <a:p>
            <a:endParaRPr lang="en-US" b="1" dirty="0"/>
          </a:p>
          <a:p>
            <a:r>
              <a:rPr lang="en-US" b="0" dirty="0"/>
              <a:t>Value Proposition</a:t>
            </a:r>
          </a:p>
          <a:p>
            <a:r>
              <a:rPr lang="en-US" dirty="0"/>
              <a:t>This is the translation of your technical advantage into customer benefit.</a:t>
            </a:r>
          </a:p>
          <a:p>
            <a:endParaRPr lang="en-US" dirty="0"/>
          </a:p>
          <a:p>
            <a:r>
              <a:rPr lang="en-US" dirty="0"/>
              <a:t>Examples:</a:t>
            </a:r>
          </a:p>
          <a:p>
            <a:pPr marL="171450" indent="-171450">
              <a:buFont typeface="Arial" panose="020B0604020202020204" pitchFamily="34" charset="0"/>
              <a:buChar char="•"/>
            </a:pPr>
            <a:r>
              <a:rPr lang="en-US" dirty="0"/>
              <a:t>Faster diagnosis → shorter hospital stay → cost savings.</a:t>
            </a:r>
          </a:p>
          <a:p>
            <a:pPr marL="171450" indent="-171450">
              <a:buFont typeface="Arial" panose="020B0604020202020204" pitchFamily="34" charset="0"/>
              <a:buChar char="•"/>
            </a:pPr>
            <a:r>
              <a:rPr lang="en-US" dirty="0"/>
              <a:t>Higher sensitivity → fewer false negatives → improved patient outcomes.</a:t>
            </a:r>
          </a:p>
          <a:p>
            <a:pPr marL="171450" indent="-171450">
              <a:buFont typeface="Arial" panose="020B0604020202020204" pitchFamily="34" charset="0"/>
              <a:buChar char="•"/>
            </a:pPr>
            <a:r>
              <a:rPr lang="en-US" dirty="0"/>
              <a:t>Lower energy consumption → reduced operational cost.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Structure:</a:t>
            </a:r>
          </a:p>
          <a:p>
            <a:pPr marL="171450" indent="-171450">
              <a:buFont typeface="Arial" panose="020B0604020202020204" pitchFamily="34" charset="0"/>
              <a:buChar char="•"/>
            </a:pPr>
            <a:r>
              <a:rPr lang="en-US" dirty="0"/>
              <a:t>Feature → Advantage → Benefit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Also be honest about:</a:t>
            </a:r>
          </a:p>
          <a:p>
            <a:pPr marL="171450" indent="-171450">
              <a:buFont typeface="Arial" panose="020B0604020202020204" pitchFamily="34" charset="0"/>
              <a:buChar char="•"/>
            </a:pPr>
            <a:r>
              <a:rPr lang="en-US" dirty="0"/>
              <a:t>Limitations</a:t>
            </a:r>
          </a:p>
          <a:p>
            <a:pPr marL="171450" indent="-171450">
              <a:buFont typeface="Arial" panose="020B0604020202020204" pitchFamily="34" charset="0"/>
              <a:buChar char="•"/>
            </a:pPr>
            <a:r>
              <a:rPr lang="en-US" dirty="0"/>
              <a:t>Risks</a:t>
            </a:r>
          </a:p>
          <a:p>
            <a:pPr marL="171450" indent="-171450">
              <a:buFont typeface="Arial" panose="020B0604020202020204" pitchFamily="34" charset="0"/>
              <a:buChar char="•"/>
            </a:pPr>
            <a:r>
              <a:rPr lang="en-US" dirty="0"/>
              <a:t>What still needs validation</a:t>
            </a:r>
          </a:p>
          <a:p>
            <a:endParaRPr lang="en-US" dirty="0"/>
          </a:p>
          <a:p>
            <a:r>
              <a:rPr lang="en-US" dirty="0"/>
              <a:t>Credibility matters more than hype.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a:extLst>
              <a:ext uri="{FF2B5EF4-FFF2-40B4-BE49-F238E27FC236}">
                <a16:creationId xmlns:a16="http://schemas.microsoft.com/office/drawing/2014/main" id="{891235E5-1D1A-3431-96A5-74C2EBD1221E}"/>
              </a:ext>
            </a:extLst>
          </p:cNvPr>
          <p:cNvSpPr>
            <a:spLocks noGrp="1"/>
          </p:cNvSpPr>
          <p:nvPr>
            <p:ph type="sldNum" sz="quarter" idx="5"/>
          </p:nvPr>
        </p:nvSpPr>
        <p:spPr/>
        <p:txBody>
          <a:bodyPr/>
          <a:lstStyle/>
          <a:p>
            <a:fld id="{740AA495-73B2-45C4-80BF-6B1CEF24515B}" type="slidenum">
              <a:rPr lang="da-DK" smtClean="0"/>
              <a:t>12</a:t>
            </a:fld>
            <a:endParaRPr lang="da-DK" dirty="0"/>
          </a:p>
        </p:txBody>
      </p:sp>
    </p:spTree>
    <p:extLst>
      <p:ext uri="{BB962C8B-B14F-4D97-AF65-F5344CB8AC3E}">
        <p14:creationId xmlns:p14="http://schemas.microsoft.com/office/powerpoint/2010/main" val="311691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39B7C-AB30-9318-DE76-6F011DED39B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4585AB0-4E71-0D6E-B576-65A823CD0CD5}"/>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6F407986-3257-DF51-4119-04C1DAE349A6}"/>
              </a:ext>
            </a:extLst>
          </p:cNvPr>
          <p:cNvSpPr>
            <a:spLocks noGrp="1"/>
          </p:cNvSpPr>
          <p:nvPr>
            <p:ph type="body" idx="1"/>
          </p:nvPr>
        </p:nvSpPr>
        <p:spPr/>
        <p:txBody>
          <a:bodyPr/>
          <a:lstStyle/>
          <a:p>
            <a:r>
              <a:rPr lang="en-US" b="1" dirty="0"/>
              <a:t>Competitors and Value Propositions</a:t>
            </a:r>
          </a:p>
          <a:p>
            <a:r>
              <a:rPr lang="en-US" b="1" dirty="0"/>
              <a:t>Purpose</a:t>
            </a:r>
          </a:p>
          <a:p>
            <a:r>
              <a:rPr lang="en-US" dirty="0"/>
              <a:t>To prove that:</a:t>
            </a:r>
          </a:p>
          <a:p>
            <a:pPr marL="171450" indent="-171450">
              <a:buFont typeface="Arial" panose="020B0604020202020204" pitchFamily="34" charset="0"/>
              <a:buChar char="•"/>
            </a:pPr>
            <a:r>
              <a:rPr lang="en-US" dirty="0"/>
              <a:t>You understand the landscape.</a:t>
            </a:r>
          </a:p>
          <a:p>
            <a:pPr marL="171450" indent="-171450">
              <a:buFont typeface="Arial" panose="020B0604020202020204" pitchFamily="34" charset="0"/>
              <a:buChar char="•"/>
            </a:pPr>
            <a:r>
              <a:rPr lang="en-US" dirty="0"/>
              <a:t>You are not reinventing something inferior.</a:t>
            </a:r>
          </a:p>
          <a:p>
            <a:pPr marL="171450" indent="-171450">
              <a:buFont typeface="Arial" panose="020B0604020202020204" pitchFamily="34" charset="0"/>
              <a:buChar char="•"/>
            </a:pPr>
            <a:r>
              <a:rPr lang="en-US" dirty="0"/>
              <a:t>Your differentiation is meaningful.</a:t>
            </a:r>
          </a:p>
          <a:p>
            <a:endParaRPr lang="en-US" b="1" dirty="0"/>
          </a:p>
          <a:p>
            <a:r>
              <a:rPr lang="en-US" b="0" dirty="0"/>
              <a:t>Competitors</a:t>
            </a:r>
          </a:p>
          <a:p>
            <a:r>
              <a:rPr lang="en-US" dirty="0"/>
              <a:t>These include:</a:t>
            </a:r>
          </a:p>
          <a:p>
            <a:pPr marL="171450" indent="-171450">
              <a:buFont typeface="Arial" panose="020B0604020202020204" pitchFamily="34" charset="0"/>
              <a:buChar char="•"/>
            </a:pPr>
            <a:r>
              <a:rPr lang="en-US" dirty="0"/>
              <a:t>Direct competitors (similar technology)</a:t>
            </a:r>
          </a:p>
          <a:p>
            <a:pPr marL="171450" indent="-171450">
              <a:buFont typeface="Arial" panose="020B0604020202020204" pitchFamily="34" charset="0"/>
              <a:buChar char="•"/>
            </a:pPr>
            <a:r>
              <a:rPr lang="en-US" dirty="0"/>
              <a:t>Indirect competitors (alternative ways of solving the same problem)</a:t>
            </a:r>
          </a:p>
          <a:p>
            <a:pPr marL="171450" indent="-171450">
              <a:buFont typeface="Arial" panose="020B0604020202020204" pitchFamily="34" charset="0"/>
              <a:buChar char="•"/>
            </a:pPr>
            <a:r>
              <a:rPr lang="en-US" dirty="0"/>
              <a:t>Status quo (doing nothing / manual process)</a:t>
            </a:r>
          </a:p>
          <a:p>
            <a:endParaRPr lang="en-US" dirty="0"/>
          </a:p>
          <a:p>
            <a:r>
              <a:rPr lang="en-US" dirty="0"/>
              <a:t>Describe:</a:t>
            </a:r>
          </a:p>
          <a:p>
            <a:pPr marL="171450" indent="-171450">
              <a:buFont typeface="Arial" panose="020B0604020202020204" pitchFamily="34" charset="0"/>
              <a:buChar char="•"/>
            </a:pPr>
            <a:r>
              <a:rPr lang="en-US" dirty="0"/>
              <a:t>What do they offer?</a:t>
            </a:r>
          </a:p>
          <a:p>
            <a:pPr marL="171450" indent="-171450">
              <a:buFont typeface="Arial" panose="020B0604020202020204" pitchFamily="34" charset="0"/>
              <a:buChar char="•"/>
            </a:pPr>
            <a:r>
              <a:rPr lang="en-US" dirty="0"/>
              <a:t>Their strengths?</a:t>
            </a:r>
          </a:p>
          <a:p>
            <a:pPr marL="171450" indent="-171450">
              <a:buFont typeface="Arial" panose="020B0604020202020204" pitchFamily="34" charset="0"/>
              <a:buChar char="•"/>
            </a:pPr>
            <a:r>
              <a:rPr lang="en-US" dirty="0"/>
              <a:t>Their weaknesses?</a:t>
            </a:r>
          </a:p>
          <a:p>
            <a:pPr marL="171450" indent="-171450">
              <a:buFont typeface="Arial" panose="020B0604020202020204" pitchFamily="34" charset="0"/>
              <a:buChar char="•"/>
            </a:pPr>
            <a:r>
              <a:rPr lang="en-US" dirty="0"/>
              <a:t>Avoid dismissing competitors as “outdated.” That signals naivety.</a:t>
            </a:r>
          </a:p>
          <a:p>
            <a:endParaRPr lang="en-US" b="1" dirty="0"/>
          </a:p>
          <a:p>
            <a:r>
              <a:rPr lang="en-US" b="0" dirty="0"/>
              <a:t>State of the Art</a:t>
            </a:r>
          </a:p>
          <a:p>
            <a:r>
              <a:rPr lang="en-US" dirty="0"/>
              <a:t>Explain:</a:t>
            </a:r>
          </a:p>
          <a:p>
            <a:pPr marL="171450" indent="-171450">
              <a:buFont typeface="Arial" panose="020B0604020202020204" pitchFamily="34" charset="0"/>
              <a:buChar char="•"/>
            </a:pPr>
            <a:r>
              <a:rPr lang="en-US" dirty="0"/>
              <a:t>What is currently considered best practice?</a:t>
            </a:r>
          </a:p>
          <a:p>
            <a:pPr marL="171450" indent="-171450">
              <a:buFont typeface="Arial" panose="020B0604020202020204" pitchFamily="34" charset="0"/>
              <a:buChar char="•"/>
            </a:pPr>
            <a:r>
              <a:rPr lang="en-US" dirty="0"/>
              <a:t>How does your solution compare technically?</a:t>
            </a:r>
          </a:p>
          <a:p>
            <a:endParaRPr lang="en-US" b="1" dirty="0"/>
          </a:p>
          <a:p>
            <a:r>
              <a:rPr lang="en-US" b="0" dirty="0"/>
              <a:t>Value Proposition</a:t>
            </a:r>
          </a:p>
          <a:p>
            <a:r>
              <a:rPr lang="en-US" dirty="0"/>
              <a:t>This is the translation of your technical advantage into customer benefit.</a:t>
            </a:r>
          </a:p>
          <a:p>
            <a:endParaRPr lang="en-US" dirty="0"/>
          </a:p>
          <a:p>
            <a:r>
              <a:rPr lang="en-US" dirty="0"/>
              <a:t>Examples:</a:t>
            </a:r>
          </a:p>
          <a:p>
            <a:pPr marL="171450" indent="-171450">
              <a:buFont typeface="Arial" panose="020B0604020202020204" pitchFamily="34" charset="0"/>
              <a:buChar char="•"/>
            </a:pPr>
            <a:r>
              <a:rPr lang="en-US" dirty="0"/>
              <a:t>Faster diagnosis → shorter hospital stay → cost savings.</a:t>
            </a:r>
          </a:p>
          <a:p>
            <a:pPr marL="171450" indent="-171450">
              <a:buFont typeface="Arial" panose="020B0604020202020204" pitchFamily="34" charset="0"/>
              <a:buChar char="•"/>
            </a:pPr>
            <a:r>
              <a:rPr lang="en-US" dirty="0"/>
              <a:t>Higher sensitivity → fewer false negatives → improved patient outcomes.</a:t>
            </a:r>
          </a:p>
          <a:p>
            <a:pPr marL="171450" indent="-171450">
              <a:buFont typeface="Arial" panose="020B0604020202020204" pitchFamily="34" charset="0"/>
              <a:buChar char="•"/>
            </a:pPr>
            <a:r>
              <a:rPr lang="en-US" dirty="0"/>
              <a:t>Lower energy consumption → reduced operational cost.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Structure:</a:t>
            </a:r>
          </a:p>
          <a:p>
            <a:pPr marL="171450" indent="-171450">
              <a:buFont typeface="Arial" panose="020B0604020202020204" pitchFamily="34" charset="0"/>
              <a:buChar char="•"/>
            </a:pPr>
            <a:r>
              <a:rPr lang="en-US" dirty="0"/>
              <a:t>Feature → Advantage → Benefit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Also be honest about:</a:t>
            </a:r>
          </a:p>
          <a:p>
            <a:pPr marL="171450" indent="-171450">
              <a:buFont typeface="Arial" panose="020B0604020202020204" pitchFamily="34" charset="0"/>
              <a:buChar char="•"/>
            </a:pPr>
            <a:r>
              <a:rPr lang="en-US" dirty="0"/>
              <a:t>Limitations</a:t>
            </a:r>
          </a:p>
          <a:p>
            <a:pPr marL="171450" indent="-171450">
              <a:buFont typeface="Arial" panose="020B0604020202020204" pitchFamily="34" charset="0"/>
              <a:buChar char="•"/>
            </a:pPr>
            <a:r>
              <a:rPr lang="en-US" dirty="0"/>
              <a:t>Risks</a:t>
            </a:r>
          </a:p>
          <a:p>
            <a:pPr marL="171450" indent="-171450">
              <a:buFont typeface="Arial" panose="020B0604020202020204" pitchFamily="34" charset="0"/>
              <a:buChar char="•"/>
            </a:pPr>
            <a:r>
              <a:rPr lang="en-US" dirty="0"/>
              <a:t>What still needs validation</a:t>
            </a:r>
          </a:p>
          <a:p>
            <a:endParaRPr lang="en-US" dirty="0"/>
          </a:p>
          <a:p>
            <a:r>
              <a:rPr lang="en-US" dirty="0"/>
              <a:t>Credibility matters more than hype.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a:extLst>
              <a:ext uri="{FF2B5EF4-FFF2-40B4-BE49-F238E27FC236}">
                <a16:creationId xmlns:a16="http://schemas.microsoft.com/office/drawing/2014/main" id="{EFB98B37-88CE-1E31-F26B-6F6D36D47E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1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4AC30-4F67-E92B-A279-C796DB3A363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50AC9A0-C9C5-5083-58FD-57DB0CA2CC2F}"/>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DCA3B37F-EC14-0015-3285-0865F3A41D63}"/>
              </a:ext>
            </a:extLst>
          </p:cNvPr>
          <p:cNvSpPr>
            <a:spLocks noGrp="1"/>
          </p:cNvSpPr>
          <p:nvPr>
            <p:ph type="body" idx="1"/>
          </p:nvPr>
        </p:nvSpPr>
        <p:spPr/>
        <p:txBody>
          <a:bodyPr/>
          <a:lstStyle/>
          <a:p>
            <a:r>
              <a:rPr lang="en-US" b="1" dirty="0"/>
              <a:t>Intellectual Property (IP)</a:t>
            </a:r>
            <a:endParaRPr lang="en-US" dirty="0"/>
          </a:p>
          <a:p>
            <a:r>
              <a:rPr lang="en-US" dirty="0"/>
              <a:t>Now explain:</a:t>
            </a:r>
            <a:br>
              <a:rPr lang="en-US" dirty="0"/>
            </a:br>
            <a:endParaRPr lang="en-US" dirty="0"/>
          </a:p>
          <a:p>
            <a:pPr marL="171450" indent="-171450">
              <a:buFont typeface="Arial" panose="020B0604020202020204" pitchFamily="34" charset="0"/>
              <a:buChar char="•"/>
            </a:pPr>
            <a:r>
              <a:rPr lang="en-US" dirty="0"/>
              <a:t>What IP exists or is being developed? (e.g. patents, software, data, know-how)</a:t>
            </a:r>
          </a:p>
          <a:p>
            <a:pPr marL="171450" indent="-171450">
              <a:buFont typeface="Arial" panose="020B0604020202020204" pitchFamily="34" charset="0"/>
              <a:buChar char="•"/>
            </a:pPr>
            <a:r>
              <a:rPr lang="en-US" dirty="0"/>
              <a:t>Who owns the IP?</a:t>
            </a:r>
          </a:p>
          <a:p>
            <a:pPr marL="171450" indent="-171450">
              <a:buFont typeface="Arial" panose="020B0604020202020204" pitchFamily="34" charset="0"/>
              <a:buChar char="•"/>
            </a:pPr>
            <a:r>
              <a:rPr lang="en-US" dirty="0"/>
              <a:t>How does the IP protect your solution and create a competitive advantage?</a:t>
            </a:r>
          </a:p>
          <a:p>
            <a:pPr marL="0" indent="0">
              <a:buFont typeface="Arial" panose="020B0604020202020204" pitchFamily="34" charset="0"/>
              <a:buNone/>
            </a:pPr>
            <a:r>
              <a:rPr lang="en-US" dirty="0"/>
              <a:t>Focus on:</a:t>
            </a:r>
            <a:br>
              <a:rPr lang="en-US" dirty="0"/>
            </a:br>
            <a:endParaRPr lang="en-US" dirty="0"/>
          </a:p>
          <a:p>
            <a:pPr marL="171450" indent="-171450">
              <a:buFont typeface="Arial" panose="020B0604020202020204" pitchFamily="34" charset="0"/>
              <a:buChar char="•"/>
            </a:pPr>
            <a:r>
              <a:rPr lang="en-US" dirty="0"/>
              <a:t>Ownership and rights (AAU, founders, partners)</a:t>
            </a:r>
          </a:p>
          <a:p>
            <a:pPr marL="171450" indent="-171450">
              <a:buFont typeface="Arial" panose="020B0604020202020204" pitchFamily="34" charset="0"/>
              <a:buChar char="•"/>
            </a:pPr>
            <a:r>
              <a:rPr lang="en-US" dirty="0"/>
              <a:t>Freedom to operate</a:t>
            </a:r>
          </a:p>
          <a:p>
            <a:pPr marL="171450" indent="-171450">
              <a:buFont typeface="Arial" panose="020B0604020202020204" pitchFamily="34" charset="0"/>
              <a:buChar char="•"/>
            </a:pPr>
            <a:r>
              <a:rPr lang="en-US" dirty="0"/>
              <a:t>Strength and relevance of protection</a:t>
            </a:r>
          </a:p>
          <a:p>
            <a:pPr marL="171450" indent="-171450">
              <a:buFont typeface="Arial" panose="020B0604020202020204" pitchFamily="34" charset="0"/>
              <a:buChar char="•"/>
            </a:pPr>
            <a:r>
              <a:rPr lang="en-US" dirty="0"/>
              <a:t>How IP supports commercialization</a:t>
            </a:r>
          </a:p>
          <a:p>
            <a:endParaRPr lang="en-US" dirty="0"/>
          </a:p>
          <a:p>
            <a:r>
              <a:rPr lang="en-US" dirty="0"/>
              <a:t>Avoid:</a:t>
            </a:r>
          </a:p>
          <a:p>
            <a:pPr marL="171450" indent="-171450">
              <a:buFont typeface="Arial" panose="020B0604020202020204" pitchFamily="34" charset="0"/>
              <a:buChar char="•"/>
            </a:pPr>
            <a:r>
              <a:rPr lang="en-US" dirty="0"/>
              <a:t>Legal jargon without clarity</a:t>
            </a:r>
          </a:p>
          <a:p>
            <a:pPr marL="171450" indent="-171450">
              <a:buFont typeface="Arial" panose="020B0604020202020204" pitchFamily="34" charset="0"/>
              <a:buChar char="•"/>
            </a:pPr>
            <a:r>
              <a:rPr lang="en-US" dirty="0"/>
              <a:t>Unclear ownership situations</a:t>
            </a:r>
          </a:p>
          <a:p>
            <a:pPr marL="171450" indent="-171450">
              <a:buFont typeface="Arial" panose="020B0604020202020204" pitchFamily="34" charset="0"/>
              <a:buChar char="•"/>
            </a:pPr>
            <a:r>
              <a:rPr lang="en-US" dirty="0"/>
              <a:t>Vague statements like “we will patent it” without a plan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section should make it clear how your solution can be protected and sustained in the market.</a:t>
            </a:r>
          </a:p>
          <a:p>
            <a:endParaRPr lang="en-US" dirty="0"/>
          </a:p>
        </p:txBody>
      </p:sp>
      <p:sp>
        <p:nvSpPr>
          <p:cNvPr id="4" name="Pladsholder til slidenummer 3">
            <a:extLst>
              <a:ext uri="{FF2B5EF4-FFF2-40B4-BE49-F238E27FC236}">
                <a16:creationId xmlns:a16="http://schemas.microsoft.com/office/drawing/2014/main" id="{D5F9F230-0D67-83D3-E87A-AACEE7ADE9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726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b="1" dirty="0"/>
              <a:t>Risk &amp; Mitigation</a:t>
            </a:r>
            <a:endParaRPr lang="en-US" dirty="0"/>
          </a:p>
          <a:p>
            <a:r>
              <a:rPr lang="en-US" dirty="0"/>
              <a:t>Now explain:</a:t>
            </a:r>
            <a:br>
              <a:rPr lang="en-US" dirty="0"/>
            </a:br>
            <a:endParaRPr lang="en-US" dirty="0"/>
          </a:p>
          <a:p>
            <a:pPr marL="171450" indent="-171450">
              <a:buFont typeface="Arial" panose="020B0604020202020204" pitchFamily="34" charset="0"/>
              <a:buChar char="•"/>
            </a:pPr>
            <a:r>
              <a:rPr lang="en-US" dirty="0"/>
              <a:t>What are the main risks in your project? (technical, market, regulatory, etc.)</a:t>
            </a:r>
          </a:p>
          <a:p>
            <a:pPr marL="171450" indent="-171450">
              <a:buFont typeface="Arial" panose="020B0604020202020204" pitchFamily="34" charset="0"/>
              <a:buChar char="•"/>
            </a:pPr>
            <a:r>
              <a:rPr lang="en-US" dirty="0"/>
              <a:t>How likely are they, and what would the impact be?</a:t>
            </a:r>
          </a:p>
          <a:p>
            <a:pPr marL="171450" indent="-171450">
              <a:buFont typeface="Arial" panose="020B0604020202020204" pitchFamily="34" charset="0"/>
              <a:buChar char="•"/>
            </a:pPr>
            <a:r>
              <a:rPr lang="en-US" dirty="0"/>
              <a:t>What concrete steps will you take to reduce or manage these risks?</a:t>
            </a:r>
          </a:p>
          <a:p>
            <a:endParaRPr lang="en-US" dirty="0"/>
          </a:p>
          <a:p>
            <a:r>
              <a:rPr lang="en-US" dirty="0"/>
              <a:t>Focus on:</a:t>
            </a:r>
            <a:br>
              <a:rPr lang="en-US" dirty="0"/>
            </a:br>
            <a:endParaRPr lang="en-US" dirty="0"/>
          </a:p>
          <a:p>
            <a:pPr marL="171450" indent="-171450">
              <a:buFont typeface="Arial" panose="020B0604020202020204" pitchFamily="34" charset="0"/>
              <a:buChar char="•"/>
            </a:pPr>
            <a:r>
              <a:rPr lang="en-US" dirty="0"/>
              <a:t>Key uncertainties that could affect success</a:t>
            </a:r>
          </a:p>
          <a:p>
            <a:pPr marL="171450" indent="-171450">
              <a:buFont typeface="Arial" panose="020B0604020202020204" pitchFamily="34" charset="0"/>
              <a:buChar char="•"/>
            </a:pPr>
            <a:r>
              <a:rPr lang="en-US" dirty="0"/>
              <a:t>Realistic assessment (not all projects are risk-free)</a:t>
            </a:r>
          </a:p>
          <a:p>
            <a:pPr marL="171450" indent="-171450">
              <a:buFont typeface="Arial" panose="020B0604020202020204" pitchFamily="34" charset="0"/>
              <a:buChar char="•"/>
            </a:pPr>
            <a:r>
              <a:rPr lang="en-US" dirty="0"/>
              <a:t>Clear and credible mitigation actions</a:t>
            </a:r>
          </a:p>
          <a:p>
            <a:pPr marL="171450" indent="-171450">
              <a:buFont typeface="Arial" panose="020B0604020202020204" pitchFamily="34" charset="0"/>
              <a:buChar char="•"/>
            </a:pPr>
            <a:r>
              <a:rPr lang="en-US" dirty="0"/>
              <a:t>Your ability to adapt if things don’t go as planned</a:t>
            </a:r>
          </a:p>
          <a:p>
            <a:endParaRPr lang="en-US" dirty="0"/>
          </a:p>
          <a:p>
            <a:r>
              <a:rPr lang="en-US" dirty="0"/>
              <a:t>Avoid:</a:t>
            </a:r>
            <a:br>
              <a:rPr lang="en-US" dirty="0"/>
            </a:br>
            <a:endParaRPr lang="en-US" dirty="0"/>
          </a:p>
          <a:p>
            <a:pPr marL="171450" indent="-171450">
              <a:buFont typeface="Arial" panose="020B0604020202020204" pitchFamily="34" charset="0"/>
              <a:buChar char="•"/>
            </a:pPr>
            <a:r>
              <a:rPr lang="en-US" dirty="0"/>
              <a:t>Ignoring obvious risks</a:t>
            </a:r>
          </a:p>
          <a:p>
            <a:pPr marL="171450" indent="-171450">
              <a:buFont typeface="Arial" panose="020B0604020202020204" pitchFamily="34" charset="0"/>
              <a:buChar char="•"/>
            </a:pPr>
            <a:r>
              <a:rPr lang="en-US" dirty="0"/>
              <a:t>Overly optimistic or generic statements</a:t>
            </a:r>
          </a:p>
          <a:p>
            <a:pPr marL="171450" indent="-171450">
              <a:buFont typeface="Arial" panose="020B0604020202020204" pitchFamily="34" charset="0"/>
              <a:buChar char="•"/>
            </a:pPr>
            <a:r>
              <a:rPr lang="en-US" dirty="0"/>
              <a:t>Listing risks without explaining mitigation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section should show that you understand the challenges and have a credible plan to handle them.</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1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indent="0" defTabSz="914445">
              <a:lnSpc>
                <a:spcPts val="2435"/>
              </a:lnSpc>
              <a:buFont typeface="Wingdings" panose="05000000000000000000" pitchFamily="2" charset="2"/>
              <a:buNone/>
            </a:pPr>
            <a:r>
              <a:rPr lang="en-US" sz="1200" b="1" dirty="0">
                <a:solidFill>
                  <a:srgbClr val="000000"/>
                </a:solidFill>
                <a:latin typeface="Barlow" panose="00000500000000000000" pitchFamily="2" charset="0"/>
              </a:rPr>
              <a:t>Project plan: </a:t>
            </a:r>
            <a:r>
              <a:rPr lang="en-US" sz="1200" dirty="0">
                <a:solidFill>
                  <a:srgbClr val="000000"/>
                </a:solidFill>
                <a:latin typeface="Barlow" panose="00000500000000000000" pitchFamily="2" charset="0"/>
              </a:rPr>
              <a:t>What is the aim of this PoC application? What milestones and work packages does it contain? </a:t>
            </a:r>
            <a:r>
              <a:rPr lang="en-US" b="0" i="0" dirty="0">
                <a:solidFill>
                  <a:srgbClr val="424242"/>
                </a:solidFill>
                <a:effectLst/>
                <a:latin typeface="Barlow" panose="00000500000000000000" pitchFamily="2" charset="0"/>
              </a:rPr>
              <a:t>Outline the major milestones for your project, including key development stages, testing phases, and any significant achievements. This helps demonstrate a clear and structured plan for bringing your technology to market.</a:t>
            </a:r>
            <a:endParaRPr lang="en-US" sz="1200" dirty="0">
              <a:solidFill>
                <a:srgbClr val="000000"/>
              </a:solidFill>
              <a:latin typeface="Barlow" panose="00000500000000000000" pitchFamily="2"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47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Barlow" panose="00000500000000000000" pitchFamily="2" charset="0"/>
              </a:rPr>
              <a:t>Project plan: </a:t>
            </a:r>
            <a:r>
              <a:rPr lang="en-US" sz="1200" dirty="0">
                <a:solidFill>
                  <a:srgbClr val="000000"/>
                </a:solidFill>
                <a:latin typeface="Barlow" panose="00000500000000000000" pitchFamily="2" charset="0"/>
              </a:rPr>
              <a:t>What is the aim of this PoC application? What milestones and work packages does it contain? </a:t>
            </a:r>
            <a:r>
              <a:rPr lang="en-US" b="0" i="0" dirty="0">
                <a:solidFill>
                  <a:srgbClr val="424242"/>
                </a:solidFill>
                <a:effectLst/>
                <a:latin typeface="Barlow" panose="00000500000000000000" pitchFamily="2" charset="0"/>
              </a:rPr>
              <a:t>Outline the major milestones for your project, including key development stages, testing phases, and any significant achievements. This helps demonstrate a clear and structured plan for bringing your technology to market.</a:t>
            </a:r>
            <a:endParaRPr lang="en-US" sz="1200" dirty="0">
              <a:solidFill>
                <a:srgbClr val="000000"/>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p:txBody>
      </p:sp>
      <p:sp>
        <p:nvSpPr>
          <p:cNvPr id="4" name="Pladsholder til slidenummer 3"/>
          <p:cNvSpPr>
            <a:spLocks noGrp="1"/>
          </p:cNvSpPr>
          <p:nvPr>
            <p:ph type="sldNum" sz="quarter" idx="5"/>
          </p:nvPr>
        </p:nvSpPr>
        <p:spPr/>
        <p:txBody>
          <a:bodyPr/>
          <a:lstStyle/>
          <a:p>
            <a:fld id="{740AA495-73B2-45C4-80BF-6B1CEF24515B}" type="slidenum">
              <a:rPr lang="da-DK" smtClean="0"/>
              <a:t>17</a:t>
            </a:fld>
            <a:endParaRPr lang="da-DK" dirty="0"/>
          </a:p>
        </p:txBody>
      </p:sp>
    </p:spTree>
    <p:extLst>
      <p:ext uri="{BB962C8B-B14F-4D97-AF65-F5344CB8AC3E}">
        <p14:creationId xmlns:p14="http://schemas.microsoft.com/office/powerpoint/2010/main" val="172787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indent="0" defTabSz="914445">
              <a:lnSpc>
                <a:spcPts val="2435"/>
              </a:lnSpc>
              <a:buFont typeface="Wingdings" panose="05000000000000000000" pitchFamily="2" charset="2"/>
              <a:buNone/>
            </a:pPr>
            <a:r>
              <a:rPr lang="en-US" sz="1200" b="1" dirty="0">
                <a:solidFill>
                  <a:srgbClr val="000000"/>
                </a:solidFill>
                <a:latin typeface="Barlow" panose="00000500000000000000" pitchFamily="2" charset="0"/>
              </a:rPr>
              <a:t>Post project plan: </a:t>
            </a:r>
            <a:r>
              <a:rPr lang="en-US" sz="1200" dirty="0">
                <a:solidFill>
                  <a:srgbClr val="000000"/>
                </a:solidFill>
                <a:latin typeface="Barlow" panose="00000500000000000000" pitchFamily="2" charset="0"/>
              </a:rPr>
              <a:t>Technology/commercialization plan (what happens to the technology after the PoC project?). </a:t>
            </a:r>
            <a:r>
              <a:rPr lang="en-US" b="0" i="0" dirty="0">
                <a:solidFill>
                  <a:srgbClr val="424242"/>
                </a:solidFill>
                <a:effectLst/>
                <a:latin typeface="Barlow" panose="00000500000000000000" pitchFamily="2" charset="0"/>
              </a:rPr>
              <a:t>Detail the steps you plan to take after the project is completed. This could include further development, commercialization strategies, scaling up production, or entering new markets.</a:t>
            </a:r>
            <a:endParaRPr lang="en-US" sz="1200" dirty="0">
              <a:solidFill>
                <a:srgbClr val="000000"/>
              </a:solidFill>
              <a:latin typeface="Barlow" panose="00000500000000000000" pitchFamily="2"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48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1" dirty="0"/>
              <a:t>Purpose</a:t>
            </a:r>
          </a:p>
          <a:p>
            <a:pPr marL="171450" indent="-171450">
              <a:buFont typeface="Arial" panose="020B0604020202020204" pitchFamily="34" charset="0"/>
              <a:buChar char="•"/>
            </a:pPr>
            <a:r>
              <a:rPr lang="en-US" dirty="0"/>
              <a:t>To show that execution risk is manageable.</a:t>
            </a:r>
          </a:p>
          <a:p>
            <a:pPr marL="0" indent="0">
              <a:buFont typeface="Arial" panose="020B0604020202020204" pitchFamily="34" charset="0"/>
              <a:buNone/>
            </a:pPr>
            <a:r>
              <a:rPr lang="en-US" dirty="0"/>
              <a:t>Even strong technology fails without capable execution.</a:t>
            </a:r>
          </a:p>
          <a:p>
            <a:endParaRPr lang="en-US" b="1" dirty="0"/>
          </a:p>
          <a:p>
            <a:r>
              <a:rPr lang="en-US" b="1" dirty="0"/>
              <a:t>Describe:</a:t>
            </a:r>
          </a:p>
          <a:p>
            <a:pPr marL="171450" indent="-171450">
              <a:buFont typeface="Arial" panose="020B0604020202020204" pitchFamily="34" charset="0"/>
              <a:buChar char="•"/>
            </a:pPr>
            <a:r>
              <a:rPr lang="en-US" dirty="0"/>
              <a:t>Scientific expertise</a:t>
            </a:r>
          </a:p>
          <a:p>
            <a:pPr marL="171450" indent="-171450">
              <a:buFont typeface="Arial" panose="020B0604020202020204" pitchFamily="34" charset="0"/>
              <a:buChar char="•"/>
            </a:pPr>
            <a:r>
              <a:rPr lang="en-US" dirty="0"/>
              <a:t>Technical capabilities</a:t>
            </a:r>
          </a:p>
          <a:p>
            <a:pPr marL="171450" indent="-171450">
              <a:buFont typeface="Arial" panose="020B0604020202020204" pitchFamily="34" charset="0"/>
              <a:buChar char="•"/>
            </a:pPr>
            <a:r>
              <a:rPr lang="en-US" dirty="0"/>
              <a:t>Industry knowledge</a:t>
            </a:r>
          </a:p>
          <a:p>
            <a:pPr marL="171450" indent="-171450">
              <a:buFont typeface="Arial" panose="020B0604020202020204" pitchFamily="34" charset="0"/>
              <a:buChar char="•"/>
            </a:pPr>
            <a:r>
              <a:rPr lang="en-US" dirty="0"/>
              <a:t>Regulatory knowledge (if relevant)</a:t>
            </a:r>
          </a:p>
          <a:p>
            <a:pPr marL="171450" indent="-171450">
              <a:buFont typeface="Arial" panose="020B0604020202020204" pitchFamily="34" charset="0"/>
              <a:buChar char="•"/>
            </a:pPr>
            <a:r>
              <a:rPr lang="en-US" dirty="0"/>
              <a:t>Commercial/entrepreneurial experience</a:t>
            </a:r>
          </a:p>
          <a:p>
            <a:endParaRPr lang="en-US" dirty="0"/>
          </a:p>
          <a:p>
            <a:r>
              <a:rPr lang="en-US" dirty="0"/>
              <a:t>If gaps exist:</a:t>
            </a:r>
          </a:p>
          <a:p>
            <a:pPr marL="171450" indent="-171450">
              <a:buFont typeface="Arial" panose="020B0604020202020204" pitchFamily="34" charset="0"/>
              <a:buChar char="•"/>
            </a:pPr>
            <a:r>
              <a:rPr lang="en-US" dirty="0"/>
              <a:t>Acknowledge them.</a:t>
            </a:r>
          </a:p>
          <a:p>
            <a:pPr marL="171450" indent="-171450">
              <a:buFont typeface="Arial" panose="020B0604020202020204" pitchFamily="34" charset="0"/>
              <a:buChar char="•"/>
            </a:pPr>
            <a:r>
              <a:rPr lang="en-US" dirty="0"/>
              <a:t>Explain how they will be filled (advisors, hires, partners).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Investors fund teams — not just ideas.</a:t>
            </a:r>
          </a:p>
        </p:txBody>
      </p:sp>
      <p:sp>
        <p:nvSpPr>
          <p:cNvPr id="4" name="Pladsholder til slidenummer 3"/>
          <p:cNvSpPr>
            <a:spLocks noGrp="1"/>
          </p:cNvSpPr>
          <p:nvPr>
            <p:ph type="sldNum" sz="quarter" idx="5"/>
          </p:nvPr>
        </p:nvSpPr>
        <p:spPr/>
        <p:txBody>
          <a:bodyPr/>
          <a:lstStyle/>
          <a:p>
            <a:fld id="{740AA495-73B2-45C4-80BF-6B1CEF24515B}" type="slidenum">
              <a:rPr lang="da-DK" smtClean="0"/>
              <a:t>19</a:t>
            </a:fld>
            <a:endParaRPr lang="da-DK" dirty="0"/>
          </a:p>
        </p:txBody>
      </p:sp>
    </p:spTree>
    <p:extLst>
      <p:ext uri="{BB962C8B-B14F-4D97-AF65-F5344CB8AC3E}">
        <p14:creationId xmlns:p14="http://schemas.microsoft.com/office/powerpoint/2010/main" val="66689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b="0" i="0" baseline="0" dirty="0"/>
              <a:t>Please detail your proposed project budget. Please note, that the grant does not cover overhead. </a:t>
            </a:r>
            <a:endParaRPr lang="da-DK" b="0" i="0" baseline="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22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BAC21-FCC4-0275-8829-F5BC39B5BF6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C009606-D8FE-5CE5-4C25-F3399E24AC8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0D0A173-FE12-4EF6-B9E4-D6D3F323A1AA}"/>
              </a:ext>
            </a:extLst>
          </p:cNvPr>
          <p:cNvSpPr>
            <a:spLocks noGrp="1"/>
          </p:cNvSpPr>
          <p:nvPr>
            <p:ph type="body" idx="1"/>
          </p:nvPr>
        </p:nvSpPr>
        <p:spPr/>
        <p:txBody>
          <a:bodyPr/>
          <a:lstStyle/>
          <a:p>
            <a:r>
              <a:rPr lang="en-US" i="1" dirty="0"/>
              <a:t>You’re welcome to delete this slide prior to submitting the application.</a:t>
            </a:r>
          </a:p>
        </p:txBody>
      </p:sp>
      <p:sp>
        <p:nvSpPr>
          <p:cNvPr id="4" name="Pladsholder til slidenummer 3">
            <a:extLst>
              <a:ext uri="{FF2B5EF4-FFF2-40B4-BE49-F238E27FC236}">
                <a16:creationId xmlns:a16="http://schemas.microsoft.com/office/drawing/2014/main" id="{E3514A9C-74DD-610E-A875-850AAA3AEA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83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noProof="0" dirty="0"/>
              <a:t>Optional slide to prepare yourself in advance for the Q&amp;A after your pitch.</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42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 brief introduction slide with a summary highlighting</a:t>
            </a:r>
            <a:r>
              <a:rPr lang="en-US" baseline="0" noProof="0" dirty="0"/>
              <a:t> what the technology is about, and what the project aims to do. </a:t>
            </a:r>
          </a:p>
        </p:txBody>
      </p:sp>
      <p:sp>
        <p:nvSpPr>
          <p:cNvPr id="4" name="Pladsholder til slidenummer 3"/>
          <p:cNvSpPr>
            <a:spLocks noGrp="1"/>
          </p:cNvSpPr>
          <p:nvPr>
            <p:ph type="sldNum" sz="quarter" idx="5"/>
          </p:nvPr>
        </p:nvSpPr>
        <p:spPr/>
        <p:txBody>
          <a:bodyPr/>
          <a:lstStyle/>
          <a:p>
            <a:fld id="{740AA495-73B2-45C4-80BF-6B1CEF24515B}" type="slidenum">
              <a:rPr lang="da-DK" smtClean="0"/>
              <a:t>4</a:t>
            </a:fld>
            <a:endParaRPr lang="da-DK"/>
          </a:p>
        </p:txBody>
      </p:sp>
    </p:spTree>
    <p:extLst>
      <p:ext uri="{BB962C8B-B14F-4D97-AF65-F5344CB8AC3E}">
        <p14:creationId xmlns:p14="http://schemas.microsoft.com/office/powerpoint/2010/main" val="226658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b="1" dirty="0"/>
              <a:t>Pain and Cure</a:t>
            </a:r>
          </a:p>
          <a:p>
            <a:r>
              <a:rPr lang="en-US" b="1" dirty="0"/>
              <a:t>What this section is about</a:t>
            </a:r>
          </a:p>
          <a:p>
            <a:r>
              <a:rPr lang="en-US" dirty="0"/>
              <a:t>This is not a literature review. It is a problem definition and a relevance test.</a:t>
            </a:r>
          </a:p>
          <a:p>
            <a:endParaRPr lang="en-US" dirty="0"/>
          </a:p>
          <a:p>
            <a:r>
              <a:rPr lang="en-US" dirty="0"/>
              <a:t>You must explain:</a:t>
            </a:r>
          </a:p>
          <a:p>
            <a:pPr marL="171450" indent="-171450">
              <a:buFont typeface="Arial" panose="020B0604020202020204" pitchFamily="34" charset="0"/>
              <a:buChar char="•"/>
            </a:pPr>
            <a:r>
              <a:rPr lang="en-US" b="0" dirty="0"/>
              <a:t>What is not working today?</a:t>
            </a:r>
          </a:p>
          <a:p>
            <a:pPr marL="171450" indent="-171450">
              <a:buFont typeface="Arial" panose="020B0604020202020204" pitchFamily="34" charset="0"/>
              <a:buChar char="•"/>
            </a:pPr>
            <a:r>
              <a:rPr lang="en-US" b="0" dirty="0"/>
              <a:t>For whom is it not working?</a:t>
            </a:r>
          </a:p>
          <a:p>
            <a:pPr marL="171450" indent="-171450">
              <a:buFont typeface="Arial" panose="020B0604020202020204" pitchFamily="34" charset="0"/>
              <a:buChar char="•"/>
            </a:pPr>
            <a:r>
              <a:rPr lang="en-US" b="0" dirty="0"/>
              <a:t>Why does it matter (economically, clinically, technically, socially)?</a:t>
            </a:r>
          </a:p>
          <a:p>
            <a:pPr marL="171450" indent="-171450">
              <a:buFont typeface="Arial" panose="020B0604020202020204" pitchFamily="34" charset="0"/>
              <a:buChar char="•"/>
            </a:pPr>
            <a:r>
              <a:rPr lang="en-US" b="0" dirty="0"/>
              <a:t>How does your solution change that?</a:t>
            </a:r>
          </a:p>
          <a:p>
            <a:endParaRPr lang="en-US" b="1" dirty="0"/>
          </a:p>
          <a:p>
            <a:r>
              <a:rPr lang="en-US" b="1" dirty="0"/>
              <a:t>Pain (The Problem)</a:t>
            </a:r>
          </a:p>
          <a:p>
            <a:r>
              <a:rPr lang="en-US" dirty="0"/>
              <a:t>Be concrete. Avoid “there is a need for better solutions.”</a:t>
            </a:r>
            <a:br>
              <a:rPr lang="en-US" dirty="0"/>
            </a:br>
            <a:r>
              <a:rPr lang="en-US" dirty="0"/>
              <a:t>Instead, answer:</a:t>
            </a:r>
          </a:p>
          <a:p>
            <a:pPr marL="171450" indent="-171450">
              <a:buFont typeface="Arial" panose="020B0604020202020204" pitchFamily="34" charset="0"/>
              <a:buChar char="•"/>
            </a:pPr>
            <a:r>
              <a:rPr lang="en-US" dirty="0"/>
              <a:t>Who experiences the problem? (patients, engineers, hospitals, manufacturers, municipalities…)</a:t>
            </a:r>
          </a:p>
          <a:p>
            <a:pPr marL="171450" indent="-171450">
              <a:buFont typeface="Arial" panose="020B0604020202020204" pitchFamily="34" charset="0"/>
              <a:buChar char="•"/>
            </a:pPr>
            <a:r>
              <a:rPr lang="en-US" dirty="0"/>
              <a:t>What do they currently use?</a:t>
            </a:r>
          </a:p>
          <a:p>
            <a:pPr marL="171450" indent="-171450">
              <a:buFont typeface="Arial" panose="020B0604020202020204" pitchFamily="34" charset="0"/>
              <a:buChar char="•"/>
            </a:pPr>
            <a:r>
              <a:rPr lang="en-US" dirty="0"/>
              <a:t>What is inefficient, expensive, slow, inaccurate, risky, or impossible?</a:t>
            </a:r>
          </a:p>
          <a:p>
            <a:pPr marL="171450" indent="-171450">
              <a:buFont typeface="Arial" panose="020B0604020202020204" pitchFamily="34" charset="0"/>
              <a:buChar char="•"/>
            </a:pPr>
            <a:r>
              <a:rPr lang="en-US" dirty="0"/>
              <a:t>What is the measurable downside? (cost, time, failure rate, CO₂, mortality, waste, downtime…)</a:t>
            </a:r>
          </a:p>
          <a:p>
            <a:pPr marL="171450" indent="-171450">
              <a:buFont typeface="Arial" panose="020B0604020202020204" pitchFamily="34" charset="0"/>
              <a:buChar char="•"/>
            </a:pPr>
            <a:endParaRPr lang="en-US" dirty="0"/>
          </a:p>
          <a:p>
            <a:r>
              <a:rPr lang="en-US" b="1" dirty="0"/>
              <a:t>Cure (Your Solution)</a:t>
            </a:r>
          </a:p>
          <a:p>
            <a:endParaRPr lang="en-US" dirty="0"/>
          </a:p>
          <a:p>
            <a:r>
              <a:rPr lang="en-US" dirty="0"/>
              <a:t>Now explain:</a:t>
            </a:r>
          </a:p>
          <a:p>
            <a:pPr marL="171450" indent="-171450">
              <a:buFont typeface="Arial" panose="020B0604020202020204" pitchFamily="34" charset="0"/>
              <a:buChar char="•"/>
            </a:pPr>
            <a:r>
              <a:rPr lang="en-US" dirty="0"/>
              <a:t>What does your technology change?</a:t>
            </a:r>
          </a:p>
          <a:p>
            <a:pPr marL="171450" indent="-171450">
              <a:buFont typeface="Arial" panose="020B0604020202020204" pitchFamily="34" charset="0"/>
              <a:buChar char="•"/>
            </a:pPr>
            <a:r>
              <a:rPr lang="en-US" dirty="0"/>
              <a:t>Which key limitation does it remove?</a:t>
            </a:r>
          </a:p>
          <a:p>
            <a:pPr marL="171450" indent="-171450">
              <a:buFont typeface="Arial" panose="020B0604020202020204" pitchFamily="34" charset="0"/>
              <a:buChar char="•"/>
            </a:pPr>
            <a:r>
              <a:rPr lang="en-US" dirty="0"/>
              <a:t>What improvement does it enable? (e.g. 10× faster, 30% cheaper, enables something previously impossible)</a:t>
            </a:r>
          </a:p>
          <a:p>
            <a:endParaRPr lang="en-US" dirty="0"/>
          </a:p>
          <a:p>
            <a:r>
              <a:rPr lang="en-US" dirty="0"/>
              <a:t>Focus on:</a:t>
            </a:r>
          </a:p>
          <a:p>
            <a:pPr marL="171450" indent="-171450">
              <a:buFont typeface="Arial" panose="020B0604020202020204" pitchFamily="34" charset="0"/>
              <a:buChar char="•"/>
            </a:pPr>
            <a:r>
              <a:rPr lang="en-US" dirty="0"/>
              <a:t>Functional improvement</a:t>
            </a:r>
          </a:p>
          <a:p>
            <a:pPr marL="171450" indent="-171450">
              <a:buFont typeface="Arial" panose="020B0604020202020204" pitchFamily="34" charset="0"/>
              <a:buChar char="•"/>
            </a:pPr>
            <a:r>
              <a:rPr lang="en-US" dirty="0"/>
              <a:t>Performance improvement</a:t>
            </a:r>
          </a:p>
          <a:p>
            <a:pPr marL="171450" indent="-171450">
              <a:buFont typeface="Arial" panose="020B0604020202020204" pitchFamily="34" charset="0"/>
              <a:buChar char="•"/>
            </a:pPr>
            <a:r>
              <a:rPr lang="en-US" dirty="0"/>
              <a:t>Cost improvement</a:t>
            </a:r>
          </a:p>
          <a:p>
            <a:pPr marL="171450" indent="-171450">
              <a:buFont typeface="Arial" panose="020B0604020202020204" pitchFamily="34" charset="0"/>
              <a:buChar char="•"/>
            </a:pPr>
            <a:r>
              <a:rPr lang="en-US" dirty="0"/>
              <a:t>Risk reduction</a:t>
            </a:r>
          </a:p>
          <a:p>
            <a:pPr marL="171450" indent="-171450">
              <a:buFont typeface="Arial" panose="020B0604020202020204" pitchFamily="34" charset="0"/>
              <a:buChar char="•"/>
            </a:pPr>
            <a:r>
              <a:rPr lang="en-US" dirty="0"/>
              <a:t>Simplicity or scalability</a:t>
            </a:r>
          </a:p>
          <a:p>
            <a:endParaRPr lang="en-US" dirty="0"/>
          </a:p>
          <a:p>
            <a:r>
              <a:rPr lang="en-US" dirty="0"/>
              <a:t>Avoid:</a:t>
            </a:r>
          </a:p>
          <a:p>
            <a:pPr marL="171450" indent="-171450">
              <a:buFont typeface="Arial" panose="020B0604020202020204" pitchFamily="34" charset="0"/>
              <a:buChar char="•"/>
            </a:pPr>
            <a:r>
              <a:rPr lang="en-US" dirty="0"/>
              <a:t>Deep technical derivations</a:t>
            </a:r>
          </a:p>
          <a:p>
            <a:pPr marL="171450" indent="-171450">
              <a:buFont typeface="Arial" panose="020B0604020202020204" pitchFamily="34" charset="0"/>
              <a:buChar char="•"/>
            </a:pPr>
            <a:r>
              <a:rPr lang="en-US" dirty="0"/>
              <a:t>Internal lab language</a:t>
            </a:r>
          </a:p>
          <a:p>
            <a:pPr marL="171450" indent="-171450">
              <a:buFont typeface="Arial" panose="020B0604020202020204" pitchFamily="34" charset="0"/>
              <a:buChar char="•"/>
            </a:pPr>
            <a:r>
              <a:rPr lang="en-US" dirty="0"/>
              <a:t>Overclaiming without evidence</a:t>
            </a:r>
          </a:p>
          <a:p>
            <a:pPr marL="0" indent="0">
              <a:buFont typeface="Arial" panose="020B0604020202020204" pitchFamily="34" charset="0"/>
              <a:buNone/>
            </a:pPr>
            <a:endParaRPr lang="en-US" dirty="0"/>
          </a:p>
          <a:p>
            <a:endParaRPr lang="en-US" dirty="0"/>
          </a:p>
          <a:p>
            <a:r>
              <a:rPr lang="en-US" dirty="0"/>
              <a:t>Good structure:</a:t>
            </a:r>
          </a:p>
          <a:p>
            <a:r>
              <a:rPr lang="en-US" b="1" dirty="0"/>
              <a:t>Context</a:t>
            </a:r>
            <a:r>
              <a:rPr lang="en-US" dirty="0"/>
              <a:t> – Where does the problem occur?</a:t>
            </a:r>
          </a:p>
          <a:p>
            <a:r>
              <a:rPr lang="en-US" b="1" dirty="0"/>
              <a:t>Current solution</a:t>
            </a:r>
            <a:r>
              <a:rPr lang="en-US" dirty="0"/>
              <a:t> – What is used today?</a:t>
            </a:r>
          </a:p>
          <a:p>
            <a:r>
              <a:rPr lang="en-US" b="1" dirty="0"/>
              <a:t>Limitation</a:t>
            </a:r>
            <a:r>
              <a:rPr lang="en-US" dirty="0"/>
              <a:t> – What is wrong with it?</a:t>
            </a:r>
          </a:p>
          <a:p>
            <a:r>
              <a:rPr lang="en-US" b="1" dirty="0"/>
              <a:t>Consequence</a:t>
            </a:r>
            <a:r>
              <a:rPr lang="en-US" dirty="0"/>
              <a:t> – What does that cost (money, time, quality, safety)?</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95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Pain and Cure</a:t>
            </a:r>
          </a:p>
          <a:p>
            <a:r>
              <a:rPr lang="en-US" b="1" dirty="0"/>
              <a:t>What this section is about</a:t>
            </a:r>
          </a:p>
          <a:p>
            <a:r>
              <a:rPr lang="en-US" dirty="0"/>
              <a:t>This is not a literature review. It is a problem definition and a relevance test.</a:t>
            </a:r>
          </a:p>
          <a:p>
            <a:endParaRPr lang="en-US" dirty="0"/>
          </a:p>
          <a:p>
            <a:r>
              <a:rPr lang="en-US" dirty="0"/>
              <a:t>You must explain:</a:t>
            </a:r>
          </a:p>
          <a:p>
            <a:pPr marL="171450" indent="-171450">
              <a:buFont typeface="Arial" panose="020B0604020202020204" pitchFamily="34" charset="0"/>
              <a:buChar char="•"/>
            </a:pPr>
            <a:r>
              <a:rPr lang="en-US" b="0" dirty="0"/>
              <a:t>What is not working today?</a:t>
            </a:r>
          </a:p>
          <a:p>
            <a:pPr marL="171450" indent="-171450">
              <a:buFont typeface="Arial" panose="020B0604020202020204" pitchFamily="34" charset="0"/>
              <a:buChar char="•"/>
            </a:pPr>
            <a:r>
              <a:rPr lang="en-US" b="0" dirty="0"/>
              <a:t>For whom is it not working?</a:t>
            </a:r>
          </a:p>
          <a:p>
            <a:pPr marL="171450" indent="-171450">
              <a:buFont typeface="Arial" panose="020B0604020202020204" pitchFamily="34" charset="0"/>
              <a:buChar char="•"/>
            </a:pPr>
            <a:r>
              <a:rPr lang="en-US" b="0" dirty="0"/>
              <a:t>Why does it matter (economically, clinically, technically, socially)?</a:t>
            </a:r>
          </a:p>
          <a:p>
            <a:pPr marL="171450" indent="-171450">
              <a:buFont typeface="Arial" panose="020B0604020202020204" pitchFamily="34" charset="0"/>
              <a:buChar char="•"/>
            </a:pPr>
            <a:r>
              <a:rPr lang="en-US" b="0" dirty="0"/>
              <a:t>How does your solution change that?</a:t>
            </a:r>
          </a:p>
          <a:p>
            <a:endParaRPr lang="en-US" b="1" dirty="0"/>
          </a:p>
          <a:p>
            <a:r>
              <a:rPr lang="en-US" b="1" dirty="0"/>
              <a:t>Pain (The Problem)</a:t>
            </a:r>
          </a:p>
          <a:p>
            <a:r>
              <a:rPr lang="en-US" dirty="0"/>
              <a:t>Be concrete. Avoid “there is a need for better solutions.”</a:t>
            </a:r>
            <a:br>
              <a:rPr lang="en-US" dirty="0"/>
            </a:br>
            <a:r>
              <a:rPr lang="en-US" dirty="0"/>
              <a:t>Instead, answer:</a:t>
            </a:r>
          </a:p>
          <a:p>
            <a:pPr marL="171450" indent="-171450">
              <a:buFont typeface="Arial" panose="020B0604020202020204" pitchFamily="34" charset="0"/>
              <a:buChar char="•"/>
            </a:pPr>
            <a:r>
              <a:rPr lang="en-US" dirty="0"/>
              <a:t>Who experiences the problem? (patients, engineers, hospitals, manufacturers, municipalities…)</a:t>
            </a:r>
          </a:p>
          <a:p>
            <a:pPr marL="171450" indent="-171450">
              <a:buFont typeface="Arial" panose="020B0604020202020204" pitchFamily="34" charset="0"/>
              <a:buChar char="•"/>
            </a:pPr>
            <a:r>
              <a:rPr lang="en-US" dirty="0"/>
              <a:t>What do they currently use?</a:t>
            </a:r>
          </a:p>
          <a:p>
            <a:pPr marL="171450" indent="-171450">
              <a:buFont typeface="Arial" panose="020B0604020202020204" pitchFamily="34" charset="0"/>
              <a:buChar char="•"/>
            </a:pPr>
            <a:r>
              <a:rPr lang="en-US" dirty="0"/>
              <a:t>What is inefficient, expensive, slow, inaccurate, risky, or impossible?</a:t>
            </a:r>
          </a:p>
          <a:p>
            <a:pPr marL="171450" indent="-171450">
              <a:buFont typeface="Arial" panose="020B0604020202020204" pitchFamily="34" charset="0"/>
              <a:buChar char="•"/>
            </a:pPr>
            <a:r>
              <a:rPr lang="en-US" dirty="0"/>
              <a:t>What is the measurable downside? (cost, time, failure rate, CO₂, mortality, waste, downtime…)</a:t>
            </a:r>
          </a:p>
          <a:p>
            <a:pPr marL="171450" indent="-171450">
              <a:buFont typeface="Arial" panose="020B0604020202020204" pitchFamily="34" charset="0"/>
              <a:buChar char="•"/>
            </a:pPr>
            <a:endParaRPr lang="en-US" dirty="0"/>
          </a:p>
          <a:p>
            <a:r>
              <a:rPr lang="en-US" b="1" dirty="0"/>
              <a:t>Cure (Your Solution)</a:t>
            </a:r>
          </a:p>
          <a:p>
            <a:endParaRPr lang="en-US" dirty="0"/>
          </a:p>
          <a:p>
            <a:r>
              <a:rPr lang="en-US" dirty="0"/>
              <a:t>Now explain:</a:t>
            </a:r>
          </a:p>
          <a:p>
            <a:pPr marL="171450" indent="-171450">
              <a:buFont typeface="Arial" panose="020B0604020202020204" pitchFamily="34" charset="0"/>
              <a:buChar char="•"/>
            </a:pPr>
            <a:r>
              <a:rPr lang="en-US" dirty="0"/>
              <a:t>What does your technology change?</a:t>
            </a:r>
          </a:p>
          <a:p>
            <a:pPr marL="171450" indent="-171450">
              <a:buFont typeface="Arial" panose="020B0604020202020204" pitchFamily="34" charset="0"/>
              <a:buChar char="•"/>
            </a:pPr>
            <a:r>
              <a:rPr lang="en-US" dirty="0"/>
              <a:t>Which key limitation does it remove?</a:t>
            </a:r>
          </a:p>
          <a:p>
            <a:pPr marL="171450" indent="-171450">
              <a:buFont typeface="Arial" panose="020B0604020202020204" pitchFamily="34" charset="0"/>
              <a:buChar char="•"/>
            </a:pPr>
            <a:r>
              <a:rPr lang="en-US" dirty="0"/>
              <a:t>What improvement does it enable? (e.g. 10× faster, 30% cheaper, enables something previously impossible)</a:t>
            </a:r>
          </a:p>
          <a:p>
            <a:endParaRPr lang="en-US" dirty="0"/>
          </a:p>
          <a:p>
            <a:r>
              <a:rPr lang="en-US" dirty="0"/>
              <a:t>Focus on:</a:t>
            </a:r>
          </a:p>
          <a:p>
            <a:pPr marL="171450" indent="-171450">
              <a:buFont typeface="Arial" panose="020B0604020202020204" pitchFamily="34" charset="0"/>
              <a:buChar char="•"/>
            </a:pPr>
            <a:r>
              <a:rPr lang="en-US" dirty="0"/>
              <a:t>Functional improvement</a:t>
            </a:r>
          </a:p>
          <a:p>
            <a:pPr marL="171450" indent="-171450">
              <a:buFont typeface="Arial" panose="020B0604020202020204" pitchFamily="34" charset="0"/>
              <a:buChar char="•"/>
            </a:pPr>
            <a:r>
              <a:rPr lang="en-US" dirty="0"/>
              <a:t>Performance improvement</a:t>
            </a:r>
          </a:p>
          <a:p>
            <a:pPr marL="171450" indent="-171450">
              <a:buFont typeface="Arial" panose="020B0604020202020204" pitchFamily="34" charset="0"/>
              <a:buChar char="•"/>
            </a:pPr>
            <a:r>
              <a:rPr lang="en-US" dirty="0"/>
              <a:t>Cost improvement</a:t>
            </a:r>
          </a:p>
          <a:p>
            <a:pPr marL="171450" indent="-171450">
              <a:buFont typeface="Arial" panose="020B0604020202020204" pitchFamily="34" charset="0"/>
              <a:buChar char="•"/>
            </a:pPr>
            <a:r>
              <a:rPr lang="en-US" dirty="0"/>
              <a:t>Risk reduction</a:t>
            </a:r>
          </a:p>
          <a:p>
            <a:pPr marL="171450" indent="-171450">
              <a:buFont typeface="Arial" panose="020B0604020202020204" pitchFamily="34" charset="0"/>
              <a:buChar char="•"/>
            </a:pPr>
            <a:r>
              <a:rPr lang="en-US" dirty="0"/>
              <a:t>Simplicity or scalability</a:t>
            </a:r>
          </a:p>
          <a:p>
            <a:endParaRPr lang="en-US" dirty="0"/>
          </a:p>
          <a:p>
            <a:r>
              <a:rPr lang="en-US" dirty="0"/>
              <a:t>Avoid:</a:t>
            </a:r>
          </a:p>
          <a:p>
            <a:pPr marL="171450" indent="-171450">
              <a:buFont typeface="Arial" panose="020B0604020202020204" pitchFamily="34" charset="0"/>
              <a:buChar char="•"/>
            </a:pPr>
            <a:r>
              <a:rPr lang="en-US" dirty="0"/>
              <a:t>Deep technical derivations</a:t>
            </a:r>
          </a:p>
          <a:p>
            <a:pPr marL="171450" indent="-171450">
              <a:buFont typeface="Arial" panose="020B0604020202020204" pitchFamily="34" charset="0"/>
              <a:buChar char="•"/>
            </a:pPr>
            <a:r>
              <a:rPr lang="en-US" dirty="0"/>
              <a:t>Internal lab language</a:t>
            </a:r>
          </a:p>
          <a:p>
            <a:pPr marL="171450" indent="-171450">
              <a:buFont typeface="Arial" panose="020B0604020202020204" pitchFamily="34" charset="0"/>
              <a:buChar char="•"/>
            </a:pPr>
            <a:r>
              <a:rPr lang="en-US" dirty="0"/>
              <a:t>Overclaiming without evidence</a:t>
            </a:r>
          </a:p>
          <a:p>
            <a:pPr marL="0" indent="0">
              <a:buFont typeface="Arial" panose="020B0604020202020204" pitchFamily="34" charset="0"/>
              <a:buNone/>
            </a:pPr>
            <a:endParaRPr lang="en-US" dirty="0"/>
          </a:p>
          <a:p>
            <a:endParaRPr lang="en-US" dirty="0"/>
          </a:p>
          <a:p>
            <a:r>
              <a:rPr lang="en-US" dirty="0"/>
              <a:t>Good structure:</a:t>
            </a:r>
          </a:p>
          <a:p>
            <a:r>
              <a:rPr lang="en-US" b="1" dirty="0"/>
              <a:t>Context</a:t>
            </a:r>
            <a:r>
              <a:rPr lang="en-US" dirty="0"/>
              <a:t> – Where does the problem occur?</a:t>
            </a:r>
          </a:p>
          <a:p>
            <a:r>
              <a:rPr lang="en-US" b="1" dirty="0"/>
              <a:t>Current solution</a:t>
            </a:r>
            <a:r>
              <a:rPr lang="en-US" dirty="0"/>
              <a:t> – What is used today?</a:t>
            </a:r>
          </a:p>
          <a:p>
            <a:r>
              <a:rPr lang="en-US" b="1" dirty="0"/>
              <a:t>Limitation</a:t>
            </a:r>
            <a:r>
              <a:rPr lang="en-US" dirty="0"/>
              <a:t> – What is wrong with it?</a:t>
            </a:r>
          </a:p>
          <a:p>
            <a:r>
              <a:rPr lang="en-US" b="1" dirty="0"/>
              <a:t>Consequence</a:t>
            </a:r>
            <a:r>
              <a:rPr lang="en-US" dirty="0"/>
              <a:t> – What does that cost (money, time, quality, safety)?</a:t>
            </a:r>
          </a:p>
        </p:txBody>
      </p:sp>
      <p:sp>
        <p:nvSpPr>
          <p:cNvPr id="4" name="Slide Number Placeholder 3"/>
          <p:cNvSpPr>
            <a:spLocks noGrp="1"/>
          </p:cNvSpPr>
          <p:nvPr>
            <p:ph type="sldNum" sz="quarter" idx="5"/>
          </p:nvPr>
        </p:nvSpPr>
        <p:spPr/>
        <p:txBody>
          <a:bodyPr/>
          <a:lstStyle/>
          <a:p>
            <a:fld id="{740AA495-73B2-45C4-80BF-6B1CEF24515B}" type="slidenum">
              <a:rPr lang="da-DK" smtClean="0"/>
              <a:t>6</a:t>
            </a:fld>
            <a:endParaRPr lang="da-DK"/>
          </a:p>
        </p:txBody>
      </p:sp>
    </p:spTree>
    <p:extLst>
      <p:ext uri="{BB962C8B-B14F-4D97-AF65-F5344CB8AC3E}">
        <p14:creationId xmlns:p14="http://schemas.microsoft.com/office/powerpoint/2010/main" val="5370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b="1" dirty="0"/>
              <a:t>Purpose</a:t>
            </a:r>
          </a:p>
          <a:p>
            <a:r>
              <a:rPr lang="en-US" dirty="0"/>
              <a:t>This section explains </a:t>
            </a:r>
            <a:r>
              <a:rPr lang="en-US" i="1" dirty="0"/>
              <a:t>what you have built or discovered</a:t>
            </a:r>
            <a:r>
              <a:rPr lang="en-US" dirty="0"/>
              <a:t> — and what it can realistically be used for.</a:t>
            </a:r>
          </a:p>
          <a:p>
            <a:endParaRPr lang="en-US" b="1" dirty="0"/>
          </a:p>
          <a:p>
            <a:r>
              <a:rPr lang="en-US" b="1" dirty="0"/>
              <a:t>Technology Description</a:t>
            </a:r>
          </a:p>
          <a:p>
            <a:r>
              <a:rPr lang="en-US" dirty="0"/>
              <a:t>Explain at three levels:</a:t>
            </a:r>
          </a:p>
          <a:p>
            <a:endParaRPr lang="en-US" b="1" dirty="0"/>
          </a:p>
          <a:p>
            <a:r>
              <a:rPr lang="en-US" b="1" dirty="0"/>
              <a:t>Core principle</a:t>
            </a:r>
          </a:p>
          <a:p>
            <a:pPr marL="171450" indent="-171450">
              <a:buFont typeface="Arial" panose="020B0604020202020204" pitchFamily="34" charset="0"/>
              <a:buChar char="•"/>
            </a:pPr>
            <a:r>
              <a:rPr lang="en-US" dirty="0"/>
              <a:t>What is the underlying scientific or engineering breakthrough?</a:t>
            </a:r>
          </a:p>
          <a:p>
            <a:endParaRPr lang="en-US" b="1" dirty="0"/>
          </a:p>
          <a:p>
            <a:r>
              <a:rPr lang="en-US" b="1" dirty="0"/>
              <a:t>How it works (high level)</a:t>
            </a:r>
          </a:p>
          <a:p>
            <a:pPr marL="171450" indent="-171450">
              <a:buFont typeface="Arial" panose="020B0604020202020204" pitchFamily="34" charset="0"/>
              <a:buChar char="•"/>
            </a:pPr>
            <a:r>
              <a:rPr lang="en-US" dirty="0"/>
              <a:t>Without equations, describe the mechanism or workflow.</a:t>
            </a:r>
          </a:p>
          <a:p>
            <a:endParaRPr lang="en-US" b="1" dirty="0"/>
          </a:p>
          <a:p>
            <a:r>
              <a:rPr lang="en-US" b="1" dirty="0"/>
              <a:t>Development status</a:t>
            </a:r>
            <a:endParaRPr lang="en-US" dirty="0"/>
          </a:p>
          <a:p>
            <a:pPr marL="171450" lvl="0" indent="-171450">
              <a:buFont typeface="Arial" panose="020B0604020202020204" pitchFamily="34" charset="0"/>
              <a:buChar char="•"/>
            </a:pPr>
            <a:r>
              <a:rPr lang="en-US" dirty="0"/>
              <a:t>Concept?</a:t>
            </a:r>
          </a:p>
          <a:p>
            <a:pPr marL="171450" lvl="0" indent="-171450">
              <a:buFont typeface="Arial" panose="020B0604020202020204" pitchFamily="34" charset="0"/>
              <a:buChar char="•"/>
            </a:pPr>
            <a:r>
              <a:rPr lang="en-US" dirty="0"/>
              <a:t>Lab prototype?</a:t>
            </a:r>
          </a:p>
          <a:p>
            <a:pPr marL="171450" lvl="0" indent="-171450">
              <a:buFont typeface="Arial" panose="020B0604020202020204" pitchFamily="34" charset="0"/>
              <a:buChar char="•"/>
            </a:pPr>
            <a:r>
              <a:rPr lang="en-US" dirty="0"/>
              <a:t>Validated in relevant environment?</a:t>
            </a:r>
          </a:p>
          <a:p>
            <a:pPr marL="171450" lvl="0" indent="-171450">
              <a:buFont typeface="Arial" panose="020B0604020202020204" pitchFamily="34" charset="0"/>
              <a:buChar char="•"/>
            </a:pPr>
            <a:r>
              <a:rPr lang="en-US" dirty="0"/>
              <a:t>Clinical/industrial pilot?</a:t>
            </a:r>
          </a:p>
          <a:p>
            <a:pPr marL="171450" lvl="0" indent="-171450">
              <a:buFont typeface="Arial" panose="020B0604020202020204" pitchFamily="34" charset="0"/>
              <a:buChar char="•"/>
            </a:pPr>
            <a:r>
              <a:rPr lang="en-US" dirty="0"/>
              <a:t>IP position?</a:t>
            </a:r>
          </a:p>
          <a:p>
            <a:r>
              <a:rPr lang="en-US" dirty="0"/>
              <a:t>Avoid excessive detail. The goal is understanding, not replication.</a:t>
            </a:r>
          </a:p>
          <a:p>
            <a:endParaRPr lang="en-US" b="1" dirty="0"/>
          </a:p>
          <a:p>
            <a:r>
              <a:rPr lang="en-US" b="1" dirty="0"/>
              <a:t>Applications</a:t>
            </a:r>
          </a:p>
          <a:p>
            <a:r>
              <a:rPr lang="en-US" dirty="0"/>
              <a:t>Separate:</a:t>
            </a:r>
          </a:p>
          <a:p>
            <a:pPr marL="171450" indent="-171450">
              <a:buFont typeface="Arial" panose="020B0604020202020204" pitchFamily="34" charset="0"/>
              <a:buChar char="•"/>
            </a:pPr>
            <a:r>
              <a:rPr lang="en-US" b="0" dirty="0"/>
              <a:t>Primary application (first beachhead market)</a:t>
            </a:r>
          </a:p>
          <a:p>
            <a:pPr marL="171450" indent="-171450">
              <a:buFont typeface="Arial" panose="020B0604020202020204" pitchFamily="34" charset="0"/>
              <a:buChar char="•"/>
            </a:pPr>
            <a:r>
              <a:rPr lang="en-US" b="0" dirty="0"/>
              <a:t>Secondary/long-term applications</a:t>
            </a:r>
          </a:p>
          <a:p>
            <a:endParaRPr lang="en-US" dirty="0"/>
          </a:p>
          <a:p>
            <a:r>
              <a:rPr lang="en-US" dirty="0"/>
              <a:t>For each application:</a:t>
            </a:r>
          </a:p>
          <a:p>
            <a:pPr marL="171450" indent="-171450">
              <a:buFont typeface="Arial" panose="020B0604020202020204" pitchFamily="34" charset="0"/>
              <a:buChar char="•"/>
            </a:pPr>
            <a:r>
              <a:rPr lang="en-US" dirty="0"/>
              <a:t>Who uses it?</a:t>
            </a:r>
          </a:p>
          <a:p>
            <a:pPr marL="171450" indent="-171450">
              <a:buFont typeface="Arial" panose="020B0604020202020204" pitchFamily="34" charset="0"/>
              <a:buChar char="•"/>
            </a:pPr>
            <a:r>
              <a:rPr lang="en-US" dirty="0"/>
              <a:t>In what setting?</a:t>
            </a:r>
          </a:p>
          <a:p>
            <a:pPr marL="171450" indent="-171450">
              <a:buFont typeface="Arial" panose="020B0604020202020204" pitchFamily="34" charset="0"/>
              <a:buChar char="•"/>
            </a:pPr>
            <a:r>
              <a:rPr lang="en-US" dirty="0"/>
              <a:t>What problem does it solve there?</a:t>
            </a:r>
          </a:p>
          <a:p>
            <a:r>
              <a:rPr lang="en-US" dirty="0"/>
              <a:t>Be realistic. A technology may have 10 theoretical applications — but commercially, focus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67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b="1" dirty="0"/>
              <a:t>Purpose</a:t>
            </a:r>
          </a:p>
          <a:p>
            <a:r>
              <a:rPr lang="en-US" dirty="0"/>
              <a:t>This section explains </a:t>
            </a:r>
            <a:r>
              <a:rPr lang="en-US" i="1" dirty="0"/>
              <a:t>what you have built or discovered</a:t>
            </a:r>
            <a:r>
              <a:rPr lang="en-US" dirty="0"/>
              <a:t> — and what it can realistically be used for.</a:t>
            </a:r>
          </a:p>
          <a:p>
            <a:endParaRPr lang="en-US" b="1" dirty="0"/>
          </a:p>
          <a:p>
            <a:r>
              <a:rPr lang="en-US" b="1" dirty="0"/>
              <a:t>Technology Description</a:t>
            </a:r>
          </a:p>
          <a:p>
            <a:r>
              <a:rPr lang="en-US" dirty="0"/>
              <a:t>Explain at three levels:</a:t>
            </a:r>
          </a:p>
          <a:p>
            <a:endParaRPr lang="en-US" b="1" dirty="0"/>
          </a:p>
          <a:p>
            <a:r>
              <a:rPr lang="en-US" b="1" dirty="0"/>
              <a:t>Core principle</a:t>
            </a:r>
          </a:p>
          <a:p>
            <a:pPr marL="171450" indent="-171450">
              <a:buFont typeface="Arial" panose="020B0604020202020204" pitchFamily="34" charset="0"/>
              <a:buChar char="•"/>
            </a:pPr>
            <a:r>
              <a:rPr lang="en-US" dirty="0"/>
              <a:t>What is the underlying scientific or engineering breakthrough?</a:t>
            </a:r>
          </a:p>
          <a:p>
            <a:endParaRPr lang="en-US" b="1" dirty="0"/>
          </a:p>
          <a:p>
            <a:r>
              <a:rPr lang="en-US" b="1" dirty="0"/>
              <a:t>How it works (high level)</a:t>
            </a:r>
          </a:p>
          <a:p>
            <a:pPr marL="171450" indent="-171450">
              <a:buFont typeface="Arial" panose="020B0604020202020204" pitchFamily="34" charset="0"/>
              <a:buChar char="•"/>
            </a:pPr>
            <a:r>
              <a:rPr lang="en-US" dirty="0"/>
              <a:t>Without equations, describe the mechanism or workflow.</a:t>
            </a:r>
          </a:p>
          <a:p>
            <a:endParaRPr lang="en-US" b="1" dirty="0"/>
          </a:p>
          <a:p>
            <a:r>
              <a:rPr lang="en-US" b="1" dirty="0"/>
              <a:t>Development status</a:t>
            </a:r>
            <a:endParaRPr lang="en-US" dirty="0"/>
          </a:p>
          <a:p>
            <a:pPr marL="171450" lvl="0" indent="-171450">
              <a:buFont typeface="Arial" panose="020B0604020202020204" pitchFamily="34" charset="0"/>
              <a:buChar char="•"/>
            </a:pPr>
            <a:r>
              <a:rPr lang="en-US" dirty="0"/>
              <a:t>Concept?</a:t>
            </a:r>
          </a:p>
          <a:p>
            <a:pPr marL="171450" lvl="0" indent="-171450">
              <a:buFont typeface="Arial" panose="020B0604020202020204" pitchFamily="34" charset="0"/>
              <a:buChar char="•"/>
            </a:pPr>
            <a:r>
              <a:rPr lang="en-US" dirty="0"/>
              <a:t>Lab prototype?</a:t>
            </a:r>
          </a:p>
          <a:p>
            <a:pPr marL="171450" lvl="0" indent="-171450">
              <a:buFont typeface="Arial" panose="020B0604020202020204" pitchFamily="34" charset="0"/>
              <a:buChar char="•"/>
            </a:pPr>
            <a:r>
              <a:rPr lang="en-US" dirty="0"/>
              <a:t>Validated in relevant environment?</a:t>
            </a:r>
          </a:p>
          <a:p>
            <a:pPr marL="171450" lvl="0" indent="-171450">
              <a:buFont typeface="Arial" panose="020B0604020202020204" pitchFamily="34" charset="0"/>
              <a:buChar char="•"/>
            </a:pPr>
            <a:r>
              <a:rPr lang="en-US" dirty="0"/>
              <a:t>Clinical/industrial pilot?</a:t>
            </a:r>
          </a:p>
          <a:p>
            <a:pPr marL="171450" lvl="0" indent="-171450">
              <a:buFont typeface="Arial" panose="020B0604020202020204" pitchFamily="34" charset="0"/>
              <a:buChar char="•"/>
            </a:pPr>
            <a:r>
              <a:rPr lang="en-US" dirty="0"/>
              <a:t>IP position?</a:t>
            </a:r>
          </a:p>
          <a:p>
            <a:r>
              <a:rPr lang="en-US" dirty="0"/>
              <a:t>Avoid excessive detail. The goal is understanding, not replication.</a:t>
            </a:r>
          </a:p>
          <a:p>
            <a:endParaRPr lang="en-US" b="1" dirty="0"/>
          </a:p>
          <a:p>
            <a:r>
              <a:rPr lang="en-US" b="1" dirty="0"/>
              <a:t>Applications</a:t>
            </a:r>
          </a:p>
          <a:p>
            <a:r>
              <a:rPr lang="en-US" dirty="0"/>
              <a:t>Separate:</a:t>
            </a:r>
          </a:p>
          <a:p>
            <a:pPr marL="171450" indent="-171450">
              <a:buFont typeface="Arial" panose="020B0604020202020204" pitchFamily="34" charset="0"/>
              <a:buChar char="•"/>
            </a:pPr>
            <a:r>
              <a:rPr lang="en-US" b="0" dirty="0"/>
              <a:t>Primary application (first beachhead market)</a:t>
            </a:r>
          </a:p>
          <a:p>
            <a:pPr marL="171450" indent="-171450">
              <a:buFont typeface="Arial" panose="020B0604020202020204" pitchFamily="34" charset="0"/>
              <a:buChar char="•"/>
            </a:pPr>
            <a:r>
              <a:rPr lang="en-US" b="0" dirty="0"/>
              <a:t>Secondary/long-term applications</a:t>
            </a:r>
          </a:p>
          <a:p>
            <a:endParaRPr lang="en-US" dirty="0"/>
          </a:p>
          <a:p>
            <a:r>
              <a:rPr lang="en-US" dirty="0"/>
              <a:t>For each application:</a:t>
            </a:r>
          </a:p>
          <a:p>
            <a:pPr marL="171450" indent="-171450">
              <a:buFont typeface="Arial" panose="020B0604020202020204" pitchFamily="34" charset="0"/>
              <a:buChar char="•"/>
            </a:pPr>
            <a:r>
              <a:rPr lang="en-US" dirty="0"/>
              <a:t>Who uses it?</a:t>
            </a:r>
          </a:p>
          <a:p>
            <a:pPr marL="171450" indent="-171450">
              <a:buFont typeface="Arial" panose="020B0604020202020204" pitchFamily="34" charset="0"/>
              <a:buChar char="•"/>
            </a:pPr>
            <a:r>
              <a:rPr lang="en-US" dirty="0"/>
              <a:t>In what setting?</a:t>
            </a:r>
          </a:p>
          <a:p>
            <a:pPr marL="171450" indent="-171450">
              <a:buFont typeface="Arial" panose="020B0604020202020204" pitchFamily="34" charset="0"/>
              <a:buChar char="•"/>
            </a:pPr>
            <a:r>
              <a:rPr lang="en-US" dirty="0"/>
              <a:t>What problem does it solve there?</a:t>
            </a:r>
          </a:p>
          <a:p>
            <a:r>
              <a:rPr lang="en-US" dirty="0"/>
              <a:t>Be realistic. A technology may have 10 theoretical applications — but commercially, focus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90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1" dirty="0"/>
              <a:t>Purpose</a:t>
            </a:r>
          </a:p>
          <a:p>
            <a:r>
              <a:rPr lang="en-US" dirty="0"/>
              <a:t>This section explains </a:t>
            </a:r>
            <a:r>
              <a:rPr lang="en-US" i="1" dirty="0"/>
              <a:t>what you have built or discovered</a:t>
            </a:r>
            <a:r>
              <a:rPr lang="en-US" dirty="0"/>
              <a:t> — and what it can realistically be used for.</a:t>
            </a:r>
          </a:p>
          <a:p>
            <a:endParaRPr lang="en-US" b="1" dirty="0"/>
          </a:p>
          <a:p>
            <a:r>
              <a:rPr lang="en-US" b="1" dirty="0"/>
              <a:t>Technology Description</a:t>
            </a:r>
          </a:p>
          <a:p>
            <a:r>
              <a:rPr lang="en-US" dirty="0"/>
              <a:t>Explain at three levels:</a:t>
            </a:r>
          </a:p>
          <a:p>
            <a:endParaRPr lang="en-US" b="1" dirty="0"/>
          </a:p>
          <a:p>
            <a:r>
              <a:rPr lang="en-US" b="1" dirty="0"/>
              <a:t>Core principle</a:t>
            </a:r>
          </a:p>
          <a:p>
            <a:pPr marL="171450" indent="-171450">
              <a:buFont typeface="Arial" panose="020B0604020202020204" pitchFamily="34" charset="0"/>
              <a:buChar char="•"/>
            </a:pPr>
            <a:r>
              <a:rPr lang="en-US" dirty="0"/>
              <a:t>What is the underlying scientific or engineering breakthrough?</a:t>
            </a:r>
          </a:p>
          <a:p>
            <a:endParaRPr lang="en-US" b="1" dirty="0"/>
          </a:p>
          <a:p>
            <a:r>
              <a:rPr lang="en-US" b="1" dirty="0"/>
              <a:t>How it works (high level)</a:t>
            </a:r>
          </a:p>
          <a:p>
            <a:pPr marL="171450" indent="-171450">
              <a:buFont typeface="Arial" panose="020B0604020202020204" pitchFamily="34" charset="0"/>
              <a:buChar char="•"/>
            </a:pPr>
            <a:r>
              <a:rPr lang="en-US" dirty="0"/>
              <a:t>Without equations, describe the mechanism or workflow.</a:t>
            </a:r>
          </a:p>
          <a:p>
            <a:endParaRPr lang="en-US" b="1" dirty="0"/>
          </a:p>
          <a:p>
            <a:r>
              <a:rPr lang="en-US" b="1" dirty="0"/>
              <a:t>Development status</a:t>
            </a:r>
            <a:endParaRPr lang="en-US" dirty="0"/>
          </a:p>
          <a:p>
            <a:pPr marL="171450" lvl="0" indent="-171450">
              <a:buFont typeface="Arial" panose="020B0604020202020204" pitchFamily="34" charset="0"/>
              <a:buChar char="•"/>
            </a:pPr>
            <a:r>
              <a:rPr lang="en-US" dirty="0"/>
              <a:t>Concept?</a:t>
            </a:r>
          </a:p>
          <a:p>
            <a:pPr marL="171450" lvl="0" indent="-171450">
              <a:buFont typeface="Arial" panose="020B0604020202020204" pitchFamily="34" charset="0"/>
              <a:buChar char="•"/>
            </a:pPr>
            <a:r>
              <a:rPr lang="en-US" dirty="0"/>
              <a:t>Lab prototype?</a:t>
            </a:r>
          </a:p>
          <a:p>
            <a:pPr marL="171450" lvl="0" indent="-171450">
              <a:buFont typeface="Arial" panose="020B0604020202020204" pitchFamily="34" charset="0"/>
              <a:buChar char="•"/>
            </a:pPr>
            <a:r>
              <a:rPr lang="en-US" dirty="0"/>
              <a:t>Validated in relevant environment?</a:t>
            </a:r>
          </a:p>
          <a:p>
            <a:pPr marL="171450" lvl="0" indent="-171450">
              <a:buFont typeface="Arial" panose="020B0604020202020204" pitchFamily="34" charset="0"/>
              <a:buChar char="•"/>
            </a:pPr>
            <a:r>
              <a:rPr lang="en-US" dirty="0"/>
              <a:t>Clinical/industrial pilot?</a:t>
            </a:r>
          </a:p>
          <a:p>
            <a:pPr marL="171450" lvl="0" indent="-171450">
              <a:buFont typeface="Arial" panose="020B0604020202020204" pitchFamily="34" charset="0"/>
              <a:buChar char="•"/>
            </a:pPr>
            <a:r>
              <a:rPr lang="en-US" dirty="0"/>
              <a:t>IP position?</a:t>
            </a:r>
          </a:p>
          <a:p>
            <a:r>
              <a:rPr lang="en-US" dirty="0"/>
              <a:t>Avoid excessive detail. The goal is understanding, not replication.</a:t>
            </a:r>
          </a:p>
          <a:p>
            <a:endParaRPr lang="en-US" b="1" dirty="0"/>
          </a:p>
          <a:p>
            <a:r>
              <a:rPr lang="en-US" b="1" dirty="0"/>
              <a:t>Applications</a:t>
            </a:r>
          </a:p>
          <a:p>
            <a:r>
              <a:rPr lang="en-US" dirty="0"/>
              <a:t>Separate:</a:t>
            </a:r>
          </a:p>
          <a:p>
            <a:pPr marL="171450" indent="-171450">
              <a:buFont typeface="Arial" panose="020B0604020202020204" pitchFamily="34" charset="0"/>
              <a:buChar char="•"/>
            </a:pPr>
            <a:r>
              <a:rPr lang="en-US" b="0" dirty="0"/>
              <a:t>Primary application (first beachhead market)</a:t>
            </a:r>
          </a:p>
          <a:p>
            <a:pPr marL="171450" indent="-171450">
              <a:buFont typeface="Arial" panose="020B0604020202020204" pitchFamily="34" charset="0"/>
              <a:buChar char="•"/>
            </a:pPr>
            <a:r>
              <a:rPr lang="en-US" b="0" dirty="0"/>
              <a:t>Secondary/long-term applications</a:t>
            </a:r>
          </a:p>
          <a:p>
            <a:endParaRPr lang="en-US" dirty="0"/>
          </a:p>
          <a:p>
            <a:r>
              <a:rPr lang="en-US" dirty="0"/>
              <a:t>For each application:</a:t>
            </a:r>
          </a:p>
          <a:p>
            <a:pPr marL="171450" indent="-171450">
              <a:buFont typeface="Arial" panose="020B0604020202020204" pitchFamily="34" charset="0"/>
              <a:buChar char="•"/>
            </a:pPr>
            <a:r>
              <a:rPr lang="en-US" dirty="0"/>
              <a:t>Who uses it?</a:t>
            </a:r>
          </a:p>
          <a:p>
            <a:pPr marL="171450" indent="-171450">
              <a:buFont typeface="Arial" panose="020B0604020202020204" pitchFamily="34" charset="0"/>
              <a:buChar char="•"/>
            </a:pPr>
            <a:r>
              <a:rPr lang="en-US" dirty="0"/>
              <a:t>In what setting?</a:t>
            </a:r>
          </a:p>
          <a:p>
            <a:pPr marL="171450" indent="-171450">
              <a:buFont typeface="Arial" panose="020B0604020202020204" pitchFamily="34" charset="0"/>
              <a:buChar char="•"/>
            </a:pPr>
            <a:r>
              <a:rPr lang="en-US" dirty="0"/>
              <a:t>What problem does it solve there?</a:t>
            </a:r>
          </a:p>
          <a:p>
            <a:r>
              <a:rPr lang="en-US" dirty="0"/>
              <a:t>Be realistic. A technology may have 10 theoretical applications — but commercially, focus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dirty="0"/>
          </a:p>
        </p:txBody>
      </p:sp>
      <p:sp>
        <p:nvSpPr>
          <p:cNvPr id="4" name="Pladsholder til slidenummer 3"/>
          <p:cNvSpPr>
            <a:spLocks noGrp="1"/>
          </p:cNvSpPr>
          <p:nvPr>
            <p:ph type="sldNum" sz="quarter" idx="5"/>
          </p:nvPr>
        </p:nvSpPr>
        <p:spPr/>
        <p:txBody>
          <a:bodyPr/>
          <a:lstStyle/>
          <a:p>
            <a:fld id="{740AA495-73B2-45C4-80BF-6B1CEF24515B}" type="slidenum">
              <a:rPr lang="da-DK" smtClean="0"/>
              <a:t>9</a:t>
            </a:fld>
            <a:endParaRPr lang="da-DK"/>
          </a:p>
        </p:txBody>
      </p:sp>
    </p:spTree>
    <p:extLst>
      <p:ext uri="{BB962C8B-B14F-4D97-AF65-F5344CB8AC3E}">
        <p14:creationId xmlns:p14="http://schemas.microsoft.com/office/powerpoint/2010/main" val="140924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en-US" sz="1800" b="1" dirty="0"/>
              <a:t>The Market</a:t>
            </a:r>
          </a:p>
          <a:p>
            <a:r>
              <a:rPr lang="en-US" sz="1800" b="1" dirty="0"/>
              <a:t>Purpose</a:t>
            </a:r>
          </a:p>
          <a:p>
            <a:r>
              <a:rPr lang="en-US" sz="1800" dirty="0"/>
              <a:t>To show that the problem is </a:t>
            </a:r>
            <a:r>
              <a:rPr lang="en-US" sz="1800" b="1" dirty="0"/>
              <a:t>economically</a:t>
            </a:r>
            <a:r>
              <a:rPr lang="en-US" sz="1800" dirty="0"/>
              <a:t> meaningful. </a:t>
            </a:r>
          </a:p>
          <a:p>
            <a:endParaRPr lang="en-US" sz="1800" b="1" dirty="0"/>
          </a:p>
          <a:p>
            <a:r>
              <a:rPr lang="en-US" sz="1800" b="1" dirty="0"/>
              <a:t>Define the Market Clearly</a:t>
            </a:r>
          </a:p>
          <a:p>
            <a:r>
              <a:rPr lang="en-US" sz="1800" dirty="0"/>
              <a:t>Avoid: “The global healthcare market is €X trillion.”</a:t>
            </a:r>
          </a:p>
          <a:p>
            <a:r>
              <a:rPr lang="en-US" sz="1800" dirty="0"/>
              <a:t>Instead:</a:t>
            </a:r>
          </a:p>
          <a:p>
            <a:pPr marL="171450" indent="-171450">
              <a:buFont typeface="Arial" panose="020B0604020202020204" pitchFamily="34" charset="0"/>
              <a:buChar char="•"/>
            </a:pPr>
            <a:r>
              <a:rPr lang="en-US" sz="1800" dirty="0"/>
              <a:t>What specific segment will adopt this first?</a:t>
            </a:r>
          </a:p>
          <a:p>
            <a:pPr marL="171450" indent="-171450">
              <a:buFont typeface="Arial" panose="020B0604020202020204" pitchFamily="34" charset="0"/>
              <a:buChar char="•"/>
            </a:pPr>
            <a:r>
              <a:rPr lang="en-US" sz="1800" dirty="0"/>
              <a:t>Geographic scope?</a:t>
            </a:r>
          </a:p>
          <a:p>
            <a:pPr marL="171450" indent="-171450">
              <a:buFont typeface="Arial" panose="020B0604020202020204" pitchFamily="34" charset="0"/>
              <a:buChar char="•"/>
            </a:pPr>
            <a:r>
              <a:rPr lang="en-US" sz="1800" dirty="0"/>
              <a:t>Regulatory class?</a:t>
            </a:r>
          </a:p>
          <a:p>
            <a:pPr marL="171450" indent="-171450">
              <a:buFont typeface="Arial" panose="020B0604020202020204" pitchFamily="34" charset="0"/>
              <a:buChar char="•"/>
            </a:pPr>
            <a:r>
              <a:rPr lang="en-US" sz="1800" dirty="0"/>
              <a:t>Industry vertical?</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Use a narrowing logic:</a:t>
            </a:r>
          </a:p>
          <a:p>
            <a:pPr marL="171450" indent="-171450">
              <a:buFont typeface="Arial" panose="020B0604020202020204" pitchFamily="34" charset="0"/>
              <a:buChar char="•"/>
            </a:pPr>
            <a:r>
              <a:rPr lang="en-US" sz="1800" dirty="0"/>
              <a:t>Total Addressable Market (TAM) – Global theoretical market size.</a:t>
            </a:r>
          </a:p>
          <a:p>
            <a:pPr marL="171450" indent="-171450">
              <a:buFont typeface="Arial" panose="020B0604020202020204" pitchFamily="34" charset="0"/>
              <a:buChar char="•"/>
            </a:pPr>
            <a:r>
              <a:rPr lang="en-US" sz="1800" dirty="0"/>
              <a:t>Serviceable Available Market (SAM) – The segment your solution can realistically target.</a:t>
            </a:r>
          </a:p>
          <a:p>
            <a:pPr marL="171450" indent="-171450">
              <a:buFont typeface="Arial" panose="020B0604020202020204" pitchFamily="34" charset="0"/>
              <a:buChar char="•"/>
            </a:pPr>
            <a:r>
              <a:rPr lang="en-US" sz="1800" dirty="0"/>
              <a:t>Serviceable Obtainable Market (SOM) – What you could realistically capture in early years.</a:t>
            </a:r>
          </a:p>
          <a:p>
            <a:endParaRPr lang="en-US" sz="1800" b="1" dirty="0"/>
          </a:p>
          <a:p>
            <a:r>
              <a:rPr lang="en-US" sz="1800" b="1" dirty="0"/>
              <a:t>Market Size</a:t>
            </a:r>
          </a:p>
          <a:p>
            <a:r>
              <a:rPr lang="en-US" sz="1800" dirty="0"/>
              <a:t>Indicate:</a:t>
            </a:r>
          </a:p>
          <a:p>
            <a:pPr marL="171450" indent="-171450">
              <a:buFont typeface="Arial" panose="020B0604020202020204" pitchFamily="34" charset="0"/>
              <a:buChar char="•"/>
            </a:pPr>
            <a:r>
              <a:rPr lang="en-US" sz="1800" dirty="0"/>
              <a:t>Estimated annual revenue potential.</a:t>
            </a:r>
          </a:p>
          <a:p>
            <a:pPr marL="171450" indent="-171450">
              <a:buFont typeface="Arial" panose="020B0604020202020204" pitchFamily="34" charset="0"/>
              <a:buChar char="•"/>
            </a:pPr>
            <a:r>
              <a:rPr lang="en-US" sz="1800" dirty="0"/>
              <a:t>Number of potential customers.</a:t>
            </a:r>
          </a:p>
          <a:p>
            <a:pPr marL="171450" indent="-171450">
              <a:buFont typeface="Arial" panose="020B0604020202020204" pitchFamily="34" charset="0"/>
              <a:buChar char="•"/>
            </a:pPr>
            <a:r>
              <a:rPr lang="en-US" sz="1800" dirty="0"/>
              <a:t>Growth trends (Is the problem increasing? Regulatory pressure? Aging population? Digitalization?)</a:t>
            </a:r>
          </a:p>
          <a:p>
            <a:endParaRPr lang="en-US" sz="1800" dirty="0"/>
          </a:p>
          <a:p>
            <a:r>
              <a:rPr lang="en-US" sz="1800" dirty="0"/>
              <a:t>If exact numbers are unknown, show reasoning:</a:t>
            </a:r>
          </a:p>
          <a:p>
            <a:pPr marL="171450" indent="-171450">
              <a:buFont typeface="Arial" panose="020B0604020202020204" pitchFamily="34" charset="0"/>
              <a:buChar char="•"/>
            </a:pPr>
            <a:r>
              <a:rPr lang="en-US" sz="1800" dirty="0"/>
              <a:t>Number of hospitals × annual spending per hospital.</a:t>
            </a:r>
          </a:p>
          <a:p>
            <a:pPr marL="171450" indent="-171450">
              <a:buFont typeface="Arial" panose="020B0604020202020204" pitchFamily="34" charset="0"/>
              <a:buChar char="•"/>
            </a:pPr>
            <a:r>
              <a:rPr lang="en-US" sz="1800" dirty="0"/>
              <a:t>Number of factories × cost of downtime.</a:t>
            </a:r>
          </a:p>
          <a:p>
            <a:pPr marL="171450" indent="-171450">
              <a:buFont typeface="Arial" panose="020B0604020202020204" pitchFamily="34" charset="0"/>
              <a:buChar char="•"/>
            </a:pPr>
            <a:r>
              <a:rPr lang="en-US" sz="1800" dirty="0"/>
              <a:t>etc.</a:t>
            </a:r>
          </a:p>
          <a:p>
            <a:endParaRPr lang="en-US" sz="1800" dirty="0"/>
          </a:p>
          <a:p>
            <a:r>
              <a:rPr lang="en-US" sz="1800" dirty="0"/>
              <a:t>The goal is to show:</a:t>
            </a:r>
          </a:p>
          <a:p>
            <a:r>
              <a:rPr lang="en-US" sz="1800" dirty="0"/>
              <a:t>If this works, it can become a meaningful business.</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66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Rektangel 19"/>
          <p:cNvSpPr/>
          <p:nvPr userDrawn="1"/>
        </p:nvSpPr>
        <p:spPr>
          <a:xfrm>
            <a:off x="1197887" y="1880392"/>
            <a:ext cx="15259733" cy="507831"/>
          </a:xfrm>
          <a:prstGeom prst="rect">
            <a:avLst/>
          </a:prstGeom>
        </p:spPr>
        <p:txBody>
          <a:bodyPr wrap="square" lIns="0" rtlCol="0">
            <a:spAutoFit/>
          </a:bodyPr>
          <a:lstStyle/>
          <a:p>
            <a:pPr rtl="0"/>
            <a:r>
              <a:rPr lang="en-gb" sz="2700">
                <a:solidFill>
                  <a:srgbClr val="DF6752"/>
                </a:solidFill>
                <a:latin typeface="+mn-lt"/>
              </a:rPr>
              <a:t>- REMEMBER TO DELETE THIS SLIDE BEFORE YOU FINISH YOUR PRESENTATION</a:t>
            </a:r>
            <a:endParaRPr lang="da-DK" sz="2700">
              <a:solidFill>
                <a:srgbClr val="DF6752"/>
              </a:solidFill>
              <a:latin typeface="+mn-lt"/>
            </a:endParaRPr>
          </a:p>
        </p:txBody>
      </p:sp>
      <p:sp>
        <p:nvSpPr>
          <p:cNvPr id="23" name="Text Box 48"/>
          <p:cNvSpPr txBox="1">
            <a:spLocks noChangeArrowheads="1"/>
          </p:cNvSpPr>
          <p:nvPr userDrawn="1"/>
        </p:nvSpPr>
        <p:spPr bwMode="auto">
          <a:xfrm>
            <a:off x="1150145" y="2940893"/>
            <a:ext cx="3491427" cy="54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900"/>
              </a:spcAft>
              <a:defRPr/>
            </a:pPr>
            <a:r>
              <a:rPr lang="en-gb" sz="1500" b="1" spc="450" noProof="1">
                <a:solidFill>
                  <a:schemeClr val="tx1"/>
                </a:solidFill>
                <a:latin typeface="+mn-lt"/>
                <a:cs typeface="Arial" panose="020B0604020202020204" pitchFamily="34" charset="0"/>
              </a:rPr>
              <a:t>AAU POWERPOINT TEMPLATES</a:t>
            </a:r>
            <a:br>
              <a:rPr lang="da-DK" sz="1500" b="1" noProof="1">
                <a:solidFill>
                  <a:schemeClr val="tx1"/>
                </a:solidFill>
                <a:latin typeface="+mn-lt"/>
                <a:cs typeface="Arial" panose="020B0604020202020204" pitchFamily="34" charset="0"/>
              </a:rPr>
            </a:br>
            <a:br>
              <a:rPr lang="da-DK" sz="1500" b="1" noProof="1">
                <a:solidFill>
                  <a:schemeClr val="tx1"/>
                </a:solidFill>
                <a:latin typeface="+mn-lt"/>
                <a:cs typeface="Arial" panose="020B0604020202020204" pitchFamily="34" charset="0"/>
              </a:rPr>
            </a:br>
            <a:r>
              <a:rPr lang="en-gb" sz="1350" b="0">
                <a:effectLst/>
                <a:latin typeface="+mn-lt"/>
                <a:ea typeface="Calibri" panose="020F0502020204030204" pitchFamily="34" charset="0"/>
                <a:cs typeface="Times New Roman" panose="02020603050405020304" pitchFamily="18" charset="0"/>
              </a:rPr>
              <a:t>When you open PowerPoint, you can choose between two templates in widescreen (16:9) with the AAU logo in either Danish or English.</a:t>
            </a:r>
            <a:endParaRPr lang="da-DK" sz="1350" b="0">
              <a:effectLst/>
              <a:latin typeface="+mn-lt"/>
              <a:ea typeface="Calibri" panose="020F0502020204030204" pitchFamily="34" charset="0"/>
              <a:cs typeface="Times New Roman" panose="02020603050405020304" pitchFamily="18" charset="0"/>
            </a:endParaRPr>
          </a:p>
          <a:p>
            <a:pPr rtl="0">
              <a:lnSpc>
                <a:spcPct val="100000"/>
              </a:lnSpc>
              <a:spcAft>
                <a:spcPts val="1500"/>
              </a:spcAft>
            </a:pPr>
            <a:r>
              <a:rPr lang="en-gb" sz="1350" b="0">
                <a:effectLst/>
                <a:latin typeface="+mn-lt"/>
                <a:ea typeface="Calibri" panose="020F0502020204030204" pitchFamily="34" charset="0"/>
                <a:cs typeface="Times New Roman" panose="02020603050405020304" pitchFamily="18" charset="0"/>
              </a:rPr>
              <a:t>You can also download the templates at: </a:t>
            </a:r>
            <a:r>
              <a:rPr lang="en-gb" sz="1350" b="0">
                <a:effectLst/>
                <a:latin typeface="+mn-lt"/>
                <a:ea typeface="Calibri" panose="020F0502020204030204" pitchFamily="34" charset="0"/>
                <a:cs typeface="Times New Roman" panose="02020603050405020304" pitchFamily="18" charset="0"/>
                <a:hlinkClick r:id="rId2"/>
              </a:rPr>
              <a:t>www.design.aau.dk/skabeloner/powerpoint</a:t>
            </a:r>
            <a:r>
              <a:rPr lang="en-gb" sz="1350" b="0">
                <a:effectLst/>
                <a:latin typeface="+mn-lt"/>
                <a:ea typeface="Calibri" panose="020F0502020204030204" pitchFamily="34" charset="0"/>
                <a:cs typeface="Times New Roman" panose="02020603050405020304" pitchFamily="18" charset="0"/>
              </a:rPr>
              <a:t>You can also download the AAU PowerPoint presentation for inspiration. We will make sure that the AAU PowerPoint presentation available for download is updated with the latest figures and information. When you download the AAU PowerPoint presentation, you can simply delete the slides you do not wish to use in your own presentation. </a:t>
            </a:r>
          </a:p>
          <a:p>
            <a:pPr marL="0" marR="0" lvl="0" indent="0" algn="l" defTabSz="1371495" rtl="0" eaLnBrk="0" fontAlgn="auto" latinLnBrk="0" hangingPunct="0">
              <a:lnSpc>
                <a:spcPct val="100000"/>
              </a:lnSpc>
              <a:spcBef>
                <a:spcPts val="0"/>
              </a:spcBef>
              <a:spcAft>
                <a:spcPts val="1500"/>
              </a:spcAft>
              <a:buClrTx/>
              <a:buSzTx/>
              <a:buFontTx/>
              <a:buNone/>
              <a:tabLst/>
              <a:defRPr/>
            </a:pPr>
            <a:r>
              <a:rPr lang="en-gb" sz="1500" b="1" kern="1200" spc="450" noProof="1">
                <a:solidFill>
                  <a:schemeClr val="tx1"/>
                </a:solidFill>
                <a:latin typeface="+mn-lt"/>
                <a:ea typeface="+mn-ea"/>
                <a:cs typeface="Arial" panose="020B0604020202020204" pitchFamily="34" charset="0"/>
              </a:rPr>
              <a:t>FONTS</a:t>
            </a:r>
            <a:br>
              <a:rPr lang="da-DK" sz="1500" b="1" kern="1200" spc="450" noProof="1">
                <a:solidFill>
                  <a:schemeClr val="tx1"/>
                </a:solidFill>
                <a:latin typeface="+mn-lt"/>
                <a:ea typeface="+mn-ea"/>
                <a:cs typeface="Arial" panose="020B0604020202020204" pitchFamily="34" charset="0"/>
              </a:rPr>
            </a:br>
            <a:br>
              <a:rPr lang="da-DK" sz="1575" b="1" kern="1200" noProof="1">
                <a:solidFill>
                  <a:schemeClr val="tx1"/>
                </a:solidFill>
                <a:latin typeface="+mn-lt"/>
                <a:ea typeface="+mn-ea"/>
                <a:cs typeface="Arial" panose="020B0604020202020204" pitchFamily="34" charset="0"/>
              </a:rPr>
            </a:br>
            <a:r>
              <a:rPr lang="en-gb" sz="1350" b="0" kern="1200" noProof="1">
                <a:solidFill>
                  <a:schemeClr val="tx1"/>
                </a:solidFill>
                <a:latin typeface="+mn-lt"/>
                <a:ea typeface="+mn-ea"/>
                <a:cs typeface="Arial" panose="020B0604020202020204" pitchFamily="34" charset="0"/>
              </a:rPr>
              <a:t>In PowerPoint presentations we use AAU’s secondary font Arial.</a:t>
            </a:r>
          </a:p>
          <a:p>
            <a:pPr rtl="0">
              <a:lnSpc>
                <a:spcPct val="115000"/>
              </a:lnSpc>
              <a:spcAft>
                <a:spcPts val="1500"/>
              </a:spcAft>
            </a:pPr>
            <a:endParaRPr lang="da-DK" sz="1350" b="0">
              <a:effectLst/>
              <a:latin typeface="+mn-lt"/>
              <a:ea typeface="Calibri" panose="020F0502020204030204" pitchFamily="34" charset="0"/>
              <a:cs typeface="Times New Roman" panose="02020603050405020304" pitchFamily="18" charset="0"/>
            </a:endParaRPr>
          </a:p>
        </p:txBody>
      </p:sp>
      <p:sp>
        <p:nvSpPr>
          <p:cNvPr id="24" name="Text Box 48"/>
          <p:cNvSpPr txBox="1">
            <a:spLocks noChangeArrowheads="1"/>
          </p:cNvSpPr>
          <p:nvPr userDrawn="1"/>
        </p:nvSpPr>
        <p:spPr bwMode="auto">
          <a:xfrm>
            <a:off x="9595884" y="2940893"/>
            <a:ext cx="3491427" cy="579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900"/>
              </a:spcAft>
              <a:defRPr/>
            </a:pPr>
            <a:r>
              <a:rPr lang="en-gb" sz="1500" b="1" kern="1200" spc="450" noProof="1">
                <a:solidFill>
                  <a:schemeClr val="tx1"/>
                </a:solidFill>
                <a:latin typeface="+mn-lt"/>
                <a:ea typeface="+mn-ea"/>
                <a:cs typeface="Arial" panose="020B0604020202020204" pitchFamily="34" charset="0"/>
              </a:rPr>
              <a:t>TEMPLATE COLOURS</a:t>
            </a:r>
          </a:p>
          <a:p>
            <a:pPr rtl="0" eaLnBrk="1" hangingPunct="1">
              <a:lnSpc>
                <a:spcPct val="90000"/>
              </a:lnSpc>
              <a:spcAft>
                <a:spcPts val="900"/>
              </a:spcAft>
              <a:defRPr/>
            </a:pPr>
            <a:br>
              <a:rPr lang="da-DK" sz="1650" b="1" kern="1200" noProof="1">
                <a:solidFill>
                  <a:schemeClr val="tx1"/>
                </a:solidFill>
                <a:latin typeface="+mn-lt"/>
                <a:ea typeface="+mn-ea"/>
                <a:cs typeface="Arial" panose="020B0604020202020204" pitchFamily="34" charset="0"/>
              </a:rPr>
            </a:br>
            <a:r>
              <a:rPr lang="en-gb" sz="1350" b="0" kern="1200" noProof="1">
                <a:solidFill>
                  <a:schemeClr val="tx1"/>
                </a:solidFill>
                <a:latin typeface="+mn-lt"/>
                <a:ea typeface="+mn-ea"/>
                <a:cs typeface="Arial" panose="020B0604020202020204" pitchFamily="34" charset="0"/>
              </a:rPr>
              <a:t>You can choose from a range of colours for your backgrounds and graphs.</a:t>
            </a:r>
          </a:p>
          <a:p>
            <a:pPr rtl="0" eaLnBrk="1" hangingPunct="1">
              <a:lnSpc>
                <a:spcPct val="90000"/>
              </a:lnSpc>
              <a:spcAft>
                <a:spcPts val="900"/>
              </a:spcAft>
              <a:defRPr/>
            </a:pPr>
            <a:r>
              <a:rPr lang="en-gb" sz="1350" b="0" kern="1200" noProof="1">
                <a:solidFill>
                  <a:schemeClr val="tx1"/>
                </a:solidFill>
                <a:latin typeface="+mn-lt"/>
                <a:ea typeface="+mn-ea"/>
                <a:cs typeface="Arial" panose="020B0604020202020204" pitchFamily="34" charset="0"/>
              </a:rPr>
              <a:t>Right-click the shape you wish to fill with colour and select the paint bucket (Shape fill)</a:t>
            </a:r>
          </a:p>
          <a:p>
            <a:pPr rtl="0" eaLnBrk="1" hangingPunct="1">
              <a:lnSpc>
                <a:spcPct val="90000"/>
              </a:lnSpc>
              <a:spcAft>
                <a:spcPts val="900"/>
              </a:spcAft>
              <a:defRPr/>
            </a:pPr>
            <a:endParaRPr lang="da-DK" sz="1500" b="1" spc="450" noProof="1">
              <a:solidFill>
                <a:schemeClr val="tx1"/>
              </a:solidFill>
              <a:latin typeface="+mn-lt"/>
              <a:cs typeface="Arial" panose="020B0604020202020204" pitchFamily="34" charset="0"/>
            </a:endParaRPr>
          </a:p>
          <a:p>
            <a:pPr rtl="0" eaLnBrk="1" hangingPunct="1">
              <a:lnSpc>
                <a:spcPct val="90000"/>
              </a:lnSpc>
              <a:spcAft>
                <a:spcPts val="900"/>
              </a:spcAft>
              <a:defRPr/>
            </a:pPr>
            <a:r>
              <a:rPr lang="en-gb" sz="1500" b="1" spc="450" noProof="1">
                <a:solidFill>
                  <a:schemeClr val="tx1"/>
                </a:solidFill>
                <a:latin typeface="+mn-lt"/>
                <a:cs typeface="Arial" panose="020B0604020202020204" pitchFamily="34" charset="0"/>
              </a:rPr>
              <a:t>IMAGE SIZE</a:t>
            </a:r>
          </a:p>
          <a:p>
            <a:pPr rtl="0" eaLnBrk="1" hangingPunct="1">
              <a:lnSpc>
                <a:spcPct val="90000"/>
              </a:lnSpc>
              <a:spcAft>
                <a:spcPts val="900"/>
              </a:spcAft>
              <a:defRPr/>
            </a:pPr>
            <a:br>
              <a:rPr lang="da-DK" sz="1500" b="1" noProof="1">
                <a:solidFill>
                  <a:schemeClr val="tx1"/>
                </a:solidFill>
                <a:latin typeface="+mn-lt"/>
                <a:cs typeface="Arial" panose="020B0604020202020204" pitchFamily="34" charset="0"/>
              </a:rPr>
            </a:br>
            <a:r>
              <a:rPr lang="en-gb" sz="1350" b="0" noProof="1">
                <a:solidFill>
                  <a:schemeClr val="tx1"/>
                </a:solidFill>
                <a:latin typeface="+mn-lt"/>
                <a:cs typeface="Arial" panose="020B0604020202020204" pitchFamily="34" charset="0"/>
              </a:rPr>
              <a:t>Remember to use high-quality images for your layouts. Avoid making small images larger, the images become very poor quality and appear grainy and unprofessional. </a:t>
            </a:r>
          </a:p>
          <a:p>
            <a:pPr rtl="0" eaLnBrk="1" hangingPunct="1">
              <a:lnSpc>
                <a:spcPct val="90000"/>
              </a:lnSpc>
              <a:spcAft>
                <a:spcPts val="900"/>
              </a:spcAft>
              <a:defRPr/>
            </a:pPr>
            <a:r>
              <a:rPr lang="en-gb" sz="1350" b="0" noProof="1">
                <a:solidFill>
                  <a:schemeClr val="tx1"/>
                </a:solidFill>
                <a:latin typeface="+mn-lt"/>
                <a:cs typeface="Arial" panose="020B0604020202020204" pitchFamily="34" charset="0"/>
              </a:rPr>
              <a:t>You can search for and download high-quality AAU images in Skyfish. </a:t>
            </a:r>
          </a:p>
          <a:p>
            <a:pPr rtl="0" eaLnBrk="1" hangingPunct="1">
              <a:lnSpc>
                <a:spcPct val="90000"/>
              </a:lnSpc>
              <a:spcAft>
                <a:spcPts val="900"/>
              </a:spcAft>
              <a:defRPr/>
            </a:pPr>
            <a:r>
              <a:rPr lang="en-gb" sz="1350" b="0" noProof="1">
                <a:solidFill>
                  <a:schemeClr val="tx1"/>
                </a:solidFill>
                <a:latin typeface="+mn-lt"/>
                <a:cs typeface="Arial" panose="020B0604020202020204" pitchFamily="34" charset="0"/>
              </a:rPr>
              <a:t>Naturally, many high-quality images will increase the overall size of your PowerPoint file. If your PowerPoint file becomes too big, you can resize it when you save your presentation, select </a:t>
            </a:r>
            <a:r>
              <a:rPr lang="en-gb" sz="1350" b="1" noProof="1">
                <a:solidFill>
                  <a:schemeClr val="tx1"/>
                </a:solidFill>
                <a:latin typeface="+mn-lt"/>
                <a:cs typeface="Arial" panose="020B0604020202020204" pitchFamily="34" charset="0"/>
              </a:rPr>
              <a:t>Save as</a:t>
            </a:r>
            <a:r>
              <a:rPr lang="en-gb" sz="1350" noProof="1">
                <a:solidFill>
                  <a:schemeClr val="tx1"/>
                </a:solidFill>
                <a:latin typeface="+mn-lt"/>
                <a:cs typeface="Arial" panose="020B0604020202020204" pitchFamily="34" charset="0"/>
              </a:rPr>
              <a:t>, </a:t>
            </a:r>
            <a:r>
              <a:rPr lang="en-US" sz="1350" noProof="1">
                <a:solidFill>
                  <a:schemeClr val="tx1"/>
                </a:solidFill>
                <a:latin typeface="+mn-lt"/>
                <a:cs typeface="Arial" panose="020B0604020202020204" pitchFamily="34" charset="0"/>
              </a:rPr>
              <a:t>select a destination folder by clicking Browse, </a:t>
            </a:r>
            <a:r>
              <a:rPr lang="en-gb" sz="1350" noProof="1">
                <a:solidFill>
                  <a:schemeClr val="tx1"/>
                </a:solidFill>
                <a:latin typeface="+mn-lt"/>
                <a:cs typeface="Arial" panose="020B0604020202020204" pitchFamily="34" charset="0"/>
              </a:rPr>
              <a:t>click the </a:t>
            </a:r>
            <a:r>
              <a:rPr lang="en-gb" sz="1350" b="1" noProof="1">
                <a:solidFill>
                  <a:schemeClr val="tx1"/>
                </a:solidFill>
                <a:latin typeface="+mn-lt"/>
                <a:cs typeface="Arial" panose="020B0604020202020204" pitchFamily="34" charset="0"/>
              </a:rPr>
              <a:t>Tools </a:t>
            </a:r>
            <a:r>
              <a:rPr lang="en-gb" sz="1350" noProof="1">
                <a:solidFill>
                  <a:schemeClr val="tx1"/>
                </a:solidFill>
                <a:latin typeface="+mn-lt"/>
                <a:cs typeface="Arial" panose="020B0604020202020204" pitchFamily="34" charset="0"/>
              </a:rPr>
              <a:t>button and select</a:t>
            </a:r>
            <a:r>
              <a:rPr lang="en-gb" sz="1350" b="1" noProof="1">
                <a:solidFill>
                  <a:schemeClr val="tx1"/>
                </a:solidFill>
                <a:latin typeface="+mn-lt"/>
                <a:cs typeface="Arial" panose="020B0604020202020204" pitchFamily="34" charset="0"/>
              </a:rPr>
              <a:t> Compress pictures. </a:t>
            </a:r>
            <a:r>
              <a:rPr lang="en-gb" sz="1350" b="0" noProof="1">
                <a:solidFill>
                  <a:schemeClr val="tx1"/>
                </a:solidFill>
                <a:latin typeface="+mn-lt"/>
                <a:cs typeface="Arial" panose="020B0604020202020204" pitchFamily="34" charset="0"/>
              </a:rPr>
              <a:t>Always select Screen (150 ppi) or above. </a:t>
            </a:r>
          </a:p>
        </p:txBody>
      </p:sp>
      <p:sp>
        <p:nvSpPr>
          <p:cNvPr id="25" name="Text Box 48"/>
          <p:cNvSpPr txBox="1">
            <a:spLocks noChangeArrowheads="1"/>
          </p:cNvSpPr>
          <p:nvPr userDrawn="1"/>
        </p:nvSpPr>
        <p:spPr bwMode="auto">
          <a:xfrm>
            <a:off x="13674118" y="2939717"/>
            <a:ext cx="3427952" cy="553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900"/>
              </a:spcAft>
              <a:defRPr/>
            </a:pPr>
            <a:r>
              <a:rPr lang="en-gb" sz="1500" b="1" kern="1200" spc="450" noProof="1">
                <a:solidFill>
                  <a:schemeClr val="tx1"/>
                </a:solidFill>
                <a:latin typeface="+mn-lt"/>
                <a:ea typeface="+mn-ea"/>
                <a:cs typeface="Arial" panose="020B0604020202020204" pitchFamily="34" charset="0"/>
              </a:rPr>
              <a:t>INSERT IMAGES</a:t>
            </a:r>
          </a:p>
          <a:p>
            <a:pPr rtl="0" eaLnBrk="1" hangingPunct="1">
              <a:lnSpc>
                <a:spcPct val="90000"/>
              </a:lnSpc>
              <a:spcAft>
                <a:spcPts val="900"/>
              </a:spcAft>
              <a:defRPr/>
            </a:pPr>
            <a:br>
              <a:rPr lang="da-DK" sz="1650" b="1" kern="1200" noProof="1">
                <a:solidFill>
                  <a:schemeClr val="tx1"/>
                </a:solidFill>
                <a:latin typeface="+mn-lt"/>
                <a:ea typeface="+mn-ea"/>
                <a:cs typeface="Arial" panose="020B0604020202020204" pitchFamily="34" charset="0"/>
              </a:rPr>
            </a:br>
            <a:r>
              <a:rPr lang="en-gb" sz="1350" b="0" kern="1200" noProof="1">
                <a:solidFill>
                  <a:schemeClr val="tx1"/>
                </a:solidFill>
                <a:latin typeface="+mn-lt"/>
                <a:ea typeface="+mn-ea"/>
                <a:cs typeface="Arial" panose="020B0604020202020204" pitchFamily="34" charset="0"/>
              </a:rPr>
              <a:t>For layouts containing picture placeholders: Click on the icon in the placeholder or select </a:t>
            </a:r>
            <a:r>
              <a:rPr lang="en-gb" sz="1350" b="1" kern="1200" noProof="1">
                <a:solidFill>
                  <a:schemeClr val="tx1"/>
                </a:solidFill>
                <a:latin typeface="+mn-lt"/>
                <a:ea typeface="+mn-ea"/>
                <a:cs typeface="Arial" panose="020B0604020202020204" pitchFamily="34" charset="0"/>
              </a:rPr>
              <a:t>Insert </a:t>
            </a:r>
            <a:r>
              <a:rPr lang="en-gb" sz="1350" kern="1200" noProof="1">
                <a:solidFill>
                  <a:schemeClr val="tx1"/>
                </a:solidFill>
                <a:latin typeface="+mn-lt"/>
                <a:ea typeface="+mn-ea"/>
                <a:cs typeface="Arial" panose="020B0604020202020204" pitchFamily="34" charset="0"/>
              </a:rPr>
              <a:t>and click </a:t>
            </a:r>
            <a:r>
              <a:rPr lang="en-gb" sz="1350" b="1" kern="1200" noProof="1">
                <a:solidFill>
                  <a:schemeClr val="tx1"/>
                </a:solidFill>
                <a:latin typeface="+mn-lt"/>
                <a:ea typeface="+mn-ea"/>
                <a:cs typeface="Arial" panose="020B0604020202020204" pitchFamily="34" charset="0"/>
              </a:rPr>
              <a:t>Pictures</a:t>
            </a:r>
          </a:p>
          <a:p>
            <a:pPr rtl="0" eaLnBrk="1" hangingPunct="1">
              <a:lnSpc>
                <a:spcPct val="90000"/>
              </a:lnSpc>
              <a:spcAft>
                <a:spcPts val="900"/>
              </a:spcAft>
              <a:defRPr/>
            </a:pPr>
            <a:r>
              <a:rPr lang="en-gb" sz="1350" b="0" kern="1200" noProof="1">
                <a:solidFill>
                  <a:schemeClr val="tx1"/>
                </a:solidFill>
                <a:latin typeface="+mn-lt"/>
                <a:ea typeface="+mn-ea"/>
                <a:cs typeface="Arial" panose="020B0604020202020204" pitchFamily="34" charset="0"/>
              </a:rPr>
              <a:t>The text in the placeholder will not appear in your final presentation  </a:t>
            </a:r>
          </a:p>
          <a:p>
            <a:pPr rtl="0" eaLnBrk="1" hangingPunct="1">
              <a:lnSpc>
                <a:spcPct val="90000"/>
              </a:lnSpc>
              <a:spcAft>
                <a:spcPts val="900"/>
              </a:spcAft>
              <a:defRPr/>
            </a:pPr>
            <a:endParaRPr lang="da-DK" sz="1500" b="1" noProof="1">
              <a:solidFill>
                <a:schemeClr val="tx1"/>
              </a:solidFill>
              <a:latin typeface="+mn-lt"/>
              <a:cs typeface="Arial" panose="020B0604020202020204" pitchFamily="34" charset="0"/>
            </a:endParaRPr>
          </a:p>
          <a:p>
            <a:pPr rtl="0" eaLnBrk="1" hangingPunct="1">
              <a:lnSpc>
                <a:spcPct val="90000"/>
              </a:lnSpc>
              <a:spcAft>
                <a:spcPts val="900"/>
              </a:spcAft>
              <a:defRPr/>
            </a:pPr>
            <a:r>
              <a:rPr lang="en-gb" sz="1500" b="1" spc="450" noProof="1">
                <a:solidFill>
                  <a:schemeClr val="tx1"/>
                </a:solidFill>
                <a:latin typeface="+mn-lt"/>
                <a:cs typeface="Arial" panose="020B0604020202020204" pitchFamily="34" charset="0"/>
              </a:rPr>
              <a:t>CROP IMAGES</a:t>
            </a:r>
          </a:p>
          <a:p>
            <a:pPr rtl="0" eaLnBrk="1" hangingPunct="1">
              <a:lnSpc>
                <a:spcPct val="90000"/>
              </a:lnSpc>
              <a:spcAft>
                <a:spcPts val="900"/>
              </a:spcAft>
              <a:defRPr/>
            </a:pPr>
            <a:br>
              <a:rPr lang="da-DK" sz="1500" b="1" noProof="1">
                <a:solidFill>
                  <a:schemeClr val="tx1"/>
                </a:solidFill>
                <a:latin typeface="+mn-lt"/>
                <a:cs typeface="Arial" panose="020B0604020202020204" pitchFamily="34" charset="0"/>
              </a:rPr>
            </a:br>
            <a:r>
              <a:rPr lang="en-gb" sz="1350" b="1" noProof="1">
                <a:solidFill>
                  <a:schemeClr val="tx1"/>
                </a:solidFill>
                <a:latin typeface="+mn-lt"/>
                <a:cs typeface="Arial" panose="020B0604020202020204" pitchFamily="34" charset="0"/>
              </a:rPr>
              <a:t>1.</a:t>
            </a:r>
            <a:r>
              <a:rPr lang="en-gb" sz="1350" b="0" noProof="1">
                <a:solidFill>
                  <a:schemeClr val="tx1"/>
                </a:solidFill>
                <a:latin typeface="+mn-lt"/>
                <a:cs typeface="Arial" panose="020B0604020202020204" pitchFamily="34" charset="0"/>
              </a:rPr>
              <a:t> Select the image you want to crop, </a:t>
            </a:r>
            <a:r>
              <a:rPr lang="en-gb" sz="1350" b="0" i="1" noProof="1">
                <a:solidFill>
                  <a:schemeClr val="tx1"/>
                </a:solidFill>
                <a:latin typeface="+mn-lt"/>
                <a:cs typeface="Arial" panose="020B0604020202020204" pitchFamily="34" charset="0"/>
              </a:rPr>
              <a:t>(rightclick</a:t>
            </a:r>
            <a:r>
              <a:rPr lang="en-gb" sz="1350" b="0" i="1" baseline="0" noProof="1">
                <a:solidFill>
                  <a:schemeClr val="tx1"/>
                </a:solidFill>
                <a:latin typeface="+mn-lt"/>
                <a:cs typeface="Arial" panose="020B0604020202020204" pitchFamily="34" charset="0"/>
              </a:rPr>
              <a:t> on image and </a:t>
            </a:r>
            <a:r>
              <a:rPr lang="en-gb" sz="1350" b="0" i="1" noProof="1">
                <a:solidFill>
                  <a:schemeClr val="tx1"/>
                </a:solidFill>
                <a:latin typeface="+mn-lt"/>
                <a:cs typeface="Arial" panose="020B0604020202020204" pitchFamily="34" charset="0"/>
              </a:rPr>
              <a:t>click on the </a:t>
            </a:r>
            <a:r>
              <a:rPr lang="en-gb" sz="1350" b="1" i="1" noProof="1">
                <a:solidFill>
                  <a:schemeClr val="tx1"/>
                </a:solidFill>
                <a:latin typeface="+mn-lt"/>
                <a:cs typeface="Arial" panose="020B0604020202020204" pitchFamily="34" charset="0"/>
              </a:rPr>
              <a:t>Crop </a:t>
            </a:r>
            <a:r>
              <a:rPr lang="en-gb" sz="1350" b="0" i="1" noProof="1">
                <a:solidFill>
                  <a:schemeClr val="tx1"/>
                </a:solidFill>
                <a:latin typeface="+mn-lt"/>
                <a:cs typeface="Arial" panose="020B0604020202020204" pitchFamily="34" charset="0"/>
              </a:rPr>
              <a:t>icon) </a:t>
            </a:r>
          </a:p>
          <a:p>
            <a:pPr rtl="0" eaLnBrk="1" hangingPunct="1">
              <a:lnSpc>
                <a:spcPct val="90000"/>
              </a:lnSpc>
              <a:spcAft>
                <a:spcPts val="900"/>
              </a:spcAft>
              <a:defRPr/>
            </a:pPr>
            <a:r>
              <a:rPr lang="en-gb" sz="1350" b="1" noProof="1">
                <a:solidFill>
                  <a:schemeClr val="tx1"/>
                </a:solidFill>
                <a:latin typeface="+mn-lt"/>
                <a:cs typeface="Arial" panose="020B0604020202020204" pitchFamily="34" charset="0"/>
              </a:rPr>
              <a:t>2. </a:t>
            </a:r>
            <a:r>
              <a:rPr lang="en-gb" sz="1350" b="0" noProof="1">
                <a:solidFill>
                  <a:schemeClr val="tx1"/>
                </a:solidFill>
                <a:latin typeface="+mn-lt"/>
                <a:cs typeface="Arial" panose="020B0604020202020204" pitchFamily="34" charset="0"/>
              </a:rPr>
              <a:t>To scale the image (resize the image proportionally), hold the </a:t>
            </a:r>
            <a:r>
              <a:rPr lang="en-gb" sz="1350" b="1" noProof="1">
                <a:solidFill>
                  <a:schemeClr val="tx1"/>
                </a:solidFill>
                <a:latin typeface="+mn-lt"/>
                <a:cs typeface="Arial" panose="020B0604020202020204" pitchFamily="34" charset="0"/>
              </a:rPr>
              <a:t>SHIFT</a:t>
            </a:r>
            <a:r>
              <a:rPr lang="en-gb" sz="1350" b="0" noProof="1">
                <a:solidFill>
                  <a:schemeClr val="tx1"/>
                </a:solidFill>
                <a:latin typeface="+mn-lt"/>
                <a:cs typeface="Arial" panose="020B0604020202020204" pitchFamily="34" charset="0"/>
              </a:rPr>
              <a:t> key while you drag one of the four corner handles</a:t>
            </a:r>
          </a:p>
          <a:p>
            <a:pPr rtl="0" eaLnBrk="1" hangingPunct="1">
              <a:lnSpc>
                <a:spcPct val="90000"/>
              </a:lnSpc>
              <a:spcAft>
                <a:spcPts val="900"/>
              </a:spcAft>
              <a:defRPr/>
            </a:pPr>
            <a:r>
              <a:rPr lang="en-gb" sz="1350" b="1" noProof="1">
                <a:solidFill>
                  <a:schemeClr val="tx1"/>
                </a:solidFill>
                <a:latin typeface="+mn-lt"/>
                <a:cs typeface="Arial" panose="020B0604020202020204" pitchFamily="34" charset="0"/>
              </a:rPr>
              <a:t>3. </a:t>
            </a:r>
            <a:r>
              <a:rPr lang="en-gb" sz="1350" b="0" noProof="1">
                <a:solidFill>
                  <a:schemeClr val="tx1"/>
                </a:solidFill>
                <a:latin typeface="+mn-lt"/>
                <a:cs typeface="Arial" panose="020B0604020202020204" pitchFamily="34" charset="0"/>
              </a:rPr>
              <a:t>Right-click the image and select </a:t>
            </a:r>
            <a:r>
              <a:rPr lang="en-gb" sz="1350" b="1" noProof="1">
                <a:solidFill>
                  <a:schemeClr val="tx1"/>
                </a:solidFill>
                <a:latin typeface="+mn-lt"/>
                <a:cs typeface="Arial" panose="020B0604020202020204" pitchFamily="34" charset="0"/>
              </a:rPr>
              <a:t>Send to back</a:t>
            </a:r>
          </a:p>
          <a:p>
            <a:pPr rtl="0" eaLnBrk="1" hangingPunct="1">
              <a:lnSpc>
                <a:spcPct val="90000"/>
              </a:lnSpc>
              <a:spcAft>
                <a:spcPts val="900"/>
              </a:spcAft>
              <a:defRPr/>
            </a:pPr>
            <a:r>
              <a:rPr lang="en-gb" sz="1350" b="1" noProof="1">
                <a:solidFill>
                  <a:schemeClr val="tx1"/>
                </a:solidFill>
                <a:latin typeface="+mn-lt"/>
                <a:cs typeface="Arial" panose="020B0604020202020204" pitchFamily="34" charset="0"/>
              </a:rPr>
              <a:t>Quick tip: </a:t>
            </a:r>
            <a:r>
              <a:rPr lang="en-gb" sz="1350" b="0" noProof="1">
                <a:solidFill>
                  <a:schemeClr val="tx1"/>
                </a:solidFill>
                <a:latin typeface="+mn-lt"/>
                <a:cs typeface="Arial" panose="020B0604020202020204" pitchFamily="34" charset="0"/>
              </a:rPr>
              <a:t>If you delete the image and replace it with a new image, this image may appear in front of the text and graphics. If this happens, right-click the image and select </a:t>
            </a:r>
            <a:r>
              <a:rPr lang="en-gb" sz="1350" b="1" noProof="1">
                <a:solidFill>
                  <a:schemeClr val="tx1"/>
                </a:solidFill>
                <a:latin typeface="+mn-lt"/>
                <a:cs typeface="Arial" panose="020B0604020202020204" pitchFamily="34" charset="0"/>
              </a:rPr>
              <a:t>Send to back</a:t>
            </a:r>
          </a:p>
        </p:txBody>
      </p:sp>
      <p:sp>
        <p:nvSpPr>
          <p:cNvPr id="26" name="Text Box 48"/>
          <p:cNvSpPr txBox="1">
            <a:spLocks noChangeArrowheads="1"/>
          </p:cNvSpPr>
          <p:nvPr userDrawn="1"/>
        </p:nvSpPr>
        <p:spPr bwMode="auto">
          <a:xfrm>
            <a:off x="13674117" y="8734787"/>
            <a:ext cx="3776772" cy="69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900"/>
              </a:spcAft>
              <a:defRPr/>
            </a:pPr>
            <a:r>
              <a:rPr lang="en-gb" sz="1500" b="1" spc="450" noProof="1">
                <a:solidFill>
                  <a:schemeClr val="tx1"/>
                </a:solidFill>
                <a:latin typeface="+mn-lt"/>
                <a:cs typeface="Arial" panose="020B0604020202020204" pitchFamily="34" charset="0"/>
              </a:rPr>
              <a:t>MORE INFORMATION</a:t>
            </a:r>
          </a:p>
          <a:p>
            <a:pPr rtl="0" eaLnBrk="1" hangingPunct="1">
              <a:lnSpc>
                <a:spcPct val="90000"/>
              </a:lnSpc>
              <a:spcAft>
                <a:spcPts val="900"/>
              </a:spcAft>
              <a:defRPr/>
            </a:pPr>
            <a:r>
              <a:rPr lang="en-gb" sz="1350" b="0" noProof="1">
                <a:solidFill>
                  <a:schemeClr val="tx1"/>
                </a:solidFill>
                <a:latin typeface="+mn-lt"/>
                <a:cs typeface="Arial" panose="020B0604020202020204" pitchFamily="34" charset="0"/>
              </a:rPr>
              <a:t>You’ll find more information at</a:t>
            </a:r>
            <a:br>
              <a:rPr lang="da-DK" sz="1350" b="0" baseline="0" noProof="1">
                <a:solidFill>
                  <a:schemeClr val="tx1"/>
                </a:solidFill>
                <a:latin typeface="+mn-lt"/>
                <a:cs typeface="Arial" panose="020B0604020202020204" pitchFamily="34" charset="0"/>
              </a:rPr>
            </a:br>
            <a:r>
              <a:rPr lang="en-gb" sz="1350" b="0" kern="120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1350" b="0" noProof="1">
              <a:solidFill>
                <a:schemeClr val="accent4"/>
              </a:solidFill>
              <a:latin typeface="+mn-lt"/>
              <a:cs typeface="Arial" panose="020B0604020202020204" pitchFamily="34" charset="0"/>
            </a:endParaRPr>
          </a:p>
        </p:txBody>
      </p:sp>
      <p:sp>
        <p:nvSpPr>
          <p:cNvPr id="27" name="Text Box 48"/>
          <p:cNvSpPr txBox="1">
            <a:spLocks noChangeArrowheads="1"/>
          </p:cNvSpPr>
          <p:nvPr userDrawn="1"/>
        </p:nvSpPr>
        <p:spPr bwMode="auto">
          <a:xfrm>
            <a:off x="5336327" y="2939717"/>
            <a:ext cx="3491427" cy="516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216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371495" rtl="0" eaLnBrk="1" fontAlgn="auto" latinLnBrk="0" hangingPunct="1">
              <a:lnSpc>
                <a:spcPct val="100000"/>
              </a:lnSpc>
              <a:spcBef>
                <a:spcPts val="0"/>
              </a:spcBef>
              <a:spcAft>
                <a:spcPts val="900"/>
              </a:spcAft>
              <a:buClrTx/>
              <a:buSzTx/>
              <a:buFontTx/>
              <a:buNone/>
              <a:tabLst/>
              <a:defRPr/>
            </a:pPr>
            <a:r>
              <a:rPr lang="en-gb" sz="1500" b="1" kern="1200" spc="450" noProof="1">
                <a:solidFill>
                  <a:schemeClr val="tx1"/>
                </a:solidFill>
                <a:latin typeface="+mn-lt"/>
                <a:ea typeface="+mn-ea"/>
                <a:cs typeface="Arial" panose="020B0604020202020204" pitchFamily="34" charset="0"/>
              </a:rPr>
              <a:t>INSERT A NEW SLIDE</a:t>
            </a:r>
            <a:r>
              <a:rPr lang="en-gb" sz="1350" b="0" kern="1200" spc="0" noProof="1">
                <a:solidFill>
                  <a:schemeClr val="tx1"/>
                </a:solidFill>
                <a:latin typeface="+mn-lt"/>
                <a:ea typeface="+mn-ea"/>
                <a:cs typeface="Arial" panose="020B0604020202020204" pitchFamily="34" charset="0"/>
              </a:rPr>
              <a:t> </a:t>
            </a:r>
          </a:p>
          <a:p>
            <a:pPr marL="0" marR="0" lvl="0" indent="0" algn="l" defTabSz="1371495" rtl="0" eaLnBrk="1" fontAlgn="auto" latinLnBrk="0" hangingPunct="1">
              <a:lnSpc>
                <a:spcPct val="100000"/>
              </a:lnSpc>
              <a:spcBef>
                <a:spcPts val="0"/>
              </a:spcBef>
              <a:spcAft>
                <a:spcPts val="900"/>
              </a:spcAft>
              <a:buClrTx/>
              <a:buSzTx/>
              <a:buFontTx/>
              <a:buNone/>
              <a:tabLst/>
              <a:defRPr/>
            </a:pPr>
            <a:r>
              <a:rPr lang="en-gb" sz="1350" b="0" kern="1200" spc="0" noProof="1">
                <a:solidFill>
                  <a:schemeClr val="tx1"/>
                </a:solidFill>
                <a:latin typeface="+mn-lt"/>
                <a:ea typeface="+mn-ea"/>
                <a:cs typeface="Arial" panose="020B0604020202020204" pitchFamily="34" charset="0"/>
              </a:rPr>
              <a:t> </a:t>
            </a:r>
            <a:br>
              <a:rPr lang="da-DK" sz="1200" b="1" kern="1200" noProof="1">
                <a:solidFill>
                  <a:schemeClr val="tx1"/>
                </a:solidFill>
                <a:latin typeface="+mn-lt"/>
                <a:ea typeface="+mn-ea"/>
                <a:cs typeface="Arial" panose="020B0604020202020204" pitchFamily="34" charset="0"/>
              </a:rPr>
            </a:br>
            <a:r>
              <a:rPr lang="en-gb" sz="1350" b="1" kern="1200" noProof="1">
                <a:solidFill>
                  <a:schemeClr val="tx1"/>
                </a:solidFill>
                <a:latin typeface="+mn-lt"/>
                <a:ea typeface="+mn-ea"/>
                <a:cs typeface="Arial" panose="020B0604020202020204" pitchFamily="34" charset="0"/>
              </a:rPr>
              <a:t>1. </a:t>
            </a:r>
            <a:r>
              <a:rPr lang="en-gb" sz="1350" kern="1200" noProof="1">
                <a:solidFill>
                  <a:schemeClr val="tx1"/>
                </a:solidFill>
                <a:latin typeface="+mn-lt"/>
                <a:ea typeface="+mn-ea"/>
                <a:cs typeface="Arial" panose="020B0604020202020204" pitchFamily="34" charset="0"/>
              </a:rPr>
              <a:t>Click </a:t>
            </a:r>
            <a:r>
              <a:rPr lang="en-gb" sz="1350" b="1" kern="1200" noProof="1">
                <a:solidFill>
                  <a:schemeClr val="tx1"/>
                </a:solidFill>
                <a:latin typeface="+mn-lt"/>
                <a:ea typeface="+mn-ea"/>
                <a:cs typeface="Arial" panose="020B0604020202020204" pitchFamily="34" charset="0"/>
              </a:rPr>
              <a:t>Home</a:t>
            </a:r>
          </a:p>
          <a:p>
            <a:pPr rtl="0" eaLnBrk="1" hangingPunct="1">
              <a:lnSpc>
                <a:spcPct val="100000"/>
              </a:lnSpc>
              <a:spcAft>
                <a:spcPts val="900"/>
              </a:spcAft>
              <a:defRPr/>
            </a:pPr>
            <a:r>
              <a:rPr lang="en-gb" sz="1350" b="1" noProof="1">
                <a:solidFill>
                  <a:schemeClr val="tx1"/>
                </a:solidFill>
                <a:latin typeface="+mn-lt"/>
                <a:cs typeface="Arial" panose="020B0604020202020204" pitchFamily="34" charset="0"/>
              </a:rPr>
              <a:t>2. </a:t>
            </a:r>
            <a:r>
              <a:rPr lang="en-gb" sz="1350" noProof="1">
                <a:solidFill>
                  <a:schemeClr val="tx1"/>
                </a:solidFill>
                <a:latin typeface="+mn-lt"/>
                <a:cs typeface="Arial" panose="020B0604020202020204" pitchFamily="34" charset="0"/>
              </a:rPr>
              <a:t>If you want to duplicate a slide layout, select the slide you wish to duplicate and click the top half of the </a:t>
            </a:r>
            <a:r>
              <a:rPr lang="en-gb" sz="1350" b="1" noProof="1">
                <a:solidFill>
                  <a:schemeClr val="tx1"/>
                </a:solidFill>
                <a:latin typeface="+mn-lt"/>
                <a:cs typeface="Arial" panose="020B0604020202020204" pitchFamily="34" charset="0"/>
              </a:rPr>
              <a:t>New slide</a:t>
            </a:r>
            <a:r>
              <a:rPr lang="en-gb" sz="1350" noProof="1">
                <a:solidFill>
                  <a:schemeClr val="tx1"/>
                </a:solidFill>
                <a:latin typeface="+mn-lt"/>
                <a:cs typeface="Arial" panose="020B0604020202020204" pitchFamily="34" charset="0"/>
              </a:rPr>
              <a:t> button.  Click the bottom half of the New slide button to view the selection of layouts available with the AAU design. </a:t>
            </a:r>
          </a:p>
          <a:p>
            <a:pPr rtl="0" eaLnBrk="1" hangingPunct="1">
              <a:spcAft>
                <a:spcPts val="900"/>
              </a:spcAft>
              <a:defRPr/>
            </a:pPr>
            <a:endParaRPr lang="da-DK" altLang="da-DK" sz="1350" baseline="0" noProof="1">
              <a:solidFill>
                <a:schemeClr val="tx1"/>
              </a:solidFill>
              <a:latin typeface="+mn-lt"/>
              <a:cs typeface="Arial" panose="020B0604020202020204" pitchFamily="34" charset="0"/>
            </a:endParaRPr>
          </a:p>
          <a:p>
            <a:pPr rtl="0" eaLnBrk="1" hangingPunct="1">
              <a:lnSpc>
                <a:spcPct val="90000"/>
              </a:lnSpc>
              <a:spcAft>
                <a:spcPts val="0"/>
              </a:spcAft>
              <a:defRPr/>
            </a:pPr>
            <a:r>
              <a:rPr lang="en-gb" sz="1500" b="1" kern="1200" spc="450" noProof="1">
                <a:solidFill>
                  <a:schemeClr val="tx1"/>
                </a:solidFill>
                <a:latin typeface="+mn-lt"/>
                <a:ea typeface="+mn-ea"/>
                <a:cs typeface="Arial" panose="020B0604020202020204" pitchFamily="34" charset="0"/>
              </a:rPr>
              <a:t>GRIDLINES AND GUIDES</a:t>
            </a:r>
          </a:p>
          <a:p>
            <a:pPr rtl="0" eaLnBrk="1" hangingPunct="1">
              <a:lnSpc>
                <a:spcPct val="90000"/>
              </a:lnSpc>
              <a:spcAft>
                <a:spcPts val="0"/>
              </a:spcAft>
              <a:defRPr/>
            </a:pPr>
            <a:endParaRPr lang="da-DK" sz="1500" b="1" kern="1200" spc="450" noProof="1">
              <a:solidFill>
                <a:schemeClr val="tx1"/>
              </a:solidFill>
              <a:latin typeface="+mn-lt"/>
              <a:ea typeface="+mn-ea"/>
              <a:cs typeface="Arial" panose="020B0604020202020204" pitchFamily="34" charset="0"/>
            </a:endParaRPr>
          </a:p>
          <a:p>
            <a:pPr rtl="0" eaLnBrk="1" hangingPunct="1">
              <a:lnSpc>
                <a:spcPct val="90000"/>
              </a:lnSpc>
              <a:spcAft>
                <a:spcPts val="900"/>
              </a:spcAft>
              <a:defRPr/>
            </a:pPr>
            <a:r>
              <a:rPr lang="en-gb" sz="1350" b="0" kern="1200" noProof="1">
                <a:solidFill>
                  <a:schemeClr val="tx1"/>
                </a:solidFill>
                <a:latin typeface="+mn-lt"/>
                <a:ea typeface="+mn-ea"/>
                <a:cs typeface="Arial" panose="020B0604020202020204" pitchFamily="34" charset="0"/>
              </a:rPr>
              <a:t>You can use gridlines and guides to help you align and place objects and improve the overall design and layout of your presentation.</a:t>
            </a:r>
            <a:r>
              <a:rPr lang="en-gb" sz="1350" b="1" kern="1200" noProof="1">
                <a:solidFill>
                  <a:schemeClr val="tx1"/>
                </a:solidFill>
                <a:latin typeface="+mn-lt"/>
                <a:ea typeface="+mn-ea"/>
                <a:cs typeface="Arial" panose="020B0604020202020204" pitchFamily="34" charset="0"/>
              </a:rPr>
              <a:t> </a:t>
            </a:r>
            <a:r>
              <a:rPr lang="en-gb" sz="1350" b="0" kern="1200" noProof="1">
                <a:solidFill>
                  <a:schemeClr val="tx1"/>
                </a:solidFill>
                <a:latin typeface="+mn-lt"/>
                <a:ea typeface="+mn-ea"/>
                <a:cs typeface="Arial" panose="020B0604020202020204" pitchFamily="34" charset="0"/>
              </a:rPr>
              <a:t>To view gridlines and guides: </a:t>
            </a:r>
            <a:endParaRPr lang="da-DK" sz="1350" b="0" kern="1200" noProof="1">
              <a:solidFill>
                <a:schemeClr val="tx1"/>
              </a:solidFill>
              <a:latin typeface="+mn-lt"/>
              <a:ea typeface="+mn-ea"/>
              <a:cs typeface="Arial" panose="020B0604020202020204" pitchFamily="34" charset="0"/>
            </a:endParaRPr>
          </a:p>
          <a:p>
            <a:pPr rtl="0" eaLnBrk="1" hangingPunct="1">
              <a:lnSpc>
                <a:spcPct val="90000"/>
              </a:lnSpc>
              <a:spcAft>
                <a:spcPts val="900"/>
              </a:spcAft>
              <a:defRPr/>
            </a:pPr>
            <a:r>
              <a:rPr lang="en-gb" sz="1350" b="1" kern="1200" noProof="1">
                <a:solidFill>
                  <a:schemeClr val="tx1"/>
                </a:solidFill>
                <a:latin typeface="+mn-lt"/>
                <a:ea typeface="+mn-ea"/>
                <a:cs typeface="Arial" panose="020B0604020202020204" pitchFamily="34" charset="0"/>
              </a:rPr>
              <a:t>1. </a:t>
            </a:r>
            <a:r>
              <a:rPr lang="en-gb" sz="1350" b="0" kern="1200" noProof="1">
                <a:solidFill>
                  <a:schemeClr val="tx1"/>
                </a:solidFill>
                <a:latin typeface="+mn-lt"/>
                <a:ea typeface="+mn-ea"/>
                <a:cs typeface="Arial" panose="020B0604020202020204" pitchFamily="34" charset="0"/>
              </a:rPr>
              <a:t>Select </a:t>
            </a:r>
            <a:r>
              <a:rPr lang="en-gb" sz="1350" b="1" kern="1200" noProof="1">
                <a:solidFill>
                  <a:schemeClr val="tx1"/>
                </a:solidFill>
                <a:latin typeface="+mn-lt"/>
                <a:ea typeface="+mn-ea"/>
                <a:cs typeface="Arial" panose="020B0604020202020204" pitchFamily="34" charset="0"/>
              </a:rPr>
              <a:t>View</a:t>
            </a:r>
          </a:p>
          <a:p>
            <a:pPr rtl="0" eaLnBrk="1" hangingPunct="1">
              <a:lnSpc>
                <a:spcPct val="90000"/>
              </a:lnSpc>
              <a:spcAft>
                <a:spcPts val="900"/>
              </a:spcAft>
              <a:defRPr/>
            </a:pPr>
            <a:r>
              <a:rPr lang="en-gb" sz="1350" b="1" kern="1200" noProof="1">
                <a:solidFill>
                  <a:schemeClr val="tx1"/>
                </a:solidFill>
                <a:latin typeface="+mn-lt"/>
                <a:ea typeface="+mn-ea"/>
                <a:cs typeface="Arial" panose="020B0604020202020204" pitchFamily="34" charset="0"/>
              </a:rPr>
              <a:t>2. </a:t>
            </a:r>
            <a:r>
              <a:rPr lang="en-gb" sz="1350" b="0" kern="1200" noProof="1">
                <a:solidFill>
                  <a:schemeClr val="tx1"/>
                </a:solidFill>
                <a:latin typeface="+mn-lt"/>
                <a:ea typeface="+mn-ea"/>
                <a:cs typeface="Arial" panose="020B0604020202020204" pitchFamily="34" charset="0"/>
              </a:rPr>
              <a:t>Select </a:t>
            </a:r>
            <a:r>
              <a:rPr lang="en-gb" sz="1350" b="1" kern="1200" noProof="1">
                <a:solidFill>
                  <a:schemeClr val="tx1"/>
                </a:solidFill>
                <a:latin typeface="+mn-lt"/>
                <a:ea typeface="+mn-ea"/>
                <a:cs typeface="Arial" panose="020B0604020202020204" pitchFamily="34" charset="0"/>
              </a:rPr>
              <a:t>Gridlines </a:t>
            </a:r>
            <a:r>
              <a:rPr lang="en-gb" sz="1350" b="0" kern="1200" noProof="1">
                <a:solidFill>
                  <a:schemeClr val="tx1"/>
                </a:solidFill>
                <a:latin typeface="+mn-lt"/>
                <a:ea typeface="+mn-ea"/>
                <a:cs typeface="Arial" panose="020B0604020202020204" pitchFamily="34" charset="0"/>
              </a:rPr>
              <a:t>and/or </a:t>
            </a:r>
            <a:r>
              <a:rPr lang="en-gb" sz="1350" b="1" kern="1200" noProof="1">
                <a:solidFill>
                  <a:schemeClr val="tx1"/>
                </a:solidFill>
                <a:latin typeface="+mn-lt"/>
                <a:ea typeface="+mn-ea"/>
                <a:cs typeface="Arial" panose="020B0604020202020204" pitchFamily="34" charset="0"/>
              </a:rPr>
              <a:t>Guides</a:t>
            </a:r>
          </a:p>
          <a:p>
            <a:pPr rtl="0" eaLnBrk="1" hangingPunct="1">
              <a:lnSpc>
                <a:spcPct val="90000"/>
              </a:lnSpc>
              <a:spcAft>
                <a:spcPts val="900"/>
              </a:spcAft>
              <a:defRPr/>
            </a:pPr>
            <a:r>
              <a:rPr lang="en-gb" sz="1350" b="1" kern="1200" noProof="1">
                <a:solidFill>
                  <a:srgbClr val="DF6752"/>
                </a:solidFill>
                <a:latin typeface="+mn-lt"/>
                <a:ea typeface="+mn-ea"/>
                <a:cs typeface="Arial" panose="020B0604020202020204" pitchFamily="34" charset="0"/>
              </a:rPr>
              <a:t>Quick tip: </a:t>
            </a:r>
            <a:r>
              <a:rPr lang="en-gb" sz="1350" b="0" kern="1200" noProof="1">
                <a:solidFill>
                  <a:srgbClr val="DF6752"/>
                </a:solidFill>
                <a:latin typeface="+mn-lt"/>
                <a:ea typeface="+mn-ea"/>
                <a:cs typeface="Arial" panose="020B0604020202020204" pitchFamily="34" charset="0"/>
              </a:rPr>
              <a:t>Press </a:t>
            </a:r>
            <a:r>
              <a:rPr lang="en-gb" sz="1350" b="1" kern="1200" noProof="1">
                <a:solidFill>
                  <a:srgbClr val="DF6752"/>
                </a:solidFill>
                <a:latin typeface="+mn-lt"/>
                <a:ea typeface="+mn-ea"/>
                <a:cs typeface="Arial" panose="020B0604020202020204" pitchFamily="34" charset="0"/>
              </a:rPr>
              <a:t>Alt + F9 </a:t>
            </a:r>
            <a:r>
              <a:rPr lang="en-gb" sz="1350" b="0" kern="1200" noProof="1">
                <a:solidFill>
                  <a:srgbClr val="DF6752"/>
                </a:solidFill>
                <a:latin typeface="+mn-lt"/>
                <a:ea typeface="+mn-ea"/>
                <a:cs typeface="Arial" panose="020B0604020202020204" pitchFamily="34" charset="0"/>
              </a:rPr>
              <a:t>to show gridlines</a:t>
            </a:r>
          </a:p>
          <a:p>
            <a:pPr rtl="0" eaLnBrk="1" hangingPunct="1">
              <a:spcAft>
                <a:spcPts val="900"/>
              </a:spcAft>
              <a:defRPr/>
            </a:pPr>
            <a:endParaRPr lang="da-DK" altLang="da-DK" sz="1350" noProof="1">
              <a:solidFill>
                <a:schemeClr val="tx1"/>
              </a:solidFill>
              <a:latin typeface="+mn-lt"/>
              <a:cs typeface="Arial" panose="020B0604020202020204" pitchFamily="34" charset="0"/>
            </a:endParaRPr>
          </a:p>
        </p:txBody>
      </p:sp>
      <p:pic>
        <p:nvPicPr>
          <p:cNvPr id="28" name="Billede 25"/>
          <p:cNvPicPr>
            <a:picLocks noChangeAspect="1"/>
          </p:cNvPicPr>
          <p:nvPr userDrawn="1"/>
        </p:nvPicPr>
        <p:blipFill>
          <a:blip r:embed="rId3"/>
          <a:stretch>
            <a:fillRect/>
          </a:stretch>
        </p:blipFill>
        <p:spPr>
          <a:xfrm>
            <a:off x="16910141" y="3362643"/>
            <a:ext cx="552381" cy="590919"/>
          </a:xfrm>
          <a:prstGeom prst="rect">
            <a:avLst/>
          </a:prstGeom>
        </p:spPr>
      </p:pic>
      <p:pic>
        <p:nvPicPr>
          <p:cNvPr id="29" name="Billede 36"/>
          <p:cNvPicPr>
            <a:picLocks noChangeAspect="1"/>
          </p:cNvPicPr>
          <p:nvPr userDrawn="1"/>
        </p:nvPicPr>
        <p:blipFill>
          <a:blip r:embed="rId4"/>
          <a:stretch>
            <a:fillRect/>
          </a:stretch>
        </p:blipFill>
        <p:spPr>
          <a:xfrm>
            <a:off x="16898509" y="5695649"/>
            <a:ext cx="625076" cy="596003"/>
          </a:xfrm>
          <a:prstGeom prst="rect">
            <a:avLst/>
          </a:prstGeom>
        </p:spPr>
      </p:pic>
      <p:sp>
        <p:nvSpPr>
          <p:cNvPr id="31" name="Rektangel 30"/>
          <p:cNvSpPr/>
          <p:nvPr userDrawn="1"/>
        </p:nvSpPr>
        <p:spPr>
          <a:xfrm>
            <a:off x="1188245" y="985838"/>
            <a:ext cx="9144000" cy="1754326"/>
          </a:xfrm>
          <a:prstGeom prst="rect">
            <a:avLst/>
          </a:prstGeom>
        </p:spPr>
        <p:txBody>
          <a:bodyPr lIns="0" rtlCol="0">
            <a:spAutoFit/>
          </a:bodyPr>
          <a:lstStyle/>
          <a:p>
            <a:pPr rtl="0"/>
            <a:r>
              <a:rPr lang="en-gb" sz="5400" b="1" spc="450">
                <a:latin typeface="+mn-lt"/>
              </a:rPr>
              <a:t>USER GUIDE</a:t>
            </a:r>
            <a:br>
              <a:rPr lang="en-US" sz="5400" b="1" spc="450">
                <a:latin typeface="+mn-lt"/>
              </a:rPr>
            </a:br>
            <a:endParaRPr lang="da-DK" sz="5400" b="1" spc="450">
              <a:latin typeface="+mn-lt"/>
            </a:endParaRPr>
          </a:p>
        </p:txBody>
      </p:sp>
      <p:pic>
        <p:nvPicPr>
          <p:cNvPr id="3" name="Picture 2"/>
          <p:cNvPicPr>
            <a:picLocks noChangeAspect="1"/>
          </p:cNvPicPr>
          <p:nvPr userDrawn="1"/>
        </p:nvPicPr>
        <p:blipFill>
          <a:blip r:embed="rId5"/>
          <a:stretch>
            <a:fillRect/>
          </a:stretch>
        </p:blipFill>
        <p:spPr>
          <a:xfrm>
            <a:off x="8548352" y="3450894"/>
            <a:ext cx="460727" cy="776409"/>
          </a:xfrm>
          <a:prstGeom prst="rect">
            <a:avLst/>
          </a:prstGeom>
        </p:spPr>
      </p:pic>
    </p:spTree>
    <p:extLst>
      <p:ext uri="{BB962C8B-B14F-4D97-AF65-F5344CB8AC3E}">
        <p14:creationId xmlns:p14="http://schemas.microsoft.com/office/powerpoint/2010/main" val="258908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8288000"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5" name="Title 4"/>
          <p:cNvSpPr>
            <a:spLocks noGrp="1"/>
          </p:cNvSpPr>
          <p:nvPr>
            <p:ph type="title" hasCustomPrompt="1"/>
          </p:nvPr>
        </p:nvSpPr>
        <p:spPr>
          <a:xfrm>
            <a:off x="3662363" y="4014740"/>
            <a:ext cx="11011694" cy="1554479"/>
          </a:xfrm>
          <a:prstGeom prst="rect">
            <a:avLst/>
          </a:prstGeom>
          <a:solidFill>
            <a:schemeClr val="bg1"/>
          </a:solidFill>
        </p:spPr>
        <p:txBody>
          <a:bodyPr tIns="108000"/>
          <a:lstStyle>
            <a:lvl1pPr algn="ctr">
              <a:defRPr sz="4200" baseline="0">
                <a:solidFill>
                  <a:schemeClr val="tx1"/>
                </a:solidFill>
                <a:latin typeface="+mn-lt"/>
              </a:defRPr>
            </a:lvl1pPr>
          </a:lstStyle>
          <a:p>
            <a:r>
              <a:rPr lang="en-US"/>
              <a:t>AALBORG UNIVERSITY</a:t>
            </a:r>
            <a:br>
              <a:rPr lang="en-US"/>
            </a:br>
            <a:r>
              <a:rPr lang="en-US"/>
              <a:t>HEADLINE</a:t>
            </a:r>
          </a:p>
        </p:txBody>
      </p:sp>
      <p:sp>
        <p:nvSpPr>
          <p:cNvPr id="3" name="Pladsholder til tekst 2"/>
          <p:cNvSpPr>
            <a:spLocks noGrp="1"/>
          </p:cNvSpPr>
          <p:nvPr>
            <p:ph type="body" sz="quarter" idx="12" hasCustomPrompt="1"/>
          </p:nvPr>
        </p:nvSpPr>
        <p:spPr>
          <a:xfrm>
            <a:off x="3662363" y="5741195"/>
            <a:ext cx="11011694" cy="619125"/>
          </a:xfrm>
          <a:solidFill>
            <a:schemeClr val="bg1"/>
          </a:solidFill>
        </p:spPr>
        <p:txBody>
          <a:bodyPr>
            <a:noAutofit/>
          </a:bodyPr>
          <a:lstStyle>
            <a:lvl1pPr marL="0" indent="0" algn="ctr">
              <a:buFontTx/>
              <a:buNone/>
              <a:defRPr sz="2700" spc="450" baseline="0"/>
            </a:lvl1pPr>
          </a:lstStyle>
          <a:p>
            <a:pPr lvl="0"/>
            <a:r>
              <a:rPr lang="da-DK"/>
              <a:t>INSERT NAME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35" y="8652510"/>
            <a:ext cx="1025757" cy="1200885"/>
          </a:xfrm>
          <a:prstGeom prst="rect">
            <a:avLst/>
          </a:prstGeom>
        </p:spPr>
      </p:pic>
    </p:spTree>
    <p:extLst>
      <p:ext uri="{BB962C8B-B14F-4D97-AF65-F5344CB8AC3E}">
        <p14:creationId xmlns:p14="http://schemas.microsoft.com/office/powerpoint/2010/main" val="117611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8288000"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5" name="Title 4"/>
          <p:cNvSpPr>
            <a:spLocks noGrp="1"/>
          </p:cNvSpPr>
          <p:nvPr>
            <p:ph type="title" hasCustomPrompt="1"/>
          </p:nvPr>
        </p:nvSpPr>
        <p:spPr>
          <a:xfrm>
            <a:off x="3662363" y="4014740"/>
            <a:ext cx="11011694" cy="1554479"/>
          </a:xfrm>
          <a:prstGeom prst="rect">
            <a:avLst/>
          </a:prstGeom>
          <a:solidFill>
            <a:schemeClr val="bg1"/>
          </a:solidFill>
        </p:spPr>
        <p:txBody>
          <a:bodyPr tIns="108000"/>
          <a:lstStyle>
            <a:lvl1pPr algn="ctr">
              <a:defRPr sz="4200" baseline="0">
                <a:solidFill>
                  <a:schemeClr val="tx1"/>
                </a:solidFill>
                <a:latin typeface="+mn-lt"/>
              </a:defRPr>
            </a:lvl1pPr>
          </a:lstStyle>
          <a:p>
            <a:r>
              <a:rPr lang="en-US"/>
              <a:t>BREAK</a:t>
            </a:r>
            <a:br>
              <a:rPr lang="en-US"/>
            </a:br>
            <a:r>
              <a:rPr lang="en-US"/>
              <a:t>HEADLINE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35" y="8652510"/>
            <a:ext cx="1025757" cy="1200885"/>
          </a:xfrm>
          <a:prstGeom prst="rect">
            <a:avLst/>
          </a:prstGeom>
        </p:spPr>
      </p:pic>
    </p:spTree>
    <p:extLst>
      <p:ext uri="{BB962C8B-B14F-4D97-AF65-F5344CB8AC3E}">
        <p14:creationId xmlns:p14="http://schemas.microsoft.com/office/powerpoint/2010/main" val="214574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150145" y="985839"/>
            <a:ext cx="7724819" cy="2112168"/>
          </a:xfrm>
          <a:prstGeom prst="rect">
            <a:avLst/>
          </a:prstGeom>
        </p:spPr>
        <p:txBody>
          <a:bodyPr lIns="0" tIns="0"/>
          <a:lstStyle>
            <a:lvl1pPr>
              <a:defRPr sz="5400" baseline="0">
                <a:latin typeface="+mn-lt"/>
              </a:defRPr>
            </a:lvl1pPr>
          </a:lstStyle>
          <a:p>
            <a:r>
              <a:rPr lang="en-US"/>
              <a:t>CLICK TO EDIT </a:t>
            </a:r>
            <a:br>
              <a:rPr lang="en-US"/>
            </a:br>
            <a:r>
              <a:rPr lang="en-US"/>
              <a:t>TITLE</a:t>
            </a:r>
          </a:p>
        </p:txBody>
      </p:sp>
      <p:sp>
        <p:nvSpPr>
          <p:cNvPr id="5" name="Pladsholder til tekst 10"/>
          <p:cNvSpPr>
            <a:spLocks noGrp="1"/>
          </p:cNvSpPr>
          <p:nvPr>
            <p:ph type="body" sz="quarter" idx="12" hasCustomPrompt="1"/>
          </p:nvPr>
        </p:nvSpPr>
        <p:spPr>
          <a:xfrm>
            <a:off x="1150144" y="3307557"/>
            <a:ext cx="16280606" cy="5556426"/>
          </a:xfrm>
        </p:spPr>
        <p:txBody>
          <a:bodyPr/>
          <a:lstStyle>
            <a:lvl1pPr marL="428625" indent="-428625">
              <a:buFontTx/>
              <a:buBlip>
                <a:blip r:embed="rId2"/>
              </a:buBlip>
              <a:defRPr/>
            </a:lvl1pPr>
          </a:lstStyle>
          <a:p>
            <a:pPr lvl="0"/>
            <a:r>
              <a:rPr lang="da-DK" err="1"/>
              <a:t>Insert</a:t>
            </a:r>
            <a:r>
              <a:rPr lang="da-DK"/>
              <a:t> </a:t>
            </a:r>
            <a:r>
              <a:rPr lang="da-DK" err="1"/>
              <a:t>bullets</a:t>
            </a:r>
            <a:endParaRPr lang="da-DK"/>
          </a:p>
        </p:txBody>
      </p:sp>
      <p:sp>
        <p:nvSpPr>
          <p:cNvPr id="6"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215762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m. bullets">
    <p:spTree>
      <p:nvGrpSpPr>
        <p:cNvPr id="1" name=""/>
        <p:cNvGrpSpPr/>
        <p:nvPr/>
      </p:nvGrpSpPr>
      <p:grpSpPr>
        <a:xfrm>
          <a:off x="0" y="0"/>
          <a:ext cx="0" cy="0"/>
          <a:chOff x="0" y="0"/>
          <a:chExt cx="0" cy="0"/>
        </a:xfrm>
      </p:grpSpPr>
      <p:sp>
        <p:nvSpPr>
          <p:cNvPr id="6"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30339149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1150145" y="985838"/>
            <a:ext cx="6774657" cy="2210867"/>
          </a:xfrm>
          <a:prstGeom prst="rect">
            <a:avLst/>
          </a:prstGeom>
        </p:spPr>
        <p:txBody>
          <a:bodyPr lIns="0" tIns="0"/>
          <a:lstStyle>
            <a:lvl1pPr>
              <a:defRPr sz="5400" baseline="0">
                <a:latin typeface="+mn-lt"/>
              </a:defRPr>
            </a:lvl1pPr>
          </a:lstStyle>
          <a:p>
            <a:r>
              <a:rPr lang="en-US"/>
              <a:t>CLICK TO EDIT</a:t>
            </a:r>
            <a:br>
              <a:rPr lang="en-US"/>
            </a:br>
            <a:r>
              <a:rPr lang="en-US"/>
              <a:t>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506188" y="1230581"/>
            <a:ext cx="10415052" cy="8738481"/>
          </a:xfrm>
          <a:prstGeom prst="rect">
            <a:avLst/>
          </a:prstGeom>
        </p:spPr>
      </p:pic>
      <p:sp>
        <p:nvSpPr>
          <p:cNvPr id="28" name="Picture Placeholder 4"/>
          <p:cNvSpPr>
            <a:spLocks noGrp="1"/>
          </p:cNvSpPr>
          <p:nvPr>
            <p:ph type="pic" sz="quarter" idx="11" hasCustomPrompt="1"/>
          </p:nvPr>
        </p:nvSpPr>
        <p:spPr>
          <a:xfrm>
            <a:off x="8930730" y="1860627"/>
            <a:ext cx="9357270" cy="5254548"/>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29" name="Pladsholder til tekst 10"/>
          <p:cNvSpPr>
            <a:spLocks noGrp="1"/>
          </p:cNvSpPr>
          <p:nvPr>
            <p:ph type="body" sz="quarter" idx="12" hasCustomPrompt="1"/>
          </p:nvPr>
        </p:nvSpPr>
        <p:spPr>
          <a:xfrm>
            <a:off x="1150145" y="3330767"/>
            <a:ext cx="6774657" cy="4864895"/>
          </a:xfrm>
        </p:spPr>
        <p:txBody>
          <a:bodyPr/>
          <a:lstStyle>
            <a:lvl1pPr marL="428625" indent="-428625">
              <a:buFontTx/>
              <a:buBlip>
                <a:blip r:embed="rId3"/>
              </a:buBlip>
              <a:defRPr/>
            </a:lvl1pPr>
          </a:lstStyle>
          <a:p>
            <a:pPr lvl="0"/>
            <a:r>
              <a:rPr lang="da-DK" err="1"/>
              <a:t>Insert</a:t>
            </a:r>
            <a:r>
              <a:rPr lang="da-DK"/>
              <a:t> </a:t>
            </a:r>
            <a:r>
              <a:rPr lang="da-DK" err="1"/>
              <a:t>bullets</a:t>
            </a:r>
            <a:endParaRPr lang="da-DK"/>
          </a:p>
        </p:txBody>
      </p:sp>
      <p:sp>
        <p:nvSpPr>
          <p:cNvPr id="50"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59579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1150145" y="994670"/>
            <a:ext cx="8616854" cy="2155488"/>
          </a:xfrm>
          <a:prstGeom prst="rect">
            <a:avLst/>
          </a:prstGeom>
        </p:spPr>
        <p:txBody>
          <a:bodyPr lIns="0" tIns="0"/>
          <a:lstStyle>
            <a:lvl1pPr>
              <a:defRPr sz="5400">
                <a:latin typeface="+mn-lt"/>
              </a:defRPr>
            </a:lvl1pPr>
          </a:lstStyle>
          <a:p>
            <a:r>
              <a:rPr lang="en-US"/>
              <a:t>CLICK TO EDIT</a:t>
            </a:r>
            <a:br>
              <a:rPr lang="en-US"/>
            </a:br>
            <a:r>
              <a:rPr lang="en-US"/>
              <a:t>TITLE</a:t>
            </a:r>
          </a:p>
        </p:txBody>
      </p:sp>
      <p:sp>
        <p:nvSpPr>
          <p:cNvPr id="11" name="Pladsholder til diagram 10"/>
          <p:cNvSpPr>
            <a:spLocks noGrp="1"/>
          </p:cNvSpPr>
          <p:nvPr>
            <p:ph type="chart" sz="quarter" idx="12"/>
          </p:nvPr>
        </p:nvSpPr>
        <p:spPr>
          <a:xfrm>
            <a:off x="10332245" y="3307556"/>
            <a:ext cx="7098506" cy="5359106"/>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1150146" y="3307558"/>
            <a:ext cx="8616852" cy="5359106"/>
          </a:xfrm>
        </p:spPr>
        <p:txBody>
          <a:bodyPr>
            <a:normAutofit/>
          </a:bodyPr>
          <a:lstStyle>
            <a:lvl2pPr marL="428625" indent="-428625">
              <a:buFontTx/>
              <a:buBlip>
                <a:blip r:embed="rId2"/>
              </a:buBlip>
              <a:defRPr sz="2400" baseline="0"/>
            </a:lvl2pPr>
          </a:lstStyle>
          <a:p>
            <a:pPr lvl="1"/>
            <a:r>
              <a:rPr lang="da-DK" err="1"/>
              <a:t>Insert</a:t>
            </a:r>
            <a:r>
              <a:rPr lang="da-DK"/>
              <a:t> </a:t>
            </a:r>
            <a:r>
              <a:rPr lang="da-DK" err="1"/>
              <a:t>bullets</a:t>
            </a:r>
            <a:endParaRPr lang="da-DK"/>
          </a:p>
        </p:txBody>
      </p:sp>
      <p:sp>
        <p:nvSpPr>
          <p:cNvPr id="8" name="Pladsholder til tekst 6"/>
          <p:cNvSpPr>
            <a:spLocks noGrp="1"/>
          </p:cNvSpPr>
          <p:nvPr>
            <p:ph type="body" sz="quarter" idx="14"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4291627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11158152" y="0"/>
            <a:ext cx="7129848"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5" name="Title 4"/>
          <p:cNvSpPr>
            <a:spLocks noGrp="1"/>
          </p:cNvSpPr>
          <p:nvPr>
            <p:ph type="title" hasCustomPrompt="1"/>
          </p:nvPr>
        </p:nvSpPr>
        <p:spPr>
          <a:xfrm>
            <a:off x="1150145" y="985838"/>
            <a:ext cx="8149605" cy="2104031"/>
          </a:xfrm>
          <a:prstGeom prst="rect">
            <a:avLst/>
          </a:prstGeom>
        </p:spPr>
        <p:txBody>
          <a:bodyPr lIns="0" tIns="0"/>
          <a:lstStyle>
            <a:lvl1pPr>
              <a:defRPr sz="5400" baseline="0">
                <a:latin typeface="+mn-lt"/>
              </a:defRPr>
            </a:lvl1pPr>
          </a:lstStyle>
          <a:p>
            <a:r>
              <a:rPr lang="en-US"/>
              <a:t>CLICK TO EDIT</a:t>
            </a:r>
            <a:br>
              <a:rPr lang="en-US"/>
            </a:br>
            <a:r>
              <a:rPr lang="en-US"/>
              <a:t>TITLE</a:t>
            </a:r>
          </a:p>
        </p:txBody>
      </p:sp>
      <p:sp>
        <p:nvSpPr>
          <p:cNvPr id="4" name="Pladsholder til tekst 3"/>
          <p:cNvSpPr>
            <a:spLocks noGrp="1"/>
          </p:cNvSpPr>
          <p:nvPr>
            <p:ph type="body" sz="quarter" idx="12" hasCustomPrompt="1"/>
          </p:nvPr>
        </p:nvSpPr>
        <p:spPr>
          <a:xfrm>
            <a:off x="1150145" y="3307558"/>
            <a:ext cx="8149605" cy="5628173"/>
          </a:xfrm>
        </p:spPr>
        <p:txBody>
          <a:bodyPr/>
          <a:lstStyle>
            <a:lvl1pPr marL="428625" indent="-428625">
              <a:lnSpc>
                <a:spcPct val="100000"/>
              </a:lnSpc>
              <a:spcBef>
                <a:spcPts val="900"/>
              </a:spcBef>
              <a:buFontTx/>
              <a:buBlip>
                <a:blip r:embed="rId2"/>
              </a:buBlip>
              <a:defRPr sz="2400" baseline="0"/>
            </a:lvl1pPr>
          </a:lstStyle>
          <a:p>
            <a:pPr lvl="0"/>
            <a:r>
              <a:rPr lang="da-DK" err="1"/>
              <a:t>Insert</a:t>
            </a:r>
            <a:r>
              <a:rPr lang="da-DK"/>
              <a:t> </a:t>
            </a:r>
            <a:r>
              <a:rPr lang="da-DK" err="1"/>
              <a:t>bullets</a:t>
            </a:r>
            <a:endParaRPr lang="da-DK"/>
          </a:p>
          <a:p>
            <a:pPr lvl="0"/>
            <a:endParaRPr lang="da-DK"/>
          </a:p>
          <a:p>
            <a:pPr lvl="0"/>
            <a:endParaRPr lang="da-DK"/>
          </a:p>
        </p:txBody>
      </p:sp>
      <p:sp>
        <p:nvSpPr>
          <p:cNvPr id="8"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103003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1" y="0"/>
            <a:ext cx="11141870"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sp>
        <p:nvSpPr>
          <p:cNvPr id="3" name="Slide Number Placeholder 2"/>
          <p:cNvSpPr>
            <a:spLocks noGrp="1"/>
          </p:cNvSpPr>
          <p:nvPr>
            <p:ph type="sldNum" sz="quarter" idx="10"/>
          </p:nvPr>
        </p:nvSpPr>
        <p:spPr>
          <a:xfrm>
            <a:off x="17009831" y="889835"/>
            <a:ext cx="857202" cy="340746"/>
          </a:xfrm>
          <a:prstGeom prst="rect">
            <a:avLst/>
          </a:prstGeom>
        </p:spPr>
        <p:txBody>
          <a:bodyPr/>
          <a:lstStyle/>
          <a:p>
            <a:fld id="{D8D877B3-D348-4611-9BDB-C5374591D951}" type="slidenum">
              <a:rPr lang="en-US" smtClean="0"/>
              <a:pPr/>
              <a:t>‹nr.›</a:t>
            </a:fld>
            <a:endParaRPr lang="en-US"/>
          </a:p>
        </p:txBody>
      </p:sp>
      <p:sp>
        <p:nvSpPr>
          <p:cNvPr id="5" name="Picture Placeholder 4"/>
          <p:cNvSpPr>
            <a:spLocks noGrp="1"/>
          </p:cNvSpPr>
          <p:nvPr>
            <p:ph type="pic" sz="quarter" idx="11" hasCustomPrompt="1"/>
          </p:nvPr>
        </p:nvSpPr>
        <p:spPr>
          <a:xfrm>
            <a:off x="11141870" y="0"/>
            <a:ext cx="7146131"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6" name="Title 4"/>
          <p:cNvSpPr>
            <a:spLocks noGrp="1"/>
          </p:cNvSpPr>
          <p:nvPr>
            <p:ph type="title" hasCustomPrompt="1"/>
          </p:nvPr>
        </p:nvSpPr>
        <p:spPr>
          <a:xfrm>
            <a:off x="1150145" y="985838"/>
            <a:ext cx="7796975" cy="2035881"/>
          </a:xfrm>
          <a:prstGeom prst="rect">
            <a:avLst/>
          </a:prstGeom>
        </p:spPr>
        <p:txBody>
          <a:bodyPr lIns="0" tIns="0"/>
          <a:lstStyle>
            <a:lvl1pPr>
              <a:defRPr sz="5400" baseline="0">
                <a:solidFill>
                  <a:schemeClr val="bg1"/>
                </a:solidFill>
                <a:latin typeface="+mn-lt"/>
              </a:defRPr>
            </a:lvl1pPr>
          </a:lstStyle>
          <a:p>
            <a:r>
              <a:rPr lang="en-US"/>
              <a:t>CLICK TO EDIT</a:t>
            </a:r>
            <a:br>
              <a:rPr lang="en-US"/>
            </a:br>
            <a:r>
              <a:rPr lang="en-US"/>
              <a:t>TITLE</a:t>
            </a:r>
          </a:p>
        </p:txBody>
      </p:sp>
      <p:sp>
        <p:nvSpPr>
          <p:cNvPr id="4" name="Pladsholder til tekst 3"/>
          <p:cNvSpPr>
            <a:spLocks noGrp="1"/>
          </p:cNvSpPr>
          <p:nvPr>
            <p:ph type="body" sz="quarter" idx="12" hasCustomPrompt="1"/>
          </p:nvPr>
        </p:nvSpPr>
        <p:spPr>
          <a:xfrm>
            <a:off x="1150145" y="3307558"/>
            <a:ext cx="7030641" cy="5648387"/>
          </a:xfrm>
        </p:spPr>
        <p:txBody>
          <a:bodyPr/>
          <a:lstStyle>
            <a:lvl1pPr marL="428625" indent="-42862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err="1"/>
              <a:t>Insert</a:t>
            </a:r>
            <a:r>
              <a:rPr lang="da-DK"/>
              <a:t> </a:t>
            </a:r>
            <a:r>
              <a:rPr lang="da-DK" err="1"/>
              <a:t>bullets</a:t>
            </a:r>
            <a:endParaRPr lang="da-DK"/>
          </a:p>
        </p:txBody>
      </p:sp>
      <p:sp>
        <p:nvSpPr>
          <p:cNvPr id="13"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solidFill>
                  <a:schemeClr val="bg1"/>
                </a:solidFill>
                <a:latin typeface="+mn-lt"/>
              </a:defRPr>
            </a:lvl1pPr>
          </a:lstStyle>
          <a:p>
            <a:pPr lvl="0"/>
            <a:r>
              <a:rPr lang="da-DK"/>
              <a:t>INSERT POWERPOINT- OR NAME OF DEPARTMENT</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723" y="9508376"/>
            <a:ext cx="1503812" cy="397643"/>
          </a:xfrm>
          <a:prstGeom prst="rect">
            <a:avLst/>
          </a:prstGeom>
        </p:spPr>
      </p:pic>
    </p:spTree>
    <p:extLst>
      <p:ext uri="{BB962C8B-B14F-4D97-AF65-F5344CB8AC3E}">
        <p14:creationId xmlns:p14="http://schemas.microsoft.com/office/powerpoint/2010/main" val="4254490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2" y="0"/>
            <a:ext cx="7905749"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2700"/>
          </a:p>
        </p:txBody>
      </p:sp>
      <p:sp>
        <p:nvSpPr>
          <p:cNvPr id="3" name="Slide Number Placeholder 2"/>
          <p:cNvSpPr>
            <a:spLocks noGrp="1"/>
          </p:cNvSpPr>
          <p:nvPr>
            <p:ph type="sldNum" sz="quarter" idx="10"/>
          </p:nvPr>
        </p:nvSpPr>
        <p:spPr>
          <a:xfrm>
            <a:off x="17009831" y="889835"/>
            <a:ext cx="857202" cy="340746"/>
          </a:xfrm>
          <a:prstGeom prst="rect">
            <a:avLst/>
          </a:prstGeom>
        </p:spPr>
        <p:txBody>
          <a:bodyPr/>
          <a:lstStyle/>
          <a:p>
            <a:fld id="{D8D877B3-D348-4611-9BDB-C5374591D951}" type="slidenum">
              <a:rPr lang="en-US" smtClean="0"/>
              <a:pPr/>
              <a:t>‹nr.›</a:t>
            </a:fld>
            <a:endParaRPr lang="en-US"/>
          </a:p>
        </p:txBody>
      </p:sp>
      <p:sp>
        <p:nvSpPr>
          <p:cNvPr id="6" name="Title 4"/>
          <p:cNvSpPr>
            <a:spLocks noGrp="1"/>
          </p:cNvSpPr>
          <p:nvPr>
            <p:ph type="title" hasCustomPrompt="1"/>
          </p:nvPr>
        </p:nvSpPr>
        <p:spPr>
          <a:xfrm>
            <a:off x="1150144" y="985838"/>
            <a:ext cx="6755606" cy="2206845"/>
          </a:xfrm>
          <a:prstGeom prst="rect">
            <a:avLst/>
          </a:prstGeom>
        </p:spPr>
        <p:txBody>
          <a:bodyPr lIns="0" tIns="0"/>
          <a:lstStyle>
            <a:lvl1pPr>
              <a:defRPr sz="5400" baseline="0">
                <a:solidFill>
                  <a:schemeClr val="bg1"/>
                </a:solidFill>
                <a:latin typeface="+mn-lt"/>
              </a:defRPr>
            </a:lvl1pPr>
          </a:lstStyle>
          <a:p>
            <a:r>
              <a:rPr lang="en-US"/>
              <a:t>CLICK TO EDIT</a:t>
            </a:r>
            <a:br>
              <a:rPr lang="en-US"/>
            </a:br>
            <a:r>
              <a:rPr lang="en-US"/>
              <a:t>TITLE</a:t>
            </a:r>
          </a:p>
        </p:txBody>
      </p:sp>
      <p:grpSp>
        <p:nvGrpSpPr>
          <p:cNvPr id="31" name="Gruppe 30"/>
          <p:cNvGrpSpPr/>
          <p:nvPr userDrawn="1"/>
        </p:nvGrpSpPr>
        <p:grpSpPr>
          <a:xfrm>
            <a:off x="8199675" y="9040743"/>
            <a:ext cx="1909059" cy="100365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2700"/>
              </a:p>
            </p:txBody>
          </p:sp>
        </p:grpSp>
      </p:grpSp>
      <p:sp>
        <p:nvSpPr>
          <p:cNvPr id="4" name="Pladsholder til tekst 3"/>
          <p:cNvSpPr>
            <a:spLocks noGrp="1"/>
          </p:cNvSpPr>
          <p:nvPr>
            <p:ph type="body" sz="quarter" idx="12" hasCustomPrompt="1"/>
          </p:nvPr>
        </p:nvSpPr>
        <p:spPr>
          <a:xfrm>
            <a:off x="1150145" y="3307558"/>
            <a:ext cx="6687743" cy="5400737"/>
          </a:xfrm>
        </p:spPr>
        <p:txBody>
          <a:bodyPr/>
          <a:lstStyle>
            <a:lvl1pPr marL="428625" indent="-42862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err="1"/>
              <a:t>Insert</a:t>
            </a:r>
            <a:r>
              <a:rPr lang="da-DK"/>
              <a:t> </a:t>
            </a:r>
            <a:r>
              <a:rPr lang="da-DK" err="1"/>
              <a:t>bullets</a:t>
            </a:r>
            <a:endParaRPr lang="da-DK"/>
          </a:p>
        </p:txBody>
      </p:sp>
      <p:sp>
        <p:nvSpPr>
          <p:cNvPr id="75" name="Picture Placeholder 4"/>
          <p:cNvSpPr>
            <a:spLocks noGrp="1"/>
          </p:cNvSpPr>
          <p:nvPr>
            <p:ph type="pic" sz="quarter" idx="11" hasCustomPrompt="1"/>
          </p:nvPr>
        </p:nvSpPr>
        <p:spPr>
          <a:xfrm>
            <a:off x="7905750" y="0"/>
            <a:ext cx="10382250" cy="10287000"/>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56"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solidFill>
                  <a:schemeClr val="bg1"/>
                </a:solidFill>
                <a:latin typeface="+mn-lt"/>
              </a:defRPr>
            </a:lvl1pPr>
          </a:lstStyle>
          <a:p>
            <a:pPr lvl="0"/>
            <a:r>
              <a:rPr lang="da-DK"/>
              <a:t>INSERT POWERPOINT- OR NAME OF DEPARTMENT</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723" y="9508376"/>
            <a:ext cx="1503812" cy="397643"/>
          </a:xfrm>
          <a:prstGeom prst="rect">
            <a:avLst/>
          </a:prstGeom>
        </p:spPr>
      </p:pic>
    </p:spTree>
    <p:extLst>
      <p:ext uri="{BB962C8B-B14F-4D97-AF65-F5344CB8AC3E}">
        <p14:creationId xmlns:p14="http://schemas.microsoft.com/office/powerpoint/2010/main" val="605114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11141869" y="5128053"/>
            <a:ext cx="7146131" cy="5150895"/>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10" name="Title 4"/>
          <p:cNvSpPr>
            <a:spLocks noGrp="1"/>
          </p:cNvSpPr>
          <p:nvPr>
            <p:ph type="title" hasCustomPrompt="1"/>
          </p:nvPr>
        </p:nvSpPr>
        <p:spPr>
          <a:xfrm>
            <a:off x="1150145" y="985838"/>
            <a:ext cx="6814463" cy="2230091"/>
          </a:xfrm>
          <a:prstGeom prst="rect">
            <a:avLst/>
          </a:prstGeom>
        </p:spPr>
        <p:txBody>
          <a:bodyPr lIns="0" tIns="0"/>
          <a:lstStyle>
            <a:lvl1pPr>
              <a:defRPr sz="5400">
                <a:latin typeface="+mn-lt"/>
              </a:defRPr>
            </a:lvl1pPr>
          </a:lstStyle>
          <a:p>
            <a:r>
              <a:rPr lang="en-US"/>
              <a:t>KLIK HER FOR AT ÆNDRE TITEL</a:t>
            </a:r>
          </a:p>
        </p:txBody>
      </p:sp>
      <p:sp>
        <p:nvSpPr>
          <p:cNvPr id="7" name="Pladsholder til tekst 3"/>
          <p:cNvSpPr>
            <a:spLocks noGrp="1"/>
          </p:cNvSpPr>
          <p:nvPr>
            <p:ph type="body" sz="quarter" idx="15" hasCustomPrompt="1"/>
          </p:nvPr>
        </p:nvSpPr>
        <p:spPr>
          <a:xfrm>
            <a:off x="1150146" y="3307558"/>
            <a:ext cx="6814461" cy="5363114"/>
          </a:xfrm>
        </p:spPr>
        <p:txBody>
          <a:bodyPr/>
          <a:lstStyle>
            <a:lvl1pPr marL="428625" indent="-428625">
              <a:lnSpc>
                <a:spcPct val="100000"/>
              </a:lnSpc>
              <a:spcBef>
                <a:spcPts val="900"/>
              </a:spcBef>
              <a:buFontTx/>
              <a:buBlip>
                <a:blip r:embed="rId2"/>
              </a:buBlip>
              <a:defRPr sz="24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11141869" y="0"/>
            <a:ext cx="7146131" cy="5128053"/>
          </a:xfrm>
          <a:prstGeom prst="rect">
            <a:avLst/>
          </a:prstGeom>
          <a:pattFill prst="pct10">
            <a:fgClr>
              <a:schemeClr val="tx1"/>
            </a:fgClr>
            <a:bgClr>
              <a:schemeClr val="bg1"/>
            </a:bgClr>
          </a:pattFill>
        </p:spPr>
        <p:txBody>
          <a:bodyPr anchor="ctr">
            <a:normAutofit/>
          </a:bodyPr>
          <a:lstStyle>
            <a:lvl1pPr algn="ctr">
              <a:defRPr sz="1500" b="1" baseline="0"/>
            </a:lvl1pPr>
          </a:lstStyle>
          <a:p>
            <a:r>
              <a:rPr lang="en-US"/>
              <a:t>Drag &amp; Drop Image</a:t>
            </a:r>
          </a:p>
        </p:txBody>
      </p:sp>
      <p:sp>
        <p:nvSpPr>
          <p:cNvPr id="12" name="Pladsholder til tekst 6"/>
          <p:cNvSpPr>
            <a:spLocks noGrp="1"/>
          </p:cNvSpPr>
          <p:nvPr>
            <p:ph type="body" sz="quarter" idx="13" hasCustomPrompt="1"/>
          </p:nvPr>
        </p:nvSpPr>
        <p:spPr>
          <a:xfrm>
            <a:off x="4607720" y="9545756"/>
            <a:ext cx="2728676" cy="423306"/>
          </a:xfrm>
        </p:spPr>
        <p:txBody>
          <a:bodyPr tIns="0">
            <a:noAutofit/>
          </a:bodyPr>
          <a:lstStyle>
            <a:lvl1pPr marL="0" indent="0">
              <a:lnSpc>
                <a:spcPct val="100000"/>
              </a:lnSpc>
              <a:buNone/>
              <a:defRPr sz="900" b="1" spc="255" baseline="0">
                <a:latin typeface="+mn-lt"/>
              </a:defRPr>
            </a:lvl1pPr>
          </a:lstStyle>
          <a:p>
            <a:pPr lvl="0"/>
            <a:r>
              <a:rPr lang="da-DK"/>
              <a:t>INSERT POWERPOINT- OR NAME OF DEPARTMENT</a:t>
            </a:r>
          </a:p>
        </p:txBody>
      </p:sp>
    </p:spTree>
    <p:extLst>
      <p:ext uri="{BB962C8B-B14F-4D97-AF65-F5344CB8AC3E}">
        <p14:creationId xmlns:p14="http://schemas.microsoft.com/office/powerpoint/2010/main" val="143336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394AEBCD-EA53-4B3D-993E-22D836A14AD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0721" y="9508376"/>
            <a:ext cx="1503815" cy="397643"/>
          </a:xfrm>
          <a:prstGeom prst="rect">
            <a:avLst/>
          </a:prstGeom>
        </p:spPr>
      </p:pic>
      <p:sp>
        <p:nvSpPr>
          <p:cNvPr id="11" name="Text Placeholder 10"/>
          <p:cNvSpPr>
            <a:spLocks noGrp="1"/>
          </p:cNvSpPr>
          <p:nvPr>
            <p:ph type="body" idx="1"/>
          </p:nvPr>
        </p:nvSpPr>
        <p:spPr>
          <a:xfrm>
            <a:off x="1150145" y="3323565"/>
            <a:ext cx="9447770" cy="533960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2" name="Заголовок 1"/>
          <p:cNvSpPr txBox="1">
            <a:spLocks/>
          </p:cNvSpPr>
          <p:nvPr userDrawn="1"/>
        </p:nvSpPr>
        <p:spPr>
          <a:xfrm>
            <a:off x="15310611" y="9546161"/>
            <a:ext cx="2120139" cy="424392"/>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900" b="1" spc="300" baseline="0">
                <a:solidFill>
                  <a:schemeClr val="bg1"/>
                </a:solidFill>
                <a:latin typeface="+mn-lt"/>
              </a:rPr>
              <a:t>PAGE</a:t>
            </a:r>
          </a:p>
          <a:p>
            <a:pPr algn="r"/>
            <a:fld id="{B7B554CF-BBF7-4941-9FD0-458D21B824E3}" type="slidenum">
              <a:rPr lang="en-US" sz="900" b="1" spc="300" baseline="0" smtClean="0">
                <a:solidFill>
                  <a:schemeClr val="bg1"/>
                </a:solidFill>
                <a:latin typeface="+mn-lt"/>
              </a:rPr>
              <a:t>‹nr.›</a:t>
            </a:fld>
            <a:endParaRPr lang="en-US" sz="900" b="1" spc="300" baseline="0">
              <a:solidFill>
                <a:schemeClr val="bg1"/>
              </a:solidFill>
              <a:latin typeface="+mn-lt"/>
            </a:endParaRPr>
          </a:p>
        </p:txBody>
      </p:sp>
    </p:spTree>
    <p:extLst>
      <p:ext uri="{BB962C8B-B14F-4D97-AF65-F5344CB8AC3E}">
        <p14:creationId xmlns:p14="http://schemas.microsoft.com/office/powerpoint/2010/main" val="130785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371477" rtl="0" eaLnBrk="1" latinLnBrk="0" hangingPunct="1">
        <a:lnSpc>
          <a:spcPct val="100000"/>
        </a:lnSpc>
        <a:spcBef>
          <a:spcPct val="0"/>
        </a:spcBef>
        <a:buNone/>
        <a:defRPr sz="5400" b="1" kern="1200" spc="450" baseline="0">
          <a:solidFill>
            <a:schemeClr val="tx1"/>
          </a:solidFill>
          <a:latin typeface="Barlow" panose="00000500000000000000" pitchFamily="2" charset="0"/>
          <a:ea typeface="+mj-ea"/>
          <a:cs typeface="+mj-cs"/>
        </a:defRPr>
      </a:lvl1pPr>
    </p:titleStyle>
    <p:bodyStyle>
      <a:lvl1pPr marL="428625" indent="-428625" algn="l" defTabSz="1371477" rtl="0" eaLnBrk="1" latinLnBrk="0" hangingPunct="1">
        <a:lnSpc>
          <a:spcPct val="120000"/>
        </a:lnSpc>
        <a:spcBef>
          <a:spcPts val="1500"/>
        </a:spcBef>
        <a:buFont typeface="Wingdings" panose="05000000000000000000" pitchFamily="2" charset="2"/>
        <a:buChar char="§"/>
        <a:defRPr sz="2400" kern="1200" spc="0">
          <a:solidFill>
            <a:schemeClr val="bg1"/>
          </a:solidFill>
          <a:latin typeface="+mn-lt"/>
          <a:ea typeface="+mn-ea"/>
          <a:cs typeface="+mn-cs"/>
        </a:defRPr>
      </a:lvl1pPr>
      <a:lvl2pPr marL="935832" indent="-428625" algn="l" defTabSz="1371477" rtl="0" eaLnBrk="1" latinLnBrk="0" hangingPunct="1">
        <a:lnSpc>
          <a:spcPct val="120000"/>
        </a:lnSpc>
        <a:spcBef>
          <a:spcPts val="749"/>
        </a:spcBef>
        <a:buFont typeface="Wingdings" panose="05000000000000000000" pitchFamily="2" charset="2"/>
        <a:buChar char="§"/>
        <a:defRPr sz="2100" kern="1200">
          <a:solidFill>
            <a:schemeClr val="bg1"/>
          </a:solidFill>
          <a:latin typeface="+mn-lt"/>
          <a:ea typeface="+mn-ea"/>
          <a:cs typeface="+mn-cs"/>
        </a:defRPr>
      </a:lvl2pPr>
      <a:lvl3pPr marL="1209675" indent="-257175" algn="l" defTabSz="1371477" rtl="0" eaLnBrk="1" latinLnBrk="0" hangingPunct="1">
        <a:lnSpc>
          <a:spcPct val="120000"/>
        </a:lnSpc>
        <a:spcBef>
          <a:spcPts val="749"/>
        </a:spcBef>
        <a:buFont typeface="Wingdings" panose="05000000000000000000" pitchFamily="2" charset="2"/>
        <a:buChar char="§"/>
        <a:tabLst>
          <a:tab pos="1347788" algn="l"/>
        </a:tabLst>
        <a:defRPr sz="1800" kern="1200">
          <a:solidFill>
            <a:schemeClr val="bg1"/>
          </a:solidFill>
          <a:latin typeface="+mn-lt"/>
          <a:ea typeface="+mn-ea"/>
          <a:cs typeface="+mn-cs"/>
        </a:defRPr>
      </a:lvl3pPr>
      <a:lvl4pPr marL="1607345" indent="-257175" algn="l" defTabSz="1371477" rtl="0" eaLnBrk="1" latinLnBrk="0" hangingPunct="1">
        <a:lnSpc>
          <a:spcPct val="120000"/>
        </a:lnSpc>
        <a:spcBef>
          <a:spcPts val="749"/>
        </a:spcBef>
        <a:buFont typeface="Wingdings" panose="05000000000000000000" pitchFamily="2" charset="2"/>
        <a:buChar char="§"/>
        <a:defRPr sz="1500" kern="1200">
          <a:solidFill>
            <a:schemeClr val="bg1"/>
          </a:solidFill>
          <a:latin typeface="+mn-lt"/>
          <a:ea typeface="+mn-ea"/>
          <a:cs typeface="+mn-cs"/>
        </a:defRPr>
      </a:lvl4pPr>
      <a:lvl5pPr marL="1607345" indent="-257175" algn="l" defTabSz="1371477" rtl="0" eaLnBrk="1" latinLnBrk="0" hangingPunct="1">
        <a:lnSpc>
          <a:spcPct val="120000"/>
        </a:lnSpc>
        <a:spcBef>
          <a:spcPts val="749"/>
        </a:spcBef>
        <a:buFontTx/>
        <a:buBlip>
          <a:blip r:embed="rId14"/>
        </a:buBlip>
        <a:defRPr sz="1500" kern="1200" baseline="0">
          <a:solidFill>
            <a:schemeClr val="tx1">
              <a:alpha val="50000"/>
            </a:schemeClr>
          </a:solidFill>
          <a:latin typeface="+mn-lt"/>
          <a:ea typeface="+mn-ea"/>
          <a:cs typeface="+mn-cs"/>
        </a:defRPr>
      </a:lvl5pPr>
      <a:lvl6pPr marL="3771561" indent="-342870" algn="l" defTabSz="1371477"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6pPr>
      <a:lvl7pPr marL="4457301" indent="-342870" algn="l" defTabSz="1371477"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7pPr>
      <a:lvl8pPr marL="5143038" indent="-342870" algn="l" defTabSz="1371477"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8pPr>
      <a:lvl9pPr marL="5828775" indent="-342870" algn="l" defTabSz="1371477" rtl="0" eaLnBrk="1" latinLnBrk="0" hangingPunct="1">
        <a:lnSpc>
          <a:spcPct val="90000"/>
        </a:lnSpc>
        <a:spcBef>
          <a:spcPts val="749"/>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77" rtl="0" eaLnBrk="1" latinLnBrk="0" hangingPunct="1">
        <a:defRPr sz="2700" kern="1200">
          <a:solidFill>
            <a:schemeClr val="tx1"/>
          </a:solidFill>
          <a:latin typeface="+mn-lt"/>
          <a:ea typeface="+mn-ea"/>
          <a:cs typeface="+mn-cs"/>
        </a:defRPr>
      </a:lvl1pPr>
      <a:lvl2pPr marL="685739" algn="l" defTabSz="1371477" rtl="0" eaLnBrk="1" latinLnBrk="0" hangingPunct="1">
        <a:defRPr sz="2700" kern="1200">
          <a:solidFill>
            <a:schemeClr val="tx1"/>
          </a:solidFill>
          <a:latin typeface="+mn-lt"/>
          <a:ea typeface="+mn-ea"/>
          <a:cs typeface="+mn-cs"/>
        </a:defRPr>
      </a:lvl2pPr>
      <a:lvl3pPr marL="1371477" algn="l" defTabSz="1371477" rtl="0" eaLnBrk="1" latinLnBrk="0" hangingPunct="1">
        <a:defRPr sz="2700" kern="1200">
          <a:solidFill>
            <a:schemeClr val="tx1"/>
          </a:solidFill>
          <a:latin typeface="+mn-lt"/>
          <a:ea typeface="+mn-ea"/>
          <a:cs typeface="+mn-cs"/>
        </a:defRPr>
      </a:lvl3pPr>
      <a:lvl4pPr marL="2057217" algn="l" defTabSz="1371477" rtl="0" eaLnBrk="1" latinLnBrk="0" hangingPunct="1">
        <a:defRPr sz="2700" kern="1200">
          <a:solidFill>
            <a:schemeClr val="tx1"/>
          </a:solidFill>
          <a:latin typeface="+mn-lt"/>
          <a:ea typeface="+mn-ea"/>
          <a:cs typeface="+mn-cs"/>
        </a:defRPr>
      </a:lvl4pPr>
      <a:lvl5pPr marL="2742954" algn="l" defTabSz="1371477" rtl="0" eaLnBrk="1" latinLnBrk="0" hangingPunct="1">
        <a:defRPr sz="2700" kern="1200">
          <a:solidFill>
            <a:schemeClr val="tx1"/>
          </a:solidFill>
          <a:latin typeface="+mn-lt"/>
          <a:ea typeface="+mn-ea"/>
          <a:cs typeface="+mn-cs"/>
        </a:defRPr>
      </a:lvl5pPr>
      <a:lvl6pPr marL="3428691" algn="l" defTabSz="1371477" rtl="0" eaLnBrk="1" latinLnBrk="0" hangingPunct="1">
        <a:defRPr sz="2700" kern="1200">
          <a:solidFill>
            <a:schemeClr val="tx1"/>
          </a:solidFill>
          <a:latin typeface="+mn-lt"/>
          <a:ea typeface="+mn-ea"/>
          <a:cs typeface="+mn-cs"/>
        </a:defRPr>
      </a:lvl6pPr>
      <a:lvl7pPr marL="4114430" algn="l" defTabSz="1371477" rtl="0" eaLnBrk="1" latinLnBrk="0" hangingPunct="1">
        <a:defRPr sz="2700" kern="1200">
          <a:solidFill>
            <a:schemeClr val="tx1"/>
          </a:solidFill>
          <a:latin typeface="+mn-lt"/>
          <a:ea typeface="+mn-ea"/>
          <a:cs typeface="+mn-cs"/>
        </a:defRPr>
      </a:lvl7pPr>
      <a:lvl8pPr marL="4800168" algn="l" defTabSz="1371477" rtl="0" eaLnBrk="1" latinLnBrk="0" hangingPunct="1">
        <a:defRPr sz="2700" kern="1200">
          <a:solidFill>
            <a:schemeClr val="tx1"/>
          </a:solidFill>
          <a:latin typeface="+mn-lt"/>
          <a:ea typeface="+mn-ea"/>
          <a:cs typeface="+mn-cs"/>
        </a:defRPr>
      </a:lvl8pPr>
      <a:lvl9pPr marL="5485907" algn="l" defTabSz="1371477"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p15:clr>
            <a:srgbClr val="F26B43"/>
          </p15:clr>
        </p15:guide>
        <p15:guide id="1" orient="horz" pos="1389">
          <p15:clr>
            <a:srgbClr val="F26B43"/>
          </p15:clr>
        </p15:guide>
        <p15:guide id="28" pos="483">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ntify.com/resources/blog/competitive-matri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http://www.en.innovate.aau.dk/researchers" TargetMode="External"/><Relationship Id="rId5" Type="http://schemas.openxmlformats.org/officeDocument/2006/relationships/image" Target="../media/image18.sv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EFA73E8-70F5-F86B-26DA-097385E23510}"/>
              </a:ext>
            </a:extLst>
          </p:cNvPr>
          <p:cNvSpPr>
            <a:spLocks noGrp="1" noRot="1" noMove="1" noResize="1" noEditPoints="1" noAdjustHandles="1" noChangeArrowheads="1" noChangeShapeType="1"/>
          </p:cNvSpPr>
          <p:nvPr/>
        </p:nvSpPr>
        <p:spPr>
          <a:xfrm>
            <a:off x="0" y="0"/>
            <a:ext cx="18288000" cy="10287000"/>
          </a:xfrm>
          <a:prstGeom prst="rect">
            <a:avLst/>
          </a:prstGeom>
          <a:solidFill>
            <a:srgbClr val="211A52">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TextBox 4"/>
          <p:cNvSpPr txBox="1"/>
          <p:nvPr/>
        </p:nvSpPr>
        <p:spPr>
          <a:xfrm>
            <a:off x="2996601" y="4359882"/>
            <a:ext cx="4114800" cy="1207382"/>
          </a:xfrm>
          <a:prstGeom prst="rect">
            <a:avLst/>
          </a:prstGeom>
        </p:spPr>
        <p:txBody>
          <a:bodyPr wrap="square" lIns="0" tIns="0" rIns="0" bIns="0" rtlCol="0" anchor="t">
            <a:spAutoFit/>
          </a:bodyPr>
          <a:lstStyle/>
          <a:p>
            <a:pPr>
              <a:lnSpc>
                <a:spcPts val="8466"/>
              </a:lnSpc>
            </a:pPr>
            <a:r>
              <a:rPr lang="en-US" sz="15200" dirty="0">
                <a:ln w="28575">
                  <a:solidFill>
                    <a:schemeClr val="bg1"/>
                  </a:solidFill>
                </a:ln>
                <a:noFill/>
                <a:latin typeface="Barlow Black" panose="00000A00000000000000" pitchFamily="2" charset="0"/>
              </a:rPr>
              <a:t>AAU</a:t>
            </a:r>
          </a:p>
        </p:txBody>
      </p:sp>
      <p:pic>
        <p:nvPicPr>
          <p:cNvPr id="6" name="Picture 6"/>
          <p:cNvPicPr>
            <a:picLocks noChangeAspect="1"/>
          </p:cNvPicPr>
          <p:nvPr/>
        </p:nvPicPr>
        <p:blipFill>
          <a:blip r:embed="rId3"/>
          <a:srcRect/>
          <a:stretch>
            <a:fillRect/>
          </a:stretch>
        </p:blipFill>
        <p:spPr>
          <a:xfrm>
            <a:off x="1028700" y="1028700"/>
            <a:ext cx="2770656" cy="732625"/>
          </a:xfrm>
          <a:prstGeom prst="rect">
            <a:avLst/>
          </a:prstGeom>
        </p:spPr>
      </p:pic>
      <p:sp>
        <p:nvSpPr>
          <p:cNvPr id="8" name="TextBox 8"/>
          <p:cNvSpPr txBox="1"/>
          <p:nvPr/>
        </p:nvSpPr>
        <p:spPr>
          <a:xfrm>
            <a:off x="6235101" y="8068714"/>
            <a:ext cx="5817798" cy="384721"/>
          </a:xfrm>
          <a:prstGeom prst="rect">
            <a:avLst/>
          </a:prstGeom>
        </p:spPr>
        <p:txBody>
          <a:bodyPr lIns="0" tIns="0" rIns="0" bIns="0" rtlCol="0" anchor="t">
            <a:spAutoFit/>
          </a:bodyPr>
          <a:lstStyle/>
          <a:p>
            <a:pPr algn="ctr">
              <a:lnSpc>
                <a:spcPts val="3040"/>
              </a:lnSpc>
            </a:pPr>
            <a:r>
              <a:rPr lang="en-US" sz="2800" dirty="0">
                <a:solidFill>
                  <a:srgbClr val="FFFFFF"/>
                </a:solidFill>
                <a:latin typeface="Barlow Light"/>
              </a:rPr>
              <a:t>APPLICATION FORM</a:t>
            </a:r>
          </a:p>
        </p:txBody>
      </p:sp>
      <p:sp>
        <p:nvSpPr>
          <p:cNvPr id="11" name="TextBox 4">
            <a:extLst>
              <a:ext uri="{FF2B5EF4-FFF2-40B4-BE49-F238E27FC236}">
                <a16:creationId xmlns:a16="http://schemas.microsoft.com/office/drawing/2014/main" id="{343B50BC-194D-3227-50A4-2DB6B2E6A48C}"/>
              </a:ext>
            </a:extLst>
          </p:cNvPr>
          <p:cNvSpPr txBox="1"/>
          <p:nvPr/>
        </p:nvSpPr>
        <p:spPr>
          <a:xfrm>
            <a:off x="7467600" y="3771900"/>
            <a:ext cx="7416201" cy="3590727"/>
          </a:xfrm>
          <a:prstGeom prst="rect">
            <a:avLst/>
          </a:prstGeom>
        </p:spPr>
        <p:txBody>
          <a:bodyPr wrap="square" lIns="0" tIns="0" rIns="0" bIns="0" rtlCol="0" anchor="t">
            <a:spAutoFit/>
          </a:bodyPr>
          <a:lstStyle/>
          <a:p>
            <a:pPr>
              <a:lnSpc>
                <a:spcPts val="14000"/>
              </a:lnSpc>
            </a:pPr>
            <a:r>
              <a:rPr lang="en-US" sz="15200" dirty="0">
                <a:ln w="28575">
                  <a:noFill/>
                </a:ln>
                <a:solidFill>
                  <a:schemeClr val="bg1"/>
                </a:solidFill>
                <a:latin typeface="Barlow Black" panose="00000A00000000000000" pitchFamily="2" charset="0"/>
              </a:rPr>
              <a:t>Proof of Concept</a:t>
            </a:r>
          </a:p>
        </p:txBody>
      </p:sp>
    </p:spTree>
    <p:extLst>
      <p:ext uri="{BB962C8B-B14F-4D97-AF65-F5344CB8AC3E}">
        <p14:creationId xmlns:p14="http://schemas.microsoft.com/office/powerpoint/2010/main" val="390874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55D781-7A13-1C1D-4810-D570D1BE88B7}"/>
              </a:ext>
            </a:extLst>
          </p:cNvPr>
          <p:cNvSpPr>
            <a:spLocks noGrp="1" noRot="1" noMove="1" noResize="1" noEditPoints="1" noAdjustHandles="1" noChangeArrowheads="1" noChangeShapeType="1"/>
          </p:cNvSpPr>
          <p:nvPr/>
        </p:nvSpPr>
        <p:spPr>
          <a:xfrm>
            <a:off x="10134600" y="0"/>
            <a:ext cx="81534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If possible describe the</a:t>
            </a:r>
            <a:r>
              <a:rPr lang="da-DK" baseline="0"/>
              <a:t> expected market.</a:t>
            </a:r>
            <a:endParaRPr lang="da-DK" dirty="0"/>
          </a:p>
        </p:txBody>
      </p:sp>
      <p:sp>
        <p:nvSpPr>
          <p:cNvPr id="37" name="TextBox 37"/>
          <p:cNvSpPr txBox="1"/>
          <p:nvPr/>
        </p:nvSpPr>
        <p:spPr>
          <a:xfrm>
            <a:off x="1138646" y="1586369"/>
            <a:ext cx="67861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THE MARKET</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38646" y="3025046"/>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E6BE5C46-D094-3612-7CF6-074B267767DF}"/>
              </a:ext>
            </a:extLst>
          </p:cNvPr>
          <p:cNvSpPr txBox="1"/>
          <p:nvPr/>
        </p:nvSpPr>
        <p:spPr>
          <a:xfrm>
            <a:off x="1147355" y="4102356"/>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7" name="TextBox 28">
            <a:extLst>
              <a:ext uri="{FF2B5EF4-FFF2-40B4-BE49-F238E27FC236}">
                <a16:creationId xmlns:a16="http://schemas.microsoft.com/office/drawing/2014/main" id="{87AF3E81-0F16-6C82-B83C-A422DD5E645C}"/>
              </a:ext>
            </a:extLst>
          </p:cNvPr>
          <p:cNvSpPr txBox="1"/>
          <p:nvPr/>
        </p:nvSpPr>
        <p:spPr>
          <a:xfrm>
            <a:off x="12095661" y="4700767"/>
            <a:ext cx="4231277" cy="492443"/>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statistics, graphs, tables or numbers to show the current/expected market</a:t>
            </a:r>
          </a:p>
        </p:txBody>
      </p:sp>
      <p:pic>
        <p:nvPicPr>
          <p:cNvPr id="12" name="Picture 6">
            <a:extLst>
              <a:ext uri="{FF2B5EF4-FFF2-40B4-BE49-F238E27FC236}">
                <a16:creationId xmlns:a16="http://schemas.microsoft.com/office/drawing/2014/main" id="{BEB00C4A-AFE0-816E-5E3F-7B6F0D375F73}"/>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13" name="Tekstfelt 12">
            <a:extLst>
              <a:ext uri="{FF2B5EF4-FFF2-40B4-BE49-F238E27FC236}">
                <a16:creationId xmlns:a16="http://schemas.microsoft.com/office/drawing/2014/main" id="{D52004FA-E0D8-5A19-1F30-D96A0ED3A4C0}"/>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extLst>
      <p:ext uri="{BB962C8B-B14F-4D97-AF65-F5344CB8AC3E}">
        <p14:creationId xmlns:p14="http://schemas.microsoft.com/office/powerpoint/2010/main" val="360036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15853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THE BUSINESS MODEL</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10" name="TextBox 28">
            <a:extLst>
              <a:ext uri="{FF2B5EF4-FFF2-40B4-BE49-F238E27FC236}">
                <a16:creationId xmlns:a16="http://schemas.microsoft.com/office/drawing/2014/main" id="{27010C7D-CB9A-9C8F-2FBF-ED88F558CDE4}"/>
              </a:ext>
            </a:extLst>
          </p:cNvPr>
          <p:cNvSpPr txBox="1"/>
          <p:nvPr/>
        </p:nvSpPr>
        <p:spPr>
          <a:xfrm>
            <a:off x="1147355" y="3554969"/>
            <a:ext cx="5634445"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cxnSp>
        <p:nvCxnSpPr>
          <p:cNvPr id="13" name="Lige forbindelse 12">
            <a:extLst>
              <a:ext uri="{FF2B5EF4-FFF2-40B4-BE49-F238E27FC236}">
                <a16:creationId xmlns:a16="http://schemas.microsoft.com/office/drawing/2014/main" id="{A0207A9A-8B94-9A0E-5D2C-C9A3514042B6}"/>
              </a:ext>
            </a:extLst>
          </p:cNvPr>
          <p:cNvCxnSpPr>
            <a:cxnSpLocks/>
          </p:cNvCxnSpPr>
          <p:nvPr/>
        </p:nvCxnSpPr>
        <p:spPr>
          <a:xfrm>
            <a:off x="7315200" y="3543300"/>
            <a:ext cx="0" cy="5115902"/>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5" name="TextBox 28">
            <a:extLst>
              <a:ext uri="{FF2B5EF4-FFF2-40B4-BE49-F238E27FC236}">
                <a16:creationId xmlns:a16="http://schemas.microsoft.com/office/drawing/2014/main" id="{86247EC1-A243-8B78-588D-042A722D4A4B}"/>
              </a:ext>
            </a:extLst>
          </p:cNvPr>
          <p:cNvSpPr txBox="1"/>
          <p:nvPr/>
        </p:nvSpPr>
        <p:spPr>
          <a:xfrm>
            <a:off x="10668000" y="5280826"/>
            <a:ext cx="4231277" cy="492443"/>
          </a:xfrm>
          <a:prstGeom prst="rect">
            <a:avLst/>
          </a:prstGeom>
          <a:effectLst/>
        </p:spPr>
        <p:txBody>
          <a:bodyPr wrap="square" lIns="0" tIns="0" rIns="0" bIns="0" rtlCol="0" anchor="t">
            <a:spAutoFit/>
          </a:bodyPr>
          <a:lstStyle/>
          <a:p>
            <a:pPr algn="ctr" defTabSz="609630"/>
            <a:r>
              <a:rPr lang="en-US" sz="1600" b="1" dirty="0">
                <a:solidFill>
                  <a:schemeClr val="bg1"/>
                </a:solidFill>
                <a:latin typeface="Barlow" panose="00000500000000000000" pitchFamily="2" charset="0"/>
              </a:rPr>
              <a:t>Add statistics, graphs, tables or numbers to show the business model</a:t>
            </a:r>
          </a:p>
        </p:txBody>
      </p:sp>
      <p:pic>
        <p:nvPicPr>
          <p:cNvPr id="6" name="Picture 6">
            <a:extLst>
              <a:ext uri="{FF2B5EF4-FFF2-40B4-BE49-F238E27FC236}">
                <a16:creationId xmlns:a16="http://schemas.microsoft.com/office/drawing/2014/main" id="{AD8071DE-C67F-0A2A-7F77-831D1B556886}"/>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7" name="Tekstfelt 6">
            <a:extLst>
              <a:ext uri="{FF2B5EF4-FFF2-40B4-BE49-F238E27FC236}">
                <a16:creationId xmlns:a16="http://schemas.microsoft.com/office/drawing/2014/main" id="{0285B9BD-2489-733C-30D1-5D3D85A219BC}"/>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341766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A10DA-210D-534D-7F6E-2FF004DE239E}"/>
            </a:ext>
          </a:extLst>
        </p:cNvPr>
        <p:cNvGrpSpPr/>
        <p:nvPr/>
      </p:nvGrpSpPr>
      <p:grpSpPr>
        <a:xfrm>
          <a:off x="0" y="0"/>
          <a:ext cx="0" cy="0"/>
          <a:chOff x="0" y="0"/>
          <a:chExt cx="0" cy="0"/>
        </a:xfrm>
      </p:grpSpPr>
      <p:sp>
        <p:nvSpPr>
          <p:cNvPr id="3" name="TextBox 37">
            <a:extLst>
              <a:ext uri="{FF2B5EF4-FFF2-40B4-BE49-F238E27FC236}">
                <a16:creationId xmlns:a16="http://schemas.microsoft.com/office/drawing/2014/main" id="{38F2ED35-31D0-CF97-672B-91722F770A08}"/>
              </a:ext>
            </a:extLst>
          </p:cNvPr>
          <p:cNvSpPr txBox="1"/>
          <p:nvPr/>
        </p:nvSpPr>
        <p:spPr>
          <a:xfrm>
            <a:off x="1138646" y="1586369"/>
            <a:ext cx="118153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COMPETITORS AND VALUE PROPOSITIONS </a:t>
            </a:r>
          </a:p>
        </p:txBody>
      </p:sp>
      <p:sp>
        <p:nvSpPr>
          <p:cNvPr id="4" name="TextBox 8">
            <a:extLst>
              <a:ext uri="{FF2B5EF4-FFF2-40B4-BE49-F238E27FC236}">
                <a16:creationId xmlns:a16="http://schemas.microsoft.com/office/drawing/2014/main" id="{8B66E41D-09A0-D155-14C7-A243F412F61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5" name="TextBox 37">
            <a:extLst>
              <a:ext uri="{FF2B5EF4-FFF2-40B4-BE49-F238E27FC236}">
                <a16:creationId xmlns:a16="http://schemas.microsoft.com/office/drawing/2014/main" id="{CC4F4406-9808-6C64-A3D3-CD23FE7B8F99}"/>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7" name="TextBox 28">
            <a:extLst>
              <a:ext uri="{FF2B5EF4-FFF2-40B4-BE49-F238E27FC236}">
                <a16:creationId xmlns:a16="http://schemas.microsoft.com/office/drawing/2014/main" id="{7EBE8647-0389-90CD-A23C-5969BBE69CD6}"/>
              </a:ext>
            </a:extLst>
          </p:cNvPr>
          <p:cNvSpPr txBox="1"/>
          <p:nvPr/>
        </p:nvSpPr>
        <p:spPr>
          <a:xfrm>
            <a:off x="1121229" y="3769798"/>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8" name="TextBox 28">
            <a:extLst>
              <a:ext uri="{FF2B5EF4-FFF2-40B4-BE49-F238E27FC236}">
                <a16:creationId xmlns:a16="http://schemas.microsoft.com/office/drawing/2014/main" id="{9623C6DA-9CD6-8C66-D9F2-5CFB2F9F8C8F}"/>
              </a:ext>
            </a:extLst>
          </p:cNvPr>
          <p:cNvSpPr txBox="1"/>
          <p:nvPr/>
        </p:nvSpPr>
        <p:spPr>
          <a:xfrm>
            <a:off x="1114698" y="4370854"/>
            <a:ext cx="8462554" cy="246221"/>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Use bullets to highlight the pros</a:t>
            </a:r>
          </a:p>
        </p:txBody>
      </p:sp>
      <p:sp>
        <p:nvSpPr>
          <p:cNvPr id="10" name="TextBox 28">
            <a:extLst>
              <a:ext uri="{FF2B5EF4-FFF2-40B4-BE49-F238E27FC236}">
                <a16:creationId xmlns:a16="http://schemas.microsoft.com/office/drawing/2014/main" id="{405A5288-C77C-D959-133F-4D553858E94D}"/>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Competitor Matrix</a:t>
            </a:r>
          </a:p>
        </p:txBody>
      </p:sp>
      <p:pic>
        <p:nvPicPr>
          <p:cNvPr id="2" name="Billede 1" descr="Et billede, der indeholder Grafik, Font/skrifttype, grafisk design, design&#10;&#10;Indhold genereret af kunstig intelligens kan være forkert.">
            <a:extLst>
              <a:ext uri="{FF2B5EF4-FFF2-40B4-BE49-F238E27FC236}">
                <a16:creationId xmlns:a16="http://schemas.microsoft.com/office/drawing/2014/main" id="{03347374-3E50-4A61-ED72-B4A4B5266F3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6" name="Tekstfelt 5">
            <a:extLst>
              <a:ext uri="{FF2B5EF4-FFF2-40B4-BE49-F238E27FC236}">
                <a16:creationId xmlns:a16="http://schemas.microsoft.com/office/drawing/2014/main" id="{A4C4D437-6B96-E39D-A437-BEFC93655625}"/>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
        <p:nvSpPr>
          <p:cNvPr id="9" name="TextBox 11">
            <a:extLst>
              <a:ext uri="{FF2B5EF4-FFF2-40B4-BE49-F238E27FC236}">
                <a16:creationId xmlns:a16="http://schemas.microsoft.com/office/drawing/2014/main" id="{D9002726-C8D6-49B2-31A2-5DDAAC309134}"/>
              </a:ext>
            </a:extLst>
          </p:cNvPr>
          <p:cNvSpPr txBox="1"/>
          <p:nvPr/>
        </p:nvSpPr>
        <p:spPr>
          <a:xfrm>
            <a:off x="1121229" y="3331272"/>
            <a:ext cx="5689600" cy="276999"/>
          </a:xfrm>
          <a:prstGeom prst="rect">
            <a:avLst/>
          </a:prstGeom>
          <a:effectLst/>
        </p:spPr>
        <p:txBody>
          <a:bodyPr wrap="square" lIns="0" tIns="0" rIns="0" bIns="0" rtlCol="0" anchor="t">
            <a:spAutoFit/>
          </a:bodyPr>
          <a:lstStyle/>
          <a:p>
            <a:pPr defTabSz="609630"/>
            <a:r>
              <a:rPr lang="en-US" b="1" noProof="0" dirty="0">
                <a:solidFill>
                  <a:srgbClr val="1D1D1D"/>
                </a:solidFill>
                <a:latin typeface="Barlow Black" panose="00000A00000000000000" pitchFamily="2" charset="0"/>
              </a:rPr>
              <a:t>Value Propositions</a:t>
            </a:r>
          </a:p>
        </p:txBody>
      </p:sp>
      <p:sp>
        <p:nvSpPr>
          <p:cNvPr id="11" name="TextBox 28">
            <a:extLst>
              <a:ext uri="{FF2B5EF4-FFF2-40B4-BE49-F238E27FC236}">
                <a16:creationId xmlns:a16="http://schemas.microsoft.com/office/drawing/2014/main" id="{1D3A92F5-D1AA-D83B-E4B7-985E65DBF742}"/>
              </a:ext>
            </a:extLst>
          </p:cNvPr>
          <p:cNvSpPr txBox="1"/>
          <p:nvPr/>
        </p:nvSpPr>
        <p:spPr>
          <a:xfrm>
            <a:off x="1147355" y="6432509"/>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12" name="TextBox 28">
            <a:extLst>
              <a:ext uri="{FF2B5EF4-FFF2-40B4-BE49-F238E27FC236}">
                <a16:creationId xmlns:a16="http://schemas.microsoft.com/office/drawing/2014/main" id="{2BE060C5-E71E-A255-305D-9EEDF36E9240}"/>
              </a:ext>
            </a:extLst>
          </p:cNvPr>
          <p:cNvSpPr txBox="1"/>
          <p:nvPr/>
        </p:nvSpPr>
        <p:spPr>
          <a:xfrm>
            <a:off x="1140824" y="7033565"/>
            <a:ext cx="8462554" cy="246221"/>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Use bullets to highlight the cons</a:t>
            </a:r>
          </a:p>
        </p:txBody>
      </p:sp>
      <p:sp>
        <p:nvSpPr>
          <p:cNvPr id="13" name="TextBox 11">
            <a:extLst>
              <a:ext uri="{FF2B5EF4-FFF2-40B4-BE49-F238E27FC236}">
                <a16:creationId xmlns:a16="http://schemas.microsoft.com/office/drawing/2014/main" id="{2DE5E554-C7D6-56BD-6327-08C7263308D6}"/>
              </a:ext>
            </a:extLst>
          </p:cNvPr>
          <p:cNvSpPr txBox="1"/>
          <p:nvPr/>
        </p:nvSpPr>
        <p:spPr>
          <a:xfrm>
            <a:off x="1147355" y="5993983"/>
            <a:ext cx="5689600" cy="276999"/>
          </a:xfrm>
          <a:prstGeom prst="rect">
            <a:avLst/>
          </a:prstGeom>
          <a:effectLst/>
        </p:spPr>
        <p:txBody>
          <a:bodyPr wrap="square" lIns="0" tIns="0" rIns="0" bIns="0" rtlCol="0" anchor="t">
            <a:spAutoFit/>
          </a:bodyPr>
          <a:lstStyle/>
          <a:p>
            <a:pPr defTabSz="609630"/>
            <a:r>
              <a:rPr lang="en-US" b="1" dirty="0">
                <a:solidFill>
                  <a:srgbClr val="1D1D1D"/>
                </a:solidFill>
                <a:latin typeface="Barlow Black" panose="00000A00000000000000" pitchFamily="2" charset="0"/>
              </a:rPr>
              <a:t>Value Propositions</a:t>
            </a:r>
          </a:p>
        </p:txBody>
      </p:sp>
    </p:spTree>
    <p:extLst>
      <p:ext uri="{BB962C8B-B14F-4D97-AF65-F5344CB8AC3E}">
        <p14:creationId xmlns:p14="http://schemas.microsoft.com/office/powerpoint/2010/main" val="374359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a:extLst>
            <a:ext uri="{FF2B5EF4-FFF2-40B4-BE49-F238E27FC236}">
              <a16:creationId xmlns:a16="http://schemas.microsoft.com/office/drawing/2014/main" id="{EB9DFB42-9BCF-EE7C-6734-CA684E31B7B6}"/>
            </a:ext>
          </a:extLst>
        </p:cNvPr>
        <p:cNvGrpSpPr/>
        <p:nvPr/>
      </p:nvGrpSpPr>
      <p:grpSpPr>
        <a:xfrm>
          <a:off x="0" y="0"/>
          <a:ext cx="0" cy="0"/>
          <a:chOff x="0" y="0"/>
          <a:chExt cx="0" cy="0"/>
        </a:xfrm>
      </p:grpSpPr>
      <p:sp>
        <p:nvSpPr>
          <p:cNvPr id="37" name="TextBox 37">
            <a:extLst>
              <a:ext uri="{FF2B5EF4-FFF2-40B4-BE49-F238E27FC236}">
                <a16:creationId xmlns:a16="http://schemas.microsoft.com/office/drawing/2014/main" id="{EFC1D0D5-8283-DB97-76A6-C5C66E89D2C1}"/>
              </a:ext>
            </a:extLst>
          </p:cNvPr>
          <p:cNvSpPr txBox="1"/>
          <p:nvPr/>
        </p:nvSpPr>
        <p:spPr>
          <a:xfrm>
            <a:off x="1138646" y="1586369"/>
            <a:ext cx="15853954" cy="705321"/>
          </a:xfrm>
          <a:prstGeom prst="rect">
            <a:avLst/>
          </a:prstGeom>
        </p:spPr>
        <p:txBody>
          <a:bodyPr wrap="square" lIns="0" tIns="0" rIns="0" bIns="0" rtlCol="0" anchor="t">
            <a:spAutoFit/>
          </a:bodyPr>
          <a:lstStyle/>
          <a:p>
            <a:pPr defTabSz="914445">
              <a:lnSpc>
                <a:spcPts val="5501"/>
              </a:lnSpc>
            </a:pPr>
            <a:r>
              <a:rPr lang="en-US" sz="4800" dirty="0">
                <a:solidFill>
                  <a:schemeClr val="bg1"/>
                </a:solidFill>
                <a:latin typeface="Barlow Black" panose="00000A00000000000000" pitchFamily="2" charset="0"/>
              </a:rPr>
              <a:t>COMPETITORS AND VALUE PROPOSITIONS </a:t>
            </a:r>
          </a:p>
        </p:txBody>
      </p:sp>
      <p:sp>
        <p:nvSpPr>
          <p:cNvPr id="23" name="TextBox 8">
            <a:extLst>
              <a:ext uri="{FF2B5EF4-FFF2-40B4-BE49-F238E27FC236}">
                <a16:creationId xmlns:a16="http://schemas.microsoft.com/office/drawing/2014/main" id="{8AF6594E-E23C-C662-B6DB-03A125952666}"/>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DAC369AE-D4FD-014E-C05F-13A4F65AB031}"/>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D24A1840-6FB3-53B6-DF06-1E38B684A759}"/>
              </a:ext>
            </a:extLst>
          </p:cNvPr>
          <p:cNvSpPr txBox="1"/>
          <p:nvPr/>
        </p:nvSpPr>
        <p:spPr>
          <a:xfrm>
            <a:off x="10210800" y="5109949"/>
            <a:ext cx="4231277" cy="677108"/>
          </a:xfrm>
          <a:prstGeom prst="rect">
            <a:avLst/>
          </a:prstGeom>
          <a:effectLst/>
        </p:spPr>
        <p:txBody>
          <a:bodyPr wrap="square" lIns="0" tIns="0" rIns="0" bIns="0" rtlCol="0" anchor="t">
            <a:spAutoFit/>
          </a:bodyPr>
          <a:lstStyle/>
          <a:p>
            <a:pPr algn="ctr" defTabSz="609630"/>
            <a:r>
              <a:rPr lang="en-US" sz="2400" b="1" dirty="0">
                <a:solidFill>
                  <a:schemeClr val="bg1">
                    <a:lumMod val="95000"/>
                  </a:schemeClr>
                </a:solidFill>
                <a:latin typeface="Barlow" panose="00000500000000000000" pitchFamily="2" charset="0"/>
              </a:rPr>
              <a:t>Create a competitor matrix</a:t>
            </a:r>
          </a:p>
          <a:p>
            <a:pPr algn="ctr" defTabSz="609630"/>
            <a:r>
              <a:rPr lang="en-US" sz="2000" dirty="0">
                <a:solidFill>
                  <a:srgbClr val="ADC0CC"/>
                </a:solidFill>
                <a:latin typeface="Barlow" panose="00000500000000000000" pitchFamily="2" charset="0"/>
                <a:hlinkClick r:id="rId3">
                  <a:extLst>
                    <a:ext uri="{A12FA001-AC4F-418D-AE19-62706E023703}">
                      <ahyp:hlinkClr xmlns:ahyp="http://schemas.microsoft.com/office/drawing/2018/hyperlinkcolor" val="tx"/>
                    </a:ext>
                  </a:extLst>
                </a:hlinkClick>
              </a:rPr>
              <a:t>See an example here</a:t>
            </a:r>
            <a:endParaRPr lang="en-US" sz="2000" dirty="0">
              <a:solidFill>
                <a:srgbClr val="ADC0CC"/>
              </a:solidFill>
              <a:latin typeface="Barlow" panose="00000500000000000000" pitchFamily="2" charset="0"/>
            </a:endParaRPr>
          </a:p>
        </p:txBody>
      </p:sp>
      <p:sp>
        <p:nvSpPr>
          <p:cNvPr id="10" name="TextBox 28">
            <a:extLst>
              <a:ext uri="{FF2B5EF4-FFF2-40B4-BE49-F238E27FC236}">
                <a16:creationId xmlns:a16="http://schemas.microsoft.com/office/drawing/2014/main" id="{A62FCB4D-5BE8-57B1-9D95-6FA8D61AF0BE}"/>
              </a:ext>
            </a:extLst>
          </p:cNvPr>
          <p:cNvSpPr txBox="1"/>
          <p:nvPr/>
        </p:nvSpPr>
        <p:spPr>
          <a:xfrm>
            <a:off x="1147355" y="3554969"/>
            <a:ext cx="5634445"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cxnSp>
        <p:nvCxnSpPr>
          <p:cNvPr id="13" name="Lige forbindelse 12">
            <a:extLst>
              <a:ext uri="{FF2B5EF4-FFF2-40B4-BE49-F238E27FC236}">
                <a16:creationId xmlns:a16="http://schemas.microsoft.com/office/drawing/2014/main" id="{7B9A9D4B-4EDD-4E73-7B8A-75363BAF4CB4}"/>
              </a:ext>
            </a:extLst>
          </p:cNvPr>
          <p:cNvCxnSpPr>
            <a:cxnSpLocks/>
          </p:cNvCxnSpPr>
          <p:nvPr/>
        </p:nvCxnSpPr>
        <p:spPr>
          <a:xfrm>
            <a:off x="7315200" y="3543300"/>
            <a:ext cx="0" cy="5115902"/>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3F732256-A646-3178-8CA9-3A98A6A56156}"/>
              </a:ext>
            </a:extLst>
          </p:cNvPr>
          <p:cNvPicPr>
            <a:picLocks noChangeAspect="1"/>
          </p:cNvPicPr>
          <p:nvPr/>
        </p:nvPicPr>
        <p:blipFill>
          <a:blip r:embed="rId4">
            <a:alphaModFix amt="50000"/>
          </a:blip>
          <a:srcRect/>
          <a:stretch>
            <a:fillRect/>
          </a:stretch>
        </p:blipFill>
        <p:spPr>
          <a:xfrm>
            <a:off x="557348" y="9414218"/>
            <a:ext cx="1524000" cy="402981"/>
          </a:xfrm>
          <a:prstGeom prst="rect">
            <a:avLst/>
          </a:prstGeom>
        </p:spPr>
      </p:pic>
      <p:sp>
        <p:nvSpPr>
          <p:cNvPr id="6" name="Tekstfelt 5">
            <a:extLst>
              <a:ext uri="{FF2B5EF4-FFF2-40B4-BE49-F238E27FC236}">
                <a16:creationId xmlns:a16="http://schemas.microsoft.com/office/drawing/2014/main" id="{BB26C22B-F7CE-5066-488D-59FC8DED83C6}"/>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138292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a:extLst>
            <a:ext uri="{FF2B5EF4-FFF2-40B4-BE49-F238E27FC236}">
              <a16:creationId xmlns:a16="http://schemas.microsoft.com/office/drawing/2014/main" id="{73A9BA1E-40DB-80C8-AC58-A4D5E8BF997C}"/>
            </a:ext>
          </a:extLst>
        </p:cNvPr>
        <p:cNvGrpSpPr/>
        <p:nvPr/>
      </p:nvGrpSpPr>
      <p:grpSpPr>
        <a:xfrm>
          <a:off x="0" y="0"/>
          <a:ext cx="0" cy="0"/>
          <a:chOff x="0" y="0"/>
          <a:chExt cx="0" cy="0"/>
        </a:xfrm>
      </p:grpSpPr>
      <p:sp>
        <p:nvSpPr>
          <p:cNvPr id="37" name="TextBox 37">
            <a:extLst>
              <a:ext uri="{FF2B5EF4-FFF2-40B4-BE49-F238E27FC236}">
                <a16:creationId xmlns:a16="http://schemas.microsoft.com/office/drawing/2014/main" id="{14BBC284-D392-8BFC-C342-81900DDB12DF}"/>
              </a:ext>
            </a:extLst>
          </p:cNvPr>
          <p:cNvSpPr txBox="1"/>
          <p:nvPr/>
        </p:nvSpPr>
        <p:spPr>
          <a:xfrm>
            <a:off x="1138646" y="1586369"/>
            <a:ext cx="15853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INTERLLECTUAL PROPERTY</a:t>
            </a:r>
          </a:p>
        </p:txBody>
      </p:sp>
      <p:sp>
        <p:nvSpPr>
          <p:cNvPr id="23" name="TextBox 8">
            <a:extLst>
              <a:ext uri="{FF2B5EF4-FFF2-40B4-BE49-F238E27FC236}">
                <a16:creationId xmlns:a16="http://schemas.microsoft.com/office/drawing/2014/main" id="{9E2215B0-7292-45C8-0D00-DD95BB71556E}"/>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A1BAC660-7414-3E09-0C55-9396E32B65D8}"/>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10" name="TextBox 28">
            <a:extLst>
              <a:ext uri="{FF2B5EF4-FFF2-40B4-BE49-F238E27FC236}">
                <a16:creationId xmlns:a16="http://schemas.microsoft.com/office/drawing/2014/main" id="{A68C9062-48EE-277E-A84F-1C6996096C89}"/>
              </a:ext>
            </a:extLst>
          </p:cNvPr>
          <p:cNvSpPr txBox="1"/>
          <p:nvPr/>
        </p:nvSpPr>
        <p:spPr>
          <a:xfrm>
            <a:off x="1147355" y="3554969"/>
            <a:ext cx="5634445"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cxnSp>
        <p:nvCxnSpPr>
          <p:cNvPr id="13" name="Lige forbindelse 12">
            <a:extLst>
              <a:ext uri="{FF2B5EF4-FFF2-40B4-BE49-F238E27FC236}">
                <a16:creationId xmlns:a16="http://schemas.microsoft.com/office/drawing/2014/main" id="{9667E3F0-D333-EA41-4DC2-A64A27633ACE}"/>
              </a:ext>
            </a:extLst>
          </p:cNvPr>
          <p:cNvCxnSpPr>
            <a:cxnSpLocks/>
          </p:cNvCxnSpPr>
          <p:nvPr/>
        </p:nvCxnSpPr>
        <p:spPr>
          <a:xfrm>
            <a:off x="7315200" y="3543300"/>
            <a:ext cx="0" cy="5115902"/>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AE67338A-198A-21BB-195D-051B14FE3494}"/>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7" name="Tekstfelt 6">
            <a:extLst>
              <a:ext uri="{FF2B5EF4-FFF2-40B4-BE49-F238E27FC236}">
                <a16:creationId xmlns:a16="http://schemas.microsoft.com/office/drawing/2014/main" id="{B1D8752B-CD9B-9194-45E5-2D186C8B3D4C}"/>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335893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RISKS AND MITIGATION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5" name="Rektangel 4">
            <a:extLst>
              <a:ext uri="{FF2B5EF4-FFF2-40B4-BE49-F238E27FC236}">
                <a16:creationId xmlns:a16="http://schemas.microsoft.com/office/drawing/2014/main" id="{C5D2F913-DB0F-5D5D-152E-05B9C196398C}"/>
              </a:ext>
            </a:extLst>
          </p:cNvPr>
          <p:cNvSpPr/>
          <p:nvPr/>
        </p:nvSpPr>
        <p:spPr>
          <a:xfrm>
            <a:off x="1138258" y="4108927"/>
            <a:ext cx="3477243"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6" name="Rektangel: afrundede hjørner 5">
            <a:extLst>
              <a:ext uri="{FF2B5EF4-FFF2-40B4-BE49-F238E27FC236}">
                <a16:creationId xmlns:a16="http://schemas.microsoft.com/office/drawing/2014/main" id="{BE7AA98E-F089-6141-BA5E-E19F6DEA9D48}"/>
              </a:ext>
            </a:extLst>
          </p:cNvPr>
          <p:cNvSpPr/>
          <p:nvPr/>
        </p:nvSpPr>
        <p:spPr>
          <a:xfrm>
            <a:off x="1138256" y="3325988"/>
            <a:ext cx="3477241"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dirty="0">
              <a:solidFill>
                <a:srgbClr val="211A52"/>
              </a:solidFill>
              <a:latin typeface="Barlow ExtraBold" panose="00000900000000000000" pitchFamily="2" charset="0"/>
            </a:endParaRPr>
          </a:p>
        </p:txBody>
      </p:sp>
      <p:sp>
        <p:nvSpPr>
          <p:cNvPr id="7" name="TextBox 11">
            <a:extLst>
              <a:ext uri="{FF2B5EF4-FFF2-40B4-BE49-F238E27FC236}">
                <a16:creationId xmlns:a16="http://schemas.microsoft.com/office/drawing/2014/main" id="{0A0BEF51-23AC-2235-58D0-EADFB36F42AC}"/>
              </a:ext>
            </a:extLst>
          </p:cNvPr>
          <p:cNvSpPr txBox="1"/>
          <p:nvPr/>
        </p:nvSpPr>
        <p:spPr>
          <a:xfrm>
            <a:off x="1739870" y="3522067"/>
            <a:ext cx="2035013"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RISK</a:t>
            </a:r>
          </a:p>
        </p:txBody>
      </p:sp>
      <p:sp>
        <p:nvSpPr>
          <p:cNvPr id="8" name="Rektangel: afrundede hjørner 7">
            <a:extLst>
              <a:ext uri="{FF2B5EF4-FFF2-40B4-BE49-F238E27FC236}">
                <a16:creationId xmlns:a16="http://schemas.microsoft.com/office/drawing/2014/main" id="{29E6F4C0-DFB5-CF9F-BFBA-01947AFA4924}"/>
              </a:ext>
            </a:extLst>
          </p:cNvPr>
          <p:cNvSpPr/>
          <p:nvPr/>
        </p:nvSpPr>
        <p:spPr>
          <a:xfrm>
            <a:off x="12183886" y="3329367"/>
            <a:ext cx="4884914"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dirty="0">
              <a:solidFill>
                <a:srgbClr val="211A52"/>
              </a:solidFill>
              <a:latin typeface="Barlow ExtraBold" panose="00000900000000000000" pitchFamily="2" charset="0"/>
            </a:endParaRPr>
          </a:p>
        </p:txBody>
      </p:sp>
      <p:sp>
        <p:nvSpPr>
          <p:cNvPr id="9" name="TextBox 11">
            <a:extLst>
              <a:ext uri="{FF2B5EF4-FFF2-40B4-BE49-F238E27FC236}">
                <a16:creationId xmlns:a16="http://schemas.microsoft.com/office/drawing/2014/main" id="{3AF13558-707E-1632-1DF0-C1F501566B40}"/>
              </a:ext>
            </a:extLst>
          </p:cNvPr>
          <p:cNvSpPr txBox="1"/>
          <p:nvPr/>
        </p:nvSpPr>
        <p:spPr>
          <a:xfrm>
            <a:off x="12528677" y="3540515"/>
            <a:ext cx="4195331"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MITIGATION MEASURES</a:t>
            </a:r>
          </a:p>
        </p:txBody>
      </p:sp>
      <p:sp>
        <p:nvSpPr>
          <p:cNvPr id="11" name="Rektangel: afrundede hjørner 10">
            <a:extLst>
              <a:ext uri="{FF2B5EF4-FFF2-40B4-BE49-F238E27FC236}">
                <a16:creationId xmlns:a16="http://schemas.microsoft.com/office/drawing/2014/main" id="{08EDEBB4-E0AD-118A-16AC-86FF5DAA02E6}"/>
              </a:ext>
            </a:extLst>
          </p:cNvPr>
          <p:cNvSpPr/>
          <p:nvPr/>
        </p:nvSpPr>
        <p:spPr>
          <a:xfrm>
            <a:off x="4713121" y="3327677"/>
            <a:ext cx="3637761"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dirty="0">
              <a:solidFill>
                <a:srgbClr val="211A52"/>
              </a:solidFill>
              <a:latin typeface="Barlow ExtraBold" panose="00000900000000000000" pitchFamily="2" charset="0"/>
            </a:endParaRPr>
          </a:p>
        </p:txBody>
      </p:sp>
      <p:sp>
        <p:nvSpPr>
          <p:cNvPr id="12" name="TextBox 11">
            <a:extLst>
              <a:ext uri="{FF2B5EF4-FFF2-40B4-BE49-F238E27FC236}">
                <a16:creationId xmlns:a16="http://schemas.microsoft.com/office/drawing/2014/main" id="{BA00B194-7722-9FC5-3C3F-CF00D09A9CD4}"/>
              </a:ext>
            </a:extLst>
          </p:cNvPr>
          <p:cNvSpPr txBox="1"/>
          <p:nvPr/>
        </p:nvSpPr>
        <p:spPr>
          <a:xfrm>
            <a:off x="4846295" y="3539570"/>
            <a:ext cx="3371407"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PROBABILITY</a:t>
            </a:r>
          </a:p>
        </p:txBody>
      </p:sp>
      <p:sp>
        <p:nvSpPr>
          <p:cNvPr id="17" name="Rektangel: afrundede hjørner 16">
            <a:extLst>
              <a:ext uri="{FF2B5EF4-FFF2-40B4-BE49-F238E27FC236}">
                <a16:creationId xmlns:a16="http://schemas.microsoft.com/office/drawing/2014/main" id="{56F6A313-3739-6091-B6ED-75B6E17B6FC2}"/>
              </a:ext>
            </a:extLst>
          </p:cNvPr>
          <p:cNvSpPr/>
          <p:nvPr/>
        </p:nvSpPr>
        <p:spPr>
          <a:xfrm>
            <a:off x="8448507" y="3329366"/>
            <a:ext cx="3637761"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dirty="0">
              <a:solidFill>
                <a:srgbClr val="211A52"/>
              </a:solidFill>
              <a:latin typeface="Barlow ExtraBold" panose="00000900000000000000" pitchFamily="2" charset="0"/>
            </a:endParaRPr>
          </a:p>
        </p:txBody>
      </p:sp>
      <p:sp>
        <p:nvSpPr>
          <p:cNvPr id="18" name="TextBox 11">
            <a:extLst>
              <a:ext uri="{FF2B5EF4-FFF2-40B4-BE49-F238E27FC236}">
                <a16:creationId xmlns:a16="http://schemas.microsoft.com/office/drawing/2014/main" id="{1B32C91B-BAAB-FB1F-645A-6A6B96906019}"/>
              </a:ext>
            </a:extLst>
          </p:cNvPr>
          <p:cNvSpPr txBox="1"/>
          <p:nvPr/>
        </p:nvSpPr>
        <p:spPr>
          <a:xfrm>
            <a:off x="9000309" y="3539570"/>
            <a:ext cx="2418000"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EFFECT</a:t>
            </a:r>
          </a:p>
        </p:txBody>
      </p:sp>
      <p:sp>
        <p:nvSpPr>
          <p:cNvPr id="19" name="Rektangel 18">
            <a:extLst>
              <a:ext uri="{FF2B5EF4-FFF2-40B4-BE49-F238E27FC236}">
                <a16:creationId xmlns:a16="http://schemas.microsoft.com/office/drawing/2014/main" id="{A890AA0B-4320-D5F2-824E-3A543E9BF3AC}"/>
              </a:ext>
            </a:extLst>
          </p:cNvPr>
          <p:cNvSpPr/>
          <p:nvPr/>
        </p:nvSpPr>
        <p:spPr>
          <a:xfrm>
            <a:off x="4713121" y="4110616"/>
            <a:ext cx="3637762"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en-US" sz="1600" b="1" dirty="0">
                <a:solidFill>
                  <a:schemeClr val="bg1"/>
                </a:solidFill>
                <a:latin typeface="Bahnschrift" panose="020B0502040204020203" pitchFamily="34" charset="0"/>
              </a:rPr>
              <a:t>LOW</a:t>
            </a:r>
          </a:p>
          <a:p>
            <a:pPr defTabSz="609630"/>
            <a:r>
              <a:rPr lang="da-DK" sz="1600" dirty="0">
                <a:solidFill>
                  <a:schemeClr val="bg1"/>
                </a:solidFill>
                <a:latin typeface="Bahnschrift Light" panose="020B0502040204020203" pitchFamily="34" charset="0"/>
              </a:rPr>
              <a:t>Description..</a:t>
            </a:r>
            <a:endParaRPr lang="en-US" sz="1600" dirty="0">
              <a:solidFill>
                <a:schemeClr val="bg1"/>
              </a:solidFill>
              <a:latin typeface="Bahnschrift Light" panose="020B0502040204020203" pitchFamily="34" charset="0"/>
            </a:endParaRPr>
          </a:p>
        </p:txBody>
      </p:sp>
      <p:sp>
        <p:nvSpPr>
          <p:cNvPr id="20" name="Rektangel 19">
            <a:extLst>
              <a:ext uri="{FF2B5EF4-FFF2-40B4-BE49-F238E27FC236}">
                <a16:creationId xmlns:a16="http://schemas.microsoft.com/office/drawing/2014/main" id="{2F56C263-3849-C006-1288-97A7084B35BF}"/>
              </a:ext>
            </a:extLst>
          </p:cNvPr>
          <p:cNvSpPr/>
          <p:nvPr/>
        </p:nvSpPr>
        <p:spPr>
          <a:xfrm>
            <a:off x="1138256" y="5559093"/>
            <a:ext cx="3477243"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1" name="Rektangel 20">
            <a:extLst>
              <a:ext uri="{FF2B5EF4-FFF2-40B4-BE49-F238E27FC236}">
                <a16:creationId xmlns:a16="http://schemas.microsoft.com/office/drawing/2014/main" id="{BB5B5BE9-41CD-D724-40A2-232293FE3C20}"/>
              </a:ext>
            </a:extLst>
          </p:cNvPr>
          <p:cNvSpPr/>
          <p:nvPr/>
        </p:nvSpPr>
        <p:spPr>
          <a:xfrm>
            <a:off x="1138258" y="7118812"/>
            <a:ext cx="3477243" cy="14519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2" name="Rektangel 21">
            <a:extLst>
              <a:ext uri="{FF2B5EF4-FFF2-40B4-BE49-F238E27FC236}">
                <a16:creationId xmlns:a16="http://schemas.microsoft.com/office/drawing/2014/main" id="{66B1FC06-FB98-1379-E5B6-BC4404BEE28A}"/>
              </a:ext>
            </a:extLst>
          </p:cNvPr>
          <p:cNvSpPr/>
          <p:nvPr/>
        </p:nvSpPr>
        <p:spPr>
          <a:xfrm>
            <a:off x="4713121" y="5555822"/>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en-US" sz="1600" b="1" dirty="0">
                <a:solidFill>
                  <a:schemeClr val="bg1"/>
                </a:solidFill>
                <a:latin typeface="Bahnschrift" panose="020B0502040204020203" pitchFamily="34" charset="0"/>
              </a:rPr>
              <a:t>LOW TO MODERATE</a:t>
            </a:r>
          </a:p>
          <a:p>
            <a:pPr defTabSz="609630"/>
            <a:r>
              <a:rPr lang="da-DK" sz="1600" dirty="0">
                <a:solidFill>
                  <a:schemeClr val="bg1"/>
                </a:solidFill>
                <a:latin typeface="Bahnschrift Light" panose="020B0502040204020203" pitchFamily="34" charset="0"/>
              </a:rPr>
              <a:t>Description..</a:t>
            </a:r>
            <a:endParaRPr lang="en-US" sz="1600" dirty="0">
              <a:solidFill>
                <a:schemeClr val="bg1"/>
              </a:solidFill>
              <a:latin typeface="Bahnschrift Light" panose="020B0502040204020203" pitchFamily="34" charset="0"/>
            </a:endParaRPr>
          </a:p>
        </p:txBody>
      </p:sp>
      <p:sp>
        <p:nvSpPr>
          <p:cNvPr id="24" name="Rektangel 23">
            <a:extLst>
              <a:ext uri="{FF2B5EF4-FFF2-40B4-BE49-F238E27FC236}">
                <a16:creationId xmlns:a16="http://schemas.microsoft.com/office/drawing/2014/main" id="{03636674-0EBC-61D5-2C3E-A5AD1EBD63FB}"/>
              </a:ext>
            </a:extLst>
          </p:cNvPr>
          <p:cNvSpPr/>
          <p:nvPr/>
        </p:nvSpPr>
        <p:spPr>
          <a:xfrm>
            <a:off x="4713118" y="7120558"/>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en-US" sz="1600" b="1" dirty="0">
                <a:solidFill>
                  <a:schemeClr val="bg1"/>
                </a:solidFill>
                <a:latin typeface="Bahnschrift" panose="020B0502040204020203" pitchFamily="34" charset="0"/>
              </a:rPr>
              <a:t>MODERATE</a:t>
            </a:r>
          </a:p>
          <a:p>
            <a:pPr defTabSz="609630"/>
            <a:r>
              <a:rPr lang="da-DK" sz="1600" dirty="0">
                <a:solidFill>
                  <a:schemeClr val="bg1"/>
                </a:solidFill>
                <a:latin typeface="Bahnschrift Light" panose="020B0502040204020203" pitchFamily="34" charset="0"/>
              </a:rPr>
              <a:t>Description..</a:t>
            </a:r>
            <a:endParaRPr lang="en-US" sz="1600" dirty="0">
              <a:solidFill>
                <a:schemeClr val="bg1"/>
              </a:solidFill>
              <a:latin typeface="Bahnschrift Light" panose="020B0502040204020203" pitchFamily="34" charset="0"/>
            </a:endParaRPr>
          </a:p>
        </p:txBody>
      </p:sp>
      <p:sp>
        <p:nvSpPr>
          <p:cNvPr id="25" name="Rektangel 24">
            <a:extLst>
              <a:ext uri="{FF2B5EF4-FFF2-40B4-BE49-F238E27FC236}">
                <a16:creationId xmlns:a16="http://schemas.microsoft.com/office/drawing/2014/main" id="{F6368476-C864-BAB6-86B3-A664DD136B92}"/>
              </a:ext>
            </a:extLst>
          </p:cNvPr>
          <p:cNvSpPr/>
          <p:nvPr/>
        </p:nvSpPr>
        <p:spPr>
          <a:xfrm>
            <a:off x="8448507" y="4110616"/>
            <a:ext cx="3637762"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6" name="Rektangel 25">
            <a:extLst>
              <a:ext uri="{FF2B5EF4-FFF2-40B4-BE49-F238E27FC236}">
                <a16:creationId xmlns:a16="http://schemas.microsoft.com/office/drawing/2014/main" id="{737CC1C5-1FA6-0C18-C5C5-952D70F2D16D}"/>
              </a:ext>
            </a:extLst>
          </p:cNvPr>
          <p:cNvSpPr/>
          <p:nvPr/>
        </p:nvSpPr>
        <p:spPr>
          <a:xfrm>
            <a:off x="8448507" y="5554133"/>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7" name="Rektangel 26">
            <a:extLst>
              <a:ext uri="{FF2B5EF4-FFF2-40B4-BE49-F238E27FC236}">
                <a16:creationId xmlns:a16="http://schemas.microsoft.com/office/drawing/2014/main" id="{73A00119-5DBB-1E2E-C664-7D7E5D2050E8}"/>
              </a:ext>
            </a:extLst>
          </p:cNvPr>
          <p:cNvSpPr/>
          <p:nvPr/>
        </p:nvSpPr>
        <p:spPr>
          <a:xfrm>
            <a:off x="8448507" y="7120558"/>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8" name="Rektangel 27">
            <a:extLst>
              <a:ext uri="{FF2B5EF4-FFF2-40B4-BE49-F238E27FC236}">
                <a16:creationId xmlns:a16="http://schemas.microsoft.com/office/drawing/2014/main" id="{DC62C604-E3BF-F516-8362-8CDA7C46537A}"/>
              </a:ext>
            </a:extLst>
          </p:cNvPr>
          <p:cNvSpPr/>
          <p:nvPr/>
        </p:nvSpPr>
        <p:spPr>
          <a:xfrm>
            <a:off x="12183886" y="4110617"/>
            <a:ext cx="4884914"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9" name="Rektangel 28">
            <a:extLst>
              <a:ext uri="{FF2B5EF4-FFF2-40B4-BE49-F238E27FC236}">
                <a16:creationId xmlns:a16="http://schemas.microsoft.com/office/drawing/2014/main" id="{AE6B7F3B-C235-7496-C129-DAD111020F0E}"/>
              </a:ext>
            </a:extLst>
          </p:cNvPr>
          <p:cNvSpPr/>
          <p:nvPr/>
        </p:nvSpPr>
        <p:spPr>
          <a:xfrm>
            <a:off x="12183886" y="5554134"/>
            <a:ext cx="4884914"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30" name="Rektangel 29">
            <a:extLst>
              <a:ext uri="{FF2B5EF4-FFF2-40B4-BE49-F238E27FC236}">
                <a16:creationId xmlns:a16="http://schemas.microsoft.com/office/drawing/2014/main" id="{699D4B17-66E5-881E-B57E-CA5FC7527790}"/>
              </a:ext>
            </a:extLst>
          </p:cNvPr>
          <p:cNvSpPr/>
          <p:nvPr/>
        </p:nvSpPr>
        <p:spPr>
          <a:xfrm>
            <a:off x="12183886" y="7120559"/>
            <a:ext cx="4884914"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pic>
        <p:nvPicPr>
          <p:cNvPr id="4" name="Picture 6">
            <a:extLst>
              <a:ext uri="{FF2B5EF4-FFF2-40B4-BE49-F238E27FC236}">
                <a16:creationId xmlns:a16="http://schemas.microsoft.com/office/drawing/2014/main" id="{0B9908D6-70C7-F240-FE50-4124C6627AA4}"/>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10" name="Tekstfelt 9">
            <a:extLst>
              <a:ext uri="{FF2B5EF4-FFF2-40B4-BE49-F238E27FC236}">
                <a16:creationId xmlns:a16="http://schemas.microsoft.com/office/drawing/2014/main" id="{20114FE1-88E1-3A5A-3627-DDFAE31F7C08}"/>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370237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PROJECT PLAN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graphicFrame>
        <p:nvGraphicFramePr>
          <p:cNvPr id="59" name="Table 44">
            <a:extLst>
              <a:ext uri="{FF2B5EF4-FFF2-40B4-BE49-F238E27FC236}">
                <a16:creationId xmlns:a16="http://schemas.microsoft.com/office/drawing/2014/main" id="{39C43B79-8CDF-6741-0285-73D8203E6581}"/>
              </a:ext>
            </a:extLst>
          </p:cNvPr>
          <p:cNvGraphicFramePr>
            <a:graphicFrameLocks noGrp="1"/>
          </p:cNvGraphicFramePr>
          <p:nvPr>
            <p:extLst>
              <p:ext uri="{D42A27DB-BD31-4B8C-83A1-F6EECF244321}">
                <p14:modId xmlns:p14="http://schemas.microsoft.com/office/powerpoint/2010/main" val="2554908539"/>
              </p:ext>
            </p:extLst>
          </p:nvPr>
        </p:nvGraphicFramePr>
        <p:xfrm>
          <a:off x="1147355" y="4426198"/>
          <a:ext cx="15845243" cy="4563870"/>
        </p:xfrm>
        <a:graphic>
          <a:graphicData uri="http://schemas.openxmlformats.org/drawingml/2006/table">
            <a:tbl>
              <a:tblPr firstRow="1" bandRow="1">
                <a:effectLst/>
                <a:tableStyleId>{793D81CF-94F2-401A-BA57-92F5A7B2D0C5}</a:tableStyleId>
              </a:tblPr>
              <a:tblGrid>
                <a:gridCol w="3169055">
                  <a:extLst>
                    <a:ext uri="{9D8B030D-6E8A-4147-A177-3AD203B41FA5}">
                      <a16:colId xmlns:a16="http://schemas.microsoft.com/office/drawing/2014/main" val="3626096097"/>
                    </a:ext>
                  </a:extLst>
                </a:gridCol>
                <a:gridCol w="1056349">
                  <a:extLst>
                    <a:ext uri="{9D8B030D-6E8A-4147-A177-3AD203B41FA5}">
                      <a16:colId xmlns:a16="http://schemas.microsoft.com/office/drawing/2014/main" val="2806690367"/>
                    </a:ext>
                  </a:extLst>
                </a:gridCol>
                <a:gridCol w="1056349">
                  <a:extLst>
                    <a:ext uri="{9D8B030D-6E8A-4147-A177-3AD203B41FA5}">
                      <a16:colId xmlns:a16="http://schemas.microsoft.com/office/drawing/2014/main" val="813836219"/>
                    </a:ext>
                  </a:extLst>
                </a:gridCol>
                <a:gridCol w="1056349">
                  <a:extLst>
                    <a:ext uri="{9D8B030D-6E8A-4147-A177-3AD203B41FA5}">
                      <a16:colId xmlns:a16="http://schemas.microsoft.com/office/drawing/2014/main" val="4012196832"/>
                    </a:ext>
                  </a:extLst>
                </a:gridCol>
                <a:gridCol w="1056349">
                  <a:extLst>
                    <a:ext uri="{9D8B030D-6E8A-4147-A177-3AD203B41FA5}">
                      <a16:colId xmlns:a16="http://schemas.microsoft.com/office/drawing/2014/main" val="4242788549"/>
                    </a:ext>
                  </a:extLst>
                </a:gridCol>
                <a:gridCol w="1056349">
                  <a:extLst>
                    <a:ext uri="{9D8B030D-6E8A-4147-A177-3AD203B41FA5}">
                      <a16:colId xmlns:a16="http://schemas.microsoft.com/office/drawing/2014/main" val="23209248"/>
                    </a:ext>
                  </a:extLst>
                </a:gridCol>
                <a:gridCol w="1056349">
                  <a:extLst>
                    <a:ext uri="{9D8B030D-6E8A-4147-A177-3AD203B41FA5}">
                      <a16:colId xmlns:a16="http://schemas.microsoft.com/office/drawing/2014/main" val="627668442"/>
                    </a:ext>
                  </a:extLst>
                </a:gridCol>
                <a:gridCol w="1056349">
                  <a:extLst>
                    <a:ext uri="{9D8B030D-6E8A-4147-A177-3AD203B41FA5}">
                      <a16:colId xmlns:a16="http://schemas.microsoft.com/office/drawing/2014/main" val="1414031275"/>
                    </a:ext>
                  </a:extLst>
                </a:gridCol>
                <a:gridCol w="1056349">
                  <a:extLst>
                    <a:ext uri="{9D8B030D-6E8A-4147-A177-3AD203B41FA5}">
                      <a16:colId xmlns:a16="http://schemas.microsoft.com/office/drawing/2014/main" val="1383981380"/>
                    </a:ext>
                  </a:extLst>
                </a:gridCol>
                <a:gridCol w="1056349">
                  <a:extLst>
                    <a:ext uri="{9D8B030D-6E8A-4147-A177-3AD203B41FA5}">
                      <a16:colId xmlns:a16="http://schemas.microsoft.com/office/drawing/2014/main" val="2608167230"/>
                    </a:ext>
                  </a:extLst>
                </a:gridCol>
                <a:gridCol w="1056349">
                  <a:extLst>
                    <a:ext uri="{9D8B030D-6E8A-4147-A177-3AD203B41FA5}">
                      <a16:colId xmlns:a16="http://schemas.microsoft.com/office/drawing/2014/main" val="472558503"/>
                    </a:ext>
                  </a:extLst>
                </a:gridCol>
                <a:gridCol w="1056349">
                  <a:extLst>
                    <a:ext uri="{9D8B030D-6E8A-4147-A177-3AD203B41FA5}">
                      <a16:colId xmlns:a16="http://schemas.microsoft.com/office/drawing/2014/main" val="2845411127"/>
                    </a:ext>
                  </a:extLst>
                </a:gridCol>
                <a:gridCol w="1056349">
                  <a:extLst>
                    <a:ext uri="{9D8B030D-6E8A-4147-A177-3AD203B41FA5}">
                      <a16:colId xmlns:a16="http://schemas.microsoft.com/office/drawing/2014/main" val="1590779805"/>
                    </a:ext>
                  </a:extLst>
                </a:gridCol>
              </a:tblGrid>
              <a:tr h="545745">
                <a:tc>
                  <a:txBody>
                    <a:bodyPr/>
                    <a:lstStyle/>
                    <a:p>
                      <a:r>
                        <a:rPr lang="en-US" sz="1700" b="1" dirty="0">
                          <a:ln>
                            <a:noFill/>
                          </a:ln>
                          <a:solidFill>
                            <a:schemeClr val="tx1"/>
                          </a:solidFill>
                          <a:latin typeface="Barlow Black" panose="00000A00000000000000" pitchFamily="2" charset="0"/>
                        </a:rPr>
                        <a:t>PROJECT PLAN</a:t>
                      </a: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JAN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FEB</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MAR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APR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MAY</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JUN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JUL</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AUG</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SEP</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OCT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NOV</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DEC</a:t>
                      </a:r>
                    </a:p>
                  </a:txBody>
                  <a:tcPr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extLst>
                  <a:ext uri="{0D108BD9-81ED-4DB2-BD59-A6C34878D82A}">
                    <a16:rowId xmlns:a16="http://schemas.microsoft.com/office/drawing/2014/main" val="3638867814"/>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280861"/>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8917891"/>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9007678"/>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203860134"/>
                  </a:ext>
                </a:extLst>
              </a:tr>
              <a:tr h="803625">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9672602"/>
                  </a:ext>
                </a:extLst>
              </a:tr>
            </a:tbl>
          </a:graphicData>
        </a:graphic>
      </p:graphicFrame>
      <p:sp>
        <p:nvSpPr>
          <p:cNvPr id="78" name="Rektangel: afrundede hjørner 77">
            <a:extLst>
              <a:ext uri="{FF2B5EF4-FFF2-40B4-BE49-F238E27FC236}">
                <a16:creationId xmlns:a16="http://schemas.microsoft.com/office/drawing/2014/main" id="{A87452EC-0871-8725-2041-ECF129BD6F9C}"/>
              </a:ext>
            </a:extLst>
          </p:cNvPr>
          <p:cNvSpPr/>
          <p:nvPr/>
        </p:nvSpPr>
        <p:spPr>
          <a:xfrm>
            <a:off x="8574676" y="5073898"/>
            <a:ext cx="990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1</a:t>
            </a:r>
          </a:p>
        </p:txBody>
      </p:sp>
      <p:sp>
        <p:nvSpPr>
          <p:cNvPr id="79" name="Rektangel: afrundede hjørner 78">
            <a:extLst>
              <a:ext uri="{FF2B5EF4-FFF2-40B4-BE49-F238E27FC236}">
                <a16:creationId xmlns:a16="http://schemas.microsoft.com/office/drawing/2014/main" id="{31C4610B-4AC4-0326-3B68-21FE581B633E}"/>
              </a:ext>
            </a:extLst>
          </p:cNvPr>
          <p:cNvSpPr/>
          <p:nvPr/>
        </p:nvSpPr>
        <p:spPr>
          <a:xfrm>
            <a:off x="12797245" y="5873998"/>
            <a:ext cx="990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2</a:t>
            </a:r>
          </a:p>
        </p:txBody>
      </p:sp>
      <p:sp>
        <p:nvSpPr>
          <p:cNvPr id="80" name="Rektangel: afrundede hjørner 79">
            <a:extLst>
              <a:ext uri="{FF2B5EF4-FFF2-40B4-BE49-F238E27FC236}">
                <a16:creationId xmlns:a16="http://schemas.microsoft.com/office/drawing/2014/main" id="{B4D921C5-8215-0F68-2A58-1E3671296AAA}"/>
              </a:ext>
            </a:extLst>
          </p:cNvPr>
          <p:cNvSpPr/>
          <p:nvPr/>
        </p:nvSpPr>
        <p:spPr>
          <a:xfrm>
            <a:off x="6477000" y="6712198"/>
            <a:ext cx="990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3</a:t>
            </a:r>
          </a:p>
        </p:txBody>
      </p:sp>
      <p:sp>
        <p:nvSpPr>
          <p:cNvPr id="82" name="Rektangel: afrundede hjørner 81">
            <a:extLst>
              <a:ext uri="{FF2B5EF4-FFF2-40B4-BE49-F238E27FC236}">
                <a16:creationId xmlns:a16="http://schemas.microsoft.com/office/drawing/2014/main" id="{47ED88BA-D907-EFA7-ECB4-7AE67F535994}"/>
              </a:ext>
            </a:extLst>
          </p:cNvPr>
          <p:cNvSpPr/>
          <p:nvPr/>
        </p:nvSpPr>
        <p:spPr>
          <a:xfrm>
            <a:off x="11734800" y="7512298"/>
            <a:ext cx="993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4</a:t>
            </a:r>
          </a:p>
        </p:txBody>
      </p:sp>
      <p:sp>
        <p:nvSpPr>
          <p:cNvPr id="84" name="Rektangel: afrundede hjørner 83">
            <a:extLst>
              <a:ext uri="{FF2B5EF4-FFF2-40B4-BE49-F238E27FC236}">
                <a16:creationId xmlns:a16="http://schemas.microsoft.com/office/drawing/2014/main" id="{FE4D5F8C-0077-5B7F-54EB-F60C77668A87}"/>
              </a:ext>
            </a:extLst>
          </p:cNvPr>
          <p:cNvSpPr/>
          <p:nvPr/>
        </p:nvSpPr>
        <p:spPr>
          <a:xfrm>
            <a:off x="14935200" y="7512298"/>
            <a:ext cx="993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5</a:t>
            </a:r>
          </a:p>
        </p:txBody>
      </p:sp>
      <p:sp>
        <p:nvSpPr>
          <p:cNvPr id="85" name="Rektangel: afrundede hjørner 84">
            <a:extLst>
              <a:ext uri="{FF2B5EF4-FFF2-40B4-BE49-F238E27FC236}">
                <a16:creationId xmlns:a16="http://schemas.microsoft.com/office/drawing/2014/main" id="{E735DBC5-7956-57B7-04AA-A12FF9152E05}"/>
              </a:ext>
            </a:extLst>
          </p:cNvPr>
          <p:cNvSpPr/>
          <p:nvPr/>
        </p:nvSpPr>
        <p:spPr>
          <a:xfrm>
            <a:off x="7540800" y="8312398"/>
            <a:ext cx="993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6</a:t>
            </a:r>
          </a:p>
        </p:txBody>
      </p:sp>
      <p:pic>
        <p:nvPicPr>
          <p:cNvPr id="4" name="Picture 6">
            <a:extLst>
              <a:ext uri="{FF2B5EF4-FFF2-40B4-BE49-F238E27FC236}">
                <a16:creationId xmlns:a16="http://schemas.microsoft.com/office/drawing/2014/main" id="{2D2A760F-8884-AD44-8868-B2AE0460B0F8}"/>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5" name="Tekstfelt 4">
            <a:extLst>
              <a:ext uri="{FF2B5EF4-FFF2-40B4-BE49-F238E27FC236}">
                <a16:creationId xmlns:a16="http://schemas.microsoft.com/office/drawing/2014/main" id="{549C1EC6-4180-8B51-CFD3-42B6E5320370}"/>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
        <p:nvSpPr>
          <p:cNvPr id="6" name="TextBox 11">
            <a:extLst>
              <a:ext uri="{FF2B5EF4-FFF2-40B4-BE49-F238E27FC236}">
                <a16:creationId xmlns:a16="http://schemas.microsoft.com/office/drawing/2014/main" id="{7D4723A7-3743-BA1E-E319-11863A0A2A23}"/>
              </a:ext>
            </a:extLst>
          </p:cNvPr>
          <p:cNvSpPr txBox="1"/>
          <p:nvPr/>
        </p:nvSpPr>
        <p:spPr>
          <a:xfrm>
            <a:off x="1497839" y="3113901"/>
            <a:ext cx="4598076" cy="276999"/>
          </a:xfrm>
          <a:prstGeom prst="rect">
            <a:avLst/>
          </a:prstGeom>
          <a:effectLst/>
        </p:spPr>
        <p:txBody>
          <a:bodyPr wrap="square" lIns="0" tIns="0" rIns="0" bIns="0" rtlCol="0" anchor="t">
            <a:spAutoFit/>
          </a:bodyPr>
          <a:lstStyle/>
          <a:p>
            <a:pPr defTabSz="609630"/>
            <a:r>
              <a:rPr lang="en-US" b="1" dirty="0">
                <a:solidFill>
                  <a:srgbClr val="FFFFFF"/>
                </a:solidFill>
                <a:latin typeface="Barlow Black" panose="00000A00000000000000" pitchFamily="2" charset="0"/>
              </a:rPr>
              <a:t>DURATION</a:t>
            </a:r>
          </a:p>
        </p:txBody>
      </p:sp>
      <p:sp>
        <p:nvSpPr>
          <p:cNvPr id="7" name="Rektangel 6">
            <a:extLst>
              <a:ext uri="{FF2B5EF4-FFF2-40B4-BE49-F238E27FC236}">
                <a16:creationId xmlns:a16="http://schemas.microsoft.com/office/drawing/2014/main" id="{CBC0FE73-F8CF-9874-3D28-B92882BBA429}"/>
              </a:ext>
            </a:extLst>
          </p:cNvPr>
          <p:cNvSpPr/>
          <p:nvPr/>
        </p:nvSpPr>
        <p:spPr>
          <a:xfrm>
            <a:off x="1396239" y="3534464"/>
            <a:ext cx="7117477" cy="236089"/>
          </a:xfrm>
          <a:prstGeom prst="rect">
            <a:avLst/>
          </a:prstGeom>
          <a:effectLst/>
        </p:spPr>
        <p:txBody>
          <a:bodyPr wrap="square">
            <a:spAutoFit/>
          </a:bodyPr>
          <a:lstStyle/>
          <a:p>
            <a:pPr defTabSz="609630">
              <a:lnSpc>
                <a:spcPts val="1133"/>
              </a:lnSpc>
            </a:pPr>
            <a:r>
              <a:rPr lang="en-US" sz="1400" dirty="0">
                <a:solidFill>
                  <a:prstClr val="white"/>
                </a:solidFill>
                <a:latin typeface="Barlow" panose="00000500000000000000" pitchFamily="2" charset="0"/>
              </a:rPr>
              <a:t>The project is set to start [DATE] with a duration of [X] months (up to 6 months).</a:t>
            </a:r>
          </a:p>
        </p:txBody>
      </p:sp>
      <p:sp>
        <p:nvSpPr>
          <p:cNvPr id="8" name="Rektangel 7">
            <a:extLst>
              <a:ext uri="{FF2B5EF4-FFF2-40B4-BE49-F238E27FC236}">
                <a16:creationId xmlns:a16="http://schemas.microsoft.com/office/drawing/2014/main" id="{EE9F3D55-8D9C-1DF7-DA00-72E2E352B7A7}"/>
              </a:ext>
            </a:extLst>
          </p:cNvPr>
          <p:cNvSpPr/>
          <p:nvPr/>
        </p:nvSpPr>
        <p:spPr>
          <a:xfrm>
            <a:off x="8892834" y="3535809"/>
            <a:ext cx="5071717" cy="233397"/>
          </a:xfrm>
          <a:prstGeom prst="rect">
            <a:avLst/>
          </a:prstGeom>
          <a:effectLst/>
        </p:spPr>
        <p:txBody>
          <a:bodyPr wrap="square">
            <a:spAutoFit/>
          </a:bodyPr>
          <a:lstStyle/>
          <a:p>
            <a:pPr defTabSz="609630">
              <a:lnSpc>
                <a:spcPts val="1133"/>
              </a:lnSpc>
            </a:pPr>
            <a:r>
              <a:rPr lang="en-US" sz="1400" dirty="0">
                <a:solidFill>
                  <a:prstClr val="white"/>
                </a:solidFill>
                <a:latin typeface="Barlow" panose="00000500000000000000" pitchFamily="2" charset="0"/>
              </a:rPr>
              <a:t>The project aims is to…</a:t>
            </a:r>
          </a:p>
        </p:txBody>
      </p:sp>
      <p:sp>
        <p:nvSpPr>
          <p:cNvPr id="9" name="TextBox 11">
            <a:extLst>
              <a:ext uri="{FF2B5EF4-FFF2-40B4-BE49-F238E27FC236}">
                <a16:creationId xmlns:a16="http://schemas.microsoft.com/office/drawing/2014/main" id="{CCD8EE61-C5BD-0B5D-3375-1BDDE1365DFF}"/>
              </a:ext>
            </a:extLst>
          </p:cNvPr>
          <p:cNvSpPr txBox="1"/>
          <p:nvPr/>
        </p:nvSpPr>
        <p:spPr>
          <a:xfrm>
            <a:off x="9000309" y="3111145"/>
            <a:ext cx="4521200" cy="276999"/>
          </a:xfrm>
          <a:prstGeom prst="rect">
            <a:avLst/>
          </a:prstGeom>
          <a:effectLst/>
        </p:spPr>
        <p:txBody>
          <a:bodyPr wrap="square" lIns="0" tIns="0" rIns="0" bIns="0" rtlCol="0" anchor="t">
            <a:spAutoFit/>
          </a:bodyPr>
          <a:lstStyle/>
          <a:p>
            <a:pPr defTabSz="609630"/>
            <a:r>
              <a:rPr lang="en-US" b="1" dirty="0">
                <a:solidFill>
                  <a:srgbClr val="FFFFFF"/>
                </a:solidFill>
                <a:latin typeface="Barlow Black" panose="00000A00000000000000" pitchFamily="2" charset="0"/>
              </a:rPr>
              <a:t>AIM</a:t>
            </a:r>
          </a:p>
        </p:txBody>
      </p:sp>
      <p:pic>
        <p:nvPicPr>
          <p:cNvPr id="10" name="Graphic 72">
            <a:extLst>
              <a:ext uri="{FF2B5EF4-FFF2-40B4-BE49-F238E27FC236}">
                <a16:creationId xmlns:a16="http://schemas.microsoft.com/office/drawing/2014/main" id="{625A5059-CAC4-37A7-0788-906B05EB75E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344" y="3110837"/>
            <a:ext cx="285895" cy="285895"/>
          </a:xfrm>
          <a:prstGeom prst="rect">
            <a:avLst/>
          </a:prstGeom>
          <a:effectLst/>
        </p:spPr>
      </p:pic>
      <p:pic>
        <p:nvPicPr>
          <p:cNvPr id="11" name="Graphic 68">
            <a:extLst>
              <a:ext uri="{FF2B5EF4-FFF2-40B4-BE49-F238E27FC236}">
                <a16:creationId xmlns:a16="http://schemas.microsoft.com/office/drawing/2014/main" id="{703E58EB-B3B3-14A5-C0A4-53ACE631E4A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46613" y="3129573"/>
            <a:ext cx="246221" cy="246221"/>
          </a:xfrm>
          <a:prstGeom prst="rect">
            <a:avLst/>
          </a:prstGeom>
          <a:effectLst/>
        </p:spPr>
      </p:pic>
    </p:spTree>
    <p:extLst>
      <p:ext uri="{BB962C8B-B14F-4D97-AF65-F5344CB8AC3E}">
        <p14:creationId xmlns:p14="http://schemas.microsoft.com/office/powerpoint/2010/main" val="205857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9B911515-BCFE-87BE-4B74-6E519C51524E}"/>
              </a:ext>
            </a:extLst>
          </p:cNvPr>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PROJECT MILESTONES</a:t>
            </a:r>
          </a:p>
        </p:txBody>
      </p:sp>
      <p:sp>
        <p:nvSpPr>
          <p:cNvPr id="4" name="TextBox 8">
            <a:extLst>
              <a:ext uri="{FF2B5EF4-FFF2-40B4-BE49-F238E27FC236}">
                <a16:creationId xmlns:a16="http://schemas.microsoft.com/office/drawing/2014/main" id="{43612709-3316-E930-F780-91478EB1F026}"/>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5" name="TextBox 37">
            <a:extLst>
              <a:ext uri="{FF2B5EF4-FFF2-40B4-BE49-F238E27FC236}">
                <a16:creationId xmlns:a16="http://schemas.microsoft.com/office/drawing/2014/main" id="{8DE413CB-CBF3-9048-1C00-F2BAABD08355}"/>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2" name="Rektangel: afrundede hjørner 1">
            <a:extLst>
              <a:ext uri="{FF2B5EF4-FFF2-40B4-BE49-F238E27FC236}">
                <a16:creationId xmlns:a16="http://schemas.microsoft.com/office/drawing/2014/main" id="{D16DBC31-26FB-FF9C-E692-EB0AA5B89E6F}"/>
              </a:ext>
            </a:extLst>
          </p:cNvPr>
          <p:cNvSpPr/>
          <p:nvPr/>
        </p:nvSpPr>
        <p:spPr>
          <a:xfrm>
            <a:off x="1152294" y="3840374"/>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6" name="TextBox 28">
            <a:extLst>
              <a:ext uri="{FF2B5EF4-FFF2-40B4-BE49-F238E27FC236}">
                <a16:creationId xmlns:a16="http://schemas.microsoft.com/office/drawing/2014/main" id="{D242F0A1-DA30-8C99-4D38-70AB7DC5AD51}"/>
              </a:ext>
            </a:extLst>
          </p:cNvPr>
          <p:cNvSpPr txBox="1"/>
          <p:nvPr/>
        </p:nvSpPr>
        <p:spPr>
          <a:xfrm>
            <a:off x="1147355" y="4550296"/>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9" name="Rektangel: afrundede hjørner 8">
            <a:extLst>
              <a:ext uri="{FF2B5EF4-FFF2-40B4-BE49-F238E27FC236}">
                <a16:creationId xmlns:a16="http://schemas.microsoft.com/office/drawing/2014/main" id="{651C2970-B407-3A54-4A3C-37512BC8DE28}"/>
              </a:ext>
            </a:extLst>
          </p:cNvPr>
          <p:cNvSpPr/>
          <p:nvPr/>
        </p:nvSpPr>
        <p:spPr>
          <a:xfrm>
            <a:off x="6865116" y="3840374"/>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14" name="TextBox 28">
            <a:extLst>
              <a:ext uri="{FF2B5EF4-FFF2-40B4-BE49-F238E27FC236}">
                <a16:creationId xmlns:a16="http://schemas.microsoft.com/office/drawing/2014/main" id="{0D043D12-0E6A-FF04-5A60-745423B8A68B}"/>
              </a:ext>
            </a:extLst>
          </p:cNvPr>
          <p:cNvSpPr txBox="1"/>
          <p:nvPr/>
        </p:nvSpPr>
        <p:spPr>
          <a:xfrm>
            <a:off x="6860177" y="4550296"/>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15" name="Rektangel: afrundede hjørner 14">
            <a:extLst>
              <a:ext uri="{FF2B5EF4-FFF2-40B4-BE49-F238E27FC236}">
                <a16:creationId xmlns:a16="http://schemas.microsoft.com/office/drawing/2014/main" id="{F95791A3-84F1-7EBD-03BD-0FBDA132481D}"/>
              </a:ext>
            </a:extLst>
          </p:cNvPr>
          <p:cNvSpPr/>
          <p:nvPr/>
        </p:nvSpPr>
        <p:spPr>
          <a:xfrm>
            <a:off x="12577938" y="3840374"/>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16" name="TextBox 28">
            <a:extLst>
              <a:ext uri="{FF2B5EF4-FFF2-40B4-BE49-F238E27FC236}">
                <a16:creationId xmlns:a16="http://schemas.microsoft.com/office/drawing/2014/main" id="{A63F8FE8-04A6-C163-FCCA-FFE78B8F210C}"/>
              </a:ext>
            </a:extLst>
          </p:cNvPr>
          <p:cNvSpPr txBox="1"/>
          <p:nvPr/>
        </p:nvSpPr>
        <p:spPr>
          <a:xfrm>
            <a:off x="12572999" y="4550296"/>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17" name="Rektangel: afrundede hjørner 16">
            <a:extLst>
              <a:ext uri="{FF2B5EF4-FFF2-40B4-BE49-F238E27FC236}">
                <a16:creationId xmlns:a16="http://schemas.microsoft.com/office/drawing/2014/main" id="{DD056C80-6686-7D74-66B3-9D85718BD8C7}"/>
              </a:ext>
            </a:extLst>
          </p:cNvPr>
          <p:cNvSpPr/>
          <p:nvPr/>
        </p:nvSpPr>
        <p:spPr>
          <a:xfrm>
            <a:off x="1152294" y="6473357"/>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18" name="TextBox 28">
            <a:extLst>
              <a:ext uri="{FF2B5EF4-FFF2-40B4-BE49-F238E27FC236}">
                <a16:creationId xmlns:a16="http://schemas.microsoft.com/office/drawing/2014/main" id="{B6FC2534-6560-2CBF-2760-4259F68AD1DC}"/>
              </a:ext>
            </a:extLst>
          </p:cNvPr>
          <p:cNvSpPr txBox="1"/>
          <p:nvPr/>
        </p:nvSpPr>
        <p:spPr>
          <a:xfrm>
            <a:off x="1147355" y="7183279"/>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19" name="Rektangel: afrundede hjørner 18">
            <a:extLst>
              <a:ext uri="{FF2B5EF4-FFF2-40B4-BE49-F238E27FC236}">
                <a16:creationId xmlns:a16="http://schemas.microsoft.com/office/drawing/2014/main" id="{AA3688D3-4B3A-225A-B159-404A9E7552A0}"/>
              </a:ext>
            </a:extLst>
          </p:cNvPr>
          <p:cNvSpPr/>
          <p:nvPr/>
        </p:nvSpPr>
        <p:spPr>
          <a:xfrm>
            <a:off x="6865116" y="6473357"/>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20" name="TextBox 28">
            <a:extLst>
              <a:ext uri="{FF2B5EF4-FFF2-40B4-BE49-F238E27FC236}">
                <a16:creationId xmlns:a16="http://schemas.microsoft.com/office/drawing/2014/main" id="{C78C0659-C7CB-0F57-BB16-91ADF1A37753}"/>
              </a:ext>
            </a:extLst>
          </p:cNvPr>
          <p:cNvSpPr txBox="1"/>
          <p:nvPr/>
        </p:nvSpPr>
        <p:spPr>
          <a:xfrm>
            <a:off x="6860177" y="7183279"/>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21" name="Rektangel: afrundede hjørner 20">
            <a:extLst>
              <a:ext uri="{FF2B5EF4-FFF2-40B4-BE49-F238E27FC236}">
                <a16:creationId xmlns:a16="http://schemas.microsoft.com/office/drawing/2014/main" id="{ED6528CE-C8E0-7A8D-F7BD-771738DF3673}"/>
              </a:ext>
            </a:extLst>
          </p:cNvPr>
          <p:cNvSpPr/>
          <p:nvPr/>
        </p:nvSpPr>
        <p:spPr>
          <a:xfrm>
            <a:off x="12577938" y="6473357"/>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22" name="TextBox 28">
            <a:extLst>
              <a:ext uri="{FF2B5EF4-FFF2-40B4-BE49-F238E27FC236}">
                <a16:creationId xmlns:a16="http://schemas.microsoft.com/office/drawing/2014/main" id="{1E09FC0F-A656-35D5-3C00-946F896A3D46}"/>
              </a:ext>
            </a:extLst>
          </p:cNvPr>
          <p:cNvSpPr txBox="1"/>
          <p:nvPr/>
        </p:nvSpPr>
        <p:spPr>
          <a:xfrm>
            <a:off x="12572999" y="7183279"/>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pic>
        <p:nvPicPr>
          <p:cNvPr id="7" name="Billede 6" descr="Et billede, der indeholder Grafik, Font/skrifttype, grafisk design, design&#10;&#10;Indhold genereret af kunstig intelligens kan være forkert.">
            <a:extLst>
              <a:ext uri="{FF2B5EF4-FFF2-40B4-BE49-F238E27FC236}">
                <a16:creationId xmlns:a16="http://schemas.microsoft.com/office/drawing/2014/main" id="{033E9566-1B1A-7210-B98A-0C6F2327E7D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8" name="Tekstfelt 7">
            <a:extLst>
              <a:ext uri="{FF2B5EF4-FFF2-40B4-BE49-F238E27FC236}">
                <a16:creationId xmlns:a16="http://schemas.microsoft.com/office/drawing/2014/main" id="{1CE53B79-83D1-FAFD-8E1C-7958B67E4C70}"/>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extLst>
      <p:ext uri="{BB962C8B-B14F-4D97-AF65-F5344CB8AC3E}">
        <p14:creationId xmlns:p14="http://schemas.microsoft.com/office/powerpoint/2010/main" val="81410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70147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POST PROJECT TIMELINE</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18" name="Oval 81">
            <a:extLst>
              <a:ext uri="{FF2B5EF4-FFF2-40B4-BE49-F238E27FC236}">
                <a16:creationId xmlns:a16="http://schemas.microsoft.com/office/drawing/2014/main" id="{28BD7BFC-7365-F196-20A7-946E35771890}"/>
              </a:ext>
            </a:extLst>
          </p:cNvPr>
          <p:cNvSpPr/>
          <p:nvPr/>
        </p:nvSpPr>
        <p:spPr>
          <a:xfrm>
            <a:off x="2661189"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19" name="Oval 82">
            <a:extLst>
              <a:ext uri="{FF2B5EF4-FFF2-40B4-BE49-F238E27FC236}">
                <a16:creationId xmlns:a16="http://schemas.microsoft.com/office/drawing/2014/main" id="{3C5DCF84-E16D-0AFF-CB4E-84146F80E12F}"/>
              </a:ext>
            </a:extLst>
          </p:cNvPr>
          <p:cNvSpPr/>
          <p:nvPr/>
        </p:nvSpPr>
        <p:spPr>
          <a:xfrm>
            <a:off x="2780652"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20" name="Gruppe 2">
            <a:extLst>
              <a:ext uri="{FF2B5EF4-FFF2-40B4-BE49-F238E27FC236}">
                <a16:creationId xmlns:a16="http://schemas.microsoft.com/office/drawing/2014/main" id="{7B7488A2-3257-3995-CAFE-75260C3824A4}"/>
              </a:ext>
            </a:extLst>
          </p:cNvPr>
          <p:cNvGrpSpPr/>
          <p:nvPr/>
        </p:nvGrpSpPr>
        <p:grpSpPr>
          <a:xfrm rot="16200000">
            <a:off x="3410712" y="2712170"/>
            <a:ext cx="1329459" cy="2647915"/>
            <a:chOff x="5248236" y="2144430"/>
            <a:chExt cx="1087002" cy="2087106"/>
          </a:xfrm>
        </p:grpSpPr>
        <p:cxnSp>
          <p:nvCxnSpPr>
            <p:cNvPr id="81" name="直接连接符 84">
              <a:extLst>
                <a:ext uri="{FF2B5EF4-FFF2-40B4-BE49-F238E27FC236}">
                  <a16:creationId xmlns:a16="http://schemas.microsoft.com/office/drawing/2014/main" id="{4A6DF937-4DF9-4558-83AD-8315BCAA7F2E}"/>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82" name="弧形 85">
              <a:extLst>
                <a:ext uri="{FF2B5EF4-FFF2-40B4-BE49-F238E27FC236}">
                  <a16:creationId xmlns:a16="http://schemas.microsoft.com/office/drawing/2014/main" id="{6A0FA344-372C-6877-A8B0-085C30F44D21}"/>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21" name="Oval 81">
            <a:extLst>
              <a:ext uri="{FF2B5EF4-FFF2-40B4-BE49-F238E27FC236}">
                <a16:creationId xmlns:a16="http://schemas.microsoft.com/office/drawing/2014/main" id="{81B1C084-4D63-A713-029D-384FFB565BF0}"/>
              </a:ext>
            </a:extLst>
          </p:cNvPr>
          <p:cNvSpPr/>
          <p:nvPr/>
        </p:nvSpPr>
        <p:spPr>
          <a:xfrm>
            <a:off x="5465487" y="3327213"/>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22" name="Oval 82">
            <a:extLst>
              <a:ext uri="{FF2B5EF4-FFF2-40B4-BE49-F238E27FC236}">
                <a16:creationId xmlns:a16="http://schemas.microsoft.com/office/drawing/2014/main" id="{645D68FF-0690-D52D-F3F3-7500DAE08A3F}"/>
              </a:ext>
            </a:extLst>
          </p:cNvPr>
          <p:cNvSpPr/>
          <p:nvPr/>
        </p:nvSpPr>
        <p:spPr>
          <a:xfrm>
            <a:off x="5575884" y="3444839"/>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24" name="Gruppe 25">
            <a:extLst>
              <a:ext uri="{FF2B5EF4-FFF2-40B4-BE49-F238E27FC236}">
                <a16:creationId xmlns:a16="http://schemas.microsoft.com/office/drawing/2014/main" id="{17D1F57D-EEF2-3636-97E6-44BF1E501C1B}"/>
              </a:ext>
            </a:extLst>
          </p:cNvPr>
          <p:cNvGrpSpPr/>
          <p:nvPr/>
        </p:nvGrpSpPr>
        <p:grpSpPr>
          <a:xfrm rot="16200000">
            <a:off x="6209841" y="2712021"/>
            <a:ext cx="1329459" cy="2647915"/>
            <a:chOff x="5248236" y="2144430"/>
            <a:chExt cx="1087002" cy="2087106"/>
          </a:xfrm>
        </p:grpSpPr>
        <p:cxnSp>
          <p:nvCxnSpPr>
            <p:cNvPr id="79" name="直接连接符 84">
              <a:extLst>
                <a:ext uri="{FF2B5EF4-FFF2-40B4-BE49-F238E27FC236}">
                  <a16:creationId xmlns:a16="http://schemas.microsoft.com/office/drawing/2014/main" id="{AFEFFF95-6A83-8C05-9D33-AAE9865814F7}"/>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80" name="弧形 85">
              <a:extLst>
                <a:ext uri="{FF2B5EF4-FFF2-40B4-BE49-F238E27FC236}">
                  <a16:creationId xmlns:a16="http://schemas.microsoft.com/office/drawing/2014/main" id="{64B8E34F-C651-4AC2-C852-21A795A8BC42}"/>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25" name="Oval 81">
            <a:extLst>
              <a:ext uri="{FF2B5EF4-FFF2-40B4-BE49-F238E27FC236}">
                <a16:creationId xmlns:a16="http://schemas.microsoft.com/office/drawing/2014/main" id="{7E8704ED-1BA0-4B5C-E146-8B1159223208}"/>
              </a:ext>
            </a:extLst>
          </p:cNvPr>
          <p:cNvSpPr/>
          <p:nvPr/>
        </p:nvSpPr>
        <p:spPr>
          <a:xfrm>
            <a:off x="8267871"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26" name="Oval 82">
            <a:extLst>
              <a:ext uri="{FF2B5EF4-FFF2-40B4-BE49-F238E27FC236}">
                <a16:creationId xmlns:a16="http://schemas.microsoft.com/office/drawing/2014/main" id="{6B1BAA35-03B4-9279-490E-61DDFD8806AD}"/>
              </a:ext>
            </a:extLst>
          </p:cNvPr>
          <p:cNvSpPr/>
          <p:nvPr/>
        </p:nvSpPr>
        <p:spPr>
          <a:xfrm>
            <a:off x="8387336"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27" name="Gruppe 33">
            <a:extLst>
              <a:ext uri="{FF2B5EF4-FFF2-40B4-BE49-F238E27FC236}">
                <a16:creationId xmlns:a16="http://schemas.microsoft.com/office/drawing/2014/main" id="{F4C03E5E-855E-0145-A07A-BA10080F5F62}"/>
              </a:ext>
            </a:extLst>
          </p:cNvPr>
          <p:cNvGrpSpPr/>
          <p:nvPr/>
        </p:nvGrpSpPr>
        <p:grpSpPr>
          <a:xfrm rot="16200000">
            <a:off x="9007590" y="2710939"/>
            <a:ext cx="1329459" cy="2647915"/>
            <a:chOff x="5248236" y="2144430"/>
            <a:chExt cx="1087002" cy="2087106"/>
          </a:xfrm>
        </p:grpSpPr>
        <p:cxnSp>
          <p:nvCxnSpPr>
            <p:cNvPr id="76" name="直接连接符 84">
              <a:extLst>
                <a:ext uri="{FF2B5EF4-FFF2-40B4-BE49-F238E27FC236}">
                  <a16:creationId xmlns:a16="http://schemas.microsoft.com/office/drawing/2014/main" id="{427DC050-2C4E-906B-8CA8-CDBC17D4CEB3}"/>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77" name="弧形 85">
              <a:extLst>
                <a:ext uri="{FF2B5EF4-FFF2-40B4-BE49-F238E27FC236}">
                  <a16:creationId xmlns:a16="http://schemas.microsoft.com/office/drawing/2014/main" id="{6DD3A73E-CB98-DCBB-E7C8-44B7386F0719}"/>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28" name="Oval 81">
            <a:extLst>
              <a:ext uri="{FF2B5EF4-FFF2-40B4-BE49-F238E27FC236}">
                <a16:creationId xmlns:a16="http://schemas.microsoft.com/office/drawing/2014/main" id="{74DB6467-62EA-EA24-61BD-57AA9664D68F}"/>
              </a:ext>
            </a:extLst>
          </p:cNvPr>
          <p:cNvSpPr/>
          <p:nvPr/>
        </p:nvSpPr>
        <p:spPr>
          <a:xfrm>
            <a:off x="11067942"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29" name="Oval 82">
            <a:extLst>
              <a:ext uri="{FF2B5EF4-FFF2-40B4-BE49-F238E27FC236}">
                <a16:creationId xmlns:a16="http://schemas.microsoft.com/office/drawing/2014/main" id="{81075D35-5742-BA69-1986-E2DA51A85947}"/>
              </a:ext>
            </a:extLst>
          </p:cNvPr>
          <p:cNvSpPr/>
          <p:nvPr/>
        </p:nvSpPr>
        <p:spPr>
          <a:xfrm>
            <a:off x="11187407"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30" name="Gruppe 76">
            <a:extLst>
              <a:ext uri="{FF2B5EF4-FFF2-40B4-BE49-F238E27FC236}">
                <a16:creationId xmlns:a16="http://schemas.microsoft.com/office/drawing/2014/main" id="{97DE6753-0704-574D-190E-5E316694076D}"/>
              </a:ext>
            </a:extLst>
          </p:cNvPr>
          <p:cNvGrpSpPr/>
          <p:nvPr/>
        </p:nvGrpSpPr>
        <p:grpSpPr>
          <a:xfrm rot="16200000">
            <a:off x="11816606" y="2710939"/>
            <a:ext cx="1329459" cy="2647915"/>
            <a:chOff x="5248236" y="2144430"/>
            <a:chExt cx="1087002" cy="2087106"/>
          </a:xfrm>
        </p:grpSpPr>
        <p:cxnSp>
          <p:nvCxnSpPr>
            <p:cNvPr id="74" name="直接连接符 84">
              <a:extLst>
                <a:ext uri="{FF2B5EF4-FFF2-40B4-BE49-F238E27FC236}">
                  <a16:creationId xmlns:a16="http://schemas.microsoft.com/office/drawing/2014/main" id="{E833F235-80C8-5FEA-684D-ABEF7861E1A7}"/>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75" name="弧形 85">
              <a:extLst>
                <a:ext uri="{FF2B5EF4-FFF2-40B4-BE49-F238E27FC236}">
                  <a16:creationId xmlns:a16="http://schemas.microsoft.com/office/drawing/2014/main" id="{DEDE3D71-B911-8019-2DD5-05754D1E9CFA}"/>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31" name="Oval 81">
            <a:extLst>
              <a:ext uri="{FF2B5EF4-FFF2-40B4-BE49-F238E27FC236}">
                <a16:creationId xmlns:a16="http://schemas.microsoft.com/office/drawing/2014/main" id="{4274DD6D-BE23-0496-D563-762A3CAE6728}"/>
              </a:ext>
            </a:extLst>
          </p:cNvPr>
          <p:cNvSpPr/>
          <p:nvPr/>
        </p:nvSpPr>
        <p:spPr>
          <a:xfrm>
            <a:off x="13863518"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dirty="0">
              <a:solidFill>
                <a:srgbClr val="FFFFFF"/>
              </a:solidFill>
              <a:latin typeface="Bahnschrift" panose="020B0502040204020203" pitchFamily="34" charset="0"/>
            </a:endParaRPr>
          </a:p>
        </p:txBody>
      </p:sp>
      <p:sp>
        <p:nvSpPr>
          <p:cNvPr id="32" name="Oval 82">
            <a:extLst>
              <a:ext uri="{FF2B5EF4-FFF2-40B4-BE49-F238E27FC236}">
                <a16:creationId xmlns:a16="http://schemas.microsoft.com/office/drawing/2014/main" id="{4BFF11AA-2556-C577-D0AA-BDEF2FD05156}"/>
              </a:ext>
            </a:extLst>
          </p:cNvPr>
          <p:cNvSpPr/>
          <p:nvPr/>
        </p:nvSpPr>
        <p:spPr>
          <a:xfrm>
            <a:off x="13982983"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33" name="Rektangel: afrundede hjørner 32">
            <a:extLst>
              <a:ext uri="{FF2B5EF4-FFF2-40B4-BE49-F238E27FC236}">
                <a16:creationId xmlns:a16="http://schemas.microsoft.com/office/drawing/2014/main" id="{BEA2CE70-13FF-E3AF-DF96-736DB27429E0}"/>
              </a:ext>
            </a:extLst>
          </p:cNvPr>
          <p:cNvSpPr/>
          <p:nvPr/>
        </p:nvSpPr>
        <p:spPr>
          <a:xfrm>
            <a:off x="2181866" y="5327786"/>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sp>
        <p:nvSpPr>
          <p:cNvPr id="34" name="TextBox 11">
            <a:extLst>
              <a:ext uri="{FF2B5EF4-FFF2-40B4-BE49-F238E27FC236}">
                <a16:creationId xmlns:a16="http://schemas.microsoft.com/office/drawing/2014/main" id="{F564430B-C90B-D350-5431-4AF8CB1B7929}"/>
              </a:ext>
            </a:extLst>
          </p:cNvPr>
          <p:cNvSpPr txBox="1"/>
          <p:nvPr/>
        </p:nvSpPr>
        <p:spPr>
          <a:xfrm>
            <a:off x="2328701" y="5412701"/>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35" name="Rektangel: afrundede hjørner 34">
            <a:extLst>
              <a:ext uri="{FF2B5EF4-FFF2-40B4-BE49-F238E27FC236}">
                <a16:creationId xmlns:a16="http://schemas.microsoft.com/office/drawing/2014/main" id="{11818FA7-72B9-64A6-C5F1-02AAF8941699}"/>
              </a:ext>
            </a:extLst>
          </p:cNvPr>
          <p:cNvSpPr/>
          <p:nvPr/>
        </p:nvSpPr>
        <p:spPr>
          <a:xfrm>
            <a:off x="2181866"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sp>
        <p:nvSpPr>
          <p:cNvPr id="36" name="Rektangel 35">
            <a:extLst>
              <a:ext uri="{FF2B5EF4-FFF2-40B4-BE49-F238E27FC236}">
                <a16:creationId xmlns:a16="http://schemas.microsoft.com/office/drawing/2014/main" id="{EDF18C0D-093D-1610-6647-59424D254616}"/>
              </a:ext>
            </a:extLst>
          </p:cNvPr>
          <p:cNvSpPr/>
          <p:nvPr/>
        </p:nvSpPr>
        <p:spPr>
          <a:xfrm>
            <a:off x="2181866"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38" name="Rektangel 37">
            <a:extLst>
              <a:ext uri="{FF2B5EF4-FFF2-40B4-BE49-F238E27FC236}">
                <a16:creationId xmlns:a16="http://schemas.microsoft.com/office/drawing/2014/main" id="{D22FD740-4048-2EFF-D7BF-8328D0687AB5}"/>
              </a:ext>
            </a:extLst>
          </p:cNvPr>
          <p:cNvSpPr/>
          <p:nvPr/>
        </p:nvSpPr>
        <p:spPr>
          <a:xfrm>
            <a:off x="2195423"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40" name="Rektangel: afrundede hjørner 39">
            <a:extLst>
              <a:ext uri="{FF2B5EF4-FFF2-40B4-BE49-F238E27FC236}">
                <a16:creationId xmlns:a16="http://schemas.microsoft.com/office/drawing/2014/main" id="{DABBB431-4223-D229-A23E-3CC00182405B}"/>
              </a:ext>
            </a:extLst>
          </p:cNvPr>
          <p:cNvSpPr/>
          <p:nvPr/>
        </p:nvSpPr>
        <p:spPr>
          <a:xfrm>
            <a:off x="4977744" y="5331765"/>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sp>
        <p:nvSpPr>
          <p:cNvPr id="46" name="Rektangel: afrundede hjørner 45">
            <a:extLst>
              <a:ext uri="{FF2B5EF4-FFF2-40B4-BE49-F238E27FC236}">
                <a16:creationId xmlns:a16="http://schemas.microsoft.com/office/drawing/2014/main" id="{E3D24F90-459F-7001-9082-F40F6660E20A}"/>
              </a:ext>
            </a:extLst>
          </p:cNvPr>
          <p:cNvSpPr/>
          <p:nvPr/>
        </p:nvSpPr>
        <p:spPr>
          <a:xfrm>
            <a:off x="7787181" y="5331765"/>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sp>
        <p:nvSpPr>
          <p:cNvPr id="52" name="Rektangel: afrundede hjørner 51">
            <a:extLst>
              <a:ext uri="{FF2B5EF4-FFF2-40B4-BE49-F238E27FC236}">
                <a16:creationId xmlns:a16="http://schemas.microsoft.com/office/drawing/2014/main" id="{F6F0C9F0-56D6-735C-F8B5-85AA47DCA933}"/>
              </a:ext>
            </a:extLst>
          </p:cNvPr>
          <p:cNvSpPr/>
          <p:nvPr/>
        </p:nvSpPr>
        <p:spPr>
          <a:xfrm>
            <a:off x="10583054" y="5333968"/>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sp>
        <p:nvSpPr>
          <p:cNvPr id="58" name="Rektangel: afrundede hjørner 57">
            <a:extLst>
              <a:ext uri="{FF2B5EF4-FFF2-40B4-BE49-F238E27FC236}">
                <a16:creationId xmlns:a16="http://schemas.microsoft.com/office/drawing/2014/main" id="{21281D8E-E8BE-FD41-CBA7-AADFACD22D60}"/>
              </a:ext>
            </a:extLst>
          </p:cNvPr>
          <p:cNvSpPr/>
          <p:nvPr/>
        </p:nvSpPr>
        <p:spPr>
          <a:xfrm>
            <a:off x="13378927" y="5327786"/>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cxnSp>
        <p:nvCxnSpPr>
          <p:cNvPr id="64" name="Lige pilforbindelse 63">
            <a:extLst>
              <a:ext uri="{FF2B5EF4-FFF2-40B4-BE49-F238E27FC236}">
                <a16:creationId xmlns:a16="http://schemas.microsoft.com/office/drawing/2014/main" id="{B474818C-FA04-2304-97FE-92A13792DB64}"/>
              </a:ext>
            </a:extLst>
          </p:cNvPr>
          <p:cNvCxnSpPr>
            <a:stCxn id="22" idx="4"/>
          </p:cNvCxnSpPr>
          <p:nvPr/>
        </p:nvCxnSpPr>
        <p:spPr>
          <a:xfrm>
            <a:off x="6195642" y="4640069"/>
            <a:ext cx="2016" cy="691695"/>
          </a:xfrm>
          <a:prstGeom prst="straightConnector1">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5" name="Lige forbindelse 64">
            <a:extLst>
              <a:ext uri="{FF2B5EF4-FFF2-40B4-BE49-F238E27FC236}">
                <a16:creationId xmlns:a16="http://schemas.microsoft.com/office/drawing/2014/main" id="{309B2A87-7E5F-CBB7-77A0-8B5761D2194C}"/>
              </a:ext>
            </a:extLst>
          </p:cNvPr>
          <p:cNvCxnSpPr>
            <a:stCxn id="19" idx="4"/>
          </p:cNvCxnSpPr>
          <p:nvPr/>
        </p:nvCxnSpPr>
        <p:spPr>
          <a:xfrm>
            <a:off x="3400411" y="4633743"/>
            <a:ext cx="1368" cy="694044"/>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6" name="Lige forbindelse 65">
            <a:extLst>
              <a:ext uri="{FF2B5EF4-FFF2-40B4-BE49-F238E27FC236}">
                <a16:creationId xmlns:a16="http://schemas.microsoft.com/office/drawing/2014/main" id="{8A5FF881-F4E9-AD94-EB67-A1C0FE531A9B}"/>
              </a:ext>
            </a:extLst>
          </p:cNvPr>
          <p:cNvCxnSpPr>
            <a:stCxn id="26" idx="4"/>
          </p:cNvCxnSpPr>
          <p:nvPr/>
        </p:nvCxnSpPr>
        <p:spPr>
          <a:xfrm>
            <a:off x="9007093" y="4633743"/>
            <a:ext cx="0" cy="698023"/>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7" name="Lige forbindelse 66">
            <a:extLst>
              <a:ext uri="{FF2B5EF4-FFF2-40B4-BE49-F238E27FC236}">
                <a16:creationId xmlns:a16="http://schemas.microsoft.com/office/drawing/2014/main" id="{FF13BCFF-B9B2-E8E7-1344-7220B6E48A8B}"/>
              </a:ext>
            </a:extLst>
          </p:cNvPr>
          <p:cNvCxnSpPr>
            <a:stCxn id="29" idx="4"/>
          </p:cNvCxnSpPr>
          <p:nvPr/>
        </p:nvCxnSpPr>
        <p:spPr>
          <a:xfrm flipH="1">
            <a:off x="11802967" y="4633742"/>
            <a:ext cx="4198" cy="700227"/>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8" name="Lige forbindelse 67">
            <a:extLst>
              <a:ext uri="{FF2B5EF4-FFF2-40B4-BE49-F238E27FC236}">
                <a16:creationId xmlns:a16="http://schemas.microsoft.com/office/drawing/2014/main" id="{1595E1F7-B525-A8D4-29B6-E17A7B283DDF}"/>
              </a:ext>
            </a:extLst>
          </p:cNvPr>
          <p:cNvCxnSpPr>
            <a:stCxn id="32" idx="4"/>
          </p:cNvCxnSpPr>
          <p:nvPr/>
        </p:nvCxnSpPr>
        <p:spPr>
          <a:xfrm flipH="1">
            <a:off x="14598840" y="4633743"/>
            <a:ext cx="3901" cy="694044"/>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69" name="TextBox 11">
            <a:extLst>
              <a:ext uri="{FF2B5EF4-FFF2-40B4-BE49-F238E27FC236}">
                <a16:creationId xmlns:a16="http://schemas.microsoft.com/office/drawing/2014/main" id="{B59F5904-F744-60E5-667D-2C20F327B37C}"/>
              </a:ext>
            </a:extLst>
          </p:cNvPr>
          <p:cNvSpPr txBox="1"/>
          <p:nvPr/>
        </p:nvSpPr>
        <p:spPr>
          <a:xfrm>
            <a:off x="3134271" y="3539074"/>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1</a:t>
            </a:r>
            <a:endParaRPr lang="en-US" sz="6000" b="1" spc="365" dirty="0">
              <a:solidFill>
                <a:srgbClr val="1D1D1D"/>
              </a:solidFill>
              <a:latin typeface="Barlow Black" panose="00000A00000000000000" pitchFamily="2" charset="0"/>
            </a:endParaRPr>
          </a:p>
        </p:txBody>
      </p:sp>
      <p:sp>
        <p:nvSpPr>
          <p:cNvPr id="70" name="TextBox 11">
            <a:extLst>
              <a:ext uri="{FF2B5EF4-FFF2-40B4-BE49-F238E27FC236}">
                <a16:creationId xmlns:a16="http://schemas.microsoft.com/office/drawing/2014/main" id="{DB43C1C8-403E-E5C2-C370-8CC2A3E4E110}"/>
              </a:ext>
            </a:extLst>
          </p:cNvPr>
          <p:cNvSpPr txBox="1"/>
          <p:nvPr/>
        </p:nvSpPr>
        <p:spPr>
          <a:xfrm>
            <a:off x="5936656" y="3514042"/>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2</a:t>
            </a:r>
            <a:endParaRPr lang="en-US" sz="6000" b="1" spc="365" dirty="0">
              <a:solidFill>
                <a:srgbClr val="1D1D1D"/>
              </a:solidFill>
              <a:latin typeface="Barlow Black" panose="00000A00000000000000" pitchFamily="2" charset="0"/>
            </a:endParaRPr>
          </a:p>
        </p:txBody>
      </p:sp>
      <p:sp>
        <p:nvSpPr>
          <p:cNvPr id="71" name="TextBox 11">
            <a:extLst>
              <a:ext uri="{FF2B5EF4-FFF2-40B4-BE49-F238E27FC236}">
                <a16:creationId xmlns:a16="http://schemas.microsoft.com/office/drawing/2014/main" id="{C501538B-7113-6B76-D529-F2317D7FC644}"/>
              </a:ext>
            </a:extLst>
          </p:cNvPr>
          <p:cNvSpPr txBox="1"/>
          <p:nvPr/>
        </p:nvSpPr>
        <p:spPr>
          <a:xfrm>
            <a:off x="8739993" y="3539074"/>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3</a:t>
            </a:r>
            <a:endParaRPr lang="en-US" sz="6000" b="1" spc="365" dirty="0">
              <a:solidFill>
                <a:srgbClr val="1D1D1D"/>
              </a:solidFill>
              <a:latin typeface="Barlow Black" panose="00000A00000000000000" pitchFamily="2" charset="0"/>
            </a:endParaRPr>
          </a:p>
        </p:txBody>
      </p:sp>
      <p:sp>
        <p:nvSpPr>
          <p:cNvPr id="72" name="TextBox 11">
            <a:extLst>
              <a:ext uri="{FF2B5EF4-FFF2-40B4-BE49-F238E27FC236}">
                <a16:creationId xmlns:a16="http://schemas.microsoft.com/office/drawing/2014/main" id="{657B3A85-F624-CB33-EF86-C406E6FA3355}"/>
              </a:ext>
            </a:extLst>
          </p:cNvPr>
          <p:cNvSpPr txBox="1"/>
          <p:nvPr/>
        </p:nvSpPr>
        <p:spPr>
          <a:xfrm>
            <a:off x="11535866" y="3539074"/>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4</a:t>
            </a:r>
            <a:endParaRPr lang="en-US" sz="6000" b="1" spc="365" dirty="0">
              <a:solidFill>
                <a:srgbClr val="1D1D1D"/>
              </a:solidFill>
              <a:latin typeface="Barlow Black" panose="00000A00000000000000" pitchFamily="2" charset="0"/>
            </a:endParaRPr>
          </a:p>
        </p:txBody>
      </p:sp>
      <p:sp>
        <p:nvSpPr>
          <p:cNvPr id="73" name="TextBox 11">
            <a:extLst>
              <a:ext uri="{FF2B5EF4-FFF2-40B4-BE49-F238E27FC236}">
                <a16:creationId xmlns:a16="http://schemas.microsoft.com/office/drawing/2014/main" id="{0BC56867-8A47-8CA6-ED5D-E125AA4803B2}"/>
              </a:ext>
            </a:extLst>
          </p:cNvPr>
          <p:cNvSpPr txBox="1"/>
          <p:nvPr/>
        </p:nvSpPr>
        <p:spPr>
          <a:xfrm>
            <a:off x="14331739" y="3539073"/>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5</a:t>
            </a:r>
            <a:endParaRPr lang="en-US" sz="6000" b="1" spc="365" dirty="0">
              <a:solidFill>
                <a:srgbClr val="1D1D1D"/>
              </a:solidFill>
              <a:latin typeface="Barlow Black" panose="00000A00000000000000" pitchFamily="2" charset="0"/>
            </a:endParaRPr>
          </a:p>
        </p:txBody>
      </p:sp>
      <p:sp>
        <p:nvSpPr>
          <p:cNvPr id="83" name="TextBox 11">
            <a:extLst>
              <a:ext uri="{FF2B5EF4-FFF2-40B4-BE49-F238E27FC236}">
                <a16:creationId xmlns:a16="http://schemas.microsoft.com/office/drawing/2014/main" id="{A7A36A39-269A-00F5-FE36-863277764342}"/>
              </a:ext>
            </a:extLst>
          </p:cNvPr>
          <p:cNvSpPr txBox="1"/>
          <p:nvPr/>
        </p:nvSpPr>
        <p:spPr>
          <a:xfrm>
            <a:off x="5130229" y="5413387"/>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4" name="TextBox 11">
            <a:extLst>
              <a:ext uri="{FF2B5EF4-FFF2-40B4-BE49-F238E27FC236}">
                <a16:creationId xmlns:a16="http://schemas.microsoft.com/office/drawing/2014/main" id="{203D303C-3FC7-3BBC-3102-8FACF51AA9C4}"/>
              </a:ext>
            </a:extLst>
          </p:cNvPr>
          <p:cNvSpPr txBox="1"/>
          <p:nvPr/>
        </p:nvSpPr>
        <p:spPr>
          <a:xfrm>
            <a:off x="7933566" y="5415618"/>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5" name="TextBox 11">
            <a:extLst>
              <a:ext uri="{FF2B5EF4-FFF2-40B4-BE49-F238E27FC236}">
                <a16:creationId xmlns:a16="http://schemas.microsoft.com/office/drawing/2014/main" id="{99859D64-E220-CF47-A078-53279D425BBE}"/>
              </a:ext>
            </a:extLst>
          </p:cNvPr>
          <p:cNvSpPr txBox="1"/>
          <p:nvPr/>
        </p:nvSpPr>
        <p:spPr>
          <a:xfrm>
            <a:off x="10725244" y="5418431"/>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6" name="TextBox 11">
            <a:extLst>
              <a:ext uri="{FF2B5EF4-FFF2-40B4-BE49-F238E27FC236}">
                <a16:creationId xmlns:a16="http://schemas.microsoft.com/office/drawing/2014/main" id="{E229B22D-113E-9E5C-5441-E2B3D2A44AC1}"/>
              </a:ext>
            </a:extLst>
          </p:cNvPr>
          <p:cNvSpPr txBox="1"/>
          <p:nvPr/>
        </p:nvSpPr>
        <p:spPr>
          <a:xfrm>
            <a:off x="13529216" y="5428071"/>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7" name="Rektangel: afrundede hjørner 86">
            <a:extLst>
              <a:ext uri="{FF2B5EF4-FFF2-40B4-BE49-F238E27FC236}">
                <a16:creationId xmlns:a16="http://schemas.microsoft.com/office/drawing/2014/main" id="{BEEBF4BA-6477-141F-4433-BD4C5B32D5BC}"/>
              </a:ext>
            </a:extLst>
          </p:cNvPr>
          <p:cNvSpPr/>
          <p:nvPr/>
        </p:nvSpPr>
        <p:spPr>
          <a:xfrm>
            <a:off x="4975729" y="596571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sp>
        <p:nvSpPr>
          <p:cNvPr id="88" name="Rektangel 87">
            <a:extLst>
              <a:ext uri="{FF2B5EF4-FFF2-40B4-BE49-F238E27FC236}">
                <a16:creationId xmlns:a16="http://schemas.microsoft.com/office/drawing/2014/main" id="{40197E20-752D-BB10-148F-DBE1502AE934}"/>
              </a:ext>
            </a:extLst>
          </p:cNvPr>
          <p:cNvSpPr/>
          <p:nvPr/>
        </p:nvSpPr>
        <p:spPr>
          <a:xfrm>
            <a:off x="4975729" y="651547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89" name="Rektangel 88">
            <a:extLst>
              <a:ext uri="{FF2B5EF4-FFF2-40B4-BE49-F238E27FC236}">
                <a16:creationId xmlns:a16="http://schemas.microsoft.com/office/drawing/2014/main" id="{6D00D9E2-FA13-3420-F4AD-2FA958D30C3B}"/>
              </a:ext>
            </a:extLst>
          </p:cNvPr>
          <p:cNvSpPr/>
          <p:nvPr/>
        </p:nvSpPr>
        <p:spPr>
          <a:xfrm>
            <a:off x="4989286" y="613529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90" name="Rektangel: afrundede hjørner 89">
            <a:extLst>
              <a:ext uri="{FF2B5EF4-FFF2-40B4-BE49-F238E27FC236}">
                <a16:creationId xmlns:a16="http://schemas.microsoft.com/office/drawing/2014/main" id="{A0375FE0-0775-4EEF-135A-14AAAD95FB32}"/>
              </a:ext>
            </a:extLst>
          </p:cNvPr>
          <p:cNvSpPr/>
          <p:nvPr/>
        </p:nvSpPr>
        <p:spPr>
          <a:xfrm>
            <a:off x="7780396"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sp>
        <p:nvSpPr>
          <p:cNvPr id="91" name="Rektangel 90">
            <a:extLst>
              <a:ext uri="{FF2B5EF4-FFF2-40B4-BE49-F238E27FC236}">
                <a16:creationId xmlns:a16="http://schemas.microsoft.com/office/drawing/2014/main" id="{D3BAD83C-B1D7-6033-FB13-A057F69FDD86}"/>
              </a:ext>
            </a:extLst>
          </p:cNvPr>
          <p:cNvSpPr/>
          <p:nvPr/>
        </p:nvSpPr>
        <p:spPr>
          <a:xfrm>
            <a:off x="7780396"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92" name="Rektangel 91">
            <a:extLst>
              <a:ext uri="{FF2B5EF4-FFF2-40B4-BE49-F238E27FC236}">
                <a16:creationId xmlns:a16="http://schemas.microsoft.com/office/drawing/2014/main" id="{E31BF7BE-F3A8-F1CC-D8E6-3363B2AA70FF}"/>
              </a:ext>
            </a:extLst>
          </p:cNvPr>
          <p:cNvSpPr/>
          <p:nvPr/>
        </p:nvSpPr>
        <p:spPr>
          <a:xfrm>
            <a:off x="7793953"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93" name="Rektangel: afrundede hjørner 92">
            <a:extLst>
              <a:ext uri="{FF2B5EF4-FFF2-40B4-BE49-F238E27FC236}">
                <a16:creationId xmlns:a16="http://schemas.microsoft.com/office/drawing/2014/main" id="{03743A1B-ECE4-4B4B-2872-BAAC84C95B40}"/>
              </a:ext>
            </a:extLst>
          </p:cNvPr>
          <p:cNvSpPr/>
          <p:nvPr/>
        </p:nvSpPr>
        <p:spPr>
          <a:xfrm>
            <a:off x="10583054"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sp>
        <p:nvSpPr>
          <p:cNvPr id="94" name="Rektangel 93">
            <a:extLst>
              <a:ext uri="{FF2B5EF4-FFF2-40B4-BE49-F238E27FC236}">
                <a16:creationId xmlns:a16="http://schemas.microsoft.com/office/drawing/2014/main" id="{8FA2F790-9C1E-51F1-19A5-7CB96DEDE04C}"/>
              </a:ext>
            </a:extLst>
          </p:cNvPr>
          <p:cNvSpPr/>
          <p:nvPr/>
        </p:nvSpPr>
        <p:spPr>
          <a:xfrm>
            <a:off x="10583054"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95" name="Rektangel 94">
            <a:extLst>
              <a:ext uri="{FF2B5EF4-FFF2-40B4-BE49-F238E27FC236}">
                <a16:creationId xmlns:a16="http://schemas.microsoft.com/office/drawing/2014/main" id="{453C1D1A-E068-0150-557C-65F0DBBB78BA}"/>
              </a:ext>
            </a:extLst>
          </p:cNvPr>
          <p:cNvSpPr/>
          <p:nvPr/>
        </p:nvSpPr>
        <p:spPr>
          <a:xfrm>
            <a:off x="10596611"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96" name="Rektangel: afrundede hjørner 95">
            <a:extLst>
              <a:ext uri="{FF2B5EF4-FFF2-40B4-BE49-F238E27FC236}">
                <a16:creationId xmlns:a16="http://schemas.microsoft.com/office/drawing/2014/main" id="{7F591B1A-CAA8-8E23-F5CF-1FA95768A3DD}"/>
              </a:ext>
            </a:extLst>
          </p:cNvPr>
          <p:cNvSpPr/>
          <p:nvPr/>
        </p:nvSpPr>
        <p:spPr>
          <a:xfrm>
            <a:off x="13378926"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srgbClr val="1D1D1D"/>
              </a:solidFill>
              <a:latin typeface="Calibri"/>
            </a:endParaRPr>
          </a:p>
        </p:txBody>
      </p:sp>
      <p:sp>
        <p:nvSpPr>
          <p:cNvPr id="97" name="Rektangel 96">
            <a:extLst>
              <a:ext uri="{FF2B5EF4-FFF2-40B4-BE49-F238E27FC236}">
                <a16:creationId xmlns:a16="http://schemas.microsoft.com/office/drawing/2014/main" id="{2A173197-14A8-3C71-FF7E-7285E9F8C3D1}"/>
              </a:ext>
            </a:extLst>
          </p:cNvPr>
          <p:cNvSpPr/>
          <p:nvPr/>
        </p:nvSpPr>
        <p:spPr>
          <a:xfrm>
            <a:off x="13378926"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98" name="Rektangel 97">
            <a:extLst>
              <a:ext uri="{FF2B5EF4-FFF2-40B4-BE49-F238E27FC236}">
                <a16:creationId xmlns:a16="http://schemas.microsoft.com/office/drawing/2014/main" id="{B6EE9C1C-8CC8-7648-30EF-1477142BC21B}"/>
              </a:ext>
            </a:extLst>
          </p:cNvPr>
          <p:cNvSpPr/>
          <p:nvPr/>
        </p:nvSpPr>
        <p:spPr>
          <a:xfrm>
            <a:off x="13392483"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pic>
        <p:nvPicPr>
          <p:cNvPr id="4" name="Picture 6">
            <a:extLst>
              <a:ext uri="{FF2B5EF4-FFF2-40B4-BE49-F238E27FC236}">
                <a16:creationId xmlns:a16="http://schemas.microsoft.com/office/drawing/2014/main" id="{D7CFB87A-6BF4-CAB0-DD38-36B70EB6B7C1}"/>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5" name="Tekstfelt 4">
            <a:extLst>
              <a:ext uri="{FF2B5EF4-FFF2-40B4-BE49-F238E27FC236}">
                <a16:creationId xmlns:a16="http://schemas.microsoft.com/office/drawing/2014/main" id="{EDD411DC-6380-A65A-609C-F11BE03DCB27}"/>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51615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0" y="4457700"/>
            <a:ext cx="18288000" cy="5829301"/>
          </a:xfrm>
          <a:prstGeom prst="rect">
            <a:avLst/>
          </a:prstGeom>
          <a:solidFill>
            <a:srgbClr val="211A52"/>
          </a:solidFill>
        </p:spPr>
        <p:txBody>
          <a:bodyPr/>
          <a:lstStyle/>
          <a:p>
            <a:endParaRPr lang="da-DK" dirty="0"/>
          </a:p>
        </p:txBody>
      </p:sp>
      <p:sp>
        <p:nvSpPr>
          <p:cNvPr id="13" name="TextBox 37">
            <a:extLst>
              <a:ext uri="{FF2B5EF4-FFF2-40B4-BE49-F238E27FC236}">
                <a16:creationId xmlns:a16="http://schemas.microsoft.com/office/drawing/2014/main" id="{C780A412-0069-C0B8-FAE0-B63936E1CB13}"/>
              </a:ext>
            </a:extLst>
          </p:cNvPr>
          <p:cNvSpPr txBox="1"/>
          <p:nvPr/>
        </p:nvSpPr>
        <p:spPr>
          <a:xfrm>
            <a:off x="1138646" y="1586369"/>
            <a:ext cx="3470366"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THE TEAM</a:t>
            </a:r>
          </a:p>
        </p:txBody>
      </p:sp>
      <p:sp>
        <p:nvSpPr>
          <p:cNvPr id="14" name="TextBox 8">
            <a:extLst>
              <a:ext uri="{FF2B5EF4-FFF2-40B4-BE49-F238E27FC236}">
                <a16:creationId xmlns:a16="http://schemas.microsoft.com/office/drawing/2014/main" id="{749633A0-EC8A-E362-4D14-ADC0091C17D1}"/>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4" name="TextBox 32">
            <a:extLst>
              <a:ext uri="{FF2B5EF4-FFF2-40B4-BE49-F238E27FC236}">
                <a16:creationId xmlns:a16="http://schemas.microsoft.com/office/drawing/2014/main" id="{82B7AFA2-FE53-49B5-E659-9A72D72E6709}"/>
              </a:ext>
            </a:extLst>
          </p:cNvPr>
          <p:cNvSpPr txBox="1"/>
          <p:nvPr/>
        </p:nvSpPr>
        <p:spPr>
          <a:xfrm>
            <a:off x="1350074" y="5153449"/>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5" name="TextBox 33">
            <a:extLst>
              <a:ext uri="{FF2B5EF4-FFF2-40B4-BE49-F238E27FC236}">
                <a16:creationId xmlns:a16="http://schemas.microsoft.com/office/drawing/2014/main" id="{44C84E17-B0CF-A043-25F0-D6FBA606C175}"/>
              </a:ext>
            </a:extLst>
          </p:cNvPr>
          <p:cNvSpPr txBox="1"/>
          <p:nvPr/>
        </p:nvSpPr>
        <p:spPr>
          <a:xfrm>
            <a:off x="1357679" y="5617562"/>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6" name="TextBox 39">
            <a:extLst>
              <a:ext uri="{FF2B5EF4-FFF2-40B4-BE49-F238E27FC236}">
                <a16:creationId xmlns:a16="http://schemas.microsoft.com/office/drawing/2014/main" id="{C6B763A8-FC7E-9848-ECA7-B2A65CF9CE65}"/>
              </a:ext>
            </a:extLst>
          </p:cNvPr>
          <p:cNvSpPr txBox="1"/>
          <p:nvPr/>
        </p:nvSpPr>
        <p:spPr>
          <a:xfrm>
            <a:off x="1357679" y="6429203"/>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7" name="TextBox 36">
            <a:extLst>
              <a:ext uri="{FF2B5EF4-FFF2-40B4-BE49-F238E27FC236}">
                <a16:creationId xmlns:a16="http://schemas.microsoft.com/office/drawing/2014/main" id="{6C1B88D3-DC3C-7908-ABFD-985175EBDA19}"/>
              </a:ext>
            </a:extLst>
          </p:cNvPr>
          <p:cNvSpPr txBox="1"/>
          <p:nvPr/>
        </p:nvSpPr>
        <p:spPr>
          <a:xfrm>
            <a:off x="1357679" y="7804368"/>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8" name="TextBox 37">
            <a:extLst>
              <a:ext uri="{FF2B5EF4-FFF2-40B4-BE49-F238E27FC236}">
                <a16:creationId xmlns:a16="http://schemas.microsoft.com/office/drawing/2014/main" id="{F8099AF7-2EEB-B0E9-3FF5-BC4932262D43}"/>
              </a:ext>
            </a:extLst>
          </p:cNvPr>
          <p:cNvSpPr txBox="1"/>
          <p:nvPr/>
        </p:nvSpPr>
        <p:spPr>
          <a:xfrm>
            <a:off x="1360036" y="8625535"/>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41" name="Rektangel: afrundede hjørner 40">
            <a:extLst>
              <a:ext uri="{FF2B5EF4-FFF2-40B4-BE49-F238E27FC236}">
                <a16:creationId xmlns:a16="http://schemas.microsoft.com/office/drawing/2014/main" id="{716E7116-4799-152E-63FD-B15D358299F7}"/>
              </a:ext>
            </a:extLst>
          </p:cNvPr>
          <p:cNvSpPr/>
          <p:nvPr/>
        </p:nvSpPr>
        <p:spPr>
          <a:xfrm>
            <a:off x="1688911" y="2781300"/>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cxnSp>
        <p:nvCxnSpPr>
          <p:cNvPr id="44" name="Lige forbindelse 43">
            <a:extLst>
              <a:ext uri="{FF2B5EF4-FFF2-40B4-BE49-F238E27FC236}">
                <a16:creationId xmlns:a16="http://schemas.microsoft.com/office/drawing/2014/main" id="{39E72C5F-5BF1-A9BB-3783-BCDE4486D029}"/>
              </a:ext>
            </a:extLst>
          </p:cNvPr>
          <p:cNvCxnSpPr>
            <a:cxnSpLocks/>
          </p:cNvCxnSpPr>
          <p:nvPr/>
        </p:nvCxnSpPr>
        <p:spPr>
          <a:xfrm>
            <a:off x="4928499" y="5229649"/>
            <a:ext cx="0" cy="410377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 name="TextBox 32">
            <a:extLst>
              <a:ext uri="{FF2B5EF4-FFF2-40B4-BE49-F238E27FC236}">
                <a16:creationId xmlns:a16="http://schemas.microsoft.com/office/drawing/2014/main" id="{E22D967A-9CA3-E2EF-A2A8-190C5758F466}"/>
              </a:ext>
            </a:extLst>
          </p:cNvPr>
          <p:cNvSpPr txBox="1"/>
          <p:nvPr/>
        </p:nvSpPr>
        <p:spPr>
          <a:xfrm>
            <a:off x="5528563" y="5153449"/>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47" name="TextBox 33">
            <a:extLst>
              <a:ext uri="{FF2B5EF4-FFF2-40B4-BE49-F238E27FC236}">
                <a16:creationId xmlns:a16="http://schemas.microsoft.com/office/drawing/2014/main" id="{32EC476D-0676-B5F8-86C5-E18735D3AC1E}"/>
              </a:ext>
            </a:extLst>
          </p:cNvPr>
          <p:cNvSpPr txBox="1"/>
          <p:nvPr/>
        </p:nvSpPr>
        <p:spPr>
          <a:xfrm>
            <a:off x="5536168" y="5617562"/>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48" name="TextBox 39">
            <a:extLst>
              <a:ext uri="{FF2B5EF4-FFF2-40B4-BE49-F238E27FC236}">
                <a16:creationId xmlns:a16="http://schemas.microsoft.com/office/drawing/2014/main" id="{BDFBCC0E-8C31-0599-B579-FE05A10B7ABA}"/>
              </a:ext>
            </a:extLst>
          </p:cNvPr>
          <p:cNvSpPr txBox="1"/>
          <p:nvPr/>
        </p:nvSpPr>
        <p:spPr>
          <a:xfrm>
            <a:off x="5536168" y="6429203"/>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49" name="TextBox 36">
            <a:extLst>
              <a:ext uri="{FF2B5EF4-FFF2-40B4-BE49-F238E27FC236}">
                <a16:creationId xmlns:a16="http://schemas.microsoft.com/office/drawing/2014/main" id="{901D6F2C-7B4D-922A-4A28-648AB25AC8CA}"/>
              </a:ext>
            </a:extLst>
          </p:cNvPr>
          <p:cNvSpPr txBox="1"/>
          <p:nvPr/>
        </p:nvSpPr>
        <p:spPr>
          <a:xfrm>
            <a:off x="5536168" y="7804368"/>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0" name="TextBox 37">
            <a:extLst>
              <a:ext uri="{FF2B5EF4-FFF2-40B4-BE49-F238E27FC236}">
                <a16:creationId xmlns:a16="http://schemas.microsoft.com/office/drawing/2014/main" id="{850B9499-3203-6913-6303-CADF805026CA}"/>
              </a:ext>
            </a:extLst>
          </p:cNvPr>
          <p:cNvSpPr txBox="1"/>
          <p:nvPr/>
        </p:nvSpPr>
        <p:spPr>
          <a:xfrm>
            <a:off x="5538525" y="8625535"/>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1" name="Rektangel: afrundede hjørner 50">
            <a:extLst>
              <a:ext uri="{FF2B5EF4-FFF2-40B4-BE49-F238E27FC236}">
                <a16:creationId xmlns:a16="http://schemas.microsoft.com/office/drawing/2014/main" id="{DEEB5840-B116-3673-3F93-51D96B121766}"/>
              </a:ext>
            </a:extLst>
          </p:cNvPr>
          <p:cNvSpPr/>
          <p:nvPr/>
        </p:nvSpPr>
        <p:spPr>
          <a:xfrm>
            <a:off x="5867400" y="2781300"/>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cxnSp>
        <p:nvCxnSpPr>
          <p:cNvPr id="52" name="Lige forbindelse 51">
            <a:extLst>
              <a:ext uri="{FF2B5EF4-FFF2-40B4-BE49-F238E27FC236}">
                <a16:creationId xmlns:a16="http://schemas.microsoft.com/office/drawing/2014/main" id="{5A2F5421-F5B2-99A9-EF8F-AA58496C0971}"/>
              </a:ext>
            </a:extLst>
          </p:cNvPr>
          <p:cNvCxnSpPr>
            <a:cxnSpLocks/>
          </p:cNvCxnSpPr>
          <p:nvPr/>
        </p:nvCxnSpPr>
        <p:spPr>
          <a:xfrm>
            <a:off x="9106988" y="5229649"/>
            <a:ext cx="0" cy="410377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3" name="TextBox 32">
            <a:extLst>
              <a:ext uri="{FF2B5EF4-FFF2-40B4-BE49-F238E27FC236}">
                <a16:creationId xmlns:a16="http://schemas.microsoft.com/office/drawing/2014/main" id="{0B4B071E-4A4D-CEA6-A48C-3B3861EFC94F}"/>
              </a:ext>
            </a:extLst>
          </p:cNvPr>
          <p:cNvSpPr txBox="1"/>
          <p:nvPr/>
        </p:nvSpPr>
        <p:spPr>
          <a:xfrm>
            <a:off x="9707052" y="5153449"/>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54" name="TextBox 33">
            <a:extLst>
              <a:ext uri="{FF2B5EF4-FFF2-40B4-BE49-F238E27FC236}">
                <a16:creationId xmlns:a16="http://schemas.microsoft.com/office/drawing/2014/main" id="{7C76658D-C55E-87B2-8244-0859CEF91C8B}"/>
              </a:ext>
            </a:extLst>
          </p:cNvPr>
          <p:cNvSpPr txBox="1"/>
          <p:nvPr/>
        </p:nvSpPr>
        <p:spPr>
          <a:xfrm>
            <a:off x="9714657" y="5617562"/>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55" name="TextBox 39">
            <a:extLst>
              <a:ext uri="{FF2B5EF4-FFF2-40B4-BE49-F238E27FC236}">
                <a16:creationId xmlns:a16="http://schemas.microsoft.com/office/drawing/2014/main" id="{1B2CDB4D-C9F5-1AE2-1EAF-B8BE9F1F84D1}"/>
              </a:ext>
            </a:extLst>
          </p:cNvPr>
          <p:cNvSpPr txBox="1"/>
          <p:nvPr/>
        </p:nvSpPr>
        <p:spPr>
          <a:xfrm>
            <a:off x="9714657" y="6429203"/>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56" name="TextBox 36">
            <a:extLst>
              <a:ext uri="{FF2B5EF4-FFF2-40B4-BE49-F238E27FC236}">
                <a16:creationId xmlns:a16="http://schemas.microsoft.com/office/drawing/2014/main" id="{584B864C-9984-5D2D-8FDA-D4D9FA2F13F3}"/>
              </a:ext>
            </a:extLst>
          </p:cNvPr>
          <p:cNvSpPr txBox="1"/>
          <p:nvPr/>
        </p:nvSpPr>
        <p:spPr>
          <a:xfrm>
            <a:off x="9714657" y="7804368"/>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7" name="TextBox 37">
            <a:extLst>
              <a:ext uri="{FF2B5EF4-FFF2-40B4-BE49-F238E27FC236}">
                <a16:creationId xmlns:a16="http://schemas.microsoft.com/office/drawing/2014/main" id="{AC9222AA-000B-1FB7-8DF0-FD83CCCD9D8F}"/>
              </a:ext>
            </a:extLst>
          </p:cNvPr>
          <p:cNvSpPr txBox="1"/>
          <p:nvPr/>
        </p:nvSpPr>
        <p:spPr>
          <a:xfrm>
            <a:off x="9717014" y="8625535"/>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8" name="Rektangel: afrundede hjørner 57">
            <a:extLst>
              <a:ext uri="{FF2B5EF4-FFF2-40B4-BE49-F238E27FC236}">
                <a16:creationId xmlns:a16="http://schemas.microsoft.com/office/drawing/2014/main" id="{98546CEB-4825-CDA0-78A1-E254DE1B8609}"/>
              </a:ext>
            </a:extLst>
          </p:cNvPr>
          <p:cNvSpPr/>
          <p:nvPr/>
        </p:nvSpPr>
        <p:spPr>
          <a:xfrm>
            <a:off x="10045889" y="2781300"/>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cxnSp>
        <p:nvCxnSpPr>
          <p:cNvPr id="59" name="Lige forbindelse 58">
            <a:extLst>
              <a:ext uri="{FF2B5EF4-FFF2-40B4-BE49-F238E27FC236}">
                <a16:creationId xmlns:a16="http://schemas.microsoft.com/office/drawing/2014/main" id="{44DFA1B6-1DBE-5268-8897-2905D383BDCC}"/>
              </a:ext>
            </a:extLst>
          </p:cNvPr>
          <p:cNvCxnSpPr>
            <a:cxnSpLocks/>
          </p:cNvCxnSpPr>
          <p:nvPr/>
        </p:nvCxnSpPr>
        <p:spPr>
          <a:xfrm>
            <a:off x="13285477" y="5229649"/>
            <a:ext cx="0" cy="410377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0" name="TextBox 32">
            <a:extLst>
              <a:ext uri="{FF2B5EF4-FFF2-40B4-BE49-F238E27FC236}">
                <a16:creationId xmlns:a16="http://schemas.microsoft.com/office/drawing/2014/main" id="{AE52FE93-7AE7-68AC-C114-B9F2960B2BDB}"/>
              </a:ext>
            </a:extLst>
          </p:cNvPr>
          <p:cNvSpPr txBox="1"/>
          <p:nvPr/>
        </p:nvSpPr>
        <p:spPr>
          <a:xfrm>
            <a:off x="13885541" y="5150606"/>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61" name="TextBox 33">
            <a:extLst>
              <a:ext uri="{FF2B5EF4-FFF2-40B4-BE49-F238E27FC236}">
                <a16:creationId xmlns:a16="http://schemas.microsoft.com/office/drawing/2014/main" id="{83817059-4E16-A36C-C3F1-10F86408C422}"/>
              </a:ext>
            </a:extLst>
          </p:cNvPr>
          <p:cNvSpPr txBox="1"/>
          <p:nvPr/>
        </p:nvSpPr>
        <p:spPr>
          <a:xfrm>
            <a:off x="13893146" y="5614719"/>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62" name="TextBox 39">
            <a:extLst>
              <a:ext uri="{FF2B5EF4-FFF2-40B4-BE49-F238E27FC236}">
                <a16:creationId xmlns:a16="http://schemas.microsoft.com/office/drawing/2014/main" id="{651B7326-559D-CF4D-DC19-D2C7BEE4C8A7}"/>
              </a:ext>
            </a:extLst>
          </p:cNvPr>
          <p:cNvSpPr txBox="1"/>
          <p:nvPr/>
        </p:nvSpPr>
        <p:spPr>
          <a:xfrm>
            <a:off x="13893146" y="6426360"/>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63" name="TextBox 36">
            <a:extLst>
              <a:ext uri="{FF2B5EF4-FFF2-40B4-BE49-F238E27FC236}">
                <a16:creationId xmlns:a16="http://schemas.microsoft.com/office/drawing/2014/main" id="{7EE6D498-C5B9-D0F7-1B1B-4D91626A258F}"/>
              </a:ext>
            </a:extLst>
          </p:cNvPr>
          <p:cNvSpPr txBox="1"/>
          <p:nvPr/>
        </p:nvSpPr>
        <p:spPr>
          <a:xfrm>
            <a:off x="13893146" y="7801525"/>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64" name="TextBox 37">
            <a:extLst>
              <a:ext uri="{FF2B5EF4-FFF2-40B4-BE49-F238E27FC236}">
                <a16:creationId xmlns:a16="http://schemas.microsoft.com/office/drawing/2014/main" id="{06F80053-AB6F-4594-404A-DDA9F6EA9B90}"/>
              </a:ext>
            </a:extLst>
          </p:cNvPr>
          <p:cNvSpPr txBox="1"/>
          <p:nvPr/>
        </p:nvSpPr>
        <p:spPr>
          <a:xfrm>
            <a:off x="13895503" y="8622692"/>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65" name="Rektangel: afrundede hjørner 64">
            <a:extLst>
              <a:ext uri="{FF2B5EF4-FFF2-40B4-BE49-F238E27FC236}">
                <a16:creationId xmlns:a16="http://schemas.microsoft.com/office/drawing/2014/main" id="{B4991B0B-50AD-CB21-26A8-9BAE93588EF6}"/>
              </a:ext>
            </a:extLst>
          </p:cNvPr>
          <p:cNvSpPr/>
          <p:nvPr/>
        </p:nvSpPr>
        <p:spPr>
          <a:xfrm>
            <a:off x="14224378" y="2778457"/>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spTree>
    <p:extLst>
      <p:ext uri="{BB962C8B-B14F-4D97-AF65-F5344CB8AC3E}">
        <p14:creationId xmlns:p14="http://schemas.microsoft.com/office/powerpoint/2010/main" val="1783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5">
            <a:extLst>
              <a:ext uri="{FF2B5EF4-FFF2-40B4-BE49-F238E27FC236}">
                <a16:creationId xmlns:a16="http://schemas.microsoft.com/office/drawing/2014/main" id="{8C13BE60-3F91-7E7F-B8D7-14980BD58200}"/>
              </a:ext>
            </a:extLst>
          </p:cNvPr>
          <p:cNvSpPr/>
          <p:nvPr/>
        </p:nvSpPr>
        <p:spPr>
          <a:xfrm>
            <a:off x="0" y="0"/>
            <a:ext cx="18288000" cy="10287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dirty="0">
              <a:solidFill>
                <a:prstClr val="white"/>
              </a:solidFill>
              <a:latin typeface="Calibri"/>
            </a:endParaRPr>
          </a:p>
        </p:txBody>
      </p:sp>
      <p:sp>
        <p:nvSpPr>
          <p:cNvPr id="18" name="Rektangel: afrundede hjørner 17">
            <a:extLst>
              <a:ext uri="{FF2B5EF4-FFF2-40B4-BE49-F238E27FC236}">
                <a16:creationId xmlns:a16="http://schemas.microsoft.com/office/drawing/2014/main" id="{5DC585EA-7ACB-4CA2-2437-921AD17FE6BC}"/>
              </a:ext>
            </a:extLst>
          </p:cNvPr>
          <p:cNvSpPr/>
          <p:nvPr/>
        </p:nvSpPr>
        <p:spPr>
          <a:xfrm>
            <a:off x="1138646" y="3563794"/>
            <a:ext cx="6633755"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dirty="0">
                <a:solidFill>
                  <a:schemeClr val="tx1"/>
                </a:solidFill>
                <a:latin typeface="Barlow" panose="00000500000000000000" pitchFamily="2" charset="0"/>
              </a:rPr>
              <a:t>Name</a:t>
            </a:r>
          </a:p>
        </p:txBody>
      </p:sp>
      <p:sp>
        <p:nvSpPr>
          <p:cNvPr id="21" name="TextBox 38">
            <a:extLst>
              <a:ext uri="{FF2B5EF4-FFF2-40B4-BE49-F238E27FC236}">
                <a16:creationId xmlns:a16="http://schemas.microsoft.com/office/drawing/2014/main" id="{A9642909-C393-11CF-F27F-272386586337}"/>
              </a:ext>
            </a:extLst>
          </p:cNvPr>
          <p:cNvSpPr txBox="1"/>
          <p:nvPr/>
        </p:nvSpPr>
        <p:spPr>
          <a:xfrm>
            <a:off x="1138646" y="3092835"/>
            <a:ext cx="2400300" cy="296235"/>
          </a:xfrm>
          <a:prstGeom prst="rect">
            <a:avLst/>
          </a:prstGeom>
        </p:spPr>
        <p:txBody>
          <a:bodyPr wrap="square" lIns="0" tIns="0" rIns="0" bIns="0" rtlCol="0" anchor="t">
            <a:spAutoFit/>
          </a:bodyPr>
          <a:lstStyle/>
          <a:p>
            <a:pPr defTabSz="914490">
              <a:lnSpc>
                <a:spcPts val="2624"/>
              </a:lnSpc>
            </a:pPr>
            <a:r>
              <a:rPr lang="en-US" spc="53" dirty="0">
                <a:solidFill>
                  <a:schemeClr val="bg1"/>
                </a:solidFill>
                <a:latin typeface="Barlow Medium"/>
              </a:rPr>
              <a:t>PROJECT NAME</a:t>
            </a:r>
          </a:p>
        </p:txBody>
      </p:sp>
      <p:sp>
        <p:nvSpPr>
          <p:cNvPr id="24" name="Rektangel: afrundede hjørner 23">
            <a:extLst>
              <a:ext uri="{FF2B5EF4-FFF2-40B4-BE49-F238E27FC236}">
                <a16:creationId xmlns:a16="http://schemas.microsoft.com/office/drawing/2014/main" id="{7D524194-E636-8209-B06D-067CDEE44395}"/>
              </a:ext>
            </a:extLst>
          </p:cNvPr>
          <p:cNvSpPr/>
          <p:nvPr/>
        </p:nvSpPr>
        <p:spPr>
          <a:xfrm>
            <a:off x="8991601" y="3563794"/>
            <a:ext cx="8157755"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dirty="0">
                <a:solidFill>
                  <a:schemeClr val="tx1"/>
                </a:solidFill>
                <a:latin typeface="Barlow" panose="00000500000000000000" pitchFamily="2" charset="0"/>
              </a:rPr>
              <a:t>Faculty, Department</a:t>
            </a:r>
          </a:p>
        </p:txBody>
      </p:sp>
      <p:sp>
        <p:nvSpPr>
          <p:cNvPr id="25" name="TextBox 38">
            <a:extLst>
              <a:ext uri="{FF2B5EF4-FFF2-40B4-BE49-F238E27FC236}">
                <a16:creationId xmlns:a16="http://schemas.microsoft.com/office/drawing/2014/main" id="{9ED4A9C8-A142-A23C-25DA-1EC7E285993C}"/>
              </a:ext>
            </a:extLst>
          </p:cNvPr>
          <p:cNvSpPr txBox="1"/>
          <p:nvPr/>
        </p:nvSpPr>
        <p:spPr>
          <a:xfrm>
            <a:off x="8991600" y="3092835"/>
            <a:ext cx="3429000" cy="296235"/>
          </a:xfrm>
          <a:prstGeom prst="rect">
            <a:avLst/>
          </a:prstGeom>
        </p:spPr>
        <p:txBody>
          <a:bodyPr wrap="square" lIns="0" tIns="0" rIns="0" bIns="0" rtlCol="0" anchor="t">
            <a:spAutoFit/>
          </a:bodyPr>
          <a:lstStyle/>
          <a:p>
            <a:pPr defTabSz="914490">
              <a:lnSpc>
                <a:spcPts val="2624"/>
              </a:lnSpc>
            </a:pPr>
            <a:r>
              <a:rPr lang="en-US" spc="53" dirty="0">
                <a:solidFill>
                  <a:schemeClr val="bg1"/>
                </a:solidFill>
                <a:latin typeface="Barlow Medium"/>
              </a:rPr>
              <a:t>FACULTY AND DEPARTMENT</a:t>
            </a:r>
          </a:p>
        </p:txBody>
      </p:sp>
      <p:sp>
        <p:nvSpPr>
          <p:cNvPr id="28" name="Rektangel: afrundede hjørner 27">
            <a:extLst>
              <a:ext uri="{FF2B5EF4-FFF2-40B4-BE49-F238E27FC236}">
                <a16:creationId xmlns:a16="http://schemas.microsoft.com/office/drawing/2014/main" id="{BA87A0DD-7E04-FFB0-BF36-DD17732EF01C}"/>
              </a:ext>
            </a:extLst>
          </p:cNvPr>
          <p:cNvSpPr/>
          <p:nvPr/>
        </p:nvSpPr>
        <p:spPr>
          <a:xfrm>
            <a:off x="1138646" y="5350120"/>
            <a:ext cx="4728755"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dirty="0">
                <a:solidFill>
                  <a:schemeClr val="tx1"/>
                </a:solidFill>
                <a:latin typeface="Barlow" panose="00000500000000000000" pitchFamily="2" charset="0"/>
              </a:rPr>
              <a:t>Name</a:t>
            </a:r>
          </a:p>
          <a:p>
            <a:r>
              <a:rPr lang="en-US" sz="1400" dirty="0">
                <a:solidFill>
                  <a:schemeClr val="tx1"/>
                </a:solidFill>
                <a:latin typeface="Barlow" panose="00000500000000000000" pitchFamily="2" charset="0"/>
              </a:rPr>
              <a:t>AAU email, phone number</a:t>
            </a:r>
          </a:p>
        </p:txBody>
      </p:sp>
      <p:sp>
        <p:nvSpPr>
          <p:cNvPr id="29" name="TextBox 38">
            <a:extLst>
              <a:ext uri="{FF2B5EF4-FFF2-40B4-BE49-F238E27FC236}">
                <a16:creationId xmlns:a16="http://schemas.microsoft.com/office/drawing/2014/main" id="{AC14D8B6-2FDB-DABB-E687-9A1579C59851}"/>
              </a:ext>
            </a:extLst>
          </p:cNvPr>
          <p:cNvSpPr txBox="1"/>
          <p:nvPr/>
        </p:nvSpPr>
        <p:spPr>
          <a:xfrm>
            <a:off x="1138646" y="4879161"/>
            <a:ext cx="2400300" cy="296235"/>
          </a:xfrm>
          <a:prstGeom prst="rect">
            <a:avLst/>
          </a:prstGeom>
        </p:spPr>
        <p:txBody>
          <a:bodyPr wrap="square" lIns="0" tIns="0" rIns="0" bIns="0" rtlCol="0" anchor="t">
            <a:spAutoFit/>
          </a:bodyPr>
          <a:lstStyle/>
          <a:p>
            <a:pPr defTabSz="914490">
              <a:lnSpc>
                <a:spcPts val="2624"/>
              </a:lnSpc>
            </a:pPr>
            <a:r>
              <a:rPr lang="en-US" spc="53" dirty="0">
                <a:solidFill>
                  <a:schemeClr val="bg1"/>
                </a:solidFill>
                <a:latin typeface="Barlow Medium"/>
              </a:rPr>
              <a:t>MAIN APPLICANT</a:t>
            </a:r>
          </a:p>
        </p:txBody>
      </p:sp>
      <p:cxnSp>
        <p:nvCxnSpPr>
          <p:cNvPr id="31" name="Lige forbindelse 30">
            <a:extLst>
              <a:ext uri="{FF2B5EF4-FFF2-40B4-BE49-F238E27FC236}">
                <a16:creationId xmlns:a16="http://schemas.microsoft.com/office/drawing/2014/main" id="{C3CC6B59-8902-B2EB-1E96-EEF46279951F}"/>
              </a:ext>
            </a:extLst>
          </p:cNvPr>
          <p:cNvCxnSpPr/>
          <p:nvPr/>
        </p:nvCxnSpPr>
        <p:spPr>
          <a:xfrm>
            <a:off x="1138648" y="4599329"/>
            <a:ext cx="16010708" cy="0"/>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32" name="Rektangel: afrundede hjørner 31">
            <a:extLst>
              <a:ext uri="{FF2B5EF4-FFF2-40B4-BE49-F238E27FC236}">
                <a16:creationId xmlns:a16="http://schemas.microsoft.com/office/drawing/2014/main" id="{712AE501-6964-F974-E6A1-EA2654329851}"/>
              </a:ext>
            </a:extLst>
          </p:cNvPr>
          <p:cNvSpPr/>
          <p:nvPr/>
        </p:nvSpPr>
        <p:spPr>
          <a:xfrm>
            <a:off x="6779624" y="5350120"/>
            <a:ext cx="4728753"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dirty="0">
                <a:solidFill>
                  <a:schemeClr val="tx1"/>
                </a:solidFill>
                <a:latin typeface="Barlow" panose="00000500000000000000" pitchFamily="2" charset="0"/>
              </a:rPr>
              <a:t>Name</a:t>
            </a:r>
          </a:p>
          <a:p>
            <a:r>
              <a:rPr lang="en-US" sz="1601" dirty="0">
                <a:solidFill>
                  <a:schemeClr val="tx1"/>
                </a:solidFill>
                <a:latin typeface="Barlow" panose="00000500000000000000" pitchFamily="2" charset="0"/>
              </a:rPr>
              <a:t>AAU email, phone number</a:t>
            </a:r>
          </a:p>
        </p:txBody>
      </p:sp>
      <p:sp>
        <p:nvSpPr>
          <p:cNvPr id="33" name="TextBox 38">
            <a:extLst>
              <a:ext uri="{FF2B5EF4-FFF2-40B4-BE49-F238E27FC236}">
                <a16:creationId xmlns:a16="http://schemas.microsoft.com/office/drawing/2014/main" id="{F23B7959-8C14-5161-9452-4FB80680FAFF}"/>
              </a:ext>
            </a:extLst>
          </p:cNvPr>
          <p:cNvSpPr txBox="1"/>
          <p:nvPr/>
        </p:nvSpPr>
        <p:spPr>
          <a:xfrm>
            <a:off x="6779624" y="4842998"/>
            <a:ext cx="2897777" cy="296235"/>
          </a:xfrm>
          <a:prstGeom prst="rect">
            <a:avLst/>
          </a:prstGeom>
        </p:spPr>
        <p:txBody>
          <a:bodyPr wrap="square" lIns="0" tIns="0" rIns="0" bIns="0" rtlCol="0" anchor="t">
            <a:spAutoFit/>
          </a:bodyPr>
          <a:lstStyle/>
          <a:p>
            <a:pPr defTabSz="914490">
              <a:lnSpc>
                <a:spcPts val="2624"/>
              </a:lnSpc>
            </a:pPr>
            <a:r>
              <a:rPr lang="en-US" spc="53" dirty="0">
                <a:solidFill>
                  <a:schemeClr val="bg1"/>
                </a:solidFill>
                <a:latin typeface="Barlow Medium"/>
              </a:rPr>
              <a:t>CO-APPLICANT (IF ANY)</a:t>
            </a:r>
          </a:p>
        </p:txBody>
      </p:sp>
      <p:sp>
        <p:nvSpPr>
          <p:cNvPr id="34" name="Rektangel: afrundede hjørner 33">
            <a:extLst>
              <a:ext uri="{FF2B5EF4-FFF2-40B4-BE49-F238E27FC236}">
                <a16:creationId xmlns:a16="http://schemas.microsoft.com/office/drawing/2014/main" id="{BB4ABA8F-EF5F-95C1-E21B-31BF3CB3C3AD}"/>
              </a:ext>
            </a:extLst>
          </p:cNvPr>
          <p:cNvSpPr/>
          <p:nvPr/>
        </p:nvSpPr>
        <p:spPr>
          <a:xfrm>
            <a:off x="12420602" y="5350120"/>
            <a:ext cx="4728753"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dirty="0">
                <a:solidFill>
                  <a:schemeClr val="tx1"/>
                </a:solidFill>
                <a:latin typeface="Barlow" panose="00000500000000000000" pitchFamily="2" charset="0"/>
              </a:rPr>
              <a:t>Name</a:t>
            </a:r>
          </a:p>
          <a:p>
            <a:r>
              <a:rPr lang="en-US" sz="1601" dirty="0">
                <a:solidFill>
                  <a:schemeClr val="tx1"/>
                </a:solidFill>
                <a:latin typeface="Barlow" panose="00000500000000000000" pitchFamily="2" charset="0"/>
              </a:rPr>
              <a:t>AAU email, phone number</a:t>
            </a:r>
          </a:p>
        </p:txBody>
      </p:sp>
      <p:sp>
        <p:nvSpPr>
          <p:cNvPr id="35" name="TextBox 38">
            <a:extLst>
              <a:ext uri="{FF2B5EF4-FFF2-40B4-BE49-F238E27FC236}">
                <a16:creationId xmlns:a16="http://schemas.microsoft.com/office/drawing/2014/main" id="{1E1BBD5B-65BD-8B5C-A466-507ED45F7DE4}"/>
              </a:ext>
            </a:extLst>
          </p:cNvPr>
          <p:cNvSpPr txBox="1"/>
          <p:nvPr/>
        </p:nvSpPr>
        <p:spPr>
          <a:xfrm>
            <a:off x="12420602" y="4879161"/>
            <a:ext cx="2897777" cy="296235"/>
          </a:xfrm>
          <a:prstGeom prst="rect">
            <a:avLst/>
          </a:prstGeom>
        </p:spPr>
        <p:txBody>
          <a:bodyPr wrap="square" lIns="0" tIns="0" rIns="0" bIns="0" rtlCol="0" anchor="t">
            <a:spAutoFit/>
          </a:bodyPr>
          <a:lstStyle/>
          <a:p>
            <a:pPr defTabSz="914490">
              <a:lnSpc>
                <a:spcPts val="2624"/>
              </a:lnSpc>
            </a:pPr>
            <a:r>
              <a:rPr lang="en-US" spc="53" dirty="0">
                <a:solidFill>
                  <a:schemeClr val="bg1"/>
                </a:solidFill>
                <a:latin typeface="Barlow Medium"/>
              </a:rPr>
              <a:t>BUSINESS DEVELOPER</a:t>
            </a:r>
          </a:p>
        </p:txBody>
      </p:sp>
      <p:cxnSp>
        <p:nvCxnSpPr>
          <p:cNvPr id="36" name="Lige forbindelse 35">
            <a:extLst>
              <a:ext uri="{FF2B5EF4-FFF2-40B4-BE49-F238E27FC236}">
                <a16:creationId xmlns:a16="http://schemas.microsoft.com/office/drawing/2014/main" id="{9C8C54DD-41B0-7DF0-F723-10209DD76CDD}"/>
              </a:ext>
            </a:extLst>
          </p:cNvPr>
          <p:cNvCxnSpPr/>
          <p:nvPr/>
        </p:nvCxnSpPr>
        <p:spPr>
          <a:xfrm>
            <a:off x="1088573" y="6428129"/>
            <a:ext cx="16010708" cy="0"/>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41" name="Rektangel: afrundede hjørner 40">
            <a:extLst>
              <a:ext uri="{FF2B5EF4-FFF2-40B4-BE49-F238E27FC236}">
                <a16:creationId xmlns:a16="http://schemas.microsoft.com/office/drawing/2014/main" id="{264A3F0F-8B04-DAA6-E7B7-41E58DCB843F}"/>
              </a:ext>
            </a:extLst>
          </p:cNvPr>
          <p:cNvSpPr/>
          <p:nvPr/>
        </p:nvSpPr>
        <p:spPr>
          <a:xfrm>
            <a:off x="1138646" y="7178918"/>
            <a:ext cx="2518955"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dirty="0">
                <a:solidFill>
                  <a:schemeClr val="tx1"/>
                </a:solidFill>
                <a:latin typeface="Barlow" panose="00000500000000000000" pitchFamily="2" charset="0"/>
              </a:rPr>
              <a:t>DKK XXX.XXX</a:t>
            </a:r>
          </a:p>
        </p:txBody>
      </p:sp>
      <p:sp>
        <p:nvSpPr>
          <p:cNvPr id="42" name="TextBox 38">
            <a:extLst>
              <a:ext uri="{FF2B5EF4-FFF2-40B4-BE49-F238E27FC236}">
                <a16:creationId xmlns:a16="http://schemas.microsoft.com/office/drawing/2014/main" id="{F3EC0B1E-34B1-A27E-0977-786A9E291CCA}"/>
              </a:ext>
            </a:extLst>
          </p:cNvPr>
          <p:cNvSpPr txBox="1"/>
          <p:nvPr/>
        </p:nvSpPr>
        <p:spPr>
          <a:xfrm>
            <a:off x="1138646" y="6706650"/>
            <a:ext cx="2671355" cy="296235"/>
          </a:xfrm>
          <a:prstGeom prst="rect">
            <a:avLst/>
          </a:prstGeom>
        </p:spPr>
        <p:txBody>
          <a:bodyPr wrap="square" lIns="0" tIns="0" rIns="0" bIns="0" rtlCol="0" anchor="t">
            <a:spAutoFit/>
          </a:bodyPr>
          <a:lstStyle/>
          <a:p>
            <a:pPr defTabSz="914490">
              <a:lnSpc>
                <a:spcPts val="2624"/>
              </a:lnSpc>
            </a:pPr>
            <a:r>
              <a:rPr lang="en-US" spc="53" dirty="0">
                <a:solidFill>
                  <a:schemeClr val="bg1"/>
                </a:solidFill>
                <a:latin typeface="Barlow Medium"/>
              </a:rPr>
              <a:t>APPLIED PROJECT SUM</a:t>
            </a:r>
          </a:p>
        </p:txBody>
      </p:sp>
      <p:sp>
        <p:nvSpPr>
          <p:cNvPr id="43" name="Rektangel: afrundede hjørner 42">
            <a:extLst>
              <a:ext uri="{FF2B5EF4-FFF2-40B4-BE49-F238E27FC236}">
                <a16:creationId xmlns:a16="http://schemas.microsoft.com/office/drawing/2014/main" id="{342E5D1C-5DE1-69CB-63BA-3132F9ABE47A}"/>
              </a:ext>
            </a:extLst>
          </p:cNvPr>
          <p:cNvSpPr/>
          <p:nvPr/>
        </p:nvSpPr>
        <p:spPr>
          <a:xfrm>
            <a:off x="4191000" y="7178918"/>
            <a:ext cx="3581400"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dirty="0">
                <a:solidFill>
                  <a:schemeClr val="tx1"/>
                </a:solidFill>
                <a:latin typeface="Barlow" panose="00000500000000000000" pitchFamily="2" charset="0"/>
              </a:rPr>
              <a:t>Start date and year</a:t>
            </a:r>
          </a:p>
          <a:p>
            <a:r>
              <a:rPr lang="en-US" sz="1601" b="1" dirty="0">
                <a:solidFill>
                  <a:schemeClr val="tx1"/>
                </a:solidFill>
                <a:latin typeface="Barlow" panose="00000500000000000000" pitchFamily="2" charset="0"/>
              </a:rPr>
              <a:t>Project duration: </a:t>
            </a:r>
            <a:r>
              <a:rPr lang="en-US" sz="1601" dirty="0">
                <a:solidFill>
                  <a:schemeClr val="tx1"/>
                </a:solidFill>
                <a:latin typeface="Barlow" panose="00000500000000000000" pitchFamily="2" charset="0"/>
              </a:rPr>
              <a:t>X months</a:t>
            </a:r>
          </a:p>
        </p:txBody>
      </p:sp>
      <p:sp>
        <p:nvSpPr>
          <p:cNvPr id="44" name="TextBox 38">
            <a:extLst>
              <a:ext uri="{FF2B5EF4-FFF2-40B4-BE49-F238E27FC236}">
                <a16:creationId xmlns:a16="http://schemas.microsoft.com/office/drawing/2014/main" id="{6D6292D5-BD36-2078-EFB9-97F79333F3E2}"/>
              </a:ext>
            </a:extLst>
          </p:cNvPr>
          <p:cNvSpPr txBox="1"/>
          <p:nvPr/>
        </p:nvSpPr>
        <p:spPr>
          <a:xfrm>
            <a:off x="4191000" y="6706650"/>
            <a:ext cx="3581400" cy="296235"/>
          </a:xfrm>
          <a:prstGeom prst="rect">
            <a:avLst/>
          </a:prstGeom>
        </p:spPr>
        <p:txBody>
          <a:bodyPr wrap="square" lIns="0" tIns="0" rIns="0" bIns="0" rtlCol="0" anchor="t">
            <a:spAutoFit/>
          </a:bodyPr>
          <a:lstStyle/>
          <a:p>
            <a:pPr defTabSz="914490">
              <a:lnSpc>
                <a:spcPts val="2624"/>
              </a:lnSpc>
            </a:pPr>
            <a:r>
              <a:rPr lang="en-US" spc="53" dirty="0">
                <a:solidFill>
                  <a:schemeClr val="bg1"/>
                </a:solidFill>
                <a:latin typeface="Barlow Medium"/>
              </a:rPr>
              <a:t>PROJECT START AND DURATION</a:t>
            </a:r>
          </a:p>
        </p:txBody>
      </p:sp>
      <p:cxnSp>
        <p:nvCxnSpPr>
          <p:cNvPr id="45" name="Lige forbindelse 44">
            <a:extLst>
              <a:ext uri="{FF2B5EF4-FFF2-40B4-BE49-F238E27FC236}">
                <a16:creationId xmlns:a16="http://schemas.microsoft.com/office/drawing/2014/main" id="{AD95D518-D338-C194-859F-4F4C0EC84699}"/>
              </a:ext>
            </a:extLst>
          </p:cNvPr>
          <p:cNvCxnSpPr>
            <a:cxnSpLocks/>
          </p:cNvCxnSpPr>
          <p:nvPr/>
        </p:nvCxnSpPr>
        <p:spPr>
          <a:xfrm flipV="1">
            <a:off x="8382000" y="6706650"/>
            <a:ext cx="0" cy="1103850"/>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48" name="Rektangel: afrundede hjørner 47">
            <a:extLst>
              <a:ext uri="{FF2B5EF4-FFF2-40B4-BE49-F238E27FC236}">
                <a16:creationId xmlns:a16="http://schemas.microsoft.com/office/drawing/2014/main" id="{97BFDFD5-DEF8-BA5F-76F1-688A8D70BDD5}"/>
              </a:ext>
            </a:extLst>
          </p:cNvPr>
          <p:cNvSpPr/>
          <p:nvPr/>
        </p:nvSpPr>
        <p:spPr>
          <a:xfrm>
            <a:off x="8967652" y="7167004"/>
            <a:ext cx="4672148"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dirty="0">
                <a:solidFill>
                  <a:schemeClr val="tx1"/>
                </a:solidFill>
                <a:latin typeface="Barlow" panose="00000500000000000000" pitchFamily="2" charset="0"/>
              </a:rPr>
              <a:t>Name</a:t>
            </a:r>
          </a:p>
          <a:p>
            <a:r>
              <a:rPr lang="en-US" sz="1601" dirty="0">
                <a:solidFill>
                  <a:schemeClr val="tx1"/>
                </a:solidFill>
                <a:latin typeface="Barlow" panose="00000500000000000000" pitchFamily="2" charset="0"/>
              </a:rPr>
              <a:t>AAU email, phone number</a:t>
            </a:r>
          </a:p>
        </p:txBody>
      </p:sp>
      <p:sp>
        <p:nvSpPr>
          <p:cNvPr id="49" name="TextBox 38">
            <a:extLst>
              <a:ext uri="{FF2B5EF4-FFF2-40B4-BE49-F238E27FC236}">
                <a16:creationId xmlns:a16="http://schemas.microsoft.com/office/drawing/2014/main" id="{46812EA3-0ACC-7287-8904-FC4E8155D82D}"/>
              </a:ext>
            </a:extLst>
          </p:cNvPr>
          <p:cNvSpPr txBox="1"/>
          <p:nvPr/>
        </p:nvSpPr>
        <p:spPr>
          <a:xfrm>
            <a:off x="8967652" y="6694736"/>
            <a:ext cx="3757745" cy="296235"/>
          </a:xfrm>
          <a:prstGeom prst="rect">
            <a:avLst/>
          </a:prstGeom>
        </p:spPr>
        <p:txBody>
          <a:bodyPr wrap="square" lIns="0" tIns="0" rIns="0" bIns="0" rtlCol="0" anchor="t">
            <a:spAutoFit/>
          </a:bodyPr>
          <a:lstStyle/>
          <a:p>
            <a:pPr defTabSz="914490">
              <a:lnSpc>
                <a:spcPts val="2624"/>
              </a:lnSpc>
            </a:pPr>
            <a:r>
              <a:rPr lang="en-US" spc="53" dirty="0">
                <a:solidFill>
                  <a:schemeClr val="bg1"/>
                </a:solidFill>
                <a:latin typeface="Barlow Medium"/>
              </a:rPr>
              <a:t>RESPONSIBLE FOR ACCOUNTING</a:t>
            </a:r>
          </a:p>
        </p:txBody>
      </p:sp>
      <p:sp>
        <p:nvSpPr>
          <p:cNvPr id="50" name="Rektangel: afrundede hjørner 49">
            <a:extLst>
              <a:ext uri="{FF2B5EF4-FFF2-40B4-BE49-F238E27FC236}">
                <a16:creationId xmlns:a16="http://schemas.microsoft.com/office/drawing/2014/main" id="{9E11C3E6-1C47-7012-7AE3-D3E64A5F8864}"/>
              </a:ext>
            </a:extLst>
          </p:cNvPr>
          <p:cNvSpPr/>
          <p:nvPr/>
        </p:nvSpPr>
        <p:spPr>
          <a:xfrm>
            <a:off x="14249400" y="7178918"/>
            <a:ext cx="2899953"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1" i="1" dirty="0">
                <a:solidFill>
                  <a:schemeClr val="tx1"/>
                </a:solidFill>
                <a:latin typeface="Barlow" panose="00000500000000000000" pitchFamily="2" charset="0"/>
              </a:rPr>
              <a:t>Invention Registration ##</a:t>
            </a:r>
          </a:p>
        </p:txBody>
      </p:sp>
      <p:sp>
        <p:nvSpPr>
          <p:cNvPr id="51" name="TextBox 38">
            <a:extLst>
              <a:ext uri="{FF2B5EF4-FFF2-40B4-BE49-F238E27FC236}">
                <a16:creationId xmlns:a16="http://schemas.microsoft.com/office/drawing/2014/main" id="{5D148831-87BA-6945-0786-50E1112419AE}"/>
              </a:ext>
            </a:extLst>
          </p:cNvPr>
          <p:cNvSpPr txBox="1"/>
          <p:nvPr/>
        </p:nvSpPr>
        <p:spPr>
          <a:xfrm>
            <a:off x="14249400" y="6706651"/>
            <a:ext cx="2392680" cy="296235"/>
          </a:xfrm>
          <a:prstGeom prst="rect">
            <a:avLst/>
          </a:prstGeom>
        </p:spPr>
        <p:txBody>
          <a:bodyPr wrap="square" lIns="0" tIns="0" rIns="0" bIns="0" rtlCol="0" anchor="t">
            <a:spAutoFit/>
          </a:bodyPr>
          <a:lstStyle/>
          <a:p>
            <a:pPr defTabSz="914490">
              <a:lnSpc>
                <a:spcPts val="2624"/>
              </a:lnSpc>
            </a:pPr>
            <a:r>
              <a:rPr lang="en-US" spc="53" dirty="0">
                <a:solidFill>
                  <a:schemeClr val="bg1"/>
                </a:solidFill>
                <a:latin typeface="Barlow Medium"/>
              </a:rPr>
              <a:t>TECH ID</a:t>
            </a:r>
          </a:p>
        </p:txBody>
      </p:sp>
      <p:sp>
        <p:nvSpPr>
          <p:cNvPr id="2" name="TextBox 37">
            <a:extLst>
              <a:ext uri="{FF2B5EF4-FFF2-40B4-BE49-F238E27FC236}">
                <a16:creationId xmlns:a16="http://schemas.microsoft.com/office/drawing/2014/main" id="{FFDA9C9F-25DF-20F1-D09E-006DF16FAB7A}"/>
              </a:ext>
            </a:extLst>
          </p:cNvPr>
          <p:cNvSpPr txBox="1"/>
          <p:nvPr/>
        </p:nvSpPr>
        <p:spPr>
          <a:xfrm>
            <a:off x="1138646" y="1586369"/>
            <a:ext cx="66337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PROJECT INFORMATION</a:t>
            </a:r>
          </a:p>
        </p:txBody>
      </p:sp>
      <p:sp>
        <p:nvSpPr>
          <p:cNvPr id="5" name="TextBox 8">
            <a:extLst>
              <a:ext uri="{FF2B5EF4-FFF2-40B4-BE49-F238E27FC236}">
                <a16:creationId xmlns:a16="http://schemas.microsoft.com/office/drawing/2014/main" id="{77FE7B7D-C07A-5AF6-631E-D851CD79AB3C}"/>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pic>
        <p:nvPicPr>
          <p:cNvPr id="6" name="Picture 6">
            <a:extLst>
              <a:ext uri="{FF2B5EF4-FFF2-40B4-BE49-F238E27FC236}">
                <a16:creationId xmlns:a16="http://schemas.microsoft.com/office/drawing/2014/main" id="{46C69145-B941-825F-525A-A20BCF5F1C95}"/>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7" name="Tekstfelt 6">
            <a:extLst>
              <a:ext uri="{FF2B5EF4-FFF2-40B4-BE49-F238E27FC236}">
                <a16:creationId xmlns:a16="http://schemas.microsoft.com/office/drawing/2014/main" id="{1CD62332-8180-FE76-EC95-70BEB1CD9B6B}"/>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135041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66337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PROJECT BUDGET</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graphicFrame>
        <p:nvGraphicFramePr>
          <p:cNvPr id="3" name="Tabel 2">
            <a:extLst>
              <a:ext uri="{FF2B5EF4-FFF2-40B4-BE49-F238E27FC236}">
                <a16:creationId xmlns:a16="http://schemas.microsoft.com/office/drawing/2014/main" id="{AE75450B-CAC9-4B9F-7113-4CD731804C3A}"/>
              </a:ext>
            </a:extLst>
          </p:cNvPr>
          <p:cNvGraphicFramePr>
            <a:graphicFrameLocks noGrp="1"/>
          </p:cNvGraphicFramePr>
          <p:nvPr>
            <p:extLst>
              <p:ext uri="{D42A27DB-BD31-4B8C-83A1-F6EECF244321}">
                <p14:modId xmlns:p14="http://schemas.microsoft.com/office/powerpoint/2010/main" val="2617735871"/>
              </p:ext>
            </p:extLst>
          </p:nvPr>
        </p:nvGraphicFramePr>
        <p:xfrm>
          <a:off x="1147354" y="3131180"/>
          <a:ext cx="15921445" cy="4603120"/>
        </p:xfrm>
        <a:graphic>
          <a:graphicData uri="http://schemas.openxmlformats.org/drawingml/2006/table">
            <a:tbl>
              <a:tblPr firstRow="1" firstCol="1" lastRow="1" lastCol="1" bandRow="1" bandCol="1"/>
              <a:tblGrid>
                <a:gridCol w="13787846">
                  <a:extLst>
                    <a:ext uri="{9D8B030D-6E8A-4147-A177-3AD203B41FA5}">
                      <a16:colId xmlns:a16="http://schemas.microsoft.com/office/drawing/2014/main" val="2748592507"/>
                    </a:ext>
                  </a:extLst>
                </a:gridCol>
                <a:gridCol w="2133599">
                  <a:extLst>
                    <a:ext uri="{9D8B030D-6E8A-4147-A177-3AD203B41FA5}">
                      <a16:colId xmlns:a16="http://schemas.microsoft.com/office/drawing/2014/main" val="3934212111"/>
                    </a:ext>
                  </a:extLst>
                </a:gridCol>
              </a:tblGrid>
              <a:tr h="571819">
                <a:tc>
                  <a:txBody>
                    <a:bodyPr/>
                    <a:lstStyle/>
                    <a:p>
                      <a:pPr>
                        <a:lnSpc>
                          <a:spcPct val="115000"/>
                        </a:lnSpc>
                        <a:spcAft>
                          <a:spcPts val="1000"/>
                        </a:spcAft>
                        <a:tabLst>
                          <a:tab pos="22860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1. Financial release of scientific personnels’ time</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1058126962"/>
                  </a:ext>
                </a:extLst>
              </a:tr>
              <a:tr h="571819">
                <a:tc>
                  <a:txBody>
                    <a:bodyPr/>
                    <a:lstStyle/>
                    <a:p>
                      <a:pPr>
                        <a:lnSpc>
                          <a:spcPct val="115000"/>
                        </a:lnSpc>
                        <a:spcAft>
                          <a:spcPts val="1000"/>
                        </a:spcAft>
                        <a:tabLst>
                          <a:tab pos="226695" algn="l"/>
                          <a:tab pos="24765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2. 	Salary for project assistance personnel</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74526139"/>
                  </a:ext>
                </a:extLst>
              </a:tr>
              <a:tr h="571819">
                <a:tc>
                  <a:txBody>
                    <a:bodyPr/>
                    <a:lstStyle/>
                    <a:p>
                      <a:pPr>
                        <a:lnSpc>
                          <a:spcPct val="115000"/>
                        </a:lnSpc>
                        <a:spcAft>
                          <a:spcPts val="1000"/>
                        </a:spcAft>
                        <a:tabLst>
                          <a:tab pos="226695" algn="l"/>
                          <a:tab pos="26670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3. 	Acquirement, running/renting of necessary equipment and materials</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3225816559"/>
                  </a:ext>
                </a:extLst>
              </a:tr>
              <a:tr h="571819">
                <a:tc>
                  <a:txBody>
                    <a:bodyPr/>
                    <a:lstStyle/>
                    <a:p>
                      <a:pPr>
                        <a:lnSpc>
                          <a:spcPct val="115000"/>
                        </a:lnSpc>
                        <a:spcAft>
                          <a:spcPts val="1000"/>
                        </a:spcAft>
                        <a:tabLst>
                          <a:tab pos="226695" algn="l"/>
                          <a:tab pos="276225"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4. 	Travel expenses for own personnel and external consultants</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3142012591"/>
                  </a:ext>
                </a:extLst>
              </a:tr>
              <a:tr h="619643">
                <a:tc>
                  <a:txBody>
                    <a:bodyPr/>
                    <a:lstStyle/>
                    <a:p>
                      <a:pPr>
                        <a:lnSpc>
                          <a:spcPct val="115000"/>
                        </a:lnSpc>
                        <a:spcAft>
                          <a:spcPts val="1000"/>
                        </a:spcAft>
                        <a:tabLst>
                          <a:tab pos="226695" algn="l"/>
                          <a:tab pos="24765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5.	Expenses relating to external work such as feasibility-studies, experiments, prototype development, market analyses and business plan writing</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2784191691"/>
                  </a:ext>
                </a:extLst>
              </a:tr>
              <a:tr h="861143">
                <a:tc>
                  <a:txBody>
                    <a:bodyPr/>
                    <a:lstStyle/>
                    <a:p>
                      <a:pPr>
                        <a:lnSpc>
                          <a:spcPct val="115000"/>
                        </a:lnSpc>
                        <a:spcAft>
                          <a:spcPts val="1000"/>
                        </a:spcAft>
                        <a:tabLst>
                          <a:tab pos="238125"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Eventual own financial contribution</a:t>
                      </a:r>
                      <a:endParaRPr lang="da-DK" sz="1700" i="1"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1313635685"/>
                  </a:ext>
                </a:extLst>
              </a:tr>
              <a:tr h="835058">
                <a:tc>
                  <a:txBody>
                    <a:bodyPr/>
                    <a:lstStyle/>
                    <a:p>
                      <a:pPr>
                        <a:lnSpc>
                          <a:spcPct val="115000"/>
                        </a:lnSpc>
                        <a:spcAft>
                          <a:spcPts val="1000"/>
                        </a:spcAft>
                        <a:tabLst>
                          <a:tab pos="200025" algn="l"/>
                          <a:tab pos="226695" algn="l"/>
                        </a:tabLst>
                      </a:pPr>
                      <a:r>
                        <a:rPr lang="en-GB" sz="1700" b="1" dirty="0">
                          <a:solidFill>
                            <a:srgbClr val="1D1D1D"/>
                          </a:solidFill>
                          <a:effectLst/>
                          <a:latin typeface="Barlow" panose="00000500000000000000" pitchFamily="2" charset="0"/>
                          <a:ea typeface="Calibri" panose="020F0502020204030204" pitchFamily="34" charset="0"/>
                          <a:cs typeface="Arial" panose="020B0604020202020204" pitchFamily="34" charset="0"/>
                        </a:rPr>
                        <a:t>TOTAL PROJECT EXPENSES</a:t>
                      </a:r>
                      <a:endParaRPr lang="da-DK" sz="1700" dirty="0">
                        <a:solidFill>
                          <a:srgbClr val="1D1D1D"/>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solidFill>
                      <a:srgbClr val="ADC0CC"/>
                    </a:solidFill>
                  </a:tcPr>
                </a:tc>
                <a:tc>
                  <a:txBody>
                    <a:bodyPr/>
                    <a:lstStyle/>
                    <a:p>
                      <a:pPr algn="r">
                        <a:lnSpc>
                          <a:spcPct val="115000"/>
                        </a:lnSpc>
                        <a:spcAft>
                          <a:spcPts val="1000"/>
                        </a:spcAft>
                      </a:pPr>
                      <a:r>
                        <a:rPr lang="en-GB" sz="1700" b="1" dirty="0">
                          <a:solidFill>
                            <a:srgbClr val="1D1D1D"/>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rgbClr val="1D1D1D"/>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solidFill>
                      <a:srgbClr val="ADC0CC"/>
                    </a:solidFill>
                  </a:tcPr>
                </a:tc>
                <a:extLst>
                  <a:ext uri="{0D108BD9-81ED-4DB2-BD59-A6C34878D82A}">
                    <a16:rowId xmlns:a16="http://schemas.microsoft.com/office/drawing/2014/main" val="3875487432"/>
                  </a:ext>
                </a:extLst>
              </a:tr>
            </a:tbl>
          </a:graphicData>
        </a:graphic>
      </p:graphicFrame>
      <p:pic>
        <p:nvPicPr>
          <p:cNvPr id="5" name="Picture 6">
            <a:extLst>
              <a:ext uri="{FF2B5EF4-FFF2-40B4-BE49-F238E27FC236}">
                <a16:creationId xmlns:a16="http://schemas.microsoft.com/office/drawing/2014/main" id="{826DFA42-8C67-5BAB-0943-5B1178FB9FA2}"/>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6" name="Tekstfelt 5">
            <a:extLst>
              <a:ext uri="{FF2B5EF4-FFF2-40B4-BE49-F238E27FC236}">
                <a16:creationId xmlns:a16="http://schemas.microsoft.com/office/drawing/2014/main" id="{BECA2016-37E8-D0FA-FAA9-3F790A860EFA}"/>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116116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Q&amp;A</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5" name="Rektangel 4">
            <a:extLst>
              <a:ext uri="{FF2B5EF4-FFF2-40B4-BE49-F238E27FC236}">
                <a16:creationId xmlns:a16="http://schemas.microsoft.com/office/drawing/2014/main" id="{ED48B1FA-5BF1-5C3E-F0D3-ECA8BBF8169A}"/>
              </a:ext>
            </a:extLst>
          </p:cNvPr>
          <p:cNvSpPr/>
          <p:nvPr/>
        </p:nvSpPr>
        <p:spPr>
          <a:xfrm>
            <a:off x="1087951" y="2753896"/>
            <a:ext cx="15588476" cy="5755422"/>
          </a:xfrm>
          <a:prstGeom prst="rect">
            <a:avLst/>
          </a:prstGeom>
        </p:spPr>
        <p:txBody>
          <a:bodyPr wrap="square">
            <a:spAutoFit/>
          </a:bodyPr>
          <a:lstStyle/>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Lorem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ipsum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dolor</a:t>
            </a:r>
            <a:r>
              <a:rPr lang="da-DK" sz="1600" dirty="0">
                <a:solidFill>
                  <a:prstClr val="white"/>
                </a:solidFill>
                <a:latin typeface="Barlow" panose="00000500000000000000" pitchFamily="2" charset="0"/>
              </a:rPr>
              <a:t>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consectetuer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adipiscing</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elit</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Maecenas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porttitor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congue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massa</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posuere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sed</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pulvinar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ultricies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purus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lectus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libero,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commodo</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eros </a:t>
            </a:r>
            <a:r>
              <a:rPr lang="da-DK" sz="1600" dirty="0" err="1">
                <a:solidFill>
                  <a:prstClr val="white"/>
                </a:solidFill>
                <a:latin typeface="Barlow" panose="00000500000000000000" pitchFamily="2" charset="0"/>
              </a:rPr>
              <a:t>quis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urna</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Nunc</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viverra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imperdiet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enim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est</a:t>
            </a:r>
            <a:r>
              <a:rPr lang="da-DK" sz="1600" dirty="0">
                <a:solidFill>
                  <a:prstClr val="white"/>
                </a:solidFill>
                <a:latin typeface="Barlow" panose="00000500000000000000" pitchFamily="2" charset="0"/>
              </a:rPr>
              <a:t>. Vivamus a </a:t>
            </a:r>
            <a:r>
              <a:rPr lang="da-DK" sz="1600" dirty="0" err="1">
                <a:solidFill>
                  <a:prstClr val="white"/>
                </a:solidFill>
                <a:latin typeface="Barlow" panose="00000500000000000000" pitchFamily="2" charset="0"/>
              </a:rPr>
              <a:t>tellus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Lorem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ipsum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dolor</a:t>
            </a:r>
            <a:r>
              <a:rPr lang="da-DK" sz="1600" dirty="0">
                <a:solidFill>
                  <a:prstClr val="white"/>
                </a:solidFill>
                <a:latin typeface="Barlow" panose="00000500000000000000" pitchFamily="2" charset="0"/>
              </a:rPr>
              <a:t>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consectetuer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adipiscing</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elit</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Maecenas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porttitor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congue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massa</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posuere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sed</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pulvinar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ultricies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purus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lectus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libero,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commodo</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eros </a:t>
            </a:r>
            <a:r>
              <a:rPr lang="da-DK" sz="1600" dirty="0" err="1">
                <a:solidFill>
                  <a:prstClr val="white"/>
                </a:solidFill>
                <a:latin typeface="Barlow" panose="00000500000000000000" pitchFamily="2" charset="0"/>
              </a:rPr>
              <a:t>quis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urna</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Nunc</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viverra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imperdiet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enim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est</a:t>
            </a:r>
            <a:r>
              <a:rPr lang="da-DK" sz="1600" dirty="0">
                <a:solidFill>
                  <a:prstClr val="white"/>
                </a:solidFill>
                <a:latin typeface="Barlow" panose="00000500000000000000" pitchFamily="2" charset="0"/>
              </a:rPr>
              <a:t>. Vivamus a </a:t>
            </a:r>
            <a:r>
              <a:rPr lang="da-DK" sz="1600" dirty="0" err="1">
                <a:solidFill>
                  <a:prstClr val="white"/>
                </a:solidFill>
                <a:latin typeface="Barlow" panose="00000500000000000000" pitchFamily="2" charset="0"/>
              </a:rPr>
              <a:t>tellus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Lorem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ipsum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dolor</a:t>
            </a:r>
            <a:r>
              <a:rPr lang="da-DK" sz="1600" dirty="0">
                <a:solidFill>
                  <a:prstClr val="white"/>
                </a:solidFill>
                <a:latin typeface="Barlow" panose="00000500000000000000" pitchFamily="2" charset="0"/>
              </a:rPr>
              <a:t>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consectetuer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adipiscing</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elit</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Maecenas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porttitor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congue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massa</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posuere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sed</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pulvinar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ultricies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purus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lectus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libero,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commodo</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eros </a:t>
            </a:r>
            <a:r>
              <a:rPr lang="da-DK" sz="1600" dirty="0" err="1">
                <a:solidFill>
                  <a:prstClr val="white"/>
                </a:solidFill>
                <a:latin typeface="Barlow" panose="00000500000000000000" pitchFamily="2" charset="0"/>
              </a:rPr>
              <a:t>quis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urna</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Nunc</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viverra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imperdiet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enim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est</a:t>
            </a:r>
            <a:r>
              <a:rPr lang="da-DK" sz="1600" dirty="0">
                <a:solidFill>
                  <a:prstClr val="white"/>
                </a:solidFill>
                <a:latin typeface="Barlow" panose="00000500000000000000" pitchFamily="2" charset="0"/>
              </a:rPr>
              <a:t>. Vivamus a </a:t>
            </a:r>
            <a:r>
              <a:rPr lang="da-DK" sz="1600" dirty="0" err="1">
                <a:solidFill>
                  <a:prstClr val="white"/>
                </a:solidFill>
                <a:latin typeface="Barlow" panose="00000500000000000000" pitchFamily="2" charset="0"/>
              </a:rPr>
              <a:t>tellus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p:txBody>
      </p:sp>
    </p:spTree>
    <p:extLst>
      <p:ext uri="{BB962C8B-B14F-4D97-AF65-F5344CB8AC3E}">
        <p14:creationId xmlns:p14="http://schemas.microsoft.com/office/powerpoint/2010/main" val="29068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2EF148AF-0D95-A17C-16F9-02F9EE4A8E0D}"/>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7FD290A1-2CF1-6EB1-62BC-0F4084AE7CFA}"/>
              </a:ext>
            </a:extLst>
          </p:cNvPr>
          <p:cNvSpPr>
            <a:spLocks noGrp="1" noRot="1" noMove="1" noResize="1" noEditPoints="1" noAdjustHandles="1" noChangeArrowheads="1" noChangeShapeType="1"/>
          </p:cNvSpPr>
          <p:nvPr/>
        </p:nvSpPr>
        <p:spPr>
          <a:xfrm>
            <a:off x="0" y="0"/>
            <a:ext cx="18288000" cy="10287000"/>
          </a:xfrm>
          <a:prstGeom prst="rect">
            <a:avLst/>
          </a:prstGeom>
          <a:solidFill>
            <a:srgbClr val="211A52">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Box 4">
            <a:extLst>
              <a:ext uri="{FF2B5EF4-FFF2-40B4-BE49-F238E27FC236}">
                <a16:creationId xmlns:a16="http://schemas.microsoft.com/office/drawing/2014/main" id="{5E4C91B5-C300-B13B-9DE3-8FCA88ED0B02}"/>
              </a:ext>
            </a:extLst>
          </p:cNvPr>
          <p:cNvSpPr txBox="1"/>
          <p:nvPr/>
        </p:nvSpPr>
        <p:spPr>
          <a:xfrm>
            <a:off x="1001302" y="4180780"/>
            <a:ext cx="2997500" cy="1090042"/>
          </a:xfrm>
          <a:prstGeom prst="rect">
            <a:avLst/>
          </a:prstGeom>
        </p:spPr>
        <p:txBody>
          <a:bodyPr wrap="square" lIns="0" tIns="0" rIns="0" bIns="0" rtlCol="0" anchor="t">
            <a:spAutoFit/>
          </a:bodyPr>
          <a:lstStyle/>
          <a:p>
            <a:pPr>
              <a:lnSpc>
                <a:spcPts val="8466"/>
              </a:lnSpc>
            </a:pPr>
            <a:r>
              <a:rPr lang="en-US" sz="10600" dirty="0">
                <a:ln w="28575">
                  <a:solidFill>
                    <a:schemeClr val="bg1"/>
                  </a:solidFill>
                </a:ln>
                <a:noFill/>
                <a:latin typeface="Barlow Black" panose="00000A00000000000000" pitchFamily="2" charset="0"/>
              </a:rPr>
              <a:t>AAU</a:t>
            </a:r>
          </a:p>
        </p:txBody>
      </p:sp>
      <p:pic>
        <p:nvPicPr>
          <p:cNvPr id="6" name="Picture 6">
            <a:extLst>
              <a:ext uri="{FF2B5EF4-FFF2-40B4-BE49-F238E27FC236}">
                <a16:creationId xmlns:a16="http://schemas.microsoft.com/office/drawing/2014/main" id="{EB7A3533-F8EE-3894-4F2C-ACE2B746D287}"/>
              </a:ext>
            </a:extLst>
          </p:cNvPr>
          <p:cNvPicPr>
            <a:picLocks noChangeAspect="1"/>
          </p:cNvPicPr>
          <p:nvPr/>
        </p:nvPicPr>
        <p:blipFill>
          <a:blip r:embed="rId3"/>
          <a:srcRect/>
          <a:stretch>
            <a:fillRect/>
          </a:stretch>
        </p:blipFill>
        <p:spPr>
          <a:xfrm>
            <a:off x="1028700" y="1028700"/>
            <a:ext cx="2770656" cy="732625"/>
          </a:xfrm>
          <a:prstGeom prst="rect">
            <a:avLst/>
          </a:prstGeom>
        </p:spPr>
      </p:pic>
      <p:sp>
        <p:nvSpPr>
          <p:cNvPr id="11" name="TextBox 4">
            <a:extLst>
              <a:ext uri="{FF2B5EF4-FFF2-40B4-BE49-F238E27FC236}">
                <a16:creationId xmlns:a16="http://schemas.microsoft.com/office/drawing/2014/main" id="{B52116DD-20CD-E32B-5BEA-DE6A131E6446}"/>
              </a:ext>
            </a:extLst>
          </p:cNvPr>
          <p:cNvSpPr txBox="1"/>
          <p:nvPr/>
        </p:nvSpPr>
        <p:spPr>
          <a:xfrm>
            <a:off x="4114800" y="3924300"/>
            <a:ext cx="5410200" cy="2693045"/>
          </a:xfrm>
          <a:prstGeom prst="rect">
            <a:avLst/>
          </a:prstGeom>
        </p:spPr>
        <p:txBody>
          <a:bodyPr wrap="square" lIns="0" tIns="0" rIns="0" bIns="0" rtlCol="0" anchor="t">
            <a:spAutoFit/>
          </a:bodyPr>
          <a:lstStyle/>
          <a:p>
            <a:pPr>
              <a:lnSpc>
                <a:spcPts val="10500"/>
              </a:lnSpc>
            </a:pPr>
            <a:r>
              <a:rPr lang="en-US" sz="10600" dirty="0">
                <a:ln w="28575">
                  <a:noFill/>
                </a:ln>
                <a:solidFill>
                  <a:schemeClr val="bg1"/>
                </a:solidFill>
                <a:latin typeface="Barlow Black" panose="00000A00000000000000" pitchFamily="2" charset="0"/>
              </a:rPr>
              <a:t>Proof of Concept</a:t>
            </a:r>
          </a:p>
        </p:txBody>
      </p:sp>
      <p:pic>
        <p:nvPicPr>
          <p:cNvPr id="2" name="Picture 3">
            <a:extLst>
              <a:ext uri="{FF2B5EF4-FFF2-40B4-BE49-F238E27FC236}">
                <a16:creationId xmlns:a16="http://schemas.microsoft.com/office/drawing/2014/main" id="{AD66B3ED-DEFE-CBF7-2DAD-76F749A716D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68000" y="5988347"/>
            <a:ext cx="391984" cy="255859"/>
          </a:xfrm>
          <a:prstGeom prst="rect">
            <a:avLst/>
          </a:prstGeom>
        </p:spPr>
      </p:pic>
      <p:pic>
        <p:nvPicPr>
          <p:cNvPr id="3" name="Picture 4">
            <a:extLst>
              <a:ext uri="{FF2B5EF4-FFF2-40B4-BE49-F238E27FC236}">
                <a16:creationId xmlns:a16="http://schemas.microsoft.com/office/drawing/2014/main" id="{B3C71D15-A562-F988-D782-B2A83023708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8000" y="5435974"/>
            <a:ext cx="391984" cy="342007"/>
          </a:xfrm>
          <a:prstGeom prst="rect">
            <a:avLst/>
          </a:prstGeom>
        </p:spPr>
      </p:pic>
      <p:sp>
        <p:nvSpPr>
          <p:cNvPr id="5" name="TextBox 7">
            <a:extLst>
              <a:ext uri="{FF2B5EF4-FFF2-40B4-BE49-F238E27FC236}">
                <a16:creationId xmlns:a16="http://schemas.microsoft.com/office/drawing/2014/main" id="{2A8F6002-0946-56C8-F8D4-5429E31613BA}"/>
              </a:ext>
            </a:extLst>
          </p:cNvPr>
          <p:cNvSpPr txBox="1"/>
          <p:nvPr/>
        </p:nvSpPr>
        <p:spPr>
          <a:xfrm>
            <a:off x="11254982" y="4800492"/>
            <a:ext cx="5696300" cy="1431802"/>
          </a:xfrm>
          <a:prstGeom prst="rect">
            <a:avLst/>
          </a:prstGeom>
        </p:spPr>
        <p:txBody>
          <a:bodyPr wrap="square" lIns="0" tIns="0" rIns="0" bIns="0" rtlCol="0" anchor="t">
            <a:spAutoFit/>
          </a:bodyPr>
          <a:lstStyle/>
          <a:p>
            <a:pPr>
              <a:lnSpc>
                <a:spcPts val="3890"/>
              </a:lnSpc>
            </a:pPr>
            <a:r>
              <a:rPr lang="en-US" sz="2200" spc="127" dirty="0">
                <a:solidFill>
                  <a:srgbClr val="FFFFFF"/>
                </a:solidFill>
                <a:latin typeface="Barlow Light"/>
              </a:rPr>
              <a:t>AAU Technology Transfer Office</a:t>
            </a:r>
          </a:p>
          <a:p>
            <a:pPr>
              <a:lnSpc>
                <a:spcPts val="3890"/>
              </a:lnSpc>
            </a:pPr>
            <a:r>
              <a:rPr lang="en-US" sz="2200" spc="127" dirty="0">
                <a:solidFill>
                  <a:schemeClr val="bg1"/>
                </a:solidFill>
                <a:latin typeface="Barlow Light"/>
                <a:hlinkClick r:id="rId6">
                  <a:extLst>
                    <a:ext uri="{A12FA001-AC4F-418D-AE19-62706E023703}">
                      <ahyp:hlinkClr xmlns:ahyp="http://schemas.microsoft.com/office/drawing/2018/hyperlinkcolor" val="tx"/>
                    </a:ext>
                  </a:extLst>
                </a:hlinkClick>
              </a:rPr>
              <a:t>www.en.innovate.aau.dk/researchers </a:t>
            </a:r>
            <a:r>
              <a:rPr lang="en-US" sz="2200" spc="127" dirty="0">
                <a:solidFill>
                  <a:schemeClr val="bg1"/>
                </a:solidFill>
                <a:latin typeface="Barlow Light"/>
              </a:rPr>
              <a:t> </a:t>
            </a:r>
          </a:p>
          <a:p>
            <a:pPr>
              <a:lnSpc>
                <a:spcPts val="3890"/>
              </a:lnSpc>
            </a:pPr>
            <a:r>
              <a:rPr lang="en-US" sz="2200" u="sng" spc="127" dirty="0">
                <a:solidFill>
                  <a:srgbClr val="FFFFFF"/>
                </a:solidFill>
                <a:latin typeface="Barlow Light"/>
              </a:rPr>
              <a:t>patent@adm.aau.dk</a:t>
            </a:r>
          </a:p>
        </p:txBody>
      </p:sp>
      <p:pic>
        <p:nvPicPr>
          <p:cNvPr id="9" name="Picture 2" descr="Linkedin Logo PNG Images With Transparent Background">
            <a:extLst>
              <a:ext uri="{FF2B5EF4-FFF2-40B4-BE49-F238E27FC236}">
                <a16:creationId xmlns:a16="http://schemas.microsoft.com/office/drawing/2014/main" id="{7B0752AB-9723-D60E-5EE3-294AAA74FB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0" y="4833624"/>
            <a:ext cx="391984" cy="391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085DAAF-F10C-CAFA-69D5-66EB7FED72EC}"/>
              </a:ext>
            </a:extLst>
          </p:cNvPr>
          <p:cNvSpPr txBox="1"/>
          <p:nvPr/>
        </p:nvSpPr>
        <p:spPr>
          <a:xfrm>
            <a:off x="10668000" y="4091321"/>
            <a:ext cx="5817798" cy="384721"/>
          </a:xfrm>
          <a:prstGeom prst="rect">
            <a:avLst/>
          </a:prstGeom>
        </p:spPr>
        <p:txBody>
          <a:bodyPr lIns="0" tIns="0" rIns="0" bIns="0" rtlCol="0" anchor="t">
            <a:spAutoFit/>
          </a:bodyPr>
          <a:lstStyle/>
          <a:p>
            <a:pPr>
              <a:lnSpc>
                <a:spcPts val="3040"/>
              </a:lnSpc>
            </a:pPr>
            <a:r>
              <a:rPr lang="en-US" sz="2800" dirty="0">
                <a:solidFill>
                  <a:srgbClr val="FFFFFF"/>
                </a:solidFill>
                <a:latin typeface="Barlow Black" panose="00000A00000000000000" pitchFamily="2" charset="0"/>
              </a:rPr>
              <a:t>DO YOU HAVE ANY QUESTIONS?</a:t>
            </a:r>
          </a:p>
        </p:txBody>
      </p:sp>
      <p:cxnSp>
        <p:nvCxnSpPr>
          <p:cNvPr id="13" name="Lige forbindelse 12">
            <a:extLst>
              <a:ext uri="{FF2B5EF4-FFF2-40B4-BE49-F238E27FC236}">
                <a16:creationId xmlns:a16="http://schemas.microsoft.com/office/drawing/2014/main" id="{54B1B5F5-F3F3-B9D4-3469-6022BCD26179}"/>
              </a:ext>
            </a:extLst>
          </p:cNvPr>
          <p:cNvCxnSpPr/>
          <p:nvPr/>
        </p:nvCxnSpPr>
        <p:spPr>
          <a:xfrm>
            <a:off x="9906000" y="4018500"/>
            <a:ext cx="0" cy="226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65EC-1CDA-E70D-B2DA-FF7A831295C8}"/>
            </a:ext>
          </a:extLst>
        </p:cNvPr>
        <p:cNvGrpSpPr/>
        <p:nvPr/>
      </p:nvGrpSpPr>
      <p:grpSpPr>
        <a:xfrm>
          <a:off x="0" y="0"/>
          <a:ext cx="0" cy="0"/>
          <a:chOff x="0" y="0"/>
          <a:chExt cx="0" cy="0"/>
        </a:xfrm>
      </p:grpSpPr>
      <p:sp>
        <p:nvSpPr>
          <p:cNvPr id="10" name="Rektangel: afrundede hjørner 9">
            <a:extLst>
              <a:ext uri="{FF2B5EF4-FFF2-40B4-BE49-F238E27FC236}">
                <a16:creationId xmlns:a16="http://schemas.microsoft.com/office/drawing/2014/main" id="{EBD8813A-71A8-0832-A6E8-7A083B50413B}"/>
              </a:ext>
            </a:extLst>
          </p:cNvPr>
          <p:cNvSpPr/>
          <p:nvPr/>
        </p:nvSpPr>
        <p:spPr>
          <a:xfrm>
            <a:off x="12154988" y="3093428"/>
            <a:ext cx="4572000" cy="5657626"/>
          </a:xfrm>
          <a:prstGeom prst="roundRect">
            <a:avLst>
              <a:gd name="adj" fmla="val 4096"/>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extBox 5">
            <a:extLst>
              <a:ext uri="{FF2B5EF4-FFF2-40B4-BE49-F238E27FC236}">
                <a16:creationId xmlns:a16="http://schemas.microsoft.com/office/drawing/2014/main" id="{65749D5A-45EC-7DE7-502F-E762A5198A28}"/>
              </a:ext>
            </a:extLst>
          </p:cNvPr>
          <p:cNvSpPr txBox="1"/>
          <p:nvPr/>
        </p:nvSpPr>
        <p:spPr>
          <a:xfrm>
            <a:off x="1138646" y="3093428"/>
            <a:ext cx="9910354" cy="5940088"/>
          </a:xfrm>
          <a:prstGeom prst="rect">
            <a:avLst/>
          </a:prstGeom>
        </p:spPr>
        <p:txBody>
          <a:bodyPr wrap="square" lIns="0" tIns="0" rIns="0" bIns="0" rtlCol="0" anchor="t">
            <a:spAutoFit/>
          </a:bodyPr>
          <a:lstStyle/>
          <a:p>
            <a:pPr defTabSz="914445">
              <a:lnSpc>
                <a:spcPts val="2435"/>
              </a:lnSpc>
              <a:spcBef>
                <a:spcPts val="600"/>
              </a:spcBef>
              <a:spcAft>
                <a:spcPts val="600"/>
              </a:spcAft>
            </a:pPr>
            <a:r>
              <a:rPr lang="en-US" sz="1600" b="1" dirty="0">
                <a:solidFill>
                  <a:srgbClr val="000000"/>
                </a:solidFill>
                <a:latin typeface="Barlow" panose="00000500000000000000" pitchFamily="2" charset="0"/>
              </a:rPr>
              <a:t>THE AAU PROOF OF CONCEPT APPLICATION WILL BE SCORED ON</a:t>
            </a:r>
            <a:r>
              <a:rPr lang="en-US" sz="1400" b="1" dirty="0">
                <a:solidFill>
                  <a:srgbClr val="000000"/>
                </a:solidFill>
                <a:latin typeface="Barlow" panose="00000500000000000000" pitchFamily="2" charset="0"/>
              </a:rPr>
              <a:t>:</a:t>
            </a:r>
          </a:p>
          <a:p>
            <a:pPr>
              <a:spcBef>
                <a:spcPts val="600"/>
              </a:spcBef>
              <a:spcAft>
                <a:spcPts val="600"/>
              </a:spcAft>
            </a:pPr>
            <a:r>
              <a:rPr lang="en-US" sz="1400" b="1" dirty="0">
                <a:latin typeface="Barlow" panose="00000500000000000000" pitchFamily="2" charset="0"/>
              </a:rPr>
              <a:t>Pain &amp; Cure: </a:t>
            </a:r>
            <a:r>
              <a:rPr lang="en-US" sz="1400" dirty="0">
                <a:latin typeface="Barlow" panose="00000500000000000000" pitchFamily="2" charset="0"/>
              </a:rPr>
              <a:t>Clearly describe the problem your solution addresses and why current solutions are insufficient. Explain how your technology solves or significantly improves this issue.</a:t>
            </a:r>
          </a:p>
          <a:p>
            <a:pPr>
              <a:spcBef>
                <a:spcPts val="600"/>
              </a:spcBef>
              <a:spcAft>
                <a:spcPts val="600"/>
              </a:spcAft>
            </a:pPr>
            <a:r>
              <a:rPr lang="en-US" sz="1400" b="1" dirty="0">
                <a:latin typeface="Barlow" panose="00000500000000000000" pitchFamily="2" charset="0"/>
              </a:rPr>
              <a:t>Technology Description + Applications (Commercial Perspective): </a:t>
            </a:r>
            <a:r>
              <a:rPr lang="en-US" sz="1400" dirty="0">
                <a:latin typeface="Barlow" panose="00000500000000000000" pitchFamily="2" charset="0"/>
              </a:rPr>
              <a:t>Describe how the technology works in simple terms and what makes it unique. Outline its most relevant real-world and commercial use cases.</a:t>
            </a:r>
          </a:p>
          <a:p>
            <a:pPr>
              <a:spcBef>
                <a:spcPts val="600"/>
              </a:spcBef>
              <a:spcAft>
                <a:spcPts val="600"/>
              </a:spcAft>
            </a:pPr>
            <a:r>
              <a:rPr lang="en-US" sz="1400" b="1" dirty="0">
                <a:latin typeface="Barlow" panose="00000500000000000000" pitchFamily="2" charset="0"/>
              </a:rPr>
              <a:t>The Market &amp; Business Model: </a:t>
            </a:r>
            <a:r>
              <a:rPr lang="en-US" sz="1400" dirty="0">
                <a:latin typeface="Barlow" panose="00000500000000000000" pitchFamily="2" charset="0"/>
              </a:rPr>
              <a:t>Identify your target market and explain the demand, key customer segments, and how you plan to generate revenue. Include how your solution creates value compared to existing alternatives.</a:t>
            </a:r>
          </a:p>
          <a:p>
            <a:pPr>
              <a:spcBef>
                <a:spcPts val="600"/>
              </a:spcBef>
              <a:spcAft>
                <a:spcPts val="600"/>
              </a:spcAft>
            </a:pPr>
            <a:r>
              <a:rPr lang="en-US" sz="1400" b="1" dirty="0">
                <a:latin typeface="Barlow" panose="00000500000000000000" pitchFamily="2" charset="0"/>
              </a:rPr>
              <a:t>Competitors and Value Proposition: </a:t>
            </a:r>
            <a:r>
              <a:rPr lang="en-US" sz="1400" dirty="0">
                <a:latin typeface="Barlow" panose="00000500000000000000" pitchFamily="2" charset="0"/>
              </a:rPr>
              <a:t>List the main competitors or alternative solutions. Explain what differentiates your solution and why customers would choose it.</a:t>
            </a:r>
          </a:p>
          <a:p>
            <a:pPr>
              <a:spcBef>
                <a:spcPts val="600"/>
              </a:spcBef>
              <a:spcAft>
                <a:spcPts val="600"/>
              </a:spcAft>
            </a:pPr>
            <a:r>
              <a:rPr lang="en-US" sz="1400" b="1" dirty="0">
                <a:latin typeface="Barlow" panose="00000500000000000000" pitchFamily="2" charset="0"/>
              </a:rPr>
              <a:t>Intellectual Property (IP): </a:t>
            </a:r>
            <a:r>
              <a:rPr lang="en-US" sz="1400" dirty="0">
                <a:latin typeface="Barlow" panose="00000500000000000000" pitchFamily="2" charset="0"/>
              </a:rPr>
              <a:t>State whether you have or plan to secure IP (e.g. patents, licenses, know-how). Clarify ownership and how IP supports your competitive advantage.</a:t>
            </a:r>
          </a:p>
          <a:p>
            <a:pPr>
              <a:spcBef>
                <a:spcPts val="600"/>
              </a:spcBef>
              <a:spcAft>
                <a:spcPts val="600"/>
              </a:spcAft>
            </a:pPr>
            <a:r>
              <a:rPr lang="en-US" sz="1400" b="1" dirty="0">
                <a:latin typeface="Barlow" panose="00000500000000000000" pitchFamily="2" charset="0"/>
              </a:rPr>
              <a:t>Risk and Mitigation: </a:t>
            </a:r>
            <a:r>
              <a:rPr lang="en-US" sz="1400" dirty="0">
                <a:latin typeface="Barlow" panose="00000500000000000000" pitchFamily="2" charset="0"/>
              </a:rPr>
              <a:t>Identify the key risks (technical, market, regulatory, etc.). Briefly explain how you plan to reduce or manage these risks.</a:t>
            </a:r>
          </a:p>
          <a:p>
            <a:pPr>
              <a:spcBef>
                <a:spcPts val="600"/>
              </a:spcBef>
              <a:spcAft>
                <a:spcPts val="600"/>
              </a:spcAft>
            </a:pPr>
            <a:r>
              <a:rPr lang="en-US" sz="1400" b="1" dirty="0">
                <a:latin typeface="Barlow" panose="00000500000000000000" pitchFamily="2" charset="0"/>
              </a:rPr>
              <a:t>Project Plan + Milestones: </a:t>
            </a:r>
            <a:r>
              <a:rPr lang="en-US" sz="1400" dirty="0">
                <a:latin typeface="Barlow" panose="00000500000000000000" pitchFamily="2" charset="0"/>
              </a:rPr>
              <a:t>Outline the main activities and key milestones of the project. Show what you aim to achieve and when.</a:t>
            </a:r>
          </a:p>
          <a:p>
            <a:pPr>
              <a:spcBef>
                <a:spcPts val="600"/>
              </a:spcBef>
              <a:spcAft>
                <a:spcPts val="600"/>
              </a:spcAft>
            </a:pPr>
            <a:r>
              <a:rPr lang="en-US" sz="1400" b="1" dirty="0">
                <a:latin typeface="Barlow" panose="00000500000000000000" pitchFamily="2" charset="0"/>
              </a:rPr>
              <a:t>Post-Project Timeline: </a:t>
            </a:r>
            <a:r>
              <a:rPr lang="en-US" sz="1400" dirty="0">
                <a:latin typeface="Barlow" panose="00000500000000000000" pitchFamily="2" charset="0"/>
              </a:rPr>
              <a:t>Describe what happens after the project ends. Indicate next steps toward commercialization or further development.</a:t>
            </a:r>
          </a:p>
          <a:p>
            <a:pPr>
              <a:spcBef>
                <a:spcPts val="600"/>
              </a:spcBef>
              <a:spcAft>
                <a:spcPts val="600"/>
              </a:spcAft>
            </a:pPr>
            <a:r>
              <a:rPr lang="en-US" sz="1400" b="1" dirty="0">
                <a:latin typeface="Barlow" panose="00000500000000000000" pitchFamily="2" charset="0"/>
              </a:rPr>
              <a:t>The Team: </a:t>
            </a:r>
            <a:r>
              <a:rPr lang="en-US" sz="1400" dirty="0">
                <a:latin typeface="Barlow" panose="00000500000000000000" pitchFamily="2" charset="0"/>
              </a:rPr>
              <a:t>Present the core team and their relevant skills and experience. Highlight why your team can execute the project.</a:t>
            </a:r>
          </a:p>
          <a:p>
            <a:pPr>
              <a:spcBef>
                <a:spcPts val="600"/>
              </a:spcBef>
              <a:spcAft>
                <a:spcPts val="600"/>
              </a:spcAft>
            </a:pPr>
            <a:r>
              <a:rPr lang="en-US" sz="1400" b="1" dirty="0">
                <a:latin typeface="Barlow" panose="00000500000000000000" pitchFamily="2" charset="0"/>
              </a:rPr>
              <a:t>Project Budget: </a:t>
            </a:r>
            <a:r>
              <a:rPr lang="en-US" sz="1400" dirty="0">
                <a:latin typeface="Barlow" panose="00000500000000000000" pitchFamily="2" charset="0"/>
              </a:rPr>
              <a:t>Provide a clear breakdown of how the funding will be used. Ensure the budget aligns with project activities and milestones.</a:t>
            </a:r>
          </a:p>
        </p:txBody>
      </p:sp>
      <p:sp>
        <p:nvSpPr>
          <p:cNvPr id="8" name="TextBox 5">
            <a:extLst>
              <a:ext uri="{FF2B5EF4-FFF2-40B4-BE49-F238E27FC236}">
                <a16:creationId xmlns:a16="http://schemas.microsoft.com/office/drawing/2014/main" id="{0E3C3D65-59CE-8F05-12CE-F4908A26B375}"/>
              </a:ext>
            </a:extLst>
          </p:cNvPr>
          <p:cNvSpPr txBox="1"/>
          <p:nvPr/>
        </p:nvSpPr>
        <p:spPr>
          <a:xfrm>
            <a:off x="1147355" y="5714325"/>
            <a:ext cx="9834154" cy="266740"/>
          </a:xfrm>
          <a:prstGeom prst="rect">
            <a:avLst/>
          </a:prstGeom>
        </p:spPr>
        <p:txBody>
          <a:bodyPr wrap="square" lIns="0" tIns="0" rIns="0" bIns="0" rtlCol="0" anchor="t">
            <a:spAutoFit/>
          </a:bodyPr>
          <a:lstStyle/>
          <a:p>
            <a:pPr defTabSz="914445">
              <a:lnSpc>
                <a:spcPts val="2435"/>
              </a:lnSpc>
            </a:pPr>
            <a:r>
              <a:rPr lang="en-US" sz="1400" dirty="0">
                <a:solidFill>
                  <a:srgbClr val="000000"/>
                </a:solidFill>
                <a:latin typeface="Barlow" panose="00000500000000000000" pitchFamily="2" charset="0"/>
              </a:rPr>
              <a:t>.</a:t>
            </a:r>
          </a:p>
        </p:txBody>
      </p:sp>
      <p:sp>
        <p:nvSpPr>
          <p:cNvPr id="2" name="TextBox 37">
            <a:extLst>
              <a:ext uri="{FF2B5EF4-FFF2-40B4-BE49-F238E27FC236}">
                <a16:creationId xmlns:a16="http://schemas.microsoft.com/office/drawing/2014/main" id="{F5D8A5F5-D2EC-76D4-E063-B473DF42442D}"/>
              </a:ext>
            </a:extLst>
          </p:cNvPr>
          <p:cNvSpPr txBox="1"/>
          <p:nvPr/>
        </p:nvSpPr>
        <p:spPr>
          <a:xfrm>
            <a:off x="1138646" y="146637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APPLICATION REQUIREMENTS</a:t>
            </a:r>
          </a:p>
        </p:txBody>
      </p:sp>
      <p:sp>
        <p:nvSpPr>
          <p:cNvPr id="4" name="TextBox 8">
            <a:extLst>
              <a:ext uri="{FF2B5EF4-FFF2-40B4-BE49-F238E27FC236}">
                <a16:creationId xmlns:a16="http://schemas.microsoft.com/office/drawing/2014/main" id="{33DABDEA-F5F6-9AD6-6918-731DDEA66A61}"/>
              </a:ext>
            </a:extLst>
          </p:cNvPr>
          <p:cNvSpPr txBox="1"/>
          <p:nvPr/>
        </p:nvSpPr>
        <p:spPr>
          <a:xfrm>
            <a:off x="1147355" y="113731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9" name="TextBox 5">
            <a:extLst>
              <a:ext uri="{FF2B5EF4-FFF2-40B4-BE49-F238E27FC236}">
                <a16:creationId xmlns:a16="http://schemas.microsoft.com/office/drawing/2014/main" id="{7E23B974-BFDF-F732-A7A6-CA5B72C9E669}"/>
              </a:ext>
            </a:extLst>
          </p:cNvPr>
          <p:cNvSpPr txBox="1"/>
          <p:nvPr/>
        </p:nvSpPr>
        <p:spPr>
          <a:xfrm>
            <a:off x="12556124" y="4410557"/>
            <a:ext cx="3769723" cy="4001095"/>
          </a:xfrm>
          <a:prstGeom prst="rect">
            <a:avLst/>
          </a:prstGeom>
        </p:spPr>
        <p:txBody>
          <a:bodyPr wrap="square" lIns="0" tIns="0" rIns="0" bIns="0" rtlCol="0" anchor="t">
            <a:spAutoFit/>
          </a:bodyPr>
          <a:lstStyle/>
          <a:p>
            <a:pPr marL="285750" indent="-285750" defTabSz="914445">
              <a:lnSpc>
                <a:spcPts val="2435"/>
              </a:lnSpc>
              <a:buFont typeface="Wingdings" panose="05000000000000000000" pitchFamily="2" charset="2"/>
              <a:buChar char="§"/>
            </a:pPr>
            <a:r>
              <a:rPr lang="en-US" sz="2000" dirty="0">
                <a:solidFill>
                  <a:schemeClr val="bg1"/>
                </a:solidFill>
                <a:latin typeface="Barlow" panose="00000500000000000000" pitchFamily="2" charset="0"/>
              </a:rPr>
              <a:t>This following slides only serve as inspiration – you’re free to make your own slides/design but make sure they follow the requirements.</a:t>
            </a:r>
          </a:p>
          <a:p>
            <a:pPr marL="285750" indent="-285750" defTabSz="914445">
              <a:lnSpc>
                <a:spcPts val="2435"/>
              </a:lnSpc>
              <a:buFont typeface="Wingdings" panose="05000000000000000000" pitchFamily="2" charset="2"/>
              <a:buChar char="§"/>
            </a:pPr>
            <a:endParaRPr lang="en-US" sz="2000" dirty="0">
              <a:solidFill>
                <a:schemeClr val="bg1"/>
              </a:solidFill>
              <a:latin typeface="Barlow" panose="00000500000000000000" pitchFamily="2" charset="0"/>
            </a:endParaRPr>
          </a:p>
          <a:p>
            <a:pPr marL="285750" indent="-285750" defTabSz="914445">
              <a:lnSpc>
                <a:spcPts val="2435"/>
              </a:lnSpc>
              <a:buFont typeface="Wingdings" panose="05000000000000000000" pitchFamily="2" charset="2"/>
              <a:buChar char="§"/>
            </a:pPr>
            <a:r>
              <a:rPr lang="en-US" sz="2000" dirty="0">
                <a:solidFill>
                  <a:schemeClr val="bg1"/>
                </a:solidFill>
                <a:latin typeface="Barlow" panose="00000500000000000000" pitchFamily="2" charset="0"/>
              </a:rPr>
              <a:t>You may find helpful notes on each of the following slides.</a:t>
            </a:r>
          </a:p>
          <a:p>
            <a:pPr marL="285750" indent="-285750" defTabSz="914445">
              <a:lnSpc>
                <a:spcPts val="2435"/>
              </a:lnSpc>
              <a:buFont typeface="Wingdings" panose="05000000000000000000" pitchFamily="2" charset="2"/>
              <a:buChar char="§"/>
            </a:pPr>
            <a:endParaRPr lang="en-US" sz="2000" dirty="0">
              <a:solidFill>
                <a:schemeClr val="bg1"/>
              </a:solidFill>
              <a:latin typeface="Barlow" panose="00000500000000000000" pitchFamily="2" charset="0"/>
            </a:endParaRPr>
          </a:p>
          <a:p>
            <a:pPr marL="285750" indent="-285750" defTabSz="914445">
              <a:lnSpc>
                <a:spcPts val="2435"/>
              </a:lnSpc>
              <a:buFont typeface="Wingdings" panose="05000000000000000000" pitchFamily="2" charset="2"/>
              <a:buChar char="§"/>
            </a:pPr>
            <a:r>
              <a:rPr lang="en-US" sz="2000" dirty="0">
                <a:solidFill>
                  <a:schemeClr val="bg1"/>
                </a:solidFill>
                <a:latin typeface="Barlow" panose="00000500000000000000" pitchFamily="2" charset="0"/>
              </a:rPr>
              <a:t>There is no slide number limit for this application but make sure to include the required information.</a:t>
            </a:r>
          </a:p>
        </p:txBody>
      </p:sp>
      <p:sp>
        <p:nvSpPr>
          <p:cNvPr id="11" name="TextBox 37">
            <a:extLst>
              <a:ext uri="{FF2B5EF4-FFF2-40B4-BE49-F238E27FC236}">
                <a16:creationId xmlns:a16="http://schemas.microsoft.com/office/drawing/2014/main" id="{A2B6E4DD-C9E9-FBC3-ED30-925121ADD993}"/>
              </a:ext>
            </a:extLst>
          </p:cNvPr>
          <p:cNvSpPr txBox="1"/>
          <p:nvPr/>
        </p:nvSpPr>
        <p:spPr>
          <a:xfrm>
            <a:off x="12660356" y="3478257"/>
            <a:ext cx="3561261" cy="492443"/>
          </a:xfrm>
          <a:prstGeom prst="rect">
            <a:avLst/>
          </a:prstGeom>
        </p:spPr>
        <p:txBody>
          <a:bodyPr wrap="square" lIns="0" tIns="0" rIns="0" bIns="0" rtlCol="0" anchor="ctr">
            <a:spAutoFit/>
          </a:bodyPr>
          <a:lstStyle/>
          <a:p>
            <a:pPr algn="ctr" defTabSz="914445"/>
            <a:r>
              <a:rPr lang="en-US" sz="3200" dirty="0">
                <a:solidFill>
                  <a:srgbClr val="ADC0CC"/>
                </a:solidFill>
                <a:latin typeface="Barlow Black" panose="00000A00000000000000" pitchFamily="2" charset="0"/>
              </a:rPr>
              <a:t>IMPORTANT NOTES</a:t>
            </a:r>
          </a:p>
        </p:txBody>
      </p:sp>
      <p:pic>
        <p:nvPicPr>
          <p:cNvPr id="3" name="Billede 2" descr="Et billede, der indeholder Grafik, Font/skrifttype, grafisk design, design&#10;&#10;Indhold genereret af kunstig intelligens kan være forkert.">
            <a:extLst>
              <a:ext uri="{FF2B5EF4-FFF2-40B4-BE49-F238E27FC236}">
                <a16:creationId xmlns:a16="http://schemas.microsoft.com/office/drawing/2014/main" id="{5DFC4DD3-6EAA-1B36-026A-4CBAE2A2918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6" name="Tekstfelt 5">
            <a:extLst>
              <a:ext uri="{FF2B5EF4-FFF2-40B4-BE49-F238E27FC236}">
                <a16:creationId xmlns:a16="http://schemas.microsoft.com/office/drawing/2014/main" id="{03974816-B845-C41E-A31C-98802AAAC46D}"/>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extLst>
      <p:ext uri="{BB962C8B-B14F-4D97-AF65-F5344CB8AC3E}">
        <p14:creationId xmlns:p14="http://schemas.microsoft.com/office/powerpoint/2010/main" val="147382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963400" y="0"/>
            <a:ext cx="6324600" cy="10287000"/>
          </a:xfrm>
          <a:prstGeom prst="rect">
            <a:avLst/>
          </a:prstGeom>
          <a:solidFill>
            <a:srgbClr val="211A52"/>
          </a:solidFill>
        </p:spPr>
        <p:txBody>
          <a:bodyPr/>
          <a:lstStyle/>
          <a:p>
            <a:endParaRPr lang="da-DK"/>
          </a:p>
        </p:txBody>
      </p:sp>
      <p:sp>
        <p:nvSpPr>
          <p:cNvPr id="9" name="TextBox 9"/>
          <p:cNvSpPr txBox="1"/>
          <p:nvPr/>
        </p:nvSpPr>
        <p:spPr>
          <a:xfrm>
            <a:off x="1380309" y="5143500"/>
            <a:ext cx="5292783" cy="320601"/>
          </a:xfrm>
          <a:prstGeom prst="rect">
            <a:avLst/>
          </a:prstGeom>
        </p:spPr>
        <p:txBody>
          <a:bodyPr wrap="square" lIns="0" tIns="0" rIns="0" bIns="0" rtlCol="0" anchor="t">
            <a:spAutoFit/>
          </a:bodyPr>
          <a:lstStyle/>
          <a:p>
            <a:pPr>
              <a:lnSpc>
                <a:spcPts val="2800"/>
              </a:lnSpc>
            </a:pPr>
            <a:r>
              <a:rPr lang="en-US" sz="2000" dirty="0">
                <a:solidFill>
                  <a:srgbClr val="211A52"/>
                </a:solidFill>
                <a:latin typeface="Barlow Bold" panose="00000800000000000000" pitchFamily="2" charset="0"/>
              </a:rPr>
              <a:t>PROJECT SUMMARY</a:t>
            </a:r>
          </a:p>
        </p:txBody>
      </p:sp>
      <p:sp>
        <p:nvSpPr>
          <p:cNvPr id="14" name="TextBox 37">
            <a:extLst>
              <a:ext uri="{FF2B5EF4-FFF2-40B4-BE49-F238E27FC236}">
                <a16:creationId xmlns:a16="http://schemas.microsoft.com/office/drawing/2014/main" id="{937E93E2-9275-311F-68CC-AE192D284E44}"/>
              </a:ext>
            </a:extLst>
          </p:cNvPr>
          <p:cNvSpPr txBox="1"/>
          <p:nvPr/>
        </p:nvSpPr>
        <p:spPr>
          <a:xfrm>
            <a:off x="1380309" y="3515443"/>
            <a:ext cx="8462554" cy="713657"/>
          </a:xfrm>
          <a:prstGeom prst="rect">
            <a:avLst/>
          </a:prstGeom>
        </p:spPr>
        <p:txBody>
          <a:bodyPr wrap="square" lIns="0" tIns="0" rIns="0" bIns="0" rtlCol="0" anchor="ctr">
            <a:spAutoFit/>
          </a:bodyPr>
          <a:lstStyle/>
          <a:p>
            <a:pPr defTabSz="914445">
              <a:lnSpc>
                <a:spcPts val="5501"/>
              </a:lnSpc>
            </a:pPr>
            <a:r>
              <a:rPr lang="en-US" sz="7200" dirty="0">
                <a:solidFill>
                  <a:srgbClr val="1D1D1D"/>
                </a:solidFill>
                <a:latin typeface="Barlow Black" panose="00000A00000000000000" pitchFamily="2" charset="0"/>
              </a:rPr>
              <a:t>APPLICATION TITLE</a:t>
            </a:r>
          </a:p>
        </p:txBody>
      </p:sp>
      <p:sp>
        <p:nvSpPr>
          <p:cNvPr id="15" name="TextBox 8">
            <a:extLst>
              <a:ext uri="{FF2B5EF4-FFF2-40B4-BE49-F238E27FC236}">
                <a16:creationId xmlns:a16="http://schemas.microsoft.com/office/drawing/2014/main" id="{59926076-E3DF-AEEF-2FFF-FF296FACFA51}"/>
              </a:ext>
            </a:extLst>
          </p:cNvPr>
          <p:cNvSpPr txBox="1"/>
          <p:nvPr/>
        </p:nvSpPr>
        <p:spPr>
          <a:xfrm>
            <a:off x="1380309" y="2785065"/>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16" name="TextBox 28">
            <a:extLst>
              <a:ext uri="{FF2B5EF4-FFF2-40B4-BE49-F238E27FC236}">
                <a16:creationId xmlns:a16="http://schemas.microsoft.com/office/drawing/2014/main" id="{F4EFE84A-449E-3952-B979-D927DA3FBF3D}"/>
              </a:ext>
            </a:extLst>
          </p:cNvPr>
          <p:cNvSpPr txBox="1"/>
          <p:nvPr/>
        </p:nvSpPr>
        <p:spPr>
          <a:xfrm>
            <a:off x="1380309" y="5659660"/>
            <a:ext cx="8462554" cy="1969770"/>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Lorem ipsum dolor sit </a:t>
            </a:r>
            <a:r>
              <a:rPr lang="en-US" sz="1600" dirty="0" err="1">
                <a:solidFill>
                  <a:srgbClr val="1D1D1D"/>
                </a:solidFill>
                <a:latin typeface="Barlow" panose="00000500000000000000" pitchFamily="2" charset="0"/>
              </a:rPr>
              <a:t>amet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consectetuer</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adipiscing</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elit</a:t>
            </a:r>
            <a:r>
              <a:rPr lang="en-US" sz="1600" dirty="0">
                <a:solidFill>
                  <a:srgbClr val="1D1D1D"/>
                </a:solidFill>
                <a:latin typeface="Barlow" panose="00000500000000000000" pitchFamily="2" charset="0"/>
              </a:rPr>
              <a:t>. Maecenas </a:t>
            </a:r>
            <a:r>
              <a:rPr lang="en-US" sz="1600" dirty="0" err="1">
                <a:solidFill>
                  <a:srgbClr val="1D1D1D"/>
                </a:solidFill>
                <a:latin typeface="Barlow" panose="00000500000000000000" pitchFamily="2" charset="0"/>
              </a:rPr>
              <a:t>porttitor</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congue</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massa</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posuere</a:t>
            </a:r>
            <a:r>
              <a:rPr lang="en-US" sz="1600" dirty="0">
                <a:solidFill>
                  <a:srgbClr val="1D1D1D"/>
                </a:solidFill>
                <a:latin typeface="Barlow" panose="00000500000000000000" pitchFamily="2" charset="0"/>
              </a:rPr>
              <a:t>, magna sed pulvinar </a:t>
            </a:r>
            <a:r>
              <a:rPr lang="en-US" sz="1600" dirty="0" err="1">
                <a:solidFill>
                  <a:srgbClr val="1D1D1D"/>
                </a:solidFill>
                <a:latin typeface="Barlow" panose="00000500000000000000" pitchFamily="2" charset="0"/>
              </a:rPr>
              <a:t>ultricies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purus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lectus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malesuada</a:t>
            </a:r>
            <a:r>
              <a:rPr lang="en-US" sz="1600" dirty="0">
                <a:solidFill>
                  <a:srgbClr val="1D1D1D"/>
                </a:solidFill>
                <a:latin typeface="Barlow" panose="00000500000000000000" pitchFamily="2" charset="0"/>
              </a:rPr>
              <a:t> libero, sit </a:t>
            </a:r>
            <a:r>
              <a:rPr lang="en-US" sz="1600" dirty="0" err="1">
                <a:solidFill>
                  <a:srgbClr val="1D1D1D"/>
                </a:solidFill>
                <a:latin typeface="Barlow" panose="00000500000000000000" pitchFamily="2" charset="0"/>
              </a:rPr>
              <a:t>amet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commodo</a:t>
            </a:r>
            <a:r>
              <a:rPr lang="en-US" sz="1600" dirty="0">
                <a:solidFill>
                  <a:srgbClr val="1D1D1D"/>
                </a:solidFill>
                <a:latin typeface="Barlow" panose="00000500000000000000" pitchFamily="2" charset="0"/>
              </a:rPr>
              <a:t> magna eros </a:t>
            </a:r>
            <a:r>
              <a:rPr lang="en-US" sz="1600" dirty="0" err="1">
                <a:solidFill>
                  <a:srgbClr val="1D1D1D"/>
                </a:solidFill>
                <a:latin typeface="Barlow" panose="00000500000000000000" pitchFamily="2" charset="0"/>
              </a:rPr>
              <a:t>quis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urna</a:t>
            </a:r>
            <a:r>
              <a:rPr lang="en-US" sz="1600" dirty="0">
                <a:solidFill>
                  <a:srgbClr val="1D1D1D"/>
                </a:solidFill>
                <a:latin typeface="Barlow" panose="00000500000000000000" pitchFamily="2" charset="0"/>
              </a:rPr>
              <a:t>.</a:t>
            </a:r>
          </a:p>
          <a:p>
            <a:pPr defTabSz="609630"/>
            <a:endParaRPr lang="en-US" sz="1600" dirty="0">
              <a:solidFill>
                <a:srgbClr val="1D1D1D"/>
              </a:solidFill>
              <a:latin typeface="Barlow" panose="00000500000000000000" pitchFamily="2" charset="0"/>
            </a:endParaRPr>
          </a:p>
          <a:p>
            <a:pPr defTabSz="609630"/>
            <a:r>
              <a:rPr lang="en-US" sz="1600" dirty="0">
                <a:solidFill>
                  <a:srgbClr val="1D1D1D"/>
                </a:solidFill>
                <a:latin typeface="Barlow" panose="00000500000000000000" pitchFamily="2" charset="0"/>
              </a:rPr>
              <a:t>Nunc </a:t>
            </a:r>
            <a:r>
              <a:rPr lang="en-US" sz="1600" dirty="0" err="1">
                <a:solidFill>
                  <a:srgbClr val="1D1D1D"/>
                </a:solidFill>
                <a:latin typeface="Barlow" panose="00000500000000000000" pitchFamily="2" charset="0"/>
              </a:rPr>
              <a:t>viverra</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imperdiet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enim</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est. </a:t>
            </a:r>
            <a:r>
              <a:rPr lang="en-US" sz="1600" dirty="0" err="1">
                <a:solidFill>
                  <a:srgbClr val="1D1D1D"/>
                </a:solidFill>
                <a:latin typeface="Barlow" panose="00000500000000000000" pitchFamily="2" charset="0"/>
              </a:rPr>
              <a:t>Vivamus</a:t>
            </a:r>
            <a:r>
              <a:rPr lang="en-US" sz="1600" dirty="0">
                <a:solidFill>
                  <a:srgbClr val="1D1D1D"/>
                </a:solidFill>
                <a:latin typeface="Barlow" panose="00000500000000000000" pitchFamily="2" charset="0"/>
              </a:rPr>
              <a:t> a </a:t>
            </a:r>
            <a:r>
              <a:rPr lang="en-US" sz="1600" dirty="0" err="1">
                <a:solidFill>
                  <a:srgbClr val="1D1D1D"/>
                </a:solidFill>
                <a:latin typeface="Barlow" panose="00000500000000000000" pitchFamily="2" charset="0"/>
              </a:rPr>
              <a:t>tellus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Pellentesque</a:t>
            </a:r>
            <a:r>
              <a:rPr lang="en-US" sz="1600" dirty="0">
                <a:solidFill>
                  <a:srgbClr val="1D1D1D"/>
                </a:solidFill>
                <a:latin typeface="Barlow" panose="00000500000000000000" pitchFamily="2" charset="0"/>
              </a:rPr>
              <a:t> habitant </a:t>
            </a:r>
            <a:r>
              <a:rPr lang="en-US" sz="1600" dirty="0" err="1">
                <a:solidFill>
                  <a:srgbClr val="1D1D1D"/>
                </a:solidFill>
                <a:latin typeface="Barlow" panose="00000500000000000000" pitchFamily="2" charset="0"/>
              </a:rPr>
              <a:t>morbi</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posuere</a:t>
            </a:r>
            <a:r>
              <a:rPr lang="en-US" sz="1600" dirty="0">
                <a:solidFill>
                  <a:srgbClr val="1D1D1D"/>
                </a:solidFill>
                <a:latin typeface="Barlow" panose="00000500000000000000" pitchFamily="2" charset="0"/>
              </a:rPr>
              <a:t>, magna sed pulvinar </a:t>
            </a:r>
            <a:r>
              <a:rPr lang="en-US" sz="1600" dirty="0" err="1">
                <a:solidFill>
                  <a:srgbClr val="1D1D1D"/>
                </a:solidFill>
                <a:latin typeface="Barlow" panose="00000500000000000000" pitchFamily="2" charset="0"/>
              </a:rPr>
              <a:t>ultricies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purus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lectus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malesuada</a:t>
            </a:r>
            <a:r>
              <a:rPr lang="en-US" sz="1600" dirty="0">
                <a:solidFill>
                  <a:srgbClr val="1D1D1D"/>
                </a:solidFill>
                <a:latin typeface="Barlow" panose="00000500000000000000" pitchFamily="2" charset="0"/>
              </a:rPr>
              <a:t> libero, sit </a:t>
            </a:r>
            <a:r>
              <a:rPr lang="en-US" sz="1600" dirty="0" err="1">
                <a:solidFill>
                  <a:srgbClr val="1D1D1D"/>
                </a:solidFill>
                <a:latin typeface="Barlow" panose="00000500000000000000" pitchFamily="2" charset="0"/>
              </a:rPr>
              <a:t>amet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commodo</a:t>
            </a:r>
            <a:r>
              <a:rPr lang="en-US" sz="1600" dirty="0">
                <a:solidFill>
                  <a:srgbClr val="1D1D1D"/>
                </a:solidFill>
                <a:latin typeface="Barlow" panose="00000500000000000000" pitchFamily="2" charset="0"/>
              </a:rPr>
              <a:t> magna eros </a:t>
            </a:r>
            <a:r>
              <a:rPr lang="en-US" sz="1600" dirty="0" err="1">
                <a:solidFill>
                  <a:srgbClr val="1D1D1D"/>
                </a:solidFill>
                <a:latin typeface="Barlow" panose="00000500000000000000" pitchFamily="2" charset="0"/>
              </a:rPr>
              <a:t>quis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urna</a:t>
            </a:r>
            <a:r>
              <a:rPr lang="en-US" sz="1600" dirty="0">
                <a:solidFill>
                  <a:srgbClr val="1D1D1D"/>
                </a:solidFill>
                <a:latin typeface="Barlow" panose="00000500000000000000" pitchFamily="2" charset="0"/>
              </a:rPr>
              <a:t>. Nunc </a:t>
            </a:r>
            <a:r>
              <a:rPr lang="en-US" sz="1600" dirty="0" err="1">
                <a:solidFill>
                  <a:srgbClr val="1D1D1D"/>
                </a:solidFill>
                <a:latin typeface="Barlow" panose="00000500000000000000" pitchFamily="2" charset="0"/>
              </a:rPr>
              <a:t>viverra</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imperdiet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enim</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est. </a:t>
            </a:r>
            <a:r>
              <a:rPr lang="en-US" sz="1600" dirty="0" err="1">
                <a:solidFill>
                  <a:srgbClr val="1D1D1D"/>
                </a:solidFill>
                <a:latin typeface="Barlow" panose="00000500000000000000" pitchFamily="2" charset="0"/>
              </a:rPr>
              <a:t>Vivamus</a:t>
            </a:r>
            <a:r>
              <a:rPr lang="en-US" sz="1600" dirty="0">
                <a:solidFill>
                  <a:srgbClr val="1D1D1D"/>
                </a:solidFill>
                <a:latin typeface="Barlow" panose="00000500000000000000" pitchFamily="2" charset="0"/>
              </a:rPr>
              <a:t> a </a:t>
            </a:r>
            <a:r>
              <a:rPr lang="en-US" sz="1600" dirty="0" err="1">
                <a:solidFill>
                  <a:srgbClr val="1D1D1D"/>
                </a:solidFill>
                <a:latin typeface="Barlow" panose="00000500000000000000" pitchFamily="2" charset="0"/>
              </a:rPr>
              <a:t>tellus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Pellentesque</a:t>
            </a:r>
            <a:r>
              <a:rPr lang="en-US" sz="1600" dirty="0">
                <a:solidFill>
                  <a:srgbClr val="1D1D1D"/>
                </a:solidFill>
                <a:latin typeface="Barlow" panose="00000500000000000000" pitchFamily="2" charset="0"/>
              </a:rPr>
              <a:t> habitant </a:t>
            </a:r>
            <a:r>
              <a:rPr lang="en-US" sz="1600" dirty="0" err="1">
                <a:solidFill>
                  <a:srgbClr val="1D1D1D"/>
                </a:solidFill>
                <a:latin typeface="Barlow" panose="00000500000000000000" pitchFamily="2" charset="0"/>
              </a:rPr>
              <a:t>morbi</a:t>
            </a:r>
            <a:endParaRPr lang="en-US" sz="1600" dirty="0">
              <a:solidFill>
                <a:srgbClr val="1D1D1D"/>
              </a:solidFill>
              <a:latin typeface="Barlow" panose="00000500000000000000" pitchFamily="2" charset="0"/>
            </a:endParaRPr>
          </a:p>
        </p:txBody>
      </p:sp>
      <p:pic>
        <p:nvPicPr>
          <p:cNvPr id="3" name="Billede 2" descr="Et billede, der indeholder Grafik, Font/skrifttype, grafisk design, design&#10;&#10;Indhold genereret af kunstig intelligens kan være forkert.">
            <a:extLst>
              <a:ext uri="{FF2B5EF4-FFF2-40B4-BE49-F238E27FC236}">
                <a16:creationId xmlns:a16="http://schemas.microsoft.com/office/drawing/2014/main" id="{E4D7A01B-6E46-D60A-5D56-4CBE8D8432CF}"/>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4" name="Tekstfelt 3">
            <a:extLst>
              <a:ext uri="{FF2B5EF4-FFF2-40B4-BE49-F238E27FC236}">
                <a16:creationId xmlns:a16="http://schemas.microsoft.com/office/drawing/2014/main" id="{9577C97A-5945-976A-3B58-0462279F6E29}"/>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pic>
        <p:nvPicPr>
          <p:cNvPr id="10" name="Billede 9" descr="Et billede, der indeholder tekst, Font/skrifttype, Grafik, grafisk design&#10;&#10;Indhold genereret af kunstig intelligens kan være forkert.">
            <a:extLst>
              <a:ext uri="{FF2B5EF4-FFF2-40B4-BE49-F238E27FC236}">
                <a16:creationId xmlns:a16="http://schemas.microsoft.com/office/drawing/2014/main" id="{C61CAE7C-9236-1702-76CF-1B593E5BF663}"/>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l="5591" t="1576" r="79786" b="1248"/>
          <a:stretch/>
        </p:blipFill>
        <p:spPr>
          <a:xfrm>
            <a:off x="11963400" y="0"/>
            <a:ext cx="6324600" cy="1028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PAIN AND CURE</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7" name="TextBox 28">
            <a:extLst>
              <a:ext uri="{FF2B5EF4-FFF2-40B4-BE49-F238E27FC236}">
                <a16:creationId xmlns:a16="http://schemas.microsoft.com/office/drawing/2014/main" id="{87AF3E81-0F16-6C82-B83C-A422DD5E645C}"/>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chemeClr val="bg1">
                    <a:lumMod val="95000"/>
                  </a:schemeClr>
                </a:solidFill>
                <a:latin typeface="Barlow" panose="00000500000000000000" pitchFamily="2" charset="0"/>
              </a:rPr>
              <a:t>Add illustrations and pictures as you want</a:t>
            </a:r>
          </a:p>
        </p:txBody>
      </p:sp>
      <p:sp>
        <p:nvSpPr>
          <p:cNvPr id="11" name="TextBox 11">
            <a:extLst>
              <a:ext uri="{FF2B5EF4-FFF2-40B4-BE49-F238E27FC236}">
                <a16:creationId xmlns:a16="http://schemas.microsoft.com/office/drawing/2014/main" id="{1387FA18-EE79-D8AA-41C0-AABBCE72403A}"/>
              </a:ext>
            </a:extLst>
          </p:cNvPr>
          <p:cNvSpPr txBox="1"/>
          <p:nvPr/>
        </p:nvSpPr>
        <p:spPr>
          <a:xfrm>
            <a:off x="1191930" y="4686300"/>
            <a:ext cx="5678905"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Pain</a:t>
            </a:r>
          </a:p>
        </p:txBody>
      </p:sp>
      <p:sp>
        <p:nvSpPr>
          <p:cNvPr id="21" name="TextBox 28">
            <a:extLst>
              <a:ext uri="{FF2B5EF4-FFF2-40B4-BE49-F238E27FC236}">
                <a16:creationId xmlns:a16="http://schemas.microsoft.com/office/drawing/2014/main" id="{540BC149-0534-6EB3-54ED-3D7B480E2535}"/>
              </a:ext>
            </a:extLst>
          </p:cNvPr>
          <p:cNvSpPr txBox="1"/>
          <p:nvPr/>
        </p:nvSpPr>
        <p:spPr>
          <a:xfrm>
            <a:off x="1191930" y="5113782"/>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2" name="TextBox 11">
            <a:extLst>
              <a:ext uri="{FF2B5EF4-FFF2-40B4-BE49-F238E27FC236}">
                <a16:creationId xmlns:a16="http://schemas.microsoft.com/office/drawing/2014/main" id="{36A74065-8858-8965-D4FD-893BBF2A1685}"/>
              </a:ext>
            </a:extLst>
          </p:cNvPr>
          <p:cNvSpPr txBox="1"/>
          <p:nvPr/>
        </p:nvSpPr>
        <p:spPr>
          <a:xfrm>
            <a:off x="1147355" y="5865756"/>
            <a:ext cx="5678905"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Cure</a:t>
            </a:r>
          </a:p>
        </p:txBody>
      </p:sp>
      <p:sp>
        <p:nvSpPr>
          <p:cNvPr id="24" name="TextBox 28">
            <a:extLst>
              <a:ext uri="{FF2B5EF4-FFF2-40B4-BE49-F238E27FC236}">
                <a16:creationId xmlns:a16="http://schemas.microsoft.com/office/drawing/2014/main" id="{195999B6-80FE-2E4C-3633-8743BC81A5FC}"/>
              </a:ext>
            </a:extLst>
          </p:cNvPr>
          <p:cNvSpPr txBox="1"/>
          <p:nvPr/>
        </p:nvSpPr>
        <p:spPr>
          <a:xfrm>
            <a:off x="1147355" y="6293238"/>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5" name="TextBox 11">
            <a:extLst>
              <a:ext uri="{FF2B5EF4-FFF2-40B4-BE49-F238E27FC236}">
                <a16:creationId xmlns:a16="http://schemas.microsoft.com/office/drawing/2014/main" id="{5AA61171-78B3-2CA1-8987-BE826C055825}"/>
              </a:ext>
            </a:extLst>
          </p:cNvPr>
          <p:cNvSpPr txBox="1"/>
          <p:nvPr/>
        </p:nvSpPr>
        <p:spPr>
          <a:xfrm>
            <a:off x="1138646" y="7174309"/>
            <a:ext cx="5678905"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6" name="TextBox 28">
            <a:extLst>
              <a:ext uri="{FF2B5EF4-FFF2-40B4-BE49-F238E27FC236}">
                <a16:creationId xmlns:a16="http://schemas.microsoft.com/office/drawing/2014/main" id="{19EB658F-DAF7-F991-DC4A-C7C5E4523008}"/>
              </a:ext>
            </a:extLst>
          </p:cNvPr>
          <p:cNvSpPr txBox="1"/>
          <p:nvPr/>
        </p:nvSpPr>
        <p:spPr>
          <a:xfrm>
            <a:off x="1138646" y="7601791"/>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7" name="TextBox 28">
            <a:extLst>
              <a:ext uri="{FF2B5EF4-FFF2-40B4-BE49-F238E27FC236}">
                <a16:creationId xmlns:a16="http://schemas.microsoft.com/office/drawing/2014/main" id="{58659407-3EEE-CE57-99FD-FA4B1283458A}"/>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pic>
        <p:nvPicPr>
          <p:cNvPr id="4" name="Picture 6">
            <a:extLst>
              <a:ext uri="{FF2B5EF4-FFF2-40B4-BE49-F238E27FC236}">
                <a16:creationId xmlns:a16="http://schemas.microsoft.com/office/drawing/2014/main" id="{4300AE1E-92CE-A6CA-F95E-F964F51E6491}"/>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5" name="Tekstfelt 4">
            <a:extLst>
              <a:ext uri="{FF2B5EF4-FFF2-40B4-BE49-F238E27FC236}">
                <a16:creationId xmlns:a16="http://schemas.microsoft.com/office/drawing/2014/main" id="{EBF5457B-1803-5FF7-302D-F0D8BEFF9013}"/>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418181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991101"/>
            <a:ext cx="18288000" cy="5295900"/>
          </a:xfrm>
          <a:prstGeom prst="rect">
            <a:avLst/>
          </a:prstGeom>
          <a:solidFill>
            <a:srgbClr val="211A52"/>
          </a:solidFill>
        </p:spPr>
        <p:txBody>
          <a:bodyPr/>
          <a:lstStyle/>
          <a:p>
            <a:endParaRPr lang="da-DK"/>
          </a:p>
        </p:txBody>
      </p:sp>
      <p:sp>
        <p:nvSpPr>
          <p:cNvPr id="13" name="TextBox 37">
            <a:extLst>
              <a:ext uri="{FF2B5EF4-FFF2-40B4-BE49-F238E27FC236}">
                <a16:creationId xmlns:a16="http://schemas.microsoft.com/office/drawing/2014/main" id="{C780A412-0069-C0B8-FAE0-B63936E1CB13}"/>
              </a:ext>
            </a:extLst>
          </p:cNvPr>
          <p:cNvSpPr txBox="1"/>
          <p:nvPr/>
        </p:nvSpPr>
        <p:spPr>
          <a:xfrm>
            <a:off x="1138646" y="1586369"/>
            <a:ext cx="86911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PAIN AND CURE</a:t>
            </a:r>
          </a:p>
        </p:txBody>
      </p:sp>
      <p:sp>
        <p:nvSpPr>
          <p:cNvPr id="14" name="TextBox 8">
            <a:extLst>
              <a:ext uri="{FF2B5EF4-FFF2-40B4-BE49-F238E27FC236}">
                <a16:creationId xmlns:a16="http://schemas.microsoft.com/office/drawing/2014/main" id="{749633A0-EC8A-E362-4D14-ADC0091C17D1}"/>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15" name="TextBox 37">
            <a:extLst>
              <a:ext uri="{FF2B5EF4-FFF2-40B4-BE49-F238E27FC236}">
                <a16:creationId xmlns:a16="http://schemas.microsoft.com/office/drawing/2014/main" id="{43BD8FB8-8A20-BE65-1E91-E77EAC052C2F}"/>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16" name="TextBox 28">
            <a:extLst>
              <a:ext uri="{FF2B5EF4-FFF2-40B4-BE49-F238E27FC236}">
                <a16:creationId xmlns:a16="http://schemas.microsoft.com/office/drawing/2014/main" id="{240CC298-7E09-EF33-779C-D6D69DEDD803}"/>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17" name="TextBox 11">
            <a:extLst>
              <a:ext uri="{FF2B5EF4-FFF2-40B4-BE49-F238E27FC236}">
                <a16:creationId xmlns:a16="http://schemas.microsoft.com/office/drawing/2014/main" id="{C2003607-EAFF-4A00-C5E9-8AA035D18D80}"/>
              </a:ext>
            </a:extLst>
          </p:cNvPr>
          <p:cNvSpPr txBox="1"/>
          <p:nvPr/>
        </p:nvSpPr>
        <p:spPr>
          <a:xfrm>
            <a:off x="1138647"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Example </a:t>
            </a:r>
          </a:p>
        </p:txBody>
      </p:sp>
      <p:sp>
        <p:nvSpPr>
          <p:cNvPr id="18" name="TextBox 28">
            <a:extLst>
              <a:ext uri="{FF2B5EF4-FFF2-40B4-BE49-F238E27FC236}">
                <a16:creationId xmlns:a16="http://schemas.microsoft.com/office/drawing/2014/main" id="{FEEEA0EB-CFFA-B6C5-D51B-AB364CA05F23}"/>
              </a:ext>
            </a:extLst>
          </p:cNvPr>
          <p:cNvSpPr txBox="1"/>
          <p:nvPr/>
        </p:nvSpPr>
        <p:spPr>
          <a:xfrm>
            <a:off x="1138647"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1" name="TextBox 11">
            <a:extLst>
              <a:ext uri="{FF2B5EF4-FFF2-40B4-BE49-F238E27FC236}">
                <a16:creationId xmlns:a16="http://schemas.microsoft.com/office/drawing/2014/main" id="{89062E12-8359-126E-15B7-BA76AB1754F2}"/>
              </a:ext>
            </a:extLst>
          </p:cNvPr>
          <p:cNvSpPr txBox="1"/>
          <p:nvPr/>
        </p:nvSpPr>
        <p:spPr>
          <a:xfrm>
            <a:off x="5289370"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Example</a:t>
            </a:r>
          </a:p>
        </p:txBody>
      </p:sp>
      <p:sp>
        <p:nvSpPr>
          <p:cNvPr id="22" name="TextBox 28">
            <a:extLst>
              <a:ext uri="{FF2B5EF4-FFF2-40B4-BE49-F238E27FC236}">
                <a16:creationId xmlns:a16="http://schemas.microsoft.com/office/drawing/2014/main" id="{186C0495-38F3-6B9F-C6E2-9F94FD361561}"/>
              </a:ext>
            </a:extLst>
          </p:cNvPr>
          <p:cNvSpPr txBox="1"/>
          <p:nvPr/>
        </p:nvSpPr>
        <p:spPr>
          <a:xfrm>
            <a:off x="5289370"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3" name="TextBox 11">
            <a:extLst>
              <a:ext uri="{FF2B5EF4-FFF2-40B4-BE49-F238E27FC236}">
                <a16:creationId xmlns:a16="http://schemas.microsoft.com/office/drawing/2014/main" id="{D0091A51-FFBD-E1E8-87BD-3902AF5F0C20}"/>
              </a:ext>
            </a:extLst>
          </p:cNvPr>
          <p:cNvSpPr txBox="1"/>
          <p:nvPr/>
        </p:nvSpPr>
        <p:spPr>
          <a:xfrm>
            <a:off x="9440093"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Example</a:t>
            </a:r>
          </a:p>
        </p:txBody>
      </p:sp>
      <p:sp>
        <p:nvSpPr>
          <p:cNvPr id="24" name="TextBox 28">
            <a:extLst>
              <a:ext uri="{FF2B5EF4-FFF2-40B4-BE49-F238E27FC236}">
                <a16:creationId xmlns:a16="http://schemas.microsoft.com/office/drawing/2014/main" id="{4D025D6D-7D7A-0528-C140-0F39C96751D3}"/>
              </a:ext>
            </a:extLst>
          </p:cNvPr>
          <p:cNvSpPr txBox="1"/>
          <p:nvPr/>
        </p:nvSpPr>
        <p:spPr>
          <a:xfrm>
            <a:off x="9440093"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5" name="TextBox 11">
            <a:extLst>
              <a:ext uri="{FF2B5EF4-FFF2-40B4-BE49-F238E27FC236}">
                <a16:creationId xmlns:a16="http://schemas.microsoft.com/office/drawing/2014/main" id="{6CA90AF8-4D1B-DBE0-4310-ABE4AB0459D9}"/>
              </a:ext>
            </a:extLst>
          </p:cNvPr>
          <p:cNvSpPr txBox="1"/>
          <p:nvPr/>
        </p:nvSpPr>
        <p:spPr>
          <a:xfrm>
            <a:off x="13590816"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Example</a:t>
            </a:r>
          </a:p>
        </p:txBody>
      </p:sp>
      <p:sp>
        <p:nvSpPr>
          <p:cNvPr id="26" name="TextBox 28">
            <a:extLst>
              <a:ext uri="{FF2B5EF4-FFF2-40B4-BE49-F238E27FC236}">
                <a16:creationId xmlns:a16="http://schemas.microsoft.com/office/drawing/2014/main" id="{4F71DD5E-56EE-5F68-45D9-9C1FFA5207FD}"/>
              </a:ext>
            </a:extLst>
          </p:cNvPr>
          <p:cNvSpPr txBox="1"/>
          <p:nvPr/>
        </p:nvSpPr>
        <p:spPr>
          <a:xfrm>
            <a:off x="13590816"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7" name="TextBox 28">
            <a:extLst>
              <a:ext uri="{FF2B5EF4-FFF2-40B4-BE49-F238E27FC236}">
                <a16:creationId xmlns:a16="http://schemas.microsoft.com/office/drawing/2014/main" id="{4F3DF91E-192D-668C-1FBB-C0718EDC212A}"/>
              </a:ext>
            </a:extLst>
          </p:cNvPr>
          <p:cNvSpPr txBox="1"/>
          <p:nvPr/>
        </p:nvSpPr>
        <p:spPr>
          <a:xfrm>
            <a:off x="11887200" y="3009900"/>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pic>
        <p:nvPicPr>
          <p:cNvPr id="3" name="Picture 6">
            <a:extLst>
              <a:ext uri="{FF2B5EF4-FFF2-40B4-BE49-F238E27FC236}">
                <a16:creationId xmlns:a16="http://schemas.microsoft.com/office/drawing/2014/main" id="{898FCCF0-E9F2-B1D5-A856-E5AC31E57C4B}"/>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4" name="Tekstfelt 3">
            <a:extLst>
              <a:ext uri="{FF2B5EF4-FFF2-40B4-BE49-F238E27FC236}">
                <a16:creationId xmlns:a16="http://schemas.microsoft.com/office/drawing/2014/main" id="{EFACA9BE-2246-AA8E-5C49-61448F481E98}"/>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TECHNOLOGY DESCRIPTION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E6BE5C46-D094-3612-7CF6-074B267767DF}"/>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5" name="TextBox 28">
            <a:extLst>
              <a:ext uri="{FF2B5EF4-FFF2-40B4-BE49-F238E27FC236}">
                <a16:creationId xmlns:a16="http://schemas.microsoft.com/office/drawing/2014/main" id="{C84B1579-2A4C-4E46-FAEA-7987CA5A3E3F}"/>
              </a:ext>
            </a:extLst>
          </p:cNvPr>
          <p:cNvSpPr txBox="1"/>
          <p:nvPr/>
        </p:nvSpPr>
        <p:spPr>
          <a:xfrm>
            <a:off x="1147355" y="4700767"/>
            <a:ext cx="846255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Use bullets to highlight the most important characteristics of your technology</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 and precise</a:t>
            </a:r>
          </a:p>
        </p:txBody>
      </p:sp>
      <p:sp>
        <p:nvSpPr>
          <p:cNvPr id="7" name="TextBox 28">
            <a:extLst>
              <a:ext uri="{FF2B5EF4-FFF2-40B4-BE49-F238E27FC236}">
                <a16:creationId xmlns:a16="http://schemas.microsoft.com/office/drawing/2014/main" id="{87AF3E81-0F16-6C82-B83C-A422DD5E645C}"/>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chemeClr val="bg1">
                    <a:lumMod val="95000"/>
                  </a:schemeClr>
                </a:solidFill>
                <a:latin typeface="Barlow" panose="00000500000000000000" pitchFamily="2" charset="0"/>
              </a:rPr>
              <a:t>Add illustrations and pictures as you want</a:t>
            </a:r>
          </a:p>
        </p:txBody>
      </p:sp>
      <p:pic>
        <p:nvPicPr>
          <p:cNvPr id="6" name="Picture 6">
            <a:extLst>
              <a:ext uri="{FF2B5EF4-FFF2-40B4-BE49-F238E27FC236}">
                <a16:creationId xmlns:a16="http://schemas.microsoft.com/office/drawing/2014/main" id="{8F0B2A49-1E5D-7B42-449F-C33D747FAB73}"/>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8" name="Tekstfelt 7">
            <a:extLst>
              <a:ext uri="{FF2B5EF4-FFF2-40B4-BE49-F238E27FC236}">
                <a16:creationId xmlns:a16="http://schemas.microsoft.com/office/drawing/2014/main" id="{7DAD256B-F47A-EAD5-A917-A74837245C84}"/>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chemeClr val="bg1">
                    <a:alpha val="50000"/>
                  </a:schemeClr>
                </a:solidFill>
                <a:latin typeface="Barlow" panose="00000500000000000000" pitchFamily="2" charset="0"/>
              </a:rPr>
              <a:t>AAU PROOF OF CONCEPT</a:t>
            </a:r>
          </a:p>
        </p:txBody>
      </p:sp>
    </p:spTree>
    <p:extLst>
      <p:ext uri="{BB962C8B-B14F-4D97-AF65-F5344CB8AC3E}">
        <p14:creationId xmlns:p14="http://schemas.microsoft.com/office/powerpoint/2010/main" val="426743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1A5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55D781-7A13-1C1D-4810-D570D1BE88B7}"/>
              </a:ext>
            </a:extLst>
          </p:cNvPr>
          <p:cNvSpPr>
            <a:spLocks noGrp="1" noRot="1" noMove="1" noResize="1" noEditPoints="1" noAdjustHandles="1" noChangeArrowheads="1" noChangeShapeType="1"/>
          </p:cNvSpPr>
          <p:nvPr/>
        </p:nvSpPr>
        <p:spPr>
          <a:xfrm>
            <a:off x="10134600" y="0"/>
            <a:ext cx="81534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TextBox 37"/>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TECHNOLOGY DESCRIPTION</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AAU POC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E6BE5C46-D094-3612-7CF6-074B267767DF}"/>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5" name="TextBox 28">
            <a:extLst>
              <a:ext uri="{FF2B5EF4-FFF2-40B4-BE49-F238E27FC236}">
                <a16:creationId xmlns:a16="http://schemas.microsoft.com/office/drawing/2014/main" id="{C84B1579-2A4C-4E46-FAEA-7987CA5A3E3F}"/>
              </a:ext>
            </a:extLst>
          </p:cNvPr>
          <p:cNvSpPr txBox="1"/>
          <p:nvPr/>
        </p:nvSpPr>
        <p:spPr>
          <a:xfrm>
            <a:off x="1147355" y="4700767"/>
            <a:ext cx="846255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Use bullets to highlight the most important characteristics of your technology</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 and precise</a:t>
            </a:r>
          </a:p>
        </p:txBody>
      </p:sp>
      <p:sp>
        <p:nvSpPr>
          <p:cNvPr id="7" name="TextBox 28">
            <a:extLst>
              <a:ext uri="{FF2B5EF4-FFF2-40B4-BE49-F238E27FC236}">
                <a16:creationId xmlns:a16="http://schemas.microsoft.com/office/drawing/2014/main" id="{87AF3E81-0F16-6C82-B83C-A422DD5E645C}"/>
              </a:ext>
            </a:extLst>
          </p:cNvPr>
          <p:cNvSpPr txBox="1"/>
          <p:nvPr/>
        </p:nvSpPr>
        <p:spPr>
          <a:xfrm>
            <a:off x="12095661" y="4700767"/>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pic>
        <p:nvPicPr>
          <p:cNvPr id="8" name="Picture 6">
            <a:extLst>
              <a:ext uri="{FF2B5EF4-FFF2-40B4-BE49-F238E27FC236}">
                <a16:creationId xmlns:a16="http://schemas.microsoft.com/office/drawing/2014/main" id="{64B1C553-2EA5-ED8A-AA07-6FCC3FC69359}"/>
              </a:ext>
            </a:extLst>
          </p:cNvPr>
          <p:cNvPicPr>
            <a:picLocks noChangeAspect="1"/>
          </p:cNvPicPr>
          <p:nvPr/>
        </p:nvPicPr>
        <p:blipFill>
          <a:blip r:embed="rId3">
            <a:alphaModFix amt="50000"/>
          </a:blip>
          <a:srcRect/>
          <a:stretch>
            <a:fillRect/>
          </a:stretch>
        </p:blipFill>
        <p:spPr>
          <a:xfrm>
            <a:off x="557348" y="9414218"/>
            <a:ext cx="1524000" cy="402981"/>
          </a:xfrm>
          <a:prstGeom prst="rect">
            <a:avLst/>
          </a:prstGeom>
        </p:spPr>
      </p:pic>
      <p:sp>
        <p:nvSpPr>
          <p:cNvPr id="9" name="Tekstfelt 8">
            <a:extLst>
              <a:ext uri="{FF2B5EF4-FFF2-40B4-BE49-F238E27FC236}">
                <a16:creationId xmlns:a16="http://schemas.microsoft.com/office/drawing/2014/main" id="{0FE356DA-DD9E-B6F6-30CA-40BB8D2CC0EF}"/>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extLst>
      <p:ext uri="{BB962C8B-B14F-4D97-AF65-F5344CB8AC3E}">
        <p14:creationId xmlns:p14="http://schemas.microsoft.com/office/powerpoint/2010/main" val="21136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9B911515-BCFE-87BE-4B74-6E519C51524E}"/>
              </a:ext>
            </a:extLst>
          </p:cNvPr>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TECHNOLOGY DESCRIPTION</a:t>
            </a:r>
          </a:p>
        </p:txBody>
      </p:sp>
      <p:sp>
        <p:nvSpPr>
          <p:cNvPr id="4" name="TextBox 8">
            <a:extLst>
              <a:ext uri="{FF2B5EF4-FFF2-40B4-BE49-F238E27FC236}">
                <a16:creationId xmlns:a16="http://schemas.microsoft.com/office/drawing/2014/main" id="{43612709-3316-E930-F780-91478EB1F026}"/>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AAU POC APPLICATION</a:t>
            </a:r>
          </a:p>
        </p:txBody>
      </p:sp>
      <p:sp>
        <p:nvSpPr>
          <p:cNvPr id="5" name="TextBox 37">
            <a:extLst>
              <a:ext uri="{FF2B5EF4-FFF2-40B4-BE49-F238E27FC236}">
                <a16:creationId xmlns:a16="http://schemas.microsoft.com/office/drawing/2014/main" id="{8DE413CB-CBF3-9048-1C00-F2BAABD08355}"/>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7" name="TextBox 28">
            <a:extLst>
              <a:ext uri="{FF2B5EF4-FFF2-40B4-BE49-F238E27FC236}">
                <a16:creationId xmlns:a16="http://schemas.microsoft.com/office/drawing/2014/main" id="{3849974B-62C4-C48C-B627-A52EEB5B897D}"/>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8" name="TextBox 28">
            <a:extLst>
              <a:ext uri="{FF2B5EF4-FFF2-40B4-BE49-F238E27FC236}">
                <a16:creationId xmlns:a16="http://schemas.microsoft.com/office/drawing/2014/main" id="{D24F1BE5-806F-BF4D-E3B5-3B2F0A1845B0}"/>
              </a:ext>
            </a:extLst>
          </p:cNvPr>
          <p:cNvSpPr txBox="1"/>
          <p:nvPr/>
        </p:nvSpPr>
        <p:spPr>
          <a:xfrm>
            <a:off x="1147355" y="4700767"/>
            <a:ext cx="846255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Use bullets to highlight the most important characteristics of your technology</a:t>
            </a:r>
          </a:p>
          <a:p>
            <a:pPr marL="285750" indent="-285750" defTabSz="609630">
              <a:buFont typeface="Wingdings" panose="05000000000000000000" pitchFamily="2" charset="2"/>
              <a:buChar char="§"/>
            </a:pPr>
            <a:endParaRPr lang="en-US" sz="1600" dirty="0">
              <a:solidFill>
                <a:srgbClr val="1D1D1D"/>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rgbClr val="1D1D1D"/>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 and precise</a:t>
            </a:r>
          </a:p>
        </p:txBody>
      </p:sp>
      <p:sp>
        <p:nvSpPr>
          <p:cNvPr id="10" name="TextBox 28">
            <a:extLst>
              <a:ext uri="{FF2B5EF4-FFF2-40B4-BE49-F238E27FC236}">
                <a16:creationId xmlns:a16="http://schemas.microsoft.com/office/drawing/2014/main" id="{DAD1969C-0AB7-854C-C5C8-84D2E45C8162}"/>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pic>
        <p:nvPicPr>
          <p:cNvPr id="2" name="Billede 1" descr="Et billede, der indeholder Grafik, Font/skrifttype, grafisk design, design&#10;&#10;Indhold genereret af kunstig intelligens kan være forkert.">
            <a:extLst>
              <a:ext uri="{FF2B5EF4-FFF2-40B4-BE49-F238E27FC236}">
                <a16:creationId xmlns:a16="http://schemas.microsoft.com/office/drawing/2014/main" id="{81017567-1A2A-511B-8AC3-A0CB13823219}"/>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57348" y="9414218"/>
            <a:ext cx="1524001" cy="402981"/>
          </a:xfrm>
          <a:prstGeom prst="rect">
            <a:avLst/>
          </a:prstGeom>
        </p:spPr>
      </p:pic>
      <p:sp>
        <p:nvSpPr>
          <p:cNvPr id="6" name="Tekstfelt 5">
            <a:extLst>
              <a:ext uri="{FF2B5EF4-FFF2-40B4-BE49-F238E27FC236}">
                <a16:creationId xmlns:a16="http://schemas.microsoft.com/office/drawing/2014/main" id="{7E65A7E4-71AF-8A4F-06BB-526624635EBA}"/>
              </a:ext>
            </a:extLst>
          </p:cNvPr>
          <p:cNvSpPr txBox="1"/>
          <p:nvPr/>
        </p:nvSpPr>
        <p:spPr>
          <a:xfrm>
            <a:off x="15329265" y="9467189"/>
            <a:ext cx="2314301" cy="307777"/>
          </a:xfrm>
          <a:prstGeom prst="rect">
            <a:avLst/>
          </a:prstGeom>
          <a:noFill/>
        </p:spPr>
        <p:txBody>
          <a:bodyPr wrap="square" rtlCol="0">
            <a:spAutoFit/>
          </a:bodyPr>
          <a:lstStyle/>
          <a:p>
            <a:pPr algn="r"/>
            <a:r>
              <a:rPr lang="da-DK" sz="1400" b="1" dirty="0">
                <a:solidFill>
                  <a:srgbClr val="211A52">
                    <a:alpha val="50000"/>
                  </a:srgbClr>
                </a:solidFill>
                <a:latin typeface="Barlow" panose="00000500000000000000" pitchFamily="2" charset="0"/>
              </a:rPr>
              <a:t>AAU PROOF OF CONCEPT</a:t>
            </a:r>
          </a:p>
        </p:txBody>
      </p:sp>
    </p:spTree>
    <p:extLst>
      <p:ext uri="{BB962C8B-B14F-4D97-AF65-F5344CB8AC3E}">
        <p14:creationId xmlns:p14="http://schemas.microsoft.com/office/powerpoint/2010/main" val="2216529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2" id="{F7584551-42EB-416F-A677-4362C3934C33}" vid="{7B31FCED-635A-4092-860A-0942B12125F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3781</Words>
  <Application>Microsoft Office PowerPoint</Application>
  <PresentationFormat>Brugerdefineret</PresentationFormat>
  <Paragraphs>738</Paragraphs>
  <Slides>22</Slides>
  <Notes>20</Notes>
  <HiddenSlides>0</HiddenSlides>
  <MMClips>0</MMClips>
  <ScaleCrop>false</ScaleCrop>
  <HeadingPairs>
    <vt:vector size="6" baseType="variant">
      <vt:variant>
        <vt:lpstr>Benyttede skrifttyper</vt:lpstr>
      </vt:variant>
      <vt:variant>
        <vt:i4>11</vt:i4>
      </vt:variant>
      <vt:variant>
        <vt:lpstr>Tema</vt:lpstr>
      </vt:variant>
      <vt:variant>
        <vt:i4>2</vt:i4>
      </vt:variant>
      <vt:variant>
        <vt:lpstr>Slidetitler</vt:lpstr>
      </vt:variant>
      <vt:variant>
        <vt:i4>22</vt:i4>
      </vt:variant>
    </vt:vector>
  </HeadingPairs>
  <TitlesOfParts>
    <vt:vector size="35" baseType="lpstr">
      <vt:lpstr>Bahnschrift Light</vt:lpstr>
      <vt:lpstr>Arial</vt:lpstr>
      <vt:lpstr>Barlow Light</vt:lpstr>
      <vt:lpstr>Barlow</vt:lpstr>
      <vt:lpstr>Barlow Medium</vt:lpstr>
      <vt:lpstr>Wingdings</vt:lpstr>
      <vt:lpstr>Barlow Black</vt:lpstr>
      <vt:lpstr>Bahnschrift</vt:lpstr>
      <vt:lpstr>Barlow Bold</vt:lpstr>
      <vt:lpstr>Calibri</vt:lpstr>
      <vt:lpstr>Barlow ExtraBold</vt:lpstr>
      <vt:lpstr>Office Theme</vt:lpstr>
      <vt:lpstr>1_AAU PowerPoint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Technology Transfer Office 2022</dc:title>
  <dc:creator>Trine Reinholt Andersen</dc:creator>
  <cp:lastModifiedBy>Trine Reinholt Andersen</cp:lastModifiedBy>
  <cp:revision>48</cp:revision>
  <dcterms:created xsi:type="dcterms:W3CDTF">2006-08-16T00:00:00Z</dcterms:created>
  <dcterms:modified xsi:type="dcterms:W3CDTF">2026-05-05T10:17:41Z</dcterms:modified>
  <dc:identifier>DAFPSxsSvxQ</dc:identifier>
</cp:coreProperties>
</file>