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sldIdLst>
    <p:sldId id="256" r:id="rId5"/>
    <p:sldId id="273" r:id="rId6"/>
    <p:sldId id="257" r:id="rId7"/>
    <p:sldId id="270" r:id="rId8"/>
    <p:sldId id="271" r:id="rId9"/>
    <p:sldId id="274" r:id="rId10"/>
    <p:sldId id="258" r:id="rId11"/>
    <p:sldId id="272" r:id="rId12"/>
    <p:sldId id="259" r:id="rId13"/>
    <p:sldId id="269" r:id="rId14"/>
    <p:sldId id="276" r:id="rId15"/>
    <p:sldId id="263"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1AF25180-75F9-4D06-B8FB-1AA7FCB0580E}"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32378AC2-B2E8-43A8-9F12-6B19E8D8488B}">
      <dgm:prSet/>
      <dgm:spPr/>
      <dgm:t>
        <a:bodyPr/>
        <a:lstStyle/>
        <a:p>
          <a:pPr>
            <a:lnSpc>
              <a:spcPct val="100000"/>
            </a:lnSpc>
            <a:defRPr cap="all"/>
          </a:pPr>
          <a:r>
            <a:rPr lang="da-DK"/>
            <a:t>Sundhed</a:t>
          </a:r>
          <a:endParaRPr lang="en-US"/>
        </a:p>
      </dgm:t>
    </dgm:pt>
    <dgm:pt modelId="{48501A11-388A-4519-A9D3-38FEDB1630D9}" type="parTrans" cxnId="{6F8C5362-3802-4256-9732-35D95775BEB1}">
      <dgm:prSet/>
      <dgm:spPr/>
      <dgm:t>
        <a:bodyPr/>
        <a:lstStyle/>
        <a:p>
          <a:endParaRPr lang="en-US"/>
        </a:p>
      </dgm:t>
    </dgm:pt>
    <dgm:pt modelId="{C8B13F41-6BC2-4B32-B908-2F0900A7C4E7}" type="sibTrans" cxnId="{6F8C5362-3802-4256-9732-35D95775BEB1}">
      <dgm:prSet/>
      <dgm:spPr/>
      <dgm:t>
        <a:bodyPr/>
        <a:lstStyle/>
        <a:p>
          <a:endParaRPr lang="en-US"/>
        </a:p>
      </dgm:t>
    </dgm:pt>
    <dgm:pt modelId="{CDFB58EA-E865-49DF-959F-C055A2134579}">
      <dgm:prSet/>
      <dgm:spPr/>
      <dgm:t>
        <a:bodyPr/>
        <a:lstStyle/>
        <a:p>
          <a:pPr>
            <a:lnSpc>
              <a:spcPct val="100000"/>
            </a:lnSpc>
            <a:defRPr cap="all"/>
          </a:pPr>
          <a:r>
            <a:rPr lang="da-DK"/>
            <a:t>Smag</a:t>
          </a:r>
          <a:endParaRPr lang="en-US"/>
        </a:p>
      </dgm:t>
    </dgm:pt>
    <dgm:pt modelId="{ABA3DC68-E2F9-4A47-8748-7930685C04FF}" type="parTrans" cxnId="{C5549D77-FD3D-44CD-8604-6971ACAC4D3A}">
      <dgm:prSet/>
      <dgm:spPr/>
      <dgm:t>
        <a:bodyPr/>
        <a:lstStyle/>
        <a:p>
          <a:endParaRPr lang="en-US"/>
        </a:p>
      </dgm:t>
    </dgm:pt>
    <dgm:pt modelId="{EFAD6515-1982-4628-86A8-CC7E4F6AE12C}" type="sibTrans" cxnId="{C5549D77-FD3D-44CD-8604-6971ACAC4D3A}">
      <dgm:prSet/>
      <dgm:spPr/>
      <dgm:t>
        <a:bodyPr/>
        <a:lstStyle/>
        <a:p>
          <a:endParaRPr lang="en-US"/>
        </a:p>
      </dgm:t>
    </dgm:pt>
    <dgm:pt modelId="{2B83977A-A1BA-4E20-93EE-3CE187CB4002}">
      <dgm:prSet/>
      <dgm:spPr/>
      <dgm:t>
        <a:bodyPr/>
        <a:lstStyle/>
        <a:p>
          <a:pPr>
            <a:lnSpc>
              <a:spcPct val="100000"/>
            </a:lnSpc>
            <a:defRPr cap="all"/>
          </a:pPr>
          <a:r>
            <a:rPr lang="da-DK"/>
            <a:t>Klima</a:t>
          </a:r>
          <a:endParaRPr lang="en-US"/>
        </a:p>
      </dgm:t>
    </dgm:pt>
    <dgm:pt modelId="{98CA829B-B086-4E80-A985-800E525B2475}" type="parTrans" cxnId="{A4CC594B-7B14-4C71-B42E-4E0EC0A87714}">
      <dgm:prSet/>
      <dgm:spPr/>
      <dgm:t>
        <a:bodyPr/>
        <a:lstStyle/>
        <a:p>
          <a:endParaRPr lang="en-US"/>
        </a:p>
      </dgm:t>
    </dgm:pt>
    <dgm:pt modelId="{BC638485-50C6-45D4-96C6-4B1953E19085}" type="sibTrans" cxnId="{A4CC594B-7B14-4C71-B42E-4E0EC0A87714}">
      <dgm:prSet/>
      <dgm:spPr/>
      <dgm:t>
        <a:bodyPr/>
        <a:lstStyle/>
        <a:p>
          <a:endParaRPr lang="en-US"/>
        </a:p>
      </dgm:t>
    </dgm:pt>
    <dgm:pt modelId="{AD6DB5E3-7839-4FEB-8F1A-20223B674F37}" type="pres">
      <dgm:prSet presAssocID="{1AF25180-75F9-4D06-B8FB-1AA7FCB0580E}" presName="root" presStyleCnt="0">
        <dgm:presLayoutVars>
          <dgm:dir/>
          <dgm:resizeHandles val="exact"/>
        </dgm:presLayoutVars>
      </dgm:prSet>
      <dgm:spPr/>
    </dgm:pt>
    <dgm:pt modelId="{67187C9D-BBED-480C-A54B-202F833D8607}" type="pres">
      <dgm:prSet presAssocID="{32378AC2-B2E8-43A8-9F12-6B19E8D8488B}" presName="compNode" presStyleCnt="0"/>
      <dgm:spPr/>
    </dgm:pt>
    <dgm:pt modelId="{98D8DFEA-D080-4950-83D7-D5A3750EB8BE}" type="pres">
      <dgm:prSet presAssocID="{32378AC2-B2E8-43A8-9F12-6B19E8D8488B}" presName="iconBgRect" presStyleLbl="bgShp" presStyleIdx="0" presStyleCnt="3"/>
      <dgm:spPr>
        <a:prstGeom prst="round2DiagRect">
          <a:avLst>
            <a:gd name="adj1" fmla="val 29727"/>
            <a:gd name="adj2" fmla="val 0"/>
          </a:avLst>
        </a:prstGeom>
      </dgm:spPr>
    </dgm:pt>
    <dgm:pt modelId="{20854438-52D1-4481-A14D-27ADEEF582A7}" type="pres">
      <dgm:prSet presAssocID="{32378AC2-B2E8-43A8-9F12-6B19E8D848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op"/>
        </a:ext>
      </dgm:extLst>
    </dgm:pt>
    <dgm:pt modelId="{42A0B403-F668-468F-96E7-E3BDBD3912D3}" type="pres">
      <dgm:prSet presAssocID="{32378AC2-B2E8-43A8-9F12-6B19E8D8488B}" presName="spaceRect" presStyleCnt="0"/>
      <dgm:spPr/>
    </dgm:pt>
    <dgm:pt modelId="{AF0D8052-DCED-4635-88AB-0C8FB0140408}" type="pres">
      <dgm:prSet presAssocID="{32378AC2-B2E8-43A8-9F12-6B19E8D8488B}" presName="textRect" presStyleLbl="revTx" presStyleIdx="0" presStyleCnt="3">
        <dgm:presLayoutVars>
          <dgm:chMax val="1"/>
          <dgm:chPref val="1"/>
        </dgm:presLayoutVars>
      </dgm:prSet>
      <dgm:spPr/>
    </dgm:pt>
    <dgm:pt modelId="{344B8E2D-D591-42E1-B9D1-204CAC3EDD0F}" type="pres">
      <dgm:prSet presAssocID="{C8B13F41-6BC2-4B32-B908-2F0900A7C4E7}" presName="sibTrans" presStyleCnt="0"/>
      <dgm:spPr/>
    </dgm:pt>
    <dgm:pt modelId="{A193B974-8098-4CBC-A230-E8564EE48C54}" type="pres">
      <dgm:prSet presAssocID="{CDFB58EA-E865-49DF-959F-C055A2134579}" presName="compNode" presStyleCnt="0"/>
      <dgm:spPr/>
    </dgm:pt>
    <dgm:pt modelId="{09E0FFC7-2959-4FF3-9C1D-B926E161781E}" type="pres">
      <dgm:prSet presAssocID="{CDFB58EA-E865-49DF-959F-C055A2134579}" presName="iconBgRect" presStyleLbl="bgShp" presStyleIdx="1" presStyleCnt="3"/>
      <dgm:spPr>
        <a:prstGeom prst="round2DiagRect">
          <a:avLst>
            <a:gd name="adj1" fmla="val 29727"/>
            <a:gd name="adj2" fmla="val 0"/>
          </a:avLst>
        </a:prstGeom>
      </dgm:spPr>
    </dgm:pt>
    <dgm:pt modelId="{C2D61774-EFC2-4F74-90EC-21446284FE38}" type="pres">
      <dgm:prSet presAssocID="{CDFB58EA-E865-49DF-959F-C055A21345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334B149C-80FD-43DE-AE89-D2D976908645}" type="pres">
      <dgm:prSet presAssocID="{CDFB58EA-E865-49DF-959F-C055A2134579}" presName="spaceRect" presStyleCnt="0"/>
      <dgm:spPr/>
    </dgm:pt>
    <dgm:pt modelId="{41EC70E1-F2DA-4F72-A411-B48DB03AF5AF}" type="pres">
      <dgm:prSet presAssocID="{CDFB58EA-E865-49DF-959F-C055A2134579}" presName="textRect" presStyleLbl="revTx" presStyleIdx="1" presStyleCnt="3">
        <dgm:presLayoutVars>
          <dgm:chMax val="1"/>
          <dgm:chPref val="1"/>
        </dgm:presLayoutVars>
      </dgm:prSet>
      <dgm:spPr/>
    </dgm:pt>
    <dgm:pt modelId="{B135243C-857B-4604-9FB1-857FFA1FA6B0}" type="pres">
      <dgm:prSet presAssocID="{EFAD6515-1982-4628-86A8-CC7E4F6AE12C}" presName="sibTrans" presStyleCnt="0"/>
      <dgm:spPr/>
    </dgm:pt>
    <dgm:pt modelId="{2C9BE25D-10CE-4083-A55D-9D57519309E0}" type="pres">
      <dgm:prSet presAssocID="{2B83977A-A1BA-4E20-93EE-3CE187CB4002}" presName="compNode" presStyleCnt="0"/>
      <dgm:spPr/>
    </dgm:pt>
    <dgm:pt modelId="{427B15EA-CC1D-4292-91B8-50D6978CD2C5}" type="pres">
      <dgm:prSet presAssocID="{2B83977A-A1BA-4E20-93EE-3CE187CB4002}" presName="iconBgRect" presStyleLbl="bgShp" presStyleIdx="2" presStyleCnt="3"/>
      <dgm:spPr>
        <a:prstGeom prst="round2DiagRect">
          <a:avLst>
            <a:gd name="adj1" fmla="val 29727"/>
            <a:gd name="adj2" fmla="val 0"/>
          </a:avLst>
        </a:prstGeom>
      </dgm:spPr>
    </dgm:pt>
    <dgm:pt modelId="{19D224D2-5562-4737-BACD-94C37A76338C}" type="pres">
      <dgm:prSet presAssocID="{2B83977A-A1BA-4E20-93EE-3CE187CB40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ol"/>
        </a:ext>
      </dgm:extLst>
    </dgm:pt>
    <dgm:pt modelId="{FD126705-4198-4BE9-A0CC-FEDB0AE308F8}" type="pres">
      <dgm:prSet presAssocID="{2B83977A-A1BA-4E20-93EE-3CE187CB4002}" presName="spaceRect" presStyleCnt="0"/>
      <dgm:spPr/>
    </dgm:pt>
    <dgm:pt modelId="{B0BF5787-FCAE-4BA4-A28C-96C16DF623D9}" type="pres">
      <dgm:prSet presAssocID="{2B83977A-A1BA-4E20-93EE-3CE187CB4002}" presName="textRect" presStyleLbl="revTx" presStyleIdx="2" presStyleCnt="3">
        <dgm:presLayoutVars>
          <dgm:chMax val="1"/>
          <dgm:chPref val="1"/>
        </dgm:presLayoutVars>
      </dgm:prSet>
      <dgm:spPr/>
    </dgm:pt>
  </dgm:ptLst>
  <dgm:cxnLst>
    <dgm:cxn modelId="{768F551C-C947-455E-A442-16563A9006EB}" type="presOf" srcId="{2B83977A-A1BA-4E20-93EE-3CE187CB4002}" destId="{B0BF5787-FCAE-4BA4-A28C-96C16DF623D9}" srcOrd="0" destOrd="0" presId="urn:microsoft.com/office/officeart/2018/5/layout/IconLeafLabelList"/>
    <dgm:cxn modelId="{73B8B13E-F109-40B5-B29B-5280E7618615}" type="presOf" srcId="{1AF25180-75F9-4D06-B8FB-1AA7FCB0580E}" destId="{AD6DB5E3-7839-4FEB-8F1A-20223B674F37}" srcOrd="0" destOrd="0" presId="urn:microsoft.com/office/officeart/2018/5/layout/IconLeafLabelList"/>
    <dgm:cxn modelId="{594F865D-DDC6-4259-9662-226A8165DA85}" type="presOf" srcId="{CDFB58EA-E865-49DF-959F-C055A2134579}" destId="{41EC70E1-F2DA-4F72-A411-B48DB03AF5AF}" srcOrd="0" destOrd="0" presId="urn:microsoft.com/office/officeart/2018/5/layout/IconLeafLabelList"/>
    <dgm:cxn modelId="{6F8C5362-3802-4256-9732-35D95775BEB1}" srcId="{1AF25180-75F9-4D06-B8FB-1AA7FCB0580E}" destId="{32378AC2-B2E8-43A8-9F12-6B19E8D8488B}" srcOrd="0" destOrd="0" parTransId="{48501A11-388A-4519-A9D3-38FEDB1630D9}" sibTransId="{C8B13F41-6BC2-4B32-B908-2F0900A7C4E7}"/>
    <dgm:cxn modelId="{A4CC594B-7B14-4C71-B42E-4E0EC0A87714}" srcId="{1AF25180-75F9-4D06-B8FB-1AA7FCB0580E}" destId="{2B83977A-A1BA-4E20-93EE-3CE187CB4002}" srcOrd="2" destOrd="0" parTransId="{98CA829B-B086-4E80-A985-800E525B2475}" sibTransId="{BC638485-50C6-45D4-96C6-4B1953E19085}"/>
    <dgm:cxn modelId="{C5549D77-FD3D-44CD-8604-6971ACAC4D3A}" srcId="{1AF25180-75F9-4D06-B8FB-1AA7FCB0580E}" destId="{CDFB58EA-E865-49DF-959F-C055A2134579}" srcOrd="1" destOrd="0" parTransId="{ABA3DC68-E2F9-4A47-8748-7930685C04FF}" sibTransId="{EFAD6515-1982-4628-86A8-CC7E4F6AE12C}"/>
    <dgm:cxn modelId="{8CB866DC-1C39-462A-8533-41EEEACE8CB3}" type="presOf" srcId="{32378AC2-B2E8-43A8-9F12-6B19E8D8488B}" destId="{AF0D8052-DCED-4635-88AB-0C8FB0140408}" srcOrd="0" destOrd="0" presId="urn:microsoft.com/office/officeart/2018/5/layout/IconLeafLabelList"/>
    <dgm:cxn modelId="{42BF26A3-52A5-4875-9B89-6AB9B8187FA7}" type="presParOf" srcId="{AD6DB5E3-7839-4FEB-8F1A-20223B674F37}" destId="{67187C9D-BBED-480C-A54B-202F833D8607}" srcOrd="0" destOrd="0" presId="urn:microsoft.com/office/officeart/2018/5/layout/IconLeafLabelList"/>
    <dgm:cxn modelId="{CE3E1B2E-9571-4BF6-AD5A-DAEC21381D87}" type="presParOf" srcId="{67187C9D-BBED-480C-A54B-202F833D8607}" destId="{98D8DFEA-D080-4950-83D7-D5A3750EB8BE}" srcOrd="0" destOrd="0" presId="urn:microsoft.com/office/officeart/2018/5/layout/IconLeafLabelList"/>
    <dgm:cxn modelId="{82C865F9-542D-4F4B-835E-9E632F3952D9}" type="presParOf" srcId="{67187C9D-BBED-480C-A54B-202F833D8607}" destId="{20854438-52D1-4481-A14D-27ADEEF582A7}" srcOrd="1" destOrd="0" presId="urn:microsoft.com/office/officeart/2018/5/layout/IconLeafLabelList"/>
    <dgm:cxn modelId="{0FB69FEF-6F2F-4216-8F1C-A7DF1B489A34}" type="presParOf" srcId="{67187C9D-BBED-480C-A54B-202F833D8607}" destId="{42A0B403-F668-468F-96E7-E3BDBD3912D3}" srcOrd="2" destOrd="0" presId="urn:microsoft.com/office/officeart/2018/5/layout/IconLeafLabelList"/>
    <dgm:cxn modelId="{036B22A9-A4FC-4ED4-BF1E-261C4117BCF5}" type="presParOf" srcId="{67187C9D-BBED-480C-A54B-202F833D8607}" destId="{AF0D8052-DCED-4635-88AB-0C8FB0140408}" srcOrd="3" destOrd="0" presId="urn:microsoft.com/office/officeart/2018/5/layout/IconLeafLabelList"/>
    <dgm:cxn modelId="{7114392E-E829-40FD-88B0-B2EF25046673}" type="presParOf" srcId="{AD6DB5E3-7839-4FEB-8F1A-20223B674F37}" destId="{344B8E2D-D591-42E1-B9D1-204CAC3EDD0F}" srcOrd="1" destOrd="0" presId="urn:microsoft.com/office/officeart/2018/5/layout/IconLeafLabelList"/>
    <dgm:cxn modelId="{A5BBDB19-A3C5-4CAA-ABCD-CB72ECB3E463}" type="presParOf" srcId="{AD6DB5E3-7839-4FEB-8F1A-20223B674F37}" destId="{A193B974-8098-4CBC-A230-E8564EE48C54}" srcOrd="2" destOrd="0" presId="urn:microsoft.com/office/officeart/2018/5/layout/IconLeafLabelList"/>
    <dgm:cxn modelId="{6FA5D82E-F6C7-43DE-BBF1-3AB63CC17299}" type="presParOf" srcId="{A193B974-8098-4CBC-A230-E8564EE48C54}" destId="{09E0FFC7-2959-4FF3-9C1D-B926E161781E}" srcOrd="0" destOrd="0" presId="urn:microsoft.com/office/officeart/2018/5/layout/IconLeafLabelList"/>
    <dgm:cxn modelId="{1307E8D3-787A-4659-8252-97A52344AFD0}" type="presParOf" srcId="{A193B974-8098-4CBC-A230-E8564EE48C54}" destId="{C2D61774-EFC2-4F74-90EC-21446284FE38}" srcOrd="1" destOrd="0" presId="urn:microsoft.com/office/officeart/2018/5/layout/IconLeafLabelList"/>
    <dgm:cxn modelId="{B97361B0-09C8-40B2-A3DB-084123DD12AF}" type="presParOf" srcId="{A193B974-8098-4CBC-A230-E8564EE48C54}" destId="{334B149C-80FD-43DE-AE89-D2D976908645}" srcOrd="2" destOrd="0" presId="urn:microsoft.com/office/officeart/2018/5/layout/IconLeafLabelList"/>
    <dgm:cxn modelId="{51C2A563-5A4B-463F-AF00-9ECF28F04611}" type="presParOf" srcId="{A193B974-8098-4CBC-A230-E8564EE48C54}" destId="{41EC70E1-F2DA-4F72-A411-B48DB03AF5AF}" srcOrd="3" destOrd="0" presId="urn:microsoft.com/office/officeart/2018/5/layout/IconLeafLabelList"/>
    <dgm:cxn modelId="{BCD56320-A1EB-4893-897B-68914D3080EB}" type="presParOf" srcId="{AD6DB5E3-7839-4FEB-8F1A-20223B674F37}" destId="{B135243C-857B-4604-9FB1-857FFA1FA6B0}" srcOrd="3" destOrd="0" presId="urn:microsoft.com/office/officeart/2018/5/layout/IconLeafLabelList"/>
    <dgm:cxn modelId="{790ECC3C-BA52-44E2-81C5-55B4B43B4F1D}" type="presParOf" srcId="{AD6DB5E3-7839-4FEB-8F1A-20223B674F37}" destId="{2C9BE25D-10CE-4083-A55D-9D57519309E0}" srcOrd="4" destOrd="0" presId="urn:microsoft.com/office/officeart/2018/5/layout/IconLeafLabelList"/>
    <dgm:cxn modelId="{1444CC97-AE1E-4FD5-AE0C-15A83AA1BA0F}" type="presParOf" srcId="{2C9BE25D-10CE-4083-A55D-9D57519309E0}" destId="{427B15EA-CC1D-4292-91B8-50D6978CD2C5}" srcOrd="0" destOrd="0" presId="urn:microsoft.com/office/officeart/2018/5/layout/IconLeafLabelList"/>
    <dgm:cxn modelId="{296186E8-3C1B-4D29-BFF9-F3A2EEFF09D3}" type="presParOf" srcId="{2C9BE25D-10CE-4083-A55D-9D57519309E0}" destId="{19D224D2-5562-4737-BACD-94C37A76338C}" srcOrd="1" destOrd="0" presId="urn:microsoft.com/office/officeart/2018/5/layout/IconLeafLabelList"/>
    <dgm:cxn modelId="{61FBCF99-CE4A-4F5C-99C0-4C09F22AB6ED}" type="presParOf" srcId="{2C9BE25D-10CE-4083-A55D-9D57519309E0}" destId="{FD126705-4198-4BE9-A0CC-FEDB0AE308F8}" srcOrd="2" destOrd="0" presId="urn:microsoft.com/office/officeart/2018/5/layout/IconLeafLabelList"/>
    <dgm:cxn modelId="{49B02474-702A-4FEB-B50E-9F1FB4C1B116}" type="presParOf" srcId="{2C9BE25D-10CE-4083-A55D-9D57519309E0}" destId="{B0BF5787-FCAE-4BA4-A28C-96C16DF623D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8DFEA-D080-4950-83D7-D5A3750EB8BE}">
      <dsp:nvSpPr>
        <dsp:cNvPr id="0" name=""/>
        <dsp:cNvSpPr/>
      </dsp:nvSpPr>
      <dsp:spPr>
        <a:xfrm>
          <a:off x="351156" y="707508"/>
          <a:ext cx="1090494" cy="1090494"/>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54438-52D1-4481-A14D-27ADEEF582A7}">
      <dsp:nvSpPr>
        <dsp:cNvPr id="0" name=""/>
        <dsp:cNvSpPr/>
      </dsp:nvSpPr>
      <dsp:spPr>
        <a:xfrm>
          <a:off x="583557" y="939908"/>
          <a:ext cx="625693" cy="6256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0D8052-DCED-4635-88AB-0C8FB0140408}">
      <dsp:nvSpPr>
        <dsp:cNvPr id="0" name=""/>
        <dsp:cNvSpPr/>
      </dsp:nvSpPr>
      <dsp:spPr>
        <a:xfrm>
          <a:off x="2556" y="2137664"/>
          <a:ext cx="1787695" cy="7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da-DK" sz="2800" kern="1200"/>
            <a:t>Sundhed</a:t>
          </a:r>
          <a:endParaRPr lang="en-US" sz="2800" kern="1200"/>
        </a:p>
      </dsp:txBody>
      <dsp:txXfrm>
        <a:off x="2556" y="2137664"/>
        <a:ext cx="1787695" cy="715078"/>
      </dsp:txXfrm>
    </dsp:sp>
    <dsp:sp modelId="{09E0FFC7-2959-4FF3-9C1D-B926E161781E}">
      <dsp:nvSpPr>
        <dsp:cNvPr id="0" name=""/>
        <dsp:cNvSpPr/>
      </dsp:nvSpPr>
      <dsp:spPr>
        <a:xfrm>
          <a:off x="2451698" y="707508"/>
          <a:ext cx="1090494" cy="1090494"/>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61774-EFC2-4F74-90EC-21446284FE38}">
      <dsp:nvSpPr>
        <dsp:cNvPr id="0" name=""/>
        <dsp:cNvSpPr/>
      </dsp:nvSpPr>
      <dsp:spPr>
        <a:xfrm>
          <a:off x="2684099" y="939908"/>
          <a:ext cx="625693" cy="6256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EC70E1-F2DA-4F72-A411-B48DB03AF5AF}">
      <dsp:nvSpPr>
        <dsp:cNvPr id="0" name=""/>
        <dsp:cNvSpPr/>
      </dsp:nvSpPr>
      <dsp:spPr>
        <a:xfrm>
          <a:off x="2103098" y="2137664"/>
          <a:ext cx="1787695" cy="7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da-DK" sz="2800" kern="1200"/>
            <a:t>Smag</a:t>
          </a:r>
          <a:endParaRPr lang="en-US" sz="2800" kern="1200"/>
        </a:p>
      </dsp:txBody>
      <dsp:txXfrm>
        <a:off x="2103098" y="2137664"/>
        <a:ext cx="1787695" cy="715078"/>
      </dsp:txXfrm>
    </dsp:sp>
    <dsp:sp modelId="{427B15EA-CC1D-4292-91B8-50D6978CD2C5}">
      <dsp:nvSpPr>
        <dsp:cNvPr id="0" name=""/>
        <dsp:cNvSpPr/>
      </dsp:nvSpPr>
      <dsp:spPr>
        <a:xfrm>
          <a:off x="4552240" y="707508"/>
          <a:ext cx="1090494" cy="1090494"/>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224D2-5562-4737-BACD-94C37A76338C}">
      <dsp:nvSpPr>
        <dsp:cNvPr id="0" name=""/>
        <dsp:cNvSpPr/>
      </dsp:nvSpPr>
      <dsp:spPr>
        <a:xfrm>
          <a:off x="4784641" y="939908"/>
          <a:ext cx="625693" cy="6256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BF5787-FCAE-4BA4-A28C-96C16DF623D9}">
      <dsp:nvSpPr>
        <dsp:cNvPr id="0" name=""/>
        <dsp:cNvSpPr/>
      </dsp:nvSpPr>
      <dsp:spPr>
        <a:xfrm>
          <a:off x="4203640" y="2137664"/>
          <a:ext cx="1787695" cy="715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da-DK" sz="2800" kern="1200"/>
            <a:t>Klima</a:t>
          </a:r>
          <a:endParaRPr lang="en-US" sz="2800" kern="1200"/>
        </a:p>
      </dsp:txBody>
      <dsp:txXfrm>
        <a:off x="4203640" y="2137664"/>
        <a:ext cx="1787695" cy="715078"/>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11/20/2023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58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11/20/2023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3084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11/20/2023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3604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11/20/2023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32354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11/20/2023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84178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11/20/2023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146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11/20/2023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611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11/20/2023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62843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11/20/2023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7076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11/20/2023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2934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11/20/2023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45837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11/20/2023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545980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RjuIscNK71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rida.fooddata.d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vedkål vist i toppen">
            <a:extLst>
              <a:ext uri="{FF2B5EF4-FFF2-40B4-BE49-F238E27FC236}">
                <a16:creationId xmlns:a16="http://schemas.microsoft.com/office/drawing/2014/main" id="{77621B38-8248-3B51-BF05-60317371BAAB}"/>
              </a:ext>
            </a:extLst>
          </p:cNvPr>
          <p:cNvPicPr>
            <a:picLocks noChangeAspect="1"/>
          </p:cNvPicPr>
          <p:nvPr/>
        </p:nvPicPr>
        <p:blipFill rotWithShape="1">
          <a:blip r:embed="rId2"/>
          <a:srcRect/>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82B01E5-F274-CBC1-7AD6-F4A5D2B83730}"/>
              </a:ext>
            </a:extLst>
          </p:cNvPr>
          <p:cNvSpPr>
            <a:spLocks noGrp="1"/>
          </p:cNvSpPr>
          <p:nvPr>
            <p:ph type="ctrTitle"/>
          </p:nvPr>
        </p:nvSpPr>
        <p:spPr>
          <a:xfrm>
            <a:off x="404553" y="3091928"/>
            <a:ext cx="9078562" cy="2387600"/>
          </a:xfrm>
        </p:spPr>
        <p:txBody>
          <a:bodyPr>
            <a:normAutofit/>
          </a:bodyPr>
          <a:lstStyle/>
          <a:p>
            <a:r>
              <a:rPr lang="da-DK" sz="6600" dirty="0"/>
              <a:t>PBL biologi Pizza</a:t>
            </a: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ndertitel 2">
            <a:extLst>
              <a:ext uri="{FF2B5EF4-FFF2-40B4-BE49-F238E27FC236}">
                <a16:creationId xmlns:a16="http://schemas.microsoft.com/office/drawing/2014/main" id="{CFFCD211-3554-A2ED-4E95-FA3309089039}"/>
              </a:ext>
            </a:extLst>
          </p:cNvPr>
          <p:cNvSpPr>
            <a:spLocks noGrp="1"/>
          </p:cNvSpPr>
          <p:nvPr>
            <p:ph type="subTitle" idx="1"/>
          </p:nvPr>
        </p:nvSpPr>
        <p:spPr>
          <a:xfrm>
            <a:off x="404553" y="5624945"/>
            <a:ext cx="9078562" cy="592975"/>
          </a:xfrm>
        </p:spPr>
        <p:txBody>
          <a:bodyPr anchor="ctr">
            <a:normAutofit/>
          </a:bodyPr>
          <a:lstStyle/>
          <a:p>
            <a:r>
              <a:rPr lang="da-DK" dirty="0"/>
              <a:t>Er en pizza til frokost et sund og klimavenligt valg? </a:t>
            </a:r>
          </a:p>
        </p:txBody>
      </p:sp>
    </p:spTree>
    <p:extLst>
      <p:ext uri="{BB962C8B-B14F-4D97-AF65-F5344CB8AC3E}">
        <p14:creationId xmlns:p14="http://schemas.microsoft.com/office/powerpoint/2010/main" val="22899387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54">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4" name="Freeform: Shape 2056">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5" name="Freeform: Shape 2058">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014B3B30-9C92-EE5D-1EA3-753CCDAC6179}"/>
              </a:ext>
            </a:extLst>
          </p:cNvPr>
          <p:cNvSpPr>
            <a:spLocks noGrp="1"/>
          </p:cNvSpPr>
          <p:nvPr>
            <p:ph type="title"/>
          </p:nvPr>
        </p:nvSpPr>
        <p:spPr>
          <a:xfrm>
            <a:off x="371093" y="1161288"/>
            <a:ext cx="4520947" cy="1239012"/>
          </a:xfrm>
        </p:spPr>
        <p:txBody>
          <a:bodyPr anchor="ctr">
            <a:normAutofit/>
          </a:bodyPr>
          <a:lstStyle/>
          <a:p>
            <a:r>
              <a:rPr lang="da-DK" sz="2800" b="1" dirty="0">
                <a:solidFill>
                  <a:schemeClr val="tx2">
                    <a:lumMod val="75000"/>
                    <a:lumOff val="25000"/>
                  </a:schemeClr>
                </a:solidFill>
              </a:rPr>
              <a:t>– hvorfor er det sundt at spise efter kostrådet</a:t>
            </a:r>
            <a:r>
              <a:rPr lang="da-DK" sz="2800" dirty="0"/>
              <a:t>? </a:t>
            </a:r>
          </a:p>
        </p:txBody>
      </p:sp>
      <p:sp>
        <p:nvSpPr>
          <p:cNvPr id="2061" name="Rectangle 2060">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3" name="Rectangle 206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4712F970-C9BB-B659-438A-7271A427E328}"/>
              </a:ext>
            </a:extLst>
          </p:cNvPr>
          <p:cNvSpPr>
            <a:spLocks noGrp="1"/>
          </p:cNvSpPr>
          <p:nvPr>
            <p:ph idx="1"/>
          </p:nvPr>
        </p:nvSpPr>
        <p:spPr>
          <a:xfrm>
            <a:off x="371094" y="2718054"/>
            <a:ext cx="3976788" cy="3207258"/>
          </a:xfrm>
        </p:spPr>
        <p:txBody>
          <a:bodyPr anchor="t">
            <a:normAutofit fontScale="85000" lnSpcReduction="10000"/>
          </a:bodyPr>
          <a:lstStyle/>
          <a:p>
            <a:r>
              <a:rPr lang="da-DK" sz="1700" b="1" dirty="0">
                <a:solidFill>
                  <a:schemeClr val="tx2">
                    <a:lumMod val="75000"/>
                    <a:lumOff val="25000"/>
                  </a:schemeClr>
                </a:solidFill>
              </a:rPr>
              <a:t>15 minutters forberedelse</a:t>
            </a:r>
          </a:p>
          <a:p>
            <a:r>
              <a:rPr lang="da-DK" sz="1700" b="1" dirty="0">
                <a:solidFill>
                  <a:schemeClr val="tx2">
                    <a:lumMod val="75000"/>
                    <a:lumOff val="25000"/>
                  </a:schemeClr>
                </a:solidFill>
              </a:rPr>
              <a:t>Kort oplæg (3 minutter)</a:t>
            </a:r>
          </a:p>
          <a:p>
            <a:r>
              <a:rPr lang="da-DK" sz="1700" b="1" dirty="0"/>
              <a:t>Spis flere grønsager og frugter</a:t>
            </a:r>
            <a:r>
              <a:rPr lang="da-DK" sz="1700" dirty="0"/>
              <a:t> </a:t>
            </a:r>
          </a:p>
          <a:p>
            <a:r>
              <a:rPr lang="da-DK" sz="1700" b="1" dirty="0"/>
              <a:t>Spis mad med fuldkorn</a:t>
            </a:r>
          </a:p>
          <a:p>
            <a:r>
              <a:rPr lang="da-DK" sz="1700" b="1" dirty="0"/>
              <a:t>Spis mindre kød – vælg fisk og bælgfrugter</a:t>
            </a:r>
          </a:p>
          <a:p>
            <a:r>
              <a:rPr lang="da-DK" sz="1700" b="1" dirty="0"/>
              <a:t>Sluk tørsten i vand</a:t>
            </a:r>
          </a:p>
          <a:p>
            <a:r>
              <a:rPr lang="da-DK" sz="1700" b="1" dirty="0"/>
              <a:t>Vælg planteolie og magre mejeriprodukter</a:t>
            </a:r>
          </a:p>
          <a:p>
            <a:r>
              <a:rPr lang="da-DK" sz="1700" b="1" dirty="0"/>
              <a:t>Spis mindre af det søde, salte og fede</a:t>
            </a:r>
          </a:p>
        </p:txBody>
      </p:sp>
      <p:pic>
        <p:nvPicPr>
          <p:cNvPr id="2050" name="Picture 2">
            <a:extLst>
              <a:ext uri="{FF2B5EF4-FFF2-40B4-BE49-F238E27FC236}">
                <a16:creationId xmlns:a16="http://schemas.microsoft.com/office/drawing/2014/main" id="{C2E8B7CB-D770-52CF-9908-7F155E67E90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1184" y="1177724"/>
            <a:ext cx="6922008" cy="460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73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FA832-CB87-B298-A921-118D8CDD589D}"/>
              </a:ext>
            </a:extLst>
          </p:cNvPr>
          <p:cNvSpPr>
            <a:spLocks noGrp="1"/>
          </p:cNvSpPr>
          <p:nvPr>
            <p:ph type="title"/>
          </p:nvPr>
        </p:nvSpPr>
        <p:spPr>
          <a:xfrm>
            <a:off x="4007085" y="365127"/>
            <a:ext cx="4177830" cy="1058245"/>
          </a:xfrm>
        </p:spPr>
        <p:txBody>
          <a:bodyPr>
            <a:normAutofit fontScale="90000"/>
          </a:bodyPr>
          <a:lstStyle/>
          <a:p>
            <a:r>
              <a:rPr lang="da-DK" b="1" dirty="0">
                <a:solidFill>
                  <a:schemeClr val="accent2">
                    <a:lumMod val="50000"/>
                  </a:schemeClr>
                </a:solidFill>
              </a:rPr>
              <a:t>Klimakugler</a:t>
            </a:r>
            <a:br>
              <a:rPr lang="da-DK" dirty="0"/>
            </a:br>
            <a:endParaRPr lang="da-DK" dirty="0"/>
          </a:p>
        </p:txBody>
      </p:sp>
      <p:sp>
        <p:nvSpPr>
          <p:cNvPr id="3" name="Pladsholder til indhold 2">
            <a:extLst>
              <a:ext uri="{FF2B5EF4-FFF2-40B4-BE49-F238E27FC236}">
                <a16:creationId xmlns:a16="http://schemas.microsoft.com/office/drawing/2014/main" id="{FAFB83A9-1298-EE08-C07D-D8F4A75486BB}"/>
              </a:ext>
            </a:extLst>
          </p:cNvPr>
          <p:cNvSpPr>
            <a:spLocks noGrp="1"/>
          </p:cNvSpPr>
          <p:nvPr>
            <p:ph sz="half" idx="1"/>
          </p:nvPr>
        </p:nvSpPr>
        <p:spPr/>
        <p:txBody>
          <a:bodyPr>
            <a:normAutofit fontScale="47500" lnSpcReduction="20000"/>
          </a:bodyPr>
          <a:lstStyle/>
          <a:p>
            <a:pPr marL="0" indent="0" fontAlgn="base">
              <a:buNone/>
            </a:pPr>
            <a:r>
              <a:rPr lang="da-DK" b="1" i="0" dirty="0">
                <a:solidFill>
                  <a:srgbClr val="3A3A3A"/>
                </a:solidFill>
                <a:effectLst/>
                <a:latin typeface="Montserrat" panose="00000500000000000000" pitchFamily="2" charset="0"/>
              </a:rPr>
              <a:t>Ingredienser</a:t>
            </a:r>
          </a:p>
          <a:p>
            <a:pPr algn="l" fontAlgn="base"/>
            <a:r>
              <a:rPr lang="da-DK" b="0" i="0" dirty="0">
                <a:solidFill>
                  <a:srgbClr val="3A3A3A"/>
                </a:solidFill>
                <a:effectLst/>
                <a:latin typeface="Montserrat" panose="00000500000000000000" pitchFamily="2" charset="0"/>
              </a:rPr>
              <a:t>Romkugler</a:t>
            </a:r>
          </a:p>
          <a:p>
            <a:pPr algn="l" fontAlgn="base">
              <a:buFont typeface="Arial" panose="020B0604020202020204" pitchFamily="34" charset="0"/>
              <a:buChar char="•"/>
            </a:pPr>
            <a:r>
              <a:rPr lang="da-DK" b="0" i="0" dirty="0">
                <a:solidFill>
                  <a:srgbClr val="333333"/>
                </a:solidFill>
                <a:effectLst/>
                <a:latin typeface="Montserrat" panose="00000500000000000000" pitchFamily="2" charset="0"/>
              </a:rPr>
              <a:t>150 g sorte bønner</a:t>
            </a:r>
          </a:p>
          <a:p>
            <a:pPr algn="l" fontAlgn="base">
              <a:buFont typeface="Arial" panose="020B0604020202020204" pitchFamily="34" charset="0"/>
              <a:buChar char="•"/>
            </a:pPr>
            <a:r>
              <a:rPr lang="da-DK" b="0" i="0" dirty="0">
                <a:solidFill>
                  <a:srgbClr val="333333"/>
                </a:solidFill>
                <a:effectLst/>
                <a:latin typeface="Montserrat" panose="00000500000000000000" pitchFamily="2" charset="0"/>
              </a:rPr>
              <a:t>300 g dadler uden sten</a:t>
            </a:r>
          </a:p>
          <a:p>
            <a:pPr algn="l" fontAlgn="base">
              <a:buFont typeface="Arial" panose="020B0604020202020204" pitchFamily="34" charset="0"/>
              <a:buChar char="•"/>
            </a:pPr>
            <a:r>
              <a:rPr lang="da-DK" b="0" i="0" dirty="0">
                <a:solidFill>
                  <a:srgbClr val="333333"/>
                </a:solidFill>
                <a:effectLst/>
                <a:latin typeface="Montserrat" panose="00000500000000000000" pitchFamily="2" charset="0"/>
              </a:rPr>
              <a:t>4 spsk. kokosolie</a:t>
            </a:r>
          </a:p>
          <a:p>
            <a:pPr algn="l" fontAlgn="base">
              <a:buFont typeface="Arial" panose="020B0604020202020204" pitchFamily="34" charset="0"/>
              <a:buChar char="•"/>
            </a:pPr>
            <a:r>
              <a:rPr lang="da-DK" b="0" i="0" dirty="0">
                <a:solidFill>
                  <a:srgbClr val="333333"/>
                </a:solidFill>
                <a:effectLst/>
                <a:latin typeface="Montserrat" panose="00000500000000000000" pitchFamily="2" charset="0"/>
              </a:rPr>
              <a:t>1-2 tsk. romessens</a:t>
            </a:r>
          </a:p>
          <a:p>
            <a:pPr algn="l" fontAlgn="base">
              <a:buFont typeface="Arial" panose="020B0604020202020204" pitchFamily="34" charset="0"/>
              <a:buChar char="•"/>
            </a:pPr>
            <a:r>
              <a:rPr lang="da-DK" b="0" i="0" dirty="0">
                <a:solidFill>
                  <a:srgbClr val="333333"/>
                </a:solidFill>
                <a:effectLst/>
                <a:latin typeface="Montserrat" panose="00000500000000000000" pitchFamily="2" charset="0"/>
              </a:rPr>
              <a:t>5 spsk. kakaopulver</a:t>
            </a:r>
          </a:p>
          <a:p>
            <a:pPr algn="l" fontAlgn="base"/>
            <a:endParaRPr lang="da-DK" b="0" i="0" dirty="0">
              <a:solidFill>
                <a:srgbClr val="3A3A3A"/>
              </a:solidFill>
              <a:effectLst/>
              <a:latin typeface="Montserrat" panose="00000500000000000000" pitchFamily="2" charset="0"/>
            </a:endParaRPr>
          </a:p>
          <a:p>
            <a:pPr marL="0" indent="0" fontAlgn="base">
              <a:buNone/>
            </a:pPr>
            <a:r>
              <a:rPr lang="da-DK" b="1" i="0" dirty="0">
                <a:solidFill>
                  <a:srgbClr val="3A3A3A"/>
                </a:solidFill>
                <a:effectLst/>
                <a:latin typeface="Montserrat" panose="00000500000000000000" pitchFamily="2" charset="0"/>
              </a:rPr>
              <a:t>Topping</a:t>
            </a:r>
          </a:p>
          <a:p>
            <a:pPr algn="l" fontAlgn="base">
              <a:buFont typeface="Arial" panose="020B0604020202020204" pitchFamily="34" charset="0"/>
              <a:buChar char="•"/>
            </a:pPr>
            <a:r>
              <a:rPr lang="da-DK" b="0" i="0" dirty="0">
                <a:solidFill>
                  <a:srgbClr val="333333"/>
                </a:solidFill>
                <a:effectLst/>
                <a:latin typeface="Montserrat" panose="00000500000000000000" pitchFamily="2" charset="0"/>
              </a:rPr>
              <a:t>kakao pulver</a:t>
            </a:r>
          </a:p>
          <a:p>
            <a:r>
              <a:rPr lang="da-DK" dirty="0">
                <a:solidFill>
                  <a:srgbClr val="333333"/>
                </a:solidFill>
                <a:latin typeface="Montserrat" panose="00000500000000000000" pitchFamily="2" charset="0"/>
              </a:rPr>
              <a:t>Kokosmel</a:t>
            </a:r>
            <a:endParaRPr lang="da-DK" dirty="0"/>
          </a:p>
        </p:txBody>
      </p:sp>
      <p:sp>
        <p:nvSpPr>
          <p:cNvPr id="4" name="Pladsholder til indhold 3">
            <a:extLst>
              <a:ext uri="{FF2B5EF4-FFF2-40B4-BE49-F238E27FC236}">
                <a16:creationId xmlns:a16="http://schemas.microsoft.com/office/drawing/2014/main" id="{F99A0C89-9CDC-6842-A65C-A19483E7B1E7}"/>
              </a:ext>
            </a:extLst>
          </p:cNvPr>
          <p:cNvSpPr>
            <a:spLocks noGrp="1"/>
          </p:cNvSpPr>
          <p:nvPr>
            <p:ph sz="half" idx="2"/>
          </p:nvPr>
        </p:nvSpPr>
        <p:spPr/>
        <p:txBody>
          <a:bodyPr>
            <a:normAutofit fontScale="47500" lnSpcReduction="20000"/>
          </a:bodyPr>
          <a:lstStyle/>
          <a:p>
            <a:pPr algn="l" fontAlgn="base"/>
            <a:r>
              <a:rPr lang="da-DK" b="1" i="0" dirty="0">
                <a:solidFill>
                  <a:srgbClr val="3A3A3A"/>
                </a:solidFill>
                <a:effectLst/>
                <a:latin typeface="Montserrat" panose="00000500000000000000" pitchFamily="2" charset="0"/>
              </a:rPr>
              <a:t>Sådan gør du</a:t>
            </a:r>
          </a:p>
          <a:p>
            <a:pPr algn="l" fontAlgn="base">
              <a:buFont typeface="Arial" panose="020B0604020202020204" pitchFamily="34" charset="0"/>
              <a:buChar char="•"/>
            </a:pPr>
            <a:r>
              <a:rPr lang="da-DK" sz="3600" dirty="0">
                <a:solidFill>
                  <a:srgbClr val="333333"/>
                </a:solidFill>
                <a:latin typeface="Montserrat" panose="00000500000000000000" pitchFamily="2" charset="0"/>
              </a:rPr>
              <a:t>Blend alt sammen med en minihakker /  foodprocessor</a:t>
            </a:r>
          </a:p>
          <a:p>
            <a:pPr algn="l" fontAlgn="base">
              <a:buFont typeface="Arial" panose="020B0604020202020204" pitchFamily="34" charset="0"/>
              <a:buChar char="•"/>
            </a:pPr>
            <a:r>
              <a:rPr lang="da-DK" sz="3600" dirty="0">
                <a:solidFill>
                  <a:srgbClr val="333333"/>
                </a:solidFill>
                <a:latin typeface="Montserrat" panose="00000500000000000000" pitchFamily="2" charset="0"/>
              </a:rPr>
              <a:t>Tilsæt lidt vand, hvis massen er for tør og omvendt hvis massen er for våd, tilsættes mere kakaopulver eller havregryn. Konsistensen er på romkuglemassen er rigtig, når man kan trille det til kugler</a:t>
            </a:r>
          </a:p>
          <a:p>
            <a:pPr algn="l" fontAlgn="base">
              <a:buFont typeface="Arial" panose="020B0604020202020204" pitchFamily="34" charset="0"/>
              <a:buChar char="•"/>
            </a:pPr>
            <a:r>
              <a:rPr lang="da-DK" sz="3600" dirty="0">
                <a:solidFill>
                  <a:srgbClr val="333333"/>
                </a:solidFill>
                <a:latin typeface="Montserrat" panose="00000500000000000000" pitchFamily="2" charset="0"/>
              </a:rPr>
              <a:t>Vend klimakuglerne i kakaopulver eller kokosmel</a:t>
            </a:r>
          </a:p>
          <a:p>
            <a:pPr algn="l" fontAlgn="base">
              <a:buFont typeface="Arial" panose="020B0604020202020204" pitchFamily="34" charset="0"/>
              <a:buChar char="•"/>
            </a:pPr>
            <a:r>
              <a:rPr lang="da-DK" sz="3600" dirty="0">
                <a:solidFill>
                  <a:srgbClr val="333333"/>
                </a:solidFill>
                <a:latin typeface="Montserrat" panose="00000500000000000000" pitchFamily="2" charset="0"/>
              </a:rPr>
              <a:t>Anret kuglerne i passende skåle</a:t>
            </a:r>
          </a:p>
          <a:p>
            <a:pPr algn="l" fontAlgn="base">
              <a:buFont typeface="Arial" panose="020B0604020202020204" pitchFamily="34" charset="0"/>
              <a:buChar char="•"/>
            </a:pPr>
            <a:r>
              <a:rPr lang="da-DK" sz="3600" dirty="0">
                <a:solidFill>
                  <a:srgbClr val="333333"/>
                </a:solidFill>
                <a:latin typeface="Montserrat" panose="00000500000000000000" pitchFamily="2" charset="0"/>
              </a:rPr>
              <a:t>Afkøl før servering</a:t>
            </a:r>
            <a:endParaRPr lang="da-DK" sz="3600" dirty="0"/>
          </a:p>
        </p:txBody>
      </p:sp>
      <p:pic>
        <p:nvPicPr>
          <p:cNvPr id="1026" name="Picture 2" descr="Ingen tilgængelig beskrivelse.">
            <a:extLst>
              <a:ext uri="{FF2B5EF4-FFF2-40B4-BE49-F238E27FC236}">
                <a16:creationId xmlns:a16="http://schemas.microsoft.com/office/drawing/2014/main" id="{25010808-9D18-44F3-326D-AA8D71522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086" y="5253654"/>
            <a:ext cx="1767417"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gen tilgængelig beskrivelse.">
            <a:extLst>
              <a:ext uri="{FF2B5EF4-FFF2-40B4-BE49-F238E27FC236}">
                <a16:creationId xmlns:a16="http://schemas.microsoft.com/office/drawing/2014/main" id="{EA2C2437-C26B-5C9D-C789-DD1275EC6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932" y="340510"/>
            <a:ext cx="2589024" cy="1796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4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FA832-CB87-B298-A921-118D8CDD589D}"/>
              </a:ext>
            </a:extLst>
          </p:cNvPr>
          <p:cNvSpPr>
            <a:spLocks noGrp="1"/>
          </p:cNvSpPr>
          <p:nvPr>
            <p:ph type="title" idx="4294967295"/>
          </p:nvPr>
        </p:nvSpPr>
        <p:spPr>
          <a:xfrm>
            <a:off x="424070" y="1709529"/>
            <a:ext cx="11767930" cy="4524583"/>
          </a:xfrm>
        </p:spPr>
        <p:txBody>
          <a:bodyPr>
            <a:normAutofit fontScale="90000"/>
          </a:bodyPr>
          <a:lstStyle/>
          <a:p>
            <a:br>
              <a:rPr lang="da-DK" dirty="0"/>
            </a:br>
            <a:br>
              <a:rPr lang="da-DK" dirty="0"/>
            </a:br>
            <a:br>
              <a:rPr lang="da-DK" dirty="0"/>
            </a:br>
            <a:br>
              <a:rPr lang="da-DK" dirty="0"/>
            </a:br>
            <a:br>
              <a:rPr lang="da-DK" dirty="0"/>
            </a:br>
            <a:br>
              <a:rPr lang="da-DK" dirty="0"/>
            </a:br>
            <a:r>
              <a:rPr lang="da-DK" sz="4000" b="1" dirty="0"/>
              <a:t>Hvad er traditionel dansk mad?</a:t>
            </a:r>
            <a:br>
              <a:rPr lang="da-DK" sz="4000" b="1" dirty="0"/>
            </a:br>
            <a:br>
              <a:rPr lang="da-DK" sz="4000" b="1" dirty="0"/>
            </a:br>
            <a:r>
              <a:rPr lang="da-DK" sz="4000" b="1" dirty="0"/>
              <a:t>Hvad spiste I til aftensmad i går?</a:t>
            </a:r>
            <a:br>
              <a:rPr lang="da-DK" sz="4000" b="1" dirty="0"/>
            </a:br>
            <a:br>
              <a:rPr lang="da-DK" sz="4000" b="1" dirty="0"/>
            </a:br>
            <a:r>
              <a:rPr lang="da-DK" sz="4000" b="1" dirty="0"/>
              <a:t>Hvad er det mest populære mad i jeres kantine?</a:t>
            </a:r>
            <a:br>
              <a:rPr lang="da-DK" sz="4000" b="1" dirty="0"/>
            </a:br>
            <a:br>
              <a:rPr lang="da-DK" sz="4000" b="1" dirty="0"/>
            </a:br>
            <a:r>
              <a:rPr lang="da-DK" sz="4000" b="1" dirty="0"/>
              <a:t>Hvad forstår I ved klima-venlig og bæredygtig mad?</a:t>
            </a:r>
            <a:br>
              <a:rPr lang="da-DK" sz="4000" b="1" dirty="0"/>
            </a:br>
            <a:br>
              <a:rPr lang="da-DK" sz="4000" b="1" dirty="0"/>
            </a:br>
            <a:r>
              <a:rPr lang="da-DK" sz="4000" b="1" dirty="0"/>
              <a:t>Hvordan kan man lave en god kampagne for klima/bæredygtig mad på gymnasiet?</a:t>
            </a:r>
            <a:br>
              <a:rPr lang="da-DK" sz="4000" b="1" dirty="0"/>
            </a:br>
            <a:br>
              <a:rPr lang="da-DK" dirty="0"/>
            </a:br>
            <a:br>
              <a:rPr lang="da-DK" dirty="0"/>
            </a:br>
            <a:br>
              <a:rPr lang="da-DK" dirty="0"/>
            </a:br>
            <a:br>
              <a:rPr lang="da-DK" dirty="0"/>
            </a:br>
            <a:br>
              <a:rPr lang="da-DK" dirty="0"/>
            </a:br>
            <a:br>
              <a:rPr lang="da-DK" dirty="0"/>
            </a:br>
            <a:r>
              <a:rPr lang="da-DK" dirty="0"/>
              <a:t> </a:t>
            </a:r>
            <a:br>
              <a:rPr lang="da-DK" dirty="0"/>
            </a:br>
            <a:endParaRPr lang="da-DK" dirty="0"/>
          </a:p>
        </p:txBody>
      </p:sp>
      <p:sp>
        <p:nvSpPr>
          <p:cNvPr id="3" name="Pladsholder til indhold 2">
            <a:extLst>
              <a:ext uri="{FF2B5EF4-FFF2-40B4-BE49-F238E27FC236}">
                <a16:creationId xmlns:a16="http://schemas.microsoft.com/office/drawing/2014/main" id="{FAFB83A9-1298-EE08-C07D-D8F4A75486BB}"/>
              </a:ext>
            </a:extLst>
          </p:cNvPr>
          <p:cNvSpPr>
            <a:spLocks noGrp="1"/>
          </p:cNvSpPr>
          <p:nvPr>
            <p:ph sz="half" idx="4294967295"/>
          </p:nvPr>
        </p:nvSpPr>
        <p:spPr>
          <a:xfrm>
            <a:off x="0" y="420688"/>
            <a:ext cx="4754563" cy="5813425"/>
          </a:xfrm>
        </p:spPr>
        <p:txBody>
          <a:bodyPr>
            <a:normAutofit/>
          </a:bodyPr>
          <a:lstStyle/>
          <a:p>
            <a:pPr algn="l" fontAlgn="base"/>
            <a:endParaRPr lang="da-DK" b="0" i="0">
              <a:solidFill>
                <a:srgbClr val="3A3A3A"/>
              </a:solidFill>
              <a:effectLst/>
              <a:latin typeface="Montserrat" panose="00000500000000000000" pitchFamily="2" charset="0"/>
            </a:endParaRPr>
          </a:p>
          <a:p>
            <a:pPr marL="0" indent="0" fontAlgn="base">
              <a:buNone/>
            </a:pPr>
            <a:endParaRPr lang="da-DK" dirty="0"/>
          </a:p>
        </p:txBody>
      </p:sp>
    </p:spTree>
    <p:extLst>
      <p:ext uri="{BB962C8B-B14F-4D97-AF65-F5344CB8AC3E}">
        <p14:creationId xmlns:p14="http://schemas.microsoft.com/office/powerpoint/2010/main" val="412432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ladsholder til indhold 4">
            <a:extLst>
              <a:ext uri="{FF2B5EF4-FFF2-40B4-BE49-F238E27FC236}">
                <a16:creationId xmlns:a16="http://schemas.microsoft.com/office/drawing/2014/main" id="{3AE5B069-73D6-F528-6A1C-4A59FC78C7DC}"/>
              </a:ext>
            </a:extLst>
          </p:cNvPr>
          <p:cNvPicPr>
            <a:picLocks noGrp="1" noChangeAspect="1"/>
          </p:cNvPicPr>
          <p:nvPr>
            <p:ph idx="1"/>
          </p:nvPr>
        </p:nvPicPr>
        <p:blipFill rotWithShape="1">
          <a:blip r:embed="rId2"/>
          <a:srcRect t="3396" r="1" b="18124"/>
          <a:stretch/>
        </p:blipFill>
        <p:spPr>
          <a:xfrm>
            <a:off x="583656" y="499236"/>
            <a:ext cx="11024687" cy="5688918"/>
          </a:xfrm>
          <a:prstGeom prst="rect">
            <a:avLst/>
          </a:prstGeom>
        </p:spPr>
      </p:pic>
    </p:spTree>
    <p:extLst>
      <p:ext uri="{BB962C8B-B14F-4D97-AF65-F5344CB8AC3E}">
        <p14:creationId xmlns:p14="http://schemas.microsoft.com/office/powerpoint/2010/main" val="317371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03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9" name="Rectangle 103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0" name="Rectangle 1034">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F6EEE0-D120-BDCB-BC87-E226F2754D55}"/>
              </a:ext>
            </a:extLst>
          </p:cNvPr>
          <p:cNvSpPr>
            <a:spLocks noGrp="1"/>
          </p:cNvSpPr>
          <p:nvPr>
            <p:ph type="title"/>
          </p:nvPr>
        </p:nvSpPr>
        <p:spPr>
          <a:xfrm>
            <a:off x="477981" y="1122362"/>
            <a:ext cx="5099860" cy="4872037"/>
          </a:xfrm>
        </p:spPr>
        <p:txBody>
          <a:bodyPr vert="horz" lIns="91440" tIns="45720" rIns="91440" bIns="45720" rtlCol="0" anchor="b">
            <a:normAutofit fontScale="90000"/>
          </a:bodyPr>
          <a:lstStyle/>
          <a:p>
            <a:r>
              <a:rPr lang="en-US" sz="4800" b="1" dirty="0"/>
              <a:t>“</a:t>
            </a:r>
            <a:r>
              <a:rPr lang="en-US" sz="4800" b="1" dirty="0" err="1"/>
              <a:t>Iscenesættelse</a:t>
            </a:r>
            <a:r>
              <a:rPr lang="en-US" sz="4800" b="1" dirty="0"/>
              <a:t>”</a:t>
            </a:r>
            <a:br>
              <a:rPr lang="en-US" sz="4800" b="1" dirty="0"/>
            </a:br>
            <a:r>
              <a:rPr lang="en-US" sz="4800" b="1" dirty="0" err="1"/>
              <a:t>Kostråd</a:t>
            </a:r>
            <a:r>
              <a:rPr lang="en-US" sz="4800" b="1" dirty="0"/>
              <a:t> - </a:t>
            </a:r>
            <a:br>
              <a:rPr lang="en-US" sz="4800" b="1" dirty="0"/>
            </a:br>
            <a:r>
              <a:rPr lang="en-US" sz="4800" b="1" dirty="0" err="1"/>
              <a:t>klima</a:t>
            </a:r>
            <a:r>
              <a:rPr lang="en-US" sz="4800" b="1" dirty="0"/>
              <a:t> og </a:t>
            </a:r>
            <a:r>
              <a:rPr lang="en-US" sz="4800" b="1" dirty="0" err="1"/>
              <a:t>sundhed</a:t>
            </a:r>
            <a:br>
              <a:rPr lang="en-US" sz="4800" b="1" dirty="0"/>
            </a:br>
            <a:br>
              <a:rPr lang="en-US" sz="4800" dirty="0"/>
            </a:br>
            <a:r>
              <a:rPr lang="en-US" sz="2700" dirty="0">
                <a:hlinkClick r:id="rId2"/>
              </a:rPr>
              <a:t>https://www.youtube.com/watch?v=RjuIscNK71A</a:t>
            </a:r>
            <a:br>
              <a:rPr lang="en-US" sz="2700" dirty="0"/>
            </a:br>
            <a:br>
              <a:rPr lang="en-US" sz="2700" dirty="0"/>
            </a:br>
            <a:r>
              <a:rPr lang="en-US" sz="2700" dirty="0" err="1"/>
              <a:t>Grundbog</a:t>
            </a:r>
            <a:r>
              <a:rPr lang="en-US" sz="2700" dirty="0"/>
              <a:t>: Biologi i </a:t>
            </a:r>
            <a:r>
              <a:rPr lang="en-US" sz="2700" dirty="0" err="1"/>
              <a:t>udvikling</a:t>
            </a:r>
            <a:r>
              <a:rPr lang="en-US" sz="2700" dirty="0"/>
              <a:t> </a:t>
            </a:r>
            <a:br>
              <a:rPr lang="en-US" sz="2700" dirty="0"/>
            </a:br>
            <a:br>
              <a:rPr lang="en-US" sz="2700" dirty="0"/>
            </a:br>
            <a:endParaRPr lang="en-US" sz="2700" dirty="0"/>
          </a:p>
        </p:txBody>
      </p:sp>
      <p:sp>
        <p:nvSpPr>
          <p:cNvPr id="1032" name="Rectangle 10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Rectangle 10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De officielle Kostråd - godt for sundhed og klima - Alt om kost">
            <a:extLst>
              <a:ext uri="{FF2B5EF4-FFF2-40B4-BE49-F238E27FC236}">
                <a16:creationId xmlns:a16="http://schemas.microsoft.com/office/drawing/2014/main" id="{7A1E09F8-8F87-D750-9CAE-BFBE2E5EAC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75464" y="384048"/>
            <a:ext cx="5744376" cy="611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14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DFF18D2-7858-66BB-DE69-99546D446777}"/>
              </a:ext>
            </a:extLst>
          </p:cNvPr>
          <p:cNvSpPr>
            <a:spLocks noGrp="1"/>
          </p:cNvSpPr>
          <p:nvPr>
            <p:ph type="title"/>
          </p:nvPr>
        </p:nvSpPr>
        <p:spPr>
          <a:xfrm>
            <a:off x="411480" y="991443"/>
            <a:ext cx="4502858" cy="1087819"/>
          </a:xfrm>
        </p:spPr>
        <p:txBody>
          <a:bodyPr anchor="b">
            <a:normAutofit/>
          </a:bodyPr>
          <a:lstStyle/>
          <a:p>
            <a:r>
              <a:rPr lang="da-DK" sz="3400"/>
              <a:t>Undersøgelse</a:t>
            </a:r>
          </a:p>
        </p:txBody>
      </p:sp>
      <p:sp>
        <p:nvSpPr>
          <p:cNvPr id="16" name="!!accent">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03341BBF-3214-BC9B-8133-EDE425A62D3A}"/>
              </a:ext>
            </a:extLst>
          </p:cNvPr>
          <p:cNvSpPr>
            <a:spLocks noGrp="1"/>
          </p:cNvSpPr>
          <p:nvPr>
            <p:ph idx="1"/>
          </p:nvPr>
        </p:nvSpPr>
        <p:spPr>
          <a:xfrm>
            <a:off x="411480" y="2684095"/>
            <a:ext cx="4502858" cy="3492868"/>
          </a:xfrm>
        </p:spPr>
        <p:txBody>
          <a:bodyPr>
            <a:normAutofit/>
          </a:bodyPr>
          <a:lstStyle/>
          <a:p>
            <a:pPr marL="342900" lvl="0" indent="-342900">
              <a:buFont typeface="+mj-lt"/>
              <a:buAutoNum type="arabicPeriod"/>
            </a:pPr>
            <a:r>
              <a:rPr lang="da-DK" sz="1700" dirty="0">
                <a:effectLst/>
                <a:latin typeface="Calibri" panose="020F0502020204030204" pitchFamily="34" charset="0"/>
                <a:ea typeface="Calibri" panose="020F0502020204030204" pitchFamily="34" charset="0"/>
              </a:rPr>
              <a:t>Sammensæt en pizza efter gruppens eget valg. Overvej følgende tre elementer, når I vælger:</a:t>
            </a:r>
          </a:p>
          <a:p>
            <a:pPr lvl="1"/>
            <a:r>
              <a:rPr lang="da-DK" sz="1700" dirty="0">
                <a:effectLst/>
                <a:latin typeface="Calibri" panose="020F0502020204030204" pitchFamily="34" charset="0"/>
                <a:ea typeface="Calibri" panose="020F0502020204030204" pitchFamily="34" charset="0"/>
              </a:rPr>
              <a:t>Smag</a:t>
            </a:r>
          </a:p>
          <a:p>
            <a:pPr lvl="1"/>
            <a:r>
              <a:rPr lang="da-DK" sz="1700" dirty="0">
                <a:effectLst/>
                <a:latin typeface="Calibri" panose="020F0502020204030204" pitchFamily="34" charset="0"/>
                <a:ea typeface="Calibri" panose="020F0502020204030204" pitchFamily="34" charset="0"/>
              </a:rPr>
              <a:t>Sundhed</a:t>
            </a:r>
          </a:p>
          <a:p>
            <a:pPr lvl="1"/>
            <a:r>
              <a:rPr lang="da-DK" sz="1700" dirty="0">
                <a:effectLst/>
                <a:latin typeface="Calibri" panose="020F0502020204030204" pitchFamily="34" charset="0"/>
                <a:ea typeface="Calibri" panose="020F0502020204030204" pitchFamily="34" charset="0"/>
              </a:rPr>
              <a:t>Klima </a:t>
            </a:r>
          </a:p>
          <a:p>
            <a:pPr marL="342900" lvl="0" indent="-342900">
              <a:buFont typeface="+mj-lt"/>
              <a:buAutoNum type="arabicPeriod"/>
            </a:pPr>
            <a:r>
              <a:rPr lang="da-DK" sz="1700" dirty="0">
                <a:effectLst/>
                <a:latin typeface="Calibri" panose="020F0502020204030204" pitchFamily="34" charset="0"/>
                <a:ea typeface="Calibri" panose="020F0502020204030204" pitchFamily="34" charset="0"/>
              </a:rPr>
              <a:t>Vej de valgte ingredienser hver for sig og udfyld kolonne med ”vægt” i skema 1. </a:t>
            </a:r>
          </a:p>
          <a:p>
            <a:pPr marL="342900" lvl="0" indent="-342900">
              <a:buFont typeface="+mj-lt"/>
              <a:buAutoNum type="arabicPeriod"/>
            </a:pPr>
            <a:r>
              <a:rPr lang="da-DK" sz="1700" dirty="0">
                <a:effectLst/>
                <a:latin typeface="Calibri" panose="020F0502020204030204" pitchFamily="34" charset="0"/>
                <a:ea typeface="Calibri" panose="020F0502020204030204" pitchFamily="34" charset="0"/>
              </a:rPr>
              <a:t>Bag pizzaen i ovnen </a:t>
            </a:r>
            <a:r>
              <a:rPr lang="da-DK" sz="1700" dirty="0">
                <a:effectLst/>
                <a:latin typeface="Segoe UI Emoji" panose="020B0502040204020203" pitchFamily="34" charset="0"/>
                <a:ea typeface="Calibri" panose="020F0502020204030204" pitchFamily="34" charset="0"/>
                <a:sym typeface="Segoe UI Emoji" panose="020B0502040204020203" pitchFamily="34" charset="0"/>
              </a:rPr>
              <a:t>😊</a:t>
            </a:r>
            <a:endParaRPr lang="da-DK" sz="1700" dirty="0">
              <a:effectLst/>
              <a:latin typeface="Calibri" panose="020F0502020204030204" pitchFamily="34" charset="0"/>
              <a:ea typeface="Calibri" panose="020F0502020204030204" pitchFamily="34" charset="0"/>
            </a:endParaRPr>
          </a:p>
          <a:p>
            <a:endParaRPr lang="da-DK" sz="1700" dirty="0"/>
          </a:p>
        </p:txBody>
      </p:sp>
      <p:pic>
        <p:nvPicPr>
          <p:cNvPr id="18" name="Picture 4" descr="Pizza i et felt">
            <a:extLst>
              <a:ext uri="{FF2B5EF4-FFF2-40B4-BE49-F238E27FC236}">
                <a16:creationId xmlns:a16="http://schemas.microsoft.com/office/drawing/2014/main" id="{082DF2AC-9CFE-BBB3-8ABD-77A2E7E44302}"/>
              </a:ext>
            </a:extLst>
          </p:cNvPr>
          <p:cNvPicPr>
            <a:picLocks noChangeAspect="1"/>
          </p:cNvPicPr>
          <p:nvPr/>
        </p:nvPicPr>
        <p:blipFill rotWithShape="1">
          <a:blip r:embed="rId2"/>
          <a:srcRect l="33755" r="-2" b="-2"/>
          <a:stretch/>
        </p:blipFill>
        <p:spPr>
          <a:xfrm>
            <a:off x="5385816" y="-2"/>
            <a:ext cx="6806184" cy="6858001"/>
          </a:xfrm>
          <a:prstGeom prst="rect">
            <a:avLst/>
          </a:prstGeom>
        </p:spPr>
      </p:pic>
    </p:spTree>
    <p:extLst>
      <p:ext uri="{BB962C8B-B14F-4D97-AF65-F5344CB8AC3E}">
        <p14:creationId xmlns:p14="http://schemas.microsoft.com/office/powerpoint/2010/main" val="173427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2845B7-06D2-0C1C-4383-54A573C8C3FC}"/>
              </a:ext>
            </a:extLst>
          </p:cNvPr>
          <p:cNvSpPr>
            <a:spLocks noGrp="1"/>
          </p:cNvSpPr>
          <p:nvPr>
            <p:ph type="title"/>
          </p:nvPr>
        </p:nvSpPr>
        <p:spPr/>
        <p:txBody>
          <a:bodyPr>
            <a:normAutofit fontScale="90000"/>
          </a:bodyPr>
          <a:lstStyle/>
          <a:p>
            <a:r>
              <a:rPr lang="da-DK" dirty="0"/>
              <a:t>Efterbehandling – notere, beregne, vurdere</a:t>
            </a:r>
          </a:p>
        </p:txBody>
      </p:sp>
      <p:sp>
        <p:nvSpPr>
          <p:cNvPr id="3" name="Pladsholder til indhold 2">
            <a:extLst>
              <a:ext uri="{FF2B5EF4-FFF2-40B4-BE49-F238E27FC236}">
                <a16:creationId xmlns:a16="http://schemas.microsoft.com/office/drawing/2014/main" id="{73D9256D-F516-582D-FB19-968A64DBE930}"/>
              </a:ext>
            </a:extLst>
          </p:cNvPr>
          <p:cNvSpPr>
            <a:spLocks noGrp="1"/>
          </p:cNvSpPr>
          <p:nvPr>
            <p:ph idx="1"/>
          </p:nvPr>
        </p:nvSpPr>
        <p:spPr/>
        <p:txBody>
          <a:bodyPr>
            <a:normAutofit lnSpcReduction="10000"/>
          </a:bodyPr>
          <a:lstStyle/>
          <a:p>
            <a:pPr marL="0" indent="0">
              <a:buNone/>
            </a:pPr>
            <a:r>
              <a:rPr lang="da-DK" sz="1800" b="1" dirty="0">
                <a:effectLst/>
                <a:latin typeface="Calibri" panose="020F0502020204030204" pitchFamily="34" charset="0"/>
                <a:ea typeface="Calibri" panose="020F0502020204030204" pitchFamily="34" charset="0"/>
              </a:rPr>
              <a:t>Notere: </a:t>
            </a:r>
          </a:p>
          <a:p>
            <a:r>
              <a:rPr lang="da-DK" sz="1800" dirty="0">
                <a:effectLst/>
                <a:latin typeface="Calibri" panose="020F0502020204030204" pitchFamily="34" charset="0"/>
                <a:ea typeface="Calibri" panose="020F0502020204030204" pitchFamily="34" charset="0"/>
              </a:rPr>
              <a:t>Ved hjælp af DTU's fødevaredatabase (</a:t>
            </a:r>
            <a:r>
              <a:rPr lang="da-DK"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http://frida.fooddata.dk</a:t>
            </a:r>
            <a:r>
              <a:rPr lang="da-DK" sz="1800" dirty="0">
                <a:effectLst/>
                <a:latin typeface="Calibri" panose="020F0502020204030204" pitchFamily="34" charset="0"/>
                <a:ea typeface="Calibri" panose="020F0502020204030204" pitchFamily="34" charset="0"/>
              </a:rPr>
              <a:t>) eller varedeklarationerne, findes indholdet af protein, fedt og kulhydrat i alle bestanddele. Data for alle bestanddele noteres i skema 1.</a:t>
            </a:r>
          </a:p>
          <a:p>
            <a:pPr marL="0" indent="0">
              <a:buNone/>
            </a:pPr>
            <a:r>
              <a:rPr lang="da-DK" sz="1800" b="1" dirty="0">
                <a:latin typeface="Calibri" panose="020F0502020204030204" pitchFamily="34" charset="0"/>
                <a:ea typeface="Calibri" panose="020F0502020204030204" pitchFamily="34" charset="0"/>
              </a:rPr>
              <a:t>Beregne</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Nu beregnes det samlede energiindhold i pizzaen, samt energiprocenterne for de energigivende næringsstoffer. Vi kan beregne energiindholdet i de forskellige elementer, da vi ved at protein og kulhydrat giver cirka 17 kJ/g, mens fedt giver 38 kJ/g.</a:t>
            </a:r>
          </a:p>
          <a:p>
            <a:pPr marL="0" indent="0">
              <a:buNone/>
            </a:pPr>
            <a:r>
              <a:rPr lang="da-DK" sz="1800" b="1" dirty="0">
                <a:latin typeface="Calibri" panose="020F0502020204030204" pitchFamily="34" charset="0"/>
                <a:ea typeface="Calibri" panose="020F0502020204030204" pitchFamily="34" charset="0"/>
              </a:rPr>
              <a:t>Vurdere</a:t>
            </a:r>
          </a:p>
          <a:p>
            <a:r>
              <a:rPr lang="da-DK" sz="1800" kern="100" dirty="0">
                <a:effectLst/>
                <a:latin typeface="Calibri" panose="020F0502020204030204" pitchFamily="34" charset="0"/>
                <a:ea typeface="Calibri" panose="020F0502020204030204" pitchFamily="34" charset="0"/>
                <a:cs typeface="Times New Roman" panose="02020603050405020304" pitchFamily="18" charset="0"/>
              </a:rPr>
              <a:t>Hvordan vil I vurdere jeres pizza (på en skala fra 1-5. hvor 1 er mindst og 5 er størst). Udvælg 1-2 af de andre gruppers pizzaer og foretag samme vurdering</a:t>
            </a:r>
          </a:p>
          <a:p>
            <a:endParaRPr lang="da-DK" sz="1800" dirty="0">
              <a:latin typeface="Calibri" panose="020F0502020204030204" pitchFamily="34" charset="0"/>
              <a:ea typeface="Calibri" panose="020F0502020204030204" pitchFamily="34" charset="0"/>
            </a:endParaRPr>
          </a:p>
          <a:p>
            <a:endParaRPr lang="da-DK" sz="1800" dirty="0">
              <a:latin typeface="Calibri" panose="020F0502020204030204" pitchFamily="34" charset="0"/>
              <a:ea typeface="Calibri" panose="020F0502020204030204" pitchFamily="34" charset="0"/>
            </a:endParaRPr>
          </a:p>
          <a:p>
            <a:endParaRPr lang="da-DK" sz="1800" dirty="0">
              <a:effectLst/>
              <a:latin typeface="Calibri" panose="020F0502020204030204" pitchFamily="34" charset="0"/>
              <a:ea typeface="Calibri" panose="020F0502020204030204" pitchFamily="34" charset="0"/>
            </a:endParaRPr>
          </a:p>
          <a:p>
            <a:endParaRPr lang="da-DK" sz="1800" dirty="0">
              <a:latin typeface="Calibri" panose="020F0502020204030204" pitchFamily="34" charset="0"/>
              <a:ea typeface="Calibri" panose="020F0502020204030204" pitchFamily="34" charset="0"/>
            </a:endParaRPr>
          </a:p>
          <a:p>
            <a:endParaRPr lang="da-DK" sz="1800" dirty="0">
              <a:effectLst/>
              <a:latin typeface="Calibri" panose="020F0502020204030204" pitchFamily="34" charset="0"/>
              <a:ea typeface="Calibri" panose="020F0502020204030204" pitchFamily="34" charset="0"/>
            </a:endParaRPr>
          </a:p>
          <a:p>
            <a:endParaRPr lang="da-DK" dirty="0"/>
          </a:p>
        </p:txBody>
      </p:sp>
    </p:spTree>
    <p:extLst>
      <p:ext uri="{BB962C8B-B14F-4D97-AF65-F5344CB8AC3E}">
        <p14:creationId xmlns:p14="http://schemas.microsoft.com/office/powerpoint/2010/main" val="328798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83" name="Rectangle 308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5" name="Rectangle 308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87" name="Rectangle 3086">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9" name="Rectangle 3088">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CB865C8-3F5B-A7DB-3DB6-8D4D5F491CB1}"/>
              </a:ext>
            </a:extLst>
          </p:cNvPr>
          <p:cNvSpPr>
            <a:spLocks noGrp="1"/>
          </p:cNvSpPr>
          <p:nvPr>
            <p:ph type="title"/>
          </p:nvPr>
        </p:nvSpPr>
        <p:spPr>
          <a:xfrm>
            <a:off x="841246" y="978619"/>
            <a:ext cx="5991244" cy="1106424"/>
          </a:xfrm>
        </p:spPr>
        <p:txBody>
          <a:bodyPr vert="horz" lIns="91440" tIns="45720" rIns="91440" bIns="45720" rtlCol="0" anchor="ctr">
            <a:normAutofit/>
          </a:bodyPr>
          <a:lstStyle/>
          <a:p>
            <a:r>
              <a:rPr lang="en-US" sz="3200"/>
              <a:t>Reflektioner</a:t>
            </a:r>
          </a:p>
        </p:txBody>
      </p:sp>
      <p:sp>
        <p:nvSpPr>
          <p:cNvPr id="3091" name="Rectangle 3090">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3" name="Rectangle 3092">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descr="Sådan spiser du klimavenligt | iform.dk">
            <a:extLst>
              <a:ext uri="{FF2B5EF4-FFF2-40B4-BE49-F238E27FC236}">
                <a16:creationId xmlns:a16="http://schemas.microsoft.com/office/drawing/2014/main" id="{5B027351-0B01-B003-18E1-D199CE40328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679814" y="2015306"/>
            <a:ext cx="4097657" cy="27268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Pladsholder til indhold 2">
            <a:extLst>
              <a:ext uri="{FF2B5EF4-FFF2-40B4-BE49-F238E27FC236}">
                <a16:creationId xmlns:a16="http://schemas.microsoft.com/office/drawing/2014/main" id="{777AB917-D8C1-1399-5F73-BAB1CCEBAD6E}"/>
              </a:ext>
            </a:extLst>
          </p:cNvPr>
          <p:cNvGraphicFramePr>
            <a:graphicFrameLocks noGrp="1"/>
          </p:cNvGraphicFramePr>
          <p:nvPr>
            <p:ph sz="half" idx="1"/>
            <p:extLst>
              <p:ext uri="{D42A27DB-BD31-4B8C-83A1-F6EECF244321}">
                <p14:modId xmlns:p14="http://schemas.microsoft.com/office/powerpoint/2010/main" val="2121413692"/>
              </p:ext>
            </p:extLst>
          </p:nvPr>
        </p:nvGraphicFramePr>
        <p:xfrm>
          <a:off x="841248" y="2252870"/>
          <a:ext cx="5993892" cy="356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87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3" name="Rectangle 103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7" name="Rectangle 1036">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9" name="Freeform: Shape 1038">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1" name="Freeform: Shape 1040">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C64FF38-59A8-1B1E-38EA-1A55A79EC366}"/>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800"/>
              <a:t>Klimavenlig kost</a:t>
            </a:r>
          </a:p>
        </p:txBody>
      </p:sp>
      <p:sp>
        <p:nvSpPr>
          <p:cNvPr id="1043" name="Rectangle 104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5" name="Rectangle 104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dsholder til indhold 2">
            <a:extLst>
              <a:ext uri="{FF2B5EF4-FFF2-40B4-BE49-F238E27FC236}">
                <a16:creationId xmlns:a16="http://schemas.microsoft.com/office/drawing/2014/main" id="{B0B53CED-920A-8BBA-DB7C-56E79857C372}"/>
              </a:ext>
            </a:extLst>
          </p:cNvPr>
          <p:cNvSpPr>
            <a:spLocks noGrp="1"/>
          </p:cNvSpPr>
          <p:nvPr>
            <p:ph sz="half" idx="1"/>
          </p:nvPr>
        </p:nvSpPr>
        <p:spPr>
          <a:xfrm>
            <a:off x="371094" y="2718054"/>
            <a:ext cx="3438906" cy="3207258"/>
          </a:xfrm>
        </p:spPr>
        <p:txBody>
          <a:bodyPr vert="horz" lIns="91440" tIns="45720" rIns="91440" bIns="45720" rtlCol="0" anchor="t">
            <a:normAutofit/>
          </a:bodyPr>
          <a:lstStyle/>
          <a:p>
            <a:pPr marL="514350"/>
            <a:r>
              <a:rPr lang="en-US" sz="1700"/>
              <a:t>Mere grønt, mindre kød </a:t>
            </a:r>
          </a:p>
          <a:p>
            <a:pPr marL="514350"/>
            <a:r>
              <a:rPr lang="en-US" sz="1700"/>
              <a:t>Spis efter sæson</a:t>
            </a:r>
          </a:p>
          <a:p>
            <a:pPr marL="514350"/>
            <a:r>
              <a:rPr lang="en-US" sz="1700"/>
              <a:t>Spis lokalt og regionalt</a:t>
            </a:r>
          </a:p>
          <a:p>
            <a:pPr marL="514350"/>
            <a:r>
              <a:rPr lang="en-US" sz="1700"/>
              <a:t>Undgå madspild</a:t>
            </a:r>
          </a:p>
        </p:txBody>
      </p:sp>
      <p:pic>
        <p:nvPicPr>
          <p:cNvPr id="1026" name="Picture 2" descr="undefined">
            <a:extLst>
              <a:ext uri="{FF2B5EF4-FFF2-40B4-BE49-F238E27FC236}">
                <a16:creationId xmlns:a16="http://schemas.microsoft.com/office/drawing/2014/main" id="{101A2094-20CC-DBC4-99C7-3779F447C4B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01184" y="1757443"/>
            <a:ext cx="6922008" cy="3443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23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F69C29B9-3790-D1A5-B0D8-EED6ED5B5966}"/>
              </a:ext>
            </a:extLst>
          </p:cNvPr>
          <p:cNvSpPr>
            <a:spLocks noGrp="1"/>
          </p:cNvSpPr>
          <p:nvPr>
            <p:ph type="title"/>
          </p:nvPr>
        </p:nvSpPr>
        <p:spPr/>
        <p:txBody>
          <a:bodyPr>
            <a:normAutofit/>
          </a:bodyPr>
          <a:lstStyle/>
          <a:p>
            <a:r>
              <a:rPr lang="da-DK" dirty="0"/>
              <a:t>Arbejde videre…</a:t>
            </a:r>
          </a:p>
        </p:txBody>
      </p:sp>
      <p:sp>
        <p:nvSpPr>
          <p:cNvPr id="8" name="Pladsholder til indhold 7">
            <a:extLst>
              <a:ext uri="{FF2B5EF4-FFF2-40B4-BE49-F238E27FC236}">
                <a16:creationId xmlns:a16="http://schemas.microsoft.com/office/drawing/2014/main" id="{320D75C8-CF3D-58BD-A489-269E8B3D68EE}"/>
              </a:ext>
            </a:extLst>
          </p:cNvPr>
          <p:cNvSpPr>
            <a:spLocks noGrp="1"/>
          </p:cNvSpPr>
          <p:nvPr>
            <p:ph sz="half" idx="1"/>
          </p:nvPr>
        </p:nvSpPr>
        <p:spPr/>
        <p:txBody>
          <a:bodyPr/>
          <a:lstStyle/>
          <a:p>
            <a:r>
              <a:rPr lang="da-DK" b="1" dirty="0"/>
              <a:t>Hvis man har mere tid: </a:t>
            </a:r>
            <a:r>
              <a:rPr lang="da-DK" dirty="0"/>
              <a:t>Hvordan kan man folde PBL endnu mere ud i denne øvelse?</a:t>
            </a:r>
          </a:p>
        </p:txBody>
      </p:sp>
      <p:sp>
        <p:nvSpPr>
          <p:cNvPr id="9" name="Pladsholder til indhold 8">
            <a:extLst>
              <a:ext uri="{FF2B5EF4-FFF2-40B4-BE49-F238E27FC236}">
                <a16:creationId xmlns:a16="http://schemas.microsoft.com/office/drawing/2014/main" id="{72309C07-8574-3365-C125-F148C197AC79}"/>
              </a:ext>
            </a:extLst>
          </p:cNvPr>
          <p:cNvSpPr>
            <a:spLocks noGrp="1"/>
          </p:cNvSpPr>
          <p:nvPr>
            <p:ph sz="half" idx="2"/>
          </p:nvPr>
        </p:nvSpPr>
        <p:spPr/>
        <p:txBody>
          <a:bodyPr/>
          <a:lstStyle/>
          <a:p>
            <a:r>
              <a:rPr lang="da-DK" b="1" dirty="0"/>
              <a:t>Hvordan kan man ellers arbejde med kost, sundhed og klima?</a:t>
            </a:r>
          </a:p>
        </p:txBody>
      </p:sp>
    </p:spTree>
    <p:extLst>
      <p:ext uri="{BB962C8B-B14F-4D97-AF65-F5344CB8AC3E}">
        <p14:creationId xmlns:p14="http://schemas.microsoft.com/office/powerpoint/2010/main" val="185231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B1609-399C-F2B1-9F33-073E97BD900F}"/>
              </a:ext>
            </a:extLst>
          </p:cNvPr>
          <p:cNvSpPr>
            <a:spLocks noGrp="1"/>
          </p:cNvSpPr>
          <p:nvPr>
            <p:ph type="title"/>
          </p:nvPr>
        </p:nvSpPr>
        <p:spPr>
          <a:xfrm>
            <a:off x="830510" y="1330960"/>
            <a:ext cx="10453186" cy="1253214"/>
          </a:xfrm>
        </p:spPr>
        <p:txBody>
          <a:bodyPr>
            <a:normAutofit fontScale="90000"/>
          </a:bodyPr>
          <a:lstStyle/>
          <a:p>
            <a:r>
              <a:rPr lang="da-DK" b="1" dirty="0">
                <a:solidFill>
                  <a:schemeClr val="tx2">
                    <a:lumMod val="75000"/>
                    <a:lumOff val="25000"/>
                  </a:schemeClr>
                </a:solidFill>
              </a:rPr>
              <a:t>Andre eksempler</a:t>
            </a:r>
            <a:br>
              <a:rPr lang="da-DK" b="1" dirty="0">
                <a:solidFill>
                  <a:schemeClr val="tx2">
                    <a:lumMod val="75000"/>
                    <a:lumOff val="25000"/>
                  </a:schemeClr>
                </a:solidFill>
              </a:rPr>
            </a:br>
            <a:r>
              <a:rPr lang="da-DK" b="1" dirty="0">
                <a:solidFill>
                  <a:schemeClr val="tx2">
                    <a:lumMod val="75000"/>
                    <a:lumOff val="25000"/>
                  </a:schemeClr>
                </a:solidFill>
              </a:rPr>
              <a:t>Analyse af 2 typer af fødevarer</a:t>
            </a:r>
            <a:br>
              <a:rPr lang="da-DK" b="1" dirty="0">
                <a:solidFill>
                  <a:schemeClr val="tx2">
                    <a:lumMod val="75000"/>
                    <a:lumOff val="25000"/>
                  </a:schemeClr>
                </a:solidFill>
              </a:rPr>
            </a:br>
            <a:r>
              <a:rPr lang="da-DK" sz="2200" b="1" dirty="0">
                <a:solidFill>
                  <a:schemeClr val="tx2">
                    <a:lumMod val="75000"/>
                    <a:lumOff val="25000"/>
                  </a:schemeClr>
                </a:solidFill>
              </a:rPr>
              <a:t>Hvad er fødevarens klimaftryk? (CO2e/kg)</a:t>
            </a:r>
            <a:br>
              <a:rPr lang="da-DK" sz="2200" b="1" dirty="0">
                <a:solidFill>
                  <a:schemeClr val="tx2">
                    <a:lumMod val="75000"/>
                    <a:lumOff val="25000"/>
                  </a:schemeClr>
                </a:solidFill>
              </a:rPr>
            </a:br>
            <a:r>
              <a:rPr lang="da-DK" sz="2200" b="1" dirty="0">
                <a:solidFill>
                  <a:schemeClr val="tx2">
                    <a:lumMod val="75000"/>
                    <a:lumOff val="25000"/>
                  </a:schemeClr>
                </a:solidFill>
              </a:rPr>
              <a:t>Hvor meget landbrugsjord skal der til? (ILUC)</a:t>
            </a:r>
            <a:br>
              <a:rPr lang="da-DK" sz="2200" b="1" dirty="0">
                <a:solidFill>
                  <a:schemeClr val="tx2">
                    <a:lumMod val="75000"/>
                    <a:lumOff val="25000"/>
                  </a:schemeClr>
                </a:solidFill>
              </a:rPr>
            </a:br>
            <a:r>
              <a:rPr lang="da-DK" sz="2200" b="1" dirty="0">
                <a:solidFill>
                  <a:schemeClr val="tx2">
                    <a:lumMod val="75000"/>
                    <a:lumOff val="25000"/>
                  </a:schemeClr>
                </a:solidFill>
              </a:rPr>
              <a:t>Hvorfor er fødevaren klimavenlig?   </a:t>
            </a:r>
            <a:br>
              <a:rPr lang="da-DK" sz="2200" dirty="0"/>
            </a:br>
            <a:r>
              <a:rPr lang="da-DK" dirty="0"/>
              <a:t> </a:t>
            </a:r>
            <a:endParaRPr lang="da-DK" i="1" dirty="0">
              <a:solidFill>
                <a:schemeClr val="tx2">
                  <a:lumMod val="75000"/>
                  <a:lumOff val="25000"/>
                </a:schemeClr>
              </a:solidFill>
            </a:endParaRPr>
          </a:p>
        </p:txBody>
      </p:sp>
      <p:sp>
        <p:nvSpPr>
          <p:cNvPr id="5" name="Pladsholder til tekst 4">
            <a:extLst>
              <a:ext uri="{FF2B5EF4-FFF2-40B4-BE49-F238E27FC236}">
                <a16:creationId xmlns:a16="http://schemas.microsoft.com/office/drawing/2014/main" id="{8DC7270C-BDF9-13CE-6FBE-9DB585464126}"/>
              </a:ext>
            </a:extLst>
          </p:cNvPr>
          <p:cNvSpPr>
            <a:spLocks noGrp="1"/>
          </p:cNvSpPr>
          <p:nvPr>
            <p:ph type="body" idx="1"/>
          </p:nvPr>
        </p:nvSpPr>
        <p:spPr/>
        <p:txBody>
          <a:bodyPr>
            <a:normAutofit/>
          </a:bodyPr>
          <a:lstStyle/>
          <a:p>
            <a:r>
              <a:rPr lang="da-DK" dirty="0"/>
              <a:t>”Almindelig </a:t>
            </a:r>
            <a:r>
              <a:rPr lang="da-DK" dirty="0" err="1"/>
              <a:t>pizzatopping</a:t>
            </a:r>
            <a:r>
              <a:rPr lang="da-DK" dirty="0"/>
              <a:t> ”</a:t>
            </a:r>
          </a:p>
        </p:txBody>
      </p:sp>
      <p:sp>
        <p:nvSpPr>
          <p:cNvPr id="3" name="Pladsholder til indhold 2">
            <a:extLst>
              <a:ext uri="{FF2B5EF4-FFF2-40B4-BE49-F238E27FC236}">
                <a16:creationId xmlns:a16="http://schemas.microsoft.com/office/drawing/2014/main" id="{95F18949-DB86-C8A0-3EF0-395DE25AC517}"/>
              </a:ext>
            </a:extLst>
          </p:cNvPr>
          <p:cNvSpPr>
            <a:spLocks noGrp="1"/>
          </p:cNvSpPr>
          <p:nvPr>
            <p:ph sz="half" idx="2"/>
          </p:nvPr>
        </p:nvSpPr>
        <p:spPr/>
        <p:txBody>
          <a:bodyPr/>
          <a:lstStyle/>
          <a:p>
            <a:r>
              <a:rPr lang="da-DK" dirty="0"/>
              <a:t>1: Hakket oksekød</a:t>
            </a:r>
          </a:p>
          <a:p>
            <a:r>
              <a:rPr lang="da-DK" dirty="0"/>
              <a:t>2: Bacon</a:t>
            </a:r>
          </a:p>
          <a:p>
            <a:r>
              <a:rPr lang="da-DK" dirty="0"/>
              <a:t>3: </a:t>
            </a:r>
            <a:r>
              <a:rPr lang="da-DK" dirty="0" err="1"/>
              <a:t>Mozzarella-ost</a:t>
            </a:r>
            <a:endParaRPr lang="da-DK" dirty="0"/>
          </a:p>
          <a:p>
            <a:r>
              <a:rPr lang="da-DK" dirty="0"/>
              <a:t>4: Pepperoni</a:t>
            </a:r>
          </a:p>
          <a:p>
            <a:r>
              <a:rPr lang="da-DK" dirty="0"/>
              <a:t>5: Kebab</a:t>
            </a:r>
          </a:p>
        </p:txBody>
      </p:sp>
      <p:sp>
        <p:nvSpPr>
          <p:cNvPr id="6" name="Pladsholder til tekst 5">
            <a:extLst>
              <a:ext uri="{FF2B5EF4-FFF2-40B4-BE49-F238E27FC236}">
                <a16:creationId xmlns:a16="http://schemas.microsoft.com/office/drawing/2014/main" id="{FA1D111B-7B66-F029-8350-858B47438D08}"/>
              </a:ext>
            </a:extLst>
          </p:cNvPr>
          <p:cNvSpPr>
            <a:spLocks noGrp="1"/>
          </p:cNvSpPr>
          <p:nvPr>
            <p:ph type="body" sz="quarter" idx="3"/>
          </p:nvPr>
        </p:nvSpPr>
        <p:spPr/>
        <p:txBody>
          <a:bodyPr>
            <a:normAutofit/>
          </a:bodyPr>
          <a:lstStyle/>
          <a:p>
            <a:r>
              <a:rPr lang="da-DK" dirty="0"/>
              <a:t>”Klimavenlig </a:t>
            </a:r>
            <a:r>
              <a:rPr lang="da-DK" dirty="0" err="1"/>
              <a:t>pizzatopping</a:t>
            </a:r>
            <a:r>
              <a:rPr lang="da-DK" dirty="0"/>
              <a:t>”</a:t>
            </a:r>
          </a:p>
        </p:txBody>
      </p:sp>
      <p:sp>
        <p:nvSpPr>
          <p:cNvPr id="4" name="Pladsholder til indhold 3">
            <a:extLst>
              <a:ext uri="{FF2B5EF4-FFF2-40B4-BE49-F238E27FC236}">
                <a16:creationId xmlns:a16="http://schemas.microsoft.com/office/drawing/2014/main" id="{BF3113D4-55BE-C2B5-18D3-4C543FD7841F}"/>
              </a:ext>
            </a:extLst>
          </p:cNvPr>
          <p:cNvSpPr>
            <a:spLocks noGrp="1"/>
          </p:cNvSpPr>
          <p:nvPr>
            <p:ph sz="quarter" idx="4"/>
          </p:nvPr>
        </p:nvSpPr>
        <p:spPr/>
        <p:txBody>
          <a:bodyPr/>
          <a:lstStyle/>
          <a:p>
            <a:r>
              <a:rPr lang="da-DK" dirty="0"/>
              <a:t>1:Svampe</a:t>
            </a:r>
          </a:p>
          <a:p>
            <a:r>
              <a:rPr lang="da-DK" dirty="0"/>
              <a:t>2: Bælgfrugter</a:t>
            </a:r>
          </a:p>
          <a:p>
            <a:r>
              <a:rPr lang="da-DK" dirty="0"/>
              <a:t>3: Tang</a:t>
            </a:r>
          </a:p>
          <a:p>
            <a:r>
              <a:rPr lang="da-DK" dirty="0"/>
              <a:t>4: Insekter</a:t>
            </a:r>
          </a:p>
          <a:p>
            <a:r>
              <a:rPr lang="da-DK" dirty="0"/>
              <a:t>5: Lokale grønsager</a:t>
            </a:r>
          </a:p>
          <a:p>
            <a:endParaRPr lang="da-DK" dirty="0"/>
          </a:p>
        </p:txBody>
      </p:sp>
    </p:spTree>
    <p:extLst>
      <p:ext uri="{BB962C8B-B14F-4D97-AF65-F5344CB8AC3E}">
        <p14:creationId xmlns:p14="http://schemas.microsoft.com/office/powerpoint/2010/main" val="4132744010"/>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223C27"/>
      </a:dk2>
      <a:lt2>
        <a:srgbClr val="E8E2E2"/>
      </a:lt2>
      <a:accent1>
        <a:srgbClr val="45AFB1"/>
      </a:accent1>
      <a:accent2>
        <a:srgbClr val="3BB182"/>
      </a:accent2>
      <a:accent3>
        <a:srgbClr val="48B75C"/>
      </a:accent3>
      <a:accent4>
        <a:srgbClr val="56B13B"/>
      </a:accent4>
      <a:accent5>
        <a:srgbClr val="88AD44"/>
      </a:accent5>
      <a:accent6>
        <a:srgbClr val="ABA439"/>
      </a:accent6>
      <a:hlink>
        <a:srgbClr val="5D8E2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faultSectionNames xmlns="c8e01ab2-f1d4-48ea-86fd-603995207e52" xsi:nil="true"/>
    <Is_Collaboration_Space_Locked xmlns="c8e01ab2-f1d4-48ea-86fd-603995207e52" xsi:nil="true"/>
    <Math_Settings xmlns="49cba63f-dc56-4417-8db5-82fcb2cec2d9" xsi:nil="true"/>
    <AppVersion xmlns="c8e01ab2-f1d4-48ea-86fd-603995207e52" xsi:nil="true"/>
    <TeamsChannelId xmlns="c8e01ab2-f1d4-48ea-86fd-603995207e52" xsi:nil="true"/>
    <Distribution_Groups xmlns="49cba63f-dc56-4417-8db5-82fcb2cec2d9" xsi:nil="true"/>
    <Templates xmlns="c8e01ab2-f1d4-48ea-86fd-603995207e52" xsi:nil="true"/>
    <NotebookType xmlns="c8e01ab2-f1d4-48ea-86fd-603995207e52" xsi:nil="true"/>
    <Invited_Students xmlns="c8e01ab2-f1d4-48ea-86fd-603995207e52" xsi:nil="true"/>
    <IsNotebookLocked xmlns="c8e01ab2-f1d4-48ea-86fd-603995207e52" xsi:nil="true"/>
    <FolderType xmlns="c8e01ab2-f1d4-48ea-86fd-603995207e52" xsi:nil="true"/>
    <Owner xmlns="c8e01ab2-f1d4-48ea-86fd-603995207e52">
      <UserInfo>
        <DisplayName/>
        <AccountId xsi:nil="true"/>
        <AccountType/>
      </UserInfo>
    </Owner>
    <CultureName xmlns="c8e01ab2-f1d4-48ea-86fd-603995207e52" xsi:nil="true"/>
    <Self_Registration_Enabled0 xmlns="c8e01ab2-f1d4-48ea-86fd-603995207e52" xsi:nil="true"/>
    <Teachers xmlns="c8e01ab2-f1d4-48ea-86fd-603995207e52">
      <UserInfo>
        <DisplayName/>
        <AccountId xsi:nil="true"/>
        <AccountType/>
      </UserInfo>
    </Teachers>
    <Students xmlns="c8e01ab2-f1d4-48ea-86fd-603995207e52">
      <UserInfo>
        <DisplayName/>
        <AccountId xsi:nil="true"/>
        <AccountType/>
      </UserInfo>
    </Students>
    <Student_Groups xmlns="c8e01ab2-f1d4-48ea-86fd-603995207e52">
      <UserInfo>
        <DisplayName/>
        <AccountId xsi:nil="true"/>
        <AccountType/>
      </UserInfo>
    </Student_Groups>
    <LMS_Mappings xmlns="49cba63f-dc56-4417-8db5-82fcb2cec2d9" xsi:nil="true"/>
    <Invited_Teachers xmlns="c8e01ab2-f1d4-48ea-86fd-603995207e52" xsi:nil="true"/>
    <Self_Registration_Enabled xmlns="c8e01ab2-f1d4-48ea-86fd-603995207e52" xsi:nil="true"/>
    <Has_Teacher_Only_SectionGroup xmlns="c8e01ab2-f1d4-48ea-86fd-603995207e52" xsi:nil="true"/>
    <Teams_Channel_Section_Location xmlns="49cba63f-dc56-4417-8db5-82fcb2cec2d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C3FF4683EA84C43AA066E42FE749E49" ma:contentTypeVersion="36" ma:contentTypeDescription="Opret et nyt dokument." ma:contentTypeScope="" ma:versionID="71453f8caad40c7e0d6498a730b6e4f0">
  <xsd:schema xmlns:xsd="http://www.w3.org/2001/XMLSchema" xmlns:xs="http://www.w3.org/2001/XMLSchema" xmlns:p="http://schemas.microsoft.com/office/2006/metadata/properties" xmlns:ns3="c8e01ab2-f1d4-48ea-86fd-603995207e52" xmlns:ns4="49cba63f-dc56-4417-8db5-82fcb2cec2d9" xmlns:ns5="23ed1736-d613-4cc4-90f6-d8c6bcf7f773" targetNamespace="http://schemas.microsoft.com/office/2006/metadata/properties" ma:root="true" ma:fieldsID="cb0e323b35370ef45b70e87fe53a42d7" ns3:_="" ns4:_="" ns5:_="">
    <xsd:import namespace="c8e01ab2-f1d4-48ea-86fd-603995207e52"/>
    <xsd:import namespace="49cba63f-dc56-4417-8db5-82fcb2cec2d9"/>
    <xsd:import namespace="23ed1736-d613-4cc4-90f6-d8c6bcf7f773"/>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CultureName" minOccurs="0"/>
                <xsd:element ref="ns3:Self_Registration_Enabled0" minOccurs="0"/>
                <xsd:element ref="ns3:Has_Teacher_Only_SectionGroup" minOccurs="0"/>
                <xsd:element ref="ns3:Is_Collaboration_Space_Locked" minOccurs="0"/>
                <xsd:element ref="ns3:Templates" minOccurs="0"/>
                <xsd:element ref="ns3:TeamsChannelId" minOccurs="0"/>
                <xsd:element ref="ns3:IsNotebook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ath_Settings" minOccurs="0"/>
                <xsd:element ref="ns4:Distribution_Groups" minOccurs="0"/>
                <xsd:element ref="ns4:LMS_Mappings" minOccurs="0"/>
                <xsd:element ref="ns5:SharedWithUsers" minOccurs="0"/>
                <xsd:element ref="ns5:SharedWithDetails" minOccurs="0"/>
                <xsd:element ref="ns5:SharingHintHash" minOccurs="0"/>
                <xsd:element ref="ns4:MediaServiceAutoKeyPoints" minOccurs="0"/>
                <xsd:element ref="ns4:MediaServiceKeyPoints"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01ab2-f1d4-48ea-86fd-603995207e52" elementFormDefault="qualified">
    <xsd:import namespace="http://schemas.microsoft.com/office/2006/documentManagement/types"/>
    <xsd:import namespace="http://schemas.microsoft.com/office/infopath/2007/PartnerControls"/>
    <xsd:element name="NotebookType" ma:index="8" nillable="true" ma:displayName="Notebook Type" ma:indexed="tru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CultureName" ma:index="19" nillable="true" ma:displayName="Culture Name" ma:internalName="CultureName">
      <xsd:simpleType>
        <xsd:restriction base="dms:Text"/>
      </xsd:simpleType>
    </xsd:element>
    <xsd:element name="Self_Registration_Enabled0" ma:index="20" nillable="true" ma:displayName="Self Registration Enabled" ma:internalName="Self_Registration_Enabled0">
      <xsd:simpleType>
        <xsd:restriction base="dms:Boolean"/>
      </xsd:simpleType>
    </xsd:element>
    <xsd:element name="Has_Teacher_Only_SectionGroup" ma:index="21" nillable="true" ma:displayName="Has Teacher Only SectionGroup" ma:internalName="Has_Teacher_Only_SectionGroup">
      <xsd:simpleType>
        <xsd:restriction base="dms:Boolean"/>
      </xsd:simpleType>
    </xsd:element>
    <xsd:element name="Is_Collaboration_Space_Locked" ma:index="22" nillable="true" ma:displayName="Is Collaboration Space Locked" ma:internalName="Is_Collaboration_Space_Locked">
      <xsd:simpleType>
        <xsd:restriction base="dms:Boolean"/>
      </xsd:simpleType>
    </xsd:element>
    <xsd:element name="Templates" ma:index="23" nillable="true" ma:displayName="Templates" ma:internalName="Templates">
      <xsd:simpleType>
        <xsd:restriction base="dms:Note">
          <xsd:maxLength value="255"/>
        </xsd:restriction>
      </xsd:simpleType>
    </xsd:element>
    <xsd:element name="TeamsChannelId" ma:index="24" nillable="true" ma:displayName="Teams Channel Id" ma:internalName="TeamsChannelId">
      <xsd:simpleType>
        <xsd:restriction base="dms:Text"/>
      </xsd:simpleType>
    </xsd:element>
    <xsd:element name="IsNotebookLocked" ma:index="25"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9cba63f-dc56-4417-8db5-82fcb2cec2d9"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OCR" ma:index="30" nillable="true" ma:displayName="Extracted Text" ma:internalName="MediaServiceOCR" ma:readOnly="true">
      <xsd:simpleType>
        <xsd:restriction base="dms:Note">
          <xsd:maxLength value="255"/>
        </xsd:restriction>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Location" ma:index="33" nillable="true" ma:displayName="Location" ma:internalName="MediaServiceLocation" ma:readOnly="true">
      <xsd:simpleType>
        <xsd:restriction base="dms:Text"/>
      </xsd:simpleType>
    </xsd:element>
    <xsd:element name="Math_Settings" ma:index="34" nillable="true" ma:displayName="Math Settings" ma:internalName="Math_Settings">
      <xsd:simpleType>
        <xsd:restriction base="dms:Text"/>
      </xsd:simpleType>
    </xsd:element>
    <xsd:element name="Distribution_Groups" ma:index="35" nillable="true" ma:displayName="Distribution Groups" ma:internalName="Distribution_Groups">
      <xsd:simpleType>
        <xsd:restriction base="dms:Note">
          <xsd:maxLength value="255"/>
        </xsd:restriction>
      </xsd:simpleType>
    </xsd:element>
    <xsd:element name="LMS_Mappings" ma:index="36" nillable="true" ma:displayName="LMS Mappings" ma:internalName="LMS_Mappings">
      <xsd:simpleType>
        <xsd:restriction base="dms:Note">
          <xsd:maxLength value="255"/>
        </xsd:restriction>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element name="Teams_Channel_Section_Location" ma:index="42" nillable="true" ma:displayName="Teams Channel Section Location" ma:internalName="Teams_Channel_Section_Location">
      <xsd:simpleType>
        <xsd:restriction base="dms:Text"/>
      </xsd:simpleType>
    </xsd:element>
    <xsd:element name="MediaLengthInSeconds" ma:index="4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ed1736-d613-4cc4-90f6-d8c6bcf7f773" elementFormDefault="qualified">
    <xsd:import namespace="http://schemas.microsoft.com/office/2006/documentManagement/types"/>
    <xsd:import namespace="http://schemas.microsoft.com/office/infopath/2007/PartnerControls"/>
    <xsd:element name="SharedWithUsers" ma:index="3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8" nillable="true" ma:displayName="Delt med detaljer" ma:internalName="SharedWithDetails" ma:readOnly="true">
      <xsd:simpleType>
        <xsd:restriction base="dms:Note">
          <xsd:maxLength value="255"/>
        </xsd:restriction>
      </xsd:simpleType>
    </xsd:element>
    <xsd:element name="SharingHintHash" ma:index="39"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D4C7E8-5E38-40A2-8172-CBCF2BEAE4CA}">
  <ds:schemaRefs>
    <ds:schemaRef ds:uri="http://schemas.microsoft.com/sharepoint/v3/contenttype/forms"/>
  </ds:schemaRefs>
</ds:datastoreItem>
</file>

<file path=customXml/itemProps2.xml><?xml version="1.0" encoding="utf-8"?>
<ds:datastoreItem xmlns:ds="http://schemas.openxmlformats.org/officeDocument/2006/customXml" ds:itemID="{CC63963B-377B-4405-8A50-299E448FD69C}">
  <ds:schemaRef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c8e01ab2-f1d4-48ea-86fd-603995207e52"/>
    <ds:schemaRef ds:uri="http://schemas.microsoft.com/office/infopath/2007/PartnerControls"/>
    <ds:schemaRef ds:uri="49cba63f-dc56-4417-8db5-82fcb2cec2d9"/>
    <ds:schemaRef ds:uri="http://purl.org/dc/terms/"/>
    <ds:schemaRef ds:uri="23ed1736-d613-4cc4-90f6-d8c6bcf7f773"/>
    <ds:schemaRef ds:uri="http://www.w3.org/XML/1998/namespace"/>
    <ds:schemaRef ds:uri="http://purl.org/dc/elements/1.1/"/>
  </ds:schemaRefs>
</ds:datastoreItem>
</file>

<file path=customXml/itemProps3.xml><?xml version="1.0" encoding="utf-8"?>
<ds:datastoreItem xmlns:ds="http://schemas.openxmlformats.org/officeDocument/2006/customXml" ds:itemID="{699502B7-8EC4-495E-9C27-5F3B263FE8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01ab2-f1d4-48ea-86fd-603995207e52"/>
    <ds:schemaRef ds:uri="49cba63f-dc56-4417-8db5-82fcb2cec2d9"/>
    <ds:schemaRef ds:uri="23ed1736-d613-4cc4-90f6-d8c6bcf7f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2237</TotalTime>
  <Words>568</Words>
  <Application>Microsoft Office PowerPoint</Application>
  <PresentationFormat>Widescreen</PresentationFormat>
  <Paragraphs>74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Pro</vt:lpstr>
      <vt:lpstr>Calibri</vt:lpstr>
      <vt:lpstr>Montserrat</vt:lpstr>
      <vt:lpstr>Segoe UI Emoji</vt:lpstr>
      <vt:lpstr>AccentBoxVTI</vt:lpstr>
      <vt:lpstr>PBL biologi Pizza</vt:lpstr>
      <vt:lpstr>PowerPoint Presentation</vt:lpstr>
      <vt:lpstr>“Iscenesættelse” Kostråd -  klima og sundhed  https://www.youtube.com/watch?v=RjuIscNK71A  Grundbog: Biologi i udvikling   </vt:lpstr>
      <vt:lpstr>Undersøgelse</vt:lpstr>
      <vt:lpstr>Efterbehandling – notere, beregne, vurdere</vt:lpstr>
      <vt:lpstr>Reflektioner</vt:lpstr>
      <vt:lpstr>Klimavenlig kost</vt:lpstr>
      <vt:lpstr>Arbejde videre…</vt:lpstr>
      <vt:lpstr>Andre eksempler Analyse af 2 typer af fødevarer Hvad er fødevarens klimaftryk? (CO2e/kg) Hvor meget landbrugsjord skal der til? (ILUC) Hvorfor er fødevaren klimavenlig?     </vt:lpstr>
      <vt:lpstr>– hvorfor er det sundt at spise efter kostrådet? </vt:lpstr>
      <vt:lpstr>Klimakugler </vt:lpstr>
      <vt:lpstr>      Hvad er traditionel dansk mad?  Hvad spiste I til aftensmad i går?  Hvad er det mest populære mad i jeres kantine?  Hvad forstår I ved klima-venlig og bæredygtig mad?  Hvordan kan man lave en god kampagne for klima/bæredygtig mad på gymnasiet?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Fremtidens fødevarer</dc:title>
  <dc:creator>Anne Becher (AB | VHG)</dc:creator>
  <cp:lastModifiedBy>Camilla Guldborg Nielsen</cp:lastModifiedBy>
  <cp:revision>6</cp:revision>
  <dcterms:created xsi:type="dcterms:W3CDTF">2022-11-21T13:02:19Z</dcterms:created>
  <dcterms:modified xsi:type="dcterms:W3CDTF">2023-11-20T13:32:25Z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0x0101007C3FF4683EA84C43AA066E42FE749E49</vt:lpwstr>
  </property>
</Properties>
</file>