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4616E"/>
    <a:srgbClr val="C4BFEB"/>
    <a:srgbClr val="211A52"/>
    <a:srgbClr val="D2D7DC"/>
    <a:srgbClr val="D4D0F0"/>
    <a:srgbClr val="594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B47A52-B55A-45D4-86CF-173A6B460790}" v="4" dt="2026-03-31T09:53:54.30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 showGuides="1">
      <p:cViewPr varScale="1">
        <p:scale>
          <a:sx n="150" d="100"/>
          <a:sy n="150" d="100"/>
        </p:scale>
        <p:origin x="4230" y="13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77B-7B40-4108-A4A0-04B0E0F6A89C}" type="datetimeFigureOut">
              <a:rPr lang="da-DK" smtClean="0"/>
              <a:t>02-09-2026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47E67-1E94-478A-B43B-3725A4911C6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45490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77B-7B40-4108-A4A0-04B0E0F6A89C}" type="datetimeFigureOut">
              <a:rPr lang="da-DK" smtClean="0"/>
              <a:t>02-09-2026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47E67-1E94-478A-B43B-3725A4911C6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34365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77B-7B40-4108-A4A0-04B0E0F6A89C}" type="datetimeFigureOut">
              <a:rPr lang="da-DK" smtClean="0"/>
              <a:t>02-09-2026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47E67-1E94-478A-B43B-3725A4911C6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47663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77B-7B40-4108-A4A0-04B0E0F6A89C}" type="datetimeFigureOut">
              <a:rPr lang="da-DK" smtClean="0"/>
              <a:t>02-09-2026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47E67-1E94-478A-B43B-3725A4911C6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58283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77B-7B40-4108-A4A0-04B0E0F6A89C}" type="datetimeFigureOut">
              <a:rPr lang="da-DK" smtClean="0"/>
              <a:t>02-09-2026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47E67-1E94-478A-B43B-3725A4911C6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49079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77B-7B40-4108-A4A0-04B0E0F6A89C}" type="datetimeFigureOut">
              <a:rPr lang="da-DK" smtClean="0"/>
              <a:t>02-09-2026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47E67-1E94-478A-B43B-3725A4911C6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9316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77B-7B40-4108-A4A0-04B0E0F6A89C}" type="datetimeFigureOut">
              <a:rPr lang="da-DK" smtClean="0"/>
              <a:t>02-09-2026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47E67-1E94-478A-B43B-3725A4911C6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17330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77B-7B40-4108-A4A0-04B0E0F6A89C}" type="datetimeFigureOut">
              <a:rPr lang="da-DK" smtClean="0"/>
              <a:t>02-09-2026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47E67-1E94-478A-B43B-3725A4911C6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18292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77B-7B40-4108-A4A0-04B0E0F6A89C}" type="datetimeFigureOut">
              <a:rPr lang="da-DK" smtClean="0"/>
              <a:t>02-09-2026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47E67-1E94-478A-B43B-3725A4911C6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90275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77B-7B40-4108-A4A0-04B0E0F6A89C}" type="datetimeFigureOut">
              <a:rPr lang="da-DK" smtClean="0"/>
              <a:t>02-09-2026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47E67-1E94-478A-B43B-3725A4911C6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09663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77B-7B40-4108-A4A0-04B0E0F6A89C}" type="datetimeFigureOut">
              <a:rPr lang="da-DK" smtClean="0"/>
              <a:t>02-09-2026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47E67-1E94-478A-B43B-3725A4911C6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26120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BB77B-7B40-4108-A4A0-04B0E0F6A89C}" type="datetimeFigureOut">
              <a:rPr lang="da-DK" smtClean="0"/>
              <a:t>02-09-2026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A47E67-1E94-478A-B43B-3725A4911C63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12175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Lige forbindelse 32">
            <a:extLst>
              <a:ext uri="{FF2B5EF4-FFF2-40B4-BE49-F238E27FC236}">
                <a16:creationId xmlns:a16="http://schemas.microsoft.com/office/drawing/2014/main" id="{D9645949-7363-940D-0B3F-83F3EE15C5E8}"/>
              </a:ext>
            </a:extLst>
          </p:cNvPr>
          <p:cNvCxnSpPr>
            <a:cxnSpLocks/>
          </p:cNvCxnSpPr>
          <p:nvPr/>
        </p:nvCxnSpPr>
        <p:spPr>
          <a:xfrm>
            <a:off x="7297620" y="2480023"/>
            <a:ext cx="0" cy="214237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Lige forbindelse 5">
            <a:extLst>
              <a:ext uri="{FF2B5EF4-FFF2-40B4-BE49-F238E27FC236}">
                <a16:creationId xmlns:a16="http://schemas.microsoft.com/office/drawing/2014/main" id="{1CFBC8FC-EEBD-F2CE-6AA2-11E73E955FE1}"/>
              </a:ext>
            </a:extLst>
          </p:cNvPr>
          <p:cNvCxnSpPr>
            <a:cxnSpLocks/>
          </p:cNvCxnSpPr>
          <p:nvPr/>
        </p:nvCxnSpPr>
        <p:spPr>
          <a:xfrm>
            <a:off x="8894114" y="1741207"/>
            <a:ext cx="2272" cy="834377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ktangel 3">
            <a:extLst>
              <a:ext uri="{FF2B5EF4-FFF2-40B4-BE49-F238E27FC236}">
                <a16:creationId xmlns:a16="http://schemas.microsoft.com/office/drawing/2014/main" id="{F610080A-E3F5-5490-E724-EBD1F51CF4A5}"/>
              </a:ext>
            </a:extLst>
          </p:cNvPr>
          <p:cNvSpPr/>
          <p:nvPr/>
        </p:nvSpPr>
        <p:spPr>
          <a:xfrm>
            <a:off x="277707" y="2567146"/>
            <a:ext cx="1478281" cy="724747"/>
          </a:xfrm>
          <a:prstGeom prst="rect">
            <a:avLst/>
          </a:prstGeom>
          <a:solidFill>
            <a:srgbClr val="211A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E8DA355B-D76E-8C37-DA0E-EB423810CBEA}"/>
              </a:ext>
            </a:extLst>
          </p:cNvPr>
          <p:cNvSpPr/>
          <p:nvPr/>
        </p:nvSpPr>
        <p:spPr>
          <a:xfrm>
            <a:off x="1850136" y="2567146"/>
            <a:ext cx="1478281" cy="724747"/>
          </a:xfrm>
          <a:prstGeom prst="rect">
            <a:avLst/>
          </a:prstGeom>
          <a:solidFill>
            <a:srgbClr val="211A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AB43CC76-5253-B381-970D-400FEE96395E}"/>
              </a:ext>
            </a:extLst>
          </p:cNvPr>
          <p:cNvSpPr/>
          <p:nvPr/>
        </p:nvSpPr>
        <p:spPr>
          <a:xfrm>
            <a:off x="4994994" y="2567144"/>
            <a:ext cx="1478281" cy="724747"/>
          </a:xfrm>
          <a:prstGeom prst="rect">
            <a:avLst/>
          </a:prstGeom>
          <a:solidFill>
            <a:srgbClr val="211A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ED4ED503-8681-07DF-92D0-3D70C9A56968}"/>
              </a:ext>
            </a:extLst>
          </p:cNvPr>
          <p:cNvSpPr/>
          <p:nvPr/>
        </p:nvSpPr>
        <p:spPr>
          <a:xfrm>
            <a:off x="3422565" y="2567145"/>
            <a:ext cx="1478281" cy="724747"/>
          </a:xfrm>
          <a:prstGeom prst="rect">
            <a:avLst/>
          </a:prstGeom>
          <a:solidFill>
            <a:srgbClr val="211A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Rektangel 11">
            <a:extLst>
              <a:ext uri="{FF2B5EF4-FFF2-40B4-BE49-F238E27FC236}">
                <a16:creationId xmlns:a16="http://schemas.microsoft.com/office/drawing/2014/main" id="{B38D3A83-C880-65FF-71CE-8E20FB595343}"/>
              </a:ext>
            </a:extLst>
          </p:cNvPr>
          <p:cNvSpPr/>
          <p:nvPr/>
        </p:nvSpPr>
        <p:spPr>
          <a:xfrm>
            <a:off x="6567423" y="2567144"/>
            <a:ext cx="1478281" cy="724747"/>
          </a:xfrm>
          <a:prstGeom prst="rect">
            <a:avLst/>
          </a:prstGeom>
          <a:solidFill>
            <a:srgbClr val="5461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3" name="Rektangel 12">
            <a:extLst>
              <a:ext uri="{FF2B5EF4-FFF2-40B4-BE49-F238E27FC236}">
                <a16:creationId xmlns:a16="http://schemas.microsoft.com/office/drawing/2014/main" id="{8B30203E-EA6B-BEFA-F832-937A220F68FF}"/>
              </a:ext>
            </a:extLst>
          </p:cNvPr>
          <p:cNvSpPr/>
          <p:nvPr/>
        </p:nvSpPr>
        <p:spPr>
          <a:xfrm>
            <a:off x="8131403" y="2561251"/>
            <a:ext cx="1519478" cy="724747"/>
          </a:xfrm>
          <a:prstGeom prst="rect">
            <a:avLst/>
          </a:prstGeom>
          <a:solidFill>
            <a:srgbClr val="5461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4" name="Tekstfelt 13">
            <a:extLst>
              <a:ext uri="{FF2B5EF4-FFF2-40B4-BE49-F238E27FC236}">
                <a16:creationId xmlns:a16="http://schemas.microsoft.com/office/drawing/2014/main" id="{CDDAE012-D54D-5C93-20B0-838F262D97B1}"/>
              </a:ext>
            </a:extLst>
          </p:cNvPr>
          <p:cNvSpPr txBox="1"/>
          <p:nvPr/>
        </p:nvSpPr>
        <p:spPr>
          <a:xfrm>
            <a:off x="277707" y="2575584"/>
            <a:ext cx="14782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000" b="1" dirty="0">
                <a:solidFill>
                  <a:schemeClr val="bg1"/>
                </a:solidFill>
                <a:latin typeface="Barlow" panose="00000500000000000000" pitchFamily="2" charset="0"/>
              </a:rPr>
              <a:t>Det Humanistiske </a:t>
            </a:r>
          </a:p>
          <a:p>
            <a:pPr algn="ctr"/>
            <a:r>
              <a:rPr lang="da-DK" sz="1000" b="1" dirty="0">
                <a:solidFill>
                  <a:schemeClr val="bg1"/>
                </a:solidFill>
                <a:latin typeface="Barlow" panose="00000500000000000000" pitchFamily="2" charset="0"/>
              </a:rPr>
              <a:t>og Samfunds-videnskabelige Fakultet</a:t>
            </a:r>
          </a:p>
        </p:txBody>
      </p:sp>
      <p:sp>
        <p:nvSpPr>
          <p:cNvPr id="15" name="Tekstfelt 14">
            <a:extLst>
              <a:ext uri="{FF2B5EF4-FFF2-40B4-BE49-F238E27FC236}">
                <a16:creationId xmlns:a16="http://schemas.microsoft.com/office/drawing/2014/main" id="{9D1FC35F-7982-B7A5-760F-7DA1C6365693}"/>
              </a:ext>
            </a:extLst>
          </p:cNvPr>
          <p:cNvSpPr txBox="1"/>
          <p:nvPr/>
        </p:nvSpPr>
        <p:spPr>
          <a:xfrm>
            <a:off x="1849660" y="2636541"/>
            <a:ext cx="14782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000" b="1" dirty="0">
                <a:solidFill>
                  <a:schemeClr val="bg1"/>
                </a:solidFill>
                <a:latin typeface="Barlow" panose="00000500000000000000" pitchFamily="2" charset="0"/>
              </a:rPr>
              <a:t>Det Sundheds-videnskabelige Fakultet</a:t>
            </a:r>
          </a:p>
        </p:txBody>
      </p:sp>
      <p:sp>
        <p:nvSpPr>
          <p:cNvPr id="16" name="Tekstfelt 15">
            <a:extLst>
              <a:ext uri="{FF2B5EF4-FFF2-40B4-BE49-F238E27FC236}">
                <a16:creationId xmlns:a16="http://schemas.microsoft.com/office/drawing/2014/main" id="{EB6AC9C3-171F-541D-060D-771DEC55D7FE}"/>
              </a:ext>
            </a:extLst>
          </p:cNvPr>
          <p:cNvSpPr txBox="1"/>
          <p:nvPr/>
        </p:nvSpPr>
        <p:spPr>
          <a:xfrm>
            <a:off x="8137472" y="2772001"/>
            <a:ext cx="151947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000" b="1" dirty="0">
                <a:solidFill>
                  <a:schemeClr val="bg1"/>
                </a:solidFill>
                <a:latin typeface="Barlow" panose="00000500000000000000" pitchFamily="2" charset="0"/>
              </a:rPr>
              <a:t>Fælles service</a:t>
            </a:r>
          </a:p>
        </p:txBody>
      </p:sp>
      <p:sp>
        <p:nvSpPr>
          <p:cNvPr id="17" name="Tekstfelt 16">
            <a:extLst>
              <a:ext uri="{FF2B5EF4-FFF2-40B4-BE49-F238E27FC236}">
                <a16:creationId xmlns:a16="http://schemas.microsoft.com/office/drawing/2014/main" id="{E95FC794-8B24-4C0F-A72D-76CACEF8A5E2}"/>
              </a:ext>
            </a:extLst>
          </p:cNvPr>
          <p:cNvSpPr txBox="1"/>
          <p:nvPr/>
        </p:nvSpPr>
        <p:spPr>
          <a:xfrm>
            <a:off x="6565519" y="2772001"/>
            <a:ext cx="1478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000" b="1" dirty="0">
                <a:solidFill>
                  <a:schemeClr val="bg1"/>
                </a:solidFill>
                <a:latin typeface="Barlow" panose="00000500000000000000" pitchFamily="2" charset="0"/>
              </a:rPr>
              <a:t>AAU Innovation</a:t>
            </a:r>
          </a:p>
        </p:txBody>
      </p:sp>
      <p:sp>
        <p:nvSpPr>
          <p:cNvPr id="18" name="Tekstfelt 17">
            <a:extLst>
              <a:ext uri="{FF2B5EF4-FFF2-40B4-BE49-F238E27FC236}">
                <a16:creationId xmlns:a16="http://schemas.microsoft.com/office/drawing/2014/main" id="{79581067-0547-3808-81A8-616822277C89}"/>
              </a:ext>
            </a:extLst>
          </p:cNvPr>
          <p:cNvSpPr txBox="1"/>
          <p:nvPr/>
        </p:nvSpPr>
        <p:spPr>
          <a:xfrm>
            <a:off x="4993566" y="2636541"/>
            <a:ext cx="14782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000" b="1" dirty="0">
                <a:solidFill>
                  <a:schemeClr val="bg1"/>
                </a:solidFill>
                <a:latin typeface="Barlow" panose="00000500000000000000" pitchFamily="2" charset="0"/>
              </a:rPr>
              <a:t>Det Ingeniør- og Naturvidenskabelige Fakultet</a:t>
            </a:r>
          </a:p>
        </p:txBody>
      </p:sp>
      <p:sp>
        <p:nvSpPr>
          <p:cNvPr id="19" name="Tekstfelt 18">
            <a:extLst>
              <a:ext uri="{FF2B5EF4-FFF2-40B4-BE49-F238E27FC236}">
                <a16:creationId xmlns:a16="http://schemas.microsoft.com/office/drawing/2014/main" id="{C0D1AD47-5F0A-5F66-B0B9-F294A626A734}"/>
              </a:ext>
            </a:extLst>
          </p:cNvPr>
          <p:cNvSpPr txBox="1"/>
          <p:nvPr/>
        </p:nvSpPr>
        <p:spPr>
          <a:xfrm>
            <a:off x="3421613" y="2636541"/>
            <a:ext cx="14782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000" b="1" dirty="0">
                <a:solidFill>
                  <a:schemeClr val="bg1"/>
                </a:solidFill>
                <a:latin typeface="Barlow" panose="00000500000000000000" pitchFamily="2" charset="0"/>
              </a:rPr>
              <a:t>Det Tekniske </a:t>
            </a:r>
            <a:br>
              <a:rPr lang="da-DK" sz="1000" b="1" dirty="0">
                <a:solidFill>
                  <a:schemeClr val="bg1"/>
                </a:solidFill>
                <a:latin typeface="Barlow" panose="00000500000000000000" pitchFamily="2" charset="0"/>
              </a:rPr>
            </a:br>
            <a:r>
              <a:rPr lang="da-DK" sz="1000" b="1" dirty="0">
                <a:solidFill>
                  <a:schemeClr val="bg1"/>
                </a:solidFill>
                <a:latin typeface="Barlow" panose="00000500000000000000" pitchFamily="2" charset="0"/>
              </a:rPr>
              <a:t>Fakultet for </a:t>
            </a:r>
            <a:br>
              <a:rPr lang="da-DK" sz="1000" b="1" dirty="0">
                <a:solidFill>
                  <a:schemeClr val="bg1"/>
                </a:solidFill>
                <a:latin typeface="Barlow" panose="00000500000000000000" pitchFamily="2" charset="0"/>
              </a:rPr>
            </a:br>
            <a:r>
              <a:rPr lang="da-DK" sz="1000" b="1" dirty="0">
                <a:solidFill>
                  <a:schemeClr val="bg1"/>
                </a:solidFill>
                <a:latin typeface="Barlow" panose="00000500000000000000" pitchFamily="2" charset="0"/>
              </a:rPr>
              <a:t>IT og Design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6DF3EEBB-A93B-21F6-06C0-FEA1F5F0C3B8}"/>
              </a:ext>
            </a:extLst>
          </p:cNvPr>
          <p:cNvSpPr/>
          <p:nvPr/>
        </p:nvSpPr>
        <p:spPr>
          <a:xfrm>
            <a:off x="4213859" y="178461"/>
            <a:ext cx="1478281" cy="389467"/>
          </a:xfrm>
          <a:prstGeom prst="rect">
            <a:avLst/>
          </a:prstGeom>
          <a:solidFill>
            <a:srgbClr val="211A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1" name="Tekstfelt 20">
            <a:extLst>
              <a:ext uri="{FF2B5EF4-FFF2-40B4-BE49-F238E27FC236}">
                <a16:creationId xmlns:a16="http://schemas.microsoft.com/office/drawing/2014/main" id="{C6B75343-6C77-9E5A-C6AE-D3465440203D}"/>
              </a:ext>
            </a:extLst>
          </p:cNvPr>
          <p:cNvSpPr txBox="1"/>
          <p:nvPr/>
        </p:nvSpPr>
        <p:spPr>
          <a:xfrm>
            <a:off x="4213859" y="241083"/>
            <a:ext cx="1478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1000" b="1" dirty="0">
                <a:solidFill>
                  <a:schemeClr val="bg1"/>
                </a:solidFill>
                <a:latin typeface="Barlow" panose="00000500000000000000" pitchFamily="2" charset="0"/>
              </a:rPr>
              <a:t>BESTYRELSE</a:t>
            </a:r>
          </a:p>
        </p:txBody>
      </p:sp>
      <p:sp>
        <p:nvSpPr>
          <p:cNvPr id="23" name="Tekstfelt 22">
            <a:extLst>
              <a:ext uri="{FF2B5EF4-FFF2-40B4-BE49-F238E27FC236}">
                <a16:creationId xmlns:a16="http://schemas.microsoft.com/office/drawing/2014/main" id="{E46A51A7-E9D9-F7AA-03FE-5579D0CFC5F0}"/>
              </a:ext>
            </a:extLst>
          </p:cNvPr>
          <p:cNvSpPr txBox="1"/>
          <p:nvPr/>
        </p:nvSpPr>
        <p:spPr>
          <a:xfrm>
            <a:off x="4213858" y="701988"/>
            <a:ext cx="1478281" cy="400110"/>
          </a:xfrm>
          <a:prstGeom prst="rect">
            <a:avLst/>
          </a:prstGeom>
          <a:solidFill>
            <a:schemeClr val="bg1"/>
          </a:solidFill>
          <a:ln>
            <a:solidFill>
              <a:srgbClr val="211A5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a-DK" sz="1000" b="1" dirty="0">
                <a:solidFill>
                  <a:srgbClr val="211A52"/>
                </a:solidFill>
                <a:latin typeface="Barlow" panose="00000500000000000000" pitchFamily="2" charset="0"/>
              </a:rPr>
              <a:t>Per Michael Johansen</a:t>
            </a:r>
          </a:p>
          <a:p>
            <a:pPr algn="ctr"/>
            <a:r>
              <a:rPr lang="da-DK" sz="1000" dirty="0">
                <a:solidFill>
                  <a:srgbClr val="211A52"/>
                </a:solidFill>
                <a:latin typeface="Barlow" panose="00000500000000000000" pitchFamily="2" charset="0"/>
              </a:rPr>
              <a:t>Rektor</a:t>
            </a:r>
          </a:p>
        </p:txBody>
      </p:sp>
      <p:sp>
        <p:nvSpPr>
          <p:cNvPr id="37" name="Rektangel 36">
            <a:extLst>
              <a:ext uri="{FF2B5EF4-FFF2-40B4-BE49-F238E27FC236}">
                <a16:creationId xmlns:a16="http://schemas.microsoft.com/office/drawing/2014/main" id="{EA073D22-2F1A-B6B2-C5D2-EF8310ABEAFC}"/>
              </a:ext>
            </a:extLst>
          </p:cNvPr>
          <p:cNvSpPr/>
          <p:nvPr/>
        </p:nvSpPr>
        <p:spPr>
          <a:xfrm>
            <a:off x="277708" y="2090650"/>
            <a:ext cx="1478281" cy="389467"/>
          </a:xfrm>
          <a:prstGeom prst="rect">
            <a:avLst/>
          </a:prstGeom>
          <a:solidFill>
            <a:schemeClr val="bg1"/>
          </a:solidFill>
          <a:ln>
            <a:solidFill>
              <a:srgbClr val="211A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5" name="Tekstfelt 34">
            <a:extLst>
              <a:ext uri="{FF2B5EF4-FFF2-40B4-BE49-F238E27FC236}">
                <a16:creationId xmlns:a16="http://schemas.microsoft.com/office/drawing/2014/main" id="{C22B4C19-DBBC-A43B-AA21-B83F1B09B291}"/>
              </a:ext>
            </a:extLst>
          </p:cNvPr>
          <p:cNvSpPr txBox="1"/>
          <p:nvPr/>
        </p:nvSpPr>
        <p:spPr>
          <a:xfrm>
            <a:off x="277707" y="2090650"/>
            <a:ext cx="147828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a-DK" sz="1000" b="1" dirty="0">
                <a:solidFill>
                  <a:srgbClr val="211A52"/>
                </a:solidFill>
                <a:latin typeface="Barlow" panose="00000500000000000000" pitchFamily="2" charset="0"/>
              </a:rPr>
              <a:t>Søren Kristiansen </a:t>
            </a:r>
            <a:r>
              <a:rPr lang="da-DK" sz="1000" dirty="0">
                <a:solidFill>
                  <a:srgbClr val="211A52"/>
                </a:solidFill>
                <a:latin typeface="Barlow" panose="00000500000000000000" pitchFamily="2" charset="0"/>
              </a:rPr>
              <a:t>Konstitueret dekan</a:t>
            </a:r>
          </a:p>
        </p:txBody>
      </p:sp>
      <p:sp>
        <p:nvSpPr>
          <p:cNvPr id="38" name="Rektangel 37">
            <a:extLst>
              <a:ext uri="{FF2B5EF4-FFF2-40B4-BE49-F238E27FC236}">
                <a16:creationId xmlns:a16="http://schemas.microsoft.com/office/drawing/2014/main" id="{24A070CB-0B5F-7F09-DF75-5DEBD2ED253D}"/>
              </a:ext>
            </a:extLst>
          </p:cNvPr>
          <p:cNvSpPr/>
          <p:nvPr/>
        </p:nvSpPr>
        <p:spPr>
          <a:xfrm>
            <a:off x="1849662" y="2090650"/>
            <a:ext cx="1478281" cy="389467"/>
          </a:xfrm>
          <a:prstGeom prst="rect">
            <a:avLst/>
          </a:prstGeom>
          <a:solidFill>
            <a:schemeClr val="bg1"/>
          </a:solidFill>
          <a:ln>
            <a:solidFill>
              <a:srgbClr val="211A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9" name="Tekstfelt 38">
            <a:extLst>
              <a:ext uri="{FF2B5EF4-FFF2-40B4-BE49-F238E27FC236}">
                <a16:creationId xmlns:a16="http://schemas.microsoft.com/office/drawing/2014/main" id="{B78F796C-7A1A-C405-F1A2-79D33E073D08}"/>
              </a:ext>
            </a:extLst>
          </p:cNvPr>
          <p:cNvSpPr txBox="1"/>
          <p:nvPr/>
        </p:nvSpPr>
        <p:spPr>
          <a:xfrm>
            <a:off x="1746877" y="2090650"/>
            <a:ext cx="169333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a-DK" sz="1000" b="1" dirty="0">
                <a:solidFill>
                  <a:srgbClr val="211A52"/>
                </a:solidFill>
                <a:latin typeface="Barlow" panose="00000500000000000000" pitchFamily="2" charset="0"/>
              </a:rPr>
              <a:t>Karina Dahl Steffensen</a:t>
            </a:r>
          </a:p>
          <a:p>
            <a:pPr algn="ctr"/>
            <a:r>
              <a:rPr lang="da-DK" sz="1000" dirty="0">
                <a:solidFill>
                  <a:srgbClr val="211A52"/>
                </a:solidFill>
                <a:latin typeface="Barlow" panose="00000500000000000000" pitchFamily="2" charset="0"/>
              </a:rPr>
              <a:t>Dekan</a:t>
            </a:r>
          </a:p>
        </p:txBody>
      </p:sp>
      <p:sp>
        <p:nvSpPr>
          <p:cNvPr id="40" name="Rektangel 39">
            <a:extLst>
              <a:ext uri="{FF2B5EF4-FFF2-40B4-BE49-F238E27FC236}">
                <a16:creationId xmlns:a16="http://schemas.microsoft.com/office/drawing/2014/main" id="{F6F903CF-E849-AAFB-2F84-07DE691EB139}"/>
              </a:ext>
            </a:extLst>
          </p:cNvPr>
          <p:cNvSpPr/>
          <p:nvPr/>
        </p:nvSpPr>
        <p:spPr>
          <a:xfrm>
            <a:off x="3421615" y="2090650"/>
            <a:ext cx="1478281" cy="389467"/>
          </a:xfrm>
          <a:prstGeom prst="rect">
            <a:avLst/>
          </a:prstGeom>
          <a:solidFill>
            <a:schemeClr val="bg1"/>
          </a:solidFill>
          <a:ln>
            <a:solidFill>
              <a:srgbClr val="211A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Tekstfelt 40">
            <a:extLst>
              <a:ext uri="{FF2B5EF4-FFF2-40B4-BE49-F238E27FC236}">
                <a16:creationId xmlns:a16="http://schemas.microsoft.com/office/drawing/2014/main" id="{25DC9E0F-4AA8-A6D2-A103-20AC043297D8}"/>
              </a:ext>
            </a:extLst>
          </p:cNvPr>
          <p:cNvSpPr txBox="1"/>
          <p:nvPr/>
        </p:nvSpPr>
        <p:spPr>
          <a:xfrm>
            <a:off x="3421614" y="2090650"/>
            <a:ext cx="147828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a-DK" sz="1000" b="1" dirty="0">
                <a:solidFill>
                  <a:srgbClr val="211A52"/>
                </a:solidFill>
                <a:latin typeface="Barlow" panose="00000500000000000000" pitchFamily="2" charset="0"/>
              </a:rPr>
              <a:t>Thomas Bak</a:t>
            </a:r>
          </a:p>
          <a:p>
            <a:pPr algn="ctr"/>
            <a:r>
              <a:rPr lang="da-DK" sz="1000" dirty="0">
                <a:solidFill>
                  <a:srgbClr val="211A52"/>
                </a:solidFill>
                <a:latin typeface="Barlow" panose="00000500000000000000" pitchFamily="2" charset="0"/>
              </a:rPr>
              <a:t>Dekan</a:t>
            </a:r>
          </a:p>
        </p:txBody>
      </p:sp>
      <p:sp>
        <p:nvSpPr>
          <p:cNvPr id="42" name="Rektangel 41">
            <a:extLst>
              <a:ext uri="{FF2B5EF4-FFF2-40B4-BE49-F238E27FC236}">
                <a16:creationId xmlns:a16="http://schemas.microsoft.com/office/drawing/2014/main" id="{1994D007-8DC2-2CBE-74EA-B340B546F6D2}"/>
              </a:ext>
            </a:extLst>
          </p:cNvPr>
          <p:cNvSpPr/>
          <p:nvPr/>
        </p:nvSpPr>
        <p:spPr>
          <a:xfrm>
            <a:off x="4993568" y="2090650"/>
            <a:ext cx="1478281" cy="389467"/>
          </a:xfrm>
          <a:prstGeom prst="rect">
            <a:avLst/>
          </a:prstGeom>
          <a:solidFill>
            <a:schemeClr val="bg1"/>
          </a:solidFill>
          <a:ln>
            <a:solidFill>
              <a:srgbClr val="211A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3" name="Tekstfelt 42">
            <a:extLst>
              <a:ext uri="{FF2B5EF4-FFF2-40B4-BE49-F238E27FC236}">
                <a16:creationId xmlns:a16="http://schemas.microsoft.com/office/drawing/2014/main" id="{BEAA93B4-285D-0C9E-4C5A-DF2F55677B4D}"/>
              </a:ext>
            </a:extLst>
          </p:cNvPr>
          <p:cNvSpPr txBox="1"/>
          <p:nvPr/>
        </p:nvSpPr>
        <p:spPr>
          <a:xfrm>
            <a:off x="4990497" y="2090650"/>
            <a:ext cx="1496609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a-DK" sz="1000" b="1" dirty="0">
                <a:solidFill>
                  <a:srgbClr val="211A52"/>
                </a:solidFill>
                <a:latin typeface="Barlow" panose="00000500000000000000" pitchFamily="2" charset="0"/>
              </a:rPr>
              <a:t>Michael Toft Overgaard </a:t>
            </a:r>
          </a:p>
          <a:p>
            <a:pPr algn="ctr"/>
            <a:r>
              <a:rPr lang="da-DK" sz="1000">
                <a:solidFill>
                  <a:srgbClr val="211A52"/>
                </a:solidFill>
                <a:latin typeface="Barlow" panose="00000500000000000000" pitchFamily="2" charset="0"/>
              </a:rPr>
              <a:t>Dekan</a:t>
            </a:r>
            <a:endParaRPr lang="da-DK" sz="1000" dirty="0">
              <a:solidFill>
                <a:srgbClr val="211A52"/>
              </a:solidFill>
              <a:latin typeface="Barlow" panose="00000500000000000000" pitchFamily="2" charset="0"/>
            </a:endParaRPr>
          </a:p>
        </p:txBody>
      </p:sp>
      <p:sp>
        <p:nvSpPr>
          <p:cNvPr id="44" name="Rektangel 43">
            <a:extLst>
              <a:ext uri="{FF2B5EF4-FFF2-40B4-BE49-F238E27FC236}">
                <a16:creationId xmlns:a16="http://schemas.microsoft.com/office/drawing/2014/main" id="{BCD1BA81-527C-D3D0-8B55-1A742961B2F8}"/>
              </a:ext>
            </a:extLst>
          </p:cNvPr>
          <p:cNvSpPr/>
          <p:nvPr/>
        </p:nvSpPr>
        <p:spPr>
          <a:xfrm>
            <a:off x="6567424" y="2090650"/>
            <a:ext cx="1478281" cy="389467"/>
          </a:xfrm>
          <a:prstGeom prst="rect">
            <a:avLst/>
          </a:prstGeom>
          <a:solidFill>
            <a:schemeClr val="bg1"/>
          </a:solidFill>
          <a:ln>
            <a:solidFill>
              <a:srgbClr val="54616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5" name="Tekstfelt 44">
            <a:extLst>
              <a:ext uri="{FF2B5EF4-FFF2-40B4-BE49-F238E27FC236}">
                <a16:creationId xmlns:a16="http://schemas.microsoft.com/office/drawing/2014/main" id="{D24569C5-F870-484F-3141-409F1ED3A539}"/>
              </a:ext>
            </a:extLst>
          </p:cNvPr>
          <p:cNvSpPr txBox="1"/>
          <p:nvPr/>
        </p:nvSpPr>
        <p:spPr>
          <a:xfrm>
            <a:off x="6586990" y="2090650"/>
            <a:ext cx="147828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a-DK" sz="1000" b="1" dirty="0">
                <a:solidFill>
                  <a:srgbClr val="211A52"/>
                </a:solidFill>
                <a:latin typeface="Barlow" panose="00000500000000000000" pitchFamily="2" charset="0"/>
              </a:rPr>
              <a:t>Mads Bang</a:t>
            </a:r>
          </a:p>
          <a:p>
            <a:pPr algn="ctr"/>
            <a:r>
              <a:rPr lang="da-DK" sz="1000" dirty="0">
                <a:solidFill>
                  <a:srgbClr val="211A52"/>
                </a:solidFill>
                <a:latin typeface="Barlow" panose="00000500000000000000" pitchFamily="2" charset="0"/>
              </a:rPr>
              <a:t>Innovationsdirektør</a:t>
            </a:r>
          </a:p>
        </p:txBody>
      </p:sp>
      <p:sp>
        <p:nvSpPr>
          <p:cNvPr id="50" name="Rektangel 49">
            <a:extLst>
              <a:ext uri="{FF2B5EF4-FFF2-40B4-BE49-F238E27FC236}">
                <a16:creationId xmlns:a16="http://schemas.microsoft.com/office/drawing/2014/main" id="{2B90C9DF-F38A-07EA-5610-DEC8AC30BA77}"/>
              </a:ext>
            </a:extLst>
          </p:cNvPr>
          <p:cNvSpPr/>
          <p:nvPr/>
        </p:nvSpPr>
        <p:spPr>
          <a:xfrm>
            <a:off x="8152002" y="1346039"/>
            <a:ext cx="1478281" cy="389467"/>
          </a:xfrm>
          <a:prstGeom prst="rect">
            <a:avLst/>
          </a:prstGeom>
          <a:solidFill>
            <a:schemeClr val="bg1"/>
          </a:solidFill>
          <a:ln>
            <a:solidFill>
              <a:srgbClr val="211A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1" name="Tekstfelt 50">
            <a:extLst>
              <a:ext uri="{FF2B5EF4-FFF2-40B4-BE49-F238E27FC236}">
                <a16:creationId xmlns:a16="http://schemas.microsoft.com/office/drawing/2014/main" id="{7306D0C8-831A-9649-5614-EDA1F1D70473}"/>
              </a:ext>
            </a:extLst>
          </p:cNvPr>
          <p:cNvSpPr txBox="1"/>
          <p:nvPr/>
        </p:nvSpPr>
        <p:spPr>
          <a:xfrm>
            <a:off x="8071660" y="1346039"/>
            <a:ext cx="1664201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a-DK" sz="1000" b="1" dirty="0">
                <a:solidFill>
                  <a:srgbClr val="211A52"/>
                </a:solidFill>
                <a:latin typeface="Barlow" panose="00000500000000000000" pitchFamily="2" charset="0"/>
              </a:rPr>
              <a:t>Søren Lind Christiansen</a:t>
            </a:r>
          </a:p>
          <a:p>
            <a:pPr algn="ctr"/>
            <a:r>
              <a:rPr lang="da-DK" sz="1000" dirty="0">
                <a:solidFill>
                  <a:srgbClr val="211A52"/>
                </a:solidFill>
                <a:latin typeface="Barlow" panose="00000500000000000000" pitchFamily="2" charset="0"/>
              </a:rPr>
              <a:t>Universitetsdirektør</a:t>
            </a:r>
          </a:p>
        </p:txBody>
      </p:sp>
      <p:sp>
        <p:nvSpPr>
          <p:cNvPr id="54" name="Rektangel 53">
            <a:extLst>
              <a:ext uri="{FF2B5EF4-FFF2-40B4-BE49-F238E27FC236}">
                <a16:creationId xmlns:a16="http://schemas.microsoft.com/office/drawing/2014/main" id="{D998253B-14E1-45E1-2C83-69BA8C57420B}"/>
              </a:ext>
            </a:extLst>
          </p:cNvPr>
          <p:cNvSpPr/>
          <p:nvPr/>
        </p:nvSpPr>
        <p:spPr>
          <a:xfrm>
            <a:off x="277707" y="3390543"/>
            <a:ext cx="1478281" cy="1214716"/>
          </a:xfrm>
          <a:prstGeom prst="rect">
            <a:avLst/>
          </a:prstGeom>
          <a:solidFill>
            <a:srgbClr val="D4D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5" name="Tekstfelt 54">
            <a:extLst>
              <a:ext uri="{FF2B5EF4-FFF2-40B4-BE49-F238E27FC236}">
                <a16:creationId xmlns:a16="http://schemas.microsoft.com/office/drawing/2014/main" id="{ED0D3570-EFAB-CE5B-5A76-3815406F5A63}"/>
              </a:ext>
            </a:extLst>
          </p:cNvPr>
          <p:cNvSpPr txBox="1"/>
          <p:nvPr/>
        </p:nvSpPr>
        <p:spPr>
          <a:xfrm>
            <a:off x="277707" y="3398980"/>
            <a:ext cx="1693333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1" dirty="0">
                <a:solidFill>
                  <a:srgbClr val="211A52"/>
                </a:solidFill>
                <a:latin typeface="Barlow" panose="00000500000000000000" pitchFamily="2" charset="0"/>
              </a:rPr>
              <a:t>Institutter</a:t>
            </a:r>
          </a:p>
          <a:p>
            <a:endParaRPr lang="da-DK" sz="900" b="1" dirty="0">
              <a:solidFill>
                <a:srgbClr val="211A52"/>
              </a:solidFill>
              <a:latin typeface="Barlow" panose="00000500000000000000" pitchFamily="2" charset="0"/>
            </a:endParaRP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AAU Business School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Kultur og Kommunikation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Juridisk Institut 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Samfund og Politik</a:t>
            </a:r>
          </a:p>
        </p:txBody>
      </p:sp>
      <p:sp>
        <p:nvSpPr>
          <p:cNvPr id="56" name="Rektangel 55">
            <a:extLst>
              <a:ext uri="{FF2B5EF4-FFF2-40B4-BE49-F238E27FC236}">
                <a16:creationId xmlns:a16="http://schemas.microsoft.com/office/drawing/2014/main" id="{DE321883-37CE-DFCB-5E4B-E1638C4EA5F7}"/>
              </a:ext>
            </a:extLst>
          </p:cNvPr>
          <p:cNvSpPr/>
          <p:nvPr/>
        </p:nvSpPr>
        <p:spPr>
          <a:xfrm>
            <a:off x="278677" y="4684227"/>
            <a:ext cx="1478281" cy="906080"/>
          </a:xfrm>
          <a:prstGeom prst="rect">
            <a:avLst/>
          </a:prstGeom>
          <a:solidFill>
            <a:srgbClr val="D4D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7" name="Tekstfelt 56">
            <a:extLst>
              <a:ext uri="{FF2B5EF4-FFF2-40B4-BE49-F238E27FC236}">
                <a16:creationId xmlns:a16="http://schemas.microsoft.com/office/drawing/2014/main" id="{8D976E2F-C100-3C46-D1C9-8D0886A74CF0}"/>
              </a:ext>
            </a:extLst>
          </p:cNvPr>
          <p:cNvSpPr txBox="1"/>
          <p:nvPr/>
        </p:nvSpPr>
        <p:spPr>
          <a:xfrm>
            <a:off x="278677" y="4692664"/>
            <a:ext cx="169333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1" dirty="0">
                <a:solidFill>
                  <a:srgbClr val="211A52"/>
                </a:solidFill>
                <a:latin typeface="Barlow" panose="00000500000000000000" pitchFamily="2" charset="0"/>
              </a:rPr>
              <a:t>Ph.d.-skole</a:t>
            </a:r>
          </a:p>
          <a:p>
            <a:endParaRPr lang="da-DK" sz="900" b="1" dirty="0">
              <a:solidFill>
                <a:srgbClr val="211A52"/>
              </a:solidFill>
              <a:latin typeface="Barlow" panose="00000500000000000000" pitchFamily="2" charset="0"/>
            </a:endParaRP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Doctoral School of Social Sciences and Humanities</a:t>
            </a:r>
          </a:p>
        </p:txBody>
      </p:sp>
      <p:sp>
        <p:nvSpPr>
          <p:cNvPr id="58" name="Rektangel 57">
            <a:extLst>
              <a:ext uri="{FF2B5EF4-FFF2-40B4-BE49-F238E27FC236}">
                <a16:creationId xmlns:a16="http://schemas.microsoft.com/office/drawing/2014/main" id="{160DA0C9-F6B6-506B-DB32-8AF618C4ACD1}"/>
              </a:ext>
            </a:extLst>
          </p:cNvPr>
          <p:cNvSpPr/>
          <p:nvPr/>
        </p:nvSpPr>
        <p:spPr>
          <a:xfrm>
            <a:off x="1849661" y="3390543"/>
            <a:ext cx="1478281" cy="1214716"/>
          </a:xfrm>
          <a:prstGeom prst="rect">
            <a:avLst/>
          </a:prstGeom>
          <a:solidFill>
            <a:srgbClr val="D4D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9" name="Tekstfelt 58">
            <a:extLst>
              <a:ext uri="{FF2B5EF4-FFF2-40B4-BE49-F238E27FC236}">
                <a16:creationId xmlns:a16="http://schemas.microsoft.com/office/drawing/2014/main" id="{DBB5E155-2E07-BAA3-A45F-792C69E450AF}"/>
              </a:ext>
            </a:extLst>
          </p:cNvPr>
          <p:cNvSpPr txBox="1"/>
          <p:nvPr/>
        </p:nvSpPr>
        <p:spPr>
          <a:xfrm>
            <a:off x="1849662" y="3398980"/>
            <a:ext cx="13684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1" dirty="0">
                <a:solidFill>
                  <a:srgbClr val="211A52"/>
                </a:solidFill>
                <a:latin typeface="Barlow" panose="00000500000000000000" pitchFamily="2" charset="0"/>
              </a:rPr>
              <a:t>Institutter</a:t>
            </a:r>
          </a:p>
          <a:p>
            <a:endParaRPr lang="da-DK" sz="900" b="1" dirty="0">
              <a:solidFill>
                <a:srgbClr val="211A52"/>
              </a:solidFill>
              <a:latin typeface="Barlow" panose="00000500000000000000" pitchFamily="2" charset="0"/>
            </a:endParaRP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Medicin og sundhedsteknologi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Klinisk institut</a:t>
            </a:r>
          </a:p>
        </p:txBody>
      </p:sp>
      <p:sp>
        <p:nvSpPr>
          <p:cNvPr id="60" name="Rektangel 59">
            <a:extLst>
              <a:ext uri="{FF2B5EF4-FFF2-40B4-BE49-F238E27FC236}">
                <a16:creationId xmlns:a16="http://schemas.microsoft.com/office/drawing/2014/main" id="{C5D41064-C1C3-CBE7-7DA4-7FED41ECAC99}"/>
              </a:ext>
            </a:extLst>
          </p:cNvPr>
          <p:cNvSpPr/>
          <p:nvPr/>
        </p:nvSpPr>
        <p:spPr>
          <a:xfrm>
            <a:off x="1850631" y="4684227"/>
            <a:ext cx="1478281" cy="906080"/>
          </a:xfrm>
          <a:prstGeom prst="rect">
            <a:avLst/>
          </a:prstGeom>
          <a:solidFill>
            <a:srgbClr val="D4D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1" name="Tekstfelt 60">
            <a:extLst>
              <a:ext uri="{FF2B5EF4-FFF2-40B4-BE49-F238E27FC236}">
                <a16:creationId xmlns:a16="http://schemas.microsoft.com/office/drawing/2014/main" id="{0E649AC0-18E3-B4FB-7CC8-27D0D53EA324}"/>
              </a:ext>
            </a:extLst>
          </p:cNvPr>
          <p:cNvSpPr txBox="1"/>
          <p:nvPr/>
        </p:nvSpPr>
        <p:spPr>
          <a:xfrm>
            <a:off x="1849661" y="4692664"/>
            <a:ext cx="16933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1" dirty="0">
                <a:solidFill>
                  <a:srgbClr val="211A52"/>
                </a:solidFill>
                <a:latin typeface="Barlow" panose="00000500000000000000" pitchFamily="2" charset="0"/>
              </a:rPr>
              <a:t>Ph.d.-skole</a:t>
            </a:r>
          </a:p>
          <a:p>
            <a:endParaRPr lang="da-DK" sz="900" b="1" dirty="0">
              <a:solidFill>
                <a:srgbClr val="211A52"/>
              </a:solidFill>
              <a:latin typeface="Barlow" panose="00000500000000000000" pitchFamily="2" charset="0"/>
            </a:endParaRP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Doctoral School in Medicine, Biomedical Science and Technology</a:t>
            </a:r>
          </a:p>
        </p:txBody>
      </p:sp>
      <p:sp>
        <p:nvSpPr>
          <p:cNvPr id="62" name="Rektangel 61">
            <a:extLst>
              <a:ext uri="{FF2B5EF4-FFF2-40B4-BE49-F238E27FC236}">
                <a16:creationId xmlns:a16="http://schemas.microsoft.com/office/drawing/2014/main" id="{ABB399E9-DA6A-8309-0BA0-D1DEFACC4D3E}"/>
              </a:ext>
            </a:extLst>
          </p:cNvPr>
          <p:cNvSpPr/>
          <p:nvPr/>
        </p:nvSpPr>
        <p:spPr>
          <a:xfrm>
            <a:off x="3421614" y="3390543"/>
            <a:ext cx="1478281" cy="1214716"/>
          </a:xfrm>
          <a:prstGeom prst="rect">
            <a:avLst/>
          </a:prstGeom>
          <a:solidFill>
            <a:srgbClr val="D4D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3" name="Tekstfelt 62">
            <a:extLst>
              <a:ext uri="{FF2B5EF4-FFF2-40B4-BE49-F238E27FC236}">
                <a16:creationId xmlns:a16="http://schemas.microsoft.com/office/drawing/2014/main" id="{601A24C8-1122-852F-1D94-0648FF020C39}"/>
              </a:ext>
            </a:extLst>
          </p:cNvPr>
          <p:cNvSpPr txBox="1"/>
          <p:nvPr/>
        </p:nvSpPr>
        <p:spPr>
          <a:xfrm>
            <a:off x="3421614" y="3398980"/>
            <a:ext cx="169333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1" dirty="0">
                <a:solidFill>
                  <a:srgbClr val="211A52"/>
                </a:solidFill>
                <a:latin typeface="Barlow" panose="00000500000000000000" pitchFamily="2" charset="0"/>
              </a:rPr>
              <a:t>Institutter</a:t>
            </a:r>
          </a:p>
          <a:p>
            <a:endParaRPr lang="da-DK" sz="900" b="1" dirty="0">
              <a:solidFill>
                <a:srgbClr val="211A52"/>
              </a:solidFill>
              <a:latin typeface="Barlow" panose="00000500000000000000" pitchFamily="2" charset="0"/>
            </a:endParaRP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Datalogi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Elektroniske systemer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Arkitektur, design og medieteknologi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Bæredygtighed og </a:t>
            </a:r>
            <a:b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</a:b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planlægning</a:t>
            </a:r>
          </a:p>
        </p:txBody>
      </p:sp>
      <p:sp>
        <p:nvSpPr>
          <p:cNvPr id="64" name="Rektangel 63">
            <a:extLst>
              <a:ext uri="{FF2B5EF4-FFF2-40B4-BE49-F238E27FC236}">
                <a16:creationId xmlns:a16="http://schemas.microsoft.com/office/drawing/2014/main" id="{623710B7-2D2E-F1B9-EF5E-A110446FB912}"/>
              </a:ext>
            </a:extLst>
          </p:cNvPr>
          <p:cNvSpPr/>
          <p:nvPr/>
        </p:nvSpPr>
        <p:spPr>
          <a:xfrm>
            <a:off x="3422584" y="4684227"/>
            <a:ext cx="1478281" cy="904145"/>
          </a:xfrm>
          <a:prstGeom prst="rect">
            <a:avLst/>
          </a:prstGeom>
          <a:solidFill>
            <a:srgbClr val="D4D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5" name="Tekstfelt 64">
            <a:extLst>
              <a:ext uri="{FF2B5EF4-FFF2-40B4-BE49-F238E27FC236}">
                <a16:creationId xmlns:a16="http://schemas.microsoft.com/office/drawing/2014/main" id="{2B31ECE4-5A92-9A3B-C1C9-D55A924DAA8A}"/>
              </a:ext>
            </a:extLst>
          </p:cNvPr>
          <p:cNvSpPr txBox="1"/>
          <p:nvPr/>
        </p:nvSpPr>
        <p:spPr>
          <a:xfrm>
            <a:off x="3422584" y="4692664"/>
            <a:ext cx="147731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1" dirty="0">
                <a:solidFill>
                  <a:srgbClr val="211A52"/>
                </a:solidFill>
                <a:latin typeface="Barlow" panose="00000500000000000000" pitchFamily="2" charset="0"/>
              </a:rPr>
              <a:t>Ph.d.-skole</a:t>
            </a:r>
          </a:p>
          <a:p>
            <a:endParaRPr lang="da-DK" sz="900" b="1" dirty="0">
              <a:solidFill>
                <a:srgbClr val="211A52"/>
              </a:solidFill>
              <a:latin typeface="Barlow" panose="00000500000000000000" pitchFamily="2" charset="0"/>
            </a:endParaRP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The Technical Doctoral School of IT and Design</a:t>
            </a:r>
          </a:p>
        </p:txBody>
      </p:sp>
      <p:sp>
        <p:nvSpPr>
          <p:cNvPr id="66" name="Rektangel 65">
            <a:extLst>
              <a:ext uri="{FF2B5EF4-FFF2-40B4-BE49-F238E27FC236}">
                <a16:creationId xmlns:a16="http://schemas.microsoft.com/office/drawing/2014/main" id="{6385902A-3704-C0C0-6E55-7A6E4A0F2712}"/>
              </a:ext>
            </a:extLst>
          </p:cNvPr>
          <p:cNvSpPr/>
          <p:nvPr/>
        </p:nvSpPr>
        <p:spPr>
          <a:xfrm>
            <a:off x="4993567" y="3390543"/>
            <a:ext cx="1478281" cy="1214716"/>
          </a:xfrm>
          <a:prstGeom prst="rect">
            <a:avLst/>
          </a:prstGeom>
          <a:solidFill>
            <a:srgbClr val="D4D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7" name="Tekstfelt 66">
            <a:extLst>
              <a:ext uri="{FF2B5EF4-FFF2-40B4-BE49-F238E27FC236}">
                <a16:creationId xmlns:a16="http://schemas.microsoft.com/office/drawing/2014/main" id="{60CD830C-A677-BDB8-617A-53EC05139F6B}"/>
              </a:ext>
            </a:extLst>
          </p:cNvPr>
          <p:cNvSpPr txBox="1"/>
          <p:nvPr/>
        </p:nvSpPr>
        <p:spPr>
          <a:xfrm>
            <a:off x="4993567" y="3398980"/>
            <a:ext cx="169333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1" dirty="0">
                <a:solidFill>
                  <a:srgbClr val="211A52"/>
                </a:solidFill>
                <a:latin typeface="Barlow" panose="00000500000000000000" pitchFamily="2" charset="0"/>
              </a:rPr>
              <a:t>Institutter</a:t>
            </a:r>
          </a:p>
          <a:p>
            <a:endParaRPr lang="da-DK" sz="900" b="1" dirty="0">
              <a:solidFill>
                <a:srgbClr val="211A52"/>
              </a:solidFill>
              <a:latin typeface="Barlow" panose="00000500000000000000" pitchFamily="2" charset="0"/>
            </a:endParaRP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Byggeri, by og miljø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Energi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Matematiske fag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Kemi og biovidenskab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Materialer og produktion</a:t>
            </a:r>
          </a:p>
        </p:txBody>
      </p:sp>
      <p:sp>
        <p:nvSpPr>
          <p:cNvPr id="68" name="Rektangel 67">
            <a:extLst>
              <a:ext uri="{FF2B5EF4-FFF2-40B4-BE49-F238E27FC236}">
                <a16:creationId xmlns:a16="http://schemas.microsoft.com/office/drawing/2014/main" id="{DB7F96A8-5A74-2E0D-C714-9B868BA2D9E9}"/>
              </a:ext>
            </a:extLst>
          </p:cNvPr>
          <p:cNvSpPr/>
          <p:nvPr/>
        </p:nvSpPr>
        <p:spPr>
          <a:xfrm>
            <a:off x="4994537" y="4684227"/>
            <a:ext cx="1478281" cy="898792"/>
          </a:xfrm>
          <a:prstGeom prst="rect">
            <a:avLst/>
          </a:prstGeom>
          <a:solidFill>
            <a:srgbClr val="D4D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9" name="Tekstfelt 68">
            <a:extLst>
              <a:ext uri="{FF2B5EF4-FFF2-40B4-BE49-F238E27FC236}">
                <a16:creationId xmlns:a16="http://schemas.microsoft.com/office/drawing/2014/main" id="{7F4C86E2-BB80-DD21-16BD-FF74BA0EAFA0}"/>
              </a:ext>
            </a:extLst>
          </p:cNvPr>
          <p:cNvSpPr txBox="1"/>
          <p:nvPr/>
        </p:nvSpPr>
        <p:spPr>
          <a:xfrm>
            <a:off x="4994537" y="4692664"/>
            <a:ext cx="169333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900" b="1" dirty="0">
                <a:solidFill>
                  <a:srgbClr val="211A52"/>
                </a:solidFill>
                <a:latin typeface="Barlow" panose="00000500000000000000" pitchFamily="2" charset="0"/>
              </a:rPr>
              <a:t>Ph.d.-skole</a:t>
            </a:r>
          </a:p>
          <a:p>
            <a:endParaRPr lang="da-DK" sz="900" b="1" dirty="0">
              <a:solidFill>
                <a:srgbClr val="211A52"/>
              </a:solidFill>
              <a:latin typeface="Barlow" panose="00000500000000000000" pitchFamily="2" charset="0"/>
            </a:endParaRP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Doctoral School of </a:t>
            </a:r>
            <a:b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</a:b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Engineering and Science</a:t>
            </a:r>
          </a:p>
        </p:txBody>
      </p:sp>
      <p:sp>
        <p:nvSpPr>
          <p:cNvPr id="72" name="Rektangel 71">
            <a:extLst>
              <a:ext uri="{FF2B5EF4-FFF2-40B4-BE49-F238E27FC236}">
                <a16:creationId xmlns:a16="http://schemas.microsoft.com/office/drawing/2014/main" id="{A788F983-C6E9-0478-FD6F-0C684E336C35}"/>
              </a:ext>
            </a:extLst>
          </p:cNvPr>
          <p:cNvSpPr/>
          <p:nvPr/>
        </p:nvSpPr>
        <p:spPr>
          <a:xfrm>
            <a:off x="6565520" y="3394719"/>
            <a:ext cx="1478281" cy="2188299"/>
          </a:xfrm>
          <a:prstGeom prst="rect">
            <a:avLst/>
          </a:prstGeom>
          <a:solidFill>
            <a:srgbClr val="D2D7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3" name="Tekstfelt 72">
            <a:extLst>
              <a:ext uri="{FF2B5EF4-FFF2-40B4-BE49-F238E27FC236}">
                <a16:creationId xmlns:a16="http://schemas.microsoft.com/office/drawing/2014/main" id="{569D85B2-738A-C2F9-811B-31CAB216E026}"/>
              </a:ext>
            </a:extLst>
          </p:cNvPr>
          <p:cNvSpPr txBox="1"/>
          <p:nvPr/>
        </p:nvSpPr>
        <p:spPr>
          <a:xfrm>
            <a:off x="6565520" y="3387638"/>
            <a:ext cx="16933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a-DK" sz="900" b="1" dirty="0">
              <a:solidFill>
                <a:srgbClr val="211A52"/>
              </a:solidFill>
              <a:latin typeface="Barlow" panose="00000500000000000000" pitchFamily="2" charset="0"/>
            </a:endParaRPr>
          </a:p>
          <a:p>
            <a:endParaRPr lang="da-DK" sz="900" b="1" dirty="0">
              <a:solidFill>
                <a:srgbClr val="211A52"/>
              </a:solidFill>
              <a:latin typeface="Barlow" panose="00000500000000000000" pitchFamily="2" charset="0"/>
            </a:endParaRP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INNOVATE Event &amp; support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Forskningsinnovation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Studenterentreprenørskab</a:t>
            </a:r>
          </a:p>
        </p:txBody>
      </p:sp>
      <p:sp>
        <p:nvSpPr>
          <p:cNvPr id="74" name="Rektangel 73">
            <a:extLst>
              <a:ext uri="{FF2B5EF4-FFF2-40B4-BE49-F238E27FC236}">
                <a16:creationId xmlns:a16="http://schemas.microsoft.com/office/drawing/2014/main" id="{FF10F6C5-2180-3C5E-386D-8685D5EBCA5F}"/>
              </a:ext>
            </a:extLst>
          </p:cNvPr>
          <p:cNvSpPr/>
          <p:nvPr/>
        </p:nvSpPr>
        <p:spPr>
          <a:xfrm>
            <a:off x="8136503" y="3394718"/>
            <a:ext cx="1520449" cy="2187533"/>
          </a:xfrm>
          <a:prstGeom prst="rect">
            <a:avLst/>
          </a:prstGeom>
          <a:solidFill>
            <a:srgbClr val="D2D7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5" name="Tekstfelt 74">
            <a:extLst>
              <a:ext uri="{FF2B5EF4-FFF2-40B4-BE49-F238E27FC236}">
                <a16:creationId xmlns:a16="http://schemas.microsoft.com/office/drawing/2014/main" id="{ED7DE5C5-9826-EAA6-BAA3-02A74498A2AD}"/>
              </a:ext>
            </a:extLst>
          </p:cNvPr>
          <p:cNvSpPr txBox="1"/>
          <p:nvPr/>
        </p:nvSpPr>
        <p:spPr>
          <a:xfrm>
            <a:off x="8149043" y="3366263"/>
            <a:ext cx="1507906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a-DK" sz="900" b="1" dirty="0">
              <a:solidFill>
                <a:srgbClr val="211A52"/>
              </a:solidFill>
              <a:latin typeface="Barlow" panose="00000500000000000000" pitchFamily="2" charset="0"/>
            </a:endParaRPr>
          </a:p>
          <a:p>
            <a:endParaRPr lang="da-DK" sz="900" b="1" dirty="0">
              <a:solidFill>
                <a:srgbClr val="211A52"/>
              </a:solidFill>
              <a:latin typeface="Barlow" panose="00000500000000000000" pitchFamily="2" charset="0"/>
            </a:endParaRP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Aalborg Universitetsbibliotek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IT-services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Campus service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HR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Rektorsekretariatet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Kommunikation &amp; public affairs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AAU Uddannelse og Studerende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Økonomi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Fælles service København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Fælles service Esbjerg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Forskningsservice</a:t>
            </a:r>
          </a:p>
          <a:p>
            <a:pPr marL="72000" indent="-72000">
              <a:buFont typeface="Arial" panose="020B0604020202020204" pitchFamily="34" charset="0"/>
              <a:buChar char="•"/>
            </a:pPr>
            <a:r>
              <a:rPr lang="da-DK" sz="800" dirty="0">
                <a:solidFill>
                  <a:srgbClr val="211A52"/>
                </a:solidFill>
                <a:latin typeface="Barlow" panose="00000500000000000000" pitchFamily="2" charset="0"/>
              </a:rPr>
              <a:t>EU-kontor</a:t>
            </a:r>
          </a:p>
          <a:p>
            <a:endParaRPr lang="da-DK" sz="800" dirty="0">
              <a:solidFill>
                <a:srgbClr val="211A52"/>
              </a:solidFill>
              <a:latin typeface="Barlow" panose="00000500000000000000" pitchFamily="2" charset="0"/>
            </a:endParaRPr>
          </a:p>
        </p:txBody>
      </p:sp>
      <p:sp>
        <p:nvSpPr>
          <p:cNvPr id="76" name="Rektangel 75">
            <a:extLst>
              <a:ext uri="{FF2B5EF4-FFF2-40B4-BE49-F238E27FC236}">
                <a16:creationId xmlns:a16="http://schemas.microsoft.com/office/drawing/2014/main" id="{95827BF3-2A99-0794-BAB7-1EEFCF082C8C}"/>
              </a:ext>
            </a:extLst>
          </p:cNvPr>
          <p:cNvSpPr/>
          <p:nvPr/>
        </p:nvSpPr>
        <p:spPr>
          <a:xfrm>
            <a:off x="277707" y="5675673"/>
            <a:ext cx="6194141" cy="570435"/>
          </a:xfrm>
          <a:prstGeom prst="rect">
            <a:avLst/>
          </a:prstGeom>
          <a:solidFill>
            <a:srgbClr val="D4D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77" name="Tekstfelt 76">
            <a:extLst>
              <a:ext uri="{FF2B5EF4-FFF2-40B4-BE49-F238E27FC236}">
                <a16:creationId xmlns:a16="http://schemas.microsoft.com/office/drawing/2014/main" id="{629F90DB-C6AD-2FFE-A65E-F90AD5B53729}"/>
              </a:ext>
            </a:extLst>
          </p:cNvPr>
          <p:cNvSpPr txBox="1"/>
          <p:nvPr/>
        </p:nvSpPr>
        <p:spPr>
          <a:xfrm>
            <a:off x="277707" y="5838274"/>
            <a:ext cx="619414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b="1" dirty="0">
                <a:solidFill>
                  <a:srgbClr val="211A52"/>
                </a:solidFill>
                <a:latin typeface="Barlow" panose="00000500000000000000" pitchFamily="2" charset="0"/>
              </a:rPr>
              <a:t>Institute for Advanced Study in PBL (IAS PBL)</a:t>
            </a:r>
            <a:endParaRPr lang="da-DK" sz="900" b="1" dirty="0">
              <a:solidFill>
                <a:srgbClr val="211A52"/>
              </a:solidFill>
              <a:latin typeface="Barlow" panose="00000500000000000000" pitchFamily="2" charset="0"/>
            </a:endParaRPr>
          </a:p>
          <a:p>
            <a:pPr algn="ctr"/>
            <a:endParaRPr lang="da-DK" sz="800" dirty="0">
              <a:solidFill>
                <a:srgbClr val="211A52"/>
              </a:solidFill>
              <a:latin typeface="Barlow" panose="00000500000000000000" pitchFamily="2" charset="0"/>
            </a:endParaRPr>
          </a:p>
        </p:txBody>
      </p:sp>
      <p:sp>
        <p:nvSpPr>
          <p:cNvPr id="78" name="Rektangel 77">
            <a:extLst>
              <a:ext uri="{FF2B5EF4-FFF2-40B4-BE49-F238E27FC236}">
                <a16:creationId xmlns:a16="http://schemas.microsoft.com/office/drawing/2014/main" id="{2EB05BB6-3C21-D4DC-622C-5820FE0FA7A7}"/>
              </a:ext>
            </a:extLst>
          </p:cNvPr>
          <p:cNvSpPr/>
          <p:nvPr/>
        </p:nvSpPr>
        <p:spPr>
          <a:xfrm>
            <a:off x="6565519" y="5685081"/>
            <a:ext cx="3085357" cy="561027"/>
          </a:xfrm>
          <a:prstGeom prst="rect">
            <a:avLst/>
          </a:prstGeom>
          <a:solidFill>
            <a:srgbClr val="D2D7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80" name="Tekstfelt 79">
            <a:extLst>
              <a:ext uri="{FF2B5EF4-FFF2-40B4-BE49-F238E27FC236}">
                <a16:creationId xmlns:a16="http://schemas.microsoft.com/office/drawing/2014/main" id="{0BFADD44-DB31-1B57-310B-205E75D9F47F}"/>
              </a:ext>
            </a:extLst>
          </p:cNvPr>
          <p:cNvSpPr txBox="1"/>
          <p:nvPr/>
        </p:nvSpPr>
        <p:spPr>
          <a:xfrm>
            <a:off x="6565520" y="5691198"/>
            <a:ext cx="30502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da-DK" sz="900" b="1" dirty="0">
              <a:solidFill>
                <a:srgbClr val="211A52"/>
              </a:solidFill>
              <a:latin typeface="Barlow" panose="00000500000000000000" pitchFamily="2" charset="0"/>
            </a:endParaRPr>
          </a:p>
          <a:p>
            <a:pPr algn="ctr"/>
            <a:r>
              <a:rPr lang="da-DK" sz="900" b="1" dirty="0">
                <a:solidFill>
                  <a:srgbClr val="211A52"/>
                </a:solidFill>
                <a:latin typeface="Barlow" panose="00000500000000000000" pitchFamily="2" charset="0"/>
              </a:rPr>
              <a:t>Nationalt Forsvarsteknologisk Center (NFC)</a:t>
            </a:r>
            <a:endParaRPr lang="da-DK" sz="800" dirty="0">
              <a:solidFill>
                <a:srgbClr val="211A52"/>
              </a:solidFill>
              <a:latin typeface="Barlow" panose="00000500000000000000" pitchFamily="2" charset="0"/>
            </a:endParaRPr>
          </a:p>
        </p:txBody>
      </p:sp>
      <p:cxnSp>
        <p:nvCxnSpPr>
          <p:cNvPr id="82" name="Lige forbindelse 81">
            <a:extLst>
              <a:ext uri="{FF2B5EF4-FFF2-40B4-BE49-F238E27FC236}">
                <a16:creationId xmlns:a16="http://schemas.microsoft.com/office/drawing/2014/main" id="{17369C21-C96F-6B32-CBFE-4B689D6A080D}"/>
              </a:ext>
            </a:extLst>
          </p:cNvPr>
          <p:cNvCxnSpPr>
            <a:stCxn id="20" idx="2"/>
            <a:endCxn id="23" idx="0"/>
          </p:cNvCxnSpPr>
          <p:nvPr/>
        </p:nvCxnSpPr>
        <p:spPr>
          <a:xfrm flipH="1">
            <a:off x="4952999" y="567928"/>
            <a:ext cx="1" cy="134060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Lige forbindelse 82">
            <a:extLst>
              <a:ext uri="{FF2B5EF4-FFF2-40B4-BE49-F238E27FC236}">
                <a16:creationId xmlns:a16="http://schemas.microsoft.com/office/drawing/2014/main" id="{33BD1685-A5A9-B7C8-298E-EC13465B5619}"/>
              </a:ext>
            </a:extLst>
          </p:cNvPr>
          <p:cNvCxnSpPr>
            <a:cxnSpLocks/>
          </p:cNvCxnSpPr>
          <p:nvPr/>
        </p:nvCxnSpPr>
        <p:spPr>
          <a:xfrm flipH="1">
            <a:off x="4951076" y="1102098"/>
            <a:ext cx="1922" cy="860938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Lige forbindelse 84">
            <a:extLst>
              <a:ext uri="{FF2B5EF4-FFF2-40B4-BE49-F238E27FC236}">
                <a16:creationId xmlns:a16="http://schemas.microsoft.com/office/drawing/2014/main" id="{7B5F1C2A-BB8B-5B07-45F6-CA4F80A5CDEC}"/>
              </a:ext>
            </a:extLst>
          </p:cNvPr>
          <p:cNvCxnSpPr>
            <a:cxnSpLocks/>
          </p:cNvCxnSpPr>
          <p:nvPr/>
        </p:nvCxnSpPr>
        <p:spPr>
          <a:xfrm>
            <a:off x="2573740" y="1240940"/>
            <a:ext cx="6301292" cy="0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Lige forbindelse 88">
            <a:extLst>
              <a:ext uri="{FF2B5EF4-FFF2-40B4-BE49-F238E27FC236}">
                <a16:creationId xmlns:a16="http://schemas.microsoft.com/office/drawing/2014/main" id="{DC9370F6-AFF6-36DC-550E-1C3453D21A6D}"/>
              </a:ext>
            </a:extLst>
          </p:cNvPr>
          <p:cNvCxnSpPr>
            <a:cxnSpLocks/>
          </p:cNvCxnSpPr>
          <p:nvPr/>
        </p:nvCxnSpPr>
        <p:spPr>
          <a:xfrm>
            <a:off x="992123" y="1967466"/>
            <a:ext cx="6305497" cy="0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Lige forbindelse 93">
            <a:extLst>
              <a:ext uri="{FF2B5EF4-FFF2-40B4-BE49-F238E27FC236}">
                <a16:creationId xmlns:a16="http://schemas.microsoft.com/office/drawing/2014/main" id="{5F336F55-C054-E082-A6F2-7A394EC30F5E}"/>
              </a:ext>
            </a:extLst>
          </p:cNvPr>
          <p:cNvCxnSpPr>
            <a:cxnSpLocks/>
          </p:cNvCxnSpPr>
          <p:nvPr/>
        </p:nvCxnSpPr>
        <p:spPr>
          <a:xfrm>
            <a:off x="2573740" y="1241028"/>
            <a:ext cx="0" cy="101653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Lige forbindelse 95">
            <a:extLst>
              <a:ext uri="{FF2B5EF4-FFF2-40B4-BE49-F238E27FC236}">
                <a16:creationId xmlns:a16="http://schemas.microsoft.com/office/drawing/2014/main" id="{5DAF9A40-2ECC-FD1B-D4AD-3BCF102020AE}"/>
              </a:ext>
            </a:extLst>
          </p:cNvPr>
          <p:cNvCxnSpPr>
            <a:cxnSpLocks/>
          </p:cNvCxnSpPr>
          <p:nvPr/>
        </p:nvCxnSpPr>
        <p:spPr>
          <a:xfrm>
            <a:off x="8875032" y="1240940"/>
            <a:ext cx="0" cy="106180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Lige forbindelse 98">
            <a:extLst>
              <a:ext uri="{FF2B5EF4-FFF2-40B4-BE49-F238E27FC236}">
                <a16:creationId xmlns:a16="http://schemas.microsoft.com/office/drawing/2014/main" id="{06C10500-BDF4-77B4-6C09-C8FC56DE7840}"/>
              </a:ext>
            </a:extLst>
          </p:cNvPr>
          <p:cNvCxnSpPr>
            <a:cxnSpLocks/>
          </p:cNvCxnSpPr>
          <p:nvPr/>
        </p:nvCxnSpPr>
        <p:spPr>
          <a:xfrm>
            <a:off x="992123" y="1966255"/>
            <a:ext cx="0" cy="124986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Lige forbindelse 99">
            <a:extLst>
              <a:ext uri="{FF2B5EF4-FFF2-40B4-BE49-F238E27FC236}">
                <a16:creationId xmlns:a16="http://schemas.microsoft.com/office/drawing/2014/main" id="{EA940DC2-0214-8A0B-D206-30D15D71BE34}"/>
              </a:ext>
            </a:extLst>
          </p:cNvPr>
          <p:cNvCxnSpPr>
            <a:cxnSpLocks/>
          </p:cNvCxnSpPr>
          <p:nvPr/>
        </p:nvCxnSpPr>
        <p:spPr>
          <a:xfrm>
            <a:off x="2566501" y="1967994"/>
            <a:ext cx="0" cy="125981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Lige forbindelse 100">
            <a:extLst>
              <a:ext uri="{FF2B5EF4-FFF2-40B4-BE49-F238E27FC236}">
                <a16:creationId xmlns:a16="http://schemas.microsoft.com/office/drawing/2014/main" id="{AF39C679-3169-D8AB-0391-331D26F1F040}"/>
              </a:ext>
            </a:extLst>
          </p:cNvPr>
          <p:cNvCxnSpPr>
            <a:cxnSpLocks/>
          </p:cNvCxnSpPr>
          <p:nvPr/>
        </p:nvCxnSpPr>
        <p:spPr>
          <a:xfrm>
            <a:off x="4143885" y="1965220"/>
            <a:ext cx="0" cy="119677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Lige forbindelse 101">
            <a:extLst>
              <a:ext uri="{FF2B5EF4-FFF2-40B4-BE49-F238E27FC236}">
                <a16:creationId xmlns:a16="http://schemas.microsoft.com/office/drawing/2014/main" id="{CA7498A5-AC50-98F9-3D14-5FA779CA2B99}"/>
              </a:ext>
            </a:extLst>
          </p:cNvPr>
          <p:cNvCxnSpPr>
            <a:cxnSpLocks/>
          </p:cNvCxnSpPr>
          <p:nvPr/>
        </p:nvCxnSpPr>
        <p:spPr>
          <a:xfrm>
            <a:off x="5732707" y="1965220"/>
            <a:ext cx="0" cy="116545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Lige forbindelse 102">
            <a:extLst>
              <a:ext uri="{FF2B5EF4-FFF2-40B4-BE49-F238E27FC236}">
                <a16:creationId xmlns:a16="http://schemas.microsoft.com/office/drawing/2014/main" id="{4E4599E4-218F-8A36-4415-EC59F10FD441}"/>
              </a:ext>
            </a:extLst>
          </p:cNvPr>
          <p:cNvCxnSpPr>
            <a:cxnSpLocks/>
          </p:cNvCxnSpPr>
          <p:nvPr/>
        </p:nvCxnSpPr>
        <p:spPr>
          <a:xfrm>
            <a:off x="7297620" y="1965220"/>
            <a:ext cx="0" cy="120823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Lige forbindelse 106">
            <a:extLst>
              <a:ext uri="{FF2B5EF4-FFF2-40B4-BE49-F238E27FC236}">
                <a16:creationId xmlns:a16="http://schemas.microsoft.com/office/drawing/2014/main" id="{C31DC351-DF94-B79C-2BC5-646A64D96DB1}"/>
              </a:ext>
            </a:extLst>
          </p:cNvPr>
          <p:cNvCxnSpPr>
            <a:cxnSpLocks/>
          </p:cNvCxnSpPr>
          <p:nvPr/>
        </p:nvCxnSpPr>
        <p:spPr>
          <a:xfrm>
            <a:off x="9761816" y="901058"/>
            <a:ext cx="0" cy="5059832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Lige forbindelse 111">
            <a:extLst>
              <a:ext uri="{FF2B5EF4-FFF2-40B4-BE49-F238E27FC236}">
                <a16:creationId xmlns:a16="http://schemas.microsoft.com/office/drawing/2014/main" id="{A7167F30-A5F7-67CE-D7AC-D4F17FBBE2EB}"/>
              </a:ext>
            </a:extLst>
          </p:cNvPr>
          <p:cNvCxnSpPr>
            <a:cxnSpLocks/>
          </p:cNvCxnSpPr>
          <p:nvPr/>
        </p:nvCxnSpPr>
        <p:spPr>
          <a:xfrm>
            <a:off x="9650876" y="5960890"/>
            <a:ext cx="110940" cy="0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Lige forbindelse 114">
            <a:extLst>
              <a:ext uri="{FF2B5EF4-FFF2-40B4-BE49-F238E27FC236}">
                <a16:creationId xmlns:a16="http://schemas.microsoft.com/office/drawing/2014/main" id="{1C84CDB8-2D5A-308D-B491-23365450D1FA}"/>
              </a:ext>
            </a:extLst>
          </p:cNvPr>
          <p:cNvCxnSpPr>
            <a:cxnSpLocks/>
          </p:cNvCxnSpPr>
          <p:nvPr/>
        </p:nvCxnSpPr>
        <p:spPr>
          <a:xfrm>
            <a:off x="5690620" y="901058"/>
            <a:ext cx="4071196" cy="0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Lige forbindelse 116">
            <a:extLst>
              <a:ext uri="{FF2B5EF4-FFF2-40B4-BE49-F238E27FC236}">
                <a16:creationId xmlns:a16="http://schemas.microsoft.com/office/drawing/2014/main" id="{805F6C69-A6B4-8C8E-48F6-A1C6446C475D}"/>
              </a:ext>
            </a:extLst>
          </p:cNvPr>
          <p:cNvCxnSpPr>
            <a:cxnSpLocks/>
          </p:cNvCxnSpPr>
          <p:nvPr/>
        </p:nvCxnSpPr>
        <p:spPr>
          <a:xfrm flipV="1">
            <a:off x="174389" y="1675758"/>
            <a:ext cx="0" cy="4289836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Lige forbindelse 117">
            <a:extLst>
              <a:ext uri="{FF2B5EF4-FFF2-40B4-BE49-F238E27FC236}">
                <a16:creationId xmlns:a16="http://schemas.microsoft.com/office/drawing/2014/main" id="{F07E9F5B-BF3D-130B-E03A-B14E1521A70F}"/>
              </a:ext>
            </a:extLst>
          </p:cNvPr>
          <p:cNvCxnSpPr>
            <a:cxnSpLocks/>
          </p:cNvCxnSpPr>
          <p:nvPr/>
        </p:nvCxnSpPr>
        <p:spPr>
          <a:xfrm>
            <a:off x="174389" y="1675758"/>
            <a:ext cx="1726930" cy="0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Lige forbindelse 122">
            <a:extLst>
              <a:ext uri="{FF2B5EF4-FFF2-40B4-BE49-F238E27FC236}">
                <a16:creationId xmlns:a16="http://schemas.microsoft.com/office/drawing/2014/main" id="{C80E8DCD-EE75-11ED-633E-6D58164B8041}"/>
              </a:ext>
            </a:extLst>
          </p:cNvPr>
          <p:cNvCxnSpPr>
            <a:cxnSpLocks/>
          </p:cNvCxnSpPr>
          <p:nvPr/>
        </p:nvCxnSpPr>
        <p:spPr>
          <a:xfrm flipV="1">
            <a:off x="174389" y="5960890"/>
            <a:ext cx="103318" cy="0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Lige forbindelse 7">
            <a:extLst>
              <a:ext uri="{FF2B5EF4-FFF2-40B4-BE49-F238E27FC236}">
                <a16:creationId xmlns:a16="http://schemas.microsoft.com/office/drawing/2014/main" id="{27926FC7-C7BB-E2FF-BC07-1A30E65F197C}"/>
              </a:ext>
            </a:extLst>
          </p:cNvPr>
          <p:cNvCxnSpPr>
            <a:cxnSpLocks/>
          </p:cNvCxnSpPr>
          <p:nvPr/>
        </p:nvCxnSpPr>
        <p:spPr>
          <a:xfrm>
            <a:off x="981840" y="2485708"/>
            <a:ext cx="0" cy="150833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Lige forbindelse 27">
            <a:extLst>
              <a:ext uri="{FF2B5EF4-FFF2-40B4-BE49-F238E27FC236}">
                <a16:creationId xmlns:a16="http://schemas.microsoft.com/office/drawing/2014/main" id="{E217E199-6CBB-AB65-DFA9-459F9796D3D2}"/>
              </a:ext>
            </a:extLst>
          </p:cNvPr>
          <p:cNvCxnSpPr>
            <a:cxnSpLocks/>
          </p:cNvCxnSpPr>
          <p:nvPr/>
        </p:nvCxnSpPr>
        <p:spPr>
          <a:xfrm>
            <a:off x="2568308" y="2485708"/>
            <a:ext cx="0" cy="208552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Lige forbindelse 30">
            <a:extLst>
              <a:ext uri="{FF2B5EF4-FFF2-40B4-BE49-F238E27FC236}">
                <a16:creationId xmlns:a16="http://schemas.microsoft.com/office/drawing/2014/main" id="{9B5F1226-21B0-C6DF-71D0-38F1A6E3F6D8}"/>
              </a:ext>
            </a:extLst>
          </p:cNvPr>
          <p:cNvCxnSpPr>
            <a:cxnSpLocks/>
          </p:cNvCxnSpPr>
          <p:nvPr/>
        </p:nvCxnSpPr>
        <p:spPr>
          <a:xfrm>
            <a:off x="4145984" y="2485078"/>
            <a:ext cx="0" cy="209182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Lige forbindelse 31">
            <a:extLst>
              <a:ext uri="{FF2B5EF4-FFF2-40B4-BE49-F238E27FC236}">
                <a16:creationId xmlns:a16="http://schemas.microsoft.com/office/drawing/2014/main" id="{338B0EF3-8328-AA21-5A4B-F39696999759}"/>
              </a:ext>
            </a:extLst>
          </p:cNvPr>
          <p:cNvCxnSpPr>
            <a:cxnSpLocks/>
          </p:cNvCxnSpPr>
          <p:nvPr/>
        </p:nvCxnSpPr>
        <p:spPr>
          <a:xfrm>
            <a:off x="5723660" y="2485705"/>
            <a:ext cx="0" cy="229161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ktangel 1">
            <a:extLst>
              <a:ext uri="{FF2B5EF4-FFF2-40B4-BE49-F238E27FC236}">
                <a16:creationId xmlns:a16="http://schemas.microsoft.com/office/drawing/2014/main" id="{4C935827-589D-7932-B4F7-BFAA94562AF9}"/>
              </a:ext>
            </a:extLst>
          </p:cNvPr>
          <p:cNvSpPr/>
          <p:nvPr/>
        </p:nvSpPr>
        <p:spPr>
          <a:xfrm>
            <a:off x="3421613" y="1346036"/>
            <a:ext cx="1450505" cy="540216"/>
          </a:xfrm>
          <a:prstGeom prst="rect">
            <a:avLst/>
          </a:prstGeom>
          <a:solidFill>
            <a:schemeClr val="bg1"/>
          </a:solidFill>
          <a:ln>
            <a:solidFill>
              <a:srgbClr val="211A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id="{485769D5-8123-242A-A5E8-C53658B2C66C}"/>
              </a:ext>
            </a:extLst>
          </p:cNvPr>
          <p:cNvSpPr txBox="1"/>
          <p:nvPr/>
        </p:nvSpPr>
        <p:spPr>
          <a:xfrm>
            <a:off x="3345526" y="1335396"/>
            <a:ext cx="1578094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a-DK" sz="1000" b="1" dirty="0">
                <a:solidFill>
                  <a:srgbClr val="211A52"/>
                </a:solidFill>
                <a:latin typeface="Barlow" panose="00000500000000000000" pitchFamily="2" charset="0"/>
              </a:rPr>
              <a:t>Jesper Wengel</a:t>
            </a:r>
          </a:p>
          <a:p>
            <a:pPr algn="ctr"/>
            <a:r>
              <a:rPr lang="da-DK" sz="1000" dirty="0">
                <a:solidFill>
                  <a:srgbClr val="211A52"/>
                </a:solidFill>
                <a:latin typeface="Barlow" panose="00000500000000000000" pitchFamily="2" charset="0"/>
              </a:rPr>
              <a:t>Konstitueret Prorektor </a:t>
            </a:r>
            <a:br>
              <a:rPr lang="da-DK" sz="1000" dirty="0">
                <a:solidFill>
                  <a:srgbClr val="211A52"/>
                </a:solidFill>
                <a:latin typeface="Barlow" panose="00000500000000000000" pitchFamily="2" charset="0"/>
              </a:rPr>
            </a:br>
            <a:r>
              <a:rPr lang="da-DK" sz="1000" dirty="0">
                <a:solidFill>
                  <a:srgbClr val="211A52"/>
                </a:solidFill>
                <a:latin typeface="Barlow" panose="00000500000000000000" pitchFamily="2" charset="0"/>
              </a:rPr>
              <a:t>for forskning</a:t>
            </a:r>
          </a:p>
        </p:txBody>
      </p:sp>
      <p:cxnSp>
        <p:nvCxnSpPr>
          <p:cNvPr id="5" name="Lige forbindelse 4">
            <a:extLst>
              <a:ext uri="{FF2B5EF4-FFF2-40B4-BE49-F238E27FC236}">
                <a16:creationId xmlns:a16="http://schemas.microsoft.com/office/drawing/2014/main" id="{6196A7E8-57A4-4EA3-982E-FEDE33F7270D}"/>
              </a:ext>
            </a:extLst>
          </p:cNvPr>
          <p:cNvCxnSpPr>
            <a:cxnSpLocks/>
          </p:cNvCxnSpPr>
          <p:nvPr/>
        </p:nvCxnSpPr>
        <p:spPr>
          <a:xfrm>
            <a:off x="4143885" y="1241028"/>
            <a:ext cx="0" cy="101653"/>
          </a:xfrm>
          <a:prstGeom prst="line">
            <a:avLst/>
          </a:prstGeom>
          <a:ln>
            <a:solidFill>
              <a:srgbClr val="211A5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ktangel 1">
            <a:extLst>
              <a:ext uri="{FF2B5EF4-FFF2-40B4-BE49-F238E27FC236}">
                <a16:creationId xmlns:a16="http://schemas.microsoft.com/office/drawing/2014/main" id="{A1D1B5DC-1B1E-CD83-3538-EFB41AD661D4}"/>
              </a:ext>
            </a:extLst>
          </p:cNvPr>
          <p:cNvSpPr/>
          <p:nvPr/>
        </p:nvSpPr>
        <p:spPr>
          <a:xfrm>
            <a:off x="1860780" y="1353270"/>
            <a:ext cx="1450505" cy="540216"/>
          </a:xfrm>
          <a:prstGeom prst="rect">
            <a:avLst/>
          </a:prstGeom>
          <a:solidFill>
            <a:schemeClr val="bg1"/>
          </a:solidFill>
          <a:ln>
            <a:solidFill>
              <a:srgbClr val="211A5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6" name="Tekstfelt 2">
            <a:extLst>
              <a:ext uri="{FF2B5EF4-FFF2-40B4-BE49-F238E27FC236}">
                <a16:creationId xmlns:a16="http://schemas.microsoft.com/office/drawing/2014/main" id="{70F53231-5B95-C753-1656-A8C87E659AC9}"/>
              </a:ext>
            </a:extLst>
          </p:cNvPr>
          <p:cNvSpPr txBox="1"/>
          <p:nvPr/>
        </p:nvSpPr>
        <p:spPr>
          <a:xfrm>
            <a:off x="1784693" y="1342630"/>
            <a:ext cx="1578094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da-DK" sz="1000" b="1" dirty="0">
                <a:solidFill>
                  <a:srgbClr val="211A52"/>
                </a:solidFill>
                <a:latin typeface="Barlow" panose="00000500000000000000" pitchFamily="2" charset="0"/>
              </a:rPr>
              <a:t>Anne Marie Kanstrup</a:t>
            </a:r>
          </a:p>
          <a:p>
            <a:pPr algn="ctr"/>
            <a:r>
              <a:rPr lang="da-DK" sz="1000" dirty="0">
                <a:solidFill>
                  <a:srgbClr val="211A52"/>
                </a:solidFill>
                <a:latin typeface="Barlow" panose="00000500000000000000" pitchFamily="2" charset="0"/>
              </a:rPr>
              <a:t>Prorektor </a:t>
            </a:r>
            <a:br>
              <a:rPr lang="da-DK" sz="1000" dirty="0">
                <a:solidFill>
                  <a:srgbClr val="211A52"/>
                </a:solidFill>
                <a:latin typeface="Barlow" panose="00000500000000000000" pitchFamily="2" charset="0"/>
              </a:rPr>
            </a:br>
            <a:r>
              <a:rPr lang="da-DK" sz="1000" dirty="0">
                <a:solidFill>
                  <a:srgbClr val="211A52"/>
                </a:solidFill>
                <a:latin typeface="Barlow" panose="00000500000000000000" pitchFamily="2" charset="0"/>
              </a:rPr>
              <a:t>for uddannelse</a:t>
            </a:r>
          </a:p>
        </p:txBody>
      </p:sp>
    </p:spTree>
    <p:extLst>
      <p:ext uri="{BB962C8B-B14F-4D97-AF65-F5344CB8AC3E}">
        <p14:creationId xmlns:p14="http://schemas.microsoft.com/office/powerpoint/2010/main" val="42419372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5dbba49-ce06-496f-ac3e-0cf14361d934}" enabled="0" method="" siteId="{f5dbba49-ce06-496f-ac3e-0cf14361d93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415</TotalTime>
  <Words>210</Words>
  <Application>Microsoft Office PowerPoint</Application>
  <PresentationFormat>A4 Paper (210x297 mm)</PresentationFormat>
  <Paragraphs>82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Barlow</vt:lpstr>
      <vt:lpstr>Calibri</vt:lpstr>
      <vt:lpstr>Calibri Light</vt:lpstr>
      <vt:lpstr>Office-tema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Lone Bechmann</dc:creator>
  <cp:lastModifiedBy>Line Horndal Hjørne</cp:lastModifiedBy>
  <cp:revision>34</cp:revision>
  <dcterms:created xsi:type="dcterms:W3CDTF">2024-05-27T12:01:56Z</dcterms:created>
  <dcterms:modified xsi:type="dcterms:W3CDTF">2026-09-02T06:43:39Z</dcterms:modified>
</cp:coreProperties>
</file>