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3.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4.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5.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6.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7.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8.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9.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0.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1.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2.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3.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05" r:id="rId1"/>
    <p:sldMasterId id="2147484077" r:id="rId2"/>
    <p:sldMasterId id="2147484107" r:id="rId3"/>
    <p:sldMasterId id="2147484123" r:id="rId4"/>
    <p:sldMasterId id="2147484128" r:id="rId5"/>
    <p:sldMasterId id="2147484140" r:id="rId6"/>
    <p:sldMasterId id="2147484159" r:id="rId7"/>
    <p:sldMasterId id="2147484172" r:id="rId8"/>
    <p:sldMasterId id="2147484185" r:id="rId9"/>
    <p:sldMasterId id="2147484198" r:id="rId10"/>
    <p:sldMasterId id="2147484211" r:id="rId11"/>
    <p:sldMasterId id="2147484239" r:id="rId12"/>
    <p:sldMasterId id="2147484252" r:id="rId13"/>
    <p:sldMasterId id="2147484274" r:id="rId14"/>
  </p:sldMasterIdLst>
  <p:notesMasterIdLst>
    <p:notesMasterId r:id="rId67"/>
  </p:notesMasterIdLst>
  <p:handoutMasterIdLst>
    <p:handoutMasterId r:id="rId68"/>
  </p:handoutMasterIdLst>
  <p:sldIdLst>
    <p:sldId id="378" r:id="rId15"/>
    <p:sldId id="380" r:id="rId16"/>
    <p:sldId id="660" r:id="rId17"/>
    <p:sldId id="661" r:id="rId18"/>
    <p:sldId id="659" r:id="rId19"/>
    <p:sldId id="662" r:id="rId20"/>
    <p:sldId id="663" r:id="rId21"/>
    <p:sldId id="664" r:id="rId22"/>
    <p:sldId id="665" r:id="rId23"/>
    <p:sldId id="666" r:id="rId24"/>
    <p:sldId id="413" r:id="rId25"/>
    <p:sldId id="383" r:id="rId26"/>
    <p:sldId id="384" r:id="rId27"/>
    <p:sldId id="464" r:id="rId28"/>
    <p:sldId id="658" r:id="rId29"/>
    <p:sldId id="529" r:id="rId30"/>
    <p:sldId id="389" r:id="rId31"/>
    <p:sldId id="390" r:id="rId32"/>
    <p:sldId id="391" r:id="rId33"/>
    <p:sldId id="533" r:id="rId34"/>
    <p:sldId id="392" r:id="rId35"/>
    <p:sldId id="597" r:id="rId36"/>
    <p:sldId id="667" r:id="rId37"/>
    <p:sldId id="444" r:id="rId38"/>
    <p:sldId id="459" r:id="rId39"/>
    <p:sldId id="460" r:id="rId40"/>
    <p:sldId id="593" r:id="rId41"/>
    <p:sldId id="594" r:id="rId42"/>
    <p:sldId id="432" r:id="rId43"/>
    <p:sldId id="434" r:id="rId44"/>
    <p:sldId id="531" r:id="rId45"/>
    <p:sldId id="436" r:id="rId46"/>
    <p:sldId id="437" r:id="rId47"/>
    <p:sldId id="439" r:id="rId48"/>
    <p:sldId id="440" r:id="rId49"/>
    <p:sldId id="402" r:id="rId50"/>
    <p:sldId id="572" r:id="rId51"/>
    <p:sldId id="585" r:id="rId52"/>
    <p:sldId id="586" r:id="rId53"/>
    <p:sldId id="582" r:id="rId54"/>
    <p:sldId id="587" r:id="rId55"/>
    <p:sldId id="588" r:id="rId56"/>
    <p:sldId id="589" r:id="rId57"/>
    <p:sldId id="590" r:id="rId58"/>
    <p:sldId id="591" r:id="rId59"/>
    <p:sldId id="641" r:id="rId60"/>
    <p:sldId id="457" r:id="rId61"/>
    <p:sldId id="469" r:id="rId62"/>
    <p:sldId id="471" r:id="rId63"/>
    <p:sldId id="668" r:id="rId64"/>
    <p:sldId id="532" r:id="rId65"/>
    <p:sldId id="458" r:id="rId66"/>
  </p:sldIdLst>
  <p:sldSz cx="12192000" cy="6858000"/>
  <p:notesSz cx="6794500" cy="9931400"/>
  <p:defaultTex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alance" id="{705054ED-DB56-FA4C-BB16-D35BDEFFF4C1}">
          <p14:sldIdLst>
            <p14:sldId id="378"/>
            <p14:sldId id="380"/>
            <p14:sldId id="660"/>
            <p14:sldId id="661"/>
            <p14:sldId id="659"/>
            <p14:sldId id="662"/>
            <p14:sldId id="663"/>
            <p14:sldId id="664"/>
            <p14:sldId id="665"/>
            <p14:sldId id="666"/>
            <p14:sldId id="413"/>
            <p14:sldId id="383"/>
            <p14:sldId id="384"/>
            <p14:sldId id="464"/>
            <p14:sldId id="658"/>
            <p14:sldId id="529"/>
            <p14:sldId id="389"/>
            <p14:sldId id="390"/>
            <p14:sldId id="391"/>
            <p14:sldId id="533"/>
            <p14:sldId id="392"/>
            <p14:sldId id="597"/>
            <p14:sldId id="667"/>
            <p14:sldId id="444"/>
            <p14:sldId id="459"/>
            <p14:sldId id="460"/>
            <p14:sldId id="593"/>
            <p14:sldId id="594"/>
            <p14:sldId id="432"/>
            <p14:sldId id="434"/>
            <p14:sldId id="531"/>
            <p14:sldId id="436"/>
            <p14:sldId id="437"/>
            <p14:sldId id="439"/>
            <p14:sldId id="440"/>
            <p14:sldId id="402"/>
            <p14:sldId id="572"/>
            <p14:sldId id="585"/>
            <p14:sldId id="586"/>
            <p14:sldId id="582"/>
            <p14:sldId id="587"/>
            <p14:sldId id="588"/>
            <p14:sldId id="589"/>
            <p14:sldId id="590"/>
            <p14:sldId id="591"/>
            <p14:sldId id="641"/>
            <p14:sldId id="457"/>
            <p14:sldId id="469"/>
            <p14:sldId id="471"/>
            <p14:sldId id="668"/>
            <p14:sldId id="532"/>
            <p14:sldId id="458"/>
          </p14:sldIdLst>
        </p14:section>
      </p14:sectionLst>
    </p:ext>
    <p:ext uri="{EFAFB233-063F-42B5-8137-9DF3F51BA10A}">
      <p15:sldGuideLst xmlns:p15="http://schemas.microsoft.com/office/powerpoint/2012/main">
        <p15:guide id="1" orient="horz" pos="3362" userDrawn="1">
          <p15:clr>
            <a:srgbClr val="A4A3A4"/>
          </p15:clr>
        </p15:guide>
        <p15:guide id="2" pos="5813" userDrawn="1">
          <p15:clr>
            <a:srgbClr val="A4A3A4"/>
          </p15:clr>
        </p15:guide>
        <p15:guide id="3" orient="horz" pos="2024" userDrawn="1">
          <p15:clr>
            <a:srgbClr val="A4A3A4"/>
          </p15:clr>
        </p15:guide>
      </p15:sldGuideLst>
    </p:ext>
    <p:ext uri="{2D200454-40CA-4A62-9FC3-DE9A4176ACB9}">
      <p15:notesGuideLst xmlns:p15="http://schemas.microsoft.com/office/powerpoint/2012/main">
        <p15:guide id="1" orient="horz" pos="2881" userDrawn="1">
          <p15:clr>
            <a:srgbClr val="A4A3A4"/>
          </p15:clr>
        </p15:guide>
        <p15:guide id="2" pos="2159" userDrawn="1">
          <p15:clr>
            <a:srgbClr val="A4A3A4"/>
          </p15:clr>
        </p15:guide>
        <p15:guide id="3" orient="horz" pos="3129" userDrawn="1">
          <p15:clr>
            <a:srgbClr val="A4A3A4"/>
          </p15:clr>
        </p15:guide>
        <p15:guide id="4" pos="2140"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4C3CBD"/>
    <a:srgbClr val="007FA3"/>
    <a:srgbClr val="211A52"/>
    <a:srgbClr val="5E9695"/>
    <a:srgbClr val="FF6600"/>
    <a:srgbClr val="DF6752"/>
    <a:srgbClr val="99CCFF"/>
    <a:srgbClr val="6699FF"/>
    <a:srgbClr val="3399FF"/>
    <a:srgbClr val="9DBB1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A615FD0-4297-44D9-8C77-BBF1A013323D}" v="10" dt="2024-04-29T07:46:41.803"/>
  </p1510:revLst>
</p1510:revInfo>
</file>

<file path=ppt/tableStyles.xml><?xml version="1.0" encoding="utf-8"?>
<a:tblStyleLst xmlns:a="http://schemas.openxmlformats.org/drawingml/2006/main" def="{5C22544A-7EE6-4342-B048-85BDC9FD1C3A}">
  <a:tblStyle styleId="{5C22544A-7EE6-4342-B048-85BDC9FD1C3A}" styleName="Mellemlayout 2 - Marker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Ingen typografi, tabelgitter">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217" autoAdjust="0"/>
    <p:restoredTop sz="72513" autoAdjust="0"/>
  </p:normalViewPr>
  <p:slideViewPr>
    <p:cSldViewPr snapToGrid="0" snapToObjects="1">
      <p:cViewPr varScale="1">
        <p:scale>
          <a:sx n="50" d="100"/>
          <a:sy n="50" d="100"/>
        </p:scale>
        <p:origin x="1368" y="36"/>
      </p:cViewPr>
      <p:guideLst>
        <p:guide orient="horz" pos="3362"/>
        <p:guide pos="5813"/>
        <p:guide orient="horz" pos="2024"/>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0"/>
    </p:cViewPr>
  </p:sorterViewPr>
  <p:notesViewPr>
    <p:cSldViewPr snapToGrid="0" snapToObjects="1" showGuides="1">
      <p:cViewPr varScale="1">
        <p:scale>
          <a:sx n="96" d="100"/>
          <a:sy n="96" d="100"/>
        </p:scale>
        <p:origin x="3642" y="96"/>
      </p:cViewPr>
      <p:guideLst>
        <p:guide orient="horz" pos="2881"/>
        <p:guide pos="2159"/>
        <p:guide orient="horz" pos="3129"/>
        <p:guide pos="214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2.xml"/><Relationship Id="rId21" Type="http://schemas.openxmlformats.org/officeDocument/2006/relationships/slide" Target="slides/slide7.xml"/><Relationship Id="rId42" Type="http://schemas.openxmlformats.org/officeDocument/2006/relationships/slide" Target="slides/slide28.xml"/><Relationship Id="rId47" Type="http://schemas.openxmlformats.org/officeDocument/2006/relationships/slide" Target="slides/slide33.xml"/><Relationship Id="rId63" Type="http://schemas.openxmlformats.org/officeDocument/2006/relationships/slide" Target="slides/slide49.xml"/><Relationship Id="rId68"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2.xml"/><Relationship Id="rId29" Type="http://schemas.openxmlformats.org/officeDocument/2006/relationships/slide" Target="slides/slide15.xml"/><Relationship Id="rId11" Type="http://schemas.openxmlformats.org/officeDocument/2006/relationships/slideMaster" Target="slideMasters/slideMaster11.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slide" Target="slides/slide26.xml"/><Relationship Id="rId45" Type="http://schemas.openxmlformats.org/officeDocument/2006/relationships/slide" Target="slides/slide31.xml"/><Relationship Id="rId53" Type="http://schemas.openxmlformats.org/officeDocument/2006/relationships/slide" Target="slides/slide39.xml"/><Relationship Id="rId58" Type="http://schemas.openxmlformats.org/officeDocument/2006/relationships/slide" Target="slides/slide44.xml"/><Relationship Id="rId66" Type="http://schemas.openxmlformats.org/officeDocument/2006/relationships/slide" Target="slides/slide52.xml"/><Relationship Id="rId74" Type="http://schemas.microsoft.com/office/2015/10/relationships/revisionInfo" Target="revisionInfo.xml"/><Relationship Id="rId5" Type="http://schemas.openxmlformats.org/officeDocument/2006/relationships/slideMaster" Target="slideMasters/slideMaster5.xml"/><Relationship Id="rId61" Type="http://schemas.openxmlformats.org/officeDocument/2006/relationships/slide" Target="slides/slide47.xml"/><Relationship Id="rId19" Type="http://schemas.openxmlformats.org/officeDocument/2006/relationships/slide" Target="slides/slide5.xml"/><Relationship Id="rId14" Type="http://schemas.openxmlformats.org/officeDocument/2006/relationships/slideMaster" Target="slideMasters/slideMaster14.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slide" Target="slides/slide34.xml"/><Relationship Id="rId56" Type="http://schemas.openxmlformats.org/officeDocument/2006/relationships/slide" Target="slides/slide42.xml"/><Relationship Id="rId64" Type="http://schemas.openxmlformats.org/officeDocument/2006/relationships/slide" Target="slides/slide50.xml"/><Relationship Id="rId69"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slide" Target="slides/slide37.xml"/><Relationship Id="rId72"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slide" Target="slides/slide45.xml"/><Relationship Id="rId67" Type="http://schemas.openxmlformats.org/officeDocument/2006/relationships/notesMaster" Target="notesMasters/notesMaster1.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slide" Target="slides/slide48.xml"/><Relationship Id="rId7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microsoft.com/office/2016/11/relationships/changesInfo" Target="changesInfos/changesInfo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4.xml"/><Relationship Id="rId39" Type="http://schemas.openxmlformats.org/officeDocument/2006/relationships/slide" Target="slides/slide25.xml"/><Relationship Id="rId34" Type="http://schemas.openxmlformats.org/officeDocument/2006/relationships/slide" Target="slides/slide20.xml"/><Relationship Id="rId50" Type="http://schemas.openxmlformats.org/officeDocument/2006/relationships/slide" Target="slides/slide36.xml"/><Relationship Id="rId55" Type="http://schemas.openxmlformats.org/officeDocument/2006/relationships/slide" Target="slides/slide41.xml"/><Relationship Id="rId7" Type="http://schemas.openxmlformats.org/officeDocument/2006/relationships/slideMaster" Target="slideMasters/slideMaster7.xml"/><Relationship Id="rId71"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kael Steensen Kristensen" userId="b83ab848-736c-46a7-bc9c-fee63635d2fc" providerId="ADAL" clId="{9A615FD0-4297-44D9-8C77-BBF1A013323D}"/>
    <pc:docChg chg="undo redo custSel modSld modMainMaster">
      <pc:chgData name="Mikael Steensen Kristensen" userId="b83ab848-736c-46a7-bc9c-fee63635d2fc" providerId="ADAL" clId="{9A615FD0-4297-44D9-8C77-BBF1A013323D}" dt="2024-04-29T07:47:12.617" v="206"/>
      <pc:docMkLst>
        <pc:docMk/>
      </pc:docMkLst>
      <pc:sldChg chg="modSp mod">
        <pc:chgData name="Mikael Steensen Kristensen" userId="b83ab848-736c-46a7-bc9c-fee63635d2fc" providerId="ADAL" clId="{9A615FD0-4297-44D9-8C77-BBF1A013323D}" dt="2024-04-19T08:21:41.101" v="85" actId="20577"/>
        <pc:sldMkLst>
          <pc:docMk/>
          <pc:sldMk cId="2290672695" sldId="378"/>
        </pc:sldMkLst>
        <pc:spChg chg="mod">
          <ac:chgData name="Mikael Steensen Kristensen" userId="b83ab848-736c-46a7-bc9c-fee63635d2fc" providerId="ADAL" clId="{9A615FD0-4297-44D9-8C77-BBF1A013323D}" dt="2024-04-19T08:21:41.101" v="85" actId="20577"/>
          <ac:spMkLst>
            <pc:docMk/>
            <pc:sldMk cId="2290672695" sldId="378"/>
            <ac:spMk id="7" creationId="{00000000-0000-0000-0000-000000000000}"/>
          </ac:spMkLst>
        </pc:spChg>
      </pc:sldChg>
      <pc:sldChg chg="modNotesTx">
        <pc:chgData name="Mikael Steensen Kristensen" userId="b83ab848-736c-46a7-bc9c-fee63635d2fc" providerId="ADAL" clId="{9A615FD0-4297-44D9-8C77-BBF1A013323D}" dt="2024-04-29T07:34:27.209" v="185" actId="20577"/>
        <pc:sldMkLst>
          <pc:docMk/>
          <pc:sldMk cId="2815768861" sldId="440"/>
        </pc:sldMkLst>
      </pc:sldChg>
      <pc:sldChg chg="addSp modSp">
        <pc:chgData name="Mikael Steensen Kristensen" userId="b83ab848-736c-46a7-bc9c-fee63635d2fc" providerId="ADAL" clId="{9A615FD0-4297-44D9-8C77-BBF1A013323D}" dt="2024-04-29T07:45:54.709" v="194"/>
        <pc:sldMkLst>
          <pc:docMk/>
          <pc:sldMk cId="1307609474" sldId="588"/>
        </pc:sldMkLst>
        <pc:spChg chg="add mod">
          <ac:chgData name="Mikael Steensen Kristensen" userId="b83ab848-736c-46a7-bc9c-fee63635d2fc" providerId="ADAL" clId="{9A615FD0-4297-44D9-8C77-BBF1A013323D}" dt="2024-04-29T07:45:54.709" v="194"/>
          <ac:spMkLst>
            <pc:docMk/>
            <pc:sldMk cId="1307609474" sldId="588"/>
            <ac:spMk id="2" creationId="{1D925717-3280-B4FB-7D0B-2D7860D07241}"/>
          </ac:spMkLst>
        </pc:spChg>
      </pc:sldChg>
      <pc:sldChg chg="addSp delSp modSp mod">
        <pc:chgData name="Mikael Steensen Kristensen" userId="b83ab848-736c-46a7-bc9c-fee63635d2fc" providerId="ADAL" clId="{9A615FD0-4297-44D9-8C77-BBF1A013323D}" dt="2024-04-29T07:47:12.617" v="206"/>
        <pc:sldMkLst>
          <pc:docMk/>
          <pc:sldMk cId="1821303949" sldId="589"/>
        </pc:sldMkLst>
        <pc:spChg chg="add mod">
          <ac:chgData name="Mikael Steensen Kristensen" userId="b83ab848-736c-46a7-bc9c-fee63635d2fc" providerId="ADAL" clId="{9A615FD0-4297-44D9-8C77-BBF1A013323D}" dt="2024-04-29T07:46:24.872" v="200"/>
          <ac:spMkLst>
            <pc:docMk/>
            <pc:sldMk cId="1821303949" sldId="589"/>
            <ac:spMk id="2" creationId="{F41A3110-F0AD-E824-B099-CE17872E9CE8}"/>
          </ac:spMkLst>
        </pc:spChg>
        <pc:spChg chg="add mod">
          <ac:chgData name="Mikael Steensen Kristensen" userId="b83ab848-736c-46a7-bc9c-fee63635d2fc" providerId="ADAL" clId="{9A615FD0-4297-44D9-8C77-BBF1A013323D}" dt="2024-04-29T07:47:12.617" v="206"/>
          <ac:spMkLst>
            <pc:docMk/>
            <pc:sldMk cId="1821303949" sldId="589"/>
            <ac:spMk id="3" creationId="{2B490037-9EEE-F6CC-61D7-46C2FC0A3F22}"/>
          </ac:spMkLst>
        </pc:spChg>
        <pc:spChg chg="add del mod">
          <ac:chgData name="Mikael Steensen Kristensen" userId="b83ab848-736c-46a7-bc9c-fee63635d2fc" providerId="ADAL" clId="{9A615FD0-4297-44D9-8C77-BBF1A013323D}" dt="2024-04-29T07:47:09.657" v="205" actId="478"/>
          <ac:spMkLst>
            <pc:docMk/>
            <pc:sldMk cId="1821303949" sldId="589"/>
            <ac:spMk id="6" creationId="{660B6B9F-86C8-516F-29AA-97F24A364192}"/>
          </ac:spMkLst>
        </pc:spChg>
        <pc:spChg chg="del mod">
          <ac:chgData name="Mikael Steensen Kristensen" userId="b83ab848-736c-46a7-bc9c-fee63635d2fc" providerId="ADAL" clId="{9A615FD0-4297-44D9-8C77-BBF1A013323D}" dt="2024-04-29T07:46:51.350" v="203" actId="478"/>
          <ac:spMkLst>
            <pc:docMk/>
            <pc:sldMk cId="1821303949" sldId="589"/>
            <ac:spMk id="20" creationId="{A65EB088-AB98-D6A7-3519-F09DF4FB55E8}"/>
          </ac:spMkLst>
        </pc:spChg>
      </pc:sldChg>
      <pc:sldChg chg="modSp mod">
        <pc:chgData name="Mikael Steensen Kristensen" userId="b83ab848-736c-46a7-bc9c-fee63635d2fc" providerId="ADAL" clId="{9A615FD0-4297-44D9-8C77-BBF1A013323D}" dt="2024-04-19T08:21:44.343" v="87" actId="20577"/>
        <pc:sldMkLst>
          <pc:docMk/>
          <pc:sldMk cId="1990974585" sldId="593"/>
        </pc:sldMkLst>
        <pc:spChg chg="mod">
          <ac:chgData name="Mikael Steensen Kristensen" userId="b83ab848-736c-46a7-bc9c-fee63635d2fc" providerId="ADAL" clId="{9A615FD0-4297-44D9-8C77-BBF1A013323D}" dt="2024-04-19T08:21:44.343" v="87" actId="20577"/>
          <ac:spMkLst>
            <pc:docMk/>
            <pc:sldMk cId="1990974585" sldId="593"/>
            <ac:spMk id="20" creationId="{C677A78B-E1CC-4F76-8806-3460C40C56DD}"/>
          </ac:spMkLst>
        </pc:spChg>
      </pc:sldChg>
      <pc:sldChg chg="addSp delSp modSp mod">
        <pc:chgData name="Mikael Steensen Kristensen" userId="b83ab848-736c-46a7-bc9c-fee63635d2fc" providerId="ADAL" clId="{9A615FD0-4297-44D9-8C77-BBF1A013323D}" dt="2024-04-19T08:01:34.266" v="75" actId="20577"/>
        <pc:sldMkLst>
          <pc:docMk/>
          <pc:sldMk cId="506020388" sldId="601"/>
        </pc:sldMkLst>
        <pc:spChg chg="mod">
          <ac:chgData name="Mikael Steensen Kristensen" userId="b83ab848-736c-46a7-bc9c-fee63635d2fc" providerId="ADAL" clId="{9A615FD0-4297-44D9-8C77-BBF1A013323D}" dt="2024-04-19T08:01:34.266" v="75" actId="20577"/>
          <ac:spMkLst>
            <pc:docMk/>
            <pc:sldMk cId="506020388" sldId="601"/>
            <ac:spMk id="20" creationId="{00000000-0000-0000-0000-000000000000}"/>
          </ac:spMkLst>
        </pc:spChg>
        <pc:picChg chg="add del mod ord">
          <ac:chgData name="Mikael Steensen Kristensen" userId="b83ab848-736c-46a7-bc9c-fee63635d2fc" providerId="ADAL" clId="{9A615FD0-4297-44D9-8C77-BBF1A013323D}" dt="2024-04-19T08:00:39.787" v="46" actId="478"/>
          <ac:picMkLst>
            <pc:docMk/>
            <pc:sldMk cId="506020388" sldId="601"/>
            <ac:picMk id="7" creationId="{12E2A81A-0C8F-D5DB-DC00-AD69F76D121F}"/>
          </ac:picMkLst>
        </pc:picChg>
        <pc:picChg chg="mod">
          <ac:chgData name="Mikael Steensen Kristensen" userId="b83ab848-736c-46a7-bc9c-fee63635d2fc" providerId="ADAL" clId="{9A615FD0-4297-44D9-8C77-BBF1A013323D}" dt="2024-04-19T07:58:01.512" v="33" actId="1076"/>
          <ac:picMkLst>
            <pc:docMk/>
            <pc:sldMk cId="506020388" sldId="601"/>
            <ac:picMk id="8" creationId="{00000000-0000-0000-0000-000000000000}"/>
          </ac:picMkLst>
        </pc:picChg>
        <pc:picChg chg="del">
          <ac:chgData name="Mikael Steensen Kristensen" userId="b83ab848-736c-46a7-bc9c-fee63635d2fc" providerId="ADAL" clId="{9A615FD0-4297-44D9-8C77-BBF1A013323D}" dt="2024-04-19T07:58:17.364" v="37" actId="478"/>
          <ac:picMkLst>
            <pc:docMk/>
            <pc:sldMk cId="506020388" sldId="601"/>
            <ac:picMk id="9" creationId="{00000000-0000-0000-0000-000000000000}"/>
          </ac:picMkLst>
        </pc:picChg>
        <pc:picChg chg="mod">
          <ac:chgData name="Mikael Steensen Kristensen" userId="b83ab848-736c-46a7-bc9c-fee63635d2fc" providerId="ADAL" clId="{9A615FD0-4297-44D9-8C77-BBF1A013323D}" dt="2024-04-19T07:58:12.723" v="35" actId="1076"/>
          <ac:picMkLst>
            <pc:docMk/>
            <pc:sldMk cId="506020388" sldId="601"/>
            <ac:picMk id="10" creationId="{9E76D041-0170-9C29-DD1B-34EB6FBD707D}"/>
          </ac:picMkLst>
        </pc:picChg>
        <pc:picChg chg="mod">
          <ac:chgData name="Mikael Steensen Kristensen" userId="b83ab848-736c-46a7-bc9c-fee63635d2fc" providerId="ADAL" clId="{9A615FD0-4297-44D9-8C77-BBF1A013323D}" dt="2024-04-19T07:57:45.293" v="29" actId="1076"/>
          <ac:picMkLst>
            <pc:docMk/>
            <pc:sldMk cId="506020388" sldId="601"/>
            <ac:picMk id="11" creationId="{AFD45493-EE2A-EA5B-DE9B-7D9698ED4120}"/>
          </ac:picMkLst>
        </pc:picChg>
        <pc:picChg chg="mod">
          <ac:chgData name="Mikael Steensen Kristensen" userId="b83ab848-736c-46a7-bc9c-fee63635d2fc" providerId="ADAL" clId="{9A615FD0-4297-44D9-8C77-BBF1A013323D}" dt="2024-04-19T07:57:30.551" v="25" actId="1076"/>
          <ac:picMkLst>
            <pc:docMk/>
            <pc:sldMk cId="506020388" sldId="601"/>
            <ac:picMk id="14" creationId="{00000000-0000-0000-0000-000000000000}"/>
          </ac:picMkLst>
        </pc:picChg>
      </pc:sldChg>
      <pc:sldChg chg="modSp mod">
        <pc:chgData name="Mikael Steensen Kristensen" userId="b83ab848-736c-46a7-bc9c-fee63635d2fc" providerId="ADAL" clId="{9A615FD0-4297-44D9-8C77-BBF1A013323D}" dt="2024-04-29T07:11:29.414" v="116" actId="20577"/>
        <pc:sldMkLst>
          <pc:docMk/>
          <pc:sldMk cId="3438864741" sldId="657"/>
        </pc:sldMkLst>
        <pc:spChg chg="mod">
          <ac:chgData name="Mikael Steensen Kristensen" userId="b83ab848-736c-46a7-bc9c-fee63635d2fc" providerId="ADAL" clId="{9A615FD0-4297-44D9-8C77-BBF1A013323D}" dt="2024-04-29T07:11:29.414" v="116" actId="20577"/>
          <ac:spMkLst>
            <pc:docMk/>
            <pc:sldMk cId="3438864741" sldId="657"/>
            <ac:spMk id="6156" creationId="{00000000-0000-0000-0000-000000000000}"/>
          </ac:spMkLst>
        </pc:spChg>
      </pc:sldChg>
      <pc:sldMasterChg chg="addSp delSp modSp mod">
        <pc:chgData name="Mikael Steensen Kristensen" userId="b83ab848-736c-46a7-bc9c-fee63635d2fc" providerId="ADAL" clId="{9A615FD0-4297-44D9-8C77-BBF1A013323D}" dt="2024-04-19T07:54:33.828" v="1"/>
        <pc:sldMasterMkLst>
          <pc:docMk/>
          <pc:sldMasterMk cId="2573971485" sldId="2147484172"/>
        </pc:sldMasterMkLst>
        <pc:picChg chg="del">
          <ac:chgData name="Mikael Steensen Kristensen" userId="b83ab848-736c-46a7-bc9c-fee63635d2fc" providerId="ADAL" clId="{9A615FD0-4297-44D9-8C77-BBF1A013323D}" dt="2024-04-19T07:54:32.818" v="0" actId="478"/>
          <ac:picMkLst>
            <pc:docMk/>
            <pc:sldMasterMk cId="2573971485" sldId="2147484172"/>
            <ac:picMk id="2" creationId="{00000000-0000-0000-0000-000000000000}"/>
          </ac:picMkLst>
        </pc:picChg>
        <pc:picChg chg="add mod">
          <ac:chgData name="Mikael Steensen Kristensen" userId="b83ab848-736c-46a7-bc9c-fee63635d2fc" providerId="ADAL" clId="{9A615FD0-4297-44D9-8C77-BBF1A013323D}" dt="2024-04-19T07:54:33.828" v="1"/>
          <ac:picMkLst>
            <pc:docMk/>
            <pc:sldMasterMk cId="2573971485" sldId="2147484172"/>
            <ac:picMk id="3" creationId="{D3FC76ED-D2E4-BCAC-D6AB-798E01D0DFF8}"/>
          </ac:picMkLst>
        </pc:pic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909770932042408"/>
          <c:y val="0.17438890190375747"/>
          <c:w val="0.54166353707991577"/>
          <c:h val="0.79940838513073875"/>
        </c:manualLayout>
      </c:layout>
      <c:pieChart>
        <c:varyColors val="1"/>
        <c:ser>
          <c:idx val="0"/>
          <c:order val="0"/>
          <c:tx>
            <c:strRef>
              <c:f>'Ark1'!$B$1</c:f>
              <c:strCache>
                <c:ptCount val="1"/>
                <c:pt idx="0">
                  <c:v>Kolonne1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2-13E1-4424-A402-D26165858E1F}"/>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3E1-4424-A402-D26165858E1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13E1-4424-A402-D26165858E1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5-13E1-4424-A402-D26165858E1F}"/>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6-13E1-4424-A402-D26165858E1F}"/>
              </c:ext>
            </c:extLst>
          </c:dPt>
          <c:dLbls>
            <c:dLbl>
              <c:idx val="0"/>
              <c:tx>
                <c:rich>
                  <a:bodyPr/>
                  <a:lstStyle/>
                  <a:p>
                    <a:fld id="{7193BD56-F7E3-4383-B4C2-D754BDE9A96F}" type="CELLREF">
                      <a:rPr lang="en-US" smtClean="0">
                        <a:solidFill>
                          <a:schemeClr val="bg1"/>
                        </a:solidFill>
                      </a:rPr>
                      <a:pPr/>
                      <a:t>[CELLREF]</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{7193BD56-F7E3-4383-B4C2-D754BDE9A96F}</c15:txfldGUID>
                      <c15:f>'Ark1'!$B$2</c15:f>
                      <c15:dlblFieldTableCache>
                        <c:ptCount val="1"/>
                        <c:pt idx="0">
                          <c:v>1.244</c:v>
                        </c:pt>
                      </c15:dlblFieldTableCache>
                    </c15:dlblFTEntry>
                  </c15:dlblFieldTable>
                  <c15:showDataLabelsRange val="0"/>
                </c:ext>
                <c:ext xmlns:c16="http://schemas.microsoft.com/office/drawing/2014/chart" uri="{C3380CC4-5D6E-409C-BE32-E72D297353CC}">
                  <c16:uniqueId val="{00000002-13E1-4424-A402-D26165858E1F}"/>
                </c:ext>
              </c:extLst>
            </c:dLbl>
            <c:dLbl>
              <c:idx val="1"/>
              <c:tx>
                <c:rich>
                  <a:bodyPr/>
                  <a:lstStyle/>
                  <a:p>
                    <a:fld id="{FA777C52-5A46-4ABB-8C25-91D184A91D10}" type="CELLREF">
                      <a:rPr lang="en-US" smtClean="0">
                        <a:solidFill>
                          <a:schemeClr val="bg1"/>
                        </a:solidFill>
                      </a:rPr>
                      <a:pPr/>
                      <a:t>[CELLREF]</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{FA777C52-5A46-4ABB-8C25-91D184A91D10}</c15:txfldGUID>
                      <c15:f>'Ark1'!$B$3</c15:f>
                      <c15:dlblFieldTableCache>
                        <c:ptCount val="1"/>
                        <c:pt idx="0">
                          <c:v>985</c:v>
                        </c:pt>
                      </c15:dlblFieldTableCache>
                    </c15:dlblFTEntry>
                  </c15:dlblFieldTable>
                  <c15:showDataLabelsRange val="0"/>
                </c:ext>
                <c:ext xmlns:c16="http://schemas.microsoft.com/office/drawing/2014/chart" uri="{C3380CC4-5D6E-409C-BE32-E72D297353CC}">
                  <c16:uniqueId val="{00000003-13E1-4424-A402-D26165858E1F}"/>
                </c:ext>
              </c:extLst>
            </c:dLbl>
            <c:dLbl>
              <c:idx val="2"/>
              <c:tx>
                <c:rich>
                  <a:bodyPr/>
                  <a:lstStyle/>
                  <a:p>
                    <a:fld id="{A72D788E-D9CC-4605-B17D-32B299AAA9F5}" type="CELLREF">
                      <a:rPr lang="en-US" smtClean="0">
                        <a:solidFill>
                          <a:schemeClr val="bg1"/>
                        </a:solidFill>
                      </a:rPr>
                      <a:pPr/>
                      <a:t>[CELLREF]</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{A72D788E-D9CC-4605-B17D-32B299AAA9F5}</c15:txfldGUID>
                      <c15:f>'Ark1'!$B$4</c15:f>
                      <c15:dlblFieldTableCache>
                        <c:ptCount val="1"/>
                        <c:pt idx="0">
                          <c:v>809</c:v>
                        </c:pt>
                      </c15:dlblFieldTableCache>
                    </c15:dlblFTEntry>
                  </c15:dlblFieldTable>
                  <c15:showDataLabelsRange val="0"/>
                </c:ext>
                <c:ext xmlns:c16="http://schemas.microsoft.com/office/drawing/2014/chart" uri="{C3380CC4-5D6E-409C-BE32-E72D297353CC}">
                  <c16:uniqueId val="{00000004-13E1-4424-A402-D26165858E1F}"/>
                </c:ext>
              </c:extLst>
            </c:dLbl>
            <c:dLbl>
              <c:idx val="3"/>
              <c:tx>
                <c:rich>
                  <a:bodyPr/>
                  <a:lstStyle/>
                  <a:p>
                    <a:fld id="{303AF1A3-B22E-4654-9E57-B90C28C4555B}" type="CELLREF">
                      <a:rPr lang="en-US" smtClean="0">
                        <a:solidFill>
                          <a:schemeClr val="bg1"/>
                        </a:solidFill>
                      </a:rPr>
                      <a:pPr/>
                      <a:t>[CELLREF]</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{303AF1A3-B22E-4654-9E57-B90C28C4555B}</c15:txfldGUID>
                      <c15:f>'Ark1'!$B$5</c15:f>
                      <c15:dlblFieldTableCache>
                        <c:ptCount val="1"/>
                        <c:pt idx="0">
                          <c:v>19</c:v>
                        </c:pt>
                      </c15:dlblFieldTableCache>
                    </c15:dlblFTEntry>
                  </c15:dlblFieldTable>
                  <c15:showDataLabelsRange val="0"/>
                </c:ext>
                <c:ext xmlns:c16="http://schemas.microsoft.com/office/drawing/2014/chart" uri="{C3380CC4-5D6E-409C-BE32-E72D297353CC}">
                  <c16:uniqueId val="{00000005-13E1-4424-A402-D26165858E1F}"/>
                </c:ext>
              </c:extLst>
            </c:dLbl>
            <c:dLbl>
              <c:idx val="4"/>
              <c:tx>
                <c:rich>
                  <a:bodyPr/>
                  <a:lstStyle/>
                  <a:p>
                    <a:fld id="{3AF2E5DC-F205-499A-83B4-29257D3F90E4}" type="CELLREF">
                      <a:rPr lang="en-US" smtClean="0">
                        <a:solidFill>
                          <a:schemeClr val="bg1"/>
                        </a:solidFill>
                      </a:rPr>
                      <a:pPr/>
                      <a:t>[CELLREF]</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{3AF2E5DC-F205-499A-83B4-29257D3F90E4}</c15:txfldGUID>
                      <c15:f>'Ark1'!$B$6</c15:f>
                      <c15:dlblFieldTableCache>
                        <c:ptCount val="1"/>
                        <c:pt idx="0">
                          <c:v>240</c:v>
                        </c:pt>
                      </c15:dlblFieldTableCache>
                    </c15:dlblFTEntry>
                  </c15:dlblFieldTable>
                  <c15:showDataLabelsRange val="0"/>
                </c:ext>
                <c:ext xmlns:c16="http://schemas.microsoft.com/office/drawing/2014/chart" uri="{C3380CC4-5D6E-409C-BE32-E72D297353CC}">
                  <c16:uniqueId val="{00000006-13E1-4424-A402-D26165858E1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in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'Ark1'!$A$2:$A$6</c:f>
              <c:strCache>
                <c:ptCount val="5"/>
                <c:pt idx="0">
                  <c:v>Uddannelse</c:v>
                </c:pt>
                <c:pt idx="1">
                  <c:v>Forskning (basistilskud)</c:v>
                </c:pt>
                <c:pt idx="2">
                  <c:v>Eksterne midler</c:v>
                </c:pt>
                <c:pt idx="3">
                  <c:v>Forskningsbaseret myndighedsbetjening</c:v>
                </c:pt>
                <c:pt idx="4">
                  <c:v>Øvrige indtægter</c:v>
                </c:pt>
              </c:strCache>
            </c:strRef>
          </c:cat>
          <c:val>
            <c:numRef>
              <c:f>'Ark1'!$B$2:$B$6</c:f>
              <c:numCache>
                <c:formatCode>General</c:formatCode>
                <c:ptCount val="5"/>
                <c:pt idx="0" formatCode="#,##0">
                  <c:v>1244</c:v>
                </c:pt>
                <c:pt idx="1">
                  <c:v>985</c:v>
                </c:pt>
                <c:pt idx="2">
                  <c:v>809</c:v>
                </c:pt>
                <c:pt idx="3">
                  <c:v>19</c:v>
                </c:pt>
                <c:pt idx="4">
                  <c:v>240</c:v>
                </c:pt>
              </c:numCache>
            </c:numRef>
          </c:val>
          <c:extLst>
            <c:ext xmlns:c16="http://schemas.microsoft.com/office/drawing/2014/chart" uri="{C3380CC4-5D6E-409C-BE32-E72D297353CC}">
              <c16:uniqueId val="{00000000-13E1-4424-A402-D26165858E1F}"/>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b"/>
      <c:layout>
        <c:manualLayout>
          <c:xMode val="edge"/>
          <c:yMode val="edge"/>
          <c:x val="0.68576102208681222"/>
          <c:y val="0.39445736657295338"/>
          <c:w val="0.31262493723351648"/>
          <c:h val="0.2363225870949481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592401683399755E-2"/>
          <c:y val="1.8817882352106737E-2"/>
          <c:w val="0.89575754723569567"/>
          <c:h val="0.82525944961351305"/>
        </c:manualLayout>
      </c:layout>
      <c:lineChart>
        <c:grouping val="standard"/>
        <c:varyColors val="0"/>
        <c:ser>
          <c:idx val="0"/>
          <c:order val="0"/>
          <c:tx>
            <c:strRef>
              <c:f>'Ark1'!$B$1</c:f>
              <c:strCache>
                <c:ptCount val="1"/>
                <c:pt idx="0">
                  <c:v>Bacheloroptag</c:v>
                </c:pt>
              </c:strCache>
            </c:strRef>
          </c:tx>
          <c:spPr>
            <a:ln w="28575" cap="rnd">
              <a:solidFill>
                <a:schemeClr val="accent1"/>
              </a:solidFill>
              <a:round/>
            </a:ln>
            <a:effectLst/>
          </c:spPr>
          <c:marker>
            <c:symbol val="none"/>
          </c:marker>
          <c:dLbls>
            <c:dLbl>
              <c:idx val="8"/>
              <c:layout>
                <c:manualLayout>
                  <c:x val="-3.4117338109431981E-2"/>
                  <c:y val="6.470015245519714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B2A-48DD-8531-A736BD0B268B}"/>
                </c:ext>
              </c:extLst>
            </c:dLbl>
            <c:dLbl>
              <c:idx val="9"/>
              <c:layout>
                <c:manualLayout>
                  <c:x val="-3.9864222687101582E-2"/>
                  <c:y val="5.183729908438259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B2A-48DD-8531-A736BD0B268B}"/>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'Ark1'!$B$2:$B$11</c:f>
              <c:numCache>
                <c:formatCode>General</c:formatCode>
                <c:ptCount val="10"/>
                <c:pt idx="0">
                  <c:v>4492</c:v>
                </c:pt>
                <c:pt idx="1">
                  <c:v>4375</c:v>
                </c:pt>
                <c:pt idx="2">
                  <c:v>4572</c:v>
                </c:pt>
                <c:pt idx="3">
                  <c:v>4446</c:v>
                </c:pt>
                <c:pt idx="4">
                  <c:v>4320</c:v>
                </c:pt>
                <c:pt idx="5">
                  <c:v>4025</c:v>
                </c:pt>
                <c:pt idx="6">
                  <c:v>4214</c:v>
                </c:pt>
                <c:pt idx="7">
                  <c:v>3954</c:v>
                </c:pt>
                <c:pt idx="8">
                  <c:v>3371</c:v>
                </c:pt>
                <c:pt idx="9">
                  <c:v>3446</c:v>
                </c:pt>
              </c:numCache>
            </c:numRef>
          </c:val>
          <c:smooth val="0"/>
          <c:extLst>
            <c:ext xmlns:c16="http://schemas.microsoft.com/office/drawing/2014/chart" uri="{C3380CC4-5D6E-409C-BE32-E72D297353CC}">
              <c16:uniqueId val="{00000000-57E6-40AC-835A-815E6E818C5E}"/>
            </c:ext>
          </c:extLst>
        </c:ser>
        <c:ser>
          <c:idx val="1"/>
          <c:order val="1"/>
          <c:tx>
            <c:strRef>
              <c:f>'Ark1'!$C$1</c:f>
              <c:strCache>
                <c:ptCount val="1"/>
                <c:pt idx="0">
                  <c:v>Kandidatoptag</c:v>
                </c:pt>
              </c:strCache>
            </c:strRef>
          </c:tx>
          <c:spPr>
            <a:ln w="28575" cap="rnd">
              <a:solidFill>
                <a:schemeClr val="accent2"/>
              </a:solidFill>
              <a:round/>
            </a:ln>
            <a:effectLst/>
          </c:spPr>
          <c:marker>
            <c:symbol val="none"/>
          </c:marker>
          <c:dLbls>
            <c:dLbl>
              <c:idx val="8"/>
              <c:layout>
                <c:manualLayout>
                  <c:x val="-3.4117338109431981E-2"/>
                  <c:y val="-5.82687257697898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B2A-48DD-8531-A736BD0B268B}"/>
                </c:ext>
              </c:extLst>
            </c:dLbl>
            <c:dLbl>
              <c:idx val="9"/>
              <c:layout>
                <c:manualLayout>
                  <c:x val="-4.3695479072214646E-2"/>
                  <c:y val="-5.18372990843826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B2A-48DD-8531-A736BD0B268B}"/>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'Ark1'!$C$2:$C$11</c:f>
              <c:numCache>
                <c:formatCode>General</c:formatCode>
                <c:ptCount val="10"/>
                <c:pt idx="0">
                  <c:v>3814</c:v>
                </c:pt>
                <c:pt idx="1">
                  <c:v>3716</c:v>
                </c:pt>
                <c:pt idx="2">
                  <c:v>3983</c:v>
                </c:pt>
                <c:pt idx="3">
                  <c:v>3948</c:v>
                </c:pt>
                <c:pt idx="4">
                  <c:v>3761</c:v>
                </c:pt>
                <c:pt idx="5">
                  <c:v>3792</c:v>
                </c:pt>
                <c:pt idx="6">
                  <c:v>3766</c:v>
                </c:pt>
                <c:pt idx="7">
                  <c:v>3680</c:v>
                </c:pt>
                <c:pt idx="8">
                  <c:v>3462</c:v>
                </c:pt>
                <c:pt idx="9">
                  <c:v>3499</c:v>
                </c:pt>
              </c:numCache>
            </c:numRef>
          </c:val>
          <c:smooth val="0"/>
          <c:extLst>
            <c:ext xmlns:c16="http://schemas.microsoft.com/office/drawing/2014/chart" uri="{C3380CC4-5D6E-409C-BE32-E72D297353CC}">
              <c16:uniqueId val="{00000001-57E6-40AC-835A-815E6E818C5E}"/>
            </c:ext>
          </c:extLst>
        </c:ser>
        <c:dLbls>
          <c:dLblPos val="ctr"/>
          <c:showLegendKey val="0"/>
          <c:showVal val="1"/>
          <c:showCatName val="0"/>
          <c:showSerName val="0"/>
          <c:showPercent val="0"/>
          <c:showBubbleSize val="0"/>
        </c:dLbls>
        <c:smooth val="0"/>
        <c:axId val="919555503"/>
        <c:axId val="356341328"/>
      </c:lineChart>
      <c:catAx>
        <c:axId val="9195555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356341328"/>
        <c:crosses val="autoZero"/>
        <c:auto val="1"/>
        <c:lblAlgn val="ctr"/>
        <c:lblOffset val="100"/>
        <c:noMultiLvlLbl val="0"/>
      </c:catAx>
      <c:valAx>
        <c:axId val="35634132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919555503"/>
        <c:crosses val="autoZero"/>
        <c:crossBetween val="between"/>
        <c:majorUnit val="1000"/>
      </c:valAx>
      <c:spPr>
        <a:noFill/>
        <a:ln>
          <a:noFill/>
        </a:ln>
        <a:effectLst/>
      </c:spPr>
    </c:plotArea>
    <c:legend>
      <c:legendPos val="b"/>
      <c:layout>
        <c:manualLayout>
          <c:xMode val="edge"/>
          <c:yMode val="edge"/>
          <c:x val="0.19077439495939394"/>
          <c:y val="0.91309000131787821"/>
          <c:w val="0.64335437658444705"/>
          <c:h val="6.624697037160368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1"/>
            </a:solidFill>
            <a:ln>
              <a:noFill/>
            </a:ln>
          </c:spPr>
          <c:explosion val="2"/>
          <c:dPt>
            <c:idx val="0"/>
            <c:bubble3D val="0"/>
            <c:spPr>
              <a:solidFill>
                <a:schemeClr val="tx1"/>
              </a:solidFill>
              <a:ln w="19050">
                <a:noFill/>
              </a:ln>
              <a:effectLst/>
            </c:spPr>
            <c:extLst>
              <c:ext xmlns:c16="http://schemas.microsoft.com/office/drawing/2014/chart" uri="{C3380CC4-5D6E-409C-BE32-E72D297353CC}">
                <c16:uniqueId val="{00000001-4E2D-4F83-9B45-4E24A9443245}"/>
              </c:ext>
            </c:extLst>
          </c:dPt>
          <c:dPt>
            <c:idx val="1"/>
            <c:bubble3D val="0"/>
            <c:spPr>
              <a:solidFill>
                <a:schemeClr val="tx1"/>
              </a:solidFill>
              <a:ln w="19050">
                <a:noFill/>
              </a:ln>
              <a:effectLst/>
            </c:spPr>
            <c:extLst>
              <c:ext xmlns:c16="http://schemas.microsoft.com/office/drawing/2014/chart" uri="{C3380CC4-5D6E-409C-BE32-E72D297353CC}">
                <c16:uniqueId val="{00000003-4E2D-4F83-9B45-4E24A9443245}"/>
              </c:ext>
            </c:extLst>
          </c:dPt>
          <c:dPt>
            <c:idx val="2"/>
            <c:bubble3D val="0"/>
            <c:spPr>
              <a:solidFill>
                <a:schemeClr val="tx1"/>
              </a:solidFill>
              <a:ln w="19050">
                <a:noFill/>
              </a:ln>
              <a:effectLst/>
            </c:spPr>
            <c:extLst>
              <c:ext xmlns:c16="http://schemas.microsoft.com/office/drawing/2014/chart" uri="{C3380CC4-5D6E-409C-BE32-E72D297353CC}">
                <c16:uniqueId val="{00000005-4E2D-4F83-9B45-4E24A9443245}"/>
              </c:ext>
            </c:extLst>
          </c:dPt>
          <c:dPt>
            <c:idx val="3"/>
            <c:bubble3D val="0"/>
            <c:spPr>
              <a:solidFill>
                <a:schemeClr val="tx1"/>
              </a:solidFill>
              <a:ln w="19050">
                <a:noFill/>
              </a:ln>
              <a:effectLst/>
            </c:spPr>
            <c:extLst>
              <c:ext xmlns:c16="http://schemas.microsoft.com/office/drawing/2014/chart" uri="{C3380CC4-5D6E-409C-BE32-E72D297353CC}">
                <c16:uniqueId val="{00000007-4E2D-4F83-9B45-4E24A9443245}"/>
              </c:ext>
            </c:extLst>
          </c:dPt>
          <c:cat>
            <c:strRef>
              <c:f>Sheet1!$A$2:$A$5</c:f>
              <c:strCache>
                <c:ptCount val="3"/>
                <c:pt idx="0">
                  <c:v>1st Qtr</c:v>
                </c:pt>
                <c:pt idx="1">
                  <c:v>2nd Qtr</c:v>
                </c:pt>
                <c:pt idx="2">
                  <c:v>3rd Qtr</c:v>
                </c:pt>
              </c:strCache>
            </c:strRef>
          </c:cat>
          <c:val>
            <c:numRef>
              <c:f>Sheet1!$B$2:$B$5</c:f>
              <c:numCache>
                <c:formatCode>General</c:formatCode>
                <c:ptCount val="4"/>
                <c:pt idx="0">
                  <c:v>33</c:v>
                </c:pt>
                <c:pt idx="1">
                  <c:v>33</c:v>
                </c:pt>
                <c:pt idx="2">
                  <c:v>33</c:v>
                </c:pt>
              </c:numCache>
            </c:numRef>
          </c:val>
          <c:extLst>
            <c:ext xmlns:c16="http://schemas.microsoft.com/office/drawing/2014/chart" uri="{C3380CC4-5D6E-409C-BE32-E72D297353CC}">
              <c16:uniqueId val="{00000008-4E2D-4F83-9B45-4E24A9443245}"/>
            </c:ext>
          </c:extLst>
        </c:ser>
        <c:dLbls>
          <c:showLegendKey val="0"/>
          <c:showVal val="0"/>
          <c:showCatName val="0"/>
          <c:showSerName val="0"/>
          <c:showPercent val="0"/>
          <c:showBubbleSize val="0"/>
          <c:showLeaderLines val="1"/>
        </c:dLbls>
        <c:firstSliceAng val="0"/>
        <c:holeSize val="64"/>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da-DK"/>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2944283" cy="498295"/>
          </a:xfrm>
          <a:prstGeom prst="rect">
            <a:avLst/>
          </a:prstGeom>
        </p:spPr>
        <p:txBody>
          <a:bodyPr vert="horz" lIns="91303" tIns="45651" rIns="91303" bIns="45651" rtlCol="0"/>
          <a:lstStyle>
            <a:lvl1pPr algn="l">
              <a:defRPr sz="1200"/>
            </a:lvl1pPr>
          </a:lstStyle>
          <a:p>
            <a:endParaRPr lang="en-US"/>
          </a:p>
        </p:txBody>
      </p:sp>
      <p:sp>
        <p:nvSpPr>
          <p:cNvPr id="3" name="Date Placeholder 2"/>
          <p:cNvSpPr>
            <a:spLocks noGrp="1"/>
          </p:cNvSpPr>
          <p:nvPr>
            <p:ph type="dt" sz="quarter" idx="1"/>
          </p:nvPr>
        </p:nvSpPr>
        <p:spPr>
          <a:xfrm>
            <a:off x="3848647" y="2"/>
            <a:ext cx="2944283" cy="498295"/>
          </a:xfrm>
          <a:prstGeom prst="rect">
            <a:avLst/>
          </a:prstGeom>
        </p:spPr>
        <p:txBody>
          <a:bodyPr vert="horz" lIns="91303" tIns="45651" rIns="91303" bIns="45651" rtlCol="0"/>
          <a:lstStyle>
            <a:lvl1pPr algn="r">
              <a:defRPr sz="1200"/>
            </a:lvl1pPr>
          </a:lstStyle>
          <a:p>
            <a:fld id="{A740EBAF-D955-C443-AB02-2BCBC7797572}" type="datetimeFigureOut">
              <a:rPr lang="en-US" smtClean="0"/>
              <a:t>1/21/2025</a:t>
            </a:fld>
            <a:endParaRPr lang="en-US"/>
          </a:p>
        </p:txBody>
      </p:sp>
      <p:sp>
        <p:nvSpPr>
          <p:cNvPr id="4" name="Footer Placeholder 3"/>
          <p:cNvSpPr>
            <a:spLocks noGrp="1"/>
          </p:cNvSpPr>
          <p:nvPr>
            <p:ph type="ftr" sz="quarter" idx="2"/>
          </p:nvPr>
        </p:nvSpPr>
        <p:spPr>
          <a:xfrm>
            <a:off x="3" y="9433109"/>
            <a:ext cx="2944283" cy="498294"/>
          </a:xfrm>
          <a:prstGeom prst="rect">
            <a:avLst/>
          </a:prstGeom>
        </p:spPr>
        <p:txBody>
          <a:bodyPr vert="horz" lIns="91303" tIns="45651" rIns="91303" bIns="45651" rtlCol="0" anchor="b"/>
          <a:lstStyle>
            <a:lvl1pPr algn="l">
              <a:defRPr sz="1200"/>
            </a:lvl1pPr>
          </a:lstStyle>
          <a:p>
            <a:endParaRPr lang="en-US"/>
          </a:p>
        </p:txBody>
      </p:sp>
      <p:sp>
        <p:nvSpPr>
          <p:cNvPr id="5" name="Slide Number Placeholder 4"/>
          <p:cNvSpPr>
            <a:spLocks noGrp="1"/>
          </p:cNvSpPr>
          <p:nvPr>
            <p:ph type="sldNum" sz="quarter" idx="3"/>
          </p:nvPr>
        </p:nvSpPr>
        <p:spPr>
          <a:xfrm>
            <a:off x="3848647" y="9433109"/>
            <a:ext cx="2944283" cy="498294"/>
          </a:xfrm>
          <a:prstGeom prst="rect">
            <a:avLst/>
          </a:prstGeom>
        </p:spPr>
        <p:txBody>
          <a:bodyPr vert="horz" lIns="91303" tIns="45651" rIns="91303" bIns="45651" rtlCol="0" anchor="b"/>
          <a:lstStyle>
            <a:lvl1pPr algn="r">
              <a:defRPr sz="1200"/>
            </a:lvl1pPr>
          </a:lstStyle>
          <a:p>
            <a:fld id="{E9E1DC8B-0A09-DC4E-ABCE-FAAA12F0302B}" type="slidenum">
              <a:rPr lang="en-US" smtClean="0"/>
              <a:t>‹#›</a:t>
            </a:fld>
            <a:endParaRPr lang="en-US"/>
          </a:p>
        </p:txBody>
      </p:sp>
    </p:spTree>
    <p:extLst>
      <p:ext uri="{BB962C8B-B14F-4D97-AF65-F5344CB8AC3E}">
        <p14:creationId xmlns:p14="http://schemas.microsoft.com/office/powerpoint/2010/main" val="20685749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2944283" cy="498295"/>
          </a:xfrm>
          <a:prstGeom prst="rect">
            <a:avLst/>
          </a:prstGeom>
        </p:spPr>
        <p:txBody>
          <a:bodyPr vert="horz" lIns="91303" tIns="45651" rIns="91303" bIns="45651" rtlCol="0"/>
          <a:lstStyle>
            <a:lvl1pPr algn="l">
              <a:defRPr sz="1200"/>
            </a:lvl1pPr>
          </a:lstStyle>
          <a:p>
            <a:endParaRPr lang="en-US"/>
          </a:p>
        </p:txBody>
      </p:sp>
      <p:sp>
        <p:nvSpPr>
          <p:cNvPr id="3" name="Date Placeholder 2"/>
          <p:cNvSpPr>
            <a:spLocks noGrp="1"/>
          </p:cNvSpPr>
          <p:nvPr>
            <p:ph type="dt" idx="1"/>
          </p:nvPr>
        </p:nvSpPr>
        <p:spPr>
          <a:xfrm>
            <a:off x="3848647" y="2"/>
            <a:ext cx="2944283" cy="498295"/>
          </a:xfrm>
          <a:prstGeom prst="rect">
            <a:avLst/>
          </a:prstGeom>
        </p:spPr>
        <p:txBody>
          <a:bodyPr vert="horz" lIns="91303" tIns="45651" rIns="91303" bIns="45651" rtlCol="0"/>
          <a:lstStyle>
            <a:lvl1pPr algn="r">
              <a:defRPr sz="1200"/>
            </a:lvl1pPr>
          </a:lstStyle>
          <a:p>
            <a:fld id="{247A641A-FC50-3840-A830-42D90553FE8C}" type="datetimeFigureOut">
              <a:rPr lang="en-US" smtClean="0"/>
              <a:t>1/21/2025</a:t>
            </a:fld>
            <a:endParaRPr lang="en-US"/>
          </a:p>
        </p:txBody>
      </p:sp>
      <p:sp>
        <p:nvSpPr>
          <p:cNvPr id="4" name="Slide Image Placeholder 3"/>
          <p:cNvSpPr>
            <a:spLocks noGrp="1" noRot="1" noChangeAspect="1"/>
          </p:cNvSpPr>
          <p:nvPr>
            <p:ph type="sldImg" idx="2"/>
          </p:nvPr>
        </p:nvSpPr>
        <p:spPr>
          <a:xfrm>
            <a:off x="419100" y="1241425"/>
            <a:ext cx="5956300" cy="3351213"/>
          </a:xfrm>
          <a:prstGeom prst="rect">
            <a:avLst/>
          </a:prstGeom>
          <a:noFill/>
          <a:ln w="12700">
            <a:solidFill>
              <a:prstClr val="black"/>
            </a:solidFill>
          </a:ln>
        </p:spPr>
        <p:txBody>
          <a:bodyPr vert="horz" lIns="91303" tIns="45651" rIns="91303" bIns="45651" rtlCol="0" anchor="ctr"/>
          <a:lstStyle/>
          <a:p>
            <a:endParaRPr lang="en-US"/>
          </a:p>
        </p:txBody>
      </p:sp>
      <p:sp>
        <p:nvSpPr>
          <p:cNvPr id="5" name="Notes Placeholder 4"/>
          <p:cNvSpPr>
            <a:spLocks noGrp="1"/>
          </p:cNvSpPr>
          <p:nvPr>
            <p:ph type="body" sz="quarter" idx="3"/>
          </p:nvPr>
        </p:nvSpPr>
        <p:spPr>
          <a:xfrm>
            <a:off x="679450" y="4779487"/>
            <a:ext cx="5435600" cy="3910489"/>
          </a:xfrm>
          <a:prstGeom prst="rect">
            <a:avLst/>
          </a:prstGeom>
        </p:spPr>
        <p:txBody>
          <a:bodyPr vert="horz" lIns="91303" tIns="45651" rIns="91303" bIns="45651"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433109"/>
            <a:ext cx="2944283" cy="498294"/>
          </a:xfrm>
          <a:prstGeom prst="rect">
            <a:avLst/>
          </a:prstGeom>
        </p:spPr>
        <p:txBody>
          <a:bodyPr vert="horz" lIns="91303" tIns="45651" rIns="91303" bIns="45651" rtlCol="0" anchor="b"/>
          <a:lstStyle>
            <a:lvl1pPr algn="l">
              <a:defRPr sz="1200"/>
            </a:lvl1pPr>
          </a:lstStyle>
          <a:p>
            <a:endParaRPr lang="en-US"/>
          </a:p>
        </p:txBody>
      </p:sp>
      <p:sp>
        <p:nvSpPr>
          <p:cNvPr id="7" name="Slide Number Placeholder 6"/>
          <p:cNvSpPr>
            <a:spLocks noGrp="1"/>
          </p:cNvSpPr>
          <p:nvPr>
            <p:ph type="sldNum" sz="quarter" idx="5"/>
          </p:nvPr>
        </p:nvSpPr>
        <p:spPr>
          <a:xfrm>
            <a:off x="3848647" y="9433109"/>
            <a:ext cx="2944283" cy="498294"/>
          </a:xfrm>
          <a:prstGeom prst="rect">
            <a:avLst/>
          </a:prstGeom>
        </p:spPr>
        <p:txBody>
          <a:bodyPr vert="horz" lIns="91303" tIns="45651" rIns="91303" bIns="45651" rtlCol="0" anchor="b"/>
          <a:lstStyle>
            <a:lvl1pPr algn="r">
              <a:defRPr sz="1200"/>
            </a:lvl1pPr>
          </a:lstStyle>
          <a:p>
            <a:fld id="{8C896355-3DDC-9949-861F-AD0908BFCC23}" type="slidenum">
              <a:rPr lang="en-US" smtClean="0"/>
              <a:t>‹#›</a:t>
            </a:fld>
            <a:endParaRPr lang="en-US"/>
          </a:p>
        </p:txBody>
      </p:sp>
    </p:spTree>
    <p:extLst>
      <p:ext uri="{BB962C8B-B14F-4D97-AF65-F5344CB8AC3E}">
        <p14:creationId xmlns:p14="http://schemas.microsoft.com/office/powerpoint/2010/main" val="2099776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1</a:t>
            </a:fld>
            <a:endParaRPr lang="en-US"/>
          </a:p>
        </p:txBody>
      </p:sp>
    </p:spTree>
    <p:extLst>
      <p:ext uri="{BB962C8B-B14F-4D97-AF65-F5344CB8AC3E}">
        <p14:creationId xmlns:p14="http://schemas.microsoft.com/office/powerpoint/2010/main" val="7876478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Antal studerende </a:t>
            </a:r>
          </a:p>
          <a:p>
            <a:r>
              <a:rPr lang="da-DK" baseline="0" dirty="0"/>
              <a:t>Note: Opgjort som bestand 1/10 2024. Omfatter o</a:t>
            </a:r>
            <a:r>
              <a:rPr lang="da-DK" dirty="0"/>
              <a:t>rdinære heltidsstuderende,</a:t>
            </a:r>
            <a:r>
              <a:rPr lang="da-DK" baseline="0" dirty="0"/>
              <a:t> gæstestuderende og deltidsuddannelser (</a:t>
            </a:r>
            <a:r>
              <a:rPr lang="da-DK" dirty="0"/>
              <a:t>Kilde: </a:t>
            </a:r>
            <a:r>
              <a:rPr lang="da-DK" dirty="0" err="1"/>
              <a:t>QlikView</a:t>
            </a:r>
            <a:r>
              <a:rPr lang="da-DK" dirty="0"/>
              <a:t> bestandsrapport)</a:t>
            </a:r>
            <a:r>
              <a:rPr lang="da-DK" baseline="0" dirty="0"/>
              <a:t>.</a:t>
            </a:r>
          </a:p>
          <a:p>
            <a:endParaRPr lang="da-DK" dirty="0"/>
          </a:p>
          <a:p>
            <a:r>
              <a:rPr lang="da-DK" b="1" dirty="0"/>
              <a:t>Ph.d.</a:t>
            </a:r>
            <a:r>
              <a:rPr lang="da-DK" b="1" baseline="0" dirty="0"/>
              <a:t> studerende</a:t>
            </a:r>
          </a:p>
          <a:p>
            <a:r>
              <a:rPr lang="da-DK" baseline="0" dirty="0"/>
              <a:t>Kilde: ØA</a:t>
            </a:r>
          </a:p>
          <a:p>
            <a:r>
              <a:rPr lang="da-DK" baseline="0" dirty="0"/>
              <a:t>Note: Ph.d.-bestand pr. 31.12.2023 (AAU nøgletal)</a:t>
            </a:r>
            <a:endParaRPr lang="da-DK" dirty="0"/>
          </a:p>
          <a:p>
            <a:endParaRPr lang="da-DK" dirty="0"/>
          </a:p>
          <a:p>
            <a:r>
              <a:rPr lang="da-DK" b="1" dirty="0"/>
              <a:t>Årsværk</a:t>
            </a:r>
          </a:p>
          <a:p>
            <a:r>
              <a:rPr lang="da-DK" dirty="0"/>
              <a:t>Kilde:</a:t>
            </a:r>
            <a:r>
              <a:rPr lang="da-DK" baseline="0" dirty="0"/>
              <a:t> AAU nøgletal, opgjort 31.12.2023</a:t>
            </a:r>
          </a:p>
          <a:p>
            <a:endParaRPr lang="da-DK" baseline="0" dirty="0"/>
          </a:p>
          <a:p>
            <a:r>
              <a:rPr lang="da-DK" b="1" baseline="0" dirty="0"/>
              <a:t>Indtægter</a:t>
            </a:r>
          </a:p>
          <a:p>
            <a:r>
              <a:rPr lang="da-DK" b="0" baseline="0" dirty="0"/>
              <a:t>Kilde: AAU budget 2024 (godkendt af bestyrelsen december 2023)</a:t>
            </a:r>
          </a:p>
          <a:p>
            <a:endParaRPr lang="da-DK" b="1"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10</a:t>
            </a:fld>
            <a:endParaRPr lang="en-US"/>
          </a:p>
        </p:txBody>
      </p:sp>
    </p:spTree>
    <p:extLst>
      <p:ext uri="{BB962C8B-B14F-4D97-AF65-F5344CB8AC3E}">
        <p14:creationId xmlns:p14="http://schemas.microsoft.com/office/powerpoint/2010/main" val="18514532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11</a:t>
            </a:fld>
            <a:endParaRPr lang="en-US"/>
          </a:p>
        </p:txBody>
      </p:sp>
    </p:spTree>
    <p:extLst>
      <p:ext uri="{BB962C8B-B14F-4D97-AF65-F5344CB8AC3E}">
        <p14:creationId xmlns:p14="http://schemas.microsoft.com/office/powerpoint/2010/main" val="24347884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12</a:t>
            </a:fld>
            <a:endParaRPr lang="en-US"/>
          </a:p>
        </p:txBody>
      </p:sp>
    </p:spTree>
    <p:extLst>
      <p:ext uri="{BB962C8B-B14F-4D97-AF65-F5344CB8AC3E}">
        <p14:creationId xmlns:p14="http://schemas.microsoft.com/office/powerpoint/2010/main" val="33830950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13</a:t>
            </a:fld>
            <a:endParaRPr lang="en-US"/>
          </a:p>
        </p:txBody>
      </p:sp>
    </p:spTree>
    <p:extLst>
      <p:ext uri="{BB962C8B-B14F-4D97-AF65-F5344CB8AC3E}">
        <p14:creationId xmlns:p14="http://schemas.microsoft.com/office/powerpoint/2010/main" val="21179066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defTabSz="913028">
              <a:defRPr/>
            </a:pPr>
            <a:r>
              <a:rPr lang="da-DK" dirty="0"/>
              <a:t>MIT Report: </a:t>
            </a:r>
            <a:r>
              <a:rPr lang="en-US" dirty="0"/>
              <a:t>”The global state of the art in engineering education” (Graham, Ruth for MIT, 2018)</a:t>
            </a:r>
            <a:endParaRPr lang="da-DK" baseline="0" dirty="0"/>
          </a:p>
          <a:p>
            <a:pPr defTabSz="913028">
              <a:defRPr/>
            </a:pPr>
            <a:r>
              <a:rPr lang="da-DK" baseline="0" dirty="0"/>
              <a:t>Rapport fra </a:t>
            </a:r>
            <a:r>
              <a:rPr lang="da-DK" dirty="0"/>
              <a:t>Massachusetts </a:t>
            </a:r>
            <a:r>
              <a:rPr lang="da-DK" dirty="0" err="1"/>
              <a:t>Institute</a:t>
            </a:r>
            <a:r>
              <a:rPr lang="da-DK" dirty="0"/>
              <a:t> of Technology (MIT)</a:t>
            </a:r>
            <a:r>
              <a:rPr lang="da-DK" baseline="0" dirty="0"/>
              <a:t>,</a:t>
            </a:r>
            <a:r>
              <a:rPr lang="da-DK" dirty="0"/>
              <a:t> marts 2018.</a:t>
            </a:r>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14</a:t>
            </a:fld>
            <a:endParaRPr lang="en-US"/>
          </a:p>
        </p:txBody>
      </p:sp>
    </p:spTree>
    <p:extLst>
      <p:ext uri="{BB962C8B-B14F-4D97-AF65-F5344CB8AC3E}">
        <p14:creationId xmlns:p14="http://schemas.microsoft.com/office/powerpoint/2010/main" val="29574081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pPr defTabSz="913028">
              <a:defRPr/>
            </a:pPr>
            <a:r>
              <a:rPr lang="da-DK" dirty="0">
                <a:highlight>
                  <a:srgbClr val="FFFF00"/>
                </a:highlight>
              </a:rPr>
              <a:t>Note: Bacheloroptag</a:t>
            </a:r>
            <a:r>
              <a:rPr lang="da-DK" baseline="0" dirty="0">
                <a:highlight>
                  <a:srgbClr val="FFFF00"/>
                </a:highlight>
              </a:rPr>
              <a:t> er opgjort som</a:t>
            </a:r>
            <a:r>
              <a:rPr lang="da-DK" dirty="0">
                <a:highlight>
                  <a:srgbClr val="FFFF00"/>
                </a:highlight>
              </a:rPr>
              <a:t> KOT-optag</a:t>
            </a:r>
            <a:r>
              <a:rPr lang="da-DK" baseline="0" dirty="0">
                <a:highlight>
                  <a:srgbClr val="FFFF00"/>
                </a:highlight>
              </a:rPr>
              <a:t> den 1/10 i året. Kandidatoptag er opgjort 1/10 i året. </a:t>
            </a:r>
          </a:p>
          <a:p>
            <a:pPr defTabSz="913028">
              <a:defRPr/>
            </a:pPr>
            <a:r>
              <a:rPr lang="da-DK" dirty="0">
                <a:highlight>
                  <a:srgbClr val="FFFF00"/>
                </a:highlight>
              </a:rPr>
              <a:t>Kilde:</a:t>
            </a:r>
            <a:r>
              <a:rPr lang="da-DK" baseline="0" dirty="0">
                <a:highlight>
                  <a:srgbClr val="FFFF00"/>
                </a:highlight>
              </a:rPr>
              <a:t> </a:t>
            </a:r>
            <a:r>
              <a:rPr lang="da-DK" baseline="0" dirty="0" err="1">
                <a:highlight>
                  <a:srgbClr val="FFFF00"/>
                </a:highlight>
              </a:rPr>
              <a:t>Qlikview</a:t>
            </a:r>
            <a:endParaRPr lang="da-DK" baseline="0" dirty="0">
              <a:highlight>
                <a:srgbClr val="FFFF00"/>
              </a:highlight>
            </a:endParaRPr>
          </a:p>
          <a:p>
            <a:pPr defTabSz="913028">
              <a:defRPr/>
            </a:pPr>
            <a:endParaRPr lang="da-DK" baseline="0" dirty="0"/>
          </a:p>
          <a:p>
            <a:endParaRPr lang="da-DK" baseline="0" dirty="0"/>
          </a:p>
          <a:p>
            <a:r>
              <a:rPr lang="da-DK" baseline="0" dirty="0"/>
              <a:t>Antallet af uddannelser: Omfatter alene uddannelser, som har åbent for optag</a:t>
            </a:r>
          </a:p>
          <a:p>
            <a:r>
              <a:rPr lang="da-DK" baseline="0" dirty="0"/>
              <a:t>Kilde: Uddannelsesbasen januar 2024</a:t>
            </a:r>
          </a:p>
        </p:txBody>
      </p:sp>
      <p:sp>
        <p:nvSpPr>
          <p:cNvPr id="4" name="Pladsholder til diasnummer 3"/>
          <p:cNvSpPr>
            <a:spLocks noGrp="1"/>
          </p:cNvSpPr>
          <p:nvPr>
            <p:ph type="sldNum" sz="quarter" idx="10"/>
          </p:nvPr>
        </p:nvSpPr>
        <p:spPr/>
        <p:txBody>
          <a:bodyPr/>
          <a:lstStyle/>
          <a:p>
            <a:fld id="{8C896355-3DDC-9949-861F-AD0908BFCC23}" type="slidenum">
              <a:rPr lang="en-US" smtClean="0"/>
              <a:t>15</a:t>
            </a:fld>
            <a:endParaRPr lang="en-US"/>
          </a:p>
        </p:txBody>
      </p:sp>
    </p:spTree>
    <p:extLst>
      <p:ext uri="{BB962C8B-B14F-4D97-AF65-F5344CB8AC3E}">
        <p14:creationId xmlns:p14="http://schemas.microsoft.com/office/powerpoint/2010/main" val="40680563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Overordnede</a:t>
            </a:r>
            <a:r>
              <a:rPr lang="da-DK" baseline="0" dirty="0"/>
              <a:t> emnekategorier for uddannelsesområderne på AAU.</a:t>
            </a:r>
          </a:p>
          <a:p>
            <a:r>
              <a:rPr lang="da-DK" baseline="0" dirty="0"/>
              <a:t>Kilde: Emnevælgeren på </a:t>
            </a:r>
            <a:r>
              <a:rPr lang="da-DK" baseline="0" dirty="0" err="1"/>
              <a:t>AAUs</a:t>
            </a:r>
            <a:r>
              <a:rPr lang="da-DK" baseline="0" dirty="0"/>
              <a:t> online studieguide, januar 2022</a:t>
            </a:r>
            <a:endParaRPr lang="da-DK" dirty="0"/>
          </a:p>
          <a:p>
            <a:endParaRPr lang="da-DK" dirty="0"/>
          </a:p>
          <a:p>
            <a:r>
              <a:rPr lang="da-DK" b="1" dirty="0"/>
              <a:t>Medier,</a:t>
            </a:r>
            <a:r>
              <a:rPr lang="da-DK" b="1" baseline="0" dirty="0"/>
              <a:t> kommunikation &amp; information</a:t>
            </a:r>
          </a:p>
          <a:p>
            <a:r>
              <a:rPr lang="da-DK" baseline="0" dirty="0"/>
              <a:t>Bl.a. Kommunikation og Digitale Medier, International Virksomhedskommunikation, Design og anvendelse af kunstig intelligens</a:t>
            </a:r>
          </a:p>
          <a:p>
            <a:endParaRPr lang="da-DK" baseline="0" dirty="0"/>
          </a:p>
          <a:p>
            <a:r>
              <a:rPr lang="da-DK" b="1" baseline="0" dirty="0"/>
              <a:t>Samfund, politik &amp; økonomi</a:t>
            </a:r>
          </a:p>
          <a:p>
            <a:r>
              <a:rPr lang="da-DK" baseline="0" dirty="0"/>
              <a:t>Bl.a. Politik og Administration, Økonomi, Sociologi</a:t>
            </a:r>
          </a:p>
          <a:p>
            <a:endParaRPr lang="da-DK" baseline="0" dirty="0"/>
          </a:p>
          <a:p>
            <a:r>
              <a:rPr lang="da-DK" b="1" baseline="0" dirty="0"/>
              <a:t>Erhvervsøkonomi, handel &amp; ledelse</a:t>
            </a:r>
          </a:p>
          <a:p>
            <a:r>
              <a:rPr lang="da-DK" baseline="0" dirty="0"/>
              <a:t>Bl.a. Erhvervsøkonomi, Jura, Globale Forretningssystemer</a:t>
            </a:r>
          </a:p>
          <a:p>
            <a:endParaRPr lang="da-DK" baseline="0" dirty="0"/>
          </a:p>
          <a:p>
            <a:r>
              <a:rPr lang="da-DK" b="1" baseline="0" dirty="0"/>
              <a:t>Biologi, kemi &amp; natur</a:t>
            </a:r>
          </a:p>
          <a:p>
            <a:r>
              <a:rPr lang="da-DK" baseline="0" dirty="0"/>
              <a:t>Bl.a. Biologi, Kemi, Miljøvidenskab </a:t>
            </a:r>
          </a:p>
          <a:p>
            <a:endParaRPr lang="da-DK" baseline="0" dirty="0"/>
          </a:p>
          <a:p>
            <a:r>
              <a:rPr lang="da-DK" b="1" baseline="0" dirty="0"/>
              <a:t>Kunst, musik &amp; design</a:t>
            </a:r>
          </a:p>
          <a:p>
            <a:r>
              <a:rPr lang="da-DK" baseline="0" dirty="0"/>
              <a:t>Bl.a. Kunst og Teknologi, Musik, Bæredygtigt Design</a:t>
            </a:r>
          </a:p>
          <a:p>
            <a:endParaRPr lang="da-DK" baseline="0" dirty="0"/>
          </a:p>
          <a:p>
            <a:r>
              <a:rPr lang="da-DK" b="1" baseline="0" dirty="0"/>
              <a:t>Medicin, sundhed &amp; pleje</a:t>
            </a:r>
          </a:p>
          <a:p>
            <a:r>
              <a:rPr lang="da-DK" baseline="0" dirty="0"/>
              <a:t>Bl.a. Medicin, Idræt, Sundhedsteknologi</a:t>
            </a:r>
          </a:p>
          <a:p>
            <a:endParaRPr lang="da-DK" baseline="0" dirty="0"/>
          </a:p>
          <a:p>
            <a:r>
              <a:rPr lang="da-DK" b="1" baseline="0" dirty="0"/>
              <a:t>Fysik, matematik &amp; nanoteknologi</a:t>
            </a:r>
          </a:p>
          <a:p>
            <a:r>
              <a:rPr lang="da-DK" baseline="0" dirty="0"/>
              <a:t>Bl.a. Fysik, Matematik, Nanoteknologi</a:t>
            </a:r>
          </a:p>
          <a:p>
            <a:endParaRPr lang="da-DK" baseline="0" dirty="0"/>
          </a:p>
          <a:p>
            <a:r>
              <a:rPr lang="da-DK" b="1" baseline="0" dirty="0"/>
              <a:t>Pædagogik, psykologi &amp; undervisning</a:t>
            </a:r>
          </a:p>
          <a:p>
            <a:r>
              <a:rPr lang="da-DK" baseline="0" dirty="0"/>
              <a:t>Bl.a. Psykologi, Musikterapi, Socialrådgiver</a:t>
            </a:r>
          </a:p>
          <a:p>
            <a:endParaRPr lang="da-DK" baseline="0" dirty="0"/>
          </a:p>
          <a:p>
            <a:r>
              <a:rPr lang="da-DK" b="1" baseline="0" dirty="0"/>
              <a:t>Sprog, kultur &amp; historie</a:t>
            </a:r>
          </a:p>
          <a:p>
            <a:r>
              <a:rPr lang="da-DK" baseline="0" dirty="0"/>
              <a:t>Bl.a. Engelsk, Historie, Sprog og Internationale Studier</a:t>
            </a:r>
          </a:p>
          <a:p>
            <a:endParaRPr lang="da-DK" baseline="0" dirty="0"/>
          </a:p>
          <a:p>
            <a:r>
              <a:rPr lang="da-DK" b="1" baseline="0" dirty="0"/>
              <a:t>It, elektronik &amp; programmering</a:t>
            </a:r>
          </a:p>
          <a:p>
            <a:r>
              <a:rPr lang="da-DK" baseline="0" dirty="0"/>
              <a:t>Bl.a. Datalogi, Robotteknologi, Medialogi</a:t>
            </a:r>
          </a:p>
          <a:p>
            <a:endParaRPr lang="da-DK" baseline="0" dirty="0"/>
          </a:p>
          <a:p>
            <a:r>
              <a:rPr lang="da-DK" b="1" baseline="0" dirty="0"/>
              <a:t>Teknik, konstruktion &amp; udvikling</a:t>
            </a:r>
          </a:p>
          <a:p>
            <a:r>
              <a:rPr lang="da-DK" baseline="0" dirty="0"/>
              <a:t>Bl.a. Byggeri og Anlæg, Energi, Mekanik og Produktion</a:t>
            </a:r>
            <a:endParaRPr lang="da-DK" dirty="0"/>
          </a:p>
          <a:p>
            <a:endParaRPr lang="da-DK" dirty="0"/>
          </a:p>
        </p:txBody>
      </p:sp>
      <p:sp>
        <p:nvSpPr>
          <p:cNvPr id="4" name="Pladsholder til slidenummer 3"/>
          <p:cNvSpPr>
            <a:spLocks noGrp="1"/>
          </p:cNvSpPr>
          <p:nvPr>
            <p:ph type="sldNum" sz="quarter" idx="5"/>
          </p:nvPr>
        </p:nvSpPr>
        <p:spPr/>
        <p:txBody>
          <a:bodyPr/>
          <a:lstStyle/>
          <a:p>
            <a:fld id="{8C896355-3DDC-9949-861F-AD0908BFCC23}" type="slidenum">
              <a:rPr lang="en-US" smtClean="0"/>
              <a:t>16</a:t>
            </a:fld>
            <a:endParaRPr lang="en-US"/>
          </a:p>
        </p:txBody>
      </p:sp>
    </p:spTree>
    <p:extLst>
      <p:ext uri="{BB962C8B-B14F-4D97-AF65-F5344CB8AC3E}">
        <p14:creationId xmlns:p14="http://schemas.microsoft.com/office/powerpoint/2010/main" val="2918435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diasnummer 3"/>
          <p:cNvSpPr>
            <a:spLocks noGrp="1"/>
          </p:cNvSpPr>
          <p:nvPr>
            <p:ph type="sldNum" sz="quarter" idx="10"/>
          </p:nvPr>
        </p:nvSpPr>
        <p:spPr/>
        <p:txBody>
          <a:bodyPr/>
          <a:lstStyle/>
          <a:p>
            <a:fld id="{8C896355-3DDC-9949-861F-AD0908BFCC23}" type="slidenum">
              <a:rPr lang="en-US" smtClean="0"/>
              <a:t>17</a:t>
            </a:fld>
            <a:endParaRPr lang="en-US"/>
          </a:p>
        </p:txBody>
      </p:sp>
    </p:spTree>
    <p:extLst>
      <p:ext uri="{BB962C8B-B14F-4D97-AF65-F5344CB8AC3E}">
        <p14:creationId xmlns:p14="http://schemas.microsoft.com/office/powerpoint/2010/main" val="397044384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18</a:t>
            </a:fld>
            <a:endParaRPr lang="en-US"/>
          </a:p>
        </p:txBody>
      </p:sp>
    </p:spTree>
    <p:extLst>
      <p:ext uri="{BB962C8B-B14F-4D97-AF65-F5344CB8AC3E}">
        <p14:creationId xmlns:p14="http://schemas.microsoft.com/office/powerpoint/2010/main" val="22608546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19</a:t>
            </a:fld>
            <a:endParaRPr lang="en-US"/>
          </a:p>
        </p:txBody>
      </p:sp>
    </p:spTree>
    <p:extLst>
      <p:ext uri="{BB962C8B-B14F-4D97-AF65-F5344CB8AC3E}">
        <p14:creationId xmlns:p14="http://schemas.microsoft.com/office/powerpoint/2010/main" val="28725029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2</a:t>
            </a:fld>
            <a:endParaRPr lang="en-US"/>
          </a:p>
        </p:txBody>
      </p:sp>
    </p:spTree>
    <p:extLst>
      <p:ext uri="{BB962C8B-B14F-4D97-AF65-F5344CB8AC3E}">
        <p14:creationId xmlns:p14="http://schemas.microsoft.com/office/powerpoint/2010/main" val="15029416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8C896355-3DDC-9949-861F-AD0908BFCC23}" type="slidenum">
              <a:rPr lang="en-US" smtClean="0"/>
              <a:t>20</a:t>
            </a:fld>
            <a:endParaRPr lang="en-US"/>
          </a:p>
        </p:txBody>
      </p:sp>
    </p:spTree>
    <p:extLst>
      <p:ext uri="{BB962C8B-B14F-4D97-AF65-F5344CB8AC3E}">
        <p14:creationId xmlns:p14="http://schemas.microsoft.com/office/powerpoint/2010/main" val="7705463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diasnummer 3"/>
          <p:cNvSpPr>
            <a:spLocks noGrp="1"/>
          </p:cNvSpPr>
          <p:nvPr>
            <p:ph type="sldNum" sz="quarter" idx="10"/>
          </p:nvPr>
        </p:nvSpPr>
        <p:spPr/>
        <p:txBody>
          <a:bodyPr/>
          <a:lstStyle/>
          <a:p>
            <a:fld id="{8C896355-3DDC-9949-861F-AD0908BFCC23}" type="slidenum">
              <a:rPr lang="en-US" smtClean="0"/>
              <a:t>21</a:t>
            </a:fld>
            <a:endParaRPr lang="en-US"/>
          </a:p>
        </p:txBody>
      </p:sp>
    </p:spTree>
    <p:extLst>
      <p:ext uri="{BB962C8B-B14F-4D97-AF65-F5344CB8AC3E}">
        <p14:creationId xmlns:p14="http://schemas.microsoft.com/office/powerpoint/2010/main" val="39668708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083798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defTabSz="913028">
              <a:defRPr/>
            </a:pPr>
            <a:r>
              <a:rPr lang="en-US" b="1" baseline="0" dirty="0" err="1">
                <a:solidFill>
                  <a:schemeClr val="bg1"/>
                </a:solidFill>
              </a:rPr>
              <a:t>Bedste</a:t>
            </a:r>
            <a:r>
              <a:rPr lang="en-US" b="1" baseline="0" dirty="0">
                <a:solidFill>
                  <a:schemeClr val="bg1"/>
                </a:solidFill>
              </a:rPr>
              <a:t> </a:t>
            </a:r>
            <a:r>
              <a:rPr lang="en-US" b="1" baseline="0" dirty="0" err="1">
                <a:solidFill>
                  <a:schemeClr val="bg1"/>
                </a:solidFill>
              </a:rPr>
              <a:t>ingeniøruniversitet</a:t>
            </a:r>
            <a:r>
              <a:rPr lang="en-US" b="1" baseline="0" dirty="0">
                <a:solidFill>
                  <a:schemeClr val="bg1"/>
                </a:solidFill>
              </a:rPr>
              <a:t> </a:t>
            </a:r>
            <a:r>
              <a:rPr lang="en-US" b="1" baseline="0" dirty="0" err="1">
                <a:solidFill>
                  <a:schemeClr val="bg1"/>
                </a:solidFill>
              </a:rPr>
              <a:t>i</a:t>
            </a:r>
            <a:r>
              <a:rPr lang="en-US" b="1" baseline="0" dirty="0">
                <a:solidFill>
                  <a:schemeClr val="bg1"/>
                </a:solidFill>
              </a:rPr>
              <a:t> EU</a:t>
            </a:r>
          </a:p>
          <a:p>
            <a:r>
              <a:rPr lang="da-DK" dirty="0"/>
              <a:t>Kilde:</a:t>
            </a:r>
            <a:r>
              <a:rPr lang="da-DK" baseline="0" dirty="0"/>
              <a:t> </a:t>
            </a:r>
            <a:r>
              <a:rPr lang="en-US" dirty="0"/>
              <a:t>Best Global Universities for Engineering, U.S. News &amp; World Report 2023</a:t>
            </a:r>
          </a:p>
          <a:p>
            <a:pPr defTabSz="913028">
              <a:defRPr/>
            </a:pPr>
            <a:endParaRPr lang="da-DK" b="1" dirty="0"/>
          </a:p>
          <a:p>
            <a:pPr defTabSz="913028">
              <a:defRPr/>
            </a:pPr>
            <a:r>
              <a:rPr lang="da-DK" b="1" dirty="0"/>
              <a:t>AAU</a:t>
            </a:r>
            <a:r>
              <a:rPr lang="da-DK" b="1" baseline="0" dirty="0"/>
              <a:t> er blandt de bedste universiteter i verdenen</a:t>
            </a:r>
            <a:endParaRPr lang="da-DK" b="1" dirty="0"/>
          </a:p>
          <a:p>
            <a:pPr defTabSz="913028">
              <a:defRPr/>
            </a:pPr>
            <a:r>
              <a:rPr lang="en-US" dirty="0">
                <a:solidFill>
                  <a:schemeClr val="bg1"/>
                </a:solidFill>
              </a:rPr>
              <a:t>Kilde: </a:t>
            </a:r>
            <a:r>
              <a:rPr lang="en-US" baseline="0" dirty="0">
                <a:solidFill>
                  <a:schemeClr val="bg1"/>
                </a:solidFill>
              </a:rPr>
              <a:t>World University Rankings, </a:t>
            </a:r>
            <a:r>
              <a:rPr lang="en-US" dirty="0">
                <a:solidFill>
                  <a:schemeClr val="bg1"/>
                </a:solidFill>
              </a:rPr>
              <a:t>Times</a:t>
            </a:r>
            <a:r>
              <a:rPr lang="en-US" baseline="0" dirty="0">
                <a:solidFill>
                  <a:schemeClr val="bg1"/>
                </a:solidFill>
              </a:rPr>
              <a:t> Higher Education, 2024</a:t>
            </a: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Kilde: Times </a:t>
            </a:r>
            <a:r>
              <a:rPr lang="da-DK" dirty="0" err="1">
                <a:solidFill>
                  <a:schemeClr val="tx1"/>
                </a:solidFill>
                <a:latin typeface="+mn-lt"/>
              </a:rPr>
              <a:t>Higher</a:t>
            </a:r>
            <a:r>
              <a:rPr lang="da-DK" dirty="0">
                <a:solidFill>
                  <a:schemeClr val="tx1"/>
                </a:solidFill>
                <a:latin typeface="+mn-lt"/>
              </a:rPr>
              <a:t> Education </a:t>
            </a:r>
            <a:r>
              <a:rPr lang="da-DK" dirty="0" err="1">
                <a:solidFill>
                  <a:schemeClr val="tx1"/>
                </a:solidFill>
                <a:latin typeface="+mn-lt"/>
              </a:rPr>
              <a:t>Impact</a:t>
            </a:r>
            <a:r>
              <a:rPr lang="da-DK" dirty="0">
                <a:solidFill>
                  <a:schemeClr val="tx1"/>
                </a:solidFill>
                <a:latin typeface="+mn-lt"/>
              </a:rPr>
              <a:t> Ranking 2024</a:t>
            </a:r>
          </a:p>
          <a:p>
            <a:endParaRPr lang="en-US" dirty="0"/>
          </a:p>
          <a:p>
            <a:pPr defTabSz="913028">
              <a:defRPr/>
            </a:pPr>
            <a:r>
              <a:rPr lang="da-DK" b="1" dirty="0"/>
              <a:t>AAU er det bedste unge universitet i Skandinavien</a:t>
            </a:r>
          </a:p>
          <a:p>
            <a:pPr defTabSz="913028">
              <a:defRPr/>
            </a:pPr>
            <a:r>
              <a:rPr lang="da-DK" b="0" dirty="0"/>
              <a:t>Note: AAU,</a:t>
            </a:r>
            <a:r>
              <a:rPr lang="da-DK" b="0" baseline="0" dirty="0"/>
              <a:t> </a:t>
            </a:r>
            <a:r>
              <a:rPr lang="da-DK" b="0" dirty="0"/>
              <a:t>2024</a:t>
            </a:r>
            <a:r>
              <a:rPr lang="da-DK" b="0" baseline="0" dirty="0"/>
              <a:t> nr.</a:t>
            </a:r>
            <a:r>
              <a:rPr lang="da-DK" b="0" dirty="0"/>
              <a:t> 22 </a:t>
            </a:r>
            <a:r>
              <a:rPr lang="da-DK" b="0" baseline="0" dirty="0"/>
              <a:t>Listen inkluderer 605 universiteter.</a:t>
            </a:r>
          </a:p>
          <a:p>
            <a:pPr defTabSz="913028">
              <a:defRPr/>
            </a:pPr>
            <a:r>
              <a:rPr lang="da-DK" b="0" dirty="0"/>
              <a:t>Kilde: Times </a:t>
            </a:r>
            <a:r>
              <a:rPr lang="da-DK" b="0" dirty="0" err="1"/>
              <a:t>Higher</a:t>
            </a:r>
            <a:r>
              <a:rPr lang="da-DK" b="0" dirty="0"/>
              <a:t> Education</a:t>
            </a:r>
            <a:r>
              <a:rPr lang="da-DK" b="0" baseline="0" dirty="0"/>
              <a:t>: Young University Ranking. </a:t>
            </a:r>
          </a:p>
          <a:p>
            <a:pPr defTabSz="913028">
              <a:defRPr/>
            </a:pPr>
            <a:endParaRPr lang="da-DK" b="0" baseline="0" dirty="0"/>
          </a:p>
          <a:p>
            <a:endParaRPr lang="en-US" dirty="0"/>
          </a:p>
          <a:p>
            <a:pPr defTabSz="913028">
              <a:defRPr/>
            </a:pPr>
            <a:endParaRPr lang="da-DK" b="1" dirty="0"/>
          </a:p>
          <a:p>
            <a:pPr defTabSz="913028">
              <a:defRPr/>
            </a:pPr>
            <a:endParaRPr lang="da-DK" dirty="0"/>
          </a:p>
          <a:p>
            <a:pPr defTabSz="913028">
              <a:defRPr/>
            </a:pPr>
            <a:endParaRPr lang="da-DK" dirty="0"/>
          </a:p>
          <a:p>
            <a:endParaRPr lang="da-DK" dirty="0"/>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23</a:t>
            </a:fld>
            <a:endParaRPr lang="en-US"/>
          </a:p>
        </p:txBody>
      </p:sp>
    </p:spTree>
    <p:extLst>
      <p:ext uri="{BB962C8B-B14F-4D97-AF65-F5344CB8AC3E}">
        <p14:creationId xmlns:p14="http://schemas.microsoft.com/office/powerpoint/2010/main" val="231274599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lvl="0"/>
            <a:r>
              <a:rPr lang="da-DK" b="1" dirty="0"/>
              <a:t>Eksempler</a:t>
            </a:r>
          </a:p>
          <a:p>
            <a:pPr lvl="0"/>
            <a:r>
              <a:rPr lang="da-DK" b="1" dirty="0"/>
              <a:t>Virtual reality:</a:t>
            </a:r>
            <a:r>
              <a:rPr lang="da-DK" dirty="0"/>
              <a:t> Bekæmpe angst hos børn med autisme. Få ældre til at motionere mere</a:t>
            </a:r>
          </a:p>
          <a:p>
            <a:pPr defTabSz="913028">
              <a:defRPr/>
            </a:pPr>
            <a:r>
              <a:rPr lang="da-DK" b="1" dirty="0"/>
              <a:t>Big data</a:t>
            </a:r>
            <a:r>
              <a:rPr lang="da-DK" dirty="0"/>
              <a:t>: Sikre en mere effektiv, sikker og miljøvenlig trafik</a:t>
            </a:r>
          </a:p>
          <a:p>
            <a:pPr lvl="0"/>
            <a:r>
              <a:rPr lang="da-DK" b="1" dirty="0"/>
              <a:t>Robotter, droner og satellitter: </a:t>
            </a:r>
            <a:r>
              <a:rPr lang="da-DK" dirty="0"/>
              <a:t>Udvikling af selvkørende robotter, der kan vise vej i lufthavne og på hospitaler</a:t>
            </a:r>
          </a:p>
          <a:p>
            <a:pPr lvl="0"/>
            <a:r>
              <a:rPr lang="da-DK" b="1" dirty="0"/>
              <a:t>Kunstig intelligens: </a:t>
            </a:r>
            <a:r>
              <a:rPr lang="da-DK" dirty="0"/>
              <a:t>Forbedre høreapparater ved at fjerne støj og tydeliggøre tale </a:t>
            </a:r>
          </a:p>
          <a:p>
            <a:pPr defTabSz="913028">
              <a:defRPr/>
            </a:pPr>
            <a:r>
              <a:rPr lang="da-DK" b="1" dirty="0"/>
              <a:t>Bæredygtig arkitektur/Vedvarende energi: </a:t>
            </a:r>
            <a:r>
              <a:rPr lang="da-DK" dirty="0"/>
              <a:t>Udvikling af </a:t>
            </a:r>
            <a:r>
              <a:rPr lang="da-DK" dirty="0" err="1"/>
              <a:t>NUL-energihuse</a:t>
            </a:r>
            <a:r>
              <a:rPr lang="da-DK" dirty="0"/>
              <a:t>. Verdens største forskningsindsats inden for fjernvarme </a:t>
            </a:r>
            <a:endParaRPr lang="da-DK" i="0" dirty="0"/>
          </a:p>
          <a:p>
            <a:pPr defTabSz="913028">
              <a:defRPr/>
            </a:pPr>
            <a:r>
              <a:rPr lang="da-DK" b="1" dirty="0"/>
              <a:t>Vandinfrastruktur:</a:t>
            </a:r>
            <a:r>
              <a:rPr lang="da-DK" dirty="0"/>
              <a:t> Bidrage til at mindske et globalt årligt vandspild på 10.000 milliarder liter i verdens første modulopbyggede laboratorium </a:t>
            </a:r>
          </a:p>
          <a:p>
            <a:pPr lvl="0"/>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24</a:t>
            </a:fld>
            <a:endParaRPr lang="en-US"/>
          </a:p>
        </p:txBody>
      </p:sp>
    </p:spTree>
    <p:extLst>
      <p:ext uri="{BB962C8B-B14F-4D97-AF65-F5344CB8AC3E}">
        <p14:creationId xmlns:p14="http://schemas.microsoft.com/office/powerpoint/2010/main" val="342415804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SUSTAINABLE ENERGY AND POWER ELECTRONICS</a:t>
            </a:r>
          </a:p>
          <a:p>
            <a:r>
              <a:rPr lang="en-US" dirty="0"/>
              <a:t>Creating a reliable, sustainable and competitive energy system is one of society's major challenges. Our research includes: </a:t>
            </a:r>
          </a:p>
          <a:p>
            <a:r>
              <a:rPr lang="en-US" dirty="0"/>
              <a:t>› Intelligent integrated energy systems that synthesize renewable energy with existing energy production </a:t>
            </a:r>
          </a:p>
          <a:p>
            <a:r>
              <a:rPr lang="en-US" dirty="0"/>
              <a:t>› AAU deliver world class research within power electronics. In 2017 Prof. Frede Blaabjerg was the most cited researcher per publication in “engineering”.</a:t>
            </a:r>
          </a:p>
          <a:p>
            <a:r>
              <a:rPr lang="en-US" b="1" dirty="0" err="1"/>
              <a:t>Eksempler</a:t>
            </a:r>
            <a:r>
              <a:rPr lang="en-US" b="1" dirty="0"/>
              <a:t>:</a:t>
            </a:r>
          </a:p>
          <a:p>
            <a:pPr marL="171193" indent="-171193">
              <a:buFontTx/>
              <a:buChar char="-"/>
            </a:pPr>
            <a:r>
              <a:rPr lang="da-DK" dirty="0"/>
              <a:t>Nye algoritmer kan spare vindmølleejere for millioner</a:t>
            </a:r>
          </a:p>
          <a:p>
            <a:pPr marL="171193" indent="-171193">
              <a:buFontTx/>
              <a:buChar char="-"/>
            </a:pPr>
            <a:r>
              <a:rPr lang="da-DK" dirty="0"/>
              <a:t>Fremtidens batterier er lavet af svampe</a:t>
            </a:r>
          </a:p>
          <a:p>
            <a:pPr marL="171193" indent="-171193" defTabSz="913028">
              <a:buFontTx/>
              <a:buChar char="-"/>
              <a:defRPr/>
            </a:pPr>
            <a:r>
              <a:rPr lang="da-DK" dirty="0"/>
              <a:t>Nyt komponentdesign øger vedvarende energisystemers levetid markant</a:t>
            </a:r>
          </a:p>
          <a:p>
            <a:pPr marL="171193" indent="-171193" defTabSz="913028">
              <a:buFontTx/>
              <a:buChar char="-"/>
              <a:defRPr/>
            </a:pPr>
            <a:r>
              <a:rPr lang="da-DK" dirty="0"/>
              <a:t>Forskningscentret Zero Energy Building (ZEB)</a:t>
            </a:r>
          </a:p>
          <a:p>
            <a:pPr marL="171193" indent="-171193">
              <a:buFontTx/>
              <a:buChar char="-"/>
            </a:pPr>
            <a:endParaRPr lang="en-US" dirty="0"/>
          </a:p>
          <a:p>
            <a:endParaRPr lang="en-US" dirty="0"/>
          </a:p>
          <a:p>
            <a:r>
              <a:rPr lang="en-US" b="1" dirty="0"/>
              <a:t>INDUSTRY 4.0 – ROBOTICS, DRONES AND AUTONOMOUS SYSTEMS</a:t>
            </a:r>
          </a:p>
          <a:p>
            <a:r>
              <a:rPr lang="da-DK" dirty="0"/>
              <a:t>Manufacturing models of the future. </a:t>
            </a:r>
            <a:r>
              <a:rPr lang="en-US" dirty="0"/>
              <a:t>The continuing digitalization of our society provides new opportunities and challenges for future production and business models. Our research addresses areas such as robots, drones, Big Data and 3D printing</a:t>
            </a:r>
          </a:p>
          <a:p>
            <a:r>
              <a:rPr lang="en-US" b="1" dirty="0" err="1"/>
              <a:t>Eksempler</a:t>
            </a:r>
            <a:r>
              <a:rPr lang="en-US" b="1" dirty="0"/>
              <a:t>:</a:t>
            </a:r>
          </a:p>
          <a:p>
            <a:pPr marL="171193" indent="-171193">
              <a:buFontTx/>
              <a:buChar char="-"/>
            </a:pPr>
            <a:r>
              <a:rPr lang="en-US" dirty="0" err="1"/>
              <a:t>Dronerne</a:t>
            </a:r>
            <a:r>
              <a:rPr lang="en-US" dirty="0"/>
              <a:t> </a:t>
            </a:r>
            <a:r>
              <a:rPr lang="en-US" dirty="0" err="1"/>
              <a:t>flyver</a:t>
            </a:r>
            <a:r>
              <a:rPr lang="en-US" dirty="0"/>
              <a:t> </a:t>
            </a:r>
            <a:r>
              <a:rPr lang="en-US" dirty="0" err="1"/>
              <a:t>ind</a:t>
            </a:r>
            <a:r>
              <a:rPr lang="en-US" dirty="0"/>
              <a:t> </a:t>
            </a:r>
            <a:r>
              <a:rPr lang="en-US" dirty="0" err="1"/>
              <a:t>i</a:t>
            </a:r>
            <a:r>
              <a:rPr lang="en-US" dirty="0"/>
              <a:t> </a:t>
            </a:r>
            <a:r>
              <a:rPr lang="en-US" dirty="0" err="1"/>
              <a:t>produktionshallen</a:t>
            </a:r>
            <a:endParaRPr lang="en-US" dirty="0"/>
          </a:p>
          <a:p>
            <a:pPr marL="171193" indent="-171193">
              <a:buFontTx/>
              <a:buChar char="-"/>
            </a:pPr>
            <a:r>
              <a:rPr lang="en-US" dirty="0" err="1"/>
              <a:t>Digitalt</a:t>
            </a:r>
            <a:r>
              <a:rPr lang="en-US" dirty="0"/>
              <a:t> </a:t>
            </a:r>
            <a:r>
              <a:rPr lang="en-US" dirty="0" err="1"/>
              <a:t>modenhedstjek</a:t>
            </a:r>
            <a:r>
              <a:rPr lang="en-US" dirty="0"/>
              <a:t> </a:t>
            </a:r>
            <a:r>
              <a:rPr lang="en-US" dirty="0" err="1"/>
              <a:t>skaber</a:t>
            </a:r>
            <a:r>
              <a:rPr lang="en-US" dirty="0"/>
              <a:t> </a:t>
            </a:r>
            <a:r>
              <a:rPr lang="en-US" dirty="0" err="1"/>
              <a:t>retning</a:t>
            </a:r>
            <a:r>
              <a:rPr lang="en-US" dirty="0"/>
              <a:t> for </a:t>
            </a:r>
            <a:r>
              <a:rPr lang="en-US" dirty="0" err="1"/>
              <a:t>fremtiden</a:t>
            </a:r>
            <a:endParaRPr lang="en-US" dirty="0"/>
          </a:p>
          <a:p>
            <a:endParaRPr lang="da-DK" dirty="0"/>
          </a:p>
          <a:p>
            <a:pPr defTabSz="913028">
              <a:defRPr/>
            </a:pPr>
            <a:r>
              <a:rPr lang="da-DK" b="1" dirty="0"/>
              <a:t>STRUCTURAL ENGINEERING, IN-DOOR ENVIRONMENT AND OFF-SHORE CONSTRUCTIONS</a:t>
            </a:r>
          </a:p>
          <a:p>
            <a:pPr marL="171193" indent="-171193">
              <a:buFontTx/>
              <a:buChar char="-"/>
            </a:pPr>
            <a:r>
              <a:rPr lang="da-DK" dirty="0" err="1"/>
              <a:t>Developing</a:t>
            </a:r>
            <a:r>
              <a:rPr lang="da-DK" dirty="0"/>
              <a:t> </a:t>
            </a:r>
            <a:r>
              <a:rPr lang="da-DK" dirty="0" err="1"/>
              <a:t>tomorrow’s</a:t>
            </a:r>
            <a:r>
              <a:rPr lang="da-DK" dirty="0"/>
              <a:t> </a:t>
            </a:r>
            <a:r>
              <a:rPr lang="da-DK" dirty="0" err="1"/>
              <a:t>energy</a:t>
            </a:r>
            <a:r>
              <a:rPr lang="da-DK" dirty="0"/>
              <a:t> </a:t>
            </a:r>
            <a:r>
              <a:rPr lang="da-DK" dirty="0" err="1"/>
              <a:t>efficient</a:t>
            </a:r>
            <a:r>
              <a:rPr lang="da-DK" dirty="0"/>
              <a:t> new </a:t>
            </a:r>
            <a:r>
              <a:rPr lang="da-DK" dirty="0" err="1"/>
              <a:t>buildings</a:t>
            </a:r>
            <a:r>
              <a:rPr lang="da-DK" dirty="0"/>
              <a:t> and </a:t>
            </a:r>
            <a:r>
              <a:rPr lang="da-DK" dirty="0" err="1"/>
              <a:t>sustainably</a:t>
            </a:r>
            <a:r>
              <a:rPr lang="da-DK" dirty="0"/>
              <a:t> </a:t>
            </a:r>
            <a:r>
              <a:rPr lang="da-DK" dirty="0" err="1"/>
              <a:t>renovating</a:t>
            </a:r>
            <a:r>
              <a:rPr lang="da-DK" dirty="0"/>
              <a:t> </a:t>
            </a:r>
            <a:r>
              <a:rPr lang="da-DK" dirty="0" err="1"/>
              <a:t>existing</a:t>
            </a:r>
            <a:r>
              <a:rPr lang="da-DK" dirty="0"/>
              <a:t> </a:t>
            </a:r>
            <a:r>
              <a:rPr lang="da-DK" dirty="0" err="1"/>
              <a:t>buildings</a:t>
            </a:r>
            <a:r>
              <a:rPr lang="da-DK" dirty="0"/>
              <a:t>.</a:t>
            </a:r>
          </a:p>
          <a:p>
            <a:pPr marL="171193" indent="-171193">
              <a:buFontTx/>
              <a:buChar char="-"/>
            </a:pPr>
            <a:r>
              <a:rPr lang="da-DK" dirty="0" err="1"/>
              <a:t>Indoor</a:t>
            </a:r>
            <a:r>
              <a:rPr lang="da-DK" dirty="0"/>
              <a:t> air </a:t>
            </a:r>
            <a:r>
              <a:rPr lang="da-DK" dirty="0" err="1"/>
              <a:t>quality</a:t>
            </a:r>
            <a:r>
              <a:rPr lang="da-DK" dirty="0"/>
              <a:t> in new and </a:t>
            </a:r>
            <a:r>
              <a:rPr lang="da-DK" dirty="0" err="1"/>
              <a:t>existing</a:t>
            </a:r>
            <a:r>
              <a:rPr lang="da-DK" dirty="0"/>
              <a:t> </a:t>
            </a:r>
            <a:r>
              <a:rPr lang="da-DK" dirty="0" err="1"/>
              <a:t>buildings</a:t>
            </a:r>
            <a:r>
              <a:rPr lang="da-DK" dirty="0"/>
              <a:t> and </a:t>
            </a:r>
            <a:r>
              <a:rPr lang="da-DK" dirty="0" err="1"/>
              <a:t>its</a:t>
            </a:r>
            <a:r>
              <a:rPr lang="da-DK" dirty="0"/>
              <a:t> </a:t>
            </a:r>
            <a:r>
              <a:rPr lang="da-DK" dirty="0" err="1"/>
              <a:t>significance</a:t>
            </a:r>
            <a:r>
              <a:rPr lang="da-DK" dirty="0"/>
              <a:t> for human </a:t>
            </a:r>
            <a:r>
              <a:rPr lang="da-DK" dirty="0" err="1"/>
              <a:t>health</a:t>
            </a:r>
            <a:r>
              <a:rPr lang="da-DK" dirty="0"/>
              <a:t> and </a:t>
            </a:r>
            <a:r>
              <a:rPr lang="da-DK" dirty="0" err="1"/>
              <a:t>well-being</a:t>
            </a:r>
            <a:r>
              <a:rPr lang="da-DK" dirty="0"/>
              <a:t>.</a:t>
            </a:r>
          </a:p>
          <a:p>
            <a:pPr marL="171193" indent="-171193">
              <a:buFontTx/>
              <a:buChar char="-"/>
            </a:pPr>
            <a:r>
              <a:rPr lang="da-DK" dirty="0" err="1"/>
              <a:t>Safe</a:t>
            </a:r>
            <a:r>
              <a:rPr lang="da-DK" dirty="0"/>
              <a:t> </a:t>
            </a:r>
            <a:r>
              <a:rPr lang="da-DK" dirty="0" err="1"/>
              <a:t>buildings</a:t>
            </a:r>
            <a:r>
              <a:rPr lang="da-DK" dirty="0"/>
              <a:t> </a:t>
            </a:r>
            <a:r>
              <a:rPr lang="da-DK" dirty="0" err="1"/>
              <a:t>that</a:t>
            </a:r>
            <a:r>
              <a:rPr lang="da-DK" dirty="0"/>
              <a:t> stand up to all types of </a:t>
            </a:r>
            <a:r>
              <a:rPr lang="da-DK" dirty="0" err="1"/>
              <a:t>weather</a:t>
            </a:r>
            <a:r>
              <a:rPr lang="da-DK" dirty="0"/>
              <a:t> </a:t>
            </a:r>
            <a:r>
              <a:rPr lang="da-DK" dirty="0" err="1"/>
              <a:t>phenomena</a:t>
            </a:r>
            <a:r>
              <a:rPr lang="da-DK" dirty="0"/>
              <a:t> – more storms and </a:t>
            </a:r>
            <a:r>
              <a:rPr lang="da-DK" dirty="0" err="1"/>
              <a:t>higher</a:t>
            </a:r>
            <a:r>
              <a:rPr lang="da-DK" dirty="0"/>
              <a:t> </a:t>
            </a:r>
            <a:r>
              <a:rPr lang="da-DK" dirty="0" err="1"/>
              <a:t>water</a:t>
            </a:r>
            <a:r>
              <a:rPr lang="da-DK" dirty="0"/>
              <a:t> </a:t>
            </a:r>
            <a:r>
              <a:rPr lang="da-DK" dirty="0" err="1"/>
              <a:t>levels</a:t>
            </a:r>
            <a:r>
              <a:rPr lang="da-DK" dirty="0"/>
              <a:t>.</a:t>
            </a:r>
          </a:p>
          <a:p>
            <a:pPr marL="171193" indent="-171193">
              <a:buFontTx/>
              <a:buChar char="-"/>
            </a:pPr>
            <a:r>
              <a:rPr lang="da-DK" dirty="0" err="1"/>
              <a:t>Risk</a:t>
            </a:r>
            <a:r>
              <a:rPr lang="da-DK" dirty="0"/>
              <a:t> management </a:t>
            </a:r>
            <a:r>
              <a:rPr lang="da-DK" dirty="0" err="1"/>
              <a:t>that</a:t>
            </a:r>
            <a:r>
              <a:rPr lang="da-DK" dirty="0"/>
              <a:t> </a:t>
            </a:r>
            <a:r>
              <a:rPr lang="da-DK" dirty="0" err="1"/>
              <a:t>responds</a:t>
            </a:r>
            <a:r>
              <a:rPr lang="da-DK" dirty="0"/>
              <a:t> to the </a:t>
            </a:r>
            <a:r>
              <a:rPr lang="da-DK" dirty="0" err="1"/>
              <a:t>increasing</a:t>
            </a:r>
            <a:r>
              <a:rPr lang="da-DK" dirty="0"/>
              <a:t> </a:t>
            </a:r>
            <a:r>
              <a:rPr lang="da-DK" dirty="0" err="1"/>
              <a:t>complexity</a:t>
            </a:r>
            <a:r>
              <a:rPr lang="da-DK" dirty="0"/>
              <a:t> of systems and </a:t>
            </a:r>
            <a:r>
              <a:rPr lang="da-DK" dirty="0" err="1"/>
              <a:t>projects</a:t>
            </a:r>
            <a:r>
              <a:rPr lang="da-DK" dirty="0"/>
              <a:t>.</a:t>
            </a:r>
          </a:p>
          <a:p>
            <a:pPr marL="171193" indent="-171193">
              <a:buFontTx/>
              <a:buChar char="-"/>
            </a:pPr>
            <a:r>
              <a:rPr lang="da-DK" dirty="0"/>
              <a:t>Intelligent </a:t>
            </a:r>
            <a:r>
              <a:rPr lang="da-DK" dirty="0" err="1"/>
              <a:t>buildings</a:t>
            </a:r>
            <a:r>
              <a:rPr lang="da-DK" dirty="0"/>
              <a:t>.</a:t>
            </a:r>
          </a:p>
          <a:p>
            <a:endParaRPr lang="da-DK" b="1" dirty="0"/>
          </a:p>
          <a:p>
            <a:r>
              <a:rPr lang="da-DK" b="1" dirty="0"/>
              <a:t>APPLIED MATHEMATICS AND ECONOMETRICS</a:t>
            </a:r>
          </a:p>
          <a:p>
            <a:pPr marL="171193" indent="-171193">
              <a:buFontTx/>
              <a:buChar char="-"/>
            </a:pPr>
            <a:r>
              <a:rPr lang="en-US" dirty="0"/>
              <a:t>Applied: The research activities of the Applied Mathematical Analysis Section span from fundamental theoretical aspects of analysis and topology to computational mathematics. </a:t>
            </a:r>
          </a:p>
          <a:p>
            <a:pPr fontAlgn="base"/>
            <a:r>
              <a:rPr lang="da-DK" dirty="0" err="1"/>
              <a:t>Econometrics</a:t>
            </a:r>
            <a:r>
              <a:rPr lang="da-DK" dirty="0"/>
              <a:t>: </a:t>
            </a:r>
          </a:p>
          <a:p>
            <a:pPr fontAlgn="base"/>
            <a:r>
              <a:rPr lang="en-US" dirty="0"/>
              <a:t>- Time series analysis of prices and returns from financial markets and commodities markets</a:t>
            </a:r>
          </a:p>
          <a:p>
            <a:pPr fontAlgn="base"/>
            <a:r>
              <a:rPr lang="en-US" dirty="0"/>
              <a:t>- Energy and weather derivatives.</a:t>
            </a:r>
          </a:p>
          <a:p>
            <a:pPr fontAlgn="base"/>
            <a:r>
              <a:rPr lang="en-US" dirty="0"/>
              <a:t>- Asset pricing in continuous time: Stochastic differential equations.</a:t>
            </a:r>
          </a:p>
          <a:p>
            <a:pPr fontAlgn="base"/>
            <a:r>
              <a:rPr lang="en-US" dirty="0"/>
              <a:t>- Quantitative Finance: Derivatives modeling and stochastic volatility.</a:t>
            </a:r>
          </a:p>
          <a:p>
            <a:pPr fontAlgn="base"/>
            <a:r>
              <a:rPr lang="en-US" dirty="0"/>
              <a:t>- Financial risk management.</a:t>
            </a:r>
          </a:p>
          <a:p>
            <a:pPr marL="171193" indent="-171193">
              <a:buFontTx/>
              <a:buChar char="-"/>
            </a:pPr>
            <a:endParaRPr lang="da-DK" dirty="0"/>
          </a:p>
          <a:p>
            <a:r>
              <a:rPr lang="da-DK" b="1" dirty="0"/>
              <a:t>BIOTECHNOLOGY</a:t>
            </a:r>
          </a:p>
          <a:p>
            <a:r>
              <a:rPr lang="en-US" dirty="0"/>
              <a:t>Research groups are working in the areas of genomics, </a:t>
            </a:r>
            <a:r>
              <a:rPr lang="en-US" dirty="0" err="1"/>
              <a:t>transcriptomics</a:t>
            </a:r>
            <a:r>
              <a:rPr lang="en-US" dirty="0"/>
              <a:t>, proteomics and metabolomics in relation to eukaryotic cells and bacterial communities, NMR spectroscopy, microbial ecology, protein chemistry, as well as enzyme and microbial bioprocess technology.</a:t>
            </a:r>
            <a:r>
              <a:rPr lang="da-DK" dirty="0"/>
              <a:t> </a:t>
            </a:r>
          </a:p>
          <a:p>
            <a:endParaRPr lang="da-DK" b="1" dirty="0"/>
          </a:p>
          <a:p>
            <a:r>
              <a:rPr lang="da-DK" b="1" dirty="0"/>
              <a:t>Eksempler:</a:t>
            </a:r>
          </a:p>
          <a:p>
            <a:pPr marL="171193" indent="-171193">
              <a:buFontTx/>
              <a:buChar char="-"/>
            </a:pPr>
            <a:r>
              <a:rPr lang="da-DK" dirty="0"/>
              <a:t>The Scandinavian Brown Bear Project</a:t>
            </a:r>
          </a:p>
          <a:p>
            <a:pPr marL="171193" indent="-171193">
              <a:buFontTx/>
              <a:buChar char="-"/>
            </a:pPr>
            <a:r>
              <a:rPr lang="da-DK" dirty="0"/>
              <a:t>Ny metode skal kortlægge 1 mia. bakterier på rekordtid</a:t>
            </a:r>
          </a:p>
          <a:p>
            <a:pPr marL="171193" indent="-171193" defTabSz="913028">
              <a:buFontTx/>
              <a:buChar char="-"/>
              <a:defRPr/>
            </a:pPr>
            <a:r>
              <a:rPr lang="da-DK" dirty="0"/>
              <a:t>AAU-forsker vil bekæmpe plantesygdomme med "genetiske vacciner"</a:t>
            </a:r>
          </a:p>
          <a:p>
            <a:pPr marL="171193" indent="-171193">
              <a:buFontTx/>
              <a:buChar char="-"/>
            </a:pPr>
            <a:endParaRPr lang="da-DK" dirty="0"/>
          </a:p>
          <a:p>
            <a:endParaRPr lang="da-DK" b="1" dirty="0"/>
          </a:p>
          <a:p>
            <a:r>
              <a:rPr lang="da-DK" b="1" dirty="0"/>
              <a:t>NEW AND INNOVATIVE MATERIALS</a:t>
            </a:r>
          </a:p>
          <a:p>
            <a:r>
              <a:rPr lang="da-DK" dirty="0"/>
              <a:t>New </a:t>
            </a:r>
            <a:r>
              <a:rPr lang="da-DK" dirty="0" err="1"/>
              <a:t>materials</a:t>
            </a:r>
            <a:r>
              <a:rPr lang="da-DK" dirty="0"/>
              <a:t> and </a:t>
            </a:r>
            <a:r>
              <a:rPr lang="da-DK" dirty="0" err="1"/>
              <a:t>environmentally</a:t>
            </a:r>
            <a:r>
              <a:rPr lang="da-DK" dirty="0"/>
              <a:t> </a:t>
            </a:r>
            <a:r>
              <a:rPr lang="da-DK" dirty="0" err="1"/>
              <a:t>friendly</a:t>
            </a:r>
            <a:r>
              <a:rPr lang="da-DK" dirty="0"/>
              <a:t> </a:t>
            </a:r>
            <a:r>
              <a:rPr lang="da-DK" dirty="0" err="1"/>
              <a:t>materials</a:t>
            </a:r>
            <a:r>
              <a:rPr lang="da-DK" dirty="0"/>
              <a:t> in </a:t>
            </a:r>
            <a:r>
              <a:rPr lang="da-DK" dirty="0" err="1"/>
              <a:t>construction</a:t>
            </a:r>
            <a:r>
              <a:rPr lang="da-DK" dirty="0"/>
              <a:t> and </a:t>
            </a:r>
            <a:r>
              <a:rPr lang="da-DK" dirty="0" err="1"/>
              <a:t>manufacturing</a:t>
            </a:r>
            <a:r>
              <a:rPr lang="da-DK" dirty="0"/>
              <a:t>. </a:t>
            </a:r>
          </a:p>
          <a:p>
            <a:endParaRPr lang="da-DK" dirty="0"/>
          </a:p>
          <a:p>
            <a:r>
              <a:rPr lang="da-DK" b="1" dirty="0"/>
              <a:t>EFFICIENT AND SUSTAINABLE TRANSPORT</a:t>
            </a:r>
          </a:p>
          <a:p>
            <a:r>
              <a:rPr lang="en-US" dirty="0"/>
              <a:t>On land, at sea and in the air, our modes of transport leave a significant imprint on the environment. So we study alternative energy sources for transport. Research areas include: </a:t>
            </a:r>
          </a:p>
          <a:p>
            <a:r>
              <a:rPr lang="en-US" dirty="0"/>
              <a:t>› Bio-oil based on biomaterials and waste products as a new sustainable energy source for large modes of transport like planes, ships and trucks </a:t>
            </a:r>
          </a:p>
          <a:p>
            <a:r>
              <a:rPr lang="en-US" dirty="0"/>
              <a:t>› Electric cars, batteries and fuel cells as an energy source for light passenger transport </a:t>
            </a:r>
          </a:p>
          <a:p>
            <a:r>
              <a:rPr lang="en-US" dirty="0"/>
              <a:t>› Big data as a basis for enhancing the efficiency of road transport systems and for optimized logistics</a:t>
            </a:r>
          </a:p>
          <a:p>
            <a:r>
              <a:rPr lang="en-US" b="1" dirty="0" err="1"/>
              <a:t>Eksempler</a:t>
            </a:r>
            <a:r>
              <a:rPr lang="en-US" b="1" dirty="0"/>
              <a:t>:</a:t>
            </a:r>
          </a:p>
          <a:p>
            <a:pPr marL="171193" indent="-171193" defTabSz="913028">
              <a:buFontTx/>
              <a:buChar char="-"/>
              <a:defRPr/>
            </a:pPr>
            <a:r>
              <a:rPr lang="da-DK" dirty="0"/>
              <a:t>Forskere knækker koden til at lave diesel og flybrændstof af træaffald</a:t>
            </a:r>
          </a:p>
          <a:p>
            <a:pPr marL="171193" indent="-171193" defTabSz="913028">
              <a:buFontTx/>
              <a:buChar char="-"/>
              <a:defRPr/>
            </a:pPr>
            <a:r>
              <a:rPr lang="da-DK" dirty="0"/>
              <a:t>Biogas kan bane vejen for grøn transport</a:t>
            </a:r>
          </a:p>
          <a:p>
            <a:r>
              <a:rPr lang="da-DK" dirty="0"/>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25</a:t>
            </a:fld>
            <a:endParaRPr lang="en-US"/>
          </a:p>
        </p:txBody>
      </p:sp>
    </p:spTree>
    <p:extLst>
      <p:ext uri="{BB962C8B-B14F-4D97-AF65-F5344CB8AC3E}">
        <p14:creationId xmlns:p14="http://schemas.microsoft.com/office/powerpoint/2010/main" val="44457241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en-GB" dirty="0"/>
              <a:t> </a:t>
            </a:r>
            <a:r>
              <a:rPr lang="da-DK" b="1" dirty="0" err="1"/>
              <a:t>Translationel</a:t>
            </a:r>
            <a:r>
              <a:rPr lang="da-DK" b="1" dirty="0"/>
              <a:t> smerteforskning </a:t>
            </a:r>
            <a:br>
              <a:rPr lang="da-DK" b="1" dirty="0"/>
            </a:br>
            <a:r>
              <a:rPr lang="da-DK" b="1" dirty="0"/>
              <a:t>- På tværs af universitetet og hospitalet. Opbygget over 30 år og ledende på verdensplan</a:t>
            </a:r>
            <a:endParaRPr lang="da-DK" dirty="0"/>
          </a:p>
          <a:p>
            <a:pPr lvl="0"/>
            <a:r>
              <a:rPr lang="da-DK" dirty="0"/>
              <a:t>Omkring 40 forskere inden for 10 specialeområder arbejder sammen og anvender deres kompetencer på en fælles forskningsplatform. Forskningsgrupperne fokuserer på at udforske de grundlæggende mekanismer inden for smerte, mekanistisk vurdering af smerte, smerte-</a:t>
            </a:r>
            <a:r>
              <a:rPr lang="da-DK" dirty="0" err="1"/>
              <a:t>neuroplasticitet</a:t>
            </a:r>
            <a:r>
              <a:rPr lang="da-DK" dirty="0"/>
              <a:t> og de kliniske implikationer. Anvendelsesområderne omfatter således både smertediagnostik og -behandling. Det overordnede fokus er at bruge resultaterne fra grundforskning og </a:t>
            </a:r>
            <a:r>
              <a:rPr lang="da-DK" dirty="0" err="1"/>
              <a:t>translationel</a:t>
            </a:r>
            <a:r>
              <a:rPr lang="da-DK" dirty="0"/>
              <a:t> forskning til at identificere specifikke smertefænotyper og forbedre diagnosticeringen, den kliniske smertebehandling og plejen af patienter med kroniske smerter. Dette indbefatter  stærke samarbejder mellem grundforskning, biomedicinsk ingeniørvidenskab samt </a:t>
            </a:r>
            <a:r>
              <a:rPr lang="da-DK" dirty="0" err="1"/>
              <a:t>translationel</a:t>
            </a:r>
            <a:r>
              <a:rPr lang="da-DK" dirty="0"/>
              <a:t> klinisk og farmakologisk forskning. På verdensplan besidder gruppen  et stærkt internationalt netværk af samarbejdspartnere med tilknytning til omkring 50 centre og over 200 personer. Danmarks Grundforskningsfond har støttet to grundforskningscentre, som udspringer af den </a:t>
            </a:r>
            <a:r>
              <a:rPr lang="da-DK" dirty="0" err="1"/>
              <a:t>translationelle</a:t>
            </a:r>
            <a:r>
              <a:rPr lang="da-DK" dirty="0"/>
              <a:t> smerteforskning på AAU:</a:t>
            </a:r>
          </a:p>
          <a:p>
            <a:pPr lvl="0"/>
            <a:endParaRPr lang="da-DK" dirty="0"/>
          </a:p>
          <a:p>
            <a:r>
              <a:rPr lang="da-DK" dirty="0"/>
              <a:t>Center for </a:t>
            </a:r>
            <a:r>
              <a:rPr lang="da-DK" dirty="0" err="1"/>
              <a:t>Neuroplasticity</a:t>
            </a:r>
            <a:r>
              <a:rPr lang="da-DK" dirty="0"/>
              <a:t> and </a:t>
            </a:r>
            <a:r>
              <a:rPr lang="da-DK" dirty="0" err="1"/>
              <a:t>Pain</a:t>
            </a:r>
            <a:r>
              <a:rPr lang="da-DK" dirty="0"/>
              <a:t> (CNAP, 2015) under ledelse af Thomas Graven Nielsen</a:t>
            </a:r>
          </a:p>
          <a:p>
            <a:r>
              <a:rPr lang="da-DK" dirty="0"/>
              <a:t>Center for </a:t>
            </a:r>
            <a:r>
              <a:rPr lang="da-DK" dirty="0" err="1"/>
              <a:t>Sensory</a:t>
            </a:r>
            <a:r>
              <a:rPr lang="da-DK" dirty="0"/>
              <a:t>-Motor </a:t>
            </a:r>
            <a:r>
              <a:rPr lang="da-DK" dirty="0" err="1"/>
              <a:t>Interaction</a:t>
            </a:r>
            <a:r>
              <a:rPr lang="da-DK" dirty="0"/>
              <a:t>  (SMI, 1994) under ledelse af Thomas Sinkjær </a:t>
            </a:r>
          </a:p>
          <a:p>
            <a:r>
              <a:rPr lang="da-DK" dirty="0"/>
              <a:t> </a:t>
            </a:r>
          </a:p>
          <a:p>
            <a:pPr lvl="0"/>
            <a:r>
              <a:rPr lang="da-DK" b="1" dirty="0" err="1"/>
              <a:t>Kardioteknologi</a:t>
            </a:r>
            <a:br>
              <a:rPr lang="da-DK" b="1" dirty="0"/>
            </a:br>
            <a:r>
              <a:rPr lang="da-DK" b="1" dirty="0"/>
              <a:t>- Indførelse af nye kliniske løsninger inden for kardiologi gennem teknologibaseret og teknologiorienteret forskning</a:t>
            </a:r>
            <a:endParaRPr lang="da-DK" dirty="0"/>
          </a:p>
          <a:p>
            <a:pPr lvl="0"/>
            <a:r>
              <a:rPr lang="da-DK" dirty="0"/>
              <a:t>Forskningsgruppen har en stærk baggrund inden for både klinisk kardiologi og biomedicinsk ingeniørvidenskab og dækker dermed en bred vifte af kompetencer inden for </a:t>
            </a:r>
            <a:r>
              <a:rPr lang="da-DK" dirty="0" err="1"/>
              <a:t>kardiovaskulær</a:t>
            </a:r>
            <a:r>
              <a:rPr lang="da-DK" dirty="0"/>
              <a:t>  diagnostik,  monitorering og behandling. Disse omfatter ECG-analyse, ECG-baseret epidemiologi, analyse af store datasæt (</a:t>
            </a:r>
            <a:r>
              <a:rPr lang="da-DK" dirty="0" err="1"/>
              <a:t>big</a:t>
            </a:r>
            <a:r>
              <a:rPr lang="da-DK" dirty="0"/>
              <a:t>-data), </a:t>
            </a:r>
            <a:r>
              <a:rPr lang="da-DK" dirty="0" err="1"/>
              <a:t>kardio</a:t>
            </a:r>
            <a:r>
              <a:rPr lang="da-DK" dirty="0"/>
              <a:t>-akustik (akustisk måling af blodgennemstrømning), ekkokardiografisk billedanalyse, bioelektrisk modellering og udvikling af innovative teknologier. De vigtigste områder i øjeblikket er elektrokardiografi og ekkokardiografi. Inden for begge områder udforsker gruppen nyt territorium med banebrydende forskning og stort potentiale inden for sygdomme som hjertesvigt og hjerteflimmer samt inden for epidemiologien.  Derudover fokuseres der på </a:t>
            </a:r>
            <a:r>
              <a:rPr lang="da-DK" dirty="0" err="1"/>
              <a:t>seismokardiografi</a:t>
            </a:r>
            <a:r>
              <a:rPr lang="da-DK" dirty="0"/>
              <a:t>, </a:t>
            </a:r>
            <a:r>
              <a:rPr lang="da-DK" dirty="0" err="1"/>
              <a:t>kardioakustik</a:t>
            </a:r>
            <a:r>
              <a:rPr lang="da-DK" dirty="0"/>
              <a:t> og koblingen mellem hjertets aktivering og sammentrækning. Formålet er at opnå en bedre forståelse af forholdet mellem den elektriske aktivering og den mekaniske kontraktion af hjertet set ved hjertesvigt og hjertekarsygdomme. Derudover fokuserer gruppen på samspillet mellem det autonome nervesystem og det </a:t>
            </a:r>
            <a:r>
              <a:rPr lang="da-DK" dirty="0" err="1"/>
              <a:t>kardiovaskulære</a:t>
            </a:r>
            <a:r>
              <a:rPr lang="da-DK" dirty="0"/>
              <a:t>  system.</a:t>
            </a:r>
          </a:p>
          <a:p>
            <a:pPr lvl="0"/>
            <a:endParaRPr lang="da-DK" dirty="0"/>
          </a:p>
          <a:p>
            <a:pPr lvl="0"/>
            <a:r>
              <a:rPr lang="da-DK" b="1" dirty="0"/>
              <a:t>Klinisk beslutningsstøtte</a:t>
            </a:r>
            <a:br>
              <a:rPr lang="da-DK" b="1" dirty="0"/>
            </a:br>
            <a:r>
              <a:rPr lang="da-DK" b="1" dirty="0"/>
              <a:t>- ved hjælp af matematisk modellering og edb-systemer, der muliggør patientspecifik behandling</a:t>
            </a:r>
            <a:endParaRPr lang="da-DK" dirty="0"/>
          </a:p>
          <a:p>
            <a:pPr lvl="0"/>
            <a:r>
              <a:rPr lang="da-DK" dirty="0"/>
              <a:t>Gennem de sidste tyve år har forskningsgruppen opbygget kompetencer inden for design, udvikling, validering, implementering og kommercialisering af rutinemæssigt anvendte kliniske systemer til beslutningsstøtte. Gruppen har en særlig force inden for  udvikling  af matematiske modeller på det kompleksitetsniveau, som er nødvendigt for anvendelsen i systemer til klinisk beslutningsstøtte. Modellerne åbner mulighed for kliniske beslutningsstøttesystemer, der ikke alene integrerer store mængder af kliniske data, men som også kan beskrive og rådgive om en hensigtsmæssig og individuelt tilpasset indsats i forhold til den enkelte patient. Gruppen fokuserer på kliniske områder, der er forbundet med høje sundhedsøkonomiske udgifter, som eksempelvis forbedring af procedurer i de meget omkostningstunge intensivafdelinger. Forskningen omfatter forbedringer inden for: brug af antibiotika, respiratorisk mekanisk ventilation, </a:t>
            </a:r>
            <a:r>
              <a:rPr lang="da-DK" dirty="0" err="1"/>
              <a:t>glucoseregulering</a:t>
            </a:r>
            <a:r>
              <a:rPr lang="da-DK" dirty="0"/>
              <a:t>, </a:t>
            </a:r>
            <a:r>
              <a:rPr lang="da-DK" dirty="0" err="1"/>
              <a:t>arterialisering</a:t>
            </a:r>
            <a:r>
              <a:rPr lang="da-DK" dirty="0"/>
              <a:t> af venøse blodgasser og diagnosticering af </a:t>
            </a:r>
            <a:r>
              <a:rPr lang="da-DK" dirty="0" err="1"/>
              <a:t>neuromuskulære</a:t>
            </a:r>
            <a:r>
              <a:rPr lang="da-DK" dirty="0"/>
              <a:t> lidelser.</a:t>
            </a:r>
          </a:p>
          <a:p>
            <a:pPr lvl="0"/>
            <a:endParaRPr lang="da-DK" dirty="0"/>
          </a:p>
          <a:p>
            <a:pPr lvl="0"/>
            <a:r>
              <a:rPr lang="da-DK" b="1" dirty="0"/>
              <a:t>Epidemiologi inden for folkesundhed, kliniske resultater og sundhedstjenester </a:t>
            </a:r>
            <a:endParaRPr lang="da-DK" dirty="0"/>
          </a:p>
          <a:p>
            <a:pPr lvl="0"/>
            <a:r>
              <a:rPr lang="da-DK" dirty="0"/>
              <a:t>Forskningsgruppen anvender epidemiologiske metoder til at undersøge relationerne mellem fælles faktorer i en befolkningsgruppe (både generelle og specifikke befolkningsgrupper, og både med og uden specifikke sygdomme) og det associerede udfald. Dette omfatter 1) traditionel folkesundhedsepidemiologi, som er undersøgelse af psykosociale faktorer, det sociale miljø og social ulighed, og herved tilvejebringelse af oplysninger til opretholdelse af folkesundheden, 2) klinisk epidemiologi, som er undersøgelse af udfaldene for patienter med forskellige sygdomme og effekten af kliniske interventioner og 3) anvendelse af epidemiologiske metoder til undersøgelse af sundhedssystemets organisering og ydeevne. Medicinske forskningsspecialer omfatter kardiologi, trombose, hjerteflimmer, hæmatologi, geriatrisk, social- og arbejdsmedicin, psykiatri, akutmedicin og klinisk mikrobiologi. Undersøgelserne udvides til også at omfatte betydningen af bolig og omgivende miljøer, sociale forhold, genetiske forhold, miljø og sundhed. Gruppen arbejder ud fra epidemiologiske og biostatistiske metoder samt maskinlæringsteknikker til sammenkædning af informationer, og  har  egne beskyttede computerfaciliteter og  -servere ved Danmarks Statistik, og </a:t>
            </a:r>
            <a:r>
              <a:rPr lang="da-DK" dirty="0" err="1"/>
              <a:t>REDCap</a:t>
            </a:r>
            <a:r>
              <a:rPr lang="da-DK" dirty="0"/>
              <a:t> miljøer. </a:t>
            </a:r>
          </a:p>
          <a:p>
            <a:pPr lvl="0"/>
            <a:endParaRPr lang="da-DK" dirty="0"/>
          </a:p>
          <a:p>
            <a:pPr lvl="0"/>
            <a:r>
              <a:rPr lang="da-DK" b="1" dirty="0"/>
              <a:t>Molekylær medicin </a:t>
            </a:r>
            <a:br>
              <a:rPr lang="da-DK" b="1" dirty="0"/>
            </a:br>
            <a:r>
              <a:rPr lang="da-DK" b="1" dirty="0"/>
              <a:t>– tidlig diagnosticering, prognoser og forebyggelse gennem forståelse af sygdomme på molekylært niveau</a:t>
            </a:r>
            <a:endParaRPr lang="da-DK" dirty="0"/>
          </a:p>
          <a:p>
            <a:pPr lvl="0"/>
            <a:r>
              <a:rPr lang="da-DK" dirty="0"/>
              <a:t>Forskningsgruppen kombinerer molekylær biologi, biokemi, genetik og bioinformatik med de kliniske specialer for at opnå en </a:t>
            </a:r>
            <a:r>
              <a:rPr lang="da-DK" dirty="0" err="1"/>
              <a:t>patofysiologisk</a:t>
            </a:r>
            <a:r>
              <a:rPr lang="da-DK" dirty="0"/>
              <a:t> (sygdoms) forståelse på molekylært niveau af systemiske og organspecifikke komplikationer. Denne tilgang muliggør tidlig og specifik diagnose samt prognoseudredning og mulig forebyggelse af komplikationer og kan anvendes inden for stort set alle kliniske specialer. Et klinisk forskningsfokus omfatter akutte og kroniske hjertekar-komplikationer, fedtleversygdomme, fedme, kræft og kræftrelateret trombose, tarmbetændelse, </a:t>
            </a:r>
            <a:r>
              <a:rPr lang="da-DK" dirty="0" err="1"/>
              <a:t>neuroinflammatoriske</a:t>
            </a:r>
            <a:r>
              <a:rPr lang="da-DK" dirty="0"/>
              <a:t> og reumatiske sygdomme. Gruppens fokus er at udvikle og anvende nye metoder, der giver mulighed for påvisning af en sygdomstilstand på et tidligt stadie samt stadieinddeling  af sygdommen for derved at opnå en forbedret sygdomsbehandling. På grund af det omfattende behov, skal metoderne være ikke-</a:t>
            </a:r>
            <a:r>
              <a:rPr lang="da-DK" dirty="0" err="1"/>
              <a:t>invasive</a:t>
            </a:r>
            <a:r>
              <a:rPr lang="da-DK" dirty="0"/>
              <a:t> og rentable samt uden risiko for den enkelte patient. Én tilgang er baseret på ekstracellulære </a:t>
            </a:r>
            <a:r>
              <a:rPr lang="da-DK" dirty="0" err="1"/>
              <a:t>vesikler</a:t>
            </a:r>
            <a:r>
              <a:rPr lang="da-DK" dirty="0"/>
              <a:t> (EV). Disse metoder muliggør også monitorering og optimering af behandlingens effektivitet.</a:t>
            </a:r>
          </a:p>
          <a:p>
            <a:pPr lvl="0"/>
            <a:endParaRPr lang="da-DK" dirty="0"/>
          </a:p>
          <a:p>
            <a:pPr lvl="0"/>
            <a:r>
              <a:rPr lang="da-DK" b="1" dirty="0" err="1"/>
              <a:t>Neuroteknologi</a:t>
            </a:r>
            <a:r>
              <a:rPr lang="da-DK" b="1" dirty="0"/>
              <a:t> og -rehabilitering </a:t>
            </a:r>
            <a:br>
              <a:rPr lang="da-DK" b="1" dirty="0"/>
            </a:br>
            <a:r>
              <a:rPr lang="da-DK" b="1" dirty="0"/>
              <a:t>- til forståelse og modulering af neurale mekanismer i forbindelse med nerveforstyrrelser</a:t>
            </a:r>
            <a:endParaRPr lang="da-DK" dirty="0"/>
          </a:p>
          <a:p>
            <a:pPr lvl="0"/>
            <a:r>
              <a:rPr lang="da-DK" dirty="0"/>
              <a:t>Forskningsgruppen fokuserer forståelse og forstærkning af de sansemotoriske funktioner hos raske forsøgspersoner og hos personer med nedsat sensorisk eller motorisk funktionsevne. Dette omfatter 1) </a:t>
            </a:r>
            <a:r>
              <a:rPr lang="da-DK" dirty="0" err="1"/>
              <a:t>neurorehabilitering</a:t>
            </a:r>
            <a:r>
              <a:rPr lang="da-DK" dirty="0"/>
              <a:t>, der sigter mod at forbedre uafhængighed og livskvalitet ved at maksimere graden af den fysiske formåen  og deltagelse samt 2) </a:t>
            </a:r>
            <a:r>
              <a:rPr lang="da-DK" dirty="0" err="1"/>
              <a:t>neuroteknologier</a:t>
            </a:r>
            <a:r>
              <a:rPr lang="da-DK" dirty="0"/>
              <a:t>, herunder kunstige midler til at interagere med hjernen og nervesystemet for at undersøge, bedømme og manipulere neurale systemers struktur og funktion. Specifikke teknologiske fokusområder omfatter neurale proteser, neurale grænseflader og sensorteknologi, </a:t>
            </a:r>
            <a:r>
              <a:rPr lang="da-DK" dirty="0" err="1"/>
              <a:t>neuromodulerings</a:t>
            </a:r>
            <a:r>
              <a:rPr lang="da-DK" dirty="0"/>
              <a:t>-systemer og bioelektroniske medicinske systemer, </a:t>
            </a:r>
            <a:r>
              <a:rPr lang="da-DK" dirty="0" err="1"/>
              <a:t>neuro</a:t>
            </a:r>
            <a:r>
              <a:rPr lang="da-DK" dirty="0"/>
              <a:t>-robotteknologi, hjerne-computer grænseflader, hjælpemidler og velfærdsteknologier, teknologi til funktionel elektrisk stimulering (FES) samt behandling og modulering af </a:t>
            </a:r>
            <a:r>
              <a:rPr lang="da-DK" dirty="0" err="1"/>
              <a:t>neurosignaler</a:t>
            </a:r>
            <a:r>
              <a:rPr lang="da-DK" dirty="0"/>
              <a:t> gennem </a:t>
            </a:r>
            <a:r>
              <a:rPr lang="da-DK" dirty="0" err="1"/>
              <a:t>invasive</a:t>
            </a:r>
            <a:r>
              <a:rPr lang="da-DK" dirty="0"/>
              <a:t> og ikke-</a:t>
            </a:r>
            <a:r>
              <a:rPr lang="da-DK" dirty="0" err="1"/>
              <a:t>invasive</a:t>
            </a:r>
            <a:r>
              <a:rPr lang="da-DK" dirty="0"/>
              <a:t>. Forskningen har påvist klinisk anvendelighed inden for cerebral apopleksi, </a:t>
            </a:r>
            <a:r>
              <a:rPr lang="da-DK" dirty="0" err="1"/>
              <a:t>Parkinsons</a:t>
            </a:r>
            <a:r>
              <a:rPr lang="da-DK" dirty="0"/>
              <a:t> sygdom, smertelindring (f.eks. fantomsmerter i lemmer eller </a:t>
            </a:r>
            <a:r>
              <a:rPr lang="da-DK" dirty="0" err="1"/>
              <a:t>neuropatisk</a:t>
            </a:r>
            <a:r>
              <a:rPr lang="da-DK" dirty="0"/>
              <a:t> smerte), blodtrykskontrol, pulskontrol, epilepsi, nerveskader, amputation, rygmarvsskader og </a:t>
            </a:r>
            <a:r>
              <a:rPr lang="da-DK" dirty="0" err="1"/>
              <a:t>neuroplasticitet</a:t>
            </a:r>
            <a:r>
              <a:rPr lang="da-DK" dirty="0"/>
              <a:t>.</a:t>
            </a:r>
          </a:p>
          <a:p>
            <a:pPr lvl="0"/>
            <a:endParaRPr lang="da-DK" dirty="0"/>
          </a:p>
          <a:p>
            <a:pPr lvl="0"/>
            <a:r>
              <a:rPr lang="da-DK" b="1" dirty="0"/>
              <a:t>Personlig medicin til kræftpatienter </a:t>
            </a:r>
            <a:br>
              <a:rPr lang="da-DK" b="1" dirty="0"/>
            </a:br>
            <a:r>
              <a:rPr lang="da-DK" b="1" dirty="0"/>
              <a:t>– håndtering af genetiske data med henblik på at sikre patientspecifik behandling og en reduktion i lægemiddelresistens</a:t>
            </a:r>
            <a:endParaRPr lang="da-DK" dirty="0"/>
          </a:p>
          <a:p>
            <a:pPr lvl="0"/>
            <a:r>
              <a:rPr lang="da-DK" dirty="0"/>
              <a:t>Gruppens fokus er at korrelere genetisk information fra kræftpatienter med genetiske data fra biobanker gennem omfattende statistisk analyse, hvilket resulterer i nye patientspecifikke behandlingsformer . Især for patienter, der ikke reagerer effektivt på den oprindelige behandling (patienter med tilbagefald), er denne tilgang meget anvendelig , idet koblingen af patienternes data med genetiske data på verdensplan forbedrer informationsniveauet og danner grundlaget for en databaseret og individuelt tilpasset medicinsk behandling. Ved at anvende denne fremgangsmåde inden for hæmatologi har gruppen med succes etableret og implementeret nye kliniske rutiner. Validering og implementering af patientspecifik (personlig) medicin til kræftpatienter kræver en tværfaglig indsats. Derfor dækker gruppen kompetencer inden for både molekylær og genetisk kræftforskning, opbygning og håndtering af biobanker, klinisk epidemiologi og registerforskning, anvendelse af biostatistik og maskinlæring på store datasæt til kliniske applikationer samt klinisk databaseopbygning.</a:t>
            </a:r>
          </a:p>
          <a:p>
            <a:pPr lvl="0"/>
            <a:endParaRPr lang="da-DK" dirty="0"/>
          </a:p>
          <a:p>
            <a:pPr lvl="0"/>
            <a:r>
              <a:rPr lang="da-DK" b="1" dirty="0"/>
              <a:t>E-sundhed, telesundhed og telerehabilitering</a:t>
            </a:r>
            <a:endParaRPr lang="da-DK" dirty="0"/>
          </a:p>
          <a:p>
            <a:pPr lvl="0"/>
            <a:r>
              <a:rPr lang="da-DK" dirty="0"/>
              <a:t>Telesundhed indebærer anvendelse af telekommunikationsteknologier og virtuelle teknologier til levering af sundhedsydelser uden for traditionelle sundhedsfaciliteter. Forskningsgruppen fokuserer på at designe, teste og evaluere telesundhed og telerehabiliteringsteknologier og -programmer, med henblik på forbedring af sundhedsydelserne, effektivisere opbygningen af sundhedsvæsenet og forbedre resultaterne for patienten (behandlingseffektivitet </a:t>
            </a:r>
            <a:r>
              <a:rPr lang="da-DK" dirty="0" err="1"/>
              <a:t>oglivskvalitet</a:t>
            </a:r>
            <a:r>
              <a:rPr lang="da-DK" dirty="0"/>
              <a:t>). De kliniske fokusområder omfatter patienter med kroniske sygdomme som KOL, hjertesvigt og diabetes. Desuden har patienter med behov for hjertelungekirurgi og patienter med behov for palliativ pleje eller psykiatrisk behandling også vist sig at drage fordel af telemedicinske tiltag. Forskningen fokuserer på at afdække patientens behov (kendte eller ukendte) og at udvikle nye teknologier og programmer inden for telesundhed og telerehabilitering.  Dette indebære bl.a. patient- og brugerinvolvering, elektronisk og digital kompetenceopbygning, programimplementering, evaluering af klinisk udfald og en sundhedsøkonomisk analyse. Forskningen fokuserer også på teknologiers brugervenlighed, samt  på at udvikle nye algoritmer og redskaber til patienter og sundhedspersonale for at forbedre sygdomshåndtering i telemedicinske rammer. Teknologierne og programmerne er klinisk testede fra pilotfasen og til stor-skala forsøg, og gruppen er frontløber inden for implementeringen af telemedicin og effektdokumentation heraf. Gruppen har således stået i spidsen for to stor-skala, multicenter telemedicinske projekter (</a:t>
            </a:r>
            <a:r>
              <a:rPr lang="da-DK" dirty="0" err="1"/>
              <a:t>TeleCare</a:t>
            </a:r>
            <a:r>
              <a:rPr lang="da-DK" dirty="0"/>
              <a:t> Nord) inden for KOL og hjertesvigt, med deltagelse af henholdsvis 1200 og 600 patienter.  </a:t>
            </a:r>
          </a:p>
          <a:p>
            <a:r>
              <a:rPr lang="da-DK" dirty="0"/>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26</a:t>
            </a:fld>
            <a:endParaRPr lang="en-US"/>
          </a:p>
        </p:txBody>
      </p:sp>
    </p:spTree>
    <p:extLst>
      <p:ext uri="{BB962C8B-B14F-4D97-AF65-F5344CB8AC3E}">
        <p14:creationId xmlns:p14="http://schemas.microsoft.com/office/powerpoint/2010/main" val="184071285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buFont typeface="Arial" panose="020B0604020202020204" pitchFamily="34" charset="0"/>
              <a:buNone/>
            </a:pPr>
            <a:r>
              <a:rPr lang="da-DK" sz="1200" b="1" dirty="0"/>
              <a:t>KERNEAKTIVITETER:</a:t>
            </a:r>
          </a:p>
          <a:p>
            <a:pPr marL="177948" indent="-177948">
              <a:buFont typeface="Arial" panose="020B0604020202020204" pitchFamily="34" charset="0"/>
              <a:buChar char="•"/>
            </a:pPr>
            <a:r>
              <a:rPr lang="da-DK" sz="1200" dirty="0"/>
              <a:t>SSH bringer de menneskelige og sociale relationer i spil i forhold til bl.a. teknologi, sundhed og klima</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undersøger, hvordan mennesket handler og skaber mening og forandring i forhold til både offentlige og private aktører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udvikler nye forretningsmodeller, nye regulatoriske forhold, nye veje til at sikre den nødvendige digitalisering, nye samfundsmæssige organiseringsformer m.m.</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genererer ny viden om organisatorisk læring i offentlige og private organisationer samt bidrager herigennem til kreativitet og udvikling i samfundet </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samarbejder tværvidenskabeligt og med eksterne aktører i forskningsprojekter og i uddannelser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endParaRPr lang="da-DK" sz="1200" dirty="0"/>
          </a:p>
          <a:p>
            <a:r>
              <a:rPr lang="da-DK" b="1" dirty="0"/>
              <a:t>Eksempler på kerneaktiviteter</a:t>
            </a:r>
          </a:p>
          <a:p>
            <a:endParaRPr lang="da-DK" sz="1200" dirty="0"/>
          </a:p>
          <a:p>
            <a:pPr marL="177948" indent="-177948">
              <a:buFont typeface="Arial" panose="020B0604020202020204" pitchFamily="34" charset="0"/>
              <a:buChar char="•"/>
            </a:pPr>
            <a:r>
              <a:rPr lang="da-DK" sz="1200" dirty="0"/>
              <a:t>AI Denmark samarbejdet: Dansk erhvervsliv skal være bedre til at arbejde med kunstig intelligens. Derfor har Industriens Fond søsat et nationalt initiativ, hvor Aalborg University Business School bidrager med viden om bl.a. maskinlæring, innovation management, organisationsforandring, strategi og udvikling af datadrevne forretningsmodeller.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en-US" sz="1200" dirty="0"/>
              <a:t>Game-Based Learning in the 21st Century: </a:t>
            </a:r>
            <a:r>
              <a:rPr lang="da-DK" sz="2000" dirty="0"/>
              <a:t>Projektet undersøger, hvordan design af både analoge og digitale spilleværktøjer kan bruges til at skabe mere meningsfuld, udfordrende og engagerende undervisning. Projektet udføres i samarbejde mellem forskere fra AAU, AU, Nationalt Center for Læsning, University College Copenhagen og VIA University College samt virksomhederne CLIO Online, </a:t>
            </a:r>
            <a:r>
              <a:rPr lang="da-DK" sz="2000" dirty="0" err="1"/>
              <a:t>Build</a:t>
            </a:r>
            <a:r>
              <a:rPr lang="da-DK" sz="2000" dirty="0"/>
              <a:t> A World, og KMD/</a:t>
            </a:r>
            <a:r>
              <a:rPr lang="da-DK" sz="2000" dirty="0" err="1"/>
              <a:t>Uvdata</a:t>
            </a:r>
            <a:r>
              <a:rPr lang="da-DK" sz="2000" dirty="0"/>
              <a:t>. Forskningsprojektet bygger på en investering på 9,8 millioner kroner fra Innovationsfonden.</a:t>
            </a:r>
            <a:endParaRPr lang="da-DK" sz="1200" dirty="0"/>
          </a:p>
          <a:p>
            <a:endParaRPr lang="da-DK" sz="1200" dirty="0"/>
          </a:p>
          <a:p>
            <a:pPr marL="177948" indent="-177948">
              <a:buFont typeface="Arial" panose="020B0604020202020204" pitchFamily="34" charset="0"/>
              <a:buChar char="•"/>
            </a:pPr>
            <a:r>
              <a:rPr lang="da-DK" sz="1200" dirty="0"/>
              <a:t>Center for borgerinddragende beskæftigelsesindsatser er et partnerskabsprojekt mellem Silkeborg, Holstebro, Vesthimmerland og Herning kommune og Institut for Politik og Samfund og Institut for Sociologi og Socialt Arbejde. CUBB bidrager til omstillingen af de offentlige beskæftigelsesindsatser, hvor borgeren i langt højere grad end i dag inddrages og gives ansvar for og ejerskab til at mestre eget liv og dermed forbedre sine beskæftigelseschancer. </a:t>
            </a:r>
            <a:endParaRPr lang="da-DK" sz="1200" dirty="0">
              <a:solidFill>
                <a:srgbClr val="FF0000"/>
              </a:solidFill>
            </a:endParaRPr>
          </a:p>
          <a:p>
            <a:pPr lvl="0"/>
            <a:endParaRPr lang="da-DK" dirty="0"/>
          </a:p>
          <a:p>
            <a:pPr lvl="0"/>
            <a:r>
              <a:rPr lang="da-DK" b="1" dirty="0"/>
              <a:t>FAGLIGE STYRKE POSITIONER:</a:t>
            </a:r>
          </a:p>
          <a:p>
            <a:pPr lvl="0"/>
            <a:endParaRPr lang="da-DK" dirty="0"/>
          </a:p>
          <a:p>
            <a:pPr defTabSz="949056">
              <a:defRPr/>
            </a:pPr>
            <a:r>
              <a:rPr lang="da-DK" sz="1200" dirty="0"/>
              <a:t>Uddannelseslandskabet er foranderligt, og læring foregår mange steder. SSH-forskningen er og skal fortsat være anerkendt for forskning med høj gennemslagskraft inden for læring, læreprocesser, didaktik og problembaseret læring i uddannelser. SSH-fakultetet vil dermed bidrage til en bedre forståelse for fremtidens kompetencebehov, gode rammer for læring og teknologiernes betydning for dannelse, uddannelse og livslang læring. </a:t>
            </a:r>
          </a:p>
          <a:p>
            <a:endParaRPr lang="da-DK" sz="1200" dirty="0"/>
          </a:p>
          <a:p>
            <a:r>
              <a:rPr lang="da-DK" sz="1200" dirty="0"/>
              <a:t>Derfor: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Bliver studerende klædt på til at sammentænke psykologi, sprog kommunikation, organisatorisk læring, anvendt filosofi, sociologi, politologi, forretningsforståelse, ledelse og jura</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Samarbejder forskere på tværs af de humanistiske og samfundsvidenskabelige fagdiscipliner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Bringer forskere og studerende SSH-grundfagligheder ind i uddannelser og forskningsprojekter på STEM- og sundhedsområdet</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Har SSH valgt fire signaturprojekter i 2022 og 2023. Projekterne sætter fokus på ”Bæredygtighed og grøn omstilling”, ”</a:t>
            </a:r>
            <a:r>
              <a:rPr lang="da-DK" sz="1200" dirty="0" err="1"/>
              <a:t>Computational</a:t>
            </a:r>
            <a:r>
              <a:rPr lang="da-DK" sz="1200" dirty="0"/>
              <a:t> SSH”, ”Børn og Unge” samt ”Research Advanced Center for Social Sciences and </a:t>
            </a:r>
            <a:r>
              <a:rPr lang="da-DK" sz="1200" dirty="0" err="1"/>
              <a:t>Humanities</a:t>
            </a:r>
            <a:r>
              <a:rPr lang="da-DK" sz="1200" dirty="0"/>
              <a:t>” </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Bringes SSH-grundfagligheder i spil i </a:t>
            </a:r>
            <a:r>
              <a:rPr lang="da-DK" sz="1200" dirty="0" err="1"/>
              <a:t>vidensamarbejder</a:t>
            </a:r>
            <a:r>
              <a:rPr lang="da-DK" sz="1200" dirty="0"/>
              <a:t> med uddannelsesinstitutioner, interesseorganisationer, virksomheder og øvrige samarbejdspartnere </a:t>
            </a:r>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98958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4400" b="1" dirty="0"/>
              <a:t>1. Kritisk tænkning </a:t>
            </a:r>
          </a:p>
          <a:p>
            <a:r>
              <a:rPr lang="da-DK" sz="4400" dirty="0"/>
              <a:t>På SSH-fakultetet karakteriserer den kritiske forskning evnen til at stille spørgsmål til det etablerede, reflektere over hierarkier og magt i samfundet og eksperimentere med nye løsningsmodeller og hypoteser, der bygger på en forståelse af fx kultur, historie og institutioner. </a:t>
            </a:r>
            <a:endParaRPr lang="da-DK" sz="3200" dirty="0"/>
          </a:p>
          <a:p>
            <a:endParaRPr lang="da-DK" sz="3200" dirty="0"/>
          </a:p>
          <a:p>
            <a:r>
              <a:rPr lang="da-DK" sz="3200" b="1" dirty="0"/>
              <a:t>2. Mennesker og samfund i centrum </a:t>
            </a:r>
          </a:p>
          <a:p>
            <a:r>
              <a:rPr lang="da-DK" sz="3200" dirty="0"/>
              <a:t>På SSH-fakultetet er forståelse og forklaring af den menneskelige og sociale faktor afgørende for at berige tværvidenskabelige samarbejder, uddanne for fremtiden og implementere ny viden i samfundet. </a:t>
            </a:r>
            <a:endParaRPr lang="da-DK" sz="2000" dirty="0"/>
          </a:p>
          <a:p>
            <a:endParaRPr lang="da-DK" sz="2000" dirty="0"/>
          </a:p>
          <a:p>
            <a:r>
              <a:rPr lang="da-DK" sz="2000" b="1" dirty="0"/>
              <a:t>3. </a:t>
            </a:r>
            <a:r>
              <a:rPr lang="da-DK" sz="2000" b="1" dirty="0" err="1"/>
              <a:t>Vidensudveksling</a:t>
            </a:r>
            <a:r>
              <a:rPr lang="da-DK" sz="2000" b="1" dirty="0"/>
              <a:t> og samarbejde </a:t>
            </a:r>
          </a:p>
          <a:p>
            <a:r>
              <a:rPr lang="da-DK" sz="2000" dirty="0"/>
              <a:t>SSH-fakultetet skal bidrage med ekspertise og kandidater, der overfører og udveksler viden med en lang række institutioner, virksomheder og samarbejdspartnere. Inkluderende og åbne forsknings- og uddannelsesmiljøer er en central præmis for at tiltrække studerende, talenter og udvikle ny viden. På SSH-fakultetet inddrages studerende i utallige forsknings- og udviklingsprojekter, og der eksperimenteres med borgerinddragelse og studenterinvolvering gennem nye læringsplatforme og samskabelse. </a:t>
            </a:r>
            <a:endParaRPr lang="da-DK" sz="1200" b="1" dirty="0"/>
          </a:p>
          <a:p>
            <a:endParaRPr lang="da-DK" sz="1200" b="1" dirty="0"/>
          </a:p>
          <a:p>
            <a:r>
              <a:rPr lang="da-DK" sz="1200" b="1" dirty="0"/>
              <a:t>4. Internationalisering</a:t>
            </a:r>
          </a:p>
          <a:p>
            <a:r>
              <a:rPr lang="da-DK" sz="1200" dirty="0"/>
              <a:t>På SSH-fakultetet skal forskning gøres åbent tilgængelig for et internationalt publikum, fremlægges i internationale udgivelser, og fakultetet skal være åbent for udenlandske talenter og samarbejdspartnere. </a:t>
            </a:r>
          </a:p>
          <a:p>
            <a:endParaRPr lang="da-DK" sz="1200" b="1" dirty="0"/>
          </a:p>
          <a:p>
            <a:r>
              <a:rPr lang="da-DK" sz="1200" b="1" dirty="0"/>
              <a:t>5. Tværvidenskab</a:t>
            </a:r>
          </a:p>
          <a:p>
            <a:r>
              <a:rPr lang="da-DK" sz="1200" dirty="0"/>
              <a:t>SSH-fakultetet er derfor kendetegnet af en række tværvidenskabelige initiativer, der genererer viden om store</a:t>
            </a:r>
          </a:p>
          <a:p>
            <a:r>
              <a:rPr lang="da-DK" sz="1200" dirty="0"/>
              <a:t>samfundsmæssige udfordringer og bidrager med tværgående kompetencer hos studerende og forskere. </a:t>
            </a:r>
          </a:p>
          <a:p>
            <a:endParaRPr lang="da-DK" sz="1200" b="1" dirty="0"/>
          </a:p>
          <a:p>
            <a:r>
              <a:rPr lang="da-DK" sz="1200" b="1" dirty="0"/>
              <a:t>6. Initiativ</a:t>
            </a:r>
          </a:p>
          <a:p>
            <a:r>
              <a:rPr lang="da-DK" sz="1200" dirty="0"/>
              <a:t>SSH-fakultetet skal være kendetegnet ved at være dagsordenssættende og proaktiv i forhold til samfundets</a:t>
            </a:r>
          </a:p>
          <a:p>
            <a:r>
              <a:rPr lang="da-DK" sz="1200" dirty="0"/>
              <a:t>problemer og udfordringer og i forhold til at drive nye tværvidenskabelige initiativer og banebrydende forskning. </a:t>
            </a:r>
          </a:p>
          <a:p>
            <a:endParaRPr lang="da-DK" sz="1200" dirty="0"/>
          </a:p>
          <a:p>
            <a:endParaRPr lang="da-DK" sz="1200" dirty="0"/>
          </a:p>
          <a:p>
            <a:r>
              <a:rPr lang="da-DK" sz="1200" b="1" dirty="0"/>
              <a:t>Pejlemærker </a:t>
            </a:r>
          </a:p>
          <a:p>
            <a:r>
              <a:rPr lang="da-DK" sz="1200" dirty="0"/>
              <a:t>Vi adresserer de store samfundsmæssige udfordringer gennem missionsorienteret forskning, uddannelse og </a:t>
            </a:r>
            <a:r>
              <a:rPr lang="da-DK" sz="1200" dirty="0" err="1"/>
              <a:t>vidensamarbejde</a:t>
            </a:r>
            <a:r>
              <a:rPr lang="da-DK" sz="1200" dirty="0"/>
              <a:t> under overskrifterne ”Læring i det 21. århundrede”, ”Sundhed”, ”Bæredygtighed”, ”Digital humaniora &amp; samfundsvidenskab”, ”Innovation &amp; entreprenørskab” og” Kultur, samfund &amp; udvikling”.</a:t>
            </a:r>
          </a:p>
          <a:p>
            <a:r>
              <a:rPr lang="da-DK" sz="1200" dirty="0"/>
              <a:t> </a:t>
            </a:r>
          </a:p>
          <a:p>
            <a:endParaRPr lang="da-DK" sz="1200" b="1" dirty="0"/>
          </a:p>
          <a:p>
            <a:r>
              <a:rPr lang="da-DK" sz="1200" b="1" dirty="0"/>
              <a:t>Signaturprojekter </a:t>
            </a:r>
          </a:p>
          <a:p>
            <a:pPr marL="177948" indent="-177948">
              <a:buFont typeface="Arial" panose="020B0604020202020204" pitchFamily="34" charset="0"/>
              <a:buChar char="•"/>
            </a:pPr>
            <a:r>
              <a:rPr lang="en-US" sz="1200" u="sng" dirty="0"/>
              <a:t>Advanced Center for Social Sciences and Humanities Research </a:t>
            </a:r>
            <a:r>
              <a:rPr lang="da-DK" sz="1200" dirty="0"/>
              <a:t>har som målsætning at være et førende forskningscenter i udviklingen af teorier og metoder inden for et samlet humaniora og samfundsvidenskab. Centret har som formål at søge nybrud inden for SSH og dermed være forudsætningsskabende for AAU’s fremtidige forskningsmissioner – både inden for samfundsvidenskab og humaniora og bredt inden for universitetets samlede videnskabelige portefølje. Centret har, som del af fakultetets grundlæggende karakteristika, en kritisk forpligtelse og vil derfor dels beskytte og fremme den uafhængige forskning, dels agere kritisk konstruktivt ift. såvel fakultetets som universitetets missionsdrevne forskning. </a:t>
            </a:r>
          </a:p>
          <a:p>
            <a:endParaRPr lang="da-DK" sz="1200" dirty="0"/>
          </a:p>
          <a:p>
            <a:pPr marL="177948" indent="-177948">
              <a:buFont typeface="Arial" panose="020B0604020202020204" pitchFamily="34" charset="0"/>
              <a:buChar char="•"/>
            </a:pPr>
            <a:r>
              <a:rPr lang="da-DK" sz="1200" u="sng" dirty="0" err="1"/>
              <a:t>Computational</a:t>
            </a:r>
            <a:r>
              <a:rPr lang="da-DK" sz="1200" u="sng" dirty="0"/>
              <a:t> SSH </a:t>
            </a:r>
            <a:r>
              <a:rPr lang="da-DK" sz="1200" dirty="0"/>
              <a:t>forbinder AAU’s SSH-forskere og miljøer, der beskæftiger sig med forskning, der gør brug af, tilpasser, udvikler eller operationaliserer teknikker som maskinlæring, netværksanalyse, computer vision, </a:t>
            </a:r>
            <a:r>
              <a:rPr lang="da-DK" sz="1200" dirty="0" err="1"/>
              <a:t>natural</a:t>
            </a:r>
            <a:r>
              <a:rPr lang="da-DK" sz="1200" dirty="0"/>
              <a:t> </a:t>
            </a:r>
            <a:r>
              <a:rPr lang="da-DK" sz="1200" dirty="0" err="1"/>
              <a:t>language</a:t>
            </a:r>
            <a:r>
              <a:rPr lang="da-DK" sz="1200" dirty="0"/>
              <a:t> </a:t>
            </a:r>
            <a:r>
              <a:rPr lang="da-DK" sz="1200" dirty="0" err="1"/>
              <a:t>processing</a:t>
            </a:r>
            <a:r>
              <a:rPr lang="da-DK" sz="1200" dirty="0"/>
              <a:t> eller data visualisering. Et hovedformål er således at bidrage til udvikling, anvendelsen og udbredelsen af sådanne teknikker i en kontekst af forskellige SSH-fagligheder (teorier, perspektiver, paradigmer). </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u="sng" dirty="0"/>
              <a:t>Bæredygtig omstilling</a:t>
            </a:r>
            <a:r>
              <a:rPr lang="da-DK" sz="1200" dirty="0"/>
              <a:t> leverer undersøgelser af bæredygtighed i et bredere perspektiv end det rent miljømæssige og produktionsrettede, som har været i fokus politisk i de senere år. Det integrative aspekt står centralt i projektet, der med afsæt i humanistiske og samfundsvidenskabelige metoder fokuserer på de menneskelige, kulturelle, økonomiske og samfundsmæssige konsekvenser af den globale udvikling, og i projektets bidrag til udviklingen af fremtidens bæredygtige løsninger på tværs af fag, institutioner og virksomheder. Fra det kritisk reflekterende til det praktisk problemløsende vil projektet bidrage med en forståelsesramme for bæredygtighed og en kvalificeret samtale om, hvad bæredygtig omstilling indebærer. </a:t>
            </a:r>
          </a:p>
          <a:p>
            <a:endParaRPr lang="da-DK" sz="1200" dirty="0"/>
          </a:p>
          <a:p>
            <a:pPr marL="177948" indent="-177948">
              <a:buFont typeface="Arial" panose="020B0604020202020204" pitchFamily="34" charset="0"/>
              <a:buChar char="•"/>
            </a:pPr>
            <a:r>
              <a:rPr lang="da-DK" sz="1200" u="sng" dirty="0"/>
              <a:t>Børn og unge </a:t>
            </a:r>
            <a:r>
              <a:rPr lang="da-DK" sz="1200" dirty="0"/>
              <a:t>har på det forskningsmæssige område opmærksomheden rettet mod forandringsprocesser knyttet til børne- og ungeliv, fx trivsel, udsathed, uddannelse og læring, overgang til arbejdsmarked, politisk deltagelse, børns rettigheder, kvalitet i institutioner og faglige praksisser. SSH-fakultetet har en række markante og dagsordenssættende videns- og forskningsmiljøer inden for børn og unge, og der ligger store muligheder i at tænke på tværs af indsatserne i miljøerne. Fakultetet vil i kraft af sin størrelse og faglige spændvidde dække problemstillingerne i bredden, og med en koordineret indsats og satsning kan vi styrke den samlede position på feltet. Samarbejdet søges styrket gennem netværksaktiviteter, seminarer, fælles fondsansøgninger og lignende. Samtidig fokuseres den eksterne profilering og markering af AAU som en førende aktør på børne- og ungeområdet.</a:t>
            </a:r>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974982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29</a:t>
            </a:fld>
            <a:endParaRPr lang="en-US"/>
          </a:p>
        </p:txBody>
      </p:sp>
    </p:spTree>
    <p:extLst>
      <p:ext uri="{BB962C8B-B14F-4D97-AF65-F5344CB8AC3E}">
        <p14:creationId xmlns:p14="http://schemas.microsoft.com/office/powerpoint/2010/main" val="21778646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400" b="1" dirty="0"/>
              <a:t>2024</a:t>
            </a:r>
          </a:p>
          <a:p>
            <a:endParaRPr lang="da-DK" sz="1400" b="1" dirty="0"/>
          </a:p>
          <a:p>
            <a:r>
              <a:rPr lang="da-DK" sz="1400" b="1" dirty="0">
                <a:solidFill>
                  <a:schemeClr val="tx1"/>
                </a:solidFill>
              </a:rPr>
              <a:t>AAU udgør i dag 9% af sektoren</a:t>
            </a:r>
          </a:p>
          <a:p>
            <a:r>
              <a:rPr lang="da-DK" sz="1400" dirty="0">
                <a:solidFill>
                  <a:schemeClr val="tx1"/>
                </a:solidFill>
              </a:rPr>
              <a:t>Note: AAU indtægter i alt/alle universiteters indtægter i alt, 2023</a:t>
            </a:r>
          </a:p>
          <a:p>
            <a:r>
              <a:rPr lang="da-DK" sz="1400" dirty="0">
                <a:solidFill>
                  <a:schemeClr val="tx1"/>
                </a:solidFill>
              </a:rPr>
              <a:t>Kilde: Danske universiteters statistiske beredskab (2023)</a:t>
            </a:r>
          </a:p>
          <a:p>
            <a:endParaRPr lang="da-DK" sz="1400" b="1" dirty="0"/>
          </a:p>
          <a:p>
            <a:r>
              <a:rPr lang="da-DK" sz="1400" b="1" dirty="0"/>
              <a:t>Studerende</a:t>
            </a:r>
          </a:p>
          <a:p>
            <a:r>
              <a:rPr lang="da-DK" sz="1400" dirty="0"/>
              <a:t>Note: Antal studerende er omgjort som bestand 1/10 2024. Omfatter ordinære studerende, deltidsstuderende og gæstestuderende (Kilde: </a:t>
            </a:r>
            <a:r>
              <a:rPr lang="da-DK" sz="1400" dirty="0" err="1"/>
              <a:t>QlikView</a:t>
            </a:r>
            <a:r>
              <a:rPr lang="da-DK" sz="1400" dirty="0"/>
              <a:t> bestandsrapport). </a:t>
            </a:r>
          </a:p>
          <a:p>
            <a:pPr defTabSz="913028">
              <a:defRPr/>
            </a:pPr>
            <a:endParaRPr lang="da-DK" sz="1400" b="1" dirty="0"/>
          </a:p>
          <a:p>
            <a:pPr defTabSz="913028">
              <a:defRPr/>
            </a:pPr>
            <a:r>
              <a:rPr lang="da-DK" sz="1400" b="1" dirty="0"/>
              <a:t>Ansatte</a:t>
            </a:r>
          </a:p>
          <a:p>
            <a:pPr defTabSz="913028">
              <a:defRPr/>
            </a:pPr>
            <a:r>
              <a:rPr lang="da-DK" sz="1400" dirty="0"/>
              <a:t>Antal forskere (månedslønnede) omfatter </a:t>
            </a:r>
            <a:r>
              <a:rPr lang="da-DK" sz="1400" b="0" baseline="0" dirty="0"/>
              <a:t>professor, lektor, adjunkt forsker, post doc., ph.d., VIP i øvrigt</a:t>
            </a:r>
            <a:r>
              <a:rPr lang="da-DK" sz="1400" dirty="0"/>
              <a:t>. </a:t>
            </a:r>
          </a:p>
          <a:p>
            <a:pPr defTabSz="913028">
              <a:defRPr/>
            </a:pPr>
            <a:r>
              <a:rPr lang="da-DK" sz="1400" dirty="0"/>
              <a:t>Antal TAP (månedslønnede) omfatter chefer, AC-TAP, TAP øvrige.</a:t>
            </a:r>
          </a:p>
          <a:p>
            <a:pPr defTabSz="913028">
              <a:defRPr/>
            </a:pPr>
            <a:r>
              <a:rPr lang="da-DK" sz="1400" dirty="0"/>
              <a:t>Kilde: ØA, opgjort 31.12.</a:t>
            </a:r>
            <a:r>
              <a:rPr lang="da-DK" sz="1400" baseline="0" dirty="0"/>
              <a:t>2023.</a:t>
            </a:r>
            <a:endParaRPr lang="da-DK" sz="1400" dirty="0"/>
          </a:p>
          <a:p>
            <a:endParaRPr lang="da-DK" sz="1400" b="1" dirty="0"/>
          </a:p>
          <a:p>
            <a:r>
              <a:rPr lang="da-DK" sz="1400" b="1" dirty="0"/>
              <a:t>Virksomhedernes foretrukne samarbejdspartner</a:t>
            </a:r>
          </a:p>
          <a:p>
            <a:r>
              <a:rPr lang="en-US" sz="1400" dirty="0" err="1">
                <a:solidFill>
                  <a:schemeClr val="bg1"/>
                </a:solidFill>
              </a:rPr>
              <a:t>Kilde</a:t>
            </a:r>
            <a:r>
              <a:rPr lang="en-US" sz="1400" dirty="0">
                <a:solidFill>
                  <a:schemeClr val="bg1"/>
                </a:solidFill>
              </a:rPr>
              <a:t>: </a:t>
            </a:r>
            <a:r>
              <a:rPr lang="da-DK" sz="1400" dirty="0">
                <a:solidFill>
                  <a:schemeClr val="bg1"/>
                </a:solidFill>
              </a:rPr>
              <a:t>DI (2021): Danmark på </a:t>
            </a:r>
            <a:r>
              <a:rPr lang="da-DK" sz="1400" dirty="0" err="1">
                <a:solidFill>
                  <a:schemeClr val="bg1"/>
                </a:solidFill>
              </a:rPr>
              <a:t>vidensporet</a:t>
            </a:r>
            <a:r>
              <a:rPr lang="da-DK" sz="1400" dirty="0">
                <a:solidFill>
                  <a:schemeClr val="bg1"/>
                </a:solidFill>
              </a:rPr>
              <a:t> V</a:t>
            </a:r>
            <a:endParaRPr lang="nn-NO" sz="1400" b="1" dirty="0">
              <a:solidFill>
                <a:srgbClr val="000061"/>
              </a:solidFill>
              <a:cs typeface="Arial" panose="020B0604020202020204" pitchFamily="34" charset="0"/>
            </a:endParaRPr>
          </a:p>
          <a:p>
            <a:pPr defTabSz="913028">
              <a:defRPr/>
            </a:pPr>
            <a:endParaRPr lang="da-DK" sz="1400" dirty="0"/>
          </a:p>
          <a:p>
            <a:r>
              <a:rPr lang="da-DK" sz="1800" b="1" dirty="0">
                <a:effectLst/>
                <a:latin typeface="Calibri" panose="020F0502020204030204" pitchFamily="34" charset="0"/>
                <a:ea typeface="Calibri" panose="020F0502020204030204" pitchFamily="34" charset="0"/>
              </a:rPr>
              <a:t>Nr. 22 blandt verdenens unge universiteter (under 50 år) </a:t>
            </a:r>
            <a:endParaRPr lang="da-DK" sz="1800" dirty="0">
              <a:effectLst/>
              <a:latin typeface="Calibri" panose="020F0502020204030204" pitchFamily="34" charset="0"/>
              <a:ea typeface="Calibri" panose="020F0502020204030204" pitchFamily="34" charset="0"/>
            </a:endParaRPr>
          </a:p>
          <a:p>
            <a:r>
              <a:rPr lang="en-US" sz="1800" dirty="0">
                <a:effectLst/>
                <a:latin typeface="Calibri" panose="020F0502020204030204" pitchFamily="34" charset="0"/>
                <a:ea typeface="Calibri" panose="020F0502020204030204" pitchFamily="34" charset="0"/>
              </a:rPr>
              <a:t>Note: AAU, 2024 nr. 22</a:t>
            </a:r>
            <a:endParaRPr lang="da-DK" sz="1800" dirty="0">
              <a:effectLst/>
              <a:latin typeface="Calibri" panose="020F0502020204030204" pitchFamily="34" charset="0"/>
              <a:ea typeface="Calibri" panose="020F0502020204030204" pitchFamily="34" charset="0"/>
            </a:endParaRPr>
          </a:p>
          <a:p>
            <a:r>
              <a:rPr lang="en-US" sz="1800" dirty="0">
                <a:effectLst/>
                <a:latin typeface="Calibri" panose="020F0502020204030204" pitchFamily="34" charset="0"/>
                <a:ea typeface="Calibri" panose="020F0502020204030204" pitchFamily="34" charset="0"/>
              </a:rPr>
              <a:t>Kilde: Times Higher Education: Young University Ranking 2024. </a:t>
            </a:r>
            <a:r>
              <a:rPr lang="da-DK" sz="1800" dirty="0">
                <a:effectLst/>
                <a:latin typeface="Calibri" panose="020F0502020204030204" pitchFamily="34" charset="0"/>
                <a:ea typeface="Calibri" panose="020F0502020204030204" pitchFamily="34" charset="0"/>
              </a:rPr>
              <a:t>Listen inkluderer 605 universiteter.</a:t>
            </a:r>
          </a:p>
          <a:p>
            <a:r>
              <a:rPr lang="da-DK" sz="1800" dirty="0">
                <a:effectLst/>
                <a:latin typeface="Calibri" panose="020F0502020204030204" pitchFamily="34" charset="0"/>
                <a:ea typeface="Calibri" panose="020F0502020204030204" pitchFamily="34" charset="0"/>
              </a:rPr>
              <a:t> </a:t>
            </a:r>
          </a:p>
          <a:p>
            <a:pPr defTabSz="913028">
              <a:defRPr/>
            </a:pPr>
            <a:r>
              <a:rPr lang="da-DK" sz="1400" b="1" dirty="0"/>
              <a:t>4. højest rangret ingeniøruddannelse i verden</a:t>
            </a:r>
          </a:p>
          <a:p>
            <a:pPr defTabSz="913028">
              <a:defRPr/>
            </a:pPr>
            <a:r>
              <a:rPr lang="da-DK" sz="1400" dirty="0"/>
              <a:t>MIT Report: </a:t>
            </a:r>
            <a:r>
              <a:rPr lang="en-US" sz="1400" dirty="0"/>
              <a:t>”The global state of the art in engineering education” (Graham, Ruth for MIT, 2018)</a:t>
            </a:r>
            <a:endParaRPr lang="da-DK" sz="1400" dirty="0"/>
          </a:p>
          <a:p>
            <a:pPr defTabSz="913028">
              <a:defRPr/>
            </a:pPr>
            <a:r>
              <a:rPr lang="da-DK" sz="1400" dirty="0"/>
              <a:t>Rapport fra Massachusetts </a:t>
            </a:r>
            <a:r>
              <a:rPr lang="da-DK" sz="1400" dirty="0" err="1"/>
              <a:t>Institute</a:t>
            </a:r>
            <a:r>
              <a:rPr lang="da-DK" sz="1400" dirty="0"/>
              <a:t> of Technology (MIT), marts 2018.</a:t>
            </a:r>
          </a:p>
          <a:p>
            <a:pPr defTabSz="913028">
              <a:defRPr/>
            </a:pPr>
            <a:endParaRPr lang="da-DK" sz="1400" b="1" dirty="0"/>
          </a:p>
          <a:p>
            <a:pPr defTabSz="913028">
              <a:defRPr/>
            </a:pPr>
            <a:r>
              <a:rPr lang="en-US" sz="1400" b="1" dirty="0" err="1">
                <a:solidFill>
                  <a:schemeClr val="bg1"/>
                </a:solidFill>
              </a:rPr>
              <a:t>Bedste</a:t>
            </a:r>
            <a:r>
              <a:rPr lang="en-US" sz="1400" b="1" dirty="0">
                <a:solidFill>
                  <a:schemeClr val="bg1"/>
                </a:solidFill>
              </a:rPr>
              <a:t> </a:t>
            </a:r>
            <a:r>
              <a:rPr lang="en-US" sz="1400" b="1" dirty="0" err="1">
                <a:solidFill>
                  <a:schemeClr val="bg1"/>
                </a:solidFill>
              </a:rPr>
              <a:t>ingeniøruniversitet</a:t>
            </a:r>
            <a:r>
              <a:rPr lang="en-US" sz="1400" b="1" dirty="0">
                <a:solidFill>
                  <a:schemeClr val="bg1"/>
                </a:solidFill>
              </a:rPr>
              <a:t> </a:t>
            </a:r>
            <a:r>
              <a:rPr lang="en-US" sz="1400" b="1" dirty="0" err="1">
                <a:solidFill>
                  <a:schemeClr val="bg1"/>
                </a:solidFill>
              </a:rPr>
              <a:t>i</a:t>
            </a:r>
            <a:r>
              <a:rPr lang="en-US" sz="1400" b="1" dirty="0">
                <a:solidFill>
                  <a:schemeClr val="bg1"/>
                </a:solidFill>
              </a:rPr>
              <a:t> EU</a:t>
            </a:r>
          </a:p>
          <a:p>
            <a:r>
              <a:rPr lang="da-DK" sz="1400" dirty="0"/>
              <a:t>Kilde: </a:t>
            </a:r>
            <a:r>
              <a:rPr lang="en-US" sz="1400" dirty="0"/>
              <a:t>Best Global Universities for Engineering, U.S. News &amp; World Report 2023</a:t>
            </a:r>
          </a:p>
          <a:p>
            <a:endParaRPr lang="en-US" sz="14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da-DK" sz="1400" b="1" dirty="0">
                <a:solidFill>
                  <a:schemeClr val="tx1"/>
                </a:solidFill>
                <a:latin typeface="+mn-lt"/>
              </a:rPr>
              <a:t>AAU ligger nr. 4 (2024) i verden indenfor bæredygtig udvikling</a:t>
            </a:r>
            <a:endParaRPr lang="da-DK" sz="14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sz="1400" dirty="0">
                <a:solidFill>
                  <a:schemeClr val="tx1"/>
                </a:solidFill>
                <a:latin typeface="+mn-lt"/>
              </a:rPr>
              <a:t>Kilde: Times </a:t>
            </a:r>
            <a:r>
              <a:rPr lang="da-DK" sz="1400" dirty="0" err="1">
                <a:solidFill>
                  <a:schemeClr val="tx1"/>
                </a:solidFill>
                <a:latin typeface="+mn-lt"/>
              </a:rPr>
              <a:t>Higher</a:t>
            </a:r>
            <a:r>
              <a:rPr lang="da-DK" sz="1400" dirty="0">
                <a:solidFill>
                  <a:schemeClr val="tx1"/>
                </a:solidFill>
                <a:latin typeface="+mn-lt"/>
              </a:rPr>
              <a:t> Education </a:t>
            </a:r>
            <a:r>
              <a:rPr lang="da-DK" sz="1400" dirty="0" err="1">
                <a:solidFill>
                  <a:schemeClr val="tx1"/>
                </a:solidFill>
                <a:latin typeface="+mn-lt"/>
              </a:rPr>
              <a:t>Impact</a:t>
            </a:r>
            <a:r>
              <a:rPr lang="da-DK" sz="1400" dirty="0">
                <a:solidFill>
                  <a:schemeClr val="tx1"/>
                </a:solidFill>
                <a:latin typeface="+mn-lt"/>
              </a:rPr>
              <a:t> Ranking 2024</a:t>
            </a:r>
          </a:p>
        </p:txBody>
      </p:sp>
      <p:sp>
        <p:nvSpPr>
          <p:cNvPr id="4" name="Pladsholder til diasnummer 3"/>
          <p:cNvSpPr>
            <a:spLocks noGrp="1"/>
          </p:cNvSpPr>
          <p:nvPr>
            <p:ph type="sldNum" sz="quarter" idx="10"/>
          </p:nvPr>
        </p:nvSpPr>
        <p:spPr/>
        <p:txBody>
          <a:bodyPr/>
          <a:lstStyle/>
          <a:p>
            <a:fld id="{8C896355-3DDC-9949-861F-AD0908BFCC23}" type="slidenum">
              <a:rPr lang="en-US" smtClean="0"/>
              <a:t>3</a:t>
            </a:fld>
            <a:endParaRPr lang="en-US"/>
          </a:p>
        </p:txBody>
      </p:sp>
    </p:spTree>
    <p:extLst>
      <p:ext uri="{BB962C8B-B14F-4D97-AF65-F5344CB8AC3E}">
        <p14:creationId xmlns:p14="http://schemas.microsoft.com/office/powerpoint/2010/main" val="6801467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solidFill>
                  <a:srgbClr val="000061"/>
                </a:solidFill>
                <a:cs typeface="Arial" panose="020B0604020202020204" pitchFamily="34" charset="0"/>
              </a:rPr>
              <a:t>VIRKSOMHEDERS FORETRUKNE PARTNER</a:t>
            </a:r>
          </a:p>
          <a:p>
            <a:r>
              <a:rPr lang="en-US" b="0" dirty="0">
                <a:solidFill>
                  <a:schemeClr val="bg1"/>
                </a:solidFill>
              </a:rPr>
              <a:t>Kilde: </a:t>
            </a:r>
            <a:r>
              <a:rPr lang="da-DK" b="0" dirty="0">
                <a:solidFill>
                  <a:schemeClr val="bg1"/>
                </a:solidFill>
              </a:rPr>
              <a:t>DI (2021): Danmark på </a:t>
            </a:r>
            <a:r>
              <a:rPr lang="da-DK" b="0" dirty="0" err="1">
                <a:solidFill>
                  <a:schemeClr val="bg1"/>
                </a:solidFill>
              </a:rPr>
              <a:t>vidensporet</a:t>
            </a:r>
            <a:r>
              <a:rPr lang="da-DK" b="0" dirty="0">
                <a:solidFill>
                  <a:schemeClr val="bg1"/>
                </a:solidFill>
              </a:rPr>
              <a:t> V</a:t>
            </a:r>
            <a:endParaRPr lang="nn-NO" b="1" dirty="0">
              <a:solidFill>
                <a:srgbClr val="000061"/>
              </a:solidFill>
              <a:cs typeface="Arial" panose="020B0604020202020204" pitchFamily="34" charset="0"/>
            </a:endParaRPr>
          </a:p>
          <a:p>
            <a:endParaRPr lang="nn-NO" b="1" dirty="0">
              <a:solidFill>
                <a:srgbClr val="000061"/>
              </a:solidFill>
              <a:cs typeface="Arial" panose="020B0604020202020204" pitchFamily="34" charset="0"/>
            </a:endParaRPr>
          </a:p>
          <a:p>
            <a:r>
              <a:rPr lang="nn-NO" b="1" dirty="0">
                <a:solidFill>
                  <a:srgbClr val="000061"/>
                </a:solidFill>
                <a:cs typeface="Arial" panose="020B0604020202020204" pitchFamily="34" charset="0"/>
              </a:rPr>
              <a:t>SMIDIG TILGANG TIL SAMARBEJDE</a:t>
            </a:r>
          </a:p>
          <a:p>
            <a:pPr defTabSz="913028">
              <a:defRPr/>
            </a:pPr>
            <a:r>
              <a:rPr lang="da-DK" b="0" dirty="0"/>
              <a:t>Kilde: DI Analyse</a:t>
            </a:r>
            <a:r>
              <a:rPr lang="da-DK" b="0" baseline="0" dirty="0"/>
              <a:t> (2016</a:t>
            </a:r>
            <a:r>
              <a:rPr lang="da-DK" b="0" i="0" baseline="0" dirty="0"/>
              <a:t>): Knaster i samarbejde om forskning – men også positive tendenser.</a:t>
            </a:r>
            <a:endParaRPr lang="da-DK" b="0" i="0" dirty="0"/>
          </a:p>
          <a:p>
            <a:endParaRPr lang="da-DK" b="1" dirty="0">
              <a:solidFill>
                <a:srgbClr val="000061"/>
              </a:solidFill>
              <a:cs typeface="Arial" panose="020B0604020202020204" pitchFamily="34" charset="0"/>
            </a:endParaRPr>
          </a:p>
          <a:p>
            <a:r>
              <a:rPr lang="da-DK" b="1" dirty="0">
                <a:solidFill>
                  <a:srgbClr val="000061"/>
                </a:solidFill>
                <a:cs typeface="Arial" panose="020B0604020202020204" pitchFamily="34" charset="0"/>
              </a:rPr>
              <a:t>BEDST TIL SAMARBEJDSAFTALER</a:t>
            </a:r>
          </a:p>
          <a:p>
            <a:pPr defTabSz="913028">
              <a:defRPr/>
            </a:pPr>
            <a:r>
              <a:rPr lang="da-DK" b="0" dirty="0"/>
              <a:t>Kilde:</a:t>
            </a:r>
            <a:r>
              <a:rPr lang="da-DK" b="0" baseline="0" dirty="0"/>
              <a:t> </a:t>
            </a:r>
            <a:r>
              <a:rPr lang="da-DK" b="0" dirty="0"/>
              <a:t>Uddannelses- og forskningsministeriet (2022): Viden til vækst – Offentlig-privat</a:t>
            </a:r>
            <a:r>
              <a:rPr lang="da-DK" b="0" baseline="0" dirty="0"/>
              <a:t> samspil om forskning (kommercialiseringsstatistikken)</a:t>
            </a:r>
            <a:endParaRPr lang="da-DK" b="1" baseline="0" dirty="0"/>
          </a:p>
          <a:p>
            <a:pPr defTabSz="913028">
              <a:defRPr/>
            </a:pPr>
            <a:endParaRPr lang="da-DK" b="1" dirty="0"/>
          </a:p>
          <a:p>
            <a:pPr defTabSz="913028">
              <a:defRPr/>
            </a:pPr>
            <a:endParaRPr lang="da-DK" dirty="0"/>
          </a:p>
          <a:p>
            <a:pPr defTabSz="913028">
              <a:defRPr/>
            </a:pPr>
            <a:endParaRPr lang="da-DK" dirty="0"/>
          </a:p>
          <a:p>
            <a:endParaRPr lang="da-DK" dirty="0"/>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30</a:t>
            </a:fld>
            <a:endParaRPr lang="en-US"/>
          </a:p>
        </p:txBody>
      </p:sp>
    </p:spTree>
    <p:extLst>
      <p:ext uri="{BB962C8B-B14F-4D97-AF65-F5344CB8AC3E}">
        <p14:creationId xmlns:p14="http://schemas.microsoft.com/office/powerpoint/2010/main" val="13930276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a:lnSpc>
                <a:spcPts val="2396"/>
              </a:lnSpc>
            </a:pPr>
            <a:r>
              <a:rPr lang="da-DK" b="1" noProof="0" dirty="0">
                <a:solidFill>
                  <a:prstClr val="black"/>
                </a:solidFill>
                <a:latin typeface="Arial" panose="020B0604020202020204" pitchFamily="34" charset="0"/>
                <a:cs typeface="Arial" panose="020B0604020202020204" pitchFamily="34" charset="0"/>
              </a:rPr>
              <a:t>Fordeling af virksomheder, der samarbejder med AAU</a:t>
            </a:r>
          </a:p>
          <a:p>
            <a:pPr>
              <a:lnSpc>
                <a:spcPts val="2396"/>
              </a:lnSpc>
            </a:pPr>
            <a:r>
              <a:rPr lang="da-DK" noProof="0" dirty="0">
                <a:solidFill>
                  <a:prstClr val="black"/>
                </a:solidFill>
                <a:latin typeface="Arial" panose="020B0604020202020204" pitchFamily="34" charset="0"/>
                <a:cs typeface="Arial" panose="020B0604020202020204" pitchFamily="34" charset="0"/>
              </a:rPr>
              <a:t>Note: Opgørelsen omfatter alene private virksomheder</a:t>
            </a:r>
          </a:p>
          <a:p>
            <a:pPr>
              <a:buFont typeface="Arial" pitchFamily="34" charset="0"/>
              <a:buNone/>
            </a:pPr>
            <a:endParaRPr lang="da-DK" sz="900" b="1" noProof="0" dirty="0">
              <a:latin typeface="+mn-lt"/>
              <a:cs typeface="+mn-cs"/>
            </a:endParaRPr>
          </a:p>
          <a:p>
            <a:pPr>
              <a:buFont typeface="Arial" pitchFamily="34" charset="0"/>
              <a:buNone/>
            </a:pPr>
            <a:r>
              <a:rPr lang="da-DK" sz="1050" b="1" dirty="0">
                <a:latin typeface="Arial" panose="020B0604020202020204" pitchFamily="34" charset="0"/>
                <a:cs typeface="Arial" panose="020B0604020202020204" pitchFamily="34" charset="0"/>
              </a:rPr>
              <a:t>AAU samarbejder med et bredt udsnit af det danske erhvervsliv. AAU’s hyppigste samarbejdspartnere er industrivirksomheder og IKT-virksomheder</a:t>
            </a:r>
          </a:p>
          <a:p>
            <a:pPr defTabSz="913028">
              <a:defRPr/>
            </a:pPr>
            <a:r>
              <a:rPr lang="da-DK" sz="900" noProof="0" dirty="0"/>
              <a:t>Note: Industrivirksomheder udgør knap 40%, og IKT-virksomheder udgør knap 25%</a:t>
            </a:r>
          </a:p>
          <a:p>
            <a:pPr defTabSz="913028">
              <a:defRPr/>
            </a:pPr>
            <a:endParaRPr lang="da-DK" sz="900" noProof="0" dirty="0"/>
          </a:p>
          <a:p>
            <a:pPr marL="0" marR="0" lvl="0" indent="0" algn="l" defTabSz="913028" rtl="0" eaLnBrk="1" fontAlgn="auto" latinLnBrk="0" hangingPunct="1">
              <a:lnSpc>
                <a:spcPct val="100000"/>
              </a:lnSpc>
              <a:spcBef>
                <a:spcPts val="0"/>
              </a:spcBef>
              <a:spcAft>
                <a:spcPts val="0"/>
              </a:spcAft>
              <a:buClrTx/>
              <a:buSzTx/>
              <a:buFontTx/>
              <a:buNone/>
              <a:tabLst/>
              <a:defRPr/>
            </a:pPr>
            <a:r>
              <a:rPr lang="da-DK" sz="1050" b="1" dirty="0">
                <a:latin typeface="Arial" panose="020B0604020202020204" pitchFamily="34" charset="0"/>
                <a:cs typeface="Arial" panose="020B0604020202020204" pitchFamily="34" charset="0"/>
              </a:rPr>
              <a:t>AAU samarbejder hyppigst med virksomheder, der beskæftiger 20-49 årsværk samt virksomheder, der beskæftiger over 100 årsværk.</a:t>
            </a:r>
          </a:p>
          <a:p>
            <a:pPr defTabSz="913028">
              <a:defRPr/>
            </a:pPr>
            <a:r>
              <a:rPr lang="da-DK" sz="900" noProof="0" dirty="0"/>
              <a:t>Note: begge grupper udgør hver omkring 35% af AAU’s samarbejdspartnere</a:t>
            </a:r>
          </a:p>
          <a:p>
            <a:pPr defTabSz="913028">
              <a:defRPr/>
            </a:pPr>
            <a:endParaRPr lang="da-DK" sz="900" noProof="0" dirty="0">
              <a:cs typeface="Arial" panose="020B0604020202020204" pitchFamily="34" charset="0"/>
            </a:endParaRPr>
          </a:p>
          <a:p>
            <a:pPr defTabSz="913028">
              <a:defRPr/>
            </a:pPr>
            <a:r>
              <a:rPr lang="da-DK" sz="900" b="1" noProof="0" dirty="0"/>
              <a:t>Over en </a:t>
            </a:r>
            <a:r>
              <a:rPr lang="da-DK" sz="900" b="1" noProof="0" dirty="0" err="1"/>
              <a:t>trejdedel</a:t>
            </a:r>
            <a:r>
              <a:rPr lang="da-DK" sz="900" b="1" noProof="0" dirty="0"/>
              <a:t> af AAU’s samarbejdsvirksomheder har en høj </a:t>
            </a:r>
            <a:r>
              <a:rPr lang="da-DK" sz="900" b="1" noProof="0" dirty="0" err="1"/>
              <a:t>FoU</a:t>
            </a:r>
            <a:r>
              <a:rPr lang="da-DK" sz="900" b="1" noProof="0" dirty="0"/>
              <a:t>-intensitet </a:t>
            </a:r>
          </a:p>
          <a:p>
            <a:pPr defTabSz="913028">
              <a:defRPr/>
            </a:pPr>
            <a:r>
              <a:rPr lang="da-DK" sz="900" noProof="0" dirty="0"/>
              <a:t>Note: Høj </a:t>
            </a:r>
            <a:r>
              <a:rPr lang="da-DK" sz="900" noProof="0" dirty="0" err="1"/>
              <a:t>FoU</a:t>
            </a:r>
            <a:r>
              <a:rPr lang="da-DK" sz="900" noProof="0" dirty="0"/>
              <a:t>-intensitet er virksomheder, hvis udgifter til forskning og udvikling udgør mere end 10% af omsætningen.  </a:t>
            </a:r>
          </a:p>
          <a:p>
            <a:endParaRPr lang="da-DK" noProof="0" dirty="0"/>
          </a:p>
          <a:p>
            <a:pPr defTabSz="913028">
              <a:defRPr/>
            </a:pPr>
            <a:r>
              <a:rPr lang="da-DK" noProof="0" dirty="0">
                <a:solidFill>
                  <a:prstClr val="black"/>
                </a:solidFill>
                <a:latin typeface="Arial" panose="020B0604020202020204" pitchFamily="34" charset="0"/>
                <a:cs typeface="Arial" panose="020B0604020202020204" pitchFamily="34" charset="0"/>
              </a:rPr>
              <a:t>Kilde til alle tal: </a:t>
            </a:r>
            <a:r>
              <a:rPr lang="da-DK" noProof="0" dirty="0" err="1">
                <a:solidFill>
                  <a:prstClr val="black"/>
                </a:solidFill>
                <a:latin typeface="Arial" panose="020B0604020202020204" pitchFamily="34" charset="0"/>
                <a:cs typeface="Arial" panose="020B0604020202020204" pitchFamily="34" charset="0"/>
              </a:rPr>
              <a:t>IRISgroup</a:t>
            </a:r>
            <a:r>
              <a:rPr lang="da-DK" noProof="0" dirty="0">
                <a:solidFill>
                  <a:prstClr val="black"/>
                </a:solidFill>
                <a:latin typeface="Arial" panose="020B0604020202020204" pitchFamily="34" charset="0"/>
                <a:cs typeface="Arial" panose="020B0604020202020204" pitchFamily="34" charset="0"/>
              </a:rPr>
              <a:t> (2021), Fra viden til samfundsnytte -  Aalborg Universitets bidrag til innovation, iværksætteri og grøn omstilling</a:t>
            </a:r>
            <a:endParaRPr lang="da-DK" noProof="0" dirty="0">
              <a:solidFill>
                <a:prstClr val="black"/>
              </a:solidFill>
              <a:highlight>
                <a:srgbClr val="FFFF00"/>
              </a:highlight>
              <a:latin typeface="Arial" panose="020B0604020202020204" pitchFamily="34" charset="0"/>
              <a:cs typeface="Arial" panose="020B0604020202020204" pitchFamily="34" charset="0"/>
            </a:endParaRPr>
          </a:p>
          <a:p>
            <a:endParaRPr lang="da-DK" noProof="0"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56592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aseline="0" dirty="0"/>
              <a:t>AAU’s evner for og lyst til at samarbejde bunder blandt andet i de 4 særkender AAU har defineret i sin strategi: </a:t>
            </a:r>
            <a:r>
              <a:rPr lang="da-DK" b="1" baseline="0" dirty="0"/>
              <a:t>Problemorientering, Samarbejde, Engagement og Forandring. </a:t>
            </a:r>
          </a:p>
          <a:p>
            <a:endParaRPr lang="da-DK" baseline="0" dirty="0"/>
          </a:p>
          <a:p>
            <a:r>
              <a:rPr lang="da-DK" baseline="0" dirty="0"/>
              <a:t>Det er ikke de enkelte særkender i sig selv, men </a:t>
            </a:r>
            <a:r>
              <a:rPr lang="da-DK" b="1" baseline="0" dirty="0"/>
              <a:t>kombinationen af dem</a:t>
            </a:r>
            <a:r>
              <a:rPr lang="da-DK" baseline="0" dirty="0"/>
              <a:t>, der gør AAU’s udgangspunkt for samarbejde unikt.</a:t>
            </a:r>
          </a:p>
          <a:p>
            <a:endParaRPr lang="da-DK" baseline="0" dirty="0"/>
          </a:p>
          <a:p>
            <a:r>
              <a:rPr lang="da-DK" baseline="0" dirty="0"/>
              <a:t>Kilde: AAU strategi 2022-2026 Viden for verden  </a:t>
            </a:r>
          </a:p>
          <a:p>
            <a:endParaRPr lang="da-DK" baseline="0"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32</a:t>
            </a:fld>
            <a:endParaRPr lang="en-US"/>
          </a:p>
        </p:txBody>
      </p:sp>
    </p:spTree>
    <p:extLst>
      <p:ext uri="{BB962C8B-B14F-4D97-AF65-F5344CB8AC3E}">
        <p14:creationId xmlns:p14="http://schemas.microsoft.com/office/powerpoint/2010/main" val="377990170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solidFill>
                  <a:srgbClr val="000061"/>
                </a:solidFill>
                <a:cs typeface="Arial" panose="020B0604020202020204" pitchFamily="34" charset="0"/>
              </a:rPr>
              <a:t>KONKURRENCEEVNEN STYRKES</a:t>
            </a:r>
          </a:p>
          <a:p>
            <a:pPr defTabSz="913028">
              <a:defRPr/>
            </a:pPr>
            <a:r>
              <a:rPr lang="da-DK" b="0" dirty="0"/>
              <a:t>Kilde: </a:t>
            </a:r>
            <a:r>
              <a:rPr lang="da-DK" b="0" dirty="0" err="1"/>
              <a:t>IrisGroup</a:t>
            </a:r>
            <a:r>
              <a:rPr lang="da-DK" b="0" baseline="0" dirty="0"/>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endParaRPr lang="da-DK" b="0" dirty="0"/>
          </a:p>
          <a:p>
            <a:pPr defTabSz="913028">
              <a:defRPr/>
            </a:pPr>
            <a:endParaRPr lang="da-DK" b="1" dirty="0"/>
          </a:p>
          <a:p>
            <a:r>
              <a:rPr lang="da-DK" b="1" dirty="0">
                <a:solidFill>
                  <a:srgbClr val="000061"/>
                </a:solidFill>
                <a:cs typeface="Arial" panose="020B0604020202020204" pitchFamily="34" charset="0"/>
              </a:rPr>
              <a:t>PRODUKTIVITEN VOKSER</a:t>
            </a:r>
          </a:p>
          <a:p>
            <a:r>
              <a:rPr lang="da-DK" dirty="0">
                <a:latin typeface="Arial" panose="020B0604020202020204" pitchFamily="34" charset="0"/>
                <a:cs typeface="Arial" panose="020B0604020202020204" pitchFamily="34" charset="0"/>
              </a:rPr>
              <a:t>Virksomhedernes produktivitet vokser i gennemsnit 12 procent, over en periode på 8 år, når de samarbejder med AAU. </a:t>
            </a:r>
          </a:p>
          <a:p>
            <a:pPr defTabSz="913028">
              <a:defRPr/>
            </a:pPr>
            <a:r>
              <a:rPr lang="da-DK" dirty="0">
                <a:solidFill>
                  <a:schemeClr val="bg1"/>
                </a:solidFill>
                <a:latin typeface="Arial" panose="020B0604020202020204" pitchFamily="34" charset="0"/>
                <a:cs typeface="Arial" panose="020B0604020202020204" pitchFamily="34" charset="0"/>
              </a:rPr>
              <a:t>Kilde: </a:t>
            </a:r>
            <a:r>
              <a:rPr lang="da-DK" b="0" dirty="0" err="1"/>
              <a:t>IrisGroup</a:t>
            </a:r>
            <a:r>
              <a:rPr lang="da-DK" b="0" baseline="0" dirty="0"/>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endParaRPr lang="da-DK" b="0" dirty="0"/>
          </a:p>
          <a:p>
            <a:endParaRPr lang="en-US" dirty="0">
              <a:solidFill>
                <a:schemeClr val="bg1"/>
              </a:solidFill>
            </a:endParaRPr>
          </a:p>
          <a:p>
            <a:pPr defTabSz="913028">
              <a:defRPr/>
            </a:pPr>
            <a:r>
              <a:rPr lang="da-DK" b="1" dirty="0"/>
              <a:t>STYRKET INNOVATIONSKULTUR</a:t>
            </a:r>
          </a:p>
          <a:p>
            <a:pPr defTabSz="913028">
              <a:defRPr/>
            </a:pPr>
            <a:r>
              <a:rPr lang="da-DK" b="0" dirty="0"/>
              <a:t>Også offentlige organisationer opnår betydelige effekter af at samarbejde med Aalborg Universitet. </a:t>
            </a:r>
          </a:p>
          <a:p>
            <a:pPr defTabSz="913028">
              <a:defRPr/>
            </a:pPr>
            <a:r>
              <a:rPr lang="da-DK" b="0" dirty="0"/>
              <a:t>Aalborg Universitet indgår på årsplan 400-500 samarbejdsaftaler med offentlige organisationer.</a:t>
            </a:r>
            <a:endParaRPr lang="da-DK" b="1" dirty="0"/>
          </a:p>
          <a:p>
            <a:pPr defTabSz="913028">
              <a:defRPr/>
            </a:pPr>
            <a:r>
              <a:rPr lang="da-DK" dirty="0">
                <a:solidFill>
                  <a:schemeClr val="bg1"/>
                </a:solidFill>
                <a:latin typeface="Arial" panose="020B0604020202020204" pitchFamily="34" charset="0"/>
                <a:cs typeface="Arial" panose="020B0604020202020204" pitchFamily="34" charset="0"/>
              </a:rPr>
              <a:t>Kilde: </a:t>
            </a:r>
            <a:r>
              <a:rPr lang="da-DK" b="0" dirty="0" err="1"/>
              <a:t>IrisGroup</a:t>
            </a:r>
            <a:r>
              <a:rPr lang="da-DK" b="0" baseline="0" dirty="0"/>
              <a:t> (2017): Aalborg Universitets </a:t>
            </a:r>
            <a:r>
              <a:rPr lang="da-DK" b="0" baseline="0" dirty="0" err="1"/>
              <a:t>vidensamarbejde</a:t>
            </a:r>
            <a:r>
              <a:rPr lang="da-DK" b="0" baseline="0" dirty="0"/>
              <a:t> – effekter for virksomheder, myndigheder og samfund</a:t>
            </a:r>
            <a:endParaRPr lang="da-DK" b="0"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33</a:t>
            </a:fld>
            <a:endParaRPr lang="en-US"/>
          </a:p>
        </p:txBody>
      </p:sp>
    </p:spTree>
    <p:extLst>
      <p:ext uri="{BB962C8B-B14F-4D97-AF65-F5344CB8AC3E}">
        <p14:creationId xmlns:p14="http://schemas.microsoft.com/office/powerpoint/2010/main" val="213780532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Note:</a:t>
            </a:r>
          </a:p>
          <a:p>
            <a:pPr defTabSz="913028">
              <a:defRPr/>
            </a:pPr>
            <a:r>
              <a:rPr lang="da-DK" dirty="0"/>
              <a:t>Klyngerne er brobyggere mellem erhvervsliv og </a:t>
            </a:r>
            <a:r>
              <a:rPr lang="da-DK" dirty="0" err="1"/>
              <a:t>videninstitutioner</a:t>
            </a:r>
            <a:r>
              <a:rPr lang="da-DK" dirty="0"/>
              <a:t>, særligt med henblik på netværk, samarbejde og videndeling.</a:t>
            </a:r>
            <a:r>
              <a:rPr lang="da-DK" baseline="0" dirty="0"/>
              <a:t> </a:t>
            </a:r>
          </a:p>
          <a:p>
            <a:pPr defTabSz="913028">
              <a:defRPr/>
            </a:pPr>
            <a:r>
              <a:rPr lang="da-DK" dirty="0"/>
              <a:t>Klyngerne skaber øget samarbejde.</a:t>
            </a:r>
            <a:r>
              <a:rPr lang="da-DK" baseline="0" dirty="0"/>
              <a:t> </a:t>
            </a:r>
            <a:r>
              <a:rPr lang="da-DK" dirty="0"/>
              <a:t>En vigtig årsag til, at klynger opstår eller etableres er for at knytte virksomheder, </a:t>
            </a:r>
            <a:r>
              <a:rPr lang="da-DK" dirty="0" err="1"/>
              <a:t>videninstitutioner</a:t>
            </a:r>
            <a:r>
              <a:rPr lang="da-DK" dirty="0"/>
              <a:t> og andre organisationer sammen i nye - og nyskabende - konstellationer, som kan resultere i kommerciel værdiskabelse og innovative løsninger, som parterne ikke kan opnå hver for sig. </a:t>
            </a:r>
          </a:p>
          <a:p>
            <a:pPr defTabSz="913028">
              <a:defRPr/>
            </a:pPr>
            <a:endParaRPr lang="da-DK" dirty="0"/>
          </a:p>
          <a:p>
            <a:r>
              <a:rPr lang="da-DK" dirty="0"/>
              <a:t>Note: En klynge er en sammenslutning af virksomheder, forsknings- og uddannelsesinstitutioner og andre aktører. Klyngers formål er at skabe bedre rammebetingelser og samarbejdsrelationer inden for en branche, et fag- eller teknologiområde. </a:t>
            </a:r>
          </a:p>
          <a:p>
            <a:pPr defTabSz="913028">
              <a:defRPr/>
            </a:pPr>
            <a:endParaRPr lang="da-DK" b="0" baseline="0" dirty="0"/>
          </a:p>
          <a:p>
            <a:pPr defTabSz="913028">
              <a:defRPr/>
            </a:pPr>
            <a:r>
              <a:rPr lang="da-DK" b="1" dirty="0"/>
              <a:t>Både</a:t>
            </a:r>
            <a:r>
              <a:rPr lang="da-DK" b="1" baseline="0" dirty="0"/>
              <a:t> </a:t>
            </a:r>
            <a:r>
              <a:rPr lang="da-DK" b="1" baseline="0" dirty="0" err="1"/>
              <a:t>BrainsBusiness</a:t>
            </a:r>
            <a:r>
              <a:rPr lang="da-DK" b="1" baseline="0" dirty="0"/>
              <a:t> og House of Energy</a:t>
            </a:r>
            <a:r>
              <a:rPr lang="da-DK" b="1" dirty="0"/>
              <a:t> er guldcertificeret af European Cluster Excellence </a:t>
            </a:r>
            <a:r>
              <a:rPr lang="da-DK" b="1" dirty="0" err="1"/>
              <a:t>Initiative</a:t>
            </a:r>
            <a:r>
              <a:rPr lang="da-DK" b="1" dirty="0"/>
              <a:t> – organisering</a:t>
            </a:r>
            <a:r>
              <a:rPr lang="da-DK" b="1" baseline="0" dirty="0"/>
              <a:t> og resultater, </a:t>
            </a:r>
            <a:r>
              <a:rPr lang="da-DK" b="1" baseline="0" dirty="0" err="1"/>
              <a:t>pojektsamarbjder</a:t>
            </a:r>
            <a:r>
              <a:rPr lang="da-DK" b="1" baseline="0" dirty="0"/>
              <a:t>, branding, </a:t>
            </a:r>
            <a:r>
              <a:rPr lang="da-DK" b="1" baseline="0" dirty="0" err="1"/>
              <a:t>seviceydelser</a:t>
            </a:r>
            <a:r>
              <a:rPr lang="da-DK" b="1" baseline="0" dirty="0"/>
              <a:t> hos medlemmer</a:t>
            </a:r>
            <a:endParaRPr lang="da-DK" b="1" dirty="0"/>
          </a:p>
          <a:p>
            <a:endParaRPr lang="da-DK" baseline="0" dirty="0"/>
          </a:p>
          <a:p>
            <a:r>
              <a:rPr lang="da-DK" baseline="0" dirty="0"/>
              <a:t>Figur: ”Klyngernes kerneaktiviteter” i </a:t>
            </a:r>
            <a:r>
              <a:rPr lang="da-DK" dirty="0"/>
              <a:t>Styrelsen for Institutioner og Uddannelsesstøtte (2017): Effekter af virksomheders</a:t>
            </a:r>
          </a:p>
          <a:p>
            <a:r>
              <a:rPr lang="da-DK" dirty="0"/>
              <a:t>deltagelse i klynger og innovationsnetværk</a:t>
            </a:r>
          </a:p>
          <a:p>
            <a:endParaRPr lang="da-DK" dirty="0"/>
          </a:p>
          <a:p>
            <a:r>
              <a:rPr lang="da-DK" dirty="0"/>
              <a:t>”56 % af virksomhederne i de danske klynger…” stammer fra samme kilde</a:t>
            </a:r>
            <a:r>
              <a:rPr lang="da-DK" baseline="0" dirty="0"/>
              <a:t> som figuren (se ovenfor)</a:t>
            </a:r>
            <a:endParaRPr lang="da-DK" dirty="0"/>
          </a:p>
          <a:p>
            <a:endParaRPr lang="da-DK" baseline="0" dirty="0"/>
          </a:p>
          <a:p>
            <a:pPr defTabSz="913028">
              <a:defRPr/>
            </a:pPr>
            <a:r>
              <a:rPr lang="da-DK" dirty="0"/>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34</a:t>
            </a:fld>
            <a:endParaRPr lang="en-US"/>
          </a:p>
        </p:txBody>
      </p:sp>
    </p:spTree>
    <p:extLst>
      <p:ext uri="{BB962C8B-B14F-4D97-AF65-F5344CB8AC3E}">
        <p14:creationId xmlns:p14="http://schemas.microsoft.com/office/powerpoint/2010/main" val="19034051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fontAlgn="base"/>
            <a:r>
              <a:rPr lang="da-DK" sz="1000" dirty="0"/>
              <a:t>AAU INNOVATE (Science &amp; Innovation Hub) er en stor strategisk satsning inden for forskning og innovation. </a:t>
            </a:r>
          </a:p>
          <a:p>
            <a:pPr fontAlgn="base"/>
            <a:r>
              <a:rPr lang="da-DK" sz="1000" dirty="0"/>
              <a:t>Bygningen er placeret centralt på Campus Aalborg Ø. Projektet stod færdigt i 2022.</a:t>
            </a:r>
          </a:p>
          <a:p>
            <a:endParaRPr lang="da-DK" sz="1000" b="1" dirty="0"/>
          </a:p>
          <a:p>
            <a:r>
              <a:rPr lang="da-DK" sz="1000" dirty="0"/>
              <a:t>AAU INNOVATE fungerer som et topmoderne </a:t>
            </a:r>
            <a:r>
              <a:rPr lang="da-DK" sz="1000" b="1" dirty="0"/>
              <a:t>knudepunkt med optimale fysiske rammer for den tværvidenskabelige forskning </a:t>
            </a:r>
            <a:r>
              <a:rPr lang="da-DK" sz="1000" dirty="0"/>
              <a:t>– ikke mindst den del, hvor forskere og virksomheder mødes i et samarbejde om at </a:t>
            </a:r>
            <a:r>
              <a:rPr lang="da-DK" sz="1000" b="1" dirty="0"/>
              <a:t>løse store samfundsmæssige problematikker som bæredygtighed, klimaforandringer, it-sikkerhed og demografiske ændringer</a:t>
            </a:r>
            <a:r>
              <a:rPr lang="da-DK" sz="1000" dirty="0"/>
              <a:t>.</a:t>
            </a:r>
          </a:p>
          <a:p>
            <a:endParaRPr lang="da-DK" sz="1000" dirty="0"/>
          </a:p>
          <a:p>
            <a:r>
              <a:rPr lang="da-DK" sz="1000" dirty="0"/>
              <a:t>Den nye bygning </a:t>
            </a:r>
            <a:r>
              <a:rPr lang="da-DK" sz="1000" b="1" dirty="0"/>
              <a:t>samler universitetets </a:t>
            </a:r>
            <a:r>
              <a:rPr lang="da-DK" sz="1000" b="1" dirty="0" err="1"/>
              <a:t>inkubatormiljøer</a:t>
            </a:r>
            <a:r>
              <a:rPr lang="da-DK" sz="1000" dirty="0"/>
              <a:t> for studerende og unge forskere på en enkelt lokalitet, hvor de indgår i fællesskaber med etablerede virksomheder og forskere. </a:t>
            </a:r>
          </a:p>
          <a:p>
            <a:r>
              <a:rPr lang="da-DK" sz="1000" dirty="0"/>
              <a:t>Der er </a:t>
            </a:r>
            <a:r>
              <a:rPr lang="da-DK" sz="1000" b="1" dirty="0"/>
              <a:t>laboratoriefaciliteter, hvor virksomheder sammen med studerende </a:t>
            </a:r>
            <a:r>
              <a:rPr lang="da-DK" sz="1000" dirty="0"/>
              <a:t>kan eksperimentere og afprøve ideer med henblik på at skabe nye iværksættere eller gøre små og mellemstore virksomheder større via nytænkning og innovation. </a:t>
            </a:r>
          </a:p>
          <a:p>
            <a:r>
              <a:rPr lang="da-DK" sz="1000" dirty="0"/>
              <a:t>Bygningen er bl.a. udstyret med </a:t>
            </a:r>
            <a:r>
              <a:rPr lang="da-DK" sz="1000" b="1" dirty="0"/>
              <a:t>værksteder, prototypelaboratorier og andre innovative faciliteter</a:t>
            </a:r>
            <a:r>
              <a:rPr lang="da-DK" sz="1000" dirty="0"/>
              <a:t>. </a:t>
            </a:r>
          </a:p>
          <a:p>
            <a:endParaRPr lang="da-DK" sz="1000" b="1" dirty="0"/>
          </a:p>
          <a:p>
            <a:pPr fontAlgn="base"/>
            <a:r>
              <a:rPr lang="da-DK" sz="1000" dirty="0"/>
              <a:t>Med hjælp fra </a:t>
            </a:r>
            <a:r>
              <a:rPr lang="da-DK" sz="1000" b="1" dirty="0"/>
              <a:t>A.P. Møller Fonden </a:t>
            </a:r>
            <a:r>
              <a:rPr lang="da-DK" sz="1000" dirty="0"/>
              <a:t>har AAU opført en markant ny bygning med navnet INNOVATE – AAU Science &amp; Innovation Hub. </a:t>
            </a:r>
          </a:p>
          <a:p>
            <a:pPr fontAlgn="base"/>
            <a:r>
              <a:rPr lang="da-DK" sz="1000" dirty="0"/>
              <a:t>Det samlede budget for opførelsen er 200 mio. kroner; AAU har finansieret 100 mio. kroner og A.P. Møller Fonden har doneret 100 mio. kroner. </a:t>
            </a:r>
          </a:p>
          <a:p>
            <a:endParaRPr lang="da-DK" sz="1000" b="1" dirty="0"/>
          </a:p>
          <a:p>
            <a:endParaRPr lang="da-DK" sz="1000" b="1" dirty="0"/>
          </a:p>
          <a:p>
            <a:endParaRPr lang="da-DK" sz="1000"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35</a:t>
            </a:fld>
            <a:endParaRPr lang="en-US"/>
          </a:p>
        </p:txBody>
      </p:sp>
    </p:spTree>
    <p:extLst>
      <p:ext uri="{BB962C8B-B14F-4D97-AF65-F5344CB8AC3E}">
        <p14:creationId xmlns:p14="http://schemas.microsoft.com/office/powerpoint/2010/main" val="226662681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346661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da-DK" sz="1200" dirty="0">
                <a:effectLst/>
                <a:ea typeface="Calibri" panose="020F0502020204030204" pitchFamily="34" charset="0"/>
                <a:cs typeface="Calibri" panose="020F0502020204030204" pitchFamily="34" charset="0"/>
              </a:rPr>
              <a:t>Aalborg Universitet vil med sin missionsdrevne tilgang sætte en tydelig retning og skabe værdi gennem ny viden om - og til verden. Vi vil gennem høj kvalitet i vores kerneaktiviteter være med til at skabe løsninger på komplekse samfundsudfordringer både regionalt, nationalt og globalt.</a:t>
            </a:r>
          </a:p>
          <a:p>
            <a:pPr marL="0" indent="0">
              <a:lnSpc>
                <a:spcPct val="107000"/>
              </a:lnSpc>
              <a:spcAft>
                <a:spcPts val="800"/>
              </a:spcAft>
              <a:buNone/>
            </a:pPr>
            <a:endParaRPr lang="da-DK" sz="1200" dirty="0">
              <a:effectLst/>
              <a:ea typeface="Calibri" panose="020F0502020204030204" pitchFamily="34" charset="0"/>
              <a:cs typeface="Times New Roman" panose="02020603050405020304" pitchFamily="18" charset="0"/>
            </a:endParaRPr>
          </a:p>
          <a:p>
            <a:pPr>
              <a:lnSpc>
                <a:spcPct val="107000"/>
              </a:lnSpc>
              <a:spcAft>
                <a:spcPts val="800"/>
              </a:spcAft>
            </a:pPr>
            <a:r>
              <a:rPr lang="da-DK" sz="1200" b="1" dirty="0">
                <a:effectLst/>
                <a:ea typeface="Calibri" panose="020F0502020204030204" pitchFamily="34" charset="0"/>
                <a:cs typeface="Calibri" panose="020F0502020204030204" pitchFamily="34" charset="0"/>
              </a:rPr>
              <a:t>AAU er internationalt anerkendt som et missionsdrevet universitet, der bidrager til en bæredygtig udvikling.  </a:t>
            </a:r>
            <a:endParaRPr lang="da-DK" sz="1200" b="1" dirty="0">
              <a:ea typeface="Calibri" panose="020F0502020204030204" pitchFamily="34" charset="0"/>
              <a:cs typeface="Times New Roman" panose="02020603050405020304" pitchFamily="18" charset="0"/>
            </a:endParaRP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er internationalt anerkendt for </a:t>
            </a:r>
            <a:r>
              <a:rPr lang="da-DK" sz="1200" u="sng" dirty="0">
                <a:effectLst/>
                <a:ea typeface="Times New Roman" panose="02020603050405020304" pitchFamily="18" charset="0"/>
              </a:rPr>
              <a:t>fremragende grundlagsskabende, transformativ og tværvidenskabelig forskning.</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uddanner </a:t>
            </a:r>
            <a:r>
              <a:rPr lang="da-DK" sz="1200" u="sng" dirty="0">
                <a:effectLst/>
                <a:ea typeface="Times New Roman" panose="02020603050405020304" pitchFamily="18" charset="0"/>
              </a:rPr>
              <a:t>dimittender med dybdefaglighed og fokus på helhedstænkning</a:t>
            </a:r>
            <a:r>
              <a:rPr lang="da-DK" sz="1200" dirty="0">
                <a:effectLst/>
                <a:ea typeface="Times New Roman" panose="02020603050405020304" pitchFamily="18" charset="0"/>
              </a:rPr>
              <a:t>, der kan bidrage til - og samarbejde om løsning af nutidens og fremtidens udfordringer. </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har </a:t>
            </a:r>
            <a:r>
              <a:rPr lang="da-DK" sz="1200" u="sng" dirty="0">
                <a:effectLst/>
                <a:ea typeface="Times New Roman" panose="02020603050405020304" pitchFamily="18" charset="0"/>
              </a:rPr>
              <a:t>udviklet vores problem- og projektbaserede læringsmodel med fokus på digitalisering</a:t>
            </a:r>
            <a:r>
              <a:rPr lang="da-DK" sz="1200" dirty="0">
                <a:effectLst/>
                <a:ea typeface="Times New Roman" panose="02020603050405020304" pitchFamily="18" charset="0"/>
              </a:rPr>
              <a:t>, SSH- og STEM-integration og </a:t>
            </a:r>
            <a:r>
              <a:rPr lang="da-DK" sz="1200" u="sng" dirty="0">
                <a:effectLst/>
                <a:ea typeface="Times New Roman" panose="02020603050405020304" pitchFamily="18" charset="0"/>
              </a:rPr>
              <a:t>entreprenørskab</a:t>
            </a:r>
            <a:r>
              <a:rPr lang="da-DK" sz="1200" dirty="0">
                <a:effectLst/>
                <a:ea typeface="Times New Roman" panose="02020603050405020304" pitchFamily="18" charset="0"/>
              </a:rPr>
              <a:t>.</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er en </a:t>
            </a:r>
            <a:r>
              <a:rPr lang="da-DK" sz="1200" u="sng" dirty="0">
                <a:effectLst/>
                <a:ea typeface="Times New Roman" panose="02020603050405020304" pitchFamily="18" charset="0"/>
              </a:rPr>
              <a:t>attraktiv samarbejdspartner for virksomheder, myndigheder og institutioner</a:t>
            </a:r>
            <a:r>
              <a:rPr lang="da-DK" sz="1200" dirty="0">
                <a:effectLst/>
                <a:ea typeface="Times New Roman" panose="02020603050405020304" pitchFamily="18" charset="0"/>
              </a:rPr>
              <a:t>, og vores </a:t>
            </a:r>
            <a:r>
              <a:rPr lang="da-DK" sz="1200" dirty="0" err="1">
                <a:effectLst/>
                <a:ea typeface="Times New Roman" panose="02020603050405020304" pitchFamily="18" charset="0"/>
              </a:rPr>
              <a:t>vidensamarbejder</a:t>
            </a:r>
            <a:r>
              <a:rPr lang="da-DK" sz="1200" dirty="0">
                <a:effectLst/>
                <a:ea typeface="Times New Roman" panose="02020603050405020304" pitchFamily="18" charset="0"/>
              </a:rPr>
              <a:t> er gensidige, fokuserede og er med til at skabe forandring.</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har </a:t>
            </a:r>
            <a:r>
              <a:rPr lang="da-DK" sz="1200" u="sng" dirty="0">
                <a:effectLst/>
                <a:ea typeface="Times New Roman" panose="02020603050405020304" pitchFamily="18" charset="0"/>
              </a:rPr>
              <a:t>bæredygtighed som centralt tema</a:t>
            </a:r>
            <a:r>
              <a:rPr lang="da-DK" sz="1200" dirty="0">
                <a:effectLst/>
                <a:ea typeface="Times New Roman" panose="02020603050405020304" pitchFamily="18" charset="0"/>
              </a:rPr>
              <a:t> for vores aktiviteter. </a:t>
            </a: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37</a:t>
            </a:fld>
            <a:endParaRPr lang="da-DK"/>
          </a:p>
        </p:txBody>
      </p:sp>
    </p:spTree>
    <p:extLst>
      <p:ext uri="{BB962C8B-B14F-4D97-AF65-F5344CB8AC3E}">
        <p14:creationId xmlns:p14="http://schemas.microsoft.com/office/powerpoint/2010/main" val="143633666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rtl="0"/>
            <a:r>
              <a:rPr lang="da-DK" noProof="0" dirty="0"/>
              <a:t>I alt, hvad vi foretager os, har vi fire kvaliteter, som kendetegner AAU.</a:t>
            </a:r>
          </a:p>
          <a:p>
            <a:pPr rtl="0"/>
            <a:endParaRPr lang="da-DK" noProof="0" dirty="0"/>
          </a:p>
          <a:p>
            <a:pPr rtl="0"/>
            <a:r>
              <a:rPr lang="da-DK" b="1" noProof="0" dirty="0"/>
              <a:t>Problemorientering </a:t>
            </a:r>
            <a:r>
              <a:rPr lang="da-DK" b="0" noProof="0" dirty="0"/>
              <a:t>– AAU’s forskning </a:t>
            </a:r>
            <a:r>
              <a:rPr lang="da-DK" noProof="0" dirty="0"/>
              <a:t>og uddannelse tager altid afsæt i reelle problemer.</a:t>
            </a:r>
          </a:p>
          <a:p>
            <a:pPr rtl="0"/>
            <a:endParaRPr lang="da-DK" noProof="0" dirty="0"/>
          </a:p>
          <a:p>
            <a:pPr rtl="0"/>
            <a:r>
              <a:rPr lang="da-DK" b="1" noProof="0" dirty="0"/>
              <a:t>Samarbejde </a:t>
            </a:r>
            <a:r>
              <a:rPr lang="da-DK" b="0" noProof="0" dirty="0"/>
              <a:t>- AAU</a:t>
            </a:r>
            <a:r>
              <a:rPr lang="da-DK" noProof="0" dirty="0"/>
              <a:t> er </a:t>
            </a:r>
            <a:r>
              <a:rPr lang="da-DK" noProof="0" dirty="0" err="1"/>
              <a:t>best</a:t>
            </a:r>
            <a:r>
              <a:rPr lang="da-DK" noProof="0" dirty="0"/>
              <a:t>-in-class til at samarbejde med virksomheder, organisationer og myndigheder, og vi sætter nye standarder for samarbejde på tværs af fagligheder og fakulteter.</a:t>
            </a:r>
          </a:p>
          <a:p>
            <a:pPr rtl="0"/>
            <a:endParaRPr lang="da-DK" noProof="0" dirty="0"/>
          </a:p>
          <a:p>
            <a:pPr rtl="0"/>
            <a:r>
              <a:rPr lang="da-DK" b="1" noProof="0" dirty="0"/>
              <a:t>Engagement </a:t>
            </a:r>
            <a:r>
              <a:rPr lang="da-DK" b="0" noProof="0" dirty="0"/>
              <a:t>– </a:t>
            </a:r>
            <a:r>
              <a:rPr lang="da-DK" noProof="0" dirty="0"/>
              <a:t>AAU’s medarbejdere og studerende er engagerede, både i egen faglighed og i omverdenens problemer.</a:t>
            </a:r>
          </a:p>
          <a:p>
            <a:pPr rtl="0"/>
            <a:endParaRPr lang="da-DK" noProof="0" dirty="0"/>
          </a:p>
          <a:p>
            <a:pPr rtl="0"/>
            <a:r>
              <a:rPr lang="da-DK" b="1" noProof="0" dirty="0"/>
              <a:t>Forandring </a:t>
            </a:r>
            <a:r>
              <a:rPr lang="da-DK" b="0" noProof="0" dirty="0"/>
              <a:t>– </a:t>
            </a:r>
            <a:r>
              <a:rPr lang="da-DK" noProof="0" dirty="0"/>
              <a:t>AAU’s viden og indsigter skaber værdi og innovation, der forbedrer verden.</a:t>
            </a:r>
          </a:p>
          <a:p>
            <a:pPr marL="0" indent="0">
              <a:lnSpc>
                <a:spcPct val="107000"/>
              </a:lnSpc>
              <a:spcAft>
                <a:spcPts val="800"/>
              </a:spcAft>
              <a:buNone/>
            </a:pP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38</a:t>
            </a:fld>
            <a:endParaRPr lang="da-DK"/>
          </a:p>
        </p:txBody>
      </p:sp>
    </p:spTree>
    <p:extLst>
      <p:ext uri="{BB962C8B-B14F-4D97-AF65-F5344CB8AC3E}">
        <p14:creationId xmlns:p14="http://schemas.microsoft.com/office/powerpoint/2010/main" val="271894454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da-DK" sz="1200" dirty="0"/>
              <a:t>Vi vil indfri vores vision for 2026 ved hjælp af delvisioner for vores målområder og prioriterede mål for hvert år.</a:t>
            </a:r>
          </a:p>
          <a:p>
            <a:pPr marL="0" indent="0">
              <a:lnSpc>
                <a:spcPct val="107000"/>
              </a:lnSpc>
              <a:spcAft>
                <a:spcPts val="800"/>
              </a:spcAft>
              <a:buNone/>
            </a:pPr>
            <a:endParaRPr lang="da-DK" sz="1200" dirty="0"/>
          </a:p>
          <a:p>
            <a:pPr marL="0" indent="0">
              <a:lnSpc>
                <a:spcPct val="107000"/>
              </a:lnSpc>
              <a:spcAft>
                <a:spcPts val="800"/>
              </a:spcAft>
              <a:buNone/>
            </a:pPr>
            <a:r>
              <a:rPr lang="da-DK" sz="1200" dirty="0"/>
              <a:t>Målområderne repræsenterer vores kerneaktiviteter samt vores interne organisation, og er som følger: 1. Uddannelse, 2. Forskning, 3. </a:t>
            </a:r>
            <a:r>
              <a:rPr lang="da-DK" sz="1200" dirty="0" err="1"/>
              <a:t>Vidensamarbejde</a:t>
            </a:r>
            <a:r>
              <a:rPr lang="da-DK" sz="1200" dirty="0"/>
              <a:t>, 4. Kommunikation og profilering, 5. Organisation og ledelse samt 6. Administration og service.</a:t>
            </a:r>
          </a:p>
          <a:p>
            <a:pPr marL="0" indent="0">
              <a:lnSpc>
                <a:spcPct val="107000"/>
              </a:lnSpc>
              <a:spcAft>
                <a:spcPts val="800"/>
              </a:spcAft>
              <a:buNone/>
            </a:pPr>
            <a:endParaRPr lang="da-DK" sz="1200" dirty="0"/>
          </a:p>
          <a:p>
            <a:pPr marL="0" indent="0">
              <a:lnSpc>
                <a:spcPct val="107000"/>
              </a:lnSpc>
              <a:spcAft>
                <a:spcPts val="800"/>
              </a:spcAft>
              <a:buNone/>
            </a:pPr>
            <a:r>
              <a:rPr lang="da-DK" sz="1200" dirty="0"/>
              <a:t>For de seks målområder er der udarbejdet delvisioner, der tilsammen skal sikre realiseringen af vores vision for 2026. </a:t>
            </a:r>
          </a:p>
          <a:p>
            <a:pPr marL="0" indent="0">
              <a:lnSpc>
                <a:spcPct val="107000"/>
              </a:lnSpc>
              <a:spcAft>
                <a:spcPts val="800"/>
              </a:spcAft>
              <a:buNone/>
            </a:pPr>
            <a:endParaRPr lang="da-DK" sz="1200" dirty="0"/>
          </a:p>
          <a:p>
            <a:pPr marL="0" indent="0">
              <a:lnSpc>
                <a:spcPct val="107000"/>
              </a:lnSpc>
              <a:spcAft>
                <a:spcPts val="800"/>
              </a:spcAft>
              <a:buNone/>
            </a:pPr>
            <a:r>
              <a:rPr lang="da-DK" sz="1200" dirty="0"/>
              <a:t>Vores nye strategiparadigme betyder, at vi vil prioritere strategiske mål for hvert kommende år. Det handler om vores evne til at gribe nye muligheder, som passer ind i vores ambitioner og styrkeområder. Vi vil løbende vurdere prioriteringer, men gennem hele strategiperioden vil vi fastholde den strategiske retning som udgangspunkt. De prioriterede mål for 2022 er anført under hvert målområdes delvision.</a:t>
            </a:r>
          </a:p>
          <a:p>
            <a:pPr marL="0" indent="0">
              <a:lnSpc>
                <a:spcPct val="107000"/>
              </a:lnSpc>
              <a:spcAft>
                <a:spcPts val="800"/>
              </a:spcAft>
              <a:buNone/>
            </a:pP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39</a:t>
            </a:fld>
            <a:endParaRPr lang="da-DK"/>
          </a:p>
        </p:txBody>
      </p:sp>
    </p:spTree>
    <p:extLst>
      <p:ext uri="{BB962C8B-B14F-4D97-AF65-F5344CB8AC3E}">
        <p14:creationId xmlns:p14="http://schemas.microsoft.com/office/powerpoint/2010/main" val="34813326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Studerende</a:t>
            </a:r>
          </a:p>
          <a:p>
            <a:r>
              <a:rPr lang="da-DK" dirty="0"/>
              <a:t>Note:</a:t>
            </a:r>
            <a:r>
              <a:rPr lang="da-DK" baseline="0" dirty="0"/>
              <a:t> </a:t>
            </a:r>
            <a:r>
              <a:rPr lang="da-DK" dirty="0"/>
              <a:t>Antal</a:t>
            </a:r>
            <a:r>
              <a:rPr lang="da-DK" baseline="0" dirty="0"/>
              <a:t> s</a:t>
            </a:r>
            <a:r>
              <a:rPr lang="da-DK" dirty="0"/>
              <a:t>tuderende (ekskl. Deltid) er omgjort som bestand 1/10 2024.</a:t>
            </a:r>
            <a:r>
              <a:rPr lang="da-DK" baseline="0" dirty="0"/>
              <a:t> Omfatter ordinære studerende og gæstestuderende (</a:t>
            </a:r>
            <a:r>
              <a:rPr lang="da-DK" dirty="0"/>
              <a:t>Kilde: </a:t>
            </a:r>
            <a:r>
              <a:rPr lang="da-DK" dirty="0" err="1"/>
              <a:t>QlikView</a:t>
            </a:r>
            <a:r>
              <a:rPr lang="da-DK" dirty="0"/>
              <a:t> bestandsrapport)</a:t>
            </a:r>
            <a:r>
              <a:rPr lang="da-DK" baseline="0" dirty="0"/>
              <a:t>.</a:t>
            </a:r>
          </a:p>
          <a:p>
            <a:r>
              <a:rPr lang="da-DK" dirty="0"/>
              <a:t> </a:t>
            </a:r>
            <a:endParaRPr lang="da-DK" b="0" dirty="0"/>
          </a:p>
          <a:p>
            <a:r>
              <a:rPr lang="da-DK" b="1" dirty="0"/>
              <a:t>Deltidsstuderende</a:t>
            </a: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t>Note:</a:t>
            </a:r>
            <a:r>
              <a:rPr lang="da-DK" baseline="0" dirty="0"/>
              <a:t> </a:t>
            </a:r>
            <a:r>
              <a:rPr lang="da-DK" dirty="0"/>
              <a:t>Antal</a:t>
            </a:r>
            <a:r>
              <a:rPr lang="da-DK" baseline="0" dirty="0"/>
              <a:t> deltidss</a:t>
            </a:r>
            <a:r>
              <a:rPr lang="da-DK" dirty="0"/>
              <a:t>tuderende er omgjort som bestand 01/10 2024 </a:t>
            </a:r>
            <a:r>
              <a:rPr lang="da-DK" baseline="0" dirty="0"/>
              <a:t>(</a:t>
            </a:r>
            <a:r>
              <a:rPr lang="da-DK" dirty="0"/>
              <a:t>Kilde: </a:t>
            </a:r>
            <a:r>
              <a:rPr lang="da-DK" dirty="0" err="1"/>
              <a:t>QlikView</a:t>
            </a:r>
            <a:r>
              <a:rPr lang="da-DK" dirty="0"/>
              <a:t> bestandsrapport)</a:t>
            </a:r>
            <a:r>
              <a:rPr lang="da-DK" baseline="0" dirty="0"/>
              <a:t>.</a:t>
            </a:r>
          </a:p>
          <a:p>
            <a:endParaRPr lang="da-DK" b="1" dirty="0"/>
          </a:p>
          <a:p>
            <a:r>
              <a:rPr lang="da-DK" b="1" dirty="0"/>
              <a:t>*Ph.d.</a:t>
            </a:r>
            <a:r>
              <a:rPr lang="da-DK" b="1" baseline="0" dirty="0"/>
              <a:t> studerende</a:t>
            </a:r>
          </a:p>
          <a:p>
            <a:r>
              <a:rPr lang="da-DK" baseline="0" dirty="0"/>
              <a:t>Note: Ph.d.-bestand pr. 31.12.2023 </a:t>
            </a:r>
          </a:p>
          <a:p>
            <a:r>
              <a:rPr lang="da-DK" baseline="0" dirty="0"/>
              <a:t>Kilde: årsrapport 2023.</a:t>
            </a:r>
            <a:endParaRPr lang="da-DK" dirty="0"/>
          </a:p>
          <a:p>
            <a:endParaRPr lang="da-DK" b="1" dirty="0"/>
          </a:p>
          <a:p>
            <a:r>
              <a:rPr lang="da-DK" b="1" dirty="0"/>
              <a:t>*Ressourcer</a:t>
            </a:r>
          </a:p>
          <a:p>
            <a:pPr defTabSz="913028">
              <a:defRPr/>
            </a:pPr>
            <a:r>
              <a:rPr lang="da-DK" b="0" dirty="0"/>
              <a:t>Note: Antal ansatte (månedslønnede) inden for forskning og uddannelse</a:t>
            </a:r>
            <a:r>
              <a:rPr lang="da-DK" b="0" baseline="0" dirty="0"/>
              <a:t> omfatter professor, lektorer, adjunktniveau forsker, postdoc, ph.d., VIP øvrige.</a:t>
            </a:r>
          </a:p>
          <a:p>
            <a:r>
              <a:rPr lang="da-DK" b="0" baseline="0" dirty="0"/>
              <a:t>Kilde: ØA, opgjort per. 31.12.2023</a:t>
            </a:r>
          </a:p>
          <a:p>
            <a:endParaRPr lang="da-DK" b="0" baseline="0" dirty="0"/>
          </a:p>
          <a:p>
            <a:r>
              <a:rPr lang="da-DK" b="0" baseline="0" dirty="0"/>
              <a:t>Note: Antal internationale forskere (månedslønnede) omfatter professor, lektor, adjunkt forsker, post doc., ph.d., VIP i øvrigt. Internationale forskere omfatter forskere med andet statsborgerskab end dansk.</a:t>
            </a:r>
          </a:p>
          <a:p>
            <a:r>
              <a:rPr lang="da-DK" b="0" baseline="0" dirty="0"/>
              <a:t>Kilde: ØA, opgjort pr. 31.12.2022</a:t>
            </a:r>
          </a:p>
          <a:p>
            <a:endParaRPr lang="da-DK" b="0" baseline="0" dirty="0"/>
          </a:p>
          <a:p>
            <a:pPr defTabSz="913028">
              <a:defRPr/>
            </a:pPr>
            <a:r>
              <a:rPr lang="da-DK" b="0" baseline="0" dirty="0"/>
              <a:t>Note: Antal administrativt ansatte (månedslønnede) omfatter chefer, AC-TAP, TAP øvrige.</a:t>
            </a:r>
          </a:p>
          <a:p>
            <a:r>
              <a:rPr lang="da-DK" b="0" baseline="0" dirty="0"/>
              <a:t>Kilde: ØA, opgjort pr. 31.12.2023</a:t>
            </a:r>
          </a:p>
          <a:p>
            <a:endParaRPr lang="da-DK" b="0" baseline="0" dirty="0"/>
          </a:p>
          <a:p>
            <a:pPr defTabSz="913028">
              <a:defRPr/>
            </a:pPr>
            <a:r>
              <a:rPr lang="da-DK" b="0" baseline="0" dirty="0"/>
              <a:t>Note: Samlet budget for 2024 </a:t>
            </a:r>
          </a:p>
          <a:p>
            <a:pPr defTabSz="913028">
              <a:defRPr/>
            </a:pPr>
            <a:r>
              <a:rPr lang="da-DK" b="0" baseline="0" dirty="0"/>
              <a:t>Kilde: budget 2024, godkendt af bestyrelsen </a:t>
            </a:r>
            <a:r>
              <a:rPr lang="da-DK" b="0" baseline="0" dirty="0" err="1"/>
              <a:t>dec</a:t>
            </a:r>
            <a:r>
              <a:rPr lang="da-DK" b="0" baseline="0" dirty="0"/>
              <a:t> 2023)</a:t>
            </a:r>
            <a:endParaRPr lang="da-DK" b="0" dirty="0"/>
          </a:p>
        </p:txBody>
      </p:sp>
      <p:sp>
        <p:nvSpPr>
          <p:cNvPr id="4" name="Pladsholder til diasnummer 3"/>
          <p:cNvSpPr>
            <a:spLocks noGrp="1"/>
          </p:cNvSpPr>
          <p:nvPr>
            <p:ph type="sldNum" sz="quarter" idx="10"/>
          </p:nvPr>
        </p:nvSpPr>
        <p:spPr/>
        <p:txBody>
          <a:bodyPr/>
          <a:lstStyle/>
          <a:p>
            <a:fld id="{8C896355-3DDC-9949-861F-AD0908BFCC23}" type="slidenum">
              <a:rPr lang="en-US" smtClean="0"/>
              <a:t>4</a:t>
            </a:fld>
            <a:endParaRPr lang="en-US"/>
          </a:p>
        </p:txBody>
      </p:sp>
    </p:spTree>
    <p:extLst>
      <p:ext uri="{BB962C8B-B14F-4D97-AF65-F5344CB8AC3E}">
        <p14:creationId xmlns:p14="http://schemas.microsoft.com/office/powerpoint/2010/main" val="31004240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Uddannelse:</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uddanner </a:t>
            </a:r>
            <a:r>
              <a:rPr lang="da-DK" b="0" i="0" u="sng" dirty="0">
                <a:solidFill>
                  <a:srgbClr val="211A52"/>
                </a:solidFill>
                <a:effectLst/>
                <a:latin typeface="+mn-lt"/>
              </a:rPr>
              <a:t>dimittender, der kan bidrage til - og samarbejde om løsning af nutidens og fremtidens udfordringer</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arbejder systematisk og kontinuerligt med at </a:t>
            </a:r>
            <a:r>
              <a:rPr lang="da-DK" b="0" i="0" u="none" dirty="0">
                <a:solidFill>
                  <a:srgbClr val="211A52"/>
                </a:solidFill>
                <a:effectLst/>
                <a:latin typeface="+mn-lt"/>
              </a:rPr>
              <a:t>vedligeholde og udvikle </a:t>
            </a:r>
            <a:r>
              <a:rPr lang="da-DK" b="0" i="0" u="sng" dirty="0">
                <a:solidFill>
                  <a:srgbClr val="211A52"/>
                </a:solidFill>
                <a:effectLst/>
                <a:latin typeface="+mn-lt"/>
              </a:rPr>
              <a:t>internationalt førende uddannelser på højeste akademiske niveau</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har en </a:t>
            </a:r>
            <a:r>
              <a:rPr lang="da-DK" b="0" i="0" u="sng" dirty="0">
                <a:solidFill>
                  <a:srgbClr val="211A52"/>
                </a:solidFill>
                <a:effectLst/>
                <a:latin typeface="+mn-lt"/>
              </a:rPr>
              <a:t>inkluderende studiekultur</a:t>
            </a:r>
            <a:r>
              <a:rPr lang="da-DK" b="0" i="0" dirty="0">
                <a:solidFill>
                  <a:srgbClr val="211A52"/>
                </a:solidFill>
                <a:effectLst/>
                <a:latin typeface="+mn-lt"/>
              </a:rPr>
              <a:t>, der understøtter de studerendes faglige og personlige udvikling, kreativitet og trivsel.</a:t>
            </a:r>
          </a:p>
          <a:p>
            <a:pPr marL="171450" indent="-171450">
              <a:buFont typeface="Arial" panose="020B0604020202020204" pitchFamily="34" charset="0"/>
              <a:buChar char="•"/>
            </a:pPr>
            <a:r>
              <a:rPr lang="da-DK" b="0" i="0" dirty="0">
                <a:solidFill>
                  <a:srgbClr val="211A52"/>
                </a:solidFill>
                <a:effectLst/>
                <a:latin typeface="+mn-lt"/>
              </a:rPr>
              <a:t>Vi er </a:t>
            </a:r>
            <a:r>
              <a:rPr lang="da-DK" b="0" i="0" u="sng" dirty="0">
                <a:solidFill>
                  <a:srgbClr val="211A52"/>
                </a:solidFill>
                <a:effectLst/>
                <a:latin typeface="+mn-lt"/>
              </a:rPr>
              <a:t>internationalt anerkendt for problembaseret og digital læring </a:t>
            </a:r>
            <a:r>
              <a:rPr lang="da-DK" b="0" i="0" dirty="0">
                <a:solidFill>
                  <a:srgbClr val="211A52"/>
                </a:solidFill>
                <a:effectLst/>
                <a:latin typeface="+mn-lt"/>
              </a:rPr>
              <a:t>og for læringsformernes dokumenterede effekt og samfundsmæssige relevans.</a:t>
            </a:r>
          </a:p>
          <a:p>
            <a:pPr marL="171450" indent="-171450">
              <a:buFont typeface="Arial" panose="020B0604020202020204" pitchFamily="34" charset="0"/>
              <a:buChar char="•"/>
            </a:pPr>
            <a:r>
              <a:rPr lang="da-DK" b="0" i="0" dirty="0">
                <a:solidFill>
                  <a:srgbClr val="211A52"/>
                </a:solidFill>
                <a:effectLst/>
                <a:latin typeface="+mn-lt"/>
              </a:rPr>
              <a:t>Vi </a:t>
            </a:r>
            <a:r>
              <a:rPr lang="da-DK" b="0" i="0" u="sng" dirty="0">
                <a:solidFill>
                  <a:srgbClr val="211A52"/>
                </a:solidFill>
                <a:effectLst/>
                <a:latin typeface="+mn-lt"/>
              </a:rPr>
              <a:t>imødekommer arbejdsmarkedets behov </a:t>
            </a:r>
            <a:r>
              <a:rPr lang="da-DK" b="0" i="0" dirty="0">
                <a:solidFill>
                  <a:srgbClr val="211A52"/>
                </a:solidFill>
                <a:effectLst/>
                <a:latin typeface="+mn-lt"/>
              </a:rPr>
              <a:t>for opkvalificering gennem fleksible efter- og videreuddannelsesmodeller.</a:t>
            </a:r>
          </a:p>
          <a:p>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a:lstStyle/>
          <a:p>
            <a:fld id="{45F55EF7-5F12-45FB-A6D4-3B021992D7BF}" type="slidenum">
              <a:rPr lang="da-DK" smtClean="0"/>
              <a:t>40</a:t>
            </a:fld>
            <a:endParaRPr lang="da-DK"/>
          </a:p>
        </p:txBody>
      </p:sp>
    </p:spTree>
    <p:extLst>
      <p:ext uri="{BB962C8B-B14F-4D97-AF65-F5344CB8AC3E}">
        <p14:creationId xmlns:p14="http://schemas.microsoft.com/office/powerpoint/2010/main" val="41718288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Forskning:</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er anerkendt for </a:t>
            </a:r>
            <a:r>
              <a:rPr lang="da-DK" b="0" i="0" u="sng" dirty="0">
                <a:solidFill>
                  <a:srgbClr val="211A52"/>
                </a:solidFill>
                <a:effectLst/>
                <a:latin typeface="+mn-lt"/>
              </a:rPr>
              <a:t>excellent missionsdrevet forskning</a:t>
            </a:r>
            <a:r>
              <a:rPr lang="da-DK" b="0" i="0" dirty="0">
                <a:solidFill>
                  <a:srgbClr val="211A52"/>
                </a:solidFill>
                <a:effectLst/>
                <a:latin typeface="+mn-lt"/>
              </a:rPr>
              <a:t>, der bidrager til løsninger på verdens og omverdens udfordringer.</a:t>
            </a:r>
          </a:p>
          <a:p>
            <a:pPr marL="171450" indent="-171450">
              <a:buFont typeface="Arial" panose="020B0604020202020204" pitchFamily="34" charset="0"/>
              <a:buChar char="•"/>
            </a:pPr>
            <a:r>
              <a:rPr lang="da-DK" b="0" i="0" dirty="0">
                <a:solidFill>
                  <a:srgbClr val="211A52"/>
                </a:solidFill>
                <a:effectLst/>
                <a:latin typeface="+mn-lt"/>
              </a:rPr>
              <a:t>Vi </a:t>
            </a:r>
            <a:r>
              <a:rPr lang="da-DK" b="0" i="0" u="sng" dirty="0">
                <a:solidFill>
                  <a:srgbClr val="211A52"/>
                </a:solidFill>
                <a:effectLst/>
                <a:latin typeface="+mn-lt"/>
              </a:rPr>
              <a:t>samarbejder aktivt med det omgivende samfund</a:t>
            </a:r>
            <a:r>
              <a:rPr lang="da-DK" b="0" i="0" dirty="0">
                <a:solidFill>
                  <a:srgbClr val="211A52"/>
                </a:solidFill>
                <a:effectLst/>
                <a:latin typeface="+mn-lt"/>
              </a:rPr>
              <a:t> om at skabe forskning i særklasse.</a:t>
            </a:r>
          </a:p>
          <a:p>
            <a:pPr marL="171450" indent="-171450">
              <a:buFont typeface="Arial" panose="020B0604020202020204" pitchFamily="34" charset="0"/>
              <a:buChar char="•"/>
            </a:pPr>
            <a:r>
              <a:rPr lang="da-DK" b="0" i="0" dirty="0">
                <a:solidFill>
                  <a:srgbClr val="211A52"/>
                </a:solidFill>
                <a:effectLst/>
                <a:latin typeface="+mn-lt"/>
              </a:rPr>
              <a:t>AAU’s styrkepositioner opnår vi gennem et </a:t>
            </a:r>
            <a:r>
              <a:rPr lang="da-DK" b="0" i="0" u="sng" dirty="0">
                <a:solidFill>
                  <a:srgbClr val="211A52"/>
                </a:solidFill>
                <a:effectLst/>
                <a:latin typeface="+mn-lt"/>
              </a:rPr>
              <a:t>målrettet fokus på samspillet mellem den grundlagsskabende, transformative og tværvidenskabelige forskning</a:t>
            </a:r>
            <a:r>
              <a:rPr lang="da-DK" b="0" i="0" dirty="0">
                <a:solidFill>
                  <a:srgbClr val="211A52"/>
                </a:solidFill>
                <a:effectLst/>
                <a:latin typeface="+mn-lt"/>
              </a:rPr>
              <a:t>.</a:t>
            </a:r>
          </a:p>
        </p:txBody>
      </p:sp>
      <p:sp>
        <p:nvSpPr>
          <p:cNvPr id="4" name="Pladsholder til slidenummer 3"/>
          <p:cNvSpPr>
            <a:spLocks noGrp="1"/>
          </p:cNvSpPr>
          <p:nvPr>
            <p:ph type="sldNum" sz="quarter" idx="5"/>
          </p:nvPr>
        </p:nvSpPr>
        <p:spPr/>
        <p:txBody>
          <a:bodyPr/>
          <a:lstStyle/>
          <a:p>
            <a:fld id="{45F55EF7-5F12-45FB-A6D4-3B021992D7BF}" type="slidenum">
              <a:rPr lang="da-DK" smtClean="0"/>
              <a:t>41</a:t>
            </a:fld>
            <a:endParaRPr lang="da-DK"/>
          </a:p>
        </p:txBody>
      </p:sp>
    </p:spTree>
    <p:extLst>
      <p:ext uri="{BB962C8B-B14F-4D97-AF65-F5344CB8AC3E}">
        <p14:creationId xmlns:p14="http://schemas.microsoft.com/office/powerpoint/2010/main" val="341969568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a:t>
            </a:r>
            <a:r>
              <a:rPr lang="da-DK" b="0" i="0" dirty="0" err="1">
                <a:solidFill>
                  <a:srgbClr val="211A52"/>
                </a:solidFill>
                <a:effectLst/>
                <a:latin typeface="+mn-lt"/>
              </a:rPr>
              <a:t>Vidensamarbejde</a:t>
            </a:r>
            <a:r>
              <a:rPr lang="da-DK" b="0" i="0" dirty="0">
                <a:solidFill>
                  <a:srgbClr val="211A52"/>
                </a:solidFill>
                <a:effectLst/>
                <a:latin typeface="+mn-lt"/>
              </a:rPr>
              <a:t>:</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er en </a:t>
            </a:r>
            <a:r>
              <a:rPr lang="da-DK" b="0" i="0" u="sng" dirty="0">
                <a:solidFill>
                  <a:srgbClr val="211A52"/>
                </a:solidFill>
                <a:effectLst/>
                <a:latin typeface="+mn-lt"/>
              </a:rPr>
              <a:t>foretrukken regional, national og international samarbejdspartner i innovationsøkosystemet</a:t>
            </a:r>
            <a:r>
              <a:rPr lang="da-DK" b="0" i="0" dirty="0">
                <a:solidFill>
                  <a:srgbClr val="211A52"/>
                </a:solidFill>
                <a:effectLst/>
                <a:latin typeface="+mn-lt"/>
              </a:rPr>
              <a:t>, hvor vi kombinerer grundlagsskabende, transformativ og tværvidenskabelig forskning til at løse samfundets udfordringer.</a:t>
            </a:r>
          </a:p>
          <a:p>
            <a:pPr marL="171450" indent="-171450">
              <a:buFont typeface="Arial" panose="020B0604020202020204" pitchFamily="34" charset="0"/>
              <a:buChar char="•"/>
            </a:pPr>
            <a:r>
              <a:rPr lang="da-DK" b="0" i="0" dirty="0">
                <a:solidFill>
                  <a:srgbClr val="211A52"/>
                </a:solidFill>
                <a:effectLst/>
                <a:latin typeface="+mn-lt"/>
              </a:rPr>
              <a:t>Vi sætter via forskning og uddannelser </a:t>
            </a:r>
            <a:r>
              <a:rPr lang="da-DK" b="0" i="0" u="sng" dirty="0">
                <a:solidFill>
                  <a:srgbClr val="211A52"/>
                </a:solidFill>
                <a:effectLst/>
                <a:latin typeface="+mn-lt"/>
              </a:rPr>
              <a:t>dagsordenen for samarbejde mellem universitet og omverdenen om innovative løsninger</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a:t>
            </a:r>
            <a:r>
              <a:rPr lang="da-DK" b="0" i="0" u="sng" dirty="0">
                <a:solidFill>
                  <a:srgbClr val="211A52"/>
                </a:solidFill>
                <a:effectLst/>
                <a:latin typeface="+mn-lt"/>
              </a:rPr>
              <a:t>nyttiggør viden </a:t>
            </a:r>
            <a:r>
              <a:rPr lang="da-DK" b="0" i="0" dirty="0">
                <a:solidFill>
                  <a:srgbClr val="211A52"/>
                </a:solidFill>
                <a:effectLst/>
                <a:latin typeface="+mn-lt"/>
              </a:rPr>
              <a:t>gennem deltagelse </a:t>
            </a:r>
            <a:r>
              <a:rPr lang="da-DK" b="0" i="0" u="sng" dirty="0">
                <a:solidFill>
                  <a:srgbClr val="211A52"/>
                </a:solidFill>
                <a:effectLst/>
                <a:latin typeface="+mn-lt"/>
              </a:rPr>
              <a:t>i missioner i partnerskab med omverdenen</a:t>
            </a:r>
            <a:r>
              <a:rPr lang="da-DK" b="0" i="0" dirty="0">
                <a:solidFill>
                  <a:srgbClr val="211A52"/>
                </a:solidFill>
                <a:effectLst/>
                <a:latin typeface="+mn-lt"/>
              </a:rPr>
              <a:t> og skaber fundamentet for fremtidens samfund.</a:t>
            </a:r>
            <a:br>
              <a:rPr lang="da-DK" b="0" i="0" dirty="0">
                <a:solidFill>
                  <a:srgbClr val="211A52"/>
                </a:solidFill>
                <a:effectLst/>
                <a:latin typeface="+mn-lt"/>
              </a:rPr>
            </a:br>
            <a:endParaRPr lang="da-DK" b="0" i="0" dirty="0">
              <a:solidFill>
                <a:srgbClr val="211A52"/>
              </a:solidFill>
              <a:effectLst/>
              <a:latin typeface="+mn-lt"/>
            </a:endParaRPr>
          </a:p>
          <a:p>
            <a:endParaRPr lang="da-DK" b="0" i="0" dirty="0">
              <a:solidFill>
                <a:srgbClr val="211A52"/>
              </a:solidFill>
              <a:effectLst/>
              <a:latin typeface="+mn-lt"/>
            </a:endParaRPr>
          </a:p>
          <a:p>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a:lstStyle/>
          <a:p>
            <a:fld id="{45F55EF7-5F12-45FB-A6D4-3B021992D7BF}" type="slidenum">
              <a:rPr lang="da-DK" smtClean="0"/>
              <a:t>42</a:t>
            </a:fld>
            <a:endParaRPr lang="da-DK"/>
          </a:p>
        </p:txBody>
      </p:sp>
    </p:spTree>
    <p:extLst>
      <p:ext uri="{BB962C8B-B14F-4D97-AF65-F5344CB8AC3E}">
        <p14:creationId xmlns:p14="http://schemas.microsoft.com/office/powerpoint/2010/main" val="20482098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Kommunikation og profilering:</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Vores kommunikations- og profileringsaktiviteter sikrer, at vi har en </a:t>
            </a:r>
            <a:r>
              <a:rPr lang="da-DK" b="0" i="0" u="sng" dirty="0">
                <a:solidFill>
                  <a:srgbClr val="211A52"/>
                </a:solidFill>
                <a:effectLst/>
                <a:latin typeface="+mn-lt"/>
              </a:rPr>
              <a:t>tydelig profil i vores omverden som et dagsordensættende, missionsdrevet universitet</a:t>
            </a:r>
            <a:r>
              <a:rPr lang="da-DK" b="0" i="0" dirty="0">
                <a:solidFill>
                  <a:srgbClr val="211A52"/>
                </a:solidFill>
                <a:effectLst/>
                <a:latin typeface="+mn-lt"/>
              </a:rPr>
              <a:t>, der via udvalgte forskningsmæssige styrkepositioner, en stærk og engagerende læringsmodel samt gensidigt værdiskabende partnerskaber med omverdenen </a:t>
            </a:r>
            <a:r>
              <a:rPr lang="da-DK" b="0" i="0" u="sng" dirty="0">
                <a:solidFill>
                  <a:srgbClr val="211A52"/>
                </a:solidFill>
                <a:effectLst/>
                <a:latin typeface="+mn-lt"/>
              </a:rPr>
              <a:t>leverer viden og tydelige værditilbud, både regionalt, nationalt og internationalt</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er gennem målrettet og modtagerorienteret kommunikation </a:t>
            </a:r>
            <a:r>
              <a:rPr lang="da-DK" b="0" i="0" u="sng" dirty="0">
                <a:solidFill>
                  <a:srgbClr val="211A52"/>
                </a:solidFill>
                <a:effectLst/>
                <a:latin typeface="+mn-lt"/>
              </a:rPr>
              <a:t>anerkendt for excellent forskning</a:t>
            </a:r>
            <a:r>
              <a:rPr lang="da-DK" b="0" i="0" dirty="0">
                <a:solidFill>
                  <a:srgbClr val="211A52"/>
                </a:solidFill>
                <a:effectLst/>
                <a:latin typeface="+mn-lt"/>
              </a:rPr>
              <a:t>, der går hånd i hånd med tæt samarbejde med vores omverden til gavn for alle. </a:t>
            </a:r>
            <a:r>
              <a:rPr lang="da-DK" b="0" i="0" u="sng" dirty="0">
                <a:solidFill>
                  <a:srgbClr val="211A52"/>
                </a:solidFill>
                <a:effectLst/>
                <a:latin typeface="+mn-lt"/>
              </a:rPr>
              <a:t>Fokus er på tværs af fagligheder at nå nye erkendelser og finde nye løsninger</a:t>
            </a:r>
            <a:r>
              <a:rPr lang="da-DK" b="0" i="0" dirty="0">
                <a:solidFill>
                  <a:srgbClr val="211A52"/>
                </a:solidFill>
                <a:effectLst/>
                <a:latin typeface="+mn-lt"/>
              </a:rPr>
              <a:t>. Det gælder både for forskere, studerende og administrative medarbejdere.</a:t>
            </a:r>
          </a:p>
        </p:txBody>
      </p:sp>
      <p:sp>
        <p:nvSpPr>
          <p:cNvPr id="4" name="Pladsholder til slidenummer 3"/>
          <p:cNvSpPr>
            <a:spLocks noGrp="1"/>
          </p:cNvSpPr>
          <p:nvPr>
            <p:ph type="sldNum" sz="quarter" idx="5"/>
          </p:nvPr>
        </p:nvSpPr>
        <p:spPr/>
        <p:txBody>
          <a:bodyPr/>
          <a:lstStyle/>
          <a:p>
            <a:fld id="{45F55EF7-5F12-45FB-A6D4-3B021992D7BF}" type="slidenum">
              <a:rPr lang="da-DK" smtClean="0"/>
              <a:t>43</a:t>
            </a:fld>
            <a:endParaRPr lang="da-DK"/>
          </a:p>
        </p:txBody>
      </p:sp>
    </p:spTree>
    <p:extLst>
      <p:ext uri="{BB962C8B-B14F-4D97-AF65-F5344CB8AC3E}">
        <p14:creationId xmlns:p14="http://schemas.microsoft.com/office/powerpoint/2010/main" val="401251813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Organisation og ledelse:</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er en </a:t>
            </a:r>
            <a:r>
              <a:rPr lang="da-DK" b="0" i="0" u="sng" dirty="0">
                <a:solidFill>
                  <a:srgbClr val="211A52"/>
                </a:solidFill>
                <a:effectLst/>
                <a:latin typeface="+mn-lt"/>
              </a:rPr>
              <a:t>handlekraftig organisation</a:t>
            </a:r>
            <a:r>
              <a:rPr lang="da-DK" b="0" i="0" dirty="0">
                <a:solidFill>
                  <a:srgbClr val="211A52"/>
                </a:solidFill>
                <a:effectLst/>
                <a:latin typeface="+mn-lt"/>
              </a:rPr>
              <a:t>, hvor alle medarbejdergrupper har en klar forståelse for, hvordan de selv bidrager til, at universitetet gør en konkret, værdifuld forskel i verden.</a:t>
            </a:r>
          </a:p>
          <a:p>
            <a:pPr marL="171450" indent="-171450">
              <a:buFont typeface="Arial" panose="020B0604020202020204" pitchFamily="34" charset="0"/>
              <a:buChar char="•"/>
            </a:pPr>
            <a:r>
              <a:rPr lang="da-DK" b="0" i="0" dirty="0">
                <a:solidFill>
                  <a:srgbClr val="211A52"/>
                </a:solidFill>
                <a:effectLst/>
                <a:latin typeface="+mn-lt"/>
              </a:rPr>
              <a:t>Vi sikrer løbende, at </a:t>
            </a:r>
            <a:r>
              <a:rPr lang="da-DK" b="0" i="0" u="sng" dirty="0">
                <a:solidFill>
                  <a:srgbClr val="211A52"/>
                </a:solidFill>
                <a:effectLst/>
                <a:latin typeface="+mn-lt"/>
              </a:rPr>
              <a:t>alle medarbejdergrupper får de bedst mulige vilkår for at løse opgaver</a:t>
            </a:r>
            <a:r>
              <a:rPr lang="da-DK" b="0" i="0" dirty="0">
                <a:solidFill>
                  <a:srgbClr val="211A52"/>
                </a:solidFill>
                <a:effectLst/>
                <a:latin typeface="+mn-lt"/>
              </a:rPr>
              <a:t> og opnå de bedst mulige udviklings- og karrieremuligheder.</a:t>
            </a:r>
          </a:p>
          <a:p>
            <a:pPr marL="171450" indent="-171450">
              <a:buFont typeface="Arial" panose="020B0604020202020204" pitchFamily="34" charset="0"/>
              <a:buChar char="•"/>
            </a:pPr>
            <a:r>
              <a:rPr lang="da-DK" b="0" i="0" dirty="0">
                <a:solidFill>
                  <a:srgbClr val="211A52"/>
                </a:solidFill>
                <a:effectLst/>
                <a:latin typeface="+mn-lt"/>
              </a:rPr>
              <a:t>Vi har en </a:t>
            </a:r>
            <a:r>
              <a:rPr lang="da-DK" b="0" i="0" u="sng" dirty="0">
                <a:solidFill>
                  <a:srgbClr val="211A52"/>
                </a:solidFill>
                <a:effectLst/>
                <a:latin typeface="+mn-lt"/>
              </a:rPr>
              <a:t>kompetent, synlig og ansvarlig ledelse</a:t>
            </a:r>
            <a:r>
              <a:rPr lang="da-DK" b="0" i="0" dirty="0">
                <a:solidFill>
                  <a:srgbClr val="211A52"/>
                </a:solidFill>
                <a:effectLst/>
                <a:latin typeface="+mn-lt"/>
              </a:rPr>
              <a:t>, som mestrer helhedsorienteret ledelse, både indadtil og udadtil.</a:t>
            </a:r>
            <a:br>
              <a:rPr lang="da-DK" b="0" i="0" dirty="0">
                <a:solidFill>
                  <a:srgbClr val="211A52"/>
                </a:solidFill>
                <a:effectLst/>
                <a:latin typeface="+mn-lt"/>
              </a:rPr>
            </a:br>
            <a:endParaRPr lang="da-DK" b="0" i="0" dirty="0">
              <a:solidFill>
                <a:srgbClr val="211A52"/>
              </a:solidFill>
              <a:effectLst/>
              <a:latin typeface="+mn-lt"/>
            </a:endParaRPr>
          </a:p>
          <a:p>
            <a:endParaRPr lang="da-DK" b="0" i="0" dirty="0">
              <a:solidFill>
                <a:srgbClr val="211A52"/>
              </a:solidFill>
              <a:effectLst/>
              <a:latin typeface="+mn-lt"/>
            </a:endParaRPr>
          </a:p>
          <a:p>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a:lstStyle/>
          <a:p>
            <a:fld id="{45F55EF7-5F12-45FB-A6D4-3B021992D7BF}" type="slidenum">
              <a:rPr lang="da-DK" smtClean="0"/>
              <a:t>44</a:t>
            </a:fld>
            <a:endParaRPr lang="da-DK"/>
          </a:p>
        </p:txBody>
      </p:sp>
    </p:spTree>
    <p:extLst>
      <p:ext uri="{BB962C8B-B14F-4D97-AF65-F5344CB8AC3E}">
        <p14:creationId xmlns:p14="http://schemas.microsoft.com/office/powerpoint/2010/main" val="311442486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Administration og service:</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har på AAU et </a:t>
            </a:r>
            <a:r>
              <a:rPr lang="da-DK" b="0" i="0" u="sng" dirty="0">
                <a:solidFill>
                  <a:srgbClr val="211A52"/>
                </a:solidFill>
                <a:effectLst/>
                <a:latin typeface="+mn-lt"/>
              </a:rPr>
              <a:t>forbilledligt samarbejde mellem de teknisk-administrative servicefunktioner og de videnskabelige miljøer </a:t>
            </a:r>
            <a:r>
              <a:rPr lang="da-DK" b="0" i="0" dirty="0">
                <a:solidFill>
                  <a:srgbClr val="211A52"/>
                </a:solidFill>
                <a:effectLst/>
                <a:latin typeface="+mn-lt"/>
              </a:rPr>
              <a:t>– et samarbejde præget af anerkendelse, konstruktiv dialog og stærke relationer. Dermed sikrer vi, at servicefunktionerne bidrager bedst muligt til, at vi kan udføre vores kerneydelser og opnå vores strategiske mål.</a:t>
            </a:r>
          </a:p>
          <a:p>
            <a:pPr marL="171450" indent="-171450">
              <a:buFont typeface="Arial" panose="020B0604020202020204" pitchFamily="34" charset="0"/>
              <a:buChar char="•"/>
            </a:pPr>
            <a:r>
              <a:rPr lang="da-DK" b="0" i="0" dirty="0">
                <a:solidFill>
                  <a:srgbClr val="211A52"/>
                </a:solidFill>
                <a:effectLst/>
                <a:latin typeface="+mn-lt"/>
              </a:rPr>
              <a:t>Vores </a:t>
            </a:r>
            <a:r>
              <a:rPr lang="da-DK" b="0" i="0" u="sng" dirty="0">
                <a:solidFill>
                  <a:srgbClr val="211A52"/>
                </a:solidFill>
                <a:effectLst/>
                <a:latin typeface="+mn-lt"/>
              </a:rPr>
              <a:t>administrative servicefunktioner er kvalitetsbevidste, effektive og brugerorienterede</a:t>
            </a:r>
            <a:r>
              <a:rPr lang="da-DK" b="0" i="0" dirty="0">
                <a:solidFill>
                  <a:srgbClr val="211A52"/>
                </a:solidFill>
                <a:effectLst/>
                <a:latin typeface="+mn-lt"/>
              </a:rPr>
              <a:t>. Gennem et højt kompetenceniveau, stort engagement og godt arbejdsmiljø tager servicefunktionerne aktivt ansvar for at finde løsninger sammen med brugerne – et samarbejde, hvor blikket for helheden og opmærksomheden på brugernes behov er afgørende.</a:t>
            </a:r>
          </a:p>
          <a:p>
            <a:pPr marL="171450" indent="-171450">
              <a:buFont typeface="Arial" panose="020B0604020202020204" pitchFamily="34" charset="0"/>
              <a:buChar char="•"/>
            </a:pPr>
            <a:r>
              <a:rPr lang="da-DK" b="0" i="0" dirty="0">
                <a:solidFill>
                  <a:srgbClr val="211A52"/>
                </a:solidFill>
                <a:effectLst/>
                <a:latin typeface="+mn-lt"/>
              </a:rPr>
              <a:t>De </a:t>
            </a:r>
            <a:r>
              <a:rPr lang="da-DK" b="0" i="0" u="sng" dirty="0">
                <a:solidFill>
                  <a:srgbClr val="211A52"/>
                </a:solidFill>
                <a:effectLst/>
                <a:latin typeface="+mn-lt"/>
              </a:rPr>
              <a:t>administrative servicefunktioner vægter højt at skabe fælles digitale løsninger med brugervenlighed og sikkerhed i centrum</a:t>
            </a:r>
            <a:r>
              <a:rPr lang="da-DK" b="0" i="0" dirty="0">
                <a:solidFill>
                  <a:srgbClr val="211A52"/>
                </a:solidFill>
                <a:effectLst/>
                <a:latin typeface="+mn-lt"/>
              </a:rPr>
              <a:t>.</a:t>
            </a:r>
          </a:p>
        </p:txBody>
      </p:sp>
      <p:sp>
        <p:nvSpPr>
          <p:cNvPr id="4" name="Pladsholder til slidenummer 3"/>
          <p:cNvSpPr>
            <a:spLocks noGrp="1"/>
          </p:cNvSpPr>
          <p:nvPr>
            <p:ph type="sldNum" sz="quarter" idx="5"/>
          </p:nvPr>
        </p:nvSpPr>
        <p:spPr/>
        <p:txBody>
          <a:bodyPr/>
          <a:lstStyle/>
          <a:p>
            <a:fld id="{45F55EF7-5F12-45FB-A6D4-3B021992D7BF}" type="slidenum">
              <a:rPr lang="da-DK" smtClean="0"/>
              <a:t>45</a:t>
            </a:fld>
            <a:endParaRPr lang="da-DK"/>
          </a:p>
        </p:txBody>
      </p:sp>
    </p:spTree>
    <p:extLst>
      <p:ext uri="{BB962C8B-B14F-4D97-AF65-F5344CB8AC3E}">
        <p14:creationId xmlns:p14="http://schemas.microsoft.com/office/powerpoint/2010/main" val="254117252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sz="3100" dirty="0"/>
          </a:p>
        </p:txBody>
      </p:sp>
      <p:sp>
        <p:nvSpPr>
          <p:cNvPr id="4" name="Pladsholder til slidenummer 3"/>
          <p:cNvSpPr>
            <a:spLocks noGrp="1"/>
          </p:cNvSpPr>
          <p:nvPr>
            <p:ph type="sldNum" sz="quarter" idx="5"/>
          </p:nvPr>
        </p:nvSpPr>
        <p:spPr/>
        <p:txBody>
          <a:bodyPr/>
          <a:lstStyle/>
          <a:p>
            <a:pPr marL="0" marR="0" lvl="0" indent="0" algn="r" defTabSz="914204" rtl="0" eaLnBrk="1" fontAlgn="auto" latinLnBrk="0" hangingPunct="1">
              <a:lnSpc>
                <a:spcPct val="100000"/>
              </a:lnSpc>
              <a:spcBef>
                <a:spcPts val="0"/>
              </a:spcBef>
              <a:spcAft>
                <a:spcPts val="0"/>
              </a:spcAft>
              <a:buClrTx/>
              <a:buSzTx/>
              <a:buFontTx/>
              <a:buNone/>
              <a:tabLst/>
              <a:defRPr/>
            </a:pPr>
            <a:fld id="{A28A7B67-4E1C-42DD-9534-3BFC119D0FD5}" type="slidenum">
              <a:rPr kumimoji="0" lang="da-DK"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204" rtl="0" eaLnBrk="1" fontAlgn="auto" latinLnBrk="0" hangingPunct="1">
                <a:lnSpc>
                  <a:spcPct val="100000"/>
                </a:lnSpc>
                <a:spcBef>
                  <a:spcPts val="0"/>
                </a:spcBef>
                <a:spcAft>
                  <a:spcPts val="0"/>
                </a:spcAft>
                <a:buClrTx/>
                <a:buSzTx/>
                <a:buFontTx/>
                <a:buNone/>
                <a:tabLst/>
                <a:defRPr/>
              </a:pPr>
              <a:t>46</a:t>
            </a:fld>
            <a:endParaRPr kumimoji="0" lang="da-DK"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636060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87313" y="744538"/>
            <a:ext cx="6619875" cy="3724275"/>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E6AF7E9E-2B47-471C-87AD-39A29EC80016}" type="slidenum">
              <a:rPr lang="da-DK" smtClean="0"/>
              <a:t>47</a:t>
            </a:fld>
            <a:endParaRPr lang="da-DK"/>
          </a:p>
        </p:txBody>
      </p:sp>
    </p:spTree>
    <p:extLst>
      <p:ext uri="{BB962C8B-B14F-4D97-AF65-F5344CB8AC3E}">
        <p14:creationId xmlns:p14="http://schemas.microsoft.com/office/powerpoint/2010/main" val="409504705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Kilde: AAU hjemmeside</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139957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I strategien, Viden for Verden 2022-26, indgår </a:t>
            </a:r>
            <a:r>
              <a:rPr lang="da-DK"/>
              <a:t>en vision </a:t>
            </a:r>
            <a:r>
              <a:rPr lang="da-DK" dirty="0"/>
              <a:t>om, at AAU skal bidrage til en bæredygtig udvikling. AAU skal som </a:t>
            </a:r>
            <a:r>
              <a:rPr lang="da-DK" dirty="0" err="1"/>
              <a:t>vidensinstitution</a:t>
            </a:r>
            <a:r>
              <a:rPr lang="da-DK" dirty="0"/>
              <a:t> bidrage til løsning af store udfordringer i samfundet herunder klimaet. AAU har derfor vedtaget 3 klimamål, som skal understøtte AAU’s bidrag til den grønne omstilling. </a:t>
            </a:r>
          </a:p>
          <a:p>
            <a:endParaRPr lang="da-DK" dirty="0"/>
          </a:p>
          <a:p>
            <a:r>
              <a:rPr lang="da-DK" dirty="0"/>
              <a:t>Kilde: Klimamål for AAU, Om AAU</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4974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Kilde:</a:t>
            </a:r>
            <a:r>
              <a:rPr lang="da-DK" baseline="0" dirty="0"/>
              <a:t> AAU Budget 2024, godkendt af bestyrelsen december 2023</a:t>
            </a:r>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5</a:t>
            </a:fld>
            <a:endParaRPr lang="en-US"/>
          </a:p>
        </p:txBody>
      </p:sp>
    </p:spTree>
    <p:extLst>
      <p:ext uri="{BB962C8B-B14F-4D97-AF65-F5344CB8AC3E}">
        <p14:creationId xmlns:p14="http://schemas.microsoft.com/office/powerpoint/2010/main" val="152046897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dirty="0">
                <a:solidFill>
                  <a:schemeClr val="tx1"/>
                </a:solidFill>
                <a:latin typeface="+mn-lt"/>
              </a:rPr>
              <a:t>FN’s Verdensmålene skal frem til 2030 hjælpe mod en mere bæredygtig udvikling i verden. Verdensmålene består af 17 konkrete mål og 169 delmål, som skal efterleves af FN's 193 medlemslande.</a:t>
            </a:r>
          </a:p>
          <a:p>
            <a:pPr algn="l"/>
            <a:br>
              <a:rPr lang="da-DK" dirty="0">
                <a:solidFill>
                  <a:schemeClr val="tx1"/>
                </a:solidFill>
                <a:latin typeface="+mn-lt"/>
              </a:rPr>
            </a:br>
            <a:r>
              <a:rPr lang="da-DK" b="0" i="0" dirty="0">
                <a:solidFill>
                  <a:schemeClr val="tx1"/>
                </a:solidFill>
                <a:effectLst/>
                <a:latin typeface="+mn-lt"/>
              </a:rPr>
              <a:t>Times </a:t>
            </a:r>
            <a:r>
              <a:rPr lang="da-DK" b="0" i="0" dirty="0" err="1">
                <a:solidFill>
                  <a:schemeClr val="tx1"/>
                </a:solidFill>
                <a:effectLst/>
                <a:latin typeface="+mn-lt"/>
              </a:rPr>
              <a:t>Higher</a:t>
            </a:r>
            <a:r>
              <a:rPr lang="da-DK" b="0" i="0" dirty="0">
                <a:solidFill>
                  <a:schemeClr val="tx1"/>
                </a:solidFill>
                <a:effectLst/>
                <a:latin typeface="+mn-lt"/>
              </a:rPr>
              <a:t> Education Impact Ranking måler årligt universiteternes bidrag til opfyldelse af FN’s 17 verdensmål på både de enkelte verdensmål og som helhed. Der måles på mange forskellige parameter som forskning og undervisning i bæredygtige teknologier, politikker for ligestilling samt energieffektivisering på bygningsdriften.</a:t>
            </a:r>
          </a:p>
          <a:p>
            <a:pPr algn="l"/>
            <a:endParaRPr lang="da-DK" b="0" i="0" dirty="0">
              <a:solidFill>
                <a:schemeClr val="tx1"/>
              </a:solidFill>
              <a:effectLst/>
              <a:latin typeface="+mn-lt"/>
            </a:endParaRPr>
          </a:p>
          <a:p>
            <a:pPr algn="l"/>
            <a:r>
              <a:rPr lang="da-DK" b="1" dirty="0">
                <a:solidFill>
                  <a:schemeClr val="tx1"/>
                </a:solidFill>
                <a:latin typeface="+mn-lt"/>
              </a:rPr>
              <a:t>Blandt de bedste indenfor bæredygtig udvikling</a:t>
            </a: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AAU ligger nr. 4 (2024) på den samlede </a:t>
            </a:r>
            <a:r>
              <a:rPr lang="da-DK" dirty="0" err="1">
                <a:solidFill>
                  <a:schemeClr val="tx1"/>
                </a:solidFill>
                <a:latin typeface="+mn-lt"/>
              </a:rPr>
              <a:t>rankingliste</a:t>
            </a:r>
            <a:r>
              <a:rPr lang="da-DK" dirty="0">
                <a:solidFill>
                  <a:schemeClr val="tx1"/>
                </a:solidFill>
                <a:latin typeface="+mn-lt"/>
              </a:rPr>
              <a:t>, der ud fra FN’s 17 verdensmål, vurderer universiteternes samlede bidrag til en bæredygtig udvikling.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dirty="0">
              <a:solidFill>
                <a:schemeClr val="tx1"/>
              </a:solidFill>
              <a:latin typeface="+mn-lt"/>
            </a:endParaRPr>
          </a:p>
          <a:p>
            <a:r>
              <a:rPr lang="da-DK" dirty="0">
                <a:solidFill>
                  <a:schemeClr val="tx1"/>
                </a:solidFill>
                <a:latin typeface="+mn-lt"/>
              </a:rPr>
              <a:t>1.591 universiteter er med på </a:t>
            </a:r>
            <a:r>
              <a:rPr lang="da-DK" dirty="0" err="1">
                <a:solidFill>
                  <a:schemeClr val="tx1"/>
                </a:solidFill>
                <a:latin typeface="+mn-lt"/>
              </a:rPr>
              <a:t>rankinglisten</a:t>
            </a:r>
            <a:r>
              <a:rPr lang="da-DK" dirty="0">
                <a:solidFill>
                  <a:schemeClr val="tx1"/>
                </a:solidFill>
                <a:latin typeface="+mn-lt"/>
              </a:rPr>
              <a:t> for det samlede bidrag i 2024</a:t>
            </a:r>
          </a:p>
          <a:p>
            <a:pPr marL="0" marR="0" lvl="0" indent="0" algn="l" defTabSz="914400" rtl="0" eaLnBrk="1" fontAlgn="auto" latinLnBrk="0" hangingPunct="1">
              <a:lnSpc>
                <a:spcPct val="100000"/>
              </a:lnSpc>
              <a:spcBef>
                <a:spcPts val="0"/>
              </a:spcBef>
              <a:spcAft>
                <a:spcPts val="0"/>
              </a:spcAft>
              <a:buClrTx/>
              <a:buSzTx/>
              <a:buFontTx/>
              <a:buNone/>
              <a:tabLst/>
              <a:defRPr/>
            </a:pPr>
            <a:br>
              <a:rPr lang="da-DK" dirty="0">
                <a:solidFill>
                  <a:schemeClr val="tx1"/>
                </a:solidFill>
                <a:latin typeface="+mn-lt"/>
              </a:rPr>
            </a:br>
            <a:r>
              <a:rPr lang="da-DK" b="1" i="0" dirty="0">
                <a:solidFill>
                  <a:schemeClr val="tx1"/>
                </a:solidFill>
                <a:effectLst/>
                <a:latin typeface="+mn-lt"/>
              </a:rPr>
              <a:t>I toppen indenfor uddannelse, mindre ulighed og partnerskaber</a:t>
            </a: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AAU ligger nr. 1 (2024) i verden indenfor verdensmål 4 ”kvalitetsuddannelse”,</a:t>
            </a:r>
            <a:r>
              <a:rPr lang="da-DK" i="1" dirty="0">
                <a:solidFill>
                  <a:schemeClr val="tx1"/>
                </a:solidFill>
                <a:latin typeface="+mn-lt"/>
              </a:rPr>
              <a:t> </a:t>
            </a:r>
            <a:r>
              <a:rPr lang="da-DK" i="0" dirty="0">
                <a:solidFill>
                  <a:schemeClr val="tx1"/>
                </a:solidFill>
                <a:latin typeface="+mn-lt"/>
              </a:rPr>
              <a:t>nr. 3 for verdensmål 14 om ”liv i havet” og nr. 4 for verdensmål 10 ”mindre ulighed”</a:t>
            </a:r>
            <a:r>
              <a:rPr lang="da-DK" b="0" i="0" dirty="0">
                <a:solidFill>
                  <a:schemeClr val="tx1"/>
                </a:solidFill>
                <a:effectLst/>
                <a:latin typeface="+mn-lt"/>
              </a:rPr>
              <a:t>.</a:t>
            </a:r>
            <a:r>
              <a:rPr lang="da-DK" b="0" i="1" dirty="0">
                <a:solidFill>
                  <a:schemeClr val="tx1"/>
                </a:solidFill>
                <a:effectLst/>
                <a:latin typeface="+mn-lt"/>
              </a:rPr>
              <a:t> </a:t>
            </a:r>
            <a:r>
              <a:rPr lang="da-DK" b="0" i="0" dirty="0">
                <a:solidFill>
                  <a:schemeClr val="tx1"/>
                </a:solidFill>
                <a:effectLst/>
                <a:latin typeface="+mn-lt"/>
              </a:rPr>
              <a:t>Vi er særligt stolte over første pladsen for arbejdet med verdensmål 4. På Aalborg Universitet er det vores vision, som missionsdrevet universitet, at bidrage til en bæredygtig udvikling i samarbejde med omverden. Vi kan ikke overvinde verdens kriser som individuelle aktører.</a:t>
            </a:r>
            <a:endParaRPr lang="da-DK" i="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Kilde: Times </a:t>
            </a:r>
            <a:r>
              <a:rPr lang="da-DK" dirty="0" err="1">
                <a:solidFill>
                  <a:schemeClr val="tx1"/>
                </a:solidFill>
                <a:latin typeface="+mn-lt"/>
              </a:rPr>
              <a:t>Higher</a:t>
            </a:r>
            <a:r>
              <a:rPr lang="da-DK" dirty="0">
                <a:solidFill>
                  <a:schemeClr val="tx1"/>
                </a:solidFill>
                <a:latin typeface="+mn-lt"/>
              </a:rPr>
              <a:t> Education </a:t>
            </a:r>
            <a:r>
              <a:rPr lang="da-DK" dirty="0" err="1">
                <a:solidFill>
                  <a:schemeClr val="tx1"/>
                </a:solidFill>
                <a:latin typeface="+mn-lt"/>
              </a:rPr>
              <a:t>Impact</a:t>
            </a:r>
            <a:r>
              <a:rPr lang="da-DK">
                <a:solidFill>
                  <a:schemeClr val="tx1"/>
                </a:solidFill>
                <a:latin typeface="+mn-lt"/>
              </a:rPr>
              <a:t> Ranking 2024</a:t>
            </a:r>
            <a:endParaRPr lang="da-DK" dirty="0">
              <a:solidFill>
                <a:schemeClr val="tx1"/>
              </a:solidFill>
              <a:latin typeface="+mn-lt"/>
            </a:endParaRP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638043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sz="1600" dirty="0"/>
          </a:p>
        </p:txBody>
      </p:sp>
      <p:sp>
        <p:nvSpPr>
          <p:cNvPr id="4" name="Pladsholder til slidenummer 3"/>
          <p:cNvSpPr>
            <a:spLocks noGrp="1"/>
          </p:cNvSpPr>
          <p:nvPr>
            <p:ph type="sldNum" sz="quarter" idx="10"/>
          </p:nvPr>
        </p:nvSpPr>
        <p:spPr/>
        <p:txBody>
          <a:bodyPr/>
          <a:lstStyle/>
          <a:p>
            <a:pPr marL="0" marR="0" lvl="0" indent="0" algn="r" defTabSz="912959"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2959"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490416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52</a:t>
            </a:fld>
            <a:endParaRPr lang="en-US"/>
          </a:p>
        </p:txBody>
      </p:sp>
    </p:spTree>
    <p:extLst>
      <p:ext uri="{BB962C8B-B14F-4D97-AF65-F5344CB8AC3E}">
        <p14:creationId xmlns:p14="http://schemas.microsoft.com/office/powerpoint/2010/main" val="36577451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Antal studerende </a:t>
            </a:r>
          </a:p>
          <a:p>
            <a:r>
              <a:rPr lang="da-DK" baseline="0" dirty="0"/>
              <a:t>Note: Opgjort som bestand 1/10 2024. Omfatter o</a:t>
            </a:r>
            <a:r>
              <a:rPr lang="da-DK" dirty="0"/>
              <a:t>rdinære heltidsstuderende,</a:t>
            </a:r>
            <a:r>
              <a:rPr lang="da-DK" baseline="0" dirty="0"/>
              <a:t> gæstestuderende, og deltidsuddannelser (</a:t>
            </a:r>
            <a:r>
              <a:rPr lang="da-DK" dirty="0"/>
              <a:t>Kilde: </a:t>
            </a:r>
            <a:r>
              <a:rPr lang="da-DK" dirty="0" err="1"/>
              <a:t>QlikView</a:t>
            </a:r>
            <a:r>
              <a:rPr lang="da-DK" dirty="0"/>
              <a:t> bestandsrapport)</a:t>
            </a:r>
            <a:r>
              <a:rPr lang="da-DK" baseline="0" dirty="0"/>
              <a:t>.</a:t>
            </a:r>
          </a:p>
          <a:p>
            <a:r>
              <a:rPr lang="da-DK" baseline="0" dirty="0"/>
              <a:t> </a:t>
            </a:r>
          </a:p>
          <a:p>
            <a:r>
              <a:rPr lang="da-DK" b="1" baseline="0" dirty="0"/>
              <a:t>Antal medarbejdere: </a:t>
            </a:r>
          </a:p>
          <a:p>
            <a:pPr rtl="0"/>
            <a:r>
              <a:rPr lang="en-gb" dirty="0"/>
              <a:t>Kilde: ØA </a:t>
            </a:r>
            <a:r>
              <a:rPr lang="en-gb" dirty="0" err="1"/>
              <a:t>opgjort</a:t>
            </a:r>
            <a:r>
              <a:rPr lang="en-gb" dirty="0"/>
              <a:t> </a:t>
            </a:r>
            <a:r>
              <a:rPr lang="en-GB" dirty="0"/>
              <a:t>31.12.2023</a:t>
            </a:r>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6</a:t>
            </a:fld>
            <a:endParaRPr lang="en-US"/>
          </a:p>
        </p:txBody>
      </p:sp>
    </p:spTree>
    <p:extLst>
      <p:ext uri="{BB962C8B-B14F-4D97-AF65-F5344CB8AC3E}">
        <p14:creationId xmlns:p14="http://schemas.microsoft.com/office/powerpoint/2010/main" val="7771803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b="1" dirty="0"/>
          </a:p>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42164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Pladsholder til diasbillede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Pladsholder til not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da-DK" altLang="da-DK" dirty="0"/>
          </a:p>
        </p:txBody>
      </p:sp>
      <p:sp>
        <p:nvSpPr>
          <p:cNvPr id="7172" name="Pladsholder til diasnumm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6F69AB-CCA1-4B0A-B0D2-FF56B9E28BCA}" type="slidenum">
              <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3456390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E6AF7E9E-2B47-471C-87AD-39A29EC8001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23196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9.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0.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8.png"/><Relationship Id="rId1" Type="http://schemas.openxmlformats.org/officeDocument/2006/relationships/slideMaster" Target="../slideMasters/slideMaster11.xml"/><Relationship Id="rId4" Type="http://schemas.openxmlformats.org/officeDocument/2006/relationships/image" Target="../media/image17.png"/></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2.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3.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4.xml"/><Relationship Id="rId5" Type="http://schemas.openxmlformats.org/officeDocument/2006/relationships/image" Target="../media/image20.png"/><Relationship Id="rId4" Type="http://schemas.openxmlformats.org/officeDocument/2006/relationships/image" Target="../media/image10.png"/></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2.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3.xml"/><Relationship Id="rId5" Type="http://schemas.openxmlformats.org/officeDocument/2006/relationships/image" Target="../media/image12.png"/><Relationship Id="rId4" Type="http://schemas.openxmlformats.org/officeDocument/2006/relationships/image" Target="../media/image10.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5.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8.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46860135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50309430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79246579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74374458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73936175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123259786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92822230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66273134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19886605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01927300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6863461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1197947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6413519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47776623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85856177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32674152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8560115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22117546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193037790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57247902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08657568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8233588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47307521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20448055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250463182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55343296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09088533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4" name="Pladsholder til diasnummer 5"/>
          <p:cNvSpPr>
            <a:spLocks noGrp="1"/>
          </p:cNvSpPr>
          <p:nvPr>
            <p:ph type="sldNum" sz="quarter" idx="12"/>
          </p:nvPr>
        </p:nvSpPr>
        <p:spPr/>
        <p:txBody>
          <a:bodyPr/>
          <a:lstStyle>
            <a:lvl1pPr>
              <a:defRPr/>
            </a:lvl1pPr>
          </a:lstStyle>
          <a:p>
            <a:pPr>
              <a:defRPr/>
            </a:pPr>
            <a:endParaRPr lang="da-DK" dirty="0"/>
          </a:p>
        </p:txBody>
      </p:sp>
    </p:spTree>
    <p:extLst>
      <p:ext uri="{BB962C8B-B14F-4D97-AF65-F5344CB8AC3E}">
        <p14:creationId xmlns:p14="http://schemas.microsoft.com/office/powerpoint/2010/main" val="244951470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30608650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39215389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01625263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89692868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803236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85843641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Tree>
    <p:extLst>
      <p:ext uri="{BB962C8B-B14F-4D97-AF65-F5344CB8AC3E}">
        <p14:creationId xmlns:p14="http://schemas.microsoft.com/office/powerpoint/2010/main" val="404082140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294692456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02689044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41395747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7374499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74777688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73024184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181750971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AALBORG UNIVERSITET</a:t>
            </a:r>
            <a:br>
              <a:rPr lang="en-US"/>
            </a:br>
            <a:r>
              <a:rPr lang="en-US"/>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a:t>AF </a:t>
            </a:r>
            <a:r>
              <a:rPr lang="da-DK" dirty="0"/>
              <a:t>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14254053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noAutofit/>
          </a:bodyPr>
          <a:lstStyle/>
          <a:p>
            <a:endParaRPr/>
          </a:p>
        </p:txBody>
      </p:sp>
      <p:sp>
        <p:nvSpPr>
          <p:cNvPr id="4" name="Holder 4"/>
          <p:cNvSpPr>
            <a:spLocks noGrp="1"/>
          </p:cNvSpPr>
          <p:nvPr>
            <p:ph sz="half" idx="3"/>
          </p:nvPr>
        </p:nvSpPr>
        <p:spPr>
          <a:xfrm>
            <a:off x="6278879" y="1577340"/>
            <a:ext cx="5303520" cy="4526280"/>
          </a:xfrm>
          <a:prstGeom prst="rect">
            <a:avLst/>
          </a:prstGeom>
        </p:spPr>
        <p:txBody>
          <a:bodyPr wrap="square" lIns="0" tIns="0" rIns="0" bIns="0">
            <a:noAutofit/>
          </a:bodyPr>
          <a:lstStyle/>
          <a:p>
            <a:endParaRPr/>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solidFill>
                  <a:prstClr val="black">
                    <a:tint val="75000"/>
                  </a:prstClr>
                </a:solidFill>
              </a:rPr>
              <a:pPr/>
              <a:t>‹#›</a:t>
            </a:fld>
            <a:endParaRPr dirty="0">
              <a:solidFill>
                <a:prstClr val="black">
                  <a:tint val="75000"/>
                </a:prstClr>
              </a:solidFill>
            </a:endParaRPr>
          </a:p>
        </p:txBody>
      </p:sp>
    </p:spTree>
    <p:extLst>
      <p:ext uri="{BB962C8B-B14F-4D97-AF65-F5344CB8AC3E}">
        <p14:creationId xmlns:p14="http://schemas.microsoft.com/office/powerpoint/2010/main" val="287089935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159111281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itel og brødteks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3" name="Pladsholder til dato 2"/>
          <p:cNvSpPr>
            <a:spLocks noGrp="1"/>
          </p:cNvSpPr>
          <p:nvPr>
            <p:ph type="dt" sz="half" idx="10"/>
          </p:nvPr>
        </p:nvSpPr>
        <p:spPr>
          <a:xfrm>
            <a:off x="609600" y="6356392"/>
            <a:ext cx="2844800" cy="365125"/>
          </a:xfrm>
          <a:prstGeom prst="rect">
            <a:avLst/>
          </a:prstGeom>
        </p:spPr>
        <p:txBody>
          <a:bodyPr/>
          <a:lstStyle/>
          <a:p>
            <a:fld id="{89CAFBDB-5870-4F54-B460-8377AA42866C}" type="datetime3">
              <a:rPr lang="da-DK" smtClean="0"/>
              <a:pPr/>
              <a:t>21.01.2025</a:t>
            </a:fld>
            <a:endParaRPr lang="da-DK" dirty="0"/>
          </a:p>
        </p:txBody>
      </p:sp>
      <p:sp>
        <p:nvSpPr>
          <p:cNvPr id="4" name="Pladsholder til diasnummer 3"/>
          <p:cNvSpPr>
            <a:spLocks noGrp="1"/>
          </p:cNvSpPr>
          <p:nvPr>
            <p:ph type="sldNum" sz="quarter" idx="11"/>
          </p:nvPr>
        </p:nvSpPr>
        <p:spPr/>
        <p:txBody>
          <a:bodyPr/>
          <a:lstStyle/>
          <a:p>
            <a:fld id="{409B8A6B-2702-4E09-BF63-7CC1F22DFC4D}" type="slidenum">
              <a:rPr lang="da-DK" smtClean="0"/>
              <a:pPr/>
              <a:t>‹#›</a:t>
            </a:fld>
            <a:endParaRPr lang="da-DK" dirty="0"/>
          </a:p>
        </p:txBody>
      </p:sp>
      <p:sp>
        <p:nvSpPr>
          <p:cNvPr id="5" name="Pladsholder til indhold 2"/>
          <p:cNvSpPr>
            <a:spLocks noGrp="1"/>
          </p:cNvSpPr>
          <p:nvPr>
            <p:ph idx="1"/>
          </p:nvPr>
        </p:nvSpPr>
        <p:spPr>
          <a:xfrm>
            <a:off x="609600" y="1600203"/>
            <a:ext cx="10972800" cy="4375868"/>
          </a:xfrm>
        </p:spPr>
        <p:txBody>
          <a:bodyPr/>
          <a:lstStyle>
            <a:lvl1pPr marL="0" indent="0">
              <a:buClr>
                <a:srgbClr val="54616E"/>
              </a:buClr>
              <a:buSzPct val="100000"/>
              <a:buFont typeface="Arial" pitchFamily="34" charset="0"/>
              <a:buNone/>
              <a:defRPr>
                <a:solidFill>
                  <a:srgbClr val="54616E"/>
                </a:solidFill>
              </a:defRPr>
            </a:lvl1pPr>
            <a:lvl2pPr marL="457200" indent="0">
              <a:buNone/>
              <a:defRPr>
                <a:solidFill>
                  <a:srgbClr val="54616E"/>
                </a:solidFill>
              </a:defRPr>
            </a:lvl2pPr>
            <a:lvl3pPr marL="914400" indent="0">
              <a:buNone/>
              <a:defRPr>
                <a:solidFill>
                  <a:srgbClr val="54616E"/>
                </a:solidFill>
              </a:defRPr>
            </a:lvl3pPr>
            <a:lvl4pPr marL="1371600" indent="0">
              <a:buNone/>
              <a:defRPr>
                <a:solidFill>
                  <a:srgbClr val="54616E"/>
                </a:solidFill>
              </a:defRPr>
            </a:lvl4pPr>
            <a:lvl5pPr marL="1828800" indent="0">
              <a:buNone/>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295409156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o indholdsobjekter">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8A80EC61-97C2-490D-BF66-6AF4E08F8683}" type="datetime3">
              <a:rPr lang="da-DK" smtClean="0"/>
              <a:pPr/>
              <a:t>21.01.2025</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a:t>
            </a:fld>
            <a:endParaRPr lang="da-DK" dirty="0"/>
          </a:p>
        </p:txBody>
      </p:sp>
      <p:sp>
        <p:nvSpPr>
          <p:cNvPr id="8" name="Pladsholder til indhold 2"/>
          <p:cNvSpPr>
            <a:spLocks noGrp="1"/>
          </p:cNvSpPr>
          <p:nvPr>
            <p:ph idx="1"/>
          </p:nvPr>
        </p:nvSpPr>
        <p:spPr>
          <a:xfrm>
            <a:off x="609601" y="1556793"/>
            <a:ext cx="5294379" cy="4392488"/>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9" name="Pladsholder til indhold 2"/>
          <p:cNvSpPr>
            <a:spLocks noGrp="1"/>
          </p:cNvSpPr>
          <p:nvPr>
            <p:ph idx="13"/>
          </p:nvPr>
        </p:nvSpPr>
        <p:spPr>
          <a:xfrm>
            <a:off x="6288021" y="1556793"/>
            <a:ext cx="5294379" cy="4392488"/>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253560021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Sammenligning">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a-DK"/>
              <a:t>Klik for at redigere i master</a:t>
            </a:r>
            <a:endParaRPr lang="da-DK" dirty="0"/>
          </a:p>
        </p:txBody>
      </p:sp>
      <p:sp>
        <p:nvSpPr>
          <p:cNvPr id="3" name="Pladsholder til tekst 2"/>
          <p:cNvSpPr>
            <a:spLocks noGrp="1"/>
          </p:cNvSpPr>
          <p:nvPr>
            <p:ph type="body" idx="1"/>
          </p:nvPr>
        </p:nvSpPr>
        <p:spPr>
          <a:xfrm>
            <a:off x="609600" y="1535116"/>
            <a:ext cx="5386917" cy="639762"/>
          </a:xfrm>
        </p:spPr>
        <p:txBody>
          <a:bodyPr anchor="b">
            <a:norm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i master</a:t>
            </a:r>
          </a:p>
        </p:txBody>
      </p:sp>
      <p:sp>
        <p:nvSpPr>
          <p:cNvPr id="5" name="Pladsholder til tekst 4"/>
          <p:cNvSpPr>
            <a:spLocks noGrp="1"/>
          </p:cNvSpPr>
          <p:nvPr>
            <p:ph type="body" sz="quarter" idx="3"/>
          </p:nvPr>
        </p:nvSpPr>
        <p:spPr>
          <a:xfrm>
            <a:off x="6193384" y="1535116"/>
            <a:ext cx="5389033" cy="639762"/>
          </a:xfrm>
        </p:spPr>
        <p:txBody>
          <a:bodyPr anchor="b">
            <a:normAutofit/>
          </a:bodyPr>
          <a:lstStyle>
            <a:lvl1pPr marL="0" indent="0">
              <a:buNone/>
              <a:defRPr sz="1800" b="1">
                <a:solidFill>
                  <a:srgbClr val="211A5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i master</a:t>
            </a:r>
          </a:p>
        </p:txBody>
      </p:sp>
      <p:sp>
        <p:nvSpPr>
          <p:cNvPr id="7" name="Pladsholder til dato 6"/>
          <p:cNvSpPr>
            <a:spLocks noGrp="1"/>
          </p:cNvSpPr>
          <p:nvPr>
            <p:ph type="dt" sz="half" idx="10"/>
          </p:nvPr>
        </p:nvSpPr>
        <p:spPr>
          <a:xfrm>
            <a:off x="609600" y="6356392"/>
            <a:ext cx="2844800" cy="365125"/>
          </a:xfrm>
          <a:prstGeom prst="rect">
            <a:avLst/>
          </a:prstGeom>
        </p:spPr>
        <p:txBody>
          <a:bodyPr/>
          <a:lstStyle/>
          <a:p>
            <a:fld id="{8B6410A3-8B7A-4B78-AE48-0C337C792F8C}" type="datetime3">
              <a:rPr lang="da-DK" smtClean="0"/>
              <a:pPr/>
              <a:t>21.01.2025</a:t>
            </a:fld>
            <a:endParaRPr lang="da-DK" dirty="0"/>
          </a:p>
        </p:txBody>
      </p:sp>
      <p:sp>
        <p:nvSpPr>
          <p:cNvPr id="9" name="Pladsholder til diasnummer 8"/>
          <p:cNvSpPr>
            <a:spLocks noGrp="1"/>
          </p:cNvSpPr>
          <p:nvPr>
            <p:ph type="sldNum" sz="quarter" idx="12"/>
          </p:nvPr>
        </p:nvSpPr>
        <p:spPr/>
        <p:txBody>
          <a:bodyPr/>
          <a:lstStyle/>
          <a:p>
            <a:fld id="{409B8A6B-2702-4E09-BF63-7CC1F22DFC4D}" type="slidenum">
              <a:rPr lang="da-DK" smtClean="0"/>
              <a:pPr/>
              <a:t>‹#›</a:t>
            </a:fld>
            <a:endParaRPr lang="da-DK" dirty="0"/>
          </a:p>
        </p:txBody>
      </p:sp>
      <p:sp>
        <p:nvSpPr>
          <p:cNvPr id="10" name="Pladsholder til indhold 2"/>
          <p:cNvSpPr>
            <a:spLocks noGrp="1"/>
          </p:cNvSpPr>
          <p:nvPr>
            <p:ph idx="13"/>
          </p:nvPr>
        </p:nvSpPr>
        <p:spPr>
          <a:xfrm>
            <a:off x="623392" y="2204864"/>
            <a:ext cx="5376597" cy="3672408"/>
          </a:xfrm>
        </p:spPr>
        <p:txBody>
          <a:bodyPr/>
          <a:lstStyle>
            <a:lvl1pP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11" name="Pladsholder til indhold 2"/>
          <p:cNvSpPr>
            <a:spLocks noGrp="1"/>
          </p:cNvSpPr>
          <p:nvPr>
            <p:ph idx="14"/>
          </p:nvPr>
        </p:nvSpPr>
        <p:spPr>
          <a:xfrm>
            <a:off x="6178220" y="2204864"/>
            <a:ext cx="5390389" cy="3672408"/>
          </a:xfrm>
        </p:spPr>
        <p:txBody>
          <a:bodyPr/>
          <a:lstStyle>
            <a:lvl1pP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241180375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3" y="273051"/>
            <a:ext cx="4011084" cy="1162050"/>
          </a:xfrm>
        </p:spPr>
        <p:txBody>
          <a:bodyPr anchor="b">
            <a:normAutofit/>
          </a:bodyPr>
          <a:lstStyle>
            <a:lvl1pPr algn="l">
              <a:defRPr sz="1800" b="1"/>
            </a:lvl1pPr>
          </a:lstStyle>
          <a:p>
            <a:r>
              <a:rPr lang="da-DK"/>
              <a:t>Klik for at redigere i master</a:t>
            </a:r>
            <a:endParaRPr lang="da-DK" dirty="0"/>
          </a:p>
        </p:txBody>
      </p:sp>
      <p:sp>
        <p:nvSpPr>
          <p:cNvPr id="4" name="Pladsholder til tekst 3"/>
          <p:cNvSpPr>
            <a:spLocks noGrp="1"/>
          </p:cNvSpPr>
          <p:nvPr>
            <p:ph type="body" sz="half" idx="2"/>
          </p:nvPr>
        </p:nvSpPr>
        <p:spPr>
          <a:xfrm>
            <a:off x="609603" y="1435100"/>
            <a:ext cx="4011084" cy="4442172"/>
          </a:xfrm>
        </p:spPr>
        <p:txBody>
          <a:bodyP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a-DK"/>
              <a:t>Klik for at redigere i master</a:t>
            </a:r>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23CE3711-8C3B-408F-87AD-E09A0080C459}" type="datetime3">
              <a:rPr lang="da-DK" smtClean="0"/>
              <a:pPr/>
              <a:t>21.01.2025</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a:t>
            </a:fld>
            <a:endParaRPr lang="da-DK" dirty="0"/>
          </a:p>
        </p:txBody>
      </p:sp>
      <p:sp>
        <p:nvSpPr>
          <p:cNvPr id="8" name="Pladsholder til indhold 2"/>
          <p:cNvSpPr>
            <a:spLocks noGrp="1"/>
          </p:cNvSpPr>
          <p:nvPr>
            <p:ph idx="1"/>
          </p:nvPr>
        </p:nvSpPr>
        <p:spPr>
          <a:xfrm>
            <a:off x="4847861" y="260648"/>
            <a:ext cx="6432715" cy="5616624"/>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345334316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Helside billede med blå billedtekst">
    <p:spTree>
      <p:nvGrpSpPr>
        <p:cNvPr id="1" name=""/>
        <p:cNvGrpSpPr/>
        <p:nvPr/>
      </p:nvGrpSpPr>
      <p:grpSpPr>
        <a:xfrm>
          <a:off x="0" y="0"/>
          <a:ext cx="0" cy="0"/>
          <a:chOff x="0" y="0"/>
          <a:chExt cx="0" cy="0"/>
        </a:xfrm>
      </p:grpSpPr>
      <p:sp>
        <p:nvSpPr>
          <p:cNvPr id="3" name="Pladsholder til billede 2"/>
          <p:cNvSpPr>
            <a:spLocks noGrp="1"/>
          </p:cNvSpPr>
          <p:nvPr>
            <p:ph type="pic" idx="1" hasCustomPrompt="1"/>
          </p:nvPr>
        </p:nvSpPr>
        <p:spPr>
          <a:xfrm>
            <a:off x="0" y="0"/>
            <a:ext cx="12192000" cy="68580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a-DK" dirty="0"/>
              <a:t>Klik på ikonet for at indsætte billede</a:t>
            </a:r>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16297AAD-6C02-4800-BFD8-516995E2C907}" type="datetime3">
              <a:rPr lang="da-DK" smtClean="0"/>
              <a:pPr/>
              <a:t>21.01.2025</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a:t>
            </a:fld>
            <a:endParaRPr lang="da-DK" dirty="0"/>
          </a:p>
        </p:txBody>
      </p:sp>
      <p:sp>
        <p:nvSpPr>
          <p:cNvPr id="8" name="Titel 1"/>
          <p:cNvSpPr>
            <a:spLocks noGrp="1"/>
          </p:cNvSpPr>
          <p:nvPr>
            <p:ph type="title"/>
          </p:nvPr>
        </p:nvSpPr>
        <p:spPr>
          <a:xfrm>
            <a:off x="1007437" y="3573016"/>
            <a:ext cx="10177131" cy="2160240"/>
          </a:xfrm>
        </p:spPr>
        <p:txBody>
          <a:bodyPr anchor="t">
            <a:normAutofit/>
          </a:bodyPr>
          <a:lstStyle>
            <a:lvl1pPr algn="ctr">
              <a:defRPr sz="2400" b="0" i="0" cap="all" baseline="0">
                <a:solidFill>
                  <a:srgbClr val="211A52"/>
                </a:solidFill>
              </a:defRPr>
            </a:lvl1pPr>
          </a:lstStyle>
          <a:p>
            <a:r>
              <a:rPr lang="da-DK"/>
              <a:t>Klik for at redigere i master</a:t>
            </a:r>
            <a:endParaRPr lang="da-DK" dirty="0"/>
          </a:p>
        </p:txBody>
      </p:sp>
      <p:pic>
        <p:nvPicPr>
          <p:cNvPr id="10" name="Billed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327915" y="5976068"/>
            <a:ext cx="1728192" cy="765300"/>
          </a:xfrm>
          <a:prstGeom prst="rect">
            <a:avLst/>
          </a:prstGeom>
        </p:spPr>
      </p:pic>
    </p:spTree>
    <p:extLst>
      <p:ext uri="{BB962C8B-B14F-4D97-AF65-F5344CB8AC3E}">
        <p14:creationId xmlns:p14="http://schemas.microsoft.com/office/powerpoint/2010/main" val="106421088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Helside billede med hvid billedtekst">
    <p:spTree>
      <p:nvGrpSpPr>
        <p:cNvPr id="1" name=""/>
        <p:cNvGrpSpPr/>
        <p:nvPr/>
      </p:nvGrpSpPr>
      <p:grpSpPr>
        <a:xfrm>
          <a:off x="0" y="0"/>
          <a:ext cx="0" cy="0"/>
          <a:chOff x="0" y="0"/>
          <a:chExt cx="0" cy="0"/>
        </a:xfrm>
      </p:grpSpPr>
      <p:sp>
        <p:nvSpPr>
          <p:cNvPr id="3" name="Pladsholder til billede 2"/>
          <p:cNvSpPr>
            <a:spLocks noGrp="1"/>
          </p:cNvSpPr>
          <p:nvPr>
            <p:ph type="pic" idx="1" hasCustomPrompt="1"/>
          </p:nvPr>
        </p:nvSpPr>
        <p:spPr>
          <a:xfrm>
            <a:off x="0" y="0"/>
            <a:ext cx="12192000" cy="68580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a-DK" dirty="0"/>
              <a:t>Klik på ikonet for at indsætte billede</a:t>
            </a:r>
          </a:p>
        </p:txBody>
      </p:sp>
      <p:sp>
        <p:nvSpPr>
          <p:cNvPr id="2" name="Titel 1"/>
          <p:cNvSpPr>
            <a:spLocks noGrp="1"/>
          </p:cNvSpPr>
          <p:nvPr>
            <p:ph type="title"/>
          </p:nvPr>
        </p:nvSpPr>
        <p:spPr>
          <a:xfrm>
            <a:off x="1103448" y="3573016"/>
            <a:ext cx="9985109" cy="2232248"/>
          </a:xfrm>
        </p:spPr>
        <p:txBody>
          <a:bodyPr anchor="t">
            <a:normAutofit/>
          </a:bodyPr>
          <a:lstStyle>
            <a:lvl1pPr algn="ctr">
              <a:defRPr sz="2400" b="0" cap="all" baseline="0">
                <a:solidFill>
                  <a:schemeClr val="bg1"/>
                </a:solidFill>
              </a:defRPr>
            </a:lvl1pPr>
          </a:lstStyle>
          <a:p>
            <a:r>
              <a:rPr lang="da-DK"/>
              <a:t>Klik for at redigere i master</a:t>
            </a:r>
            <a:endParaRPr lang="da-DK" dirty="0"/>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E0F1A899-5D0B-48A0-BBF1-AD7C4BEC6142}" type="datetime3">
              <a:rPr lang="da-DK" smtClean="0"/>
              <a:pPr/>
              <a:t>21.01.2025</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a:t>
            </a:fld>
            <a:endParaRPr lang="da-DK" dirty="0"/>
          </a:p>
        </p:txBody>
      </p:sp>
      <p:pic>
        <p:nvPicPr>
          <p:cNvPr id="8" name="Billede 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327915" y="5976068"/>
            <a:ext cx="1728192" cy="765300"/>
          </a:xfrm>
          <a:prstGeom prst="rect">
            <a:avLst/>
          </a:prstGeom>
        </p:spPr>
      </p:pic>
    </p:spTree>
    <p:extLst>
      <p:ext uri="{BB962C8B-B14F-4D97-AF65-F5344CB8AC3E}">
        <p14:creationId xmlns:p14="http://schemas.microsoft.com/office/powerpoint/2010/main" val="16803137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Slut titeldias">
    <p:spTree>
      <p:nvGrpSpPr>
        <p:cNvPr id="1" name=""/>
        <p:cNvGrpSpPr/>
        <p:nvPr/>
      </p:nvGrpSpPr>
      <p:grpSpPr>
        <a:xfrm>
          <a:off x="0" y="0"/>
          <a:ext cx="0" cy="0"/>
          <a:chOff x="0" y="0"/>
          <a:chExt cx="0" cy="0"/>
        </a:xfrm>
      </p:grpSpPr>
      <p:pic>
        <p:nvPicPr>
          <p:cNvPr id="7" name="Billede 6"/>
          <p:cNvPicPr>
            <a:picLocks noChangeAspect="1"/>
          </p:cNvPicPr>
          <p:nvPr userDrawn="1"/>
        </p:nvPicPr>
        <p:blipFill>
          <a:blip r:embed="rId2" cstate="print">
            <a:lum bright="70000" contrast="-70000"/>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505" y="5901"/>
            <a:ext cx="12181515" cy="6852103"/>
          </a:xfrm>
          <a:prstGeom prst="rect">
            <a:avLst/>
          </a:prstGeom>
        </p:spPr>
      </p:pic>
      <p:sp>
        <p:nvSpPr>
          <p:cNvPr id="5" name="Rektangel 4"/>
          <p:cNvSpPr/>
          <p:nvPr userDrawn="1"/>
        </p:nvSpPr>
        <p:spPr>
          <a:xfrm>
            <a:off x="815416" y="2492896"/>
            <a:ext cx="10561173" cy="1584176"/>
          </a:xfrm>
          <a:prstGeom prst="rect">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sz="1800" dirty="0">
              <a:solidFill>
                <a:srgbClr val="FFFFFF"/>
              </a:solidFill>
            </a:endParaRPr>
          </a:p>
        </p:txBody>
      </p:sp>
      <p:sp>
        <p:nvSpPr>
          <p:cNvPr id="2" name="Titel 1"/>
          <p:cNvSpPr>
            <a:spLocks noGrp="1"/>
          </p:cNvSpPr>
          <p:nvPr>
            <p:ph type="ctrTitle"/>
          </p:nvPr>
        </p:nvSpPr>
        <p:spPr>
          <a:xfrm>
            <a:off x="914400" y="2562515"/>
            <a:ext cx="10363200" cy="1470025"/>
          </a:xfrm>
        </p:spPr>
        <p:txBody>
          <a:bodyPr/>
          <a:lstStyle>
            <a:lvl1pPr algn="ctr">
              <a:defRPr kern="1200" cap="all" spc="200" baseline="0">
                <a:solidFill>
                  <a:schemeClr val="bg1"/>
                </a:solidFill>
              </a:defRPr>
            </a:lvl1pPr>
          </a:lstStyle>
          <a:p>
            <a:r>
              <a:rPr lang="da-DK"/>
              <a:t>Klik for at redigere i master</a:t>
            </a:r>
            <a:endParaRPr lang="da-DK" dirty="0"/>
          </a:p>
        </p:txBody>
      </p:sp>
      <p:sp>
        <p:nvSpPr>
          <p:cNvPr id="4" name="Pladsholder til dato 3"/>
          <p:cNvSpPr>
            <a:spLocks noGrp="1"/>
          </p:cNvSpPr>
          <p:nvPr>
            <p:ph type="dt" sz="half" idx="10"/>
          </p:nvPr>
        </p:nvSpPr>
        <p:spPr>
          <a:xfrm>
            <a:off x="609600" y="6356392"/>
            <a:ext cx="2844800" cy="365125"/>
          </a:xfrm>
          <a:prstGeom prst="rect">
            <a:avLst/>
          </a:prstGeom>
        </p:spPr>
        <p:txBody>
          <a:bodyPr/>
          <a:lstStyle/>
          <a:p>
            <a:fld id="{014F4089-1F4E-44A7-B23B-C1B75DF42B73}" type="datetime3">
              <a:rPr lang="da-DK" smtClean="0"/>
              <a:pPr/>
              <a:t>21.01.2025</a:t>
            </a:fld>
            <a:endParaRPr lang="da-DK" dirty="0"/>
          </a:p>
        </p:txBody>
      </p:sp>
      <p:sp>
        <p:nvSpPr>
          <p:cNvPr id="6" name="Pladsholder til diasnummer 5"/>
          <p:cNvSpPr>
            <a:spLocks noGrp="1"/>
          </p:cNvSpPr>
          <p:nvPr>
            <p:ph type="sldNum" sz="quarter" idx="12"/>
          </p:nvPr>
        </p:nvSpPr>
        <p:spPr/>
        <p:txBody>
          <a:bodyPr/>
          <a:lstStyle/>
          <a:p>
            <a:fld id="{409B8A6B-2702-4E09-BF63-7CC1F22DFC4D}" type="slidenum">
              <a:rPr lang="da-DK" smtClean="0"/>
              <a:pPr/>
              <a:t>‹#›</a:t>
            </a:fld>
            <a:endParaRPr lang="da-DK" dirty="0"/>
          </a:p>
        </p:txBody>
      </p:sp>
      <p:pic>
        <p:nvPicPr>
          <p:cNvPr id="8" name="Billede 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327915" y="5976068"/>
            <a:ext cx="1728192" cy="765300"/>
          </a:xfrm>
          <a:prstGeom prst="rect">
            <a:avLst/>
          </a:prstGeom>
        </p:spPr>
      </p:pic>
    </p:spTree>
    <p:extLst>
      <p:ext uri="{BB962C8B-B14F-4D97-AF65-F5344CB8AC3E}">
        <p14:creationId xmlns:p14="http://schemas.microsoft.com/office/powerpoint/2010/main" val="410614518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Tekst">
    <p:spTree>
      <p:nvGrpSpPr>
        <p:cNvPr id="1" name=""/>
        <p:cNvGrpSpPr/>
        <p:nvPr/>
      </p:nvGrpSpPr>
      <p:grpSpPr>
        <a:xfrm>
          <a:off x="0" y="0"/>
          <a:ext cx="0" cy="0"/>
          <a:chOff x="0" y="0"/>
          <a:chExt cx="0" cy="0"/>
        </a:xfrm>
      </p:grpSpPr>
      <p:sp>
        <p:nvSpPr>
          <p:cNvPr id="2" name="Titel 1"/>
          <p:cNvSpPr>
            <a:spLocks noGrp="1"/>
          </p:cNvSpPr>
          <p:nvPr>
            <p:ph type="title"/>
          </p:nvPr>
        </p:nvSpPr>
        <p:spPr>
          <a:xfrm>
            <a:off x="5039883" y="274642"/>
            <a:ext cx="6542517" cy="994122"/>
          </a:xfrm>
          <a:prstGeom prst="rect">
            <a:avLst/>
          </a:prstGeom>
        </p:spPr>
        <p:txBody>
          <a:bodyPr anchor="t" anchorCtr="0"/>
          <a:lstStyle>
            <a:lvl1pPr>
              <a:defRPr>
                <a:solidFill>
                  <a:srgbClr val="334A99"/>
                </a:solidFill>
              </a:defRPr>
            </a:lvl1pPr>
          </a:lstStyle>
          <a:p>
            <a:r>
              <a:rPr lang="da-DK"/>
              <a:t>Klik for at redigere i master</a:t>
            </a:r>
            <a:endParaRPr lang="da-DK" dirty="0"/>
          </a:p>
        </p:txBody>
      </p:sp>
      <p:sp>
        <p:nvSpPr>
          <p:cNvPr id="3" name="Pladsholder til indhold 2"/>
          <p:cNvSpPr>
            <a:spLocks noGrp="1"/>
          </p:cNvSpPr>
          <p:nvPr>
            <p:ph idx="1"/>
          </p:nvPr>
        </p:nvSpPr>
        <p:spPr>
          <a:xfrm>
            <a:off x="5039883" y="1556793"/>
            <a:ext cx="6542517" cy="4464596"/>
          </a:xfrm>
          <a:prstGeom prst="rect">
            <a:avLst/>
          </a:prstGeom>
        </p:spPr>
        <p:txBody>
          <a:bodyPr/>
          <a:lstStyle>
            <a:lvl1pPr>
              <a:defRPr>
                <a:solidFill>
                  <a:srgbClr val="797071"/>
                </a:solidFill>
              </a:defRPr>
            </a:lvl1pPr>
            <a:lvl2pPr>
              <a:defRPr>
                <a:solidFill>
                  <a:srgbClr val="797071"/>
                </a:solidFill>
              </a:defRPr>
            </a:lvl2pPr>
            <a:lvl3pPr>
              <a:defRPr>
                <a:solidFill>
                  <a:srgbClr val="797071"/>
                </a:solidFill>
              </a:defRPr>
            </a:lvl3pPr>
            <a:lvl4pPr>
              <a:defRPr>
                <a:solidFill>
                  <a:srgbClr val="797071"/>
                </a:solidFill>
              </a:defRPr>
            </a:lvl4pPr>
            <a:lvl5pPr>
              <a:defRPr>
                <a:solidFill>
                  <a:srgbClr val="797071"/>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6" name="Pladsholder til tekst 5"/>
          <p:cNvSpPr>
            <a:spLocks noGrp="1"/>
          </p:cNvSpPr>
          <p:nvPr>
            <p:ph type="body" sz="quarter" idx="10"/>
          </p:nvPr>
        </p:nvSpPr>
        <p:spPr>
          <a:xfrm>
            <a:off x="527058" y="1557337"/>
            <a:ext cx="4032249" cy="4464050"/>
          </a:xfrm>
        </p:spPr>
        <p:txBody>
          <a:bodyPr>
            <a:normAutofit/>
          </a:bodyPr>
          <a:lstStyle>
            <a:lvl1pPr marL="0" indent="0">
              <a:buFontTx/>
              <a:buNone/>
              <a:defRPr sz="1800" b="1" i="0" cap="all">
                <a:solidFill>
                  <a:srgbClr val="334A99"/>
                </a:solidFill>
              </a:defRPr>
            </a:lvl1pPr>
            <a:lvl2pPr marL="457200" indent="0">
              <a:buFontTx/>
              <a:buNone/>
              <a:defRPr sz="1800" b="1" i="0" cap="all">
                <a:solidFill>
                  <a:srgbClr val="334A99"/>
                </a:solidFill>
              </a:defRPr>
            </a:lvl2pPr>
            <a:lvl3pPr marL="914400" indent="0">
              <a:buFontTx/>
              <a:buNone/>
              <a:defRPr sz="1800" b="1" i="0" cap="all">
                <a:solidFill>
                  <a:srgbClr val="334A99"/>
                </a:solidFill>
              </a:defRPr>
            </a:lvl3pPr>
            <a:lvl4pPr marL="1371600" indent="0">
              <a:buFontTx/>
              <a:buNone/>
              <a:defRPr sz="1800" b="1" i="0" cap="all">
                <a:solidFill>
                  <a:srgbClr val="334A99"/>
                </a:solidFill>
              </a:defRPr>
            </a:lvl4pPr>
            <a:lvl5pPr marL="1828800" indent="0">
              <a:buFontTx/>
              <a:buNone/>
              <a:defRPr sz="1800" b="1" i="0" cap="all">
                <a:solidFill>
                  <a:srgbClr val="334A99"/>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134451893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4" y="357948"/>
            <a:ext cx="4542975" cy="1486727"/>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36905570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3" name="Title 4"/>
          <p:cNvSpPr>
            <a:spLocks noGrp="1"/>
          </p:cNvSpPr>
          <p:nvPr>
            <p:ph type="title" hasCustomPrompt="1"/>
          </p:nvPr>
        </p:nvSpPr>
        <p:spPr>
          <a:xfrm>
            <a:off x="587374" y="370290"/>
            <a:ext cx="5149879" cy="1474385"/>
          </a:xfrm>
        </p:spPr>
        <p:txBody>
          <a:bodyPr/>
          <a:lstStyle>
            <a:lvl1pPr>
              <a:defRPr sz="3600" baseline="0"/>
            </a:lvl1pPr>
          </a:lstStyle>
          <a:p>
            <a:r>
              <a:rPr lang="en-US"/>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a:lstStyle>
            <a:lvl1pPr marL="285750" indent="-285750">
              <a:buFontTx/>
              <a:buBlip>
                <a:blip r:embed="rId2"/>
              </a:buBlip>
              <a:defRPr/>
            </a:lvl1pPr>
          </a:lstStyle>
          <a:p>
            <a:pPr lvl="0"/>
            <a:r>
              <a:rPr lang="da-DK"/>
              <a:t>Indsæt bullets</a:t>
            </a:r>
            <a:endParaRPr lang="da-DK" dirty="0"/>
          </a:p>
        </p:txBody>
      </p:sp>
    </p:spTree>
    <p:extLst>
      <p:ext uri="{BB962C8B-B14F-4D97-AF65-F5344CB8AC3E}">
        <p14:creationId xmlns:p14="http://schemas.microsoft.com/office/powerpoint/2010/main" val="10062301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140754858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Brugerdefineret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9683180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02478596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213355636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cstate="print">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150317902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96514987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79989737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17047608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1201030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358659492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217109240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49753395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83886954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332830697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19934798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91586121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140832857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2438853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197128015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Tree>
    <p:extLst>
      <p:ext uri="{BB962C8B-B14F-4D97-AF65-F5344CB8AC3E}">
        <p14:creationId xmlns:p14="http://schemas.microsoft.com/office/powerpoint/2010/main" val="284139199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8687987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31952288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27181397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268740340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166091648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149347815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17654182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44326238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1890103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Afsnitsoverskrif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5039883" y="1772816"/>
            <a:ext cx="6528725" cy="4536504"/>
          </a:xfrm>
          <a:prstGeom prst="rect">
            <a:avLst/>
          </a:prstGeom>
        </p:spPr>
        <p:txBody>
          <a:bodyPr rtlCol="0" anchor="t"/>
          <a:lstStyle>
            <a:lvl1pPr algn="l">
              <a:lnSpc>
                <a:spcPts val="3600"/>
              </a:lnSpc>
              <a:spcAft>
                <a:spcPts val="0"/>
              </a:spcAft>
              <a:defRPr sz="2400" b="0" i="0" cap="none">
                <a:solidFill>
                  <a:schemeClr val="bg1"/>
                </a:solidFill>
              </a:defRPr>
            </a:lvl1pPr>
          </a:lstStyle>
          <a:p>
            <a:pPr rtl="0"/>
            <a:r>
              <a:rPr lang="en-GB"/>
              <a:t>Klik for at redigere i master</a:t>
            </a:r>
            <a:endParaRPr lang="da-DK" dirty="0"/>
          </a:p>
        </p:txBody>
      </p:sp>
    </p:spTree>
    <p:extLst>
      <p:ext uri="{BB962C8B-B14F-4D97-AF65-F5344CB8AC3E}">
        <p14:creationId xmlns:p14="http://schemas.microsoft.com/office/powerpoint/2010/main" val="257521071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71549687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rtlCol="0"/>
          <a:lstStyle/>
          <a:p>
            <a:pPr rtl="0"/>
            <a:r>
              <a:rPr lang="en-GB"/>
              <a:t>21.09.2020</a:t>
            </a:r>
            <a:endParaRPr lang="da-DK" dirty="0"/>
          </a:p>
        </p:txBody>
      </p:sp>
      <p:sp>
        <p:nvSpPr>
          <p:cNvPr id="4" name="Pladsholder til diasnummer 3"/>
          <p:cNvSpPr>
            <a:spLocks noGrp="1"/>
          </p:cNvSpPr>
          <p:nvPr>
            <p:ph type="sldNum" sz="quarter" idx="12"/>
          </p:nvPr>
        </p:nvSpPr>
        <p:spPr/>
        <p:txBody>
          <a:bodyPr rtlCol="0"/>
          <a:lstStyle/>
          <a:p>
            <a:pPr rtl="0"/>
            <a:fld id="{409B8A6B-2702-4E09-BF63-7CC1F22DFC4D}" type="slidenum">
              <a:rPr lang="da-DK" smtClean="0"/>
              <a:pPr rtl="0"/>
              <a:t>‹#›</a:t>
            </a:fld>
            <a:endParaRPr lang="da-DK" dirty="0"/>
          </a:p>
        </p:txBody>
      </p:sp>
    </p:spTree>
    <p:extLst>
      <p:ext uri="{BB962C8B-B14F-4D97-AF65-F5344CB8AC3E}">
        <p14:creationId xmlns:p14="http://schemas.microsoft.com/office/powerpoint/2010/main" val="3388930676"/>
      </p:ext>
    </p:extLst>
  </p:cSld>
  <p:clrMapOvr>
    <a:masterClrMapping/>
  </p:clrMapOvr>
  <p:transition>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486628874"/>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1172206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Tree>
    <p:extLst>
      <p:ext uri="{BB962C8B-B14F-4D97-AF65-F5344CB8AC3E}">
        <p14:creationId xmlns:p14="http://schemas.microsoft.com/office/powerpoint/2010/main" val="306262598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5" name="Footer Placeholder 1"/>
          <p:cNvSpPr>
            <a:spLocks noGrp="1"/>
          </p:cNvSpPr>
          <p:nvPr>
            <p:ph type="ftr" sz="quarter" idx="3"/>
          </p:nvPr>
        </p:nvSpPr>
        <p:spPr>
          <a:xfrm>
            <a:off x="1760416" y="6623218"/>
            <a:ext cx="3860800" cy="115195"/>
          </a:xfrm>
          <a:prstGeom prst="rect">
            <a:avLst/>
          </a:prstGeom>
        </p:spPr>
        <p:txBody>
          <a:bodyPr vert="horz" lIns="0" tIns="72000" rIns="36000" bIns="72000" rtlCol="0" anchor="ctr"/>
          <a:lstStyle>
            <a:lvl1pPr algn="l">
              <a:defRPr sz="600">
                <a:solidFill>
                  <a:schemeClr val="bg2"/>
                </a:solidFill>
              </a:defRPr>
            </a:lvl1pPr>
          </a:lstStyle>
          <a:p>
            <a:r>
              <a:rPr lang="en-US" dirty="0">
                <a:solidFill>
                  <a:schemeClr val="bg2"/>
                </a:solidFill>
              </a:rPr>
              <a:t> </a:t>
            </a:r>
          </a:p>
        </p:txBody>
      </p:sp>
    </p:spTree>
    <p:extLst>
      <p:ext uri="{BB962C8B-B14F-4D97-AF65-F5344CB8AC3E}">
        <p14:creationId xmlns:p14="http://schemas.microsoft.com/office/powerpoint/2010/main" val="16539051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cstate="print">
            <a:extLst>
              <a:ext uri="{28A0092B-C50C-407E-A947-70E740481C1C}">
                <a14:useLocalDpi xmlns:a14="http://schemas.microsoft.com/office/drawing/2010/main"/>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68578623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222258457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cstate="print">
            <a:extLst>
              <a:ext uri="{28A0092B-C50C-407E-A947-70E740481C1C}">
                <a14:useLocalDpi xmlns:a14="http://schemas.microsoft.com/office/drawing/2010/main"/>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204152726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18363763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97358259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78688255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6199833"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21877590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22467443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BY NAVN NAVNESEN</a:t>
            </a:r>
          </a:p>
        </p:txBody>
      </p:sp>
      <p:grpSp>
        <p:nvGrpSpPr>
          <p:cNvPr id="72" name="Group 4"/>
          <p:cNvGrpSpPr>
            <a:grpSpLocks noChangeAspect="1"/>
          </p:cNvGrpSpPr>
          <p:nvPr userDrawn="1"/>
        </p:nvGrpSpPr>
        <p:grpSpPr bwMode="auto">
          <a:xfrm>
            <a:off x="5492753" y="5903917"/>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43925158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24069877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5961018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3553502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96063993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a:spAutoFit/>
          </a:bodyPr>
          <a:lstStyle/>
          <a:p>
            <a:r>
              <a:rPr lang="en-US" dirty="0">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da-DK" altLang="da-DK" sz="900" b="0" kern="1200" noProof="1">
                <a:solidFill>
                  <a:schemeClr val="tx1"/>
                </a:solidFill>
                <a:latin typeface="Arial" charset="0"/>
                <a:ea typeface="+mn-ea"/>
                <a:cs typeface="Arial" panose="020B0604020202020204" pitchFamily="34" charset="0"/>
              </a:rPr>
              <a:t>AAU anvender vores</a:t>
            </a:r>
            <a:r>
              <a:rPr lang="da-DK" altLang="da-DK" sz="900" b="0" kern="1200" baseline="0" noProof="1">
                <a:solidFill>
                  <a:schemeClr val="tx1"/>
                </a:solidFill>
                <a:latin typeface="Arial" charset="0"/>
                <a:ea typeface="+mn-ea"/>
                <a:cs typeface="Arial" panose="020B0604020202020204" pitchFamily="34" charset="0"/>
              </a:rPr>
              <a:t> sekundære </a:t>
            </a:r>
            <a:r>
              <a:rPr lang="da-DK" altLang="da-DK" sz="900" b="0" kern="1200" noProof="1">
                <a:solidFill>
                  <a:schemeClr val="tx1"/>
                </a:solidFill>
                <a:latin typeface="Arial" charset="0"/>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Arial" charset="0"/>
                <a:ea typeface="+mn-ea"/>
                <a:cs typeface="Arial" panose="020B0604020202020204" pitchFamily="34" charset="0"/>
              </a:rPr>
              <a:t>INDSÆT BILLEDE</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På layouts med billedholder: Klik på ikon og vælg </a:t>
            </a:r>
            <a:r>
              <a:rPr lang="da-DK" sz="900" b="1" kern="1200" noProof="1">
                <a:solidFill>
                  <a:schemeClr val="tx1"/>
                </a:solidFill>
                <a:latin typeface="Arial" charset="0"/>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1" kern="1200" noProof="1">
                <a:solidFill>
                  <a:schemeClr val="tx1"/>
                </a:solidFill>
                <a:latin typeface="Arial" charset="0"/>
                <a:ea typeface="+mn-ea"/>
                <a:cs typeface="Arial" panose="020B0604020202020204" pitchFamily="34" charset="0"/>
              </a:rPr>
              <a:t>1</a:t>
            </a:r>
            <a:r>
              <a:rPr lang="da-DK" sz="900" b="0" kern="1200" noProof="1">
                <a:solidFill>
                  <a:schemeClr val="tx1"/>
                </a:solidFill>
                <a:latin typeface="Arial" charset="0"/>
                <a:ea typeface="+mn-ea"/>
                <a:cs typeface="Arial" panose="020B0604020202020204" pitchFamily="34" charset="0"/>
              </a:rPr>
              <a:t>. Klik </a:t>
            </a:r>
            <a:r>
              <a:rPr lang="da-DK" sz="900" b="1" kern="1200" noProof="1">
                <a:solidFill>
                  <a:schemeClr val="tx1"/>
                </a:solidFill>
                <a:latin typeface="Arial" charset="0"/>
                <a:ea typeface="+mn-ea"/>
                <a:cs typeface="Arial" panose="020B0604020202020204" pitchFamily="34" charset="0"/>
              </a:rPr>
              <a:t>Beskær</a:t>
            </a:r>
            <a:r>
              <a:rPr lang="da-DK" sz="900" b="0" kern="1200" noProof="1">
                <a:solidFill>
                  <a:schemeClr val="tx1"/>
                </a:solidFill>
                <a:latin typeface="Arial" charset="0"/>
                <a:ea typeface="+mn-ea"/>
                <a:cs typeface="Arial" panose="020B0604020202020204" pitchFamily="34" charset="0"/>
              </a:rPr>
              <a:t> </a:t>
            </a:r>
            <a:r>
              <a:rPr lang="da-DK" sz="900" b="0" i="1" kern="1200" noProof="1">
                <a:solidFill>
                  <a:schemeClr val="tx1"/>
                </a:solidFill>
                <a:latin typeface="Arial" charset="0"/>
                <a:ea typeface="+mn-ea"/>
                <a:cs typeface="Arial" panose="020B0604020202020204" pitchFamily="34" charset="0"/>
              </a:rPr>
              <a:t>(højreklik på billedet og tryk på ikonet som er vist til højre) </a:t>
            </a:r>
            <a:r>
              <a:rPr lang="da-DK" sz="900" b="0" kern="1200" noProof="1">
                <a:solidFill>
                  <a:schemeClr val="tx1"/>
                </a:solidFill>
                <a:latin typeface="Arial" charset="0"/>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Ønsker du at skalere billedet </a:t>
            </a:r>
            <a:r>
              <a:rPr lang="da-DK" sz="900" i="1" kern="1200" noProof="1">
                <a:solidFill>
                  <a:schemeClr val="tx1"/>
                </a:solidFill>
                <a:latin typeface="Arial" charset="0"/>
                <a:ea typeface="+mn-ea"/>
                <a:cs typeface="Arial" panose="020B0604020202020204" pitchFamily="34" charset="0"/>
              </a:rPr>
              <a:t>(ændre billedets størrelse uden at ændre dets proportioner)</a:t>
            </a:r>
            <a:r>
              <a:rPr lang="da-DK" sz="900" b="0" i="1" kern="1200" noProof="1">
                <a:solidFill>
                  <a:schemeClr val="tx1"/>
                </a:solidFill>
                <a:latin typeface="Arial" charset="0"/>
                <a:ea typeface="+mn-ea"/>
                <a:cs typeface="Arial" panose="020B0604020202020204" pitchFamily="34" charset="0"/>
              </a:rPr>
              <a:t>, </a:t>
            </a:r>
            <a:r>
              <a:rPr lang="da-DK" sz="900" b="0" kern="1200" noProof="1">
                <a:solidFill>
                  <a:schemeClr val="tx1"/>
                </a:solidFill>
                <a:latin typeface="Arial" charset="0"/>
                <a:ea typeface="+mn-ea"/>
                <a:cs typeface="Arial" panose="020B0604020202020204" pitchFamily="34" charset="0"/>
              </a:rPr>
              <a:t>så hold </a:t>
            </a:r>
            <a:r>
              <a:rPr lang="da-DK" sz="900" b="1" kern="1200" noProof="1">
                <a:solidFill>
                  <a:schemeClr val="tx1"/>
                </a:solidFill>
                <a:latin typeface="Arial" charset="0"/>
                <a:ea typeface="+mn-ea"/>
                <a:cs typeface="Arial" panose="020B0604020202020204" pitchFamily="34" charset="0"/>
              </a:rPr>
              <a:t>SHIFT</a:t>
            </a:r>
            <a:r>
              <a:rPr lang="da-DK" sz="900" b="0" kern="1200" noProof="1">
                <a:solidFill>
                  <a:schemeClr val="tx1"/>
                </a:solidFill>
                <a:latin typeface="Arial" charset="0"/>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3. </a:t>
            </a:r>
            <a:r>
              <a:rPr lang="da-DK" sz="900" b="0" kern="1200" noProof="1">
                <a:solidFill>
                  <a:schemeClr val="tx1"/>
                </a:solidFill>
                <a:latin typeface="Arial" charset="0"/>
                <a:ea typeface="+mn-ea"/>
                <a:cs typeface="Arial" panose="020B0604020202020204" pitchFamily="34" charset="0"/>
              </a:rPr>
              <a:t>Højreklik på billedet og vælg </a:t>
            </a:r>
            <a:r>
              <a:rPr lang="da-DK" sz="900" b="1" kern="1200" noProof="1">
                <a:solidFill>
                  <a:schemeClr val="tx1"/>
                </a:solidFill>
                <a:latin typeface="Arial" charset="0"/>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Tip: </a:t>
            </a:r>
            <a:r>
              <a:rPr lang="da-DK"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da-DK" altLang="da-DK" sz="900" b="1" kern="1200" noProof="1">
                <a:solidFill>
                  <a:schemeClr val="tx1"/>
                </a:solidFill>
                <a:latin typeface="Arial" charset="0"/>
                <a:ea typeface="+mn-ea"/>
                <a:cs typeface="Arial" panose="020B0604020202020204" pitchFamily="34" charset="0"/>
              </a:rPr>
              <a:t>1. </a:t>
            </a:r>
            <a:r>
              <a:rPr lang="da-DK" altLang="da-DK" sz="900" kern="1200" noProof="1">
                <a:solidFill>
                  <a:schemeClr val="tx1"/>
                </a:solidFill>
                <a:latin typeface="Arial" charset="0"/>
                <a:ea typeface="+mn-ea"/>
                <a:cs typeface="Arial" panose="020B0604020202020204" pitchFamily="34" charset="0"/>
              </a:rPr>
              <a:t>Klik på </a:t>
            </a:r>
            <a:r>
              <a:rPr lang="da-DK" altLang="da-DK" sz="900" b="1" kern="1200" noProof="1">
                <a:solidFill>
                  <a:schemeClr val="tx1"/>
                </a:solidFill>
                <a:latin typeface="Arial" charset="0"/>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Arial" charset="0"/>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For at få et ensartet udtryk i vores præsentationer er der</a:t>
            </a:r>
            <a:r>
              <a:rPr lang="da-DK" sz="900" b="0" kern="1200" baseline="0" noProof="1">
                <a:solidFill>
                  <a:schemeClr val="tx1"/>
                </a:solidFill>
                <a:latin typeface="Arial" charset="0"/>
                <a:ea typeface="+mn-ea"/>
                <a:cs typeface="Arial" panose="020B0604020202020204" pitchFamily="34" charset="0"/>
              </a:rPr>
              <a:t> guidelines i form af </a:t>
            </a:r>
            <a:r>
              <a:rPr lang="da-DK" sz="900" b="1" kern="1200" baseline="0" noProof="1">
                <a:solidFill>
                  <a:schemeClr val="tx1"/>
                </a:solidFill>
                <a:latin typeface="Arial" charset="0"/>
                <a:ea typeface="+mn-ea"/>
                <a:cs typeface="Arial" panose="020B0604020202020204" pitchFamily="34" charset="0"/>
              </a:rPr>
              <a:t>Hjælpelinjer. </a:t>
            </a:r>
            <a:r>
              <a:rPr lang="da-DK" sz="900" b="0" kern="1200" baseline="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1. </a:t>
            </a:r>
            <a:r>
              <a:rPr lang="da-DK" sz="900" b="0" kern="1200" noProof="1">
                <a:solidFill>
                  <a:schemeClr val="tx1"/>
                </a:solidFill>
                <a:latin typeface="Arial" charset="0"/>
                <a:ea typeface="+mn-ea"/>
                <a:cs typeface="Arial" panose="020B0604020202020204" pitchFamily="34" charset="0"/>
              </a:rPr>
              <a:t>Klik på </a:t>
            </a:r>
            <a:r>
              <a:rPr lang="da-DK" sz="900" b="1" kern="1200" noProof="1">
                <a:solidFill>
                  <a:schemeClr val="tx1"/>
                </a:solidFill>
                <a:latin typeface="Arial" charset="0"/>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Vælg </a:t>
            </a:r>
            <a:r>
              <a:rPr lang="da-DK" sz="900" b="1" kern="1200" noProof="1">
                <a:solidFill>
                  <a:schemeClr val="tx1"/>
                </a:solidFill>
                <a:latin typeface="Arial" charset="0"/>
                <a:ea typeface="+mn-ea"/>
                <a:cs typeface="Arial" panose="020B0604020202020204" pitchFamily="34" charset="0"/>
              </a:rPr>
              <a:t>Gitterlinjer</a:t>
            </a:r>
            <a:r>
              <a:rPr lang="da-DK" sz="900" b="0" kern="1200" noProof="1">
                <a:solidFill>
                  <a:schemeClr val="tx1"/>
                </a:solidFill>
                <a:latin typeface="Arial" charset="0"/>
                <a:ea typeface="+mn-ea"/>
                <a:cs typeface="Arial" panose="020B0604020202020204" pitchFamily="34" charset="0"/>
              </a:rPr>
              <a:t> og/eller </a:t>
            </a:r>
            <a:r>
              <a:rPr lang="da-DK" sz="900" b="1" kern="1200" noProof="1">
                <a:solidFill>
                  <a:schemeClr val="tx1"/>
                </a:solidFill>
                <a:latin typeface="Arial" charset="0"/>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Arial" charset="0"/>
                <a:ea typeface="+mn-ea"/>
                <a:cs typeface="Arial" panose="020B0604020202020204" pitchFamily="34" charset="0"/>
              </a:rPr>
              <a:t>Tip: </a:t>
            </a:r>
            <a:r>
              <a:rPr lang="da-DK" sz="900" b="0" kern="1200" noProof="1">
                <a:solidFill>
                  <a:srgbClr val="DF6752"/>
                </a:solidFill>
                <a:latin typeface="Arial" charset="0"/>
                <a:ea typeface="+mn-ea"/>
                <a:cs typeface="Arial" panose="020B0604020202020204" pitchFamily="34" charset="0"/>
              </a:rPr>
              <a:t>Tryk </a:t>
            </a:r>
            <a:r>
              <a:rPr lang="da-DK" sz="900" b="1" kern="1200" noProof="1">
                <a:solidFill>
                  <a:srgbClr val="DF6752"/>
                </a:solidFill>
                <a:latin typeface="Arial" charset="0"/>
                <a:ea typeface="+mn-ea"/>
                <a:cs typeface="Arial" panose="020B0604020202020204" pitchFamily="34" charset="0"/>
              </a:rPr>
              <a:t>Alt + F9</a:t>
            </a:r>
            <a:r>
              <a:rPr lang="da-DK" sz="900" b="0" kern="1200" noProof="1">
                <a:solidFill>
                  <a:srgbClr val="DF6752"/>
                </a:solidFill>
                <a:latin typeface="Arial" charset="0"/>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a:spAutoFit/>
          </a:bodyPr>
          <a:lstStyle/>
          <a:p>
            <a:r>
              <a:rPr lang="en-US" sz="3600" b="1" spc="300" dirty="0"/>
              <a:t>BRUGERGUIDE</a:t>
            </a:r>
            <a:br>
              <a:rPr lang="en-US" sz="3600" b="1" spc="300" dirty="0"/>
            </a:br>
            <a:endParaRPr lang="da-DK" sz="3600" b="1" spc="300" dirty="0"/>
          </a:p>
        </p:txBody>
      </p:sp>
    </p:spTree>
    <p:extLst>
      <p:ext uri="{BB962C8B-B14F-4D97-AF65-F5344CB8AC3E}">
        <p14:creationId xmlns:p14="http://schemas.microsoft.com/office/powerpoint/2010/main" val="4054320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AALBORG UNIVERSITET</a:t>
            </a:r>
            <a:br>
              <a:rPr lang="en-US"/>
            </a:br>
            <a:r>
              <a:rPr lang="en-US"/>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a:t>AF </a:t>
            </a:r>
            <a:r>
              <a:rPr lang="da-DK" dirty="0"/>
              <a:t>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4625962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PAUSE</a:t>
            </a:r>
            <a:br>
              <a:rPr lang="en-US"/>
            </a:br>
            <a:r>
              <a:rPr lang="en-US"/>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50184152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3" name="Title 4"/>
          <p:cNvSpPr>
            <a:spLocks noGrp="1"/>
          </p:cNvSpPr>
          <p:nvPr>
            <p:ph type="title" hasCustomPrompt="1"/>
          </p:nvPr>
        </p:nvSpPr>
        <p:spPr>
          <a:xfrm>
            <a:off x="587374" y="370290"/>
            <a:ext cx="5149879" cy="1474385"/>
          </a:xfrm>
        </p:spPr>
        <p:txBody>
          <a:bodyPr/>
          <a:lstStyle>
            <a:lvl1pPr>
              <a:defRPr sz="3600" baseline="0"/>
            </a:lvl1pPr>
          </a:lstStyle>
          <a:p>
            <a:r>
              <a:rPr lang="en-US"/>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a:lstStyle>
            <a:lvl1pPr marL="285750" indent="-285750">
              <a:buFontTx/>
              <a:buBlip>
                <a:blip r:embed="rId2"/>
              </a:buBlip>
              <a:defRPr/>
            </a:lvl1pPr>
          </a:lstStyle>
          <a:p>
            <a:pPr lvl="0"/>
            <a:r>
              <a:rPr lang="da-DK"/>
              <a:t>Indsæt bullets</a:t>
            </a:r>
            <a:endParaRPr lang="da-DK" dirty="0"/>
          </a:p>
        </p:txBody>
      </p:sp>
    </p:spTree>
    <p:extLst>
      <p:ext uri="{BB962C8B-B14F-4D97-AF65-F5344CB8AC3E}">
        <p14:creationId xmlns:p14="http://schemas.microsoft.com/office/powerpoint/2010/main" val="122266152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Tree>
    <p:extLst>
      <p:ext uri="{BB962C8B-B14F-4D97-AF65-F5344CB8AC3E}">
        <p14:creationId xmlns:p14="http://schemas.microsoft.com/office/powerpoint/2010/main" val="87374154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Tree>
    <p:extLst>
      <p:ext uri="{BB962C8B-B14F-4D97-AF65-F5344CB8AC3E}">
        <p14:creationId xmlns:p14="http://schemas.microsoft.com/office/powerpoint/2010/main" val="68222055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316161593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8" y="957753"/>
            <a:ext cx="3879477" cy="1987748"/>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87958888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4" y="357948"/>
            <a:ext cx="4542975" cy="1486727"/>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330356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4787029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accent1">
                    <a:alpha val="70000"/>
                  </a:schemeClr>
                </a:solidFill>
              </a:defRPr>
            </a:lvl1pPr>
          </a:lstStyle>
          <a:p>
            <a:fld id="{D8D877B3-D348-4611-9BDB-C5374591D951}" type="slidenum">
              <a:rPr lang="en-US" smtClean="0"/>
              <a:pPr/>
              <a:t>‹#›</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24157" y="359273"/>
            <a:ext cx="4490445" cy="1621619"/>
          </a:xfrm>
        </p:spPr>
        <p:txBody>
          <a:bodyPr/>
          <a:lstStyle>
            <a:lvl1pPr>
              <a:defRPr sz="3600"/>
            </a:lvl1pPr>
          </a:lstStyle>
          <a:p>
            <a:r>
              <a:rPr lang="en-US"/>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61674759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22650148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2958231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149035667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20357589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79864926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414299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505731" y="1155050"/>
            <a:ext cx="10173155" cy="369332"/>
          </a:xfrm>
          <a:prstGeom prst="rect">
            <a:avLst/>
          </a:prstGeom>
        </p:spPr>
        <p:txBody>
          <a:bodyPr wrap="square" rtlCol="0">
            <a:spAutoFit/>
          </a:bodyPr>
          <a:lstStyle/>
          <a:p>
            <a:pPr rtl="0"/>
            <a:r>
              <a:rPr lang="en-gb" dirty="0">
                <a:solidFill>
                  <a:srgbClr val="DF6752"/>
                </a:solidFill>
              </a:rPr>
              <a:t>- REMEMBER TO DELETE THIS SLIDE BEFORE YOU FINISH YOUR PRESENTATION</a:t>
            </a:r>
            <a:endParaRPr lang="da-DK" dirty="0">
              <a:solidFill>
                <a:srgbClr val="DF6752"/>
              </a:solidFill>
            </a:endParaRPr>
          </a:p>
        </p:txBody>
      </p:sp>
      <p:sp>
        <p:nvSpPr>
          <p:cNvPr id="23" name="Text Box 48"/>
          <p:cNvSpPr txBox="1">
            <a:spLocks noChangeArrowheads="1"/>
          </p:cNvSpPr>
          <p:nvPr userDrawn="1"/>
        </p:nvSpPr>
        <p:spPr bwMode="auto">
          <a:xfrm>
            <a:off x="587375"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FONTS</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269374"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Arial" charset="0"/>
                <a:ea typeface="+mn-ea"/>
                <a:cs typeface="Arial" panose="020B0604020202020204" pitchFamily="34" charset="0"/>
              </a:rPr>
              <a:t>Insert </a:t>
            </a:r>
            <a:r>
              <a:rPr lang="en-gb" sz="900" kern="1200" noProof="1">
                <a:solidFill>
                  <a:schemeClr val="tx1"/>
                </a:solidFill>
                <a:latin typeface="Arial" charset="0"/>
                <a:ea typeface="+mn-ea"/>
                <a:cs typeface="Arial" panose="020B0604020202020204" pitchFamily="34" charset="0"/>
              </a:rPr>
              <a:t>and click </a:t>
            </a:r>
            <a:r>
              <a:rPr lang="en-gb" sz="900" b="1" kern="1200" noProof="1">
                <a:solidFill>
                  <a:schemeClr val="tx1"/>
                </a:solidFill>
                <a:latin typeface="Arial" charset="0"/>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94986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27"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Arial" charset="0"/>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Click </a:t>
            </a:r>
            <a:r>
              <a:rPr lang="en-gb" sz="900" b="1" kern="1200" noProof="1">
                <a:solidFill>
                  <a:schemeClr val="tx1"/>
                </a:solidFill>
                <a:latin typeface="Arial" charset="0"/>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To view gridlines and guides: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Gridlines </a:t>
            </a:r>
            <a:r>
              <a:rPr lang="en-gb" sz="900" b="0" kern="1200" noProof="1">
                <a:solidFill>
                  <a:schemeClr val="tx1"/>
                </a:solidFill>
                <a:latin typeface="Arial" charset="0"/>
                <a:ea typeface="+mn-ea"/>
                <a:cs typeface="Arial" panose="020B0604020202020204" pitchFamily="34" charset="0"/>
              </a:rPr>
              <a:t>and/or </a:t>
            </a:r>
            <a:r>
              <a:rPr lang="en-gb" sz="900" b="1" kern="1200" noProof="1">
                <a:solidFill>
                  <a:schemeClr val="tx1"/>
                </a:solidFill>
                <a:latin typeface="Arial" charset="0"/>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Quick tip: </a:t>
            </a:r>
            <a:r>
              <a:rPr lang="en-gb" sz="900" b="0" kern="1200" noProof="1">
                <a:solidFill>
                  <a:srgbClr val="DF6752"/>
                </a:solidFill>
                <a:latin typeface="Arial" charset="0"/>
                <a:ea typeface="+mn-ea"/>
                <a:cs typeface="Arial" panose="020B0604020202020204" pitchFamily="34" charset="0"/>
              </a:rPr>
              <a:t>Press </a:t>
            </a:r>
            <a:r>
              <a:rPr lang="en-gb" sz="900" b="1" kern="1200" noProof="1">
                <a:solidFill>
                  <a:srgbClr val="DF6752"/>
                </a:solidFill>
                <a:latin typeface="Arial" charset="0"/>
                <a:ea typeface="+mn-ea"/>
                <a:cs typeface="Arial" panose="020B0604020202020204" pitchFamily="34" charset="0"/>
              </a:rPr>
              <a:t>Alt + F9 </a:t>
            </a:r>
            <a:r>
              <a:rPr lang="en-gb" sz="900" b="0" kern="1200" noProof="1">
                <a:solidFill>
                  <a:srgbClr val="DF6752"/>
                </a:solidFill>
                <a:latin typeface="Arial" charset="0"/>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797099"/>
            <a:ext cx="416717" cy="397335"/>
          </a:xfrm>
          <a:prstGeom prst="rect">
            <a:avLst/>
          </a:prstGeom>
        </p:spPr>
      </p:pic>
      <p:sp>
        <p:nvSpPr>
          <p:cNvPr id="31" name="Rektangel 30"/>
          <p:cNvSpPr/>
          <p:nvPr userDrawn="1"/>
        </p:nvSpPr>
        <p:spPr>
          <a:xfrm>
            <a:off x="509551" y="510317"/>
            <a:ext cx="6096000" cy="1200329"/>
          </a:xfrm>
          <a:prstGeom prst="rect">
            <a:avLst/>
          </a:prstGeom>
        </p:spPr>
        <p:txBody>
          <a:bodyPr rtlCol="0">
            <a:spAutoFit/>
          </a:bodyPr>
          <a:lstStyle/>
          <a:p>
            <a:pPr rtl="0"/>
            <a:r>
              <a:rPr lang="en-gb" sz="3600" b="1" spc="300"/>
              <a:t>USER GUIDE</a:t>
            </a:r>
            <a:br>
              <a:rPr lang="en-US" sz="3600" b="1" spc="300" dirty="0"/>
            </a:br>
            <a:endParaRPr lang="da-DK" sz="3600" b="1" spc="300" dirty="0"/>
          </a:p>
        </p:txBody>
      </p:sp>
      <p:pic>
        <p:nvPicPr>
          <p:cNvPr id="3" name="Picture 2"/>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293582081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52760893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3736962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521269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a:lstStyle>
            <a:lvl1pPr marL="285750" indent="-285750">
              <a:buFontTx/>
              <a:buBlip>
                <a:blip r:embed="rId2"/>
              </a:buBlip>
              <a:defRPr/>
            </a:lvl1pPr>
          </a:lstStyle>
          <a:p>
            <a:pPr lvl="0"/>
            <a:r>
              <a:rPr lang="da-DK" dirty="0"/>
              <a:t>INSERT TEXT</a:t>
            </a:r>
          </a:p>
        </p:txBody>
      </p:sp>
    </p:spTree>
    <p:extLst>
      <p:ext uri="{BB962C8B-B14F-4D97-AF65-F5344CB8AC3E}">
        <p14:creationId xmlns:p14="http://schemas.microsoft.com/office/powerpoint/2010/main" val="271027387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dirty="0"/>
              <a:t>INSERT TEXT</a:t>
            </a:r>
          </a:p>
        </p:txBody>
      </p:sp>
    </p:spTree>
    <p:extLst>
      <p:ext uri="{BB962C8B-B14F-4D97-AF65-F5344CB8AC3E}">
        <p14:creationId xmlns:p14="http://schemas.microsoft.com/office/powerpoint/2010/main" val="123166437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Diagram - Right">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Tree>
    <p:extLst>
      <p:ext uri="{BB962C8B-B14F-4D97-AF65-F5344CB8AC3E}">
        <p14:creationId xmlns:p14="http://schemas.microsoft.com/office/powerpoint/2010/main" val="425608128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 x Picture right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114347743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ig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15427169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 x Pictures r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55509833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 x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tx2">
                    <a:alpha val="70000"/>
                  </a:schemeClr>
                </a:solidFill>
              </a:defRPr>
            </a:lvl1pPr>
          </a:lstStyle>
          <a:p>
            <a:fld id="{D8D877B3-D348-4611-9BDB-C5374591D951}" type="slidenum">
              <a:rPr lang="en-US" smtClean="0"/>
              <a:pPr/>
              <a:t>‹#›</a:t>
            </a:fld>
            <a:endParaRPr lang="en-US" dirty="0"/>
          </a:p>
        </p:txBody>
      </p:sp>
      <p:grpSp>
        <p:nvGrpSpPr>
          <p:cNvPr id="54" name="Gruppe 53"/>
          <p:cNvGrpSpPr/>
          <p:nvPr userDrawn="1"/>
        </p:nvGrpSpPr>
        <p:grpSpPr>
          <a:xfrm>
            <a:off x="474013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0"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31007" y="359273"/>
            <a:ext cx="4490445" cy="1621619"/>
          </a:xfrm>
        </p:spPr>
        <p:txBody>
          <a:bodyPr/>
          <a:lstStyle>
            <a:lvl1pPr>
              <a:defRPr sz="3600"/>
            </a:lvl1pPr>
          </a:lstStyle>
          <a:p>
            <a:r>
              <a:rPr lang="en-US" dirty="0"/>
              <a:t>CLICK TO EDIT TITLE</a:t>
            </a:r>
          </a:p>
        </p:txBody>
      </p:sp>
      <p:sp>
        <p:nvSpPr>
          <p:cNvPr id="76" name="Pladsholder til tekst 3"/>
          <p:cNvSpPr>
            <a:spLocks noGrp="1"/>
          </p:cNvSpPr>
          <p:nvPr>
            <p:ph type="body" sz="quarter" idx="12" hasCustomPrompt="1"/>
          </p:nvPr>
        </p:nvSpPr>
        <p:spPr>
          <a:xfrm>
            <a:off x="533100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77" name="Group 4"/>
          <p:cNvGrpSpPr>
            <a:grpSpLocks noChangeAspect="1"/>
          </p:cNvGrpSpPr>
          <p:nvPr userDrawn="1"/>
        </p:nvGrpSpPr>
        <p:grpSpPr bwMode="auto">
          <a:xfrm>
            <a:off x="5492750" y="5903913"/>
            <a:ext cx="1236663" cy="815975"/>
            <a:chOff x="3460" y="3719"/>
            <a:chExt cx="779" cy="514"/>
          </a:xfrm>
        </p:grpSpPr>
        <p:sp>
          <p:nvSpPr>
            <p:cNvPr id="78"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5"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6"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7"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8"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9"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65023979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9569215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29774235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229510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52963733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927417"/>
            <a:ext cx="3673420"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3" y="943460"/>
            <a:ext cx="3673419" cy="1860884"/>
          </a:xfrm>
        </p:spPr>
        <p:txBody>
          <a:bodyPr/>
          <a:lstStyle>
            <a:lvl1pPr>
              <a:defRPr sz="3600">
                <a:solidFill>
                  <a:schemeClr val="bg1"/>
                </a:solidFill>
              </a:defRPr>
            </a:lvl1pPr>
          </a:lstStyle>
          <a:p>
            <a:r>
              <a:rPr lang="en-US"/>
              <a:t>KLIK HER FOR AT ÆNDRE TITEL</a:t>
            </a:r>
            <a:endParaRPr lang="en-US" dirty="0"/>
          </a:p>
        </p:txBody>
      </p:sp>
    </p:spTree>
    <p:extLst>
      <p:ext uri="{BB962C8B-B14F-4D97-AF65-F5344CB8AC3E}">
        <p14:creationId xmlns:p14="http://schemas.microsoft.com/office/powerpoint/2010/main" val="166671112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366711645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156167524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121179537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16769415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8636616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4505233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4031153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555980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6624631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02192577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4" name="Pladsholder til diasnummer 5"/>
          <p:cNvSpPr>
            <a:spLocks noGrp="1"/>
          </p:cNvSpPr>
          <p:nvPr>
            <p:ph type="sldNum" sz="quarter" idx="12"/>
          </p:nvPr>
        </p:nvSpPr>
        <p:spPr/>
        <p:txBody>
          <a:bodyPr/>
          <a:lstStyle>
            <a:lvl1pPr>
              <a:defRPr/>
            </a:lvl1pPr>
          </a:lstStyle>
          <a:p>
            <a:pPr>
              <a:defRPr/>
            </a:pPr>
            <a:endParaRPr lang="da-DK" dirty="0"/>
          </a:p>
        </p:txBody>
      </p:sp>
    </p:spTree>
    <p:extLst>
      <p:ext uri="{BB962C8B-B14F-4D97-AF65-F5344CB8AC3E}">
        <p14:creationId xmlns:p14="http://schemas.microsoft.com/office/powerpoint/2010/main" val="338677409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72016198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42981966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52643640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8515983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22821873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Tree>
    <p:extLst>
      <p:ext uri="{BB962C8B-B14F-4D97-AF65-F5344CB8AC3E}">
        <p14:creationId xmlns:p14="http://schemas.microsoft.com/office/powerpoint/2010/main" val="130736260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87720197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4986074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276769337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56451370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47202327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87760809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389059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99161831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2" y="0"/>
            <a:ext cx="401650" cy="6858000"/>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algn="l" rtl="0"/>
            <a:r>
              <a:rPr lang="en-GB" sz="1050" b="1" spc="300">
                <a:solidFill>
                  <a:schemeClr val="bg1"/>
                </a:solidFill>
              </a:rPr>
              <a:t>FORSKNING</a:t>
            </a:r>
            <a:endParaRPr lang="da-DK" sz="1050" b="1" i="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49904240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72562067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1_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VIDENSAMARBEJDE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66421491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750" b="1" baseline="0"/>
            </a:lvl1pPr>
          </a:lstStyle>
          <a:p>
            <a:r>
              <a:rPr lang="en-US" dirty="0"/>
              <a:t>Drag &amp; Drop Image</a:t>
            </a:r>
          </a:p>
        </p:txBody>
      </p:sp>
      <p:sp>
        <p:nvSpPr>
          <p:cNvPr id="5" name="Title 4"/>
          <p:cNvSpPr>
            <a:spLocks noGrp="1"/>
          </p:cNvSpPr>
          <p:nvPr>
            <p:ph type="title" hasCustomPrompt="1"/>
          </p:nvPr>
        </p:nvSpPr>
        <p:spPr>
          <a:xfrm>
            <a:off x="2441577" y="2676495"/>
            <a:ext cx="7341129" cy="1036319"/>
          </a:xfrm>
          <a:solidFill>
            <a:schemeClr val="bg1"/>
          </a:solidFill>
        </p:spPr>
        <p:txBody>
          <a:bodyPr tIns="108000"/>
          <a:lstStyle>
            <a:lvl1pPr algn="ctr">
              <a:defRPr sz="21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7" y="3827463"/>
            <a:ext cx="7341129" cy="412750"/>
          </a:xfrm>
          <a:solidFill>
            <a:schemeClr val="bg1"/>
          </a:solidFill>
        </p:spPr>
        <p:txBody>
          <a:bodyPr>
            <a:noAutofit/>
          </a:bodyPr>
          <a:lstStyle>
            <a:lvl1pPr algn="ctr">
              <a:defRPr sz="1350" spc="225" baseline="0"/>
            </a:lvl1pPr>
          </a:lstStyle>
          <a:p>
            <a:pPr lvl="0"/>
            <a:r>
              <a:rPr lang="da-DK" dirty="0"/>
              <a:t>BY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spTree>
    <p:extLst>
      <p:ext uri="{BB962C8B-B14F-4D97-AF65-F5344CB8AC3E}">
        <p14:creationId xmlns:p14="http://schemas.microsoft.com/office/powerpoint/2010/main" val="1050283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7474333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305774023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elsli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C1ED4B5-43F0-4FAD-90C0-836A0120FD48}"/>
              </a:ext>
            </a:extLst>
          </p:cNvPr>
          <p:cNvSpPr>
            <a:spLocks noGrp="1"/>
          </p:cNvSpPr>
          <p:nvPr>
            <p:ph type="ctrTitle"/>
          </p:nvPr>
        </p:nvSpPr>
        <p:spPr>
          <a:xfrm>
            <a:off x="1524000" y="1122363"/>
            <a:ext cx="9144000" cy="2387600"/>
          </a:xfrm>
        </p:spPr>
        <p:txBody>
          <a:bodyPr anchor="b"/>
          <a:lstStyle>
            <a:lvl1pPr algn="ctr">
              <a:defRPr sz="6000"/>
            </a:lvl1pPr>
          </a:lstStyle>
          <a:p>
            <a:r>
              <a:rPr lang="da-DK"/>
              <a:t>Klik for at redigere titeltypografien i masteren</a:t>
            </a:r>
          </a:p>
        </p:txBody>
      </p:sp>
      <p:sp>
        <p:nvSpPr>
          <p:cNvPr id="3" name="Undertitel 2">
            <a:extLst>
              <a:ext uri="{FF2B5EF4-FFF2-40B4-BE49-F238E27FC236}">
                <a16:creationId xmlns:a16="http://schemas.microsoft.com/office/drawing/2014/main" id="{6E04DD5E-9B9C-4D9E-A712-C6A230561D7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p>
        </p:txBody>
      </p:sp>
      <p:sp>
        <p:nvSpPr>
          <p:cNvPr id="4" name="Pladsholder til dato 3">
            <a:extLst>
              <a:ext uri="{FF2B5EF4-FFF2-40B4-BE49-F238E27FC236}">
                <a16:creationId xmlns:a16="http://schemas.microsoft.com/office/drawing/2014/main" id="{DA17C856-6B39-4BAF-9638-C4C21023D6D4}"/>
              </a:ext>
            </a:extLst>
          </p:cNvPr>
          <p:cNvSpPr>
            <a:spLocks noGrp="1"/>
          </p:cNvSpPr>
          <p:nvPr>
            <p:ph type="dt" sz="half" idx="10"/>
          </p:nvPr>
        </p:nvSpPr>
        <p:spPr/>
        <p:txBody>
          <a:bodyPr/>
          <a:lstStyle/>
          <a:p>
            <a:fld id="{1373EBA0-F12A-48B1-A12C-657CEE0BDE97}" type="datetimeFigureOut">
              <a:rPr lang="da-DK" smtClean="0"/>
              <a:t>21-01-2025</a:t>
            </a:fld>
            <a:endParaRPr lang="da-DK"/>
          </a:p>
        </p:txBody>
      </p:sp>
      <p:sp>
        <p:nvSpPr>
          <p:cNvPr id="5" name="Pladsholder til sidefod 4">
            <a:extLst>
              <a:ext uri="{FF2B5EF4-FFF2-40B4-BE49-F238E27FC236}">
                <a16:creationId xmlns:a16="http://schemas.microsoft.com/office/drawing/2014/main" id="{DB508E59-D1A0-47F8-BEF7-82D83B6D4EE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D7EC7277-DE8F-4256-AC03-38C3D0C0A01D}"/>
              </a:ext>
            </a:extLst>
          </p:cNvPr>
          <p:cNvSpPr>
            <a:spLocks noGrp="1"/>
          </p:cNvSpPr>
          <p:nvPr>
            <p:ph type="sldNum" sz="quarter" idx="12"/>
          </p:nvPr>
        </p:nvSpPr>
        <p:spPr/>
        <p:txBody>
          <a:bodyPr/>
          <a:lstStyle/>
          <a:p>
            <a:fld id="{CD923E7D-B437-4ECD-8D4C-64055CA02049}" type="slidenum">
              <a:rPr lang="da-DK" smtClean="0"/>
              <a:t>‹#›</a:t>
            </a:fld>
            <a:endParaRPr lang="da-DK"/>
          </a:p>
        </p:txBody>
      </p:sp>
    </p:spTree>
    <p:extLst>
      <p:ext uri="{BB962C8B-B14F-4D97-AF65-F5344CB8AC3E}">
        <p14:creationId xmlns:p14="http://schemas.microsoft.com/office/powerpoint/2010/main" val="260519038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AB352BD-A8CD-41FD-A90E-F8F2EB1CD13B}"/>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8402C53D-AFF2-47E8-ACCA-C5EC9C12CD55}"/>
              </a:ext>
            </a:extLst>
          </p:cNvPr>
          <p:cNvSpPr>
            <a:spLocks noGrp="1"/>
          </p:cNvSpPr>
          <p:nvPr>
            <p:ph idx="1"/>
          </p:nvPr>
        </p:nvSpPr>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ECAB722A-74D7-4BB5-8952-E1D25CAB0567}"/>
              </a:ext>
            </a:extLst>
          </p:cNvPr>
          <p:cNvSpPr>
            <a:spLocks noGrp="1"/>
          </p:cNvSpPr>
          <p:nvPr>
            <p:ph type="dt" sz="half" idx="10"/>
          </p:nvPr>
        </p:nvSpPr>
        <p:spPr/>
        <p:txBody>
          <a:bodyPr/>
          <a:lstStyle/>
          <a:p>
            <a:fld id="{1373EBA0-F12A-48B1-A12C-657CEE0BDE97}" type="datetimeFigureOut">
              <a:rPr lang="da-DK" smtClean="0"/>
              <a:t>21-01-2025</a:t>
            </a:fld>
            <a:endParaRPr lang="da-DK"/>
          </a:p>
        </p:txBody>
      </p:sp>
      <p:sp>
        <p:nvSpPr>
          <p:cNvPr id="5" name="Pladsholder til sidefod 4">
            <a:extLst>
              <a:ext uri="{FF2B5EF4-FFF2-40B4-BE49-F238E27FC236}">
                <a16:creationId xmlns:a16="http://schemas.microsoft.com/office/drawing/2014/main" id="{66DEF81A-3ACF-4FA4-BF58-CD4800B2EAE9}"/>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127B6F18-6D2B-4BF6-BFAE-B4D00A21F4E1}"/>
              </a:ext>
            </a:extLst>
          </p:cNvPr>
          <p:cNvSpPr>
            <a:spLocks noGrp="1"/>
          </p:cNvSpPr>
          <p:nvPr>
            <p:ph type="sldNum" sz="quarter" idx="12"/>
          </p:nvPr>
        </p:nvSpPr>
        <p:spPr/>
        <p:txBody>
          <a:bodyPr/>
          <a:lstStyle/>
          <a:p>
            <a:fld id="{CD923E7D-B437-4ECD-8D4C-64055CA02049}" type="slidenum">
              <a:rPr lang="da-DK" smtClean="0"/>
              <a:t>‹#›</a:t>
            </a:fld>
            <a:endParaRPr lang="da-DK"/>
          </a:p>
        </p:txBody>
      </p:sp>
    </p:spTree>
    <p:extLst>
      <p:ext uri="{BB962C8B-B14F-4D97-AF65-F5344CB8AC3E}">
        <p14:creationId xmlns:p14="http://schemas.microsoft.com/office/powerpoint/2010/main" val="356051166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7B454F3-9476-42A4-8D69-1FC81D338BAE}"/>
              </a:ext>
            </a:extLst>
          </p:cNvPr>
          <p:cNvSpPr>
            <a:spLocks noGrp="1"/>
          </p:cNvSpPr>
          <p:nvPr>
            <p:ph type="title"/>
          </p:nvPr>
        </p:nvSpPr>
        <p:spPr>
          <a:xfrm>
            <a:off x="831850" y="1709738"/>
            <a:ext cx="10515600" cy="2852737"/>
          </a:xfrm>
        </p:spPr>
        <p:txBody>
          <a:bodyPr anchor="b"/>
          <a:lstStyle>
            <a:lvl1pPr>
              <a:defRPr sz="6000"/>
            </a:lvl1pPr>
          </a:lstStyle>
          <a:p>
            <a:r>
              <a:rPr lang="da-DK"/>
              <a:t>Klik for at redigere titeltypografien i masteren</a:t>
            </a:r>
          </a:p>
        </p:txBody>
      </p:sp>
      <p:sp>
        <p:nvSpPr>
          <p:cNvPr id="3" name="Pladsholder til tekst 2">
            <a:extLst>
              <a:ext uri="{FF2B5EF4-FFF2-40B4-BE49-F238E27FC236}">
                <a16:creationId xmlns:a16="http://schemas.microsoft.com/office/drawing/2014/main" id="{730A39F2-B44E-4410-B14B-393DFD92540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a-DK"/>
              <a:t>Klik for at redigere teksttypografierne i masteren</a:t>
            </a:r>
          </a:p>
        </p:txBody>
      </p:sp>
      <p:sp>
        <p:nvSpPr>
          <p:cNvPr id="4" name="Pladsholder til dato 3">
            <a:extLst>
              <a:ext uri="{FF2B5EF4-FFF2-40B4-BE49-F238E27FC236}">
                <a16:creationId xmlns:a16="http://schemas.microsoft.com/office/drawing/2014/main" id="{40915FBD-63B8-4663-A893-8299949C73AE}"/>
              </a:ext>
            </a:extLst>
          </p:cNvPr>
          <p:cNvSpPr>
            <a:spLocks noGrp="1"/>
          </p:cNvSpPr>
          <p:nvPr>
            <p:ph type="dt" sz="half" idx="10"/>
          </p:nvPr>
        </p:nvSpPr>
        <p:spPr/>
        <p:txBody>
          <a:bodyPr/>
          <a:lstStyle/>
          <a:p>
            <a:fld id="{1373EBA0-F12A-48B1-A12C-657CEE0BDE97}" type="datetimeFigureOut">
              <a:rPr lang="da-DK" smtClean="0"/>
              <a:t>21-01-2025</a:t>
            </a:fld>
            <a:endParaRPr lang="da-DK"/>
          </a:p>
        </p:txBody>
      </p:sp>
      <p:sp>
        <p:nvSpPr>
          <p:cNvPr id="5" name="Pladsholder til sidefod 4">
            <a:extLst>
              <a:ext uri="{FF2B5EF4-FFF2-40B4-BE49-F238E27FC236}">
                <a16:creationId xmlns:a16="http://schemas.microsoft.com/office/drawing/2014/main" id="{A3AEC8C3-8CD1-4B95-BBDC-D1B61CAF7B6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9E9685E9-DF43-41AF-9034-322BE88E8479}"/>
              </a:ext>
            </a:extLst>
          </p:cNvPr>
          <p:cNvSpPr>
            <a:spLocks noGrp="1"/>
          </p:cNvSpPr>
          <p:nvPr>
            <p:ph type="sldNum" sz="quarter" idx="12"/>
          </p:nvPr>
        </p:nvSpPr>
        <p:spPr/>
        <p:txBody>
          <a:bodyPr/>
          <a:lstStyle/>
          <a:p>
            <a:fld id="{CD923E7D-B437-4ECD-8D4C-64055CA02049}" type="slidenum">
              <a:rPr lang="da-DK" smtClean="0"/>
              <a:t>‹#›</a:t>
            </a:fld>
            <a:endParaRPr lang="da-DK"/>
          </a:p>
        </p:txBody>
      </p:sp>
    </p:spTree>
    <p:extLst>
      <p:ext uri="{BB962C8B-B14F-4D97-AF65-F5344CB8AC3E}">
        <p14:creationId xmlns:p14="http://schemas.microsoft.com/office/powerpoint/2010/main" val="335405879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E932BCC-2099-4F09-88EA-4E50CA40DED6}"/>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636DD904-4862-4FEA-B300-561423FAC6CA}"/>
              </a:ext>
            </a:extLst>
          </p:cNvPr>
          <p:cNvSpPr>
            <a:spLocks noGrp="1"/>
          </p:cNvSpPr>
          <p:nvPr>
            <p:ph sz="half" idx="1"/>
          </p:nvPr>
        </p:nvSpPr>
        <p:spPr>
          <a:xfrm>
            <a:off x="838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a:extLst>
              <a:ext uri="{FF2B5EF4-FFF2-40B4-BE49-F238E27FC236}">
                <a16:creationId xmlns:a16="http://schemas.microsoft.com/office/drawing/2014/main" id="{AE62ECF2-FD57-479C-B9F2-858A84279D1A}"/>
              </a:ext>
            </a:extLst>
          </p:cNvPr>
          <p:cNvSpPr>
            <a:spLocks noGrp="1"/>
          </p:cNvSpPr>
          <p:nvPr>
            <p:ph sz="half" idx="2"/>
          </p:nvPr>
        </p:nvSpPr>
        <p:spPr>
          <a:xfrm>
            <a:off x="6172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dato 4">
            <a:extLst>
              <a:ext uri="{FF2B5EF4-FFF2-40B4-BE49-F238E27FC236}">
                <a16:creationId xmlns:a16="http://schemas.microsoft.com/office/drawing/2014/main" id="{3E766721-3746-4BD7-A1DE-99DF564A2AA2}"/>
              </a:ext>
            </a:extLst>
          </p:cNvPr>
          <p:cNvSpPr>
            <a:spLocks noGrp="1"/>
          </p:cNvSpPr>
          <p:nvPr>
            <p:ph type="dt" sz="half" idx="10"/>
          </p:nvPr>
        </p:nvSpPr>
        <p:spPr/>
        <p:txBody>
          <a:bodyPr/>
          <a:lstStyle/>
          <a:p>
            <a:fld id="{1373EBA0-F12A-48B1-A12C-657CEE0BDE97}" type="datetimeFigureOut">
              <a:rPr lang="da-DK" smtClean="0"/>
              <a:t>21-01-2025</a:t>
            </a:fld>
            <a:endParaRPr lang="da-DK"/>
          </a:p>
        </p:txBody>
      </p:sp>
      <p:sp>
        <p:nvSpPr>
          <p:cNvPr id="6" name="Pladsholder til sidefod 5">
            <a:extLst>
              <a:ext uri="{FF2B5EF4-FFF2-40B4-BE49-F238E27FC236}">
                <a16:creationId xmlns:a16="http://schemas.microsoft.com/office/drawing/2014/main" id="{1B8259FF-FC6B-4B79-8B4B-ACB6D9E58579}"/>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06E59832-469E-44C2-86F2-EB135EDD6297}"/>
              </a:ext>
            </a:extLst>
          </p:cNvPr>
          <p:cNvSpPr>
            <a:spLocks noGrp="1"/>
          </p:cNvSpPr>
          <p:nvPr>
            <p:ph type="sldNum" sz="quarter" idx="12"/>
          </p:nvPr>
        </p:nvSpPr>
        <p:spPr/>
        <p:txBody>
          <a:bodyPr/>
          <a:lstStyle/>
          <a:p>
            <a:fld id="{CD923E7D-B437-4ECD-8D4C-64055CA02049}" type="slidenum">
              <a:rPr lang="da-DK" smtClean="0"/>
              <a:t>‹#›</a:t>
            </a:fld>
            <a:endParaRPr lang="da-DK"/>
          </a:p>
        </p:txBody>
      </p:sp>
    </p:spTree>
    <p:extLst>
      <p:ext uri="{BB962C8B-B14F-4D97-AF65-F5344CB8AC3E}">
        <p14:creationId xmlns:p14="http://schemas.microsoft.com/office/powerpoint/2010/main" val="79496573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27E6554-CE3C-4C2B-9815-1D675C5BF932}"/>
              </a:ext>
            </a:extLst>
          </p:cNvPr>
          <p:cNvSpPr>
            <a:spLocks noGrp="1"/>
          </p:cNvSpPr>
          <p:nvPr>
            <p:ph type="title"/>
          </p:nvPr>
        </p:nvSpPr>
        <p:spPr>
          <a:xfrm>
            <a:off x="839788" y="365125"/>
            <a:ext cx="10515600" cy="1325563"/>
          </a:xfrm>
        </p:spPr>
        <p:txBody>
          <a:bodyPr/>
          <a:lstStyle/>
          <a:p>
            <a:r>
              <a:rPr lang="da-DK"/>
              <a:t>Klik for at redigere titeltypografien i masteren</a:t>
            </a:r>
          </a:p>
        </p:txBody>
      </p:sp>
      <p:sp>
        <p:nvSpPr>
          <p:cNvPr id="3" name="Pladsholder til tekst 2">
            <a:extLst>
              <a:ext uri="{FF2B5EF4-FFF2-40B4-BE49-F238E27FC236}">
                <a16:creationId xmlns:a16="http://schemas.microsoft.com/office/drawing/2014/main" id="{E82714E3-6BA4-4201-9B29-46578A0D252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4" name="Pladsholder til indhold 3">
            <a:extLst>
              <a:ext uri="{FF2B5EF4-FFF2-40B4-BE49-F238E27FC236}">
                <a16:creationId xmlns:a16="http://schemas.microsoft.com/office/drawing/2014/main" id="{BE517167-C536-4DD7-A876-6DBCCD8ED7CA}"/>
              </a:ext>
            </a:extLst>
          </p:cNvPr>
          <p:cNvSpPr>
            <a:spLocks noGrp="1"/>
          </p:cNvSpPr>
          <p:nvPr>
            <p:ph sz="half" idx="2"/>
          </p:nvPr>
        </p:nvSpPr>
        <p:spPr>
          <a:xfrm>
            <a:off x="839788" y="2505075"/>
            <a:ext cx="5157787"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tekst 4">
            <a:extLst>
              <a:ext uri="{FF2B5EF4-FFF2-40B4-BE49-F238E27FC236}">
                <a16:creationId xmlns:a16="http://schemas.microsoft.com/office/drawing/2014/main" id="{8D60D283-BC4B-48E0-992D-CD2EDBE83A7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6" name="Pladsholder til indhold 5">
            <a:extLst>
              <a:ext uri="{FF2B5EF4-FFF2-40B4-BE49-F238E27FC236}">
                <a16:creationId xmlns:a16="http://schemas.microsoft.com/office/drawing/2014/main" id="{3C48675D-5C63-40F7-BBEB-987AB71DBBC9}"/>
              </a:ext>
            </a:extLst>
          </p:cNvPr>
          <p:cNvSpPr>
            <a:spLocks noGrp="1"/>
          </p:cNvSpPr>
          <p:nvPr>
            <p:ph sz="quarter" idx="4"/>
          </p:nvPr>
        </p:nvSpPr>
        <p:spPr>
          <a:xfrm>
            <a:off x="6172200" y="2505075"/>
            <a:ext cx="5183188"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7" name="Pladsholder til dato 6">
            <a:extLst>
              <a:ext uri="{FF2B5EF4-FFF2-40B4-BE49-F238E27FC236}">
                <a16:creationId xmlns:a16="http://schemas.microsoft.com/office/drawing/2014/main" id="{2A95663A-3450-4A4D-92F5-F15D635ED640}"/>
              </a:ext>
            </a:extLst>
          </p:cNvPr>
          <p:cNvSpPr>
            <a:spLocks noGrp="1"/>
          </p:cNvSpPr>
          <p:nvPr>
            <p:ph type="dt" sz="half" idx="10"/>
          </p:nvPr>
        </p:nvSpPr>
        <p:spPr/>
        <p:txBody>
          <a:bodyPr/>
          <a:lstStyle/>
          <a:p>
            <a:fld id="{1373EBA0-F12A-48B1-A12C-657CEE0BDE97}" type="datetimeFigureOut">
              <a:rPr lang="da-DK" smtClean="0"/>
              <a:t>21-01-2025</a:t>
            </a:fld>
            <a:endParaRPr lang="da-DK"/>
          </a:p>
        </p:txBody>
      </p:sp>
      <p:sp>
        <p:nvSpPr>
          <p:cNvPr id="8" name="Pladsholder til sidefod 7">
            <a:extLst>
              <a:ext uri="{FF2B5EF4-FFF2-40B4-BE49-F238E27FC236}">
                <a16:creationId xmlns:a16="http://schemas.microsoft.com/office/drawing/2014/main" id="{E44D9593-8FB7-4A00-AFF9-5689C9556E74}"/>
              </a:ext>
            </a:extLst>
          </p:cNvPr>
          <p:cNvSpPr>
            <a:spLocks noGrp="1"/>
          </p:cNvSpPr>
          <p:nvPr>
            <p:ph type="ftr" sz="quarter" idx="11"/>
          </p:nvPr>
        </p:nvSpPr>
        <p:spPr/>
        <p:txBody>
          <a:bodyPr/>
          <a:lstStyle/>
          <a:p>
            <a:endParaRPr lang="da-DK"/>
          </a:p>
        </p:txBody>
      </p:sp>
      <p:sp>
        <p:nvSpPr>
          <p:cNvPr id="9" name="Pladsholder til slidenummer 8">
            <a:extLst>
              <a:ext uri="{FF2B5EF4-FFF2-40B4-BE49-F238E27FC236}">
                <a16:creationId xmlns:a16="http://schemas.microsoft.com/office/drawing/2014/main" id="{D630B4F9-00AA-4114-AB89-A9ECDF023FA6}"/>
              </a:ext>
            </a:extLst>
          </p:cNvPr>
          <p:cNvSpPr>
            <a:spLocks noGrp="1"/>
          </p:cNvSpPr>
          <p:nvPr>
            <p:ph type="sldNum" sz="quarter" idx="12"/>
          </p:nvPr>
        </p:nvSpPr>
        <p:spPr/>
        <p:txBody>
          <a:bodyPr/>
          <a:lstStyle/>
          <a:p>
            <a:fld id="{CD923E7D-B437-4ECD-8D4C-64055CA02049}" type="slidenum">
              <a:rPr lang="da-DK" smtClean="0"/>
              <a:t>‹#›</a:t>
            </a:fld>
            <a:endParaRPr lang="da-DK"/>
          </a:p>
        </p:txBody>
      </p:sp>
    </p:spTree>
    <p:extLst>
      <p:ext uri="{BB962C8B-B14F-4D97-AF65-F5344CB8AC3E}">
        <p14:creationId xmlns:p14="http://schemas.microsoft.com/office/powerpoint/2010/main" val="330562428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6171193-045F-43DE-8DDE-026807DAC1EB}"/>
              </a:ext>
            </a:extLst>
          </p:cNvPr>
          <p:cNvSpPr>
            <a:spLocks noGrp="1"/>
          </p:cNvSpPr>
          <p:nvPr>
            <p:ph type="title"/>
          </p:nvPr>
        </p:nvSpPr>
        <p:spPr/>
        <p:txBody>
          <a:bodyPr/>
          <a:lstStyle/>
          <a:p>
            <a:r>
              <a:rPr lang="da-DK"/>
              <a:t>Klik for at redigere titeltypografien i masteren</a:t>
            </a:r>
          </a:p>
        </p:txBody>
      </p:sp>
      <p:sp>
        <p:nvSpPr>
          <p:cNvPr id="3" name="Pladsholder til dato 2">
            <a:extLst>
              <a:ext uri="{FF2B5EF4-FFF2-40B4-BE49-F238E27FC236}">
                <a16:creationId xmlns:a16="http://schemas.microsoft.com/office/drawing/2014/main" id="{69E6076D-1539-461B-BA9E-4E05EE4E7D77}"/>
              </a:ext>
            </a:extLst>
          </p:cNvPr>
          <p:cNvSpPr>
            <a:spLocks noGrp="1"/>
          </p:cNvSpPr>
          <p:nvPr>
            <p:ph type="dt" sz="half" idx="10"/>
          </p:nvPr>
        </p:nvSpPr>
        <p:spPr/>
        <p:txBody>
          <a:bodyPr/>
          <a:lstStyle/>
          <a:p>
            <a:fld id="{1373EBA0-F12A-48B1-A12C-657CEE0BDE97}" type="datetimeFigureOut">
              <a:rPr lang="da-DK" smtClean="0"/>
              <a:t>21-01-2025</a:t>
            </a:fld>
            <a:endParaRPr lang="da-DK"/>
          </a:p>
        </p:txBody>
      </p:sp>
      <p:sp>
        <p:nvSpPr>
          <p:cNvPr id="4" name="Pladsholder til sidefod 3">
            <a:extLst>
              <a:ext uri="{FF2B5EF4-FFF2-40B4-BE49-F238E27FC236}">
                <a16:creationId xmlns:a16="http://schemas.microsoft.com/office/drawing/2014/main" id="{9DCA691A-16DA-4E12-89D0-233C2CF6EFC3}"/>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81EE15AC-42ED-41A9-9DDA-EA52D894D5CE}"/>
              </a:ext>
            </a:extLst>
          </p:cNvPr>
          <p:cNvSpPr>
            <a:spLocks noGrp="1"/>
          </p:cNvSpPr>
          <p:nvPr>
            <p:ph type="sldNum" sz="quarter" idx="12"/>
          </p:nvPr>
        </p:nvSpPr>
        <p:spPr/>
        <p:txBody>
          <a:bodyPr/>
          <a:lstStyle/>
          <a:p>
            <a:fld id="{CD923E7D-B437-4ECD-8D4C-64055CA02049}" type="slidenum">
              <a:rPr lang="da-DK" smtClean="0"/>
              <a:t>‹#›</a:t>
            </a:fld>
            <a:endParaRPr lang="da-DK"/>
          </a:p>
        </p:txBody>
      </p:sp>
    </p:spTree>
    <p:extLst>
      <p:ext uri="{BB962C8B-B14F-4D97-AF65-F5344CB8AC3E}">
        <p14:creationId xmlns:p14="http://schemas.microsoft.com/office/powerpoint/2010/main" val="178543836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2FBC94CF-209D-4BD3-88A7-0B12884C8E4B}"/>
              </a:ext>
            </a:extLst>
          </p:cNvPr>
          <p:cNvSpPr>
            <a:spLocks noGrp="1"/>
          </p:cNvSpPr>
          <p:nvPr>
            <p:ph type="dt" sz="half" idx="10"/>
          </p:nvPr>
        </p:nvSpPr>
        <p:spPr/>
        <p:txBody>
          <a:bodyPr/>
          <a:lstStyle/>
          <a:p>
            <a:fld id="{1373EBA0-F12A-48B1-A12C-657CEE0BDE97}" type="datetimeFigureOut">
              <a:rPr lang="da-DK" smtClean="0"/>
              <a:t>21-01-2025</a:t>
            </a:fld>
            <a:endParaRPr lang="da-DK"/>
          </a:p>
        </p:txBody>
      </p:sp>
      <p:sp>
        <p:nvSpPr>
          <p:cNvPr id="3" name="Pladsholder til sidefod 2">
            <a:extLst>
              <a:ext uri="{FF2B5EF4-FFF2-40B4-BE49-F238E27FC236}">
                <a16:creationId xmlns:a16="http://schemas.microsoft.com/office/drawing/2014/main" id="{F83C2BC1-949D-4795-B9E9-D3CAF3113853}"/>
              </a:ext>
            </a:extLst>
          </p:cNvPr>
          <p:cNvSpPr>
            <a:spLocks noGrp="1"/>
          </p:cNvSpPr>
          <p:nvPr>
            <p:ph type="ftr" sz="quarter" idx="11"/>
          </p:nvPr>
        </p:nvSpPr>
        <p:spPr/>
        <p:txBody>
          <a:bodyPr/>
          <a:lstStyle/>
          <a:p>
            <a:endParaRPr lang="da-DK"/>
          </a:p>
        </p:txBody>
      </p:sp>
      <p:sp>
        <p:nvSpPr>
          <p:cNvPr id="4" name="Pladsholder til slidenummer 3">
            <a:extLst>
              <a:ext uri="{FF2B5EF4-FFF2-40B4-BE49-F238E27FC236}">
                <a16:creationId xmlns:a16="http://schemas.microsoft.com/office/drawing/2014/main" id="{EA54812E-B587-4473-AB82-19D7CA6AD476}"/>
              </a:ext>
            </a:extLst>
          </p:cNvPr>
          <p:cNvSpPr>
            <a:spLocks noGrp="1"/>
          </p:cNvSpPr>
          <p:nvPr>
            <p:ph type="sldNum" sz="quarter" idx="12"/>
          </p:nvPr>
        </p:nvSpPr>
        <p:spPr/>
        <p:txBody>
          <a:bodyPr/>
          <a:lstStyle/>
          <a:p>
            <a:fld id="{CD923E7D-B437-4ECD-8D4C-64055CA02049}" type="slidenum">
              <a:rPr lang="da-DK" smtClean="0"/>
              <a:t>‹#›</a:t>
            </a:fld>
            <a:endParaRPr lang="da-DK"/>
          </a:p>
        </p:txBody>
      </p:sp>
    </p:spTree>
    <p:extLst>
      <p:ext uri="{BB962C8B-B14F-4D97-AF65-F5344CB8AC3E}">
        <p14:creationId xmlns:p14="http://schemas.microsoft.com/office/powerpoint/2010/main" val="385252462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441EB49-0D84-4EA2-8822-B8CF598EC122}"/>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indhold 2">
            <a:extLst>
              <a:ext uri="{FF2B5EF4-FFF2-40B4-BE49-F238E27FC236}">
                <a16:creationId xmlns:a16="http://schemas.microsoft.com/office/drawing/2014/main" id="{81F4002C-8057-4875-95C0-AF6B7B79465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a:extLst>
              <a:ext uri="{FF2B5EF4-FFF2-40B4-BE49-F238E27FC236}">
                <a16:creationId xmlns:a16="http://schemas.microsoft.com/office/drawing/2014/main" id="{37DA3DDF-14D8-4506-BF96-CA9884D8032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069E2EA0-59DF-44F5-AE17-D52676D2C634}"/>
              </a:ext>
            </a:extLst>
          </p:cNvPr>
          <p:cNvSpPr>
            <a:spLocks noGrp="1"/>
          </p:cNvSpPr>
          <p:nvPr>
            <p:ph type="dt" sz="half" idx="10"/>
          </p:nvPr>
        </p:nvSpPr>
        <p:spPr/>
        <p:txBody>
          <a:bodyPr/>
          <a:lstStyle/>
          <a:p>
            <a:fld id="{1373EBA0-F12A-48B1-A12C-657CEE0BDE97}" type="datetimeFigureOut">
              <a:rPr lang="da-DK" smtClean="0"/>
              <a:t>21-01-2025</a:t>
            </a:fld>
            <a:endParaRPr lang="da-DK"/>
          </a:p>
        </p:txBody>
      </p:sp>
      <p:sp>
        <p:nvSpPr>
          <p:cNvPr id="6" name="Pladsholder til sidefod 5">
            <a:extLst>
              <a:ext uri="{FF2B5EF4-FFF2-40B4-BE49-F238E27FC236}">
                <a16:creationId xmlns:a16="http://schemas.microsoft.com/office/drawing/2014/main" id="{7C375400-C5A4-4596-BD0C-6207A4AF44A3}"/>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2D0C5F5F-2989-49B9-8C09-B7B166C40945}"/>
              </a:ext>
            </a:extLst>
          </p:cNvPr>
          <p:cNvSpPr>
            <a:spLocks noGrp="1"/>
          </p:cNvSpPr>
          <p:nvPr>
            <p:ph type="sldNum" sz="quarter" idx="12"/>
          </p:nvPr>
        </p:nvSpPr>
        <p:spPr/>
        <p:txBody>
          <a:bodyPr/>
          <a:lstStyle/>
          <a:p>
            <a:fld id="{CD923E7D-B437-4ECD-8D4C-64055CA02049}" type="slidenum">
              <a:rPr lang="da-DK" smtClean="0"/>
              <a:t>‹#›</a:t>
            </a:fld>
            <a:endParaRPr lang="da-DK"/>
          </a:p>
        </p:txBody>
      </p:sp>
    </p:spTree>
    <p:extLst>
      <p:ext uri="{BB962C8B-B14F-4D97-AF65-F5344CB8AC3E}">
        <p14:creationId xmlns:p14="http://schemas.microsoft.com/office/powerpoint/2010/main" val="337103275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CCF55-AC8F-4C94-B8D6-A89695294590}"/>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billede 2">
            <a:extLst>
              <a:ext uri="{FF2B5EF4-FFF2-40B4-BE49-F238E27FC236}">
                <a16:creationId xmlns:a16="http://schemas.microsoft.com/office/drawing/2014/main" id="{36DCC9AA-F69A-4EF3-8B2C-8EF4BE4DB32A}"/>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a:p>
        </p:txBody>
      </p:sp>
      <p:sp>
        <p:nvSpPr>
          <p:cNvPr id="4" name="Pladsholder til tekst 3">
            <a:extLst>
              <a:ext uri="{FF2B5EF4-FFF2-40B4-BE49-F238E27FC236}">
                <a16:creationId xmlns:a16="http://schemas.microsoft.com/office/drawing/2014/main" id="{D42452AF-715D-4619-8BBC-39466D55F32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5A6EB09E-0EFF-4C4C-99FD-95DAC81EF5BD}"/>
              </a:ext>
            </a:extLst>
          </p:cNvPr>
          <p:cNvSpPr>
            <a:spLocks noGrp="1"/>
          </p:cNvSpPr>
          <p:nvPr>
            <p:ph type="dt" sz="half" idx="10"/>
          </p:nvPr>
        </p:nvSpPr>
        <p:spPr/>
        <p:txBody>
          <a:bodyPr/>
          <a:lstStyle/>
          <a:p>
            <a:fld id="{1373EBA0-F12A-48B1-A12C-657CEE0BDE97}" type="datetimeFigureOut">
              <a:rPr lang="da-DK" smtClean="0"/>
              <a:t>21-01-2025</a:t>
            </a:fld>
            <a:endParaRPr lang="da-DK"/>
          </a:p>
        </p:txBody>
      </p:sp>
      <p:sp>
        <p:nvSpPr>
          <p:cNvPr id="6" name="Pladsholder til sidefod 5">
            <a:extLst>
              <a:ext uri="{FF2B5EF4-FFF2-40B4-BE49-F238E27FC236}">
                <a16:creationId xmlns:a16="http://schemas.microsoft.com/office/drawing/2014/main" id="{ECB3C431-7787-48F7-8850-33251AE04323}"/>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214FBDD8-C3CD-4F5B-BB23-1D4977480CE4}"/>
              </a:ext>
            </a:extLst>
          </p:cNvPr>
          <p:cNvSpPr>
            <a:spLocks noGrp="1"/>
          </p:cNvSpPr>
          <p:nvPr>
            <p:ph type="sldNum" sz="quarter" idx="12"/>
          </p:nvPr>
        </p:nvSpPr>
        <p:spPr/>
        <p:txBody>
          <a:bodyPr/>
          <a:lstStyle/>
          <a:p>
            <a:fld id="{CD923E7D-B437-4ECD-8D4C-64055CA02049}" type="slidenum">
              <a:rPr lang="da-DK" smtClean="0"/>
              <a:t>‹#›</a:t>
            </a:fld>
            <a:endParaRPr lang="da-DK"/>
          </a:p>
        </p:txBody>
      </p:sp>
    </p:spTree>
    <p:extLst>
      <p:ext uri="{BB962C8B-B14F-4D97-AF65-F5344CB8AC3E}">
        <p14:creationId xmlns:p14="http://schemas.microsoft.com/office/powerpoint/2010/main" val="28880429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7359317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3EB1D62-D1AC-4EB7-86B6-8526D7149349}"/>
              </a:ext>
            </a:extLst>
          </p:cNvPr>
          <p:cNvSpPr>
            <a:spLocks noGrp="1"/>
          </p:cNvSpPr>
          <p:nvPr>
            <p:ph type="title"/>
          </p:nvPr>
        </p:nvSpPr>
        <p:spPr/>
        <p:txBody>
          <a:bodyPr/>
          <a:lstStyle/>
          <a:p>
            <a:r>
              <a:rPr lang="da-DK"/>
              <a:t>Klik for at redigere titeltypografien i masteren</a:t>
            </a:r>
          </a:p>
        </p:txBody>
      </p:sp>
      <p:sp>
        <p:nvSpPr>
          <p:cNvPr id="3" name="Pladsholder til lodret titel 2">
            <a:extLst>
              <a:ext uri="{FF2B5EF4-FFF2-40B4-BE49-F238E27FC236}">
                <a16:creationId xmlns:a16="http://schemas.microsoft.com/office/drawing/2014/main" id="{3FEE2F9B-3A34-4AEF-8546-5A415E5288F0}"/>
              </a:ext>
            </a:extLst>
          </p:cNvPr>
          <p:cNvSpPr>
            <a:spLocks noGrp="1"/>
          </p:cNvSpPr>
          <p:nvPr>
            <p:ph type="body" orient="vert" idx="1"/>
          </p:nvPr>
        </p:nvSpPr>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9371EEFE-A317-425E-9E7E-22FE203B9374}"/>
              </a:ext>
            </a:extLst>
          </p:cNvPr>
          <p:cNvSpPr>
            <a:spLocks noGrp="1"/>
          </p:cNvSpPr>
          <p:nvPr>
            <p:ph type="dt" sz="half" idx="10"/>
          </p:nvPr>
        </p:nvSpPr>
        <p:spPr/>
        <p:txBody>
          <a:bodyPr/>
          <a:lstStyle/>
          <a:p>
            <a:fld id="{1373EBA0-F12A-48B1-A12C-657CEE0BDE97}" type="datetimeFigureOut">
              <a:rPr lang="da-DK" smtClean="0"/>
              <a:t>21-01-2025</a:t>
            </a:fld>
            <a:endParaRPr lang="da-DK"/>
          </a:p>
        </p:txBody>
      </p:sp>
      <p:sp>
        <p:nvSpPr>
          <p:cNvPr id="5" name="Pladsholder til sidefod 4">
            <a:extLst>
              <a:ext uri="{FF2B5EF4-FFF2-40B4-BE49-F238E27FC236}">
                <a16:creationId xmlns:a16="http://schemas.microsoft.com/office/drawing/2014/main" id="{AF87D775-E459-4300-BA45-AEEAA5DF4FC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A51007B5-92AD-4751-AED8-ED47319E1945}"/>
              </a:ext>
            </a:extLst>
          </p:cNvPr>
          <p:cNvSpPr>
            <a:spLocks noGrp="1"/>
          </p:cNvSpPr>
          <p:nvPr>
            <p:ph type="sldNum" sz="quarter" idx="12"/>
          </p:nvPr>
        </p:nvSpPr>
        <p:spPr/>
        <p:txBody>
          <a:bodyPr/>
          <a:lstStyle/>
          <a:p>
            <a:fld id="{CD923E7D-B437-4ECD-8D4C-64055CA02049}" type="slidenum">
              <a:rPr lang="da-DK" smtClean="0"/>
              <a:t>‹#›</a:t>
            </a:fld>
            <a:endParaRPr lang="da-DK"/>
          </a:p>
        </p:txBody>
      </p:sp>
    </p:spTree>
    <p:extLst>
      <p:ext uri="{BB962C8B-B14F-4D97-AF65-F5344CB8AC3E}">
        <p14:creationId xmlns:p14="http://schemas.microsoft.com/office/powerpoint/2010/main" val="31181194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Lodret titel 1">
            <a:extLst>
              <a:ext uri="{FF2B5EF4-FFF2-40B4-BE49-F238E27FC236}">
                <a16:creationId xmlns:a16="http://schemas.microsoft.com/office/drawing/2014/main" id="{FD5CDC10-07F8-48EF-8526-3ADA516940E9}"/>
              </a:ext>
            </a:extLst>
          </p:cNvPr>
          <p:cNvSpPr>
            <a:spLocks noGrp="1"/>
          </p:cNvSpPr>
          <p:nvPr>
            <p:ph type="title" orient="vert"/>
          </p:nvPr>
        </p:nvSpPr>
        <p:spPr>
          <a:xfrm>
            <a:off x="8724900" y="365125"/>
            <a:ext cx="2628900" cy="5811838"/>
          </a:xfrm>
        </p:spPr>
        <p:txBody>
          <a:bodyPr vert="eaVert"/>
          <a:lstStyle/>
          <a:p>
            <a:r>
              <a:rPr lang="da-DK"/>
              <a:t>Klik for at redigere titeltypografien i masteren</a:t>
            </a:r>
          </a:p>
        </p:txBody>
      </p:sp>
      <p:sp>
        <p:nvSpPr>
          <p:cNvPr id="3" name="Pladsholder til lodret titel 2">
            <a:extLst>
              <a:ext uri="{FF2B5EF4-FFF2-40B4-BE49-F238E27FC236}">
                <a16:creationId xmlns:a16="http://schemas.microsoft.com/office/drawing/2014/main" id="{B38743D1-3976-4C90-8D36-C90FF0D84B63}"/>
              </a:ext>
            </a:extLst>
          </p:cNvPr>
          <p:cNvSpPr>
            <a:spLocks noGrp="1"/>
          </p:cNvSpPr>
          <p:nvPr>
            <p:ph type="body" orient="vert" idx="1"/>
          </p:nvPr>
        </p:nvSpPr>
        <p:spPr>
          <a:xfrm>
            <a:off x="838200" y="365125"/>
            <a:ext cx="7734300" cy="5811838"/>
          </a:xfrm>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9AF91231-0DAC-47BC-A953-02A13C72314A}"/>
              </a:ext>
            </a:extLst>
          </p:cNvPr>
          <p:cNvSpPr>
            <a:spLocks noGrp="1"/>
          </p:cNvSpPr>
          <p:nvPr>
            <p:ph type="dt" sz="half" idx="10"/>
          </p:nvPr>
        </p:nvSpPr>
        <p:spPr/>
        <p:txBody>
          <a:bodyPr/>
          <a:lstStyle/>
          <a:p>
            <a:fld id="{1373EBA0-F12A-48B1-A12C-657CEE0BDE97}" type="datetimeFigureOut">
              <a:rPr lang="da-DK" smtClean="0"/>
              <a:t>21-01-2025</a:t>
            </a:fld>
            <a:endParaRPr lang="da-DK"/>
          </a:p>
        </p:txBody>
      </p:sp>
      <p:sp>
        <p:nvSpPr>
          <p:cNvPr id="5" name="Pladsholder til sidefod 4">
            <a:extLst>
              <a:ext uri="{FF2B5EF4-FFF2-40B4-BE49-F238E27FC236}">
                <a16:creationId xmlns:a16="http://schemas.microsoft.com/office/drawing/2014/main" id="{D9EE6B23-2D4C-476B-9870-6B456B58CE09}"/>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4EE44B25-6022-4461-B66B-54684B0CB564}"/>
              </a:ext>
            </a:extLst>
          </p:cNvPr>
          <p:cNvSpPr>
            <a:spLocks noGrp="1"/>
          </p:cNvSpPr>
          <p:nvPr>
            <p:ph type="sldNum" sz="quarter" idx="12"/>
          </p:nvPr>
        </p:nvSpPr>
        <p:spPr/>
        <p:txBody>
          <a:bodyPr/>
          <a:lstStyle/>
          <a:p>
            <a:fld id="{CD923E7D-B437-4ECD-8D4C-64055CA02049}" type="slidenum">
              <a:rPr lang="da-DK" smtClean="0"/>
              <a:t>‹#›</a:t>
            </a:fld>
            <a:endParaRPr lang="da-DK"/>
          </a:p>
        </p:txBody>
      </p:sp>
    </p:spTree>
    <p:extLst>
      <p:ext uri="{BB962C8B-B14F-4D97-AF65-F5344CB8AC3E}">
        <p14:creationId xmlns:p14="http://schemas.microsoft.com/office/powerpoint/2010/main" val="402759012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1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solidFill>
                  <a:srgbClr val="211A52">
                    <a:alpha val="70000"/>
                  </a:srgbClr>
                </a:solidFill>
              </a:rPr>
              <a:pPr/>
              <a:t>‹#›</a:t>
            </a:fld>
            <a:endParaRPr lang="en-US" dirty="0">
              <a:solidFill>
                <a:srgbClr val="211A52">
                  <a:alpha val="70000"/>
                </a:srgbClr>
              </a:solidFill>
            </a:endParaRPr>
          </a:p>
        </p:txBody>
      </p:sp>
      <p:sp>
        <p:nvSpPr>
          <p:cNvPr id="3" name="Title 4"/>
          <p:cNvSpPr>
            <a:spLocks noGrp="1"/>
          </p:cNvSpPr>
          <p:nvPr>
            <p:ph type="title" hasCustomPrompt="1"/>
          </p:nvPr>
        </p:nvSpPr>
        <p:spPr>
          <a:xfrm>
            <a:off x="587381" y="370297"/>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51074777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133282241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72924199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56505177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57432985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7490751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4963421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2198380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image" Target="../media/image3.emf"/><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0.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image" Target="../media/image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26" Type="http://schemas.openxmlformats.org/officeDocument/2006/relationships/slideLayout" Target="../slideLayouts/slideLayout150.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5" Type="http://schemas.openxmlformats.org/officeDocument/2006/relationships/slideLayout" Target="../slideLayouts/slideLayout149.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slideLayout" Target="../slideLayouts/slideLayout148.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slideLayout" Target="../slideLayouts/slideLayout147.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 Id="rId27"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image" Target="../media/image3.emf"/><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theme" Target="../theme/theme12.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image" Target="../media/image8.emf"/></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18" Type="http://schemas.openxmlformats.org/officeDocument/2006/relationships/slideLayout" Target="../slideLayouts/slideLayout179.xml"/><Relationship Id="rId3" Type="http://schemas.openxmlformats.org/officeDocument/2006/relationships/slideLayout" Target="../slideLayouts/slideLayout164.xml"/><Relationship Id="rId21" Type="http://schemas.openxmlformats.org/officeDocument/2006/relationships/theme" Target="../theme/theme13.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17" Type="http://schemas.openxmlformats.org/officeDocument/2006/relationships/slideLayout" Target="../slideLayouts/slideLayout178.xml"/><Relationship Id="rId2" Type="http://schemas.openxmlformats.org/officeDocument/2006/relationships/slideLayout" Target="../slideLayouts/slideLayout163.xml"/><Relationship Id="rId16" Type="http://schemas.openxmlformats.org/officeDocument/2006/relationships/slideLayout" Target="../slideLayouts/slideLayout177.xml"/><Relationship Id="rId20" Type="http://schemas.openxmlformats.org/officeDocument/2006/relationships/slideLayout" Target="../slideLayouts/slideLayout181.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23" Type="http://schemas.openxmlformats.org/officeDocument/2006/relationships/image" Target="../media/image8.emf"/><Relationship Id="rId10" Type="http://schemas.openxmlformats.org/officeDocument/2006/relationships/slideLayout" Target="../slideLayouts/slideLayout171.xml"/><Relationship Id="rId19" Type="http://schemas.openxmlformats.org/officeDocument/2006/relationships/slideLayout" Target="../slideLayouts/slideLayout180.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 Id="rId22" Type="http://schemas.openxmlformats.org/officeDocument/2006/relationships/image" Target="../media/image3.emf"/></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image" Target="../media/image3.emf"/><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image" Target="../media/image1.png"/><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theme" Target="../theme/theme14.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 Id="rId14" Type="http://schemas.openxmlformats.org/officeDocument/2006/relationships/image" Target="../media/image8.emf"/></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image" Target="../media/image1.png"/><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theme" Target="../theme/theme2.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image" Target="../media/image8.emf"/><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image" Target="../media/image3.emf"/><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theme" Target="../theme/theme3.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6" Type="http://schemas.openxmlformats.org/officeDocument/2006/relationships/image" Target="../media/image8.emf"/><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5" Type="http://schemas.openxmlformats.org/officeDocument/2006/relationships/image" Target="../media/image3.emf"/><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51.xml"/><Relationship Id="rId7" Type="http://schemas.openxmlformats.org/officeDocument/2006/relationships/image" Target="../media/image8.emf"/><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image" Target="../media/image13.emf"/><Relationship Id="rId5" Type="http://schemas.openxmlformats.org/officeDocument/2006/relationships/image" Target="../media/image5.emf"/><Relationship Id="rId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image" Target="../media/image1.png"/><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theme" Target="../theme/theme5.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5" Type="http://schemas.openxmlformats.org/officeDocument/2006/relationships/image" Target="../media/image8.emf"/><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image" Target="../media/image3.emf"/></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0.xml"/><Relationship Id="rId13" Type="http://schemas.openxmlformats.org/officeDocument/2006/relationships/slideLayout" Target="../slideLayouts/slideLayout75.xml"/><Relationship Id="rId18" Type="http://schemas.openxmlformats.org/officeDocument/2006/relationships/slideLayout" Target="../slideLayouts/slideLayout8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slideLayout" Target="../slideLayouts/slideLayout74.xml"/><Relationship Id="rId17" Type="http://schemas.openxmlformats.org/officeDocument/2006/relationships/slideLayout" Target="../slideLayouts/slideLayout79.xml"/><Relationship Id="rId2" Type="http://schemas.openxmlformats.org/officeDocument/2006/relationships/slideLayout" Target="../slideLayouts/slideLayout64.xml"/><Relationship Id="rId16" Type="http://schemas.openxmlformats.org/officeDocument/2006/relationships/slideLayout" Target="../slideLayouts/slideLayout78.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5" Type="http://schemas.openxmlformats.org/officeDocument/2006/relationships/slideLayout" Target="../slideLayouts/slideLayout77.xml"/><Relationship Id="rId10" Type="http://schemas.openxmlformats.org/officeDocument/2006/relationships/slideLayout" Target="../slideLayouts/slideLayout72.xml"/><Relationship Id="rId19" Type="http://schemas.openxmlformats.org/officeDocument/2006/relationships/theme" Target="../theme/theme6.xml"/><Relationship Id="rId4" Type="http://schemas.openxmlformats.org/officeDocument/2006/relationships/slideLayout" Target="../slideLayouts/slideLayout66.xml"/><Relationship Id="rId9" Type="http://schemas.openxmlformats.org/officeDocument/2006/relationships/slideLayout" Target="../slideLayouts/slideLayout71.xml"/><Relationship Id="rId14" Type="http://schemas.openxmlformats.org/officeDocument/2006/relationships/slideLayout" Target="../slideLayouts/slideLayout7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theme" Target="../theme/theme7.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image" Target="../media/image3.emf"/><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image" Target="../media/image1.png"/><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theme" Target="../theme/theme8.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image" Target="../media/image8.emf"/></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image" Target="../media/image1.png"/><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9.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5" Type="http://schemas.openxmlformats.org/officeDocument/2006/relationships/image" Target="../media/image8.emf"/><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 Id="rId14" Type="http://schemas.openxmlformats.org/officeDocument/2006/relationships/image" Target="../media/image3.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pic>
        <p:nvPicPr>
          <p:cNvPr id="4" name="Billede 3"/>
          <p:cNvPicPr>
            <a:picLocks noChangeAspect="1"/>
          </p:cNvPicPr>
          <p:nvPr userDrawn="1"/>
        </p:nvPicPr>
        <p:blipFill>
          <a:blip r:embed="rId2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1377184672"/>
      </p:ext>
    </p:extLst>
  </p:cSld>
  <p:clrMap bg1="lt1" tx1="dk1" bg2="lt2" tx2="dk2" accent1="accent1" accent2="accent2" accent3="accent3" accent4="accent4" accent5="accent5" accent6="accent6" hlink="hlink" folHlink="folHlink"/>
  <p:sldLayoutIdLst>
    <p:sldLayoutId id="2147484019" r:id="rId1"/>
    <p:sldLayoutId id="2147484053" r:id="rId2"/>
    <p:sldLayoutId id="2147484050" r:id="rId3"/>
    <p:sldLayoutId id="2147484008" r:id="rId4"/>
    <p:sldLayoutId id="2147484022" r:id="rId5"/>
    <p:sldLayoutId id="2147484011" r:id="rId6"/>
    <p:sldLayoutId id="2147484014" r:id="rId7"/>
    <p:sldLayoutId id="2147484020" r:id="rId8"/>
    <p:sldLayoutId id="2147484051" r:id="rId9"/>
    <p:sldLayoutId id="2147484028" r:id="rId10"/>
    <p:sldLayoutId id="2147484032" r:id="rId11"/>
    <p:sldLayoutId id="2147484018" r:id="rId12"/>
    <p:sldLayoutId id="2147484052" r:id="rId13"/>
    <p:sldLayoutId id="2147484069" r:id="rId14"/>
    <p:sldLayoutId id="2147484075" r:id="rId15"/>
    <p:sldLayoutId id="2147484074" r:id="rId16"/>
    <p:sldLayoutId id="2147484076" r:id="rId17"/>
    <p:sldLayoutId id="2147484183" r:id="rId18"/>
    <p:sldLayoutId id="2147484285" r:id="rId19"/>
    <p:sldLayoutId id="2147484286" r:id="rId2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userDrawn="1">
          <p15:clr>
            <a:srgbClr val="F26B43"/>
          </p15:clr>
        </p15:guide>
        <p15:guide id="28" pos="370" userDrawn="1">
          <p15:clr>
            <a:srgbClr val="F26B43"/>
          </p15:clr>
        </p15:guide>
        <p15:guide id="29" pos="7320" userDrawn="1">
          <p15:clr>
            <a:srgbClr val="F26B43"/>
          </p15:clr>
        </p15:guide>
        <p15:guide id="48" pos="1141" userDrawn="1">
          <p15:clr>
            <a:srgbClr val="F26B43"/>
          </p15:clr>
        </p15:guide>
        <p15:guide id="51" orient="horz" pos="414" userDrawn="1">
          <p15:clr>
            <a:srgbClr val="F26B43"/>
          </p15:clr>
        </p15:guide>
        <p15:guide id="52" pos="4339" userDrawn="1">
          <p15:clr>
            <a:srgbClr val="F26B43"/>
          </p15:clr>
        </p15:guide>
        <p15:guide id="53" pos="4679"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1563237261"/>
      </p:ext>
    </p:extLst>
  </p:cSld>
  <p:clrMap bg1="lt1" tx1="dk1" bg2="lt2" tx2="dk2" accent1="accent1" accent2="accent2" accent3="accent3" accent4="accent4" accent5="accent5" accent6="accent6" hlink="hlink" folHlink="folHlink"/>
  <p:sldLayoutIdLst>
    <p:sldLayoutId id="2147484199" r:id="rId1"/>
    <p:sldLayoutId id="2147484200" r:id="rId2"/>
    <p:sldLayoutId id="2147484201" r:id="rId3"/>
    <p:sldLayoutId id="2147484202" r:id="rId4"/>
    <p:sldLayoutId id="2147484203" r:id="rId5"/>
    <p:sldLayoutId id="2147484204" r:id="rId6"/>
    <p:sldLayoutId id="2147484205" r:id="rId7"/>
    <p:sldLayoutId id="2147484206" r:id="rId8"/>
    <p:sldLayoutId id="2147484207" r:id="rId9"/>
    <p:sldLayoutId id="2147484208" r:id="rId10"/>
    <p:sldLayoutId id="2147484209" r:id="rId1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225824687"/>
      </p:ext>
    </p:extLst>
  </p:cSld>
  <p:clrMap bg1="lt1" tx1="dk1" bg2="lt2" tx2="dk2" accent1="accent1" accent2="accent2" accent3="accent3" accent4="accent4" accent5="accent5" accent6="accent6" hlink="hlink" folHlink="folHlink"/>
  <p:sldLayoutIdLst>
    <p:sldLayoutId id="2147484212" r:id="rId1"/>
    <p:sldLayoutId id="2147484213" r:id="rId2"/>
    <p:sldLayoutId id="2147484214" r:id="rId3"/>
    <p:sldLayoutId id="2147484215" r:id="rId4"/>
    <p:sldLayoutId id="2147484216" r:id="rId5"/>
    <p:sldLayoutId id="2147484217" r:id="rId6"/>
    <p:sldLayoutId id="2147484218" r:id="rId7"/>
    <p:sldLayoutId id="2147484219" r:id="rId8"/>
    <p:sldLayoutId id="2147484220" r:id="rId9"/>
    <p:sldLayoutId id="2147484221" r:id="rId10"/>
    <p:sldLayoutId id="2147484222" r:id="rId11"/>
    <p:sldLayoutId id="2147484223" r:id="rId12"/>
    <p:sldLayoutId id="2147484224" r:id="rId13"/>
    <p:sldLayoutId id="2147484225" r:id="rId14"/>
    <p:sldLayoutId id="2147484227" r:id="rId15"/>
    <p:sldLayoutId id="2147484228" r:id="rId16"/>
    <p:sldLayoutId id="2147484229" r:id="rId17"/>
    <p:sldLayoutId id="2147484230" r:id="rId18"/>
    <p:sldLayoutId id="2147484231" r:id="rId19"/>
    <p:sldLayoutId id="2147484232" r:id="rId20"/>
    <p:sldLayoutId id="2147484233" r:id="rId21"/>
    <p:sldLayoutId id="2147484234" r:id="rId22"/>
    <p:sldLayoutId id="2147484235" r:id="rId23"/>
    <p:sldLayoutId id="2147484236" r:id="rId24"/>
    <p:sldLayoutId id="2147484237" r:id="rId25"/>
    <p:sldLayoutId id="2147484238" r:id="rId26"/>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4160049573"/>
      </p:ext>
    </p:extLst>
  </p:cSld>
  <p:clrMap bg1="lt1" tx1="dk1" bg2="lt2" tx2="dk2" accent1="accent1" accent2="accent2" accent3="accent3" accent4="accent4" accent5="accent5" accent6="accent6" hlink="hlink" folHlink="folHlink"/>
  <p:sldLayoutIdLst>
    <p:sldLayoutId id="2147484240" r:id="rId1"/>
    <p:sldLayoutId id="2147484241" r:id="rId2"/>
    <p:sldLayoutId id="2147484242" r:id="rId3"/>
    <p:sldLayoutId id="2147484243" r:id="rId4"/>
    <p:sldLayoutId id="2147484244" r:id="rId5"/>
    <p:sldLayoutId id="2147484245" r:id="rId6"/>
    <p:sldLayoutId id="2147484246" r:id="rId7"/>
    <p:sldLayoutId id="2147484247" r:id="rId8"/>
    <p:sldLayoutId id="2147484248" r:id="rId9"/>
    <p:sldLayoutId id="2147484249" r:id="rId10"/>
    <p:sldLayoutId id="2147484250" r:id="rId1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2750394028"/>
      </p:ext>
    </p:extLst>
  </p:cSld>
  <p:clrMap bg1="lt1" tx1="dk1" bg2="lt2" tx2="dk2" accent1="accent1" accent2="accent2" accent3="accent3" accent4="accent4" accent5="accent5" accent6="accent6" hlink="hlink" folHlink="folHlink"/>
  <p:sldLayoutIdLst>
    <p:sldLayoutId id="2147484253" r:id="rId1"/>
    <p:sldLayoutId id="2147484254" r:id="rId2"/>
    <p:sldLayoutId id="2147484255" r:id="rId3"/>
    <p:sldLayoutId id="2147484256" r:id="rId4"/>
    <p:sldLayoutId id="2147484257" r:id="rId5"/>
    <p:sldLayoutId id="2147484258" r:id="rId6"/>
    <p:sldLayoutId id="2147484259" r:id="rId7"/>
    <p:sldLayoutId id="2147484260" r:id="rId8"/>
    <p:sldLayoutId id="2147484261" r:id="rId9"/>
    <p:sldLayoutId id="2147484262" r:id="rId10"/>
    <p:sldLayoutId id="2147484263" r:id="rId11"/>
    <p:sldLayoutId id="2147484264" r:id="rId12"/>
    <p:sldLayoutId id="2147484265" r:id="rId13"/>
    <p:sldLayoutId id="2147484266" r:id="rId14"/>
    <p:sldLayoutId id="2147484267" r:id="rId15"/>
    <p:sldLayoutId id="2147484268" r:id="rId16"/>
    <p:sldLayoutId id="2147484269" r:id="rId17"/>
    <p:sldLayoutId id="2147484270" r:id="rId18"/>
    <p:sldLayoutId id="2147484271" r:id="rId19"/>
    <p:sldLayoutId id="2147484273" r:id="rId20"/>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2"/>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2"/>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3"/>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3"/>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3"/>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pic>
        <p:nvPicPr>
          <p:cNvPr id="2" name="Billede 1"/>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324192" y="6337504"/>
            <a:ext cx="1067935" cy="266983"/>
          </a:xfrm>
          <a:prstGeom prst="rect">
            <a:avLst/>
          </a:prstGeom>
        </p:spPr>
      </p:pic>
    </p:spTree>
    <p:extLst>
      <p:ext uri="{BB962C8B-B14F-4D97-AF65-F5344CB8AC3E}">
        <p14:creationId xmlns:p14="http://schemas.microsoft.com/office/powerpoint/2010/main" val="590589834"/>
      </p:ext>
    </p:extLst>
  </p:cSld>
  <p:clrMap bg1="lt1" tx1="dk1" bg2="lt2" tx2="dk2" accent1="accent1" accent2="accent2" accent3="accent3" accent4="accent4" accent5="accent5" accent6="accent6" hlink="hlink" folHlink="folHlink"/>
  <p:sldLayoutIdLst>
    <p:sldLayoutId id="2147484275" r:id="rId1"/>
    <p:sldLayoutId id="2147484276" r:id="rId2"/>
    <p:sldLayoutId id="2147484277" r:id="rId3"/>
    <p:sldLayoutId id="2147484278" r:id="rId4"/>
    <p:sldLayoutId id="2147484279" r:id="rId5"/>
    <p:sldLayoutId id="2147484280" r:id="rId6"/>
    <p:sldLayoutId id="2147484281" r:id="rId7"/>
    <p:sldLayoutId id="2147484282" r:id="rId8"/>
    <p:sldLayoutId id="2147484283" r:id="rId9"/>
    <p:sldLayoutId id="2147484284"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a:t>Second level</a:t>
            </a:r>
          </a:p>
          <a:p>
            <a:pPr lvl="2"/>
            <a:r>
              <a:rPr lang="en-US"/>
              <a:t>Third level</a:t>
            </a:r>
          </a:p>
          <a:p>
            <a:pPr lvl="3"/>
            <a:r>
              <a:rPr lang="en-US"/>
              <a:t>Fourth level</a:t>
            </a:r>
            <a:endParaRPr lang="en-US" dirty="0"/>
          </a:p>
        </p:txBody>
      </p:sp>
      <p:pic>
        <p:nvPicPr>
          <p:cNvPr id="59" name="Billede 58"/>
          <p:cNvPicPr>
            <a:picLocks noChangeAspect="1"/>
          </p:cNvPicPr>
          <p:nvPr userDrawn="1"/>
        </p:nvPicPr>
        <p:blipFill>
          <a:blip r:embed="rId18"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2499961890"/>
      </p:ext>
    </p:extLst>
  </p:cSld>
  <p:clrMap bg1="lt1" tx1="dk1" bg2="lt2" tx2="dk2" accent1="accent1" accent2="accent2" accent3="accent3" accent4="accent4" accent5="accent5" accent6="accent6" hlink="hlink" folHlink="folHlink"/>
  <p:sldLayoutIdLst>
    <p:sldLayoutId id="2147484078" r:id="rId1"/>
    <p:sldLayoutId id="2147484079" r:id="rId2"/>
    <p:sldLayoutId id="2147484080" r:id="rId3"/>
    <p:sldLayoutId id="2147484081" r:id="rId4"/>
    <p:sldLayoutId id="2147484082" r:id="rId5"/>
    <p:sldLayoutId id="2147484083" r:id="rId6"/>
    <p:sldLayoutId id="2147484084" r:id="rId7"/>
    <p:sldLayoutId id="2147484085" r:id="rId8"/>
    <p:sldLayoutId id="2147484086" r:id="rId9"/>
    <p:sldLayoutId id="2147484087" r:id="rId10"/>
    <p:sldLayoutId id="2147484088" r:id="rId11"/>
    <p:sldLayoutId id="2147484089" r:id="rId12"/>
    <p:sldLayoutId id="2147484090" r:id="rId13"/>
    <p:sldLayoutId id="2147484091" r:id="rId14"/>
    <p:sldLayoutId id="2147484092" r:id="rId15"/>
    <p:sldLayoutId id="2147484093" r:id="rId16"/>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9"/>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9"/>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0"/>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0"/>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0"/>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a:t>Fourth level</a:t>
            </a:r>
            <a:endParaRPr lang="en-US" dirty="0"/>
          </a:p>
        </p:txBody>
      </p:sp>
      <p:pic>
        <p:nvPicPr>
          <p:cNvPr id="82" name="Billede 81"/>
          <p:cNvPicPr>
            <a:picLocks noChangeAspect="1"/>
          </p:cNvPicPr>
          <p:nvPr userDrawn="1"/>
        </p:nvPicPr>
        <p:blipFill>
          <a:blip r:embed="rId14"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8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979275254"/>
      </p:ext>
    </p:extLst>
  </p:cSld>
  <p:clrMap bg1="lt1" tx1="dk1" bg2="lt2" tx2="dk2" accent1="accent1" accent2="accent2" accent3="accent3" accent4="accent4" accent5="accent5" accent6="accent6" hlink="hlink" folHlink="folHlink"/>
  <p:sldLayoutIdLst>
    <p:sldLayoutId id="2147484108" r:id="rId1"/>
    <p:sldLayoutId id="2147484109" r:id="rId2"/>
    <p:sldLayoutId id="2147484110" r:id="rId3"/>
    <p:sldLayoutId id="2147484111" r:id="rId4"/>
    <p:sldLayoutId id="2147484112" r:id="rId5"/>
    <p:sldLayoutId id="2147484113" r:id="rId6"/>
    <p:sldLayoutId id="2147484114" r:id="rId7"/>
    <p:sldLayoutId id="2147484115" r:id="rId8"/>
    <p:sldLayoutId id="2147484116" r:id="rId9"/>
    <p:sldLayoutId id="2147484117" r:id="rId10"/>
    <p:sldLayoutId id="2147484121" r:id="rId11"/>
    <p:sldLayoutId id="2147484122" r:id="rId12"/>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5"/>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5"/>
        </a:buBlip>
        <a:defRPr sz="1400" kern="1200">
          <a:solidFill>
            <a:schemeClr val="tx1"/>
          </a:solidFill>
          <a:latin typeface="+mn-lt"/>
          <a:ea typeface="+mn-ea"/>
          <a:cs typeface="+mn-cs"/>
        </a:defRPr>
      </a:lvl2pPr>
      <a:lvl3pPr marL="898525" indent="-171450" algn="l" defTabSz="914318" rtl="0" eaLnBrk="1" latinLnBrk="0" hangingPunct="1">
        <a:lnSpc>
          <a:spcPct val="120000"/>
        </a:lnSpc>
        <a:spcBef>
          <a:spcPts val="499"/>
        </a:spcBef>
        <a:buFontTx/>
        <a:buBlip>
          <a:blip r:embed="rId16"/>
        </a:buBlip>
        <a:defRPr sz="1200" kern="1200">
          <a:solidFill>
            <a:schemeClr val="tx1"/>
          </a:solidFill>
          <a:latin typeface="+mn-lt"/>
          <a:ea typeface="+mn-ea"/>
          <a:cs typeface="+mn-cs"/>
        </a:defRPr>
      </a:lvl3pPr>
      <a:lvl4pPr marL="1163638" indent="-171450" algn="l" defTabSz="914318" rtl="0" eaLnBrk="1" latinLnBrk="0" hangingPunct="1">
        <a:lnSpc>
          <a:spcPct val="120000"/>
        </a:lnSpc>
        <a:spcBef>
          <a:spcPts val="499"/>
        </a:spcBef>
        <a:buFontTx/>
        <a:buBlip>
          <a:blip r:embed="rId16"/>
        </a:buBlip>
        <a:tabLst>
          <a:tab pos="1163638" algn="l"/>
        </a:tabLst>
        <a:defRPr sz="1000" kern="1200">
          <a:solidFill>
            <a:schemeClr val="tx1">
              <a:alpha val="70000"/>
            </a:schemeClr>
          </a:solidFill>
          <a:latin typeface="+mn-lt"/>
          <a:ea typeface="+mn-ea"/>
          <a:cs typeface="+mn-cs"/>
        </a:defRPr>
      </a:lvl4pPr>
      <a:lvl5pPr marL="1163638" indent="-171450" algn="l" defTabSz="914318" rtl="0" eaLnBrk="1" latinLnBrk="0" hangingPunct="1">
        <a:lnSpc>
          <a:spcPct val="120000"/>
        </a:lnSpc>
        <a:spcBef>
          <a:spcPts val="499"/>
        </a:spcBef>
        <a:buFontTx/>
        <a:buBlip>
          <a:blip r:embed="rId16"/>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bg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a:t>Second level</a:t>
            </a:r>
          </a:p>
          <a:p>
            <a:pPr lvl="2"/>
            <a:r>
              <a:rPr lang="en-US"/>
              <a:t>Third level</a:t>
            </a:r>
          </a:p>
          <a:p>
            <a:pPr lvl="3"/>
            <a:r>
              <a:rPr lang="en-US"/>
              <a:t>Fourth level</a:t>
            </a:r>
            <a:endParaRPr lang="en-US" dirty="0"/>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9" name="Gruppe 58"/>
          <p:cNvGrpSpPr/>
          <p:nvPr userDrawn="1"/>
        </p:nvGrpSpPr>
        <p:grpSpPr>
          <a:xfrm>
            <a:off x="-3502" y="657225"/>
            <a:ext cx="405154" cy="1182460"/>
            <a:chOff x="320675" y="2816225"/>
            <a:chExt cx="350838" cy="1023938"/>
          </a:xfrm>
          <a:solidFill>
            <a:schemeClr val="bg1"/>
          </a:solidFill>
        </p:grpSpPr>
        <p:sp>
          <p:nvSpPr>
            <p:cNvPr id="60"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4173894099"/>
      </p:ext>
    </p:extLst>
  </p:cSld>
  <p:clrMap bg1="lt1" tx1="dk1" bg2="lt2" tx2="dk2" accent1="accent1" accent2="accent2" accent3="accent3" accent4="accent4" accent5="accent5" accent6="accent6" hlink="hlink" folHlink="folHlink"/>
  <p:sldLayoutIdLst>
    <p:sldLayoutId id="2147484124" r:id="rId1"/>
    <p:sldLayoutId id="2147484125" r:id="rId2"/>
    <p:sldLayoutId id="2147484126" r:id="rId3"/>
  </p:sldLayoutIdLst>
  <p:hf hdr="0" ftr="0" dt="0"/>
  <p:txStyles>
    <p:titleStyle>
      <a:lvl1pPr algn="l" defTabSz="914318" rtl="0" eaLnBrk="1" latinLnBrk="0" hangingPunct="1">
        <a:lnSpc>
          <a:spcPct val="100000"/>
        </a:lnSpc>
        <a:spcBef>
          <a:spcPct val="0"/>
        </a:spcBef>
        <a:buNone/>
        <a:defRPr sz="3600" b="1" kern="1200" spc="300" baseline="0">
          <a:solidFill>
            <a:schemeClr val="bg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5"/>
        </a:buBlip>
        <a:defRPr sz="1600" kern="1200" spc="0">
          <a:solidFill>
            <a:schemeClr val="bg1"/>
          </a:solidFill>
          <a:latin typeface="+mn-lt"/>
          <a:ea typeface="+mn-ea"/>
          <a:cs typeface="+mn-cs"/>
        </a:defRPr>
      </a:lvl1pPr>
      <a:lvl2pPr marL="623888" indent="-285750" algn="l" defTabSz="914318" rtl="0" eaLnBrk="1" latinLnBrk="0" hangingPunct="1">
        <a:lnSpc>
          <a:spcPct val="120000"/>
        </a:lnSpc>
        <a:spcBef>
          <a:spcPts val="499"/>
        </a:spcBef>
        <a:buFontTx/>
        <a:buBlip>
          <a:blip r:embed="rId5"/>
        </a:buBlip>
        <a:defRPr sz="1400" kern="1200">
          <a:solidFill>
            <a:schemeClr val="bg1"/>
          </a:solidFill>
          <a:latin typeface="+mn-lt"/>
          <a:ea typeface="+mn-ea"/>
          <a:cs typeface="+mn-cs"/>
        </a:defRPr>
      </a:lvl2pPr>
      <a:lvl3pPr marL="806450" indent="-171450" algn="l" defTabSz="914318" rtl="0" eaLnBrk="1" latinLnBrk="0" hangingPunct="1">
        <a:lnSpc>
          <a:spcPct val="120000"/>
        </a:lnSpc>
        <a:spcBef>
          <a:spcPts val="499"/>
        </a:spcBef>
        <a:buFontTx/>
        <a:buBlip>
          <a:blip r:embed="rId6"/>
        </a:buBlip>
        <a:tabLst>
          <a:tab pos="898525" algn="l"/>
        </a:tabLst>
        <a:defRPr sz="1200" kern="1200">
          <a:solidFill>
            <a:schemeClr val="bg1"/>
          </a:solidFill>
          <a:latin typeface="+mn-lt"/>
          <a:ea typeface="+mn-ea"/>
          <a:cs typeface="+mn-cs"/>
        </a:defRPr>
      </a:lvl3pPr>
      <a:lvl4pPr marL="1071563" indent="-171450" algn="l" defTabSz="914318" rtl="0" eaLnBrk="1" latinLnBrk="0" hangingPunct="1">
        <a:lnSpc>
          <a:spcPct val="120000"/>
        </a:lnSpc>
        <a:spcBef>
          <a:spcPts val="499"/>
        </a:spcBef>
        <a:buFontTx/>
        <a:buBlip>
          <a:blip r:embed="rId6"/>
        </a:buBlip>
        <a:defRPr sz="1000" kern="1200">
          <a:solidFill>
            <a:schemeClr val="bg1"/>
          </a:solidFill>
          <a:latin typeface="+mn-lt"/>
          <a:ea typeface="+mn-ea"/>
          <a:cs typeface="+mn-cs"/>
        </a:defRPr>
      </a:lvl4pPr>
      <a:lvl5pPr marL="1071563" indent="-171450" algn="l" defTabSz="914318" rtl="0" eaLnBrk="1" latinLnBrk="0" hangingPunct="1">
        <a:lnSpc>
          <a:spcPct val="120000"/>
        </a:lnSpc>
        <a:spcBef>
          <a:spcPts val="499"/>
        </a:spcBef>
        <a:buFontTx/>
        <a:buBlip>
          <a:blip r:embed="rId7"/>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pic>
        <p:nvPicPr>
          <p:cNvPr id="2" name="Billede 1"/>
          <p:cNvPicPr>
            <a:picLocks noChangeAspect="1"/>
          </p:cNvPicPr>
          <p:nvPr userDrawn="1"/>
        </p:nvPicPr>
        <p:blipFill>
          <a:blip r:embed="rId13" cstate="hqprint">
            <a:extLst>
              <a:ext uri="{28A0092B-C50C-407E-A947-70E740481C1C}">
                <a14:useLocalDpi xmlns:a14="http://schemas.microsoft.com/office/drawing/2010/main" val="0"/>
              </a:ext>
            </a:extLst>
          </a:blip>
          <a:stretch>
            <a:fillRect/>
          </a:stretch>
        </p:blipFill>
        <p:spPr>
          <a:xfrm>
            <a:off x="324192" y="6337504"/>
            <a:ext cx="1067935" cy="266983"/>
          </a:xfrm>
          <a:prstGeom prst="rect">
            <a:avLst/>
          </a:prstGeom>
        </p:spPr>
      </p:pic>
    </p:spTree>
    <p:extLst>
      <p:ext uri="{BB962C8B-B14F-4D97-AF65-F5344CB8AC3E}">
        <p14:creationId xmlns:p14="http://schemas.microsoft.com/office/powerpoint/2010/main" val="2980905357"/>
      </p:ext>
    </p:extLst>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 id="2147484137" r:id="rId9"/>
    <p:sldLayoutId id="2147484138" r:id="rId10"/>
    <p:sldLayoutId id="2147484139" r:id="rId1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4"/>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4"/>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5"/>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5"/>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5"/>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780542939"/>
      </p:ext>
    </p:extLst>
  </p:cSld>
  <p:clrMap bg1="lt1" tx1="dk1" bg2="lt2" tx2="dk2" accent1="accent1" accent2="accent2" accent3="accent3" accent4="accent4" accent5="accent5" accent6="accent6" hlink="hlink" folHlink="folHlink"/>
  <p:sldLayoutIdLst>
    <p:sldLayoutId id="2147484141" r:id="rId1"/>
    <p:sldLayoutId id="2147484142" r:id="rId2"/>
    <p:sldLayoutId id="2147484143" r:id="rId3"/>
    <p:sldLayoutId id="2147484144" r:id="rId4"/>
    <p:sldLayoutId id="2147484145" r:id="rId5"/>
    <p:sldLayoutId id="2147484146" r:id="rId6"/>
    <p:sldLayoutId id="2147484147" r:id="rId7"/>
    <p:sldLayoutId id="2147484148" r:id="rId8"/>
    <p:sldLayoutId id="2147484149" r:id="rId9"/>
    <p:sldLayoutId id="2147484150" r:id="rId10"/>
    <p:sldLayoutId id="2147484151" r:id="rId11"/>
    <p:sldLayoutId id="2147484152" r:id="rId12"/>
    <p:sldLayoutId id="2147484153" r:id="rId13"/>
    <p:sldLayoutId id="2147484154" r:id="rId14"/>
    <p:sldLayoutId id="2147484155" r:id="rId15"/>
    <p:sldLayoutId id="2147484156" r:id="rId16"/>
    <p:sldLayoutId id="2147484157" r:id="rId17"/>
    <p:sldLayoutId id="2147484158"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D48C8BBD-CF01-4A22-84D6-09C98C66A7F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a-DK"/>
              <a:t>Klik for at redigere titeltypografien i masteren</a:t>
            </a:r>
          </a:p>
        </p:txBody>
      </p:sp>
      <p:sp>
        <p:nvSpPr>
          <p:cNvPr id="3" name="Pladsholder til tekst 2">
            <a:extLst>
              <a:ext uri="{FF2B5EF4-FFF2-40B4-BE49-F238E27FC236}">
                <a16:creationId xmlns:a16="http://schemas.microsoft.com/office/drawing/2014/main" id="{5FD63924-18A4-4757-9DB5-4871800E334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EF66D2B4-51D0-4070-8C6E-5684AB33969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373EBA0-F12A-48B1-A12C-657CEE0BDE97}" type="datetimeFigureOut">
              <a:rPr lang="da-DK" smtClean="0"/>
              <a:t>21-01-2025</a:t>
            </a:fld>
            <a:endParaRPr lang="da-DK"/>
          </a:p>
        </p:txBody>
      </p:sp>
      <p:sp>
        <p:nvSpPr>
          <p:cNvPr id="5" name="Pladsholder til sidefod 4">
            <a:extLst>
              <a:ext uri="{FF2B5EF4-FFF2-40B4-BE49-F238E27FC236}">
                <a16:creationId xmlns:a16="http://schemas.microsoft.com/office/drawing/2014/main" id="{606F8F5E-BCF7-4050-A973-3728CD8B768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a-DK"/>
          </a:p>
        </p:txBody>
      </p:sp>
      <p:sp>
        <p:nvSpPr>
          <p:cNvPr id="6" name="Pladsholder til slidenummer 5">
            <a:extLst>
              <a:ext uri="{FF2B5EF4-FFF2-40B4-BE49-F238E27FC236}">
                <a16:creationId xmlns:a16="http://schemas.microsoft.com/office/drawing/2014/main" id="{57F945FD-7C7A-4AFE-9914-F4BA9689006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923E7D-B437-4ECD-8D4C-64055CA02049}" type="slidenum">
              <a:rPr lang="da-DK" smtClean="0"/>
              <a:t>‹#›</a:t>
            </a:fld>
            <a:endParaRPr lang="da-DK"/>
          </a:p>
        </p:txBody>
      </p:sp>
    </p:spTree>
    <p:extLst>
      <p:ext uri="{BB962C8B-B14F-4D97-AF65-F5344CB8AC3E}">
        <p14:creationId xmlns:p14="http://schemas.microsoft.com/office/powerpoint/2010/main" val="1324984821"/>
      </p:ext>
    </p:extLst>
  </p:cSld>
  <p:clrMap bg1="lt1" tx1="dk1" bg2="lt2" tx2="dk2" accent1="accent1" accent2="accent2" accent3="accent3" accent4="accent4" accent5="accent5" accent6="accent6" hlink="hlink" folHlink="folHlink"/>
  <p:sldLayoutIdLst>
    <p:sldLayoutId id="2147484160" r:id="rId1"/>
    <p:sldLayoutId id="2147484161" r:id="rId2"/>
    <p:sldLayoutId id="2147484162" r:id="rId3"/>
    <p:sldLayoutId id="2147484163" r:id="rId4"/>
    <p:sldLayoutId id="2147484164" r:id="rId5"/>
    <p:sldLayoutId id="2147484165" r:id="rId6"/>
    <p:sldLayoutId id="2147484166" r:id="rId7"/>
    <p:sldLayoutId id="2147484167" r:id="rId8"/>
    <p:sldLayoutId id="2147484168" r:id="rId9"/>
    <p:sldLayoutId id="2147484169" r:id="rId10"/>
    <p:sldLayoutId id="2147484170" r:id="rId11"/>
    <p:sldLayoutId id="2147484171"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pic>
        <p:nvPicPr>
          <p:cNvPr id="3" name="Billede 2">
            <a:extLst>
              <a:ext uri="{FF2B5EF4-FFF2-40B4-BE49-F238E27FC236}">
                <a16:creationId xmlns:a16="http://schemas.microsoft.com/office/drawing/2014/main" id="{D3FC76ED-D2E4-BCAC-D6AB-798E01D0DFF8}"/>
              </a:ext>
            </a:extLst>
          </p:cNvPr>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573971485"/>
      </p:ext>
    </p:extLst>
  </p:cSld>
  <p:clrMap bg1="lt1" tx1="dk1" bg2="lt2" tx2="dk2" accent1="accent1" accent2="accent2" accent3="accent3" accent4="accent4" accent5="accent5" accent6="accent6" hlink="hlink" folHlink="folHlink"/>
  <p:sldLayoutIdLst>
    <p:sldLayoutId id="2147484173" r:id="rId1"/>
    <p:sldLayoutId id="2147484174" r:id="rId2"/>
    <p:sldLayoutId id="2147484175" r:id="rId3"/>
    <p:sldLayoutId id="2147484176" r:id="rId4"/>
    <p:sldLayoutId id="2147484177" r:id="rId5"/>
    <p:sldLayoutId id="2147484178" r:id="rId6"/>
    <p:sldLayoutId id="2147484179" r:id="rId7"/>
    <p:sldLayoutId id="2147484180" r:id="rId8"/>
    <p:sldLayoutId id="2147484181" r:id="rId9"/>
    <p:sldLayoutId id="2147484182"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pic>
        <p:nvPicPr>
          <p:cNvPr id="2" name="Billede 1"/>
          <p:cNvPicPr>
            <a:picLocks noChangeAspect="1"/>
          </p:cNvPicPr>
          <p:nvPr userDrawn="1"/>
        </p:nvPicPr>
        <p:blipFill>
          <a:blip r:embed="rId13" cstate="hqprint">
            <a:extLst>
              <a:ext uri="{28A0092B-C50C-407E-A947-70E740481C1C}">
                <a14:useLocalDpi xmlns:a14="http://schemas.microsoft.com/office/drawing/2010/main" val="0"/>
              </a:ext>
            </a:extLst>
          </a:blip>
          <a:stretch>
            <a:fillRect/>
          </a:stretch>
        </p:blipFill>
        <p:spPr>
          <a:xfrm>
            <a:off x="324192" y="6337504"/>
            <a:ext cx="1067935" cy="266983"/>
          </a:xfrm>
          <a:prstGeom prst="rect">
            <a:avLst/>
          </a:prstGeom>
        </p:spPr>
      </p:pic>
    </p:spTree>
    <p:extLst>
      <p:ext uri="{BB962C8B-B14F-4D97-AF65-F5344CB8AC3E}">
        <p14:creationId xmlns:p14="http://schemas.microsoft.com/office/powerpoint/2010/main" val="3375649945"/>
      </p:ext>
    </p:extLst>
  </p:cSld>
  <p:clrMap bg1="lt1" tx1="dk1" bg2="lt2" tx2="dk2" accent1="accent1" accent2="accent2" accent3="accent3" accent4="accent4" accent5="accent5" accent6="accent6" hlink="hlink" folHlink="folHlink"/>
  <p:sldLayoutIdLst>
    <p:sldLayoutId id="2147484186" r:id="rId1"/>
    <p:sldLayoutId id="2147484187" r:id="rId2"/>
    <p:sldLayoutId id="2147484188" r:id="rId3"/>
    <p:sldLayoutId id="2147484189" r:id="rId4"/>
    <p:sldLayoutId id="2147484190" r:id="rId5"/>
    <p:sldLayoutId id="2147484191" r:id="rId6"/>
    <p:sldLayoutId id="2147484192" r:id="rId7"/>
    <p:sldLayoutId id="2147484193" r:id="rId8"/>
    <p:sldLayoutId id="2147484194" r:id="rId9"/>
    <p:sldLayoutId id="2147484195" r:id="rId10"/>
    <p:sldLayoutId id="2147484196" r:id="rId1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4"/>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4"/>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5"/>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5"/>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5"/>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1.xml"/><Relationship Id="rId1" Type="http://schemas.openxmlformats.org/officeDocument/2006/relationships/slideLayout" Target="../slideLayouts/slideLayout16.xml"/><Relationship Id="rId4" Type="http://schemas.openxmlformats.org/officeDocument/2006/relationships/image" Target="../media/image3.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8" Type="http://schemas.openxmlformats.org/officeDocument/2006/relationships/image" Target="../media/image39.jpg"/><Relationship Id="rId13" Type="http://schemas.openxmlformats.org/officeDocument/2006/relationships/image" Target="../media/image44.jpg"/><Relationship Id="rId3" Type="http://schemas.openxmlformats.org/officeDocument/2006/relationships/image" Target="../media/image34.jpg"/><Relationship Id="rId7" Type="http://schemas.openxmlformats.org/officeDocument/2006/relationships/image" Target="../media/image38.jpg"/><Relationship Id="rId12" Type="http://schemas.openxmlformats.org/officeDocument/2006/relationships/image" Target="../media/image43.jp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37.jpg"/><Relationship Id="rId11" Type="http://schemas.openxmlformats.org/officeDocument/2006/relationships/image" Target="../media/image42.jpg"/><Relationship Id="rId5" Type="http://schemas.openxmlformats.org/officeDocument/2006/relationships/image" Target="../media/image36.jpg"/><Relationship Id="rId10" Type="http://schemas.openxmlformats.org/officeDocument/2006/relationships/image" Target="../media/image41.jpg"/><Relationship Id="rId4" Type="http://schemas.openxmlformats.org/officeDocument/2006/relationships/image" Target="../media/image35.jpg"/><Relationship Id="rId9" Type="http://schemas.openxmlformats.org/officeDocument/2006/relationships/image" Target="../media/image40.jpg"/><Relationship Id="rId14" Type="http://schemas.openxmlformats.org/officeDocument/2006/relationships/image" Target="../media/image3.emf"/></Relationships>
</file>

<file path=ppt/slides/_rels/slide1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0.xml"/><Relationship Id="rId1" Type="http://schemas.openxmlformats.org/officeDocument/2006/relationships/slideLayout" Target="../slideLayouts/slideLayout99.xml"/><Relationship Id="rId5" Type="http://schemas.openxmlformats.org/officeDocument/2006/relationships/image" Target="../media/image49.png"/><Relationship Id="rId4" Type="http://schemas.openxmlformats.org/officeDocument/2006/relationships/image" Target="../media/image48.png"/></Relationships>
</file>

<file path=ppt/slides/_rels/slide21.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notesSlide" Target="../notesSlides/notesSlide23.xml"/><Relationship Id="rId1" Type="http://schemas.openxmlformats.org/officeDocument/2006/relationships/slideLayout" Target="../slideLayouts/slideLayout4.xml"/><Relationship Id="rId5" Type="http://schemas.openxmlformats.org/officeDocument/2006/relationships/image" Target="../media/image54.emf"/><Relationship Id="rId4" Type="http://schemas.openxmlformats.org/officeDocument/2006/relationships/image" Target="../media/image53.emf"/></Relationships>
</file>

<file path=ppt/slides/_rels/slide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4.xml"/><Relationship Id="rId1" Type="http://schemas.openxmlformats.org/officeDocument/2006/relationships/slideLayout" Target="../slideLayouts/slideLayout11.xml"/><Relationship Id="rId5" Type="http://schemas.openxmlformats.org/officeDocument/2006/relationships/image" Target="../media/image56.jpeg"/><Relationship Id="rId4" Type="http://schemas.openxmlformats.org/officeDocument/2006/relationships/image" Target="../media/image55.jpeg"/></Relationships>
</file>

<file path=ppt/slides/_rels/slide2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xml"/><Relationship Id="rId1" Type="http://schemas.openxmlformats.org/officeDocument/2006/relationships/slideLayout" Target="../slideLayouts/slideLayout11.xml"/><Relationship Id="rId5" Type="http://schemas.openxmlformats.org/officeDocument/2006/relationships/image" Target="../media/image3.emf"/><Relationship Id="rId4" Type="http://schemas.openxmlformats.org/officeDocument/2006/relationships/image" Target="../media/image58.jpeg"/></Relationships>
</file>

<file path=ppt/slides/_rels/slide2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6.xml"/><Relationship Id="rId1" Type="http://schemas.openxmlformats.org/officeDocument/2006/relationships/slideLayout" Target="../slideLayouts/slideLayout11.xml"/><Relationship Id="rId4" Type="http://schemas.openxmlformats.org/officeDocument/2006/relationships/image" Target="../media/image60.jpeg"/></Relationships>
</file>

<file path=ppt/slides/_rels/slide2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7.xml"/><Relationship Id="rId1" Type="http://schemas.openxmlformats.org/officeDocument/2006/relationships/slideLayout" Target="../slideLayouts/slideLayout11.xml"/><Relationship Id="rId5" Type="http://schemas.openxmlformats.org/officeDocument/2006/relationships/image" Target="../media/image62.jpeg"/><Relationship Id="rId4" Type="http://schemas.openxmlformats.org/officeDocument/2006/relationships/image" Target="../media/image61.jpeg"/></Relationships>
</file>

<file path=ppt/slides/_rels/slide28.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28.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notesSlide" Target="../notesSlides/notesSlide30.xml"/><Relationship Id="rId1" Type="http://schemas.openxmlformats.org/officeDocument/2006/relationships/slideLayout" Target="../slideLayouts/slideLayout4.xml"/><Relationship Id="rId5" Type="http://schemas.openxmlformats.org/officeDocument/2006/relationships/image" Target="../media/image67.emf"/><Relationship Id="rId4" Type="http://schemas.openxmlformats.org/officeDocument/2006/relationships/image" Target="../media/image66.emf"/></Relationships>
</file>

<file path=ppt/slides/_rels/slide3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69.emf"/></Relationships>
</file>

<file path=ppt/slides/_rels/slide3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image" Target="../media/image71.emf"/><Relationship Id="rId2" Type="http://schemas.openxmlformats.org/officeDocument/2006/relationships/notesSlide" Target="../notesSlides/notesSlide33.xml"/><Relationship Id="rId1" Type="http://schemas.openxmlformats.org/officeDocument/2006/relationships/slideLayout" Target="../slideLayouts/slideLayout4.xml"/><Relationship Id="rId5" Type="http://schemas.openxmlformats.org/officeDocument/2006/relationships/image" Target="../media/image73.emf"/><Relationship Id="rId4" Type="http://schemas.openxmlformats.org/officeDocument/2006/relationships/image" Target="../media/image72.e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0.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1.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4.xml"/><Relationship Id="rId1" Type="http://schemas.openxmlformats.org/officeDocument/2006/relationships/slideLayout" Target="../slideLayouts/slideLayout16.xml"/></Relationships>
</file>

<file path=ppt/slides/_rels/slide45.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5.xml"/><Relationship Id="rId1" Type="http://schemas.openxmlformats.org/officeDocument/2006/relationships/slideLayout" Target="../slideLayouts/slideLayout16.xml"/></Relationships>
</file>

<file path=ppt/slides/_rels/slide4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6.xml"/><Relationship Id="rId1" Type="http://schemas.openxmlformats.org/officeDocument/2006/relationships/slideLayout" Target="../slideLayouts/slideLayout19.xml"/><Relationship Id="rId5" Type="http://schemas.openxmlformats.org/officeDocument/2006/relationships/image" Target="../media/image8.emf"/><Relationship Id="rId4" Type="http://schemas.openxmlformats.org/officeDocument/2006/relationships/image" Target="../media/image3.emf"/></Relationships>
</file>

<file path=ppt/slides/_rels/slide47.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notesSlide" Target="../notesSlides/notesSlide47.xml"/><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8.xml"/><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9.xml"/><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0.xml"/><Relationship Id="rId1" Type="http://schemas.openxmlformats.org/officeDocument/2006/relationships/slideLayout" Target="../slideLayouts/slideLayout16.xml"/><Relationship Id="rId6" Type="http://schemas.openxmlformats.org/officeDocument/2006/relationships/image" Target="../media/image92.jpeg"/><Relationship Id="rId5" Type="http://schemas.openxmlformats.org/officeDocument/2006/relationships/image" Target="../media/image91.png"/><Relationship Id="rId4" Type="http://schemas.openxmlformats.org/officeDocument/2006/relationships/image" Target="../media/image90.png"/></Relationships>
</file>

<file path=ppt/slides/_rels/slide5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1.xml"/><Relationship Id="rId1" Type="http://schemas.openxmlformats.org/officeDocument/2006/relationships/slideLayout" Target="../slideLayouts/slideLayout92.xml"/></Relationships>
</file>

<file path=ppt/slides/_rels/slide5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2.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28.jpeg"/><Relationship Id="rId3" Type="http://schemas.openxmlformats.org/officeDocument/2006/relationships/image" Target="../media/image23.jpg"/><Relationship Id="rId7" Type="http://schemas.openxmlformats.org/officeDocument/2006/relationships/image" Target="../media/image27.jpeg"/><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26.jpeg"/><Relationship Id="rId5" Type="http://schemas.openxmlformats.org/officeDocument/2006/relationships/image" Target="../media/image25.jpeg"/><Relationship Id="rId10" Type="http://schemas.openxmlformats.org/officeDocument/2006/relationships/image" Target="../media/image30.png"/><Relationship Id="rId4" Type="http://schemas.openxmlformats.org/officeDocument/2006/relationships/image" Target="../media/image24.jpeg"/><Relationship Id="rId9" Type="http://schemas.openxmlformats.org/officeDocument/2006/relationships/image" Target="../media/image29.jpeg"/></Relationships>
</file>

<file path=ppt/slides/_rels/slide8.xml.rels><?xml version="1.0" encoding="UTF-8" standalone="yes"?>
<Relationships xmlns="http://schemas.openxmlformats.org/package/2006/relationships"><Relationship Id="rId8" Type="http://schemas.openxmlformats.org/officeDocument/2006/relationships/hyperlink" Target="https://www.fak.hum.aau.dk/" TargetMode="External"/><Relationship Id="rId13" Type="http://schemas.openxmlformats.org/officeDocument/2006/relationships/hyperlink" Target="https://www.tech.aau.dk/" TargetMode="External"/><Relationship Id="rId3" Type="http://schemas.openxmlformats.org/officeDocument/2006/relationships/hyperlink" Target="https://www.sundhedsvidenskab.aau.dk/" TargetMode="External"/><Relationship Id="rId7" Type="http://schemas.openxmlformats.org/officeDocument/2006/relationships/hyperlink" Target="https://www.engineering.aau.dk/" TargetMode="External"/><Relationship Id="rId12" Type="http://schemas.openxmlformats.org/officeDocument/2006/relationships/hyperlink" Target="https://vbn.aau.dk/da/persons/126904" TargetMode="External"/><Relationship Id="rId17" Type="http://schemas.openxmlformats.org/officeDocument/2006/relationships/hyperlink" Target="https://www.klinisk.aau.dk/" TargetMode="External"/><Relationship Id="rId2" Type="http://schemas.openxmlformats.org/officeDocument/2006/relationships/notesSlide" Target="../notesSlides/notesSlide8.xml"/><Relationship Id="rId16" Type="http://schemas.openxmlformats.org/officeDocument/2006/relationships/hyperlink" Target="https://www.aau.dk/om-aau/organisation/administration/" TargetMode="External"/><Relationship Id="rId1" Type="http://schemas.openxmlformats.org/officeDocument/2006/relationships/slideLayout" Target="../slideLayouts/slideLayout20.xml"/><Relationship Id="rId6" Type="http://schemas.openxmlformats.org/officeDocument/2006/relationships/hyperlink" Target="https://vbn.aau.dk/da/persons/149455" TargetMode="External"/><Relationship Id="rId11" Type="http://schemas.openxmlformats.org/officeDocument/2006/relationships/hyperlink" Target="https://vbn.aau.dk/da/persons/110440" TargetMode="External"/><Relationship Id="rId5" Type="http://schemas.openxmlformats.org/officeDocument/2006/relationships/hyperlink" Target="https://vbn.aau.dk/da/persons/104800" TargetMode="External"/><Relationship Id="rId15" Type="http://schemas.openxmlformats.org/officeDocument/2006/relationships/hyperlink" Target="https://vbn.aau.dk/da/persons/dorte-stigaard" TargetMode="External"/><Relationship Id="rId10" Type="http://schemas.openxmlformats.org/officeDocument/2006/relationships/hyperlink" Target="https://vbn.aau.dk/da/persons/103763" TargetMode="External"/><Relationship Id="rId4" Type="http://schemas.openxmlformats.org/officeDocument/2006/relationships/hyperlink" Target="https://www.aau.dk/om-aau/organisation/rektorat/Rektors+side/" TargetMode="External"/><Relationship Id="rId9" Type="http://schemas.openxmlformats.org/officeDocument/2006/relationships/hyperlink" Target="https://vbn.aau.dk/da/persons/138299" TargetMode="External"/><Relationship Id="rId14" Type="http://schemas.openxmlformats.org/officeDocument/2006/relationships/hyperlink" Target="https://www.innovation.aau.dk/"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ladsholder til billede 3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4" name="Titel 3"/>
          <p:cNvSpPr>
            <a:spLocks noGrp="1"/>
          </p:cNvSpPr>
          <p:nvPr>
            <p:ph type="title"/>
          </p:nvPr>
        </p:nvSpPr>
        <p:spPr/>
        <p:txBody>
          <a:bodyPr anchor="ctr" anchorCtr="0"/>
          <a:lstStyle/>
          <a:p>
            <a:r>
              <a:rPr lang="da-DK" dirty="0"/>
              <a:t>AALBORG UNIVERSITET</a:t>
            </a:r>
          </a:p>
        </p:txBody>
      </p:sp>
      <p:sp>
        <p:nvSpPr>
          <p:cNvPr id="7" name="Pladsholder til tekst 6"/>
          <p:cNvSpPr>
            <a:spLocks noGrp="1"/>
          </p:cNvSpPr>
          <p:nvPr>
            <p:ph type="body" sz="quarter" idx="12"/>
          </p:nvPr>
        </p:nvSpPr>
        <p:spPr/>
        <p:txBody>
          <a:bodyPr/>
          <a:lstStyle/>
          <a:p>
            <a:endParaRPr lang="da-DK" dirty="0"/>
          </a:p>
        </p:txBody>
      </p:sp>
      <p:pic>
        <p:nvPicPr>
          <p:cNvPr id="35" name="Billede 3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22906726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NØGLETAL FOR FAKULTETERNE</a:t>
            </a:r>
          </a:p>
        </p:txBody>
      </p:sp>
      <p:graphicFrame>
        <p:nvGraphicFramePr>
          <p:cNvPr id="5" name="Tabel 4"/>
          <p:cNvGraphicFramePr>
            <a:graphicFrameLocks noGrp="1"/>
          </p:cNvGraphicFramePr>
          <p:nvPr/>
        </p:nvGraphicFramePr>
        <p:xfrm>
          <a:off x="1734796" y="2080981"/>
          <a:ext cx="8680550" cy="3937194"/>
        </p:xfrm>
        <a:graphic>
          <a:graphicData uri="http://schemas.openxmlformats.org/drawingml/2006/table">
            <a:tbl>
              <a:tblPr firstRow="1" bandRow="1">
                <a:tableStyleId>{5940675A-B579-460E-94D1-54222C63F5DA}</a:tableStyleId>
              </a:tblPr>
              <a:tblGrid>
                <a:gridCol w="2138744">
                  <a:extLst>
                    <a:ext uri="{9D8B030D-6E8A-4147-A177-3AD203B41FA5}">
                      <a16:colId xmlns:a16="http://schemas.microsoft.com/office/drawing/2014/main" val="251686725"/>
                    </a:ext>
                  </a:extLst>
                </a:gridCol>
                <a:gridCol w="2180602">
                  <a:extLst>
                    <a:ext uri="{9D8B030D-6E8A-4147-A177-3AD203B41FA5}">
                      <a16:colId xmlns:a16="http://schemas.microsoft.com/office/drawing/2014/main" val="1153640191"/>
                    </a:ext>
                  </a:extLst>
                </a:gridCol>
                <a:gridCol w="2180602">
                  <a:extLst>
                    <a:ext uri="{9D8B030D-6E8A-4147-A177-3AD203B41FA5}">
                      <a16:colId xmlns:a16="http://schemas.microsoft.com/office/drawing/2014/main" val="333679416"/>
                    </a:ext>
                  </a:extLst>
                </a:gridCol>
                <a:gridCol w="2180602">
                  <a:extLst>
                    <a:ext uri="{9D8B030D-6E8A-4147-A177-3AD203B41FA5}">
                      <a16:colId xmlns:a16="http://schemas.microsoft.com/office/drawing/2014/main" val="2961948022"/>
                    </a:ext>
                  </a:extLst>
                </a:gridCol>
              </a:tblGrid>
              <a:tr h="656169">
                <a:tc>
                  <a:txBody>
                    <a:bodyPr/>
                    <a:lstStyle/>
                    <a:p>
                      <a:r>
                        <a:rPr lang="da-DK" sz="1800" b="1" spc="0" dirty="0"/>
                        <a:t>SSH</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spc="0" dirty="0"/>
                        <a:t>SUND</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spc="0" dirty="0"/>
                        <a:t>TECH</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spc="0" dirty="0"/>
                        <a:t>ENGINEERING</a:t>
                      </a: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59548840"/>
                  </a:ext>
                </a:extLst>
              </a:tr>
              <a:tr h="656169">
                <a:tc>
                  <a:txBody>
                    <a:bodyPr/>
                    <a:lstStyle/>
                    <a:p>
                      <a:r>
                        <a:rPr lang="da-DK" sz="1800" b="1" kern="1200" spc="0" dirty="0">
                          <a:solidFill>
                            <a:srgbClr val="99CCFF"/>
                          </a:solidFill>
                          <a:latin typeface="+mn-lt"/>
                          <a:ea typeface="+mn-ea"/>
                          <a:cs typeface="+mn-cs"/>
                        </a:rPr>
                        <a:t>6</a:t>
                      </a:r>
                      <a:r>
                        <a:rPr lang="da-DK" sz="1800" spc="0" dirty="0"/>
                        <a:t> institutter</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2</a:t>
                      </a:r>
                      <a:r>
                        <a:rPr lang="da-DK" sz="1800" spc="0" dirty="0"/>
                        <a:t> institutter</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4</a:t>
                      </a:r>
                      <a:r>
                        <a:rPr lang="da-DK" sz="1800" spc="0" dirty="0"/>
                        <a:t> institutter</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5</a:t>
                      </a:r>
                      <a:r>
                        <a:rPr lang="da-DK" sz="1800" spc="0" dirty="0"/>
                        <a:t> institutter</a:t>
                      </a: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315904443"/>
                  </a:ext>
                </a:extLst>
              </a:tr>
              <a:tr h="656169">
                <a:tc>
                  <a:txBody>
                    <a:bodyPr/>
                    <a:lstStyle/>
                    <a:p>
                      <a:r>
                        <a:rPr lang="da-DK" sz="1800" b="1" kern="1200" spc="0" dirty="0">
                          <a:solidFill>
                            <a:srgbClr val="99CCFF"/>
                          </a:solidFill>
                          <a:latin typeface="+mn-lt"/>
                          <a:ea typeface="+mn-ea"/>
                          <a:cs typeface="+mn-cs"/>
                        </a:rPr>
                        <a:t>10.856</a:t>
                      </a:r>
                      <a:r>
                        <a:rPr lang="da-DK" sz="1800" spc="0" dirty="0"/>
                        <a:t> studerende</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1.985</a:t>
                      </a:r>
                      <a:r>
                        <a:rPr lang="da-DK" sz="1800" spc="0" dirty="0"/>
                        <a:t> studerende</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4.394 </a:t>
                      </a:r>
                      <a:r>
                        <a:rPr lang="da-DK" sz="1800" spc="0" dirty="0"/>
                        <a:t>studerende</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3.217</a:t>
                      </a:r>
                      <a:r>
                        <a:rPr lang="da-DK" sz="1800" spc="0" dirty="0"/>
                        <a:t> studerende</a:t>
                      </a: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049064497"/>
                  </a:ext>
                </a:extLst>
              </a:tr>
              <a:tr h="656229">
                <a:tc>
                  <a:txBody>
                    <a:bodyPr/>
                    <a:lstStyle/>
                    <a:p>
                      <a:r>
                        <a:rPr lang="da-DK" sz="1800" b="1" kern="1200" spc="0" dirty="0">
                          <a:solidFill>
                            <a:srgbClr val="99CCFF"/>
                          </a:solidFill>
                          <a:latin typeface="+mn-lt"/>
                          <a:ea typeface="+mn-ea"/>
                          <a:cs typeface="+mn-cs"/>
                        </a:rPr>
                        <a:t>114</a:t>
                      </a:r>
                      <a:r>
                        <a:rPr lang="da-DK" sz="1800" spc="0" dirty="0"/>
                        <a:t> ph.d. stud.</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226</a:t>
                      </a:r>
                      <a:r>
                        <a:rPr lang="da-DK" sz="1800" spc="0" dirty="0"/>
                        <a:t> ph.d. stud.</a:t>
                      </a:r>
                    </a:p>
                    <a:p>
                      <a:endParaRPr lang="da-DK" sz="1800" spc="0"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215</a:t>
                      </a:r>
                      <a:r>
                        <a:rPr lang="da-DK" sz="1800" spc="0" dirty="0"/>
                        <a:t> ph.d. stud.</a:t>
                      </a:r>
                    </a:p>
                    <a:p>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294 </a:t>
                      </a:r>
                      <a:r>
                        <a:rPr lang="da-DK" sz="1800" spc="0" dirty="0"/>
                        <a:t>ph.d. stud.</a:t>
                      </a:r>
                    </a:p>
                    <a:p>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69522070"/>
                  </a:ext>
                </a:extLst>
              </a:tr>
              <a:tr h="656229">
                <a:tc>
                  <a:txBody>
                    <a:bodyPr/>
                    <a:lstStyle/>
                    <a:p>
                      <a:r>
                        <a:rPr lang="da-DK" sz="1800" b="1" kern="1200" spc="0" dirty="0">
                          <a:solidFill>
                            <a:srgbClr val="99CCFF"/>
                          </a:solidFill>
                          <a:latin typeface="+mn-lt"/>
                          <a:ea typeface="+mn-ea"/>
                          <a:cs typeface="+mn-cs"/>
                        </a:rPr>
                        <a:t>808</a:t>
                      </a:r>
                      <a:r>
                        <a:rPr lang="da-DK" sz="1800" spc="0" dirty="0"/>
                        <a:t> årsværk</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326</a:t>
                      </a:r>
                      <a:r>
                        <a:rPr lang="da-DK" sz="1800" spc="0" dirty="0"/>
                        <a:t> årsværk</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698</a:t>
                      </a:r>
                      <a:r>
                        <a:rPr lang="da-DK" sz="1800" spc="0" baseline="0" dirty="0"/>
                        <a:t> årsværk</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857</a:t>
                      </a:r>
                      <a:r>
                        <a:rPr lang="da-DK" sz="1800" spc="0" baseline="0" dirty="0"/>
                        <a:t> årsværk</a:t>
                      </a:r>
                      <a:endParaRPr lang="da-DK" sz="1800" spc="0" dirty="0"/>
                    </a:p>
                    <a:p>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91102856"/>
                  </a:ext>
                </a:extLst>
              </a:tr>
              <a:tr h="656229">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920</a:t>
                      </a:r>
                      <a:r>
                        <a:rPr lang="da-DK" sz="1800" spc="0" dirty="0"/>
                        <a:t> mio. kr. </a:t>
                      </a:r>
                      <a:r>
                        <a:rPr lang="da-DK" sz="900" spc="0" dirty="0"/>
                        <a:t>(indtægter)</a:t>
                      </a:r>
                    </a:p>
                    <a:p>
                      <a:endParaRPr lang="da-DK" sz="1800" spc="0" dirty="0"/>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427</a:t>
                      </a:r>
                      <a:r>
                        <a:rPr lang="da-DK" sz="1800" spc="0" dirty="0"/>
                        <a:t> mio. </a:t>
                      </a:r>
                      <a:r>
                        <a:rPr lang="da-DK" sz="900" spc="0" dirty="0"/>
                        <a:t>kr. (indtægter)</a:t>
                      </a:r>
                    </a:p>
                    <a:p>
                      <a:endParaRPr lang="da-DK" sz="1800" spc="0"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846</a:t>
                      </a:r>
                      <a:r>
                        <a:rPr lang="da-DK" sz="1800" spc="0" dirty="0"/>
                        <a:t> mio. kr. </a:t>
                      </a:r>
                      <a:r>
                        <a:rPr lang="da-DK" sz="900" spc="0" dirty="0"/>
                        <a:t>(indtægter)</a:t>
                      </a:r>
                    </a:p>
                    <a:p>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1.015 </a:t>
                      </a:r>
                      <a:r>
                        <a:rPr lang="da-DK" sz="1800" spc="0" dirty="0"/>
                        <a:t>mio. kr. </a:t>
                      </a:r>
                      <a:r>
                        <a:rPr lang="da-DK" sz="900" spc="0" dirty="0"/>
                        <a:t>(indtægter)</a:t>
                      </a:r>
                    </a:p>
                    <a:p>
                      <a:endParaRPr lang="da-DK" sz="1800" kern="1200" spc="0" dirty="0">
                        <a:solidFill>
                          <a:srgbClr val="FF0000"/>
                        </a:solidFill>
                        <a:latin typeface="+mn-lt"/>
                        <a:ea typeface="+mn-ea"/>
                        <a:cs typeface="+mn-cs"/>
                      </a:endParaRP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51941742"/>
                  </a:ext>
                </a:extLst>
              </a:tr>
            </a:tbl>
          </a:graphicData>
        </a:graphic>
      </p:graphicFrame>
    </p:spTree>
    <p:extLst>
      <p:ext uri="{BB962C8B-B14F-4D97-AF65-F5344CB8AC3E}">
        <p14:creationId xmlns:p14="http://schemas.microsoft.com/office/powerpoint/2010/main" val="394994260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a:extLst>
              <a:ext uri="{FF2B5EF4-FFF2-40B4-BE49-F238E27FC236}">
                <a16:creationId xmlns:a16="http://schemas.microsoft.com/office/drawing/2014/main" id="{A1DF429F-F6DB-41F0-83E7-21A53509B990}"/>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b="-1"/>
          <a:stretch/>
        </p:blipFill>
        <p:spPr>
          <a:xfrm>
            <a:off x="7439025" y="0"/>
            <a:ext cx="4752975" cy="6858000"/>
          </a:xfrm>
          <a:noFill/>
        </p:spPr>
      </p:pic>
      <p:sp>
        <p:nvSpPr>
          <p:cNvPr id="3" name="Titel 2"/>
          <p:cNvSpPr>
            <a:spLocks noGrp="1"/>
          </p:cNvSpPr>
          <p:nvPr>
            <p:ph type="title"/>
          </p:nvPr>
        </p:nvSpPr>
        <p:spPr>
          <a:xfrm>
            <a:off x="587374" y="359273"/>
            <a:ext cx="5911080" cy="1621619"/>
          </a:xfrm>
        </p:spPr>
        <p:txBody>
          <a:bodyPr vert="horz" lIns="0" tIns="192024" rIns="0" bIns="0" rtlCol="0" anchor="t" anchorCtr="0">
            <a:normAutofit/>
          </a:bodyPr>
          <a:lstStyle/>
          <a:p>
            <a:r>
              <a:rPr lang="en-US" b="1" kern="1200" spc="300" baseline="0" dirty="0">
                <a:latin typeface="+mn-lt"/>
                <a:ea typeface="+mj-ea"/>
                <a:cs typeface="+mj-cs"/>
              </a:rPr>
              <a:t>AAU –</a:t>
            </a:r>
            <a:br>
              <a:rPr lang="en-US" b="1" kern="1200" spc="300" baseline="0" dirty="0">
                <a:latin typeface="+mn-lt"/>
                <a:ea typeface="+mj-ea"/>
                <a:cs typeface="+mj-cs"/>
              </a:rPr>
            </a:br>
            <a:r>
              <a:rPr lang="en-US" b="1" kern="1200" spc="300" baseline="0" dirty="0">
                <a:latin typeface="+mn-lt"/>
                <a:ea typeface="+mj-ea"/>
                <a:cs typeface="+mj-cs"/>
              </a:rPr>
              <a:t>HVEM ER VI?</a:t>
            </a:r>
          </a:p>
        </p:txBody>
      </p:sp>
      <p:sp>
        <p:nvSpPr>
          <p:cNvPr id="4" name="Tekstfelt 3"/>
          <p:cNvSpPr txBox="1"/>
          <p:nvPr/>
        </p:nvSpPr>
        <p:spPr>
          <a:xfrm>
            <a:off x="587375" y="2143359"/>
            <a:ext cx="6186287" cy="3752115"/>
          </a:xfrm>
          <a:prstGeom prst="rect">
            <a:avLst/>
          </a:prstGeom>
        </p:spPr>
        <p:txBody>
          <a:bodyPr vert="horz" lIns="0" tIns="45720" rIns="0" bIns="45720" rtlCol="0">
            <a:normAutofit/>
          </a:bodyPr>
          <a:lstStyle/>
          <a:p>
            <a:pPr marL="285750" indent="-285750" defTabSz="914318">
              <a:spcBef>
                <a:spcPts val="600"/>
              </a:spcBef>
              <a:buBlip>
                <a:blip r:embed="rId4"/>
              </a:buBlip>
            </a:pPr>
            <a:r>
              <a:rPr lang="da-DK" sz="1600" dirty="0"/>
              <a:t>AAU’s uddannelser og forskning er </a:t>
            </a:r>
            <a:r>
              <a:rPr lang="da-DK" sz="1600" b="1" dirty="0"/>
              <a:t>problem- og projektbaseret</a:t>
            </a:r>
            <a:r>
              <a:rPr lang="da-DK" sz="1600" dirty="0"/>
              <a:t> og har fokus på det </a:t>
            </a:r>
            <a:r>
              <a:rPr lang="da-DK" sz="1600" b="1" dirty="0"/>
              <a:t>tværdisciplinære. </a:t>
            </a:r>
          </a:p>
          <a:p>
            <a:pPr marL="285750" indent="-285750" defTabSz="914318">
              <a:spcBef>
                <a:spcPts val="600"/>
              </a:spcBef>
              <a:buBlip>
                <a:blip r:embed="rId4"/>
              </a:buBlip>
            </a:pPr>
            <a:endParaRPr lang="da-DK" sz="1600" dirty="0"/>
          </a:p>
          <a:p>
            <a:pPr marL="285750" indent="-285750" defTabSz="914318">
              <a:spcBef>
                <a:spcPts val="600"/>
              </a:spcBef>
              <a:buBlip>
                <a:blip r:embed="rId4"/>
              </a:buBlip>
            </a:pPr>
            <a:r>
              <a:rPr lang="da-DK" sz="1600" dirty="0"/>
              <a:t>Gennem </a:t>
            </a:r>
            <a:r>
              <a:rPr lang="da-DK" sz="1600" b="1" dirty="0"/>
              <a:t>samarbejdet</a:t>
            </a:r>
            <a:r>
              <a:rPr lang="da-DK" sz="1600" dirty="0"/>
              <a:t> mellem forskere, studerende og offentlige og private virksomheder skaber vi projektbaserede uddannelser og </a:t>
            </a:r>
            <a:r>
              <a:rPr lang="da-DK" sz="1600" b="1" dirty="0"/>
              <a:t>forskningsresultater i verdensklasse.</a:t>
            </a:r>
          </a:p>
          <a:p>
            <a:pPr marL="285750" indent="-285750" defTabSz="914318">
              <a:spcBef>
                <a:spcPts val="600"/>
              </a:spcBef>
              <a:buBlip>
                <a:blip r:embed="rId4"/>
              </a:buBlip>
            </a:pPr>
            <a:endParaRPr lang="da-DK" sz="1600" dirty="0"/>
          </a:p>
          <a:p>
            <a:pPr marL="285750" indent="-285750" defTabSz="914318">
              <a:spcBef>
                <a:spcPts val="600"/>
              </a:spcBef>
              <a:buBlip>
                <a:blip r:embed="rId4"/>
              </a:buBlip>
            </a:pPr>
            <a:r>
              <a:rPr lang="da-DK" sz="1600" dirty="0"/>
              <a:t>Sådan opnår vi nye erkendelser, nye løsninger på samfundets problemer og </a:t>
            </a:r>
            <a:r>
              <a:rPr lang="da-DK" sz="1600" b="1" dirty="0"/>
              <a:t>skaber viden, der forandrer verden. </a:t>
            </a:r>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a:lstStyle/>
          <a:p>
            <a:pPr>
              <a:spcAft>
                <a:spcPts val="600"/>
              </a:spcAft>
            </a:pPr>
            <a:fld id="{D8D877B3-D348-4611-9BDB-C5374591D951}" type="slidenum">
              <a:rPr lang="en-US" smtClean="0"/>
              <a:pPr>
                <a:spcAft>
                  <a:spcPts val="600"/>
                </a:spcAft>
              </a:pPr>
              <a:t>11</a:t>
            </a:fld>
            <a:endParaRPr lang="en-US"/>
          </a:p>
        </p:txBody>
      </p:sp>
    </p:spTree>
    <p:extLst>
      <p:ext uri="{BB962C8B-B14F-4D97-AF65-F5344CB8AC3E}">
        <p14:creationId xmlns:p14="http://schemas.microsoft.com/office/powerpoint/2010/main" val="18135013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87374" y="370290"/>
            <a:ext cx="7535222" cy="1474385"/>
          </a:xfrm>
        </p:spPr>
        <p:txBody>
          <a:bodyPr/>
          <a:lstStyle/>
          <a:p>
            <a:r>
              <a:rPr lang="da-DK" dirty="0"/>
              <a:t>AAU-TILGANGEN</a:t>
            </a:r>
            <a:br>
              <a:rPr lang="da-DK" dirty="0"/>
            </a:br>
            <a:r>
              <a:rPr lang="da-DK" sz="2000" dirty="0"/>
              <a:t>= SYNERGI MELLEM AAU’S KERNEAKTIVITETER</a:t>
            </a:r>
          </a:p>
        </p:txBody>
      </p:sp>
      <p:sp>
        <p:nvSpPr>
          <p:cNvPr id="5" name="Oval 17"/>
          <p:cNvSpPr/>
          <p:nvPr/>
        </p:nvSpPr>
        <p:spPr>
          <a:xfrm>
            <a:off x="4635925" y="1844675"/>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7" name="Oval 17"/>
          <p:cNvSpPr/>
          <p:nvPr/>
        </p:nvSpPr>
        <p:spPr>
          <a:xfrm>
            <a:off x="5460871"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8" name="Oval 17"/>
          <p:cNvSpPr/>
          <p:nvPr/>
        </p:nvSpPr>
        <p:spPr>
          <a:xfrm>
            <a:off x="3792836"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9" name="Rektangel 8"/>
          <p:cNvSpPr/>
          <p:nvPr/>
        </p:nvSpPr>
        <p:spPr>
          <a:xfrm>
            <a:off x="5151141" y="2510744"/>
            <a:ext cx="1402948"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FORSKNING</a:t>
            </a:r>
            <a:endParaRPr lang="da-DK" sz="1600" dirty="0"/>
          </a:p>
        </p:txBody>
      </p:sp>
      <p:sp>
        <p:nvSpPr>
          <p:cNvPr id="10" name="Rektangel 9"/>
          <p:cNvSpPr/>
          <p:nvPr/>
        </p:nvSpPr>
        <p:spPr>
          <a:xfrm>
            <a:off x="5539068" y="3780979"/>
            <a:ext cx="627095" cy="338554"/>
          </a:xfrm>
          <a:prstGeom prst="rect">
            <a:avLst/>
          </a:prstGeom>
        </p:spPr>
        <p:txBody>
          <a:bodyPr wrap="none">
            <a:spAutoFit/>
          </a:bodyPr>
          <a:lstStyle/>
          <a:p>
            <a:pPr lvl="0"/>
            <a:r>
              <a:rPr lang="da-DK" sz="1600" b="1" dirty="0">
                <a:latin typeface="Arial" panose="020B0604020202020204" pitchFamily="34" charset="0"/>
                <a:cs typeface="Arial" panose="020B0604020202020204" pitchFamily="34" charset="0"/>
              </a:rPr>
              <a:t>AAU</a:t>
            </a:r>
            <a:endParaRPr lang="da-DK" sz="1600" b="1" dirty="0"/>
          </a:p>
        </p:txBody>
      </p:sp>
      <p:sp>
        <p:nvSpPr>
          <p:cNvPr id="11" name="Rektangel 10"/>
          <p:cNvSpPr/>
          <p:nvPr/>
        </p:nvSpPr>
        <p:spPr>
          <a:xfrm>
            <a:off x="3879989" y="4244198"/>
            <a:ext cx="1580882"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UDDANNELSE</a:t>
            </a:r>
            <a:endParaRPr lang="da-DK" sz="1600" dirty="0"/>
          </a:p>
        </p:txBody>
      </p:sp>
      <p:sp>
        <p:nvSpPr>
          <p:cNvPr id="12" name="Rektangel 11"/>
          <p:cNvSpPr/>
          <p:nvPr/>
        </p:nvSpPr>
        <p:spPr>
          <a:xfrm>
            <a:off x="6345168" y="4244198"/>
            <a:ext cx="1430135"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INNOVATION</a:t>
            </a:r>
            <a:endParaRPr lang="da-DK" sz="1600" dirty="0"/>
          </a:p>
        </p:txBody>
      </p:sp>
      <p:cxnSp>
        <p:nvCxnSpPr>
          <p:cNvPr id="13" name="Straight Connector 20"/>
          <p:cNvCxnSpPr/>
          <p:nvPr/>
        </p:nvCxnSpPr>
        <p:spPr>
          <a:xfrm flipH="1">
            <a:off x="7286208" y="2680021"/>
            <a:ext cx="1203665"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14" name="Straight Connector 20"/>
          <p:cNvCxnSpPr/>
          <p:nvPr/>
        </p:nvCxnSpPr>
        <p:spPr>
          <a:xfrm flipH="1">
            <a:off x="8066757" y="4413475"/>
            <a:ext cx="423116"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
        <p:nvSpPr>
          <p:cNvPr id="17" name="Rektangel 16"/>
          <p:cNvSpPr/>
          <p:nvPr/>
        </p:nvSpPr>
        <p:spPr>
          <a:xfrm>
            <a:off x="8650188" y="2547282"/>
            <a:ext cx="2516221" cy="830997"/>
          </a:xfrm>
          <a:prstGeom prst="rect">
            <a:avLst/>
          </a:prstGeom>
        </p:spPr>
        <p:txBody>
          <a:bodyPr wrap="square">
            <a:spAutoFit/>
          </a:bodyPr>
          <a:lstStyle/>
          <a:p>
            <a:r>
              <a:rPr lang="da-DK" sz="1600" dirty="0">
                <a:latin typeface="Arial" panose="020B0604020202020204" pitchFamily="34" charset="0"/>
                <a:cs typeface="Arial" panose="020B0604020202020204" pitchFamily="34" charset="0"/>
              </a:rPr>
              <a:t>Udvikling af ny viden med relevans for samfundets udfordringer.</a:t>
            </a:r>
            <a:endParaRPr lang="da-DK" sz="1600" dirty="0">
              <a:latin typeface="Arial" panose="020B0604020202020204" pitchFamily="34" charset="0"/>
              <a:ea typeface="Fjalla One" charset="0"/>
              <a:cs typeface="Arial" panose="020B0604020202020204" pitchFamily="34" charset="0"/>
            </a:endParaRPr>
          </a:p>
        </p:txBody>
      </p:sp>
      <p:sp>
        <p:nvSpPr>
          <p:cNvPr id="23" name="Rektangel 22"/>
          <p:cNvSpPr/>
          <p:nvPr/>
        </p:nvSpPr>
        <p:spPr>
          <a:xfrm>
            <a:off x="8650189" y="4244198"/>
            <a:ext cx="2516221" cy="1323439"/>
          </a:xfrm>
          <a:prstGeom prst="rect">
            <a:avLst/>
          </a:prstGeom>
        </p:spPr>
        <p:txBody>
          <a:bodyPr wrap="square">
            <a:spAutoFit/>
          </a:bodyPr>
          <a:lstStyle/>
          <a:p>
            <a:pPr>
              <a:spcBef>
                <a:spcPct val="20000"/>
              </a:spcBef>
              <a:buClr>
                <a:srgbClr val="1F497D">
                  <a:lumMod val="50000"/>
                </a:srgbClr>
              </a:buClr>
            </a:pPr>
            <a:r>
              <a:rPr lang="da-DK" sz="1600" dirty="0">
                <a:latin typeface="Arial" panose="020B0604020202020204" pitchFamily="34" charset="0"/>
                <a:cs typeface="Arial" panose="020B0604020202020204" pitchFamily="34" charset="0"/>
              </a:rPr>
              <a:t>Udvikling af nye løsninger på tværs af discipliner – og i samskabelse mellem studerende, forskere og omverdenen</a:t>
            </a:r>
          </a:p>
        </p:txBody>
      </p:sp>
      <p:cxnSp>
        <p:nvCxnSpPr>
          <p:cNvPr id="25" name="Straight Connector 20"/>
          <p:cNvCxnSpPr/>
          <p:nvPr/>
        </p:nvCxnSpPr>
        <p:spPr>
          <a:xfrm flipH="1">
            <a:off x="2226546" y="4413475"/>
            <a:ext cx="1269499"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
        <p:nvSpPr>
          <p:cNvPr id="26" name="Rektangel 25"/>
          <p:cNvSpPr/>
          <p:nvPr/>
        </p:nvSpPr>
        <p:spPr>
          <a:xfrm>
            <a:off x="1162473" y="2551843"/>
            <a:ext cx="2719965" cy="1077218"/>
          </a:xfrm>
          <a:prstGeom prst="rect">
            <a:avLst/>
          </a:prstGeom>
        </p:spPr>
        <p:txBody>
          <a:bodyPr wrap="square">
            <a:spAutoFit/>
          </a:bodyPr>
          <a:lstStyle/>
          <a:p>
            <a:pPr>
              <a:spcBef>
                <a:spcPct val="20000"/>
              </a:spcBef>
              <a:buClr>
                <a:srgbClr val="1F497D">
                  <a:lumMod val="50000"/>
                </a:srgbClr>
              </a:buClr>
            </a:pPr>
            <a:r>
              <a:rPr lang="da-DK" sz="1600" dirty="0">
                <a:latin typeface="Arial" panose="020B0604020202020204" pitchFamily="34" charset="0"/>
                <a:cs typeface="Arial" panose="020B0604020202020204" pitchFamily="34" charset="0"/>
              </a:rPr>
              <a:t>Uddannelser baseret på læringsmodellen Problembaseret Læring (PBL).</a:t>
            </a:r>
          </a:p>
        </p:txBody>
      </p:sp>
      <p:cxnSp>
        <p:nvCxnSpPr>
          <p:cNvPr id="28" name="Straight Connector 20"/>
          <p:cNvCxnSpPr/>
          <p:nvPr/>
        </p:nvCxnSpPr>
        <p:spPr>
          <a:xfrm flipH="1" flipV="1">
            <a:off x="2226546" y="3660700"/>
            <a:ext cx="1" cy="754417"/>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
        <p:nvSpPr>
          <p:cNvPr id="24" name="Kombinationstegning 23"/>
          <p:cNvSpPr/>
          <p:nvPr/>
        </p:nvSpPr>
        <p:spPr>
          <a:xfrm>
            <a:off x="5466781" y="3438609"/>
            <a:ext cx="754731" cy="839449"/>
          </a:xfrm>
          <a:custGeom>
            <a:avLst/>
            <a:gdLst>
              <a:gd name="connsiteX0" fmla="*/ 377700 w 754731"/>
              <a:gd name="connsiteY0" fmla="*/ 0 h 839449"/>
              <a:gd name="connsiteX1" fmla="*/ 403532 w 754731"/>
              <a:gd name="connsiteY1" fmla="*/ 23477 h 839449"/>
              <a:gd name="connsiteX2" fmla="*/ 753610 w 754731"/>
              <a:gd name="connsiteY2" fmla="*/ 759408 h 839449"/>
              <a:gd name="connsiteX3" fmla="*/ 754731 w 754731"/>
              <a:gd name="connsiteY3" fmla="*/ 781603 h 839449"/>
              <a:gd name="connsiteX4" fmla="*/ 726583 w 754731"/>
              <a:gd name="connsiteY4" fmla="*/ 791222 h 839449"/>
              <a:gd name="connsiteX5" fmla="*/ 386290 w 754731"/>
              <a:gd name="connsiteY5" fmla="*/ 839449 h 839449"/>
              <a:gd name="connsiteX6" fmla="*/ 24483 w 754731"/>
              <a:gd name="connsiteY6" fmla="*/ 784749 h 839449"/>
              <a:gd name="connsiteX7" fmla="*/ 0 w 754731"/>
              <a:gd name="connsiteY7" fmla="*/ 775788 h 839449"/>
              <a:gd name="connsiteX8" fmla="*/ 827 w 754731"/>
              <a:gd name="connsiteY8" fmla="*/ 759408 h 839449"/>
              <a:gd name="connsiteX9" fmla="*/ 245085 w 754731"/>
              <a:gd name="connsiteY9" fmla="*/ 144185 h 83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731" h="839449">
                <a:moveTo>
                  <a:pt x="377700" y="0"/>
                </a:moveTo>
                <a:lnTo>
                  <a:pt x="403532" y="23477"/>
                </a:lnTo>
                <a:cubicBezTo>
                  <a:pt x="596187" y="216132"/>
                  <a:pt x="724534" y="473097"/>
                  <a:pt x="753610" y="759408"/>
                </a:cubicBezTo>
                <a:lnTo>
                  <a:pt x="754731" y="781603"/>
                </a:lnTo>
                <a:lnTo>
                  <a:pt x="726583" y="791222"/>
                </a:lnTo>
                <a:cubicBezTo>
                  <a:pt x="618595" y="822618"/>
                  <a:pt x="504408" y="839449"/>
                  <a:pt x="386290" y="839449"/>
                </a:cubicBezTo>
                <a:cubicBezTo>
                  <a:pt x="260298" y="839449"/>
                  <a:pt x="138778" y="820299"/>
                  <a:pt x="24483" y="784749"/>
                </a:cubicBezTo>
                <a:lnTo>
                  <a:pt x="0" y="775788"/>
                </a:lnTo>
                <a:lnTo>
                  <a:pt x="827" y="759408"/>
                </a:lnTo>
                <a:cubicBezTo>
                  <a:pt x="24192" y="529336"/>
                  <a:pt x="111658" y="318215"/>
                  <a:pt x="245085" y="144185"/>
                </a:cubicBezTo>
                <a:close/>
              </a:path>
            </a:pathLst>
          </a:custGeom>
          <a:solidFill>
            <a:schemeClr val="tx1">
              <a:alpha val="31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91440" rtlCol="0" anchor="ctr">
            <a:noAutofit/>
          </a:bodyPr>
          <a:lstStyle/>
          <a:p>
            <a:pPr algn="ctr"/>
            <a:endParaRPr lang="en-US" sz="4400" dirty="0"/>
          </a:p>
        </p:txBody>
      </p:sp>
    </p:spTree>
    <p:extLst>
      <p:ext uri="{BB962C8B-B14F-4D97-AF65-F5344CB8AC3E}">
        <p14:creationId xmlns:p14="http://schemas.microsoft.com/office/powerpoint/2010/main" val="270407861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descr="Et billede, der indeholder person, indendørs, computer, bærbar computer&#10;&#10;Automatisk genereret beskrivelse"/>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20" y="10"/>
            <a:ext cx="12191980" cy="6857990"/>
          </a:xfrm>
          <a:noFill/>
        </p:spPr>
      </p:pic>
      <p:sp>
        <p:nvSpPr>
          <p:cNvPr id="3" name="Titel 2"/>
          <p:cNvSpPr>
            <a:spLocks noGrp="1"/>
          </p:cNvSpPr>
          <p:nvPr>
            <p:ph type="title"/>
          </p:nvPr>
        </p:nvSpPr>
        <p:spPr>
          <a:xfrm>
            <a:off x="2441575" y="2910841"/>
            <a:ext cx="7341129" cy="1036319"/>
          </a:xfrm>
        </p:spPr>
        <p:txBody>
          <a:bodyPr tIns="0" anchor="ctr" anchorCtr="0">
            <a:normAutofit/>
          </a:bodyPr>
          <a:lstStyle/>
          <a:p>
            <a:r>
              <a:rPr lang="da-DK" dirty="0"/>
              <a:t>AAU OG DE STUDERENDE</a:t>
            </a:r>
          </a:p>
        </p:txBody>
      </p:sp>
    </p:spTree>
    <p:extLst>
      <p:ext uri="{BB962C8B-B14F-4D97-AF65-F5344CB8AC3E}">
        <p14:creationId xmlns:p14="http://schemas.microsoft.com/office/powerpoint/2010/main" val="337103372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p:cNvSpPr>
            <a:spLocks noGrp="1"/>
          </p:cNvSpPr>
          <p:nvPr>
            <p:ph type="title"/>
          </p:nvPr>
        </p:nvSpPr>
        <p:spPr>
          <a:xfrm>
            <a:off x="587374" y="359273"/>
            <a:ext cx="6851394" cy="1621619"/>
          </a:xfrm>
        </p:spPr>
        <p:txBody>
          <a:bodyPr/>
          <a:lstStyle/>
          <a:p>
            <a:r>
              <a:rPr lang="da-DK" sz="2800"/>
              <a:t>AAU HAR EUROPAS BEDSTE INGENIØRUDDANNELSER - OG DE FJERDEBEDSTE I VERDEN</a:t>
            </a:r>
          </a:p>
        </p:txBody>
      </p:sp>
      <p:sp>
        <p:nvSpPr>
          <p:cNvPr id="6" name="Pladsholder til tekst 5"/>
          <p:cNvSpPr>
            <a:spLocks noGrp="1"/>
          </p:cNvSpPr>
          <p:nvPr>
            <p:ph type="body" sz="quarter" idx="12"/>
          </p:nvPr>
        </p:nvSpPr>
        <p:spPr>
          <a:xfrm>
            <a:off x="587375" y="2209861"/>
            <a:ext cx="4490445" cy="3752115"/>
          </a:xfrm>
        </p:spPr>
        <p:txBody>
          <a:bodyPr/>
          <a:lstStyle/>
          <a:p>
            <a:pPr marL="0" indent="0">
              <a:buNone/>
            </a:pPr>
            <a:r>
              <a:rPr lang="da-DK"/>
              <a:t>Det fastslår MIT og 50 globale thought leaders. Kun tre amerikanske universiteter overgår AAU på listen.</a:t>
            </a:r>
          </a:p>
          <a:p>
            <a:pPr marL="0" indent="0">
              <a:buNone/>
            </a:pPr>
            <a:endParaRPr lang="da-DK"/>
          </a:p>
          <a:p>
            <a:pPr marL="0" indent="0">
              <a:buNone/>
            </a:pPr>
            <a:r>
              <a:rPr lang="da-DK" b="1"/>
              <a:t>TOP 5:</a:t>
            </a:r>
          </a:p>
          <a:p>
            <a:pPr marL="0" indent="0">
              <a:buNone/>
            </a:pPr>
            <a:r>
              <a:rPr lang="en-US" b="1"/>
              <a:t>1. </a:t>
            </a:r>
            <a:r>
              <a:rPr lang="en-US"/>
              <a:t>Olin College of Engineering (US)</a:t>
            </a:r>
          </a:p>
          <a:p>
            <a:pPr marL="0" indent="0">
              <a:buNone/>
            </a:pPr>
            <a:r>
              <a:rPr lang="en-US" b="1"/>
              <a:t>2. </a:t>
            </a:r>
            <a:r>
              <a:rPr lang="en-US"/>
              <a:t>Massachusetts Institute of Technology (MIT) (US)</a:t>
            </a:r>
          </a:p>
          <a:p>
            <a:pPr marL="0" indent="0">
              <a:buNone/>
            </a:pPr>
            <a:r>
              <a:rPr lang="da-DK" b="1"/>
              <a:t>3</a:t>
            </a:r>
            <a:r>
              <a:rPr lang="da-DK"/>
              <a:t>. Stanford University (US)</a:t>
            </a:r>
          </a:p>
          <a:p>
            <a:pPr marL="0" indent="0">
              <a:buNone/>
            </a:pPr>
            <a:r>
              <a:rPr lang="da-DK" b="1"/>
              <a:t>4. Aalborg Universitet - AAU (DK)</a:t>
            </a:r>
            <a:endParaRPr lang="da-DK"/>
          </a:p>
          <a:p>
            <a:pPr marL="0" indent="0">
              <a:buNone/>
            </a:pPr>
            <a:r>
              <a:rPr lang="en-US" b="1"/>
              <a:t>5. </a:t>
            </a:r>
            <a:r>
              <a:rPr lang="da-DK"/>
              <a:t>Tecnische Universiteit Delft </a:t>
            </a:r>
            <a:r>
              <a:rPr lang="en-US"/>
              <a:t>(NL)</a:t>
            </a:r>
          </a:p>
          <a:p>
            <a:pPr marL="0" indent="0">
              <a:buNone/>
            </a:pPr>
            <a:endParaRPr lang="da-DK"/>
          </a:p>
        </p:txBody>
      </p:sp>
      <p:pic>
        <p:nvPicPr>
          <p:cNvPr id="5" name="Pladsholder til billede 4"/>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219363039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ladsholder til tekst 10"/>
          <p:cNvSpPr>
            <a:spLocks noGrp="1"/>
          </p:cNvSpPr>
          <p:nvPr>
            <p:ph type="body" sz="quarter" idx="17"/>
          </p:nvPr>
        </p:nvSpPr>
        <p:spPr>
          <a:xfrm>
            <a:off x="8103714" y="2930803"/>
            <a:ext cx="3516785" cy="3222624"/>
          </a:xfrm>
        </p:spPr>
        <p:txBody>
          <a:bodyPr/>
          <a:lstStyle/>
          <a:p>
            <a:pPr>
              <a:lnSpc>
                <a:spcPct val="100000"/>
              </a:lnSpc>
            </a:pPr>
            <a:r>
              <a:rPr lang="da-DK" b="1" dirty="0">
                <a:latin typeface="Arial" panose="020B0604020202020204" pitchFamily="34" charset="0"/>
                <a:cs typeface="Arial" panose="020B0604020202020204" pitchFamily="34" charset="0"/>
              </a:rPr>
              <a:t>64 professionsbachelor-</a:t>
            </a:r>
            <a:br>
              <a:rPr lang="da-DK" b="1" dirty="0">
                <a:latin typeface="Arial" panose="020B0604020202020204" pitchFamily="34" charset="0"/>
                <a:cs typeface="Arial" panose="020B0604020202020204" pitchFamily="34" charset="0"/>
              </a:rPr>
            </a:br>
            <a:r>
              <a:rPr lang="da-DK" b="1" dirty="0">
                <a:latin typeface="Arial" panose="020B0604020202020204" pitchFamily="34" charset="0"/>
                <a:cs typeface="Arial" panose="020B0604020202020204" pitchFamily="34" charset="0"/>
              </a:rPr>
              <a:t>uddannelser og bacheloruddannelser </a:t>
            </a:r>
          </a:p>
          <a:p>
            <a:pPr>
              <a:lnSpc>
                <a:spcPct val="100000"/>
              </a:lnSpc>
            </a:pPr>
            <a:r>
              <a:rPr lang="da-DK" b="1" dirty="0">
                <a:latin typeface="Arial" panose="020B0604020202020204" pitchFamily="34" charset="0"/>
                <a:cs typeface="Arial" panose="020B0604020202020204" pitchFamily="34" charset="0"/>
              </a:rPr>
              <a:t>105 kandidatuddannelser</a:t>
            </a:r>
            <a:endParaRPr lang="da-DK" dirty="0"/>
          </a:p>
        </p:txBody>
      </p:sp>
      <p:sp>
        <p:nvSpPr>
          <p:cNvPr id="2" name="Pladsholder til slidenummer 1"/>
          <p:cNvSpPr>
            <a:spLocks noGrp="1"/>
          </p:cNvSpPr>
          <p:nvPr>
            <p:ph type="sldNum" sz="quarter" idx="4294967295"/>
          </p:nvPr>
        </p:nvSpPr>
        <p:spPr>
          <a:xfrm>
            <a:off x="11339887" y="593223"/>
            <a:ext cx="571468" cy="227164"/>
          </a:xfrm>
          <a:prstGeom prst="rect">
            <a:avLst/>
          </a:prstGeom>
        </p:spPr>
        <p:txBody>
          <a:bodyPr/>
          <a:lstStyle/>
          <a:p>
            <a:fld id="{D8D877B3-D348-4611-9BDB-C5374591D951}" type="slidenum">
              <a:rPr lang="en-US" smtClean="0"/>
              <a:pPr/>
              <a:t>15</a:t>
            </a:fld>
            <a:endParaRPr lang="en-US" dirty="0"/>
          </a:p>
        </p:txBody>
      </p:sp>
      <p:sp>
        <p:nvSpPr>
          <p:cNvPr id="9" name="Titel 8"/>
          <p:cNvSpPr>
            <a:spLocks noGrp="1"/>
          </p:cNvSpPr>
          <p:nvPr>
            <p:ph type="title"/>
          </p:nvPr>
        </p:nvSpPr>
        <p:spPr>
          <a:xfrm>
            <a:off x="8103714" y="943460"/>
            <a:ext cx="4006509" cy="1621619"/>
          </a:xfrm>
        </p:spPr>
        <p:txBody>
          <a:bodyPr/>
          <a:lstStyle/>
          <a:p>
            <a:r>
              <a:rPr lang="da-DK" dirty="0"/>
              <a:t>STUDERENDE</a:t>
            </a:r>
            <a:br>
              <a:rPr lang="da-DK" dirty="0"/>
            </a:br>
            <a:r>
              <a:rPr lang="da-DK" sz="1600" b="0" dirty="0"/>
              <a:t>BACHELOR- OG KANDIDATOPTAGET PÅ AAU 2014-23 (1. OG 7. SEM.)</a:t>
            </a:r>
          </a:p>
        </p:txBody>
      </p:sp>
      <p:graphicFrame>
        <p:nvGraphicFramePr>
          <p:cNvPr id="13" name="Diagram 12">
            <a:extLst>
              <a:ext uri="{FF2B5EF4-FFF2-40B4-BE49-F238E27FC236}">
                <a16:creationId xmlns:a16="http://schemas.microsoft.com/office/drawing/2014/main" id="{FA4B1988-5AB9-8525-02A8-0BF8D6A28087}"/>
              </a:ext>
            </a:extLst>
          </p:cNvPr>
          <p:cNvGraphicFramePr/>
          <p:nvPr>
            <p:extLst>
              <p:ext uri="{D42A27DB-BD31-4B8C-83A1-F6EECF244321}">
                <p14:modId xmlns:p14="http://schemas.microsoft.com/office/powerpoint/2010/main" val="1501428310"/>
              </p:ext>
            </p:extLst>
          </p:nvPr>
        </p:nvGraphicFramePr>
        <p:xfrm>
          <a:off x="507720" y="1822460"/>
          <a:ext cx="6629679" cy="394935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731842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el 11">
            <a:extLst>
              <a:ext uri="{FF2B5EF4-FFF2-40B4-BE49-F238E27FC236}">
                <a16:creationId xmlns:a16="http://schemas.microsoft.com/office/drawing/2014/main" id="{C4E70B82-E50E-4A02-A2B9-DEFD2F80404D}"/>
              </a:ext>
            </a:extLst>
          </p:cNvPr>
          <p:cNvSpPr>
            <a:spLocks noGrp="1"/>
          </p:cNvSpPr>
          <p:nvPr>
            <p:ph type="title"/>
          </p:nvPr>
        </p:nvSpPr>
        <p:spPr>
          <a:xfrm>
            <a:off x="587374" y="359273"/>
            <a:ext cx="9003666" cy="1621619"/>
          </a:xfrm>
        </p:spPr>
        <p:txBody>
          <a:bodyPr/>
          <a:lstStyle/>
          <a:p>
            <a:r>
              <a:rPr lang="da-DK" dirty="0">
                <a:solidFill>
                  <a:srgbClr val="002060"/>
                </a:solidFill>
              </a:rPr>
              <a:t>UDDANNELSESOMRÅDER PÅ AAU</a:t>
            </a:r>
            <a:br>
              <a:rPr lang="da-DK" dirty="0">
                <a:solidFill>
                  <a:srgbClr val="002060"/>
                </a:solidFill>
              </a:rPr>
            </a:br>
            <a:endParaRPr lang="da-DK" dirty="0"/>
          </a:p>
        </p:txBody>
      </p:sp>
      <p:pic>
        <p:nvPicPr>
          <p:cNvPr id="27" name="Billede 26">
            <a:extLst>
              <a:ext uri="{FF2B5EF4-FFF2-40B4-BE49-F238E27FC236}">
                <a16:creationId xmlns:a16="http://schemas.microsoft.com/office/drawing/2014/main" id="{D9CEA4A8-186F-49FC-B1C7-90152094616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34355" y="1421251"/>
            <a:ext cx="2647950" cy="1000125"/>
          </a:xfrm>
          <a:prstGeom prst="rect">
            <a:avLst/>
          </a:prstGeom>
        </p:spPr>
      </p:pic>
      <p:pic>
        <p:nvPicPr>
          <p:cNvPr id="28" name="Billede 27">
            <a:extLst>
              <a:ext uri="{FF2B5EF4-FFF2-40B4-BE49-F238E27FC236}">
                <a16:creationId xmlns:a16="http://schemas.microsoft.com/office/drawing/2014/main" id="{E182BA40-0CA9-46AA-A275-50DE6C6FE78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478" y="1423988"/>
            <a:ext cx="2647950" cy="1000125"/>
          </a:xfrm>
          <a:prstGeom prst="rect">
            <a:avLst/>
          </a:prstGeom>
        </p:spPr>
      </p:pic>
      <p:pic>
        <p:nvPicPr>
          <p:cNvPr id="29" name="Billede 28">
            <a:extLst>
              <a:ext uri="{FF2B5EF4-FFF2-40B4-BE49-F238E27FC236}">
                <a16:creationId xmlns:a16="http://schemas.microsoft.com/office/drawing/2014/main" id="{2F79837D-1169-45A1-846C-F53D412DEDA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26910" y="1433601"/>
            <a:ext cx="2647950" cy="1000125"/>
          </a:xfrm>
          <a:prstGeom prst="rect">
            <a:avLst/>
          </a:prstGeom>
        </p:spPr>
      </p:pic>
      <p:pic>
        <p:nvPicPr>
          <p:cNvPr id="30" name="Billede 29">
            <a:extLst>
              <a:ext uri="{FF2B5EF4-FFF2-40B4-BE49-F238E27FC236}">
                <a16:creationId xmlns:a16="http://schemas.microsoft.com/office/drawing/2014/main" id="{D86362D4-2491-4B6C-A261-9B462D7FF70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82339" y="1421252"/>
            <a:ext cx="2647950" cy="1000125"/>
          </a:xfrm>
          <a:prstGeom prst="rect">
            <a:avLst/>
          </a:prstGeom>
        </p:spPr>
      </p:pic>
      <p:pic>
        <p:nvPicPr>
          <p:cNvPr id="31" name="Billede 30">
            <a:extLst>
              <a:ext uri="{FF2B5EF4-FFF2-40B4-BE49-F238E27FC236}">
                <a16:creationId xmlns:a16="http://schemas.microsoft.com/office/drawing/2014/main" id="{E52D95E7-3577-40B3-9B5E-6BDE5A40B4E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071258" y="2955390"/>
            <a:ext cx="2647950" cy="1000125"/>
          </a:xfrm>
          <a:prstGeom prst="rect">
            <a:avLst/>
          </a:prstGeom>
        </p:spPr>
      </p:pic>
      <p:pic>
        <p:nvPicPr>
          <p:cNvPr id="32" name="Billede 31">
            <a:extLst>
              <a:ext uri="{FF2B5EF4-FFF2-40B4-BE49-F238E27FC236}">
                <a16:creationId xmlns:a16="http://schemas.microsoft.com/office/drawing/2014/main" id="{C5FDBD83-3335-49BF-9946-A827D7DB1DBF}"/>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714013" y="2958146"/>
            <a:ext cx="2647950" cy="1000125"/>
          </a:xfrm>
          <a:prstGeom prst="rect">
            <a:avLst/>
          </a:prstGeom>
        </p:spPr>
      </p:pic>
      <p:pic>
        <p:nvPicPr>
          <p:cNvPr id="33" name="Billede 32">
            <a:extLst>
              <a:ext uri="{FF2B5EF4-FFF2-40B4-BE49-F238E27FC236}">
                <a16:creationId xmlns:a16="http://schemas.microsoft.com/office/drawing/2014/main" id="{DC02C945-A781-4F18-BFBC-16AD03E7566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398317" y="2958146"/>
            <a:ext cx="2647950" cy="1000125"/>
          </a:xfrm>
          <a:prstGeom prst="rect">
            <a:avLst/>
          </a:prstGeom>
        </p:spPr>
      </p:pic>
      <p:pic>
        <p:nvPicPr>
          <p:cNvPr id="34" name="Billede 33">
            <a:extLst>
              <a:ext uri="{FF2B5EF4-FFF2-40B4-BE49-F238E27FC236}">
                <a16:creationId xmlns:a16="http://schemas.microsoft.com/office/drawing/2014/main" id="{F87B8B89-0ED0-46F7-BFAD-A84B5CBD66F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82940" y="4466308"/>
            <a:ext cx="2647950" cy="1000125"/>
          </a:xfrm>
          <a:prstGeom prst="rect">
            <a:avLst/>
          </a:prstGeom>
        </p:spPr>
      </p:pic>
      <p:pic>
        <p:nvPicPr>
          <p:cNvPr id="35" name="Billede 34">
            <a:extLst>
              <a:ext uri="{FF2B5EF4-FFF2-40B4-BE49-F238E27FC236}">
                <a16:creationId xmlns:a16="http://schemas.microsoft.com/office/drawing/2014/main" id="{9B0E38E0-5DDB-4BEB-88BB-2AB60EEEBC8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433514" y="4463552"/>
            <a:ext cx="2647950" cy="1000125"/>
          </a:xfrm>
          <a:prstGeom prst="rect">
            <a:avLst/>
          </a:prstGeom>
        </p:spPr>
      </p:pic>
      <p:pic>
        <p:nvPicPr>
          <p:cNvPr id="36" name="Billede 35">
            <a:extLst>
              <a:ext uri="{FF2B5EF4-FFF2-40B4-BE49-F238E27FC236}">
                <a16:creationId xmlns:a16="http://schemas.microsoft.com/office/drawing/2014/main" id="{C6CDE6CB-BD7B-4E0E-B38A-D380CD0F8C5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081464" y="4466308"/>
            <a:ext cx="2647950" cy="1000125"/>
          </a:xfrm>
          <a:prstGeom prst="rect">
            <a:avLst/>
          </a:prstGeom>
        </p:spPr>
      </p:pic>
      <p:pic>
        <p:nvPicPr>
          <p:cNvPr id="37" name="Billede 36">
            <a:extLst>
              <a:ext uri="{FF2B5EF4-FFF2-40B4-BE49-F238E27FC236}">
                <a16:creationId xmlns:a16="http://schemas.microsoft.com/office/drawing/2014/main" id="{FE06D445-B811-4FC8-ACC4-40A1B69731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729414" y="4466308"/>
            <a:ext cx="2647950" cy="1000125"/>
          </a:xfrm>
          <a:prstGeom prst="rect">
            <a:avLst/>
          </a:prstGeom>
        </p:spPr>
      </p:pic>
      <p:sp>
        <p:nvSpPr>
          <p:cNvPr id="38" name="Pladsholder til tekst 1">
            <a:extLst>
              <a:ext uri="{FF2B5EF4-FFF2-40B4-BE49-F238E27FC236}">
                <a16:creationId xmlns:a16="http://schemas.microsoft.com/office/drawing/2014/main" id="{FBCA0D2D-F224-406E-BFA7-A6F323431D96}"/>
              </a:ext>
            </a:extLst>
          </p:cNvPr>
          <p:cNvSpPr txBox="1">
            <a:spLocks/>
          </p:cNvSpPr>
          <p:nvPr/>
        </p:nvSpPr>
        <p:spPr>
          <a:xfrm>
            <a:off x="782940" y="2453332"/>
            <a:ext cx="2644488" cy="664461"/>
          </a:xfrm>
          <a:prstGeom prst="rect">
            <a:avLst/>
          </a:prstGeom>
        </p:spPr>
        <p:txBody>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algn="ctr"/>
            <a:r>
              <a:rPr lang="da-DK"/>
              <a:t>Medier, kommunikation </a:t>
            </a:r>
            <a:br>
              <a:rPr lang="da-DK"/>
            </a:br>
            <a:r>
              <a:rPr lang="da-DK"/>
              <a:t>&amp; information</a:t>
            </a:r>
            <a:endParaRPr lang="da-DK" dirty="0"/>
          </a:p>
        </p:txBody>
      </p:sp>
      <p:sp>
        <p:nvSpPr>
          <p:cNvPr id="39" name="Pladsholder til tekst 1">
            <a:extLst>
              <a:ext uri="{FF2B5EF4-FFF2-40B4-BE49-F238E27FC236}">
                <a16:creationId xmlns:a16="http://schemas.microsoft.com/office/drawing/2014/main" id="{1B10D9CA-DEB7-44CC-918D-4B23DDF927BC}"/>
              </a:ext>
            </a:extLst>
          </p:cNvPr>
          <p:cNvSpPr txBox="1">
            <a:spLocks/>
          </p:cNvSpPr>
          <p:nvPr/>
        </p:nvSpPr>
        <p:spPr>
          <a:xfrm>
            <a:off x="3436976" y="2458897"/>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Samfund, politik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økonomi</a:t>
            </a:r>
          </a:p>
        </p:txBody>
      </p:sp>
      <p:sp>
        <p:nvSpPr>
          <p:cNvPr id="40" name="Pladsholder til tekst 1">
            <a:extLst>
              <a:ext uri="{FF2B5EF4-FFF2-40B4-BE49-F238E27FC236}">
                <a16:creationId xmlns:a16="http://schemas.microsoft.com/office/drawing/2014/main" id="{203DF433-531B-4AC3-8555-837333D61F39}"/>
              </a:ext>
            </a:extLst>
          </p:cNvPr>
          <p:cNvSpPr txBox="1">
            <a:spLocks/>
          </p:cNvSpPr>
          <p:nvPr/>
        </p:nvSpPr>
        <p:spPr>
          <a:xfrm>
            <a:off x="6088112" y="24456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Erhvervsøkonomi,</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handel &amp; ledelse</a:t>
            </a:r>
          </a:p>
        </p:txBody>
      </p:sp>
      <p:sp>
        <p:nvSpPr>
          <p:cNvPr id="41" name="Pladsholder til tekst 1">
            <a:extLst>
              <a:ext uri="{FF2B5EF4-FFF2-40B4-BE49-F238E27FC236}">
                <a16:creationId xmlns:a16="http://schemas.microsoft.com/office/drawing/2014/main" id="{CFB1C57B-0170-4762-B04A-FE94D06C1416}"/>
              </a:ext>
            </a:extLst>
          </p:cNvPr>
          <p:cNvSpPr txBox="1">
            <a:spLocks/>
          </p:cNvSpPr>
          <p:nvPr/>
        </p:nvSpPr>
        <p:spPr>
          <a:xfrm>
            <a:off x="2092001" y="39555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Kunst, musik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design</a:t>
            </a:r>
          </a:p>
        </p:txBody>
      </p:sp>
      <p:sp>
        <p:nvSpPr>
          <p:cNvPr id="42" name="Pladsholder til tekst 1">
            <a:extLst>
              <a:ext uri="{FF2B5EF4-FFF2-40B4-BE49-F238E27FC236}">
                <a16:creationId xmlns:a16="http://schemas.microsoft.com/office/drawing/2014/main" id="{EFBBD51E-F21C-487F-B2BB-7B4A4F4D0403}"/>
              </a:ext>
            </a:extLst>
          </p:cNvPr>
          <p:cNvSpPr txBox="1">
            <a:spLocks/>
          </p:cNvSpPr>
          <p:nvPr/>
        </p:nvSpPr>
        <p:spPr>
          <a:xfrm>
            <a:off x="4730643" y="3958271"/>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Medicin, sundhed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pleje</a:t>
            </a:r>
          </a:p>
        </p:txBody>
      </p:sp>
      <p:sp>
        <p:nvSpPr>
          <p:cNvPr id="43" name="Pladsholder til tekst 1">
            <a:extLst>
              <a:ext uri="{FF2B5EF4-FFF2-40B4-BE49-F238E27FC236}">
                <a16:creationId xmlns:a16="http://schemas.microsoft.com/office/drawing/2014/main" id="{1DA410A9-D4DD-4937-BE78-58EAB812E644}"/>
              </a:ext>
            </a:extLst>
          </p:cNvPr>
          <p:cNvSpPr txBox="1">
            <a:spLocks/>
          </p:cNvSpPr>
          <p:nvPr/>
        </p:nvSpPr>
        <p:spPr>
          <a:xfrm>
            <a:off x="7400899" y="3966488"/>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Fysik, matematik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nanoteknologi</a:t>
            </a:r>
          </a:p>
        </p:txBody>
      </p:sp>
      <p:sp>
        <p:nvSpPr>
          <p:cNvPr id="44" name="Pladsholder til tekst 1">
            <a:extLst>
              <a:ext uri="{FF2B5EF4-FFF2-40B4-BE49-F238E27FC236}">
                <a16:creationId xmlns:a16="http://schemas.microsoft.com/office/drawing/2014/main" id="{01FA8813-4EA2-41D5-B66D-05105793D040}"/>
              </a:ext>
            </a:extLst>
          </p:cNvPr>
          <p:cNvSpPr txBox="1">
            <a:spLocks/>
          </p:cNvSpPr>
          <p:nvPr/>
        </p:nvSpPr>
        <p:spPr>
          <a:xfrm>
            <a:off x="8756766" y="24373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Biologi, kemi,</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natur</a:t>
            </a:r>
          </a:p>
        </p:txBody>
      </p:sp>
      <p:sp>
        <p:nvSpPr>
          <p:cNvPr id="45" name="Pladsholder til tekst 1">
            <a:extLst>
              <a:ext uri="{FF2B5EF4-FFF2-40B4-BE49-F238E27FC236}">
                <a16:creationId xmlns:a16="http://schemas.microsoft.com/office/drawing/2014/main" id="{243BD7F4-2DD0-43AB-A160-E503DCF29DF1}"/>
              </a:ext>
            </a:extLst>
          </p:cNvPr>
          <p:cNvSpPr txBox="1">
            <a:spLocks/>
          </p:cNvSpPr>
          <p:nvPr/>
        </p:nvSpPr>
        <p:spPr>
          <a:xfrm>
            <a:off x="789568" y="5481450"/>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Pædagogik, psykologi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undervisning</a:t>
            </a:r>
          </a:p>
        </p:txBody>
      </p:sp>
      <p:sp>
        <p:nvSpPr>
          <p:cNvPr id="46" name="Pladsholder til tekst 1">
            <a:extLst>
              <a:ext uri="{FF2B5EF4-FFF2-40B4-BE49-F238E27FC236}">
                <a16:creationId xmlns:a16="http://schemas.microsoft.com/office/drawing/2014/main" id="{70285468-431F-4FDC-B629-5185F6942C36}"/>
              </a:ext>
            </a:extLst>
          </p:cNvPr>
          <p:cNvSpPr txBox="1">
            <a:spLocks/>
          </p:cNvSpPr>
          <p:nvPr/>
        </p:nvSpPr>
        <p:spPr>
          <a:xfrm>
            <a:off x="3443604" y="54870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Sprog, kultur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historie</a:t>
            </a:r>
          </a:p>
        </p:txBody>
      </p:sp>
      <p:sp>
        <p:nvSpPr>
          <p:cNvPr id="47" name="Pladsholder til tekst 1">
            <a:extLst>
              <a:ext uri="{FF2B5EF4-FFF2-40B4-BE49-F238E27FC236}">
                <a16:creationId xmlns:a16="http://schemas.microsoft.com/office/drawing/2014/main" id="{D4513356-B1A7-4FD4-B5B4-4628A71C60F2}"/>
              </a:ext>
            </a:extLst>
          </p:cNvPr>
          <p:cNvSpPr txBox="1">
            <a:spLocks/>
          </p:cNvSpPr>
          <p:nvPr/>
        </p:nvSpPr>
        <p:spPr>
          <a:xfrm>
            <a:off x="6094740" y="54737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It, elektronik</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programmering</a:t>
            </a:r>
          </a:p>
        </p:txBody>
      </p:sp>
      <p:sp>
        <p:nvSpPr>
          <p:cNvPr id="48" name="Pladsholder til tekst 1">
            <a:extLst>
              <a:ext uri="{FF2B5EF4-FFF2-40B4-BE49-F238E27FC236}">
                <a16:creationId xmlns:a16="http://schemas.microsoft.com/office/drawing/2014/main" id="{B3CC3213-695D-46EE-B341-4E5B6A793E73}"/>
              </a:ext>
            </a:extLst>
          </p:cNvPr>
          <p:cNvSpPr txBox="1">
            <a:spLocks/>
          </p:cNvSpPr>
          <p:nvPr/>
        </p:nvSpPr>
        <p:spPr>
          <a:xfrm>
            <a:off x="8763394" y="54654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Teknik, konstruktion</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udvikling</a:t>
            </a:r>
          </a:p>
        </p:txBody>
      </p:sp>
    </p:spTree>
    <p:extLst>
      <p:ext uri="{BB962C8B-B14F-4D97-AF65-F5344CB8AC3E}">
        <p14:creationId xmlns:p14="http://schemas.microsoft.com/office/powerpoint/2010/main" val="1238446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p:blipFill>
        <p:spPr>
          <a:xfrm>
            <a:off x="10" y="5"/>
            <a:ext cx="12192000" cy="6858000"/>
          </a:xfrm>
          <a:noFill/>
        </p:spPr>
      </p:pic>
      <p:sp>
        <p:nvSpPr>
          <p:cNvPr id="2" name="Titel 1"/>
          <p:cNvSpPr>
            <a:spLocks noGrp="1"/>
          </p:cNvSpPr>
          <p:nvPr>
            <p:ph type="title"/>
          </p:nvPr>
        </p:nvSpPr>
        <p:spPr>
          <a:xfrm>
            <a:off x="2425436" y="2910841"/>
            <a:ext cx="7341129" cy="1036319"/>
          </a:xfrm>
        </p:spPr>
        <p:txBody>
          <a:bodyPr tIns="0" anchor="ctr" anchorCtr="0">
            <a:normAutofit/>
          </a:bodyPr>
          <a:lstStyle/>
          <a:p>
            <a:r>
              <a:rPr lang="da-DK" dirty="0"/>
              <a:t>VORES LÆRINGSMODEL</a:t>
            </a:r>
          </a:p>
        </p:txBody>
      </p:sp>
    </p:spTree>
    <p:extLst>
      <p:ext uri="{BB962C8B-B14F-4D97-AF65-F5344CB8AC3E}">
        <p14:creationId xmlns:p14="http://schemas.microsoft.com/office/powerpoint/2010/main" val="18709901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ladsholder til billede 12"/>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9144"/>
            <a:ext cx="4753232" cy="6858000"/>
          </a:xfrm>
          <a:noFill/>
        </p:spPr>
      </p:pic>
      <p:sp>
        <p:nvSpPr>
          <p:cNvPr id="5" name="Titel 4"/>
          <p:cNvSpPr>
            <a:spLocks noGrp="1"/>
          </p:cNvSpPr>
          <p:nvPr>
            <p:ph type="title"/>
          </p:nvPr>
        </p:nvSpPr>
        <p:spPr>
          <a:xfrm>
            <a:off x="587374" y="359273"/>
            <a:ext cx="6334634" cy="1621619"/>
          </a:xfrm>
        </p:spPr>
        <p:txBody>
          <a:bodyPr anchor="t">
            <a:normAutofit fontScale="90000"/>
          </a:bodyPr>
          <a:lstStyle/>
          <a:p>
            <a:pPr>
              <a:lnSpc>
                <a:spcPct val="90000"/>
              </a:lnSpc>
            </a:pPr>
            <a:r>
              <a:rPr lang="da-DK" dirty="0"/>
              <a:t>PROBLEM- OG PROJEKT-</a:t>
            </a:r>
            <a:br>
              <a:rPr lang="da-DK" dirty="0"/>
            </a:br>
            <a:r>
              <a:rPr lang="da-DK" dirty="0"/>
              <a:t>BASERET LÆRING</a:t>
            </a:r>
            <a:br>
              <a:rPr lang="da-DK" sz="2500" dirty="0"/>
            </a:br>
            <a:r>
              <a:rPr lang="da-DK" sz="2200" b="0" dirty="0"/>
              <a:t>(AAU-TILGANGEN)</a:t>
            </a:r>
            <a:endParaRPr lang="da-DK" sz="2500" b="0" dirty="0"/>
          </a:p>
        </p:txBody>
      </p:sp>
      <p:sp>
        <p:nvSpPr>
          <p:cNvPr id="7" name="Pladsholder til tekst 6"/>
          <p:cNvSpPr>
            <a:spLocks noGrp="1"/>
          </p:cNvSpPr>
          <p:nvPr>
            <p:ph type="body" sz="quarter" idx="12"/>
          </p:nvPr>
        </p:nvSpPr>
        <p:spPr>
          <a:xfrm>
            <a:off x="587375" y="2143359"/>
            <a:ext cx="4490445" cy="3752115"/>
          </a:xfrm>
        </p:spPr>
        <p:txBody>
          <a:bodyPr>
            <a:normAutofit/>
          </a:bodyPr>
          <a:lstStyle/>
          <a:p>
            <a:r>
              <a:rPr lang="da-DK" altLang="da-DK" dirty="0"/>
              <a:t>De studerende er drevet af et problem </a:t>
            </a:r>
            <a:br>
              <a:rPr lang="da-DK" altLang="da-DK" dirty="0"/>
            </a:br>
            <a:r>
              <a:rPr lang="da-DK" altLang="da-DK" dirty="0"/>
              <a:t>– lærer gennem problemløsning. </a:t>
            </a:r>
          </a:p>
          <a:p>
            <a:endParaRPr lang="da-DK" altLang="da-DK" dirty="0"/>
          </a:p>
          <a:p>
            <a:r>
              <a:rPr lang="da-DK" altLang="da-DK" dirty="0"/>
              <a:t>De studerende udarbejder et projekt 	                           – projektarbejdet foregår i grupper. </a:t>
            </a:r>
          </a:p>
          <a:p>
            <a:endParaRPr lang="da-DK" altLang="da-DK" dirty="0"/>
          </a:p>
          <a:p>
            <a:r>
              <a:rPr lang="da-DK" altLang="da-DK" dirty="0"/>
              <a:t>De studerende har en vejleder, der hjælper, udfordrer, diskuterer og giver feedback på projektarbejdet. </a:t>
            </a:r>
          </a:p>
          <a:p>
            <a:endParaRPr lang="da-DK" altLang="da-DK" dirty="0"/>
          </a:p>
          <a:p>
            <a:r>
              <a:rPr lang="da-DK" altLang="da-DK" dirty="0"/>
              <a:t>De studerende dokumenterer deres arbejde i en projektrapport, som er genstand for en mundtlig (gruppe)eksamen.</a:t>
            </a:r>
            <a:endParaRPr lang="da-DK" dirty="0"/>
          </a:p>
          <a:p>
            <a:endParaRPr lang="da-DK"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a:lstStyle/>
          <a:p>
            <a:pPr>
              <a:spcAft>
                <a:spcPts val="600"/>
              </a:spcAft>
            </a:pPr>
            <a:fld id="{D8D877B3-D348-4611-9BDB-C5374591D951}" type="slidenum">
              <a:rPr lang="en-US" smtClean="0"/>
              <a:pPr>
                <a:spcAft>
                  <a:spcPts val="600"/>
                </a:spcAft>
              </a:pPr>
              <a:t>18</a:t>
            </a:fld>
            <a:endParaRPr lang="en-US"/>
          </a:p>
        </p:txBody>
      </p:sp>
    </p:spTree>
    <p:extLst>
      <p:ext uri="{BB962C8B-B14F-4D97-AF65-F5344CB8AC3E}">
        <p14:creationId xmlns:p14="http://schemas.microsoft.com/office/powerpoint/2010/main" val="15858040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4"/>
          <p:cNvGraphicFramePr/>
          <p:nvPr>
            <p:extLst>
              <p:ext uri="{D42A27DB-BD31-4B8C-83A1-F6EECF244321}">
                <p14:modId xmlns:p14="http://schemas.microsoft.com/office/powerpoint/2010/main" val="3950632847"/>
              </p:ext>
            </p:extLst>
          </p:nvPr>
        </p:nvGraphicFramePr>
        <p:xfrm>
          <a:off x="3417971" y="2016214"/>
          <a:ext cx="4329796" cy="342335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el 3"/>
          <p:cNvSpPr>
            <a:spLocks noGrp="1"/>
          </p:cNvSpPr>
          <p:nvPr>
            <p:ph type="title"/>
          </p:nvPr>
        </p:nvSpPr>
        <p:spPr>
          <a:xfrm>
            <a:off x="587375" y="357948"/>
            <a:ext cx="6393288" cy="1486727"/>
          </a:xfrm>
        </p:spPr>
        <p:txBody>
          <a:bodyPr/>
          <a:lstStyle/>
          <a:p>
            <a:r>
              <a:rPr lang="da-DK" dirty="0"/>
              <a:t>LÆRINGSPROCESSENS </a:t>
            </a:r>
            <a:br>
              <a:rPr lang="da-DK" dirty="0"/>
            </a:br>
            <a:r>
              <a:rPr lang="da-DK" dirty="0"/>
              <a:t>ELEMENTER</a:t>
            </a:r>
            <a:br>
              <a:rPr lang="da-DK" dirty="0"/>
            </a:br>
            <a:endParaRPr lang="da-DK" dirty="0"/>
          </a:p>
        </p:txBody>
      </p:sp>
      <p:grpSp>
        <p:nvGrpSpPr>
          <p:cNvPr id="6" name="Group 26"/>
          <p:cNvGrpSpPr>
            <a:grpSpLocks noChangeAspect="1"/>
          </p:cNvGrpSpPr>
          <p:nvPr/>
        </p:nvGrpSpPr>
        <p:grpSpPr bwMode="auto">
          <a:xfrm>
            <a:off x="5362668" y="3291266"/>
            <a:ext cx="440402" cy="350854"/>
            <a:chOff x="2903" y="1145"/>
            <a:chExt cx="300" cy="239"/>
          </a:xfrm>
        </p:grpSpPr>
        <p:sp>
          <p:nvSpPr>
            <p:cNvPr id="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11" name="Текст 7"/>
          <p:cNvSpPr txBox="1">
            <a:spLocks/>
          </p:cNvSpPr>
          <p:nvPr/>
        </p:nvSpPr>
        <p:spPr>
          <a:xfrm>
            <a:off x="9017746" y="3012967"/>
            <a:ext cx="1341110" cy="603114"/>
          </a:xfrm>
          <a:prstGeom prst="rect">
            <a:avLst/>
          </a:prstGeom>
        </p:spPr>
        <p:txBody>
          <a:bodyPr tIns="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defRPr/>
            </a:pPr>
            <a:r>
              <a:rPr lang="en-US" sz="3600" dirty="0">
                <a:solidFill>
                  <a:schemeClr val="bg1"/>
                </a:solidFill>
                <a:ea typeface="Butler" charset="0"/>
                <a:cs typeface="Butler" charset="0"/>
              </a:rPr>
              <a:t>50%</a:t>
            </a:r>
          </a:p>
        </p:txBody>
      </p:sp>
      <p:sp>
        <p:nvSpPr>
          <p:cNvPr id="12" name="TextBox 21"/>
          <p:cNvSpPr txBox="1"/>
          <p:nvPr/>
        </p:nvSpPr>
        <p:spPr>
          <a:xfrm>
            <a:off x="8821599" y="4758694"/>
            <a:ext cx="2153165" cy="275653"/>
          </a:xfrm>
          <a:prstGeom prst="rect">
            <a:avLst/>
          </a:prstGeom>
          <a:noFill/>
        </p:spPr>
        <p:txBody>
          <a:bodyPr wrap="square" lIns="0" rIns="0" rtlCol="0">
            <a:spAutoFit/>
          </a:bodyPr>
          <a:lstStyle/>
          <a:p>
            <a:pPr>
              <a:lnSpc>
                <a:spcPct val="70000"/>
              </a:lnSpc>
            </a:pPr>
            <a:r>
              <a:rPr lang="en-US" sz="1600" dirty="0">
                <a:solidFill>
                  <a:schemeClr val="bg1"/>
                </a:solidFill>
                <a:latin typeface="+mj-lt"/>
              </a:rPr>
              <a:t>SAMARBEJDE</a:t>
            </a:r>
          </a:p>
        </p:txBody>
      </p:sp>
      <p:sp>
        <p:nvSpPr>
          <p:cNvPr id="13" name="TextBox 22"/>
          <p:cNvSpPr txBox="1"/>
          <p:nvPr/>
        </p:nvSpPr>
        <p:spPr>
          <a:xfrm>
            <a:off x="8821599" y="5051471"/>
            <a:ext cx="3549364" cy="1274195"/>
          </a:xfrm>
          <a:prstGeom prst="rect">
            <a:avLst/>
          </a:prstGeom>
          <a:noFill/>
        </p:spPr>
        <p:txBody>
          <a:bodyPr wrap="square" lIns="0" rIns="0" rtlCol="0">
            <a:spAutoFit/>
          </a:bodyPr>
          <a:lstStyle/>
          <a:p>
            <a:pPr>
              <a:lnSpc>
                <a:spcPct val="120000"/>
              </a:lnSpc>
            </a:pPr>
            <a:r>
              <a:rPr lang="da-DK" sz="1600" dirty="0">
                <a:solidFill>
                  <a:schemeClr val="bg1">
                    <a:alpha val="80000"/>
                  </a:schemeClr>
                </a:solidFill>
              </a:rPr>
              <a:t>50% af kandidat-specialerne udarbejdet i </a:t>
            </a:r>
          </a:p>
          <a:p>
            <a:pPr>
              <a:lnSpc>
                <a:spcPct val="120000"/>
              </a:lnSpc>
            </a:pPr>
            <a:r>
              <a:rPr lang="da-DK" sz="1600" dirty="0">
                <a:solidFill>
                  <a:schemeClr val="bg1">
                    <a:alpha val="80000"/>
                  </a:schemeClr>
                </a:solidFill>
              </a:rPr>
              <a:t>samarbejde med virksomheder/ </a:t>
            </a:r>
          </a:p>
          <a:p>
            <a:pPr>
              <a:lnSpc>
                <a:spcPct val="120000"/>
              </a:lnSpc>
            </a:pPr>
            <a:r>
              <a:rPr lang="da-DK" sz="1600" dirty="0">
                <a:solidFill>
                  <a:schemeClr val="bg1">
                    <a:alpha val="80000"/>
                  </a:schemeClr>
                </a:solidFill>
              </a:rPr>
              <a:t>eksterne partnere</a:t>
            </a:r>
          </a:p>
        </p:txBody>
      </p:sp>
      <p:sp>
        <p:nvSpPr>
          <p:cNvPr id="15" name="TextBox 16"/>
          <p:cNvSpPr txBox="1"/>
          <p:nvPr/>
        </p:nvSpPr>
        <p:spPr>
          <a:xfrm>
            <a:off x="4589100" y="3727889"/>
            <a:ext cx="2023534" cy="338554"/>
          </a:xfrm>
          <a:prstGeom prst="rect">
            <a:avLst/>
          </a:prstGeom>
          <a:noFill/>
        </p:spPr>
        <p:txBody>
          <a:bodyPr wrap="square" lIns="0" rIns="0" rtlCol="0">
            <a:spAutoFit/>
          </a:bodyPr>
          <a:lstStyle/>
          <a:p>
            <a:pPr algn="ctr"/>
            <a:r>
              <a:rPr lang="en-US" sz="1600" dirty="0">
                <a:latin typeface="+mj-lt"/>
              </a:rPr>
              <a:t>STUDERENDE</a:t>
            </a:r>
          </a:p>
        </p:txBody>
      </p:sp>
      <p:sp>
        <p:nvSpPr>
          <p:cNvPr id="17" name="Rektangel 16"/>
          <p:cNvSpPr/>
          <p:nvPr/>
        </p:nvSpPr>
        <p:spPr>
          <a:xfrm>
            <a:off x="2052415" y="2619928"/>
            <a:ext cx="1750287"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UNDERVISNING</a:t>
            </a:r>
            <a:endParaRPr lang="da-DK" sz="1600" dirty="0"/>
          </a:p>
        </p:txBody>
      </p:sp>
      <p:sp>
        <p:nvSpPr>
          <p:cNvPr id="20" name="Rektangel 19"/>
          <p:cNvSpPr/>
          <p:nvPr/>
        </p:nvSpPr>
        <p:spPr>
          <a:xfrm>
            <a:off x="4316371" y="5956968"/>
            <a:ext cx="2715295"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EKSTERNT SAMARBEJDE</a:t>
            </a:r>
            <a:endParaRPr lang="da-DK" sz="1600" dirty="0"/>
          </a:p>
        </p:txBody>
      </p:sp>
      <p:sp>
        <p:nvSpPr>
          <p:cNvPr id="21" name="Rektangel 20"/>
          <p:cNvSpPr/>
          <p:nvPr/>
        </p:nvSpPr>
        <p:spPr>
          <a:xfrm>
            <a:off x="7467531" y="2619928"/>
            <a:ext cx="1402948"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FORSKNING</a:t>
            </a:r>
            <a:endParaRPr lang="da-DK" sz="1600" dirty="0"/>
          </a:p>
        </p:txBody>
      </p:sp>
      <p:cxnSp>
        <p:nvCxnSpPr>
          <p:cNvPr id="19" name="Straight Connector 20"/>
          <p:cNvCxnSpPr/>
          <p:nvPr/>
        </p:nvCxnSpPr>
        <p:spPr>
          <a:xfrm flipH="1">
            <a:off x="2937289" y="3746379"/>
            <a:ext cx="1064481"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2" name="Straight Connector 20"/>
          <p:cNvCxnSpPr/>
          <p:nvPr/>
        </p:nvCxnSpPr>
        <p:spPr>
          <a:xfrm flipH="1" flipV="1">
            <a:off x="2933573" y="3111663"/>
            <a:ext cx="1818" cy="634716"/>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6" name="Straight Connector 20"/>
          <p:cNvCxnSpPr/>
          <p:nvPr/>
        </p:nvCxnSpPr>
        <p:spPr>
          <a:xfrm flipH="1">
            <a:off x="7141394" y="3746379"/>
            <a:ext cx="1064481"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7" name="Straight Connector 20"/>
          <p:cNvCxnSpPr/>
          <p:nvPr/>
        </p:nvCxnSpPr>
        <p:spPr>
          <a:xfrm flipH="1" flipV="1">
            <a:off x="8201017" y="3111663"/>
            <a:ext cx="1818" cy="634716"/>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8" name="Straight Connector 20"/>
          <p:cNvCxnSpPr/>
          <p:nvPr/>
        </p:nvCxnSpPr>
        <p:spPr>
          <a:xfrm flipH="1" flipV="1">
            <a:off x="5573434" y="5202924"/>
            <a:ext cx="1818" cy="634716"/>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Tree>
    <p:extLst>
      <p:ext uri="{BB962C8B-B14F-4D97-AF65-F5344CB8AC3E}">
        <p14:creationId xmlns:p14="http://schemas.microsoft.com/office/powerpoint/2010/main" val="135954760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a:xfrm>
            <a:off x="11339887" y="593223"/>
            <a:ext cx="571468" cy="227164"/>
          </a:xfrm>
        </p:spPr>
        <p:txBody>
          <a:bodyPr>
            <a:normAutofit/>
          </a:bodyPr>
          <a:lstStyle/>
          <a:p>
            <a:pPr>
              <a:lnSpc>
                <a:spcPct val="90000"/>
              </a:lnSpc>
              <a:spcAft>
                <a:spcPts val="600"/>
              </a:spcAft>
            </a:pPr>
            <a:fld id="{D8D877B3-D348-4611-9BDB-C5374591D951}" type="slidenum">
              <a:rPr lang="en-US" sz="900" smtClean="0"/>
              <a:pPr>
                <a:lnSpc>
                  <a:spcPct val="90000"/>
                </a:lnSpc>
                <a:spcAft>
                  <a:spcPts val="600"/>
                </a:spcAft>
              </a:pPr>
              <a:t>2</a:t>
            </a:fld>
            <a:endParaRPr lang="en-US" sz="900"/>
          </a:p>
        </p:txBody>
      </p:sp>
      <p:sp>
        <p:nvSpPr>
          <p:cNvPr id="6" name="Titel 5"/>
          <p:cNvSpPr>
            <a:spLocks noGrp="1"/>
          </p:cNvSpPr>
          <p:nvPr>
            <p:ph type="title"/>
          </p:nvPr>
        </p:nvSpPr>
        <p:spPr>
          <a:xfrm>
            <a:off x="587375" y="373446"/>
            <a:ext cx="4454526" cy="1471230"/>
          </a:xfrm>
        </p:spPr>
        <p:txBody>
          <a:bodyPr anchor="t">
            <a:normAutofit/>
          </a:bodyPr>
          <a:lstStyle/>
          <a:p>
            <a:r>
              <a:rPr lang="da-DK" dirty="0"/>
              <a:t>INDHOLD</a:t>
            </a:r>
          </a:p>
        </p:txBody>
      </p:sp>
      <p:sp>
        <p:nvSpPr>
          <p:cNvPr id="7" name="Pladsholder til tekst 6"/>
          <p:cNvSpPr>
            <a:spLocks noGrp="1"/>
          </p:cNvSpPr>
          <p:nvPr>
            <p:ph type="body" sz="quarter" idx="12"/>
          </p:nvPr>
        </p:nvSpPr>
        <p:spPr>
          <a:xfrm>
            <a:off x="583406" y="2101809"/>
            <a:ext cx="4458495" cy="3600491"/>
          </a:xfrm>
        </p:spPr>
        <p:txBody>
          <a:bodyPr>
            <a:normAutofit/>
          </a:bodyPr>
          <a:lstStyle/>
          <a:p>
            <a:r>
              <a:rPr lang="da-DK" dirty="0"/>
              <a:t>GENERELT</a:t>
            </a:r>
          </a:p>
          <a:p>
            <a:r>
              <a:rPr lang="da-DK" dirty="0"/>
              <a:t>DE STUDERENDE</a:t>
            </a:r>
          </a:p>
          <a:p>
            <a:r>
              <a:rPr lang="da-DK" dirty="0"/>
              <a:t>PBL</a:t>
            </a:r>
          </a:p>
          <a:p>
            <a:r>
              <a:rPr lang="da-DK" dirty="0"/>
              <a:t>FORSKNING OG RANKING</a:t>
            </a:r>
          </a:p>
          <a:p>
            <a:r>
              <a:rPr lang="da-DK" dirty="0"/>
              <a:t>ERHVERVSSAMARBEJDE</a:t>
            </a:r>
          </a:p>
          <a:p>
            <a:r>
              <a:rPr lang="da-DK" dirty="0"/>
              <a:t>STRATEGI 2022-26</a:t>
            </a:r>
          </a:p>
          <a:p>
            <a:r>
              <a:rPr lang="da-DK" dirty="0"/>
              <a:t>BÆREDYGTIGHED PÅ AAU</a:t>
            </a:r>
          </a:p>
        </p:txBody>
      </p:sp>
      <p:pic>
        <p:nvPicPr>
          <p:cNvPr id="4" name="Pladsholder til billede 3"/>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p:blipFill>
        <p:spPr>
          <a:xfrm>
            <a:off x="5270500" y="2857"/>
            <a:ext cx="6921500" cy="6852285"/>
          </a:xfrm>
          <a:noFill/>
        </p:spPr>
      </p:pic>
    </p:spTree>
    <p:extLst>
      <p:ext uri="{BB962C8B-B14F-4D97-AF65-F5344CB8AC3E}">
        <p14:creationId xmlns:p14="http://schemas.microsoft.com/office/powerpoint/2010/main" val="25796948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MAKE IT REAL</a:t>
            </a:r>
          </a:p>
        </p:txBody>
      </p:sp>
      <p:sp>
        <p:nvSpPr>
          <p:cNvPr id="4" name="Pladsholder til tekst 3"/>
          <p:cNvSpPr>
            <a:spLocks noGrp="1"/>
          </p:cNvSpPr>
          <p:nvPr>
            <p:ph type="body" sz="quarter" idx="12"/>
          </p:nvPr>
        </p:nvSpPr>
        <p:spPr>
          <a:xfrm>
            <a:off x="766763" y="1863952"/>
            <a:ext cx="5433070" cy="4173991"/>
          </a:xfrm>
        </p:spPr>
        <p:txBody>
          <a:bodyPr>
            <a:normAutofit fontScale="92500"/>
          </a:bodyPr>
          <a:lstStyle/>
          <a:p>
            <a:r>
              <a:rPr lang="da-DK" dirty="0"/>
              <a:t>AAU’s overordnede koncept for rekruttering til fuldtidsstudier.</a:t>
            </a:r>
          </a:p>
          <a:p>
            <a:r>
              <a:rPr lang="da-DK" dirty="0"/>
              <a:t>Fokus på at imødekomme og svare på de spørgsmål, som potentielle studerende har ift. valg af uddannelse.</a:t>
            </a:r>
          </a:p>
          <a:p>
            <a:r>
              <a:rPr lang="da-DK" dirty="0"/>
              <a:t>Konceptet bygger på målgruppedata, analyser, statistikker og fokusgruppesamtaler.</a:t>
            </a:r>
          </a:p>
          <a:p>
            <a:r>
              <a:rPr lang="da-DK" dirty="0"/>
              <a:t>De tre grundbudskaber i Make It Real er, at AAU tilbyder: </a:t>
            </a:r>
          </a:p>
          <a:p>
            <a:pPr lvl="1"/>
            <a:r>
              <a:rPr lang="da-DK" dirty="0"/>
              <a:t>VIDEN (den faglighed, de studerende får)</a:t>
            </a:r>
          </a:p>
          <a:p>
            <a:pPr lvl="1"/>
            <a:r>
              <a:rPr lang="da-DK" dirty="0"/>
              <a:t>ERFARING (gennem samarbejde med eksterne og i kraft af projektarbejde)</a:t>
            </a:r>
          </a:p>
          <a:p>
            <a:pPr lvl="1"/>
            <a:r>
              <a:rPr lang="da-DK" dirty="0"/>
              <a:t>NÆRVÆR (som studerende er du ikke alene, du får et netværk (gennem gruppearbejde), og der er kort afstand til forelæsere og vejledere)</a:t>
            </a:r>
          </a:p>
          <a:p>
            <a:r>
              <a:rPr lang="da-DK" dirty="0"/>
              <a:t>Den visuelle identitet er tilpasset den digitale virkelighed og udnytter mulighederne fra de digitale platforme, fx ved brug af animation.</a:t>
            </a:r>
          </a:p>
        </p:txBody>
      </p:sp>
      <p:pic>
        <p:nvPicPr>
          <p:cNvPr id="7" name="Billede 6">
            <a:extLst>
              <a:ext uri="{FF2B5EF4-FFF2-40B4-BE49-F238E27FC236}">
                <a16:creationId xmlns:a16="http://schemas.microsoft.com/office/drawing/2014/main" id="{B76A2E9F-FB6E-4F07-A257-9FF57DB5EB8A}"/>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6548224" y="173429"/>
            <a:ext cx="2717696" cy="3772966"/>
          </a:xfrm>
          <a:prstGeom prst="rect">
            <a:avLst/>
          </a:prstGeom>
        </p:spPr>
      </p:pic>
      <p:pic>
        <p:nvPicPr>
          <p:cNvPr id="9" name="Billede 8">
            <a:extLst>
              <a:ext uri="{FF2B5EF4-FFF2-40B4-BE49-F238E27FC236}">
                <a16:creationId xmlns:a16="http://schemas.microsoft.com/office/drawing/2014/main" id="{843E71B6-68CB-498A-B66C-27E91ABB2B9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84263" y="3956443"/>
            <a:ext cx="5160993" cy="2569848"/>
          </a:xfrm>
          <a:prstGeom prst="roundRect">
            <a:avLst>
              <a:gd name="adj" fmla="val 8594"/>
            </a:avLst>
          </a:prstGeom>
          <a:solidFill>
            <a:srgbClr val="FFFFFF">
              <a:shade val="85000"/>
            </a:srgbClr>
          </a:solidFill>
          <a:ln>
            <a:noFill/>
          </a:ln>
          <a:effectLst>
            <a:reflection blurRad="12700" stA="38000" endPos="28000" dir="5400000" sy="-100000" algn="bl" rotWithShape="0"/>
          </a:effectLst>
        </p:spPr>
      </p:pic>
      <p:pic>
        <p:nvPicPr>
          <p:cNvPr id="11" name="Billede 10">
            <a:extLst>
              <a:ext uri="{FF2B5EF4-FFF2-40B4-BE49-F238E27FC236}">
                <a16:creationId xmlns:a16="http://schemas.microsoft.com/office/drawing/2014/main" id="{A231A7E0-2F25-42C1-9178-C18B6844CD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61448" y="173429"/>
            <a:ext cx="2681810" cy="3770465"/>
          </a:xfrm>
          <a:prstGeom prst="rect">
            <a:avLst/>
          </a:prstGeom>
        </p:spPr>
      </p:pic>
    </p:spTree>
    <p:extLst>
      <p:ext uri="{BB962C8B-B14F-4D97-AF65-F5344CB8AC3E}">
        <p14:creationId xmlns:p14="http://schemas.microsoft.com/office/powerpoint/2010/main" val="397331399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a:xfrm>
            <a:off x="11339887" y="593223"/>
            <a:ext cx="571468" cy="227164"/>
          </a:xfrm>
        </p:spPr>
        <p:txBody>
          <a:bodyPr>
            <a:normAutofit/>
          </a:bodyPr>
          <a:lstStyle/>
          <a:p>
            <a:pPr>
              <a:lnSpc>
                <a:spcPct val="90000"/>
              </a:lnSpc>
              <a:spcAft>
                <a:spcPts val="600"/>
              </a:spcAft>
            </a:pPr>
            <a:fld id="{D8D877B3-D348-4611-9BDB-C5374591D951}" type="slidenum">
              <a:rPr lang="en-US" sz="900" smtClean="0"/>
              <a:pPr>
                <a:lnSpc>
                  <a:spcPct val="90000"/>
                </a:lnSpc>
                <a:spcAft>
                  <a:spcPts val="600"/>
                </a:spcAft>
              </a:pPr>
              <a:t>21</a:t>
            </a:fld>
            <a:endParaRPr lang="en-US" sz="900"/>
          </a:p>
        </p:txBody>
      </p:sp>
      <p:pic>
        <p:nvPicPr>
          <p:cNvPr id="7" name="Pladsholder til billede 6"/>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27913" y="10"/>
            <a:ext cx="4764087" cy="6857990"/>
          </a:xfrm>
          <a:noFill/>
        </p:spPr>
      </p:pic>
      <p:sp>
        <p:nvSpPr>
          <p:cNvPr id="4" name="Titel 3"/>
          <p:cNvSpPr>
            <a:spLocks noGrp="1"/>
          </p:cNvSpPr>
          <p:nvPr>
            <p:ph type="title"/>
          </p:nvPr>
        </p:nvSpPr>
        <p:spPr>
          <a:xfrm>
            <a:off x="587374" y="373446"/>
            <a:ext cx="4683125" cy="1471230"/>
          </a:xfrm>
        </p:spPr>
        <p:txBody>
          <a:bodyPr anchor="t">
            <a:normAutofit/>
          </a:bodyPr>
          <a:lstStyle/>
          <a:p>
            <a:pPr>
              <a:lnSpc>
                <a:spcPct val="90000"/>
              </a:lnSpc>
            </a:pPr>
            <a:r>
              <a:rPr lang="da-DK" sz="3100"/>
              <a:t>HVORFOR HOLDE </a:t>
            </a:r>
            <a:br>
              <a:rPr lang="da-DK" sz="3100"/>
            </a:br>
            <a:r>
              <a:rPr lang="da-DK" sz="3100"/>
              <a:t>FAST I PBL?</a:t>
            </a:r>
            <a:br>
              <a:rPr lang="da-DK" sz="3100"/>
            </a:br>
            <a:endParaRPr lang="da-DK" sz="3100"/>
          </a:p>
        </p:txBody>
      </p:sp>
      <p:sp>
        <p:nvSpPr>
          <p:cNvPr id="6" name="Pladsholder til tekst 5"/>
          <p:cNvSpPr>
            <a:spLocks noGrp="1"/>
          </p:cNvSpPr>
          <p:nvPr>
            <p:ph type="body" sz="quarter" idx="12"/>
          </p:nvPr>
        </p:nvSpPr>
        <p:spPr>
          <a:xfrm>
            <a:off x="583406" y="2101809"/>
            <a:ext cx="4687094" cy="3765591"/>
          </a:xfrm>
        </p:spPr>
        <p:txBody>
          <a:bodyPr>
            <a:normAutofit/>
          </a:bodyPr>
          <a:lstStyle/>
          <a:p>
            <a:pPr>
              <a:lnSpc>
                <a:spcPct val="110000"/>
              </a:lnSpc>
            </a:pPr>
            <a:r>
              <a:rPr lang="da-DK" sz="1500"/>
              <a:t>Studerende lærer bedst ved at anvende teori- og forskningsbaseret viden aktivt i deres arbejde med problemstillinger.</a:t>
            </a:r>
          </a:p>
          <a:p>
            <a:pPr>
              <a:lnSpc>
                <a:spcPct val="110000"/>
              </a:lnSpc>
            </a:pPr>
            <a:r>
              <a:rPr lang="da-DK" sz="1500"/>
              <a:t>Læringsmodellen understøtter udviklingen af de studerendes kompetencer inden for kommunikation og samarbejde.</a:t>
            </a:r>
          </a:p>
          <a:p>
            <a:pPr>
              <a:lnSpc>
                <a:spcPct val="110000"/>
              </a:lnSpc>
            </a:pPr>
            <a:r>
              <a:rPr lang="da-DK" sz="1500"/>
              <a:t>De studerende lærer at arbejde analytisk og resultatorienteret.</a:t>
            </a:r>
          </a:p>
          <a:p>
            <a:pPr>
              <a:lnSpc>
                <a:spcPct val="110000"/>
              </a:lnSpc>
            </a:pPr>
            <a:r>
              <a:rPr lang="da-DK" sz="1500"/>
              <a:t>PBL giver de studerende redskaber til selvstændigt at tilegne sig viden på et højt fagligt niveau.</a:t>
            </a:r>
          </a:p>
          <a:p>
            <a:pPr>
              <a:lnSpc>
                <a:spcPct val="110000"/>
              </a:lnSpc>
            </a:pPr>
            <a:r>
              <a:rPr lang="da-DK" sz="1500"/>
              <a:t>PBL giver mulighed for at samarbejde med eksterne partnere om løsning af faglige problemer.</a:t>
            </a:r>
          </a:p>
          <a:p>
            <a:pPr>
              <a:lnSpc>
                <a:spcPct val="110000"/>
              </a:lnSpc>
            </a:pPr>
            <a:endParaRPr lang="da-DK" sz="1500"/>
          </a:p>
        </p:txBody>
      </p:sp>
    </p:spTree>
    <p:extLst>
      <p:ext uri="{BB962C8B-B14F-4D97-AF65-F5344CB8AC3E}">
        <p14:creationId xmlns:p14="http://schemas.microsoft.com/office/powerpoint/2010/main" val="20954130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7"/>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0" y="-1"/>
            <a:ext cx="12192000" cy="6858001"/>
          </a:xfrm>
          <a:noFill/>
        </p:spPr>
      </p:pic>
      <p:sp>
        <p:nvSpPr>
          <p:cNvPr id="3" name="Titel 2"/>
          <p:cNvSpPr>
            <a:spLocks noGrp="1"/>
          </p:cNvSpPr>
          <p:nvPr>
            <p:ph type="title"/>
          </p:nvPr>
        </p:nvSpPr>
        <p:spPr>
          <a:xfrm>
            <a:off x="2425436" y="2910841"/>
            <a:ext cx="7341129" cy="1036319"/>
          </a:xfrm>
        </p:spPr>
        <p:txBody>
          <a:bodyPr tIns="0" anchor="ctr" anchorCtr="0">
            <a:normAutofit/>
          </a:bodyPr>
          <a:lstStyle/>
          <a:p>
            <a:r>
              <a:rPr lang="da-DK" dirty="0"/>
              <a:t>FORSKNING OG RANKING</a:t>
            </a:r>
          </a:p>
        </p:txBody>
      </p:sp>
    </p:spTree>
    <p:extLst>
      <p:ext uri="{BB962C8B-B14F-4D97-AF65-F5344CB8AC3E}">
        <p14:creationId xmlns:p14="http://schemas.microsoft.com/office/powerpoint/2010/main" val="26691644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4" y="370290"/>
            <a:ext cx="7021740" cy="1474385"/>
          </a:xfrm>
        </p:spPr>
        <p:txBody>
          <a:bodyPr/>
          <a:lstStyle/>
          <a:p>
            <a:r>
              <a:rPr lang="da-DK" dirty="0">
                <a:latin typeface="Arial" panose="020B0604020202020204" pitchFamily="34" charset="0"/>
                <a:cs typeface="Arial" panose="020B0604020202020204" pitchFamily="34" charset="0"/>
              </a:rPr>
              <a:t>FORSKNING PÅ HØJT </a:t>
            </a:r>
            <a:br>
              <a:rPr lang="da-DK" dirty="0">
                <a:latin typeface="Arial" panose="020B0604020202020204" pitchFamily="34" charset="0"/>
                <a:cs typeface="Arial" panose="020B0604020202020204" pitchFamily="34" charset="0"/>
              </a:rPr>
            </a:br>
            <a:r>
              <a:rPr lang="da-DK" dirty="0">
                <a:latin typeface="Arial" panose="020B0604020202020204" pitchFamily="34" charset="0"/>
                <a:cs typeface="Arial" panose="020B0604020202020204" pitchFamily="34" charset="0"/>
              </a:rPr>
              <a:t>INTERNATIONALT NIVEAU</a:t>
            </a:r>
            <a:endParaRPr lang="da-DK" dirty="0">
              <a:solidFill>
                <a:schemeClr val="accent4"/>
              </a:solidFill>
            </a:endParaRPr>
          </a:p>
        </p:txBody>
      </p:sp>
      <p:sp>
        <p:nvSpPr>
          <p:cNvPr id="7" name="TextBox 19"/>
          <p:cNvSpPr txBox="1"/>
          <p:nvPr/>
        </p:nvSpPr>
        <p:spPr>
          <a:xfrm>
            <a:off x="4565898" y="4021644"/>
            <a:ext cx="3611790"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AAU ER BLANDT DE BEDSTE UNIVERSITETER I VERDEN</a:t>
            </a:r>
          </a:p>
        </p:txBody>
      </p:sp>
      <p:sp>
        <p:nvSpPr>
          <p:cNvPr id="8" name="TextBox 20"/>
          <p:cNvSpPr txBox="1"/>
          <p:nvPr/>
        </p:nvSpPr>
        <p:spPr>
          <a:xfrm>
            <a:off x="4565898" y="4737160"/>
            <a:ext cx="3060205" cy="1200329"/>
          </a:xfrm>
          <a:prstGeom prst="rect">
            <a:avLst/>
          </a:prstGeom>
          <a:noFill/>
        </p:spPr>
        <p:txBody>
          <a:bodyPr wrap="square" lIns="0" rIns="0" rtlCol="0">
            <a:spAutoFit/>
          </a:bodyPr>
          <a:lstStyle/>
          <a:p>
            <a:r>
              <a:rPr lang="da-DK" sz="1200" dirty="0"/>
              <a:t>Times </a:t>
            </a:r>
            <a:r>
              <a:rPr lang="da-DK" sz="1200" dirty="0" err="1"/>
              <a:t>Higher</a:t>
            </a:r>
            <a:r>
              <a:rPr lang="da-DK" sz="1200" dirty="0"/>
              <a:t> Educations </a:t>
            </a:r>
            <a:r>
              <a:rPr lang="en-US" sz="1200" dirty="0" err="1"/>
              <a:t>prestigefyldte</a:t>
            </a:r>
            <a:r>
              <a:rPr lang="en-US" sz="1200" dirty="0"/>
              <a:t> “World University Ranking” </a:t>
            </a:r>
            <a:r>
              <a:rPr lang="en-US" sz="1200" dirty="0" err="1"/>
              <a:t>placerer</a:t>
            </a:r>
            <a:r>
              <a:rPr lang="en-US" sz="1200" dirty="0"/>
              <a:t> AAU </a:t>
            </a:r>
            <a:r>
              <a:rPr lang="en-US" sz="1200" dirty="0" err="1"/>
              <a:t>som</a:t>
            </a:r>
            <a:r>
              <a:rPr lang="en-US" sz="1200" dirty="0"/>
              <a:t> nr. 201-250 (nr. 236) på listen over </a:t>
            </a:r>
            <a:r>
              <a:rPr lang="en-US" sz="1200" dirty="0" err="1"/>
              <a:t>verdens</a:t>
            </a:r>
            <a:r>
              <a:rPr lang="en-US" sz="1200" dirty="0"/>
              <a:t> </a:t>
            </a:r>
            <a:r>
              <a:rPr lang="en-US" sz="1200" dirty="0" err="1"/>
              <a:t>bedste</a:t>
            </a:r>
            <a:r>
              <a:rPr lang="en-US" sz="1200" dirty="0"/>
              <a:t> </a:t>
            </a:r>
            <a:r>
              <a:rPr lang="en-US" sz="1200" dirty="0" err="1"/>
              <a:t>universiteter</a:t>
            </a:r>
            <a:r>
              <a:rPr lang="en-US" sz="1200" dirty="0"/>
              <a:t>.</a:t>
            </a:r>
            <a:r>
              <a:rPr lang="da-DK" sz="1200" dirty="0"/>
              <a:t> AAU er nr. 4 i verden inden for bidrag til bæredygtig udvikling.  </a:t>
            </a:r>
            <a:endParaRPr lang="en-US" sz="1200" dirty="0"/>
          </a:p>
        </p:txBody>
      </p:sp>
      <p:sp>
        <p:nvSpPr>
          <p:cNvPr id="9" name="TextBox 19"/>
          <p:cNvSpPr txBox="1"/>
          <p:nvPr/>
        </p:nvSpPr>
        <p:spPr>
          <a:xfrm>
            <a:off x="615039" y="4023738"/>
            <a:ext cx="3611790" cy="830997"/>
          </a:xfrm>
          <a:prstGeom prst="rect">
            <a:avLst/>
          </a:prstGeom>
          <a:noFill/>
        </p:spPr>
        <p:txBody>
          <a:bodyPr wrap="square" lIns="0" rIns="0" rtlCol="0">
            <a:spAutoFit/>
          </a:bodyPr>
          <a:lstStyle/>
          <a:p>
            <a:r>
              <a:rPr lang="en-US" sz="1600" b="1" dirty="0">
                <a:solidFill>
                  <a:srgbClr val="000061"/>
                </a:solidFill>
                <a:latin typeface="+mj-lt"/>
                <a:cs typeface="Arial" panose="020B0604020202020204" pitchFamily="34" charset="0"/>
              </a:rPr>
              <a:t>BEDSTE INGENIØR-UNIVERSITET I EUROPA</a:t>
            </a:r>
          </a:p>
          <a:p>
            <a:endParaRPr lang="nn-NO" sz="1600" b="1" dirty="0">
              <a:solidFill>
                <a:srgbClr val="000061"/>
              </a:solidFill>
              <a:latin typeface="+mj-lt"/>
              <a:cs typeface="Arial" panose="020B0604020202020204" pitchFamily="34" charset="0"/>
            </a:endParaRPr>
          </a:p>
        </p:txBody>
      </p:sp>
      <p:sp>
        <p:nvSpPr>
          <p:cNvPr id="10" name="TextBox 20"/>
          <p:cNvSpPr txBox="1"/>
          <p:nvPr/>
        </p:nvSpPr>
        <p:spPr>
          <a:xfrm>
            <a:off x="626608" y="4739254"/>
            <a:ext cx="2634797" cy="1200329"/>
          </a:xfrm>
          <a:prstGeom prst="rect">
            <a:avLst/>
          </a:prstGeom>
          <a:noFill/>
        </p:spPr>
        <p:txBody>
          <a:bodyPr wrap="square" lIns="0" rIns="0" rtlCol="0">
            <a:spAutoFit/>
          </a:bodyPr>
          <a:lstStyle/>
          <a:p>
            <a:pPr defTabSz="914400">
              <a:defRPr/>
            </a:pPr>
            <a:r>
              <a:rPr lang="da-DK" sz="1200" dirty="0"/>
              <a:t>Inden for ingeniørvidenskab er AAU placeret som nr. 11 blandt verdens universiteter. Det er bedste placering i Europa. </a:t>
            </a:r>
            <a:r>
              <a:rPr lang="da-DK" sz="1200" dirty="0" err="1"/>
              <a:t>Rankinglisten</a:t>
            </a:r>
            <a:r>
              <a:rPr lang="da-DK" sz="1200" dirty="0"/>
              <a:t> er udarbejdet af U.S. News &amp; World Report.</a:t>
            </a:r>
          </a:p>
          <a:p>
            <a:pPr defTabSz="914400">
              <a:defRPr/>
            </a:pPr>
            <a:endParaRPr lang="da-DK" sz="1200" dirty="0"/>
          </a:p>
        </p:txBody>
      </p:sp>
      <p:pic>
        <p:nvPicPr>
          <p:cNvPr id="11" name="Billed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42586" y="2504737"/>
            <a:ext cx="1106828" cy="1168544"/>
          </a:xfrm>
          <a:prstGeom prst="rect">
            <a:avLst/>
          </a:prstGeom>
        </p:spPr>
      </p:pic>
      <p:grpSp>
        <p:nvGrpSpPr>
          <p:cNvPr id="18" name="Gruppe 17"/>
          <p:cNvGrpSpPr/>
          <p:nvPr/>
        </p:nvGrpSpPr>
        <p:grpSpPr>
          <a:xfrm>
            <a:off x="1269970" y="2433167"/>
            <a:ext cx="1143320" cy="1443579"/>
            <a:chOff x="9221783" y="2433167"/>
            <a:chExt cx="1143320" cy="1443579"/>
          </a:xfrm>
        </p:grpSpPr>
        <p:grpSp>
          <p:nvGrpSpPr>
            <p:cNvPr id="16" name="Gruppe 15"/>
            <p:cNvGrpSpPr/>
            <p:nvPr/>
          </p:nvGrpSpPr>
          <p:grpSpPr>
            <a:xfrm>
              <a:off x="9221783" y="2433167"/>
              <a:ext cx="1143320" cy="1436338"/>
              <a:chOff x="9221783" y="2433167"/>
              <a:chExt cx="1143320" cy="1436338"/>
            </a:xfrm>
          </p:grpSpPr>
          <p:pic>
            <p:nvPicPr>
              <p:cNvPr id="12" name="Billed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21783" y="2433167"/>
                <a:ext cx="1143320" cy="1436338"/>
              </a:xfrm>
              <a:prstGeom prst="rect">
                <a:avLst/>
              </a:prstGeom>
            </p:spPr>
          </p:pic>
          <p:sp>
            <p:nvSpPr>
              <p:cNvPr id="14" name="Ellipse 13"/>
              <p:cNvSpPr/>
              <p:nvPr/>
            </p:nvSpPr>
            <p:spPr>
              <a:xfrm>
                <a:off x="10025613" y="3644137"/>
                <a:ext cx="167580" cy="1675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pSp>
        <p:sp>
          <p:nvSpPr>
            <p:cNvPr id="15" name="Tekstfelt 14"/>
            <p:cNvSpPr txBox="1"/>
            <p:nvPr/>
          </p:nvSpPr>
          <p:spPr>
            <a:xfrm>
              <a:off x="9967148" y="3599747"/>
              <a:ext cx="184936" cy="276999"/>
            </a:xfrm>
            <a:prstGeom prst="rect">
              <a:avLst/>
            </a:prstGeom>
            <a:noFill/>
          </p:spPr>
          <p:txBody>
            <a:bodyPr wrap="square" rtlCol="0">
              <a:spAutoFit/>
            </a:bodyPr>
            <a:lstStyle/>
            <a:p>
              <a:r>
                <a:rPr lang="en-US" sz="1200" b="1">
                  <a:latin typeface="+mj-lt"/>
                </a:rPr>
                <a:t>1</a:t>
              </a:r>
              <a:endParaRPr lang="da-DK" sz="1200" b="1">
                <a:latin typeface="+mj-lt"/>
              </a:endParaRPr>
            </a:p>
          </p:txBody>
        </p:sp>
      </p:grpSp>
      <p:pic>
        <p:nvPicPr>
          <p:cNvPr id="17" name="Billed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389476" y="2352677"/>
            <a:ext cx="1251422" cy="1216604"/>
          </a:xfrm>
          <a:prstGeom prst="rect">
            <a:avLst/>
          </a:prstGeom>
        </p:spPr>
      </p:pic>
      <p:sp>
        <p:nvSpPr>
          <p:cNvPr id="19" name="TextBox 19"/>
          <p:cNvSpPr txBox="1"/>
          <p:nvPr/>
        </p:nvSpPr>
        <p:spPr>
          <a:xfrm>
            <a:off x="8599055" y="4021644"/>
            <a:ext cx="3592945"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AAU ER DET BEDSTE UNGE UNIVERSITET I SKANDINAVIEN</a:t>
            </a:r>
          </a:p>
        </p:txBody>
      </p:sp>
      <p:sp>
        <p:nvSpPr>
          <p:cNvPr id="20" name="TextBox 20"/>
          <p:cNvSpPr txBox="1"/>
          <p:nvPr/>
        </p:nvSpPr>
        <p:spPr>
          <a:xfrm>
            <a:off x="8668964" y="4737160"/>
            <a:ext cx="2923269" cy="1200329"/>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AAU er i dag nr. 35 i verden blandt universiteter under 50 år og er dermed det højest placerede skandinaviske universitet på Times </a:t>
            </a:r>
            <a:r>
              <a:rPr lang="da-DK" sz="1200" dirty="0" err="1">
                <a:latin typeface="Arial" panose="020B0604020202020204" pitchFamily="34" charset="0"/>
                <a:cs typeface="Arial" panose="020B0604020202020204" pitchFamily="34" charset="0"/>
              </a:rPr>
              <a:t>Higher</a:t>
            </a:r>
            <a:r>
              <a:rPr lang="da-DK" sz="1200" dirty="0">
                <a:latin typeface="Arial" panose="020B0604020202020204" pitchFamily="34" charset="0"/>
                <a:cs typeface="Arial" panose="020B0604020202020204" pitchFamily="34" charset="0"/>
              </a:rPr>
              <a:t> Educations ”</a:t>
            </a:r>
            <a:r>
              <a:rPr lang="da-DK" sz="1200" dirty="0"/>
              <a:t>Young University Ranking”. QS placerer AAU som nr. 22. </a:t>
            </a:r>
            <a:endParaRPr lang="da-DK" sz="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406659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24</a:t>
            </a:fld>
            <a:endParaRPr lang="en-US" dirty="0"/>
          </a:p>
        </p:txBody>
      </p:sp>
      <p:sp>
        <p:nvSpPr>
          <p:cNvPr id="3" name="Titel 2"/>
          <p:cNvSpPr>
            <a:spLocks noGrp="1"/>
          </p:cNvSpPr>
          <p:nvPr>
            <p:ph type="title"/>
          </p:nvPr>
        </p:nvSpPr>
        <p:spPr>
          <a:xfrm>
            <a:off x="587374" y="357948"/>
            <a:ext cx="6840538" cy="1486727"/>
          </a:xfrm>
        </p:spPr>
        <p:txBody>
          <a:bodyPr/>
          <a:lstStyle/>
          <a:p>
            <a:r>
              <a:rPr lang="en-GB" dirty="0">
                <a:solidFill>
                  <a:srgbClr val="002060"/>
                </a:solidFill>
                <a:latin typeface="Arial" panose="020B0604020202020204" pitchFamily="34" charset="0"/>
                <a:cs typeface="Arial" panose="020B0604020202020204" pitchFamily="34" charset="0"/>
              </a:rPr>
              <a:t>DET TEKNISKE FAKULTET FOR IT OG DESIGN</a:t>
            </a:r>
            <a:br>
              <a:rPr lang="en-GB" dirty="0">
                <a:solidFill>
                  <a:srgbClr val="002060"/>
                </a:solidFill>
                <a:latin typeface="Arial" panose="020B0604020202020204" pitchFamily="34" charset="0"/>
                <a:cs typeface="Arial" panose="020B0604020202020204" pitchFamily="34" charset="0"/>
              </a:rPr>
            </a:b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979514"/>
            <a:ext cx="6165128" cy="2901506"/>
          </a:xfrm>
        </p:spPr>
        <p:txBody>
          <a:bodyPr>
            <a:normAutofit/>
          </a:bodyPr>
          <a:lstStyle/>
          <a:p>
            <a:pPr marL="0" indent="0">
              <a:buNone/>
            </a:pPr>
            <a:r>
              <a:rPr lang="da-DK" dirty="0">
                <a:latin typeface="Arial" panose="020B0604020202020204" pitchFamily="34" charset="0"/>
                <a:cs typeface="Arial" panose="020B0604020202020204" pitchFamily="34" charset="0"/>
              </a:rPr>
              <a:t>EKSEMPLER PÅ FORSKNING</a:t>
            </a:r>
          </a:p>
          <a:p>
            <a:r>
              <a:rPr lang="da-DK" dirty="0"/>
              <a:t>Planlægning: Energi, vandinfrastruktur og cirkulær økonomi</a:t>
            </a:r>
          </a:p>
          <a:p>
            <a:r>
              <a:rPr lang="da-DK" dirty="0"/>
              <a:t>Digitalisering: Internet of Things, </a:t>
            </a:r>
            <a:r>
              <a:rPr lang="da-DK" dirty="0" err="1"/>
              <a:t>big</a:t>
            </a:r>
            <a:r>
              <a:rPr lang="da-DK" dirty="0"/>
              <a:t> data, virtual reality og </a:t>
            </a:r>
            <a:r>
              <a:rPr lang="da-DK" dirty="0" err="1"/>
              <a:t>cyber</a:t>
            </a:r>
            <a:r>
              <a:rPr lang="da-DK" dirty="0"/>
              <a:t> </a:t>
            </a:r>
            <a:r>
              <a:rPr lang="da-DK" dirty="0" err="1"/>
              <a:t>physical</a:t>
            </a:r>
            <a:r>
              <a:rPr lang="da-DK" dirty="0"/>
              <a:t> systems</a:t>
            </a:r>
          </a:p>
          <a:p>
            <a:r>
              <a:rPr lang="da-DK" dirty="0"/>
              <a:t>Autonome systemer: Robotter, droner og satellitter</a:t>
            </a:r>
          </a:p>
          <a:p>
            <a:r>
              <a:rPr lang="da-DK" dirty="0"/>
              <a:t>Kommunikation: Connectivity, 5G og antenneforskning</a:t>
            </a:r>
          </a:p>
          <a:p>
            <a:r>
              <a:rPr lang="da-DK" dirty="0"/>
              <a:t>Human Touch: Bæredygtig arkitektur og design</a:t>
            </a:r>
          </a:p>
          <a:p>
            <a:pPr marL="0" indent="0">
              <a:buNone/>
            </a:pPr>
            <a:endParaRPr lang="da-DK" dirty="0"/>
          </a:p>
          <a:p>
            <a:pPr marL="0" indent="0">
              <a:buNone/>
            </a:pPr>
            <a:endParaRPr lang="da-DK" dirty="0"/>
          </a:p>
          <a:p>
            <a:pPr marL="0" indent="0">
              <a:buNone/>
            </a:pPr>
            <a:endParaRPr lang="da-DK" dirty="0"/>
          </a:p>
          <a:p>
            <a:endParaRPr lang="da-DK" dirty="0"/>
          </a:p>
          <a:p>
            <a:pPr marL="0" indent="0">
              <a:buNone/>
            </a:pPr>
            <a:endParaRPr lang="da-DK" dirty="0"/>
          </a:p>
          <a:p>
            <a:pPr marL="0" indent="0">
              <a:buNone/>
            </a:pPr>
            <a:endParaRPr lang="da-DK" dirty="0"/>
          </a:p>
          <a:p>
            <a:pPr marL="0" indent="0">
              <a:buNone/>
            </a:pPr>
            <a:endParaRPr lang="da-DK" dirty="0"/>
          </a:p>
        </p:txBody>
      </p:sp>
      <p:sp>
        <p:nvSpPr>
          <p:cNvPr id="8" name="Pladsholder til tekst 4"/>
          <p:cNvSpPr txBox="1">
            <a:spLocks/>
          </p:cNvSpPr>
          <p:nvPr/>
        </p:nvSpPr>
        <p:spPr>
          <a:xfrm>
            <a:off x="587374" y="1844675"/>
            <a:ext cx="6165129" cy="1821515"/>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da-DK" dirty="0">
                <a:solidFill>
                  <a:srgbClr val="002060"/>
                </a:solidFill>
              </a:rPr>
              <a:t>TECH SKABER </a:t>
            </a:r>
            <a:r>
              <a:rPr lang="da-DK" dirty="0"/>
              <a:t> </a:t>
            </a:r>
          </a:p>
          <a:p>
            <a:r>
              <a:rPr lang="da-DK" dirty="0"/>
              <a:t>Fremtidens teknologi og digitale løsninger med respekt for menneskets adfærd og behov</a:t>
            </a:r>
          </a:p>
          <a:p>
            <a:r>
              <a:rPr lang="da-DK" dirty="0"/>
              <a:t>Teknologi og viden til bæredygtig omstilling</a:t>
            </a:r>
          </a:p>
          <a:p>
            <a:r>
              <a:rPr lang="da-DK" dirty="0"/>
              <a:t>Forskningsbaseret arkitektur og design med afsæt i ingeniørvidenskab</a:t>
            </a:r>
          </a:p>
          <a:p>
            <a:endParaRPr lang="da-DK" dirty="0"/>
          </a:p>
        </p:txBody>
      </p:sp>
      <p:pic>
        <p:nvPicPr>
          <p:cNvPr id="16" name="Pladsholder til billede 15"/>
          <p:cNvPicPr>
            <a:picLocks noGrp="1" noChangeAspect="1"/>
          </p:cNvPicPr>
          <p:nvPr>
            <p:ph type="pic" sz="quarter" idx="16"/>
          </p:nvPr>
        </p:nvPicPr>
        <p:blipFill>
          <a:blip r:embed="rId4" cstate="hqprint">
            <a:extLst>
              <a:ext uri="{28A0092B-C50C-407E-A947-70E740481C1C}">
                <a14:useLocalDpi xmlns:a14="http://schemas.microsoft.com/office/drawing/2010/main" val="0"/>
              </a:ext>
            </a:extLst>
          </a:blip>
          <a:srcRect/>
          <a:stretch>
            <a:fillRect/>
          </a:stretch>
        </p:blipFill>
        <p:spPr>
          <a:xfrm>
            <a:off x="7427912" y="3488386"/>
            <a:ext cx="4764087" cy="3473407"/>
          </a:xfrm>
        </p:spPr>
      </p:pic>
      <p:pic>
        <p:nvPicPr>
          <p:cNvPr id="15" name="Pladsholder til billede 14"/>
          <p:cNvPicPr>
            <a:picLocks noGrp="1" noChangeAspect="1"/>
          </p:cNvPicPr>
          <p:nvPr>
            <p:ph type="pic" sz="quarter" idx="14"/>
          </p:nvPr>
        </p:nvPicPr>
        <p:blipFill rotWithShape="1">
          <a:blip r:embed="rId5" cstate="hqprint">
            <a:extLst>
              <a:ext uri="{28A0092B-C50C-407E-A947-70E740481C1C}">
                <a14:useLocalDpi xmlns:a14="http://schemas.microsoft.com/office/drawing/2010/main" val="0"/>
              </a:ext>
            </a:extLst>
          </a:blip>
          <a:srcRect/>
          <a:stretch/>
        </p:blipFill>
        <p:spPr>
          <a:xfrm>
            <a:off x="7427912" y="-23004"/>
            <a:ext cx="4764086" cy="3397972"/>
          </a:xfrm>
        </p:spPr>
      </p:pic>
    </p:spTree>
    <p:extLst>
      <p:ext uri="{BB962C8B-B14F-4D97-AF65-F5344CB8AC3E}">
        <p14:creationId xmlns:p14="http://schemas.microsoft.com/office/powerpoint/2010/main" val="134768560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25</a:t>
            </a:fld>
            <a:endParaRPr lang="en-US" dirty="0"/>
          </a:p>
        </p:txBody>
      </p:sp>
      <p:pic>
        <p:nvPicPr>
          <p:cNvPr id="7" name="Pladsholder til billede 6"/>
          <p:cNvPicPr>
            <a:picLocks noGrp="1" noChangeAspect="1"/>
          </p:cNvPicPr>
          <p:nvPr>
            <p:ph type="pic" sz="quarter" idx="14"/>
          </p:nvPr>
        </p:nvPicPr>
        <p:blipFill>
          <a:blip r:embed="rId3" cstate="hqprint">
            <a:extLst>
              <a:ext uri="{28A0092B-C50C-407E-A947-70E740481C1C}">
                <a14:useLocalDpi xmlns:a14="http://schemas.microsoft.com/office/drawing/2010/main" val="0"/>
              </a:ext>
            </a:extLst>
          </a:blip>
          <a:srcRect/>
          <a:stretch>
            <a:fillRect/>
          </a:stretch>
        </p:blipFill>
        <p:spPr/>
      </p:pic>
      <p:sp>
        <p:nvSpPr>
          <p:cNvPr id="3" name="Titel 2"/>
          <p:cNvSpPr>
            <a:spLocks noGrp="1"/>
          </p:cNvSpPr>
          <p:nvPr>
            <p:ph type="title"/>
          </p:nvPr>
        </p:nvSpPr>
        <p:spPr>
          <a:xfrm>
            <a:off x="587374" y="357948"/>
            <a:ext cx="6454558" cy="1486727"/>
          </a:xfrm>
        </p:spPr>
        <p:txBody>
          <a:bodyPr/>
          <a:lstStyle/>
          <a:p>
            <a:r>
              <a:rPr lang="en-GB" dirty="0">
                <a:solidFill>
                  <a:srgbClr val="002060"/>
                </a:solidFill>
                <a:latin typeface="Arial" panose="020B0604020202020204" pitchFamily="34" charset="0"/>
                <a:cs typeface="Arial" panose="020B0604020202020204" pitchFamily="34" charset="0"/>
              </a:rPr>
              <a:t>DET INGENIØR- OG NATURVIDENSKABELIGE FAKULTET</a:t>
            </a: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647090"/>
            <a:ext cx="6165128" cy="2746915"/>
          </a:xfrm>
        </p:spPr>
        <p:txBody>
          <a:bodyPr>
            <a:normAutofit/>
          </a:bodyPr>
          <a:lstStyle/>
          <a:p>
            <a:pPr marL="0" indent="0">
              <a:buNone/>
            </a:pPr>
            <a:r>
              <a:rPr lang="da-DK" dirty="0">
                <a:latin typeface="Arial" panose="020B0604020202020204" pitchFamily="34" charset="0"/>
                <a:cs typeface="Arial" panose="020B0604020202020204" pitchFamily="34" charset="0"/>
              </a:rPr>
              <a:t>FORSKNINGSOMRÅDER</a:t>
            </a:r>
          </a:p>
          <a:p>
            <a:r>
              <a:rPr lang="da-DK" dirty="0"/>
              <a:t>Bæredygtig energi og effektelektronik</a:t>
            </a:r>
          </a:p>
          <a:p>
            <a:r>
              <a:rPr lang="da-DK" dirty="0"/>
              <a:t>Industri 4.0 – robotter, droner og autonome systemer</a:t>
            </a:r>
          </a:p>
          <a:p>
            <a:r>
              <a:rPr lang="da-DK" dirty="0"/>
              <a:t>Konstruktioner, indeklima og offshore </a:t>
            </a:r>
          </a:p>
          <a:p>
            <a:r>
              <a:rPr lang="da-DK" dirty="0"/>
              <a:t>Anvendt matematik og økonometri</a:t>
            </a:r>
          </a:p>
          <a:p>
            <a:r>
              <a:rPr lang="da-DK" dirty="0"/>
              <a:t>Bioteknologi </a:t>
            </a:r>
          </a:p>
          <a:p>
            <a:r>
              <a:rPr lang="da-DK" dirty="0"/>
              <a:t>Nye og innovative materialer</a:t>
            </a:r>
          </a:p>
          <a:p>
            <a:r>
              <a:rPr lang="da-DK" dirty="0"/>
              <a:t>Effektiv og bæredygtig transport</a:t>
            </a:r>
          </a:p>
        </p:txBody>
      </p:sp>
      <p:pic>
        <p:nvPicPr>
          <p:cNvPr id="4" name="Pladsholder til billede 3"/>
          <p:cNvPicPr>
            <a:picLocks noGrp="1" noChangeAspect="1"/>
          </p:cNvPicPr>
          <p:nvPr>
            <p:ph type="pic" sz="quarter" idx="16"/>
          </p:nvPr>
        </p:nvPicPr>
        <p:blipFill>
          <a:blip r:embed="rId4" cstate="hqprint">
            <a:extLst>
              <a:ext uri="{28A0092B-C50C-407E-A947-70E740481C1C}">
                <a14:useLocalDpi xmlns:a14="http://schemas.microsoft.com/office/drawing/2010/main" val="0"/>
              </a:ext>
            </a:extLst>
          </a:blip>
          <a:srcRect/>
          <a:stretch>
            <a:fillRect/>
          </a:stretch>
        </p:blipFill>
        <p:spPr/>
      </p:pic>
      <p:sp>
        <p:nvSpPr>
          <p:cNvPr id="8" name="Pladsholder til tekst 4"/>
          <p:cNvSpPr txBox="1">
            <a:spLocks/>
          </p:cNvSpPr>
          <p:nvPr/>
        </p:nvSpPr>
        <p:spPr>
          <a:xfrm>
            <a:off x="587374" y="2280744"/>
            <a:ext cx="6165129" cy="1647824"/>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5"/>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err="1"/>
              <a:t>På</a:t>
            </a:r>
            <a:r>
              <a:rPr lang="en-US" dirty="0"/>
              <a:t> Det Ingeniør- og Naturvidenskabelige Fakultet </a:t>
            </a:r>
            <a:r>
              <a:rPr lang="en-US" dirty="0" err="1"/>
              <a:t>tager</a:t>
            </a:r>
            <a:r>
              <a:rPr lang="en-US" dirty="0"/>
              <a:t> </a:t>
            </a:r>
            <a:r>
              <a:rPr lang="en-US" dirty="0" err="1"/>
              <a:t>vores</a:t>
            </a:r>
            <a:r>
              <a:rPr lang="en-US" dirty="0"/>
              <a:t> forskning </a:t>
            </a:r>
            <a:r>
              <a:rPr lang="en-US" dirty="0" err="1"/>
              <a:t>udgangspunkt</a:t>
            </a:r>
            <a:r>
              <a:rPr lang="en-US" dirty="0"/>
              <a:t> </a:t>
            </a:r>
            <a:r>
              <a:rPr lang="en-US" dirty="0" err="1"/>
              <a:t>i</a:t>
            </a:r>
            <a:r>
              <a:rPr lang="en-US" dirty="0"/>
              <a:t> </a:t>
            </a:r>
            <a:r>
              <a:rPr lang="en-US" dirty="0" err="1"/>
              <a:t>globale</a:t>
            </a:r>
            <a:r>
              <a:rPr lang="en-US" dirty="0"/>
              <a:t> </a:t>
            </a:r>
            <a:r>
              <a:rPr lang="en-US" dirty="0" err="1"/>
              <a:t>samfundsmæssige</a:t>
            </a:r>
            <a:r>
              <a:rPr lang="en-US" dirty="0"/>
              <a:t> </a:t>
            </a:r>
            <a:r>
              <a:rPr lang="en-US" dirty="0" err="1"/>
              <a:t>udfordringer</a:t>
            </a:r>
            <a:r>
              <a:rPr lang="en-US" dirty="0"/>
              <a:t>. Vi </a:t>
            </a:r>
            <a:r>
              <a:rPr lang="en-US" dirty="0" err="1"/>
              <a:t>arbejder</a:t>
            </a:r>
            <a:r>
              <a:rPr lang="en-US" dirty="0"/>
              <a:t> </a:t>
            </a:r>
            <a:r>
              <a:rPr lang="en-US" dirty="0" err="1"/>
              <a:t>på</a:t>
            </a:r>
            <a:r>
              <a:rPr lang="en-US" dirty="0"/>
              <a:t> </a:t>
            </a:r>
            <a:r>
              <a:rPr lang="en-US" dirty="0" err="1"/>
              <a:t>tværs</a:t>
            </a:r>
            <a:r>
              <a:rPr lang="en-US" dirty="0"/>
              <a:t> </a:t>
            </a:r>
            <a:r>
              <a:rPr lang="en-US" dirty="0" err="1"/>
              <a:t>af</a:t>
            </a:r>
            <a:r>
              <a:rPr lang="en-US" dirty="0"/>
              <a:t> discipliner og </a:t>
            </a:r>
            <a:r>
              <a:rPr lang="en-US" dirty="0" err="1"/>
              <a:t>sektorer</a:t>
            </a:r>
            <a:r>
              <a:rPr lang="en-US" dirty="0"/>
              <a:t>, og vi </a:t>
            </a:r>
            <a:r>
              <a:rPr lang="en-US" dirty="0" err="1"/>
              <a:t>lægger</a:t>
            </a:r>
            <a:r>
              <a:rPr lang="en-US" dirty="0"/>
              <a:t> </a:t>
            </a:r>
            <a:r>
              <a:rPr lang="en-US" dirty="0" err="1"/>
              <a:t>stor</a:t>
            </a:r>
            <a:r>
              <a:rPr lang="en-US" dirty="0"/>
              <a:t> </a:t>
            </a:r>
            <a:r>
              <a:rPr lang="en-US" dirty="0" err="1"/>
              <a:t>vægt</a:t>
            </a:r>
            <a:r>
              <a:rPr lang="en-US" dirty="0"/>
              <a:t> </a:t>
            </a:r>
            <a:r>
              <a:rPr lang="en-US" dirty="0" err="1"/>
              <a:t>på</a:t>
            </a:r>
            <a:r>
              <a:rPr lang="en-US" dirty="0"/>
              <a:t> at </a:t>
            </a:r>
            <a:r>
              <a:rPr lang="en-US" dirty="0" err="1"/>
              <a:t>samarbejde</a:t>
            </a:r>
            <a:r>
              <a:rPr lang="en-US" dirty="0"/>
              <a:t> med </a:t>
            </a:r>
            <a:r>
              <a:rPr lang="en-US" dirty="0" err="1"/>
              <a:t>virksomheder</a:t>
            </a:r>
            <a:r>
              <a:rPr lang="en-US" dirty="0"/>
              <a:t> og </a:t>
            </a:r>
            <a:r>
              <a:rPr lang="en-US" dirty="0" err="1"/>
              <a:t>myndigheder</a:t>
            </a:r>
            <a:r>
              <a:rPr lang="en-US" dirty="0"/>
              <a:t>, </a:t>
            </a:r>
            <a:r>
              <a:rPr lang="en-US" dirty="0" err="1"/>
              <a:t>så</a:t>
            </a:r>
            <a:r>
              <a:rPr lang="en-US" dirty="0"/>
              <a:t> </a:t>
            </a:r>
            <a:r>
              <a:rPr lang="en-US" dirty="0" err="1"/>
              <a:t>vores</a:t>
            </a:r>
            <a:r>
              <a:rPr lang="en-US" dirty="0"/>
              <a:t> </a:t>
            </a:r>
            <a:r>
              <a:rPr lang="en-US" dirty="0" err="1"/>
              <a:t>forskningsresultater</a:t>
            </a:r>
            <a:r>
              <a:rPr lang="en-US" dirty="0"/>
              <a:t> </a:t>
            </a:r>
            <a:r>
              <a:rPr lang="en-US" dirty="0" err="1"/>
              <a:t>skaber</a:t>
            </a:r>
            <a:r>
              <a:rPr lang="en-US" dirty="0"/>
              <a:t> </a:t>
            </a:r>
            <a:r>
              <a:rPr lang="en-US" dirty="0" err="1"/>
              <a:t>viden</a:t>
            </a:r>
            <a:r>
              <a:rPr lang="en-US" dirty="0"/>
              <a:t> for </a:t>
            </a:r>
            <a:r>
              <a:rPr lang="en-US" dirty="0" err="1"/>
              <a:t>verden</a:t>
            </a:r>
            <a:r>
              <a:rPr lang="en-US" dirty="0"/>
              <a:t>.</a:t>
            </a:r>
            <a:endParaRPr lang="da-DK" dirty="0"/>
          </a:p>
        </p:txBody>
      </p:sp>
    </p:spTree>
    <p:extLst>
      <p:ext uri="{BB962C8B-B14F-4D97-AF65-F5344CB8AC3E}">
        <p14:creationId xmlns:p14="http://schemas.microsoft.com/office/powerpoint/2010/main" val="154481043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26</a:t>
            </a:fld>
            <a:endParaRPr lang="en-US" dirty="0"/>
          </a:p>
        </p:txBody>
      </p:sp>
      <p:sp>
        <p:nvSpPr>
          <p:cNvPr id="3" name="Titel 2"/>
          <p:cNvSpPr>
            <a:spLocks noGrp="1"/>
          </p:cNvSpPr>
          <p:nvPr>
            <p:ph type="title"/>
          </p:nvPr>
        </p:nvSpPr>
        <p:spPr>
          <a:xfrm>
            <a:off x="588338" y="349953"/>
            <a:ext cx="7642226" cy="1486727"/>
          </a:xfrm>
        </p:spPr>
        <p:txBody>
          <a:bodyPr/>
          <a:lstStyle/>
          <a:p>
            <a:r>
              <a:rPr lang="en-GB">
                <a:solidFill>
                  <a:srgbClr val="002060"/>
                </a:solidFill>
                <a:latin typeface="Arial" panose="020B0604020202020204" pitchFamily="34" charset="0"/>
                <a:cs typeface="Arial" panose="020B0604020202020204" pitchFamily="34" charset="0"/>
              </a:rPr>
              <a:t>DET SUNDHEDSVIDEN-SKABELIGE </a:t>
            </a:r>
            <a:r>
              <a:rPr lang="en-GB" dirty="0">
                <a:solidFill>
                  <a:srgbClr val="002060"/>
                </a:solidFill>
                <a:latin typeface="Arial" panose="020B0604020202020204" pitchFamily="34" charset="0"/>
                <a:cs typeface="Arial" panose="020B0604020202020204" pitchFamily="34" charset="0"/>
              </a:rPr>
              <a:t>FAKULTET</a:t>
            </a:r>
            <a:endParaRPr lang="da-DK" sz="3200"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492500"/>
            <a:ext cx="6165128" cy="2901506"/>
          </a:xfrm>
        </p:spPr>
        <p:txBody>
          <a:bodyPr>
            <a:normAutofit/>
          </a:bodyPr>
          <a:lstStyle/>
          <a:p>
            <a:pPr marL="0" indent="0">
              <a:buNone/>
            </a:pPr>
            <a:r>
              <a:rPr lang="da-DK" dirty="0">
                <a:latin typeface="Arial" panose="020B0604020202020204" pitchFamily="34" charset="0"/>
                <a:cs typeface="Arial" panose="020B0604020202020204" pitchFamily="34" charset="0"/>
              </a:rPr>
              <a:t>EKSEMPLER PÅ FORSKNING</a:t>
            </a:r>
          </a:p>
          <a:p>
            <a:pPr lvl="0"/>
            <a:r>
              <a:rPr lang="da-DK" dirty="0" err="1"/>
              <a:t>Translationel</a:t>
            </a:r>
            <a:r>
              <a:rPr lang="da-DK" dirty="0"/>
              <a:t> smerteforskning (Grundforskningscenter: CNAP)</a:t>
            </a:r>
          </a:p>
          <a:p>
            <a:pPr lvl="0"/>
            <a:r>
              <a:rPr lang="da-DK" dirty="0" err="1"/>
              <a:t>Kardioteknologi</a:t>
            </a:r>
            <a:endParaRPr lang="da-DK" dirty="0"/>
          </a:p>
          <a:p>
            <a:pPr lvl="0"/>
            <a:r>
              <a:rPr lang="da-DK" dirty="0"/>
              <a:t>Klinisk beslutningsstøtte</a:t>
            </a:r>
          </a:p>
          <a:p>
            <a:pPr lvl="0"/>
            <a:r>
              <a:rPr lang="da-DK" dirty="0"/>
              <a:t>Epidemiologi og folkesundhed</a:t>
            </a:r>
          </a:p>
          <a:p>
            <a:pPr lvl="0"/>
            <a:r>
              <a:rPr lang="da-DK" dirty="0"/>
              <a:t>Molekylær medicin </a:t>
            </a:r>
          </a:p>
          <a:p>
            <a:pPr lvl="0"/>
            <a:r>
              <a:rPr lang="da-DK" dirty="0" err="1"/>
              <a:t>Neuroteknologi</a:t>
            </a:r>
            <a:r>
              <a:rPr lang="da-DK" dirty="0"/>
              <a:t> og -rehabilitering </a:t>
            </a:r>
          </a:p>
          <a:p>
            <a:pPr lvl="0"/>
            <a:r>
              <a:rPr lang="da-DK" dirty="0"/>
              <a:t>Personlig medicin til kræftpatienter</a:t>
            </a:r>
          </a:p>
          <a:p>
            <a:pPr lvl="0"/>
            <a:r>
              <a:rPr lang="da-DK" dirty="0"/>
              <a:t>E-sundhed, telesundhed og telerehabilitering</a:t>
            </a:r>
          </a:p>
          <a:p>
            <a:pPr marL="0" indent="0">
              <a:buNone/>
            </a:pPr>
            <a:endParaRPr lang="da-DK" dirty="0"/>
          </a:p>
          <a:p>
            <a:pPr marL="0" indent="0">
              <a:buNone/>
            </a:pPr>
            <a:endParaRPr lang="da-DK" dirty="0"/>
          </a:p>
        </p:txBody>
      </p:sp>
      <p:pic>
        <p:nvPicPr>
          <p:cNvPr id="6" name="Pladsholder til billede 5"/>
          <p:cNvPicPr>
            <a:picLocks noGrp="1" noChangeAspect="1"/>
          </p:cNvPicPr>
          <p:nvPr>
            <p:ph type="pic" sz="quarter" idx="16"/>
          </p:nvPr>
        </p:nvPicPr>
        <p:blipFill>
          <a:blip r:embed="rId3" cstate="hqprint">
            <a:extLst>
              <a:ext uri="{28A0092B-C50C-407E-A947-70E740481C1C}">
                <a14:useLocalDpi xmlns:a14="http://schemas.microsoft.com/office/drawing/2010/main" val="0"/>
              </a:ext>
            </a:extLst>
          </a:blip>
          <a:srcRect/>
          <a:stretch>
            <a:fillRect/>
          </a:stretch>
        </p:blipFill>
        <p:spPr/>
      </p:pic>
      <p:sp>
        <p:nvSpPr>
          <p:cNvPr id="4" name="Tekstfelt 3"/>
          <p:cNvSpPr txBox="1"/>
          <p:nvPr/>
        </p:nvSpPr>
        <p:spPr>
          <a:xfrm>
            <a:off x="515938" y="1836680"/>
            <a:ext cx="6295696" cy="1569660"/>
          </a:xfrm>
          <a:prstGeom prst="rect">
            <a:avLst/>
          </a:prstGeom>
          <a:noFill/>
        </p:spPr>
        <p:txBody>
          <a:bodyPr wrap="square" rtlCol="0">
            <a:spAutoFit/>
          </a:bodyPr>
          <a:lstStyle/>
          <a:p>
            <a:r>
              <a:rPr lang="da-DK" sz="1600" dirty="0"/>
              <a:t>Forskning på Det Sundhedsvidenskabelige Fakultet kombinerer traditionelle sundhedsvidenskabelige discipliner med ingeniør-videnskab og fremsynet human- og samfundsvidenskab. Forskningen vedrører alle aspekter af sundhedsfremme, fra grundlæggende videnskabelige problemstillinger til synlige forskningsbaserede tiltag i samfundet.</a:t>
            </a:r>
          </a:p>
        </p:txBody>
      </p:sp>
      <p:pic>
        <p:nvPicPr>
          <p:cNvPr id="13" name="Pladsholder til billede 12"/>
          <p:cNvPicPr>
            <a:picLocks noGrp="1" noChangeAspect="1"/>
          </p:cNvPicPr>
          <p:nvPr>
            <p:ph type="pic" sz="quarter" idx="14"/>
          </p:nvPr>
        </p:nvPicPr>
        <p:blipFill>
          <a:blip r:embed="rId4" cstate="hq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9908002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77391" y="162731"/>
            <a:ext cx="6830018" cy="896611"/>
          </a:xfrm>
        </p:spPr>
        <p:txBody>
          <a:bodyPr/>
          <a:lstStyle/>
          <a:p>
            <a:r>
              <a:rPr lang="en-GB" sz="3200" dirty="0">
                <a:solidFill>
                  <a:srgbClr val="002060"/>
                </a:solidFill>
                <a:latin typeface="Arial" panose="020B0604020202020204" pitchFamily="34" charset="0"/>
                <a:cs typeface="Arial" panose="020B0604020202020204" pitchFamily="34" charset="0"/>
              </a:rPr>
              <a:t>DET HUMANISTISKE OG SAMFUNDSVIDENSKABELIGE FAKULTET</a:t>
            </a:r>
            <a:endParaRPr lang="da-DK" sz="3200" dirty="0">
              <a:solidFill>
                <a:schemeClr val="accent4"/>
              </a:solidFill>
              <a:latin typeface="Arial" panose="020B0604020202020204" pitchFamily="34" charset="0"/>
              <a:cs typeface="Arial" panose="020B0604020202020204" pitchFamily="34" charset="0"/>
            </a:endParaRPr>
          </a:p>
        </p:txBody>
      </p:sp>
      <p:sp>
        <p:nvSpPr>
          <p:cNvPr id="8" name="Pladsholder til tekst 4"/>
          <p:cNvSpPr txBox="1">
            <a:spLocks/>
          </p:cNvSpPr>
          <p:nvPr/>
        </p:nvSpPr>
        <p:spPr>
          <a:xfrm>
            <a:off x="587374" y="2029242"/>
            <a:ext cx="6165129" cy="1600200"/>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da-DK" sz="1600" b="0" i="1" u="none" strike="noStrike" kern="1200" cap="none" spc="0" normalizeH="0" baseline="0" noProof="0" dirty="0">
              <a:ln>
                <a:noFill/>
              </a:ln>
              <a:solidFill>
                <a:srgbClr val="211A52"/>
              </a:solidFill>
              <a:effectLst/>
              <a:uLnTx/>
              <a:uFillTx/>
              <a:latin typeface="Arial"/>
              <a:ea typeface="+mn-ea"/>
              <a:cs typeface="+mn-cs"/>
            </a:endParaRPr>
          </a:p>
        </p:txBody>
      </p:sp>
      <p:pic>
        <p:nvPicPr>
          <p:cNvPr id="24" name="Pladsholder til billede 23" descr="Et billede, der indeholder gulv&#10;&#10;Automatisk genereret beskrivelse">
            <a:extLst>
              <a:ext uri="{FF2B5EF4-FFF2-40B4-BE49-F238E27FC236}">
                <a16:creationId xmlns:a16="http://schemas.microsoft.com/office/drawing/2014/main" id="{DC4DBF0F-0512-424C-91F4-16157220A463}"/>
              </a:ext>
            </a:extLst>
          </p:cNvPr>
          <p:cNvPicPr>
            <a:picLocks noGrp="1" noChangeAspect="1"/>
          </p:cNvPicPr>
          <p:nvPr>
            <p:ph type="pic" sz="quarter" idx="14"/>
          </p:nvPr>
        </p:nvPicPr>
        <p:blipFill rotWithShape="1">
          <a:blip r:embed="rId4">
            <a:extLst>
              <a:ext uri="{28A0092B-C50C-407E-A947-70E740481C1C}">
                <a14:useLocalDpi xmlns:a14="http://schemas.microsoft.com/office/drawing/2010/main" val="0"/>
              </a:ext>
            </a:extLst>
          </a:blip>
          <a:srcRect/>
          <a:stretch/>
        </p:blipFill>
        <p:spPr>
          <a:xfrm>
            <a:off x="7423533" y="3491195"/>
            <a:ext cx="4764087" cy="3360738"/>
          </a:xfrm>
        </p:spPr>
      </p:pic>
      <p:sp>
        <p:nvSpPr>
          <p:cNvPr id="20" name="Pladsholder til tekst 4">
            <a:extLst>
              <a:ext uri="{FF2B5EF4-FFF2-40B4-BE49-F238E27FC236}">
                <a16:creationId xmlns:a16="http://schemas.microsoft.com/office/drawing/2014/main" id="{C677A78B-E1CC-4F76-8806-3460C40C56DD}"/>
              </a:ext>
            </a:extLst>
          </p:cNvPr>
          <p:cNvSpPr txBox="1">
            <a:spLocks/>
          </p:cNvSpPr>
          <p:nvPr/>
        </p:nvSpPr>
        <p:spPr>
          <a:xfrm>
            <a:off x="587373" y="1859796"/>
            <a:ext cx="6840540" cy="4455761"/>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FontTx/>
              <a:buNone/>
            </a:pPr>
            <a:r>
              <a:rPr lang="da-DK" sz="1400" dirty="0">
                <a:latin typeface="Arial" panose="020B0604020202020204" pitchFamily="34" charset="0"/>
                <a:cs typeface="Arial" panose="020B0604020202020204" pitchFamily="34" charset="0"/>
              </a:rPr>
              <a:t>KERNEAKTIVITETER:</a:t>
            </a:r>
          </a:p>
          <a:p>
            <a:pPr marL="0" indent="0">
              <a:buNone/>
            </a:pPr>
            <a:r>
              <a:rPr lang="da-DK" sz="1400" dirty="0"/>
              <a:t>SSH undersøger, udvikler, genererer ny viden og samarbejder med fokus på:</a:t>
            </a:r>
            <a:br>
              <a:rPr lang="da-DK" sz="1400" dirty="0"/>
            </a:br>
            <a:r>
              <a:rPr lang="da-DK" sz="1400" dirty="0"/>
              <a:t>Menneskers tanker og motiver gennem studier af kunst og kultur, sprog og historie. </a:t>
            </a:r>
          </a:p>
          <a:p>
            <a:r>
              <a:rPr lang="da-DK" sz="1400" dirty="0"/>
              <a:t>Organisationer og virksomheder og menneskers ageren i disse.</a:t>
            </a:r>
          </a:p>
          <a:p>
            <a:r>
              <a:rPr lang="da-DK" sz="1400" dirty="0"/>
              <a:t>Mennesker som en del af et samfund lokalt, regionalt, nationalt og globalt.</a:t>
            </a:r>
          </a:p>
          <a:p>
            <a:r>
              <a:rPr lang="da-DK" sz="1400" dirty="0"/>
              <a:t>Mennesker i en s</a:t>
            </a:r>
            <a:r>
              <a:rPr lang="en-US" sz="1400" dirty="0" err="1"/>
              <a:t>cience</a:t>
            </a:r>
            <a:r>
              <a:rPr lang="en-US" sz="1400" dirty="0"/>
              <a:t>, technology, engineering, mathematics </a:t>
            </a:r>
            <a:r>
              <a:rPr lang="en-US" sz="1400" dirty="0" err="1"/>
              <a:t>og</a:t>
            </a:r>
            <a:r>
              <a:rPr lang="en-US" sz="1400" dirty="0"/>
              <a:t> health </a:t>
            </a:r>
            <a:r>
              <a:rPr lang="en-US" sz="1400" dirty="0" err="1"/>
              <a:t>kontekst</a:t>
            </a:r>
            <a:r>
              <a:rPr lang="en-US" sz="1400" dirty="0"/>
              <a:t>.</a:t>
            </a:r>
            <a:r>
              <a:rPr lang="da-DK" sz="1400" dirty="0"/>
              <a:t> </a:t>
            </a:r>
          </a:p>
          <a:p>
            <a:pPr marL="0" indent="0">
              <a:buNone/>
            </a:pPr>
            <a:endParaRPr lang="en-US" dirty="0"/>
          </a:p>
          <a:p>
            <a:pPr marL="0" indent="0">
              <a:buNone/>
            </a:pPr>
            <a:r>
              <a:rPr lang="en-US" sz="1400" dirty="0"/>
              <a:t>FAGLIG STYRKEPOSITIONER:</a:t>
            </a:r>
          </a:p>
          <a:p>
            <a:r>
              <a:rPr lang="da-DK" sz="1400" dirty="0"/>
              <a:t>Tværvidenskabeligt samarbejde med afsæt i </a:t>
            </a:r>
            <a:r>
              <a:rPr lang="da-DK" sz="1400" dirty="0" err="1"/>
              <a:t>SSH’s</a:t>
            </a:r>
            <a:r>
              <a:rPr lang="da-DK" sz="1400" dirty="0"/>
              <a:t> grundfagligheder</a:t>
            </a:r>
          </a:p>
          <a:p>
            <a:r>
              <a:rPr lang="da-DK" sz="1400" dirty="0"/>
              <a:t>Udvikling af </a:t>
            </a:r>
            <a:r>
              <a:rPr lang="da-DK" sz="1400" b="0" dirty="0"/>
              <a:t>teorier og metoder inden for et samlet humaniora og samfundsvidenskab</a:t>
            </a:r>
          </a:p>
          <a:p>
            <a:r>
              <a:rPr lang="da-DK" sz="1400" dirty="0"/>
              <a:t>Forskning inden for </a:t>
            </a:r>
            <a:r>
              <a:rPr lang="da-DK" sz="1400" dirty="0" err="1"/>
              <a:t>computational</a:t>
            </a:r>
            <a:r>
              <a:rPr lang="da-DK" sz="1400" dirty="0"/>
              <a:t> SSH</a:t>
            </a:r>
          </a:p>
          <a:p>
            <a:r>
              <a:rPr lang="da-DK" sz="1400" dirty="0"/>
              <a:t>Bæredygtighed i et bredere perspektiv end det miljømæssige og produktionsrettede</a:t>
            </a:r>
          </a:p>
          <a:p>
            <a:r>
              <a:rPr lang="da-DK" sz="1400" b="0" dirty="0"/>
              <a:t>Forandringsprocesser knyttet til børne- og ungeliv</a:t>
            </a:r>
          </a:p>
          <a:p>
            <a:r>
              <a:rPr lang="da-DK" sz="1400" dirty="0"/>
              <a:t>Førende inden for livslang læring og EVU</a:t>
            </a:r>
          </a:p>
          <a:p>
            <a:r>
              <a:rPr lang="da-DK" sz="1400" dirty="0" err="1"/>
              <a:t>Vidensamarbejde</a:t>
            </a:r>
            <a:r>
              <a:rPr lang="da-DK" sz="1400" dirty="0"/>
              <a:t> nationalt og globalt</a:t>
            </a:r>
          </a:p>
          <a:p>
            <a:pPr marL="0" indent="0">
              <a:buNone/>
            </a:pPr>
            <a:endParaRPr lang="en-US" sz="1500" dirty="0"/>
          </a:p>
          <a:p>
            <a:pPr marL="0" indent="0">
              <a:buNone/>
            </a:pPr>
            <a:endParaRPr lang="da-DK" sz="1500" dirty="0"/>
          </a:p>
        </p:txBody>
      </p:sp>
      <p:pic>
        <p:nvPicPr>
          <p:cNvPr id="25" name="Pladsholder til billede 23">
            <a:extLst>
              <a:ext uri="{FF2B5EF4-FFF2-40B4-BE49-F238E27FC236}">
                <a16:creationId xmlns:a16="http://schemas.microsoft.com/office/drawing/2014/main" id="{5FA185C0-97D5-4FA9-8B58-15270A1B7BBD}"/>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7427913" y="9144"/>
            <a:ext cx="4764087" cy="3360738"/>
          </a:xfrm>
          <a:prstGeom prst="rect">
            <a:avLst/>
          </a:prstGeom>
        </p:spPr>
      </p:pic>
    </p:spTree>
    <p:extLst>
      <p:ext uri="{BB962C8B-B14F-4D97-AF65-F5344CB8AC3E}">
        <p14:creationId xmlns:p14="http://schemas.microsoft.com/office/powerpoint/2010/main" val="199097458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lede 3">
            <a:extLst>
              <a:ext uri="{FF2B5EF4-FFF2-40B4-BE49-F238E27FC236}">
                <a16:creationId xmlns:a16="http://schemas.microsoft.com/office/drawing/2014/main" id="{E94203B8-F7E8-44EB-9B4D-15B9AC27764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91811" y="783671"/>
            <a:ext cx="7808379" cy="5857041"/>
          </a:xfrm>
          <a:prstGeom prst="rect">
            <a:avLst/>
          </a:prstGeom>
        </p:spPr>
      </p:pic>
      <p:sp>
        <p:nvSpPr>
          <p:cNvPr id="3" name="Titel 2"/>
          <p:cNvSpPr>
            <a:spLocks noGrp="1"/>
          </p:cNvSpPr>
          <p:nvPr>
            <p:ph type="title"/>
          </p:nvPr>
        </p:nvSpPr>
        <p:spPr>
          <a:xfrm>
            <a:off x="587374" y="357948"/>
            <a:ext cx="9775826" cy="1486727"/>
          </a:xfrm>
        </p:spPr>
        <p:txBody>
          <a:bodyPr/>
          <a:lstStyle/>
          <a:p>
            <a:r>
              <a:rPr lang="en-GB" dirty="0">
                <a:solidFill>
                  <a:srgbClr val="002060"/>
                </a:solidFill>
                <a:latin typeface="Arial" panose="020B0604020202020204" pitchFamily="34" charset="0"/>
                <a:cs typeface="Arial" panose="020B0604020202020204" pitchFamily="34" charset="0"/>
              </a:rPr>
              <a:t>SSH PROFIL OG PEJLEMÆRKER</a:t>
            </a:r>
            <a:endParaRPr lang="da-DK" dirty="0">
              <a:solidFill>
                <a:schemeClr val="accent4"/>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33764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20" y="10"/>
            <a:ext cx="12191980" cy="6857990"/>
          </a:xfrm>
          <a:noFill/>
        </p:spPr>
      </p:pic>
      <p:sp>
        <p:nvSpPr>
          <p:cNvPr id="2" name="Titel 1"/>
          <p:cNvSpPr>
            <a:spLocks noGrp="1"/>
          </p:cNvSpPr>
          <p:nvPr>
            <p:ph type="title"/>
          </p:nvPr>
        </p:nvSpPr>
        <p:spPr>
          <a:xfrm>
            <a:off x="2425436" y="2910841"/>
            <a:ext cx="7341129" cy="1036319"/>
          </a:xfrm>
        </p:spPr>
        <p:txBody>
          <a:bodyPr tIns="0" anchor="ctr" anchorCtr="0">
            <a:normAutofit/>
          </a:bodyPr>
          <a:lstStyle/>
          <a:p>
            <a:r>
              <a:rPr lang="da-DK" dirty="0"/>
              <a:t>VIDENSAMARBEJDE </a:t>
            </a:r>
          </a:p>
        </p:txBody>
      </p:sp>
    </p:spTree>
    <p:extLst>
      <p:ext uri="{BB962C8B-B14F-4D97-AF65-F5344CB8AC3E}">
        <p14:creationId xmlns:p14="http://schemas.microsoft.com/office/powerpoint/2010/main" val="3029452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dsholder til tekst 3"/>
          <p:cNvSpPr>
            <a:spLocks noGrp="1"/>
          </p:cNvSpPr>
          <p:nvPr>
            <p:ph type="body" sz="quarter" idx="4294967295"/>
          </p:nvPr>
        </p:nvSpPr>
        <p:spPr>
          <a:xfrm>
            <a:off x="650281" y="2154644"/>
            <a:ext cx="3595080" cy="3573463"/>
          </a:xfrm>
        </p:spPr>
        <p:txBody>
          <a:bodyPr>
            <a:normAutofit/>
          </a:bodyPr>
          <a:lstStyle/>
          <a:p>
            <a:pPr marL="285750" indent="-285750">
              <a:buBlip>
                <a:blip r:embed="rId3"/>
              </a:buBlip>
            </a:pPr>
            <a:r>
              <a:rPr lang="da-DK" sz="1400" dirty="0"/>
              <a:t>Regionalt behov for uddannelse, vækst og beskæftigelse</a:t>
            </a:r>
          </a:p>
          <a:p>
            <a:pPr marL="285750" indent="-285750">
              <a:buBlip>
                <a:blip r:embed="rId3"/>
              </a:buBlip>
            </a:pPr>
            <a:r>
              <a:rPr lang="da-DK" sz="1400" dirty="0"/>
              <a:t>Ca. 2.100 studerende og ca. 250 forskere.</a:t>
            </a:r>
          </a:p>
          <a:p>
            <a:pPr marL="285750" indent="-285750">
              <a:buBlip>
                <a:blip r:embed="rId3"/>
              </a:buBlip>
            </a:pPr>
            <a:r>
              <a:rPr lang="da-DK" sz="1400" dirty="0"/>
              <a:t>Humaniora, samfundsvidenskab, teknik og naturvidenskab </a:t>
            </a:r>
          </a:p>
          <a:p>
            <a:pPr marL="285750" indent="-285750">
              <a:buBlip>
                <a:blip r:embed="rId3"/>
              </a:buBlip>
            </a:pPr>
            <a:r>
              <a:rPr lang="da-DK" sz="1400" dirty="0"/>
              <a:t>Virksomhedssamarbejdet = kimen til AAU DNA</a:t>
            </a:r>
          </a:p>
          <a:p>
            <a:pPr marL="285750" indent="-285750">
              <a:buBlip>
                <a:blip r:embed="rId3"/>
              </a:buBlip>
            </a:pPr>
            <a:r>
              <a:rPr lang="da-DK" sz="1400" dirty="0"/>
              <a:t>Problembaseret læring (PBL) </a:t>
            </a:r>
          </a:p>
        </p:txBody>
      </p:sp>
      <p:sp>
        <p:nvSpPr>
          <p:cNvPr id="2" name="Titel 1"/>
          <p:cNvSpPr>
            <a:spLocks noGrp="1"/>
          </p:cNvSpPr>
          <p:nvPr>
            <p:ph type="title" idx="4294967295"/>
          </p:nvPr>
        </p:nvSpPr>
        <p:spPr>
          <a:xfrm>
            <a:off x="765810" y="285750"/>
            <a:ext cx="10555288" cy="963613"/>
          </a:xfrm>
        </p:spPr>
        <p:txBody>
          <a:bodyPr/>
          <a:lstStyle/>
          <a:p>
            <a:pPr algn="ctr"/>
            <a:r>
              <a:rPr lang="da-DK" sz="2800" cap="small" spc="370" dirty="0"/>
              <a:t>AALBORG UNIVERSITET (AAU)</a:t>
            </a:r>
          </a:p>
        </p:txBody>
      </p:sp>
      <p:sp>
        <p:nvSpPr>
          <p:cNvPr id="6" name="Pladsholder til tekst 3"/>
          <p:cNvSpPr txBox="1">
            <a:spLocks/>
          </p:cNvSpPr>
          <p:nvPr/>
        </p:nvSpPr>
        <p:spPr>
          <a:xfrm>
            <a:off x="6632575" y="2435299"/>
            <a:ext cx="4886992" cy="3572737"/>
          </a:xfrm>
          <a:prstGeom prst="rect">
            <a:avLst/>
          </a:prstGeom>
        </p:spPr>
        <p:txBody>
          <a:bodyPr vert="horz" lIns="0" tIns="45720" rIns="0" bIns="45720" rtlCol="0">
            <a:norm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endParaRPr lang="da-DK" dirty="0"/>
          </a:p>
        </p:txBody>
      </p:sp>
      <p:sp>
        <p:nvSpPr>
          <p:cNvPr id="8" name="Tekstboks 7"/>
          <p:cNvSpPr txBox="1"/>
          <p:nvPr/>
        </p:nvSpPr>
        <p:spPr>
          <a:xfrm>
            <a:off x="5616914" y="1414997"/>
            <a:ext cx="4092165" cy="338554"/>
          </a:xfrm>
          <a:prstGeom prst="rect">
            <a:avLst/>
          </a:prstGeom>
          <a:noFill/>
        </p:spPr>
        <p:txBody>
          <a:bodyPr wrap="square" rtlCol="0">
            <a:spAutoFit/>
          </a:bodyPr>
          <a:lstStyle/>
          <a:p>
            <a:pPr algn="ctr"/>
            <a:r>
              <a:rPr lang="da-DK" sz="1600" b="1" dirty="0"/>
              <a:t>AAU leverer i dag ”Viden for verden”</a:t>
            </a:r>
          </a:p>
        </p:txBody>
      </p:sp>
      <p:sp>
        <p:nvSpPr>
          <p:cNvPr id="9" name="Tekstboks 8"/>
          <p:cNvSpPr txBox="1"/>
          <p:nvPr/>
        </p:nvSpPr>
        <p:spPr>
          <a:xfrm>
            <a:off x="650281" y="1438002"/>
            <a:ext cx="4158026" cy="323165"/>
          </a:xfrm>
          <a:prstGeom prst="rect">
            <a:avLst/>
          </a:prstGeom>
          <a:noFill/>
        </p:spPr>
        <p:txBody>
          <a:bodyPr wrap="square" rtlCol="0">
            <a:spAutoFit/>
          </a:bodyPr>
          <a:lstStyle/>
          <a:p>
            <a:pPr algn="ctr"/>
            <a:r>
              <a:rPr lang="da-DK" sz="1500" b="1" dirty="0"/>
              <a:t>Svaret på en regional udfordring </a:t>
            </a:r>
          </a:p>
        </p:txBody>
      </p:sp>
      <p:sp>
        <p:nvSpPr>
          <p:cNvPr id="10" name="Tekstboks 9"/>
          <p:cNvSpPr txBox="1"/>
          <p:nvPr/>
        </p:nvSpPr>
        <p:spPr>
          <a:xfrm>
            <a:off x="40325" y="1388527"/>
            <a:ext cx="1402080" cy="400110"/>
          </a:xfrm>
          <a:prstGeom prst="rect">
            <a:avLst/>
          </a:prstGeom>
          <a:noFill/>
        </p:spPr>
        <p:txBody>
          <a:bodyPr wrap="square" rtlCol="0">
            <a:spAutoFit/>
          </a:bodyPr>
          <a:lstStyle/>
          <a:p>
            <a:pPr algn="ctr"/>
            <a:r>
              <a:rPr lang="da-DK" sz="2000" b="1" dirty="0"/>
              <a:t>1974</a:t>
            </a:r>
          </a:p>
        </p:txBody>
      </p:sp>
      <p:sp>
        <p:nvSpPr>
          <p:cNvPr id="12" name="Tekstboks 11"/>
          <p:cNvSpPr txBox="1"/>
          <p:nvPr/>
        </p:nvSpPr>
        <p:spPr>
          <a:xfrm>
            <a:off x="4397818" y="1384219"/>
            <a:ext cx="1402080" cy="400110"/>
          </a:xfrm>
          <a:prstGeom prst="rect">
            <a:avLst/>
          </a:prstGeom>
          <a:noFill/>
        </p:spPr>
        <p:txBody>
          <a:bodyPr wrap="square" rtlCol="0">
            <a:spAutoFit/>
          </a:bodyPr>
          <a:lstStyle/>
          <a:p>
            <a:pPr algn="ctr"/>
            <a:r>
              <a:rPr lang="da-DK" sz="2000" b="1" dirty="0"/>
              <a:t>2025</a:t>
            </a:r>
          </a:p>
        </p:txBody>
      </p:sp>
      <p:sp>
        <p:nvSpPr>
          <p:cNvPr id="14" name="Pladsholder til tekst 3"/>
          <p:cNvSpPr txBox="1">
            <a:spLocks/>
          </p:cNvSpPr>
          <p:nvPr/>
        </p:nvSpPr>
        <p:spPr>
          <a:xfrm>
            <a:off x="4721193" y="2156956"/>
            <a:ext cx="3525499" cy="4193968"/>
          </a:xfrm>
          <a:prstGeom prst="rect">
            <a:avLst/>
          </a:prstGeom>
        </p:spPr>
        <p:txBody>
          <a:bodyPr vert="horz" lIns="0" tIns="45720" rIns="0" bIns="45720" rtlCol="0">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indent="-285750">
              <a:buBlip>
                <a:blip r:embed="rId3"/>
              </a:buBlip>
            </a:pPr>
            <a:r>
              <a:rPr lang="da-DK" sz="1400" dirty="0"/>
              <a:t>AAU udgør i dag 9% af sektoren – målt på indtægter</a:t>
            </a:r>
          </a:p>
          <a:p>
            <a:pPr marL="285750" indent="-285750">
              <a:buBlip>
                <a:blip r:embed="rId3"/>
              </a:buBlip>
            </a:pPr>
            <a:r>
              <a:rPr lang="da-DK" sz="1400" dirty="0"/>
              <a:t>Ca. 20.500 studerende, 2.258 forskere og 1.441 teknisk-administrativt personale </a:t>
            </a:r>
          </a:p>
          <a:p>
            <a:pPr marL="285750" indent="-285750">
              <a:buBlip>
                <a:blip r:embed="rId3"/>
              </a:buBlip>
            </a:pPr>
            <a:r>
              <a:rPr lang="da-DK" sz="1400" dirty="0"/>
              <a:t>Humaniora, samfundsvidenskab, teknik og naturvidenskab, it og design og sundhedsvidenskab </a:t>
            </a:r>
          </a:p>
          <a:p>
            <a:pPr marL="285750" indent="-285750">
              <a:buBlip>
                <a:blip r:embed="rId3"/>
              </a:buBlip>
            </a:pPr>
            <a:r>
              <a:rPr lang="da-DK" sz="1400" dirty="0"/>
              <a:t>Tværdisciplinært fokus</a:t>
            </a:r>
          </a:p>
          <a:p>
            <a:pPr marL="285750" indent="-285750">
              <a:buBlip>
                <a:blip r:embed="rId3"/>
              </a:buBlip>
            </a:pPr>
            <a:r>
              <a:rPr lang="da-DK" sz="1400" dirty="0"/>
              <a:t>Virksomhedernes foretrukne samarbejdsparter</a:t>
            </a:r>
          </a:p>
          <a:p>
            <a:pPr marL="285750" indent="-285750">
              <a:buBlip>
                <a:blip r:embed="rId3"/>
              </a:buBlip>
            </a:pPr>
            <a:r>
              <a:rPr lang="da-DK" sz="1400" dirty="0"/>
              <a:t>Uddannelse til og virksomheds-</a:t>
            </a:r>
            <a:br>
              <a:rPr lang="da-DK" sz="1400" dirty="0"/>
            </a:br>
            <a:r>
              <a:rPr lang="da-DK" sz="1400" dirty="0"/>
              <a:t>samarbejde i hele landet</a:t>
            </a:r>
          </a:p>
        </p:txBody>
      </p:sp>
      <p:sp>
        <p:nvSpPr>
          <p:cNvPr id="15" name="Ellipse 14"/>
          <p:cNvSpPr/>
          <p:nvPr/>
        </p:nvSpPr>
        <p:spPr>
          <a:xfrm>
            <a:off x="382611"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cxnSp>
        <p:nvCxnSpPr>
          <p:cNvPr id="18" name="Lige forbindelse 17"/>
          <p:cNvCxnSpPr/>
          <p:nvPr/>
        </p:nvCxnSpPr>
        <p:spPr>
          <a:xfrm flipV="1">
            <a:off x="4397818" y="1249363"/>
            <a:ext cx="0" cy="4929246"/>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7" name="Pladsholder til tekst 3"/>
          <p:cNvSpPr txBox="1">
            <a:spLocks/>
          </p:cNvSpPr>
          <p:nvPr/>
        </p:nvSpPr>
        <p:spPr>
          <a:xfrm>
            <a:off x="8403627" y="2143509"/>
            <a:ext cx="3457935" cy="4021653"/>
          </a:xfrm>
          <a:prstGeom prst="rect">
            <a:avLst/>
          </a:prstGeom>
        </p:spPr>
        <p:txBody>
          <a:bodyPr vert="horz" lIns="0" tIns="45720" rIns="0" bIns="45720" rtlCol="0">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indent="-285750">
              <a:buBlip>
                <a:blip r:embed="rId3"/>
              </a:buBlip>
            </a:pPr>
            <a:r>
              <a:rPr lang="da-DK" sz="1400" dirty="0"/>
              <a:t>Forskning der adresserer samfundsmæssige problemer</a:t>
            </a:r>
          </a:p>
          <a:p>
            <a:pPr marL="285750" indent="-285750">
              <a:buBlip>
                <a:blip r:embed="rId3"/>
              </a:buBlip>
            </a:pPr>
            <a:r>
              <a:rPr lang="da-DK" sz="1400" dirty="0"/>
              <a:t>Internationalt anerkendt for problem- og projektbaseret uddannelse </a:t>
            </a:r>
          </a:p>
          <a:p>
            <a:pPr marL="285750" indent="-285750">
              <a:buBlip>
                <a:blip r:embed="rId3"/>
              </a:buBlip>
            </a:pPr>
            <a:r>
              <a:rPr lang="da-DK" sz="1400" dirty="0"/>
              <a:t>Nr. 22 i verden blandt de unge universiteter (under 50 år)             (Times </a:t>
            </a:r>
            <a:r>
              <a:rPr lang="da-DK" sz="1400" dirty="0" err="1"/>
              <a:t>Higher</a:t>
            </a:r>
            <a:r>
              <a:rPr lang="da-DK" sz="1400" dirty="0"/>
              <a:t> Education 2024)</a:t>
            </a:r>
          </a:p>
          <a:p>
            <a:pPr marL="285750" indent="-285750">
              <a:buBlip>
                <a:blip r:embed="rId3"/>
              </a:buBlip>
            </a:pPr>
            <a:r>
              <a:rPr lang="da-DK" sz="1400" dirty="0"/>
              <a:t>4. højest rangeret ingeniøruddannelse i verden (MIT analyse 2018)</a:t>
            </a:r>
          </a:p>
          <a:p>
            <a:pPr marL="285750" indent="-285750">
              <a:buBlip>
                <a:blip r:embed="rId3"/>
              </a:buBlip>
            </a:pPr>
            <a:r>
              <a:rPr lang="da-DK" sz="1400" dirty="0"/>
              <a:t>Bedste ingeniøruniversitet i EU og nr. 11 i verden (US NEWS, ranking 2023).</a:t>
            </a:r>
          </a:p>
          <a:p>
            <a:pPr marL="285750" indent="-285750">
              <a:buBlip>
                <a:blip r:embed="rId3"/>
              </a:buBlip>
            </a:pPr>
            <a:r>
              <a:rPr lang="da-DK" sz="1400" dirty="0">
                <a:solidFill>
                  <a:schemeClr val="tx1"/>
                </a:solidFill>
                <a:latin typeface="+mn-lt"/>
              </a:rPr>
              <a:t>Nr. 4 i verden indenfor bæredygtig udvikling (Times </a:t>
            </a:r>
            <a:r>
              <a:rPr lang="da-DK" sz="1400" dirty="0" err="1">
                <a:solidFill>
                  <a:schemeClr val="tx1"/>
                </a:solidFill>
                <a:latin typeface="+mn-lt"/>
              </a:rPr>
              <a:t>Higher</a:t>
            </a:r>
            <a:r>
              <a:rPr lang="da-DK" sz="1400" dirty="0">
                <a:solidFill>
                  <a:schemeClr val="tx1"/>
                </a:solidFill>
                <a:latin typeface="+mn-lt"/>
              </a:rPr>
              <a:t> Education </a:t>
            </a:r>
            <a:r>
              <a:rPr lang="da-DK" sz="1400" dirty="0" err="1">
                <a:solidFill>
                  <a:schemeClr val="tx1"/>
                </a:solidFill>
                <a:latin typeface="+mn-lt"/>
              </a:rPr>
              <a:t>Impact</a:t>
            </a:r>
            <a:r>
              <a:rPr lang="da-DK" sz="1400" dirty="0">
                <a:solidFill>
                  <a:schemeClr val="tx1"/>
                </a:solidFill>
                <a:latin typeface="+mn-lt"/>
              </a:rPr>
              <a:t> Ranking 2024)</a:t>
            </a:r>
            <a:endParaRPr lang="da-DK" sz="1400" dirty="0"/>
          </a:p>
          <a:p>
            <a:endParaRPr lang="da-DK" sz="1400" dirty="0"/>
          </a:p>
          <a:p>
            <a:pPr marL="285750" indent="-285750">
              <a:buBlip>
                <a:blip r:embed="rId3"/>
              </a:buBlip>
            </a:pPr>
            <a:endParaRPr lang="da-DK" sz="1400" dirty="0"/>
          </a:p>
        </p:txBody>
      </p:sp>
      <p:sp>
        <p:nvSpPr>
          <p:cNvPr id="19" name="Ellipse 18"/>
          <p:cNvSpPr/>
          <p:nvPr/>
        </p:nvSpPr>
        <p:spPr>
          <a:xfrm>
            <a:off x="4715659"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420933940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17923" y="370290"/>
            <a:ext cx="10022355" cy="1474385"/>
          </a:xfrm>
        </p:spPr>
        <p:txBody>
          <a:bodyPr/>
          <a:lstStyle/>
          <a:p>
            <a:r>
              <a:rPr lang="da-DK" dirty="0">
                <a:latin typeface="Arial" panose="020B0604020202020204" pitchFamily="34" charset="0"/>
                <a:cs typeface="Arial" panose="020B0604020202020204" pitchFamily="34" charset="0"/>
              </a:rPr>
              <a:t>STÆRKE TIL SAMARBEJDE</a:t>
            </a:r>
            <a:endParaRPr lang="da-DK" dirty="0">
              <a:solidFill>
                <a:schemeClr val="accent4"/>
              </a:solidFill>
            </a:endParaRPr>
          </a:p>
        </p:txBody>
      </p:sp>
      <p:sp>
        <p:nvSpPr>
          <p:cNvPr id="4" name="TextBox 19"/>
          <p:cNvSpPr txBox="1"/>
          <p:nvPr/>
        </p:nvSpPr>
        <p:spPr>
          <a:xfrm>
            <a:off x="587374" y="4021644"/>
            <a:ext cx="3553702"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VIRKSOMHEDERS FORETRUKNE PARTNER</a:t>
            </a:r>
          </a:p>
        </p:txBody>
      </p:sp>
      <p:sp>
        <p:nvSpPr>
          <p:cNvPr id="6" name="TextBox 20"/>
          <p:cNvSpPr txBox="1"/>
          <p:nvPr/>
        </p:nvSpPr>
        <p:spPr>
          <a:xfrm>
            <a:off x="4456475" y="4699770"/>
            <a:ext cx="2925194" cy="850383"/>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Forskningstunge virksomheder anser AAU som det bedste danske universitet til at varetage processen fra patent til kommercialisering</a:t>
            </a:r>
            <a:endParaRPr lang="da-DK" sz="1200" b="1" dirty="0">
              <a:latin typeface="Arial" panose="020B0604020202020204" pitchFamily="34" charset="0"/>
              <a:cs typeface="Arial" panose="020B0604020202020204" pitchFamily="34" charset="0"/>
            </a:endParaRPr>
          </a:p>
        </p:txBody>
      </p:sp>
      <p:sp>
        <p:nvSpPr>
          <p:cNvPr id="8" name="TextBox 20"/>
          <p:cNvSpPr txBox="1"/>
          <p:nvPr/>
        </p:nvSpPr>
        <p:spPr>
          <a:xfrm>
            <a:off x="8619447" y="4699770"/>
            <a:ext cx="3060205" cy="646331"/>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Årligt oprettes mellem 500 og 600 forskningsaftaler mellem offentlige/private aktører og AAU</a:t>
            </a:r>
            <a:endParaRPr lang="da-DK" sz="1200" b="1" dirty="0">
              <a:latin typeface="Arial" panose="020B0604020202020204" pitchFamily="34" charset="0"/>
              <a:cs typeface="Arial" panose="020B0604020202020204" pitchFamily="34" charset="0"/>
            </a:endParaRPr>
          </a:p>
        </p:txBody>
      </p:sp>
      <p:sp>
        <p:nvSpPr>
          <p:cNvPr id="10" name="TextBox 20"/>
          <p:cNvSpPr txBox="1"/>
          <p:nvPr/>
        </p:nvSpPr>
        <p:spPr>
          <a:xfrm>
            <a:off x="583900" y="4757269"/>
            <a:ext cx="2634797" cy="830997"/>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AAU indtager førstepladsen på DI’s liste over, hvor tilfredse virksomhederne er med at samarbejde med landets universiteter </a:t>
            </a: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bg1"/>
              </a:solidFill>
            </a:endParaRPr>
          </a:p>
        </p:txBody>
      </p:sp>
      <p:sp>
        <p:nvSpPr>
          <p:cNvPr id="3" name="Tekstfelt 2"/>
          <p:cNvSpPr txBox="1"/>
          <p:nvPr/>
        </p:nvSpPr>
        <p:spPr>
          <a:xfrm>
            <a:off x="8567165" y="3993333"/>
            <a:ext cx="2948746" cy="584775"/>
          </a:xfrm>
          <a:prstGeom prst="rect">
            <a:avLst/>
          </a:prstGeom>
          <a:noFill/>
        </p:spPr>
        <p:txBody>
          <a:bodyPr wrap="square" rtlCol="0">
            <a:spAutoFit/>
          </a:bodyPr>
          <a:lstStyle/>
          <a:p>
            <a:r>
              <a:rPr lang="nn-NO" sz="1600" b="1" dirty="0">
                <a:solidFill>
                  <a:srgbClr val="000061"/>
                </a:solidFill>
                <a:latin typeface="+mj-lt"/>
                <a:cs typeface="Arial" panose="020B0604020202020204" pitchFamily="34" charset="0"/>
              </a:rPr>
              <a:t>BEDST TIL SAMARBEJDSAFTALER</a:t>
            </a:r>
          </a:p>
        </p:txBody>
      </p:sp>
      <p:sp>
        <p:nvSpPr>
          <p:cNvPr id="11" name="Tekstfelt 10"/>
          <p:cNvSpPr txBox="1"/>
          <p:nvPr/>
        </p:nvSpPr>
        <p:spPr>
          <a:xfrm>
            <a:off x="4373217" y="3998997"/>
            <a:ext cx="3311666" cy="607422"/>
          </a:xfrm>
          <a:prstGeom prst="rect">
            <a:avLst/>
          </a:prstGeom>
          <a:noFill/>
        </p:spPr>
        <p:txBody>
          <a:bodyPr wrap="square" rtlCol="0">
            <a:spAutoFit/>
          </a:bodyPr>
          <a:lstStyle/>
          <a:p>
            <a:r>
              <a:rPr lang="da-DK" sz="1600" b="1" dirty="0">
                <a:solidFill>
                  <a:srgbClr val="000061"/>
                </a:solidFill>
                <a:latin typeface="+mj-lt"/>
                <a:cs typeface="Arial" panose="020B0604020202020204" pitchFamily="34" charset="0"/>
              </a:rPr>
              <a:t>SMIDIG TILGANG TIL SAMARBEJDE</a:t>
            </a:r>
          </a:p>
        </p:txBody>
      </p:sp>
      <p:pic>
        <p:nvPicPr>
          <p:cNvPr id="7" name="Billed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7151" y="2269864"/>
            <a:ext cx="1513944" cy="1215614"/>
          </a:xfrm>
          <a:prstGeom prst="rect">
            <a:avLst/>
          </a:prstGeom>
        </p:spPr>
      </p:pic>
      <p:pic>
        <p:nvPicPr>
          <p:cNvPr id="9" name="Billed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63881" y="1923701"/>
            <a:ext cx="1783433" cy="1784809"/>
          </a:xfrm>
          <a:prstGeom prst="rect">
            <a:avLst/>
          </a:prstGeom>
        </p:spPr>
      </p:pic>
      <p:pic>
        <p:nvPicPr>
          <p:cNvPr id="12" name="Billede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88187" y="1901779"/>
            <a:ext cx="1921541" cy="1870195"/>
          </a:xfrm>
          <a:prstGeom prst="rect">
            <a:avLst/>
          </a:prstGeom>
        </p:spPr>
      </p:pic>
    </p:spTree>
    <p:extLst>
      <p:ext uri="{BB962C8B-B14F-4D97-AF65-F5344CB8AC3E}">
        <p14:creationId xmlns:p14="http://schemas.microsoft.com/office/powerpoint/2010/main" val="294881056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p:cNvSpPr>
            <a:spLocks noGrp="1"/>
          </p:cNvSpPr>
          <p:nvPr>
            <p:ph type="title"/>
          </p:nvPr>
        </p:nvSpPr>
        <p:spPr>
          <a:xfrm>
            <a:off x="512038" y="239384"/>
            <a:ext cx="9777855" cy="1621619"/>
          </a:xfrm>
        </p:spPr>
        <p:txBody>
          <a:bodyPr/>
          <a:lstStyle/>
          <a:p>
            <a:r>
              <a:rPr lang="da-DK" dirty="0">
                <a:solidFill>
                  <a:srgbClr val="192753"/>
                </a:solidFill>
                <a:latin typeface="Arial" panose="020B0604020202020204" pitchFamily="34" charset="0"/>
                <a:cs typeface="Arial" panose="020B0604020202020204" pitchFamily="34" charset="0"/>
              </a:rPr>
              <a:t>AAU SAMARBEJDER MED VIRKSOMHEDER I HELE DANMARK</a:t>
            </a:r>
            <a:endParaRPr lang="da-DK" dirty="0">
              <a:solidFill>
                <a:schemeClr val="accent4"/>
              </a:solidFill>
              <a:latin typeface="Arial" panose="020B0604020202020204" pitchFamily="34" charset="0"/>
              <a:cs typeface="Arial" panose="020B0604020202020204" pitchFamily="34" charset="0"/>
            </a:endParaRPr>
          </a:p>
        </p:txBody>
      </p:sp>
      <p:sp>
        <p:nvSpPr>
          <p:cNvPr id="11" name="Pladsholder til tekst 10"/>
          <p:cNvSpPr>
            <a:spLocks noGrp="1"/>
          </p:cNvSpPr>
          <p:nvPr>
            <p:ph type="body" sz="quarter" idx="12"/>
          </p:nvPr>
        </p:nvSpPr>
        <p:spPr>
          <a:xfrm>
            <a:off x="6980901" y="3492564"/>
            <a:ext cx="4797355" cy="3718847"/>
          </a:xfrm>
        </p:spPr>
        <p:txBody>
          <a:bodyPr>
            <a:normAutofit/>
          </a:bodyPr>
          <a:lstStyle/>
          <a:p>
            <a:pPr marL="0" indent="0">
              <a:buNone/>
            </a:pPr>
            <a:endParaRPr lang="da-DK" dirty="0">
              <a:latin typeface="Arial" panose="020B0604020202020204" pitchFamily="34" charset="0"/>
              <a:cs typeface="Arial" panose="020B0604020202020204" pitchFamily="34" charset="0"/>
            </a:endParaRPr>
          </a:p>
          <a:p>
            <a:pPr>
              <a:buFont typeface="Arial" pitchFamily="34" charset="0"/>
              <a:buBlip>
                <a:blip r:embed="rId3"/>
              </a:buBlip>
            </a:pPr>
            <a:r>
              <a:rPr lang="da-DK" dirty="0">
                <a:latin typeface="Arial" panose="020B0604020202020204" pitchFamily="34" charset="0"/>
                <a:cs typeface="Arial" panose="020B0604020202020204" pitchFamily="34" charset="0"/>
              </a:rPr>
              <a:t>AAU samarbejder med et bredt udsnit af det danske erhvervsliv. AAU’s hyppigste samarbejdspartnere er industrivirksomheder og IKT-virksomheder.</a:t>
            </a:r>
          </a:p>
          <a:p>
            <a:pPr>
              <a:buFont typeface="Arial" pitchFamily="34" charset="0"/>
              <a:buBlip>
                <a:blip r:embed="rId3"/>
              </a:buBlip>
            </a:pPr>
            <a:r>
              <a:rPr lang="da-DK" dirty="0">
                <a:latin typeface="Arial" panose="020B0604020202020204" pitchFamily="34" charset="0"/>
                <a:cs typeface="Arial" panose="020B0604020202020204" pitchFamily="34" charset="0"/>
              </a:rPr>
              <a:t>AAU samarbejder hyppigst med virksomheder, der beskæftiger 20-49 årsværk samt virksomheder, der beskæftiger over 100 årsværk.</a:t>
            </a:r>
          </a:p>
          <a:p>
            <a:pPr>
              <a:buFont typeface="Arial" pitchFamily="34" charset="0"/>
              <a:buBlip>
                <a:blip r:embed="rId3"/>
              </a:buBlip>
            </a:pPr>
            <a:r>
              <a:rPr lang="da-DK" dirty="0">
                <a:latin typeface="Arial" panose="020B0604020202020204" pitchFamily="34" charset="0"/>
                <a:cs typeface="Arial" panose="020B0604020202020204" pitchFamily="34" charset="0"/>
              </a:rPr>
              <a:t>Over en tredjedel af AAU’s samarbejdsvirksomheder har en høj </a:t>
            </a:r>
            <a:r>
              <a:rPr lang="da-DK" dirty="0" err="1">
                <a:latin typeface="Arial" panose="020B0604020202020204" pitchFamily="34" charset="0"/>
                <a:cs typeface="Arial" panose="020B0604020202020204" pitchFamily="34" charset="0"/>
              </a:rPr>
              <a:t>FoU</a:t>
            </a:r>
            <a:r>
              <a:rPr lang="da-DK" dirty="0">
                <a:latin typeface="Arial" panose="020B0604020202020204" pitchFamily="34" charset="0"/>
                <a:cs typeface="Arial" panose="020B0604020202020204" pitchFamily="34" charset="0"/>
              </a:rPr>
              <a:t>-intensitet.</a:t>
            </a:r>
          </a:p>
          <a:p>
            <a:pPr marL="0" indent="0">
              <a:buNone/>
            </a:pPr>
            <a:endParaRPr lang="en-US" dirty="0">
              <a:latin typeface="Arial" panose="020B0604020202020204" pitchFamily="34" charset="0"/>
              <a:cs typeface="Arial" panose="020B0604020202020204" pitchFamily="34" charset="0"/>
            </a:endParaRPr>
          </a:p>
          <a:p>
            <a:pPr>
              <a:buFont typeface="Arial" pitchFamily="34" charset="0"/>
              <a:buBlip>
                <a:blip r:embed="rId3"/>
              </a:buBlip>
            </a:pPr>
            <a:endParaRPr lang="en-US" dirty="0">
              <a:latin typeface="Arial" panose="020B0604020202020204" pitchFamily="34" charset="0"/>
              <a:cs typeface="Arial" panose="020B0604020202020204" pitchFamily="34" charset="0"/>
            </a:endParaRPr>
          </a:p>
          <a:p>
            <a:pPr marL="0" indent="0">
              <a:buNone/>
            </a:pPr>
            <a:endParaRPr lang="da-DK" dirty="0"/>
          </a:p>
        </p:txBody>
      </p:sp>
      <p:pic>
        <p:nvPicPr>
          <p:cNvPr id="12" name="Billed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82865" y="1861003"/>
            <a:ext cx="4121240" cy="4522325"/>
          </a:xfrm>
          <a:prstGeom prst="rect">
            <a:avLst/>
          </a:prstGeom>
        </p:spPr>
      </p:pic>
      <p:sp>
        <p:nvSpPr>
          <p:cNvPr id="13" name="Rektangel 12"/>
          <p:cNvSpPr/>
          <p:nvPr/>
        </p:nvSpPr>
        <p:spPr>
          <a:xfrm>
            <a:off x="5465132" y="1763694"/>
            <a:ext cx="1866217" cy="1732590"/>
          </a:xfrm>
          <a:prstGeom prst="rect">
            <a:avLst/>
          </a:prstGeom>
        </p:spPr>
        <p:txBody>
          <a:bodyPr wrap="square">
            <a:spAutoFit/>
          </a:bodyPr>
          <a:lstStyle/>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REGION NORDJYLLAND</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rPr>
              <a:t>REGION MIDTJYLLAND</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94FBF"/>
                </a:solidFill>
                <a:effectLst/>
                <a:uLnTx/>
                <a:uFillTx/>
                <a:latin typeface="Arial" panose="020B0604020202020204" pitchFamily="34" charset="0"/>
                <a:ea typeface="+mn-ea"/>
                <a:cs typeface="Arial" panose="020B0604020202020204" pitchFamily="34" charset="0"/>
              </a:rPr>
              <a:t>REGION SYDDANMARK</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DF6752"/>
                </a:solidFill>
                <a:effectLst/>
                <a:uLnTx/>
                <a:uFillTx/>
                <a:latin typeface="Arial" panose="020B0604020202020204" pitchFamily="34" charset="0"/>
                <a:ea typeface="+mn-ea"/>
                <a:cs typeface="Arial" panose="020B0604020202020204" pitchFamily="34" charset="0"/>
              </a:rPr>
              <a:t>REGION HOVEDSTADEN</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38BDB"/>
                </a:solidFill>
                <a:effectLst/>
                <a:uLnTx/>
                <a:uFillTx/>
                <a:latin typeface="Arial" panose="020B0604020202020204" pitchFamily="34" charset="0"/>
                <a:ea typeface="+mn-ea"/>
                <a:cs typeface="Arial" panose="020B0604020202020204" pitchFamily="34" charset="0"/>
              </a:rPr>
              <a:t>REGION SJÆLLAND</a:t>
            </a:r>
          </a:p>
        </p:txBody>
      </p:sp>
      <p:sp>
        <p:nvSpPr>
          <p:cNvPr id="798" name="Rektangel 797"/>
          <p:cNvSpPr/>
          <p:nvPr/>
        </p:nvSpPr>
        <p:spPr>
          <a:xfrm>
            <a:off x="3392986" y="1767989"/>
            <a:ext cx="1866217" cy="1724575"/>
          </a:xfrm>
          <a:prstGeom prst="rect">
            <a:avLst/>
          </a:prstGeom>
        </p:spPr>
        <p:txBody>
          <a:bodyPr wrap="square">
            <a:spAutoFit/>
          </a:bodyPr>
          <a:lstStyle/>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29%</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24%</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14%</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31%</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a:t>
            </a:r>
          </a:p>
        </p:txBody>
      </p:sp>
    </p:spTree>
    <p:extLst>
      <p:ext uri="{BB962C8B-B14F-4D97-AF65-F5344CB8AC3E}">
        <p14:creationId xmlns:p14="http://schemas.microsoft.com/office/powerpoint/2010/main" val="169560146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9"/>
          <p:cNvPicPr>
            <a:picLocks noChangeAspect="1"/>
          </p:cNvPicPr>
          <p:nvPr/>
        </p:nvPicPr>
        <p:blipFill rotWithShape="1">
          <a:blip r:embed="rId3">
            <a:extLst>
              <a:ext uri="{28A0092B-C50C-407E-A947-70E740481C1C}">
                <a14:useLocalDpi xmlns:a14="http://schemas.microsoft.com/office/drawing/2010/main" val="0"/>
              </a:ext>
            </a:extLst>
          </a:blip>
          <a:srcRect b="-3"/>
          <a:stretch/>
        </p:blipFill>
        <p:spPr>
          <a:xfrm>
            <a:off x="7438768" y="10"/>
            <a:ext cx="4753232" cy="6857990"/>
          </a:xfrm>
          <a:prstGeom prst="rect">
            <a:avLst/>
          </a:prstGeom>
          <a:noFill/>
        </p:spPr>
      </p:pic>
      <p:sp>
        <p:nvSpPr>
          <p:cNvPr id="7" name="Titel 6"/>
          <p:cNvSpPr>
            <a:spLocks noGrp="1"/>
          </p:cNvSpPr>
          <p:nvPr>
            <p:ph type="title"/>
          </p:nvPr>
        </p:nvSpPr>
        <p:spPr>
          <a:xfrm>
            <a:off x="587374" y="359273"/>
            <a:ext cx="4490445" cy="1621619"/>
          </a:xfrm>
        </p:spPr>
        <p:txBody>
          <a:bodyPr anchor="t">
            <a:normAutofit/>
          </a:bodyPr>
          <a:lstStyle/>
          <a:p>
            <a:pPr>
              <a:lnSpc>
                <a:spcPct val="90000"/>
              </a:lnSpc>
            </a:pPr>
            <a:r>
              <a:rPr lang="da-DK" dirty="0"/>
              <a:t>TRADITION FOR AT SAMARBEJDE</a:t>
            </a:r>
          </a:p>
        </p:txBody>
      </p:sp>
      <p:sp>
        <p:nvSpPr>
          <p:cNvPr id="9" name="Pladsholder til tekst 8"/>
          <p:cNvSpPr>
            <a:spLocks noGrp="1"/>
          </p:cNvSpPr>
          <p:nvPr>
            <p:ph type="body" sz="quarter" idx="12"/>
          </p:nvPr>
        </p:nvSpPr>
        <p:spPr>
          <a:xfrm>
            <a:off x="587375" y="2143359"/>
            <a:ext cx="4490445" cy="3752115"/>
          </a:xfrm>
        </p:spPr>
        <p:txBody>
          <a:bodyPr>
            <a:normAutofit/>
          </a:bodyPr>
          <a:lstStyle/>
          <a:p>
            <a:r>
              <a:rPr lang="da-DK" dirty="0"/>
              <a:t>AAU’s problembaserede forsknings- og læringsmodel skaber forandring</a:t>
            </a:r>
            <a:br>
              <a:rPr lang="da-DK" dirty="0"/>
            </a:br>
            <a:endParaRPr lang="da-DK" dirty="0"/>
          </a:p>
          <a:p>
            <a:r>
              <a:rPr lang="da-DK" dirty="0"/>
              <a:t>Videnskab bedrives i tæt samarbejde med erhvervsliv og offentlige partnere</a:t>
            </a:r>
          </a:p>
          <a:p>
            <a:endParaRPr lang="da-DK" dirty="0"/>
          </a:p>
          <a:p>
            <a:r>
              <a:rPr lang="en-GB" dirty="0" err="1"/>
              <a:t>En</a:t>
            </a:r>
            <a:r>
              <a:rPr lang="en-GB" dirty="0"/>
              <a:t> AAU-</a:t>
            </a:r>
            <a:r>
              <a:rPr lang="en-GB" dirty="0" err="1"/>
              <a:t>kultur</a:t>
            </a:r>
            <a:r>
              <a:rPr lang="en-GB" dirty="0"/>
              <a:t>, der </a:t>
            </a:r>
            <a:r>
              <a:rPr lang="en-GB" dirty="0" err="1"/>
              <a:t>understøtter</a:t>
            </a:r>
            <a:r>
              <a:rPr lang="en-GB" dirty="0"/>
              <a:t> </a:t>
            </a:r>
            <a:r>
              <a:rPr lang="en-GB" dirty="0" err="1"/>
              <a:t>dynamik</a:t>
            </a:r>
            <a:r>
              <a:rPr lang="en-GB" dirty="0"/>
              <a:t> og </a:t>
            </a:r>
            <a:r>
              <a:rPr lang="en-GB" dirty="0" err="1"/>
              <a:t>handlekraft</a:t>
            </a:r>
            <a:r>
              <a:rPr lang="en-GB" dirty="0"/>
              <a:t> </a:t>
            </a:r>
            <a:r>
              <a:rPr lang="en-GB" dirty="0" err="1"/>
              <a:t>hos</a:t>
            </a:r>
            <a:r>
              <a:rPr lang="en-GB" dirty="0"/>
              <a:t> </a:t>
            </a:r>
            <a:r>
              <a:rPr lang="en-GB" dirty="0" err="1"/>
              <a:t>studerende</a:t>
            </a:r>
            <a:r>
              <a:rPr lang="en-GB" dirty="0"/>
              <a:t> og </a:t>
            </a:r>
            <a:r>
              <a:rPr lang="en-GB" dirty="0" err="1"/>
              <a:t>ansatte</a:t>
            </a:r>
            <a:endParaRPr lang="en-GB" dirty="0"/>
          </a:p>
          <a:p>
            <a:endParaRPr lang="en-GB" dirty="0"/>
          </a:p>
          <a:p>
            <a:r>
              <a:rPr lang="en-GB" dirty="0" err="1"/>
              <a:t>Skarpt</a:t>
            </a:r>
            <a:r>
              <a:rPr lang="en-GB" dirty="0"/>
              <a:t> </a:t>
            </a:r>
            <a:r>
              <a:rPr lang="en-GB" dirty="0" err="1"/>
              <a:t>fokus</a:t>
            </a:r>
            <a:r>
              <a:rPr lang="en-GB" dirty="0"/>
              <a:t> </a:t>
            </a:r>
            <a:r>
              <a:rPr lang="en-GB" dirty="0" err="1"/>
              <a:t>på</a:t>
            </a:r>
            <a:r>
              <a:rPr lang="en-GB" dirty="0"/>
              <a:t> at </a:t>
            </a:r>
            <a:r>
              <a:rPr lang="en-GB" dirty="0" err="1"/>
              <a:t>udvikle</a:t>
            </a:r>
            <a:r>
              <a:rPr lang="en-GB" dirty="0"/>
              <a:t> </a:t>
            </a:r>
            <a:r>
              <a:rPr lang="en-GB" dirty="0" err="1"/>
              <a:t>nye</a:t>
            </a:r>
            <a:r>
              <a:rPr lang="en-GB" dirty="0"/>
              <a:t> </a:t>
            </a:r>
            <a:r>
              <a:rPr lang="en-GB" dirty="0" err="1"/>
              <a:t>måder</a:t>
            </a:r>
            <a:r>
              <a:rPr lang="en-GB" dirty="0"/>
              <a:t> at </a:t>
            </a:r>
            <a:r>
              <a:rPr lang="en-GB" dirty="0" err="1"/>
              <a:t>understøtte</a:t>
            </a:r>
            <a:r>
              <a:rPr lang="en-GB" dirty="0"/>
              <a:t> </a:t>
            </a:r>
            <a:r>
              <a:rPr lang="en-GB" dirty="0" err="1"/>
              <a:t>vidensamarbejde</a:t>
            </a:r>
            <a:r>
              <a:rPr lang="en-GB" dirty="0"/>
              <a:t> </a:t>
            </a:r>
            <a:r>
              <a:rPr lang="en-GB" dirty="0" err="1"/>
              <a:t>på</a:t>
            </a:r>
            <a:endParaRPr lang="en-GB" dirty="0"/>
          </a:p>
          <a:p>
            <a:pPr marL="0" indent="0">
              <a:buNone/>
            </a:pPr>
            <a:endParaRPr lang="en-GB"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a:lstStyle/>
          <a:p>
            <a:pPr>
              <a:spcAft>
                <a:spcPts val="600"/>
              </a:spcAft>
            </a:pPr>
            <a:fld id="{D8D877B3-D348-4611-9BDB-C5374591D951}" type="slidenum">
              <a:rPr lang="en-US" smtClean="0"/>
              <a:pPr>
                <a:spcAft>
                  <a:spcPts val="600"/>
                </a:spcAft>
              </a:pPr>
              <a:t>32</a:t>
            </a:fld>
            <a:endParaRPr lang="en-US"/>
          </a:p>
        </p:txBody>
      </p:sp>
    </p:spTree>
    <p:extLst>
      <p:ext uri="{BB962C8B-B14F-4D97-AF65-F5344CB8AC3E}">
        <p14:creationId xmlns:p14="http://schemas.microsoft.com/office/powerpoint/2010/main" val="37131388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4294967295"/>
          </p:nvPr>
        </p:nvSpPr>
        <p:spPr>
          <a:xfrm>
            <a:off x="11339887" y="593223"/>
            <a:ext cx="571468" cy="227164"/>
          </a:xfrm>
          <a:prstGeom prst="rect">
            <a:avLst/>
          </a:prstGeom>
        </p:spPr>
        <p:txBody>
          <a:bodyPr/>
          <a:lstStyle/>
          <a:p>
            <a:fld id="{D8D877B3-D348-4611-9BDB-C5374591D951}" type="slidenum">
              <a:rPr lang="en-US" smtClean="0"/>
              <a:pPr/>
              <a:t>33</a:t>
            </a:fld>
            <a:endParaRPr lang="en-US" dirty="0"/>
          </a:p>
        </p:txBody>
      </p:sp>
      <p:sp>
        <p:nvSpPr>
          <p:cNvPr id="5" name="Titel 4"/>
          <p:cNvSpPr>
            <a:spLocks noGrp="1"/>
          </p:cNvSpPr>
          <p:nvPr>
            <p:ph type="title"/>
          </p:nvPr>
        </p:nvSpPr>
        <p:spPr>
          <a:xfrm>
            <a:off x="587374" y="370290"/>
            <a:ext cx="7021740" cy="1474385"/>
          </a:xfrm>
        </p:spPr>
        <p:txBody>
          <a:bodyPr/>
          <a:lstStyle/>
          <a:p>
            <a:r>
              <a:rPr lang="da-DK" dirty="0">
                <a:latin typeface="Arial" panose="020B0604020202020204" pitchFamily="34" charset="0"/>
                <a:cs typeface="Arial" panose="020B0604020202020204" pitchFamily="34" charset="0"/>
              </a:rPr>
              <a:t>VÆRDI FOR SAMFUNDET</a:t>
            </a:r>
            <a:endParaRPr lang="da-DK" dirty="0">
              <a:solidFill>
                <a:schemeClr val="accent4"/>
              </a:solidFill>
            </a:endParaRPr>
          </a:p>
        </p:txBody>
      </p:sp>
      <p:sp>
        <p:nvSpPr>
          <p:cNvPr id="4" name="TextBox 19"/>
          <p:cNvSpPr txBox="1"/>
          <p:nvPr/>
        </p:nvSpPr>
        <p:spPr>
          <a:xfrm>
            <a:off x="587374" y="4021644"/>
            <a:ext cx="3403105"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KONKURRENCEEVNEN STYRKES</a:t>
            </a:r>
          </a:p>
        </p:txBody>
      </p:sp>
      <p:sp>
        <p:nvSpPr>
          <p:cNvPr id="6" name="TextBox 20"/>
          <p:cNvSpPr txBox="1"/>
          <p:nvPr/>
        </p:nvSpPr>
        <p:spPr>
          <a:xfrm>
            <a:off x="587374" y="4737160"/>
            <a:ext cx="2923269" cy="1569660"/>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Knap 90 procent af virksomhederne vurderer, at samarbejdet med AAU i høj eller nogen grad har medvirket til at styrke deres konkurrenceevnen på et eller flere områder.</a:t>
            </a:r>
            <a:endParaRPr kumimoji="0" lang="da-DK" sz="16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7" name="TextBox 19"/>
          <p:cNvSpPr txBox="1"/>
          <p:nvPr/>
        </p:nvSpPr>
        <p:spPr>
          <a:xfrm>
            <a:off x="4243227" y="4021644"/>
            <a:ext cx="3718908" cy="338554"/>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PRODUKTIVITEN VOKSER</a:t>
            </a:r>
          </a:p>
        </p:txBody>
      </p:sp>
      <p:sp>
        <p:nvSpPr>
          <p:cNvPr id="8" name="TextBox 20"/>
          <p:cNvSpPr txBox="1"/>
          <p:nvPr/>
        </p:nvSpPr>
        <p:spPr>
          <a:xfrm>
            <a:off x="4287679" y="4737160"/>
            <a:ext cx="3321435" cy="830997"/>
          </a:xfrm>
          <a:prstGeom prst="rect">
            <a:avLst/>
          </a:prstGeom>
          <a:noFill/>
        </p:spPr>
        <p:txBody>
          <a:bodyPr wrap="square" lIns="0" rIns="0" rtlCol="0">
            <a:spAutoFit/>
          </a:bodyPr>
          <a:lstStyle/>
          <a:p>
            <a:r>
              <a:rPr lang="da-DK" sz="1600" dirty="0">
                <a:latin typeface="Arial" panose="020B0604020202020204" pitchFamily="34" charset="0"/>
                <a:cs typeface="Arial" panose="020B0604020202020204" pitchFamily="34" charset="0"/>
              </a:rPr>
              <a:t>Virksomhedernes produktivitet vokser i gennemsnit 12 procent, </a:t>
            </a:r>
          </a:p>
          <a:p>
            <a:r>
              <a:rPr lang="da-DK" sz="1600" dirty="0">
                <a:latin typeface="Arial" panose="020B0604020202020204" pitchFamily="34" charset="0"/>
                <a:cs typeface="Arial" panose="020B0604020202020204" pitchFamily="34" charset="0"/>
              </a:rPr>
              <a:t>når de samarbejder med AAU</a:t>
            </a:r>
            <a:endParaRPr lang="da-DK" sz="1600" b="1" dirty="0">
              <a:latin typeface="Arial" panose="020B0604020202020204" pitchFamily="34" charset="0"/>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bg1"/>
              </a:solidFill>
            </a:endParaRPr>
          </a:p>
        </p:txBody>
      </p:sp>
      <p:sp>
        <p:nvSpPr>
          <p:cNvPr id="21" name="Tekstfelt 20"/>
          <p:cNvSpPr txBox="1"/>
          <p:nvPr/>
        </p:nvSpPr>
        <p:spPr>
          <a:xfrm>
            <a:off x="8116584" y="4737160"/>
            <a:ext cx="3223303" cy="1569660"/>
          </a:xfrm>
          <a:prstGeom prst="rect">
            <a:avLst/>
          </a:prstGeom>
          <a:noFill/>
        </p:spPr>
        <p:txBody>
          <a:bodyPr wrap="square" rtlCol="0">
            <a:spAutoFit/>
          </a:bodyPr>
          <a:lstStyle/>
          <a:p>
            <a:r>
              <a:rPr lang="da-DK" sz="1600" dirty="0"/>
              <a:t>Mere end 90 % af offentlige samarbejdspartnere angiver, at de i høj eller nogen grad har fået ny inspiration og faglige kompetencer efter samarbejde med AAU </a:t>
            </a:r>
          </a:p>
        </p:txBody>
      </p:sp>
      <p:sp>
        <p:nvSpPr>
          <p:cNvPr id="23" name="Tekstfelt 22"/>
          <p:cNvSpPr txBox="1"/>
          <p:nvPr/>
        </p:nvSpPr>
        <p:spPr>
          <a:xfrm>
            <a:off x="8116584" y="4021644"/>
            <a:ext cx="3368667" cy="584775"/>
          </a:xfrm>
          <a:prstGeom prst="rect">
            <a:avLst/>
          </a:prstGeom>
          <a:noFill/>
        </p:spPr>
        <p:txBody>
          <a:bodyPr wrap="square" rtlCol="0">
            <a:spAutoFit/>
          </a:bodyPr>
          <a:lstStyle/>
          <a:p>
            <a:r>
              <a:rPr lang="da-DK" sz="1600" dirty="0">
                <a:latin typeface="+mj-lt"/>
              </a:rPr>
              <a:t>STYRKET INNOVATIONSKULTUR</a:t>
            </a:r>
          </a:p>
        </p:txBody>
      </p:sp>
      <p:pic>
        <p:nvPicPr>
          <p:cNvPr id="3" name="Billed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02487" y="1975416"/>
            <a:ext cx="1425067" cy="1593686"/>
          </a:xfrm>
          <a:prstGeom prst="rect">
            <a:avLst/>
          </a:prstGeom>
        </p:spPr>
      </p:pic>
      <p:pic>
        <p:nvPicPr>
          <p:cNvPr id="9" name="Billed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88801" y="2122389"/>
            <a:ext cx="1597707" cy="1598940"/>
          </a:xfrm>
          <a:prstGeom prst="rect">
            <a:avLst/>
          </a:prstGeom>
        </p:spPr>
      </p:pic>
      <p:pic>
        <p:nvPicPr>
          <p:cNvPr id="10" name="Billed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99677" y="1990938"/>
            <a:ext cx="1606149" cy="1578164"/>
          </a:xfrm>
          <a:prstGeom prst="rect">
            <a:avLst/>
          </a:prstGeom>
        </p:spPr>
      </p:pic>
    </p:spTree>
    <p:extLst>
      <p:ext uri="{BB962C8B-B14F-4D97-AF65-F5344CB8AC3E}">
        <p14:creationId xmlns:p14="http://schemas.microsoft.com/office/powerpoint/2010/main" val="211355155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3" y="359274"/>
            <a:ext cx="5892256" cy="1106920"/>
          </a:xfrm>
        </p:spPr>
        <p:txBody>
          <a:bodyPr/>
          <a:lstStyle/>
          <a:p>
            <a:r>
              <a:rPr lang="da-DK" dirty="0"/>
              <a:t>SAMMEN </a:t>
            </a:r>
            <a:r>
              <a:rPr lang="da-DK"/>
              <a:t>ER </a:t>
            </a:r>
            <a:br>
              <a:rPr lang="da-DK"/>
            </a:br>
            <a:r>
              <a:rPr lang="da-DK"/>
              <a:t>VI </a:t>
            </a:r>
            <a:r>
              <a:rPr lang="da-DK" dirty="0"/>
              <a:t>BEDST</a:t>
            </a:r>
            <a:br>
              <a:rPr lang="da-DK" dirty="0"/>
            </a:br>
            <a:endParaRPr lang="da-DK" sz="1600" b="0" dirty="0"/>
          </a:p>
        </p:txBody>
      </p:sp>
      <p:sp>
        <p:nvSpPr>
          <p:cNvPr id="7" name="Pladsholder til tekst 6"/>
          <p:cNvSpPr>
            <a:spLocks noGrp="1"/>
          </p:cNvSpPr>
          <p:nvPr>
            <p:ph type="body" sz="quarter" idx="12"/>
          </p:nvPr>
        </p:nvSpPr>
        <p:spPr>
          <a:xfrm>
            <a:off x="610151" y="2045130"/>
            <a:ext cx="5350971" cy="3863045"/>
          </a:xfrm>
        </p:spPr>
        <p:txBody>
          <a:bodyPr>
            <a:noAutofit/>
          </a:bodyPr>
          <a:lstStyle/>
          <a:p>
            <a:pPr marL="0" indent="0" algn="just" fontAlgn="base">
              <a:buNone/>
            </a:pPr>
            <a:r>
              <a:rPr lang="da-DK" dirty="0"/>
              <a:t>AAU lægger stor vægt på samarbejde med små og mellemstore virksomheder. Blandt andet som partner i energi-klyngen House of Energy og IKT-klyngen </a:t>
            </a:r>
            <a:r>
              <a:rPr lang="da-DK" dirty="0" err="1"/>
              <a:t>BrainsBusiness</a:t>
            </a:r>
            <a:endParaRPr lang="da-DK" dirty="0"/>
          </a:p>
          <a:p>
            <a:pPr marL="0" indent="0">
              <a:buNone/>
            </a:pPr>
            <a:endParaRPr lang="da-DK" b="1" dirty="0"/>
          </a:p>
          <a:p>
            <a:r>
              <a:rPr lang="da-DK" dirty="0"/>
              <a:t>56 % af virksomhederne i de danske klynger siger, at de har fået </a:t>
            </a:r>
            <a:r>
              <a:rPr lang="da-DK" b="1" dirty="0"/>
              <a:t>adgang til ny, relevant viden</a:t>
            </a:r>
          </a:p>
          <a:p>
            <a:pPr marL="0" indent="0">
              <a:buNone/>
            </a:pPr>
            <a:endParaRPr lang="da-DK" dirty="0"/>
          </a:p>
          <a:p>
            <a:r>
              <a:rPr lang="da-DK" b="1" dirty="0"/>
              <a:t>55 % har skabt eller forventer at skabe innovation </a:t>
            </a:r>
            <a:r>
              <a:rPr lang="da-DK" dirty="0"/>
              <a:t>i form af nye produkter, services eller processer gennem klyngeaktiviteter</a:t>
            </a:r>
          </a:p>
          <a:p>
            <a:pPr marL="0" indent="0">
              <a:buNone/>
            </a:pPr>
            <a:endParaRPr lang="da-DK" dirty="0"/>
          </a:p>
          <a:p>
            <a:endParaRPr lang="da-DK" dirty="0"/>
          </a:p>
          <a:p>
            <a:pPr algn="just" fontAlgn="base"/>
            <a:endParaRPr lang="da-DK" b="1" dirty="0"/>
          </a:p>
          <a:p>
            <a:pPr marL="0" indent="0" fontAlgn="base">
              <a:buNone/>
            </a:pPr>
            <a:endParaRPr lang="da-DK" b="1" dirty="0"/>
          </a:p>
          <a:p>
            <a:pPr fontAlgn="base"/>
            <a:endParaRPr lang="da-DK" b="1" dirty="0"/>
          </a:p>
          <a:p>
            <a:pPr fontAlgn="base"/>
            <a:endParaRPr lang="da-DK" b="1" dirty="0"/>
          </a:p>
          <a:p>
            <a:pPr marL="0" indent="0">
              <a:buNone/>
            </a:pPr>
            <a:endParaRPr lang="da-DK" dirty="0"/>
          </a:p>
        </p:txBody>
      </p:sp>
      <p:sp>
        <p:nvSpPr>
          <p:cNvPr id="3" name="Tekstfelt 2"/>
          <p:cNvSpPr txBox="1"/>
          <p:nvPr/>
        </p:nvSpPr>
        <p:spPr>
          <a:xfrm>
            <a:off x="6936466" y="546086"/>
            <a:ext cx="4572000" cy="707886"/>
          </a:xfrm>
          <a:prstGeom prst="rect">
            <a:avLst/>
          </a:prstGeom>
          <a:noFill/>
        </p:spPr>
        <p:txBody>
          <a:bodyPr wrap="square" rtlCol="0">
            <a:spAutoFit/>
          </a:bodyPr>
          <a:lstStyle/>
          <a:p>
            <a:pPr algn="ctr"/>
            <a:r>
              <a:rPr lang="da-DK" sz="2000" b="1" spc="300"/>
              <a:t>KLYNGERNES KERNEAKTIVITETER</a:t>
            </a:r>
            <a:endParaRPr lang="da-DK" sz="2000" b="1" spc="300" dirty="0"/>
          </a:p>
        </p:txBody>
      </p:sp>
      <p:sp>
        <p:nvSpPr>
          <p:cNvPr id="8" name="Oval 17"/>
          <p:cNvSpPr/>
          <p:nvPr/>
        </p:nvSpPr>
        <p:spPr>
          <a:xfrm>
            <a:off x="8075568" y="1468832"/>
            <a:ext cx="2272008" cy="2160000"/>
          </a:xfrm>
          <a:prstGeom prst="ellipse">
            <a:avLst/>
          </a:prstGeom>
          <a:solidFill>
            <a:schemeClr val="accent4">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US" sz="1600" dirty="0" err="1">
                <a:solidFill>
                  <a:schemeClr val="tx1"/>
                </a:solidFill>
              </a:rPr>
              <a:t>Samarbejds-projekter</a:t>
            </a:r>
            <a:endParaRPr lang="en-US" sz="1600" dirty="0">
              <a:solidFill>
                <a:schemeClr val="tx1"/>
              </a:solidFill>
            </a:endParaRPr>
          </a:p>
        </p:txBody>
      </p:sp>
      <p:sp>
        <p:nvSpPr>
          <p:cNvPr id="9" name="Oval 17"/>
          <p:cNvSpPr/>
          <p:nvPr/>
        </p:nvSpPr>
        <p:spPr>
          <a:xfrm>
            <a:off x="9655768" y="2403281"/>
            <a:ext cx="2160000" cy="2160000"/>
          </a:xfrm>
          <a:prstGeom prst="ellipse">
            <a:avLst/>
          </a:prstGeom>
          <a:solidFill>
            <a:schemeClr val="accent5">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US" sz="1600" dirty="0" err="1">
                <a:solidFill>
                  <a:schemeClr val="tx1"/>
                </a:solidFill>
              </a:rPr>
              <a:t>Kompetence-udvikling</a:t>
            </a:r>
            <a:endParaRPr lang="en-US" sz="1600" dirty="0">
              <a:solidFill>
                <a:schemeClr val="tx1"/>
              </a:solidFill>
            </a:endParaRPr>
          </a:p>
        </p:txBody>
      </p:sp>
      <p:sp>
        <p:nvSpPr>
          <p:cNvPr id="11" name="Oval 17"/>
          <p:cNvSpPr/>
          <p:nvPr/>
        </p:nvSpPr>
        <p:spPr>
          <a:xfrm>
            <a:off x="6706500" y="2403281"/>
            <a:ext cx="2160000" cy="2160000"/>
          </a:xfrm>
          <a:prstGeom prst="ellipse">
            <a:avLst/>
          </a:prstGeom>
          <a:solidFill>
            <a:schemeClr val="tx1">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12" name="Oval 17"/>
          <p:cNvSpPr/>
          <p:nvPr/>
        </p:nvSpPr>
        <p:spPr>
          <a:xfrm>
            <a:off x="7191328" y="4116107"/>
            <a:ext cx="2272008" cy="2160000"/>
          </a:xfrm>
          <a:prstGeom prst="ellipse">
            <a:avLst/>
          </a:prstGeom>
          <a:solidFill>
            <a:srgbClr val="5E9695">
              <a:alpha val="7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13" name="Oval 17"/>
          <p:cNvSpPr/>
          <p:nvPr/>
        </p:nvSpPr>
        <p:spPr>
          <a:xfrm>
            <a:off x="9075958" y="4116107"/>
            <a:ext cx="2272008" cy="2160000"/>
          </a:xfrm>
          <a:prstGeom prst="ellipse">
            <a:avLst/>
          </a:prstGeom>
          <a:solidFill>
            <a:schemeClr val="accent2">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2" name="Tekstfelt 1"/>
          <p:cNvSpPr txBox="1"/>
          <p:nvPr/>
        </p:nvSpPr>
        <p:spPr>
          <a:xfrm>
            <a:off x="6926317" y="3252570"/>
            <a:ext cx="1672228" cy="584775"/>
          </a:xfrm>
          <a:prstGeom prst="rect">
            <a:avLst/>
          </a:prstGeom>
          <a:noFill/>
        </p:spPr>
        <p:txBody>
          <a:bodyPr wrap="square" rtlCol="0">
            <a:spAutoFit/>
          </a:bodyPr>
          <a:lstStyle/>
          <a:p>
            <a:pPr algn="ctr"/>
            <a:r>
              <a:rPr lang="da-DK" sz="1600" dirty="0"/>
              <a:t>Internationalt</a:t>
            </a:r>
            <a:r>
              <a:rPr lang="da-DK" sz="1400" dirty="0"/>
              <a:t> </a:t>
            </a:r>
            <a:r>
              <a:rPr lang="da-DK" sz="1600" dirty="0"/>
              <a:t>samarbejde</a:t>
            </a:r>
          </a:p>
        </p:txBody>
      </p:sp>
      <p:sp>
        <p:nvSpPr>
          <p:cNvPr id="4" name="Tekstfelt 3"/>
          <p:cNvSpPr txBox="1"/>
          <p:nvPr/>
        </p:nvSpPr>
        <p:spPr>
          <a:xfrm>
            <a:off x="7214766" y="5026829"/>
            <a:ext cx="2132412" cy="338554"/>
          </a:xfrm>
          <a:prstGeom prst="rect">
            <a:avLst/>
          </a:prstGeom>
          <a:noFill/>
        </p:spPr>
        <p:txBody>
          <a:bodyPr wrap="square" rtlCol="0">
            <a:spAutoFit/>
          </a:bodyPr>
          <a:lstStyle/>
          <a:p>
            <a:pPr algn="ctr"/>
            <a:r>
              <a:rPr lang="da-DK" sz="1600" dirty="0"/>
              <a:t>Formidling</a:t>
            </a:r>
          </a:p>
        </p:txBody>
      </p:sp>
      <p:sp>
        <p:nvSpPr>
          <p:cNvPr id="14" name="Tekstfelt 13"/>
          <p:cNvSpPr txBox="1"/>
          <p:nvPr/>
        </p:nvSpPr>
        <p:spPr>
          <a:xfrm>
            <a:off x="9306235" y="4780608"/>
            <a:ext cx="1902135" cy="830997"/>
          </a:xfrm>
          <a:prstGeom prst="rect">
            <a:avLst/>
          </a:prstGeom>
          <a:noFill/>
        </p:spPr>
        <p:txBody>
          <a:bodyPr wrap="square" rtlCol="0">
            <a:spAutoFit/>
          </a:bodyPr>
          <a:lstStyle/>
          <a:p>
            <a:pPr algn="ctr"/>
            <a:r>
              <a:rPr lang="da-DK" sz="1600" dirty="0" err="1"/>
              <a:t>Matchmaking</a:t>
            </a:r>
            <a:r>
              <a:rPr lang="da-DK" sz="1600" dirty="0"/>
              <a:t> </a:t>
            </a:r>
          </a:p>
          <a:p>
            <a:pPr algn="ctr"/>
            <a:r>
              <a:rPr lang="da-DK" sz="1600" dirty="0"/>
              <a:t>og </a:t>
            </a:r>
          </a:p>
          <a:p>
            <a:pPr algn="ctr"/>
            <a:r>
              <a:rPr lang="da-DK" sz="1600" dirty="0"/>
              <a:t>videndeling</a:t>
            </a:r>
          </a:p>
        </p:txBody>
      </p:sp>
    </p:spTree>
    <p:extLst>
      <p:ext uri="{BB962C8B-B14F-4D97-AF65-F5344CB8AC3E}">
        <p14:creationId xmlns:p14="http://schemas.microsoft.com/office/powerpoint/2010/main" val="82495774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lede 7" descr="Et billede, der indeholder himmel, udendørs&#10;&#10;Automatisk genereret beskrivelse">
            <a:extLst>
              <a:ext uri="{FF2B5EF4-FFF2-40B4-BE49-F238E27FC236}">
                <a16:creationId xmlns:a16="http://schemas.microsoft.com/office/drawing/2014/main" id="{196F7CE8-87F5-4CEB-D406-E95362A53C2D}"/>
              </a:ext>
            </a:extLst>
          </p:cNvPr>
          <p:cNvPicPr>
            <a:picLocks noChangeAspect="1"/>
          </p:cNvPicPr>
          <p:nvPr/>
        </p:nvPicPr>
        <p:blipFill rotWithShape="1">
          <a:blip r:embed="rId3">
            <a:extLst>
              <a:ext uri="{28A0092B-C50C-407E-A947-70E740481C1C}">
                <a14:useLocalDpi xmlns:a14="http://schemas.microsoft.com/office/drawing/2010/main" val="0"/>
              </a:ext>
            </a:extLst>
          </a:blip>
          <a:srcRect t="9265" b="3598"/>
          <a:stretch/>
        </p:blipFill>
        <p:spPr>
          <a:xfrm>
            <a:off x="1715862" y="1246944"/>
            <a:ext cx="8760277" cy="5082573"/>
          </a:xfrm>
          <a:prstGeom prst="rect">
            <a:avLst/>
          </a:prstGeom>
        </p:spPr>
      </p:pic>
      <p:sp>
        <p:nvSpPr>
          <p:cNvPr id="5" name="Titel 4"/>
          <p:cNvSpPr>
            <a:spLocks noGrp="1"/>
          </p:cNvSpPr>
          <p:nvPr>
            <p:ph type="title"/>
          </p:nvPr>
        </p:nvSpPr>
        <p:spPr>
          <a:xfrm>
            <a:off x="587374" y="370290"/>
            <a:ext cx="10529264" cy="2670861"/>
          </a:xfrm>
        </p:spPr>
        <p:txBody>
          <a:bodyPr/>
          <a:lstStyle/>
          <a:p>
            <a:r>
              <a:rPr lang="da-DK" dirty="0">
                <a:latin typeface="Arial" panose="020B0604020202020204" pitchFamily="34" charset="0"/>
                <a:cs typeface="Arial" panose="020B0604020202020204" pitchFamily="34" charset="0"/>
              </a:rPr>
              <a:t>AAU INNOVATE</a:t>
            </a:r>
            <a:br>
              <a:rPr lang="da-DK" dirty="0">
                <a:latin typeface="Arial" panose="020B0604020202020204" pitchFamily="34" charset="0"/>
                <a:cs typeface="Arial" panose="020B0604020202020204" pitchFamily="34" charset="0"/>
              </a:rPr>
            </a:br>
            <a:endParaRPr lang="da-DK" dirty="0">
              <a:solidFill>
                <a:srgbClr val="FF0000"/>
              </a:solidFill>
              <a:latin typeface="Arial" panose="020B0604020202020204" pitchFamily="34" charset="0"/>
              <a:cs typeface="Arial" panose="020B0604020202020204" pitchFamily="34" charset="0"/>
            </a:endParaRPr>
          </a:p>
        </p:txBody>
      </p:sp>
      <p:sp>
        <p:nvSpPr>
          <p:cNvPr id="10" name="Ellipse 9"/>
          <p:cNvSpPr/>
          <p:nvPr/>
        </p:nvSpPr>
        <p:spPr>
          <a:xfrm>
            <a:off x="1107426" y="1788716"/>
            <a:ext cx="1684194"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TALENT- OG VIRKSOMHEDS-UDVIKLING</a:t>
            </a:r>
          </a:p>
        </p:txBody>
      </p:sp>
      <p:sp>
        <p:nvSpPr>
          <p:cNvPr id="11" name="Ellipse 10"/>
          <p:cNvSpPr/>
          <p:nvPr/>
        </p:nvSpPr>
        <p:spPr>
          <a:xfrm>
            <a:off x="8553286" y="1033344"/>
            <a:ext cx="1730288"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a-DK" sz="1100" dirty="0">
              <a:solidFill>
                <a:prstClr val="white"/>
              </a:solidFill>
              <a:latin typeface="Arial" panose="020B0604020202020204" pitchFamily="34" charset="0"/>
              <a:cs typeface="Arial" panose="020B0604020202020204" pitchFamily="34" charset="0"/>
            </a:endParaRPr>
          </a:p>
          <a:p>
            <a:pPr algn="ctr"/>
            <a:r>
              <a:rPr lang="da-DK" sz="1100" dirty="0">
                <a:solidFill>
                  <a:prstClr val="white"/>
                </a:solidFill>
                <a:latin typeface="Arial" panose="020B0604020202020204" pitchFamily="34" charset="0"/>
                <a:cs typeface="Arial" panose="020B0604020202020204" pitchFamily="34" charset="0"/>
              </a:rPr>
              <a:t>TVÆR-</a:t>
            </a:r>
          </a:p>
          <a:p>
            <a:pPr algn="ctr"/>
            <a:r>
              <a:rPr lang="da-DK" sz="1100" dirty="0">
                <a:solidFill>
                  <a:prstClr val="white"/>
                </a:solidFill>
                <a:latin typeface="Arial" panose="020B0604020202020204" pitchFamily="34" charset="0"/>
                <a:cs typeface="Arial" panose="020B0604020202020204" pitchFamily="34" charset="0"/>
              </a:rPr>
              <a:t>VIDENSKABELIG FORSKING</a:t>
            </a:r>
          </a:p>
          <a:p>
            <a:pPr algn="ctr"/>
            <a:endParaRPr lang="da-DK" sz="1100" dirty="0">
              <a:solidFill>
                <a:prstClr val="white"/>
              </a:solidFill>
              <a:latin typeface="Arial" panose="020B0604020202020204" pitchFamily="34" charset="0"/>
              <a:cs typeface="Arial" panose="020B0604020202020204" pitchFamily="34" charset="0"/>
            </a:endParaRPr>
          </a:p>
        </p:txBody>
      </p:sp>
      <p:sp>
        <p:nvSpPr>
          <p:cNvPr id="12" name="Ellipse 11"/>
          <p:cNvSpPr/>
          <p:nvPr/>
        </p:nvSpPr>
        <p:spPr>
          <a:xfrm>
            <a:off x="5965906" y="4897052"/>
            <a:ext cx="1839670" cy="177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INKUBATORMILJØ FOR STUDERENDE /</a:t>
            </a:r>
          </a:p>
          <a:p>
            <a:pPr algn="ctr"/>
            <a:r>
              <a:rPr lang="da-DK" sz="1100">
                <a:solidFill>
                  <a:prstClr val="white"/>
                </a:solidFill>
                <a:latin typeface="Arial" panose="020B0604020202020204" pitchFamily="34" charset="0"/>
                <a:cs typeface="Arial" panose="020B0604020202020204" pitchFamily="34" charset="0"/>
              </a:rPr>
              <a:t>FORSKERE</a:t>
            </a:r>
            <a:endParaRPr lang="da-DK" sz="1100" dirty="0">
              <a:solidFill>
                <a:prstClr val="white"/>
              </a:solidFill>
              <a:latin typeface="Arial" panose="020B0604020202020204" pitchFamily="34" charset="0"/>
              <a:cs typeface="Arial" panose="020B0604020202020204" pitchFamily="34" charset="0"/>
            </a:endParaRPr>
          </a:p>
        </p:txBody>
      </p:sp>
      <p:sp>
        <p:nvSpPr>
          <p:cNvPr id="9" name="Ellipse 8"/>
          <p:cNvSpPr/>
          <p:nvPr/>
        </p:nvSpPr>
        <p:spPr>
          <a:xfrm>
            <a:off x="9251782" y="3670881"/>
            <a:ext cx="1832793" cy="1749972"/>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VÆRKSTEDER </a:t>
            </a:r>
          </a:p>
          <a:p>
            <a:pPr algn="ctr"/>
            <a:r>
              <a:rPr lang="da-DK" sz="1100" dirty="0">
                <a:solidFill>
                  <a:prstClr val="white"/>
                </a:solidFill>
                <a:latin typeface="Arial" panose="020B0604020202020204" pitchFamily="34" charset="0"/>
                <a:cs typeface="Arial" panose="020B0604020202020204" pitchFamily="34" charset="0"/>
              </a:rPr>
              <a:t>OG PROTOTYPELABS</a:t>
            </a:r>
          </a:p>
        </p:txBody>
      </p:sp>
    </p:spTree>
    <p:extLst>
      <p:ext uri="{BB962C8B-B14F-4D97-AF65-F5344CB8AC3E}">
        <p14:creationId xmlns:p14="http://schemas.microsoft.com/office/powerpoint/2010/main" val="281576886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dsholder til billede 4"/>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8" name="Titel 5">
            <a:extLst>
              <a:ext uri="{FF2B5EF4-FFF2-40B4-BE49-F238E27FC236}">
                <a16:creationId xmlns:a16="http://schemas.microsoft.com/office/drawing/2014/main" id="{B2C7A906-9163-476C-81AD-0C55BCEEC9A7}"/>
              </a:ext>
            </a:extLst>
          </p:cNvPr>
          <p:cNvSpPr>
            <a:spLocks noGrp="1"/>
          </p:cNvSpPr>
          <p:nvPr>
            <p:ph type="title"/>
          </p:nvPr>
        </p:nvSpPr>
        <p:spPr>
          <a:xfrm>
            <a:off x="2425435" y="2741901"/>
            <a:ext cx="7341129" cy="1036319"/>
          </a:xfrm>
        </p:spPr>
        <p:txBody>
          <a:bodyPr/>
          <a:lstStyle/>
          <a:p>
            <a:r>
              <a:rPr lang="en-gb" dirty="0">
                <a:solidFill>
                  <a:srgbClr val="211A52"/>
                </a:solidFill>
              </a:rPr>
              <a:t>AAU STRATEGI</a:t>
            </a:r>
            <a:br>
              <a:rPr lang="en-gb" dirty="0">
                <a:solidFill>
                  <a:srgbClr val="211A52"/>
                </a:solidFill>
              </a:rPr>
            </a:br>
            <a:r>
              <a:rPr lang="en-gb" i="1" dirty="0">
                <a:solidFill>
                  <a:srgbClr val="211A52"/>
                </a:solidFill>
              </a:rPr>
              <a:t>VIDEN FOR VERDEN 2022-26</a:t>
            </a:r>
            <a:endParaRPr lang="da-DK" i="1" dirty="0"/>
          </a:p>
        </p:txBody>
      </p:sp>
    </p:spTree>
    <p:extLst>
      <p:ext uri="{BB962C8B-B14F-4D97-AF65-F5344CB8AC3E}">
        <p14:creationId xmlns:p14="http://schemas.microsoft.com/office/powerpoint/2010/main" val="269423879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r>
              <a:rPr lang="da-DK" dirty="0"/>
              <a:t>AAU VISION 2026</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1878807"/>
            <a:ext cx="6627814" cy="4016668"/>
          </a:xfrm>
        </p:spPr>
        <p:txBody>
          <a:bodyPr>
            <a:normAutofit/>
          </a:bodyPr>
          <a:lstStyle/>
          <a:p>
            <a:pPr marL="0" indent="0">
              <a:buNone/>
            </a:pPr>
            <a:r>
              <a:rPr lang="da-DK" sz="1800" b="1" dirty="0">
                <a:effectLst/>
              </a:rPr>
              <a:t>AAU er internationalt anerkendt som et missionsdrevet universitet, der bidrager til en bæredygtig udvikling</a:t>
            </a:r>
          </a:p>
          <a:p>
            <a:pPr marL="0" indent="0">
              <a:buNone/>
            </a:pPr>
            <a:endParaRPr lang="da-DK" sz="1800" b="1" dirty="0"/>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Fremragende grundlagsskabende, transformativ og tværvidenskabelig forskning.</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Dimittender med dybdefaglighed og fokus på helhedstænkning. </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Udvikling af problem- og projektbaserede læringsmodel med fokus på digitalisering, entreprenørskab mv.</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Attraktiv samarbejdspartner for virksomheder, myndigheder og institutioner.</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Bæredygtighed som centralt tema.</a:t>
            </a:r>
            <a:endParaRPr lang="da-DK" sz="1600" dirty="0"/>
          </a:p>
        </p:txBody>
      </p:sp>
      <p:pic>
        <p:nvPicPr>
          <p:cNvPr id="5" name="Pladsholder til billede 4" descr="Et billede, der indeholder sport, vandsport, svømmer&#10;&#10;Automatisk genereret beskrivelse">
            <a:extLst>
              <a:ext uri="{FF2B5EF4-FFF2-40B4-BE49-F238E27FC236}">
                <a16:creationId xmlns:a16="http://schemas.microsoft.com/office/drawing/2014/main" id="{BBFCD16C-AE9F-418C-A888-8611A32D27E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35371412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ladsholder til billede 8" descr="Et billede, der indeholder indendørs, værktøj, projektor, møller&#10;&#10;Automatisk genereret beskrivelse">
            <a:extLst>
              <a:ext uri="{FF2B5EF4-FFF2-40B4-BE49-F238E27FC236}">
                <a16:creationId xmlns:a16="http://schemas.microsoft.com/office/drawing/2014/main" id="{5E38CFF5-D3A8-48DC-A24F-A6373B001F08}"/>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prstGeom prst="rect">
            <a:avLst/>
          </a:prstGeom>
          <a:noFill/>
        </p:spPr>
      </p:pic>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r>
              <a:rPr lang="da-DK" dirty="0"/>
              <a:t>AAU’S SÆRKENDER</a:t>
            </a:r>
            <a:endParaRPr lang="en-US" dirty="0"/>
          </a:p>
        </p:txBody>
      </p:sp>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a:xfrm>
            <a:off x="587375" y="2143359"/>
            <a:ext cx="4490445" cy="3752115"/>
          </a:xfrm>
        </p:spPr>
        <p:txBody>
          <a:bodyPr>
            <a:normAutofit/>
          </a:bodyPr>
          <a:lstStyle/>
          <a:p>
            <a:r>
              <a:rPr lang="da-DK" dirty="0"/>
              <a:t>PROBLEMORIENTERING</a:t>
            </a:r>
          </a:p>
          <a:p>
            <a:pPr marL="0" indent="0">
              <a:buNone/>
            </a:pPr>
            <a:endParaRPr lang="da-DK" dirty="0"/>
          </a:p>
          <a:p>
            <a:r>
              <a:rPr lang="da-DK" dirty="0"/>
              <a:t>SAMARBEJDE</a:t>
            </a:r>
          </a:p>
          <a:p>
            <a:pPr marL="0" indent="0">
              <a:buNone/>
            </a:pPr>
            <a:endParaRPr lang="da-DK" dirty="0"/>
          </a:p>
          <a:p>
            <a:r>
              <a:rPr lang="da-DK" dirty="0"/>
              <a:t>ENGAGEMENT</a:t>
            </a:r>
          </a:p>
          <a:p>
            <a:pPr marL="0" indent="0">
              <a:buNone/>
            </a:pPr>
            <a:endParaRPr lang="da-DK" dirty="0"/>
          </a:p>
          <a:p>
            <a:r>
              <a:rPr lang="da-DK" dirty="0"/>
              <a:t>FORANDRING</a:t>
            </a:r>
          </a:p>
        </p:txBody>
      </p:sp>
    </p:spTree>
    <p:extLst>
      <p:ext uri="{BB962C8B-B14F-4D97-AF65-F5344CB8AC3E}">
        <p14:creationId xmlns:p14="http://schemas.microsoft.com/office/powerpoint/2010/main" val="182987721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433069" cy="1621619"/>
          </a:xfrm>
        </p:spPr>
        <p:txBody>
          <a:bodyPr anchor="t">
            <a:normAutofit/>
          </a:bodyPr>
          <a:lstStyle/>
          <a:p>
            <a:r>
              <a:rPr lang="da-DK" dirty="0"/>
              <a:t>AAU’s STRATEGISKE FOKUSPUNKTER</a:t>
            </a:r>
            <a:endParaRPr lang="en-US" dirty="0"/>
          </a:p>
        </p:txBody>
      </p:sp>
      <p:pic>
        <p:nvPicPr>
          <p:cNvPr id="4" name="Pladsholder til billede 3" descr="Et billede, der indeholder udendørs, svømmer&#10;&#10;Automatisk genereret beskrivelse">
            <a:extLst>
              <a:ext uri="{FF2B5EF4-FFF2-40B4-BE49-F238E27FC236}">
                <a16:creationId xmlns:a16="http://schemas.microsoft.com/office/drawing/2014/main" id="{503F9C30-5B75-4736-97FB-2CBAA062FDF5}"/>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p:txBody>
          <a:bodyPr/>
          <a:lstStyle/>
          <a:p>
            <a:r>
              <a:rPr lang="da-DK" dirty="0"/>
              <a:t>UDDANNELSE</a:t>
            </a:r>
          </a:p>
          <a:p>
            <a:pPr marL="0" indent="0">
              <a:buNone/>
            </a:pPr>
            <a:endParaRPr lang="da-DK" dirty="0"/>
          </a:p>
          <a:p>
            <a:r>
              <a:rPr lang="da-DK" dirty="0"/>
              <a:t>FORSKNING</a:t>
            </a:r>
          </a:p>
          <a:p>
            <a:pPr marL="0" indent="0">
              <a:buNone/>
            </a:pPr>
            <a:endParaRPr lang="da-DK" dirty="0"/>
          </a:p>
          <a:p>
            <a:r>
              <a:rPr lang="da-DK" dirty="0"/>
              <a:t>VIDENSAMARBEJDE</a:t>
            </a:r>
          </a:p>
          <a:p>
            <a:pPr marL="0" indent="0">
              <a:buNone/>
            </a:pPr>
            <a:endParaRPr lang="da-DK" dirty="0"/>
          </a:p>
          <a:p>
            <a:r>
              <a:rPr lang="da-DK" dirty="0"/>
              <a:t>KOMMUNIKATION OG PROFILERING</a:t>
            </a:r>
          </a:p>
          <a:p>
            <a:pPr marL="0" indent="0">
              <a:buNone/>
            </a:pPr>
            <a:endParaRPr lang="da-DK" dirty="0"/>
          </a:p>
          <a:p>
            <a:r>
              <a:rPr lang="da-DK"/>
              <a:t>ORGANISATION </a:t>
            </a:r>
            <a:r>
              <a:rPr lang="da-DK" dirty="0"/>
              <a:t>OG LEDELSE</a:t>
            </a:r>
          </a:p>
          <a:p>
            <a:pPr marL="0" indent="0">
              <a:buNone/>
            </a:pPr>
            <a:endParaRPr lang="da-DK" dirty="0"/>
          </a:p>
          <a:p>
            <a:r>
              <a:rPr lang="da-DK" dirty="0"/>
              <a:t>ADMINISTRATION OG SERVICE</a:t>
            </a:r>
          </a:p>
          <a:p>
            <a:endParaRPr lang="da-DK" dirty="0"/>
          </a:p>
        </p:txBody>
      </p:sp>
    </p:spTree>
    <p:extLst>
      <p:ext uri="{BB962C8B-B14F-4D97-AF65-F5344CB8AC3E}">
        <p14:creationId xmlns:p14="http://schemas.microsoft.com/office/powerpoint/2010/main" val="27311853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7375" y="360363"/>
            <a:ext cx="4229100" cy="1620837"/>
          </a:xfrm>
        </p:spPr>
        <p:txBody>
          <a:bodyPr/>
          <a:lstStyle/>
          <a:p>
            <a:r>
              <a:rPr lang="en-US" dirty="0"/>
              <a:t>AAU FAKTA</a:t>
            </a:r>
            <a:endParaRPr lang="en-US" dirty="0">
              <a:solidFill>
                <a:schemeClr val="accent4"/>
              </a:solidFill>
            </a:endParaRPr>
          </a:p>
        </p:txBody>
      </p:sp>
      <p:sp>
        <p:nvSpPr>
          <p:cNvPr id="9" name="TextBox 8"/>
          <p:cNvSpPr txBox="1"/>
          <p:nvPr/>
        </p:nvSpPr>
        <p:spPr>
          <a:xfrm>
            <a:off x="1346828" y="2435443"/>
            <a:ext cx="2023534" cy="584775"/>
          </a:xfrm>
          <a:prstGeom prst="rect">
            <a:avLst/>
          </a:prstGeom>
          <a:noFill/>
        </p:spPr>
        <p:txBody>
          <a:bodyPr wrap="square" lIns="0" rIns="0" rtlCol="0">
            <a:spAutoFit/>
          </a:bodyPr>
          <a:lstStyle/>
          <a:p>
            <a:r>
              <a:rPr lang="en-US" sz="1600" dirty="0">
                <a:latin typeface="+mj-lt"/>
              </a:rPr>
              <a:t>FORSKNING &amp; UDDANNELSE</a:t>
            </a:r>
            <a:endParaRPr lang="en-US" sz="1600" dirty="0">
              <a:solidFill>
                <a:schemeClr val="accent1"/>
              </a:solidFill>
              <a:latin typeface="+mj-lt"/>
            </a:endParaRPr>
          </a:p>
        </p:txBody>
      </p:sp>
      <p:sp>
        <p:nvSpPr>
          <p:cNvPr id="17" name="TextBox 16"/>
          <p:cNvSpPr txBox="1"/>
          <p:nvPr/>
        </p:nvSpPr>
        <p:spPr>
          <a:xfrm>
            <a:off x="4816475" y="2523965"/>
            <a:ext cx="2023534" cy="338554"/>
          </a:xfrm>
          <a:prstGeom prst="rect">
            <a:avLst/>
          </a:prstGeom>
          <a:noFill/>
        </p:spPr>
        <p:txBody>
          <a:bodyPr wrap="square" lIns="0" rIns="0" rtlCol="0">
            <a:spAutoFit/>
          </a:bodyPr>
          <a:lstStyle/>
          <a:p>
            <a:r>
              <a:rPr lang="en-US" sz="1600" dirty="0">
                <a:latin typeface="+mj-lt"/>
              </a:rPr>
              <a:t>STUDERENDE</a:t>
            </a:r>
          </a:p>
        </p:txBody>
      </p:sp>
      <p:sp>
        <p:nvSpPr>
          <p:cNvPr id="20" name="TextBox 19"/>
          <p:cNvSpPr txBox="1"/>
          <p:nvPr/>
        </p:nvSpPr>
        <p:spPr>
          <a:xfrm>
            <a:off x="8750249" y="2509294"/>
            <a:ext cx="2023534" cy="338554"/>
          </a:xfrm>
          <a:prstGeom prst="rect">
            <a:avLst/>
          </a:prstGeom>
          <a:noFill/>
        </p:spPr>
        <p:txBody>
          <a:bodyPr wrap="square" lIns="0" rIns="0" rtlCol="0">
            <a:spAutoFit/>
          </a:bodyPr>
          <a:lstStyle/>
          <a:p>
            <a:r>
              <a:rPr lang="en-US" sz="1600" dirty="0">
                <a:latin typeface="+mj-lt"/>
              </a:rPr>
              <a:t>RESSOURCER</a:t>
            </a:r>
            <a:endParaRPr lang="en-US" sz="1600" dirty="0">
              <a:solidFill>
                <a:schemeClr val="accent1"/>
              </a:solidFill>
              <a:latin typeface="+mj-lt"/>
            </a:endParaRPr>
          </a:p>
        </p:txBody>
      </p:sp>
      <p:sp>
        <p:nvSpPr>
          <p:cNvPr id="26" name="TextBox 25"/>
          <p:cNvSpPr txBox="1"/>
          <p:nvPr/>
        </p:nvSpPr>
        <p:spPr>
          <a:xfrm>
            <a:off x="1346828" y="3129327"/>
            <a:ext cx="2040450" cy="2577629"/>
          </a:xfrm>
          <a:prstGeom prst="rect">
            <a:avLst/>
          </a:prstGeom>
          <a:noFill/>
        </p:spPr>
        <p:txBody>
          <a:bodyPr wrap="square" lIns="0" rIns="0" rtlCol="0">
            <a:spAutoFit/>
          </a:bodyPr>
          <a:lstStyle/>
          <a:p>
            <a:pPr marL="285750" indent="-285750">
              <a:spcAft>
                <a:spcPts val="140"/>
              </a:spcAft>
              <a:buBlip>
                <a:blip r:embed="rId3"/>
              </a:buBlip>
            </a:pPr>
            <a:r>
              <a:rPr lang="da-DK" sz="1400" dirty="0">
                <a:solidFill>
                  <a:schemeClr val="tx1">
                    <a:alpha val="80000"/>
                  </a:schemeClr>
                </a:solidFill>
              </a:rPr>
              <a:t>Humaniora</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Samfundsvidenskab</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Sundhedsvidenskab</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Ingeniør- og naturvidenskab </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IT og design</a:t>
            </a:r>
          </a:p>
          <a:p>
            <a:pPr>
              <a:spcAft>
                <a:spcPts val="140"/>
              </a:spcAft>
            </a:pPr>
            <a:endParaRPr lang="da-DK" sz="1400" dirty="0">
              <a:solidFill>
                <a:schemeClr val="tx1">
                  <a:alpha val="80000"/>
                </a:schemeClr>
              </a:solidFill>
            </a:endParaRPr>
          </a:p>
        </p:txBody>
      </p:sp>
      <p:sp>
        <p:nvSpPr>
          <p:cNvPr id="27" name="TextBox 26"/>
          <p:cNvSpPr txBox="1"/>
          <p:nvPr/>
        </p:nvSpPr>
        <p:spPr>
          <a:xfrm>
            <a:off x="4816475" y="3076716"/>
            <a:ext cx="2885077" cy="1677382"/>
          </a:xfrm>
          <a:prstGeom prst="rect">
            <a:avLst/>
          </a:prstGeom>
          <a:noFill/>
        </p:spPr>
        <p:txBody>
          <a:bodyPr wrap="square" lIns="0" rIns="0" rtlCol="0">
            <a:spAutoFit/>
          </a:bodyPr>
          <a:lstStyle/>
          <a:p>
            <a:pPr marL="285750" indent="-285750">
              <a:spcAft>
                <a:spcPts val="140"/>
              </a:spcAft>
              <a:buBlip>
                <a:blip r:embed="rId3"/>
              </a:buBlip>
            </a:pPr>
            <a:r>
              <a:rPr lang="da-DK" sz="1400" b="1" dirty="0">
                <a:solidFill>
                  <a:schemeClr val="tx1">
                    <a:alpha val="80000"/>
                  </a:schemeClr>
                </a:solidFill>
              </a:rPr>
              <a:t>18.057</a:t>
            </a:r>
            <a:r>
              <a:rPr lang="da-DK" sz="1400" dirty="0">
                <a:solidFill>
                  <a:schemeClr val="tx1">
                    <a:alpha val="80000"/>
                  </a:schemeClr>
                </a:solidFill>
              </a:rPr>
              <a:t> studerende (ekskl. deltid)</a:t>
            </a:r>
          </a:p>
          <a:p>
            <a:pPr lvl="1">
              <a:spcAft>
                <a:spcPts val="140"/>
              </a:spcAft>
            </a:pPr>
            <a:endParaRPr lang="da-DK" sz="1400" dirty="0">
              <a:solidFill>
                <a:schemeClr val="tx1">
                  <a:alpha val="80000"/>
                </a:schemeClr>
              </a:solidFill>
            </a:endParaRPr>
          </a:p>
          <a:p>
            <a:pPr marL="285750" indent="-285750">
              <a:spcAft>
                <a:spcPts val="140"/>
              </a:spcAft>
              <a:buBlip>
                <a:blip r:embed="rId3"/>
              </a:buBlip>
            </a:pPr>
            <a:r>
              <a:rPr lang="da-DK" sz="1400" b="1" dirty="0">
                <a:solidFill>
                  <a:schemeClr val="tx1">
                    <a:alpha val="80000"/>
                  </a:schemeClr>
                </a:solidFill>
              </a:rPr>
              <a:t>2.342 </a:t>
            </a:r>
            <a:r>
              <a:rPr lang="da-DK" sz="1400" dirty="0">
                <a:solidFill>
                  <a:schemeClr val="tx1">
                    <a:alpha val="80000"/>
                  </a:schemeClr>
                </a:solidFill>
              </a:rPr>
              <a:t>deltidsstuderende</a:t>
            </a:r>
          </a:p>
          <a:p>
            <a:pPr marL="285750" indent="-285750">
              <a:spcAft>
                <a:spcPts val="140"/>
              </a:spcAft>
              <a:buBlip>
                <a:blip r:embed="rId3"/>
              </a:buBlip>
            </a:pPr>
            <a:endParaRPr lang="da-DK" sz="1400" dirty="0">
              <a:solidFill>
                <a:schemeClr val="tx1">
                  <a:alpha val="80000"/>
                </a:schemeClr>
              </a:solidFill>
            </a:endParaRPr>
          </a:p>
          <a:p>
            <a:pPr marL="285750" indent="-285750">
              <a:spcAft>
                <a:spcPts val="140"/>
              </a:spcAft>
              <a:buBlip>
                <a:blip r:embed="rId3"/>
              </a:buBlip>
            </a:pPr>
            <a:r>
              <a:rPr lang="da-DK" sz="1400" b="1" dirty="0">
                <a:solidFill>
                  <a:schemeClr val="tx1">
                    <a:alpha val="80000"/>
                  </a:schemeClr>
                </a:solidFill>
              </a:rPr>
              <a:t>849</a:t>
            </a:r>
            <a:r>
              <a:rPr lang="da-DK" sz="1400" dirty="0">
                <a:solidFill>
                  <a:srgbClr val="FF0000">
                    <a:alpha val="80000"/>
                  </a:srgbClr>
                </a:solidFill>
              </a:rPr>
              <a:t> </a:t>
            </a:r>
            <a:r>
              <a:rPr lang="da-DK" sz="1400" dirty="0">
                <a:solidFill>
                  <a:schemeClr val="tx1">
                    <a:alpha val="80000"/>
                  </a:schemeClr>
                </a:solidFill>
              </a:rPr>
              <a:t>ph.d.-studerende </a:t>
            </a:r>
          </a:p>
          <a:p>
            <a:pPr>
              <a:spcAft>
                <a:spcPts val="140"/>
              </a:spcAft>
            </a:pPr>
            <a:endParaRPr lang="da-DK" sz="1400" dirty="0">
              <a:solidFill>
                <a:schemeClr val="tx1">
                  <a:alpha val="80000"/>
                </a:schemeClr>
              </a:solidFill>
            </a:endParaRPr>
          </a:p>
          <a:p>
            <a:pPr marL="285750" indent="-285750">
              <a:spcAft>
                <a:spcPts val="140"/>
              </a:spcAft>
              <a:buBlip>
                <a:blip r:embed="rId3"/>
              </a:buBlip>
            </a:pPr>
            <a:endParaRPr lang="da-DK" sz="1400" dirty="0">
              <a:solidFill>
                <a:schemeClr val="tx1">
                  <a:alpha val="80000"/>
                </a:schemeClr>
              </a:solidFill>
            </a:endParaRPr>
          </a:p>
        </p:txBody>
      </p:sp>
      <p:sp>
        <p:nvSpPr>
          <p:cNvPr id="28" name="TextBox 27"/>
          <p:cNvSpPr txBox="1"/>
          <p:nvPr/>
        </p:nvSpPr>
        <p:spPr>
          <a:xfrm>
            <a:off x="8750248" y="3020218"/>
            <a:ext cx="3358893" cy="2336537"/>
          </a:xfrm>
          <a:prstGeom prst="rect">
            <a:avLst/>
          </a:prstGeom>
          <a:noFill/>
        </p:spPr>
        <p:txBody>
          <a:bodyPr wrap="square" lIns="0" rIns="0" rtlCol="0">
            <a:spAutoFit/>
          </a:bodyPr>
          <a:lstStyle/>
          <a:p>
            <a:pPr marL="285750" indent="-285750">
              <a:spcAft>
                <a:spcPts val="140"/>
              </a:spcAft>
              <a:buBlip>
                <a:blip r:embed="rId3"/>
              </a:buBlip>
            </a:pPr>
            <a:r>
              <a:rPr lang="en-US" sz="1400" b="1" dirty="0">
                <a:solidFill>
                  <a:schemeClr val="tx1">
                    <a:alpha val="80000"/>
                  </a:schemeClr>
                </a:solidFill>
              </a:rPr>
              <a:t>2.258</a:t>
            </a:r>
            <a:r>
              <a:rPr lang="en-US" sz="1400" dirty="0">
                <a:solidFill>
                  <a:schemeClr val="tx1">
                    <a:alpha val="80000"/>
                  </a:schemeClr>
                </a:solidFill>
              </a:rPr>
              <a:t> ansatte inden for forskning og uddannelse</a:t>
            </a:r>
            <a:r>
              <a:rPr lang="en-gb" sz="1400" dirty="0"/>
              <a:t> </a:t>
            </a:r>
          </a:p>
          <a:p>
            <a:pPr marL="742915" lvl="1" indent="-285750">
              <a:spcAft>
                <a:spcPts val="140"/>
              </a:spcAft>
              <a:buFont typeface="Wingdings" panose="05000000000000000000" pitchFamily="2" charset="2"/>
              <a:buChar char="Ø"/>
            </a:pPr>
            <a:r>
              <a:rPr lang="en-GB" sz="1400" dirty="0" err="1">
                <a:solidFill>
                  <a:schemeClr val="tx1">
                    <a:alpha val="80000"/>
                  </a:schemeClr>
                </a:solidFill>
              </a:rPr>
              <a:t>Heraf</a:t>
            </a:r>
            <a:r>
              <a:rPr lang="en-GB" sz="1400" dirty="0">
                <a:solidFill>
                  <a:schemeClr val="tx1">
                    <a:alpha val="80000"/>
                  </a:schemeClr>
                </a:solidFill>
              </a:rPr>
              <a:t> ca. </a:t>
            </a:r>
            <a:r>
              <a:rPr lang="en-gb" sz="1400" dirty="0">
                <a:solidFill>
                  <a:schemeClr val="tx1">
                    <a:alpha val="80000"/>
                  </a:schemeClr>
                </a:solidFill>
              </a:rPr>
              <a:t>800 </a:t>
            </a:r>
            <a:r>
              <a:rPr lang="en-gb" sz="1400" dirty="0" err="1">
                <a:solidFill>
                  <a:schemeClr val="tx1">
                    <a:alpha val="80000"/>
                  </a:schemeClr>
                </a:solidFill>
              </a:rPr>
              <a:t>internationale</a:t>
            </a:r>
            <a:r>
              <a:rPr lang="en-gb" sz="1400" dirty="0">
                <a:solidFill>
                  <a:schemeClr val="tx1">
                    <a:alpha val="80000"/>
                  </a:schemeClr>
                </a:solidFill>
              </a:rPr>
              <a:t> </a:t>
            </a:r>
            <a:r>
              <a:rPr lang="en-gb" sz="1400" dirty="0" err="1">
                <a:solidFill>
                  <a:schemeClr val="tx1">
                    <a:alpha val="80000"/>
                  </a:schemeClr>
                </a:solidFill>
              </a:rPr>
              <a:t>forskere</a:t>
            </a:r>
            <a:r>
              <a:rPr lang="en-gb" sz="1400" dirty="0">
                <a:solidFill>
                  <a:schemeClr val="tx1">
                    <a:alpha val="80000"/>
                  </a:schemeClr>
                </a:solidFill>
              </a:rPr>
              <a:t> </a:t>
            </a:r>
            <a:endParaRPr lang="en-US" sz="1400" dirty="0">
              <a:solidFill>
                <a:schemeClr val="tx1">
                  <a:alpha val="80000"/>
                </a:schemeClr>
              </a:solidFill>
            </a:endParaRPr>
          </a:p>
          <a:p>
            <a:pPr>
              <a:spcAft>
                <a:spcPts val="140"/>
              </a:spcAft>
            </a:pPr>
            <a:r>
              <a:rPr lang="en-US" sz="1400" dirty="0">
                <a:solidFill>
                  <a:schemeClr val="tx1">
                    <a:alpha val="80000"/>
                  </a:schemeClr>
                </a:solidFill>
                <a:highlight>
                  <a:srgbClr val="FFFF00"/>
                </a:highlight>
              </a:rPr>
              <a:t>	</a:t>
            </a:r>
          </a:p>
          <a:p>
            <a:pPr marL="285750" indent="-285750">
              <a:spcAft>
                <a:spcPts val="140"/>
              </a:spcAft>
              <a:buBlip>
                <a:blip r:embed="rId3"/>
              </a:buBlip>
            </a:pPr>
            <a:r>
              <a:rPr lang="en-US" sz="1400" b="1" dirty="0">
                <a:solidFill>
                  <a:schemeClr val="tx1">
                    <a:alpha val="80000"/>
                  </a:schemeClr>
                </a:solidFill>
              </a:rPr>
              <a:t>1.441</a:t>
            </a:r>
            <a:r>
              <a:rPr lang="en-US" sz="1400" dirty="0">
                <a:solidFill>
                  <a:schemeClr val="tx1">
                    <a:alpha val="80000"/>
                  </a:schemeClr>
                </a:solidFill>
              </a:rPr>
              <a:t> </a:t>
            </a:r>
            <a:r>
              <a:rPr lang="en-US" sz="1400" dirty="0" err="1">
                <a:solidFill>
                  <a:schemeClr val="tx1">
                    <a:alpha val="80000"/>
                  </a:schemeClr>
                </a:solidFill>
              </a:rPr>
              <a:t>administrativt</a:t>
            </a:r>
            <a:r>
              <a:rPr lang="en-US" sz="1400" dirty="0">
                <a:solidFill>
                  <a:schemeClr val="tx1">
                    <a:alpha val="80000"/>
                  </a:schemeClr>
                </a:solidFill>
              </a:rPr>
              <a:t> </a:t>
            </a:r>
            <a:r>
              <a:rPr lang="en-US" sz="1400" dirty="0" err="1">
                <a:solidFill>
                  <a:schemeClr val="tx1">
                    <a:alpha val="80000"/>
                  </a:schemeClr>
                </a:solidFill>
              </a:rPr>
              <a:t>ansatte</a:t>
            </a:r>
            <a:endParaRPr lang="en-US" sz="1400" dirty="0">
              <a:solidFill>
                <a:schemeClr val="tx1">
                  <a:alpha val="80000"/>
                </a:schemeClr>
              </a:solidFill>
            </a:endParaRPr>
          </a:p>
          <a:p>
            <a:pPr>
              <a:spcAft>
                <a:spcPts val="140"/>
              </a:spcAft>
            </a:pPr>
            <a:endParaRPr lang="en-US" sz="1400" dirty="0">
              <a:solidFill>
                <a:schemeClr val="tx1">
                  <a:alpha val="80000"/>
                </a:schemeClr>
              </a:solidFill>
              <a:highlight>
                <a:srgbClr val="FFFF00"/>
              </a:highlight>
            </a:endParaRPr>
          </a:p>
          <a:p>
            <a:pPr marL="285750" indent="-285750">
              <a:spcAft>
                <a:spcPts val="140"/>
              </a:spcAft>
              <a:buBlip>
                <a:blip r:embed="rId3"/>
              </a:buBlip>
            </a:pPr>
            <a:r>
              <a:rPr lang="en-US" sz="1400" dirty="0">
                <a:solidFill>
                  <a:schemeClr val="tx1">
                    <a:alpha val="80000"/>
                  </a:schemeClr>
                </a:solidFill>
              </a:rPr>
              <a:t>Samlet budget </a:t>
            </a:r>
            <a:r>
              <a:rPr lang="en-US" sz="1400" b="1" dirty="0">
                <a:solidFill>
                  <a:schemeClr val="tx1">
                    <a:alpha val="80000"/>
                  </a:schemeClr>
                </a:solidFill>
              </a:rPr>
              <a:t>3,3 </a:t>
            </a:r>
            <a:r>
              <a:rPr lang="en-US" sz="1400" b="1" dirty="0" err="1">
                <a:solidFill>
                  <a:schemeClr val="tx1">
                    <a:alpha val="80000"/>
                  </a:schemeClr>
                </a:solidFill>
              </a:rPr>
              <a:t>mia</a:t>
            </a:r>
            <a:r>
              <a:rPr lang="en-US" sz="1400" b="1" dirty="0">
                <a:solidFill>
                  <a:schemeClr val="tx1">
                    <a:alpha val="80000"/>
                  </a:schemeClr>
                </a:solidFill>
              </a:rPr>
              <a:t>. kr.</a:t>
            </a:r>
          </a:p>
          <a:p>
            <a:pPr lvl="1">
              <a:spcAft>
                <a:spcPts val="120"/>
              </a:spcAft>
            </a:pPr>
            <a:endParaRPr lang="en-US" sz="1400" dirty="0">
              <a:solidFill>
                <a:schemeClr val="tx1">
                  <a:alpha val="80000"/>
                </a:schemeClr>
              </a:solidFill>
            </a:endParaRPr>
          </a:p>
          <a:p>
            <a:pPr lvl="1">
              <a:spcAft>
                <a:spcPts val="140"/>
              </a:spcAft>
            </a:pPr>
            <a:endParaRPr lang="en-US" sz="1400" b="1" dirty="0">
              <a:solidFill>
                <a:schemeClr val="tx1">
                  <a:alpha val="80000"/>
                </a:schemeClr>
              </a:solidFill>
            </a:endParaRPr>
          </a:p>
        </p:txBody>
      </p:sp>
      <p:grpSp>
        <p:nvGrpSpPr>
          <p:cNvPr id="46" name="Group 26"/>
          <p:cNvGrpSpPr>
            <a:grpSpLocks noChangeAspect="1"/>
          </p:cNvGrpSpPr>
          <p:nvPr/>
        </p:nvGrpSpPr>
        <p:grpSpPr bwMode="auto">
          <a:xfrm>
            <a:off x="4004446" y="2532526"/>
            <a:ext cx="440402" cy="350854"/>
            <a:chOff x="2903" y="1145"/>
            <a:chExt cx="300" cy="239"/>
          </a:xfrm>
        </p:grpSpPr>
        <p:sp>
          <p:nvSpPr>
            <p:cNvPr id="4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49" name="Group 30"/>
          <p:cNvGrpSpPr>
            <a:grpSpLocks noChangeAspect="1"/>
          </p:cNvGrpSpPr>
          <p:nvPr/>
        </p:nvGrpSpPr>
        <p:grpSpPr bwMode="auto">
          <a:xfrm>
            <a:off x="7934866" y="2435443"/>
            <a:ext cx="386088" cy="396362"/>
            <a:chOff x="3495" y="1253"/>
            <a:chExt cx="263" cy="270"/>
          </a:xfrm>
        </p:grpSpPr>
        <p:sp>
          <p:nvSpPr>
            <p:cNvPr id="50" name="AutoShape 29"/>
            <p:cNvSpPr>
              <a:spLocks noChangeAspect="1" noChangeArrowheads="1" noTextEdit="1"/>
            </p:cNvSpPr>
            <p:nvPr/>
          </p:nvSpPr>
          <p:spPr bwMode="auto">
            <a:xfrm>
              <a:off x="3495" y="1253"/>
              <a:ext cx="263"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31"/>
            <p:cNvSpPr>
              <a:spLocks noEditPoints="1"/>
            </p:cNvSpPr>
            <p:nvPr/>
          </p:nvSpPr>
          <p:spPr bwMode="auto">
            <a:xfrm>
              <a:off x="3493" y="1253"/>
              <a:ext cx="267" cy="268"/>
            </a:xfrm>
            <a:custGeom>
              <a:avLst/>
              <a:gdLst>
                <a:gd name="T0" fmla="*/ 100 w 128"/>
                <a:gd name="T1" fmla="*/ 104 h 128"/>
                <a:gd name="T2" fmla="*/ 116 w 128"/>
                <a:gd name="T3" fmla="*/ 104 h 128"/>
                <a:gd name="T4" fmla="*/ 124 w 128"/>
                <a:gd name="T5" fmla="*/ 96 h 128"/>
                <a:gd name="T6" fmla="*/ 124 w 128"/>
                <a:gd name="T7" fmla="*/ 32 h 128"/>
                <a:gd name="T8" fmla="*/ 116 w 128"/>
                <a:gd name="T9" fmla="*/ 24 h 128"/>
                <a:gd name="T10" fmla="*/ 100 w 128"/>
                <a:gd name="T11" fmla="*/ 24 h 128"/>
                <a:gd name="T12" fmla="*/ 92 w 128"/>
                <a:gd name="T13" fmla="*/ 32 h 128"/>
                <a:gd name="T14" fmla="*/ 92 w 128"/>
                <a:gd name="T15" fmla="*/ 96 h 128"/>
                <a:gd name="T16" fmla="*/ 100 w 128"/>
                <a:gd name="T17" fmla="*/ 104 h 128"/>
                <a:gd name="T18" fmla="*/ 104 w 128"/>
                <a:gd name="T19" fmla="*/ 36 h 128"/>
                <a:gd name="T20" fmla="*/ 112 w 128"/>
                <a:gd name="T21" fmla="*/ 36 h 128"/>
                <a:gd name="T22" fmla="*/ 112 w 128"/>
                <a:gd name="T23" fmla="*/ 92 h 128"/>
                <a:gd name="T24" fmla="*/ 104 w 128"/>
                <a:gd name="T25" fmla="*/ 92 h 128"/>
                <a:gd name="T26" fmla="*/ 104 w 128"/>
                <a:gd name="T27" fmla="*/ 36 h 128"/>
                <a:gd name="T28" fmla="*/ 56 w 128"/>
                <a:gd name="T29" fmla="*/ 104 h 128"/>
                <a:gd name="T30" fmla="*/ 72 w 128"/>
                <a:gd name="T31" fmla="*/ 104 h 128"/>
                <a:gd name="T32" fmla="*/ 80 w 128"/>
                <a:gd name="T33" fmla="*/ 96 h 128"/>
                <a:gd name="T34" fmla="*/ 80 w 128"/>
                <a:gd name="T35" fmla="*/ 8 h 128"/>
                <a:gd name="T36" fmla="*/ 72 w 128"/>
                <a:gd name="T37" fmla="*/ 0 h 128"/>
                <a:gd name="T38" fmla="*/ 56 w 128"/>
                <a:gd name="T39" fmla="*/ 0 h 128"/>
                <a:gd name="T40" fmla="*/ 48 w 128"/>
                <a:gd name="T41" fmla="*/ 8 h 128"/>
                <a:gd name="T42" fmla="*/ 48 w 128"/>
                <a:gd name="T43" fmla="*/ 96 h 128"/>
                <a:gd name="T44" fmla="*/ 56 w 128"/>
                <a:gd name="T45" fmla="*/ 104 h 128"/>
                <a:gd name="T46" fmla="*/ 60 w 128"/>
                <a:gd name="T47" fmla="*/ 12 h 128"/>
                <a:gd name="T48" fmla="*/ 68 w 128"/>
                <a:gd name="T49" fmla="*/ 12 h 128"/>
                <a:gd name="T50" fmla="*/ 68 w 128"/>
                <a:gd name="T51" fmla="*/ 92 h 128"/>
                <a:gd name="T52" fmla="*/ 60 w 128"/>
                <a:gd name="T53" fmla="*/ 92 h 128"/>
                <a:gd name="T54" fmla="*/ 60 w 128"/>
                <a:gd name="T55" fmla="*/ 12 h 128"/>
                <a:gd name="T56" fmla="*/ 122 w 128"/>
                <a:gd name="T57" fmla="*/ 116 h 128"/>
                <a:gd name="T58" fmla="*/ 6 w 128"/>
                <a:gd name="T59" fmla="*/ 116 h 128"/>
                <a:gd name="T60" fmla="*/ 0 w 128"/>
                <a:gd name="T61" fmla="*/ 122 h 128"/>
                <a:gd name="T62" fmla="*/ 6 w 128"/>
                <a:gd name="T63" fmla="*/ 128 h 128"/>
                <a:gd name="T64" fmla="*/ 122 w 128"/>
                <a:gd name="T65" fmla="*/ 128 h 128"/>
                <a:gd name="T66" fmla="*/ 128 w 128"/>
                <a:gd name="T67" fmla="*/ 122 h 128"/>
                <a:gd name="T68" fmla="*/ 122 w 128"/>
                <a:gd name="T69" fmla="*/ 116 h 128"/>
                <a:gd name="T70" fmla="*/ 12 w 128"/>
                <a:gd name="T71" fmla="*/ 104 h 128"/>
                <a:gd name="T72" fmla="*/ 28 w 128"/>
                <a:gd name="T73" fmla="*/ 104 h 128"/>
                <a:gd name="T74" fmla="*/ 36 w 128"/>
                <a:gd name="T75" fmla="*/ 96 h 128"/>
                <a:gd name="T76" fmla="*/ 36 w 128"/>
                <a:gd name="T77" fmla="*/ 56 h 128"/>
                <a:gd name="T78" fmla="*/ 28 w 128"/>
                <a:gd name="T79" fmla="*/ 48 h 128"/>
                <a:gd name="T80" fmla="*/ 12 w 128"/>
                <a:gd name="T81" fmla="*/ 48 h 128"/>
                <a:gd name="T82" fmla="*/ 4 w 128"/>
                <a:gd name="T83" fmla="*/ 56 h 128"/>
                <a:gd name="T84" fmla="*/ 4 w 128"/>
                <a:gd name="T85" fmla="*/ 96 h 128"/>
                <a:gd name="T86" fmla="*/ 12 w 128"/>
                <a:gd name="T87" fmla="*/ 104 h 128"/>
                <a:gd name="T88" fmla="*/ 16 w 128"/>
                <a:gd name="T89" fmla="*/ 60 h 128"/>
                <a:gd name="T90" fmla="*/ 24 w 128"/>
                <a:gd name="T91" fmla="*/ 60 h 128"/>
                <a:gd name="T92" fmla="*/ 24 w 128"/>
                <a:gd name="T93" fmla="*/ 92 h 128"/>
                <a:gd name="T94" fmla="*/ 16 w 128"/>
                <a:gd name="T95" fmla="*/ 92 h 128"/>
                <a:gd name="T96" fmla="*/ 16 w 128"/>
                <a:gd name="T97"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100" y="104"/>
                  </a:moveTo>
                  <a:cubicBezTo>
                    <a:pt x="116" y="104"/>
                    <a:pt x="116" y="104"/>
                    <a:pt x="116" y="104"/>
                  </a:cubicBezTo>
                  <a:cubicBezTo>
                    <a:pt x="121" y="104"/>
                    <a:pt x="124" y="100"/>
                    <a:pt x="124" y="96"/>
                  </a:cubicBezTo>
                  <a:cubicBezTo>
                    <a:pt x="124" y="32"/>
                    <a:pt x="124" y="32"/>
                    <a:pt x="124" y="32"/>
                  </a:cubicBezTo>
                  <a:cubicBezTo>
                    <a:pt x="124" y="27"/>
                    <a:pt x="121" y="24"/>
                    <a:pt x="116" y="24"/>
                  </a:cubicBezTo>
                  <a:cubicBezTo>
                    <a:pt x="100" y="24"/>
                    <a:pt x="100" y="24"/>
                    <a:pt x="100" y="24"/>
                  </a:cubicBezTo>
                  <a:cubicBezTo>
                    <a:pt x="96" y="24"/>
                    <a:pt x="92" y="27"/>
                    <a:pt x="92" y="32"/>
                  </a:cubicBezTo>
                  <a:cubicBezTo>
                    <a:pt x="92" y="96"/>
                    <a:pt x="92" y="96"/>
                    <a:pt x="92" y="96"/>
                  </a:cubicBezTo>
                  <a:cubicBezTo>
                    <a:pt x="92" y="100"/>
                    <a:pt x="96" y="104"/>
                    <a:pt x="100" y="104"/>
                  </a:cubicBezTo>
                  <a:close/>
                  <a:moveTo>
                    <a:pt x="104" y="36"/>
                  </a:moveTo>
                  <a:cubicBezTo>
                    <a:pt x="112" y="36"/>
                    <a:pt x="112" y="36"/>
                    <a:pt x="112" y="36"/>
                  </a:cubicBezTo>
                  <a:cubicBezTo>
                    <a:pt x="112" y="92"/>
                    <a:pt x="112" y="92"/>
                    <a:pt x="112" y="92"/>
                  </a:cubicBezTo>
                  <a:cubicBezTo>
                    <a:pt x="104" y="92"/>
                    <a:pt x="104" y="92"/>
                    <a:pt x="104" y="92"/>
                  </a:cubicBezTo>
                  <a:lnTo>
                    <a:pt x="104" y="36"/>
                  </a:lnTo>
                  <a:close/>
                  <a:moveTo>
                    <a:pt x="56" y="104"/>
                  </a:moveTo>
                  <a:cubicBezTo>
                    <a:pt x="72" y="104"/>
                    <a:pt x="72" y="104"/>
                    <a:pt x="72" y="104"/>
                  </a:cubicBezTo>
                  <a:cubicBezTo>
                    <a:pt x="77" y="104"/>
                    <a:pt x="80" y="100"/>
                    <a:pt x="80" y="96"/>
                  </a:cubicBezTo>
                  <a:cubicBezTo>
                    <a:pt x="80" y="8"/>
                    <a:pt x="80" y="8"/>
                    <a:pt x="80" y="8"/>
                  </a:cubicBezTo>
                  <a:cubicBezTo>
                    <a:pt x="80" y="3"/>
                    <a:pt x="77" y="0"/>
                    <a:pt x="72" y="0"/>
                  </a:cubicBezTo>
                  <a:cubicBezTo>
                    <a:pt x="56" y="0"/>
                    <a:pt x="56" y="0"/>
                    <a:pt x="56" y="0"/>
                  </a:cubicBezTo>
                  <a:cubicBezTo>
                    <a:pt x="52" y="0"/>
                    <a:pt x="48" y="3"/>
                    <a:pt x="48" y="8"/>
                  </a:cubicBezTo>
                  <a:cubicBezTo>
                    <a:pt x="48" y="96"/>
                    <a:pt x="48" y="96"/>
                    <a:pt x="48" y="96"/>
                  </a:cubicBezTo>
                  <a:cubicBezTo>
                    <a:pt x="48" y="100"/>
                    <a:pt x="52" y="104"/>
                    <a:pt x="56" y="104"/>
                  </a:cubicBezTo>
                  <a:close/>
                  <a:moveTo>
                    <a:pt x="60" y="12"/>
                  </a:moveTo>
                  <a:cubicBezTo>
                    <a:pt x="68" y="12"/>
                    <a:pt x="68" y="12"/>
                    <a:pt x="68" y="12"/>
                  </a:cubicBezTo>
                  <a:cubicBezTo>
                    <a:pt x="68" y="92"/>
                    <a:pt x="68" y="92"/>
                    <a:pt x="68" y="92"/>
                  </a:cubicBezTo>
                  <a:cubicBezTo>
                    <a:pt x="60" y="92"/>
                    <a:pt x="60" y="92"/>
                    <a:pt x="60" y="92"/>
                  </a:cubicBezTo>
                  <a:lnTo>
                    <a:pt x="60" y="12"/>
                  </a:lnTo>
                  <a:close/>
                  <a:moveTo>
                    <a:pt x="122" y="116"/>
                  </a:moveTo>
                  <a:cubicBezTo>
                    <a:pt x="6" y="116"/>
                    <a:pt x="6" y="116"/>
                    <a:pt x="6" y="116"/>
                  </a:cubicBezTo>
                  <a:cubicBezTo>
                    <a:pt x="3" y="116"/>
                    <a:pt x="0" y="118"/>
                    <a:pt x="0" y="122"/>
                  </a:cubicBezTo>
                  <a:cubicBezTo>
                    <a:pt x="0" y="125"/>
                    <a:pt x="3" y="128"/>
                    <a:pt x="6" y="128"/>
                  </a:cubicBezTo>
                  <a:cubicBezTo>
                    <a:pt x="122" y="128"/>
                    <a:pt x="122" y="128"/>
                    <a:pt x="122" y="128"/>
                  </a:cubicBezTo>
                  <a:cubicBezTo>
                    <a:pt x="126" y="128"/>
                    <a:pt x="128" y="125"/>
                    <a:pt x="128" y="122"/>
                  </a:cubicBezTo>
                  <a:cubicBezTo>
                    <a:pt x="128" y="118"/>
                    <a:pt x="126" y="116"/>
                    <a:pt x="122" y="116"/>
                  </a:cubicBezTo>
                  <a:close/>
                  <a:moveTo>
                    <a:pt x="12" y="104"/>
                  </a:moveTo>
                  <a:cubicBezTo>
                    <a:pt x="28" y="104"/>
                    <a:pt x="28" y="104"/>
                    <a:pt x="28" y="104"/>
                  </a:cubicBezTo>
                  <a:cubicBezTo>
                    <a:pt x="33" y="104"/>
                    <a:pt x="36" y="100"/>
                    <a:pt x="36" y="96"/>
                  </a:cubicBezTo>
                  <a:cubicBezTo>
                    <a:pt x="36" y="56"/>
                    <a:pt x="36" y="56"/>
                    <a:pt x="36" y="56"/>
                  </a:cubicBezTo>
                  <a:cubicBezTo>
                    <a:pt x="36" y="51"/>
                    <a:pt x="33" y="48"/>
                    <a:pt x="28" y="48"/>
                  </a:cubicBezTo>
                  <a:cubicBezTo>
                    <a:pt x="12" y="48"/>
                    <a:pt x="12" y="48"/>
                    <a:pt x="12" y="48"/>
                  </a:cubicBezTo>
                  <a:cubicBezTo>
                    <a:pt x="8" y="48"/>
                    <a:pt x="4" y="51"/>
                    <a:pt x="4" y="56"/>
                  </a:cubicBezTo>
                  <a:cubicBezTo>
                    <a:pt x="4" y="96"/>
                    <a:pt x="4" y="96"/>
                    <a:pt x="4" y="96"/>
                  </a:cubicBezTo>
                  <a:cubicBezTo>
                    <a:pt x="4" y="100"/>
                    <a:pt x="8" y="104"/>
                    <a:pt x="12" y="104"/>
                  </a:cubicBezTo>
                  <a:close/>
                  <a:moveTo>
                    <a:pt x="16" y="60"/>
                  </a:moveTo>
                  <a:cubicBezTo>
                    <a:pt x="24" y="60"/>
                    <a:pt x="24" y="60"/>
                    <a:pt x="24" y="60"/>
                  </a:cubicBezTo>
                  <a:cubicBezTo>
                    <a:pt x="24" y="92"/>
                    <a:pt x="24" y="92"/>
                    <a:pt x="24" y="92"/>
                  </a:cubicBezTo>
                  <a:cubicBezTo>
                    <a:pt x="16" y="92"/>
                    <a:pt x="16" y="92"/>
                    <a:pt x="16" y="92"/>
                  </a:cubicBezTo>
                  <a:lnTo>
                    <a:pt x="16" y="60"/>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53" name="AutoShape 33"/>
          <p:cNvSpPr>
            <a:spLocks noChangeAspect="1" noChangeArrowheads="1" noTextEdit="1"/>
          </p:cNvSpPr>
          <p:nvPr/>
        </p:nvSpPr>
        <p:spPr bwMode="auto">
          <a:xfrm>
            <a:off x="6879982" y="1384323"/>
            <a:ext cx="37782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35"/>
          <p:cNvSpPr>
            <a:spLocks noEditPoints="1"/>
          </p:cNvSpPr>
          <p:nvPr/>
        </p:nvSpPr>
        <p:spPr bwMode="auto">
          <a:xfrm>
            <a:off x="633059" y="2481859"/>
            <a:ext cx="361130" cy="393426"/>
          </a:xfrm>
          <a:custGeom>
            <a:avLst/>
            <a:gdLst>
              <a:gd name="T0" fmla="*/ 51 w 118"/>
              <a:gd name="T1" fmla="*/ 64 h 128"/>
              <a:gd name="T2" fmla="*/ 67 w 118"/>
              <a:gd name="T3" fmla="*/ 64 h 128"/>
              <a:gd name="T4" fmla="*/ 103 w 118"/>
              <a:gd name="T5" fmla="*/ 64 h 128"/>
              <a:gd name="T6" fmla="*/ 95 w 118"/>
              <a:gd name="T7" fmla="*/ 24 h 128"/>
              <a:gd name="T8" fmla="*/ 59 w 118"/>
              <a:gd name="T9" fmla="*/ 0 h 128"/>
              <a:gd name="T10" fmla="*/ 5 w 118"/>
              <a:gd name="T11" fmla="*/ 33 h 128"/>
              <a:gd name="T12" fmla="*/ 5 w 118"/>
              <a:gd name="T13" fmla="*/ 96 h 128"/>
              <a:gd name="T14" fmla="*/ 36 w 118"/>
              <a:gd name="T15" fmla="*/ 103 h 128"/>
              <a:gd name="T16" fmla="*/ 82 w 118"/>
              <a:gd name="T17" fmla="*/ 103 h 128"/>
              <a:gd name="T18" fmla="*/ 113 w 118"/>
              <a:gd name="T19" fmla="*/ 96 h 128"/>
              <a:gd name="T20" fmla="*/ 59 w 118"/>
              <a:gd name="T21" fmla="*/ 12 h 128"/>
              <a:gd name="T22" fmla="*/ 73 w 118"/>
              <a:gd name="T23" fmla="*/ 40 h 128"/>
              <a:gd name="T24" fmla="*/ 62 w 118"/>
              <a:gd name="T25" fmla="*/ 34 h 128"/>
              <a:gd name="T26" fmla="*/ 59 w 118"/>
              <a:gd name="T27" fmla="*/ 12 h 128"/>
              <a:gd name="T28" fmla="*/ 27 w 118"/>
              <a:gd name="T29" fmla="*/ 68 h 128"/>
              <a:gd name="T30" fmla="*/ 31 w 118"/>
              <a:gd name="T31" fmla="*/ 76 h 128"/>
              <a:gd name="T32" fmla="*/ 15 w 118"/>
              <a:gd name="T33" fmla="*/ 90 h 128"/>
              <a:gd name="T34" fmla="*/ 23 w 118"/>
              <a:gd name="T35" fmla="*/ 56 h 128"/>
              <a:gd name="T36" fmla="*/ 39 w 118"/>
              <a:gd name="T37" fmla="*/ 39 h 128"/>
              <a:gd name="T38" fmla="*/ 34 w 118"/>
              <a:gd name="T39" fmla="*/ 48 h 128"/>
              <a:gd name="T40" fmla="*/ 46 w 118"/>
              <a:gd name="T41" fmla="*/ 94 h 128"/>
              <a:gd name="T42" fmla="*/ 45 w 118"/>
              <a:gd name="T43" fmla="*/ 88 h 128"/>
              <a:gd name="T44" fmla="*/ 70 w 118"/>
              <a:gd name="T45" fmla="*/ 99 h 128"/>
              <a:gd name="T46" fmla="*/ 67 w 118"/>
              <a:gd name="T47" fmla="*/ 78 h 128"/>
              <a:gd name="T48" fmla="*/ 51 w 118"/>
              <a:gd name="T49" fmla="*/ 78 h 128"/>
              <a:gd name="T50" fmla="*/ 43 w 118"/>
              <a:gd name="T51" fmla="*/ 64 h 128"/>
              <a:gd name="T52" fmla="*/ 51 w 118"/>
              <a:gd name="T53" fmla="*/ 51 h 128"/>
              <a:gd name="T54" fmla="*/ 67 w 118"/>
              <a:gd name="T55" fmla="*/ 51 h 128"/>
              <a:gd name="T56" fmla="*/ 75 w 118"/>
              <a:gd name="T57" fmla="*/ 64 h 128"/>
              <a:gd name="T58" fmla="*/ 67 w 118"/>
              <a:gd name="T59" fmla="*/ 78 h 128"/>
              <a:gd name="T60" fmla="*/ 79 w 118"/>
              <a:gd name="T61" fmla="*/ 90 h 128"/>
              <a:gd name="T62" fmla="*/ 84 w 118"/>
              <a:gd name="T63" fmla="*/ 81 h 128"/>
              <a:gd name="T64" fmla="*/ 103 w 118"/>
              <a:gd name="T65" fmla="*/ 90 h 128"/>
              <a:gd name="T66" fmla="*/ 87 w 118"/>
              <a:gd name="T67" fmla="*/ 63 h 128"/>
              <a:gd name="T68" fmla="*/ 84 w 118"/>
              <a:gd name="T69" fmla="*/ 37 h 128"/>
              <a:gd name="T70" fmla="*/ 91 w 118"/>
              <a:gd name="T71"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8" h="128">
                <a:moveTo>
                  <a:pt x="59" y="56"/>
                </a:moveTo>
                <a:cubicBezTo>
                  <a:pt x="55" y="56"/>
                  <a:pt x="51" y="60"/>
                  <a:pt x="51" y="64"/>
                </a:cubicBezTo>
                <a:cubicBezTo>
                  <a:pt x="51" y="69"/>
                  <a:pt x="55" y="72"/>
                  <a:pt x="59" y="72"/>
                </a:cubicBezTo>
                <a:cubicBezTo>
                  <a:pt x="63" y="72"/>
                  <a:pt x="67" y="69"/>
                  <a:pt x="67" y="64"/>
                </a:cubicBezTo>
                <a:cubicBezTo>
                  <a:pt x="67" y="60"/>
                  <a:pt x="63" y="56"/>
                  <a:pt x="59" y="56"/>
                </a:cubicBezTo>
                <a:close/>
                <a:moveTo>
                  <a:pt x="103" y="64"/>
                </a:moveTo>
                <a:cubicBezTo>
                  <a:pt x="114" y="52"/>
                  <a:pt x="118" y="41"/>
                  <a:pt x="113" y="33"/>
                </a:cubicBezTo>
                <a:cubicBezTo>
                  <a:pt x="110" y="27"/>
                  <a:pt x="104" y="24"/>
                  <a:pt x="95" y="24"/>
                </a:cubicBezTo>
                <a:cubicBezTo>
                  <a:pt x="91" y="24"/>
                  <a:pt x="87" y="25"/>
                  <a:pt x="82" y="26"/>
                </a:cubicBezTo>
                <a:cubicBezTo>
                  <a:pt x="77" y="9"/>
                  <a:pt x="68" y="0"/>
                  <a:pt x="59" y="0"/>
                </a:cubicBezTo>
                <a:cubicBezTo>
                  <a:pt x="49" y="0"/>
                  <a:pt x="41" y="9"/>
                  <a:pt x="36" y="26"/>
                </a:cubicBezTo>
                <a:cubicBezTo>
                  <a:pt x="21" y="22"/>
                  <a:pt x="9" y="25"/>
                  <a:pt x="5" y="33"/>
                </a:cubicBezTo>
                <a:cubicBezTo>
                  <a:pt x="0" y="41"/>
                  <a:pt x="4" y="52"/>
                  <a:pt x="15" y="64"/>
                </a:cubicBezTo>
                <a:cubicBezTo>
                  <a:pt x="4" y="76"/>
                  <a:pt x="0" y="88"/>
                  <a:pt x="5" y="96"/>
                </a:cubicBezTo>
                <a:cubicBezTo>
                  <a:pt x="8" y="101"/>
                  <a:pt x="15" y="104"/>
                  <a:pt x="24" y="104"/>
                </a:cubicBezTo>
                <a:cubicBezTo>
                  <a:pt x="28" y="104"/>
                  <a:pt x="32" y="104"/>
                  <a:pt x="36" y="103"/>
                </a:cubicBezTo>
                <a:cubicBezTo>
                  <a:pt x="41" y="119"/>
                  <a:pt x="49" y="128"/>
                  <a:pt x="59" y="128"/>
                </a:cubicBezTo>
                <a:cubicBezTo>
                  <a:pt x="68" y="128"/>
                  <a:pt x="77" y="119"/>
                  <a:pt x="82" y="103"/>
                </a:cubicBezTo>
                <a:cubicBezTo>
                  <a:pt x="86" y="104"/>
                  <a:pt x="90" y="104"/>
                  <a:pt x="94" y="104"/>
                </a:cubicBezTo>
                <a:cubicBezTo>
                  <a:pt x="103" y="104"/>
                  <a:pt x="110" y="101"/>
                  <a:pt x="113" y="96"/>
                </a:cubicBezTo>
                <a:cubicBezTo>
                  <a:pt x="118" y="88"/>
                  <a:pt x="114" y="76"/>
                  <a:pt x="103" y="64"/>
                </a:cubicBezTo>
                <a:close/>
                <a:moveTo>
                  <a:pt x="59" y="12"/>
                </a:moveTo>
                <a:cubicBezTo>
                  <a:pt x="62" y="12"/>
                  <a:pt x="68" y="18"/>
                  <a:pt x="72" y="34"/>
                </a:cubicBezTo>
                <a:cubicBezTo>
                  <a:pt x="72" y="36"/>
                  <a:pt x="72" y="38"/>
                  <a:pt x="73" y="40"/>
                </a:cubicBezTo>
                <a:cubicBezTo>
                  <a:pt x="73" y="40"/>
                  <a:pt x="73" y="40"/>
                  <a:pt x="73" y="40"/>
                </a:cubicBezTo>
                <a:cubicBezTo>
                  <a:pt x="69" y="38"/>
                  <a:pt x="65" y="36"/>
                  <a:pt x="62" y="34"/>
                </a:cubicBezTo>
                <a:cubicBezTo>
                  <a:pt x="57" y="32"/>
                  <a:pt x="52" y="30"/>
                  <a:pt x="48" y="29"/>
                </a:cubicBezTo>
                <a:cubicBezTo>
                  <a:pt x="52" y="17"/>
                  <a:pt x="56" y="12"/>
                  <a:pt x="59" y="12"/>
                </a:cubicBezTo>
                <a:close/>
                <a:moveTo>
                  <a:pt x="15" y="90"/>
                </a:moveTo>
                <a:cubicBezTo>
                  <a:pt x="14" y="87"/>
                  <a:pt x="16" y="79"/>
                  <a:pt x="27" y="68"/>
                </a:cubicBezTo>
                <a:cubicBezTo>
                  <a:pt x="29" y="67"/>
                  <a:pt x="30" y="66"/>
                  <a:pt x="31" y="65"/>
                </a:cubicBezTo>
                <a:cubicBezTo>
                  <a:pt x="31" y="69"/>
                  <a:pt x="31" y="73"/>
                  <a:pt x="31" y="76"/>
                </a:cubicBezTo>
                <a:cubicBezTo>
                  <a:pt x="32" y="81"/>
                  <a:pt x="33" y="86"/>
                  <a:pt x="33" y="91"/>
                </a:cubicBezTo>
                <a:cubicBezTo>
                  <a:pt x="22" y="93"/>
                  <a:pt x="16" y="92"/>
                  <a:pt x="15" y="90"/>
                </a:cubicBezTo>
                <a:close/>
                <a:moveTo>
                  <a:pt x="34" y="48"/>
                </a:moveTo>
                <a:cubicBezTo>
                  <a:pt x="30" y="50"/>
                  <a:pt x="27" y="53"/>
                  <a:pt x="23" y="56"/>
                </a:cubicBezTo>
                <a:cubicBezTo>
                  <a:pt x="16" y="47"/>
                  <a:pt x="14" y="41"/>
                  <a:pt x="15" y="39"/>
                </a:cubicBezTo>
                <a:cubicBezTo>
                  <a:pt x="17" y="36"/>
                  <a:pt x="24" y="34"/>
                  <a:pt x="39" y="39"/>
                </a:cubicBezTo>
                <a:cubicBezTo>
                  <a:pt x="41" y="39"/>
                  <a:pt x="43" y="40"/>
                  <a:pt x="45" y="40"/>
                </a:cubicBezTo>
                <a:cubicBezTo>
                  <a:pt x="41" y="43"/>
                  <a:pt x="38" y="45"/>
                  <a:pt x="34" y="48"/>
                </a:cubicBezTo>
                <a:close/>
                <a:moveTo>
                  <a:pt x="59" y="116"/>
                </a:moveTo>
                <a:cubicBezTo>
                  <a:pt x="56" y="116"/>
                  <a:pt x="50" y="110"/>
                  <a:pt x="46" y="94"/>
                </a:cubicBezTo>
                <a:cubicBezTo>
                  <a:pt x="46" y="92"/>
                  <a:pt x="45" y="90"/>
                  <a:pt x="45" y="88"/>
                </a:cubicBezTo>
                <a:cubicBezTo>
                  <a:pt x="45" y="88"/>
                  <a:pt x="45" y="88"/>
                  <a:pt x="45" y="88"/>
                </a:cubicBezTo>
                <a:cubicBezTo>
                  <a:pt x="49" y="90"/>
                  <a:pt x="53" y="92"/>
                  <a:pt x="56" y="94"/>
                </a:cubicBezTo>
                <a:cubicBezTo>
                  <a:pt x="61" y="96"/>
                  <a:pt x="66" y="98"/>
                  <a:pt x="70" y="99"/>
                </a:cubicBezTo>
                <a:cubicBezTo>
                  <a:pt x="66" y="112"/>
                  <a:pt x="61" y="116"/>
                  <a:pt x="59" y="116"/>
                </a:cubicBezTo>
                <a:close/>
                <a:moveTo>
                  <a:pt x="67" y="78"/>
                </a:moveTo>
                <a:cubicBezTo>
                  <a:pt x="64" y="79"/>
                  <a:pt x="62" y="80"/>
                  <a:pt x="59" y="82"/>
                </a:cubicBezTo>
                <a:cubicBezTo>
                  <a:pt x="56" y="80"/>
                  <a:pt x="54" y="79"/>
                  <a:pt x="51" y="78"/>
                </a:cubicBezTo>
                <a:cubicBezTo>
                  <a:pt x="49" y="76"/>
                  <a:pt x="46" y="74"/>
                  <a:pt x="43" y="73"/>
                </a:cubicBezTo>
                <a:cubicBezTo>
                  <a:pt x="43" y="70"/>
                  <a:pt x="43" y="67"/>
                  <a:pt x="43" y="64"/>
                </a:cubicBezTo>
                <a:cubicBezTo>
                  <a:pt x="43" y="61"/>
                  <a:pt x="43" y="59"/>
                  <a:pt x="43" y="56"/>
                </a:cubicBezTo>
                <a:cubicBezTo>
                  <a:pt x="46" y="54"/>
                  <a:pt x="49" y="52"/>
                  <a:pt x="51" y="51"/>
                </a:cubicBezTo>
                <a:cubicBezTo>
                  <a:pt x="54" y="49"/>
                  <a:pt x="56" y="48"/>
                  <a:pt x="59" y="47"/>
                </a:cubicBezTo>
                <a:cubicBezTo>
                  <a:pt x="62" y="48"/>
                  <a:pt x="64" y="49"/>
                  <a:pt x="67" y="51"/>
                </a:cubicBezTo>
                <a:cubicBezTo>
                  <a:pt x="69" y="52"/>
                  <a:pt x="72" y="54"/>
                  <a:pt x="75" y="56"/>
                </a:cubicBezTo>
                <a:cubicBezTo>
                  <a:pt x="75" y="59"/>
                  <a:pt x="75" y="61"/>
                  <a:pt x="75" y="64"/>
                </a:cubicBezTo>
                <a:cubicBezTo>
                  <a:pt x="75" y="67"/>
                  <a:pt x="75" y="70"/>
                  <a:pt x="75" y="73"/>
                </a:cubicBezTo>
                <a:cubicBezTo>
                  <a:pt x="72" y="74"/>
                  <a:pt x="69" y="76"/>
                  <a:pt x="67" y="78"/>
                </a:cubicBezTo>
                <a:close/>
                <a:moveTo>
                  <a:pt x="103" y="90"/>
                </a:moveTo>
                <a:cubicBezTo>
                  <a:pt x="101" y="92"/>
                  <a:pt x="94" y="94"/>
                  <a:pt x="79" y="90"/>
                </a:cubicBezTo>
                <a:cubicBezTo>
                  <a:pt x="77" y="89"/>
                  <a:pt x="75" y="89"/>
                  <a:pt x="73" y="88"/>
                </a:cubicBezTo>
                <a:cubicBezTo>
                  <a:pt x="77" y="86"/>
                  <a:pt x="80" y="83"/>
                  <a:pt x="84" y="81"/>
                </a:cubicBezTo>
                <a:cubicBezTo>
                  <a:pt x="88" y="78"/>
                  <a:pt x="91" y="75"/>
                  <a:pt x="94" y="73"/>
                </a:cubicBezTo>
                <a:cubicBezTo>
                  <a:pt x="102" y="81"/>
                  <a:pt x="104" y="88"/>
                  <a:pt x="103" y="90"/>
                </a:cubicBezTo>
                <a:close/>
                <a:moveTo>
                  <a:pt x="91" y="60"/>
                </a:moveTo>
                <a:cubicBezTo>
                  <a:pt x="89" y="61"/>
                  <a:pt x="88" y="62"/>
                  <a:pt x="87" y="63"/>
                </a:cubicBezTo>
                <a:cubicBezTo>
                  <a:pt x="87" y="59"/>
                  <a:pt x="87" y="56"/>
                  <a:pt x="87" y="52"/>
                </a:cubicBezTo>
                <a:cubicBezTo>
                  <a:pt x="86" y="47"/>
                  <a:pt x="85" y="42"/>
                  <a:pt x="84" y="37"/>
                </a:cubicBezTo>
                <a:cubicBezTo>
                  <a:pt x="96" y="35"/>
                  <a:pt x="101" y="37"/>
                  <a:pt x="103" y="39"/>
                </a:cubicBezTo>
                <a:cubicBezTo>
                  <a:pt x="104" y="41"/>
                  <a:pt x="102" y="49"/>
                  <a:pt x="91" y="60"/>
                </a:cubicBez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Oval 17"/>
          <p:cNvSpPr/>
          <p:nvPr/>
        </p:nvSpPr>
        <p:spPr>
          <a:xfrm>
            <a:off x="404464" y="2250855"/>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34" name="Oval 17"/>
          <p:cNvSpPr/>
          <p:nvPr/>
        </p:nvSpPr>
        <p:spPr>
          <a:xfrm>
            <a:off x="3821197" y="2298794"/>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35" name="Oval 17"/>
          <p:cNvSpPr/>
          <p:nvPr/>
        </p:nvSpPr>
        <p:spPr>
          <a:xfrm>
            <a:off x="7718751" y="2269412"/>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Tree>
    <p:extLst>
      <p:ext uri="{BB962C8B-B14F-4D97-AF65-F5344CB8AC3E}">
        <p14:creationId xmlns:p14="http://schemas.microsoft.com/office/powerpoint/2010/main" val="259230394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anchor="t">
            <a:noAutofit/>
          </a:bodyPr>
          <a:lstStyle/>
          <a:p>
            <a:r>
              <a:rPr lang="da-DK" dirty="0"/>
              <a:t>DELVISION FOR UDDANNELSE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a:normAutofit/>
          </a:bodyPr>
          <a:lstStyle/>
          <a:p>
            <a:r>
              <a:rPr lang="da-DK" dirty="0">
                <a:solidFill>
                  <a:srgbClr val="211A52"/>
                </a:solidFill>
              </a:rPr>
              <a:t>D</a:t>
            </a:r>
            <a:r>
              <a:rPr lang="da-DK" b="0" i="0" dirty="0">
                <a:solidFill>
                  <a:srgbClr val="211A52"/>
                </a:solidFill>
                <a:effectLst/>
              </a:rPr>
              <a:t>imittender, der bidrager til - og samarbejde om løsning af nutidens og fremtidens udfordringer</a:t>
            </a:r>
            <a:endParaRPr lang="da-DK" dirty="0">
              <a:effectLst/>
            </a:endParaRPr>
          </a:p>
          <a:p>
            <a:pPr marL="0" indent="0">
              <a:buNone/>
            </a:pPr>
            <a:endParaRPr lang="da-DK" dirty="0">
              <a:effectLst/>
            </a:endParaRPr>
          </a:p>
          <a:p>
            <a:r>
              <a:rPr lang="da-DK" b="0" i="0" dirty="0">
                <a:solidFill>
                  <a:srgbClr val="211A52"/>
                </a:solidFill>
                <a:effectLst/>
              </a:rPr>
              <a:t>Internationalt førende uddannelser på højeste akademiske niveau</a:t>
            </a:r>
            <a:endParaRPr lang="da-DK" dirty="0"/>
          </a:p>
          <a:p>
            <a:pPr marL="0" indent="0">
              <a:buNone/>
            </a:pPr>
            <a:endParaRPr lang="da-DK" dirty="0"/>
          </a:p>
          <a:p>
            <a:r>
              <a:rPr lang="da-DK" b="0" i="0" dirty="0">
                <a:solidFill>
                  <a:srgbClr val="211A52"/>
                </a:solidFill>
                <a:effectLst/>
              </a:rPr>
              <a:t>Inkluderende studiekultur</a:t>
            </a:r>
          </a:p>
          <a:p>
            <a:pPr marL="0" indent="0">
              <a:buNone/>
            </a:pPr>
            <a:endParaRPr lang="da-DK" b="0" i="0" dirty="0">
              <a:solidFill>
                <a:srgbClr val="211A52"/>
              </a:solidFill>
              <a:effectLst/>
            </a:endParaRPr>
          </a:p>
          <a:p>
            <a:r>
              <a:rPr lang="da-DK" b="0" i="0" dirty="0">
                <a:solidFill>
                  <a:srgbClr val="211A52"/>
                </a:solidFill>
                <a:effectLst/>
              </a:rPr>
              <a:t>Internationalt anerkendt for problembaseret og digital læring </a:t>
            </a:r>
          </a:p>
          <a:p>
            <a:endParaRPr lang="da-DK" b="0" i="0" dirty="0">
              <a:solidFill>
                <a:srgbClr val="211A52"/>
              </a:solidFill>
              <a:effectLst/>
            </a:endParaRPr>
          </a:p>
          <a:p>
            <a:r>
              <a:rPr lang="da-DK" dirty="0">
                <a:solidFill>
                  <a:srgbClr val="211A52"/>
                </a:solidFill>
              </a:rPr>
              <a:t>I</a:t>
            </a:r>
            <a:r>
              <a:rPr lang="da-DK" b="0" i="0" dirty="0">
                <a:solidFill>
                  <a:srgbClr val="211A52"/>
                </a:solidFill>
                <a:effectLst/>
              </a:rPr>
              <a:t>mødekomme arbejdsmarkedets behov</a:t>
            </a:r>
            <a:endParaRPr lang="da-DK" dirty="0"/>
          </a:p>
          <a:p>
            <a:endParaRPr lang="en-US" dirty="0"/>
          </a:p>
        </p:txBody>
      </p:sp>
      <p:pic>
        <p:nvPicPr>
          <p:cNvPr id="5" name="Pladsholder til billede 4">
            <a:extLst>
              <a:ext uri="{FF2B5EF4-FFF2-40B4-BE49-F238E27FC236}">
                <a16:creationId xmlns:a16="http://schemas.microsoft.com/office/drawing/2014/main" id="{44CA1636-4A46-4E4C-AF04-5EF790521486}"/>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365113625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anchor="t">
            <a:noAutofit/>
          </a:bodyPr>
          <a:lstStyle/>
          <a:p>
            <a:r>
              <a:rPr lang="da-DK" dirty="0"/>
              <a:t>DELVISION FOR FORSKNING</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a:normAutofit/>
          </a:bodyPr>
          <a:lstStyle/>
          <a:p>
            <a:r>
              <a:rPr lang="da-DK" b="0" i="0" dirty="0">
                <a:solidFill>
                  <a:srgbClr val="211A52"/>
                </a:solidFill>
                <a:effectLst/>
              </a:rPr>
              <a:t>Excellent missionsdrevet forskning</a:t>
            </a:r>
            <a:endParaRPr lang="da-DK" dirty="0">
              <a:effectLst/>
            </a:endParaRPr>
          </a:p>
          <a:p>
            <a:pPr marL="0" indent="0">
              <a:buNone/>
            </a:pPr>
            <a:endParaRPr lang="da-DK" b="0" i="0" dirty="0">
              <a:solidFill>
                <a:srgbClr val="211A52"/>
              </a:solidFill>
              <a:effectLst/>
            </a:endParaRPr>
          </a:p>
          <a:p>
            <a:r>
              <a:rPr lang="da-DK" b="0" i="0" dirty="0">
                <a:solidFill>
                  <a:srgbClr val="211A52"/>
                </a:solidFill>
                <a:effectLst/>
              </a:rPr>
              <a:t>Aktivt samarbejde med det omgivende samfund  </a:t>
            </a:r>
          </a:p>
          <a:p>
            <a:endParaRPr lang="da-DK" b="0" i="0" dirty="0">
              <a:solidFill>
                <a:srgbClr val="211A52"/>
              </a:solidFill>
              <a:effectLst/>
            </a:endParaRPr>
          </a:p>
          <a:p>
            <a:r>
              <a:rPr lang="da-DK" b="0" i="0" dirty="0">
                <a:solidFill>
                  <a:srgbClr val="211A52"/>
                </a:solidFill>
                <a:effectLst/>
              </a:rPr>
              <a:t>Målrettet fokus på samspillet mellem den grundlagsskabende, transformative og tværvidenskabelige forskning</a:t>
            </a:r>
            <a:endParaRPr lang="en-US" dirty="0"/>
          </a:p>
        </p:txBody>
      </p:sp>
      <p:pic>
        <p:nvPicPr>
          <p:cNvPr id="6" name="Pladsholder til billede 5" descr="Et billede, der indeholder person&#10;&#10;Automatisk genereret beskrivelse">
            <a:extLst>
              <a:ext uri="{FF2B5EF4-FFF2-40B4-BE49-F238E27FC236}">
                <a16:creationId xmlns:a16="http://schemas.microsoft.com/office/drawing/2014/main" id="{6C991F84-48CB-4583-AD2D-84D1CC98E0F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7647884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929540" cy="1621619"/>
          </a:xfrm>
        </p:spPr>
        <p:txBody>
          <a:bodyPr anchor="t">
            <a:noAutofit/>
          </a:bodyPr>
          <a:lstStyle/>
          <a:p>
            <a:r>
              <a:rPr lang="da-DK" dirty="0"/>
              <a:t>DELVISION FOR VIDENSAMARBEJDE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a:normAutofit/>
          </a:bodyPr>
          <a:lstStyle/>
          <a:p>
            <a:r>
              <a:rPr lang="da-DK" b="0" i="0" dirty="0">
                <a:solidFill>
                  <a:srgbClr val="211A52"/>
                </a:solidFill>
                <a:effectLst/>
              </a:rPr>
              <a:t>Foretrukken regional, national og international samarbejdspartner i innovationsøkosystemet</a:t>
            </a:r>
          </a:p>
          <a:p>
            <a:pPr marL="0" indent="0">
              <a:buNone/>
            </a:pPr>
            <a:endParaRPr lang="da-DK" b="0" i="0" dirty="0">
              <a:solidFill>
                <a:srgbClr val="211A52"/>
              </a:solidFill>
              <a:effectLst/>
            </a:endParaRPr>
          </a:p>
          <a:p>
            <a:r>
              <a:rPr lang="da-DK" b="0" i="0" dirty="0">
                <a:solidFill>
                  <a:srgbClr val="211A52"/>
                </a:solidFill>
                <a:effectLst/>
              </a:rPr>
              <a:t>Dagsordensættende for samarbejde mellem universitet og omverdenen om innovative løsninger. </a:t>
            </a:r>
          </a:p>
          <a:p>
            <a:pPr marL="0" indent="0">
              <a:buNone/>
            </a:pPr>
            <a:endParaRPr lang="da-DK" b="0" i="0" dirty="0">
              <a:solidFill>
                <a:srgbClr val="211A52"/>
              </a:solidFill>
              <a:effectLst/>
            </a:endParaRPr>
          </a:p>
          <a:p>
            <a:r>
              <a:rPr lang="da-DK" b="0" i="0" dirty="0">
                <a:solidFill>
                  <a:srgbClr val="211A52"/>
                </a:solidFill>
                <a:effectLst/>
                <a:latin typeface="+mn-lt"/>
              </a:rPr>
              <a:t>Nyttiggør viden i missioner i partnerskab med omverdenen </a:t>
            </a:r>
            <a:endParaRPr lang="en-US" dirty="0"/>
          </a:p>
        </p:txBody>
      </p:sp>
      <p:pic>
        <p:nvPicPr>
          <p:cNvPr id="5" name="Pladsholder til billede 4" descr="Et billede, der indeholder tekst, indendørs, gulv&#10;&#10;Automatisk genereret beskrivelse">
            <a:extLst>
              <a:ext uri="{FF2B5EF4-FFF2-40B4-BE49-F238E27FC236}">
                <a16:creationId xmlns:a16="http://schemas.microsoft.com/office/drawing/2014/main" id="{48B7A637-365F-4B40-B48F-92E25C19A78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30760947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a:extLst>
              <a:ext uri="{FF2B5EF4-FFF2-40B4-BE49-F238E27FC236}">
                <a16:creationId xmlns:a16="http://schemas.microsoft.com/office/drawing/2014/main" id="{4CC0BD83-4871-47ED-9721-87AC472B0ECD}"/>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noFill/>
        </p:spPr>
      </p:pic>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2423886"/>
            <a:ext cx="6408511" cy="3471588"/>
          </a:xfrm>
        </p:spPr>
        <p:txBody>
          <a:bodyPr>
            <a:normAutofit/>
          </a:bodyPr>
          <a:lstStyle/>
          <a:p>
            <a:r>
              <a:rPr lang="da-DK" b="0" i="0" dirty="0">
                <a:effectLst/>
              </a:rPr>
              <a:t>Tydelig profil i vores omverden som et dagsordensættende, missionsdrevet universitet, der </a:t>
            </a:r>
            <a:r>
              <a:rPr lang="da-DK" b="0" i="0" u="none" dirty="0">
                <a:solidFill>
                  <a:srgbClr val="211A52"/>
                </a:solidFill>
                <a:effectLst/>
                <a:latin typeface="+mn-lt"/>
              </a:rPr>
              <a:t>leverer viden og tydelige værditilbud, både regionalt, nationalt og internationalt</a:t>
            </a:r>
            <a:endParaRPr lang="da-DK" b="0" i="0" dirty="0">
              <a:effectLst/>
            </a:endParaRPr>
          </a:p>
          <a:p>
            <a:pPr marL="0" indent="0">
              <a:buNone/>
            </a:pPr>
            <a:endParaRPr lang="da-DK" b="0" i="0" dirty="0">
              <a:effectLst/>
            </a:endParaRPr>
          </a:p>
          <a:p>
            <a:r>
              <a:rPr lang="da-DK" b="0" i="0" dirty="0">
                <a:effectLst/>
              </a:rPr>
              <a:t>Anerkendt for excellent forskning</a:t>
            </a:r>
          </a:p>
          <a:p>
            <a:endParaRPr lang="da-DK" dirty="0"/>
          </a:p>
          <a:p>
            <a:r>
              <a:rPr lang="da-DK" b="0" i="0" dirty="0">
                <a:solidFill>
                  <a:srgbClr val="211A52"/>
                </a:solidFill>
                <a:effectLst/>
                <a:latin typeface="+mn-lt"/>
              </a:rPr>
              <a:t>Fokus er på tværs af fagligheder at nå nye erkendelser og finde nye løsninger</a:t>
            </a:r>
            <a:endParaRPr lang="da-DK" b="0" i="0" dirty="0">
              <a:effectLst/>
            </a:endParaRPr>
          </a:p>
        </p:txBody>
      </p:sp>
      <p:sp>
        <p:nvSpPr>
          <p:cNvPr id="3" name="Title 2">
            <a:extLst>
              <a:ext uri="{FF2B5EF4-FFF2-40B4-BE49-F238E27FC236}">
                <a16:creationId xmlns:a16="http://schemas.microsoft.com/office/drawing/2014/main" id="{2B490037-9EEE-F6CC-61D7-46C2FC0A3F22}"/>
              </a:ext>
            </a:extLst>
          </p:cNvPr>
          <p:cNvSpPr txBox="1">
            <a:spLocks/>
          </p:cNvSpPr>
          <p:nvPr/>
        </p:nvSpPr>
        <p:spPr>
          <a:xfrm>
            <a:off x="587374" y="359273"/>
            <a:ext cx="5929540" cy="1621619"/>
          </a:xfrm>
          <a:prstGeom prst="rect">
            <a:avLst/>
          </a:prstGeom>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r>
              <a:rPr lang="da-DK"/>
              <a:t>DELVISION FOR KOMMUNIKATION OG PROFILERING</a:t>
            </a:r>
            <a:endParaRPr lang="en-US" dirty="0"/>
          </a:p>
        </p:txBody>
      </p:sp>
    </p:spTree>
    <p:extLst>
      <p:ext uri="{BB962C8B-B14F-4D97-AF65-F5344CB8AC3E}">
        <p14:creationId xmlns:p14="http://schemas.microsoft.com/office/powerpoint/2010/main" val="182130394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621619"/>
          </a:xfrm>
        </p:spPr>
        <p:txBody>
          <a:bodyPr anchor="t">
            <a:noAutofit/>
          </a:bodyPr>
          <a:lstStyle/>
          <a:p>
            <a:r>
              <a:rPr lang="da-DK" dirty="0"/>
              <a:t>DELVISION FOR ORGANISATION OG LEDELSE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a:normAutofit/>
          </a:bodyPr>
          <a:lstStyle/>
          <a:p>
            <a:r>
              <a:rPr lang="da-DK" b="0" i="0" dirty="0">
                <a:solidFill>
                  <a:srgbClr val="211A52"/>
                </a:solidFill>
                <a:effectLst/>
                <a:latin typeface="+mn-lt"/>
              </a:rPr>
              <a:t>Handlekraftig organisation</a:t>
            </a:r>
          </a:p>
          <a:p>
            <a:pPr marL="0" indent="0">
              <a:buNone/>
            </a:pPr>
            <a:endParaRPr lang="da-DK" b="0" i="0" dirty="0">
              <a:solidFill>
                <a:srgbClr val="211A52"/>
              </a:solidFill>
              <a:effectLst/>
            </a:endParaRPr>
          </a:p>
          <a:p>
            <a:r>
              <a:rPr lang="da-DK" b="0" i="0" dirty="0">
                <a:solidFill>
                  <a:srgbClr val="211A52"/>
                </a:solidFill>
                <a:effectLst/>
                <a:latin typeface="+mn-lt"/>
              </a:rPr>
              <a:t>Alle medarbejdergrupper får de bedst mulige vilkår for at løse opgaver</a:t>
            </a:r>
          </a:p>
          <a:p>
            <a:pPr marL="0" indent="0">
              <a:buNone/>
            </a:pPr>
            <a:endParaRPr lang="da-DK" b="0" i="0" dirty="0">
              <a:solidFill>
                <a:srgbClr val="211A52"/>
              </a:solidFill>
              <a:effectLst/>
              <a:latin typeface="+mn-lt"/>
            </a:endParaRPr>
          </a:p>
          <a:p>
            <a:r>
              <a:rPr lang="da-DK" b="0" i="0" dirty="0">
                <a:solidFill>
                  <a:srgbClr val="211A52"/>
                </a:solidFill>
                <a:effectLst/>
                <a:latin typeface="+mn-lt"/>
              </a:rPr>
              <a:t>Kompetent, synlig og ansvarlig ledelse</a:t>
            </a:r>
            <a:endParaRPr lang="da-DK" b="0" i="0" dirty="0">
              <a:solidFill>
                <a:srgbClr val="211A52"/>
              </a:solidFill>
              <a:effectLst/>
            </a:endParaRPr>
          </a:p>
        </p:txBody>
      </p:sp>
      <p:pic>
        <p:nvPicPr>
          <p:cNvPr id="4" name="Pladsholder til billede 3" descr="Et billede, der indeholder tekst, elektronik, møller&#10;&#10;Automatisk genereret beskrivelse">
            <a:extLst>
              <a:ext uri="{FF2B5EF4-FFF2-40B4-BE49-F238E27FC236}">
                <a16:creationId xmlns:a16="http://schemas.microsoft.com/office/drawing/2014/main" id="{F165E78F-9DF3-44F2-A97D-0608F5DAC57F}"/>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934462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621619"/>
          </a:xfrm>
        </p:spPr>
        <p:txBody>
          <a:bodyPr anchor="t">
            <a:noAutofit/>
          </a:bodyPr>
          <a:lstStyle/>
          <a:p>
            <a:r>
              <a:rPr lang="da-DK" dirty="0"/>
              <a:t>DELVISION FOR ADMINISTRATION OG SERVICE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a:normAutofit lnSpcReduction="10000"/>
          </a:bodyPr>
          <a:lstStyle/>
          <a:p>
            <a:r>
              <a:rPr lang="da-DK" dirty="0">
                <a:solidFill>
                  <a:srgbClr val="211A52"/>
                </a:solidFill>
              </a:rPr>
              <a:t>F</a:t>
            </a:r>
            <a:r>
              <a:rPr lang="da-DK" b="0" i="0" dirty="0">
                <a:solidFill>
                  <a:srgbClr val="211A52"/>
                </a:solidFill>
                <a:effectLst/>
                <a:latin typeface="+mn-lt"/>
              </a:rPr>
              <a:t>orbilledligt samarbejde mellem de teknisk-administrative servicefunktioner og de videnskabelige miljøer </a:t>
            </a:r>
          </a:p>
          <a:p>
            <a:pPr marL="0" indent="0">
              <a:buNone/>
            </a:pPr>
            <a:endParaRPr lang="da-DK" b="0" i="0" dirty="0">
              <a:solidFill>
                <a:srgbClr val="211A52"/>
              </a:solidFill>
              <a:effectLst/>
            </a:endParaRPr>
          </a:p>
          <a:p>
            <a:r>
              <a:rPr lang="da-DK" dirty="0">
                <a:solidFill>
                  <a:srgbClr val="211A52"/>
                </a:solidFill>
              </a:rPr>
              <a:t>A</a:t>
            </a:r>
            <a:r>
              <a:rPr lang="da-DK" b="0" i="0" dirty="0">
                <a:solidFill>
                  <a:srgbClr val="211A52"/>
                </a:solidFill>
                <a:effectLst/>
                <a:latin typeface="+mn-lt"/>
              </a:rPr>
              <a:t>dministrative servicefunktioner er kvalitetsbevidste, effektive og brugerorienterede</a:t>
            </a:r>
          </a:p>
          <a:p>
            <a:pPr marL="0" indent="0">
              <a:buNone/>
            </a:pPr>
            <a:endParaRPr lang="da-DK" b="0" i="0" dirty="0">
              <a:solidFill>
                <a:srgbClr val="211A52"/>
              </a:solidFill>
              <a:effectLst/>
              <a:latin typeface="+mn-lt"/>
            </a:endParaRPr>
          </a:p>
          <a:p>
            <a:r>
              <a:rPr lang="da-DK" dirty="0">
                <a:solidFill>
                  <a:srgbClr val="211A52"/>
                </a:solidFill>
              </a:rPr>
              <a:t>A</a:t>
            </a:r>
            <a:r>
              <a:rPr lang="da-DK" b="0" i="0" dirty="0">
                <a:solidFill>
                  <a:srgbClr val="211A52"/>
                </a:solidFill>
                <a:effectLst/>
                <a:latin typeface="+mn-lt"/>
              </a:rPr>
              <a:t>dministrative servicefunktioner skaber fælles digitale løsninger med brugervenlighed og sikkerhed i centrum</a:t>
            </a:r>
            <a:endParaRPr lang="da-DK" b="0" i="0" dirty="0">
              <a:solidFill>
                <a:srgbClr val="211A52"/>
              </a:solidFill>
              <a:effectLst/>
            </a:endParaRPr>
          </a:p>
        </p:txBody>
      </p:sp>
      <p:pic>
        <p:nvPicPr>
          <p:cNvPr id="8" name="Pladsholder til billede 7" descr="Et billede, der indeholder person&#10;&#10;Automatisk genereret beskrivelse">
            <a:extLst>
              <a:ext uri="{FF2B5EF4-FFF2-40B4-BE49-F238E27FC236}">
                <a16:creationId xmlns:a16="http://schemas.microsoft.com/office/drawing/2014/main" id="{DD6D823A-3AA2-4CC3-B16A-1F700AEFF37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88940783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lede 9">
            <a:extLst>
              <a:ext uri="{FF2B5EF4-FFF2-40B4-BE49-F238E27FC236}">
                <a16:creationId xmlns:a16="http://schemas.microsoft.com/office/drawing/2014/main" id="{35F763B0-2C60-4AEE-8423-68E613A019A5}"/>
              </a:ext>
            </a:extLst>
          </p:cNvPr>
          <p:cNvPicPr>
            <a:picLocks noChangeAspect="1"/>
          </p:cNvPicPr>
          <p:nvPr/>
        </p:nvPicPr>
        <p:blipFill rotWithShape="1">
          <a:blip r:embed="rId3" cstate="print">
            <a:alphaModFix amt="35000"/>
            <a:extLst>
              <a:ext uri="{28A0092B-C50C-407E-A947-70E740481C1C}">
                <a14:useLocalDpi xmlns:a14="http://schemas.microsoft.com/office/drawing/2010/main" val="0"/>
              </a:ext>
            </a:extLst>
          </a:blip>
          <a:srcRect t="10970" b="4339"/>
          <a:stretch/>
        </p:blipFill>
        <p:spPr>
          <a:xfrm>
            <a:off x="0" y="0"/>
            <a:ext cx="12192000" cy="6858000"/>
          </a:xfrm>
          <a:prstGeom prst="rect">
            <a:avLst/>
          </a:prstGeom>
        </p:spPr>
      </p:pic>
      <p:sp>
        <p:nvSpPr>
          <p:cNvPr id="3" name="Titel 2">
            <a:extLst>
              <a:ext uri="{FF2B5EF4-FFF2-40B4-BE49-F238E27FC236}">
                <a16:creationId xmlns:a16="http://schemas.microsoft.com/office/drawing/2014/main" id="{783ACD71-6F6A-451B-9ED6-BF11A62F2D1E}"/>
              </a:ext>
            </a:extLst>
          </p:cNvPr>
          <p:cNvSpPr>
            <a:spLocks noGrp="1"/>
          </p:cNvSpPr>
          <p:nvPr>
            <p:ph type="title"/>
          </p:nvPr>
        </p:nvSpPr>
        <p:spPr>
          <a:xfrm>
            <a:off x="751637" y="967097"/>
            <a:ext cx="10234569" cy="1036319"/>
          </a:xfrm>
          <a:noFill/>
        </p:spPr>
        <p:txBody>
          <a:bodyPr/>
          <a:lstStyle/>
          <a:p>
            <a:pPr algn="l"/>
            <a:r>
              <a:rPr lang="da-DK" sz="2800" dirty="0"/>
              <a:t>Prioriterede mål for 2025</a:t>
            </a:r>
          </a:p>
        </p:txBody>
      </p:sp>
      <p:sp>
        <p:nvSpPr>
          <p:cNvPr id="11" name="Pladsholder til tekst 3">
            <a:extLst>
              <a:ext uri="{FF2B5EF4-FFF2-40B4-BE49-F238E27FC236}">
                <a16:creationId xmlns:a16="http://schemas.microsoft.com/office/drawing/2014/main" id="{54B5A8BD-243E-4ACD-BC34-24AA639D8DC3}"/>
              </a:ext>
            </a:extLst>
          </p:cNvPr>
          <p:cNvSpPr>
            <a:spLocks noGrp="1"/>
          </p:cNvSpPr>
          <p:nvPr>
            <p:ph type="body" sz="quarter" idx="12"/>
          </p:nvPr>
        </p:nvSpPr>
        <p:spPr>
          <a:xfrm>
            <a:off x="751637" y="1917865"/>
            <a:ext cx="5229891" cy="5120226"/>
          </a:xfrm>
          <a:noFill/>
        </p:spPr>
        <p:txBody>
          <a:bodyPr>
            <a:normAutofit/>
          </a:bodyPr>
          <a:lstStyle/>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1. Uddannelse </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1.2 Styrkelse af livslang læring med flere og nye typer af attraktive </a:t>
            </a:r>
            <a:r>
              <a:rPr kumimoji="0" lang="da-DK" sz="1200" b="0" i="0" u="none" strike="noStrike" kern="1200" cap="none" spc="0" normalizeH="0" baseline="0" noProof="0" dirty="0" err="1">
                <a:ln>
                  <a:noFill/>
                </a:ln>
                <a:solidFill>
                  <a:srgbClr val="211A52"/>
                </a:solidFill>
                <a:effectLst/>
                <a:uLnTx/>
                <a:uFillTx/>
                <a:latin typeface="Arial"/>
                <a:ea typeface="+mn-ea"/>
                <a:cs typeface="+mn-cs"/>
              </a:rPr>
              <a:t>efte</a:t>
            </a:r>
            <a:r>
              <a:rPr lang="da-DK" sz="1200" spc="0" dirty="0">
                <a:solidFill>
                  <a:srgbClr val="211A52"/>
                </a:solidFill>
                <a:latin typeface="Arial"/>
              </a:rPr>
              <a:t>r- og videreuddannelsesforløb</a:t>
            </a: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R="0" lvl="0" algn="l" defTabSz="685739" rtl="0" eaLnBrk="1" fontAlgn="auto" latinLnBrk="0" hangingPunct="1">
              <a:lnSpc>
                <a:spcPct val="120000"/>
              </a:lnSpc>
              <a:spcBef>
                <a:spcPts val="750"/>
              </a:spcBef>
              <a:spcAft>
                <a:spcPts val="0"/>
              </a:spcAft>
              <a:buClrTx/>
              <a:buSzTx/>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2. Forskning</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2.1 AAU inddrager og samarbejder med regionale, nationale og internationale parter om missionsdrevet forskning</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2.4 AI </a:t>
            </a:r>
            <a:r>
              <a:rPr lang="da-DK" sz="1200" spc="0" dirty="0" err="1">
                <a:solidFill>
                  <a:srgbClr val="211A52"/>
                </a:solidFill>
                <a:latin typeface="Arial"/>
              </a:rPr>
              <a:t>LAbs</a:t>
            </a:r>
            <a:r>
              <a:rPr lang="da-DK" sz="1200" i="1" spc="0" dirty="0">
                <a:solidFill>
                  <a:srgbClr val="211A52"/>
                </a:solidFill>
                <a:latin typeface="Arial"/>
              </a:rPr>
              <a:t> </a:t>
            </a:r>
            <a:r>
              <a:rPr kumimoji="0" lang="da-DK" sz="1200" b="0" i="0" u="none" strike="noStrike" kern="1200" cap="none" spc="0" normalizeH="0" baseline="0" noProof="0" dirty="0">
                <a:ln>
                  <a:noFill/>
                </a:ln>
                <a:solidFill>
                  <a:srgbClr val="211A52"/>
                </a:solidFill>
                <a:effectLst/>
                <a:uLnTx/>
                <a:uFillTx/>
                <a:latin typeface="Arial"/>
                <a:ea typeface="+mn-ea"/>
                <a:cs typeface="+mn-cs"/>
              </a:rPr>
              <a:t>(Nyt mål)</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3. </a:t>
            </a:r>
            <a:r>
              <a:rPr kumimoji="0" lang="da-DK" sz="1800" b="1" i="0" u="sng" strike="noStrike" kern="1200" cap="none" spc="0" normalizeH="0" baseline="0" noProof="0" dirty="0" err="1">
                <a:ln>
                  <a:noFill/>
                </a:ln>
                <a:solidFill>
                  <a:srgbClr val="211A52"/>
                </a:solidFill>
                <a:effectLst/>
                <a:uLnTx/>
                <a:uFillTx/>
                <a:latin typeface="Arial"/>
                <a:ea typeface="+mn-ea"/>
                <a:cs typeface="+mn-cs"/>
              </a:rPr>
              <a:t>Vidensamarbejde</a:t>
            </a:r>
            <a:r>
              <a:rPr kumimoji="0" lang="da-DK" sz="1800" b="1" i="0" u="sng" strike="noStrike" kern="1200" cap="none" spc="0" normalizeH="0" baseline="0" noProof="0" dirty="0">
                <a:ln>
                  <a:noFill/>
                </a:ln>
                <a:solidFill>
                  <a:srgbClr val="211A52"/>
                </a:solidFill>
                <a:effectLst/>
                <a:uLnTx/>
                <a:uFillTx/>
                <a:latin typeface="Arial"/>
                <a:ea typeface="+mn-ea"/>
                <a:cs typeface="+mn-cs"/>
              </a:rPr>
              <a:t> </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indent="-214313" algn="l" defTabSz="685739">
              <a:spcBef>
                <a:spcPts val="750"/>
              </a:spcBef>
              <a:buBlip>
                <a:blip r:embed="rId4"/>
              </a:buBlip>
              <a:defRPr/>
            </a:pPr>
            <a:r>
              <a:rPr lang="da-DK" sz="1200" spc="0" dirty="0">
                <a:solidFill>
                  <a:srgbClr val="211A52"/>
                </a:solidFill>
                <a:latin typeface="Arial"/>
              </a:rPr>
              <a:t>3.2 Styrkede forskningsmuligheder gennem mobilitet (Nyt mål)</a:t>
            </a:r>
          </a:p>
          <a:p>
            <a:pPr marR="0" lvl="0" algn="l" defTabSz="685739" rtl="0" eaLnBrk="1" fontAlgn="auto" latinLnBrk="0" hangingPunct="1">
              <a:lnSpc>
                <a:spcPct val="120000"/>
              </a:lnSpc>
              <a:spcBef>
                <a:spcPts val="750"/>
              </a:spcBef>
              <a:spcAft>
                <a:spcPts val="0"/>
              </a:spcAft>
              <a:buClrTx/>
              <a:buSzTx/>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p:txBody>
      </p:sp>
      <p:sp>
        <p:nvSpPr>
          <p:cNvPr id="12" name="Pladsholder til tekst 3">
            <a:extLst>
              <a:ext uri="{FF2B5EF4-FFF2-40B4-BE49-F238E27FC236}">
                <a16:creationId xmlns:a16="http://schemas.microsoft.com/office/drawing/2014/main" id="{6AE7E17D-5107-4875-9315-09E554486A1F}"/>
              </a:ext>
            </a:extLst>
          </p:cNvPr>
          <p:cNvSpPr txBox="1">
            <a:spLocks/>
          </p:cNvSpPr>
          <p:nvPr/>
        </p:nvSpPr>
        <p:spPr>
          <a:xfrm>
            <a:off x="6392101" y="1917865"/>
            <a:ext cx="5738580" cy="5424480"/>
          </a:xfrm>
          <a:prstGeom prst="rect">
            <a:avLst/>
          </a:prstGeom>
        </p:spPr>
        <p:txBody>
          <a:bodyPr vert="horz" lIns="0" tIns="45720" rIns="0" bIns="45720" rtlCol="0">
            <a:normAutofit/>
          </a:bodyPr>
          <a:lstStyle>
            <a:lvl1pPr marL="214313" indent="-214313" algn="l" defTabSz="685739" rtl="0" eaLnBrk="1" latinLnBrk="0" hangingPunct="1">
              <a:lnSpc>
                <a:spcPct val="120000"/>
              </a:lnSpc>
              <a:spcBef>
                <a:spcPts val="750"/>
              </a:spcBef>
              <a:buFontTx/>
              <a:buBlip>
                <a:blip r:embed="rId4"/>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4"/>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5"/>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5"/>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5"/>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4. Kommunikation og profilering</a:t>
            </a: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200" b="0" i="1" u="none" strike="noStrike" kern="1200" cap="none" spc="0" normalizeH="0" baseline="0" noProof="0" dirty="0">
                <a:ln>
                  <a:noFill/>
                </a:ln>
                <a:solidFill>
                  <a:srgbClr val="211A52"/>
                </a:solidFill>
                <a:effectLst/>
                <a:uLnTx/>
                <a:uFillTx/>
                <a:latin typeface="Arial"/>
                <a:ea typeface="+mn-ea"/>
                <a:cs typeface="+mn-cs"/>
              </a:rPr>
              <a:t>Ingen mål i 2025</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sng"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5. Organisation og ledelse </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5.4 Organisering og strategisk ramme for AI på AAU (Nyt mål)</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6. Administration og service </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6.1 En samlet administrativ organisation </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6.3 Stærk sikkerhedskultur på AAU</a:t>
            </a:r>
          </a:p>
        </p:txBody>
      </p:sp>
    </p:spTree>
    <p:extLst>
      <p:ext uri="{BB962C8B-B14F-4D97-AF65-F5344CB8AC3E}">
        <p14:creationId xmlns:p14="http://schemas.microsoft.com/office/powerpoint/2010/main" val="216962271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ladsholder til indhold 3"/>
          <p:cNvSpPr txBox="1">
            <a:spLocks/>
          </p:cNvSpPr>
          <p:nvPr/>
        </p:nvSpPr>
        <p:spPr>
          <a:xfrm>
            <a:off x="840259" y="2038067"/>
            <a:ext cx="10716039" cy="53991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rtl="0"/>
            <a:endParaRPr lang="da-DK" sz="1400">
              <a:solidFill>
                <a:srgbClr val="002060"/>
              </a:solidFill>
              <a:cs typeface="Arial" panose="020B0604020202020204" pitchFamily="34" charset="0"/>
            </a:endParaRPr>
          </a:p>
        </p:txBody>
      </p:sp>
      <p:sp>
        <p:nvSpPr>
          <p:cNvPr id="2" name="Titel 1"/>
          <p:cNvSpPr>
            <a:spLocks noGrp="1"/>
          </p:cNvSpPr>
          <p:nvPr>
            <p:ph type="title"/>
          </p:nvPr>
        </p:nvSpPr>
        <p:spPr>
          <a:xfrm>
            <a:off x="587374" y="370290"/>
            <a:ext cx="8695419" cy="1474385"/>
          </a:xfrm>
        </p:spPr>
        <p:txBody>
          <a:bodyPr rtlCol="0">
            <a:normAutofit fontScale="90000"/>
          </a:bodyPr>
          <a:lstStyle/>
          <a:p>
            <a:pPr rtl="0"/>
            <a:r>
              <a:rPr lang="da-DK" dirty="0">
                <a:solidFill>
                  <a:srgbClr val="002060"/>
                </a:solidFill>
              </a:rPr>
              <a:t>AALBORG UNIVERSITETS VISION</a:t>
            </a:r>
            <a:r>
              <a:rPr lang="en-gb" dirty="0">
                <a:solidFill>
                  <a:srgbClr val="002060"/>
                </a:solidFill>
              </a:rPr>
              <a:t> </a:t>
            </a:r>
            <a:br>
              <a:rPr lang="da-DK" dirty="0">
                <a:solidFill>
                  <a:srgbClr val="002060"/>
                </a:solidFill>
              </a:rPr>
            </a:br>
            <a:r>
              <a:rPr lang="da-DK" dirty="0">
                <a:solidFill>
                  <a:srgbClr val="002060"/>
                </a:solidFill>
              </a:rPr>
              <a:t>MOD 2021</a:t>
            </a:r>
            <a:br>
              <a:rPr lang="da-DK" dirty="0">
                <a:solidFill>
                  <a:srgbClr val="002060"/>
                </a:solidFill>
              </a:rPr>
            </a:br>
            <a:endParaRPr lang="da-DK" dirty="0"/>
          </a:p>
        </p:txBody>
      </p:sp>
      <p:sp>
        <p:nvSpPr>
          <p:cNvPr id="3" name="Pladsholder til tekst 2"/>
          <p:cNvSpPr>
            <a:spLocks noGrp="1"/>
          </p:cNvSpPr>
          <p:nvPr>
            <p:ph type="body" sz="quarter" idx="12"/>
          </p:nvPr>
        </p:nvSpPr>
        <p:spPr>
          <a:xfrm>
            <a:off x="587374" y="2065337"/>
            <a:ext cx="10679340" cy="3703696"/>
          </a:xfrm>
        </p:spPr>
        <p:txBody>
          <a:bodyPr rtlCol="0">
            <a:normAutofit/>
          </a:bodyPr>
          <a:lstStyle/>
          <a:p>
            <a:pPr rtl="0"/>
            <a:r>
              <a:rPr lang="da-DK" dirty="0"/>
              <a:t>AAU fungerer og anerkendes som et universitet med en </a:t>
            </a:r>
            <a:r>
              <a:rPr lang="da-DK" b="1" dirty="0"/>
              <a:t>unik profil </a:t>
            </a:r>
            <a:r>
              <a:rPr lang="da-DK" dirty="0"/>
              <a:t>og med </a:t>
            </a:r>
            <a:r>
              <a:rPr lang="da-DK" b="1" dirty="0"/>
              <a:t>høj kvalitet </a:t>
            </a:r>
            <a:r>
              <a:rPr lang="da-DK" dirty="0"/>
              <a:t>i alle aktiviteter. </a:t>
            </a:r>
          </a:p>
          <a:p>
            <a:pPr rtl="0"/>
            <a:r>
              <a:rPr lang="da-DK" dirty="0"/>
              <a:t>AAU er internationalt anerkendt for </a:t>
            </a:r>
            <a:r>
              <a:rPr lang="da-DK" b="1" dirty="0"/>
              <a:t>fremragende problem- og løsningsorienteret forskning</a:t>
            </a:r>
            <a:r>
              <a:rPr lang="da-DK" dirty="0"/>
              <a:t>.</a:t>
            </a:r>
          </a:p>
          <a:p>
            <a:pPr rtl="0"/>
            <a:r>
              <a:rPr lang="da-DK" dirty="0"/>
              <a:t>AAU uddanner </a:t>
            </a:r>
            <a:r>
              <a:rPr lang="da-DK" b="1" dirty="0"/>
              <a:t>studerende til fremtidens samfund</a:t>
            </a:r>
            <a:r>
              <a:rPr lang="da-DK" dirty="0"/>
              <a:t>.</a:t>
            </a:r>
          </a:p>
          <a:p>
            <a:pPr rtl="0"/>
            <a:r>
              <a:rPr lang="da-DK" dirty="0"/>
              <a:t>AAU </a:t>
            </a:r>
            <a:r>
              <a:rPr lang="da-DK" b="1" dirty="0"/>
              <a:t>udlever</a:t>
            </a:r>
            <a:r>
              <a:rPr lang="da-DK" dirty="0"/>
              <a:t> </a:t>
            </a:r>
            <a:r>
              <a:rPr lang="da-DK" b="1" dirty="0"/>
              <a:t>dets grundprincipper</a:t>
            </a:r>
            <a:r>
              <a:rPr lang="da-DK" dirty="0"/>
              <a:t> for problem- og projektbaseret læring og er internatonalt anerkendt for læringsformens dokumenterede resultater. </a:t>
            </a:r>
          </a:p>
          <a:p>
            <a:pPr rtl="0"/>
            <a:r>
              <a:rPr lang="da-DK" dirty="0"/>
              <a:t>AAU er en </a:t>
            </a:r>
            <a:r>
              <a:rPr lang="da-DK" b="1" dirty="0"/>
              <a:t>attraktiv samarbejdspartner </a:t>
            </a:r>
            <a:r>
              <a:rPr lang="da-DK" dirty="0"/>
              <a:t>for virksomheder, myndigheder og institutioner, og vores vidensamarbejder er gensidige, fokuserede og særligt udvalgte. </a:t>
            </a:r>
            <a:endParaRPr lang="en-US" dirty="0"/>
          </a:p>
        </p:txBody>
      </p:sp>
      <p:pic>
        <p:nvPicPr>
          <p:cNvPr id="4" name="Billed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494" y="-967726"/>
            <a:ext cx="12471544" cy="8324756"/>
          </a:xfrm>
          <a:prstGeom prst="rect">
            <a:avLst/>
          </a:prstGeom>
        </p:spPr>
      </p:pic>
      <p:sp>
        <p:nvSpPr>
          <p:cNvPr id="6" name="Titel 2"/>
          <p:cNvSpPr txBox="1">
            <a:spLocks/>
          </p:cNvSpPr>
          <p:nvPr/>
        </p:nvSpPr>
        <p:spPr>
          <a:xfrm>
            <a:off x="2441575" y="2676493"/>
            <a:ext cx="7341129" cy="1036319"/>
          </a:xfrm>
          <a:prstGeom prst="rect">
            <a:avLst/>
          </a:prstGeom>
          <a:solidFill>
            <a:schemeClr val="bg1"/>
          </a:solidFill>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pPr algn="ctr"/>
            <a:r>
              <a:rPr lang="en-gb" dirty="0">
                <a:solidFill>
                  <a:srgbClr val="211A52"/>
                </a:solidFill>
              </a:rPr>
              <a:t>BÆREDYGTIGHED PÅ AAU</a:t>
            </a:r>
            <a:br>
              <a:rPr lang="da-DK" dirty="0">
                <a:solidFill>
                  <a:srgbClr val="211A52"/>
                </a:solidFill>
              </a:rPr>
            </a:br>
            <a:endParaRPr lang="da-DK" dirty="0"/>
          </a:p>
        </p:txBody>
      </p:sp>
    </p:spTree>
    <p:extLst>
      <p:ext uri="{BB962C8B-B14F-4D97-AF65-F5344CB8AC3E}">
        <p14:creationId xmlns:p14="http://schemas.microsoft.com/office/powerpoint/2010/main" val="341720215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6978347" cy="1621619"/>
          </a:xfrm>
        </p:spPr>
        <p:txBody>
          <a:bodyPr/>
          <a:lstStyle/>
          <a:p>
            <a:r>
              <a:rPr lang="da-DK" sz="3200" dirty="0"/>
              <a:t>POLITIK FOR BÆREDYGTIG UDVIKLING PÅ AAU </a:t>
            </a:r>
            <a:r>
              <a:rPr lang="da-DK" sz="1400" dirty="0"/>
              <a:t>(UDDRAG)</a:t>
            </a:r>
            <a:endParaRPr lang="da-DK" sz="3200" dirty="0"/>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4367418"/>
          </a:xfrm>
        </p:spPr>
        <p:txBody>
          <a:bodyPr>
            <a:normAutofit fontScale="85000" lnSpcReduction="20000"/>
          </a:bodyPr>
          <a:lstStyle/>
          <a:p>
            <a:pPr marL="0" indent="0">
              <a:buNone/>
            </a:pPr>
            <a:r>
              <a:rPr lang="da-DK" sz="1600" dirty="0">
                <a:solidFill>
                  <a:srgbClr val="211A52"/>
                </a:solidFill>
                <a:latin typeface="Arial"/>
              </a:rPr>
              <a:t>AAU arbejder hver dag for at: </a:t>
            </a:r>
          </a:p>
          <a:p>
            <a:pPr marL="0" indent="0">
              <a:buNone/>
            </a:pPr>
            <a:endParaRPr lang="da-DK" sz="1600" dirty="0">
              <a:solidFill>
                <a:srgbClr val="211A52"/>
              </a:solidFill>
              <a:latin typeface="Arial"/>
            </a:endParaRPr>
          </a:p>
          <a:p>
            <a:r>
              <a:rPr lang="da-DK" sz="1600" dirty="0">
                <a:solidFill>
                  <a:srgbClr val="211A52"/>
                </a:solidFill>
                <a:latin typeface="Arial"/>
              </a:rPr>
              <a:t>Integrere miljømæssig, økonomisk og social bæredygtighed på alle niveauer af strategiske og operationelle aktiviteter </a:t>
            </a:r>
          </a:p>
          <a:p>
            <a:pPr marL="0" indent="0">
              <a:buNone/>
            </a:pPr>
            <a:endParaRPr lang="da-DK" dirty="0"/>
          </a:p>
          <a:p>
            <a:r>
              <a:rPr lang="da-DK" dirty="0"/>
              <a:t>Være karakteriseret ved åbenhed, medbestemmelse og respekt for lighed og lige levevilkår </a:t>
            </a:r>
            <a:br>
              <a:rPr lang="da-DK" dirty="0"/>
            </a:br>
            <a:r>
              <a:rPr lang="da-DK" dirty="0"/>
              <a:t> </a:t>
            </a:r>
          </a:p>
          <a:p>
            <a:r>
              <a:rPr lang="da-DK" dirty="0"/>
              <a:t>Tilbyde uddannelse af højeste kvalitet, der gør det muligt for fremtidens kandidater at bidrage til et bæredygtigt samfund</a:t>
            </a:r>
            <a:br>
              <a:rPr lang="da-DK" dirty="0"/>
            </a:br>
            <a:r>
              <a:rPr lang="da-DK" dirty="0"/>
              <a:t> </a:t>
            </a:r>
          </a:p>
          <a:p>
            <a:r>
              <a:rPr lang="da-DK" dirty="0"/>
              <a:t>Levere forskning af højeste kvalitet, der bidrager til bæredygtige og innovative løsninger på samfundsudfordringer  </a:t>
            </a:r>
            <a:br>
              <a:rPr lang="da-DK" dirty="0"/>
            </a:br>
            <a:r>
              <a:rPr lang="da-DK" dirty="0"/>
              <a:t> </a:t>
            </a:r>
          </a:p>
          <a:p>
            <a:r>
              <a:rPr lang="da-DK" dirty="0"/>
              <a:t>Iværksætte forebyggende foranstaltninger med det formål at beskytte miljøet og forhindre miljøpåvirkninger fra AAU’s drift </a:t>
            </a:r>
            <a:br>
              <a:rPr lang="da-DK" dirty="0"/>
            </a:br>
            <a:r>
              <a:rPr lang="da-DK" dirty="0"/>
              <a:t> </a:t>
            </a:r>
          </a:p>
          <a:p>
            <a:r>
              <a:rPr lang="da-DK" dirty="0"/>
              <a:t>Samarbejde med partnere, der bidrager til en bæredygtig udvikling og fremmer bæredygtig udvikling i samarbejde med lokale, nationale og globale aktører.</a:t>
            </a:r>
          </a:p>
          <a:p>
            <a:endParaRPr lang="da-DK" dirty="0"/>
          </a:p>
          <a:p>
            <a:endParaRPr lang="da-DK" dirty="0"/>
          </a:p>
        </p:txBody>
      </p:sp>
      <p:pic>
        <p:nvPicPr>
          <p:cNvPr id="7" name="Pladsholder til billede 2">
            <a:extLst>
              <a:ext uri="{FF2B5EF4-FFF2-40B4-BE49-F238E27FC236}">
                <a16:creationId xmlns:a16="http://schemas.microsoft.com/office/drawing/2014/main" id="{CA91BBA8-3C98-4E01-9A1E-8B65CBF0A39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a:xfrm>
            <a:off x="7439025" y="0"/>
            <a:ext cx="4752975" cy="6858000"/>
          </a:xfrm>
          <a:prstGeom prst="rect">
            <a:avLst/>
          </a:prstGeom>
        </p:spPr>
      </p:pic>
    </p:spTree>
    <p:extLst>
      <p:ext uri="{BB962C8B-B14F-4D97-AF65-F5344CB8AC3E}">
        <p14:creationId xmlns:p14="http://schemas.microsoft.com/office/powerpoint/2010/main" val="34485633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5771481" cy="1621619"/>
          </a:xfrm>
        </p:spPr>
        <p:txBody>
          <a:bodyPr/>
          <a:lstStyle/>
          <a:p>
            <a:r>
              <a:rPr lang="da-DK" dirty="0"/>
              <a:t>KLIMAMÅL FOR AAU</a:t>
            </a:r>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3752115"/>
          </a:xfrm>
        </p:spPr>
        <p:txBody>
          <a:bodyPr/>
          <a:lstStyle/>
          <a:p>
            <a:r>
              <a:rPr lang="da-DK" dirty="0"/>
              <a:t>AAU har reduceret udledningen af drivhusgasser med 70 % i 2030 (ift. 1990)</a:t>
            </a:r>
          </a:p>
          <a:p>
            <a:pPr marL="0" indent="0">
              <a:buNone/>
            </a:pPr>
            <a:endParaRPr lang="da-DK" dirty="0"/>
          </a:p>
          <a:p>
            <a:r>
              <a:rPr lang="da-DK" dirty="0"/>
              <a:t>AAU er klimaneutralt senest i 2045</a:t>
            </a:r>
          </a:p>
          <a:p>
            <a:endParaRPr lang="da-DK" dirty="0"/>
          </a:p>
          <a:p>
            <a:r>
              <a:rPr lang="da-DK" dirty="0">
                <a:solidFill>
                  <a:srgbClr val="211A52"/>
                </a:solidFill>
              </a:rPr>
              <a:t>AAU vil bidrage til, at Danmark bedst og billigst kan opfylde målsætningen om de 70 % i 2023 og klimaneutralitet i 2045 samt at arbejde for, at det bliver teknologisk, organisatorisk</a:t>
            </a:r>
            <a:r>
              <a:rPr lang="da-DK" strike="sngStrike" dirty="0">
                <a:solidFill>
                  <a:srgbClr val="211A52"/>
                </a:solidFill>
              </a:rPr>
              <a:t>,</a:t>
            </a:r>
            <a:r>
              <a:rPr lang="da-DK" dirty="0">
                <a:solidFill>
                  <a:srgbClr val="211A52"/>
                </a:solidFill>
              </a:rPr>
              <a:t> og menneskeligt muligt at skærpe disse målsætninger yderligere </a:t>
            </a:r>
          </a:p>
          <a:p>
            <a:endParaRPr lang="da-DK" dirty="0"/>
          </a:p>
        </p:txBody>
      </p:sp>
      <p:pic>
        <p:nvPicPr>
          <p:cNvPr id="10" name="Pladsholder til billede 9" descr="Et billede, der indeholder blomst, kage, plante, dekoreret&#10;&#10;Automatisk genereret beskrivelse">
            <a:extLst>
              <a:ext uri="{FF2B5EF4-FFF2-40B4-BE49-F238E27FC236}">
                <a16:creationId xmlns:a16="http://schemas.microsoft.com/office/drawing/2014/main" id="{B94899F3-25F6-4721-ACCF-1F04B41C341F}"/>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98844443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INDTÆGTER</a:t>
            </a:r>
            <a:br>
              <a:rPr lang="da-DK" dirty="0"/>
            </a:br>
            <a:br>
              <a:rPr lang="da-DK" dirty="0"/>
            </a:br>
            <a:endParaRPr lang="da-DK" dirty="0"/>
          </a:p>
        </p:txBody>
      </p:sp>
      <p:sp>
        <p:nvSpPr>
          <p:cNvPr id="4" name="Pladsholder til tekst 6"/>
          <p:cNvSpPr txBox="1">
            <a:spLocks/>
          </p:cNvSpPr>
          <p:nvPr/>
        </p:nvSpPr>
        <p:spPr>
          <a:xfrm>
            <a:off x="587374" y="1999488"/>
            <a:ext cx="4690878" cy="3861017"/>
          </a:xfrm>
          <a:prstGeom prst="rect">
            <a:avLst/>
          </a:prstGeom>
        </p:spPr>
        <p:txBody>
          <a:bodyPr>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r>
              <a:rPr lang="en-US" altLang="da-DK" sz="2000" dirty="0"/>
              <a:t>REGNSKAB MIO. KR </a:t>
            </a:r>
          </a:p>
          <a:p>
            <a:r>
              <a:rPr lang="da-DK" altLang="da-DK" sz="2000" dirty="0">
                <a:solidFill>
                  <a:srgbClr val="002654"/>
                </a:solidFill>
                <a:latin typeface="Arial" panose="020B0604020202020204" pitchFamily="34" charset="0"/>
                <a:cs typeface="Arial" panose="020B0604020202020204" pitchFamily="34" charset="0"/>
              </a:rPr>
              <a:t>(2024)</a:t>
            </a:r>
          </a:p>
          <a:p>
            <a:r>
              <a:rPr lang="da-DK" altLang="da-DK" sz="2000" b="1" dirty="0">
                <a:solidFill>
                  <a:srgbClr val="002654"/>
                </a:solidFill>
                <a:latin typeface="Arial" panose="020B0604020202020204" pitchFamily="34" charset="0"/>
                <a:cs typeface="Arial" panose="020B0604020202020204" pitchFamily="34" charset="0"/>
              </a:rPr>
              <a:t>I alt 3.297</a:t>
            </a:r>
          </a:p>
        </p:txBody>
      </p:sp>
      <p:graphicFrame>
        <p:nvGraphicFramePr>
          <p:cNvPr id="7" name="Diagram 6">
            <a:extLst>
              <a:ext uri="{FF2B5EF4-FFF2-40B4-BE49-F238E27FC236}">
                <a16:creationId xmlns:a16="http://schemas.microsoft.com/office/drawing/2014/main" id="{1F662EB4-FE7F-470C-9756-CF6AE596C002}"/>
              </a:ext>
            </a:extLst>
          </p:cNvPr>
          <p:cNvGraphicFramePr/>
          <p:nvPr>
            <p:extLst>
              <p:ext uri="{D42A27DB-BD31-4B8C-83A1-F6EECF244321}">
                <p14:modId xmlns:p14="http://schemas.microsoft.com/office/powerpoint/2010/main" val="4061817556"/>
              </p:ext>
            </p:extLst>
          </p:nvPr>
        </p:nvGraphicFramePr>
        <p:xfrm>
          <a:off x="4003380" y="868296"/>
          <a:ext cx="7868451" cy="533150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6919512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991F4A1-9598-45E6-880A-47CD68CAB6D3}"/>
              </a:ext>
            </a:extLst>
          </p:cNvPr>
          <p:cNvSpPr>
            <a:spLocks noGrp="1"/>
          </p:cNvSpPr>
          <p:nvPr>
            <p:ph type="title"/>
          </p:nvPr>
        </p:nvSpPr>
        <p:spPr>
          <a:xfrm>
            <a:off x="587374" y="359273"/>
            <a:ext cx="11148824" cy="1621619"/>
          </a:xfrm>
        </p:spPr>
        <p:txBody>
          <a:bodyPr/>
          <a:lstStyle/>
          <a:p>
            <a:r>
              <a:rPr lang="da-DK" dirty="0"/>
              <a:t>BÆREDYGTIG UDVIKLING PÅ HØJESTE INTERNATIONALE NIVEAU</a:t>
            </a:r>
          </a:p>
        </p:txBody>
      </p:sp>
      <p:pic>
        <p:nvPicPr>
          <p:cNvPr id="4" name="Billede 3">
            <a:extLst>
              <a:ext uri="{FF2B5EF4-FFF2-40B4-BE49-F238E27FC236}">
                <a16:creationId xmlns:a16="http://schemas.microsoft.com/office/drawing/2014/main" id="{4EEAAFE2-7C91-40DD-B51C-8BD800731A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84025" y="2058048"/>
            <a:ext cx="2207804" cy="2207804"/>
          </a:xfrm>
          <a:prstGeom prst="rect">
            <a:avLst/>
          </a:prstGeom>
        </p:spPr>
      </p:pic>
      <p:sp>
        <p:nvSpPr>
          <p:cNvPr id="9" name="Tekstfelt 8">
            <a:extLst>
              <a:ext uri="{FF2B5EF4-FFF2-40B4-BE49-F238E27FC236}">
                <a16:creationId xmlns:a16="http://schemas.microsoft.com/office/drawing/2014/main" id="{F5012C58-E846-4111-82EE-DC102A3919A6}"/>
              </a:ext>
            </a:extLst>
          </p:cNvPr>
          <p:cNvSpPr txBox="1"/>
          <p:nvPr/>
        </p:nvSpPr>
        <p:spPr>
          <a:xfrm>
            <a:off x="1006575" y="4347458"/>
            <a:ext cx="399675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600" b="1" i="0" u="none" strike="noStrike" kern="1200" cap="none" spc="0" normalizeH="0" baseline="0" noProof="0" dirty="0">
                <a:ln>
                  <a:noFill/>
                </a:ln>
                <a:solidFill>
                  <a:srgbClr val="211A52"/>
                </a:solidFill>
                <a:effectLst/>
                <a:uLnTx/>
                <a:uFillTx/>
                <a:latin typeface="Arial Black"/>
                <a:ea typeface="+mn-ea"/>
                <a:cs typeface="+mn-cs"/>
              </a:rPr>
              <a:t>BLANDT DE BEDSTE INDENFOR BÆREDYGTIG UDVIKLING</a:t>
            </a:r>
          </a:p>
        </p:txBody>
      </p:sp>
      <p:sp>
        <p:nvSpPr>
          <p:cNvPr id="10" name="Tekstfelt 9">
            <a:extLst>
              <a:ext uri="{FF2B5EF4-FFF2-40B4-BE49-F238E27FC236}">
                <a16:creationId xmlns:a16="http://schemas.microsoft.com/office/drawing/2014/main" id="{A27EBB7B-D70D-4EEA-B6BD-D1DB0032D9B8}"/>
              </a:ext>
            </a:extLst>
          </p:cNvPr>
          <p:cNvSpPr txBox="1"/>
          <p:nvPr/>
        </p:nvSpPr>
        <p:spPr>
          <a:xfrm>
            <a:off x="1006575" y="5266985"/>
            <a:ext cx="355739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ligger nr. 4 i verden indenfor det samlede bidrag til FN’s verdensmål </a:t>
            </a:r>
          </a:p>
        </p:txBody>
      </p:sp>
      <p:pic>
        <p:nvPicPr>
          <p:cNvPr id="14" name="Billede 13">
            <a:extLst>
              <a:ext uri="{FF2B5EF4-FFF2-40B4-BE49-F238E27FC236}">
                <a16:creationId xmlns:a16="http://schemas.microsoft.com/office/drawing/2014/main" id="{942C19B9-51ED-96AE-6041-929B898D0A9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96000" y="2406034"/>
            <a:ext cx="1501224" cy="1501224"/>
          </a:xfrm>
          <a:prstGeom prst="rect">
            <a:avLst/>
          </a:prstGeom>
        </p:spPr>
      </p:pic>
      <p:pic>
        <p:nvPicPr>
          <p:cNvPr id="17" name="Billede 16" descr="Et billede, der indeholder tekst, Grafik, Font/skrifttype, logo&#10;&#10;Automatisk genereret beskrivelse">
            <a:extLst>
              <a:ext uri="{FF2B5EF4-FFF2-40B4-BE49-F238E27FC236}">
                <a16:creationId xmlns:a16="http://schemas.microsoft.com/office/drawing/2014/main" id="{39836C48-536F-329A-D351-A1F657D1751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09151" y="2406034"/>
            <a:ext cx="1501200" cy="1501200"/>
          </a:xfrm>
          <a:prstGeom prst="rect">
            <a:avLst/>
          </a:prstGeom>
        </p:spPr>
      </p:pic>
      <p:sp>
        <p:nvSpPr>
          <p:cNvPr id="18" name="Tekstfelt 17">
            <a:extLst>
              <a:ext uri="{FF2B5EF4-FFF2-40B4-BE49-F238E27FC236}">
                <a16:creationId xmlns:a16="http://schemas.microsoft.com/office/drawing/2014/main" id="{377561E2-2FC5-763A-5FC7-D8B9AE792727}"/>
              </a:ext>
            </a:extLst>
          </p:cNvPr>
          <p:cNvSpPr txBox="1"/>
          <p:nvPr/>
        </p:nvSpPr>
        <p:spPr>
          <a:xfrm>
            <a:off x="5837936" y="4347458"/>
            <a:ext cx="6244136"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600" b="1" i="0" u="none" strike="noStrike" kern="1200" cap="none" spc="0" normalizeH="0" baseline="0" noProof="0" dirty="0">
                <a:ln>
                  <a:noFill/>
                </a:ln>
                <a:solidFill>
                  <a:srgbClr val="211A52"/>
                </a:solidFill>
                <a:effectLst/>
                <a:uLnTx/>
                <a:uFillTx/>
                <a:latin typeface="Arial Black"/>
                <a:ea typeface="+mn-ea"/>
                <a:cs typeface="+mn-cs"/>
              </a:rPr>
              <a:t>I TOPPEN INDENFOR UDDANNELSE, MINDRE ULIGHED OG PARTNERSKABER</a:t>
            </a:r>
          </a:p>
        </p:txBody>
      </p:sp>
      <p:sp>
        <p:nvSpPr>
          <p:cNvPr id="19" name="Tekstfelt 18">
            <a:extLst>
              <a:ext uri="{FF2B5EF4-FFF2-40B4-BE49-F238E27FC236}">
                <a16:creationId xmlns:a16="http://schemas.microsoft.com/office/drawing/2014/main" id="{BDA13901-01F4-B0EF-5AC5-6F9A5DFBD006}"/>
              </a:ext>
            </a:extLst>
          </p:cNvPr>
          <p:cNvSpPr txBox="1"/>
          <p:nvPr/>
        </p:nvSpPr>
        <p:spPr>
          <a:xfrm>
            <a:off x="5837936" y="5159263"/>
            <a:ext cx="5410775"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ligger nr. 1 i verden indenfor verdensmål 4 om kvalitetsuddannelse, nr. 3 på verdensmål 14 om liv i havet og nr. 4 på verdensmål 10 om mindre ulighed</a:t>
            </a:r>
          </a:p>
        </p:txBody>
      </p:sp>
      <p:pic>
        <p:nvPicPr>
          <p:cNvPr id="2" name="Picture 6" descr="Mål 14: Livet i havet | Verdensmålene.dk">
            <a:extLst>
              <a:ext uri="{FF2B5EF4-FFF2-40B4-BE49-F238E27FC236}">
                <a16:creationId xmlns:a16="http://schemas.microsoft.com/office/drawing/2014/main" id="{DDAD74D3-DF8F-FA02-EFB1-0528F54E043D}"/>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8005" t="-6249" r="26096" b="-29868"/>
          <a:stretch/>
        </p:blipFill>
        <p:spPr bwMode="auto">
          <a:xfrm>
            <a:off x="9721969" y="2300748"/>
            <a:ext cx="1501224" cy="20577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505586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
            <a:extLst>
              <a:ext uri="{FF2B5EF4-FFF2-40B4-BE49-F238E27FC236}">
                <a16:creationId xmlns:a16="http://schemas.microsoft.com/office/drawing/2014/main" id="{AFD625E1-426D-4152-B572-C297E6F4EE0C}"/>
              </a:ext>
            </a:extLst>
          </p:cNvPr>
          <p:cNvSpPr>
            <a:spLocks/>
          </p:cNvSpPr>
          <p:nvPr/>
        </p:nvSpPr>
        <p:spPr bwMode="auto">
          <a:xfrm>
            <a:off x="5121143" y="1737406"/>
            <a:ext cx="1438418" cy="2230589"/>
          </a:xfrm>
          <a:custGeom>
            <a:avLst/>
            <a:gdLst>
              <a:gd name="T0" fmla="*/ 1707 w 3585"/>
              <a:gd name="T1" fmla="*/ 53 h 5565"/>
              <a:gd name="T2" fmla="*/ 1329 w 3585"/>
              <a:gd name="T3" fmla="*/ 302 h 5565"/>
              <a:gd name="T4" fmla="*/ 990 w 3585"/>
              <a:gd name="T5" fmla="*/ 596 h 5565"/>
              <a:gd name="T6" fmla="*/ 693 w 3585"/>
              <a:gd name="T7" fmla="*/ 934 h 5565"/>
              <a:gd name="T8" fmla="*/ 443 w 3585"/>
              <a:gd name="T9" fmla="*/ 1309 h 5565"/>
              <a:gd name="T10" fmla="*/ 244 w 3585"/>
              <a:gd name="T11" fmla="*/ 1718 h 5565"/>
              <a:gd name="T12" fmla="*/ 101 w 3585"/>
              <a:gd name="T13" fmla="*/ 2156 h 5565"/>
              <a:gd name="T14" fmla="*/ 19 w 3585"/>
              <a:gd name="T15" fmla="*/ 2618 h 5565"/>
              <a:gd name="T16" fmla="*/ 0 w 3585"/>
              <a:gd name="T17" fmla="*/ 2977 h 5565"/>
              <a:gd name="T18" fmla="*/ 12 w 3585"/>
              <a:gd name="T19" fmla="*/ 3267 h 5565"/>
              <a:gd name="T20" fmla="*/ 66 w 3585"/>
              <a:gd name="T21" fmla="*/ 3643 h 5565"/>
              <a:gd name="T22" fmla="*/ 161 w 3585"/>
              <a:gd name="T23" fmla="*/ 4004 h 5565"/>
              <a:gd name="T24" fmla="*/ 292 w 3585"/>
              <a:gd name="T25" fmla="*/ 4348 h 5565"/>
              <a:gd name="T26" fmla="*/ 459 w 3585"/>
              <a:gd name="T27" fmla="*/ 4673 h 5565"/>
              <a:gd name="T28" fmla="*/ 661 w 3585"/>
              <a:gd name="T29" fmla="*/ 4976 h 5565"/>
              <a:gd name="T30" fmla="*/ 892 w 3585"/>
              <a:gd name="T31" fmla="*/ 5255 h 5565"/>
              <a:gd name="T32" fmla="*/ 1152 w 3585"/>
              <a:gd name="T33" fmla="*/ 5508 h 5565"/>
              <a:gd name="T34" fmla="*/ 1226 w 3585"/>
              <a:gd name="T35" fmla="*/ 5525 h 5565"/>
              <a:gd name="T36" fmla="*/ 1271 w 3585"/>
              <a:gd name="T37" fmla="*/ 5377 h 5565"/>
              <a:gd name="T38" fmla="*/ 1352 w 3585"/>
              <a:gd name="T39" fmla="*/ 5248 h 5565"/>
              <a:gd name="T40" fmla="*/ 1463 w 3585"/>
              <a:gd name="T41" fmla="*/ 5144 h 5565"/>
              <a:gd name="T42" fmla="*/ 1562 w 3585"/>
              <a:gd name="T43" fmla="*/ 5087 h 5565"/>
              <a:gd name="T44" fmla="*/ 1617 w 3585"/>
              <a:gd name="T45" fmla="*/ 4821 h 5565"/>
              <a:gd name="T46" fmla="*/ 1725 w 3585"/>
              <a:gd name="T47" fmla="*/ 4474 h 5565"/>
              <a:gd name="T48" fmla="*/ 1869 w 3585"/>
              <a:gd name="T49" fmla="*/ 4141 h 5565"/>
              <a:gd name="T50" fmla="*/ 2049 w 3585"/>
              <a:gd name="T51" fmla="*/ 3824 h 5565"/>
              <a:gd name="T52" fmla="*/ 2263 w 3585"/>
              <a:gd name="T53" fmla="*/ 3526 h 5565"/>
              <a:gd name="T54" fmla="*/ 2512 w 3585"/>
              <a:gd name="T55" fmla="*/ 3252 h 5565"/>
              <a:gd name="T56" fmla="*/ 2794 w 3585"/>
              <a:gd name="T57" fmla="*/ 3004 h 5565"/>
              <a:gd name="T58" fmla="*/ 3109 w 3585"/>
              <a:gd name="T59" fmla="*/ 2783 h 5565"/>
              <a:gd name="T60" fmla="*/ 3290 w 3585"/>
              <a:gd name="T61" fmla="*/ 2680 h 5565"/>
              <a:gd name="T62" fmla="*/ 3585 w 3585"/>
              <a:gd name="T63" fmla="*/ 2540 h 5565"/>
              <a:gd name="T64" fmla="*/ 3531 w 3585"/>
              <a:gd name="T65" fmla="*/ 2233 h 5565"/>
              <a:gd name="T66" fmla="*/ 3417 w 3585"/>
              <a:gd name="T67" fmla="*/ 1841 h 5565"/>
              <a:gd name="T68" fmla="*/ 3257 w 3585"/>
              <a:gd name="T69" fmla="*/ 1470 h 5565"/>
              <a:gd name="T70" fmla="*/ 3056 w 3585"/>
              <a:gd name="T71" fmla="*/ 1123 h 5565"/>
              <a:gd name="T72" fmla="*/ 2815 w 3585"/>
              <a:gd name="T73" fmla="*/ 804 h 5565"/>
              <a:gd name="T74" fmla="*/ 2540 w 3585"/>
              <a:gd name="T75" fmla="*/ 517 h 5565"/>
              <a:gd name="T76" fmla="*/ 2232 w 3585"/>
              <a:gd name="T77" fmla="*/ 264 h 5565"/>
              <a:gd name="T78" fmla="*/ 1896 w 3585"/>
              <a:gd name="T79" fmla="*/ 48 h 5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5" h="5565">
                <a:moveTo>
                  <a:pt x="1807" y="0"/>
                </a:moveTo>
                <a:lnTo>
                  <a:pt x="1707" y="53"/>
                </a:lnTo>
                <a:lnTo>
                  <a:pt x="1514" y="171"/>
                </a:lnTo>
                <a:lnTo>
                  <a:pt x="1329" y="302"/>
                </a:lnTo>
                <a:lnTo>
                  <a:pt x="1155" y="443"/>
                </a:lnTo>
                <a:lnTo>
                  <a:pt x="990" y="596"/>
                </a:lnTo>
                <a:lnTo>
                  <a:pt x="836" y="761"/>
                </a:lnTo>
                <a:lnTo>
                  <a:pt x="693" y="934"/>
                </a:lnTo>
                <a:lnTo>
                  <a:pt x="562" y="1117"/>
                </a:lnTo>
                <a:lnTo>
                  <a:pt x="443" y="1309"/>
                </a:lnTo>
                <a:lnTo>
                  <a:pt x="336" y="1510"/>
                </a:lnTo>
                <a:lnTo>
                  <a:pt x="244" y="1718"/>
                </a:lnTo>
                <a:lnTo>
                  <a:pt x="165" y="1933"/>
                </a:lnTo>
                <a:lnTo>
                  <a:pt x="101" y="2156"/>
                </a:lnTo>
                <a:lnTo>
                  <a:pt x="52" y="2384"/>
                </a:lnTo>
                <a:lnTo>
                  <a:pt x="19" y="2618"/>
                </a:lnTo>
                <a:lnTo>
                  <a:pt x="2" y="2856"/>
                </a:lnTo>
                <a:lnTo>
                  <a:pt x="0" y="2977"/>
                </a:lnTo>
                <a:lnTo>
                  <a:pt x="1" y="3074"/>
                </a:lnTo>
                <a:lnTo>
                  <a:pt x="12" y="3267"/>
                </a:lnTo>
                <a:lnTo>
                  <a:pt x="34" y="3457"/>
                </a:lnTo>
                <a:lnTo>
                  <a:pt x="66" y="3643"/>
                </a:lnTo>
                <a:lnTo>
                  <a:pt x="108" y="3825"/>
                </a:lnTo>
                <a:lnTo>
                  <a:pt x="161" y="4004"/>
                </a:lnTo>
                <a:lnTo>
                  <a:pt x="221" y="4179"/>
                </a:lnTo>
                <a:lnTo>
                  <a:pt x="292" y="4348"/>
                </a:lnTo>
                <a:lnTo>
                  <a:pt x="372" y="4514"/>
                </a:lnTo>
                <a:lnTo>
                  <a:pt x="459" y="4673"/>
                </a:lnTo>
                <a:lnTo>
                  <a:pt x="556" y="4827"/>
                </a:lnTo>
                <a:lnTo>
                  <a:pt x="661" y="4976"/>
                </a:lnTo>
                <a:lnTo>
                  <a:pt x="773" y="5118"/>
                </a:lnTo>
                <a:lnTo>
                  <a:pt x="892" y="5255"/>
                </a:lnTo>
                <a:lnTo>
                  <a:pt x="1018" y="5385"/>
                </a:lnTo>
                <a:lnTo>
                  <a:pt x="1152" y="5508"/>
                </a:lnTo>
                <a:lnTo>
                  <a:pt x="1222" y="5565"/>
                </a:lnTo>
                <a:lnTo>
                  <a:pt x="1226" y="5525"/>
                </a:lnTo>
                <a:lnTo>
                  <a:pt x="1244" y="5449"/>
                </a:lnTo>
                <a:lnTo>
                  <a:pt x="1271" y="5377"/>
                </a:lnTo>
                <a:lnTo>
                  <a:pt x="1308" y="5310"/>
                </a:lnTo>
                <a:lnTo>
                  <a:pt x="1352" y="5248"/>
                </a:lnTo>
                <a:lnTo>
                  <a:pt x="1405" y="5193"/>
                </a:lnTo>
                <a:lnTo>
                  <a:pt x="1463" y="5144"/>
                </a:lnTo>
                <a:lnTo>
                  <a:pt x="1528" y="5104"/>
                </a:lnTo>
                <a:lnTo>
                  <a:pt x="1562" y="5087"/>
                </a:lnTo>
                <a:lnTo>
                  <a:pt x="1578" y="4997"/>
                </a:lnTo>
                <a:lnTo>
                  <a:pt x="1617" y="4821"/>
                </a:lnTo>
                <a:lnTo>
                  <a:pt x="1667" y="4646"/>
                </a:lnTo>
                <a:lnTo>
                  <a:pt x="1725" y="4474"/>
                </a:lnTo>
                <a:lnTo>
                  <a:pt x="1793" y="4306"/>
                </a:lnTo>
                <a:lnTo>
                  <a:pt x="1869" y="4141"/>
                </a:lnTo>
                <a:lnTo>
                  <a:pt x="1954" y="3981"/>
                </a:lnTo>
                <a:lnTo>
                  <a:pt x="2049" y="3824"/>
                </a:lnTo>
                <a:lnTo>
                  <a:pt x="2151" y="3673"/>
                </a:lnTo>
                <a:lnTo>
                  <a:pt x="2263" y="3526"/>
                </a:lnTo>
                <a:lnTo>
                  <a:pt x="2384" y="3386"/>
                </a:lnTo>
                <a:lnTo>
                  <a:pt x="2512" y="3252"/>
                </a:lnTo>
                <a:lnTo>
                  <a:pt x="2649" y="3124"/>
                </a:lnTo>
                <a:lnTo>
                  <a:pt x="2794" y="3004"/>
                </a:lnTo>
                <a:lnTo>
                  <a:pt x="2948" y="2890"/>
                </a:lnTo>
                <a:lnTo>
                  <a:pt x="3109" y="2783"/>
                </a:lnTo>
                <a:lnTo>
                  <a:pt x="3193" y="2734"/>
                </a:lnTo>
                <a:lnTo>
                  <a:pt x="3290" y="2680"/>
                </a:lnTo>
                <a:lnTo>
                  <a:pt x="3485" y="2583"/>
                </a:lnTo>
                <a:lnTo>
                  <a:pt x="3585" y="2540"/>
                </a:lnTo>
                <a:lnTo>
                  <a:pt x="3571" y="2437"/>
                </a:lnTo>
                <a:lnTo>
                  <a:pt x="3531" y="2233"/>
                </a:lnTo>
                <a:lnTo>
                  <a:pt x="3480" y="2034"/>
                </a:lnTo>
                <a:lnTo>
                  <a:pt x="3417" y="1841"/>
                </a:lnTo>
                <a:lnTo>
                  <a:pt x="3342" y="1652"/>
                </a:lnTo>
                <a:lnTo>
                  <a:pt x="3257" y="1470"/>
                </a:lnTo>
                <a:lnTo>
                  <a:pt x="3161" y="1293"/>
                </a:lnTo>
                <a:lnTo>
                  <a:pt x="3056" y="1123"/>
                </a:lnTo>
                <a:lnTo>
                  <a:pt x="2940" y="960"/>
                </a:lnTo>
                <a:lnTo>
                  <a:pt x="2815" y="804"/>
                </a:lnTo>
                <a:lnTo>
                  <a:pt x="2682" y="656"/>
                </a:lnTo>
                <a:lnTo>
                  <a:pt x="2540" y="517"/>
                </a:lnTo>
                <a:lnTo>
                  <a:pt x="2389" y="385"/>
                </a:lnTo>
                <a:lnTo>
                  <a:pt x="2232" y="264"/>
                </a:lnTo>
                <a:lnTo>
                  <a:pt x="2067" y="150"/>
                </a:lnTo>
                <a:lnTo>
                  <a:pt x="1896" y="48"/>
                </a:lnTo>
                <a:lnTo>
                  <a:pt x="1807" y="0"/>
                </a:lnTo>
                <a:close/>
              </a:path>
            </a:pathLst>
          </a:custGeom>
          <a:solidFill>
            <a:schemeClr val="accent2">
              <a:lumMod val="60000"/>
              <a:lumOff val="40000"/>
            </a:schemeClr>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white">
                  <a:lumMod val="65000"/>
                </a:prstClr>
              </a:solidFill>
              <a:effectLst/>
              <a:uLnTx/>
              <a:uFillTx/>
              <a:latin typeface="Calibri" panose="020F0502020204030204"/>
              <a:ea typeface="+mn-ea"/>
              <a:cs typeface="+mn-cs"/>
            </a:endParaRPr>
          </a:p>
        </p:txBody>
      </p:sp>
      <p:sp>
        <p:nvSpPr>
          <p:cNvPr id="5" name="Freeform 7">
            <a:extLst>
              <a:ext uri="{FF2B5EF4-FFF2-40B4-BE49-F238E27FC236}">
                <a16:creationId xmlns:a16="http://schemas.microsoft.com/office/drawing/2014/main" id="{078011CC-0550-4F0D-9F8C-80B196F4625C}"/>
              </a:ext>
            </a:extLst>
          </p:cNvPr>
          <p:cNvSpPr>
            <a:spLocks/>
          </p:cNvSpPr>
          <p:nvPr/>
        </p:nvSpPr>
        <p:spPr bwMode="auto">
          <a:xfrm>
            <a:off x="3894400" y="2653053"/>
            <a:ext cx="1815260" cy="1616416"/>
          </a:xfrm>
          <a:custGeom>
            <a:avLst/>
            <a:gdLst>
              <a:gd name="T0" fmla="*/ 4282 w 4528"/>
              <a:gd name="T1" fmla="*/ 3309 h 4031"/>
              <a:gd name="T2" fmla="*/ 4215 w 4528"/>
              <a:gd name="T3" fmla="*/ 3224 h 4031"/>
              <a:gd name="T4" fmla="*/ 3955 w 4528"/>
              <a:gd name="T5" fmla="*/ 2971 h 4031"/>
              <a:gd name="T6" fmla="*/ 3724 w 4528"/>
              <a:gd name="T7" fmla="*/ 2692 h 4031"/>
              <a:gd name="T8" fmla="*/ 3522 w 4528"/>
              <a:gd name="T9" fmla="*/ 2389 h 4031"/>
              <a:gd name="T10" fmla="*/ 3355 w 4528"/>
              <a:gd name="T11" fmla="*/ 2064 h 4031"/>
              <a:gd name="T12" fmla="*/ 3224 w 4528"/>
              <a:gd name="T13" fmla="*/ 1720 h 4031"/>
              <a:gd name="T14" fmla="*/ 3129 w 4528"/>
              <a:gd name="T15" fmla="*/ 1359 h 4031"/>
              <a:gd name="T16" fmla="*/ 3075 w 4528"/>
              <a:gd name="T17" fmla="*/ 983 h 4031"/>
              <a:gd name="T18" fmla="*/ 3063 w 4528"/>
              <a:gd name="T19" fmla="*/ 693 h 4031"/>
              <a:gd name="T20" fmla="*/ 3079 w 4528"/>
              <a:gd name="T21" fmla="*/ 364 h 4031"/>
              <a:gd name="T22" fmla="*/ 2995 w 4528"/>
              <a:gd name="T23" fmla="*/ 217 h 4031"/>
              <a:gd name="T24" fmla="*/ 2601 w 4528"/>
              <a:gd name="T25" fmla="*/ 96 h 4031"/>
              <a:gd name="T26" fmla="*/ 2201 w 4528"/>
              <a:gd name="T27" fmla="*/ 22 h 4031"/>
              <a:gd name="T28" fmla="*/ 1799 w 4528"/>
              <a:gd name="T29" fmla="*/ 0 h 4031"/>
              <a:gd name="T30" fmla="*/ 1400 w 4528"/>
              <a:gd name="T31" fmla="*/ 25 h 4031"/>
              <a:gd name="T32" fmla="*/ 1009 w 4528"/>
              <a:gd name="T33" fmla="*/ 97 h 4031"/>
              <a:gd name="T34" fmla="*/ 628 w 4528"/>
              <a:gd name="T35" fmla="*/ 215 h 4031"/>
              <a:gd name="T36" fmla="*/ 263 w 4528"/>
              <a:gd name="T37" fmla="*/ 377 h 4031"/>
              <a:gd name="T38" fmla="*/ 3 w 4528"/>
              <a:gd name="T39" fmla="*/ 526 h 4031"/>
              <a:gd name="T40" fmla="*/ 5 w 4528"/>
              <a:gd name="T41" fmla="*/ 866 h 4031"/>
              <a:gd name="T42" fmla="*/ 61 w 4528"/>
              <a:gd name="T43" fmla="*/ 1313 h 4031"/>
              <a:gd name="T44" fmla="*/ 176 w 4528"/>
              <a:gd name="T45" fmla="*/ 1748 h 4031"/>
              <a:gd name="T46" fmla="*/ 347 w 4528"/>
              <a:gd name="T47" fmla="*/ 2164 h 4031"/>
              <a:gd name="T48" fmla="*/ 575 w 4528"/>
              <a:gd name="T49" fmla="*/ 2556 h 4031"/>
              <a:gd name="T50" fmla="*/ 856 w 4528"/>
              <a:gd name="T51" fmla="*/ 2917 h 4031"/>
              <a:gd name="T52" fmla="*/ 1189 w 4528"/>
              <a:gd name="T53" fmla="*/ 3239 h 4031"/>
              <a:gd name="T54" fmla="*/ 1574 w 4528"/>
              <a:gd name="T55" fmla="*/ 3518 h 4031"/>
              <a:gd name="T56" fmla="*/ 1762 w 4528"/>
              <a:gd name="T57" fmla="*/ 3628 h 4031"/>
              <a:gd name="T58" fmla="*/ 2110 w 4528"/>
              <a:gd name="T59" fmla="*/ 3791 h 4031"/>
              <a:gd name="T60" fmla="*/ 2466 w 4528"/>
              <a:gd name="T61" fmla="*/ 3912 h 4031"/>
              <a:gd name="T62" fmla="*/ 2828 w 4528"/>
              <a:gd name="T63" fmla="*/ 3989 h 4031"/>
              <a:gd name="T64" fmla="*/ 3193 w 4528"/>
              <a:gd name="T65" fmla="*/ 4026 h 4031"/>
              <a:gd name="T66" fmla="*/ 3557 w 4528"/>
              <a:gd name="T67" fmla="*/ 4024 h 4031"/>
              <a:gd name="T68" fmla="*/ 3918 w 4528"/>
              <a:gd name="T69" fmla="*/ 3982 h 4031"/>
              <a:gd name="T70" fmla="*/ 4271 w 4528"/>
              <a:gd name="T71" fmla="*/ 3901 h 4031"/>
              <a:gd name="T72" fmla="*/ 4528 w 4528"/>
              <a:gd name="T73" fmla="*/ 3816 h 4031"/>
              <a:gd name="T74" fmla="*/ 4450 w 4528"/>
              <a:gd name="T75" fmla="*/ 3750 h 4031"/>
              <a:gd name="T76" fmla="*/ 4365 w 4528"/>
              <a:gd name="T77" fmla="*/ 3642 h 4031"/>
              <a:gd name="T78" fmla="*/ 4308 w 4528"/>
              <a:gd name="T79" fmla="*/ 3515 h 4031"/>
              <a:gd name="T80" fmla="*/ 4282 w 4528"/>
              <a:gd name="T81" fmla="*/ 3374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8" h="4031">
                <a:moveTo>
                  <a:pt x="4281" y="3337"/>
                </a:moveTo>
                <a:lnTo>
                  <a:pt x="4282" y="3309"/>
                </a:lnTo>
                <a:lnTo>
                  <a:pt x="4285" y="3281"/>
                </a:lnTo>
                <a:lnTo>
                  <a:pt x="4215" y="3224"/>
                </a:lnTo>
                <a:lnTo>
                  <a:pt x="4081" y="3101"/>
                </a:lnTo>
                <a:lnTo>
                  <a:pt x="3955" y="2971"/>
                </a:lnTo>
                <a:lnTo>
                  <a:pt x="3836" y="2834"/>
                </a:lnTo>
                <a:lnTo>
                  <a:pt x="3724" y="2692"/>
                </a:lnTo>
                <a:lnTo>
                  <a:pt x="3619" y="2543"/>
                </a:lnTo>
                <a:lnTo>
                  <a:pt x="3522" y="2389"/>
                </a:lnTo>
                <a:lnTo>
                  <a:pt x="3435" y="2230"/>
                </a:lnTo>
                <a:lnTo>
                  <a:pt x="3355" y="2064"/>
                </a:lnTo>
                <a:lnTo>
                  <a:pt x="3284" y="1895"/>
                </a:lnTo>
                <a:lnTo>
                  <a:pt x="3224" y="1720"/>
                </a:lnTo>
                <a:lnTo>
                  <a:pt x="3171" y="1541"/>
                </a:lnTo>
                <a:lnTo>
                  <a:pt x="3129" y="1359"/>
                </a:lnTo>
                <a:lnTo>
                  <a:pt x="3097" y="1173"/>
                </a:lnTo>
                <a:lnTo>
                  <a:pt x="3075" y="983"/>
                </a:lnTo>
                <a:lnTo>
                  <a:pt x="3064" y="790"/>
                </a:lnTo>
                <a:lnTo>
                  <a:pt x="3063" y="693"/>
                </a:lnTo>
                <a:lnTo>
                  <a:pt x="3064" y="582"/>
                </a:lnTo>
                <a:lnTo>
                  <a:pt x="3079" y="364"/>
                </a:lnTo>
                <a:lnTo>
                  <a:pt x="3092" y="256"/>
                </a:lnTo>
                <a:lnTo>
                  <a:pt x="2995" y="217"/>
                </a:lnTo>
                <a:lnTo>
                  <a:pt x="2799" y="150"/>
                </a:lnTo>
                <a:lnTo>
                  <a:pt x="2601" y="96"/>
                </a:lnTo>
                <a:lnTo>
                  <a:pt x="2402" y="53"/>
                </a:lnTo>
                <a:lnTo>
                  <a:pt x="2201" y="22"/>
                </a:lnTo>
                <a:lnTo>
                  <a:pt x="2001" y="6"/>
                </a:lnTo>
                <a:lnTo>
                  <a:pt x="1799" y="0"/>
                </a:lnTo>
                <a:lnTo>
                  <a:pt x="1599" y="7"/>
                </a:lnTo>
                <a:lnTo>
                  <a:pt x="1400" y="25"/>
                </a:lnTo>
                <a:lnTo>
                  <a:pt x="1204" y="55"/>
                </a:lnTo>
                <a:lnTo>
                  <a:pt x="1009" y="97"/>
                </a:lnTo>
                <a:lnTo>
                  <a:pt x="817" y="150"/>
                </a:lnTo>
                <a:lnTo>
                  <a:pt x="628" y="215"/>
                </a:lnTo>
                <a:lnTo>
                  <a:pt x="444" y="290"/>
                </a:lnTo>
                <a:lnTo>
                  <a:pt x="263" y="377"/>
                </a:lnTo>
                <a:lnTo>
                  <a:pt x="89" y="473"/>
                </a:lnTo>
                <a:lnTo>
                  <a:pt x="3" y="526"/>
                </a:lnTo>
                <a:lnTo>
                  <a:pt x="0" y="640"/>
                </a:lnTo>
                <a:lnTo>
                  <a:pt x="5" y="866"/>
                </a:lnTo>
                <a:lnTo>
                  <a:pt x="26" y="1091"/>
                </a:lnTo>
                <a:lnTo>
                  <a:pt x="61" y="1313"/>
                </a:lnTo>
                <a:lnTo>
                  <a:pt x="111" y="1532"/>
                </a:lnTo>
                <a:lnTo>
                  <a:pt x="176" y="1748"/>
                </a:lnTo>
                <a:lnTo>
                  <a:pt x="255" y="1959"/>
                </a:lnTo>
                <a:lnTo>
                  <a:pt x="347" y="2164"/>
                </a:lnTo>
                <a:lnTo>
                  <a:pt x="455" y="2363"/>
                </a:lnTo>
                <a:lnTo>
                  <a:pt x="575" y="2556"/>
                </a:lnTo>
                <a:lnTo>
                  <a:pt x="709" y="2740"/>
                </a:lnTo>
                <a:lnTo>
                  <a:pt x="856" y="2917"/>
                </a:lnTo>
                <a:lnTo>
                  <a:pt x="1016" y="3083"/>
                </a:lnTo>
                <a:lnTo>
                  <a:pt x="1189" y="3239"/>
                </a:lnTo>
                <a:lnTo>
                  <a:pt x="1375" y="3384"/>
                </a:lnTo>
                <a:lnTo>
                  <a:pt x="1574" y="3518"/>
                </a:lnTo>
                <a:lnTo>
                  <a:pt x="1677" y="3580"/>
                </a:lnTo>
                <a:lnTo>
                  <a:pt x="1762" y="3628"/>
                </a:lnTo>
                <a:lnTo>
                  <a:pt x="1934" y="3715"/>
                </a:lnTo>
                <a:lnTo>
                  <a:pt x="2110" y="3791"/>
                </a:lnTo>
                <a:lnTo>
                  <a:pt x="2286" y="3857"/>
                </a:lnTo>
                <a:lnTo>
                  <a:pt x="2466" y="3912"/>
                </a:lnTo>
                <a:lnTo>
                  <a:pt x="2647" y="3955"/>
                </a:lnTo>
                <a:lnTo>
                  <a:pt x="2828" y="3989"/>
                </a:lnTo>
                <a:lnTo>
                  <a:pt x="3011" y="4013"/>
                </a:lnTo>
                <a:lnTo>
                  <a:pt x="3193" y="4026"/>
                </a:lnTo>
                <a:lnTo>
                  <a:pt x="3375" y="4031"/>
                </a:lnTo>
                <a:lnTo>
                  <a:pt x="3557" y="4024"/>
                </a:lnTo>
                <a:lnTo>
                  <a:pt x="3738" y="4007"/>
                </a:lnTo>
                <a:lnTo>
                  <a:pt x="3918" y="3982"/>
                </a:lnTo>
                <a:lnTo>
                  <a:pt x="4096" y="3946"/>
                </a:lnTo>
                <a:lnTo>
                  <a:pt x="4271" y="3901"/>
                </a:lnTo>
                <a:lnTo>
                  <a:pt x="4444" y="3848"/>
                </a:lnTo>
                <a:lnTo>
                  <a:pt x="4528" y="3816"/>
                </a:lnTo>
                <a:lnTo>
                  <a:pt x="4501" y="3796"/>
                </a:lnTo>
                <a:lnTo>
                  <a:pt x="4450" y="3750"/>
                </a:lnTo>
                <a:lnTo>
                  <a:pt x="4405" y="3698"/>
                </a:lnTo>
                <a:lnTo>
                  <a:pt x="4365" y="3642"/>
                </a:lnTo>
                <a:lnTo>
                  <a:pt x="4334" y="3580"/>
                </a:lnTo>
                <a:lnTo>
                  <a:pt x="4308" y="3515"/>
                </a:lnTo>
                <a:lnTo>
                  <a:pt x="4291" y="3446"/>
                </a:lnTo>
                <a:lnTo>
                  <a:pt x="4282" y="3374"/>
                </a:lnTo>
                <a:lnTo>
                  <a:pt x="4281" y="3337"/>
                </a:lnTo>
                <a:close/>
              </a:path>
            </a:pathLst>
          </a:custGeom>
          <a:solidFill>
            <a:srgbClr val="00B05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8">
            <a:extLst>
              <a:ext uri="{FF2B5EF4-FFF2-40B4-BE49-F238E27FC236}">
                <a16:creationId xmlns:a16="http://schemas.microsoft.com/office/drawing/2014/main" id="{25285174-D4FE-474F-8B4E-3FF217120B16}"/>
              </a:ext>
            </a:extLst>
          </p:cNvPr>
          <p:cNvSpPr>
            <a:spLocks/>
          </p:cNvSpPr>
          <p:nvPr/>
        </p:nvSpPr>
        <p:spPr bwMode="auto">
          <a:xfrm>
            <a:off x="3894399" y="3992048"/>
            <a:ext cx="2049384" cy="1337392"/>
          </a:xfrm>
          <a:custGeom>
            <a:avLst/>
            <a:gdLst>
              <a:gd name="T0" fmla="*/ 4823 w 5114"/>
              <a:gd name="T1" fmla="*/ 588 h 3338"/>
              <a:gd name="T2" fmla="*/ 4645 w 5114"/>
              <a:gd name="T3" fmla="*/ 544 h 3338"/>
              <a:gd name="T4" fmla="*/ 4528 w 5114"/>
              <a:gd name="T5" fmla="*/ 479 h 3338"/>
              <a:gd name="T6" fmla="*/ 4271 w 5114"/>
              <a:gd name="T7" fmla="*/ 564 h 3338"/>
              <a:gd name="T8" fmla="*/ 3918 w 5114"/>
              <a:gd name="T9" fmla="*/ 645 h 3338"/>
              <a:gd name="T10" fmla="*/ 3557 w 5114"/>
              <a:gd name="T11" fmla="*/ 687 h 3338"/>
              <a:gd name="T12" fmla="*/ 3193 w 5114"/>
              <a:gd name="T13" fmla="*/ 689 h 3338"/>
              <a:gd name="T14" fmla="*/ 2828 w 5114"/>
              <a:gd name="T15" fmla="*/ 652 h 3338"/>
              <a:gd name="T16" fmla="*/ 2466 w 5114"/>
              <a:gd name="T17" fmla="*/ 575 h 3338"/>
              <a:gd name="T18" fmla="*/ 2110 w 5114"/>
              <a:gd name="T19" fmla="*/ 454 h 3338"/>
              <a:gd name="T20" fmla="*/ 1762 w 5114"/>
              <a:gd name="T21" fmla="*/ 291 h 3338"/>
              <a:gd name="T22" fmla="*/ 1581 w 5114"/>
              <a:gd name="T23" fmla="*/ 187 h 3338"/>
              <a:gd name="T24" fmla="*/ 1314 w 5114"/>
              <a:gd name="T25" fmla="*/ 0 h 3338"/>
              <a:gd name="T26" fmla="*/ 1075 w 5114"/>
              <a:gd name="T27" fmla="*/ 200 h 3338"/>
              <a:gd name="T28" fmla="*/ 792 w 5114"/>
              <a:gd name="T29" fmla="*/ 496 h 3338"/>
              <a:gd name="T30" fmla="*/ 551 w 5114"/>
              <a:gd name="T31" fmla="*/ 820 h 3338"/>
              <a:gd name="T32" fmla="*/ 351 w 5114"/>
              <a:gd name="T33" fmla="*/ 1168 h 3338"/>
              <a:gd name="T34" fmla="*/ 196 w 5114"/>
              <a:gd name="T35" fmla="*/ 1535 h 3338"/>
              <a:gd name="T36" fmla="*/ 84 w 5114"/>
              <a:gd name="T37" fmla="*/ 1918 h 3338"/>
              <a:gd name="T38" fmla="*/ 18 w 5114"/>
              <a:gd name="T39" fmla="*/ 2311 h 3338"/>
              <a:gd name="T40" fmla="*/ 0 w 5114"/>
              <a:gd name="T41" fmla="*/ 2711 h 3338"/>
              <a:gd name="T42" fmla="*/ 100 w 5114"/>
              <a:gd name="T43" fmla="*/ 2871 h 3338"/>
              <a:gd name="T44" fmla="*/ 502 w 5114"/>
              <a:gd name="T45" fmla="*/ 3074 h 3338"/>
              <a:gd name="T46" fmla="*/ 928 w 5114"/>
              <a:gd name="T47" fmla="*/ 3220 h 3338"/>
              <a:gd name="T48" fmla="*/ 1369 w 5114"/>
              <a:gd name="T49" fmla="*/ 3309 h 3338"/>
              <a:gd name="T50" fmla="*/ 1819 w 5114"/>
              <a:gd name="T51" fmla="*/ 3338 h 3338"/>
              <a:gd name="T52" fmla="*/ 2273 w 5114"/>
              <a:gd name="T53" fmla="*/ 3307 h 3338"/>
              <a:gd name="T54" fmla="*/ 2722 w 5114"/>
              <a:gd name="T55" fmla="*/ 3211 h 3338"/>
              <a:gd name="T56" fmla="*/ 3163 w 5114"/>
              <a:gd name="T57" fmla="*/ 3052 h 3338"/>
              <a:gd name="T58" fmla="*/ 3483 w 5114"/>
              <a:gd name="T59" fmla="*/ 2887 h 3338"/>
              <a:gd name="T60" fmla="*/ 3729 w 5114"/>
              <a:gd name="T61" fmla="*/ 2732 h 3338"/>
              <a:gd name="T62" fmla="*/ 4027 w 5114"/>
              <a:gd name="T63" fmla="*/ 2497 h 3338"/>
              <a:gd name="T64" fmla="*/ 4294 w 5114"/>
              <a:gd name="T65" fmla="*/ 2235 h 3338"/>
              <a:gd name="T66" fmla="*/ 4525 w 5114"/>
              <a:gd name="T67" fmla="*/ 1949 h 3338"/>
              <a:gd name="T68" fmla="*/ 4723 w 5114"/>
              <a:gd name="T69" fmla="*/ 1642 h 3338"/>
              <a:gd name="T70" fmla="*/ 4885 w 5114"/>
              <a:gd name="T71" fmla="*/ 1316 h 3338"/>
              <a:gd name="T72" fmla="*/ 5009 w 5114"/>
              <a:gd name="T73" fmla="*/ 976 h 3338"/>
              <a:gd name="T74" fmla="*/ 5098 w 5114"/>
              <a:gd name="T75" fmla="*/ 624 h 3338"/>
              <a:gd name="T76" fmla="*/ 5086 w 5114"/>
              <a:gd name="T77" fmla="*/ 548 h 3338"/>
              <a:gd name="T78" fmla="*/ 4966 w 5114"/>
              <a:gd name="T79" fmla="*/ 581 h 3338"/>
              <a:gd name="T80" fmla="*/ 4870 w 5114"/>
              <a:gd name="T81" fmla="*/ 589 h 3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4" h="3338">
                <a:moveTo>
                  <a:pt x="4870" y="589"/>
                </a:moveTo>
                <a:lnTo>
                  <a:pt x="4823" y="588"/>
                </a:lnTo>
                <a:lnTo>
                  <a:pt x="4731" y="572"/>
                </a:lnTo>
                <a:lnTo>
                  <a:pt x="4645" y="544"/>
                </a:lnTo>
                <a:lnTo>
                  <a:pt x="4566" y="505"/>
                </a:lnTo>
                <a:lnTo>
                  <a:pt x="4528" y="479"/>
                </a:lnTo>
                <a:lnTo>
                  <a:pt x="4444" y="511"/>
                </a:lnTo>
                <a:lnTo>
                  <a:pt x="4271" y="564"/>
                </a:lnTo>
                <a:lnTo>
                  <a:pt x="4096" y="609"/>
                </a:lnTo>
                <a:lnTo>
                  <a:pt x="3918" y="645"/>
                </a:lnTo>
                <a:lnTo>
                  <a:pt x="3738" y="671"/>
                </a:lnTo>
                <a:lnTo>
                  <a:pt x="3557" y="687"/>
                </a:lnTo>
                <a:lnTo>
                  <a:pt x="3375" y="694"/>
                </a:lnTo>
                <a:lnTo>
                  <a:pt x="3193" y="689"/>
                </a:lnTo>
                <a:lnTo>
                  <a:pt x="3011" y="676"/>
                </a:lnTo>
                <a:lnTo>
                  <a:pt x="2828" y="652"/>
                </a:lnTo>
                <a:lnTo>
                  <a:pt x="2647" y="618"/>
                </a:lnTo>
                <a:lnTo>
                  <a:pt x="2466" y="575"/>
                </a:lnTo>
                <a:lnTo>
                  <a:pt x="2286" y="520"/>
                </a:lnTo>
                <a:lnTo>
                  <a:pt x="2110" y="454"/>
                </a:lnTo>
                <a:lnTo>
                  <a:pt x="1934" y="378"/>
                </a:lnTo>
                <a:lnTo>
                  <a:pt x="1762" y="291"/>
                </a:lnTo>
                <a:lnTo>
                  <a:pt x="1677" y="243"/>
                </a:lnTo>
                <a:lnTo>
                  <a:pt x="1581" y="187"/>
                </a:lnTo>
                <a:lnTo>
                  <a:pt x="1400" y="65"/>
                </a:lnTo>
                <a:lnTo>
                  <a:pt x="1314" y="0"/>
                </a:lnTo>
                <a:lnTo>
                  <a:pt x="1232" y="65"/>
                </a:lnTo>
                <a:lnTo>
                  <a:pt x="1075" y="200"/>
                </a:lnTo>
                <a:lnTo>
                  <a:pt x="928" y="344"/>
                </a:lnTo>
                <a:lnTo>
                  <a:pt x="792" y="496"/>
                </a:lnTo>
                <a:lnTo>
                  <a:pt x="667" y="654"/>
                </a:lnTo>
                <a:lnTo>
                  <a:pt x="551" y="820"/>
                </a:lnTo>
                <a:lnTo>
                  <a:pt x="445" y="992"/>
                </a:lnTo>
                <a:lnTo>
                  <a:pt x="351" y="1168"/>
                </a:lnTo>
                <a:lnTo>
                  <a:pt x="268" y="1349"/>
                </a:lnTo>
                <a:lnTo>
                  <a:pt x="196" y="1535"/>
                </a:lnTo>
                <a:lnTo>
                  <a:pt x="134" y="1725"/>
                </a:lnTo>
                <a:lnTo>
                  <a:pt x="84" y="1918"/>
                </a:lnTo>
                <a:lnTo>
                  <a:pt x="45" y="2114"/>
                </a:lnTo>
                <a:lnTo>
                  <a:pt x="18" y="2311"/>
                </a:lnTo>
                <a:lnTo>
                  <a:pt x="3" y="2511"/>
                </a:lnTo>
                <a:lnTo>
                  <a:pt x="0" y="2711"/>
                </a:lnTo>
                <a:lnTo>
                  <a:pt x="3" y="2811"/>
                </a:lnTo>
                <a:lnTo>
                  <a:pt x="100" y="2871"/>
                </a:lnTo>
                <a:lnTo>
                  <a:pt x="298" y="2980"/>
                </a:lnTo>
                <a:lnTo>
                  <a:pt x="502" y="3074"/>
                </a:lnTo>
                <a:lnTo>
                  <a:pt x="713" y="3154"/>
                </a:lnTo>
                <a:lnTo>
                  <a:pt x="928" y="3220"/>
                </a:lnTo>
                <a:lnTo>
                  <a:pt x="1146" y="3272"/>
                </a:lnTo>
                <a:lnTo>
                  <a:pt x="1369" y="3309"/>
                </a:lnTo>
                <a:lnTo>
                  <a:pt x="1593" y="3332"/>
                </a:lnTo>
                <a:lnTo>
                  <a:pt x="1819" y="3338"/>
                </a:lnTo>
                <a:lnTo>
                  <a:pt x="2046" y="3330"/>
                </a:lnTo>
                <a:lnTo>
                  <a:pt x="2273" y="3307"/>
                </a:lnTo>
                <a:lnTo>
                  <a:pt x="2499" y="3266"/>
                </a:lnTo>
                <a:lnTo>
                  <a:pt x="2722" y="3211"/>
                </a:lnTo>
                <a:lnTo>
                  <a:pt x="2945" y="3139"/>
                </a:lnTo>
                <a:lnTo>
                  <a:pt x="3163" y="3052"/>
                </a:lnTo>
                <a:lnTo>
                  <a:pt x="3379" y="2947"/>
                </a:lnTo>
                <a:lnTo>
                  <a:pt x="3483" y="2887"/>
                </a:lnTo>
                <a:lnTo>
                  <a:pt x="3567" y="2838"/>
                </a:lnTo>
                <a:lnTo>
                  <a:pt x="3729" y="2732"/>
                </a:lnTo>
                <a:lnTo>
                  <a:pt x="3882" y="2619"/>
                </a:lnTo>
                <a:lnTo>
                  <a:pt x="4027" y="2497"/>
                </a:lnTo>
                <a:lnTo>
                  <a:pt x="4164" y="2370"/>
                </a:lnTo>
                <a:lnTo>
                  <a:pt x="4294" y="2235"/>
                </a:lnTo>
                <a:lnTo>
                  <a:pt x="4414" y="2095"/>
                </a:lnTo>
                <a:lnTo>
                  <a:pt x="4525" y="1949"/>
                </a:lnTo>
                <a:lnTo>
                  <a:pt x="4628" y="1798"/>
                </a:lnTo>
                <a:lnTo>
                  <a:pt x="4723" y="1642"/>
                </a:lnTo>
                <a:lnTo>
                  <a:pt x="4808" y="1481"/>
                </a:lnTo>
                <a:lnTo>
                  <a:pt x="4885" y="1316"/>
                </a:lnTo>
                <a:lnTo>
                  <a:pt x="4952" y="1147"/>
                </a:lnTo>
                <a:lnTo>
                  <a:pt x="5009" y="976"/>
                </a:lnTo>
                <a:lnTo>
                  <a:pt x="5059" y="802"/>
                </a:lnTo>
                <a:lnTo>
                  <a:pt x="5098" y="624"/>
                </a:lnTo>
                <a:lnTo>
                  <a:pt x="5114" y="535"/>
                </a:lnTo>
                <a:lnTo>
                  <a:pt x="5086" y="548"/>
                </a:lnTo>
                <a:lnTo>
                  <a:pt x="5027" y="568"/>
                </a:lnTo>
                <a:lnTo>
                  <a:pt x="4966" y="581"/>
                </a:lnTo>
                <a:lnTo>
                  <a:pt x="4903" y="588"/>
                </a:lnTo>
                <a:lnTo>
                  <a:pt x="4870" y="589"/>
                </a:lnTo>
                <a:close/>
              </a:path>
            </a:pathLst>
          </a:custGeom>
          <a:solidFill>
            <a:srgbClr val="FF000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9">
            <a:extLst>
              <a:ext uri="{FF2B5EF4-FFF2-40B4-BE49-F238E27FC236}">
                <a16:creationId xmlns:a16="http://schemas.microsoft.com/office/drawing/2014/main" id="{385F539A-4A8E-42D1-9034-D8FDD4B47AB5}"/>
              </a:ext>
            </a:extLst>
          </p:cNvPr>
          <p:cNvSpPr>
            <a:spLocks/>
          </p:cNvSpPr>
          <p:nvPr/>
        </p:nvSpPr>
        <p:spPr bwMode="auto">
          <a:xfrm>
            <a:off x="5133970" y="4014499"/>
            <a:ext cx="1436814" cy="2230589"/>
          </a:xfrm>
          <a:custGeom>
            <a:avLst/>
            <a:gdLst>
              <a:gd name="T0" fmla="*/ 2358 w 3584"/>
              <a:gd name="T1" fmla="*/ 41 h 5566"/>
              <a:gd name="T2" fmla="*/ 2313 w 3584"/>
              <a:gd name="T3" fmla="*/ 189 h 5566"/>
              <a:gd name="T4" fmla="*/ 2232 w 3584"/>
              <a:gd name="T5" fmla="*/ 318 h 5566"/>
              <a:gd name="T6" fmla="*/ 2121 w 3584"/>
              <a:gd name="T7" fmla="*/ 422 h 5566"/>
              <a:gd name="T8" fmla="*/ 2022 w 3584"/>
              <a:gd name="T9" fmla="*/ 479 h 5566"/>
              <a:gd name="T10" fmla="*/ 1967 w 3584"/>
              <a:gd name="T11" fmla="*/ 746 h 5566"/>
              <a:gd name="T12" fmla="*/ 1860 w 3584"/>
              <a:gd name="T13" fmla="*/ 1091 h 5566"/>
              <a:gd name="T14" fmla="*/ 1716 w 3584"/>
              <a:gd name="T15" fmla="*/ 1425 h 5566"/>
              <a:gd name="T16" fmla="*/ 1536 w 3584"/>
              <a:gd name="T17" fmla="*/ 1742 h 5566"/>
              <a:gd name="T18" fmla="*/ 1322 w 3584"/>
              <a:gd name="T19" fmla="*/ 2039 h 5566"/>
              <a:gd name="T20" fmla="*/ 1072 w 3584"/>
              <a:gd name="T21" fmla="*/ 2314 h 5566"/>
              <a:gd name="T22" fmla="*/ 790 w 3584"/>
              <a:gd name="T23" fmla="*/ 2563 h 5566"/>
              <a:gd name="T24" fmla="*/ 475 w 3584"/>
              <a:gd name="T25" fmla="*/ 2782 h 5566"/>
              <a:gd name="T26" fmla="*/ 296 w 3584"/>
              <a:gd name="T27" fmla="*/ 2886 h 5566"/>
              <a:gd name="T28" fmla="*/ 0 w 3584"/>
              <a:gd name="T29" fmla="*/ 3025 h 5566"/>
              <a:gd name="T30" fmla="*/ 54 w 3584"/>
              <a:gd name="T31" fmla="*/ 3332 h 5566"/>
              <a:gd name="T32" fmla="*/ 169 w 3584"/>
              <a:gd name="T33" fmla="*/ 3725 h 5566"/>
              <a:gd name="T34" fmla="*/ 328 w 3584"/>
              <a:gd name="T35" fmla="*/ 4096 h 5566"/>
              <a:gd name="T36" fmla="*/ 529 w 3584"/>
              <a:gd name="T37" fmla="*/ 4443 h 5566"/>
              <a:gd name="T38" fmla="*/ 769 w 3584"/>
              <a:gd name="T39" fmla="*/ 4762 h 5566"/>
              <a:gd name="T40" fmla="*/ 1044 w 3584"/>
              <a:gd name="T41" fmla="*/ 5050 h 5566"/>
              <a:gd name="T42" fmla="*/ 1352 w 3584"/>
              <a:gd name="T43" fmla="*/ 5303 h 5566"/>
              <a:gd name="T44" fmla="*/ 1689 w 3584"/>
              <a:gd name="T45" fmla="*/ 5519 h 5566"/>
              <a:gd name="T46" fmla="*/ 1878 w 3584"/>
              <a:gd name="T47" fmla="*/ 5512 h 5566"/>
              <a:gd name="T48" fmla="*/ 2255 w 3584"/>
              <a:gd name="T49" fmla="*/ 5264 h 5566"/>
              <a:gd name="T50" fmla="*/ 2594 w 3584"/>
              <a:gd name="T51" fmla="*/ 4969 h 5566"/>
              <a:gd name="T52" fmla="*/ 2892 w 3584"/>
              <a:gd name="T53" fmla="*/ 4631 h 5566"/>
              <a:gd name="T54" fmla="*/ 3143 w 3584"/>
              <a:gd name="T55" fmla="*/ 4256 h 5566"/>
              <a:gd name="T56" fmla="*/ 3342 w 3584"/>
              <a:gd name="T57" fmla="*/ 3848 h 5566"/>
              <a:gd name="T58" fmla="*/ 3484 w 3584"/>
              <a:gd name="T59" fmla="*/ 3410 h 5566"/>
              <a:gd name="T60" fmla="*/ 3566 w 3584"/>
              <a:gd name="T61" fmla="*/ 2948 h 5566"/>
              <a:gd name="T62" fmla="*/ 3584 w 3584"/>
              <a:gd name="T63" fmla="*/ 2589 h 5566"/>
              <a:gd name="T64" fmla="*/ 3572 w 3584"/>
              <a:gd name="T65" fmla="*/ 2298 h 5566"/>
              <a:gd name="T66" fmla="*/ 3519 w 3584"/>
              <a:gd name="T67" fmla="*/ 1923 h 5566"/>
              <a:gd name="T68" fmla="*/ 3425 w 3584"/>
              <a:gd name="T69" fmla="*/ 1562 h 5566"/>
              <a:gd name="T70" fmla="*/ 3292 w 3584"/>
              <a:gd name="T71" fmla="*/ 1218 h 5566"/>
              <a:gd name="T72" fmla="*/ 3125 w 3584"/>
              <a:gd name="T73" fmla="*/ 893 h 5566"/>
              <a:gd name="T74" fmla="*/ 2923 w 3584"/>
              <a:gd name="T75" fmla="*/ 589 h 5566"/>
              <a:gd name="T76" fmla="*/ 2692 w 3584"/>
              <a:gd name="T77" fmla="*/ 311 h 5566"/>
              <a:gd name="T78" fmla="*/ 2432 w 3584"/>
              <a:gd name="T79" fmla="*/ 59 h 5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4" h="5566">
                <a:moveTo>
                  <a:pt x="2364" y="0"/>
                </a:moveTo>
                <a:lnTo>
                  <a:pt x="2358" y="41"/>
                </a:lnTo>
                <a:lnTo>
                  <a:pt x="2340" y="117"/>
                </a:lnTo>
                <a:lnTo>
                  <a:pt x="2313" y="189"/>
                </a:lnTo>
                <a:lnTo>
                  <a:pt x="2277" y="257"/>
                </a:lnTo>
                <a:lnTo>
                  <a:pt x="2232" y="318"/>
                </a:lnTo>
                <a:lnTo>
                  <a:pt x="2181" y="374"/>
                </a:lnTo>
                <a:lnTo>
                  <a:pt x="2121" y="422"/>
                </a:lnTo>
                <a:lnTo>
                  <a:pt x="2057" y="462"/>
                </a:lnTo>
                <a:lnTo>
                  <a:pt x="2022" y="479"/>
                </a:lnTo>
                <a:lnTo>
                  <a:pt x="2006" y="568"/>
                </a:lnTo>
                <a:lnTo>
                  <a:pt x="1967" y="746"/>
                </a:lnTo>
                <a:lnTo>
                  <a:pt x="1917" y="920"/>
                </a:lnTo>
                <a:lnTo>
                  <a:pt x="1860" y="1091"/>
                </a:lnTo>
                <a:lnTo>
                  <a:pt x="1793" y="1260"/>
                </a:lnTo>
                <a:lnTo>
                  <a:pt x="1716" y="1425"/>
                </a:lnTo>
                <a:lnTo>
                  <a:pt x="1631" y="1586"/>
                </a:lnTo>
                <a:lnTo>
                  <a:pt x="1536" y="1742"/>
                </a:lnTo>
                <a:lnTo>
                  <a:pt x="1433" y="1893"/>
                </a:lnTo>
                <a:lnTo>
                  <a:pt x="1322" y="2039"/>
                </a:lnTo>
                <a:lnTo>
                  <a:pt x="1202" y="2179"/>
                </a:lnTo>
                <a:lnTo>
                  <a:pt x="1072" y="2314"/>
                </a:lnTo>
                <a:lnTo>
                  <a:pt x="935" y="2441"/>
                </a:lnTo>
                <a:lnTo>
                  <a:pt x="790" y="2563"/>
                </a:lnTo>
                <a:lnTo>
                  <a:pt x="637" y="2676"/>
                </a:lnTo>
                <a:lnTo>
                  <a:pt x="475" y="2782"/>
                </a:lnTo>
                <a:lnTo>
                  <a:pt x="391" y="2831"/>
                </a:lnTo>
                <a:lnTo>
                  <a:pt x="296" y="2886"/>
                </a:lnTo>
                <a:lnTo>
                  <a:pt x="99" y="2982"/>
                </a:lnTo>
                <a:lnTo>
                  <a:pt x="0" y="3025"/>
                </a:lnTo>
                <a:lnTo>
                  <a:pt x="15" y="3128"/>
                </a:lnTo>
                <a:lnTo>
                  <a:pt x="54" y="3332"/>
                </a:lnTo>
                <a:lnTo>
                  <a:pt x="106" y="3531"/>
                </a:lnTo>
                <a:lnTo>
                  <a:pt x="169" y="3725"/>
                </a:lnTo>
                <a:lnTo>
                  <a:pt x="243" y="3913"/>
                </a:lnTo>
                <a:lnTo>
                  <a:pt x="328" y="4096"/>
                </a:lnTo>
                <a:lnTo>
                  <a:pt x="424" y="4273"/>
                </a:lnTo>
                <a:lnTo>
                  <a:pt x="529" y="4443"/>
                </a:lnTo>
                <a:lnTo>
                  <a:pt x="644" y="4606"/>
                </a:lnTo>
                <a:lnTo>
                  <a:pt x="769" y="4762"/>
                </a:lnTo>
                <a:lnTo>
                  <a:pt x="903" y="4909"/>
                </a:lnTo>
                <a:lnTo>
                  <a:pt x="1044" y="5050"/>
                </a:lnTo>
                <a:lnTo>
                  <a:pt x="1195" y="5180"/>
                </a:lnTo>
                <a:lnTo>
                  <a:pt x="1352" y="5303"/>
                </a:lnTo>
                <a:lnTo>
                  <a:pt x="1517" y="5415"/>
                </a:lnTo>
                <a:lnTo>
                  <a:pt x="1689" y="5519"/>
                </a:lnTo>
                <a:lnTo>
                  <a:pt x="1778" y="5566"/>
                </a:lnTo>
                <a:lnTo>
                  <a:pt x="1878" y="5512"/>
                </a:lnTo>
                <a:lnTo>
                  <a:pt x="2070" y="5395"/>
                </a:lnTo>
                <a:lnTo>
                  <a:pt x="2255" y="5264"/>
                </a:lnTo>
                <a:lnTo>
                  <a:pt x="2430" y="5123"/>
                </a:lnTo>
                <a:lnTo>
                  <a:pt x="2594" y="4969"/>
                </a:lnTo>
                <a:lnTo>
                  <a:pt x="2749" y="4806"/>
                </a:lnTo>
                <a:lnTo>
                  <a:pt x="2892" y="4631"/>
                </a:lnTo>
                <a:lnTo>
                  <a:pt x="3023" y="4448"/>
                </a:lnTo>
                <a:lnTo>
                  <a:pt x="3143" y="4256"/>
                </a:lnTo>
                <a:lnTo>
                  <a:pt x="3248" y="4056"/>
                </a:lnTo>
                <a:lnTo>
                  <a:pt x="3342" y="3848"/>
                </a:lnTo>
                <a:lnTo>
                  <a:pt x="3420" y="3632"/>
                </a:lnTo>
                <a:lnTo>
                  <a:pt x="3484" y="3410"/>
                </a:lnTo>
                <a:lnTo>
                  <a:pt x="3533" y="3182"/>
                </a:lnTo>
                <a:lnTo>
                  <a:pt x="3566" y="2948"/>
                </a:lnTo>
                <a:lnTo>
                  <a:pt x="3583" y="2710"/>
                </a:lnTo>
                <a:lnTo>
                  <a:pt x="3584" y="2589"/>
                </a:lnTo>
                <a:lnTo>
                  <a:pt x="3583" y="2492"/>
                </a:lnTo>
                <a:lnTo>
                  <a:pt x="3572" y="2298"/>
                </a:lnTo>
                <a:lnTo>
                  <a:pt x="3551" y="2110"/>
                </a:lnTo>
                <a:lnTo>
                  <a:pt x="3519" y="1923"/>
                </a:lnTo>
                <a:lnTo>
                  <a:pt x="3476" y="1741"/>
                </a:lnTo>
                <a:lnTo>
                  <a:pt x="3425" y="1562"/>
                </a:lnTo>
                <a:lnTo>
                  <a:pt x="3363" y="1388"/>
                </a:lnTo>
                <a:lnTo>
                  <a:pt x="3292" y="1218"/>
                </a:lnTo>
                <a:lnTo>
                  <a:pt x="3213" y="1053"/>
                </a:lnTo>
                <a:lnTo>
                  <a:pt x="3125" y="893"/>
                </a:lnTo>
                <a:lnTo>
                  <a:pt x="3028" y="738"/>
                </a:lnTo>
                <a:lnTo>
                  <a:pt x="2923" y="589"/>
                </a:lnTo>
                <a:lnTo>
                  <a:pt x="2812" y="447"/>
                </a:lnTo>
                <a:lnTo>
                  <a:pt x="2692" y="311"/>
                </a:lnTo>
                <a:lnTo>
                  <a:pt x="2566" y="181"/>
                </a:lnTo>
                <a:lnTo>
                  <a:pt x="2432" y="59"/>
                </a:lnTo>
                <a:lnTo>
                  <a:pt x="2364" y="0"/>
                </a:lnTo>
                <a:close/>
              </a:path>
            </a:pathLst>
          </a:custGeom>
          <a:solidFill>
            <a:srgbClr val="FFC00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0">
            <a:extLst>
              <a:ext uri="{FF2B5EF4-FFF2-40B4-BE49-F238E27FC236}">
                <a16:creationId xmlns:a16="http://schemas.microsoft.com/office/drawing/2014/main" id="{793A252C-D8EE-48A5-9845-529AE9AADFDC}"/>
              </a:ext>
            </a:extLst>
          </p:cNvPr>
          <p:cNvSpPr>
            <a:spLocks/>
          </p:cNvSpPr>
          <p:nvPr/>
        </p:nvSpPr>
        <p:spPr bwMode="auto">
          <a:xfrm>
            <a:off x="5982269" y="3713024"/>
            <a:ext cx="1816864" cy="1616416"/>
          </a:xfrm>
          <a:custGeom>
            <a:avLst/>
            <a:gdLst>
              <a:gd name="T0" fmla="*/ 2767 w 4529"/>
              <a:gd name="T1" fmla="*/ 403 h 4031"/>
              <a:gd name="T2" fmla="*/ 2420 w 4529"/>
              <a:gd name="T3" fmla="*/ 240 h 4031"/>
              <a:gd name="T4" fmla="*/ 2063 w 4529"/>
              <a:gd name="T5" fmla="*/ 120 h 4031"/>
              <a:gd name="T6" fmla="*/ 1700 w 4529"/>
              <a:gd name="T7" fmla="*/ 41 h 4031"/>
              <a:gd name="T8" fmla="*/ 1335 w 4529"/>
              <a:gd name="T9" fmla="*/ 4 h 4031"/>
              <a:gd name="T10" fmla="*/ 971 w 4529"/>
              <a:gd name="T11" fmla="*/ 7 h 4031"/>
              <a:gd name="T12" fmla="*/ 611 w 4529"/>
              <a:gd name="T13" fmla="*/ 49 h 4031"/>
              <a:gd name="T14" fmla="*/ 257 w 4529"/>
              <a:gd name="T15" fmla="*/ 129 h 4031"/>
              <a:gd name="T16" fmla="*/ 0 w 4529"/>
              <a:gd name="T17" fmla="*/ 214 h 4031"/>
              <a:gd name="T18" fmla="*/ 78 w 4529"/>
              <a:gd name="T19" fmla="*/ 282 h 4031"/>
              <a:gd name="T20" fmla="*/ 163 w 4529"/>
              <a:gd name="T21" fmla="*/ 389 h 4031"/>
              <a:gd name="T22" fmla="*/ 220 w 4529"/>
              <a:gd name="T23" fmla="*/ 517 h 4031"/>
              <a:gd name="T24" fmla="*/ 246 w 4529"/>
              <a:gd name="T25" fmla="*/ 656 h 4031"/>
              <a:gd name="T26" fmla="*/ 247 w 4529"/>
              <a:gd name="T27" fmla="*/ 721 h 4031"/>
              <a:gd name="T28" fmla="*/ 313 w 4529"/>
              <a:gd name="T29" fmla="*/ 808 h 4031"/>
              <a:gd name="T30" fmla="*/ 574 w 4529"/>
              <a:gd name="T31" fmla="*/ 1060 h 4031"/>
              <a:gd name="T32" fmla="*/ 806 w 4529"/>
              <a:gd name="T33" fmla="*/ 1338 h 4031"/>
              <a:gd name="T34" fmla="*/ 1006 w 4529"/>
              <a:gd name="T35" fmla="*/ 1642 h 4031"/>
              <a:gd name="T36" fmla="*/ 1173 w 4529"/>
              <a:gd name="T37" fmla="*/ 1966 h 4031"/>
              <a:gd name="T38" fmla="*/ 1306 w 4529"/>
              <a:gd name="T39" fmla="*/ 2311 h 4031"/>
              <a:gd name="T40" fmla="*/ 1400 w 4529"/>
              <a:gd name="T41" fmla="*/ 2672 h 4031"/>
              <a:gd name="T42" fmla="*/ 1453 w 4529"/>
              <a:gd name="T43" fmla="*/ 3047 h 4031"/>
              <a:gd name="T44" fmla="*/ 1465 w 4529"/>
              <a:gd name="T45" fmla="*/ 3338 h 4031"/>
              <a:gd name="T46" fmla="*/ 1450 w 4529"/>
              <a:gd name="T47" fmla="*/ 3667 h 4031"/>
              <a:gd name="T48" fmla="*/ 1534 w 4529"/>
              <a:gd name="T49" fmla="*/ 3813 h 4031"/>
              <a:gd name="T50" fmla="*/ 1927 w 4529"/>
              <a:gd name="T51" fmla="*/ 3936 h 4031"/>
              <a:gd name="T52" fmla="*/ 2327 w 4529"/>
              <a:gd name="T53" fmla="*/ 4008 h 4031"/>
              <a:gd name="T54" fmla="*/ 2729 w 4529"/>
              <a:gd name="T55" fmla="*/ 4031 h 4031"/>
              <a:gd name="T56" fmla="*/ 3128 w 4529"/>
              <a:gd name="T57" fmla="*/ 4005 h 4031"/>
              <a:gd name="T58" fmla="*/ 3520 w 4529"/>
              <a:gd name="T59" fmla="*/ 3935 h 4031"/>
              <a:gd name="T60" fmla="*/ 3900 w 4529"/>
              <a:gd name="T61" fmla="*/ 3817 h 4031"/>
              <a:gd name="T62" fmla="*/ 4265 w 4529"/>
              <a:gd name="T63" fmla="*/ 3655 h 4031"/>
              <a:gd name="T64" fmla="*/ 4526 w 4529"/>
              <a:gd name="T65" fmla="*/ 3504 h 4031"/>
              <a:gd name="T66" fmla="*/ 4524 w 4529"/>
              <a:gd name="T67" fmla="*/ 3164 h 4031"/>
              <a:gd name="T68" fmla="*/ 4467 w 4529"/>
              <a:gd name="T69" fmla="*/ 2718 h 4031"/>
              <a:gd name="T70" fmla="*/ 4353 w 4529"/>
              <a:gd name="T71" fmla="*/ 2283 h 4031"/>
              <a:gd name="T72" fmla="*/ 4181 w 4529"/>
              <a:gd name="T73" fmla="*/ 1867 h 4031"/>
              <a:gd name="T74" fmla="*/ 3954 w 4529"/>
              <a:gd name="T75" fmla="*/ 1476 h 4031"/>
              <a:gd name="T76" fmla="*/ 3673 w 4529"/>
              <a:gd name="T77" fmla="*/ 1115 h 4031"/>
              <a:gd name="T78" fmla="*/ 3339 w 4529"/>
              <a:gd name="T79" fmla="*/ 792 h 4031"/>
              <a:gd name="T80" fmla="*/ 2956 w 4529"/>
              <a:gd name="T81" fmla="*/ 512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9" h="4031">
                <a:moveTo>
                  <a:pt x="2851" y="450"/>
                </a:moveTo>
                <a:lnTo>
                  <a:pt x="2767" y="403"/>
                </a:lnTo>
                <a:lnTo>
                  <a:pt x="2594" y="315"/>
                </a:lnTo>
                <a:lnTo>
                  <a:pt x="2420" y="240"/>
                </a:lnTo>
                <a:lnTo>
                  <a:pt x="2242" y="175"/>
                </a:lnTo>
                <a:lnTo>
                  <a:pt x="2063" y="120"/>
                </a:lnTo>
                <a:lnTo>
                  <a:pt x="1882" y="76"/>
                </a:lnTo>
                <a:lnTo>
                  <a:pt x="1700" y="41"/>
                </a:lnTo>
                <a:lnTo>
                  <a:pt x="1518" y="17"/>
                </a:lnTo>
                <a:lnTo>
                  <a:pt x="1335" y="4"/>
                </a:lnTo>
                <a:lnTo>
                  <a:pt x="1153" y="0"/>
                </a:lnTo>
                <a:lnTo>
                  <a:pt x="971" y="7"/>
                </a:lnTo>
                <a:lnTo>
                  <a:pt x="790" y="23"/>
                </a:lnTo>
                <a:lnTo>
                  <a:pt x="611" y="49"/>
                </a:lnTo>
                <a:lnTo>
                  <a:pt x="434" y="85"/>
                </a:lnTo>
                <a:lnTo>
                  <a:pt x="257" y="129"/>
                </a:lnTo>
                <a:lnTo>
                  <a:pt x="85" y="184"/>
                </a:lnTo>
                <a:lnTo>
                  <a:pt x="0" y="214"/>
                </a:lnTo>
                <a:lnTo>
                  <a:pt x="28" y="235"/>
                </a:lnTo>
                <a:lnTo>
                  <a:pt x="78" y="282"/>
                </a:lnTo>
                <a:lnTo>
                  <a:pt x="123" y="333"/>
                </a:lnTo>
                <a:lnTo>
                  <a:pt x="163" y="389"/>
                </a:lnTo>
                <a:lnTo>
                  <a:pt x="195" y="450"/>
                </a:lnTo>
                <a:lnTo>
                  <a:pt x="220" y="517"/>
                </a:lnTo>
                <a:lnTo>
                  <a:pt x="237" y="585"/>
                </a:lnTo>
                <a:lnTo>
                  <a:pt x="246" y="656"/>
                </a:lnTo>
                <a:lnTo>
                  <a:pt x="247" y="693"/>
                </a:lnTo>
                <a:lnTo>
                  <a:pt x="247" y="721"/>
                </a:lnTo>
                <a:lnTo>
                  <a:pt x="245" y="749"/>
                </a:lnTo>
                <a:lnTo>
                  <a:pt x="313" y="808"/>
                </a:lnTo>
                <a:lnTo>
                  <a:pt x="447" y="930"/>
                </a:lnTo>
                <a:lnTo>
                  <a:pt x="574" y="1060"/>
                </a:lnTo>
                <a:lnTo>
                  <a:pt x="693" y="1196"/>
                </a:lnTo>
                <a:lnTo>
                  <a:pt x="806" y="1338"/>
                </a:lnTo>
                <a:lnTo>
                  <a:pt x="909" y="1487"/>
                </a:lnTo>
                <a:lnTo>
                  <a:pt x="1006" y="1642"/>
                </a:lnTo>
                <a:lnTo>
                  <a:pt x="1094" y="1802"/>
                </a:lnTo>
                <a:lnTo>
                  <a:pt x="1173" y="1966"/>
                </a:lnTo>
                <a:lnTo>
                  <a:pt x="1244" y="2137"/>
                </a:lnTo>
                <a:lnTo>
                  <a:pt x="1306" y="2311"/>
                </a:lnTo>
                <a:lnTo>
                  <a:pt x="1357" y="2490"/>
                </a:lnTo>
                <a:lnTo>
                  <a:pt x="1400" y="2672"/>
                </a:lnTo>
                <a:lnTo>
                  <a:pt x="1432" y="2859"/>
                </a:lnTo>
                <a:lnTo>
                  <a:pt x="1453" y="3047"/>
                </a:lnTo>
                <a:lnTo>
                  <a:pt x="1464" y="3241"/>
                </a:lnTo>
                <a:lnTo>
                  <a:pt x="1465" y="3338"/>
                </a:lnTo>
                <a:lnTo>
                  <a:pt x="1464" y="3449"/>
                </a:lnTo>
                <a:lnTo>
                  <a:pt x="1450" y="3667"/>
                </a:lnTo>
                <a:lnTo>
                  <a:pt x="1437" y="3774"/>
                </a:lnTo>
                <a:lnTo>
                  <a:pt x="1534" y="3813"/>
                </a:lnTo>
                <a:lnTo>
                  <a:pt x="1729" y="3881"/>
                </a:lnTo>
                <a:lnTo>
                  <a:pt x="1927" y="3936"/>
                </a:lnTo>
                <a:lnTo>
                  <a:pt x="2127" y="3978"/>
                </a:lnTo>
                <a:lnTo>
                  <a:pt x="2327" y="4008"/>
                </a:lnTo>
                <a:lnTo>
                  <a:pt x="2529" y="4026"/>
                </a:lnTo>
                <a:lnTo>
                  <a:pt x="2729" y="4031"/>
                </a:lnTo>
                <a:lnTo>
                  <a:pt x="2929" y="4025"/>
                </a:lnTo>
                <a:lnTo>
                  <a:pt x="3128" y="4005"/>
                </a:lnTo>
                <a:lnTo>
                  <a:pt x="3324" y="3976"/>
                </a:lnTo>
                <a:lnTo>
                  <a:pt x="3520" y="3935"/>
                </a:lnTo>
                <a:lnTo>
                  <a:pt x="3712" y="3881"/>
                </a:lnTo>
                <a:lnTo>
                  <a:pt x="3900" y="3817"/>
                </a:lnTo>
                <a:lnTo>
                  <a:pt x="4085" y="3741"/>
                </a:lnTo>
                <a:lnTo>
                  <a:pt x="4265" y="3655"/>
                </a:lnTo>
                <a:lnTo>
                  <a:pt x="4440" y="3557"/>
                </a:lnTo>
                <a:lnTo>
                  <a:pt x="4526" y="3504"/>
                </a:lnTo>
                <a:lnTo>
                  <a:pt x="4529" y="3390"/>
                </a:lnTo>
                <a:lnTo>
                  <a:pt x="4524" y="3164"/>
                </a:lnTo>
                <a:lnTo>
                  <a:pt x="4503" y="2940"/>
                </a:lnTo>
                <a:lnTo>
                  <a:pt x="4467" y="2718"/>
                </a:lnTo>
                <a:lnTo>
                  <a:pt x="4417" y="2499"/>
                </a:lnTo>
                <a:lnTo>
                  <a:pt x="4353" y="2283"/>
                </a:lnTo>
                <a:lnTo>
                  <a:pt x="4274" y="2072"/>
                </a:lnTo>
                <a:lnTo>
                  <a:pt x="4181" y="1867"/>
                </a:lnTo>
                <a:lnTo>
                  <a:pt x="4074" y="1668"/>
                </a:lnTo>
                <a:lnTo>
                  <a:pt x="3954" y="1476"/>
                </a:lnTo>
                <a:lnTo>
                  <a:pt x="3819" y="1290"/>
                </a:lnTo>
                <a:lnTo>
                  <a:pt x="3673" y="1115"/>
                </a:lnTo>
                <a:lnTo>
                  <a:pt x="3512" y="948"/>
                </a:lnTo>
                <a:lnTo>
                  <a:pt x="3339" y="792"/>
                </a:lnTo>
                <a:lnTo>
                  <a:pt x="3154" y="646"/>
                </a:lnTo>
                <a:lnTo>
                  <a:pt x="2956" y="512"/>
                </a:lnTo>
                <a:lnTo>
                  <a:pt x="2851" y="450"/>
                </a:lnTo>
                <a:close/>
              </a:path>
            </a:pathLst>
          </a:custGeom>
          <a:solidFill>
            <a:schemeClr val="accent5">
              <a:lumMod val="40000"/>
              <a:lumOff val="60000"/>
            </a:schemeClr>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394">
            <a:extLst>
              <a:ext uri="{FF2B5EF4-FFF2-40B4-BE49-F238E27FC236}">
                <a16:creationId xmlns:a16="http://schemas.microsoft.com/office/drawing/2014/main" id="{E80040B2-E28A-4EE1-91BE-92362CB6DC9C}"/>
              </a:ext>
            </a:extLst>
          </p:cNvPr>
          <p:cNvSpPr>
            <a:spLocks/>
          </p:cNvSpPr>
          <p:nvPr/>
        </p:nvSpPr>
        <p:spPr bwMode="auto">
          <a:xfrm>
            <a:off x="5748145" y="2653053"/>
            <a:ext cx="2050988" cy="1338996"/>
          </a:xfrm>
          <a:custGeom>
            <a:avLst/>
            <a:gdLst>
              <a:gd name="T0" fmla="*/ 5015 w 5115"/>
              <a:gd name="T1" fmla="*/ 467 h 3337"/>
              <a:gd name="T2" fmla="*/ 4612 w 5115"/>
              <a:gd name="T3" fmla="*/ 264 h 3337"/>
              <a:gd name="T4" fmla="*/ 4187 w 5115"/>
              <a:gd name="T5" fmla="*/ 117 h 3337"/>
              <a:gd name="T6" fmla="*/ 3746 w 5115"/>
              <a:gd name="T7" fmla="*/ 29 h 3337"/>
              <a:gd name="T8" fmla="*/ 3296 w 5115"/>
              <a:gd name="T9" fmla="*/ 0 h 3337"/>
              <a:gd name="T10" fmla="*/ 2843 w 5115"/>
              <a:gd name="T11" fmla="*/ 31 h 3337"/>
              <a:gd name="T12" fmla="*/ 2392 w 5115"/>
              <a:gd name="T13" fmla="*/ 127 h 3337"/>
              <a:gd name="T14" fmla="*/ 1951 w 5115"/>
              <a:gd name="T15" fmla="*/ 287 h 3337"/>
              <a:gd name="T16" fmla="*/ 1631 w 5115"/>
              <a:gd name="T17" fmla="*/ 450 h 3337"/>
              <a:gd name="T18" fmla="*/ 1386 w 5115"/>
              <a:gd name="T19" fmla="*/ 605 h 3337"/>
              <a:gd name="T20" fmla="*/ 1087 w 5115"/>
              <a:gd name="T21" fmla="*/ 840 h 3337"/>
              <a:gd name="T22" fmla="*/ 822 w 5115"/>
              <a:gd name="T23" fmla="*/ 1102 h 3337"/>
              <a:gd name="T24" fmla="*/ 589 w 5115"/>
              <a:gd name="T25" fmla="*/ 1389 h 3337"/>
              <a:gd name="T26" fmla="*/ 392 w 5115"/>
              <a:gd name="T27" fmla="*/ 1697 h 3337"/>
              <a:gd name="T28" fmla="*/ 231 w 5115"/>
              <a:gd name="T29" fmla="*/ 2022 h 3337"/>
              <a:gd name="T30" fmla="*/ 105 w 5115"/>
              <a:gd name="T31" fmla="*/ 2362 h 3337"/>
              <a:gd name="T32" fmla="*/ 16 w 5115"/>
              <a:gd name="T33" fmla="*/ 2713 h 3337"/>
              <a:gd name="T34" fmla="*/ 28 w 5115"/>
              <a:gd name="T35" fmla="*/ 2791 h 3337"/>
              <a:gd name="T36" fmla="*/ 148 w 5115"/>
              <a:gd name="T37" fmla="*/ 2757 h 3337"/>
              <a:gd name="T38" fmla="*/ 245 w 5115"/>
              <a:gd name="T39" fmla="*/ 2749 h 3337"/>
              <a:gd name="T40" fmla="*/ 383 w 5115"/>
              <a:gd name="T41" fmla="*/ 2765 h 3337"/>
              <a:gd name="T42" fmla="*/ 549 w 5115"/>
              <a:gd name="T43" fmla="*/ 2833 h 3337"/>
              <a:gd name="T44" fmla="*/ 671 w 5115"/>
              <a:gd name="T45" fmla="*/ 2828 h 3337"/>
              <a:gd name="T46" fmla="*/ 1020 w 5115"/>
              <a:gd name="T47" fmla="*/ 2729 h 3337"/>
              <a:gd name="T48" fmla="*/ 1376 w 5115"/>
              <a:gd name="T49" fmla="*/ 2667 h 3337"/>
              <a:gd name="T50" fmla="*/ 1739 w 5115"/>
              <a:gd name="T51" fmla="*/ 2644 h 3337"/>
              <a:gd name="T52" fmla="*/ 2104 w 5115"/>
              <a:gd name="T53" fmla="*/ 2661 h 3337"/>
              <a:gd name="T54" fmla="*/ 2468 w 5115"/>
              <a:gd name="T55" fmla="*/ 2720 h 3337"/>
              <a:gd name="T56" fmla="*/ 2828 w 5115"/>
              <a:gd name="T57" fmla="*/ 2819 h 3337"/>
              <a:gd name="T58" fmla="*/ 3180 w 5115"/>
              <a:gd name="T59" fmla="*/ 2959 h 3337"/>
              <a:gd name="T60" fmla="*/ 3437 w 5115"/>
              <a:gd name="T61" fmla="*/ 3094 h 3337"/>
              <a:gd name="T62" fmla="*/ 3715 w 5115"/>
              <a:gd name="T63" fmla="*/ 3273 h 3337"/>
              <a:gd name="T64" fmla="*/ 3883 w 5115"/>
              <a:gd name="T65" fmla="*/ 3273 h 3337"/>
              <a:gd name="T66" fmla="*/ 4186 w 5115"/>
              <a:gd name="T67" fmla="*/ 2993 h 3337"/>
              <a:gd name="T68" fmla="*/ 4449 w 5115"/>
              <a:gd name="T69" fmla="*/ 2683 h 3337"/>
              <a:gd name="T70" fmla="*/ 4669 w 5115"/>
              <a:gd name="T71" fmla="*/ 2347 h 3337"/>
              <a:gd name="T72" fmla="*/ 4847 w 5115"/>
              <a:gd name="T73" fmla="*/ 1988 h 3337"/>
              <a:gd name="T74" fmla="*/ 4980 w 5115"/>
              <a:gd name="T75" fmla="*/ 1613 h 3337"/>
              <a:gd name="T76" fmla="*/ 5069 w 5115"/>
              <a:gd name="T77" fmla="*/ 1224 h 3337"/>
              <a:gd name="T78" fmla="*/ 5112 w 5115"/>
              <a:gd name="T79" fmla="*/ 828 h 3337"/>
              <a:gd name="T80" fmla="*/ 5112 w 5115"/>
              <a:gd name="T81" fmla="*/ 526 h 3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5" h="3337">
                <a:moveTo>
                  <a:pt x="5112" y="526"/>
                </a:moveTo>
                <a:lnTo>
                  <a:pt x="5015" y="467"/>
                </a:lnTo>
                <a:lnTo>
                  <a:pt x="4816" y="359"/>
                </a:lnTo>
                <a:lnTo>
                  <a:pt x="4612" y="264"/>
                </a:lnTo>
                <a:lnTo>
                  <a:pt x="4402" y="183"/>
                </a:lnTo>
                <a:lnTo>
                  <a:pt x="4187" y="117"/>
                </a:lnTo>
                <a:lnTo>
                  <a:pt x="3968" y="65"/>
                </a:lnTo>
                <a:lnTo>
                  <a:pt x="3746" y="29"/>
                </a:lnTo>
                <a:lnTo>
                  <a:pt x="3521" y="7"/>
                </a:lnTo>
                <a:lnTo>
                  <a:pt x="3296" y="0"/>
                </a:lnTo>
                <a:lnTo>
                  <a:pt x="3069" y="8"/>
                </a:lnTo>
                <a:lnTo>
                  <a:pt x="2843" y="31"/>
                </a:lnTo>
                <a:lnTo>
                  <a:pt x="2617" y="71"/>
                </a:lnTo>
                <a:lnTo>
                  <a:pt x="2392" y="127"/>
                </a:lnTo>
                <a:lnTo>
                  <a:pt x="2170" y="198"/>
                </a:lnTo>
                <a:lnTo>
                  <a:pt x="1951" y="287"/>
                </a:lnTo>
                <a:lnTo>
                  <a:pt x="1737" y="391"/>
                </a:lnTo>
                <a:lnTo>
                  <a:pt x="1631" y="450"/>
                </a:lnTo>
                <a:lnTo>
                  <a:pt x="1547" y="499"/>
                </a:lnTo>
                <a:lnTo>
                  <a:pt x="1386" y="605"/>
                </a:lnTo>
                <a:lnTo>
                  <a:pt x="1232" y="720"/>
                </a:lnTo>
                <a:lnTo>
                  <a:pt x="1087" y="840"/>
                </a:lnTo>
                <a:lnTo>
                  <a:pt x="950" y="968"/>
                </a:lnTo>
                <a:lnTo>
                  <a:pt x="822" y="1102"/>
                </a:lnTo>
                <a:lnTo>
                  <a:pt x="701" y="1242"/>
                </a:lnTo>
                <a:lnTo>
                  <a:pt x="589" y="1389"/>
                </a:lnTo>
                <a:lnTo>
                  <a:pt x="487" y="1540"/>
                </a:lnTo>
                <a:lnTo>
                  <a:pt x="392" y="1697"/>
                </a:lnTo>
                <a:lnTo>
                  <a:pt x="307" y="1857"/>
                </a:lnTo>
                <a:lnTo>
                  <a:pt x="231" y="2022"/>
                </a:lnTo>
                <a:lnTo>
                  <a:pt x="163" y="2190"/>
                </a:lnTo>
                <a:lnTo>
                  <a:pt x="105" y="2362"/>
                </a:lnTo>
                <a:lnTo>
                  <a:pt x="56" y="2537"/>
                </a:lnTo>
                <a:lnTo>
                  <a:pt x="16" y="2713"/>
                </a:lnTo>
                <a:lnTo>
                  <a:pt x="0" y="2803"/>
                </a:lnTo>
                <a:lnTo>
                  <a:pt x="28" y="2791"/>
                </a:lnTo>
                <a:lnTo>
                  <a:pt x="88" y="2770"/>
                </a:lnTo>
                <a:lnTo>
                  <a:pt x="148" y="2757"/>
                </a:lnTo>
                <a:lnTo>
                  <a:pt x="213" y="2749"/>
                </a:lnTo>
                <a:lnTo>
                  <a:pt x="245" y="2749"/>
                </a:lnTo>
                <a:lnTo>
                  <a:pt x="292" y="2750"/>
                </a:lnTo>
                <a:lnTo>
                  <a:pt x="383" y="2765"/>
                </a:lnTo>
                <a:lnTo>
                  <a:pt x="469" y="2793"/>
                </a:lnTo>
                <a:lnTo>
                  <a:pt x="549" y="2833"/>
                </a:lnTo>
                <a:lnTo>
                  <a:pt x="586" y="2858"/>
                </a:lnTo>
                <a:lnTo>
                  <a:pt x="671" y="2828"/>
                </a:lnTo>
                <a:lnTo>
                  <a:pt x="843" y="2773"/>
                </a:lnTo>
                <a:lnTo>
                  <a:pt x="1020" y="2729"/>
                </a:lnTo>
                <a:lnTo>
                  <a:pt x="1197" y="2693"/>
                </a:lnTo>
                <a:lnTo>
                  <a:pt x="1376" y="2667"/>
                </a:lnTo>
                <a:lnTo>
                  <a:pt x="1557" y="2651"/>
                </a:lnTo>
                <a:lnTo>
                  <a:pt x="1739" y="2644"/>
                </a:lnTo>
                <a:lnTo>
                  <a:pt x="1921" y="2648"/>
                </a:lnTo>
                <a:lnTo>
                  <a:pt x="2104" y="2661"/>
                </a:lnTo>
                <a:lnTo>
                  <a:pt x="2286" y="2685"/>
                </a:lnTo>
                <a:lnTo>
                  <a:pt x="2468" y="2720"/>
                </a:lnTo>
                <a:lnTo>
                  <a:pt x="2649" y="2764"/>
                </a:lnTo>
                <a:lnTo>
                  <a:pt x="2828" y="2819"/>
                </a:lnTo>
                <a:lnTo>
                  <a:pt x="3006" y="2884"/>
                </a:lnTo>
                <a:lnTo>
                  <a:pt x="3180" y="2959"/>
                </a:lnTo>
                <a:lnTo>
                  <a:pt x="3353" y="3047"/>
                </a:lnTo>
                <a:lnTo>
                  <a:pt x="3437" y="3094"/>
                </a:lnTo>
                <a:lnTo>
                  <a:pt x="3533" y="3150"/>
                </a:lnTo>
                <a:lnTo>
                  <a:pt x="3715" y="3273"/>
                </a:lnTo>
                <a:lnTo>
                  <a:pt x="3801" y="3337"/>
                </a:lnTo>
                <a:lnTo>
                  <a:pt x="3883" y="3273"/>
                </a:lnTo>
                <a:lnTo>
                  <a:pt x="4040" y="3137"/>
                </a:lnTo>
                <a:lnTo>
                  <a:pt x="4186" y="2993"/>
                </a:lnTo>
                <a:lnTo>
                  <a:pt x="4323" y="2841"/>
                </a:lnTo>
                <a:lnTo>
                  <a:pt x="4449" y="2683"/>
                </a:lnTo>
                <a:lnTo>
                  <a:pt x="4564" y="2517"/>
                </a:lnTo>
                <a:lnTo>
                  <a:pt x="4669" y="2347"/>
                </a:lnTo>
                <a:lnTo>
                  <a:pt x="4763" y="2170"/>
                </a:lnTo>
                <a:lnTo>
                  <a:pt x="4847" y="1988"/>
                </a:lnTo>
                <a:lnTo>
                  <a:pt x="4920" y="1802"/>
                </a:lnTo>
                <a:lnTo>
                  <a:pt x="4980" y="1613"/>
                </a:lnTo>
                <a:lnTo>
                  <a:pt x="5031" y="1420"/>
                </a:lnTo>
                <a:lnTo>
                  <a:pt x="5069" y="1224"/>
                </a:lnTo>
                <a:lnTo>
                  <a:pt x="5096" y="1027"/>
                </a:lnTo>
                <a:lnTo>
                  <a:pt x="5112" y="828"/>
                </a:lnTo>
                <a:lnTo>
                  <a:pt x="5115" y="627"/>
                </a:lnTo>
                <a:lnTo>
                  <a:pt x="5112" y="526"/>
                </a:lnTo>
                <a:close/>
              </a:path>
            </a:pathLst>
          </a:custGeom>
          <a:solidFill>
            <a:srgbClr val="00B0F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TextBox 44">
            <a:extLst>
              <a:ext uri="{FF2B5EF4-FFF2-40B4-BE49-F238E27FC236}">
                <a16:creationId xmlns:a16="http://schemas.microsoft.com/office/drawing/2014/main" id="{C882463D-5296-4AF7-BCBF-E308B4D737D3}"/>
              </a:ext>
            </a:extLst>
          </p:cNvPr>
          <p:cNvSpPr txBox="1"/>
          <p:nvPr/>
        </p:nvSpPr>
        <p:spPr>
          <a:xfrm>
            <a:off x="8218133" y="5034441"/>
            <a:ext cx="3579068"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4472C4">
                    <a:lumMod val="40000"/>
                    <a:lumOff val="60000"/>
                  </a:srgbClr>
                </a:solidFill>
                <a:effectLst/>
                <a:uLnTx/>
                <a:uFillTx/>
                <a:latin typeface="Arial"/>
                <a:ea typeface="+mn-ea"/>
                <a:cs typeface="+mn-cs"/>
              </a:rPr>
              <a:t>I pipeline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CO2 – regnskab</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Klimahandlingsplaner jf. AAU’s klimamålsætning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Ladestandere til el-biler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Pilotprojekter inden for indeklimaløsninger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Udvikling af </a:t>
            </a:r>
            <a:r>
              <a:rPr kumimoji="0" lang="da-DK" sz="1100" b="0" i="0" u="none" strike="noStrike" kern="1200" cap="none" spc="0" normalizeH="0" baseline="0" noProof="0" dirty="0" err="1">
                <a:ln>
                  <a:noFill/>
                </a:ln>
                <a:solidFill>
                  <a:srgbClr val="211A52"/>
                </a:solidFill>
                <a:effectLst/>
                <a:uLnTx/>
                <a:uFillTx/>
                <a:latin typeface="Arial"/>
                <a:ea typeface="+mn-ea"/>
                <a:cs typeface="+mn-cs"/>
              </a:rPr>
              <a:t>smartbuildings</a:t>
            </a:r>
            <a:r>
              <a:rPr kumimoji="0" lang="da-DK" sz="1100" b="0" i="0" u="none" strike="noStrike" kern="1200" cap="none" spc="0" normalizeH="0" baseline="0" noProof="0" dirty="0">
                <a:ln>
                  <a:noFill/>
                </a:ln>
                <a:solidFill>
                  <a:srgbClr val="211A52"/>
                </a:solidFill>
                <a:effectLst/>
                <a:uLnTx/>
                <a:uFillTx/>
                <a:latin typeface="Arial"/>
                <a:ea typeface="+mn-ea"/>
                <a:cs typeface="+mn-cs"/>
              </a:rPr>
              <a:t> samt IOT-teknologi</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Fjernkøl til AAU SUND (søvand som kølemedie)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25" name="TextBox 47">
            <a:extLst>
              <a:ext uri="{FF2B5EF4-FFF2-40B4-BE49-F238E27FC236}">
                <a16:creationId xmlns:a16="http://schemas.microsoft.com/office/drawing/2014/main" id="{E856C9F8-DCA7-4796-98C9-378DACAFAC7C}"/>
              </a:ext>
            </a:extLst>
          </p:cNvPr>
          <p:cNvSpPr txBox="1"/>
          <p:nvPr/>
        </p:nvSpPr>
        <p:spPr>
          <a:xfrm>
            <a:off x="543872" y="5202081"/>
            <a:ext cx="3997648" cy="1154162"/>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FFC000"/>
                </a:solidFill>
                <a:effectLst/>
                <a:uLnTx/>
                <a:uFillTx/>
                <a:latin typeface="Arial"/>
                <a:ea typeface="+mn-ea"/>
                <a:cs typeface="+mn-cs"/>
              </a:rPr>
              <a:t>Involvering og samarbejde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Sustainable Campus Forum – studerende og ansatte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Studie-/praktikforløb om byggeri, møbler og studiemiljø, energiforbrug m.v.</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Campus som </a:t>
            </a:r>
            <a:r>
              <a:rPr kumimoji="0" lang="da-DK" sz="1100" b="0" i="0" u="none" strike="noStrike" kern="1200" cap="none" spc="0" normalizeH="0" baseline="0" noProof="0" dirty="0" err="1">
                <a:ln>
                  <a:noFill/>
                </a:ln>
                <a:solidFill>
                  <a:srgbClr val="211A52"/>
                </a:solidFill>
                <a:effectLst/>
                <a:uLnTx/>
                <a:uFillTx/>
                <a:latin typeface="Arial"/>
                <a:ea typeface="+mn-ea"/>
                <a:cs typeface="+mn-cs"/>
              </a:rPr>
              <a:t>living</a:t>
            </a:r>
            <a:r>
              <a:rPr kumimoji="0" lang="da-DK" sz="1100" b="0" i="0" u="none" strike="noStrike" kern="1200" cap="none" spc="0" normalizeH="0" baseline="0" noProof="0" dirty="0">
                <a:ln>
                  <a:noFill/>
                </a:ln>
                <a:solidFill>
                  <a:srgbClr val="211A52"/>
                </a:solidFill>
                <a:effectLst/>
                <a:uLnTx/>
                <a:uFillTx/>
                <a:latin typeface="Arial"/>
                <a:ea typeface="+mn-ea"/>
                <a:cs typeface="+mn-cs"/>
              </a:rPr>
              <a:t> lab, fx p-sensor, biodiversitet, bygningsdata m.v.</a:t>
            </a:r>
          </a:p>
        </p:txBody>
      </p:sp>
      <p:sp>
        <p:nvSpPr>
          <p:cNvPr id="23" name="TextBox 50">
            <a:extLst>
              <a:ext uri="{FF2B5EF4-FFF2-40B4-BE49-F238E27FC236}">
                <a16:creationId xmlns:a16="http://schemas.microsoft.com/office/drawing/2014/main" id="{53B09678-6110-46A2-813C-937C397FC99F}"/>
              </a:ext>
            </a:extLst>
          </p:cNvPr>
          <p:cNvSpPr txBox="1"/>
          <p:nvPr/>
        </p:nvSpPr>
        <p:spPr>
          <a:xfrm>
            <a:off x="8231599" y="2045642"/>
            <a:ext cx="3499082"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ED7D31">
                    <a:lumMod val="60000"/>
                    <a:lumOff val="40000"/>
                  </a:srgbClr>
                </a:solidFill>
                <a:effectLst/>
                <a:uLnTx/>
                <a:uFillTx/>
                <a:latin typeface="Arial"/>
                <a:ea typeface="+mn-ea"/>
                <a:cs typeface="+mn-cs"/>
              </a:rPr>
              <a:t>Drift af faciliteter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Omlægning af driften i gartnerfunktion (VMV)</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Bedre styring af bygninger (tilstedeværelse)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Aktivitets- og behovsstyret rengøring med minimalt vand- og kemibrug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Fokus på klimavenlig drift af campus bl.a. energiledelse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Grønnere elforsyning – VE-certifikater</a:t>
            </a:r>
          </a:p>
        </p:txBody>
      </p:sp>
      <p:sp>
        <p:nvSpPr>
          <p:cNvPr id="21" name="TextBox 53">
            <a:extLst>
              <a:ext uri="{FF2B5EF4-FFF2-40B4-BE49-F238E27FC236}">
                <a16:creationId xmlns:a16="http://schemas.microsoft.com/office/drawing/2014/main" id="{0A443B00-7E1C-4A41-8C01-58CE3A00BDFD}"/>
              </a:ext>
            </a:extLst>
          </p:cNvPr>
          <p:cNvSpPr txBox="1"/>
          <p:nvPr/>
        </p:nvSpPr>
        <p:spPr>
          <a:xfrm>
            <a:off x="549716" y="2045640"/>
            <a:ext cx="3816543" cy="1323439"/>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00B050"/>
                </a:solidFill>
                <a:effectLst/>
                <a:uLnTx/>
                <a:uFillTx/>
                <a:latin typeface="Arial"/>
                <a:ea typeface="+mn-ea"/>
                <a:cs typeface="+mn-cs"/>
              </a:rPr>
              <a:t>Campusplanlægning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Udfasning af bygninger med højt energiforbrug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Effektiv udnyttelse af bygningsmassen – delearbejdspladser og aktivitetsbaseret indretning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Bæredygtig byudvikling i universitetsbyen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Flere og bedre naturområder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Bedre kollektive trafikforbindelser (BRT)</a:t>
            </a:r>
          </a:p>
        </p:txBody>
      </p:sp>
      <p:sp>
        <p:nvSpPr>
          <p:cNvPr id="19" name="TextBox 91">
            <a:extLst>
              <a:ext uri="{FF2B5EF4-FFF2-40B4-BE49-F238E27FC236}">
                <a16:creationId xmlns:a16="http://schemas.microsoft.com/office/drawing/2014/main" id="{19E3EC29-EC8B-4355-9899-46C9CB9E4CE0}"/>
              </a:ext>
            </a:extLst>
          </p:cNvPr>
          <p:cNvSpPr txBox="1"/>
          <p:nvPr/>
        </p:nvSpPr>
        <p:spPr>
          <a:xfrm>
            <a:off x="8219904" y="3623862"/>
            <a:ext cx="3584917" cy="1323439"/>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00B0F0"/>
                </a:solidFill>
                <a:effectLst/>
                <a:uLnTx/>
                <a:uFillTx/>
                <a:latin typeface="Arial"/>
                <a:ea typeface="+mn-ea"/>
                <a:cs typeface="+mn-cs"/>
              </a:rPr>
              <a:t>Det blå og grønne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Vild med Vilje: mindre græs, flere blomster og bier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Offentlige grønne rum og pladser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Væksthuse og udendørs studiemiljøer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Sø- og kanalanlæg, </a:t>
            </a:r>
            <a:r>
              <a:rPr kumimoji="0" lang="da-DK" sz="1100" b="0" i="0" u="none" strike="noStrike" kern="1200" cap="none" spc="0" normalizeH="0" baseline="0" noProof="0" dirty="0" err="1">
                <a:ln>
                  <a:noFill/>
                </a:ln>
                <a:solidFill>
                  <a:srgbClr val="211A52"/>
                </a:solidFill>
                <a:effectLst/>
                <a:uLnTx/>
                <a:uFillTx/>
                <a:latin typeface="Arial"/>
                <a:ea typeface="+mn-ea"/>
                <a:cs typeface="+mn-cs"/>
              </a:rPr>
              <a:t>regnvandslaug</a:t>
            </a:r>
            <a:r>
              <a:rPr kumimoji="0" lang="da-DK" sz="1100" b="0" i="0" u="none" strike="noStrike" kern="1200" cap="none" spc="0" normalizeH="0" baseline="0" noProof="0" dirty="0">
                <a:ln>
                  <a:noFill/>
                </a:ln>
                <a:solidFill>
                  <a:srgbClr val="211A52"/>
                </a:solidFill>
                <a:effectLst/>
                <a:uLnTx/>
                <a:uFillTx/>
                <a:latin typeface="Arial"/>
                <a:ea typeface="+mn-ea"/>
                <a:cs typeface="+mn-cs"/>
              </a:rPr>
              <a:t> og naturkvalitet</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Urban </a:t>
            </a:r>
            <a:r>
              <a:rPr kumimoji="0" lang="da-DK" sz="1100" b="0" i="0" u="none" strike="noStrike" kern="1200" cap="none" spc="0" normalizeH="0" baseline="0" noProof="0" dirty="0" err="1">
                <a:ln>
                  <a:noFill/>
                </a:ln>
                <a:solidFill>
                  <a:srgbClr val="211A52"/>
                </a:solidFill>
                <a:effectLst/>
                <a:uLnTx/>
                <a:uFillTx/>
                <a:latin typeface="Arial"/>
                <a:ea typeface="+mn-ea"/>
                <a:cs typeface="+mn-cs"/>
              </a:rPr>
              <a:t>gardening</a:t>
            </a:r>
            <a:r>
              <a:rPr kumimoji="0" lang="da-DK" sz="1100" b="0" i="0" u="none" strike="noStrike" kern="1200" cap="none" spc="0" normalizeH="0" baseline="0" noProof="0" dirty="0">
                <a:ln>
                  <a:noFill/>
                </a:ln>
                <a:solidFill>
                  <a:srgbClr val="211A52"/>
                </a:solidFill>
                <a:effectLst/>
                <a:uLnTx/>
                <a:uFillTx/>
                <a:latin typeface="Arial"/>
                <a:ea typeface="+mn-ea"/>
                <a:cs typeface="+mn-cs"/>
              </a:rPr>
              <a:t> og bistader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17" name="TextBox 94">
            <a:extLst>
              <a:ext uri="{FF2B5EF4-FFF2-40B4-BE49-F238E27FC236}">
                <a16:creationId xmlns:a16="http://schemas.microsoft.com/office/drawing/2014/main" id="{7E40D596-9E09-4075-9A23-37C34F6602F4}"/>
              </a:ext>
            </a:extLst>
          </p:cNvPr>
          <p:cNvSpPr txBox="1"/>
          <p:nvPr/>
        </p:nvSpPr>
        <p:spPr>
          <a:xfrm>
            <a:off x="538024" y="3623861"/>
            <a:ext cx="3443242"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FF0000"/>
                </a:solidFill>
                <a:effectLst/>
                <a:uLnTx/>
                <a:uFillTx/>
                <a:latin typeface="Arial"/>
                <a:ea typeface="+mn-ea"/>
                <a:cs typeface="+mn-cs"/>
              </a:rPr>
              <a:t>Forbrug og affald</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Klimamålsætning – reduktion af CO2 udledning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Koldtvandshaner frem for flaskevand</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Affaldssortering implementeret</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Overskudsmøbler til genbrug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Udfasning af engangsservice i kantinen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Minimering af madspild i kantine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28" name="Tekstboks 4"/>
          <p:cNvSpPr txBox="1"/>
          <p:nvPr/>
        </p:nvSpPr>
        <p:spPr>
          <a:xfrm>
            <a:off x="1528653" y="347922"/>
            <a:ext cx="40477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300" b="1" i="0" u="none" strike="noStrike" kern="1200" cap="none" spc="0" normalizeH="0" baseline="0" noProof="0" dirty="0">
                <a:ln>
                  <a:noFill/>
                </a:ln>
                <a:solidFill>
                  <a:srgbClr val="002060"/>
                </a:solidFill>
                <a:effectLst/>
                <a:uLnTx/>
                <a:uFillTx/>
                <a:latin typeface="Arial"/>
                <a:ea typeface="+mn-ea"/>
                <a:cs typeface="+mn-cs"/>
              </a:rPr>
              <a:t>Bæredygtig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300" b="1" i="0" u="none" strike="noStrike" kern="1200" cap="none" spc="0" normalizeH="0" baseline="0" noProof="0" dirty="0">
                <a:ln>
                  <a:noFill/>
                </a:ln>
                <a:solidFill>
                  <a:srgbClr val="002060"/>
                </a:solidFill>
                <a:effectLst/>
                <a:uLnTx/>
                <a:uFillTx/>
                <a:latin typeface="Arial"/>
                <a:ea typeface="+mn-ea"/>
                <a:cs typeface="+mn-cs"/>
              </a:rPr>
              <a:t>institutionsdrift</a:t>
            </a:r>
          </a:p>
        </p:txBody>
      </p:sp>
      <p:pic>
        <p:nvPicPr>
          <p:cNvPr id="29" name="Billede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2026" y="277021"/>
            <a:ext cx="1246272" cy="1246272"/>
          </a:xfrm>
          <a:prstGeom prst="rect">
            <a:avLst/>
          </a:prstGeom>
          <a:noFill/>
        </p:spPr>
      </p:pic>
      <p:sp>
        <p:nvSpPr>
          <p:cNvPr id="3" name="Oval 4">
            <a:extLst>
              <a:ext uri="{FF2B5EF4-FFF2-40B4-BE49-F238E27FC236}">
                <a16:creationId xmlns:a16="http://schemas.microsoft.com/office/drawing/2014/main" id="{66589980-B360-4619-995D-18DCF10FE511}"/>
              </a:ext>
            </a:extLst>
          </p:cNvPr>
          <p:cNvSpPr/>
          <p:nvPr/>
        </p:nvSpPr>
        <p:spPr>
          <a:xfrm>
            <a:off x="5266815" y="3412100"/>
            <a:ext cx="1159900" cy="11599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Tekstfelt 31"/>
          <p:cNvSpPr txBox="1"/>
          <p:nvPr/>
        </p:nvSpPr>
        <p:spPr>
          <a:xfrm>
            <a:off x="5314233" y="5027966"/>
            <a:ext cx="1201783"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Involvering og samarbejde</a:t>
            </a:r>
          </a:p>
        </p:txBody>
      </p:sp>
      <p:sp>
        <p:nvSpPr>
          <p:cNvPr id="33" name="Tekstfelt 32"/>
          <p:cNvSpPr txBox="1"/>
          <p:nvPr/>
        </p:nvSpPr>
        <p:spPr>
          <a:xfrm>
            <a:off x="4268495" y="4455689"/>
            <a:ext cx="92548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a:ln>
                  <a:noFill/>
                </a:ln>
                <a:solidFill>
                  <a:srgbClr val="211A52"/>
                </a:solidFill>
                <a:effectLst/>
                <a:uLnTx/>
                <a:uFillTx/>
                <a:latin typeface="Arial"/>
                <a:ea typeface="+mn-ea"/>
                <a:cs typeface="+mn-cs"/>
              </a:rPr>
              <a:t>Forbrug </a:t>
            </a:r>
            <a:r>
              <a:rPr kumimoji="0" lang="da-DK" sz="1400" b="0" i="0" u="none" strike="noStrike" kern="1200" cap="none" spc="0" normalizeH="0" baseline="0" noProof="0" dirty="0">
                <a:ln>
                  <a:noFill/>
                </a:ln>
                <a:solidFill>
                  <a:srgbClr val="211A52"/>
                </a:solidFill>
                <a:effectLst/>
                <a:uLnTx/>
                <a:uFillTx/>
                <a:latin typeface="Arial"/>
                <a:ea typeface="+mn-ea"/>
                <a:cs typeface="+mn-cs"/>
              </a:rPr>
              <a:t>og affald</a:t>
            </a:r>
          </a:p>
        </p:txBody>
      </p:sp>
      <p:sp>
        <p:nvSpPr>
          <p:cNvPr id="34" name="Tekstfelt 33"/>
          <p:cNvSpPr txBox="1"/>
          <p:nvPr/>
        </p:nvSpPr>
        <p:spPr>
          <a:xfrm>
            <a:off x="3916448" y="2892712"/>
            <a:ext cx="129826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Campus-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planlægning</a:t>
            </a:r>
          </a:p>
        </p:txBody>
      </p:sp>
      <p:sp>
        <p:nvSpPr>
          <p:cNvPr id="41" name="Tekstfelt 40"/>
          <p:cNvSpPr txBox="1"/>
          <p:nvPr/>
        </p:nvSpPr>
        <p:spPr>
          <a:xfrm>
            <a:off x="6474981" y="2915964"/>
            <a:ext cx="109277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Det blå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og grønne</a:t>
            </a:r>
          </a:p>
        </p:txBody>
      </p:sp>
      <p:sp>
        <p:nvSpPr>
          <p:cNvPr id="42" name="Tekstfelt 41"/>
          <p:cNvSpPr txBox="1"/>
          <p:nvPr/>
        </p:nvSpPr>
        <p:spPr>
          <a:xfrm>
            <a:off x="5339651" y="2351579"/>
            <a:ext cx="92548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Drift af faciliteter</a:t>
            </a:r>
          </a:p>
        </p:txBody>
      </p:sp>
      <p:sp>
        <p:nvSpPr>
          <p:cNvPr id="43" name="Tekstfelt 42"/>
          <p:cNvSpPr txBox="1"/>
          <p:nvPr/>
        </p:nvSpPr>
        <p:spPr>
          <a:xfrm>
            <a:off x="6559560" y="4455689"/>
            <a:ext cx="101203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I pipeline</a:t>
            </a:r>
          </a:p>
        </p:txBody>
      </p:sp>
    </p:spTree>
    <p:extLst>
      <p:ext uri="{BB962C8B-B14F-4D97-AF65-F5344CB8AC3E}">
        <p14:creationId xmlns:p14="http://schemas.microsoft.com/office/powerpoint/2010/main" val="330302589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p:pic>
      <p:sp>
        <p:nvSpPr>
          <p:cNvPr id="6" name="Titel 5"/>
          <p:cNvSpPr>
            <a:spLocks noGrp="1"/>
          </p:cNvSpPr>
          <p:nvPr>
            <p:ph type="title"/>
          </p:nvPr>
        </p:nvSpPr>
        <p:spPr/>
        <p:txBody>
          <a:bodyPr rtlCol="0"/>
          <a:lstStyle/>
          <a:p>
            <a:pPr rtl="0">
              <a:lnSpc>
                <a:spcPct val="150000"/>
              </a:lnSpc>
            </a:pPr>
            <a:r>
              <a:rPr lang="da-DK"/>
              <a:t>TAK</a:t>
            </a:r>
            <a:endParaRPr lang="da-DK" dirty="0"/>
          </a:p>
        </p:txBody>
      </p:sp>
      <p:pic>
        <p:nvPicPr>
          <p:cNvPr id="28" name="Billede 2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39749865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ET UNIVERSITET</a:t>
            </a:r>
            <a:br>
              <a:rPr lang="en-US" dirty="0"/>
            </a:br>
            <a:r>
              <a:rPr lang="en-US" dirty="0"/>
              <a:t>- TRE CAMPUSSER</a:t>
            </a:r>
            <a:endParaRPr lang="en-US" dirty="0">
              <a:solidFill>
                <a:schemeClr val="accent4"/>
              </a:solidFill>
            </a:endParaRPr>
          </a:p>
        </p:txBody>
      </p:sp>
      <p:sp>
        <p:nvSpPr>
          <p:cNvPr id="66" name="TextBox 65"/>
          <p:cNvSpPr txBox="1"/>
          <p:nvPr/>
        </p:nvSpPr>
        <p:spPr>
          <a:xfrm>
            <a:off x="601698" y="2738954"/>
            <a:ext cx="4153406" cy="2277547"/>
          </a:xfrm>
          <a:prstGeom prst="rect">
            <a:avLst/>
          </a:prstGeom>
          <a:noFill/>
        </p:spPr>
        <p:txBody>
          <a:bodyPr wrap="square" lIns="0" rIns="0" rtlCol="0">
            <a:spAutoFit/>
          </a:bodyPr>
          <a:lstStyle/>
          <a:p>
            <a:r>
              <a:rPr lang="en-US" sz="2400" b="1" spc="300" dirty="0">
                <a:solidFill>
                  <a:srgbClr val="9DBB1D"/>
                </a:solidFill>
                <a:ea typeface="Source Sans Pro" charset="0"/>
                <a:cs typeface="Source Sans Pro" charset="0"/>
              </a:rPr>
              <a:t>AALBORG</a:t>
            </a:r>
            <a:r>
              <a:rPr lang="en-US" sz="2400" b="1" spc="300" dirty="0">
                <a:solidFill>
                  <a:schemeClr val="accent1"/>
                </a:solidFill>
                <a:ea typeface="Source Sans Pro" charset="0"/>
                <a:cs typeface="Source Sans Pro" charset="0"/>
              </a:rPr>
              <a:t> </a:t>
            </a:r>
          </a:p>
          <a:p>
            <a:r>
              <a:rPr lang="en-US" sz="1400" dirty="0">
                <a:solidFill>
                  <a:schemeClr val="accent1"/>
                </a:solidFill>
                <a:ea typeface="Source Sans Pro" charset="0"/>
                <a:cs typeface="Source Sans Pro" charset="0"/>
              </a:rPr>
              <a:t>– ca. </a:t>
            </a:r>
            <a:r>
              <a:rPr lang="en-US" sz="1400" b="1" dirty="0">
                <a:solidFill>
                  <a:srgbClr val="002060"/>
                </a:solidFill>
                <a:ea typeface="Source Sans Pro" charset="0"/>
                <a:cs typeface="Source Sans Pro" charset="0"/>
              </a:rPr>
              <a:t>17.500</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studerende</a:t>
            </a:r>
            <a:r>
              <a:rPr lang="en-US" sz="1400" dirty="0">
                <a:solidFill>
                  <a:schemeClr val="accent1"/>
                </a:solidFill>
                <a:ea typeface="Source Sans Pro" charset="0"/>
                <a:cs typeface="Source Sans Pro" charset="0"/>
              </a:rPr>
              <a:t> og ca. </a:t>
            </a:r>
            <a:r>
              <a:rPr lang="en-US" sz="1400" b="1" dirty="0">
                <a:solidFill>
                  <a:schemeClr val="accent1"/>
                </a:solidFill>
                <a:ea typeface="Source Sans Pro" charset="0"/>
                <a:cs typeface="Source Sans Pro" charset="0"/>
              </a:rPr>
              <a:t>3.125</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medarbejdere</a:t>
            </a:r>
            <a:endParaRPr lang="en-US" sz="1400" dirty="0">
              <a:solidFill>
                <a:schemeClr val="accent1"/>
              </a:solidFill>
              <a:ea typeface="Source Sans Pro" charset="0"/>
              <a:cs typeface="Source Sans Pro" charset="0"/>
            </a:endParaRPr>
          </a:p>
          <a:p>
            <a:endParaRPr lang="en-US" sz="1400" dirty="0">
              <a:solidFill>
                <a:schemeClr val="accent1"/>
              </a:solidFill>
              <a:ea typeface="Source Sans Pro" charset="0"/>
              <a:cs typeface="Source Sans Pro" charset="0"/>
            </a:endParaRPr>
          </a:p>
          <a:p>
            <a:r>
              <a:rPr lang="en-US" sz="2400" b="1" spc="300" dirty="0">
                <a:solidFill>
                  <a:srgbClr val="DF6752"/>
                </a:solidFill>
                <a:ea typeface="Source Sans Pro" charset="0"/>
                <a:cs typeface="Source Sans Pro" charset="0"/>
              </a:rPr>
              <a:t>KØBENHAVN</a:t>
            </a:r>
            <a:r>
              <a:rPr lang="en-US" sz="2400" b="1" spc="300" dirty="0">
                <a:solidFill>
                  <a:schemeClr val="accent1"/>
                </a:solidFill>
                <a:ea typeface="Source Sans Pro" charset="0"/>
                <a:cs typeface="Source Sans Pro" charset="0"/>
              </a:rPr>
              <a:t> </a:t>
            </a:r>
          </a:p>
          <a:p>
            <a:r>
              <a:rPr lang="en-US" sz="1400" dirty="0">
                <a:solidFill>
                  <a:schemeClr val="accent1"/>
                </a:solidFill>
                <a:ea typeface="Source Sans Pro" charset="0"/>
                <a:cs typeface="Source Sans Pro" charset="0"/>
              </a:rPr>
              <a:t>– ca. </a:t>
            </a:r>
            <a:r>
              <a:rPr lang="en-US" sz="1400" b="1" dirty="0">
                <a:solidFill>
                  <a:srgbClr val="002060"/>
                </a:solidFill>
                <a:ea typeface="Source Sans Pro" charset="0"/>
                <a:cs typeface="Source Sans Pro" charset="0"/>
              </a:rPr>
              <a:t>2.700</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studerende</a:t>
            </a:r>
            <a:r>
              <a:rPr lang="en-US" sz="1400" dirty="0">
                <a:solidFill>
                  <a:schemeClr val="accent1"/>
                </a:solidFill>
                <a:ea typeface="Source Sans Pro" charset="0"/>
                <a:cs typeface="Source Sans Pro" charset="0"/>
              </a:rPr>
              <a:t> og ca. </a:t>
            </a:r>
            <a:r>
              <a:rPr lang="en-US" sz="1400" b="1" dirty="0">
                <a:solidFill>
                  <a:schemeClr val="accent1"/>
                </a:solidFill>
                <a:ea typeface="Source Sans Pro" charset="0"/>
                <a:cs typeface="Source Sans Pro" charset="0"/>
              </a:rPr>
              <a:t>400 </a:t>
            </a:r>
            <a:r>
              <a:rPr lang="en-US" sz="1400" dirty="0" err="1">
                <a:solidFill>
                  <a:schemeClr val="accent1"/>
                </a:solidFill>
                <a:ea typeface="Source Sans Pro" charset="0"/>
                <a:cs typeface="Source Sans Pro" charset="0"/>
              </a:rPr>
              <a:t>medarbejdere</a:t>
            </a:r>
            <a:endParaRPr lang="en-US" sz="1400" dirty="0">
              <a:solidFill>
                <a:schemeClr val="accent1"/>
              </a:solidFill>
              <a:ea typeface="Source Sans Pro" charset="0"/>
              <a:cs typeface="Source Sans Pro" charset="0"/>
            </a:endParaRPr>
          </a:p>
          <a:p>
            <a:endParaRPr lang="en-US" sz="1400" dirty="0">
              <a:solidFill>
                <a:schemeClr val="accent1"/>
              </a:solidFill>
              <a:ea typeface="Source Sans Pro" charset="0"/>
              <a:cs typeface="Source Sans Pro" charset="0"/>
            </a:endParaRPr>
          </a:p>
          <a:p>
            <a:r>
              <a:rPr lang="en-US" sz="2400" b="1" spc="300" dirty="0">
                <a:solidFill>
                  <a:srgbClr val="5E9695"/>
                </a:solidFill>
                <a:ea typeface="Source Sans Pro" charset="0"/>
                <a:cs typeface="Source Sans Pro" charset="0"/>
              </a:rPr>
              <a:t>ESBJERG</a:t>
            </a:r>
            <a:r>
              <a:rPr lang="en-US" sz="2400" spc="300" dirty="0">
                <a:solidFill>
                  <a:schemeClr val="accent1"/>
                </a:solidFill>
                <a:ea typeface="Source Sans Pro" charset="0"/>
                <a:cs typeface="Source Sans Pro" charset="0"/>
              </a:rPr>
              <a:t> </a:t>
            </a:r>
          </a:p>
          <a:p>
            <a:r>
              <a:rPr lang="en-US" sz="1400" dirty="0">
                <a:solidFill>
                  <a:schemeClr val="accent1"/>
                </a:solidFill>
                <a:ea typeface="Source Sans Pro" charset="0"/>
                <a:cs typeface="Source Sans Pro" charset="0"/>
              </a:rPr>
              <a:t>– ca. </a:t>
            </a:r>
            <a:r>
              <a:rPr lang="en-US" sz="1400" b="1" dirty="0">
                <a:solidFill>
                  <a:srgbClr val="002060"/>
                </a:solidFill>
                <a:ea typeface="Source Sans Pro" charset="0"/>
                <a:cs typeface="Source Sans Pro" charset="0"/>
              </a:rPr>
              <a:t>400</a:t>
            </a:r>
            <a:r>
              <a:rPr lang="en-US" sz="1400" dirty="0">
                <a:solidFill>
                  <a:srgbClr val="FF0000"/>
                </a:solidFill>
                <a:ea typeface="Source Sans Pro" charset="0"/>
                <a:cs typeface="Source Sans Pro" charset="0"/>
              </a:rPr>
              <a:t> </a:t>
            </a:r>
            <a:r>
              <a:rPr lang="en-US" sz="1400" dirty="0" err="1">
                <a:solidFill>
                  <a:schemeClr val="accent1"/>
                </a:solidFill>
                <a:ea typeface="Source Sans Pro" charset="0"/>
                <a:cs typeface="Source Sans Pro" charset="0"/>
              </a:rPr>
              <a:t>studerende</a:t>
            </a:r>
            <a:r>
              <a:rPr lang="en-US" sz="1400" dirty="0">
                <a:solidFill>
                  <a:schemeClr val="accent1"/>
                </a:solidFill>
                <a:ea typeface="Source Sans Pro" charset="0"/>
                <a:cs typeface="Source Sans Pro" charset="0"/>
              </a:rPr>
              <a:t> og ca. </a:t>
            </a:r>
            <a:r>
              <a:rPr lang="en-US" sz="1400" b="1" dirty="0">
                <a:solidFill>
                  <a:schemeClr val="accent1"/>
                </a:solidFill>
                <a:ea typeface="Source Sans Pro" charset="0"/>
                <a:cs typeface="Source Sans Pro" charset="0"/>
              </a:rPr>
              <a:t>80</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medarbejdere</a:t>
            </a:r>
            <a:endParaRPr lang="en-US" sz="1400" dirty="0">
              <a:solidFill>
                <a:schemeClr val="accent1"/>
              </a:solidFill>
              <a:ea typeface="Source Sans Pro" charset="0"/>
              <a:cs typeface="Source Sans Pro" charset="0"/>
            </a:endParaRPr>
          </a:p>
        </p:txBody>
      </p:sp>
      <p:grpSp>
        <p:nvGrpSpPr>
          <p:cNvPr id="846" name="Gruppe 845"/>
          <p:cNvGrpSpPr/>
          <p:nvPr/>
        </p:nvGrpSpPr>
        <p:grpSpPr>
          <a:xfrm>
            <a:off x="6157912" y="374650"/>
            <a:ext cx="5232401" cy="5745163"/>
            <a:chOff x="6270625" y="374650"/>
            <a:chExt cx="5232401" cy="5745163"/>
          </a:xfrm>
          <a:solidFill>
            <a:schemeClr val="tx1"/>
          </a:solidFill>
        </p:grpSpPr>
        <p:grpSp>
          <p:nvGrpSpPr>
            <p:cNvPr id="6" name="Group 205"/>
            <p:cNvGrpSpPr>
              <a:grpSpLocks/>
            </p:cNvGrpSpPr>
            <p:nvPr/>
          </p:nvGrpSpPr>
          <p:grpSpPr bwMode="auto">
            <a:xfrm>
              <a:off x="9336088" y="3254375"/>
              <a:ext cx="1670050" cy="2865438"/>
              <a:chOff x="5881" y="2050"/>
              <a:chExt cx="1052" cy="1805"/>
            </a:xfrm>
            <a:grpFill/>
          </p:grpSpPr>
          <p:sp>
            <p:nvSpPr>
              <p:cNvPr id="646" name="Freeform 5"/>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7" name="Freeform 6"/>
              <p:cNvSpPr>
                <a:spLocks/>
              </p:cNvSpPr>
              <p:nvPr/>
            </p:nvSpPr>
            <p:spPr bwMode="auto">
              <a:xfrm>
                <a:off x="6592" y="2638"/>
                <a:ext cx="80" cy="31"/>
              </a:xfrm>
              <a:custGeom>
                <a:avLst/>
                <a:gdLst>
                  <a:gd name="T0" fmla="*/ 76 w 80"/>
                  <a:gd name="T1" fmla="*/ 0 h 31"/>
                  <a:gd name="T2" fmla="*/ 70 w 80"/>
                  <a:gd name="T3" fmla="*/ 3 h 31"/>
                  <a:gd name="T4" fmla="*/ 63 w 80"/>
                  <a:gd name="T5" fmla="*/ 11 h 31"/>
                  <a:gd name="T6" fmla="*/ 59 w 80"/>
                  <a:gd name="T7" fmla="*/ 9 h 31"/>
                  <a:gd name="T8" fmla="*/ 53 w 80"/>
                  <a:gd name="T9" fmla="*/ 3 h 31"/>
                  <a:gd name="T10" fmla="*/ 51 w 80"/>
                  <a:gd name="T11" fmla="*/ 3 h 31"/>
                  <a:gd name="T12" fmla="*/ 47 w 80"/>
                  <a:gd name="T13" fmla="*/ 3 h 31"/>
                  <a:gd name="T14" fmla="*/ 47 w 80"/>
                  <a:gd name="T15" fmla="*/ 9 h 31"/>
                  <a:gd name="T16" fmla="*/ 37 w 80"/>
                  <a:gd name="T17" fmla="*/ 5 h 31"/>
                  <a:gd name="T18" fmla="*/ 35 w 80"/>
                  <a:gd name="T19" fmla="*/ 9 h 31"/>
                  <a:gd name="T20" fmla="*/ 33 w 80"/>
                  <a:gd name="T21" fmla="*/ 19 h 31"/>
                  <a:gd name="T22" fmla="*/ 31 w 80"/>
                  <a:gd name="T23" fmla="*/ 21 h 31"/>
                  <a:gd name="T24" fmla="*/ 27 w 80"/>
                  <a:gd name="T25" fmla="*/ 23 h 31"/>
                  <a:gd name="T26" fmla="*/ 25 w 80"/>
                  <a:gd name="T27" fmla="*/ 23 h 31"/>
                  <a:gd name="T28" fmla="*/ 18 w 80"/>
                  <a:gd name="T29" fmla="*/ 21 h 31"/>
                  <a:gd name="T30" fmla="*/ 14 w 80"/>
                  <a:gd name="T31" fmla="*/ 19 h 31"/>
                  <a:gd name="T32" fmla="*/ 12 w 80"/>
                  <a:gd name="T33" fmla="*/ 15 h 31"/>
                  <a:gd name="T34" fmla="*/ 0 w 80"/>
                  <a:gd name="T35" fmla="*/ 29 h 31"/>
                  <a:gd name="T36" fmla="*/ 0 w 80"/>
                  <a:gd name="T37" fmla="*/ 31 h 31"/>
                  <a:gd name="T38" fmla="*/ 80 w 80"/>
                  <a:gd name="T39" fmla="*/ 31 h 31"/>
                  <a:gd name="T40" fmla="*/ 80 w 80"/>
                  <a:gd name="T41" fmla="*/ 0 h 31"/>
                  <a:gd name="T42" fmla="*/ 76 w 80"/>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31">
                    <a:moveTo>
                      <a:pt x="76" y="0"/>
                    </a:moveTo>
                    <a:lnTo>
                      <a:pt x="70" y="3"/>
                    </a:lnTo>
                    <a:lnTo>
                      <a:pt x="63" y="11"/>
                    </a:lnTo>
                    <a:lnTo>
                      <a:pt x="59" y="9"/>
                    </a:lnTo>
                    <a:lnTo>
                      <a:pt x="53" y="3"/>
                    </a:lnTo>
                    <a:lnTo>
                      <a:pt x="51" y="3"/>
                    </a:lnTo>
                    <a:lnTo>
                      <a:pt x="47" y="3"/>
                    </a:lnTo>
                    <a:lnTo>
                      <a:pt x="47" y="9"/>
                    </a:lnTo>
                    <a:lnTo>
                      <a:pt x="37" y="5"/>
                    </a:lnTo>
                    <a:lnTo>
                      <a:pt x="35" y="9"/>
                    </a:lnTo>
                    <a:lnTo>
                      <a:pt x="33" y="19"/>
                    </a:lnTo>
                    <a:lnTo>
                      <a:pt x="31" y="21"/>
                    </a:lnTo>
                    <a:lnTo>
                      <a:pt x="27" y="23"/>
                    </a:lnTo>
                    <a:lnTo>
                      <a:pt x="25" y="23"/>
                    </a:lnTo>
                    <a:lnTo>
                      <a:pt x="18" y="21"/>
                    </a:lnTo>
                    <a:lnTo>
                      <a:pt x="14" y="19"/>
                    </a:lnTo>
                    <a:lnTo>
                      <a:pt x="12" y="15"/>
                    </a:lnTo>
                    <a:lnTo>
                      <a:pt x="0" y="29"/>
                    </a:lnTo>
                    <a:lnTo>
                      <a:pt x="0" y="31"/>
                    </a:lnTo>
                    <a:lnTo>
                      <a:pt x="80" y="31"/>
                    </a:lnTo>
                    <a:lnTo>
                      <a:pt x="80" y="0"/>
                    </a:lnTo>
                    <a:lnTo>
                      <a:pt x="7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8" name="Freeform 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49" name="Freeform 8"/>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0" name="Freeform 9"/>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51" name="Freeform 10"/>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2" name="Freeform 11"/>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54" name="Freeform 1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5" name="Freeform 14"/>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6" name="Freeform 15"/>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57" name="Freeform 16"/>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8" name="Freeform 17"/>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9" name="Freeform 18"/>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1" name="Freeform 20"/>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62" name="Freeform 21"/>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3" name="Freeform 22"/>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4" name="Freeform 23"/>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65" name="Freeform 24"/>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6" name="Freeform 25"/>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7" name="Freeform 26"/>
              <p:cNvSpPr>
                <a:spLocks/>
              </p:cNvSpPr>
              <p:nvPr/>
            </p:nvSpPr>
            <p:spPr bwMode="auto">
              <a:xfrm>
                <a:off x="6404" y="2896"/>
                <a:ext cx="253" cy="245"/>
              </a:xfrm>
              <a:custGeom>
                <a:avLst/>
                <a:gdLst>
                  <a:gd name="T0" fmla="*/ 86 w 253"/>
                  <a:gd name="T1" fmla="*/ 4 h 245"/>
                  <a:gd name="T2" fmla="*/ 86 w 253"/>
                  <a:gd name="T3" fmla="*/ 6 h 245"/>
                  <a:gd name="T4" fmla="*/ 80 w 253"/>
                  <a:gd name="T5" fmla="*/ 16 h 245"/>
                  <a:gd name="T6" fmla="*/ 59 w 253"/>
                  <a:gd name="T7" fmla="*/ 41 h 245"/>
                  <a:gd name="T8" fmla="*/ 35 w 253"/>
                  <a:gd name="T9" fmla="*/ 43 h 245"/>
                  <a:gd name="T10" fmla="*/ 21 w 253"/>
                  <a:gd name="T11" fmla="*/ 49 h 245"/>
                  <a:gd name="T12" fmla="*/ 25 w 253"/>
                  <a:gd name="T13" fmla="*/ 63 h 245"/>
                  <a:gd name="T14" fmla="*/ 27 w 253"/>
                  <a:gd name="T15" fmla="*/ 68 h 245"/>
                  <a:gd name="T16" fmla="*/ 27 w 253"/>
                  <a:gd name="T17" fmla="*/ 74 h 245"/>
                  <a:gd name="T18" fmla="*/ 14 w 253"/>
                  <a:gd name="T19" fmla="*/ 86 h 245"/>
                  <a:gd name="T20" fmla="*/ 23 w 253"/>
                  <a:gd name="T21" fmla="*/ 94 h 245"/>
                  <a:gd name="T22" fmla="*/ 12 w 253"/>
                  <a:gd name="T23" fmla="*/ 98 h 245"/>
                  <a:gd name="T24" fmla="*/ 0 w 253"/>
                  <a:gd name="T25" fmla="*/ 100 h 245"/>
                  <a:gd name="T26" fmla="*/ 10 w 253"/>
                  <a:gd name="T27" fmla="*/ 104 h 245"/>
                  <a:gd name="T28" fmla="*/ 10 w 253"/>
                  <a:gd name="T29" fmla="*/ 119 h 245"/>
                  <a:gd name="T30" fmla="*/ 19 w 253"/>
                  <a:gd name="T31" fmla="*/ 125 h 245"/>
                  <a:gd name="T32" fmla="*/ 45 w 253"/>
                  <a:gd name="T33" fmla="*/ 137 h 245"/>
                  <a:gd name="T34" fmla="*/ 51 w 253"/>
                  <a:gd name="T35" fmla="*/ 139 h 245"/>
                  <a:gd name="T36" fmla="*/ 74 w 253"/>
                  <a:gd name="T37" fmla="*/ 162 h 245"/>
                  <a:gd name="T38" fmla="*/ 80 w 253"/>
                  <a:gd name="T39" fmla="*/ 168 h 245"/>
                  <a:gd name="T40" fmla="*/ 82 w 253"/>
                  <a:gd name="T41" fmla="*/ 178 h 245"/>
                  <a:gd name="T42" fmla="*/ 98 w 253"/>
                  <a:gd name="T43" fmla="*/ 172 h 245"/>
                  <a:gd name="T44" fmla="*/ 102 w 253"/>
                  <a:gd name="T45" fmla="*/ 176 h 245"/>
                  <a:gd name="T46" fmla="*/ 100 w 253"/>
                  <a:gd name="T47" fmla="*/ 203 h 245"/>
                  <a:gd name="T48" fmla="*/ 121 w 253"/>
                  <a:gd name="T49" fmla="*/ 205 h 245"/>
                  <a:gd name="T50" fmla="*/ 139 w 253"/>
                  <a:gd name="T51" fmla="*/ 243 h 245"/>
                  <a:gd name="T52" fmla="*/ 182 w 253"/>
                  <a:gd name="T53" fmla="*/ 245 h 245"/>
                  <a:gd name="T54" fmla="*/ 184 w 253"/>
                  <a:gd name="T55" fmla="*/ 243 h 245"/>
                  <a:gd name="T56" fmla="*/ 188 w 253"/>
                  <a:gd name="T57" fmla="*/ 239 h 245"/>
                  <a:gd name="T58" fmla="*/ 200 w 253"/>
                  <a:gd name="T59" fmla="*/ 229 h 245"/>
                  <a:gd name="T60" fmla="*/ 206 w 253"/>
                  <a:gd name="T61" fmla="*/ 215 h 245"/>
                  <a:gd name="T62" fmla="*/ 213 w 253"/>
                  <a:gd name="T63" fmla="*/ 207 h 245"/>
                  <a:gd name="T64" fmla="*/ 219 w 253"/>
                  <a:gd name="T65" fmla="*/ 205 h 245"/>
                  <a:gd name="T66" fmla="*/ 229 w 253"/>
                  <a:gd name="T67" fmla="*/ 196 h 245"/>
                  <a:gd name="T68" fmla="*/ 237 w 253"/>
                  <a:gd name="T69" fmla="*/ 194 h 245"/>
                  <a:gd name="T70" fmla="*/ 249 w 253"/>
                  <a:gd name="T71" fmla="*/ 188 h 245"/>
                  <a:gd name="T72" fmla="*/ 253 w 253"/>
                  <a:gd name="T73" fmla="*/ 72 h 245"/>
                  <a:gd name="T74" fmla="*/ 245 w 253"/>
                  <a:gd name="T75" fmla="*/ 74 h 245"/>
                  <a:gd name="T76" fmla="*/ 233 w 253"/>
                  <a:gd name="T77" fmla="*/ 74 h 245"/>
                  <a:gd name="T78" fmla="*/ 221 w 253"/>
                  <a:gd name="T79" fmla="*/ 72 h 245"/>
                  <a:gd name="T80" fmla="*/ 215 w 253"/>
                  <a:gd name="T81" fmla="*/ 72 h 245"/>
                  <a:gd name="T82" fmla="*/ 209 w 253"/>
                  <a:gd name="T83" fmla="*/ 63 h 245"/>
                  <a:gd name="T84" fmla="*/ 188 w 253"/>
                  <a:gd name="T85" fmla="*/ 53 h 245"/>
                  <a:gd name="T86" fmla="*/ 180 w 253"/>
                  <a:gd name="T87" fmla="*/ 45 h 245"/>
                  <a:gd name="T88" fmla="*/ 178 w 253"/>
                  <a:gd name="T89" fmla="*/ 29 h 245"/>
                  <a:gd name="T90" fmla="*/ 166 w 253"/>
                  <a:gd name="T91" fmla="*/ 31 h 245"/>
                  <a:gd name="T92" fmla="*/ 157 w 253"/>
                  <a:gd name="T93" fmla="*/ 33 h 245"/>
                  <a:gd name="T94" fmla="*/ 153 w 253"/>
                  <a:gd name="T95" fmla="*/ 31 h 245"/>
                  <a:gd name="T96" fmla="*/ 143 w 253"/>
                  <a:gd name="T97" fmla="*/ 27 h 245"/>
                  <a:gd name="T98" fmla="*/ 139 w 253"/>
                  <a:gd name="T99" fmla="*/ 21 h 245"/>
                  <a:gd name="T100" fmla="*/ 137 w 253"/>
                  <a:gd name="T101" fmla="*/ 10 h 245"/>
                  <a:gd name="T102" fmla="*/ 129 w 253"/>
                  <a:gd name="T103" fmla="*/ 8 h 245"/>
                  <a:gd name="T104" fmla="*/ 115 w 253"/>
                  <a:gd name="T105" fmla="*/ 2 h 245"/>
                  <a:gd name="T106" fmla="*/ 92 w 253"/>
                  <a:gd name="T107" fmla="*/ 0 h 245"/>
                  <a:gd name="T108" fmla="*/ 82 w 253"/>
                  <a:gd name="T109"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45">
                    <a:moveTo>
                      <a:pt x="82" y="4"/>
                    </a:moveTo>
                    <a:lnTo>
                      <a:pt x="86" y="4"/>
                    </a:lnTo>
                    <a:lnTo>
                      <a:pt x="86" y="6"/>
                    </a:lnTo>
                    <a:lnTo>
                      <a:pt x="86" y="6"/>
                    </a:lnTo>
                    <a:lnTo>
                      <a:pt x="82" y="6"/>
                    </a:lnTo>
                    <a:lnTo>
                      <a:pt x="80" y="16"/>
                    </a:lnTo>
                    <a:lnTo>
                      <a:pt x="65" y="31"/>
                    </a:lnTo>
                    <a:lnTo>
                      <a:pt x="59" y="41"/>
                    </a:lnTo>
                    <a:lnTo>
                      <a:pt x="57" y="41"/>
                    </a:lnTo>
                    <a:lnTo>
                      <a:pt x="35" y="43"/>
                    </a:lnTo>
                    <a:lnTo>
                      <a:pt x="25" y="45"/>
                    </a:lnTo>
                    <a:lnTo>
                      <a:pt x="21" y="49"/>
                    </a:lnTo>
                    <a:lnTo>
                      <a:pt x="21" y="59"/>
                    </a:lnTo>
                    <a:lnTo>
                      <a:pt x="25" y="63"/>
                    </a:lnTo>
                    <a:lnTo>
                      <a:pt x="29" y="66"/>
                    </a:lnTo>
                    <a:lnTo>
                      <a:pt x="27" y="68"/>
                    </a:lnTo>
                    <a:lnTo>
                      <a:pt x="25" y="70"/>
                    </a:lnTo>
                    <a:lnTo>
                      <a:pt x="27" y="74"/>
                    </a:lnTo>
                    <a:lnTo>
                      <a:pt x="19" y="82"/>
                    </a:lnTo>
                    <a:lnTo>
                      <a:pt x="14" y="86"/>
                    </a:lnTo>
                    <a:lnTo>
                      <a:pt x="21" y="90"/>
                    </a:lnTo>
                    <a:lnTo>
                      <a:pt x="23" y="94"/>
                    </a:lnTo>
                    <a:lnTo>
                      <a:pt x="23" y="96"/>
                    </a:lnTo>
                    <a:lnTo>
                      <a:pt x="12" y="98"/>
                    </a:lnTo>
                    <a:lnTo>
                      <a:pt x="4" y="96"/>
                    </a:lnTo>
                    <a:lnTo>
                      <a:pt x="0" y="100"/>
                    </a:lnTo>
                    <a:lnTo>
                      <a:pt x="4" y="102"/>
                    </a:lnTo>
                    <a:lnTo>
                      <a:pt x="10" y="104"/>
                    </a:lnTo>
                    <a:lnTo>
                      <a:pt x="8" y="113"/>
                    </a:lnTo>
                    <a:lnTo>
                      <a:pt x="10" y="119"/>
                    </a:lnTo>
                    <a:lnTo>
                      <a:pt x="14" y="123"/>
                    </a:lnTo>
                    <a:lnTo>
                      <a:pt x="19" y="125"/>
                    </a:lnTo>
                    <a:lnTo>
                      <a:pt x="27" y="131"/>
                    </a:lnTo>
                    <a:lnTo>
                      <a:pt x="45" y="137"/>
                    </a:lnTo>
                    <a:lnTo>
                      <a:pt x="47" y="137"/>
                    </a:lnTo>
                    <a:lnTo>
                      <a:pt x="51" y="139"/>
                    </a:lnTo>
                    <a:lnTo>
                      <a:pt x="63" y="155"/>
                    </a:lnTo>
                    <a:lnTo>
                      <a:pt x="74" y="162"/>
                    </a:lnTo>
                    <a:lnTo>
                      <a:pt x="78" y="166"/>
                    </a:lnTo>
                    <a:lnTo>
                      <a:pt x="80" y="168"/>
                    </a:lnTo>
                    <a:lnTo>
                      <a:pt x="76" y="172"/>
                    </a:lnTo>
                    <a:lnTo>
                      <a:pt x="82" y="178"/>
                    </a:lnTo>
                    <a:lnTo>
                      <a:pt x="88" y="178"/>
                    </a:lnTo>
                    <a:lnTo>
                      <a:pt x="98" y="172"/>
                    </a:lnTo>
                    <a:lnTo>
                      <a:pt x="100" y="174"/>
                    </a:lnTo>
                    <a:lnTo>
                      <a:pt x="102" y="176"/>
                    </a:lnTo>
                    <a:lnTo>
                      <a:pt x="102" y="192"/>
                    </a:lnTo>
                    <a:lnTo>
                      <a:pt x="100" y="203"/>
                    </a:lnTo>
                    <a:lnTo>
                      <a:pt x="108" y="200"/>
                    </a:lnTo>
                    <a:lnTo>
                      <a:pt x="121" y="205"/>
                    </a:lnTo>
                    <a:lnTo>
                      <a:pt x="133" y="221"/>
                    </a:lnTo>
                    <a:lnTo>
                      <a:pt x="139" y="243"/>
                    </a:lnTo>
                    <a:lnTo>
                      <a:pt x="139" y="245"/>
                    </a:lnTo>
                    <a:lnTo>
                      <a:pt x="182" y="245"/>
                    </a:lnTo>
                    <a:lnTo>
                      <a:pt x="184" y="245"/>
                    </a:lnTo>
                    <a:lnTo>
                      <a:pt x="184" y="243"/>
                    </a:lnTo>
                    <a:lnTo>
                      <a:pt x="184" y="241"/>
                    </a:lnTo>
                    <a:lnTo>
                      <a:pt x="188" y="239"/>
                    </a:lnTo>
                    <a:lnTo>
                      <a:pt x="196" y="233"/>
                    </a:lnTo>
                    <a:lnTo>
                      <a:pt x="200" y="229"/>
                    </a:lnTo>
                    <a:lnTo>
                      <a:pt x="204" y="221"/>
                    </a:lnTo>
                    <a:lnTo>
                      <a:pt x="206" y="215"/>
                    </a:lnTo>
                    <a:lnTo>
                      <a:pt x="211" y="209"/>
                    </a:lnTo>
                    <a:lnTo>
                      <a:pt x="213" y="207"/>
                    </a:lnTo>
                    <a:lnTo>
                      <a:pt x="215" y="207"/>
                    </a:lnTo>
                    <a:lnTo>
                      <a:pt x="219" y="205"/>
                    </a:lnTo>
                    <a:lnTo>
                      <a:pt x="223" y="200"/>
                    </a:lnTo>
                    <a:lnTo>
                      <a:pt x="229" y="196"/>
                    </a:lnTo>
                    <a:lnTo>
                      <a:pt x="233" y="194"/>
                    </a:lnTo>
                    <a:lnTo>
                      <a:pt x="237" y="194"/>
                    </a:lnTo>
                    <a:lnTo>
                      <a:pt x="241" y="192"/>
                    </a:lnTo>
                    <a:lnTo>
                      <a:pt x="249" y="188"/>
                    </a:lnTo>
                    <a:lnTo>
                      <a:pt x="253" y="186"/>
                    </a:lnTo>
                    <a:lnTo>
                      <a:pt x="253" y="72"/>
                    </a:lnTo>
                    <a:lnTo>
                      <a:pt x="251" y="72"/>
                    </a:lnTo>
                    <a:lnTo>
                      <a:pt x="245" y="74"/>
                    </a:lnTo>
                    <a:lnTo>
                      <a:pt x="237" y="74"/>
                    </a:lnTo>
                    <a:lnTo>
                      <a:pt x="233" y="74"/>
                    </a:lnTo>
                    <a:lnTo>
                      <a:pt x="229" y="74"/>
                    </a:lnTo>
                    <a:lnTo>
                      <a:pt x="221" y="72"/>
                    </a:lnTo>
                    <a:lnTo>
                      <a:pt x="219" y="72"/>
                    </a:lnTo>
                    <a:lnTo>
                      <a:pt x="215" y="72"/>
                    </a:lnTo>
                    <a:lnTo>
                      <a:pt x="213" y="68"/>
                    </a:lnTo>
                    <a:lnTo>
                      <a:pt x="209" y="63"/>
                    </a:lnTo>
                    <a:lnTo>
                      <a:pt x="204" y="61"/>
                    </a:lnTo>
                    <a:lnTo>
                      <a:pt x="188" y="53"/>
                    </a:lnTo>
                    <a:lnTo>
                      <a:pt x="180" y="49"/>
                    </a:lnTo>
                    <a:lnTo>
                      <a:pt x="180" y="45"/>
                    </a:lnTo>
                    <a:lnTo>
                      <a:pt x="178" y="31"/>
                    </a:lnTo>
                    <a:lnTo>
                      <a:pt x="178" y="29"/>
                    </a:lnTo>
                    <a:lnTo>
                      <a:pt x="172" y="27"/>
                    </a:lnTo>
                    <a:lnTo>
                      <a:pt x="166" y="31"/>
                    </a:lnTo>
                    <a:lnTo>
                      <a:pt x="162" y="27"/>
                    </a:lnTo>
                    <a:lnTo>
                      <a:pt x="157" y="33"/>
                    </a:lnTo>
                    <a:lnTo>
                      <a:pt x="153" y="33"/>
                    </a:lnTo>
                    <a:lnTo>
                      <a:pt x="153" y="31"/>
                    </a:lnTo>
                    <a:lnTo>
                      <a:pt x="149" y="29"/>
                    </a:lnTo>
                    <a:lnTo>
                      <a:pt x="143" y="27"/>
                    </a:lnTo>
                    <a:lnTo>
                      <a:pt x="139" y="25"/>
                    </a:lnTo>
                    <a:lnTo>
                      <a:pt x="139" y="21"/>
                    </a:lnTo>
                    <a:lnTo>
                      <a:pt x="143" y="12"/>
                    </a:lnTo>
                    <a:lnTo>
                      <a:pt x="137" y="10"/>
                    </a:lnTo>
                    <a:lnTo>
                      <a:pt x="133" y="8"/>
                    </a:lnTo>
                    <a:lnTo>
                      <a:pt x="129" y="8"/>
                    </a:lnTo>
                    <a:lnTo>
                      <a:pt x="121" y="6"/>
                    </a:lnTo>
                    <a:lnTo>
                      <a:pt x="115" y="2"/>
                    </a:lnTo>
                    <a:lnTo>
                      <a:pt x="104" y="0"/>
                    </a:lnTo>
                    <a:lnTo>
                      <a:pt x="92" y="0"/>
                    </a:lnTo>
                    <a:lnTo>
                      <a:pt x="80" y="0"/>
                    </a:lnTo>
                    <a:lnTo>
                      <a:pt x="82"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8" name="Freeform 27"/>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69" name="Freeform 28"/>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0" name="Freeform 29"/>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1" name="Freeform 30"/>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2" name="Freeform 31"/>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4" name="Freeform 33"/>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5" name="Freeform 34"/>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6" name="Freeform 35"/>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7" name="Freeform 36"/>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8" name="Freeform 37"/>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9" name="Freeform 38"/>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0" name="Freeform 39"/>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1" name="Freeform 40"/>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2" name="Freeform 41"/>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3" name="Freeform 42"/>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4" name="Freeform 43"/>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5" name="Freeform 44"/>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6" name="Freeform 45"/>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7" name="Freeform 46"/>
              <p:cNvSpPr>
                <a:spLocks/>
              </p:cNvSpPr>
              <p:nvPr/>
            </p:nvSpPr>
            <p:spPr bwMode="auto">
              <a:xfrm>
                <a:off x="6580" y="2859"/>
                <a:ext cx="171" cy="160"/>
              </a:xfrm>
              <a:custGeom>
                <a:avLst/>
                <a:gdLst>
                  <a:gd name="T0" fmla="*/ 73 w 171"/>
                  <a:gd name="T1" fmla="*/ 15 h 160"/>
                  <a:gd name="T2" fmla="*/ 63 w 171"/>
                  <a:gd name="T3" fmla="*/ 19 h 160"/>
                  <a:gd name="T4" fmla="*/ 53 w 171"/>
                  <a:gd name="T5" fmla="*/ 25 h 160"/>
                  <a:gd name="T6" fmla="*/ 49 w 171"/>
                  <a:gd name="T7" fmla="*/ 39 h 160"/>
                  <a:gd name="T8" fmla="*/ 49 w 171"/>
                  <a:gd name="T9" fmla="*/ 60 h 160"/>
                  <a:gd name="T10" fmla="*/ 37 w 171"/>
                  <a:gd name="T11" fmla="*/ 62 h 160"/>
                  <a:gd name="T12" fmla="*/ 18 w 171"/>
                  <a:gd name="T13" fmla="*/ 62 h 160"/>
                  <a:gd name="T14" fmla="*/ 16 w 171"/>
                  <a:gd name="T15" fmla="*/ 68 h 160"/>
                  <a:gd name="T16" fmla="*/ 2 w 171"/>
                  <a:gd name="T17" fmla="*/ 66 h 160"/>
                  <a:gd name="T18" fmla="*/ 2 w 171"/>
                  <a:gd name="T19" fmla="*/ 82 h 160"/>
                  <a:gd name="T20" fmla="*/ 12 w 171"/>
                  <a:gd name="T21" fmla="*/ 90 h 160"/>
                  <a:gd name="T22" fmla="*/ 33 w 171"/>
                  <a:gd name="T23" fmla="*/ 100 h 160"/>
                  <a:gd name="T24" fmla="*/ 37 w 171"/>
                  <a:gd name="T25" fmla="*/ 109 h 160"/>
                  <a:gd name="T26" fmla="*/ 45 w 171"/>
                  <a:gd name="T27" fmla="*/ 109 h 160"/>
                  <a:gd name="T28" fmla="*/ 57 w 171"/>
                  <a:gd name="T29" fmla="*/ 111 h 160"/>
                  <a:gd name="T30" fmla="*/ 67 w 171"/>
                  <a:gd name="T31" fmla="*/ 111 h 160"/>
                  <a:gd name="T32" fmla="*/ 80 w 171"/>
                  <a:gd name="T33" fmla="*/ 105 h 160"/>
                  <a:gd name="T34" fmla="*/ 84 w 171"/>
                  <a:gd name="T35" fmla="*/ 100 h 160"/>
                  <a:gd name="T36" fmla="*/ 88 w 171"/>
                  <a:gd name="T37" fmla="*/ 105 h 160"/>
                  <a:gd name="T38" fmla="*/ 88 w 171"/>
                  <a:gd name="T39" fmla="*/ 121 h 160"/>
                  <a:gd name="T40" fmla="*/ 80 w 171"/>
                  <a:gd name="T41" fmla="*/ 145 h 160"/>
                  <a:gd name="T42" fmla="*/ 80 w 171"/>
                  <a:gd name="T43" fmla="*/ 152 h 160"/>
                  <a:gd name="T44" fmla="*/ 84 w 171"/>
                  <a:gd name="T45" fmla="*/ 154 h 160"/>
                  <a:gd name="T46" fmla="*/ 96 w 171"/>
                  <a:gd name="T47" fmla="*/ 150 h 160"/>
                  <a:gd name="T48" fmla="*/ 114 w 171"/>
                  <a:gd name="T49" fmla="*/ 154 h 160"/>
                  <a:gd name="T50" fmla="*/ 114 w 171"/>
                  <a:gd name="T51" fmla="*/ 160 h 160"/>
                  <a:gd name="T52" fmla="*/ 171 w 171"/>
                  <a:gd name="T53" fmla="*/ 33 h 160"/>
                  <a:gd name="T54" fmla="*/ 161 w 171"/>
                  <a:gd name="T55" fmla="*/ 25 h 160"/>
                  <a:gd name="T56" fmla="*/ 149 w 171"/>
                  <a:gd name="T57" fmla="*/ 25 h 160"/>
                  <a:gd name="T58" fmla="*/ 143 w 171"/>
                  <a:gd name="T59" fmla="*/ 25 h 160"/>
                  <a:gd name="T60" fmla="*/ 127 w 171"/>
                  <a:gd name="T61" fmla="*/ 23 h 160"/>
                  <a:gd name="T62" fmla="*/ 110 w 171"/>
                  <a:gd name="T63" fmla="*/ 17 h 160"/>
                  <a:gd name="T64" fmla="*/ 100 w 171"/>
                  <a:gd name="T65" fmla="*/ 15 h 160"/>
                  <a:gd name="T66" fmla="*/ 84 w 171"/>
                  <a:gd name="T67" fmla="*/ 6 h 160"/>
                  <a:gd name="T68" fmla="*/ 73 w 171"/>
                  <a:gd name="T69" fmla="*/ 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60">
                    <a:moveTo>
                      <a:pt x="73" y="11"/>
                    </a:moveTo>
                    <a:lnTo>
                      <a:pt x="73" y="15"/>
                    </a:lnTo>
                    <a:lnTo>
                      <a:pt x="69" y="15"/>
                    </a:lnTo>
                    <a:lnTo>
                      <a:pt x="63" y="19"/>
                    </a:lnTo>
                    <a:lnTo>
                      <a:pt x="61" y="23"/>
                    </a:lnTo>
                    <a:lnTo>
                      <a:pt x="53" y="25"/>
                    </a:lnTo>
                    <a:lnTo>
                      <a:pt x="53" y="27"/>
                    </a:lnTo>
                    <a:lnTo>
                      <a:pt x="49" y="39"/>
                    </a:lnTo>
                    <a:lnTo>
                      <a:pt x="51" y="49"/>
                    </a:lnTo>
                    <a:lnTo>
                      <a:pt x="49" y="60"/>
                    </a:lnTo>
                    <a:lnTo>
                      <a:pt x="41" y="62"/>
                    </a:lnTo>
                    <a:lnTo>
                      <a:pt x="37" y="62"/>
                    </a:lnTo>
                    <a:lnTo>
                      <a:pt x="28" y="58"/>
                    </a:lnTo>
                    <a:lnTo>
                      <a:pt x="18" y="62"/>
                    </a:lnTo>
                    <a:lnTo>
                      <a:pt x="18" y="66"/>
                    </a:lnTo>
                    <a:lnTo>
                      <a:pt x="16" y="68"/>
                    </a:lnTo>
                    <a:lnTo>
                      <a:pt x="8" y="68"/>
                    </a:lnTo>
                    <a:lnTo>
                      <a:pt x="2" y="66"/>
                    </a:lnTo>
                    <a:lnTo>
                      <a:pt x="0" y="68"/>
                    </a:lnTo>
                    <a:lnTo>
                      <a:pt x="2" y="82"/>
                    </a:lnTo>
                    <a:lnTo>
                      <a:pt x="2" y="86"/>
                    </a:lnTo>
                    <a:lnTo>
                      <a:pt x="12" y="90"/>
                    </a:lnTo>
                    <a:lnTo>
                      <a:pt x="26" y="98"/>
                    </a:lnTo>
                    <a:lnTo>
                      <a:pt x="33" y="100"/>
                    </a:lnTo>
                    <a:lnTo>
                      <a:pt x="35" y="105"/>
                    </a:lnTo>
                    <a:lnTo>
                      <a:pt x="37" y="109"/>
                    </a:lnTo>
                    <a:lnTo>
                      <a:pt x="43" y="109"/>
                    </a:lnTo>
                    <a:lnTo>
                      <a:pt x="45" y="109"/>
                    </a:lnTo>
                    <a:lnTo>
                      <a:pt x="51" y="111"/>
                    </a:lnTo>
                    <a:lnTo>
                      <a:pt x="57" y="111"/>
                    </a:lnTo>
                    <a:lnTo>
                      <a:pt x="59" y="111"/>
                    </a:lnTo>
                    <a:lnTo>
                      <a:pt x="67" y="111"/>
                    </a:lnTo>
                    <a:lnTo>
                      <a:pt x="73" y="109"/>
                    </a:lnTo>
                    <a:lnTo>
                      <a:pt x="80" y="105"/>
                    </a:lnTo>
                    <a:lnTo>
                      <a:pt x="82" y="103"/>
                    </a:lnTo>
                    <a:lnTo>
                      <a:pt x="84" y="100"/>
                    </a:lnTo>
                    <a:lnTo>
                      <a:pt x="90" y="100"/>
                    </a:lnTo>
                    <a:lnTo>
                      <a:pt x="88" y="105"/>
                    </a:lnTo>
                    <a:lnTo>
                      <a:pt x="88" y="111"/>
                    </a:lnTo>
                    <a:lnTo>
                      <a:pt x="88" y="121"/>
                    </a:lnTo>
                    <a:lnTo>
                      <a:pt x="80" y="137"/>
                    </a:lnTo>
                    <a:lnTo>
                      <a:pt x="80" y="145"/>
                    </a:lnTo>
                    <a:lnTo>
                      <a:pt x="80" y="150"/>
                    </a:lnTo>
                    <a:lnTo>
                      <a:pt x="80" y="152"/>
                    </a:lnTo>
                    <a:lnTo>
                      <a:pt x="82" y="154"/>
                    </a:lnTo>
                    <a:lnTo>
                      <a:pt x="84" y="154"/>
                    </a:lnTo>
                    <a:lnTo>
                      <a:pt x="88" y="152"/>
                    </a:lnTo>
                    <a:lnTo>
                      <a:pt x="96" y="150"/>
                    </a:lnTo>
                    <a:lnTo>
                      <a:pt x="104" y="154"/>
                    </a:lnTo>
                    <a:lnTo>
                      <a:pt x="114" y="154"/>
                    </a:lnTo>
                    <a:lnTo>
                      <a:pt x="114" y="156"/>
                    </a:lnTo>
                    <a:lnTo>
                      <a:pt x="114" y="160"/>
                    </a:lnTo>
                    <a:lnTo>
                      <a:pt x="171" y="160"/>
                    </a:lnTo>
                    <a:lnTo>
                      <a:pt x="171" y="33"/>
                    </a:lnTo>
                    <a:lnTo>
                      <a:pt x="167" y="29"/>
                    </a:lnTo>
                    <a:lnTo>
                      <a:pt x="161" y="25"/>
                    </a:lnTo>
                    <a:lnTo>
                      <a:pt x="155" y="25"/>
                    </a:lnTo>
                    <a:lnTo>
                      <a:pt x="149" y="25"/>
                    </a:lnTo>
                    <a:lnTo>
                      <a:pt x="143" y="23"/>
                    </a:lnTo>
                    <a:lnTo>
                      <a:pt x="143" y="25"/>
                    </a:lnTo>
                    <a:lnTo>
                      <a:pt x="143" y="23"/>
                    </a:lnTo>
                    <a:lnTo>
                      <a:pt x="127" y="23"/>
                    </a:lnTo>
                    <a:lnTo>
                      <a:pt x="120" y="23"/>
                    </a:lnTo>
                    <a:lnTo>
                      <a:pt x="110" y="17"/>
                    </a:lnTo>
                    <a:lnTo>
                      <a:pt x="104" y="15"/>
                    </a:lnTo>
                    <a:lnTo>
                      <a:pt x="100" y="15"/>
                    </a:lnTo>
                    <a:lnTo>
                      <a:pt x="88" y="8"/>
                    </a:lnTo>
                    <a:lnTo>
                      <a:pt x="84" y="6"/>
                    </a:lnTo>
                    <a:lnTo>
                      <a:pt x="69" y="0"/>
                    </a:lnTo>
                    <a:lnTo>
                      <a:pt x="73" y="1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8" name="Freeform 47"/>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9" name="Freeform 48"/>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0" name="Freeform 49"/>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1" name="Freeform 50"/>
              <p:cNvSpPr>
                <a:spLocks/>
              </p:cNvSpPr>
              <p:nvPr/>
            </p:nvSpPr>
            <p:spPr bwMode="auto">
              <a:xfrm>
                <a:off x="6439" y="2741"/>
                <a:ext cx="165" cy="137"/>
              </a:xfrm>
              <a:custGeom>
                <a:avLst/>
                <a:gdLst>
                  <a:gd name="T0" fmla="*/ 0 w 165"/>
                  <a:gd name="T1" fmla="*/ 2 h 137"/>
                  <a:gd name="T2" fmla="*/ 0 w 165"/>
                  <a:gd name="T3" fmla="*/ 6 h 137"/>
                  <a:gd name="T4" fmla="*/ 0 w 165"/>
                  <a:gd name="T5" fmla="*/ 8 h 137"/>
                  <a:gd name="T6" fmla="*/ 0 w 165"/>
                  <a:gd name="T7" fmla="*/ 14 h 137"/>
                  <a:gd name="T8" fmla="*/ 4 w 165"/>
                  <a:gd name="T9" fmla="*/ 26 h 137"/>
                  <a:gd name="T10" fmla="*/ 4 w 165"/>
                  <a:gd name="T11" fmla="*/ 28 h 137"/>
                  <a:gd name="T12" fmla="*/ 8 w 165"/>
                  <a:gd name="T13" fmla="*/ 30 h 137"/>
                  <a:gd name="T14" fmla="*/ 10 w 165"/>
                  <a:gd name="T15" fmla="*/ 34 h 137"/>
                  <a:gd name="T16" fmla="*/ 10 w 165"/>
                  <a:gd name="T17" fmla="*/ 37 h 137"/>
                  <a:gd name="T18" fmla="*/ 10 w 165"/>
                  <a:gd name="T19" fmla="*/ 49 h 137"/>
                  <a:gd name="T20" fmla="*/ 12 w 165"/>
                  <a:gd name="T21" fmla="*/ 55 h 137"/>
                  <a:gd name="T22" fmla="*/ 24 w 165"/>
                  <a:gd name="T23" fmla="*/ 90 h 137"/>
                  <a:gd name="T24" fmla="*/ 22 w 165"/>
                  <a:gd name="T25" fmla="*/ 102 h 137"/>
                  <a:gd name="T26" fmla="*/ 20 w 165"/>
                  <a:gd name="T27" fmla="*/ 114 h 137"/>
                  <a:gd name="T28" fmla="*/ 28 w 165"/>
                  <a:gd name="T29" fmla="*/ 122 h 137"/>
                  <a:gd name="T30" fmla="*/ 35 w 165"/>
                  <a:gd name="T31" fmla="*/ 133 h 137"/>
                  <a:gd name="T32" fmla="*/ 37 w 165"/>
                  <a:gd name="T33" fmla="*/ 137 h 137"/>
                  <a:gd name="T34" fmla="*/ 165 w 165"/>
                  <a:gd name="T35" fmla="*/ 137 h 137"/>
                  <a:gd name="T36" fmla="*/ 165 w 165"/>
                  <a:gd name="T37" fmla="*/ 22 h 137"/>
                  <a:gd name="T38" fmla="*/ 153 w 165"/>
                  <a:gd name="T39" fmla="*/ 20 h 137"/>
                  <a:gd name="T40" fmla="*/ 147 w 165"/>
                  <a:gd name="T41" fmla="*/ 20 h 137"/>
                  <a:gd name="T42" fmla="*/ 141 w 165"/>
                  <a:gd name="T43" fmla="*/ 18 h 137"/>
                  <a:gd name="T44" fmla="*/ 135 w 165"/>
                  <a:gd name="T45" fmla="*/ 14 h 137"/>
                  <a:gd name="T46" fmla="*/ 129 w 165"/>
                  <a:gd name="T47" fmla="*/ 10 h 137"/>
                  <a:gd name="T48" fmla="*/ 118 w 165"/>
                  <a:gd name="T49" fmla="*/ 8 h 137"/>
                  <a:gd name="T50" fmla="*/ 112 w 165"/>
                  <a:gd name="T51" fmla="*/ 10 h 137"/>
                  <a:gd name="T52" fmla="*/ 98 w 165"/>
                  <a:gd name="T53" fmla="*/ 10 h 137"/>
                  <a:gd name="T54" fmla="*/ 92 w 165"/>
                  <a:gd name="T55" fmla="*/ 14 h 137"/>
                  <a:gd name="T56" fmla="*/ 86 w 165"/>
                  <a:gd name="T57" fmla="*/ 14 h 137"/>
                  <a:gd name="T58" fmla="*/ 77 w 165"/>
                  <a:gd name="T59" fmla="*/ 20 h 137"/>
                  <a:gd name="T60" fmla="*/ 73 w 165"/>
                  <a:gd name="T61" fmla="*/ 10 h 137"/>
                  <a:gd name="T62" fmla="*/ 65 w 165"/>
                  <a:gd name="T63" fmla="*/ 6 h 137"/>
                  <a:gd name="T64" fmla="*/ 63 w 165"/>
                  <a:gd name="T65" fmla="*/ 6 h 137"/>
                  <a:gd name="T66" fmla="*/ 61 w 165"/>
                  <a:gd name="T67" fmla="*/ 10 h 137"/>
                  <a:gd name="T68" fmla="*/ 57 w 165"/>
                  <a:gd name="T69" fmla="*/ 12 h 137"/>
                  <a:gd name="T70" fmla="*/ 51 w 165"/>
                  <a:gd name="T71" fmla="*/ 12 h 137"/>
                  <a:gd name="T72" fmla="*/ 45 w 165"/>
                  <a:gd name="T73" fmla="*/ 6 h 137"/>
                  <a:gd name="T74" fmla="*/ 39 w 165"/>
                  <a:gd name="T75" fmla="*/ 6 h 137"/>
                  <a:gd name="T76" fmla="*/ 35 w 165"/>
                  <a:gd name="T77" fmla="*/ 10 h 137"/>
                  <a:gd name="T78" fmla="*/ 30 w 165"/>
                  <a:gd name="T79" fmla="*/ 12 h 137"/>
                  <a:gd name="T80" fmla="*/ 22 w 165"/>
                  <a:gd name="T81" fmla="*/ 12 h 137"/>
                  <a:gd name="T82" fmla="*/ 16 w 165"/>
                  <a:gd name="T83" fmla="*/ 12 h 137"/>
                  <a:gd name="T84" fmla="*/ 14 w 165"/>
                  <a:gd name="T85" fmla="*/ 8 h 137"/>
                  <a:gd name="T86" fmla="*/ 10 w 165"/>
                  <a:gd name="T87" fmla="*/ 10 h 137"/>
                  <a:gd name="T88" fmla="*/ 8 w 165"/>
                  <a:gd name="T89" fmla="*/ 8 h 137"/>
                  <a:gd name="T90" fmla="*/ 6 w 165"/>
                  <a:gd name="T91" fmla="*/ 4 h 137"/>
                  <a:gd name="T92" fmla="*/ 0 w 165"/>
                  <a:gd name="T93" fmla="*/ 0 h 137"/>
                  <a:gd name="T94" fmla="*/ 0 w 165"/>
                  <a:gd name="T95"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137">
                    <a:moveTo>
                      <a:pt x="0" y="2"/>
                    </a:moveTo>
                    <a:lnTo>
                      <a:pt x="0" y="6"/>
                    </a:lnTo>
                    <a:lnTo>
                      <a:pt x="0" y="8"/>
                    </a:lnTo>
                    <a:lnTo>
                      <a:pt x="0" y="14"/>
                    </a:lnTo>
                    <a:lnTo>
                      <a:pt x="4" y="26"/>
                    </a:lnTo>
                    <a:lnTo>
                      <a:pt x="4" y="28"/>
                    </a:lnTo>
                    <a:lnTo>
                      <a:pt x="8" y="30"/>
                    </a:lnTo>
                    <a:lnTo>
                      <a:pt x="10" y="34"/>
                    </a:lnTo>
                    <a:lnTo>
                      <a:pt x="10" y="37"/>
                    </a:lnTo>
                    <a:lnTo>
                      <a:pt x="10" y="49"/>
                    </a:lnTo>
                    <a:lnTo>
                      <a:pt x="12" y="55"/>
                    </a:lnTo>
                    <a:lnTo>
                      <a:pt x="24" y="90"/>
                    </a:lnTo>
                    <a:lnTo>
                      <a:pt x="22" y="102"/>
                    </a:lnTo>
                    <a:lnTo>
                      <a:pt x="20" y="114"/>
                    </a:lnTo>
                    <a:lnTo>
                      <a:pt x="28" y="122"/>
                    </a:lnTo>
                    <a:lnTo>
                      <a:pt x="35" y="133"/>
                    </a:lnTo>
                    <a:lnTo>
                      <a:pt x="37" y="137"/>
                    </a:lnTo>
                    <a:lnTo>
                      <a:pt x="165" y="137"/>
                    </a:lnTo>
                    <a:lnTo>
                      <a:pt x="165" y="22"/>
                    </a:lnTo>
                    <a:lnTo>
                      <a:pt x="153" y="20"/>
                    </a:lnTo>
                    <a:lnTo>
                      <a:pt x="147" y="20"/>
                    </a:lnTo>
                    <a:lnTo>
                      <a:pt x="141" y="18"/>
                    </a:lnTo>
                    <a:lnTo>
                      <a:pt x="135" y="14"/>
                    </a:lnTo>
                    <a:lnTo>
                      <a:pt x="129" y="10"/>
                    </a:lnTo>
                    <a:lnTo>
                      <a:pt x="118" y="8"/>
                    </a:lnTo>
                    <a:lnTo>
                      <a:pt x="112" y="10"/>
                    </a:lnTo>
                    <a:lnTo>
                      <a:pt x="98" y="10"/>
                    </a:lnTo>
                    <a:lnTo>
                      <a:pt x="92" y="14"/>
                    </a:lnTo>
                    <a:lnTo>
                      <a:pt x="86" y="14"/>
                    </a:lnTo>
                    <a:lnTo>
                      <a:pt x="77" y="20"/>
                    </a:lnTo>
                    <a:lnTo>
                      <a:pt x="73" y="10"/>
                    </a:lnTo>
                    <a:lnTo>
                      <a:pt x="65" y="6"/>
                    </a:lnTo>
                    <a:lnTo>
                      <a:pt x="63" y="6"/>
                    </a:lnTo>
                    <a:lnTo>
                      <a:pt x="61" y="10"/>
                    </a:lnTo>
                    <a:lnTo>
                      <a:pt x="57" y="12"/>
                    </a:lnTo>
                    <a:lnTo>
                      <a:pt x="51" y="12"/>
                    </a:lnTo>
                    <a:lnTo>
                      <a:pt x="45" y="6"/>
                    </a:lnTo>
                    <a:lnTo>
                      <a:pt x="39" y="6"/>
                    </a:lnTo>
                    <a:lnTo>
                      <a:pt x="35" y="10"/>
                    </a:lnTo>
                    <a:lnTo>
                      <a:pt x="30" y="12"/>
                    </a:lnTo>
                    <a:lnTo>
                      <a:pt x="22" y="12"/>
                    </a:lnTo>
                    <a:lnTo>
                      <a:pt x="16" y="12"/>
                    </a:lnTo>
                    <a:lnTo>
                      <a:pt x="14" y="8"/>
                    </a:lnTo>
                    <a:lnTo>
                      <a:pt x="10" y="10"/>
                    </a:lnTo>
                    <a:lnTo>
                      <a:pt x="8" y="8"/>
                    </a:lnTo>
                    <a:lnTo>
                      <a:pt x="6" y="4"/>
                    </a:lnTo>
                    <a:lnTo>
                      <a:pt x="0"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2" name="Freeform 51"/>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3" name="Freeform 52"/>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4" name="Freeform 53"/>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5" name="Freeform 54"/>
              <p:cNvSpPr>
                <a:spLocks/>
              </p:cNvSpPr>
              <p:nvPr/>
            </p:nvSpPr>
            <p:spPr bwMode="auto">
              <a:xfrm>
                <a:off x="6484" y="2457"/>
                <a:ext cx="114" cy="257"/>
              </a:xfrm>
              <a:custGeom>
                <a:avLst/>
                <a:gdLst>
                  <a:gd name="T0" fmla="*/ 55 w 114"/>
                  <a:gd name="T1" fmla="*/ 14 h 257"/>
                  <a:gd name="T2" fmla="*/ 57 w 114"/>
                  <a:gd name="T3" fmla="*/ 22 h 257"/>
                  <a:gd name="T4" fmla="*/ 65 w 114"/>
                  <a:gd name="T5" fmla="*/ 32 h 257"/>
                  <a:gd name="T6" fmla="*/ 63 w 114"/>
                  <a:gd name="T7" fmla="*/ 40 h 257"/>
                  <a:gd name="T8" fmla="*/ 67 w 114"/>
                  <a:gd name="T9" fmla="*/ 51 h 257"/>
                  <a:gd name="T10" fmla="*/ 71 w 114"/>
                  <a:gd name="T11" fmla="*/ 59 h 257"/>
                  <a:gd name="T12" fmla="*/ 77 w 114"/>
                  <a:gd name="T13" fmla="*/ 61 h 257"/>
                  <a:gd name="T14" fmla="*/ 71 w 114"/>
                  <a:gd name="T15" fmla="*/ 67 h 257"/>
                  <a:gd name="T16" fmla="*/ 67 w 114"/>
                  <a:gd name="T17" fmla="*/ 77 h 257"/>
                  <a:gd name="T18" fmla="*/ 73 w 114"/>
                  <a:gd name="T19" fmla="*/ 81 h 257"/>
                  <a:gd name="T20" fmla="*/ 69 w 114"/>
                  <a:gd name="T21" fmla="*/ 87 h 257"/>
                  <a:gd name="T22" fmla="*/ 65 w 114"/>
                  <a:gd name="T23" fmla="*/ 89 h 257"/>
                  <a:gd name="T24" fmla="*/ 65 w 114"/>
                  <a:gd name="T25" fmla="*/ 96 h 257"/>
                  <a:gd name="T26" fmla="*/ 57 w 114"/>
                  <a:gd name="T27" fmla="*/ 98 h 257"/>
                  <a:gd name="T28" fmla="*/ 63 w 114"/>
                  <a:gd name="T29" fmla="*/ 102 h 257"/>
                  <a:gd name="T30" fmla="*/ 63 w 114"/>
                  <a:gd name="T31" fmla="*/ 106 h 257"/>
                  <a:gd name="T32" fmla="*/ 57 w 114"/>
                  <a:gd name="T33" fmla="*/ 104 h 257"/>
                  <a:gd name="T34" fmla="*/ 51 w 114"/>
                  <a:gd name="T35" fmla="*/ 110 h 257"/>
                  <a:gd name="T36" fmla="*/ 51 w 114"/>
                  <a:gd name="T37" fmla="*/ 122 h 257"/>
                  <a:gd name="T38" fmla="*/ 61 w 114"/>
                  <a:gd name="T39" fmla="*/ 130 h 257"/>
                  <a:gd name="T40" fmla="*/ 55 w 114"/>
                  <a:gd name="T41" fmla="*/ 145 h 257"/>
                  <a:gd name="T42" fmla="*/ 45 w 114"/>
                  <a:gd name="T43" fmla="*/ 141 h 257"/>
                  <a:gd name="T44" fmla="*/ 43 w 114"/>
                  <a:gd name="T45" fmla="*/ 128 h 257"/>
                  <a:gd name="T46" fmla="*/ 26 w 114"/>
                  <a:gd name="T47" fmla="*/ 124 h 257"/>
                  <a:gd name="T48" fmla="*/ 18 w 114"/>
                  <a:gd name="T49" fmla="*/ 126 h 257"/>
                  <a:gd name="T50" fmla="*/ 16 w 114"/>
                  <a:gd name="T51" fmla="*/ 145 h 257"/>
                  <a:gd name="T52" fmla="*/ 12 w 114"/>
                  <a:gd name="T53" fmla="*/ 159 h 257"/>
                  <a:gd name="T54" fmla="*/ 6 w 114"/>
                  <a:gd name="T55" fmla="*/ 184 h 257"/>
                  <a:gd name="T56" fmla="*/ 18 w 114"/>
                  <a:gd name="T57" fmla="*/ 192 h 257"/>
                  <a:gd name="T58" fmla="*/ 37 w 114"/>
                  <a:gd name="T59" fmla="*/ 188 h 257"/>
                  <a:gd name="T60" fmla="*/ 45 w 114"/>
                  <a:gd name="T61" fmla="*/ 202 h 257"/>
                  <a:gd name="T62" fmla="*/ 65 w 114"/>
                  <a:gd name="T63" fmla="*/ 222 h 257"/>
                  <a:gd name="T64" fmla="*/ 43 w 114"/>
                  <a:gd name="T65" fmla="*/ 228 h 257"/>
                  <a:gd name="T66" fmla="*/ 22 w 114"/>
                  <a:gd name="T67" fmla="*/ 226 h 257"/>
                  <a:gd name="T68" fmla="*/ 18 w 114"/>
                  <a:gd name="T69" fmla="*/ 237 h 257"/>
                  <a:gd name="T70" fmla="*/ 10 w 114"/>
                  <a:gd name="T71" fmla="*/ 245 h 257"/>
                  <a:gd name="T72" fmla="*/ 0 w 114"/>
                  <a:gd name="T73" fmla="*/ 247 h 257"/>
                  <a:gd name="T74" fmla="*/ 86 w 114"/>
                  <a:gd name="T75" fmla="*/ 255 h 257"/>
                  <a:gd name="T76" fmla="*/ 112 w 114"/>
                  <a:gd name="T77" fmla="*/ 249 h 257"/>
                  <a:gd name="T78" fmla="*/ 106 w 114"/>
                  <a:gd name="T79" fmla="*/ 222 h 257"/>
                  <a:gd name="T80" fmla="*/ 114 w 114"/>
                  <a:gd name="T81" fmla="*/ 171 h 257"/>
                  <a:gd name="T82" fmla="*/ 110 w 114"/>
                  <a:gd name="T83" fmla="*/ 136 h 257"/>
                  <a:gd name="T84" fmla="*/ 114 w 114"/>
                  <a:gd name="T85" fmla="*/ 118 h 257"/>
                  <a:gd name="T86" fmla="*/ 104 w 114"/>
                  <a:gd name="T87" fmla="*/ 34 h 257"/>
                  <a:gd name="T88" fmla="*/ 96 w 114"/>
                  <a:gd name="T89" fmla="*/ 24 h 257"/>
                  <a:gd name="T90" fmla="*/ 77 w 114"/>
                  <a:gd name="T91" fmla="*/ 16 h 257"/>
                  <a:gd name="T92" fmla="*/ 55 w 114"/>
                  <a:gd name="T93"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257">
                    <a:moveTo>
                      <a:pt x="55" y="6"/>
                    </a:moveTo>
                    <a:lnTo>
                      <a:pt x="55" y="12"/>
                    </a:lnTo>
                    <a:lnTo>
                      <a:pt x="55" y="14"/>
                    </a:lnTo>
                    <a:lnTo>
                      <a:pt x="53" y="16"/>
                    </a:lnTo>
                    <a:lnTo>
                      <a:pt x="55" y="18"/>
                    </a:lnTo>
                    <a:lnTo>
                      <a:pt x="57" y="22"/>
                    </a:lnTo>
                    <a:lnTo>
                      <a:pt x="61" y="26"/>
                    </a:lnTo>
                    <a:lnTo>
                      <a:pt x="63" y="30"/>
                    </a:lnTo>
                    <a:lnTo>
                      <a:pt x="65" y="32"/>
                    </a:lnTo>
                    <a:lnTo>
                      <a:pt x="65" y="36"/>
                    </a:lnTo>
                    <a:lnTo>
                      <a:pt x="63" y="38"/>
                    </a:lnTo>
                    <a:lnTo>
                      <a:pt x="63" y="40"/>
                    </a:lnTo>
                    <a:lnTo>
                      <a:pt x="61" y="44"/>
                    </a:lnTo>
                    <a:lnTo>
                      <a:pt x="63" y="47"/>
                    </a:lnTo>
                    <a:lnTo>
                      <a:pt x="67" y="51"/>
                    </a:lnTo>
                    <a:lnTo>
                      <a:pt x="69" y="55"/>
                    </a:lnTo>
                    <a:lnTo>
                      <a:pt x="69" y="55"/>
                    </a:lnTo>
                    <a:lnTo>
                      <a:pt x="71" y="59"/>
                    </a:lnTo>
                    <a:lnTo>
                      <a:pt x="73" y="59"/>
                    </a:lnTo>
                    <a:lnTo>
                      <a:pt x="75" y="59"/>
                    </a:lnTo>
                    <a:lnTo>
                      <a:pt x="77" y="61"/>
                    </a:lnTo>
                    <a:lnTo>
                      <a:pt x="73" y="63"/>
                    </a:lnTo>
                    <a:lnTo>
                      <a:pt x="71" y="65"/>
                    </a:lnTo>
                    <a:lnTo>
                      <a:pt x="71" y="67"/>
                    </a:lnTo>
                    <a:lnTo>
                      <a:pt x="67" y="71"/>
                    </a:lnTo>
                    <a:lnTo>
                      <a:pt x="67" y="73"/>
                    </a:lnTo>
                    <a:lnTo>
                      <a:pt x="67" y="77"/>
                    </a:lnTo>
                    <a:lnTo>
                      <a:pt x="69" y="81"/>
                    </a:lnTo>
                    <a:lnTo>
                      <a:pt x="71" y="81"/>
                    </a:lnTo>
                    <a:lnTo>
                      <a:pt x="73" y="81"/>
                    </a:lnTo>
                    <a:lnTo>
                      <a:pt x="73" y="83"/>
                    </a:lnTo>
                    <a:lnTo>
                      <a:pt x="71" y="85"/>
                    </a:lnTo>
                    <a:lnTo>
                      <a:pt x="69" y="87"/>
                    </a:lnTo>
                    <a:lnTo>
                      <a:pt x="67" y="87"/>
                    </a:lnTo>
                    <a:lnTo>
                      <a:pt x="65" y="87"/>
                    </a:lnTo>
                    <a:lnTo>
                      <a:pt x="65" y="89"/>
                    </a:lnTo>
                    <a:lnTo>
                      <a:pt x="67" y="92"/>
                    </a:lnTo>
                    <a:lnTo>
                      <a:pt x="67" y="94"/>
                    </a:lnTo>
                    <a:lnTo>
                      <a:pt x="65" y="96"/>
                    </a:lnTo>
                    <a:lnTo>
                      <a:pt x="61" y="98"/>
                    </a:lnTo>
                    <a:lnTo>
                      <a:pt x="59" y="96"/>
                    </a:lnTo>
                    <a:lnTo>
                      <a:pt x="57" y="98"/>
                    </a:lnTo>
                    <a:lnTo>
                      <a:pt x="57" y="102"/>
                    </a:lnTo>
                    <a:lnTo>
                      <a:pt x="59" y="102"/>
                    </a:lnTo>
                    <a:lnTo>
                      <a:pt x="63" y="102"/>
                    </a:lnTo>
                    <a:lnTo>
                      <a:pt x="65" y="104"/>
                    </a:lnTo>
                    <a:lnTo>
                      <a:pt x="63" y="104"/>
                    </a:lnTo>
                    <a:lnTo>
                      <a:pt x="63" y="106"/>
                    </a:lnTo>
                    <a:lnTo>
                      <a:pt x="61" y="108"/>
                    </a:lnTo>
                    <a:lnTo>
                      <a:pt x="59" y="108"/>
                    </a:lnTo>
                    <a:lnTo>
                      <a:pt x="57" y="104"/>
                    </a:lnTo>
                    <a:lnTo>
                      <a:pt x="55" y="106"/>
                    </a:lnTo>
                    <a:lnTo>
                      <a:pt x="53" y="108"/>
                    </a:lnTo>
                    <a:lnTo>
                      <a:pt x="51" y="110"/>
                    </a:lnTo>
                    <a:lnTo>
                      <a:pt x="49" y="114"/>
                    </a:lnTo>
                    <a:lnTo>
                      <a:pt x="51" y="116"/>
                    </a:lnTo>
                    <a:lnTo>
                      <a:pt x="51" y="122"/>
                    </a:lnTo>
                    <a:lnTo>
                      <a:pt x="55" y="124"/>
                    </a:lnTo>
                    <a:lnTo>
                      <a:pt x="57" y="126"/>
                    </a:lnTo>
                    <a:lnTo>
                      <a:pt x="61" y="130"/>
                    </a:lnTo>
                    <a:lnTo>
                      <a:pt x="59" y="136"/>
                    </a:lnTo>
                    <a:lnTo>
                      <a:pt x="59" y="143"/>
                    </a:lnTo>
                    <a:lnTo>
                      <a:pt x="55" y="145"/>
                    </a:lnTo>
                    <a:lnTo>
                      <a:pt x="53" y="145"/>
                    </a:lnTo>
                    <a:lnTo>
                      <a:pt x="51" y="143"/>
                    </a:lnTo>
                    <a:lnTo>
                      <a:pt x="45" y="141"/>
                    </a:lnTo>
                    <a:lnTo>
                      <a:pt x="43" y="136"/>
                    </a:lnTo>
                    <a:lnTo>
                      <a:pt x="43" y="130"/>
                    </a:lnTo>
                    <a:lnTo>
                      <a:pt x="43" y="128"/>
                    </a:lnTo>
                    <a:lnTo>
                      <a:pt x="37" y="124"/>
                    </a:lnTo>
                    <a:lnTo>
                      <a:pt x="30" y="124"/>
                    </a:lnTo>
                    <a:lnTo>
                      <a:pt x="26" y="124"/>
                    </a:lnTo>
                    <a:lnTo>
                      <a:pt x="24" y="128"/>
                    </a:lnTo>
                    <a:lnTo>
                      <a:pt x="20" y="128"/>
                    </a:lnTo>
                    <a:lnTo>
                      <a:pt x="18" y="126"/>
                    </a:lnTo>
                    <a:lnTo>
                      <a:pt x="18" y="128"/>
                    </a:lnTo>
                    <a:lnTo>
                      <a:pt x="18" y="134"/>
                    </a:lnTo>
                    <a:lnTo>
                      <a:pt x="16" y="145"/>
                    </a:lnTo>
                    <a:lnTo>
                      <a:pt x="16" y="149"/>
                    </a:lnTo>
                    <a:lnTo>
                      <a:pt x="18" y="151"/>
                    </a:lnTo>
                    <a:lnTo>
                      <a:pt x="12" y="159"/>
                    </a:lnTo>
                    <a:lnTo>
                      <a:pt x="10" y="157"/>
                    </a:lnTo>
                    <a:lnTo>
                      <a:pt x="10" y="167"/>
                    </a:lnTo>
                    <a:lnTo>
                      <a:pt x="6" y="184"/>
                    </a:lnTo>
                    <a:lnTo>
                      <a:pt x="6" y="188"/>
                    </a:lnTo>
                    <a:lnTo>
                      <a:pt x="6" y="190"/>
                    </a:lnTo>
                    <a:lnTo>
                      <a:pt x="18" y="192"/>
                    </a:lnTo>
                    <a:lnTo>
                      <a:pt x="28" y="192"/>
                    </a:lnTo>
                    <a:lnTo>
                      <a:pt x="30" y="194"/>
                    </a:lnTo>
                    <a:lnTo>
                      <a:pt x="37" y="188"/>
                    </a:lnTo>
                    <a:lnTo>
                      <a:pt x="43" y="194"/>
                    </a:lnTo>
                    <a:lnTo>
                      <a:pt x="43" y="192"/>
                    </a:lnTo>
                    <a:lnTo>
                      <a:pt x="45" y="202"/>
                    </a:lnTo>
                    <a:lnTo>
                      <a:pt x="49" y="210"/>
                    </a:lnTo>
                    <a:lnTo>
                      <a:pt x="59" y="216"/>
                    </a:lnTo>
                    <a:lnTo>
                      <a:pt x="65" y="222"/>
                    </a:lnTo>
                    <a:lnTo>
                      <a:pt x="55" y="226"/>
                    </a:lnTo>
                    <a:lnTo>
                      <a:pt x="51" y="228"/>
                    </a:lnTo>
                    <a:lnTo>
                      <a:pt x="43" y="228"/>
                    </a:lnTo>
                    <a:lnTo>
                      <a:pt x="39" y="233"/>
                    </a:lnTo>
                    <a:lnTo>
                      <a:pt x="30" y="233"/>
                    </a:lnTo>
                    <a:lnTo>
                      <a:pt x="22" y="226"/>
                    </a:lnTo>
                    <a:lnTo>
                      <a:pt x="14" y="231"/>
                    </a:lnTo>
                    <a:lnTo>
                      <a:pt x="18" y="233"/>
                    </a:lnTo>
                    <a:lnTo>
                      <a:pt x="18" y="237"/>
                    </a:lnTo>
                    <a:lnTo>
                      <a:pt x="18" y="239"/>
                    </a:lnTo>
                    <a:lnTo>
                      <a:pt x="16" y="245"/>
                    </a:lnTo>
                    <a:lnTo>
                      <a:pt x="10" y="245"/>
                    </a:lnTo>
                    <a:lnTo>
                      <a:pt x="6" y="245"/>
                    </a:lnTo>
                    <a:lnTo>
                      <a:pt x="6" y="247"/>
                    </a:lnTo>
                    <a:lnTo>
                      <a:pt x="0" y="247"/>
                    </a:lnTo>
                    <a:lnTo>
                      <a:pt x="0" y="257"/>
                    </a:lnTo>
                    <a:lnTo>
                      <a:pt x="86" y="257"/>
                    </a:lnTo>
                    <a:lnTo>
                      <a:pt x="86" y="255"/>
                    </a:lnTo>
                    <a:lnTo>
                      <a:pt x="92" y="257"/>
                    </a:lnTo>
                    <a:lnTo>
                      <a:pt x="104" y="257"/>
                    </a:lnTo>
                    <a:lnTo>
                      <a:pt x="112" y="249"/>
                    </a:lnTo>
                    <a:lnTo>
                      <a:pt x="114" y="249"/>
                    </a:lnTo>
                    <a:lnTo>
                      <a:pt x="114" y="226"/>
                    </a:lnTo>
                    <a:lnTo>
                      <a:pt x="106" y="222"/>
                    </a:lnTo>
                    <a:lnTo>
                      <a:pt x="108" y="210"/>
                    </a:lnTo>
                    <a:lnTo>
                      <a:pt x="114" y="204"/>
                    </a:lnTo>
                    <a:lnTo>
                      <a:pt x="114" y="171"/>
                    </a:lnTo>
                    <a:lnTo>
                      <a:pt x="112" y="171"/>
                    </a:lnTo>
                    <a:lnTo>
                      <a:pt x="110" y="163"/>
                    </a:lnTo>
                    <a:lnTo>
                      <a:pt x="110" y="136"/>
                    </a:lnTo>
                    <a:lnTo>
                      <a:pt x="108" y="126"/>
                    </a:lnTo>
                    <a:lnTo>
                      <a:pt x="110" y="124"/>
                    </a:lnTo>
                    <a:lnTo>
                      <a:pt x="114" y="118"/>
                    </a:lnTo>
                    <a:lnTo>
                      <a:pt x="114" y="34"/>
                    </a:lnTo>
                    <a:lnTo>
                      <a:pt x="110" y="36"/>
                    </a:lnTo>
                    <a:lnTo>
                      <a:pt x="104" y="34"/>
                    </a:lnTo>
                    <a:lnTo>
                      <a:pt x="104" y="32"/>
                    </a:lnTo>
                    <a:lnTo>
                      <a:pt x="102" y="28"/>
                    </a:lnTo>
                    <a:lnTo>
                      <a:pt x="96" y="24"/>
                    </a:lnTo>
                    <a:lnTo>
                      <a:pt x="92" y="22"/>
                    </a:lnTo>
                    <a:lnTo>
                      <a:pt x="84" y="20"/>
                    </a:lnTo>
                    <a:lnTo>
                      <a:pt x="77" y="16"/>
                    </a:lnTo>
                    <a:lnTo>
                      <a:pt x="71" y="8"/>
                    </a:lnTo>
                    <a:lnTo>
                      <a:pt x="67" y="4"/>
                    </a:lnTo>
                    <a:lnTo>
                      <a:pt x="55" y="0"/>
                    </a:lnTo>
                    <a:lnTo>
                      <a:pt x="5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6" name="Freeform 55"/>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7" name="Freeform 56"/>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8" name="Freeform 57"/>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9" name="Freeform 58"/>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0" name="Freeform 59"/>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1" name="Freeform 60"/>
              <p:cNvSpPr>
                <a:spLocks/>
              </p:cNvSpPr>
              <p:nvPr/>
            </p:nvSpPr>
            <p:spPr bwMode="auto">
              <a:xfrm>
                <a:off x="6345" y="2508"/>
                <a:ext cx="155" cy="198"/>
              </a:xfrm>
              <a:custGeom>
                <a:avLst/>
                <a:gdLst>
                  <a:gd name="T0" fmla="*/ 82 w 155"/>
                  <a:gd name="T1" fmla="*/ 16 h 198"/>
                  <a:gd name="T2" fmla="*/ 71 w 155"/>
                  <a:gd name="T3" fmla="*/ 14 h 198"/>
                  <a:gd name="T4" fmla="*/ 55 w 155"/>
                  <a:gd name="T5" fmla="*/ 14 h 198"/>
                  <a:gd name="T6" fmla="*/ 49 w 155"/>
                  <a:gd name="T7" fmla="*/ 14 h 198"/>
                  <a:gd name="T8" fmla="*/ 37 w 155"/>
                  <a:gd name="T9" fmla="*/ 53 h 198"/>
                  <a:gd name="T10" fmla="*/ 37 w 155"/>
                  <a:gd name="T11" fmla="*/ 67 h 198"/>
                  <a:gd name="T12" fmla="*/ 35 w 155"/>
                  <a:gd name="T13" fmla="*/ 61 h 198"/>
                  <a:gd name="T14" fmla="*/ 31 w 155"/>
                  <a:gd name="T15" fmla="*/ 61 h 198"/>
                  <a:gd name="T16" fmla="*/ 26 w 155"/>
                  <a:gd name="T17" fmla="*/ 71 h 198"/>
                  <a:gd name="T18" fmla="*/ 22 w 155"/>
                  <a:gd name="T19" fmla="*/ 81 h 198"/>
                  <a:gd name="T20" fmla="*/ 16 w 155"/>
                  <a:gd name="T21" fmla="*/ 90 h 198"/>
                  <a:gd name="T22" fmla="*/ 4 w 155"/>
                  <a:gd name="T23" fmla="*/ 94 h 198"/>
                  <a:gd name="T24" fmla="*/ 0 w 155"/>
                  <a:gd name="T25" fmla="*/ 96 h 198"/>
                  <a:gd name="T26" fmla="*/ 0 w 155"/>
                  <a:gd name="T27" fmla="*/ 104 h 198"/>
                  <a:gd name="T28" fmla="*/ 6 w 155"/>
                  <a:gd name="T29" fmla="*/ 112 h 198"/>
                  <a:gd name="T30" fmla="*/ 14 w 155"/>
                  <a:gd name="T31" fmla="*/ 130 h 198"/>
                  <a:gd name="T32" fmla="*/ 24 w 155"/>
                  <a:gd name="T33" fmla="*/ 159 h 198"/>
                  <a:gd name="T34" fmla="*/ 35 w 155"/>
                  <a:gd name="T35" fmla="*/ 182 h 198"/>
                  <a:gd name="T36" fmla="*/ 53 w 155"/>
                  <a:gd name="T37" fmla="*/ 186 h 198"/>
                  <a:gd name="T38" fmla="*/ 139 w 155"/>
                  <a:gd name="T39" fmla="*/ 196 h 198"/>
                  <a:gd name="T40" fmla="*/ 149 w 155"/>
                  <a:gd name="T41" fmla="*/ 194 h 198"/>
                  <a:gd name="T42" fmla="*/ 153 w 155"/>
                  <a:gd name="T43" fmla="*/ 180 h 198"/>
                  <a:gd name="T44" fmla="*/ 145 w 155"/>
                  <a:gd name="T45" fmla="*/ 139 h 198"/>
                  <a:gd name="T46" fmla="*/ 149 w 155"/>
                  <a:gd name="T47" fmla="*/ 116 h 198"/>
                  <a:gd name="T48" fmla="*/ 155 w 155"/>
                  <a:gd name="T49" fmla="*/ 104 h 198"/>
                  <a:gd name="T50" fmla="*/ 149 w 155"/>
                  <a:gd name="T51" fmla="*/ 77 h 198"/>
                  <a:gd name="T52" fmla="*/ 149 w 155"/>
                  <a:gd name="T53" fmla="*/ 67 h 198"/>
                  <a:gd name="T54" fmla="*/ 139 w 155"/>
                  <a:gd name="T55" fmla="*/ 59 h 198"/>
                  <a:gd name="T56" fmla="*/ 145 w 155"/>
                  <a:gd name="T57" fmla="*/ 59 h 198"/>
                  <a:gd name="T58" fmla="*/ 155 w 155"/>
                  <a:gd name="T59" fmla="*/ 63 h 198"/>
                  <a:gd name="T60" fmla="*/ 151 w 155"/>
                  <a:gd name="T61" fmla="*/ 49 h 198"/>
                  <a:gd name="T62" fmla="*/ 145 w 155"/>
                  <a:gd name="T63" fmla="*/ 53 h 198"/>
                  <a:gd name="T64" fmla="*/ 145 w 155"/>
                  <a:gd name="T65" fmla="*/ 47 h 198"/>
                  <a:gd name="T66" fmla="*/ 145 w 155"/>
                  <a:gd name="T67" fmla="*/ 36 h 198"/>
                  <a:gd name="T68" fmla="*/ 139 w 155"/>
                  <a:gd name="T69" fmla="*/ 41 h 198"/>
                  <a:gd name="T70" fmla="*/ 135 w 155"/>
                  <a:gd name="T71" fmla="*/ 32 h 198"/>
                  <a:gd name="T72" fmla="*/ 135 w 155"/>
                  <a:gd name="T73" fmla="*/ 45 h 198"/>
                  <a:gd name="T74" fmla="*/ 131 w 155"/>
                  <a:gd name="T75" fmla="*/ 55 h 198"/>
                  <a:gd name="T76" fmla="*/ 137 w 155"/>
                  <a:gd name="T77" fmla="*/ 65 h 198"/>
                  <a:gd name="T78" fmla="*/ 139 w 155"/>
                  <a:gd name="T79" fmla="*/ 67 h 198"/>
                  <a:gd name="T80" fmla="*/ 122 w 155"/>
                  <a:gd name="T81" fmla="*/ 71 h 198"/>
                  <a:gd name="T82" fmla="*/ 110 w 155"/>
                  <a:gd name="T83" fmla="*/ 77 h 198"/>
                  <a:gd name="T84" fmla="*/ 108 w 155"/>
                  <a:gd name="T85" fmla="*/ 88 h 198"/>
                  <a:gd name="T86" fmla="*/ 102 w 155"/>
                  <a:gd name="T87" fmla="*/ 98 h 198"/>
                  <a:gd name="T88" fmla="*/ 98 w 155"/>
                  <a:gd name="T89" fmla="*/ 92 h 198"/>
                  <a:gd name="T90" fmla="*/ 106 w 155"/>
                  <a:gd name="T91" fmla="*/ 69 h 198"/>
                  <a:gd name="T92" fmla="*/ 116 w 155"/>
                  <a:gd name="T93" fmla="*/ 51 h 198"/>
                  <a:gd name="T94" fmla="*/ 122 w 155"/>
                  <a:gd name="T95" fmla="*/ 41 h 198"/>
                  <a:gd name="T96" fmla="*/ 129 w 155"/>
                  <a:gd name="T97" fmla="*/ 22 h 198"/>
                  <a:gd name="T98" fmla="*/ 122 w 155"/>
                  <a:gd name="T99" fmla="*/ 12 h 198"/>
                  <a:gd name="T100" fmla="*/ 104 w 155"/>
                  <a:gd name="T10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198">
                    <a:moveTo>
                      <a:pt x="94" y="4"/>
                    </a:moveTo>
                    <a:lnTo>
                      <a:pt x="90" y="10"/>
                    </a:lnTo>
                    <a:lnTo>
                      <a:pt x="82" y="16"/>
                    </a:lnTo>
                    <a:lnTo>
                      <a:pt x="82" y="16"/>
                    </a:lnTo>
                    <a:lnTo>
                      <a:pt x="75" y="16"/>
                    </a:lnTo>
                    <a:lnTo>
                      <a:pt x="71" y="14"/>
                    </a:lnTo>
                    <a:lnTo>
                      <a:pt x="67" y="12"/>
                    </a:lnTo>
                    <a:lnTo>
                      <a:pt x="57" y="10"/>
                    </a:lnTo>
                    <a:lnTo>
                      <a:pt x="55" y="14"/>
                    </a:lnTo>
                    <a:lnTo>
                      <a:pt x="53" y="16"/>
                    </a:lnTo>
                    <a:lnTo>
                      <a:pt x="51" y="14"/>
                    </a:lnTo>
                    <a:lnTo>
                      <a:pt x="49" y="14"/>
                    </a:lnTo>
                    <a:lnTo>
                      <a:pt x="47" y="16"/>
                    </a:lnTo>
                    <a:lnTo>
                      <a:pt x="37" y="49"/>
                    </a:lnTo>
                    <a:lnTo>
                      <a:pt x="37" y="53"/>
                    </a:lnTo>
                    <a:lnTo>
                      <a:pt x="37" y="59"/>
                    </a:lnTo>
                    <a:lnTo>
                      <a:pt x="37" y="63"/>
                    </a:lnTo>
                    <a:lnTo>
                      <a:pt x="37" y="67"/>
                    </a:lnTo>
                    <a:lnTo>
                      <a:pt x="35" y="67"/>
                    </a:lnTo>
                    <a:lnTo>
                      <a:pt x="33" y="65"/>
                    </a:lnTo>
                    <a:lnTo>
                      <a:pt x="35" y="61"/>
                    </a:lnTo>
                    <a:lnTo>
                      <a:pt x="35" y="59"/>
                    </a:lnTo>
                    <a:lnTo>
                      <a:pt x="33" y="57"/>
                    </a:lnTo>
                    <a:lnTo>
                      <a:pt x="31" y="61"/>
                    </a:lnTo>
                    <a:lnTo>
                      <a:pt x="31" y="63"/>
                    </a:lnTo>
                    <a:lnTo>
                      <a:pt x="31" y="69"/>
                    </a:lnTo>
                    <a:lnTo>
                      <a:pt x="26" y="71"/>
                    </a:lnTo>
                    <a:lnTo>
                      <a:pt x="24" y="75"/>
                    </a:lnTo>
                    <a:lnTo>
                      <a:pt x="22" y="77"/>
                    </a:lnTo>
                    <a:lnTo>
                      <a:pt x="22" y="81"/>
                    </a:lnTo>
                    <a:lnTo>
                      <a:pt x="22" y="88"/>
                    </a:lnTo>
                    <a:lnTo>
                      <a:pt x="20" y="90"/>
                    </a:lnTo>
                    <a:lnTo>
                      <a:pt x="16" y="90"/>
                    </a:lnTo>
                    <a:lnTo>
                      <a:pt x="12" y="92"/>
                    </a:lnTo>
                    <a:lnTo>
                      <a:pt x="10" y="94"/>
                    </a:lnTo>
                    <a:lnTo>
                      <a:pt x="4" y="94"/>
                    </a:lnTo>
                    <a:lnTo>
                      <a:pt x="2" y="94"/>
                    </a:lnTo>
                    <a:lnTo>
                      <a:pt x="0" y="94"/>
                    </a:lnTo>
                    <a:lnTo>
                      <a:pt x="0" y="96"/>
                    </a:lnTo>
                    <a:lnTo>
                      <a:pt x="0" y="98"/>
                    </a:lnTo>
                    <a:lnTo>
                      <a:pt x="0" y="100"/>
                    </a:lnTo>
                    <a:lnTo>
                      <a:pt x="0" y="104"/>
                    </a:lnTo>
                    <a:lnTo>
                      <a:pt x="2" y="106"/>
                    </a:lnTo>
                    <a:lnTo>
                      <a:pt x="2" y="108"/>
                    </a:lnTo>
                    <a:lnTo>
                      <a:pt x="6" y="112"/>
                    </a:lnTo>
                    <a:lnTo>
                      <a:pt x="4" y="112"/>
                    </a:lnTo>
                    <a:lnTo>
                      <a:pt x="12" y="122"/>
                    </a:lnTo>
                    <a:lnTo>
                      <a:pt x="14" y="130"/>
                    </a:lnTo>
                    <a:lnTo>
                      <a:pt x="20" y="143"/>
                    </a:lnTo>
                    <a:lnTo>
                      <a:pt x="22" y="151"/>
                    </a:lnTo>
                    <a:lnTo>
                      <a:pt x="24" y="159"/>
                    </a:lnTo>
                    <a:lnTo>
                      <a:pt x="31" y="163"/>
                    </a:lnTo>
                    <a:lnTo>
                      <a:pt x="33" y="173"/>
                    </a:lnTo>
                    <a:lnTo>
                      <a:pt x="35" y="182"/>
                    </a:lnTo>
                    <a:lnTo>
                      <a:pt x="49" y="184"/>
                    </a:lnTo>
                    <a:lnTo>
                      <a:pt x="51" y="186"/>
                    </a:lnTo>
                    <a:lnTo>
                      <a:pt x="53" y="186"/>
                    </a:lnTo>
                    <a:lnTo>
                      <a:pt x="55" y="198"/>
                    </a:lnTo>
                    <a:lnTo>
                      <a:pt x="139" y="198"/>
                    </a:lnTo>
                    <a:lnTo>
                      <a:pt x="139" y="196"/>
                    </a:lnTo>
                    <a:lnTo>
                      <a:pt x="145" y="196"/>
                    </a:lnTo>
                    <a:lnTo>
                      <a:pt x="145" y="194"/>
                    </a:lnTo>
                    <a:lnTo>
                      <a:pt x="149" y="194"/>
                    </a:lnTo>
                    <a:lnTo>
                      <a:pt x="155" y="194"/>
                    </a:lnTo>
                    <a:lnTo>
                      <a:pt x="155" y="180"/>
                    </a:lnTo>
                    <a:lnTo>
                      <a:pt x="153" y="180"/>
                    </a:lnTo>
                    <a:lnTo>
                      <a:pt x="155" y="177"/>
                    </a:lnTo>
                    <a:lnTo>
                      <a:pt x="155" y="141"/>
                    </a:lnTo>
                    <a:lnTo>
                      <a:pt x="145" y="139"/>
                    </a:lnTo>
                    <a:lnTo>
                      <a:pt x="145" y="137"/>
                    </a:lnTo>
                    <a:lnTo>
                      <a:pt x="145" y="133"/>
                    </a:lnTo>
                    <a:lnTo>
                      <a:pt x="149" y="116"/>
                    </a:lnTo>
                    <a:lnTo>
                      <a:pt x="149" y="106"/>
                    </a:lnTo>
                    <a:lnTo>
                      <a:pt x="151" y="108"/>
                    </a:lnTo>
                    <a:lnTo>
                      <a:pt x="155" y="104"/>
                    </a:lnTo>
                    <a:lnTo>
                      <a:pt x="155" y="75"/>
                    </a:lnTo>
                    <a:lnTo>
                      <a:pt x="153" y="77"/>
                    </a:lnTo>
                    <a:lnTo>
                      <a:pt x="149" y="77"/>
                    </a:lnTo>
                    <a:lnTo>
                      <a:pt x="149" y="75"/>
                    </a:lnTo>
                    <a:lnTo>
                      <a:pt x="151" y="71"/>
                    </a:lnTo>
                    <a:lnTo>
                      <a:pt x="149" y="67"/>
                    </a:lnTo>
                    <a:lnTo>
                      <a:pt x="149" y="65"/>
                    </a:lnTo>
                    <a:lnTo>
                      <a:pt x="145" y="61"/>
                    </a:lnTo>
                    <a:lnTo>
                      <a:pt x="139" y="59"/>
                    </a:lnTo>
                    <a:lnTo>
                      <a:pt x="139" y="57"/>
                    </a:lnTo>
                    <a:lnTo>
                      <a:pt x="143" y="55"/>
                    </a:lnTo>
                    <a:lnTo>
                      <a:pt x="145" y="59"/>
                    </a:lnTo>
                    <a:lnTo>
                      <a:pt x="149" y="57"/>
                    </a:lnTo>
                    <a:lnTo>
                      <a:pt x="151" y="59"/>
                    </a:lnTo>
                    <a:lnTo>
                      <a:pt x="155" y="63"/>
                    </a:lnTo>
                    <a:lnTo>
                      <a:pt x="155" y="51"/>
                    </a:lnTo>
                    <a:lnTo>
                      <a:pt x="153" y="51"/>
                    </a:lnTo>
                    <a:lnTo>
                      <a:pt x="151" y="49"/>
                    </a:lnTo>
                    <a:lnTo>
                      <a:pt x="149" y="49"/>
                    </a:lnTo>
                    <a:lnTo>
                      <a:pt x="147" y="51"/>
                    </a:lnTo>
                    <a:lnTo>
                      <a:pt x="145" y="53"/>
                    </a:lnTo>
                    <a:lnTo>
                      <a:pt x="141" y="51"/>
                    </a:lnTo>
                    <a:lnTo>
                      <a:pt x="143" y="47"/>
                    </a:lnTo>
                    <a:lnTo>
                      <a:pt x="145" y="47"/>
                    </a:lnTo>
                    <a:lnTo>
                      <a:pt x="145" y="43"/>
                    </a:lnTo>
                    <a:lnTo>
                      <a:pt x="145" y="38"/>
                    </a:lnTo>
                    <a:lnTo>
                      <a:pt x="145" y="36"/>
                    </a:lnTo>
                    <a:lnTo>
                      <a:pt x="143" y="38"/>
                    </a:lnTo>
                    <a:lnTo>
                      <a:pt x="141" y="38"/>
                    </a:lnTo>
                    <a:lnTo>
                      <a:pt x="139" y="41"/>
                    </a:lnTo>
                    <a:lnTo>
                      <a:pt x="137" y="38"/>
                    </a:lnTo>
                    <a:lnTo>
                      <a:pt x="137" y="36"/>
                    </a:lnTo>
                    <a:lnTo>
                      <a:pt x="135" y="32"/>
                    </a:lnTo>
                    <a:lnTo>
                      <a:pt x="135" y="34"/>
                    </a:lnTo>
                    <a:lnTo>
                      <a:pt x="135" y="41"/>
                    </a:lnTo>
                    <a:lnTo>
                      <a:pt x="135" y="45"/>
                    </a:lnTo>
                    <a:lnTo>
                      <a:pt x="133" y="49"/>
                    </a:lnTo>
                    <a:lnTo>
                      <a:pt x="129" y="51"/>
                    </a:lnTo>
                    <a:lnTo>
                      <a:pt x="131" y="55"/>
                    </a:lnTo>
                    <a:lnTo>
                      <a:pt x="135" y="55"/>
                    </a:lnTo>
                    <a:lnTo>
                      <a:pt x="135" y="57"/>
                    </a:lnTo>
                    <a:lnTo>
                      <a:pt x="137" y="65"/>
                    </a:lnTo>
                    <a:lnTo>
                      <a:pt x="139" y="65"/>
                    </a:lnTo>
                    <a:lnTo>
                      <a:pt x="141" y="67"/>
                    </a:lnTo>
                    <a:lnTo>
                      <a:pt x="139" y="67"/>
                    </a:lnTo>
                    <a:lnTo>
                      <a:pt x="137" y="71"/>
                    </a:lnTo>
                    <a:lnTo>
                      <a:pt x="129" y="69"/>
                    </a:lnTo>
                    <a:lnTo>
                      <a:pt x="122" y="71"/>
                    </a:lnTo>
                    <a:lnTo>
                      <a:pt x="116" y="71"/>
                    </a:lnTo>
                    <a:lnTo>
                      <a:pt x="112" y="73"/>
                    </a:lnTo>
                    <a:lnTo>
                      <a:pt x="110" y="77"/>
                    </a:lnTo>
                    <a:lnTo>
                      <a:pt x="112" y="83"/>
                    </a:lnTo>
                    <a:lnTo>
                      <a:pt x="112" y="85"/>
                    </a:lnTo>
                    <a:lnTo>
                      <a:pt x="108" y="88"/>
                    </a:lnTo>
                    <a:lnTo>
                      <a:pt x="106" y="90"/>
                    </a:lnTo>
                    <a:lnTo>
                      <a:pt x="102" y="96"/>
                    </a:lnTo>
                    <a:lnTo>
                      <a:pt x="102" y="98"/>
                    </a:lnTo>
                    <a:lnTo>
                      <a:pt x="100" y="98"/>
                    </a:lnTo>
                    <a:lnTo>
                      <a:pt x="98" y="96"/>
                    </a:lnTo>
                    <a:lnTo>
                      <a:pt x="98" y="92"/>
                    </a:lnTo>
                    <a:lnTo>
                      <a:pt x="98" y="85"/>
                    </a:lnTo>
                    <a:lnTo>
                      <a:pt x="102" y="77"/>
                    </a:lnTo>
                    <a:lnTo>
                      <a:pt x="106" y="69"/>
                    </a:lnTo>
                    <a:lnTo>
                      <a:pt x="112" y="61"/>
                    </a:lnTo>
                    <a:lnTo>
                      <a:pt x="112" y="53"/>
                    </a:lnTo>
                    <a:lnTo>
                      <a:pt x="116" y="51"/>
                    </a:lnTo>
                    <a:lnTo>
                      <a:pt x="118" y="53"/>
                    </a:lnTo>
                    <a:lnTo>
                      <a:pt x="120" y="47"/>
                    </a:lnTo>
                    <a:lnTo>
                      <a:pt x="122" y="41"/>
                    </a:lnTo>
                    <a:lnTo>
                      <a:pt x="127" y="32"/>
                    </a:lnTo>
                    <a:lnTo>
                      <a:pt x="129" y="24"/>
                    </a:lnTo>
                    <a:lnTo>
                      <a:pt x="129" y="22"/>
                    </a:lnTo>
                    <a:lnTo>
                      <a:pt x="127" y="16"/>
                    </a:lnTo>
                    <a:lnTo>
                      <a:pt x="127" y="12"/>
                    </a:lnTo>
                    <a:lnTo>
                      <a:pt x="122" y="12"/>
                    </a:lnTo>
                    <a:lnTo>
                      <a:pt x="116" y="10"/>
                    </a:lnTo>
                    <a:lnTo>
                      <a:pt x="110" y="6"/>
                    </a:lnTo>
                    <a:lnTo>
                      <a:pt x="104" y="4"/>
                    </a:lnTo>
                    <a:lnTo>
                      <a:pt x="94" y="0"/>
                    </a:lnTo>
                    <a:lnTo>
                      <a:pt x="94"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2" name="Freeform 61"/>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3" name="Freeform 62"/>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4" name="Freeform 63"/>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5" name="Freeform 64"/>
              <p:cNvSpPr>
                <a:spLocks/>
              </p:cNvSpPr>
              <p:nvPr/>
            </p:nvSpPr>
            <p:spPr bwMode="auto">
              <a:xfrm>
                <a:off x="6566" y="2706"/>
                <a:ext cx="40" cy="14"/>
              </a:xfrm>
              <a:custGeom>
                <a:avLst/>
                <a:gdLst>
                  <a:gd name="T0" fmla="*/ 20 w 40"/>
                  <a:gd name="T1" fmla="*/ 10 h 14"/>
                  <a:gd name="T2" fmla="*/ 16 w 40"/>
                  <a:gd name="T3" fmla="*/ 10 h 14"/>
                  <a:gd name="T4" fmla="*/ 4 w 40"/>
                  <a:gd name="T5" fmla="*/ 6 h 14"/>
                  <a:gd name="T6" fmla="*/ 0 w 40"/>
                  <a:gd name="T7" fmla="*/ 12 h 14"/>
                  <a:gd name="T8" fmla="*/ 0 w 40"/>
                  <a:gd name="T9" fmla="*/ 14 h 14"/>
                  <a:gd name="T10" fmla="*/ 40 w 40"/>
                  <a:gd name="T11" fmla="*/ 14 h 14"/>
                  <a:gd name="T12" fmla="*/ 40 w 40"/>
                  <a:gd name="T13" fmla="*/ 6 h 14"/>
                  <a:gd name="T14" fmla="*/ 36 w 40"/>
                  <a:gd name="T15" fmla="*/ 6 h 14"/>
                  <a:gd name="T16" fmla="*/ 34 w 40"/>
                  <a:gd name="T17" fmla="*/ 2 h 14"/>
                  <a:gd name="T18" fmla="*/ 30 w 40"/>
                  <a:gd name="T19" fmla="*/ 0 h 14"/>
                  <a:gd name="T20" fmla="*/ 20 w 40"/>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20" y="10"/>
                    </a:moveTo>
                    <a:lnTo>
                      <a:pt x="16" y="10"/>
                    </a:lnTo>
                    <a:lnTo>
                      <a:pt x="4" y="6"/>
                    </a:lnTo>
                    <a:lnTo>
                      <a:pt x="0" y="12"/>
                    </a:lnTo>
                    <a:lnTo>
                      <a:pt x="0" y="14"/>
                    </a:lnTo>
                    <a:lnTo>
                      <a:pt x="40" y="14"/>
                    </a:lnTo>
                    <a:lnTo>
                      <a:pt x="40" y="6"/>
                    </a:lnTo>
                    <a:lnTo>
                      <a:pt x="36" y="6"/>
                    </a:lnTo>
                    <a:lnTo>
                      <a:pt x="34" y="2"/>
                    </a:lnTo>
                    <a:lnTo>
                      <a:pt x="30" y="0"/>
                    </a:lnTo>
                    <a:lnTo>
                      <a:pt x="2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6" name="Freeform 65"/>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7" name="Freeform 66"/>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8" name="Freeform 67"/>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9" name="Freeform 68"/>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0" name="Freeform 69"/>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1" name="Freeform 70"/>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2" name="Rectangle 71"/>
              <p:cNvSpPr>
                <a:spLocks noChangeArrowheads="1"/>
              </p:cNvSpPr>
              <p:nvPr/>
            </p:nvSpPr>
            <p:spPr bwMode="auto">
              <a:xfrm>
                <a:off x="6243" y="3099"/>
                <a:ext cx="41" cy="4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3" name="Freeform 72"/>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4" name="Freeform 73"/>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5" name="Freeform 74"/>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6" name="Freeform 75"/>
              <p:cNvSpPr>
                <a:spLocks/>
              </p:cNvSpPr>
              <p:nvPr/>
            </p:nvSpPr>
            <p:spPr bwMode="auto">
              <a:xfrm>
                <a:off x="6329" y="3191"/>
                <a:ext cx="10" cy="22"/>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7" name="Freeform 76"/>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8" name="Freeform 77"/>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9" name="Freeform 78"/>
              <p:cNvSpPr>
                <a:spLocks/>
              </p:cNvSpPr>
              <p:nvPr/>
            </p:nvSpPr>
            <p:spPr bwMode="auto">
              <a:xfrm>
                <a:off x="6657" y="2475"/>
                <a:ext cx="52" cy="22"/>
              </a:xfrm>
              <a:custGeom>
                <a:avLst/>
                <a:gdLst>
                  <a:gd name="T0" fmla="*/ 21 w 52"/>
                  <a:gd name="T1" fmla="*/ 4 h 22"/>
                  <a:gd name="T2" fmla="*/ 17 w 52"/>
                  <a:gd name="T3" fmla="*/ 6 h 22"/>
                  <a:gd name="T4" fmla="*/ 13 w 52"/>
                  <a:gd name="T5" fmla="*/ 6 h 22"/>
                  <a:gd name="T6" fmla="*/ 5 w 52"/>
                  <a:gd name="T7" fmla="*/ 4 h 22"/>
                  <a:gd name="T8" fmla="*/ 3 w 52"/>
                  <a:gd name="T9" fmla="*/ 12 h 22"/>
                  <a:gd name="T10" fmla="*/ 0 w 52"/>
                  <a:gd name="T11" fmla="*/ 16 h 22"/>
                  <a:gd name="T12" fmla="*/ 3 w 52"/>
                  <a:gd name="T13" fmla="*/ 18 h 22"/>
                  <a:gd name="T14" fmla="*/ 0 w 52"/>
                  <a:gd name="T15" fmla="*/ 18 h 22"/>
                  <a:gd name="T16" fmla="*/ 3 w 52"/>
                  <a:gd name="T17" fmla="*/ 18 h 22"/>
                  <a:gd name="T18" fmla="*/ 13 w 52"/>
                  <a:gd name="T19" fmla="*/ 16 h 22"/>
                  <a:gd name="T20" fmla="*/ 15 w 52"/>
                  <a:gd name="T21" fmla="*/ 14 h 22"/>
                  <a:gd name="T22" fmla="*/ 27 w 52"/>
                  <a:gd name="T23" fmla="*/ 14 h 22"/>
                  <a:gd name="T24" fmla="*/ 29 w 52"/>
                  <a:gd name="T25" fmla="*/ 14 h 22"/>
                  <a:gd name="T26" fmla="*/ 29 w 52"/>
                  <a:gd name="T27" fmla="*/ 16 h 22"/>
                  <a:gd name="T28" fmla="*/ 31 w 52"/>
                  <a:gd name="T29" fmla="*/ 18 h 22"/>
                  <a:gd name="T30" fmla="*/ 33 w 52"/>
                  <a:gd name="T31" fmla="*/ 20 h 22"/>
                  <a:gd name="T32" fmla="*/ 33 w 52"/>
                  <a:gd name="T33" fmla="*/ 22 h 22"/>
                  <a:gd name="T34" fmla="*/ 52 w 52"/>
                  <a:gd name="T35" fmla="*/ 22 h 22"/>
                  <a:gd name="T36" fmla="*/ 52 w 52"/>
                  <a:gd name="T37" fmla="*/ 6 h 22"/>
                  <a:gd name="T38" fmla="*/ 50 w 52"/>
                  <a:gd name="T39" fmla="*/ 6 h 22"/>
                  <a:gd name="T40" fmla="*/ 47 w 52"/>
                  <a:gd name="T41" fmla="*/ 6 h 22"/>
                  <a:gd name="T42" fmla="*/ 45 w 52"/>
                  <a:gd name="T43" fmla="*/ 6 h 22"/>
                  <a:gd name="T44" fmla="*/ 43 w 52"/>
                  <a:gd name="T45" fmla="*/ 4 h 22"/>
                  <a:gd name="T46" fmla="*/ 43 w 52"/>
                  <a:gd name="T47" fmla="*/ 4 h 22"/>
                  <a:gd name="T48" fmla="*/ 41 w 52"/>
                  <a:gd name="T49" fmla="*/ 2 h 22"/>
                  <a:gd name="T50" fmla="*/ 37 w 52"/>
                  <a:gd name="T51" fmla="*/ 4 h 22"/>
                  <a:gd name="T52" fmla="*/ 33 w 52"/>
                  <a:gd name="T53" fmla="*/ 2 h 22"/>
                  <a:gd name="T54" fmla="*/ 29 w 52"/>
                  <a:gd name="T55" fmla="*/ 2 h 22"/>
                  <a:gd name="T56" fmla="*/ 25 w 52"/>
                  <a:gd name="T57" fmla="*/ 0 h 22"/>
                  <a:gd name="T58" fmla="*/ 21 w 52"/>
                  <a:gd name="T59" fmla="*/ 0 h 22"/>
                  <a:gd name="T60" fmla="*/ 21 w 52"/>
                  <a:gd name="T6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2">
                    <a:moveTo>
                      <a:pt x="21" y="4"/>
                    </a:move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2"/>
                    </a:lnTo>
                    <a:lnTo>
                      <a:pt x="52" y="22"/>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lnTo>
                      <a:pt x="21"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20" name="Freeform 79"/>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1" name="Freeform 80"/>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2" name="Freeform 81"/>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3" name="Freeform 82"/>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4" name="Freeform 83"/>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25" name="Freeform 84"/>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6" name="Freeform 85"/>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7" name="Freeform 86"/>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8" name="Freeform 87"/>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9" name="Freeform 88"/>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0" name="Freeform 89"/>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1" name="Freeform 90"/>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2" name="Freeform 91"/>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3" name="Freeform 92"/>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4" name="Freeform 93"/>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5" name="Freeform 94"/>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6" name="Freeform 95"/>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7" name="Freeform 96"/>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8" name="Freeform 97"/>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9" name="Freeform 98"/>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0" name="Freeform 99"/>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1" name="Freeform 100"/>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2" name="Freeform 101"/>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3" name="Freeform 102"/>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4" name="Freeform 103"/>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5" name="Freeform 104"/>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6" name="Freeform 105"/>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7" name="Freeform 106"/>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8" name="Freeform 107"/>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9" name="Freeform 108"/>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0" name="Freeform 109"/>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1" name="Freeform 110"/>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2" name="Freeform 111"/>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3" name="Freeform 112"/>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4" name="Freeform 113"/>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5" name="Freeform 114"/>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6" name="Freeform 115"/>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7" name="Freeform 116"/>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8" name="Freeform 117"/>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9" name="Freeform 118"/>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0" name="Freeform 119"/>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1" name="Freeform 120"/>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2" name="Freeform 121"/>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3" name="Freeform 122"/>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4" name="Freeform 123"/>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5" name="Freeform 124"/>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6" name="Freeform 125"/>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7" name="Freeform 126"/>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8" name="Freeform 127"/>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9" name="Freeform 128"/>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0" name="Freeform 129"/>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1" name="Freeform 130"/>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2" name="Freeform 131"/>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3" name="Freeform 132"/>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4" name="Freeform 133"/>
              <p:cNvSpPr>
                <a:spLocks/>
              </p:cNvSpPr>
              <p:nvPr/>
            </p:nvSpPr>
            <p:spPr bwMode="auto">
              <a:xfrm>
                <a:off x="6369" y="2174"/>
                <a:ext cx="139" cy="133"/>
              </a:xfrm>
              <a:custGeom>
                <a:avLst/>
                <a:gdLst>
                  <a:gd name="T0" fmla="*/ 76 w 139"/>
                  <a:gd name="T1" fmla="*/ 17 h 133"/>
                  <a:gd name="T2" fmla="*/ 58 w 139"/>
                  <a:gd name="T3" fmla="*/ 31 h 133"/>
                  <a:gd name="T4" fmla="*/ 58 w 139"/>
                  <a:gd name="T5" fmla="*/ 31 h 133"/>
                  <a:gd name="T6" fmla="*/ 45 w 139"/>
                  <a:gd name="T7" fmla="*/ 41 h 133"/>
                  <a:gd name="T8" fmla="*/ 35 w 139"/>
                  <a:gd name="T9" fmla="*/ 49 h 133"/>
                  <a:gd name="T10" fmla="*/ 25 w 139"/>
                  <a:gd name="T11" fmla="*/ 58 h 133"/>
                  <a:gd name="T12" fmla="*/ 9 w 139"/>
                  <a:gd name="T13" fmla="*/ 66 h 133"/>
                  <a:gd name="T14" fmla="*/ 2 w 139"/>
                  <a:gd name="T15" fmla="*/ 76 h 133"/>
                  <a:gd name="T16" fmla="*/ 4 w 139"/>
                  <a:gd name="T17" fmla="*/ 80 h 133"/>
                  <a:gd name="T18" fmla="*/ 7 w 139"/>
                  <a:gd name="T19" fmla="*/ 84 h 133"/>
                  <a:gd name="T20" fmla="*/ 9 w 139"/>
                  <a:gd name="T21" fmla="*/ 92 h 133"/>
                  <a:gd name="T22" fmla="*/ 13 w 139"/>
                  <a:gd name="T23" fmla="*/ 101 h 133"/>
                  <a:gd name="T24" fmla="*/ 17 w 139"/>
                  <a:gd name="T25" fmla="*/ 107 h 133"/>
                  <a:gd name="T26" fmla="*/ 21 w 139"/>
                  <a:gd name="T27" fmla="*/ 107 h 133"/>
                  <a:gd name="T28" fmla="*/ 23 w 139"/>
                  <a:gd name="T29" fmla="*/ 103 h 133"/>
                  <a:gd name="T30" fmla="*/ 29 w 139"/>
                  <a:gd name="T31" fmla="*/ 103 h 133"/>
                  <a:gd name="T32" fmla="*/ 35 w 139"/>
                  <a:gd name="T33" fmla="*/ 105 h 133"/>
                  <a:gd name="T34" fmla="*/ 47 w 139"/>
                  <a:gd name="T35" fmla="*/ 101 h 133"/>
                  <a:gd name="T36" fmla="*/ 58 w 139"/>
                  <a:gd name="T37" fmla="*/ 96 h 133"/>
                  <a:gd name="T38" fmla="*/ 68 w 139"/>
                  <a:gd name="T39" fmla="*/ 92 h 133"/>
                  <a:gd name="T40" fmla="*/ 76 w 139"/>
                  <a:gd name="T41" fmla="*/ 82 h 133"/>
                  <a:gd name="T42" fmla="*/ 88 w 139"/>
                  <a:gd name="T43" fmla="*/ 76 h 133"/>
                  <a:gd name="T44" fmla="*/ 88 w 139"/>
                  <a:gd name="T45" fmla="*/ 76 h 133"/>
                  <a:gd name="T46" fmla="*/ 96 w 139"/>
                  <a:gd name="T47" fmla="*/ 76 h 133"/>
                  <a:gd name="T48" fmla="*/ 105 w 139"/>
                  <a:gd name="T49" fmla="*/ 72 h 133"/>
                  <a:gd name="T50" fmla="*/ 109 w 139"/>
                  <a:gd name="T51" fmla="*/ 78 h 133"/>
                  <a:gd name="T52" fmla="*/ 111 w 139"/>
                  <a:gd name="T53" fmla="*/ 78 h 133"/>
                  <a:gd name="T54" fmla="*/ 113 w 139"/>
                  <a:gd name="T55" fmla="*/ 82 h 133"/>
                  <a:gd name="T56" fmla="*/ 117 w 139"/>
                  <a:gd name="T57" fmla="*/ 84 h 133"/>
                  <a:gd name="T58" fmla="*/ 119 w 139"/>
                  <a:gd name="T59" fmla="*/ 96 h 133"/>
                  <a:gd name="T60" fmla="*/ 129 w 139"/>
                  <a:gd name="T61" fmla="*/ 111 h 133"/>
                  <a:gd name="T62" fmla="*/ 135 w 139"/>
                  <a:gd name="T63" fmla="*/ 133 h 133"/>
                  <a:gd name="T64" fmla="*/ 139 w 139"/>
                  <a:gd name="T65" fmla="*/ 66 h 133"/>
                  <a:gd name="T66" fmla="*/ 127 w 139"/>
                  <a:gd name="T67" fmla="*/ 62 h 133"/>
                  <a:gd name="T68" fmla="*/ 127 w 139"/>
                  <a:gd name="T69" fmla="*/ 47 h 133"/>
                  <a:gd name="T70" fmla="*/ 133 w 139"/>
                  <a:gd name="T71" fmla="*/ 39 h 133"/>
                  <a:gd name="T72" fmla="*/ 139 w 139"/>
                  <a:gd name="T73" fmla="*/ 25 h 133"/>
                  <a:gd name="T74" fmla="*/ 129 w 139"/>
                  <a:gd name="T75" fmla="*/ 11 h 133"/>
                  <a:gd name="T76" fmla="*/ 109 w 139"/>
                  <a:gd name="T77" fmla="*/ 2 h 133"/>
                  <a:gd name="T78" fmla="*/ 90 w 139"/>
                  <a:gd name="T79"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133">
                    <a:moveTo>
                      <a:pt x="90" y="11"/>
                    </a:moveTo>
                    <a:lnTo>
                      <a:pt x="76" y="17"/>
                    </a:lnTo>
                    <a:lnTo>
                      <a:pt x="68" y="23"/>
                    </a:lnTo>
                    <a:lnTo>
                      <a:pt x="58" y="31"/>
                    </a:lnTo>
                    <a:lnTo>
                      <a:pt x="60" y="31"/>
                    </a:lnTo>
                    <a:lnTo>
                      <a:pt x="58" y="31"/>
                    </a:lnTo>
                    <a:lnTo>
                      <a:pt x="54" y="35"/>
                    </a:lnTo>
                    <a:lnTo>
                      <a:pt x="45" y="41"/>
                    </a:lnTo>
                    <a:lnTo>
                      <a:pt x="39" y="45"/>
                    </a:lnTo>
                    <a:lnTo>
                      <a:pt x="35" y="49"/>
                    </a:lnTo>
                    <a:lnTo>
                      <a:pt x="29" y="54"/>
                    </a:lnTo>
                    <a:lnTo>
                      <a:pt x="25" y="58"/>
                    </a:lnTo>
                    <a:lnTo>
                      <a:pt x="17" y="60"/>
                    </a:lnTo>
                    <a:lnTo>
                      <a:pt x="9" y="66"/>
                    </a:lnTo>
                    <a:lnTo>
                      <a:pt x="7" y="74"/>
                    </a:lnTo>
                    <a:lnTo>
                      <a:pt x="2" y="76"/>
                    </a:lnTo>
                    <a:lnTo>
                      <a:pt x="0" y="78"/>
                    </a:lnTo>
                    <a:lnTo>
                      <a:pt x="4" y="80"/>
                    </a:lnTo>
                    <a:lnTo>
                      <a:pt x="7" y="82"/>
                    </a:lnTo>
                    <a:lnTo>
                      <a:pt x="7" y="84"/>
                    </a:lnTo>
                    <a:lnTo>
                      <a:pt x="9" y="90"/>
                    </a:lnTo>
                    <a:lnTo>
                      <a:pt x="9" y="92"/>
                    </a:lnTo>
                    <a:lnTo>
                      <a:pt x="11" y="98"/>
                    </a:lnTo>
                    <a:lnTo>
                      <a:pt x="13" y="101"/>
                    </a:lnTo>
                    <a:lnTo>
                      <a:pt x="15" y="105"/>
                    </a:lnTo>
                    <a:lnTo>
                      <a:pt x="17" y="107"/>
                    </a:lnTo>
                    <a:lnTo>
                      <a:pt x="21" y="109"/>
                    </a:lnTo>
                    <a:lnTo>
                      <a:pt x="21" y="107"/>
                    </a:lnTo>
                    <a:lnTo>
                      <a:pt x="21" y="105"/>
                    </a:lnTo>
                    <a:lnTo>
                      <a:pt x="23" y="103"/>
                    </a:lnTo>
                    <a:lnTo>
                      <a:pt x="25" y="103"/>
                    </a:lnTo>
                    <a:lnTo>
                      <a:pt x="29" y="103"/>
                    </a:lnTo>
                    <a:lnTo>
                      <a:pt x="31" y="105"/>
                    </a:lnTo>
                    <a:lnTo>
                      <a:pt x="35" y="105"/>
                    </a:lnTo>
                    <a:lnTo>
                      <a:pt x="41" y="103"/>
                    </a:lnTo>
                    <a:lnTo>
                      <a:pt x="47" y="101"/>
                    </a:lnTo>
                    <a:lnTo>
                      <a:pt x="51" y="98"/>
                    </a:lnTo>
                    <a:lnTo>
                      <a:pt x="58" y="96"/>
                    </a:lnTo>
                    <a:lnTo>
                      <a:pt x="62" y="96"/>
                    </a:lnTo>
                    <a:lnTo>
                      <a:pt x="68" y="92"/>
                    </a:lnTo>
                    <a:lnTo>
                      <a:pt x="70" y="90"/>
                    </a:lnTo>
                    <a:lnTo>
                      <a:pt x="76" y="82"/>
                    </a:lnTo>
                    <a:lnTo>
                      <a:pt x="80" y="78"/>
                    </a:lnTo>
                    <a:lnTo>
                      <a:pt x="88" y="76"/>
                    </a:lnTo>
                    <a:lnTo>
                      <a:pt x="88" y="74"/>
                    </a:lnTo>
                    <a:lnTo>
                      <a:pt x="88" y="76"/>
                    </a:lnTo>
                    <a:lnTo>
                      <a:pt x="94" y="74"/>
                    </a:lnTo>
                    <a:lnTo>
                      <a:pt x="96" y="76"/>
                    </a:lnTo>
                    <a:lnTo>
                      <a:pt x="100" y="74"/>
                    </a:lnTo>
                    <a:lnTo>
                      <a:pt x="105" y="72"/>
                    </a:lnTo>
                    <a:lnTo>
                      <a:pt x="109" y="72"/>
                    </a:lnTo>
                    <a:lnTo>
                      <a:pt x="109" y="78"/>
                    </a:lnTo>
                    <a:lnTo>
                      <a:pt x="111" y="80"/>
                    </a:lnTo>
                    <a:lnTo>
                      <a:pt x="111" y="78"/>
                    </a:lnTo>
                    <a:lnTo>
                      <a:pt x="113" y="80"/>
                    </a:lnTo>
                    <a:lnTo>
                      <a:pt x="113" y="82"/>
                    </a:lnTo>
                    <a:lnTo>
                      <a:pt x="115" y="82"/>
                    </a:lnTo>
                    <a:lnTo>
                      <a:pt x="117" y="84"/>
                    </a:lnTo>
                    <a:lnTo>
                      <a:pt x="117" y="90"/>
                    </a:lnTo>
                    <a:lnTo>
                      <a:pt x="119" y="96"/>
                    </a:lnTo>
                    <a:lnTo>
                      <a:pt x="123" y="105"/>
                    </a:lnTo>
                    <a:lnTo>
                      <a:pt x="129" y="111"/>
                    </a:lnTo>
                    <a:lnTo>
                      <a:pt x="135" y="125"/>
                    </a:lnTo>
                    <a:lnTo>
                      <a:pt x="135" y="133"/>
                    </a:lnTo>
                    <a:lnTo>
                      <a:pt x="139" y="133"/>
                    </a:lnTo>
                    <a:lnTo>
                      <a:pt x="139" y="66"/>
                    </a:lnTo>
                    <a:lnTo>
                      <a:pt x="133" y="66"/>
                    </a:lnTo>
                    <a:lnTo>
                      <a:pt x="127" y="62"/>
                    </a:lnTo>
                    <a:lnTo>
                      <a:pt x="125" y="58"/>
                    </a:lnTo>
                    <a:lnTo>
                      <a:pt x="127" y="47"/>
                    </a:lnTo>
                    <a:lnTo>
                      <a:pt x="129" y="41"/>
                    </a:lnTo>
                    <a:lnTo>
                      <a:pt x="133" y="39"/>
                    </a:lnTo>
                    <a:lnTo>
                      <a:pt x="139" y="37"/>
                    </a:lnTo>
                    <a:lnTo>
                      <a:pt x="139" y="25"/>
                    </a:lnTo>
                    <a:lnTo>
                      <a:pt x="137" y="11"/>
                    </a:lnTo>
                    <a:lnTo>
                      <a:pt x="129" y="11"/>
                    </a:lnTo>
                    <a:lnTo>
                      <a:pt x="123" y="6"/>
                    </a:lnTo>
                    <a:lnTo>
                      <a:pt x="109" y="2"/>
                    </a:lnTo>
                    <a:lnTo>
                      <a:pt x="103" y="0"/>
                    </a:lnTo>
                    <a:lnTo>
                      <a:pt x="90" y="1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5" name="Freeform 134"/>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6" name="Freeform 135"/>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7" name="Freeform 136"/>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8" name="Freeform 137"/>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9" name="Freeform 138"/>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0" name="Freeform 139"/>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1" name="Freeform 140"/>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2" name="Freeform 141"/>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3" name="Freeform 142"/>
              <p:cNvSpPr>
                <a:spLocks/>
              </p:cNvSpPr>
              <p:nvPr/>
            </p:nvSpPr>
            <p:spPr bwMode="auto">
              <a:xfrm>
                <a:off x="6390" y="2283"/>
                <a:ext cx="90" cy="202"/>
              </a:xfrm>
              <a:custGeom>
                <a:avLst/>
                <a:gdLst>
                  <a:gd name="T0" fmla="*/ 24 w 90"/>
                  <a:gd name="T1" fmla="*/ 6 h 202"/>
                  <a:gd name="T2" fmla="*/ 22 w 90"/>
                  <a:gd name="T3" fmla="*/ 16 h 202"/>
                  <a:gd name="T4" fmla="*/ 26 w 90"/>
                  <a:gd name="T5" fmla="*/ 26 h 202"/>
                  <a:gd name="T6" fmla="*/ 33 w 90"/>
                  <a:gd name="T7" fmla="*/ 34 h 202"/>
                  <a:gd name="T8" fmla="*/ 39 w 90"/>
                  <a:gd name="T9" fmla="*/ 45 h 202"/>
                  <a:gd name="T10" fmla="*/ 43 w 90"/>
                  <a:gd name="T11" fmla="*/ 59 h 202"/>
                  <a:gd name="T12" fmla="*/ 43 w 90"/>
                  <a:gd name="T13" fmla="*/ 67 h 202"/>
                  <a:gd name="T14" fmla="*/ 53 w 90"/>
                  <a:gd name="T15" fmla="*/ 77 h 202"/>
                  <a:gd name="T16" fmla="*/ 55 w 90"/>
                  <a:gd name="T17" fmla="*/ 84 h 202"/>
                  <a:gd name="T18" fmla="*/ 63 w 90"/>
                  <a:gd name="T19" fmla="*/ 96 h 202"/>
                  <a:gd name="T20" fmla="*/ 61 w 90"/>
                  <a:gd name="T21" fmla="*/ 104 h 202"/>
                  <a:gd name="T22" fmla="*/ 57 w 90"/>
                  <a:gd name="T23" fmla="*/ 118 h 202"/>
                  <a:gd name="T24" fmla="*/ 57 w 90"/>
                  <a:gd name="T25" fmla="*/ 129 h 202"/>
                  <a:gd name="T26" fmla="*/ 53 w 90"/>
                  <a:gd name="T27" fmla="*/ 133 h 202"/>
                  <a:gd name="T28" fmla="*/ 47 w 90"/>
                  <a:gd name="T29" fmla="*/ 139 h 202"/>
                  <a:gd name="T30" fmla="*/ 37 w 90"/>
                  <a:gd name="T31" fmla="*/ 133 h 202"/>
                  <a:gd name="T32" fmla="*/ 28 w 90"/>
                  <a:gd name="T33" fmla="*/ 137 h 202"/>
                  <a:gd name="T34" fmla="*/ 20 w 90"/>
                  <a:gd name="T35" fmla="*/ 139 h 202"/>
                  <a:gd name="T36" fmla="*/ 14 w 90"/>
                  <a:gd name="T37" fmla="*/ 141 h 202"/>
                  <a:gd name="T38" fmla="*/ 10 w 90"/>
                  <a:gd name="T39" fmla="*/ 147 h 202"/>
                  <a:gd name="T40" fmla="*/ 14 w 90"/>
                  <a:gd name="T41" fmla="*/ 151 h 202"/>
                  <a:gd name="T42" fmla="*/ 14 w 90"/>
                  <a:gd name="T43" fmla="*/ 157 h 202"/>
                  <a:gd name="T44" fmla="*/ 8 w 90"/>
                  <a:gd name="T45" fmla="*/ 157 h 202"/>
                  <a:gd name="T46" fmla="*/ 4 w 90"/>
                  <a:gd name="T47" fmla="*/ 161 h 202"/>
                  <a:gd name="T48" fmla="*/ 2 w 90"/>
                  <a:gd name="T49" fmla="*/ 178 h 202"/>
                  <a:gd name="T50" fmla="*/ 0 w 90"/>
                  <a:gd name="T51" fmla="*/ 192 h 202"/>
                  <a:gd name="T52" fmla="*/ 2 w 90"/>
                  <a:gd name="T53" fmla="*/ 196 h 202"/>
                  <a:gd name="T54" fmla="*/ 2 w 90"/>
                  <a:gd name="T55" fmla="*/ 202 h 202"/>
                  <a:gd name="T56" fmla="*/ 90 w 90"/>
                  <a:gd name="T57" fmla="*/ 77 h 202"/>
                  <a:gd name="T58" fmla="*/ 88 w 90"/>
                  <a:gd name="T59" fmla="*/ 67 h 202"/>
                  <a:gd name="T60" fmla="*/ 90 w 90"/>
                  <a:gd name="T61" fmla="*/ 24 h 202"/>
                  <a:gd name="T62" fmla="*/ 84 w 90"/>
                  <a:gd name="T63" fmla="*/ 24 h 202"/>
                  <a:gd name="T64" fmla="*/ 73 w 90"/>
                  <a:gd name="T65" fmla="*/ 22 h 202"/>
                  <a:gd name="T66" fmla="*/ 65 w 90"/>
                  <a:gd name="T67" fmla="*/ 10 h 202"/>
                  <a:gd name="T68" fmla="*/ 51 w 90"/>
                  <a:gd name="T69" fmla="*/ 6 h 202"/>
                  <a:gd name="T70" fmla="*/ 35 w 90"/>
                  <a:gd name="T7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202">
                    <a:moveTo>
                      <a:pt x="28" y="2"/>
                    </a:moveTo>
                    <a:lnTo>
                      <a:pt x="24" y="6"/>
                    </a:lnTo>
                    <a:lnTo>
                      <a:pt x="22" y="12"/>
                    </a:lnTo>
                    <a:lnTo>
                      <a:pt x="22" y="16"/>
                    </a:lnTo>
                    <a:lnTo>
                      <a:pt x="22" y="22"/>
                    </a:lnTo>
                    <a:lnTo>
                      <a:pt x="26" y="26"/>
                    </a:lnTo>
                    <a:lnTo>
                      <a:pt x="30" y="28"/>
                    </a:lnTo>
                    <a:lnTo>
                      <a:pt x="33" y="34"/>
                    </a:lnTo>
                    <a:lnTo>
                      <a:pt x="35" y="39"/>
                    </a:lnTo>
                    <a:lnTo>
                      <a:pt x="39" y="45"/>
                    </a:lnTo>
                    <a:lnTo>
                      <a:pt x="43" y="53"/>
                    </a:lnTo>
                    <a:lnTo>
                      <a:pt x="43" y="59"/>
                    </a:lnTo>
                    <a:lnTo>
                      <a:pt x="43" y="61"/>
                    </a:lnTo>
                    <a:lnTo>
                      <a:pt x="43" y="67"/>
                    </a:lnTo>
                    <a:lnTo>
                      <a:pt x="49" y="75"/>
                    </a:lnTo>
                    <a:lnTo>
                      <a:pt x="53" y="77"/>
                    </a:lnTo>
                    <a:lnTo>
                      <a:pt x="55" y="81"/>
                    </a:lnTo>
                    <a:lnTo>
                      <a:pt x="55" y="84"/>
                    </a:lnTo>
                    <a:lnTo>
                      <a:pt x="59" y="90"/>
                    </a:lnTo>
                    <a:lnTo>
                      <a:pt x="63" y="96"/>
                    </a:lnTo>
                    <a:lnTo>
                      <a:pt x="63" y="100"/>
                    </a:lnTo>
                    <a:lnTo>
                      <a:pt x="61" y="104"/>
                    </a:lnTo>
                    <a:lnTo>
                      <a:pt x="59" y="114"/>
                    </a:lnTo>
                    <a:lnTo>
                      <a:pt x="57" y="118"/>
                    </a:lnTo>
                    <a:lnTo>
                      <a:pt x="57" y="122"/>
                    </a:lnTo>
                    <a:lnTo>
                      <a:pt x="57" y="129"/>
                    </a:lnTo>
                    <a:lnTo>
                      <a:pt x="57" y="129"/>
                    </a:lnTo>
                    <a:lnTo>
                      <a:pt x="53" y="133"/>
                    </a:lnTo>
                    <a:lnTo>
                      <a:pt x="51" y="135"/>
                    </a:lnTo>
                    <a:lnTo>
                      <a:pt x="47" y="139"/>
                    </a:lnTo>
                    <a:lnTo>
                      <a:pt x="41" y="137"/>
                    </a:lnTo>
                    <a:lnTo>
                      <a:pt x="37" y="133"/>
                    </a:lnTo>
                    <a:lnTo>
                      <a:pt x="33" y="135"/>
                    </a:lnTo>
                    <a:lnTo>
                      <a:pt x="28" y="137"/>
                    </a:lnTo>
                    <a:lnTo>
                      <a:pt x="24" y="137"/>
                    </a:lnTo>
                    <a:lnTo>
                      <a:pt x="20" y="139"/>
                    </a:lnTo>
                    <a:lnTo>
                      <a:pt x="18" y="139"/>
                    </a:lnTo>
                    <a:lnTo>
                      <a:pt x="14" y="141"/>
                    </a:lnTo>
                    <a:lnTo>
                      <a:pt x="10" y="145"/>
                    </a:lnTo>
                    <a:lnTo>
                      <a:pt x="10" y="147"/>
                    </a:lnTo>
                    <a:lnTo>
                      <a:pt x="12" y="149"/>
                    </a:lnTo>
                    <a:lnTo>
                      <a:pt x="14" y="151"/>
                    </a:lnTo>
                    <a:lnTo>
                      <a:pt x="14" y="155"/>
                    </a:lnTo>
                    <a:lnTo>
                      <a:pt x="14" y="157"/>
                    </a:lnTo>
                    <a:lnTo>
                      <a:pt x="12" y="157"/>
                    </a:lnTo>
                    <a:lnTo>
                      <a:pt x="8" y="157"/>
                    </a:lnTo>
                    <a:lnTo>
                      <a:pt x="6" y="159"/>
                    </a:lnTo>
                    <a:lnTo>
                      <a:pt x="4" y="161"/>
                    </a:lnTo>
                    <a:lnTo>
                      <a:pt x="4" y="169"/>
                    </a:lnTo>
                    <a:lnTo>
                      <a:pt x="2" y="178"/>
                    </a:lnTo>
                    <a:lnTo>
                      <a:pt x="2" y="186"/>
                    </a:lnTo>
                    <a:lnTo>
                      <a:pt x="0" y="192"/>
                    </a:lnTo>
                    <a:lnTo>
                      <a:pt x="2" y="194"/>
                    </a:lnTo>
                    <a:lnTo>
                      <a:pt x="2" y="196"/>
                    </a:lnTo>
                    <a:lnTo>
                      <a:pt x="4" y="200"/>
                    </a:lnTo>
                    <a:lnTo>
                      <a:pt x="2" y="202"/>
                    </a:lnTo>
                    <a:lnTo>
                      <a:pt x="90" y="202"/>
                    </a:lnTo>
                    <a:lnTo>
                      <a:pt x="90" y="77"/>
                    </a:lnTo>
                    <a:lnTo>
                      <a:pt x="88" y="75"/>
                    </a:lnTo>
                    <a:lnTo>
                      <a:pt x="88" y="67"/>
                    </a:lnTo>
                    <a:lnTo>
                      <a:pt x="90" y="65"/>
                    </a:lnTo>
                    <a:lnTo>
                      <a:pt x="90" y="24"/>
                    </a:lnTo>
                    <a:lnTo>
                      <a:pt x="88" y="24"/>
                    </a:lnTo>
                    <a:lnTo>
                      <a:pt x="84" y="24"/>
                    </a:lnTo>
                    <a:lnTo>
                      <a:pt x="79" y="24"/>
                    </a:lnTo>
                    <a:lnTo>
                      <a:pt x="73" y="22"/>
                    </a:lnTo>
                    <a:lnTo>
                      <a:pt x="69" y="16"/>
                    </a:lnTo>
                    <a:lnTo>
                      <a:pt x="65" y="10"/>
                    </a:lnTo>
                    <a:lnTo>
                      <a:pt x="57" y="6"/>
                    </a:lnTo>
                    <a:lnTo>
                      <a:pt x="51" y="6"/>
                    </a:lnTo>
                    <a:lnTo>
                      <a:pt x="45" y="4"/>
                    </a:lnTo>
                    <a:lnTo>
                      <a:pt x="35" y="0"/>
                    </a:lnTo>
                    <a:lnTo>
                      <a:pt x="2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4" name="Freeform 143"/>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5" name="Freeform 144"/>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6" name="Freeform 145"/>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7" name="Freeform 146"/>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8" name="Freeform 147"/>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9" name="Freeform 148"/>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0" name="Freeform 149"/>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1" name="Freeform 150"/>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2" name="Freeform 151"/>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93" name="Freeform 152"/>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4" name="Freeform 153"/>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5" name="Freeform 154"/>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6" name="Freeform 155"/>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7" name="Freeform 156"/>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8" name="Freeform 15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9" name="Freeform 158"/>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0" name="Freeform 159"/>
              <p:cNvSpPr>
                <a:spLocks/>
              </p:cNvSpPr>
              <p:nvPr/>
            </p:nvSpPr>
            <p:spPr bwMode="auto">
              <a:xfrm>
                <a:off x="6265" y="3178"/>
                <a:ext cx="321" cy="158"/>
              </a:xfrm>
              <a:custGeom>
                <a:avLst/>
                <a:gdLst>
                  <a:gd name="T0" fmla="*/ 227 w 321"/>
                  <a:gd name="T1" fmla="*/ 15 h 158"/>
                  <a:gd name="T2" fmla="*/ 215 w 321"/>
                  <a:gd name="T3" fmla="*/ 17 h 158"/>
                  <a:gd name="T4" fmla="*/ 202 w 321"/>
                  <a:gd name="T5" fmla="*/ 10 h 158"/>
                  <a:gd name="T6" fmla="*/ 196 w 321"/>
                  <a:gd name="T7" fmla="*/ 23 h 158"/>
                  <a:gd name="T8" fmla="*/ 180 w 321"/>
                  <a:gd name="T9" fmla="*/ 31 h 158"/>
                  <a:gd name="T10" fmla="*/ 153 w 321"/>
                  <a:gd name="T11" fmla="*/ 41 h 158"/>
                  <a:gd name="T12" fmla="*/ 141 w 321"/>
                  <a:gd name="T13" fmla="*/ 31 h 158"/>
                  <a:gd name="T14" fmla="*/ 123 w 321"/>
                  <a:gd name="T15" fmla="*/ 29 h 158"/>
                  <a:gd name="T16" fmla="*/ 108 w 321"/>
                  <a:gd name="T17" fmla="*/ 27 h 158"/>
                  <a:gd name="T18" fmla="*/ 96 w 321"/>
                  <a:gd name="T19" fmla="*/ 35 h 158"/>
                  <a:gd name="T20" fmla="*/ 84 w 321"/>
                  <a:gd name="T21" fmla="*/ 43 h 158"/>
                  <a:gd name="T22" fmla="*/ 72 w 321"/>
                  <a:gd name="T23" fmla="*/ 41 h 158"/>
                  <a:gd name="T24" fmla="*/ 70 w 321"/>
                  <a:gd name="T25" fmla="*/ 37 h 158"/>
                  <a:gd name="T26" fmla="*/ 66 w 321"/>
                  <a:gd name="T27" fmla="*/ 51 h 158"/>
                  <a:gd name="T28" fmla="*/ 76 w 321"/>
                  <a:gd name="T29" fmla="*/ 64 h 158"/>
                  <a:gd name="T30" fmla="*/ 88 w 321"/>
                  <a:gd name="T31" fmla="*/ 74 h 158"/>
                  <a:gd name="T32" fmla="*/ 92 w 321"/>
                  <a:gd name="T33" fmla="*/ 80 h 158"/>
                  <a:gd name="T34" fmla="*/ 88 w 321"/>
                  <a:gd name="T35" fmla="*/ 84 h 158"/>
                  <a:gd name="T36" fmla="*/ 98 w 321"/>
                  <a:gd name="T37" fmla="*/ 92 h 158"/>
                  <a:gd name="T38" fmla="*/ 102 w 321"/>
                  <a:gd name="T39" fmla="*/ 88 h 158"/>
                  <a:gd name="T40" fmla="*/ 102 w 321"/>
                  <a:gd name="T41" fmla="*/ 82 h 158"/>
                  <a:gd name="T42" fmla="*/ 111 w 321"/>
                  <a:gd name="T43" fmla="*/ 88 h 158"/>
                  <a:gd name="T44" fmla="*/ 127 w 321"/>
                  <a:gd name="T45" fmla="*/ 98 h 158"/>
                  <a:gd name="T46" fmla="*/ 141 w 321"/>
                  <a:gd name="T47" fmla="*/ 119 h 158"/>
                  <a:gd name="T48" fmla="*/ 141 w 321"/>
                  <a:gd name="T49" fmla="*/ 127 h 158"/>
                  <a:gd name="T50" fmla="*/ 133 w 321"/>
                  <a:gd name="T51" fmla="*/ 127 h 158"/>
                  <a:gd name="T52" fmla="*/ 104 w 321"/>
                  <a:gd name="T53" fmla="*/ 113 h 158"/>
                  <a:gd name="T54" fmla="*/ 88 w 321"/>
                  <a:gd name="T55" fmla="*/ 109 h 158"/>
                  <a:gd name="T56" fmla="*/ 74 w 321"/>
                  <a:gd name="T57" fmla="*/ 107 h 158"/>
                  <a:gd name="T58" fmla="*/ 39 w 321"/>
                  <a:gd name="T59" fmla="*/ 94 h 158"/>
                  <a:gd name="T60" fmla="*/ 14 w 321"/>
                  <a:gd name="T61" fmla="*/ 88 h 158"/>
                  <a:gd name="T62" fmla="*/ 2 w 321"/>
                  <a:gd name="T63" fmla="*/ 90 h 158"/>
                  <a:gd name="T64" fmla="*/ 14 w 321"/>
                  <a:gd name="T65" fmla="*/ 92 h 158"/>
                  <a:gd name="T66" fmla="*/ 25 w 321"/>
                  <a:gd name="T67" fmla="*/ 94 h 158"/>
                  <a:gd name="T68" fmla="*/ 37 w 321"/>
                  <a:gd name="T69" fmla="*/ 98 h 158"/>
                  <a:gd name="T70" fmla="*/ 61 w 321"/>
                  <a:gd name="T71" fmla="*/ 111 h 158"/>
                  <a:gd name="T72" fmla="*/ 102 w 321"/>
                  <a:gd name="T73" fmla="*/ 123 h 158"/>
                  <a:gd name="T74" fmla="*/ 139 w 321"/>
                  <a:gd name="T75" fmla="*/ 143 h 158"/>
                  <a:gd name="T76" fmla="*/ 155 w 321"/>
                  <a:gd name="T77" fmla="*/ 158 h 158"/>
                  <a:gd name="T78" fmla="*/ 321 w 321"/>
                  <a:gd name="T79" fmla="*/ 74 h 158"/>
                  <a:gd name="T80" fmla="*/ 321 w 321"/>
                  <a:gd name="T81" fmla="*/ 29 h 158"/>
                  <a:gd name="T82" fmla="*/ 313 w 321"/>
                  <a:gd name="T83" fmla="*/ 31 h 158"/>
                  <a:gd name="T84" fmla="*/ 303 w 321"/>
                  <a:gd name="T85" fmla="*/ 23 h 158"/>
                  <a:gd name="T86" fmla="*/ 292 w 321"/>
                  <a:gd name="T87" fmla="*/ 25 h 158"/>
                  <a:gd name="T88" fmla="*/ 284 w 321"/>
                  <a:gd name="T89" fmla="*/ 33 h 158"/>
                  <a:gd name="T90" fmla="*/ 280 w 321"/>
                  <a:gd name="T91" fmla="*/ 29 h 158"/>
                  <a:gd name="T92" fmla="*/ 272 w 321"/>
                  <a:gd name="T93" fmla="*/ 10 h 158"/>
                  <a:gd name="T94" fmla="*/ 260 w 321"/>
                  <a:gd name="T95" fmla="*/ 6 h 158"/>
                  <a:gd name="T96" fmla="*/ 256 w 321"/>
                  <a:gd name="T97" fmla="*/ 4 h 158"/>
                  <a:gd name="T98" fmla="*/ 256 w 321"/>
                  <a:gd name="T99" fmla="*/ 17 h 158"/>
                  <a:gd name="T100" fmla="*/ 262 w 321"/>
                  <a:gd name="T101" fmla="*/ 25 h 158"/>
                  <a:gd name="T102" fmla="*/ 241 w 321"/>
                  <a:gd name="T103" fmla="*/ 15 h 158"/>
                  <a:gd name="T104" fmla="*/ 233 w 321"/>
                  <a:gd name="T105" fmla="*/ 8 h 158"/>
                  <a:gd name="T106" fmla="*/ 225 w 321"/>
                  <a:gd name="T107"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158">
                    <a:moveTo>
                      <a:pt x="225" y="2"/>
                    </a:moveTo>
                    <a:lnTo>
                      <a:pt x="223" y="6"/>
                    </a:lnTo>
                    <a:lnTo>
                      <a:pt x="227" y="15"/>
                    </a:lnTo>
                    <a:lnTo>
                      <a:pt x="227" y="19"/>
                    </a:lnTo>
                    <a:lnTo>
                      <a:pt x="225" y="19"/>
                    </a:lnTo>
                    <a:lnTo>
                      <a:pt x="215" y="17"/>
                    </a:lnTo>
                    <a:lnTo>
                      <a:pt x="213" y="15"/>
                    </a:lnTo>
                    <a:lnTo>
                      <a:pt x="204" y="10"/>
                    </a:lnTo>
                    <a:lnTo>
                      <a:pt x="202" y="10"/>
                    </a:lnTo>
                    <a:lnTo>
                      <a:pt x="200" y="21"/>
                    </a:lnTo>
                    <a:lnTo>
                      <a:pt x="196" y="21"/>
                    </a:lnTo>
                    <a:lnTo>
                      <a:pt x="196" y="23"/>
                    </a:lnTo>
                    <a:lnTo>
                      <a:pt x="196" y="29"/>
                    </a:lnTo>
                    <a:lnTo>
                      <a:pt x="186" y="33"/>
                    </a:lnTo>
                    <a:lnTo>
                      <a:pt x="180" y="31"/>
                    </a:lnTo>
                    <a:lnTo>
                      <a:pt x="166" y="45"/>
                    </a:lnTo>
                    <a:lnTo>
                      <a:pt x="162" y="43"/>
                    </a:lnTo>
                    <a:lnTo>
                      <a:pt x="153" y="41"/>
                    </a:lnTo>
                    <a:lnTo>
                      <a:pt x="149" y="35"/>
                    </a:lnTo>
                    <a:lnTo>
                      <a:pt x="143" y="35"/>
                    </a:lnTo>
                    <a:lnTo>
                      <a:pt x="141" y="31"/>
                    </a:lnTo>
                    <a:lnTo>
                      <a:pt x="129" y="27"/>
                    </a:lnTo>
                    <a:lnTo>
                      <a:pt x="129" y="29"/>
                    </a:lnTo>
                    <a:lnTo>
                      <a:pt x="123" y="29"/>
                    </a:lnTo>
                    <a:lnTo>
                      <a:pt x="119" y="29"/>
                    </a:lnTo>
                    <a:lnTo>
                      <a:pt x="113" y="29"/>
                    </a:lnTo>
                    <a:lnTo>
                      <a:pt x="108" y="27"/>
                    </a:lnTo>
                    <a:lnTo>
                      <a:pt x="102" y="29"/>
                    </a:lnTo>
                    <a:lnTo>
                      <a:pt x="100" y="33"/>
                    </a:lnTo>
                    <a:lnTo>
                      <a:pt x="96" y="35"/>
                    </a:lnTo>
                    <a:lnTo>
                      <a:pt x="94" y="43"/>
                    </a:lnTo>
                    <a:lnTo>
                      <a:pt x="90" y="45"/>
                    </a:lnTo>
                    <a:lnTo>
                      <a:pt x="84" y="43"/>
                    </a:lnTo>
                    <a:lnTo>
                      <a:pt x="78" y="41"/>
                    </a:lnTo>
                    <a:lnTo>
                      <a:pt x="72" y="43"/>
                    </a:lnTo>
                    <a:lnTo>
                      <a:pt x="72" y="41"/>
                    </a:lnTo>
                    <a:lnTo>
                      <a:pt x="70" y="39"/>
                    </a:lnTo>
                    <a:lnTo>
                      <a:pt x="72" y="37"/>
                    </a:lnTo>
                    <a:lnTo>
                      <a:pt x="70" y="37"/>
                    </a:lnTo>
                    <a:lnTo>
                      <a:pt x="66" y="43"/>
                    </a:lnTo>
                    <a:lnTo>
                      <a:pt x="66" y="45"/>
                    </a:lnTo>
                    <a:lnTo>
                      <a:pt x="66" y="51"/>
                    </a:lnTo>
                    <a:lnTo>
                      <a:pt x="70" y="57"/>
                    </a:lnTo>
                    <a:lnTo>
                      <a:pt x="74" y="60"/>
                    </a:lnTo>
                    <a:lnTo>
                      <a:pt x="76" y="64"/>
                    </a:lnTo>
                    <a:lnTo>
                      <a:pt x="80" y="70"/>
                    </a:lnTo>
                    <a:lnTo>
                      <a:pt x="84" y="74"/>
                    </a:lnTo>
                    <a:lnTo>
                      <a:pt x="88" y="74"/>
                    </a:lnTo>
                    <a:lnTo>
                      <a:pt x="92" y="76"/>
                    </a:lnTo>
                    <a:lnTo>
                      <a:pt x="92" y="78"/>
                    </a:lnTo>
                    <a:lnTo>
                      <a:pt x="92" y="80"/>
                    </a:lnTo>
                    <a:lnTo>
                      <a:pt x="90" y="80"/>
                    </a:lnTo>
                    <a:lnTo>
                      <a:pt x="88" y="82"/>
                    </a:lnTo>
                    <a:lnTo>
                      <a:pt x="88" y="84"/>
                    </a:lnTo>
                    <a:lnTo>
                      <a:pt x="90" y="86"/>
                    </a:lnTo>
                    <a:lnTo>
                      <a:pt x="92" y="90"/>
                    </a:lnTo>
                    <a:lnTo>
                      <a:pt x="98" y="92"/>
                    </a:lnTo>
                    <a:lnTo>
                      <a:pt x="102" y="92"/>
                    </a:lnTo>
                    <a:lnTo>
                      <a:pt x="104" y="90"/>
                    </a:lnTo>
                    <a:lnTo>
                      <a:pt x="102" y="88"/>
                    </a:lnTo>
                    <a:lnTo>
                      <a:pt x="100" y="86"/>
                    </a:lnTo>
                    <a:lnTo>
                      <a:pt x="100" y="84"/>
                    </a:lnTo>
                    <a:lnTo>
                      <a:pt x="102" y="82"/>
                    </a:lnTo>
                    <a:lnTo>
                      <a:pt x="104" y="82"/>
                    </a:lnTo>
                    <a:lnTo>
                      <a:pt x="108" y="86"/>
                    </a:lnTo>
                    <a:lnTo>
                      <a:pt x="111" y="88"/>
                    </a:lnTo>
                    <a:lnTo>
                      <a:pt x="121" y="92"/>
                    </a:lnTo>
                    <a:lnTo>
                      <a:pt x="125" y="94"/>
                    </a:lnTo>
                    <a:lnTo>
                      <a:pt x="127" y="98"/>
                    </a:lnTo>
                    <a:lnTo>
                      <a:pt x="129" y="105"/>
                    </a:lnTo>
                    <a:lnTo>
                      <a:pt x="133" y="111"/>
                    </a:lnTo>
                    <a:lnTo>
                      <a:pt x="141" y="119"/>
                    </a:lnTo>
                    <a:lnTo>
                      <a:pt x="143" y="123"/>
                    </a:lnTo>
                    <a:lnTo>
                      <a:pt x="143" y="123"/>
                    </a:lnTo>
                    <a:lnTo>
                      <a:pt x="141" y="127"/>
                    </a:lnTo>
                    <a:lnTo>
                      <a:pt x="139" y="129"/>
                    </a:lnTo>
                    <a:lnTo>
                      <a:pt x="139" y="129"/>
                    </a:lnTo>
                    <a:lnTo>
                      <a:pt x="133" y="127"/>
                    </a:lnTo>
                    <a:lnTo>
                      <a:pt x="129" y="123"/>
                    </a:lnTo>
                    <a:lnTo>
                      <a:pt x="123" y="121"/>
                    </a:lnTo>
                    <a:lnTo>
                      <a:pt x="104" y="113"/>
                    </a:lnTo>
                    <a:lnTo>
                      <a:pt x="96" y="109"/>
                    </a:lnTo>
                    <a:lnTo>
                      <a:pt x="90" y="107"/>
                    </a:lnTo>
                    <a:lnTo>
                      <a:pt x="88" y="109"/>
                    </a:lnTo>
                    <a:lnTo>
                      <a:pt x="82" y="109"/>
                    </a:lnTo>
                    <a:lnTo>
                      <a:pt x="78" y="107"/>
                    </a:lnTo>
                    <a:lnTo>
                      <a:pt x="74" y="107"/>
                    </a:lnTo>
                    <a:lnTo>
                      <a:pt x="57" y="100"/>
                    </a:lnTo>
                    <a:lnTo>
                      <a:pt x="49" y="96"/>
                    </a:lnTo>
                    <a:lnTo>
                      <a:pt x="39" y="94"/>
                    </a:lnTo>
                    <a:lnTo>
                      <a:pt x="29" y="90"/>
                    </a:lnTo>
                    <a:lnTo>
                      <a:pt x="23" y="90"/>
                    </a:lnTo>
                    <a:lnTo>
                      <a:pt x="14" y="88"/>
                    </a:lnTo>
                    <a:lnTo>
                      <a:pt x="10" y="86"/>
                    </a:lnTo>
                    <a:lnTo>
                      <a:pt x="0" y="88"/>
                    </a:lnTo>
                    <a:lnTo>
                      <a:pt x="2" y="90"/>
                    </a:lnTo>
                    <a:lnTo>
                      <a:pt x="8" y="90"/>
                    </a:lnTo>
                    <a:lnTo>
                      <a:pt x="10" y="90"/>
                    </a:lnTo>
                    <a:lnTo>
                      <a:pt x="14" y="92"/>
                    </a:lnTo>
                    <a:lnTo>
                      <a:pt x="17" y="92"/>
                    </a:lnTo>
                    <a:lnTo>
                      <a:pt x="21" y="92"/>
                    </a:lnTo>
                    <a:lnTo>
                      <a:pt x="25" y="94"/>
                    </a:lnTo>
                    <a:lnTo>
                      <a:pt x="29" y="96"/>
                    </a:lnTo>
                    <a:lnTo>
                      <a:pt x="33" y="96"/>
                    </a:lnTo>
                    <a:lnTo>
                      <a:pt x="37" y="98"/>
                    </a:lnTo>
                    <a:lnTo>
                      <a:pt x="43" y="100"/>
                    </a:lnTo>
                    <a:lnTo>
                      <a:pt x="49" y="102"/>
                    </a:lnTo>
                    <a:lnTo>
                      <a:pt x="61" y="111"/>
                    </a:lnTo>
                    <a:lnTo>
                      <a:pt x="78" y="117"/>
                    </a:lnTo>
                    <a:lnTo>
                      <a:pt x="90" y="121"/>
                    </a:lnTo>
                    <a:lnTo>
                      <a:pt x="102" y="123"/>
                    </a:lnTo>
                    <a:lnTo>
                      <a:pt x="117" y="129"/>
                    </a:lnTo>
                    <a:lnTo>
                      <a:pt x="129" y="135"/>
                    </a:lnTo>
                    <a:lnTo>
                      <a:pt x="139" y="143"/>
                    </a:lnTo>
                    <a:lnTo>
                      <a:pt x="141" y="147"/>
                    </a:lnTo>
                    <a:lnTo>
                      <a:pt x="147" y="154"/>
                    </a:lnTo>
                    <a:lnTo>
                      <a:pt x="155" y="158"/>
                    </a:lnTo>
                    <a:lnTo>
                      <a:pt x="321" y="158"/>
                    </a:lnTo>
                    <a:lnTo>
                      <a:pt x="321" y="74"/>
                    </a:lnTo>
                    <a:lnTo>
                      <a:pt x="321" y="74"/>
                    </a:lnTo>
                    <a:lnTo>
                      <a:pt x="321" y="70"/>
                    </a:lnTo>
                    <a:lnTo>
                      <a:pt x="321" y="70"/>
                    </a:lnTo>
                    <a:lnTo>
                      <a:pt x="321" y="29"/>
                    </a:lnTo>
                    <a:lnTo>
                      <a:pt x="319" y="27"/>
                    </a:lnTo>
                    <a:lnTo>
                      <a:pt x="317" y="29"/>
                    </a:lnTo>
                    <a:lnTo>
                      <a:pt x="313" y="31"/>
                    </a:lnTo>
                    <a:lnTo>
                      <a:pt x="309" y="31"/>
                    </a:lnTo>
                    <a:lnTo>
                      <a:pt x="309" y="25"/>
                    </a:lnTo>
                    <a:lnTo>
                      <a:pt x="303" y="23"/>
                    </a:lnTo>
                    <a:lnTo>
                      <a:pt x="298" y="23"/>
                    </a:lnTo>
                    <a:lnTo>
                      <a:pt x="294" y="23"/>
                    </a:lnTo>
                    <a:lnTo>
                      <a:pt x="292" y="25"/>
                    </a:lnTo>
                    <a:lnTo>
                      <a:pt x="290" y="29"/>
                    </a:lnTo>
                    <a:lnTo>
                      <a:pt x="288" y="31"/>
                    </a:lnTo>
                    <a:lnTo>
                      <a:pt x="284" y="33"/>
                    </a:lnTo>
                    <a:lnTo>
                      <a:pt x="284" y="29"/>
                    </a:lnTo>
                    <a:lnTo>
                      <a:pt x="282" y="29"/>
                    </a:lnTo>
                    <a:lnTo>
                      <a:pt x="280" y="29"/>
                    </a:lnTo>
                    <a:lnTo>
                      <a:pt x="276" y="25"/>
                    </a:lnTo>
                    <a:lnTo>
                      <a:pt x="276" y="21"/>
                    </a:lnTo>
                    <a:lnTo>
                      <a:pt x="272" y="10"/>
                    </a:lnTo>
                    <a:lnTo>
                      <a:pt x="270" y="8"/>
                    </a:lnTo>
                    <a:lnTo>
                      <a:pt x="264" y="8"/>
                    </a:lnTo>
                    <a:lnTo>
                      <a:pt x="260" y="6"/>
                    </a:lnTo>
                    <a:lnTo>
                      <a:pt x="260" y="6"/>
                    </a:lnTo>
                    <a:lnTo>
                      <a:pt x="258" y="4"/>
                    </a:lnTo>
                    <a:lnTo>
                      <a:pt x="256" y="4"/>
                    </a:lnTo>
                    <a:lnTo>
                      <a:pt x="254" y="6"/>
                    </a:lnTo>
                    <a:lnTo>
                      <a:pt x="254" y="13"/>
                    </a:lnTo>
                    <a:lnTo>
                      <a:pt x="256" y="17"/>
                    </a:lnTo>
                    <a:lnTo>
                      <a:pt x="264" y="19"/>
                    </a:lnTo>
                    <a:lnTo>
                      <a:pt x="264" y="23"/>
                    </a:lnTo>
                    <a:lnTo>
                      <a:pt x="262" y="25"/>
                    </a:lnTo>
                    <a:lnTo>
                      <a:pt x="256" y="23"/>
                    </a:lnTo>
                    <a:lnTo>
                      <a:pt x="251" y="21"/>
                    </a:lnTo>
                    <a:lnTo>
                      <a:pt x="241" y="15"/>
                    </a:lnTo>
                    <a:lnTo>
                      <a:pt x="235" y="15"/>
                    </a:lnTo>
                    <a:lnTo>
                      <a:pt x="235" y="15"/>
                    </a:lnTo>
                    <a:lnTo>
                      <a:pt x="233" y="8"/>
                    </a:lnTo>
                    <a:lnTo>
                      <a:pt x="229" y="0"/>
                    </a:lnTo>
                    <a:lnTo>
                      <a:pt x="227" y="0"/>
                    </a:lnTo>
                    <a:lnTo>
                      <a:pt x="22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1" name="Freeform 160"/>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2" name="Freeform 161"/>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3" name="Freeform 162"/>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4" name="Freeform 163"/>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5" name="Freeform 164"/>
              <p:cNvSpPr>
                <a:spLocks/>
              </p:cNvSpPr>
              <p:nvPr/>
            </p:nvSpPr>
            <p:spPr bwMode="auto">
              <a:xfrm>
                <a:off x="6604" y="3276"/>
                <a:ext cx="231" cy="148"/>
              </a:xfrm>
              <a:custGeom>
                <a:avLst/>
                <a:gdLst>
                  <a:gd name="T0" fmla="*/ 78 w 231"/>
                  <a:gd name="T1" fmla="*/ 9 h 148"/>
                  <a:gd name="T2" fmla="*/ 80 w 231"/>
                  <a:gd name="T3" fmla="*/ 25 h 148"/>
                  <a:gd name="T4" fmla="*/ 86 w 231"/>
                  <a:gd name="T5" fmla="*/ 25 h 148"/>
                  <a:gd name="T6" fmla="*/ 90 w 231"/>
                  <a:gd name="T7" fmla="*/ 31 h 148"/>
                  <a:gd name="T8" fmla="*/ 94 w 231"/>
                  <a:gd name="T9" fmla="*/ 35 h 148"/>
                  <a:gd name="T10" fmla="*/ 94 w 231"/>
                  <a:gd name="T11" fmla="*/ 41 h 148"/>
                  <a:gd name="T12" fmla="*/ 103 w 231"/>
                  <a:gd name="T13" fmla="*/ 45 h 148"/>
                  <a:gd name="T14" fmla="*/ 107 w 231"/>
                  <a:gd name="T15" fmla="*/ 45 h 148"/>
                  <a:gd name="T16" fmla="*/ 98 w 231"/>
                  <a:gd name="T17" fmla="*/ 66 h 148"/>
                  <a:gd name="T18" fmla="*/ 100 w 231"/>
                  <a:gd name="T19" fmla="*/ 76 h 148"/>
                  <a:gd name="T20" fmla="*/ 109 w 231"/>
                  <a:gd name="T21" fmla="*/ 84 h 148"/>
                  <a:gd name="T22" fmla="*/ 119 w 231"/>
                  <a:gd name="T23" fmla="*/ 78 h 148"/>
                  <a:gd name="T24" fmla="*/ 129 w 231"/>
                  <a:gd name="T25" fmla="*/ 82 h 148"/>
                  <a:gd name="T26" fmla="*/ 147 w 231"/>
                  <a:gd name="T27" fmla="*/ 80 h 148"/>
                  <a:gd name="T28" fmla="*/ 139 w 231"/>
                  <a:gd name="T29" fmla="*/ 86 h 148"/>
                  <a:gd name="T30" fmla="*/ 125 w 231"/>
                  <a:gd name="T31" fmla="*/ 90 h 148"/>
                  <a:gd name="T32" fmla="*/ 115 w 231"/>
                  <a:gd name="T33" fmla="*/ 103 h 148"/>
                  <a:gd name="T34" fmla="*/ 100 w 231"/>
                  <a:gd name="T35" fmla="*/ 111 h 148"/>
                  <a:gd name="T36" fmla="*/ 103 w 231"/>
                  <a:gd name="T37" fmla="*/ 103 h 148"/>
                  <a:gd name="T38" fmla="*/ 105 w 231"/>
                  <a:gd name="T39" fmla="*/ 94 h 148"/>
                  <a:gd name="T40" fmla="*/ 92 w 231"/>
                  <a:gd name="T41" fmla="*/ 86 h 148"/>
                  <a:gd name="T42" fmla="*/ 74 w 231"/>
                  <a:gd name="T43" fmla="*/ 99 h 148"/>
                  <a:gd name="T44" fmla="*/ 56 w 231"/>
                  <a:gd name="T45" fmla="*/ 103 h 148"/>
                  <a:gd name="T46" fmla="*/ 47 w 231"/>
                  <a:gd name="T47" fmla="*/ 92 h 148"/>
                  <a:gd name="T48" fmla="*/ 31 w 231"/>
                  <a:gd name="T49" fmla="*/ 88 h 148"/>
                  <a:gd name="T50" fmla="*/ 39 w 231"/>
                  <a:gd name="T51" fmla="*/ 101 h 148"/>
                  <a:gd name="T52" fmla="*/ 31 w 231"/>
                  <a:gd name="T53" fmla="*/ 107 h 148"/>
                  <a:gd name="T54" fmla="*/ 17 w 231"/>
                  <a:gd name="T55" fmla="*/ 109 h 148"/>
                  <a:gd name="T56" fmla="*/ 13 w 231"/>
                  <a:gd name="T57" fmla="*/ 113 h 148"/>
                  <a:gd name="T58" fmla="*/ 4 w 231"/>
                  <a:gd name="T59" fmla="*/ 119 h 148"/>
                  <a:gd name="T60" fmla="*/ 2 w 231"/>
                  <a:gd name="T61" fmla="*/ 125 h 148"/>
                  <a:gd name="T62" fmla="*/ 17 w 231"/>
                  <a:gd name="T63" fmla="*/ 135 h 148"/>
                  <a:gd name="T64" fmla="*/ 9 w 231"/>
                  <a:gd name="T65" fmla="*/ 144 h 148"/>
                  <a:gd name="T66" fmla="*/ 2 w 231"/>
                  <a:gd name="T67" fmla="*/ 148 h 148"/>
                  <a:gd name="T68" fmla="*/ 109 w 231"/>
                  <a:gd name="T69" fmla="*/ 139 h 148"/>
                  <a:gd name="T70" fmla="*/ 125 w 231"/>
                  <a:gd name="T71" fmla="*/ 123 h 148"/>
                  <a:gd name="T72" fmla="*/ 154 w 231"/>
                  <a:gd name="T73" fmla="*/ 107 h 148"/>
                  <a:gd name="T74" fmla="*/ 199 w 231"/>
                  <a:gd name="T75" fmla="*/ 107 h 148"/>
                  <a:gd name="T76" fmla="*/ 229 w 231"/>
                  <a:gd name="T77" fmla="*/ 117 h 148"/>
                  <a:gd name="T78" fmla="*/ 223 w 231"/>
                  <a:gd name="T79" fmla="*/ 35 h 148"/>
                  <a:gd name="T80" fmla="*/ 188 w 231"/>
                  <a:gd name="T81" fmla="*/ 35 h 148"/>
                  <a:gd name="T82" fmla="*/ 168 w 231"/>
                  <a:gd name="T83" fmla="*/ 33 h 148"/>
                  <a:gd name="T84" fmla="*/ 147 w 231"/>
                  <a:gd name="T85" fmla="*/ 33 h 148"/>
                  <a:gd name="T86" fmla="*/ 127 w 231"/>
                  <a:gd name="T87" fmla="*/ 35 h 148"/>
                  <a:gd name="T88" fmla="*/ 103 w 231"/>
                  <a:gd name="T89" fmla="*/ 21 h 148"/>
                  <a:gd name="T90" fmla="*/ 84 w 231"/>
                  <a:gd name="T91"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148">
                    <a:moveTo>
                      <a:pt x="84" y="2"/>
                    </a:moveTo>
                    <a:lnTo>
                      <a:pt x="80" y="7"/>
                    </a:lnTo>
                    <a:lnTo>
                      <a:pt x="78" y="9"/>
                    </a:lnTo>
                    <a:lnTo>
                      <a:pt x="74" y="13"/>
                    </a:lnTo>
                    <a:lnTo>
                      <a:pt x="72" y="17"/>
                    </a:lnTo>
                    <a:lnTo>
                      <a:pt x="80" y="25"/>
                    </a:lnTo>
                    <a:lnTo>
                      <a:pt x="82" y="25"/>
                    </a:lnTo>
                    <a:lnTo>
                      <a:pt x="82" y="25"/>
                    </a:lnTo>
                    <a:lnTo>
                      <a:pt x="86" y="25"/>
                    </a:lnTo>
                    <a:lnTo>
                      <a:pt x="86" y="27"/>
                    </a:lnTo>
                    <a:lnTo>
                      <a:pt x="88" y="29"/>
                    </a:lnTo>
                    <a:lnTo>
                      <a:pt x="90" y="31"/>
                    </a:lnTo>
                    <a:lnTo>
                      <a:pt x="92" y="31"/>
                    </a:lnTo>
                    <a:lnTo>
                      <a:pt x="94" y="33"/>
                    </a:lnTo>
                    <a:lnTo>
                      <a:pt x="94" y="35"/>
                    </a:lnTo>
                    <a:lnTo>
                      <a:pt x="94" y="37"/>
                    </a:lnTo>
                    <a:lnTo>
                      <a:pt x="94" y="39"/>
                    </a:lnTo>
                    <a:lnTo>
                      <a:pt x="94" y="41"/>
                    </a:lnTo>
                    <a:lnTo>
                      <a:pt x="96" y="41"/>
                    </a:lnTo>
                    <a:lnTo>
                      <a:pt x="98" y="41"/>
                    </a:lnTo>
                    <a:lnTo>
                      <a:pt x="103" y="45"/>
                    </a:lnTo>
                    <a:lnTo>
                      <a:pt x="103" y="45"/>
                    </a:lnTo>
                    <a:lnTo>
                      <a:pt x="105" y="45"/>
                    </a:lnTo>
                    <a:lnTo>
                      <a:pt x="107" y="45"/>
                    </a:lnTo>
                    <a:lnTo>
                      <a:pt x="107" y="49"/>
                    </a:lnTo>
                    <a:lnTo>
                      <a:pt x="103" y="60"/>
                    </a:lnTo>
                    <a:lnTo>
                      <a:pt x="98" y="66"/>
                    </a:lnTo>
                    <a:lnTo>
                      <a:pt x="96" y="72"/>
                    </a:lnTo>
                    <a:lnTo>
                      <a:pt x="98" y="74"/>
                    </a:lnTo>
                    <a:lnTo>
                      <a:pt x="100" y="76"/>
                    </a:lnTo>
                    <a:lnTo>
                      <a:pt x="103" y="80"/>
                    </a:lnTo>
                    <a:lnTo>
                      <a:pt x="105" y="84"/>
                    </a:lnTo>
                    <a:lnTo>
                      <a:pt x="109" y="84"/>
                    </a:lnTo>
                    <a:lnTo>
                      <a:pt x="113" y="82"/>
                    </a:lnTo>
                    <a:lnTo>
                      <a:pt x="115" y="76"/>
                    </a:lnTo>
                    <a:lnTo>
                      <a:pt x="119" y="78"/>
                    </a:lnTo>
                    <a:lnTo>
                      <a:pt x="119" y="82"/>
                    </a:lnTo>
                    <a:lnTo>
                      <a:pt x="123" y="84"/>
                    </a:lnTo>
                    <a:lnTo>
                      <a:pt x="129" y="82"/>
                    </a:lnTo>
                    <a:lnTo>
                      <a:pt x="133" y="80"/>
                    </a:lnTo>
                    <a:lnTo>
                      <a:pt x="139" y="80"/>
                    </a:lnTo>
                    <a:lnTo>
                      <a:pt x="147" y="80"/>
                    </a:lnTo>
                    <a:lnTo>
                      <a:pt x="152" y="82"/>
                    </a:lnTo>
                    <a:lnTo>
                      <a:pt x="150" y="86"/>
                    </a:lnTo>
                    <a:lnTo>
                      <a:pt x="139" y="86"/>
                    </a:lnTo>
                    <a:lnTo>
                      <a:pt x="133" y="88"/>
                    </a:lnTo>
                    <a:lnTo>
                      <a:pt x="127" y="90"/>
                    </a:lnTo>
                    <a:lnTo>
                      <a:pt x="125" y="90"/>
                    </a:lnTo>
                    <a:lnTo>
                      <a:pt x="121" y="90"/>
                    </a:lnTo>
                    <a:lnTo>
                      <a:pt x="119" y="96"/>
                    </a:lnTo>
                    <a:lnTo>
                      <a:pt x="115" y="103"/>
                    </a:lnTo>
                    <a:lnTo>
                      <a:pt x="113" y="105"/>
                    </a:lnTo>
                    <a:lnTo>
                      <a:pt x="109" y="107"/>
                    </a:lnTo>
                    <a:lnTo>
                      <a:pt x="100" y="111"/>
                    </a:lnTo>
                    <a:lnTo>
                      <a:pt x="98" y="107"/>
                    </a:lnTo>
                    <a:lnTo>
                      <a:pt x="100" y="107"/>
                    </a:lnTo>
                    <a:lnTo>
                      <a:pt x="103" y="103"/>
                    </a:lnTo>
                    <a:lnTo>
                      <a:pt x="103" y="101"/>
                    </a:lnTo>
                    <a:lnTo>
                      <a:pt x="105" y="96"/>
                    </a:lnTo>
                    <a:lnTo>
                      <a:pt x="105" y="94"/>
                    </a:lnTo>
                    <a:lnTo>
                      <a:pt x="105" y="88"/>
                    </a:lnTo>
                    <a:lnTo>
                      <a:pt x="100" y="86"/>
                    </a:lnTo>
                    <a:lnTo>
                      <a:pt x="92" y="86"/>
                    </a:lnTo>
                    <a:lnTo>
                      <a:pt x="88" y="90"/>
                    </a:lnTo>
                    <a:lnTo>
                      <a:pt x="82" y="96"/>
                    </a:lnTo>
                    <a:lnTo>
                      <a:pt x="74" y="99"/>
                    </a:lnTo>
                    <a:lnTo>
                      <a:pt x="68" y="101"/>
                    </a:lnTo>
                    <a:lnTo>
                      <a:pt x="62" y="105"/>
                    </a:lnTo>
                    <a:lnTo>
                      <a:pt x="56" y="103"/>
                    </a:lnTo>
                    <a:lnTo>
                      <a:pt x="56" y="96"/>
                    </a:lnTo>
                    <a:lnTo>
                      <a:pt x="53" y="94"/>
                    </a:lnTo>
                    <a:lnTo>
                      <a:pt x="47" y="92"/>
                    </a:lnTo>
                    <a:lnTo>
                      <a:pt x="37" y="86"/>
                    </a:lnTo>
                    <a:lnTo>
                      <a:pt x="33" y="86"/>
                    </a:lnTo>
                    <a:lnTo>
                      <a:pt x="31" y="88"/>
                    </a:lnTo>
                    <a:lnTo>
                      <a:pt x="33" y="92"/>
                    </a:lnTo>
                    <a:lnTo>
                      <a:pt x="33" y="96"/>
                    </a:lnTo>
                    <a:lnTo>
                      <a:pt x="39" y="101"/>
                    </a:lnTo>
                    <a:lnTo>
                      <a:pt x="39" y="105"/>
                    </a:lnTo>
                    <a:lnTo>
                      <a:pt x="35" y="107"/>
                    </a:lnTo>
                    <a:lnTo>
                      <a:pt x="31" y="107"/>
                    </a:lnTo>
                    <a:lnTo>
                      <a:pt x="25" y="107"/>
                    </a:lnTo>
                    <a:lnTo>
                      <a:pt x="21" y="107"/>
                    </a:lnTo>
                    <a:lnTo>
                      <a:pt x="17" y="109"/>
                    </a:lnTo>
                    <a:lnTo>
                      <a:pt x="17" y="111"/>
                    </a:lnTo>
                    <a:lnTo>
                      <a:pt x="15" y="111"/>
                    </a:lnTo>
                    <a:lnTo>
                      <a:pt x="13" y="113"/>
                    </a:lnTo>
                    <a:lnTo>
                      <a:pt x="9" y="115"/>
                    </a:lnTo>
                    <a:lnTo>
                      <a:pt x="6" y="117"/>
                    </a:lnTo>
                    <a:lnTo>
                      <a:pt x="4" y="119"/>
                    </a:lnTo>
                    <a:lnTo>
                      <a:pt x="2" y="119"/>
                    </a:lnTo>
                    <a:lnTo>
                      <a:pt x="0" y="121"/>
                    </a:lnTo>
                    <a:lnTo>
                      <a:pt x="2" y="125"/>
                    </a:lnTo>
                    <a:lnTo>
                      <a:pt x="6" y="131"/>
                    </a:lnTo>
                    <a:lnTo>
                      <a:pt x="11" y="133"/>
                    </a:lnTo>
                    <a:lnTo>
                      <a:pt x="17" y="135"/>
                    </a:lnTo>
                    <a:lnTo>
                      <a:pt x="19" y="137"/>
                    </a:lnTo>
                    <a:lnTo>
                      <a:pt x="15" y="141"/>
                    </a:lnTo>
                    <a:lnTo>
                      <a:pt x="9" y="144"/>
                    </a:lnTo>
                    <a:lnTo>
                      <a:pt x="6" y="146"/>
                    </a:lnTo>
                    <a:lnTo>
                      <a:pt x="4" y="148"/>
                    </a:lnTo>
                    <a:lnTo>
                      <a:pt x="2" y="148"/>
                    </a:lnTo>
                    <a:lnTo>
                      <a:pt x="100" y="148"/>
                    </a:lnTo>
                    <a:lnTo>
                      <a:pt x="103" y="141"/>
                    </a:lnTo>
                    <a:lnTo>
                      <a:pt x="109" y="139"/>
                    </a:lnTo>
                    <a:lnTo>
                      <a:pt x="115" y="131"/>
                    </a:lnTo>
                    <a:lnTo>
                      <a:pt x="119" y="129"/>
                    </a:lnTo>
                    <a:lnTo>
                      <a:pt x="125" y="123"/>
                    </a:lnTo>
                    <a:lnTo>
                      <a:pt x="133" y="119"/>
                    </a:lnTo>
                    <a:lnTo>
                      <a:pt x="145" y="111"/>
                    </a:lnTo>
                    <a:lnTo>
                      <a:pt x="154" y="107"/>
                    </a:lnTo>
                    <a:lnTo>
                      <a:pt x="166" y="105"/>
                    </a:lnTo>
                    <a:lnTo>
                      <a:pt x="186" y="107"/>
                    </a:lnTo>
                    <a:lnTo>
                      <a:pt x="199" y="107"/>
                    </a:lnTo>
                    <a:lnTo>
                      <a:pt x="213" y="109"/>
                    </a:lnTo>
                    <a:lnTo>
                      <a:pt x="225" y="115"/>
                    </a:lnTo>
                    <a:lnTo>
                      <a:pt x="229" y="117"/>
                    </a:lnTo>
                    <a:lnTo>
                      <a:pt x="231" y="117"/>
                    </a:lnTo>
                    <a:lnTo>
                      <a:pt x="231" y="39"/>
                    </a:lnTo>
                    <a:lnTo>
                      <a:pt x="223" y="35"/>
                    </a:lnTo>
                    <a:lnTo>
                      <a:pt x="207" y="35"/>
                    </a:lnTo>
                    <a:lnTo>
                      <a:pt x="199" y="37"/>
                    </a:lnTo>
                    <a:lnTo>
                      <a:pt x="188" y="35"/>
                    </a:lnTo>
                    <a:lnTo>
                      <a:pt x="180" y="33"/>
                    </a:lnTo>
                    <a:lnTo>
                      <a:pt x="174" y="31"/>
                    </a:lnTo>
                    <a:lnTo>
                      <a:pt x="168" y="33"/>
                    </a:lnTo>
                    <a:lnTo>
                      <a:pt x="162" y="35"/>
                    </a:lnTo>
                    <a:lnTo>
                      <a:pt x="154" y="33"/>
                    </a:lnTo>
                    <a:lnTo>
                      <a:pt x="147" y="33"/>
                    </a:lnTo>
                    <a:lnTo>
                      <a:pt x="139" y="35"/>
                    </a:lnTo>
                    <a:lnTo>
                      <a:pt x="133" y="37"/>
                    </a:lnTo>
                    <a:lnTo>
                      <a:pt x="127" y="35"/>
                    </a:lnTo>
                    <a:lnTo>
                      <a:pt x="117" y="33"/>
                    </a:lnTo>
                    <a:lnTo>
                      <a:pt x="111" y="29"/>
                    </a:lnTo>
                    <a:lnTo>
                      <a:pt x="103" y="21"/>
                    </a:lnTo>
                    <a:lnTo>
                      <a:pt x="98" y="13"/>
                    </a:lnTo>
                    <a:lnTo>
                      <a:pt x="88" y="0"/>
                    </a:lnTo>
                    <a:lnTo>
                      <a:pt x="84"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6" name="Freeform 165"/>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7" name="Freeform 166"/>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8" name="Freeform 167"/>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9" name="Freeform 168"/>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0" name="Freeform 169"/>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1" name="Freeform 170"/>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2" name="Freeform 171"/>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3" name="Freeform 172"/>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4" name="Freeform 173"/>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5" name="Freeform 174"/>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6" name="Freeform 175"/>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7" name="Freeform 176"/>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8" name="Freeform 177"/>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9" name="Freeform 178"/>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0" name="Freeform 179"/>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1" name="Freeform 180"/>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2" name="Freeform 181"/>
              <p:cNvSpPr>
                <a:spLocks/>
              </p:cNvSpPr>
              <p:nvPr/>
            </p:nvSpPr>
            <p:spPr bwMode="auto">
              <a:xfrm>
                <a:off x="6514" y="3403"/>
                <a:ext cx="70" cy="53"/>
              </a:xfrm>
              <a:custGeom>
                <a:avLst/>
                <a:gdLst>
                  <a:gd name="T0" fmla="*/ 0 w 70"/>
                  <a:gd name="T1" fmla="*/ 0 h 53"/>
                  <a:gd name="T2" fmla="*/ 0 w 70"/>
                  <a:gd name="T3" fmla="*/ 4 h 53"/>
                  <a:gd name="T4" fmla="*/ 0 w 70"/>
                  <a:gd name="T5" fmla="*/ 6 h 53"/>
                  <a:gd name="T6" fmla="*/ 5 w 70"/>
                  <a:gd name="T7" fmla="*/ 10 h 53"/>
                  <a:gd name="T8" fmla="*/ 9 w 70"/>
                  <a:gd name="T9" fmla="*/ 12 h 53"/>
                  <a:gd name="T10" fmla="*/ 9 w 70"/>
                  <a:gd name="T11" fmla="*/ 17 h 53"/>
                  <a:gd name="T12" fmla="*/ 11 w 70"/>
                  <a:gd name="T13" fmla="*/ 21 h 53"/>
                  <a:gd name="T14" fmla="*/ 11 w 70"/>
                  <a:gd name="T15" fmla="*/ 23 h 53"/>
                  <a:gd name="T16" fmla="*/ 13 w 70"/>
                  <a:gd name="T17" fmla="*/ 31 h 53"/>
                  <a:gd name="T18" fmla="*/ 15 w 70"/>
                  <a:gd name="T19" fmla="*/ 37 h 53"/>
                  <a:gd name="T20" fmla="*/ 17 w 70"/>
                  <a:gd name="T21" fmla="*/ 39 h 53"/>
                  <a:gd name="T22" fmla="*/ 29 w 70"/>
                  <a:gd name="T23" fmla="*/ 41 h 53"/>
                  <a:gd name="T24" fmla="*/ 37 w 70"/>
                  <a:gd name="T25" fmla="*/ 43 h 53"/>
                  <a:gd name="T26" fmla="*/ 41 w 70"/>
                  <a:gd name="T27" fmla="*/ 45 h 53"/>
                  <a:gd name="T28" fmla="*/ 43 w 70"/>
                  <a:gd name="T29" fmla="*/ 45 h 53"/>
                  <a:gd name="T30" fmla="*/ 52 w 70"/>
                  <a:gd name="T31" fmla="*/ 47 h 53"/>
                  <a:gd name="T32" fmla="*/ 58 w 70"/>
                  <a:gd name="T33" fmla="*/ 51 h 53"/>
                  <a:gd name="T34" fmla="*/ 64 w 70"/>
                  <a:gd name="T35" fmla="*/ 53 h 53"/>
                  <a:gd name="T36" fmla="*/ 70 w 70"/>
                  <a:gd name="T37" fmla="*/ 49 h 53"/>
                  <a:gd name="T38" fmla="*/ 68 w 70"/>
                  <a:gd name="T39" fmla="*/ 45 h 53"/>
                  <a:gd name="T40" fmla="*/ 70 w 70"/>
                  <a:gd name="T41" fmla="*/ 37 h 53"/>
                  <a:gd name="T42" fmla="*/ 70 w 70"/>
                  <a:gd name="T43" fmla="*/ 33 h 53"/>
                  <a:gd name="T44" fmla="*/ 70 w 70"/>
                  <a:gd name="T45" fmla="*/ 27 h 53"/>
                  <a:gd name="T46" fmla="*/ 64 w 70"/>
                  <a:gd name="T47" fmla="*/ 23 h 53"/>
                  <a:gd name="T48" fmla="*/ 60 w 70"/>
                  <a:gd name="T49" fmla="*/ 19 h 53"/>
                  <a:gd name="T50" fmla="*/ 58 w 70"/>
                  <a:gd name="T51" fmla="*/ 14 h 53"/>
                  <a:gd name="T52" fmla="*/ 39 w 70"/>
                  <a:gd name="T53" fmla="*/ 17 h 53"/>
                  <a:gd name="T54" fmla="*/ 35 w 70"/>
                  <a:gd name="T55" fmla="*/ 19 h 53"/>
                  <a:gd name="T56" fmla="*/ 31 w 70"/>
                  <a:gd name="T57" fmla="*/ 21 h 53"/>
                  <a:gd name="T58" fmla="*/ 31 w 70"/>
                  <a:gd name="T59" fmla="*/ 21 h 53"/>
                  <a:gd name="T60" fmla="*/ 27 w 70"/>
                  <a:gd name="T61" fmla="*/ 25 h 53"/>
                  <a:gd name="T62" fmla="*/ 25 w 70"/>
                  <a:gd name="T63" fmla="*/ 25 h 53"/>
                  <a:gd name="T64" fmla="*/ 21 w 70"/>
                  <a:gd name="T65" fmla="*/ 23 h 53"/>
                  <a:gd name="T66" fmla="*/ 21 w 70"/>
                  <a:gd name="T67" fmla="*/ 21 h 53"/>
                  <a:gd name="T68" fmla="*/ 19 w 70"/>
                  <a:gd name="T69" fmla="*/ 19 h 53"/>
                  <a:gd name="T70" fmla="*/ 15 w 70"/>
                  <a:gd name="T71" fmla="*/ 14 h 53"/>
                  <a:gd name="T72" fmla="*/ 11 w 70"/>
                  <a:gd name="T73" fmla="*/ 6 h 53"/>
                  <a:gd name="T74" fmla="*/ 11 w 70"/>
                  <a:gd name="T75" fmla="*/ 4 h 53"/>
                  <a:gd name="T76" fmla="*/ 11 w 70"/>
                  <a:gd name="T77" fmla="*/ 0 h 53"/>
                  <a:gd name="T78" fmla="*/ 2 w 70"/>
                  <a:gd name="T79" fmla="*/ 0 h 53"/>
                  <a:gd name="T80" fmla="*/ 0 w 70"/>
                  <a:gd name="T8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0"/>
                    </a:moveTo>
                    <a:lnTo>
                      <a:pt x="0" y="4"/>
                    </a:lnTo>
                    <a:lnTo>
                      <a:pt x="0" y="6"/>
                    </a:lnTo>
                    <a:lnTo>
                      <a:pt x="5" y="10"/>
                    </a:lnTo>
                    <a:lnTo>
                      <a:pt x="9" y="12"/>
                    </a:lnTo>
                    <a:lnTo>
                      <a:pt x="9" y="17"/>
                    </a:lnTo>
                    <a:lnTo>
                      <a:pt x="11" y="21"/>
                    </a:lnTo>
                    <a:lnTo>
                      <a:pt x="11" y="23"/>
                    </a:lnTo>
                    <a:lnTo>
                      <a:pt x="13" y="31"/>
                    </a:lnTo>
                    <a:lnTo>
                      <a:pt x="15" y="37"/>
                    </a:lnTo>
                    <a:lnTo>
                      <a:pt x="17" y="39"/>
                    </a:lnTo>
                    <a:lnTo>
                      <a:pt x="29" y="41"/>
                    </a:lnTo>
                    <a:lnTo>
                      <a:pt x="37" y="43"/>
                    </a:lnTo>
                    <a:lnTo>
                      <a:pt x="41" y="45"/>
                    </a:lnTo>
                    <a:lnTo>
                      <a:pt x="43" y="45"/>
                    </a:lnTo>
                    <a:lnTo>
                      <a:pt x="52" y="47"/>
                    </a:lnTo>
                    <a:lnTo>
                      <a:pt x="58" y="51"/>
                    </a:lnTo>
                    <a:lnTo>
                      <a:pt x="64" y="53"/>
                    </a:lnTo>
                    <a:lnTo>
                      <a:pt x="70" y="49"/>
                    </a:lnTo>
                    <a:lnTo>
                      <a:pt x="68" y="45"/>
                    </a:lnTo>
                    <a:lnTo>
                      <a:pt x="70" y="37"/>
                    </a:lnTo>
                    <a:lnTo>
                      <a:pt x="70" y="33"/>
                    </a:lnTo>
                    <a:lnTo>
                      <a:pt x="70" y="27"/>
                    </a:lnTo>
                    <a:lnTo>
                      <a:pt x="64" y="23"/>
                    </a:lnTo>
                    <a:lnTo>
                      <a:pt x="60" y="19"/>
                    </a:lnTo>
                    <a:lnTo>
                      <a:pt x="58" y="14"/>
                    </a:lnTo>
                    <a:lnTo>
                      <a:pt x="39" y="17"/>
                    </a:lnTo>
                    <a:lnTo>
                      <a:pt x="35" y="19"/>
                    </a:lnTo>
                    <a:lnTo>
                      <a:pt x="31" y="21"/>
                    </a:lnTo>
                    <a:lnTo>
                      <a:pt x="31" y="21"/>
                    </a:lnTo>
                    <a:lnTo>
                      <a:pt x="27" y="25"/>
                    </a:lnTo>
                    <a:lnTo>
                      <a:pt x="25" y="25"/>
                    </a:lnTo>
                    <a:lnTo>
                      <a:pt x="21" y="23"/>
                    </a:lnTo>
                    <a:lnTo>
                      <a:pt x="21" y="21"/>
                    </a:lnTo>
                    <a:lnTo>
                      <a:pt x="19" y="19"/>
                    </a:lnTo>
                    <a:lnTo>
                      <a:pt x="15" y="14"/>
                    </a:lnTo>
                    <a:lnTo>
                      <a:pt x="11" y="6"/>
                    </a:lnTo>
                    <a:lnTo>
                      <a:pt x="11" y="4"/>
                    </a:lnTo>
                    <a:lnTo>
                      <a:pt x="11" y="0"/>
                    </a:lnTo>
                    <a:lnTo>
                      <a:pt x="2"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3" name="Rectangle 182"/>
              <p:cNvSpPr>
                <a:spLocks noChangeArrowheads="1"/>
              </p:cNvSpPr>
              <p:nvPr/>
            </p:nvSpPr>
            <p:spPr bwMode="auto">
              <a:xfrm>
                <a:off x="6467" y="3344"/>
                <a:ext cx="68" cy="51"/>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24" name="Freeform 183"/>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5" name="Freeform 184"/>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6" name="Freeform 185"/>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7" name="Freeform 186"/>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8" name="Freeform 187"/>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9" name="Freeform 188"/>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0" name="Freeform 189"/>
              <p:cNvSpPr>
                <a:spLocks noEditPoints="1"/>
              </p:cNvSpPr>
              <p:nvPr/>
            </p:nvSpPr>
            <p:spPr bwMode="auto">
              <a:xfrm>
                <a:off x="5916" y="2782"/>
                <a:ext cx="243" cy="312"/>
              </a:xfrm>
              <a:custGeom>
                <a:avLst/>
                <a:gdLst>
                  <a:gd name="T0" fmla="*/ 96 w 243"/>
                  <a:gd name="T1" fmla="*/ 312 h 312"/>
                  <a:gd name="T2" fmla="*/ 102 w 243"/>
                  <a:gd name="T3" fmla="*/ 308 h 312"/>
                  <a:gd name="T4" fmla="*/ 212 w 243"/>
                  <a:gd name="T5" fmla="*/ 10 h 312"/>
                  <a:gd name="T6" fmla="*/ 200 w 243"/>
                  <a:gd name="T7" fmla="*/ 16 h 312"/>
                  <a:gd name="T8" fmla="*/ 188 w 243"/>
                  <a:gd name="T9" fmla="*/ 28 h 312"/>
                  <a:gd name="T10" fmla="*/ 165 w 243"/>
                  <a:gd name="T11" fmla="*/ 57 h 312"/>
                  <a:gd name="T12" fmla="*/ 149 w 243"/>
                  <a:gd name="T13" fmla="*/ 49 h 312"/>
                  <a:gd name="T14" fmla="*/ 133 w 243"/>
                  <a:gd name="T15" fmla="*/ 43 h 312"/>
                  <a:gd name="T16" fmla="*/ 112 w 243"/>
                  <a:gd name="T17" fmla="*/ 57 h 312"/>
                  <a:gd name="T18" fmla="*/ 100 w 243"/>
                  <a:gd name="T19" fmla="*/ 51 h 312"/>
                  <a:gd name="T20" fmla="*/ 69 w 243"/>
                  <a:gd name="T21" fmla="*/ 55 h 312"/>
                  <a:gd name="T22" fmla="*/ 65 w 243"/>
                  <a:gd name="T23" fmla="*/ 67 h 312"/>
                  <a:gd name="T24" fmla="*/ 65 w 243"/>
                  <a:gd name="T25" fmla="*/ 98 h 312"/>
                  <a:gd name="T26" fmla="*/ 67 w 243"/>
                  <a:gd name="T27" fmla="*/ 116 h 312"/>
                  <a:gd name="T28" fmla="*/ 75 w 243"/>
                  <a:gd name="T29" fmla="*/ 126 h 312"/>
                  <a:gd name="T30" fmla="*/ 73 w 243"/>
                  <a:gd name="T31" fmla="*/ 141 h 312"/>
                  <a:gd name="T32" fmla="*/ 57 w 243"/>
                  <a:gd name="T33" fmla="*/ 151 h 312"/>
                  <a:gd name="T34" fmla="*/ 45 w 243"/>
                  <a:gd name="T35" fmla="*/ 161 h 312"/>
                  <a:gd name="T36" fmla="*/ 28 w 243"/>
                  <a:gd name="T37" fmla="*/ 169 h 312"/>
                  <a:gd name="T38" fmla="*/ 20 w 243"/>
                  <a:gd name="T39" fmla="*/ 171 h 312"/>
                  <a:gd name="T40" fmla="*/ 14 w 243"/>
                  <a:gd name="T41" fmla="*/ 169 h 312"/>
                  <a:gd name="T42" fmla="*/ 10 w 243"/>
                  <a:gd name="T43" fmla="*/ 167 h 312"/>
                  <a:gd name="T44" fmla="*/ 6 w 243"/>
                  <a:gd name="T45" fmla="*/ 175 h 312"/>
                  <a:gd name="T46" fmla="*/ 2 w 243"/>
                  <a:gd name="T47" fmla="*/ 182 h 312"/>
                  <a:gd name="T48" fmla="*/ 0 w 243"/>
                  <a:gd name="T49" fmla="*/ 188 h 312"/>
                  <a:gd name="T50" fmla="*/ 6 w 243"/>
                  <a:gd name="T51" fmla="*/ 192 h 312"/>
                  <a:gd name="T52" fmla="*/ 14 w 243"/>
                  <a:gd name="T53" fmla="*/ 198 h 312"/>
                  <a:gd name="T54" fmla="*/ 22 w 243"/>
                  <a:gd name="T55" fmla="*/ 202 h 312"/>
                  <a:gd name="T56" fmla="*/ 32 w 243"/>
                  <a:gd name="T57" fmla="*/ 206 h 312"/>
                  <a:gd name="T58" fmla="*/ 41 w 243"/>
                  <a:gd name="T59" fmla="*/ 202 h 312"/>
                  <a:gd name="T60" fmla="*/ 45 w 243"/>
                  <a:gd name="T61" fmla="*/ 196 h 312"/>
                  <a:gd name="T62" fmla="*/ 45 w 243"/>
                  <a:gd name="T63" fmla="*/ 186 h 312"/>
                  <a:gd name="T64" fmla="*/ 59 w 243"/>
                  <a:gd name="T65" fmla="*/ 186 h 312"/>
                  <a:gd name="T66" fmla="*/ 71 w 243"/>
                  <a:gd name="T67" fmla="*/ 192 h 312"/>
                  <a:gd name="T68" fmla="*/ 73 w 243"/>
                  <a:gd name="T69" fmla="*/ 204 h 312"/>
                  <a:gd name="T70" fmla="*/ 63 w 243"/>
                  <a:gd name="T71" fmla="*/ 208 h 312"/>
                  <a:gd name="T72" fmla="*/ 59 w 243"/>
                  <a:gd name="T73" fmla="*/ 216 h 312"/>
                  <a:gd name="T74" fmla="*/ 39 w 243"/>
                  <a:gd name="T75" fmla="*/ 212 h 312"/>
                  <a:gd name="T76" fmla="*/ 24 w 243"/>
                  <a:gd name="T77" fmla="*/ 210 h 312"/>
                  <a:gd name="T78" fmla="*/ 28 w 243"/>
                  <a:gd name="T79" fmla="*/ 218 h 312"/>
                  <a:gd name="T80" fmla="*/ 45 w 243"/>
                  <a:gd name="T81" fmla="*/ 231 h 312"/>
                  <a:gd name="T82" fmla="*/ 57 w 243"/>
                  <a:gd name="T83" fmla="*/ 239 h 312"/>
                  <a:gd name="T84" fmla="*/ 73 w 243"/>
                  <a:gd name="T85" fmla="*/ 247 h 312"/>
                  <a:gd name="T86" fmla="*/ 86 w 243"/>
                  <a:gd name="T87" fmla="*/ 255 h 312"/>
                  <a:gd name="T88" fmla="*/ 96 w 243"/>
                  <a:gd name="T89" fmla="*/ 274 h 312"/>
                  <a:gd name="T90" fmla="*/ 98 w 243"/>
                  <a:gd name="T91" fmla="*/ 286 h 312"/>
                  <a:gd name="T92" fmla="*/ 98 w 243"/>
                  <a:gd name="T93" fmla="*/ 300 h 312"/>
                  <a:gd name="T94" fmla="*/ 110 w 243"/>
                  <a:gd name="T95" fmla="*/ 304 h 312"/>
                  <a:gd name="T96" fmla="*/ 116 w 243"/>
                  <a:gd name="T97" fmla="*/ 310 h 312"/>
                  <a:gd name="T98" fmla="*/ 120 w 243"/>
                  <a:gd name="T99" fmla="*/ 306 h 312"/>
                  <a:gd name="T100" fmla="*/ 128 w 243"/>
                  <a:gd name="T101" fmla="*/ 304 h 312"/>
                  <a:gd name="T102" fmla="*/ 243 w 243"/>
                  <a:gd name="T103" fmla="*/ 312 h 312"/>
                  <a:gd name="T104" fmla="*/ 235 w 243"/>
                  <a:gd name="T105" fmla="*/ 257 h 312"/>
                  <a:gd name="T106" fmla="*/ 222 w 243"/>
                  <a:gd name="T107" fmla="*/ 249 h 312"/>
                  <a:gd name="T108" fmla="*/ 235 w 243"/>
                  <a:gd name="T109" fmla="*/ 235 h 312"/>
                  <a:gd name="T110" fmla="*/ 243 w 243"/>
                  <a:gd name="T111" fmla="*/ 216 h 312"/>
                  <a:gd name="T112" fmla="*/ 237 w 243"/>
                  <a:gd name="T113" fmla="*/ 135 h 312"/>
                  <a:gd name="T114" fmla="*/ 243 w 243"/>
                  <a:gd name="T115" fmla="*/ 51 h 312"/>
                  <a:gd name="T116" fmla="*/ 237 w 243"/>
                  <a:gd name="T117" fmla="*/ 40 h 312"/>
                  <a:gd name="T118" fmla="*/ 227 w 243"/>
                  <a:gd name="T119" fmla="*/ 36 h 312"/>
                  <a:gd name="T120" fmla="*/ 243 w 243"/>
                  <a:gd name="T121" fmla="*/ 24 h 312"/>
                  <a:gd name="T122" fmla="*/ 239 w 243"/>
                  <a:gd name="T123" fmla="*/ 10 h 312"/>
                  <a:gd name="T124" fmla="*/ 212 w 243"/>
                  <a:gd name="T125" fmla="*/ 1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312">
                    <a:moveTo>
                      <a:pt x="98" y="306"/>
                    </a:moveTo>
                    <a:lnTo>
                      <a:pt x="96" y="308"/>
                    </a:lnTo>
                    <a:lnTo>
                      <a:pt x="96" y="312"/>
                    </a:lnTo>
                    <a:lnTo>
                      <a:pt x="106" y="312"/>
                    </a:lnTo>
                    <a:lnTo>
                      <a:pt x="104" y="310"/>
                    </a:lnTo>
                    <a:lnTo>
                      <a:pt x="102" y="308"/>
                    </a:lnTo>
                    <a:lnTo>
                      <a:pt x="102" y="306"/>
                    </a:lnTo>
                    <a:lnTo>
                      <a:pt x="98" y="306"/>
                    </a:lnTo>
                    <a:close/>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51"/>
                    </a:lnTo>
                    <a:lnTo>
                      <a:pt x="57" y="151"/>
                    </a:lnTo>
                    <a:lnTo>
                      <a:pt x="51" y="155"/>
                    </a:lnTo>
                    <a:lnTo>
                      <a:pt x="47"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243" y="312"/>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3" y="216"/>
                    </a:lnTo>
                    <a:lnTo>
                      <a:pt x="243" y="137"/>
                    </a:lnTo>
                    <a:lnTo>
                      <a:pt x="241" y="137"/>
                    </a:lnTo>
                    <a:lnTo>
                      <a:pt x="237" y="135"/>
                    </a:lnTo>
                    <a:lnTo>
                      <a:pt x="241" y="128"/>
                    </a:lnTo>
                    <a:lnTo>
                      <a:pt x="243" y="128"/>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1" name="Freeform 190"/>
              <p:cNvSpPr>
                <a:spLocks/>
              </p:cNvSpPr>
              <p:nvPr/>
            </p:nvSpPr>
            <p:spPr bwMode="auto">
              <a:xfrm>
                <a:off x="5916" y="2782"/>
                <a:ext cx="284" cy="366"/>
              </a:xfrm>
              <a:custGeom>
                <a:avLst/>
                <a:gdLst>
                  <a:gd name="T0" fmla="*/ 190 w 284"/>
                  <a:gd name="T1" fmla="*/ 20 h 366"/>
                  <a:gd name="T2" fmla="*/ 149 w 284"/>
                  <a:gd name="T3" fmla="*/ 59 h 366"/>
                  <a:gd name="T4" fmla="*/ 120 w 284"/>
                  <a:gd name="T5" fmla="*/ 51 h 366"/>
                  <a:gd name="T6" fmla="*/ 81 w 284"/>
                  <a:gd name="T7" fmla="*/ 51 h 366"/>
                  <a:gd name="T8" fmla="*/ 67 w 284"/>
                  <a:gd name="T9" fmla="*/ 90 h 366"/>
                  <a:gd name="T10" fmla="*/ 73 w 284"/>
                  <a:gd name="T11" fmla="*/ 122 h 366"/>
                  <a:gd name="T12" fmla="*/ 65 w 284"/>
                  <a:gd name="T13" fmla="*/ 149 h 366"/>
                  <a:gd name="T14" fmla="*/ 32 w 284"/>
                  <a:gd name="T15" fmla="*/ 169 h 366"/>
                  <a:gd name="T16" fmla="*/ 16 w 284"/>
                  <a:gd name="T17" fmla="*/ 171 h 366"/>
                  <a:gd name="T18" fmla="*/ 6 w 284"/>
                  <a:gd name="T19" fmla="*/ 173 h 366"/>
                  <a:gd name="T20" fmla="*/ 0 w 284"/>
                  <a:gd name="T21" fmla="*/ 186 h 366"/>
                  <a:gd name="T22" fmla="*/ 10 w 284"/>
                  <a:gd name="T23" fmla="*/ 194 h 366"/>
                  <a:gd name="T24" fmla="*/ 28 w 284"/>
                  <a:gd name="T25" fmla="*/ 204 h 366"/>
                  <a:gd name="T26" fmla="*/ 45 w 284"/>
                  <a:gd name="T27" fmla="*/ 198 h 366"/>
                  <a:gd name="T28" fmla="*/ 53 w 284"/>
                  <a:gd name="T29" fmla="*/ 184 h 366"/>
                  <a:gd name="T30" fmla="*/ 73 w 284"/>
                  <a:gd name="T31" fmla="*/ 200 h 366"/>
                  <a:gd name="T32" fmla="*/ 63 w 284"/>
                  <a:gd name="T33" fmla="*/ 214 h 366"/>
                  <a:gd name="T34" fmla="*/ 28 w 284"/>
                  <a:gd name="T35" fmla="*/ 210 h 366"/>
                  <a:gd name="T36" fmla="*/ 37 w 284"/>
                  <a:gd name="T37" fmla="*/ 222 h 366"/>
                  <a:gd name="T38" fmla="*/ 67 w 284"/>
                  <a:gd name="T39" fmla="*/ 243 h 366"/>
                  <a:gd name="T40" fmla="*/ 94 w 284"/>
                  <a:gd name="T41" fmla="*/ 269 h 366"/>
                  <a:gd name="T42" fmla="*/ 100 w 284"/>
                  <a:gd name="T43" fmla="*/ 296 h 366"/>
                  <a:gd name="T44" fmla="*/ 114 w 284"/>
                  <a:gd name="T45" fmla="*/ 312 h 366"/>
                  <a:gd name="T46" fmla="*/ 128 w 284"/>
                  <a:gd name="T47" fmla="*/ 302 h 366"/>
                  <a:gd name="T48" fmla="*/ 116 w 284"/>
                  <a:gd name="T49" fmla="*/ 314 h 366"/>
                  <a:gd name="T50" fmla="*/ 102 w 284"/>
                  <a:gd name="T51" fmla="*/ 306 h 366"/>
                  <a:gd name="T52" fmla="*/ 104 w 284"/>
                  <a:gd name="T53" fmla="*/ 335 h 366"/>
                  <a:gd name="T54" fmla="*/ 102 w 284"/>
                  <a:gd name="T55" fmla="*/ 349 h 366"/>
                  <a:gd name="T56" fmla="*/ 124 w 284"/>
                  <a:gd name="T57" fmla="*/ 355 h 366"/>
                  <a:gd name="T58" fmla="*/ 143 w 284"/>
                  <a:gd name="T59" fmla="*/ 364 h 366"/>
                  <a:gd name="T60" fmla="*/ 171 w 284"/>
                  <a:gd name="T61" fmla="*/ 364 h 366"/>
                  <a:gd name="T62" fmla="*/ 149 w 284"/>
                  <a:gd name="T63" fmla="*/ 359 h 366"/>
                  <a:gd name="T64" fmla="*/ 159 w 284"/>
                  <a:gd name="T65" fmla="*/ 351 h 366"/>
                  <a:gd name="T66" fmla="*/ 173 w 284"/>
                  <a:gd name="T67" fmla="*/ 347 h 366"/>
                  <a:gd name="T68" fmla="*/ 194 w 284"/>
                  <a:gd name="T69" fmla="*/ 353 h 366"/>
                  <a:gd name="T70" fmla="*/ 214 w 284"/>
                  <a:gd name="T71" fmla="*/ 345 h 366"/>
                  <a:gd name="T72" fmla="*/ 239 w 284"/>
                  <a:gd name="T73" fmla="*/ 337 h 366"/>
                  <a:gd name="T74" fmla="*/ 249 w 284"/>
                  <a:gd name="T75" fmla="*/ 347 h 366"/>
                  <a:gd name="T76" fmla="*/ 265 w 284"/>
                  <a:gd name="T77" fmla="*/ 355 h 366"/>
                  <a:gd name="T78" fmla="*/ 276 w 284"/>
                  <a:gd name="T79" fmla="*/ 347 h 366"/>
                  <a:gd name="T80" fmla="*/ 263 w 284"/>
                  <a:gd name="T81" fmla="*/ 314 h 366"/>
                  <a:gd name="T82" fmla="*/ 249 w 284"/>
                  <a:gd name="T83" fmla="*/ 276 h 366"/>
                  <a:gd name="T84" fmla="*/ 222 w 284"/>
                  <a:gd name="T85" fmla="*/ 249 h 366"/>
                  <a:gd name="T86" fmla="*/ 249 w 284"/>
                  <a:gd name="T87" fmla="*/ 206 h 366"/>
                  <a:gd name="T88" fmla="*/ 259 w 284"/>
                  <a:gd name="T89" fmla="*/ 184 h 366"/>
                  <a:gd name="T90" fmla="*/ 272 w 284"/>
                  <a:gd name="T91" fmla="*/ 165 h 366"/>
                  <a:gd name="T92" fmla="*/ 253 w 284"/>
                  <a:gd name="T93" fmla="*/ 149 h 366"/>
                  <a:gd name="T94" fmla="*/ 249 w 284"/>
                  <a:gd name="T95" fmla="*/ 124 h 366"/>
                  <a:gd name="T96" fmla="*/ 261 w 284"/>
                  <a:gd name="T97" fmla="*/ 116 h 366"/>
                  <a:gd name="T98" fmla="*/ 259 w 284"/>
                  <a:gd name="T99" fmla="*/ 94 h 366"/>
                  <a:gd name="T100" fmla="*/ 255 w 284"/>
                  <a:gd name="T101" fmla="*/ 57 h 366"/>
                  <a:gd name="T102" fmla="*/ 237 w 284"/>
                  <a:gd name="T103" fmla="*/ 40 h 366"/>
                  <a:gd name="T104" fmla="*/ 243 w 284"/>
                  <a:gd name="T105" fmla="*/ 24 h 366"/>
                  <a:gd name="T106" fmla="*/ 212 w 284"/>
                  <a:gd name="T107" fmla="*/ 1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49"/>
                    </a:lnTo>
                    <a:lnTo>
                      <a:pt x="57" y="151"/>
                    </a:lnTo>
                    <a:lnTo>
                      <a:pt x="51" y="155"/>
                    </a:lnTo>
                    <a:lnTo>
                      <a:pt x="49"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126" y="314"/>
                    </a:lnTo>
                    <a:lnTo>
                      <a:pt x="124" y="319"/>
                    </a:lnTo>
                    <a:lnTo>
                      <a:pt x="116" y="314"/>
                    </a:lnTo>
                    <a:lnTo>
                      <a:pt x="114" y="314"/>
                    </a:lnTo>
                    <a:lnTo>
                      <a:pt x="112" y="314"/>
                    </a:lnTo>
                    <a:lnTo>
                      <a:pt x="108" y="312"/>
                    </a:lnTo>
                    <a:lnTo>
                      <a:pt x="104" y="310"/>
                    </a:lnTo>
                    <a:lnTo>
                      <a:pt x="102" y="308"/>
                    </a:lnTo>
                    <a:lnTo>
                      <a:pt x="102" y="306"/>
                    </a:lnTo>
                    <a:lnTo>
                      <a:pt x="98" y="306"/>
                    </a:lnTo>
                    <a:lnTo>
                      <a:pt x="96" y="308"/>
                    </a:lnTo>
                    <a:lnTo>
                      <a:pt x="96" y="312"/>
                    </a:lnTo>
                    <a:lnTo>
                      <a:pt x="96" y="317"/>
                    </a:lnTo>
                    <a:lnTo>
                      <a:pt x="106" y="331"/>
                    </a:lnTo>
                    <a:lnTo>
                      <a:pt x="104" y="335"/>
                    </a:lnTo>
                    <a:lnTo>
                      <a:pt x="102" y="335"/>
                    </a:lnTo>
                    <a:lnTo>
                      <a:pt x="100" y="337"/>
                    </a:lnTo>
                    <a:lnTo>
                      <a:pt x="100" y="339"/>
                    </a:lnTo>
                    <a:lnTo>
                      <a:pt x="102" y="343"/>
                    </a:lnTo>
                    <a:lnTo>
                      <a:pt x="104" y="347"/>
                    </a:lnTo>
                    <a:lnTo>
                      <a:pt x="102" y="349"/>
                    </a:lnTo>
                    <a:lnTo>
                      <a:pt x="106" y="353"/>
                    </a:lnTo>
                    <a:lnTo>
                      <a:pt x="108" y="351"/>
                    </a:lnTo>
                    <a:lnTo>
                      <a:pt x="110" y="351"/>
                    </a:lnTo>
                    <a:lnTo>
                      <a:pt x="112" y="355"/>
                    </a:lnTo>
                    <a:lnTo>
                      <a:pt x="116" y="357"/>
                    </a:lnTo>
                    <a:lnTo>
                      <a:pt x="124" y="355"/>
                    </a:lnTo>
                    <a:lnTo>
                      <a:pt x="126" y="357"/>
                    </a:lnTo>
                    <a:lnTo>
                      <a:pt x="131" y="359"/>
                    </a:lnTo>
                    <a:lnTo>
                      <a:pt x="133" y="361"/>
                    </a:lnTo>
                    <a:lnTo>
                      <a:pt x="135" y="366"/>
                    </a:lnTo>
                    <a:lnTo>
                      <a:pt x="139" y="366"/>
                    </a:lnTo>
                    <a:lnTo>
                      <a:pt x="143" y="364"/>
                    </a:lnTo>
                    <a:lnTo>
                      <a:pt x="149" y="361"/>
                    </a:lnTo>
                    <a:lnTo>
                      <a:pt x="151" y="364"/>
                    </a:lnTo>
                    <a:lnTo>
                      <a:pt x="157" y="364"/>
                    </a:lnTo>
                    <a:lnTo>
                      <a:pt x="165" y="366"/>
                    </a:lnTo>
                    <a:lnTo>
                      <a:pt x="169" y="366"/>
                    </a:lnTo>
                    <a:lnTo>
                      <a:pt x="171" y="364"/>
                    </a:lnTo>
                    <a:lnTo>
                      <a:pt x="167" y="361"/>
                    </a:lnTo>
                    <a:lnTo>
                      <a:pt x="163" y="364"/>
                    </a:lnTo>
                    <a:lnTo>
                      <a:pt x="159" y="361"/>
                    </a:lnTo>
                    <a:lnTo>
                      <a:pt x="153" y="361"/>
                    </a:lnTo>
                    <a:lnTo>
                      <a:pt x="151" y="361"/>
                    </a:lnTo>
                    <a:lnTo>
                      <a:pt x="149" y="359"/>
                    </a:lnTo>
                    <a:lnTo>
                      <a:pt x="147" y="355"/>
                    </a:lnTo>
                    <a:lnTo>
                      <a:pt x="149" y="349"/>
                    </a:lnTo>
                    <a:lnTo>
                      <a:pt x="153" y="345"/>
                    </a:lnTo>
                    <a:lnTo>
                      <a:pt x="155" y="345"/>
                    </a:lnTo>
                    <a:lnTo>
                      <a:pt x="159" y="347"/>
                    </a:lnTo>
                    <a:lnTo>
                      <a:pt x="159" y="351"/>
                    </a:lnTo>
                    <a:lnTo>
                      <a:pt x="163" y="353"/>
                    </a:lnTo>
                    <a:lnTo>
                      <a:pt x="165" y="353"/>
                    </a:lnTo>
                    <a:lnTo>
                      <a:pt x="165" y="351"/>
                    </a:lnTo>
                    <a:lnTo>
                      <a:pt x="167" y="347"/>
                    </a:lnTo>
                    <a:lnTo>
                      <a:pt x="171" y="345"/>
                    </a:lnTo>
                    <a:lnTo>
                      <a:pt x="173" y="347"/>
                    </a:lnTo>
                    <a:lnTo>
                      <a:pt x="178" y="351"/>
                    </a:lnTo>
                    <a:lnTo>
                      <a:pt x="180" y="353"/>
                    </a:lnTo>
                    <a:lnTo>
                      <a:pt x="184" y="357"/>
                    </a:lnTo>
                    <a:lnTo>
                      <a:pt x="186" y="357"/>
                    </a:lnTo>
                    <a:lnTo>
                      <a:pt x="192" y="355"/>
                    </a:lnTo>
                    <a:lnTo>
                      <a:pt x="194" y="353"/>
                    </a:lnTo>
                    <a:lnTo>
                      <a:pt x="196" y="351"/>
                    </a:lnTo>
                    <a:lnTo>
                      <a:pt x="200" y="347"/>
                    </a:lnTo>
                    <a:lnTo>
                      <a:pt x="204" y="347"/>
                    </a:lnTo>
                    <a:lnTo>
                      <a:pt x="208" y="347"/>
                    </a:lnTo>
                    <a:lnTo>
                      <a:pt x="212" y="349"/>
                    </a:lnTo>
                    <a:lnTo>
                      <a:pt x="214" y="345"/>
                    </a:lnTo>
                    <a:lnTo>
                      <a:pt x="216" y="341"/>
                    </a:lnTo>
                    <a:lnTo>
                      <a:pt x="227" y="333"/>
                    </a:lnTo>
                    <a:lnTo>
                      <a:pt x="229" y="333"/>
                    </a:lnTo>
                    <a:lnTo>
                      <a:pt x="233" y="337"/>
                    </a:lnTo>
                    <a:lnTo>
                      <a:pt x="235" y="337"/>
                    </a:lnTo>
                    <a:lnTo>
                      <a:pt x="239" y="337"/>
                    </a:lnTo>
                    <a:lnTo>
                      <a:pt x="241" y="335"/>
                    </a:lnTo>
                    <a:lnTo>
                      <a:pt x="241" y="337"/>
                    </a:lnTo>
                    <a:lnTo>
                      <a:pt x="243" y="339"/>
                    </a:lnTo>
                    <a:lnTo>
                      <a:pt x="245" y="341"/>
                    </a:lnTo>
                    <a:lnTo>
                      <a:pt x="247" y="343"/>
                    </a:lnTo>
                    <a:lnTo>
                      <a:pt x="249" y="347"/>
                    </a:lnTo>
                    <a:lnTo>
                      <a:pt x="249" y="347"/>
                    </a:lnTo>
                    <a:lnTo>
                      <a:pt x="253" y="347"/>
                    </a:lnTo>
                    <a:lnTo>
                      <a:pt x="257" y="347"/>
                    </a:lnTo>
                    <a:lnTo>
                      <a:pt x="261" y="347"/>
                    </a:lnTo>
                    <a:lnTo>
                      <a:pt x="263" y="351"/>
                    </a:lnTo>
                    <a:lnTo>
                      <a:pt x="265" y="355"/>
                    </a:lnTo>
                    <a:lnTo>
                      <a:pt x="272" y="353"/>
                    </a:lnTo>
                    <a:lnTo>
                      <a:pt x="278" y="353"/>
                    </a:lnTo>
                    <a:lnTo>
                      <a:pt x="282" y="355"/>
                    </a:lnTo>
                    <a:lnTo>
                      <a:pt x="284" y="355"/>
                    </a:lnTo>
                    <a:lnTo>
                      <a:pt x="284" y="355"/>
                    </a:lnTo>
                    <a:lnTo>
                      <a:pt x="276" y="347"/>
                    </a:lnTo>
                    <a:lnTo>
                      <a:pt x="274" y="335"/>
                    </a:lnTo>
                    <a:lnTo>
                      <a:pt x="274" y="333"/>
                    </a:lnTo>
                    <a:lnTo>
                      <a:pt x="267" y="335"/>
                    </a:lnTo>
                    <a:lnTo>
                      <a:pt x="265" y="331"/>
                    </a:lnTo>
                    <a:lnTo>
                      <a:pt x="263" y="319"/>
                    </a:lnTo>
                    <a:lnTo>
                      <a:pt x="263" y="314"/>
                    </a:lnTo>
                    <a:lnTo>
                      <a:pt x="259" y="300"/>
                    </a:lnTo>
                    <a:lnTo>
                      <a:pt x="261" y="290"/>
                    </a:lnTo>
                    <a:lnTo>
                      <a:pt x="255" y="286"/>
                    </a:lnTo>
                    <a:lnTo>
                      <a:pt x="253" y="284"/>
                    </a:lnTo>
                    <a:lnTo>
                      <a:pt x="251" y="280"/>
                    </a:lnTo>
                    <a:lnTo>
                      <a:pt x="249" y="276"/>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9" y="206"/>
                    </a:lnTo>
                    <a:lnTo>
                      <a:pt x="249" y="204"/>
                    </a:lnTo>
                    <a:lnTo>
                      <a:pt x="257" y="200"/>
                    </a:lnTo>
                    <a:lnTo>
                      <a:pt x="257" y="196"/>
                    </a:lnTo>
                    <a:lnTo>
                      <a:pt x="257" y="192"/>
                    </a:lnTo>
                    <a:lnTo>
                      <a:pt x="259" y="186"/>
                    </a:lnTo>
                    <a:lnTo>
                      <a:pt x="259" y="184"/>
                    </a:lnTo>
                    <a:lnTo>
                      <a:pt x="263" y="184"/>
                    </a:lnTo>
                    <a:lnTo>
                      <a:pt x="267" y="182"/>
                    </a:lnTo>
                    <a:lnTo>
                      <a:pt x="267" y="173"/>
                    </a:lnTo>
                    <a:lnTo>
                      <a:pt x="269" y="171"/>
                    </a:lnTo>
                    <a:lnTo>
                      <a:pt x="272" y="171"/>
                    </a:lnTo>
                    <a:lnTo>
                      <a:pt x="272" y="165"/>
                    </a:lnTo>
                    <a:lnTo>
                      <a:pt x="269" y="163"/>
                    </a:lnTo>
                    <a:lnTo>
                      <a:pt x="265" y="161"/>
                    </a:lnTo>
                    <a:lnTo>
                      <a:pt x="263" y="155"/>
                    </a:lnTo>
                    <a:lnTo>
                      <a:pt x="257" y="153"/>
                    </a:lnTo>
                    <a:lnTo>
                      <a:pt x="253" y="149"/>
                    </a:lnTo>
                    <a:lnTo>
                      <a:pt x="253" y="149"/>
                    </a:lnTo>
                    <a:lnTo>
                      <a:pt x="251" y="141"/>
                    </a:lnTo>
                    <a:lnTo>
                      <a:pt x="245" y="137"/>
                    </a:lnTo>
                    <a:lnTo>
                      <a:pt x="241" y="137"/>
                    </a:lnTo>
                    <a:lnTo>
                      <a:pt x="237" y="135"/>
                    </a:lnTo>
                    <a:lnTo>
                      <a:pt x="241" y="128"/>
                    </a:lnTo>
                    <a:lnTo>
                      <a:pt x="249" y="124"/>
                    </a:lnTo>
                    <a:lnTo>
                      <a:pt x="253" y="126"/>
                    </a:lnTo>
                    <a:lnTo>
                      <a:pt x="255" y="126"/>
                    </a:lnTo>
                    <a:lnTo>
                      <a:pt x="261" y="128"/>
                    </a:lnTo>
                    <a:lnTo>
                      <a:pt x="261" y="126"/>
                    </a:lnTo>
                    <a:lnTo>
                      <a:pt x="261" y="122"/>
                    </a:lnTo>
                    <a:lnTo>
                      <a:pt x="261" y="116"/>
                    </a:lnTo>
                    <a:lnTo>
                      <a:pt x="265" y="114"/>
                    </a:lnTo>
                    <a:lnTo>
                      <a:pt x="267" y="112"/>
                    </a:lnTo>
                    <a:lnTo>
                      <a:pt x="265" y="110"/>
                    </a:lnTo>
                    <a:lnTo>
                      <a:pt x="261" y="110"/>
                    </a:lnTo>
                    <a:lnTo>
                      <a:pt x="261" y="98"/>
                    </a:lnTo>
                    <a:lnTo>
                      <a:pt x="259" y="94"/>
                    </a:lnTo>
                    <a:lnTo>
                      <a:pt x="263" y="85"/>
                    </a:lnTo>
                    <a:lnTo>
                      <a:pt x="265" y="79"/>
                    </a:lnTo>
                    <a:lnTo>
                      <a:pt x="261" y="71"/>
                    </a:lnTo>
                    <a:lnTo>
                      <a:pt x="261" y="67"/>
                    </a:lnTo>
                    <a:lnTo>
                      <a:pt x="257" y="65"/>
                    </a:lnTo>
                    <a:lnTo>
                      <a:pt x="255" y="57"/>
                    </a:lnTo>
                    <a:lnTo>
                      <a:pt x="251" y="51"/>
                    </a:lnTo>
                    <a:lnTo>
                      <a:pt x="245" y="51"/>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3" name="Freeform 192"/>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4" name="Freeform 19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5" name="Freeform 194"/>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6" name="Freeform 195"/>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7" name="Freeform 196"/>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8" name="Freeform 197"/>
              <p:cNvSpPr>
                <a:spLocks/>
              </p:cNvSpPr>
              <p:nvPr/>
            </p:nvSpPr>
            <p:spPr bwMode="auto">
              <a:xfrm>
                <a:off x="6333" y="3393"/>
                <a:ext cx="259" cy="395"/>
              </a:xfrm>
              <a:custGeom>
                <a:avLst/>
                <a:gdLst>
                  <a:gd name="T0" fmla="*/ 79 w 259"/>
                  <a:gd name="T1" fmla="*/ 16 h 395"/>
                  <a:gd name="T2" fmla="*/ 71 w 259"/>
                  <a:gd name="T3" fmla="*/ 31 h 395"/>
                  <a:gd name="T4" fmla="*/ 53 w 259"/>
                  <a:gd name="T5" fmla="*/ 18 h 395"/>
                  <a:gd name="T6" fmla="*/ 26 w 259"/>
                  <a:gd name="T7" fmla="*/ 10 h 395"/>
                  <a:gd name="T8" fmla="*/ 16 w 259"/>
                  <a:gd name="T9" fmla="*/ 24 h 395"/>
                  <a:gd name="T10" fmla="*/ 20 w 259"/>
                  <a:gd name="T11" fmla="*/ 29 h 395"/>
                  <a:gd name="T12" fmla="*/ 12 w 259"/>
                  <a:gd name="T13" fmla="*/ 31 h 395"/>
                  <a:gd name="T14" fmla="*/ 4 w 259"/>
                  <a:gd name="T15" fmla="*/ 39 h 395"/>
                  <a:gd name="T16" fmla="*/ 12 w 259"/>
                  <a:gd name="T17" fmla="*/ 47 h 395"/>
                  <a:gd name="T18" fmla="*/ 34 w 259"/>
                  <a:gd name="T19" fmla="*/ 59 h 395"/>
                  <a:gd name="T20" fmla="*/ 26 w 259"/>
                  <a:gd name="T21" fmla="*/ 74 h 395"/>
                  <a:gd name="T22" fmla="*/ 30 w 259"/>
                  <a:gd name="T23" fmla="*/ 94 h 395"/>
                  <a:gd name="T24" fmla="*/ 34 w 259"/>
                  <a:gd name="T25" fmla="*/ 108 h 395"/>
                  <a:gd name="T26" fmla="*/ 36 w 259"/>
                  <a:gd name="T27" fmla="*/ 123 h 395"/>
                  <a:gd name="T28" fmla="*/ 40 w 259"/>
                  <a:gd name="T29" fmla="*/ 127 h 395"/>
                  <a:gd name="T30" fmla="*/ 55 w 259"/>
                  <a:gd name="T31" fmla="*/ 133 h 395"/>
                  <a:gd name="T32" fmla="*/ 69 w 259"/>
                  <a:gd name="T33" fmla="*/ 141 h 395"/>
                  <a:gd name="T34" fmla="*/ 69 w 259"/>
                  <a:gd name="T35" fmla="*/ 153 h 395"/>
                  <a:gd name="T36" fmla="*/ 73 w 259"/>
                  <a:gd name="T37" fmla="*/ 163 h 395"/>
                  <a:gd name="T38" fmla="*/ 71 w 259"/>
                  <a:gd name="T39" fmla="*/ 168 h 395"/>
                  <a:gd name="T40" fmla="*/ 65 w 259"/>
                  <a:gd name="T41" fmla="*/ 180 h 395"/>
                  <a:gd name="T42" fmla="*/ 73 w 259"/>
                  <a:gd name="T43" fmla="*/ 192 h 395"/>
                  <a:gd name="T44" fmla="*/ 90 w 259"/>
                  <a:gd name="T45" fmla="*/ 202 h 395"/>
                  <a:gd name="T46" fmla="*/ 102 w 259"/>
                  <a:gd name="T47" fmla="*/ 211 h 395"/>
                  <a:gd name="T48" fmla="*/ 112 w 259"/>
                  <a:gd name="T49" fmla="*/ 227 h 395"/>
                  <a:gd name="T50" fmla="*/ 116 w 259"/>
                  <a:gd name="T51" fmla="*/ 239 h 395"/>
                  <a:gd name="T52" fmla="*/ 122 w 259"/>
                  <a:gd name="T53" fmla="*/ 253 h 395"/>
                  <a:gd name="T54" fmla="*/ 120 w 259"/>
                  <a:gd name="T55" fmla="*/ 264 h 395"/>
                  <a:gd name="T56" fmla="*/ 118 w 259"/>
                  <a:gd name="T57" fmla="*/ 266 h 395"/>
                  <a:gd name="T58" fmla="*/ 118 w 259"/>
                  <a:gd name="T59" fmla="*/ 274 h 395"/>
                  <a:gd name="T60" fmla="*/ 139 w 259"/>
                  <a:gd name="T61" fmla="*/ 282 h 395"/>
                  <a:gd name="T62" fmla="*/ 141 w 259"/>
                  <a:gd name="T63" fmla="*/ 294 h 395"/>
                  <a:gd name="T64" fmla="*/ 130 w 259"/>
                  <a:gd name="T65" fmla="*/ 309 h 395"/>
                  <a:gd name="T66" fmla="*/ 124 w 259"/>
                  <a:gd name="T67" fmla="*/ 325 h 395"/>
                  <a:gd name="T68" fmla="*/ 118 w 259"/>
                  <a:gd name="T69" fmla="*/ 354 h 395"/>
                  <a:gd name="T70" fmla="*/ 136 w 259"/>
                  <a:gd name="T71" fmla="*/ 382 h 395"/>
                  <a:gd name="T72" fmla="*/ 186 w 259"/>
                  <a:gd name="T73" fmla="*/ 380 h 395"/>
                  <a:gd name="T74" fmla="*/ 186 w 259"/>
                  <a:gd name="T75" fmla="*/ 311 h 395"/>
                  <a:gd name="T76" fmla="*/ 214 w 259"/>
                  <a:gd name="T77" fmla="*/ 274 h 395"/>
                  <a:gd name="T78" fmla="*/ 226 w 259"/>
                  <a:gd name="T79" fmla="*/ 245 h 395"/>
                  <a:gd name="T80" fmla="*/ 241 w 259"/>
                  <a:gd name="T81" fmla="*/ 213 h 395"/>
                  <a:gd name="T82" fmla="*/ 259 w 259"/>
                  <a:gd name="T83" fmla="*/ 82 h 395"/>
                  <a:gd name="T84" fmla="*/ 239 w 259"/>
                  <a:gd name="T85" fmla="*/ 82 h 395"/>
                  <a:gd name="T86" fmla="*/ 212 w 259"/>
                  <a:gd name="T87" fmla="*/ 82 h 395"/>
                  <a:gd name="T88" fmla="*/ 186 w 259"/>
                  <a:gd name="T89" fmla="*/ 63 h 395"/>
                  <a:gd name="T90" fmla="*/ 181 w 259"/>
                  <a:gd name="T91" fmla="*/ 47 h 395"/>
                  <a:gd name="T92" fmla="*/ 181 w 259"/>
                  <a:gd name="T93" fmla="*/ 33 h 395"/>
                  <a:gd name="T94" fmla="*/ 149 w 259"/>
                  <a:gd name="T95" fmla="*/ 33 h 395"/>
                  <a:gd name="T96" fmla="*/ 145 w 259"/>
                  <a:gd name="T97" fmla="*/ 39 h 395"/>
                  <a:gd name="T98" fmla="*/ 141 w 259"/>
                  <a:gd name="T99" fmla="*/ 49 h 395"/>
                  <a:gd name="T100" fmla="*/ 136 w 259"/>
                  <a:gd name="T101" fmla="*/ 57 h 395"/>
                  <a:gd name="T102" fmla="*/ 122 w 259"/>
                  <a:gd name="T103" fmla="*/ 49 h 395"/>
                  <a:gd name="T104" fmla="*/ 116 w 259"/>
                  <a:gd name="T105" fmla="*/ 37 h 395"/>
                  <a:gd name="T106" fmla="*/ 112 w 259"/>
                  <a:gd name="T107" fmla="*/ 27 h 395"/>
                  <a:gd name="T108" fmla="*/ 106 w 259"/>
                  <a:gd name="T109" fmla="*/ 20 h 395"/>
                  <a:gd name="T110" fmla="*/ 94 w 259"/>
                  <a:gd name="T111" fmla="*/ 8 h 395"/>
                  <a:gd name="T112" fmla="*/ 81 w 259"/>
                  <a:gd name="T11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395">
                    <a:moveTo>
                      <a:pt x="75" y="2"/>
                    </a:moveTo>
                    <a:lnTo>
                      <a:pt x="77" y="4"/>
                    </a:lnTo>
                    <a:lnTo>
                      <a:pt x="79" y="10"/>
                    </a:lnTo>
                    <a:lnTo>
                      <a:pt x="79" y="16"/>
                    </a:lnTo>
                    <a:lnTo>
                      <a:pt x="77" y="22"/>
                    </a:lnTo>
                    <a:lnTo>
                      <a:pt x="73" y="27"/>
                    </a:lnTo>
                    <a:lnTo>
                      <a:pt x="71" y="29"/>
                    </a:lnTo>
                    <a:lnTo>
                      <a:pt x="71" y="31"/>
                    </a:lnTo>
                    <a:lnTo>
                      <a:pt x="71" y="35"/>
                    </a:lnTo>
                    <a:lnTo>
                      <a:pt x="63" y="35"/>
                    </a:lnTo>
                    <a:lnTo>
                      <a:pt x="57" y="24"/>
                    </a:lnTo>
                    <a:lnTo>
                      <a:pt x="53" y="18"/>
                    </a:lnTo>
                    <a:lnTo>
                      <a:pt x="47" y="12"/>
                    </a:lnTo>
                    <a:lnTo>
                      <a:pt x="40" y="8"/>
                    </a:lnTo>
                    <a:lnTo>
                      <a:pt x="34" y="8"/>
                    </a:lnTo>
                    <a:lnTo>
                      <a:pt x="26" y="10"/>
                    </a:lnTo>
                    <a:lnTo>
                      <a:pt x="22" y="12"/>
                    </a:lnTo>
                    <a:lnTo>
                      <a:pt x="20" y="16"/>
                    </a:lnTo>
                    <a:lnTo>
                      <a:pt x="16" y="22"/>
                    </a:lnTo>
                    <a:lnTo>
                      <a:pt x="16" y="24"/>
                    </a:lnTo>
                    <a:lnTo>
                      <a:pt x="18" y="24"/>
                    </a:lnTo>
                    <a:lnTo>
                      <a:pt x="22" y="24"/>
                    </a:lnTo>
                    <a:lnTo>
                      <a:pt x="22" y="27"/>
                    </a:lnTo>
                    <a:lnTo>
                      <a:pt x="20" y="29"/>
                    </a:lnTo>
                    <a:lnTo>
                      <a:pt x="18" y="31"/>
                    </a:lnTo>
                    <a:lnTo>
                      <a:pt x="16" y="31"/>
                    </a:lnTo>
                    <a:lnTo>
                      <a:pt x="14" y="31"/>
                    </a:lnTo>
                    <a:lnTo>
                      <a:pt x="12" y="31"/>
                    </a:lnTo>
                    <a:lnTo>
                      <a:pt x="8" y="31"/>
                    </a:lnTo>
                    <a:lnTo>
                      <a:pt x="8" y="33"/>
                    </a:lnTo>
                    <a:lnTo>
                      <a:pt x="6" y="35"/>
                    </a:lnTo>
                    <a:lnTo>
                      <a:pt x="4" y="39"/>
                    </a:lnTo>
                    <a:lnTo>
                      <a:pt x="2" y="41"/>
                    </a:lnTo>
                    <a:lnTo>
                      <a:pt x="0" y="43"/>
                    </a:lnTo>
                    <a:lnTo>
                      <a:pt x="2" y="47"/>
                    </a:lnTo>
                    <a:lnTo>
                      <a:pt x="12" y="47"/>
                    </a:lnTo>
                    <a:lnTo>
                      <a:pt x="22" y="47"/>
                    </a:lnTo>
                    <a:lnTo>
                      <a:pt x="26" y="47"/>
                    </a:lnTo>
                    <a:lnTo>
                      <a:pt x="28" y="49"/>
                    </a:lnTo>
                    <a:lnTo>
                      <a:pt x="34" y="59"/>
                    </a:lnTo>
                    <a:lnTo>
                      <a:pt x="32" y="63"/>
                    </a:lnTo>
                    <a:lnTo>
                      <a:pt x="30" y="67"/>
                    </a:lnTo>
                    <a:lnTo>
                      <a:pt x="28" y="69"/>
                    </a:lnTo>
                    <a:lnTo>
                      <a:pt x="26" y="74"/>
                    </a:lnTo>
                    <a:lnTo>
                      <a:pt x="24" y="80"/>
                    </a:lnTo>
                    <a:lnTo>
                      <a:pt x="26" y="86"/>
                    </a:lnTo>
                    <a:lnTo>
                      <a:pt x="26" y="90"/>
                    </a:lnTo>
                    <a:lnTo>
                      <a:pt x="30" y="94"/>
                    </a:lnTo>
                    <a:lnTo>
                      <a:pt x="34" y="98"/>
                    </a:lnTo>
                    <a:lnTo>
                      <a:pt x="34" y="100"/>
                    </a:lnTo>
                    <a:lnTo>
                      <a:pt x="34" y="104"/>
                    </a:lnTo>
                    <a:lnTo>
                      <a:pt x="34" y="108"/>
                    </a:lnTo>
                    <a:lnTo>
                      <a:pt x="34" y="112"/>
                    </a:lnTo>
                    <a:lnTo>
                      <a:pt x="34" y="114"/>
                    </a:lnTo>
                    <a:lnTo>
                      <a:pt x="34" y="119"/>
                    </a:lnTo>
                    <a:lnTo>
                      <a:pt x="36" y="123"/>
                    </a:lnTo>
                    <a:lnTo>
                      <a:pt x="34" y="125"/>
                    </a:lnTo>
                    <a:lnTo>
                      <a:pt x="36" y="129"/>
                    </a:lnTo>
                    <a:lnTo>
                      <a:pt x="38" y="129"/>
                    </a:lnTo>
                    <a:lnTo>
                      <a:pt x="40" y="127"/>
                    </a:lnTo>
                    <a:lnTo>
                      <a:pt x="45" y="129"/>
                    </a:lnTo>
                    <a:lnTo>
                      <a:pt x="49" y="131"/>
                    </a:lnTo>
                    <a:lnTo>
                      <a:pt x="53" y="129"/>
                    </a:lnTo>
                    <a:lnTo>
                      <a:pt x="55" y="133"/>
                    </a:lnTo>
                    <a:lnTo>
                      <a:pt x="59" y="137"/>
                    </a:lnTo>
                    <a:lnTo>
                      <a:pt x="63" y="139"/>
                    </a:lnTo>
                    <a:lnTo>
                      <a:pt x="65" y="141"/>
                    </a:lnTo>
                    <a:lnTo>
                      <a:pt x="69" y="141"/>
                    </a:lnTo>
                    <a:lnTo>
                      <a:pt x="69" y="143"/>
                    </a:lnTo>
                    <a:lnTo>
                      <a:pt x="69" y="147"/>
                    </a:lnTo>
                    <a:lnTo>
                      <a:pt x="69" y="149"/>
                    </a:lnTo>
                    <a:lnTo>
                      <a:pt x="69" y="153"/>
                    </a:lnTo>
                    <a:lnTo>
                      <a:pt x="71" y="153"/>
                    </a:lnTo>
                    <a:lnTo>
                      <a:pt x="73" y="155"/>
                    </a:lnTo>
                    <a:lnTo>
                      <a:pt x="73" y="159"/>
                    </a:lnTo>
                    <a:lnTo>
                      <a:pt x="73" y="163"/>
                    </a:lnTo>
                    <a:lnTo>
                      <a:pt x="71" y="168"/>
                    </a:lnTo>
                    <a:lnTo>
                      <a:pt x="73" y="168"/>
                    </a:lnTo>
                    <a:lnTo>
                      <a:pt x="71" y="168"/>
                    </a:lnTo>
                    <a:lnTo>
                      <a:pt x="71" y="168"/>
                    </a:lnTo>
                    <a:lnTo>
                      <a:pt x="69" y="172"/>
                    </a:lnTo>
                    <a:lnTo>
                      <a:pt x="67" y="174"/>
                    </a:lnTo>
                    <a:lnTo>
                      <a:pt x="65" y="178"/>
                    </a:lnTo>
                    <a:lnTo>
                      <a:pt x="65" y="180"/>
                    </a:lnTo>
                    <a:lnTo>
                      <a:pt x="65" y="184"/>
                    </a:lnTo>
                    <a:lnTo>
                      <a:pt x="65" y="188"/>
                    </a:lnTo>
                    <a:lnTo>
                      <a:pt x="71" y="190"/>
                    </a:lnTo>
                    <a:lnTo>
                      <a:pt x="73" y="192"/>
                    </a:lnTo>
                    <a:lnTo>
                      <a:pt x="79" y="192"/>
                    </a:lnTo>
                    <a:lnTo>
                      <a:pt x="85" y="194"/>
                    </a:lnTo>
                    <a:lnTo>
                      <a:pt x="90" y="198"/>
                    </a:lnTo>
                    <a:lnTo>
                      <a:pt x="90" y="202"/>
                    </a:lnTo>
                    <a:lnTo>
                      <a:pt x="94" y="206"/>
                    </a:lnTo>
                    <a:lnTo>
                      <a:pt x="96" y="206"/>
                    </a:lnTo>
                    <a:lnTo>
                      <a:pt x="98" y="206"/>
                    </a:lnTo>
                    <a:lnTo>
                      <a:pt x="102" y="211"/>
                    </a:lnTo>
                    <a:lnTo>
                      <a:pt x="106" y="215"/>
                    </a:lnTo>
                    <a:lnTo>
                      <a:pt x="108" y="219"/>
                    </a:lnTo>
                    <a:lnTo>
                      <a:pt x="110" y="223"/>
                    </a:lnTo>
                    <a:lnTo>
                      <a:pt x="112" y="227"/>
                    </a:lnTo>
                    <a:lnTo>
                      <a:pt x="112" y="231"/>
                    </a:lnTo>
                    <a:lnTo>
                      <a:pt x="114" y="235"/>
                    </a:lnTo>
                    <a:lnTo>
                      <a:pt x="114" y="237"/>
                    </a:lnTo>
                    <a:lnTo>
                      <a:pt x="116" y="239"/>
                    </a:lnTo>
                    <a:lnTo>
                      <a:pt x="120" y="241"/>
                    </a:lnTo>
                    <a:lnTo>
                      <a:pt x="124" y="245"/>
                    </a:lnTo>
                    <a:lnTo>
                      <a:pt x="124" y="249"/>
                    </a:lnTo>
                    <a:lnTo>
                      <a:pt x="122" y="253"/>
                    </a:lnTo>
                    <a:lnTo>
                      <a:pt x="122" y="255"/>
                    </a:lnTo>
                    <a:lnTo>
                      <a:pt x="120" y="258"/>
                    </a:lnTo>
                    <a:lnTo>
                      <a:pt x="120" y="260"/>
                    </a:lnTo>
                    <a:lnTo>
                      <a:pt x="120" y="264"/>
                    </a:lnTo>
                    <a:lnTo>
                      <a:pt x="120" y="264"/>
                    </a:lnTo>
                    <a:lnTo>
                      <a:pt x="120" y="264"/>
                    </a:lnTo>
                    <a:lnTo>
                      <a:pt x="120" y="264"/>
                    </a:lnTo>
                    <a:lnTo>
                      <a:pt x="118" y="266"/>
                    </a:lnTo>
                    <a:lnTo>
                      <a:pt x="118" y="270"/>
                    </a:lnTo>
                    <a:lnTo>
                      <a:pt x="116" y="272"/>
                    </a:lnTo>
                    <a:lnTo>
                      <a:pt x="116" y="274"/>
                    </a:lnTo>
                    <a:lnTo>
                      <a:pt x="118" y="274"/>
                    </a:lnTo>
                    <a:lnTo>
                      <a:pt x="120" y="276"/>
                    </a:lnTo>
                    <a:lnTo>
                      <a:pt x="126" y="278"/>
                    </a:lnTo>
                    <a:lnTo>
                      <a:pt x="130" y="280"/>
                    </a:lnTo>
                    <a:lnTo>
                      <a:pt x="139" y="282"/>
                    </a:lnTo>
                    <a:lnTo>
                      <a:pt x="143" y="284"/>
                    </a:lnTo>
                    <a:lnTo>
                      <a:pt x="145" y="286"/>
                    </a:lnTo>
                    <a:lnTo>
                      <a:pt x="143" y="290"/>
                    </a:lnTo>
                    <a:lnTo>
                      <a:pt x="141" y="294"/>
                    </a:lnTo>
                    <a:lnTo>
                      <a:pt x="139" y="296"/>
                    </a:lnTo>
                    <a:lnTo>
                      <a:pt x="139" y="298"/>
                    </a:lnTo>
                    <a:lnTo>
                      <a:pt x="134" y="303"/>
                    </a:lnTo>
                    <a:lnTo>
                      <a:pt x="130" y="309"/>
                    </a:lnTo>
                    <a:lnTo>
                      <a:pt x="126" y="313"/>
                    </a:lnTo>
                    <a:lnTo>
                      <a:pt x="122" y="317"/>
                    </a:lnTo>
                    <a:lnTo>
                      <a:pt x="124" y="319"/>
                    </a:lnTo>
                    <a:lnTo>
                      <a:pt x="124" y="325"/>
                    </a:lnTo>
                    <a:lnTo>
                      <a:pt x="122" y="331"/>
                    </a:lnTo>
                    <a:lnTo>
                      <a:pt x="120" y="339"/>
                    </a:lnTo>
                    <a:lnTo>
                      <a:pt x="118" y="347"/>
                    </a:lnTo>
                    <a:lnTo>
                      <a:pt x="118" y="354"/>
                    </a:lnTo>
                    <a:lnTo>
                      <a:pt x="118" y="358"/>
                    </a:lnTo>
                    <a:lnTo>
                      <a:pt x="122" y="364"/>
                    </a:lnTo>
                    <a:lnTo>
                      <a:pt x="132" y="380"/>
                    </a:lnTo>
                    <a:lnTo>
                      <a:pt x="136" y="382"/>
                    </a:lnTo>
                    <a:lnTo>
                      <a:pt x="136" y="386"/>
                    </a:lnTo>
                    <a:lnTo>
                      <a:pt x="141" y="395"/>
                    </a:lnTo>
                    <a:lnTo>
                      <a:pt x="186" y="395"/>
                    </a:lnTo>
                    <a:lnTo>
                      <a:pt x="186" y="380"/>
                    </a:lnTo>
                    <a:lnTo>
                      <a:pt x="183" y="360"/>
                    </a:lnTo>
                    <a:lnTo>
                      <a:pt x="183" y="347"/>
                    </a:lnTo>
                    <a:lnTo>
                      <a:pt x="181" y="331"/>
                    </a:lnTo>
                    <a:lnTo>
                      <a:pt x="186" y="311"/>
                    </a:lnTo>
                    <a:lnTo>
                      <a:pt x="192" y="298"/>
                    </a:lnTo>
                    <a:lnTo>
                      <a:pt x="198" y="290"/>
                    </a:lnTo>
                    <a:lnTo>
                      <a:pt x="208" y="282"/>
                    </a:lnTo>
                    <a:lnTo>
                      <a:pt x="214" y="274"/>
                    </a:lnTo>
                    <a:lnTo>
                      <a:pt x="218" y="266"/>
                    </a:lnTo>
                    <a:lnTo>
                      <a:pt x="222" y="258"/>
                    </a:lnTo>
                    <a:lnTo>
                      <a:pt x="224" y="245"/>
                    </a:lnTo>
                    <a:lnTo>
                      <a:pt x="226" y="245"/>
                    </a:lnTo>
                    <a:lnTo>
                      <a:pt x="230" y="231"/>
                    </a:lnTo>
                    <a:lnTo>
                      <a:pt x="235" y="227"/>
                    </a:lnTo>
                    <a:lnTo>
                      <a:pt x="239" y="221"/>
                    </a:lnTo>
                    <a:lnTo>
                      <a:pt x="241" y="213"/>
                    </a:lnTo>
                    <a:lnTo>
                      <a:pt x="245" y="206"/>
                    </a:lnTo>
                    <a:lnTo>
                      <a:pt x="255" y="196"/>
                    </a:lnTo>
                    <a:lnTo>
                      <a:pt x="259" y="194"/>
                    </a:lnTo>
                    <a:lnTo>
                      <a:pt x="259" y="82"/>
                    </a:lnTo>
                    <a:lnTo>
                      <a:pt x="257" y="82"/>
                    </a:lnTo>
                    <a:lnTo>
                      <a:pt x="249" y="80"/>
                    </a:lnTo>
                    <a:lnTo>
                      <a:pt x="241" y="80"/>
                    </a:lnTo>
                    <a:lnTo>
                      <a:pt x="239" y="82"/>
                    </a:lnTo>
                    <a:lnTo>
                      <a:pt x="230" y="82"/>
                    </a:lnTo>
                    <a:lnTo>
                      <a:pt x="224" y="80"/>
                    </a:lnTo>
                    <a:lnTo>
                      <a:pt x="220" y="80"/>
                    </a:lnTo>
                    <a:lnTo>
                      <a:pt x="212" y="82"/>
                    </a:lnTo>
                    <a:lnTo>
                      <a:pt x="202" y="78"/>
                    </a:lnTo>
                    <a:lnTo>
                      <a:pt x="196" y="78"/>
                    </a:lnTo>
                    <a:lnTo>
                      <a:pt x="188" y="71"/>
                    </a:lnTo>
                    <a:lnTo>
                      <a:pt x="186" y="63"/>
                    </a:lnTo>
                    <a:lnTo>
                      <a:pt x="186" y="59"/>
                    </a:lnTo>
                    <a:lnTo>
                      <a:pt x="183" y="57"/>
                    </a:lnTo>
                    <a:lnTo>
                      <a:pt x="181" y="51"/>
                    </a:lnTo>
                    <a:lnTo>
                      <a:pt x="181" y="47"/>
                    </a:lnTo>
                    <a:lnTo>
                      <a:pt x="181" y="45"/>
                    </a:lnTo>
                    <a:lnTo>
                      <a:pt x="181" y="41"/>
                    </a:lnTo>
                    <a:lnTo>
                      <a:pt x="181" y="37"/>
                    </a:lnTo>
                    <a:lnTo>
                      <a:pt x="181" y="33"/>
                    </a:lnTo>
                    <a:lnTo>
                      <a:pt x="167" y="29"/>
                    </a:lnTo>
                    <a:lnTo>
                      <a:pt x="163" y="29"/>
                    </a:lnTo>
                    <a:lnTo>
                      <a:pt x="153" y="33"/>
                    </a:lnTo>
                    <a:lnTo>
                      <a:pt x="149" y="33"/>
                    </a:lnTo>
                    <a:lnTo>
                      <a:pt x="145" y="31"/>
                    </a:lnTo>
                    <a:lnTo>
                      <a:pt x="143" y="33"/>
                    </a:lnTo>
                    <a:lnTo>
                      <a:pt x="145" y="35"/>
                    </a:lnTo>
                    <a:lnTo>
                      <a:pt x="145" y="39"/>
                    </a:lnTo>
                    <a:lnTo>
                      <a:pt x="145" y="43"/>
                    </a:lnTo>
                    <a:lnTo>
                      <a:pt x="143" y="49"/>
                    </a:lnTo>
                    <a:lnTo>
                      <a:pt x="141" y="49"/>
                    </a:lnTo>
                    <a:lnTo>
                      <a:pt x="141" y="49"/>
                    </a:lnTo>
                    <a:lnTo>
                      <a:pt x="141" y="51"/>
                    </a:lnTo>
                    <a:lnTo>
                      <a:pt x="141" y="55"/>
                    </a:lnTo>
                    <a:lnTo>
                      <a:pt x="139" y="57"/>
                    </a:lnTo>
                    <a:lnTo>
                      <a:pt x="136" y="57"/>
                    </a:lnTo>
                    <a:lnTo>
                      <a:pt x="132" y="55"/>
                    </a:lnTo>
                    <a:lnTo>
                      <a:pt x="128" y="53"/>
                    </a:lnTo>
                    <a:lnTo>
                      <a:pt x="124" y="51"/>
                    </a:lnTo>
                    <a:lnTo>
                      <a:pt x="122" y="49"/>
                    </a:lnTo>
                    <a:lnTo>
                      <a:pt x="120" y="47"/>
                    </a:lnTo>
                    <a:lnTo>
                      <a:pt x="120" y="41"/>
                    </a:lnTo>
                    <a:lnTo>
                      <a:pt x="118" y="39"/>
                    </a:lnTo>
                    <a:lnTo>
                      <a:pt x="116" y="37"/>
                    </a:lnTo>
                    <a:lnTo>
                      <a:pt x="112" y="35"/>
                    </a:lnTo>
                    <a:lnTo>
                      <a:pt x="110" y="31"/>
                    </a:lnTo>
                    <a:lnTo>
                      <a:pt x="110" y="29"/>
                    </a:lnTo>
                    <a:lnTo>
                      <a:pt x="112" y="27"/>
                    </a:lnTo>
                    <a:lnTo>
                      <a:pt x="114" y="27"/>
                    </a:lnTo>
                    <a:lnTo>
                      <a:pt x="112" y="24"/>
                    </a:lnTo>
                    <a:lnTo>
                      <a:pt x="110" y="22"/>
                    </a:lnTo>
                    <a:lnTo>
                      <a:pt x="106" y="20"/>
                    </a:lnTo>
                    <a:lnTo>
                      <a:pt x="104" y="18"/>
                    </a:lnTo>
                    <a:lnTo>
                      <a:pt x="100" y="14"/>
                    </a:lnTo>
                    <a:lnTo>
                      <a:pt x="98" y="10"/>
                    </a:lnTo>
                    <a:lnTo>
                      <a:pt x="94" y="8"/>
                    </a:lnTo>
                    <a:lnTo>
                      <a:pt x="92" y="10"/>
                    </a:lnTo>
                    <a:lnTo>
                      <a:pt x="87" y="10"/>
                    </a:lnTo>
                    <a:lnTo>
                      <a:pt x="83" y="6"/>
                    </a:lnTo>
                    <a:lnTo>
                      <a:pt x="81" y="0"/>
                    </a:lnTo>
                    <a:lnTo>
                      <a:pt x="77" y="0"/>
                    </a:lnTo>
                    <a:lnTo>
                      <a:pt x="7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9" name="Freeform 198"/>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0" name="Freeform 199"/>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1" name="Freeform 200"/>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2" name="Freeform 201"/>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3" name="Freeform 202"/>
              <p:cNvSpPr>
                <a:spLocks/>
              </p:cNvSpPr>
              <p:nvPr/>
            </p:nvSpPr>
            <p:spPr bwMode="auto">
              <a:xfrm>
                <a:off x="6228" y="3464"/>
                <a:ext cx="174" cy="238"/>
              </a:xfrm>
              <a:custGeom>
                <a:avLst/>
                <a:gdLst>
                  <a:gd name="T0" fmla="*/ 56 w 174"/>
                  <a:gd name="T1" fmla="*/ 5 h 238"/>
                  <a:gd name="T2" fmla="*/ 60 w 174"/>
                  <a:gd name="T3" fmla="*/ 11 h 238"/>
                  <a:gd name="T4" fmla="*/ 68 w 174"/>
                  <a:gd name="T5" fmla="*/ 25 h 238"/>
                  <a:gd name="T6" fmla="*/ 66 w 174"/>
                  <a:gd name="T7" fmla="*/ 45 h 238"/>
                  <a:gd name="T8" fmla="*/ 70 w 174"/>
                  <a:gd name="T9" fmla="*/ 54 h 238"/>
                  <a:gd name="T10" fmla="*/ 62 w 174"/>
                  <a:gd name="T11" fmla="*/ 60 h 238"/>
                  <a:gd name="T12" fmla="*/ 54 w 174"/>
                  <a:gd name="T13" fmla="*/ 68 h 238"/>
                  <a:gd name="T14" fmla="*/ 39 w 174"/>
                  <a:gd name="T15" fmla="*/ 68 h 238"/>
                  <a:gd name="T16" fmla="*/ 29 w 174"/>
                  <a:gd name="T17" fmla="*/ 58 h 238"/>
                  <a:gd name="T18" fmla="*/ 23 w 174"/>
                  <a:gd name="T19" fmla="*/ 62 h 238"/>
                  <a:gd name="T20" fmla="*/ 13 w 174"/>
                  <a:gd name="T21" fmla="*/ 70 h 238"/>
                  <a:gd name="T22" fmla="*/ 21 w 174"/>
                  <a:gd name="T23" fmla="*/ 78 h 238"/>
                  <a:gd name="T24" fmla="*/ 27 w 174"/>
                  <a:gd name="T25" fmla="*/ 88 h 238"/>
                  <a:gd name="T26" fmla="*/ 35 w 174"/>
                  <a:gd name="T27" fmla="*/ 92 h 238"/>
                  <a:gd name="T28" fmla="*/ 45 w 174"/>
                  <a:gd name="T29" fmla="*/ 101 h 238"/>
                  <a:gd name="T30" fmla="*/ 62 w 174"/>
                  <a:gd name="T31" fmla="*/ 117 h 238"/>
                  <a:gd name="T32" fmla="*/ 45 w 174"/>
                  <a:gd name="T33" fmla="*/ 107 h 238"/>
                  <a:gd name="T34" fmla="*/ 29 w 174"/>
                  <a:gd name="T35" fmla="*/ 97 h 238"/>
                  <a:gd name="T36" fmla="*/ 9 w 174"/>
                  <a:gd name="T37" fmla="*/ 95 h 238"/>
                  <a:gd name="T38" fmla="*/ 9 w 174"/>
                  <a:gd name="T39" fmla="*/ 101 h 238"/>
                  <a:gd name="T40" fmla="*/ 0 w 174"/>
                  <a:gd name="T41" fmla="*/ 127 h 238"/>
                  <a:gd name="T42" fmla="*/ 9 w 174"/>
                  <a:gd name="T43" fmla="*/ 140 h 238"/>
                  <a:gd name="T44" fmla="*/ 2 w 174"/>
                  <a:gd name="T45" fmla="*/ 160 h 238"/>
                  <a:gd name="T46" fmla="*/ 19 w 174"/>
                  <a:gd name="T47" fmla="*/ 176 h 238"/>
                  <a:gd name="T48" fmla="*/ 29 w 174"/>
                  <a:gd name="T49" fmla="*/ 197 h 238"/>
                  <a:gd name="T50" fmla="*/ 27 w 174"/>
                  <a:gd name="T51" fmla="*/ 205 h 238"/>
                  <a:gd name="T52" fmla="*/ 11 w 174"/>
                  <a:gd name="T53" fmla="*/ 211 h 238"/>
                  <a:gd name="T54" fmla="*/ 21 w 174"/>
                  <a:gd name="T55" fmla="*/ 215 h 238"/>
                  <a:gd name="T56" fmla="*/ 25 w 174"/>
                  <a:gd name="T57" fmla="*/ 229 h 238"/>
                  <a:gd name="T58" fmla="*/ 174 w 174"/>
                  <a:gd name="T59" fmla="*/ 125 h 238"/>
                  <a:gd name="T60" fmla="*/ 168 w 174"/>
                  <a:gd name="T61" fmla="*/ 119 h 238"/>
                  <a:gd name="T62" fmla="*/ 164 w 174"/>
                  <a:gd name="T63" fmla="*/ 115 h 238"/>
                  <a:gd name="T64" fmla="*/ 158 w 174"/>
                  <a:gd name="T65" fmla="*/ 99 h 238"/>
                  <a:gd name="T66" fmla="*/ 164 w 174"/>
                  <a:gd name="T67" fmla="*/ 84 h 238"/>
                  <a:gd name="T68" fmla="*/ 156 w 174"/>
                  <a:gd name="T69" fmla="*/ 82 h 238"/>
                  <a:gd name="T70" fmla="*/ 141 w 174"/>
                  <a:gd name="T71" fmla="*/ 76 h 238"/>
                  <a:gd name="T72" fmla="*/ 131 w 174"/>
                  <a:gd name="T73" fmla="*/ 62 h 238"/>
                  <a:gd name="T74" fmla="*/ 133 w 174"/>
                  <a:gd name="T75" fmla="*/ 43 h 238"/>
                  <a:gd name="T76" fmla="*/ 129 w 174"/>
                  <a:gd name="T77" fmla="*/ 37 h 238"/>
                  <a:gd name="T78" fmla="*/ 119 w 174"/>
                  <a:gd name="T79" fmla="*/ 39 h 238"/>
                  <a:gd name="T80" fmla="*/ 107 w 174"/>
                  <a:gd name="T81" fmla="*/ 35 h 238"/>
                  <a:gd name="T82" fmla="*/ 88 w 174"/>
                  <a:gd name="T83" fmla="*/ 19 h 238"/>
                  <a:gd name="T84" fmla="*/ 78 w 174"/>
                  <a:gd name="T85" fmla="*/ 11 h 238"/>
                  <a:gd name="T86" fmla="*/ 66 w 174"/>
                  <a:gd name="T87" fmla="*/ 7 h 238"/>
                  <a:gd name="T88" fmla="*/ 60 w 174"/>
                  <a:gd name="T8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238">
                    <a:moveTo>
                      <a:pt x="58" y="0"/>
                    </a:moveTo>
                    <a:lnTo>
                      <a:pt x="56" y="3"/>
                    </a:lnTo>
                    <a:lnTo>
                      <a:pt x="56" y="5"/>
                    </a:lnTo>
                    <a:lnTo>
                      <a:pt x="58" y="7"/>
                    </a:lnTo>
                    <a:lnTo>
                      <a:pt x="62" y="9"/>
                    </a:lnTo>
                    <a:lnTo>
                      <a:pt x="60" y="11"/>
                    </a:lnTo>
                    <a:lnTo>
                      <a:pt x="62" y="13"/>
                    </a:lnTo>
                    <a:lnTo>
                      <a:pt x="64" y="15"/>
                    </a:lnTo>
                    <a:lnTo>
                      <a:pt x="68" y="25"/>
                    </a:lnTo>
                    <a:lnTo>
                      <a:pt x="68" y="29"/>
                    </a:lnTo>
                    <a:lnTo>
                      <a:pt x="66" y="41"/>
                    </a:lnTo>
                    <a:lnTo>
                      <a:pt x="66" y="45"/>
                    </a:lnTo>
                    <a:lnTo>
                      <a:pt x="70" y="50"/>
                    </a:lnTo>
                    <a:lnTo>
                      <a:pt x="72" y="52"/>
                    </a:lnTo>
                    <a:lnTo>
                      <a:pt x="70" y="54"/>
                    </a:lnTo>
                    <a:lnTo>
                      <a:pt x="68" y="58"/>
                    </a:lnTo>
                    <a:lnTo>
                      <a:pt x="66" y="58"/>
                    </a:lnTo>
                    <a:lnTo>
                      <a:pt x="62" y="60"/>
                    </a:lnTo>
                    <a:lnTo>
                      <a:pt x="58" y="62"/>
                    </a:lnTo>
                    <a:lnTo>
                      <a:pt x="56" y="66"/>
                    </a:lnTo>
                    <a:lnTo>
                      <a:pt x="54" y="68"/>
                    </a:lnTo>
                    <a:lnTo>
                      <a:pt x="45" y="68"/>
                    </a:lnTo>
                    <a:lnTo>
                      <a:pt x="41" y="68"/>
                    </a:lnTo>
                    <a:lnTo>
                      <a:pt x="39" y="68"/>
                    </a:lnTo>
                    <a:lnTo>
                      <a:pt x="35" y="66"/>
                    </a:lnTo>
                    <a:lnTo>
                      <a:pt x="33" y="62"/>
                    </a:lnTo>
                    <a:lnTo>
                      <a:pt x="29" y="58"/>
                    </a:lnTo>
                    <a:lnTo>
                      <a:pt x="27" y="58"/>
                    </a:lnTo>
                    <a:lnTo>
                      <a:pt x="25" y="60"/>
                    </a:lnTo>
                    <a:lnTo>
                      <a:pt x="23" y="62"/>
                    </a:lnTo>
                    <a:lnTo>
                      <a:pt x="21" y="64"/>
                    </a:lnTo>
                    <a:lnTo>
                      <a:pt x="13" y="68"/>
                    </a:lnTo>
                    <a:lnTo>
                      <a:pt x="13" y="70"/>
                    </a:lnTo>
                    <a:lnTo>
                      <a:pt x="13" y="76"/>
                    </a:lnTo>
                    <a:lnTo>
                      <a:pt x="15" y="78"/>
                    </a:lnTo>
                    <a:lnTo>
                      <a:pt x="21" y="78"/>
                    </a:lnTo>
                    <a:lnTo>
                      <a:pt x="23" y="82"/>
                    </a:lnTo>
                    <a:lnTo>
                      <a:pt x="25" y="86"/>
                    </a:lnTo>
                    <a:lnTo>
                      <a:pt x="27" y="88"/>
                    </a:lnTo>
                    <a:lnTo>
                      <a:pt x="29" y="88"/>
                    </a:lnTo>
                    <a:lnTo>
                      <a:pt x="33" y="90"/>
                    </a:lnTo>
                    <a:lnTo>
                      <a:pt x="35" y="92"/>
                    </a:lnTo>
                    <a:lnTo>
                      <a:pt x="39" y="97"/>
                    </a:lnTo>
                    <a:lnTo>
                      <a:pt x="41" y="99"/>
                    </a:lnTo>
                    <a:lnTo>
                      <a:pt x="45" y="101"/>
                    </a:lnTo>
                    <a:lnTo>
                      <a:pt x="54" y="111"/>
                    </a:lnTo>
                    <a:lnTo>
                      <a:pt x="60" y="115"/>
                    </a:lnTo>
                    <a:lnTo>
                      <a:pt x="62" y="117"/>
                    </a:lnTo>
                    <a:lnTo>
                      <a:pt x="62" y="119"/>
                    </a:lnTo>
                    <a:lnTo>
                      <a:pt x="54" y="113"/>
                    </a:lnTo>
                    <a:lnTo>
                      <a:pt x="45" y="107"/>
                    </a:lnTo>
                    <a:lnTo>
                      <a:pt x="37" y="101"/>
                    </a:lnTo>
                    <a:lnTo>
                      <a:pt x="33" y="97"/>
                    </a:lnTo>
                    <a:lnTo>
                      <a:pt x="29" y="97"/>
                    </a:lnTo>
                    <a:lnTo>
                      <a:pt x="17" y="99"/>
                    </a:lnTo>
                    <a:lnTo>
                      <a:pt x="13" y="95"/>
                    </a:lnTo>
                    <a:lnTo>
                      <a:pt x="9" y="95"/>
                    </a:lnTo>
                    <a:lnTo>
                      <a:pt x="9" y="95"/>
                    </a:lnTo>
                    <a:lnTo>
                      <a:pt x="9" y="99"/>
                    </a:lnTo>
                    <a:lnTo>
                      <a:pt x="9" y="101"/>
                    </a:lnTo>
                    <a:lnTo>
                      <a:pt x="7" y="105"/>
                    </a:lnTo>
                    <a:lnTo>
                      <a:pt x="0" y="119"/>
                    </a:lnTo>
                    <a:lnTo>
                      <a:pt x="0" y="127"/>
                    </a:lnTo>
                    <a:lnTo>
                      <a:pt x="2" y="129"/>
                    </a:lnTo>
                    <a:lnTo>
                      <a:pt x="7" y="140"/>
                    </a:lnTo>
                    <a:lnTo>
                      <a:pt x="9" y="140"/>
                    </a:lnTo>
                    <a:lnTo>
                      <a:pt x="9" y="146"/>
                    </a:lnTo>
                    <a:lnTo>
                      <a:pt x="7" y="156"/>
                    </a:lnTo>
                    <a:lnTo>
                      <a:pt x="2" y="160"/>
                    </a:lnTo>
                    <a:lnTo>
                      <a:pt x="7" y="168"/>
                    </a:lnTo>
                    <a:lnTo>
                      <a:pt x="9" y="170"/>
                    </a:lnTo>
                    <a:lnTo>
                      <a:pt x="19" y="176"/>
                    </a:lnTo>
                    <a:lnTo>
                      <a:pt x="29" y="191"/>
                    </a:lnTo>
                    <a:lnTo>
                      <a:pt x="31" y="193"/>
                    </a:lnTo>
                    <a:lnTo>
                      <a:pt x="29" y="197"/>
                    </a:lnTo>
                    <a:lnTo>
                      <a:pt x="27" y="195"/>
                    </a:lnTo>
                    <a:lnTo>
                      <a:pt x="29" y="201"/>
                    </a:lnTo>
                    <a:lnTo>
                      <a:pt x="27" y="205"/>
                    </a:lnTo>
                    <a:lnTo>
                      <a:pt x="25" y="207"/>
                    </a:lnTo>
                    <a:lnTo>
                      <a:pt x="11" y="205"/>
                    </a:lnTo>
                    <a:lnTo>
                      <a:pt x="11" y="211"/>
                    </a:lnTo>
                    <a:lnTo>
                      <a:pt x="15" y="211"/>
                    </a:lnTo>
                    <a:lnTo>
                      <a:pt x="15" y="215"/>
                    </a:lnTo>
                    <a:lnTo>
                      <a:pt x="21" y="215"/>
                    </a:lnTo>
                    <a:lnTo>
                      <a:pt x="23" y="219"/>
                    </a:lnTo>
                    <a:lnTo>
                      <a:pt x="23" y="227"/>
                    </a:lnTo>
                    <a:lnTo>
                      <a:pt x="25" y="229"/>
                    </a:lnTo>
                    <a:lnTo>
                      <a:pt x="25" y="238"/>
                    </a:lnTo>
                    <a:lnTo>
                      <a:pt x="174" y="238"/>
                    </a:lnTo>
                    <a:lnTo>
                      <a:pt x="174" y="125"/>
                    </a:lnTo>
                    <a:lnTo>
                      <a:pt x="172" y="125"/>
                    </a:lnTo>
                    <a:lnTo>
                      <a:pt x="170" y="123"/>
                    </a:lnTo>
                    <a:lnTo>
                      <a:pt x="168" y="119"/>
                    </a:lnTo>
                    <a:lnTo>
                      <a:pt x="168" y="119"/>
                    </a:lnTo>
                    <a:lnTo>
                      <a:pt x="168" y="119"/>
                    </a:lnTo>
                    <a:lnTo>
                      <a:pt x="164" y="115"/>
                    </a:lnTo>
                    <a:lnTo>
                      <a:pt x="160" y="113"/>
                    </a:lnTo>
                    <a:lnTo>
                      <a:pt x="158" y="109"/>
                    </a:lnTo>
                    <a:lnTo>
                      <a:pt x="158" y="99"/>
                    </a:lnTo>
                    <a:lnTo>
                      <a:pt x="160" y="95"/>
                    </a:lnTo>
                    <a:lnTo>
                      <a:pt x="164" y="92"/>
                    </a:lnTo>
                    <a:lnTo>
                      <a:pt x="164" y="84"/>
                    </a:lnTo>
                    <a:lnTo>
                      <a:pt x="164" y="82"/>
                    </a:lnTo>
                    <a:lnTo>
                      <a:pt x="160" y="82"/>
                    </a:lnTo>
                    <a:lnTo>
                      <a:pt x="156" y="82"/>
                    </a:lnTo>
                    <a:lnTo>
                      <a:pt x="152" y="80"/>
                    </a:lnTo>
                    <a:lnTo>
                      <a:pt x="145" y="78"/>
                    </a:lnTo>
                    <a:lnTo>
                      <a:pt x="141" y="76"/>
                    </a:lnTo>
                    <a:lnTo>
                      <a:pt x="137" y="74"/>
                    </a:lnTo>
                    <a:lnTo>
                      <a:pt x="133" y="68"/>
                    </a:lnTo>
                    <a:lnTo>
                      <a:pt x="131" y="62"/>
                    </a:lnTo>
                    <a:lnTo>
                      <a:pt x="131" y="58"/>
                    </a:lnTo>
                    <a:lnTo>
                      <a:pt x="131" y="52"/>
                    </a:lnTo>
                    <a:lnTo>
                      <a:pt x="133" y="43"/>
                    </a:lnTo>
                    <a:lnTo>
                      <a:pt x="133" y="37"/>
                    </a:lnTo>
                    <a:lnTo>
                      <a:pt x="131" y="35"/>
                    </a:lnTo>
                    <a:lnTo>
                      <a:pt x="129" y="37"/>
                    </a:lnTo>
                    <a:lnTo>
                      <a:pt x="125" y="37"/>
                    </a:lnTo>
                    <a:lnTo>
                      <a:pt x="121" y="39"/>
                    </a:lnTo>
                    <a:lnTo>
                      <a:pt x="119" y="39"/>
                    </a:lnTo>
                    <a:lnTo>
                      <a:pt x="115" y="39"/>
                    </a:lnTo>
                    <a:lnTo>
                      <a:pt x="113" y="37"/>
                    </a:lnTo>
                    <a:lnTo>
                      <a:pt x="107" y="35"/>
                    </a:lnTo>
                    <a:lnTo>
                      <a:pt x="98" y="29"/>
                    </a:lnTo>
                    <a:lnTo>
                      <a:pt x="90" y="23"/>
                    </a:lnTo>
                    <a:lnTo>
                      <a:pt x="88" y="19"/>
                    </a:lnTo>
                    <a:lnTo>
                      <a:pt x="84" y="13"/>
                    </a:lnTo>
                    <a:lnTo>
                      <a:pt x="82" y="13"/>
                    </a:lnTo>
                    <a:lnTo>
                      <a:pt x="78" y="11"/>
                    </a:lnTo>
                    <a:lnTo>
                      <a:pt x="76" y="9"/>
                    </a:lnTo>
                    <a:lnTo>
                      <a:pt x="70" y="7"/>
                    </a:lnTo>
                    <a:lnTo>
                      <a:pt x="66" y="7"/>
                    </a:lnTo>
                    <a:lnTo>
                      <a:pt x="64" y="7"/>
                    </a:lnTo>
                    <a:lnTo>
                      <a:pt x="60" y="3"/>
                    </a:lnTo>
                    <a:lnTo>
                      <a:pt x="60" y="0"/>
                    </a:lnTo>
                    <a:lnTo>
                      <a:pt x="60" y="0"/>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4" name="Freeform 203"/>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5" name="Freeform 204"/>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sp>
          <p:nvSpPr>
            <p:cNvPr id="446" name="Freeform 206"/>
            <p:cNvSpPr>
              <a:spLocks/>
            </p:cNvSpPr>
            <p:nvPr/>
          </p:nvSpPr>
          <p:spPr bwMode="auto">
            <a:xfrm>
              <a:off x="9886950" y="5499100"/>
              <a:ext cx="347663" cy="48101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7" name="Freeform 207"/>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8" name="Freeform 208"/>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9" name="Freeform 209"/>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0" name="Freeform 210"/>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1" name="Freeform 211"/>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2" name="Freeform 212"/>
            <p:cNvSpPr>
              <a:spLocks/>
            </p:cNvSpPr>
            <p:nvPr/>
          </p:nvSpPr>
          <p:spPr bwMode="auto">
            <a:xfrm>
              <a:off x="9836150" y="5353050"/>
              <a:ext cx="68263" cy="82550"/>
            </a:xfrm>
            <a:custGeom>
              <a:avLst/>
              <a:gdLst>
                <a:gd name="T0" fmla="*/ 8 w 43"/>
                <a:gd name="T1" fmla="*/ 0 h 52"/>
                <a:gd name="T2" fmla="*/ 4 w 43"/>
                <a:gd name="T3" fmla="*/ 5 h 52"/>
                <a:gd name="T4" fmla="*/ 0 w 43"/>
                <a:gd name="T5" fmla="*/ 7 h 52"/>
                <a:gd name="T6" fmla="*/ 0 w 43"/>
                <a:gd name="T7" fmla="*/ 13 h 52"/>
                <a:gd name="T8" fmla="*/ 0 w 43"/>
                <a:gd name="T9" fmla="*/ 15 h 52"/>
                <a:gd name="T10" fmla="*/ 2 w 43"/>
                <a:gd name="T11" fmla="*/ 19 h 52"/>
                <a:gd name="T12" fmla="*/ 10 w 43"/>
                <a:gd name="T13" fmla="*/ 23 h 52"/>
                <a:gd name="T14" fmla="*/ 14 w 43"/>
                <a:gd name="T15" fmla="*/ 27 h 52"/>
                <a:gd name="T16" fmla="*/ 16 w 43"/>
                <a:gd name="T17" fmla="*/ 31 h 52"/>
                <a:gd name="T18" fmla="*/ 18 w 43"/>
                <a:gd name="T19" fmla="*/ 37 h 52"/>
                <a:gd name="T20" fmla="*/ 18 w 43"/>
                <a:gd name="T21" fmla="*/ 39 h 52"/>
                <a:gd name="T22" fmla="*/ 20 w 43"/>
                <a:gd name="T23" fmla="*/ 43 h 52"/>
                <a:gd name="T24" fmla="*/ 24 w 43"/>
                <a:gd name="T25" fmla="*/ 48 h 52"/>
                <a:gd name="T26" fmla="*/ 26 w 43"/>
                <a:gd name="T27" fmla="*/ 52 h 52"/>
                <a:gd name="T28" fmla="*/ 28 w 43"/>
                <a:gd name="T29" fmla="*/ 48 h 52"/>
                <a:gd name="T30" fmla="*/ 32 w 43"/>
                <a:gd name="T31" fmla="*/ 43 h 52"/>
                <a:gd name="T32" fmla="*/ 36 w 43"/>
                <a:gd name="T33" fmla="*/ 35 h 52"/>
                <a:gd name="T34" fmla="*/ 39 w 43"/>
                <a:gd name="T35" fmla="*/ 29 h 52"/>
                <a:gd name="T36" fmla="*/ 41 w 43"/>
                <a:gd name="T37" fmla="*/ 25 h 52"/>
                <a:gd name="T38" fmla="*/ 43 w 43"/>
                <a:gd name="T39" fmla="*/ 21 h 52"/>
                <a:gd name="T40" fmla="*/ 43 w 43"/>
                <a:gd name="T41" fmla="*/ 17 h 52"/>
                <a:gd name="T42" fmla="*/ 41 w 43"/>
                <a:gd name="T43" fmla="*/ 13 h 52"/>
                <a:gd name="T44" fmla="*/ 36 w 43"/>
                <a:gd name="T45" fmla="*/ 7 h 52"/>
                <a:gd name="T46" fmla="*/ 34 w 43"/>
                <a:gd name="T47" fmla="*/ 5 h 52"/>
                <a:gd name="T48" fmla="*/ 30 w 43"/>
                <a:gd name="T49" fmla="*/ 5 h 52"/>
                <a:gd name="T50" fmla="*/ 22 w 43"/>
                <a:gd name="T51" fmla="*/ 3 h 52"/>
                <a:gd name="T52" fmla="*/ 20 w 43"/>
                <a:gd name="T53" fmla="*/ 3 h 52"/>
                <a:gd name="T54" fmla="*/ 14 w 43"/>
                <a:gd name="T55" fmla="*/ 0 h 52"/>
                <a:gd name="T56" fmla="*/ 10 w 43"/>
                <a:gd name="T57" fmla="*/ 0 h 52"/>
                <a:gd name="T58" fmla="*/ 8 w 43"/>
                <a:gd name="T5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8" y="0"/>
                  </a:moveTo>
                  <a:lnTo>
                    <a:pt x="4" y="5"/>
                  </a:lnTo>
                  <a:lnTo>
                    <a:pt x="0" y="7"/>
                  </a:lnTo>
                  <a:lnTo>
                    <a:pt x="0" y="13"/>
                  </a:lnTo>
                  <a:lnTo>
                    <a:pt x="0" y="15"/>
                  </a:lnTo>
                  <a:lnTo>
                    <a:pt x="2" y="19"/>
                  </a:lnTo>
                  <a:lnTo>
                    <a:pt x="10" y="23"/>
                  </a:lnTo>
                  <a:lnTo>
                    <a:pt x="14" y="27"/>
                  </a:lnTo>
                  <a:lnTo>
                    <a:pt x="16" y="31"/>
                  </a:lnTo>
                  <a:lnTo>
                    <a:pt x="18" y="37"/>
                  </a:lnTo>
                  <a:lnTo>
                    <a:pt x="18" y="39"/>
                  </a:lnTo>
                  <a:lnTo>
                    <a:pt x="20" y="43"/>
                  </a:lnTo>
                  <a:lnTo>
                    <a:pt x="24" y="48"/>
                  </a:lnTo>
                  <a:lnTo>
                    <a:pt x="26" y="52"/>
                  </a:lnTo>
                  <a:lnTo>
                    <a:pt x="28" y="48"/>
                  </a:lnTo>
                  <a:lnTo>
                    <a:pt x="32" y="43"/>
                  </a:lnTo>
                  <a:lnTo>
                    <a:pt x="36" y="35"/>
                  </a:lnTo>
                  <a:lnTo>
                    <a:pt x="39" y="29"/>
                  </a:lnTo>
                  <a:lnTo>
                    <a:pt x="41" y="25"/>
                  </a:lnTo>
                  <a:lnTo>
                    <a:pt x="43" y="21"/>
                  </a:lnTo>
                  <a:lnTo>
                    <a:pt x="43" y="17"/>
                  </a:lnTo>
                  <a:lnTo>
                    <a:pt x="41" y="13"/>
                  </a:lnTo>
                  <a:lnTo>
                    <a:pt x="36" y="7"/>
                  </a:lnTo>
                  <a:lnTo>
                    <a:pt x="34" y="5"/>
                  </a:lnTo>
                  <a:lnTo>
                    <a:pt x="30" y="5"/>
                  </a:lnTo>
                  <a:lnTo>
                    <a:pt x="22" y="3"/>
                  </a:lnTo>
                  <a:lnTo>
                    <a:pt x="20" y="3"/>
                  </a:lnTo>
                  <a:lnTo>
                    <a:pt x="14" y="0"/>
                  </a:lnTo>
                  <a:lnTo>
                    <a:pt x="10" y="0"/>
                  </a:lnTo>
                  <a:lnTo>
                    <a:pt x="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4" name="Freeform 214"/>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5" name="Freeform 215"/>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6" name="Freeform 216"/>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7" name="Freeform 217"/>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8" name="Freeform 218"/>
            <p:cNvSpPr>
              <a:spLocks/>
            </p:cNvSpPr>
            <p:nvPr/>
          </p:nvSpPr>
          <p:spPr bwMode="auto">
            <a:xfrm>
              <a:off x="9680575" y="5395913"/>
              <a:ext cx="128588" cy="90488"/>
            </a:xfrm>
            <a:custGeom>
              <a:avLst/>
              <a:gdLst>
                <a:gd name="T0" fmla="*/ 38 w 81"/>
                <a:gd name="T1" fmla="*/ 4 h 57"/>
                <a:gd name="T2" fmla="*/ 38 w 81"/>
                <a:gd name="T3" fmla="*/ 6 h 57"/>
                <a:gd name="T4" fmla="*/ 38 w 81"/>
                <a:gd name="T5" fmla="*/ 10 h 57"/>
                <a:gd name="T6" fmla="*/ 38 w 81"/>
                <a:gd name="T7" fmla="*/ 10 h 57"/>
                <a:gd name="T8" fmla="*/ 38 w 81"/>
                <a:gd name="T9" fmla="*/ 16 h 57"/>
                <a:gd name="T10" fmla="*/ 38 w 81"/>
                <a:gd name="T11" fmla="*/ 21 h 57"/>
                <a:gd name="T12" fmla="*/ 36 w 81"/>
                <a:gd name="T13" fmla="*/ 23 h 57"/>
                <a:gd name="T14" fmla="*/ 32 w 81"/>
                <a:gd name="T15" fmla="*/ 23 h 57"/>
                <a:gd name="T16" fmla="*/ 30 w 81"/>
                <a:gd name="T17" fmla="*/ 21 h 57"/>
                <a:gd name="T18" fmla="*/ 28 w 81"/>
                <a:gd name="T19" fmla="*/ 18 h 57"/>
                <a:gd name="T20" fmla="*/ 20 w 81"/>
                <a:gd name="T21" fmla="*/ 18 h 57"/>
                <a:gd name="T22" fmla="*/ 18 w 81"/>
                <a:gd name="T23" fmla="*/ 18 h 57"/>
                <a:gd name="T24" fmla="*/ 18 w 81"/>
                <a:gd name="T25" fmla="*/ 23 h 57"/>
                <a:gd name="T26" fmla="*/ 18 w 81"/>
                <a:gd name="T27" fmla="*/ 23 h 57"/>
                <a:gd name="T28" fmla="*/ 16 w 81"/>
                <a:gd name="T29" fmla="*/ 23 h 57"/>
                <a:gd name="T30" fmla="*/ 14 w 81"/>
                <a:gd name="T31" fmla="*/ 18 h 57"/>
                <a:gd name="T32" fmla="*/ 12 w 81"/>
                <a:gd name="T33" fmla="*/ 16 h 57"/>
                <a:gd name="T34" fmla="*/ 12 w 81"/>
                <a:gd name="T35" fmla="*/ 12 h 57"/>
                <a:gd name="T36" fmla="*/ 12 w 81"/>
                <a:gd name="T37" fmla="*/ 10 h 57"/>
                <a:gd name="T38" fmla="*/ 10 w 81"/>
                <a:gd name="T39" fmla="*/ 6 h 57"/>
                <a:gd name="T40" fmla="*/ 6 w 81"/>
                <a:gd name="T41" fmla="*/ 4 h 57"/>
                <a:gd name="T42" fmla="*/ 4 w 81"/>
                <a:gd name="T43" fmla="*/ 4 h 57"/>
                <a:gd name="T44" fmla="*/ 2 w 81"/>
                <a:gd name="T45" fmla="*/ 6 h 57"/>
                <a:gd name="T46" fmla="*/ 0 w 81"/>
                <a:gd name="T47" fmla="*/ 6 h 57"/>
                <a:gd name="T48" fmla="*/ 0 w 81"/>
                <a:gd name="T49" fmla="*/ 10 h 57"/>
                <a:gd name="T50" fmla="*/ 4 w 81"/>
                <a:gd name="T51" fmla="*/ 16 h 57"/>
                <a:gd name="T52" fmla="*/ 8 w 81"/>
                <a:gd name="T53" fmla="*/ 16 h 57"/>
                <a:gd name="T54" fmla="*/ 8 w 81"/>
                <a:gd name="T55" fmla="*/ 18 h 57"/>
                <a:gd name="T56" fmla="*/ 10 w 81"/>
                <a:gd name="T57" fmla="*/ 23 h 57"/>
                <a:gd name="T58" fmla="*/ 10 w 81"/>
                <a:gd name="T59" fmla="*/ 27 h 57"/>
                <a:gd name="T60" fmla="*/ 12 w 81"/>
                <a:gd name="T61" fmla="*/ 31 h 57"/>
                <a:gd name="T62" fmla="*/ 14 w 81"/>
                <a:gd name="T63" fmla="*/ 37 h 57"/>
                <a:gd name="T64" fmla="*/ 16 w 81"/>
                <a:gd name="T65" fmla="*/ 41 h 57"/>
                <a:gd name="T66" fmla="*/ 24 w 81"/>
                <a:gd name="T67" fmla="*/ 45 h 57"/>
                <a:gd name="T68" fmla="*/ 30 w 81"/>
                <a:gd name="T69" fmla="*/ 49 h 57"/>
                <a:gd name="T70" fmla="*/ 32 w 81"/>
                <a:gd name="T71" fmla="*/ 53 h 57"/>
                <a:gd name="T72" fmla="*/ 36 w 81"/>
                <a:gd name="T73" fmla="*/ 57 h 57"/>
                <a:gd name="T74" fmla="*/ 38 w 81"/>
                <a:gd name="T75" fmla="*/ 55 h 57"/>
                <a:gd name="T76" fmla="*/ 40 w 81"/>
                <a:gd name="T77" fmla="*/ 51 h 57"/>
                <a:gd name="T78" fmla="*/ 45 w 81"/>
                <a:gd name="T79" fmla="*/ 47 h 57"/>
                <a:gd name="T80" fmla="*/ 51 w 81"/>
                <a:gd name="T81" fmla="*/ 35 h 57"/>
                <a:gd name="T82" fmla="*/ 55 w 81"/>
                <a:gd name="T83" fmla="*/ 31 h 57"/>
                <a:gd name="T84" fmla="*/ 57 w 81"/>
                <a:gd name="T85" fmla="*/ 31 h 57"/>
                <a:gd name="T86" fmla="*/ 61 w 81"/>
                <a:gd name="T87" fmla="*/ 31 h 57"/>
                <a:gd name="T88" fmla="*/ 65 w 81"/>
                <a:gd name="T89" fmla="*/ 29 h 57"/>
                <a:gd name="T90" fmla="*/ 79 w 81"/>
                <a:gd name="T91" fmla="*/ 29 h 57"/>
                <a:gd name="T92" fmla="*/ 79 w 81"/>
                <a:gd name="T93" fmla="*/ 29 h 57"/>
                <a:gd name="T94" fmla="*/ 81 w 81"/>
                <a:gd name="T95" fmla="*/ 25 h 57"/>
                <a:gd name="T96" fmla="*/ 79 w 81"/>
                <a:gd name="T97" fmla="*/ 21 h 57"/>
                <a:gd name="T98" fmla="*/ 77 w 81"/>
                <a:gd name="T99" fmla="*/ 18 h 57"/>
                <a:gd name="T100" fmla="*/ 75 w 81"/>
                <a:gd name="T101" fmla="*/ 16 h 57"/>
                <a:gd name="T102" fmla="*/ 73 w 81"/>
                <a:gd name="T103" fmla="*/ 12 h 57"/>
                <a:gd name="T104" fmla="*/ 71 w 81"/>
                <a:gd name="T105" fmla="*/ 8 h 57"/>
                <a:gd name="T106" fmla="*/ 69 w 81"/>
                <a:gd name="T107" fmla="*/ 6 h 57"/>
                <a:gd name="T108" fmla="*/ 65 w 81"/>
                <a:gd name="T109" fmla="*/ 6 h 57"/>
                <a:gd name="T110" fmla="*/ 61 w 81"/>
                <a:gd name="T111" fmla="*/ 6 h 57"/>
                <a:gd name="T112" fmla="*/ 57 w 81"/>
                <a:gd name="T113" fmla="*/ 8 h 57"/>
                <a:gd name="T114" fmla="*/ 53 w 81"/>
                <a:gd name="T115" fmla="*/ 8 h 57"/>
                <a:gd name="T116" fmla="*/ 49 w 81"/>
                <a:gd name="T117" fmla="*/ 8 h 57"/>
                <a:gd name="T118" fmla="*/ 47 w 81"/>
                <a:gd name="T119" fmla="*/ 6 h 57"/>
                <a:gd name="T120" fmla="*/ 43 w 81"/>
                <a:gd name="T121" fmla="*/ 4 h 57"/>
                <a:gd name="T122" fmla="*/ 38 w 81"/>
                <a:gd name="T123" fmla="*/ 0 h 57"/>
                <a:gd name="T124" fmla="*/ 38 w 81"/>
                <a:gd name="T125"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38" y="4"/>
                  </a:moveTo>
                  <a:lnTo>
                    <a:pt x="38" y="6"/>
                  </a:lnTo>
                  <a:lnTo>
                    <a:pt x="38" y="10"/>
                  </a:lnTo>
                  <a:lnTo>
                    <a:pt x="38" y="10"/>
                  </a:lnTo>
                  <a:lnTo>
                    <a:pt x="38" y="16"/>
                  </a:lnTo>
                  <a:lnTo>
                    <a:pt x="38" y="21"/>
                  </a:lnTo>
                  <a:lnTo>
                    <a:pt x="36" y="23"/>
                  </a:lnTo>
                  <a:lnTo>
                    <a:pt x="32" y="23"/>
                  </a:lnTo>
                  <a:lnTo>
                    <a:pt x="30" y="21"/>
                  </a:lnTo>
                  <a:lnTo>
                    <a:pt x="28" y="18"/>
                  </a:lnTo>
                  <a:lnTo>
                    <a:pt x="20" y="18"/>
                  </a:lnTo>
                  <a:lnTo>
                    <a:pt x="18" y="18"/>
                  </a:lnTo>
                  <a:lnTo>
                    <a:pt x="18" y="23"/>
                  </a:lnTo>
                  <a:lnTo>
                    <a:pt x="18" y="23"/>
                  </a:lnTo>
                  <a:lnTo>
                    <a:pt x="16" y="23"/>
                  </a:lnTo>
                  <a:lnTo>
                    <a:pt x="14" y="18"/>
                  </a:lnTo>
                  <a:lnTo>
                    <a:pt x="12" y="16"/>
                  </a:lnTo>
                  <a:lnTo>
                    <a:pt x="12" y="12"/>
                  </a:lnTo>
                  <a:lnTo>
                    <a:pt x="12" y="10"/>
                  </a:lnTo>
                  <a:lnTo>
                    <a:pt x="10" y="6"/>
                  </a:lnTo>
                  <a:lnTo>
                    <a:pt x="6" y="4"/>
                  </a:lnTo>
                  <a:lnTo>
                    <a:pt x="4" y="4"/>
                  </a:lnTo>
                  <a:lnTo>
                    <a:pt x="2" y="6"/>
                  </a:lnTo>
                  <a:lnTo>
                    <a:pt x="0" y="6"/>
                  </a:lnTo>
                  <a:lnTo>
                    <a:pt x="0" y="10"/>
                  </a:lnTo>
                  <a:lnTo>
                    <a:pt x="4" y="16"/>
                  </a:lnTo>
                  <a:lnTo>
                    <a:pt x="8" y="16"/>
                  </a:lnTo>
                  <a:lnTo>
                    <a:pt x="8" y="18"/>
                  </a:lnTo>
                  <a:lnTo>
                    <a:pt x="10" y="23"/>
                  </a:lnTo>
                  <a:lnTo>
                    <a:pt x="10" y="27"/>
                  </a:lnTo>
                  <a:lnTo>
                    <a:pt x="12" y="31"/>
                  </a:lnTo>
                  <a:lnTo>
                    <a:pt x="14" y="37"/>
                  </a:lnTo>
                  <a:lnTo>
                    <a:pt x="16" y="41"/>
                  </a:lnTo>
                  <a:lnTo>
                    <a:pt x="24" y="45"/>
                  </a:lnTo>
                  <a:lnTo>
                    <a:pt x="30" y="49"/>
                  </a:lnTo>
                  <a:lnTo>
                    <a:pt x="32" y="53"/>
                  </a:lnTo>
                  <a:lnTo>
                    <a:pt x="36" y="57"/>
                  </a:lnTo>
                  <a:lnTo>
                    <a:pt x="38" y="55"/>
                  </a:lnTo>
                  <a:lnTo>
                    <a:pt x="40" y="51"/>
                  </a:lnTo>
                  <a:lnTo>
                    <a:pt x="45" y="47"/>
                  </a:lnTo>
                  <a:lnTo>
                    <a:pt x="51" y="35"/>
                  </a:lnTo>
                  <a:lnTo>
                    <a:pt x="55" y="31"/>
                  </a:lnTo>
                  <a:lnTo>
                    <a:pt x="57" y="31"/>
                  </a:lnTo>
                  <a:lnTo>
                    <a:pt x="61" y="31"/>
                  </a:lnTo>
                  <a:lnTo>
                    <a:pt x="65" y="29"/>
                  </a:lnTo>
                  <a:lnTo>
                    <a:pt x="79" y="29"/>
                  </a:lnTo>
                  <a:lnTo>
                    <a:pt x="79" y="29"/>
                  </a:lnTo>
                  <a:lnTo>
                    <a:pt x="81" y="25"/>
                  </a:lnTo>
                  <a:lnTo>
                    <a:pt x="79" y="21"/>
                  </a:lnTo>
                  <a:lnTo>
                    <a:pt x="77" y="18"/>
                  </a:lnTo>
                  <a:lnTo>
                    <a:pt x="75" y="16"/>
                  </a:lnTo>
                  <a:lnTo>
                    <a:pt x="73" y="12"/>
                  </a:lnTo>
                  <a:lnTo>
                    <a:pt x="71" y="8"/>
                  </a:lnTo>
                  <a:lnTo>
                    <a:pt x="69" y="6"/>
                  </a:lnTo>
                  <a:lnTo>
                    <a:pt x="65" y="6"/>
                  </a:lnTo>
                  <a:lnTo>
                    <a:pt x="61" y="6"/>
                  </a:lnTo>
                  <a:lnTo>
                    <a:pt x="57" y="8"/>
                  </a:lnTo>
                  <a:lnTo>
                    <a:pt x="53" y="8"/>
                  </a:lnTo>
                  <a:lnTo>
                    <a:pt x="49" y="8"/>
                  </a:lnTo>
                  <a:lnTo>
                    <a:pt x="47" y="6"/>
                  </a:lnTo>
                  <a:lnTo>
                    <a:pt x="43" y="4"/>
                  </a:lnTo>
                  <a:lnTo>
                    <a:pt x="38" y="0"/>
                  </a:lnTo>
                  <a:lnTo>
                    <a:pt x="3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0" name="Freeform 220"/>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1" name="Freeform 221"/>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2" name="Freeform 222"/>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3" name="Freeform 223"/>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4" name="Freeform 224"/>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5" name="Freeform 225"/>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6" name="Freeform 226"/>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7" name="Freeform 227"/>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8" name="Freeform 228"/>
            <p:cNvSpPr>
              <a:spLocks/>
            </p:cNvSpPr>
            <p:nvPr/>
          </p:nvSpPr>
          <p:spPr bwMode="auto">
            <a:xfrm>
              <a:off x="9274175" y="5418138"/>
              <a:ext cx="593725" cy="552450"/>
            </a:xfrm>
            <a:custGeom>
              <a:avLst/>
              <a:gdLst>
                <a:gd name="T0" fmla="*/ 129 w 374"/>
                <a:gd name="T1" fmla="*/ 7 h 348"/>
                <a:gd name="T2" fmla="*/ 115 w 374"/>
                <a:gd name="T3" fmla="*/ 13 h 348"/>
                <a:gd name="T4" fmla="*/ 111 w 374"/>
                <a:gd name="T5" fmla="*/ 19 h 348"/>
                <a:gd name="T6" fmla="*/ 98 w 374"/>
                <a:gd name="T7" fmla="*/ 17 h 348"/>
                <a:gd name="T8" fmla="*/ 100 w 374"/>
                <a:gd name="T9" fmla="*/ 23 h 348"/>
                <a:gd name="T10" fmla="*/ 106 w 374"/>
                <a:gd name="T11" fmla="*/ 33 h 348"/>
                <a:gd name="T12" fmla="*/ 98 w 374"/>
                <a:gd name="T13" fmla="*/ 27 h 348"/>
                <a:gd name="T14" fmla="*/ 76 w 374"/>
                <a:gd name="T15" fmla="*/ 27 h 348"/>
                <a:gd name="T16" fmla="*/ 68 w 374"/>
                <a:gd name="T17" fmla="*/ 41 h 348"/>
                <a:gd name="T18" fmla="*/ 45 w 374"/>
                <a:gd name="T19" fmla="*/ 58 h 348"/>
                <a:gd name="T20" fmla="*/ 41 w 374"/>
                <a:gd name="T21" fmla="*/ 70 h 348"/>
                <a:gd name="T22" fmla="*/ 39 w 374"/>
                <a:gd name="T23" fmla="*/ 82 h 348"/>
                <a:gd name="T24" fmla="*/ 43 w 374"/>
                <a:gd name="T25" fmla="*/ 99 h 348"/>
                <a:gd name="T26" fmla="*/ 49 w 374"/>
                <a:gd name="T27" fmla="*/ 99 h 348"/>
                <a:gd name="T28" fmla="*/ 49 w 374"/>
                <a:gd name="T29" fmla="*/ 107 h 348"/>
                <a:gd name="T30" fmla="*/ 55 w 374"/>
                <a:gd name="T31" fmla="*/ 103 h 348"/>
                <a:gd name="T32" fmla="*/ 61 w 374"/>
                <a:gd name="T33" fmla="*/ 109 h 348"/>
                <a:gd name="T34" fmla="*/ 70 w 374"/>
                <a:gd name="T35" fmla="*/ 111 h 348"/>
                <a:gd name="T36" fmla="*/ 66 w 374"/>
                <a:gd name="T37" fmla="*/ 119 h 348"/>
                <a:gd name="T38" fmla="*/ 74 w 374"/>
                <a:gd name="T39" fmla="*/ 133 h 348"/>
                <a:gd name="T40" fmla="*/ 82 w 374"/>
                <a:gd name="T41" fmla="*/ 143 h 348"/>
                <a:gd name="T42" fmla="*/ 88 w 374"/>
                <a:gd name="T43" fmla="*/ 152 h 348"/>
                <a:gd name="T44" fmla="*/ 102 w 374"/>
                <a:gd name="T45" fmla="*/ 148 h 348"/>
                <a:gd name="T46" fmla="*/ 106 w 374"/>
                <a:gd name="T47" fmla="*/ 152 h 348"/>
                <a:gd name="T48" fmla="*/ 96 w 374"/>
                <a:gd name="T49" fmla="*/ 158 h 348"/>
                <a:gd name="T50" fmla="*/ 90 w 374"/>
                <a:gd name="T51" fmla="*/ 170 h 348"/>
                <a:gd name="T52" fmla="*/ 80 w 374"/>
                <a:gd name="T53" fmla="*/ 166 h 348"/>
                <a:gd name="T54" fmla="*/ 76 w 374"/>
                <a:gd name="T55" fmla="*/ 172 h 348"/>
                <a:gd name="T56" fmla="*/ 82 w 374"/>
                <a:gd name="T57" fmla="*/ 180 h 348"/>
                <a:gd name="T58" fmla="*/ 70 w 374"/>
                <a:gd name="T59" fmla="*/ 186 h 348"/>
                <a:gd name="T60" fmla="*/ 55 w 374"/>
                <a:gd name="T61" fmla="*/ 172 h 348"/>
                <a:gd name="T62" fmla="*/ 45 w 374"/>
                <a:gd name="T63" fmla="*/ 170 h 348"/>
                <a:gd name="T64" fmla="*/ 31 w 374"/>
                <a:gd name="T65" fmla="*/ 166 h 348"/>
                <a:gd name="T66" fmla="*/ 25 w 374"/>
                <a:gd name="T67" fmla="*/ 170 h 348"/>
                <a:gd name="T68" fmla="*/ 35 w 374"/>
                <a:gd name="T69" fmla="*/ 184 h 348"/>
                <a:gd name="T70" fmla="*/ 29 w 374"/>
                <a:gd name="T71" fmla="*/ 191 h 348"/>
                <a:gd name="T72" fmla="*/ 19 w 374"/>
                <a:gd name="T73" fmla="*/ 191 h 348"/>
                <a:gd name="T74" fmla="*/ 6 w 374"/>
                <a:gd name="T75" fmla="*/ 178 h 348"/>
                <a:gd name="T76" fmla="*/ 8 w 374"/>
                <a:gd name="T77" fmla="*/ 158 h 348"/>
                <a:gd name="T78" fmla="*/ 10 w 374"/>
                <a:gd name="T79" fmla="*/ 152 h 348"/>
                <a:gd name="T80" fmla="*/ 17 w 374"/>
                <a:gd name="T81" fmla="*/ 152 h 348"/>
                <a:gd name="T82" fmla="*/ 6 w 374"/>
                <a:gd name="T83" fmla="*/ 146 h 348"/>
                <a:gd name="T84" fmla="*/ 0 w 374"/>
                <a:gd name="T85" fmla="*/ 162 h 348"/>
                <a:gd name="T86" fmla="*/ 31 w 374"/>
                <a:gd name="T87" fmla="*/ 227 h 348"/>
                <a:gd name="T88" fmla="*/ 74 w 374"/>
                <a:gd name="T89" fmla="*/ 250 h 348"/>
                <a:gd name="T90" fmla="*/ 111 w 374"/>
                <a:gd name="T91" fmla="*/ 260 h 348"/>
                <a:gd name="T92" fmla="*/ 151 w 374"/>
                <a:gd name="T93" fmla="*/ 274 h 348"/>
                <a:gd name="T94" fmla="*/ 170 w 374"/>
                <a:gd name="T95" fmla="*/ 280 h 348"/>
                <a:gd name="T96" fmla="*/ 192 w 374"/>
                <a:gd name="T97" fmla="*/ 291 h 348"/>
                <a:gd name="T98" fmla="*/ 207 w 374"/>
                <a:gd name="T99" fmla="*/ 297 h 348"/>
                <a:gd name="T100" fmla="*/ 243 w 374"/>
                <a:gd name="T101" fmla="*/ 327 h 348"/>
                <a:gd name="T102" fmla="*/ 266 w 374"/>
                <a:gd name="T103" fmla="*/ 348 h 348"/>
                <a:gd name="T104" fmla="*/ 368 w 374"/>
                <a:gd name="T105" fmla="*/ 139 h 348"/>
                <a:gd name="T106" fmla="*/ 354 w 374"/>
                <a:gd name="T107" fmla="*/ 133 h 348"/>
                <a:gd name="T108" fmla="*/ 335 w 374"/>
                <a:gd name="T109" fmla="*/ 115 h 348"/>
                <a:gd name="T110" fmla="*/ 315 w 374"/>
                <a:gd name="T111" fmla="*/ 109 h 348"/>
                <a:gd name="T112" fmla="*/ 294 w 374"/>
                <a:gd name="T113" fmla="*/ 92 h 348"/>
                <a:gd name="T114" fmla="*/ 274 w 374"/>
                <a:gd name="T115" fmla="*/ 78 h 348"/>
                <a:gd name="T116" fmla="*/ 266 w 374"/>
                <a:gd name="T117" fmla="*/ 62 h 348"/>
                <a:gd name="T118" fmla="*/ 264 w 374"/>
                <a:gd name="T119" fmla="*/ 47 h 348"/>
                <a:gd name="T120" fmla="*/ 237 w 374"/>
                <a:gd name="T121" fmla="*/ 39 h 348"/>
                <a:gd name="T122" fmla="*/ 213 w 374"/>
                <a:gd name="T123" fmla="*/ 11 h 348"/>
                <a:gd name="T124" fmla="*/ 170 w 374"/>
                <a:gd name="T12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48">
                  <a:moveTo>
                    <a:pt x="139" y="2"/>
                  </a:moveTo>
                  <a:lnTo>
                    <a:pt x="139" y="4"/>
                  </a:lnTo>
                  <a:lnTo>
                    <a:pt x="137" y="7"/>
                  </a:lnTo>
                  <a:lnTo>
                    <a:pt x="137" y="7"/>
                  </a:lnTo>
                  <a:lnTo>
                    <a:pt x="131" y="7"/>
                  </a:lnTo>
                  <a:lnTo>
                    <a:pt x="129" y="7"/>
                  </a:lnTo>
                  <a:lnTo>
                    <a:pt x="127" y="9"/>
                  </a:lnTo>
                  <a:lnTo>
                    <a:pt x="123" y="15"/>
                  </a:lnTo>
                  <a:lnTo>
                    <a:pt x="121" y="15"/>
                  </a:lnTo>
                  <a:lnTo>
                    <a:pt x="119" y="15"/>
                  </a:lnTo>
                  <a:lnTo>
                    <a:pt x="117" y="15"/>
                  </a:lnTo>
                  <a:lnTo>
                    <a:pt x="115" y="13"/>
                  </a:lnTo>
                  <a:lnTo>
                    <a:pt x="113" y="13"/>
                  </a:lnTo>
                  <a:lnTo>
                    <a:pt x="113" y="15"/>
                  </a:lnTo>
                  <a:lnTo>
                    <a:pt x="113" y="17"/>
                  </a:lnTo>
                  <a:lnTo>
                    <a:pt x="113" y="17"/>
                  </a:lnTo>
                  <a:lnTo>
                    <a:pt x="113" y="19"/>
                  </a:lnTo>
                  <a:lnTo>
                    <a:pt x="111" y="19"/>
                  </a:lnTo>
                  <a:lnTo>
                    <a:pt x="108" y="19"/>
                  </a:lnTo>
                  <a:lnTo>
                    <a:pt x="104" y="17"/>
                  </a:lnTo>
                  <a:lnTo>
                    <a:pt x="102" y="17"/>
                  </a:lnTo>
                  <a:lnTo>
                    <a:pt x="100" y="15"/>
                  </a:lnTo>
                  <a:lnTo>
                    <a:pt x="100" y="17"/>
                  </a:lnTo>
                  <a:lnTo>
                    <a:pt x="98" y="17"/>
                  </a:lnTo>
                  <a:lnTo>
                    <a:pt x="98" y="17"/>
                  </a:lnTo>
                  <a:lnTo>
                    <a:pt x="98" y="17"/>
                  </a:lnTo>
                  <a:lnTo>
                    <a:pt x="98" y="19"/>
                  </a:lnTo>
                  <a:lnTo>
                    <a:pt x="98" y="21"/>
                  </a:lnTo>
                  <a:lnTo>
                    <a:pt x="100" y="21"/>
                  </a:lnTo>
                  <a:lnTo>
                    <a:pt x="100" y="23"/>
                  </a:lnTo>
                  <a:lnTo>
                    <a:pt x="102" y="23"/>
                  </a:lnTo>
                  <a:lnTo>
                    <a:pt x="104" y="25"/>
                  </a:lnTo>
                  <a:lnTo>
                    <a:pt x="106" y="27"/>
                  </a:lnTo>
                  <a:lnTo>
                    <a:pt x="106" y="29"/>
                  </a:lnTo>
                  <a:lnTo>
                    <a:pt x="106" y="31"/>
                  </a:lnTo>
                  <a:lnTo>
                    <a:pt x="106" y="33"/>
                  </a:lnTo>
                  <a:lnTo>
                    <a:pt x="106" y="35"/>
                  </a:lnTo>
                  <a:lnTo>
                    <a:pt x="104" y="35"/>
                  </a:lnTo>
                  <a:lnTo>
                    <a:pt x="104" y="33"/>
                  </a:lnTo>
                  <a:lnTo>
                    <a:pt x="102" y="31"/>
                  </a:lnTo>
                  <a:lnTo>
                    <a:pt x="100" y="29"/>
                  </a:lnTo>
                  <a:lnTo>
                    <a:pt x="98" y="27"/>
                  </a:lnTo>
                  <a:lnTo>
                    <a:pt x="96" y="25"/>
                  </a:lnTo>
                  <a:lnTo>
                    <a:pt x="88" y="25"/>
                  </a:lnTo>
                  <a:lnTo>
                    <a:pt x="86" y="23"/>
                  </a:lnTo>
                  <a:lnTo>
                    <a:pt x="84" y="23"/>
                  </a:lnTo>
                  <a:lnTo>
                    <a:pt x="80" y="23"/>
                  </a:lnTo>
                  <a:lnTo>
                    <a:pt x="76" y="27"/>
                  </a:lnTo>
                  <a:lnTo>
                    <a:pt x="74" y="27"/>
                  </a:lnTo>
                  <a:lnTo>
                    <a:pt x="72" y="29"/>
                  </a:lnTo>
                  <a:lnTo>
                    <a:pt x="72" y="31"/>
                  </a:lnTo>
                  <a:lnTo>
                    <a:pt x="72" y="35"/>
                  </a:lnTo>
                  <a:lnTo>
                    <a:pt x="72" y="35"/>
                  </a:lnTo>
                  <a:lnTo>
                    <a:pt x="68" y="41"/>
                  </a:lnTo>
                  <a:lnTo>
                    <a:pt x="59" y="47"/>
                  </a:lnTo>
                  <a:lnTo>
                    <a:pt x="57" y="49"/>
                  </a:lnTo>
                  <a:lnTo>
                    <a:pt x="53" y="51"/>
                  </a:lnTo>
                  <a:lnTo>
                    <a:pt x="49" y="54"/>
                  </a:lnTo>
                  <a:lnTo>
                    <a:pt x="47" y="56"/>
                  </a:lnTo>
                  <a:lnTo>
                    <a:pt x="45" y="58"/>
                  </a:lnTo>
                  <a:lnTo>
                    <a:pt x="45" y="58"/>
                  </a:lnTo>
                  <a:lnTo>
                    <a:pt x="43" y="60"/>
                  </a:lnTo>
                  <a:lnTo>
                    <a:pt x="43" y="64"/>
                  </a:lnTo>
                  <a:lnTo>
                    <a:pt x="43" y="64"/>
                  </a:lnTo>
                  <a:lnTo>
                    <a:pt x="41" y="66"/>
                  </a:lnTo>
                  <a:lnTo>
                    <a:pt x="41" y="70"/>
                  </a:lnTo>
                  <a:lnTo>
                    <a:pt x="43" y="72"/>
                  </a:lnTo>
                  <a:lnTo>
                    <a:pt x="43" y="72"/>
                  </a:lnTo>
                  <a:lnTo>
                    <a:pt x="43" y="76"/>
                  </a:lnTo>
                  <a:lnTo>
                    <a:pt x="41" y="78"/>
                  </a:lnTo>
                  <a:lnTo>
                    <a:pt x="41" y="80"/>
                  </a:lnTo>
                  <a:lnTo>
                    <a:pt x="39" y="82"/>
                  </a:lnTo>
                  <a:lnTo>
                    <a:pt x="39" y="86"/>
                  </a:lnTo>
                  <a:lnTo>
                    <a:pt x="39" y="88"/>
                  </a:lnTo>
                  <a:lnTo>
                    <a:pt x="41" y="90"/>
                  </a:lnTo>
                  <a:lnTo>
                    <a:pt x="43" y="94"/>
                  </a:lnTo>
                  <a:lnTo>
                    <a:pt x="41" y="96"/>
                  </a:lnTo>
                  <a:lnTo>
                    <a:pt x="43" y="99"/>
                  </a:lnTo>
                  <a:lnTo>
                    <a:pt x="45" y="99"/>
                  </a:lnTo>
                  <a:lnTo>
                    <a:pt x="45" y="99"/>
                  </a:lnTo>
                  <a:lnTo>
                    <a:pt x="47" y="96"/>
                  </a:lnTo>
                  <a:lnTo>
                    <a:pt x="47" y="96"/>
                  </a:lnTo>
                  <a:lnTo>
                    <a:pt x="49" y="96"/>
                  </a:lnTo>
                  <a:lnTo>
                    <a:pt x="49" y="99"/>
                  </a:lnTo>
                  <a:lnTo>
                    <a:pt x="49" y="101"/>
                  </a:lnTo>
                  <a:lnTo>
                    <a:pt x="49" y="101"/>
                  </a:lnTo>
                  <a:lnTo>
                    <a:pt x="49" y="103"/>
                  </a:lnTo>
                  <a:lnTo>
                    <a:pt x="47" y="105"/>
                  </a:lnTo>
                  <a:lnTo>
                    <a:pt x="47" y="107"/>
                  </a:lnTo>
                  <a:lnTo>
                    <a:pt x="49" y="107"/>
                  </a:lnTo>
                  <a:lnTo>
                    <a:pt x="51" y="107"/>
                  </a:lnTo>
                  <a:lnTo>
                    <a:pt x="51" y="107"/>
                  </a:lnTo>
                  <a:lnTo>
                    <a:pt x="51" y="105"/>
                  </a:lnTo>
                  <a:lnTo>
                    <a:pt x="53" y="103"/>
                  </a:lnTo>
                  <a:lnTo>
                    <a:pt x="53" y="103"/>
                  </a:lnTo>
                  <a:lnTo>
                    <a:pt x="55" y="103"/>
                  </a:lnTo>
                  <a:lnTo>
                    <a:pt x="57" y="103"/>
                  </a:lnTo>
                  <a:lnTo>
                    <a:pt x="57" y="105"/>
                  </a:lnTo>
                  <a:lnTo>
                    <a:pt x="59" y="107"/>
                  </a:lnTo>
                  <a:lnTo>
                    <a:pt x="59" y="109"/>
                  </a:lnTo>
                  <a:lnTo>
                    <a:pt x="59" y="109"/>
                  </a:lnTo>
                  <a:lnTo>
                    <a:pt x="61" y="109"/>
                  </a:lnTo>
                  <a:lnTo>
                    <a:pt x="61" y="109"/>
                  </a:lnTo>
                  <a:lnTo>
                    <a:pt x="64" y="109"/>
                  </a:lnTo>
                  <a:lnTo>
                    <a:pt x="66" y="109"/>
                  </a:lnTo>
                  <a:lnTo>
                    <a:pt x="66" y="109"/>
                  </a:lnTo>
                  <a:lnTo>
                    <a:pt x="68" y="111"/>
                  </a:lnTo>
                  <a:lnTo>
                    <a:pt x="70" y="111"/>
                  </a:lnTo>
                  <a:lnTo>
                    <a:pt x="70" y="111"/>
                  </a:lnTo>
                  <a:lnTo>
                    <a:pt x="66" y="113"/>
                  </a:lnTo>
                  <a:lnTo>
                    <a:pt x="66" y="113"/>
                  </a:lnTo>
                  <a:lnTo>
                    <a:pt x="66" y="115"/>
                  </a:lnTo>
                  <a:lnTo>
                    <a:pt x="66" y="117"/>
                  </a:lnTo>
                  <a:lnTo>
                    <a:pt x="66" y="119"/>
                  </a:lnTo>
                  <a:lnTo>
                    <a:pt x="68" y="119"/>
                  </a:lnTo>
                  <a:lnTo>
                    <a:pt x="72" y="121"/>
                  </a:lnTo>
                  <a:lnTo>
                    <a:pt x="74" y="123"/>
                  </a:lnTo>
                  <a:lnTo>
                    <a:pt x="74" y="125"/>
                  </a:lnTo>
                  <a:lnTo>
                    <a:pt x="74" y="131"/>
                  </a:lnTo>
                  <a:lnTo>
                    <a:pt x="74" y="133"/>
                  </a:lnTo>
                  <a:lnTo>
                    <a:pt x="78" y="133"/>
                  </a:lnTo>
                  <a:lnTo>
                    <a:pt x="80" y="133"/>
                  </a:lnTo>
                  <a:lnTo>
                    <a:pt x="82" y="133"/>
                  </a:lnTo>
                  <a:lnTo>
                    <a:pt x="82" y="135"/>
                  </a:lnTo>
                  <a:lnTo>
                    <a:pt x="84" y="139"/>
                  </a:lnTo>
                  <a:lnTo>
                    <a:pt x="82" y="143"/>
                  </a:lnTo>
                  <a:lnTo>
                    <a:pt x="82" y="146"/>
                  </a:lnTo>
                  <a:lnTo>
                    <a:pt x="82" y="148"/>
                  </a:lnTo>
                  <a:lnTo>
                    <a:pt x="84" y="148"/>
                  </a:lnTo>
                  <a:lnTo>
                    <a:pt x="86" y="148"/>
                  </a:lnTo>
                  <a:lnTo>
                    <a:pt x="88" y="150"/>
                  </a:lnTo>
                  <a:lnTo>
                    <a:pt x="88" y="152"/>
                  </a:lnTo>
                  <a:lnTo>
                    <a:pt x="88" y="152"/>
                  </a:lnTo>
                  <a:lnTo>
                    <a:pt x="92" y="152"/>
                  </a:lnTo>
                  <a:lnTo>
                    <a:pt x="94" y="148"/>
                  </a:lnTo>
                  <a:lnTo>
                    <a:pt x="96" y="148"/>
                  </a:lnTo>
                  <a:lnTo>
                    <a:pt x="98" y="148"/>
                  </a:lnTo>
                  <a:lnTo>
                    <a:pt x="102" y="148"/>
                  </a:lnTo>
                  <a:lnTo>
                    <a:pt x="106" y="148"/>
                  </a:lnTo>
                  <a:lnTo>
                    <a:pt x="111" y="148"/>
                  </a:lnTo>
                  <a:lnTo>
                    <a:pt x="113" y="150"/>
                  </a:lnTo>
                  <a:lnTo>
                    <a:pt x="113" y="152"/>
                  </a:lnTo>
                  <a:lnTo>
                    <a:pt x="111" y="152"/>
                  </a:lnTo>
                  <a:lnTo>
                    <a:pt x="106" y="152"/>
                  </a:lnTo>
                  <a:lnTo>
                    <a:pt x="106" y="152"/>
                  </a:lnTo>
                  <a:lnTo>
                    <a:pt x="102" y="156"/>
                  </a:lnTo>
                  <a:lnTo>
                    <a:pt x="102" y="158"/>
                  </a:lnTo>
                  <a:lnTo>
                    <a:pt x="100" y="158"/>
                  </a:lnTo>
                  <a:lnTo>
                    <a:pt x="98" y="158"/>
                  </a:lnTo>
                  <a:lnTo>
                    <a:pt x="96" y="158"/>
                  </a:lnTo>
                  <a:lnTo>
                    <a:pt x="94" y="158"/>
                  </a:lnTo>
                  <a:lnTo>
                    <a:pt x="92" y="160"/>
                  </a:lnTo>
                  <a:lnTo>
                    <a:pt x="92" y="160"/>
                  </a:lnTo>
                  <a:lnTo>
                    <a:pt x="92" y="164"/>
                  </a:lnTo>
                  <a:lnTo>
                    <a:pt x="92" y="168"/>
                  </a:lnTo>
                  <a:lnTo>
                    <a:pt x="90" y="170"/>
                  </a:lnTo>
                  <a:lnTo>
                    <a:pt x="88" y="172"/>
                  </a:lnTo>
                  <a:lnTo>
                    <a:pt x="86" y="172"/>
                  </a:lnTo>
                  <a:lnTo>
                    <a:pt x="84" y="170"/>
                  </a:lnTo>
                  <a:lnTo>
                    <a:pt x="82" y="170"/>
                  </a:lnTo>
                  <a:lnTo>
                    <a:pt x="82" y="166"/>
                  </a:lnTo>
                  <a:lnTo>
                    <a:pt x="80" y="166"/>
                  </a:lnTo>
                  <a:lnTo>
                    <a:pt x="78" y="166"/>
                  </a:lnTo>
                  <a:lnTo>
                    <a:pt x="76" y="164"/>
                  </a:lnTo>
                  <a:lnTo>
                    <a:pt x="74" y="166"/>
                  </a:lnTo>
                  <a:lnTo>
                    <a:pt x="74" y="168"/>
                  </a:lnTo>
                  <a:lnTo>
                    <a:pt x="76" y="170"/>
                  </a:lnTo>
                  <a:lnTo>
                    <a:pt x="76" y="172"/>
                  </a:lnTo>
                  <a:lnTo>
                    <a:pt x="78" y="174"/>
                  </a:lnTo>
                  <a:lnTo>
                    <a:pt x="80" y="174"/>
                  </a:lnTo>
                  <a:lnTo>
                    <a:pt x="80" y="176"/>
                  </a:lnTo>
                  <a:lnTo>
                    <a:pt x="80" y="178"/>
                  </a:lnTo>
                  <a:lnTo>
                    <a:pt x="82" y="178"/>
                  </a:lnTo>
                  <a:lnTo>
                    <a:pt x="82" y="180"/>
                  </a:lnTo>
                  <a:lnTo>
                    <a:pt x="80" y="180"/>
                  </a:lnTo>
                  <a:lnTo>
                    <a:pt x="80" y="182"/>
                  </a:lnTo>
                  <a:lnTo>
                    <a:pt x="80" y="184"/>
                  </a:lnTo>
                  <a:lnTo>
                    <a:pt x="78" y="186"/>
                  </a:lnTo>
                  <a:lnTo>
                    <a:pt x="76" y="186"/>
                  </a:lnTo>
                  <a:lnTo>
                    <a:pt x="70" y="186"/>
                  </a:lnTo>
                  <a:lnTo>
                    <a:pt x="64" y="186"/>
                  </a:lnTo>
                  <a:lnTo>
                    <a:pt x="61" y="182"/>
                  </a:lnTo>
                  <a:lnTo>
                    <a:pt x="59" y="178"/>
                  </a:lnTo>
                  <a:lnTo>
                    <a:pt x="59" y="174"/>
                  </a:lnTo>
                  <a:lnTo>
                    <a:pt x="57" y="174"/>
                  </a:lnTo>
                  <a:lnTo>
                    <a:pt x="55" y="172"/>
                  </a:lnTo>
                  <a:lnTo>
                    <a:pt x="53" y="174"/>
                  </a:lnTo>
                  <a:lnTo>
                    <a:pt x="51" y="174"/>
                  </a:lnTo>
                  <a:lnTo>
                    <a:pt x="49" y="174"/>
                  </a:lnTo>
                  <a:lnTo>
                    <a:pt x="49" y="172"/>
                  </a:lnTo>
                  <a:lnTo>
                    <a:pt x="47" y="172"/>
                  </a:lnTo>
                  <a:lnTo>
                    <a:pt x="45" y="170"/>
                  </a:lnTo>
                  <a:lnTo>
                    <a:pt x="43" y="170"/>
                  </a:lnTo>
                  <a:lnTo>
                    <a:pt x="41" y="170"/>
                  </a:lnTo>
                  <a:lnTo>
                    <a:pt x="39" y="170"/>
                  </a:lnTo>
                  <a:lnTo>
                    <a:pt x="37" y="170"/>
                  </a:lnTo>
                  <a:lnTo>
                    <a:pt x="33" y="168"/>
                  </a:lnTo>
                  <a:lnTo>
                    <a:pt x="31" y="166"/>
                  </a:lnTo>
                  <a:lnTo>
                    <a:pt x="27" y="166"/>
                  </a:lnTo>
                  <a:lnTo>
                    <a:pt x="25" y="164"/>
                  </a:lnTo>
                  <a:lnTo>
                    <a:pt x="23" y="164"/>
                  </a:lnTo>
                  <a:lnTo>
                    <a:pt x="23" y="166"/>
                  </a:lnTo>
                  <a:lnTo>
                    <a:pt x="23" y="168"/>
                  </a:lnTo>
                  <a:lnTo>
                    <a:pt x="25" y="170"/>
                  </a:lnTo>
                  <a:lnTo>
                    <a:pt x="31" y="172"/>
                  </a:lnTo>
                  <a:lnTo>
                    <a:pt x="35" y="174"/>
                  </a:lnTo>
                  <a:lnTo>
                    <a:pt x="37" y="176"/>
                  </a:lnTo>
                  <a:lnTo>
                    <a:pt x="37" y="178"/>
                  </a:lnTo>
                  <a:lnTo>
                    <a:pt x="35" y="182"/>
                  </a:lnTo>
                  <a:lnTo>
                    <a:pt x="35" y="184"/>
                  </a:lnTo>
                  <a:lnTo>
                    <a:pt x="33" y="184"/>
                  </a:lnTo>
                  <a:lnTo>
                    <a:pt x="33" y="186"/>
                  </a:lnTo>
                  <a:lnTo>
                    <a:pt x="31" y="186"/>
                  </a:lnTo>
                  <a:lnTo>
                    <a:pt x="31" y="191"/>
                  </a:lnTo>
                  <a:lnTo>
                    <a:pt x="31" y="191"/>
                  </a:lnTo>
                  <a:lnTo>
                    <a:pt x="29" y="191"/>
                  </a:lnTo>
                  <a:lnTo>
                    <a:pt x="27" y="191"/>
                  </a:lnTo>
                  <a:lnTo>
                    <a:pt x="25" y="191"/>
                  </a:lnTo>
                  <a:lnTo>
                    <a:pt x="23" y="191"/>
                  </a:lnTo>
                  <a:lnTo>
                    <a:pt x="23" y="191"/>
                  </a:lnTo>
                  <a:lnTo>
                    <a:pt x="21" y="191"/>
                  </a:lnTo>
                  <a:lnTo>
                    <a:pt x="19" y="191"/>
                  </a:lnTo>
                  <a:lnTo>
                    <a:pt x="17" y="193"/>
                  </a:lnTo>
                  <a:lnTo>
                    <a:pt x="17" y="193"/>
                  </a:lnTo>
                  <a:lnTo>
                    <a:pt x="17" y="193"/>
                  </a:lnTo>
                  <a:lnTo>
                    <a:pt x="12" y="188"/>
                  </a:lnTo>
                  <a:lnTo>
                    <a:pt x="10" y="184"/>
                  </a:lnTo>
                  <a:lnTo>
                    <a:pt x="6" y="178"/>
                  </a:lnTo>
                  <a:lnTo>
                    <a:pt x="4" y="172"/>
                  </a:lnTo>
                  <a:lnTo>
                    <a:pt x="4" y="168"/>
                  </a:lnTo>
                  <a:lnTo>
                    <a:pt x="4" y="160"/>
                  </a:lnTo>
                  <a:lnTo>
                    <a:pt x="6" y="160"/>
                  </a:lnTo>
                  <a:lnTo>
                    <a:pt x="8" y="160"/>
                  </a:lnTo>
                  <a:lnTo>
                    <a:pt x="8" y="158"/>
                  </a:lnTo>
                  <a:lnTo>
                    <a:pt x="8" y="158"/>
                  </a:lnTo>
                  <a:lnTo>
                    <a:pt x="8" y="156"/>
                  </a:lnTo>
                  <a:lnTo>
                    <a:pt x="6" y="154"/>
                  </a:lnTo>
                  <a:lnTo>
                    <a:pt x="6" y="152"/>
                  </a:lnTo>
                  <a:lnTo>
                    <a:pt x="8" y="152"/>
                  </a:lnTo>
                  <a:lnTo>
                    <a:pt x="10" y="152"/>
                  </a:lnTo>
                  <a:lnTo>
                    <a:pt x="12" y="154"/>
                  </a:lnTo>
                  <a:lnTo>
                    <a:pt x="14" y="154"/>
                  </a:lnTo>
                  <a:lnTo>
                    <a:pt x="17" y="156"/>
                  </a:lnTo>
                  <a:lnTo>
                    <a:pt x="19" y="156"/>
                  </a:lnTo>
                  <a:lnTo>
                    <a:pt x="19" y="154"/>
                  </a:lnTo>
                  <a:lnTo>
                    <a:pt x="17" y="152"/>
                  </a:lnTo>
                  <a:lnTo>
                    <a:pt x="17" y="150"/>
                  </a:lnTo>
                  <a:lnTo>
                    <a:pt x="14" y="150"/>
                  </a:lnTo>
                  <a:lnTo>
                    <a:pt x="12" y="148"/>
                  </a:lnTo>
                  <a:lnTo>
                    <a:pt x="10" y="146"/>
                  </a:lnTo>
                  <a:lnTo>
                    <a:pt x="8" y="146"/>
                  </a:lnTo>
                  <a:lnTo>
                    <a:pt x="6" y="146"/>
                  </a:lnTo>
                  <a:lnTo>
                    <a:pt x="4" y="148"/>
                  </a:lnTo>
                  <a:lnTo>
                    <a:pt x="2" y="148"/>
                  </a:lnTo>
                  <a:lnTo>
                    <a:pt x="0" y="152"/>
                  </a:lnTo>
                  <a:lnTo>
                    <a:pt x="0" y="154"/>
                  </a:lnTo>
                  <a:lnTo>
                    <a:pt x="0" y="158"/>
                  </a:lnTo>
                  <a:lnTo>
                    <a:pt x="0" y="162"/>
                  </a:lnTo>
                  <a:lnTo>
                    <a:pt x="2" y="170"/>
                  </a:lnTo>
                  <a:lnTo>
                    <a:pt x="2" y="180"/>
                  </a:lnTo>
                  <a:lnTo>
                    <a:pt x="6" y="186"/>
                  </a:lnTo>
                  <a:lnTo>
                    <a:pt x="14" y="199"/>
                  </a:lnTo>
                  <a:lnTo>
                    <a:pt x="25" y="217"/>
                  </a:lnTo>
                  <a:lnTo>
                    <a:pt x="31" y="227"/>
                  </a:lnTo>
                  <a:lnTo>
                    <a:pt x="37" y="233"/>
                  </a:lnTo>
                  <a:lnTo>
                    <a:pt x="41" y="233"/>
                  </a:lnTo>
                  <a:lnTo>
                    <a:pt x="49" y="238"/>
                  </a:lnTo>
                  <a:lnTo>
                    <a:pt x="53" y="242"/>
                  </a:lnTo>
                  <a:lnTo>
                    <a:pt x="59" y="246"/>
                  </a:lnTo>
                  <a:lnTo>
                    <a:pt x="74" y="250"/>
                  </a:lnTo>
                  <a:lnTo>
                    <a:pt x="86" y="254"/>
                  </a:lnTo>
                  <a:lnTo>
                    <a:pt x="98" y="258"/>
                  </a:lnTo>
                  <a:lnTo>
                    <a:pt x="104" y="258"/>
                  </a:lnTo>
                  <a:lnTo>
                    <a:pt x="106" y="258"/>
                  </a:lnTo>
                  <a:lnTo>
                    <a:pt x="108" y="258"/>
                  </a:lnTo>
                  <a:lnTo>
                    <a:pt x="111" y="260"/>
                  </a:lnTo>
                  <a:lnTo>
                    <a:pt x="115" y="262"/>
                  </a:lnTo>
                  <a:lnTo>
                    <a:pt x="117" y="262"/>
                  </a:lnTo>
                  <a:lnTo>
                    <a:pt x="121" y="264"/>
                  </a:lnTo>
                  <a:lnTo>
                    <a:pt x="133" y="268"/>
                  </a:lnTo>
                  <a:lnTo>
                    <a:pt x="141" y="272"/>
                  </a:lnTo>
                  <a:lnTo>
                    <a:pt x="151" y="274"/>
                  </a:lnTo>
                  <a:lnTo>
                    <a:pt x="153" y="276"/>
                  </a:lnTo>
                  <a:lnTo>
                    <a:pt x="153" y="278"/>
                  </a:lnTo>
                  <a:lnTo>
                    <a:pt x="158" y="278"/>
                  </a:lnTo>
                  <a:lnTo>
                    <a:pt x="162" y="280"/>
                  </a:lnTo>
                  <a:lnTo>
                    <a:pt x="166" y="280"/>
                  </a:lnTo>
                  <a:lnTo>
                    <a:pt x="170" y="280"/>
                  </a:lnTo>
                  <a:lnTo>
                    <a:pt x="174" y="283"/>
                  </a:lnTo>
                  <a:lnTo>
                    <a:pt x="176" y="285"/>
                  </a:lnTo>
                  <a:lnTo>
                    <a:pt x="180" y="287"/>
                  </a:lnTo>
                  <a:lnTo>
                    <a:pt x="184" y="291"/>
                  </a:lnTo>
                  <a:lnTo>
                    <a:pt x="188" y="293"/>
                  </a:lnTo>
                  <a:lnTo>
                    <a:pt x="192" y="291"/>
                  </a:lnTo>
                  <a:lnTo>
                    <a:pt x="194" y="291"/>
                  </a:lnTo>
                  <a:lnTo>
                    <a:pt x="194" y="291"/>
                  </a:lnTo>
                  <a:lnTo>
                    <a:pt x="198" y="293"/>
                  </a:lnTo>
                  <a:lnTo>
                    <a:pt x="200" y="293"/>
                  </a:lnTo>
                  <a:lnTo>
                    <a:pt x="202" y="295"/>
                  </a:lnTo>
                  <a:lnTo>
                    <a:pt x="207" y="297"/>
                  </a:lnTo>
                  <a:lnTo>
                    <a:pt x="219" y="307"/>
                  </a:lnTo>
                  <a:lnTo>
                    <a:pt x="227" y="311"/>
                  </a:lnTo>
                  <a:lnTo>
                    <a:pt x="231" y="315"/>
                  </a:lnTo>
                  <a:lnTo>
                    <a:pt x="233" y="317"/>
                  </a:lnTo>
                  <a:lnTo>
                    <a:pt x="239" y="321"/>
                  </a:lnTo>
                  <a:lnTo>
                    <a:pt x="243" y="327"/>
                  </a:lnTo>
                  <a:lnTo>
                    <a:pt x="247" y="336"/>
                  </a:lnTo>
                  <a:lnTo>
                    <a:pt x="252" y="338"/>
                  </a:lnTo>
                  <a:lnTo>
                    <a:pt x="256" y="342"/>
                  </a:lnTo>
                  <a:lnTo>
                    <a:pt x="262" y="346"/>
                  </a:lnTo>
                  <a:lnTo>
                    <a:pt x="262" y="348"/>
                  </a:lnTo>
                  <a:lnTo>
                    <a:pt x="266" y="348"/>
                  </a:lnTo>
                  <a:lnTo>
                    <a:pt x="266" y="348"/>
                  </a:lnTo>
                  <a:lnTo>
                    <a:pt x="266" y="348"/>
                  </a:lnTo>
                  <a:lnTo>
                    <a:pt x="374" y="348"/>
                  </a:lnTo>
                  <a:lnTo>
                    <a:pt x="374" y="141"/>
                  </a:lnTo>
                  <a:lnTo>
                    <a:pt x="372" y="141"/>
                  </a:lnTo>
                  <a:lnTo>
                    <a:pt x="368" y="139"/>
                  </a:lnTo>
                  <a:lnTo>
                    <a:pt x="364" y="141"/>
                  </a:lnTo>
                  <a:lnTo>
                    <a:pt x="360" y="143"/>
                  </a:lnTo>
                  <a:lnTo>
                    <a:pt x="354" y="141"/>
                  </a:lnTo>
                  <a:lnTo>
                    <a:pt x="354" y="139"/>
                  </a:lnTo>
                  <a:lnTo>
                    <a:pt x="354" y="137"/>
                  </a:lnTo>
                  <a:lnTo>
                    <a:pt x="354" y="133"/>
                  </a:lnTo>
                  <a:lnTo>
                    <a:pt x="352" y="133"/>
                  </a:lnTo>
                  <a:lnTo>
                    <a:pt x="346" y="133"/>
                  </a:lnTo>
                  <a:lnTo>
                    <a:pt x="341" y="133"/>
                  </a:lnTo>
                  <a:lnTo>
                    <a:pt x="337" y="131"/>
                  </a:lnTo>
                  <a:lnTo>
                    <a:pt x="337" y="125"/>
                  </a:lnTo>
                  <a:lnTo>
                    <a:pt x="335" y="115"/>
                  </a:lnTo>
                  <a:lnTo>
                    <a:pt x="337" y="113"/>
                  </a:lnTo>
                  <a:lnTo>
                    <a:pt x="337" y="109"/>
                  </a:lnTo>
                  <a:lnTo>
                    <a:pt x="335" y="107"/>
                  </a:lnTo>
                  <a:lnTo>
                    <a:pt x="325" y="107"/>
                  </a:lnTo>
                  <a:lnTo>
                    <a:pt x="321" y="107"/>
                  </a:lnTo>
                  <a:lnTo>
                    <a:pt x="315" y="109"/>
                  </a:lnTo>
                  <a:lnTo>
                    <a:pt x="311" y="107"/>
                  </a:lnTo>
                  <a:lnTo>
                    <a:pt x="309" y="103"/>
                  </a:lnTo>
                  <a:lnTo>
                    <a:pt x="309" y="99"/>
                  </a:lnTo>
                  <a:lnTo>
                    <a:pt x="303" y="96"/>
                  </a:lnTo>
                  <a:lnTo>
                    <a:pt x="301" y="94"/>
                  </a:lnTo>
                  <a:lnTo>
                    <a:pt x="294" y="92"/>
                  </a:lnTo>
                  <a:lnTo>
                    <a:pt x="288" y="90"/>
                  </a:lnTo>
                  <a:lnTo>
                    <a:pt x="286" y="86"/>
                  </a:lnTo>
                  <a:lnTo>
                    <a:pt x="282" y="86"/>
                  </a:lnTo>
                  <a:lnTo>
                    <a:pt x="280" y="84"/>
                  </a:lnTo>
                  <a:lnTo>
                    <a:pt x="276" y="82"/>
                  </a:lnTo>
                  <a:lnTo>
                    <a:pt x="274" y="78"/>
                  </a:lnTo>
                  <a:lnTo>
                    <a:pt x="272" y="76"/>
                  </a:lnTo>
                  <a:lnTo>
                    <a:pt x="270" y="74"/>
                  </a:lnTo>
                  <a:lnTo>
                    <a:pt x="266" y="72"/>
                  </a:lnTo>
                  <a:lnTo>
                    <a:pt x="264" y="70"/>
                  </a:lnTo>
                  <a:lnTo>
                    <a:pt x="264" y="68"/>
                  </a:lnTo>
                  <a:lnTo>
                    <a:pt x="266" y="62"/>
                  </a:lnTo>
                  <a:lnTo>
                    <a:pt x="266" y="58"/>
                  </a:lnTo>
                  <a:lnTo>
                    <a:pt x="266" y="56"/>
                  </a:lnTo>
                  <a:lnTo>
                    <a:pt x="264" y="51"/>
                  </a:lnTo>
                  <a:lnTo>
                    <a:pt x="264" y="49"/>
                  </a:lnTo>
                  <a:lnTo>
                    <a:pt x="264" y="49"/>
                  </a:lnTo>
                  <a:lnTo>
                    <a:pt x="264" y="47"/>
                  </a:lnTo>
                  <a:lnTo>
                    <a:pt x="262" y="47"/>
                  </a:lnTo>
                  <a:lnTo>
                    <a:pt x="254" y="43"/>
                  </a:lnTo>
                  <a:lnTo>
                    <a:pt x="249" y="43"/>
                  </a:lnTo>
                  <a:lnTo>
                    <a:pt x="245" y="41"/>
                  </a:lnTo>
                  <a:lnTo>
                    <a:pt x="241" y="39"/>
                  </a:lnTo>
                  <a:lnTo>
                    <a:pt x="237" y="39"/>
                  </a:lnTo>
                  <a:lnTo>
                    <a:pt x="225" y="25"/>
                  </a:lnTo>
                  <a:lnTo>
                    <a:pt x="221" y="19"/>
                  </a:lnTo>
                  <a:lnTo>
                    <a:pt x="215" y="13"/>
                  </a:lnTo>
                  <a:lnTo>
                    <a:pt x="213" y="11"/>
                  </a:lnTo>
                  <a:lnTo>
                    <a:pt x="213" y="11"/>
                  </a:lnTo>
                  <a:lnTo>
                    <a:pt x="213" y="11"/>
                  </a:lnTo>
                  <a:lnTo>
                    <a:pt x="211" y="11"/>
                  </a:lnTo>
                  <a:lnTo>
                    <a:pt x="205" y="9"/>
                  </a:lnTo>
                  <a:lnTo>
                    <a:pt x="200" y="4"/>
                  </a:lnTo>
                  <a:lnTo>
                    <a:pt x="198" y="2"/>
                  </a:lnTo>
                  <a:lnTo>
                    <a:pt x="194" y="2"/>
                  </a:lnTo>
                  <a:lnTo>
                    <a:pt x="170" y="2"/>
                  </a:lnTo>
                  <a:lnTo>
                    <a:pt x="162" y="2"/>
                  </a:lnTo>
                  <a:lnTo>
                    <a:pt x="153" y="2"/>
                  </a:lnTo>
                  <a:lnTo>
                    <a:pt x="143" y="0"/>
                  </a:lnTo>
                  <a:lnTo>
                    <a:pt x="13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9" name="Freeform 229"/>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0" name="Freeform 230"/>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1" name="Freeform 231"/>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2" name="Freeform 232"/>
            <p:cNvSpPr>
              <a:spLocks/>
            </p:cNvSpPr>
            <p:nvPr/>
          </p:nvSpPr>
          <p:spPr bwMode="auto">
            <a:xfrm>
              <a:off x="10166350" y="4597400"/>
              <a:ext cx="484188" cy="477838"/>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3" name="Freeform 233"/>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4" name="Freeform 234"/>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5" name="Freeform 235"/>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6" name="Freeform 236"/>
            <p:cNvSpPr>
              <a:spLocks/>
            </p:cNvSpPr>
            <p:nvPr/>
          </p:nvSpPr>
          <p:spPr bwMode="auto">
            <a:xfrm>
              <a:off x="9540875" y="3519488"/>
              <a:ext cx="457200" cy="422275"/>
            </a:xfrm>
            <a:custGeom>
              <a:avLst/>
              <a:gdLst>
                <a:gd name="T0" fmla="*/ 8 w 288"/>
                <a:gd name="T1" fmla="*/ 15 h 266"/>
                <a:gd name="T2" fmla="*/ 16 w 288"/>
                <a:gd name="T3" fmla="*/ 39 h 266"/>
                <a:gd name="T4" fmla="*/ 26 w 288"/>
                <a:gd name="T5" fmla="*/ 39 h 266"/>
                <a:gd name="T6" fmla="*/ 37 w 288"/>
                <a:gd name="T7" fmla="*/ 41 h 266"/>
                <a:gd name="T8" fmla="*/ 71 w 288"/>
                <a:gd name="T9" fmla="*/ 62 h 266"/>
                <a:gd name="T10" fmla="*/ 108 w 288"/>
                <a:gd name="T11" fmla="*/ 64 h 266"/>
                <a:gd name="T12" fmla="*/ 137 w 288"/>
                <a:gd name="T13" fmla="*/ 72 h 266"/>
                <a:gd name="T14" fmla="*/ 147 w 288"/>
                <a:gd name="T15" fmla="*/ 78 h 266"/>
                <a:gd name="T16" fmla="*/ 157 w 288"/>
                <a:gd name="T17" fmla="*/ 82 h 266"/>
                <a:gd name="T18" fmla="*/ 161 w 288"/>
                <a:gd name="T19" fmla="*/ 123 h 266"/>
                <a:gd name="T20" fmla="*/ 165 w 288"/>
                <a:gd name="T21" fmla="*/ 127 h 266"/>
                <a:gd name="T22" fmla="*/ 169 w 288"/>
                <a:gd name="T23" fmla="*/ 123 h 266"/>
                <a:gd name="T24" fmla="*/ 167 w 288"/>
                <a:gd name="T25" fmla="*/ 141 h 266"/>
                <a:gd name="T26" fmla="*/ 159 w 288"/>
                <a:gd name="T27" fmla="*/ 160 h 266"/>
                <a:gd name="T28" fmla="*/ 147 w 288"/>
                <a:gd name="T29" fmla="*/ 178 h 266"/>
                <a:gd name="T30" fmla="*/ 126 w 288"/>
                <a:gd name="T31" fmla="*/ 180 h 266"/>
                <a:gd name="T32" fmla="*/ 92 w 288"/>
                <a:gd name="T33" fmla="*/ 197 h 266"/>
                <a:gd name="T34" fmla="*/ 73 w 288"/>
                <a:gd name="T35" fmla="*/ 195 h 266"/>
                <a:gd name="T36" fmla="*/ 61 w 288"/>
                <a:gd name="T37" fmla="*/ 184 h 266"/>
                <a:gd name="T38" fmla="*/ 59 w 288"/>
                <a:gd name="T39" fmla="*/ 190 h 266"/>
                <a:gd name="T40" fmla="*/ 73 w 288"/>
                <a:gd name="T41" fmla="*/ 213 h 266"/>
                <a:gd name="T42" fmla="*/ 77 w 288"/>
                <a:gd name="T43" fmla="*/ 258 h 266"/>
                <a:gd name="T44" fmla="*/ 171 w 288"/>
                <a:gd name="T45" fmla="*/ 266 h 266"/>
                <a:gd name="T46" fmla="*/ 192 w 288"/>
                <a:gd name="T47" fmla="*/ 266 h 266"/>
                <a:gd name="T48" fmla="*/ 210 w 288"/>
                <a:gd name="T49" fmla="*/ 266 h 266"/>
                <a:gd name="T50" fmla="*/ 233 w 288"/>
                <a:gd name="T51" fmla="*/ 262 h 266"/>
                <a:gd name="T52" fmla="*/ 227 w 288"/>
                <a:gd name="T53" fmla="*/ 256 h 266"/>
                <a:gd name="T54" fmla="*/ 227 w 288"/>
                <a:gd name="T55" fmla="*/ 248 h 266"/>
                <a:gd name="T56" fmla="*/ 237 w 288"/>
                <a:gd name="T57" fmla="*/ 242 h 266"/>
                <a:gd name="T58" fmla="*/ 245 w 288"/>
                <a:gd name="T59" fmla="*/ 235 h 266"/>
                <a:gd name="T60" fmla="*/ 251 w 288"/>
                <a:gd name="T61" fmla="*/ 225 h 266"/>
                <a:gd name="T62" fmla="*/ 253 w 288"/>
                <a:gd name="T63" fmla="*/ 211 h 266"/>
                <a:gd name="T64" fmla="*/ 265 w 288"/>
                <a:gd name="T65" fmla="*/ 211 h 266"/>
                <a:gd name="T66" fmla="*/ 278 w 288"/>
                <a:gd name="T67" fmla="*/ 217 h 266"/>
                <a:gd name="T68" fmla="*/ 288 w 288"/>
                <a:gd name="T69" fmla="*/ 221 h 266"/>
                <a:gd name="T70" fmla="*/ 284 w 288"/>
                <a:gd name="T71" fmla="*/ 164 h 266"/>
                <a:gd name="T72" fmla="*/ 263 w 288"/>
                <a:gd name="T73" fmla="*/ 141 h 266"/>
                <a:gd name="T74" fmla="*/ 253 w 288"/>
                <a:gd name="T75" fmla="*/ 121 h 266"/>
                <a:gd name="T76" fmla="*/ 253 w 288"/>
                <a:gd name="T77" fmla="*/ 113 h 266"/>
                <a:gd name="T78" fmla="*/ 255 w 288"/>
                <a:gd name="T79" fmla="*/ 100 h 266"/>
                <a:gd name="T80" fmla="*/ 267 w 288"/>
                <a:gd name="T81" fmla="*/ 100 h 266"/>
                <a:gd name="T82" fmla="*/ 280 w 288"/>
                <a:gd name="T83" fmla="*/ 111 h 266"/>
                <a:gd name="T84" fmla="*/ 286 w 288"/>
                <a:gd name="T85" fmla="*/ 51 h 266"/>
                <a:gd name="T86" fmla="*/ 261 w 288"/>
                <a:gd name="T87" fmla="*/ 62 h 266"/>
                <a:gd name="T88" fmla="*/ 239 w 288"/>
                <a:gd name="T89" fmla="*/ 70 h 266"/>
                <a:gd name="T90" fmla="*/ 227 w 288"/>
                <a:gd name="T91" fmla="*/ 68 h 266"/>
                <a:gd name="T92" fmla="*/ 214 w 288"/>
                <a:gd name="T93" fmla="*/ 60 h 266"/>
                <a:gd name="T94" fmla="*/ 200 w 288"/>
                <a:gd name="T95" fmla="*/ 45 h 266"/>
                <a:gd name="T96" fmla="*/ 186 w 288"/>
                <a:gd name="T97" fmla="*/ 53 h 266"/>
                <a:gd name="T98" fmla="*/ 155 w 288"/>
                <a:gd name="T99" fmla="*/ 58 h 266"/>
                <a:gd name="T100" fmla="*/ 122 w 288"/>
                <a:gd name="T101" fmla="*/ 49 h 266"/>
                <a:gd name="T102" fmla="*/ 75 w 288"/>
                <a:gd name="T103" fmla="*/ 45 h 266"/>
                <a:gd name="T104" fmla="*/ 49 w 288"/>
                <a:gd name="T105" fmla="*/ 33 h 266"/>
                <a:gd name="T106" fmla="*/ 16 w 288"/>
                <a:gd name="T107" fmla="*/ 19 h 266"/>
                <a:gd name="T108" fmla="*/ 0 w 288"/>
                <a:gd name="T109" fmla="*/ 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 h="266">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71" y="266"/>
                  </a:lnTo>
                  <a:lnTo>
                    <a:pt x="171" y="266"/>
                  </a:lnTo>
                  <a:lnTo>
                    <a:pt x="173" y="266"/>
                  </a:lnTo>
                  <a:lnTo>
                    <a:pt x="182" y="266"/>
                  </a:lnTo>
                  <a:lnTo>
                    <a:pt x="192" y="266"/>
                  </a:lnTo>
                  <a:lnTo>
                    <a:pt x="202" y="266"/>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21"/>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88" y="49"/>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7" name="Freeform 237"/>
            <p:cNvSpPr>
              <a:spLocks/>
            </p:cNvSpPr>
            <p:nvPr/>
          </p:nvSpPr>
          <p:spPr bwMode="auto">
            <a:xfrm>
              <a:off x="9540875" y="3519488"/>
              <a:ext cx="528638" cy="490538"/>
            </a:xfrm>
            <a:custGeom>
              <a:avLst/>
              <a:gdLst>
                <a:gd name="T0" fmla="*/ 8 w 333"/>
                <a:gd name="T1" fmla="*/ 23 h 309"/>
                <a:gd name="T2" fmla="*/ 24 w 333"/>
                <a:gd name="T3" fmla="*/ 37 h 309"/>
                <a:gd name="T4" fmla="*/ 37 w 333"/>
                <a:gd name="T5" fmla="*/ 41 h 309"/>
                <a:gd name="T6" fmla="*/ 73 w 333"/>
                <a:gd name="T7" fmla="*/ 60 h 309"/>
                <a:gd name="T8" fmla="*/ 133 w 333"/>
                <a:gd name="T9" fmla="*/ 70 h 309"/>
                <a:gd name="T10" fmla="*/ 147 w 333"/>
                <a:gd name="T11" fmla="*/ 78 h 309"/>
                <a:gd name="T12" fmla="*/ 165 w 333"/>
                <a:gd name="T13" fmla="*/ 103 h 309"/>
                <a:gd name="T14" fmla="*/ 165 w 333"/>
                <a:gd name="T15" fmla="*/ 133 h 309"/>
                <a:gd name="T16" fmla="*/ 169 w 333"/>
                <a:gd name="T17" fmla="*/ 123 h 309"/>
                <a:gd name="T18" fmla="*/ 163 w 333"/>
                <a:gd name="T19" fmla="*/ 145 h 309"/>
                <a:gd name="T20" fmla="*/ 153 w 333"/>
                <a:gd name="T21" fmla="*/ 168 h 309"/>
                <a:gd name="T22" fmla="*/ 126 w 333"/>
                <a:gd name="T23" fmla="*/ 180 h 309"/>
                <a:gd name="T24" fmla="*/ 81 w 333"/>
                <a:gd name="T25" fmla="*/ 201 h 309"/>
                <a:gd name="T26" fmla="*/ 67 w 333"/>
                <a:gd name="T27" fmla="*/ 188 h 309"/>
                <a:gd name="T28" fmla="*/ 59 w 333"/>
                <a:gd name="T29" fmla="*/ 190 h 309"/>
                <a:gd name="T30" fmla="*/ 71 w 333"/>
                <a:gd name="T31" fmla="*/ 225 h 309"/>
                <a:gd name="T32" fmla="*/ 67 w 333"/>
                <a:gd name="T33" fmla="*/ 274 h 309"/>
                <a:gd name="T34" fmla="*/ 57 w 333"/>
                <a:gd name="T35" fmla="*/ 287 h 309"/>
                <a:gd name="T36" fmla="*/ 71 w 333"/>
                <a:gd name="T37" fmla="*/ 307 h 309"/>
                <a:gd name="T38" fmla="*/ 88 w 333"/>
                <a:gd name="T39" fmla="*/ 305 h 309"/>
                <a:gd name="T40" fmla="*/ 118 w 333"/>
                <a:gd name="T41" fmla="*/ 307 h 309"/>
                <a:gd name="T42" fmla="*/ 135 w 333"/>
                <a:gd name="T43" fmla="*/ 301 h 309"/>
                <a:gd name="T44" fmla="*/ 173 w 333"/>
                <a:gd name="T45" fmla="*/ 266 h 309"/>
                <a:gd name="T46" fmla="*/ 210 w 333"/>
                <a:gd name="T47" fmla="*/ 266 h 309"/>
                <a:gd name="T48" fmla="*/ 233 w 333"/>
                <a:gd name="T49" fmla="*/ 260 h 309"/>
                <a:gd name="T50" fmla="*/ 222 w 333"/>
                <a:gd name="T51" fmla="*/ 250 h 309"/>
                <a:gd name="T52" fmla="*/ 237 w 333"/>
                <a:gd name="T53" fmla="*/ 242 h 309"/>
                <a:gd name="T54" fmla="*/ 243 w 333"/>
                <a:gd name="T55" fmla="*/ 233 h 309"/>
                <a:gd name="T56" fmla="*/ 253 w 333"/>
                <a:gd name="T57" fmla="*/ 211 h 309"/>
                <a:gd name="T58" fmla="*/ 265 w 333"/>
                <a:gd name="T59" fmla="*/ 211 h 309"/>
                <a:gd name="T60" fmla="*/ 282 w 333"/>
                <a:gd name="T61" fmla="*/ 217 h 309"/>
                <a:gd name="T62" fmla="*/ 294 w 333"/>
                <a:gd name="T63" fmla="*/ 209 h 309"/>
                <a:gd name="T64" fmla="*/ 294 w 333"/>
                <a:gd name="T65" fmla="*/ 180 h 309"/>
                <a:gd name="T66" fmla="*/ 282 w 333"/>
                <a:gd name="T67" fmla="*/ 158 h 309"/>
                <a:gd name="T68" fmla="*/ 253 w 333"/>
                <a:gd name="T69" fmla="*/ 123 h 309"/>
                <a:gd name="T70" fmla="*/ 253 w 333"/>
                <a:gd name="T71" fmla="*/ 113 h 309"/>
                <a:gd name="T72" fmla="*/ 259 w 333"/>
                <a:gd name="T73" fmla="*/ 98 h 309"/>
                <a:gd name="T74" fmla="*/ 280 w 333"/>
                <a:gd name="T75" fmla="*/ 103 h 309"/>
                <a:gd name="T76" fmla="*/ 300 w 333"/>
                <a:gd name="T77" fmla="*/ 115 h 309"/>
                <a:gd name="T78" fmla="*/ 304 w 333"/>
                <a:gd name="T79" fmla="*/ 88 h 309"/>
                <a:gd name="T80" fmla="*/ 316 w 333"/>
                <a:gd name="T81" fmla="*/ 62 h 309"/>
                <a:gd name="T82" fmla="*/ 331 w 333"/>
                <a:gd name="T83" fmla="*/ 51 h 309"/>
                <a:gd name="T84" fmla="*/ 329 w 333"/>
                <a:gd name="T85" fmla="*/ 43 h 309"/>
                <a:gd name="T86" fmla="*/ 310 w 333"/>
                <a:gd name="T87" fmla="*/ 29 h 309"/>
                <a:gd name="T88" fmla="*/ 286 w 333"/>
                <a:gd name="T89" fmla="*/ 51 h 309"/>
                <a:gd name="T90" fmla="*/ 255 w 333"/>
                <a:gd name="T91" fmla="*/ 64 h 309"/>
                <a:gd name="T92" fmla="*/ 233 w 333"/>
                <a:gd name="T93" fmla="*/ 70 h 309"/>
                <a:gd name="T94" fmla="*/ 214 w 333"/>
                <a:gd name="T95" fmla="*/ 60 h 309"/>
                <a:gd name="T96" fmla="*/ 198 w 333"/>
                <a:gd name="T97" fmla="*/ 47 h 309"/>
                <a:gd name="T98" fmla="*/ 165 w 333"/>
                <a:gd name="T99" fmla="*/ 60 h 309"/>
                <a:gd name="T100" fmla="*/ 122 w 333"/>
                <a:gd name="T101" fmla="*/ 49 h 309"/>
                <a:gd name="T102" fmla="*/ 63 w 333"/>
                <a:gd name="T103" fmla="*/ 41 h 309"/>
                <a:gd name="T104" fmla="*/ 24 w 333"/>
                <a:gd name="T105" fmla="*/ 2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67" y="274"/>
                  </a:lnTo>
                  <a:lnTo>
                    <a:pt x="59" y="282"/>
                  </a:lnTo>
                  <a:lnTo>
                    <a:pt x="55" y="284"/>
                  </a:lnTo>
                  <a:lnTo>
                    <a:pt x="57" y="284"/>
                  </a:lnTo>
                  <a:lnTo>
                    <a:pt x="57" y="287"/>
                  </a:lnTo>
                  <a:lnTo>
                    <a:pt x="63" y="291"/>
                  </a:lnTo>
                  <a:lnTo>
                    <a:pt x="71" y="297"/>
                  </a:lnTo>
                  <a:lnTo>
                    <a:pt x="71" y="303"/>
                  </a:lnTo>
                  <a:lnTo>
                    <a:pt x="71" y="307"/>
                  </a:lnTo>
                  <a:lnTo>
                    <a:pt x="73" y="307"/>
                  </a:lnTo>
                  <a:lnTo>
                    <a:pt x="75" y="307"/>
                  </a:lnTo>
                  <a:lnTo>
                    <a:pt x="77" y="307"/>
                  </a:lnTo>
                  <a:lnTo>
                    <a:pt x="88" y="305"/>
                  </a:lnTo>
                  <a:lnTo>
                    <a:pt x="94" y="309"/>
                  </a:lnTo>
                  <a:lnTo>
                    <a:pt x="96" y="309"/>
                  </a:lnTo>
                  <a:lnTo>
                    <a:pt x="114" y="305"/>
                  </a:lnTo>
                  <a:lnTo>
                    <a:pt x="118" y="307"/>
                  </a:lnTo>
                  <a:lnTo>
                    <a:pt x="122" y="309"/>
                  </a:lnTo>
                  <a:lnTo>
                    <a:pt x="126" y="309"/>
                  </a:lnTo>
                  <a:lnTo>
                    <a:pt x="128" y="307"/>
                  </a:lnTo>
                  <a:lnTo>
                    <a:pt x="135" y="301"/>
                  </a:lnTo>
                  <a:lnTo>
                    <a:pt x="141" y="299"/>
                  </a:lnTo>
                  <a:lnTo>
                    <a:pt x="147" y="289"/>
                  </a:lnTo>
                  <a:lnTo>
                    <a:pt x="157" y="278"/>
                  </a:lnTo>
                  <a:lnTo>
                    <a:pt x="173" y="266"/>
                  </a:lnTo>
                  <a:lnTo>
                    <a:pt x="182" y="266"/>
                  </a:lnTo>
                  <a:lnTo>
                    <a:pt x="198" y="268"/>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19"/>
                  </a:lnTo>
                  <a:lnTo>
                    <a:pt x="290" y="215"/>
                  </a:lnTo>
                  <a:lnTo>
                    <a:pt x="294" y="209"/>
                  </a:lnTo>
                  <a:lnTo>
                    <a:pt x="298" y="203"/>
                  </a:lnTo>
                  <a:lnTo>
                    <a:pt x="298" y="195"/>
                  </a:lnTo>
                  <a:lnTo>
                    <a:pt x="296" y="188"/>
                  </a:lnTo>
                  <a:lnTo>
                    <a:pt x="294" y="180"/>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94" y="117"/>
                  </a:lnTo>
                  <a:lnTo>
                    <a:pt x="300" y="115"/>
                  </a:lnTo>
                  <a:lnTo>
                    <a:pt x="308" y="109"/>
                  </a:lnTo>
                  <a:lnTo>
                    <a:pt x="308" y="103"/>
                  </a:lnTo>
                  <a:lnTo>
                    <a:pt x="304" y="96"/>
                  </a:lnTo>
                  <a:lnTo>
                    <a:pt x="304" y="88"/>
                  </a:lnTo>
                  <a:lnTo>
                    <a:pt x="304" y="76"/>
                  </a:lnTo>
                  <a:lnTo>
                    <a:pt x="308" y="68"/>
                  </a:lnTo>
                  <a:lnTo>
                    <a:pt x="312" y="64"/>
                  </a:lnTo>
                  <a:lnTo>
                    <a:pt x="316" y="62"/>
                  </a:lnTo>
                  <a:lnTo>
                    <a:pt x="319" y="58"/>
                  </a:lnTo>
                  <a:lnTo>
                    <a:pt x="325" y="51"/>
                  </a:lnTo>
                  <a:lnTo>
                    <a:pt x="327" y="53"/>
                  </a:lnTo>
                  <a:lnTo>
                    <a:pt x="331" y="51"/>
                  </a:lnTo>
                  <a:lnTo>
                    <a:pt x="331" y="55"/>
                  </a:lnTo>
                  <a:lnTo>
                    <a:pt x="333" y="53"/>
                  </a:lnTo>
                  <a:lnTo>
                    <a:pt x="333" y="47"/>
                  </a:lnTo>
                  <a:lnTo>
                    <a:pt x="329" y="43"/>
                  </a:lnTo>
                  <a:lnTo>
                    <a:pt x="327" y="33"/>
                  </a:lnTo>
                  <a:lnTo>
                    <a:pt x="323" y="27"/>
                  </a:lnTo>
                  <a:lnTo>
                    <a:pt x="319" y="25"/>
                  </a:lnTo>
                  <a:lnTo>
                    <a:pt x="310" y="29"/>
                  </a:lnTo>
                  <a:lnTo>
                    <a:pt x="306" y="33"/>
                  </a:lnTo>
                  <a:lnTo>
                    <a:pt x="298" y="39"/>
                  </a:lnTo>
                  <a:lnTo>
                    <a:pt x="292" y="45"/>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9" name="Freeform 239"/>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0" name="Freeform 240"/>
            <p:cNvSpPr>
              <a:spLocks/>
            </p:cNvSpPr>
            <p:nvPr/>
          </p:nvSpPr>
          <p:spPr bwMode="auto">
            <a:xfrm>
              <a:off x="10066338" y="3857625"/>
              <a:ext cx="71438" cy="106363"/>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1" name="Freeform 241"/>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2" name="Freeform 242"/>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3" name="Freeform 243"/>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4" name="Freeform 244"/>
            <p:cNvSpPr>
              <a:spLocks/>
            </p:cNvSpPr>
            <p:nvPr/>
          </p:nvSpPr>
          <p:spPr bwMode="auto">
            <a:xfrm>
              <a:off x="9744075" y="4597400"/>
              <a:ext cx="584200" cy="428625"/>
            </a:xfrm>
            <a:custGeom>
              <a:avLst/>
              <a:gdLst>
                <a:gd name="T0" fmla="*/ 168 w 368"/>
                <a:gd name="T1" fmla="*/ 0 h 270"/>
                <a:gd name="T2" fmla="*/ 162 w 368"/>
                <a:gd name="T3" fmla="*/ 8 h 270"/>
                <a:gd name="T4" fmla="*/ 150 w 368"/>
                <a:gd name="T5" fmla="*/ 18 h 270"/>
                <a:gd name="T6" fmla="*/ 144 w 368"/>
                <a:gd name="T7" fmla="*/ 18 h 270"/>
                <a:gd name="T8" fmla="*/ 131 w 368"/>
                <a:gd name="T9" fmla="*/ 29 h 270"/>
                <a:gd name="T10" fmla="*/ 121 w 368"/>
                <a:gd name="T11" fmla="*/ 35 h 270"/>
                <a:gd name="T12" fmla="*/ 97 w 368"/>
                <a:gd name="T13" fmla="*/ 35 h 270"/>
                <a:gd name="T14" fmla="*/ 72 w 368"/>
                <a:gd name="T15" fmla="*/ 35 h 270"/>
                <a:gd name="T16" fmla="*/ 62 w 368"/>
                <a:gd name="T17" fmla="*/ 41 h 270"/>
                <a:gd name="T18" fmla="*/ 47 w 368"/>
                <a:gd name="T19" fmla="*/ 49 h 270"/>
                <a:gd name="T20" fmla="*/ 47 w 368"/>
                <a:gd name="T21" fmla="*/ 57 h 270"/>
                <a:gd name="T22" fmla="*/ 41 w 368"/>
                <a:gd name="T23" fmla="*/ 70 h 270"/>
                <a:gd name="T24" fmla="*/ 35 w 368"/>
                <a:gd name="T25" fmla="*/ 78 h 270"/>
                <a:gd name="T26" fmla="*/ 25 w 368"/>
                <a:gd name="T27" fmla="*/ 90 h 270"/>
                <a:gd name="T28" fmla="*/ 19 w 368"/>
                <a:gd name="T29" fmla="*/ 117 h 270"/>
                <a:gd name="T30" fmla="*/ 5 w 368"/>
                <a:gd name="T31" fmla="*/ 133 h 270"/>
                <a:gd name="T32" fmla="*/ 9 w 368"/>
                <a:gd name="T33" fmla="*/ 143 h 270"/>
                <a:gd name="T34" fmla="*/ 21 w 368"/>
                <a:gd name="T35" fmla="*/ 141 h 270"/>
                <a:gd name="T36" fmla="*/ 31 w 368"/>
                <a:gd name="T37" fmla="*/ 170 h 270"/>
                <a:gd name="T38" fmla="*/ 37 w 368"/>
                <a:gd name="T39" fmla="*/ 186 h 270"/>
                <a:gd name="T40" fmla="*/ 43 w 368"/>
                <a:gd name="T41" fmla="*/ 217 h 270"/>
                <a:gd name="T42" fmla="*/ 52 w 368"/>
                <a:gd name="T43" fmla="*/ 221 h 270"/>
                <a:gd name="T44" fmla="*/ 62 w 368"/>
                <a:gd name="T45" fmla="*/ 241 h 270"/>
                <a:gd name="T46" fmla="*/ 80 w 368"/>
                <a:gd name="T47" fmla="*/ 247 h 270"/>
                <a:gd name="T48" fmla="*/ 94 w 368"/>
                <a:gd name="T49" fmla="*/ 250 h 270"/>
                <a:gd name="T50" fmla="*/ 105 w 368"/>
                <a:gd name="T51" fmla="*/ 252 h 270"/>
                <a:gd name="T52" fmla="*/ 129 w 368"/>
                <a:gd name="T53" fmla="*/ 258 h 270"/>
                <a:gd name="T54" fmla="*/ 139 w 368"/>
                <a:gd name="T55" fmla="*/ 260 h 270"/>
                <a:gd name="T56" fmla="*/ 150 w 368"/>
                <a:gd name="T57" fmla="*/ 252 h 270"/>
                <a:gd name="T58" fmla="*/ 160 w 368"/>
                <a:gd name="T59" fmla="*/ 233 h 270"/>
                <a:gd name="T60" fmla="*/ 170 w 368"/>
                <a:gd name="T61" fmla="*/ 225 h 270"/>
                <a:gd name="T62" fmla="*/ 186 w 368"/>
                <a:gd name="T63" fmla="*/ 225 h 270"/>
                <a:gd name="T64" fmla="*/ 201 w 368"/>
                <a:gd name="T65" fmla="*/ 239 h 270"/>
                <a:gd name="T66" fmla="*/ 195 w 368"/>
                <a:gd name="T67" fmla="*/ 254 h 270"/>
                <a:gd name="T68" fmla="*/ 203 w 368"/>
                <a:gd name="T69" fmla="*/ 256 h 270"/>
                <a:gd name="T70" fmla="*/ 201 w 368"/>
                <a:gd name="T71" fmla="*/ 262 h 270"/>
                <a:gd name="T72" fmla="*/ 193 w 368"/>
                <a:gd name="T73" fmla="*/ 270 h 270"/>
                <a:gd name="T74" fmla="*/ 366 w 368"/>
                <a:gd name="T75" fmla="*/ 203 h 270"/>
                <a:gd name="T76" fmla="*/ 366 w 368"/>
                <a:gd name="T77" fmla="*/ 174 h 270"/>
                <a:gd name="T78" fmla="*/ 348 w 368"/>
                <a:gd name="T79" fmla="*/ 178 h 270"/>
                <a:gd name="T80" fmla="*/ 344 w 368"/>
                <a:gd name="T81" fmla="*/ 166 h 270"/>
                <a:gd name="T82" fmla="*/ 317 w 368"/>
                <a:gd name="T83" fmla="*/ 139 h 270"/>
                <a:gd name="T84" fmla="*/ 293 w 368"/>
                <a:gd name="T85" fmla="*/ 131 h 270"/>
                <a:gd name="T86" fmla="*/ 276 w 368"/>
                <a:gd name="T87" fmla="*/ 119 h 270"/>
                <a:gd name="T88" fmla="*/ 270 w 368"/>
                <a:gd name="T89" fmla="*/ 102 h 270"/>
                <a:gd name="T90" fmla="*/ 278 w 368"/>
                <a:gd name="T91" fmla="*/ 98 h 270"/>
                <a:gd name="T92" fmla="*/ 287 w 368"/>
                <a:gd name="T93" fmla="*/ 90 h 270"/>
                <a:gd name="T94" fmla="*/ 293 w 368"/>
                <a:gd name="T95" fmla="*/ 74 h 270"/>
                <a:gd name="T96" fmla="*/ 295 w 368"/>
                <a:gd name="T97" fmla="*/ 66 h 270"/>
                <a:gd name="T98" fmla="*/ 280 w 368"/>
                <a:gd name="T99" fmla="*/ 57 h 270"/>
                <a:gd name="T100" fmla="*/ 268 w 368"/>
                <a:gd name="T101" fmla="*/ 49 h 270"/>
                <a:gd name="T102" fmla="*/ 258 w 368"/>
                <a:gd name="T103" fmla="*/ 41 h 270"/>
                <a:gd name="T104" fmla="*/ 244 w 368"/>
                <a:gd name="T105" fmla="*/ 35 h 270"/>
                <a:gd name="T106" fmla="*/ 225 w 368"/>
                <a:gd name="T107" fmla="*/ 37 h 270"/>
                <a:gd name="T108" fmla="*/ 207 w 368"/>
                <a:gd name="T109" fmla="*/ 14 h 270"/>
                <a:gd name="T110" fmla="*/ 195 w 368"/>
                <a:gd name="T111" fmla="*/ 4 h 270"/>
                <a:gd name="T112" fmla="*/ 184 w 368"/>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8" h="270">
                  <a:moveTo>
                    <a:pt x="176" y="0"/>
                  </a:moveTo>
                  <a:lnTo>
                    <a:pt x="174" y="0"/>
                  </a:lnTo>
                  <a:lnTo>
                    <a:pt x="168" y="0"/>
                  </a:lnTo>
                  <a:lnTo>
                    <a:pt x="166" y="4"/>
                  </a:lnTo>
                  <a:lnTo>
                    <a:pt x="164" y="4"/>
                  </a:lnTo>
                  <a:lnTo>
                    <a:pt x="162" y="8"/>
                  </a:lnTo>
                  <a:lnTo>
                    <a:pt x="156" y="12"/>
                  </a:lnTo>
                  <a:lnTo>
                    <a:pt x="156" y="16"/>
                  </a:lnTo>
                  <a:lnTo>
                    <a:pt x="150" y="18"/>
                  </a:lnTo>
                  <a:lnTo>
                    <a:pt x="148" y="21"/>
                  </a:lnTo>
                  <a:lnTo>
                    <a:pt x="148" y="18"/>
                  </a:lnTo>
                  <a:lnTo>
                    <a:pt x="144" y="18"/>
                  </a:lnTo>
                  <a:lnTo>
                    <a:pt x="141" y="21"/>
                  </a:lnTo>
                  <a:lnTo>
                    <a:pt x="137" y="23"/>
                  </a:lnTo>
                  <a:lnTo>
                    <a:pt x="131" y="29"/>
                  </a:lnTo>
                  <a:lnTo>
                    <a:pt x="127" y="33"/>
                  </a:lnTo>
                  <a:lnTo>
                    <a:pt x="123" y="33"/>
                  </a:lnTo>
                  <a:lnTo>
                    <a:pt x="121" y="35"/>
                  </a:lnTo>
                  <a:lnTo>
                    <a:pt x="107" y="39"/>
                  </a:lnTo>
                  <a:lnTo>
                    <a:pt x="103" y="39"/>
                  </a:lnTo>
                  <a:lnTo>
                    <a:pt x="97" y="35"/>
                  </a:lnTo>
                  <a:lnTo>
                    <a:pt x="90" y="35"/>
                  </a:lnTo>
                  <a:lnTo>
                    <a:pt x="80" y="33"/>
                  </a:lnTo>
                  <a:lnTo>
                    <a:pt x="72" y="35"/>
                  </a:lnTo>
                  <a:lnTo>
                    <a:pt x="68" y="39"/>
                  </a:lnTo>
                  <a:lnTo>
                    <a:pt x="70" y="41"/>
                  </a:lnTo>
                  <a:lnTo>
                    <a:pt x="62" y="41"/>
                  </a:lnTo>
                  <a:lnTo>
                    <a:pt x="60" y="45"/>
                  </a:lnTo>
                  <a:lnTo>
                    <a:pt x="54" y="47"/>
                  </a:lnTo>
                  <a:lnTo>
                    <a:pt x="47" y="49"/>
                  </a:lnTo>
                  <a:lnTo>
                    <a:pt x="50" y="51"/>
                  </a:lnTo>
                  <a:lnTo>
                    <a:pt x="50" y="57"/>
                  </a:lnTo>
                  <a:lnTo>
                    <a:pt x="47" y="57"/>
                  </a:lnTo>
                  <a:lnTo>
                    <a:pt x="45" y="59"/>
                  </a:lnTo>
                  <a:lnTo>
                    <a:pt x="45" y="68"/>
                  </a:lnTo>
                  <a:lnTo>
                    <a:pt x="41" y="70"/>
                  </a:lnTo>
                  <a:lnTo>
                    <a:pt x="37" y="70"/>
                  </a:lnTo>
                  <a:lnTo>
                    <a:pt x="37" y="72"/>
                  </a:lnTo>
                  <a:lnTo>
                    <a:pt x="35" y="78"/>
                  </a:lnTo>
                  <a:lnTo>
                    <a:pt x="35" y="82"/>
                  </a:lnTo>
                  <a:lnTo>
                    <a:pt x="35" y="86"/>
                  </a:lnTo>
                  <a:lnTo>
                    <a:pt x="25" y="90"/>
                  </a:lnTo>
                  <a:lnTo>
                    <a:pt x="25" y="92"/>
                  </a:lnTo>
                  <a:lnTo>
                    <a:pt x="17" y="106"/>
                  </a:lnTo>
                  <a:lnTo>
                    <a:pt x="19" y="117"/>
                  </a:lnTo>
                  <a:lnTo>
                    <a:pt x="13" y="121"/>
                  </a:lnTo>
                  <a:lnTo>
                    <a:pt x="7" y="131"/>
                  </a:lnTo>
                  <a:lnTo>
                    <a:pt x="5" y="133"/>
                  </a:lnTo>
                  <a:lnTo>
                    <a:pt x="0" y="135"/>
                  </a:lnTo>
                  <a:lnTo>
                    <a:pt x="7" y="139"/>
                  </a:lnTo>
                  <a:lnTo>
                    <a:pt x="9" y="143"/>
                  </a:lnTo>
                  <a:lnTo>
                    <a:pt x="13" y="143"/>
                  </a:lnTo>
                  <a:lnTo>
                    <a:pt x="19" y="141"/>
                  </a:lnTo>
                  <a:lnTo>
                    <a:pt x="21" y="141"/>
                  </a:lnTo>
                  <a:lnTo>
                    <a:pt x="27" y="162"/>
                  </a:lnTo>
                  <a:lnTo>
                    <a:pt x="29" y="166"/>
                  </a:lnTo>
                  <a:lnTo>
                    <a:pt x="31" y="170"/>
                  </a:lnTo>
                  <a:lnTo>
                    <a:pt x="33" y="172"/>
                  </a:lnTo>
                  <a:lnTo>
                    <a:pt x="39" y="176"/>
                  </a:lnTo>
                  <a:lnTo>
                    <a:pt x="37" y="186"/>
                  </a:lnTo>
                  <a:lnTo>
                    <a:pt x="41" y="200"/>
                  </a:lnTo>
                  <a:lnTo>
                    <a:pt x="41" y="205"/>
                  </a:lnTo>
                  <a:lnTo>
                    <a:pt x="43" y="217"/>
                  </a:lnTo>
                  <a:lnTo>
                    <a:pt x="45" y="221"/>
                  </a:lnTo>
                  <a:lnTo>
                    <a:pt x="52" y="219"/>
                  </a:lnTo>
                  <a:lnTo>
                    <a:pt x="52" y="221"/>
                  </a:lnTo>
                  <a:lnTo>
                    <a:pt x="54" y="233"/>
                  </a:lnTo>
                  <a:lnTo>
                    <a:pt x="62" y="241"/>
                  </a:lnTo>
                  <a:lnTo>
                    <a:pt x="62" y="241"/>
                  </a:lnTo>
                  <a:lnTo>
                    <a:pt x="72" y="243"/>
                  </a:lnTo>
                  <a:lnTo>
                    <a:pt x="74" y="245"/>
                  </a:lnTo>
                  <a:lnTo>
                    <a:pt x="80" y="247"/>
                  </a:lnTo>
                  <a:lnTo>
                    <a:pt x="82" y="250"/>
                  </a:lnTo>
                  <a:lnTo>
                    <a:pt x="88" y="250"/>
                  </a:lnTo>
                  <a:lnTo>
                    <a:pt x="94" y="250"/>
                  </a:lnTo>
                  <a:lnTo>
                    <a:pt x="99" y="250"/>
                  </a:lnTo>
                  <a:lnTo>
                    <a:pt x="103" y="252"/>
                  </a:lnTo>
                  <a:lnTo>
                    <a:pt x="105" y="252"/>
                  </a:lnTo>
                  <a:lnTo>
                    <a:pt x="113" y="247"/>
                  </a:lnTo>
                  <a:lnTo>
                    <a:pt x="115" y="250"/>
                  </a:lnTo>
                  <a:lnTo>
                    <a:pt x="129" y="258"/>
                  </a:lnTo>
                  <a:lnTo>
                    <a:pt x="133" y="256"/>
                  </a:lnTo>
                  <a:lnTo>
                    <a:pt x="135" y="258"/>
                  </a:lnTo>
                  <a:lnTo>
                    <a:pt x="139" y="260"/>
                  </a:lnTo>
                  <a:lnTo>
                    <a:pt x="144" y="260"/>
                  </a:lnTo>
                  <a:lnTo>
                    <a:pt x="148" y="256"/>
                  </a:lnTo>
                  <a:lnTo>
                    <a:pt x="150" y="252"/>
                  </a:lnTo>
                  <a:lnTo>
                    <a:pt x="156" y="243"/>
                  </a:lnTo>
                  <a:lnTo>
                    <a:pt x="158" y="239"/>
                  </a:lnTo>
                  <a:lnTo>
                    <a:pt x="160" y="233"/>
                  </a:lnTo>
                  <a:lnTo>
                    <a:pt x="164" y="233"/>
                  </a:lnTo>
                  <a:lnTo>
                    <a:pt x="168" y="229"/>
                  </a:lnTo>
                  <a:lnTo>
                    <a:pt x="170" y="225"/>
                  </a:lnTo>
                  <a:lnTo>
                    <a:pt x="178" y="225"/>
                  </a:lnTo>
                  <a:lnTo>
                    <a:pt x="182" y="225"/>
                  </a:lnTo>
                  <a:lnTo>
                    <a:pt x="186" y="225"/>
                  </a:lnTo>
                  <a:lnTo>
                    <a:pt x="191" y="227"/>
                  </a:lnTo>
                  <a:lnTo>
                    <a:pt x="199" y="235"/>
                  </a:lnTo>
                  <a:lnTo>
                    <a:pt x="201" y="239"/>
                  </a:lnTo>
                  <a:lnTo>
                    <a:pt x="203" y="243"/>
                  </a:lnTo>
                  <a:lnTo>
                    <a:pt x="199" y="247"/>
                  </a:lnTo>
                  <a:lnTo>
                    <a:pt x="195" y="254"/>
                  </a:lnTo>
                  <a:lnTo>
                    <a:pt x="197" y="256"/>
                  </a:lnTo>
                  <a:lnTo>
                    <a:pt x="201" y="254"/>
                  </a:lnTo>
                  <a:lnTo>
                    <a:pt x="203" y="256"/>
                  </a:lnTo>
                  <a:lnTo>
                    <a:pt x="205" y="258"/>
                  </a:lnTo>
                  <a:lnTo>
                    <a:pt x="203" y="260"/>
                  </a:lnTo>
                  <a:lnTo>
                    <a:pt x="201" y="262"/>
                  </a:lnTo>
                  <a:lnTo>
                    <a:pt x="199" y="264"/>
                  </a:lnTo>
                  <a:lnTo>
                    <a:pt x="193" y="268"/>
                  </a:lnTo>
                  <a:lnTo>
                    <a:pt x="193" y="270"/>
                  </a:lnTo>
                  <a:lnTo>
                    <a:pt x="368" y="270"/>
                  </a:lnTo>
                  <a:lnTo>
                    <a:pt x="368" y="203"/>
                  </a:lnTo>
                  <a:lnTo>
                    <a:pt x="366" y="203"/>
                  </a:lnTo>
                  <a:lnTo>
                    <a:pt x="368" y="198"/>
                  </a:lnTo>
                  <a:lnTo>
                    <a:pt x="368" y="174"/>
                  </a:lnTo>
                  <a:lnTo>
                    <a:pt x="366" y="174"/>
                  </a:lnTo>
                  <a:lnTo>
                    <a:pt x="364" y="172"/>
                  </a:lnTo>
                  <a:lnTo>
                    <a:pt x="354" y="178"/>
                  </a:lnTo>
                  <a:lnTo>
                    <a:pt x="348" y="178"/>
                  </a:lnTo>
                  <a:lnTo>
                    <a:pt x="342" y="172"/>
                  </a:lnTo>
                  <a:lnTo>
                    <a:pt x="346" y="168"/>
                  </a:lnTo>
                  <a:lnTo>
                    <a:pt x="344" y="166"/>
                  </a:lnTo>
                  <a:lnTo>
                    <a:pt x="340" y="162"/>
                  </a:lnTo>
                  <a:lnTo>
                    <a:pt x="329" y="155"/>
                  </a:lnTo>
                  <a:lnTo>
                    <a:pt x="317" y="139"/>
                  </a:lnTo>
                  <a:lnTo>
                    <a:pt x="313" y="137"/>
                  </a:lnTo>
                  <a:lnTo>
                    <a:pt x="311" y="137"/>
                  </a:lnTo>
                  <a:lnTo>
                    <a:pt x="293" y="131"/>
                  </a:lnTo>
                  <a:lnTo>
                    <a:pt x="285" y="125"/>
                  </a:lnTo>
                  <a:lnTo>
                    <a:pt x="280" y="123"/>
                  </a:lnTo>
                  <a:lnTo>
                    <a:pt x="276" y="119"/>
                  </a:lnTo>
                  <a:lnTo>
                    <a:pt x="274" y="113"/>
                  </a:lnTo>
                  <a:lnTo>
                    <a:pt x="276" y="104"/>
                  </a:lnTo>
                  <a:lnTo>
                    <a:pt x="270" y="102"/>
                  </a:lnTo>
                  <a:lnTo>
                    <a:pt x="266" y="100"/>
                  </a:lnTo>
                  <a:lnTo>
                    <a:pt x="270" y="96"/>
                  </a:lnTo>
                  <a:lnTo>
                    <a:pt x="278" y="98"/>
                  </a:lnTo>
                  <a:lnTo>
                    <a:pt x="289" y="96"/>
                  </a:lnTo>
                  <a:lnTo>
                    <a:pt x="289" y="94"/>
                  </a:lnTo>
                  <a:lnTo>
                    <a:pt x="287" y="90"/>
                  </a:lnTo>
                  <a:lnTo>
                    <a:pt x="280" y="86"/>
                  </a:lnTo>
                  <a:lnTo>
                    <a:pt x="285" y="82"/>
                  </a:lnTo>
                  <a:lnTo>
                    <a:pt x="293" y="74"/>
                  </a:lnTo>
                  <a:lnTo>
                    <a:pt x="291" y="70"/>
                  </a:lnTo>
                  <a:lnTo>
                    <a:pt x="293" y="68"/>
                  </a:lnTo>
                  <a:lnTo>
                    <a:pt x="295" y="66"/>
                  </a:lnTo>
                  <a:lnTo>
                    <a:pt x="291" y="63"/>
                  </a:lnTo>
                  <a:lnTo>
                    <a:pt x="287" y="59"/>
                  </a:lnTo>
                  <a:lnTo>
                    <a:pt x="280" y="57"/>
                  </a:lnTo>
                  <a:lnTo>
                    <a:pt x="278" y="51"/>
                  </a:lnTo>
                  <a:lnTo>
                    <a:pt x="270" y="47"/>
                  </a:lnTo>
                  <a:lnTo>
                    <a:pt x="268" y="49"/>
                  </a:lnTo>
                  <a:lnTo>
                    <a:pt x="262" y="43"/>
                  </a:lnTo>
                  <a:lnTo>
                    <a:pt x="258" y="43"/>
                  </a:lnTo>
                  <a:lnTo>
                    <a:pt x="258" y="41"/>
                  </a:lnTo>
                  <a:lnTo>
                    <a:pt x="256" y="41"/>
                  </a:lnTo>
                  <a:lnTo>
                    <a:pt x="250" y="41"/>
                  </a:lnTo>
                  <a:lnTo>
                    <a:pt x="244" y="35"/>
                  </a:lnTo>
                  <a:lnTo>
                    <a:pt x="240" y="35"/>
                  </a:lnTo>
                  <a:lnTo>
                    <a:pt x="229" y="39"/>
                  </a:lnTo>
                  <a:lnTo>
                    <a:pt x="225" y="37"/>
                  </a:lnTo>
                  <a:lnTo>
                    <a:pt x="219" y="27"/>
                  </a:lnTo>
                  <a:lnTo>
                    <a:pt x="215" y="27"/>
                  </a:lnTo>
                  <a:lnTo>
                    <a:pt x="207" y="14"/>
                  </a:lnTo>
                  <a:lnTo>
                    <a:pt x="205" y="12"/>
                  </a:lnTo>
                  <a:lnTo>
                    <a:pt x="203" y="10"/>
                  </a:lnTo>
                  <a:lnTo>
                    <a:pt x="195" y="4"/>
                  </a:lnTo>
                  <a:lnTo>
                    <a:pt x="195" y="2"/>
                  </a:lnTo>
                  <a:lnTo>
                    <a:pt x="186" y="4"/>
                  </a:lnTo>
                  <a:lnTo>
                    <a:pt x="184" y="0"/>
                  </a:lnTo>
                  <a:lnTo>
                    <a:pt x="178" y="0"/>
                  </a:lnTo>
                  <a:lnTo>
                    <a:pt x="17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5" name="Freeform 245"/>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6" name="Freeform 246"/>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7" name="Freeform 247"/>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8" name="Freeform 248"/>
            <p:cNvSpPr>
              <a:spLocks/>
            </p:cNvSpPr>
            <p:nvPr/>
          </p:nvSpPr>
          <p:spPr bwMode="auto">
            <a:xfrm>
              <a:off x="10017125" y="4957763"/>
              <a:ext cx="42863" cy="58738"/>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9" name="Freeform 249"/>
            <p:cNvSpPr>
              <a:spLocks/>
            </p:cNvSpPr>
            <p:nvPr/>
          </p:nvSpPr>
          <p:spPr bwMode="auto">
            <a:xfrm>
              <a:off x="10007600" y="4979988"/>
              <a:ext cx="12700" cy="9525"/>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0" name="Freeform 250"/>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1" name="Freeform 251"/>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2" name="Freeform 252"/>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3" name="Freeform 253"/>
            <p:cNvSpPr>
              <a:spLocks/>
            </p:cNvSpPr>
            <p:nvPr/>
          </p:nvSpPr>
          <p:spPr bwMode="auto">
            <a:xfrm>
              <a:off x="9609138" y="4267200"/>
              <a:ext cx="333375" cy="327025"/>
            </a:xfrm>
            <a:custGeom>
              <a:avLst/>
              <a:gdLst>
                <a:gd name="T0" fmla="*/ 124 w 210"/>
                <a:gd name="T1" fmla="*/ 6 h 206"/>
                <a:gd name="T2" fmla="*/ 118 w 210"/>
                <a:gd name="T3" fmla="*/ 8 h 206"/>
                <a:gd name="T4" fmla="*/ 110 w 210"/>
                <a:gd name="T5" fmla="*/ 12 h 206"/>
                <a:gd name="T6" fmla="*/ 108 w 210"/>
                <a:gd name="T7" fmla="*/ 14 h 206"/>
                <a:gd name="T8" fmla="*/ 102 w 210"/>
                <a:gd name="T9" fmla="*/ 14 h 206"/>
                <a:gd name="T10" fmla="*/ 98 w 210"/>
                <a:gd name="T11" fmla="*/ 14 h 206"/>
                <a:gd name="T12" fmla="*/ 90 w 210"/>
                <a:gd name="T13" fmla="*/ 16 h 206"/>
                <a:gd name="T14" fmla="*/ 85 w 210"/>
                <a:gd name="T15" fmla="*/ 20 h 206"/>
                <a:gd name="T16" fmla="*/ 77 w 210"/>
                <a:gd name="T17" fmla="*/ 16 h 206"/>
                <a:gd name="T18" fmla="*/ 73 w 210"/>
                <a:gd name="T19" fmla="*/ 30 h 206"/>
                <a:gd name="T20" fmla="*/ 83 w 210"/>
                <a:gd name="T21" fmla="*/ 34 h 206"/>
                <a:gd name="T22" fmla="*/ 90 w 210"/>
                <a:gd name="T23" fmla="*/ 42 h 206"/>
                <a:gd name="T24" fmla="*/ 79 w 210"/>
                <a:gd name="T25" fmla="*/ 49 h 206"/>
                <a:gd name="T26" fmla="*/ 73 w 210"/>
                <a:gd name="T27" fmla="*/ 49 h 206"/>
                <a:gd name="T28" fmla="*/ 55 w 210"/>
                <a:gd name="T29" fmla="*/ 51 h 206"/>
                <a:gd name="T30" fmla="*/ 51 w 210"/>
                <a:gd name="T31" fmla="*/ 51 h 206"/>
                <a:gd name="T32" fmla="*/ 34 w 210"/>
                <a:gd name="T33" fmla="*/ 47 h 206"/>
                <a:gd name="T34" fmla="*/ 28 w 210"/>
                <a:gd name="T35" fmla="*/ 42 h 206"/>
                <a:gd name="T36" fmla="*/ 12 w 210"/>
                <a:gd name="T37" fmla="*/ 49 h 206"/>
                <a:gd name="T38" fmla="*/ 6 w 210"/>
                <a:gd name="T39" fmla="*/ 59 h 206"/>
                <a:gd name="T40" fmla="*/ 0 w 210"/>
                <a:gd name="T41" fmla="*/ 65 h 206"/>
                <a:gd name="T42" fmla="*/ 8 w 210"/>
                <a:gd name="T43" fmla="*/ 67 h 206"/>
                <a:gd name="T44" fmla="*/ 22 w 210"/>
                <a:gd name="T45" fmla="*/ 75 h 206"/>
                <a:gd name="T46" fmla="*/ 49 w 210"/>
                <a:gd name="T47" fmla="*/ 81 h 206"/>
                <a:gd name="T48" fmla="*/ 61 w 210"/>
                <a:gd name="T49" fmla="*/ 73 h 206"/>
                <a:gd name="T50" fmla="*/ 59 w 210"/>
                <a:gd name="T51" fmla="*/ 85 h 206"/>
                <a:gd name="T52" fmla="*/ 55 w 210"/>
                <a:gd name="T53" fmla="*/ 96 h 206"/>
                <a:gd name="T54" fmla="*/ 67 w 210"/>
                <a:gd name="T55" fmla="*/ 102 h 206"/>
                <a:gd name="T56" fmla="*/ 71 w 210"/>
                <a:gd name="T57" fmla="*/ 106 h 206"/>
                <a:gd name="T58" fmla="*/ 81 w 210"/>
                <a:gd name="T59" fmla="*/ 94 h 206"/>
                <a:gd name="T60" fmla="*/ 102 w 210"/>
                <a:gd name="T61" fmla="*/ 104 h 206"/>
                <a:gd name="T62" fmla="*/ 106 w 210"/>
                <a:gd name="T63" fmla="*/ 114 h 206"/>
                <a:gd name="T64" fmla="*/ 102 w 210"/>
                <a:gd name="T65" fmla="*/ 124 h 206"/>
                <a:gd name="T66" fmla="*/ 90 w 210"/>
                <a:gd name="T67" fmla="*/ 130 h 206"/>
                <a:gd name="T68" fmla="*/ 94 w 210"/>
                <a:gd name="T69" fmla="*/ 134 h 206"/>
                <a:gd name="T70" fmla="*/ 102 w 210"/>
                <a:gd name="T71" fmla="*/ 137 h 206"/>
                <a:gd name="T72" fmla="*/ 106 w 210"/>
                <a:gd name="T73" fmla="*/ 145 h 206"/>
                <a:gd name="T74" fmla="*/ 114 w 210"/>
                <a:gd name="T75" fmla="*/ 145 h 206"/>
                <a:gd name="T76" fmla="*/ 120 w 210"/>
                <a:gd name="T77" fmla="*/ 159 h 206"/>
                <a:gd name="T78" fmla="*/ 124 w 210"/>
                <a:gd name="T79" fmla="*/ 165 h 206"/>
                <a:gd name="T80" fmla="*/ 126 w 210"/>
                <a:gd name="T81" fmla="*/ 179 h 206"/>
                <a:gd name="T82" fmla="*/ 124 w 210"/>
                <a:gd name="T83" fmla="*/ 192 h 206"/>
                <a:gd name="T84" fmla="*/ 128 w 210"/>
                <a:gd name="T85" fmla="*/ 204 h 206"/>
                <a:gd name="T86" fmla="*/ 128 w 210"/>
                <a:gd name="T87" fmla="*/ 206 h 206"/>
                <a:gd name="T88" fmla="*/ 210 w 210"/>
                <a:gd name="T89" fmla="*/ 122 h 206"/>
                <a:gd name="T90" fmla="*/ 210 w 210"/>
                <a:gd name="T91" fmla="*/ 114 h 206"/>
                <a:gd name="T92" fmla="*/ 208 w 210"/>
                <a:gd name="T93" fmla="*/ 100 h 206"/>
                <a:gd name="T94" fmla="*/ 210 w 210"/>
                <a:gd name="T95" fmla="*/ 94 h 206"/>
                <a:gd name="T96" fmla="*/ 210 w 210"/>
                <a:gd name="T97" fmla="*/ 26 h 206"/>
                <a:gd name="T98" fmla="*/ 204 w 210"/>
                <a:gd name="T99" fmla="*/ 24 h 206"/>
                <a:gd name="T100" fmla="*/ 200 w 210"/>
                <a:gd name="T101" fmla="*/ 26 h 206"/>
                <a:gd name="T102" fmla="*/ 196 w 210"/>
                <a:gd name="T103" fmla="*/ 20 h 206"/>
                <a:gd name="T104" fmla="*/ 190 w 210"/>
                <a:gd name="T105" fmla="*/ 18 h 206"/>
                <a:gd name="T106" fmla="*/ 179 w 210"/>
                <a:gd name="T107" fmla="*/ 18 h 206"/>
                <a:gd name="T108" fmla="*/ 175 w 210"/>
                <a:gd name="T109" fmla="*/ 20 h 206"/>
                <a:gd name="T110" fmla="*/ 171 w 210"/>
                <a:gd name="T111" fmla="*/ 16 h 206"/>
                <a:gd name="T112" fmla="*/ 169 w 210"/>
                <a:gd name="T113" fmla="*/ 14 h 206"/>
                <a:gd name="T114" fmla="*/ 167 w 210"/>
                <a:gd name="T115" fmla="*/ 12 h 206"/>
                <a:gd name="T116" fmla="*/ 151 w 210"/>
                <a:gd name="T117" fmla="*/ 4 h 206"/>
                <a:gd name="T118" fmla="*/ 143 w 210"/>
                <a:gd name="T119" fmla="*/ 2 h 206"/>
                <a:gd name="T120" fmla="*/ 130 w 210"/>
                <a:gd name="T121" fmla="*/ 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06">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6"/>
                  </a:lnTo>
                  <a:lnTo>
                    <a:pt x="210" y="206"/>
                  </a:lnTo>
                  <a:lnTo>
                    <a:pt x="210" y="122"/>
                  </a:lnTo>
                  <a:lnTo>
                    <a:pt x="208" y="116"/>
                  </a:lnTo>
                  <a:lnTo>
                    <a:pt x="210" y="114"/>
                  </a:lnTo>
                  <a:lnTo>
                    <a:pt x="210" y="104"/>
                  </a:lnTo>
                  <a:lnTo>
                    <a:pt x="208" y="100"/>
                  </a:lnTo>
                  <a:lnTo>
                    <a:pt x="210" y="96"/>
                  </a:lnTo>
                  <a:lnTo>
                    <a:pt x="210" y="94"/>
                  </a:lnTo>
                  <a:lnTo>
                    <a:pt x="210" y="94"/>
                  </a:lnTo>
                  <a:lnTo>
                    <a:pt x="210"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4" name="Freeform 254"/>
            <p:cNvSpPr>
              <a:spLocks/>
            </p:cNvSpPr>
            <p:nvPr/>
          </p:nvSpPr>
          <p:spPr bwMode="auto">
            <a:xfrm>
              <a:off x="9609138" y="4267200"/>
              <a:ext cx="404813" cy="407988"/>
            </a:xfrm>
            <a:custGeom>
              <a:avLst/>
              <a:gdLst>
                <a:gd name="T0" fmla="*/ 118 w 255"/>
                <a:gd name="T1" fmla="*/ 8 h 257"/>
                <a:gd name="T2" fmla="*/ 108 w 255"/>
                <a:gd name="T3" fmla="*/ 14 h 257"/>
                <a:gd name="T4" fmla="*/ 98 w 255"/>
                <a:gd name="T5" fmla="*/ 14 h 257"/>
                <a:gd name="T6" fmla="*/ 85 w 255"/>
                <a:gd name="T7" fmla="*/ 20 h 257"/>
                <a:gd name="T8" fmla="*/ 73 w 255"/>
                <a:gd name="T9" fmla="*/ 30 h 257"/>
                <a:gd name="T10" fmla="*/ 90 w 255"/>
                <a:gd name="T11" fmla="*/ 42 h 257"/>
                <a:gd name="T12" fmla="*/ 73 w 255"/>
                <a:gd name="T13" fmla="*/ 49 h 257"/>
                <a:gd name="T14" fmla="*/ 51 w 255"/>
                <a:gd name="T15" fmla="*/ 51 h 257"/>
                <a:gd name="T16" fmla="*/ 28 w 255"/>
                <a:gd name="T17" fmla="*/ 42 h 257"/>
                <a:gd name="T18" fmla="*/ 6 w 255"/>
                <a:gd name="T19" fmla="*/ 59 h 257"/>
                <a:gd name="T20" fmla="*/ 8 w 255"/>
                <a:gd name="T21" fmla="*/ 67 h 257"/>
                <a:gd name="T22" fmla="*/ 49 w 255"/>
                <a:gd name="T23" fmla="*/ 81 h 257"/>
                <a:gd name="T24" fmla="*/ 59 w 255"/>
                <a:gd name="T25" fmla="*/ 85 h 257"/>
                <a:gd name="T26" fmla="*/ 67 w 255"/>
                <a:gd name="T27" fmla="*/ 102 h 257"/>
                <a:gd name="T28" fmla="*/ 81 w 255"/>
                <a:gd name="T29" fmla="*/ 94 h 257"/>
                <a:gd name="T30" fmla="*/ 106 w 255"/>
                <a:gd name="T31" fmla="*/ 114 h 257"/>
                <a:gd name="T32" fmla="*/ 90 w 255"/>
                <a:gd name="T33" fmla="*/ 130 h 257"/>
                <a:gd name="T34" fmla="*/ 102 w 255"/>
                <a:gd name="T35" fmla="*/ 137 h 257"/>
                <a:gd name="T36" fmla="*/ 114 w 255"/>
                <a:gd name="T37" fmla="*/ 145 h 257"/>
                <a:gd name="T38" fmla="*/ 124 w 255"/>
                <a:gd name="T39" fmla="*/ 165 h 257"/>
                <a:gd name="T40" fmla="*/ 124 w 255"/>
                <a:gd name="T41" fmla="*/ 192 h 257"/>
                <a:gd name="T42" fmla="*/ 128 w 255"/>
                <a:gd name="T43" fmla="*/ 208 h 257"/>
                <a:gd name="T44" fmla="*/ 124 w 255"/>
                <a:gd name="T45" fmla="*/ 222 h 257"/>
                <a:gd name="T46" fmla="*/ 104 w 255"/>
                <a:gd name="T47" fmla="*/ 222 h 257"/>
                <a:gd name="T48" fmla="*/ 114 w 255"/>
                <a:gd name="T49" fmla="*/ 235 h 257"/>
                <a:gd name="T50" fmla="*/ 126 w 255"/>
                <a:gd name="T51" fmla="*/ 249 h 257"/>
                <a:gd name="T52" fmla="*/ 145 w 255"/>
                <a:gd name="T53" fmla="*/ 253 h 257"/>
                <a:gd name="T54" fmla="*/ 157 w 255"/>
                <a:gd name="T55" fmla="*/ 243 h 257"/>
                <a:gd name="T56" fmla="*/ 188 w 255"/>
                <a:gd name="T57" fmla="*/ 247 h 257"/>
                <a:gd name="T58" fmla="*/ 212 w 255"/>
                <a:gd name="T59" fmla="*/ 241 h 257"/>
                <a:gd name="T60" fmla="*/ 229 w 255"/>
                <a:gd name="T61" fmla="*/ 226 h 257"/>
                <a:gd name="T62" fmla="*/ 241 w 255"/>
                <a:gd name="T63" fmla="*/ 224 h 257"/>
                <a:gd name="T64" fmla="*/ 251 w 255"/>
                <a:gd name="T65" fmla="*/ 212 h 257"/>
                <a:gd name="T66" fmla="*/ 247 w 255"/>
                <a:gd name="T67" fmla="*/ 198 h 257"/>
                <a:gd name="T68" fmla="*/ 253 w 255"/>
                <a:gd name="T69" fmla="*/ 175 h 257"/>
                <a:gd name="T70" fmla="*/ 247 w 255"/>
                <a:gd name="T71" fmla="*/ 161 h 257"/>
                <a:gd name="T72" fmla="*/ 226 w 255"/>
                <a:gd name="T73" fmla="*/ 141 h 257"/>
                <a:gd name="T74" fmla="*/ 208 w 255"/>
                <a:gd name="T75" fmla="*/ 116 h 257"/>
                <a:gd name="T76" fmla="*/ 208 w 255"/>
                <a:gd name="T77" fmla="*/ 100 h 257"/>
                <a:gd name="T78" fmla="*/ 222 w 255"/>
                <a:gd name="T79" fmla="*/ 83 h 257"/>
                <a:gd name="T80" fmla="*/ 222 w 255"/>
                <a:gd name="T81" fmla="*/ 67 h 257"/>
                <a:gd name="T82" fmla="*/ 231 w 255"/>
                <a:gd name="T83" fmla="*/ 51 h 257"/>
                <a:gd name="T84" fmla="*/ 237 w 255"/>
                <a:gd name="T85" fmla="*/ 32 h 257"/>
                <a:gd name="T86" fmla="*/ 231 w 255"/>
                <a:gd name="T87" fmla="*/ 24 h 257"/>
                <a:gd name="T88" fmla="*/ 222 w 255"/>
                <a:gd name="T89" fmla="*/ 24 h 257"/>
                <a:gd name="T90" fmla="*/ 214 w 255"/>
                <a:gd name="T91" fmla="*/ 22 h 257"/>
                <a:gd name="T92" fmla="*/ 204 w 255"/>
                <a:gd name="T93" fmla="*/ 24 h 257"/>
                <a:gd name="T94" fmla="*/ 196 w 255"/>
                <a:gd name="T95" fmla="*/ 20 h 257"/>
                <a:gd name="T96" fmla="*/ 179 w 255"/>
                <a:gd name="T97" fmla="*/ 18 h 257"/>
                <a:gd name="T98" fmla="*/ 171 w 255"/>
                <a:gd name="T99" fmla="*/ 16 h 257"/>
                <a:gd name="T100" fmla="*/ 167 w 255"/>
                <a:gd name="T101" fmla="*/ 12 h 257"/>
                <a:gd name="T102" fmla="*/ 143 w 255"/>
                <a:gd name="T103" fmla="*/ 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8"/>
                  </a:lnTo>
                  <a:lnTo>
                    <a:pt x="124" y="210"/>
                  </a:lnTo>
                  <a:lnTo>
                    <a:pt x="124" y="216"/>
                  </a:lnTo>
                  <a:lnTo>
                    <a:pt x="124" y="220"/>
                  </a:lnTo>
                  <a:lnTo>
                    <a:pt x="124" y="222"/>
                  </a:lnTo>
                  <a:lnTo>
                    <a:pt x="118" y="220"/>
                  </a:lnTo>
                  <a:lnTo>
                    <a:pt x="116" y="220"/>
                  </a:lnTo>
                  <a:lnTo>
                    <a:pt x="112" y="218"/>
                  </a:lnTo>
                  <a:lnTo>
                    <a:pt x="104" y="222"/>
                  </a:lnTo>
                  <a:lnTo>
                    <a:pt x="100" y="229"/>
                  </a:lnTo>
                  <a:lnTo>
                    <a:pt x="104" y="231"/>
                  </a:lnTo>
                  <a:lnTo>
                    <a:pt x="108" y="231"/>
                  </a:lnTo>
                  <a:lnTo>
                    <a:pt x="114" y="235"/>
                  </a:lnTo>
                  <a:lnTo>
                    <a:pt x="116" y="243"/>
                  </a:lnTo>
                  <a:lnTo>
                    <a:pt x="116" y="243"/>
                  </a:lnTo>
                  <a:lnTo>
                    <a:pt x="120" y="247"/>
                  </a:lnTo>
                  <a:lnTo>
                    <a:pt x="126" y="249"/>
                  </a:lnTo>
                  <a:lnTo>
                    <a:pt x="128" y="255"/>
                  </a:lnTo>
                  <a:lnTo>
                    <a:pt x="132" y="257"/>
                  </a:lnTo>
                  <a:lnTo>
                    <a:pt x="139" y="255"/>
                  </a:lnTo>
                  <a:lnTo>
                    <a:pt x="145" y="253"/>
                  </a:lnTo>
                  <a:lnTo>
                    <a:pt x="147" y="249"/>
                  </a:lnTo>
                  <a:lnTo>
                    <a:pt x="155" y="249"/>
                  </a:lnTo>
                  <a:lnTo>
                    <a:pt x="153" y="247"/>
                  </a:lnTo>
                  <a:lnTo>
                    <a:pt x="157" y="243"/>
                  </a:lnTo>
                  <a:lnTo>
                    <a:pt x="165" y="241"/>
                  </a:lnTo>
                  <a:lnTo>
                    <a:pt x="175" y="243"/>
                  </a:lnTo>
                  <a:lnTo>
                    <a:pt x="182" y="243"/>
                  </a:lnTo>
                  <a:lnTo>
                    <a:pt x="188" y="247"/>
                  </a:lnTo>
                  <a:lnTo>
                    <a:pt x="192" y="247"/>
                  </a:lnTo>
                  <a:lnTo>
                    <a:pt x="206" y="245"/>
                  </a:lnTo>
                  <a:lnTo>
                    <a:pt x="208" y="241"/>
                  </a:lnTo>
                  <a:lnTo>
                    <a:pt x="212" y="241"/>
                  </a:lnTo>
                  <a:lnTo>
                    <a:pt x="216" y="237"/>
                  </a:lnTo>
                  <a:lnTo>
                    <a:pt x="222" y="231"/>
                  </a:lnTo>
                  <a:lnTo>
                    <a:pt x="226" y="229"/>
                  </a:lnTo>
                  <a:lnTo>
                    <a:pt x="229" y="226"/>
                  </a:lnTo>
                  <a:lnTo>
                    <a:pt x="233" y="226"/>
                  </a:lnTo>
                  <a:lnTo>
                    <a:pt x="233" y="229"/>
                  </a:lnTo>
                  <a:lnTo>
                    <a:pt x="235" y="226"/>
                  </a:lnTo>
                  <a:lnTo>
                    <a:pt x="241" y="224"/>
                  </a:lnTo>
                  <a:lnTo>
                    <a:pt x="241" y="220"/>
                  </a:lnTo>
                  <a:lnTo>
                    <a:pt x="247" y="216"/>
                  </a:lnTo>
                  <a:lnTo>
                    <a:pt x="249" y="212"/>
                  </a:lnTo>
                  <a:lnTo>
                    <a:pt x="251" y="212"/>
                  </a:lnTo>
                  <a:lnTo>
                    <a:pt x="253" y="208"/>
                  </a:lnTo>
                  <a:lnTo>
                    <a:pt x="255" y="206"/>
                  </a:lnTo>
                  <a:lnTo>
                    <a:pt x="249" y="200"/>
                  </a:lnTo>
                  <a:lnTo>
                    <a:pt x="247" y="198"/>
                  </a:lnTo>
                  <a:lnTo>
                    <a:pt x="245" y="192"/>
                  </a:lnTo>
                  <a:lnTo>
                    <a:pt x="245" y="190"/>
                  </a:lnTo>
                  <a:lnTo>
                    <a:pt x="247" y="184"/>
                  </a:lnTo>
                  <a:lnTo>
                    <a:pt x="253" y="175"/>
                  </a:lnTo>
                  <a:lnTo>
                    <a:pt x="255" y="171"/>
                  </a:lnTo>
                  <a:lnTo>
                    <a:pt x="255" y="165"/>
                  </a:lnTo>
                  <a:lnTo>
                    <a:pt x="255" y="163"/>
                  </a:lnTo>
                  <a:lnTo>
                    <a:pt x="247" y="161"/>
                  </a:lnTo>
                  <a:lnTo>
                    <a:pt x="243" y="155"/>
                  </a:lnTo>
                  <a:lnTo>
                    <a:pt x="241" y="147"/>
                  </a:lnTo>
                  <a:lnTo>
                    <a:pt x="239" y="147"/>
                  </a:lnTo>
                  <a:lnTo>
                    <a:pt x="226" y="141"/>
                  </a:lnTo>
                  <a:lnTo>
                    <a:pt x="220" y="130"/>
                  </a:lnTo>
                  <a:lnTo>
                    <a:pt x="216" y="126"/>
                  </a:lnTo>
                  <a:lnTo>
                    <a:pt x="212" y="126"/>
                  </a:lnTo>
                  <a:lnTo>
                    <a:pt x="208" y="116"/>
                  </a:lnTo>
                  <a:lnTo>
                    <a:pt x="212" y="114"/>
                  </a:lnTo>
                  <a:lnTo>
                    <a:pt x="214" y="114"/>
                  </a:lnTo>
                  <a:lnTo>
                    <a:pt x="216" y="112"/>
                  </a:lnTo>
                  <a:lnTo>
                    <a:pt x="208" y="100"/>
                  </a:lnTo>
                  <a:lnTo>
                    <a:pt x="210" y="96"/>
                  </a:lnTo>
                  <a:lnTo>
                    <a:pt x="210" y="94"/>
                  </a:lnTo>
                  <a:lnTo>
                    <a:pt x="222" y="83"/>
                  </a:lnTo>
                  <a:lnTo>
                    <a:pt x="222" y="83"/>
                  </a:lnTo>
                  <a:lnTo>
                    <a:pt x="224" y="83"/>
                  </a:lnTo>
                  <a:lnTo>
                    <a:pt x="226" y="79"/>
                  </a:lnTo>
                  <a:lnTo>
                    <a:pt x="222" y="73"/>
                  </a:lnTo>
                  <a:lnTo>
                    <a:pt x="222" y="67"/>
                  </a:lnTo>
                  <a:lnTo>
                    <a:pt x="224" y="63"/>
                  </a:lnTo>
                  <a:lnTo>
                    <a:pt x="231" y="63"/>
                  </a:lnTo>
                  <a:lnTo>
                    <a:pt x="233" y="61"/>
                  </a:lnTo>
                  <a:lnTo>
                    <a:pt x="231" y="51"/>
                  </a:lnTo>
                  <a:lnTo>
                    <a:pt x="239" y="40"/>
                  </a:lnTo>
                  <a:lnTo>
                    <a:pt x="241" y="36"/>
                  </a:lnTo>
                  <a:lnTo>
                    <a:pt x="237" y="34"/>
                  </a:lnTo>
                  <a:lnTo>
                    <a:pt x="237" y="32"/>
                  </a:lnTo>
                  <a:lnTo>
                    <a:pt x="235" y="28"/>
                  </a:lnTo>
                  <a:lnTo>
                    <a:pt x="233" y="28"/>
                  </a:lnTo>
                  <a:lnTo>
                    <a:pt x="231" y="24"/>
                  </a:lnTo>
                  <a:lnTo>
                    <a:pt x="231" y="24"/>
                  </a:lnTo>
                  <a:lnTo>
                    <a:pt x="229" y="24"/>
                  </a:lnTo>
                  <a:lnTo>
                    <a:pt x="226" y="24"/>
                  </a:lnTo>
                  <a:lnTo>
                    <a:pt x="224" y="24"/>
                  </a:lnTo>
                  <a:lnTo>
                    <a:pt x="222" y="24"/>
                  </a:lnTo>
                  <a:lnTo>
                    <a:pt x="222" y="24"/>
                  </a:lnTo>
                  <a:lnTo>
                    <a:pt x="220" y="22"/>
                  </a:lnTo>
                  <a:lnTo>
                    <a:pt x="216" y="20"/>
                  </a:lnTo>
                  <a:lnTo>
                    <a:pt x="214" y="22"/>
                  </a:lnTo>
                  <a:lnTo>
                    <a:pt x="214" y="24"/>
                  </a:lnTo>
                  <a:lnTo>
                    <a:pt x="212"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5" name="Rectangle 255"/>
            <p:cNvSpPr>
              <a:spLocks noChangeArrowheads="1"/>
            </p:cNvSpPr>
            <p:nvPr/>
          </p:nvSpPr>
          <p:spPr bwMode="auto">
            <a:xfrm>
              <a:off x="9547225" y="4195763"/>
              <a:ext cx="395288" cy="398463"/>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96" name="Freeform 256"/>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7" name="Freeform 257"/>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8" name="Freeform 258"/>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9" name="Freeform 259"/>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0" name="Freeform 260"/>
            <p:cNvSpPr>
              <a:spLocks/>
            </p:cNvSpPr>
            <p:nvPr/>
          </p:nvSpPr>
          <p:spPr bwMode="auto">
            <a:xfrm>
              <a:off x="9345613" y="3686175"/>
              <a:ext cx="84138" cy="50800"/>
            </a:xfrm>
            <a:custGeom>
              <a:avLst/>
              <a:gdLst>
                <a:gd name="T0" fmla="*/ 0 w 53"/>
                <a:gd name="T1" fmla="*/ 6 h 32"/>
                <a:gd name="T2" fmla="*/ 0 w 53"/>
                <a:gd name="T3" fmla="*/ 10 h 32"/>
                <a:gd name="T4" fmla="*/ 2 w 53"/>
                <a:gd name="T5" fmla="*/ 14 h 32"/>
                <a:gd name="T6" fmla="*/ 8 w 53"/>
                <a:gd name="T7" fmla="*/ 16 h 32"/>
                <a:gd name="T8" fmla="*/ 10 w 53"/>
                <a:gd name="T9" fmla="*/ 18 h 32"/>
                <a:gd name="T10" fmla="*/ 14 w 53"/>
                <a:gd name="T11" fmla="*/ 22 h 32"/>
                <a:gd name="T12" fmla="*/ 23 w 53"/>
                <a:gd name="T13" fmla="*/ 24 h 32"/>
                <a:gd name="T14" fmla="*/ 29 w 53"/>
                <a:gd name="T15" fmla="*/ 28 h 32"/>
                <a:gd name="T16" fmla="*/ 31 w 53"/>
                <a:gd name="T17" fmla="*/ 32 h 32"/>
                <a:gd name="T18" fmla="*/ 31 w 53"/>
                <a:gd name="T19" fmla="*/ 32 h 32"/>
                <a:gd name="T20" fmla="*/ 53 w 53"/>
                <a:gd name="T21" fmla="*/ 32 h 32"/>
                <a:gd name="T22" fmla="*/ 53 w 53"/>
                <a:gd name="T23" fmla="*/ 32 h 32"/>
                <a:gd name="T24" fmla="*/ 47 w 53"/>
                <a:gd name="T25" fmla="*/ 26 h 32"/>
                <a:gd name="T26" fmla="*/ 43 w 53"/>
                <a:gd name="T27" fmla="*/ 24 h 32"/>
                <a:gd name="T28" fmla="*/ 35 w 53"/>
                <a:gd name="T29" fmla="*/ 22 h 32"/>
                <a:gd name="T30" fmla="*/ 29 w 53"/>
                <a:gd name="T31" fmla="*/ 14 h 32"/>
                <a:gd name="T32" fmla="*/ 27 w 53"/>
                <a:gd name="T33" fmla="*/ 10 h 32"/>
                <a:gd name="T34" fmla="*/ 25 w 53"/>
                <a:gd name="T35" fmla="*/ 8 h 32"/>
                <a:gd name="T36" fmla="*/ 19 w 53"/>
                <a:gd name="T37" fmla="*/ 6 h 32"/>
                <a:gd name="T38" fmla="*/ 12 w 53"/>
                <a:gd name="T39" fmla="*/ 4 h 32"/>
                <a:gd name="T40" fmla="*/ 8 w 53"/>
                <a:gd name="T41" fmla="*/ 2 h 32"/>
                <a:gd name="T42" fmla="*/ 2 w 53"/>
                <a:gd name="T43" fmla="*/ 0 h 32"/>
                <a:gd name="T44" fmla="*/ 0 w 53"/>
                <a:gd name="T4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32">
                  <a:moveTo>
                    <a:pt x="0" y="6"/>
                  </a:moveTo>
                  <a:lnTo>
                    <a:pt x="0" y="10"/>
                  </a:lnTo>
                  <a:lnTo>
                    <a:pt x="2" y="14"/>
                  </a:lnTo>
                  <a:lnTo>
                    <a:pt x="8" y="16"/>
                  </a:lnTo>
                  <a:lnTo>
                    <a:pt x="10" y="18"/>
                  </a:lnTo>
                  <a:lnTo>
                    <a:pt x="14" y="22"/>
                  </a:lnTo>
                  <a:lnTo>
                    <a:pt x="23" y="24"/>
                  </a:lnTo>
                  <a:lnTo>
                    <a:pt x="29" y="28"/>
                  </a:lnTo>
                  <a:lnTo>
                    <a:pt x="31" y="32"/>
                  </a:lnTo>
                  <a:lnTo>
                    <a:pt x="31" y="32"/>
                  </a:lnTo>
                  <a:lnTo>
                    <a:pt x="53" y="32"/>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1" name="Freeform 261"/>
            <p:cNvSpPr>
              <a:spLocks/>
            </p:cNvSpPr>
            <p:nvPr/>
          </p:nvSpPr>
          <p:spPr bwMode="auto">
            <a:xfrm>
              <a:off x="9345613" y="3686175"/>
              <a:ext cx="146050" cy="112713"/>
            </a:xfrm>
            <a:custGeom>
              <a:avLst/>
              <a:gdLst>
                <a:gd name="T0" fmla="*/ 0 w 92"/>
                <a:gd name="T1" fmla="*/ 6 h 71"/>
                <a:gd name="T2" fmla="*/ 0 w 92"/>
                <a:gd name="T3" fmla="*/ 10 h 71"/>
                <a:gd name="T4" fmla="*/ 4 w 92"/>
                <a:gd name="T5" fmla="*/ 14 h 71"/>
                <a:gd name="T6" fmla="*/ 8 w 92"/>
                <a:gd name="T7" fmla="*/ 16 h 71"/>
                <a:gd name="T8" fmla="*/ 10 w 92"/>
                <a:gd name="T9" fmla="*/ 18 h 71"/>
                <a:gd name="T10" fmla="*/ 14 w 92"/>
                <a:gd name="T11" fmla="*/ 22 h 71"/>
                <a:gd name="T12" fmla="*/ 23 w 92"/>
                <a:gd name="T13" fmla="*/ 24 h 71"/>
                <a:gd name="T14" fmla="*/ 29 w 92"/>
                <a:gd name="T15" fmla="*/ 28 h 71"/>
                <a:gd name="T16" fmla="*/ 31 w 92"/>
                <a:gd name="T17" fmla="*/ 32 h 71"/>
                <a:gd name="T18" fmla="*/ 35 w 92"/>
                <a:gd name="T19" fmla="*/ 36 h 71"/>
                <a:gd name="T20" fmla="*/ 37 w 92"/>
                <a:gd name="T21" fmla="*/ 42 h 71"/>
                <a:gd name="T22" fmla="*/ 41 w 92"/>
                <a:gd name="T23" fmla="*/ 45 h 71"/>
                <a:gd name="T24" fmla="*/ 47 w 92"/>
                <a:gd name="T25" fmla="*/ 51 h 71"/>
                <a:gd name="T26" fmla="*/ 53 w 92"/>
                <a:gd name="T27" fmla="*/ 55 h 71"/>
                <a:gd name="T28" fmla="*/ 57 w 92"/>
                <a:gd name="T29" fmla="*/ 55 h 71"/>
                <a:gd name="T30" fmla="*/ 61 w 92"/>
                <a:gd name="T31" fmla="*/ 57 h 71"/>
                <a:gd name="T32" fmla="*/ 68 w 92"/>
                <a:gd name="T33" fmla="*/ 59 h 71"/>
                <a:gd name="T34" fmla="*/ 70 w 92"/>
                <a:gd name="T35" fmla="*/ 61 h 71"/>
                <a:gd name="T36" fmla="*/ 74 w 92"/>
                <a:gd name="T37" fmla="*/ 61 h 71"/>
                <a:gd name="T38" fmla="*/ 80 w 92"/>
                <a:gd name="T39" fmla="*/ 63 h 71"/>
                <a:gd name="T40" fmla="*/ 82 w 92"/>
                <a:gd name="T41" fmla="*/ 63 h 71"/>
                <a:gd name="T42" fmla="*/ 84 w 92"/>
                <a:gd name="T43" fmla="*/ 65 h 71"/>
                <a:gd name="T44" fmla="*/ 86 w 92"/>
                <a:gd name="T45" fmla="*/ 65 h 71"/>
                <a:gd name="T46" fmla="*/ 88 w 92"/>
                <a:gd name="T47" fmla="*/ 69 h 71"/>
                <a:gd name="T48" fmla="*/ 92 w 92"/>
                <a:gd name="T49" fmla="*/ 71 h 71"/>
                <a:gd name="T50" fmla="*/ 90 w 92"/>
                <a:gd name="T51" fmla="*/ 63 h 71"/>
                <a:gd name="T52" fmla="*/ 88 w 92"/>
                <a:gd name="T53" fmla="*/ 61 h 71"/>
                <a:gd name="T54" fmla="*/ 82 w 92"/>
                <a:gd name="T55" fmla="*/ 57 h 71"/>
                <a:gd name="T56" fmla="*/ 74 w 92"/>
                <a:gd name="T57" fmla="*/ 55 h 71"/>
                <a:gd name="T58" fmla="*/ 72 w 92"/>
                <a:gd name="T59" fmla="*/ 51 h 71"/>
                <a:gd name="T60" fmla="*/ 72 w 92"/>
                <a:gd name="T61" fmla="*/ 49 h 71"/>
                <a:gd name="T62" fmla="*/ 68 w 92"/>
                <a:gd name="T63" fmla="*/ 47 h 71"/>
                <a:gd name="T64" fmla="*/ 66 w 92"/>
                <a:gd name="T65" fmla="*/ 45 h 71"/>
                <a:gd name="T66" fmla="*/ 59 w 92"/>
                <a:gd name="T67" fmla="*/ 38 h 71"/>
                <a:gd name="T68" fmla="*/ 53 w 92"/>
                <a:gd name="T69" fmla="*/ 32 h 71"/>
                <a:gd name="T70" fmla="*/ 47 w 92"/>
                <a:gd name="T71" fmla="*/ 26 h 71"/>
                <a:gd name="T72" fmla="*/ 43 w 92"/>
                <a:gd name="T73" fmla="*/ 24 h 71"/>
                <a:gd name="T74" fmla="*/ 35 w 92"/>
                <a:gd name="T75" fmla="*/ 22 h 71"/>
                <a:gd name="T76" fmla="*/ 29 w 92"/>
                <a:gd name="T77" fmla="*/ 14 h 71"/>
                <a:gd name="T78" fmla="*/ 27 w 92"/>
                <a:gd name="T79" fmla="*/ 10 h 71"/>
                <a:gd name="T80" fmla="*/ 25 w 92"/>
                <a:gd name="T81" fmla="*/ 8 h 71"/>
                <a:gd name="T82" fmla="*/ 19 w 92"/>
                <a:gd name="T83" fmla="*/ 6 h 71"/>
                <a:gd name="T84" fmla="*/ 12 w 92"/>
                <a:gd name="T85" fmla="*/ 4 h 71"/>
                <a:gd name="T86" fmla="*/ 8 w 92"/>
                <a:gd name="T87" fmla="*/ 2 h 71"/>
                <a:gd name="T88" fmla="*/ 2 w 92"/>
                <a:gd name="T89" fmla="*/ 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0" y="10"/>
                  </a:lnTo>
                  <a:lnTo>
                    <a:pt x="4" y="14"/>
                  </a:lnTo>
                  <a:lnTo>
                    <a:pt x="8" y="16"/>
                  </a:lnTo>
                  <a:lnTo>
                    <a:pt x="10" y="18"/>
                  </a:lnTo>
                  <a:lnTo>
                    <a:pt x="14" y="22"/>
                  </a:lnTo>
                  <a:lnTo>
                    <a:pt x="23" y="24"/>
                  </a:lnTo>
                  <a:lnTo>
                    <a:pt x="29" y="28"/>
                  </a:lnTo>
                  <a:lnTo>
                    <a:pt x="31" y="32"/>
                  </a:lnTo>
                  <a:lnTo>
                    <a:pt x="35" y="36"/>
                  </a:lnTo>
                  <a:lnTo>
                    <a:pt x="37" y="42"/>
                  </a:lnTo>
                  <a:lnTo>
                    <a:pt x="41" y="45"/>
                  </a:lnTo>
                  <a:lnTo>
                    <a:pt x="47" y="51"/>
                  </a:lnTo>
                  <a:lnTo>
                    <a:pt x="53" y="55"/>
                  </a:lnTo>
                  <a:lnTo>
                    <a:pt x="57" y="55"/>
                  </a:lnTo>
                  <a:lnTo>
                    <a:pt x="61" y="57"/>
                  </a:lnTo>
                  <a:lnTo>
                    <a:pt x="68" y="59"/>
                  </a:lnTo>
                  <a:lnTo>
                    <a:pt x="70" y="61"/>
                  </a:lnTo>
                  <a:lnTo>
                    <a:pt x="74" y="61"/>
                  </a:lnTo>
                  <a:lnTo>
                    <a:pt x="80" y="63"/>
                  </a:lnTo>
                  <a:lnTo>
                    <a:pt x="82" y="63"/>
                  </a:lnTo>
                  <a:lnTo>
                    <a:pt x="84" y="65"/>
                  </a:lnTo>
                  <a:lnTo>
                    <a:pt x="86" y="65"/>
                  </a:lnTo>
                  <a:lnTo>
                    <a:pt x="88" y="69"/>
                  </a:lnTo>
                  <a:lnTo>
                    <a:pt x="92" y="71"/>
                  </a:lnTo>
                  <a:lnTo>
                    <a:pt x="90" y="63"/>
                  </a:lnTo>
                  <a:lnTo>
                    <a:pt x="88" y="61"/>
                  </a:lnTo>
                  <a:lnTo>
                    <a:pt x="82" y="57"/>
                  </a:lnTo>
                  <a:lnTo>
                    <a:pt x="74" y="55"/>
                  </a:lnTo>
                  <a:lnTo>
                    <a:pt x="72" y="51"/>
                  </a:lnTo>
                  <a:lnTo>
                    <a:pt x="72" y="49"/>
                  </a:lnTo>
                  <a:lnTo>
                    <a:pt x="68" y="47"/>
                  </a:lnTo>
                  <a:lnTo>
                    <a:pt x="66" y="45"/>
                  </a:lnTo>
                  <a:lnTo>
                    <a:pt x="59" y="38"/>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3" name="Freeform 263"/>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4" name="Freeform 264"/>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5" name="Freeform 265"/>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6" name="Freeform 266"/>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7" name="Freeform 267"/>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8" name="Freeform 268"/>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9" name="Freeform 269"/>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0" name="Freeform 270"/>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1" name="Freeform 271"/>
            <p:cNvSpPr>
              <a:spLocks/>
            </p:cNvSpPr>
            <p:nvPr/>
          </p:nvSpPr>
          <p:spPr bwMode="auto">
            <a:xfrm>
              <a:off x="9151938" y="3970338"/>
              <a:ext cx="534988" cy="465138"/>
            </a:xfrm>
            <a:custGeom>
              <a:avLst/>
              <a:gdLst>
                <a:gd name="T0" fmla="*/ 271 w 337"/>
                <a:gd name="T1" fmla="*/ 13 h 293"/>
                <a:gd name="T2" fmla="*/ 263 w 337"/>
                <a:gd name="T3" fmla="*/ 7 h 293"/>
                <a:gd name="T4" fmla="*/ 243 w 337"/>
                <a:gd name="T5" fmla="*/ 31 h 293"/>
                <a:gd name="T6" fmla="*/ 218 w 337"/>
                <a:gd name="T7" fmla="*/ 17 h 293"/>
                <a:gd name="T8" fmla="*/ 196 w 337"/>
                <a:gd name="T9" fmla="*/ 21 h 293"/>
                <a:gd name="T10" fmla="*/ 198 w 337"/>
                <a:gd name="T11" fmla="*/ 17 h 293"/>
                <a:gd name="T12" fmla="*/ 169 w 337"/>
                <a:gd name="T13" fmla="*/ 11 h 293"/>
                <a:gd name="T14" fmla="*/ 143 w 337"/>
                <a:gd name="T15" fmla="*/ 27 h 293"/>
                <a:gd name="T16" fmla="*/ 91 w 337"/>
                <a:gd name="T17" fmla="*/ 31 h 293"/>
                <a:gd name="T18" fmla="*/ 47 w 337"/>
                <a:gd name="T19" fmla="*/ 17 h 293"/>
                <a:gd name="T20" fmla="*/ 0 w 337"/>
                <a:gd name="T21" fmla="*/ 27 h 293"/>
                <a:gd name="T22" fmla="*/ 26 w 337"/>
                <a:gd name="T23" fmla="*/ 43 h 293"/>
                <a:gd name="T24" fmla="*/ 75 w 337"/>
                <a:gd name="T25" fmla="*/ 48 h 293"/>
                <a:gd name="T26" fmla="*/ 110 w 337"/>
                <a:gd name="T27" fmla="*/ 86 h 293"/>
                <a:gd name="T28" fmla="*/ 126 w 337"/>
                <a:gd name="T29" fmla="*/ 95 h 293"/>
                <a:gd name="T30" fmla="*/ 141 w 337"/>
                <a:gd name="T31" fmla="*/ 103 h 293"/>
                <a:gd name="T32" fmla="*/ 141 w 337"/>
                <a:gd name="T33" fmla="*/ 111 h 293"/>
                <a:gd name="T34" fmla="*/ 132 w 337"/>
                <a:gd name="T35" fmla="*/ 113 h 293"/>
                <a:gd name="T36" fmla="*/ 77 w 337"/>
                <a:gd name="T37" fmla="*/ 109 h 293"/>
                <a:gd name="T38" fmla="*/ 53 w 337"/>
                <a:gd name="T39" fmla="*/ 105 h 293"/>
                <a:gd name="T40" fmla="*/ 36 w 337"/>
                <a:gd name="T41" fmla="*/ 107 h 293"/>
                <a:gd name="T42" fmla="*/ 49 w 337"/>
                <a:gd name="T43" fmla="*/ 121 h 293"/>
                <a:gd name="T44" fmla="*/ 75 w 337"/>
                <a:gd name="T45" fmla="*/ 123 h 293"/>
                <a:gd name="T46" fmla="*/ 138 w 337"/>
                <a:gd name="T47" fmla="*/ 152 h 293"/>
                <a:gd name="T48" fmla="*/ 161 w 337"/>
                <a:gd name="T49" fmla="*/ 166 h 293"/>
                <a:gd name="T50" fmla="*/ 181 w 337"/>
                <a:gd name="T51" fmla="*/ 209 h 293"/>
                <a:gd name="T52" fmla="*/ 181 w 337"/>
                <a:gd name="T53" fmla="*/ 248 h 293"/>
                <a:gd name="T54" fmla="*/ 181 w 337"/>
                <a:gd name="T55" fmla="*/ 256 h 293"/>
                <a:gd name="T56" fmla="*/ 169 w 337"/>
                <a:gd name="T57" fmla="*/ 258 h 293"/>
                <a:gd name="T58" fmla="*/ 153 w 337"/>
                <a:gd name="T59" fmla="*/ 260 h 293"/>
                <a:gd name="T60" fmla="*/ 143 w 337"/>
                <a:gd name="T61" fmla="*/ 260 h 293"/>
                <a:gd name="T62" fmla="*/ 136 w 337"/>
                <a:gd name="T63" fmla="*/ 285 h 293"/>
                <a:gd name="T64" fmla="*/ 145 w 337"/>
                <a:gd name="T65" fmla="*/ 287 h 293"/>
                <a:gd name="T66" fmla="*/ 161 w 337"/>
                <a:gd name="T67" fmla="*/ 279 h 293"/>
                <a:gd name="T68" fmla="*/ 161 w 337"/>
                <a:gd name="T69" fmla="*/ 264 h 293"/>
                <a:gd name="T70" fmla="*/ 169 w 337"/>
                <a:gd name="T71" fmla="*/ 266 h 293"/>
                <a:gd name="T72" fmla="*/ 179 w 337"/>
                <a:gd name="T73" fmla="*/ 285 h 293"/>
                <a:gd name="T74" fmla="*/ 337 w 337"/>
                <a:gd name="T75" fmla="*/ 268 h 293"/>
                <a:gd name="T76" fmla="*/ 296 w 337"/>
                <a:gd name="T77" fmla="*/ 254 h 293"/>
                <a:gd name="T78" fmla="*/ 296 w 337"/>
                <a:gd name="T79" fmla="*/ 240 h 293"/>
                <a:gd name="T80" fmla="*/ 322 w 337"/>
                <a:gd name="T81" fmla="*/ 234 h 293"/>
                <a:gd name="T82" fmla="*/ 333 w 337"/>
                <a:gd name="T83" fmla="*/ 172 h 293"/>
                <a:gd name="T84" fmla="*/ 324 w 337"/>
                <a:gd name="T85" fmla="*/ 156 h 293"/>
                <a:gd name="T86" fmla="*/ 320 w 337"/>
                <a:gd name="T87" fmla="*/ 146 h 293"/>
                <a:gd name="T88" fmla="*/ 320 w 337"/>
                <a:gd name="T89" fmla="*/ 137 h 293"/>
                <a:gd name="T90" fmla="*/ 304 w 337"/>
                <a:gd name="T91" fmla="*/ 135 h 293"/>
                <a:gd name="T92" fmla="*/ 312 w 337"/>
                <a:gd name="T93" fmla="*/ 121 h 293"/>
                <a:gd name="T94" fmla="*/ 326 w 337"/>
                <a:gd name="T95" fmla="*/ 113 h 293"/>
                <a:gd name="T96" fmla="*/ 314 w 337"/>
                <a:gd name="T97" fmla="*/ 82 h 293"/>
                <a:gd name="T98" fmla="*/ 337 w 337"/>
                <a:gd name="T99" fmla="*/ 23 h 293"/>
                <a:gd name="T100" fmla="*/ 316 w 337"/>
                <a:gd name="T101" fmla="*/ 23 h 293"/>
                <a:gd name="T102" fmla="*/ 302 w 337"/>
                <a:gd name="T10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7" h="293">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89"/>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0" y="293"/>
                  </a:lnTo>
                  <a:lnTo>
                    <a:pt x="337" y="293"/>
                  </a:lnTo>
                  <a:lnTo>
                    <a:pt x="337" y="268"/>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7" y="236"/>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37" y="23"/>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2" name="Freeform 272"/>
            <p:cNvSpPr>
              <a:spLocks/>
            </p:cNvSpPr>
            <p:nvPr/>
          </p:nvSpPr>
          <p:spPr bwMode="auto">
            <a:xfrm>
              <a:off x="9151938" y="3970338"/>
              <a:ext cx="600075" cy="539750"/>
            </a:xfrm>
            <a:custGeom>
              <a:avLst/>
              <a:gdLst>
                <a:gd name="T0" fmla="*/ 267 w 378"/>
                <a:gd name="T1" fmla="*/ 11 h 340"/>
                <a:gd name="T2" fmla="*/ 265 w 378"/>
                <a:gd name="T3" fmla="*/ 17 h 340"/>
                <a:gd name="T4" fmla="*/ 226 w 378"/>
                <a:gd name="T5" fmla="*/ 21 h 340"/>
                <a:gd name="T6" fmla="*/ 204 w 378"/>
                <a:gd name="T7" fmla="*/ 29 h 340"/>
                <a:gd name="T8" fmla="*/ 198 w 378"/>
                <a:gd name="T9" fmla="*/ 17 h 340"/>
                <a:gd name="T10" fmla="*/ 163 w 378"/>
                <a:gd name="T11" fmla="*/ 13 h 340"/>
                <a:gd name="T12" fmla="*/ 120 w 378"/>
                <a:gd name="T13" fmla="*/ 35 h 340"/>
                <a:gd name="T14" fmla="*/ 79 w 378"/>
                <a:gd name="T15" fmla="*/ 23 h 340"/>
                <a:gd name="T16" fmla="*/ 8 w 378"/>
                <a:gd name="T17" fmla="*/ 25 h 340"/>
                <a:gd name="T18" fmla="*/ 26 w 378"/>
                <a:gd name="T19" fmla="*/ 43 h 340"/>
                <a:gd name="T20" fmla="*/ 77 w 378"/>
                <a:gd name="T21" fmla="*/ 52 h 340"/>
                <a:gd name="T22" fmla="*/ 128 w 378"/>
                <a:gd name="T23" fmla="*/ 105 h 340"/>
                <a:gd name="T24" fmla="*/ 141 w 378"/>
                <a:gd name="T25" fmla="*/ 99 h 340"/>
                <a:gd name="T26" fmla="*/ 141 w 378"/>
                <a:gd name="T27" fmla="*/ 109 h 340"/>
                <a:gd name="T28" fmla="*/ 132 w 378"/>
                <a:gd name="T29" fmla="*/ 113 h 340"/>
                <a:gd name="T30" fmla="*/ 73 w 378"/>
                <a:gd name="T31" fmla="*/ 111 h 340"/>
                <a:gd name="T32" fmla="*/ 47 w 378"/>
                <a:gd name="T33" fmla="*/ 107 h 340"/>
                <a:gd name="T34" fmla="*/ 42 w 378"/>
                <a:gd name="T35" fmla="*/ 117 h 340"/>
                <a:gd name="T36" fmla="*/ 67 w 378"/>
                <a:gd name="T37" fmla="*/ 123 h 340"/>
                <a:gd name="T38" fmla="*/ 138 w 378"/>
                <a:gd name="T39" fmla="*/ 152 h 340"/>
                <a:gd name="T40" fmla="*/ 163 w 378"/>
                <a:gd name="T41" fmla="*/ 168 h 340"/>
                <a:gd name="T42" fmla="*/ 188 w 378"/>
                <a:gd name="T43" fmla="*/ 225 h 340"/>
                <a:gd name="T44" fmla="*/ 177 w 378"/>
                <a:gd name="T45" fmla="*/ 258 h 340"/>
                <a:gd name="T46" fmla="*/ 173 w 378"/>
                <a:gd name="T47" fmla="*/ 258 h 340"/>
                <a:gd name="T48" fmla="*/ 153 w 378"/>
                <a:gd name="T49" fmla="*/ 260 h 340"/>
                <a:gd name="T50" fmla="*/ 141 w 378"/>
                <a:gd name="T51" fmla="*/ 260 h 340"/>
                <a:gd name="T52" fmla="*/ 141 w 378"/>
                <a:gd name="T53" fmla="*/ 285 h 340"/>
                <a:gd name="T54" fmla="*/ 157 w 378"/>
                <a:gd name="T55" fmla="*/ 285 h 340"/>
                <a:gd name="T56" fmla="*/ 161 w 378"/>
                <a:gd name="T57" fmla="*/ 268 h 340"/>
                <a:gd name="T58" fmla="*/ 169 w 378"/>
                <a:gd name="T59" fmla="*/ 266 h 340"/>
                <a:gd name="T60" fmla="*/ 183 w 378"/>
                <a:gd name="T61" fmla="*/ 287 h 340"/>
                <a:gd name="T62" fmla="*/ 200 w 378"/>
                <a:gd name="T63" fmla="*/ 309 h 340"/>
                <a:gd name="T64" fmla="*/ 210 w 378"/>
                <a:gd name="T65" fmla="*/ 340 h 340"/>
                <a:gd name="T66" fmla="*/ 259 w 378"/>
                <a:gd name="T67" fmla="*/ 340 h 340"/>
                <a:gd name="T68" fmla="*/ 296 w 378"/>
                <a:gd name="T69" fmla="*/ 317 h 340"/>
                <a:gd name="T70" fmla="*/ 331 w 378"/>
                <a:gd name="T71" fmla="*/ 328 h 340"/>
                <a:gd name="T72" fmla="*/ 355 w 378"/>
                <a:gd name="T73" fmla="*/ 289 h 340"/>
                <a:gd name="T74" fmla="*/ 349 w 378"/>
                <a:gd name="T75" fmla="*/ 260 h 340"/>
                <a:gd name="T76" fmla="*/ 296 w 378"/>
                <a:gd name="T77" fmla="*/ 254 h 340"/>
                <a:gd name="T78" fmla="*/ 300 w 378"/>
                <a:gd name="T79" fmla="*/ 236 h 340"/>
                <a:gd name="T80" fmla="*/ 339 w 378"/>
                <a:gd name="T81" fmla="*/ 238 h 340"/>
                <a:gd name="T82" fmla="*/ 367 w 378"/>
                <a:gd name="T83" fmla="*/ 236 h 340"/>
                <a:gd name="T84" fmla="*/ 361 w 378"/>
                <a:gd name="T85" fmla="*/ 217 h 340"/>
                <a:gd name="T86" fmla="*/ 347 w 378"/>
                <a:gd name="T87" fmla="*/ 195 h 340"/>
                <a:gd name="T88" fmla="*/ 335 w 378"/>
                <a:gd name="T89" fmla="*/ 174 h 340"/>
                <a:gd name="T90" fmla="*/ 324 w 378"/>
                <a:gd name="T91" fmla="*/ 156 h 340"/>
                <a:gd name="T92" fmla="*/ 322 w 378"/>
                <a:gd name="T93" fmla="*/ 144 h 340"/>
                <a:gd name="T94" fmla="*/ 314 w 378"/>
                <a:gd name="T95" fmla="*/ 137 h 340"/>
                <a:gd name="T96" fmla="*/ 314 w 378"/>
                <a:gd name="T97" fmla="*/ 129 h 340"/>
                <a:gd name="T98" fmla="*/ 320 w 378"/>
                <a:gd name="T99" fmla="*/ 115 h 340"/>
                <a:gd name="T100" fmla="*/ 314 w 378"/>
                <a:gd name="T101" fmla="*/ 82 h 340"/>
                <a:gd name="T102" fmla="*/ 341 w 378"/>
                <a:gd name="T103" fmla="*/ 39 h 340"/>
                <a:gd name="T104" fmla="*/ 333 w 378"/>
                <a:gd name="T105" fmla="*/ 21 h 340"/>
                <a:gd name="T106" fmla="*/ 316 w 378"/>
                <a:gd name="T107" fmla="*/ 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91"/>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4" y="297"/>
                  </a:lnTo>
                  <a:lnTo>
                    <a:pt x="198" y="301"/>
                  </a:lnTo>
                  <a:lnTo>
                    <a:pt x="198" y="305"/>
                  </a:lnTo>
                  <a:lnTo>
                    <a:pt x="198" y="307"/>
                  </a:lnTo>
                  <a:lnTo>
                    <a:pt x="200" y="309"/>
                  </a:lnTo>
                  <a:lnTo>
                    <a:pt x="202" y="313"/>
                  </a:lnTo>
                  <a:lnTo>
                    <a:pt x="202" y="319"/>
                  </a:lnTo>
                  <a:lnTo>
                    <a:pt x="200" y="324"/>
                  </a:lnTo>
                  <a:lnTo>
                    <a:pt x="202" y="330"/>
                  </a:lnTo>
                  <a:lnTo>
                    <a:pt x="206" y="334"/>
                  </a:lnTo>
                  <a:lnTo>
                    <a:pt x="210" y="340"/>
                  </a:lnTo>
                  <a:lnTo>
                    <a:pt x="220" y="336"/>
                  </a:lnTo>
                  <a:lnTo>
                    <a:pt x="232" y="332"/>
                  </a:lnTo>
                  <a:lnTo>
                    <a:pt x="239" y="328"/>
                  </a:lnTo>
                  <a:lnTo>
                    <a:pt x="251" y="332"/>
                  </a:lnTo>
                  <a:lnTo>
                    <a:pt x="253" y="338"/>
                  </a:lnTo>
                  <a:lnTo>
                    <a:pt x="259" y="340"/>
                  </a:lnTo>
                  <a:lnTo>
                    <a:pt x="263" y="338"/>
                  </a:lnTo>
                  <a:lnTo>
                    <a:pt x="271" y="332"/>
                  </a:lnTo>
                  <a:lnTo>
                    <a:pt x="279" y="330"/>
                  </a:lnTo>
                  <a:lnTo>
                    <a:pt x="284" y="324"/>
                  </a:lnTo>
                  <a:lnTo>
                    <a:pt x="286" y="321"/>
                  </a:lnTo>
                  <a:lnTo>
                    <a:pt x="296" y="317"/>
                  </a:lnTo>
                  <a:lnTo>
                    <a:pt x="300" y="330"/>
                  </a:lnTo>
                  <a:lnTo>
                    <a:pt x="300" y="340"/>
                  </a:lnTo>
                  <a:lnTo>
                    <a:pt x="312" y="340"/>
                  </a:lnTo>
                  <a:lnTo>
                    <a:pt x="316" y="338"/>
                  </a:lnTo>
                  <a:lnTo>
                    <a:pt x="320" y="334"/>
                  </a:lnTo>
                  <a:lnTo>
                    <a:pt x="331" y="328"/>
                  </a:lnTo>
                  <a:lnTo>
                    <a:pt x="339" y="309"/>
                  </a:lnTo>
                  <a:lnTo>
                    <a:pt x="341" y="301"/>
                  </a:lnTo>
                  <a:lnTo>
                    <a:pt x="345" y="299"/>
                  </a:lnTo>
                  <a:lnTo>
                    <a:pt x="351" y="297"/>
                  </a:lnTo>
                  <a:lnTo>
                    <a:pt x="355" y="295"/>
                  </a:lnTo>
                  <a:lnTo>
                    <a:pt x="355" y="289"/>
                  </a:lnTo>
                  <a:lnTo>
                    <a:pt x="351" y="285"/>
                  </a:lnTo>
                  <a:lnTo>
                    <a:pt x="343" y="283"/>
                  </a:lnTo>
                  <a:lnTo>
                    <a:pt x="341" y="281"/>
                  </a:lnTo>
                  <a:lnTo>
                    <a:pt x="347" y="272"/>
                  </a:lnTo>
                  <a:lnTo>
                    <a:pt x="351" y="262"/>
                  </a:lnTo>
                  <a:lnTo>
                    <a:pt x="349" y="260"/>
                  </a:lnTo>
                  <a:lnTo>
                    <a:pt x="347" y="260"/>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9" y="238"/>
                  </a:lnTo>
                  <a:lnTo>
                    <a:pt x="341" y="238"/>
                  </a:lnTo>
                  <a:lnTo>
                    <a:pt x="343" y="238"/>
                  </a:lnTo>
                  <a:lnTo>
                    <a:pt x="347" y="234"/>
                  </a:lnTo>
                  <a:lnTo>
                    <a:pt x="361" y="236"/>
                  </a:lnTo>
                  <a:lnTo>
                    <a:pt x="365" y="236"/>
                  </a:lnTo>
                  <a:lnTo>
                    <a:pt x="367" y="236"/>
                  </a:lnTo>
                  <a:lnTo>
                    <a:pt x="373" y="236"/>
                  </a:lnTo>
                  <a:lnTo>
                    <a:pt x="378" y="229"/>
                  </a:lnTo>
                  <a:lnTo>
                    <a:pt x="373" y="227"/>
                  </a:lnTo>
                  <a:lnTo>
                    <a:pt x="371" y="221"/>
                  </a:lnTo>
                  <a:lnTo>
                    <a:pt x="363" y="221"/>
                  </a:lnTo>
                  <a:lnTo>
                    <a:pt x="361" y="217"/>
                  </a:lnTo>
                  <a:lnTo>
                    <a:pt x="361" y="203"/>
                  </a:lnTo>
                  <a:lnTo>
                    <a:pt x="355" y="201"/>
                  </a:lnTo>
                  <a:lnTo>
                    <a:pt x="355" y="199"/>
                  </a:lnTo>
                  <a:lnTo>
                    <a:pt x="353" y="199"/>
                  </a:lnTo>
                  <a:lnTo>
                    <a:pt x="347" y="197"/>
                  </a:lnTo>
                  <a:lnTo>
                    <a:pt x="347" y="195"/>
                  </a:lnTo>
                  <a:lnTo>
                    <a:pt x="343" y="193"/>
                  </a:lnTo>
                  <a:lnTo>
                    <a:pt x="343" y="187"/>
                  </a:lnTo>
                  <a:lnTo>
                    <a:pt x="341" y="182"/>
                  </a:lnTo>
                  <a:lnTo>
                    <a:pt x="341" y="178"/>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41" y="48"/>
                  </a:lnTo>
                  <a:lnTo>
                    <a:pt x="341" y="39"/>
                  </a:lnTo>
                  <a:lnTo>
                    <a:pt x="343" y="33"/>
                  </a:lnTo>
                  <a:lnTo>
                    <a:pt x="343" y="31"/>
                  </a:lnTo>
                  <a:lnTo>
                    <a:pt x="343" y="27"/>
                  </a:lnTo>
                  <a:lnTo>
                    <a:pt x="341" y="25"/>
                  </a:lnTo>
                  <a:lnTo>
                    <a:pt x="339" y="25"/>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4" name="Freeform 274"/>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5" name="Freeform 275"/>
            <p:cNvSpPr>
              <a:spLocks/>
            </p:cNvSpPr>
            <p:nvPr/>
          </p:nvSpPr>
          <p:spPr bwMode="auto">
            <a:xfrm>
              <a:off x="10445750" y="4538663"/>
              <a:ext cx="357188" cy="338138"/>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6" name="Freeform 276"/>
            <p:cNvSpPr>
              <a:spLocks/>
            </p:cNvSpPr>
            <p:nvPr/>
          </p:nvSpPr>
          <p:spPr bwMode="auto">
            <a:xfrm>
              <a:off x="10221913" y="4351338"/>
              <a:ext cx="339725" cy="298450"/>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7" name="Freeform 277"/>
            <p:cNvSpPr>
              <a:spLocks/>
            </p:cNvSpPr>
            <p:nvPr/>
          </p:nvSpPr>
          <p:spPr bwMode="auto">
            <a:xfrm>
              <a:off x="10293350" y="3900488"/>
              <a:ext cx="258763" cy="482600"/>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8" name="Freeform 278"/>
            <p:cNvSpPr>
              <a:spLocks/>
            </p:cNvSpPr>
            <p:nvPr/>
          </p:nvSpPr>
          <p:spPr bwMode="auto">
            <a:xfrm>
              <a:off x="10072688" y="3981450"/>
              <a:ext cx="323850" cy="388938"/>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9" name="Freeform 279"/>
            <p:cNvSpPr>
              <a:spLocks/>
            </p:cNvSpPr>
            <p:nvPr/>
          </p:nvSpPr>
          <p:spPr bwMode="auto">
            <a:xfrm>
              <a:off x="10409238" y="4295775"/>
              <a:ext cx="155575" cy="96838"/>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0" name="Freeform 280"/>
            <p:cNvSpPr>
              <a:spLocks/>
            </p:cNvSpPr>
            <p:nvPr/>
          </p:nvSpPr>
          <p:spPr bwMode="auto">
            <a:xfrm>
              <a:off x="10539413" y="5197475"/>
              <a:ext cx="58738" cy="52388"/>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1" name="Freeform 281"/>
            <p:cNvSpPr>
              <a:spLocks/>
            </p:cNvSpPr>
            <p:nvPr/>
          </p:nvSpPr>
          <p:spPr bwMode="auto">
            <a:xfrm>
              <a:off x="9979025" y="5006975"/>
              <a:ext cx="63500" cy="65088"/>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2" name="Freeform 282"/>
            <p:cNvSpPr>
              <a:spLocks/>
            </p:cNvSpPr>
            <p:nvPr/>
          </p:nvSpPr>
          <p:spPr bwMode="auto">
            <a:xfrm>
              <a:off x="10047288" y="5065713"/>
              <a:ext cx="15875" cy="34925"/>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3" name="Freeform 283"/>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4" name="Freeform 284"/>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5" name="Freeform 285"/>
            <p:cNvSpPr>
              <a:spLocks/>
            </p:cNvSpPr>
            <p:nvPr/>
          </p:nvSpPr>
          <p:spPr bwMode="auto">
            <a:xfrm>
              <a:off x="8991600" y="5588000"/>
              <a:ext cx="6350" cy="6350"/>
            </a:xfrm>
            <a:custGeom>
              <a:avLst/>
              <a:gdLst>
                <a:gd name="T0" fmla="*/ 0 w 4"/>
                <a:gd name="T1" fmla="*/ 0 h 4"/>
                <a:gd name="T2" fmla="*/ 0 w 4"/>
                <a:gd name="T3" fmla="*/ 4 h 4"/>
                <a:gd name="T4" fmla="*/ 4 w 4"/>
                <a:gd name="T5" fmla="*/ 2 h 4"/>
                <a:gd name="T6" fmla="*/ 4 w 4"/>
                <a:gd name="T7" fmla="*/ 0 h 4"/>
                <a:gd name="T8" fmla="*/ 4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4" y="2"/>
                  </a:lnTo>
                  <a:lnTo>
                    <a:pt x="4"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6" name="Freeform 286"/>
            <p:cNvSpPr>
              <a:spLocks/>
            </p:cNvSpPr>
            <p:nvPr/>
          </p:nvSpPr>
          <p:spPr bwMode="auto">
            <a:xfrm>
              <a:off x="8991600" y="5588000"/>
              <a:ext cx="6350" cy="6350"/>
            </a:xfrm>
            <a:custGeom>
              <a:avLst/>
              <a:gdLst>
                <a:gd name="T0" fmla="*/ 4 w 4"/>
                <a:gd name="T1" fmla="*/ 0 h 4"/>
                <a:gd name="T2" fmla="*/ 0 w 4"/>
                <a:gd name="T3" fmla="*/ 0 h 4"/>
                <a:gd name="T4" fmla="*/ 0 w 4"/>
                <a:gd name="T5" fmla="*/ 4 h 4"/>
                <a:gd name="T6" fmla="*/ 4 w 4"/>
                <a:gd name="T7" fmla="*/ 2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2"/>
                  </a:lnTo>
                  <a:lnTo>
                    <a:pt x="4" y="0"/>
                  </a:lnTo>
                  <a:lnTo>
                    <a:pt x="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7" name="Freeform 287"/>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8" name="Freeform 288"/>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9" name="Freeform 289"/>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0" name="Freeform 290"/>
            <p:cNvSpPr>
              <a:spLocks/>
            </p:cNvSpPr>
            <p:nvPr/>
          </p:nvSpPr>
          <p:spPr bwMode="auto">
            <a:xfrm>
              <a:off x="8434388" y="4503738"/>
              <a:ext cx="382588" cy="261938"/>
            </a:xfrm>
            <a:custGeom>
              <a:avLst/>
              <a:gdLst>
                <a:gd name="T0" fmla="*/ 76 w 241"/>
                <a:gd name="T1" fmla="*/ 8 h 165"/>
                <a:gd name="T2" fmla="*/ 65 w 241"/>
                <a:gd name="T3" fmla="*/ 26 h 165"/>
                <a:gd name="T4" fmla="*/ 65 w 241"/>
                <a:gd name="T5" fmla="*/ 33 h 165"/>
                <a:gd name="T6" fmla="*/ 53 w 241"/>
                <a:gd name="T7" fmla="*/ 30 h 165"/>
                <a:gd name="T8" fmla="*/ 49 w 241"/>
                <a:gd name="T9" fmla="*/ 33 h 165"/>
                <a:gd name="T10" fmla="*/ 43 w 241"/>
                <a:gd name="T11" fmla="*/ 43 h 165"/>
                <a:gd name="T12" fmla="*/ 39 w 241"/>
                <a:gd name="T13" fmla="*/ 45 h 165"/>
                <a:gd name="T14" fmla="*/ 43 w 241"/>
                <a:gd name="T15" fmla="*/ 53 h 165"/>
                <a:gd name="T16" fmla="*/ 24 w 241"/>
                <a:gd name="T17" fmla="*/ 71 h 165"/>
                <a:gd name="T18" fmla="*/ 22 w 241"/>
                <a:gd name="T19" fmla="*/ 77 h 165"/>
                <a:gd name="T20" fmla="*/ 16 w 241"/>
                <a:gd name="T21" fmla="*/ 82 h 165"/>
                <a:gd name="T22" fmla="*/ 12 w 241"/>
                <a:gd name="T23" fmla="*/ 86 h 165"/>
                <a:gd name="T24" fmla="*/ 14 w 241"/>
                <a:gd name="T25" fmla="*/ 94 h 165"/>
                <a:gd name="T26" fmla="*/ 8 w 241"/>
                <a:gd name="T27" fmla="*/ 112 h 165"/>
                <a:gd name="T28" fmla="*/ 2 w 241"/>
                <a:gd name="T29" fmla="*/ 129 h 165"/>
                <a:gd name="T30" fmla="*/ 2 w 241"/>
                <a:gd name="T31" fmla="*/ 139 h 165"/>
                <a:gd name="T32" fmla="*/ 12 w 241"/>
                <a:gd name="T33" fmla="*/ 135 h 165"/>
                <a:gd name="T34" fmla="*/ 24 w 241"/>
                <a:gd name="T35" fmla="*/ 133 h 165"/>
                <a:gd name="T36" fmla="*/ 26 w 241"/>
                <a:gd name="T37" fmla="*/ 139 h 165"/>
                <a:gd name="T38" fmla="*/ 29 w 241"/>
                <a:gd name="T39" fmla="*/ 145 h 165"/>
                <a:gd name="T40" fmla="*/ 31 w 241"/>
                <a:gd name="T41" fmla="*/ 147 h 165"/>
                <a:gd name="T42" fmla="*/ 33 w 241"/>
                <a:gd name="T43" fmla="*/ 145 h 165"/>
                <a:gd name="T44" fmla="*/ 31 w 241"/>
                <a:gd name="T45" fmla="*/ 141 h 165"/>
                <a:gd name="T46" fmla="*/ 39 w 241"/>
                <a:gd name="T47" fmla="*/ 141 h 165"/>
                <a:gd name="T48" fmla="*/ 47 w 241"/>
                <a:gd name="T49" fmla="*/ 149 h 165"/>
                <a:gd name="T50" fmla="*/ 51 w 241"/>
                <a:gd name="T51" fmla="*/ 163 h 165"/>
                <a:gd name="T52" fmla="*/ 55 w 241"/>
                <a:gd name="T53" fmla="*/ 165 h 165"/>
                <a:gd name="T54" fmla="*/ 241 w 241"/>
                <a:gd name="T55" fmla="*/ 129 h 165"/>
                <a:gd name="T56" fmla="*/ 229 w 241"/>
                <a:gd name="T57" fmla="*/ 112 h 165"/>
                <a:gd name="T58" fmla="*/ 221 w 241"/>
                <a:gd name="T59" fmla="*/ 80 h 165"/>
                <a:gd name="T60" fmla="*/ 214 w 241"/>
                <a:gd name="T61" fmla="*/ 77 h 165"/>
                <a:gd name="T62" fmla="*/ 208 w 241"/>
                <a:gd name="T63" fmla="*/ 73 h 165"/>
                <a:gd name="T64" fmla="*/ 214 w 241"/>
                <a:gd name="T65" fmla="*/ 67 h 165"/>
                <a:gd name="T66" fmla="*/ 233 w 241"/>
                <a:gd name="T67" fmla="*/ 67 h 165"/>
                <a:gd name="T68" fmla="*/ 239 w 241"/>
                <a:gd name="T69" fmla="*/ 61 h 165"/>
                <a:gd name="T70" fmla="*/ 225 w 241"/>
                <a:gd name="T71" fmla="*/ 43 h 165"/>
                <a:gd name="T72" fmla="*/ 219 w 241"/>
                <a:gd name="T73" fmla="*/ 37 h 165"/>
                <a:gd name="T74" fmla="*/ 206 w 241"/>
                <a:gd name="T75" fmla="*/ 33 h 165"/>
                <a:gd name="T76" fmla="*/ 196 w 241"/>
                <a:gd name="T77" fmla="*/ 45 h 165"/>
                <a:gd name="T78" fmla="*/ 190 w 241"/>
                <a:gd name="T79" fmla="*/ 43 h 165"/>
                <a:gd name="T80" fmla="*/ 182 w 241"/>
                <a:gd name="T81" fmla="*/ 41 h 165"/>
                <a:gd name="T82" fmla="*/ 178 w 241"/>
                <a:gd name="T83" fmla="*/ 47 h 165"/>
                <a:gd name="T84" fmla="*/ 172 w 241"/>
                <a:gd name="T85" fmla="*/ 47 h 165"/>
                <a:gd name="T86" fmla="*/ 165 w 241"/>
                <a:gd name="T87" fmla="*/ 47 h 165"/>
                <a:gd name="T88" fmla="*/ 167 w 241"/>
                <a:gd name="T89" fmla="*/ 39 h 165"/>
                <a:gd name="T90" fmla="*/ 167 w 241"/>
                <a:gd name="T91" fmla="*/ 30 h 165"/>
                <a:gd name="T92" fmla="*/ 170 w 241"/>
                <a:gd name="T93" fmla="*/ 26 h 165"/>
                <a:gd name="T94" fmla="*/ 172 w 241"/>
                <a:gd name="T95" fmla="*/ 20 h 165"/>
                <a:gd name="T96" fmla="*/ 176 w 241"/>
                <a:gd name="T97" fmla="*/ 16 h 165"/>
                <a:gd name="T98" fmla="*/ 174 w 241"/>
                <a:gd name="T99" fmla="*/ 12 h 165"/>
                <a:gd name="T100" fmla="*/ 172 w 241"/>
                <a:gd name="T101" fmla="*/ 10 h 165"/>
                <a:gd name="T102" fmla="*/ 157 w 241"/>
                <a:gd name="T103" fmla="*/ 12 h 165"/>
                <a:gd name="T104" fmla="*/ 151 w 241"/>
                <a:gd name="T105" fmla="*/ 4 h 165"/>
                <a:gd name="T106" fmla="*/ 133 w 241"/>
                <a:gd name="T107" fmla="*/ 10 h 165"/>
                <a:gd name="T108" fmla="*/ 120 w 241"/>
                <a:gd name="T109" fmla="*/ 10 h 165"/>
                <a:gd name="T110" fmla="*/ 116 w 241"/>
                <a:gd name="T111" fmla="*/ 8 h 165"/>
                <a:gd name="T112" fmla="*/ 120 w 241"/>
                <a:gd name="T113" fmla="*/ 2 h 165"/>
                <a:gd name="T114" fmla="*/ 108 w 241"/>
                <a:gd name="T115" fmla="*/ 4 h 165"/>
                <a:gd name="T116" fmla="*/ 102 w 241"/>
                <a:gd name="T117" fmla="*/ 10 h 165"/>
                <a:gd name="T118" fmla="*/ 88 w 241"/>
                <a:gd name="T119" fmla="*/ 18 h 165"/>
                <a:gd name="T120" fmla="*/ 80 w 241"/>
                <a:gd name="T121" fmla="*/ 16 h 165"/>
                <a:gd name="T122" fmla="*/ 82 w 241"/>
                <a:gd name="T123" fmla="*/ 12 h 165"/>
                <a:gd name="T124" fmla="*/ 78 w 241"/>
                <a:gd name="T1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65">
                  <a:moveTo>
                    <a:pt x="76" y="6"/>
                  </a:move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5" y="165"/>
                  </a:lnTo>
                  <a:lnTo>
                    <a:pt x="241" y="165"/>
                  </a:lnTo>
                  <a:lnTo>
                    <a:pt x="241" y="129"/>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1" name="Freeform 291"/>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2" name="Freeform 292"/>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3" name="Freeform 293"/>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4" name="Freeform 294"/>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5" name="Freeform 295"/>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6" name="Freeform 296"/>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7" name="Freeform 297"/>
            <p:cNvSpPr>
              <a:spLocks/>
            </p:cNvSpPr>
            <p:nvPr/>
          </p:nvSpPr>
          <p:spPr bwMode="auto">
            <a:xfrm>
              <a:off x="7800975" y="4240213"/>
              <a:ext cx="269875" cy="149225"/>
            </a:xfrm>
            <a:custGeom>
              <a:avLst/>
              <a:gdLst>
                <a:gd name="T0" fmla="*/ 121 w 170"/>
                <a:gd name="T1" fmla="*/ 4 h 94"/>
                <a:gd name="T2" fmla="*/ 117 w 170"/>
                <a:gd name="T3" fmla="*/ 12 h 94"/>
                <a:gd name="T4" fmla="*/ 111 w 170"/>
                <a:gd name="T5" fmla="*/ 19 h 94"/>
                <a:gd name="T6" fmla="*/ 92 w 170"/>
                <a:gd name="T7" fmla="*/ 29 h 94"/>
                <a:gd name="T8" fmla="*/ 82 w 170"/>
                <a:gd name="T9" fmla="*/ 29 h 94"/>
                <a:gd name="T10" fmla="*/ 70 w 170"/>
                <a:gd name="T11" fmla="*/ 29 h 94"/>
                <a:gd name="T12" fmla="*/ 68 w 170"/>
                <a:gd name="T13" fmla="*/ 14 h 94"/>
                <a:gd name="T14" fmla="*/ 58 w 170"/>
                <a:gd name="T15" fmla="*/ 10 h 94"/>
                <a:gd name="T16" fmla="*/ 39 w 170"/>
                <a:gd name="T17" fmla="*/ 21 h 94"/>
                <a:gd name="T18" fmla="*/ 31 w 170"/>
                <a:gd name="T19" fmla="*/ 29 h 94"/>
                <a:gd name="T20" fmla="*/ 17 w 170"/>
                <a:gd name="T21" fmla="*/ 35 h 94"/>
                <a:gd name="T22" fmla="*/ 0 w 170"/>
                <a:gd name="T23" fmla="*/ 59 h 94"/>
                <a:gd name="T24" fmla="*/ 11 w 170"/>
                <a:gd name="T25" fmla="*/ 74 h 94"/>
                <a:gd name="T26" fmla="*/ 13 w 170"/>
                <a:gd name="T27" fmla="*/ 84 h 94"/>
                <a:gd name="T28" fmla="*/ 19 w 170"/>
                <a:gd name="T29" fmla="*/ 94 h 94"/>
                <a:gd name="T30" fmla="*/ 111 w 170"/>
                <a:gd name="T31" fmla="*/ 90 h 94"/>
                <a:gd name="T32" fmla="*/ 113 w 170"/>
                <a:gd name="T33" fmla="*/ 84 h 94"/>
                <a:gd name="T34" fmla="*/ 121 w 170"/>
                <a:gd name="T35" fmla="*/ 80 h 94"/>
                <a:gd name="T36" fmla="*/ 127 w 170"/>
                <a:gd name="T37" fmla="*/ 82 h 94"/>
                <a:gd name="T38" fmla="*/ 131 w 170"/>
                <a:gd name="T39" fmla="*/ 84 h 94"/>
                <a:gd name="T40" fmla="*/ 133 w 170"/>
                <a:gd name="T41" fmla="*/ 82 h 94"/>
                <a:gd name="T42" fmla="*/ 135 w 170"/>
                <a:gd name="T43" fmla="*/ 76 h 94"/>
                <a:gd name="T44" fmla="*/ 137 w 170"/>
                <a:gd name="T45" fmla="*/ 70 h 94"/>
                <a:gd name="T46" fmla="*/ 137 w 170"/>
                <a:gd name="T47" fmla="*/ 66 h 94"/>
                <a:gd name="T48" fmla="*/ 143 w 170"/>
                <a:gd name="T49" fmla="*/ 62 h 94"/>
                <a:gd name="T50" fmla="*/ 148 w 170"/>
                <a:gd name="T51" fmla="*/ 55 h 94"/>
                <a:gd name="T52" fmla="*/ 150 w 170"/>
                <a:gd name="T53" fmla="*/ 45 h 94"/>
                <a:gd name="T54" fmla="*/ 158 w 170"/>
                <a:gd name="T55" fmla="*/ 37 h 94"/>
                <a:gd name="T56" fmla="*/ 168 w 170"/>
                <a:gd name="T57" fmla="*/ 31 h 94"/>
                <a:gd name="T58" fmla="*/ 170 w 170"/>
                <a:gd name="T59" fmla="*/ 4 h 94"/>
                <a:gd name="T60" fmla="*/ 160 w 170"/>
                <a:gd name="T61" fmla="*/ 4 h 94"/>
                <a:gd name="T62" fmla="*/ 146 w 170"/>
                <a:gd name="T63" fmla="*/ 6 h 94"/>
                <a:gd name="T64" fmla="*/ 127 w 170"/>
                <a:gd name="T65" fmla="*/ 6 h 94"/>
                <a:gd name="T66" fmla="*/ 121 w 170"/>
                <a:gd name="T67" fmla="*/ 0 h 94"/>
                <a:gd name="T68" fmla="*/ 117 w 170"/>
                <a:gd name="T69"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94">
                  <a:moveTo>
                    <a:pt x="117" y="2"/>
                  </a:move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lnTo>
                    <a:pt x="11" y="74"/>
                  </a:lnTo>
                  <a:lnTo>
                    <a:pt x="13" y="80"/>
                  </a:lnTo>
                  <a:lnTo>
                    <a:pt x="13" y="84"/>
                  </a:lnTo>
                  <a:lnTo>
                    <a:pt x="15" y="92"/>
                  </a:lnTo>
                  <a:lnTo>
                    <a:pt x="19" y="94"/>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0" y="29"/>
                  </a:lnTo>
                  <a:lnTo>
                    <a:pt x="170" y="4"/>
                  </a:lnTo>
                  <a:lnTo>
                    <a:pt x="168" y="4"/>
                  </a:lnTo>
                  <a:lnTo>
                    <a:pt x="160" y="4"/>
                  </a:lnTo>
                  <a:lnTo>
                    <a:pt x="152" y="6"/>
                  </a:lnTo>
                  <a:lnTo>
                    <a:pt x="146" y="6"/>
                  </a:lnTo>
                  <a:lnTo>
                    <a:pt x="137" y="8"/>
                  </a:lnTo>
                  <a:lnTo>
                    <a:pt x="127" y="6"/>
                  </a:lnTo>
                  <a:lnTo>
                    <a:pt x="121" y="4"/>
                  </a:lnTo>
                  <a:lnTo>
                    <a:pt x="121" y="0"/>
                  </a:lnTo>
                  <a:lnTo>
                    <a:pt x="117" y="0"/>
                  </a:lnTo>
                  <a:lnTo>
                    <a:pt x="117"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8" name="Freeform 298"/>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9" name="Freeform 299"/>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0" name="Freeform 300"/>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1" name="Freeform 301"/>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2" name="Freeform 302"/>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3" name="Freeform 303"/>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4" name="Freeform 304"/>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5" name="Freeform 305"/>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6" name="Freeform 306"/>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7" name="Freeform 307"/>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8" name="Freeform 308"/>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9" name="Freeform 309"/>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0" name="Freeform 310"/>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1" name="Freeform 311"/>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2" name="Freeform 312"/>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3" name="Freeform 313"/>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4" name="Freeform 314"/>
            <p:cNvSpPr>
              <a:spLocks/>
            </p:cNvSpPr>
            <p:nvPr/>
          </p:nvSpPr>
          <p:spPr bwMode="auto">
            <a:xfrm>
              <a:off x="6967538" y="4240213"/>
              <a:ext cx="549275" cy="536575"/>
            </a:xfrm>
            <a:custGeom>
              <a:avLst/>
              <a:gdLst>
                <a:gd name="T0" fmla="*/ 100 w 346"/>
                <a:gd name="T1" fmla="*/ 8 h 338"/>
                <a:gd name="T2" fmla="*/ 82 w 346"/>
                <a:gd name="T3" fmla="*/ 25 h 338"/>
                <a:gd name="T4" fmla="*/ 64 w 346"/>
                <a:gd name="T5" fmla="*/ 37 h 338"/>
                <a:gd name="T6" fmla="*/ 19 w 346"/>
                <a:gd name="T7" fmla="*/ 51 h 338"/>
                <a:gd name="T8" fmla="*/ 11 w 346"/>
                <a:gd name="T9" fmla="*/ 57 h 338"/>
                <a:gd name="T10" fmla="*/ 8 w 346"/>
                <a:gd name="T11" fmla="*/ 88 h 338"/>
                <a:gd name="T12" fmla="*/ 19 w 346"/>
                <a:gd name="T13" fmla="*/ 96 h 338"/>
                <a:gd name="T14" fmla="*/ 58 w 346"/>
                <a:gd name="T15" fmla="*/ 129 h 338"/>
                <a:gd name="T16" fmla="*/ 66 w 346"/>
                <a:gd name="T17" fmla="*/ 143 h 338"/>
                <a:gd name="T18" fmla="*/ 80 w 346"/>
                <a:gd name="T19" fmla="*/ 172 h 338"/>
                <a:gd name="T20" fmla="*/ 70 w 346"/>
                <a:gd name="T21" fmla="*/ 176 h 338"/>
                <a:gd name="T22" fmla="*/ 53 w 346"/>
                <a:gd name="T23" fmla="*/ 203 h 338"/>
                <a:gd name="T24" fmla="*/ 58 w 346"/>
                <a:gd name="T25" fmla="*/ 219 h 338"/>
                <a:gd name="T26" fmla="*/ 70 w 346"/>
                <a:gd name="T27" fmla="*/ 219 h 338"/>
                <a:gd name="T28" fmla="*/ 70 w 346"/>
                <a:gd name="T29" fmla="*/ 248 h 338"/>
                <a:gd name="T30" fmla="*/ 100 w 346"/>
                <a:gd name="T31" fmla="*/ 252 h 338"/>
                <a:gd name="T32" fmla="*/ 98 w 346"/>
                <a:gd name="T33" fmla="*/ 260 h 338"/>
                <a:gd name="T34" fmla="*/ 109 w 346"/>
                <a:gd name="T35" fmla="*/ 270 h 338"/>
                <a:gd name="T36" fmla="*/ 98 w 346"/>
                <a:gd name="T37" fmla="*/ 282 h 338"/>
                <a:gd name="T38" fmla="*/ 88 w 346"/>
                <a:gd name="T39" fmla="*/ 301 h 338"/>
                <a:gd name="T40" fmla="*/ 76 w 346"/>
                <a:gd name="T41" fmla="*/ 309 h 338"/>
                <a:gd name="T42" fmla="*/ 133 w 346"/>
                <a:gd name="T43" fmla="*/ 338 h 338"/>
                <a:gd name="T44" fmla="*/ 139 w 346"/>
                <a:gd name="T45" fmla="*/ 331 h 338"/>
                <a:gd name="T46" fmla="*/ 213 w 346"/>
                <a:gd name="T47" fmla="*/ 335 h 338"/>
                <a:gd name="T48" fmla="*/ 225 w 346"/>
                <a:gd name="T49" fmla="*/ 338 h 338"/>
                <a:gd name="T50" fmla="*/ 282 w 346"/>
                <a:gd name="T51" fmla="*/ 327 h 338"/>
                <a:gd name="T52" fmla="*/ 288 w 346"/>
                <a:gd name="T53" fmla="*/ 338 h 338"/>
                <a:gd name="T54" fmla="*/ 299 w 346"/>
                <a:gd name="T55" fmla="*/ 329 h 338"/>
                <a:gd name="T56" fmla="*/ 301 w 346"/>
                <a:gd name="T57" fmla="*/ 313 h 338"/>
                <a:gd name="T58" fmla="*/ 309 w 346"/>
                <a:gd name="T59" fmla="*/ 295 h 338"/>
                <a:gd name="T60" fmla="*/ 325 w 346"/>
                <a:gd name="T61" fmla="*/ 291 h 338"/>
                <a:gd name="T62" fmla="*/ 339 w 346"/>
                <a:gd name="T63" fmla="*/ 284 h 338"/>
                <a:gd name="T64" fmla="*/ 319 w 346"/>
                <a:gd name="T65" fmla="*/ 266 h 338"/>
                <a:gd name="T66" fmla="*/ 303 w 346"/>
                <a:gd name="T67" fmla="*/ 237 h 338"/>
                <a:gd name="T68" fmla="*/ 303 w 346"/>
                <a:gd name="T69" fmla="*/ 223 h 338"/>
                <a:gd name="T70" fmla="*/ 295 w 346"/>
                <a:gd name="T71" fmla="*/ 213 h 338"/>
                <a:gd name="T72" fmla="*/ 305 w 346"/>
                <a:gd name="T73" fmla="*/ 211 h 338"/>
                <a:gd name="T74" fmla="*/ 305 w 346"/>
                <a:gd name="T75" fmla="*/ 192 h 338"/>
                <a:gd name="T76" fmla="*/ 321 w 346"/>
                <a:gd name="T77" fmla="*/ 192 h 338"/>
                <a:gd name="T78" fmla="*/ 331 w 346"/>
                <a:gd name="T79" fmla="*/ 176 h 338"/>
                <a:gd name="T80" fmla="*/ 337 w 346"/>
                <a:gd name="T81" fmla="*/ 162 h 338"/>
                <a:gd name="T82" fmla="*/ 346 w 346"/>
                <a:gd name="T83" fmla="*/ 121 h 338"/>
                <a:gd name="T84" fmla="*/ 337 w 346"/>
                <a:gd name="T85" fmla="*/ 107 h 338"/>
                <a:gd name="T86" fmla="*/ 335 w 346"/>
                <a:gd name="T87" fmla="*/ 90 h 338"/>
                <a:gd name="T88" fmla="*/ 344 w 346"/>
                <a:gd name="T89" fmla="*/ 72 h 338"/>
                <a:gd name="T90" fmla="*/ 339 w 346"/>
                <a:gd name="T91" fmla="*/ 47 h 338"/>
                <a:gd name="T92" fmla="*/ 311 w 346"/>
                <a:gd name="T93" fmla="*/ 29 h 338"/>
                <a:gd name="T94" fmla="*/ 309 w 346"/>
                <a:gd name="T95" fmla="*/ 12 h 338"/>
                <a:gd name="T96" fmla="*/ 280 w 346"/>
                <a:gd name="T97" fmla="*/ 14 h 338"/>
                <a:gd name="T98" fmla="*/ 252 w 346"/>
                <a:gd name="T99" fmla="*/ 19 h 338"/>
                <a:gd name="T100" fmla="*/ 235 w 346"/>
                <a:gd name="T101" fmla="*/ 33 h 338"/>
                <a:gd name="T102" fmla="*/ 211 w 346"/>
                <a:gd name="T103" fmla="*/ 41 h 338"/>
                <a:gd name="T104" fmla="*/ 201 w 346"/>
                <a:gd name="T105" fmla="*/ 33 h 338"/>
                <a:gd name="T106" fmla="*/ 182 w 346"/>
                <a:gd name="T107" fmla="*/ 25 h 338"/>
                <a:gd name="T108" fmla="*/ 154 w 346"/>
                <a:gd name="T109" fmla="*/ 25 h 338"/>
                <a:gd name="T110" fmla="*/ 152 w 346"/>
                <a:gd name="T111" fmla="*/ 10 h 338"/>
                <a:gd name="T112" fmla="*/ 127 w 346"/>
                <a:gd name="T113"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6" h="338">
                  <a:moveTo>
                    <a:pt x="107" y="2"/>
                  </a:moveTo>
                  <a:lnTo>
                    <a:pt x="96" y="4"/>
                  </a:lnTo>
                  <a:lnTo>
                    <a:pt x="100" y="8"/>
                  </a:lnTo>
                  <a:lnTo>
                    <a:pt x="94" y="21"/>
                  </a:lnTo>
                  <a:lnTo>
                    <a:pt x="84" y="23"/>
                  </a:lnTo>
                  <a:lnTo>
                    <a:pt x="82" y="25"/>
                  </a:lnTo>
                  <a:lnTo>
                    <a:pt x="78" y="31"/>
                  </a:lnTo>
                  <a:lnTo>
                    <a:pt x="76" y="33"/>
                  </a:lnTo>
                  <a:lnTo>
                    <a:pt x="64" y="37"/>
                  </a:lnTo>
                  <a:lnTo>
                    <a:pt x="33" y="49"/>
                  </a:lnTo>
                  <a:lnTo>
                    <a:pt x="29" y="45"/>
                  </a:lnTo>
                  <a:lnTo>
                    <a:pt x="19" y="51"/>
                  </a:lnTo>
                  <a:lnTo>
                    <a:pt x="15" y="49"/>
                  </a:lnTo>
                  <a:lnTo>
                    <a:pt x="13" y="51"/>
                  </a:lnTo>
                  <a:lnTo>
                    <a:pt x="11" y="57"/>
                  </a:lnTo>
                  <a:lnTo>
                    <a:pt x="4" y="76"/>
                  </a:lnTo>
                  <a:lnTo>
                    <a:pt x="0" y="82"/>
                  </a:lnTo>
                  <a:lnTo>
                    <a:pt x="8" y="88"/>
                  </a:lnTo>
                  <a:lnTo>
                    <a:pt x="11" y="90"/>
                  </a:lnTo>
                  <a:lnTo>
                    <a:pt x="17" y="92"/>
                  </a:lnTo>
                  <a:lnTo>
                    <a:pt x="19" y="96"/>
                  </a:lnTo>
                  <a:lnTo>
                    <a:pt x="29" y="100"/>
                  </a:lnTo>
                  <a:lnTo>
                    <a:pt x="39" y="121"/>
                  </a:lnTo>
                  <a:lnTo>
                    <a:pt x="58" y="129"/>
                  </a:lnTo>
                  <a:lnTo>
                    <a:pt x="62" y="129"/>
                  </a:lnTo>
                  <a:lnTo>
                    <a:pt x="64" y="135"/>
                  </a:lnTo>
                  <a:lnTo>
                    <a:pt x="66" y="143"/>
                  </a:lnTo>
                  <a:lnTo>
                    <a:pt x="80" y="164"/>
                  </a:lnTo>
                  <a:lnTo>
                    <a:pt x="80" y="168"/>
                  </a:lnTo>
                  <a:lnTo>
                    <a:pt x="80" y="172"/>
                  </a:lnTo>
                  <a:lnTo>
                    <a:pt x="80" y="176"/>
                  </a:lnTo>
                  <a:lnTo>
                    <a:pt x="76" y="178"/>
                  </a:lnTo>
                  <a:lnTo>
                    <a:pt x="70" y="176"/>
                  </a:lnTo>
                  <a:lnTo>
                    <a:pt x="55" y="190"/>
                  </a:lnTo>
                  <a:lnTo>
                    <a:pt x="53" y="201"/>
                  </a:lnTo>
                  <a:lnTo>
                    <a:pt x="53" y="203"/>
                  </a:lnTo>
                  <a:lnTo>
                    <a:pt x="55" y="205"/>
                  </a:lnTo>
                  <a:lnTo>
                    <a:pt x="55" y="215"/>
                  </a:lnTo>
                  <a:lnTo>
                    <a:pt x="58" y="219"/>
                  </a:lnTo>
                  <a:lnTo>
                    <a:pt x="62" y="219"/>
                  </a:lnTo>
                  <a:lnTo>
                    <a:pt x="66" y="219"/>
                  </a:lnTo>
                  <a:lnTo>
                    <a:pt x="70" y="219"/>
                  </a:lnTo>
                  <a:lnTo>
                    <a:pt x="72" y="223"/>
                  </a:lnTo>
                  <a:lnTo>
                    <a:pt x="70" y="229"/>
                  </a:lnTo>
                  <a:lnTo>
                    <a:pt x="70" y="248"/>
                  </a:lnTo>
                  <a:lnTo>
                    <a:pt x="80" y="252"/>
                  </a:lnTo>
                  <a:lnTo>
                    <a:pt x="86" y="252"/>
                  </a:lnTo>
                  <a:lnTo>
                    <a:pt x="100" y="252"/>
                  </a:lnTo>
                  <a:lnTo>
                    <a:pt x="107" y="252"/>
                  </a:lnTo>
                  <a:lnTo>
                    <a:pt x="107" y="254"/>
                  </a:lnTo>
                  <a:lnTo>
                    <a:pt x="98" y="260"/>
                  </a:lnTo>
                  <a:lnTo>
                    <a:pt x="98" y="264"/>
                  </a:lnTo>
                  <a:lnTo>
                    <a:pt x="100" y="266"/>
                  </a:lnTo>
                  <a:lnTo>
                    <a:pt x="109" y="270"/>
                  </a:lnTo>
                  <a:lnTo>
                    <a:pt x="111" y="278"/>
                  </a:lnTo>
                  <a:lnTo>
                    <a:pt x="111" y="280"/>
                  </a:lnTo>
                  <a:lnTo>
                    <a:pt x="98" y="282"/>
                  </a:lnTo>
                  <a:lnTo>
                    <a:pt x="94" y="284"/>
                  </a:lnTo>
                  <a:lnTo>
                    <a:pt x="90" y="299"/>
                  </a:lnTo>
                  <a:lnTo>
                    <a:pt x="88" y="301"/>
                  </a:lnTo>
                  <a:lnTo>
                    <a:pt x="84" y="301"/>
                  </a:lnTo>
                  <a:lnTo>
                    <a:pt x="76" y="303"/>
                  </a:lnTo>
                  <a:lnTo>
                    <a:pt x="76" y="309"/>
                  </a:lnTo>
                  <a:lnTo>
                    <a:pt x="86" y="325"/>
                  </a:lnTo>
                  <a:lnTo>
                    <a:pt x="88" y="338"/>
                  </a:lnTo>
                  <a:lnTo>
                    <a:pt x="133" y="338"/>
                  </a:lnTo>
                  <a:lnTo>
                    <a:pt x="133" y="335"/>
                  </a:lnTo>
                  <a:lnTo>
                    <a:pt x="139" y="335"/>
                  </a:lnTo>
                  <a:lnTo>
                    <a:pt x="139" y="331"/>
                  </a:lnTo>
                  <a:lnTo>
                    <a:pt x="166" y="338"/>
                  </a:lnTo>
                  <a:lnTo>
                    <a:pt x="213" y="338"/>
                  </a:lnTo>
                  <a:lnTo>
                    <a:pt x="213" y="335"/>
                  </a:lnTo>
                  <a:lnTo>
                    <a:pt x="219" y="335"/>
                  </a:lnTo>
                  <a:lnTo>
                    <a:pt x="223" y="335"/>
                  </a:lnTo>
                  <a:lnTo>
                    <a:pt x="225" y="338"/>
                  </a:lnTo>
                  <a:lnTo>
                    <a:pt x="278" y="338"/>
                  </a:lnTo>
                  <a:lnTo>
                    <a:pt x="278" y="335"/>
                  </a:lnTo>
                  <a:lnTo>
                    <a:pt x="282" y="327"/>
                  </a:lnTo>
                  <a:lnTo>
                    <a:pt x="286" y="329"/>
                  </a:lnTo>
                  <a:lnTo>
                    <a:pt x="288" y="335"/>
                  </a:lnTo>
                  <a:lnTo>
                    <a:pt x="288" y="338"/>
                  </a:lnTo>
                  <a:lnTo>
                    <a:pt x="295" y="338"/>
                  </a:lnTo>
                  <a:lnTo>
                    <a:pt x="297" y="333"/>
                  </a:lnTo>
                  <a:lnTo>
                    <a:pt x="299" y="329"/>
                  </a:lnTo>
                  <a:lnTo>
                    <a:pt x="301" y="321"/>
                  </a:lnTo>
                  <a:lnTo>
                    <a:pt x="297" y="315"/>
                  </a:lnTo>
                  <a:lnTo>
                    <a:pt x="301" y="313"/>
                  </a:lnTo>
                  <a:lnTo>
                    <a:pt x="305" y="309"/>
                  </a:lnTo>
                  <a:lnTo>
                    <a:pt x="307" y="299"/>
                  </a:lnTo>
                  <a:lnTo>
                    <a:pt x="309" y="295"/>
                  </a:lnTo>
                  <a:lnTo>
                    <a:pt x="315" y="291"/>
                  </a:lnTo>
                  <a:lnTo>
                    <a:pt x="323" y="291"/>
                  </a:lnTo>
                  <a:lnTo>
                    <a:pt x="325" y="291"/>
                  </a:lnTo>
                  <a:lnTo>
                    <a:pt x="329" y="286"/>
                  </a:lnTo>
                  <a:lnTo>
                    <a:pt x="335" y="282"/>
                  </a:lnTo>
                  <a:lnTo>
                    <a:pt x="339" y="284"/>
                  </a:lnTo>
                  <a:lnTo>
                    <a:pt x="342" y="276"/>
                  </a:lnTo>
                  <a:lnTo>
                    <a:pt x="339" y="274"/>
                  </a:lnTo>
                  <a:lnTo>
                    <a:pt x="319" y="266"/>
                  </a:lnTo>
                  <a:lnTo>
                    <a:pt x="311" y="262"/>
                  </a:lnTo>
                  <a:lnTo>
                    <a:pt x="309" y="260"/>
                  </a:lnTo>
                  <a:lnTo>
                    <a:pt x="303" y="237"/>
                  </a:lnTo>
                  <a:lnTo>
                    <a:pt x="299" y="233"/>
                  </a:lnTo>
                  <a:lnTo>
                    <a:pt x="303" y="225"/>
                  </a:lnTo>
                  <a:lnTo>
                    <a:pt x="303" y="223"/>
                  </a:lnTo>
                  <a:lnTo>
                    <a:pt x="303" y="219"/>
                  </a:lnTo>
                  <a:lnTo>
                    <a:pt x="303" y="219"/>
                  </a:lnTo>
                  <a:lnTo>
                    <a:pt x="295" y="213"/>
                  </a:lnTo>
                  <a:lnTo>
                    <a:pt x="303" y="217"/>
                  </a:lnTo>
                  <a:lnTo>
                    <a:pt x="303" y="215"/>
                  </a:lnTo>
                  <a:lnTo>
                    <a:pt x="305" y="211"/>
                  </a:lnTo>
                  <a:lnTo>
                    <a:pt x="299" y="201"/>
                  </a:lnTo>
                  <a:lnTo>
                    <a:pt x="301" y="196"/>
                  </a:lnTo>
                  <a:lnTo>
                    <a:pt x="305" y="192"/>
                  </a:lnTo>
                  <a:lnTo>
                    <a:pt x="307" y="194"/>
                  </a:lnTo>
                  <a:lnTo>
                    <a:pt x="313" y="194"/>
                  </a:lnTo>
                  <a:lnTo>
                    <a:pt x="321" y="192"/>
                  </a:lnTo>
                  <a:lnTo>
                    <a:pt x="325" y="190"/>
                  </a:lnTo>
                  <a:lnTo>
                    <a:pt x="329" y="184"/>
                  </a:lnTo>
                  <a:lnTo>
                    <a:pt x="331" y="176"/>
                  </a:lnTo>
                  <a:lnTo>
                    <a:pt x="331" y="170"/>
                  </a:lnTo>
                  <a:lnTo>
                    <a:pt x="333" y="168"/>
                  </a:lnTo>
                  <a:lnTo>
                    <a:pt x="337" y="162"/>
                  </a:lnTo>
                  <a:lnTo>
                    <a:pt x="339" y="160"/>
                  </a:lnTo>
                  <a:lnTo>
                    <a:pt x="346" y="160"/>
                  </a:lnTo>
                  <a:lnTo>
                    <a:pt x="346" y="121"/>
                  </a:lnTo>
                  <a:lnTo>
                    <a:pt x="346" y="117"/>
                  </a:lnTo>
                  <a:lnTo>
                    <a:pt x="337" y="111"/>
                  </a:lnTo>
                  <a:lnTo>
                    <a:pt x="337" y="107"/>
                  </a:lnTo>
                  <a:lnTo>
                    <a:pt x="335" y="104"/>
                  </a:lnTo>
                  <a:lnTo>
                    <a:pt x="333" y="98"/>
                  </a:lnTo>
                  <a:lnTo>
                    <a:pt x="335" y="90"/>
                  </a:lnTo>
                  <a:lnTo>
                    <a:pt x="342" y="86"/>
                  </a:lnTo>
                  <a:lnTo>
                    <a:pt x="339" y="78"/>
                  </a:lnTo>
                  <a:lnTo>
                    <a:pt x="344" y="72"/>
                  </a:lnTo>
                  <a:lnTo>
                    <a:pt x="339" y="57"/>
                  </a:lnTo>
                  <a:lnTo>
                    <a:pt x="339" y="49"/>
                  </a:lnTo>
                  <a:lnTo>
                    <a:pt x="339" y="47"/>
                  </a:lnTo>
                  <a:lnTo>
                    <a:pt x="323" y="43"/>
                  </a:lnTo>
                  <a:lnTo>
                    <a:pt x="317" y="37"/>
                  </a:lnTo>
                  <a:lnTo>
                    <a:pt x="311" y="29"/>
                  </a:lnTo>
                  <a:lnTo>
                    <a:pt x="309" y="23"/>
                  </a:lnTo>
                  <a:lnTo>
                    <a:pt x="311" y="19"/>
                  </a:lnTo>
                  <a:lnTo>
                    <a:pt x="309" y="12"/>
                  </a:lnTo>
                  <a:lnTo>
                    <a:pt x="297" y="12"/>
                  </a:lnTo>
                  <a:lnTo>
                    <a:pt x="290" y="14"/>
                  </a:lnTo>
                  <a:lnTo>
                    <a:pt x="280" y="14"/>
                  </a:lnTo>
                  <a:lnTo>
                    <a:pt x="274" y="19"/>
                  </a:lnTo>
                  <a:lnTo>
                    <a:pt x="270" y="21"/>
                  </a:lnTo>
                  <a:lnTo>
                    <a:pt x="252" y="19"/>
                  </a:lnTo>
                  <a:lnTo>
                    <a:pt x="245" y="21"/>
                  </a:lnTo>
                  <a:lnTo>
                    <a:pt x="237" y="25"/>
                  </a:lnTo>
                  <a:lnTo>
                    <a:pt x="235" y="33"/>
                  </a:lnTo>
                  <a:lnTo>
                    <a:pt x="223" y="37"/>
                  </a:lnTo>
                  <a:lnTo>
                    <a:pt x="217" y="39"/>
                  </a:lnTo>
                  <a:lnTo>
                    <a:pt x="211" y="41"/>
                  </a:lnTo>
                  <a:lnTo>
                    <a:pt x="211" y="39"/>
                  </a:lnTo>
                  <a:lnTo>
                    <a:pt x="211" y="37"/>
                  </a:lnTo>
                  <a:lnTo>
                    <a:pt x="201" y="33"/>
                  </a:lnTo>
                  <a:lnTo>
                    <a:pt x="194" y="31"/>
                  </a:lnTo>
                  <a:lnTo>
                    <a:pt x="188" y="31"/>
                  </a:lnTo>
                  <a:lnTo>
                    <a:pt x="182" y="25"/>
                  </a:lnTo>
                  <a:lnTo>
                    <a:pt x="166" y="27"/>
                  </a:lnTo>
                  <a:lnTo>
                    <a:pt x="160" y="27"/>
                  </a:lnTo>
                  <a:lnTo>
                    <a:pt x="154" y="25"/>
                  </a:lnTo>
                  <a:lnTo>
                    <a:pt x="156" y="21"/>
                  </a:lnTo>
                  <a:lnTo>
                    <a:pt x="156" y="19"/>
                  </a:lnTo>
                  <a:lnTo>
                    <a:pt x="152" y="10"/>
                  </a:lnTo>
                  <a:lnTo>
                    <a:pt x="143" y="6"/>
                  </a:lnTo>
                  <a:lnTo>
                    <a:pt x="137" y="6"/>
                  </a:lnTo>
                  <a:lnTo>
                    <a:pt x="127" y="0"/>
                  </a:lnTo>
                  <a:lnTo>
                    <a:pt x="107"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5" name="Freeform 315"/>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6" name="Freeform 316"/>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7" name="Freeform 317"/>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8" name="Freeform 318"/>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9" name="Freeform 319"/>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0" name="Freeform 320"/>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1" name="Freeform 321"/>
            <p:cNvSpPr>
              <a:spLocks noEditPoints="1"/>
            </p:cNvSpPr>
            <p:nvPr/>
          </p:nvSpPr>
          <p:spPr bwMode="auto">
            <a:xfrm>
              <a:off x="8486775" y="5432425"/>
              <a:ext cx="301625" cy="180975"/>
            </a:xfrm>
            <a:custGeom>
              <a:avLst/>
              <a:gdLst>
                <a:gd name="T0" fmla="*/ 169 w 190"/>
                <a:gd name="T1" fmla="*/ 112 h 114"/>
                <a:gd name="T2" fmla="*/ 165 w 190"/>
                <a:gd name="T3" fmla="*/ 112 h 114"/>
                <a:gd name="T4" fmla="*/ 163 w 190"/>
                <a:gd name="T5" fmla="*/ 112 h 114"/>
                <a:gd name="T6" fmla="*/ 177 w 190"/>
                <a:gd name="T7" fmla="*/ 114 h 114"/>
                <a:gd name="T8" fmla="*/ 171 w 190"/>
                <a:gd name="T9" fmla="*/ 110 h 114"/>
                <a:gd name="T10" fmla="*/ 171 w 190"/>
                <a:gd name="T11" fmla="*/ 83 h 114"/>
                <a:gd name="T12" fmla="*/ 161 w 190"/>
                <a:gd name="T13" fmla="*/ 85 h 114"/>
                <a:gd name="T14" fmla="*/ 165 w 190"/>
                <a:gd name="T15" fmla="*/ 92 h 114"/>
                <a:gd name="T16" fmla="*/ 181 w 190"/>
                <a:gd name="T17" fmla="*/ 112 h 114"/>
                <a:gd name="T18" fmla="*/ 190 w 190"/>
                <a:gd name="T19" fmla="*/ 114 h 114"/>
                <a:gd name="T20" fmla="*/ 177 w 190"/>
                <a:gd name="T21" fmla="*/ 96 h 114"/>
                <a:gd name="T22" fmla="*/ 169 w 190"/>
                <a:gd name="T23" fmla="*/ 87 h 114"/>
                <a:gd name="T24" fmla="*/ 173 w 190"/>
                <a:gd name="T25" fmla="*/ 83 h 114"/>
                <a:gd name="T26" fmla="*/ 2 w 190"/>
                <a:gd name="T27" fmla="*/ 2 h 114"/>
                <a:gd name="T28" fmla="*/ 0 w 190"/>
                <a:gd name="T29" fmla="*/ 6 h 114"/>
                <a:gd name="T30" fmla="*/ 6 w 190"/>
                <a:gd name="T31" fmla="*/ 16 h 114"/>
                <a:gd name="T32" fmla="*/ 22 w 190"/>
                <a:gd name="T33" fmla="*/ 32 h 114"/>
                <a:gd name="T34" fmla="*/ 24 w 190"/>
                <a:gd name="T35" fmla="*/ 49 h 114"/>
                <a:gd name="T36" fmla="*/ 26 w 190"/>
                <a:gd name="T37" fmla="*/ 61 h 114"/>
                <a:gd name="T38" fmla="*/ 45 w 190"/>
                <a:gd name="T39" fmla="*/ 81 h 114"/>
                <a:gd name="T40" fmla="*/ 55 w 190"/>
                <a:gd name="T41" fmla="*/ 94 h 114"/>
                <a:gd name="T42" fmla="*/ 67 w 190"/>
                <a:gd name="T43" fmla="*/ 100 h 114"/>
                <a:gd name="T44" fmla="*/ 81 w 190"/>
                <a:gd name="T45" fmla="*/ 114 h 114"/>
                <a:gd name="T46" fmla="*/ 149 w 190"/>
                <a:gd name="T47" fmla="*/ 110 h 114"/>
                <a:gd name="T48" fmla="*/ 141 w 190"/>
                <a:gd name="T49" fmla="*/ 102 h 114"/>
                <a:gd name="T50" fmla="*/ 137 w 190"/>
                <a:gd name="T51" fmla="*/ 96 h 114"/>
                <a:gd name="T52" fmla="*/ 137 w 190"/>
                <a:gd name="T53" fmla="*/ 87 h 114"/>
                <a:gd name="T54" fmla="*/ 139 w 190"/>
                <a:gd name="T55" fmla="*/ 77 h 114"/>
                <a:gd name="T56" fmla="*/ 124 w 190"/>
                <a:gd name="T57" fmla="*/ 61 h 114"/>
                <a:gd name="T58" fmla="*/ 120 w 190"/>
                <a:gd name="T59" fmla="*/ 63 h 114"/>
                <a:gd name="T60" fmla="*/ 124 w 190"/>
                <a:gd name="T61" fmla="*/ 67 h 114"/>
                <a:gd name="T62" fmla="*/ 130 w 190"/>
                <a:gd name="T63" fmla="*/ 73 h 114"/>
                <a:gd name="T64" fmla="*/ 128 w 190"/>
                <a:gd name="T65" fmla="*/ 87 h 114"/>
                <a:gd name="T66" fmla="*/ 124 w 190"/>
                <a:gd name="T67" fmla="*/ 87 h 114"/>
                <a:gd name="T68" fmla="*/ 120 w 190"/>
                <a:gd name="T69" fmla="*/ 90 h 114"/>
                <a:gd name="T70" fmla="*/ 116 w 190"/>
                <a:gd name="T71" fmla="*/ 96 h 114"/>
                <a:gd name="T72" fmla="*/ 112 w 190"/>
                <a:gd name="T73" fmla="*/ 98 h 114"/>
                <a:gd name="T74" fmla="*/ 106 w 190"/>
                <a:gd name="T75" fmla="*/ 90 h 114"/>
                <a:gd name="T76" fmla="*/ 102 w 190"/>
                <a:gd name="T77" fmla="*/ 83 h 114"/>
                <a:gd name="T78" fmla="*/ 83 w 190"/>
                <a:gd name="T79" fmla="*/ 69 h 114"/>
                <a:gd name="T80" fmla="*/ 73 w 190"/>
                <a:gd name="T81" fmla="*/ 57 h 114"/>
                <a:gd name="T82" fmla="*/ 61 w 190"/>
                <a:gd name="T83" fmla="*/ 47 h 114"/>
                <a:gd name="T84" fmla="*/ 51 w 190"/>
                <a:gd name="T85" fmla="*/ 36 h 114"/>
                <a:gd name="T86" fmla="*/ 45 w 190"/>
                <a:gd name="T87" fmla="*/ 34 h 114"/>
                <a:gd name="T88" fmla="*/ 34 w 190"/>
                <a:gd name="T89" fmla="*/ 32 h 114"/>
                <a:gd name="T90" fmla="*/ 26 w 190"/>
                <a:gd name="T91" fmla="*/ 28 h 114"/>
                <a:gd name="T92" fmla="*/ 20 w 190"/>
                <a:gd name="T93" fmla="*/ 24 h 114"/>
                <a:gd name="T94" fmla="*/ 14 w 190"/>
                <a:gd name="T95" fmla="*/ 16 h 114"/>
                <a:gd name="T96" fmla="*/ 10 w 190"/>
                <a:gd name="T97" fmla="*/ 10 h 114"/>
                <a:gd name="T98" fmla="*/ 10 w 190"/>
                <a:gd name="T99" fmla="*/ 4 h 114"/>
                <a:gd name="T100" fmla="*/ 8 w 190"/>
                <a:gd name="T101" fmla="*/ 2 h 114"/>
                <a:gd name="T102" fmla="*/ 2 w 190"/>
                <a:gd name="T10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0" h="114">
                  <a:moveTo>
                    <a:pt x="169" y="110"/>
                  </a:moveTo>
                  <a:lnTo>
                    <a:pt x="169" y="112"/>
                  </a:lnTo>
                  <a:lnTo>
                    <a:pt x="167" y="114"/>
                  </a:lnTo>
                  <a:lnTo>
                    <a:pt x="165" y="112"/>
                  </a:lnTo>
                  <a:lnTo>
                    <a:pt x="165" y="110"/>
                  </a:lnTo>
                  <a:lnTo>
                    <a:pt x="163" y="112"/>
                  </a:lnTo>
                  <a:lnTo>
                    <a:pt x="163" y="114"/>
                  </a:lnTo>
                  <a:lnTo>
                    <a:pt x="177" y="114"/>
                  </a:lnTo>
                  <a:lnTo>
                    <a:pt x="175" y="112"/>
                  </a:lnTo>
                  <a:lnTo>
                    <a:pt x="171" y="110"/>
                  </a:lnTo>
                  <a:lnTo>
                    <a:pt x="169" y="110"/>
                  </a:lnTo>
                  <a:close/>
                  <a:moveTo>
                    <a:pt x="171" y="83"/>
                  </a:moveTo>
                  <a:lnTo>
                    <a:pt x="165" y="85"/>
                  </a:lnTo>
                  <a:lnTo>
                    <a:pt x="161" y="85"/>
                  </a:lnTo>
                  <a:lnTo>
                    <a:pt x="161" y="90"/>
                  </a:lnTo>
                  <a:lnTo>
                    <a:pt x="165" y="92"/>
                  </a:lnTo>
                  <a:lnTo>
                    <a:pt x="171" y="94"/>
                  </a:lnTo>
                  <a:lnTo>
                    <a:pt x="181" y="112"/>
                  </a:lnTo>
                  <a:lnTo>
                    <a:pt x="184" y="114"/>
                  </a:lnTo>
                  <a:lnTo>
                    <a:pt x="190" y="114"/>
                  </a:lnTo>
                  <a:lnTo>
                    <a:pt x="190" y="108"/>
                  </a:lnTo>
                  <a:lnTo>
                    <a:pt x="177" y="96"/>
                  </a:lnTo>
                  <a:lnTo>
                    <a:pt x="171" y="90"/>
                  </a:lnTo>
                  <a:lnTo>
                    <a:pt x="169" y="87"/>
                  </a:lnTo>
                  <a:lnTo>
                    <a:pt x="177" y="85"/>
                  </a:lnTo>
                  <a:lnTo>
                    <a:pt x="173" y="83"/>
                  </a:lnTo>
                  <a:lnTo>
                    <a:pt x="171" y="83"/>
                  </a:lnTo>
                  <a:close/>
                  <a:moveTo>
                    <a:pt x="2" y="2"/>
                  </a:moveTo>
                  <a:lnTo>
                    <a:pt x="0" y="0"/>
                  </a:lnTo>
                  <a:lnTo>
                    <a:pt x="0" y="6"/>
                  </a:lnTo>
                  <a:lnTo>
                    <a:pt x="0" y="10"/>
                  </a:lnTo>
                  <a:lnTo>
                    <a:pt x="6" y="16"/>
                  </a:lnTo>
                  <a:lnTo>
                    <a:pt x="16" y="28"/>
                  </a:lnTo>
                  <a:lnTo>
                    <a:pt x="22" y="32"/>
                  </a:lnTo>
                  <a:lnTo>
                    <a:pt x="22" y="40"/>
                  </a:lnTo>
                  <a:lnTo>
                    <a:pt x="24" y="49"/>
                  </a:lnTo>
                  <a:lnTo>
                    <a:pt x="24" y="55"/>
                  </a:lnTo>
                  <a:lnTo>
                    <a:pt x="26" y="61"/>
                  </a:lnTo>
                  <a:lnTo>
                    <a:pt x="38" y="75"/>
                  </a:lnTo>
                  <a:lnTo>
                    <a:pt x="45" y="81"/>
                  </a:lnTo>
                  <a:lnTo>
                    <a:pt x="53" y="90"/>
                  </a:lnTo>
                  <a:lnTo>
                    <a:pt x="55" y="94"/>
                  </a:lnTo>
                  <a:lnTo>
                    <a:pt x="59" y="98"/>
                  </a:lnTo>
                  <a:lnTo>
                    <a:pt x="67" y="100"/>
                  </a:lnTo>
                  <a:lnTo>
                    <a:pt x="71" y="102"/>
                  </a:lnTo>
                  <a:lnTo>
                    <a:pt x="81" y="114"/>
                  </a:lnTo>
                  <a:lnTo>
                    <a:pt x="151" y="114"/>
                  </a:lnTo>
                  <a:lnTo>
                    <a:pt x="149" y="110"/>
                  </a:lnTo>
                  <a:lnTo>
                    <a:pt x="143" y="104"/>
                  </a:lnTo>
                  <a:lnTo>
                    <a:pt x="141" y="102"/>
                  </a:lnTo>
                  <a:lnTo>
                    <a:pt x="139" y="100"/>
                  </a:lnTo>
                  <a:lnTo>
                    <a:pt x="137" y="96"/>
                  </a:lnTo>
                  <a:lnTo>
                    <a:pt x="137" y="92"/>
                  </a:lnTo>
                  <a:lnTo>
                    <a:pt x="137" y="87"/>
                  </a:lnTo>
                  <a:lnTo>
                    <a:pt x="134" y="85"/>
                  </a:lnTo>
                  <a:lnTo>
                    <a:pt x="139" y="77"/>
                  </a:lnTo>
                  <a:lnTo>
                    <a:pt x="134" y="71"/>
                  </a:lnTo>
                  <a:lnTo>
                    <a:pt x="124" y="61"/>
                  </a:lnTo>
                  <a:lnTo>
                    <a:pt x="122" y="61"/>
                  </a:lnTo>
                  <a:lnTo>
                    <a:pt x="120" y="63"/>
                  </a:lnTo>
                  <a:lnTo>
                    <a:pt x="122" y="65"/>
                  </a:lnTo>
                  <a:lnTo>
                    <a:pt x="124" y="67"/>
                  </a:lnTo>
                  <a:lnTo>
                    <a:pt x="128" y="71"/>
                  </a:lnTo>
                  <a:lnTo>
                    <a:pt x="130" y="73"/>
                  </a:lnTo>
                  <a:lnTo>
                    <a:pt x="132" y="75"/>
                  </a:lnTo>
                  <a:lnTo>
                    <a:pt x="128" y="87"/>
                  </a:lnTo>
                  <a:lnTo>
                    <a:pt x="126" y="87"/>
                  </a:lnTo>
                  <a:lnTo>
                    <a:pt x="124" y="87"/>
                  </a:lnTo>
                  <a:lnTo>
                    <a:pt x="120" y="87"/>
                  </a:lnTo>
                  <a:lnTo>
                    <a:pt x="120" y="90"/>
                  </a:lnTo>
                  <a:lnTo>
                    <a:pt x="118" y="92"/>
                  </a:lnTo>
                  <a:lnTo>
                    <a:pt x="116" y="96"/>
                  </a:lnTo>
                  <a:lnTo>
                    <a:pt x="114" y="98"/>
                  </a:lnTo>
                  <a:lnTo>
                    <a:pt x="112" y="98"/>
                  </a:lnTo>
                  <a:lnTo>
                    <a:pt x="108" y="96"/>
                  </a:lnTo>
                  <a:lnTo>
                    <a:pt x="106" y="90"/>
                  </a:lnTo>
                  <a:lnTo>
                    <a:pt x="104" y="85"/>
                  </a:lnTo>
                  <a:lnTo>
                    <a:pt x="102" y="83"/>
                  </a:lnTo>
                  <a:lnTo>
                    <a:pt x="96" y="81"/>
                  </a:lnTo>
                  <a:lnTo>
                    <a:pt x="83" y="69"/>
                  </a:lnTo>
                  <a:lnTo>
                    <a:pt x="75" y="61"/>
                  </a:lnTo>
                  <a:lnTo>
                    <a:pt x="73" y="57"/>
                  </a:lnTo>
                  <a:lnTo>
                    <a:pt x="63" y="49"/>
                  </a:lnTo>
                  <a:lnTo>
                    <a:pt x="61" y="47"/>
                  </a:lnTo>
                  <a:lnTo>
                    <a:pt x="59" y="45"/>
                  </a:lnTo>
                  <a:lnTo>
                    <a:pt x="51" y="36"/>
                  </a:lnTo>
                  <a:lnTo>
                    <a:pt x="49" y="34"/>
                  </a:lnTo>
                  <a:lnTo>
                    <a:pt x="45" y="34"/>
                  </a:lnTo>
                  <a:lnTo>
                    <a:pt x="40" y="34"/>
                  </a:lnTo>
                  <a:lnTo>
                    <a:pt x="34" y="32"/>
                  </a:lnTo>
                  <a:lnTo>
                    <a:pt x="30" y="30"/>
                  </a:lnTo>
                  <a:lnTo>
                    <a:pt x="26" y="28"/>
                  </a:lnTo>
                  <a:lnTo>
                    <a:pt x="24" y="24"/>
                  </a:lnTo>
                  <a:lnTo>
                    <a:pt x="20" y="24"/>
                  </a:lnTo>
                  <a:lnTo>
                    <a:pt x="18" y="20"/>
                  </a:lnTo>
                  <a:lnTo>
                    <a:pt x="14" y="16"/>
                  </a:lnTo>
                  <a:lnTo>
                    <a:pt x="12" y="12"/>
                  </a:lnTo>
                  <a:lnTo>
                    <a:pt x="10" y="10"/>
                  </a:lnTo>
                  <a:lnTo>
                    <a:pt x="10" y="8"/>
                  </a:lnTo>
                  <a:lnTo>
                    <a:pt x="10" y="4"/>
                  </a:lnTo>
                  <a:lnTo>
                    <a:pt x="10" y="2"/>
                  </a:lnTo>
                  <a:lnTo>
                    <a:pt x="8" y="2"/>
                  </a:lnTo>
                  <a:lnTo>
                    <a:pt x="6" y="2"/>
                  </a:lnTo>
                  <a:lnTo>
                    <a:pt x="2" y="0"/>
                  </a:lnTo>
                  <a:lnTo>
                    <a:pt x="2"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2" name="Freeform 322"/>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3" name="Freeform 323"/>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4" name="Freeform 324"/>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5" name="Freeform 325"/>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6" name="Freeform 326"/>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7" name="Freeform 327"/>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8" name="Freeform 328"/>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9" name="Freeform 329"/>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0" name="Freeform 330"/>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1" name="Freeform 331"/>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2" name="Freeform 332"/>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3" name="Freeform 333"/>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4" name="Freeform 334"/>
            <p:cNvSpPr>
              <a:spLocks/>
            </p:cNvSpPr>
            <p:nvPr/>
          </p:nvSpPr>
          <p:spPr bwMode="auto">
            <a:xfrm>
              <a:off x="8901113" y="5110163"/>
              <a:ext cx="301625" cy="661988"/>
            </a:xfrm>
            <a:custGeom>
              <a:avLst/>
              <a:gdLst>
                <a:gd name="T0" fmla="*/ 190 w 190"/>
                <a:gd name="T1" fmla="*/ 10 h 417"/>
                <a:gd name="T2" fmla="*/ 182 w 190"/>
                <a:gd name="T3" fmla="*/ 27 h 417"/>
                <a:gd name="T4" fmla="*/ 178 w 190"/>
                <a:gd name="T5" fmla="*/ 37 h 417"/>
                <a:gd name="T6" fmla="*/ 172 w 190"/>
                <a:gd name="T7" fmla="*/ 49 h 417"/>
                <a:gd name="T8" fmla="*/ 170 w 190"/>
                <a:gd name="T9" fmla="*/ 70 h 417"/>
                <a:gd name="T10" fmla="*/ 166 w 190"/>
                <a:gd name="T11" fmla="*/ 88 h 417"/>
                <a:gd name="T12" fmla="*/ 158 w 190"/>
                <a:gd name="T13" fmla="*/ 108 h 417"/>
                <a:gd name="T14" fmla="*/ 151 w 190"/>
                <a:gd name="T15" fmla="*/ 127 h 417"/>
                <a:gd name="T16" fmla="*/ 141 w 190"/>
                <a:gd name="T17" fmla="*/ 145 h 417"/>
                <a:gd name="T18" fmla="*/ 133 w 190"/>
                <a:gd name="T19" fmla="*/ 166 h 417"/>
                <a:gd name="T20" fmla="*/ 119 w 190"/>
                <a:gd name="T21" fmla="*/ 180 h 417"/>
                <a:gd name="T22" fmla="*/ 106 w 190"/>
                <a:gd name="T23" fmla="*/ 182 h 417"/>
                <a:gd name="T24" fmla="*/ 98 w 190"/>
                <a:gd name="T25" fmla="*/ 192 h 417"/>
                <a:gd name="T26" fmla="*/ 82 w 190"/>
                <a:gd name="T27" fmla="*/ 213 h 417"/>
                <a:gd name="T28" fmla="*/ 78 w 190"/>
                <a:gd name="T29" fmla="*/ 219 h 417"/>
                <a:gd name="T30" fmla="*/ 68 w 190"/>
                <a:gd name="T31" fmla="*/ 231 h 417"/>
                <a:gd name="T32" fmla="*/ 59 w 190"/>
                <a:gd name="T33" fmla="*/ 243 h 417"/>
                <a:gd name="T34" fmla="*/ 53 w 190"/>
                <a:gd name="T35" fmla="*/ 260 h 417"/>
                <a:gd name="T36" fmla="*/ 49 w 190"/>
                <a:gd name="T37" fmla="*/ 276 h 417"/>
                <a:gd name="T38" fmla="*/ 51 w 190"/>
                <a:gd name="T39" fmla="*/ 280 h 417"/>
                <a:gd name="T40" fmla="*/ 61 w 190"/>
                <a:gd name="T41" fmla="*/ 278 h 417"/>
                <a:gd name="T42" fmla="*/ 68 w 190"/>
                <a:gd name="T43" fmla="*/ 270 h 417"/>
                <a:gd name="T44" fmla="*/ 72 w 190"/>
                <a:gd name="T45" fmla="*/ 278 h 417"/>
                <a:gd name="T46" fmla="*/ 78 w 190"/>
                <a:gd name="T47" fmla="*/ 280 h 417"/>
                <a:gd name="T48" fmla="*/ 74 w 190"/>
                <a:gd name="T49" fmla="*/ 286 h 417"/>
                <a:gd name="T50" fmla="*/ 74 w 190"/>
                <a:gd name="T51" fmla="*/ 293 h 417"/>
                <a:gd name="T52" fmla="*/ 80 w 190"/>
                <a:gd name="T53" fmla="*/ 299 h 417"/>
                <a:gd name="T54" fmla="*/ 80 w 190"/>
                <a:gd name="T55" fmla="*/ 303 h 417"/>
                <a:gd name="T56" fmla="*/ 72 w 190"/>
                <a:gd name="T57" fmla="*/ 305 h 417"/>
                <a:gd name="T58" fmla="*/ 68 w 190"/>
                <a:gd name="T59" fmla="*/ 305 h 417"/>
                <a:gd name="T60" fmla="*/ 59 w 190"/>
                <a:gd name="T61" fmla="*/ 307 h 417"/>
                <a:gd name="T62" fmla="*/ 53 w 190"/>
                <a:gd name="T63" fmla="*/ 299 h 417"/>
                <a:gd name="T64" fmla="*/ 47 w 190"/>
                <a:gd name="T65" fmla="*/ 297 h 417"/>
                <a:gd name="T66" fmla="*/ 43 w 190"/>
                <a:gd name="T67" fmla="*/ 329 h 417"/>
                <a:gd name="T68" fmla="*/ 45 w 190"/>
                <a:gd name="T69" fmla="*/ 340 h 417"/>
                <a:gd name="T70" fmla="*/ 35 w 190"/>
                <a:gd name="T71" fmla="*/ 354 h 417"/>
                <a:gd name="T72" fmla="*/ 25 w 190"/>
                <a:gd name="T73" fmla="*/ 356 h 417"/>
                <a:gd name="T74" fmla="*/ 19 w 190"/>
                <a:gd name="T75" fmla="*/ 354 h 417"/>
                <a:gd name="T76" fmla="*/ 2 w 190"/>
                <a:gd name="T77" fmla="*/ 352 h 417"/>
                <a:gd name="T78" fmla="*/ 0 w 190"/>
                <a:gd name="T79" fmla="*/ 348 h 417"/>
                <a:gd name="T80" fmla="*/ 4 w 190"/>
                <a:gd name="T81" fmla="*/ 362 h 417"/>
                <a:gd name="T82" fmla="*/ 29 w 190"/>
                <a:gd name="T83" fmla="*/ 376 h 417"/>
                <a:gd name="T84" fmla="*/ 43 w 190"/>
                <a:gd name="T85" fmla="*/ 417 h 417"/>
                <a:gd name="T86" fmla="*/ 115 w 190"/>
                <a:gd name="T87" fmla="*/ 376 h 417"/>
                <a:gd name="T88" fmla="*/ 121 w 190"/>
                <a:gd name="T89" fmla="*/ 342 h 417"/>
                <a:gd name="T90" fmla="*/ 137 w 190"/>
                <a:gd name="T91" fmla="*/ 305 h 417"/>
                <a:gd name="T92" fmla="*/ 143 w 190"/>
                <a:gd name="T93" fmla="*/ 272 h 417"/>
                <a:gd name="T94" fmla="*/ 147 w 190"/>
                <a:gd name="T95" fmla="*/ 256 h 417"/>
                <a:gd name="T96" fmla="*/ 151 w 190"/>
                <a:gd name="T97" fmla="*/ 231 h 417"/>
                <a:gd name="T98" fmla="*/ 170 w 190"/>
                <a:gd name="T99" fmla="*/ 190 h 417"/>
                <a:gd name="T100" fmla="*/ 190 w 190"/>
                <a:gd name="T101"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417">
                  <a:moveTo>
                    <a:pt x="190" y="0"/>
                  </a:moveTo>
                  <a:lnTo>
                    <a:pt x="190" y="2"/>
                  </a:lnTo>
                  <a:lnTo>
                    <a:pt x="190" y="4"/>
                  </a:lnTo>
                  <a:lnTo>
                    <a:pt x="190" y="10"/>
                  </a:lnTo>
                  <a:lnTo>
                    <a:pt x="188" y="14"/>
                  </a:lnTo>
                  <a:lnTo>
                    <a:pt x="186" y="16"/>
                  </a:lnTo>
                  <a:lnTo>
                    <a:pt x="184" y="23"/>
                  </a:lnTo>
                  <a:lnTo>
                    <a:pt x="182" y="27"/>
                  </a:lnTo>
                  <a:lnTo>
                    <a:pt x="180" y="29"/>
                  </a:lnTo>
                  <a:lnTo>
                    <a:pt x="180" y="33"/>
                  </a:lnTo>
                  <a:lnTo>
                    <a:pt x="180" y="35"/>
                  </a:lnTo>
                  <a:lnTo>
                    <a:pt x="178" y="37"/>
                  </a:lnTo>
                  <a:lnTo>
                    <a:pt x="176" y="41"/>
                  </a:lnTo>
                  <a:lnTo>
                    <a:pt x="174" y="43"/>
                  </a:lnTo>
                  <a:lnTo>
                    <a:pt x="172" y="45"/>
                  </a:lnTo>
                  <a:lnTo>
                    <a:pt x="172" y="49"/>
                  </a:lnTo>
                  <a:lnTo>
                    <a:pt x="172" y="55"/>
                  </a:lnTo>
                  <a:lnTo>
                    <a:pt x="172" y="57"/>
                  </a:lnTo>
                  <a:lnTo>
                    <a:pt x="172" y="64"/>
                  </a:lnTo>
                  <a:lnTo>
                    <a:pt x="170" y="70"/>
                  </a:lnTo>
                  <a:lnTo>
                    <a:pt x="168" y="74"/>
                  </a:lnTo>
                  <a:lnTo>
                    <a:pt x="168" y="80"/>
                  </a:lnTo>
                  <a:lnTo>
                    <a:pt x="166" y="84"/>
                  </a:lnTo>
                  <a:lnTo>
                    <a:pt x="166" y="88"/>
                  </a:lnTo>
                  <a:lnTo>
                    <a:pt x="166" y="92"/>
                  </a:lnTo>
                  <a:lnTo>
                    <a:pt x="164" y="98"/>
                  </a:lnTo>
                  <a:lnTo>
                    <a:pt x="162" y="100"/>
                  </a:lnTo>
                  <a:lnTo>
                    <a:pt x="158" y="108"/>
                  </a:lnTo>
                  <a:lnTo>
                    <a:pt x="158" y="113"/>
                  </a:lnTo>
                  <a:lnTo>
                    <a:pt x="158" y="119"/>
                  </a:lnTo>
                  <a:lnTo>
                    <a:pt x="155" y="123"/>
                  </a:lnTo>
                  <a:lnTo>
                    <a:pt x="151" y="127"/>
                  </a:lnTo>
                  <a:lnTo>
                    <a:pt x="149" y="129"/>
                  </a:lnTo>
                  <a:lnTo>
                    <a:pt x="145" y="135"/>
                  </a:lnTo>
                  <a:lnTo>
                    <a:pt x="143" y="141"/>
                  </a:lnTo>
                  <a:lnTo>
                    <a:pt x="141" y="145"/>
                  </a:lnTo>
                  <a:lnTo>
                    <a:pt x="141" y="149"/>
                  </a:lnTo>
                  <a:lnTo>
                    <a:pt x="137" y="156"/>
                  </a:lnTo>
                  <a:lnTo>
                    <a:pt x="135" y="160"/>
                  </a:lnTo>
                  <a:lnTo>
                    <a:pt x="133" y="166"/>
                  </a:lnTo>
                  <a:lnTo>
                    <a:pt x="131" y="170"/>
                  </a:lnTo>
                  <a:lnTo>
                    <a:pt x="127" y="174"/>
                  </a:lnTo>
                  <a:lnTo>
                    <a:pt x="123" y="178"/>
                  </a:lnTo>
                  <a:lnTo>
                    <a:pt x="119" y="180"/>
                  </a:lnTo>
                  <a:lnTo>
                    <a:pt x="117" y="184"/>
                  </a:lnTo>
                  <a:lnTo>
                    <a:pt x="113" y="182"/>
                  </a:lnTo>
                  <a:lnTo>
                    <a:pt x="108" y="182"/>
                  </a:lnTo>
                  <a:lnTo>
                    <a:pt x="106" y="182"/>
                  </a:lnTo>
                  <a:lnTo>
                    <a:pt x="106" y="184"/>
                  </a:lnTo>
                  <a:lnTo>
                    <a:pt x="104" y="186"/>
                  </a:lnTo>
                  <a:lnTo>
                    <a:pt x="100" y="190"/>
                  </a:lnTo>
                  <a:lnTo>
                    <a:pt x="98" y="192"/>
                  </a:lnTo>
                  <a:lnTo>
                    <a:pt x="94" y="196"/>
                  </a:lnTo>
                  <a:lnTo>
                    <a:pt x="86" y="205"/>
                  </a:lnTo>
                  <a:lnTo>
                    <a:pt x="84" y="211"/>
                  </a:lnTo>
                  <a:lnTo>
                    <a:pt x="82" y="213"/>
                  </a:lnTo>
                  <a:lnTo>
                    <a:pt x="80" y="213"/>
                  </a:lnTo>
                  <a:lnTo>
                    <a:pt x="78" y="215"/>
                  </a:lnTo>
                  <a:lnTo>
                    <a:pt x="78" y="217"/>
                  </a:lnTo>
                  <a:lnTo>
                    <a:pt x="78" y="219"/>
                  </a:lnTo>
                  <a:lnTo>
                    <a:pt x="76" y="223"/>
                  </a:lnTo>
                  <a:lnTo>
                    <a:pt x="74" y="227"/>
                  </a:lnTo>
                  <a:lnTo>
                    <a:pt x="72" y="229"/>
                  </a:lnTo>
                  <a:lnTo>
                    <a:pt x="68" y="231"/>
                  </a:lnTo>
                  <a:lnTo>
                    <a:pt x="66" y="233"/>
                  </a:lnTo>
                  <a:lnTo>
                    <a:pt x="66" y="237"/>
                  </a:lnTo>
                  <a:lnTo>
                    <a:pt x="64" y="239"/>
                  </a:lnTo>
                  <a:lnTo>
                    <a:pt x="59" y="243"/>
                  </a:lnTo>
                  <a:lnTo>
                    <a:pt x="57" y="245"/>
                  </a:lnTo>
                  <a:lnTo>
                    <a:pt x="55" y="250"/>
                  </a:lnTo>
                  <a:lnTo>
                    <a:pt x="53" y="252"/>
                  </a:lnTo>
                  <a:lnTo>
                    <a:pt x="53" y="260"/>
                  </a:lnTo>
                  <a:lnTo>
                    <a:pt x="51" y="264"/>
                  </a:lnTo>
                  <a:lnTo>
                    <a:pt x="49" y="266"/>
                  </a:lnTo>
                  <a:lnTo>
                    <a:pt x="47" y="272"/>
                  </a:lnTo>
                  <a:lnTo>
                    <a:pt x="49" y="276"/>
                  </a:lnTo>
                  <a:lnTo>
                    <a:pt x="49" y="276"/>
                  </a:lnTo>
                  <a:lnTo>
                    <a:pt x="51" y="276"/>
                  </a:lnTo>
                  <a:lnTo>
                    <a:pt x="51" y="278"/>
                  </a:lnTo>
                  <a:lnTo>
                    <a:pt x="51" y="280"/>
                  </a:lnTo>
                  <a:lnTo>
                    <a:pt x="53" y="280"/>
                  </a:lnTo>
                  <a:lnTo>
                    <a:pt x="55" y="278"/>
                  </a:lnTo>
                  <a:lnTo>
                    <a:pt x="57" y="278"/>
                  </a:lnTo>
                  <a:lnTo>
                    <a:pt x="61" y="278"/>
                  </a:lnTo>
                  <a:lnTo>
                    <a:pt x="66" y="280"/>
                  </a:lnTo>
                  <a:lnTo>
                    <a:pt x="66" y="276"/>
                  </a:lnTo>
                  <a:lnTo>
                    <a:pt x="66" y="274"/>
                  </a:lnTo>
                  <a:lnTo>
                    <a:pt x="68" y="270"/>
                  </a:lnTo>
                  <a:lnTo>
                    <a:pt x="70" y="270"/>
                  </a:lnTo>
                  <a:lnTo>
                    <a:pt x="72" y="272"/>
                  </a:lnTo>
                  <a:lnTo>
                    <a:pt x="72" y="276"/>
                  </a:lnTo>
                  <a:lnTo>
                    <a:pt x="72" y="278"/>
                  </a:lnTo>
                  <a:lnTo>
                    <a:pt x="72" y="280"/>
                  </a:lnTo>
                  <a:lnTo>
                    <a:pt x="74" y="280"/>
                  </a:lnTo>
                  <a:lnTo>
                    <a:pt x="76" y="280"/>
                  </a:lnTo>
                  <a:lnTo>
                    <a:pt x="78" y="280"/>
                  </a:lnTo>
                  <a:lnTo>
                    <a:pt x="78" y="282"/>
                  </a:lnTo>
                  <a:lnTo>
                    <a:pt x="78" y="282"/>
                  </a:lnTo>
                  <a:lnTo>
                    <a:pt x="76" y="284"/>
                  </a:lnTo>
                  <a:lnTo>
                    <a:pt x="74" y="286"/>
                  </a:lnTo>
                  <a:lnTo>
                    <a:pt x="74" y="288"/>
                  </a:lnTo>
                  <a:lnTo>
                    <a:pt x="76" y="290"/>
                  </a:lnTo>
                  <a:lnTo>
                    <a:pt x="76" y="293"/>
                  </a:lnTo>
                  <a:lnTo>
                    <a:pt x="74" y="293"/>
                  </a:lnTo>
                  <a:lnTo>
                    <a:pt x="74" y="295"/>
                  </a:lnTo>
                  <a:lnTo>
                    <a:pt x="78" y="297"/>
                  </a:lnTo>
                  <a:lnTo>
                    <a:pt x="80" y="297"/>
                  </a:lnTo>
                  <a:lnTo>
                    <a:pt x="80" y="299"/>
                  </a:lnTo>
                  <a:lnTo>
                    <a:pt x="82" y="301"/>
                  </a:lnTo>
                  <a:lnTo>
                    <a:pt x="84" y="301"/>
                  </a:lnTo>
                  <a:lnTo>
                    <a:pt x="84" y="303"/>
                  </a:lnTo>
                  <a:lnTo>
                    <a:pt x="80" y="303"/>
                  </a:lnTo>
                  <a:lnTo>
                    <a:pt x="78" y="303"/>
                  </a:lnTo>
                  <a:lnTo>
                    <a:pt x="76" y="305"/>
                  </a:lnTo>
                  <a:lnTo>
                    <a:pt x="72" y="307"/>
                  </a:lnTo>
                  <a:lnTo>
                    <a:pt x="72" y="305"/>
                  </a:lnTo>
                  <a:lnTo>
                    <a:pt x="70" y="303"/>
                  </a:lnTo>
                  <a:lnTo>
                    <a:pt x="68" y="301"/>
                  </a:lnTo>
                  <a:lnTo>
                    <a:pt x="68" y="303"/>
                  </a:lnTo>
                  <a:lnTo>
                    <a:pt x="68" y="305"/>
                  </a:lnTo>
                  <a:lnTo>
                    <a:pt x="66" y="307"/>
                  </a:lnTo>
                  <a:lnTo>
                    <a:pt x="68" y="307"/>
                  </a:lnTo>
                  <a:lnTo>
                    <a:pt x="64" y="307"/>
                  </a:lnTo>
                  <a:lnTo>
                    <a:pt x="59" y="307"/>
                  </a:lnTo>
                  <a:lnTo>
                    <a:pt x="57" y="307"/>
                  </a:lnTo>
                  <a:lnTo>
                    <a:pt x="55" y="303"/>
                  </a:lnTo>
                  <a:lnTo>
                    <a:pt x="53" y="299"/>
                  </a:lnTo>
                  <a:lnTo>
                    <a:pt x="53" y="299"/>
                  </a:lnTo>
                  <a:lnTo>
                    <a:pt x="51" y="299"/>
                  </a:lnTo>
                  <a:lnTo>
                    <a:pt x="49" y="299"/>
                  </a:lnTo>
                  <a:lnTo>
                    <a:pt x="47" y="297"/>
                  </a:lnTo>
                  <a:lnTo>
                    <a:pt x="47" y="297"/>
                  </a:lnTo>
                  <a:lnTo>
                    <a:pt x="45" y="301"/>
                  </a:lnTo>
                  <a:lnTo>
                    <a:pt x="45" y="309"/>
                  </a:lnTo>
                  <a:lnTo>
                    <a:pt x="45" y="319"/>
                  </a:lnTo>
                  <a:lnTo>
                    <a:pt x="43" y="329"/>
                  </a:lnTo>
                  <a:lnTo>
                    <a:pt x="43" y="331"/>
                  </a:lnTo>
                  <a:lnTo>
                    <a:pt x="45" y="337"/>
                  </a:lnTo>
                  <a:lnTo>
                    <a:pt x="45" y="337"/>
                  </a:lnTo>
                  <a:lnTo>
                    <a:pt x="45" y="340"/>
                  </a:lnTo>
                  <a:lnTo>
                    <a:pt x="41" y="340"/>
                  </a:lnTo>
                  <a:lnTo>
                    <a:pt x="39" y="342"/>
                  </a:lnTo>
                  <a:lnTo>
                    <a:pt x="35" y="350"/>
                  </a:lnTo>
                  <a:lnTo>
                    <a:pt x="35" y="354"/>
                  </a:lnTo>
                  <a:lnTo>
                    <a:pt x="33" y="358"/>
                  </a:lnTo>
                  <a:lnTo>
                    <a:pt x="29" y="358"/>
                  </a:lnTo>
                  <a:lnTo>
                    <a:pt x="29" y="356"/>
                  </a:lnTo>
                  <a:lnTo>
                    <a:pt x="25" y="356"/>
                  </a:lnTo>
                  <a:lnTo>
                    <a:pt x="25" y="358"/>
                  </a:lnTo>
                  <a:lnTo>
                    <a:pt x="23" y="358"/>
                  </a:lnTo>
                  <a:lnTo>
                    <a:pt x="21" y="358"/>
                  </a:lnTo>
                  <a:lnTo>
                    <a:pt x="19" y="354"/>
                  </a:lnTo>
                  <a:lnTo>
                    <a:pt x="17" y="354"/>
                  </a:lnTo>
                  <a:lnTo>
                    <a:pt x="12" y="350"/>
                  </a:lnTo>
                  <a:lnTo>
                    <a:pt x="6" y="352"/>
                  </a:lnTo>
                  <a:lnTo>
                    <a:pt x="2" y="352"/>
                  </a:lnTo>
                  <a:lnTo>
                    <a:pt x="2" y="350"/>
                  </a:lnTo>
                  <a:lnTo>
                    <a:pt x="2" y="346"/>
                  </a:lnTo>
                  <a:lnTo>
                    <a:pt x="0" y="346"/>
                  </a:lnTo>
                  <a:lnTo>
                    <a:pt x="0" y="348"/>
                  </a:lnTo>
                  <a:lnTo>
                    <a:pt x="0" y="352"/>
                  </a:lnTo>
                  <a:lnTo>
                    <a:pt x="2" y="356"/>
                  </a:lnTo>
                  <a:lnTo>
                    <a:pt x="4" y="358"/>
                  </a:lnTo>
                  <a:lnTo>
                    <a:pt x="4" y="362"/>
                  </a:lnTo>
                  <a:lnTo>
                    <a:pt x="10" y="362"/>
                  </a:lnTo>
                  <a:lnTo>
                    <a:pt x="14" y="364"/>
                  </a:lnTo>
                  <a:lnTo>
                    <a:pt x="23" y="368"/>
                  </a:lnTo>
                  <a:lnTo>
                    <a:pt x="29" y="376"/>
                  </a:lnTo>
                  <a:lnTo>
                    <a:pt x="37" y="387"/>
                  </a:lnTo>
                  <a:lnTo>
                    <a:pt x="41" y="397"/>
                  </a:lnTo>
                  <a:lnTo>
                    <a:pt x="43" y="409"/>
                  </a:lnTo>
                  <a:lnTo>
                    <a:pt x="43" y="417"/>
                  </a:lnTo>
                  <a:lnTo>
                    <a:pt x="43" y="417"/>
                  </a:lnTo>
                  <a:lnTo>
                    <a:pt x="102" y="417"/>
                  </a:lnTo>
                  <a:lnTo>
                    <a:pt x="106" y="395"/>
                  </a:lnTo>
                  <a:lnTo>
                    <a:pt x="115" y="376"/>
                  </a:lnTo>
                  <a:lnTo>
                    <a:pt x="117" y="368"/>
                  </a:lnTo>
                  <a:lnTo>
                    <a:pt x="117" y="358"/>
                  </a:lnTo>
                  <a:lnTo>
                    <a:pt x="119" y="350"/>
                  </a:lnTo>
                  <a:lnTo>
                    <a:pt x="121" y="342"/>
                  </a:lnTo>
                  <a:lnTo>
                    <a:pt x="125" y="333"/>
                  </a:lnTo>
                  <a:lnTo>
                    <a:pt x="131" y="321"/>
                  </a:lnTo>
                  <a:lnTo>
                    <a:pt x="137" y="307"/>
                  </a:lnTo>
                  <a:lnTo>
                    <a:pt x="137" y="305"/>
                  </a:lnTo>
                  <a:lnTo>
                    <a:pt x="139" y="299"/>
                  </a:lnTo>
                  <a:lnTo>
                    <a:pt x="141" y="286"/>
                  </a:lnTo>
                  <a:lnTo>
                    <a:pt x="143" y="280"/>
                  </a:lnTo>
                  <a:lnTo>
                    <a:pt x="143" y="272"/>
                  </a:lnTo>
                  <a:lnTo>
                    <a:pt x="141" y="266"/>
                  </a:lnTo>
                  <a:lnTo>
                    <a:pt x="143" y="264"/>
                  </a:lnTo>
                  <a:lnTo>
                    <a:pt x="147" y="260"/>
                  </a:lnTo>
                  <a:lnTo>
                    <a:pt x="147" y="256"/>
                  </a:lnTo>
                  <a:lnTo>
                    <a:pt x="151" y="250"/>
                  </a:lnTo>
                  <a:lnTo>
                    <a:pt x="149" y="239"/>
                  </a:lnTo>
                  <a:lnTo>
                    <a:pt x="149" y="237"/>
                  </a:lnTo>
                  <a:lnTo>
                    <a:pt x="151" y="231"/>
                  </a:lnTo>
                  <a:lnTo>
                    <a:pt x="155" y="217"/>
                  </a:lnTo>
                  <a:lnTo>
                    <a:pt x="160" y="207"/>
                  </a:lnTo>
                  <a:lnTo>
                    <a:pt x="164" y="198"/>
                  </a:lnTo>
                  <a:lnTo>
                    <a:pt x="170" y="190"/>
                  </a:lnTo>
                  <a:lnTo>
                    <a:pt x="174" y="182"/>
                  </a:lnTo>
                  <a:lnTo>
                    <a:pt x="184" y="174"/>
                  </a:lnTo>
                  <a:lnTo>
                    <a:pt x="190" y="164"/>
                  </a:lnTo>
                  <a:lnTo>
                    <a:pt x="190" y="0"/>
                  </a:lnTo>
                  <a:lnTo>
                    <a:pt x="19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5" name="Freeform 335"/>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6" name="Freeform 336"/>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7" name="Freeform 337"/>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8" name="Freeform 338"/>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9" name="Freeform 339"/>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0" name="Freeform 340"/>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1" name="Freeform 341"/>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2" name="Freeform 342"/>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3" name="Freeform 343"/>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4" name="Freeform 344"/>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5" name="Freeform 345"/>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6" name="Freeform 346"/>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7" name="Freeform 347"/>
            <p:cNvSpPr>
              <a:spLocks/>
            </p:cNvSpPr>
            <p:nvPr/>
          </p:nvSpPr>
          <p:spPr bwMode="auto">
            <a:xfrm>
              <a:off x="8353425" y="4752975"/>
              <a:ext cx="550863" cy="441325"/>
            </a:xfrm>
            <a:custGeom>
              <a:avLst/>
              <a:gdLst>
                <a:gd name="T0" fmla="*/ 280 w 347"/>
                <a:gd name="T1" fmla="*/ 21 h 278"/>
                <a:gd name="T2" fmla="*/ 249 w 347"/>
                <a:gd name="T3" fmla="*/ 29 h 278"/>
                <a:gd name="T4" fmla="*/ 216 w 347"/>
                <a:gd name="T5" fmla="*/ 12 h 278"/>
                <a:gd name="T6" fmla="*/ 180 w 347"/>
                <a:gd name="T7" fmla="*/ 21 h 278"/>
                <a:gd name="T8" fmla="*/ 151 w 347"/>
                <a:gd name="T9" fmla="*/ 43 h 278"/>
                <a:gd name="T10" fmla="*/ 153 w 347"/>
                <a:gd name="T11" fmla="*/ 55 h 278"/>
                <a:gd name="T12" fmla="*/ 118 w 347"/>
                <a:gd name="T13" fmla="*/ 60 h 278"/>
                <a:gd name="T14" fmla="*/ 110 w 347"/>
                <a:gd name="T15" fmla="*/ 55 h 278"/>
                <a:gd name="T16" fmla="*/ 98 w 347"/>
                <a:gd name="T17" fmla="*/ 64 h 278"/>
                <a:gd name="T18" fmla="*/ 75 w 347"/>
                <a:gd name="T19" fmla="*/ 82 h 278"/>
                <a:gd name="T20" fmla="*/ 49 w 347"/>
                <a:gd name="T21" fmla="*/ 90 h 278"/>
                <a:gd name="T22" fmla="*/ 45 w 347"/>
                <a:gd name="T23" fmla="*/ 119 h 278"/>
                <a:gd name="T24" fmla="*/ 55 w 347"/>
                <a:gd name="T25" fmla="*/ 127 h 278"/>
                <a:gd name="T26" fmla="*/ 65 w 347"/>
                <a:gd name="T27" fmla="*/ 143 h 278"/>
                <a:gd name="T28" fmla="*/ 80 w 347"/>
                <a:gd name="T29" fmla="*/ 147 h 278"/>
                <a:gd name="T30" fmla="*/ 69 w 347"/>
                <a:gd name="T31" fmla="*/ 160 h 278"/>
                <a:gd name="T32" fmla="*/ 59 w 347"/>
                <a:gd name="T33" fmla="*/ 172 h 278"/>
                <a:gd name="T34" fmla="*/ 39 w 347"/>
                <a:gd name="T35" fmla="*/ 197 h 278"/>
                <a:gd name="T36" fmla="*/ 39 w 347"/>
                <a:gd name="T37" fmla="*/ 207 h 278"/>
                <a:gd name="T38" fmla="*/ 33 w 347"/>
                <a:gd name="T39" fmla="*/ 217 h 278"/>
                <a:gd name="T40" fmla="*/ 39 w 347"/>
                <a:gd name="T41" fmla="*/ 221 h 278"/>
                <a:gd name="T42" fmla="*/ 45 w 347"/>
                <a:gd name="T43" fmla="*/ 231 h 278"/>
                <a:gd name="T44" fmla="*/ 49 w 347"/>
                <a:gd name="T45" fmla="*/ 241 h 278"/>
                <a:gd name="T46" fmla="*/ 55 w 347"/>
                <a:gd name="T47" fmla="*/ 250 h 278"/>
                <a:gd name="T48" fmla="*/ 49 w 347"/>
                <a:gd name="T49" fmla="*/ 254 h 278"/>
                <a:gd name="T50" fmla="*/ 41 w 347"/>
                <a:gd name="T51" fmla="*/ 256 h 278"/>
                <a:gd name="T52" fmla="*/ 35 w 347"/>
                <a:gd name="T53" fmla="*/ 260 h 278"/>
                <a:gd name="T54" fmla="*/ 22 w 347"/>
                <a:gd name="T55" fmla="*/ 262 h 278"/>
                <a:gd name="T56" fmla="*/ 26 w 347"/>
                <a:gd name="T57" fmla="*/ 258 h 278"/>
                <a:gd name="T58" fmla="*/ 20 w 347"/>
                <a:gd name="T59" fmla="*/ 258 h 278"/>
                <a:gd name="T60" fmla="*/ 16 w 347"/>
                <a:gd name="T61" fmla="*/ 268 h 278"/>
                <a:gd name="T62" fmla="*/ 6 w 347"/>
                <a:gd name="T63" fmla="*/ 274 h 278"/>
                <a:gd name="T64" fmla="*/ 0 w 347"/>
                <a:gd name="T65" fmla="*/ 274 h 278"/>
                <a:gd name="T66" fmla="*/ 208 w 347"/>
                <a:gd name="T67" fmla="*/ 278 h 278"/>
                <a:gd name="T68" fmla="*/ 214 w 347"/>
                <a:gd name="T69" fmla="*/ 250 h 278"/>
                <a:gd name="T70" fmla="*/ 237 w 347"/>
                <a:gd name="T71" fmla="*/ 231 h 278"/>
                <a:gd name="T72" fmla="*/ 247 w 347"/>
                <a:gd name="T73" fmla="*/ 213 h 278"/>
                <a:gd name="T74" fmla="*/ 270 w 347"/>
                <a:gd name="T75" fmla="*/ 209 h 278"/>
                <a:gd name="T76" fmla="*/ 292 w 347"/>
                <a:gd name="T77" fmla="*/ 201 h 278"/>
                <a:gd name="T78" fmla="*/ 308 w 347"/>
                <a:gd name="T79" fmla="*/ 211 h 278"/>
                <a:gd name="T80" fmla="*/ 315 w 347"/>
                <a:gd name="T81" fmla="*/ 203 h 278"/>
                <a:gd name="T82" fmla="*/ 329 w 347"/>
                <a:gd name="T83" fmla="*/ 207 h 278"/>
                <a:gd name="T84" fmla="*/ 339 w 347"/>
                <a:gd name="T85" fmla="*/ 188 h 278"/>
                <a:gd name="T86" fmla="*/ 329 w 347"/>
                <a:gd name="T87" fmla="*/ 123 h 278"/>
                <a:gd name="T88" fmla="*/ 315 w 347"/>
                <a:gd name="T89" fmla="*/ 115 h 278"/>
                <a:gd name="T90" fmla="*/ 294 w 347"/>
                <a:gd name="T91" fmla="*/ 94 h 278"/>
                <a:gd name="T92" fmla="*/ 312 w 347"/>
                <a:gd name="T93" fmla="*/ 90 h 278"/>
                <a:gd name="T94" fmla="*/ 331 w 347"/>
                <a:gd name="T95" fmla="*/ 76 h 278"/>
                <a:gd name="T96" fmla="*/ 329 w 347"/>
                <a:gd name="T97" fmla="*/ 55 h 278"/>
                <a:gd name="T98" fmla="*/ 343 w 347"/>
                <a:gd name="T99" fmla="*/ 37 h 278"/>
                <a:gd name="T100" fmla="*/ 329 w 347"/>
                <a:gd name="T101" fmla="*/ 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7" h="278">
                  <a:moveTo>
                    <a:pt x="319" y="4"/>
                  </a:moveTo>
                  <a:lnTo>
                    <a:pt x="294" y="23"/>
                  </a:lnTo>
                  <a:lnTo>
                    <a:pt x="292" y="23"/>
                  </a:lnTo>
                  <a:lnTo>
                    <a:pt x="280" y="21"/>
                  </a:lnTo>
                  <a:lnTo>
                    <a:pt x="268" y="23"/>
                  </a:lnTo>
                  <a:lnTo>
                    <a:pt x="261" y="23"/>
                  </a:lnTo>
                  <a:lnTo>
                    <a:pt x="257" y="23"/>
                  </a:lnTo>
                  <a:lnTo>
                    <a:pt x="249" y="29"/>
                  </a:lnTo>
                  <a:lnTo>
                    <a:pt x="247" y="33"/>
                  </a:lnTo>
                  <a:lnTo>
                    <a:pt x="221" y="33"/>
                  </a:lnTo>
                  <a:lnTo>
                    <a:pt x="218" y="23"/>
                  </a:lnTo>
                  <a:lnTo>
                    <a:pt x="216" y="12"/>
                  </a:lnTo>
                  <a:lnTo>
                    <a:pt x="212" y="12"/>
                  </a:lnTo>
                  <a:lnTo>
                    <a:pt x="202" y="19"/>
                  </a:lnTo>
                  <a:lnTo>
                    <a:pt x="190" y="17"/>
                  </a:lnTo>
                  <a:lnTo>
                    <a:pt x="180" y="21"/>
                  </a:lnTo>
                  <a:lnTo>
                    <a:pt x="176" y="23"/>
                  </a:lnTo>
                  <a:lnTo>
                    <a:pt x="161" y="27"/>
                  </a:lnTo>
                  <a:lnTo>
                    <a:pt x="153" y="35"/>
                  </a:lnTo>
                  <a:lnTo>
                    <a:pt x="151" y="43"/>
                  </a:lnTo>
                  <a:lnTo>
                    <a:pt x="151" y="43"/>
                  </a:lnTo>
                  <a:lnTo>
                    <a:pt x="155" y="49"/>
                  </a:lnTo>
                  <a:lnTo>
                    <a:pt x="155" y="53"/>
                  </a:lnTo>
                  <a:lnTo>
                    <a:pt x="153" y="55"/>
                  </a:lnTo>
                  <a:lnTo>
                    <a:pt x="143" y="57"/>
                  </a:lnTo>
                  <a:lnTo>
                    <a:pt x="137" y="57"/>
                  </a:lnTo>
                  <a:lnTo>
                    <a:pt x="129" y="62"/>
                  </a:lnTo>
                  <a:lnTo>
                    <a:pt x="118" y="60"/>
                  </a:lnTo>
                  <a:lnTo>
                    <a:pt x="116" y="55"/>
                  </a:lnTo>
                  <a:lnTo>
                    <a:pt x="116" y="55"/>
                  </a:lnTo>
                  <a:lnTo>
                    <a:pt x="112" y="53"/>
                  </a:lnTo>
                  <a:lnTo>
                    <a:pt x="110" y="55"/>
                  </a:lnTo>
                  <a:lnTo>
                    <a:pt x="106" y="57"/>
                  </a:lnTo>
                  <a:lnTo>
                    <a:pt x="106" y="60"/>
                  </a:lnTo>
                  <a:lnTo>
                    <a:pt x="102" y="62"/>
                  </a:lnTo>
                  <a:lnTo>
                    <a:pt x="98" y="64"/>
                  </a:lnTo>
                  <a:lnTo>
                    <a:pt x="98" y="70"/>
                  </a:lnTo>
                  <a:lnTo>
                    <a:pt x="94" y="72"/>
                  </a:lnTo>
                  <a:lnTo>
                    <a:pt x="92" y="78"/>
                  </a:lnTo>
                  <a:lnTo>
                    <a:pt x="75" y="82"/>
                  </a:lnTo>
                  <a:lnTo>
                    <a:pt x="73" y="84"/>
                  </a:lnTo>
                  <a:lnTo>
                    <a:pt x="67" y="84"/>
                  </a:lnTo>
                  <a:lnTo>
                    <a:pt x="55" y="90"/>
                  </a:lnTo>
                  <a:lnTo>
                    <a:pt x="49" y="90"/>
                  </a:lnTo>
                  <a:lnTo>
                    <a:pt x="45" y="107"/>
                  </a:lnTo>
                  <a:lnTo>
                    <a:pt x="47" y="111"/>
                  </a:lnTo>
                  <a:lnTo>
                    <a:pt x="47" y="115"/>
                  </a:lnTo>
                  <a:lnTo>
                    <a:pt x="45" y="119"/>
                  </a:lnTo>
                  <a:lnTo>
                    <a:pt x="45" y="123"/>
                  </a:lnTo>
                  <a:lnTo>
                    <a:pt x="49" y="123"/>
                  </a:lnTo>
                  <a:lnTo>
                    <a:pt x="53" y="125"/>
                  </a:lnTo>
                  <a:lnTo>
                    <a:pt x="55" y="127"/>
                  </a:lnTo>
                  <a:lnTo>
                    <a:pt x="59" y="129"/>
                  </a:lnTo>
                  <a:lnTo>
                    <a:pt x="57" y="135"/>
                  </a:lnTo>
                  <a:lnTo>
                    <a:pt x="59" y="141"/>
                  </a:lnTo>
                  <a:lnTo>
                    <a:pt x="65" y="143"/>
                  </a:lnTo>
                  <a:lnTo>
                    <a:pt x="69" y="143"/>
                  </a:lnTo>
                  <a:lnTo>
                    <a:pt x="75" y="141"/>
                  </a:lnTo>
                  <a:lnTo>
                    <a:pt x="80" y="143"/>
                  </a:lnTo>
                  <a:lnTo>
                    <a:pt x="80" y="147"/>
                  </a:lnTo>
                  <a:lnTo>
                    <a:pt x="75" y="149"/>
                  </a:lnTo>
                  <a:lnTo>
                    <a:pt x="71" y="152"/>
                  </a:lnTo>
                  <a:lnTo>
                    <a:pt x="71" y="158"/>
                  </a:lnTo>
                  <a:lnTo>
                    <a:pt x="69" y="160"/>
                  </a:lnTo>
                  <a:lnTo>
                    <a:pt x="67" y="170"/>
                  </a:lnTo>
                  <a:lnTo>
                    <a:pt x="65" y="170"/>
                  </a:lnTo>
                  <a:lnTo>
                    <a:pt x="61" y="170"/>
                  </a:lnTo>
                  <a:lnTo>
                    <a:pt x="59" y="172"/>
                  </a:lnTo>
                  <a:lnTo>
                    <a:pt x="53" y="184"/>
                  </a:lnTo>
                  <a:lnTo>
                    <a:pt x="45" y="188"/>
                  </a:lnTo>
                  <a:lnTo>
                    <a:pt x="43" y="194"/>
                  </a:lnTo>
                  <a:lnTo>
                    <a:pt x="39" y="197"/>
                  </a:lnTo>
                  <a:lnTo>
                    <a:pt x="39" y="197"/>
                  </a:lnTo>
                  <a:lnTo>
                    <a:pt x="35" y="192"/>
                  </a:lnTo>
                  <a:lnTo>
                    <a:pt x="35" y="201"/>
                  </a:lnTo>
                  <a:lnTo>
                    <a:pt x="39" y="207"/>
                  </a:lnTo>
                  <a:lnTo>
                    <a:pt x="33" y="211"/>
                  </a:lnTo>
                  <a:lnTo>
                    <a:pt x="30" y="211"/>
                  </a:lnTo>
                  <a:lnTo>
                    <a:pt x="33" y="213"/>
                  </a:lnTo>
                  <a:lnTo>
                    <a:pt x="33" y="217"/>
                  </a:lnTo>
                  <a:lnTo>
                    <a:pt x="33" y="219"/>
                  </a:lnTo>
                  <a:lnTo>
                    <a:pt x="33" y="221"/>
                  </a:lnTo>
                  <a:lnTo>
                    <a:pt x="35" y="221"/>
                  </a:lnTo>
                  <a:lnTo>
                    <a:pt x="39" y="221"/>
                  </a:lnTo>
                  <a:lnTo>
                    <a:pt x="41" y="223"/>
                  </a:lnTo>
                  <a:lnTo>
                    <a:pt x="43" y="227"/>
                  </a:lnTo>
                  <a:lnTo>
                    <a:pt x="43" y="229"/>
                  </a:lnTo>
                  <a:lnTo>
                    <a:pt x="45" y="231"/>
                  </a:lnTo>
                  <a:lnTo>
                    <a:pt x="45" y="233"/>
                  </a:lnTo>
                  <a:lnTo>
                    <a:pt x="47" y="235"/>
                  </a:lnTo>
                  <a:lnTo>
                    <a:pt x="49" y="239"/>
                  </a:lnTo>
                  <a:lnTo>
                    <a:pt x="49" y="241"/>
                  </a:lnTo>
                  <a:lnTo>
                    <a:pt x="51" y="244"/>
                  </a:lnTo>
                  <a:lnTo>
                    <a:pt x="53" y="246"/>
                  </a:lnTo>
                  <a:lnTo>
                    <a:pt x="55" y="248"/>
                  </a:lnTo>
                  <a:lnTo>
                    <a:pt x="55" y="250"/>
                  </a:lnTo>
                  <a:lnTo>
                    <a:pt x="51" y="250"/>
                  </a:lnTo>
                  <a:lnTo>
                    <a:pt x="51" y="248"/>
                  </a:lnTo>
                  <a:lnTo>
                    <a:pt x="51" y="252"/>
                  </a:lnTo>
                  <a:lnTo>
                    <a:pt x="49" y="254"/>
                  </a:lnTo>
                  <a:lnTo>
                    <a:pt x="47" y="254"/>
                  </a:lnTo>
                  <a:lnTo>
                    <a:pt x="47" y="254"/>
                  </a:lnTo>
                  <a:lnTo>
                    <a:pt x="41" y="254"/>
                  </a:lnTo>
                  <a:lnTo>
                    <a:pt x="41" y="256"/>
                  </a:lnTo>
                  <a:lnTo>
                    <a:pt x="39" y="256"/>
                  </a:lnTo>
                  <a:lnTo>
                    <a:pt x="37" y="258"/>
                  </a:lnTo>
                  <a:lnTo>
                    <a:pt x="35" y="258"/>
                  </a:lnTo>
                  <a:lnTo>
                    <a:pt x="35" y="260"/>
                  </a:lnTo>
                  <a:lnTo>
                    <a:pt x="30" y="260"/>
                  </a:lnTo>
                  <a:lnTo>
                    <a:pt x="28" y="262"/>
                  </a:lnTo>
                  <a:lnTo>
                    <a:pt x="24" y="262"/>
                  </a:lnTo>
                  <a:lnTo>
                    <a:pt x="22" y="262"/>
                  </a:lnTo>
                  <a:lnTo>
                    <a:pt x="20" y="262"/>
                  </a:lnTo>
                  <a:lnTo>
                    <a:pt x="22" y="260"/>
                  </a:lnTo>
                  <a:lnTo>
                    <a:pt x="22" y="260"/>
                  </a:lnTo>
                  <a:lnTo>
                    <a:pt x="26" y="258"/>
                  </a:lnTo>
                  <a:lnTo>
                    <a:pt x="26" y="256"/>
                  </a:lnTo>
                  <a:lnTo>
                    <a:pt x="24" y="256"/>
                  </a:lnTo>
                  <a:lnTo>
                    <a:pt x="22" y="256"/>
                  </a:lnTo>
                  <a:lnTo>
                    <a:pt x="20" y="258"/>
                  </a:lnTo>
                  <a:lnTo>
                    <a:pt x="18" y="262"/>
                  </a:lnTo>
                  <a:lnTo>
                    <a:pt x="16" y="264"/>
                  </a:lnTo>
                  <a:lnTo>
                    <a:pt x="16" y="266"/>
                  </a:lnTo>
                  <a:lnTo>
                    <a:pt x="16" y="268"/>
                  </a:lnTo>
                  <a:lnTo>
                    <a:pt x="14" y="270"/>
                  </a:lnTo>
                  <a:lnTo>
                    <a:pt x="12" y="274"/>
                  </a:lnTo>
                  <a:lnTo>
                    <a:pt x="10" y="274"/>
                  </a:lnTo>
                  <a:lnTo>
                    <a:pt x="6" y="274"/>
                  </a:lnTo>
                  <a:lnTo>
                    <a:pt x="6" y="274"/>
                  </a:lnTo>
                  <a:lnTo>
                    <a:pt x="6" y="272"/>
                  </a:lnTo>
                  <a:lnTo>
                    <a:pt x="4" y="272"/>
                  </a:lnTo>
                  <a:lnTo>
                    <a:pt x="0" y="274"/>
                  </a:lnTo>
                  <a:lnTo>
                    <a:pt x="0" y="276"/>
                  </a:lnTo>
                  <a:lnTo>
                    <a:pt x="0" y="278"/>
                  </a:lnTo>
                  <a:lnTo>
                    <a:pt x="208" y="278"/>
                  </a:lnTo>
                  <a:lnTo>
                    <a:pt x="208" y="278"/>
                  </a:lnTo>
                  <a:lnTo>
                    <a:pt x="206" y="272"/>
                  </a:lnTo>
                  <a:lnTo>
                    <a:pt x="208" y="266"/>
                  </a:lnTo>
                  <a:lnTo>
                    <a:pt x="214" y="258"/>
                  </a:lnTo>
                  <a:lnTo>
                    <a:pt x="214" y="250"/>
                  </a:lnTo>
                  <a:lnTo>
                    <a:pt x="227" y="237"/>
                  </a:lnTo>
                  <a:lnTo>
                    <a:pt x="229" y="235"/>
                  </a:lnTo>
                  <a:lnTo>
                    <a:pt x="227" y="233"/>
                  </a:lnTo>
                  <a:lnTo>
                    <a:pt x="237" y="231"/>
                  </a:lnTo>
                  <a:lnTo>
                    <a:pt x="239" y="231"/>
                  </a:lnTo>
                  <a:lnTo>
                    <a:pt x="241" y="221"/>
                  </a:lnTo>
                  <a:lnTo>
                    <a:pt x="245" y="217"/>
                  </a:lnTo>
                  <a:lnTo>
                    <a:pt x="247" y="213"/>
                  </a:lnTo>
                  <a:lnTo>
                    <a:pt x="255" y="215"/>
                  </a:lnTo>
                  <a:lnTo>
                    <a:pt x="257" y="211"/>
                  </a:lnTo>
                  <a:lnTo>
                    <a:pt x="263" y="209"/>
                  </a:lnTo>
                  <a:lnTo>
                    <a:pt x="270" y="209"/>
                  </a:lnTo>
                  <a:lnTo>
                    <a:pt x="278" y="211"/>
                  </a:lnTo>
                  <a:lnTo>
                    <a:pt x="286" y="209"/>
                  </a:lnTo>
                  <a:lnTo>
                    <a:pt x="288" y="209"/>
                  </a:lnTo>
                  <a:lnTo>
                    <a:pt x="292" y="201"/>
                  </a:lnTo>
                  <a:lnTo>
                    <a:pt x="294" y="201"/>
                  </a:lnTo>
                  <a:lnTo>
                    <a:pt x="300" y="203"/>
                  </a:lnTo>
                  <a:lnTo>
                    <a:pt x="304" y="201"/>
                  </a:lnTo>
                  <a:lnTo>
                    <a:pt x="308" y="211"/>
                  </a:lnTo>
                  <a:lnTo>
                    <a:pt x="310" y="211"/>
                  </a:lnTo>
                  <a:lnTo>
                    <a:pt x="310" y="209"/>
                  </a:lnTo>
                  <a:lnTo>
                    <a:pt x="312" y="203"/>
                  </a:lnTo>
                  <a:lnTo>
                    <a:pt x="315" y="203"/>
                  </a:lnTo>
                  <a:lnTo>
                    <a:pt x="319" y="205"/>
                  </a:lnTo>
                  <a:lnTo>
                    <a:pt x="323" y="209"/>
                  </a:lnTo>
                  <a:lnTo>
                    <a:pt x="323" y="209"/>
                  </a:lnTo>
                  <a:lnTo>
                    <a:pt x="329" y="207"/>
                  </a:lnTo>
                  <a:lnTo>
                    <a:pt x="335" y="209"/>
                  </a:lnTo>
                  <a:lnTo>
                    <a:pt x="337" y="203"/>
                  </a:lnTo>
                  <a:lnTo>
                    <a:pt x="337" y="192"/>
                  </a:lnTo>
                  <a:lnTo>
                    <a:pt x="339" y="188"/>
                  </a:lnTo>
                  <a:lnTo>
                    <a:pt x="347" y="186"/>
                  </a:lnTo>
                  <a:lnTo>
                    <a:pt x="347" y="125"/>
                  </a:lnTo>
                  <a:lnTo>
                    <a:pt x="339" y="127"/>
                  </a:lnTo>
                  <a:lnTo>
                    <a:pt x="329" y="123"/>
                  </a:lnTo>
                  <a:lnTo>
                    <a:pt x="323" y="121"/>
                  </a:lnTo>
                  <a:lnTo>
                    <a:pt x="323" y="117"/>
                  </a:lnTo>
                  <a:lnTo>
                    <a:pt x="319" y="115"/>
                  </a:lnTo>
                  <a:lnTo>
                    <a:pt x="315" y="115"/>
                  </a:lnTo>
                  <a:lnTo>
                    <a:pt x="308" y="109"/>
                  </a:lnTo>
                  <a:lnTo>
                    <a:pt x="296" y="105"/>
                  </a:lnTo>
                  <a:lnTo>
                    <a:pt x="292" y="96"/>
                  </a:lnTo>
                  <a:lnTo>
                    <a:pt x="294" y="94"/>
                  </a:lnTo>
                  <a:lnTo>
                    <a:pt x="298" y="94"/>
                  </a:lnTo>
                  <a:lnTo>
                    <a:pt x="304" y="94"/>
                  </a:lnTo>
                  <a:lnTo>
                    <a:pt x="306" y="94"/>
                  </a:lnTo>
                  <a:lnTo>
                    <a:pt x="312" y="90"/>
                  </a:lnTo>
                  <a:lnTo>
                    <a:pt x="319" y="84"/>
                  </a:lnTo>
                  <a:lnTo>
                    <a:pt x="323" y="82"/>
                  </a:lnTo>
                  <a:lnTo>
                    <a:pt x="329" y="82"/>
                  </a:lnTo>
                  <a:lnTo>
                    <a:pt x="331" y="76"/>
                  </a:lnTo>
                  <a:lnTo>
                    <a:pt x="331" y="66"/>
                  </a:lnTo>
                  <a:lnTo>
                    <a:pt x="329" y="62"/>
                  </a:lnTo>
                  <a:lnTo>
                    <a:pt x="331" y="55"/>
                  </a:lnTo>
                  <a:lnTo>
                    <a:pt x="329" y="55"/>
                  </a:lnTo>
                  <a:lnTo>
                    <a:pt x="337" y="49"/>
                  </a:lnTo>
                  <a:lnTo>
                    <a:pt x="347" y="43"/>
                  </a:lnTo>
                  <a:lnTo>
                    <a:pt x="347" y="43"/>
                  </a:lnTo>
                  <a:lnTo>
                    <a:pt x="343" y="37"/>
                  </a:lnTo>
                  <a:lnTo>
                    <a:pt x="339" y="23"/>
                  </a:lnTo>
                  <a:lnTo>
                    <a:pt x="339" y="17"/>
                  </a:lnTo>
                  <a:lnTo>
                    <a:pt x="337" y="15"/>
                  </a:lnTo>
                  <a:lnTo>
                    <a:pt x="329" y="8"/>
                  </a:lnTo>
                  <a:lnTo>
                    <a:pt x="329" y="0"/>
                  </a:lnTo>
                  <a:lnTo>
                    <a:pt x="323" y="0"/>
                  </a:lnTo>
                  <a:lnTo>
                    <a:pt x="319"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8" name="Freeform 348"/>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9" name="Freeform 349"/>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0" name="Freeform 350"/>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1" name="Freeform 351"/>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2" name="Freeform 352"/>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3" name="Freeform 353"/>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4" name="Freeform 354"/>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5" name="Freeform 355"/>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6" name="Freeform 356"/>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7" name="Freeform 357"/>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8" name="Freeform 358"/>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9" name="Freeform 359"/>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0" name="Freeform 360"/>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1" name="Freeform 361"/>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2" name="Freeform 362"/>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3" name="Freeform 363"/>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4" name="Freeform 364"/>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5" name="Freeform 365"/>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6" name="Freeform 366"/>
            <p:cNvSpPr>
              <a:spLocks/>
            </p:cNvSpPr>
            <p:nvPr/>
          </p:nvSpPr>
          <p:spPr bwMode="auto">
            <a:xfrm>
              <a:off x="8397875" y="5259388"/>
              <a:ext cx="58738" cy="61913"/>
            </a:xfrm>
            <a:custGeom>
              <a:avLst/>
              <a:gdLst>
                <a:gd name="T0" fmla="*/ 2 w 37"/>
                <a:gd name="T1" fmla="*/ 10 h 39"/>
                <a:gd name="T2" fmla="*/ 0 w 37"/>
                <a:gd name="T3" fmla="*/ 14 h 39"/>
                <a:gd name="T4" fmla="*/ 2 w 37"/>
                <a:gd name="T5" fmla="*/ 27 h 39"/>
                <a:gd name="T6" fmla="*/ 9 w 37"/>
                <a:gd name="T7" fmla="*/ 37 h 39"/>
                <a:gd name="T8" fmla="*/ 17 w 37"/>
                <a:gd name="T9" fmla="*/ 39 h 39"/>
                <a:gd name="T10" fmla="*/ 31 w 37"/>
                <a:gd name="T11" fmla="*/ 33 h 39"/>
                <a:gd name="T12" fmla="*/ 35 w 37"/>
                <a:gd name="T13" fmla="*/ 29 h 39"/>
                <a:gd name="T14" fmla="*/ 37 w 37"/>
                <a:gd name="T15" fmla="*/ 27 h 39"/>
                <a:gd name="T16" fmla="*/ 35 w 37"/>
                <a:gd name="T17" fmla="*/ 17 h 39"/>
                <a:gd name="T18" fmla="*/ 31 w 37"/>
                <a:gd name="T19" fmla="*/ 17 h 39"/>
                <a:gd name="T20" fmla="*/ 29 w 37"/>
                <a:gd name="T21" fmla="*/ 21 h 39"/>
                <a:gd name="T22" fmla="*/ 9 w 37"/>
                <a:gd name="T23" fmla="*/ 14 h 39"/>
                <a:gd name="T24" fmla="*/ 11 w 37"/>
                <a:gd name="T25" fmla="*/ 8 h 39"/>
                <a:gd name="T26" fmla="*/ 15 w 37"/>
                <a:gd name="T27" fmla="*/ 4 h 39"/>
                <a:gd name="T28" fmla="*/ 15 w 37"/>
                <a:gd name="T29" fmla="*/ 0 h 39"/>
                <a:gd name="T30" fmla="*/ 2 w 37"/>
                <a:gd name="T3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 y="10"/>
                  </a:moveTo>
                  <a:lnTo>
                    <a:pt x="0" y="14"/>
                  </a:lnTo>
                  <a:lnTo>
                    <a:pt x="2" y="27"/>
                  </a:lnTo>
                  <a:lnTo>
                    <a:pt x="9" y="37"/>
                  </a:lnTo>
                  <a:lnTo>
                    <a:pt x="17" y="39"/>
                  </a:lnTo>
                  <a:lnTo>
                    <a:pt x="31" y="33"/>
                  </a:lnTo>
                  <a:lnTo>
                    <a:pt x="35" y="29"/>
                  </a:lnTo>
                  <a:lnTo>
                    <a:pt x="37" y="27"/>
                  </a:lnTo>
                  <a:lnTo>
                    <a:pt x="35" y="17"/>
                  </a:lnTo>
                  <a:lnTo>
                    <a:pt x="31" y="17"/>
                  </a:lnTo>
                  <a:lnTo>
                    <a:pt x="29" y="21"/>
                  </a:lnTo>
                  <a:lnTo>
                    <a:pt x="9" y="14"/>
                  </a:lnTo>
                  <a:lnTo>
                    <a:pt x="11" y="8"/>
                  </a:lnTo>
                  <a:lnTo>
                    <a:pt x="15" y="4"/>
                  </a:lnTo>
                  <a:lnTo>
                    <a:pt x="15" y="0"/>
                  </a:lnTo>
                  <a:lnTo>
                    <a:pt x="2"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7" name="Rectangle 367"/>
            <p:cNvSpPr>
              <a:spLocks noChangeArrowheads="1"/>
            </p:cNvSpPr>
            <p:nvPr/>
          </p:nvSpPr>
          <p:spPr bwMode="auto">
            <a:xfrm>
              <a:off x="8359775" y="5168900"/>
              <a:ext cx="55563" cy="61913"/>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08" name="Freeform 368"/>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9" name="Freeform 369"/>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0" name="Freeform 370"/>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1" name="Freeform 371"/>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2" name="Freeform 372"/>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3" name="Freeform 373"/>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4" name="Freeform 374"/>
            <p:cNvSpPr>
              <a:spLocks/>
            </p:cNvSpPr>
            <p:nvPr/>
          </p:nvSpPr>
          <p:spPr bwMode="auto">
            <a:xfrm>
              <a:off x="8515350" y="5308600"/>
              <a:ext cx="114300" cy="61913"/>
            </a:xfrm>
            <a:custGeom>
              <a:avLst/>
              <a:gdLst>
                <a:gd name="T0" fmla="*/ 2 w 72"/>
                <a:gd name="T1" fmla="*/ 0 h 39"/>
                <a:gd name="T2" fmla="*/ 0 w 72"/>
                <a:gd name="T3" fmla="*/ 8 h 39"/>
                <a:gd name="T4" fmla="*/ 8 w 72"/>
                <a:gd name="T5" fmla="*/ 20 h 39"/>
                <a:gd name="T6" fmla="*/ 16 w 72"/>
                <a:gd name="T7" fmla="*/ 22 h 39"/>
                <a:gd name="T8" fmla="*/ 37 w 72"/>
                <a:gd name="T9" fmla="*/ 22 h 39"/>
                <a:gd name="T10" fmla="*/ 47 w 72"/>
                <a:gd name="T11" fmla="*/ 26 h 39"/>
                <a:gd name="T12" fmla="*/ 49 w 72"/>
                <a:gd name="T13" fmla="*/ 31 h 39"/>
                <a:gd name="T14" fmla="*/ 67 w 72"/>
                <a:gd name="T15" fmla="*/ 39 h 39"/>
                <a:gd name="T16" fmla="*/ 72 w 72"/>
                <a:gd name="T17" fmla="*/ 37 h 39"/>
                <a:gd name="T18" fmla="*/ 69 w 72"/>
                <a:gd name="T19" fmla="*/ 26 h 39"/>
                <a:gd name="T20" fmla="*/ 67 w 72"/>
                <a:gd name="T21" fmla="*/ 22 h 39"/>
                <a:gd name="T22" fmla="*/ 59 w 72"/>
                <a:gd name="T23" fmla="*/ 26 h 39"/>
                <a:gd name="T24" fmla="*/ 53 w 72"/>
                <a:gd name="T25" fmla="*/ 26 h 39"/>
                <a:gd name="T26" fmla="*/ 49 w 72"/>
                <a:gd name="T27" fmla="*/ 22 h 39"/>
                <a:gd name="T28" fmla="*/ 43 w 72"/>
                <a:gd name="T29" fmla="*/ 18 h 39"/>
                <a:gd name="T30" fmla="*/ 33 w 72"/>
                <a:gd name="T31" fmla="*/ 18 h 39"/>
                <a:gd name="T32" fmla="*/ 25 w 72"/>
                <a:gd name="T33" fmla="*/ 14 h 39"/>
                <a:gd name="T34" fmla="*/ 20 w 72"/>
                <a:gd name="T35" fmla="*/ 8 h 39"/>
                <a:gd name="T36" fmla="*/ 10 w 72"/>
                <a:gd name="T37" fmla="*/ 0 h 39"/>
                <a:gd name="T38" fmla="*/ 2 w 72"/>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2" y="0"/>
                  </a:moveTo>
                  <a:lnTo>
                    <a:pt x="0" y="8"/>
                  </a:lnTo>
                  <a:lnTo>
                    <a:pt x="8" y="20"/>
                  </a:lnTo>
                  <a:lnTo>
                    <a:pt x="16" y="22"/>
                  </a:lnTo>
                  <a:lnTo>
                    <a:pt x="37" y="22"/>
                  </a:lnTo>
                  <a:lnTo>
                    <a:pt x="47" y="26"/>
                  </a:lnTo>
                  <a:lnTo>
                    <a:pt x="49" y="31"/>
                  </a:lnTo>
                  <a:lnTo>
                    <a:pt x="67" y="39"/>
                  </a:lnTo>
                  <a:lnTo>
                    <a:pt x="72" y="37"/>
                  </a:lnTo>
                  <a:lnTo>
                    <a:pt x="69" y="26"/>
                  </a:lnTo>
                  <a:lnTo>
                    <a:pt x="67" y="22"/>
                  </a:lnTo>
                  <a:lnTo>
                    <a:pt x="59" y="26"/>
                  </a:lnTo>
                  <a:lnTo>
                    <a:pt x="53" y="26"/>
                  </a:lnTo>
                  <a:lnTo>
                    <a:pt x="49" y="22"/>
                  </a:lnTo>
                  <a:lnTo>
                    <a:pt x="43" y="18"/>
                  </a:lnTo>
                  <a:lnTo>
                    <a:pt x="33" y="18"/>
                  </a:lnTo>
                  <a:lnTo>
                    <a:pt x="25" y="14"/>
                  </a:lnTo>
                  <a:lnTo>
                    <a:pt x="20" y="8"/>
                  </a:lnTo>
                  <a:lnTo>
                    <a:pt x="10"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5" name="Rectangle 375"/>
            <p:cNvSpPr>
              <a:spLocks noChangeArrowheads="1"/>
            </p:cNvSpPr>
            <p:nvPr/>
          </p:nvSpPr>
          <p:spPr bwMode="auto">
            <a:xfrm>
              <a:off x="8472488" y="5218113"/>
              <a:ext cx="111125" cy="5715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16" name="Freeform 376"/>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7" name="Freeform 377"/>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8" name="Freeform 378"/>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9" name="Freeform 379"/>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0" name="Freeform 380"/>
            <p:cNvSpPr>
              <a:spLocks noEditPoints="1"/>
            </p:cNvSpPr>
            <p:nvPr/>
          </p:nvSpPr>
          <p:spPr bwMode="auto">
            <a:xfrm>
              <a:off x="7278688" y="3643313"/>
              <a:ext cx="682625" cy="627063"/>
            </a:xfrm>
            <a:custGeom>
              <a:avLst/>
              <a:gdLst>
                <a:gd name="T0" fmla="*/ 235 w 430"/>
                <a:gd name="T1" fmla="*/ 78 h 395"/>
                <a:gd name="T2" fmla="*/ 109 w 430"/>
                <a:gd name="T3" fmla="*/ 12 h 395"/>
                <a:gd name="T4" fmla="*/ 94 w 430"/>
                <a:gd name="T5" fmla="*/ 29 h 395"/>
                <a:gd name="T6" fmla="*/ 86 w 430"/>
                <a:gd name="T7" fmla="*/ 49 h 395"/>
                <a:gd name="T8" fmla="*/ 64 w 430"/>
                <a:gd name="T9" fmla="*/ 72 h 395"/>
                <a:gd name="T10" fmla="*/ 41 w 430"/>
                <a:gd name="T11" fmla="*/ 100 h 395"/>
                <a:gd name="T12" fmla="*/ 25 w 430"/>
                <a:gd name="T13" fmla="*/ 96 h 395"/>
                <a:gd name="T14" fmla="*/ 9 w 430"/>
                <a:gd name="T15" fmla="*/ 129 h 395"/>
                <a:gd name="T16" fmla="*/ 2 w 430"/>
                <a:gd name="T17" fmla="*/ 190 h 395"/>
                <a:gd name="T18" fmla="*/ 31 w 430"/>
                <a:gd name="T19" fmla="*/ 217 h 395"/>
                <a:gd name="T20" fmla="*/ 41 w 430"/>
                <a:gd name="T21" fmla="*/ 237 h 395"/>
                <a:gd name="T22" fmla="*/ 62 w 430"/>
                <a:gd name="T23" fmla="*/ 243 h 395"/>
                <a:gd name="T24" fmla="*/ 58 w 430"/>
                <a:gd name="T25" fmla="*/ 296 h 395"/>
                <a:gd name="T26" fmla="*/ 76 w 430"/>
                <a:gd name="T27" fmla="*/ 298 h 395"/>
                <a:gd name="T28" fmla="*/ 62 w 430"/>
                <a:gd name="T29" fmla="*/ 333 h 395"/>
                <a:gd name="T30" fmla="*/ 64 w 430"/>
                <a:gd name="T31" fmla="*/ 368 h 395"/>
                <a:gd name="T32" fmla="*/ 84 w 430"/>
                <a:gd name="T33" fmla="*/ 390 h 395"/>
                <a:gd name="T34" fmla="*/ 115 w 430"/>
                <a:gd name="T35" fmla="*/ 395 h 395"/>
                <a:gd name="T36" fmla="*/ 287 w 430"/>
                <a:gd name="T37" fmla="*/ 386 h 395"/>
                <a:gd name="T38" fmla="*/ 295 w 430"/>
                <a:gd name="T39" fmla="*/ 384 h 395"/>
                <a:gd name="T40" fmla="*/ 370 w 430"/>
                <a:gd name="T41" fmla="*/ 395 h 395"/>
                <a:gd name="T42" fmla="*/ 397 w 430"/>
                <a:gd name="T43" fmla="*/ 390 h 395"/>
                <a:gd name="T44" fmla="*/ 425 w 430"/>
                <a:gd name="T45" fmla="*/ 337 h 395"/>
                <a:gd name="T46" fmla="*/ 411 w 430"/>
                <a:gd name="T47" fmla="*/ 327 h 395"/>
                <a:gd name="T48" fmla="*/ 405 w 430"/>
                <a:gd name="T49" fmla="*/ 315 h 395"/>
                <a:gd name="T50" fmla="*/ 393 w 430"/>
                <a:gd name="T51" fmla="*/ 307 h 395"/>
                <a:gd name="T52" fmla="*/ 381 w 430"/>
                <a:gd name="T53" fmla="*/ 305 h 395"/>
                <a:gd name="T54" fmla="*/ 362 w 430"/>
                <a:gd name="T55" fmla="*/ 305 h 395"/>
                <a:gd name="T56" fmla="*/ 340 w 430"/>
                <a:gd name="T57" fmla="*/ 305 h 395"/>
                <a:gd name="T58" fmla="*/ 323 w 430"/>
                <a:gd name="T59" fmla="*/ 296 h 395"/>
                <a:gd name="T60" fmla="*/ 315 w 430"/>
                <a:gd name="T61" fmla="*/ 292 h 395"/>
                <a:gd name="T62" fmla="*/ 331 w 430"/>
                <a:gd name="T63" fmla="*/ 290 h 395"/>
                <a:gd name="T64" fmla="*/ 352 w 430"/>
                <a:gd name="T65" fmla="*/ 292 h 395"/>
                <a:gd name="T66" fmla="*/ 393 w 430"/>
                <a:gd name="T67" fmla="*/ 286 h 395"/>
                <a:gd name="T68" fmla="*/ 401 w 430"/>
                <a:gd name="T69" fmla="*/ 276 h 395"/>
                <a:gd name="T70" fmla="*/ 407 w 430"/>
                <a:gd name="T71" fmla="*/ 251 h 395"/>
                <a:gd name="T72" fmla="*/ 391 w 430"/>
                <a:gd name="T73" fmla="*/ 233 h 395"/>
                <a:gd name="T74" fmla="*/ 370 w 430"/>
                <a:gd name="T75" fmla="*/ 235 h 395"/>
                <a:gd name="T76" fmla="*/ 352 w 430"/>
                <a:gd name="T77" fmla="*/ 229 h 395"/>
                <a:gd name="T78" fmla="*/ 366 w 430"/>
                <a:gd name="T79" fmla="*/ 188 h 395"/>
                <a:gd name="T80" fmla="*/ 346 w 430"/>
                <a:gd name="T81" fmla="*/ 182 h 395"/>
                <a:gd name="T82" fmla="*/ 319 w 430"/>
                <a:gd name="T83" fmla="*/ 192 h 395"/>
                <a:gd name="T84" fmla="*/ 299 w 430"/>
                <a:gd name="T85" fmla="*/ 174 h 395"/>
                <a:gd name="T86" fmla="*/ 289 w 430"/>
                <a:gd name="T87" fmla="*/ 151 h 395"/>
                <a:gd name="T88" fmla="*/ 289 w 430"/>
                <a:gd name="T89" fmla="*/ 151 h 395"/>
                <a:gd name="T90" fmla="*/ 280 w 430"/>
                <a:gd name="T91" fmla="*/ 143 h 395"/>
                <a:gd name="T92" fmla="*/ 264 w 430"/>
                <a:gd name="T93" fmla="*/ 125 h 395"/>
                <a:gd name="T94" fmla="*/ 262 w 430"/>
                <a:gd name="T95" fmla="*/ 108 h 395"/>
                <a:gd name="T96" fmla="*/ 231 w 430"/>
                <a:gd name="T97" fmla="*/ 78 h 395"/>
                <a:gd name="T98" fmla="*/ 209 w 430"/>
                <a:gd name="T99" fmla="*/ 29 h 395"/>
                <a:gd name="T100" fmla="*/ 195 w 430"/>
                <a:gd name="T101" fmla="*/ 25 h 395"/>
                <a:gd name="T102" fmla="*/ 176 w 430"/>
                <a:gd name="T103" fmla="*/ 31 h 395"/>
                <a:gd name="T104" fmla="*/ 148 w 430"/>
                <a:gd name="T105" fmla="*/ 16 h 395"/>
                <a:gd name="T106" fmla="*/ 111 w 430"/>
                <a:gd name="T10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395">
                  <a:moveTo>
                    <a:pt x="289" y="149"/>
                  </a:moveTo>
                  <a:lnTo>
                    <a:pt x="289" y="149"/>
                  </a:lnTo>
                  <a:lnTo>
                    <a:pt x="289" y="149"/>
                  </a:lnTo>
                  <a:close/>
                  <a:moveTo>
                    <a:pt x="235" y="78"/>
                  </a:moveTo>
                  <a:lnTo>
                    <a:pt x="235" y="78"/>
                  </a:lnTo>
                  <a:lnTo>
                    <a:pt x="235" y="78"/>
                  </a:lnTo>
                  <a:close/>
                  <a:moveTo>
                    <a:pt x="109" y="10"/>
                  </a:moveTo>
                  <a:lnTo>
                    <a:pt x="109" y="12"/>
                  </a:lnTo>
                  <a:lnTo>
                    <a:pt x="109" y="16"/>
                  </a:lnTo>
                  <a:lnTo>
                    <a:pt x="103" y="16"/>
                  </a:lnTo>
                  <a:lnTo>
                    <a:pt x="101" y="25"/>
                  </a:lnTo>
                  <a:lnTo>
                    <a:pt x="94" y="29"/>
                  </a:lnTo>
                  <a:lnTo>
                    <a:pt x="94" y="43"/>
                  </a:lnTo>
                  <a:lnTo>
                    <a:pt x="94" y="45"/>
                  </a:lnTo>
                  <a:lnTo>
                    <a:pt x="90" y="47"/>
                  </a:lnTo>
                  <a:lnTo>
                    <a:pt x="86" y="49"/>
                  </a:lnTo>
                  <a:lnTo>
                    <a:pt x="78" y="51"/>
                  </a:lnTo>
                  <a:lnTo>
                    <a:pt x="76" y="57"/>
                  </a:lnTo>
                  <a:lnTo>
                    <a:pt x="74" y="61"/>
                  </a:lnTo>
                  <a:lnTo>
                    <a:pt x="64" y="72"/>
                  </a:lnTo>
                  <a:lnTo>
                    <a:pt x="60" y="76"/>
                  </a:lnTo>
                  <a:lnTo>
                    <a:pt x="58" y="84"/>
                  </a:lnTo>
                  <a:lnTo>
                    <a:pt x="47" y="90"/>
                  </a:lnTo>
                  <a:lnTo>
                    <a:pt x="41" y="100"/>
                  </a:lnTo>
                  <a:lnTo>
                    <a:pt x="37" y="100"/>
                  </a:lnTo>
                  <a:lnTo>
                    <a:pt x="31" y="92"/>
                  </a:lnTo>
                  <a:lnTo>
                    <a:pt x="29" y="92"/>
                  </a:lnTo>
                  <a:lnTo>
                    <a:pt x="25" y="96"/>
                  </a:lnTo>
                  <a:lnTo>
                    <a:pt x="21" y="102"/>
                  </a:lnTo>
                  <a:lnTo>
                    <a:pt x="15" y="110"/>
                  </a:lnTo>
                  <a:lnTo>
                    <a:pt x="11" y="127"/>
                  </a:lnTo>
                  <a:lnTo>
                    <a:pt x="9" y="129"/>
                  </a:lnTo>
                  <a:lnTo>
                    <a:pt x="17" y="131"/>
                  </a:lnTo>
                  <a:lnTo>
                    <a:pt x="2" y="164"/>
                  </a:lnTo>
                  <a:lnTo>
                    <a:pt x="9" y="170"/>
                  </a:lnTo>
                  <a:lnTo>
                    <a:pt x="2" y="190"/>
                  </a:lnTo>
                  <a:lnTo>
                    <a:pt x="2" y="209"/>
                  </a:lnTo>
                  <a:lnTo>
                    <a:pt x="0" y="215"/>
                  </a:lnTo>
                  <a:lnTo>
                    <a:pt x="13" y="217"/>
                  </a:lnTo>
                  <a:lnTo>
                    <a:pt x="31" y="217"/>
                  </a:lnTo>
                  <a:lnTo>
                    <a:pt x="37" y="219"/>
                  </a:lnTo>
                  <a:lnTo>
                    <a:pt x="39" y="219"/>
                  </a:lnTo>
                  <a:lnTo>
                    <a:pt x="37" y="231"/>
                  </a:lnTo>
                  <a:lnTo>
                    <a:pt x="41" y="237"/>
                  </a:lnTo>
                  <a:lnTo>
                    <a:pt x="49" y="243"/>
                  </a:lnTo>
                  <a:lnTo>
                    <a:pt x="58" y="245"/>
                  </a:lnTo>
                  <a:lnTo>
                    <a:pt x="58" y="245"/>
                  </a:lnTo>
                  <a:lnTo>
                    <a:pt x="62" y="243"/>
                  </a:lnTo>
                  <a:lnTo>
                    <a:pt x="62" y="256"/>
                  </a:lnTo>
                  <a:lnTo>
                    <a:pt x="64" y="260"/>
                  </a:lnTo>
                  <a:lnTo>
                    <a:pt x="60" y="292"/>
                  </a:lnTo>
                  <a:lnTo>
                    <a:pt x="58" y="296"/>
                  </a:lnTo>
                  <a:lnTo>
                    <a:pt x="66" y="298"/>
                  </a:lnTo>
                  <a:lnTo>
                    <a:pt x="70" y="294"/>
                  </a:lnTo>
                  <a:lnTo>
                    <a:pt x="76" y="296"/>
                  </a:lnTo>
                  <a:lnTo>
                    <a:pt x="76" y="298"/>
                  </a:lnTo>
                  <a:lnTo>
                    <a:pt x="74" y="305"/>
                  </a:lnTo>
                  <a:lnTo>
                    <a:pt x="60" y="311"/>
                  </a:lnTo>
                  <a:lnTo>
                    <a:pt x="66" y="321"/>
                  </a:lnTo>
                  <a:lnTo>
                    <a:pt x="62" y="333"/>
                  </a:lnTo>
                  <a:lnTo>
                    <a:pt x="62" y="350"/>
                  </a:lnTo>
                  <a:lnTo>
                    <a:pt x="58" y="362"/>
                  </a:lnTo>
                  <a:lnTo>
                    <a:pt x="58" y="366"/>
                  </a:lnTo>
                  <a:lnTo>
                    <a:pt x="64" y="368"/>
                  </a:lnTo>
                  <a:lnTo>
                    <a:pt x="64" y="376"/>
                  </a:lnTo>
                  <a:lnTo>
                    <a:pt x="82" y="376"/>
                  </a:lnTo>
                  <a:lnTo>
                    <a:pt x="82" y="386"/>
                  </a:lnTo>
                  <a:lnTo>
                    <a:pt x="84" y="390"/>
                  </a:lnTo>
                  <a:lnTo>
                    <a:pt x="94" y="390"/>
                  </a:lnTo>
                  <a:lnTo>
                    <a:pt x="101" y="388"/>
                  </a:lnTo>
                  <a:lnTo>
                    <a:pt x="113" y="388"/>
                  </a:lnTo>
                  <a:lnTo>
                    <a:pt x="115" y="395"/>
                  </a:lnTo>
                  <a:lnTo>
                    <a:pt x="115" y="395"/>
                  </a:lnTo>
                  <a:lnTo>
                    <a:pt x="287" y="395"/>
                  </a:lnTo>
                  <a:lnTo>
                    <a:pt x="287" y="390"/>
                  </a:lnTo>
                  <a:lnTo>
                    <a:pt x="287" y="386"/>
                  </a:lnTo>
                  <a:lnTo>
                    <a:pt x="284" y="370"/>
                  </a:lnTo>
                  <a:lnTo>
                    <a:pt x="284" y="376"/>
                  </a:lnTo>
                  <a:lnTo>
                    <a:pt x="295" y="382"/>
                  </a:lnTo>
                  <a:lnTo>
                    <a:pt x="295" y="384"/>
                  </a:lnTo>
                  <a:lnTo>
                    <a:pt x="299" y="386"/>
                  </a:lnTo>
                  <a:lnTo>
                    <a:pt x="301" y="395"/>
                  </a:lnTo>
                  <a:lnTo>
                    <a:pt x="303" y="395"/>
                  </a:lnTo>
                  <a:lnTo>
                    <a:pt x="370" y="395"/>
                  </a:lnTo>
                  <a:lnTo>
                    <a:pt x="374" y="386"/>
                  </a:lnTo>
                  <a:lnTo>
                    <a:pt x="387" y="386"/>
                  </a:lnTo>
                  <a:lnTo>
                    <a:pt x="395" y="386"/>
                  </a:lnTo>
                  <a:lnTo>
                    <a:pt x="397" y="390"/>
                  </a:lnTo>
                  <a:lnTo>
                    <a:pt x="397" y="395"/>
                  </a:lnTo>
                  <a:lnTo>
                    <a:pt x="430" y="395"/>
                  </a:lnTo>
                  <a:lnTo>
                    <a:pt x="430" y="337"/>
                  </a:lnTo>
                  <a:lnTo>
                    <a:pt x="425" y="337"/>
                  </a:lnTo>
                  <a:lnTo>
                    <a:pt x="423" y="335"/>
                  </a:lnTo>
                  <a:lnTo>
                    <a:pt x="417" y="333"/>
                  </a:lnTo>
                  <a:lnTo>
                    <a:pt x="415" y="331"/>
                  </a:lnTo>
                  <a:lnTo>
                    <a:pt x="411" y="327"/>
                  </a:lnTo>
                  <a:lnTo>
                    <a:pt x="409" y="323"/>
                  </a:lnTo>
                  <a:lnTo>
                    <a:pt x="409" y="321"/>
                  </a:lnTo>
                  <a:lnTo>
                    <a:pt x="407" y="319"/>
                  </a:lnTo>
                  <a:lnTo>
                    <a:pt x="405" y="315"/>
                  </a:lnTo>
                  <a:lnTo>
                    <a:pt x="401" y="313"/>
                  </a:lnTo>
                  <a:lnTo>
                    <a:pt x="399" y="309"/>
                  </a:lnTo>
                  <a:lnTo>
                    <a:pt x="395" y="307"/>
                  </a:lnTo>
                  <a:lnTo>
                    <a:pt x="393" y="307"/>
                  </a:lnTo>
                  <a:lnTo>
                    <a:pt x="391" y="307"/>
                  </a:lnTo>
                  <a:lnTo>
                    <a:pt x="389" y="307"/>
                  </a:lnTo>
                  <a:lnTo>
                    <a:pt x="385" y="307"/>
                  </a:lnTo>
                  <a:lnTo>
                    <a:pt x="381" y="305"/>
                  </a:lnTo>
                  <a:lnTo>
                    <a:pt x="376" y="305"/>
                  </a:lnTo>
                  <a:lnTo>
                    <a:pt x="372" y="305"/>
                  </a:lnTo>
                  <a:lnTo>
                    <a:pt x="366" y="303"/>
                  </a:lnTo>
                  <a:lnTo>
                    <a:pt x="362" y="305"/>
                  </a:lnTo>
                  <a:lnTo>
                    <a:pt x="360" y="305"/>
                  </a:lnTo>
                  <a:lnTo>
                    <a:pt x="352" y="307"/>
                  </a:lnTo>
                  <a:lnTo>
                    <a:pt x="346" y="307"/>
                  </a:lnTo>
                  <a:lnTo>
                    <a:pt x="340" y="305"/>
                  </a:lnTo>
                  <a:lnTo>
                    <a:pt x="334" y="305"/>
                  </a:lnTo>
                  <a:lnTo>
                    <a:pt x="329" y="303"/>
                  </a:lnTo>
                  <a:lnTo>
                    <a:pt x="325" y="298"/>
                  </a:lnTo>
                  <a:lnTo>
                    <a:pt x="323" y="296"/>
                  </a:lnTo>
                  <a:lnTo>
                    <a:pt x="323" y="294"/>
                  </a:lnTo>
                  <a:lnTo>
                    <a:pt x="321" y="292"/>
                  </a:lnTo>
                  <a:lnTo>
                    <a:pt x="317" y="292"/>
                  </a:lnTo>
                  <a:lnTo>
                    <a:pt x="315" y="292"/>
                  </a:lnTo>
                  <a:lnTo>
                    <a:pt x="323" y="292"/>
                  </a:lnTo>
                  <a:lnTo>
                    <a:pt x="323" y="290"/>
                  </a:lnTo>
                  <a:lnTo>
                    <a:pt x="327" y="290"/>
                  </a:lnTo>
                  <a:lnTo>
                    <a:pt x="331" y="290"/>
                  </a:lnTo>
                  <a:lnTo>
                    <a:pt x="334" y="292"/>
                  </a:lnTo>
                  <a:lnTo>
                    <a:pt x="338" y="292"/>
                  </a:lnTo>
                  <a:lnTo>
                    <a:pt x="342" y="292"/>
                  </a:lnTo>
                  <a:lnTo>
                    <a:pt x="352" y="292"/>
                  </a:lnTo>
                  <a:lnTo>
                    <a:pt x="368" y="290"/>
                  </a:lnTo>
                  <a:lnTo>
                    <a:pt x="374" y="290"/>
                  </a:lnTo>
                  <a:lnTo>
                    <a:pt x="387" y="288"/>
                  </a:lnTo>
                  <a:lnTo>
                    <a:pt x="393" y="286"/>
                  </a:lnTo>
                  <a:lnTo>
                    <a:pt x="397" y="286"/>
                  </a:lnTo>
                  <a:lnTo>
                    <a:pt x="397" y="286"/>
                  </a:lnTo>
                  <a:lnTo>
                    <a:pt x="399" y="282"/>
                  </a:lnTo>
                  <a:lnTo>
                    <a:pt x="401" y="276"/>
                  </a:lnTo>
                  <a:lnTo>
                    <a:pt x="405" y="272"/>
                  </a:lnTo>
                  <a:lnTo>
                    <a:pt x="407" y="266"/>
                  </a:lnTo>
                  <a:lnTo>
                    <a:pt x="407" y="258"/>
                  </a:lnTo>
                  <a:lnTo>
                    <a:pt x="407" y="251"/>
                  </a:lnTo>
                  <a:lnTo>
                    <a:pt x="405" y="245"/>
                  </a:lnTo>
                  <a:lnTo>
                    <a:pt x="405" y="237"/>
                  </a:lnTo>
                  <a:lnTo>
                    <a:pt x="401" y="235"/>
                  </a:lnTo>
                  <a:lnTo>
                    <a:pt x="391" y="233"/>
                  </a:lnTo>
                  <a:lnTo>
                    <a:pt x="389" y="237"/>
                  </a:lnTo>
                  <a:lnTo>
                    <a:pt x="383" y="237"/>
                  </a:lnTo>
                  <a:lnTo>
                    <a:pt x="376" y="235"/>
                  </a:lnTo>
                  <a:lnTo>
                    <a:pt x="370" y="235"/>
                  </a:lnTo>
                  <a:lnTo>
                    <a:pt x="362" y="239"/>
                  </a:lnTo>
                  <a:lnTo>
                    <a:pt x="354" y="239"/>
                  </a:lnTo>
                  <a:lnTo>
                    <a:pt x="352" y="235"/>
                  </a:lnTo>
                  <a:lnTo>
                    <a:pt x="352" y="229"/>
                  </a:lnTo>
                  <a:lnTo>
                    <a:pt x="348" y="227"/>
                  </a:lnTo>
                  <a:lnTo>
                    <a:pt x="346" y="231"/>
                  </a:lnTo>
                  <a:lnTo>
                    <a:pt x="366" y="194"/>
                  </a:lnTo>
                  <a:lnTo>
                    <a:pt x="366" y="188"/>
                  </a:lnTo>
                  <a:lnTo>
                    <a:pt x="364" y="186"/>
                  </a:lnTo>
                  <a:lnTo>
                    <a:pt x="358" y="186"/>
                  </a:lnTo>
                  <a:lnTo>
                    <a:pt x="356" y="184"/>
                  </a:lnTo>
                  <a:lnTo>
                    <a:pt x="346" y="182"/>
                  </a:lnTo>
                  <a:lnTo>
                    <a:pt x="336" y="192"/>
                  </a:lnTo>
                  <a:lnTo>
                    <a:pt x="331" y="190"/>
                  </a:lnTo>
                  <a:lnTo>
                    <a:pt x="317" y="202"/>
                  </a:lnTo>
                  <a:lnTo>
                    <a:pt x="319" y="192"/>
                  </a:lnTo>
                  <a:lnTo>
                    <a:pt x="311" y="192"/>
                  </a:lnTo>
                  <a:lnTo>
                    <a:pt x="303" y="184"/>
                  </a:lnTo>
                  <a:lnTo>
                    <a:pt x="303" y="184"/>
                  </a:lnTo>
                  <a:lnTo>
                    <a:pt x="299" y="174"/>
                  </a:lnTo>
                  <a:lnTo>
                    <a:pt x="297" y="168"/>
                  </a:lnTo>
                  <a:lnTo>
                    <a:pt x="295" y="164"/>
                  </a:lnTo>
                  <a:lnTo>
                    <a:pt x="293" y="153"/>
                  </a:lnTo>
                  <a:lnTo>
                    <a:pt x="289" y="151"/>
                  </a:lnTo>
                  <a:lnTo>
                    <a:pt x="289" y="153"/>
                  </a:lnTo>
                  <a:lnTo>
                    <a:pt x="289" y="149"/>
                  </a:lnTo>
                  <a:lnTo>
                    <a:pt x="289" y="151"/>
                  </a:lnTo>
                  <a:lnTo>
                    <a:pt x="289" y="151"/>
                  </a:lnTo>
                  <a:lnTo>
                    <a:pt x="289" y="149"/>
                  </a:lnTo>
                  <a:lnTo>
                    <a:pt x="282" y="149"/>
                  </a:lnTo>
                  <a:lnTo>
                    <a:pt x="280" y="145"/>
                  </a:lnTo>
                  <a:lnTo>
                    <a:pt x="280" y="143"/>
                  </a:lnTo>
                  <a:lnTo>
                    <a:pt x="268" y="141"/>
                  </a:lnTo>
                  <a:lnTo>
                    <a:pt x="258" y="141"/>
                  </a:lnTo>
                  <a:lnTo>
                    <a:pt x="258" y="131"/>
                  </a:lnTo>
                  <a:lnTo>
                    <a:pt x="264" y="125"/>
                  </a:lnTo>
                  <a:lnTo>
                    <a:pt x="256" y="121"/>
                  </a:lnTo>
                  <a:lnTo>
                    <a:pt x="256" y="117"/>
                  </a:lnTo>
                  <a:lnTo>
                    <a:pt x="262" y="110"/>
                  </a:lnTo>
                  <a:lnTo>
                    <a:pt x="262" y="108"/>
                  </a:lnTo>
                  <a:lnTo>
                    <a:pt x="254" y="102"/>
                  </a:lnTo>
                  <a:lnTo>
                    <a:pt x="240" y="80"/>
                  </a:lnTo>
                  <a:lnTo>
                    <a:pt x="235" y="78"/>
                  </a:lnTo>
                  <a:lnTo>
                    <a:pt x="231" y="78"/>
                  </a:lnTo>
                  <a:lnTo>
                    <a:pt x="231" y="76"/>
                  </a:lnTo>
                  <a:lnTo>
                    <a:pt x="221" y="59"/>
                  </a:lnTo>
                  <a:lnTo>
                    <a:pt x="217" y="43"/>
                  </a:lnTo>
                  <a:lnTo>
                    <a:pt x="209" y="29"/>
                  </a:lnTo>
                  <a:lnTo>
                    <a:pt x="205" y="29"/>
                  </a:lnTo>
                  <a:lnTo>
                    <a:pt x="199" y="25"/>
                  </a:lnTo>
                  <a:lnTo>
                    <a:pt x="197" y="22"/>
                  </a:lnTo>
                  <a:lnTo>
                    <a:pt x="195" y="25"/>
                  </a:lnTo>
                  <a:lnTo>
                    <a:pt x="190" y="27"/>
                  </a:lnTo>
                  <a:lnTo>
                    <a:pt x="190" y="29"/>
                  </a:lnTo>
                  <a:lnTo>
                    <a:pt x="178" y="31"/>
                  </a:lnTo>
                  <a:lnTo>
                    <a:pt x="176" y="31"/>
                  </a:lnTo>
                  <a:lnTo>
                    <a:pt x="168" y="29"/>
                  </a:lnTo>
                  <a:lnTo>
                    <a:pt x="168" y="25"/>
                  </a:lnTo>
                  <a:lnTo>
                    <a:pt x="150" y="22"/>
                  </a:lnTo>
                  <a:lnTo>
                    <a:pt x="148" y="16"/>
                  </a:lnTo>
                  <a:lnTo>
                    <a:pt x="143" y="12"/>
                  </a:lnTo>
                  <a:lnTo>
                    <a:pt x="135" y="6"/>
                  </a:lnTo>
                  <a:lnTo>
                    <a:pt x="129" y="4"/>
                  </a:lnTo>
                  <a:lnTo>
                    <a:pt x="111" y="0"/>
                  </a:lnTo>
                  <a:lnTo>
                    <a:pt x="109"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1" name="Freeform 381"/>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2" name="Freeform 382"/>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3" name="Freeform 383"/>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4" name="Freeform 384"/>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5" name="Freeform 385"/>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6" name="Freeform 386"/>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7" name="Freeform 387"/>
            <p:cNvSpPr>
              <a:spLocks/>
            </p:cNvSpPr>
            <p:nvPr/>
          </p:nvSpPr>
          <p:spPr bwMode="auto">
            <a:xfrm>
              <a:off x="6497638" y="4286250"/>
              <a:ext cx="631825" cy="603250"/>
            </a:xfrm>
            <a:custGeom>
              <a:avLst/>
              <a:gdLst>
                <a:gd name="T0" fmla="*/ 18 w 398"/>
                <a:gd name="T1" fmla="*/ 16 h 380"/>
                <a:gd name="T2" fmla="*/ 14 w 398"/>
                <a:gd name="T3" fmla="*/ 24 h 380"/>
                <a:gd name="T4" fmla="*/ 12 w 398"/>
                <a:gd name="T5" fmla="*/ 33 h 380"/>
                <a:gd name="T6" fmla="*/ 4 w 398"/>
                <a:gd name="T7" fmla="*/ 47 h 380"/>
                <a:gd name="T8" fmla="*/ 20 w 398"/>
                <a:gd name="T9" fmla="*/ 69 h 380"/>
                <a:gd name="T10" fmla="*/ 39 w 398"/>
                <a:gd name="T11" fmla="*/ 92 h 380"/>
                <a:gd name="T12" fmla="*/ 51 w 398"/>
                <a:gd name="T13" fmla="*/ 106 h 380"/>
                <a:gd name="T14" fmla="*/ 63 w 398"/>
                <a:gd name="T15" fmla="*/ 122 h 380"/>
                <a:gd name="T16" fmla="*/ 76 w 398"/>
                <a:gd name="T17" fmla="*/ 141 h 380"/>
                <a:gd name="T18" fmla="*/ 82 w 398"/>
                <a:gd name="T19" fmla="*/ 149 h 380"/>
                <a:gd name="T20" fmla="*/ 84 w 398"/>
                <a:gd name="T21" fmla="*/ 155 h 380"/>
                <a:gd name="T22" fmla="*/ 88 w 398"/>
                <a:gd name="T23" fmla="*/ 161 h 380"/>
                <a:gd name="T24" fmla="*/ 98 w 398"/>
                <a:gd name="T25" fmla="*/ 163 h 380"/>
                <a:gd name="T26" fmla="*/ 104 w 398"/>
                <a:gd name="T27" fmla="*/ 174 h 380"/>
                <a:gd name="T28" fmla="*/ 110 w 398"/>
                <a:gd name="T29" fmla="*/ 167 h 380"/>
                <a:gd name="T30" fmla="*/ 127 w 398"/>
                <a:gd name="T31" fmla="*/ 172 h 380"/>
                <a:gd name="T32" fmla="*/ 155 w 398"/>
                <a:gd name="T33" fmla="*/ 172 h 380"/>
                <a:gd name="T34" fmla="*/ 172 w 398"/>
                <a:gd name="T35" fmla="*/ 180 h 380"/>
                <a:gd name="T36" fmla="*/ 192 w 398"/>
                <a:gd name="T37" fmla="*/ 190 h 380"/>
                <a:gd name="T38" fmla="*/ 204 w 398"/>
                <a:gd name="T39" fmla="*/ 200 h 380"/>
                <a:gd name="T40" fmla="*/ 213 w 398"/>
                <a:gd name="T41" fmla="*/ 219 h 380"/>
                <a:gd name="T42" fmla="*/ 219 w 398"/>
                <a:gd name="T43" fmla="*/ 235 h 380"/>
                <a:gd name="T44" fmla="*/ 225 w 398"/>
                <a:gd name="T45" fmla="*/ 247 h 380"/>
                <a:gd name="T46" fmla="*/ 229 w 398"/>
                <a:gd name="T47" fmla="*/ 262 h 380"/>
                <a:gd name="T48" fmla="*/ 233 w 398"/>
                <a:gd name="T49" fmla="*/ 292 h 380"/>
                <a:gd name="T50" fmla="*/ 241 w 398"/>
                <a:gd name="T51" fmla="*/ 309 h 380"/>
                <a:gd name="T52" fmla="*/ 243 w 398"/>
                <a:gd name="T53" fmla="*/ 319 h 380"/>
                <a:gd name="T54" fmla="*/ 235 w 398"/>
                <a:gd name="T55" fmla="*/ 341 h 380"/>
                <a:gd name="T56" fmla="*/ 219 w 398"/>
                <a:gd name="T57" fmla="*/ 341 h 380"/>
                <a:gd name="T58" fmla="*/ 184 w 398"/>
                <a:gd name="T59" fmla="*/ 356 h 380"/>
                <a:gd name="T60" fmla="*/ 159 w 398"/>
                <a:gd name="T61" fmla="*/ 362 h 380"/>
                <a:gd name="T62" fmla="*/ 151 w 398"/>
                <a:gd name="T63" fmla="*/ 380 h 380"/>
                <a:gd name="T64" fmla="*/ 194 w 398"/>
                <a:gd name="T65" fmla="*/ 362 h 380"/>
                <a:gd name="T66" fmla="*/ 235 w 398"/>
                <a:gd name="T67" fmla="*/ 345 h 380"/>
                <a:gd name="T68" fmla="*/ 231 w 398"/>
                <a:gd name="T69" fmla="*/ 362 h 380"/>
                <a:gd name="T70" fmla="*/ 398 w 398"/>
                <a:gd name="T71" fmla="*/ 380 h 380"/>
                <a:gd name="T72" fmla="*/ 394 w 398"/>
                <a:gd name="T73" fmla="*/ 356 h 380"/>
                <a:gd name="T74" fmla="*/ 392 w 398"/>
                <a:gd name="T75" fmla="*/ 335 h 380"/>
                <a:gd name="T76" fmla="*/ 382 w 398"/>
                <a:gd name="T77" fmla="*/ 321 h 380"/>
                <a:gd name="T78" fmla="*/ 372 w 398"/>
                <a:gd name="T79" fmla="*/ 280 h 380"/>
                <a:gd name="T80" fmla="*/ 386 w 398"/>
                <a:gd name="T81" fmla="*/ 270 h 380"/>
                <a:gd name="T82" fmla="*/ 398 w 398"/>
                <a:gd name="T83" fmla="*/ 239 h 380"/>
                <a:gd name="T84" fmla="*/ 398 w 398"/>
                <a:gd name="T85" fmla="*/ 227 h 380"/>
                <a:gd name="T86" fmla="*/ 376 w 398"/>
                <a:gd name="T87" fmla="*/ 223 h 380"/>
                <a:gd name="T88" fmla="*/ 366 w 398"/>
                <a:gd name="T89" fmla="*/ 190 h 380"/>
                <a:gd name="T90" fmla="*/ 351 w 398"/>
                <a:gd name="T91" fmla="*/ 186 h 380"/>
                <a:gd name="T92" fmla="*/ 351 w 398"/>
                <a:gd name="T93" fmla="*/ 161 h 380"/>
                <a:gd name="T94" fmla="*/ 378 w 398"/>
                <a:gd name="T95" fmla="*/ 143 h 380"/>
                <a:gd name="T96" fmla="*/ 360 w 398"/>
                <a:gd name="T97" fmla="*/ 106 h 380"/>
                <a:gd name="T98" fmla="*/ 325 w 398"/>
                <a:gd name="T99" fmla="*/ 71 h 380"/>
                <a:gd name="T100" fmla="*/ 304 w 398"/>
                <a:gd name="T101" fmla="*/ 59 h 380"/>
                <a:gd name="T102" fmla="*/ 280 w 398"/>
                <a:gd name="T103" fmla="*/ 69 h 380"/>
                <a:gd name="T104" fmla="*/ 249 w 398"/>
                <a:gd name="T105" fmla="*/ 57 h 380"/>
                <a:gd name="T106" fmla="*/ 223 w 398"/>
                <a:gd name="T107" fmla="*/ 39 h 380"/>
                <a:gd name="T108" fmla="*/ 180 w 398"/>
                <a:gd name="T109" fmla="*/ 53 h 380"/>
                <a:gd name="T110" fmla="*/ 161 w 398"/>
                <a:gd name="T111" fmla="*/ 12 h 380"/>
                <a:gd name="T112" fmla="*/ 135 w 398"/>
                <a:gd name="T113" fmla="*/ 14 h 380"/>
                <a:gd name="T114" fmla="*/ 106 w 398"/>
                <a:gd name="T115" fmla="*/ 16 h 380"/>
                <a:gd name="T116" fmla="*/ 102 w 398"/>
                <a:gd name="T117" fmla="*/ 35 h 380"/>
                <a:gd name="T118" fmla="*/ 98 w 398"/>
                <a:gd name="T119" fmla="*/ 53 h 380"/>
                <a:gd name="T120" fmla="*/ 76 w 398"/>
                <a:gd name="T121" fmla="*/ 49 h 380"/>
                <a:gd name="T122" fmla="*/ 43 w 398"/>
                <a:gd name="T123" fmla="*/ 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380">
                  <a:moveTo>
                    <a:pt x="33" y="0"/>
                  </a:moveTo>
                  <a:lnTo>
                    <a:pt x="33" y="4"/>
                  </a:lnTo>
                  <a:lnTo>
                    <a:pt x="22" y="8"/>
                  </a:lnTo>
                  <a:lnTo>
                    <a:pt x="18" y="16"/>
                  </a:lnTo>
                  <a:lnTo>
                    <a:pt x="18" y="18"/>
                  </a:lnTo>
                  <a:lnTo>
                    <a:pt x="16" y="20"/>
                  </a:lnTo>
                  <a:lnTo>
                    <a:pt x="14" y="22"/>
                  </a:lnTo>
                  <a:lnTo>
                    <a:pt x="14" y="24"/>
                  </a:lnTo>
                  <a:lnTo>
                    <a:pt x="16" y="28"/>
                  </a:lnTo>
                  <a:lnTo>
                    <a:pt x="18" y="28"/>
                  </a:lnTo>
                  <a:lnTo>
                    <a:pt x="14" y="30"/>
                  </a:lnTo>
                  <a:lnTo>
                    <a:pt x="12" y="33"/>
                  </a:lnTo>
                  <a:lnTo>
                    <a:pt x="6" y="33"/>
                  </a:lnTo>
                  <a:lnTo>
                    <a:pt x="0" y="37"/>
                  </a:lnTo>
                  <a:lnTo>
                    <a:pt x="0" y="43"/>
                  </a:lnTo>
                  <a:lnTo>
                    <a:pt x="4" y="47"/>
                  </a:lnTo>
                  <a:lnTo>
                    <a:pt x="10" y="53"/>
                  </a:lnTo>
                  <a:lnTo>
                    <a:pt x="12" y="55"/>
                  </a:lnTo>
                  <a:lnTo>
                    <a:pt x="16" y="63"/>
                  </a:lnTo>
                  <a:lnTo>
                    <a:pt x="20" y="69"/>
                  </a:lnTo>
                  <a:lnTo>
                    <a:pt x="25" y="73"/>
                  </a:lnTo>
                  <a:lnTo>
                    <a:pt x="33" y="82"/>
                  </a:lnTo>
                  <a:lnTo>
                    <a:pt x="37" y="88"/>
                  </a:lnTo>
                  <a:lnTo>
                    <a:pt x="39" y="92"/>
                  </a:lnTo>
                  <a:lnTo>
                    <a:pt x="41" y="94"/>
                  </a:lnTo>
                  <a:lnTo>
                    <a:pt x="45" y="100"/>
                  </a:lnTo>
                  <a:lnTo>
                    <a:pt x="47" y="102"/>
                  </a:lnTo>
                  <a:lnTo>
                    <a:pt x="51" y="106"/>
                  </a:lnTo>
                  <a:lnTo>
                    <a:pt x="53" y="108"/>
                  </a:lnTo>
                  <a:lnTo>
                    <a:pt x="55" y="112"/>
                  </a:lnTo>
                  <a:lnTo>
                    <a:pt x="59" y="116"/>
                  </a:lnTo>
                  <a:lnTo>
                    <a:pt x="63" y="122"/>
                  </a:lnTo>
                  <a:lnTo>
                    <a:pt x="65" y="127"/>
                  </a:lnTo>
                  <a:lnTo>
                    <a:pt x="74" y="135"/>
                  </a:lnTo>
                  <a:lnTo>
                    <a:pt x="78" y="139"/>
                  </a:lnTo>
                  <a:lnTo>
                    <a:pt x="76" y="141"/>
                  </a:lnTo>
                  <a:lnTo>
                    <a:pt x="78" y="143"/>
                  </a:lnTo>
                  <a:lnTo>
                    <a:pt x="80" y="143"/>
                  </a:lnTo>
                  <a:lnTo>
                    <a:pt x="80" y="147"/>
                  </a:lnTo>
                  <a:lnTo>
                    <a:pt x="82" y="149"/>
                  </a:lnTo>
                  <a:lnTo>
                    <a:pt x="84" y="147"/>
                  </a:lnTo>
                  <a:lnTo>
                    <a:pt x="84" y="149"/>
                  </a:lnTo>
                  <a:lnTo>
                    <a:pt x="82" y="151"/>
                  </a:lnTo>
                  <a:lnTo>
                    <a:pt x="84" y="155"/>
                  </a:lnTo>
                  <a:lnTo>
                    <a:pt x="86" y="153"/>
                  </a:lnTo>
                  <a:lnTo>
                    <a:pt x="88" y="157"/>
                  </a:lnTo>
                  <a:lnTo>
                    <a:pt x="88" y="157"/>
                  </a:lnTo>
                  <a:lnTo>
                    <a:pt x="88" y="161"/>
                  </a:lnTo>
                  <a:lnTo>
                    <a:pt x="88" y="163"/>
                  </a:lnTo>
                  <a:lnTo>
                    <a:pt x="92" y="163"/>
                  </a:lnTo>
                  <a:lnTo>
                    <a:pt x="94" y="163"/>
                  </a:lnTo>
                  <a:lnTo>
                    <a:pt x="98" y="163"/>
                  </a:lnTo>
                  <a:lnTo>
                    <a:pt x="98" y="165"/>
                  </a:lnTo>
                  <a:lnTo>
                    <a:pt x="96" y="167"/>
                  </a:lnTo>
                  <a:lnTo>
                    <a:pt x="96" y="170"/>
                  </a:lnTo>
                  <a:lnTo>
                    <a:pt x="104" y="174"/>
                  </a:lnTo>
                  <a:lnTo>
                    <a:pt x="110" y="174"/>
                  </a:lnTo>
                  <a:lnTo>
                    <a:pt x="110" y="172"/>
                  </a:lnTo>
                  <a:lnTo>
                    <a:pt x="108" y="170"/>
                  </a:lnTo>
                  <a:lnTo>
                    <a:pt x="110" y="167"/>
                  </a:lnTo>
                  <a:lnTo>
                    <a:pt x="112" y="165"/>
                  </a:lnTo>
                  <a:lnTo>
                    <a:pt x="116" y="167"/>
                  </a:lnTo>
                  <a:lnTo>
                    <a:pt x="121" y="170"/>
                  </a:lnTo>
                  <a:lnTo>
                    <a:pt x="127" y="172"/>
                  </a:lnTo>
                  <a:lnTo>
                    <a:pt x="139" y="176"/>
                  </a:lnTo>
                  <a:lnTo>
                    <a:pt x="145" y="176"/>
                  </a:lnTo>
                  <a:lnTo>
                    <a:pt x="149" y="174"/>
                  </a:lnTo>
                  <a:lnTo>
                    <a:pt x="155" y="172"/>
                  </a:lnTo>
                  <a:lnTo>
                    <a:pt x="159" y="170"/>
                  </a:lnTo>
                  <a:lnTo>
                    <a:pt x="163" y="172"/>
                  </a:lnTo>
                  <a:lnTo>
                    <a:pt x="168" y="174"/>
                  </a:lnTo>
                  <a:lnTo>
                    <a:pt x="172" y="180"/>
                  </a:lnTo>
                  <a:lnTo>
                    <a:pt x="174" y="182"/>
                  </a:lnTo>
                  <a:lnTo>
                    <a:pt x="182" y="184"/>
                  </a:lnTo>
                  <a:lnTo>
                    <a:pt x="186" y="186"/>
                  </a:lnTo>
                  <a:lnTo>
                    <a:pt x="192" y="190"/>
                  </a:lnTo>
                  <a:lnTo>
                    <a:pt x="196" y="196"/>
                  </a:lnTo>
                  <a:lnTo>
                    <a:pt x="198" y="196"/>
                  </a:lnTo>
                  <a:lnTo>
                    <a:pt x="200" y="200"/>
                  </a:lnTo>
                  <a:lnTo>
                    <a:pt x="204" y="200"/>
                  </a:lnTo>
                  <a:lnTo>
                    <a:pt x="208" y="202"/>
                  </a:lnTo>
                  <a:lnTo>
                    <a:pt x="213" y="208"/>
                  </a:lnTo>
                  <a:lnTo>
                    <a:pt x="213" y="212"/>
                  </a:lnTo>
                  <a:lnTo>
                    <a:pt x="213" y="219"/>
                  </a:lnTo>
                  <a:lnTo>
                    <a:pt x="215" y="223"/>
                  </a:lnTo>
                  <a:lnTo>
                    <a:pt x="217" y="229"/>
                  </a:lnTo>
                  <a:lnTo>
                    <a:pt x="219" y="233"/>
                  </a:lnTo>
                  <a:lnTo>
                    <a:pt x="219" y="235"/>
                  </a:lnTo>
                  <a:lnTo>
                    <a:pt x="219" y="235"/>
                  </a:lnTo>
                  <a:lnTo>
                    <a:pt x="219" y="237"/>
                  </a:lnTo>
                  <a:lnTo>
                    <a:pt x="221" y="245"/>
                  </a:lnTo>
                  <a:lnTo>
                    <a:pt x="225" y="247"/>
                  </a:lnTo>
                  <a:lnTo>
                    <a:pt x="225" y="249"/>
                  </a:lnTo>
                  <a:lnTo>
                    <a:pt x="225" y="253"/>
                  </a:lnTo>
                  <a:lnTo>
                    <a:pt x="227" y="257"/>
                  </a:lnTo>
                  <a:lnTo>
                    <a:pt x="229" y="262"/>
                  </a:lnTo>
                  <a:lnTo>
                    <a:pt x="229" y="264"/>
                  </a:lnTo>
                  <a:lnTo>
                    <a:pt x="231" y="272"/>
                  </a:lnTo>
                  <a:lnTo>
                    <a:pt x="231" y="282"/>
                  </a:lnTo>
                  <a:lnTo>
                    <a:pt x="233" y="292"/>
                  </a:lnTo>
                  <a:lnTo>
                    <a:pt x="235" y="294"/>
                  </a:lnTo>
                  <a:lnTo>
                    <a:pt x="239" y="298"/>
                  </a:lnTo>
                  <a:lnTo>
                    <a:pt x="239" y="304"/>
                  </a:lnTo>
                  <a:lnTo>
                    <a:pt x="241" y="309"/>
                  </a:lnTo>
                  <a:lnTo>
                    <a:pt x="243" y="311"/>
                  </a:lnTo>
                  <a:lnTo>
                    <a:pt x="245" y="313"/>
                  </a:lnTo>
                  <a:lnTo>
                    <a:pt x="243" y="315"/>
                  </a:lnTo>
                  <a:lnTo>
                    <a:pt x="243" y="319"/>
                  </a:lnTo>
                  <a:lnTo>
                    <a:pt x="241" y="323"/>
                  </a:lnTo>
                  <a:lnTo>
                    <a:pt x="241" y="329"/>
                  </a:lnTo>
                  <a:lnTo>
                    <a:pt x="239" y="335"/>
                  </a:lnTo>
                  <a:lnTo>
                    <a:pt x="235" y="341"/>
                  </a:lnTo>
                  <a:lnTo>
                    <a:pt x="235" y="339"/>
                  </a:lnTo>
                  <a:lnTo>
                    <a:pt x="231" y="337"/>
                  </a:lnTo>
                  <a:lnTo>
                    <a:pt x="223" y="337"/>
                  </a:lnTo>
                  <a:lnTo>
                    <a:pt x="219" y="341"/>
                  </a:lnTo>
                  <a:lnTo>
                    <a:pt x="198" y="354"/>
                  </a:lnTo>
                  <a:lnTo>
                    <a:pt x="194" y="354"/>
                  </a:lnTo>
                  <a:lnTo>
                    <a:pt x="188" y="356"/>
                  </a:lnTo>
                  <a:lnTo>
                    <a:pt x="184" y="356"/>
                  </a:lnTo>
                  <a:lnTo>
                    <a:pt x="178" y="356"/>
                  </a:lnTo>
                  <a:lnTo>
                    <a:pt x="172" y="356"/>
                  </a:lnTo>
                  <a:lnTo>
                    <a:pt x="163" y="358"/>
                  </a:lnTo>
                  <a:lnTo>
                    <a:pt x="159" y="362"/>
                  </a:lnTo>
                  <a:lnTo>
                    <a:pt x="155" y="366"/>
                  </a:lnTo>
                  <a:lnTo>
                    <a:pt x="151" y="370"/>
                  </a:lnTo>
                  <a:lnTo>
                    <a:pt x="151" y="376"/>
                  </a:lnTo>
                  <a:lnTo>
                    <a:pt x="151" y="380"/>
                  </a:lnTo>
                  <a:lnTo>
                    <a:pt x="182" y="380"/>
                  </a:lnTo>
                  <a:lnTo>
                    <a:pt x="186" y="370"/>
                  </a:lnTo>
                  <a:lnTo>
                    <a:pt x="190" y="364"/>
                  </a:lnTo>
                  <a:lnTo>
                    <a:pt x="194" y="362"/>
                  </a:lnTo>
                  <a:lnTo>
                    <a:pt x="200" y="358"/>
                  </a:lnTo>
                  <a:lnTo>
                    <a:pt x="206" y="354"/>
                  </a:lnTo>
                  <a:lnTo>
                    <a:pt x="225" y="341"/>
                  </a:lnTo>
                  <a:lnTo>
                    <a:pt x="235" y="345"/>
                  </a:lnTo>
                  <a:lnTo>
                    <a:pt x="233" y="349"/>
                  </a:lnTo>
                  <a:lnTo>
                    <a:pt x="231" y="354"/>
                  </a:lnTo>
                  <a:lnTo>
                    <a:pt x="231" y="358"/>
                  </a:lnTo>
                  <a:lnTo>
                    <a:pt x="231" y="362"/>
                  </a:lnTo>
                  <a:lnTo>
                    <a:pt x="233" y="370"/>
                  </a:lnTo>
                  <a:lnTo>
                    <a:pt x="235" y="378"/>
                  </a:lnTo>
                  <a:lnTo>
                    <a:pt x="235" y="380"/>
                  </a:lnTo>
                  <a:lnTo>
                    <a:pt x="398" y="380"/>
                  </a:lnTo>
                  <a:lnTo>
                    <a:pt x="398" y="372"/>
                  </a:lnTo>
                  <a:lnTo>
                    <a:pt x="398" y="372"/>
                  </a:lnTo>
                  <a:lnTo>
                    <a:pt x="390" y="366"/>
                  </a:lnTo>
                  <a:lnTo>
                    <a:pt x="394" y="356"/>
                  </a:lnTo>
                  <a:lnTo>
                    <a:pt x="398" y="354"/>
                  </a:lnTo>
                  <a:lnTo>
                    <a:pt x="398" y="343"/>
                  </a:lnTo>
                  <a:lnTo>
                    <a:pt x="396" y="339"/>
                  </a:lnTo>
                  <a:lnTo>
                    <a:pt x="392" y="335"/>
                  </a:lnTo>
                  <a:lnTo>
                    <a:pt x="388" y="333"/>
                  </a:lnTo>
                  <a:lnTo>
                    <a:pt x="384" y="331"/>
                  </a:lnTo>
                  <a:lnTo>
                    <a:pt x="384" y="327"/>
                  </a:lnTo>
                  <a:lnTo>
                    <a:pt x="382" y="321"/>
                  </a:lnTo>
                  <a:lnTo>
                    <a:pt x="382" y="317"/>
                  </a:lnTo>
                  <a:lnTo>
                    <a:pt x="384" y="309"/>
                  </a:lnTo>
                  <a:lnTo>
                    <a:pt x="382" y="296"/>
                  </a:lnTo>
                  <a:lnTo>
                    <a:pt x="372" y="280"/>
                  </a:lnTo>
                  <a:lnTo>
                    <a:pt x="372" y="274"/>
                  </a:lnTo>
                  <a:lnTo>
                    <a:pt x="380" y="272"/>
                  </a:lnTo>
                  <a:lnTo>
                    <a:pt x="384" y="272"/>
                  </a:lnTo>
                  <a:lnTo>
                    <a:pt x="386" y="270"/>
                  </a:lnTo>
                  <a:lnTo>
                    <a:pt x="390" y="255"/>
                  </a:lnTo>
                  <a:lnTo>
                    <a:pt x="394" y="253"/>
                  </a:lnTo>
                  <a:lnTo>
                    <a:pt x="398" y="251"/>
                  </a:lnTo>
                  <a:lnTo>
                    <a:pt x="398" y="239"/>
                  </a:lnTo>
                  <a:lnTo>
                    <a:pt x="396" y="237"/>
                  </a:lnTo>
                  <a:lnTo>
                    <a:pt x="394" y="235"/>
                  </a:lnTo>
                  <a:lnTo>
                    <a:pt x="394" y="231"/>
                  </a:lnTo>
                  <a:lnTo>
                    <a:pt x="398" y="227"/>
                  </a:lnTo>
                  <a:lnTo>
                    <a:pt x="398" y="223"/>
                  </a:lnTo>
                  <a:lnTo>
                    <a:pt x="396" y="223"/>
                  </a:lnTo>
                  <a:lnTo>
                    <a:pt x="382" y="223"/>
                  </a:lnTo>
                  <a:lnTo>
                    <a:pt x="376" y="223"/>
                  </a:lnTo>
                  <a:lnTo>
                    <a:pt x="366" y="219"/>
                  </a:lnTo>
                  <a:lnTo>
                    <a:pt x="366" y="200"/>
                  </a:lnTo>
                  <a:lnTo>
                    <a:pt x="368" y="194"/>
                  </a:lnTo>
                  <a:lnTo>
                    <a:pt x="366" y="190"/>
                  </a:lnTo>
                  <a:lnTo>
                    <a:pt x="362" y="190"/>
                  </a:lnTo>
                  <a:lnTo>
                    <a:pt x="358" y="190"/>
                  </a:lnTo>
                  <a:lnTo>
                    <a:pt x="354" y="190"/>
                  </a:lnTo>
                  <a:lnTo>
                    <a:pt x="351" y="186"/>
                  </a:lnTo>
                  <a:lnTo>
                    <a:pt x="351" y="176"/>
                  </a:lnTo>
                  <a:lnTo>
                    <a:pt x="349" y="174"/>
                  </a:lnTo>
                  <a:lnTo>
                    <a:pt x="349" y="172"/>
                  </a:lnTo>
                  <a:lnTo>
                    <a:pt x="351" y="161"/>
                  </a:lnTo>
                  <a:lnTo>
                    <a:pt x="366" y="147"/>
                  </a:lnTo>
                  <a:lnTo>
                    <a:pt x="372" y="149"/>
                  </a:lnTo>
                  <a:lnTo>
                    <a:pt x="376" y="147"/>
                  </a:lnTo>
                  <a:lnTo>
                    <a:pt x="378" y="143"/>
                  </a:lnTo>
                  <a:lnTo>
                    <a:pt x="376" y="139"/>
                  </a:lnTo>
                  <a:lnTo>
                    <a:pt x="376" y="135"/>
                  </a:lnTo>
                  <a:lnTo>
                    <a:pt x="362" y="114"/>
                  </a:lnTo>
                  <a:lnTo>
                    <a:pt x="360" y="106"/>
                  </a:lnTo>
                  <a:lnTo>
                    <a:pt x="358" y="100"/>
                  </a:lnTo>
                  <a:lnTo>
                    <a:pt x="354" y="100"/>
                  </a:lnTo>
                  <a:lnTo>
                    <a:pt x="335" y="92"/>
                  </a:lnTo>
                  <a:lnTo>
                    <a:pt x="325" y="71"/>
                  </a:lnTo>
                  <a:lnTo>
                    <a:pt x="315" y="67"/>
                  </a:lnTo>
                  <a:lnTo>
                    <a:pt x="313" y="63"/>
                  </a:lnTo>
                  <a:lnTo>
                    <a:pt x="307" y="61"/>
                  </a:lnTo>
                  <a:lnTo>
                    <a:pt x="304" y="59"/>
                  </a:lnTo>
                  <a:lnTo>
                    <a:pt x="296" y="53"/>
                  </a:lnTo>
                  <a:lnTo>
                    <a:pt x="294" y="55"/>
                  </a:lnTo>
                  <a:lnTo>
                    <a:pt x="286" y="59"/>
                  </a:lnTo>
                  <a:lnTo>
                    <a:pt x="280" y="69"/>
                  </a:lnTo>
                  <a:lnTo>
                    <a:pt x="276" y="80"/>
                  </a:lnTo>
                  <a:lnTo>
                    <a:pt x="270" y="75"/>
                  </a:lnTo>
                  <a:lnTo>
                    <a:pt x="262" y="65"/>
                  </a:lnTo>
                  <a:lnTo>
                    <a:pt x="249" y="57"/>
                  </a:lnTo>
                  <a:lnTo>
                    <a:pt x="243" y="57"/>
                  </a:lnTo>
                  <a:lnTo>
                    <a:pt x="239" y="57"/>
                  </a:lnTo>
                  <a:lnTo>
                    <a:pt x="229" y="39"/>
                  </a:lnTo>
                  <a:lnTo>
                    <a:pt x="223" y="39"/>
                  </a:lnTo>
                  <a:lnTo>
                    <a:pt x="223" y="28"/>
                  </a:lnTo>
                  <a:lnTo>
                    <a:pt x="210" y="33"/>
                  </a:lnTo>
                  <a:lnTo>
                    <a:pt x="206" y="45"/>
                  </a:lnTo>
                  <a:lnTo>
                    <a:pt x="180" y="53"/>
                  </a:lnTo>
                  <a:lnTo>
                    <a:pt x="178" y="43"/>
                  </a:lnTo>
                  <a:lnTo>
                    <a:pt x="172" y="37"/>
                  </a:lnTo>
                  <a:lnTo>
                    <a:pt x="170" y="30"/>
                  </a:lnTo>
                  <a:lnTo>
                    <a:pt x="161" y="12"/>
                  </a:lnTo>
                  <a:lnTo>
                    <a:pt x="157" y="12"/>
                  </a:lnTo>
                  <a:lnTo>
                    <a:pt x="147" y="14"/>
                  </a:lnTo>
                  <a:lnTo>
                    <a:pt x="135" y="14"/>
                  </a:lnTo>
                  <a:lnTo>
                    <a:pt x="135" y="14"/>
                  </a:lnTo>
                  <a:lnTo>
                    <a:pt x="116" y="16"/>
                  </a:lnTo>
                  <a:lnTo>
                    <a:pt x="110" y="12"/>
                  </a:lnTo>
                  <a:lnTo>
                    <a:pt x="108" y="14"/>
                  </a:lnTo>
                  <a:lnTo>
                    <a:pt x="106" y="16"/>
                  </a:lnTo>
                  <a:lnTo>
                    <a:pt x="106" y="20"/>
                  </a:lnTo>
                  <a:lnTo>
                    <a:pt x="108" y="28"/>
                  </a:lnTo>
                  <a:lnTo>
                    <a:pt x="106" y="33"/>
                  </a:lnTo>
                  <a:lnTo>
                    <a:pt x="102" y="35"/>
                  </a:lnTo>
                  <a:lnTo>
                    <a:pt x="96" y="39"/>
                  </a:lnTo>
                  <a:lnTo>
                    <a:pt x="100" y="47"/>
                  </a:lnTo>
                  <a:lnTo>
                    <a:pt x="102" y="51"/>
                  </a:lnTo>
                  <a:lnTo>
                    <a:pt x="98" y="53"/>
                  </a:lnTo>
                  <a:lnTo>
                    <a:pt x="96" y="55"/>
                  </a:lnTo>
                  <a:lnTo>
                    <a:pt x="88" y="49"/>
                  </a:lnTo>
                  <a:lnTo>
                    <a:pt x="80" y="51"/>
                  </a:lnTo>
                  <a:lnTo>
                    <a:pt x="76" y="49"/>
                  </a:lnTo>
                  <a:lnTo>
                    <a:pt x="65" y="45"/>
                  </a:lnTo>
                  <a:lnTo>
                    <a:pt x="72" y="28"/>
                  </a:lnTo>
                  <a:lnTo>
                    <a:pt x="63" y="20"/>
                  </a:lnTo>
                  <a:lnTo>
                    <a:pt x="43" y="8"/>
                  </a:lnTo>
                  <a:lnTo>
                    <a:pt x="41" y="4"/>
                  </a:lnTo>
                  <a:lnTo>
                    <a:pt x="39" y="0"/>
                  </a:lnTo>
                  <a:lnTo>
                    <a:pt x="3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8" name="Freeform 388"/>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9" name="Freeform 389"/>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0" name="Freeform 390"/>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1" name="Freeform 391"/>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2" name="Freeform 392"/>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 name="T108" fmla="*/ 435 w 529"/>
                <a:gd name="T109" fmla="*/ 96 h 384"/>
                <a:gd name="T110" fmla="*/ 443 w 529"/>
                <a:gd name="T111" fmla="*/ 55 h 384"/>
                <a:gd name="T112" fmla="*/ 419 w 529"/>
                <a:gd name="T113" fmla="*/ 34 h 384"/>
                <a:gd name="T114" fmla="*/ 398 w 529"/>
                <a:gd name="T115" fmla="*/ 16 h 384"/>
                <a:gd name="T116" fmla="*/ 378 w 529"/>
                <a:gd name="T117" fmla="*/ 10 h 384"/>
                <a:gd name="T118" fmla="*/ 341 w 529"/>
                <a:gd name="T119" fmla="*/ 18 h 384"/>
                <a:gd name="T120" fmla="*/ 323 w 529"/>
                <a:gd name="T12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441" y="108"/>
                  </a:lnTo>
                  <a:lnTo>
                    <a:pt x="439" y="106"/>
                  </a:lnTo>
                  <a:lnTo>
                    <a:pt x="437" y="100"/>
                  </a:lnTo>
                  <a:lnTo>
                    <a:pt x="435" y="96"/>
                  </a:lnTo>
                  <a:lnTo>
                    <a:pt x="439" y="89"/>
                  </a:lnTo>
                  <a:lnTo>
                    <a:pt x="443" y="79"/>
                  </a:lnTo>
                  <a:lnTo>
                    <a:pt x="439" y="67"/>
                  </a:lnTo>
                  <a:lnTo>
                    <a:pt x="443" y="55"/>
                  </a:lnTo>
                  <a:lnTo>
                    <a:pt x="437" y="53"/>
                  </a:lnTo>
                  <a:lnTo>
                    <a:pt x="425" y="49"/>
                  </a:lnTo>
                  <a:lnTo>
                    <a:pt x="423" y="38"/>
                  </a:lnTo>
                  <a:lnTo>
                    <a:pt x="419" y="34"/>
                  </a:lnTo>
                  <a:lnTo>
                    <a:pt x="413" y="36"/>
                  </a:lnTo>
                  <a:lnTo>
                    <a:pt x="407" y="28"/>
                  </a:lnTo>
                  <a:lnTo>
                    <a:pt x="409" y="18"/>
                  </a:lnTo>
                  <a:lnTo>
                    <a:pt x="398" y="16"/>
                  </a:lnTo>
                  <a:lnTo>
                    <a:pt x="396" y="14"/>
                  </a:lnTo>
                  <a:lnTo>
                    <a:pt x="392" y="6"/>
                  </a:lnTo>
                  <a:lnTo>
                    <a:pt x="386" y="8"/>
                  </a:lnTo>
                  <a:lnTo>
                    <a:pt x="378" y="10"/>
                  </a:lnTo>
                  <a:lnTo>
                    <a:pt x="374" y="10"/>
                  </a:lnTo>
                  <a:lnTo>
                    <a:pt x="364" y="10"/>
                  </a:lnTo>
                  <a:lnTo>
                    <a:pt x="356" y="16"/>
                  </a:lnTo>
                  <a:lnTo>
                    <a:pt x="341" y="18"/>
                  </a:lnTo>
                  <a:lnTo>
                    <a:pt x="339" y="18"/>
                  </a:lnTo>
                  <a:lnTo>
                    <a:pt x="333" y="16"/>
                  </a:lnTo>
                  <a:lnTo>
                    <a:pt x="329" y="12"/>
                  </a:lnTo>
                  <a:lnTo>
                    <a:pt x="323" y="0"/>
                  </a:lnTo>
                  <a:lnTo>
                    <a:pt x="31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3" name="Freeform 393"/>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4" name="Freeform 394"/>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5" name="Freeform 395"/>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6" name="Freeform 396"/>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7" name="Freeform 397"/>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323" y="0"/>
                  </a:lnTo>
                  <a:lnTo>
                    <a:pt x="31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8" name="Freeform 398"/>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9" name="Freeform 399"/>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0" name="Freeform 400"/>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1" name="Freeform 401"/>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2" name="Freeform 402"/>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3" name="Freeform 403"/>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4" name="Freeform 404"/>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5" name="Freeform 405"/>
            <p:cNvSpPr>
              <a:spLocks/>
            </p:cNvSpPr>
            <p:nvPr/>
          </p:nvSpPr>
          <p:spPr bwMode="auto">
            <a:xfrm>
              <a:off x="7212013" y="5078413"/>
              <a:ext cx="674688" cy="674688"/>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nvGrpSpPr>
            <p:cNvPr id="9" name="Group 607"/>
            <p:cNvGrpSpPr>
              <a:grpSpLocks/>
            </p:cNvGrpSpPr>
            <p:nvPr/>
          </p:nvGrpSpPr>
          <p:grpSpPr bwMode="auto">
            <a:xfrm>
              <a:off x="6313488" y="2039938"/>
              <a:ext cx="2879725" cy="3713163"/>
              <a:chOff x="3977" y="1285"/>
              <a:chExt cx="1814" cy="2339"/>
            </a:xfrm>
            <a:grpFill/>
          </p:grpSpPr>
          <p:sp>
            <p:nvSpPr>
              <p:cNvPr id="246" name="Freeform 407"/>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7" name="Freeform 408"/>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8" name="Freeform 409"/>
              <p:cNvSpPr>
                <a:spLocks/>
              </p:cNvSpPr>
              <p:nvPr/>
            </p:nvSpPr>
            <p:spPr bwMode="auto">
              <a:xfrm>
                <a:off x="4543" y="3199"/>
                <a:ext cx="404" cy="362"/>
              </a:xfrm>
              <a:custGeom>
                <a:avLst/>
                <a:gdLst>
                  <a:gd name="T0" fmla="*/ 173 w 404"/>
                  <a:gd name="T1" fmla="*/ 39 h 362"/>
                  <a:gd name="T2" fmla="*/ 155 w 404"/>
                  <a:gd name="T3" fmla="*/ 63 h 362"/>
                  <a:gd name="T4" fmla="*/ 141 w 404"/>
                  <a:gd name="T5" fmla="*/ 69 h 362"/>
                  <a:gd name="T6" fmla="*/ 120 w 404"/>
                  <a:gd name="T7" fmla="*/ 90 h 362"/>
                  <a:gd name="T8" fmla="*/ 94 w 404"/>
                  <a:gd name="T9" fmla="*/ 79 h 362"/>
                  <a:gd name="T10" fmla="*/ 77 w 404"/>
                  <a:gd name="T11" fmla="*/ 90 h 362"/>
                  <a:gd name="T12" fmla="*/ 85 w 404"/>
                  <a:gd name="T13" fmla="*/ 104 h 362"/>
                  <a:gd name="T14" fmla="*/ 71 w 404"/>
                  <a:gd name="T15" fmla="*/ 137 h 362"/>
                  <a:gd name="T16" fmla="*/ 55 w 404"/>
                  <a:gd name="T17" fmla="*/ 149 h 362"/>
                  <a:gd name="T18" fmla="*/ 49 w 404"/>
                  <a:gd name="T19" fmla="*/ 165 h 362"/>
                  <a:gd name="T20" fmla="*/ 55 w 404"/>
                  <a:gd name="T21" fmla="*/ 214 h 362"/>
                  <a:gd name="T22" fmla="*/ 36 w 404"/>
                  <a:gd name="T23" fmla="*/ 231 h 362"/>
                  <a:gd name="T24" fmla="*/ 16 w 404"/>
                  <a:gd name="T25" fmla="*/ 253 h 362"/>
                  <a:gd name="T26" fmla="*/ 0 w 404"/>
                  <a:gd name="T27" fmla="*/ 270 h 362"/>
                  <a:gd name="T28" fmla="*/ 22 w 404"/>
                  <a:gd name="T29" fmla="*/ 290 h 362"/>
                  <a:gd name="T30" fmla="*/ 12 w 404"/>
                  <a:gd name="T31" fmla="*/ 310 h 362"/>
                  <a:gd name="T32" fmla="*/ 10 w 404"/>
                  <a:gd name="T33" fmla="*/ 321 h 362"/>
                  <a:gd name="T34" fmla="*/ 30 w 404"/>
                  <a:gd name="T35" fmla="*/ 337 h 362"/>
                  <a:gd name="T36" fmla="*/ 51 w 404"/>
                  <a:gd name="T37" fmla="*/ 345 h 362"/>
                  <a:gd name="T38" fmla="*/ 77 w 404"/>
                  <a:gd name="T39" fmla="*/ 341 h 362"/>
                  <a:gd name="T40" fmla="*/ 124 w 404"/>
                  <a:gd name="T41" fmla="*/ 351 h 362"/>
                  <a:gd name="T42" fmla="*/ 141 w 404"/>
                  <a:gd name="T43" fmla="*/ 360 h 362"/>
                  <a:gd name="T44" fmla="*/ 339 w 404"/>
                  <a:gd name="T45" fmla="*/ 357 h 362"/>
                  <a:gd name="T46" fmla="*/ 339 w 404"/>
                  <a:gd name="T47" fmla="*/ 325 h 362"/>
                  <a:gd name="T48" fmla="*/ 347 w 404"/>
                  <a:gd name="T49" fmla="*/ 313 h 362"/>
                  <a:gd name="T50" fmla="*/ 308 w 404"/>
                  <a:gd name="T51" fmla="*/ 298 h 362"/>
                  <a:gd name="T52" fmla="*/ 310 w 404"/>
                  <a:gd name="T53" fmla="*/ 272 h 362"/>
                  <a:gd name="T54" fmla="*/ 322 w 404"/>
                  <a:gd name="T55" fmla="*/ 249 h 362"/>
                  <a:gd name="T56" fmla="*/ 347 w 404"/>
                  <a:gd name="T57" fmla="*/ 251 h 362"/>
                  <a:gd name="T58" fmla="*/ 371 w 404"/>
                  <a:gd name="T59" fmla="*/ 245 h 362"/>
                  <a:gd name="T60" fmla="*/ 386 w 404"/>
                  <a:gd name="T61" fmla="*/ 231 h 362"/>
                  <a:gd name="T62" fmla="*/ 404 w 404"/>
                  <a:gd name="T63" fmla="*/ 151 h 362"/>
                  <a:gd name="T64" fmla="*/ 394 w 404"/>
                  <a:gd name="T65" fmla="*/ 145 h 362"/>
                  <a:gd name="T66" fmla="*/ 386 w 404"/>
                  <a:gd name="T67" fmla="*/ 153 h 362"/>
                  <a:gd name="T68" fmla="*/ 355 w 404"/>
                  <a:gd name="T69" fmla="*/ 165 h 362"/>
                  <a:gd name="T70" fmla="*/ 337 w 404"/>
                  <a:gd name="T71" fmla="*/ 178 h 362"/>
                  <a:gd name="T72" fmla="*/ 318 w 404"/>
                  <a:gd name="T73" fmla="*/ 176 h 362"/>
                  <a:gd name="T74" fmla="*/ 304 w 404"/>
                  <a:gd name="T75" fmla="*/ 171 h 362"/>
                  <a:gd name="T76" fmla="*/ 290 w 404"/>
                  <a:gd name="T77" fmla="*/ 165 h 362"/>
                  <a:gd name="T78" fmla="*/ 300 w 404"/>
                  <a:gd name="T79" fmla="*/ 149 h 362"/>
                  <a:gd name="T80" fmla="*/ 316 w 404"/>
                  <a:gd name="T81" fmla="*/ 143 h 362"/>
                  <a:gd name="T82" fmla="*/ 337 w 404"/>
                  <a:gd name="T83" fmla="*/ 141 h 362"/>
                  <a:gd name="T84" fmla="*/ 357 w 404"/>
                  <a:gd name="T85" fmla="*/ 128 h 362"/>
                  <a:gd name="T86" fmla="*/ 373 w 404"/>
                  <a:gd name="T87" fmla="*/ 106 h 362"/>
                  <a:gd name="T88" fmla="*/ 365 w 404"/>
                  <a:gd name="T89" fmla="*/ 90 h 362"/>
                  <a:gd name="T90" fmla="*/ 359 w 404"/>
                  <a:gd name="T91" fmla="*/ 75 h 362"/>
                  <a:gd name="T92" fmla="*/ 343 w 404"/>
                  <a:gd name="T93" fmla="*/ 67 h 362"/>
                  <a:gd name="T94" fmla="*/ 333 w 404"/>
                  <a:gd name="T95" fmla="*/ 59 h 362"/>
                  <a:gd name="T96" fmla="*/ 324 w 404"/>
                  <a:gd name="T97" fmla="*/ 61 h 362"/>
                  <a:gd name="T98" fmla="*/ 316 w 404"/>
                  <a:gd name="T99" fmla="*/ 65 h 362"/>
                  <a:gd name="T100" fmla="*/ 310 w 404"/>
                  <a:gd name="T101" fmla="*/ 61 h 362"/>
                  <a:gd name="T102" fmla="*/ 314 w 404"/>
                  <a:gd name="T103" fmla="*/ 59 h 362"/>
                  <a:gd name="T104" fmla="*/ 318 w 404"/>
                  <a:gd name="T105" fmla="*/ 61 h 362"/>
                  <a:gd name="T106" fmla="*/ 318 w 404"/>
                  <a:gd name="T107" fmla="*/ 55 h 362"/>
                  <a:gd name="T108" fmla="*/ 318 w 404"/>
                  <a:gd name="T109" fmla="*/ 51 h 362"/>
                  <a:gd name="T110" fmla="*/ 322 w 404"/>
                  <a:gd name="T111" fmla="*/ 47 h 362"/>
                  <a:gd name="T112" fmla="*/ 290 w 404"/>
                  <a:gd name="T113" fmla="*/ 26 h 362"/>
                  <a:gd name="T114" fmla="*/ 259 w 404"/>
                  <a:gd name="T115" fmla="*/ 18 h 362"/>
                  <a:gd name="T116" fmla="*/ 235 w 404"/>
                  <a:gd name="T117" fmla="*/ 20 h 362"/>
                  <a:gd name="T118" fmla="*/ 194 w 404"/>
                  <a:gd name="T119" fmla="*/ 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362">
                    <a:moveTo>
                      <a:pt x="194" y="4"/>
                    </a:moveTo>
                    <a:lnTo>
                      <a:pt x="192" y="36"/>
                    </a:lnTo>
                    <a:lnTo>
                      <a:pt x="185" y="41"/>
                    </a:lnTo>
                    <a:lnTo>
                      <a:pt x="173" y="39"/>
                    </a:lnTo>
                    <a:lnTo>
                      <a:pt x="171" y="39"/>
                    </a:lnTo>
                    <a:lnTo>
                      <a:pt x="163" y="39"/>
                    </a:lnTo>
                    <a:lnTo>
                      <a:pt x="155" y="59"/>
                    </a:lnTo>
                    <a:lnTo>
                      <a:pt x="155" y="63"/>
                    </a:lnTo>
                    <a:lnTo>
                      <a:pt x="153" y="65"/>
                    </a:lnTo>
                    <a:lnTo>
                      <a:pt x="149" y="65"/>
                    </a:lnTo>
                    <a:lnTo>
                      <a:pt x="143" y="67"/>
                    </a:lnTo>
                    <a:lnTo>
                      <a:pt x="141" y="69"/>
                    </a:lnTo>
                    <a:lnTo>
                      <a:pt x="136" y="71"/>
                    </a:lnTo>
                    <a:lnTo>
                      <a:pt x="128" y="81"/>
                    </a:lnTo>
                    <a:lnTo>
                      <a:pt x="126" y="86"/>
                    </a:lnTo>
                    <a:lnTo>
                      <a:pt x="120" y="90"/>
                    </a:lnTo>
                    <a:lnTo>
                      <a:pt x="118" y="90"/>
                    </a:lnTo>
                    <a:lnTo>
                      <a:pt x="108" y="86"/>
                    </a:lnTo>
                    <a:lnTo>
                      <a:pt x="98" y="79"/>
                    </a:lnTo>
                    <a:lnTo>
                      <a:pt x="94" y="79"/>
                    </a:lnTo>
                    <a:lnTo>
                      <a:pt x="89" y="79"/>
                    </a:lnTo>
                    <a:lnTo>
                      <a:pt x="87" y="86"/>
                    </a:lnTo>
                    <a:lnTo>
                      <a:pt x="83" y="90"/>
                    </a:lnTo>
                    <a:lnTo>
                      <a:pt x="77" y="90"/>
                    </a:lnTo>
                    <a:lnTo>
                      <a:pt x="71" y="92"/>
                    </a:lnTo>
                    <a:lnTo>
                      <a:pt x="79" y="94"/>
                    </a:lnTo>
                    <a:lnTo>
                      <a:pt x="83" y="102"/>
                    </a:lnTo>
                    <a:lnTo>
                      <a:pt x="85" y="104"/>
                    </a:lnTo>
                    <a:lnTo>
                      <a:pt x="87" y="116"/>
                    </a:lnTo>
                    <a:lnTo>
                      <a:pt x="89" y="124"/>
                    </a:lnTo>
                    <a:lnTo>
                      <a:pt x="71" y="135"/>
                    </a:lnTo>
                    <a:lnTo>
                      <a:pt x="71" y="137"/>
                    </a:lnTo>
                    <a:lnTo>
                      <a:pt x="71" y="141"/>
                    </a:lnTo>
                    <a:lnTo>
                      <a:pt x="71" y="143"/>
                    </a:lnTo>
                    <a:lnTo>
                      <a:pt x="65" y="145"/>
                    </a:lnTo>
                    <a:lnTo>
                      <a:pt x="55" y="149"/>
                    </a:lnTo>
                    <a:lnTo>
                      <a:pt x="57" y="161"/>
                    </a:lnTo>
                    <a:lnTo>
                      <a:pt x="55" y="163"/>
                    </a:lnTo>
                    <a:lnTo>
                      <a:pt x="51" y="163"/>
                    </a:lnTo>
                    <a:lnTo>
                      <a:pt x="49" y="165"/>
                    </a:lnTo>
                    <a:lnTo>
                      <a:pt x="47" y="176"/>
                    </a:lnTo>
                    <a:lnTo>
                      <a:pt x="55" y="204"/>
                    </a:lnTo>
                    <a:lnTo>
                      <a:pt x="59" y="214"/>
                    </a:lnTo>
                    <a:lnTo>
                      <a:pt x="55" y="214"/>
                    </a:lnTo>
                    <a:lnTo>
                      <a:pt x="51" y="221"/>
                    </a:lnTo>
                    <a:lnTo>
                      <a:pt x="49" y="231"/>
                    </a:lnTo>
                    <a:lnTo>
                      <a:pt x="44" y="231"/>
                    </a:lnTo>
                    <a:lnTo>
                      <a:pt x="36" y="231"/>
                    </a:lnTo>
                    <a:lnTo>
                      <a:pt x="28" y="231"/>
                    </a:lnTo>
                    <a:lnTo>
                      <a:pt x="18" y="237"/>
                    </a:lnTo>
                    <a:lnTo>
                      <a:pt x="14" y="245"/>
                    </a:lnTo>
                    <a:lnTo>
                      <a:pt x="16" y="253"/>
                    </a:lnTo>
                    <a:lnTo>
                      <a:pt x="14" y="257"/>
                    </a:lnTo>
                    <a:lnTo>
                      <a:pt x="12" y="263"/>
                    </a:lnTo>
                    <a:lnTo>
                      <a:pt x="2" y="268"/>
                    </a:lnTo>
                    <a:lnTo>
                      <a:pt x="0" y="270"/>
                    </a:lnTo>
                    <a:lnTo>
                      <a:pt x="6" y="274"/>
                    </a:lnTo>
                    <a:lnTo>
                      <a:pt x="8" y="278"/>
                    </a:lnTo>
                    <a:lnTo>
                      <a:pt x="6" y="284"/>
                    </a:lnTo>
                    <a:lnTo>
                      <a:pt x="22" y="290"/>
                    </a:lnTo>
                    <a:lnTo>
                      <a:pt x="20" y="294"/>
                    </a:lnTo>
                    <a:lnTo>
                      <a:pt x="14" y="298"/>
                    </a:lnTo>
                    <a:lnTo>
                      <a:pt x="12" y="302"/>
                    </a:lnTo>
                    <a:lnTo>
                      <a:pt x="12" y="310"/>
                    </a:lnTo>
                    <a:lnTo>
                      <a:pt x="14" y="317"/>
                    </a:lnTo>
                    <a:lnTo>
                      <a:pt x="16" y="317"/>
                    </a:lnTo>
                    <a:lnTo>
                      <a:pt x="14" y="319"/>
                    </a:lnTo>
                    <a:lnTo>
                      <a:pt x="10" y="321"/>
                    </a:lnTo>
                    <a:lnTo>
                      <a:pt x="6" y="323"/>
                    </a:lnTo>
                    <a:lnTo>
                      <a:pt x="10" y="325"/>
                    </a:lnTo>
                    <a:lnTo>
                      <a:pt x="22" y="331"/>
                    </a:lnTo>
                    <a:lnTo>
                      <a:pt x="30" y="337"/>
                    </a:lnTo>
                    <a:lnTo>
                      <a:pt x="36" y="341"/>
                    </a:lnTo>
                    <a:lnTo>
                      <a:pt x="40" y="343"/>
                    </a:lnTo>
                    <a:lnTo>
                      <a:pt x="47" y="343"/>
                    </a:lnTo>
                    <a:lnTo>
                      <a:pt x="51" y="345"/>
                    </a:lnTo>
                    <a:lnTo>
                      <a:pt x="61" y="345"/>
                    </a:lnTo>
                    <a:lnTo>
                      <a:pt x="69" y="345"/>
                    </a:lnTo>
                    <a:lnTo>
                      <a:pt x="73" y="343"/>
                    </a:lnTo>
                    <a:lnTo>
                      <a:pt x="77" y="341"/>
                    </a:lnTo>
                    <a:lnTo>
                      <a:pt x="81" y="341"/>
                    </a:lnTo>
                    <a:lnTo>
                      <a:pt x="91" y="341"/>
                    </a:lnTo>
                    <a:lnTo>
                      <a:pt x="110" y="345"/>
                    </a:lnTo>
                    <a:lnTo>
                      <a:pt x="124" y="351"/>
                    </a:lnTo>
                    <a:lnTo>
                      <a:pt x="128" y="351"/>
                    </a:lnTo>
                    <a:lnTo>
                      <a:pt x="134" y="355"/>
                    </a:lnTo>
                    <a:lnTo>
                      <a:pt x="136" y="360"/>
                    </a:lnTo>
                    <a:lnTo>
                      <a:pt x="141" y="360"/>
                    </a:lnTo>
                    <a:lnTo>
                      <a:pt x="143" y="362"/>
                    </a:lnTo>
                    <a:lnTo>
                      <a:pt x="335" y="362"/>
                    </a:lnTo>
                    <a:lnTo>
                      <a:pt x="337" y="362"/>
                    </a:lnTo>
                    <a:lnTo>
                      <a:pt x="339" y="357"/>
                    </a:lnTo>
                    <a:lnTo>
                      <a:pt x="343" y="353"/>
                    </a:lnTo>
                    <a:lnTo>
                      <a:pt x="343" y="351"/>
                    </a:lnTo>
                    <a:lnTo>
                      <a:pt x="339" y="337"/>
                    </a:lnTo>
                    <a:lnTo>
                      <a:pt x="339" y="325"/>
                    </a:lnTo>
                    <a:lnTo>
                      <a:pt x="335" y="321"/>
                    </a:lnTo>
                    <a:lnTo>
                      <a:pt x="335" y="317"/>
                    </a:lnTo>
                    <a:lnTo>
                      <a:pt x="337" y="315"/>
                    </a:lnTo>
                    <a:lnTo>
                      <a:pt x="347" y="313"/>
                    </a:lnTo>
                    <a:lnTo>
                      <a:pt x="349" y="310"/>
                    </a:lnTo>
                    <a:lnTo>
                      <a:pt x="343" y="302"/>
                    </a:lnTo>
                    <a:lnTo>
                      <a:pt x="331" y="298"/>
                    </a:lnTo>
                    <a:lnTo>
                      <a:pt x="308" y="298"/>
                    </a:lnTo>
                    <a:lnTo>
                      <a:pt x="308" y="292"/>
                    </a:lnTo>
                    <a:lnTo>
                      <a:pt x="312" y="276"/>
                    </a:lnTo>
                    <a:lnTo>
                      <a:pt x="312" y="274"/>
                    </a:lnTo>
                    <a:lnTo>
                      <a:pt x="310" y="272"/>
                    </a:lnTo>
                    <a:lnTo>
                      <a:pt x="308" y="270"/>
                    </a:lnTo>
                    <a:lnTo>
                      <a:pt x="314" y="263"/>
                    </a:lnTo>
                    <a:lnTo>
                      <a:pt x="318" y="257"/>
                    </a:lnTo>
                    <a:lnTo>
                      <a:pt x="322" y="249"/>
                    </a:lnTo>
                    <a:lnTo>
                      <a:pt x="324" y="239"/>
                    </a:lnTo>
                    <a:lnTo>
                      <a:pt x="333" y="237"/>
                    </a:lnTo>
                    <a:lnTo>
                      <a:pt x="339" y="237"/>
                    </a:lnTo>
                    <a:lnTo>
                      <a:pt x="347" y="251"/>
                    </a:lnTo>
                    <a:lnTo>
                      <a:pt x="359" y="257"/>
                    </a:lnTo>
                    <a:lnTo>
                      <a:pt x="363" y="253"/>
                    </a:lnTo>
                    <a:lnTo>
                      <a:pt x="369" y="247"/>
                    </a:lnTo>
                    <a:lnTo>
                      <a:pt x="371" y="245"/>
                    </a:lnTo>
                    <a:lnTo>
                      <a:pt x="376" y="243"/>
                    </a:lnTo>
                    <a:lnTo>
                      <a:pt x="380" y="243"/>
                    </a:lnTo>
                    <a:lnTo>
                      <a:pt x="380" y="239"/>
                    </a:lnTo>
                    <a:lnTo>
                      <a:pt x="386" y="231"/>
                    </a:lnTo>
                    <a:lnTo>
                      <a:pt x="390" y="223"/>
                    </a:lnTo>
                    <a:lnTo>
                      <a:pt x="394" y="223"/>
                    </a:lnTo>
                    <a:lnTo>
                      <a:pt x="404" y="208"/>
                    </a:lnTo>
                    <a:lnTo>
                      <a:pt x="404" y="151"/>
                    </a:lnTo>
                    <a:lnTo>
                      <a:pt x="404" y="151"/>
                    </a:lnTo>
                    <a:lnTo>
                      <a:pt x="400" y="149"/>
                    </a:lnTo>
                    <a:lnTo>
                      <a:pt x="396" y="147"/>
                    </a:lnTo>
                    <a:lnTo>
                      <a:pt x="394" y="145"/>
                    </a:lnTo>
                    <a:lnTo>
                      <a:pt x="390" y="145"/>
                    </a:lnTo>
                    <a:lnTo>
                      <a:pt x="388" y="147"/>
                    </a:lnTo>
                    <a:lnTo>
                      <a:pt x="388" y="151"/>
                    </a:lnTo>
                    <a:lnTo>
                      <a:pt x="386" y="153"/>
                    </a:lnTo>
                    <a:lnTo>
                      <a:pt x="380" y="155"/>
                    </a:lnTo>
                    <a:lnTo>
                      <a:pt x="373" y="157"/>
                    </a:lnTo>
                    <a:lnTo>
                      <a:pt x="363" y="161"/>
                    </a:lnTo>
                    <a:lnTo>
                      <a:pt x="355" y="165"/>
                    </a:lnTo>
                    <a:lnTo>
                      <a:pt x="351" y="167"/>
                    </a:lnTo>
                    <a:lnTo>
                      <a:pt x="347" y="171"/>
                    </a:lnTo>
                    <a:lnTo>
                      <a:pt x="343" y="176"/>
                    </a:lnTo>
                    <a:lnTo>
                      <a:pt x="337" y="178"/>
                    </a:lnTo>
                    <a:lnTo>
                      <a:pt x="333" y="178"/>
                    </a:lnTo>
                    <a:lnTo>
                      <a:pt x="326" y="178"/>
                    </a:lnTo>
                    <a:lnTo>
                      <a:pt x="320" y="176"/>
                    </a:lnTo>
                    <a:lnTo>
                      <a:pt x="318" y="176"/>
                    </a:lnTo>
                    <a:lnTo>
                      <a:pt x="314" y="178"/>
                    </a:lnTo>
                    <a:lnTo>
                      <a:pt x="310" y="176"/>
                    </a:lnTo>
                    <a:lnTo>
                      <a:pt x="306" y="173"/>
                    </a:lnTo>
                    <a:lnTo>
                      <a:pt x="304" y="171"/>
                    </a:lnTo>
                    <a:lnTo>
                      <a:pt x="302" y="167"/>
                    </a:lnTo>
                    <a:lnTo>
                      <a:pt x="298" y="169"/>
                    </a:lnTo>
                    <a:lnTo>
                      <a:pt x="292" y="167"/>
                    </a:lnTo>
                    <a:lnTo>
                      <a:pt x="290" y="165"/>
                    </a:lnTo>
                    <a:lnTo>
                      <a:pt x="288" y="151"/>
                    </a:lnTo>
                    <a:lnTo>
                      <a:pt x="290" y="147"/>
                    </a:lnTo>
                    <a:lnTo>
                      <a:pt x="296" y="149"/>
                    </a:lnTo>
                    <a:lnTo>
                      <a:pt x="300" y="149"/>
                    </a:lnTo>
                    <a:lnTo>
                      <a:pt x="304" y="149"/>
                    </a:lnTo>
                    <a:lnTo>
                      <a:pt x="308" y="149"/>
                    </a:lnTo>
                    <a:lnTo>
                      <a:pt x="312" y="147"/>
                    </a:lnTo>
                    <a:lnTo>
                      <a:pt x="316" y="143"/>
                    </a:lnTo>
                    <a:lnTo>
                      <a:pt x="322" y="141"/>
                    </a:lnTo>
                    <a:lnTo>
                      <a:pt x="326" y="139"/>
                    </a:lnTo>
                    <a:lnTo>
                      <a:pt x="333" y="141"/>
                    </a:lnTo>
                    <a:lnTo>
                      <a:pt x="337" y="141"/>
                    </a:lnTo>
                    <a:lnTo>
                      <a:pt x="343" y="141"/>
                    </a:lnTo>
                    <a:lnTo>
                      <a:pt x="349" y="137"/>
                    </a:lnTo>
                    <a:lnTo>
                      <a:pt x="353" y="131"/>
                    </a:lnTo>
                    <a:lnTo>
                      <a:pt x="357" y="128"/>
                    </a:lnTo>
                    <a:lnTo>
                      <a:pt x="361" y="122"/>
                    </a:lnTo>
                    <a:lnTo>
                      <a:pt x="367" y="114"/>
                    </a:lnTo>
                    <a:lnTo>
                      <a:pt x="373" y="112"/>
                    </a:lnTo>
                    <a:lnTo>
                      <a:pt x="373" y="106"/>
                    </a:lnTo>
                    <a:lnTo>
                      <a:pt x="373" y="100"/>
                    </a:lnTo>
                    <a:lnTo>
                      <a:pt x="373" y="94"/>
                    </a:lnTo>
                    <a:lnTo>
                      <a:pt x="371" y="90"/>
                    </a:lnTo>
                    <a:lnTo>
                      <a:pt x="365" y="90"/>
                    </a:lnTo>
                    <a:lnTo>
                      <a:pt x="363" y="90"/>
                    </a:lnTo>
                    <a:lnTo>
                      <a:pt x="363" y="88"/>
                    </a:lnTo>
                    <a:lnTo>
                      <a:pt x="361" y="81"/>
                    </a:lnTo>
                    <a:lnTo>
                      <a:pt x="359" y="75"/>
                    </a:lnTo>
                    <a:lnTo>
                      <a:pt x="351" y="71"/>
                    </a:lnTo>
                    <a:lnTo>
                      <a:pt x="349" y="69"/>
                    </a:lnTo>
                    <a:lnTo>
                      <a:pt x="345" y="69"/>
                    </a:lnTo>
                    <a:lnTo>
                      <a:pt x="343" y="67"/>
                    </a:lnTo>
                    <a:lnTo>
                      <a:pt x="341" y="65"/>
                    </a:lnTo>
                    <a:lnTo>
                      <a:pt x="339" y="63"/>
                    </a:lnTo>
                    <a:lnTo>
                      <a:pt x="337" y="61"/>
                    </a:lnTo>
                    <a:lnTo>
                      <a:pt x="333" y="59"/>
                    </a:lnTo>
                    <a:lnTo>
                      <a:pt x="331" y="61"/>
                    </a:lnTo>
                    <a:lnTo>
                      <a:pt x="329" y="61"/>
                    </a:lnTo>
                    <a:lnTo>
                      <a:pt x="326" y="63"/>
                    </a:lnTo>
                    <a:lnTo>
                      <a:pt x="324" y="61"/>
                    </a:lnTo>
                    <a:lnTo>
                      <a:pt x="322" y="61"/>
                    </a:lnTo>
                    <a:lnTo>
                      <a:pt x="320" y="63"/>
                    </a:lnTo>
                    <a:lnTo>
                      <a:pt x="318" y="63"/>
                    </a:lnTo>
                    <a:lnTo>
                      <a:pt x="316" y="65"/>
                    </a:lnTo>
                    <a:lnTo>
                      <a:pt x="312" y="65"/>
                    </a:lnTo>
                    <a:lnTo>
                      <a:pt x="312" y="65"/>
                    </a:lnTo>
                    <a:lnTo>
                      <a:pt x="310" y="63"/>
                    </a:lnTo>
                    <a:lnTo>
                      <a:pt x="310" y="61"/>
                    </a:lnTo>
                    <a:lnTo>
                      <a:pt x="312" y="59"/>
                    </a:lnTo>
                    <a:lnTo>
                      <a:pt x="312" y="59"/>
                    </a:lnTo>
                    <a:lnTo>
                      <a:pt x="312" y="59"/>
                    </a:lnTo>
                    <a:lnTo>
                      <a:pt x="314" y="59"/>
                    </a:lnTo>
                    <a:lnTo>
                      <a:pt x="314" y="59"/>
                    </a:lnTo>
                    <a:lnTo>
                      <a:pt x="314" y="61"/>
                    </a:lnTo>
                    <a:lnTo>
                      <a:pt x="316" y="63"/>
                    </a:lnTo>
                    <a:lnTo>
                      <a:pt x="318" y="61"/>
                    </a:lnTo>
                    <a:lnTo>
                      <a:pt x="318" y="61"/>
                    </a:lnTo>
                    <a:lnTo>
                      <a:pt x="318" y="59"/>
                    </a:lnTo>
                    <a:lnTo>
                      <a:pt x="320" y="57"/>
                    </a:lnTo>
                    <a:lnTo>
                      <a:pt x="318" y="55"/>
                    </a:lnTo>
                    <a:lnTo>
                      <a:pt x="316" y="55"/>
                    </a:lnTo>
                    <a:lnTo>
                      <a:pt x="316" y="53"/>
                    </a:lnTo>
                    <a:lnTo>
                      <a:pt x="316" y="51"/>
                    </a:lnTo>
                    <a:lnTo>
                      <a:pt x="318" y="51"/>
                    </a:lnTo>
                    <a:lnTo>
                      <a:pt x="318" y="49"/>
                    </a:lnTo>
                    <a:lnTo>
                      <a:pt x="320" y="49"/>
                    </a:lnTo>
                    <a:lnTo>
                      <a:pt x="322" y="49"/>
                    </a:lnTo>
                    <a:lnTo>
                      <a:pt x="322" y="47"/>
                    </a:lnTo>
                    <a:lnTo>
                      <a:pt x="312" y="41"/>
                    </a:lnTo>
                    <a:lnTo>
                      <a:pt x="306" y="32"/>
                    </a:lnTo>
                    <a:lnTo>
                      <a:pt x="302" y="28"/>
                    </a:lnTo>
                    <a:lnTo>
                      <a:pt x="290" y="26"/>
                    </a:lnTo>
                    <a:lnTo>
                      <a:pt x="282" y="22"/>
                    </a:lnTo>
                    <a:lnTo>
                      <a:pt x="273" y="22"/>
                    </a:lnTo>
                    <a:lnTo>
                      <a:pt x="269" y="18"/>
                    </a:lnTo>
                    <a:lnTo>
                      <a:pt x="259" y="18"/>
                    </a:lnTo>
                    <a:lnTo>
                      <a:pt x="257" y="22"/>
                    </a:lnTo>
                    <a:lnTo>
                      <a:pt x="251" y="22"/>
                    </a:lnTo>
                    <a:lnTo>
                      <a:pt x="237" y="22"/>
                    </a:lnTo>
                    <a:lnTo>
                      <a:pt x="235" y="20"/>
                    </a:lnTo>
                    <a:lnTo>
                      <a:pt x="224" y="12"/>
                    </a:lnTo>
                    <a:lnTo>
                      <a:pt x="204" y="2"/>
                    </a:lnTo>
                    <a:lnTo>
                      <a:pt x="198" y="0"/>
                    </a:lnTo>
                    <a:lnTo>
                      <a:pt x="194"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9" name="Freeform 410"/>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0" name="Freeform 411"/>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1" name="Freeform 412"/>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2" name="Freeform 413"/>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3" name="Freeform 414"/>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4" name="Freeform 415"/>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5" name="Freeform 416"/>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6" name="Freeform 417"/>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7" name="Freeform 418"/>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8" name="Freeform 419"/>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9" name="Freeform 420"/>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0" name="Freeform 421"/>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1" name="Freeform 422"/>
              <p:cNvSpPr>
                <a:spLocks/>
              </p:cNvSpPr>
              <p:nvPr/>
            </p:nvSpPr>
            <p:spPr bwMode="auto">
              <a:xfrm>
                <a:off x="4970" y="3297"/>
                <a:ext cx="263" cy="202"/>
              </a:xfrm>
              <a:custGeom>
                <a:avLst/>
                <a:gdLst>
                  <a:gd name="T0" fmla="*/ 53 w 263"/>
                  <a:gd name="T1" fmla="*/ 6 h 202"/>
                  <a:gd name="T2" fmla="*/ 14 w 263"/>
                  <a:gd name="T3" fmla="*/ 26 h 202"/>
                  <a:gd name="T4" fmla="*/ 2 w 263"/>
                  <a:gd name="T5" fmla="*/ 37 h 202"/>
                  <a:gd name="T6" fmla="*/ 2 w 263"/>
                  <a:gd name="T7" fmla="*/ 45 h 202"/>
                  <a:gd name="T8" fmla="*/ 10 w 263"/>
                  <a:gd name="T9" fmla="*/ 53 h 202"/>
                  <a:gd name="T10" fmla="*/ 20 w 263"/>
                  <a:gd name="T11" fmla="*/ 53 h 202"/>
                  <a:gd name="T12" fmla="*/ 32 w 263"/>
                  <a:gd name="T13" fmla="*/ 53 h 202"/>
                  <a:gd name="T14" fmla="*/ 40 w 263"/>
                  <a:gd name="T15" fmla="*/ 47 h 202"/>
                  <a:gd name="T16" fmla="*/ 45 w 263"/>
                  <a:gd name="T17" fmla="*/ 49 h 202"/>
                  <a:gd name="T18" fmla="*/ 49 w 263"/>
                  <a:gd name="T19" fmla="*/ 49 h 202"/>
                  <a:gd name="T20" fmla="*/ 59 w 263"/>
                  <a:gd name="T21" fmla="*/ 47 h 202"/>
                  <a:gd name="T22" fmla="*/ 53 w 263"/>
                  <a:gd name="T23" fmla="*/ 53 h 202"/>
                  <a:gd name="T24" fmla="*/ 45 w 263"/>
                  <a:gd name="T25" fmla="*/ 55 h 202"/>
                  <a:gd name="T26" fmla="*/ 38 w 263"/>
                  <a:gd name="T27" fmla="*/ 55 h 202"/>
                  <a:gd name="T28" fmla="*/ 26 w 263"/>
                  <a:gd name="T29" fmla="*/ 59 h 202"/>
                  <a:gd name="T30" fmla="*/ 16 w 263"/>
                  <a:gd name="T31" fmla="*/ 73 h 202"/>
                  <a:gd name="T32" fmla="*/ 26 w 263"/>
                  <a:gd name="T33" fmla="*/ 80 h 202"/>
                  <a:gd name="T34" fmla="*/ 36 w 263"/>
                  <a:gd name="T35" fmla="*/ 88 h 202"/>
                  <a:gd name="T36" fmla="*/ 51 w 263"/>
                  <a:gd name="T37" fmla="*/ 88 h 202"/>
                  <a:gd name="T38" fmla="*/ 79 w 263"/>
                  <a:gd name="T39" fmla="*/ 86 h 202"/>
                  <a:gd name="T40" fmla="*/ 102 w 263"/>
                  <a:gd name="T41" fmla="*/ 84 h 202"/>
                  <a:gd name="T42" fmla="*/ 96 w 263"/>
                  <a:gd name="T43" fmla="*/ 94 h 202"/>
                  <a:gd name="T44" fmla="*/ 92 w 263"/>
                  <a:gd name="T45" fmla="*/ 100 h 202"/>
                  <a:gd name="T46" fmla="*/ 100 w 263"/>
                  <a:gd name="T47" fmla="*/ 100 h 202"/>
                  <a:gd name="T48" fmla="*/ 108 w 263"/>
                  <a:gd name="T49" fmla="*/ 100 h 202"/>
                  <a:gd name="T50" fmla="*/ 98 w 263"/>
                  <a:gd name="T51" fmla="*/ 106 h 202"/>
                  <a:gd name="T52" fmla="*/ 96 w 263"/>
                  <a:gd name="T53" fmla="*/ 114 h 202"/>
                  <a:gd name="T54" fmla="*/ 112 w 263"/>
                  <a:gd name="T55" fmla="*/ 116 h 202"/>
                  <a:gd name="T56" fmla="*/ 128 w 263"/>
                  <a:gd name="T57" fmla="*/ 123 h 202"/>
                  <a:gd name="T58" fmla="*/ 134 w 263"/>
                  <a:gd name="T59" fmla="*/ 129 h 202"/>
                  <a:gd name="T60" fmla="*/ 143 w 263"/>
                  <a:gd name="T61" fmla="*/ 133 h 202"/>
                  <a:gd name="T62" fmla="*/ 132 w 263"/>
                  <a:gd name="T63" fmla="*/ 137 h 202"/>
                  <a:gd name="T64" fmla="*/ 134 w 263"/>
                  <a:gd name="T65" fmla="*/ 145 h 202"/>
                  <a:gd name="T66" fmla="*/ 141 w 263"/>
                  <a:gd name="T67" fmla="*/ 151 h 202"/>
                  <a:gd name="T68" fmla="*/ 132 w 263"/>
                  <a:gd name="T69" fmla="*/ 153 h 202"/>
                  <a:gd name="T70" fmla="*/ 143 w 263"/>
                  <a:gd name="T71" fmla="*/ 161 h 202"/>
                  <a:gd name="T72" fmla="*/ 151 w 263"/>
                  <a:gd name="T73" fmla="*/ 163 h 202"/>
                  <a:gd name="T74" fmla="*/ 134 w 263"/>
                  <a:gd name="T75" fmla="*/ 172 h 202"/>
                  <a:gd name="T76" fmla="*/ 126 w 263"/>
                  <a:gd name="T77" fmla="*/ 174 h 202"/>
                  <a:gd name="T78" fmla="*/ 124 w 263"/>
                  <a:gd name="T79" fmla="*/ 163 h 202"/>
                  <a:gd name="T80" fmla="*/ 112 w 263"/>
                  <a:gd name="T81" fmla="*/ 145 h 202"/>
                  <a:gd name="T82" fmla="*/ 94 w 263"/>
                  <a:gd name="T83" fmla="*/ 129 h 202"/>
                  <a:gd name="T84" fmla="*/ 77 w 263"/>
                  <a:gd name="T85" fmla="*/ 120 h 202"/>
                  <a:gd name="T86" fmla="*/ 83 w 263"/>
                  <a:gd name="T87" fmla="*/ 147 h 202"/>
                  <a:gd name="T88" fmla="*/ 85 w 263"/>
                  <a:gd name="T89" fmla="*/ 172 h 202"/>
                  <a:gd name="T90" fmla="*/ 94 w 263"/>
                  <a:gd name="T91" fmla="*/ 190 h 202"/>
                  <a:gd name="T92" fmla="*/ 98 w 263"/>
                  <a:gd name="T93" fmla="*/ 200 h 202"/>
                  <a:gd name="T94" fmla="*/ 167 w 263"/>
                  <a:gd name="T95" fmla="*/ 200 h 202"/>
                  <a:gd name="T96" fmla="*/ 184 w 263"/>
                  <a:gd name="T97" fmla="*/ 202 h 202"/>
                  <a:gd name="T98" fmla="*/ 259 w 263"/>
                  <a:gd name="T99" fmla="*/ 159 h 202"/>
                  <a:gd name="T100" fmla="*/ 253 w 263"/>
                  <a:gd name="T101" fmla="*/ 147 h 202"/>
                  <a:gd name="T102" fmla="*/ 245 w 263"/>
                  <a:gd name="T103" fmla="*/ 129 h 202"/>
                  <a:gd name="T104" fmla="*/ 233 w 263"/>
                  <a:gd name="T105" fmla="*/ 106 h 202"/>
                  <a:gd name="T106" fmla="*/ 216 w 263"/>
                  <a:gd name="T107" fmla="*/ 88 h 202"/>
                  <a:gd name="T108" fmla="*/ 210 w 263"/>
                  <a:gd name="T109" fmla="*/ 84 h 202"/>
                  <a:gd name="T110" fmla="*/ 184 w 263"/>
                  <a:gd name="T111" fmla="*/ 73 h 202"/>
                  <a:gd name="T112" fmla="*/ 147 w 263"/>
                  <a:gd name="T113" fmla="*/ 49 h 202"/>
                  <a:gd name="T114" fmla="*/ 132 w 263"/>
                  <a:gd name="T115" fmla="*/ 39 h 202"/>
                  <a:gd name="T116" fmla="*/ 124 w 263"/>
                  <a:gd name="T117" fmla="*/ 28 h 202"/>
                  <a:gd name="T118" fmla="*/ 112 w 263"/>
                  <a:gd name="T119" fmla="*/ 18 h 202"/>
                  <a:gd name="T120" fmla="*/ 65 w 263"/>
                  <a:gd name="T121"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202">
                    <a:moveTo>
                      <a:pt x="65" y="2"/>
                    </a:moveTo>
                    <a:lnTo>
                      <a:pt x="59" y="4"/>
                    </a:lnTo>
                    <a:lnTo>
                      <a:pt x="53" y="6"/>
                    </a:lnTo>
                    <a:lnTo>
                      <a:pt x="47" y="6"/>
                    </a:lnTo>
                    <a:lnTo>
                      <a:pt x="28" y="16"/>
                    </a:lnTo>
                    <a:lnTo>
                      <a:pt x="14" y="26"/>
                    </a:lnTo>
                    <a:lnTo>
                      <a:pt x="12" y="28"/>
                    </a:lnTo>
                    <a:lnTo>
                      <a:pt x="10" y="33"/>
                    </a:lnTo>
                    <a:lnTo>
                      <a:pt x="2" y="37"/>
                    </a:lnTo>
                    <a:lnTo>
                      <a:pt x="0" y="39"/>
                    </a:lnTo>
                    <a:lnTo>
                      <a:pt x="0" y="43"/>
                    </a:lnTo>
                    <a:lnTo>
                      <a:pt x="2" y="45"/>
                    </a:lnTo>
                    <a:lnTo>
                      <a:pt x="2" y="49"/>
                    </a:lnTo>
                    <a:lnTo>
                      <a:pt x="6" y="51"/>
                    </a:lnTo>
                    <a:lnTo>
                      <a:pt x="10" y="53"/>
                    </a:lnTo>
                    <a:lnTo>
                      <a:pt x="12" y="53"/>
                    </a:lnTo>
                    <a:lnTo>
                      <a:pt x="16" y="53"/>
                    </a:lnTo>
                    <a:lnTo>
                      <a:pt x="20" y="53"/>
                    </a:lnTo>
                    <a:lnTo>
                      <a:pt x="30" y="55"/>
                    </a:lnTo>
                    <a:lnTo>
                      <a:pt x="32" y="55"/>
                    </a:lnTo>
                    <a:lnTo>
                      <a:pt x="32" y="53"/>
                    </a:lnTo>
                    <a:lnTo>
                      <a:pt x="36" y="51"/>
                    </a:lnTo>
                    <a:lnTo>
                      <a:pt x="38" y="51"/>
                    </a:lnTo>
                    <a:lnTo>
                      <a:pt x="40" y="47"/>
                    </a:lnTo>
                    <a:lnTo>
                      <a:pt x="45" y="47"/>
                    </a:lnTo>
                    <a:lnTo>
                      <a:pt x="45" y="47"/>
                    </a:lnTo>
                    <a:lnTo>
                      <a:pt x="45" y="49"/>
                    </a:lnTo>
                    <a:lnTo>
                      <a:pt x="45" y="51"/>
                    </a:lnTo>
                    <a:lnTo>
                      <a:pt x="47" y="49"/>
                    </a:lnTo>
                    <a:lnTo>
                      <a:pt x="49" y="49"/>
                    </a:lnTo>
                    <a:lnTo>
                      <a:pt x="51" y="49"/>
                    </a:lnTo>
                    <a:lnTo>
                      <a:pt x="53" y="47"/>
                    </a:lnTo>
                    <a:lnTo>
                      <a:pt x="59" y="47"/>
                    </a:lnTo>
                    <a:lnTo>
                      <a:pt x="61" y="47"/>
                    </a:lnTo>
                    <a:lnTo>
                      <a:pt x="61" y="49"/>
                    </a:lnTo>
                    <a:lnTo>
                      <a:pt x="53" y="53"/>
                    </a:lnTo>
                    <a:lnTo>
                      <a:pt x="51" y="55"/>
                    </a:lnTo>
                    <a:lnTo>
                      <a:pt x="51" y="57"/>
                    </a:lnTo>
                    <a:lnTo>
                      <a:pt x="45" y="55"/>
                    </a:lnTo>
                    <a:lnTo>
                      <a:pt x="43" y="53"/>
                    </a:lnTo>
                    <a:lnTo>
                      <a:pt x="40" y="53"/>
                    </a:lnTo>
                    <a:lnTo>
                      <a:pt x="38" y="55"/>
                    </a:lnTo>
                    <a:lnTo>
                      <a:pt x="34" y="57"/>
                    </a:lnTo>
                    <a:lnTo>
                      <a:pt x="30" y="59"/>
                    </a:lnTo>
                    <a:lnTo>
                      <a:pt x="26" y="59"/>
                    </a:lnTo>
                    <a:lnTo>
                      <a:pt x="16" y="63"/>
                    </a:lnTo>
                    <a:lnTo>
                      <a:pt x="16" y="69"/>
                    </a:lnTo>
                    <a:lnTo>
                      <a:pt x="16" y="73"/>
                    </a:lnTo>
                    <a:lnTo>
                      <a:pt x="18" y="73"/>
                    </a:lnTo>
                    <a:lnTo>
                      <a:pt x="24" y="75"/>
                    </a:lnTo>
                    <a:lnTo>
                      <a:pt x="26" y="80"/>
                    </a:lnTo>
                    <a:lnTo>
                      <a:pt x="30" y="82"/>
                    </a:lnTo>
                    <a:lnTo>
                      <a:pt x="34" y="86"/>
                    </a:lnTo>
                    <a:lnTo>
                      <a:pt x="36" y="88"/>
                    </a:lnTo>
                    <a:lnTo>
                      <a:pt x="43" y="90"/>
                    </a:lnTo>
                    <a:lnTo>
                      <a:pt x="45" y="90"/>
                    </a:lnTo>
                    <a:lnTo>
                      <a:pt x="51" y="88"/>
                    </a:lnTo>
                    <a:lnTo>
                      <a:pt x="59" y="88"/>
                    </a:lnTo>
                    <a:lnTo>
                      <a:pt x="67" y="88"/>
                    </a:lnTo>
                    <a:lnTo>
                      <a:pt x="79" y="86"/>
                    </a:lnTo>
                    <a:lnTo>
                      <a:pt x="81" y="86"/>
                    </a:lnTo>
                    <a:lnTo>
                      <a:pt x="87" y="84"/>
                    </a:lnTo>
                    <a:lnTo>
                      <a:pt x="102" y="84"/>
                    </a:lnTo>
                    <a:lnTo>
                      <a:pt x="104" y="86"/>
                    </a:lnTo>
                    <a:lnTo>
                      <a:pt x="102" y="90"/>
                    </a:lnTo>
                    <a:lnTo>
                      <a:pt x="96" y="94"/>
                    </a:lnTo>
                    <a:lnTo>
                      <a:pt x="94" y="94"/>
                    </a:lnTo>
                    <a:lnTo>
                      <a:pt x="92" y="96"/>
                    </a:lnTo>
                    <a:lnTo>
                      <a:pt x="92" y="100"/>
                    </a:lnTo>
                    <a:lnTo>
                      <a:pt x="94" y="100"/>
                    </a:lnTo>
                    <a:lnTo>
                      <a:pt x="98" y="100"/>
                    </a:lnTo>
                    <a:lnTo>
                      <a:pt x="100" y="100"/>
                    </a:lnTo>
                    <a:lnTo>
                      <a:pt x="106" y="98"/>
                    </a:lnTo>
                    <a:lnTo>
                      <a:pt x="108" y="98"/>
                    </a:lnTo>
                    <a:lnTo>
                      <a:pt x="108" y="100"/>
                    </a:lnTo>
                    <a:lnTo>
                      <a:pt x="106" y="102"/>
                    </a:lnTo>
                    <a:lnTo>
                      <a:pt x="102" y="102"/>
                    </a:lnTo>
                    <a:lnTo>
                      <a:pt x="98" y="106"/>
                    </a:lnTo>
                    <a:lnTo>
                      <a:pt x="96" y="106"/>
                    </a:lnTo>
                    <a:lnTo>
                      <a:pt x="94" y="108"/>
                    </a:lnTo>
                    <a:lnTo>
                      <a:pt x="96" y="114"/>
                    </a:lnTo>
                    <a:lnTo>
                      <a:pt x="100" y="114"/>
                    </a:lnTo>
                    <a:lnTo>
                      <a:pt x="104" y="116"/>
                    </a:lnTo>
                    <a:lnTo>
                      <a:pt x="112" y="116"/>
                    </a:lnTo>
                    <a:lnTo>
                      <a:pt x="116" y="116"/>
                    </a:lnTo>
                    <a:lnTo>
                      <a:pt x="124" y="120"/>
                    </a:lnTo>
                    <a:lnTo>
                      <a:pt x="128" y="123"/>
                    </a:lnTo>
                    <a:lnTo>
                      <a:pt x="132" y="127"/>
                    </a:lnTo>
                    <a:lnTo>
                      <a:pt x="134" y="127"/>
                    </a:lnTo>
                    <a:lnTo>
                      <a:pt x="134" y="129"/>
                    </a:lnTo>
                    <a:lnTo>
                      <a:pt x="137" y="131"/>
                    </a:lnTo>
                    <a:lnTo>
                      <a:pt x="141" y="131"/>
                    </a:lnTo>
                    <a:lnTo>
                      <a:pt x="143" y="133"/>
                    </a:lnTo>
                    <a:lnTo>
                      <a:pt x="139" y="135"/>
                    </a:lnTo>
                    <a:lnTo>
                      <a:pt x="134" y="135"/>
                    </a:lnTo>
                    <a:lnTo>
                      <a:pt x="132" y="137"/>
                    </a:lnTo>
                    <a:lnTo>
                      <a:pt x="130" y="141"/>
                    </a:lnTo>
                    <a:lnTo>
                      <a:pt x="132" y="143"/>
                    </a:lnTo>
                    <a:lnTo>
                      <a:pt x="134" y="145"/>
                    </a:lnTo>
                    <a:lnTo>
                      <a:pt x="139" y="147"/>
                    </a:lnTo>
                    <a:lnTo>
                      <a:pt x="143" y="149"/>
                    </a:lnTo>
                    <a:lnTo>
                      <a:pt x="141" y="151"/>
                    </a:lnTo>
                    <a:lnTo>
                      <a:pt x="139" y="151"/>
                    </a:lnTo>
                    <a:lnTo>
                      <a:pt x="134" y="151"/>
                    </a:lnTo>
                    <a:lnTo>
                      <a:pt x="132" y="153"/>
                    </a:lnTo>
                    <a:lnTo>
                      <a:pt x="132" y="155"/>
                    </a:lnTo>
                    <a:lnTo>
                      <a:pt x="137" y="157"/>
                    </a:lnTo>
                    <a:lnTo>
                      <a:pt x="143" y="161"/>
                    </a:lnTo>
                    <a:lnTo>
                      <a:pt x="147" y="161"/>
                    </a:lnTo>
                    <a:lnTo>
                      <a:pt x="151" y="161"/>
                    </a:lnTo>
                    <a:lnTo>
                      <a:pt x="151" y="163"/>
                    </a:lnTo>
                    <a:lnTo>
                      <a:pt x="147" y="163"/>
                    </a:lnTo>
                    <a:lnTo>
                      <a:pt x="139" y="170"/>
                    </a:lnTo>
                    <a:lnTo>
                      <a:pt x="134" y="172"/>
                    </a:lnTo>
                    <a:lnTo>
                      <a:pt x="134" y="176"/>
                    </a:lnTo>
                    <a:lnTo>
                      <a:pt x="128" y="176"/>
                    </a:lnTo>
                    <a:lnTo>
                      <a:pt x="126" y="174"/>
                    </a:lnTo>
                    <a:lnTo>
                      <a:pt x="126" y="170"/>
                    </a:lnTo>
                    <a:lnTo>
                      <a:pt x="126" y="165"/>
                    </a:lnTo>
                    <a:lnTo>
                      <a:pt x="124" y="163"/>
                    </a:lnTo>
                    <a:lnTo>
                      <a:pt x="120" y="157"/>
                    </a:lnTo>
                    <a:lnTo>
                      <a:pt x="114" y="153"/>
                    </a:lnTo>
                    <a:lnTo>
                      <a:pt x="112" y="145"/>
                    </a:lnTo>
                    <a:lnTo>
                      <a:pt x="108" y="137"/>
                    </a:lnTo>
                    <a:lnTo>
                      <a:pt x="100" y="131"/>
                    </a:lnTo>
                    <a:lnTo>
                      <a:pt x="94" y="129"/>
                    </a:lnTo>
                    <a:lnTo>
                      <a:pt x="87" y="127"/>
                    </a:lnTo>
                    <a:lnTo>
                      <a:pt x="79" y="116"/>
                    </a:lnTo>
                    <a:lnTo>
                      <a:pt x="77" y="120"/>
                    </a:lnTo>
                    <a:lnTo>
                      <a:pt x="81" y="133"/>
                    </a:lnTo>
                    <a:lnTo>
                      <a:pt x="83" y="139"/>
                    </a:lnTo>
                    <a:lnTo>
                      <a:pt x="83" y="147"/>
                    </a:lnTo>
                    <a:lnTo>
                      <a:pt x="83" y="155"/>
                    </a:lnTo>
                    <a:lnTo>
                      <a:pt x="85" y="165"/>
                    </a:lnTo>
                    <a:lnTo>
                      <a:pt x="85" y="172"/>
                    </a:lnTo>
                    <a:lnTo>
                      <a:pt x="87" y="180"/>
                    </a:lnTo>
                    <a:lnTo>
                      <a:pt x="92" y="186"/>
                    </a:lnTo>
                    <a:lnTo>
                      <a:pt x="94" y="190"/>
                    </a:lnTo>
                    <a:lnTo>
                      <a:pt x="98" y="194"/>
                    </a:lnTo>
                    <a:lnTo>
                      <a:pt x="98" y="198"/>
                    </a:lnTo>
                    <a:lnTo>
                      <a:pt x="98" y="200"/>
                    </a:lnTo>
                    <a:lnTo>
                      <a:pt x="100" y="202"/>
                    </a:lnTo>
                    <a:lnTo>
                      <a:pt x="165" y="202"/>
                    </a:lnTo>
                    <a:lnTo>
                      <a:pt x="167" y="200"/>
                    </a:lnTo>
                    <a:lnTo>
                      <a:pt x="175" y="200"/>
                    </a:lnTo>
                    <a:lnTo>
                      <a:pt x="181" y="202"/>
                    </a:lnTo>
                    <a:lnTo>
                      <a:pt x="184" y="202"/>
                    </a:lnTo>
                    <a:lnTo>
                      <a:pt x="263" y="202"/>
                    </a:lnTo>
                    <a:lnTo>
                      <a:pt x="263" y="163"/>
                    </a:lnTo>
                    <a:lnTo>
                      <a:pt x="259" y="159"/>
                    </a:lnTo>
                    <a:lnTo>
                      <a:pt x="257" y="153"/>
                    </a:lnTo>
                    <a:lnTo>
                      <a:pt x="255" y="147"/>
                    </a:lnTo>
                    <a:lnTo>
                      <a:pt x="253" y="147"/>
                    </a:lnTo>
                    <a:lnTo>
                      <a:pt x="251" y="141"/>
                    </a:lnTo>
                    <a:lnTo>
                      <a:pt x="247" y="135"/>
                    </a:lnTo>
                    <a:lnTo>
                      <a:pt x="245" y="129"/>
                    </a:lnTo>
                    <a:lnTo>
                      <a:pt x="241" y="118"/>
                    </a:lnTo>
                    <a:lnTo>
                      <a:pt x="239" y="112"/>
                    </a:lnTo>
                    <a:lnTo>
                      <a:pt x="233" y="106"/>
                    </a:lnTo>
                    <a:lnTo>
                      <a:pt x="224" y="100"/>
                    </a:lnTo>
                    <a:lnTo>
                      <a:pt x="218" y="94"/>
                    </a:lnTo>
                    <a:lnTo>
                      <a:pt x="216" y="88"/>
                    </a:lnTo>
                    <a:lnTo>
                      <a:pt x="210" y="84"/>
                    </a:lnTo>
                    <a:lnTo>
                      <a:pt x="210" y="84"/>
                    </a:lnTo>
                    <a:lnTo>
                      <a:pt x="210" y="84"/>
                    </a:lnTo>
                    <a:lnTo>
                      <a:pt x="202" y="75"/>
                    </a:lnTo>
                    <a:lnTo>
                      <a:pt x="192" y="73"/>
                    </a:lnTo>
                    <a:lnTo>
                      <a:pt x="184" y="73"/>
                    </a:lnTo>
                    <a:lnTo>
                      <a:pt x="167" y="69"/>
                    </a:lnTo>
                    <a:lnTo>
                      <a:pt x="159" y="63"/>
                    </a:lnTo>
                    <a:lnTo>
                      <a:pt x="147" y="49"/>
                    </a:lnTo>
                    <a:lnTo>
                      <a:pt x="143" y="43"/>
                    </a:lnTo>
                    <a:lnTo>
                      <a:pt x="141" y="41"/>
                    </a:lnTo>
                    <a:lnTo>
                      <a:pt x="132" y="39"/>
                    </a:lnTo>
                    <a:lnTo>
                      <a:pt x="130" y="37"/>
                    </a:lnTo>
                    <a:lnTo>
                      <a:pt x="126" y="33"/>
                    </a:lnTo>
                    <a:lnTo>
                      <a:pt x="124" y="28"/>
                    </a:lnTo>
                    <a:lnTo>
                      <a:pt x="118" y="22"/>
                    </a:lnTo>
                    <a:lnTo>
                      <a:pt x="116" y="20"/>
                    </a:lnTo>
                    <a:lnTo>
                      <a:pt x="112" y="18"/>
                    </a:lnTo>
                    <a:lnTo>
                      <a:pt x="85" y="4"/>
                    </a:lnTo>
                    <a:lnTo>
                      <a:pt x="79" y="0"/>
                    </a:lnTo>
                    <a:lnTo>
                      <a:pt x="6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2" name="Freeform 423"/>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3" name="Freeform 424"/>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4" name="Freeform 425"/>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5" name="Freeform 426"/>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6" name="Freeform 427"/>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7" name="Freeform 428"/>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8" name="Freeform 429"/>
              <p:cNvSpPr>
                <a:spLocks/>
              </p:cNvSpPr>
              <p:nvPr/>
            </p:nvSpPr>
            <p:spPr bwMode="auto">
              <a:xfrm>
                <a:off x="4851" y="3381"/>
                <a:ext cx="194" cy="137"/>
              </a:xfrm>
              <a:custGeom>
                <a:avLst/>
                <a:gdLst>
                  <a:gd name="T0" fmla="*/ 80 w 194"/>
                  <a:gd name="T1" fmla="*/ 41 h 137"/>
                  <a:gd name="T2" fmla="*/ 70 w 194"/>
                  <a:gd name="T3" fmla="*/ 61 h 137"/>
                  <a:gd name="T4" fmla="*/ 61 w 194"/>
                  <a:gd name="T5" fmla="*/ 63 h 137"/>
                  <a:gd name="T6" fmla="*/ 39 w 194"/>
                  <a:gd name="T7" fmla="*/ 69 h 137"/>
                  <a:gd name="T8" fmla="*/ 16 w 194"/>
                  <a:gd name="T9" fmla="*/ 57 h 137"/>
                  <a:gd name="T10" fmla="*/ 4 w 194"/>
                  <a:gd name="T11" fmla="*/ 81 h 137"/>
                  <a:gd name="T12" fmla="*/ 2 w 194"/>
                  <a:gd name="T13" fmla="*/ 92 h 137"/>
                  <a:gd name="T14" fmla="*/ 0 w 194"/>
                  <a:gd name="T15" fmla="*/ 116 h 137"/>
                  <a:gd name="T16" fmla="*/ 39 w 194"/>
                  <a:gd name="T17" fmla="*/ 128 h 137"/>
                  <a:gd name="T18" fmla="*/ 25 w 194"/>
                  <a:gd name="T19" fmla="*/ 133 h 137"/>
                  <a:gd name="T20" fmla="*/ 84 w 194"/>
                  <a:gd name="T21" fmla="*/ 135 h 137"/>
                  <a:gd name="T22" fmla="*/ 82 w 194"/>
                  <a:gd name="T23" fmla="*/ 128 h 137"/>
                  <a:gd name="T24" fmla="*/ 86 w 194"/>
                  <a:gd name="T25" fmla="*/ 120 h 137"/>
                  <a:gd name="T26" fmla="*/ 92 w 194"/>
                  <a:gd name="T27" fmla="*/ 118 h 137"/>
                  <a:gd name="T28" fmla="*/ 94 w 194"/>
                  <a:gd name="T29" fmla="*/ 114 h 137"/>
                  <a:gd name="T30" fmla="*/ 90 w 194"/>
                  <a:gd name="T31" fmla="*/ 110 h 137"/>
                  <a:gd name="T32" fmla="*/ 94 w 194"/>
                  <a:gd name="T33" fmla="*/ 108 h 137"/>
                  <a:gd name="T34" fmla="*/ 98 w 194"/>
                  <a:gd name="T35" fmla="*/ 108 h 137"/>
                  <a:gd name="T36" fmla="*/ 100 w 194"/>
                  <a:gd name="T37" fmla="*/ 110 h 137"/>
                  <a:gd name="T38" fmla="*/ 104 w 194"/>
                  <a:gd name="T39" fmla="*/ 104 h 137"/>
                  <a:gd name="T40" fmla="*/ 106 w 194"/>
                  <a:gd name="T41" fmla="*/ 94 h 137"/>
                  <a:gd name="T42" fmla="*/ 115 w 194"/>
                  <a:gd name="T43" fmla="*/ 88 h 137"/>
                  <a:gd name="T44" fmla="*/ 123 w 194"/>
                  <a:gd name="T45" fmla="*/ 92 h 137"/>
                  <a:gd name="T46" fmla="*/ 137 w 194"/>
                  <a:gd name="T47" fmla="*/ 102 h 137"/>
                  <a:gd name="T48" fmla="*/ 143 w 194"/>
                  <a:gd name="T49" fmla="*/ 112 h 137"/>
                  <a:gd name="T50" fmla="*/ 139 w 194"/>
                  <a:gd name="T51" fmla="*/ 118 h 137"/>
                  <a:gd name="T52" fmla="*/ 133 w 194"/>
                  <a:gd name="T53" fmla="*/ 116 h 137"/>
                  <a:gd name="T54" fmla="*/ 117 w 194"/>
                  <a:gd name="T55" fmla="*/ 112 h 137"/>
                  <a:gd name="T56" fmla="*/ 98 w 194"/>
                  <a:gd name="T57" fmla="*/ 118 h 137"/>
                  <a:gd name="T58" fmla="*/ 104 w 194"/>
                  <a:gd name="T59" fmla="*/ 128 h 137"/>
                  <a:gd name="T60" fmla="*/ 115 w 194"/>
                  <a:gd name="T61" fmla="*/ 135 h 137"/>
                  <a:gd name="T62" fmla="*/ 121 w 194"/>
                  <a:gd name="T63" fmla="*/ 135 h 137"/>
                  <a:gd name="T64" fmla="*/ 170 w 194"/>
                  <a:gd name="T65" fmla="*/ 137 h 137"/>
                  <a:gd name="T66" fmla="*/ 166 w 194"/>
                  <a:gd name="T67" fmla="*/ 131 h 137"/>
                  <a:gd name="T68" fmla="*/ 170 w 194"/>
                  <a:gd name="T69" fmla="*/ 124 h 137"/>
                  <a:gd name="T70" fmla="*/ 182 w 194"/>
                  <a:gd name="T71" fmla="*/ 124 h 137"/>
                  <a:gd name="T72" fmla="*/ 194 w 194"/>
                  <a:gd name="T73" fmla="*/ 128 h 137"/>
                  <a:gd name="T74" fmla="*/ 192 w 194"/>
                  <a:gd name="T75" fmla="*/ 45 h 137"/>
                  <a:gd name="T76" fmla="*/ 190 w 194"/>
                  <a:gd name="T77" fmla="*/ 34 h 137"/>
                  <a:gd name="T78" fmla="*/ 172 w 194"/>
                  <a:gd name="T79" fmla="*/ 24 h 137"/>
                  <a:gd name="T80" fmla="*/ 157 w 194"/>
                  <a:gd name="T81" fmla="*/ 26 h 137"/>
                  <a:gd name="T82" fmla="*/ 147 w 194"/>
                  <a:gd name="T83" fmla="*/ 18 h 137"/>
                  <a:gd name="T84" fmla="*/ 131 w 194"/>
                  <a:gd name="T85" fmla="*/ 8 h 137"/>
                  <a:gd name="T86" fmla="*/ 119 w 194"/>
                  <a:gd name="T8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37">
                    <a:moveTo>
                      <a:pt x="115" y="2"/>
                    </a:moveTo>
                    <a:lnTo>
                      <a:pt x="86" y="41"/>
                    </a:lnTo>
                    <a:lnTo>
                      <a:pt x="80" y="41"/>
                    </a:lnTo>
                    <a:lnTo>
                      <a:pt x="78" y="49"/>
                    </a:lnTo>
                    <a:lnTo>
                      <a:pt x="72" y="57"/>
                    </a:lnTo>
                    <a:lnTo>
                      <a:pt x="70" y="61"/>
                    </a:lnTo>
                    <a:lnTo>
                      <a:pt x="65" y="61"/>
                    </a:lnTo>
                    <a:lnTo>
                      <a:pt x="63" y="63"/>
                    </a:lnTo>
                    <a:lnTo>
                      <a:pt x="61" y="63"/>
                    </a:lnTo>
                    <a:lnTo>
                      <a:pt x="55" y="71"/>
                    </a:lnTo>
                    <a:lnTo>
                      <a:pt x="51" y="75"/>
                    </a:lnTo>
                    <a:lnTo>
                      <a:pt x="39" y="69"/>
                    </a:lnTo>
                    <a:lnTo>
                      <a:pt x="31" y="55"/>
                    </a:lnTo>
                    <a:lnTo>
                      <a:pt x="25" y="55"/>
                    </a:lnTo>
                    <a:lnTo>
                      <a:pt x="16" y="57"/>
                    </a:lnTo>
                    <a:lnTo>
                      <a:pt x="14" y="67"/>
                    </a:lnTo>
                    <a:lnTo>
                      <a:pt x="10" y="75"/>
                    </a:lnTo>
                    <a:lnTo>
                      <a:pt x="4" y="81"/>
                    </a:lnTo>
                    <a:lnTo>
                      <a:pt x="0" y="86"/>
                    </a:lnTo>
                    <a:lnTo>
                      <a:pt x="0" y="90"/>
                    </a:lnTo>
                    <a:lnTo>
                      <a:pt x="2" y="92"/>
                    </a:lnTo>
                    <a:lnTo>
                      <a:pt x="2" y="94"/>
                    </a:lnTo>
                    <a:lnTo>
                      <a:pt x="0" y="110"/>
                    </a:lnTo>
                    <a:lnTo>
                      <a:pt x="0" y="116"/>
                    </a:lnTo>
                    <a:lnTo>
                      <a:pt x="21" y="116"/>
                    </a:lnTo>
                    <a:lnTo>
                      <a:pt x="35" y="118"/>
                    </a:lnTo>
                    <a:lnTo>
                      <a:pt x="39" y="128"/>
                    </a:lnTo>
                    <a:lnTo>
                      <a:pt x="39" y="131"/>
                    </a:lnTo>
                    <a:lnTo>
                      <a:pt x="27" y="133"/>
                    </a:lnTo>
                    <a:lnTo>
                      <a:pt x="25" y="133"/>
                    </a:lnTo>
                    <a:lnTo>
                      <a:pt x="25" y="137"/>
                    </a:lnTo>
                    <a:lnTo>
                      <a:pt x="84" y="137"/>
                    </a:lnTo>
                    <a:lnTo>
                      <a:pt x="84" y="135"/>
                    </a:lnTo>
                    <a:lnTo>
                      <a:pt x="84" y="133"/>
                    </a:lnTo>
                    <a:lnTo>
                      <a:pt x="82" y="131"/>
                    </a:lnTo>
                    <a:lnTo>
                      <a:pt x="82" y="128"/>
                    </a:lnTo>
                    <a:lnTo>
                      <a:pt x="84" y="124"/>
                    </a:lnTo>
                    <a:lnTo>
                      <a:pt x="84" y="122"/>
                    </a:lnTo>
                    <a:lnTo>
                      <a:pt x="86" y="120"/>
                    </a:lnTo>
                    <a:lnTo>
                      <a:pt x="88" y="120"/>
                    </a:lnTo>
                    <a:lnTo>
                      <a:pt x="90" y="120"/>
                    </a:lnTo>
                    <a:lnTo>
                      <a:pt x="92" y="118"/>
                    </a:lnTo>
                    <a:lnTo>
                      <a:pt x="94" y="116"/>
                    </a:lnTo>
                    <a:lnTo>
                      <a:pt x="94" y="116"/>
                    </a:lnTo>
                    <a:lnTo>
                      <a:pt x="94" y="114"/>
                    </a:lnTo>
                    <a:lnTo>
                      <a:pt x="96" y="114"/>
                    </a:lnTo>
                    <a:lnTo>
                      <a:pt x="92" y="112"/>
                    </a:lnTo>
                    <a:lnTo>
                      <a:pt x="90" y="110"/>
                    </a:lnTo>
                    <a:lnTo>
                      <a:pt x="92" y="110"/>
                    </a:lnTo>
                    <a:lnTo>
                      <a:pt x="92" y="108"/>
                    </a:lnTo>
                    <a:lnTo>
                      <a:pt x="94" y="108"/>
                    </a:lnTo>
                    <a:lnTo>
                      <a:pt x="94" y="106"/>
                    </a:lnTo>
                    <a:lnTo>
                      <a:pt x="96" y="106"/>
                    </a:lnTo>
                    <a:lnTo>
                      <a:pt x="98" y="108"/>
                    </a:lnTo>
                    <a:lnTo>
                      <a:pt x="98" y="108"/>
                    </a:lnTo>
                    <a:lnTo>
                      <a:pt x="98" y="108"/>
                    </a:lnTo>
                    <a:lnTo>
                      <a:pt x="100" y="110"/>
                    </a:lnTo>
                    <a:lnTo>
                      <a:pt x="102" y="110"/>
                    </a:lnTo>
                    <a:lnTo>
                      <a:pt x="104" y="108"/>
                    </a:lnTo>
                    <a:lnTo>
                      <a:pt x="104" y="104"/>
                    </a:lnTo>
                    <a:lnTo>
                      <a:pt x="104" y="102"/>
                    </a:lnTo>
                    <a:lnTo>
                      <a:pt x="104" y="98"/>
                    </a:lnTo>
                    <a:lnTo>
                      <a:pt x="106" y="94"/>
                    </a:lnTo>
                    <a:lnTo>
                      <a:pt x="108" y="90"/>
                    </a:lnTo>
                    <a:lnTo>
                      <a:pt x="112" y="88"/>
                    </a:lnTo>
                    <a:lnTo>
                      <a:pt x="115" y="88"/>
                    </a:lnTo>
                    <a:lnTo>
                      <a:pt x="117" y="88"/>
                    </a:lnTo>
                    <a:lnTo>
                      <a:pt x="119" y="90"/>
                    </a:lnTo>
                    <a:lnTo>
                      <a:pt x="123" y="92"/>
                    </a:lnTo>
                    <a:lnTo>
                      <a:pt x="127" y="94"/>
                    </a:lnTo>
                    <a:lnTo>
                      <a:pt x="133" y="98"/>
                    </a:lnTo>
                    <a:lnTo>
                      <a:pt x="137" y="102"/>
                    </a:lnTo>
                    <a:lnTo>
                      <a:pt x="139" y="102"/>
                    </a:lnTo>
                    <a:lnTo>
                      <a:pt x="141" y="106"/>
                    </a:lnTo>
                    <a:lnTo>
                      <a:pt x="143" y="112"/>
                    </a:lnTo>
                    <a:lnTo>
                      <a:pt x="143" y="116"/>
                    </a:lnTo>
                    <a:lnTo>
                      <a:pt x="143" y="116"/>
                    </a:lnTo>
                    <a:lnTo>
                      <a:pt x="139" y="118"/>
                    </a:lnTo>
                    <a:lnTo>
                      <a:pt x="137" y="118"/>
                    </a:lnTo>
                    <a:lnTo>
                      <a:pt x="135" y="118"/>
                    </a:lnTo>
                    <a:lnTo>
                      <a:pt x="133" y="116"/>
                    </a:lnTo>
                    <a:lnTo>
                      <a:pt x="129" y="112"/>
                    </a:lnTo>
                    <a:lnTo>
                      <a:pt x="127" y="112"/>
                    </a:lnTo>
                    <a:lnTo>
                      <a:pt x="117" y="112"/>
                    </a:lnTo>
                    <a:lnTo>
                      <a:pt x="106" y="114"/>
                    </a:lnTo>
                    <a:lnTo>
                      <a:pt x="102" y="116"/>
                    </a:lnTo>
                    <a:lnTo>
                      <a:pt x="98" y="118"/>
                    </a:lnTo>
                    <a:lnTo>
                      <a:pt x="98" y="122"/>
                    </a:lnTo>
                    <a:lnTo>
                      <a:pt x="102" y="126"/>
                    </a:lnTo>
                    <a:lnTo>
                      <a:pt x="104" y="128"/>
                    </a:lnTo>
                    <a:lnTo>
                      <a:pt x="108" y="131"/>
                    </a:lnTo>
                    <a:lnTo>
                      <a:pt x="112" y="133"/>
                    </a:lnTo>
                    <a:lnTo>
                      <a:pt x="115" y="135"/>
                    </a:lnTo>
                    <a:lnTo>
                      <a:pt x="117" y="135"/>
                    </a:lnTo>
                    <a:lnTo>
                      <a:pt x="119" y="135"/>
                    </a:lnTo>
                    <a:lnTo>
                      <a:pt x="121" y="135"/>
                    </a:lnTo>
                    <a:lnTo>
                      <a:pt x="123" y="137"/>
                    </a:lnTo>
                    <a:lnTo>
                      <a:pt x="123" y="137"/>
                    </a:lnTo>
                    <a:lnTo>
                      <a:pt x="170" y="137"/>
                    </a:lnTo>
                    <a:lnTo>
                      <a:pt x="168" y="137"/>
                    </a:lnTo>
                    <a:lnTo>
                      <a:pt x="166" y="135"/>
                    </a:lnTo>
                    <a:lnTo>
                      <a:pt x="166" y="131"/>
                    </a:lnTo>
                    <a:lnTo>
                      <a:pt x="166" y="128"/>
                    </a:lnTo>
                    <a:lnTo>
                      <a:pt x="168" y="124"/>
                    </a:lnTo>
                    <a:lnTo>
                      <a:pt x="170" y="124"/>
                    </a:lnTo>
                    <a:lnTo>
                      <a:pt x="172" y="124"/>
                    </a:lnTo>
                    <a:lnTo>
                      <a:pt x="176" y="122"/>
                    </a:lnTo>
                    <a:lnTo>
                      <a:pt x="182" y="124"/>
                    </a:lnTo>
                    <a:lnTo>
                      <a:pt x="186" y="126"/>
                    </a:lnTo>
                    <a:lnTo>
                      <a:pt x="190" y="128"/>
                    </a:lnTo>
                    <a:lnTo>
                      <a:pt x="194" y="128"/>
                    </a:lnTo>
                    <a:lnTo>
                      <a:pt x="194" y="49"/>
                    </a:lnTo>
                    <a:lnTo>
                      <a:pt x="194" y="49"/>
                    </a:lnTo>
                    <a:lnTo>
                      <a:pt x="192" y="45"/>
                    </a:lnTo>
                    <a:lnTo>
                      <a:pt x="190" y="43"/>
                    </a:lnTo>
                    <a:lnTo>
                      <a:pt x="188" y="39"/>
                    </a:lnTo>
                    <a:lnTo>
                      <a:pt x="190" y="34"/>
                    </a:lnTo>
                    <a:lnTo>
                      <a:pt x="188" y="30"/>
                    </a:lnTo>
                    <a:lnTo>
                      <a:pt x="184" y="26"/>
                    </a:lnTo>
                    <a:lnTo>
                      <a:pt x="172" y="24"/>
                    </a:lnTo>
                    <a:lnTo>
                      <a:pt x="166" y="24"/>
                    </a:lnTo>
                    <a:lnTo>
                      <a:pt x="162" y="24"/>
                    </a:lnTo>
                    <a:lnTo>
                      <a:pt x="157" y="26"/>
                    </a:lnTo>
                    <a:lnTo>
                      <a:pt x="153" y="22"/>
                    </a:lnTo>
                    <a:lnTo>
                      <a:pt x="149" y="20"/>
                    </a:lnTo>
                    <a:lnTo>
                      <a:pt x="147" y="18"/>
                    </a:lnTo>
                    <a:lnTo>
                      <a:pt x="143" y="14"/>
                    </a:lnTo>
                    <a:lnTo>
                      <a:pt x="137" y="12"/>
                    </a:lnTo>
                    <a:lnTo>
                      <a:pt x="131" y="8"/>
                    </a:lnTo>
                    <a:lnTo>
                      <a:pt x="127" y="6"/>
                    </a:lnTo>
                    <a:lnTo>
                      <a:pt x="123" y="4"/>
                    </a:lnTo>
                    <a:lnTo>
                      <a:pt x="119" y="4"/>
                    </a:lnTo>
                    <a:lnTo>
                      <a:pt x="115" y="0"/>
                    </a:lnTo>
                    <a:lnTo>
                      <a:pt x="11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9" name="Freeform 430"/>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0" name="Freeform 431"/>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1" name="Freeform 432"/>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2" name="Freeform 433"/>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3" name="Freeform 434"/>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4" name="Freeform 435"/>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5" name="Freeform 436"/>
              <p:cNvSpPr>
                <a:spLocks/>
              </p:cNvSpPr>
              <p:nvPr/>
            </p:nvSpPr>
            <p:spPr bwMode="auto">
              <a:xfrm>
                <a:off x="5554" y="2904"/>
                <a:ext cx="174" cy="227"/>
              </a:xfrm>
              <a:custGeom>
                <a:avLst/>
                <a:gdLst>
                  <a:gd name="T0" fmla="*/ 104 w 174"/>
                  <a:gd name="T1" fmla="*/ 6 h 227"/>
                  <a:gd name="T2" fmla="*/ 100 w 174"/>
                  <a:gd name="T3" fmla="*/ 15 h 227"/>
                  <a:gd name="T4" fmla="*/ 94 w 174"/>
                  <a:gd name="T5" fmla="*/ 13 h 227"/>
                  <a:gd name="T6" fmla="*/ 84 w 174"/>
                  <a:gd name="T7" fmla="*/ 17 h 227"/>
                  <a:gd name="T8" fmla="*/ 76 w 174"/>
                  <a:gd name="T9" fmla="*/ 15 h 227"/>
                  <a:gd name="T10" fmla="*/ 74 w 174"/>
                  <a:gd name="T11" fmla="*/ 25 h 227"/>
                  <a:gd name="T12" fmla="*/ 80 w 174"/>
                  <a:gd name="T13" fmla="*/ 45 h 227"/>
                  <a:gd name="T14" fmla="*/ 76 w 174"/>
                  <a:gd name="T15" fmla="*/ 53 h 227"/>
                  <a:gd name="T16" fmla="*/ 67 w 174"/>
                  <a:gd name="T17" fmla="*/ 60 h 227"/>
                  <a:gd name="T18" fmla="*/ 53 w 174"/>
                  <a:gd name="T19" fmla="*/ 62 h 227"/>
                  <a:gd name="T20" fmla="*/ 59 w 174"/>
                  <a:gd name="T21" fmla="*/ 72 h 227"/>
                  <a:gd name="T22" fmla="*/ 78 w 174"/>
                  <a:gd name="T23" fmla="*/ 76 h 227"/>
                  <a:gd name="T24" fmla="*/ 70 w 174"/>
                  <a:gd name="T25" fmla="*/ 86 h 227"/>
                  <a:gd name="T26" fmla="*/ 67 w 174"/>
                  <a:gd name="T27" fmla="*/ 94 h 227"/>
                  <a:gd name="T28" fmla="*/ 65 w 174"/>
                  <a:gd name="T29" fmla="*/ 102 h 227"/>
                  <a:gd name="T30" fmla="*/ 57 w 174"/>
                  <a:gd name="T31" fmla="*/ 100 h 227"/>
                  <a:gd name="T32" fmla="*/ 57 w 174"/>
                  <a:gd name="T33" fmla="*/ 107 h 227"/>
                  <a:gd name="T34" fmla="*/ 47 w 174"/>
                  <a:gd name="T35" fmla="*/ 113 h 227"/>
                  <a:gd name="T36" fmla="*/ 57 w 174"/>
                  <a:gd name="T37" fmla="*/ 133 h 227"/>
                  <a:gd name="T38" fmla="*/ 37 w 174"/>
                  <a:gd name="T39" fmla="*/ 145 h 227"/>
                  <a:gd name="T40" fmla="*/ 37 w 174"/>
                  <a:gd name="T41" fmla="*/ 152 h 227"/>
                  <a:gd name="T42" fmla="*/ 39 w 174"/>
                  <a:gd name="T43" fmla="*/ 166 h 227"/>
                  <a:gd name="T44" fmla="*/ 31 w 174"/>
                  <a:gd name="T45" fmla="*/ 172 h 227"/>
                  <a:gd name="T46" fmla="*/ 20 w 174"/>
                  <a:gd name="T47" fmla="*/ 180 h 227"/>
                  <a:gd name="T48" fmla="*/ 12 w 174"/>
                  <a:gd name="T49" fmla="*/ 184 h 227"/>
                  <a:gd name="T50" fmla="*/ 2 w 174"/>
                  <a:gd name="T51" fmla="*/ 184 h 227"/>
                  <a:gd name="T52" fmla="*/ 4 w 174"/>
                  <a:gd name="T53" fmla="*/ 195 h 227"/>
                  <a:gd name="T54" fmla="*/ 23 w 174"/>
                  <a:gd name="T55" fmla="*/ 205 h 227"/>
                  <a:gd name="T56" fmla="*/ 31 w 174"/>
                  <a:gd name="T57" fmla="*/ 207 h 227"/>
                  <a:gd name="T58" fmla="*/ 37 w 174"/>
                  <a:gd name="T59" fmla="*/ 213 h 227"/>
                  <a:gd name="T60" fmla="*/ 63 w 174"/>
                  <a:gd name="T61" fmla="*/ 215 h 227"/>
                  <a:gd name="T62" fmla="*/ 80 w 174"/>
                  <a:gd name="T63" fmla="*/ 217 h 227"/>
                  <a:gd name="T64" fmla="*/ 84 w 174"/>
                  <a:gd name="T65" fmla="*/ 219 h 227"/>
                  <a:gd name="T66" fmla="*/ 84 w 174"/>
                  <a:gd name="T67" fmla="*/ 227 h 227"/>
                  <a:gd name="T68" fmla="*/ 166 w 174"/>
                  <a:gd name="T69" fmla="*/ 227 h 227"/>
                  <a:gd name="T70" fmla="*/ 174 w 174"/>
                  <a:gd name="T71" fmla="*/ 227 h 227"/>
                  <a:gd name="T72" fmla="*/ 174 w 174"/>
                  <a:gd name="T73" fmla="*/ 190 h 227"/>
                  <a:gd name="T74" fmla="*/ 172 w 174"/>
                  <a:gd name="T75" fmla="*/ 184 h 227"/>
                  <a:gd name="T76" fmla="*/ 166 w 174"/>
                  <a:gd name="T77" fmla="*/ 168 h 227"/>
                  <a:gd name="T78" fmla="*/ 166 w 174"/>
                  <a:gd name="T79" fmla="*/ 158 h 227"/>
                  <a:gd name="T80" fmla="*/ 166 w 174"/>
                  <a:gd name="T81" fmla="*/ 147 h 227"/>
                  <a:gd name="T82" fmla="*/ 161 w 174"/>
                  <a:gd name="T83" fmla="*/ 141 h 227"/>
                  <a:gd name="T84" fmla="*/ 157 w 174"/>
                  <a:gd name="T85" fmla="*/ 137 h 227"/>
                  <a:gd name="T86" fmla="*/ 157 w 174"/>
                  <a:gd name="T87" fmla="*/ 133 h 227"/>
                  <a:gd name="T88" fmla="*/ 161 w 174"/>
                  <a:gd name="T89" fmla="*/ 133 h 227"/>
                  <a:gd name="T90" fmla="*/ 166 w 174"/>
                  <a:gd name="T91" fmla="*/ 133 h 227"/>
                  <a:gd name="T92" fmla="*/ 168 w 174"/>
                  <a:gd name="T93" fmla="*/ 127 h 227"/>
                  <a:gd name="T94" fmla="*/ 174 w 174"/>
                  <a:gd name="T95" fmla="*/ 129 h 227"/>
                  <a:gd name="T96" fmla="*/ 174 w 174"/>
                  <a:gd name="T97" fmla="*/ 90 h 227"/>
                  <a:gd name="T98" fmla="*/ 168 w 174"/>
                  <a:gd name="T99" fmla="*/ 74 h 227"/>
                  <a:gd name="T100" fmla="*/ 159 w 174"/>
                  <a:gd name="T101" fmla="*/ 62 h 227"/>
                  <a:gd name="T102" fmla="*/ 151 w 174"/>
                  <a:gd name="T103" fmla="*/ 51 h 227"/>
                  <a:gd name="T104" fmla="*/ 149 w 174"/>
                  <a:gd name="T105" fmla="*/ 43 h 227"/>
                  <a:gd name="T106" fmla="*/ 147 w 174"/>
                  <a:gd name="T107" fmla="*/ 37 h 227"/>
                  <a:gd name="T108" fmla="*/ 141 w 174"/>
                  <a:gd name="T109" fmla="*/ 31 h 227"/>
                  <a:gd name="T110" fmla="*/ 135 w 174"/>
                  <a:gd name="T111" fmla="*/ 25 h 227"/>
                  <a:gd name="T112" fmla="*/ 131 w 174"/>
                  <a:gd name="T113" fmla="*/ 21 h 227"/>
                  <a:gd name="T114" fmla="*/ 129 w 174"/>
                  <a:gd name="T115" fmla="*/ 17 h 227"/>
                  <a:gd name="T116" fmla="*/ 121 w 174"/>
                  <a:gd name="T117" fmla="*/ 4 h 227"/>
                  <a:gd name="T118" fmla="*/ 114 w 174"/>
                  <a:gd name="T119" fmla="*/ 2 h 227"/>
                  <a:gd name="T120" fmla="*/ 106 w 174"/>
                  <a:gd name="T121" fmla="*/ 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227">
                    <a:moveTo>
                      <a:pt x="106" y="4"/>
                    </a:moveTo>
                    <a:lnTo>
                      <a:pt x="104" y="6"/>
                    </a:lnTo>
                    <a:lnTo>
                      <a:pt x="102" y="10"/>
                    </a:lnTo>
                    <a:lnTo>
                      <a:pt x="100" y="15"/>
                    </a:lnTo>
                    <a:lnTo>
                      <a:pt x="98" y="15"/>
                    </a:lnTo>
                    <a:lnTo>
                      <a:pt x="94" y="13"/>
                    </a:lnTo>
                    <a:lnTo>
                      <a:pt x="84" y="17"/>
                    </a:lnTo>
                    <a:lnTo>
                      <a:pt x="84" y="17"/>
                    </a:lnTo>
                    <a:lnTo>
                      <a:pt x="80" y="13"/>
                    </a:lnTo>
                    <a:lnTo>
                      <a:pt x="76" y="15"/>
                    </a:lnTo>
                    <a:lnTo>
                      <a:pt x="76" y="19"/>
                    </a:lnTo>
                    <a:lnTo>
                      <a:pt x="74" y="25"/>
                    </a:lnTo>
                    <a:lnTo>
                      <a:pt x="74" y="33"/>
                    </a:lnTo>
                    <a:lnTo>
                      <a:pt x="80" y="45"/>
                    </a:lnTo>
                    <a:lnTo>
                      <a:pt x="74" y="49"/>
                    </a:lnTo>
                    <a:lnTo>
                      <a:pt x="76" y="53"/>
                    </a:lnTo>
                    <a:lnTo>
                      <a:pt x="74" y="55"/>
                    </a:lnTo>
                    <a:lnTo>
                      <a:pt x="67" y="60"/>
                    </a:lnTo>
                    <a:lnTo>
                      <a:pt x="53" y="62"/>
                    </a:lnTo>
                    <a:lnTo>
                      <a:pt x="53" y="62"/>
                    </a:lnTo>
                    <a:lnTo>
                      <a:pt x="49" y="68"/>
                    </a:lnTo>
                    <a:lnTo>
                      <a:pt x="59" y="72"/>
                    </a:lnTo>
                    <a:lnTo>
                      <a:pt x="65" y="76"/>
                    </a:lnTo>
                    <a:lnTo>
                      <a:pt x="78" y="76"/>
                    </a:lnTo>
                    <a:lnTo>
                      <a:pt x="78" y="82"/>
                    </a:lnTo>
                    <a:lnTo>
                      <a:pt x="70" y="86"/>
                    </a:lnTo>
                    <a:lnTo>
                      <a:pt x="67" y="90"/>
                    </a:lnTo>
                    <a:lnTo>
                      <a:pt x="67" y="94"/>
                    </a:lnTo>
                    <a:lnTo>
                      <a:pt x="67" y="100"/>
                    </a:lnTo>
                    <a:lnTo>
                      <a:pt x="65" y="102"/>
                    </a:lnTo>
                    <a:lnTo>
                      <a:pt x="63" y="98"/>
                    </a:lnTo>
                    <a:lnTo>
                      <a:pt x="57" y="100"/>
                    </a:lnTo>
                    <a:lnTo>
                      <a:pt x="55" y="102"/>
                    </a:lnTo>
                    <a:lnTo>
                      <a:pt x="57" y="107"/>
                    </a:lnTo>
                    <a:lnTo>
                      <a:pt x="55" y="111"/>
                    </a:lnTo>
                    <a:lnTo>
                      <a:pt x="47" y="113"/>
                    </a:lnTo>
                    <a:lnTo>
                      <a:pt x="51" y="127"/>
                    </a:lnTo>
                    <a:lnTo>
                      <a:pt x="57" y="133"/>
                    </a:lnTo>
                    <a:lnTo>
                      <a:pt x="45" y="139"/>
                    </a:lnTo>
                    <a:lnTo>
                      <a:pt x="37" y="145"/>
                    </a:lnTo>
                    <a:lnTo>
                      <a:pt x="39" y="145"/>
                    </a:lnTo>
                    <a:lnTo>
                      <a:pt x="37" y="152"/>
                    </a:lnTo>
                    <a:lnTo>
                      <a:pt x="39" y="156"/>
                    </a:lnTo>
                    <a:lnTo>
                      <a:pt x="39" y="166"/>
                    </a:lnTo>
                    <a:lnTo>
                      <a:pt x="37" y="172"/>
                    </a:lnTo>
                    <a:lnTo>
                      <a:pt x="31" y="172"/>
                    </a:lnTo>
                    <a:lnTo>
                      <a:pt x="27" y="174"/>
                    </a:lnTo>
                    <a:lnTo>
                      <a:pt x="20" y="180"/>
                    </a:lnTo>
                    <a:lnTo>
                      <a:pt x="14" y="184"/>
                    </a:lnTo>
                    <a:lnTo>
                      <a:pt x="12" y="184"/>
                    </a:lnTo>
                    <a:lnTo>
                      <a:pt x="6" y="184"/>
                    </a:lnTo>
                    <a:lnTo>
                      <a:pt x="2" y="184"/>
                    </a:lnTo>
                    <a:lnTo>
                      <a:pt x="0" y="186"/>
                    </a:lnTo>
                    <a:lnTo>
                      <a:pt x="4" y="195"/>
                    </a:lnTo>
                    <a:lnTo>
                      <a:pt x="16" y="199"/>
                    </a:lnTo>
                    <a:lnTo>
                      <a:pt x="23" y="205"/>
                    </a:lnTo>
                    <a:lnTo>
                      <a:pt x="27" y="205"/>
                    </a:lnTo>
                    <a:lnTo>
                      <a:pt x="31" y="207"/>
                    </a:lnTo>
                    <a:lnTo>
                      <a:pt x="31" y="211"/>
                    </a:lnTo>
                    <a:lnTo>
                      <a:pt x="37" y="213"/>
                    </a:lnTo>
                    <a:lnTo>
                      <a:pt x="47" y="217"/>
                    </a:lnTo>
                    <a:lnTo>
                      <a:pt x="63" y="215"/>
                    </a:lnTo>
                    <a:lnTo>
                      <a:pt x="80" y="211"/>
                    </a:lnTo>
                    <a:lnTo>
                      <a:pt x="80" y="217"/>
                    </a:lnTo>
                    <a:lnTo>
                      <a:pt x="84" y="217"/>
                    </a:lnTo>
                    <a:lnTo>
                      <a:pt x="84" y="219"/>
                    </a:lnTo>
                    <a:lnTo>
                      <a:pt x="84" y="227"/>
                    </a:lnTo>
                    <a:lnTo>
                      <a:pt x="84" y="227"/>
                    </a:lnTo>
                    <a:lnTo>
                      <a:pt x="166" y="227"/>
                    </a:lnTo>
                    <a:lnTo>
                      <a:pt x="166" y="227"/>
                    </a:lnTo>
                    <a:lnTo>
                      <a:pt x="170" y="227"/>
                    </a:lnTo>
                    <a:lnTo>
                      <a:pt x="174" y="227"/>
                    </a:lnTo>
                    <a:lnTo>
                      <a:pt x="174" y="192"/>
                    </a:lnTo>
                    <a:lnTo>
                      <a:pt x="174" y="190"/>
                    </a:lnTo>
                    <a:lnTo>
                      <a:pt x="172" y="188"/>
                    </a:lnTo>
                    <a:lnTo>
                      <a:pt x="172" y="184"/>
                    </a:lnTo>
                    <a:lnTo>
                      <a:pt x="168" y="176"/>
                    </a:lnTo>
                    <a:lnTo>
                      <a:pt x="166" y="168"/>
                    </a:lnTo>
                    <a:lnTo>
                      <a:pt x="164" y="160"/>
                    </a:lnTo>
                    <a:lnTo>
                      <a:pt x="166" y="158"/>
                    </a:lnTo>
                    <a:lnTo>
                      <a:pt x="166" y="152"/>
                    </a:lnTo>
                    <a:lnTo>
                      <a:pt x="166" y="147"/>
                    </a:lnTo>
                    <a:lnTo>
                      <a:pt x="166" y="145"/>
                    </a:lnTo>
                    <a:lnTo>
                      <a:pt x="161" y="141"/>
                    </a:lnTo>
                    <a:lnTo>
                      <a:pt x="159" y="139"/>
                    </a:lnTo>
                    <a:lnTo>
                      <a:pt x="157" y="137"/>
                    </a:lnTo>
                    <a:lnTo>
                      <a:pt x="155" y="135"/>
                    </a:lnTo>
                    <a:lnTo>
                      <a:pt x="157" y="133"/>
                    </a:lnTo>
                    <a:lnTo>
                      <a:pt x="159" y="133"/>
                    </a:lnTo>
                    <a:lnTo>
                      <a:pt x="161" y="133"/>
                    </a:lnTo>
                    <a:lnTo>
                      <a:pt x="164" y="133"/>
                    </a:lnTo>
                    <a:lnTo>
                      <a:pt x="166" y="133"/>
                    </a:lnTo>
                    <a:lnTo>
                      <a:pt x="166" y="129"/>
                    </a:lnTo>
                    <a:lnTo>
                      <a:pt x="168" y="127"/>
                    </a:lnTo>
                    <a:lnTo>
                      <a:pt x="172" y="129"/>
                    </a:lnTo>
                    <a:lnTo>
                      <a:pt x="174" y="129"/>
                    </a:lnTo>
                    <a:lnTo>
                      <a:pt x="174" y="90"/>
                    </a:lnTo>
                    <a:lnTo>
                      <a:pt x="174" y="90"/>
                    </a:lnTo>
                    <a:lnTo>
                      <a:pt x="170" y="82"/>
                    </a:lnTo>
                    <a:lnTo>
                      <a:pt x="168" y="74"/>
                    </a:lnTo>
                    <a:lnTo>
                      <a:pt x="164" y="68"/>
                    </a:lnTo>
                    <a:lnTo>
                      <a:pt x="159" y="62"/>
                    </a:lnTo>
                    <a:lnTo>
                      <a:pt x="153" y="53"/>
                    </a:lnTo>
                    <a:lnTo>
                      <a:pt x="151" y="51"/>
                    </a:lnTo>
                    <a:lnTo>
                      <a:pt x="151" y="47"/>
                    </a:lnTo>
                    <a:lnTo>
                      <a:pt x="149" y="43"/>
                    </a:lnTo>
                    <a:lnTo>
                      <a:pt x="149" y="39"/>
                    </a:lnTo>
                    <a:lnTo>
                      <a:pt x="147" y="37"/>
                    </a:lnTo>
                    <a:lnTo>
                      <a:pt x="143" y="33"/>
                    </a:lnTo>
                    <a:lnTo>
                      <a:pt x="141" y="31"/>
                    </a:lnTo>
                    <a:lnTo>
                      <a:pt x="139" y="27"/>
                    </a:lnTo>
                    <a:lnTo>
                      <a:pt x="135" y="25"/>
                    </a:lnTo>
                    <a:lnTo>
                      <a:pt x="133" y="23"/>
                    </a:lnTo>
                    <a:lnTo>
                      <a:pt x="131" y="21"/>
                    </a:lnTo>
                    <a:lnTo>
                      <a:pt x="129" y="19"/>
                    </a:lnTo>
                    <a:lnTo>
                      <a:pt x="129" y="17"/>
                    </a:lnTo>
                    <a:lnTo>
                      <a:pt x="125" y="10"/>
                    </a:lnTo>
                    <a:lnTo>
                      <a:pt x="121" y="4"/>
                    </a:lnTo>
                    <a:lnTo>
                      <a:pt x="119" y="2"/>
                    </a:lnTo>
                    <a:lnTo>
                      <a:pt x="114" y="2"/>
                    </a:lnTo>
                    <a:lnTo>
                      <a:pt x="112" y="0"/>
                    </a:lnTo>
                    <a:lnTo>
                      <a:pt x="10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6" name="Freeform 437"/>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7" name="Freeform 438"/>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8" name="Freeform 439"/>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9" name="Freeform 440"/>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0" name="Freeform 441"/>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1" name="Freeform 442"/>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2" name="Freeform 443"/>
              <p:cNvSpPr>
                <a:spLocks/>
              </p:cNvSpPr>
              <p:nvPr/>
            </p:nvSpPr>
            <p:spPr bwMode="auto">
              <a:xfrm>
                <a:off x="5511" y="2673"/>
                <a:ext cx="141" cy="291"/>
              </a:xfrm>
              <a:custGeom>
                <a:avLst/>
                <a:gdLst>
                  <a:gd name="T0" fmla="*/ 76 w 141"/>
                  <a:gd name="T1" fmla="*/ 6 h 291"/>
                  <a:gd name="T2" fmla="*/ 84 w 141"/>
                  <a:gd name="T3" fmla="*/ 6 h 291"/>
                  <a:gd name="T4" fmla="*/ 74 w 141"/>
                  <a:gd name="T5" fmla="*/ 10 h 291"/>
                  <a:gd name="T6" fmla="*/ 66 w 141"/>
                  <a:gd name="T7" fmla="*/ 6 h 291"/>
                  <a:gd name="T8" fmla="*/ 78 w 141"/>
                  <a:gd name="T9" fmla="*/ 21 h 291"/>
                  <a:gd name="T10" fmla="*/ 86 w 141"/>
                  <a:gd name="T11" fmla="*/ 17 h 291"/>
                  <a:gd name="T12" fmla="*/ 92 w 141"/>
                  <a:gd name="T13" fmla="*/ 33 h 291"/>
                  <a:gd name="T14" fmla="*/ 96 w 141"/>
                  <a:gd name="T15" fmla="*/ 47 h 291"/>
                  <a:gd name="T16" fmla="*/ 98 w 141"/>
                  <a:gd name="T17" fmla="*/ 62 h 291"/>
                  <a:gd name="T18" fmla="*/ 92 w 141"/>
                  <a:gd name="T19" fmla="*/ 70 h 291"/>
                  <a:gd name="T20" fmla="*/ 86 w 141"/>
                  <a:gd name="T21" fmla="*/ 60 h 291"/>
                  <a:gd name="T22" fmla="*/ 76 w 141"/>
                  <a:gd name="T23" fmla="*/ 43 h 291"/>
                  <a:gd name="T24" fmla="*/ 78 w 141"/>
                  <a:gd name="T25" fmla="*/ 35 h 291"/>
                  <a:gd name="T26" fmla="*/ 76 w 141"/>
                  <a:gd name="T27" fmla="*/ 33 h 291"/>
                  <a:gd name="T28" fmla="*/ 74 w 141"/>
                  <a:gd name="T29" fmla="*/ 47 h 291"/>
                  <a:gd name="T30" fmla="*/ 78 w 141"/>
                  <a:gd name="T31" fmla="*/ 57 h 291"/>
                  <a:gd name="T32" fmla="*/ 86 w 141"/>
                  <a:gd name="T33" fmla="*/ 78 h 291"/>
                  <a:gd name="T34" fmla="*/ 88 w 141"/>
                  <a:gd name="T35" fmla="*/ 102 h 291"/>
                  <a:gd name="T36" fmla="*/ 96 w 141"/>
                  <a:gd name="T37" fmla="*/ 117 h 291"/>
                  <a:gd name="T38" fmla="*/ 80 w 141"/>
                  <a:gd name="T39" fmla="*/ 113 h 291"/>
                  <a:gd name="T40" fmla="*/ 68 w 141"/>
                  <a:gd name="T41" fmla="*/ 102 h 291"/>
                  <a:gd name="T42" fmla="*/ 55 w 141"/>
                  <a:gd name="T43" fmla="*/ 115 h 291"/>
                  <a:gd name="T44" fmla="*/ 68 w 141"/>
                  <a:gd name="T45" fmla="*/ 123 h 291"/>
                  <a:gd name="T46" fmla="*/ 90 w 141"/>
                  <a:gd name="T47" fmla="*/ 133 h 291"/>
                  <a:gd name="T48" fmla="*/ 94 w 141"/>
                  <a:gd name="T49" fmla="*/ 143 h 291"/>
                  <a:gd name="T50" fmla="*/ 90 w 141"/>
                  <a:gd name="T51" fmla="*/ 158 h 291"/>
                  <a:gd name="T52" fmla="*/ 70 w 141"/>
                  <a:gd name="T53" fmla="*/ 158 h 291"/>
                  <a:gd name="T54" fmla="*/ 63 w 141"/>
                  <a:gd name="T55" fmla="*/ 162 h 291"/>
                  <a:gd name="T56" fmla="*/ 49 w 141"/>
                  <a:gd name="T57" fmla="*/ 170 h 291"/>
                  <a:gd name="T58" fmla="*/ 37 w 141"/>
                  <a:gd name="T59" fmla="*/ 172 h 291"/>
                  <a:gd name="T60" fmla="*/ 10 w 141"/>
                  <a:gd name="T61" fmla="*/ 170 h 291"/>
                  <a:gd name="T62" fmla="*/ 8 w 141"/>
                  <a:gd name="T63" fmla="*/ 182 h 291"/>
                  <a:gd name="T64" fmla="*/ 0 w 141"/>
                  <a:gd name="T65" fmla="*/ 188 h 291"/>
                  <a:gd name="T66" fmla="*/ 8 w 141"/>
                  <a:gd name="T67" fmla="*/ 188 h 291"/>
                  <a:gd name="T68" fmla="*/ 12 w 141"/>
                  <a:gd name="T69" fmla="*/ 194 h 291"/>
                  <a:gd name="T70" fmla="*/ 25 w 141"/>
                  <a:gd name="T71" fmla="*/ 203 h 291"/>
                  <a:gd name="T72" fmla="*/ 41 w 141"/>
                  <a:gd name="T73" fmla="*/ 227 h 291"/>
                  <a:gd name="T74" fmla="*/ 10 w 141"/>
                  <a:gd name="T75" fmla="*/ 235 h 291"/>
                  <a:gd name="T76" fmla="*/ 21 w 141"/>
                  <a:gd name="T77" fmla="*/ 241 h 291"/>
                  <a:gd name="T78" fmla="*/ 33 w 141"/>
                  <a:gd name="T79" fmla="*/ 276 h 291"/>
                  <a:gd name="T80" fmla="*/ 117 w 141"/>
                  <a:gd name="T81" fmla="*/ 286 h 291"/>
                  <a:gd name="T82" fmla="*/ 117 w 141"/>
                  <a:gd name="T83" fmla="*/ 264 h 291"/>
                  <a:gd name="T84" fmla="*/ 123 w 141"/>
                  <a:gd name="T85" fmla="*/ 244 h 291"/>
                  <a:gd name="T86" fmla="*/ 141 w 141"/>
                  <a:gd name="T87" fmla="*/ 246 h 291"/>
                  <a:gd name="T88" fmla="*/ 139 w 141"/>
                  <a:gd name="T89" fmla="*/ 211 h 291"/>
                  <a:gd name="T90" fmla="*/ 123 w 141"/>
                  <a:gd name="T91" fmla="*/ 199 h 291"/>
                  <a:gd name="T92" fmla="*/ 106 w 141"/>
                  <a:gd name="T93" fmla="*/ 205 h 291"/>
                  <a:gd name="T94" fmla="*/ 76 w 141"/>
                  <a:gd name="T95" fmla="*/ 188 h 291"/>
                  <a:gd name="T96" fmla="*/ 68 w 141"/>
                  <a:gd name="T97" fmla="*/ 207 h 291"/>
                  <a:gd name="T98" fmla="*/ 61 w 141"/>
                  <a:gd name="T99" fmla="*/ 227 h 291"/>
                  <a:gd name="T100" fmla="*/ 49 w 141"/>
                  <a:gd name="T101" fmla="*/ 203 h 291"/>
                  <a:gd name="T102" fmla="*/ 74 w 141"/>
                  <a:gd name="T103" fmla="*/ 184 h 291"/>
                  <a:gd name="T104" fmla="*/ 92 w 141"/>
                  <a:gd name="T105" fmla="*/ 197 h 291"/>
                  <a:gd name="T106" fmla="*/ 106 w 141"/>
                  <a:gd name="T107" fmla="*/ 194 h 291"/>
                  <a:gd name="T108" fmla="*/ 123 w 141"/>
                  <a:gd name="T109" fmla="*/ 194 h 291"/>
                  <a:gd name="T110" fmla="*/ 123 w 141"/>
                  <a:gd name="T111" fmla="*/ 186 h 291"/>
                  <a:gd name="T112" fmla="*/ 131 w 141"/>
                  <a:gd name="T113" fmla="*/ 176 h 291"/>
                  <a:gd name="T114" fmla="*/ 141 w 141"/>
                  <a:gd name="T115" fmla="*/ 90 h 291"/>
                  <a:gd name="T116" fmla="*/ 131 w 141"/>
                  <a:gd name="T117" fmla="*/ 74 h 291"/>
                  <a:gd name="T118" fmla="*/ 115 w 141"/>
                  <a:gd name="T119" fmla="*/ 49 h 291"/>
                  <a:gd name="T120" fmla="*/ 102 w 141"/>
                  <a:gd name="T121" fmla="*/ 27 h 291"/>
                  <a:gd name="T122" fmla="*/ 90 w 141"/>
                  <a:gd name="T123" fmla="*/ 6 h 291"/>
                  <a:gd name="T124" fmla="*/ 76 w 141"/>
                  <a:gd name="T12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291">
                    <a:moveTo>
                      <a:pt x="76" y="0"/>
                    </a:moveTo>
                    <a:lnTo>
                      <a:pt x="74" y="2"/>
                    </a:lnTo>
                    <a:lnTo>
                      <a:pt x="74" y="6"/>
                    </a:lnTo>
                    <a:lnTo>
                      <a:pt x="76" y="6"/>
                    </a:lnTo>
                    <a:lnTo>
                      <a:pt x="78" y="6"/>
                    </a:lnTo>
                    <a:lnTo>
                      <a:pt x="80" y="4"/>
                    </a:lnTo>
                    <a:lnTo>
                      <a:pt x="84" y="4"/>
                    </a:lnTo>
                    <a:lnTo>
                      <a:pt x="84" y="6"/>
                    </a:lnTo>
                    <a:lnTo>
                      <a:pt x="82" y="8"/>
                    </a:lnTo>
                    <a:lnTo>
                      <a:pt x="80" y="10"/>
                    </a:lnTo>
                    <a:lnTo>
                      <a:pt x="76" y="10"/>
                    </a:lnTo>
                    <a:lnTo>
                      <a:pt x="74" y="10"/>
                    </a:lnTo>
                    <a:lnTo>
                      <a:pt x="72" y="8"/>
                    </a:lnTo>
                    <a:lnTo>
                      <a:pt x="70" y="4"/>
                    </a:lnTo>
                    <a:lnTo>
                      <a:pt x="68" y="2"/>
                    </a:lnTo>
                    <a:lnTo>
                      <a:pt x="66" y="6"/>
                    </a:lnTo>
                    <a:lnTo>
                      <a:pt x="68" y="10"/>
                    </a:lnTo>
                    <a:lnTo>
                      <a:pt x="72" y="15"/>
                    </a:lnTo>
                    <a:lnTo>
                      <a:pt x="76" y="17"/>
                    </a:lnTo>
                    <a:lnTo>
                      <a:pt x="78" y="21"/>
                    </a:lnTo>
                    <a:lnTo>
                      <a:pt x="80" y="21"/>
                    </a:lnTo>
                    <a:lnTo>
                      <a:pt x="82" y="19"/>
                    </a:lnTo>
                    <a:lnTo>
                      <a:pt x="84" y="17"/>
                    </a:lnTo>
                    <a:lnTo>
                      <a:pt x="86" y="17"/>
                    </a:lnTo>
                    <a:lnTo>
                      <a:pt x="88" y="19"/>
                    </a:lnTo>
                    <a:lnTo>
                      <a:pt x="90" y="23"/>
                    </a:lnTo>
                    <a:lnTo>
                      <a:pt x="90" y="29"/>
                    </a:lnTo>
                    <a:lnTo>
                      <a:pt x="92" y="33"/>
                    </a:lnTo>
                    <a:lnTo>
                      <a:pt x="94" y="37"/>
                    </a:lnTo>
                    <a:lnTo>
                      <a:pt x="94" y="39"/>
                    </a:lnTo>
                    <a:lnTo>
                      <a:pt x="94" y="43"/>
                    </a:lnTo>
                    <a:lnTo>
                      <a:pt x="96" y="47"/>
                    </a:lnTo>
                    <a:lnTo>
                      <a:pt x="96" y="53"/>
                    </a:lnTo>
                    <a:lnTo>
                      <a:pt x="96" y="55"/>
                    </a:lnTo>
                    <a:lnTo>
                      <a:pt x="98" y="60"/>
                    </a:lnTo>
                    <a:lnTo>
                      <a:pt x="98" y="62"/>
                    </a:lnTo>
                    <a:lnTo>
                      <a:pt x="96" y="64"/>
                    </a:lnTo>
                    <a:lnTo>
                      <a:pt x="96" y="68"/>
                    </a:lnTo>
                    <a:lnTo>
                      <a:pt x="94" y="70"/>
                    </a:lnTo>
                    <a:lnTo>
                      <a:pt x="92" y="70"/>
                    </a:lnTo>
                    <a:lnTo>
                      <a:pt x="88" y="68"/>
                    </a:lnTo>
                    <a:lnTo>
                      <a:pt x="86" y="66"/>
                    </a:lnTo>
                    <a:lnTo>
                      <a:pt x="86" y="64"/>
                    </a:lnTo>
                    <a:lnTo>
                      <a:pt x="86" y="60"/>
                    </a:lnTo>
                    <a:lnTo>
                      <a:pt x="82" y="57"/>
                    </a:lnTo>
                    <a:lnTo>
                      <a:pt x="80" y="53"/>
                    </a:lnTo>
                    <a:lnTo>
                      <a:pt x="78" y="49"/>
                    </a:lnTo>
                    <a:lnTo>
                      <a:pt x="76" y="43"/>
                    </a:lnTo>
                    <a:lnTo>
                      <a:pt x="76" y="41"/>
                    </a:lnTo>
                    <a:lnTo>
                      <a:pt x="76" y="37"/>
                    </a:lnTo>
                    <a:lnTo>
                      <a:pt x="76" y="35"/>
                    </a:lnTo>
                    <a:lnTo>
                      <a:pt x="78" y="35"/>
                    </a:lnTo>
                    <a:lnTo>
                      <a:pt x="80" y="33"/>
                    </a:lnTo>
                    <a:lnTo>
                      <a:pt x="78" y="31"/>
                    </a:lnTo>
                    <a:lnTo>
                      <a:pt x="76" y="31"/>
                    </a:lnTo>
                    <a:lnTo>
                      <a:pt x="76" y="33"/>
                    </a:lnTo>
                    <a:lnTo>
                      <a:pt x="74" y="37"/>
                    </a:lnTo>
                    <a:lnTo>
                      <a:pt x="72" y="39"/>
                    </a:lnTo>
                    <a:lnTo>
                      <a:pt x="74" y="43"/>
                    </a:lnTo>
                    <a:lnTo>
                      <a:pt x="74" y="47"/>
                    </a:lnTo>
                    <a:lnTo>
                      <a:pt x="74" y="49"/>
                    </a:lnTo>
                    <a:lnTo>
                      <a:pt x="76" y="53"/>
                    </a:lnTo>
                    <a:lnTo>
                      <a:pt x="76" y="55"/>
                    </a:lnTo>
                    <a:lnTo>
                      <a:pt x="78" y="57"/>
                    </a:lnTo>
                    <a:lnTo>
                      <a:pt x="80" y="68"/>
                    </a:lnTo>
                    <a:lnTo>
                      <a:pt x="80" y="72"/>
                    </a:lnTo>
                    <a:lnTo>
                      <a:pt x="84" y="74"/>
                    </a:lnTo>
                    <a:lnTo>
                      <a:pt x="86" y="78"/>
                    </a:lnTo>
                    <a:lnTo>
                      <a:pt x="90" y="86"/>
                    </a:lnTo>
                    <a:lnTo>
                      <a:pt x="90" y="90"/>
                    </a:lnTo>
                    <a:lnTo>
                      <a:pt x="88" y="100"/>
                    </a:lnTo>
                    <a:lnTo>
                      <a:pt x="88" y="102"/>
                    </a:lnTo>
                    <a:lnTo>
                      <a:pt x="90" y="105"/>
                    </a:lnTo>
                    <a:lnTo>
                      <a:pt x="94" y="109"/>
                    </a:lnTo>
                    <a:lnTo>
                      <a:pt x="96" y="115"/>
                    </a:lnTo>
                    <a:lnTo>
                      <a:pt x="96" y="117"/>
                    </a:lnTo>
                    <a:lnTo>
                      <a:pt x="94" y="119"/>
                    </a:lnTo>
                    <a:lnTo>
                      <a:pt x="88" y="119"/>
                    </a:lnTo>
                    <a:lnTo>
                      <a:pt x="84" y="117"/>
                    </a:lnTo>
                    <a:lnTo>
                      <a:pt x="80" y="113"/>
                    </a:lnTo>
                    <a:lnTo>
                      <a:pt x="78" y="109"/>
                    </a:lnTo>
                    <a:lnTo>
                      <a:pt x="76" y="105"/>
                    </a:lnTo>
                    <a:lnTo>
                      <a:pt x="72" y="102"/>
                    </a:lnTo>
                    <a:lnTo>
                      <a:pt x="68" y="102"/>
                    </a:lnTo>
                    <a:lnTo>
                      <a:pt x="63" y="102"/>
                    </a:lnTo>
                    <a:lnTo>
                      <a:pt x="61" y="107"/>
                    </a:lnTo>
                    <a:lnTo>
                      <a:pt x="57" y="111"/>
                    </a:lnTo>
                    <a:lnTo>
                      <a:pt x="55" y="115"/>
                    </a:lnTo>
                    <a:lnTo>
                      <a:pt x="55" y="117"/>
                    </a:lnTo>
                    <a:lnTo>
                      <a:pt x="59" y="121"/>
                    </a:lnTo>
                    <a:lnTo>
                      <a:pt x="63" y="123"/>
                    </a:lnTo>
                    <a:lnTo>
                      <a:pt x="68" y="123"/>
                    </a:lnTo>
                    <a:lnTo>
                      <a:pt x="74" y="125"/>
                    </a:lnTo>
                    <a:lnTo>
                      <a:pt x="82" y="129"/>
                    </a:lnTo>
                    <a:lnTo>
                      <a:pt x="88" y="131"/>
                    </a:lnTo>
                    <a:lnTo>
                      <a:pt x="90" y="133"/>
                    </a:lnTo>
                    <a:lnTo>
                      <a:pt x="90" y="135"/>
                    </a:lnTo>
                    <a:lnTo>
                      <a:pt x="92" y="139"/>
                    </a:lnTo>
                    <a:lnTo>
                      <a:pt x="92" y="141"/>
                    </a:lnTo>
                    <a:lnTo>
                      <a:pt x="94" y="143"/>
                    </a:lnTo>
                    <a:lnTo>
                      <a:pt x="96" y="145"/>
                    </a:lnTo>
                    <a:lnTo>
                      <a:pt x="96" y="149"/>
                    </a:lnTo>
                    <a:lnTo>
                      <a:pt x="94" y="154"/>
                    </a:lnTo>
                    <a:lnTo>
                      <a:pt x="90" y="158"/>
                    </a:lnTo>
                    <a:lnTo>
                      <a:pt x="86" y="160"/>
                    </a:lnTo>
                    <a:lnTo>
                      <a:pt x="82" y="160"/>
                    </a:lnTo>
                    <a:lnTo>
                      <a:pt x="74" y="156"/>
                    </a:lnTo>
                    <a:lnTo>
                      <a:pt x="70" y="158"/>
                    </a:lnTo>
                    <a:lnTo>
                      <a:pt x="66" y="160"/>
                    </a:lnTo>
                    <a:lnTo>
                      <a:pt x="66" y="160"/>
                    </a:lnTo>
                    <a:lnTo>
                      <a:pt x="66" y="162"/>
                    </a:lnTo>
                    <a:lnTo>
                      <a:pt x="63" y="162"/>
                    </a:lnTo>
                    <a:lnTo>
                      <a:pt x="61" y="164"/>
                    </a:lnTo>
                    <a:lnTo>
                      <a:pt x="55" y="166"/>
                    </a:lnTo>
                    <a:lnTo>
                      <a:pt x="53" y="168"/>
                    </a:lnTo>
                    <a:lnTo>
                      <a:pt x="49" y="170"/>
                    </a:lnTo>
                    <a:lnTo>
                      <a:pt x="45" y="170"/>
                    </a:lnTo>
                    <a:lnTo>
                      <a:pt x="41" y="166"/>
                    </a:lnTo>
                    <a:lnTo>
                      <a:pt x="35" y="168"/>
                    </a:lnTo>
                    <a:lnTo>
                      <a:pt x="37" y="172"/>
                    </a:lnTo>
                    <a:lnTo>
                      <a:pt x="35" y="174"/>
                    </a:lnTo>
                    <a:lnTo>
                      <a:pt x="29" y="176"/>
                    </a:lnTo>
                    <a:lnTo>
                      <a:pt x="21" y="174"/>
                    </a:lnTo>
                    <a:lnTo>
                      <a:pt x="10" y="170"/>
                    </a:lnTo>
                    <a:lnTo>
                      <a:pt x="8" y="172"/>
                    </a:lnTo>
                    <a:lnTo>
                      <a:pt x="6" y="178"/>
                    </a:lnTo>
                    <a:lnTo>
                      <a:pt x="8" y="182"/>
                    </a:lnTo>
                    <a:lnTo>
                      <a:pt x="8" y="182"/>
                    </a:lnTo>
                    <a:lnTo>
                      <a:pt x="6" y="184"/>
                    </a:lnTo>
                    <a:lnTo>
                      <a:pt x="4" y="182"/>
                    </a:lnTo>
                    <a:lnTo>
                      <a:pt x="2" y="184"/>
                    </a:lnTo>
                    <a:lnTo>
                      <a:pt x="0" y="188"/>
                    </a:lnTo>
                    <a:lnTo>
                      <a:pt x="2" y="190"/>
                    </a:lnTo>
                    <a:lnTo>
                      <a:pt x="6" y="192"/>
                    </a:lnTo>
                    <a:lnTo>
                      <a:pt x="8" y="190"/>
                    </a:lnTo>
                    <a:lnTo>
                      <a:pt x="8" y="188"/>
                    </a:lnTo>
                    <a:lnTo>
                      <a:pt x="8" y="186"/>
                    </a:lnTo>
                    <a:lnTo>
                      <a:pt x="12" y="186"/>
                    </a:lnTo>
                    <a:lnTo>
                      <a:pt x="12" y="192"/>
                    </a:lnTo>
                    <a:lnTo>
                      <a:pt x="12" y="194"/>
                    </a:lnTo>
                    <a:lnTo>
                      <a:pt x="10" y="197"/>
                    </a:lnTo>
                    <a:lnTo>
                      <a:pt x="12" y="199"/>
                    </a:lnTo>
                    <a:lnTo>
                      <a:pt x="21" y="201"/>
                    </a:lnTo>
                    <a:lnTo>
                      <a:pt x="25" y="203"/>
                    </a:lnTo>
                    <a:lnTo>
                      <a:pt x="27" y="207"/>
                    </a:lnTo>
                    <a:lnTo>
                      <a:pt x="33" y="215"/>
                    </a:lnTo>
                    <a:lnTo>
                      <a:pt x="41" y="225"/>
                    </a:lnTo>
                    <a:lnTo>
                      <a:pt x="41" y="227"/>
                    </a:lnTo>
                    <a:lnTo>
                      <a:pt x="35" y="231"/>
                    </a:lnTo>
                    <a:lnTo>
                      <a:pt x="31" y="231"/>
                    </a:lnTo>
                    <a:lnTo>
                      <a:pt x="16" y="231"/>
                    </a:lnTo>
                    <a:lnTo>
                      <a:pt x="10" y="235"/>
                    </a:lnTo>
                    <a:lnTo>
                      <a:pt x="10" y="237"/>
                    </a:lnTo>
                    <a:lnTo>
                      <a:pt x="12" y="239"/>
                    </a:lnTo>
                    <a:lnTo>
                      <a:pt x="16" y="241"/>
                    </a:lnTo>
                    <a:lnTo>
                      <a:pt x="21" y="241"/>
                    </a:lnTo>
                    <a:lnTo>
                      <a:pt x="23" y="244"/>
                    </a:lnTo>
                    <a:lnTo>
                      <a:pt x="29" y="268"/>
                    </a:lnTo>
                    <a:lnTo>
                      <a:pt x="31" y="276"/>
                    </a:lnTo>
                    <a:lnTo>
                      <a:pt x="33" y="276"/>
                    </a:lnTo>
                    <a:lnTo>
                      <a:pt x="43" y="291"/>
                    </a:lnTo>
                    <a:lnTo>
                      <a:pt x="106" y="291"/>
                    </a:lnTo>
                    <a:lnTo>
                      <a:pt x="110" y="291"/>
                    </a:lnTo>
                    <a:lnTo>
                      <a:pt x="117" y="286"/>
                    </a:lnTo>
                    <a:lnTo>
                      <a:pt x="119" y="284"/>
                    </a:lnTo>
                    <a:lnTo>
                      <a:pt x="117" y="280"/>
                    </a:lnTo>
                    <a:lnTo>
                      <a:pt x="123" y="276"/>
                    </a:lnTo>
                    <a:lnTo>
                      <a:pt x="117" y="264"/>
                    </a:lnTo>
                    <a:lnTo>
                      <a:pt x="117" y="256"/>
                    </a:lnTo>
                    <a:lnTo>
                      <a:pt x="119" y="250"/>
                    </a:lnTo>
                    <a:lnTo>
                      <a:pt x="119" y="246"/>
                    </a:lnTo>
                    <a:lnTo>
                      <a:pt x="123" y="244"/>
                    </a:lnTo>
                    <a:lnTo>
                      <a:pt x="127" y="248"/>
                    </a:lnTo>
                    <a:lnTo>
                      <a:pt x="127" y="248"/>
                    </a:lnTo>
                    <a:lnTo>
                      <a:pt x="137" y="244"/>
                    </a:lnTo>
                    <a:lnTo>
                      <a:pt x="141" y="246"/>
                    </a:lnTo>
                    <a:lnTo>
                      <a:pt x="141" y="246"/>
                    </a:lnTo>
                    <a:lnTo>
                      <a:pt x="141" y="217"/>
                    </a:lnTo>
                    <a:lnTo>
                      <a:pt x="141" y="215"/>
                    </a:lnTo>
                    <a:lnTo>
                      <a:pt x="139" y="211"/>
                    </a:lnTo>
                    <a:lnTo>
                      <a:pt x="135" y="207"/>
                    </a:lnTo>
                    <a:lnTo>
                      <a:pt x="131" y="203"/>
                    </a:lnTo>
                    <a:lnTo>
                      <a:pt x="127" y="201"/>
                    </a:lnTo>
                    <a:lnTo>
                      <a:pt x="123" y="199"/>
                    </a:lnTo>
                    <a:lnTo>
                      <a:pt x="115" y="199"/>
                    </a:lnTo>
                    <a:lnTo>
                      <a:pt x="115" y="201"/>
                    </a:lnTo>
                    <a:lnTo>
                      <a:pt x="113" y="201"/>
                    </a:lnTo>
                    <a:lnTo>
                      <a:pt x="106" y="205"/>
                    </a:lnTo>
                    <a:lnTo>
                      <a:pt x="102" y="205"/>
                    </a:lnTo>
                    <a:lnTo>
                      <a:pt x="86" y="199"/>
                    </a:lnTo>
                    <a:lnTo>
                      <a:pt x="82" y="190"/>
                    </a:lnTo>
                    <a:lnTo>
                      <a:pt x="76" y="188"/>
                    </a:lnTo>
                    <a:lnTo>
                      <a:pt x="72" y="190"/>
                    </a:lnTo>
                    <a:lnTo>
                      <a:pt x="66" y="197"/>
                    </a:lnTo>
                    <a:lnTo>
                      <a:pt x="66" y="199"/>
                    </a:lnTo>
                    <a:lnTo>
                      <a:pt x="68" y="207"/>
                    </a:lnTo>
                    <a:lnTo>
                      <a:pt x="70" y="221"/>
                    </a:lnTo>
                    <a:lnTo>
                      <a:pt x="68" y="225"/>
                    </a:lnTo>
                    <a:lnTo>
                      <a:pt x="66" y="227"/>
                    </a:lnTo>
                    <a:lnTo>
                      <a:pt x="61" y="227"/>
                    </a:lnTo>
                    <a:lnTo>
                      <a:pt x="57" y="219"/>
                    </a:lnTo>
                    <a:lnTo>
                      <a:pt x="53" y="213"/>
                    </a:lnTo>
                    <a:lnTo>
                      <a:pt x="45" y="207"/>
                    </a:lnTo>
                    <a:lnTo>
                      <a:pt x="49" y="203"/>
                    </a:lnTo>
                    <a:lnTo>
                      <a:pt x="51" y="199"/>
                    </a:lnTo>
                    <a:lnTo>
                      <a:pt x="53" y="197"/>
                    </a:lnTo>
                    <a:lnTo>
                      <a:pt x="53" y="194"/>
                    </a:lnTo>
                    <a:lnTo>
                      <a:pt x="74" y="184"/>
                    </a:lnTo>
                    <a:lnTo>
                      <a:pt x="80" y="184"/>
                    </a:lnTo>
                    <a:lnTo>
                      <a:pt x="84" y="186"/>
                    </a:lnTo>
                    <a:lnTo>
                      <a:pt x="88" y="192"/>
                    </a:lnTo>
                    <a:lnTo>
                      <a:pt x="92" y="197"/>
                    </a:lnTo>
                    <a:lnTo>
                      <a:pt x="104" y="199"/>
                    </a:lnTo>
                    <a:lnTo>
                      <a:pt x="104" y="197"/>
                    </a:lnTo>
                    <a:lnTo>
                      <a:pt x="104" y="197"/>
                    </a:lnTo>
                    <a:lnTo>
                      <a:pt x="106" y="194"/>
                    </a:lnTo>
                    <a:lnTo>
                      <a:pt x="108" y="197"/>
                    </a:lnTo>
                    <a:lnTo>
                      <a:pt x="115" y="194"/>
                    </a:lnTo>
                    <a:lnTo>
                      <a:pt x="117" y="197"/>
                    </a:lnTo>
                    <a:lnTo>
                      <a:pt x="123" y="194"/>
                    </a:lnTo>
                    <a:lnTo>
                      <a:pt x="123" y="194"/>
                    </a:lnTo>
                    <a:lnTo>
                      <a:pt x="121" y="192"/>
                    </a:lnTo>
                    <a:lnTo>
                      <a:pt x="121" y="190"/>
                    </a:lnTo>
                    <a:lnTo>
                      <a:pt x="123" y="186"/>
                    </a:lnTo>
                    <a:lnTo>
                      <a:pt x="123" y="184"/>
                    </a:lnTo>
                    <a:lnTo>
                      <a:pt x="127" y="180"/>
                    </a:lnTo>
                    <a:lnTo>
                      <a:pt x="127" y="178"/>
                    </a:lnTo>
                    <a:lnTo>
                      <a:pt x="131" y="176"/>
                    </a:lnTo>
                    <a:lnTo>
                      <a:pt x="135" y="174"/>
                    </a:lnTo>
                    <a:lnTo>
                      <a:pt x="139" y="174"/>
                    </a:lnTo>
                    <a:lnTo>
                      <a:pt x="141" y="170"/>
                    </a:lnTo>
                    <a:lnTo>
                      <a:pt x="141" y="90"/>
                    </a:lnTo>
                    <a:lnTo>
                      <a:pt x="139" y="86"/>
                    </a:lnTo>
                    <a:lnTo>
                      <a:pt x="137" y="82"/>
                    </a:lnTo>
                    <a:lnTo>
                      <a:pt x="133" y="78"/>
                    </a:lnTo>
                    <a:lnTo>
                      <a:pt x="131" y="74"/>
                    </a:lnTo>
                    <a:lnTo>
                      <a:pt x="125" y="66"/>
                    </a:lnTo>
                    <a:lnTo>
                      <a:pt x="121" y="60"/>
                    </a:lnTo>
                    <a:lnTo>
                      <a:pt x="119" y="55"/>
                    </a:lnTo>
                    <a:lnTo>
                      <a:pt x="115" y="49"/>
                    </a:lnTo>
                    <a:lnTo>
                      <a:pt x="113" y="43"/>
                    </a:lnTo>
                    <a:lnTo>
                      <a:pt x="108" y="39"/>
                    </a:lnTo>
                    <a:lnTo>
                      <a:pt x="106" y="33"/>
                    </a:lnTo>
                    <a:lnTo>
                      <a:pt x="102" y="27"/>
                    </a:lnTo>
                    <a:lnTo>
                      <a:pt x="98" y="23"/>
                    </a:lnTo>
                    <a:lnTo>
                      <a:pt x="94" y="15"/>
                    </a:lnTo>
                    <a:lnTo>
                      <a:pt x="90" y="10"/>
                    </a:lnTo>
                    <a:lnTo>
                      <a:pt x="90" y="6"/>
                    </a:lnTo>
                    <a:lnTo>
                      <a:pt x="86" y="2"/>
                    </a:lnTo>
                    <a:lnTo>
                      <a:pt x="82" y="0"/>
                    </a:lnTo>
                    <a:lnTo>
                      <a:pt x="80" y="0"/>
                    </a:lnTo>
                    <a:lnTo>
                      <a:pt x="7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3" name="Freeform 444"/>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4" name="Freeform 445"/>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5" name="Freeform 446"/>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6" name="Freeform 447"/>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7" name="Freeform 448"/>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88" name="Freeform 449"/>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9" name="Freeform 450"/>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90" name="Freeform 451"/>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1" name="Freeform 452"/>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92" name="Freeform 453"/>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3" name="Freeform 454"/>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4" name="Freeform 455"/>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5" name="Freeform 456"/>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6" name="Freeform 457"/>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7" name="Freeform 458"/>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8" name="Freeform 459"/>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9" name="Freeform 460"/>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0" name="Freeform 461"/>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1" name="Freeform 462"/>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2" name="Freeform 463"/>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3" name="Freeform 464"/>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4" name="Freeform 465"/>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5" name="Freeform 466"/>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6" name="Freeform 467"/>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7" name="Freeform 468"/>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8" name="Freeform 469"/>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9" name="Freeform 470"/>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0" name="Freeform 471"/>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1" name="Freeform 472"/>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2" name="Freeform 473"/>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3" name="Freeform 474"/>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4" name="Freeform 475"/>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5" name="Freeform 476"/>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6" name="Freeform 477"/>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7" name="Freeform 478"/>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8" name="Freeform 479"/>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9" name="Freeform 480"/>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0" name="Freeform 481"/>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1" name="Freeform 482"/>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2" name="Freeform 483"/>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3" name="Freeform 484"/>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4" name="Freeform 485"/>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5" name="Freeform 486"/>
              <p:cNvSpPr>
                <a:spLocks/>
              </p:cNvSpPr>
              <p:nvPr/>
            </p:nvSpPr>
            <p:spPr bwMode="auto">
              <a:xfrm>
                <a:off x="4992" y="2757"/>
                <a:ext cx="235" cy="192"/>
              </a:xfrm>
              <a:custGeom>
                <a:avLst/>
                <a:gdLst>
                  <a:gd name="T0" fmla="*/ 70 w 235"/>
                  <a:gd name="T1" fmla="*/ 12 h 192"/>
                  <a:gd name="T2" fmla="*/ 55 w 235"/>
                  <a:gd name="T3" fmla="*/ 14 h 192"/>
                  <a:gd name="T4" fmla="*/ 55 w 235"/>
                  <a:gd name="T5" fmla="*/ 35 h 192"/>
                  <a:gd name="T6" fmla="*/ 49 w 235"/>
                  <a:gd name="T7" fmla="*/ 49 h 192"/>
                  <a:gd name="T8" fmla="*/ 29 w 235"/>
                  <a:gd name="T9" fmla="*/ 55 h 192"/>
                  <a:gd name="T10" fmla="*/ 8 w 235"/>
                  <a:gd name="T11" fmla="*/ 45 h 192"/>
                  <a:gd name="T12" fmla="*/ 4 w 235"/>
                  <a:gd name="T13" fmla="*/ 59 h 192"/>
                  <a:gd name="T14" fmla="*/ 16 w 235"/>
                  <a:gd name="T15" fmla="*/ 70 h 192"/>
                  <a:gd name="T16" fmla="*/ 31 w 235"/>
                  <a:gd name="T17" fmla="*/ 76 h 192"/>
                  <a:gd name="T18" fmla="*/ 41 w 235"/>
                  <a:gd name="T19" fmla="*/ 92 h 192"/>
                  <a:gd name="T20" fmla="*/ 53 w 235"/>
                  <a:gd name="T21" fmla="*/ 102 h 192"/>
                  <a:gd name="T22" fmla="*/ 65 w 235"/>
                  <a:gd name="T23" fmla="*/ 98 h 192"/>
                  <a:gd name="T24" fmla="*/ 72 w 235"/>
                  <a:gd name="T25" fmla="*/ 106 h 192"/>
                  <a:gd name="T26" fmla="*/ 74 w 235"/>
                  <a:gd name="T27" fmla="*/ 113 h 192"/>
                  <a:gd name="T28" fmla="*/ 63 w 235"/>
                  <a:gd name="T29" fmla="*/ 110 h 192"/>
                  <a:gd name="T30" fmla="*/ 72 w 235"/>
                  <a:gd name="T31" fmla="*/ 119 h 192"/>
                  <a:gd name="T32" fmla="*/ 84 w 235"/>
                  <a:gd name="T33" fmla="*/ 127 h 192"/>
                  <a:gd name="T34" fmla="*/ 92 w 235"/>
                  <a:gd name="T35" fmla="*/ 135 h 192"/>
                  <a:gd name="T36" fmla="*/ 74 w 235"/>
                  <a:gd name="T37" fmla="*/ 133 h 192"/>
                  <a:gd name="T38" fmla="*/ 53 w 235"/>
                  <a:gd name="T39" fmla="*/ 117 h 192"/>
                  <a:gd name="T40" fmla="*/ 37 w 235"/>
                  <a:gd name="T41" fmla="*/ 106 h 192"/>
                  <a:gd name="T42" fmla="*/ 29 w 235"/>
                  <a:gd name="T43" fmla="*/ 96 h 192"/>
                  <a:gd name="T44" fmla="*/ 27 w 235"/>
                  <a:gd name="T45" fmla="*/ 104 h 192"/>
                  <a:gd name="T46" fmla="*/ 39 w 235"/>
                  <a:gd name="T47" fmla="*/ 121 h 192"/>
                  <a:gd name="T48" fmla="*/ 43 w 235"/>
                  <a:gd name="T49" fmla="*/ 131 h 192"/>
                  <a:gd name="T50" fmla="*/ 45 w 235"/>
                  <a:gd name="T51" fmla="*/ 141 h 192"/>
                  <a:gd name="T52" fmla="*/ 59 w 235"/>
                  <a:gd name="T53" fmla="*/ 145 h 192"/>
                  <a:gd name="T54" fmla="*/ 74 w 235"/>
                  <a:gd name="T55" fmla="*/ 143 h 192"/>
                  <a:gd name="T56" fmla="*/ 92 w 235"/>
                  <a:gd name="T57" fmla="*/ 149 h 192"/>
                  <a:gd name="T58" fmla="*/ 90 w 235"/>
                  <a:gd name="T59" fmla="*/ 162 h 192"/>
                  <a:gd name="T60" fmla="*/ 74 w 235"/>
                  <a:gd name="T61" fmla="*/ 164 h 192"/>
                  <a:gd name="T62" fmla="*/ 88 w 235"/>
                  <a:gd name="T63" fmla="*/ 170 h 192"/>
                  <a:gd name="T64" fmla="*/ 96 w 235"/>
                  <a:gd name="T65" fmla="*/ 178 h 192"/>
                  <a:gd name="T66" fmla="*/ 106 w 235"/>
                  <a:gd name="T67" fmla="*/ 192 h 192"/>
                  <a:gd name="T68" fmla="*/ 202 w 235"/>
                  <a:gd name="T69" fmla="*/ 180 h 192"/>
                  <a:gd name="T70" fmla="*/ 196 w 235"/>
                  <a:gd name="T71" fmla="*/ 162 h 192"/>
                  <a:gd name="T72" fmla="*/ 198 w 235"/>
                  <a:gd name="T73" fmla="*/ 139 h 192"/>
                  <a:gd name="T74" fmla="*/ 213 w 235"/>
                  <a:gd name="T75" fmla="*/ 143 h 192"/>
                  <a:gd name="T76" fmla="*/ 227 w 235"/>
                  <a:gd name="T77" fmla="*/ 145 h 192"/>
                  <a:gd name="T78" fmla="*/ 235 w 235"/>
                  <a:gd name="T79" fmla="*/ 94 h 192"/>
                  <a:gd name="T80" fmla="*/ 223 w 235"/>
                  <a:gd name="T81" fmla="*/ 74 h 192"/>
                  <a:gd name="T82" fmla="*/ 219 w 235"/>
                  <a:gd name="T83" fmla="*/ 59 h 192"/>
                  <a:gd name="T84" fmla="*/ 184 w 235"/>
                  <a:gd name="T85" fmla="*/ 37 h 192"/>
                  <a:gd name="T86" fmla="*/ 145 w 235"/>
                  <a:gd name="T87" fmla="*/ 53 h 192"/>
                  <a:gd name="T88" fmla="*/ 119 w 235"/>
                  <a:gd name="T89" fmla="*/ 45 h 192"/>
                  <a:gd name="T90" fmla="*/ 110 w 235"/>
                  <a:gd name="T91" fmla="*/ 33 h 192"/>
                  <a:gd name="T92" fmla="*/ 110 w 235"/>
                  <a:gd name="T93" fmla="*/ 8 h 192"/>
                  <a:gd name="T94" fmla="*/ 88 w 235"/>
                  <a:gd name="T9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5" h="192">
                    <a:moveTo>
                      <a:pt x="82" y="2"/>
                    </a:moveTo>
                    <a:lnTo>
                      <a:pt x="78" y="4"/>
                    </a:lnTo>
                    <a:lnTo>
                      <a:pt x="74" y="8"/>
                    </a:lnTo>
                    <a:lnTo>
                      <a:pt x="70" y="12"/>
                    </a:lnTo>
                    <a:lnTo>
                      <a:pt x="68" y="14"/>
                    </a:lnTo>
                    <a:lnTo>
                      <a:pt x="59" y="14"/>
                    </a:lnTo>
                    <a:lnTo>
                      <a:pt x="57" y="14"/>
                    </a:lnTo>
                    <a:lnTo>
                      <a:pt x="55" y="14"/>
                    </a:lnTo>
                    <a:lnTo>
                      <a:pt x="49" y="16"/>
                    </a:lnTo>
                    <a:lnTo>
                      <a:pt x="55" y="25"/>
                    </a:lnTo>
                    <a:lnTo>
                      <a:pt x="57" y="33"/>
                    </a:lnTo>
                    <a:lnTo>
                      <a:pt x="55" y="35"/>
                    </a:lnTo>
                    <a:lnTo>
                      <a:pt x="55" y="39"/>
                    </a:lnTo>
                    <a:lnTo>
                      <a:pt x="51" y="43"/>
                    </a:lnTo>
                    <a:lnTo>
                      <a:pt x="51" y="47"/>
                    </a:lnTo>
                    <a:lnTo>
                      <a:pt x="49" y="49"/>
                    </a:lnTo>
                    <a:lnTo>
                      <a:pt x="47" y="53"/>
                    </a:lnTo>
                    <a:lnTo>
                      <a:pt x="41" y="57"/>
                    </a:lnTo>
                    <a:lnTo>
                      <a:pt x="37" y="57"/>
                    </a:lnTo>
                    <a:lnTo>
                      <a:pt x="29" y="55"/>
                    </a:lnTo>
                    <a:lnTo>
                      <a:pt x="27" y="53"/>
                    </a:lnTo>
                    <a:lnTo>
                      <a:pt x="18" y="49"/>
                    </a:lnTo>
                    <a:lnTo>
                      <a:pt x="12" y="45"/>
                    </a:lnTo>
                    <a:lnTo>
                      <a:pt x="8" y="45"/>
                    </a:lnTo>
                    <a:lnTo>
                      <a:pt x="2" y="45"/>
                    </a:lnTo>
                    <a:lnTo>
                      <a:pt x="0" y="51"/>
                    </a:lnTo>
                    <a:lnTo>
                      <a:pt x="2" y="55"/>
                    </a:lnTo>
                    <a:lnTo>
                      <a:pt x="4" y="59"/>
                    </a:lnTo>
                    <a:lnTo>
                      <a:pt x="8" y="61"/>
                    </a:lnTo>
                    <a:lnTo>
                      <a:pt x="12" y="63"/>
                    </a:lnTo>
                    <a:lnTo>
                      <a:pt x="14" y="68"/>
                    </a:lnTo>
                    <a:lnTo>
                      <a:pt x="16" y="70"/>
                    </a:lnTo>
                    <a:lnTo>
                      <a:pt x="23" y="72"/>
                    </a:lnTo>
                    <a:lnTo>
                      <a:pt x="27" y="74"/>
                    </a:lnTo>
                    <a:lnTo>
                      <a:pt x="29" y="74"/>
                    </a:lnTo>
                    <a:lnTo>
                      <a:pt x="31" y="76"/>
                    </a:lnTo>
                    <a:lnTo>
                      <a:pt x="33" y="80"/>
                    </a:lnTo>
                    <a:lnTo>
                      <a:pt x="37" y="86"/>
                    </a:lnTo>
                    <a:lnTo>
                      <a:pt x="39" y="88"/>
                    </a:lnTo>
                    <a:lnTo>
                      <a:pt x="41" y="92"/>
                    </a:lnTo>
                    <a:lnTo>
                      <a:pt x="45" y="96"/>
                    </a:lnTo>
                    <a:lnTo>
                      <a:pt x="47" y="98"/>
                    </a:lnTo>
                    <a:lnTo>
                      <a:pt x="51" y="100"/>
                    </a:lnTo>
                    <a:lnTo>
                      <a:pt x="53" y="102"/>
                    </a:lnTo>
                    <a:lnTo>
                      <a:pt x="57" y="102"/>
                    </a:lnTo>
                    <a:lnTo>
                      <a:pt x="59" y="102"/>
                    </a:lnTo>
                    <a:lnTo>
                      <a:pt x="63" y="102"/>
                    </a:lnTo>
                    <a:lnTo>
                      <a:pt x="65" y="98"/>
                    </a:lnTo>
                    <a:lnTo>
                      <a:pt x="68" y="102"/>
                    </a:lnTo>
                    <a:lnTo>
                      <a:pt x="70" y="104"/>
                    </a:lnTo>
                    <a:lnTo>
                      <a:pt x="72" y="104"/>
                    </a:lnTo>
                    <a:lnTo>
                      <a:pt x="72" y="106"/>
                    </a:lnTo>
                    <a:lnTo>
                      <a:pt x="72" y="108"/>
                    </a:lnTo>
                    <a:lnTo>
                      <a:pt x="76" y="108"/>
                    </a:lnTo>
                    <a:lnTo>
                      <a:pt x="76" y="110"/>
                    </a:lnTo>
                    <a:lnTo>
                      <a:pt x="74" y="113"/>
                    </a:lnTo>
                    <a:lnTo>
                      <a:pt x="72" y="110"/>
                    </a:lnTo>
                    <a:lnTo>
                      <a:pt x="68" y="108"/>
                    </a:lnTo>
                    <a:lnTo>
                      <a:pt x="65" y="106"/>
                    </a:lnTo>
                    <a:lnTo>
                      <a:pt x="63" y="110"/>
                    </a:lnTo>
                    <a:lnTo>
                      <a:pt x="63" y="113"/>
                    </a:lnTo>
                    <a:lnTo>
                      <a:pt x="65" y="117"/>
                    </a:lnTo>
                    <a:lnTo>
                      <a:pt x="70" y="119"/>
                    </a:lnTo>
                    <a:lnTo>
                      <a:pt x="72" y="119"/>
                    </a:lnTo>
                    <a:lnTo>
                      <a:pt x="74" y="119"/>
                    </a:lnTo>
                    <a:lnTo>
                      <a:pt x="78" y="119"/>
                    </a:lnTo>
                    <a:lnTo>
                      <a:pt x="82" y="123"/>
                    </a:lnTo>
                    <a:lnTo>
                      <a:pt x="84" y="127"/>
                    </a:lnTo>
                    <a:lnTo>
                      <a:pt x="84" y="129"/>
                    </a:lnTo>
                    <a:lnTo>
                      <a:pt x="88" y="131"/>
                    </a:lnTo>
                    <a:lnTo>
                      <a:pt x="90" y="131"/>
                    </a:lnTo>
                    <a:lnTo>
                      <a:pt x="92" y="135"/>
                    </a:lnTo>
                    <a:lnTo>
                      <a:pt x="92" y="139"/>
                    </a:lnTo>
                    <a:lnTo>
                      <a:pt x="86" y="139"/>
                    </a:lnTo>
                    <a:lnTo>
                      <a:pt x="80" y="137"/>
                    </a:lnTo>
                    <a:lnTo>
                      <a:pt x="74" y="133"/>
                    </a:lnTo>
                    <a:lnTo>
                      <a:pt x="68" y="129"/>
                    </a:lnTo>
                    <a:lnTo>
                      <a:pt x="61" y="125"/>
                    </a:lnTo>
                    <a:lnTo>
                      <a:pt x="55" y="123"/>
                    </a:lnTo>
                    <a:lnTo>
                      <a:pt x="53" y="117"/>
                    </a:lnTo>
                    <a:lnTo>
                      <a:pt x="49" y="117"/>
                    </a:lnTo>
                    <a:lnTo>
                      <a:pt x="45" y="113"/>
                    </a:lnTo>
                    <a:lnTo>
                      <a:pt x="41" y="108"/>
                    </a:lnTo>
                    <a:lnTo>
                      <a:pt x="37" y="106"/>
                    </a:lnTo>
                    <a:lnTo>
                      <a:pt x="33" y="102"/>
                    </a:lnTo>
                    <a:lnTo>
                      <a:pt x="31" y="100"/>
                    </a:lnTo>
                    <a:lnTo>
                      <a:pt x="31" y="98"/>
                    </a:lnTo>
                    <a:lnTo>
                      <a:pt x="29" y="96"/>
                    </a:lnTo>
                    <a:lnTo>
                      <a:pt x="27" y="94"/>
                    </a:lnTo>
                    <a:lnTo>
                      <a:pt x="25" y="96"/>
                    </a:lnTo>
                    <a:lnTo>
                      <a:pt x="25" y="100"/>
                    </a:lnTo>
                    <a:lnTo>
                      <a:pt x="27" y="104"/>
                    </a:lnTo>
                    <a:lnTo>
                      <a:pt x="29" y="110"/>
                    </a:lnTo>
                    <a:lnTo>
                      <a:pt x="33" y="113"/>
                    </a:lnTo>
                    <a:lnTo>
                      <a:pt x="35" y="117"/>
                    </a:lnTo>
                    <a:lnTo>
                      <a:pt x="39" y="121"/>
                    </a:lnTo>
                    <a:lnTo>
                      <a:pt x="43" y="123"/>
                    </a:lnTo>
                    <a:lnTo>
                      <a:pt x="43" y="125"/>
                    </a:lnTo>
                    <a:lnTo>
                      <a:pt x="45" y="129"/>
                    </a:lnTo>
                    <a:lnTo>
                      <a:pt x="43" y="131"/>
                    </a:lnTo>
                    <a:lnTo>
                      <a:pt x="43" y="133"/>
                    </a:lnTo>
                    <a:lnTo>
                      <a:pt x="41" y="135"/>
                    </a:lnTo>
                    <a:lnTo>
                      <a:pt x="43" y="139"/>
                    </a:lnTo>
                    <a:lnTo>
                      <a:pt x="45" y="141"/>
                    </a:lnTo>
                    <a:lnTo>
                      <a:pt x="51" y="141"/>
                    </a:lnTo>
                    <a:lnTo>
                      <a:pt x="55" y="143"/>
                    </a:lnTo>
                    <a:lnTo>
                      <a:pt x="57" y="143"/>
                    </a:lnTo>
                    <a:lnTo>
                      <a:pt x="59" y="145"/>
                    </a:lnTo>
                    <a:lnTo>
                      <a:pt x="61" y="143"/>
                    </a:lnTo>
                    <a:lnTo>
                      <a:pt x="65" y="143"/>
                    </a:lnTo>
                    <a:lnTo>
                      <a:pt x="70" y="143"/>
                    </a:lnTo>
                    <a:lnTo>
                      <a:pt x="74" y="143"/>
                    </a:lnTo>
                    <a:lnTo>
                      <a:pt x="80" y="145"/>
                    </a:lnTo>
                    <a:lnTo>
                      <a:pt x="82" y="145"/>
                    </a:lnTo>
                    <a:lnTo>
                      <a:pt x="88" y="147"/>
                    </a:lnTo>
                    <a:lnTo>
                      <a:pt x="92" y="149"/>
                    </a:lnTo>
                    <a:lnTo>
                      <a:pt x="94" y="153"/>
                    </a:lnTo>
                    <a:lnTo>
                      <a:pt x="94" y="157"/>
                    </a:lnTo>
                    <a:lnTo>
                      <a:pt x="92" y="160"/>
                    </a:lnTo>
                    <a:lnTo>
                      <a:pt x="90" y="162"/>
                    </a:lnTo>
                    <a:lnTo>
                      <a:pt x="86" y="162"/>
                    </a:lnTo>
                    <a:lnTo>
                      <a:pt x="82" y="160"/>
                    </a:lnTo>
                    <a:lnTo>
                      <a:pt x="76" y="160"/>
                    </a:lnTo>
                    <a:lnTo>
                      <a:pt x="74" y="164"/>
                    </a:lnTo>
                    <a:lnTo>
                      <a:pt x="76" y="166"/>
                    </a:lnTo>
                    <a:lnTo>
                      <a:pt x="82" y="166"/>
                    </a:lnTo>
                    <a:lnTo>
                      <a:pt x="86" y="168"/>
                    </a:lnTo>
                    <a:lnTo>
                      <a:pt x="88" y="170"/>
                    </a:lnTo>
                    <a:lnTo>
                      <a:pt x="90" y="170"/>
                    </a:lnTo>
                    <a:lnTo>
                      <a:pt x="90" y="170"/>
                    </a:lnTo>
                    <a:lnTo>
                      <a:pt x="94" y="174"/>
                    </a:lnTo>
                    <a:lnTo>
                      <a:pt x="96" y="178"/>
                    </a:lnTo>
                    <a:lnTo>
                      <a:pt x="100" y="180"/>
                    </a:lnTo>
                    <a:lnTo>
                      <a:pt x="102" y="184"/>
                    </a:lnTo>
                    <a:lnTo>
                      <a:pt x="106" y="188"/>
                    </a:lnTo>
                    <a:lnTo>
                      <a:pt x="106" y="192"/>
                    </a:lnTo>
                    <a:lnTo>
                      <a:pt x="106" y="192"/>
                    </a:lnTo>
                    <a:lnTo>
                      <a:pt x="198" y="192"/>
                    </a:lnTo>
                    <a:lnTo>
                      <a:pt x="204" y="188"/>
                    </a:lnTo>
                    <a:lnTo>
                      <a:pt x="202" y="180"/>
                    </a:lnTo>
                    <a:lnTo>
                      <a:pt x="202" y="170"/>
                    </a:lnTo>
                    <a:lnTo>
                      <a:pt x="200" y="170"/>
                    </a:lnTo>
                    <a:lnTo>
                      <a:pt x="198" y="166"/>
                    </a:lnTo>
                    <a:lnTo>
                      <a:pt x="196" y="162"/>
                    </a:lnTo>
                    <a:lnTo>
                      <a:pt x="198" y="151"/>
                    </a:lnTo>
                    <a:lnTo>
                      <a:pt x="194" y="147"/>
                    </a:lnTo>
                    <a:lnTo>
                      <a:pt x="192" y="139"/>
                    </a:lnTo>
                    <a:lnTo>
                      <a:pt x="198" y="139"/>
                    </a:lnTo>
                    <a:lnTo>
                      <a:pt x="202" y="143"/>
                    </a:lnTo>
                    <a:lnTo>
                      <a:pt x="204" y="143"/>
                    </a:lnTo>
                    <a:lnTo>
                      <a:pt x="206" y="145"/>
                    </a:lnTo>
                    <a:lnTo>
                      <a:pt x="213" y="143"/>
                    </a:lnTo>
                    <a:lnTo>
                      <a:pt x="215" y="147"/>
                    </a:lnTo>
                    <a:lnTo>
                      <a:pt x="221" y="149"/>
                    </a:lnTo>
                    <a:lnTo>
                      <a:pt x="225" y="149"/>
                    </a:lnTo>
                    <a:lnTo>
                      <a:pt x="227" y="145"/>
                    </a:lnTo>
                    <a:lnTo>
                      <a:pt x="231" y="143"/>
                    </a:lnTo>
                    <a:lnTo>
                      <a:pt x="235" y="139"/>
                    </a:lnTo>
                    <a:lnTo>
                      <a:pt x="235" y="139"/>
                    </a:lnTo>
                    <a:lnTo>
                      <a:pt x="235" y="94"/>
                    </a:lnTo>
                    <a:lnTo>
                      <a:pt x="229" y="84"/>
                    </a:lnTo>
                    <a:lnTo>
                      <a:pt x="225" y="80"/>
                    </a:lnTo>
                    <a:lnTo>
                      <a:pt x="217" y="78"/>
                    </a:lnTo>
                    <a:lnTo>
                      <a:pt x="223" y="74"/>
                    </a:lnTo>
                    <a:lnTo>
                      <a:pt x="223" y="72"/>
                    </a:lnTo>
                    <a:lnTo>
                      <a:pt x="223" y="70"/>
                    </a:lnTo>
                    <a:lnTo>
                      <a:pt x="219" y="65"/>
                    </a:lnTo>
                    <a:lnTo>
                      <a:pt x="219" y="59"/>
                    </a:lnTo>
                    <a:lnTo>
                      <a:pt x="196" y="47"/>
                    </a:lnTo>
                    <a:lnTo>
                      <a:pt x="192" y="41"/>
                    </a:lnTo>
                    <a:lnTo>
                      <a:pt x="190" y="33"/>
                    </a:lnTo>
                    <a:lnTo>
                      <a:pt x="184" y="37"/>
                    </a:lnTo>
                    <a:lnTo>
                      <a:pt x="172" y="49"/>
                    </a:lnTo>
                    <a:lnTo>
                      <a:pt x="170" y="51"/>
                    </a:lnTo>
                    <a:lnTo>
                      <a:pt x="159" y="51"/>
                    </a:lnTo>
                    <a:lnTo>
                      <a:pt x="145" y="53"/>
                    </a:lnTo>
                    <a:lnTo>
                      <a:pt x="133" y="51"/>
                    </a:lnTo>
                    <a:lnTo>
                      <a:pt x="125" y="51"/>
                    </a:lnTo>
                    <a:lnTo>
                      <a:pt x="121" y="49"/>
                    </a:lnTo>
                    <a:lnTo>
                      <a:pt x="119" y="45"/>
                    </a:lnTo>
                    <a:lnTo>
                      <a:pt x="117" y="45"/>
                    </a:lnTo>
                    <a:lnTo>
                      <a:pt x="112" y="41"/>
                    </a:lnTo>
                    <a:lnTo>
                      <a:pt x="112" y="37"/>
                    </a:lnTo>
                    <a:lnTo>
                      <a:pt x="110" y="33"/>
                    </a:lnTo>
                    <a:lnTo>
                      <a:pt x="108" y="25"/>
                    </a:lnTo>
                    <a:lnTo>
                      <a:pt x="110" y="18"/>
                    </a:lnTo>
                    <a:lnTo>
                      <a:pt x="110" y="12"/>
                    </a:lnTo>
                    <a:lnTo>
                      <a:pt x="110" y="8"/>
                    </a:lnTo>
                    <a:lnTo>
                      <a:pt x="108" y="4"/>
                    </a:lnTo>
                    <a:lnTo>
                      <a:pt x="104" y="2"/>
                    </a:lnTo>
                    <a:lnTo>
                      <a:pt x="96" y="2"/>
                    </a:lnTo>
                    <a:lnTo>
                      <a:pt x="88" y="0"/>
                    </a:lnTo>
                    <a:lnTo>
                      <a:pt x="82"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6" name="Freeform 487"/>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7" name="Freeform 488"/>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8" name="Freeform 489"/>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9" name="Freeform 490"/>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0" name="Freeform 491"/>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1" name="Freeform 492"/>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2" name="Freeform 493"/>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3" name="Freeform 494"/>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4" name="Freeform 495"/>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5" name="Freeform 496"/>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6" name="Freeform 497"/>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7" name="Freeform 498"/>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8" name="Freeform 499"/>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9" name="Freeform 500"/>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1" name="Freeform 502"/>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42" name="Freeform 503"/>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3" name="Freeform 504"/>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44" name="Freeform 505"/>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6" name="Freeform 507"/>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47" name="Freeform 508"/>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8" name="Freeform 509"/>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9" name="Freeform 510"/>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0" name="Freeform 511"/>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1" name="Freeform 512"/>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2" name="Freeform 513"/>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3" name="Freeform 514"/>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4" name="Freeform 515"/>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5" name="Freeform 516"/>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6" name="Freeform 517"/>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7" name="Freeform 518"/>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8" name="Freeform 519"/>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9" name="Freeform 520"/>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0" name="Freeform 521"/>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1" name="Freeform 522"/>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2" name="Freeform 523"/>
              <p:cNvSpPr>
                <a:spLocks/>
              </p:cNvSpPr>
              <p:nvPr/>
            </p:nvSpPr>
            <p:spPr bwMode="auto">
              <a:xfrm>
                <a:off x="5117" y="2894"/>
                <a:ext cx="245" cy="303"/>
              </a:xfrm>
              <a:custGeom>
                <a:avLst/>
                <a:gdLst>
                  <a:gd name="T0" fmla="*/ 96 w 245"/>
                  <a:gd name="T1" fmla="*/ 12 h 303"/>
                  <a:gd name="T2" fmla="*/ 77 w 245"/>
                  <a:gd name="T3" fmla="*/ 6 h 303"/>
                  <a:gd name="T4" fmla="*/ 71 w 245"/>
                  <a:gd name="T5" fmla="*/ 25 h 303"/>
                  <a:gd name="T6" fmla="*/ 79 w 245"/>
                  <a:gd name="T7" fmla="*/ 51 h 303"/>
                  <a:gd name="T8" fmla="*/ 41 w 245"/>
                  <a:gd name="T9" fmla="*/ 57 h 303"/>
                  <a:gd name="T10" fmla="*/ 28 w 245"/>
                  <a:gd name="T11" fmla="*/ 90 h 303"/>
                  <a:gd name="T12" fmla="*/ 18 w 245"/>
                  <a:gd name="T13" fmla="*/ 110 h 303"/>
                  <a:gd name="T14" fmla="*/ 6 w 245"/>
                  <a:gd name="T15" fmla="*/ 106 h 303"/>
                  <a:gd name="T16" fmla="*/ 4 w 245"/>
                  <a:gd name="T17" fmla="*/ 117 h 303"/>
                  <a:gd name="T18" fmla="*/ 14 w 245"/>
                  <a:gd name="T19" fmla="*/ 133 h 303"/>
                  <a:gd name="T20" fmla="*/ 16 w 245"/>
                  <a:gd name="T21" fmla="*/ 137 h 303"/>
                  <a:gd name="T22" fmla="*/ 14 w 245"/>
                  <a:gd name="T23" fmla="*/ 170 h 303"/>
                  <a:gd name="T24" fmla="*/ 14 w 245"/>
                  <a:gd name="T25" fmla="*/ 184 h 303"/>
                  <a:gd name="T26" fmla="*/ 12 w 245"/>
                  <a:gd name="T27" fmla="*/ 200 h 303"/>
                  <a:gd name="T28" fmla="*/ 20 w 245"/>
                  <a:gd name="T29" fmla="*/ 211 h 303"/>
                  <a:gd name="T30" fmla="*/ 12 w 245"/>
                  <a:gd name="T31" fmla="*/ 213 h 303"/>
                  <a:gd name="T32" fmla="*/ 2 w 245"/>
                  <a:gd name="T33" fmla="*/ 211 h 303"/>
                  <a:gd name="T34" fmla="*/ 8 w 245"/>
                  <a:gd name="T35" fmla="*/ 217 h 303"/>
                  <a:gd name="T36" fmla="*/ 20 w 245"/>
                  <a:gd name="T37" fmla="*/ 223 h 303"/>
                  <a:gd name="T38" fmla="*/ 37 w 245"/>
                  <a:gd name="T39" fmla="*/ 237 h 303"/>
                  <a:gd name="T40" fmla="*/ 51 w 245"/>
                  <a:gd name="T41" fmla="*/ 249 h 303"/>
                  <a:gd name="T42" fmla="*/ 69 w 245"/>
                  <a:gd name="T43" fmla="*/ 249 h 303"/>
                  <a:gd name="T44" fmla="*/ 79 w 245"/>
                  <a:gd name="T45" fmla="*/ 264 h 303"/>
                  <a:gd name="T46" fmla="*/ 77 w 245"/>
                  <a:gd name="T47" fmla="*/ 288 h 303"/>
                  <a:gd name="T48" fmla="*/ 84 w 245"/>
                  <a:gd name="T49" fmla="*/ 301 h 303"/>
                  <a:gd name="T50" fmla="*/ 81 w 245"/>
                  <a:gd name="T51" fmla="*/ 292 h 303"/>
                  <a:gd name="T52" fmla="*/ 84 w 245"/>
                  <a:gd name="T53" fmla="*/ 288 h 303"/>
                  <a:gd name="T54" fmla="*/ 92 w 245"/>
                  <a:gd name="T55" fmla="*/ 282 h 303"/>
                  <a:gd name="T56" fmla="*/ 84 w 245"/>
                  <a:gd name="T57" fmla="*/ 270 h 303"/>
                  <a:gd name="T58" fmla="*/ 98 w 245"/>
                  <a:gd name="T59" fmla="*/ 274 h 303"/>
                  <a:gd name="T60" fmla="*/ 102 w 245"/>
                  <a:gd name="T61" fmla="*/ 284 h 303"/>
                  <a:gd name="T62" fmla="*/ 114 w 245"/>
                  <a:gd name="T63" fmla="*/ 290 h 303"/>
                  <a:gd name="T64" fmla="*/ 145 w 245"/>
                  <a:gd name="T65" fmla="*/ 294 h 303"/>
                  <a:gd name="T66" fmla="*/ 151 w 245"/>
                  <a:gd name="T67" fmla="*/ 286 h 303"/>
                  <a:gd name="T68" fmla="*/ 155 w 245"/>
                  <a:gd name="T69" fmla="*/ 280 h 303"/>
                  <a:gd name="T70" fmla="*/ 165 w 245"/>
                  <a:gd name="T71" fmla="*/ 286 h 303"/>
                  <a:gd name="T72" fmla="*/ 171 w 245"/>
                  <a:gd name="T73" fmla="*/ 301 h 303"/>
                  <a:gd name="T74" fmla="*/ 184 w 245"/>
                  <a:gd name="T75" fmla="*/ 297 h 303"/>
                  <a:gd name="T76" fmla="*/ 204 w 245"/>
                  <a:gd name="T77" fmla="*/ 272 h 303"/>
                  <a:gd name="T78" fmla="*/ 216 w 245"/>
                  <a:gd name="T79" fmla="*/ 258 h 303"/>
                  <a:gd name="T80" fmla="*/ 220 w 245"/>
                  <a:gd name="T81" fmla="*/ 241 h 303"/>
                  <a:gd name="T82" fmla="*/ 204 w 245"/>
                  <a:gd name="T83" fmla="*/ 229 h 303"/>
                  <a:gd name="T84" fmla="*/ 190 w 245"/>
                  <a:gd name="T85" fmla="*/ 219 h 303"/>
                  <a:gd name="T86" fmla="*/ 200 w 245"/>
                  <a:gd name="T87" fmla="*/ 190 h 303"/>
                  <a:gd name="T88" fmla="*/ 239 w 245"/>
                  <a:gd name="T89" fmla="*/ 172 h 303"/>
                  <a:gd name="T90" fmla="*/ 243 w 245"/>
                  <a:gd name="T91" fmla="*/ 92 h 303"/>
                  <a:gd name="T92" fmla="*/ 229 w 245"/>
                  <a:gd name="T93" fmla="*/ 84 h 303"/>
                  <a:gd name="T94" fmla="*/ 225 w 245"/>
                  <a:gd name="T95" fmla="*/ 88 h 303"/>
                  <a:gd name="T96" fmla="*/ 214 w 245"/>
                  <a:gd name="T97" fmla="*/ 72 h 303"/>
                  <a:gd name="T98" fmla="*/ 198 w 245"/>
                  <a:gd name="T99" fmla="*/ 72 h 303"/>
                  <a:gd name="T100" fmla="*/ 210 w 245"/>
                  <a:gd name="T101" fmla="*/ 33 h 303"/>
                  <a:gd name="T102" fmla="*/ 196 w 245"/>
                  <a:gd name="T103" fmla="*/ 25 h 303"/>
                  <a:gd name="T104" fmla="*/ 147 w 245"/>
                  <a:gd name="T105" fmla="*/ 6 h 303"/>
                  <a:gd name="T106" fmla="*/ 110 w 245"/>
                  <a:gd name="T107"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303">
                    <a:moveTo>
                      <a:pt x="110" y="2"/>
                    </a:moveTo>
                    <a:lnTo>
                      <a:pt x="106" y="6"/>
                    </a:lnTo>
                    <a:lnTo>
                      <a:pt x="102" y="8"/>
                    </a:lnTo>
                    <a:lnTo>
                      <a:pt x="100" y="12"/>
                    </a:lnTo>
                    <a:lnTo>
                      <a:pt x="96" y="12"/>
                    </a:lnTo>
                    <a:lnTo>
                      <a:pt x="90" y="10"/>
                    </a:lnTo>
                    <a:lnTo>
                      <a:pt x="88" y="6"/>
                    </a:lnTo>
                    <a:lnTo>
                      <a:pt x="81" y="8"/>
                    </a:lnTo>
                    <a:lnTo>
                      <a:pt x="79" y="6"/>
                    </a:lnTo>
                    <a:lnTo>
                      <a:pt x="77" y="6"/>
                    </a:lnTo>
                    <a:lnTo>
                      <a:pt x="73" y="2"/>
                    </a:lnTo>
                    <a:lnTo>
                      <a:pt x="67" y="2"/>
                    </a:lnTo>
                    <a:lnTo>
                      <a:pt x="69" y="10"/>
                    </a:lnTo>
                    <a:lnTo>
                      <a:pt x="73" y="14"/>
                    </a:lnTo>
                    <a:lnTo>
                      <a:pt x="71" y="25"/>
                    </a:lnTo>
                    <a:lnTo>
                      <a:pt x="73" y="29"/>
                    </a:lnTo>
                    <a:lnTo>
                      <a:pt x="75" y="33"/>
                    </a:lnTo>
                    <a:lnTo>
                      <a:pt x="77" y="33"/>
                    </a:lnTo>
                    <a:lnTo>
                      <a:pt x="77" y="43"/>
                    </a:lnTo>
                    <a:lnTo>
                      <a:pt x="79" y="51"/>
                    </a:lnTo>
                    <a:lnTo>
                      <a:pt x="69" y="57"/>
                    </a:lnTo>
                    <a:lnTo>
                      <a:pt x="63" y="55"/>
                    </a:lnTo>
                    <a:lnTo>
                      <a:pt x="61" y="57"/>
                    </a:lnTo>
                    <a:lnTo>
                      <a:pt x="61" y="61"/>
                    </a:lnTo>
                    <a:lnTo>
                      <a:pt x="41" y="57"/>
                    </a:lnTo>
                    <a:lnTo>
                      <a:pt x="37" y="61"/>
                    </a:lnTo>
                    <a:lnTo>
                      <a:pt x="39" y="68"/>
                    </a:lnTo>
                    <a:lnTo>
                      <a:pt x="32" y="80"/>
                    </a:lnTo>
                    <a:lnTo>
                      <a:pt x="30" y="88"/>
                    </a:lnTo>
                    <a:lnTo>
                      <a:pt x="28" y="90"/>
                    </a:lnTo>
                    <a:lnTo>
                      <a:pt x="22" y="92"/>
                    </a:lnTo>
                    <a:lnTo>
                      <a:pt x="18" y="106"/>
                    </a:lnTo>
                    <a:lnTo>
                      <a:pt x="16" y="106"/>
                    </a:lnTo>
                    <a:lnTo>
                      <a:pt x="16" y="108"/>
                    </a:lnTo>
                    <a:lnTo>
                      <a:pt x="18" y="110"/>
                    </a:lnTo>
                    <a:lnTo>
                      <a:pt x="14" y="112"/>
                    </a:lnTo>
                    <a:lnTo>
                      <a:pt x="10" y="110"/>
                    </a:lnTo>
                    <a:lnTo>
                      <a:pt x="8" y="108"/>
                    </a:lnTo>
                    <a:lnTo>
                      <a:pt x="8" y="108"/>
                    </a:lnTo>
                    <a:lnTo>
                      <a:pt x="6" y="106"/>
                    </a:lnTo>
                    <a:lnTo>
                      <a:pt x="4" y="104"/>
                    </a:lnTo>
                    <a:lnTo>
                      <a:pt x="4" y="106"/>
                    </a:lnTo>
                    <a:lnTo>
                      <a:pt x="4" y="110"/>
                    </a:lnTo>
                    <a:lnTo>
                      <a:pt x="4" y="115"/>
                    </a:lnTo>
                    <a:lnTo>
                      <a:pt x="4" y="117"/>
                    </a:lnTo>
                    <a:lnTo>
                      <a:pt x="6" y="119"/>
                    </a:lnTo>
                    <a:lnTo>
                      <a:pt x="8" y="123"/>
                    </a:lnTo>
                    <a:lnTo>
                      <a:pt x="10" y="127"/>
                    </a:lnTo>
                    <a:lnTo>
                      <a:pt x="12" y="131"/>
                    </a:lnTo>
                    <a:lnTo>
                      <a:pt x="14" y="133"/>
                    </a:lnTo>
                    <a:lnTo>
                      <a:pt x="18" y="131"/>
                    </a:lnTo>
                    <a:lnTo>
                      <a:pt x="20" y="131"/>
                    </a:lnTo>
                    <a:lnTo>
                      <a:pt x="20" y="135"/>
                    </a:lnTo>
                    <a:lnTo>
                      <a:pt x="18" y="137"/>
                    </a:lnTo>
                    <a:lnTo>
                      <a:pt x="16" y="137"/>
                    </a:lnTo>
                    <a:lnTo>
                      <a:pt x="14" y="137"/>
                    </a:lnTo>
                    <a:lnTo>
                      <a:pt x="14" y="143"/>
                    </a:lnTo>
                    <a:lnTo>
                      <a:pt x="16" y="151"/>
                    </a:lnTo>
                    <a:lnTo>
                      <a:pt x="14" y="162"/>
                    </a:lnTo>
                    <a:lnTo>
                      <a:pt x="14" y="170"/>
                    </a:lnTo>
                    <a:lnTo>
                      <a:pt x="14" y="174"/>
                    </a:lnTo>
                    <a:lnTo>
                      <a:pt x="12" y="178"/>
                    </a:lnTo>
                    <a:lnTo>
                      <a:pt x="14" y="180"/>
                    </a:lnTo>
                    <a:lnTo>
                      <a:pt x="12" y="182"/>
                    </a:lnTo>
                    <a:lnTo>
                      <a:pt x="14" y="184"/>
                    </a:lnTo>
                    <a:lnTo>
                      <a:pt x="12" y="188"/>
                    </a:lnTo>
                    <a:lnTo>
                      <a:pt x="10" y="192"/>
                    </a:lnTo>
                    <a:lnTo>
                      <a:pt x="10" y="194"/>
                    </a:lnTo>
                    <a:lnTo>
                      <a:pt x="12" y="198"/>
                    </a:lnTo>
                    <a:lnTo>
                      <a:pt x="12" y="200"/>
                    </a:lnTo>
                    <a:lnTo>
                      <a:pt x="14" y="202"/>
                    </a:lnTo>
                    <a:lnTo>
                      <a:pt x="16" y="205"/>
                    </a:lnTo>
                    <a:lnTo>
                      <a:pt x="18" y="207"/>
                    </a:lnTo>
                    <a:lnTo>
                      <a:pt x="18" y="211"/>
                    </a:lnTo>
                    <a:lnTo>
                      <a:pt x="20" y="211"/>
                    </a:lnTo>
                    <a:lnTo>
                      <a:pt x="20" y="213"/>
                    </a:lnTo>
                    <a:lnTo>
                      <a:pt x="18" y="215"/>
                    </a:lnTo>
                    <a:lnTo>
                      <a:pt x="16" y="215"/>
                    </a:lnTo>
                    <a:lnTo>
                      <a:pt x="14" y="217"/>
                    </a:lnTo>
                    <a:lnTo>
                      <a:pt x="12" y="213"/>
                    </a:lnTo>
                    <a:lnTo>
                      <a:pt x="10" y="211"/>
                    </a:lnTo>
                    <a:lnTo>
                      <a:pt x="6" y="209"/>
                    </a:lnTo>
                    <a:lnTo>
                      <a:pt x="2" y="207"/>
                    </a:lnTo>
                    <a:lnTo>
                      <a:pt x="0" y="209"/>
                    </a:lnTo>
                    <a:lnTo>
                      <a:pt x="2" y="211"/>
                    </a:lnTo>
                    <a:lnTo>
                      <a:pt x="4" y="213"/>
                    </a:lnTo>
                    <a:lnTo>
                      <a:pt x="4" y="215"/>
                    </a:lnTo>
                    <a:lnTo>
                      <a:pt x="6" y="217"/>
                    </a:lnTo>
                    <a:lnTo>
                      <a:pt x="6" y="217"/>
                    </a:lnTo>
                    <a:lnTo>
                      <a:pt x="8" y="217"/>
                    </a:lnTo>
                    <a:lnTo>
                      <a:pt x="10" y="217"/>
                    </a:lnTo>
                    <a:lnTo>
                      <a:pt x="12" y="215"/>
                    </a:lnTo>
                    <a:lnTo>
                      <a:pt x="14" y="217"/>
                    </a:lnTo>
                    <a:lnTo>
                      <a:pt x="16" y="221"/>
                    </a:lnTo>
                    <a:lnTo>
                      <a:pt x="20" y="223"/>
                    </a:lnTo>
                    <a:lnTo>
                      <a:pt x="24" y="225"/>
                    </a:lnTo>
                    <a:lnTo>
                      <a:pt x="26" y="227"/>
                    </a:lnTo>
                    <a:lnTo>
                      <a:pt x="30" y="229"/>
                    </a:lnTo>
                    <a:lnTo>
                      <a:pt x="32" y="233"/>
                    </a:lnTo>
                    <a:lnTo>
                      <a:pt x="37" y="237"/>
                    </a:lnTo>
                    <a:lnTo>
                      <a:pt x="39" y="241"/>
                    </a:lnTo>
                    <a:lnTo>
                      <a:pt x="41" y="245"/>
                    </a:lnTo>
                    <a:lnTo>
                      <a:pt x="43" y="247"/>
                    </a:lnTo>
                    <a:lnTo>
                      <a:pt x="45" y="249"/>
                    </a:lnTo>
                    <a:lnTo>
                      <a:pt x="51" y="249"/>
                    </a:lnTo>
                    <a:lnTo>
                      <a:pt x="53" y="249"/>
                    </a:lnTo>
                    <a:lnTo>
                      <a:pt x="59" y="247"/>
                    </a:lnTo>
                    <a:lnTo>
                      <a:pt x="63" y="249"/>
                    </a:lnTo>
                    <a:lnTo>
                      <a:pt x="65" y="249"/>
                    </a:lnTo>
                    <a:lnTo>
                      <a:pt x="69" y="249"/>
                    </a:lnTo>
                    <a:lnTo>
                      <a:pt x="71" y="249"/>
                    </a:lnTo>
                    <a:lnTo>
                      <a:pt x="73" y="254"/>
                    </a:lnTo>
                    <a:lnTo>
                      <a:pt x="75" y="258"/>
                    </a:lnTo>
                    <a:lnTo>
                      <a:pt x="77" y="262"/>
                    </a:lnTo>
                    <a:lnTo>
                      <a:pt x="79" y="264"/>
                    </a:lnTo>
                    <a:lnTo>
                      <a:pt x="79" y="274"/>
                    </a:lnTo>
                    <a:lnTo>
                      <a:pt x="79" y="280"/>
                    </a:lnTo>
                    <a:lnTo>
                      <a:pt x="77" y="284"/>
                    </a:lnTo>
                    <a:lnTo>
                      <a:pt x="77" y="284"/>
                    </a:lnTo>
                    <a:lnTo>
                      <a:pt x="77" y="288"/>
                    </a:lnTo>
                    <a:lnTo>
                      <a:pt x="77" y="294"/>
                    </a:lnTo>
                    <a:lnTo>
                      <a:pt x="77" y="303"/>
                    </a:lnTo>
                    <a:lnTo>
                      <a:pt x="77" y="303"/>
                    </a:lnTo>
                    <a:lnTo>
                      <a:pt x="84" y="303"/>
                    </a:lnTo>
                    <a:lnTo>
                      <a:pt x="84" y="301"/>
                    </a:lnTo>
                    <a:lnTo>
                      <a:pt x="84" y="299"/>
                    </a:lnTo>
                    <a:lnTo>
                      <a:pt x="84" y="297"/>
                    </a:lnTo>
                    <a:lnTo>
                      <a:pt x="84" y="294"/>
                    </a:lnTo>
                    <a:lnTo>
                      <a:pt x="84" y="292"/>
                    </a:lnTo>
                    <a:lnTo>
                      <a:pt x="81" y="292"/>
                    </a:lnTo>
                    <a:lnTo>
                      <a:pt x="79" y="292"/>
                    </a:lnTo>
                    <a:lnTo>
                      <a:pt x="79" y="284"/>
                    </a:lnTo>
                    <a:lnTo>
                      <a:pt x="81" y="286"/>
                    </a:lnTo>
                    <a:lnTo>
                      <a:pt x="81" y="286"/>
                    </a:lnTo>
                    <a:lnTo>
                      <a:pt x="84" y="288"/>
                    </a:lnTo>
                    <a:lnTo>
                      <a:pt x="86" y="286"/>
                    </a:lnTo>
                    <a:lnTo>
                      <a:pt x="88" y="284"/>
                    </a:lnTo>
                    <a:lnTo>
                      <a:pt x="88" y="284"/>
                    </a:lnTo>
                    <a:lnTo>
                      <a:pt x="88" y="284"/>
                    </a:lnTo>
                    <a:lnTo>
                      <a:pt x="92" y="282"/>
                    </a:lnTo>
                    <a:lnTo>
                      <a:pt x="94" y="278"/>
                    </a:lnTo>
                    <a:lnTo>
                      <a:pt x="92" y="278"/>
                    </a:lnTo>
                    <a:lnTo>
                      <a:pt x="90" y="278"/>
                    </a:lnTo>
                    <a:lnTo>
                      <a:pt x="86" y="272"/>
                    </a:lnTo>
                    <a:lnTo>
                      <a:pt x="84" y="270"/>
                    </a:lnTo>
                    <a:lnTo>
                      <a:pt x="86" y="268"/>
                    </a:lnTo>
                    <a:lnTo>
                      <a:pt x="88" y="270"/>
                    </a:lnTo>
                    <a:lnTo>
                      <a:pt x="92" y="270"/>
                    </a:lnTo>
                    <a:lnTo>
                      <a:pt x="96" y="272"/>
                    </a:lnTo>
                    <a:lnTo>
                      <a:pt x="98" y="274"/>
                    </a:lnTo>
                    <a:lnTo>
                      <a:pt x="102" y="278"/>
                    </a:lnTo>
                    <a:lnTo>
                      <a:pt x="102" y="280"/>
                    </a:lnTo>
                    <a:lnTo>
                      <a:pt x="102" y="282"/>
                    </a:lnTo>
                    <a:lnTo>
                      <a:pt x="102" y="284"/>
                    </a:lnTo>
                    <a:lnTo>
                      <a:pt x="102" y="284"/>
                    </a:lnTo>
                    <a:lnTo>
                      <a:pt x="102" y="288"/>
                    </a:lnTo>
                    <a:lnTo>
                      <a:pt x="102" y="288"/>
                    </a:lnTo>
                    <a:lnTo>
                      <a:pt x="106" y="290"/>
                    </a:lnTo>
                    <a:lnTo>
                      <a:pt x="108" y="290"/>
                    </a:lnTo>
                    <a:lnTo>
                      <a:pt x="114" y="290"/>
                    </a:lnTo>
                    <a:lnTo>
                      <a:pt x="122" y="294"/>
                    </a:lnTo>
                    <a:lnTo>
                      <a:pt x="133" y="294"/>
                    </a:lnTo>
                    <a:lnTo>
                      <a:pt x="139" y="297"/>
                    </a:lnTo>
                    <a:lnTo>
                      <a:pt x="145" y="294"/>
                    </a:lnTo>
                    <a:lnTo>
                      <a:pt x="145" y="294"/>
                    </a:lnTo>
                    <a:lnTo>
                      <a:pt x="147" y="292"/>
                    </a:lnTo>
                    <a:lnTo>
                      <a:pt x="147" y="288"/>
                    </a:lnTo>
                    <a:lnTo>
                      <a:pt x="149" y="286"/>
                    </a:lnTo>
                    <a:lnTo>
                      <a:pt x="151" y="286"/>
                    </a:lnTo>
                    <a:lnTo>
                      <a:pt x="151" y="286"/>
                    </a:lnTo>
                    <a:lnTo>
                      <a:pt x="153" y="288"/>
                    </a:lnTo>
                    <a:lnTo>
                      <a:pt x="155" y="286"/>
                    </a:lnTo>
                    <a:lnTo>
                      <a:pt x="155" y="284"/>
                    </a:lnTo>
                    <a:lnTo>
                      <a:pt x="155" y="282"/>
                    </a:lnTo>
                    <a:lnTo>
                      <a:pt x="155" y="280"/>
                    </a:lnTo>
                    <a:lnTo>
                      <a:pt x="157" y="280"/>
                    </a:lnTo>
                    <a:lnTo>
                      <a:pt x="161" y="280"/>
                    </a:lnTo>
                    <a:lnTo>
                      <a:pt x="163" y="280"/>
                    </a:lnTo>
                    <a:lnTo>
                      <a:pt x="165" y="282"/>
                    </a:lnTo>
                    <a:lnTo>
                      <a:pt x="165" y="286"/>
                    </a:lnTo>
                    <a:lnTo>
                      <a:pt x="165" y="288"/>
                    </a:lnTo>
                    <a:lnTo>
                      <a:pt x="167" y="292"/>
                    </a:lnTo>
                    <a:lnTo>
                      <a:pt x="167" y="294"/>
                    </a:lnTo>
                    <a:lnTo>
                      <a:pt x="169" y="297"/>
                    </a:lnTo>
                    <a:lnTo>
                      <a:pt x="171" y="301"/>
                    </a:lnTo>
                    <a:lnTo>
                      <a:pt x="173" y="303"/>
                    </a:lnTo>
                    <a:lnTo>
                      <a:pt x="182" y="303"/>
                    </a:lnTo>
                    <a:lnTo>
                      <a:pt x="180" y="301"/>
                    </a:lnTo>
                    <a:lnTo>
                      <a:pt x="180" y="292"/>
                    </a:lnTo>
                    <a:lnTo>
                      <a:pt x="184" y="297"/>
                    </a:lnTo>
                    <a:lnTo>
                      <a:pt x="184" y="297"/>
                    </a:lnTo>
                    <a:lnTo>
                      <a:pt x="188" y="294"/>
                    </a:lnTo>
                    <a:lnTo>
                      <a:pt x="190" y="288"/>
                    </a:lnTo>
                    <a:lnTo>
                      <a:pt x="198" y="284"/>
                    </a:lnTo>
                    <a:lnTo>
                      <a:pt x="204" y="272"/>
                    </a:lnTo>
                    <a:lnTo>
                      <a:pt x="206" y="270"/>
                    </a:lnTo>
                    <a:lnTo>
                      <a:pt x="210" y="270"/>
                    </a:lnTo>
                    <a:lnTo>
                      <a:pt x="212" y="270"/>
                    </a:lnTo>
                    <a:lnTo>
                      <a:pt x="214" y="260"/>
                    </a:lnTo>
                    <a:lnTo>
                      <a:pt x="216" y="258"/>
                    </a:lnTo>
                    <a:lnTo>
                      <a:pt x="216" y="252"/>
                    </a:lnTo>
                    <a:lnTo>
                      <a:pt x="220" y="249"/>
                    </a:lnTo>
                    <a:lnTo>
                      <a:pt x="225" y="247"/>
                    </a:lnTo>
                    <a:lnTo>
                      <a:pt x="225" y="243"/>
                    </a:lnTo>
                    <a:lnTo>
                      <a:pt x="220" y="241"/>
                    </a:lnTo>
                    <a:lnTo>
                      <a:pt x="214" y="243"/>
                    </a:lnTo>
                    <a:lnTo>
                      <a:pt x="210" y="243"/>
                    </a:lnTo>
                    <a:lnTo>
                      <a:pt x="204" y="241"/>
                    </a:lnTo>
                    <a:lnTo>
                      <a:pt x="202" y="235"/>
                    </a:lnTo>
                    <a:lnTo>
                      <a:pt x="204" y="229"/>
                    </a:lnTo>
                    <a:lnTo>
                      <a:pt x="200" y="227"/>
                    </a:lnTo>
                    <a:lnTo>
                      <a:pt x="198" y="225"/>
                    </a:lnTo>
                    <a:lnTo>
                      <a:pt x="194" y="223"/>
                    </a:lnTo>
                    <a:lnTo>
                      <a:pt x="190" y="223"/>
                    </a:lnTo>
                    <a:lnTo>
                      <a:pt x="190" y="219"/>
                    </a:lnTo>
                    <a:lnTo>
                      <a:pt x="192" y="215"/>
                    </a:lnTo>
                    <a:lnTo>
                      <a:pt x="192" y="211"/>
                    </a:lnTo>
                    <a:lnTo>
                      <a:pt x="190" y="207"/>
                    </a:lnTo>
                    <a:lnTo>
                      <a:pt x="194" y="190"/>
                    </a:lnTo>
                    <a:lnTo>
                      <a:pt x="200" y="190"/>
                    </a:lnTo>
                    <a:lnTo>
                      <a:pt x="212" y="184"/>
                    </a:lnTo>
                    <a:lnTo>
                      <a:pt x="218" y="184"/>
                    </a:lnTo>
                    <a:lnTo>
                      <a:pt x="220" y="182"/>
                    </a:lnTo>
                    <a:lnTo>
                      <a:pt x="237" y="178"/>
                    </a:lnTo>
                    <a:lnTo>
                      <a:pt x="239" y="172"/>
                    </a:lnTo>
                    <a:lnTo>
                      <a:pt x="243" y="170"/>
                    </a:lnTo>
                    <a:lnTo>
                      <a:pt x="243" y="164"/>
                    </a:lnTo>
                    <a:lnTo>
                      <a:pt x="245" y="164"/>
                    </a:lnTo>
                    <a:lnTo>
                      <a:pt x="245" y="94"/>
                    </a:lnTo>
                    <a:lnTo>
                      <a:pt x="243" y="92"/>
                    </a:lnTo>
                    <a:lnTo>
                      <a:pt x="239" y="86"/>
                    </a:lnTo>
                    <a:lnTo>
                      <a:pt x="235" y="84"/>
                    </a:lnTo>
                    <a:lnTo>
                      <a:pt x="233" y="82"/>
                    </a:lnTo>
                    <a:lnTo>
                      <a:pt x="227" y="84"/>
                    </a:lnTo>
                    <a:lnTo>
                      <a:pt x="229" y="84"/>
                    </a:lnTo>
                    <a:lnTo>
                      <a:pt x="229" y="88"/>
                    </a:lnTo>
                    <a:lnTo>
                      <a:pt x="229" y="88"/>
                    </a:lnTo>
                    <a:lnTo>
                      <a:pt x="227" y="90"/>
                    </a:lnTo>
                    <a:lnTo>
                      <a:pt x="227" y="88"/>
                    </a:lnTo>
                    <a:lnTo>
                      <a:pt x="225" y="88"/>
                    </a:lnTo>
                    <a:lnTo>
                      <a:pt x="225" y="86"/>
                    </a:lnTo>
                    <a:lnTo>
                      <a:pt x="222" y="82"/>
                    </a:lnTo>
                    <a:lnTo>
                      <a:pt x="220" y="80"/>
                    </a:lnTo>
                    <a:lnTo>
                      <a:pt x="220" y="76"/>
                    </a:lnTo>
                    <a:lnTo>
                      <a:pt x="214" y="72"/>
                    </a:lnTo>
                    <a:lnTo>
                      <a:pt x="208" y="78"/>
                    </a:lnTo>
                    <a:lnTo>
                      <a:pt x="204" y="76"/>
                    </a:lnTo>
                    <a:lnTo>
                      <a:pt x="198" y="82"/>
                    </a:lnTo>
                    <a:lnTo>
                      <a:pt x="196" y="76"/>
                    </a:lnTo>
                    <a:lnTo>
                      <a:pt x="198" y="72"/>
                    </a:lnTo>
                    <a:lnTo>
                      <a:pt x="202" y="63"/>
                    </a:lnTo>
                    <a:lnTo>
                      <a:pt x="204" y="55"/>
                    </a:lnTo>
                    <a:lnTo>
                      <a:pt x="204" y="45"/>
                    </a:lnTo>
                    <a:lnTo>
                      <a:pt x="210" y="37"/>
                    </a:lnTo>
                    <a:lnTo>
                      <a:pt x="210" y="33"/>
                    </a:lnTo>
                    <a:lnTo>
                      <a:pt x="208" y="29"/>
                    </a:lnTo>
                    <a:lnTo>
                      <a:pt x="204" y="29"/>
                    </a:lnTo>
                    <a:lnTo>
                      <a:pt x="200" y="29"/>
                    </a:lnTo>
                    <a:lnTo>
                      <a:pt x="198" y="27"/>
                    </a:lnTo>
                    <a:lnTo>
                      <a:pt x="196" y="25"/>
                    </a:lnTo>
                    <a:lnTo>
                      <a:pt x="190" y="20"/>
                    </a:lnTo>
                    <a:lnTo>
                      <a:pt x="178" y="14"/>
                    </a:lnTo>
                    <a:lnTo>
                      <a:pt x="169" y="12"/>
                    </a:lnTo>
                    <a:lnTo>
                      <a:pt x="167" y="8"/>
                    </a:lnTo>
                    <a:lnTo>
                      <a:pt x="147" y="6"/>
                    </a:lnTo>
                    <a:lnTo>
                      <a:pt x="141" y="2"/>
                    </a:lnTo>
                    <a:lnTo>
                      <a:pt x="135" y="2"/>
                    </a:lnTo>
                    <a:lnTo>
                      <a:pt x="124" y="2"/>
                    </a:lnTo>
                    <a:lnTo>
                      <a:pt x="120" y="0"/>
                    </a:lnTo>
                    <a:lnTo>
                      <a:pt x="11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3" name="Freeform 524"/>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4" name="Freeform 525"/>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5" name="Freeform 526"/>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6" name="Freeform 527"/>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7" name="Freeform 528"/>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8" name="Freeform 529"/>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9" name="Freeform 530"/>
              <p:cNvSpPr>
                <a:spLocks/>
              </p:cNvSpPr>
              <p:nvPr/>
            </p:nvSpPr>
            <p:spPr bwMode="auto">
              <a:xfrm>
                <a:off x="5064" y="3019"/>
                <a:ext cx="28" cy="37"/>
              </a:xfrm>
              <a:custGeom>
                <a:avLst/>
                <a:gdLst>
                  <a:gd name="T0" fmla="*/ 14 w 28"/>
                  <a:gd name="T1" fmla="*/ 4 h 37"/>
                  <a:gd name="T2" fmla="*/ 14 w 28"/>
                  <a:gd name="T3" fmla="*/ 8 h 37"/>
                  <a:gd name="T4" fmla="*/ 10 w 28"/>
                  <a:gd name="T5" fmla="*/ 6 h 37"/>
                  <a:gd name="T6" fmla="*/ 8 w 28"/>
                  <a:gd name="T7" fmla="*/ 0 h 37"/>
                  <a:gd name="T8" fmla="*/ 6 w 28"/>
                  <a:gd name="T9" fmla="*/ 2 h 37"/>
                  <a:gd name="T10" fmla="*/ 2 w 28"/>
                  <a:gd name="T11" fmla="*/ 4 h 37"/>
                  <a:gd name="T12" fmla="*/ 0 w 28"/>
                  <a:gd name="T13" fmla="*/ 10 h 37"/>
                  <a:gd name="T14" fmla="*/ 6 w 28"/>
                  <a:gd name="T15" fmla="*/ 16 h 37"/>
                  <a:gd name="T16" fmla="*/ 6 w 28"/>
                  <a:gd name="T17" fmla="*/ 30 h 37"/>
                  <a:gd name="T18" fmla="*/ 8 w 28"/>
                  <a:gd name="T19" fmla="*/ 37 h 37"/>
                  <a:gd name="T20" fmla="*/ 10 w 28"/>
                  <a:gd name="T21" fmla="*/ 37 h 37"/>
                  <a:gd name="T22" fmla="*/ 14 w 28"/>
                  <a:gd name="T23" fmla="*/ 32 h 37"/>
                  <a:gd name="T24" fmla="*/ 24 w 28"/>
                  <a:gd name="T25" fmla="*/ 30 h 37"/>
                  <a:gd name="T26" fmla="*/ 28 w 28"/>
                  <a:gd name="T27" fmla="*/ 28 h 37"/>
                  <a:gd name="T28" fmla="*/ 28 w 28"/>
                  <a:gd name="T29" fmla="*/ 24 h 37"/>
                  <a:gd name="T30" fmla="*/ 28 w 28"/>
                  <a:gd name="T31" fmla="*/ 12 h 37"/>
                  <a:gd name="T32" fmla="*/ 24 w 28"/>
                  <a:gd name="T33" fmla="*/ 6 h 37"/>
                  <a:gd name="T34" fmla="*/ 20 w 28"/>
                  <a:gd name="T35" fmla="*/ 0 h 37"/>
                  <a:gd name="T36" fmla="*/ 14 w 28"/>
                  <a:gd name="T3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14" y="4"/>
                    </a:moveTo>
                    <a:lnTo>
                      <a:pt x="14" y="8"/>
                    </a:lnTo>
                    <a:lnTo>
                      <a:pt x="10" y="6"/>
                    </a:lnTo>
                    <a:lnTo>
                      <a:pt x="8" y="0"/>
                    </a:lnTo>
                    <a:lnTo>
                      <a:pt x="6" y="2"/>
                    </a:lnTo>
                    <a:lnTo>
                      <a:pt x="2" y="4"/>
                    </a:lnTo>
                    <a:lnTo>
                      <a:pt x="0" y="10"/>
                    </a:lnTo>
                    <a:lnTo>
                      <a:pt x="6" y="16"/>
                    </a:lnTo>
                    <a:lnTo>
                      <a:pt x="6" y="30"/>
                    </a:lnTo>
                    <a:lnTo>
                      <a:pt x="8" y="37"/>
                    </a:lnTo>
                    <a:lnTo>
                      <a:pt x="10" y="37"/>
                    </a:lnTo>
                    <a:lnTo>
                      <a:pt x="14" y="32"/>
                    </a:lnTo>
                    <a:lnTo>
                      <a:pt x="24" y="30"/>
                    </a:lnTo>
                    <a:lnTo>
                      <a:pt x="28" y="28"/>
                    </a:lnTo>
                    <a:lnTo>
                      <a:pt x="28" y="24"/>
                    </a:lnTo>
                    <a:lnTo>
                      <a:pt x="28" y="12"/>
                    </a:lnTo>
                    <a:lnTo>
                      <a:pt x="24" y="6"/>
                    </a:lnTo>
                    <a:lnTo>
                      <a:pt x="20" y="0"/>
                    </a:lnTo>
                    <a:lnTo>
                      <a:pt x="14"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0" name="Rectangle 531"/>
              <p:cNvSpPr>
                <a:spLocks noChangeArrowheads="1"/>
              </p:cNvSpPr>
              <p:nvPr/>
            </p:nvSpPr>
            <p:spPr bwMode="auto">
              <a:xfrm>
                <a:off x="5043" y="2968"/>
                <a:ext cx="29" cy="34"/>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71" name="Freeform 532"/>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2" name="Freeform 533"/>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3" name="Freeform 534"/>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4" name="Freeform 535"/>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5" name="Freeform 536"/>
              <p:cNvSpPr>
                <a:spLocks/>
              </p:cNvSpPr>
              <p:nvPr/>
            </p:nvSpPr>
            <p:spPr bwMode="auto">
              <a:xfrm>
                <a:off x="4688" y="2671"/>
                <a:ext cx="294" cy="315"/>
              </a:xfrm>
              <a:custGeom>
                <a:avLst/>
                <a:gdLst>
                  <a:gd name="T0" fmla="*/ 184 w 294"/>
                  <a:gd name="T1" fmla="*/ 21 h 315"/>
                  <a:gd name="T2" fmla="*/ 165 w 294"/>
                  <a:gd name="T3" fmla="*/ 45 h 315"/>
                  <a:gd name="T4" fmla="*/ 161 w 294"/>
                  <a:gd name="T5" fmla="*/ 53 h 315"/>
                  <a:gd name="T6" fmla="*/ 147 w 294"/>
                  <a:gd name="T7" fmla="*/ 64 h 315"/>
                  <a:gd name="T8" fmla="*/ 130 w 294"/>
                  <a:gd name="T9" fmla="*/ 66 h 315"/>
                  <a:gd name="T10" fmla="*/ 106 w 294"/>
                  <a:gd name="T11" fmla="*/ 45 h 315"/>
                  <a:gd name="T12" fmla="*/ 87 w 294"/>
                  <a:gd name="T13" fmla="*/ 64 h 315"/>
                  <a:gd name="T14" fmla="*/ 77 w 294"/>
                  <a:gd name="T15" fmla="*/ 62 h 315"/>
                  <a:gd name="T16" fmla="*/ 55 w 294"/>
                  <a:gd name="T17" fmla="*/ 53 h 315"/>
                  <a:gd name="T18" fmla="*/ 40 w 294"/>
                  <a:gd name="T19" fmla="*/ 57 h 315"/>
                  <a:gd name="T20" fmla="*/ 43 w 294"/>
                  <a:gd name="T21" fmla="*/ 86 h 315"/>
                  <a:gd name="T22" fmla="*/ 36 w 294"/>
                  <a:gd name="T23" fmla="*/ 104 h 315"/>
                  <a:gd name="T24" fmla="*/ 47 w 294"/>
                  <a:gd name="T25" fmla="*/ 117 h 315"/>
                  <a:gd name="T26" fmla="*/ 59 w 294"/>
                  <a:gd name="T27" fmla="*/ 147 h 315"/>
                  <a:gd name="T28" fmla="*/ 51 w 294"/>
                  <a:gd name="T29" fmla="*/ 158 h 315"/>
                  <a:gd name="T30" fmla="*/ 38 w 294"/>
                  <a:gd name="T31" fmla="*/ 162 h 315"/>
                  <a:gd name="T32" fmla="*/ 32 w 294"/>
                  <a:gd name="T33" fmla="*/ 176 h 315"/>
                  <a:gd name="T34" fmla="*/ 22 w 294"/>
                  <a:gd name="T35" fmla="*/ 192 h 315"/>
                  <a:gd name="T36" fmla="*/ 6 w 294"/>
                  <a:gd name="T37" fmla="*/ 192 h 315"/>
                  <a:gd name="T38" fmla="*/ 6 w 294"/>
                  <a:gd name="T39" fmla="*/ 211 h 315"/>
                  <a:gd name="T40" fmla="*/ 4 w 294"/>
                  <a:gd name="T41" fmla="*/ 219 h 315"/>
                  <a:gd name="T42" fmla="*/ 0 w 294"/>
                  <a:gd name="T43" fmla="*/ 233 h 315"/>
                  <a:gd name="T44" fmla="*/ 12 w 294"/>
                  <a:gd name="T45" fmla="*/ 262 h 315"/>
                  <a:gd name="T46" fmla="*/ 43 w 294"/>
                  <a:gd name="T47" fmla="*/ 276 h 315"/>
                  <a:gd name="T48" fmla="*/ 43 w 294"/>
                  <a:gd name="T49" fmla="*/ 291 h 315"/>
                  <a:gd name="T50" fmla="*/ 57 w 294"/>
                  <a:gd name="T51" fmla="*/ 305 h 315"/>
                  <a:gd name="T52" fmla="*/ 55 w 294"/>
                  <a:gd name="T53" fmla="*/ 315 h 315"/>
                  <a:gd name="T54" fmla="*/ 255 w 294"/>
                  <a:gd name="T55" fmla="*/ 311 h 315"/>
                  <a:gd name="T56" fmla="*/ 267 w 294"/>
                  <a:gd name="T57" fmla="*/ 284 h 315"/>
                  <a:gd name="T58" fmla="*/ 249 w 294"/>
                  <a:gd name="T59" fmla="*/ 241 h 315"/>
                  <a:gd name="T60" fmla="*/ 259 w 294"/>
                  <a:gd name="T61" fmla="*/ 231 h 315"/>
                  <a:gd name="T62" fmla="*/ 271 w 294"/>
                  <a:gd name="T63" fmla="*/ 231 h 315"/>
                  <a:gd name="T64" fmla="*/ 286 w 294"/>
                  <a:gd name="T65" fmla="*/ 225 h 315"/>
                  <a:gd name="T66" fmla="*/ 294 w 294"/>
                  <a:gd name="T67" fmla="*/ 219 h 315"/>
                  <a:gd name="T68" fmla="*/ 288 w 294"/>
                  <a:gd name="T69" fmla="*/ 168 h 315"/>
                  <a:gd name="T70" fmla="*/ 280 w 294"/>
                  <a:gd name="T71" fmla="*/ 160 h 315"/>
                  <a:gd name="T72" fmla="*/ 261 w 294"/>
                  <a:gd name="T73" fmla="*/ 154 h 315"/>
                  <a:gd name="T74" fmla="*/ 255 w 294"/>
                  <a:gd name="T75" fmla="*/ 156 h 315"/>
                  <a:gd name="T76" fmla="*/ 243 w 294"/>
                  <a:gd name="T77" fmla="*/ 166 h 315"/>
                  <a:gd name="T78" fmla="*/ 233 w 294"/>
                  <a:gd name="T79" fmla="*/ 160 h 315"/>
                  <a:gd name="T80" fmla="*/ 220 w 294"/>
                  <a:gd name="T81" fmla="*/ 162 h 315"/>
                  <a:gd name="T82" fmla="*/ 208 w 294"/>
                  <a:gd name="T83" fmla="*/ 168 h 315"/>
                  <a:gd name="T84" fmla="*/ 194 w 294"/>
                  <a:gd name="T85" fmla="*/ 170 h 315"/>
                  <a:gd name="T86" fmla="*/ 186 w 294"/>
                  <a:gd name="T87" fmla="*/ 162 h 315"/>
                  <a:gd name="T88" fmla="*/ 198 w 294"/>
                  <a:gd name="T89" fmla="*/ 151 h 315"/>
                  <a:gd name="T90" fmla="*/ 212 w 294"/>
                  <a:gd name="T91" fmla="*/ 154 h 315"/>
                  <a:gd name="T92" fmla="*/ 231 w 294"/>
                  <a:gd name="T93" fmla="*/ 156 h 315"/>
                  <a:gd name="T94" fmla="*/ 243 w 294"/>
                  <a:gd name="T95" fmla="*/ 156 h 315"/>
                  <a:gd name="T96" fmla="*/ 243 w 294"/>
                  <a:gd name="T97" fmla="*/ 145 h 315"/>
                  <a:gd name="T98" fmla="*/ 243 w 294"/>
                  <a:gd name="T99" fmla="*/ 135 h 315"/>
                  <a:gd name="T100" fmla="*/ 243 w 294"/>
                  <a:gd name="T101" fmla="*/ 129 h 315"/>
                  <a:gd name="T102" fmla="*/ 233 w 294"/>
                  <a:gd name="T103" fmla="*/ 125 h 315"/>
                  <a:gd name="T104" fmla="*/ 237 w 294"/>
                  <a:gd name="T105" fmla="*/ 121 h 315"/>
                  <a:gd name="T106" fmla="*/ 239 w 294"/>
                  <a:gd name="T107" fmla="*/ 111 h 315"/>
                  <a:gd name="T108" fmla="*/ 249 w 294"/>
                  <a:gd name="T109" fmla="*/ 96 h 315"/>
                  <a:gd name="T110" fmla="*/ 239 w 294"/>
                  <a:gd name="T111" fmla="*/ 80 h 315"/>
                  <a:gd name="T112" fmla="*/ 226 w 294"/>
                  <a:gd name="T113" fmla="*/ 59 h 315"/>
                  <a:gd name="T114" fmla="*/ 206 w 294"/>
                  <a:gd name="T115" fmla="*/ 53 h 315"/>
                  <a:gd name="T116" fmla="*/ 198 w 294"/>
                  <a:gd name="T117" fmla="*/ 19 h 315"/>
                  <a:gd name="T118" fmla="*/ 192 w 294"/>
                  <a:gd name="T119" fmla="*/ 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 h="315">
                    <a:moveTo>
                      <a:pt x="184" y="10"/>
                    </a:moveTo>
                    <a:lnTo>
                      <a:pt x="184" y="14"/>
                    </a:lnTo>
                    <a:lnTo>
                      <a:pt x="184" y="21"/>
                    </a:lnTo>
                    <a:lnTo>
                      <a:pt x="179" y="35"/>
                    </a:lnTo>
                    <a:lnTo>
                      <a:pt x="175" y="41"/>
                    </a:lnTo>
                    <a:lnTo>
                      <a:pt x="165" y="45"/>
                    </a:lnTo>
                    <a:lnTo>
                      <a:pt x="161" y="53"/>
                    </a:lnTo>
                    <a:lnTo>
                      <a:pt x="161" y="55"/>
                    </a:lnTo>
                    <a:lnTo>
                      <a:pt x="161" y="53"/>
                    </a:lnTo>
                    <a:lnTo>
                      <a:pt x="161" y="55"/>
                    </a:lnTo>
                    <a:lnTo>
                      <a:pt x="157" y="62"/>
                    </a:lnTo>
                    <a:lnTo>
                      <a:pt x="147" y="64"/>
                    </a:lnTo>
                    <a:lnTo>
                      <a:pt x="143" y="66"/>
                    </a:lnTo>
                    <a:lnTo>
                      <a:pt x="139" y="66"/>
                    </a:lnTo>
                    <a:lnTo>
                      <a:pt x="130" y="66"/>
                    </a:lnTo>
                    <a:lnTo>
                      <a:pt x="130" y="59"/>
                    </a:lnTo>
                    <a:lnTo>
                      <a:pt x="116" y="51"/>
                    </a:lnTo>
                    <a:lnTo>
                      <a:pt x="106" y="45"/>
                    </a:lnTo>
                    <a:lnTo>
                      <a:pt x="92" y="55"/>
                    </a:lnTo>
                    <a:lnTo>
                      <a:pt x="90" y="62"/>
                    </a:lnTo>
                    <a:lnTo>
                      <a:pt x="87" y="64"/>
                    </a:lnTo>
                    <a:lnTo>
                      <a:pt x="90" y="62"/>
                    </a:lnTo>
                    <a:lnTo>
                      <a:pt x="87" y="64"/>
                    </a:lnTo>
                    <a:lnTo>
                      <a:pt x="77" y="62"/>
                    </a:lnTo>
                    <a:lnTo>
                      <a:pt x="75" y="55"/>
                    </a:lnTo>
                    <a:lnTo>
                      <a:pt x="69" y="55"/>
                    </a:lnTo>
                    <a:lnTo>
                      <a:pt x="55" y="53"/>
                    </a:lnTo>
                    <a:lnTo>
                      <a:pt x="49" y="51"/>
                    </a:lnTo>
                    <a:lnTo>
                      <a:pt x="40" y="49"/>
                    </a:lnTo>
                    <a:lnTo>
                      <a:pt x="40" y="57"/>
                    </a:lnTo>
                    <a:lnTo>
                      <a:pt x="45" y="72"/>
                    </a:lnTo>
                    <a:lnTo>
                      <a:pt x="40" y="78"/>
                    </a:lnTo>
                    <a:lnTo>
                      <a:pt x="43" y="86"/>
                    </a:lnTo>
                    <a:lnTo>
                      <a:pt x="36" y="90"/>
                    </a:lnTo>
                    <a:lnTo>
                      <a:pt x="34" y="98"/>
                    </a:lnTo>
                    <a:lnTo>
                      <a:pt x="36" y="104"/>
                    </a:lnTo>
                    <a:lnTo>
                      <a:pt x="38" y="107"/>
                    </a:lnTo>
                    <a:lnTo>
                      <a:pt x="38" y="111"/>
                    </a:lnTo>
                    <a:lnTo>
                      <a:pt x="47" y="117"/>
                    </a:lnTo>
                    <a:lnTo>
                      <a:pt x="49" y="125"/>
                    </a:lnTo>
                    <a:lnTo>
                      <a:pt x="53" y="133"/>
                    </a:lnTo>
                    <a:lnTo>
                      <a:pt x="59" y="147"/>
                    </a:lnTo>
                    <a:lnTo>
                      <a:pt x="61" y="149"/>
                    </a:lnTo>
                    <a:lnTo>
                      <a:pt x="55" y="156"/>
                    </a:lnTo>
                    <a:lnTo>
                      <a:pt x="51" y="158"/>
                    </a:lnTo>
                    <a:lnTo>
                      <a:pt x="49" y="160"/>
                    </a:lnTo>
                    <a:lnTo>
                      <a:pt x="40" y="160"/>
                    </a:lnTo>
                    <a:lnTo>
                      <a:pt x="38" y="162"/>
                    </a:lnTo>
                    <a:lnTo>
                      <a:pt x="34" y="168"/>
                    </a:lnTo>
                    <a:lnTo>
                      <a:pt x="32" y="170"/>
                    </a:lnTo>
                    <a:lnTo>
                      <a:pt x="32" y="176"/>
                    </a:lnTo>
                    <a:lnTo>
                      <a:pt x="30" y="184"/>
                    </a:lnTo>
                    <a:lnTo>
                      <a:pt x="26" y="190"/>
                    </a:lnTo>
                    <a:lnTo>
                      <a:pt x="22" y="192"/>
                    </a:lnTo>
                    <a:lnTo>
                      <a:pt x="14" y="194"/>
                    </a:lnTo>
                    <a:lnTo>
                      <a:pt x="8" y="194"/>
                    </a:lnTo>
                    <a:lnTo>
                      <a:pt x="6" y="192"/>
                    </a:lnTo>
                    <a:lnTo>
                      <a:pt x="2" y="196"/>
                    </a:lnTo>
                    <a:lnTo>
                      <a:pt x="0" y="201"/>
                    </a:lnTo>
                    <a:lnTo>
                      <a:pt x="6" y="211"/>
                    </a:lnTo>
                    <a:lnTo>
                      <a:pt x="4" y="213"/>
                    </a:lnTo>
                    <a:lnTo>
                      <a:pt x="4" y="219"/>
                    </a:lnTo>
                    <a:lnTo>
                      <a:pt x="4" y="219"/>
                    </a:lnTo>
                    <a:lnTo>
                      <a:pt x="4" y="223"/>
                    </a:lnTo>
                    <a:lnTo>
                      <a:pt x="4" y="225"/>
                    </a:lnTo>
                    <a:lnTo>
                      <a:pt x="0" y="233"/>
                    </a:lnTo>
                    <a:lnTo>
                      <a:pt x="4" y="237"/>
                    </a:lnTo>
                    <a:lnTo>
                      <a:pt x="10" y="260"/>
                    </a:lnTo>
                    <a:lnTo>
                      <a:pt x="12" y="262"/>
                    </a:lnTo>
                    <a:lnTo>
                      <a:pt x="20" y="266"/>
                    </a:lnTo>
                    <a:lnTo>
                      <a:pt x="40" y="274"/>
                    </a:lnTo>
                    <a:lnTo>
                      <a:pt x="43" y="276"/>
                    </a:lnTo>
                    <a:lnTo>
                      <a:pt x="40" y="284"/>
                    </a:lnTo>
                    <a:lnTo>
                      <a:pt x="47" y="288"/>
                    </a:lnTo>
                    <a:lnTo>
                      <a:pt x="43" y="291"/>
                    </a:lnTo>
                    <a:lnTo>
                      <a:pt x="47" y="295"/>
                    </a:lnTo>
                    <a:lnTo>
                      <a:pt x="57" y="305"/>
                    </a:lnTo>
                    <a:lnTo>
                      <a:pt x="57" y="305"/>
                    </a:lnTo>
                    <a:lnTo>
                      <a:pt x="53" y="309"/>
                    </a:lnTo>
                    <a:lnTo>
                      <a:pt x="53" y="313"/>
                    </a:lnTo>
                    <a:lnTo>
                      <a:pt x="55" y="315"/>
                    </a:lnTo>
                    <a:lnTo>
                      <a:pt x="255" y="315"/>
                    </a:lnTo>
                    <a:lnTo>
                      <a:pt x="257" y="313"/>
                    </a:lnTo>
                    <a:lnTo>
                      <a:pt x="255" y="311"/>
                    </a:lnTo>
                    <a:lnTo>
                      <a:pt x="263" y="293"/>
                    </a:lnTo>
                    <a:lnTo>
                      <a:pt x="265" y="293"/>
                    </a:lnTo>
                    <a:lnTo>
                      <a:pt x="267" y="284"/>
                    </a:lnTo>
                    <a:lnTo>
                      <a:pt x="267" y="274"/>
                    </a:lnTo>
                    <a:lnTo>
                      <a:pt x="249" y="241"/>
                    </a:lnTo>
                    <a:lnTo>
                      <a:pt x="249" y="241"/>
                    </a:lnTo>
                    <a:lnTo>
                      <a:pt x="251" y="237"/>
                    </a:lnTo>
                    <a:lnTo>
                      <a:pt x="253" y="235"/>
                    </a:lnTo>
                    <a:lnTo>
                      <a:pt x="259" y="231"/>
                    </a:lnTo>
                    <a:lnTo>
                      <a:pt x="265" y="231"/>
                    </a:lnTo>
                    <a:lnTo>
                      <a:pt x="267" y="231"/>
                    </a:lnTo>
                    <a:lnTo>
                      <a:pt x="271" y="231"/>
                    </a:lnTo>
                    <a:lnTo>
                      <a:pt x="275" y="229"/>
                    </a:lnTo>
                    <a:lnTo>
                      <a:pt x="280" y="229"/>
                    </a:lnTo>
                    <a:lnTo>
                      <a:pt x="286" y="225"/>
                    </a:lnTo>
                    <a:lnTo>
                      <a:pt x="288" y="223"/>
                    </a:lnTo>
                    <a:lnTo>
                      <a:pt x="294" y="219"/>
                    </a:lnTo>
                    <a:lnTo>
                      <a:pt x="294" y="219"/>
                    </a:lnTo>
                    <a:lnTo>
                      <a:pt x="294" y="174"/>
                    </a:lnTo>
                    <a:lnTo>
                      <a:pt x="292" y="172"/>
                    </a:lnTo>
                    <a:lnTo>
                      <a:pt x="288" y="168"/>
                    </a:lnTo>
                    <a:lnTo>
                      <a:pt x="284" y="166"/>
                    </a:lnTo>
                    <a:lnTo>
                      <a:pt x="282" y="162"/>
                    </a:lnTo>
                    <a:lnTo>
                      <a:pt x="280" y="160"/>
                    </a:lnTo>
                    <a:lnTo>
                      <a:pt x="273" y="154"/>
                    </a:lnTo>
                    <a:lnTo>
                      <a:pt x="269" y="154"/>
                    </a:lnTo>
                    <a:lnTo>
                      <a:pt x="261" y="154"/>
                    </a:lnTo>
                    <a:lnTo>
                      <a:pt x="259" y="154"/>
                    </a:lnTo>
                    <a:lnTo>
                      <a:pt x="257" y="151"/>
                    </a:lnTo>
                    <a:lnTo>
                      <a:pt x="255" y="156"/>
                    </a:lnTo>
                    <a:lnTo>
                      <a:pt x="251" y="162"/>
                    </a:lnTo>
                    <a:lnTo>
                      <a:pt x="247" y="164"/>
                    </a:lnTo>
                    <a:lnTo>
                      <a:pt x="243" y="166"/>
                    </a:lnTo>
                    <a:lnTo>
                      <a:pt x="241" y="164"/>
                    </a:lnTo>
                    <a:lnTo>
                      <a:pt x="237" y="162"/>
                    </a:lnTo>
                    <a:lnTo>
                      <a:pt x="233" y="160"/>
                    </a:lnTo>
                    <a:lnTo>
                      <a:pt x="228" y="162"/>
                    </a:lnTo>
                    <a:lnTo>
                      <a:pt x="222" y="162"/>
                    </a:lnTo>
                    <a:lnTo>
                      <a:pt x="220" y="162"/>
                    </a:lnTo>
                    <a:lnTo>
                      <a:pt x="218" y="164"/>
                    </a:lnTo>
                    <a:lnTo>
                      <a:pt x="214" y="166"/>
                    </a:lnTo>
                    <a:lnTo>
                      <a:pt x="208" y="168"/>
                    </a:lnTo>
                    <a:lnTo>
                      <a:pt x="204" y="168"/>
                    </a:lnTo>
                    <a:lnTo>
                      <a:pt x="196" y="170"/>
                    </a:lnTo>
                    <a:lnTo>
                      <a:pt x="194" y="170"/>
                    </a:lnTo>
                    <a:lnTo>
                      <a:pt x="190" y="168"/>
                    </a:lnTo>
                    <a:lnTo>
                      <a:pt x="186" y="162"/>
                    </a:lnTo>
                    <a:lnTo>
                      <a:pt x="186" y="162"/>
                    </a:lnTo>
                    <a:lnTo>
                      <a:pt x="190" y="158"/>
                    </a:lnTo>
                    <a:lnTo>
                      <a:pt x="192" y="156"/>
                    </a:lnTo>
                    <a:lnTo>
                      <a:pt x="198" y="151"/>
                    </a:lnTo>
                    <a:lnTo>
                      <a:pt x="200" y="151"/>
                    </a:lnTo>
                    <a:lnTo>
                      <a:pt x="206" y="154"/>
                    </a:lnTo>
                    <a:lnTo>
                      <a:pt x="212" y="154"/>
                    </a:lnTo>
                    <a:lnTo>
                      <a:pt x="218" y="154"/>
                    </a:lnTo>
                    <a:lnTo>
                      <a:pt x="222" y="156"/>
                    </a:lnTo>
                    <a:lnTo>
                      <a:pt x="231" y="156"/>
                    </a:lnTo>
                    <a:lnTo>
                      <a:pt x="235" y="154"/>
                    </a:lnTo>
                    <a:lnTo>
                      <a:pt x="239" y="154"/>
                    </a:lnTo>
                    <a:lnTo>
                      <a:pt x="243" y="156"/>
                    </a:lnTo>
                    <a:lnTo>
                      <a:pt x="245" y="151"/>
                    </a:lnTo>
                    <a:lnTo>
                      <a:pt x="245" y="147"/>
                    </a:lnTo>
                    <a:lnTo>
                      <a:pt x="243" y="145"/>
                    </a:lnTo>
                    <a:lnTo>
                      <a:pt x="241" y="141"/>
                    </a:lnTo>
                    <a:lnTo>
                      <a:pt x="241" y="137"/>
                    </a:lnTo>
                    <a:lnTo>
                      <a:pt x="243" y="135"/>
                    </a:lnTo>
                    <a:lnTo>
                      <a:pt x="247" y="131"/>
                    </a:lnTo>
                    <a:lnTo>
                      <a:pt x="245" y="129"/>
                    </a:lnTo>
                    <a:lnTo>
                      <a:pt x="243" y="129"/>
                    </a:lnTo>
                    <a:lnTo>
                      <a:pt x="239" y="129"/>
                    </a:lnTo>
                    <a:lnTo>
                      <a:pt x="235" y="129"/>
                    </a:lnTo>
                    <a:lnTo>
                      <a:pt x="233" y="125"/>
                    </a:lnTo>
                    <a:lnTo>
                      <a:pt x="233" y="123"/>
                    </a:lnTo>
                    <a:lnTo>
                      <a:pt x="233" y="121"/>
                    </a:lnTo>
                    <a:lnTo>
                      <a:pt x="237" y="121"/>
                    </a:lnTo>
                    <a:lnTo>
                      <a:pt x="239" y="123"/>
                    </a:lnTo>
                    <a:lnTo>
                      <a:pt x="239" y="117"/>
                    </a:lnTo>
                    <a:lnTo>
                      <a:pt x="239" y="111"/>
                    </a:lnTo>
                    <a:lnTo>
                      <a:pt x="239" y="104"/>
                    </a:lnTo>
                    <a:lnTo>
                      <a:pt x="247" y="102"/>
                    </a:lnTo>
                    <a:lnTo>
                      <a:pt x="249" y="96"/>
                    </a:lnTo>
                    <a:lnTo>
                      <a:pt x="241" y="92"/>
                    </a:lnTo>
                    <a:lnTo>
                      <a:pt x="239" y="84"/>
                    </a:lnTo>
                    <a:lnTo>
                      <a:pt x="239" y="80"/>
                    </a:lnTo>
                    <a:lnTo>
                      <a:pt x="237" y="74"/>
                    </a:lnTo>
                    <a:lnTo>
                      <a:pt x="226" y="64"/>
                    </a:lnTo>
                    <a:lnTo>
                      <a:pt x="226" y="59"/>
                    </a:lnTo>
                    <a:lnTo>
                      <a:pt x="214" y="57"/>
                    </a:lnTo>
                    <a:lnTo>
                      <a:pt x="208" y="55"/>
                    </a:lnTo>
                    <a:lnTo>
                      <a:pt x="206" y="53"/>
                    </a:lnTo>
                    <a:lnTo>
                      <a:pt x="204" y="43"/>
                    </a:lnTo>
                    <a:lnTo>
                      <a:pt x="202" y="21"/>
                    </a:lnTo>
                    <a:lnTo>
                      <a:pt x="198" y="19"/>
                    </a:lnTo>
                    <a:lnTo>
                      <a:pt x="196" y="10"/>
                    </a:lnTo>
                    <a:lnTo>
                      <a:pt x="192" y="8"/>
                    </a:lnTo>
                    <a:lnTo>
                      <a:pt x="192" y="6"/>
                    </a:lnTo>
                    <a:lnTo>
                      <a:pt x="181" y="0"/>
                    </a:lnTo>
                    <a:lnTo>
                      <a:pt x="184"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6" name="Freeform 537"/>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7" name="Freeform 538"/>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8" name="Freeform 539"/>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9" name="Freeform 540"/>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0" name="Freeform 541"/>
              <p:cNvSpPr>
                <a:spLocks/>
              </p:cNvSpPr>
              <p:nvPr/>
            </p:nvSpPr>
            <p:spPr bwMode="auto">
              <a:xfrm>
                <a:off x="4201" y="3107"/>
                <a:ext cx="491" cy="353"/>
              </a:xfrm>
              <a:custGeom>
                <a:avLst/>
                <a:gdLst>
                  <a:gd name="T0" fmla="*/ 129 w 491"/>
                  <a:gd name="T1" fmla="*/ 6 h 353"/>
                  <a:gd name="T2" fmla="*/ 127 w 491"/>
                  <a:gd name="T3" fmla="*/ 20 h 353"/>
                  <a:gd name="T4" fmla="*/ 127 w 491"/>
                  <a:gd name="T5" fmla="*/ 28 h 353"/>
                  <a:gd name="T6" fmla="*/ 133 w 491"/>
                  <a:gd name="T7" fmla="*/ 34 h 353"/>
                  <a:gd name="T8" fmla="*/ 141 w 491"/>
                  <a:gd name="T9" fmla="*/ 84 h 353"/>
                  <a:gd name="T10" fmla="*/ 121 w 491"/>
                  <a:gd name="T11" fmla="*/ 114 h 353"/>
                  <a:gd name="T12" fmla="*/ 84 w 491"/>
                  <a:gd name="T13" fmla="*/ 114 h 353"/>
                  <a:gd name="T14" fmla="*/ 68 w 491"/>
                  <a:gd name="T15" fmla="*/ 104 h 353"/>
                  <a:gd name="T16" fmla="*/ 80 w 491"/>
                  <a:gd name="T17" fmla="*/ 84 h 353"/>
                  <a:gd name="T18" fmla="*/ 84 w 491"/>
                  <a:gd name="T19" fmla="*/ 67 h 353"/>
                  <a:gd name="T20" fmla="*/ 70 w 491"/>
                  <a:gd name="T21" fmla="*/ 61 h 353"/>
                  <a:gd name="T22" fmla="*/ 62 w 491"/>
                  <a:gd name="T23" fmla="*/ 55 h 353"/>
                  <a:gd name="T24" fmla="*/ 47 w 491"/>
                  <a:gd name="T25" fmla="*/ 53 h 353"/>
                  <a:gd name="T26" fmla="*/ 41 w 491"/>
                  <a:gd name="T27" fmla="*/ 47 h 353"/>
                  <a:gd name="T28" fmla="*/ 27 w 491"/>
                  <a:gd name="T29" fmla="*/ 49 h 353"/>
                  <a:gd name="T30" fmla="*/ 25 w 491"/>
                  <a:gd name="T31" fmla="*/ 57 h 353"/>
                  <a:gd name="T32" fmla="*/ 15 w 491"/>
                  <a:gd name="T33" fmla="*/ 63 h 353"/>
                  <a:gd name="T34" fmla="*/ 11 w 491"/>
                  <a:gd name="T35" fmla="*/ 86 h 353"/>
                  <a:gd name="T36" fmla="*/ 8 w 491"/>
                  <a:gd name="T37" fmla="*/ 131 h 353"/>
                  <a:gd name="T38" fmla="*/ 0 w 491"/>
                  <a:gd name="T39" fmla="*/ 169 h 353"/>
                  <a:gd name="T40" fmla="*/ 11 w 491"/>
                  <a:gd name="T41" fmla="*/ 198 h 353"/>
                  <a:gd name="T42" fmla="*/ 27 w 491"/>
                  <a:gd name="T43" fmla="*/ 216 h 353"/>
                  <a:gd name="T44" fmla="*/ 35 w 491"/>
                  <a:gd name="T45" fmla="*/ 216 h 353"/>
                  <a:gd name="T46" fmla="*/ 45 w 491"/>
                  <a:gd name="T47" fmla="*/ 210 h 353"/>
                  <a:gd name="T48" fmla="*/ 45 w 491"/>
                  <a:gd name="T49" fmla="*/ 204 h 353"/>
                  <a:gd name="T50" fmla="*/ 64 w 491"/>
                  <a:gd name="T51" fmla="*/ 194 h 353"/>
                  <a:gd name="T52" fmla="*/ 62 w 491"/>
                  <a:gd name="T53" fmla="*/ 169 h 353"/>
                  <a:gd name="T54" fmla="*/ 58 w 491"/>
                  <a:gd name="T55" fmla="*/ 137 h 353"/>
                  <a:gd name="T56" fmla="*/ 64 w 491"/>
                  <a:gd name="T57" fmla="*/ 118 h 353"/>
                  <a:gd name="T58" fmla="*/ 113 w 491"/>
                  <a:gd name="T59" fmla="*/ 120 h 353"/>
                  <a:gd name="T60" fmla="*/ 141 w 491"/>
                  <a:gd name="T61" fmla="*/ 118 h 353"/>
                  <a:gd name="T62" fmla="*/ 141 w 491"/>
                  <a:gd name="T63" fmla="*/ 126 h 353"/>
                  <a:gd name="T64" fmla="*/ 135 w 491"/>
                  <a:gd name="T65" fmla="*/ 149 h 353"/>
                  <a:gd name="T66" fmla="*/ 121 w 491"/>
                  <a:gd name="T67" fmla="*/ 190 h 353"/>
                  <a:gd name="T68" fmla="*/ 115 w 491"/>
                  <a:gd name="T69" fmla="*/ 218 h 353"/>
                  <a:gd name="T70" fmla="*/ 111 w 491"/>
                  <a:gd name="T71" fmla="*/ 233 h 353"/>
                  <a:gd name="T72" fmla="*/ 125 w 491"/>
                  <a:gd name="T73" fmla="*/ 300 h 353"/>
                  <a:gd name="T74" fmla="*/ 125 w 491"/>
                  <a:gd name="T75" fmla="*/ 337 h 353"/>
                  <a:gd name="T76" fmla="*/ 354 w 491"/>
                  <a:gd name="T77" fmla="*/ 353 h 353"/>
                  <a:gd name="T78" fmla="*/ 360 w 491"/>
                  <a:gd name="T79" fmla="*/ 329 h 353"/>
                  <a:gd name="T80" fmla="*/ 391 w 491"/>
                  <a:gd name="T81" fmla="*/ 323 h 353"/>
                  <a:gd name="T82" fmla="*/ 397 w 491"/>
                  <a:gd name="T83" fmla="*/ 296 h 353"/>
                  <a:gd name="T84" fmla="*/ 397 w 491"/>
                  <a:gd name="T85" fmla="*/ 255 h 353"/>
                  <a:gd name="T86" fmla="*/ 413 w 491"/>
                  <a:gd name="T87" fmla="*/ 235 h 353"/>
                  <a:gd name="T88" fmla="*/ 431 w 491"/>
                  <a:gd name="T89" fmla="*/ 216 h 353"/>
                  <a:gd name="T90" fmla="*/ 421 w 491"/>
                  <a:gd name="T91" fmla="*/ 186 h 353"/>
                  <a:gd name="T92" fmla="*/ 425 w 491"/>
                  <a:gd name="T93" fmla="*/ 182 h 353"/>
                  <a:gd name="T94" fmla="*/ 440 w 491"/>
                  <a:gd name="T95" fmla="*/ 171 h 353"/>
                  <a:gd name="T96" fmla="*/ 470 w 491"/>
                  <a:gd name="T97" fmla="*/ 173 h 353"/>
                  <a:gd name="T98" fmla="*/ 476 w 491"/>
                  <a:gd name="T99" fmla="*/ 122 h 353"/>
                  <a:gd name="T100" fmla="*/ 427 w 491"/>
                  <a:gd name="T101" fmla="*/ 102 h 353"/>
                  <a:gd name="T102" fmla="*/ 417 w 491"/>
                  <a:gd name="T103" fmla="*/ 57 h 353"/>
                  <a:gd name="T104" fmla="*/ 362 w 491"/>
                  <a:gd name="T105" fmla="*/ 18 h 353"/>
                  <a:gd name="T106" fmla="*/ 319 w 491"/>
                  <a:gd name="T107" fmla="*/ 41 h 353"/>
                  <a:gd name="T108" fmla="*/ 301 w 491"/>
                  <a:gd name="T109" fmla="*/ 51 h 353"/>
                  <a:gd name="T110" fmla="*/ 264 w 491"/>
                  <a:gd name="T111" fmla="*/ 24 h 353"/>
                  <a:gd name="T112" fmla="*/ 199 w 491"/>
                  <a:gd name="T113" fmla="*/ 1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1" h="353">
                    <a:moveTo>
                      <a:pt x="141" y="0"/>
                    </a:move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18"/>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53"/>
                    </a:lnTo>
                    <a:lnTo>
                      <a:pt x="354" y="353"/>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1" y="159"/>
                    </a:lnTo>
                    <a:lnTo>
                      <a:pt x="491" y="126"/>
                    </a:lnTo>
                    <a:lnTo>
                      <a:pt x="476" y="122"/>
                    </a:ln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1" name="Freeform 542"/>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2" name="Freeform 543"/>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3" name="Freeform 544"/>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4" name="Freeform 545"/>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5" name="Freeform 546"/>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6" name="Freeform 547"/>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7" name="Freeform 548"/>
              <p:cNvSpPr>
                <a:spLocks/>
              </p:cNvSpPr>
              <p:nvPr/>
            </p:nvSpPr>
            <p:spPr bwMode="auto">
              <a:xfrm>
                <a:off x="4475" y="2955"/>
                <a:ext cx="527" cy="240"/>
              </a:xfrm>
              <a:custGeom>
                <a:avLst/>
                <a:gdLst>
                  <a:gd name="T0" fmla="*/ 231 w 527"/>
                  <a:gd name="T1" fmla="*/ 7 h 240"/>
                  <a:gd name="T2" fmla="*/ 213 w 527"/>
                  <a:gd name="T3" fmla="*/ 31 h 240"/>
                  <a:gd name="T4" fmla="*/ 204 w 527"/>
                  <a:gd name="T5" fmla="*/ 56 h 240"/>
                  <a:gd name="T6" fmla="*/ 192 w 527"/>
                  <a:gd name="T7" fmla="*/ 58 h 240"/>
                  <a:gd name="T8" fmla="*/ 188 w 527"/>
                  <a:gd name="T9" fmla="*/ 88 h 240"/>
                  <a:gd name="T10" fmla="*/ 170 w 527"/>
                  <a:gd name="T11" fmla="*/ 107 h 240"/>
                  <a:gd name="T12" fmla="*/ 149 w 527"/>
                  <a:gd name="T13" fmla="*/ 101 h 240"/>
                  <a:gd name="T14" fmla="*/ 139 w 527"/>
                  <a:gd name="T15" fmla="*/ 60 h 240"/>
                  <a:gd name="T16" fmla="*/ 127 w 527"/>
                  <a:gd name="T17" fmla="*/ 62 h 240"/>
                  <a:gd name="T18" fmla="*/ 106 w 527"/>
                  <a:gd name="T19" fmla="*/ 72 h 240"/>
                  <a:gd name="T20" fmla="*/ 86 w 527"/>
                  <a:gd name="T21" fmla="*/ 66 h 240"/>
                  <a:gd name="T22" fmla="*/ 45 w 527"/>
                  <a:gd name="T23" fmla="*/ 58 h 240"/>
                  <a:gd name="T24" fmla="*/ 31 w 527"/>
                  <a:gd name="T25" fmla="*/ 78 h 240"/>
                  <a:gd name="T26" fmla="*/ 4 w 527"/>
                  <a:gd name="T27" fmla="*/ 76 h 240"/>
                  <a:gd name="T28" fmla="*/ 21 w 527"/>
                  <a:gd name="T29" fmla="*/ 99 h 240"/>
                  <a:gd name="T30" fmla="*/ 27 w 527"/>
                  <a:gd name="T31" fmla="*/ 123 h 240"/>
                  <a:gd name="T32" fmla="*/ 25 w 527"/>
                  <a:gd name="T33" fmla="*/ 209 h 240"/>
                  <a:gd name="T34" fmla="*/ 53 w 527"/>
                  <a:gd name="T35" fmla="*/ 193 h 240"/>
                  <a:gd name="T36" fmla="*/ 90 w 527"/>
                  <a:gd name="T37" fmla="*/ 170 h 240"/>
                  <a:gd name="T38" fmla="*/ 164 w 527"/>
                  <a:gd name="T39" fmla="*/ 240 h 240"/>
                  <a:gd name="T40" fmla="*/ 450 w 527"/>
                  <a:gd name="T41" fmla="*/ 236 h 240"/>
                  <a:gd name="T42" fmla="*/ 460 w 527"/>
                  <a:gd name="T43" fmla="*/ 221 h 240"/>
                  <a:gd name="T44" fmla="*/ 482 w 527"/>
                  <a:gd name="T45" fmla="*/ 221 h 240"/>
                  <a:gd name="T46" fmla="*/ 495 w 527"/>
                  <a:gd name="T47" fmla="*/ 229 h 240"/>
                  <a:gd name="T48" fmla="*/ 488 w 527"/>
                  <a:gd name="T49" fmla="*/ 231 h 240"/>
                  <a:gd name="T50" fmla="*/ 484 w 527"/>
                  <a:gd name="T51" fmla="*/ 231 h 240"/>
                  <a:gd name="T52" fmla="*/ 495 w 527"/>
                  <a:gd name="T53" fmla="*/ 240 h 240"/>
                  <a:gd name="T54" fmla="*/ 513 w 527"/>
                  <a:gd name="T55" fmla="*/ 225 h 240"/>
                  <a:gd name="T56" fmla="*/ 523 w 527"/>
                  <a:gd name="T57" fmla="*/ 188 h 240"/>
                  <a:gd name="T58" fmla="*/ 515 w 527"/>
                  <a:gd name="T59" fmla="*/ 197 h 240"/>
                  <a:gd name="T60" fmla="*/ 507 w 527"/>
                  <a:gd name="T61" fmla="*/ 195 h 240"/>
                  <a:gd name="T62" fmla="*/ 515 w 527"/>
                  <a:gd name="T63" fmla="*/ 180 h 240"/>
                  <a:gd name="T64" fmla="*/ 525 w 527"/>
                  <a:gd name="T65" fmla="*/ 184 h 240"/>
                  <a:gd name="T66" fmla="*/ 517 w 527"/>
                  <a:gd name="T67" fmla="*/ 125 h 240"/>
                  <a:gd name="T68" fmla="*/ 505 w 527"/>
                  <a:gd name="T69" fmla="*/ 115 h 240"/>
                  <a:gd name="T70" fmla="*/ 493 w 527"/>
                  <a:gd name="T71" fmla="*/ 113 h 240"/>
                  <a:gd name="T72" fmla="*/ 476 w 527"/>
                  <a:gd name="T73" fmla="*/ 129 h 240"/>
                  <a:gd name="T74" fmla="*/ 460 w 527"/>
                  <a:gd name="T75" fmla="*/ 137 h 240"/>
                  <a:gd name="T76" fmla="*/ 452 w 527"/>
                  <a:gd name="T77" fmla="*/ 154 h 240"/>
                  <a:gd name="T78" fmla="*/ 419 w 527"/>
                  <a:gd name="T79" fmla="*/ 156 h 240"/>
                  <a:gd name="T80" fmla="*/ 409 w 527"/>
                  <a:gd name="T81" fmla="*/ 154 h 240"/>
                  <a:gd name="T82" fmla="*/ 444 w 527"/>
                  <a:gd name="T83" fmla="*/ 154 h 240"/>
                  <a:gd name="T84" fmla="*/ 456 w 527"/>
                  <a:gd name="T85" fmla="*/ 137 h 240"/>
                  <a:gd name="T86" fmla="*/ 470 w 527"/>
                  <a:gd name="T87" fmla="*/ 125 h 240"/>
                  <a:gd name="T88" fmla="*/ 484 w 527"/>
                  <a:gd name="T89" fmla="*/ 111 h 240"/>
                  <a:gd name="T90" fmla="*/ 499 w 527"/>
                  <a:gd name="T91" fmla="*/ 101 h 240"/>
                  <a:gd name="T92" fmla="*/ 505 w 527"/>
                  <a:gd name="T93" fmla="*/ 111 h 240"/>
                  <a:gd name="T94" fmla="*/ 517 w 527"/>
                  <a:gd name="T95" fmla="*/ 111 h 240"/>
                  <a:gd name="T96" fmla="*/ 497 w 527"/>
                  <a:gd name="T97" fmla="*/ 80 h 240"/>
                  <a:gd name="T98" fmla="*/ 491 w 527"/>
                  <a:gd name="T99" fmla="*/ 78 h 240"/>
                  <a:gd name="T100" fmla="*/ 499 w 527"/>
                  <a:gd name="T101" fmla="*/ 54 h 240"/>
                  <a:gd name="T102" fmla="*/ 441 w 527"/>
                  <a:gd name="T103" fmla="*/ 47 h 240"/>
                  <a:gd name="T104" fmla="*/ 419 w 527"/>
                  <a:gd name="T105" fmla="*/ 64 h 240"/>
                  <a:gd name="T106" fmla="*/ 378 w 527"/>
                  <a:gd name="T107" fmla="*/ 82 h 240"/>
                  <a:gd name="T108" fmla="*/ 360 w 527"/>
                  <a:gd name="T109" fmla="*/ 49 h 240"/>
                  <a:gd name="T110" fmla="*/ 325 w 527"/>
                  <a:gd name="T111" fmla="*/ 68 h 240"/>
                  <a:gd name="T112" fmla="*/ 298 w 527"/>
                  <a:gd name="T113" fmla="*/ 66 h 240"/>
                  <a:gd name="T114" fmla="*/ 272 w 527"/>
                  <a:gd name="T115" fmla="*/ 33 h 240"/>
                  <a:gd name="T116" fmla="*/ 260 w 527"/>
                  <a:gd name="T117" fmla="*/ 11 h 240"/>
                  <a:gd name="T118" fmla="*/ 245 w 527"/>
                  <a:gd name="T1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7" h="240">
                    <a:moveTo>
                      <a:pt x="245" y="2"/>
                    </a:moveTo>
                    <a:lnTo>
                      <a:pt x="239" y="7"/>
                    </a:lnTo>
                    <a:lnTo>
                      <a:pt x="239" y="7"/>
                    </a:lnTo>
                    <a:lnTo>
                      <a:pt x="237" y="7"/>
                    </a:lnTo>
                    <a:lnTo>
                      <a:pt x="231" y="7"/>
                    </a:lnTo>
                    <a:lnTo>
                      <a:pt x="225" y="11"/>
                    </a:lnTo>
                    <a:lnTo>
                      <a:pt x="221" y="17"/>
                    </a:lnTo>
                    <a:lnTo>
                      <a:pt x="219" y="25"/>
                    </a:lnTo>
                    <a:lnTo>
                      <a:pt x="215" y="29"/>
                    </a:lnTo>
                    <a:lnTo>
                      <a:pt x="213" y="31"/>
                    </a:lnTo>
                    <a:lnTo>
                      <a:pt x="215" y="37"/>
                    </a:lnTo>
                    <a:lnTo>
                      <a:pt x="213" y="45"/>
                    </a:lnTo>
                    <a:lnTo>
                      <a:pt x="211" y="49"/>
                    </a:lnTo>
                    <a:lnTo>
                      <a:pt x="211" y="56"/>
                    </a:lnTo>
                    <a:lnTo>
                      <a:pt x="204" y="56"/>
                    </a:lnTo>
                    <a:lnTo>
                      <a:pt x="202" y="51"/>
                    </a:lnTo>
                    <a:lnTo>
                      <a:pt x="200" y="47"/>
                    </a:lnTo>
                    <a:lnTo>
                      <a:pt x="196" y="43"/>
                    </a:lnTo>
                    <a:lnTo>
                      <a:pt x="194" y="51"/>
                    </a:lnTo>
                    <a:lnTo>
                      <a:pt x="192" y="58"/>
                    </a:lnTo>
                    <a:lnTo>
                      <a:pt x="190" y="64"/>
                    </a:lnTo>
                    <a:lnTo>
                      <a:pt x="190" y="66"/>
                    </a:lnTo>
                    <a:lnTo>
                      <a:pt x="190" y="76"/>
                    </a:lnTo>
                    <a:lnTo>
                      <a:pt x="186" y="82"/>
                    </a:lnTo>
                    <a:lnTo>
                      <a:pt x="188" y="88"/>
                    </a:lnTo>
                    <a:lnTo>
                      <a:pt x="190" y="90"/>
                    </a:lnTo>
                    <a:lnTo>
                      <a:pt x="196" y="94"/>
                    </a:lnTo>
                    <a:lnTo>
                      <a:pt x="190" y="101"/>
                    </a:lnTo>
                    <a:lnTo>
                      <a:pt x="188" y="101"/>
                    </a:lnTo>
                    <a:lnTo>
                      <a:pt x="170" y="107"/>
                    </a:lnTo>
                    <a:lnTo>
                      <a:pt x="166" y="107"/>
                    </a:lnTo>
                    <a:lnTo>
                      <a:pt x="162" y="103"/>
                    </a:lnTo>
                    <a:lnTo>
                      <a:pt x="157" y="101"/>
                    </a:lnTo>
                    <a:lnTo>
                      <a:pt x="151" y="103"/>
                    </a:lnTo>
                    <a:lnTo>
                      <a:pt x="149" y="101"/>
                    </a:lnTo>
                    <a:lnTo>
                      <a:pt x="143" y="101"/>
                    </a:lnTo>
                    <a:lnTo>
                      <a:pt x="141" y="86"/>
                    </a:lnTo>
                    <a:lnTo>
                      <a:pt x="145" y="76"/>
                    </a:lnTo>
                    <a:lnTo>
                      <a:pt x="143" y="64"/>
                    </a:lnTo>
                    <a:lnTo>
                      <a:pt x="139" y="60"/>
                    </a:lnTo>
                    <a:lnTo>
                      <a:pt x="139" y="51"/>
                    </a:lnTo>
                    <a:lnTo>
                      <a:pt x="133" y="51"/>
                    </a:lnTo>
                    <a:lnTo>
                      <a:pt x="129" y="54"/>
                    </a:lnTo>
                    <a:lnTo>
                      <a:pt x="129" y="58"/>
                    </a:lnTo>
                    <a:lnTo>
                      <a:pt x="127" y="62"/>
                    </a:lnTo>
                    <a:lnTo>
                      <a:pt x="125" y="64"/>
                    </a:lnTo>
                    <a:lnTo>
                      <a:pt x="119" y="68"/>
                    </a:lnTo>
                    <a:lnTo>
                      <a:pt x="117" y="78"/>
                    </a:lnTo>
                    <a:lnTo>
                      <a:pt x="110" y="78"/>
                    </a:lnTo>
                    <a:lnTo>
                      <a:pt x="106" y="72"/>
                    </a:lnTo>
                    <a:lnTo>
                      <a:pt x="102" y="74"/>
                    </a:lnTo>
                    <a:lnTo>
                      <a:pt x="98" y="66"/>
                    </a:lnTo>
                    <a:lnTo>
                      <a:pt x="94" y="62"/>
                    </a:lnTo>
                    <a:lnTo>
                      <a:pt x="92" y="62"/>
                    </a:lnTo>
                    <a:lnTo>
                      <a:pt x="86" y="66"/>
                    </a:lnTo>
                    <a:lnTo>
                      <a:pt x="84" y="54"/>
                    </a:lnTo>
                    <a:lnTo>
                      <a:pt x="55" y="47"/>
                    </a:lnTo>
                    <a:lnTo>
                      <a:pt x="53" y="51"/>
                    </a:lnTo>
                    <a:lnTo>
                      <a:pt x="49" y="51"/>
                    </a:lnTo>
                    <a:lnTo>
                      <a:pt x="45" y="58"/>
                    </a:lnTo>
                    <a:lnTo>
                      <a:pt x="47" y="60"/>
                    </a:lnTo>
                    <a:lnTo>
                      <a:pt x="41" y="72"/>
                    </a:lnTo>
                    <a:lnTo>
                      <a:pt x="39" y="74"/>
                    </a:lnTo>
                    <a:lnTo>
                      <a:pt x="35" y="74"/>
                    </a:lnTo>
                    <a:lnTo>
                      <a:pt x="31" y="78"/>
                    </a:lnTo>
                    <a:lnTo>
                      <a:pt x="12" y="68"/>
                    </a:lnTo>
                    <a:lnTo>
                      <a:pt x="2" y="62"/>
                    </a:lnTo>
                    <a:lnTo>
                      <a:pt x="0" y="66"/>
                    </a:lnTo>
                    <a:lnTo>
                      <a:pt x="2" y="72"/>
                    </a:lnTo>
                    <a:lnTo>
                      <a:pt x="4" y="76"/>
                    </a:lnTo>
                    <a:lnTo>
                      <a:pt x="6" y="80"/>
                    </a:lnTo>
                    <a:lnTo>
                      <a:pt x="10" y="80"/>
                    </a:lnTo>
                    <a:lnTo>
                      <a:pt x="16" y="86"/>
                    </a:lnTo>
                    <a:lnTo>
                      <a:pt x="21" y="92"/>
                    </a:lnTo>
                    <a:lnTo>
                      <a:pt x="21" y="99"/>
                    </a:lnTo>
                    <a:lnTo>
                      <a:pt x="14" y="103"/>
                    </a:lnTo>
                    <a:lnTo>
                      <a:pt x="10" y="111"/>
                    </a:lnTo>
                    <a:lnTo>
                      <a:pt x="16" y="117"/>
                    </a:lnTo>
                    <a:lnTo>
                      <a:pt x="27" y="121"/>
                    </a:lnTo>
                    <a:lnTo>
                      <a:pt x="27" y="123"/>
                    </a:lnTo>
                    <a:lnTo>
                      <a:pt x="29" y="129"/>
                    </a:lnTo>
                    <a:lnTo>
                      <a:pt x="25" y="168"/>
                    </a:lnTo>
                    <a:lnTo>
                      <a:pt x="25" y="178"/>
                    </a:lnTo>
                    <a:lnTo>
                      <a:pt x="27" y="203"/>
                    </a:lnTo>
                    <a:lnTo>
                      <a:pt x="25" y="209"/>
                    </a:lnTo>
                    <a:lnTo>
                      <a:pt x="37" y="213"/>
                    </a:lnTo>
                    <a:lnTo>
                      <a:pt x="45" y="213"/>
                    </a:lnTo>
                    <a:lnTo>
                      <a:pt x="45" y="193"/>
                    </a:lnTo>
                    <a:lnTo>
                      <a:pt x="53" y="193"/>
                    </a:lnTo>
                    <a:lnTo>
                      <a:pt x="53" y="193"/>
                    </a:lnTo>
                    <a:lnTo>
                      <a:pt x="63" y="191"/>
                    </a:lnTo>
                    <a:lnTo>
                      <a:pt x="68" y="186"/>
                    </a:lnTo>
                    <a:lnTo>
                      <a:pt x="82" y="170"/>
                    </a:lnTo>
                    <a:lnTo>
                      <a:pt x="88" y="170"/>
                    </a:lnTo>
                    <a:lnTo>
                      <a:pt x="90" y="170"/>
                    </a:lnTo>
                    <a:lnTo>
                      <a:pt x="119" y="201"/>
                    </a:lnTo>
                    <a:lnTo>
                      <a:pt x="137" y="199"/>
                    </a:lnTo>
                    <a:lnTo>
                      <a:pt x="143" y="209"/>
                    </a:lnTo>
                    <a:lnTo>
                      <a:pt x="119" y="240"/>
                    </a:lnTo>
                    <a:lnTo>
                      <a:pt x="164" y="240"/>
                    </a:lnTo>
                    <a:lnTo>
                      <a:pt x="170" y="231"/>
                    </a:lnTo>
                    <a:lnTo>
                      <a:pt x="200" y="240"/>
                    </a:lnTo>
                    <a:lnTo>
                      <a:pt x="437" y="240"/>
                    </a:lnTo>
                    <a:lnTo>
                      <a:pt x="441" y="238"/>
                    </a:lnTo>
                    <a:lnTo>
                      <a:pt x="450" y="236"/>
                    </a:lnTo>
                    <a:lnTo>
                      <a:pt x="452" y="233"/>
                    </a:lnTo>
                    <a:lnTo>
                      <a:pt x="454" y="229"/>
                    </a:lnTo>
                    <a:lnTo>
                      <a:pt x="454" y="227"/>
                    </a:lnTo>
                    <a:lnTo>
                      <a:pt x="458" y="223"/>
                    </a:lnTo>
                    <a:lnTo>
                      <a:pt x="460" y="221"/>
                    </a:lnTo>
                    <a:lnTo>
                      <a:pt x="464" y="219"/>
                    </a:lnTo>
                    <a:lnTo>
                      <a:pt x="470" y="219"/>
                    </a:lnTo>
                    <a:lnTo>
                      <a:pt x="474" y="219"/>
                    </a:lnTo>
                    <a:lnTo>
                      <a:pt x="478" y="219"/>
                    </a:lnTo>
                    <a:lnTo>
                      <a:pt x="482" y="221"/>
                    </a:lnTo>
                    <a:lnTo>
                      <a:pt x="484" y="221"/>
                    </a:lnTo>
                    <a:lnTo>
                      <a:pt x="488" y="221"/>
                    </a:lnTo>
                    <a:lnTo>
                      <a:pt x="491" y="223"/>
                    </a:lnTo>
                    <a:lnTo>
                      <a:pt x="493" y="225"/>
                    </a:lnTo>
                    <a:lnTo>
                      <a:pt x="495" y="229"/>
                    </a:lnTo>
                    <a:lnTo>
                      <a:pt x="497" y="233"/>
                    </a:lnTo>
                    <a:lnTo>
                      <a:pt x="495" y="233"/>
                    </a:lnTo>
                    <a:lnTo>
                      <a:pt x="493" y="236"/>
                    </a:lnTo>
                    <a:lnTo>
                      <a:pt x="491" y="233"/>
                    </a:lnTo>
                    <a:lnTo>
                      <a:pt x="488" y="231"/>
                    </a:lnTo>
                    <a:lnTo>
                      <a:pt x="488" y="229"/>
                    </a:lnTo>
                    <a:lnTo>
                      <a:pt x="488" y="227"/>
                    </a:lnTo>
                    <a:lnTo>
                      <a:pt x="486" y="227"/>
                    </a:lnTo>
                    <a:lnTo>
                      <a:pt x="484" y="229"/>
                    </a:lnTo>
                    <a:lnTo>
                      <a:pt x="484" y="231"/>
                    </a:lnTo>
                    <a:lnTo>
                      <a:pt x="484" y="233"/>
                    </a:lnTo>
                    <a:lnTo>
                      <a:pt x="486" y="238"/>
                    </a:lnTo>
                    <a:lnTo>
                      <a:pt x="488" y="240"/>
                    </a:lnTo>
                    <a:lnTo>
                      <a:pt x="491" y="240"/>
                    </a:lnTo>
                    <a:lnTo>
                      <a:pt x="495" y="240"/>
                    </a:lnTo>
                    <a:lnTo>
                      <a:pt x="497" y="240"/>
                    </a:lnTo>
                    <a:lnTo>
                      <a:pt x="501" y="236"/>
                    </a:lnTo>
                    <a:lnTo>
                      <a:pt x="505" y="231"/>
                    </a:lnTo>
                    <a:lnTo>
                      <a:pt x="511" y="227"/>
                    </a:lnTo>
                    <a:lnTo>
                      <a:pt x="513" y="225"/>
                    </a:lnTo>
                    <a:lnTo>
                      <a:pt x="521" y="221"/>
                    </a:lnTo>
                    <a:lnTo>
                      <a:pt x="527" y="219"/>
                    </a:lnTo>
                    <a:lnTo>
                      <a:pt x="527" y="186"/>
                    </a:lnTo>
                    <a:lnTo>
                      <a:pt x="525" y="188"/>
                    </a:lnTo>
                    <a:lnTo>
                      <a:pt x="523" y="188"/>
                    </a:lnTo>
                    <a:lnTo>
                      <a:pt x="523" y="193"/>
                    </a:lnTo>
                    <a:lnTo>
                      <a:pt x="523" y="195"/>
                    </a:lnTo>
                    <a:lnTo>
                      <a:pt x="523" y="195"/>
                    </a:lnTo>
                    <a:lnTo>
                      <a:pt x="517" y="197"/>
                    </a:lnTo>
                    <a:lnTo>
                      <a:pt x="515" y="197"/>
                    </a:lnTo>
                    <a:lnTo>
                      <a:pt x="511" y="199"/>
                    </a:lnTo>
                    <a:lnTo>
                      <a:pt x="507" y="199"/>
                    </a:lnTo>
                    <a:lnTo>
                      <a:pt x="505" y="197"/>
                    </a:lnTo>
                    <a:lnTo>
                      <a:pt x="505" y="195"/>
                    </a:lnTo>
                    <a:lnTo>
                      <a:pt x="507" y="195"/>
                    </a:lnTo>
                    <a:lnTo>
                      <a:pt x="507" y="186"/>
                    </a:lnTo>
                    <a:lnTo>
                      <a:pt x="507" y="184"/>
                    </a:lnTo>
                    <a:lnTo>
                      <a:pt x="509" y="182"/>
                    </a:lnTo>
                    <a:lnTo>
                      <a:pt x="513" y="182"/>
                    </a:lnTo>
                    <a:lnTo>
                      <a:pt x="515" y="180"/>
                    </a:lnTo>
                    <a:lnTo>
                      <a:pt x="517" y="182"/>
                    </a:lnTo>
                    <a:lnTo>
                      <a:pt x="519" y="184"/>
                    </a:lnTo>
                    <a:lnTo>
                      <a:pt x="519" y="184"/>
                    </a:lnTo>
                    <a:lnTo>
                      <a:pt x="521" y="184"/>
                    </a:lnTo>
                    <a:lnTo>
                      <a:pt x="525" y="184"/>
                    </a:lnTo>
                    <a:lnTo>
                      <a:pt x="525" y="182"/>
                    </a:lnTo>
                    <a:lnTo>
                      <a:pt x="527" y="182"/>
                    </a:lnTo>
                    <a:lnTo>
                      <a:pt x="527" y="131"/>
                    </a:lnTo>
                    <a:lnTo>
                      <a:pt x="523" y="127"/>
                    </a:lnTo>
                    <a:lnTo>
                      <a:pt x="517" y="125"/>
                    </a:lnTo>
                    <a:lnTo>
                      <a:pt x="513" y="123"/>
                    </a:lnTo>
                    <a:lnTo>
                      <a:pt x="511" y="119"/>
                    </a:lnTo>
                    <a:lnTo>
                      <a:pt x="511" y="117"/>
                    </a:lnTo>
                    <a:lnTo>
                      <a:pt x="507" y="115"/>
                    </a:lnTo>
                    <a:lnTo>
                      <a:pt x="505" y="115"/>
                    </a:lnTo>
                    <a:lnTo>
                      <a:pt x="501" y="117"/>
                    </a:lnTo>
                    <a:lnTo>
                      <a:pt x="499" y="115"/>
                    </a:lnTo>
                    <a:lnTo>
                      <a:pt x="497" y="115"/>
                    </a:lnTo>
                    <a:lnTo>
                      <a:pt x="497" y="113"/>
                    </a:lnTo>
                    <a:lnTo>
                      <a:pt x="493" y="113"/>
                    </a:lnTo>
                    <a:lnTo>
                      <a:pt x="486" y="115"/>
                    </a:lnTo>
                    <a:lnTo>
                      <a:pt x="484" y="119"/>
                    </a:lnTo>
                    <a:lnTo>
                      <a:pt x="480" y="123"/>
                    </a:lnTo>
                    <a:lnTo>
                      <a:pt x="478" y="127"/>
                    </a:lnTo>
                    <a:lnTo>
                      <a:pt x="476" y="129"/>
                    </a:lnTo>
                    <a:lnTo>
                      <a:pt x="472" y="129"/>
                    </a:lnTo>
                    <a:lnTo>
                      <a:pt x="470" y="129"/>
                    </a:lnTo>
                    <a:lnTo>
                      <a:pt x="464" y="131"/>
                    </a:lnTo>
                    <a:lnTo>
                      <a:pt x="462" y="133"/>
                    </a:lnTo>
                    <a:lnTo>
                      <a:pt x="460" y="137"/>
                    </a:lnTo>
                    <a:lnTo>
                      <a:pt x="458" y="141"/>
                    </a:lnTo>
                    <a:lnTo>
                      <a:pt x="458" y="146"/>
                    </a:lnTo>
                    <a:lnTo>
                      <a:pt x="458" y="148"/>
                    </a:lnTo>
                    <a:lnTo>
                      <a:pt x="454" y="150"/>
                    </a:lnTo>
                    <a:lnTo>
                      <a:pt x="452" y="154"/>
                    </a:lnTo>
                    <a:lnTo>
                      <a:pt x="450" y="154"/>
                    </a:lnTo>
                    <a:lnTo>
                      <a:pt x="446" y="156"/>
                    </a:lnTo>
                    <a:lnTo>
                      <a:pt x="433" y="158"/>
                    </a:lnTo>
                    <a:lnTo>
                      <a:pt x="423" y="156"/>
                    </a:lnTo>
                    <a:lnTo>
                      <a:pt x="419" y="156"/>
                    </a:lnTo>
                    <a:lnTo>
                      <a:pt x="415" y="154"/>
                    </a:lnTo>
                    <a:lnTo>
                      <a:pt x="409" y="154"/>
                    </a:lnTo>
                    <a:lnTo>
                      <a:pt x="405" y="156"/>
                    </a:lnTo>
                    <a:lnTo>
                      <a:pt x="403" y="156"/>
                    </a:lnTo>
                    <a:lnTo>
                      <a:pt x="409" y="154"/>
                    </a:lnTo>
                    <a:lnTo>
                      <a:pt x="413" y="152"/>
                    </a:lnTo>
                    <a:lnTo>
                      <a:pt x="421" y="152"/>
                    </a:lnTo>
                    <a:lnTo>
                      <a:pt x="429" y="154"/>
                    </a:lnTo>
                    <a:lnTo>
                      <a:pt x="437" y="154"/>
                    </a:lnTo>
                    <a:lnTo>
                      <a:pt x="444" y="154"/>
                    </a:lnTo>
                    <a:lnTo>
                      <a:pt x="450" y="150"/>
                    </a:lnTo>
                    <a:lnTo>
                      <a:pt x="452" y="146"/>
                    </a:lnTo>
                    <a:lnTo>
                      <a:pt x="454" y="146"/>
                    </a:lnTo>
                    <a:lnTo>
                      <a:pt x="456" y="141"/>
                    </a:lnTo>
                    <a:lnTo>
                      <a:pt x="456" y="137"/>
                    </a:lnTo>
                    <a:lnTo>
                      <a:pt x="458" y="133"/>
                    </a:lnTo>
                    <a:lnTo>
                      <a:pt x="458" y="131"/>
                    </a:lnTo>
                    <a:lnTo>
                      <a:pt x="462" y="129"/>
                    </a:lnTo>
                    <a:lnTo>
                      <a:pt x="464" y="127"/>
                    </a:lnTo>
                    <a:lnTo>
                      <a:pt x="470" y="125"/>
                    </a:lnTo>
                    <a:lnTo>
                      <a:pt x="474" y="125"/>
                    </a:lnTo>
                    <a:lnTo>
                      <a:pt x="478" y="123"/>
                    </a:lnTo>
                    <a:lnTo>
                      <a:pt x="480" y="119"/>
                    </a:lnTo>
                    <a:lnTo>
                      <a:pt x="480" y="115"/>
                    </a:lnTo>
                    <a:lnTo>
                      <a:pt x="484" y="111"/>
                    </a:lnTo>
                    <a:lnTo>
                      <a:pt x="488" y="107"/>
                    </a:lnTo>
                    <a:lnTo>
                      <a:pt x="491" y="107"/>
                    </a:lnTo>
                    <a:lnTo>
                      <a:pt x="495" y="105"/>
                    </a:lnTo>
                    <a:lnTo>
                      <a:pt x="495" y="103"/>
                    </a:lnTo>
                    <a:lnTo>
                      <a:pt x="499" y="101"/>
                    </a:lnTo>
                    <a:lnTo>
                      <a:pt x="499" y="103"/>
                    </a:lnTo>
                    <a:lnTo>
                      <a:pt x="499" y="107"/>
                    </a:lnTo>
                    <a:lnTo>
                      <a:pt x="501" y="109"/>
                    </a:lnTo>
                    <a:lnTo>
                      <a:pt x="503" y="111"/>
                    </a:lnTo>
                    <a:lnTo>
                      <a:pt x="505" y="111"/>
                    </a:lnTo>
                    <a:lnTo>
                      <a:pt x="509" y="111"/>
                    </a:lnTo>
                    <a:lnTo>
                      <a:pt x="511" y="111"/>
                    </a:lnTo>
                    <a:lnTo>
                      <a:pt x="513" y="111"/>
                    </a:lnTo>
                    <a:lnTo>
                      <a:pt x="515" y="113"/>
                    </a:lnTo>
                    <a:lnTo>
                      <a:pt x="517" y="111"/>
                    </a:lnTo>
                    <a:lnTo>
                      <a:pt x="511" y="105"/>
                    </a:lnTo>
                    <a:lnTo>
                      <a:pt x="505" y="96"/>
                    </a:lnTo>
                    <a:lnTo>
                      <a:pt x="501" y="88"/>
                    </a:lnTo>
                    <a:lnTo>
                      <a:pt x="501" y="84"/>
                    </a:lnTo>
                    <a:lnTo>
                      <a:pt x="497" y="80"/>
                    </a:lnTo>
                    <a:lnTo>
                      <a:pt x="493" y="82"/>
                    </a:lnTo>
                    <a:lnTo>
                      <a:pt x="488" y="84"/>
                    </a:lnTo>
                    <a:lnTo>
                      <a:pt x="484" y="84"/>
                    </a:lnTo>
                    <a:lnTo>
                      <a:pt x="482" y="84"/>
                    </a:lnTo>
                    <a:lnTo>
                      <a:pt x="491" y="78"/>
                    </a:lnTo>
                    <a:lnTo>
                      <a:pt x="493" y="76"/>
                    </a:lnTo>
                    <a:lnTo>
                      <a:pt x="495" y="72"/>
                    </a:lnTo>
                    <a:lnTo>
                      <a:pt x="501" y="66"/>
                    </a:lnTo>
                    <a:lnTo>
                      <a:pt x="501" y="62"/>
                    </a:lnTo>
                    <a:lnTo>
                      <a:pt x="499" y="54"/>
                    </a:lnTo>
                    <a:lnTo>
                      <a:pt x="499" y="47"/>
                    </a:lnTo>
                    <a:lnTo>
                      <a:pt x="484" y="31"/>
                    </a:lnTo>
                    <a:lnTo>
                      <a:pt x="470" y="31"/>
                    </a:lnTo>
                    <a:lnTo>
                      <a:pt x="448" y="43"/>
                    </a:lnTo>
                    <a:lnTo>
                      <a:pt x="441" y="47"/>
                    </a:lnTo>
                    <a:lnTo>
                      <a:pt x="441" y="47"/>
                    </a:lnTo>
                    <a:lnTo>
                      <a:pt x="433" y="54"/>
                    </a:lnTo>
                    <a:lnTo>
                      <a:pt x="427" y="60"/>
                    </a:lnTo>
                    <a:lnTo>
                      <a:pt x="427" y="60"/>
                    </a:lnTo>
                    <a:lnTo>
                      <a:pt x="419" y="64"/>
                    </a:lnTo>
                    <a:lnTo>
                      <a:pt x="405" y="72"/>
                    </a:lnTo>
                    <a:lnTo>
                      <a:pt x="388" y="80"/>
                    </a:lnTo>
                    <a:lnTo>
                      <a:pt x="380" y="84"/>
                    </a:lnTo>
                    <a:lnTo>
                      <a:pt x="380" y="84"/>
                    </a:lnTo>
                    <a:lnTo>
                      <a:pt x="378" y="82"/>
                    </a:lnTo>
                    <a:lnTo>
                      <a:pt x="374" y="82"/>
                    </a:lnTo>
                    <a:lnTo>
                      <a:pt x="368" y="76"/>
                    </a:lnTo>
                    <a:lnTo>
                      <a:pt x="364" y="72"/>
                    </a:lnTo>
                    <a:lnTo>
                      <a:pt x="368" y="62"/>
                    </a:lnTo>
                    <a:lnTo>
                      <a:pt x="360" y="49"/>
                    </a:lnTo>
                    <a:lnTo>
                      <a:pt x="354" y="41"/>
                    </a:lnTo>
                    <a:lnTo>
                      <a:pt x="352" y="39"/>
                    </a:lnTo>
                    <a:lnTo>
                      <a:pt x="339" y="39"/>
                    </a:lnTo>
                    <a:lnTo>
                      <a:pt x="327" y="60"/>
                    </a:lnTo>
                    <a:lnTo>
                      <a:pt x="325" y="68"/>
                    </a:lnTo>
                    <a:lnTo>
                      <a:pt x="319" y="78"/>
                    </a:lnTo>
                    <a:lnTo>
                      <a:pt x="315" y="80"/>
                    </a:lnTo>
                    <a:lnTo>
                      <a:pt x="307" y="82"/>
                    </a:lnTo>
                    <a:lnTo>
                      <a:pt x="305" y="74"/>
                    </a:lnTo>
                    <a:lnTo>
                      <a:pt x="298" y="66"/>
                    </a:lnTo>
                    <a:lnTo>
                      <a:pt x="298" y="58"/>
                    </a:lnTo>
                    <a:lnTo>
                      <a:pt x="294" y="49"/>
                    </a:lnTo>
                    <a:lnTo>
                      <a:pt x="278" y="43"/>
                    </a:lnTo>
                    <a:lnTo>
                      <a:pt x="278" y="41"/>
                    </a:lnTo>
                    <a:lnTo>
                      <a:pt x="272" y="33"/>
                    </a:lnTo>
                    <a:lnTo>
                      <a:pt x="266" y="29"/>
                    </a:lnTo>
                    <a:lnTo>
                      <a:pt x="266" y="27"/>
                    </a:lnTo>
                    <a:lnTo>
                      <a:pt x="266" y="25"/>
                    </a:lnTo>
                    <a:lnTo>
                      <a:pt x="272" y="21"/>
                    </a:lnTo>
                    <a:lnTo>
                      <a:pt x="260" y="11"/>
                    </a:lnTo>
                    <a:lnTo>
                      <a:pt x="258" y="7"/>
                    </a:lnTo>
                    <a:lnTo>
                      <a:pt x="260" y="4"/>
                    </a:lnTo>
                    <a:lnTo>
                      <a:pt x="256" y="0"/>
                    </a:lnTo>
                    <a:lnTo>
                      <a:pt x="249" y="0"/>
                    </a:lnTo>
                    <a:lnTo>
                      <a:pt x="24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8" name="Freeform 549"/>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9" name="Freeform 550"/>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0" name="Freeform 551"/>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1" name="Freeform 552"/>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2" name="Freeform 553"/>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3" name="Freeform 554"/>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4" name="Freeform 555"/>
              <p:cNvSpPr>
                <a:spLocks/>
              </p:cNvSpPr>
              <p:nvPr/>
            </p:nvSpPr>
            <p:spPr bwMode="auto">
              <a:xfrm>
                <a:off x="5156" y="1868"/>
                <a:ext cx="249" cy="351"/>
              </a:xfrm>
              <a:custGeom>
                <a:avLst/>
                <a:gdLst>
                  <a:gd name="T0" fmla="*/ 145 w 249"/>
                  <a:gd name="T1" fmla="*/ 12 h 351"/>
                  <a:gd name="T2" fmla="*/ 130 w 249"/>
                  <a:gd name="T3" fmla="*/ 28 h 351"/>
                  <a:gd name="T4" fmla="*/ 114 w 249"/>
                  <a:gd name="T5" fmla="*/ 24 h 351"/>
                  <a:gd name="T6" fmla="*/ 108 w 249"/>
                  <a:gd name="T7" fmla="*/ 41 h 351"/>
                  <a:gd name="T8" fmla="*/ 110 w 249"/>
                  <a:gd name="T9" fmla="*/ 73 h 351"/>
                  <a:gd name="T10" fmla="*/ 104 w 249"/>
                  <a:gd name="T11" fmla="*/ 102 h 351"/>
                  <a:gd name="T12" fmla="*/ 81 w 249"/>
                  <a:gd name="T13" fmla="*/ 118 h 351"/>
                  <a:gd name="T14" fmla="*/ 61 w 249"/>
                  <a:gd name="T15" fmla="*/ 116 h 351"/>
                  <a:gd name="T16" fmla="*/ 42 w 249"/>
                  <a:gd name="T17" fmla="*/ 118 h 351"/>
                  <a:gd name="T18" fmla="*/ 22 w 249"/>
                  <a:gd name="T19" fmla="*/ 139 h 351"/>
                  <a:gd name="T20" fmla="*/ 22 w 249"/>
                  <a:gd name="T21" fmla="*/ 159 h 351"/>
                  <a:gd name="T22" fmla="*/ 8 w 249"/>
                  <a:gd name="T23" fmla="*/ 176 h 351"/>
                  <a:gd name="T24" fmla="*/ 10 w 249"/>
                  <a:gd name="T25" fmla="*/ 196 h 351"/>
                  <a:gd name="T26" fmla="*/ 2 w 249"/>
                  <a:gd name="T27" fmla="*/ 223 h 351"/>
                  <a:gd name="T28" fmla="*/ 12 w 249"/>
                  <a:gd name="T29" fmla="*/ 237 h 351"/>
                  <a:gd name="T30" fmla="*/ 24 w 249"/>
                  <a:gd name="T31" fmla="*/ 245 h 351"/>
                  <a:gd name="T32" fmla="*/ 42 w 249"/>
                  <a:gd name="T33" fmla="*/ 257 h 351"/>
                  <a:gd name="T34" fmla="*/ 71 w 249"/>
                  <a:gd name="T35" fmla="*/ 274 h 351"/>
                  <a:gd name="T36" fmla="*/ 87 w 249"/>
                  <a:gd name="T37" fmla="*/ 292 h 351"/>
                  <a:gd name="T38" fmla="*/ 87 w 249"/>
                  <a:gd name="T39" fmla="*/ 317 h 351"/>
                  <a:gd name="T40" fmla="*/ 79 w 249"/>
                  <a:gd name="T41" fmla="*/ 329 h 351"/>
                  <a:gd name="T42" fmla="*/ 75 w 249"/>
                  <a:gd name="T43" fmla="*/ 351 h 351"/>
                  <a:gd name="T44" fmla="*/ 198 w 249"/>
                  <a:gd name="T45" fmla="*/ 347 h 351"/>
                  <a:gd name="T46" fmla="*/ 208 w 249"/>
                  <a:gd name="T47" fmla="*/ 347 h 351"/>
                  <a:gd name="T48" fmla="*/ 208 w 249"/>
                  <a:gd name="T49" fmla="*/ 333 h 351"/>
                  <a:gd name="T50" fmla="*/ 204 w 249"/>
                  <a:gd name="T51" fmla="*/ 312 h 351"/>
                  <a:gd name="T52" fmla="*/ 194 w 249"/>
                  <a:gd name="T53" fmla="*/ 278 h 351"/>
                  <a:gd name="T54" fmla="*/ 183 w 249"/>
                  <a:gd name="T55" fmla="*/ 249 h 351"/>
                  <a:gd name="T56" fmla="*/ 175 w 249"/>
                  <a:gd name="T57" fmla="*/ 233 h 351"/>
                  <a:gd name="T58" fmla="*/ 171 w 249"/>
                  <a:gd name="T59" fmla="*/ 218 h 351"/>
                  <a:gd name="T60" fmla="*/ 179 w 249"/>
                  <a:gd name="T61" fmla="*/ 208 h 351"/>
                  <a:gd name="T62" fmla="*/ 177 w 249"/>
                  <a:gd name="T63" fmla="*/ 204 h 351"/>
                  <a:gd name="T64" fmla="*/ 173 w 249"/>
                  <a:gd name="T65" fmla="*/ 204 h 351"/>
                  <a:gd name="T66" fmla="*/ 177 w 249"/>
                  <a:gd name="T67" fmla="*/ 194 h 351"/>
                  <a:gd name="T68" fmla="*/ 177 w 249"/>
                  <a:gd name="T69" fmla="*/ 188 h 351"/>
                  <a:gd name="T70" fmla="*/ 181 w 249"/>
                  <a:gd name="T71" fmla="*/ 176 h 351"/>
                  <a:gd name="T72" fmla="*/ 192 w 249"/>
                  <a:gd name="T73" fmla="*/ 159 h 351"/>
                  <a:gd name="T74" fmla="*/ 214 w 249"/>
                  <a:gd name="T75" fmla="*/ 145 h 351"/>
                  <a:gd name="T76" fmla="*/ 222 w 249"/>
                  <a:gd name="T77" fmla="*/ 124 h 351"/>
                  <a:gd name="T78" fmla="*/ 239 w 249"/>
                  <a:gd name="T79" fmla="*/ 114 h 351"/>
                  <a:gd name="T80" fmla="*/ 249 w 249"/>
                  <a:gd name="T81" fmla="*/ 102 h 351"/>
                  <a:gd name="T82" fmla="*/ 249 w 249"/>
                  <a:gd name="T83" fmla="*/ 51 h 351"/>
                  <a:gd name="T84" fmla="*/ 235 w 249"/>
                  <a:gd name="T85" fmla="*/ 43 h 351"/>
                  <a:gd name="T86" fmla="*/ 220 w 249"/>
                  <a:gd name="T87" fmla="*/ 32 h 351"/>
                  <a:gd name="T88" fmla="*/ 202 w 249"/>
                  <a:gd name="T89" fmla="*/ 43 h 351"/>
                  <a:gd name="T90" fmla="*/ 196 w 249"/>
                  <a:gd name="T91" fmla="*/ 51 h 351"/>
                  <a:gd name="T92" fmla="*/ 194 w 249"/>
                  <a:gd name="T93" fmla="*/ 32 h 351"/>
                  <a:gd name="T94" fmla="*/ 181 w 249"/>
                  <a:gd name="T95" fmla="*/ 12 h 351"/>
                  <a:gd name="T96" fmla="*/ 167 w 249"/>
                  <a:gd name="T97" fmla="*/ 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351">
                    <a:moveTo>
                      <a:pt x="153" y="0"/>
                    </a:move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190" y="351"/>
                    </a:lnTo>
                    <a:lnTo>
                      <a:pt x="194" y="349"/>
                    </a:lnTo>
                    <a:lnTo>
                      <a:pt x="196" y="347"/>
                    </a:lnTo>
                    <a:lnTo>
                      <a:pt x="198" y="347"/>
                    </a:lnTo>
                    <a:lnTo>
                      <a:pt x="202" y="351"/>
                    </a:lnTo>
                    <a:lnTo>
                      <a:pt x="206" y="351"/>
                    </a:lnTo>
                    <a:lnTo>
                      <a:pt x="208" y="349"/>
                    </a:lnTo>
                    <a:lnTo>
                      <a:pt x="208" y="347"/>
                    </a:lnTo>
                    <a:lnTo>
                      <a:pt x="204" y="347"/>
                    </a:lnTo>
                    <a:lnTo>
                      <a:pt x="204" y="345"/>
                    </a:lnTo>
                    <a:lnTo>
                      <a:pt x="206" y="341"/>
                    </a:lnTo>
                    <a:lnTo>
                      <a:pt x="208" y="333"/>
                    </a:lnTo>
                    <a:lnTo>
                      <a:pt x="208" y="327"/>
                    </a:lnTo>
                    <a:lnTo>
                      <a:pt x="208" y="319"/>
                    </a:lnTo>
                    <a:lnTo>
                      <a:pt x="206"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3" y="116"/>
                    </a:lnTo>
                    <a:lnTo>
                      <a:pt x="235" y="116"/>
                    </a:lnTo>
                    <a:lnTo>
                      <a:pt x="239" y="114"/>
                    </a:lnTo>
                    <a:lnTo>
                      <a:pt x="243" y="114"/>
                    </a:lnTo>
                    <a:lnTo>
                      <a:pt x="245" y="110"/>
                    </a:lnTo>
                    <a:lnTo>
                      <a:pt x="247" y="106"/>
                    </a:lnTo>
                    <a:lnTo>
                      <a:pt x="249" y="102"/>
                    </a:lnTo>
                    <a:lnTo>
                      <a:pt x="247" y="98"/>
                    </a:lnTo>
                    <a:lnTo>
                      <a:pt x="249" y="96"/>
                    </a:lnTo>
                    <a:lnTo>
                      <a:pt x="249" y="96"/>
                    </a:lnTo>
                    <a:lnTo>
                      <a:pt x="249" y="51"/>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5" name="Freeform 556"/>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96" name="Freeform 557"/>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97" name="Freeform 558"/>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8" name="Freeform 559"/>
              <p:cNvSpPr>
                <a:spLocks/>
              </p:cNvSpPr>
              <p:nvPr/>
            </p:nvSpPr>
            <p:spPr bwMode="auto">
              <a:xfrm>
                <a:off x="5205" y="2221"/>
                <a:ext cx="139" cy="166"/>
              </a:xfrm>
              <a:custGeom>
                <a:avLst/>
                <a:gdLst>
                  <a:gd name="T0" fmla="*/ 132 w 139"/>
                  <a:gd name="T1" fmla="*/ 7 h 166"/>
                  <a:gd name="T2" fmla="*/ 130 w 139"/>
                  <a:gd name="T3" fmla="*/ 17 h 166"/>
                  <a:gd name="T4" fmla="*/ 116 w 139"/>
                  <a:gd name="T5" fmla="*/ 17 h 166"/>
                  <a:gd name="T6" fmla="*/ 116 w 139"/>
                  <a:gd name="T7" fmla="*/ 9 h 166"/>
                  <a:gd name="T8" fmla="*/ 116 w 139"/>
                  <a:gd name="T9" fmla="*/ 7 h 166"/>
                  <a:gd name="T10" fmla="*/ 110 w 139"/>
                  <a:gd name="T11" fmla="*/ 11 h 166"/>
                  <a:gd name="T12" fmla="*/ 100 w 139"/>
                  <a:gd name="T13" fmla="*/ 4 h 166"/>
                  <a:gd name="T14" fmla="*/ 92 w 139"/>
                  <a:gd name="T15" fmla="*/ 2 h 166"/>
                  <a:gd name="T16" fmla="*/ 83 w 139"/>
                  <a:gd name="T17" fmla="*/ 19 h 166"/>
                  <a:gd name="T18" fmla="*/ 75 w 139"/>
                  <a:gd name="T19" fmla="*/ 23 h 166"/>
                  <a:gd name="T20" fmla="*/ 51 w 139"/>
                  <a:gd name="T21" fmla="*/ 21 h 166"/>
                  <a:gd name="T22" fmla="*/ 40 w 139"/>
                  <a:gd name="T23" fmla="*/ 23 h 166"/>
                  <a:gd name="T24" fmla="*/ 34 w 139"/>
                  <a:gd name="T25" fmla="*/ 27 h 166"/>
                  <a:gd name="T26" fmla="*/ 10 w 139"/>
                  <a:gd name="T27" fmla="*/ 39 h 166"/>
                  <a:gd name="T28" fmla="*/ 0 w 139"/>
                  <a:gd name="T29" fmla="*/ 47 h 166"/>
                  <a:gd name="T30" fmla="*/ 10 w 139"/>
                  <a:gd name="T31" fmla="*/ 66 h 166"/>
                  <a:gd name="T32" fmla="*/ 14 w 139"/>
                  <a:gd name="T33" fmla="*/ 80 h 166"/>
                  <a:gd name="T34" fmla="*/ 14 w 139"/>
                  <a:gd name="T35" fmla="*/ 86 h 166"/>
                  <a:gd name="T36" fmla="*/ 8 w 139"/>
                  <a:gd name="T37" fmla="*/ 101 h 166"/>
                  <a:gd name="T38" fmla="*/ 2 w 139"/>
                  <a:gd name="T39" fmla="*/ 125 h 166"/>
                  <a:gd name="T40" fmla="*/ 12 w 139"/>
                  <a:gd name="T41" fmla="*/ 137 h 166"/>
                  <a:gd name="T42" fmla="*/ 18 w 139"/>
                  <a:gd name="T43" fmla="*/ 158 h 166"/>
                  <a:gd name="T44" fmla="*/ 24 w 139"/>
                  <a:gd name="T45" fmla="*/ 166 h 166"/>
                  <a:gd name="T46" fmla="*/ 32 w 139"/>
                  <a:gd name="T47" fmla="*/ 162 h 166"/>
                  <a:gd name="T48" fmla="*/ 45 w 139"/>
                  <a:gd name="T49" fmla="*/ 160 h 166"/>
                  <a:gd name="T50" fmla="*/ 57 w 139"/>
                  <a:gd name="T51" fmla="*/ 162 h 166"/>
                  <a:gd name="T52" fmla="*/ 59 w 139"/>
                  <a:gd name="T53" fmla="*/ 166 h 166"/>
                  <a:gd name="T54" fmla="*/ 71 w 139"/>
                  <a:gd name="T55" fmla="*/ 164 h 166"/>
                  <a:gd name="T56" fmla="*/ 79 w 139"/>
                  <a:gd name="T57" fmla="*/ 166 h 166"/>
                  <a:gd name="T58" fmla="*/ 112 w 139"/>
                  <a:gd name="T59" fmla="*/ 162 h 166"/>
                  <a:gd name="T60" fmla="*/ 112 w 139"/>
                  <a:gd name="T61" fmla="*/ 152 h 166"/>
                  <a:gd name="T62" fmla="*/ 124 w 139"/>
                  <a:gd name="T63" fmla="*/ 150 h 166"/>
                  <a:gd name="T64" fmla="*/ 132 w 139"/>
                  <a:gd name="T65" fmla="*/ 137 h 166"/>
                  <a:gd name="T66" fmla="*/ 139 w 139"/>
                  <a:gd name="T6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166">
                    <a:moveTo>
                      <a:pt x="137" y="2"/>
                    </a:moveTo>
                    <a:lnTo>
                      <a:pt x="132" y="7"/>
                    </a:lnTo>
                    <a:lnTo>
                      <a:pt x="130" y="15"/>
                    </a:lnTo>
                    <a:lnTo>
                      <a:pt x="130" y="17"/>
                    </a:lnTo>
                    <a:lnTo>
                      <a:pt x="118" y="19"/>
                    </a:lnTo>
                    <a:lnTo>
                      <a:pt x="116" y="17"/>
                    </a:lnTo>
                    <a:lnTo>
                      <a:pt x="116" y="11"/>
                    </a:lnTo>
                    <a:lnTo>
                      <a:pt x="116" y="9"/>
                    </a:lnTo>
                    <a:lnTo>
                      <a:pt x="116" y="7"/>
                    </a:lnTo>
                    <a:lnTo>
                      <a:pt x="116" y="7"/>
                    </a:lnTo>
                    <a:lnTo>
                      <a:pt x="114" y="11"/>
                    </a:lnTo>
                    <a:lnTo>
                      <a:pt x="110" y="11"/>
                    </a:lnTo>
                    <a:lnTo>
                      <a:pt x="110" y="4"/>
                    </a:lnTo>
                    <a:lnTo>
                      <a:pt x="100" y="4"/>
                    </a:lnTo>
                    <a:lnTo>
                      <a:pt x="96" y="7"/>
                    </a:lnTo>
                    <a:lnTo>
                      <a:pt x="92" y="2"/>
                    </a:lnTo>
                    <a:lnTo>
                      <a:pt x="87" y="7"/>
                    </a:lnTo>
                    <a:lnTo>
                      <a:pt x="83" y="19"/>
                    </a:lnTo>
                    <a:lnTo>
                      <a:pt x="79" y="23"/>
                    </a:lnTo>
                    <a:lnTo>
                      <a:pt x="75" y="23"/>
                    </a:lnTo>
                    <a:lnTo>
                      <a:pt x="67" y="23"/>
                    </a:lnTo>
                    <a:lnTo>
                      <a:pt x="51" y="21"/>
                    </a:lnTo>
                    <a:lnTo>
                      <a:pt x="43" y="21"/>
                    </a:lnTo>
                    <a:lnTo>
                      <a:pt x="40" y="23"/>
                    </a:lnTo>
                    <a:lnTo>
                      <a:pt x="36" y="27"/>
                    </a:lnTo>
                    <a:lnTo>
                      <a:pt x="34" y="27"/>
                    </a:lnTo>
                    <a:lnTo>
                      <a:pt x="18" y="35"/>
                    </a:lnTo>
                    <a:lnTo>
                      <a:pt x="10" y="39"/>
                    </a:lnTo>
                    <a:lnTo>
                      <a:pt x="4" y="45"/>
                    </a:lnTo>
                    <a:lnTo>
                      <a:pt x="0" y="47"/>
                    </a:lnTo>
                    <a:lnTo>
                      <a:pt x="4" y="56"/>
                    </a:lnTo>
                    <a:lnTo>
                      <a:pt x="10" y="66"/>
                    </a:lnTo>
                    <a:lnTo>
                      <a:pt x="14" y="78"/>
                    </a:lnTo>
                    <a:lnTo>
                      <a:pt x="14" y="80"/>
                    </a:lnTo>
                    <a:lnTo>
                      <a:pt x="18" y="82"/>
                    </a:lnTo>
                    <a:lnTo>
                      <a:pt x="14" y="86"/>
                    </a:lnTo>
                    <a:lnTo>
                      <a:pt x="12" y="92"/>
                    </a:lnTo>
                    <a:lnTo>
                      <a:pt x="8" y="101"/>
                    </a:lnTo>
                    <a:lnTo>
                      <a:pt x="6" y="115"/>
                    </a:lnTo>
                    <a:lnTo>
                      <a:pt x="2" y="125"/>
                    </a:lnTo>
                    <a:lnTo>
                      <a:pt x="2" y="129"/>
                    </a:lnTo>
                    <a:lnTo>
                      <a:pt x="12" y="137"/>
                    </a:lnTo>
                    <a:lnTo>
                      <a:pt x="10" y="143"/>
                    </a:lnTo>
                    <a:lnTo>
                      <a:pt x="18" y="158"/>
                    </a:lnTo>
                    <a:lnTo>
                      <a:pt x="22" y="164"/>
                    </a:lnTo>
                    <a:lnTo>
                      <a:pt x="24" y="166"/>
                    </a:lnTo>
                    <a:lnTo>
                      <a:pt x="28" y="164"/>
                    </a:lnTo>
                    <a:lnTo>
                      <a:pt x="32" y="162"/>
                    </a:lnTo>
                    <a:lnTo>
                      <a:pt x="36" y="160"/>
                    </a:lnTo>
                    <a:lnTo>
                      <a:pt x="45" y="160"/>
                    </a:lnTo>
                    <a:lnTo>
                      <a:pt x="53" y="160"/>
                    </a:lnTo>
                    <a:lnTo>
                      <a:pt x="57" y="162"/>
                    </a:lnTo>
                    <a:lnTo>
                      <a:pt x="59" y="164"/>
                    </a:lnTo>
                    <a:lnTo>
                      <a:pt x="59" y="166"/>
                    </a:lnTo>
                    <a:lnTo>
                      <a:pt x="71" y="166"/>
                    </a:lnTo>
                    <a:lnTo>
                      <a:pt x="71" y="164"/>
                    </a:lnTo>
                    <a:lnTo>
                      <a:pt x="75" y="164"/>
                    </a:lnTo>
                    <a:lnTo>
                      <a:pt x="79" y="166"/>
                    </a:lnTo>
                    <a:lnTo>
                      <a:pt x="114" y="166"/>
                    </a:lnTo>
                    <a:lnTo>
                      <a:pt x="112" y="162"/>
                    </a:lnTo>
                    <a:lnTo>
                      <a:pt x="110" y="154"/>
                    </a:lnTo>
                    <a:lnTo>
                      <a:pt x="112" y="152"/>
                    </a:lnTo>
                    <a:lnTo>
                      <a:pt x="120" y="152"/>
                    </a:lnTo>
                    <a:lnTo>
                      <a:pt x="124" y="150"/>
                    </a:lnTo>
                    <a:lnTo>
                      <a:pt x="126" y="146"/>
                    </a:lnTo>
                    <a:lnTo>
                      <a:pt x="132" y="137"/>
                    </a:lnTo>
                    <a:lnTo>
                      <a:pt x="139" y="131"/>
                    </a:lnTo>
                    <a:lnTo>
                      <a:pt x="139" y="0"/>
                    </a:lnTo>
                    <a:lnTo>
                      <a:pt x="137"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9" name="Freeform 560"/>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0" name="Freeform 561"/>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1" name="Freeform 562"/>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2" name="Rectangle 563"/>
              <p:cNvSpPr>
                <a:spLocks noChangeArrowheads="1"/>
              </p:cNvSpPr>
              <p:nvPr/>
            </p:nvSpPr>
            <p:spPr bwMode="auto">
              <a:xfrm>
                <a:off x="5421" y="2246"/>
                <a:ext cx="37" cy="2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3" name="Freeform 564"/>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4" name="Freeform 565"/>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5" name="Freeform 566"/>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6" name="Freeform 567"/>
              <p:cNvSpPr>
                <a:spLocks/>
              </p:cNvSpPr>
              <p:nvPr/>
            </p:nvSpPr>
            <p:spPr bwMode="auto">
              <a:xfrm>
                <a:off x="5525" y="2238"/>
                <a:ext cx="80" cy="229"/>
              </a:xfrm>
              <a:custGeom>
                <a:avLst/>
                <a:gdLst>
                  <a:gd name="T0" fmla="*/ 15 w 80"/>
                  <a:gd name="T1" fmla="*/ 8 h 229"/>
                  <a:gd name="T2" fmla="*/ 2 w 80"/>
                  <a:gd name="T3" fmla="*/ 28 h 229"/>
                  <a:gd name="T4" fmla="*/ 0 w 80"/>
                  <a:gd name="T5" fmla="*/ 37 h 229"/>
                  <a:gd name="T6" fmla="*/ 5 w 80"/>
                  <a:gd name="T7" fmla="*/ 61 h 229"/>
                  <a:gd name="T8" fmla="*/ 7 w 80"/>
                  <a:gd name="T9" fmla="*/ 63 h 229"/>
                  <a:gd name="T10" fmla="*/ 7 w 80"/>
                  <a:gd name="T11" fmla="*/ 67 h 229"/>
                  <a:gd name="T12" fmla="*/ 9 w 80"/>
                  <a:gd name="T13" fmla="*/ 69 h 229"/>
                  <a:gd name="T14" fmla="*/ 11 w 80"/>
                  <a:gd name="T15" fmla="*/ 73 h 229"/>
                  <a:gd name="T16" fmla="*/ 21 w 80"/>
                  <a:gd name="T17" fmla="*/ 71 h 229"/>
                  <a:gd name="T18" fmla="*/ 33 w 80"/>
                  <a:gd name="T19" fmla="*/ 75 h 229"/>
                  <a:gd name="T20" fmla="*/ 39 w 80"/>
                  <a:gd name="T21" fmla="*/ 79 h 229"/>
                  <a:gd name="T22" fmla="*/ 45 w 80"/>
                  <a:gd name="T23" fmla="*/ 86 h 229"/>
                  <a:gd name="T24" fmla="*/ 49 w 80"/>
                  <a:gd name="T25" fmla="*/ 96 h 229"/>
                  <a:gd name="T26" fmla="*/ 52 w 80"/>
                  <a:gd name="T27" fmla="*/ 102 h 229"/>
                  <a:gd name="T28" fmla="*/ 47 w 80"/>
                  <a:gd name="T29" fmla="*/ 135 h 229"/>
                  <a:gd name="T30" fmla="*/ 45 w 80"/>
                  <a:gd name="T31" fmla="*/ 141 h 229"/>
                  <a:gd name="T32" fmla="*/ 43 w 80"/>
                  <a:gd name="T33" fmla="*/ 149 h 229"/>
                  <a:gd name="T34" fmla="*/ 41 w 80"/>
                  <a:gd name="T35" fmla="*/ 151 h 229"/>
                  <a:gd name="T36" fmla="*/ 39 w 80"/>
                  <a:gd name="T37" fmla="*/ 155 h 229"/>
                  <a:gd name="T38" fmla="*/ 35 w 80"/>
                  <a:gd name="T39" fmla="*/ 155 h 229"/>
                  <a:gd name="T40" fmla="*/ 31 w 80"/>
                  <a:gd name="T41" fmla="*/ 155 h 229"/>
                  <a:gd name="T42" fmla="*/ 23 w 80"/>
                  <a:gd name="T43" fmla="*/ 155 h 229"/>
                  <a:gd name="T44" fmla="*/ 19 w 80"/>
                  <a:gd name="T45" fmla="*/ 159 h 229"/>
                  <a:gd name="T46" fmla="*/ 11 w 80"/>
                  <a:gd name="T47" fmla="*/ 167 h 229"/>
                  <a:gd name="T48" fmla="*/ 9 w 80"/>
                  <a:gd name="T49" fmla="*/ 174 h 229"/>
                  <a:gd name="T50" fmla="*/ 7 w 80"/>
                  <a:gd name="T51" fmla="*/ 202 h 229"/>
                  <a:gd name="T52" fmla="*/ 11 w 80"/>
                  <a:gd name="T53" fmla="*/ 229 h 229"/>
                  <a:gd name="T54" fmla="*/ 80 w 80"/>
                  <a:gd name="T55" fmla="*/ 229 h 229"/>
                  <a:gd name="T56" fmla="*/ 80 w 80"/>
                  <a:gd name="T57" fmla="*/ 139 h 229"/>
                  <a:gd name="T58" fmla="*/ 76 w 80"/>
                  <a:gd name="T59" fmla="*/ 139 h 229"/>
                  <a:gd name="T60" fmla="*/ 72 w 80"/>
                  <a:gd name="T61" fmla="*/ 135 h 229"/>
                  <a:gd name="T62" fmla="*/ 68 w 80"/>
                  <a:gd name="T63" fmla="*/ 131 h 229"/>
                  <a:gd name="T64" fmla="*/ 70 w 80"/>
                  <a:gd name="T65" fmla="*/ 124 h 229"/>
                  <a:gd name="T66" fmla="*/ 70 w 80"/>
                  <a:gd name="T67" fmla="*/ 122 h 229"/>
                  <a:gd name="T68" fmla="*/ 66 w 80"/>
                  <a:gd name="T69" fmla="*/ 122 h 229"/>
                  <a:gd name="T70" fmla="*/ 62 w 80"/>
                  <a:gd name="T71" fmla="*/ 120 h 229"/>
                  <a:gd name="T72" fmla="*/ 58 w 80"/>
                  <a:gd name="T73" fmla="*/ 116 h 229"/>
                  <a:gd name="T74" fmla="*/ 58 w 80"/>
                  <a:gd name="T75" fmla="*/ 108 h 229"/>
                  <a:gd name="T76" fmla="*/ 62 w 80"/>
                  <a:gd name="T77" fmla="*/ 104 h 229"/>
                  <a:gd name="T78" fmla="*/ 64 w 80"/>
                  <a:gd name="T79" fmla="*/ 100 h 229"/>
                  <a:gd name="T80" fmla="*/ 74 w 80"/>
                  <a:gd name="T81" fmla="*/ 100 h 229"/>
                  <a:gd name="T82" fmla="*/ 74 w 80"/>
                  <a:gd name="T83" fmla="*/ 98 h 229"/>
                  <a:gd name="T84" fmla="*/ 74 w 80"/>
                  <a:gd name="T85" fmla="*/ 94 h 229"/>
                  <a:gd name="T86" fmla="*/ 78 w 80"/>
                  <a:gd name="T87" fmla="*/ 96 h 229"/>
                  <a:gd name="T88" fmla="*/ 80 w 80"/>
                  <a:gd name="T89" fmla="*/ 98 h 229"/>
                  <a:gd name="T90" fmla="*/ 80 w 80"/>
                  <a:gd name="T91" fmla="*/ 90 h 229"/>
                  <a:gd name="T92" fmla="*/ 76 w 80"/>
                  <a:gd name="T93" fmla="*/ 88 h 229"/>
                  <a:gd name="T94" fmla="*/ 70 w 80"/>
                  <a:gd name="T95" fmla="*/ 86 h 229"/>
                  <a:gd name="T96" fmla="*/ 64 w 80"/>
                  <a:gd name="T97" fmla="*/ 86 h 229"/>
                  <a:gd name="T98" fmla="*/ 54 w 80"/>
                  <a:gd name="T99" fmla="*/ 82 h 229"/>
                  <a:gd name="T100" fmla="*/ 47 w 80"/>
                  <a:gd name="T101" fmla="*/ 73 h 229"/>
                  <a:gd name="T102" fmla="*/ 39 w 80"/>
                  <a:gd name="T103" fmla="*/ 55 h 229"/>
                  <a:gd name="T104" fmla="*/ 35 w 80"/>
                  <a:gd name="T105" fmla="*/ 47 h 229"/>
                  <a:gd name="T106" fmla="*/ 29 w 80"/>
                  <a:gd name="T107" fmla="*/ 28 h 229"/>
                  <a:gd name="T108" fmla="*/ 25 w 80"/>
                  <a:gd name="T109" fmla="*/ 0 h 229"/>
                  <a:gd name="T110" fmla="*/ 15 w 80"/>
                  <a:gd name="T111"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229">
                    <a:moveTo>
                      <a:pt x="15" y="8"/>
                    </a:moveTo>
                    <a:lnTo>
                      <a:pt x="2" y="28"/>
                    </a:lnTo>
                    <a:lnTo>
                      <a:pt x="0" y="37"/>
                    </a:lnTo>
                    <a:lnTo>
                      <a:pt x="5"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29"/>
                    </a:lnTo>
                    <a:lnTo>
                      <a:pt x="80" y="22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0" y="98"/>
                    </a:lnTo>
                    <a:lnTo>
                      <a:pt x="80" y="90"/>
                    </a:lnTo>
                    <a:lnTo>
                      <a:pt x="76" y="88"/>
                    </a:lnTo>
                    <a:lnTo>
                      <a:pt x="70" y="86"/>
                    </a:lnTo>
                    <a:lnTo>
                      <a:pt x="64" y="86"/>
                    </a:lnTo>
                    <a:lnTo>
                      <a:pt x="54" y="82"/>
                    </a:lnTo>
                    <a:lnTo>
                      <a:pt x="47" y="73"/>
                    </a:lnTo>
                    <a:lnTo>
                      <a:pt x="39" y="55"/>
                    </a:lnTo>
                    <a:lnTo>
                      <a:pt x="35" y="47"/>
                    </a:lnTo>
                    <a:lnTo>
                      <a:pt x="29" y="28"/>
                    </a:lnTo>
                    <a:lnTo>
                      <a:pt x="25" y="0"/>
                    </a:lnTo>
                    <a:lnTo>
                      <a:pt x="15"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7" name="Freeform 568"/>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8" name="Freeform 569"/>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9" name="Freeform 570"/>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0" name="Freeform 571"/>
              <p:cNvSpPr>
                <a:spLocks/>
              </p:cNvSpPr>
              <p:nvPr/>
            </p:nvSpPr>
            <p:spPr bwMode="auto">
              <a:xfrm>
                <a:off x="5282" y="1733"/>
                <a:ext cx="407" cy="366"/>
              </a:xfrm>
              <a:custGeom>
                <a:avLst/>
                <a:gdLst>
                  <a:gd name="T0" fmla="*/ 229 w 407"/>
                  <a:gd name="T1" fmla="*/ 24 h 366"/>
                  <a:gd name="T2" fmla="*/ 184 w 407"/>
                  <a:gd name="T3" fmla="*/ 28 h 366"/>
                  <a:gd name="T4" fmla="*/ 149 w 407"/>
                  <a:gd name="T5" fmla="*/ 55 h 366"/>
                  <a:gd name="T6" fmla="*/ 139 w 407"/>
                  <a:gd name="T7" fmla="*/ 65 h 366"/>
                  <a:gd name="T8" fmla="*/ 111 w 407"/>
                  <a:gd name="T9" fmla="*/ 57 h 366"/>
                  <a:gd name="T10" fmla="*/ 70 w 407"/>
                  <a:gd name="T11" fmla="*/ 61 h 366"/>
                  <a:gd name="T12" fmla="*/ 53 w 407"/>
                  <a:gd name="T13" fmla="*/ 47 h 366"/>
                  <a:gd name="T14" fmla="*/ 33 w 407"/>
                  <a:gd name="T15" fmla="*/ 55 h 366"/>
                  <a:gd name="T16" fmla="*/ 43 w 407"/>
                  <a:gd name="T17" fmla="*/ 84 h 366"/>
                  <a:gd name="T18" fmla="*/ 23 w 407"/>
                  <a:gd name="T19" fmla="*/ 92 h 366"/>
                  <a:gd name="T20" fmla="*/ 8 w 407"/>
                  <a:gd name="T21" fmla="*/ 112 h 366"/>
                  <a:gd name="T22" fmla="*/ 0 w 407"/>
                  <a:gd name="T23" fmla="*/ 129 h 366"/>
                  <a:gd name="T24" fmla="*/ 25 w 407"/>
                  <a:gd name="T25" fmla="*/ 135 h 366"/>
                  <a:gd name="T26" fmla="*/ 49 w 407"/>
                  <a:gd name="T27" fmla="*/ 145 h 366"/>
                  <a:gd name="T28" fmla="*/ 64 w 407"/>
                  <a:gd name="T29" fmla="*/ 186 h 366"/>
                  <a:gd name="T30" fmla="*/ 76 w 407"/>
                  <a:gd name="T31" fmla="*/ 180 h 366"/>
                  <a:gd name="T32" fmla="*/ 96 w 407"/>
                  <a:gd name="T33" fmla="*/ 169 h 366"/>
                  <a:gd name="T34" fmla="*/ 123 w 407"/>
                  <a:gd name="T35" fmla="*/ 186 h 366"/>
                  <a:gd name="T36" fmla="*/ 149 w 407"/>
                  <a:gd name="T37" fmla="*/ 178 h 366"/>
                  <a:gd name="T38" fmla="*/ 172 w 407"/>
                  <a:gd name="T39" fmla="*/ 174 h 366"/>
                  <a:gd name="T40" fmla="*/ 190 w 407"/>
                  <a:gd name="T41" fmla="*/ 176 h 366"/>
                  <a:gd name="T42" fmla="*/ 203 w 407"/>
                  <a:gd name="T43" fmla="*/ 188 h 366"/>
                  <a:gd name="T44" fmla="*/ 203 w 407"/>
                  <a:gd name="T45" fmla="*/ 198 h 366"/>
                  <a:gd name="T46" fmla="*/ 219 w 407"/>
                  <a:gd name="T47" fmla="*/ 194 h 366"/>
                  <a:gd name="T48" fmla="*/ 221 w 407"/>
                  <a:gd name="T49" fmla="*/ 202 h 366"/>
                  <a:gd name="T50" fmla="*/ 219 w 407"/>
                  <a:gd name="T51" fmla="*/ 212 h 366"/>
                  <a:gd name="T52" fmla="*/ 205 w 407"/>
                  <a:gd name="T53" fmla="*/ 229 h 366"/>
                  <a:gd name="T54" fmla="*/ 190 w 407"/>
                  <a:gd name="T55" fmla="*/ 253 h 366"/>
                  <a:gd name="T56" fmla="*/ 209 w 407"/>
                  <a:gd name="T57" fmla="*/ 263 h 366"/>
                  <a:gd name="T58" fmla="*/ 188 w 407"/>
                  <a:gd name="T59" fmla="*/ 280 h 366"/>
                  <a:gd name="T60" fmla="*/ 182 w 407"/>
                  <a:gd name="T61" fmla="*/ 257 h 366"/>
                  <a:gd name="T62" fmla="*/ 166 w 407"/>
                  <a:gd name="T63" fmla="*/ 261 h 366"/>
                  <a:gd name="T64" fmla="*/ 129 w 407"/>
                  <a:gd name="T65" fmla="*/ 280 h 366"/>
                  <a:gd name="T66" fmla="*/ 139 w 407"/>
                  <a:gd name="T67" fmla="*/ 294 h 366"/>
                  <a:gd name="T68" fmla="*/ 162 w 407"/>
                  <a:gd name="T69" fmla="*/ 323 h 366"/>
                  <a:gd name="T70" fmla="*/ 192 w 407"/>
                  <a:gd name="T71" fmla="*/ 300 h 366"/>
                  <a:gd name="T72" fmla="*/ 227 w 407"/>
                  <a:gd name="T73" fmla="*/ 315 h 366"/>
                  <a:gd name="T74" fmla="*/ 237 w 407"/>
                  <a:gd name="T75" fmla="*/ 331 h 366"/>
                  <a:gd name="T76" fmla="*/ 213 w 407"/>
                  <a:gd name="T77" fmla="*/ 349 h 366"/>
                  <a:gd name="T78" fmla="*/ 260 w 407"/>
                  <a:gd name="T79" fmla="*/ 347 h 366"/>
                  <a:gd name="T80" fmla="*/ 250 w 407"/>
                  <a:gd name="T81" fmla="*/ 308 h 366"/>
                  <a:gd name="T82" fmla="*/ 264 w 407"/>
                  <a:gd name="T83" fmla="*/ 280 h 366"/>
                  <a:gd name="T84" fmla="*/ 278 w 407"/>
                  <a:gd name="T85" fmla="*/ 255 h 366"/>
                  <a:gd name="T86" fmla="*/ 327 w 407"/>
                  <a:gd name="T87" fmla="*/ 253 h 366"/>
                  <a:gd name="T88" fmla="*/ 331 w 407"/>
                  <a:gd name="T89" fmla="*/ 288 h 366"/>
                  <a:gd name="T90" fmla="*/ 309 w 407"/>
                  <a:gd name="T91" fmla="*/ 296 h 366"/>
                  <a:gd name="T92" fmla="*/ 333 w 407"/>
                  <a:gd name="T93" fmla="*/ 329 h 366"/>
                  <a:gd name="T94" fmla="*/ 350 w 407"/>
                  <a:gd name="T95" fmla="*/ 345 h 366"/>
                  <a:gd name="T96" fmla="*/ 374 w 407"/>
                  <a:gd name="T97" fmla="*/ 308 h 366"/>
                  <a:gd name="T98" fmla="*/ 376 w 407"/>
                  <a:gd name="T99" fmla="*/ 253 h 366"/>
                  <a:gd name="T100" fmla="*/ 407 w 407"/>
                  <a:gd name="T101" fmla="*/ 223 h 366"/>
                  <a:gd name="T102" fmla="*/ 364 w 407"/>
                  <a:gd name="T103" fmla="*/ 126 h 366"/>
                  <a:gd name="T104" fmla="*/ 350 w 407"/>
                  <a:gd name="T105" fmla="*/ 126 h 366"/>
                  <a:gd name="T106" fmla="*/ 325 w 407"/>
                  <a:gd name="T107" fmla="*/ 112 h 366"/>
                  <a:gd name="T108" fmla="*/ 335 w 407"/>
                  <a:gd name="T109" fmla="*/ 71 h 366"/>
                  <a:gd name="T110" fmla="*/ 327 w 407"/>
                  <a:gd name="T111" fmla="*/ 45 h 366"/>
                  <a:gd name="T112" fmla="*/ 299 w 407"/>
                  <a:gd name="T113" fmla="*/ 30 h 366"/>
                  <a:gd name="T114" fmla="*/ 274 w 407"/>
                  <a:gd name="T115" fmla="*/ 22 h 366"/>
                  <a:gd name="T116" fmla="*/ 254 w 407"/>
                  <a:gd name="T117" fmla="*/ 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7" h="366">
                    <a:moveTo>
                      <a:pt x="243" y="2"/>
                    </a:moveTo>
                    <a:lnTo>
                      <a:pt x="243" y="4"/>
                    </a:lnTo>
                    <a:lnTo>
                      <a:pt x="243" y="12"/>
                    </a:lnTo>
                    <a:lnTo>
                      <a:pt x="243" y="18"/>
                    </a:lnTo>
                    <a:lnTo>
                      <a:pt x="239" y="22"/>
                    </a:lnTo>
                    <a:lnTo>
                      <a:pt x="229" y="24"/>
                    </a:lnTo>
                    <a:lnTo>
                      <a:pt x="209" y="24"/>
                    </a:lnTo>
                    <a:lnTo>
                      <a:pt x="203" y="22"/>
                    </a:lnTo>
                    <a:lnTo>
                      <a:pt x="196" y="24"/>
                    </a:lnTo>
                    <a:lnTo>
                      <a:pt x="196" y="32"/>
                    </a:lnTo>
                    <a:lnTo>
                      <a:pt x="190" y="32"/>
                    </a:lnTo>
                    <a:lnTo>
                      <a:pt x="184" y="28"/>
                    </a:lnTo>
                    <a:lnTo>
                      <a:pt x="176" y="28"/>
                    </a:lnTo>
                    <a:lnTo>
                      <a:pt x="170" y="26"/>
                    </a:lnTo>
                    <a:lnTo>
                      <a:pt x="166" y="34"/>
                    </a:lnTo>
                    <a:lnTo>
                      <a:pt x="170" y="43"/>
                    </a:lnTo>
                    <a:lnTo>
                      <a:pt x="160" y="53"/>
                    </a:lnTo>
                    <a:lnTo>
                      <a:pt x="149" y="55"/>
                    </a:lnTo>
                    <a:lnTo>
                      <a:pt x="143" y="57"/>
                    </a:lnTo>
                    <a:lnTo>
                      <a:pt x="145" y="59"/>
                    </a:lnTo>
                    <a:lnTo>
                      <a:pt x="145" y="65"/>
                    </a:lnTo>
                    <a:lnTo>
                      <a:pt x="143" y="69"/>
                    </a:lnTo>
                    <a:lnTo>
                      <a:pt x="143" y="67"/>
                    </a:lnTo>
                    <a:lnTo>
                      <a:pt x="139" y="65"/>
                    </a:lnTo>
                    <a:lnTo>
                      <a:pt x="131" y="63"/>
                    </a:lnTo>
                    <a:lnTo>
                      <a:pt x="123" y="65"/>
                    </a:lnTo>
                    <a:lnTo>
                      <a:pt x="119" y="63"/>
                    </a:lnTo>
                    <a:lnTo>
                      <a:pt x="117" y="61"/>
                    </a:lnTo>
                    <a:lnTo>
                      <a:pt x="115" y="57"/>
                    </a:lnTo>
                    <a:lnTo>
                      <a:pt x="111" y="57"/>
                    </a:lnTo>
                    <a:lnTo>
                      <a:pt x="109" y="59"/>
                    </a:lnTo>
                    <a:lnTo>
                      <a:pt x="94" y="61"/>
                    </a:lnTo>
                    <a:lnTo>
                      <a:pt x="86" y="63"/>
                    </a:lnTo>
                    <a:lnTo>
                      <a:pt x="82" y="67"/>
                    </a:lnTo>
                    <a:lnTo>
                      <a:pt x="74" y="63"/>
                    </a:lnTo>
                    <a:lnTo>
                      <a:pt x="70" y="61"/>
                    </a:lnTo>
                    <a:lnTo>
                      <a:pt x="66" y="59"/>
                    </a:lnTo>
                    <a:lnTo>
                      <a:pt x="66" y="51"/>
                    </a:lnTo>
                    <a:lnTo>
                      <a:pt x="64" y="51"/>
                    </a:lnTo>
                    <a:lnTo>
                      <a:pt x="62" y="49"/>
                    </a:lnTo>
                    <a:lnTo>
                      <a:pt x="55" y="49"/>
                    </a:lnTo>
                    <a:lnTo>
                      <a:pt x="53" y="47"/>
                    </a:lnTo>
                    <a:lnTo>
                      <a:pt x="49" y="45"/>
                    </a:lnTo>
                    <a:lnTo>
                      <a:pt x="47" y="45"/>
                    </a:lnTo>
                    <a:lnTo>
                      <a:pt x="39" y="51"/>
                    </a:lnTo>
                    <a:lnTo>
                      <a:pt x="39" y="53"/>
                    </a:lnTo>
                    <a:lnTo>
                      <a:pt x="33" y="55"/>
                    </a:lnTo>
                    <a:lnTo>
                      <a:pt x="33" y="55"/>
                    </a:lnTo>
                    <a:lnTo>
                      <a:pt x="31" y="57"/>
                    </a:lnTo>
                    <a:lnTo>
                      <a:pt x="23" y="59"/>
                    </a:lnTo>
                    <a:lnTo>
                      <a:pt x="21" y="61"/>
                    </a:lnTo>
                    <a:lnTo>
                      <a:pt x="29" y="67"/>
                    </a:lnTo>
                    <a:lnTo>
                      <a:pt x="41" y="77"/>
                    </a:lnTo>
                    <a:lnTo>
                      <a:pt x="43" y="84"/>
                    </a:lnTo>
                    <a:lnTo>
                      <a:pt x="41" y="88"/>
                    </a:lnTo>
                    <a:lnTo>
                      <a:pt x="41" y="92"/>
                    </a:lnTo>
                    <a:lnTo>
                      <a:pt x="39" y="98"/>
                    </a:lnTo>
                    <a:lnTo>
                      <a:pt x="33" y="98"/>
                    </a:lnTo>
                    <a:lnTo>
                      <a:pt x="27" y="96"/>
                    </a:lnTo>
                    <a:lnTo>
                      <a:pt x="23" y="92"/>
                    </a:lnTo>
                    <a:lnTo>
                      <a:pt x="21" y="92"/>
                    </a:lnTo>
                    <a:lnTo>
                      <a:pt x="15" y="100"/>
                    </a:lnTo>
                    <a:lnTo>
                      <a:pt x="13" y="102"/>
                    </a:lnTo>
                    <a:lnTo>
                      <a:pt x="13" y="108"/>
                    </a:lnTo>
                    <a:lnTo>
                      <a:pt x="15" y="108"/>
                    </a:lnTo>
                    <a:lnTo>
                      <a:pt x="8" y="112"/>
                    </a:lnTo>
                    <a:lnTo>
                      <a:pt x="4" y="112"/>
                    </a:lnTo>
                    <a:lnTo>
                      <a:pt x="2" y="116"/>
                    </a:lnTo>
                    <a:lnTo>
                      <a:pt x="2" y="118"/>
                    </a:lnTo>
                    <a:lnTo>
                      <a:pt x="0" y="120"/>
                    </a:lnTo>
                    <a:lnTo>
                      <a:pt x="0" y="122"/>
                    </a:lnTo>
                    <a:lnTo>
                      <a:pt x="0" y="129"/>
                    </a:lnTo>
                    <a:lnTo>
                      <a:pt x="2" y="135"/>
                    </a:lnTo>
                    <a:lnTo>
                      <a:pt x="6" y="137"/>
                    </a:lnTo>
                    <a:lnTo>
                      <a:pt x="15" y="135"/>
                    </a:lnTo>
                    <a:lnTo>
                      <a:pt x="19" y="137"/>
                    </a:lnTo>
                    <a:lnTo>
                      <a:pt x="19" y="137"/>
                    </a:lnTo>
                    <a:lnTo>
                      <a:pt x="25" y="135"/>
                    </a:lnTo>
                    <a:lnTo>
                      <a:pt x="29" y="135"/>
                    </a:lnTo>
                    <a:lnTo>
                      <a:pt x="37" y="135"/>
                    </a:lnTo>
                    <a:lnTo>
                      <a:pt x="41" y="137"/>
                    </a:lnTo>
                    <a:lnTo>
                      <a:pt x="45" y="141"/>
                    </a:lnTo>
                    <a:lnTo>
                      <a:pt x="47" y="145"/>
                    </a:lnTo>
                    <a:lnTo>
                      <a:pt x="49" y="145"/>
                    </a:lnTo>
                    <a:lnTo>
                      <a:pt x="55" y="147"/>
                    </a:lnTo>
                    <a:lnTo>
                      <a:pt x="70" y="145"/>
                    </a:lnTo>
                    <a:lnTo>
                      <a:pt x="72" y="145"/>
                    </a:lnTo>
                    <a:lnTo>
                      <a:pt x="72" y="147"/>
                    </a:lnTo>
                    <a:lnTo>
                      <a:pt x="68" y="167"/>
                    </a:lnTo>
                    <a:lnTo>
                      <a:pt x="64" y="186"/>
                    </a:lnTo>
                    <a:lnTo>
                      <a:pt x="66" y="186"/>
                    </a:lnTo>
                    <a:lnTo>
                      <a:pt x="68" y="186"/>
                    </a:lnTo>
                    <a:lnTo>
                      <a:pt x="70" y="186"/>
                    </a:lnTo>
                    <a:lnTo>
                      <a:pt x="74" y="184"/>
                    </a:lnTo>
                    <a:lnTo>
                      <a:pt x="76" y="184"/>
                    </a:lnTo>
                    <a:lnTo>
                      <a:pt x="76" y="180"/>
                    </a:lnTo>
                    <a:lnTo>
                      <a:pt x="76" y="178"/>
                    </a:lnTo>
                    <a:lnTo>
                      <a:pt x="86" y="174"/>
                    </a:lnTo>
                    <a:lnTo>
                      <a:pt x="90" y="171"/>
                    </a:lnTo>
                    <a:lnTo>
                      <a:pt x="90" y="169"/>
                    </a:lnTo>
                    <a:lnTo>
                      <a:pt x="94" y="167"/>
                    </a:lnTo>
                    <a:lnTo>
                      <a:pt x="96" y="169"/>
                    </a:lnTo>
                    <a:lnTo>
                      <a:pt x="98" y="171"/>
                    </a:lnTo>
                    <a:lnTo>
                      <a:pt x="102" y="171"/>
                    </a:lnTo>
                    <a:lnTo>
                      <a:pt x="109" y="178"/>
                    </a:lnTo>
                    <a:lnTo>
                      <a:pt x="111" y="178"/>
                    </a:lnTo>
                    <a:lnTo>
                      <a:pt x="117" y="180"/>
                    </a:lnTo>
                    <a:lnTo>
                      <a:pt x="123" y="186"/>
                    </a:lnTo>
                    <a:lnTo>
                      <a:pt x="129" y="188"/>
                    </a:lnTo>
                    <a:lnTo>
                      <a:pt x="135" y="188"/>
                    </a:lnTo>
                    <a:lnTo>
                      <a:pt x="149" y="188"/>
                    </a:lnTo>
                    <a:lnTo>
                      <a:pt x="147" y="184"/>
                    </a:lnTo>
                    <a:lnTo>
                      <a:pt x="149" y="182"/>
                    </a:lnTo>
                    <a:lnTo>
                      <a:pt x="149" y="178"/>
                    </a:lnTo>
                    <a:lnTo>
                      <a:pt x="156" y="176"/>
                    </a:lnTo>
                    <a:lnTo>
                      <a:pt x="162" y="178"/>
                    </a:lnTo>
                    <a:lnTo>
                      <a:pt x="168" y="180"/>
                    </a:lnTo>
                    <a:lnTo>
                      <a:pt x="168" y="180"/>
                    </a:lnTo>
                    <a:lnTo>
                      <a:pt x="170" y="178"/>
                    </a:lnTo>
                    <a:lnTo>
                      <a:pt x="172" y="174"/>
                    </a:lnTo>
                    <a:lnTo>
                      <a:pt x="176" y="174"/>
                    </a:lnTo>
                    <a:lnTo>
                      <a:pt x="178" y="171"/>
                    </a:lnTo>
                    <a:lnTo>
                      <a:pt x="180" y="174"/>
                    </a:lnTo>
                    <a:lnTo>
                      <a:pt x="184" y="176"/>
                    </a:lnTo>
                    <a:lnTo>
                      <a:pt x="188" y="176"/>
                    </a:lnTo>
                    <a:lnTo>
                      <a:pt x="190" y="176"/>
                    </a:lnTo>
                    <a:lnTo>
                      <a:pt x="190" y="180"/>
                    </a:lnTo>
                    <a:lnTo>
                      <a:pt x="190" y="186"/>
                    </a:lnTo>
                    <a:lnTo>
                      <a:pt x="192" y="188"/>
                    </a:lnTo>
                    <a:lnTo>
                      <a:pt x="194" y="190"/>
                    </a:lnTo>
                    <a:lnTo>
                      <a:pt x="198" y="190"/>
                    </a:lnTo>
                    <a:lnTo>
                      <a:pt x="203" y="188"/>
                    </a:lnTo>
                    <a:lnTo>
                      <a:pt x="203" y="190"/>
                    </a:lnTo>
                    <a:lnTo>
                      <a:pt x="203" y="192"/>
                    </a:lnTo>
                    <a:lnTo>
                      <a:pt x="201" y="194"/>
                    </a:lnTo>
                    <a:lnTo>
                      <a:pt x="198" y="196"/>
                    </a:lnTo>
                    <a:lnTo>
                      <a:pt x="201" y="196"/>
                    </a:lnTo>
                    <a:lnTo>
                      <a:pt x="203" y="198"/>
                    </a:lnTo>
                    <a:lnTo>
                      <a:pt x="205" y="194"/>
                    </a:lnTo>
                    <a:lnTo>
                      <a:pt x="207" y="190"/>
                    </a:lnTo>
                    <a:lnTo>
                      <a:pt x="209" y="188"/>
                    </a:lnTo>
                    <a:lnTo>
                      <a:pt x="213" y="190"/>
                    </a:lnTo>
                    <a:lnTo>
                      <a:pt x="215" y="192"/>
                    </a:lnTo>
                    <a:lnTo>
                      <a:pt x="219" y="194"/>
                    </a:lnTo>
                    <a:lnTo>
                      <a:pt x="221" y="196"/>
                    </a:lnTo>
                    <a:lnTo>
                      <a:pt x="223" y="194"/>
                    </a:lnTo>
                    <a:lnTo>
                      <a:pt x="221" y="196"/>
                    </a:lnTo>
                    <a:lnTo>
                      <a:pt x="223" y="196"/>
                    </a:lnTo>
                    <a:lnTo>
                      <a:pt x="221" y="200"/>
                    </a:lnTo>
                    <a:lnTo>
                      <a:pt x="221" y="202"/>
                    </a:lnTo>
                    <a:lnTo>
                      <a:pt x="223" y="204"/>
                    </a:lnTo>
                    <a:lnTo>
                      <a:pt x="223" y="206"/>
                    </a:lnTo>
                    <a:lnTo>
                      <a:pt x="225" y="208"/>
                    </a:lnTo>
                    <a:lnTo>
                      <a:pt x="225" y="210"/>
                    </a:lnTo>
                    <a:lnTo>
                      <a:pt x="221" y="212"/>
                    </a:lnTo>
                    <a:lnTo>
                      <a:pt x="219" y="212"/>
                    </a:lnTo>
                    <a:lnTo>
                      <a:pt x="217" y="212"/>
                    </a:lnTo>
                    <a:lnTo>
                      <a:pt x="215" y="212"/>
                    </a:lnTo>
                    <a:lnTo>
                      <a:pt x="213" y="214"/>
                    </a:lnTo>
                    <a:lnTo>
                      <a:pt x="211" y="218"/>
                    </a:lnTo>
                    <a:lnTo>
                      <a:pt x="209" y="223"/>
                    </a:lnTo>
                    <a:lnTo>
                      <a:pt x="205" y="229"/>
                    </a:lnTo>
                    <a:lnTo>
                      <a:pt x="201" y="235"/>
                    </a:lnTo>
                    <a:lnTo>
                      <a:pt x="196" y="237"/>
                    </a:lnTo>
                    <a:lnTo>
                      <a:pt x="194" y="241"/>
                    </a:lnTo>
                    <a:lnTo>
                      <a:pt x="190" y="245"/>
                    </a:lnTo>
                    <a:lnTo>
                      <a:pt x="188" y="251"/>
                    </a:lnTo>
                    <a:lnTo>
                      <a:pt x="190" y="253"/>
                    </a:lnTo>
                    <a:lnTo>
                      <a:pt x="194" y="249"/>
                    </a:lnTo>
                    <a:lnTo>
                      <a:pt x="198" y="249"/>
                    </a:lnTo>
                    <a:lnTo>
                      <a:pt x="203" y="253"/>
                    </a:lnTo>
                    <a:lnTo>
                      <a:pt x="203" y="255"/>
                    </a:lnTo>
                    <a:lnTo>
                      <a:pt x="207" y="259"/>
                    </a:lnTo>
                    <a:lnTo>
                      <a:pt x="209" y="263"/>
                    </a:lnTo>
                    <a:lnTo>
                      <a:pt x="209" y="268"/>
                    </a:lnTo>
                    <a:lnTo>
                      <a:pt x="207" y="272"/>
                    </a:lnTo>
                    <a:lnTo>
                      <a:pt x="203" y="278"/>
                    </a:lnTo>
                    <a:lnTo>
                      <a:pt x="198" y="282"/>
                    </a:lnTo>
                    <a:lnTo>
                      <a:pt x="194" y="282"/>
                    </a:lnTo>
                    <a:lnTo>
                      <a:pt x="188" y="280"/>
                    </a:lnTo>
                    <a:lnTo>
                      <a:pt x="182" y="278"/>
                    </a:lnTo>
                    <a:lnTo>
                      <a:pt x="180" y="274"/>
                    </a:lnTo>
                    <a:lnTo>
                      <a:pt x="176" y="270"/>
                    </a:lnTo>
                    <a:lnTo>
                      <a:pt x="176" y="266"/>
                    </a:lnTo>
                    <a:lnTo>
                      <a:pt x="180" y="263"/>
                    </a:lnTo>
                    <a:lnTo>
                      <a:pt x="182" y="257"/>
                    </a:lnTo>
                    <a:lnTo>
                      <a:pt x="180" y="257"/>
                    </a:lnTo>
                    <a:lnTo>
                      <a:pt x="176" y="257"/>
                    </a:lnTo>
                    <a:lnTo>
                      <a:pt x="174" y="259"/>
                    </a:lnTo>
                    <a:lnTo>
                      <a:pt x="170" y="257"/>
                    </a:lnTo>
                    <a:lnTo>
                      <a:pt x="170" y="259"/>
                    </a:lnTo>
                    <a:lnTo>
                      <a:pt x="166" y="261"/>
                    </a:lnTo>
                    <a:lnTo>
                      <a:pt x="166" y="266"/>
                    </a:lnTo>
                    <a:lnTo>
                      <a:pt x="164" y="270"/>
                    </a:lnTo>
                    <a:lnTo>
                      <a:pt x="156" y="274"/>
                    </a:lnTo>
                    <a:lnTo>
                      <a:pt x="147" y="280"/>
                    </a:lnTo>
                    <a:lnTo>
                      <a:pt x="135" y="282"/>
                    </a:lnTo>
                    <a:lnTo>
                      <a:pt x="129" y="280"/>
                    </a:lnTo>
                    <a:lnTo>
                      <a:pt x="125" y="282"/>
                    </a:lnTo>
                    <a:lnTo>
                      <a:pt x="125" y="288"/>
                    </a:lnTo>
                    <a:lnTo>
                      <a:pt x="127" y="290"/>
                    </a:lnTo>
                    <a:lnTo>
                      <a:pt x="129" y="290"/>
                    </a:lnTo>
                    <a:lnTo>
                      <a:pt x="133" y="290"/>
                    </a:lnTo>
                    <a:lnTo>
                      <a:pt x="139" y="294"/>
                    </a:lnTo>
                    <a:lnTo>
                      <a:pt x="143" y="300"/>
                    </a:lnTo>
                    <a:lnTo>
                      <a:pt x="145" y="304"/>
                    </a:lnTo>
                    <a:lnTo>
                      <a:pt x="143" y="313"/>
                    </a:lnTo>
                    <a:lnTo>
                      <a:pt x="145" y="319"/>
                    </a:lnTo>
                    <a:lnTo>
                      <a:pt x="154" y="323"/>
                    </a:lnTo>
                    <a:lnTo>
                      <a:pt x="162" y="323"/>
                    </a:lnTo>
                    <a:lnTo>
                      <a:pt x="170" y="321"/>
                    </a:lnTo>
                    <a:lnTo>
                      <a:pt x="176" y="319"/>
                    </a:lnTo>
                    <a:lnTo>
                      <a:pt x="182" y="313"/>
                    </a:lnTo>
                    <a:lnTo>
                      <a:pt x="184" y="304"/>
                    </a:lnTo>
                    <a:lnTo>
                      <a:pt x="188" y="302"/>
                    </a:lnTo>
                    <a:lnTo>
                      <a:pt x="192" y="300"/>
                    </a:lnTo>
                    <a:lnTo>
                      <a:pt x="198" y="302"/>
                    </a:lnTo>
                    <a:lnTo>
                      <a:pt x="207" y="304"/>
                    </a:lnTo>
                    <a:lnTo>
                      <a:pt x="215" y="311"/>
                    </a:lnTo>
                    <a:lnTo>
                      <a:pt x="221" y="313"/>
                    </a:lnTo>
                    <a:lnTo>
                      <a:pt x="227" y="317"/>
                    </a:lnTo>
                    <a:lnTo>
                      <a:pt x="227" y="315"/>
                    </a:lnTo>
                    <a:lnTo>
                      <a:pt x="231" y="313"/>
                    </a:lnTo>
                    <a:lnTo>
                      <a:pt x="233" y="313"/>
                    </a:lnTo>
                    <a:lnTo>
                      <a:pt x="237" y="313"/>
                    </a:lnTo>
                    <a:lnTo>
                      <a:pt x="241" y="319"/>
                    </a:lnTo>
                    <a:lnTo>
                      <a:pt x="239" y="325"/>
                    </a:lnTo>
                    <a:lnTo>
                      <a:pt x="237" y="331"/>
                    </a:lnTo>
                    <a:lnTo>
                      <a:pt x="237" y="337"/>
                    </a:lnTo>
                    <a:lnTo>
                      <a:pt x="233" y="341"/>
                    </a:lnTo>
                    <a:lnTo>
                      <a:pt x="229" y="341"/>
                    </a:lnTo>
                    <a:lnTo>
                      <a:pt x="223" y="341"/>
                    </a:lnTo>
                    <a:lnTo>
                      <a:pt x="217" y="341"/>
                    </a:lnTo>
                    <a:lnTo>
                      <a:pt x="213" y="349"/>
                    </a:lnTo>
                    <a:lnTo>
                      <a:pt x="215" y="355"/>
                    </a:lnTo>
                    <a:lnTo>
                      <a:pt x="217" y="366"/>
                    </a:lnTo>
                    <a:lnTo>
                      <a:pt x="264" y="366"/>
                    </a:lnTo>
                    <a:lnTo>
                      <a:pt x="264" y="362"/>
                    </a:lnTo>
                    <a:lnTo>
                      <a:pt x="262" y="355"/>
                    </a:lnTo>
                    <a:lnTo>
                      <a:pt x="260" y="347"/>
                    </a:lnTo>
                    <a:lnTo>
                      <a:pt x="258" y="341"/>
                    </a:lnTo>
                    <a:lnTo>
                      <a:pt x="252" y="331"/>
                    </a:lnTo>
                    <a:lnTo>
                      <a:pt x="248" y="327"/>
                    </a:lnTo>
                    <a:lnTo>
                      <a:pt x="243" y="319"/>
                    </a:lnTo>
                    <a:lnTo>
                      <a:pt x="245" y="315"/>
                    </a:lnTo>
                    <a:lnTo>
                      <a:pt x="250" y="308"/>
                    </a:lnTo>
                    <a:lnTo>
                      <a:pt x="250" y="302"/>
                    </a:lnTo>
                    <a:lnTo>
                      <a:pt x="254" y="296"/>
                    </a:lnTo>
                    <a:lnTo>
                      <a:pt x="260" y="288"/>
                    </a:lnTo>
                    <a:lnTo>
                      <a:pt x="262" y="286"/>
                    </a:lnTo>
                    <a:lnTo>
                      <a:pt x="262" y="282"/>
                    </a:lnTo>
                    <a:lnTo>
                      <a:pt x="264" y="280"/>
                    </a:lnTo>
                    <a:lnTo>
                      <a:pt x="268" y="278"/>
                    </a:lnTo>
                    <a:lnTo>
                      <a:pt x="270" y="274"/>
                    </a:lnTo>
                    <a:lnTo>
                      <a:pt x="270" y="268"/>
                    </a:lnTo>
                    <a:lnTo>
                      <a:pt x="272" y="266"/>
                    </a:lnTo>
                    <a:lnTo>
                      <a:pt x="274" y="259"/>
                    </a:lnTo>
                    <a:lnTo>
                      <a:pt x="278" y="255"/>
                    </a:lnTo>
                    <a:lnTo>
                      <a:pt x="288" y="249"/>
                    </a:lnTo>
                    <a:lnTo>
                      <a:pt x="295" y="247"/>
                    </a:lnTo>
                    <a:lnTo>
                      <a:pt x="301" y="247"/>
                    </a:lnTo>
                    <a:lnTo>
                      <a:pt x="309" y="249"/>
                    </a:lnTo>
                    <a:lnTo>
                      <a:pt x="317" y="249"/>
                    </a:lnTo>
                    <a:lnTo>
                      <a:pt x="327" y="253"/>
                    </a:lnTo>
                    <a:lnTo>
                      <a:pt x="333" y="259"/>
                    </a:lnTo>
                    <a:lnTo>
                      <a:pt x="335" y="266"/>
                    </a:lnTo>
                    <a:lnTo>
                      <a:pt x="335" y="272"/>
                    </a:lnTo>
                    <a:lnTo>
                      <a:pt x="335" y="276"/>
                    </a:lnTo>
                    <a:lnTo>
                      <a:pt x="331" y="284"/>
                    </a:lnTo>
                    <a:lnTo>
                      <a:pt x="331" y="288"/>
                    </a:lnTo>
                    <a:lnTo>
                      <a:pt x="329" y="292"/>
                    </a:lnTo>
                    <a:lnTo>
                      <a:pt x="327" y="294"/>
                    </a:lnTo>
                    <a:lnTo>
                      <a:pt x="321" y="296"/>
                    </a:lnTo>
                    <a:lnTo>
                      <a:pt x="317" y="294"/>
                    </a:lnTo>
                    <a:lnTo>
                      <a:pt x="311" y="292"/>
                    </a:lnTo>
                    <a:lnTo>
                      <a:pt x="309" y="296"/>
                    </a:lnTo>
                    <a:lnTo>
                      <a:pt x="311" y="302"/>
                    </a:lnTo>
                    <a:lnTo>
                      <a:pt x="313" y="311"/>
                    </a:lnTo>
                    <a:lnTo>
                      <a:pt x="325" y="321"/>
                    </a:lnTo>
                    <a:lnTo>
                      <a:pt x="329" y="325"/>
                    </a:lnTo>
                    <a:lnTo>
                      <a:pt x="331" y="327"/>
                    </a:lnTo>
                    <a:lnTo>
                      <a:pt x="333" y="329"/>
                    </a:lnTo>
                    <a:lnTo>
                      <a:pt x="337" y="331"/>
                    </a:lnTo>
                    <a:lnTo>
                      <a:pt x="339" y="333"/>
                    </a:lnTo>
                    <a:lnTo>
                      <a:pt x="339" y="337"/>
                    </a:lnTo>
                    <a:lnTo>
                      <a:pt x="339" y="341"/>
                    </a:lnTo>
                    <a:lnTo>
                      <a:pt x="344" y="345"/>
                    </a:lnTo>
                    <a:lnTo>
                      <a:pt x="350" y="345"/>
                    </a:lnTo>
                    <a:lnTo>
                      <a:pt x="360" y="343"/>
                    </a:lnTo>
                    <a:lnTo>
                      <a:pt x="364" y="339"/>
                    </a:lnTo>
                    <a:lnTo>
                      <a:pt x="368" y="333"/>
                    </a:lnTo>
                    <a:lnTo>
                      <a:pt x="370" y="325"/>
                    </a:lnTo>
                    <a:lnTo>
                      <a:pt x="372" y="317"/>
                    </a:lnTo>
                    <a:lnTo>
                      <a:pt x="374" y="308"/>
                    </a:lnTo>
                    <a:lnTo>
                      <a:pt x="376" y="300"/>
                    </a:lnTo>
                    <a:lnTo>
                      <a:pt x="376" y="292"/>
                    </a:lnTo>
                    <a:lnTo>
                      <a:pt x="372" y="282"/>
                    </a:lnTo>
                    <a:lnTo>
                      <a:pt x="372" y="274"/>
                    </a:lnTo>
                    <a:lnTo>
                      <a:pt x="372" y="263"/>
                    </a:lnTo>
                    <a:lnTo>
                      <a:pt x="376" y="253"/>
                    </a:lnTo>
                    <a:lnTo>
                      <a:pt x="378" y="245"/>
                    </a:lnTo>
                    <a:lnTo>
                      <a:pt x="384" y="237"/>
                    </a:lnTo>
                    <a:lnTo>
                      <a:pt x="393" y="233"/>
                    </a:lnTo>
                    <a:lnTo>
                      <a:pt x="397" y="231"/>
                    </a:lnTo>
                    <a:lnTo>
                      <a:pt x="401" y="229"/>
                    </a:lnTo>
                    <a:lnTo>
                      <a:pt x="407" y="223"/>
                    </a:lnTo>
                    <a:lnTo>
                      <a:pt x="407" y="141"/>
                    </a:lnTo>
                    <a:lnTo>
                      <a:pt x="399" y="135"/>
                    </a:lnTo>
                    <a:lnTo>
                      <a:pt x="376" y="126"/>
                    </a:lnTo>
                    <a:lnTo>
                      <a:pt x="368" y="126"/>
                    </a:lnTo>
                    <a:lnTo>
                      <a:pt x="368" y="129"/>
                    </a:lnTo>
                    <a:lnTo>
                      <a:pt x="364" y="126"/>
                    </a:lnTo>
                    <a:lnTo>
                      <a:pt x="364" y="122"/>
                    </a:lnTo>
                    <a:lnTo>
                      <a:pt x="358" y="118"/>
                    </a:lnTo>
                    <a:lnTo>
                      <a:pt x="356" y="120"/>
                    </a:lnTo>
                    <a:lnTo>
                      <a:pt x="352" y="122"/>
                    </a:lnTo>
                    <a:lnTo>
                      <a:pt x="352" y="124"/>
                    </a:lnTo>
                    <a:lnTo>
                      <a:pt x="350" y="126"/>
                    </a:lnTo>
                    <a:lnTo>
                      <a:pt x="348" y="129"/>
                    </a:lnTo>
                    <a:lnTo>
                      <a:pt x="346" y="129"/>
                    </a:lnTo>
                    <a:lnTo>
                      <a:pt x="344" y="126"/>
                    </a:lnTo>
                    <a:lnTo>
                      <a:pt x="339" y="124"/>
                    </a:lnTo>
                    <a:lnTo>
                      <a:pt x="331" y="118"/>
                    </a:lnTo>
                    <a:lnTo>
                      <a:pt x="325" y="112"/>
                    </a:lnTo>
                    <a:lnTo>
                      <a:pt x="311" y="100"/>
                    </a:lnTo>
                    <a:lnTo>
                      <a:pt x="305" y="94"/>
                    </a:lnTo>
                    <a:lnTo>
                      <a:pt x="303" y="86"/>
                    </a:lnTo>
                    <a:lnTo>
                      <a:pt x="313" y="84"/>
                    </a:lnTo>
                    <a:lnTo>
                      <a:pt x="329" y="77"/>
                    </a:lnTo>
                    <a:lnTo>
                      <a:pt x="335" y="71"/>
                    </a:lnTo>
                    <a:lnTo>
                      <a:pt x="344" y="63"/>
                    </a:lnTo>
                    <a:lnTo>
                      <a:pt x="342" y="63"/>
                    </a:lnTo>
                    <a:lnTo>
                      <a:pt x="335" y="55"/>
                    </a:lnTo>
                    <a:lnTo>
                      <a:pt x="333" y="49"/>
                    </a:lnTo>
                    <a:lnTo>
                      <a:pt x="331" y="45"/>
                    </a:lnTo>
                    <a:lnTo>
                      <a:pt x="327" y="45"/>
                    </a:lnTo>
                    <a:lnTo>
                      <a:pt x="325" y="41"/>
                    </a:lnTo>
                    <a:lnTo>
                      <a:pt x="317" y="37"/>
                    </a:lnTo>
                    <a:lnTo>
                      <a:pt x="313" y="32"/>
                    </a:lnTo>
                    <a:lnTo>
                      <a:pt x="311" y="30"/>
                    </a:lnTo>
                    <a:lnTo>
                      <a:pt x="307" y="30"/>
                    </a:lnTo>
                    <a:lnTo>
                      <a:pt x="299" y="30"/>
                    </a:lnTo>
                    <a:lnTo>
                      <a:pt x="295" y="34"/>
                    </a:lnTo>
                    <a:lnTo>
                      <a:pt x="292" y="32"/>
                    </a:lnTo>
                    <a:lnTo>
                      <a:pt x="290" y="30"/>
                    </a:lnTo>
                    <a:lnTo>
                      <a:pt x="288" y="30"/>
                    </a:lnTo>
                    <a:lnTo>
                      <a:pt x="280" y="24"/>
                    </a:lnTo>
                    <a:lnTo>
                      <a:pt x="274" y="22"/>
                    </a:lnTo>
                    <a:lnTo>
                      <a:pt x="274" y="18"/>
                    </a:lnTo>
                    <a:lnTo>
                      <a:pt x="268" y="16"/>
                    </a:lnTo>
                    <a:lnTo>
                      <a:pt x="262" y="18"/>
                    </a:lnTo>
                    <a:lnTo>
                      <a:pt x="260" y="8"/>
                    </a:lnTo>
                    <a:lnTo>
                      <a:pt x="256" y="6"/>
                    </a:lnTo>
                    <a:lnTo>
                      <a:pt x="254" y="4"/>
                    </a:lnTo>
                    <a:lnTo>
                      <a:pt x="250" y="2"/>
                    </a:lnTo>
                    <a:lnTo>
                      <a:pt x="245" y="0"/>
                    </a:lnTo>
                    <a:lnTo>
                      <a:pt x="243"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1" name="Freeform 572"/>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2" name="Freeform 573"/>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3" name="Freeform 574"/>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4" name="Freeform 575"/>
              <p:cNvSpPr>
                <a:spLocks noEditPoints="1"/>
              </p:cNvSpPr>
              <p:nvPr/>
            </p:nvSpPr>
            <p:spPr bwMode="auto">
              <a:xfrm>
                <a:off x="4972" y="1733"/>
                <a:ext cx="329" cy="261"/>
              </a:xfrm>
              <a:custGeom>
                <a:avLst/>
                <a:gdLst>
                  <a:gd name="T0" fmla="*/ 112 w 329"/>
                  <a:gd name="T1" fmla="*/ 69 h 261"/>
                  <a:gd name="T2" fmla="*/ 112 w 329"/>
                  <a:gd name="T3" fmla="*/ 69 h 261"/>
                  <a:gd name="T4" fmla="*/ 79 w 329"/>
                  <a:gd name="T5" fmla="*/ 8 h 261"/>
                  <a:gd name="T6" fmla="*/ 63 w 329"/>
                  <a:gd name="T7" fmla="*/ 10 h 261"/>
                  <a:gd name="T8" fmla="*/ 55 w 329"/>
                  <a:gd name="T9" fmla="*/ 26 h 261"/>
                  <a:gd name="T10" fmla="*/ 61 w 329"/>
                  <a:gd name="T11" fmla="*/ 39 h 261"/>
                  <a:gd name="T12" fmla="*/ 43 w 329"/>
                  <a:gd name="T13" fmla="*/ 51 h 261"/>
                  <a:gd name="T14" fmla="*/ 36 w 329"/>
                  <a:gd name="T15" fmla="*/ 73 h 261"/>
                  <a:gd name="T16" fmla="*/ 22 w 329"/>
                  <a:gd name="T17" fmla="*/ 98 h 261"/>
                  <a:gd name="T18" fmla="*/ 22 w 329"/>
                  <a:gd name="T19" fmla="*/ 118 h 261"/>
                  <a:gd name="T20" fmla="*/ 22 w 329"/>
                  <a:gd name="T21" fmla="*/ 139 h 261"/>
                  <a:gd name="T22" fmla="*/ 4 w 329"/>
                  <a:gd name="T23" fmla="*/ 137 h 261"/>
                  <a:gd name="T24" fmla="*/ 8 w 329"/>
                  <a:gd name="T25" fmla="*/ 155 h 261"/>
                  <a:gd name="T26" fmla="*/ 32 w 329"/>
                  <a:gd name="T27" fmla="*/ 171 h 261"/>
                  <a:gd name="T28" fmla="*/ 55 w 329"/>
                  <a:gd name="T29" fmla="*/ 176 h 261"/>
                  <a:gd name="T30" fmla="*/ 67 w 329"/>
                  <a:gd name="T31" fmla="*/ 182 h 261"/>
                  <a:gd name="T32" fmla="*/ 63 w 329"/>
                  <a:gd name="T33" fmla="*/ 204 h 261"/>
                  <a:gd name="T34" fmla="*/ 65 w 329"/>
                  <a:gd name="T35" fmla="*/ 212 h 261"/>
                  <a:gd name="T36" fmla="*/ 67 w 329"/>
                  <a:gd name="T37" fmla="*/ 237 h 261"/>
                  <a:gd name="T38" fmla="*/ 75 w 329"/>
                  <a:gd name="T39" fmla="*/ 243 h 261"/>
                  <a:gd name="T40" fmla="*/ 71 w 329"/>
                  <a:gd name="T41" fmla="*/ 257 h 261"/>
                  <a:gd name="T42" fmla="*/ 226 w 329"/>
                  <a:gd name="T43" fmla="*/ 253 h 261"/>
                  <a:gd name="T44" fmla="*/ 247 w 329"/>
                  <a:gd name="T45" fmla="*/ 251 h 261"/>
                  <a:gd name="T46" fmla="*/ 265 w 329"/>
                  <a:gd name="T47" fmla="*/ 253 h 261"/>
                  <a:gd name="T48" fmla="*/ 290 w 329"/>
                  <a:gd name="T49" fmla="*/ 239 h 261"/>
                  <a:gd name="T50" fmla="*/ 296 w 329"/>
                  <a:gd name="T51" fmla="*/ 208 h 261"/>
                  <a:gd name="T52" fmla="*/ 292 w 329"/>
                  <a:gd name="T53" fmla="*/ 176 h 261"/>
                  <a:gd name="T54" fmla="*/ 300 w 329"/>
                  <a:gd name="T55" fmla="*/ 159 h 261"/>
                  <a:gd name="T56" fmla="*/ 316 w 329"/>
                  <a:gd name="T57" fmla="*/ 165 h 261"/>
                  <a:gd name="T58" fmla="*/ 329 w 329"/>
                  <a:gd name="T59" fmla="*/ 151 h 261"/>
                  <a:gd name="T60" fmla="*/ 318 w 329"/>
                  <a:gd name="T61" fmla="*/ 137 h 261"/>
                  <a:gd name="T62" fmla="*/ 310 w 329"/>
                  <a:gd name="T63" fmla="*/ 122 h 261"/>
                  <a:gd name="T64" fmla="*/ 318 w 329"/>
                  <a:gd name="T65" fmla="*/ 112 h 261"/>
                  <a:gd name="T66" fmla="*/ 325 w 329"/>
                  <a:gd name="T67" fmla="*/ 102 h 261"/>
                  <a:gd name="T68" fmla="*/ 323 w 329"/>
                  <a:gd name="T69" fmla="*/ 63 h 261"/>
                  <a:gd name="T70" fmla="*/ 298 w 329"/>
                  <a:gd name="T71" fmla="*/ 65 h 261"/>
                  <a:gd name="T72" fmla="*/ 286 w 329"/>
                  <a:gd name="T73" fmla="*/ 82 h 261"/>
                  <a:gd name="T74" fmla="*/ 271 w 329"/>
                  <a:gd name="T75" fmla="*/ 86 h 261"/>
                  <a:gd name="T76" fmla="*/ 257 w 329"/>
                  <a:gd name="T77" fmla="*/ 79 h 261"/>
                  <a:gd name="T78" fmla="*/ 239 w 329"/>
                  <a:gd name="T79" fmla="*/ 75 h 261"/>
                  <a:gd name="T80" fmla="*/ 224 w 329"/>
                  <a:gd name="T81" fmla="*/ 69 h 261"/>
                  <a:gd name="T82" fmla="*/ 196 w 329"/>
                  <a:gd name="T83" fmla="*/ 75 h 261"/>
                  <a:gd name="T84" fmla="*/ 157 w 329"/>
                  <a:gd name="T85" fmla="*/ 96 h 261"/>
                  <a:gd name="T86" fmla="*/ 139 w 329"/>
                  <a:gd name="T87" fmla="*/ 67 h 261"/>
                  <a:gd name="T88" fmla="*/ 124 w 329"/>
                  <a:gd name="T89" fmla="*/ 77 h 261"/>
                  <a:gd name="T90" fmla="*/ 110 w 329"/>
                  <a:gd name="T91" fmla="*/ 67 h 261"/>
                  <a:gd name="T92" fmla="*/ 90 w 329"/>
                  <a:gd name="T93" fmla="*/ 61 h 261"/>
                  <a:gd name="T94" fmla="*/ 79 w 329"/>
                  <a:gd name="T95" fmla="*/ 45 h 261"/>
                  <a:gd name="T96" fmla="*/ 94 w 329"/>
                  <a:gd name="T97" fmla="*/ 37 h 261"/>
                  <a:gd name="T98" fmla="*/ 106 w 329"/>
                  <a:gd name="T99" fmla="*/ 39 h 261"/>
                  <a:gd name="T100" fmla="*/ 108 w 329"/>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9" h="261">
                    <a:moveTo>
                      <a:pt x="124" y="77"/>
                    </a:moveTo>
                    <a:lnTo>
                      <a:pt x="128" y="71"/>
                    </a:lnTo>
                    <a:lnTo>
                      <a:pt x="124" y="77"/>
                    </a:lnTo>
                    <a:close/>
                    <a:moveTo>
                      <a:pt x="112" y="69"/>
                    </a:moveTo>
                    <a:lnTo>
                      <a:pt x="116" y="75"/>
                    </a:lnTo>
                    <a:lnTo>
                      <a:pt x="114" y="73"/>
                    </a:lnTo>
                    <a:lnTo>
                      <a:pt x="114" y="71"/>
                    </a:lnTo>
                    <a:lnTo>
                      <a:pt x="112" y="69"/>
                    </a:lnTo>
                    <a:close/>
                    <a:moveTo>
                      <a:pt x="100" y="2"/>
                    </a:moveTo>
                    <a:lnTo>
                      <a:pt x="98" y="6"/>
                    </a:lnTo>
                    <a:lnTo>
                      <a:pt x="92" y="4"/>
                    </a:lnTo>
                    <a:lnTo>
                      <a:pt x="79" y="8"/>
                    </a:lnTo>
                    <a:lnTo>
                      <a:pt x="75" y="6"/>
                    </a:lnTo>
                    <a:lnTo>
                      <a:pt x="67" y="6"/>
                    </a:lnTo>
                    <a:lnTo>
                      <a:pt x="65" y="8"/>
                    </a:lnTo>
                    <a:lnTo>
                      <a:pt x="63" y="10"/>
                    </a:lnTo>
                    <a:lnTo>
                      <a:pt x="63" y="14"/>
                    </a:lnTo>
                    <a:lnTo>
                      <a:pt x="57" y="18"/>
                    </a:lnTo>
                    <a:lnTo>
                      <a:pt x="55" y="24"/>
                    </a:lnTo>
                    <a:lnTo>
                      <a:pt x="55" y="26"/>
                    </a:lnTo>
                    <a:lnTo>
                      <a:pt x="55" y="28"/>
                    </a:lnTo>
                    <a:lnTo>
                      <a:pt x="59" y="30"/>
                    </a:lnTo>
                    <a:lnTo>
                      <a:pt x="59" y="34"/>
                    </a:lnTo>
                    <a:lnTo>
                      <a:pt x="61" y="39"/>
                    </a:lnTo>
                    <a:lnTo>
                      <a:pt x="53" y="41"/>
                    </a:lnTo>
                    <a:lnTo>
                      <a:pt x="51" y="41"/>
                    </a:lnTo>
                    <a:lnTo>
                      <a:pt x="47" y="49"/>
                    </a:lnTo>
                    <a:lnTo>
                      <a:pt x="43" y="51"/>
                    </a:lnTo>
                    <a:lnTo>
                      <a:pt x="41" y="63"/>
                    </a:lnTo>
                    <a:lnTo>
                      <a:pt x="34" y="65"/>
                    </a:lnTo>
                    <a:lnTo>
                      <a:pt x="32" y="67"/>
                    </a:lnTo>
                    <a:lnTo>
                      <a:pt x="36" y="73"/>
                    </a:lnTo>
                    <a:lnTo>
                      <a:pt x="36" y="77"/>
                    </a:lnTo>
                    <a:lnTo>
                      <a:pt x="30" y="79"/>
                    </a:lnTo>
                    <a:lnTo>
                      <a:pt x="18" y="86"/>
                    </a:lnTo>
                    <a:lnTo>
                      <a:pt x="22" y="98"/>
                    </a:lnTo>
                    <a:lnTo>
                      <a:pt x="22" y="104"/>
                    </a:lnTo>
                    <a:lnTo>
                      <a:pt x="22" y="106"/>
                    </a:lnTo>
                    <a:lnTo>
                      <a:pt x="26" y="110"/>
                    </a:lnTo>
                    <a:lnTo>
                      <a:pt x="22" y="118"/>
                    </a:lnTo>
                    <a:lnTo>
                      <a:pt x="26" y="124"/>
                    </a:lnTo>
                    <a:lnTo>
                      <a:pt x="30" y="126"/>
                    </a:lnTo>
                    <a:lnTo>
                      <a:pt x="36" y="139"/>
                    </a:lnTo>
                    <a:lnTo>
                      <a:pt x="22" y="139"/>
                    </a:lnTo>
                    <a:lnTo>
                      <a:pt x="20" y="139"/>
                    </a:lnTo>
                    <a:lnTo>
                      <a:pt x="12" y="141"/>
                    </a:lnTo>
                    <a:lnTo>
                      <a:pt x="4" y="137"/>
                    </a:lnTo>
                    <a:lnTo>
                      <a:pt x="4" y="137"/>
                    </a:lnTo>
                    <a:lnTo>
                      <a:pt x="0" y="141"/>
                    </a:lnTo>
                    <a:lnTo>
                      <a:pt x="6" y="149"/>
                    </a:lnTo>
                    <a:lnTo>
                      <a:pt x="2" y="153"/>
                    </a:lnTo>
                    <a:lnTo>
                      <a:pt x="8" y="155"/>
                    </a:lnTo>
                    <a:lnTo>
                      <a:pt x="10" y="157"/>
                    </a:lnTo>
                    <a:lnTo>
                      <a:pt x="10" y="165"/>
                    </a:lnTo>
                    <a:lnTo>
                      <a:pt x="26" y="169"/>
                    </a:lnTo>
                    <a:lnTo>
                      <a:pt x="32" y="171"/>
                    </a:lnTo>
                    <a:lnTo>
                      <a:pt x="41" y="171"/>
                    </a:lnTo>
                    <a:lnTo>
                      <a:pt x="45" y="171"/>
                    </a:lnTo>
                    <a:lnTo>
                      <a:pt x="51" y="171"/>
                    </a:lnTo>
                    <a:lnTo>
                      <a:pt x="55" y="176"/>
                    </a:lnTo>
                    <a:lnTo>
                      <a:pt x="57" y="178"/>
                    </a:lnTo>
                    <a:lnTo>
                      <a:pt x="61" y="180"/>
                    </a:lnTo>
                    <a:lnTo>
                      <a:pt x="65" y="182"/>
                    </a:lnTo>
                    <a:lnTo>
                      <a:pt x="67" y="182"/>
                    </a:lnTo>
                    <a:lnTo>
                      <a:pt x="73" y="200"/>
                    </a:lnTo>
                    <a:lnTo>
                      <a:pt x="71" y="202"/>
                    </a:lnTo>
                    <a:lnTo>
                      <a:pt x="65" y="202"/>
                    </a:lnTo>
                    <a:lnTo>
                      <a:pt x="63" y="204"/>
                    </a:lnTo>
                    <a:lnTo>
                      <a:pt x="57" y="206"/>
                    </a:lnTo>
                    <a:lnTo>
                      <a:pt x="55" y="210"/>
                    </a:lnTo>
                    <a:lnTo>
                      <a:pt x="57" y="212"/>
                    </a:lnTo>
                    <a:lnTo>
                      <a:pt x="65" y="212"/>
                    </a:lnTo>
                    <a:lnTo>
                      <a:pt x="69" y="214"/>
                    </a:lnTo>
                    <a:lnTo>
                      <a:pt x="77" y="225"/>
                    </a:lnTo>
                    <a:lnTo>
                      <a:pt x="77" y="229"/>
                    </a:lnTo>
                    <a:lnTo>
                      <a:pt x="67" y="237"/>
                    </a:lnTo>
                    <a:lnTo>
                      <a:pt x="67" y="237"/>
                    </a:lnTo>
                    <a:lnTo>
                      <a:pt x="67" y="241"/>
                    </a:lnTo>
                    <a:lnTo>
                      <a:pt x="71" y="243"/>
                    </a:lnTo>
                    <a:lnTo>
                      <a:pt x="75" y="243"/>
                    </a:lnTo>
                    <a:lnTo>
                      <a:pt x="75" y="245"/>
                    </a:lnTo>
                    <a:lnTo>
                      <a:pt x="75" y="249"/>
                    </a:lnTo>
                    <a:lnTo>
                      <a:pt x="75" y="253"/>
                    </a:lnTo>
                    <a:lnTo>
                      <a:pt x="71" y="257"/>
                    </a:lnTo>
                    <a:lnTo>
                      <a:pt x="73" y="261"/>
                    </a:lnTo>
                    <a:lnTo>
                      <a:pt x="218" y="261"/>
                    </a:lnTo>
                    <a:lnTo>
                      <a:pt x="224" y="255"/>
                    </a:lnTo>
                    <a:lnTo>
                      <a:pt x="226" y="253"/>
                    </a:lnTo>
                    <a:lnTo>
                      <a:pt x="233" y="253"/>
                    </a:lnTo>
                    <a:lnTo>
                      <a:pt x="233" y="245"/>
                    </a:lnTo>
                    <a:lnTo>
                      <a:pt x="235" y="245"/>
                    </a:lnTo>
                    <a:lnTo>
                      <a:pt x="247" y="251"/>
                    </a:lnTo>
                    <a:lnTo>
                      <a:pt x="253" y="253"/>
                    </a:lnTo>
                    <a:lnTo>
                      <a:pt x="259" y="253"/>
                    </a:lnTo>
                    <a:lnTo>
                      <a:pt x="261" y="249"/>
                    </a:lnTo>
                    <a:lnTo>
                      <a:pt x="265" y="253"/>
                    </a:lnTo>
                    <a:lnTo>
                      <a:pt x="278" y="255"/>
                    </a:lnTo>
                    <a:lnTo>
                      <a:pt x="286" y="259"/>
                    </a:lnTo>
                    <a:lnTo>
                      <a:pt x="292" y="255"/>
                    </a:lnTo>
                    <a:lnTo>
                      <a:pt x="290" y="239"/>
                    </a:lnTo>
                    <a:lnTo>
                      <a:pt x="290" y="231"/>
                    </a:lnTo>
                    <a:lnTo>
                      <a:pt x="290" y="227"/>
                    </a:lnTo>
                    <a:lnTo>
                      <a:pt x="290" y="223"/>
                    </a:lnTo>
                    <a:lnTo>
                      <a:pt x="296" y="208"/>
                    </a:lnTo>
                    <a:lnTo>
                      <a:pt x="296" y="202"/>
                    </a:lnTo>
                    <a:lnTo>
                      <a:pt x="294" y="192"/>
                    </a:lnTo>
                    <a:lnTo>
                      <a:pt x="290" y="186"/>
                    </a:lnTo>
                    <a:lnTo>
                      <a:pt x="292" y="176"/>
                    </a:lnTo>
                    <a:lnTo>
                      <a:pt x="290" y="169"/>
                    </a:lnTo>
                    <a:lnTo>
                      <a:pt x="292" y="163"/>
                    </a:lnTo>
                    <a:lnTo>
                      <a:pt x="294" y="161"/>
                    </a:lnTo>
                    <a:lnTo>
                      <a:pt x="300" y="159"/>
                    </a:lnTo>
                    <a:lnTo>
                      <a:pt x="310" y="157"/>
                    </a:lnTo>
                    <a:lnTo>
                      <a:pt x="312" y="159"/>
                    </a:lnTo>
                    <a:lnTo>
                      <a:pt x="312" y="163"/>
                    </a:lnTo>
                    <a:lnTo>
                      <a:pt x="316" y="165"/>
                    </a:lnTo>
                    <a:lnTo>
                      <a:pt x="320" y="163"/>
                    </a:lnTo>
                    <a:lnTo>
                      <a:pt x="323" y="157"/>
                    </a:lnTo>
                    <a:lnTo>
                      <a:pt x="329" y="153"/>
                    </a:lnTo>
                    <a:lnTo>
                      <a:pt x="329" y="151"/>
                    </a:lnTo>
                    <a:lnTo>
                      <a:pt x="329" y="139"/>
                    </a:lnTo>
                    <a:lnTo>
                      <a:pt x="329" y="139"/>
                    </a:lnTo>
                    <a:lnTo>
                      <a:pt x="325" y="137"/>
                    </a:lnTo>
                    <a:lnTo>
                      <a:pt x="318" y="137"/>
                    </a:lnTo>
                    <a:lnTo>
                      <a:pt x="312" y="137"/>
                    </a:lnTo>
                    <a:lnTo>
                      <a:pt x="312" y="129"/>
                    </a:lnTo>
                    <a:lnTo>
                      <a:pt x="310" y="124"/>
                    </a:lnTo>
                    <a:lnTo>
                      <a:pt x="310" y="122"/>
                    </a:lnTo>
                    <a:lnTo>
                      <a:pt x="314" y="118"/>
                    </a:lnTo>
                    <a:lnTo>
                      <a:pt x="312" y="116"/>
                    </a:lnTo>
                    <a:lnTo>
                      <a:pt x="314" y="112"/>
                    </a:lnTo>
                    <a:lnTo>
                      <a:pt x="318" y="112"/>
                    </a:lnTo>
                    <a:lnTo>
                      <a:pt x="325" y="110"/>
                    </a:lnTo>
                    <a:lnTo>
                      <a:pt x="323" y="108"/>
                    </a:lnTo>
                    <a:lnTo>
                      <a:pt x="325" y="104"/>
                    </a:lnTo>
                    <a:lnTo>
                      <a:pt x="325" y="102"/>
                    </a:lnTo>
                    <a:lnTo>
                      <a:pt x="329" y="96"/>
                    </a:lnTo>
                    <a:lnTo>
                      <a:pt x="329" y="63"/>
                    </a:lnTo>
                    <a:lnTo>
                      <a:pt x="327" y="63"/>
                    </a:lnTo>
                    <a:lnTo>
                      <a:pt x="323" y="63"/>
                    </a:lnTo>
                    <a:lnTo>
                      <a:pt x="312" y="63"/>
                    </a:lnTo>
                    <a:lnTo>
                      <a:pt x="308" y="61"/>
                    </a:lnTo>
                    <a:lnTo>
                      <a:pt x="308" y="63"/>
                    </a:lnTo>
                    <a:lnTo>
                      <a:pt x="298" y="65"/>
                    </a:lnTo>
                    <a:lnTo>
                      <a:pt x="294" y="63"/>
                    </a:lnTo>
                    <a:lnTo>
                      <a:pt x="290" y="71"/>
                    </a:lnTo>
                    <a:lnTo>
                      <a:pt x="290" y="82"/>
                    </a:lnTo>
                    <a:lnTo>
                      <a:pt x="286" y="82"/>
                    </a:lnTo>
                    <a:lnTo>
                      <a:pt x="280" y="77"/>
                    </a:lnTo>
                    <a:lnTo>
                      <a:pt x="278" y="75"/>
                    </a:lnTo>
                    <a:lnTo>
                      <a:pt x="273" y="77"/>
                    </a:lnTo>
                    <a:lnTo>
                      <a:pt x="271" y="86"/>
                    </a:lnTo>
                    <a:lnTo>
                      <a:pt x="269" y="88"/>
                    </a:lnTo>
                    <a:lnTo>
                      <a:pt x="267" y="88"/>
                    </a:lnTo>
                    <a:lnTo>
                      <a:pt x="261" y="79"/>
                    </a:lnTo>
                    <a:lnTo>
                      <a:pt x="257" y="79"/>
                    </a:lnTo>
                    <a:lnTo>
                      <a:pt x="251" y="73"/>
                    </a:lnTo>
                    <a:lnTo>
                      <a:pt x="249" y="73"/>
                    </a:lnTo>
                    <a:lnTo>
                      <a:pt x="243" y="77"/>
                    </a:lnTo>
                    <a:lnTo>
                      <a:pt x="239" y="75"/>
                    </a:lnTo>
                    <a:lnTo>
                      <a:pt x="233" y="67"/>
                    </a:lnTo>
                    <a:lnTo>
                      <a:pt x="231" y="65"/>
                    </a:lnTo>
                    <a:lnTo>
                      <a:pt x="226" y="67"/>
                    </a:lnTo>
                    <a:lnTo>
                      <a:pt x="224" y="69"/>
                    </a:lnTo>
                    <a:lnTo>
                      <a:pt x="218" y="69"/>
                    </a:lnTo>
                    <a:lnTo>
                      <a:pt x="206" y="71"/>
                    </a:lnTo>
                    <a:lnTo>
                      <a:pt x="198" y="75"/>
                    </a:lnTo>
                    <a:lnTo>
                      <a:pt x="196" y="75"/>
                    </a:lnTo>
                    <a:lnTo>
                      <a:pt x="190" y="88"/>
                    </a:lnTo>
                    <a:lnTo>
                      <a:pt x="186" y="90"/>
                    </a:lnTo>
                    <a:lnTo>
                      <a:pt x="161" y="92"/>
                    </a:lnTo>
                    <a:lnTo>
                      <a:pt x="157" y="96"/>
                    </a:lnTo>
                    <a:lnTo>
                      <a:pt x="149" y="82"/>
                    </a:lnTo>
                    <a:lnTo>
                      <a:pt x="149" y="75"/>
                    </a:lnTo>
                    <a:lnTo>
                      <a:pt x="141" y="71"/>
                    </a:lnTo>
                    <a:lnTo>
                      <a:pt x="139" y="67"/>
                    </a:lnTo>
                    <a:lnTo>
                      <a:pt x="141" y="71"/>
                    </a:lnTo>
                    <a:lnTo>
                      <a:pt x="130" y="67"/>
                    </a:lnTo>
                    <a:lnTo>
                      <a:pt x="132" y="75"/>
                    </a:lnTo>
                    <a:lnTo>
                      <a:pt x="124" y="77"/>
                    </a:lnTo>
                    <a:lnTo>
                      <a:pt x="120" y="77"/>
                    </a:lnTo>
                    <a:lnTo>
                      <a:pt x="116" y="75"/>
                    </a:lnTo>
                    <a:lnTo>
                      <a:pt x="112" y="69"/>
                    </a:lnTo>
                    <a:lnTo>
                      <a:pt x="110" y="67"/>
                    </a:lnTo>
                    <a:lnTo>
                      <a:pt x="104" y="63"/>
                    </a:lnTo>
                    <a:lnTo>
                      <a:pt x="100" y="61"/>
                    </a:lnTo>
                    <a:lnTo>
                      <a:pt x="92" y="59"/>
                    </a:lnTo>
                    <a:lnTo>
                      <a:pt x="90" y="61"/>
                    </a:lnTo>
                    <a:lnTo>
                      <a:pt x="85" y="63"/>
                    </a:lnTo>
                    <a:lnTo>
                      <a:pt x="81" y="65"/>
                    </a:lnTo>
                    <a:lnTo>
                      <a:pt x="79" y="59"/>
                    </a:lnTo>
                    <a:lnTo>
                      <a:pt x="79" y="45"/>
                    </a:lnTo>
                    <a:lnTo>
                      <a:pt x="79" y="41"/>
                    </a:lnTo>
                    <a:lnTo>
                      <a:pt x="85" y="34"/>
                    </a:lnTo>
                    <a:lnTo>
                      <a:pt x="92" y="32"/>
                    </a:lnTo>
                    <a:lnTo>
                      <a:pt x="94" y="37"/>
                    </a:lnTo>
                    <a:lnTo>
                      <a:pt x="96" y="43"/>
                    </a:lnTo>
                    <a:lnTo>
                      <a:pt x="98" y="43"/>
                    </a:lnTo>
                    <a:lnTo>
                      <a:pt x="102" y="41"/>
                    </a:lnTo>
                    <a:lnTo>
                      <a:pt x="106" y="39"/>
                    </a:lnTo>
                    <a:lnTo>
                      <a:pt x="106" y="28"/>
                    </a:lnTo>
                    <a:lnTo>
                      <a:pt x="112" y="22"/>
                    </a:lnTo>
                    <a:lnTo>
                      <a:pt x="112" y="14"/>
                    </a:lnTo>
                    <a:lnTo>
                      <a:pt x="108" y="0"/>
                    </a:lnTo>
                    <a:lnTo>
                      <a:pt x="10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5" name="Freeform 576"/>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6" name="Freeform 577"/>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7" name="Freeform 578"/>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8" name="Freeform 579"/>
              <p:cNvSpPr>
                <a:spLocks noEditPoints="1"/>
              </p:cNvSpPr>
              <p:nvPr/>
            </p:nvSpPr>
            <p:spPr bwMode="auto">
              <a:xfrm>
                <a:off x="5325" y="1549"/>
                <a:ext cx="431" cy="323"/>
              </a:xfrm>
              <a:custGeom>
                <a:avLst/>
                <a:gdLst>
                  <a:gd name="T0" fmla="*/ 49 w 431"/>
                  <a:gd name="T1" fmla="*/ 2 h 323"/>
                  <a:gd name="T2" fmla="*/ 39 w 431"/>
                  <a:gd name="T3" fmla="*/ 26 h 323"/>
                  <a:gd name="T4" fmla="*/ 23 w 431"/>
                  <a:gd name="T5" fmla="*/ 47 h 323"/>
                  <a:gd name="T6" fmla="*/ 19 w 431"/>
                  <a:gd name="T7" fmla="*/ 61 h 323"/>
                  <a:gd name="T8" fmla="*/ 8 w 431"/>
                  <a:gd name="T9" fmla="*/ 71 h 323"/>
                  <a:gd name="T10" fmla="*/ 4 w 431"/>
                  <a:gd name="T11" fmla="*/ 94 h 323"/>
                  <a:gd name="T12" fmla="*/ 8 w 431"/>
                  <a:gd name="T13" fmla="*/ 114 h 323"/>
                  <a:gd name="T14" fmla="*/ 4 w 431"/>
                  <a:gd name="T15" fmla="*/ 135 h 323"/>
                  <a:gd name="T16" fmla="*/ 6 w 431"/>
                  <a:gd name="T17" fmla="*/ 147 h 323"/>
                  <a:gd name="T18" fmla="*/ 35 w 431"/>
                  <a:gd name="T19" fmla="*/ 153 h 323"/>
                  <a:gd name="T20" fmla="*/ 41 w 431"/>
                  <a:gd name="T21" fmla="*/ 157 h 323"/>
                  <a:gd name="T22" fmla="*/ 27 w 431"/>
                  <a:gd name="T23" fmla="*/ 159 h 323"/>
                  <a:gd name="T24" fmla="*/ 6 w 431"/>
                  <a:gd name="T25" fmla="*/ 176 h 323"/>
                  <a:gd name="T26" fmla="*/ 8 w 431"/>
                  <a:gd name="T27" fmla="*/ 194 h 323"/>
                  <a:gd name="T28" fmla="*/ 25 w 431"/>
                  <a:gd name="T29" fmla="*/ 231 h 323"/>
                  <a:gd name="T30" fmla="*/ 27 w 431"/>
                  <a:gd name="T31" fmla="*/ 245 h 323"/>
                  <a:gd name="T32" fmla="*/ 51 w 431"/>
                  <a:gd name="T33" fmla="*/ 245 h 323"/>
                  <a:gd name="T34" fmla="*/ 74 w 431"/>
                  <a:gd name="T35" fmla="*/ 245 h 323"/>
                  <a:gd name="T36" fmla="*/ 96 w 431"/>
                  <a:gd name="T37" fmla="*/ 249 h 323"/>
                  <a:gd name="T38" fmla="*/ 100 w 431"/>
                  <a:gd name="T39" fmla="*/ 241 h 323"/>
                  <a:gd name="T40" fmla="*/ 123 w 431"/>
                  <a:gd name="T41" fmla="*/ 218 h 323"/>
                  <a:gd name="T42" fmla="*/ 141 w 431"/>
                  <a:gd name="T43" fmla="*/ 212 h 323"/>
                  <a:gd name="T44" fmla="*/ 160 w 431"/>
                  <a:gd name="T45" fmla="*/ 206 h 323"/>
                  <a:gd name="T46" fmla="*/ 200 w 431"/>
                  <a:gd name="T47" fmla="*/ 202 h 323"/>
                  <a:gd name="T48" fmla="*/ 202 w 431"/>
                  <a:gd name="T49" fmla="*/ 184 h 323"/>
                  <a:gd name="T50" fmla="*/ 217 w 431"/>
                  <a:gd name="T51" fmla="*/ 192 h 323"/>
                  <a:gd name="T52" fmla="*/ 231 w 431"/>
                  <a:gd name="T53" fmla="*/ 206 h 323"/>
                  <a:gd name="T54" fmla="*/ 249 w 431"/>
                  <a:gd name="T55" fmla="*/ 216 h 323"/>
                  <a:gd name="T56" fmla="*/ 268 w 431"/>
                  <a:gd name="T57" fmla="*/ 214 h 323"/>
                  <a:gd name="T58" fmla="*/ 284 w 431"/>
                  <a:gd name="T59" fmla="*/ 229 h 323"/>
                  <a:gd name="T60" fmla="*/ 299 w 431"/>
                  <a:gd name="T61" fmla="*/ 247 h 323"/>
                  <a:gd name="T62" fmla="*/ 270 w 431"/>
                  <a:gd name="T63" fmla="*/ 268 h 323"/>
                  <a:gd name="T64" fmla="*/ 282 w 431"/>
                  <a:gd name="T65" fmla="*/ 296 h 323"/>
                  <a:gd name="T66" fmla="*/ 303 w 431"/>
                  <a:gd name="T67" fmla="*/ 313 h 323"/>
                  <a:gd name="T68" fmla="*/ 309 w 431"/>
                  <a:gd name="T69" fmla="*/ 306 h 323"/>
                  <a:gd name="T70" fmla="*/ 321 w 431"/>
                  <a:gd name="T71" fmla="*/ 310 h 323"/>
                  <a:gd name="T72" fmla="*/ 356 w 431"/>
                  <a:gd name="T73" fmla="*/ 319 h 323"/>
                  <a:gd name="T74" fmla="*/ 431 w 431"/>
                  <a:gd name="T75" fmla="*/ 308 h 323"/>
                  <a:gd name="T76" fmla="*/ 411 w 431"/>
                  <a:gd name="T77" fmla="*/ 122 h 323"/>
                  <a:gd name="T78" fmla="*/ 386 w 431"/>
                  <a:gd name="T79" fmla="*/ 81 h 323"/>
                  <a:gd name="T80" fmla="*/ 356 w 431"/>
                  <a:gd name="T81" fmla="*/ 71 h 323"/>
                  <a:gd name="T82" fmla="*/ 323 w 431"/>
                  <a:gd name="T83" fmla="*/ 77 h 323"/>
                  <a:gd name="T84" fmla="*/ 294 w 431"/>
                  <a:gd name="T85" fmla="*/ 81 h 323"/>
                  <a:gd name="T86" fmla="*/ 266 w 431"/>
                  <a:gd name="T87" fmla="*/ 86 h 323"/>
                  <a:gd name="T88" fmla="*/ 235 w 431"/>
                  <a:gd name="T89" fmla="*/ 96 h 323"/>
                  <a:gd name="T90" fmla="*/ 196 w 431"/>
                  <a:gd name="T91" fmla="*/ 102 h 323"/>
                  <a:gd name="T92" fmla="*/ 141 w 431"/>
                  <a:gd name="T93" fmla="*/ 94 h 323"/>
                  <a:gd name="T94" fmla="*/ 92 w 431"/>
                  <a:gd name="T95" fmla="*/ 59 h 323"/>
                  <a:gd name="T96" fmla="*/ 70 w 431"/>
                  <a:gd name="T97" fmla="*/ 10 h 323"/>
                  <a:gd name="T98" fmla="*/ 51 w 431"/>
                  <a:gd name="T9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1" h="323">
                    <a:moveTo>
                      <a:pt x="129" y="208"/>
                    </a:moveTo>
                    <a:lnTo>
                      <a:pt x="127" y="210"/>
                    </a:lnTo>
                    <a:lnTo>
                      <a:pt x="129" y="208"/>
                    </a:lnTo>
                    <a:close/>
                    <a:moveTo>
                      <a:pt x="49" y="2"/>
                    </a:moveTo>
                    <a:lnTo>
                      <a:pt x="49" y="6"/>
                    </a:lnTo>
                    <a:lnTo>
                      <a:pt x="49" y="14"/>
                    </a:lnTo>
                    <a:lnTo>
                      <a:pt x="47" y="18"/>
                    </a:lnTo>
                    <a:lnTo>
                      <a:pt x="39" y="26"/>
                    </a:lnTo>
                    <a:lnTo>
                      <a:pt x="33" y="32"/>
                    </a:lnTo>
                    <a:lnTo>
                      <a:pt x="29" y="37"/>
                    </a:lnTo>
                    <a:lnTo>
                      <a:pt x="27" y="43"/>
                    </a:lnTo>
                    <a:lnTo>
                      <a:pt x="23" y="47"/>
                    </a:lnTo>
                    <a:lnTo>
                      <a:pt x="21" y="49"/>
                    </a:lnTo>
                    <a:lnTo>
                      <a:pt x="19" y="53"/>
                    </a:lnTo>
                    <a:lnTo>
                      <a:pt x="19" y="57"/>
                    </a:lnTo>
                    <a:lnTo>
                      <a:pt x="19" y="61"/>
                    </a:lnTo>
                    <a:lnTo>
                      <a:pt x="14" y="63"/>
                    </a:lnTo>
                    <a:lnTo>
                      <a:pt x="12" y="65"/>
                    </a:lnTo>
                    <a:lnTo>
                      <a:pt x="10" y="67"/>
                    </a:lnTo>
                    <a:lnTo>
                      <a:pt x="8" y="71"/>
                    </a:lnTo>
                    <a:lnTo>
                      <a:pt x="6" y="73"/>
                    </a:lnTo>
                    <a:lnTo>
                      <a:pt x="2" y="81"/>
                    </a:lnTo>
                    <a:lnTo>
                      <a:pt x="2" y="88"/>
                    </a:lnTo>
                    <a:lnTo>
                      <a:pt x="4" y="94"/>
                    </a:lnTo>
                    <a:lnTo>
                      <a:pt x="6" y="100"/>
                    </a:lnTo>
                    <a:lnTo>
                      <a:pt x="6" y="106"/>
                    </a:lnTo>
                    <a:lnTo>
                      <a:pt x="6" y="112"/>
                    </a:lnTo>
                    <a:lnTo>
                      <a:pt x="8" y="114"/>
                    </a:lnTo>
                    <a:lnTo>
                      <a:pt x="10" y="120"/>
                    </a:lnTo>
                    <a:lnTo>
                      <a:pt x="10" y="124"/>
                    </a:lnTo>
                    <a:lnTo>
                      <a:pt x="8" y="126"/>
                    </a:lnTo>
                    <a:lnTo>
                      <a:pt x="4" y="135"/>
                    </a:lnTo>
                    <a:lnTo>
                      <a:pt x="0" y="141"/>
                    </a:lnTo>
                    <a:lnTo>
                      <a:pt x="0" y="143"/>
                    </a:lnTo>
                    <a:lnTo>
                      <a:pt x="4" y="145"/>
                    </a:lnTo>
                    <a:lnTo>
                      <a:pt x="6" y="147"/>
                    </a:lnTo>
                    <a:lnTo>
                      <a:pt x="10" y="151"/>
                    </a:lnTo>
                    <a:lnTo>
                      <a:pt x="19" y="153"/>
                    </a:lnTo>
                    <a:lnTo>
                      <a:pt x="27" y="153"/>
                    </a:lnTo>
                    <a:lnTo>
                      <a:pt x="35" y="153"/>
                    </a:lnTo>
                    <a:lnTo>
                      <a:pt x="41" y="153"/>
                    </a:lnTo>
                    <a:lnTo>
                      <a:pt x="45" y="155"/>
                    </a:lnTo>
                    <a:lnTo>
                      <a:pt x="45" y="155"/>
                    </a:lnTo>
                    <a:lnTo>
                      <a:pt x="41" y="157"/>
                    </a:lnTo>
                    <a:lnTo>
                      <a:pt x="35" y="157"/>
                    </a:lnTo>
                    <a:lnTo>
                      <a:pt x="31" y="155"/>
                    </a:lnTo>
                    <a:lnTo>
                      <a:pt x="29" y="157"/>
                    </a:lnTo>
                    <a:lnTo>
                      <a:pt x="27" y="159"/>
                    </a:lnTo>
                    <a:lnTo>
                      <a:pt x="14" y="157"/>
                    </a:lnTo>
                    <a:lnTo>
                      <a:pt x="2" y="153"/>
                    </a:lnTo>
                    <a:lnTo>
                      <a:pt x="2" y="159"/>
                    </a:lnTo>
                    <a:lnTo>
                      <a:pt x="6" y="176"/>
                    </a:lnTo>
                    <a:lnTo>
                      <a:pt x="4" y="180"/>
                    </a:lnTo>
                    <a:lnTo>
                      <a:pt x="4" y="182"/>
                    </a:lnTo>
                    <a:lnTo>
                      <a:pt x="6" y="188"/>
                    </a:lnTo>
                    <a:lnTo>
                      <a:pt x="8" y="194"/>
                    </a:lnTo>
                    <a:lnTo>
                      <a:pt x="21" y="200"/>
                    </a:lnTo>
                    <a:lnTo>
                      <a:pt x="19" y="206"/>
                    </a:lnTo>
                    <a:lnTo>
                      <a:pt x="25" y="212"/>
                    </a:lnTo>
                    <a:lnTo>
                      <a:pt x="25" y="231"/>
                    </a:lnTo>
                    <a:lnTo>
                      <a:pt x="23" y="235"/>
                    </a:lnTo>
                    <a:lnTo>
                      <a:pt x="23" y="235"/>
                    </a:lnTo>
                    <a:lnTo>
                      <a:pt x="23" y="243"/>
                    </a:lnTo>
                    <a:lnTo>
                      <a:pt x="27" y="245"/>
                    </a:lnTo>
                    <a:lnTo>
                      <a:pt x="31" y="247"/>
                    </a:lnTo>
                    <a:lnTo>
                      <a:pt x="39" y="251"/>
                    </a:lnTo>
                    <a:lnTo>
                      <a:pt x="43" y="247"/>
                    </a:lnTo>
                    <a:lnTo>
                      <a:pt x="51" y="245"/>
                    </a:lnTo>
                    <a:lnTo>
                      <a:pt x="66" y="243"/>
                    </a:lnTo>
                    <a:lnTo>
                      <a:pt x="68" y="241"/>
                    </a:lnTo>
                    <a:lnTo>
                      <a:pt x="72" y="241"/>
                    </a:lnTo>
                    <a:lnTo>
                      <a:pt x="74" y="245"/>
                    </a:lnTo>
                    <a:lnTo>
                      <a:pt x="76" y="249"/>
                    </a:lnTo>
                    <a:lnTo>
                      <a:pt x="80" y="249"/>
                    </a:lnTo>
                    <a:lnTo>
                      <a:pt x="88" y="247"/>
                    </a:lnTo>
                    <a:lnTo>
                      <a:pt x="96" y="249"/>
                    </a:lnTo>
                    <a:lnTo>
                      <a:pt x="100" y="253"/>
                    </a:lnTo>
                    <a:lnTo>
                      <a:pt x="102" y="249"/>
                    </a:lnTo>
                    <a:lnTo>
                      <a:pt x="102" y="243"/>
                    </a:lnTo>
                    <a:lnTo>
                      <a:pt x="100" y="241"/>
                    </a:lnTo>
                    <a:lnTo>
                      <a:pt x="106" y="239"/>
                    </a:lnTo>
                    <a:lnTo>
                      <a:pt x="117" y="237"/>
                    </a:lnTo>
                    <a:lnTo>
                      <a:pt x="127" y="227"/>
                    </a:lnTo>
                    <a:lnTo>
                      <a:pt x="123" y="218"/>
                    </a:lnTo>
                    <a:lnTo>
                      <a:pt x="127" y="210"/>
                    </a:lnTo>
                    <a:lnTo>
                      <a:pt x="127" y="210"/>
                    </a:lnTo>
                    <a:lnTo>
                      <a:pt x="133" y="212"/>
                    </a:lnTo>
                    <a:lnTo>
                      <a:pt x="141" y="212"/>
                    </a:lnTo>
                    <a:lnTo>
                      <a:pt x="147" y="216"/>
                    </a:lnTo>
                    <a:lnTo>
                      <a:pt x="153" y="216"/>
                    </a:lnTo>
                    <a:lnTo>
                      <a:pt x="153" y="208"/>
                    </a:lnTo>
                    <a:lnTo>
                      <a:pt x="160" y="206"/>
                    </a:lnTo>
                    <a:lnTo>
                      <a:pt x="166" y="208"/>
                    </a:lnTo>
                    <a:lnTo>
                      <a:pt x="186" y="208"/>
                    </a:lnTo>
                    <a:lnTo>
                      <a:pt x="196" y="206"/>
                    </a:lnTo>
                    <a:lnTo>
                      <a:pt x="200" y="202"/>
                    </a:lnTo>
                    <a:lnTo>
                      <a:pt x="200" y="196"/>
                    </a:lnTo>
                    <a:lnTo>
                      <a:pt x="200" y="188"/>
                    </a:lnTo>
                    <a:lnTo>
                      <a:pt x="200" y="186"/>
                    </a:lnTo>
                    <a:lnTo>
                      <a:pt x="202" y="184"/>
                    </a:lnTo>
                    <a:lnTo>
                      <a:pt x="207" y="186"/>
                    </a:lnTo>
                    <a:lnTo>
                      <a:pt x="211" y="188"/>
                    </a:lnTo>
                    <a:lnTo>
                      <a:pt x="213" y="190"/>
                    </a:lnTo>
                    <a:lnTo>
                      <a:pt x="217" y="192"/>
                    </a:lnTo>
                    <a:lnTo>
                      <a:pt x="219" y="202"/>
                    </a:lnTo>
                    <a:lnTo>
                      <a:pt x="225" y="200"/>
                    </a:lnTo>
                    <a:lnTo>
                      <a:pt x="231" y="202"/>
                    </a:lnTo>
                    <a:lnTo>
                      <a:pt x="231" y="206"/>
                    </a:lnTo>
                    <a:lnTo>
                      <a:pt x="237" y="208"/>
                    </a:lnTo>
                    <a:lnTo>
                      <a:pt x="245" y="214"/>
                    </a:lnTo>
                    <a:lnTo>
                      <a:pt x="247" y="214"/>
                    </a:lnTo>
                    <a:lnTo>
                      <a:pt x="249" y="216"/>
                    </a:lnTo>
                    <a:lnTo>
                      <a:pt x="252" y="218"/>
                    </a:lnTo>
                    <a:lnTo>
                      <a:pt x="256" y="214"/>
                    </a:lnTo>
                    <a:lnTo>
                      <a:pt x="264" y="214"/>
                    </a:lnTo>
                    <a:lnTo>
                      <a:pt x="268" y="214"/>
                    </a:lnTo>
                    <a:lnTo>
                      <a:pt x="270" y="216"/>
                    </a:lnTo>
                    <a:lnTo>
                      <a:pt x="274" y="221"/>
                    </a:lnTo>
                    <a:lnTo>
                      <a:pt x="282" y="225"/>
                    </a:lnTo>
                    <a:lnTo>
                      <a:pt x="284" y="229"/>
                    </a:lnTo>
                    <a:lnTo>
                      <a:pt x="288" y="229"/>
                    </a:lnTo>
                    <a:lnTo>
                      <a:pt x="290" y="233"/>
                    </a:lnTo>
                    <a:lnTo>
                      <a:pt x="292" y="239"/>
                    </a:lnTo>
                    <a:lnTo>
                      <a:pt x="299" y="247"/>
                    </a:lnTo>
                    <a:lnTo>
                      <a:pt x="301" y="247"/>
                    </a:lnTo>
                    <a:lnTo>
                      <a:pt x="292" y="255"/>
                    </a:lnTo>
                    <a:lnTo>
                      <a:pt x="286" y="261"/>
                    </a:lnTo>
                    <a:lnTo>
                      <a:pt x="270" y="268"/>
                    </a:lnTo>
                    <a:lnTo>
                      <a:pt x="260" y="270"/>
                    </a:lnTo>
                    <a:lnTo>
                      <a:pt x="262" y="278"/>
                    </a:lnTo>
                    <a:lnTo>
                      <a:pt x="268" y="284"/>
                    </a:lnTo>
                    <a:lnTo>
                      <a:pt x="282" y="296"/>
                    </a:lnTo>
                    <a:lnTo>
                      <a:pt x="288" y="302"/>
                    </a:lnTo>
                    <a:lnTo>
                      <a:pt x="296" y="308"/>
                    </a:lnTo>
                    <a:lnTo>
                      <a:pt x="301" y="310"/>
                    </a:lnTo>
                    <a:lnTo>
                      <a:pt x="303" y="313"/>
                    </a:lnTo>
                    <a:lnTo>
                      <a:pt x="305" y="313"/>
                    </a:lnTo>
                    <a:lnTo>
                      <a:pt x="307" y="310"/>
                    </a:lnTo>
                    <a:lnTo>
                      <a:pt x="309" y="308"/>
                    </a:lnTo>
                    <a:lnTo>
                      <a:pt x="309" y="306"/>
                    </a:lnTo>
                    <a:lnTo>
                      <a:pt x="313" y="304"/>
                    </a:lnTo>
                    <a:lnTo>
                      <a:pt x="315" y="302"/>
                    </a:lnTo>
                    <a:lnTo>
                      <a:pt x="321" y="306"/>
                    </a:lnTo>
                    <a:lnTo>
                      <a:pt x="321" y="310"/>
                    </a:lnTo>
                    <a:lnTo>
                      <a:pt x="325" y="313"/>
                    </a:lnTo>
                    <a:lnTo>
                      <a:pt x="325" y="310"/>
                    </a:lnTo>
                    <a:lnTo>
                      <a:pt x="333" y="310"/>
                    </a:lnTo>
                    <a:lnTo>
                      <a:pt x="356" y="319"/>
                    </a:lnTo>
                    <a:lnTo>
                      <a:pt x="364" y="323"/>
                    </a:lnTo>
                    <a:lnTo>
                      <a:pt x="421" y="323"/>
                    </a:lnTo>
                    <a:lnTo>
                      <a:pt x="427" y="315"/>
                    </a:lnTo>
                    <a:lnTo>
                      <a:pt x="431" y="308"/>
                    </a:lnTo>
                    <a:lnTo>
                      <a:pt x="431" y="139"/>
                    </a:lnTo>
                    <a:lnTo>
                      <a:pt x="425" y="135"/>
                    </a:lnTo>
                    <a:lnTo>
                      <a:pt x="415" y="131"/>
                    </a:lnTo>
                    <a:lnTo>
                      <a:pt x="411" y="122"/>
                    </a:lnTo>
                    <a:lnTo>
                      <a:pt x="407" y="108"/>
                    </a:lnTo>
                    <a:lnTo>
                      <a:pt x="403" y="94"/>
                    </a:lnTo>
                    <a:lnTo>
                      <a:pt x="393" y="86"/>
                    </a:lnTo>
                    <a:lnTo>
                      <a:pt x="386" y="81"/>
                    </a:lnTo>
                    <a:lnTo>
                      <a:pt x="378" y="79"/>
                    </a:lnTo>
                    <a:lnTo>
                      <a:pt x="370" y="77"/>
                    </a:lnTo>
                    <a:lnTo>
                      <a:pt x="362" y="71"/>
                    </a:lnTo>
                    <a:lnTo>
                      <a:pt x="356" y="71"/>
                    </a:lnTo>
                    <a:lnTo>
                      <a:pt x="348" y="71"/>
                    </a:lnTo>
                    <a:lnTo>
                      <a:pt x="339" y="73"/>
                    </a:lnTo>
                    <a:lnTo>
                      <a:pt x="331" y="75"/>
                    </a:lnTo>
                    <a:lnTo>
                      <a:pt x="323" y="77"/>
                    </a:lnTo>
                    <a:lnTo>
                      <a:pt x="313" y="77"/>
                    </a:lnTo>
                    <a:lnTo>
                      <a:pt x="309" y="77"/>
                    </a:lnTo>
                    <a:lnTo>
                      <a:pt x="303" y="79"/>
                    </a:lnTo>
                    <a:lnTo>
                      <a:pt x="294" y="81"/>
                    </a:lnTo>
                    <a:lnTo>
                      <a:pt x="288" y="79"/>
                    </a:lnTo>
                    <a:lnTo>
                      <a:pt x="280" y="81"/>
                    </a:lnTo>
                    <a:lnTo>
                      <a:pt x="276" y="84"/>
                    </a:lnTo>
                    <a:lnTo>
                      <a:pt x="266" y="86"/>
                    </a:lnTo>
                    <a:lnTo>
                      <a:pt x="258" y="88"/>
                    </a:lnTo>
                    <a:lnTo>
                      <a:pt x="249" y="88"/>
                    </a:lnTo>
                    <a:lnTo>
                      <a:pt x="243" y="92"/>
                    </a:lnTo>
                    <a:lnTo>
                      <a:pt x="235" y="96"/>
                    </a:lnTo>
                    <a:lnTo>
                      <a:pt x="225" y="98"/>
                    </a:lnTo>
                    <a:lnTo>
                      <a:pt x="213" y="100"/>
                    </a:lnTo>
                    <a:lnTo>
                      <a:pt x="202" y="102"/>
                    </a:lnTo>
                    <a:lnTo>
                      <a:pt x="196" y="102"/>
                    </a:lnTo>
                    <a:lnTo>
                      <a:pt x="182" y="104"/>
                    </a:lnTo>
                    <a:lnTo>
                      <a:pt x="168" y="102"/>
                    </a:lnTo>
                    <a:lnTo>
                      <a:pt x="153" y="98"/>
                    </a:lnTo>
                    <a:lnTo>
                      <a:pt x="141" y="94"/>
                    </a:lnTo>
                    <a:lnTo>
                      <a:pt x="127" y="92"/>
                    </a:lnTo>
                    <a:lnTo>
                      <a:pt x="117" y="84"/>
                    </a:lnTo>
                    <a:lnTo>
                      <a:pt x="102" y="71"/>
                    </a:lnTo>
                    <a:lnTo>
                      <a:pt x="92" y="59"/>
                    </a:lnTo>
                    <a:lnTo>
                      <a:pt x="82" y="45"/>
                    </a:lnTo>
                    <a:lnTo>
                      <a:pt x="74" y="30"/>
                    </a:lnTo>
                    <a:lnTo>
                      <a:pt x="74" y="18"/>
                    </a:lnTo>
                    <a:lnTo>
                      <a:pt x="70" y="10"/>
                    </a:lnTo>
                    <a:lnTo>
                      <a:pt x="66" y="10"/>
                    </a:lnTo>
                    <a:lnTo>
                      <a:pt x="59" y="8"/>
                    </a:lnTo>
                    <a:lnTo>
                      <a:pt x="55" y="2"/>
                    </a:lnTo>
                    <a:lnTo>
                      <a:pt x="51" y="0"/>
                    </a:lnTo>
                    <a:lnTo>
                      <a:pt x="4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9" name="Freeform 580"/>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0" name="Freeform 581"/>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1" name="Freeform 582"/>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2" name="Freeform 583"/>
              <p:cNvSpPr>
                <a:spLocks/>
              </p:cNvSpPr>
              <p:nvPr/>
            </p:nvSpPr>
            <p:spPr bwMode="auto">
              <a:xfrm>
                <a:off x="3977" y="1941"/>
                <a:ext cx="476" cy="518"/>
              </a:xfrm>
              <a:custGeom>
                <a:avLst/>
                <a:gdLst>
                  <a:gd name="T0" fmla="*/ 20 w 476"/>
                  <a:gd name="T1" fmla="*/ 4 h 518"/>
                  <a:gd name="T2" fmla="*/ 14 w 476"/>
                  <a:gd name="T3" fmla="*/ 100 h 518"/>
                  <a:gd name="T4" fmla="*/ 0 w 476"/>
                  <a:gd name="T5" fmla="*/ 235 h 518"/>
                  <a:gd name="T6" fmla="*/ 12 w 476"/>
                  <a:gd name="T7" fmla="*/ 303 h 518"/>
                  <a:gd name="T8" fmla="*/ 18 w 476"/>
                  <a:gd name="T9" fmla="*/ 284 h 518"/>
                  <a:gd name="T10" fmla="*/ 18 w 476"/>
                  <a:gd name="T11" fmla="*/ 242 h 518"/>
                  <a:gd name="T12" fmla="*/ 28 w 476"/>
                  <a:gd name="T13" fmla="*/ 188 h 518"/>
                  <a:gd name="T14" fmla="*/ 28 w 476"/>
                  <a:gd name="T15" fmla="*/ 172 h 518"/>
                  <a:gd name="T16" fmla="*/ 55 w 476"/>
                  <a:gd name="T17" fmla="*/ 186 h 518"/>
                  <a:gd name="T18" fmla="*/ 98 w 476"/>
                  <a:gd name="T19" fmla="*/ 211 h 518"/>
                  <a:gd name="T20" fmla="*/ 130 w 476"/>
                  <a:gd name="T21" fmla="*/ 256 h 518"/>
                  <a:gd name="T22" fmla="*/ 134 w 476"/>
                  <a:gd name="T23" fmla="*/ 301 h 518"/>
                  <a:gd name="T24" fmla="*/ 155 w 476"/>
                  <a:gd name="T25" fmla="*/ 342 h 518"/>
                  <a:gd name="T26" fmla="*/ 167 w 476"/>
                  <a:gd name="T27" fmla="*/ 358 h 518"/>
                  <a:gd name="T28" fmla="*/ 175 w 476"/>
                  <a:gd name="T29" fmla="*/ 372 h 518"/>
                  <a:gd name="T30" fmla="*/ 169 w 476"/>
                  <a:gd name="T31" fmla="*/ 405 h 518"/>
                  <a:gd name="T32" fmla="*/ 177 w 476"/>
                  <a:gd name="T33" fmla="*/ 413 h 518"/>
                  <a:gd name="T34" fmla="*/ 151 w 476"/>
                  <a:gd name="T35" fmla="*/ 442 h 518"/>
                  <a:gd name="T36" fmla="*/ 112 w 476"/>
                  <a:gd name="T37" fmla="*/ 477 h 518"/>
                  <a:gd name="T38" fmla="*/ 94 w 476"/>
                  <a:gd name="T39" fmla="*/ 477 h 518"/>
                  <a:gd name="T40" fmla="*/ 85 w 476"/>
                  <a:gd name="T41" fmla="*/ 493 h 518"/>
                  <a:gd name="T42" fmla="*/ 75 w 476"/>
                  <a:gd name="T43" fmla="*/ 471 h 518"/>
                  <a:gd name="T44" fmla="*/ 100 w 476"/>
                  <a:gd name="T45" fmla="*/ 464 h 518"/>
                  <a:gd name="T46" fmla="*/ 100 w 476"/>
                  <a:gd name="T47" fmla="*/ 440 h 518"/>
                  <a:gd name="T48" fmla="*/ 83 w 476"/>
                  <a:gd name="T49" fmla="*/ 444 h 518"/>
                  <a:gd name="T50" fmla="*/ 89 w 476"/>
                  <a:gd name="T51" fmla="*/ 428 h 518"/>
                  <a:gd name="T52" fmla="*/ 71 w 476"/>
                  <a:gd name="T53" fmla="*/ 423 h 518"/>
                  <a:gd name="T54" fmla="*/ 67 w 476"/>
                  <a:gd name="T55" fmla="*/ 442 h 518"/>
                  <a:gd name="T56" fmla="*/ 65 w 476"/>
                  <a:gd name="T57" fmla="*/ 464 h 518"/>
                  <a:gd name="T58" fmla="*/ 73 w 476"/>
                  <a:gd name="T59" fmla="*/ 493 h 518"/>
                  <a:gd name="T60" fmla="*/ 87 w 476"/>
                  <a:gd name="T61" fmla="*/ 516 h 518"/>
                  <a:gd name="T62" fmla="*/ 171 w 476"/>
                  <a:gd name="T63" fmla="*/ 518 h 518"/>
                  <a:gd name="T64" fmla="*/ 279 w 476"/>
                  <a:gd name="T65" fmla="*/ 493 h 518"/>
                  <a:gd name="T66" fmla="*/ 306 w 476"/>
                  <a:gd name="T67" fmla="*/ 487 h 518"/>
                  <a:gd name="T68" fmla="*/ 359 w 476"/>
                  <a:gd name="T69" fmla="*/ 479 h 518"/>
                  <a:gd name="T70" fmla="*/ 396 w 476"/>
                  <a:gd name="T71" fmla="*/ 509 h 518"/>
                  <a:gd name="T72" fmla="*/ 443 w 476"/>
                  <a:gd name="T73" fmla="*/ 497 h 518"/>
                  <a:gd name="T74" fmla="*/ 445 w 476"/>
                  <a:gd name="T75" fmla="*/ 428 h 518"/>
                  <a:gd name="T76" fmla="*/ 398 w 476"/>
                  <a:gd name="T77" fmla="*/ 370 h 518"/>
                  <a:gd name="T78" fmla="*/ 414 w 476"/>
                  <a:gd name="T79" fmla="*/ 303 h 518"/>
                  <a:gd name="T80" fmla="*/ 447 w 476"/>
                  <a:gd name="T81" fmla="*/ 268 h 518"/>
                  <a:gd name="T82" fmla="*/ 465 w 476"/>
                  <a:gd name="T83" fmla="*/ 239 h 518"/>
                  <a:gd name="T84" fmla="*/ 463 w 476"/>
                  <a:gd name="T85" fmla="*/ 192 h 518"/>
                  <a:gd name="T86" fmla="*/ 423 w 476"/>
                  <a:gd name="T87" fmla="*/ 176 h 518"/>
                  <a:gd name="T88" fmla="*/ 406 w 476"/>
                  <a:gd name="T89" fmla="*/ 135 h 518"/>
                  <a:gd name="T90" fmla="*/ 345 w 476"/>
                  <a:gd name="T91" fmla="*/ 156 h 518"/>
                  <a:gd name="T92" fmla="*/ 337 w 476"/>
                  <a:gd name="T93" fmla="*/ 154 h 518"/>
                  <a:gd name="T94" fmla="*/ 329 w 476"/>
                  <a:gd name="T95" fmla="*/ 131 h 518"/>
                  <a:gd name="T96" fmla="*/ 308 w 476"/>
                  <a:gd name="T97" fmla="*/ 125 h 518"/>
                  <a:gd name="T98" fmla="*/ 306 w 476"/>
                  <a:gd name="T99" fmla="*/ 100 h 518"/>
                  <a:gd name="T100" fmla="*/ 271 w 476"/>
                  <a:gd name="T101" fmla="*/ 86 h 518"/>
                  <a:gd name="T102" fmla="*/ 251 w 476"/>
                  <a:gd name="T103" fmla="*/ 76 h 518"/>
                  <a:gd name="T104" fmla="*/ 232 w 476"/>
                  <a:gd name="T105" fmla="*/ 37 h 518"/>
                  <a:gd name="T106" fmla="*/ 183 w 476"/>
                  <a:gd name="T107" fmla="*/ 15 h 518"/>
                  <a:gd name="T108" fmla="*/ 145 w 476"/>
                  <a:gd name="T109" fmla="*/ 31 h 518"/>
                  <a:gd name="T110" fmla="*/ 98 w 476"/>
                  <a:gd name="T111" fmla="*/ 35 h 518"/>
                  <a:gd name="T112" fmla="*/ 73 w 476"/>
                  <a:gd name="T113" fmla="*/ 13 h 518"/>
                  <a:gd name="T114" fmla="*/ 63 w 476"/>
                  <a:gd name="T115" fmla="*/ 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518">
                    <a:moveTo>
                      <a:pt x="63" y="4"/>
                    </a:moveTo>
                    <a:lnTo>
                      <a:pt x="61" y="6"/>
                    </a:lnTo>
                    <a:lnTo>
                      <a:pt x="61" y="8"/>
                    </a:lnTo>
                    <a:lnTo>
                      <a:pt x="51" y="4"/>
                    </a:lnTo>
                    <a:lnTo>
                      <a:pt x="26" y="2"/>
                    </a:lnTo>
                    <a:lnTo>
                      <a:pt x="20" y="2"/>
                    </a:lnTo>
                    <a:lnTo>
                      <a:pt x="20" y="4"/>
                    </a:lnTo>
                    <a:lnTo>
                      <a:pt x="22" y="15"/>
                    </a:lnTo>
                    <a:lnTo>
                      <a:pt x="20" y="29"/>
                    </a:lnTo>
                    <a:lnTo>
                      <a:pt x="20" y="51"/>
                    </a:lnTo>
                    <a:lnTo>
                      <a:pt x="18" y="62"/>
                    </a:lnTo>
                    <a:lnTo>
                      <a:pt x="18" y="70"/>
                    </a:lnTo>
                    <a:lnTo>
                      <a:pt x="14" y="100"/>
                    </a:lnTo>
                    <a:lnTo>
                      <a:pt x="14" y="100"/>
                    </a:lnTo>
                    <a:lnTo>
                      <a:pt x="8" y="150"/>
                    </a:lnTo>
                    <a:lnTo>
                      <a:pt x="6" y="168"/>
                    </a:lnTo>
                    <a:lnTo>
                      <a:pt x="6" y="178"/>
                    </a:lnTo>
                    <a:lnTo>
                      <a:pt x="4" y="186"/>
                    </a:lnTo>
                    <a:lnTo>
                      <a:pt x="2" y="197"/>
                    </a:lnTo>
                    <a:lnTo>
                      <a:pt x="2" y="217"/>
                    </a:lnTo>
                    <a:lnTo>
                      <a:pt x="0" y="235"/>
                    </a:lnTo>
                    <a:lnTo>
                      <a:pt x="0" y="252"/>
                    </a:lnTo>
                    <a:lnTo>
                      <a:pt x="0" y="262"/>
                    </a:lnTo>
                    <a:lnTo>
                      <a:pt x="0" y="268"/>
                    </a:lnTo>
                    <a:lnTo>
                      <a:pt x="2" y="278"/>
                    </a:lnTo>
                    <a:lnTo>
                      <a:pt x="4" y="289"/>
                    </a:lnTo>
                    <a:lnTo>
                      <a:pt x="6" y="301"/>
                    </a:lnTo>
                    <a:lnTo>
                      <a:pt x="12" y="303"/>
                    </a:lnTo>
                    <a:lnTo>
                      <a:pt x="14" y="301"/>
                    </a:lnTo>
                    <a:lnTo>
                      <a:pt x="18" y="299"/>
                    </a:lnTo>
                    <a:lnTo>
                      <a:pt x="22" y="299"/>
                    </a:lnTo>
                    <a:lnTo>
                      <a:pt x="22" y="297"/>
                    </a:lnTo>
                    <a:lnTo>
                      <a:pt x="20" y="295"/>
                    </a:lnTo>
                    <a:lnTo>
                      <a:pt x="18" y="293"/>
                    </a:lnTo>
                    <a:lnTo>
                      <a:pt x="18" y="284"/>
                    </a:lnTo>
                    <a:lnTo>
                      <a:pt x="16" y="280"/>
                    </a:lnTo>
                    <a:lnTo>
                      <a:pt x="16" y="272"/>
                    </a:lnTo>
                    <a:lnTo>
                      <a:pt x="16" y="268"/>
                    </a:lnTo>
                    <a:lnTo>
                      <a:pt x="16" y="258"/>
                    </a:lnTo>
                    <a:lnTo>
                      <a:pt x="16" y="252"/>
                    </a:lnTo>
                    <a:lnTo>
                      <a:pt x="18" y="248"/>
                    </a:lnTo>
                    <a:lnTo>
                      <a:pt x="18" y="242"/>
                    </a:lnTo>
                    <a:lnTo>
                      <a:pt x="18" y="237"/>
                    </a:lnTo>
                    <a:lnTo>
                      <a:pt x="20" y="229"/>
                    </a:lnTo>
                    <a:lnTo>
                      <a:pt x="22" y="219"/>
                    </a:lnTo>
                    <a:lnTo>
                      <a:pt x="22" y="207"/>
                    </a:lnTo>
                    <a:lnTo>
                      <a:pt x="28" y="197"/>
                    </a:lnTo>
                    <a:lnTo>
                      <a:pt x="32" y="192"/>
                    </a:lnTo>
                    <a:lnTo>
                      <a:pt x="28" y="188"/>
                    </a:lnTo>
                    <a:lnTo>
                      <a:pt x="28" y="188"/>
                    </a:lnTo>
                    <a:lnTo>
                      <a:pt x="26" y="182"/>
                    </a:lnTo>
                    <a:lnTo>
                      <a:pt x="24" y="178"/>
                    </a:lnTo>
                    <a:lnTo>
                      <a:pt x="22" y="176"/>
                    </a:lnTo>
                    <a:lnTo>
                      <a:pt x="18" y="170"/>
                    </a:lnTo>
                    <a:lnTo>
                      <a:pt x="22" y="170"/>
                    </a:lnTo>
                    <a:lnTo>
                      <a:pt x="28" y="172"/>
                    </a:lnTo>
                    <a:lnTo>
                      <a:pt x="32" y="176"/>
                    </a:lnTo>
                    <a:lnTo>
                      <a:pt x="34" y="180"/>
                    </a:lnTo>
                    <a:lnTo>
                      <a:pt x="36" y="184"/>
                    </a:lnTo>
                    <a:lnTo>
                      <a:pt x="38" y="184"/>
                    </a:lnTo>
                    <a:lnTo>
                      <a:pt x="42" y="184"/>
                    </a:lnTo>
                    <a:lnTo>
                      <a:pt x="47" y="184"/>
                    </a:lnTo>
                    <a:lnTo>
                      <a:pt x="55" y="186"/>
                    </a:lnTo>
                    <a:lnTo>
                      <a:pt x="69" y="192"/>
                    </a:lnTo>
                    <a:lnTo>
                      <a:pt x="79" y="197"/>
                    </a:lnTo>
                    <a:lnTo>
                      <a:pt x="83" y="199"/>
                    </a:lnTo>
                    <a:lnTo>
                      <a:pt x="87" y="203"/>
                    </a:lnTo>
                    <a:lnTo>
                      <a:pt x="89" y="209"/>
                    </a:lnTo>
                    <a:lnTo>
                      <a:pt x="94" y="209"/>
                    </a:lnTo>
                    <a:lnTo>
                      <a:pt x="98" y="211"/>
                    </a:lnTo>
                    <a:lnTo>
                      <a:pt x="104" y="219"/>
                    </a:lnTo>
                    <a:lnTo>
                      <a:pt x="110" y="225"/>
                    </a:lnTo>
                    <a:lnTo>
                      <a:pt x="118" y="229"/>
                    </a:lnTo>
                    <a:lnTo>
                      <a:pt x="130" y="239"/>
                    </a:lnTo>
                    <a:lnTo>
                      <a:pt x="130" y="242"/>
                    </a:lnTo>
                    <a:lnTo>
                      <a:pt x="130" y="250"/>
                    </a:lnTo>
                    <a:lnTo>
                      <a:pt x="130" y="256"/>
                    </a:lnTo>
                    <a:lnTo>
                      <a:pt x="130" y="266"/>
                    </a:lnTo>
                    <a:lnTo>
                      <a:pt x="132" y="270"/>
                    </a:lnTo>
                    <a:lnTo>
                      <a:pt x="132" y="276"/>
                    </a:lnTo>
                    <a:lnTo>
                      <a:pt x="132" y="282"/>
                    </a:lnTo>
                    <a:lnTo>
                      <a:pt x="132" y="289"/>
                    </a:lnTo>
                    <a:lnTo>
                      <a:pt x="134" y="295"/>
                    </a:lnTo>
                    <a:lnTo>
                      <a:pt x="134" y="301"/>
                    </a:lnTo>
                    <a:lnTo>
                      <a:pt x="136" y="309"/>
                    </a:lnTo>
                    <a:lnTo>
                      <a:pt x="141" y="321"/>
                    </a:lnTo>
                    <a:lnTo>
                      <a:pt x="147" y="331"/>
                    </a:lnTo>
                    <a:lnTo>
                      <a:pt x="149" y="334"/>
                    </a:lnTo>
                    <a:lnTo>
                      <a:pt x="151" y="336"/>
                    </a:lnTo>
                    <a:lnTo>
                      <a:pt x="155" y="340"/>
                    </a:lnTo>
                    <a:lnTo>
                      <a:pt x="155" y="342"/>
                    </a:lnTo>
                    <a:lnTo>
                      <a:pt x="159" y="344"/>
                    </a:lnTo>
                    <a:lnTo>
                      <a:pt x="161" y="346"/>
                    </a:lnTo>
                    <a:lnTo>
                      <a:pt x="163" y="348"/>
                    </a:lnTo>
                    <a:lnTo>
                      <a:pt x="163" y="350"/>
                    </a:lnTo>
                    <a:lnTo>
                      <a:pt x="161" y="354"/>
                    </a:lnTo>
                    <a:lnTo>
                      <a:pt x="163" y="356"/>
                    </a:lnTo>
                    <a:lnTo>
                      <a:pt x="167" y="358"/>
                    </a:lnTo>
                    <a:lnTo>
                      <a:pt x="169" y="358"/>
                    </a:lnTo>
                    <a:lnTo>
                      <a:pt x="169" y="358"/>
                    </a:lnTo>
                    <a:lnTo>
                      <a:pt x="171" y="362"/>
                    </a:lnTo>
                    <a:lnTo>
                      <a:pt x="173" y="362"/>
                    </a:lnTo>
                    <a:lnTo>
                      <a:pt x="175" y="362"/>
                    </a:lnTo>
                    <a:lnTo>
                      <a:pt x="175" y="366"/>
                    </a:lnTo>
                    <a:lnTo>
                      <a:pt x="175" y="372"/>
                    </a:lnTo>
                    <a:lnTo>
                      <a:pt x="175" y="379"/>
                    </a:lnTo>
                    <a:lnTo>
                      <a:pt x="175" y="387"/>
                    </a:lnTo>
                    <a:lnTo>
                      <a:pt x="171" y="399"/>
                    </a:lnTo>
                    <a:lnTo>
                      <a:pt x="171" y="401"/>
                    </a:lnTo>
                    <a:lnTo>
                      <a:pt x="173" y="403"/>
                    </a:lnTo>
                    <a:lnTo>
                      <a:pt x="173" y="405"/>
                    </a:lnTo>
                    <a:lnTo>
                      <a:pt x="169" y="405"/>
                    </a:lnTo>
                    <a:lnTo>
                      <a:pt x="167" y="405"/>
                    </a:lnTo>
                    <a:lnTo>
                      <a:pt x="165" y="407"/>
                    </a:lnTo>
                    <a:lnTo>
                      <a:pt x="167" y="409"/>
                    </a:lnTo>
                    <a:lnTo>
                      <a:pt x="171" y="411"/>
                    </a:lnTo>
                    <a:lnTo>
                      <a:pt x="175" y="409"/>
                    </a:lnTo>
                    <a:lnTo>
                      <a:pt x="175" y="411"/>
                    </a:lnTo>
                    <a:lnTo>
                      <a:pt x="177" y="413"/>
                    </a:lnTo>
                    <a:lnTo>
                      <a:pt x="179" y="415"/>
                    </a:lnTo>
                    <a:lnTo>
                      <a:pt x="175" y="417"/>
                    </a:lnTo>
                    <a:lnTo>
                      <a:pt x="173" y="419"/>
                    </a:lnTo>
                    <a:lnTo>
                      <a:pt x="171" y="423"/>
                    </a:lnTo>
                    <a:lnTo>
                      <a:pt x="165" y="428"/>
                    </a:lnTo>
                    <a:lnTo>
                      <a:pt x="161" y="434"/>
                    </a:lnTo>
                    <a:lnTo>
                      <a:pt x="151" y="442"/>
                    </a:lnTo>
                    <a:lnTo>
                      <a:pt x="145" y="452"/>
                    </a:lnTo>
                    <a:lnTo>
                      <a:pt x="141" y="456"/>
                    </a:lnTo>
                    <a:lnTo>
                      <a:pt x="138" y="458"/>
                    </a:lnTo>
                    <a:lnTo>
                      <a:pt x="134" y="460"/>
                    </a:lnTo>
                    <a:lnTo>
                      <a:pt x="128" y="466"/>
                    </a:lnTo>
                    <a:lnTo>
                      <a:pt x="120" y="473"/>
                    </a:lnTo>
                    <a:lnTo>
                      <a:pt x="112" y="477"/>
                    </a:lnTo>
                    <a:lnTo>
                      <a:pt x="110" y="479"/>
                    </a:lnTo>
                    <a:lnTo>
                      <a:pt x="108" y="483"/>
                    </a:lnTo>
                    <a:lnTo>
                      <a:pt x="108" y="485"/>
                    </a:lnTo>
                    <a:lnTo>
                      <a:pt x="102" y="485"/>
                    </a:lnTo>
                    <a:lnTo>
                      <a:pt x="98" y="483"/>
                    </a:lnTo>
                    <a:lnTo>
                      <a:pt x="96" y="481"/>
                    </a:lnTo>
                    <a:lnTo>
                      <a:pt x="94" y="477"/>
                    </a:lnTo>
                    <a:lnTo>
                      <a:pt x="91" y="481"/>
                    </a:lnTo>
                    <a:lnTo>
                      <a:pt x="91" y="485"/>
                    </a:lnTo>
                    <a:lnTo>
                      <a:pt x="91" y="487"/>
                    </a:lnTo>
                    <a:lnTo>
                      <a:pt x="94" y="487"/>
                    </a:lnTo>
                    <a:lnTo>
                      <a:pt x="94" y="491"/>
                    </a:lnTo>
                    <a:lnTo>
                      <a:pt x="91" y="491"/>
                    </a:lnTo>
                    <a:lnTo>
                      <a:pt x="85" y="493"/>
                    </a:lnTo>
                    <a:lnTo>
                      <a:pt x="79" y="493"/>
                    </a:lnTo>
                    <a:lnTo>
                      <a:pt x="77" y="489"/>
                    </a:lnTo>
                    <a:lnTo>
                      <a:pt x="79" y="483"/>
                    </a:lnTo>
                    <a:lnTo>
                      <a:pt x="81" y="477"/>
                    </a:lnTo>
                    <a:lnTo>
                      <a:pt x="81" y="473"/>
                    </a:lnTo>
                    <a:lnTo>
                      <a:pt x="77" y="475"/>
                    </a:lnTo>
                    <a:lnTo>
                      <a:pt x="75" y="471"/>
                    </a:lnTo>
                    <a:lnTo>
                      <a:pt x="81" y="468"/>
                    </a:lnTo>
                    <a:lnTo>
                      <a:pt x="83" y="466"/>
                    </a:lnTo>
                    <a:lnTo>
                      <a:pt x="87" y="466"/>
                    </a:lnTo>
                    <a:lnTo>
                      <a:pt x="89" y="468"/>
                    </a:lnTo>
                    <a:lnTo>
                      <a:pt x="94" y="468"/>
                    </a:lnTo>
                    <a:lnTo>
                      <a:pt x="98" y="468"/>
                    </a:lnTo>
                    <a:lnTo>
                      <a:pt x="100" y="464"/>
                    </a:lnTo>
                    <a:lnTo>
                      <a:pt x="102" y="460"/>
                    </a:lnTo>
                    <a:lnTo>
                      <a:pt x="104" y="452"/>
                    </a:lnTo>
                    <a:lnTo>
                      <a:pt x="108" y="450"/>
                    </a:lnTo>
                    <a:lnTo>
                      <a:pt x="110" y="446"/>
                    </a:lnTo>
                    <a:lnTo>
                      <a:pt x="106" y="444"/>
                    </a:lnTo>
                    <a:lnTo>
                      <a:pt x="102" y="444"/>
                    </a:lnTo>
                    <a:lnTo>
                      <a:pt x="100" y="440"/>
                    </a:lnTo>
                    <a:lnTo>
                      <a:pt x="96" y="442"/>
                    </a:lnTo>
                    <a:lnTo>
                      <a:pt x="91" y="442"/>
                    </a:lnTo>
                    <a:lnTo>
                      <a:pt x="91" y="444"/>
                    </a:lnTo>
                    <a:lnTo>
                      <a:pt x="91" y="446"/>
                    </a:lnTo>
                    <a:lnTo>
                      <a:pt x="87" y="448"/>
                    </a:lnTo>
                    <a:lnTo>
                      <a:pt x="85" y="446"/>
                    </a:lnTo>
                    <a:lnTo>
                      <a:pt x="83" y="444"/>
                    </a:lnTo>
                    <a:lnTo>
                      <a:pt x="81" y="440"/>
                    </a:lnTo>
                    <a:lnTo>
                      <a:pt x="81" y="436"/>
                    </a:lnTo>
                    <a:lnTo>
                      <a:pt x="81" y="432"/>
                    </a:lnTo>
                    <a:lnTo>
                      <a:pt x="77" y="432"/>
                    </a:lnTo>
                    <a:lnTo>
                      <a:pt x="79" y="430"/>
                    </a:lnTo>
                    <a:lnTo>
                      <a:pt x="81" y="428"/>
                    </a:lnTo>
                    <a:lnTo>
                      <a:pt x="89" y="428"/>
                    </a:lnTo>
                    <a:lnTo>
                      <a:pt x="94" y="426"/>
                    </a:lnTo>
                    <a:lnTo>
                      <a:pt x="91" y="423"/>
                    </a:lnTo>
                    <a:lnTo>
                      <a:pt x="87" y="423"/>
                    </a:lnTo>
                    <a:lnTo>
                      <a:pt x="83" y="423"/>
                    </a:lnTo>
                    <a:lnTo>
                      <a:pt x="81" y="423"/>
                    </a:lnTo>
                    <a:lnTo>
                      <a:pt x="75" y="426"/>
                    </a:lnTo>
                    <a:lnTo>
                      <a:pt x="71" y="423"/>
                    </a:lnTo>
                    <a:lnTo>
                      <a:pt x="67" y="423"/>
                    </a:lnTo>
                    <a:lnTo>
                      <a:pt x="67" y="426"/>
                    </a:lnTo>
                    <a:lnTo>
                      <a:pt x="67" y="432"/>
                    </a:lnTo>
                    <a:lnTo>
                      <a:pt x="67" y="434"/>
                    </a:lnTo>
                    <a:lnTo>
                      <a:pt x="67" y="436"/>
                    </a:lnTo>
                    <a:lnTo>
                      <a:pt x="69" y="440"/>
                    </a:lnTo>
                    <a:lnTo>
                      <a:pt x="67" y="442"/>
                    </a:lnTo>
                    <a:lnTo>
                      <a:pt x="63" y="442"/>
                    </a:lnTo>
                    <a:lnTo>
                      <a:pt x="61" y="444"/>
                    </a:lnTo>
                    <a:lnTo>
                      <a:pt x="61" y="446"/>
                    </a:lnTo>
                    <a:lnTo>
                      <a:pt x="63" y="450"/>
                    </a:lnTo>
                    <a:lnTo>
                      <a:pt x="67" y="454"/>
                    </a:lnTo>
                    <a:lnTo>
                      <a:pt x="65" y="458"/>
                    </a:lnTo>
                    <a:lnTo>
                      <a:pt x="65" y="464"/>
                    </a:lnTo>
                    <a:lnTo>
                      <a:pt x="61" y="471"/>
                    </a:lnTo>
                    <a:lnTo>
                      <a:pt x="55" y="477"/>
                    </a:lnTo>
                    <a:lnTo>
                      <a:pt x="51" y="483"/>
                    </a:lnTo>
                    <a:lnTo>
                      <a:pt x="49" y="489"/>
                    </a:lnTo>
                    <a:lnTo>
                      <a:pt x="49" y="491"/>
                    </a:lnTo>
                    <a:lnTo>
                      <a:pt x="59" y="491"/>
                    </a:lnTo>
                    <a:lnTo>
                      <a:pt x="73" y="493"/>
                    </a:lnTo>
                    <a:lnTo>
                      <a:pt x="75" y="497"/>
                    </a:lnTo>
                    <a:lnTo>
                      <a:pt x="75" y="505"/>
                    </a:lnTo>
                    <a:lnTo>
                      <a:pt x="75" y="507"/>
                    </a:lnTo>
                    <a:lnTo>
                      <a:pt x="79" y="511"/>
                    </a:lnTo>
                    <a:lnTo>
                      <a:pt x="81" y="511"/>
                    </a:lnTo>
                    <a:lnTo>
                      <a:pt x="85" y="513"/>
                    </a:lnTo>
                    <a:lnTo>
                      <a:pt x="87" y="516"/>
                    </a:lnTo>
                    <a:lnTo>
                      <a:pt x="94" y="518"/>
                    </a:lnTo>
                    <a:lnTo>
                      <a:pt x="141" y="518"/>
                    </a:lnTo>
                    <a:lnTo>
                      <a:pt x="143" y="511"/>
                    </a:lnTo>
                    <a:lnTo>
                      <a:pt x="157" y="503"/>
                    </a:lnTo>
                    <a:lnTo>
                      <a:pt x="161" y="505"/>
                    </a:lnTo>
                    <a:lnTo>
                      <a:pt x="165" y="509"/>
                    </a:lnTo>
                    <a:lnTo>
                      <a:pt x="171" y="518"/>
                    </a:lnTo>
                    <a:lnTo>
                      <a:pt x="255" y="518"/>
                    </a:lnTo>
                    <a:lnTo>
                      <a:pt x="255" y="518"/>
                    </a:lnTo>
                    <a:lnTo>
                      <a:pt x="261" y="511"/>
                    </a:lnTo>
                    <a:lnTo>
                      <a:pt x="269" y="509"/>
                    </a:lnTo>
                    <a:lnTo>
                      <a:pt x="273" y="505"/>
                    </a:lnTo>
                    <a:lnTo>
                      <a:pt x="277" y="501"/>
                    </a:lnTo>
                    <a:lnTo>
                      <a:pt x="279" y="493"/>
                    </a:lnTo>
                    <a:lnTo>
                      <a:pt x="277" y="487"/>
                    </a:lnTo>
                    <a:lnTo>
                      <a:pt x="271" y="479"/>
                    </a:lnTo>
                    <a:lnTo>
                      <a:pt x="282" y="477"/>
                    </a:lnTo>
                    <a:lnTo>
                      <a:pt x="288" y="477"/>
                    </a:lnTo>
                    <a:lnTo>
                      <a:pt x="296" y="471"/>
                    </a:lnTo>
                    <a:lnTo>
                      <a:pt x="302" y="483"/>
                    </a:lnTo>
                    <a:lnTo>
                      <a:pt x="306" y="487"/>
                    </a:lnTo>
                    <a:lnTo>
                      <a:pt x="312" y="489"/>
                    </a:lnTo>
                    <a:lnTo>
                      <a:pt x="314" y="489"/>
                    </a:lnTo>
                    <a:lnTo>
                      <a:pt x="329" y="487"/>
                    </a:lnTo>
                    <a:lnTo>
                      <a:pt x="337" y="481"/>
                    </a:lnTo>
                    <a:lnTo>
                      <a:pt x="347" y="481"/>
                    </a:lnTo>
                    <a:lnTo>
                      <a:pt x="351" y="483"/>
                    </a:lnTo>
                    <a:lnTo>
                      <a:pt x="359" y="479"/>
                    </a:lnTo>
                    <a:lnTo>
                      <a:pt x="365" y="477"/>
                    </a:lnTo>
                    <a:lnTo>
                      <a:pt x="371" y="487"/>
                    </a:lnTo>
                    <a:lnTo>
                      <a:pt x="382" y="489"/>
                    </a:lnTo>
                    <a:lnTo>
                      <a:pt x="380" y="499"/>
                    </a:lnTo>
                    <a:lnTo>
                      <a:pt x="386" y="507"/>
                    </a:lnTo>
                    <a:lnTo>
                      <a:pt x="392" y="505"/>
                    </a:lnTo>
                    <a:lnTo>
                      <a:pt x="396" y="509"/>
                    </a:lnTo>
                    <a:lnTo>
                      <a:pt x="398" y="518"/>
                    </a:lnTo>
                    <a:lnTo>
                      <a:pt x="441" y="518"/>
                    </a:lnTo>
                    <a:lnTo>
                      <a:pt x="447" y="516"/>
                    </a:lnTo>
                    <a:lnTo>
                      <a:pt x="451" y="513"/>
                    </a:lnTo>
                    <a:lnTo>
                      <a:pt x="453" y="509"/>
                    </a:lnTo>
                    <a:lnTo>
                      <a:pt x="449" y="503"/>
                    </a:lnTo>
                    <a:lnTo>
                      <a:pt x="443" y="497"/>
                    </a:lnTo>
                    <a:lnTo>
                      <a:pt x="443" y="489"/>
                    </a:lnTo>
                    <a:lnTo>
                      <a:pt x="455" y="477"/>
                    </a:lnTo>
                    <a:lnTo>
                      <a:pt x="455" y="473"/>
                    </a:lnTo>
                    <a:lnTo>
                      <a:pt x="461" y="452"/>
                    </a:lnTo>
                    <a:lnTo>
                      <a:pt x="467" y="444"/>
                    </a:lnTo>
                    <a:lnTo>
                      <a:pt x="467" y="436"/>
                    </a:lnTo>
                    <a:lnTo>
                      <a:pt x="445" y="428"/>
                    </a:lnTo>
                    <a:lnTo>
                      <a:pt x="439" y="426"/>
                    </a:lnTo>
                    <a:lnTo>
                      <a:pt x="431" y="421"/>
                    </a:lnTo>
                    <a:lnTo>
                      <a:pt x="420" y="417"/>
                    </a:lnTo>
                    <a:lnTo>
                      <a:pt x="412" y="409"/>
                    </a:lnTo>
                    <a:lnTo>
                      <a:pt x="406" y="401"/>
                    </a:lnTo>
                    <a:lnTo>
                      <a:pt x="398" y="379"/>
                    </a:lnTo>
                    <a:lnTo>
                      <a:pt x="398" y="370"/>
                    </a:lnTo>
                    <a:lnTo>
                      <a:pt x="402" y="360"/>
                    </a:lnTo>
                    <a:lnTo>
                      <a:pt x="404" y="348"/>
                    </a:lnTo>
                    <a:lnTo>
                      <a:pt x="408" y="342"/>
                    </a:lnTo>
                    <a:lnTo>
                      <a:pt x="416" y="325"/>
                    </a:lnTo>
                    <a:lnTo>
                      <a:pt x="418" y="321"/>
                    </a:lnTo>
                    <a:lnTo>
                      <a:pt x="420" y="313"/>
                    </a:lnTo>
                    <a:lnTo>
                      <a:pt x="414" y="303"/>
                    </a:lnTo>
                    <a:lnTo>
                      <a:pt x="414" y="299"/>
                    </a:lnTo>
                    <a:lnTo>
                      <a:pt x="418" y="297"/>
                    </a:lnTo>
                    <a:lnTo>
                      <a:pt x="423" y="299"/>
                    </a:lnTo>
                    <a:lnTo>
                      <a:pt x="425" y="297"/>
                    </a:lnTo>
                    <a:lnTo>
                      <a:pt x="427" y="295"/>
                    </a:lnTo>
                    <a:lnTo>
                      <a:pt x="447" y="274"/>
                    </a:lnTo>
                    <a:lnTo>
                      <a:pt x="447" y="268"/>
                    </a:lnTo>
                    <a:lnTo>
                      <a:pt x="445" y="264"/>
                    </a:lnTo>
                    <a:lnTo>
                      <a:pt x="441" y="260"/>
                    </a:lnTo>
                    <a:lnTo>
                      <a:pt x="437" y="250"/>
                    </a:lnTo>
                    <a:lnTo>
                      <a:pt x="441" y="248"/>
                    </a:lnTo>
                    <a:lnTo>
                      <a:pt x="443" y="244"/>
                    </a:lnTo>
                    <a:lnTo>
                      <a:pt x="445" y="242"/>
                    </a:lnTo>
                    <a:lnTo>
                      <a:pt x="465" y="239"/>
                    </a:lnTo>
                    <a:lnTo>
                      <a:pt x="472" y="242"/>
                    </a:lnTo>
                    <a:lnTo>
                      <a:pt x="476" y="244"/>
                    </a:lnTo>
                    <a:lnTo>
                      <a:pt x="476" y="221"/>
                    </a:lnTo>
                    <a:lnTo>
                      <a:pt x="470" y="219"/>
                    </a:lnTo>
                    <a:lnTo>
                      <a:pt x="465" y="215"/>
                    </a:lnTo>
                    <a:lnTo>
                      <a:pt x="465" y="195"/>
                    </a:lnTo>
                    <a:lnTo>
                      <a:pt x="463" y="192"/>
                    </a:lnTo>
                    <a:lnTo>
                      <a:pt x="453" y="190"/>
                    </a:lnTo>
                    <a:lnTo>
                      <a:pt x="451" y="188"/>
                    </a:lnTo>
                    <a:lnTo>
                      <a:pt x="445" y="188"/>
                    </a:lnTo>
                    <a:lnTo>
                      <a:pt x="437" y="190"/>
                    </a:lnTo>
                    <a:lnTo>
                      <a:pt x="431" y="188"/>
                    </a:lnTo>
                    <a:lnTo>
                      <a:pt x="425" y="182"/>
                    </a:lnTo>
                    <a:lnTo>
                      <a:pt x="423" y="176"/>
                    </a:lnTo>
                    <a:lnTo>
                      <a:pt x="423" y="160"/>
                    </a:lnTo>
                    <a:lnTo>
                      <a:pt x="423" y="150"/>
                    </a:lnTo>
                    <a:lnTo>
                      <a:pt x="416" y="150"/>
                    </a:lnTo>
                    <a:lnTo>
                      <a:pt x="408" y="150"/>
                    </a:lnTo>
                    <a:lnTo>
                      <a:pt x="408" y="147"/>
                    </a:lnTo>
                    <a:lnTo>
                      <a:pt x="408" y="137"/>
                    </a:lnTo>
                    <a:lnTo>
                      <a:pt x="406" y="135"/>
                    </a:lnTo>
                    <a:lnTo>
                      <a:pt x="382" y="135"/>
                    </a:lnTo>
                    <a:lnTo>
                      <a:pt x="373" y="133"/>
                    </a:lnTo>
                    <a:lnTo>
                      <a:pt x="367" y="133"/>
                    </a:lnTo>
                    <a:lnTo>
                      <a:pt x="355" y="147"/>
                    </a:lnTo>
                    <a:lnTo>
                      <a:pt x="353" y="152"/>
                    </a:lnTo>
                    <a:lnTo>
                      <a:pt x="349" y="154"/>
                    </a:lnTo>
                    <a:lnTo>
                      <a:pt x="345" y="156"/>
                    </a:lnTo>
                    <a:lnTo>
                      <a:pt x="343" y="156"/>
                    </a:lnTo>
                    <a:lnTo>
                      <a:pt x="343" y="154"/>
                    </a:lnTo>
                    <a:lnTo>
                      <a:pt x="343" y="154"/>
                    </a:lnTo>
                    <a:lnTo>
                      <a:pt x="343" y="156"/>
                    </a:lnTo>
                    <a:lnTo>
                      <a:pt x="343" y="160"/>
                    </a:lnTo>
                    <a:lnTo>
                      <a:pt x="339" y="160"/>
                    </a:lnTo>
                    <a:lnTo>
                      <a:pt x="337" y="154"/>
                    </a:lnTo>
                    <a:lnTo>
                      <a:pt x="337" y="145"/>
                    </a:lnTo>
                    <a:lnTo>
                      <a:pt x="339" y="139"/>
                    </a:lnTo>
                    <a:lnTo>
                      <a:pt x="337" y="137"/>
                    </a:lnTo>
                    <a:lnTo>
                      <a:pt x="337" y="135"/>
                    </a:lnTo>
                    <a:lnTo>
                      <a:pt x="335" y="133"/>
                    </a:lnTo>
                    <a:lnTo>
                      <a:pt x="333" y="133"/>
                    </a:lnTo>
                    <a:lnTo>
                      <a:pt x="329" y="131"/>
                    </a:lnTo>
                    <a:lnTo>
                      <a:pt x="322" y="131"/>
                    </a:lnTo>
                    <a:lnTo>
                      <a:pt x="316" y="131"/>
                    </a:lnTo>
                    <a:lnTo>
                      <a:pt x="310" y="131"/>
                    </a:lnTo>
                    <a:lnTo>
                      <a:pt x="310" y="131"/>
                    </a:lnTo>
                    <a:lnTo>
                      <a:pt x="308" y="129"/>
                    </a:lnTo>
                    <a:lnTo>
                      <a:pt x="308" y="125"/>
                    </a:lnTo>
                    <a:lnTo>
                      <a:pt x="308" y="125"/>
                    </a:lnTo>
                    <a:lnTo>
                      <a:pt x="314" y="123"/>
                    </a:lnTo>
                    <a:lnTo>
                      <a:pt x="314" y="121"/>
                    </a:lnTo>
                    <a:lnTo>
                      <a:pt x="310" y="119"/>
                    </a:lnTo>
                    <a:lnTo>
                      <a:pt x="310" y="115"/>
                    </a:lnTo>
                    <a:lnTo>
                      <a:pt x="304" y="115"/>
                    </a:lnTo>
                    <a:lnTo>
                      <a:pt x="306" y="103"/>
                    </a:lnTo>
                    <a:lnTo>
                      <a:pt x="306" y="100"/>
                    </a:lnTo>
                    <a:lnTo>
                      <a:pt x="302" y="98"/>
                    </a:lnTo>
                    <a:lnTo>
                      <a:pt x="302" y="96"/>
                    </a:lnTo>
                    <a:lnTo>
                      <a:pt x="288" y="88"/>
                    </a:lnTo>
                    <a:lnTo>
                      <a:pt x="279" y="84"/>
                    </a:lnTo>
                    <a:lnTo>
                      <a:pt x="277" y="82"/>
                    </a:lnTo>
                    <a:lnTo>
                      <a:pt x="275" y="86"/>
                    </a:lnTo>
                    <a:lnTo>
                      <a:pt x="271" y="86"/>
                    </a:lnTo>
                    <a:lnTo>
                      <a:pt x="269" y="80"/>
                    </a:lnTo>
                    <a:lnTo>
                      <a:pt x="265" y="80"/>
                    </a:lnTo>
                    <a:lnTo>
                      <a:pt x="261" y="84"/>
                    </a:lnTo>
                    <a:lnTo>
                      <a:pt x="255" y="84"/>
                    </a:lnTo>
                    <a:lnTo>
                      <a:pt x="253" y="82"/>
                    </a:lnTo>
                    <a:lnTo>
                      <a:pt x="253" y="78"/>
                    </a:lnTo>
                    <a:lnTo>
                      <a:pt x="251" y="76"/>
                    </a:lnTo>
                    <a:lnTo>
                      <a:pt x="245" y="74"/>
                    </a:lnTo>
                    <a:lnTo>
                      <a:pt x="249" y="68"/>
                    </a:lnTo>
                    <a:lnTo>
                      <a:pt x="243" y="60"/>
                    </a:lnTo>
                    <a:lnTo>
                      <a:pt x="241" y="58"/>
                    </a:lnTo>
                    <a:lnTo>
                      <a:pt x="243" y="47"/>
                    </a:lnTo>
                    <a:lnTo>
                      <a:pt x="235" y="43"/>
                    </a:lnTo>
                    <a:lnTo>
                      <a:pt x="232" y="37"/>
                    </a:lnTo>
                    <a:lnTo>
                      <a:pt x="230" y="31"/>
                    </a:lnTo>
                    <a:lnTo>
                      <a:pt x="228" y="27"/>
                    </a:lnTo>
                    <a:lnTo>
                      <a:pt x="222" y="23"/>
                    </a:lnTo>
                    <a:lnTo>
                      <a:pt x="214" y="21"/>
                    </a:lnTo>
                    <a:lnTo>
                      <a:pt x="210" y="23"/>
                    </a:lnTo>
                    <a:lnTo>
                      <a:pt x="194" y="15"/>
                    </a:lnTo>
                    <a:lnTo>
                      <a:pt x="183" y="15"/>
                    </a:lnTo>
                    <a:lnTo>
                      <a:pt x="173" y="17"/>
                    </a:lnTo>
                    <a:lnTo>
                      <a:pt x="163" y="19"/>
                    </a:lnTo>
                    <a:lnTo>
                      <a:pt x="163" y="23"/>
                    </a:lnTo>
                    <a:lnTo>
                      <a:pt x="159" y="31"/>
                    </a:lnTo>
                    <a:lnTo>
                      <a:pt x="155" y="33"/>
                    </a:lnTo>
                    <a:lnTo>
                      <a:pt x="151" y="35"/>
                    </a:lnTo>
                    <a:lnTo>
                      <a:pt x="145" y="31"/>
                    </a:lnTo>
                    <a:lnTo>
                      <a:pt x="128" y="35"/>
                    </a:lnTo>
                    <a:lnTo>
                      <a:pt x="126" y="35"/>
                    </a:lnTo>
                    <a:lnTo>
                      <a:pt x="126" y="39"/>
                    </a:lnTo>
                    <a:lnTo>
                      <a:pt x="114" y="41"/>
                    </a:lnTo>
                    <a:lnTo>
                      <a:pt x="112" y="41"/>
                    </a:lnTo>
                    <a:lnTo>
                      <a:pt x="108" y="39"/>
                    </a:lnTo>
                    <a:lnTo>
                      <a:pt x="98" y="35"/>
                    </a:lnTo>
                    <a:lnTo>
                      <a:pt x="100" y="31"/>
                    </a:lnTo>
                    <a:lnTo>
                      <a:pt x="98" y="27"/>
                    </a:lnTo>
                    <a:lnTo>
                      <a:pt x="89" y="23"/>
                    </a:lnTo>
                    <a:lnTo>
                      <a:pt x="73" y="17"/>
                    </a:lnTo>
                    <a:lnTo>
                      <a:pt x="73" y="15"/>
                    </a:lnTo>
                    <a:lnTo>
                      <a:pt x="73" y="13"/>
                    </a:lnTo>
                    <a:lnTo>
                      <a:pt x="73" y="13"/>
                    </a:lnTo>
                    <a:lnTo>
                      <a:pt x="73" y="13"/>
                    </a:lnTo>
                    <a:lnTo>
                      <a:pt x="75" y="10"/>
                    </a:lnTo>
                    <a:lnTo>
                      <a:pt x="75" y="8"/>
                    </a:lnTo>
                    <a:lnTo>
                      <a:pt x="75" y="4"/>
                    </a:lnTo>
                    <a:lnTo>
                      <a:pt x="75" y="2"/>
                    </a:lnTo>
                    <a:lnTo>
                      <a:pt x="69" y="0"/>
                    </a:lnTo>
                    <a:lnTo>
                      <a:pt x="63"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3" name="Freeform 584"/>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4" name="Freeform 585"/>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5" name="Freeform 586"/>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6" name="Freeform 587"/>
              <p:cNvSpPr>
                <a:spLocks/>
              </p:cNvSpPr>
              <p:nvPr/>
            </p:nvSpPr>
            <p:spPr bwMode="auto">
              <a:xfrm>
                <a:off x="4528" y="1929"/>
                <a:ext cx="366" cy="468"/>
              </a:xfrm>
              <a:custGeom>
                <a:avLst/>
                <a:gdLst>
                  <a:gd name="T0" fmla="*/ 135 w 366"/>
                  <a:gd name="T1" fmla="*/ 8 h 468"/>
                  <a:gd name="T2" fmla="*/ 94 w 366"/>
                  <a:gd name="T3" fmla="*/ 16 h 468"/>
                  <a:gd name="T4" fmla="*/ 121 w 366"/>
                  <a:gd name="T5" fmla="*/ 55 h 468"/>
                  <a:gd name="T6" fmla="*/ 115 w 366"/>
                  <a:gd name="T7" fmla="*/ 72 h 468"/>
                  <a:gd name="T8" fmla="*/ 84 w 366"/>
                  <a:gd name="T9" fmla="*/ 82 h 468"/>
                  <a:gd name="T10" fmla="*/ 80 w 366"/>
                  <a:gd name="T11" fmla="*/ 117 h 468"/>
                  <a:gd name="T12" fmla="*/ 92 w 366"/>
                  <a:gd name="T13" fmla="*/ 149 h 468"/>
                  <a:gd name="T14" fmla="*/ 86 w 366"/>
                  <a:gd name="T15" fmla="*/ 155 h 468"/>
                  <a:gd name="T16" fmla="*/ 88 w 366"/>
                  <a:gd name="T17" fmla="*/ 172 h 468"/>
                  <a:gd name="T18" fmla="*/ 88 w 366"/>
                  <a:gd name="T19" fmla="*/ 200 h 468"/>
                  <a:gd name="T20" fmla="*/ 102 w 366"/>
                  <a:gd name="T21" fmla="*/ 207 h 468"/>
                  <a:gd name="T22" fmla="*/ 127 w 366"/>
                  <a:gd name="T23" fmla="*/ 239 h 468"/>
                  <a:gd name="T24" fmla="*/ 115 w 366"/>
                  <a:gd name="T25" fmla="*/ 251 h 468"/>
                  <a:gd name="T26" fmla="*/ 135 w 366"/>
                  <a:gd name="T27" fmla="*/ 256 h 468"/>
                  <a:gd name="T28" fmla="*/ 125 w 366"/>
                  <a:gd name="T29" fmla="*/ 288 h 468"/>
                  <a:gd name="T30" fmla="*/ 106 w 366"/>
                  <a:gd name="T31" fmla="*/ 288 h 468"/>
                  <a:gd name="T32" fmla="*/ 104 w 366"/>
                  <a:gd name="T33" fmla="*/ 311 h 468"/>
                  <a:gd name="T34" fmla="*/ 68 w 366"/>
                  <a:gd name="T35" fmla="*/ 335 h 468"/>
                  <a:gd name="T36" fmla="*/ 33 w 366"/>
                  <a:gd name="T37" fmla="*/ 327 h 468"/>
                  <a:gd name="T38" fmla="*/ 13 w 366"/>
                  <a:gd name="T39" fmla="*/ 337 h 468"/>
                  <a:gd name="T40" fmla="*/ 27 w 366"/>
                  <a:gd name="T41" fmla="*/ 362 h 468"/>
                  <a:gd name="T42" fmla="*/ 15 w 366"/>
                  <a:gd name="T43" fmla="*/ 425 h 468"/>
                  <a:gd name="T44" fmla="*/ 2 w 366"/>
                  <a:gd name="T45" fmla="*/ 468 h 468"/>
                  <a:gd name="T46" fmla="*/ 88 w 366"/>
                  <a:gd name="T47" fmla="*/ 458 h 468"/>
                  <a:gd name="T48" fmla="*/ 115 w 366"/>
                  <a:gd name="T49" fmla="*/ 450 h 468"/>
                  <a:gd name="T50" fmla="*/ 133 w 366"/>
                  <a:gd name="T51" fmla="*/ 423 h 468"/>
                  <a:gd name="T52" fmla="*/ 151 w 366"/>
                  <a:gd name="T53" fmla="*/ 411 h 468"/>
                  <a:gd name="T54" fmla="*/ 160 w 366"/>
                  <a:gd name="T55" fmla="*/ 382 h 468"/>
                  <a:gd name="T56" fmla="*/ 168 w 366"/>
                  <a:gd name="T57" fmla="*/ 366 h 468"/>
                  <a:gd name="T58" fmla="*/ 225 w 366"/>
                  <a:gd name="T59" fmla="*/ 391 h 468"/>
                  <a:gd name="T60" fmla="*/ 247 w 366"/>
                  <a:gd name="T61" fmla="*/ 393 h 468"/>
                  <a:gd name="T62" fmla="*/ 266 w 366"/>
                  <a:gd name="T63" fmla="*/ 395 h 468"/>
                  <a:gd name="T64" fmla="*/ 315 w 366"/>
                  <a:gd name="T65" fmla="*/ 427 h 468"/>
                  <a:gd name="T66" fmla="*/ 358 w 366"/>
                  <a:gd name="T67" fmla="*/ 431 h 468"/>
                  <a:gd name="T68" fmla="*/ 364 w 366"/>
                  <a:gd name="T69" fmla="*/ 409 h 468"/>
                  <a:gd name="T70" fmla="*/ 354 w 366"/>
                  <a:gd name="T71" fmla="*/ 364 h 468"/>
                  <a:gd name="T72" fmla="*/ 329 w 366"/>
                  <a:gd name="T73" fmla="*/ 331 h 468"/>
                  <a:gd name="T74" fmla="*/ 297 w 366"/>
                  <a:gd name="T75" fmla="*/ 294 h 468"/>
                  <a:gd name="T76" fmla="*/ 250 w 366"/>
                  <a:gd name="T77" fmla="*/ 288 h 468"/>
                  <a:gd name="T78" fmla="*/ 252 w 366"/>
                  <a:gd name="T79" fmla="*/ 266 h 468"/>
                  <a:gd name="T80" fmla="*/ 223 w 366"/>
                  <a:gd name="T81" fmla="*/ 223 h 468"/>
                  <a:gd name="T82" fmla="*/ 227 w 366"/>
                  <a:gd name="T83" fmla="*/ 202 h 468"/>
                  <a:gd name="T84" fmla="*/ 258 w 366"/>
                  <a:gd name="T85" fmla="*/ 215 h 468"/>
                  <a:gd name="T86" fmla="*/ 280 w 366"/>
                  <a:gd name="T87" fmla="*/ 209 h 468"/>
                  <a:gd name="T88" fmla="*/ 286 w 366"/>
                  <a:gd name="T89" fmla="*/ 202 h 468"/>
                  <a:gd name="T90" fmla="*/ 276 w 366"/>
                  <a:gd name="T91" fmla="*/ 170 h 468"/>
                  <a:gd name="T92" fmla="*/ 284 w 366"/>
                  <a:gd name="T93" fmla="*/ 155 h 468"/>
                  <a:gd name="T94" fmla="*/ 270 w 366"/>
                  <a:gd name="T95" fmla="*/ 127 h 468"/>
                  <a:gd name="T96" fmla="*/ 256 w 366"/>
                  <a:gd name="T97" fmla="*/ 106 h 468"/>
                  <a:gd name="T98" fmla="*/ 239 w 366"/>
                  <a:gd name="T99" fmla="*/ 92 h 468"/>
                  <a:gd name="T100" fmla="*/ 233 w 366"/>
                  <a:gd name="T101" fmla="*/ 80 h 468"/>
                  <a:gd name="T102" fmla="*/ 200 w 366"/>
                  <a:gd name="T103" fmla="*/ 80 h 468"/>
                  <a:gd name="T104" fmla="*/ 166 w 366"/>
                  <a:gd name="T105" fmla="*/ 65 h 468"/>
                  <a:gd name="T106" fmla="*/ 153 w 366"/>
                  <a:gd name="T107" fmla="*/ 59 h 468"/>
                  <a:gd name="T108" fmla="*/ 147 w 366"/>
                  <a:gd name="T109" fmla="*/ 16 h 468"/>
                  <a:gd name="T110" fmla="*/ 149 w 366"/>
                  <a:gd name="T111"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468">
                    <a:moveTo>
                      <a:pt x="149" y="0"/>
                    </a:moveTo>
                    <a:lnTo>
                      <a:pt x="145" y="2"/>
                    </a:lnTo>
                    <a:lnTo>
                      <a:pt x="137" y="8"/>
                    </a:lnTo>
                    <a:lnTo>
                      <a:pt x="135" y="8"/>
                    </a:lnTo>
                    <a:lnTo>
                      <a:pt x="123" y="8"/>
                    </a:lnTo>
                    <a:lnTo>
                      <a:pt x="109" y="8"/>
                    </a:lnTo>
                    <a:lnTo>
                      <a:pt x="90" y="6"/>
                    </a:lnTo>
                    <a:lnTo>
                      <a:pt x="94" y="16"/>
                    </a:lnTo>
                    <a:lnTo>
                      <a:pt x="109" y="33"/>
                    </a:lnTo>
                    <a:lnTo>
                      <a:pt x="121" y="45"/>
                    </a:lnTo>
                    <a:lnTo>
                      <a:pt x="123" y="49"/>
                    </a:lnTo>
                    <a:lnTo>
                      <a:pt x="121" y="55"/>
                    </a:lnTo>
                    <a:lnTo>
                      <a:pt x="125" y="59"/>
                    </a:lnTo>
                    <a:lnTo>
                      <a:pt x="125" y="61"/>
                    </a:lnTo>
                    <a:lnTo>
                      <a:pt x="117" y="70"/>
                    </a:lnTo>
                    <a:lnTo>
                      <a:pt x="115" y="72"/>
                    </a:lnTo>
                    <a:lnTo>
                      <a:pt x="100" y="72"/>
                    </a:lnTo>
                    <a:lnTo>
                      <a:pt x="98" y="72"/>
                    </a:lnTo>
                    <a:lnTo>
                      <a:pt x="88" y="72"/>
                    </a:lnTo>
                    <a:lnTo>
                      <a:pt x="84" y="82"/>
                    </a:lnTo>
                    <a:lnTo>
                      <a:pt x="74" y="100"/>
                    </a:lnTo>
                    <a:lnTo>
                      <a:pt x="72" y="106"/>
                    </a:lnTo>
                    <a:lnTo>
                      <a:pt x="68" y="110"/>
                    </a:lnTo>
                    <a:lnTo>
                      <a:pt x="80" y="117"/>
                    </a:lnTo>
                    <a:lnTo>
                      <a:pt x="92" y="125"/>
                    </a:lnTo>
                    <a:lnTo>
                      <a:pt x="94" y="133"/>
                    </a:lnTo>
                    <a:lnTo>
                      <a:pt x="92" y="137"/>
                    </a:lnTo>
                    <a:lnTo>
                      <a:pt x="92" y="149"/>
                    </a:lnTo>
                    <a:lnTo>
                      <a:pt x="90" y="151"/>
                    </a:lnTo>
                    <a:lnTo>
                      <a:pt x="86" y="151"/>
                    </a:lnTo>
                    <a:lnTo>
                      <a:pt x="86" y="153"/>
                    </a:lnTo>
                    <a:lnTo>
                      <a:pt x="86" y="155"/>
                    </a:lnTo>
                    <a:lnTo>
                      <a:pt x="86" y="162"/>
                    </a:lnTo>
                    <a:lnTo>
                      <a:pt x="94" y="170"/>
                    </a:lnTo>
                    <a:lnTo>
                      <a:pt x="92" y="172"/>
                    </a:lnTo>
                    <a:lnTo>
                      <a:pt x="88" y="172"/>
                    </a:lnTo>
                    <a:lnTo>
                      <a:pt x="88" y="174"/>
                    </a:lnTo>
                    <a:lnTo>
                      <a:pt x="86" y="188"/>
                    </a:lnTo>
                    <a:lnTo>
                      <a:pt x="86" y="194"/>
                    </a:lnTo>
                    <a:lnTo>
                      <a:pt x="88" y="200"/>
                    </a:lnTo>
                    <a:lnTo>
                      <a:pt x="92" y="202"/>
                    </a:lnTo>
                    <a:lnTo>
                      <a:pt x="92" y="209"/>
                    </a:lnTo>
                    <a:lnTo>
                      <a:pt x="98" y="207"/>
                    </a:lnTo>
                    <a:lnTo>
                      <a:pt x="102" y="207"/>
                    </a:lnTo>
                    <a:lnTo>
                      <a:pt x="104" y="215"/>
                    </a:lnTo>
                    <a:lnTo>
                      <a:pt x="109" y="233"/>
                    </a:lnTo>
                    <a:lnTo>
                      <a:pt x="113" y="237"/>
                    </a:lnTo>
                    <a:lnTo>
                      <a:pt x="127" y="239"/>
                    </a:lnTo>
                    <a:lnTo>
                      <a:pt x="129" y="243"/>
                    </a:lnTo>
                    <a:lnTo>
                      <a:pt x="127" y="245"/>
                    </a:lnTo>
                    <a:lnTo>
                      <a:pt x="115" y="247"/>
                    </a:lnTo>
                    <a:lnTo>
                      <a:pt x="115" y="251"/>
                    </a:lnTo>
                    <a:lnTo>
                      <a:pt x="119" y="251"/>
                    </a:lnTo>
                    <a:lnTo>
                      <a:pt x="127" y="251"/>
                    </a:lnTo>
                    <a:lnTo>
                      <a:pt x="133" y="251"/>
                    </a:lnTo>
                    <a:lnTo>
                      <a:pt x="135" y="256"/>
                    </a:lnTo>
                    <a:lnTo>
                      <a:pt x="137" y="260"/>
                    </a:lnTo>
                    <a:lnTo>
                      <a:pt x="137" y="264"/>
                    </a:lnTo>
                    <a:lnTo>
                      <a:pt x="131" y="278"/>
                    </a:lnTo>
                    <a:lnTo>
                      <a:pt x="125" y="288"/>
                    </a:lnTo>
                    <a:lnTo>
                      <a:pt x="123" y="290"/>
                    </a:lnTo>
                    <a:lnTo>
                      <a:pt x="119" y="290"/>
                    </a:lnTo>
                    <a:lnTo>
                      <a:pt x="109" y="286"/>
                    </a:lnTo>
                    <a:lnTo>
                      <a:pt x="106" y="288"/>
                    </a:lnTo>
                    <a:lnTo>
                      <a:pt x="102" y="286"/>
                    </a:lnTo>
                    <a:lnTo>
                      <a:pt x="102" y="292"/>
                    </a:lnTo>
                    <a:lnTo>
                      <a:pt x="104" y="305"/>
                    </a:lnTo>
                    <a:lnTo>
                      <a:pt x="104" y="311"/>
                    </a:lnTo>
                    <a:lnTo>
                      <a:pt x="104" y="317"/>
                    </a:lnTo>
                    <a:lnTo>
                      <a:pt x="92" y="327"/>
                    </a:lnTo>
                    <a:lnTo>
                      <a:pt x="76" y="331"/>
                    </a:lnTo>
                    <a:lnTo>
                      <a:pt x="68" y="335"/>
                    </a:lnTo>
                    <a:lnTo>
                      <a:pt x="57" y="337"/>
                    </a:lnTo>
                    <a:lnTo>
                      <a:pt x="57" y="337"/>
                    </a:lnTo>
                    <a:lnTo>
                      <a:pt x="37" y="329"/>
                    </a:lnTo>
                    <a:lnTo>
                      <a:pt x="33" y="327"/>
                    </a:lnTo>
                    <a:lnTo>
                      <a:pt x="29" y="329"/>
                    </a:lnTo>
                    <a:lnTo>
                      <a:pt x="21" y="327"/>
                    </a:lnTo>
                    <a:lnTo>
                      <a:pt x="19" y="327"/>
                    </a:lnTo>
                    <a:lnTo>
                      <a:pt x="13" y="337"/>
                    </a:lnTo>
                    <a:lnTo>
                      <a:pt x="21" y="346"/>
                    </a:lnTo>
                    <a:lnTo>
                      <a:pt x="29" y="350"/>
                    </a:lnTo>
                    <a:lnTo>
                      <a:pt x="29" y="358"/>
                    </a:lnTo>
                    <a:lnTo>
                      <a:pt x="27" y="362"/>
                    </a:lnTo>
                    <a:lnTo>
                      <a:pt x="23" y="374"/>
                    </a:lnTo>
                    <a:lnTo>
                      <a:pt x="23" y="409"/>
                    </a:lnTo>
                    <a:lnTo>
                      <a:pt x="19" y="417"/>
                    </a:lnTo>
                    <a:lnTo>
                      <a:pt x="15" y="425"/>
                    </a:lnTo>
                    <a:lnTo>
                      <a:pt x="0" y="448"/>
                    </a:lnTo>
                    <a:lnTo>
                      <a:pt x="6" y="454"/>
                    </a:lnTo>
                    <a:lnTo>
                      <a:pt x="6" y="458"/>
                    </a:lnTo>
                    <a:lnTo>
                      <a:pt x="2" y="468"/>
                    </a:lnTo>
                    <a:lnTo>
                      <a:pt x="78" y="468"/>
                    </a:lnTo>
                    <a:lnTo>
                      <a:pt x="82" y="462"/>
                    </a:lnTo>
                    <a:lnTo>
                      <a:pt x="86" y="458"/>
                    </a:lnTo>
                    <a:lnTo>
                      <a:pt x="88" y="458"/>
                    </a:lnTo>
                    <a:lnTo>
                      <a:pt x="94" y="466"/>
                    </a:lnTo>
                    <a:lnTo>
                      <a:pt x="98" y="466"/>
                    </a:lnTo>
                    <a:lnTo>
                      <a:pt x="104" y="456"/>
                    </a:lnTo>
                    <a:lnTo>
                      <a:pt x="115" y="450"/>
                    </a:lnTo>
                    <a:lnTo>
                      <a:pt x="117" y="442"/>
                    </a:lnTo>
                    <a:lnTo>
                      <a:pt x="121" y="438"/>
                    </a:lnTo>
                    <a:lnTo>
                      <a:pt x="131" y="427"/>
                    </a:lnTo>
                    <a:lnTo>
                      <a:pt x="133" y="423"/>
                    </a:lnTo>
                    <a:lnTo>
                      <a:pt x="135" y="417"/>
                    </a:lnTo>
                    <a:lnTo>
                      <a:pt x="143" y="415"/>
                    </a:lnTo>
                    <a:lnTo>
                      <a:pt x="147" y="413"/>
                    </a:lnTo>
                    <a:lnTo>
                      <a:pt x="151" y="411"/>
                    </a:lnTo>
                    <a:lnTo>
                      <a:pt x="151" y="409"/>
                    </a:lnTo>
                    <a:lnTo>
                      <a:pt x="151" y="395"/>
                    </a:lnTo>
                    <a:lnTo>
                      <a:pt x="158" y="391"/>
                    </a:lnTo>
                    <a:lnTo>
                      <a:pt x="160" y="382"/>
                    </a:lnTo>
                    <a:lnTo>
                      <a:pt x="166" y="382"/>
                    </a:lnTo>
                    <a:lnTo>
                      <a:pt x="166" y="378"/>
                    </a:lnTo>
                    <a:lnTo>
                      <a:pt x="166" y="376"/>
                    </a:lnTo>
                    <a:lnTo>
                      <a:pt x="168" y="366"/>
                    </a:lnTo>
                    <a:lnTo>
                      <a:pt x="192" y="372"/>
                    </a:lnTo>
                    <a:lnTo>
                      <a:pt x="200" y="378"/>
                    </a:lnTo>
                    <a:lnTo>
                      <a:pt x="207" y="388"/>
                    </a:lnTo>
                    <a:lnTo>
                      <a:pt x="225" y="391"/>
                    </a:lnTo>
                    <a:lnTo>
                      <a:pt x="225" y="395"/>
                    </a:lnTo>
                    <a:lnTo>
                      <a:pt x="233" y="397"/>
                    </a:lnTo>
                    <a:lnTo>
                      <a:pt x="235" y="397"/>
                    </a:lnTo>
                    <a:lnTo>
                      <a:pt x="247" y="393"/>
                    </a:lnTo>
                    <a:lnTo>
                      <a:pt x="254" y="388"/>
                    </a:lnTo>
                    <a:lnTo>
                      <a:pt x="256" y="391"/>
                    </a:lnTo>
                    <a:lnTo>
                      <a:pt x="262" y="395"/>
                    </a:lnTo>
                    <a:lnTo>
                      <a:pt x="266" y="395"/>
                    </a:lnTo>
                    <a:lnTo>
                      <a:pt x="274" y="409"/>
                    </a:lnTo>
                    <a:lnTo>
                      <a:pt x="280" y="411"/>
                    </a:lnTo>
                    <a:lnTo>
                      <a:pt x="288" y="417"/>
                    </a:lnTo>
                    <a:lnTo>
                      <a:pt x="315" y="427"/>
                    </a:lnTo>
                    <a:lnTo>
                      <a:pt x="329" y="421"/>
                    </a:lnTo>
                    <a:lnTo>
                      <a:pt x="350" y="425"/>
                    </a:lnTo>
                    <a:lnTo>
                      <a:pt x="356" y="429"/>
                    </a:lnTo>
                    <a:lnTo>
                      <a:pt x="358" y="431"/>
                    </a:lnTo>
                    <a:lnTo>
                      <a:pt x="364" y="427"/>
                    </a:lnTo>
                    <a:lnTo>
                      <a:pt x="366" y="427"/>
                    </a:lnTo>
                    <a:lnTo>
                      <a:pt x="366" y="409"/>
                    </a:lnTo>
                    <a:lnTo>
                      <a:pt x="364" y="409"/>
                    </a:lnTo>
                    <a:lnTo>
                      <a:pt x="364" y="397"/>
                    </a:lnTo>
                    <a:lnTo>
                      <a:pt x="358" y="391"/>
                    </a:lnTo>
                    <a:lnTo>
                      <a:pt x="358" y="382"/>
                    </a:lnTo>
                    <a:lnTo>
                      <a:pt x="354" y="364"/>
                    </a:lnTo>
                    <a:lnTo>
                      <a:pt x="348" y="356"/>
                    </a:lnTo>
                    <a:lnTo>
                      <a:pt x="335" y="335"/>
                    </a:lnTo>
                    <a:lnTo>
                      <a:pt x="333" y="333"/>
                    </a:lnTo>
                    <a:lnTo>
                      <a:pt x="329" y="331"/>
                    </a:lnTo>
                    <a:lnTo>
                      <a:pt x="325" y="325"/>
                    </a:lnTo>
                    <a:lnTo>
                      <a:pt x="319" y="325"/>
                    </a:lnTo>
                    <a:lnTo>
                      <a:pt x="313" y="321"/>
                    </a:lnTo>
                    <a:lnTo>
                      <a:pt x="297" y="294"/>
                    </a:lnTo>
                    <a:lnTo>
                      <a:pt x="292" y="288"/>
                    </a:lnTo>
                    <a:lnTo>
                      <a:pt x="282" y="288"/>
                    </a:lnTo>
                    <a:lnTo>
                      <a:pt x="256" y="290"/>
                    </a:lnTo>
                    <a:lnTo>
                      <a:pt x="250" y="288"/>
                    </a:lnTo>
                    <a:lnTo>
                      <a:pt x="250" y="284"/>
                    </a:lnTo>
                    <a:lnTo>
                      <a:pt x="252" y="274"/>
                    </a:lnTo>
                    <a:lnTo>
                      <a:pt x="252" y="272"/>
                    </a:lnTo>
                    <a:lnTo>
                      <a:pt x="252" y="266"/>
                    </a:lnTo>
                    <a:lnTo>
                      <a:pt x="247" y="256"/>
                    </a:lnTo>
                    <a:lnTo>
                      <a:pt x="225" y="231"/>
                    </a:lnTo>
                    <a:lnTo>
                      <a:pt x="221" y="227"/>
                    </a:lnTo>
                    <a:lnTo>
                      <a:pt x="223" y="223"/>
                    </a:lnTo>
                    <a:lnTo>
                      <a:pt x="225" y="221"/>
                    </a:lnTo>
                    <a:lnTo>
                      <a:pt x="225" y="213"/>
                    </a:lnTo>
                    <a:lnTo>
                      <a:pt x="225" y="204"/>
                    </a:lnTo>
                    <a:lnTo>
                      <a:pt x="227" y="202"/>
                    </a:lnTo>
                    <a:lnTo>
                      <a:pt x="227" y="202"/>
                    </a:lnTo>
                    <a:lnTo>
                      <a:pt x="247" y="209"/>
                    </a:lnTo>
                    <a:lnTo>
                      <a:pt x="252" y="209"/>
                    </a:lnTo>
                    <a:lnTo>
                      <a:pt x="258" y="215"/>
                    </a:lnTo>
                    <a:lnTo>
                      <a:pt x="272" y="217"/>
                    </a:lnTo>
                    <a:lnTo>
                      <a:pt x="272" y="215"/>
                    </a:lnTo>
                    <a:lnTo>
                      <a:pt x="276" y="213"/>
                    </a:lnTo>
                    <a:lnTo>
                      <a:pt x="280" y="209"/>
                    </a:lnTo>
                    <a:lnTo>
                      <a:pt x="288" y="211"/>
                    </a:lnTo>
                    <a:lnTo>
                      <a:pt x="290" y="209"/>
                    </a:lnTo>
                    <a:lnTo>
                      <a:pt x="290" y="207"/>
                    </a:lnTo>
                    <a:lnTo>
                      <a:pt x="286" y="202"/>
                    </a:lnTo>
                    <a:lnTo>
                      <a:pt x="284" y="198"/>
                    </a:lnTo>
                    <a:lnTo>
                      <a:pt x="280" y="186"/>
                    </a:lnTo>
                    <a:lnTo>
                      <a:pt x="282" y="176"/>
                    </a:lnTo>
                    <a:lnTo>
                      <a:pt x="276" y="170"/>
                    </a:lnTo>
                    <a:lnTo>
                      <a:pt x="278" y="168"/>
                    </a:lnTo>
                    <a:lnTo>
                      <a:pt x="286" y="164"/>
                    </a:lnTo>
                    <a:lnTo>
                      <a:pt x="288" y="162"/>
                    </a:lnTo>
                    <a:lnTo>
                      <a:pt x="284" y="155"/>
                    </a:lnTo>
                    <a:lnTo>
                      <a:pt x="274" y="145"/>
                    </a:lnTo>
                    <a:lnTo>
                      <a:pt x="272" y="143"/>
                    </a:lnTo>
                    <a:lnTo>
                      <a:pt x="270" y="137"/>
                    </a:lnTo>
                    <a:lnTo>
                      <a:pt x="270" y="127"/>
                    </a:lnTo>
                    <a:lnTo>
                      <a:pt x="272" y="117"/>
                    </a:lnTo>
                    <a:lnTo>
                      <a:pt x="272" y="117"/>
                    </a:lnTo>
                    <a:lnTo>
                      <a:pt x="258" y="115"/>
                    </a:lnTo>
                    <a:lnTo>
                      <a:pt x="256" y="106"/>
                    </a:lnTo>
                    <a:lnTo>
                      <a:pt x="256" y="98"/>
                    </a:lnTo>
                    <a:lnTo>
                      <a:pt x="256" y="96"/>
                    </a:lnTo>
                    <a:lnTo>
                      <a:pt x="247" y="94"/>
                    </a:lnTo>
                    <a:lnTo>
                      <a:pt x="239" y="92"/>
                    </a:lnTo>
                    <a:lnTo>
                      <a:pt x="233" y="90"/>
                    </a:lnTo>
                    <a:lnTo>
                      <a:pt x="231" y="88"/>
                    </a:lnTo>
                    <a:lnTo>
                      <a:pt x="233" y="86"/>
                    </a:lnTo>
                    <a:lnTo>
                      <a:pt x="233" y="80"/>
                    </a:lnTo>
                    <a:lnTo>
                      <a:pt x="225" y="78"/>
                    </a:lnTo>
                    <a:lnTo>
                      <a:pt x="209" y="78"/>
                    </a:lnTo>
                    <a:lnTo>
                      <a:pt x="200" y="82"/>
                    </a:lnTo>
                    <a:lnTo>
                      <a:pt x="200" y="80"/>
                    </a:lnTo>
                    <a:lnTo>
                      <a:pt x="194" y="74"/>
                    </a:lnTo>
                    <a:lnTo>
                      <a:pt x="176" y="61"/>
                    </a:lnTo>
                    <a:lnTo>
                      <a:pt x="168" y="57"/>
                    </a:lnTo>
                    <a:lnTo>
                      <a:pt x="166" y="65"/>
                    </a:lnTo>
                    <a:lnTo>
                      <a:pt x="166" y="67"/>
                    </a:lnTo>
                    <a:lnTo>
                      <a:pt x="164" y="67"/>
                    </a:lnTo>
                    <a:lnTo>
                      <a:pt x="158" y="63"/>
                    </a:lnTo>
                    <a:lnTo>
                      <a:pt x="153" y="59"/>
                    </a:lnTo>
                    <a:lnTo>
                      <a:pt x="147" y="45"/>
                    </a:lnTo>
                    <a:lnTo>
                      <a:pt x="145" y="39"/>
                    </a:lnTo>
                    <a:lnTo>
                      <a:pt x="147" y="22"/>
                    </a:lnTo>
                    <a:lnTo>
                      <a:pt x="147" y="16"/>
                    </a:lnTo>
                    <a:lnTo>
                      <a:pt x="153" y="6"/>
                    </a:lnTo>
                    <a:lnTo>
                      <a:pt x="153" y="4"/>
                    </a:lnTo>
                    <a:lnTo>
                      <a:pt x="151" y="0"/>
                    </a:lnTo>
                    <a:lnTo>
                      <a:pt x="14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7" name="Freeform 588"/>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8" name="Freeform 589"/>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9" name="Freeform 590"/>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0" name="Freeform 591"/>
              <p:cNvSpPr>
                <a:spLocks/>
              </p:cNvSpPr>
              <p:nvPr/>
            </p:nvSpPr>
            <p:spPr bwMode="auto">
              <a:xfrm>
                <a:off x="4520" y="1285"/>
                <a:ext cx="72" cy="35"/>
              </a:xfrm>
              <a:custGeom>
                <a:avLst/>
                <a:gdLst>
                  <a:gd name="T0" fmla="*/ 41 w 72"/>
                  <a:gd name="T1" fmla="*/ 0 h 35"/>
                  <a:gd name="T2" fmla="*/ 33 w 72"/>
                  <a:gd name="T3" fmla="*/ 2 h 35"/>
                  <a:gd name="T4" fmla="*/ 27 w 72"/>
                  <a:gd name="T5" fmla="*/ 4 h 35"/>
                  <a:gd name="T6" fmla="*/ 18 w 72"/>
                  <a:gd name="T7" fmla="*/ 8 h 35"/>
                  <a:gd name="T8" fmla="*/ 14 w 72"/>
                  <a:gd name="T9" fmla="*/ 8 h 35"/>
                  <a:gd name="T10" fmla="*/ 6 w 72"/>
                  <a:gd name="T11" fmla="*/ 10 h 35"/>
                  <a:gd name="T12" fmla="*/ 2 w 72"/>
                  <a:gd name="T13" fmla="*/ 10 h 35"/>
                  <a:gd name="T14" fmla="*/ 0 w 72"/>
                  <a:gd name="T15" fmla="*/ 14 h 35"/>
                  <a:gd name="T16" fmla="*/ 2 w 72"/>
                  <a:gd name="T17" fmla="*/ 16 h 35"/>
                  <a:gd name="T18" fmla="*/ 4 w 72"/>
                  <a:gd name="T19" fmla="*/ 18 h 35"/>
                  <a:gd name="T20" fmla="*/ 6 w 72"/>
                  <a:gd name="T21" fmla="*/ 20 h 35"/>
                  <a:gd name="T22" fmla="*/ 8 w 72"/>
                  <a:gd name="T23" fmla="*/ 24 h 35"/>
                  <a:gd name="T24" fmla="*/ 12 w 72"/>
                  <a:gd name="T25" fmla="*/ 29 h 35"/>
                  <a:gd name="T26" fmla="*/ 14 w 72"/>
                  <a:gd name="T27" fmla="*/ 35 h 35"/>
                  <a:gd name="T28" fmla="*/ 49 w 72"/>
                  <a:gd name="T29" fmla="*/ 35 h 35"/>
                  <a:gd name="T30" fmla="*/ 49 w 72"/>
                  <a:gd name="T31" fmla="*/ 33 h 35"/>
                  <a:gd name="T32" fmla="*/ 51 w 72"/>
                  <a:gd name="T33" fmla="*/ 29 h 35"/>
                  <a:gd name="T34" fmla="*/ 53 w 72"/>
                  <a:gd name="T35" fmla="*/ 31 h 35"/>
                  <a:gd name="T36" fmla="*/ 53 w 72"/>
                  <a:gd name="T37" fmla="*/ 33 h 35"/>
                  <a:gd name="T38" fmla="*/ 55 w 72"/>
                  <a:gd name="T39" fmla="*/ 31 h 35"/>
                  <a:gd name="T40" fmla="*/ 59 w 72"/>
                  <a:gd name="T41" fmla="*/ 29 h 35"/>
                  <a:gd name="T42" fmla="*/ 61 w 72"/>
                  <a:gd name="T43" fmla="*/ 31 h 35"/>
                  <a:gd name="T44" fmla="*/ 65 w 72"/>
                  <a:gd name="T45" fmla="*/ 33 h 35"/>
                  <a:gd name="T46" fmla="*/ 72 w 72"/>
                  <a:gd name="T47" fmla="*/ 31 h 35"/>
                  <a:gd name="T48" fmla="*/ 72 w 72"/>
                  <a:gd name="T49" fmla="*/ 16 h 35"/>
                  <a:gd name="T50" fmla="*/ 72 w 72"/>
                  <a:gd name="T51" fmla="*/ 16 h 35"/>
                  <a:gd name="T52" fmla="*/ 72 w 72"/>
                  <a:gd name="T53" fmla="*/ 12 h 35"/>
                  <a:gd name="T54" fmla="*/ 72 w 72"/>
                  <a:gd name="T55" fmla="*/ 12 h 35"/>
                  <a:gd name="T56" fmla="*/ 72 w 72"/>
                  <a:gd name="T57" fmla="*/ 2 h 35"/>
                  <a:gd name="T58" fmla="*/ 70 w 72"/>
                  <a:gd name="T59" fmla="*/ 2 h 35"/>
                  <a:gd name="T60" fmla="*/ 63 w 72"/>
                  <a:gd name="T61" fmla="*/ 0 h 35"/>
                  <a:gd name="T62" fmla="*/ 57 w 72"/>
                  <a:gd name="T63" fmla="*/ 0 h 35"/>
                  <a:gd name="T64" fmla="*/ 49 w 72"/>
                  <a:gd name="T65" fmla="*/ 0 h 35"/>
                  <a:gd name="T66" fmla="*/ 41 w 72"/>
                  <a:gd name="T6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5">
                    <a:moveTo>
                      <a:pt x="41" y="0"/>
                    </a:moveTo>
                    <a:lnTo>
                      <a:pt x="33" y="2"/>
                    </a:lnTo>
                    <a:lnTo>
                      <a:pt x="27" y="4"/>
                    </a:lnTo>
                    <a:lnTo>
                      <a:pt x="18" y="8"/>
                    </a:lnTo>
                    <a:lnTo>
                      <a:pt x="14" y="8"/>
                    </a:lnTo>
                    <a:lnTo>
                      <a:pt x="6" y="10"/>
                    </a:lnTo>
                    <a:lnTo>
                      <a:pt x="2" y="10"/>
                    </a:lnTo>
                    <a:lnTo>
                      <a:pt x="0" y="14"/>
                    </a:lnTo>
                    <a:lnTo>
                      <a:pt x="2" y="16"/>
                    </a:lnTo>
                    <a:lnTo>
                      <a:pt x="4" y="18"/>
                    </a:lnTo>
                    <a:lnTo>
                      <a:pt x="6" y="20"/>
                    </a:lnTo>
                    <a:lnTo>
                      <a:pt x="8" y="24"/>
                    </a:lnTo>
                    <a:lnTo>
                      <a:pt x="12" y="29"/>
                    </a:lnTo>
                    <a:lnTo>
                      <a:pt x="14" y="35"/>
                    </a:lnTo>
                    <a:lnTo>
                      <a:pt x="49" y="35"/>
                    </a:lnTo>
                    <a:lnTo>
                      <a:pt x="49" y="33"/>
                    </a:lnTo>
                    <a:lnTo>
                      <a:pt x="51" y="29"/>
                    </a:lnTo>
                    <a:lnTo>
                      <a:pt x="53" y="31"/>
                    </a:lnTo>
                    <a:lnTo>
                      <a:pt x="53" y="33"/>
                    </a:lnTo>
                    <a:lnTo>
                      <a:pt x="55" y="31"/>
                    </a:lnTo>
                    <a:lnTo>
                      <a:pt x="59" y="29"/>
                    </a:lnTo>
                    <a:lnTo>
                      <a:pt x="61" y="31"/>
                    </a:lnTo>
                    <a:lnTo>
                      <a:pt x="65" y="33"/>
                    </a:lnTo>
                    <a:lnTo>
                      <a:pt x="72" y="31"/>
                    </a:lnTo>
                    <a:lnTo>
                      <a:pt x="72" y="16"/>
                    </a:lnTo>
                    <a:lnTo>
                      <a:pt x="72" y="16"/>
                    </a:lnTo>
                    <a:lnTo>
                      <a:pt x="72" y="12"/>
                    </a:lnTo>
                    <a:lnTo>
                      <a:pt x="72" y="12"/>
                    </a:lnTo>
                    <a:lnTo>
                      <a:pt x="72" y="2"/>
                    </a:lnTo>
                    <a:lnTo>
                      <a:pt x="70" y="2"/>
                    </a:lnTo>
                    <a:lnTo>
                      <a:pt x="63" y="0"/>
                    </a:lnTo>
                    <a:lnTo>
                      <a:pt x="57" y="0"/>
                    </a:lnTo>
                    <a:lnTo>
                      <a:pt x="49" y="0"/>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1" name="Freeform 592"/>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2" name="Freeform 593"/>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3" name="Freeform 594"/>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4" name="Freeform 595"/>
              <p:cNvSpPr>
                <a:spLocks/>
              </p:cNvSpPr>
              <p:nvPr/>
            </p:nvSpPr>
            <p:spPr bwMode="auto">
              <a:xfrm>
                <a:off x="4348" y="1332"/>
                <a:ext cx="374" cy="327"/>
              </a:xfrm>
              <a:custGeom>
                <a:avLst/>
                <a:gdLst>
                  <a:gd name="T0" fmla="*/ 221 w 374"/>
                  <a:gd name="T1" fmla="*/ 6 h 327"/>
                  <a:gd name="T2" fmla="*/ 227 w 374"/>
                  <a:gd name="T3" fmla="*/ 16 h 327"/>
                  <a:gd name="T4" fmla="*/ 205 w 374"/>
                  <a:gd name="T5" fmla="*/ 12 h 327"/>
                  <a:gd name="T6" fmla="*/ 180 w 374"/>
                  <a:gd name="T7" fmla="*/ 2 h 327"/>
                  <a:gd name="T8" fmla="*/ 141 w 374"/>
                  <a:gd name="T9" fmla="*/ 37 h 327"/>
                  <a:gd name="T10" fmla="*/ 119 w 374"/>
                  <a:gd name="T11" fmla="*/ 47 h 327"/>
                  <a:gd name="T12" fmla="*/ 105 w 374"/>
                  <a:gd name="T13" fmla="*/ 86 h 327"/>
                  <a:gd name="T14" fmla="*/ 107 w 374"/>
                  <a:gd name="T15" fmla="*/ 108 h 327"/>
                  <a:gd name="T16" fmla="*/ 125 w 374"/>
                  <a:gd name="T17" fmla="*/ 108 h 327"/>
                  <a:gd name="T18" fmla="*/ 133 w 374"/>
                  <a:gd name="T19" fmla="*/ 98 h 327"/>
                  <a:gd name="T20" fmla="*/ 152 w 374"/>
                  <a:gd name="T21" fmla="*/ 108 h 327"/>
                  <a:gd name="T22" fmla="*/ 143 w 374"/>
                  <a:gd name="T23" fmla="*/ 125 h 327"/>
                  <a:gd name="T24" fmla="*/ 131 w 374"/>
                  <a:gd name="T25" fmla="*/ 117 h 327"/>
                  <a:gd name="T26" fmla="*/ 121 w 374"/>
                  <a:gd name="T27" fmla="*/ 125 h 327"/>
                  <a:gd name="T28" fmla="*/ 109 w 374"/>
                  <a:gd name="T29" fmla="*/ 123 h 327"/>
                  <a:gd name="T30" fmla="*/ 101 w 374"/>
                  <a:gd name="T31" fmla="*/ 129 h 327"/>
                  <a:gd name="T32" fmla="*/ 72 w 374"/>
                  <a:gd name="T33" fmla="*/ 141 h 327"/>
                  <a:gd name="T34" fmla="*/ 60 w 374"/>
                  <a:gd name="T35" fmla="*/ 172 h 327"/>
                  <a:gd name="T36" fmla="*/ 35 w 374"/>
                  <a:gd name="T37" fmla="*/ 200 h 327"/>
                  <a:gd name="T38" fmla="*/ 11 w 374"/>
                  <a:gd name="T39" fmla="*/ 200 h 327"/>
                  <a:gd name="T40" fmla="*/ 0 w 374"/>
                  <a:gd name="T41" fmla="*/ 219 h 327"/>
                  <a:gd name="T42" fmla="*/ 11 w 374"/>
                  <a:gd name="T43" fmla="*/ 235 h 327"/>
                  <a:gd name="T44" fmla="*/ 37 w 374"/>
                  <a:gd name="T45" fmla="*/ 268 h 327"/>
                  <a:gd name="T46" fmla="*/ 62 w 374"/>
                  <a:gd name="T47" fmla="*/ 284 h 327"/>
                  <a:gd name="T48" fmla="*/ 76 w 374"/>
                  <a:gd name="T49" fmla="*/ 278 h 327"/>
                  <a:gd name="T50" fmla="*/ 99 w 374"/>
                  <a:gd name="T51" fmla="*/ 280 h 327"/>
                  <a:gd name="T52" fmla="*/ 109 w 374"/>
                  <a:gd name="T53" fmla="*/ 315 h 327"/>
                  <a:gd name="T54" fmla="*/ 186 w 374"/>
                  <a:gd name="T55" fmla="*/ 317 h 327"/>
                  <a:gd name="T56" fmla="*/ 211 w 374"/>
                  <a:gd name="T57" fmla="*/ 315 h 327"/>
                  <a:gd name="T58" fmla="*/ 227 w 374"/>
                  <a:gd name="T59" fmla="*/ 315 h 327"/>
                  <a:gd name="T60" fmla="*/ 262 w 374"/>
                  <a:gd name="T61" fmla="*/ 309 h 327"/>
                  <a:gd name="T62" fmla="*/ 286 w 374"/>
                  <a:gd name="T63" fmla="*/ 323 h 327"/>
                  <a:gd name="T64" fmla="*/ 309 w 374"/>
                  <a:gd name="T65" fmla="*/ 319 h 327"/>
                  <a:gd name="T66" fmla="*/ 340 w 374"/>
                  <a:gd name="T67" fmla="*/ 298 h 327"/>
                  <a:gd name="T68" fmla="*/ 354 w 374"/>
                  <a:gd name="T69" fmla="*/ 272 h 327"/>
                  <a:gd name="T70" fmla="*/ 364 w 374"/>
                  <a:gd name="T71" fmla="*/ 243 h 327"/>
                  <a:gd name="T72" fmla="*/ 370 w 374"/>
                  <a:gd name="T73" fmla="*/ 204 h 327"/>
                  <a:gd name="T74" fmla="*/ 356 w 374"/>
                  <a:gd name="T75" fmla="*/ 202 h 327"/>
                  <a:gd name="T76" fmla="*/ 325 w 374"/>
                  <a:gd name="T77" fmla="*/ 209 h 327"/>
                  <a:gd name="T78" fmla="*/ 301 w 374"/>
                  <a:gd name="T79" fmla="*/ 190 h 327"/>
                  <a:gd name="T80" fmla="*/ 297 w 374"/>
                  <a:gd name="T81" fmla="*/ 166 h 327"/>
                  <a:gd name="T82" fmla="*/ 291 w 374"/>
                  <a:gd name="T83" fmla="*/ 194 h 327"/>
                  <a:gd name="T84" fmla="*/ 268 w 374"/>
                  <a:gd name="T85" fmla="*/ 211 h 327"/>
                  <a:gd name="T86" fmla="*/ 297 w 374"/>
                  <a:gd name="T87" fmla="*/ 213 h 327"/>
                  <a:gd name="T88" fmla="*/ 280 w 374"/>
                  <a:gd name="T89" fmla="*/ 227 h 327"/>
                  <a:gd name="T90" fmla="*/ 262 w 374"/>
                  <a:gd name="T91" fmla="*/ 251 h 327"/>
                  <a:gd name="T92" fmla="*/ 250 w 374"/>
                  <a:gd name="T93" fmla="*/ 282 h 327"/>
                  <a:gd name="T94" fmla="*/ 237 w 374"/>
                  <a:gd name="T95" fmla="*/ 266 h 327"/>
                  <a:gd name="T96" fmla="*/ 233 w 374"/>
                  <a:gd name="T97" fmla="*/ 221 h 327"/>
                  <a:gd name="T98" fmla="*/ 260 w 374"/>
                  <a:gd name="T99" fmla="*/ 184 h 327"/>
                  <a:gd name="T100" fmla="*/ 266 w 374"/>
                  <a:gd name="T101" fmla="*/ 166 h 327"/>
                  <a:gd name="T102" fmla="*/ 280 w 374"/>
                  <a:gd name="T103" fmla="*/ 149 h 327"/>
                  <a:gd name="T104" fmla="*/ 289 w 374"/>
                  <a:gd name="T105" fmla="*/ 131 h 327"/>
                  <a:gd name="T106" fmla="*/ 307 w 374"/>
                  <a:gd name="T107" fmla="*/ 112 h 327"/>
                  <a:gd name="T108" fmla="*/ 313 w 374"/>
                  <a:gd name="T109" fmla="*/ 102 h 327"/>
                  <a:gd name="T110" fmla="*/ 282 w 374"/>
                  <a:gd name="T111" fmla="*/ 57 h 327"/>
                  <a:gd name="T112" fmla="*/ 272 w 374"/>
                  <a:gd name="T113" fmla="*/ 22 h 327"/>
                  <a:gd name="T114" fmla="*/ 246 w 374"/>
                  <a:gd name="T11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27">
                    <a:moveTo>
                      <a:pt x="235" y="2"/>
                    </a:moveTo>
                    <a:lnTo>
                      <a:pt x="231" y="0"/>
                    </a:lnTo>
                    <a:lnTo>
                      <a:pt x="227" y="2"/>
                    </a:lnTo>
                    <a:lnTo>
                      <a:pt x="225" y="2"/>
                    </a:lnTo>
                    <a:lnTo>
                      <a:pt x="221" y="6"/>
                    </a:lnTo>
                    <a:lnTo>
                      <a:pt x="221" y="8"/>
                    </a:lnTo>
                    <a:lnTo>
                      <a:pt x="223" y="8"/>
                    </a:lnTo>
                    <a:lnTo>
                      <a:pt x="225" y="10"/>
                    </a:lnTo>
                    <a:lnTo>
                      <a:pt x="227" y="12"/>
                    </a:lnTo>
                    <a:lnTo>
                      <a:pt x="227" y="16"/>
                    </a:lnTo>
                    <a:lnTo>
                      <a:pt x="227" y="18"/>
                    </a:lnTo>
                    <a:lnTo>
                      <a:pt x="223" y="18"/>
                    </a:lnTo>
                    <a:lnTo>
                      <a:pt x="219" y="16"/>
                    </a:lnTo>
                    <a:lnTo>
                      <a:pt x="215" y="16"/>
                    </a:lnTo>
                    <a:lnTo>
                      <a:pt x="205" y="12"/>
                    </a:lnTo>
                    <a:lnTo>
                      <a:pt x="195" y="8"/>
                    </a:lnTo>
                    <a:lnTo>
                      <a:pt x="193" y="4"/>
                    </a:lnTo>
                    <a:lnTo>
                      <a:pt x="188" y="2"/>
                    </a:lnTo>
                    <a:lnTo>
                      <a:pt x="184" y="0"/>
                    </a:lnTo>
                    <a:lnTo>
                      <a:pt x="180" y="2"/>
                    </a:lnTo>
                    <a:lnTo>
                      <a:pt x="170" y="8"/>
                    </a:lnTo>
                    <a:lnTo>
                      <a:pt x="158" y="16"/>
                    </a:lnTo>
                    <a:lnTo>
                      <a:pt x="154" y="27"/>
                    </a:lnTo>
                    <a:lnTo>
                      <a:pt x="148" y="33"/>
                    </a:lnTo>
                    <a:lnTo>
                      <a:pt x="141" y="37"/>
                    </a:lnTo>
                    <a:lnTo>
                      <a:pt x="133" y="41"/>
                    </a:lnTo>
                    <a:lnTo>
                      <a:pt x="129" y="43"/>
                    </a:lnTo>
                    <a:lnTo>
                      <a:pt x="125" y="43"/>
                    </a:lnTo>
                    <a:lnTo>
                      <a:pt x="121" y="43"/>
                    </a:lnTo>
                    <a:lnTo>
                      <a:pt x="119" y="47"/>
                    </a:lnTo>
                    <a:lnTo>
                      <a:pt x="119" y="49"/>
                    </a:lnTo>
                    <a:lnTo>
                      <a:pt x="121" y="51"/>
                    </a:lnTo>
                    <a:lnTo>
                      <a:pt x="119" y="59"/>
                    </a:lnTo>
                    <a:lnTo>
                      <a:pt x="109" y="76"/>
                    </a:lnTo>
                    <a:lnTo>
                      <a:pt x="105" y="86"/>
                    </a:lnTo>
                    <a:lnTo>
                      <a:pt x="101" y="94"/>
                    </a:lnTo>
                    <a:lnTo>
                      <a:pt x="99" y="100"/>
                    </a:lnTo>
                    <a:lnTo>
                      <a:pt x="96" y="106"/>
                    </a:lnTo>
                    <a:lnTo>
                      <a:pt x="101" y="110"/>
                    </a:lnTo>
                    <a:lnTo>
                      <a:pt x="107" y="108"/>
                    </a:lnTo>
                    <a:lnTo>
                      <a:pt x="113" y="106"/>
                    </a:lnTo>
                    <a:lnTo>
                      <a:pt x="117" y="104"/>
                    </a:lnTo>
                    <a:lnTo>
                      <a:pt x="119" y="104"/>
                    </a:lnTo>
                    <a:lnTo>
                      <a:pt x="123" y="108"/>
                    </a:lnTo>
                    <a:lnTo>
                      <a:pt x="125" y="108"/>
                    </a:lnTo>
                    <a:lnTo>
                      <a:pt x="127" y="106"/>
                    </a:lnTo>
                    <a:lnTo>
                      <a:pt x="129" y="104"/>
                    </a:lnTo>
                    <a:lnTo>
                      <a:pt x="131" y="98"/>
                    </a:lnTo>
                    <a:lnTo>
                      <a:pt x="131" y="98"/>
                    </a:lnTo>
                    <a:lnTo>
                      <a:pt x="133" y="98"/>
                    </a:lnTo>
                    <a:lnTo>
                      <a:pt x="135" y="100"/>
                    </a:lnTo>
                    <a:lnTo>
                      <a:pt x="139" y="102"/>
                    </a:lnTo>
                    <a:lnTo>
                      <a:pt x="143" y="104"/>
                    </a:lnTo>
                    <a:lnTo>
                      <a:pt x="148" y="104"/>
                    </a:lnTo>
                    <a:lnTo>
                      <a:pt x="152" y="108"/>
                    </a:lnTo>
                    <a:lnTo>
                      <a:pt x="152" y="112"/>
                    </a:lnTo>
                    <a:lnTo>
                      <a:pt x="152" y="119"/>
                    </a:lnTo>
                    <a:lnTo>
                      <a:pt x="152" y="121"/>
                    </a:lnTo>
                    <a:lnTo>
                      <a:pt x="148" y="123"/>
                    </a:lnTo>
                    <a:lnTo>
                      <a:pt x="143" y="125"/>
                    </a:lnTo>
                    <a:lnTo>
                      <a:pt x="137" y="125"/>
                    </a:lnTo>
                    <a:lnTo>
                      <a:pt x="133" y="123"/>
                    </a:lnTo>
                    <a:lnTo>
                      <a:pt x="133" y="121"/>
                    </a:lnTo>
                    <a:lnTo>
                      <a:pt x="131" y="119"/>
                    </a:lnTo>
                    <a:lnTo>
                      <a:pt x="131" y="117"/>
                    </a:lnTo>
                    <a:lnTo>
                      <a:pt x="127" y="117"/>
                    </a:lnTo>
                    <a:lnTo>
                      <a:pt x="125" y="117"/>
                    </a:lnTo>
                    <a:lnTo>
                      <a:pt x="123" y="117"/>
                    </a:lnTo>
                    <a:lnTo>
                      <a:pt x="121" y="119"/>
                    </a:lnTo>
                    <a:lnTo>
                      <a:pt x="121" y="125"/>
                    </a:lnTo>
                    <a:lnTo>
                      <a:pt x="119" y="125"/>
                    </a:lnTo>
                    <a:lnTo>
                      <a:pt x="115" y="125"/>
                    </a:lnTo>
                    <a:lnTo>
                      <a:pt x="113" y="123"/>
                    </a:lnTo>
                    <a:lnTo>
                      <a:pt x="111" y="123"/>
                    </a:lnTo>
                    <a:lnTo>
                      <a:pt x="109" y="123"/>
                    </a:lnTo>
                    <a:lnTo>
                      <a:pt x="107" y="125"/>
                    </a:lnTo>
                    <a:lnTo>
                      <a:pt x="107" y="127"/>
                    </a:lnTo>
                    <a:lnTo>
                      <a:pt x="107" y="129"/>
                    </a:lnTo>
                    <a:lnTo>
                      <a:pt x="105" y="131"/>
                    </a:lnTo>
                    <a:lnTo>
                      <a:pt x="101" y="129"/>
                    </a:lnTo>
                    <a:lnTo>
                      <a:pt x="92" y="123"/>
                    </a:lnTo>
                    <a:lnTo>
                      <a:pt x="88" y="123"/>
                    </a:lnTo>
                    <a:lnTo>
                      <a:pt x="84" y="125"/>
                    </a:lnTo>
                    <a:lnTo>
                      <a:pt x="76" y="137"/>
                    </a:lnTo>
                    <a:lnTo>
                      <a:pt x="72" y="141"/>
                    </a:lnTo>
                    <a:lnTo>
                      <a:pt x="68" y="145"/>
                    </a:lnTo>
                    <a:lnTo>
                      <a:pt x="66" y="153"/>
                    </a:lnTo>
                    <a:lnTo>
                      <a:pt x="64" y="157"/>
                    </a:lnTo>
                    <a:lnTo>
                      <a:pt x="64" y="166"/>
                    </a:lnTo>
                    <a:lnTo>
                      <a:pt x="60" y="172"/>
                    </a:lnTo>
                    <a:lnTo>
                      <a:pt x="56" y="180"/>
                    </a:lnTo>
                    <a:lnTo>
                      <a:pt x="54" y="184"/>
                    </a:lnTo>
                    <a:lnTo>
                      <a:pt x="47" y="192"/>
                    </a:lnTo>
                    <a:lnTo>
                      <a:pt x="41" y="196"/>
                    </a:lnTo>
                    <a:lnTo>
                      <a:pt x="35" y="200"/>
                    </a:lnTo>
                    <a:lnTo>
                      <a:pt x="33" y="204"/>
                    </a:lnTo>
                    <a:lnTo>
                      <a:pt x="27" y="206"/>
                    </a:lnTo>
                    <a:lnTo>
                      <a:pt x="19" y="206"/>
                    </a:lnTo>
                    <a:lnTo>
                      <a:pt x="15" y="204"/>
                    </a:lnTo>
                    <a:lnTo>
                      <a:pt x="11" y="200"/>
                    </a:lnTo>
                    <a:lnTo>
                      <a:pt x="7" y="200"/>
                    </a:lnTo>
                    <a:lnTo>
                      <a:pt x="2" y="204"/>
                    </a:lnTo>
                    <a:lnTo>
                      <a:pt x="0" y="209"/>
                    </a:lnTo>
                    <a:lnTo>
                      <a:pt x="0" y="215"/>
                    </a:lnTo>
                    <a:lnTo>
                      <a:pt x="0" y="219"/>
                    </a:lnTo>
                    <a:lnTo>
                      <a:pt x="0" y="221"/>
                    </a:lnTo>
                    <a:lnTo>
                      <a:pt x="5" y="223"/>
                    </a:lnTo>
                    <a:lnTo>
                      <a:pt x="7" y="223"/>
                    </a:lnTo>
                    <a:lnTo>
                      <a:pt x="9" y="229"/>
                    </a:lnTo>
                    <a:lnTo>
                      <a:pt x="11" y="235"/>
                    </a:lnTo>
                    <a:lnTo>
                      <a:pt x="13" y="243"/>
                    </a:lnTo>
                    <a:lnTo>
                      <a:pt x="15" y="249"/>
                    </a:lnTo>
                    <a:lnTo>
                      <a:pt x="19" y="256"/>
                    </a:lnTo>
                    <a:lnTo>
                      <a:pt x="27" y="262"/>
                    </a:lnTo>
                    <a:lnTo>
                      <a:pt x="37" y="268"/>
                    </a:lnTo>
                    <a:lnTo>
                      <a:pt x="47" y="276"/>
                    </a:lnTo>
                    <a:lnTo>
                      <a:pt x="54" y="280"/>
                    </a:lnTo>
                    <a:lnTo>
                      <a:pt x="54" y="282"/>
                    </a:lnTo>
                    <a:lnTo>
                      <a:pt x="56" y="282"/>
                    </a:lnTo>
                    <a:lnTo>
                      <a:pt x="62" y="284"/>
                    </a:lnTo>
                    <a:lnTo>
                      <a:pt x="64" y="284"/>
                    </a:lnTo>
                    <a:lnTo>
                      <a:pt x="66" y="280"/>
                    </a:lnTo>
                    <a:lnTo>
                      <a:pt x="68" y="278"/>
                    </a:lnTo>
                    <a:lnTo>
                      <a:pt x="72" y="280"/>
                    </a:lnTo>
                    <a:lnTo>
                      <a:pt x="76" y="278"/>
                    </a:lnTo>
                    <a:lnTo>
                      <a:pt x="80" y="278"/>
                    </a:lnTo>
                    <a:lnTo>
                      <a:pt x="82" y="272"/>
                    </a:lnTo>
                    <a:lnTo>
                      <a:pt x="86" y="272"/>
                    </a:lnTo>
                    <a:lnTo>
                      <a:pt x="94" y="276"/>
                    </a:lnTo>
                    <a:lnTo>
                      <a:pt x="99" y="280"/>
                    </a:lnTo>
                    <a:lnTo>
                      <a:pt x="101" y="284"/>
                    </a:lnTo>
                    <a:lnTo>
                      <a:pt x="105" y="294"/>
                    </a:lnTo>
                    <a:lnTo>
                      <a:pt x="107" y="296"/>
                    </a:lnTo>
                    <a:lnTo>
                      <a:pt x="107" y="298"/>
                    </a:lnTo>
                    <a:lnTo>
                      <a:pt x="109" y="315"/>
                    </a:lnTo>
                    <a:lnTo>
                      <a:pt x="115" y="327"/>
                    </a:lnTo>
                    <a:lnTo>
                      <a:pt x="186" y="327"/>
                    </a:lnTo>
                    <a:lnTo>
                      <a:pt x="186" y="325"/>
                    </a:lnTo>
                    <a:lnTo>
                      <a:pt x="184" y="321"/>
                    </a:lnTo>
                    <a:lnTo>
                      <a:pt x="186" y="317"/>
                    </a:lnTo>
                    <a:lnTo>
                      <a:pt x="195" y="321"/>
                    </a:lnTo>
                    <a:lnTo>
                      <a:pt x="199" y="325"/>
                    </a:lnTo>
                    <a:lnTo>
                      <a:pt x="207" y="323"/>
                    </a:lnTo>
                    <a:lnTo>
                      <a:pt x="211" y="319"/>
                    </a:lnTo>
                    <a:lnTo>
                      <a:pt x="211" y="315"/>
                    </a:lnTo>
                    <a:lnTo>
                      <a:pt x="215" y="315"/>
                    </a:lnTo>
                    <a:lnTo>
                      <a:pt x="217" y="315"/>
                    </a:lnTo>
                    <a:lnTo>
                      <a:pt x="217" y="317"/>
                    </a:lnTo>
                    <a:lnTo>
                      <a:pt x="219" y="317"/>
                    </a:lnTo>
                    <a:lnTo>
                      <a:pt x="227" y="315"/>
                    </a:lnTo>
                    <a:lnTo>
                      <a:pt x="229" y="317"/>
                    </a:lnTo>
                    <a:lnTo>
                      <a:pt x="237" y="313"/>
                    </a:lnTo>
                    <a:lnTo>
                      <a:pt x="252" y="303"/>
                    </a:lnTo>
                    <a:lnTo>
                      <a:pt x="260" y="309"/>
                    </a:lnTo>
                    <a:lnTo>
                      <a:pt x="262" y="309"/>
                    </a:lnTo>
                    <a:lnTo>
                      <a:pt x="270" y="315"/>
                    </a:lnTo>
                    <a:lnTo>
                      <a:pt x="276" y="323"/>
                    </a:lnTo>
                    <a:lnTo>
                      <a:pt x="278" y="325"/>
                    </a:lnTo>
                    <a:lnTo>
                      <a:pt x="282" y="325"/>
                    </a:lnTo>
                    <a:lnTo>
                      <a:pt x="286" y="323"/>
                    </a:lnTo>
                    <a:lnTo>
                      <a:pt x="289" y="321"/>
                    </a:lnTo>
                    <a:lnTo>
                      <a:pt x="293" y="321"/>
                    </a:lnTo>
                    <a:lnTo>
                      <a:pt x="299" y="317"/>
                    </a:lnTo>
                    <a:lnTo>
                      <a:pt x="303" y="319"/>
                    </a:lnTo>
                    <a:lnTo>
                      <a:pt x="309" y="319"/>
                    </a:lnTo>
                    <a:lnTo>
                      <a:pt x="313" y="317"/>
                    </a:lnTo>
                    <a:lnTo>
                      <a:pt x="323" y="315"/>
                    </a:lnTo>
                    <a:lnTo>
                      <a:pt x="325" y="311"/>
                    </a:lnTo>
                    <a:lnTo>
                      <a:pt x="329" y="309"/>
                    </a:lnTo>
                    <a:lnTo>
                      <a:pt x="340" y="298"/>
                    </a:lnTo>
                    <a:lnTo>
                      <a:pt x="340" y="294"/>
                    </a:lnTo>
                    <a:lnTo>
                      <a:pt x="346" y="288"/>
                    </a:lnTo>
                    <a:lnTo>
                      <a:pt x="346" y="278"/>
                    </a:lnTo>
                    <a:lnTo>
                      <a:pt x="348" y="274"/>
                    </a:lnTo>
                    <a:lnTo>
                      <a:pt x="354" y="272"/>
                    </a:lnTo>
                    <a:lnTo>
                      <a:pt x="356" y="262"/>
                    </a:lnTo>
                    <a:lnTo>
                      <a:pt x="358" y="260"/>
                    </a:lnTo>
                    <a:lnTo>
                      <a:pt x="360" y="260"/>
                    </a:lnTo>
                    <a:lnTo>
                      <a:pt x="362" y="251"/>
                    </a:lnTo>
                    <a:lnTo>
                      <a:pt x="364" y="243"/>
                    </a:lnTo>
                    <a:lnTo>
                      <a:pt x="368" y="241"/>
                    </a:lnTo>
                    <a:lnTo>
                      <a:pt x="370" y="241"/>
                    </a:lnTo>
                    <a:lnTo>
                      <a:pt x="374" y="241"/>
                    </a:lnTo>
                    <a:lnTo>
                      <a:pt x="374" y="204"/>
                    </a:lnTo>
                    <a:lnTo>
                      <a:pt x="370" y="204"/>
                    </a:lnTo>
                    <a:lnTo>
                      <a:pt x="368" y="202"/>
                    </a:lnTo>
                    <a:lnTo>
                      <a:pt x="368" y="200"/>
                    </a:lnTo>
                    <a:lnTo>
                      <a:pt x="366" y="200"/>
                    </a:lnTo>
                    <a:lnTo>
                      <a:pt x="360" y="200"/>
                    </a:lnTo>
                    <a:lnTo>
                      <a:pt x="356" y="202"/>
                    </a:lnTo>
                    <a:lnTo>
                      <a:pt x="346" y="200"/>
                    </a:lnTo>
                    <a:lnTo>
                      <a:pt x="340" y="200"/>
                    </a:lnTo>
                    <a:lnTo>
                      <a:pt x="333" y="200"/>
                    </a:lnTo>
                    <a:lnTo>
                      <a:pt x="329" y="204"/>
                    </a:lnTo>
                    <a:lnTo>
                      <a:pt x="325" y="209"/>
                    </a:lnTo>
                    <a:lnTo>
                      <a:pt x="321" y="211"/>
                    </a:lnTo>
                    <a:lnTo>
                      <a:pt x="313" y="209"/>
                    </a:lnTo>
                    <a:lnTo>
                      <a:pt x="305" y="204"/>
                    </a:lnTo>
                    <a:lnTo>
                      <a:pt x="301" y="196"/>
                    </a:lnTo>
                    <a:lnTo>
                      <a:pt x="301" y="190"/>
                    </a:lnTo>
                    <a:lnTo>
                      <a:pt x="301" y="182"/>
                    </a:lnTo>
                    <a:lnTo>
                      <a:pt x="303" y="176"/>
                    </a:lnTo>
                    <a:lnTo>
                      <a:pt x="301" y="170"/>
                    </a:lnTo>
                    <a:lnTo>
                      <a:pt x="297" y="164"/>
                    </a:lnTo>
                    <a:lnTo>
                      <a:pt x="297" y="166"/>
                    </a:lnTo>
                    <a:lnTo>
                      <a:pt x="297" y="176"/>
                    </a:lnTo>
                    <a:lnTo>
                      <a:pt x="293" y="178"/>
                    </a:lnTo>
                    <a:lnTo>
                      <a:pt x="293" y="184"/>
                    </a:lnTo>
                    <a:lnTo>
                      <a:pt x="293" y="186"/>
                    </a:lnTo>
                    <a:lnTo>
                      <a:pt x="291" y="194"/>
                    </a:lnTo>
                    <a:lnTo>
                      <a:pt x="289" y="196"/>
                    </a:lnTo>
                    <a:lnTo>
                      <a:pt x="286" y="204"/>
                    </a:lnTo>
                    <a:lnTo>
                      <a:pt x="274" y="209"/>
                    </a:lnTo>
                    <a:lnTo>
                      <a:pt x="270" y="209"/>
                    </a:lnTo>
                    <a:lnTo>
                      <a:pt x="268" y="211"/>
                    </a:lnTo>
                    <a:lnTo>
                      <a:pt x="274" y="211"/>
                    </a:lnTo>
                    <a:lnTo>
                      <a:pt x="280" y="213"/>
                    </a:lnTo>
                    <a:lnTo>
                      <a:pt x="286" y="215"/>
                    </a:lnTo>
                    <a:lnTo>
                      <a:pt x="293" y="213"/>
                    </a:lnTo>
                    <a:lnTo>
                      <a:pt x="297" y="213"/>
                    </a:lnTo>
                    <a:lnTo>
                      <a:pt x="299" y="217"/>
                    </a:lnTo>
                    <a:lnTo>
                      <a:pt x="297" y="225"/>
                    </a:lnTo>
                    <a:lnTo>
                      <a:pt x="293" y="231"/>
                    </a:lnTo>
                    <a:lnTo>
                      <a:pt x="286" y="231"/>
                    </a:lnTo>
                    <a:lnTo>
                      <a:pt x="280" y="227"/>
                    </a:lnTo>
                    <a:lnTo>
                      <a:pt x="272" y="225"/>
                    </a:lnTo>
                    <a:lnTo>
                      <a:pt x="266" y="227"/>
                    </a:lnTo>
                    <a:lnTo>
                      <a:pt x="262" y="233"/>
                    </a:lnTo>
                    <a:lnTo>
                      <a:pt x="260" y="243"/>
                    </a:lnTo>
                    <a:lnTo>
                      <a:pt x="262" y="251"/>
                    </a:lnTo>
                    <a:lnTo>
                      <a:pt x="266" y="258"/>
                    </a:lnTo>
                    <a:lnTo>
                      <a:pt x="264" y="266"/>
                    </a:lnTo>
                    <a:lnTo>
                      <a:pt x="260" y="274"/>
                    </a:lnTo>
                    <a:lnTo>
                      <a:pt x="254" y="280"/>
                    </a:lnTo>
                    <a:lnTo>
                      <a:pt x="250" y="282"/>
                    </a:lnTo>
                    <a:lnTo>
                      <a:pt x="244" y="282"/>
                    </a:lnTo>
                    <a:lnTo>
                      <a:pt x="239" y="278"/>
                    </a:lnTo>
                    <a:lnTo>
                      <a:pt x="239" y="276"/>
                    </a:lnTo>
                    <a:lnTo>
                      <a:pt x="237" y="272"/>
                    </a:lnTo>
                    <a:lnTo>
                      <a:pt x="237" y="266"/>
                    </a:lnTo>
                    <a:lnTo>
                      <a:pt x="235" y="258"/>
                    </a:lnTo>
                    <a:lnTo>
                      <a:pt x="233" y="249"/>
                    </a:lnTo>
                    <a:lnTo>
                      <a:pt x="231" y="233"/>
                    </a:lnTo>
                    <a:lnTo>
                      <a:pt x="233" y="221"/>
                    </a:lnTo>
                    <a:lnTo>
                      <a:pt x="233" y="221"/>
                    </a:lnTo>
                    <a:lnTo>
                      <a:pt x="237" y="217"/>
                    </a:lnTo>
                    <a:lnTo>
                      <a:pt x="237" y="209"/>
                    </a:lnTo>
                    <a:lnTo>
                      <a:pt x="237" y="202"/>
                    </a:lnTo>
                    <a:lnTo>
                      <a:pt x="239" y="198"/>
                    </a:lnTo>
                    <a:lnTo>
                      <a:pt x="260" y="184"/>
                    </a:lnTo>
                    <a:lnTo>
                      <a:pt x="268" y="184"/>
                    </a:lnTo>
                    <a:lnTo>
                      <a:pt x="270" y="180"/>
                    </a:lnTo>
                    <a:lnTo>
                      <a:pt x="268" y="178"/>
                    </a:lnTo>
                    <a:lnTo>
                      <a:pt x="268" y="170"/>
                    </a:lnTo>
                    <a:lnTo>
                      <a:pt x="266" y="166"/>
                    </a:lnTo>
                    <a:lnTo>
                      <a:pt x="264" y="159"/>
                    </a:lnTo>
                    <a:lnTo>
                      <a:pt x="268" y="155"/>
                    </a:lnTo>
                    <a:lnTo>
                      <a:pt x="274" y="155"/>
                    </a:lnTo>
                    <a:lnTo>
                      <a:pt x="280" y="153"/>
                    </a:lnTo>
                    <a:lnTo>
                      <a:pt x="280" y="149"/>
                    </a:lnTo>
                    <a:lnTo>
                      <a:pt x="280" y="149"/>
                    </a:lnTo>
                    <a:lnTo>
                      <a:pt x="280" y="143"/>
                    </a:lnTo>
                    <a:lnTo>
                      <a:pt x="282" y="141"/>
                    </a:lnTo>
                    <a:lnTo>
                      <a:pt x="284" y="137"/>
                    </a:lnTo>
                    <a:lnTo>
                      <a:pt x="289" y="131"/>
                    </a:lnTo>
                    <a:lnTo>
                      <a:pt x="289" y="127"/>
                    </a:lnTo>
                    <a:lnTo>
                      <a:pt x="291" y="123"/>
                    </a:lnTo>
                    <a:lnTo>
                      <a:pt x="297" y="117"/>
                    </a:lnTo>
                    <a:lnTo>
                      <a:pt x="301" y="114"/>
                    </a:lnTo>
                    <a:lnTo>
                      <a:pt x="307" y="112"/>
                    </a:lnTo>
                    <a:lnTo>
                      <a:pt x="311" y="112"/>
                    </a:lnTo>
                    <a:lnTo>
                      <a:pt x="315" y="110"/>
                    </a:lnTo>
                    <a:lnTo>
                      <a:pt x="319" y="110"/>
                    </a:lnTo>
                    <a:lnTo>
                      <a:pt x="315" y="106"/>
                    </a:lnTo>
                    <a:lnTo>
                      <a:pt x="313" y="102"/>
                    </a:lnTo>
                    <a:lnTo>
                      <a:pt x="297" y="80"/>
                    </a:lnTo>
                    <a:lnTo>
                      <a:pt x="289" y="76"/>
                    </a:lnTo>
                    <a:lnTo>
                      <a:pt x="286" y="72"/>
                    </a:lnTo>
                    <a:lnTo>
                      <a:pt x="284" y="65"/>
                    </a:lnTo>
                    <a:lnTo>
                      <a:pt x="282" y="57"/>
                    </a:lnTo>
                    <a:lnTo>
                      <a:pt x="278" y="51"/>
                    </a:lnTo>
                    <a:lnTo>
                      <a:pt x="274" y="43"/>
                    </a:lnTo>
                    <a:lnTo>
                      <a:pt x="274" y="35"/>
                    </a:lnTo>
                    <a:lnTo>
                      <a:pt x="272" y="29"/>
                    </a:lnTo>
                    <a:lnTo>
                      <a:pt x="272" y="22"/>
                    </a:lnTo>
                    <a:lnTo>
                      <a:pt x="274" y="18"/>
                    </a:lnTo>
                    <a:lnTo>
                      <a:pt x="274" y="16"/>
                    </a:lnTo>
                    <a:lnTo>
                      <a:pt x="262" y="8"/>
                    </a:lnTo>
                    <a:lnTo>
                      <a:pt x="252" y="2"/>
                    </a:lnTo>
                    <a:lnTo>
                      <a:pt x="246" y="0"/>
                    </a:lnTo>
                    <a:lnTo>
                      <a:pt x="23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5" name="Freeform 596"/>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6" name="Freeform 597"/>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7" name="Freeform 598"/>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8" name="Freeform 599"/>
              <p:cNvSpPr>
                <a:spLocks/>
              </p:cNvSpPr>
              <p:nvPr/>
            </p:nvSpPr>
            <p:spPr bwMode="auto">
              <a:xfrm>
                <a:off x="4532" y="1463"/>
                <a:ext cx="491" cy="501"/>
              </a:xfrm>
              <a:custGeom>
                <a:avLst/>
                <a:gdLst>
                  <a:gd name="T0" fmla="*/ 305 w 491"/>
                  <a:gd name="T1" fmla="*/ 47 h 501"/>
                  <a:gd name="T2" fmla="*/ 282 w 491"/>
                  <a:gd name="T3" fmla="*/ 53 h 501"/>
                  <a:gd name="T4" fmla="*/ 266 w 491"/>
                  <a:gd name="T5" fmla="*/ 26 h 501"/>
                  <a:gd name="T6" fmla="*/ 248 w 491"/>
                  <a:gd name="T7" fmla="*/ 31 h 501"/>
                  <a:gd name="T8" fmla="*/ 221 w 491"/>
                  <a:gd name="T9" fmla="*/ 20 h 501"/>
                  <a:gd name="T10" fmla="*/ 223 w 491"/>
                  <a:gd name="T11" fmla="*/ 55 h 501"/>
                  <a:gd name="T12" fmla="*/ 215 w 491"/>
                  <a:gd name="T13" fmla="*/ 84 h 501"/>
                  <a:gd name="T14" fmla="*/ 205 w 491"/>
                  <a:gd name="T15" fmla="*/ 96 h 501"/>
                  <a:gd name="T16" fmla="*/ 203 w 491"/>
                  <a:gd name="T17" fmla="*/ 151 h 501"/>
                  <a:gd name="T18" fmla="*/ 252 w 491"/>
                  <a:gd name="T19" fmla="*/ 141 h 501"/>
                  <a:gd name="T20" fmla="*/ 252 w 491"/>
                  <a:gd name="T21" fmla="*/ 172 h 501"/>
                  <a:gd name="T22" fmla="*/ 225 w 491"/>
                  <a:gd name="T23" fmla="*/ 176 h 501"/>
                  <a:gd name="T24" fmla="*/ 211 w 491"/>
                  <a:gd name="T25" fmla="*/ 184 h 501"/>
                  <a:gd name="T26" fmla="*/ 190 w 491"/>
                  <a:gd name="T27" fmla="*/ 165 h 501"/>
                  <a:gd name="T28" fmla="*/ 174 w 491"/>
                  <a:gd name="T29" fmla="*/ 133 h 501"/>
                  <a:gd name="T30" fmla="*/ 162 w 491"/>
                  <a:gd name="T31" fmla="*/ 147 h 501"/>
                  <a:gd name="T32" fmla="*/ 139 w 491"/>
                  <a:gd name="T33" fmla="*/ 184 h 501"/>
                  <a:gd name="T34" fmla="*/ 105 w 491"/>
                  <a:gd name="T35" fmla="*/ 190 h 501"/>
                  <a:gd name="T36" fmla="*/ 78 w 491"/>
                  <a:gd name="T37" fmla="*/ 178 h 501"/>
                  <a:gd name="T38" fmla="*/ 35 w 491"/>
                  <a:gd name="T39" fmla="*/ 186 h 501"/>
                  <a:gd name="T40" fmla="*/ 23 w 491"/>
                  <a:gd name="T41" fmla="*/ 192 h 501"/>
                  <a:gd name="T42" fmla="*/ 2 w 491"/>
                  <a:gd name="T43" fmla="*/ 202 h 501"/>
                  <a:gd name="T44" fmla="*/ 11 w 491"/>
                  <a:gd name="T45" fmla="*/ 268 h 501"/>
                  <a:gd name="T46" fmla="*/ 19 w 491"/>
                  <a:gd name="T47" fmla="*/ 311 h 501"/>
                  <a:gd name="T48" fmla="*/ 62 w 491"/>
                  <a:gd name="T49" fmla="*/ 352 h 501"/>
                  <a:gd name="T50" fmla="*/ 82 w 491"/>
                  <a:gd name="T51" fmla="*/ 405 h 501"/>
                  <a:gd name="T52" fmla="*/ 45 w 491"/>
                  <a:gd name="T53" fmla="*/ 401 h 501"/>
                  <a:gd name="T54" fmla="*/ 60 w 491"/>
                  <a:gd name="T55" fmla="*/ 452 h 501"/>
                  <a:gd name="T56" fmla="*/ 88 w 491"/>
                  <a:gd name="T57" fmla="*/ 464 h 501"/>
                  <a:gd name="T58" fmla="*/ 141 w 491"/>
                  <a:gd name="T59" fmla="*/ 468 h 501"/>
                  <a:gd name="T60" fmla="*/ 143 w 491"/>
                  <a:gd name="T61" fmla="*/ 488 h 501"/>
                  <a:gd name="T62" fmla="*/ 178 w 491"/>
                  <a:gd name="T63" fmla="*/ 472 h 501"/>
                  <a:gd name="T64" fmla="*/ 184 w 491"/>
                  <a:gd name="T65" fmla="*/ 458 h 501"/>
                  <a:gd name="T66" fmla="*/ 205 w 491"/>
                  <a:gd name="T67" fmla="*/ 429 h 501"/>
                  <a:gd name="T68" fmla="*/ 217 w 491"/>
                  <a:gd name="T69" fmla="*/ 405 h 501"/>
                  <a:gd name="T70" fmla="*/ 223 w 491"/>
                  <a:gd name="T71" fmla="*/ 392 h 501"/>
                  <a:gd name="T72" fmla="*/ 252 w 491"/>
                  <a:gd name="T73" fmla="*/ 368 h 501"/>
                  <a:gd name="T74" fmla="*/ 305 w 491"/>
                  <a:gd name="T75" fmla="*/ 368 h 501"/>
                  <a:gd name="T76" fmla="*/ 321 w 491"/>
                  <a:gd name="T77" fmla="*/ 390 h 501"/>
                  <a:gd name="T78" fmla="*/ 323 w 491"/>
                  <a:gd name="T79" fmla="*/ 411 h 501"/>
                  <a:gd name="T80" fmla="*/ 342 w 491"/>
                  <a:gd name="T81" fmla="*/ 429 h 501"/>
                  <a:gd name="T82" fmla="*/ 403 w 491"/>
                  <a:gd name="T83" fmla="*/ 433 h 501"/>
                  <a:gd name="T84" fmla="*/ 444 w 491"/>
                  <a:gd name="T85" fmla="*/ 419 h 501"/>
                  <a:gd name="T86" fmla="*/ 462 w 491"/>
                  <a:gd name="T87" fmla="*/ 407 h 501"/>
                  <a:gd name="T88" fmla="*/ 462 w 491"/>
                  <a:gd name="T89" fmla="*/ 374 h 501"/>
                  <a:gd name="T90" fmla="*/ 476 w 491"/>
                  <a:gd name="T91" fmla="*/ 343 h 501"/>
                  <a:gd name="T92" fmla="*/ 489 w 491"/>
                  <a:gd name="T93" fmla="*/ 311 h 501"/>
                  <a:gd name="T94" fmla="*/ 468 w 491"/>
                  <a:gd name="T95" fmla="*/ 120 h 501"/>
                  <a:gd name="T96" fmla="*/ 440 w 491"/>
                  <a:gd name="T97" fmla="*/ 112 h 501"/>
                  <a:gd name="T98" fmla="*/ 423 w 491"/>
                  <a:gd name="T99" fmla="*/ 110 h 501"/>
                  <a:gd name="T100" fmla="*/ 446 w 491"/>
                  <a:gd name="T101" fmla="*/ 78 h 501"/>
                  <a:gd name="T102" fmla="*/ 401 w 491"/>
                  <a:gd name="T103" fmla="*/ 63 h 501"/>
                  <a:gd name="T104" fmla="*/ 370 w 491"/>
                  <a:gd name="T105" fmla="*/ 65 h 501"/>
                  <a:gd name="T106" fmla="*/ 344 w 491"/>
                  <a:gd name="T107" fmla="*/ 57 h 501"/>
                  <a:gd name="T108" fmla="*/ 333 w 491"/>
                  <a:gd name="T109" fmla="*/ 1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501">
                    <a:moveTo>
                      <a:pt x="309" y="10"/>
                    </a:moveTo>
                    <a:lnTo>
                      <a:pt x="315" y="22"/>
                    </a:lnTo>
                    <a:lnTo>
                      <a:pt x="317" y="26"/>
                    </a:lnTo>
                    <a:lnTo>
                      <a:pt x="309" y="35"/>
                    </a:lnTo>
                    <a:lnTo>
                      <a:pt x="309" y="43"/>
                    </a:lnTo>
                    <a:lnTo>
                      <a:pt x="305" y="47"/>
                    </a:lnTo>
                    <a:lnTo>
                      <a:pt x="305" y="53"/>
                    </a:lnTo>
                    <a:lnTo>
                      <a:pt x="301" y="57"/>
                    </a:lnTo>
                    <a:lnTo>
                      <a:pt x="297" y="57"/>
                    </a:lnTo>
                    <a:lnTo>
                      <a:pt x="293" y="57"/>
                    </a:lnTo>
                    <a:lnTo>
                      <a:pt x="286" y="55"/>
                    </a:lnTo>
                    <a:lnTo>
                      <a:pt x="282" y="53"/>
                    </a:lnTo>
                    <a:lnTo>
                      <a:pt x="284" y="49"/>
                    </a:lnTo>
                    <a:lnTo>
                      <a:pt x="276" y="45"/>
                    </a:lnTo>
                    <a:lnTo>
                      <a:pt x="264" y="39"/>
                    </a:lnTo>
                    <a:lnTo>
                      <a:pt x="262" y="37"/>
                    </a:lnTo>
                    <a:lnTo>
                      <a:pt x="264" y="33"/>
                    </a:lnTo>
                    <a:lnTo>
                      <a:pt x="266" y="26"/>
                    </a:lnTo>
                    <a:lnTo>
                      <a:pt x="266" y="24"/>
                    </a:lnTo>
                    <a:lnTo>
                      <a:pt x="264" y="24"/>
                    </a:lnTo>
                    <a:lnTo>
                      <a:pt x="262" y="24"/>
                    </a:lnTo>
                    <a:lnTo>
                      <a:pt x="252" y="26"/>
                    </a:lnTo>
                    <a:lnTo>
                      <a:pt x="250" y="28"/>
                    </a:lnTo>
                    <a:lnTo>
                      <a:pt x="248" y="31"/>
                    </a:lnTo>
                    <a:lnTo>
                      <a:pt x="243" y="28"/>
                    </a:lnTo>
                    <a:lnTo>
                      <a:pt x="239" y="20"/>
                    </a:lnTo>
                    <a:lnTo>
                      <a:pt x="231" y="20"/>
                    </a:lnTo>
                    <a:lnTo>
                      <a:pt x="227" y="24"/>
                    </a:lnTo>
                    <a:lnTo>
                      <a:pt x="225" y="20"/>
                    </a:lnTo>
                    <a:lnTo>
                      <a:pt x="221" y="20"/>
                    </a:lnTo>
                    <a:lnTo>
                      <a:pt x="221" y="20"/>
                    </a:lnTo>
                    <a:lnTo>
                      <a:pt x="223" y="26"/>
                    </a:lnTo>
                    <a:lnTo>
                      <a:pt x="223" y="35"/>
                    </a:lnTo>
                    <a:lnTo>
                      <a:pt x="223" y="41"/>
                    </a:lnTo>
                    <a:lnTo>
                      <a:pt x="223" y="47"/>
                    </a:lnTo>
                    <a:lnTo>
                      <a:pt x="223" y="55"/>
                    </a:lnTo>
                    <a:lnTo>
                      <a:pt x="221" y="57"/>
                    </a:lnTo>
                    <a:lnTo>
                      <a:pt x="217" y="61"/>
                    </a:lnTo>
                    <a:lnTo>
                      <a:pt x="215" y="67"/>
                    </a:lnTo>
                    <a:lnTo>
                      <a:pt x="215" y="71"/>
                    </a:lnTo>
                    <a:lnTo>
                      <a:pt x="217" y="73"/>
                    </a:lnTo>
                    <a:lnTo>
                      <a:pt x="215" y="84"/>
                    </a:lnTo>
                    <a:lnTo>
                      <a:pt x="213" y="90"/>
                    </a:lnTo>
                    <a:lnTo>
                      <a:pt x="211" y="92"/>
                    </a:lnTo>
                    <a:lnTo>
                      <a:pt x="207" y="94"/>
                    </a:lnTo>
                    <a:lnTo>
                      <a:pt x="207" y="96"/>
                    </a:lnTo>
                    <a:lnTo>
                      <a:pt x="207" y="96"/>
                    </a:lnTo>
                    <a:lnTo>
                      <a:pt x="205" y="96"/>
                    </a:lnTo>
                    <a:lnTo>
                      <a:pt x="205" y="100"/>
                    </a:lnTo>
                    <a:lnTo>
                      <a:pt x="207" y="104"/>
                    </a:lnTo>
                    <a:lnTo>
                      <a:pt x="205" y="110"/>
                    </a:lnTo>
                    <a:lnTo>
                      <a:pt x="203" y="125"/>
                    </a:lnTo>
                    <a:lnTo>
                      <a:pt x="201" y="143"/>
                    </a:lnTo>
                    <a:lnTo>
                      <a:pt x="203" y="151"/>
                    </a:lnTo>
                    <a:lnTo>
                      <a:pt x="207" y="157"/>
                    </a:lnTo>
                    <a:lnTo>
                      <a:pt x="215" y="157"/>
                    </a:lnTo>
                    <a:lnTo>
                      <a:pt x="223" y="155"/>
                    </a:lnTo>
                    <a:lnTo>
                      <a:pt x="231" y="151"/>
                    </a:lnTo>
                    <a:lnTo>
                      <a:pt x="241" y="141"/>
                    </a:lnTo>
                    <a:lnTo>
                      <a:pt x="252" y="141"/>
                    </a:lnTo>
                    <a:lnTo>
                      <a:pt x="256" y="143"/>
                    </a:lnTo>
                    <a:lnTo>
                      <a:pt x="254" y="147"/>
                    </a:lnTo>
                    <a:lnTo>
                      <a:pt x="252" y="151"/>
                    </a:lnTo>
                    <a:lnTo>
                      <a:pt x="250" y="157"/>
                    </a:lnTo>
                    <a:lnTo>
                      <a:pt x="250" y="165"/>
                    </a:lnTo>
                    <a:lnTo>
                      <a:pt x="252" y="172"/>
                    </a:lnTo>
                    <a:lnTo>
                      <a:pt x="252" y="174"/>
                    </a:lnTo>
                    <a:lnTo>
                      <a:pt x="250" y="176"/>
                    </a:lnTo>
                    <a:lnTo>
                      <a:pt x="243" y="176"/>
                    </a:lnTo>
                    <a:lnTo>
                      <a:pt x="237" y="172"/>
                    </a:lnTo>
                    <a:lnTo>
                      <a:pt x="231" y="172"/>
                    </a:lnTo>
                    <a:lnTo>
                      <a:pt x="225" y="176"/>
                    </a:lnTo>
                    <a:lnTo>
                      <a:pt x="221" y="180"/>
                    </a:lnTo>
                    <a:lnTo>
                      <a:pt x="217" y="188"/>
                    </a:lnTo>
                    <a:lnTo>
                      <a:pt x="213" y="192"/>
                    </a:lnTo>
                    <a:lnTo>
                      <a:pt x="211" y="192"/>
                    </a:lnTo>
                    <a:lnTo>
                      <a:pt x="209" y="188"/>
                    </a:lnTo>
                    <a:lnTo>
                      <a:pt x="211" y="184"/>
                    </a:lnTo>
                    <a:lnTo>
                      <a:pt x="213" y="182"/>
                    </a:lnTo>
                    <a:lnTo>
                      <a:pt x="215" y="180"/>
                    </a:lnTo>
                    <a:lnTo>
                      <a:pt x="211" y="178"/>
                    </a:lnTo>
                    <a:lnTo>
                      <a:pt x="205" y="178"/>
                    </a:lnTo>
                    <a:lnTo>
                      <a:pt x="199" y="174"/>
                    </a:lnTo>
                    <a:lnTo>
                      <a:pt x="190" y="165"/>
                    </a:lnTo>
                    <a:lnTo>
                      <a:pt x="184" y="157"/>
                    </a:lnTo>
                    <a:lnTo>
                      <a:pt x="182" y="151"/>
                    </a:lnTo>
                    <a:lnTo>
                      <a:pt x="182" y="141"/>
                    </a:lnTo>
                    <a:lnTo>
                      <a:pt x="178" y="137"/>
                    </a:lnTo>
                    <a:lnTo>
                      <a:pt x="174" y="137"/>
                    </a:lnTo>
                    <a:lnTo>
                      <a:pt x="174" y="133"/>
                    </a:lnTo>
                    <a:lnTo>
                      <a:pt x="176" y="129"/>
                    </a:lnTo>
                    <a:lnTo>
                      <a:pt x="174" y="129"/>
                    </a:lnTo>
                    <a:lnTo>
                      <a:pt x="172" y="131"/>
                    </a:lnTo>
                    <a:lnTo>
                      <a:pt x="170" y="141"/>
                    </a:lnTo>
                    <a:lnTo>
                      <a:pt x="164" y="143"/>
                    </a:lnTo>
                    <a:lnTo>
                      <a:pt x="162" y="147"/>
                    </a:lnTo>
                    <a:lnTo>
                      <a:pt x="162" y="157"/>
                    </a:lnTo>
                    <a:lnTo>
                      <a:pt x="156" y="163"/>
                    </a:lnTo>
                    <a:lnTo>
                      <a:pt x="156" y="167"/>
                    </a:lnTo>
                    <a:lnTo>
                      <a:pt x="145" y="178"/>
                    </a:lnTo>
                    <a:lnTo>
                      <a:pt x="141" y="180"/>
                    </a:lnTo>
                    <a:lnTo>
                      <a:pt x="139" y="184"/>
                    </a:lnTo>
                    <a:lnTo>
                      <a:pt x="129" y="186"/>
                    </a:lnTo>
                    <a:lnTo>
                      <a:pt x="125" y="188"/>
                    </a:lnTo>
                    <a:lnTo>
                      <a:pt x="119" y="188"/>
                    </a:lnTo>
                    <a:lnTo>
                      <a:pt x="115" y="186"/>
                    </a:lnTo>
                    <a:lnTo>
                      <a:pt x="109" y="190"/>
                    </a:lnTo>
                    <a:lnTo>
                      <a:pt x="105" y="190"/>
                    </a:lnTo>
                    <a:lnTo>
                      <a:pt x="102" y="192"/>
                    </a:lnTo>
                    <a:lnTo>
                      <a:pt x="98" y="194"/>
                    </a:lnTo>
                    <a:lnTo>
                      <a:pt x="94" y="194"/>
                    </a:lnTo>
                    <a:lnTo>
                      <a:pt x="92" y="192"/>
                    </a:lnTo>
                    <a:lnTo>
                      <a:pt x="86" y="184"/>
                    </a:lnTo>
                    <a:lnTo>
                      <a:pt x="78" y="178"/>
                    </a:lnTo>
                    <a:lnTo>
                      <a:pt x="76" y="178"/>
                    </a:lnTo>
                    <a:lnTo>
                      <a:pt x="68" y="172"/>
                    </a:lnTo>
                    <a:lnTo>
                      <a:pt x="53" y="182"/>
                    </a:lnTo>
                    <a:lnTo>
                      <a:pt x="45" y="186"/>
                    </a:lnTo>
                    <a:lnTo>
                      <a:pt x="43" y="184"/>
                    </a:lnTo>
                    <a:lnTo>
                      <a:pt x="35" y="186"/>
                    </a:lnTo>
                    <a:lnTo>
                      <a:pt x="33" y="186"/>
                    </a:lnTo>
                    <a:lnTo>
                      <a:pt x="33" y="184"/>
                    </a:lnTo>
                    <a:lnTo>
                      <a:pt x="31" y="184"/>
                    </a:lnTo>
                    <a:lnTo>
                      <a:pt x="27" y="184"/>
                    </a:lnTo>
                    <a:lnTo>
                      <a:pt x="27" y="188"/>
                    </a:lnTo>
                    <a:lnTo>
                      <a:pt x="23" y="192"/>
                    </a:lnTo>
                    <a:lnTo>
                      <a:pt x="15" y="194"/>
                    </a:lnTo>
                    <a:lnTo>
                      <a:pt x="11" y="190"/>
                    </a:lnTo>
                    <a:lnTo>
                      <a:pt x="2" y="186"/>
                    </a:lnTo>
                    <a:lnTo>
                      <a:pt x="0" y="190"/>
                    </a:lnTo>
                    <a:lnTo>
                      <a:pt x="2" y="194"/>
                    </a:lnTo>
                    <a:lnTo>
                      <a:pt x="2" y="202"/>
                    </a:lnTo>
                    <a:lnTo>
                      <a:pt x="6" y="215"/>
                    </a:lnTo>
                    <a:lnTo>
                      <a:pt x="4" y="223"/>
                    </a:lnTo>
                    <a:lnTo>
                      <a:pt x="13" y="231"/>
                    </a:lnTo>
                    <a:lnTo>
                      <a:pt x="9" y="249"/>
                    </a:lnTo>
                    <a:lnTo>
                      <a:pt x="11" y="264"/>
                    </a:lnTo>
                    <a:lnTo>
                      <a:pt x="11" y="268"/>
                    </a:lnTo>
                    <a:lnTo>
                      <a:pt x="13" y="272"/>
                    </a:lnTo>
                    <a:lnTo>
                      <a:pt x="19" y="278"/>
                    </a:lnTo>
                    <a:lnTo>
                      <a:pt x="21" y="278"/>
                    </a:lnTo>
                    <a:lnTo>
                      <a:pt x="23" y="286"/>
                    </a:lnTo>
                    <a:lnTo>
                      <a:pt x="17" y="300"/>
                    </a:lnTo>
                    <a:lnTo>
                      <a:pt x="19" y="311"/>
                    </a:lnTo>
                    <a:lnTo>
                      <a:pt x="21" y="313"/>
                    </a:lnTo>
                    <a:lnTo>
                      <a:pt x="21" y="317"/>
                    </a:lnTo>
                    <a:lnTo>
                      <a:pt x="31" y="333"/>
                    </a:lnTo>
                    <a:lnTo>
                      <a:pt x="37" y="333"/>
                    </a:lnTo>
                    <a:lnTo>
                      <a:pt x="47" y="339"/>
                    </a:lnTo>
                    <a:lnTo>
                      <a:pt x="62" y="352"/>
                    </a:lnTo>
                    <a:lnTo>
                      <a:pt x="68" y="360"/>
                    </a:lnTo>
                    <a:lnTo>
                      <a:pt x="70" y="364"/>
                    </a:lnTo>
                    <a:lnTo>
                      <a:pt x="76" y="376"/>
                    </a:lnTo>
                    <a:lnTo>
                      <a:pt x="84" y="386"/>
                    </a:lnTo>
                    <a:lnTo>
                      <a:pt x="84" y="399"/>
                    </a:lnTo>
                    <a:lnTo>
                      <a:pt x="82" y="405"/>
                    </a:lnTo>
                    <a:lnTo>
                      <a:pt x="76" y="407"/>
                    </a:lnTo>
                    <a:lnTo>
                      <a:pt x="68" y="415"/>
                    </a:lnTo>
                    <a:lnTo>
                      <a:pt x="66" y="413"/>
                    </a:lnTo>
                    <a:lnTo>
                      <a:pt x="53" y="399"/>
                    </a:lnTo>
                    <a:lnTo>
                      <a:pt x="51" y="396"/>
                    </a:lnTo>
                    <a:lnTo>
                      <a:pt x="45" y="401"/>
                    </a:lnTo>
                    <a:lnTo>
                      <a:pt x="41" y="411"/>
                    </a:lnTo>
                    <a:lnTo>
                      <a:pt x="43" y="417"/>
                    </a:lnTo>
                    <a:lnTo>
                      <a:pt x="53" y="431"/>
                    </a:lnTo>
                    <a:lnTo>
                      <a:pt x="51" y="437"/>
                    </a:lnTo>
                    <a:lnTo>
                      <a:pt x="58" y="452"/>
                    </a:lnTo>
                    <a:lnTo>
                      <a:pt x="60" y="452"/>
                    </a:lnTo>
                    <a:lnTo>
                      <a:pt x="62" y="448"/>
                    </a:lnTo>
                    <a:lnTo>
                      <a:pt x="64" y="448"/>
                    </a:lnTo>
                    <a:lnTo>
                      <a:pt x="68" y="450"/>
                    </a:lnTo>
                    <a:lnTo>
                      <a:pt x="70" y="454"/>
                    </a:lnTo>
                    <a:lnTo>
                      <a:pt x="70" y="462"/>
                    </a:lnTo>
                    <a:lnTo>
                      <a:pt x="88" y="464"/>
                    </a:lnTo>
                    <a:lnTo>
                      <a:pt x="86" y="472"/>
                    </a:lnTo>
                    <a:lnTo>
                      <a:pt x="105" y="474"/>
                    </a:lnTo>
                    <a:lnTo>
                      <a:pt x="119" y="474"/>
                    </a:lnTo>
                    <a:lnTo>
                      <a:pt x="131" y="474"/>
                    </a:lnTo>
                    <a:lnTo>
                      <a:pt x="133" y="474"/>
                    </a:lnTo>
                    <a:lnTo>
                      <a:pt x="141" y="468"/>
                    </a:lnTo>
                    <a:lnTo>
                      <a:pt x="145" y="466"/>
                    </a:lnTo>
                    <a:lnTo>
                      <a:pt x="147" y="466"/>
                    </a:lnTo>
                    <a:lnTo>
                      <a:pt x="149" y="470"/>
                    </a:lnTo>
                    <a:lnTo>
                      <a:pt x="149" y="472"/>
                    </a:lnTo>
                    <a:lnTo>
                      <a:pt x="143" y="482"/>
                    </a:lnTo>
                    <a:lnTo>
                      <a:pt x="143" y="488"/>
                    </a:lnTo>
                    <a:lnTo>
                      <a:pt x="143" y="501"/>
                    </a:lnTo>
                    <a:lnTo>
                      <a:pt x="160" y="501"/>
                    </a:lnTo>
                    <a:lnTo>
                      <a:pt x="162" y="488"/>
                    </a:lnTo>
                    <a:lnTo>
                      <a:pt x="168" y="472"/>
                    </a:lnTo>
                    <a:lnTo>
                      <a:pt x="176" y="474"/>
                    </a:lnTo>
                    <a:lnTo>
                      <a:pt x="178" y="472"/>
                    </a:lnTo>
                    <a:lnTo>
                      <a:pt x="176" y="466"/>
                    </a:lnTo>
                    <a:lnTo>
                      <a:pt x="170" y="462"/>
                    </a:lnTo>
                    <a:lnTo>
                      <a:pt x="168" y="460"/>
                    </a:lnTo>
                    <a:lnTo>
                      <a:pt x="174" y="458"/>
                    </a:lnTo>
                    <a:lnTo>
                      <a:pt x="182" y="460"/>
                    </a:lnTo>
                    <a:lnTo>
                      <a:pt x="184" y="458"/>
                    </a:lnTo>
                    <a:lnTo>
                      <a:pt x="184" y="456"/>
                    </a:lnTo>
                    <a:lnTo>
                      <a:pt x="184" y="448"/>
                    </a:lnTo>
                    <a:lnTo>
                      <a:pt x="184" y="444"/>
                    </a:lnTo>
                    <a:lnTo>
                      <a:pt x="194" y="435"/>
                    </a:lnTo>
                    <a:lnTo>
                      <a:pt x="194" y="431"/>
                    </a:lnTo>
                    <a:lnTo>
                      <a:pt x="205" y="429"/>
                    </a:lnTo>
                    <a:lnTo>
                      <a:pt x="207" y="427"/>
                    </a:lnTo>
                    <a:lnTo>
                      <a:pt x="205" y="419"/>
                    </a:lnTo>
                    <a:lnTo>
                      <a:pt x="213" y="415"/>
                    </a:lnTo>
                    <a:lnTo>
                      <a:pt x="217" y="413"/>
                    </a:lnTo>
                    <a:lnTo>
                      <a:pt x="219" y="409"/>
                    </a:lnTo>
                    <a:lnTo>
                      <a:pt x="217" y="405"/>
                    </a:lnTo>
                    <a:lnTo>
                      <a:pt x="213" y="407"/>
                    </a:lnTo>
                    <a:lnTo>
                      <a:pt x="213" y="405"/>
                    </a:lnTo>
                    <a:lnTo>
                      <a:pt x="217" y="399"/>
                    </a:lnTo>
                    <a:lnTo>
                      <a:pt x="217" y="396"/>
                    </a:lnTo>
                    <a:lnTo>
                      <a:pt x="221" y="392"/>
                    </a:lnTo>
                    <a:lnTo>
                      <a:pt x="223" y="392"/>
                    </a:lnTo>
                    <a:lnTo>
                      <a:pt x="233" y="392"/>
                    </a:lnTo>
                    <a:lnTo>
                      <a:pt x="246" y="390"/>
                    </a:lnTo>
                    <a:lnTo>
                      <a:pt x="252" y="388"/>
                    </a:lnTo>
                    <a:lnTo>
                      <a:pt x="254" y="380"/>
                    </a:lnTo>
                    <a:lnTo>
                      <a:pt x="250" y="372"/>
                    </a:lnTo>
                    <a:lnTo>
                      <a:pt x="252" y="368"/>
                    </a:lnTo>
                    <a:lnTo>
                      <a:pt x="274" y="382"/>
                    </a:lnTo>
                    <a:lnTo>
                      <a:pt x="278" y="380"/>
                    </a:lnTo>
                    <a:lnTo>
                      <a:pt x="288" y="368"/>
                    </a:lnTo>
                    <a:lnTo>
                      <a:pt x="297" y="364"/>
                    </a:lnTo>
                    <a:lnTo>
                      <a:pt x="305" y="366"/>
                    </a:lnTo>
                    <a:lnTo>
                      <a:pt x="305" y="368"/>
                    </a:lnTo>
                    <a:lnTo>
                      <a:pt x="309" y="372"/>
                    </a:lnTo>
                    <a:lnTo>
                      <a:pt x="313" y="370"/>
                    </a:lnTo>
                    <a:lnTo>
                      <a:pt x="317" y="374"/>
                    </a:lnTo>
                    <a:lnTo>
                      <a:pt x="331" y="380"/>
                    </a:lnTo>
                    <a:lnTo>
                      <a:pt x="325" y="388"/>
                    </a:lnTo>
                    <a:lnTo>
                      <a:pt x="321" y="390"/>
                    </a:lnTo>
                    <a:lnTo>
                      <a:pt x="315" y="390"/>
                    </a:lnTo>
                    <a:lnTo>
                      <a:pt x="313" y="390"/>
                    </a:lnTo>
                    <a:lnTo>
                      <a:pt x="313" y="399"/>
                    </a:lnTo>
                    <a:lnTo>
                      <a:pt x="317" y="409"/>
                    </a:lnTo>
                    <a:lnTo>
                      <a:pt x="321" y="411"/>
                    </a:lnTo>
                    <a:lnTo>
                      <a:pt x="323" y="411"/>
                    </a:lnTo>
                    <a:lnTo>
                      <a:pt x="323" y="415"/>
                    </a:lnTo>
                    <a:lnTo>
                      <a:pt x="325" y="417"/>
                    </a:lnTo>
                    <a:lnTo>
                      <a:pt x="327" y="421"/>
                    </a:lnTo>
                    <a:lnTo>
                      <a:pt x="331" y="421"/>
                    </a:lnTo>
                    <a:lnTo>
                      <a:pt x="333" y="425"/>
                    </a:lnTo>
                    <a:lnTo>
                      <a:pt x="342" y="429"/>
                    </a:lnTo>
                    <a:lnTo>
                      <a:pt x="344" y="429"/>
                    </a:lnTo>
                    <a:lnTo>
                      <a:pt x="346" y="425"/>
                    </a:lnTo>
                    <a:lnTo>
                      <a:pt x="362" y="421"/>
                    </a:lnTo>
                    <a:lnTo>
                      <a:pt x="380" y="419"/>
                    </a:lnTo>
                    <a:lnTo>
                      <a:pt x="393" y="427"/>
                    </a:lnTo>
                    <a:lnTo>
                      <a:pt x="403" y="433"/>
                    </a:lnTo>
                    <a:lnTo>
                      <a:pt x="405" y="435"/>
                    </a:lnTo>
                    <a:lnTo>
                      <a:pt x="411" y="431"/>
                    </a:lnTo>
                    <a:lnTo>
                      <a:pt x="421" y="427"/>
                    </a:lnTo>
                    <a:lnTo>
                      <a:pt x="436" y="425"/>
                    </a:lnTo>
                    <a:lnTo>
                      <a:pt x="442" y="421"/>
                    </a:lnTo>
                    <a:lnTo>
                      <a:pt x="444" y="419"/>
                    </a:lnTo>
                    <a:lnTo>
                      <a:pt x="440" y="411"/>
                    </a:lnTo>
                    <a:lnTo>
                      <a:pt x="442" y="407"/>
                    </a:lnTo>
                    <a:lnTo>
                      <a:pt x="444" y="407"/>
                    </a:lnTo>
                    <a:lnTo>
                      <a:pt x="450" y="411"/>
                    </a:lnTo>
                    <a:lnTo>
                      <a:pt x="458" y="409"/>
                    </a:lnTo>
                    <a:lnTo>
                      <a:pt x="462" y="407"/>
                    </a:lnTo>
                    <a:lnTo>
                      <a:pt x="474" y="407"/>
                    </a:lnTo>
                    <a:lnTo>
                      <a:pt x="470" y="396"/>
                    </a:lnTo>
                    <a:lnTo>
                      <a:pt x="464" y="392"/>
                    </a:lnTo>
                    <a:lnTo>
                      <a:pt x="462" y="388"/>
                    </a:lnTo>
                    <a:lnTo>
                      <a:pt x="464" y="378"/>
                    </a:lnTo>
                    <a:lnTo>
                      <a:pt x="462" y="374"/>
                    </a:lnTo>
                    <a:lnTo>
                      <a:pt x="462" y="372"/>
                    </a:lnTo>
                    <a:lnTo>
                      <a:pt x="462" y="368"/>
                    </a:lnTo>
                    <a:lnTo>
                      <a:pt x="458" y="354"/>
                    </a:lnTo>
                    <a:lnTo>
                      <a:pt x="468" y="347"/>
                    </a:lnTo>
                    <a:lnTo>
                      <a:pt x="474" y="345"/>
                    </a:lnTo>
                    <a:lnTo>
                      <a:pt x="476" y="343"/>
                    </a:lnTo>
                    <a:lnTo>
                      <a:pt x="470" y="337"/>
                    </a:lnTo>
                    <a:lnTo>
                      <a:pt x="472" y="335"/>
                    </a:lnTo>
                    <a:lnTo>
                      <a:pt x="478" y="331"/>
                    </a:lnTo>
                    <a:lnTo>
                      <a:pt x="483" y="319"/>
                    </a:lnTo>
                    <a:lnTo>
                      <a:pt x="485" y="319"/>
                    </a:lnTo>
                    <a:lnTo>
                      <a:pt x="489" y="311"/>
                    </a:lnTo>
                    <a:lnTo>
                      <a:pt x="491" y="311"/>
                    </a:lnTo>
                    <a:lnTo>
                      <a:pt x="491" y="151"/>
                    </a:lnTo>
                    <a:lnTo>
                      <a:pt x="491" y="151"/>
                    </a:lnTo>
                    <a:lnTo>
                      <a:pt x="491" y="145"/>
                    </a:lnTo>
                    <a:lnTo>
                      <a:pt x="483" y="137"/>
                    </a:lnTo>
                    <a:lnTo>
                      <a:pt x="468" y="120"/>
                    </a:lnTo>
                    <a:lnTo>
                      <a:pt x="466" y="118"/>
                    </a:lnTo>
                    <a:lnTo>
                      <a:pt x="464" y="112"/>
                    </a:lnTo>
                    <a:lnTo>
                      <a:pt x="462" y="112"/>
                    </a:lnTo>
                    <a:lnTo>
                      <a:pt x="456" y="112"/>
                    </a:lnTo>
                    <a:lnTo>
                      <a:pt x="448" y="110"/>
                    </a:lnTo>
                    <a:lnTo>
                      <a:pt x="440" y="112"/>
                    </a:lnTo>
                    <a:lnTo>
                      <a:pt x="438" y="114"/>
                    </a:lnTo>
                    <a:lnTo>
                      <a:pt x="434" y="118"/>
                    </a:lnTo>
                    <a:lnTo>
                      <a:pt x="425" y="120"/>
                    </a:lnTo>
                    <a:lnTo>
                      <a:pt x="423" y="123"/>
                    </a:lnTo>
                    <a:lnTo>
                      <a:pt x="423" y="123"/>
                    </a:lnTo>
                    <a:lnTo>
                      <a:pt x="423" y="110"/>
                    </a:lnTo>
                    <a:lnTo>
                      <a:pt x="421" y="106"/>
                    </a:lnTo>
                    <a:lnTo>
                      <a:pt x="423" y="98"/>
                    </a:lnTo>
                    <a:lnTo>
                      <a:pt x="429" y="92"/>
                    </a:lnTo>
                    <a:lnTo>
                      <a:pt x="440" y="88"/>
                    </a:lnTo>
                    <a:lnTo>
                      <a:pt x="444" y="86"/>
                    </a:lnTo>
                    <a:lnTo>
                      <a:pt x="446" y="78"/>
                    </a:lnTo>
                    <a:lnTo>
                      <a:pt x="444" y="73"/>
                    </a:lnTo>
                    <a:lnTo>
                      <a:pt x="442" y="65"/>
                    </a:lnTo>
                    <a:lnTo>
                      <a:pt x="436" y="67"/>
                    </a:lnTo>
                    <a:lnTo>
                      <a:pt x="417" y="65"/>
                    </a:lnTo>
                    <a:lnTo>
                      <a:pt x="413" y="61"/>
                    </a:lnTo>
                    <a:lnTo>
                      <a:pt x="401" y="63"/>
                    </a:lnTo>
                    <a:lnTo>
                      <a:pt x="389" y="67"/>
                    </a:lnTo>
                    <a:lnTo>
                      <a:pt x="384" y="65"/>
                    </a:lnTo>
                    <a:lnTo>
                      <a:pt x="380" y="65"/>
                    </a:lnTo>
                    <a:lnTo>
                      <a:pt x="374" y="69"/>
                    </a:lnTo>
                    <a:lnTo>
                      <a:pt x="372" y="67"/>
                    </a:lnTo>
                    <a:lnTo>
                      <a:pt x="370" y="65"/>
                    </a:lnTo>
                    <a:lnTo>
                      <a:pt x="368" y="63"/>
                    </a:lnTo>
                    <a:lnTo>
                      <a:pt x="362" y="63"/>
                    </a:lnTo>
                    <a:lnTo>
                      <a:pt x="358" y="63"/>
                    </a:lnTo>
                    <a:lnTo>
                      <a:pt x="356" y="59"/>
                    </a:lnTo>
                    <a:lnTo>
                      <a:pt x="346" y="57"/>
                    </a:lnTo>
                    <a:lnTo>
                      <a:pt x="344" y="57"/>
                    </a:lnTo>
                    <a:lnTo>
                      <a:pt x="342" y="57"/>
                    </a:lnTo>
                    <a:lnTo>
                      <a:pt x="340" y="55"/>
                    </a:lnTo>
                    <a:lnTo>
                      <a:pt x="335" y="49"/>
                    </a:lnTo>
                    <a:lnTo>
                      <a:pt x="342" y="33"/>
                    </a:lnTo>
                    <a:lnTo>
                      <a:pt x="342" y="18"/>
                    </a:lnTo>
                    <a:lnTo>
                      <a:pt x="333" y="18"/>
                    </a:lnTo>
                    <a:lnTo>
                      <a:pt x="340" y="0"/>
                    </a:lnTo>
                    <a:lnTo>
                      <a:pt x="309"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9" name="Freeform 600"/>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0" name="Freeform 601"/>
              <p:cNvSpPr>
                <a:spLocks/>
              </p:cNvSpPr>
              <p:nvPr/>
            </p:nvSpPr>
            <p:spPr bwMode="auto">
              <a:xfrm>
                <a:off x="4277" y="1463"/>
                <a:ext cx="511" cy="533"/>
              </a:xfrm>
              <a:custGeom>
                <a:avLst/>
                <a:gdLst>
                  <a:gd name="T0" fmla="*/ 26 w 511"/>
                  <a:gd name="T1" fmla="*/ 188 h 533"/>
                  <a:gd name="T2" fmla="*/ 43 w 511"/>
                  <a:gd name="T3" fmla="*/ 184 h 533"/>
                  <a:gd name="T4" fmla="*/ 86 w 511"/>
                  <a:gd name="T5" fmla="*/ 184 h 533"/>
                  <a:gd name="T6" fmla="*/ 108 w 511"/>
                  <a:gd name="T7" fmla="*/ 190 h 533"/>
                  <a:gd name="T8" fmla="*/ 141 w 511"/>
                  <a:gd name="T9" fmla="*/ 180 h 533"/>
                  <a:gd name="T10" fmla="*/ 163 w 511"/>
                  <a:gd name="T11" fmla="*/ 143 h 533"/>
                  <a:gd name="T12" fmla="*/ 174 w 511"/>
                  <a:gd name="T13" fmla="*/ 137 h 533"/>
                  <a:gd name="T14" fmla="*/ 198 w 511"/>
                  <a:gd name="T15" fmla="*/ 174 h 533"/>
                  <a:gd name="T16" fmla="*/ 208 w 511"/>
                  <a:gd name="T17" fmla="*/ 188 h 533"/>
                  <a:gd name="T18" fmla="*/ 231 w 511"/>
                  <a:gd name="T19" fmla="*/ 172 h 533"/>
                  <a:gd name="T20" fmla="*/ 249 w 511"/>
                  <a:gd name="T21" fmla="*/ 165 h 533"/>
                  <a:gd name="T22" fmla="*/ 243 w 511"/>
                  <a:gd name="T23" fmla="*/ 141 h 533"/>
                  <a:gd name="T24" fmla="*/ 200 w 511"/>
                  <a:gd name="T25" fmla="*/ 143 h 533"/>
                  <a:gd name="T26" fmla="*/ 206 w 511"/>
                  <a:gd name="T27" fmla="*/ 96 h 533"/>
                  <a:gd name="T28" fmla="*/ 217 w 511"/>
                  <a:gd name="T29" fmla="*/ 73 h 533"/>
                  <a:gd name="T30" fmla="*/ 223 w 511"/>
                  <a:gd name="T31" fmla="*/ 47 h 533"/>
                  <a:gd name="T32" fmla="*/ 225 w 511"/>
                  <a:gd name="T33" fmla="*/ 20 h 533"/>
                  <a:gd name="T34" fmla="*/ 249 w 511"/>
                  <a:gd name="T35" fmla="*/ 28 h 533"/>
                  <a:gd name="T36" fmla="*/ 264 w 511"/>
                  <a:gd name="T37" fmla="*/ 33 h 533"/>
                  <a:gd name="T38" fmla="*/ 286 w 511"/>
                  <a:gd name="T39" fmla="*/ 55 h 533"/>
                  <a:gd name="T40" fmla="*/ 308 w 511"/>
                  <a:gd name="T41" fmla="*/ 43 h 533"/>
                  <a:gd name="T42" fmla="*/ 333 w 511"/>
                  <a:gd name="T43" fmla="*/ 18 h 533"/>
                  <a:gd name="T44" fmla="*/ 345 w 511"/>
                  <a:gd name="T45" fmla="*/ 57 h 533"/>
                  <a:gd name="T46" fmla="*/ 372 w 511"/>
                  <a:gd name="T47" fmla="*/ 65 h 533"/>
                  <a:gd name="T48" fmla="*/ 400 w 511"/>
                  <a:gd name="T49" fmla="*/ 63 h 533"/>
                  <a:gd name="T50" fmla="*/ 445 w 511"/>
                  <a:gd name="T51" fmla="*/ 78 h 533"/>
                  <a:gd name="T52" fmla="*/ 423 w 511"/>
                  <a:gd name="T53" fmla="*/ 110 h 533"/>
                  <a:gd name="T54" fmla="*/ 439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6 w 511"/>
                  <a:gd name="T67" fmla="*/ 300 h 533"/>
                  <a:gd name="T68" fmla="*/ 482 w 511"/>
                  <a:gd name="T69" fmla="*/ 319 h 533"/>
                  <a:gd name="T70" fmla="*/ 468 w 511"/>
                  <a:gd name="T71" fmla="*/ 347 h 533"/>
                  <a:gd name="T72" fmla="*/ 462 w 511"/>
                  <a:gd name="T73" fmla="*/ 388 h 533"/>
                  <a:gd name="T74" fmla="*/ 449 w 511"/>
                  <a:gd name="T75" fmla="*/ 411 h 533"/>
                  <a:gd name="T76" fmla="*/ 435 w 511"/>
                  <a:gd name="T77" fmla="*/ 425 h 533"/>
                  <a:gd name="T78" fmla="*/ 380 w 511"/>
                  <a:gd name="T79" fmla="*/ 419 h 533"/>
                  <a:gd name="T80" fmla="*/ 331 w 511"/>
                  <a:gd name="T81" fmla="*/ 421 h 533"/>
                  <a:gd name="T82" fmla="*/ 317 w 511"/>
                  <a:gd name="T83" fmla="*/ 409 h 533"/>
                  <a:gd name="T84" fmla="*/ 331 w 511"/>
                  <a:gd name="T85" fmla="*/ 380 h 533"/>
                  <a:gd name="T86" fmla="*/ 296 w 511"/>
                  <a:gd name="T87" fmla="*/ 364 h 533"/>
                  <a:gd name="T88" fmla="*/ 253 w 511"/>
                  <a:gd name="T89" fmla="*/ 380 h 533"/>
                  <a:gd name="T90" fmla="*/ 219 w 511"/>
                  <a:gd name="T91" fmla="*/ 396 h 533"/>
                  <a:gd name="T92" fmla="*/ 217 w 511"/>
                  <a:gd name="T93" fmla="*/ 413 h 533"/>
                  <a:gd name="T94" fmla="*/ 194 w 511"/>
                  <a:gd name="T95" fmla="*/ 435 h 533"/>
                  <a:gd name="T96" fmla="*/ 174 w 511"/>
                  <a:gd name="T97" fmla="*/ 458 h 533"/>
                  <a:gd name="T98" fmla="*/ 170 w 511"/>
                  <a:gd name="T99" fmla="*/ 472 h 533"/>
                  <a:gd name="T100" fmla="*/ 159 w 511"/>
                  <a:gd name="T101" fmla="*/ 533 h 533"/>
                  <a:gd name="T102" fmla="*/ 143 w 511"/>
                  <a:gd name="T103" fmla="*/ 482 h 533"/>
                  <a:gd name="T104" fmla="*/ 133 w 511"/>
                  <a:gd name="T105" fmla="*/ 474 h 533"/>
                  <a:gd name="T106" fmla="*/ 71 w 511"/>
                  <a:gd name="T107" fmla="*/ 462 h 533"/>
                  <a:gd name="T108" fmla="*/ 57 w 511"/>
                  <a:gd name="T109" fmla="*/ 452 h 533"/>
                  <a:gd name="T110" fmla="*/ 51 w 511"/>
                  <a:gd name="T111" fmla="*/ 396 h 533"/>
                  <a:gd name="T112" fmla="*/ 86 w 511"/>
                  <a:gd name="T113" fmla="*/ 399 h 533"/>
                  <a:gd name="T114" fmla="*/ 47 w 511"/>
                  <a:gd name="T115" fmla="*/ 339 h 533"/>
                  <a:gd name="T116" fmla="*/ 18 w 511"/>
                  <a:gd name="T117" fmla="*/ 300 h 533"/>
                  <a:gd name="T118" fmla="*/ 10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4" y="186"/>
                    </a:lnTo>
                    <a:lnTo>
                      <a:pt x="10" y="190"/>
                    </a:lnTo>
                    <a:lnTo>
                      <a:pt x="14" y="194"/>
                    </a:lnTo>
                    <a:lnTo>
                      <a:pt x="22" y="192"/>
                    </a:lnTo>
                    <a:lnTo>
                      <a:pt x="26" y="188"/>
                    </a:lnTo>
                    <a:lnTo>
                      <a:pt x="29" y="184"/>
                    </a:lnTo>
                    <a:lnTo>
                      <a:pt x="31" y="184"/>
                    </a:lnTo>
                    <a:lnTo>
                      <a:pt x="33" y="184"/>
                    </a:lnTo>
                    <a:lnTo>
                      <a:pt x="35" y="186"/>
                    </a:lnTo>
                    <a:lnTo>
                      <a:pt x="35" y="186"/>
                    </a:lnTo>
                    <a:lnTo>
                      <a:pt x="43" y="184"/>
                    </a:lnTo>
                    <a:lnTo>
                      <a:pt x="45" y="186"/>
                    </a:lnTo>
                    <a:lnTo>
                      <a:pt x="53" y="182"/>
                    </a:lnTo>
                    <a:lnTo>
                      <a:pt x="67" y="172"/>
                    </a:lnTo>
                    <a:lnTo>
                      <a:pt x="76" y="178"/>
                    </a:lnTo>
                    <a:lnTo>
                      <a:pt x="78" y="178"/>
                    </a:lnTo>
                    <a:lnTo>
                      <a:pt x="86" y="184"/>
                    </a:lnTo>
                    <a:lnTo>
                      <a:pt x="92" y="192"/>
                    </a:lnTo>
                    <a:lnTo>
                      <a:pt x="94" y="194"/>
                    </a:lnTo>
                    <a:lnTo>
                      <a:pt x="98" y="194"/>
                    </a:lnTo>
                    <a:lnTo>
                      <a:pt x="102" y="192"/>
                    </a:lnTo>
                    <a:lnTo>
                      <a:pt x="104" y="190"/>
                    </a:lnTo>
                    <a:lnTo>
                      <a:pt x="108" y="190"/>
                    </a:lnTo>
                    <a:lnTo>
                      <a:pt x="114" y="186"/>
                    </a:lnTo>
                    <a:lnTo>
                      <a:pt x="118" y="188"/>
                    </a:lnTo>
                    <a:lnTo>
                      <a:pt x="125" y="188"/>
                    </a:lnTo>
                    <a:lnTo>
                      <a:pt x="129" y="186"/>
                    </a:lnTo>
                    <a:lnTo>
                      <a:pt x="139" y="184"/>
                    </a:lnTo>
                    <a:lnTo>
                      <a:pt x="141" y="180"/>
                    </a:lnTo>
                    <a:lnTo>
                      <a:pt x="145" y="178"/>
                    </a:lnTo>
                    <a:lnTo>
                      <a:pt x="155" y="167"/>
                    </a:lnTo>
                    <a:lnTo>
                      <a:pt x="155" y="163"/>
                    </a:lnTo>
                    <a:lnTo>
                      <a:pt x="161" y="157"/>
                    </a:lnTo>
                    <a:lnTo>
                      <a:pt x="161" y="147"/>
                    </a:lnTo>
                    <a:lnTo>
                      <a:pt x="163"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2" y="165"/>
                    </a:lnTo>
                    <a:lnTo>
                      <a:pt x="198" y="174"/>
                    </a:lnTo>
                    <a:lnTo>
                      <a:pt x="204" y="178"/>
                    </a:lnTo>
                    <a:lnTo>
                      <a:pt x="210" y="178"/>
                    </a:lnTo>
                    <a:lnTo>
                      <a:pt x="214" y="180"/>
                    </a:lnTo>
                    <a:lnTo>
                      <a:pt x="212" y="182"/>
                    </a:lnTo>
                    <a:lnTo>
                      <a:pt x="210" y="184"/>
                    </a:lnTo>
                    <a:lnTo>
                      <a:pt x="208" y="188"/>
                    </a:lnTo>
                    <a:lnTo>
                      <a:pt x="210" y="192"/>
                    </a:lnTo>
                    <a:lnTo>
                      <a:pt x="212" y="192"/>
                    </a:lnTo>
                    <a:lnTo>
                      <a:pt x="217" y="188"/>
                    </a:lnTo>
                    <a:lnTo>
                      <a:pt x="221" y="180"/>
                    </a:lnTo>
                    <a:lnTo>
                      <a:pt x="225" y="176"/>
                    </a:lnTo>
                    <a:lnTo>
                      <a:pt x="231" y="172"/>
                    </a:lnTo>
                    <a:lnTo>
                      <a:pt x="237" y="172"/>
                    </a:lnTo>
                    <a:lnTo>
                      <a:pt x="245" y="176"/>
                    </a:lnTo>
                    <a:lnTo>
                      <a:pt x="249" y="176"/>
                    </a:lnTo>
                    <a:lnTo>
                      <a:pt x="251" y="174"/>
                    </a:lnTo>
                    <a:lnTo>
                      <a:pt x="251" y="172"/>
                    </a:lnTo>
                    <a:lnTo>
                      <a:pt x="249" y="165"/>
                    </a:lnTo>
                    <a:lnTo>
                      <a:pt x="249" y="157"/>
                    </a:lnTo>
                    <a:lnTo>
                      <a:pt x="251" y="151"/>
                    </a:lnTo>
                    <a:lnTo>
                      <a:pt x="253" y="147"/>
                    </a:lnTo>
                    <a:lnTo>
                      <a:pt x="255" y="143"/>
                    </a:lnTo>
                    <a:lnTo>
                      <a:pt x="251" y="141"/>
                    </a:lnTo>
                    <a:lnTo>
                      <a:pt x="243" y="141"/>
                    </a:lnTo>
                    <a:lnTo>
                      <a:pt x="231" y="151"/>
                    </a:lnTo>
                    <a:lnTo>
                      <a:pt x="223" y="155"/>
                    </a:lnTo>
                    <a:lnTo>
                      <a:pt x="214" y="157"/>
                    </a:lnTo>
                    <a:lnTo>
                      <a:pt x="206" y="157"/>
                    </a:lnTo>
                    <a:lnTo>
                      <a:pt x="202" y="151"/>
                    </a:lnTo>
                    <a:lnTo>
                      <a:pt x="200" y="143"/>
                    </a:lnTo>
                    <a:lnTo>
                      <a:pt x="202" y="125"/>
                    </a:lnTo>
                    <a:lnTo>
                      <a:pt x="204" y="110"/>
                    </a:lnTo>
                    <a:lnTo>
                      <a:pt x="206" y="104"/>
                    </a:lnTo>
                    <a:lnTo>
                      <a:pt x="206" y="100"/>
                    </a:lnTo>
                    <a:lnTo>
                      <a:pt x="204" y="96"/>
                    </a:lnTo>
                    <a:lnTo>
                      <a:pt x="206" y="96"/>
                    </a:lnTo>
                    <a:lnTo>
                      <a:pt x="206" y="94"/>
                    </a:lnTo>
                    <a:lnTo>
                      <a:pt x="206" y="94"/>
                    </a:lnTo>
                    <a:lnTo>
                      <a:pt x="210" y="92"/>
                    </a:lnTo>
                    <a:lnTo>
                      <a:pt x="212" y="90"/>
                    </a:lnTo>
                    <a:lnTo>
                      <a:pt x="217" y="84"/>
                    </a:lnTo>
                    <a:lnTo>
                      <a:pt x="217" y="73"/>
                    </a:lnTo>
                    <a:lnTo>
                      <a:pt x="214" y="71"/>
                    </a:lnTo>
                    <a:lnTo>
                      <a:pt x="214" y="67"/>
                    </a:lnTo>
                    <a:lnTo>
                      <a:pt x="217" y="61"/>
                    </a:lnTo>
                    <a:lnTo>
                      <a:pt x="221" y="57"/>
                    </a:lnTo>
                    <a:lnTo>
                      <a:pt x="223" y="55"/>
                    </a:lnTo>
                    <a:lnTo>
                      <a:pt x="223" y="47"/>
                    </a:lnTo>
                    <a:lnTo>
                      <a:pt x="223" y="41"/>
                    </a:lnTo>
                    <a:lnTo>
                      <a:pt x="223" y="35"/>
                    </a:lnTo>
                    <a:lnTo>
                      <a:pt x="223" y="26"/>
                    </a:lnTo>
                    <a:lnTo>
                      <a:pt x="221" y="20"/>
                    </a:lnTo>
                    <a:lnTo>
                      <a:pt x="223" y="20"/>
                    </a:lnTo>
                    <a:lnTo>
                      <a:pt x="225" y="20"/>
                    </a:lnTo>
                    <a:lnTo>
                      <a:pt x="227" y="24"/>
                    </a:lnTo>
                    <a:lnTo>
                      <a:pt x="233" y="20"/>
                    </a:lnTo>
                    <a:lnTo>
                      <a:pt x="239" y="20"/>
                    </a:lnTo>
                    <a:lnTo>
                      <a:pt x="245" y="28"/>
                    </a:lnTo>
                    <a:lnTo>
                      <a:pt x="247" y="31"/>
                    </a:lnTo>
                    <a:lnTo>
                      <a:pt x="249" y="28"/>
                    </a:lnTo>
                    <a:lnTo>
                      <a:pt x="251" y="26"/>
                    </a:lnTo>
                    <a:lnTo>
                      <a:pt x="261" y="24"/>
                    </a:lnTo>
                    <a:lnTo>
                      <a:pt x="264" y="24"/>
                    </a:lnTo>
                    <a:lnTo>
                      <a:pt x="266" y="24"/>
                    </a:lnTo>
                    <a:lnTo>
                      <a:pt x="266" y="26"/>
                    </a:lnTo>
                    <a:lnTo>
                      <a:pt x="264" y="33"/>
                    </a:lnTo>
                    <a:lnTo>
                      <a:pt x="261" y="37"/>
                    </a:lnTo>
                    <a:lnTo>
                      <a:pt x="264" y="39"/>
                    </a:lnTo>
                    <a:lnTo>
                      <a:pt x="276" y="45"/>
                    </a:lnTo>
                    <a:lnTo>
                      <a:pt x="284" y="49"/>
                    </a:lnTo>
                    <a:lnTo>
                      <a:pt x="284" y="53"/>
                    </a:lnTo>
                    <a:lnTo>
                      <a:pt x="286" y="55"/>
                    </a:lnTo>
                    <a:lnTo>
                      <a:pt x="292" y="57"/>
                    </a:lnTo>
                    <a:lnTo>
                      <a:pt x="296" y="57"/>
                    </a:lnTo>
                    <a:lnTo>
                      <a:pt x="300" y="57"/>
                    </a:lnTo>
                    <a:lnTo>
                      <a:pt x="304" y="53"/>
                    </a:lnTo>
                    <a:lnTo>
                      <a:pt x="306" y="47"/>
                    </a:lnTo>
                    <a:lnTo>
                      <a:pt x="308" y="43"/>
                    </a:lnTo>
                    <a:lnTo>
                      <a:pt x="308" y="35"/>
                    </a:lnTo>
                    <a:lnTo>
                      <a:pt x="317" y="26"/>
                    </a:lnTo>
                    <a:lnTo>
                      <a:pt x="315" y="22"/>
                    </a:lnTo>
                    <a:lnTo>
                      <a:pt x="310" y="10"/>
                    </a:lnTo>
                    <a:lnTo>
                      <a:pt x="339" y="0"/>
                    </a:lnTo>
                    <a:lnTo>
                      <a:pt x="333" y="18"/>
                    </a:lnTo>
                    <a:lnTo>
                      <a:pt x="341" y="18"/>
                    </a:lnTo>
                    <a:lnTo>
                      <a:pt x="343" y="33"/>
                    </a:lnTo>
                    <a:lnTo>
                      <a:pt x="335" y="49"/>
                    </a:lnTo>
                    <a:lnTo>
                      <a:pt x="339" y="55"/>
                    </a:lnTo>
                    <a:lnTo>
                      <a:pt x="341" y="57"/>
                    </a:lnTo>
                    <a:lnTo>
                      <a:pt x="345" y="57"/>
                    </a:lnTo>
                    <a:lnTo>
                      <a:pt x="345" y="57"/>
                    </a:lnTo>
                    <a:lnTo>
                      <a:pt x="355" y="59"/>
                    </a:lnTo>
                    <a:lnTo>
                      <a:pt x="357" y="63"/>
                    </a:lnTo>
                    <a:lnTo>
                      <a:pt x="362" y="63"/>
                    </a:lnTo>
                    <a:lnTo>
                      <a:pt x="368" y="63"/>
                    </a:lnTo>
                    <a:lnTo>
                      <a:pt x="372" y="65"/>
                    </a:lnTo>
                    <a:lnTo>
                      <a:pt x="374" y="67"/>
                    </a:lnTo>
                    <a:lnTo>
                      <a:pt x="374" y="69"/>
                    </a:lnTo>
                    <a:lnTo>
                      <a:pt x="380" y="65"/>
                    </a:lnTo>
                    <a:lnTo>
                      <a:pt x="384" y="65"/>
                    </a:lnTo>
                    <a:lnTo>
                      <a:pt x="390" y="67"/>
                    </a:lnTo>
                    <a:lnTo>
                      <a:pt x="400" y="63"/>
                    </a:lnTo>
                    <a:lnTo>
                      <a:pt x="413" y="61"/>
                    </a:lnTo>
                    <a:lnTo>
                      <a:pt x="417" y="65"/>
                    </a:lnTo>
                    <a:lnTo>
                      <a:pt x="435" y="67"/>
                    </a:lnTo>
                    <a:lnTo>
                      <a:pt x="441" y="65"/>
                    </a:lnTo>
                    <a:lnTo>
                      <a:pt x="443" y="73"/>
                    </a:lnTo>
                    <a:lnTo>
                      <a:pt x="445" y="78"/>
                    </a:lnTo>
                    <a:lnTo>
                      <a:pt x="443" y="86"/>
                    </a:lnTo>
                    <a:lnTo>
                      <a:pt x="439" y="88"/>
                    </a:lnTo>
                    <a:lnTo>
                      <a:pt x="429" y="92"/>
                    </a:lnTo>
                    <a:lnTo>
                      <a:pt x="423" y="98"/>
                    </a:lnTo>
                    <a:lnTo>
                      <a:pt x="423" y="106"/>
                    </a:lnTo>
                    <a:lnTo>
                      <a:pt x="423" y="110"/>
                    </a:lnTo>
                    <a:lnTo>
                      <a:pt x="423" y="123"/>
                    </a:lnTo>
                    <a:lnTo>
                      <a:pt x="423" y="123"/>
                    </a:lnTo>
                    <a:lnTo>
                      <a:pt x="425" y="123"/>
                    </a:lnTo>
                    <a:lnTo>
                      <a:pt x="433" y="118"/>
                    </a:lnTo>
                    <a:lnTo>
                      <a:pt x="439" y="114"/>
                    </a:lnTo>
                    <a:lnTo>
                      <a:pt x="439" y="112"/>
                    </a:lnTo>
                    <a:lnTo>
                      <a:pt x="447" y="110"/>
                    </a:lnTo>
                    <a:lnTo>
                      <a:pt x="456" y="112"/>
                    </a:lnTo>
                    <a:lnTo>
                      <a:pt x="462" y="112"/>
                    </a:lnTo>
                    <a:lnTo>
                      <a:pt x="466" y="112"/>
                    </a:lnTo>
                    <a:lnTo>
                      <a:pt x="466" y="118"/>
                    </a:lnTo>
                    <a:lnTo>
                      <a:pt x="468" y="120"/>
                    </a:lnTo>
                    <a:lnTo>
                      <a:pt x="482" y="137"/>
                    </a:lnTo>
                    <a:lnTo>
                      <a:pt x="490" y="145"/>
                    </a:lnTo>
                    <a:lnTo>
                      <a:pt x="490" y="151"/>
                    </a:lnTo>
                    <a:lnTo>
                      <a:pt x="492" y="153"/>
                    </a:lnTo>
                    <a:lnTo>
                      <a:pt x="498"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6" y="288"/>
                    </a:lnTo>
                    <a:lnTo>
                      <a:pt x="494" y="294"/>
                    </a:lnTo>
                    <a:lnTo>
                      <a:pt x="494" y="296"/>
                    </a:lnTo>
                    <a:lnTo>
                      <a:pt x="494" y="298"/>
                    </a:lnTo>
                    <a:lnTo>
                      <a:pt x="496" y="300"/>
                    </a:lnTo>
                    <a:lnTo>
                      <a:pt x="498" y="304"/>
                    </a:lnTo>
                    <a:lnTo>
                      <a:pt x="498" y="309"/>
                    </a:lnTo>
                    <a:lnTo>
                      <a:pt x="492" y="311"/>
                    </a:lnTo>
                    <a:lnTo>
                      <a:pt x="488" y="311"/>
                    </a:lnTo>
                    <a:lnTo>
                      <a:pt x="484" y="319"/>
                    </a:lnTo>
                    <a:lnTo>
                      <a:pt x="482" y="319"/>
                    </a:lnTo>
                    <a:lnTo>
                      <a:pt x="480"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6" y="392"/>
                    </a:lnTo>
                    <a:lnTo>
                      <a:pt x="470" y="396"/>
                    </a:lnTo>
                    <a:lnTo>
                      <a:pt x="474" y="407"/>
                    </a:lnTo>
                    <a:lnTo>
                      <a:pt x="462" y="407"/>
                    </a:lnTo>
                    <a:lnTo>
                      <a:pt x="460" y="409"/>
                    </a:lnTo>
                    <a:lnTo>
                      <a:pt x="449" y="411"/>
                    </a:lnTo>
                    <a:lnTo>
                      <a:pt x="443" y="407"/>
                    </a:lnTo>
                    <a:lnTo>
                      <a:pt x="441" y="407"/>
                    </a:lnTo>
                    <a:lnTo>
                      <a:pt x="439" y="411"/>
                    </a:lnTo>
                    <a:lnTo>
                      <a:pt x="443" y="419"/>
                    </a:lnTo>
                    <a:lnTo>
                      <a:pt x="441" y="421"/>
                    </a:lnTo>
                    <a:lnTo>
                      <a:pt x="435" y="425"/>
                    </a:lnTo>
                    <a:lnTo>
                      <a:pt x="421" y="427"/>
                    </a:lnTo>
                    <a:lnTo>
                      <a:pt x="411" y="431"/>
                    </a:lnTo>
                    <a:lnTo>
                      <a:pt x="404" y="435"/>
                    </a:lnTo>
                    <a:lnTo>
                      <a:pt x="402" y="433"/>
                    </a:lnTo>
                    <a:lnTo>
                      <a:pt x="392" y="427"/>
                    </a:lnTo>
                    <a:lnTo>
                      <a:pt x="380" y="419"/>
                    </a:lnTo>
                    <a:lnTo>
                      <a:pt x="362" y="421"/>
                    </a:lnTo>
                    <a:lnTo>
                      <a:pt x="345" y="425"/>
                    </a:lnTo>
                    <a:lnTo>
                      <a:pt x="343" y="429"/>
                    </a:lnTo>
                    <a:lnTo>
                      <a:pt x="341" y="429"/>
                    </a:lnTo>
                    <a:lnTo>
                      <a:pt x="333" y="425"/>
                    </a:lnTo>
                    <a:lnTo>
                      <a:pt x="331" y="421"/>
                    </a:lnTo>
                    <a:lnTo>
                      <a:pt x="327" y="421"/>
                    </a:lnTo>
                    <a:lnTo>
                      <a:pt x="327"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8" y="372"/>
                    </a:lnTo>
                    <a:lnTo>
                      <a:pt x="306" y="368"/>
                    </a:lnTo>
                    <a:lnTo>
                      <a:pt x="304" y="366"/>
                    </a:lnTo>
                    <a:lnTo>
                      <a:pt x="296" y="364"/>
                    </a:lnTo>
                    <a:lnTo>
                      <a:pt x="288" y="368"/>
                    </a:lnTo>
                    <a:lnTo>
                      <a:pt x="278" y="380"/>
                    </a:lnTo>
                    <a:lnTo>
                      <a:pt x="274" y="382"/>
                    </a:lnTo>
                    <a:lnTo>
                      <a:pt x="251" y="368"/>
                    </a:lnTo>
                    <a:lnTo>
                      <a:pt x="249" y="372"/>
                    </a:lnTo>
                    <a:lnTo>
                      <a:pt x="253" y="380"/>
                    </a:lnTo>
                    <a:lnTo>
                      <a:pt x="251" y="388"/>
                    </a:lnTo>
                    <a:lnTo>
                      <a:pt x="245" y="390"/>
                    </a:lnTo>
                    <a:lnTo>
                      <a:pt x="233" y="392"/>
                    </a:lnTo>
                    <a:lnTo>
                      <a:pt x="223" y="392"/>
                    </a:lnTo>
                    <a:lnTo>
                      <a:pt x="221" y="392"/>
                    </a:lnTo>
                    <a:lnTo>
                      <a:pt x="219" y="396"/>
                    </a:lnTo>
                    <a:lnTo>
                      <a:pt x="217" y="399"/>
                    </a:lnTo>
                    <a:lnTo>
                      <a:pt x="212" y="405"/>
                    </a:lnTo>
                    <a:lnTo>
                      <a:pt x="212" y="407"/>
                    </a:lnTo>
                    <a:lnTo>
                      <a:pt x="217" y="405"/>
                    </a:lnTo>
                    <a:lnTo>
                      <a:pt x="219" y="409"/>
                    </a:lnTo>
                    <a:lnTo>
                      <a:pt x="217" y="413"/>
                    </a:lnTo>
                    <a:lnTo>
                      <a:pt x="212" y="415"/>
                    </a:lnTo>
                    <a:lnTo>
                      <a:pt x="204" y="419"/>
                    </a:lnTo>
                    <a:lnTo>
                      <a:pt x="206" y="427"/>
                    </a:lnTo>
                    <a:lnTo>
                      <a:pt x="206" y="429"/>
                    </a:lnTo>
                    <a:lnTo>
                      <a:pt x="194" y="431"/>
                    </a:lnTo>
                    <a:lnTo>
                      <a:pt x="194" y="435"/>
                    </a:lnTo>
                    <a:lnTo>
                      <a:pt x="186" y="444"/>
                    </a:lnTo>
                    <a:lnTo>
                      <a:pt x="184" y="448"/>
                    </a:lnTo>
                    <a:lnTo>
                      <a:pt x="184" y="456"/>
                    </a:lnTo>
                    <a:lnTo>
                      <a:pt x="184" y="458"/>
                    </a:lnTo>
                    <a:lnTo>
                      <a:pt x="182" y="460"/>
                    </a:lnTo>
                    <a:lnTo>
                      <a:pt x="174" y="458"/>
                    </a:lnTo>
                    <a:lnTo>
                      <a:pt x="167" y="460"/>
                    </a:lnTo>
                    <a:lnTo>
                      <a:pt x="170" y="462"/>
                    </a:lnTo>
                    <a:lnTo>
                      <a:pt x="176" y="466"/>
                    </a:lnTo>
                    <a:lnTo>
                      <a:pt x="178" y="472"/>
                    </a:lnTo>
                    <a:lnTo>
                      <a:pt x="176" y="474"/>
                    </a:lnTo>
                    <a:lnTo>
                      <a:pt x="170" y="472"/>
                    </a:lnTo>
                    <a:lnTo>
                      <a:pt x="161" y="488"/>
                    </a:lnTo>
                    <a:lnTo>
                      <a:pt x="159" y="509"/>
                    </a:lnTo>
                    <a:lnTo>
                      <a:pt x="163" y="523"/>
                    </a:lnTo>
                    <a:lnTo>
                      <a:pt x="161" y="531"/>
                    </a:lnTo>
                    <a:lnTo>
                      <a:pt x="161" y="533"/>
                    </a:lnTo>
                    <a:lnTo>
                      <a:pt x="159" y="533"/>
                    </a:lnTo>
                    <a:lnTo>
                      <a:pt x="153" y="529"/>
                    </a:lnTo>
                    <a:lnTo>
                      <a:pt x="151" y="525"/>
                    </a:lnTo>
                    <a:lnTo>
                      <a:pt x="143" y="511"/>
                    </a:lnTo>
                    <a:lnTo>
                      <a:pt x="143" y="505"/>
                    </a:lnTo>
                    <a:lnTo>
                      <a:pt x="143" y="488"/>
                    </a:lnTo>
                    <a:lnTo>
                      <a:pt x="143" y="482"/>
                    </a:lnTo>
                    <a:lnTo>
                      <a:pt x="151" y="472"/>
                    </a:lnTo>
                    <a:lnTo>
                      <a:pt x="149" y="470"/>
                    </a:lnTo>
                    <a:lnTo>
                      <a:pt x="147" y="466"/>
                    </a:lnTo>
                    <a:lnTo>
                      <a:pt x="145" y="466"/>
                    </a:lnTo>
                    <a:lnTo>
                      <a:pt x="141" y="468"/>
                    </a:lnTo>
                    <a:lnTo>
                      <a:pt x="133" y="474"/>
                    </a:lnTo>
                    <a:lnTo>
                      <a:pt x="133" y="474"/>
                    </a:lnTo>
                    <a:lnTo>
                      <a:pt x="118" y="474"/>
                    </a:lnTo>
                    <a:lnTo>
                      <a:pt x="104" y="474"/>
                    </a:lnTo>
                    <a:lnTo>
                      <a:pt x="86" y="472"/>
                    </a:lnTo>
                    <a:lnTo>
                      <a:pt x="88" y="464"/>
                    </a:lnTo>
                    <a:lnTo>
                      <a:pt x="71" y="462"/>
                    </a:lnTo>
                    <a:lnTo>
                      <a:pt x="69" y="454"/>
                    </a:lnTo>
                    <a:lnTo>
                      <a:pt x="67" y="450"/>
                    </a:lnTo>
                    <a:lnTo>
                      <a:pt x="63" y="448"/>
                    </a:lnTo>
                    <a:lnTo>
                      <a:pt x="61" y="448"/>
                    </a:lnTo>
                    <a:lnTo>
                      <a:pt x="59" y="452"/>
                    </a:lnTo>
                    <a:lnTo>
                      <a:pt x="57" y="452"/>
                    </a:lnTo>
                    <a:lnTo>
                      <a:pt x="51" y="437"/>
                    </a:lnTo>
                    <a:lnTo>
                      <a:pt x="55" y="431"/>
                    </a:lnTo>
                    <a:lnTo>
                      <a:pt x="45" y="417"/>
                    </a:lnTo>
                    <a:lnTo>
                      <a:pt x="43" y="411"/>
                    </a:lnTo>
                    <a:lnTo>
                      <a:pt x="45" y="401"/>
                    </a:lnTo>
                    <a:lnTo>
                      <a:pt x="51" y="396"/>
                    </a:lnTo>
                    <a:lnTo>
                      <a:pt x="53" y="399"/>
                    </a:lnTo>
                    <a:lnTo>
                      <a:pt x="65" y="413"/>
                    </a:lnTo>
                    <a:lnTo>
                      <a:pt x="67" y="415"/>
                    </a:lnTo>
                    <a:lnTo>
                      <a:pt x="76" y="407"/>
                    </a:lnTo>
                    <a:lnTo>
                      <a:pt x="82" y="405"/>
                    </a:lnTo>
                    <a:lnTo>
                      <a:pt x="86" y="399"/>
                    </a:lnTo>
                    <a:lnTo>
                      <a:pt x="84" y="386"/>
                    </a:lnTo>
                    <a:lnTo>
                      <a:pt x="76" y="376"/>
                    </a:lnTo>
                    <a:lnTo>
                      <a:pt x="69" y="364"/>
                    </a:lnTo>
                    <a:lnTo>
                      <a:pt x="67" y="360"/>
                    </a:lnTo>
                    <a:lnTo>
                      <a:pt x="61" y="352"/>
                    </a:lnTo>
                    <a:lnTo>
                      <a:pt x="47" y="339"/>
                    </a:lnTo>
                    <a:lnTo>
                      <a:pt x="37" y="333"/>
                    </a:lnTo>
                    <a:lnTo>
                      <a:pt x="33" y="333"/>
                    </a:lnTo>
                    <a:lnTo>
                      <a:pt x="20" y="317"/>
                    </a:lnTo>
                    <a:lnTo>
                      <a:pt x="20" y="313"/>
                    </a:lnTo>
                    <a:lnTo>
                      <a:pt x="18" y="311"/>
                    </a:lnTo>
                    <a:lnTo>
                      <a:pt x="18" y="300"/>
                    </a:lnTo>
                    <a:lnTo>
                      <a:pt x="22" y="286"/>
                    </a:lnTo>
                    <a:lnTo>
                      <a:pt x="20" y="278"/>
                    </a:lnTo>
                    <a:lnTo>
                      <a:pt x="18" y="278"/>
                    </a:lnTo>
                    <a:lnTo>
                      <a:pt x="12" y="272"/>
                    </a:lnTo>
                    <a:lnTo>
                      <a:pt x="10" y="268"/>
                    </a:lnTo>
                    <a:lnTo>
                      <a:pt x="10" y="264"/>
                    </a:lnTo>
                    <a:lnTo>
                      <a:pt x="10" y="249"/>
                    </a:lnTo>
                    <a:lnTo>
                      <a:pt x="12"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1" name="Freeform 602"/>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2" name="Freeform 603"/>
              <p:cNvSpPr>
                <a:spLocks noEditPoints="1"/>
              </p:cNvSpPr>
              <p:nvPr/>
            </p:nvSpPr>
            <p:spPr bwMode="auto">
              <a:xfrm>
                <a:off x="5037" y="1440"/>
                <a:ext cx="345" cy="358"/>
              </a:xfrm>
              <a:custGeom>
                <a:avLst/>
                <a:gdLst>
                  <a:gd name="T0" fmla="*/ 337 w 345"/>
                  <a:gd name="T1" fmla="*/ 0 h 358"/>
                  <a:gd name="T2" fmla="*/ 298 w 345"/>
                  <a:gd name="T3" fmla="*/ 9 h 358"/>
                  <a:gd name="T4" fmla="*/ 294 w 345"/>
                  <a:gd name="T5" fmla="*/ 9 h 358"/>
                  <a:gd name="T6" fmla="*/ 272 w 345"/>
                  <a:gd name="T7" fmla="*/ 21 h 358"/>
                  <a:gd name="T8" fmla="*/ 247 w 345"/>
                  <a:gd name="T9" fmla="*/ 39 h 358"/>
                  <a:gd name="T10" fmla="*/ 237 w 345"/>
                  <a:gd name="T11" fmla="*/ 54 h 358"/>
                  <a:gd name="T12" fmla="*/ 221 w 345"/>
                  <a:gd name="T13" fmla="*/ 76 h 358"/>
                  <a:gd name="T14" fmla="*/ 213 w 345"/>
                  <a:gd name="T15" fmla="*/ 82 h 358"/>
                  <a:gd name="T16" fmla="*/ 192 w 345"/>
                  <a:gd name="T17" fmla="*/ 101 h 358"/>
                  <a:gd name="T18" fmla="*/ 178 w 345"/>
                  <a:gd name="T19" fmla="*/ 113 h 358"/>
                  <a:gd name="T20" fmla="*/ 143 w 345"/>
                  <a:gd name="T21" fmla="*/ 129 h 358"/>
                  <a:gd name="T22" fmla="*/ 114 w 345"/>
                  <a:gd name="T23" fmla="*/ 129 h 358"/>
                  <a:gd name="T24" fmla="*/ 88 w 345"/>
                  <a:gd name="T25" fmla="*/ 154 h 358"/>
                  <a:gd name="T26" fmla="*/ 80 w 345"/>
                  <a:gd name="T27" fmla="*/ 152 h 358"/>
                  <a:gd name="T28" fmla="*/ 61 w 345"/>
                  <a:gd name="T29" fmla="*/ 158 h 358"/>
                  <a:gd name="T30" fmla="*/ 37 w 345"/>
                  <a:gd name="T31" fmla="*/ 178 h 358"/>
                  <a:gd name="T32" fmla="*/ 14 w 345"/>
                  <a:gd name="T33" fmla="*/ 170 h 358"/>
                  <a:gd name="T34" fmla="*/ 4 w 345"/>
                  <a:gd name="T35" fmla="*/ 180 h 358"/>
                  <a:gd name="T36" fmla="*/ 6 w 345"/>
                  <a:gd name="T37" fmla="*/ 199 h 358"/>
                  <a:gd name="T38" fmla="*/ 4 w 345"/>
                  <a:gd name="T39" fmla="*/ 221 h 358"/>
                  <a:gd name="T40" fmla="*/ 4 w 345"/>
                  <a:gd name="T41" fmla="*/ 266 h 358"/>
                  <a:gd name="T42" fmla="*/ 14 w 345"/>
                  <a:gd name="T43" fmla="*/ 301 h 358"/>
                  <a:gd name="T44" fmla="*/ 43 w 345"/>
                  <a:gd name="T45" fmla="*/ 293 h 358"/>
                  <a:gd name="T46" fmla="*/ 39 w 345"/>
                  <a:gd name="T47" fmla="*/ 330 h 358"/>
                  <a:gd name="T48" fmla="*/ 29 w 345"/>
                  <a:gd name="T49" fmla="*/ 327 h 358"/>
                  <a:gd name="T50" fmla="*/ 12 w 345"/>
                  <a:gd name="T51" fmla="*/ 338 h 358"/>
                  <a:gd name="T52" fmla="*/ 20 w 345"/>
                  <a:gd name="T53" fmla="*/ 354 h 358"/>
                  <a:gd name="T54" fmla="*/ 39 w 345"/>
                  <a:gd name="T55" fmla="*/ 358 h 358"/>
                  <a:gd name="T56" fmla="*/ 233 w 345"/>
                  <a:gd name="T57" fmla="*/ 358 h 358"/>
                  <a:gd name="T58" fmla="*/ 255 w 345"/>
                  <a:gd name="T59" fmla="*/ 356 h 358"/>
                  <a:gd name="T60" fmla="*/ 278 w 345"/>
                  <a:gd name="T61" fmla="*/ 348 h 358"/>
                  <a:gd name="T62" fmla="*/ 294 w 345"/>
                  <a:gd name="T63" fmla="*/ 338 h 358"/>
                  <a:gd name="T64" fmla="*/ 311 w 345"/>
                  <a:gd name="T65" fmla="*/ 344 h 358"/>
                  <a:gd name="T66" fmla="*/ 313 w 345"/>
                  <a:gd name="T67" fmla="*/ 321 h 358"/>
                  <a:gd name="T68" fmla="*/ 296 w 345"/>
                  <a:gd name="T69" fmla="*/ 303 h 358"/>
                  <a:gd name="T70" fmla="*/ 294 w 345"/>
                  <a:gd name="T71" fmla="*/ 285 h 358"/>
                  <a:gd name="T72" fmla="*/ 274 w 345"/>
                  <a:gd name="T73" fmla="*/ 268 h 358"/>
                  <a:gd name="T74" fmla="*/ 251 w 345"/>
                  <a:gd name="T75" fmla="*/ 276 h 358"/>
                  <a:gd name="T76" fmla="*/ 223 w 345"/>
                  <a:gd name="T77" fmla="*/ 280 h 358"/>
                  <a:gd name="T78" fmla="*/ 188 w 345"/>
                  <a:gd name="T79" fmla="*/ 278 h 358"/>
                  <a:gd name="T80" fmla="*/ 196 w 345"/>
                  <a:gd name="T81" fmla="*/ 270 h 358"/>
                  <a:gd name="T82" fmla="*/ 223 w 345"/>
                  <a:gd name="T83" fmla="*/ 272 h 358"/>
                  <a:gd name="T84" fmla="*/ 253 w 345"/>
                  <a:gd name="T85" fmla="*/ 266 h 358"/>
                  <a:gd name="T86" fmla="*/ 282 w 345"/>
                  <a:gd name="T87" fmla="*/ 254 h 358"/>
                  <a:gd name="T88" fmla="*/ 288 w 345"/>
                  <a:gd name="T89" fmla="*/ 221 h 358"/>
                  <a:gd name="T90" fmla="*/ 282 w 345"/>
                  <a:gd name="T91" fmla="*/ 186 h 358"/>
                  <a:gd name="T92" fmla="*/ 292 w 345"/>
                  <a:gd name="T93" fmla="*/ 162 h 358"/>
                  <a:gd name="T94" fmla="*/ 300 w 345"/>
                  <a:gd name="T95" fmla="*/ 139 h 358"/>
                  <a:gd name="T96" fmla="*/ 315 w 345"/>
                  <a:gd name="T97" fmla="*/ 129 h 358"/>
                  <a:gd name="T98" fmla="*/ 319 w 345"/>
                  <a:gd name="T99" fmla="*/ 121 h 358"/>
                  <a:gd name="T100" fmla="*/ 335 w 345"/>
                  <a:gd name="T101" fmla="*/ 103 h 358"/>
                  <a:gd name="T102" fmla="*/ 337 w 345"/>
                  <a:gd name="T10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5" h="358">
                    <a:moveTo>
                      <a:pt x="94" y="150"/>
                    </a:moveTo>
                    <a:lnTo>
                      <a:pt x="96" y="150"/>
                    </a:lnTo>
                    <a:lnTo>
                      <a:pt x="94" y="150"/>
                    </a:lnTo>
                    <a:close/>
                    <a:moveTo>
                      <a:pt x="337" y="0"/>
                    </a:moveTo>
                    <a:lnTo>
                      <a:pt x="319" y="9"/>
                    </a:lnTo>
                    <a:lnTo>
                      <a:pt x="311" y="4"/>
                    </a:lnTo>
                    <a:lnTo>
                      <a:pt x="296" y="9"/>
                    </a:lnTo>
                    <a:lnTo>
                      <a:pt x="298" y="9"/>
                    </a:lnTo>
                    <a:lnTo>
                      <a:pt x="296" y="9"/>
                    </a:lnTo>
                    <a:lnTo>
                      <a:pt x="296" y="9"/>
                    </a:lnTo>
                    <a:lnTo>
                      <a:pt x="296" y="9"/>
                    </a:lnTo>
                    <a:lnTo>
                      <a:pt x="294" y="9"/>
                    </a:lnTo>
                    <a:lnTo>
                      <a:pt x="294" y="9"/>
                    </a:lnTo>
                    <a:lnTo>
                      <a:pt x="286" y="11"/>
                    </a:lnTo>
                    <a:lnTo>
                      <a:pt x="274" y="21"/>
                    </a:lnTo>
                    <a:lnTo>
                      <a:pt x="272" y="21"/>
                    </a:lnTo>
                    <a:lnTo>
                      <a:pt x="264" y="23"/>
                    </a:lnTo>
                    <a:lnTo>
                      <a:pt x="266" y="27"/>
                    </a:lnTo>
                    <a:lnTo>
                      <a:pt x="253" y="35"/>
                    </a:lnTo>
                    <a:lnTo>
                      <a:pt x="247" y="39"/>
                    </a:lnTo>
                    <a:lnTo>
                      <a:pt x="247" y="45"/>
                    </a:lnTo>
                    <a:lnTo>
                      <a:pt x="241" y="45"/>
                    </a:lnTo>
                    <a:lnTo>
                      <a:pt x="239" y="51"/>
                    </a:lnTo>
                    <a:lnTo>
                      <a:pt x="237" y="54"/>
                    </a:lnTo>
                    <a:lnTo>
                      <a:pt x="229" y="66"/>
                    </a:lnTo>
                    <a:lnTo>
                      <a:pt x="221" y="62"/>
                    </a:lnTo>
                    <a:lnTo>
                      <a:pt x="215" y="68"/>
                    </a:lnTo>
                    <a:lnTo>
                      <a:pt x="221" y="76"/>
                    </a:lnTo>
                    <a:lnTo>
                      <a:pt x="223" y="82"/>
                    </a:lnTo>
                    <a:lnTo>
                      <a:pt x="221" y="76"/>
                    </a:lnTo>
                    <a:lnTo>
                      <a:pt x="217" y="78"/>
                    </a:lnTo>
                    <a:lnTo>
                      <a:pt x="213" y="82"/>
                    </a:lnTo>
                    <a:lnTo>
                      <a:pt x="211" y="88"/>
                    </a:lnTo>
                    <a:lnTo>
                      <a:pt x="204" y="94"/>
                    </a:lnTo>
                    <a:lnTo>
                      <a:pt x="198" y="94"/>
                    </a:lnTo>
                    <a:lnTo>
                      <a:pt x="192" y="101"/>
                    </a:lnTo>
                    <a:lnTo>
                      <a:pt x="188" y="101"/>
                    </a:lnTo>
                    <a:lnTo>
                      <a:pt x="184" y="105"/>
                    </a:lnTo>
                    <a:lnTo>
                      <a:pt x="180" y="109"/>
                    </a:lnTo>
                    <a:lnTo>
                      <a:pt x="178" y="113"/>
                    </a:lnTo>
                    <a:lnTo>
                      <a:pt x="176" y="113"/>
                    </a:lnTo>
                    <a:lnTo>
                      <a:pt x="164" y="121"/>
                    </a:lnTo>
                    <a:lnTo>
                      <a:pt x="155" y="125"/>
                    </a:lnTo>
                    <a:lnTo>
                      <a:pt x="143" y="129"/>
                    </a:lnTo>
                    <a:lnTo>
                      <a:pt x="129" y="133"/>
                    </a:lnTo>
                    <a:lnTo>
                      <a:pt x="125" y="131"/>
                    </a:lnTo>
                    <a:lnTo>
                      <a:pt x="119" y="127"/>
                    </a:lnTo>
                    <a:lnTo>
                      <a:pt x="114" y="129"/>
                    </a:lnTo>
                    <a:lnTo>
                      <a:pt x="110" y="131"/>
                    </a:lnTo>
                    <a:lnTo>
                      <a:pt x="104" y="146"/>
                    </a:lnTo>
                    <a:lnTo>
                      <a:pt x="96" y="150"/>
                    </a:lnTo>
                    <a:lnTo>
                      <a:pt x="88" y="154"/>
                    </a:lnTo>
                    <a:lnTo>
                      <a:pt x="84" y="154"/>
                    </a:lnTo>
                    <a:lnTo>
                      <a:pt x="84" y="154"/>
                    </a:lnTo>
                    <a:lnTo>
                      <a:pt x="82" y="154"/>
                    </a:lnTo>
                    <a:lnTo>
                      <a:pt x="80" y="152"/>
                    </a:lnTo>
                    <a:lnTo>
                      <a:pt x="78" y="154"/>
                    </a:lnTo>
                    <a:lnTo>
                      <a:pt x="67" y="158"/>
                    </a:lnTo>
                    <a:lnTo>
                      <a:pt x="65" y="156"/>
                    </a:lnTo>
                    <a:lnTo>
                      <a:pt x="61" y="158"/>
                    </a:lnTo>
                    <a:lnTo>
                      <a:pt x="61" y="162"/>
                    </a:lnTo>
                    <a:lnTo>
                      <a:pt x="57" y="174"/>
                    </a:lnTo>
                    <a:lnTo>
                      <a:pt x="53" y="176"/>
                    </a:lnTo>
                    <a:lnTo>
                      <a:pt x="37" y="178"/>
                    </a:lnTo>
                    <a:lnTo>
                      <a:pt x="31" y="176"/>
                    </a:lnTo>
                    <a:lnTo>
                      <a:pt x="27" y="176"/>
                    </a:lnTo>
                    <a:lnTo>
                      <a:pt x="23" y="172"/>
                    </a:lnTo>
                    <a:lnTo>
                      <a:pt x="14" y="170"/>
                    </a:lnTo>
                    <a:lnTo>
                      <a:pt x="6" y="170"/>
                    </a:lnTo>
                    <a:lnTo>
                      <a:pt x="2" y="172"/>
                    </a:lnTo>
                    <a:lnTo>
                      <a:pt x="4" y="176"/>
                    </a:lnTo>
                    <a:lnTo>
                      <a:pt x="4" y="180"/>
                    </a:lnTo>
                    <a:lnTo>
                      <a:pt x="2" y="182"/>
                    </a:lnTo>
                    <a:lnTo>
                      <a:pt x="0" y="188"/>
                    </a:lnTo>
                    <a:lnTo>
                      <a:pt x="0" y="193"/>
                    </a:lnTo>
                    <a:lnTo>
                      <a:pt x="6" y="199"/>
                    </a:lnTo>
                    <a:lnTo>
                      <a:pt x="6" y="203"/>
                    </a:lnTo>
                    <a:lnTo>
                      <a:pt x="6" y="211"/>
                    </a:lnTo>
                    <a:lnTo>
                      <a:pt x="4" y="217"/>
                    </a:lnTo>
                    <a:lnTo>
                      <a:pt x="4" y="221"/>
                    </a:lnTo>
                    <a:lnTo>
                      <a:pt x="2" y="227"/>
                    </a:lnTo>
                    <a:lnTo>
                      <a:pt x="4" y="229"/>
                    </a:lnTo>
                    <a:lnTo>
                      <a:pt x="4" y="260"/>
                    </a:lnTo>
                    <a:lnTo>
                      <a:pt x="4" y="266"/>
                    </a:lnTo>
                    <a:lnTo>
                      <a:pt x="6" y="274"/>
                    </a:lnTo>
                    <a:lnTo>
                      <a:pt x="2" y="297"/>
                    </a:lnTo>
                    <a:lnTo>
                      <a:pt x="8" y="299"/>
                    </a:lnTo>
                    <a:lnTo>
                      <a:pt x="14" y="301"/>
                    </a:lnTo>
                    <a:lnTo>
                      <a:pt x="27" y="297"/>
                    </a:lnTo>
                    <a:lnTo>
                      <a:pt x="33" y="297"/>
                    </a:lnTo>
                    <a:lnTo>
                      <a:pt x="35" y="295"/>
                    </a:lnTo>
                    <a:lnTo>
                      <a:pt x="43" y="293"/>
                    </a:lnTo>
                    <a:lnTo>
                      <a:pt x="45" y="307"/>
                    </a:lnTo>
                    <a:lnTo>
                      <a:pt x="45" y="315"/>
                    </a:lnTo>
                    <a:lnTo>
                      <a:pt x="41" y="321"/>
                    </a:lnTo>
                    <a:lnTo>
                      <a:pt x="39" y="330"/>
                    </a:lnTo>
                    <a:lnTo>
                      <a:pt x="35" y="334"/>
                    </a:lnTo>
                    <a:lnTo>
                      <a:pt x="33" y="336"/>
                    </a:lnTo>
                    <a:lnTo>
                      <a:pt x="31" y="334"/>
                    </a:lnTo>
                    <a:lnTo>
                      <a:pt x="29" y="327"/>
                    </a:lnTo>
                    <a:lnTo>
                      <a:pt x="25" y="325"/>
                    </a:lnTo>
                    <a:lnTo>
                      <a:pt x="18" y="327"/>
                    </a:lnTo>
                    <a:lnTo>
                      <a:pt x="14" y="334"/>
                    </a:lnTo>
                    <a:lnTo>
                      <a:pt x="12" y="338"/>
                    </a:lnTo>
                    <a:lnTo>
                      <a:pt x="12" y="346"/>
                    </a:lnTo>
                    <a:lnTo>
                      <a:pt x="14" y="352"/>
                    </a:lnTo>
                    <a:lnTo>
                      <a:pt x="16" y="356"/>
                    </a:lnTo>
                    <a:lnTo>
                      <a:pt x="20" y="354"/>
                    </a:lnTo>
                    <a:lnTo>
                      <a:pt x="23" y="352"/>
                    </a:lnTo>
                    <a:lnTo>
                      <a:pt x="27" y="352"/>
                    </a:lnTo>
                    <a:lnTo>
                      <a:pt x="37" y="356"/>
                    </a:lnTo>
                    <a:lnTo>
                      <a:pt x="39" y="358"/>
                    </a:lnTo>
                    <a:lnTo>
                      <a:pt x="227" y="358"/>
                    </a:lnTo>
                    <a:lnTo>
                      <a:pt x="227" y="356"/>
                    </a:lnTo>
                    <a:lnTo>
                      <a:pt x="231" y="358"/>
                    </a:lnTo>
                    <a:lnTo>
                      <a:pt x="233" y="358"/>
                    </a:lnTo>
                    <a:lnTo>
                      <a:pt x="241" y="356"/>
                    </a:lnTo>
                    <a:lnTo>
                      <a:pt x="241" y="354"/>
                    </a:lnTo>
                    <a:lnTo>
                      <a:pt x="247" y="356"/>
                    </a:lnTo>
                    <a:lnTo>
                      <a:pt x="255" y="356"/>
                    </a:lnTo>
                    <a:lnTo>
                      <a:pt x="266" y="354"/>
                    </a:lnTo>
                    <a:lnTo>
                      <a:pt x="268" y="352"/>
                    </a:lnTo>
                    <a:lnTo>
                      <a:pt x="276" y="350"/>
                    </a:lnTo>
                    <a:lnTo>
                      <a:pt x="278" y="348"/>
                    </a:lnTo>
                    <a:lnTo>
                      <a:pt x="284" y="346"/>
                    </a:lnTo>
                    <a:lnTo>
                      <a:pt x="284" y="344"/>
                    </a:lnTo>
                    <a:lnTo>
                      <a:pt x="292" y="338"/>
                    </a:lnTo>
                    <a:lnTo>
                      <a:pt x="294" y="338"/>
                    </a:lnTo>
                    <a:lnTo>
                      <a:pt x="298" y="340"/>
                    </a:lnTo>
                    <a:lnTo>
                      <a:pt x="300" y="342"/>
                    </a:lnTo>
                    <a:lnTo>
                      <a:pt x="307" y="342"/>
                    </a:lnTo>
                    <a:lnTo>
                      <a:pt x="311" y="344"/>
                    </a:lnTo>
                    <a:lnTo>
                      <a:pt x="311" y="344"/>
                    </a:lnTo>
                    <a:lnTo>
                      <a:pt x="313" y="342"/>
                    </a:lnTo>
                    <a:lnTo>
                      <a:pt x="313" y="340"/>
                    </a:lnTo>
                    <a:lnTo>
                      <a:pt x="313" y="321"/>
                    </a:lnTo>
                    <a:lnTo>
                      <a:pt x="311" y="317"/>
                    </a:lnTo>
                    <a:lnTo>
                      <a:pt x="307" y="315"/>
                    </a:lnTo>
                    <a:lnTo>
                      <a:pt x="309" y="309"/>
                    </a:lnTo>
                    <a:lnTo>
                      <a:pt x="296" y="303"/>
                    </a:lnTo>
                    <a:lnTo>
                      <a:pt x="294" y="297"/>
                    </a:lnTo>
                    <a:lnTo>
                      <a:pt x="292" y="291"/>
                    </a:lnTo>
                    <a:lnTo>
                      <a:pt x="292" y="289"/>
                    </a:lnTo>
                    <a:lnTo>
                      <a:pt x="294" y="285"/>
                    </a:lnTo>
                    <a:lnTo>
                      <a:pt x="290" y="268"/>
                    </a:lnTo>
                    <a:lnTo>
                      <a:pt x="290" y="262"/>
                    </a:lnTo>
                    <a:lnTo>
                      <a:pt x="284" y="262"/>
                    </a:lnTo>
                    <a:lnTo>
                      <a:pt x="274" y="268"/>
                    </a:lnTo>
                    <a:lnTo>
                      <a:pt x="266" y="270"/>
                    </a:lnTo>
                    <a:lnTo>
                      <a:pt x="264" y="274"/>
                    </a:lnTo>
                    <a:lnTo>
                      <a:pt x="260" y="272"/>
                    </a:lnTo>
                    <a:lnTo>
                      <a:pt x="251" y="276"/>
                    </a:lnTo>
                    <a:lnTo>
                      <a:pt x="241" y="280"/>
                    </a:lnTo>
                    <a:lnTo>
                      <a:pt x="233" y="280"/>
                    </a:lnTo>
                    <a:lnTo>
                      <a:pt x="225" y="280"/>
                    </a:lnTo>
                    <a:lnTo>
                      <a:pt x="223" y="280"/>
                    </a:lnTo>
                    <a:lnTo>
                      <a:pt x="217" y="276"/>
                    </a:lnTo>
                    <a:lnTo>
                      <a:pt x="208" y="274"/>
                    </a:lnTo>
                    <a:lnTo>
                      <a:pt x="198" y="276"/>
                    </a:lnTo>
                    <a:lnTo>
                      <a:pt x="188" y="278"/>
                    </a:lnTo>
                    <a:lnTo>
                      <a:pt x="176" y="280"/>
                    </a:lnTo>
                    <a:lnTo>
                      <a:pt x="174" y="278"/>
                    </a:lnTo>
                    <a:lnTo>
                      <a:pt x="184" y="274"/>
                    </a:lnTo>
                    <a:lnTo>
                      <a:pt x="196" y="270"/>
                    </a:lnTo>
                    <a:lnTo>
                      <a:pt x="206" y="268"/>
                    </a:lnTo>
                    <a:lnTo>
                      <a:pt x="213" y="268"/>
                    </a:lnTo>
                    <a:lnTo>
                      <a:pt x="221" y="270"/>
                    </a:lnTo>
                    <a:lnTo>
                      <a:pt x="223" y="272"/>
                    </a:lnTo>
                    <a:lnTo>
                      <a:pt x="231" y="274"/>
                    </a:lnTo>
                    <a:lnTo>
                      <a:pt x="237" y="274"/>
                    </a:lnTo>
                    <a:lnTo>
                      <a:pt x="247" y="268"/>
                    </a:lnTo>
                    <a:lnTo>
                      <a:pt x="253" y="266"/>
                    </a:lnTo>
                    <a:lnTo>
                      <a:pt x="262" y="262"/>
                    </a:lnTo>
                    <a:lnTo>
                      <a:pt x="270" y="262"/>
                    </a:lnTo>
                    <a:lnTo>
                      <a:pt x="278" y="260"/>
                    </a:lnTo>
                    <a:lnTo>
                      <a:pt x="282" y="254"/>
                    </a:lnTo>
                    <a:lnTo>
                      <a:pt x="284" y="246"/>
                    </a:lnTo>
                    <a:lnTo>
                      <a:pt x="288" y="240"/>
                    </a:lnTo>
                    <a:lnTo>
                      <a:pt x="288" y="229"/>
                    </a:lnTo>
                    <a:lnTo>
                      <a:pt x="288" y="221"/>
                    </a:lnTo>
                    <a:lnTo>
                      <a:pt x="290" y="215"/>
                    </a:lnTo>
                    <a:lnTo>
                      <a:pt x="288" y="207"/>
                    </a:lnTo>
                    <a:lnTo>
                      <a:pt x="286" y="199"/>
                    </a:lnTo>
                    <a:lnTo>
                      <a:pt x="282" y="186"/>
                    </a:lnTo>
                    <a:lnTo>
                      <a:pt x="284" y="172"/>
                    </a:lnTo>
                    <a:lnTo>
                      <a:pt x="288" y="166"/>
                    </a:lnTo>
                    <a:lnTo>
                      <a:pt x="290" y="166"/>
                    </a:lnTo>
                    <a:lnTo>
                      <a:pt x="292" y="162"/>
                    </a:lnTo>
                    <a:lnTo>
                      <a:pt x="294" y="160"/>
                    </a:lnTo>
                    <a:lnTo>
                      <a:pt x="298" y="154"/>
                    </a:lnTo>
                    <a:lnTo>
                      <a:pt x="298" y="146"/>
                    </a:lnTo>
                    <a:lnTo>
                      <a:pt x="300" y="139"/>
                    </a:lnTo>
                    <a:lnTo>
                      <a:pt x="305" y="137"/>
                    </a:lnTo>
                    <a:lnTo>
                      <a:pt x="307" y="135"/>
                    </a:lnTo>
                    <a:lnTo>
                      <a:pt x="309" y="131"/>
                    </a:lnTo>
                    <a:lnTo>
                      <a:pt x="315" y="129"/>
                    </a:lnTo>
                    <a:lnTo>
                      <a:pt x="319" y="127"/>
                    </a:lnTo>
                    <a:lnTo>
                      <a:pt x="319" y="123"/>
                    </a:lnTo>
                    <a:lnTo>
                      <a:pt x="319" y="123"/>
                    </a:lnTo>
                    <a:lnTo>
                      <a:pt x="319" y="121"/>
                    </a:lnTo>
                    <a:lnTo>
                      <a:pt x="321" y="117"/>
                    </a:lnTo>
                    <a:lnTo>
                      <a:pt x="327" y="113"/>
                    </a:lnTo>
                    <a:lnTo>
                      <a:pt x="329" y="109"/>
                    </a:lnTo>
                    <a:lnTo>
                      <a:pt x="335" y="103"/>
                    </a:lnTo>
                    <a:lnTo>
                      <a:pt x="343" y="98"/>
                    </a:lnTo>
                    <a:lnTo>
                      <a:pt x="345" y="98"/>
                    </a:lnTo>
                    <a:lnTo>
                      <a:pt x="345" y="0"/>
                    </a:lnTo>
                    <a:lnTo>
                      <a:pt x="33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3" name="Freeform 604"/>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4" name="Freeform 605"/>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5" name="Freeform 606"/>
              <p:cNvSpPr>
                <a:spLocks/>
              </p:cNvSpPr>
              <p:nvPr/>
            </p:nvSpPr>
            <p:spPr bwMode="auto">
              <a:xfrm>
                <a:off x="4692" y="1827"/>
                <a:ext cx="404" cy="427"/>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sp>
          <p:nvSpPr>
            <p:cNvPr id="63" name="Freeform 608"/>
            <p:cNvSpPr>
              <a:spLocks/>
            </p:cNvSpPr>
            <p:nvPr/>
          </p:nvSpPr>
          <p:spPr bwMode="auto">
            <a:xfrm>
              <a:off x="7448550" y="2900363"/>
              <a:ext cx="609600" cy="619125"/>
            </a:xfrm>
            <a:custGeom>
              <a:avLst/>
              <a:gdLst>
                <a:gd name="T0" fmla="*/ 92 w 384"/>
                <a:gd name="T1" fmla="*/ 4 h 390"/>
                <a:gd name="T2" fmla="*/ 86 w 384"/>
                <a:gd name="T3" fmla="*/ 26 h 390"/>
                <a:gd name="T4" fmla="*/ 57 w 384"/>
                <a:gd name="T5" fmla="*/ 32 h 390"/>
                <a:gd name="T6" fmla="*/ 57 w 384"/>
                <a:gd name="T7" fmla="*/ 41 h 390"/>
                <a:gd name="T8" fmla="*/ 45 w 384"/>
                <a:gd name="T9" fmla="*/ 55 h 390"/>
                <a:gd name="T10" fmla="*/ 34 w 384"/>
                <a:gd name="T11" fmla="*/ 71 h 390"/>
                <a:gd name="T12" fmla="*/ 24 w 384"/>
                <a:gd name="T13" fmla="*/ 94 h 390"/>
                <a:gd name="T14" fmla="*/ 10 w 384"/>
                <a:gd name="T15" fmla="*/ 98 h 390"/>
                <a:gd name="T16" fmla="*/ 8 w 384"/>
                <a:gd name="T17" fmla="*/ 108 h 390"/>
                <a:gd name="T18" fmla="*/ 12 w 384"/>
                <a:gd name="T19" fmla="*/ 163 h 390"/>
                <a:gd name="T20" fmla="*/ 45 w 384"/>
                <a:gd name="T21" fmla="*/ 180 h 390"/>
                <a:gd name="T22" fmla="*/ 67 w 384"/>
                <a:gd name="T23" fmla="*/ 190 h 390"/>
                <a:gd name="T24" fmla="*/ 92 w 384"/>
                <a:gd name="T25" fmla="*/ 198 h 390"/>
                <a:gd name="T26" fmla="*/ 108 w 384"/>
                <a:gd name="T27" fmla="*/ 219 h 390"/>
                <a:gd name="T28" fmla="*/ 108 w 384"/>
                <a:gd name="T29" fmla="*/ 245 h 390"/>
                <a:gd name="T30" fmla="*/ 122 w 384"/>
                <a:gd name="T31" fmla="*/ 266 h 390"/>
                <a:gd name="T32" fmla="*/ 116 w 384"/>
                <a:gd name="T33" fmla="*/ 288 h 390"/>
                <a:gd name="T34" fmla="*/ 126 w 384"/>
                <a:gd name="T35" fmla="*/ 311 h 390"/>
                <a:gd name="T36" fmla="*/ 108 w 384"/>
                <a:gd name="T37" fmla="*/ 317 h 390"/>
                <a:gd name="T38" fmla="*/ 83 w 384"/>
                <a:gd name="T39" fmla="*/ 311 h 390"/>
                <a:gd name="T40" fmla="*/ 61 w 384"/>
                <a:gd name="T41" fmla="*/ 315 h 390"/>
                <a:gd name="T42" fmla="*/ 61 w 384"/>
                <a:gd name="T43" fmla="*/ 333 h 390"/>
                <a:gd name="T44" fmla="*/ 88 w 384"/>
                <a:gd name="T45" fmla="*/ 376 h 390"/>
                <a:gd name="T46" fmla="*/ 112 w 384"/>
                <a:gd name="T47" fmla="*/ 390 h 390"/>
                <a:gd name="T48" fmla="*/ 255 w 384"/>
                <a:gd name="T49" fmla="*/ 384 h 390"/>
                <a:gd name="T50" fmla="*/ 233 w 384"/>
                <a:gd name="T51" fmla="*/ 364 h 390"/>
                <a:gd name="T52" fmla="*/ 243 w 384"/>
                <a:gd name="T53" fmla="*/ 339 h 390"/>
                <a:gd name="T54" fmla="*/ 265 w 384"/>
                <a:gd name="T55" fmla="*/ 329 h 390"/>
                <a:gd name="T56" fmla="*/ 267 w 384"/>
                <a:gd name="T57" fmla="*/ 276 h 390"/>
                <a:gd name="T58" fmla="*/ 288 w 384"/>
                <a:gd name="T59" fmla="*/ 286 h 390"/>
                <a:gd name="T60" fmla="*/ 304 w 384"/>
                <a:gd name="T61" fmla="*/ 284 h 390"/>
                <a:gd name="T62" fmla="*/ 314 w 384"/>
                <a:gd name="T63" fmla="*/ 288 h 390"/>
                <a:gd name="T64" fmla="*/ 329 w 384"/>
                <a:gd name="T65" fmla="*/ 261 h 390"/>
                <a:gd name="T66" fmla="*/ 331 w 384"/>
                <a:gd name="T67" fmla="*/ 237 h 390"/>
                <a:gd name="T68" fmla="*/ 341 w 384"/>
                <a:gd name="T69" fmla="*/ 231 h 390"/>
                <a:gd name="T70" fmla="*/ 355 w 384"/>
                <a:gd name="T71" fmla="*/ 225 h 390"/>
                <a:gd name="T72" fmla="*/ 378 w 384"/>
                <a:gd name="T73" fmla="*/ 196 h 390"/>
                <a:gd name="T74" fmla="*/ 357 w 384"/>
                <a:gd name="T75" fmla="*/ 192 h 390"/>
                <a:gd name="T76" fmla="*/ 343 w 384"/>
                <a:gd name="T77" fmla="*/ 192 h 390"/>
                <a:gd name="T78" fmla="*/ 353 w 384"/>
                <a:gd name="T79" fmla="*/ 165 h 390"/>
                <a:gd name="T80" fmla="*/ 355 w 384"/>
                <a:gd name="T81" fmla="*/ 151 h 390"/>
                <a:gd name="T82" fmla="*/ 347 w 384"/>
                <a:gd name="T83" fmla="*/ 143 h 390"/>
                <a:gd name="T84" fmla="*/ 347 w 384"/>
                <a:gd name="T85" fmla="*/ 118 h 390"/>
                <a:gd name="T86" fmla="*/ 337 w 384"/>
                <a:gd name="T87" fmla="*/ 112 h 390"/>
                <a:gd name="T88" fmla="*/ 351 w 384"/>
                <a:gd name="T89" fmla="*/ 106 h 390"/>
                <a:gd name="T90" fmla="*/ 337 w 384"/>
                <a:gd name="T91" fmla="*/ 84 h 390"/>
                <a:gd name="T92" fmla="*/ 318 w 384"/>
                <a:gd name="T93" fmla="*/ 77 h 390"/>
                <a:gd name="T94" fmla="*/ 290 w 384"/>
                <a:gd name="T95" fmla="*/ 63 h 390"/>
                <a:gd name="T96" fmla="*/ 261 w 384"/>
                <a:gd name="T97" fmla="*/ 63 h 390"/>
                <a:gd name="T98" fmla="*/ 233 w 384"/>
                <a:gd name="T99" fmla="*/ 63 h 390"/>
                <a:gd name="T100" fmla="*/ 184 w 384"/>
                <a:gd name="T101" fmla="*/ 65 h 390"/>
                <a:gd name="T102" fmla="*/ 167 w 384"/>
                <a:gd name="T103" fmla="*/ 57 h 390"/>
                <a:gd name="T104" fmla="*/ 161 w 384"/>
                <a:gd name="T105" fmla="*/ 47 h 390"/>
                <a:gd name="T106" fmla="*/ 155 w 384"/>
                <a:gd name="T107" fmla="*/ 24 h 390"/>
                <a:gd name="T108" fmla="*/ 157 w 384"/>
                <a:gd name="T109" fmla="*/ 10 h 390"/>
                <a:gd name="T110" fmla="*/ 145 w 384"/>
                <a:gd name="T111"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4" h="390">
                  <a:moveTo>
                    <a:pt x="128" y="4"/>
                  </a:moveTo>
                  <a:lnTo>
                    <a:pt x="118" y="16"/>
                  </a:lnTo>
                  <a:lnTo>
                    <a:pt x="114" y="18"/>
                  </a:lnTo>
                  <a:lnTo>
                    <a:pt x="92" y="4"/>
                  </a:lnTo>
                  <a:lnTo>
                    <a:pt x="90" y="8"/>
                  </a:lnTo>
                  <a:lnTo>
                    <a:pt x="94" y="16"/>
                  </a:lnTo>
                  <a:lnTo>
                    <a:pt x="92" y="24"/>
                  </a:lnTo>
                  <a:lnTo>
                    <a:pt x="86" y="26"/>
                  </a:lnTo>
                  <a:lnTo>
                    <a:pt x="73" y="28"/>
                  </a:lnTo>
                  <a:lnTo>
                    <a:pt x="63" y="28"/>
                  </a:lnTo>
                  <a:lnTo>
                    <a:pt x="61" y="28"/>
                  </a:lnTo>
                  <a:lnTo>
                    <a:pt x="57" y="32"/>
                  </a:lnTo>
                  <a:lnTo>
                    <a:pt x="57" y="35"/>
                  </a:lnTo>
                  <a:lnTo>
                    <a:pt x="53" y="41"/>
                  </a:lnTo>
                  <a:lnTo>
                    <a:pt x="53" y="43"/>
                  </a:lnTo>
                  <a:lnTo>
                    <a:pt x="57" y="41"/>
                  </a:lnTo>
                  <a:lnTo>
                    <a:pt x="59" y="45"/>
                  </a:lnTo>
                  <a:lnTo>
                    <a:pt x="57" y="49"/>
                  </a:lnTo>
                  <a:lnTo>
                    <a:pt x="53" y="51"/>
                  </a:lnTo>
                  <a:lnTo>
                    <a:pt x="45" y="55"/>
                  </a:lnTo>
                  <a:lnTo>
                    <a:pt x="47" y="63"/>
                  </a:lnTo>
                  <a:lnTo>
                    <a:pt x="45" y="65"/>
                  </a:lnTo>
                  <a:lnTo>
                    <a:pt x="34" y="67"/>
                  </a:lnTo>
                  <a:lnTo>
                    <a:pt x="34" y="71"/>
                  </a:lnTo>
                  <a:lnTo>
                    <a:pt x="24" y="80"/>
                  </a:lnTo>
                  <a:lnTo>
                    <a:pt x="24" y="84"/>
                  </a:lnTo>
                  <a:lnTo>
                    <a:pt x="24" y="92"/>
                  </a:lnTo>
                  <a:lnTo>
                    <a:pt x="24" y="94"/>
                  </a:lnTo>
                  <a:lnTo>
                    <a:pt x="22" y="96"/>
                  </a:lnTo>
                  <a:lnTo>
                    <a:pt x="14" y="94"/>
                  </a:lnTo>
                  <a:lnTo>
                    <a:pt x="8" y="96"/>
                  </a:lnTo>
                  <a:lnTo>
                    <a:pt x="10" y="98"/>
                  </a:lnTo>
                  <a:lnTo>
                    <a:pt x="16" y="102"/>
                  </a:lnTo>
                  <a:lnTo>
                    <a:pt x="18" y="108"/>
                  </a:lnTo>
                  <a:lnTo>
                    <a:pt x="16" y="110"/>
                  </a:lnTo>
                  <a:lnTo>
                    <a:pt x="8" y="108"/>
                  </a:lnTo>
                  <a:lnTo>
                    <a:pt x="2" y="124"/>
                  </a:lnTo>
                  <a:lnTo>
                    <a:pt x="0" y="145"/>
                  </a:lnTo>
                  <a:lnTo>
                    <a:pt x="4" y="159"/>
                  </a:lnTo>
                  <a:lnTo>
                    <a:pt x="12" y="163"/>
                  </a:lnTo>
                  <a:lnTo>
                    <a:pt x="30" y="176"/>
                  </a:lnTo>
                  <a:lnTo>
                    <a:pt x="36" y="182"/>
                  </a:lnTo>
                  <a:lnTo>
                    <a:pt x="36" y="184"/>
                  </a:lnTo>
                  <a:lnTo>
                    <a:pt x="45" y="180"/>
                  </a:lnTo>
                  <a:lnTo>
                    <a:pt x="61" y="180"/>
                  </a:lnTo>
                  <a:lnTo>
                    <a:pt x="69" y="182"/>
                  </a:lnTo>
                  <a:lnTo>
                    <a:pt x="69" y="188"/>
                  </a:lnTo>
                  <a:lnTo>
                    <a:pt x="67" y="190"/>
                  </a:lnTo>
                  <a:lnTo>
                    <a:pt x="69" y="192"/>
                  </a:lnTo>
                  <a:lnTo>
                    <a:pt x="75" y="194"/>
                  </a:lnTo>
                  <a:lnTo>
                    <a:pt x="83" y="196"/>
                  </a:lnTo>
                  <a:lnTo>
                    <a:pt x="92" y="198"/>
                  </a:lnTo>
                  <a:lnTo>
                    <a:pt x="92" y="200"/>
                  </a:lnTo>
                  <a:lnTo>
                    <a:pt x="92" y="208"/>
                  </a:lnTo>
                  <a:lnTo>
                    <a:pt x="94" y="217"/>
                  </a:lnTo>
                  <a:lnTo>
                    <a:pt x="108" y="219"/>
                  </a:lnTo>
                  <a:lnTo>
                    <a:pt x="108" y="219"/>
                  </a:lnTo>
                  <a:lnTo>
                    <a:pt x="106" y="229"/>
                  </a:lnTo>
                  <a:lnTo>
                    <a:pt x="106" y="239"/>
                  </a:lnTo>
                  <a:lnTo>
                    <a:pt x="108" y="245"/>
                  </a:lnTo>
                  <a:lnTo>
                    <a:pt x="110" y="247"/>
                  </a:lnTo>
                  <a:lnTo>
                    <a:pt x="120" y="257"/>
                  </a:lnTo>
                  <a:lnTo>
                    <a:pt x="124" y="264"/>
                  </a:lnTo>
                  <a:lnTo>
                    <a:pt x="122" y="266"/>
                  </a:lnTo>
                  <a:lnTo>
                    <a:pt x="114" y="270"/>
                  </a:lnTo>
                  <a:lnTo>
                    <a:pt x="112" y="272"/>
                  </a:lnTo>
                  <a:lnTo>
                    <a:pt x="118" y="278"/>
                  </a:lnTo>
                  <a:lnTo>
                    <a:pt x="116" y="288"/>
                  </a:lnTo>
                  <a:lnTo>
                    <a:pt x="120" y="300"/>
                  </a:lnTo>
                  <a:lnTo>
                    <a:pt x="122" y="304"/>
                  </a:lnTo>
                  <a:lnTo>
                    <a:pt x="126" y="309"/>
                  </a:lnTo>
                  <a:lnTo>
                    <a:pt x="126" y="311"/>
                  </a:lnTo>
                  <a:lnTo>
                    <a:pt x="124" y="313"/>
                  </a:lnTo>
                  <a:lnTo>
                    <a:pt x="116" y="311"/>
                  </a:lnTo>
                  <a:lnTo>
                    <a:pt x="112" y="315"/>
                  </a:lnTo>
                  <a:lnTo>
                    <a:pt x="108" y="317"/>
                  </a:lnTo>
                  <a:lnTo>
                    <a:pt x="108" y="319"/>
                  </a:lnTo>
                  <a:lnTo>
                    <a:pt x="94" y="317"/>
                  </a:lnTo>
                  <a:lnTo>
                    <a:pt x="88" y="311"/>
                  </a:lnTo>
                  <a:lnTo>
                    <a:pt x="83" y="311"/>
                  </a:lnTo>
                  <a:lnTo>
                    <a:pt x="63" y="304"/>
                  </a:lnTo>
                  <a:lnTo>
                    <a:pt x="63" y="304"/>
                  </a:lnTo>
                  <a:lnTo>
                    <a:pt x="61" y="306"/>
                  </a:lnTo>
                  <a:lnTo>
                    <a:pt x="61" y="315"/>
                  </a:lnTo>
                  <a:lnTo>
                    <a:pt x="61" y="323"/>
                  </a:lnTo>
                  <a:lnTo>
                    <a:pt x="59" y="325"/>
                  </a:lnTo>
                  <a:lnTo>
                    <a:pt x="57" y="329"/>
                  </a:lnTo>
                  <a:lnTo>
                    <a:pt x="61" y="333"/>
                  </a:lnTo>
                  <a:lnTo>
                    <a:pt x="83" y="358"/>
                  </a:lnTo>
                  <a:lnTo>
                    <a:pt x="88" y="368"/>
                  </a:lnTo>
                  <a:lnTo>
                    <a:pt x="88" y="374"/>
                  </a:lnTo>
                  <a:lnTo>
                    <a:pt x="88" y="376"/>
                  </a:lnTo>
                  <a:lnTo>
                    <a:pt x="86" y="386"/>
                  </a:lnTo>
                  <a:lnTo>
                    <a:pt x="86" y="390"/>
                  </a:lnTo>
                  <a:lnTo>
                    <a:pt x="86" y="390"/>
                  </a:lnTo>
                  <a:lnTo>
                    <a:pt x="112" y="390"/>
                  </a:lnTo>
                  <a:lnTo>
                    <a:pt x="118" y="390"/>
                  </a:lnTo>
                  <a:lnTo>
                    <a:pt x="124" y="390"/>
                  </a:lnTo>
                  <a:lnTo>
                    <a:pt x="253" y="390"/>
                  </a:lnTo>
                  <a:lnTo>
                    <a:pt x="255" y="384"/>
                  </a:lnTo>
                  <a:lnTo>
                    <a:pt x="255" y="380"/>
                  </a:lnTo>
                  <a:lnTo>
                    <a:pt x="251" y="376"/>
                  </a:lnTo>
                  <a:lnTo>
                    <a:pt x="237" y="370"/>
                  </a:lnTo>
                  <a:lnTo>
                    <a:pt x="233" y="364"/>
                  </a:lnTo>
                  <a:lnTo>
                    <a:pt x="231" y="358"/>
                  </a:lnTo>
                  <a:lnTo>
                    <a:pt x="227" y="351"/>
                  </a:lnTo>
                  <a:lnTo>
                    <a:pt x="239" y="339"/>
                  </a:lnTo>
                  <a:lnTo>
                    <a:pt x="243" y="339"/>
                  </a:lnTo>
                  <a:lnTo>
                    <a:pt x="257" y="343"/>
                  </a:lnTo>
                  <a:lnTo>
                    <a:pt x="265" y="343"/>
                  </a:lnTo>
                  <a:lnTo>
                    <a:pt x="267" y="339"/>
                  </a:lnTo>
                  <a:lnTo>
                    <a:pt x="265" y="329"/>
                  </a:lnTo>
                  <a:lnTo>
                    <a:pt x="261" y="313"/>
                  </a:lnTo>
                  <a:lnTo>
                    <a:pt x="259" y="302"/>
                  </a:lnTo>
                  <a:lnTo>
                    <a:pt x="261" y="286"/>
                  </a:lnTo>
                  <a:lnTo>
                    <a:pt x="267" y="276"/>
                  </a:lnTo>
                  <a:lnTo>
                    <a:pt x="271" y="276"/>
                  </a:lnTo>
                  <a:lnTo>
                    <a:pt x="278" y="282"/>
                  </a:lnTo>
                  <a:lnTo>
                    <a:pt x="282" y="284"/>
                  </a:lnTo>
                  <a:lnTo>
                    <a:pt x="288" y="286"/>
                  </a:lnTo>
                  <a:lnTo>
                    <a:pt x="290" y="288"/>
                  </a:lnTo>
                  <a:lnTo>
                    <a:pt x="294" y="290"/>
                  </a:lnTo>
                  <a:lnTo>
                    <a:pt x="298" y="288"/>
                  </a:lnTo>
                  <a:lnTo>
                    <a:pt x="304" y="284"/>
                  </a:lnTo>
                  <a:lnTo>
                    <a:pt x="306" y="286"/>
                  </a:lnTo>
                  <a:lnTo>
                    <a:pt x="308" y="288"/>
                  </a:lnTo>
                  <a:lnTo>
                    <a:pt x="310" y="290"/>
                  </a:lnTo>
                  <a:lnTo>
                    <a:pt x="314" y="288"/>
                  </a:lnTo>
                  <a:lnTo>
                    <a:pt x="318" y="282"/>
                  </a:lnTo>
                  <a:lnTo>
                    <a:pt x="321" y="272"/>
                  </a:lnTo>
                  <a:lnTo>
                    <a:pt x="327" y="264"/>
                  </a:lnTo>
                  <a:lnTo>
                    <a:pt x="329" y="261"/>
                  </a:lnTo>
                  <a:lnTo>
                    <a:pt x="333" y="259"/>
                  </a:lnTo>
                  <a:lnTo>
                    <a:pt x="331" y="253"/>
                  </a:lnTo>
                  <a:lnTo>
                    <a:pt x="333" y="243"/>
                  </a:lnTo>
                  <a:lnTo>
                    <a:pt x="331" y="237"/>
                  </a:lnTo>
                  <a:lnTo>
                    <a:pt x="333" y="235"/>
                  </a:lnTo>
                  <a:lnTo>
                    <a:pt x="333" y="235"/>
                  </a:lnTo>
                  <a:lnTo>
                    <a:pt x="337" y="231"/>
                  </a:lnTo>
                  <a:lnTo>
                    <a:pt x="341" y="231"/>
                  </a:lnTo>
                  <a:lnTo>
                    <a:pt x="343" y="233"/>
                  </a:lnTo>
                  <a:lnTo>
                    <a:pt x="345" y="233"/>
                  </a:lnTo>
                  <a:lnTo>
                    <a:pt x="349" y="229"/>
                  </a:lnTo>
                  <a:lnTo>
                    <a:pt x="355" y="225"/>
                  </a:lnTo>
                  <a:lnTo>
                    <a:pt x="365" y="227"/>
                  </a:lnTo>
                  <a:lnTo>
                    <a:pt x="384" y="223"/>
                  </a:lnTo>
                  <a:lnTo>
                    <a:pt x="384" y="196"/>
                  </a:lnTo>
                  <a:lnTo>
                    <a:pt x="378" y="196"/>
                  </a:lnTo>
                  <a:lnTo>
                    <a:pt x="368" y="198"/>
                  </a:lnTo>
                  <a:lnTo>
                    <a:pt x="365" y="198"/>
                  </a:lnTo>
                  <a:lnTo>
                    <a:pt x="361" y="198"/>
                  </a:lnTo>
                  <a:lnTo>
                    <a:pt x="357" y="192"/>
                  </a:lnTo>
                  <a:lnTo>
                    <a:pt x="355" y="192"/>
                  </a:lnTo>
                  <a:lnTo>
                    <a:pt x="349" y="192"/>
                  </a:lnTo>
                  <a:lnTo>
                    <a:pt x="347" y="194"/>
                  </a:lnTo>
                  <a:lnTo>
                    <a:pt x="343" y="192"/>
                  </a:lnTo>
                  <a:lnTo>
                    <a:pt x="343" y="188"/>
                  </a:lnTo>
                  <a:lnTo>
                    <a:pt x="343" y="178"/>
                  </a:lnTo>
                  <a:lnTo>
                    <a:pt x="351" y="169"/>
                  </a:lnTo>
                  <a:lnTo>
                    <a:pt x="353" y="165"/>
                  </a:lnTo>
                  <a:lnTo>
                    <a:pt x="351" y="161"/>
                  </a:lnTo>
                  <a:lnTo>
                    <a:pt x="353" y="159"/>
                  </a:lnTo>
                  <a:lnTo>
                    <a:pt x="353" y="153"/>
                  </a:lnTo>
                  <a:lnTo>
                    <a:pt x="355" y="151"/>
                  </a:lnTo>
                  <a:lnTo>
                    <a:pt x="353" y="147"/>
                  </a:lnTo>
                  <a:lnTo>
                    <a:pt x="349" y="147"/>
                  </a:lnTo>
                  <a:lnTo>
                    <a:pt x="347" y="147"/>
                  </a:lnTo>
                  <a:lnTo>
                    <a:pt x="347" y="143"/>
                  </a:lnTo>
                  <a:lnTo>
                    <a:pt x="347" y="141"/>
                  </a:lnTo>
                  <a:lnTo>
                    <a:pt x="355" y="135"/>
                  </a:lnTo>
                  <a:lnTo>
                    <a:pt x="355" y="131"/>
                  </a:lnTo>
                  <a:lnTo>
                    <a:pt x="347" y="118"/>
                  </a:lnTo>
                  <a:lnTo>
                    <a:pt x="345" y="116"/>
                  </a:lnTo>
                  <a:lnTo>
                    <a:pt x="337" y="116"/>
                  </a:lnTo>
                  <a:lnTo>
                    <a:pt x="335" y="114"/>
                  </a:lnTo>
                  <a:lnTo>
                    <a:pt x="337" y="112"/>
                  </a:lnTo>
                  <a:lnTo>
                    <a:pt x="341" y="110"/>
                  </a:lnTo>
                  <a:lnTo>
                    <a:pt x="345" y="108"/>
                  </a:lnTo>
                  <a:lnTo>
                    <a:pt x="349" y="108"/>
                  </a:lnTo>
                  <a:lnTo>
                    <a:pt x="351" y="106"/>
                  </a:lnTo>
                  <a:lnTo>
                    <a:pt x="347" y="86"/>
                  </a:lnTo>
                  <a:lnTo>
                    <a:pt x="343" y="88"/>
                  </a:lnTo>
                  <a:lnTo>
                    <a:pt x="339" y="86"/>
                  </a:lnTo>
                  <a:lnTo>
                    <a:pt x="337" y="84"/>
                  </a:lnTo>
                  <a:lnTo>
                    <a:pt x="333" y="82"/>
                  </a:lnTo>
                  <a:lnTo>
                    <a:pt x="331" y="77"/>
                  </a:lnTo>
                  <a:lnTo>
                    <a:pt x="323" y="77"/>
                  </a:lnTo>
                  <a:lnTo>
                    <a:pt x="318" y="77"/>
                  </a:lnTo>
                  <a:lnTo>
                    <a:pt x="310" y="75"/>
                  </a:lnTo>
                  <a:lnTo>
                    <a:pt x="304" y="75"/>
                  </a:lnTo>
                  <a:lnTo>
                    <a:pt x="290" y="71"/>
                  </a:lnTo>
                  <a:lnTo>
                    <a:pt x="290" y="63"/>
                  </a:lnTo>
                  <a:lnTo>
                    <a:pt x="288" y="59"/>
                  </a:lnTo>
                  <a:lnTo>
                    <a:pt x="282" y="57"/>
                  </a:lnTo>
                  <a:lnTo>
                    <a:pt x="276" y="61"/>
                  </a:lnTo>
                  <a:lnTo>
                    <a:pt x="261" y="63"/>
                  </a:lnTo>
                  <a:lnTo>
                    <a:pt x="251" y="67"/>
                  </a:lnTo>
                  <a:lnTo>
                    <a:pt x="245" y="71"/>
                  </a:lnTo>
                  <a:lnTo>
                    <a:pt x="243" y="69"/>
                  </a:lnTo>
                  <a:lnTo>
                    <a:pt x="233" y="63"/>
                  </a:lnTo>
                  <a:lnTo>
                    <a:pt x="220" y="55"/>
                  </a:lnTo>
                  <a:lnTo>
                    <a:pt x="202" y="57"/>
                  </a:lnTo>
                  <a:lnTo>
                    <a:pt x="186" y="61"/>
                  </a:lnTo>
                  <a:lnTo>
                    <a:pt x="184" y="65"/>
                  </a:lnTo>
                  <a:lnTo>
                    <a:pt x="182" y="65"/>
                  </a:lnTo>
                  <a:lnTo>
                    <a:pt x="173" y="61"/>
                  </a:lnTo>
                  <a:lnTo>
                    <a:pt x="171" y="57"/>
                  </a:lnTo>
                  <a:lnTo>
                    <a:pt x="167" y="57"/>
                  </a:lnTo>
                  <a:lnTo>
                    <a:pt x="165" y="53"/>
                  </a:lnTo>
                  <a:lnTo>
                    <a:pt x="163" y="51"/>
                  </a:lnTo>
                  <a:lnTo>
                    <a:pt x="163" y="47"/>
                  </a:lnTo>
                  <a:lnTo>
                    <a:pt x="161" y="47"/>
                  </a:lnTo>
                  <a:lnTo>
                    <a:pt x="157" y="45"/>
                  </a:lnTo>
                  <a:lnTo>
                    <a:pt x="153" y="35"/>
                  </a:lnTo>
                  <a:lnTo>
                    <a:pt x="153" y="26"/>
                  </a:lnTo>
                  <a:lnTo>
                    <a:pt x="155" y="24"/>
                  </a:lnTo>
                  <a:lnTo>
                    <a:pt x="161" y="26"/>
                  </a:lnTo>
                  <a:lnTo>
                    <a:pt x="165" y="24"/>
                  </a:lnTo>
                  <a:lnTo>
                    <a:pt x="171" y="16"/>
                  </a:lnTo>
                  <a:lnTo>
                    <a:pt x="157" y="10"/>
                  </a:lnTo>
                  <a:lnTo>
                    <a:pt x="153" y="6"/>
                  </a:lnTo>
                  <a:lnTo>
                    <a:pt x="149" y="8"/>
                  </a:lnTo>
                  <a:lnTo>
                    <a:pt x="145" y="4"/>
                  </a:lnTo>
                  <a:lnTo>
                    <a:pt x="145" y="2"/>
                  </a:lnTo>
                  <a:lnTo>
                    <a:pt x="137" y="0"/>
                  </a:lnTo>
                  <a:lnTo>
                    <a:pt x="12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 name="Freeform 60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 name="Freeform 610"/>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 name="Freeform 611"/>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 name="Freeform 612"/>
            <p:cNvSpPr>
              <a:spLocks/>
            </p:cNvSpPr>
            <p:nvPr/>
          </p:nvSpPr>
          <p:spPr bwMode="auto">
            <a:xfrm>
              <a:off x="6624638" y="2319338"/>
              <a:ext cx="227013" cy="171450"/>
            </a:xfrm>
            <a:custGeom>
              <a:avLst/>
              <a:gdLst>
                <a:gd name="T0" fmla="*/ 110 w 143"/>
                <a:gd name="T1" fmla="*/ 4 h 108"/>
                <a:gd name="T2" fmla="*/ 106 w 143"/>
                <a:gd name="T3" fmla="*/ 6 h 108"/>
                <a:gd name="T4" fmla="*/ 100 w 143"/>
                <a:gd name="T5" fmla="*/ 4 h 108"/>
                <a:gd name="T6" fmla="*/ 94 w 143"/>
                <a:gd name="T7" fmla="*/ 8 h 108"/>
                <a:gd name="T8" fmla="*/ 88 w 143"/>
                <a:gd name="T9" fmla="*/ 12 h 108"/>
                <a:gd name="T10" fmla="*/ 81 w 143"/>
                <a:gd name="T11" fmla="*/ 18 h 108"/>
                <a:gd name="T12" fmla="*/ 71 w 143"/>
                <a:gd name="T13" fmla="*/ 24 h 108"/>
                <a:gd name="T14" fmla="*/ 59 w 143"/>
                <a:gd name="T15" fmla="*/ 24 h 108"/>
                <a:gd name="T16" fmla="*/ 53 w 143"/>
                <a:gd name="T17" fmla="*/ 18 h 108"/>
                <a:gd name="T18" fmla="*/ 51 w 143"/>
                <a:gd name="T19" fmla="*/ 12 h 108"/>
                <a:gd name="T20" fmla="*/ 53 w 143"/>
                <a:gd name="T21" fmla="*/ 10 h 108"/>
                <a:gd name="T22" fmla="*/ 51 w 143"/>
                <a:gd name="T23" fmla="*/ 6 h 108"/>
                <a:gd name="T24" fmla="*/ 36 w 143"/>
                <a:gd name="T25" fmla="*/ 8 h 108"/>
                <a:gd name="T26" fmla="*/ 28 w 143"/>
                <a:gd name="T27" fmla="*/ 14 h 108"/>
                <a:gd name="T28" fmla="*/ 20 w 143"/>
                <a:gd name="T29" fmla="*/ 16 h 108"/>
                <a:gd name="T30" fmla="*/ 6 w 143"/>
                <a:gd name="T31" fmla="*/ 18 h 108"/>
                <a:gd name="T32" fmla="*/ 6 w 143"/>
                <a:gd name="T33" fmla="*/ 16 h 108"/>
                <a:gd name="T34" fmla="*/ 4 w 143"/>
                <a:gd name="T35" fmla="*/ 22 h 108"/>
                <a:gd name="T36" fmla="*/ 4 w 143"/>
                <a:gd name="T37" fmla="*/ 28 h 108"/>
                <a:gd name="T38" fmla="*/ 0 w 143"/>
                <a:gd name="T39" fmla="*/ 26 h 108"/>
                <a:gd name="T40" fmla="*/ 20 w 143"/>
                <a:gd name="T41" fmla="*/ 39 h 108"/>
                <a:gd name="T42" fmla="*/ 39 w 143"/>
                <a:gd name="T43" fmla="*/ 55 h 108"/>
                <a:gd name="T44" fmla="*/ 59 w 143"/>
                <a:gd name="T45" fmla="*/ 82 h 108"/>
                <a:gd name="T46" fmla="*/ 69 w 143"/>
                <a:gd name="T47" fmla="*/ 108 h 108"/>
                <a:gd name="T48" fmla="*/ 86 w 143"/>
                <a:gd name="T49" fmla="*/ 106 h 108"/>
                <a:gd name="T50" fmla="*/ 96 w 143"/>
                <a:gd name="T51" fmla="*/ 104 h 108"/>
                <a:gd name="T52" fmla="*/ 110 w 143"/>
                <a:gd name="T53" fmla="*/ 100 h 108"/>
                <a:gd name="T54" fmla="*/ 122 w 143"/>
                <a:gd name="T55" fmla="*/ 88 h 108"/>
                <a:gd name="T56" fmla="*/ 122 w 143"/>
                <a:gd name="T57" fmla="*/ 67 h 108"/>
                <a:gd name="T58" fmla="*/ 130 w 143"/>
                <a:gd name="T59" fmla="*/ 65 h 108"/>
                <a:gd name="T60" fmla="*/ 143 w 143"/>
                <a:gd name="T61" fmla="*/ 75 h 108"/>
                <a:gd name="T62" fmla="*/ 141 w 143"/>
                <a:gd name="T63" fmla="*/ 33 h 108"/>
                <a:gd name="T64" fmla="*/ 130 w 143"/>
                <a:gd name="T65" fmla="*/ 33 h 108"/>
                <a:gd name="T66" fmla="*/ 118 w 143"/>
                <a:gd name="T67" fmla="*/ 35 h 108"/>
                <a:gd name="T68" fmla="*/ 118 w 143"/>
                <a:gd name="T69" fmla="*/ 45 h 108"/>
                <a:gd name="T70" fmla="*/ 124 w 143"/>
                <a:gd name="T71" fmla="*/ 51 h 108"/>
                <a:gd name="T72" fmla="*/ 114 w 143"/>
                <a:gd name="T73" fmla="*/ 57 h 108"/>
                <a:gd name="T74" fmla="*/ 106 w 143"/>
                <a:gd name="T75" fmla="*/ 43 h 108"/>
                <a:gd name="T76" fmla="*/ 110 w 143"/>
                <a:gd name="T77" fmla="*/ 33 h 108"/>
                <a:gd name="T78" fmla="*/ 110 w 143"/>
                <a:gd name="T79" fmla="*/ 22 h 108"/>
                <a:gd name="T80" fmla="*/ 118 w 143"/>
                <a:gd name="T81" fmla="*/ 14 h 108"/>
                <a:gd name="T82" fmla="*/ 118 w 143"/>
                <a:gd name="T83" fmla="*/ 6 h 108"/>
                <a:gd name="T84" fmla="*/ 118 w 143"/>
                <a:gd name="T85" fmla="*/ 0 h 108"/>
                <a:gd name="T86" fmla="*/ 114 w 143"/>
                <a:gd name="T8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08">
                  <a:moveTo>
                    <a:pt x="114" y="0"/>
                  </a:moveTo>
                  <a:lnTo>
                    <a:pt x="110" y="4"/>
                  </a:lnTo>
                  <a:lnTo>
                    <a:pt x="110" y="6"/>
                  </a:lnTo>
                  <a:lnTo>
                    <a:pt x="106" y="6"/>
                  </a:lnTo>
                  <a:lnTo>
                    <a:pt x="104" y="4"/>
                  </a:lnTo>
                  <a:lnTo>
                    <a:pt x="100" y="4"/>
                  </a:lnTo>
                  <a:lnTo>
                    <a:pt x="96" y="8"/>
                  </a:lnTo>
                  <a:lnTo>
                    <a:pt x="94" y="8"/>
                  </a:lnTo>
                  <a:lnTo>
                    <a:pt x="90" y="10"/>
                  </a:lnTo>
                  <a:lnTo>
                    <a:pt x="88" y="12"/>
                  </a:lnTo>
                  <a:lnTo>
                    <a:pt x="83" y="12"/>
                  </a:lnTo>
                  <a:lnTo>
                    <a:pt x="81" y="18"/>
                  </a:lnTo>
                  <a:lnTo>
                    <a:pt x="79" y="20"/>
                  </a:lnTo>
                  <a:lnTo>
                    <a:pt x="71" y="24"/>
                  </a:lnTo>
                  <a:lnTo>
                    <a:pt x="65" y="24"/>
                  </a:lnTo>
                  <a:lnTo>
                    <a:pt x="59" y="24"/>
                  </a:lnTo>
                  <a:lnTo>
                    <a:pt x="57" y="20"/>
                  </a:lnTo>
                  <a:lnTo>
                    <a:pt x="53" y="18"/>
                  </a:lnTo>
                  <a:lnTo>
                    <a:pt x="53" y="14"/>
                  </a:lnTo>
                  <a:lnTo>
                    <a:pt x="51" y="12"/>
                  </a:lnTo>
                  <a:lnTo>
                    <a:pt x="51" y="12"/>
                  </a:lnTo>
                  <a:lnTo>
                    <a:pt x="53" y="10"/>
                  </a:lnTo>
                  <a:lnTo>
                    <a:pt x="53" y="8"/>
                  </a:lnTo>
                  <a:lnTo>
                    <a:pt x="51" y="6"/>
                  </a:lnTo>
                  <a:lnTo>
                    <a:pt x="39" y="6"/>
                  </a:lnTo>
                  <a:lnTo>
                    <a:pt x="36" y="8"/>
                  </a:lnTo>
                  <a:lnTo>
                    <a:pt x="32" y="12"/>
                  </a:lnTo>
                  <a:lnTo>
                    <a:pt x="28" y="14"/>
                  </a:lnTo>
                  <a:lnTo>
                    <a:pt x="24" y="14"/>
                  </a:lnTo>
                  <a:lnTo>
                    <a:pt x="20" y="16"/>
                  </a:lnTo>
                  <a:lnTo>
                    <a:pt x="16" y="18"/>
                  </a:lnTo>
                  <a:lnTo>
                    <a:pt x="6" y="18"/>
                  </a:lnTo>
                  <a:lnTo>
                    <a:pt x="6" y="16"/>
                  </a:lnTo>
                  <a:lnTo>
                    <a:pt x="6" y="16"/>
                  </a:lnTo>
                  <a:lnTo>
                    <a:pt x="4" y="20"/>
                  </a:lnTo>
                  <a:lnTo>
                    <a:pt x="4" y="22"/>
                  </a:lnTo>
                  <a:lnTo>
                    <a:pt x="4" y="24"/>
                  </a:lnTo>
                  <a:lnTo>
                    <a:pt x="4" y="28"/>
                  </a:lnTo>
                  <a:lnTo>
                    <a:pt x="4" y="28"/>
                  </a:lnTo>
                  <a:lnTo>
                    <a:pt x="0" y="26"/>
                  </a:lnTo>
                  <a:lnTo>
                    <a:pt x="4" y="28"/>
                  </a:lnTo>
                  <a:lnTo>
                    <a:pt x="20" y="39"/>
                  </a:lnTo>
                  <a:lnTo>
                    <a:pt x="30" y="45"/>
                  </a:lnTo>
                  <a:lnTo>
                    <a:pt x="39" y="55"/>
                  </a:lnTo>
                  <a:lnTo>
                    <a:pt x="49" y="67"/>
                  </a:lnTo>
                  <a:lnTo>
                    <a:pt x="59" y="82"/>
                  </a:lnTo>
                  <a:lnTo>
                    <a:pt x="65" y="94"/>
                  </a:lnTo>
                  <a:lnTo>
                    <a:pt x="69" y="108"/>
                  </a:lnTo>
                  <a:lnTo>
                    <a:pt x="86" y="108"/>
                  </a:lnTo>
                  <a:lnTo>
                    <a:pt x="86" y="106"/>
                  </a:lnTo>
                  <a:lnTo>
                    <a:pt x="92" y="104"/>
                  </a:lnTo>
                  <a:lnTo>
                    <a:pt x="96" y="104"/>
                  </a:lnTo>
                  <a:lnTo>
                    <a:pt x="102" y="102"/>
                  </a:lnTo>
                  <a:lnTo>
                    <a:pt x="110" y="100"/>
                  </a:lnTo>
                  <a:lnTo>
                    <a:pt x="116" y="96"/>
                  </a:lnTo>
                  <a:lnTo>
                    <a:pt x="122" y="88"/>
                  </a:lnTo>
                  <a:lnTo>
                    <a:pt x="122" y="75"/>
                  </a:lnTo>
                  <a:lnTo>
                    <a:pt x="122" y="67"/>
                  </a:lnTo>
                  <a:lnTo>
                    <a:pt x="122" y="63"/>
                  </a:lnTo>
                  <a:lnTo>
                    <a:pt x="130" y="65"/>
                  </a:lnTo>
                  <a:lnTo>
                    <a:pt x="139" y="73"/>
                  </a:lnTo>
                  <a:lnTo>
                    <a:pt x="143" y="75"/>
                  </a:lnTo>
                  <a:lnTo>
                    <a:pt x="143" y="33"/>
                  </a:lnTo>
                  <a:lnTo>
                    <a:pt x="141" y="33"/>
                  </a:lnTo>
                  <a:lnTo>
                    <a:pt x="135" y="33"/>
                  </a:lnTo>
                  <a:lnTo>
                    <a:pt x="130" y="33"/>
                  </a:lnTo>
                  <a:lnTo>
                    <a:pt x="124" y="33"/>
                  </a:lnTo>
                  <a:lnTo>
                    <a:pt x="118" y="35"/>
                  </a:lnTo>
                  <a:lnTo>
                    <a:pt x="116" y="39"/>
                  </a:lnTo>
                  <a:lnTo>
                    <a:pt x="118" y="45"/>
                  </a:lnTo>
                  <a:lnTo>
                    <a:pt x="122" y="47"/>
                  </a:lnTo>
                  <a:lnTo>
                    <a:pt x="124" y="51"/>
                  </a:lnTo>
                  <a:lnTo>
                    <a:pt x="122" y="55"/>
                  </a:lnTo>
                  <a:lnTo>
                    <a:pt x="114" y="57"/>
                  </a:lnTo>
                  <a:lnTo>
                    <a:pt x="108" y="47"/>
                  </a:lnTo>
                  <a:lnTo>
                    <a:pt x="106" y="43"/>
                  </a:lnTo>
                  <a:lnTo>
                    <a:pt x="106" y="37"/>
                  </a:lnTo>
                  <a:lnTo>
                    <a:pt x="110" y="33"/>
                  </a:lnTo>
                  <a:lnTo>
                    <a:pt x="110" y="28"/>
                  </a:lnTo>
                  <a:lnTo>
                    <a:pt x="110" y="22"/>
                  </a:lnTo>
                  <a:lnTo>
                    <a:pt x="116" y="20"/>
                  </a:lnTo>
                  <a:lnTo>
                    <a:pt x="118" y="14"/>
                  </a:lnTo>
                  <a:lnTo>
                    <a:pt x="118" y="8"/>
                  </a:lnTo>
                  <a:lnTo>
                    <a:pt x="118" y="6"/>
                  </a:lnTo>
                  <a:lnTo>
                    <a:pt x="118" y="4"/>
                  </a:lnTo>
                  <a:lnTo>
                    <a:pt x="118" y="0"/>
                  </a:lnTo>
                  <a:lnTo>
                    <a:pt x="116" y="0"/>
                  </a:lnTo>
                  <a:lnTo>
                    <a:pt x="11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2" name="Freeform 613"/>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 name="Freeform 614"/>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4" name="Freeform 615"/>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 name="Freeform 616"/>
            <p:cNvSpPr>
              <a:spLocks/>
            </p:cNvSpPr>
            <p:nvPr/>
          </p:nvSpPr>
          <p:spPr bwMode="auto">
            <a:xfrm>
              <a:off x="6838950" y="2506663"/>
              <a:ext cx="44450" cy="85725"/>
            </a:xfrm>
            <a:custGeom>
              <a:avLst/>
              <a:gdLst>
                <a:gd name="T0" fmla="*/ 18 w 28"/>
                <a:gd name="T1" fmla="*/ 2 h 54"/>
                <a:gd name="T2" fmla="*/ 14 w 28"/>
                <a:gd name="T3" fmla="*/ 4 h 54"/>
                <a:gd name="T4" fmla="*/ 0 w 28"/>
                <a:gd name="T5" fmla="*/ 29 h 54"/>
                <a:gd name="T6" fmla="*/ 0 w 28"/>
                <a:gd name="T7" fmla="*/ 33 h 54"/>
                <a:gd name="T8" fmla="*/ 6 w 28"/>
                <a:gd name="T9" fmla="*/ 41 h 54"/>
                <a:gd name="T10" fmla="*/ 6 w 28"/>
                <a:gd name="T11" fmla="*/ 45 h 54"/>
                <a:gd name="T12" fmla="*/ 4 w 28"/>
                <a:gd name="T13" fmla="*/ 49 h 54"/>
                <a:gd name="T14" fmla="*/ 4 w 28"/>
                <a:gd name="T15" fmla="*/ 54 h 54"/>
                <a:gd name="T16" fmla="*/ 14 w 28"/>
                <a:gd name="T17" fmla="*/ 54 h 54"/>
                <a:gd name="T18" fmla="*/ 12 w 28"/>
                <a:gd name="T19" fmla="*/ 49 h 54"/>
                <a:gd name="T20" fmla="*/ 12 w 28"/>
                <a:gd name="T21" fmla="*/ 33 h 54"/>
                <a:gd name="T22" fmla="*/ 24 w 28"/>
                <a:gd name="T23" fmla="*/ 19 h 54"/>
                <a:gd name="T24" fmla="*/ 28 w 28"/>
                <a:gd name="T25" fmla="*/ 15 h 54"/>
                <a:gd name="T26" fmla="*/ 28 w 28"/>
                <a:gd name="T27" fmla="*/ 7 h 54"/>
                <a:gd name="T28" fmla="*/ 26 w 28"/>
                <a:gd name="T29" fmla="*/ 9 h 54"/>
                <a:gd name="T30" fmla="*/ 22 w 28"/>
                <a:gd name="T31" fmla="*/ 9 h 54"/>
                <a:gd name="T32" fmla="*/ 22 w 28"/>
                <a:gd name="T33" fmla="*/ 4 h 54"/>
                <a:gd name="T34" fmla="*/ 24 w 28"/>
                <a:gd name="T35" fmla="*/ 4 h 54"/>
                <a:gd name="T36" fmla="*/ 24 w 28"/>
                <a:gd name="T37" fmla="*/ 0 h 54"/>
                <a:gd name="T38" fmla="*/ 18 w 28"/>
                <a:gd name="T3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4">
                  <a:moveTo>
                    <a:pt x="18" y="2"/>
                  </a:moveTo>
                  <a:lnTo>
                    <a:pt x="14" y="4"/>
                  </a:lnTo>
                  <a:lnTo>
                    <a:pt x="0" y="29"/>
                  </a:lnTo>
                  <a:lnTo>
                    <a:pt x="0" y="33"/>
                  </a:lnTo>
                  <a:lnTo>
                    <a:pt x="6" y="41"/>
                  </a:lnTo>
                  <a:lnTo>
                    <a:pt x="6" y="45"/>
                  </a:lnTo>
                  <a:lnTo>
                    <a:pt x="4" y="49"/>
                  </a:lnTo>
                  <a:lnTo>
                    <a:pt x="4" y="54"/>
                  </a:lnTo>
                  <a:lnTo>
                    <a:pt x="14" y="54"/>
                  </a:lnTo>
                  <a:lnTo>
                    <a:pt x="12" y="49"/>
                  </a:lnTo>
                  <a:lnTo>
                    <a:pt x="12" y="33"/>
                  </a:lnTo>
                  <a:lnTo>
                    <a:pt x="24" y="19"/>
                  </a:lnTo>
                  <a:lnTo>
                    <a:pt x="28" y="15"/>
                  </a:lnTo>
                  <a:lnTo>
                    <a:pt x="28" y="7"/>
                  </a:lnTo>
                  <a:lnTo>
                    <a:pt x="26" y="9"/>
                  </a:lnTo>
                  <a:lnTo>
                    <a:pt x="22" y="9"/>
                  </a:lnTo>
                  <a:lnTo>
                    <a:pt x="22" y="4"/>
                  </a:lnTo>
                  <a:lnTo>
                    <a:pt x="24" y="4"/>
                  </a:lnTo>
                  <a:lnTo>
                    <a:pt x="24" y="0"/>
                  </a:lnTo>
                  <a:lnTo>
                    <a:pt x="1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 name="Freeform 617"/>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7" name="Freeform 618"/>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8" name="Freeform 619"/>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 name="Freeform 620"/>
            <p:cNvSpPr>
              <a:spLocks/>
            </p:cNvSpPr>
            <p:nvPr/>
          </p:nvSpPr>
          <p:spPr bwMode="auto">
            <a:xfrm>
              <a:off x="6618288" y="2520950"/>
              <a:ext cx="292100" cy="288925"/>
            </a:xfrm>
            <a:custGeom>
              <a:avLst/>
              <a:gdLst>
                <a:gd name="T0" fmla="*/ 106 w 184"/>
                <a:gd name="T1" fmla="*/ 6 h 182"/>
                <a:gd name="T2" fmla="*/ 96 w 184"/>
                <a:gd name="T3" fmla="*/ 26 h 182"/>
                <a:gd name="T4" fmla="*/ 79 w 184"/>
                <a:gd name="T5" fmla="*/ 40 h 182"/>
                <a:gd name="T6" fmla="*/ 73 w 184"/>
                <a:gd name="T7" fmla="*/ 49 h 182"/>
                <a:gd name="T8" fmla="*/ 63 w 184"/>
                <a:gd name="T9" fmla="*/ 47 h 182"/>
                <a:gd name="T10" fmla="*/ 59 w 184"/>
                <a:gd name="T11" fmla="*/ 40 h 182"/>
                <a:gd name="T12" fmla="*/ 57 w 184"/>
                <a:gd name="T13" fmla="*/ 51 h 182"/>
                <a:gd name="T14" fmla="*/ 63 w 184"/>
                <a:gd name="T15" fmla="*/ 63 h 182"/>
                <a:gd name="T16" fmla="*/ 61 w 184"/>
                <a:gd name="T17" fmla="*/ 87 h 182"/>
                <a:gd name="T18" fmla="*/ 55 w 184"/>
                <a:gd name="T19" fmla="*/ 102 h 182"/>
                <a:gd name="T20" fmla="*/ 57 w 184"/>
                <a:gd name="T21" fmla="*/ 114 h 182"/>
                <a:gd name="T22" fmla="*/ 40 w 184"/>
                <a:gd name="T23" fmla="*/ 135 h 182"/>
                <a:gd name="T24" fmla="*/ 38 w 184"/>
                <a:gd name="T25" fmla="*/ 151 h 182"/>
                <a:gd name="T26" fmla="*/ 30 w 184"/>
                <a:gd name="T27" fmla="*/ 159 h 182"/>
                <a:gd name="T28" fmla="*/ 26 w 184"/>
                <a:gd name="T29" fmla="*/ 163 h 182"/>
                <a:gd name="T30" fmla="*/ 16 w 184"/>
                <a:gd name="T31" fmla="*/ 165 h 182"/>
                <a:gd name="T32" fmla="*/ 8 w 184"/>
                <a:gd name="T33" fmla="*/ 163 h 182"/>
                <a:gd name="T34" fmla="*/ 6 w 184"/>
                <a:gd name="T35" fmla="*/ 169 h 182"/>
                <a:gd name="T36" fmla="*/ 0 w 184"/>
                <a:gd name="T37" fmla="*/ 182 h 182"/>
                <a:gd name="T38" fmla="*/ 71 w 184"/>
                <a:gd name="T39" fmla="*/ 179 h 182"/>
                <a:gd name="T40" fmla="*/ 92 w 184"/>
                <a:gd name="T41" fmla="*/ 171 h 182"/>
                <a:gd name="T42" fmla="*/ 100 w 184"/>
                <a:gd name="T43" fmla="*/ 179 h 182"/>
                <a:gd name="T44" fmla="*/ 114 w 184"/>
                <a:gd name="T45" fmla="*/ 182 h 182"/>
                <a:gd name="T46" fmla="*/ 116 w 184"/>
                <a:gd name="T47" fmla="*/ 173 h 182"/>
                <a:gd name="T48" fmla="*/ 137 w 184"/>
                <a:gd name="T49" fmla="*/ 182 h 182"/>
                <a:gd name="T50" fmla="*/ 181 w 184"/>
                <a:gd name="T51" fmla="*/ 173 h 182"/>
                <a:gd name="T52" fmla="*/ 184 w 184"/>
                <a:gd name="T53" fmla="*/ 122 h 182"/>
                <a:gd name="T54" fmla="*/ 171 w 184"/>
                <a:gd name="T55" fmla="*/ 124 h 182"/>
                <a:gd name="T56" fmla="*/ 151 w 184"/>
                <a:gd name="T57" fmla="*/ 120 h 182"/>
                <a:gd name="T58" fmla="*/ 141 w 184"/>
                <a:gd name="T59" fmla="*/ 114 h 182"/>
                <a:gd name="T60" fmla="*/ 141 w 184"/>
                <a:gd name="T61" fmla="*/ 102 h 182"/>
                <a:gd name="T62" fmla="*/ 137 w 184"/>
                <a:gd name="T63" fmla="*/ 92 h 182"/>
                <a:gd name="T64" fmla="*/ 130 w 184"/>
                <a:gd name="T65" fmla="*/ 96 h 182"/>
                <a:gd name="T66" fmla="*/ 124 w 184"/>
                <a:gd name="T67" fmla="*/ 96 h 182"/>
                <a:gd name="T68" fmla="*/ 122 w 184"/>
                <a:gd name="T69" fmla="*/ 90 h 182"/>
                <a:gd name="T70" fmla="*/ 128 w 184"/>
                <a:gd name="T71" fmla="*/ 77 h 182"/>
                <a:gd name="T72" fmla="*/ 134 w 184"/>
                <a:gd name="T73" fmla="*/ 73 h 182"/>
                <a:gd name="T74" fmla="*/ 134 w 184"/>
                <a:gd name="T75" fmla="*/ 69 h 182"/>
                <a:gd name="T76" fmla="*/ 126 w 184"/>
                <a:gd name="T77" fmla="*/ 61 h 182"/>
                <a:gd name="T78" fmla="*/ 118 w 184"/>
                <a:gd name="T79" fmla="*/ 45 h 182"/>
                <a:gd name="T80" fmla="*/ 114 w 184"/>
                <a:gd name="T81" fmla="*/ 40 h 182"/>
                <a:gd name="T82" fmla="*/ 116 w 184"/>
                <a:gd name="T83" fmla="*/ 28 h 182"/>
                <a:gd name="T84" fmla="*/ 112 w 184"/>
                <a:gd name="T85" fmla="*/ 22 h 182"/>
                <a:gd name="T86" fmla="*/ 112 w 184"/>
                <a:gd name="T87" fmla="*/ 8 h 182"/>
                <a:gd name="T88" fmla="*/ 108 w 184"/>
                <a:gd name="T8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82">
                  <a:moveTo>
                    <a:pt x="108" y="2"/>
                  </a:moveTo>
                  <a:lnTo>
                    <a:pt x="106" y="6"/>
                  </a:lnTo>
                  <a:lnTo>
                    <a:pt x="102" y="14"/>
                  </a:lnTo>
                  <a:lnTo>
                    <a:pt x="96" y="26"/>
                  </a:lnTo>
                  <a:lnTo>
                    <a:pt x="87" y="36"/>
                  </a:lnTo>
                  <a:lnTo>
                    <a:pt x="79" y="40"/>
                  </a:lnTo>
                  <a:lnTo>
                    <a:pt x="79" y="45"/>
                  </a:lnTo>
                  <a:lnTo>
                    <a:pt x="73" y="49"/>
                  </a:lnTo>
                  <a:lnTo>
                    <a:pt x="69" y="49"/>
                  </a:lnTo>
                  <a:lnTo>
                    <a:pt x="63" y="47"/>
                  </a:lnTo>
                  <a:lnTo>
                    <a:pt x="63" y="42"/>
                  </a:lnTo>
                  <a:lnTo>
                    <a:pt x="59" y="40"/>
                  </a:lnTo>
                  <a:lnTo>
                    <a:pt x="57" y="42"/>
                  </a:lnTo>
                  <a:lnTo>
                    <a:pt x="57" y="51"/>
                  </a:lnTo>
                  <a:lnTo>
                    <a:pt x="61" y="55"/>
                  </a:lnTo>
                  <a:lnTo>
                    <a:pt x="63" y="63"/>
                  </a:lnTo>
                  <a:lnTo>
                    <a:pt x="61" y="77"/>
                  </a:lnTo>
                  <a:lnTo>
                    <a:pt x="61" y="87"/>
                  </a:lnTo>
                  <a:lnTo>
                    <a:pt x="55" y="98"/>
                  </a:lnTo>
                  <a:lnTo>
                    <a:pt x="55" y="102"/>
                  </a:lnTo>
                  <a:lnTo>
                    <a:pt x="57" y="112"/>
                  </a:lnTo>
                  <a:lnTo>
                    <a:pt x="57" y="114"/>
                  </a:lnTo>
                  <a:lnTo>
                    <a:pt x="53" y="122"/>
                  </a:lnTo>
                  <a:lnTo>
                    <a:pt x="40" y="135"/>
                  </a:lnTo>
                  <a:lnTo>
                    <a:pt x="40" y="143"/>
                  </a:lnTo>
                  <a:lnTo>
                    <a:pt x="38" y="151"/>
                  </a:lnTo>
                  <a:lnTo>
                    <a:pt x="36" y="157"/>
                  </a:lnTo>
                  <a:lnTo>
                    <a:pt x="30" y="159"/>
                  </a:lnTo>
                  <a:lnTo>
                    <a:pt x="28" y="161"/>
                  </a:lnTo>
                  <a:lnTo>
                    <a:pt x="26" y="163"/>
                  </a:lnTo>
                  <a:lnTo>
                    <a:pt x="20" y="161"/>
                  </a:lnTo>
                  <a:lnTo>
                    <a:pt x="16" y="165"/>
                  </a:lnTo>
                  <a:lnTo>
                    <a:pt x="10" y="163"/>
                  </a:lnTo>
                  <a:lnTo>
                    <a:pt x="8" y="163"/>
                  </a:lnTo>
                  <a:lnTo>
                    <a:pt x="4" y="167"/>
                  </a:lnTo>
                  <a:lnTo>
                    <a:pt x="6" y="169"/>
                  </a:lnTo>
                  <a:lnTo>
                    <a:pt x="0" y="182"/>
                  </a:lnTo>
                  <a:lnTo>
                    <a:pt x="0" y="182"/>
                  </a:lnTo>
                  <a:lnTo>
                    <a:pt x="71" y="182"/>
                  </a:lnTo>
                  <a:lnTo>
                    <a:pt x="71" y="179"/>
                  </a:lnTo>
                  <a:lnTo>
                    <a:pt x="73" y="175"/>
                  </a:lnTo>
                  <a:lnTo>
                    <a:pt x="92" y="171"/>
                  </a:lnTo>
                  <a:lnTo>
                    <a:pt x="102" y="175"/>
                  </a:lnTo>
                  <a:lnTo>
                    <a:pt x="100" y="179"/>
                  </a:lnTo>
                  <a:lnTo>
                    <a:pt x="100" y="182"/>
                  </a:lnTo>
                  <a:lnTo>
                    <a:pt x="114" y="182"/>
                  </a:lnTo>
                  <a:lnTo>
                    <a:pt x="114" y="175"/>
                  </a:lnTo>
                  <a:lnTo>
                    <a:pt x="116" y="173"/>
                  </a:lnTo>
                  <a:lnTo>
                    <a:pt x="130" y="177"/>
                  </a:lnTo>
                  <a:lnTo>
                    <a:pt x="137" y="182"/>
                  </a:lnTo>
                  <a:lnTo>
                    <a:pt x="177" y="182"/>
                  </a:lnTo>
                  <a:lnTo>
                    <a:pt x="181" y="173"/>
                  </a:lnTo>
                  <a:lnTo>
                    <a:pt x="184" y="167"/>
                  </a:lnTo>
                  <a:lnTo>
                    <a:pt x="184" y="122"/>
                  </a:lnTo>
                  <a:lnTo>
                    <a:pt x="184" y="122"/>
                  </a:lnTo>
                  <a:lnTo>
                    <a:pt x="171" y="124"/>
                  </a:lnTo>
                  <a:lnTo>
                    <a:pt x="159" y="124"/>
                  </a:lnTo>
                  <a:lnTo>
                    <a:pt x="151" y="120"/>
                  </a:lnTo>
                  <a:lnTo>
                    <a:pt x="145" y="116"/>
                  </a:lnTo>
                  <a:lnTo>
                    <a:pt x="141" y="114"/>
                  </a:lnTo>
                  <a:lnTo>
                    <a:pt x="141" y="106"/>
                  </a:lnTo>
                  <a:lnTo>
                    <a:pt x="141" y="102"/>
                  </a:lnTo>
                  <a:lnTo>
                    <a:pt x="141" y="96"/>
                  </a:lnTo>
                  <a:lnTo>
                    <a:pt x="137" y="92"/>
                  </a:lnTo>
                  <a:lnTo>
                    <a:pt x="134" y="94"/>
                  </a:lnTo>
                  <a:lnTo>
                    <a:pt x="130" y="96"/>
                  </a:lnTo>
                  <a:lnTo>
                    <a:pt x="126" y="96"/>
                  </a:lnTo>
                  <a:lnTo>
                    <a:pt x="124" y="96"/>
                  </a:lnTo>
                  <a:lnTo>
                    <a:pt x="122" y="92"/>
                  </a:lnTo>
                  <a:lnTo>
                    <a:pt x="122" y="90"/>
                  </a:lnTo>
                  <a:lnTo>
                    <a:pt x="124" y="83"/>
                  </a:lnTo>
                  <a:lnTo>
                    <a:pt x="128" y="77"/>
                  </a:lnTo>
                  <a:lnTo>
                    <a:pt x="130" y="73"/>
                  </a:lnTo>
                  <a:lnTo>
                    <a:pt x="134" y="73"/>
                  </a:lnTo>
                  <a:lnTo>
                    <a:pt x="137" y="71"/>
                  </a:lnTo>
                  <a:lnTo>
                    <a:pt x="134" y="69"/>
                  </a:lnTo>
                  <a:lnTo>
                    <a:pt x="130" y="65"/>
                  </a:lnTo>
                  <a:lnTo>
                    <a:pt x="126" y="61"/>
                  </a:lnTo>
                  <a:lnTo>
                    <a:pt x="122" y="49"/>
                  </a:lnTo>
                  <a:lnTo>
                    <a:pt x="118" y="45"/>
                  </a:lnTo>
                  <a:lnTo>
                    <a:pt x="116" y="42"/>
                  </a:lnTo>
                  <a:lnTo>
                    <a:pt x="114" y="40"/>
                  </a:lnTo>
                  <a:lnTo>
                    <a:pt x="116" y="34"/>
                  </a:lnTo>
                  <a:lnTo>
                    <a:pt x="116" y="28"/>
                  </a:lnTo>
                  <a:lnTo>
                    <a:pt x="112" y="26"/>
                  </a:lnTo>
                  <a:lnTo>
                    <a:pt x="112" y="22"/>
                  </a:lnTo>
                  <a:lnTo>
                    <a:pt x="112" y="12"/>
                  </a:lnTo>
                  <a:lnTo>
                    <a:pt x="112" y="8"/>
                  </a:lnTo>
                  <a:lnTo>
                    <a:pt x="112" y="0"/>
                  </a:lnTo>
                  <a:lnTo>
                    <a:pt x="10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 name="Freeform 621"/>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1" name="Freeform 622"/>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2" name="Freeform 623"/>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 name="Freeform 624"/>
            <p:cNvSpPr>
              <a:spLocks/>
            </p:cNvSpPr>
            <p:nvPr/>
          </p:nvSpPr>
          <p:spPr bwMode="auto">
            <a:xfrm>
              <a:off x="6338888" y="2279650"/>
              <a:ext cx="398463" cy="608013"/>
            </a:xfrm>
            <a:custGeom>
              <a:avLst/>
              <a:gdLst>
                <a:gd name="T0" fmla="*/ 41 w 251"/>
                <a:gd name="T1" fmla="*/ 41 h 383"/>
                <a:gd name="T2" fmla="*/ 10 w 251"/>
                <a:gd name="T3" fmla="*/ 152 h 383"/>
                <a:gd name="T4" fmla="*/ 0 w 251"/>
                <a:gd name="T5" fmla="*/ 229 h 383"/>
                <a:gd name="T6" fmla="*/ 2 w 251"/>
                <a:gd name="T7" fmla="*/ 289 h 383"/>
                <a:gd name="T8" fmla="*/ 2 w 251"/>
                <a:gd name="T9" fmla="*/ 383 h 383"/>
                <a:gd name="T10" fmla="*/ 6 w 251"/>
                <a:gd name="T11" fmla="*/ 368 h 383"/>
                <a:gd name="T12" fmla="*/ 6 w 251"/>
                <a:gd name="T13" fmla="*/ 358 h 383"/>
                <a:gd name="T14" fmla="*/ 4 w 251"/>
                <a:gd name="T15" fmla="*/ 350 h 383"/>
                <a:gd name="T16" fmla="*/ 6 w 251"/>
                <a:gd name="T17" fmla="*/ 334 h 383"/>
                <a:gd name="T18" fmla="*/ 6 w 251"/>
                <a:gd name="T19" fmla="*/ 307 h 383"/>
                <a:gd name="T20" fmla="*/ 12 w 251"/>
                <a:gd name="T21" fmla="*/ 317 h 383"/>
                <a:gd name="T22" fmla="*/ 20 w 251"/>
                <a:gd name="T23" fmla="*/ 317 h 383"/>
                <a:gd name="T24" fmla="*/ 28 w 251"/>
                <a:gd name="T25" fmla="*/ 315 h 383"/>
                <a:gd name="T26" fmla="*/ 31 w 251"/>
                <a:gd name="T27" fmla="*/ 321 h 383"/>
                <a:gd name="T28" fmla="*/ 31 w 251"/>
                <a:gd name="T29" fmla="*/ 331 h 383"/>
                <a:gd name="T30" fmla="*/ 28 w 251"/>
                <a:gd name="T31" fmla="*/ 338 h 383"/>
                <a:gd name="T32" fmla="*/ 28 w 251"/>
                <a:gd name="T33" fmla="*/ 348 h 383"/>
                <a:gd name="T34" fmla="*/ 35 w 251"/>
                <a:gd name="T35" fmla="*/ 360 h 383"/>
                <a:gd name="T36" fmla="*/ 43 w 251"/>
                <a:gd name="T37" fmla="*/ 381 h 383"/>
                <a:gd name="T38" fmla="*/ 110 w 251"/>
                <a:gd name="T39" fmla="*/ 379 h 383"/>
                <a:gd name="T40" fmla="*/ 155 w 251"/>
                <a:gd name="T41" fmla="*/ 374 h 383"/>
                <a:gd name="T42" fmla="*/ 174 w 251"/>
                <a:gd name="T43" fmla="*/ 366 h 383"/>
                <a:gd name="T44" fmla="*/ 194 w 251"/>
                <a:gd name="T45" fmla="*/ 360 h 383"/>
                <a:gd name="T46" fmla="*/ 188 w 251"/>
                <a:gd name="T47" fmla="*/ 350 h 383"/>
                <a:gd name="T48" fmla="*/ 182 w 251"/>
                <a:gd name="T49" fmla="*/ 321 h 383"/>
                <a:gd name="T50" fmla="*/ 192 w 251"/>
                <a:gd name="T51" fmla="*/ 317 h 383"/>
                <a:gd name="T52" fmla="*/ 206 w 251"/>
                <a:gd name="T53" fmla="*/ 311 h 383"/>
                <a:gd name="T54" fmla="*/ 216 w 251"/>
                <a:gd name="T55" fmla="*/ 287 h 383"/>
                <a:gd name="T56" fmla="*/ 231 w 251"/>
                <a:gd name="T57" fmla="*/ 254 h 383"/>
                <a:gd name="T58" fmla="*/ 239 w 251"/>
                <a:gd name="T59" fmla="*/ 215 h 383"/>
                <a:gd name="T60" fmla="*/ 235 w 251"/>
                <a:gd name="T61" fmla="*/ 192 h 383"/>
                <a:gd name="T62" fmla="*/ 249 w 251"/>
                <a:gd name="T63" fmla="*/ 201 h 383"/>
                <a:gd name="T64" fmla="*/ 243 w 251"/>
                <a:gd name="T65" fmla="*/ 188 h 383"/>
                <a:gd name="T66" fmla="*/ 200 w 251"/>
                <a:gd name="T67" fmla="*/ 166 h 383"/>
                <a:gd name="T68" fmla="*/ 151 w 251"/>
                <a:gd name="T69" fmla="*/ 154 h 383"/>
                <a:gd name="T70" fmla="*/ 120 w 251"/>
                <a:gd name="T71" fmla="*/ 166 h 383"/>
                <a:gd name="T72" fmla="*/ 114 w 251"/>
                <a:gd name="T73" fmla="*/ 176 h 383"/>
                <a:gd name="T74" fmla="*/ 108 w 251"/>
                <a:gd name="T75" fmla="*/ 154 h 383"/>
                <a:gd name="T76" fmla="*/ 122 w 251"/>
                <a:gd name="T77" fmla="*/ 139 h 383"/>
                <a:gd name="T78" fmla="*/ 92 w 251"/>
                <a:gd name="T79" fmla="*/ 127 h 383"/>
                <a:gd name="T80" fmla="*/ 75 w 251"/>
                <a:gd name="T81" fmla="*/ 117 h 383"/>
                <a:gd name="T82" fmla="*/ 73 w 251"/>
                <a:gd name="T83" fmla="*/ 107 h 383"/>
                <a:gd name="T84" fmla="*/ 75 w 251"/>
                <a:gd name="T85" fmla="*/ 100 h 383"/>
                <a:gd name="T86" fmla="*/ 47 w 251"/>
                <a:gd name="T87" fmla="*/ 86 h 383"/>
                <a:gd name="T88" fmla="*/ 33 w 251"/>
                <a:gd name="T89" fmla="*/ 78 h 383"/>
                <a:gd name="T90" fmla="*/ 47 w 251"/>
                <a:gd name="T91" fmla="*/ 68 h 383"/>
                <a:gd name="T92" fmla="*/ 65 w 251"/>
                <a:gd name="T93" fmla="*/ 64 h 383"/>
                <a:gd name="T94" fmla="*/ 51 w 251"/>
                <a:gd name="T95" fmla="*/ 53 h 383"/>
                <a:gd name="T96" fmla="*/ 55 w 251"/>
                <a:gd name="T97" fmla="*/ 39 h 383"/>
                <a:gd name="T98" fmla="*/ 61 w 251"/>
                <a:gd name="T99" fmla="*/ 23 h 383"/>
                <a:gd name="T100" fmla="*/ 73 w 251"/>
                <a:gd name="T101" fmla="*/ 21 h 383"/>
                <a:gd name="T102" fmla="*/ 69 w 251"/>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383">
                  <a:moveTo>
                    <a:pt x="59" y="6"/>
                  </a:moveTo>
                  <a:lnTo>
                    <a:pt x="53" y="15"/>
                  </a:lnTo>
                  <a:lnTo>
                    <a:pt x="47" y="27"/>
                  </a:lnTo>
                  <a:lnTo>
                    <a:pt x="41" y="41"/>
                  </a:lnTo>
                  <a:lnTo>
                    <a:pt x="31" y="74"/>
                  </a:lnTo>
                  <a:lnTo>
                    <a:pt x="24" y="100"/>
                  </a:lnTo>
                  <a:lnTo>
                    <a:pt x="16" y="129"/>
                  </a:lnTo>
                  <a:lnTo>
                    <a:pt x="10" y="152"/>
                  </a:lnTo>
                  <a:lnTo>
                    <a:pt x="6" y="170"/>
                  </a:lnTo>
                  <a:lnTo>
                    <a:pt x="4" y="186"/>
                  </a:lnTo>
                  <a:lnTo>
                    <a:pt x="0" y="207"/>
                  </a:lnTo>
                  <a:lnTo>
                    <a:pt x="0" y="229"/>
                  </a:lnTo>
                  <a:lnTo>
                    <a:pt x="4" y="244"/>
                  </a:lnTo>
                  <a:lnTo>
                    <a:pt x="4" y="252"/>
                  </a:lnTo>
                  <a:lnTo>
                    <a:pt x="4" y="268"/>
                  </a:lnTo>
                  <a:lnTo>
                    <a:pt x="2" y="289"/>
                  </a:lnTo>
                  <a:lnTo>
                    <a:pt x="2" y="329"/>
                  </a:lnTo>
                  <a:lnTo>
                    <a:pt x="0" y="370"/>
                  </a:lnTo>
                  <a:lnTo>
                    <a:pt x="0" y="383"/>
                  </a:lnTo>
                  <a:lnTo>
                    <a:pt x="2" y="383"/>
                  </a:lnTo>
                  <a:lnTo>
                    <a:pt x="2" y="381"/>
                  </a:lnTo>
                  <a:lnTo>
                    <a:pt x="2" y="374"/>
                  </a:lnTo>
                  <a:lnTo>
                    <a:pt x="4" y="370"/>
                  </a:lnTo>
                  <a:lnTo>
                    <a:pt x="6" y="368"/>
                  </a:lnTo>
                  <a:lnTo>
                    <a:pt x="8" y="366"/>
                  </a:lnTo>
                  <a:lnTo>
                    <a:pt x="6" y="362"/>
                  </a:lnTo>
                  <a:lnTo>
                    <a:pt x="6" y="360"/>
                  </a:lnTo>
                  <a:lnTo>
                    <a:pt x="6" y="358"/>
                  </a:lnTo>
                  <a:lnTo>
                    <a:pt x="6" y="358"/>
                  </a:lnTo>
                  <a:lnTo>
                    <a:pt x="2" y="356"/>
                  </a:lnTo>
                  <a:lnTo>
                    <a:pt x="0" y="354"/>
                  </a:lnTo>
                  <a:lnTo>
                    <a:pt x="4" y="350"/>
                  </a:lnTo>
                  <a:lnTo>
                    <a:pt x="4" y="348"/>
                  </a:lnTo>
                  <a:lnTo>
                    <a:pt x="4" y="342"/>
                  </a:lnTo>
                  <a:lnTo>
                    <a:pt x="4" y="334"/>
                  </a:lnTo>
                  <a:lnTo>
                    <a:pt x="6" y="334"/>
                  </a:lnTo>
                  <a:lnTo>
                    <a:pt x="6" y="334"/>
                  </a:lnTo>
                  <a:lnTo>
                    <a:pt x="4" y="319"/>
                  </a:lnTo>
                  <a:lnTo>
                    <a:pt x="4" y="315"/>
                  </a:lnTo>
                  <a:lnTo>
                    <a:pt x="6" y="307"/>
                  </a:lnTo>
                  <a:lnTo>
                    <a:pt x="8" y="309"/>
                  </a:lnTo>
                  <a:lnTo>
                    <a:pt x="10" y="311"/>
                  </a:lnTo>
                  <a:lnTo>
                    <a:pt x="12" y="313"/>
                  </a:lnTo>
                  <a:lnTo>
                    <a:pt x="12" y="317"/>
                  </a:lnTo>
                  <a:lnTo>
                    <a:pt x="14" y="319"/>
                  </a:lnTo>
                  <a:lnTo>
                    <a:pt x="16" y="319"/>
                  </a:lnTo>
                  <a:lnTo>
                    <a:pt x="20" y="319"/>
                  </a:lnTo>
                  <a:lnTo>
                    <a:pt x="20" y="317"/>
                  </a:lnTo>
                  <a:lnTo>
                    <a:pt x="22" y="315"/>
                  </a:lnTo>
                  <a:lnTo>
                    <a:pt x="24" y="313"/>
                  </a:lnTo>
                  <a:lnTo>
                    <a:pt x="26" y="313"/>
                  </a:lnTo>
                  <a:lnTo>
                    <a:pt x="28" y="315"/>
                  </a:lnTo>
                  <a:lnTo>
                    <a:pt x="31" y="315"/>
                  </a:lnTo>
                  <a:lnTo>
                    <a:pt x="31" y="317"/>
                  </a:lnTo>
                  <a:lnTo>
                    <a:pt x="31" y="319"/>
                  </a:lnTo>
                  <a:lnTo>
                    <a:pt x="31" y="321"/>
                  </a:lnTo>
                  <a:lnTo>
                    <a:pt x="31" y="323"/>
                  </a:lnTo>
                  <a:lnTo>
                    <a:pt x="31" y="325"/>
                  </a:lnTo>
                  <a:lnTo>
                    <a:pt x="31" y="329"/>
                  </a:lnTo>
                  <a:lnTo>
                    <a:pt x="31" y="331"/>
                  </a:lnTo>
                  <a:lnTo>
                    <a:pt x="31" y="338"/>
                  </a:lnTo>
                  <a:lnTo>
                    <a:pt x="31" y="338"/>
                  </a:lnTo>
                  <a:lnTo>
                    <a:pt x="31" y="338"/>
                  </a:lnTo>
                  <a:lnTo>
                    <a:pt x="28" y="338"/>
                  </a:lnTo>
                  <a:lnTo>
                    <a:pt x="26" y="340"/>
                  </a:lnTo>
                  <a:lnTo>
                    <a:pt x="28" y="342"/>
                  </a:lnTo>
                  <a:lnTo>
                    <a:pt x="28" y="346"/>
                  </a:lnTo>
                  <a:lnTo>
                    <a:pt x="28" y="348"/>
                  </a:lnTo>
                  <a:lnTo>
                    <a:pt x="28" y="350"/>
                  </a:lnTo>
                  <a:lnTo>
                    <a:pt x="31" y="354"/>
                  </a:lnTo>
                  <a:lnTo>
                    <a:pt x="33" y="356"/>
                  </a:lnTo>
                  <a:lnTo>
                    <a:pt x="35" y="360"/>
                  </a:lnTo>
                  <a:lnTo>
                    <a:pt x="39" y="368"/>
                  </a:lnTo>
                  <a:lnTo>
                    <a:pt x="39" y="372"/>
                  </a:lnTo>
                  <a:lnTo>
                    <a:pt x="43" y="379"/>
                  </a:lnTo>
                  <a:lnTo>
                    <a:pt x="43" y="381"/>
                  </a:lnTo>
                  <a:lnTo>
                    <a:pt x="45" y="383"/>
                  </a:lnTo>
                  <a:lnTo>
                    <a:pt x="45" y="383"/>
                  </a:lnTo>
                  <a:lnTo>
                    <a:pt x="108" y="383"/>
                  </a:lnTo>
                  <a:lnTo>
                    <a:pt x="110" y="379"/>
                  </a:lnTo>
                  <a:lnTo>
                    <a:pt x="114" y="383"/>
                  </a:lnTo>
                  <a:lnTo>
                    <a:pt x="143" y="383"/>
                  </a:lnTo>
                  <a:lnTo>
                    <a:pt x="149" y="376"/>
                  </a:lnTo>
                  <a:lnTo>
                    <a:pt x="155" y="374"/>
                  </a:lnTo>
                  <a:lnTo>
                    <a:pt x="159" y="376"/>
                  </a:lnTo>
                  <a:lnTo>
                    <a:pt x="163" y="376"/>
                  </a:lnTo>
                  <a:lnTo>
                    <a:pt x="167" y="370"/>
                  </a:lnTo>
                  <a:lnTo>
                    <a:pt x="174" y="366"/>
                  </a:lnTo>
                  <a:lnTo>
                    <a:pt x="180" y="362"/>
                  </a:lnTo>
                  <a:lnTo>
                    <a:pt x="184" y="360"/>
                  </a:lnTo>
                  <a:lnTo>
                    <a:pt x="188" y="364"/>
                  </a:lnTo>
                  <a:lnTo>
                    <a:pt x="194" y="360"/>
                  </a:lnTo>
                  <a:lnTo>
                    <a:pt x="198" y="360"/>
                  </a:lnTo>
                  <a:lnTo>
                    <a:pt x="200" y="356"/>
                  </a:lnTo>
                  <a:lnTo>
                    <a:pt x="198" y="352"/>
                  </a:lnTo>
                  <a:lnTo>
                    <a:pt x="188" y="350"/>
                  </a:lnTo>
                  <a:lnTo>
                    <a:pt x="176" y="344"/>
                  </a:lnTo>
                  <a:lnTo>
                    <a:pt x="174" y="340"/>
                  </a:lnTo>
                  <a:lnTo>
                    <a:pt x="176" y="334"/>
                  </a:lnTo>
                  <a:lnTo>
                    <a:pt x="182" y="321"/>
                  </a:lnTo>
                  <a:lnTo>
                    <a:pt x="180" y="319"/>
                  </a:lnTo>
                  <a:lnTo>
                    <a:pt x="184" y="315"/>
                  </a:lnTo>
                  <a:lnTo>
                    <a:pt x="186" y="315"/>
                  </a:lnTo>
                  <a:lnTo>
                    <a:pt x="192" y="317"/>
                  </a:lnTo>
                  <a:lnTo>
                    <a:pt x="196" y="313"/>
                  </a:lnTo>
                  <a:lnTo>
                    <a:pt x="202" y="315"/>
                  </a:lnTo>
                  <a:lnTo>
                    <a:pt x="204" y="313"/>
                  </a:lnTo>
                  <a:lnTo>
                    <a:pt x="206" y="311"/>
                  </a:lnTo>
                  <a:lnTo>
                    <a:pt x="212" y="309"/>
                  </a:lnTo>
                  <a:lnTo>
                    <a:pt x="214" y="303"/>
                  </a:lnTo>
                  <a:lnTo>
                    <a:pt x="216" y="295"/>
                  </a:lnTo>
                  <a:lnTo>
                    <a:pt x="216" y="287"/>
                  </a:lnTo>
                  <a:lnTo>
                    <a:pt x="229" y="274"/>
                  </a:lnTo>
                  <a:lnTo>
                    <a:pt x="233" y="266"/>
                  </a:lnTo>
                  <a:lnTo>
                    <a:pt x="233" y="264"/>
                  </a:lnTo>
                  <a:lnTo>
                    <a:pt x="231" y="254"/>
                  </a:lnTo>
                  <a:lnTo>
                    <a:pt x="231" y="250"/>
                  </a:lnTo>
                  <a:lnTo>
                    <a:pt x="237" y="239"/>
                  </a:lnTo>
                  <a:lnTo>
                    <a:pt x="237" y="229"/>
                  </a:lnTo>
                  <a:lnTo>
                    <a:pt x="239" y="215"/>
                  </a:lnTo>
                  <a:lnTo>
                    <a:pt x="237" y="207"/>
                  </a:lnTo>
                  <a:lnTo>
                    <a:pt x="233" y="203"/>
                  </a:lnTo>
                  <a:lnTo>
                    <a:pt x="233" y="194"/>
                  </a:lnTo>
                  <a:lnTo>
                    <a:pt x="235" y="192"/>
                  </a:lnTo>
                  <a:lnTo>
                    <a:pt x="239" y="194"/>
                  </a:lnTo>
                  <a:lnTo>
                    <a:pt x="239" y="199"/>
                  </a:lnTo>
                  <a:lnTo>
                    <a:pt x="245" y="201"/>
                  </a:lnTo>
                  <a:lnTo>
                    <a:pt x="249" y="201"/>
                  </a:lnTo>
                  <a:lnTo>
                    <a:pt x="251" y="201"/>
                  </a:lnTo>
                  <a:lnTo>
                    <a:pt x="251" y="192"/>
                  </a:lnTo>
                  <a:lnTo>
                    <a:pt x="249" y="192"/>
                  </a:lnTo>
                  <a:lnTo>
                    <a:pt x="243" y="188"/>
                  </a:lnTo>
                  <a:lnTo>
                    <a:pt x="237" y="184"/>
                  </a:lnTo>
                  <a:lnTo>
                    <a:pt x="227" y="178"/>
                  </a:lnTo>
                  <a:lnTo>
                    <a:pt x="216" y="172"/>
                  </a:lnTo>
                  <a:lnTo>
                    <a:pt x="200" y="166"/>
                  </a:lnTo>
                  <a:lnTo>
                    <a:pt x="180" y="158"/>
                  </a:lnTo>
                  <a:lnTo>
                    <a:pt x="172" y="152"/>
                  </a:lnTo>
                  <a:lnTo>
                    <a:pt x="163" y="152"/>
                  </a:lnTo>
                  <a:lnTo>
                    <a:pt x="151" y="154"/>
                  </a:lnTo>
                  <a:lnTo>
                    <a:pt x="143" y="152"/>
                  </a:lnTo>
                  <a:lnTo>
                    <a:pt x="133" y="152"/>
                  </a:lnTo>
                  <a:lnTo>
                    <a:pt x="122" y="158"/>
                  </a:lnTo>
                  <a:lnTo>
                    <a:pt x="120" y="166"/>
                  </a:lnTo>
                  <a:lnTo>
                    <a:pt x="120" y="176"/>
                  </a:lnTo>
                  <a:lnTo>
                    <a:pt x="118" y="182"/>
                  </a:lnTo>
                  <a:lnTo>
                    <a:pt x="116" y="180"/>
                  </a:lnTo>
                  <a:lnTo>
                    <a:pt x="114" y="176"/>
                  </a:lnTo>
                  <a:lnTo>
                    <a:pt x="114" y="166"/>
                  </a:lnTo>
                  <a:lnTo>
                    <a:pt x="114" y="164"/>
                  </a:lnTo>
                  <a:lnTo>
                    <a:pt x="110" y="160"/>
                  </a:lnTo>
                  <a:lnTo>
                    <a:pt x="108" y="154"/>
                  </a:lnTo>
                  <a:lnTo>
                    <a:pt x="108" y="145"/>
                  </a:lnTo>
                  <a:lnTo>
                    <a:pt x="112" y="141"/>
                  </a:lnTo>
                  <a:lnTo>
                    <a:pt x="116" y="141"/>
                  </a:lnTo>
                  <a:lnTo>
                    <a:pt x="122" y="139"/>
                  </a:lnTo>
                  <a:lnTo>
                    <a:pt x="120" y="135"/>
                  </a:lnTo>
                  <a:lnTo>
                    <a:pt x="118" y="131"/>
                  </a:lnTo>
                  <a:lnTo>
                    <a:pt x="114" y="127"/>
                  </a:lnTo>
                  <a:lnTo>
                    <a:pt x="92" y="127"/>
                  </a:lnTo>
                  <a:lnTo>
                    <a:pt x="88" y="125"/>
                  </a:lnTo>
                  <a:lnTo>
                    <a:pt x="82" y="123"/>
                  </a:lnTo>
                  <a:lnTo>
                    <a:pt x="80" y="119"/>
                  </a:lnTo>
                  <a:lnTo>
                    <a:pt x="75" y="117"/>
                  </a:lnTo>
                  <a:lnTo>
                    <a:pt x="75" y="115"/>
                  </a:lnTo>
                  <a:lnTo>
                    <a:pt x="75" y="109"/>
                  </a:lnTo>
                  <a:lnTo>
                    <a:pt x="75" y="107"/>
                  </a:lnTo>
                  <a:lnTo>
                    <a:pt x="73" y="107"/>
                  </a:lnTo>
                  <a:lnTo>
                    <a:pt x="73" y="105"/>
                  </a:lnTo>
                  <a:lnTo>
                    <a:pt x="71" y="102"/>
                  </a:lnTo>
                  <a:lnTo>
                    <a:pt x="73" y="102"/>
                  </a:lnTo>
                  <a:lnTo>
                    <a:pt x="75" y="100"/>
                  </a:lnTo>
                  <a:lnTo>
                    <a:pt x="75" y="96"/>
                  </a:lnTo>
                  <a:lnTo>
                    <a:pt x="69" y="92"/>
                  </a:lnTo>
                  <a:lnTo>
                    <a:pt x="57" y="88"/>
                  </a:lnTo>
                  <a:lnTo>
                    <a:pt x="47" y="86"/>
                  </a:lnTo>
                  <a:lnTo>
                    <a:pt x="39" y="86"/>
                  </a:lnTo>
                  <a:lnTo>
                    <a:pt x="35" y="86"/>
                  </a:lnTo>
                  <a:lnTo>
                    <a:pt x="31" y="84"/>
                  </a:lnTo>
                  <a:lnTo>
                    <a:pt x="33" y="78"/>
                  </a:lnTo>
                  <a:lnTo>
                    <a:pt x="35" y="72"/>
                  </a:lnTo>
                  <a:lnTo>
                    <a:pt x="39" y="70"/>
                  </a:lnTo>
                  <a:lnTo>
                    <a:pt x="43" y="70"/>
                  </a:lnTo>
                  <a:lnTo>
                    <a:pt x="47" y="68"/>
                  </a:lnTo>
                  <a:lnTo>
                    <a:pt x="51" y="66"/>
                  </a:lnTo>
                  <a:lnTo>
                    <a:pt x="55" y="64"/>
                  </a:lnTo>
                  <a:lnTo>
                    <a:pt x="59" y="66"/>
                  </a:lnTo>
                  <a:lnTo>
                    <a:pt x="65" y="64"/>
                  </a:lnTo>
                  <a:lnTo>
                    <a:pt x="65" y="58"/>
                  </a:lnTo>
                  <a:lnTo>
                    <a:pt x="63" y="55"/>
                  </a:lnTo>
                  <a:lnTo>
                    <a:pt x="59" y="53"/>
                  </a:lnTo>
                  <a:lnTo>
                    <a:pt x="51" y="53"/>
                  </a:lnTo>
                  <a:lnTo>
                    <a:pt x="49" y="51"/>
                  </a:lnTo>
                  <a:lnTo>
                    <a:pt x="51" y="47"/>
                  </a:lnTo>
                  <a:lnTo>
                    <a:pt x="55" y="45"/>
                  </a:lnTo>
                  <a:lnTo>
                    <a:pt x="55" y="39"/>
                  </a:lnTo>
                  <a:lnTo>
                    <a:pt x="57" y="35"/>
                  </a:lnTo>
                  <a:lnTo>
                    <a:pt x="57" y="31"/>
                  </a:lnTo>
                  <a:lnTo>
                    <a:pt x="59" y="25"/>
                  </a:lnTo>
                  <a:lnTo>
                    <a:pt x="61" y="23"/>
                  </a:lnTo>
                  <a:lnTo>
                    <a:pt x="65" y="23"/>
                  </a:lnTo>
                  <a:lnTo>
                    <a:pt x="75" y="29"/>
                  </a:lnTo>
                  <a:lnTo>
                    <a:pt x="78" y="27"/>
                  </a:lnTo>
                  <a:lnTo>
                    <a:pt x="73" y="21"/>
                  </a:lnTo>
                  <a:lnTo>
                    <a:pt x="73" y="19"/>
                  </a:lnTo>
                  <a:lnTo>
                    <a:pt x="71" y="13"/>
                  </a:lnTo>
                  <a:lnTo>
                    <a:pt x="71" y="8"/>
                  </a:lnTo>
                  <a:lnTo>
                    <a:pt x="69" y="2"/>
                  </a:lnTo>
                  <a:lnTo>
                    <a:pt x="63" y="0"/>
                  </a:lnTo>
                  <a:lnTo>
                    <a:pt x="59"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 name="Freeform 625"/>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5" name="Freeform 626"/>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6" name="Freeform 627"/>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7" name="Freeform 628"/>
            <p:cNvSpPr>
              <a:spLocks/>
            </p:cNvSpPr>
            <p:nvPr/>
          </p:nvSpPr>
          <p:spPr bwMode="auto">
            <a:xfrm>
              <a:off x="6338888" y="2546350"/>
              <a:ext cx="873125" cy="547688"/>
            </a:xfrm>
            <a:custGeom>
              <a:avLst/>
              <a:gdLst>
                <a:gd name="T0" fmla="*/ 421 w 550"/>
                <a:gd name="T1" fmla="*/ 8 h 345"/>
                <a:gd name="T2" fmla="*/ 409 w 550"/>
                <a:gd name="T3" fmla="*/ 14 h 345"/>
                <a:gd name="T4" fmla="*/ 392 w 550"/>
                <a:gd name="T5" fmla="*/ 37 h 345"/>
                <a:gd name="T6" fmla="*/ 392 w 550"/>
                <a:gd name="T7" fmla="*/ 94 h 345"/>
                <a:gd name="T8" fmla="*/ 368 w 550"/>
                <a:gd name="T9" fmla="*/ 123 h 345"/>
                <a:gd name="T10" fmla="*/ 351 w 550"/>
                <a:gd name="T11" fmla="*/ 172 h 345"/>
                <a:gd name="T12" fmla="*/ 333 w 550"/>
                <a:gd name="T13" fmla="*/ 178 h 345"/>
                <a:gd name="T14" fmla="*/ 319 w 550"/>
                <a:gd name="T15" fmla="*/ 178 h 345"/>
                <a:gd name="T16" fmla="*/ 306 w 550"/>
                <a:gd name="T17" fmla="*/ 161 h 345"/>
                <a:gd name="T18" fmla="*/ 284 w 550"/>
                <a:gd name="T19" fmla="*/ 174 h 345"/>
                <a:gd name="T20" fmla="*/ 268 w 550"/>
                <a:gd name="T21" fmla="*/ 155 h 345"/>
                <a:gd name="T22" fmla="*/ 245 w 550"/>
                <a:gd name="T23" fmla="*/ 182 h 345"/>
                <a:gd name="T24" fmla="*/ 204 w 550"/>
                <a:gd name="T25" fmla="*/ 194 h 345"/>
                <a:gd name="T26" fmla="*/ 180 w 550"/>
                <a:gd name="T27" fmla="*/ 194 h 345"/>
                <a:gd name="T28" fmla="*/ 155 w 550"/>
                <a:gd name="T29" fmla="*/ 206 h 345"/>
                <a:gd name="T30" fmla="*/ 127 w 550"/>
                <a:gd name="T31" fmla="*/ 231 h 345"/>
                <a:gd name="T32" fmla="*/ 108 w 550"/>
                <a:gd name="T33" fmla="*/ 215 h 345"/>
                <a:gd name="T34" fmla="*/ 75 w 550"/>
                <a:gd name="T35" fmla="*/ 245 h 345"/>
                <a:gd name="T36" fmla="*/ 100 w 550"/>
                <a:gd name="T37" fmla="*/ 270 h 345"/>
                <a:gd name="T38" fmla="*/ 98 w 550"/>
                <a:gd name="T39" fmla="*/ 272 h 345"/>
                <a:gd name="T40" fmla="*/ 82 w 550"/>
                <a:gd name="T41" fmla="*/ 266 h 345"/>
                <a:gd name="T42" fmla="*/ 100 w 550"/>
                <a:gd name="T43" fmla="*/ 280 h 345"/>
                <a:gd name="T44" fmla="*/ 112 w 550"/>
                <a:gd name="T45" fmla="*/ 280 h 345"/>
                <a:gd name="T46" fmla="*/ 92 w 550"/>
                <a:gd name="T47" fmla="*/ 309 h 345"/>
                <a:gd name="T48" fmla="*/ 73 w 550"/>
                <a:gd name="T49" fmla="*/ 311 h 345"/>
                <a:gd name="T50" fmla="*/ 75 w 550"/>
                <a:gd name="T51" fmla="*/ 296 h 345"/>
                <a:gd name="T52" fmla="*/ 71 w 550"/>
                <a:gd name="T53" fmla="*/ 278 h 345"/>
                <a:gd name="T54" fmla="*/ 51 w 550"/>
                <a:gd name="T55" fmla="*/ 278 h 345"/>
                <a:gd name="T56" fmla="*/ 35 w 550"/>
                <a:gd name="T57" fmla="*/ 276 h 345"/>
                <a:gd name="T58" fmla="*/ 28 w 550"/>
                <a:gd name="T59" fmla="*/ 264 h 345"/>
                <a:gd name="T60" fmla="*/ 18 w 550"/>
                <a:gd name="T61" fmla="*/ 264 h 345"/>
                <a:gd name="T62" fmla="*/ 4 w 550"/>
                <a:gd name="T63" fmla="*/ 264 h 345"/>
                <a:gd name="T64" fmla="*/ 6 w 550"/>
                <a:gd name="T65" fmla="*/ 235 h 345"/>
                <a:gd name="T66" fmla="*/ 0 w 550"/>
                <a:gd name="T67" fmla="*/ 225 h 345"/>
                <a:gd name="T68" fmla="*/ 0 w 550"/>
                <a:gd name="T69" fmla="*/ 227 h 345"/>
                <a:gd name="T70" fmla="*/ 10 w 550"/>
                <a:gd name="T71" fmla="*/ 339 h 345"/>
                <a:gd name="T72" fmla="*/ 47 w 550"/>
                <a:gd name="T73" fmla="*/ 341 h 345"/>
                <a:gd name="T74" fmla="*/ 59 w 550"/>
                <a:gd name="T75" fmla="*/ 345 h 345"/>
                <a:gd name="T76" fmla="*/ 225 w 550"/>
                <a:gd name="T77" fmla="*/ 323 h 345"/>
                <a:gd name="T78" fmla="*/ 225 w 550"/>
                <a:gd name="T79" fmla="*/ 311 h 345"/>
                <a:gd name="T80" fmla="*/ 249 w 550"/>
                <a:gd name="T81" fmla="*/ 303 h 345"/>
                <a:gd name="T82" fmla="*/ 270 w 550"/>
                <a:gd name="T83" fmla="*/ 296 h 345"/>
                <a:gd name="T84" fmla="*/ 302 w 550"/>
                <a:gd name="T85" fmla="*/ 309 h 345"/>
                <a:gd name="T86" fmla="*/ 335 w 550"/>
                <a:gd name="T87" fmla="*/ 303 h 345"/>
                <a:gd name="T88" fmla="*/ 347 w 550"/>
                <a:gd name="T89" fmla="*/ 317 h 345"/>
                <a:gd name="T90" fmla="*/ 386 w 550"/>
                <a:gd name="T91" fmla="*/ 317 h 345"/>
                <a:gd name="T92" fmla="*/ 435 w 550"/>
                <a:gd name="T93" fmla="*/ 272 h 345"/>
                <a:gd name="T94" fmla="*/ 415 w 550"/>
                <a:gd name="T95" fmla="*/ 262 h 345"/>
                <a:gd name="T96" fmla="*/ 415 w 550"/>
                <a:gd name="T97" fmla="*/ 223 h 345"/>
                <a:gd name="T98" fmla="*/ 441 w 550"/>
                <a:gd name="T99" fmla="*/ 245 h 345"/>
                <a:gd name="T100" fmla="*/ 498 w 550"/>
                <a:gd name="T101" fmla="*/ 219 h 345"/>
                <a:gd name="T102" fmla="*/ 529 w 550"/>
                <a:gd name="T103" fmla="*/ 202 h 345"/>
                <a:gd name="T104" fmla="*/ 550 w 550"/>
                <a:gd name="T105" fmla="*/ 129 h 345"/>
                <a:gd name="T106" fmla="*/ 550 w 550"/>
                <a:gd name="T107" fmla="*/ 100 h 345"/>
                <a:gd name="T108" fmla="*/ 515 w 550"/>
                <a:gd name="T109" fmla="*/ 76 h 345"/>
                <a:gd name="T110" fmla="*/ 470 w 550"/>
                <a:gd name="T111" fmla="*/ 55 h 345"/>
                <a:gd name="T112" fmla="*/ 456 w 550"/>
                <a:gd name="T113" fmla="*/ 12 h 345"/>
                <a:gd name="T114" fmla="*/ 435 w 550"/>
                <a:gd name="T11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0" h="345">
                  <a:moveTo>
                    <a:pt x="435" y="6"/>
                  </a:moveTo>
                  <a:lnTo>
                    <a:pt x="431" y="6"/>
                  </a:lnTo>
                  <a:lnTo>
                    <a:pt x="427" y="8"/>
                  </a:lnTo>
                  <a:lnTo>
                    <a:pt x="423" y="6"/>
                  </a:lnTo>
                  <a:lnTo>
                    <a:pt x="421" y="8"/>
                  </a:lnTo>
                  <a:lnTo>
                    <a:pt x="419" y="12"/>
                  </a:lnTo>
                  <a:lnTo>
                    <a:pt x="417" y="12"/>
                  </a:lnTo>
                  <a:lnTo>
                    <a:pt x="411" y="10"/>
                  </a:lnTo>
                  <a:lnTo>
                    <a:pt x="409" y="10"/>
                  </a:lnTo>
                  <a:lnTo>
                    <a:pt x="409" y="14"/>
                  </a:lnTo>
                  <a:lnTo>
                    <a:pt x="402" y="24"/>
                  </a:lnTo>
                  <a:lnTo>
                    <a:pt x="398" y="26"/>
                  </a:lnTo>
                  <a:lnTo>
                    <a:pt x="396" y="29"/>
                  </a:lnTo>
                  <a:lnTo>
                    <a:pt x="394" y="35"/>
                  </a:lnTo>
                  <a:lnTo>
                    <a:pt x="392" y="37"/>
                  </a:lnTo>
                  <a:lnTo>
                    <a:pt x="390" y="43"/>
                  </a:lnTo>
                  <a:lnTo>
                    <a:pt x="394" y="51"/>
                  </a:lnTo>
                  <a:lnTo>
                    <a:pt x="396" y="67"/>
                  </a:lnTo>
                  <a:lnTo>
                    <a:pt x="396" y="86"/>
                  </a:lnTo>
                  <a:lnTo>
                    <a:pt x="392" y="94"/>
                  </a:lnTo>
                  <a:lnTo>
                    <a:pt x="390" y="98"/>
                  </a:lnTo>
                  <a:lnTo>
                    <a:pt x="382" y="100"/>
                  </a:lnTo>
                  <a:lnTo>
                    <a:pt x="368" y="104"/>
                  </a:lnTo>
                  <a:lnTo>
                    <a:pt x="368" y="112"/>
                  </a:lnTo>
                  <a:lnTo>
                    <a:pt x="368" y="123"/>
                  </a:lnTo>
                  <a:lnTo>
                    <a:pt x="366" y="131"/>
                  </a:lnTo>
                  <a:lnTo>
                    <a:pt x="364" y="137"/>
                  </a:lnTo>
                  <a:lnTo>
                    <a:pt x="364" y="147"/>
                  </a:lnTo>
                  <a:lnTo>
                    <a:pt x="357" y="157"/>
                  </a:lnTo>
                  <a:lnTo>
                    <a:pt x="351" y="172"/>
                  </a:lnTo>
                  <a:lnTo>
                    <a:pt x="345" y="178"/>
                  </a:lnTo>
                  <a:lnTo>
                    <a:pt x="343" y="184"/>
                  </a:lnTo>
                  <a:lnTo>
                    <a:pt x="341" y="184"/>
                  </a:lnTo>
                  <a:lnTo>
                    <a:pt x="335" y="178"/>
                  </a:lnTo>
                  <a:lnTo>
                    <a:pt x="333" y="178"/>
                  </a:lnTo>
                  <a:lnTo>
                    <a:pt x="331" y="184"/>
                  </a:lnTo>
                  <a:lnTo>
                    <a:pt x="331" y="184"/>
                  </a:lnTo>
                  <a:lnTo>
                    <a:pt x="321" y="180"/>
                  </a:lnTo>
                  <a:lnTo>
                    <a:pt x="319" y="180"/>
                  </a:lnTo>
                  <a:lnTo>
                    <a:pt x="319" y="178"/>
                  </a:lnTo>
                  <a:lnTo>
                    <a:pt x="317" y="176"/>
                  </a:lnTo>
                  <a:lnTo>
                    <a:pt x="319" y="170"/>
                  </a:lnTo>
                  <a:lnTo>
                    <a:pt x="317" y="166"/>
                  </a:lnTo>
                  <a:lnTo>
                    <a:pt x="313" y="166"/>
                  </a:lnTo>
                  <a:lnTo>
                    <a:pt x="306" y="161"/>
                  </a:lnTo>
                  <a:lnTo>
                    <a:pt x="292" y="157"/>
                  </a:lnTo>
                  <a:lnTo>
                    <a:pt x="290" y="159"/>
                  </a:lnTo>
                  <a:lnTo>
                    <a:pt x="290" y="166"/>
                  </a:lnTo>
                  <a:lnTo>
                    <a:pt x="286" y="172"/>
                  </a:lnTo>
                  <a:lnTo>
                    <a:pt x="284" y="174"/>
                  </a:lnTo>
                  <a:lnTo>
                    <a:pt x="274" y="174"/>
                  </a:lnTo>
                  <a:lnTo>
                    <a:pt x="270" y="172"/>
                  </a:lnTo>
                  <a:lnTo>
                    <a:pt x="276" y="163"/>
                  </a:lnTo>
                  <a:lnTo>
                    <a:pt x="278" y="159"/>
                  </a:lnTo>
                  <a:lnTo>
                    <a:pt x="268" y="155"/>
                  </a:lnTo>
                  <a:lnTo>
                    <a:pt x="249" y="159"/>
                  </a:lnTo>
                  <a:lnTo>
                    <a:pt x="247" y="163"/>
                  </a:lnTo>
                  <a:lnTo>
                    <a:pt x="249" y="170"/>
                  </a:lnTo>
                  <a:lnTo>
                    <a:pt x="249" y="174"/>
                  </a:lnTo>
                  <a:lnTo>
                    <a:pt x="245" y="182"/>
                  </a:lnTo>
                  <a:lnTo>
                    <a:pt x="243" y="184"/>
                  </a:lnTo>
                  <a:lnTo>
                    <a:pt x="237" y="184"/>
                  </a:lnTo>
                  <a:lnTo>
                    <a:pt x="221" y="182"/>
                  </a:lnTo>
                  <a:lnTo>
                    <a:pt x="214" y="188"/>
                  </a:lnTo>
                  <a:lnTo>
                    <a:pt x="204" y="194"/>
                  </a:lnTo>
                  <a:lnTo>
                    <a:pt x="198" y="192"/>
                  </a:lnTo>
                  <a:lnTo>
                    <a:pt x="194" y="192"/>
                  </a:lnTo>
                  <a:lnTo>
                    <a:pt x="188" y="196"/>
                  </a:lnTo>
                  <a:lnTo>
                    <a:pt x="184" y="192"/>
                  </a:lnTo>
                  <a:lnTo>
                    <a:pt x="180" y="194"/>
                  </a:lnTo>
                  <a:lnTo>
                    <a:pt x="174" y="198"/>
                  </a:lnTo>
                  <a:lnTo>
                    <a:pt x="167" y="202"/>
                  </a:lnTo>
                  <a:lnTo>
                    <a:pt x="163" y="208"/>
                  </a:lnTo>
                  <a:lnTo>
                    <a:pt x="159" y="208"/>
                  </a:lnTo>
                  <a:lnTo>
                    <a:pt x="155" y="206"/>
                  </a:lnTo>
                  <a:lnTo>
                    <a:pt x="149" y="208"/>
                  </a:lnTo>
                  <a:lnTo>
                    <a:pt x="141" y="217"/>
                  </a:lnTo>
                  <a:lnTo>
                    <a:pt x="131" y="221"/>
                  </a:lnTo>
                  <a:lnTo>
                    <a:pt x="129" y="227"/>
                  </a:lnTo>
                  <a:lnTo>
                    <a:pt x="127" y="231"/>
                  </a:lnTo>
                  <a:lnTo>
                    <a:pt x="122" y="229"/>
                  </a:lnTo>
                  <a:lnTo>
                    <a:pt x="122" y="225"/>
                  </a:lnTo>
                  <a:lnTo>
                    <a:pt x="118" y="219"/>
                  </a:lnTo>
                  <a:lnTo>
                    <a:pt x="110" y="211"/>
                  </a:lnTo>
                  <a:lnTo>
                    <a:pt x="108" y="215"/>
                  </a:lnTo>
                  <a:lnTo>
                    <a:pt x="108" y="225"/>
                  </a:lnTo>
                  <a:lnTo>
                    <a:pt x="104" y="231"/>
                  </a:lnTo>
                  <a:lnTo>
                    <a:pt x="90" y="241"/>
                  </a:lnTo>
                  <a:lnTo>
                    <a:pt x="82" y="243"/>
                  </a:lnTo>
                  <a:lnTo>
                    <a:pt x="75" y="245"/>
                  </a:lnTo>
                  <a:lnTo>
                    <a:pt x="82" y="251"/>
                  </a:lnTo>
                  <a:lnTo>
                    <a:pt x="86" y="260"/>
                  </a:lnTo>
                  <a:lnTo>
                    <a:pt x="88" y="260"/>
                  </a:lnTo>
                  <a:lnTo>
                    <a:pt x="94" y="266"/>
                  </a:lnTo>
                  <a:lnTo>
                    <a:pt x="100" y="270"/>
                  </a:lnTo>
                  <a:lnTo>
                    <a:pt x="104" y="270"/>
                  </a:lnTo>
                  <a:lnTo>
                    <a:pt x="108" y="272"/>
                  </a:lnTo>
                  <a:lnTo>
                    <a:pt x="104" y="274"/>
                  </a:lnTo>
                  <a:lnTo>
                    <a:pt x="102" y="274"/>
                  </a:lnTo>
                  <a:lnTo>
                    <a:pt x="98" y="272"/>
                  </a:lnTo>
                  <a:lnTo>
                    <a:pt x="94" y="270"/>
                  </a:lnTo>
                  <a:lnTo>
                    <a:pt x="92" y="268"/>
                  </a:lnTo>
                  <a:lnTo>
                    <a:pt x="88" y="264"/>
                  </a:lnTo>
                  <a:lnTo>
                    <a:pt x="86" y="264"/>
                  </a:lnTo>
                  <a:lnTo>
                    <a:pt x="82" y="266"/>
                  </a:lnTo>
                  <a:lnTo>
                    <a:pt x="84" y="266"/>
                  </a:lnTo>
                  <a:lnTo>
                    <a:pt x="86" y="270"/>
                  </a:lnTo>
                  <a:lnTo>
                    <a:pt x="86" y="274"/>
                  </a:lnTo>
                  <a:lnTo>
                    <a:pt x="92" y="276"/>
                  </a:lnTo>
                  <a:lnTo>
                    <a:pt x="100" y="280"/>
                  </a:lnTo>
                  <a:lnTo>
                    <a:pt x="106" y="282"/>
                  </a:lnTo>
                  <a:lnTo>
                    <a:pt x="108" y="282"/>
                  </a:lnTo>
                  <a:lnTo>
                    <a:pt x="108" y="276"/>
                  </a:lnTo>
                  <a:lnTo>
                    <a:pt x="110" y="276"/>
                  </a:lnTo>
                  <a:lnTo>
                    <a:pt x="112" y="280"/>
                  </a:lnTo>
                  <a:lnTo>
                    <a:pt x="112" y="282"/>
                  </a:lnTo>
                  <a:lnTo>
                    <a:pt x="108" y="288"/>
                  </a:lnTo>
                  <a:lnTo>
                    <a:pt x="100" y="300"/>
                  </a:lnTo>
                  <a:lnTo>
                    <a:pt x="94" y="307"/>
                  </a:lnTo>
                  <a:lnTo>
                    <a:pt x="92" y="309"/>
                  </a:lnTo>
                  <a:lnTo>
                    <a:pt x="88" y="315"/>
                  </a:lnTo>
                  <a:lnTo>
                    <a:pt x="82" y="315"/>
                  </a:lnTo>
                  <a:lnTo>
                    <a:pt x="80" y="315"/>
                  </a:lnTo>
                  <a:lnTo>
                    <a:pt x="73" y="313"/>
                  </a:lnTo>
                  <a:lnTo>
                    <a:pt x="73" y="311"/>
                  </a:lnTo>
                  <a:lnTo>
                    <a:pt x="71" y="307"/>
                  </a:lnTo>
                  <a:lnTo>
                    <a:pt x="71" y="303"/>
                  </a:lnTo>
                  <a:lnTo>
                    <a:pt x="73" y="298"/>
                  </a:lnTo>
                  <a:lnTo>
                    <a:pt x="75" y="300"/>
                  </a:lnTo>
                  <a:lnTo>
                    <a:pt x="75" y="296"/>
                  </a:lnTo>
                  <a:lnTo>
                    <a:pt x="75" y="294"/>
                  </a:lnTo>
                  <a:lnTo>
                    <a:pt x="69" y="288"/>
                  </a:lnTo>
                  <a:lnTo>
                    <a:pt x="69" y="282"/>
                  </a:lnTo>
                  <a:lnTo>
                    <a:pt x="69" y="280"/>
                  </a:lnTo>
                  <a:lnTo>
                    <a:pt x="71" y="278"/>
                  </a:lnTo>
                  <a:lnTo>
                    <a:pt x="71" y="278"/>
                  </a:lnTo>
                  <a:lnTo>
                    <a:pt x="63" y="280"/>
                  </a:lnTo>
                  <a:lnTo>
                    <a:pt x="57" y="280"/>
                  </a:lnTo>
                  <a:lnTo>
                    <a:pt x="55" y="280"/>
                  </a:lnTo>
                  <a:lnTo>
                    <a:pt x="51" y="278"/>
                  </a:lnTo>
                  <a:lnTo>
                    <a:pt x="45" y="274"/>
                  </a:lnTo>
                  <a:lnTo>
                    <a:pt x="43" y="274"/>
                  </a:lnTo>
                  <a:lnTo>
                    <a:pt x="39" y="276"/>
                  </a:lnTo>
                  <a:lnTo>
                    <a:pt x="39" y="278"/>
                  </a:lnTo>
                  <a:lnTo>
                    <a:pt x="35" y="276"/>
                  </a:lnTo>
                  <a:lnTo>
                    <a:pt x="31" y="276"/>
                  </a:lnTo>
                  <a:lnTo>
                    <a:pt x="28" y="274"/>
                  </a:lnTo>
                  <a:lnTo>
                    <a:pt x="28" y="270"/>
                  </a:lnTo>
                  <a:lnTo>
                    <a:pt x="28" y="266"/>
                  </a:lnTo>
                  <a:lnTo>
                    <a:pt x="28" y="264"/>
                  </a:lnTo>
                  <a:lnTo>
                    <a:pt x="31" y="260"/>
                  </a:lnTo>
                  <a:lnTo>
                    <a:pt x="26" y="260"/>
                  </a:lnTo>
                  <a:lnTo>
                    <a:pt x="24" y="262"/>
                  </a:lnTo>
                  <a:lnTo>
                    <a:pt x="20" y="264"/>
                  </a:lnTo>
                  <a:lnTo>
                    <a:pt x="18" y="264"/>
                  </a:lnTo>
                  <a:lnTo>
                    <a:pt x="12" y="266"/>
                  </a:lnTo>
                  <a:lnTo>
                    <a:pt x="6" y="268"/>
                  </a:lnTo>
                  <a:lnTo>
                    <a:pt x="6" y="268"/>
                  </a:lnTo>
                  <a:lnTo>
                    <a:pt x="4" y="266"/>
                  </a:lnTo>
                  <a:lnTo>
                    <a:pt x="4" y="264"/>
                  </a:lnTo>
                  <a:lnTo>
                    <a:pt x="4" y="247"/>
                  </a:lnTo>
                  <a:lnTo>
                    <a:pt x="6" y="243"/>
                  </a:lnTo>
                  <a:lnTo>
                    <a:pt x="6" y="243"/>
                  </a:lnTo>
                  <a:lnTo>
                    <a:pt x="6" y="237"/>
                  </a:lnTo>
                  <a:lnTo>
                    <a:pt x="6" y="235"/>
                  </a:lnTo>
                  <a:lnTo>
                    <a:pt x="8" y="231"/>
                  </a:lnTo>
                  <a:lnTo>
                    <a:pt x="8" y="227"/>
                  </a:lnTo>
                  <a:lnTo>
                    <a:pt x="6" y="227"/>
                  </a:lnTo>
                  <a:lnTo>
                    <a:pt x="4" y="227"/>
                  </a:lnTo>
                  <a:lnTo>
                    <a:pt x="0" y="225"/>
                  </a:lnTo>
                  <a:lnTo>
                    <a:pt x="2" y="223"/>
                  </a:lnTo>
                  <a:lnTo>
                    <a:pt x="6" y="221"/>
                  </a:lnTo>
                  <a:lnTo>
                    <a:pt x="6" y="219"/>
                  </a:lnTo>
                  <a:lnTo>
                    <a:pt x="0" y="221"/>
                  </a:lnTo>
                  <a:lnTo>
                    <a:pt x="0" y="227"/>
                  </a:lnTo>
                  <a:lnTo>
                    <a:pt x="0" y="255"/>
                  </a:lnTo>
                  <a:lnTo>
                    <a:pt x="0" y="296"/>
                  </a:lnTo>
                  <a:lnTo>
                    <a:pt x="2" y="319"/>
                  </a:lnTo>
                  <a:lnTo>
                    <a:pt x="4" y="339"/>
                  </a:lnTo>
                  <a:lnTo>
                    <a:pt x="10" y="339"/>
                  </a:lnTo>
                  <a:lnTo>
                    <a:pt x="35" y="343"/>
                  </a:lnTo>
                  <a:lnTo>
                    <a:pt x="45" y="345"/>
                  </a:lnTo>
                  <a:lnTo>
                    <a:pt x="45" y="345"/>
                  </a:lnTo>
                  <a:lnTo>
                    <a:pt x="45" y="343"/>
                  </a:lnTo>
                  <a:lnTo>
                    <a:pt x="47" y="341"/>
                  </a:lnTo>
                  <a:lnTo>
                    <a:pt x="53" y="337"/>
                  </a:lnTo>
                  <a:lnTo>
                    <a:pt x="57" y="339"/>
                  </a:lnTo>
                  <a:lnTo>
                    <a:pt x="59" y="339"/>
                  </a:lnTo>
                  <a:lnTo>
                    <a:pt x="59" y="343"/>
                  </a:lnTo>
                  <a:lnTo>
                    <a:pt x="59" y="345"/>
                  </a:lnTo>
                  <a:lnTo>
                    <a:pt x="59" y="345"/>
                  </a:lnTo>
                  <a:lnTo>
                    <a:pt x="216" y="345"/>
                  </a:lnTo>
                  <a:lnTo>
                    <a:pt x="223" y="341"/>
                  </a:lnTo>
                  <a:lnTo>
                    <a:pt x="231" y="333"/>
                  </a:lnTo>
                  <a:lnTo>
                    <a:pt x="225" y="323"/>
                  </a:lnTo>
                  <a:lnTo>
                    <a:pt x="221" y="321"/>
                  </a:lnTo>
                  <a:lnTo>
                    <a:pt x="221" y="321"/>
                  </a:lnTo>
                  <a:lnTo>
                    <a:pt x="219" y="313"/>
                  </a:lnTo>
                  <a:lnTo>
                    <a:pt x="219" y="311"/>
                  </a:lnTo>
                  <a:lnTo>
                    <a:pt x="225" y="311"/>
                  </a:lnTo>
                  <a:lnTo>
                    <a:pt x="231" y="311"/>
                  </a:lnTo>
                  <a:lnTo>
                    <a:pt x="239" y="317"/>
                  </a:lnTo>
                  <a:lnTo>
                    <a:pt x="241" y="319"/>
                  </a:lnTo>
                  <a:lnTo>
                    <a:pt x="241" y="317"/>
                  </a:lnTo>
                  <a:lnTo>
                    <a:pt x="249" y="303"/>
                  </a:lnTo>
                  <a:lnTo>
                    <a:pt x="249" y="298"/>
                  </a:lnTo>
                  <a:lnTo>
                    <a:pt x="249" y="296"/>
                  </a:lnTo>
                  <a:lnTo>
                    <a:pt x="251" y="294"/>
                  </a:lnTo>
                  <a:lnTo>
                    <a:pt x="259" y="294"/>
                  </a:lnTo>
                  <a:lnTo>
                    <a:pt x="270" y="296"/>
                  </a:lnTo>
                  <a:lnTo>
                    <a:pt x="274" y="294"/>
                  </a:lnTo>
                  <a:lnTo>
                    <a:pt x="280" y="303"/>
                  </a:lnTo>
                  <a:lnTo>
                    <a:pt x="282" y="307"/>
                  </a:lnTo>
                  <a:lnTo>
                    <a:pt x="286" y="309"/>
                  </a:lnTo>
                  <a:lnTo>
                    <a:pt x="302" y="309"/>
                  </a:lnTo>
                  <a:lnTo>
                    <a:pt x="306" y="313"/>
                  </a:lnTo>
                  <a:lnTo>
                    <a:pt x="306" y="315"/>
                  </a:lnTo>
                  <a:lnTo>
                    <a:pt x="315" y="315"/>
                  </a:lnTo>
                  <a:lnTo>
                    <a:pt x="327" y="309"/>
                  </a:lnTo>
                  <a:lnTo>
                    <a:pt x="335" y="303"/>
                  </a:lnTo>
                  <a:lnTo>
                    <a:pt x="339" y="300"/>
                  </a:lnTo>
                  <a:lnTo>
                    <a:pt x="341" y="303"/>
                  </a:lnTo>
                  <a:lnTo>
                    <a:pt x="341" y="307"/>
                  </a:lnTo>
                  <a:lnTo>
                    <a:pt x="341" y="311"/>
                  </a:lnTo>
                  <a:lnTo>
                    <a:pt x="347" y="317"/>
                  </a:lnTo>
                  <a:lnTo>
                    <a:pt x="353" y="321"/>
                  </a:lnTo>
                  <a:lnTo>
                    <a:pt x="353" y="321"/>
                  </a:lnTo>
                  <a:lnTo>
                    <a:pt x="362" y="319"/>
                  </a:lnTo>
                  <a:lnTo>
                    <a:pt x="366" y="315"/>
                  </a:lnTo>
                  <a:lnTo>
                    <a:pt x="386" y="317"/>
                  </a:lnTo>
                  <a:lnTo>
                    <a:pt x="390" y="317"/>
                  </a:lnTo>
                  <a:lnTo>
                    <a:pt x="392" y="313"/>
                  </a:lnTo>
                  <a:lnTo>
                    <a:pt x="435" y="280"/>
                  </a:lnTo>
                  <a:lnTo>
                    <a:pt x="439" y="274"/>
                  </a:lnTo>
                  <a:lnTo>
                    <a:pt x="435" y="272"/>
                  </a:lnTo>
                  <a:lnTo>
                    <a:pt x="431" y="270"/>
                  </a:lnTo>
                  <a:lnTo>
                    <a:pt x="427" y="272"/>
                  </a:lnTo>
                  <a:lnTo>
                    <a:pt x="421" y="268"/>
                  </a:lnTo>
                  <a:lnTo>
                    <a:pt x="419" y="266"/>
                  </a:lnTo>
                  <a:lnTo>
                    <a:pt x="415" y="262"/>
                  </a:lnTo>
                  <a:lnTo>
                    <a:pt x="411" y="258"/>
                  </a:lnTo>
                  <a:lnTo>
                    <a:pt x="415" y="245"/>
                  </a:lnTo>
                  <a:lnTo>
                    <a:pt x="417" y="237"/>
                  </a:lnTo>
                  <a:lnTo>
                    <a:pt x="417" y="225"/>
                  </a:lnTo>
                  <a:lnTo>
                    <a:pt x="415" y="223"/>
                  </a:lnTo>
                  <a:lnTo>
                    <a:pt x="423" y="223"/>
                  </a:lnTo>
                  <a:lnTo>
                    <a:pt x="425" y="229"/>
                  </a:lnTo>
                  <a:lnTo>
                    <a:pt x="427" y="237"/>
                  </a:lnTo>
                  <a:lnTo>
                    <a:pt x="433" y="243"/>
                  </a:lnTo>
                  <a:lnTo>
                    <a:pt x="441" y="245"/>
                  </a:lnTo>
                  <a:lnTo>
                    <a:pt x="468" y="251"/>
                  </a:lnTo>
                  <a:lnTo>
                    <a:pt x="470" y="251"/>
                  </a:lnTo>
                  <a:lnTo>
                    <a:pt x="478" y="251"/>
                  </a:lnTo>
                  <a:lnTo>
                    <a:pt x="484" y="243"/>
                  </a:lnTo>
                  <a:lnTo>
                    <a:pt x="498" y="219"/>
                  </a:lnTo>
                  <a:lnTo>
                    <a:pt x="501" y="211"/>
                  </a:lnTo>
                  <a:lnTo>
                    <a:pt x="498" y="208"/>
                  </a:lnTo>
                  <a:lnTo>
                    <a:pt x="509" y="206"/>
                  </a:lnTo>
                  <a:lnTo>
                    <a:pt x="529" y="204"/>
                  </a:lnTo>
                  <a:lnTo>
                    <a:pt x="529" y="202"/>
                  </a:lnTo>
                  <a:lnTo>
                    <a:pt x="529" y="188"/>
                  </a:lnTo>
                  <a:lnTo>
                    <a:pt x="533" y="176"/>
                  </a:lnTo>
                  <a:lnTo>
                    <a:pt x="548" y="172"/>
                  </a:lnTo>
                  <a:lnTo>
                    <a:pt x="550" y="172"/>
                  </a:lnTo>
                  <a:lnTo>
                    <a:pt x="550" y="129"/>
                  </a:lnTo>
                  <a:lnTo>
                    <a:pt x="550" y="127"/>
                  </a:lnTo>
                  <a:lnTo>
                    <a:pt x="550" y="123"/>
                  </a:lnTo>
                  <a:lnTo>
                    <a:pt x="550" y="121"/>
                  </a:lnTo>
                  <a:lnTo>
                    <a:pt x="548" y="108"/>
                  </a:lnTo>
                  <a:lnTo>
                    <a:pt x="550" y="100"/>
                  </a:lnTo>
                  <a:lnTo>
                    <a:pt x="550" y="88"/>
                  </a:lnTo>
                  <a:lnTo>
                    <a:pt x="543" y="82"/>
                  </a:lnTo>
                  <a:lnTo>
                    <a:pt x="537" y="82"/>
                  </a:lnTo>
                  <a:lnTo>
                    <a:pt x="533" y="78"/>
                  </a:lnTo>
                  <a:lnTo>
                    <a:pt x="515" y="76"/>
                  </a:lnTo>
                  <a:lnTo>
                    <a:pt x="488" y="74"/>
                  </a:lnTo>
                  <a:lnTo>
                    <a:pt x="480" y="76"/>
                  </a:lnTo>
                  <a:lnTo>
                    <a:pt x="474" y="71"/>
                  </a:lnTo>
                  <a:lnTo>
                    <a:pt x="472" y="69"/>
                  </a:lnTo>
                  <a:lnTo>
                    <a:pt x="470" y="55"/>
                  </a:lnTo>
                  <a:lnTo>
                    <a:pt x="464" y="43"/>
                  </a:lnTo>
                  <a:lnTo>
                    <a:pt x="462" y="26"/>
                  </a:lnTo>
                  <a:lnTo>
                    <a:pt x="462" y="24"/>
                  </a:lnTo>
                  <a:lnTo>
                    <a:pt x="460" y="22"/>
                  </a:lnTo>
                  <a:lnTo>
                    <a:pt x="456" y="12"/>
                  </a:lnTo>
                  <a:lnTo>
                    <a:pt x="454" y="8"/>
                  </a:lnTo>
                  <a:lnTo>
                    <a:pt x="449" y="4"/>
                  </a:lnTo>
                  <a:lnTo>
                    <a:pt x="441" y="0"/>
                  </a:lnTo>
                  <a:lnTo>
                    <a:pt x="437" y="0"/>
                  </a:lnTo>
                  <a:lnTo>
                    <a:pt x="43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8" name="Freeform 629"/>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9" name="Freeform 630"/>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0" name="Freeform 631"/>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1" name="Freeform 632"/>
            <p:cNvSpPr>
              <a:spLocks/>
            </p:cNvSpPr>
            <p:nvPr/>
          </p:nvSpPr>
          <p:spPr bwMode="auto">
            <a:xfrm>
              <a:off x="6653213" y="2816225"/>
              <a:ext cx="733425" cy="908050"/>
            </a:xfrm>
            <a:custGeom>
              <a:avLst/>
              <a:gdLst>
                <a:gd name="T0" fmla="*/ 331 w 462"/>
                <a:gd name="T1" fmla="*/ 34 h 572"/>
                <a:gd name="T2" fmla="*/ 286 w 462"/>
                <a:gd name="T3" fmla="*/ 73 h 572"/>
                <a:gd name="T4" fmla="*/ 235 w 462"/>
                <a:gd name="T5" fmla="*/ 73 h 572"/>
                <a:gd name="T6" fmla="*/ 219 w 462"/>
                <a:gd name="T7" fmla="*/ 55 h 572"/>
                <a:gd name="T8" fmla="*/ 221 w 462"/>
                <a:gd name="T9" fmla="*/ 96 h 572"/>
                <a:gd name="T10" fmla="*/ 241 w 462"/>
                <a:gd name="T11" fmla="*/ 104 h 572"/>
                <a:gd name="T12" fmla="*/ 168 w 462"/>
                <a:gd name="T13" fmla="*/ 145 h 572"/>
                <a:gd name="T14" fmla="*/ 143 w 462"/>
                <a:gd name="T15" fmla="*/ 141 h 572"/>
                <a:gd name="T16" fmla="*/ 129 w 462"/>
                <a:gd name="T17" fmla="*/ 139 h 572"/>
                <a:gd name="T18" fmla="*/ 88 w 462"/>
                <a:gd name="T19" fmla="*/ 139 h 572"/>
                <a:gd name="T20" fmla="*/ 61 w 462"/>
                <a:gd name="T21" fmla="*/ 124 h 572"/>
                <a:gd name="T22" fmla="*/ 43 w 462"/>
                <a:gd name="T23" fmla="*/ 147 h 572"/>
                <a:gd name="T24" fmla="*/ 21 w 462"/>
                <a:gd name="T25" fmla="*/ 141 h 572"/>
                <a:gd name="T26" fmla="*/ 33 w 462"/>
                <a:gd name="T27" fmla="*/ 163 h 572"/>
                <a:gd name="T28" fmla="*/ 16 w 462"/>
                <a:gd name="T29" fmla="*/ 198 h 572"/>
                <a:gd name="T30" fmla="*/ 29 w 462"/>
                <a:gd name="T31" fmla="*/ 227 h 572"/>
                <a:gd name="T32" fmla="*/ 39 w 462"/>
                <a:gd name="T33" fmla="*/ 249 h 572"/>
                <a:gd name="T34" fmla="*/ 57 w 462"/>
                <a:gd name="T35" fmla="*/ 253 h 572"/>
                <a:gd name="T36" fmla="*/ 88 w 462"/>
                <a:gd name="T37" fmla="*/ 263 h 572"/>
                <a:gd name="T38" fmla="*/ 96 w 462"/>
                <a:gd name="T39" fmla="*/ 282 h 572"/>
                <a:gd name="T40" fmla="*/ 94 w 462"/>
                <a:gd name="T41" fmla="*/ 292 h 572"/>
                <a:gd name="T42" fmla="*/ 108 w 462"/>
                <a:gd name="T43" fmla="*/ 298 h 572"/>
                <a:gd name="T44" fmla="*/ 123 w 462"/>
                <a:gd name="T45" fmla="*/ 304 h 572"/>
                <a:gd name="T46" fmla="*/ 129 w 462"/>
                <a:gd name="T47" fmla="*/ 327 h 572"/>
                <a:gd name="T48" fmla="*/ 131 w 462"/>
                <a:gd name="T49" fmla="*/ 323 h 572"/>
                <a:gd name="T50" fmla="*/ 157 w 462"/>
                <a:gd name="T51" fmla="*/ 300 h 572"/>
                <a:gd name="T52" fmla="*/ 194 w 462"/>
                <a:gd name="T53" fmla="*/ 317 h 572"/>
                <a:gd name="T54" fmla="*/ 211 w 462"/>
                <a:gd name="T55" fmla="*/ 349 h 572"/>
                <a:gd name="T56" fmla="*/ 239 w 462"/>
                <a:gd name="T57" fmla="*/ 357 h 572"/>
                <a:gd name="T58" fmla="*/ 268 w 462"/>
                <a:gd name="T59" fmla="*/ 390 h 572"/>
                <a:gd name="T60" fmla="*/ 264 w 462"/>
                <a:gd name="T61" fmla="*/ 411 h 572"/>
                <a:gd name="T62" fmla="*/ 229 w 462"/>
                <a:gd name="T63" fmla="*/ 411 h 572"/>
                <a:gd name="T64" fmla="*/ 233 w 462"/>
                <a:gd name="T65" fmla="*/ 435 h 572"/>
                <a:gd name="T66" fmla="*/ 204 w 462"/>
                <a:gd name="T67" fmla="*/ 464 h 572"/>
                <a:gd name="T68" fmla="*/ 202 w 462"/>
                <a:gd name="T69" fmla="*/ 492 h 572"/>
                <a:gd name="T70" fmla="*/ 184 w 462"/>
                <a:gd name="T71" fmla="*/ 546 h 572"/>
                <a:gd name="T72" fmla="*/ 360 w 462"/>
                <a:gd name="T73" fmla="*/ 529 h 572"/>
                <a:gd name="T74" fmla="*/ 350 w 462"/>
                <a:gd name="T75" fmla="*/ 492 h 572"/>
                <a:gd name="T76" fmla="*/ 374 w 462"/>
                <a:gd name="T77" fmla="*/ 484 h 572"/>
                <a:gd name="T78" fmla="*/ 429 w 462"/>
                <a:gd name="T79" fmla="*/ 482 h 572"/>
                <a:gd name="T80" fmla="*/ 439 w 462"/>
                <a:gd name="T81" fmla="*/ 441 h 572"/>
                <a:gd name="T82" fmla="*/ 462 w 462"/>
                <a:gd name="T83" fmla="*/ 445 h 572"/>
                <a:gd name="T84" fmla="*/ 462 w 462"/>
                <a:gd name="T85" fmla="*/ 400 h 572"/>
                <a:gd name="T86" fmla="*/ 439 w 462"/>
                <a:gd name="T87" fmla="*/ 362 h 572"/>
                <a:gd name="T88" fmla="*/ 423 w 462"/>
                <a:gd name="T89" fmla="*/ 349 h 572"/>
                <a:gd name="T90" fmla="*/ 431 w 462"/>
                <a:gd name="T91" fmla="*/ 325 h 572"/>
                <a:gd name="T92" fmla="*/ 427 w 462"/>
                <a:gd name="T93" fmla="*/ 306 h 572"/>
                <a:gd name="T94" fmla="*/ 417 w 462"/>
                <a:gd name="T95" fmla="*/ 272 h 572"/>
                <a:gd name="T96" fmla="*/ 427 w 462"/>
                <a:gd name="T97" fmla="*/ 227 h 572"/>
                <a:gd name="T98" fmla="*/ 462 w 462"/>
                <a:gd name="T99" fmla="*/ 216 h 572"/>
                <a:gd name="T100" fmla="*/ 446 w 462"/>
                <a:gd name="T101" fmla="*/ 188 h 572"/>
                <a:gd name="T102" fmla="*/ 411 w 462"/>
                <a:gd name="T103" fmla="*/ 143 h 572"/>
                <a:gd name="T104" fmla="*/ 399 w 462"/>
                <a:gd name="T105" fmla="*/ 141 h 572"/>
                <a:gd name="T106" fmla="*/ 386 w 462"/>
                <a:gd name="T107" fmla="*/ 90 h 572"/>
                <a:gd name="T108" fmla="*/ 417 w 462"/>
                <a:gd name="T109" fmla="*/ 96 h 572"/>
                <a:gd name="T110" fmla="*/ 411 w 462"/>
                <a:gd name="T111" fmla="*/ 53 h 572"/>
                <a:gd name="T112" fmla="*/ 374 w 462"/>
                <a:gd name="T113" fmla="*/ 2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2" h="572">
                  <a:moveTo>
                    <a:pt x="350" y="2"/>
                  </a:moveTo>
                  <a:lnTo>
                    <a:pt x="335" y="6"/>
                  </a:lnTo>
                  <a:lnTo>
                    <a:pt x="331" y="18"/>
                  </a:lnTo>
                  <a:lnTo>
                    <a:pt x="331" y="32"/>
                  </a:lnTo>
                  <a:lnTo>
                    <a:pt x="331" y="34"/>
                  </a:lnTo>
                  <a:lnTo>
                    <a:pt x="311" y="36"/>
                  </a:lnTo>
                  <a:lnTo>
                    <a:pt x="300" y="38"/>
                  </a:lnTo>
                  <a:lnTo>
                    <a:pt x="303" y="41"/>
                  </a:lnTo>
                  <a:lnTo>
                    <a:pt x="300" y="49"/>
                  </a:lnTo>
                  <a:lnTo>
                    <a:pt x="286" y="73"/>
                  </a:lnTo>
                  <a:lnTo>
                    <a:pt x="280" y="81"/>
                  </a:lnTo>
                  <a:lnTo>
                    <a:pt x="272" y="81"/>
                  </a:lnTo>
                  <a:lnTo>
                    <a:pt x="270" y="81"/>
                  </a:lnTo>
                  <a:lnTo>
                    <a:pt x="243" y="75"/>
                  </a:lnTo>
                  <a:lnTo>
                    <a:pt x="235" y="73"/>
                  </a:lnTo>
                  <a:lnTo>
                    <a:pt x="229" y="67"/>
                  </a:lnTo>
                  <a:lnTo>
                    <a:pt x="227" y="59"/>
                  </a:lnTo>
                  <a:lnTo>
                    <a:pt x="225" y="53"/>
                  </a:lnTo>
                  <a:lnTo>
                    <a:pt x="217" y="53"/>
                  </a:lnTo>
                  <a:lnTo>
                    <a:pt x="219" y="55"/>
                  </a:lnTo>
                  <a:lnTo>
                    <a:pt x="219" y="67"/>
                  </a:lnTo>
                  <a:lnTo>
                    <a:pt x="217" y="75"/>
                  </a:lnTo>
                  <a:lnTo>
                    <a:pt x="213" y="88"/>
                  </a:lnTo>
                  <a:lnTo>
                    <a:pt x="217" y="92"/>
                  </a:lnTo>
                  <a:lnTo>
                    <a:pt x="221" y="96"/>
                  </a:lnTo>
                  <a:lnTo>
                    <a:pt x="223" y="98"/>
                  </a:lnTo>
                  <a:lnTo>
                    <a:pt x="229" y="102"/>
                  </a:lnTo>
                  <a:lnTo>
                    <a:pt x="233" y="100"/>
                  </a:lnTo>
                  <a:lnTo>
                    <a:pt x="237" y="102"/>
                  </a:lnTo>
                  <a:lnTo>
                    <a:pt x="241" y="104"/>
                  </a:lnTo>
                  <a:lnTo>
                    <a:pt x="237" y="110"/>
                  </a:lnTo>
                  <a:lnTo>
                    <a:pt x="194" y="143"/>
                  </a:lnTo>
                  <a:lnTo>
                    <a:pt x="192" y="147"/>
                  </a:lnTo>
                  <a:lnTo>
                    <a:pt x="188" y="147"/>
                  </a:lnTo>
                  <a:lnTo>
                    <a:pt x="168" y="145"/>
                  </a:lnTo>
                  <a:lnTo>
                    <a:pt x="164" y="149"/>
                  </a:lnTo>
                  <a:lnTo>
                    <a:pt x="155" y="151"/>
                  </a:lnTo>
                  <a:lnTo>
                    <a:pt x="155" y="151"/>
                  </a:lnTo>
                  <a:lnTo>
                    <a:pt x="149" y="147"/>
                  </a:lnTo>
                  <a:lnTo>
                    <a:pt x="143" y="141"/>
                  </a:lnTo>
                  <a:lnTo>
                    <a:pt x="143" y="137"/>
                  </a:lnTo>
                  <a:lnTo>
                    <a:pt x="143" y="133"/>
                  </a:lnTo>
                  <a:lnTo>
                    <a:pt x="141" y="130"/>
                  </a:lnTo>
                  <a:lnTo>
                    <a:pt x="137" y="133"/>
                  </a:lnTo>
                  <a:lnTo>
                    <a:pt x="129" y="139"/>
                  </a:lnTo>
                  <a:lnTo>
                    <a:pt x="117" y="145"/>
                  </a:lnTo>
                  <a:lnTo>
                    <a:pt x="108" y="145"/>
                  </a:lnTo>
                  <a:lnTo>
                    <a:pt x="108" y="143"/>
                  </a:lnTo>
                  <a:lnTo>
                    <a:pt x="104" y="139"/>
                  </a:lnTo>
                  <a:lnTo>
                    <a:pt x="88" y="139"/>
                  </a:lnTo>
                  <a:lnTo>
                    <a:pt x="84" y="137"/>
                  </a:lnTo>
                  <a:lnTo>
                    <a:pt x="82" y="133"/>
                  </a:lnTo>
                  <a:lnTo>
                    <a:pt x="76" y="124"/>
                  </a:lnTo>
                  <a:lnTo>
                    <a:pt x="72" y="126"/>
                  </a:lnTo>
                  <a:lnTo>
                    <a:pt x="61" y="124"/>
                  </a:lnTo>
                  <a:lnTo>
                    <a:pt x="53" y="124"/>
                  </a:lnTo>
                  <a:lnTo>
                    <a:pt x="51" y="126"/>
                  </a:lnTo>
                  <a:lnTo>
                    <a:pt x="51" y="128"/>
                  </a:lnTo>
                  <a:lnTo>
                    <a:pt x="51" y="133"/>
                  </a:lnTo>
                  <a:lnTo>
                    <a:pt x="43" y="147"/>
                  </a:lnTo>
                  <a:lnTo>
                    <a:pt x="43" y="149"/>
                  </a:lnTo>
                  <a:lnTo>
                    <a:pt x="41" y="147"/>
                  </a:lnTo>
                  <a:lnTo>
                    <a:pt x="33" y="141"/>
                  </a:lnTo>
                  <a:lnTo>
                    <a:pt x="27" y="141"/>
                  </a:lnTo>
                  <a:lnTo>
                    <a:pt x="21" y="141"/>
                  </a:lnTo>
                  <a:lnTo>
                    <a:pt x="21" y="143"/>
                  </a:lnTo>
                  <a:lnTo>
                    <a:pt x="23" y="151"/>
                  </a:lnTo>
                  <a:lnTo>
                    <a:pt x="23" y="151"/>
                  </a:lnTo>
                  <a:lnTo>
                    <a:pt x="27" y="153"/>
                  </a:lnTo>
                  <a:lnTo>
                    <a:pt x="33" y="163"/>
                  </a:lnTo>
                  <a:lnTo>
                    <a:pt x="25" y="171"/>
                  </a:lnTo>
                  <a:lnTo>
                    <a:pt x="0" y="188"/>
                  </a:lnTo>
                  <a:lnTo>
                    <a:pt x="8" y="190"/>
                  </a:lnTo>
                  <a:lnTo>
                    <a:pt x="14" y="194"/>
                  </a:lnTo>
                  <a:lnTo>
                    <a:pt x="16" y="198"/>
                  </a:lnTo>
                  <a:lnTo>
                    <a:pt x="18" y="204"/>
                  </a:lnTo>
                  <a:lnTo>
                    <a:pt x="21" y="210"/>
                  </a:lnTo>
                  <a:lnTo>
                    <a:pt x="29" y="214"/>
                  </a:lnTo>
                  <a:lnTo>
                    <a:pt x="27" y="225"/>
                  </a:lnTo>
                  <a:lnTo>
                    <a:pt x="29" y="227"/>
                  </a:lnTo>
                  <a:lnTo>
                    <a:pt x="35" y="235"/>
                  </a:lnTo>
                  <a:lnTo>
                    <a:pt x="31" y="241"/>
                  </a:lnTo>
                  <a:lnTo>
                    <a:pt x="37" y="243"/>
                  </a:lnTo>
                  <a:lnTo>
                    <a:pt x="39" y="245"/>
                  </a:lnTo>
                  <a:lnTo>
                    <a:pt x="39" y="249"/>
                  </a:lnTo>
                  <a:lnTo>
                    <a:pt x="41" y="251"/>
                  </a:lnTo>
                  <a:lnTo>
                    <a:pt x="47" y="251"/>
                  </a:lnTo>
                  <a:lnTo>
                    <a:pt x="51" y="247"/>
                  </a:lnTo>
                  <a:lnTo>
                    <a:pt x="55" y="247"/>
                  </a:lnTo>
                  <a:lnTo>
                    <a:pt x="57" y="253"/>
                  </a:lnTo>
                  <a:lnTo>
                    <a:pt x="61" y="253"/>
                  </a:lnTo>
                  <a:lnTo>
                    <a:pt x="63" y="249"/>
                  </a:lnTo>
                  <a:lnTo>
                    <a:pt x="65" y="251"/>
                  </a:lnTo>
                  <a:lnTo>
                    <a:pt x="74" y="255"/>
                  </a:lnTo>
                  <a:lnTo>
                    <a:pt x="88" y="263"/>
                  </a:lnTo>
                  <a:lnTo>
                    <a:pt x="88" y="265"/>
                  </a:lnTo>
                  <a:lnTo>
                    <a:pt x="92" y="267"/>
                  </a:lnTo>
                  <a:lnTo>
                    <a:pt x="92" y="270"/>
                  </a:lnTo>
                  <a:lnTo>
                    <a:pt x="90" y="282"/>
                  </a:lnTo>
                  <a:lnTo>
                    <a:pt x="96" y="282"/>
                  </a:lnTo>
                  <a:lnTo>
                    <a:pt x="96" y="286"/>
                  </a:lnTo>
                  <a:lnTo>
                    <a:pt x="100" y="288"/>
                  </a:lnTo>
                  <a:lnTo>
                    <a:pt x="100" y="290"/>
                  </a:lnTo>
                  <a:lnTo>
                    <a:pt x="94" y="292"/>
                  </a:lnTo>
                  <a:lnTo>
                    <a:pt x="94" y="292"/>
                  </a:lnTo>
                  <a:lnTo>
                    <a:pt x="94" y="296"/>
                  </a:lnTo>
                  <a:lnTo>
                    <a:pt x="96" y="298"/>
                  </a:lnTo>
                  <a:lnTo>
                    <a:pt x="96" y="298"/>
                  </a:lnTo>
                  <a:lnTo>
                    <a:pt x="102" y="298"/>
                  </a:lnTo>
                  <a:lnTo>
                    <a:pt x="108" y="298"/>
                  </a:lnTo>
                  <a:lnTo>
                    <a:pt x="115" y="298"/>
                  </a:lnTo>
                  <a:lnTo>
                    <a:pt x="119" y="300"/>
                  </a:lnTo>
                  <a:lnTo>
                    <a:pt x="121" y="300"/>
                  </a:lnTo>
                  <a:lnTo>
                    <a:pt x="123" y="302"/>
                  </a:lnTo>
                  <a:lnTo>
                    <a:pt x="123" y="304"/>
                  </a:lnTo>
                  <a:lnTo>
                    <a:pt x="125" y="306"/>
                  </a:lnTo>
                  <a:lnTo>
                    <a:pt x="123" y="312"/>
                  </a:lnTo>
                  <a:lnTo>
                    <a:pt x="123" y="321"/>
                  </a:lnTo>
                  <a:lnTo>
                    <a:pt x="125" y="327"/>
                  </a:lnTo>
                  <a:lnTo>
                    <a:pt x="129" y="327"/>
                  </a:lnTo>
                  <a:lnTo>
                    <a:pt x="129" y="323"/>
                  </a:lnTo>
                  <a:lnTo>
                    <a:pt x="129" y="321"/>
                  </a:lnTo>
                  <a:lnTo>
                    <a:pt x="129" y="321"/>
                  </a:lnTo>
                  <a:lnTo>
                    <a:pt x="129" y="323"/>
                  </a:lnTo>
                  <a:lnTo>
                    <a:pt x="131" y="323"/>
                  </a:lnTo>
                  <a:lnTo>
                    <a:pt x="135" y="321"/>
                  </a:lnTo>
                  <a:lnTo>
                    <a:pt x="139" y="319"/>
                  </a:lnTo>
                  <a:lnTo>
                    <a:pt x="141" y="314"/>
                  </a:lnTo>
                  <a:lnTo>
                    <a:pt x="153" y="300"/>
                  </a:lnTo>
                  <a:lnTo>
                    <a:pt x="157" y="300"/>
                  </a:lnTo>
                  <a:lnTo>
                    <a:pt x="168" y="302"/>
                  </a:lnTo>
                  <a:lnTo>
                    <a:pt x="192" y="302"/>
                  </a:lnTo>
                  <a:lnTo>
                    <a:pt x="194" y="304"/>
                  </a:lnTo>
                  <a:lnTo>
                    <a:pt x="194" y="314"/>
                  </a:lnTo>
                  <a:lnTo>
                    <a:pt x="194" y="317"/>
                  </a:lnTo>
                  <a:lnTo>
                    <a:pt x="202" y="317"/>
                  </a:lnTo>
                  <a:lnTo>
                    <a:pt x="209" y="317"/>
                  </a:lnTo>
                  <a:lnTo>
                    <a:pt x="209" y="327"/>
                  </a:lnTo>
                  <a:lnTo>
                    <a:pt x="209" y="343"/>
                  </a:lnTo>
                  <a:lnTo>
                    <a:pt x="211" y="349"/>
                  </a:lnTo>
                  <a:lnTo>
                    <a:pt x="217" y="355"/>
                  </a:lnTo>
                  <a:lnTo>
                    <a:pt x="223" y="357"/>
                  </a:lnTo>
                  <a:lnTo>
                    <a:pt x="231" y="355"/>
                  </a:lnTo>
                  <a:lnTo>
                    <a:pt x="237" y="355"/>
                  </a:lnTo>
                  <a:lnTo>
                    <a:pt x="239" y="357"/>
                  </a:lnTo>
                  <a:lnTo>
                    <a:pt x="249" y="359"/>
                  </a:lnTo>
                  <a:lnTo>
                    <a:pt x="251" y="362"/>
                  </a:lnTo>
                  <a:lnTo>
                    <a:pt x="251" y="382"/>
                  </a:lnTo>
                  <a:lnTo>
                    <a:pt x="256" y="386"/>
                  </a:lnTo>
                  <a:lnTo>
                    <a:pt x="268" y="390"/>
                  </a:lnTo>
                  <a:lnTo>
                    <a:pt x="272" y="394"/>
                  </a:lnTo>
                  <a:lnTo>
                    <a:pt x="272" y="398"/>
                  </a:lnTo>
                  <a:lnTo>
                    <a:pt x="270" y="404"/>
                  </a:lnTo>
                  <a:lnTo>
                    <a:pt x="270" y="409"/>
                  </a:lnTo>
                  <a:lnTo>
                    <a:pt x="264" y="411"/>
                  </a:lnTo>
                  <a:lnTo>
                    <a:pt x="264" y="411"/>
                  </a:lnTo>
                  <a:lnTo>
                    <a:pt x="258" y="409"/>
                  </a:lnTo>
                  <a:lnTo>
                    <a:pt x="251" y="406"/>
                  </a:lnTo>
                  <a:lnTo>
                    <a:pt x="231" y="409"/>
                  </a:lnTo>
                  <a:lnTo>
                    <a:pt x="229" y="411"/>
                  </a:lnTo>
                  <a:lnTo>
                    <a:pt x="227" y="415"/>
                  </a:lnTo>
                  <a:lnTo>
                    <a:pt x="223" y="417"/>
                  </a:lnTo>
                  <a:lnTo>
                    <a:pt x="227" y="427"/>
                  </a:lnTo>
                  <a:lnTo>
                    <a:pt x="231" y="431"/>
                  </a:lnTo>
                  <a:lnTo>
                    <a:pt x="233" y="435"/>
                  </a:lnTo>
                  <a:lnTo>
                    <a:pt x="233" y="441"/>
                  </a:lnTo>
                  <a:lnTo>
                    <a:pt x="213" y="462"/>
                  </a:lnTo>
                  <a:lnTo>
                    <a:pt x="211" y="464"/>
                  </a:lnTo>
                  <a:lnTo>
                    <a:pt x="209" y="466"/>
                  </a:lnTo>
                  <a:lnTo>
                    <a:pt x="204" y="464"/>
                  </a:lnTo>
                  <a:lnTo>
                    <a:pt x="200" y="466"/>
                  </a:lnTo>
                  <a:lnTo>
                    <a:pt x="200" y="470"/>
                  </a:lnTo>
                  <a:lnTo>
                    <a:pt x="206" y="480"/>
                  </a:lnTo>
                  <a:lnTo>
                    <a:pt x="204" y="488"/>
                  </a:lnTo>
                  <a:lnTo>
                    <a:pt x="202" y="492"/>
                  </a:lnTo>
                  <a:lnTo>
                    <a:pt x="194" y="509"/>
                  </a:lnTo>
                  <a:lnTo>
                    <a:pt x="190" y="515"/>
                  </a:lnTo>
                  <a:lnTo>
                    <a:pt x="188" y="527"/>
                  </a:lnTo>
                  <a:lnTo>
                    <a:pt x="184" y="537"/>
                  </a:lnTo>
                  <a:lnTo>
                    <a:pt x="184" y="546"/>
                  </a:lnTo>
                  <a:lnTo>
                    <a:pt x="192" y="568"/>
                  </a:lnTo>
                  <a:lnTo>
                    <a:pt x="194" y="572"/>
                  </a:lnTo>
                  <a:lnTo>
                    <a:pt x="358" y="572"/>
                  </a:lnTo>
                  <a:lnTo>
                    <a:pt x="360" y="564"/>
                  </a:lnTo>
                  <a:lnTo>
                    <a:pt x="360" y="529"/>
                  </a:lnTo>
                  <a:lnTo>
                    <a:pt x="364" y="517"/>
                  </a:lnTo>
                  <a:lnTo>
                    <a:pt x="366" y="513"/>
                  </a:lnTo>
                  <a:lnTo>
                    <a:pt x="366" y="505"/>
                  </a:lnTo>
                  <a:lnTo>
                    <a:pt x="358" y="501"/>
                  </a:lnTo>
                  <a:lnTo>
                    <a:pt x="350" y="492"/>
                  </a:lnTo>
                  <a:lnTo>
                    <a:pt x="356" y="482"/>
                  </a:lnTo>
                  <a:lnTo>
                    <a:pt x="358" y="482"/>
                  </a:lnTo>
                  <a:lnTo>
                    <a:pt x="366" y="484"/>
                  </a:lnTo>
                  <a:lnTo>
                    <a:pt x="370" y="482"/>
                  </a:lnTo>
                  <a:lnTo>
                    <a:pt x="374" y="484"/>
                  </a:lnTo>
                  <a:lnTo>
                    <a:pt x="394" y="492"/>
                  </a:lnTo>
                  <a:lnTo>
                    <a:pt x="394" y="492"/>
                  </a:lnTo>
                  <a:lnTo>
                    <a:pt x="405" y="490"/>
                  </a:lnTo>
                  <a:lnTo>
                    <a:pt x="413" y="486"/>
                  </a:lnTo>
                  <a:lnTo>
                    <a:pt x="429" y="482"/>
                  </a:lnTo>
                  <a:lnTo>
                    <a:pt x="441" y="472"/>
                  </a:lnTo>
                  <a:lnTo>
                    <a:pt x="441" y="466"/>
                  </a:lnTo>
                  <a:lnTo>
                    <a:pt x="441" y="460"/>
                  </a:lnTo>
                  <a:lnTo>
                    <a:pt x="439" y="447"/>
                  </a:lnTo>
                  <a:lnTo>
                    <a:pt x="439" y="441"/>
                  </a:lnTo>
                  <a:lnTo>
                    <a:pt x="443" y="443"/>
                  </a:lnTo>
                  <a:lnTo>
                    <a:pt x="446" y="441"/>
                  </a:lnTo>
                  <a:lnTo>
                    <a:pt x="456" y="445"/>
                  </a:lnTo>
                  <a:lnTo>
                    <a:pt x="460" y="445"/>
                  </a:lnTo>
                  <a:lnTo>
                    <a:pt x="462" y="445"/>
                  </a:lnTo>
                  <a:lnTo>
                    <a:pt x="462" y="406"/>
                  </a:lnTo>
                  <a:lnTo>
                    <a:pt x="456" y="406"/>
                  </a:lnTo>
                  <a:lnTo>
                    <a:pt x="452" y="406"/>
                  </a:lnTo>
                  <a:lnTo>
                    <a:pt x="452" y="402"/>
                  </a:lnTo>
                  <a:lnTo>
                    <a:pt x="462" y="400"/>
                  </a:lnTo>
                  <a:lnTo>
                    <a:pt x="462" y="394"/>
                  </a:lnTo>
                  <a:lnTo>
                    <a:pt x="450" y="392"/>
                  </a:lnTo>
                  <a:lnTo>
                    <a:pt x="448" y="388"/>
                  </a:lnTo>
                  <a:lnTo>
                    <a:pt x="441" y="370"/>
                  </a:lnTo>
                  <a:lnTo>
                    <a:pt x="439" y="362"/>
                  </a:lnTo>
                  <a:lnTo>
                    <a:pt x="435" y="362"/>
                  </a:lnTo>
                  <a:lnTo>
                    <a:pt x="429" y="364"/>
                  </a:lnTo>
                  <a:lnTo>
                    <a:pt x="429" y="357"/>
                  </a:lnTo>
                  <a:lnTo>
                    <a:pt x="425" y="355"/>
                  </a:lnTo>
                  <a:lnTo>
                    <a:pt x="423" y="349"/>
                  </a:lnTo>
                  <a:lnTo>
                    <a:pt x="423" y="343"/>
                  </a:lnTo>
                  <a:lnTo>
                    <a:pt x="425" y="329"/>
                  </a:lnTo>
                  <a:lnTo>
                    <a:pt x="425" y="327"/>
                  </a:lnTo>
                  <a:lnTo>
                    <a:pt x="429" y="327"/>
                  </a:lnTo>
                  <a:lnTo>
                    <a:pt x="431" y="325"/>
                  </a:lnTo>
                  <a:lnTo>
                    <a:pt x="423" y="317"/>
                  </a:lnTo>
                  <a:lnTo>
                    <a:pt x="423" y="310"/>
                  </a:lnTo>
                  <a:lnTo>
                    <a:pt x="423" y="308"/>
                  </a:lnTo>
                  <a:lnTo>
                    <a:pt x="423" y="306"/>
                  </a:lnTo>
                  <a:lnTo>
                    <a:pt x="427" y="306"/>
                  </a:lnTo>
                  <a:lnTo>
                    <a:pt x="429" y="304"/>
                  </a:lnTo>
                  <a:lnTo>
                    <a:pt x="429" y="292"/>
                  </a:lnTo>
                  <a:lnTo>
                    <a:pt x="431" y="288"/>
                  </a:lnTo>
                  <a:lnTo>
                    <a:pt x="429" y="280"/>
                  </a:lnTo>
                  <a:lnTo>
                    <a:pt x="417" y="272"/>
                  </a:lnTo>
                  <a:lnTo>
                    <a:pt x="405" y="265"/>
                  </a:lnTo>
                  <a:lnTo>
                    <a:pt x="409" y="261"/>
                  </a:lnTo>
                  <a:lnTo>
                    <a:pt x="411" y="255"/>
                  </a:lnTo>
                  <a:lnTo>
                    <a:pt x="421" y="237"/>
                  </a:lnTo>
                  <a:lnTo>
                    <a:pt x="427" y="227"/>
                  </a:lnTo>
                  <a:lnTo>
                    <a:pt x="435" y="227"/>
                  </a:lnTo>
                  <a:lnTo>
                    <a:pt x="437" y="227"/>
                  </a:lnTo>
                  <a:lnTo>
                    <a:pt x="452" y="227"/>
                  </a:lnTo>
                  <a:lnTo>
                    <a:pt x="454" y="225"/>
                  </a:lnTo>
                  <a:lnTo>
                    <a:pt x="462" y="216"/>
                  </a:lnTo>
                  <a:lnTo>
                    <a:pt x="462" y="212"/>
                  </a:lnTo>
                  <a:lnTo>
                    <a:pt x="458" y="210"/>
                  </a:lnTo>
                  <a:lnTo>
                    <a:pt x="460" y="204"/>
                  </a:lnTo>
                  <a:lnTo>
                    <a:pt x="458" y="200"/>
                  </a:lnTo>
                  <a:lnTo>
                    <a:pt x="446" y="188"/>
                  </a:lnTo>
                  <a:lnTo>
                    <a:pt x="431" y="171"/>
                  </a:lnTo>
                  <a:lnTo>
                    <a:pt x="427" y="161"/>
                  </a:lnTo>
                  <a:lnTo>
                    <a:pt x="429" y="153"/>
                  </a:lnTo>
                  <a:lnTo>
                    <a:pt x="411" y="151"/>
                  </a:lnTo>
                  <a:lnTo>
                    <a:pt x="411" y="143"/>
                  </a:lnTo>
                  <a:lnTo>
                    <a:pt x="409" y="139"/>
                  </a:lnTo>
                  <a:lnTo>
                    <a:pt x="405" y="137"/>
                  </a:lnTo>
                  <a:lnTo>
                    <a:pt x="403" y="137"/>
                  </a:lnTo>
                  <a:lnTo>
                    <a:pt x="401" y="141"/>
                  </a:lnTo>
                  <a:lnTo>
                    <a:pt x="399" y="141"/>
                  </a:lnTo>
                  <a:lnTo>
                    <a:pt x="392" y="124"/>
                  </a:lnTo>
                  <a:lnTo>
                    <a:pt x="394" y="120"/>
                  </a:lnTo>
                  <a:lnTo>
                    <a:pt x="384" y="106"/>
                  </a:lnTo>
                  <a:lnTo>
                    <a:pt x="382" y="100"/>
                  </a:lnTo>
                  <a:lnTo>
                    <a:pt x="386" y="90"/>
                  </a:lnTo>
                  <a:lnTo>
                    <a:pt x="392" y="85"/>
                  </a:lnTo>
                  <a:lnTo>
                    <a:pt x="394" y="88"/>
                  </a:lnTo>
                  <a:lnTo>
                    <a:pt x="407" y="102"/>
                  </a:lnTo>
                  <a:lnTo>
                    <a:pt x="409" y="104"/>
                  </a:lnTo>
                  <a:lnTo>
                    <a:pt x="417" y="96"/>
                  </a:lnTo>
                  <a:lnTo>
                    <a:pt x="423" y="94"/>
                  </a:lnTo>
                  <a:lnTo>
                    <a:pt x="427" y="88"/>
                  </a:lnTo>
                  <a:lnTo>
                    <a:pt x="425" y="75"/>
                  </a:lnTo>
                  <a:lnTo>
                    <a:pt x="417" y="65"/>
                  </a:lnTo>
                  <a:lnTo>
                    <a:pt x="411" y="53"/>
                  </a:lnTo>
                  <a:lnTo>
                    <a:pt x="409" y="49"/>
                  </a:lnTo>
                  <a:lnTo>
                    <a:pt x="403" y="41"/>
                  </a:lnTo>
                  <a:lnTo>
                    <a:pt x="388" y="28"/>
                  </a:lnTo>
                  <a:lnTo>
                    <a:pt x="378" y="22"/>
                  </a:lnTo>
                  <a:lnTo>
                    <a:pt x="374" y="22"/>
                  </a:lnTo>
                  <a:lnTo>
                    <a:pt x="362" y="6"/>
                  </a:lnTo>
                  <a:lnTo>
                    <a:pt x="362" y="2"/>
                  </a:lnTo>
                  <a:lnTo>
                    <a:pt x="360" y="0"/>
                  </a:lnTo>
                  <a:lnTo>
                    <a:pt x="35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2" name="Freeform 633"/>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3" name="Freeform 63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4" name="Freeform 63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5" name="Freeform 636"/>
            <p:cNvSpPr>
              <a:spLocks noEditPoints="1"/>
            </p:cNvSpPr>
            <p:nvPr/>
          </p:nvSpPr>
          <p:spPr bwMode="auto">
            <a:xfrm>
              <a:off x="7623175" y="3711575"/>
              <a:ext cx="668338" cy="385763"/>
            </a:xfrm>
            <a:custGeom>
              <a:avLst/>
              <a:gdLst>
                <a:gd name="T0" fmla="*/ 194 w 421"/>
                <a:gd name="T1" fmla="*/ 67 h 243"/>
                <a:gd name="T2" fmla="*/ 23 w 421"/>
                <a:gd name="T3" fmla="*/ 37 h 243"/>
                <a:gd name="T4" fmla="*/ 45 w 421"/>
                <a:gd name="T5" fmla="*/ 67 h 243"/>
                <a:gd name="T6" fmla="*/ 47 w 421"/>
                <a:gd name="T7" fmla="*/ 82 h 243"/>
                <a:gd name="T8" fmla="*/ 63 w 421"/>
                <a:gd name="T9" fmla="*/ 100 h 243"/>
                <a:gd name="T10" fmla="*/ 72 w 421"/>
                <a:gd name="T11" fmla="*/ 108 h 243"/>
                <a:gd name="T12" fmla="*/ 82 w 421"/>
                <a:gd name="T13" fmla="*/ 123 h 243"/>
                <a:gd name="T14" fmla="*/ 86 w 421"/>
                <a:gd name="T15" fmla="*/ 143 h 243"/>
                <a:gd name="T16" fmla="*/ 100 w 421"/>
                <a:gd name="T17" fmla="*/ 159 h 243"/>
                <a:gd name="T18" fmla="*/ 129 w 421"/>
                <a:gd name="T19" fmla="*/ 137 h 243"/>
                <a:gd name="T20" fmla="*/ 147 w 421"/>
                <a:gd name="T21" fmla="*/ 143 h 243"/>
                <a:gd name="T22" fmla="*/ 145 w 421"/>
                <a:gd name="T23" fmla="*/ 159 h 243"/>
                <a:gd name="T24" fmla="*/ 135 w 421"/>
                <a:gd name="T25" fmla="*/ 186 h 243"/>
                <a:gd name="T26" fmla="*/ 145 w 421"/>
                <a:gd name="T27" fmla="*/ 196 h 243"/>
                <a:gd name="T28" fmla="*/ 166 w 421"/>
                <a:gd name="T29" fmla="*/ 194 h 243"/>
                <a:gd name="T30" fmla="*/ 184 w 421"/>
                <a:gd name="T31" fmla="*/ 192 h 243"/>
                <a:gd name="T32" fmla="*/ 190 w 421"/>
                <a:gd name="T33" fmla="*/ 208 h 243"/>
                <a:gd name="T34" fmla="*/ 188 w 421"/>
                <a:gd name="T35" fmla="*/ 229 h 243"/>
                <a:gd name="T36" fmla="*/ 180 w 421"/>
                <a:gd name="T37" fmla="*/ 243 h 243"/>
                <a:gd name="T38" fmla="*/ 409 w 421"/>
                <a:gd name="T39" fmla="*/ 243 h 243"/>
                <a:gd name="T40" fmla="*/ 401 w 421"/>
                <a:gd name="T41" fmla="*/ 235 h 243"/>
                <a:gd name="T42" fmla="*/ 392 w 421"/>
                <a:gd name="T43" fmla="*/ 225 h 243"/>
                <a:gd name="T44" fmla="*/ 403 w 421"/>
                <a:gd name="T45" fmla="*/ 217 h 243"/>
                <a:gd name="T46" fmla="*/ 419 w 421"/>
                <a:gd name="T47" fmla="*/ 211 h 243"/>
                <a:gd name="T48" fmla="*/ 421 w 421"/>
                <a:gd name="T49" fmla="*/ 188 h 243"/>
                <a:gd name="T50" fmla="*/ 411 w 421"/>
                <a:gd name="T51" fmla="*/ 188 h 243"/>
                <a:gd name="T52" fmla="*/ 405 w 421"/>
                <a:gd name="T53" fmla="*/ 180 h 243"/>
                <a:gd name="T54" fmla="*/ 403 w 421"/>
                <a:gd name="T55" fmla="*/ 172 h 243"/>
                <a:gd name="T56" fmla="*/ 407 w 421"/>
                <a:gd name="T57" fmla="*/ 163 h 243"/>
                <a:gd name="T58" fmla="*/ 421 w 421"/>
                <a:gd name="T59" fmla="*/ 147 h 243"/>
                <a:gd name="T60" fmla="*/ 411 w 421"/>
                <a:gd name="T61" fmla="*/ 114 h 243"/>
                <a:gd name="T62" fmla="*/ 403 w 421"/>
                <a:gd name="T63" fmla="*/ 119 h 243"/>
                <a:gd name="T64" fmla="*/ 405 w 421"/>
                <a:gd name="T65" fmla="*/ 108 h 243"/>
                <a:gd name="T66" fmla="*/ 403 w 421"/>
                <a:gd name="T67" fmla="*/ 100 h 243"/>
                <a:gd name="T68" fmla="*/ 390 w 421"/>
                <a:gd name="T69" fmla="*/ 110 h 243"/>
                <a:gd name="T70" fmla="*/ 378 w 421"/>
                <a:gd name="T71" fmla="*/ 108 h 243"/>
                <a:gd name="T72" fmla="*/ 370 w 421"/>
                <a:gd name="T73" fmla="*/ 104 h 243"/>
                <a:gd name="T74" fmla="*/ 362 w 421"/>
                <a:gd name="T75" fmla="*/ 112 h 243"/>
                <a:gd name="T76" fmla="*/ 358 w 421"/>
                <a:gd name="T77" fmla="*/ 129 h 243"/>
                <a:gd name="T78" fmla="*/ 325 w 421"/>
                <a:gd name="T79" fmla="*/ 135 h 243"/>
                <a:gd name="T80" fmla="*/ 300 w 421"/>
                <a:gd name="T81" fmla="*/ 139 h 243"/>
                <a:gd name="T82" fmla="*/ 290 w 421"/>
                <a:gd name="T83" fmla="*/ 131 h 243"/>
                <a:gd name="T84" fmla="*/ 276 w 421"/>
                <a:gd name="T85" fmla="*/ 141 h 243"/>
                <a:gd name="T86" fmla="*/ 272 w 421"/>
                <a:gd name="T87" fmla="*/ 127 h 243"/>
                <a:gd name="T88" fmla="*/ 270 w 421"/>
                <a:gd name="T89" fmla="*/ 125 h 243"/>
                <a:gd name="T90" fmla="*/ 239 w 421"/>
                <a:gd name="T91" fmla="*/ 108 h 243"/>
                <a:gd name="T92" fmla="*/ 231 w 421"/>
                <a:gd name="T93" fmla="*/ 88 h 243"/>
                <a:gd name="T94" fmla="*/ 223 w 421"/>
                <a:gd name="T95" fmla="*/ 74 h 243"/>
                <a:gd name="T96" fmla="*/ 202 w 421"/>
                <a:gd name="T97" fmla="*/ 67 h 243"/>
                <a:gd name="T98" fmla="*/ 192 w 421"/>
                <a:gd name="T99" fmla="*/ 63 h 243"/>
                <a:gd name="T100" fmla="*/ 196 w 421"/>
                <a:gd name="T101" fmla="*/ 29 h 243"/>
                <a:gd name="T102" fmla="*/ 176 w 421"/>
                <a:gd name="T103" fmla="*/ 10 h 243"/>
                <a:gd name="T104" fmla="*/ 149 w 421"/>
                <a:gd name="T105" fmla="*/ 10 h 243"/>
                <a:gd name="T106" fmla="*/ 119 w 421"/>
                <a:gd name="T107" fmla="*/ 8 h 243"/>
                <a:gd name="T108" fmla="*/ 90 w 421"/>
                <a:gd name="T109" fmla="*/ 18 h 243"/>
                <a:gd name="T110" fmla="*/ 55 w 421"/>
                <a:gd name="T111" fmla="*/ 12 h 243"/>
                <a:gd name="T112" fmla="*/ 6 w 421"/>
                <a:gd name="T113" fmla="*/ 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1" h="243">
                  <a:moveTo>
                    <a:pt x="194" y="67"/>
                  </a:moveTo>
                  <a:lnTo>
                    <a:pt x="194" y="67"/>
                  </a:lnTo>
                  <a:lnTo>
                    <a:pt x="194" y="67"/>
                  </a:lnTo>
                  <a:close/>
                  <a:moveTo>
                    <a:pt x="4" y="14"/>
                  </a:moveTo>
                  <a:lnTo>
                    <a:pt x="14" y="35"/>
                  </a:lnTo>
                  <a:lnTo>
                    <a:pt x="23" y="37"/>
                  </a:lnTo>
                  <a:lnTo>
                    <a:pt x="37" y="59"/>
                  </a:lnTo>
                  <a:lnTo>
                    <a:pt x="45" y="65"/>
                  </a:lnTo>
                  <a:lnTo>
                    <a:pt x="45" y="67"/>
                  </a:lnTo>
                  <a:lnTo>
                    <a:pt x="39" y="74"/>
                  </a:lnTo>
                  <a:lnTo>
                    <a:pt x="39" y="78"/>
                  </a:lnTo>
                  <a:lnTo>
                    <a:pt x="47" y="82"/>
                  </a:lnTo>
                  <a:lnTo>
                    <a:pt x="41" y="88"/>
                  </a:lnTo>
                  <a:lnTo>
                    <a:pt x="41" y="98"/>
                  </a:lnTo>
                  <a:lnTo>
                    <a:pt x="63" y="100"/>
                  </a:lnTo>
                  <a:lnTo>
                    <a:pt x="63" y="102"/>
                  </a:lnTo>
                  <a:lnTo>
                    <a:pt x="65" y="106"/>
                  </a:lnTo>
                  <a:lnTo>
                    <a:pt x="72" y="108"/>
                  </a:lnTo>
                  <a:lnTo>
                    <a:pt x="76" y="110"/>
                  </a:lnTo>
                  <a:lnTo>
                    <a:pt x="78" y="116"/>
                  </a:lnTo>
                  <a:lnTo>
                    <a:pt x="82" y="123"/>
                  </a:lnTo>
                  <a:lnTo>
                    <a:pt x="80" y="125"/>
                  </a:lnTo>
                  <a:lnTo>
                    <a:pt x="82" y="133"/>
                  </a:lnTo>
                  <a:lnTo>
                    <a:pt x="86" y="143"/>
                  </a:lnTo>
                  <a:lnTo>
                    <a:pt x="94" y="149"/>
                  </a:lnTo>
                  <a:lnTo>
                    <a:pt x="102" y="149"/>
                  </a:lnTo>
                  <a:lnTo>
                    <a:pt x="100" y="159"/>
                  </a:lnTo>
                  <a:lnTo>
                    <a:pt x="114" y="147"/>
                  </a:lnTo>
                  <a:lnTo>
                    <a:pt x="119" y="149"/>
                  </a:lnTo>
                  <a:lnTo>
                    <a:pt x="129" y="137"/>
                  </a:lnTo>
                  <a:lnTo>
                    <a:pt x="139" y="141"/>
                  </a:lnTo>
                  <a:lnTo>
                    <a:pt x="141" y="143"/>
                  </a:lnTo>
                  <a:lnTo>
                    <a:pt x="147" y="143"/>
                  </a:lnTo>
                  <a:lnTo>
                    <a:pt x="149" y="145"/>
                  </a:lnTo>
                  <a:lnTo>
                    <a:pt x="149" y="151"/>
                  </a:lnTo>
                  <a:lnTo>
                    <a:pt x="145" y="159"/>
                  </a:lnTo>
                  <a:lnTo>
                    <a:pt x="137" y="172"/>
                  </a:lnTo>
                  <a:lnTo>
                    <a:pt x="131" y="184"/>
                  </a:lnTo>
                  <a:lnTo>
                    <a:pt x="135" y="186"/>
                  </a:lnTo>
                  <a:lnTo>
                    <a:pt x="135" y="192"/>
                  </a:lnTo>
                  <a:lnTo>
                    <a:pt x="137" y="196"/>
                  </a:lnTo>
                  <a:lnTo>
                    <a:pt x="145" y="196"/>
                  </a:lnTo>
                  <a:lnTo>
                    <a:pt x="153" y="192"/>
                  </a:lnTo>
                  <a:lnTo>
                    <a:pt x="159" y="192"/>
                  </a:lnTo>
                  <a:lnTo>
                    <a:pt x="166" y="194"/>
                  </a:lnTo>
                  <a:lnTo>
                    <a:pt x="172" y="194"/>
                  </a:lnTo>
                  <a:lnTo>
                    <a:pt x="174" y="190"/>
                  </a:lnTo>
                  <a:lnTo>
                    <a:pt x="184" y="192"/>
                  </a:lnTo>
                  <a:lnTo>
                    <a:pt x="188" y="194"/>
                  </a:lnTo>
                  <a:lnTo>
                    <a:pt x="188" y="202"/>
                  </a:lnTo>
                  <a:lnTo>
                    <a:pt x="190" y="208"/>
                  </a:lnTo>
                  <a:lnTo>
                    <a:pt x="190" y="215"/>
                  </a:lnTo>
                  <a:lnTo>
                    <a:pt x="190" y="223"/>
                  </a:lnTo>
                  <a:lnTo>
                    <a:pt x="188" y="229"/>
                  </a:lnTo>
                  <a:lnTo>
                    <a:pt x="184" y="233"/>
                  </a:lnTo>
                  <a:lnTo>
                    <a:pt x="182" y="239"/>
                  </a:lnTo>
                  <a:lnTo>
                    <a:pt x="180" y="243"/>
                  </a:lnTo>
                  <a:lnTo>
                    <a:pt x="184" y="243"/>
                  </a:lnTo>
                  <a:lnTo>
                    <a:pt x="188" y="243"/>
                  </a:lnTo>
                  <a:lnTo>
                    <a:pt x="409" y="243"/>
                  </a:lnTo>
                  <a:lnTo>
                    <a:pt x="407" y="241"/>
                  </a:lnTo>
                  <a:lnTo>
                    <a:pt x="405" y="237"/>
                  </a:lnTo>
                  <a:lnTo>
                    <a:pt x="401" y="235"/>
                  </a:lnTo>
                  <a:lnTo>
                    <a:pt x="396" y="233"/>
                  </a:lnTo>
                  <a:lnTo>
                    <a:pt x="392" y="227"/>
                  </a:lnTo>
                  <a:lnTo>
                    <a:pt x="392" y="225"/>
                  </a:lnTo>
                  <a:lnTo>
                    <a:pt x="394" y="219"/>
                  </a:lnTo>
                  <a:lnTo>
                    <a:pt x="396" y="219"/>
                  </a:lnTo>
                  <a:lnTo>
                    <a:pt x="403" y="217"/>
                  </a:lnTo>
                  <a:lnTo>
                    <a:pt x="407" y="215"/>
                  </a:lnTo>
                  <a:lnTo>
                    <a:pt x="415" y="215"/>
                  </a:lnTo>
                  <a:lnTo>
                    <a:pt x="419" y="211"/>
                  </a:lnTo>
                  <a:lnTo>
                    <a:pt x="419" y="208"/>
                  </a:lnTo>
                  <a:lnTo>
                    <a:pt x="421" y="206"/>
                  </a:lnTo>
                  <a:lnTo>
                    <a:pt x="421" y="188"/>
                  </a:lnTo>
                  <a:lnTo>
                    <a:pt x="417" y="188"/>
                  </a:lnTo>
                  <a:lnTo>
                    <a:pt x="415" y="188"/>
                  </a:lnTo>
                  <a:lnTo>
                    <a:pt x="411" y="188"/>
                  </a:lnTo>
                  <a:lnTo>
                    <a:pt x="409" y="184"/>
                  </a:lnTo>
                  <a:lnTo>
                    <a:pt x="407" y="184"/>
                  </a:lnTo>
                  <a:lnTo>
                    <a:pt x="405" y="180"/>
                  </a:lnTo>
                  <a:lnTo>
                    <a:pt x="405" y="178"/>
                  </a:lnTo>
                  <a:lnTo>
                    <a:pt x="405" y="176"/>
                  </a:lnTo>
                  <a:lnTo>
                    <a:pt x="403" y="172"/>
                  </a:lnTo>
                  <a:lnTo>
                    <a:pt x="403" y="168"/>
                  </a:lnTo>
                  <a:lnTo>
                    <a:pt x="403" y="168"/>
                  </a:lnTo>
                  <a:lnTo>
                    <a:pt x="407" y="163"/>
                  </a:lnTo>
                  <a:lnTo>
                    <a:pt x="413" y="155"/>
                  </a:lnTo>
                  <a:lnTo>
                    <a:pt x="419" y="149"/>
                  </a:lnTo>
                  <a:lnTo>
                    <a:pt x="421" y="147"/>
                  </a:lnTo>
                  <a:lnTo>
                    <a:pt x="421" y="112"/>
                  </a:lnTo>
                  <a:lnTo>
                    <a:pt x="417" y="112"/>
                  </a:lnTo>
                  <a:lnTo>
                    <a:pt x="411" y="114"/>
                  </a:lnTo>
                  <a:lnTo>
                    <a:pt x="405" y="119"/>
                  </a:lnTo>
                  <a:lnTo>
                    <a:pt x="403" y="119"/>
                  </a:lnTo>
                  <a:lnTo>
                    <a:pt x="403" y="119"/>
                  </a:lnTo>
                  <a:lnTo>
                    <a:pt x="405" y="114"/>
                  </a:lnTo>
                  <a:lnTo>
                    <a:pt x="403" y="110"/>
                  </a:lnTo>
                  <a:lnTo>
                    <a:pt x="405" y="108"/>
                  </a:lnTo>
                  <a:lnTo>
                    <a:pt x="409" y="92"/>
                  </a:lnTo>
                  <a:lnTo>
                    <a:pt x="407" y="92"/>
                  </a:lnTo>
                  <a:lnTo>
                    <a:pt x="403" y="100"/>
                  </a:lnTo>
                  <a:lnTo>
                    <a:pt x="401" y="106"/>
                  </a:lnTo>
                  <a:lnTo>
                    <a:pt x="394" y="110"/>
                  </a:lnTo>
                  <a:lnTo>
                    <a:pt x="390" y="110"/>
                  </a:lnTo>
                  <a:lnTo>
                    <a:pt x="386" y="110"/>
                  </a:lnTo>
                  <a:lnTo>
                    <a:pt x="382" y="108"/>
                  </a:lnTo>
                  <a:lnTo>
                    <a:pt x="378" y="108"/>
                  </a:lnTo>
                  <a:lnTo>
                    <a:pt x="374" y="106"/>
                  </a:lnTo>
                  <a:lnTo>
                    <a:pt x="372" y="104"/>
                  </a:lnTo>
                  <a:lnTo>
                    <a:pt x="370" y="104"/>
                  </a:lnTo>
                  <a:lnTo>
                    <a:pt x="368" y="104"/>
                  </a:lnTo>
                  <a:lnTo>
                    <a:pt x="364" y="108"/>
                  </a:lnTo>
                  <a:lnTo>
                    <a:pt x="362" y="112"/>
                  </a:lnTo>
                  <a:lnTo>
                    <a:pt x="360" y="116"/>
                  </a:lnTo>
                  <a:lnTo>
                    <a:pt x="360" y="127"/>
                  </a:lnTo>
                  <a:lnTo>
                    <a:pt x="358" y="129"/>
                  </a:lnTo>
                  <a:lnTo>
                    <a:pt x="341" y="133"/>
                  </a:lnTo>
                  <a:lnTo>
                    <a:pt x="331" y="133"/>
                  </a:lnTo>
                  <a:lnTo>
                    <a:pt x="325" y="135"/>
                  </a:lnTo>
                  <a:lnTo>
                    <a:pt x="321" y="135"/>
                  </a:lnTo>
                  <a:lnTo>
                    <a:pt x="315" y="135"/>
                  </a:lnTo>
                  <a:lnTo>
                    <a:pt x="300" y="139"/>
                  </a:lnTo>
                  <a:lnTo>
                    <a:pt x="296" y="137"/>
                  </a:lnTo>
                  <a:lnTo>
                    <a:pt x="294" y="137"/>
                  </a:lnTo>
                  <a:lnTo>
                    <a:pt x="290" y="131"/>
                  </a:lnTo>
                  <a:lnTo>
                    <a:pt x="284" y="137"/>
                  </a:lnTo>
                  <a:lnTo>
                    <a:pt x="278" y="141"/>
                  </a:lnTo>
                  <a:lnTo>
                    <a:pt x="276" y="141"/>
                  </a:lnTo>
                  <a:lnTo>
                    <a:pt x="272" y="135"/>
                  </a:lnTo>
                  <a:lnTo>
                    <a:pt x="272" y="131"/>
                  </a:lnTo>
                  <a:lnTo>
                    <a:pt x="272" y="127"/>
                  </a:lnTo>
                  <a:lnTo>
                    <a:pt x="272" y="123"/>
                  </a:lnTo>
                  <a:lnTo>
                    <a:pt x="270" y="123"/>
                  </a:lnTo>
                  <a:lnTo>
                    <a:pt x="270" y="125"/>
                  </a:lnTo>
                  <a:lnTo>
                    <a:pt x="262" y="123"/>
                  </a:lnTo>
                  <a:lnTo>
                    <a:pt x="255" y="119"/>
                  </a:lnTo>
                  <a:lnTo>
                    <a:pt x="239" y="108"/>
                  </a:lnTo>
                  <a:lnTo>
                    <a:pt x="239" y="108"/>
                  </a:lnTo>
                  <a:lnTo>
                    <a:pt x="235" y="100"/>
                  </a:lnTo>
                  <a:lnTo>
                    <a:pt x="231" y="88"/>
                  </a:lnTo>
                  <a:lnTo>
                    <a:pt x="229" y="82"/>
                  </a:lnTo>
                  <a:lnTo>
                    <a:pt x="223" y="76"/>
                  </a:lnTo>
                  <a:lnTo>
                    <a:pt x="223" y="74"/>
                  </a:lnTo>
                  <a:lnTo>
                    <a:pt x="221" y="63"/>
                  </a:lnTo>
                  <a:lnTo>
                    <a:pt x="204" y="67"/>
                  </a:lnTo>
                  <a:lnTo>
                    <a:pt x="202" y="67"/>
                  </a:lnTo>
                  <a:lnTo>
                    <a:pt x="194" y="67"/>
                  </a:lnTo>
                  <a:lnTo>
                    <a:pt x="194" y="67"/>
                  </a:lnTo>
                  <a:lnTo>
                    <a:pt x="192" y="63"/>
                  </a:lnTo>
                  <a:lnTo>
                    <a:pt x="194" y="49"/>
                  </a:lnTo>
                  <a:lnTo>
                    <a:pt x="196" y="37"/>
                  </a:lnTo>
                  <a:lnTo>
                    <a:pt x="196" y="29"/>
                  </a:lnTo>
                  <a:lnTo>
                    <a:pt x="194" y="22"/>
                  </a:lnTo>
                  <a:lnTo>
                    <a:pt x="188" y="20"/>
                  </a:lnTo>
                  <a:lnTo>
                    <a:pt x="176" y="10"/>
                  </a:lnTo>
                  <a:lnTo>
                    <a:pt x="166" y="8"/>
                  </a:lnTo>
                  <a:lnTo>
                    <a:pt x="159" y="2"/>
                  </a:lnTo>
                  <a:lnTo>
                    <a:pt x="149" y="10"/>
                  </a:lnTo>
                  <a:lnTo>
                    <a:pt x="133" y="14"/>
                  </a:lnTo>
                  <a:lnTo>
                    <a:pt x="121" y="6"/>
                  </a:lnTo>
                  <a:lnTo>
                    <a:pt x="119" y="8"/>
                  </a:lnTo>
                  <a:lnTo>
                    <a:pt x="110" y="10"/>
                  </a:lnTo>
                  <a:lnTo>
                    <a:pt x="108" y="16"/>
                  </a:lnTo>
                  <a:lnTo>
                    <a:pt x="90" y="18"/>
                  </a:lnTo>
                  <a:lnTo>
                    <a:pt x="82" y="20"/>
                  </a:lnTo>
                  <a:lnTo>
                    <a:pt x="76" y="16"/>
                  </a:lnTo>
                  <a:lnTo>
                    <a:pt x="55" y="12"/>
                  </a:lnTo>
                  <a:lnTo>
                    <a:pt x="41" y="18"/>
                  </a:lnTo>
                  <a:lnTo>
                    <a:pt x="14" y="8"/>
                  </a:lnTo>
                  <a:lnTo>
                    <a:pt x="6" y="2"/>
                  </a:lnTo>
                  <a:lnTo>
                    <a:pt x="0" y="0"/>
                  </a:lnTo>
                  <a:lnTo>
                    <a:pt x="4"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6" name="Freeform 637"/>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7" name="Freeform 638"/>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8" name="Freeform 639"/>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9" name="Freeform 640"/>
            <p:cNvSpPr>
              <a:spLocks noEditPoints="1"/>
            </p:cNvSpPr>
            <p:nvPr/>
          </p:nvSpPr>
          <p:spPr bwMode="auto">
            <a:xfrm>
              <a:off x="7704138" y="3438525"/>
              <a:ext cx="558800" cy="428625"/>
            </a:xfrm>
            <a:custGeom>
              <a:avLst/>
              <a:gdLst>
                <a:gd name="T0" fmla="*/ 143 w 352"/>
                <a:gd name="T1" fmla="*/ 194 h 270"/>
                <a:gd name="T2" fmla="*/ 82 w 352"/>
                <a:gd name="T3" fmla="*/ 0 h 270"/>
                <a:gd name="T4" fmla="*/ 70 w 352"/>
                <a:gd name="T5" fmla="*/ 19 h 270"/>
                <a:gd name="T6" fmla="*/ 92 w 352"/>
                <a:gd name="T7" fmla="*/ 41 h 270"/>
                <a:gd name="T8" fmla="*/ 92 w 352"/>
                <a:gd name="T9" fmla="*/ 59 h 270"/>
                <a:gd name="T10" fmla="*/ 76 w 352"/>
                <a:gd name="T11" fmla="*/ 82 h 270"/>
                <a:gd name="T12" fmla="*/ 59 w 352"/>
                <a:gd name="T13" fmla="*/ 72 h 270"/>
                <a:gd name="T14" fmla="*/ 51 w 352"/>
                <a:gd name="T15" fmla="*/ 80 h 270"/>
                <a:gd name="T16" fmla="*/ 37 w 352"/>
                <a:gd name="T17" fmla="*/ 76 h 270"/>
                <a:gd name="T18" fmla="*/ 16 w 352"/>
                <a:gd name="T19" fmla="*/ 88 h 270"/>
                <a:gd name="T20" fmla="*/ 10 w 352"/>
                <a:gd name="T21" fmla="*/ 98 h 270"/>
                <a:gd name="T22" fmla="*/ 39 w 352"/>
                <a:gd name="T23" fmla="*/ 160 h 270"/>
                <a:gd name="T24" fmla="*/ 59 w 352"/>
                <a:gd name="T25" fmla="*/ 178 h 270"/>
                <a:gd name="T26" fmla="*/ 70 w 352"/>
                <a:gd name="T27" fmla="*/ 178 h 270"/>
                <a:gd name="T28" fmla="*/ 108 w 352"/>
                <a:gd name="T29" fmla="*/ 174 h 270"/>
                <a:gd name="T30" fmla="*/ 137 w 352"/>
                <a:gd name="T31" fmla="*/ 190 h 270"/>
                <a:gd name="T32" fmla="*/ 145 w 352"/>
                <a:gd name="T33" fmla="*/ 221 h 270"/>
                <a:gd name="T34" fmla="*/ 143 w 352"/>
                <a:gd name="T35" fmla="*/ 237 h 270"/>
                <a:gd name="T36" fmla="*/ 170 w 352"/>
                <a:gd name="T37" fmla="*/ 235 h 270"/>
                <a:gd name="T38" fmla="*/ 178 w 352"/>
                <a:gd name="T39" fmla="*/ 254 h 270"/>
                <a:gd name="T40" fmla="*/ 298 w 352"/>
                <a:gd name="T41" fmla="*/ 270 h 270"/>
                <a:gd name="T42" fmla="*/ 266 w 352"/>
                <a:gd name="T43" fmla="*/ 258 h 270"/>
                <a:gd name="T44" fmla="*/ 256 w 352"/>
                <a:gd name="T45" fmla="*/ 258 h 270"/>
                <a:gd name="T46" fmla="*/ 251 w 352"/>
                <a:gd name="T47" fmla="*/ 256 h 270"/>
                <a:gd name="T48" fmla="*/ 258 w 352"/>
                <a:gd name="T49" fmla="*/ 248 h 270"/>
                <a:gd name="T50" fmla="*/ 262 w 352"/>
                <a:gd name="T51" fmla="*/ 246 h 270"/>
                <a:gd name="T52" fmla="*/ 272 w 352"/>
                <a:gd name="T53" fmla="*/ 237 h 270"/>
                <a:gd name="T54" fmla="*/ 278 w 352"/>
                <a:gd name="T55" fmla="*/ 239 h 270"/>
                <a:gd name="T56" fmla="*/ 288 w 352"/>
                <a:gd name="T57" fmla="*/ 246 h 270"/>
                <a:gd name="T58" fmla="*/ 298 w 352"/>
                <a:gd name="T59" fmla="*/ 243 h 270"/>
                <a:gd name="T60" fmla="*/ 315 w 352"/>
                <a:gd name="T61" fmla="*/ 243 h 270"/>
                <a:gd name="T62" fmla="*/ 315 w 352"/>
                <a:gd name="T63" fmla="*/ 237 h 270"/>
                <a:gd name="T64" fmla="*/ 321 w 352"/>
                <a:gd name="T65" fmla="*/ 221 h 270"/>
                <a:gd name="T66" fmla="*/ 335 w 352"/>
                <a:gd name="T67" fmla="*/ 221 h 270"/>
                <a:gd name="T68" fmla="*/ 352 w 352"/>
                <a:gd name="T69" fmla="*/ 225 h 270"/>
                <a:gd name="T70" fmla="*/ 341 w 352"/>
                <a:gd name="T71" fmla="*/ 104 h 270"/>
                <a:gd name="T72" fmla="*/ 331 w 352"/>
                <a:gd name="T73" fmla="*/ 98 h 270"/>
                <a:gd name="T74" fmla="*/ 329 w 352"/>
                <a:gd name="T75" fmla="*/ 92 h 270"/>
                <a:gd name="T76" fmla="*/ 317 w 352"/>
                <a:gd name="T77" fmla="*/ 98 h 270"/>
                <a:gd name="T78" fmla="*/ 305 w 352"/>
                <a:gd name="T79" fmla="*/ 113 h 270"/>
                <a:gd name="T80" fmla="*/ 284 w 352"/>
                <a:gd name="T81" fmla="*/ 117 h 270"/>
                <a:gd name="T82" fmla="*/ 272 w 352"/>
                <a:gd name="T83" fmla="*/ 121 h 270"/>
                <a:gd name="T84" fmla="*/ 262 w 352"/>
                <a:gd name="T85" fmla="*/ 127 h 270"/>
                <a:gd name="T86" fmla="*/ 260 w 352"/>
                <a:gd name="T87" fmla="*/ 137 h 270"/>
                <a:gd name="T88" fmla="*/ 249 w 352"/>
                <a:gd name="T89" fmla="*/ 131 h 270"/>
                <a:gd name="T90" fmla="*/ 219 w 352"/>
                <a:gd name="T91" fmla="*/ 111 h 270"/>
                <a:gd name="T92" fmla="*/ 217 w 352"/>
                <a:gd name="T93" fmla="*/ 98 h 270"/>
                <a:gd name="T94" fmla="*/ 217 w 352"/>
                <a:gd name="T95" fmla="*/ 74 h 270"/>
                <a:gd name="T96" fmla="*/ 211 w 352"/>
                <a:gd name="T97" fmla="*/ 64 h 270"/>
                <a:gd name="T98" fmla="*/ 194 w 352"/>
                <a:gd name="T99" fmla="*/ 45 h 270"/>
                <a:gd name="T100" fmla="*/ 176 w 352"/>
                <a:gd name="T101" fmla="*/ 43 h 270"/>
                <a:gd name="T102" fmla="*/ 139 w 352"/>
                <a:gd name="T103" fmla="*/ 49 h 270"/>
                <a:gd name="T104" fmla="*/ 139 w 352"/>
                <a:gd name="T105" fmla="*/ 49 h 270"/>
                <a:gd name="T106" fmla="*/ 143 w 352"/>
                <a:gd name="T107" fmla="*/ 29 h 270"/>
                <a:gd name="T108" fmla="*/ 123 w 352"/>
                <a:gd name="T109" fmla="*/ 8 h 270"/>
                <a:gd name="T110" fmla="*/ 102 w 352"/>
                <a:gd name="T111" fmla="*/ 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2" h="270">
                  <a:moveTo>
                    <a:pt x="149" y="192"/>
                  </a:moveTo>
                  <a:lnTo>
                    <a:pt x="149" y="194"/>
                  </a:lnTo>
                  <a:lnTo>
                    <a:pt x="143" y="194"/>
                  </a:lnTo>
                  <a:lnTo>
                    <a:pt x="149" y="192"/>
                  </a:lnTo>
                  <a:close/>
                  <a:moveTo>
                    <a:pt x="102" y="6"/>
                  </a:moveTo>
                  <a:lnTo>
                    <a:pt x="82" y="0"/>
                  </a:lnTo>
                  <a:lnTo>
                    <a:pt x="78" y="0"/>
                  </a:lnTo>
                  <a:lnTo>
                    <a:pt x="66" y="12"/>
                  </a:lnTo>
                  <a:lnTo>
                    <a:pt x="70" y="19"/>
                  </a:lnTo>
                  <a:lnTo>
                    <a:pt x="72" y="25"/>
                  </a:lnTo>
                  <a:lnTo>
                    <a:pt x="76" y="31"/>
                  </a:lnTo>
                  <a:lnTo>
                    <a:pt x="92" y="41"/>
                  </a:lnTo>
                  <a:lnTo>
                    <a:pt x="94" y="45"/>
                  </a:lnTo>
                  <a:lnTo>
                    <a:pt x="90" y="53"/>
                  </a:lnTo>
                  <a:lnTo>
                    <a:pt x="92" y="59"/>
                  </a:lnTo>
                  <a:lnTo>
                    <a:pt x="90" y="72"/>
                  </a:lnTo>
                  <a:lnTo>
                    <a:pt x="82" y="74"/>
                  </a:lnTo>
                  <a:lnTo>
                    <a:pt x="76" y="82"/>
                  </a:lnTo>
                  <a:lnTo>
                    <a:pt x="74" y="82"/>
                  </a:lnTo>
                  <a:lnTo>
                    <a:pt x="68" y="76"/>
                  </a:lnTo>
                  <a:lnTo>
                    <a:pt x="59" y="72"/>
                  </a:lnTo>
                  <a:lnTo>
                    <a:pt x="57" y="72"/>
                  </a:lnTo>
                  <a:lnTo>
                    <a:pt x="51" y="76"/>
                  </a:lnTo>
                  <a:lnTo>
                    <a:pt x="51" y="80"/>
                  </a:lnTo>
                  <a:lnTo>
                    <a:pt x="47" y="82"/>
                  </a:lnTo>
                  <a:lnTo>
                    <a:pt x="45" y="82"/>
                  </a:lnTo>
                  <a:lnTo>
                    <a:pt x="37" y="76"/>
                  </a:lnTo>
                  <a:lnTo>
                    <a:pt x="31" y="76"/>
                  </a:lnTo>
                  <a:lnTo>
                    <a:pt x="27" y="78"/>
                  </a:lnTo>
                  <a:lnTo>
                    <a:pt x="16" y="88"/>
                  </a:lnTo>
                  <a:lnTo>
                    <a:pt x="0" y="88"/>
                  </a:lnTo>
                  <a:lnTo>
                    <a:pt x="4" y="94"/>
                  </a:lnTo>
                  <a:lnTo>
                    <a:pt x="10" y="98"/>
                  </a:lnTo>
                  <a:lnTo>
                    <a:pt x="29" y="127"/>
                  </a:lnTo>
                  <a:lnTo>
                    <a:pt x="33" y="154"/>
                  </a:lnTo>
                  <a:lnTo>
                    <a:pt x="39" y="160"/>
                  </a:lnTo>
                  <a:lnTo>
                    <a:pt x="41" y="172"/>
                  </a:lnTo>
                  <a:lnTo>
                    <a:pt x="45" y="174"/>
                  </a:lnTo>
                  <a:lnTo>
                    <a:pt x="59" y="178"/>
                  </a:lnTo>
                  <a:lnTo>
                    <a:pt x="59" y="182"/>
                  </a:lnTo>
                  <a:lnTo>
                    <a:pt x="68" y="180"/>
                  </a:lnTo>
                  <a:lnTo>
                    <a:pt x="70" y="178"/>
                  </a:lnTo>
                  <a:lnTo>
                    <a:pt x="82" y="186"/>
                  </a:lnTo>
                  <a:lnTo>
                    <a:pt x="100" y="182"/>
                  </a:lnTo>
                  <a:lnTo>
                    <a:pt x="108" y="174"/>
                  </a:lnTo>
                  <a:lnTo>
                    <a:pt x="115" y="180"/>
                  </a:lnTo>
                  <a:lnTo>
                    <a:pt x="125" y="182"/>
                  </a:lnTo>
                  <a:lnTo>
                    <a:pt x="137" y="190"/>
                  </a:lnTo>
                  <a:lnTo>
                    <a:pt x="143" y="194"/>
                  </a:lnTo>
                  <a:lnTo>
                    <a:pt x="145" y="203"/>
                  </a:lnTo>
                  <a:lnTo>
                    <a:pt x="145" y="221"/>
                  </a:lnTo>
                  <a:lnTo>
                    <a:pt x="143" y="227"/>
                  </a:lnTo>
                  <a:lnTo>
                    <a:pt x="141" y="235"/>
                  </a:lnTo>
                  <a:lnTo>
                    <a:pt x="143" y="237"/>
                  </a:lnTo>
                  <a:lnTo>
                    <a:pt x="151" y="239"/>
                  </a:lnTo>
                  <a:lnTo>
                    <a:pt x="153" y="239"/>
                  </a:lnTo>
                  <a:lnTo>
                    <a:pt x="170" y="235"/>
                  </a:lnTo>
                  <a:lnTo>
                    <a:pt x="172" y="246"/>
                  </a:lnTo>
                  <a:lnTo>
                    <a:pt x="172" y="248"/>
                  </a:lnTo>
                  <a:lnTo>
                    <a:pt x="178" y="254"/>
                  </a:lnTo>
                  <a:lnTo>
                    <a:pt x="180" y="260"/>
                  </a:lnTo>
                  <a:lnTo>
                    <a:pt x="184" y="270"/>
                  </a:lnTo>
                  <a:lnTo>
                    <a:pt x="298" y="270"/>
                  </a:lnTo>
                  <a:lnTo>
                    <a:pt x="280" y="264"/>
                  </a:lnTo>
                  <a:lnTo>
                    <a:pt x="270" y="260"/>
                  </a:lnTo>
                  <a:lnTo>
                    <a:pt x="266" y="258"/>
                  </a:lnTo>
                  <a:lnTo>
                    <a:pt x="262" y="258"/>
                  </a:lnTo>
                  <a:lnTo>
                    <a:pt x="262" y="258"/>
                  </a:lnTo>
                  <a:lnTo>
                    <a:pt x="256" y="258"/>
                  </a:lnTo>
                  <a:lnTo>
                    <a:pt x="249" y="256"/>
                  </a:lnTo>
                  <a:lnTo>
                    <a:pt x="251" y="254"/>
                  </a:lnTo>
                  <a:lnTo>
                    <a:pt x="251" y="256"/>
                  </a:lnTo>
                  <a:lnTo>
                    <a:pt x="254" y="254"/>
                  </a:lnTo>
                  <a:lnTo>
                    <a:pt x="256" y="252"/>
                  </a:lnTo>
                  <a:lnTo>
                    <a:pt x="258" y="248"/>
                  </a:lnTo>
                  <a:lnTo>
                    <a:pt x="260" y="248"/>
                  </a:lnTo>
                  <a:lnTo>
                    <a:pt x="262" y="246"/>
                  </a:lnTo>
                  <a:lnTo>
                    <a:pt x="262" y="246"/>
                  </a:lnTo>
                  <a:lnTo>
                    <a:pt x="264" y="241"/>
                  </a:lnTo>
                  <a:lnTo>
                    <a:pt x="272" y="239"/>
                  </a:lnTo>
                  <a:lnTo>
                    <a:pt x="272" y="237"/>
                  </a:lnTo>
                  <a:lnTo>
                    <a:pt x="272" y="235"/>
                  </a:lnTo>
                  <a:lnTo>
                    <a:pt x="274" y="235"/>
                  </a:lnTo>
                  <a:lnTo>
                    <a:pt x="278" y="239"/>
                  </a:lnTo>
                  <a:lnTo>
                    <a:pt x="284" y="243"/>
                  </a:lnTo>
                  <a:lnTo>
                    <a:pt x="286" y="243"/>
                  </a:lnTo>
                  <a:lnTo>
                    <a:pt x="288" y="246"/>
                  </a:lnTo>
                  <a:lnTo>
                    <a:pt x="292" y="246"/>
                  </a:lnTo>
                  <a:lnTo>
                    <a:pt x="294" y="243"/>
                  </a:lnTo>
                  <a:lnTo>
                    <a:pt x="298" y="243"/>
                  </a:lnTo>
                  <a:lnTo>
                    <a:pt x="307" y="241"/>
                  </a:lnTo>
                  <a:lnTo>
                    <a:pt x="311" y="246"/>
                  </a:lnTo>
                  <a:lnTo>
                    <a:pt x="315" y="243"/>
                  </a:lnTo>
                  <a:lnTo>
                    <a:pt x="317" y="241"/>
                  </a:lnTo>
                  <a:lnTo>
                    <a:pt x="317" y="239"/>
                  </a:lnTo>
                  <a:lnTo>
                    <a:pt x="315" y="237"/>
                  </a:lnTo>
                  <a:lnTo>
                    <a:pt x="319" y="225"/>
                  </a:lnTo>
                  <a:lnTo>
                    <a:pt x="319" y="223"/>
                  </a:lnTo>
                  <a:lnTo>
                    <a:pt x="321" y="221"/>
                  </a:lnTo>
                  <a:lnTo>
                    <a:pt x="329" y="221"/>
                  </a:lnTo>
                  <a:lnTo>
                    <a:pt x="333" y="221"/>
                  </a:lnTo>
                  <a:lnTo>
                    <a:pt x="335" y="221"/>
                  </a:lnTo>
                  <a:lnTo>
                    <a:pt x="341" y="221"/>
                  </a:lnTo>
                  <a:lnTo>
                    <a:pt x="350" y="225"/>
                  </a:lnTo>
                  <a:lnTo>
                    <a:pt x="352" y="225"/>
                  </a:lnTo>
                  <a:lnTo>
                    <a:pt x="352" y="104"/>
                  </a:lnTo>
                  <a:lnTo>
                    <a:pt x="352" y="102"/>
                  </a:lnTo>
                  <a:lnTo>
                    <a:pt x="341" y="104"/>
                  </a:lnTo>
                  <a:lnTo>
                    <a:pt x="339" y="104"/>
                  </a:lnTo>
                  <a:lnTo>
                    <a:pt x="333" y="100"/>
                  </a:lnTo>
                  <a:lnTo>
                    <a:pt x="331" y="98"/>
                  </a:lnTo>
                  <a:lnTo>
                    <a:pt x="331" y="96"/>
                  </a:lnTo>
                  <a:lnTo>
                    <a:pt x="333" y="94"/>
                  </a:lnTo>
                  <a:lnTo>
                    <a:pt x="329" y="92"/>
                  </a:lnTo>
                  <a:lnTo>
                    <a:pt x="323" y="94"/>
                  </a:lnTo>
                  <a:lnTo>
                    <a:pt x="321" y="94"/>
                  </a:lnTo>
                  <a:lnTo>
                    <a:pt x="317" y="98"/>
                  </a:lnTo>
                  <a:lnTo>
                    <a:pt x="315" y="100"/>
                  </a:lnTo>
                  <a:lnTo>
                    <a:pt x="315" y="111"/>
                  </a:lnTo>
                  <a:lnTo>
                    <a:pt x="305" y="113"/>
                  </a:lnTo>
                  <a:lnTo>
                    <a:pt x="292" y="113"/>
                  </a:lnTo>
                  <a:lnTo>
                    <a:pt x="288" y="117"/>
                  </a:lnTo>
                  <a:lnTo>
                    <a:pt x="284" y="117"/>
                  </a:lnTo>
                  <a:lnTo>
                    <a:pt x="280" y="117"/>
                  </a:lnTo>
                  <a:lnTo>
                    <a:pt x="276" y="117"/>
                  </a:lnTo>
                  <a:lnTo>
                    <a:pt x="272" y="121"/>
                  </a:lnTo>
                  <a:lnTo>
                    <a:pt x="268" y="121"/>
                  </a:lnTo>
                  <a:lnTo>
                    <a:pt x="264" y="125"/>
                  </a:lnTo>
                  <a:lnTo>
                    <a:pt x="262" y="127"/>
                  </a:lnTo>
                  <a:lnTo>
                    <a:pt x="262" y="131"/>
                  </a:lnTo>
                  <a:lnTo>
                    <a:pt x="262" y="133"/>
                  </a:lnTo>
                  <a:lnTo>
                    <a:pt x="260" y="137"/>
                  </a:lnTo>
                  <a:lnTo>
                    <a:pt x="254" y="137"/>
                  </a:lnTo>
                  <a:lnTo>
                    <a:pt x="249" y="137"/>
                  </a:lnTo>
                  <a:lnTo>
                    <a:pt x="249" y="131"/>
                  </a:lnTo>
                  <a:lnTo>
                    <a:pt x="245" y="125"/>
                  </a:lnTo>
                  <a:lnTo>
                    <a:pt x="229" y="117"/>
                  </a:lnTo>
                  <a:lnTo>
                    <a:pt x="219" y="111"/>
                  </a:lnTo>
                  <a:lnTo>
                    <a:pt x="223" y="106"/>
                  </a:lnTo>
                  <a:lnTo>
                    <a:pt x="221" y="102"/>
                  </a:lnTo>
                  <a:lnTo>
                    <a:pt x="217" y="98"/>
                  </a:lnTo>
                  <a:lnTo>
                    <a:pt x="219" y="84"/>
                  </a:lnTo>
                  <a:lnTo>
                    <a:pt x="221" y="76"/>
                  </a:lnTo>
                  <a:lnTo>
                    <a:pt x="217" y="74"/>
                  </a:lnTo>
                  <a:lnTo>
                    <a:pt x="215" y="70"/>
                  </a:lnTo>
                  <a:lnTo>
                    <a:pt x="215" y="66"/>
                  </a:lnTo>
                  <a:lnTo>
                    <a:pt x="211" y="64"/>
                  </a:lnTo>
                  <a:lnTo>
                    <a:pt x="211" y="49"/>
                  </a:lnTo>
                  <a:lnTo>
                    <a:pt x="207" y="37"/>
                  </a:lnTo>
                  <a:lnTo>
                    <a:pt x="194" y="45"/>
                  </a:lnTo>
                  <a:lnTo>
                    <a:pt x="190" y="45"/>
                  </a:lnTo>
                  <a:lnTo>
                    <a:pt x="184" y="43"/>
                  </a:lnTo>
                  <a:lnTo>
                    <a:pt x="176" y="43"/>
                  </a:lnTo>
                  <a:lnTo>
                    <a:pt x="172" y="45"/>
                  </a:lnTo>
                  <a:lnTo>
                    <a:pt x="164" y="49"/>
                  </a:lnTo>
                  <a:lnTo>
                    <a:pt x="139" y="49"/>
                  </a:lnTo>
                  <a:lnTo>
                    <a:pt x="139" y="49"/>
                  </a:lnTo>
                  <a:lnTo>
                    <a:pt x="139" y="49"/>
                  </a:lnTo>
                  <a:lnTo>
                    <a:pt x="139" y="49"/>
                  </a:lnTo>
                  <a:lnTo>
                    <a:pt x="133" y="39"/>
                  </a:lnTo>
                  <a:lnTo>
                    <a:pt x="135" y="31"/>
                  </a:lnTo>
                  <a:lnTo>
                    <a:pt x="143" y="29"/>
                  </a:lnTo>
                  <a:lnTo>
                    <a:pt x="151" y="17"/>
                  </a:lnTo>
                  <a:lnTo>
                    <a:pt x="149" y="14"/>
                  </a:lnTo>
                  <a:lnTo>
                    <a:pt x="123" y="8"/>
                  </a:lnTo>
                  <a:lnTo>
                    <a:pt x="117" y="6"/>
                  </a:lnTo>
                  <a:lnTo>
                    <a:pt x="106" y="0"/>
                  </a:lnTo>
                  <a:lnTo>
                    <a:pt x="102"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0" name="Freeform 641"/>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1" name="Freeform 642"/>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2" name="Freeform 643"/>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3" name="Freeform 644"/>
            <p:cNvSpPr>
              <a:spLocks/>
            </p:cNvSpPr>
            <p:nvPr/>
          </p:nvSpPr>
          <p:spPr bwMode="auto">
            <a:xfrm>
              <a:off x="7859713" y="3165475"/>
              <a:ext cx="444500" cy="428625"/>
            </a:xfrm>
            <a:custGeom>
              <a:avLst/>
              <a:gdLst>
                <a:gd name="T0" fmla="*/ 188 w 280"/>
                <a:gd name="T1" fmla="*/ 7 h 270"/>
                <a:gd name="T2" fmla="*/ 176 w 280"/>
                <a:gd name="T3" fmla="*/ 5 h 270"/>
                <a:gd name="T4" fmla="*/ 168 w 280"/>
                <a:gd name="T5" fmla="*/ 5 h 270"/>
                <a:gd name="T6" fmla="*/ 153 w 280"/>
                <a:gd name="T7" fmla="*/ 21 h 270"/>
                <a:gd name="T8" fmla="*/ 143 w 280"/>
                <a:gd name="T9" fmla="*/ 50 h 270"/>
                <a:gd name="T10" fmla="*/ 133 w 280"/>
                <a:gd name="T11" fmla="*/ 54 h 270"/>
                <a:gd name="T12" fmla="*/ 106 w 280"/>
                <a:gd name="T13" fmla="*/ 60 h 270"/>
                <a:gd name="T14" fmla="*/ 84 w 280"/>
                <a:gd name="T15" fmla="*/ 66 h 270"/>
                <a:gd name="T16" fmla="*/ 74 w 280"/>
                <a:gd name="T17" fmla="*/ 68 h 270"/>
                <a:gd name="T18" fmla="*/ 74 w 280"/>
                <a:gd name="T19" fmla="*/ 76 h 270"/>
                <a:gd name="T20" fmla="*/ 70 w 280"/>
                <a:gd name="T21" fmla="*/ 94 h 270"/>
                <a:gd name="T22" fmla="*/ 59 w 280"/>
                <a:gd name="T23" fmla="*/ 115 h 270"/>
                <a:gd name="T24" fmla="*/ 49 w 280"/>
                <a:gd name="T25" fmla="*/ 121 h 270"/>
                <a:gd name="T26" fmla="*/ 39 w 280"/>
                <a:gd name="T27" fmla="*/ 121 h 270"/>
                <a:gd name="T28" fmla="*/ 29 w 280"/>
                <a:gd name="T29" fmla="*/ 119 h 270"/>
                <a:gd name="T30" fmla="*/ 12 w 280"/>
                <a:gd name="T31" fmla="*/ 109 h 270"/>
                <a:gd name="T32" fmla="*/ 0 w 280"/>
                <a:gd name="T33" fmla="*/ 135 h 270"/>
                <a:gd name="T34" fmla="*/ 8 w 280"/>
                <a:gd name="T35" fmla="*/ 172 h 270"/>
                <a:gd name="T36" fmla="*/ 51 w 280"/>
                <a:gd name="T37" fmla="*/ 186 h 270"/>
                <a:gd name="T38" fmla="*/ 37 w 280"/>
                <a:gd name="T39" fmla="*/ 203 h 270"/>
                <a:gd name="T40" fmla="*/ 66 w 280"/>
                <a:gd name="T41" fmla="*/ 221 h 270"/>
                <a:gd name="T42" fmla="*/ 109 w 280"/>
                <a:gd name="T43" fmla="*/ 209 h 270"/>
                <a:gd name="T44" fmla="*/ 117 w 280"/>
                <a:gd name="T45" fmla="*/ 238 h 270"/>
                <a:gd name="T46" fmla="*/ 123 w 280"/>
                <a:gd name="T47" fmla="*/ 248 h 270"/>
                <a:gd name="T48" fmla="*/ 219 w 280"/>
                <a:gd name="T49" fmla="*/ 270 h 270"/>
                <a:gd name="T50" fmla="*/ 225 w 280"/>
                <a:gd name="T51" fmla="*/ 266 h 270"/>
                <a:gd name="T52" fmla="*/ 233 w 280"/>
                <a:gd name="T53" fmla="*/ 268 h 270"/>
                <a:gd name="T54" fmla="*/ 264 w 280"/>
                <a:gd name="T55" fmla="*/ 266 h 270"/>
                <a:gd name="T56" fmla="*/ 270 w 280"/>
                <a:gd name="T57" fmla="*/ 258 h 270"/>
                <a:gd name="T58" fmla="*/ 266 w 280"/>
                <a:gd name="T59" fmla="*/ 246 h 270"/>
                <a:gd name="T60" fmla="*/ 280 w 280"/>
                <a:gd name="T61" fmla="*/ 215 h 270"/>
                <a:gd name="T62" fmla="*/ 280 w 280"/>
                <a:gd name="T63" fmla="*/ 207 h 270"/>
                <a:gd name="T64" fmla="*/ 276 w 280"/>
                <a:gd name="T65" fmla="*/ 148 h 270"/>
                <a:gd name="T66" fmla="*/ 256 w 280"/>
                <a:gd name="T67" fmla="*/ 129 h 270"/>
                <a:gd name="T68" fmla="*/ 241 w 280"/>
                <a:gd name="T69" fmla="*/ 127 h 270"/>
                <a:gd name="T70" fmla="*/ 227 w 280"/>
                <a:gd name="T71" fmla="*/ 125 h 270"/>
                <a:gd name="T72" fmla="*/ 217 w 280"/>
                <a:gd name="T73" fmla="*/ 111 h 270"/>
                <a:gd name="T74" fmla="*/ 205 w 280"/>
                <a:gd name="T75" fmla="*/ 99 h 270"/>
                <a:gd name="T76" fmla="*/ 207 w 280"/>
                <a:gd name="T77" fmla="*/ 82 h 270"/>
                <a:gd name="T78" fmla="*/ 217 w 280"/>
                <a:gd name="T79" fmla="*/ 68 h 270"/>
                <a:gd name="T80" fmla="*/ 213 w 280"/>
                <a:gd name="T81" fmla="*/ 50 h 270"/>
                <a:gd name="T82" fmla="*/ 231 w 280"/>
                <a:gd name="T83" fmla="*/ 41 h 270"/>
                <a:gd name="T84" fmla="*/ 223 w 280"/>
                <a:gd name="T85" fmla="*/ 27 h 270"/>
                <a:gd name="T86" fmla="*/ 225 w 280"/>
                <a:gd name="T87" fmla="*/ 13 h 270"/>
                <a:gd name="T88" fmla="*/ 207 w 280"/>
                <a:gd name="T8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0" h="270">
                  <a:moveTo>
                    <a:pt x="207" y="0"/>
                  </a:moveTo>
                  <a:lnTo>
                    <a:pt x="194" y="2"/>
                  </a:lnTo>
                  <a:lnTo>
                    <a:pt x="188" y="7"/>
                  </a:lnTo>
                  <a:lnTo>
                    <a:pt x="184" y="9"/>
                  </a:lnTo>
                  <a:lnTo>
                    <a:pt x="180" y="7"/>
                  </a:lnTo>
                  <a:lnTo>
                    <a:pt x="176" y="5"/>
                  </a:lnTo>
                  <a:lnTo>
                    <a:pt x="174" y="5"/>
                  </a:lnTo>
                  <a:lnTo>
                    <a:pt x="170" y="5"/>
                  </a:lnTo>
                  <a:lnTo>
                    <a:pt x="168" y="5"/>
                  </a:lnTo>
                  <a:lnTo>
                    <a:pt x="168" y="7"/>
                  </a:lnTo>
                  <a:lnTo>
                    <a:pt x="162" y="13"/>
                  </a:lnTo>
                  <a:lnTo>
                    <a:pt x="153" y="21"/>
                  </a:lnTo>
                  <a:lnTo>
                    <a:pt x="145" y="27"/>
                  </a:lnTo>
                  <a:lnTo>
                    <a:pt x="143" y="29"/>
                  </a:lnTo>
                  <a:lnTo>
                    <a:pt x="143" y="50"/>
                  </a:lnTo>
                  <a:lnTo>
                    <a:pt x="145" y="56"/>
                  </a:lnTo>
                  <a:lnTo>
                    <a:pt x="143" y="56"/>
                  </a:lnTo>
                  <a:lnTo>
                    <a:pt x="133" y="54"/>
                  </a:lnTo>
                  <a:lnTo>
                    <a:pt x="131" y="56"/>
                  </a:lnTo>
                  <a:lnTo>
                    <a:pt x="129" y="56"/>
                  </a:lnTo>
                  <a:lnTo>
                    <a:pt x="106" y="60"/>
                  </a:lnTo>
                  <a:lnTo>
                    <a:pt x="96" y="58"/>
                  </a:lnTo>
                  <a:lnTo>
                    <a:pt x="86" y="66"/>
                  </a:lnTo>
                  <a:lnTo>
                    <a:pt x="84" y="66"/>
                  </a:lnTo>
                  <a:lnTo>
                    <a:pt x="82" y="64"/>
                  </a:lnTo>
                  <a:lnTo>
                    <a:pt x="78" y="64"/>
                  </a:lnTo>
                  <a:lnTo>
                    <a:pt x="74" y="68"/>
                  </a:lnTo>
                  <a:lnTo>
                    <a:pt x="74" y="68"/>
                  </a:lnTo>
                  <a:lnTo>
                    <a:pt x="72" y="70"/>
                  </a:lnTo>
                  <a:lnTo>
                    <a:pt x="74" y="76"/>
                  </a:lnTo>
                  <a:lnTo>
                    <a:pt x="72" y="86"/>
                  </a:lnTo>
                  <a:lnTo>
                    <a:pt x="74" y="92"/>
                  </a:lnTo>
                  <a:lnTo>
                    <a:pt x="70" y="94"/>
                  </a:lnTo>
                  <a:lnTo>
                    <a:pt x="64" y="103"/>
                  </a:lnTo>
                  <a:lnTo>
                    <a:pt x="62" y="105"/>
                  </a:lnTo>
                  <a:lnTo>
                    <a:pt x="59" y="115"/>
                  </a:lnTo>
                  <a:lnTo>
                    <a:pt x="55" y="121"/>
                  </a:lnTo>
                  <a:lnTo>
                    <a:pt x="51" y="123"/>
                  </a:lnTo>
                  <a:lnTo>
                    <a:pt x="49" y="121"/>
                  </a:lnTo>
                  <a:lnTo>
                    <a:pt x="47" y="119"/>
                  </a:lnTo>
                  <a:lnTo>
                    <a:pt x="45" y="117"/>
                  </a:lnTo>
                  <a:lnTo>
                    <a:pt x="39" y="121"/>
                  </a:lnTo>
                  <a:lnTo>
                    <a:pt x="35" y="123"/>
                  </a:lnTo>
                  <a:lnTo>
                    <a:pt x="31" y="121"/>
                  </a:lnTo>
                  <a:lnTo>
                    <a:pt x="29" y="119"/>
                  </a:lnTo>
                  <a:lnTo>
                    <a:pt x="23" y="117"/>
                  </a:lnTo>
                  <a:lnTo>
                    <a:pt x="19" y="115"/>
                  </a:lnTo>
                  <a:lnTo>
                    <a:pt x="12" y="109"/>
                  </a:lnTo>
                  <a:lnTo>
                    <a:pt x="8" y="109"/>
                  </a:lnTo>
                  <a:lnTo>
                    <a:pt x="2" y="121"/>
                  </a:lnTo>
                  <a:lnTo>
                    <a:pt x="0" y="135"/>
                  </a:lnTo>
                  <a:lnTo>
                    <a:pt x="2" y="146"/>
                  </a:lnTo>
                  <a:lnTo>
                    <a:pt x="6" y="162"/>
                  </a:lnTo>
                  <a:lnTo>
                    <a:pt x="8" y="172"/>
                  </a:lnTo>
                  <a:lnTo>
                    <a:pt x="19" y="178"/>
                  </a:lnTo>
                  <a:lnTo>
                    <a:pt x="25" y="180"/>
                  </a:lnTo>
                  <a:lnTo>
                    <a:pt x="51" y="186"/>
                  </a:lnTo>
                  <a:lnTo>
                    <a:pt x="53" y="189"/>
                  </a:lnTo>
                  <a:lnTo>
                    <a:pt x="45" y="201"/>
                  </a:lnTo>
                  <a:lnTo>
                    <a:pt x="37" y="203"/>
                  </a:lnTo>
                  <a:lnTo>
                    <a:pt x="33" y="211"/>
                  </a:lnTo>
                  <a:lnTo>
                    <a:pt x="41" y="221"/>
                  </a:lnTo>
                  <a:lnTo>
                    <a:pt x="66" y="221"/>
                  </a:lnTo>
                  <a:lnTo>
                    <a:pt x="78" y="215"/>
                  </a:lnTo>
                  <a:lnTo>
                    <a:pt x="96" y="217"/>
                  </a:lnTo>
                  <a:lnTo>
                    <a:pt x="109" y="209"/>
                  </a:lnTo>
                  <a:lnTo>
                    <a:pt x="113" y="221"/>
                  </a:lnTo>
                  <a:lnTo>
                    <a:pt x="113" y="236"/>
                  </a:lnTo>
                  <a:lnTo>
                    <a:pt x="117" y="238"/>
                  </a:lnTo>
                  <a:lnTo>
                    <a:pt x="117" y="242"/>
                  </a:lnTo>
                  <a:lnTo>
                    <a:pt x="119" y="246"/>
                  </a:lnTo>
                  <a:lnTo>
                    <a:pt x="123" y="248"/>
                  </a:lnTo>
                  <a:lnTo>
                    <a:pt x="121" y="256"/>
                  </a:lnTo>
                  <a:lnTo>
                    <a:pt x="119" y="270"/>
                  </a:lnTo>
                  <a:lnTo>
                    <a:pt x="219" y="270"/>
                  </a:lnTo>
                  <a:lnTo>
                    <a:pt x="219" y="270"/>
                  </a:lnTo>
                  <a:lnTo>
                    <a:pt x="223" y="266"/>
                  </a:lnTo>
                  <a:lnTo>
                    <a:pt x="225" y="266"/>
                  </a:lnTo>
                  <a:lnTo>
                    <a:pt x="231" y="264"/>
                  </a:lnTo>
                  <a:lnTo>
                    <a:pt x="235" y="266"/>
                  </a:lnTo>
                  <a:lnTo>
                    <a:pt x="233" y="268"/>
                  </a:lnTo>
                  <a:lnTo>
                    <a:pt x="233" y="270"/>
                  </a:lnTo>
                  <a:lnTo>
                    <a:pt x="260" y="270"/>
                  </a:lnTo>
                  <a:lnTo>
                    <a:pt x="264" y="266"/>
                  </a:lnTo>
                  <a:lnTo>
                    <a:pt x="272" y="262"/>
                  </a:lnTo>
                  <a:lnTo>
                    <a:pt x="272" y="260"/>
                  </a:lnTo>
                  <a:lnTo>
                    <a:pt x="270" y="258"/>
                  </a:lnTo>
                  <a:lnTo>
                    <a:pt x="270" y="254"/>
                  </a:lnTo>
                  <a:lnTo>
                    <a:pt x="266" y="250"/>
                  </a:lnTo>
                  <a:lnTo>
                    <a:pt x="266" y="246"/>
                  </a:lnTo>
                  <a:lnTo>
                    <a:pt x="278" y="234"/>
                  </a:lnTo>
                  <a:lnTo>
                    <a:pt x="280" y="231"/>
                  </a:lnTo>
                  <a:lnTo>
                    <a:pt x="280" y="215"/>
                  </a:lnTo>
                  <a:lnTo>
                    <a:pt x="276" y="209"/>
                  </a:lnTo>
                  <a:lnTo>
                    <a:pt x="280" y="207"/>
                  </a:lnTo>
                  <a:lnTo>
                    <a:pt x="280" y="207"/>
                  </a:lnTo>
                  <a:lnTo>
                    <a:pt x="280" y="156"/>
                  </a:lnTo>
                  <a:lnTo>
                    <a:pt x="278" y="152"/>
                  </a:lnTo>
                  <a:lnTo>
                    <a:pt x="276" y="148"/>
                  </a:lnTo>
                  <a:lnTo>
                    <a:pt x="268" y="139"/>
                  </a:lnTo>
                  <a:lnTo>
                    <a:pt x="260" y="129"/>
                  </a:lnTo>
                  <a:lnTo>
                    <a:pt x="256" y="129"/>
                  </a:lnTo>
                  <a:lnTo>
                    <a:pt x="247" y="131"/>
                  </a:lnTo>
                  <a:lnTo>
                    <a:pt x="245" y="129"/>
                  </a:lnTo>
                  <a:lnTo>
                    <a:pt x="241" y="127"/>
                  </a:lnTo>
                  <a:lnTo>
                    <a:pt x="235" y="121"/>
                  </a:lnTo>
                  <a:lnTo>
                    <a:pt x="229" y="119"/>
                  </a:lnTo>
                  <a:lnTo>
                    <a:pt x="227" y="125"/>
                  </a:lnTo>
                  <a:lnTo>
                    <a:pt x="223" y="125"/>
                  </a:lnTo>
                  <a:lnTo>
                    <a:pt x="219" y="123"/>
                  </a:lnTo>
                  <a:lnTo>
                    <a:pt x="217" y="111"/>
                  </a:lnTo>
                  <a:lnTo>
                    <a:pt x="217" y="101"/>
                  </a:lnTo>
                  <a:lnTo>
                    <a:pt x="211" y="99"/>
                  </a:lnTo>
                  <a:lnTo>
                    <a:pt x="205" y="99"/>
                  </a:lnTo>
                  <a:lnTo>
                    <a:pt x="207" y="97"/>
                  </a:lnTo>
                  <a:lnTo>
                    <a:pt x="205" y="86"/>
                  </a:lnTo>
                  <a:lnTo>
                    <a:pt x="207" y="82"/>
                  </a:lnTo>
                  <a:lnTo>
                    <a:pt x="209" y="76"/>
                  </a:lnTo>
                  <a:lnTo>
                    <a:pt x="215" y="70"/>
                  </a:lnTo>
                  <a:lnTo>
                    <a:pt x="217" y="68"/>
                  </a:lnTo>
                  <a:lnTo>
                    <a:pt x="217" y="64"/>
                  </a:lnTo>
                  <a:lnTo>
                    <a:pt x="213" y="56"/>
                  </a:lnTo>
                  <a:lnTo>
                    <a:pt x="213" y="50"/>
                  </a:lnTo>
                  <a:lnTo>
                    <a:pt x="215" y="47"/>
                  </a:lnTo>
                  <a:lnTo>
                    <a:pt x="221" y="45"/>
                  </a:lnTo>
                  <a:lnTo>
                    <a:pt x="231" y="41"/>
                  </a:lnTo>
                  <a:lnTo>
                    <a:pt x="227" y="33"/>
                  </a:lnTo>
                  <a:lnTo>
                    <a:pt x="225" y="31"/>
                  </a:lnTo>
                  <a:lnTo>
                    <a:pt x="223" y="27"/>
                  </a:lnTo>
                  <a:lnTo>
                    <a:pt x="227" y="21"/>
                  </a:lnTo>
                  <a:lnTo>
                    <a:pt x="227" y="13"/>
                  </a:lnTo>
                  <a:lnTo>
                    <a:pt x="225" y="13"/>
                  </a:lnTo>
                  <a:lnTo>
                    <a:pt x="219" y="7"/>
                  </a:lnTo>
                  <a:lnTo>
                    <a:pt x="209" y="0"/>
                  </a:lnTo>
                  <a:lnTo>
                    <a:pt x="2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4" name="Freeform 645"/>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5" name="Freeform 646"/>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6" name="Freeform 647"/>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7" name="Freeform 648"/>
            <p:cNvSpPr>
              <a:spLocks/>
            </p:cNvSpPr>
            <p:nvPr/>
          </p:nvSpPr>
          <p:spPr bwMode="auto">
            <a:xfrm>
              <a:off x="6750050" y="1806575"/>
              <a:ext cx="419100" cy="515938"/>
            </a:xfrm>
            <a:custGeom>
              <a:avLst/>
              <a:gdLst>
                <a:gd name="T0" fmla="*/ 250 w 264"/>
                <a:gd name="T1" fmla="*/ 24 h 325"/>
                <a:gd name="T2" fmla="*/ 231 w 264"/>
                <a:gd name="T3" fmla="*/ 28 h 325"/>
                <a:gd name="T4" fmla="*/ 223 w 264"/>
                <a:gd name="T5" fmla="*/ 28 h 325"/>
                <a:gd name="T6" fmla="*/ 205 w 264"/>
                <a:gd name="T7" fmla="*/ 53 h 325"/>
                <a:gd name="T8" fmla="*/ 192 w 264"/>
                <a:gd name="T9" fmla="*/ 82 h 325"/>
                <a:gd name="T10" fmla="*/ 164 w 264"/>
                <a:gd name="T11" fmla="*/ 88 h 325"/>
                <a:gd name="T12" fmla="*/ 141 w 264"/>
                <a:gd name="T13" fmla="*/ 96 h 325"/>
                <a:gd name="T14" fmla="*/ 111 w 264"/>
                <a:gd name="T15" fmla="*/ 98 h 325"/>
                <a:gd name="T16" fmla="*/ 88 w 264"/>
                <a:gd name="T17" fmla="*/ 104 h 325"/>
                <a:gd name="T18" fmla="*/ 92 w 264"/>
                <a:gd name="T19" fmla="*/ 127 h 325"/>
                <a:gd name="T20" fmla="*/ 86 w 264"/>
                <a:gd name="T21" fmla="*/ 155 h 325"/>
                <a:gd name="T22" fmla="*/ 84 w 264"/>
                <a:gd name="T23" fmla="*/ 161 h 325"/>
                <a:gd name="T24" fmla="*/ 68 w 264"/>
                <a:gd name="T25" fmla="*/ 169 h 325"/>
                <a:gd name="T26" fmla="*/ 88 w 264"/>
                <a:gd name="T27" fmla="*/ 180 h 325"/>
                <a:gd name="T28" fmla="*/ 105 w 264"/>
                <a:gd name="T29" fmla="*/ 188 h 325"/>
                <a:gd name="T30" fmla="*/ 60 w 264"/>
                <a:gd name="T31" fmla="*/ 202 h 325"/>
                <a:gd name="T32" fmla="*/ 41 w 264"/>
                <a:gd name="T33" fmla="*/ 208 h 325"/>
                <a:gd name="T34" fmla="*/ 29 w 264"/>
                <a:gd name="T35" fmla="*/ 210 h 325"/>
                <a:gd name="T36" fmla="*/ 31 w 264"/>
                <a:gd name="T37" fmla="*/ 233 h 325"/>
                <a:gd name="T38" fmla="*/ 31 w 264"/>
                <a:gd name="T39" fmla="*/ 247 h 325"/>
                <a:gd name="T40" fmla="*/ 11 w 264"/>
                <a:gd name="T41" fmla="*/ 255 h 325"/>
                <a:gd name="T42" fmla="*/ 2 w 264"/>
                <a:gd name="T43" fmla="*/ 272 h 325"/>
                <a:gd name="T44" fmla="*/ 23 w 264"/>
                <a:gd name="T45" fmla="*/ 268 h 325"/>
                <a:gd name="T46" fmla="*/ 43 w 264"/>
                <a:gd name="T47" fmla="*/ 282 h 325"/>
                <a:gd name="T48" fmla="*/ 35 w 264"/>
                <a:gd name="T49" fmla="*/ 288 h 325"/>
                <a:gd name="T50" fmla="*/ 35 w 264"/>
                <a:gd name="T51" fmla="*/ 313 h 325"/>
                <a:gd name="T52" fmla="*/ 54 w 264"/>
                <a:gd name="T53" fmla="*/ 296 h 325"/>
                <a:gd name="T54" fmla="*/ 51 w 264"/>
                <a:gd name="T55" fmla="*/ 286 h 325"/>
                <a:gd name="T56" fmla="*/ 47 w 264"/>
                <a:gd name="T57" fmla="*/ 278 h 325"/>
                <a:gd name="T58" fmla="*/ 60 w 264"/>
                <a:gd name="T59" fmla="*/ 286 h 325"/>
                <a:gd name="T60" fmla="*/ 64 w 264"/>
                <a:gd name="T61" fmla="*/ 292 h 325"/>
                <a:gd name="T62" fmla="*/ 70 w 264"/>
                <a:gd name="T63" fmla="*/ 296 h 325"/>
                <a:gd name="T64" fmla="*/ 70 w 264"/>
                <a:gd name="T65" fmla="*/ 306 h 325"/>
                <a:gd name="T66" fmla="*/ 80 w 264"/>
                <a:gd name="T67" fmla="*/ 317 h 325"/>
                <a:gd name="T68" fmla="*/ 158 w 264"/>
                <a:gd name="T69" fmla="*/ 325 h 325"/>
                <a:gd name="T70" fmla="*/ 172 w 264"/>
                <a:gd name="T71" fmla="*/ 296 h 325"/>
                <a:gd name="T72" fmla="*/ 192 w 264"/>
                <a:gd name="T73" fmla="*/ 280 h 325"/>
                <a:gd name="T74" fmla="*/ 207 w 264"/>
                <a:gd name="T75" fmla="*/ 264 h 325"/>
                <a:gd name="T76" fmla="*/ 211 w 264"/>
                <a:gd name="T77" fmla="*/ 245 h 325"/>
                <a:gd name="T78" fmla="*/ 215 w 264"/>
                <a:gd name="T79" fmla="*/ 227 h 325"/>
                <a:gd name="T80" fmla="*/ 227 w 264"/>
                <a:gd name="T81" fmla="*/ 221 h 325"/>
                <a:gd name="T82" fmla="*/ 223 w 264"/>
                <a:gd name="T83" fmla="*/ 212 h 325"/>
                <a:gd name="T84" fmla="*/ 227 w 264"/>
                <a:gd name="T85" fmla="*/ 206 h 325"/>
                <a:gd name="T86" fmla="*/ 233 w 264"/>
                <a:gd name="T87" fmla="*/ 216 h 325"/>
                <a:gd name="T88" fmla="*/ 217 w 264"/>
                <a:gd name="T89" fmla="*/ 174 h 325"/>
                <a:gd name="T90" fmla="*/ 205 w 264"/>
                <a:gd name="T91" fmla="*/ 124 h 325"/>
                <a:gd name="T92" fmla="*/ 219 w 264"/>
                <a:gd name="T93" fmla="*/ 102 h 325"/>
                <a:gd name="T94" fmla="*/ 229 w 264"/>
                <a:gd name="T95" fmla="*/ 112 h 325"/>
                <a:gd name="T96" fmla="*/ 239 w 264"/>
                <a:gd name="T97" fmla="*/ 112 h 325"/>
                <a:gd name="T98" fmla="*/ 237 w 264"/>
                <a:gd name="T99" fmla="*/ 127 h 325"/>
                <a:gd name="T100" fmla="*/ 250 w 264"/>
                <a:gd name="T101" fmla="*/ 98 h 325"/>
                <a:gd name="T102" fmla="*/ 258 w 264"/>
                <a:gd name="T103" fmla="*/ 75 h 325"/>
                <a:gd name="T104" fmla="*/ 260 w 264"/>
                <a:gd name="T105" fmla="*/ 43 h 325"/>
                <a:gd name="T106" fmla="*/ 256 w 264"/>
                <a:gd name="T107" fmla="*/ 28 h 325"/>
                <a:gd name="T108" fmla="*/ 264 w 264"/>
                <a:gd name="T10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325">
                  <a:moveTo>
                    <a:pt x="264" y="0"/>
                  </a:moveTo>
                  <a:lnTo>
                    <a:pt x="260" y="6"/>
                  </a:lnTo>
                  <a:lnTo>
                    <a:pt x="252" y="20"/>
                  </a:lnTo>
                  <a:lnTo>
                    <a:pt x="250" y="24"/>
                  </a:lnTo>
                  <a:lnTo>
                    <a:pt x="246" y="26"/>
                  </a:lnTo>
                  <a:lnTo>
                    <a:pt x="242" y="28"/>
                  </a:lnTo>
                  <a:lnTo>
                    <a:pt x="233" y="28"/>
                  </a:lnTo>
                  <a:lnTo>
                    <a:pt x="231" y="28"/>
                  </a:lnTo>
                  <a:lnTo>
                    <a:pt x="225" y="24"/>
                  </a:lnTo>
                  <a:lnTo>
                    <a:pt x="225" y="22"/>
                  </a:lnTo>
                  <a:lnTo>
                    <a:pt x="223" y="24"/>
                  </a:lnTo>
                  <a:lnTo>
                    <a:pt x="223" y="28"/>
                  </a:lnTo>
                  <a:lnTo>
                    <a:pt x="221" y="35"/>
                  </a:lnTo>
                  <a:lnTo>
                    <a:pt x="217" y="39"/>
                  </a:lnTo>
                  <a:lnTo>
                    <a:pt x="211" y="43"/>
                  </a:lnTo>
                  <a:lnTo>
                    <a:pt x="205" y="53"/>
                  </a:lnTo>
                  <a:lnTo>
                    <a:pt x="203" y="63"/>
                  </a:lnTo>
                  <a:lnTo>
                    <a:pt x="201" y="71"/>
                  </a:lnTo>
                  <a:lnTo>
                    <a:pt x="199" y="77"/>
                  </a:lnTo>
                  <a:lnTo>
                    <a:pt x="192" y="82"/>
                  </a:lnTo>
                  <a:lnTo>
                    <a:pt x="186" y="82"/>
                  </a:lnTo>
                  <a:lnTo>
                    <a:pt x="180" y="84"/>
                  </a:lnTo>
                  <a:lnTo>
                    <a:pt x="172" y="86"/>
                  </a:lnTo>
                  <a:lnTo>
                    <a:pt x="164" y="88"/>
                  </a:lnTo>
                  <a:lnTo>
                    <a:pt x="160" y="88"/>
                  </a:lnTo>
                  <a:lnTo>
                    <a:pt x="154" y="92"/>
                  </a:lnTo>
                  <a:lnTo>
                    <a:pt x="148" y="96"/>
                  </a:lnTo>
                  <a:lnTo>
                    <a:pt x="141" y="96"/>
                  </a:lnTo>
                  <a:lnTo>
                    <a:pt x="139" y="94"/>
                  </a:lnTo>
                  <a:lnTo>
                    <a:pt x="121" y="98"/>
                  </a:lnTo>
                  <a:lnTo>
                    <a:pt x="115" y="98"/>
                  </a:lnTo>
                  <a:lnTo>
                    <a:pt x="111" y="98"/>
                  </a:lnTo>
                  <a:lnTo>
                    <a:pt x="107" y="96"/>
                  </a:lnTo>
                  <a:lnTo>
                    <a:pt x="96" y="98"/>
                  </a:lnTo>
                  <a:lnTo>
                    <a:pt x="88" y="100"/>
                  </a:lnTo>
                  <a:lnTo>
                    <a:pt x="88" y="104"/>
                  </a:lnTo>
                  <a:lnTo>
                    <a:pt x="88" y="108"/>
                  </a:lnTo>
                  <a:lnTo>
                    <a:pt x="88" y="114"/>
                  </a:lnTo>
                  <a:lnTo>
                    <a:pt x="90" y="118"/>
                  </a:lnTo>
                  <a:lnTo>
                    <a:pt x="92" y="127"/>
                  </a:lnTo>
                  <a:lnTo>
                    <a:pt x="90" y="137"/>
                  </a:lnTo>
                  <a:lnTo>
                    <a:pt x="82" y="151"/>
                  </a:lnTo>
                  <a:lnTo>
                    <a:pt x="82" y="151"/>
                  </a:lnTo>
                  <a:lnTo>
                    <a:pt x="86" y="155"/>
                  </a:lnTo>
                  <a:lnTo>
                    <a:pt x="88" y="153"/>
                  </a:lnTo>
                  <a:lnTo>
                    <a:pt x="92" y="157"/>
                  </a:lnTo>
                  <a:lnTo>
                    <a:pt x="88" y="161"/>
                  </a:lnTo>
                  <a:lnTo>
                    <a:pt x="84" y="161"/>
                  </a:lnTo>
                  <a:lnTo>
                    <a:pt x="80" y="161"/>
                  </a:lnTo>
                  <a:lnTo>
                    <a:pt x="76" y="161"/>
                  </a:lnTo>
                  <a:lnTo>
                    <a:pt x="72" y="165"/>
                  </a:lnTo>
                  <a:lnTo>
                    <a:pt x="68" y="169"/>
                  </a:lnTo>
                  <a:lnTo>
                    <a:pt x="68" y="174"/>
                  </a:lnTo>
                  <a:lnTo>
                    <a:pt x="72" y="174"/>
                  </a:lnTo>
                  <a:lnTo>
                    <a:pt x="82" y="176"/>
                  </a:lnTo>
                  <a:lnTo>
                    <a:pt x="88" y="180"/>
                  </a:lnTo>
                  <a:lnTo>
                    <a:pt x="94" y="180"/>
                  </a:lnTo>
                  <a:lnTo>
                    <a:pt x="103" y="180"/>
                  </a:lnTo>
                  <a:lnTo>
                    <a:pt x="105" y="182"/>
                  </a:lnTo>
                  <a:lnTo>
                    <a:pt x="105" y="188"/>
                  </a:lnTo>
                  <a:lnTo>
                    <a:pt x="101" y="192"/>
                  </a:lnTo>
                  <a:lnTo>
                    <a:pt x="92" y="200"/>
                  </a:lnTo>
                  <a:lnTo>
                    <a:pt x="72" y="204"/>
                  </a:lnTo>
                  <a:lnTo>
                    <a:pt x="60" y="202"/>
                  </a:lnTo>
                  <a:lnTo>
                    <a:pt x="56" y="202"/>
                  </a:lnTo>
                  <a:lnTo>
                    <a:pt x="51" y="204"/>
                  </a:lnTo>
                  <a:lnTo>
                    <a:pt x="45" y="204"/>
                  </a:lnTo>
                  <a:lnTo>
                    <a:pt x="41" y="208"/>
                  </a:lnTo>
                  <a:lnTo>
                    <a:pt x="39" y="210"/>
                  </a:lnTo>
                  <a:lnTo>
                    <a:pt x="37" y="212"/>
                  </a:lnTo>
                  <a:lnTo>
                    <a:pt x="33" y="212"/>
                  </a:lnTo>
                  <a:lnTo>
                    <a:pt x="29" y="210"/>
                  </a:lnTo>
                  <a:lnTo>
                    <a:pt x="25" y="210"/>
                  </a:lnTo>
                  <a:lnTo>
                    <a:pt x="27" y="216"/>
                  </a:lnTo>
                  <a:lnTo>
                    <a:pt x="29" y="225"/>
                  </a:lnTo>
                  <a:lnTo>
                    <a:pt x="31" y="233"/>
                  </a:lnTo>
                  <a:lnTo>
                    <a:pt x="29" y="237"/>
                  </a:lnTo>
                  <a:lnTo>
                    <a:pt x="31" y="241"/>
                  </a:lnTo>
                  <a:lnTo>
                    <a:pt x="33" y="245"/>
                  </a:lnTo>
                  <a:lnTo>
                    <a:pt x="31" y="247"/>
                  </a:lnTo>
                  <a:lnTo>
                    <a:pt x="31" y="247"/>
                  </a:lnTo>
                  <a:lnTo>
                    <a:pt x="25" y="247"/>
                  </a:lnTo>
                  <a:lnTo>
                    <a:pt x="23" y="247"/>
                  </a:lnTo>
                  <a:lnTo>
                    <a:pt x="11" y="255"/>
                  </a:lnTo>
                  <a:lnTo>
                    <a:pt x="7" y="257"/>
                  </a:lnTo>
                  <a:lnTo>
                    <a:pt x="4" y="261"/>
                  </a:lnTo>
                  <a:lnTo>
                    <a:pt x="2" y="266"/>
                  </a:lnTo>
                  <a:lnTo>
                    <a:pt x="2" y="272"/>
                  </a:lnTo>
                  <a:lnTo>
                    <a:pt x="0" y="284"/>
                  </a:lnTo>
                  <a:lnTo>
                    <a:pt x="2" y="286"/>
                  </a:lnTo>
                  <a:lnTo>
                    <a:pt x="11" y="282"/>
                  </a:lnTo>
                  <a:lnTo>
                    <a:pt x="23" y="268"/>
                  </a:lnTo>
                  <a:lnTo>
                    <a:pt x="25" y="266"/>
                  </a:lnTo>
                  <a:lnTo>
                    <a:pt x="29" y="268"/>
                  </a:lnTo>
                  <a:lnTo>
                    <a:pt x="37" y="272"/>
                  </a:lnTo>
                  <a:lnTo>
                    <a:pt x="43" y="282"/>
                  </a:lnTo>
                  <a:lnTo>
                    <a:pt x="41" y="284"/>
                  </a:lnTo>
                  <a:lnTo>
                    <a:pt x="39" y="286"/>
                  </a:lnTo>
                  <a:lnTo>
                    <a:pt x="37" y="288"/>
                  </a:lnTo>
                  <a:lnTo>
                    <a:pt x="35" y="288"/>
                  </a:lnTo>
                  <a:lnTo>
                    <a:pt x="35" y="292"/>
                  </a:lnTo>
                  <a:lnTo>
                    <a:pt x="35" y="300"/>
                  </a:lnTo>
                  <a:lnTo>
                    <a:pt x="33" y="311"/>
                  </a:lnTo>
                  <a:lnTo>
                    <a:pt x="35" y="313"/>
                  </a:lnTo>
                  <a:lnTo>
                    <a:pt x="43" y="306"/>
                  </a:lnTo>
                  <a:lnTo>
                    <a:pt x="54" y="302"/>
                  </a:lnTo>
                  <a:lnTo>
                    <a:pt x="56" y="300"/>
                  </a:lnTo>
                  <a:lnTo>
                    <a:pt x="54" y="296"/>
                  </a:lnTo>
                  <a:lnTo>
                    <a:pt x="51" y="292"/>
                  </a:lnTo>
                  <a:lnTo>
                    <a:pt x="51" y="290"/>
                  </a:lnTo>
                  <a:lnTo>
                    <a:pt x="56" y="286"/>
                  </a:lnTo>
                  <a:lnTo>
                    <a:pt x="51" y="286"/>
                  </a:lnTo>
                  <a:lnTo>
                    <a:pt x="47" y="286"/>
                  </a:lnTo>
                  <a:lnTo>
                    <a:pt x="47" y="282"/>
                  </a:lnTo>
                  <a:lnTo>
                    <a:pt x="49" y="282"/>
                  </a:lnTo>
                  <a:lnTo>
                    <a:pt x="47" y="278"/>
                  </a:lnTo>
                  <a:lnTo>
                    <a:pt x="51" y="276"/>
                  </a:lnTo>
                  <a:lnTo>
                    <a:pt x="54" y="278"/>
                  </a:lnTo>
                  <a:lnTo>
                    <a:pt x="58" y="284"/>
                  </a:lnTo>
                  <a:lnTo>
                    <a:pt x="60" y="286"/>
                  </a:lnTo>
                  <a:lnTo>
                    <a:pt x="60" y="290"/>
                  </a:lnTo>
                  <a:lnTo>
                    <a:pt x="60" y="292"/>
                  </a:lnTo>
                  <a:lnTo>
                    <a:pt x="62" y="292"/>
                  </a:lnTo>
                  <a:lnTo>
                    <a:pt x="64" y="292"/>
                  </a:lnTo>
                  <a:lnTo>
                    <a:pt x="70" y="290"/>
                  </a:lnTo>
                  <a:lnTo>
                    <a:pt x="74" y="288"/>
                  </a:lnTo>
                  <a:lnTo>
                    <a:pt x="78" y="290"/>
                  </a:lnTo>
                  <a:lnTo>
                    <a:pt x="70" y="296"/>
                  </a:lnTo>
                  <a:lnTo>
                    <a:pt x="70" y="296"/>
                  </a:lnTo>
                  <a:lnTo>
                    <a:pt x="68" y="298"/>
                  </a:lnTo>
                  <a:lnTo>
                    <a:pt x="68" y="302"/>
                  </a:lnTo>
                  <a:lnTo>
                    <a:pt x="70" y="306"/>
                  </a:lnTo>
                  <a:lnTo>
                    <a:pt x="72" y="308"/>
                  </a:lnTo>
                  <a:lnTo>
                    <a:pt x="78" y="313"/>
                  </a:lnTo>
                  <a:lnTo>
                    <a:pt x="78" y="315"/>
                  </a:lnTo>
                  <a:lnTo>
                    <a:pt x="80" y="317"/>
                  </a:lnTo>
                  <a:lnTo>
                    <a:pt x="82" y="321"/>
                  </a:lnTo>
                  <a:lnTo>
                    <a:pt x="82" y="325"/>
                  </a:lnTo>
                  <a:lnTo>
                    <a:pt x="82" y="325"/>
                  </a:lnTo>
                  <a:lnTo>
                    <a:pt x="158" y="325"/>
                  </a:lnTo>
                  <a:lnTo>
                    <a:pt x="164" y="323"/>
                  </a:lnTo>
                  <a:lnTo>
                    <a:pt x="168" y="319"/>
                  </a:lnTo>
                  <a:lnTo>
                    <a:pt x="168" y="306"/>
                  </a:lnTo>
                  <a:lnTo>
                    <a:pt x="172" y="296"/>
                  </a:lnTo>
                  <a:lnTo>
                    <a:pt x="184" y="282"/>
                  </a:lnTo>
                  <a:lnTo>
                    <a:pt x="184" y="280"/>
                  </a:lnTo>
                  <a:lnTo>
                    <a:pt x="188" y="282"/>
                  </a:lnTo>
                  <a:lnTo>
                    <a:pt x="192" y="280"/>
                  </a:lnTo>
                  <a:lnTo>
                    <a:pt x="195" y="276"/>
                  </a:lnTo>
                  <a:lnTo>
                    <a:pt x="201" y="270"/>
                  </a:lnTo>
                  <a:lnTo>
                    <a:pt x="205" y="268"/>
                  </a:lnTo>
                  <a:lnTo>
                    <a:pt x="207" y="264"/>
                  </a:lnTo>
                  <a:lnTo>
                    <a:pt x="207" y="257"/>
                  </a:lnTo>
                  <a:lnTo>
                    <a:pt x="211" y="255"/>
                  </a:lnTo>
                  <a:lnTo>
                    <a:pt x="213" y="249"/>
                  </a:lnTo>
                  <a:lnTo>
                    <a:pt x="211" y="245"/>
                  </a:lnTo>
                  <a:lnTo>
                    <a:pt x="211" y="239"/>
                  </a:lnTo>
                  <a:lnTo>
                    <a:pt x="211" y="235"/>
                  </a:lnTo>
                  <a:lnTo>
                    <a:pt x="211" y="231"/>
                  </a:lnTo>
                  <a:lnTo>
                    <a:pt x="215" y="227"/>
                  </a:lnTo>
                  <a:lnTo>
                    <a:pt x="217" y="225"/>
                  </a:lnTo>
                  <a:lnTo>
                    <a:pt x="221" y="223"/>
                  </a:lnTo>
                  <a:lnTo>
                    <a:pt x="225" y="223"/>
                  </a:lnTo>
                  <a:lnTo>
                    <a:pt x="227" y="221"/>
                  </a:lnTo>
                  <a:lnTo>
                    <a:pt x="227" y="216"/>
                  </a:lnTo>
                  <a:lnTo>
                    <a:pt x="225" y="216"/>
                  </a:lnTo>
                  <a:lnTo>
                    <a:pt x="223" y="214"/>
                  </a:lnTo>
                  <a:lnTo>
                    <a:pt x="223" y="212"/>
                  </a:lnTo>
                  <a:lnTo>
                    <a:pt x="223" y="208"/>
                  </a:lnTo>
                  <a:lnTo>
                    <a:pt x="227" y="210"/>
                  </a:lnTo>
                  <a:lnTo>
                    <a:pt x="227" y="208"/>
                  </a:lnTo>
                  <a:lnTo>
                    <a:pt x="227" y="206"/>
                  </a:lnTo>
                  <a:lnTo>
                    <a:pt x="229" y="206"/>
                  </a:lnTo>
                  <a:lnTo>
                    <a:pt x="231" y="214"/>
                  </a:lnTo>
                  <a:lnTo>
                    <a:pt x="233" y="216"/>
                  </a:lnTo>
                  <a:lnTo>
                    <a:pt x="233" y="216"/>
                  </a:lnTo>
                  <a:lnTo>
                    <a:pt x="235" y="200"/>
                  </a:lnTo>
                  <a:lnTo>
                    <a:pt x="233" y="192"/>
                  </a:lnTo>
                  <a:lnTo>
                    <a:pt x="225" y="184"/>
                  </a:lnTo>
                  <a:lnTo>
                    <a:pt x="217" y="174"/>
                  </a:lnTo>
                  <a:lnTo>
                    <a:pt x="211" y="149"/>
                  </a:lnTo>
                  <a:lnTo>
                    <a:pt x="211" y="135"/>
                  </a:lnTo>
                  <a:lnTo>
                    <a:pt x="207" y="129"/>
                  </a:lnTo>
                  <a:lnTo>
                    <a:pt x="205" y="124"/>
                  </a:lnTo>
                  <a:lnTo>
                    <a:pt x="209" y="114"/>
                  </a:lnTo>
                  <a:lnTo>
                    <a:pt x="213" y="108"/>
                  </a:lnTo>
                  <a:lnTo>
                    <a:pt x="215" y="104"/>
                  </a:lnTo>
                  <a:lnTo>
                    <a:pt x="219" y="102"/>
                  </a:lnTo>
                  <a:lnTo>
                    <a:pt x="223" y="102"/>
                  </a:lnTo>
                  <a:lnTo>
                    <a:pt x="225" y="104"/>
                  </a:lnTo>
                  <a:lnTo>
                    <a:pt x="225" y="108"/>
                  </a:lnTo>
                  <a:lnTo>
                    <a:pt x="229" y="112"/>
                  </a:lnTo>
                  <a:lnTo>
                    <a:pt x="233" y="112"/>
                  </a:lnTo>
                  <a:lnTo>
                    <a:pt x="235" y="108"/>
                  </a:lnTo>
                  <a:lnTo>
                    <a:pt x="239" y="108"/>
                  </a:lnTo>
                  <a:lnTo>
                    <a:pt x="239" y="112"/>
                  </a:lnTo>
                  <a:lnTo>
                    <a:pt x="242" y="118"/>
                  </a:lnTo>
                  <a:lnTo>
                    <a:pt x="244" y="122"/>
                  </a:lnTo>
                  <a:lnTo>
                    <a:pt x="239" y="124"/>
                  </a:lnTo>
                  <a:lnTo>
                    <a:pt x="237" y="127"/>
                  </a:lnTo>
                  <a:lnTo>
                    <a:pt x="239" y="129"/>
                  </a:lnTo>
                  <a:lnTo>
                    <a:pt x="244" y="127"/>
                  </a:lnTo>
                  <a:lnTo>
                    <a:pt x="248" y="106"/>
                  </a:lnTo>
                  <a:lnTo>
                    <a:pt x="250" y="98"/>
                  </a:lnTo>
                  <a:lnTo>
                    <a:pt x="252" y="94"/>
                  </a:lnTo>
                  <a:lnTo>
                    <a:pt x="256" y="88"/>
                  </a:lnTo>
                  <a:lnTo>
                    <a:pt x="256" y="82"/>
                  </a:lnTo>
                  <a:lnTo>
                    <a:pt x="258" y="75"/>
                  </a:lnTo>
                  <a:lnTo>
                    <a:pt x="262" y="67"/>
                  </a:lnTo>
                  <a:lnTo>
                    <a:pt x="262" y="59"/>
                  </a:lnTo>
                  <a:lnTo>
                    <a:pt x="262" y="49"/>
                  </a:lnTo>
                  <a:lnTo>
                    <a:pt x="260" y="43"/>
                  </a:lnTo>
                  <a:lnTo>
                    <a:pt x="258" y="39"/>
                  </a:lnTo>
                  <a:lnTo>
                    <a:pt x="258" y="37"/>
                  </a:lnTo>
                  <a:lnTo>
                    <a:pt x="258" y="32"/>
                  </a:lnTo>
                  <a:lnTo>
                    <a:pt x="256" y="28"/>
                  </a:lnTo>
                  <a:lnTo>
                    <a:pt x="256" y="26"/>
                  </a:lnTo>
                  <a:lnTo>
                    <a:pt x="260" y="18"/>
                  </a:lnTo>
                  <a:lnTo>
                    <a:pt x="264" y="12"/>
                  </a:lnTo>
                  <a:lnTo>
                    <a:pt x="264" y="0"/>
                  </a:lnTo>
                  <a:lnTo>
                    <a:pt x="26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8" name="Freeform 64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9" name="Freeform 650"/>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10" name="Freeform 651"/>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1" name="Rectangle 652"/>
            <p:cNvSpPr>
              <a:spLocks noChangeArrowheads="1"/>
            </p:cNvSpPr>
            <p:nvPr/>
          </p:nvSpPr>
          <p:spPr bwMode="auto">
            <a:xfrm>
              <a:off x="6750050" y="2260600"/>
              <a:ext cx="20638" cy="15875"/>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12" name="Freeform 653"/>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13" name="Freeform 654"/>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4" name="Freeform 655"/>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5" name="Freeform 656"/>
            <p:cNvSpPr>
              <a:spLocks/>
            </p:cNvSpPr>
            <p:nvPr/>
          </p:nvSpPr>
          <p:spPr bwMode="auto">
            <a:xfrm>
              <a:off x="8185150" y="2965450"/>
              <a:ext cx="439738" cy="615950"/>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6" name="Freeform 657"/>
            <p:cNvSpPr>
              <a:spLocks/>
            </p:cNvSpPr>
            <p:nvPr/>
          </p:nvSpPr>
          <p:spPr bwMode="auto">
            <a:xfrm>
              <a:off x="8262938" y="3516313"/>
              <a:ext cx="261938" cy="338138"/>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7" name="Freeform 658"/>
            <p:cNvSpPr>
              <a:spLocks/>
            </p:cNvSpPr>
            <p:nvPr/>
          </p:nvSpPr>
          <p:spPr bwMode="auto">
            <a:xfrm>
              <a:off x="8651875" y="3627438"/>
              <a:ext cx="58738" cy="3175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8" name="Freeform 659"/>
            <p:cNvSpPr>
              <a:spLocks/>
            </p:cNvSpPr>
            <p:nvPr/>
          </p:nvSpPr>
          <p:spPr bwMode="auto">
            <a:xfrm>
              <a:off x="8770938" y="3552825"/>
              <a:ext cx="176213" cy="428625"/>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9" name="Freeform 660"/>
            <p:cNvSpPr>
              <a:spLocks/>
            </p:cNvSpPr>
            <p:nvPr/>
          </p:nvSpPr>
          <p:spPr bwMode="auto">
            <a:xfrm>
              <a:off x="8385175" y="2751138"/>
              <a:ext cx="701675" cy="6350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0" name="Freeform 661"/>
            <p:cNvSpPr>
              <a:spLocks/>
            </p:cNvSpPr>
            <p:nvPr/>
          </p:nvSpPr>
          <p:spPr bwMode="auto">
            <a:xfrm>
              <a:off x="7893050" y="2751138"/>
              <a:ext cx="560388" cy="463550"/>
            </a:xfrm>
            <a:custGeom>
              <a:avLst/>
              <a:gdLst>
                <a:gd name="T0" fmla="*/ 106 w 353"/>
                <a:gd name="T1" fmla="*/ 28 h 292"/>
                <a:gd name="T2" fmla="*/ 96 w 353"/>
                <a:gd name="T3" fmla="*/ 41 h 292"/>
                <a:gd name="T4" fmla="*/ 79 w 353"/>
                <a:gd name="T5" fmla="*/ 41 h 292"/>
                <a:gd name="T6" fmla="*/ 85 w 353"/>
                <a:gd name="T7" fmla="*/ 63 h 292"/>
                <a:gd name="T8" fmla="*/ 102 w 353"/>
                <a:gd name="T9" fmla="*/ 63 h 292"/>
                <a:gd name="T10" fmla="*/ 108 w 353"/>
                <a:gd name="T11" fmla="*/ 67 h 292"/>
                <a:gd name="T12" fmla="*/ 108 w 353"/>
                <a:gd name="T13" fmla="*/ 67 h 292"/>
                <a:gd name="T14" fmla="*/ 116 w 353"/>
                <a:gd name="T15" fmla="*/ 73 h 292"/>
                <a:gd name="T16" fmla="*/ 124 w 353"/>
                <a:gd name="T17" fmla="*/ 75 h 292"/>
                <a:gd name="T18" fmla="*/ 139 w 353"/>
                <a:gd name="T19" fmla="*/ 71 h 292"/>
                <a:gd name="T20" fmla="*/ 147 w 353"/>
                <a:gd name="T21" fmla="*/ 79 h 292"/>
                <a:gd name="T22" fmla="*/ 190 w 353"/>
                <a:gd name="T23" fmla="*/ 86 h 292"/>
                <a:gd name="T24" fmla="*/ 216 w 353"/>
                <a:gd name="T25" fmla="*/ 67 h 292"/>
                <a:gd name="T26" fmla="*/ 233 w 353"/>
                <a:gd name="T27" fmla="*/ 65 h 292"/>
                <a:gd name="T28" fmla="*/ 251 w 353"/>
                <a:gd name="T29" fmla="*/ 73 h 292"/>
                <a:gd name="T30" fmla="*/ 267 w 353"/>
                <a:gd name="T31" fmla="*/ 88 h 292"/>
                <a:gd name="T32" fmla="*/ 280 w 353"/>
                <a:gd name="T33" fmla="*/ 75 h 292"/>
                <a:gd name="T34" fmla="*/ 292 w 353"/>
                <a:gd name="T35" fmla="*/ 63 h 292"/>
                <a:gd name="T36" fmla="*/ 312 w 353"/>
                <a:gd name="T37" fmla="*/ 63 h 292"/>
                <a:gd name="T38" fmla="*/ 339 w 353"/>
                <a:gd name="T39" fmla="*/ 67 h 292"/>
                <a:gd name="T40" fmla="*/ 351 w 353"/>
                <a:gd name="T41" fmla="*/ 92 h 292"/>
                <a:gd name="T42" fmla="*/ 333 w 353"/>
                <a:gd name="T43" fmla="*/ 92 h 292"/>
                <a:gd name="T44" fmla="*/ 323 w 353"/>
                <a:gd name="T45" fmla="*/ 108 h 292"/>
                <a:gd name="T46" fmla="*/ 312 w 353"/>
                <a:gd name="T47" fmla="*/ 116 h 292"/>
                <a:gd name="T48" fmla="*/ 310 w 353"/>
                <a:gd name="T49" fmla="*/ 129 h 292"/>
                <a:gd name="T50" fmla="*/ 329 w 353"/>
                <a:gd name="T51" fmla="*/ 137 h 292"/>
                <a:gd name="T52" fmla="*/ 323 w 353"/>
                <a:gd name="T53" fmla="*/ 157 h 292"/>
                <a:gd name="T54" fmla="*/ 312 w 353"/>
                <a:gd name="T55" fmla="*/ 159 h 292"/>
                <a:gd name="T56" fmla="*/ 292 w 353"/>
                <a:gd name="T57" fmla="*/ 163 h 292"/>
                <a:gd name="T58" fmla="*/ 292 w 353"/>
                <a:gd name="T59" fmla="*/ 190 h 292"/>
                <a:gd name="T60" fmla="*/ 290 w 353"/>
                <a:gd name="T61" fmla="*/ 227 h 292"/>
                <a:gd name="T62" fmla="*/ 284 w 353"/>
                <a:gd name="T63" fmla="*/ 259 h 292"/>
                <a:gd name="T64" fmla="*/ 257 w 353"/>
                <a:gd name="T65" fmla="*/ 253 h 292"/>
                <a:gd name="T66" fmla="*/ 231 w 353"/>
                <a:gd name="T67" fmla="*/ 245 h 292"/>
                <a:gd name="T68" fmla="*/ 210 w 353"/>
                <a:gd name="T69" fmla="*/ 266 h 292"/>
                <a:gd name="T70" fmla="*/ 198 w 353"/>
                <a:gd name="T71" fmla="*/ 268 h 292"/>
                <a:gd name="T72" fmla="*/ 163 w 353"/>
                <a:gd name="T73" fmla="*/ 270 h 292"/>
                <a:gd name="T74" fmla="*/ 149 w 353"/>
                <a:gd name="T75" fmla="*/ 266 h 292"/>
                <a:gd name="T76" fmla="*/ 132 w 353"/>
                <a:gd name="T77" fmla="*/ 282 h 292"/>
                <a:gd name="T78" fmla="*/ 110 w 353"/>
                <a:gd name="T79" fmla="*/ 290 h 292"/>
                <a:gd name="T80" fmla="*/ 81 w 353"/>
                <a:gd name="T81" fmla="*/ 292 h 292"/>
                <a:gd name="T82" fmla="*/ 67 w 353"/>
                <a:gd name="T83" fmla="*/ 288 h 292"/>
                <a:gd name="T84" fmla="*/ 71 w 353"/>
                <a:gd name="T85" fmla="*/ 263 h 292"/>
                <a:gd name="T86" fmla="*/ 73 w 353"/>
                <a:gd name="T87" fmla="*/ 247 h 292"/>
                <a:gd name="T88" fmla="*/ 67 w 353"/>
                <a:gd name="T89" fmla="*/ 241 h 292"/>
                <a:gd name="T90" fmla="*/ 75 w 353"/>
                <a:gd name="T91" fmla="*/ 225 h 292"/>
                <a:gd name="T92" fmla="*/ 55 w 353"/>
                <a:gd name="T93" fmla="*/ 208 h 292"/>
                <a:gd name="T94" fmla="*/ 69 w 353"/>
                <a:gd name="T95" fmla="*/ 202 h 292"/>
                <a:gd name="T96" fmla="*/ 59 w 353"/>
                <a:gd name="T97" fmla="*/ 180 h 292"/>
                <a:gd name="T98" fmla="*/ 43 w 353"/>
                <a:gd name="T99" fmla="*/ 171 h 292"/>
                <a:gd name="T100" fmla="*/ 10 w 353"/>
                <a:gd name="T101" fmla="*/ 165 h 292"/>
                <a:gd name="T102" fmla="*/ 4 w 353"/>
                <a:gd name="T103" fmla="*/ 149 h 292"/>
                <a:gd name="T104" fmla="*/ 10 w 353"/>
                <a:gd name="T105" fmla="*/ 141 h 292"/>
                <a:gd name="T106" fmla="*/ 30 w 353"/>
                <a:gd name="T107" fmla="*/ 126 h 292"/>
                <a:gd name="T108" fmla="*/ 20 w 353"/>
                <a:gd name="T109" fmla="*/ 104 h 292"/>
                <a:gd name="T110" fmla="*/ 28 w 353"/>
                <a:gd name="T111" fmla="*/ 77 h 292"/>
                <a:gd name="T112" fmla="*/ 32 w 353"/>
                <a:gd name="T113" fmla="*/ 65 h 292"/>
                <a:gd name="T114" fmla="*/ 49 w 353"/>
                <a:gd name="T115" fmla="*/ 41 h 292"/>
                <a:gd name="T116" fmla="*/ 57 w 353"/>
                <a:gd name="T117" fmla="*/ 30 h 292"/>
                <a:gd name="T118" fmla="*/ 57 w 353"/>
                <a:gd name="T119" fmla="*/ 18 h 292"/>
                <a:gd name="T120" fmla="*/ 67 w 353"/>
                <a:gd name="T121" fmla="*/ 4 h 292"/>
                <a:gd name="T122" fmla="*/ 98 w 353"/>
                <a:gd name="T123" fmla="*/ 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3" h="292">
                  <a:moveTo>
                    <a:pt x="108" y="0"/>
                  </a:moveTo>
                  <a:lnTo>
                    <a:pt x="110" y="14"/>
                  </a:lnTo>
                  <a:lnTo>
                    <a:pt x="110" y="22"/>
                  </a:lnTo>
                  <a:lnTo>
                    <a:pt x="106" y="28"/>
                  </a:lnTo>
                  <a:lnTo>
                    <a:pt x="104" y="37"/>
                  </a:lnTo>
                  <a:lnTo>
                    <a:pt x="100" y="41"/>
                  </a:lnTo>
                  <a:lnTo>
                    <a:pt x="98" y="41"/>
                  </a:lnTo>
                  <a:lnTo>
                    <a:pt x="96" y="41"/>
                  </a:lnTo>
                  <a:lnTo>
                    <a:pt x="94" y="34"/>
                  </a:lnTo>
                  <a:lnTo>
                    <a:pt x="90" y="32"/>
                  </a:lnTo>
                  <a:lnTo>
                    <a:pt x="83" y="34"/>
                  </a:lnTo>
                  <a:lnTo>
                    <a:pt x="79" y="41"/>
                  </a:lnTo>
                  <a:lnTo>
                    <a:pt x="77" y="45"/>
                  </a:lnTo>
                  <a:lnTo>
                    <a:pt x="79" y="59"/>
                  </a:lnTo>
                  <a:lnTo>
                    <a:pt x="81" y="63"/>
                  </a:lnTo>
                  <a:lnTo>
                    <a:pt x="85" y="63"/>
                  </a:lnTo>
                  <a:lnTo>
                    <a:pt x="88" y="59"/>
                  </a:lnTo>
                  <a:lnTo>
                    <a:pt x="92" y="59"/>
                  </a:lnTo>
                  <a:lnTo>
                    <a:pt x="98" y="61"/>
                  </a:lnTo>
                  <a:lnTo>
                    <a:pt x="102" y="63"/>
                  </a:lnTo>
                  <a:lnTo>
                    <a:pt x="108" y="67"/>
                  </a:lnTo>
                  <a:lnTo>
                    <a:pt x="110" y="69"/>
                  </a:lnTo>
                  <a:lnTo>
                    <a:pt x="112" y="71"/>
                  </a:lnTo>
                  <a:lnTo>
                    <a:pt x="108" y="67"/>
                  </a:lnTo>
                  <a:lnTo>
                    <a:pt x="112" y="71"/>
                  </a:lnTo>
                  <a:lnTo>
                    <a:pt x="112" y="71"/>
                  </a:lnTo>
                  <a:lnTo>
                    <a:pt x="116" y="73"/>
                  </a:lnTo>
                  <a:lnTo>
                    <a:pt x="108" y="67"/>
                  </a:lnTo>
                  <a:lnTo>
                    <a:pt x="112" y="71"/>
                  </a:lnTo>
                  <a:lnTo>
                    <a:pt x="108" y="67"/>
                  </a:lnTo>
                  <a:lnTo>
                    <a:pt x="110" y="69"/>
                  </a:lnTo>
                  <a:lnTo>
                    <a:pt x="116" y="73"/>
                  </a:lnTo>
                  <a:lnTo>
                    <a:pt x="120" y="75"/>
                  </a:lnTo>
                  <a:lnTo>
                    <a:pt x="124" y="75"/>
                  </a:lnTo>
                  <a:lnTo>
                    <a:pt x="126" y="71"/>
                  </a:lnTo>
                  <a:lnTo>
                    <a:pt x="124" y="75"/>
                  </a:lnTo>
                  <a:lnTo>
                    <a:pt x="130" y="75"/>
                  </a:lnTo>
                  <a:lnTo>
                    <a:pt x="130" y="65"/>
                  </a:lnTo>
                  <a:lnTo>
                    <a:pt x="139" y="71"/>
                  </a:lnTo>
                  <a:lnTo>
                    <a:pt x="139" y="71"/>
                  </a:lnTo>
                  <a:lnTo>
                    <a:pt x="139" y="67"/>
                  </a:lnTo>
                  <a:lnTo>
                    <a:pt x="139" y="71"/>
                  </a:lnTo>
                  <a:lnTo>
                    <a:pt x="147" y="73"/>
                  </a:lnTo>
                  <a:lnTo>
                    <a:pt x="147" y="79"/>
                  </a:lnTo>
                  <a:lnTo>
                    <a:pt x="157" y="94"/>
                  </a:lnTo>
                  <a:lnTo>
                    <a:pt x="161" y="90"/>
                  </a:lnTo>
                  <a:lnTo>
                    <a:pt x="184" y="90"/>
                  </a:lnTo>
                  <a:lnTo>
                    <a:pt x="190" y="86"/>
                  </a:lnTo>
                  <a:lnTo>
                    <a:pt x="194" y="75"/>
                  </a:lnTo>
                  <a:lnTo>
                    <a:pt x="198" y="73"/>
                  </a:lnTo>
                  <a:lnTo>
                    <a:pt x="204" y="69"/>
                  </a:lnTo>
                  <a:lnTo>
                    <a:pt x="216" y="67"/>
                  </a:lnTo>
                  <a:lnTo>
                    <a:pt x="222" y="67"/>
                  </a:lnTo>
                  <a:lnTo>
                    <a:pt x="224" y="65"/>
                  </a:lnTo>
                  <a:lnTo>
                    <a:pt x="231" y="65"/>
                  </a:lnTo>
                  <a:lnTo>
                    <a:pt x="233" y="65"/>
                  </a:lnTo>
                  <a:lnTo>
                    <a:pt x="239" y="75"/>
                  </a:lnTo>
                  <a:lnTo>
                    <a:pt x="241" y="75"/>
                  </a:lnTo>
                  <a:lnTo>
                    <a:pt x="247" y="73"/>
                  </a:lnTo>
                  <a:lnTo>
                    <a:pt x="251" y="73"/>
                  </a:lnTo>
                  <a:lnTo>
                    <a:pt x="255" y="79"/>
                  </a:lnTo>
                  <a:lnTo>
                    <a:pt x="261" y="79"/>
                  </a:lnTo>
                  <a:lnTo>
                    <a:pt x="267" y="86"/>
                  </a:lnTo>
                  <a:lnTo>
                    <a:pt x="267" y="88"/>
                  </a:lnTo>
                  <a:lnTo>
                    <a:pt x="269" y="84"/>
                  </a:lnTo>
                  <a:lnTo>
                    <a:pt x="273" y="77"/>
                  </a:lnTo>
                  <a:lnTo>
                    <a:pt x="278" y="75"/>
                  </a:lnTo>
                  <a:lnTo>
                    <a:pt x="280" y="75"/>
                  </a:lnTo>
                  <a:lnTo>
                    <a:pt x="286" y="79"/>
                  </a:lnTo>
                  <a:lnTo>
                    <a:pt x="290" y="79"/>
                  </a:lnTo>
                  <a:lnTo>
                    <a:pt x="290" y="71"/>
                  </a:lnTo>
                  <a:lnTo>
                    <a:pt x="292" y="63"/>
                  </a:lnTo>
                  <a:lnTo>
                    <a:pt x="296" y="65"/>
                  </a:lnTo>
                  <a:lnTo>
                    <a:pt x="306" y="63"/>
                  </a:lnTo>
                  <a:lnTo>
                    <a:pt x="306" y="61"/>
                  </a:lnTo>
                  <a:lnTo>
                    <a:pt x="312" y="63"/>
                  </a:lnTo>
                  <a:lnTo>
                    <a:pt x="320" y="63"/>
                  </a:lnTo>
                  <a:lnTo>
                    <a:pt x="327" y="63"/>
                  </a:lnTo>
                  <a:lnTo>
                    <a:pt x="331" y="61"/>
                  </a:lnTo>
                  <a:lnTo>
                    <a:pt x="339" y="67"/>
                  </a:lnTo>
                  <a:lnTo>
                    <a:pt x="351" y="77"/>
                  </a:lnTo>
                  <a:lnTo>
                    <a:pt x="353" y="84"/>
                  </a:lnTo>
                  <a:lnTo>
                    <a:pt x="351" y="88"/>
                  </a:lnTo>
                  <a:lnTo>
                    <a:pt x="351" y="92"/>
                  </a:lnTo>
                  <a:lnTo>
                    <a:pt x="349" y="98"/>
                  </a:lnTo>
                  <a:lnTo>
                    <a:pt x="343" y="98"/>
                  </a:lnTo>
                  <a:lnTo>
                    <a:pt x="337" y="96"/>
                  </a:lnTo>
                  <a:lnTo>
                    <a:pt x="333" y="92"/>
                  </a:lnTo>
                  <a:lnTo>
                    <a:pt x="331" y="92"/>
                  </a:lnTo>
                  <a:lnTo>
                    <a:pt x="325" y="100"/>
                  </a:lnTo>
                  <a:lnTo>
                    <a:pt x="323" y="102"/>
                  </a:lnTo>
                  <a:lnTo>
                    <a:pt x="323" y="108"/>
                  </a:lnTo>
                  <a:lnTo>
                    <a:pt x="325" y="108"/>
                  </a:lnTo>
                  <a:lnTo>
                    <a:pt x="318" y="112"/>
                  </a:lnTo>
                  <a:lnTo>
                    <a:pt x="314" y="112"/>
                  </a:lnTo>
                  <a:lnTo>
                    <a:pt x="312" y="116"/>
                  </a:lnTo>
                  <a:lnTo>
                    <a:pt x="312" y="118"/>
                  </a:lnTo>
                  <a:lnTo>
                    <a:pt x="310" y="120"/>
                  </a:lnTo>
                  <a:lnTo>
                    <a:pt x="310" y="122"/>
                  </a:lnTo>
                  <a:lnTo>
                    <a:pt x="310" y="129"/>
                  </a:lnTo>
                  <a:lnTo>
                    <a:pt x="312" y="135"/>
                  </a:lnTo>
                  <a:lnTo>
                    <a:pt x="316" y="137"/>
                  </a:lnTo>
                  <a:lnTo>
                    <a:pt x="325" y="135"/>
                  </a:lnTo>
                  <a:lnTo>
                    <a:pt x="329" y="137"/>
                  </a:lnTo>
                  <a:lnTo>
                    <a:pt x="329" y="137"/>
                  </a:lnTo>
                  <a:lnTo>
                    <a:pt x="329" y="147"/>
                  </a:lnTo>
                  <a:lnTo>
                    <a:pt x="329" y="153"/>
                  </a:lnTo>
                  <a:lnTo>
                    <a:pt x="323" y="157"/>
                  </a:lnTo>
                  <a:lnTo>
                    <a:pt x="318" y="163"/>
                  </a:lnTo>
                  <a:lnTo>
                    <a:pt x="314" y="163"/>
                  </a:lnTo>
                  <a:lnTo>
                    <a:pt x="312" y="163"/>
                  </a:lnTo>
                  <a:lnTo>
                    <a:pt x="312" y="159"/>
                  </a:lnTo>
                  <a:lnTo>
                    <a:pt x="310" y="157"/>
                  </a:lnTo>
                  <a:lnTo>
                    <a:pt x="298" y="159"/>
                  </a:lnTo>
                  <a:lnTo>
                    <a:pt x="294" y="161"/>
                  </a:lnTo>
                  <a:lnTo>
                    <a:pt x="292" y="163"/>
                  </a:lnTo>
                  <a:lnTo>
                    <a:pt x="290" y="169"/>
                  </a:lnTo>
                  <a:lnTo>
                    <a:pt x="292" y="176"/>
                  </a:lnTo>
                  <a:lnTo>
                    <a:pt x="290" y="186"/>
                  </a:lnTo>
                  <a:lnTo>
                    <a:pt x="292" y="190"/>
                  </a:lnTo>
                  <a:lnTo>
                    <a:pt x="294" y="200"/>
                  </a:lnTo>
                  <a:lnTo>
                    <a:pt x="294" y="208"/>
                  </a:lnTo>
                  <a:lnTo>
                    <a:pt x="290" y="223"/>
                  </a:lnTo>
                  <a:lnTo>
                    <a:pt x="290" y="227"/>
                  </a:lnTo>
                  <a:lnTo>
                    <a:pt x="290" y="229"/>
                  </a:lnTo>
                  <a:lnTo>
                    <a:pt x="288" y="237"/>
                  </a:lnTo>
                  <a:lnTo>
                    <a:pt x="292" y="255"/>
                  </a:lnTo>
                  <a:lnTo>
                    <a:pt x="284" y="259"/>
                  </a:lnTo>
                  <a:lnTo>
                    <a:pt x="278" y="255"/>
                  </a:lnTo>
                  <a:lnTo>
                    <a:pt x="265" y="253"/>
                  </a:lnTo>
                  <a:lnTo>
                    <a:pt x="261" y="249"/>
                  </a:lnTo>
                  <a:lnTo>
                    <a:pt x="257" y="253"/>
                  </a:lnTo>
                  <a:lnTo>
                    <a:pt x="253" y="253"/>
                  </a:lnTo>
                  <a:lnTo>
                    <a:pt x="245" y="251"/>
                  </a:lnTo>
                  <a:lnTo>
                    <a:pt x="235" y="243"/>
                  </a:lnTo>
                  <a:lnTo>
                    <a:pt x="231" y="245"/>
                  </a:lnTo>
                  <a:lnTo>
                    <a:pt x="233" y="253"/>
                  </a:lnTo>
                  <a:lnTo>
                    <a:pt x="226" y="253"/>
                  </a:lnTo>
                  <a:lnTo>
                    <a:pt x="224" y="253"/>
                  </a:lnTo>
                  <a:lnTo>
                    <a:pt x="210" y="266"/>
                  </a:lnTo>
                  <a:lnTo>
                    <a:pt x="212" y="270"/>
                  </a:lnTo>
                  <a:lnTo>
                    <a:pt x="206" y="274"/>
                  </a:lnTo>
                  <a:lnTo>
                    <a:pt x="204" y="274"/>
                  </a:lnTo>
                  <a:lnTo>
                    <a:pt x="198" y="268"/>
                  </a:lnTo>
                  <a:lnTo>
                    <a:pt x="188" y="261"/>
                  </a:lnTo>
                  <a:lnTo>
                    <a:pt x="173" y="263"/>
                  </a:lnTo>
                  <a:lnTo>
                    <a:pt x="167" y="268"/>
                  </a:lnTo>
                  <a:lnTo>
                    <a:pt x="163" y="270"/>
                  </a:lnTo>
                  <a:lnTo>
                    <a:pt x="159" y="268"/>
                  </a:lnTo>
                  <a:lnTo>
                    <a:pt x="155" y="266"/>
                  </a:lnTo>
                  <a:lnTo>
                    <a:pt x="153" y="266"/>
                  </a:lnTo>
                  <a:lnTo>
                    <a:pt x="149" y="266"/>
                  </a:lnTo>
                  <a:lnTo>
                    <a:pt x="147" y="266"/>
                  </a:lnTo>
                  <a:lnTo>
                    <a:pt x="147" y="268"/>
                  </a:lnTo>
                  <a:lnTo>
                    <a:pt x="141" y="274"/>
                  </a:lnTo>
                  <a:lnTo>
                    <a:pt x="132" y="282"/>
                  </a:lnTo>
                  <a:lnTo>
                    <a:pt x="124" y="288"/>
                  </a:lnTo>
                  <a:lnTo>
                    <a:pt x="120" y="290"/>
                  </a:lnTo>
                  <a:lnTo>
                    <a:pt x="118" y="288"/>
                  </a:lnTo>
                  <a:lnTo>
                    <a:pt x="110" y="290"/>
                  </a:lnTo>
                  <a:lnTo>
                    <a:pt x="98" y="290"/>
                  </a:lnTo>
                  <a:lnTo>
                    <a:pt x="88" y="292"/>
                  </a:lnTo>
                  <a:lnTo>
                    <a:pt x="85" y="292"/>
                  </a:lnTo>
                  <a:lnTo>
                    <a:pt x="81" y="292"/>
                  </a:lnTo>
                  <a:lnTo>
                    <a:pt x="77" y="286"/>
                  </a:lnTo>
                  <a:lnTo>
                    <a:pt x="75" y="286"/>
                  </a:lnTo>
                  <a:lnTo>
                    <a:pt x="69" y="286"/>
                  </a:lnTo>
                  <a:lnTo>
                    <a:pt x="67" y="288"/>
                  </a:lnTo>
                  <a:lnTo>
                    <a:pt x="63" y="286"/>
                  </a:lnTo>
                  <a:lnTo>
                    <a:pt x="63" y="282"/>
                  </a:lnTo>
                  <a:lnTo>
                    <a:pt x="63" y="272"/>
                  </a:lnTo>
                  <a:lnTo>
                    <a:pt x="71" y="263"/>
                  </a:lnTo>
                  <a:lnTo>
                    <a:pt x="73" y="259"/>
                  </a:lnTo>
                  <a:lnTo>
                    <a:pt x="71" y="255"/>
                  </a:lnTo>
                  <a:lnTo>
                    <a:pt x="73" y="253"/>
                  </a:lnTo>
                  <a:lnTo>
                    <a:pt x="73" y="247"/>
                  </a:lnTo>
                  <a:lnTo>
                    <a:pt x="75" y="245"/>
                  </a:lnTo>
                  <a:lnTo>
                    <a:pt x="73" y="241"/>
                  </a:lnTo>
                  <a:lnTo>
                    <a:pt x="69" y="241"/>
                  </a:lnTo>
                  <a:lnTo>
                    <a:pt x="67" y="241"/>
                  </a:lnTo>
                  <a:lnTo>
                    <a:pt x="67" y="237"/>
                  </a:lnTo>
                  <a:lnTo>
                    <a:pt x="67" y="235"/>
                  </a:lnTo>
                  <a:lnTo>
                    <a:pt x="75" y="229"/>
                  </a:lnTo>
                  <a:lnTo>
                    <a:pt x="75" y="225"/>
                  </a:lnTo>
                  <a:lnTo>
                    <a:pt x="67" y="212"/>
                  </a:lnTo>
                  <a:lnTo>
                    <a:pt x="65" y="210"/>
                  </a:lnTo>
                  <a:lnTo>
                    <a:pt x="57" y="210"/>
                  </a:lnTo>
                  <a:lnTo>
                    <a:pt x="55" y="208"/>
                  </a:lnTo>
                  <a:lnTo>
                    <a:pt x="57" y="206"/>
                  </a:lnTo>
                  <a:lnTo>
                    <a:pt x="61" y="204"/>
                  </a:lnTo>
                  <a:lnTo>
                    <a:pt x="65" y="202"/>
                  </a:lnTo>
                  <a:lnTo>
                    <a:pt x="69" y="202"/>
                  </a:lnTo>
                  <a:lnTo>
                    <a:pt x="71" y="200"/>
                  </a:lnTo>
                  <a:lnTo>
                    <a:pt x="67" y="180"/>
                  </a:lnTo>
                  <a:lnTo>
                    <a:pt x="63" y="182"/>
                  </a:lnTo>
                  <a:lnTo>
                    <a:pt x="59" y="180"/>
                  </a:lnTo>
                  <a:lnTo>
                    <a:pt x="57" y="178"/>
                  </a:lnTo>
                  <a:lnTo>
                    <a:pt x="53" y="176"/>
                  </a:lnTo>
                  <a:lnTo>
                    <a:pt x="51" y="171"/>
                  </a:lnTo>
                  <a:lnTo>
                    <a:pt x="43" y="171"/>
                  </a:lnTo>
                  <a:lnTo>
                    <a:pt x="38" y="171"/>
                  </a:lnTo>
                  <a:lnTo>
                    <a:pt x="30" y="169"/>
                  </a:lnTo>
                  <a:lnTo>
                    <a:pt x="24" y="169"/>
                  </a:lnTo>
                  <a:lnTo>
                    <a:pt x="10" y="165"/>
                  </a:lnTo>
                  <a:lnTo>
                    <a:pt x="10" y="157"/>
                  </a:lnTo>
                  <a:lnTo>
                    <a:pt x="8" y="153"/>
                  </a:lnTo>
                  <a:lnTo>
                    <a:pt x="2" y="151"/>
                  </a:lnTo>
                  <a:lnTo>
                    <a:pt x="4" y="149"/>
                  </a:lnTo>
                  <a:lnTo>
                    <a:pt x="0" y="141"/>
                  </a:lnTo>
                  <a:lnTo>
                    <a:pt x="2" y="137"/>
                  </a:lnTo>
                  <a:lnTo>
                    <a:pt x="4" y="137"/>
                  </a:lnTo>
                  <a:lnTo>
                    <a:pt x="10" y="141"/>
                  </a:lnTo>
                  <a:lnTo>
                    <a:pt x="18" y="139"/>
                  </a:lnTo>
                  <a:lnTo>
                    <a:pt x="22" y="137"/>
                  </a:lnTo>
                  <a:lnTo>
                    <a:pt x="34" y="137"/>
                  </a:lnTo>
                  <a:lnTo>
                    <a:pt x="30" y="126"/>
                  </a:lnTo>
                  <a:lnTo>
                    <a:pt x="24" y="122"/>
                  </a:lnTo>
                  <a:lnTo>
                    <a:pt x="22" y="118"/>
                  </a:lnTo>
                  <a:lnTo>
                    <a:pt x="24" y="108"/>
                  </a:lnTo>
                  <a:lnTo>
                    <a:pt x="20" y="104"/>
                  </a:lnTo>
                  <a:lnTo>
                    <a:pt x="22" y="102"/>
                  </a:lnTo>
                  <a:lnTo>
                    <a:pt x="22" y="98"/>
                  </a:lnTo>
                  <a:lnTo>
                    <a:pt x="18" y="84"/>
                  </a:lnTo>
                  <a:lnTo>
                    <a:pt x="28" y="77"/>
                  </a:lnTo>
                  <a:lnTo>
                    <a:pt x="34" y="75"/>
                  </a:lnTo>
                  <a:lnTo>
                    <a:pt x="36" y="73"/>
                  </a:lnTo>
                  <a:lnTo>
                    <a:pt x="30" y="67"/>
                  </a:lnTo>
                  <a:lnTo>
                    <a:pt x="32" y="65"/>
                  </a:lnTo>
                  <a:lnTo>
                    <a:pt x="38" y="61"/>
                  </a:lnTo>
                  <a:lnTo>
                    <a:pt x="43" y="49"/>
                  </a:lnTo>
                  <a:lnTo>
                    <a:pt x="45" y="49"/>
                  </a:lnTo>
                  <a:lnTo>
                    <a:pt x="49" y="41"/>
                  </a:lnTo>
                  <a:lnTo>
                    <a:pt x="53" y="41"/>
                  </a:lnTo>
                  <a:lnTo>
                    <a:pt x="59" y="39"/>
                  </a:lnTo>
                  <a:lnTo>
                    <a:pt x="59" y="34"/>
                  </a:lnTo>
                  <a:lnTo>
                    <a:pt x="57" y="30"/>
                  </a:lnTo>
                  <a:lnTo>
                    <a:pt x="55" y="28"/>
                  </a:lnTo>
                  <a:lnTo>
                    <a:pt x="55" y="26"/>
                  </a:lnTo>
                  <a:lnTo>
                    <a:pt x="53" y="24"/>
                  </a:lnTo>
                  <a:lnTo>
                    <a:pt x="57" y="18"/>
                  </a:lnTo>
                  <a:lnTo>
                    <a:pt x="61" y="14"/>
                  </a:lnTo>
                  <a:lnTo>
                    <a:pt x="61" y="10"/>
                  </a:lnTo>
                  <a:lnTo>
                    <a:pt x="65" y="8"/>
                  </a:lnTo>
                  <a:lnTo>
                    <a:pt x="67" y="4"/>
                  </a:lnTo>
                  <a:lnTo>
                    <a:pt x="73" y="6"/>
                  </a:lnTo>
                  <a:lnTo>
                    <a:pt x="79" y="8"/>
                  </a:lnTo>
                  <a:lnTo>
                    <a:pt x="92" y="4"/>
                  </a:lnTo>
                  <a:lnTo>
                    <a:pt x="98" y="4"/>
                  </a:lnTo>
                  <a:lnTo>
                    <a:pt x="100" y="2"/>
                  </a:lnTo>
                  <a:lnTo>
                    <a:pt x="10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1" name="Freeform 662"/>
            <p:cNvSpPr>
              <a:spLocks/>
            </p:cNvSpPr>
            <p:nvPr/>
          </p:nvSpPr>
          <p:spPr bwMode="auto">
            <a:xfrm>
              <a:off x="8453438" y="2459038"/>
              <a:ext cx="739775" cy="560388"/>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2" name="Freeform 663"/>
            <p:cNvSpPr>
              <a:spLocks/>
            </p:cNvSpPr>
            <p:nvPr/>
          </p:nvSpPr>
          <p:spPr bwMode="auto">
            <a:xfrm>
              <a:off x="6313488" y="3081338"/>
              <a:ext cx="771525" cy="88900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3" name="Freeform 664"/>
            <p:cNvSpPr>
              <a:spLocks/>
            </p:cNvSpPr>
            <p:nvPr/>
          </p:nvSpPr>
          <p:spPr bwMode="auto">
            <a:xfrm>
              <a:off x="7178675" y="3062288"/>
              <a:ext cx="619125" cy="808038"/>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4" name="Freeform 665"/>
            <p:cNvSpPr>
              <a:spLocks/>
            </p:cNvSpPr>
            <p:nvPr/>
          </p:nvSpPr>
          <p:spPr bwMode="auto">
            <a:xfrm>
              <a:off x="7175500" y="2039938"/>
              <a:ext cx="130175" cy="87313"/>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5" name="Freeform 666"/>
            <p:cNvSpPr>
              <a:spLocks/>
            </p:cNvSpPr>
            <p:nvPr/>
          </p:nvSpPr>
          <p:spPr bwMode="auto">
            <a:xfrm>
              <a:off x="6902450" y="2114550"/>
              <a:ext cx="617538" cy="561975"/>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6" name="Freeform 667"/>
            <p:cNvSpPr>
              <a:spLocks/>
            </p:cNvSpPr>
            <p:nvPr/>
          </p:nvSpPr>
          <p:spPr bwMode="auto">
            <a:xfrm>
              <a:off x="7194550" y="2322513"/>
              <a:ext cx="811213" cy="846138"/>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7" name="Freeform 668"/>
            <p:cNvSpPr>
              <a:spLocks/>
            </p:cNvSpPr>
            <p:nvPr/>
          </p:nvSpPr>
          <p:spPr bwMode="auto">
            <a:xfrm>
              <a:off x="7996238" y="2286000"/>
              <a:ext cx="590550" cy="614363"/>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8" name="Freeform 66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9" name="Freeform 670"/>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0" name="Freeform 671"/>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1" name="Freeform 672"/>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2" name="Freeform 673"/>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3" name="Freeform 67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4" name="Freeform 67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5" name="Freeform 676"/>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6" name="Freeform 677"/>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7" name="Freeform 678"/>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8" name="Freeform 679"/>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9" name="Freeform 680"/>
            <p:cNvSpPr>
              <a:spLocks/>
            </p:cNvSpPr>
            <p:nvPr/>
          </p:nvSpPr>
          <p:spPr bwMode="auto">
            <a:xfrm>
              <a:off x="6448425" y="1468438"/>
              <a:ext cx="857250" cy="857250"/>
            </a:xfrm>
            <a:custGeom>
              <a:avLst/>
              <a:gdLst>
                <a:gd name="T0" fmla="*/ 434 w 540"/>
                <a:gd name="T1" fmla="*/ 31 h 540"/>
                <a:gd name="T2" fmla="*/ 317 w 540"/>
                <a:gd name="T3" fmla="*/ 66 h 540"/>
                <a:gd name="T4" fmla="*/ 252 w 540"/>
                <a:gd name="T5" fmla="*/ 37 h 540"/>
                <a:gd name="T6" fmla="*/ 239 w 540"/>
                <a:gd name="T7" fmla="*/ 43 h 540"/>
                <a:gd name="T8" fmla="*/ 235 w 540"/>
                <a:gd name="T9" fmla="*/ 47 h 540"/>
                <a:gd name="T10" fmla="*/ 166 w 540"/>
                <a:gd name="T11" fmla="*/ 131 h 540"/>
                <a:gd name="T12" fmla="*/ 96 w 540"/>
                <a:gd name="T13" fmla="*/ 225 h 540"/>
                <a:gd name="T14" fmla="*/ 49 w 540"/>
                <a:gd name="T15" fmla="*/ 311 h 540"/>
                <a:gd name="T16" fmla="*/ 4 w 540"/>
                <a:gd name="T17" fmla="*/ 436 h 540"/>
                <a:gd name="T18" fmla="*/ 6 w 540"/>
                <a:gd name="T19" fmla="*/ 497 h 540"/>
                <a:gd name="T20" fmla="*/ 11 w 540"/>
                <a:gd name="T21" fmla="*/ 524 h 540"/>
                <a:gd name="T22" fmla="*/ 13 w 540"/>
                <a:gd name="T23" fmla="*/ 521 h 540"/>
                <a:gd name="T24" fmla="*/ 21 w 540"/>
                <a:gd name="T25" fmla="*/ 499 h 540"/>
                <a:gd name="T26" fmla="*/ 13 w 540"/>
                <a:gd name="T27" fmla="*/ 481 h 540"/>
                <a:gd name="T28" fmla="*/ 9 w 540"/>
                <a:gd name="T29" fmla="*/ 464 h 540"/>
                <a:gd name="T30" fmla="*/ 11 w 540"/>
                <a:gd name="T31" fmla="*/ 438 h 540"/>
                <a:gd name="T32" fmla="*/ 27 w 540"/>
                <a:gd name="T33" fmla="*/ 438 h 540"/>
                <a:gd name="T34" fmla="*/ 45 w 540"/>
                <a:gd name="T35" fmla="*/ 452 h 540"/>
                <a:gd name="T36" fmla="*/ 62 w 540"/>
                <a:gd name="T37" fmla="*/ 505 h 540"/>
                <a:gd name="T38" fmla="*/ 78 w 540"/>
                <a:gd name="T39" fmla="*/ 530 h 540"/>
                <a:gd name="T40" fmla="*/ 131 w 540"/>
                <a:gd name="T41" fmla="*/ 536 h 540"/>
                <a:gd name="T42" fmla="*/ 147 w 540"/>
                <a:gd name="T43" fmla="*/ 528 h 540"/>
                <a:gd name="T44" fmla="*/ 166 w 540"/>
                <a:gd name="T45" fmla="*/ 540 h 540"/>
                <a:gd name="T46" fmla="*/ 188 w 540"/>
                <a:gd name="T47" fmla="*/ 532 h 540"/>
                <a:gd name="T48" fmla="*/ 184 w 540"/>
                <a:gd name="T49" fmla="*/ 515 h 540"/>
                <a:gd name="T50" fmla="*/ 178 w 540"/>
                <a:gd name="T51" fmla="*/ 509 h 540"/>
                <a:gd name="T52" fmla="*/ 158 w 540"/>
                <a:gd name="T53" fmla="*/ 505 h 540"/>
                <a:gd name="T54" fmla="*/ 168 w 540"/>
                <a:gd name="T55" fmla="*/ 477 h 540"/>
                <a:gd name="T56" fmla="*/ 176 w 540"/>
                <a:gd name="T57" fmla="*/ 462 h 540"/>
                <a:gd name="T58" fmla="*/ 156 w 540"/>
                <a:gd name="T59" fmla="*/ 440 h 540"/>
                <a:gd name="T60" fmla="*/ 168 w 540"/>
                <a:gd name="T61" fmla="*/ 417 h 540"/>
                <a:gd name="T62" fmla="*/ 199 w 540"/>
                <a:gd name="T63" fmla="*/ 401 h 540"/>
                <a:gd name="T64" fmla="*/ 221 w 540"/>
                <a:gd name="T65" fmla="*/ 393 h 540"/>
                <a:gd name="T66" fmla="*/ 256 w 540"/>
                <a:gd name="T67" fmla="*/ 342 h 540"/>
                <a:gd name="T68" fmla="*/ 258 w 540"/>
                <a:gd name="T69" fmla="*/ 305 h 540"/>
                <a:gd name="T70" fmla="*/ 272 w 540"/>
                <a:gd name="T71" fmla="*/ 274 h 540"/>
                <a:gd name="T72" fmla="*/ 274 w 540"/>
                <a:gd name="T73" fmla="*/ 262 h 540"/>
                <a:gd name="T74" fmla="*/ 284 w 540"/>
                <a:gd name="T75" fmla="*/ 241 h 540"/>
                <a:gd name="T76" fmla="*/ 303 w 540"/>
                <a:gd name="T77" fmla="*/ 237 h 540"/>
                <a:gd name="T78" fmla="*/ 323 w 540"/>
                <a:gd name="T79" fmla="*/ 241 h 540"/>
                <a:gd name="T80" fmla="*/ 358 w 540"/>
                <a:gd name="T81" fmla="*/ 237 h 540"/>
                <a:gd name="T82" fmla="*/ 366 w 540"/>
                <a:gd name="T83" fmla="*/ 225 h 540"/>
                <a:gd name="T84" fmla="*/ 385 w 540"/>
                <a:gd name="T85" fmla="*/ 217 h 540"/>
                <a:gd name="T86" fmla="*/ 391 w 540"/>
                <a:gd name="T87" fmla="*/ 205 h 540"/>
                <a:gd name="T88" fmla="*/ 391 w 540"/>
                <a:gd name="T89" fmla="*/ 192 h 540"/>
                <a:gd name="T90" fmla="*/ 403 w 540"/>
                <a:gd name="T91" fmla="*/ 192 h 540"/>
                <a:gd name="T92" fmla="*/ 432 w 540"/>
                <a:gd name="T93" fmla="*/ 205 h 540"/>
                <a:gd name="T94" fmla="*/ 444 w 540"/>
                <a:gd name="T95" fmla="*/ 184 h 540"/>
                <a:gd name="T96" fmla="*/ 476 w 540"/>
                <a:gd name="T97" fmla="*/ 170 h 540"/>
                <a:gd name="T98" fmla="*/ 511 w 540"/>
                <a:gd name="T99" fmla="*/ 176 h 540"/>
                <a:gd name="T100" fmla="*/ 530 w 540"/>
                <a:gd name="T101" fmla="*/ 158 h 540"/>
                <a:gd name="T102" fmla="*/ 532 w 540"/>
                <a:gd name="T103" fmla="*/ 106 h 540"/>
                <a:gd name="T104" fmla="*/ 519 w 540"/>
                <a:gd name="T105"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540">
                  <a:moveTo>
                    <a:pt x="497" y="4"/>
                  </a:moveTo>
                  <a:lnTo>
                    <a:pt x="491" y="6"/>
                  </a:lnTo>
                  <a:lnTo>
                    <a:pt x="479" y="4"/>
                  </a:lnTo>
                  <a:lnTo>
                    <a:pt x="464" y="6"/>
                  </a:lnTo>
                  <a:lnTo>
                    <a:pt x="434" y="31"/>
                  </a:lnTo>
                  <a:lnTo>
                    <a:pt x="421" y="41"/>
                  </a:lnTo>
                  <a:lnTo>
                    <a:pt x="376" y="59"/>
                  </a:lnTo>
                  <a:lnTo>
                    <a:pt x="354" y="63"/>
                  </a:lnTo>
                  <a:lnTo>
                    <a:pt x="321" y="66"/>
                  </a:lnTo>
                  <a:lnTo>
                    <a:pt x="317" y="66"/>
                  </a:lnTo>
                  <a:lnTo>
                    <a:pt x="303" y="57"/>
                  </a:lnTo>
                  <a:lnTo>
                    <a:pt x="274" y="45"/>
                  </a:lnTo>
                  <a:lnTo>
                    <a:pt x="258" y="41"/>
                  </a:lnTo>
                  <a:lnTo>
                    <a:pt x="254" y="37"/>
                  </a:lnTo>
                  <a:lnTo>
                    <a:pt x="252" y="37"/>
                  </a:lnTo>
                  <a:lnTo>
                    <a:pt x="244" y="41"/>
                  </a:lnTo>
                  <a:lnTo>
                    <a:pt x="241" y="39"/>
                  </a:lnTo>
                  <a:lnTo>
                    <a:pt x="239" y="39"/>
                  </a:lnTo>
                  <a:lnTo>
                    <a:pt x="241" y="41"/>
                  </a:lnTo>
                  <a:lnTo>
                    <a:pt x="239" y="43"/>
                  </a:lnTo>
                  <a:lnTo>
                    <a:pt x="237" y="43"/>
                  </a:lnTo>
                  <a:lnTo>
                    <a:pt x="237" y="41"/>
                  </a:lnTo>
                  <a:lnTo>
                    <a:pt x="235" y="43"/>
                  </a:lnTo>
                  <a:lnTo>
                    <a:pt x="235" y="45"/>
                  </a:lnTo>
                  <a:lnTo>
                    <a:pt x="235" y="47"/>
                  </a:lnTo>
                  <a:lnTo>
                    <a:pt x="209" y="88"/>
                  </a:lnTo>
                  <a:lnTo>
                    <a:pt x="197" y="108"/>
                  </a:lnTo>
                  <a:lnTo>
                    <a:pt x="176" y="129"/>
                  </a:lnTo>
                  <a:lnTo>
                    <a:pt x="170" y="131"/>
                  </a:lnTo>
                  <a:lnTo>
                    <a:pt x="166" y="131"/>
                  </a:lnTo>
                  <a:lnTo>
                    <a:pt x="137" y="174"/>
                  </a:lnTo>
                  <a:lnTo>
                    <a:pt x="131" y="184"/>
                  </a:lnTo>
                  <a:lnTo>
                    <a:pt x="123" y="194"/>
                  </a:lnTo>
                  <a:lnTo>
                    <a:pt x="103" y="221"/>
                  </a:lnTo>
                  <a:lnTo>
                    <a:pt x="96" y="225"/>
                  </a:lnTo>
                  <a:lnTo>
                    <a:pt x="92" y="227"/>
                  </a:lnTo>
                  <a:lnTo>
                    <a:pt x="90" y="233"/>
                  </a:lnTo>
                  <a:lnTo>
                    <a:pt x="76" y="256"/>
                  </a:lnTo>
                  <a:lnTo>
                    <a:pt x="56" y="295"/>
                  </a:lnTo>
                  <a:lnTo>
                    <a:pt x="49" y="311"/>
                  </a:lnTo>
                  <a:lnTo>
                    <a:pt x="41" y="325"/>
                  </a:lnTo>
                  <a:lnTo>
                    <a:pt x="25" y="362"/>
                  </a:lnTo>
                  <a:lnTo>
                    <a:pt x="17" y="387"/>
                  </a:lnTo>
                  <a:lnTo>
                    <a:pt x="9" y="413"/>
                  </a:lnTo>
                  <a:lnTo>
                    <a:pt x="4" y="436"/>
                  </a:lnTo>
                  <a:lnTo>
                    <a:pt x="2" y="456"/>
                  </a:lnTo>
                  <a:lnTo>
                    <a:pt x="2" y="474"/>
                  </a:lnTo>
                  <a:lnTo>
                    <a:pt x="0" y="495"/>
                  </a:lnTo>
                  <a:lnTo>
                    <a:pt x="2" y="497"/>
                  </a:lnTo>
                  <a:lnTo>
                    <a:pt x="6" y="497"/>
                  </a:lnTo>
                  <a:lnTo>
                    <a:pt x="6" y="499"/>
                  </a:lnTo>
                  <a:lnTo>
                    <a:pt x="9" y="505"/>
                  </a:lnTo>
                  <a:lnTo>
                    <a:pt x="11" y="509"/>
                  </a:lnTo>
                  <a:lnTo>
                    <a:pt x="9" y="524"/>
                  </a:lnTo>
                  <a:lnTo>
                    <a:pt x="11" y="524"/>
                  </a:lnTo>
                  <a:lnTo>
                    <a:pt x="11" y="521"/>
                  </a:lnTo>
                  <a:lnTo>
                    <a:pt x="11" y="515"/>
                  </a:lnTo>
                  <a:lnTo>
                    <a:pt x="13" y="509"/>
                  </a:lnTo>
                  <a:lnTo>
                    <a:pt x="15" y="513"/>
                  </a:lnTo>
                  <a:lnTo>
                    <a:pt x="13" y="521"/>
                  </a:lnTo>
                  <a:lnTo>
                    <a:pt x="15" y="521"/>
                  </a:lnTo>
                  <a:lnTo>
                    <a:pt x="19" y="519"/>
                  </a:lnTo>
                  <a:lnTo>
                    <a:pt x="19" y="509"/>
                  </a:lnTo>
                  <a:lnTo>
                    <a:pt x="21" y="503"/>
                  </a:lnTo>
                  <a:lnTo>
                    <a:pt x="21" y="499"/>
                  </a:lnTo>
                  <a:lnTo>
                    <a:pt x="23" y="495"/>
                  </a:lnTo>
                  <a:lnTo>
                    <a:pt x="21" y="489"/>
                  </a:lnTo>
                  <a:lnTo>
                    <a:pt x="19" y="487"/>
                  </a:lnTo>
                  <a:lnTo>
                    <a:pt x="15" y="483"/>
                  </a:lnTo>
                  <a:lnTo>
                    <a:pt x="13" y="481"/>
                  </a:lnTo>
                  <a:lnTo>
                    <a:pt x="11" y="474"/>
                  </a:lnTo>
                  <a:lnTo>
                    <a:pt x="11" y="472"/>
                  </a:lnTo>
                  <a:lnTo>
                    <a:pt x="9" y="472"/>
                  </a:lnTo>
                  <a:lnTo>
                    <a:pt x="6" y="468"/>
                  </a:lnTo>
                  <a:lnTo>
                    <a:pt x="9" y="464"/>
                  </a:lnTo>
                  <a:lnTo>
                    <a:pt x="11" y="458"/>
                  </a:lnTo>
                  <a:lnTo>
                    <a:pt x="13" y="452"/>
                  </a:lnTo>
                  <a:lnTo>
                    <a:pt x="13" y="446"/>
                  </a:lnTo>
                  <a:lnTo>
                    <a:pt x="11" y="442"/>
                  </a:lnTo>
                  <a:lnTo>
                    <a:pt x="11" y="438"/>
                  </a:lnTo>
                  <a:lnTo>
                    <a:pt x="15" y="436"/>
                  </a:lnTo>
                  <a:lnTo>
                    <a:pt x="19" y="440"/>
                  </a:lnTo>
                  <a:lnTo>
                    <a:pt x="21" y="438"/>
                  </a:lnTo>
                  <a:lnTo>
                    <a:pt x="23" y="436"/>
                  </a:lnTo>
                  <a:lnTo>
                    <a:pt x="27" y="438"/>
                  </a:lnTo>
                  <a:lnTo>
                    <a:pt x="29" y="440"/>
                  </a:lnTo>
                  <a:lnTo>
                    <a:pt x="31" y="442"/>
                  </a:lnTo>
                  <a:lnTo>
                    <a:pt x="35" y="444"/>
                  </a:lnTo>
                  <a:lnTo>
                    <a:pt x="39" y="446"/>
                  </a:lnTo>
                  <a:lnTo>
                    <a:pt x="45" y="452"/>
                  </a:lnTo>
                  <a:lnTo>
                    <a:pt x="49" y="460"/>
                  </a:lnTo>
                  <a:lnTo>
                    <a:pt x="49" y="468"/>
                  </a:lnTo>
                  <a:lnTo>
                    <a:pt x="53" y="481"/>
                  </a:lnTo>
                  <a:lnTo>
                    <a:pt x="56" y="493"/>
                  </a:lnTo>
                  <a:lnTo>
                    <a:pt x="62" y="505"/>
                  </a:lnTo>
                  <a:lnTo>
                    <a:pt x="70" y="511"/>
                  </a:lnTo>
                  <a:lnTo>
                    <a:pt x="72" y="515"/>
                  </a:lnTo>
                  <a:lnTo>
                    <a:pt x="72" y="519"/>
                  </a:lnTo>
                  <a:lnTo>
                    <a:pt x="74" y="524"/>
                  </a:lnTo>
                  <a:lnTo>
                    <a:pt x="78" y="530"/>
                  </a:lnTo>
                  <a:lnTo>
                    <a:pt x="80" y="534"/>
                  </a:lnTo>
                  <a:lnTo>
                    <a:pt x="84" y="540"/>
                  </a:lnTo>
                  <a:lnTo>
                    <a:pt x="129" y="540"/>
                  </a:lnTo>
                  <a:lnTo>
                    <a:pt x="129" y="540"/>
                  </a:lnTo>
                  <a:lnTo>
                    <a:pt x="131" y="536"/>
                  </a:lnTo>
                  <a:lnTo>
                    <a:pt x="133" y="534"/>
                  </a:lnTo>
                  <a:lnTo>
                    <a:pt x="137" y="532"/>
                  </a:lnTo>
                  <a:lnTo>
                    <a:pt x="145" y="528"/>
                  </a:lnTo>
                  <a:lnTo>
                    <a:pt x="145" y="528"/>
                  </a:lnTo>
                  <a:lnTo>
                    <a:pt x="147" y="528"/>
                  </a:lnTo>
                  <a:lnTo>
                    <a:pt x="150" y="528"/>
                  </a:lnTo>
                  <a:lnTo>
                    <a:pt x="156" y="532"/>
                  </a:lnTo>
                  <a:lnTo>
                    <a:pt x="162" y="534"/>
                  </a:lnTo>
                  <a:lnTo>
                    <a:pt x="164" y="536"/>
                  </a:lnTo>
                  <a:lnTo>
                    <a:pt x="166" y="540"/>
                  </a:lnTo>
                  <a:lnTo>
                    <a:pt x="168" y="540"/>
                  </a:lnTo>
                  <a:lnTo>
                    <a:pt x="182" y="540"/>
                  </a:lnTo>
                  <a:lnTo>
                    <a:pt x="182" y="540"/>
                  </a:lnTo>
                  <a:lnTo>
                    <a:pt x="184" y="536"/>
                  </a:lnTo>
                  <a:lnTo>
                    <a:pt x="188" y="532"/>
                  </a:lnTo>
                  <a:lnTo>
                    <a:pt x="192" y="528"/>
                  </a:lnTo>
                  <a:lnTo>
                    <a:pt x="192" y="524"/>
                  </a:lnTo>
                  <a:lnTo>
                    <a:pt x="188" y="521"/>
                  </a:lnTo>
                  <a:lnTo>
                    <a:pt x="182" y="521"/>
                  </a:lnTo>
                  <a:lnTo>
                    <a:pt x="184" y="515"/>
                  </a:lnTo>
                  <a:lnTo>
                    <a:pt x="186" y="511"/>
                  </a:lnTo>
                  <a:lnTo>
                    <a:pt x="186" y="509"/>
                  </a:lnTo>
                  <a:lnTo>
                    <a:pt x="184" y="507"/>
                  </a:lnTo>
                  <a:lnTo>
                    <a:pt x="180" y="507"/>
                  </a:lnTo>
                  <a:lnTo>
                    <a:pt x="178" y="509"/>
                  </a:lnTo>
                  <a:lnTo>
                    <a:pt x="178" y="505"/>
                  </a:lnTo>
                  <a:lnTo>
                    <a:pt x="164" y="507"/>
                  </a:lnTo>
                  <a:lnTo>
                    <a:pt x="160" y="509"/>
                  </a:lnTo>
                  <a:lnTo>
                    <a:pt x="158" y="507"/>
                  </a:lnTo>
                  <a:lnTo>
                    <a:pt x="158" y="505"/>
                  </a:lnTo>
                  <a:lnTo>
                    <a:pt x="160" y="501"/>
                  </a:lnTo>
                  <a:lnTo>
                    <a:pt x="162" y="495"/>
                  </a:lnTo>
                  <a:lnTo>
                    <a:pt x="166" y="489"/>
                  </a:lnTo>
                  <a:lnTo>
                    <a:pt x="166" y="483"/>
                  </a:lnTo>
                  <a:lnTo>
                    <a:pt x="168" y="477"/>
                  </a:lnTo>
                  <a:lnTo>
                    <a:pt x="170" y="468"/>
                  </a:lnTo>
                  <a:lnTo>
                    <a:pt x="172" y="466"/>
                  </a:lnTo>
                  <a:lnTo>
                    <a:pt x="174" y="464"/>
                  </a:lnTo>
                  <a:lnTo>
                    <a:pt x="176" y="462"/>
                  </a:lnTo>
                  <a:lnTo>
                    <a:pt x="176" y="462"/>
                  </a:lnTo>
                  <a:lnTo>
                    <a:pt x="176" y="460"/>
                  </a:lnTo>
                  <a:lnTo>
                    <a:pt x="168" y="454"/>
                  </a:lnTo>
                  <a:lnTo>
                    <a:pt x="166" y="448"/>
                  </a:lnTo>
                  <a:lnTo>
                    <a:pt x="160" y="446"/>
                  </a:lnTo>
                  <a:lnTo>
                    <a:pt x="156" y="440"/>
                  </a:lnTo>
                  <a:lnTo>
                    <a:pt x="156" y="436"/>
                  </a:lnTo>
                  <a:lnTo>
                    <a:pt x="156" y="432"/>
                  </a:lnTo>
                  <a:lnTo>
                    <a:pt x="158" y="427"/>
                  </a:lnTo>
                  <a:lnTo>
                    <a:pt x="162" y="423"/>
                  </a:lnTo>
                  <a:lnTo>
                    <a:pt x="168" y="417"/>
                  </a:lnTo>
                  <a:lnTo>
                    <a:pt x="174" y="413"/>
                  </a:lnTo>
                  <a:lnTo>
                    <a:pt x="180" y="409"/>
                  </a:lnTo>
                  <a:lnTo>
                    <a:pt x="188" y="403"/>
                  </a:lnTo>
                  <a:lnTo>
                    <a:pt x="197" y="405"/>
                  </a:lnTo>
                  <a:lnTo>
                    <a:pt x="199" y="401"/>
                  </a:lnTo>
                  <a:lnTo>
                    <a:pt x="197" y="397"/>
                  </a:lnTo>
                  <a:lnTo>
                    <a:pt x="197" y="393"/>
                  </a:lnTo>
                  <a:lnTo>
                    <a:pt x="203" y="393"/>
                  </a:lnTo>
                  <a:lnTo>
                    <a:pt x="211" y="393"/>
                  </a:lnTo>
                  <a:lnTo>
                    <a:pt x="221" y="393"/>
                  </a:lnTo>
                  <a:lnTo>
                    <a:pt x="225" y="389"/>
                  </a:lnTo>
                  <a:lnTo>
                    <a:pt x="229" y="380"/>
                  </a:lnTo>
                  <a:lnTo>
                    <a:pt x="246" y="360"/>
                  </a:lnTo>
                  <a:lnTo>
                    <a:pt x="248" y="358"/>
                  </a:lnTo>
                  <a:lnTo>
                    <a:pt x="256" y="342"/>
                  </a:lnTo>
                  <a:lnTo>
                    <a:pt x="256" y="335"/>
                  </a:lnTo>
                  <a:lnTo>
                    <a:pt x="258" y="327"/>
                  </a:lnTo>
                  <a:lnTo>
                    <a:pt x="256" y="319"/>
                  </a:lnTo>
                  <a:lnTo>
                    <a:pt x="256" y="313"/>
                  </a:lnTo>
                  <a:lnTo>
                    <a:pt x="258" y="305"/>
                  </a:lnTo>
                  <a:lnTo>
                    <a:pt x="266" y="290"/>
                  </a:lnTo>
                  <a:lnTo>
                    <a:pt x="266" y="284"/>
                  </a:lnTo>
                  <a:lnTo>
                    <a:pt x="268" y="280"/>
                  </a:lnTo>
                  <a:lnTo>
                    <a:pt x="270" y="278"/>
                  </a:lnTo>
                  <a:lnTo>
                    <a:pt x="272" y="274"/>
                  </a:lnTo>
                  <a:lnTo>
                    <a:pt x="276" y="272"/>
                  </a:lnTo>
                  <a:lnTo>
                    <a:pt x="276" y="270"/>
                  </a:lnTo>
                  <a:lnTo>
                    <a:pt x="276" y="266"/>
                  </a:lnTo>
                  <a:lnTo>
                    <a:pt x="276" y="264"/>
                  </a:lnTo>
                  <a:lnTo>
                    <a:pt x="274" y="262"/>
                  </a:lnTo>
                  <a:lnTo>
                    <a:pt x="276" y="254"/>
                  </a:lnTo>
                  <a:lnTo>
                    <a:pt x="276" y="250"/>
                  </a:lnTo>
                  <a:lnTo>
                    <a:pt x="278" y="245"/>
                  </a:lnTo>
                  <a:lnTo>
                    <a:pt x="282" y="241"/>
                  </a:lnTo>
                  <a:lnTo>
                    <a:pt x="284" y="241"/>
                  </a:lnTo>
                  <a:lnTo>
                    <a:pt x="288" y="241"/>
                  </a:lnTo>
                  <a:lnTo>
                    <a:pt x="297" y="241"/>
                  </a:lnTo>
                  <a:lnTo>
                    <a:pt x="299" y="237"/>
                  </a:lnTo>
                  <a:lnTo>
                    <a:pt x="301" y="237"/>
                  </a:lnTo>
                  <a:lnTo>
                    <a:pt x="303" y="237"/>
                  </a:lnTo>
                  <a:lnTo>
                    <a:pt x="305" y="237"/>
                  </a:lnTo>
                  <a:lnTo>
                    <a:pt x="307" y="239"/>
                  </a:lnTo>
                  <a:lnTo>
                    <a:pt x="313" y="241"/>
                  </a:lnTo>
                  <a:lnTo>
                    <a:pt x="319" y="241"/>
                  </a:lnTo>
                  <a:lnTo>
                    <a:pt x="323" y="241"/>
                  </a:lnTo>
                  <a:lnTo>
                    <a:pt x="338" y="248"/>
                  </a:lnTo>
                  <a:lnTo>
                    <a:pt x="340" y="248"/>
                  </a:lnTo>
                  <a:lnTo>
                    <a:pt x="352" y="241"/>
                  </a:lnTo>
                  <a:lnTo>
                    <a:pt x="356" y="239"/>
                  </a:lnTo>
                  <a:lnTo>
                    <a:pt x="358" y="237"/>
                  </a:lnTo>
                  <a:lnTo>
                    <a:pt x="358" y="235"/>
                  </a:lnTo>
                  <a:lnTo>
                    <a:pt x="358" y="231"/>
                  </a:lnTo>
                  <a:lnTo>
                    <a:pt x="360" y="229"/>
                  </a:lnTo>
                  <a:lnTo>
                    <a:pt x="364" y="227"/>
                  </a:lnTo>
                  <a:lnTo>
                    <a:pt x="366" y="225"/>
                  </a:lnTo>
                  <a:lnTo>
                    <a:pt x="380" y="225"/>
                  </a:lnTo>
                  <a:lnTo>
                    <a:pt x="380" y="223"/>
                  </a:lnTo>
                  <a:lnTo>
                    <a:pt x="382" y="221"/>
                  </a:lnTo>
                  <a:lnTo>
                    <a:pt x="385" y="219"/>
                  </a:lnTo>
                  <a:lnTo>
                    <a:pt x="385" y="217"/>
                  </a:lnTo>
                  <a:lnTo>
                    <a:pt x="389" y="213"/>
                  </a:lnTo>
                  <a:lnTo>
                    <a:pt x="393" y="209"/>
                  </a:lnTo>
                  <a:lnTo>
                    <a:pt x="393" y="207"/>
                  </a:lnTo>
                  <a:lnTo>
                    <a:pt x="393" y="207"/>
                  </a:lnTo>
                  <a:lnTo>
                    <a:pt x="391" y="205"/>
                  </a:lnTo>
                  <a:lnTo>
                    <a:pt x="385" y="200"/>
                  </a:lnTo>
                  <a:lnTo>
                    <a:pt x="382" y="198"/>
                  </a:lnTo>
                  <a:lnTo>
                    <a:pt x="385" y="194"/>
                  </a:lnTo>
                  <a:lnTo>
                    <a:pt x="385" y="192"/>
                  </a:lnTo>
                  <a:lnTo>
                    <a:pt x="391" y="192"/>
                  </a:lnTo>
                  <a:lnTo>
                    <a:pt x="393" y="188"/>
                  </a:lnTo>
                  <a:lnTo>
                    <a:pt x="399" y="188"/>
                  </a:lnTo>
                  <a:lnTo>
                    <a:pt x="399" y="192"/>
                  </a:lnTo>
                  <a:lnTo>
                    <a:pt x="401" y="192"/>
                  </a:lnTo>
                  <a:lnTo>
                    <a:pt x="403" y="192"/>
                  </a:lnTo>
                  <a:lnTo>
                    <a:pt x="405" y="190"/>
                  </a:lnTo>
                  <a:lnTo>
                    <a:pt x="421" y="194"/>
                  </a:lnTo>
                  <a:lnTo>
                    <a:pt x="423" y="200"/>
                  </a:lnTo>
                  <a:lnTo>
                    <a:pt x="427" y="203"/>
                  </a:lnTo>
                  <a:lnTo>
                    <a:pt x="432" y="205"/>
                  </a:lnTo>
                  <a:lnTo>
                    <a:pt x="434" y="205"/>
                  </a:lnTo>
                  <a:lnTo>
                    <a:pt x="438" y="205"/>
                  </a:lnTo>
                  <a:lnTo>
                    <a:pt x="438" y="198"/>
                  </a:lnTo>
                  <a:lnTo>
                    <a:pt x="438" y="192"/>
                  </a:lnTo>
                  <a:lnTo>
                    <a:pt x="444" y="184"/>
                  </a:lnTo>
                  <a:lnTo>
                    <a:pt x="454" y="176"/>
                  </a:lnTo>
                  <a:lnTo>
                    <a:pt x="462" y="178"/>
                  </a:lnTo>
                  <a:lnTo>
                    <a:pt x="468" y="176"/>
                  </a:lnTo>
                  <a:lnTo>
                    <a:pt x="470" y="174"/>
                  </a:lnTo>
                  <a:lnTo>
                    <a:pt x="476" y="170"/>
                  </a:lnTo>
                  <a:lnTo>
                    <a:pt x="497" y="160"/>
                  </a:lnTo>
                  <a:lnTo>
                    <a:pt x="507" y="162"/>
                  </a:lnTo>
                  <a:lnTo>
                    <a:pt x="509" y="166"/>
                  </a:lnTo>
                  <a:lnTo>
                    <a:pt x="509" y="172"/>
                  </a:lnTo>
                  <a:lnTo>
                    <a:pt x="511" y="176"/>
                  </a:lnTo>
                  <a:lnTo>
                    <a:pt x="511" y="176"/>
                  </a:lnTo>
                  <a:lnTo>
                    <a:pt x="515" y="174"/>
                  </a:lnTo>
                  <a:lnTo>
                    <a:pt x="534" y="160"/>
                  </a:lnTo>
                  <a:lnTo>
                    <a:pt x="528" y="160"/>
                  </a:lnTo>
                  <a:lnTo>
                    <a:pt x="530" y="158"/>
                  </a:lnTo>
                  <a:lnTo>
                    <a:pt x="540" y="153"/>
                  </a:lnTo>
                  <a:lnTo>
                    <a:pt x="540" y="121"/>
                  </a:lnTo>
                  <a:lnTo>
                    <a:pt x="536" y="121"/>
                  </a:lnTo>
                  <a:lnTo>
                    <a:pt x="534" y="117"/>
                  </a:lnTo>
                  <a:lnTo>
                    <a:pt x="532" y="106"/>
                  </a:lnTo>
                  <a:lnTo>
                    <a:pt x="530" y="86"/>
                  </a:lnTo>
                  <a:lnTo>
                    <a:pt x="532" y="72"/>
                  </a:lnTo>
                  <a:lnTo>
                    <a:pt x="528" y="53"/>
                  </a:lnTo>
                  <a:lnTo>
                    <a:pt x="517" y="39"/>
                  </a:lnTo>
                  <a:lnTo>
                    <a:pt x="519" y="6"/>
                  </a:lnTo>
                  <a:lnTo>
                    <a:pt x="511" y="2"/>
                  </a:lnTo>
                  <a:lnTo>
                    <a:pt x="507" y="0"/>
                  </a:lnTo>
                  <a:lnTo>
                    <a:pt x="497"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0" name="Freeform 681"/>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41" name="Freeform 682"/>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42" name="Freeform 683"/>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3" name="Freeform 684"/>
            <p:cNvSpPr>
              <a:spLocks/>
            </p:cNvSpPr>
            <p:nvPr/>
          </p:nvSpPr>
          <p:spPr bwMode="auto">
            <a:xfrm>
              <a:off x="7402513" y="1701800"/>
              <a:ext cx="90488" cy="39688"/>
            </a:xfrm>
            <a:custGeom>
              <a:avLst/>
              <a:gdLst>
                <a:gd name="T0" fmla="*/ 51 w 57"/>
                <a:gd name="T1" fmla="*/ 0 h 25"/>
                <a:gd name="T2" fmla="*/ 41 w 57"/>
                <a:gd name="T3" fmla="*/ 9 h 25"/>
                <a:gd name="T4" fmla="*/ 25 w 57"/>
                <a:gd name="T5" fmla="*/ 13 h 25"/>
                <a:gd name="T6" fmla="*/ 21 w 57"/>
                <a:gd name="T7" fmla="*/ 6 h 25"/>
                <a:gd name="T8" fmla="*/ 16 w 57"/>
                <a:gd name="T9" fmla="*/ 2 h 25"/>
                <a:gd name="T10" fmla="*/ 2 w 57"/>
                <a:gd name="T11" fmla="*/ 6 h 25"/>
                <a:gd name="T12" fmla="*/ 0 w 57"/>
                <a:gd name="T13" fmla="*/ 9 h 25"/>
                <a:gd name="T14" fmla="*/ 0 w 57"/>
                <a:gd name="T15" fmla="*/ 17 h 25"/>
                <a:gd name="T16" fmla="*/ 6 w 57"/>
                <a:gd name="T17" fmla="*/ 25 h 25"/>
                <a:gd name="T18" fmla="*/ 57 w 57"/>
                <a:gd name="T19" fmla="*/ 25 h 25"/>
                <a:gd name="T20" fmla="*/ 57 w 57"/>
                <a:gd name="T21" fmla="*/ 0 h 25"/>
                <a:gd name="T22" fmla="*/ 57 w 57"/>
                <a:gd name="T23" fmla="*/ 0 h 25"/>
                <a:gd name="T24" fmla="*/ 51 w 57"/>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25">
                  <a:moveTo>
                    <a:pt x="51" y="0"/>
                  </a:moveTo>
                  <a:lnTo>
                    <a:pt x="41" y="9"/>
                  </a:lnTo>
                  <a:lnTo>
                    <a:pt x="25" y="13"/>
                  </a:lnTo>
                  <a:lnTo>
                    <a:pt x="21" y="6"/>
                  </a:lnTo>
                  <a:lnTo>
                    <a:pt x="16" y="2"/>
                  </a:lnTo>
                  <a:lnTo>
                    <a:pt x="2" y="6"/>
                  </a:lnTo>
                  <a:lnTo>
                    <a:pt x="0" y="9"/>
                  </a:lnTo>
                  <a:lnTo>
                    <a:pt x="0" y="17"/>
                  </a:lnTo>
                  <a:lnTo>
                    <a:pt x="6" y="25"/>
                  </a:lnTo>
                  <a:lnTo>
                    <a:pt x="57" y="25"/>
                  </a:lnTo>
                  <a:lnTo>
                    <a:pt x="57" y="0"/>
                  </a:lnTo>
                  <a:lnTo>
                    <a:pt x="57" y="0"/>
                  </a:lnTo>
                  <a:lnTo>
                    <a:pt x="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4" name="Freeform 685"/>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45" name="Freeform 686"/>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6" name="Freeform 687"/>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7" name="Freeform 688"/>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8" name="Freeform 68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9" name="Freeform 690"/>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0" name="Freeform 691"/>
            <p:cNvSpPr>
              <a:spLocks/>
            </p:cNvSpPr>
            <p:nvPr/>
          </p:nvSpPr>
          <p:spPr bwMode="auto">
            <a:xfrm>
              <a:off x="9124950" y="1160463"/>
              <a:ext cx="260350" cy="139700"/>
            </a:xfrm>
            <a:custGeom>
              <a:avLst/>
              <a:gdLst>
                <a:gd name="T0" fmla="*/ 160 w 164"/>
                <a:gd name="T1" fmla="*/ 2 h 88"/>
                <a:gd name="T2" fmla="*/ 153 w 164"/>
                <a:gd name="T3" fmla="*/ 4 h 88"/>
                <a:gd name="T4" fmla="*/ 133 w 164"/>
                <a:gd name="T5" fmla="*/ 8 h 88"/>
                <a:gd name="T6" fmla="*/ 127 w 164"/>
                <a:gd name="T7" fmla="*/ 8 h 88"/>
                <a:gd name="T8" fmla="*/ 117 w 164"/>
                <a:gd name="T9" fmla="*/ 10 h 88"/>
                <a:gd name="T10" fmla="*/ 111 w 164"/>
                <a:gd name="T11" fmla="*/ 10 h 88"/>
                <a:gd name="T12" fmla="*/ 102 w 164"/>
                <a:gd name="T13" fmla="*/ 8 h 88"/>
                <a:gd name="T14" fmla="*/ 96 w 164"/>
                <a:gd name="T15" fmla="*/ 8 h 88"/>
                <a:gd name="T16" fmla="*/ 90 w 164"/>
                <a:gd name="T17" fmla="*/ 12 h 88"/>
                <a:gd name="T18" fmla="*/ 88 w 164"/>
                <a:gd name="T19" fmla="*/ 16 h 88"/>
                <a:gd name="T20" fmla="*/ 86 w 164"/>
                <a:gd name="T21" fmla="*/ 20 h 88"/>
                <a:gd name="T22" fmla="*/ 80 w 164"/>
                <a:gd name="T23" fmla="*/ 24 h 88"/>
                <a:gd name="T24" fmla="*/ 74 w 164"/>
                <a:gd name="T25" fmla="*/ 24 h 88"/>
                <a:gd name="T26" fmla="*/ 68 w 164"/>
                <a:gd name="T27" fmla="*/ 24 h 88"/>
                <a:gd name="T28" fmla="*/ 61 w 164"/>
                <a:gd name="T29" fmla="*/ 26 h 88"/>
                <a:gd name="T30" fmla="*/ 53 w 164"/>
                <a:gd name="T31" fmla="*/ 29 h 88"/>
                <a:gd name="T32" fmla="*/ 49 w 164"/>
                <a:gd name="T33" fmla="*/ 29 h 88"/>
                <a:gd name="T34" fmla="*/ 43 w 164"/>
                <a:gd name="T35" fmla="*/ 31 h 88"/>
                <a:gd name="T36" fmla="*/ 29 w 164"/>
                <a:gd name="T37" fmla="*/ 37 h 88"/>
                <a:gd name="T38" fmla="*/ 25 w 164"/>
                <a:gd name="T39" fmla="*/ 47 h 88"/>
                <a:gd name="T40" fmla="*/ 23 w 164"/>
                <a:gd name="T41" fmla="*/ 51 h 88"/>
                <a:gd name="T42" fmla="*/ 19 w 164"/>
                <a:gd name="T43" fmla="*/ 55 h 88"/>
                <a:gd name="T44" fmla="*/ 14 w 164"/>
                <a:gd name="T45" fmla="*/ 59 h 88"/>
                <a:gd name="T46" fmla="*/ 4 w 164"/>
                <a:gd name="T47" fmla="*/ 67 h 88"/>
                <a:gd name="T48" fmla="*/ 0 w 164"/>
                <a:gd name="T49" fmla="*/ 76 h 88"/>
                <a:gd name="T50" fmla="*/ 2 w 164"/>
                <a:gd name="T51" fmla="*/ 82 h 88"/>
                <a:gd name="T52" fmla="*/ 6 w 164"/>
                <a:gd name="T53" fmla="*/ 88 h 88"/>
                <a:gd name="T54" fmla="*/ 131 w 164"/>
                <a:gd name="T55" fmla="*/ 88 h 88"/>
                <a:gd name="T56" fmla="*/ 133 w 164"/>
                <a:gd name="T57" fmla="*/ 84 h 88"/>
                <a:gd name="T58" fmla="*/ 135 w 164"/>
                <a:gd name="T59" fmla="*/ 78 h 88"/>
                <a:gd name="T60" fmla="*/ 137 w 164"/>
                <a:gd name="T61" fmla="*/ 69 h 88"/>
                <a:gd name="T62" fmla="*/ 137 w 164"/>
                <a:gd name="T63" fmla="*/ 65 h 88"/>
                <a:gd name="T64" fmla="*/ 137 w 164"/>
                <a:gd name="T65" fmla="*/ 53 h 88"/>
                <a:gd name="T66" fmla="*/ 135 w 164"/>
                <a:gd name="T67" fmla="*/ 51 h 88"/>
                <a:gd name="T68" fmla="*/ 131 w 164"/>
                <a:gd name="T69" fmla="*/ 49 h 88"/>
                <a:gd name="T70" fmla="*/ 127 w 164"/>
                <a:gd name="T71" fmla="*/ 47 h 88"/>
                <a:gd name="T72" fmla="*/ 127 w 164"/>
                <a:gd name="T73" fmla="*/ 45 h 88"/>
                <a:gd name="T74" fmla="*/ 129 w 164"/>
                <a:gd name="T75" fmla="*/ 43 h 88"/>
                <a:gd name="T76" fmla="*/ 131 w 164"/>
                <a:gd name="T77" fmla="*/ 41 h 88"/>
                <a:gd name="T78" fmla="*/ 133 w 164"/>
                <a:gd name="T79" fmla="*/ 41 h 88"/>
                <a:gd name="T80" fmla="*/ 137 w 164"/>
                <a:gd name="T81" fmla="*/ 37 h 88"/>
                <a:gd name="T82" fmla="*/ 145 w 164"/>
                <a:gd name="T83" fmla="*/ 33 h 88"/>
                <a:gd name="T84" fmla="*/ 149 w 164"/>
                <a:gd name="T85" fmla="*/ 33 h 88"/>
                <a:gd name="T86" fmla="*/ 153 w 164"/>
                <a:gd name="T87" fmla="*/ 31 h 88"/>
                <a:gd name="T88" fmla="*/ 162 w 164"/>
                <a:gd name="T89" fmla="*/ 31 h 88"/>
                <a:gd name="T90" fmla="*/ 164 w 164"/>
                <a:gd name="T91" fmla="*/ 29 h 88"/>
                <a:gd name="T92" fmla="*/ 164 w 164"/>
                <a:gd name="T93" fmla="*/ 0 h 88"/>
                <a:gd name="T94" fmla="*/ 160 w 164"/>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88">
                  <a:moveTo>
                    <a:pt x="160" y="2"/>
                  </a:moveTo>
                  <a:lnTo>
                    <a:pt x="153" y="4"/>
                  </a:lnTo>
                  <a:lnTo>
                    <a:pt x="133" y="8"/>
                  </a:lnTo>
                  <a:lnTo>
                    <a:pt x="127" y="8"/>
                  </a:lnTo>
                  <a:lnTo>
                    <a:pt x="117" y="10"/>
                  </a:lnTo>
                  <a:lnTo>
                    <a:pt x="111" y="10"/>
                  </a:lnTo>
                  <a:lnTo>
                    <a:pt x="102" y="8"/>
                  </a:lnTo>
                  <a:lnTo>
                    <a:pt x="96" y="8"/>
                  </a:lnTo>
                  <a:lnTo>
                    <a:pt x="90" y="12"/>
                  </a:lnTo>
                  <a:lnTo>
                    <a:pt x="88" y="16"/>
                  </a:lnTo>
                  <a:lnTo>
                    <a:pt x="86" y="20"/>
                  </a:lnTo>
                  <a:lnTo>
                    <a:pt x="80" y="24"/>
                  </a:lnTo>
                  <a:lnTo>
                    <a:pt x="74" y="24"/>
                  </a:lnTo>
                  <a:lnTo>
                    <a:pt x="68" y="24"/>
                  </a:lnTo>
                  <a:lnTo>
                    <a:pt x="61" y="26"/>
                  </a:lnTo>
                  <a:lnTo>
                    <a:pt x="53" y="29"/>
                  </a:lnTo>
                  <a:lnTo>
                    <a:pt x="49" y="29"/>
                  </a:lnTo>
                  <a:lnTo>
                    <a:pt x="43" y="31"/>
                  </a:lnTo>
                  <a:lnTo>
                    <a:pt x="29" y="37"/>
                  </a:lnTo>
                  <a:lnTo>
                    <a:pt x="25" y="47"/>
                  </a:lnTo>
                  <a:lnTo>
                    <a:pt x="23" y="51"/>
                  </a:lnTo>
                  <a:lnTo>
                    <a:pt x="19" y="55"/>
                  </a:lnTo>
                  <a:lnTo>
                    <a:pt x="14" y="59"/>
                  </a:lnTo>
                  <a:lnTo>
                    <a:pt x="4" y="67"/>
                  </a:lnTo>
                  <a:lnTo>
                    <a:pt x="0" y="76"/>
                  </a:lnTo>
                  <a:lnTo>
                    <a:pt x="2" y="82"/>
                  </a:lnTo>
                  <a:lnTo>
                    <a:pt x="6" y="88"/>
                  </a:lnTo>
                  <a:lnTo>
                    <a:pt x="131" y="88"/>
                  </a:lnTo>
                  <a:lnTo>
                    <a:pt x="133" y="84"/>
                  </a:lnTo>
                  <a:lnTo>
                    <a:pt x="135" y="78"/>
                  </a:lnTo>
                  <a:lnTo>
                    <a:pt x="137" y="69"/>
                  </a:lnTo>
                  <a:lnTo>
                    <a:pt x="137" y="65"/>
                  </a:lnTo>
                  <a:lnTo>
                    <a:pt x="137" y="53"/>
                  </a:lnTo>
                  <a:lnTo>
                    <a:pt x="135" y="51"/>
                  </a:lnTo>
                  <a:lnTo>
                    <a:pt x="131" y="49"/>
                  </a:lnTo>
                  <a:lnTo>
                    <a:pt x="127" y="47"/>
                  </a:lnTo>
                  <a:lnTo>
                    <a:pt x="127" y="45"/>
                  </a:lnTo>
                  <a:lnTo>
                    <a:pt x="129" y="43"/>
                  </a:lnTo>
                  <a:lnTo>
                    <a:pt x="131" y="41"/>
                  </a:lnTo>
                  <a:lnTo>
                    <a:pt x="133" y="41"/>
                  </a:lnTo>
                  <a:lnTo>
                    <a:pt x="137" y="37"/>
                  </a:lnTo>
                  <a:lnTo>
                    <a:pt x="145" y="33"/>
                  </a:lnTo>
                  <a:lnTo>
                    <a:pt x="149" y="33"/>
                  </a:lnTo>
                  <a:lnTo>
                    <a:pt x="153" y="31"/>
                  </a:lnTo>
                  <a:lnTo>
                    <a:pt x="162" y="31"/>
                  </a:lnTo>
                  <a:lnTo>
                    <a:pt x="164" y="29"/>
                  </a:lnTo>
                  <a:lnTo>
                    <a:pt x="164" y="0"/>
                  </a:lnTo>
                  <a:lnTo>
                    <a:pt x="16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1" name="Freeform 692"/>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2" name="Freeform 693"/>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3" name="Freeform 694"/>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4" name="Freeform 695"/>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5" name="Freeform 696"/>
            <p:cNvSpPr>
              <a:spLocks/>
            </p:cNvSpPr>
            <p:nvPr/>
          </p:nvSpPr>
          <p:spPr bwMode="auto">
            <a:xfrm>
              <a:off x="9134475" y="1160463"/>
              <a:ext cx="257175" cy="139700"/>
            </a:xfrm>
            <a:custGeom>
              <a:avLst/>
              <a:gdLst>
                <a:gd name="T0" fmla="*/ 158 w 162"/>
                <a:gd name="T1" fmla="*/ 2 h 88"/>
                <a:gd name="T2" fmla="*/ 152 w 162"/>
                <a:gd name="T3" fmla="*/ 4 h 88"/>
                <a:gd name="T4" fmla="*/ 131 w 162"/>
                <a:gd name="T5" fmla="*/ 8 h 88"/>
                <a:gd name="T6" fmla="*/ 125 w 162"/>
                <a:gd name="T7" fmla="*/ 8 h 88"/>
                <a:gd name="T8" fmla="*/ 115 w 162"/>
                <a:gd name="T9" fmla="*/ 10 h 88"/>
                <a:gd name="T10" fmla="*/ 109 w 162"/>
                <a:gd name="T11" fmla="*/ 10 h 88"/>
                <a:gd name="T12" fmla="*/ 102 w 162"/>
                <a:gd name="T13" fmla="*/ 8 h 88"/>
                <a:gd name="T14" fmla="*/ 96 w 162"/>
                <a:gd name="T15" fmla="*/ 8 h 88"/>
                <a:gd name="T16" fmla="*/ 90 w 162"/>
                <a:gd name="T17" fmla="*/ 12 h 88"/>
                <a:gd name="T18" fmla="*/ 88 w 162"/>
                <a:gd name="T19" fmla="*/ 16 h 88"/>
                <a:gd name="T20" fmla="*/ 84 w 162"/>
                <a:gd name="T21" fmla="*/ 20 h 88"/>
                <a:gd name="T22" fmla="*/ 80 w 162"/>
                <a:gd name="T23" fmla="*/ 24 h 88"/>
                <a:gd name="T24" fmla="*/ 72 w 162"/>
                <a:gd name="T25" fmla="*/ 24 h 88"/>
                <a:gd name="T26" fmla="*/ 68 w 162"/>
                <a:gd name="T27" fmla="*/ 24 h 88"/>
                <a:gd name="T28" fmla="*/ 60 w 162"/>
                <a:gd name="T29" fmla="*/ 26 h 88"/>
                <a:gd name="T30" fmla="*/ 53 w 162"/>
                <a:gd name="T31" fmla="*/ 29 h 88"/>
                <a:gd name="T32" fmla="*/ 47 w 162"/>
                <a:gd name="T33" fmla="*/ 29 h 88"/>
                <a:gd name="T34" fmla="*/ 41 w 162"/>
                <a:gd name="T35" fmla="*/ 31 h 88"/>
                <a:gd name="T36" fmla="*/ 29 w 162"/>
                <a:gd name="T37" fmla="*/ 37 h 88"/>
                <a:gd name="T38" fmla="*/ 25 w 162"/>
                <a:gd name="T39" fmla="*/ 47 h 88"/>
                <a:gd name="T40" fmla="*/ 21 w 162"/>
                <a:gd name="T41" fmla="*/ 51 h 88"/>
                <a:gd name="T42" fmla="*/ 19 w 162"/>
                <a:gd name="T43" fmla="*/ 55 h 88"/>
                <a:gd name="T44" fmla="*/ 15 w 162"/>
                <a:gd name="T45" fmla="*/ 59 h 88"/>
                <a:gd name="T46" fmla="*/ 4 w 162"/>
                <a:gd name="T47" fmla="*/ 67 h 88"/>
                <a:gd name="T48" fmla="*/ 0 w 162"/>
                <a:gd name="T49" fmla="*/ 76 h 88"/>
                <a:gd name="T50" fmla="*/ 0 w 162"/>
                <a:gd name="T51" fmla="*/ 82 h 88"/>
                <a:gd name="T52" fmla="*/ 6 w 162"/>
                <a:gd name="T53" fmla="*/ 88 h 88"/>
                <a:gd name="T54" fmla="*/ 129 w 162"/>
                <a:gd name="T55" fmla="*/ 88 h 88"/>
                <a:gd name="T56" fmla="*/ 131 w 162"/>
                <a:gd name="T57" fmla="*/ 84 h 88"/>
                <a:gd name="T58" fmla="*/ 135 w 162"/>
                <a:gd name="T59" fmla="*/ 78 h 88"/>
                <a:gd name="T60" fmla="*/ 137 w 162"/>
                <a:gd name="T61" fmla="*/ 69 h 88"/>
                <a:gd name="T62" fmla="*/ 137 w 162"/>
                <a:gd name="T63" fmla="*/ 65 h 88"/>
                <a:gd name="T64" fmla="*/ 135 w 162"/>
                <a:gd name="T65" fmla="*/ 53 h 88"/>
                <a:gd name="T66" fmla="*/ 135 w 162"/>
                <a:gd name="T67" fmla="*/ 51 h 88"/>
                <a:gd name="T68" fmla="*/ 131 w 162"/>
                <a:gd name="T69" fmla="*/ 49 h 88"/>
                <a:gd name="T70" fmla="*/ 127 w 162"/>
                <a:gd name="T71" fmla="*/ 47 h 88"/>
                <a:gd name="T72" fmla="*/ 125 w 162"/>
                <a:gd name="T73" fmla="*/ 45 h 88"/>
                <a:gd name="T74" fmla="*/ 129 w 162"/>
                <a:gd name="T75" fmla="*/ 43 h 88"/>
                <a:gd name="T76" fmla="*/ 131 w 162"/>
                <a:gd name="T77" fmla="*/ 41 h 88"/>
                <a:gd name="T78" fmla="*/ 133 w 162"/>
                <a:gd name="T79" fmla="*/ 41 h 88"/>
                <a:gd name="T80" fmla="*/ 135 w 162"/>
                <a:gd name="T81" fmla="*/ 37 h 88"/>
                <a:gd name="T82" fmla="*/ 143 w 162"/>
                <a:gd name="T83" fmla="*/ 33 h 88"/>
                <a:gd name="T84" fmla="*/ 149 w 162"/>
                <a:gd name="T85" fmla="*/ 33 h 88"/>
                <a:gd name="T86" fmla="*/ 154 w 162"/>
                <a:gd name="T87" fmla="*/ 31 h 88"/>
                <a:gd name="T88" fmla="*/ 160 w 162"/>
                <a:gd name="T89" fmla="*/ 31 h 88"/>
                <a:gd name="T90" fmla="*/ 162 w 162"/>
                <a:gd name="T91" fmla="*/ 29 h 88"/>
                <a:gd name="T92" fmla="*/ 162 w 162"/>
                <a:gd name="T93" fmla="*/ 0 h 88"/>
                <a:gd name="T94" fmla="*/ 158 w 162"/>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88">
                  <a:moveTo>
                    <a:pt x="158" y="2"/>
                  </a:moveTo>
                  <a:lnTo>
                    <a:pt x="152" y="4"/>
                  </a:lnTo>
                  <a:lnTo>
                    <a:pt x="131" y="8"/>
                  </a:lnTo>
                  <a:lnTo>
                    <a:pt x="125" y="8"/>
                  </a:lnTo>
                  <a:lnTo>
                    <a:pt x="115" y="10"/>
                  </a:lnTo>
                  <a:lnTo>
                    <a:pt x="109" y="10"/>
                  </a:lnTo>
                  <a:lnTo>
                    <a:pt x="102" y="8"/>
                  </a:lnTo>
                  <a:lnTo>
                    <a:pt x="96" y="8"/>
                  </a:lnTo>
                  <a:lnTo>
                    <a:pt x="90" y="12"/>
                  </a:lnTo>
                  <a:lnTo>
                    <a:pt x="88" y="16"/>
                  </a:lnTo>
                  <a:lnTo>
                    <a:pt x="84" y="20"/>
                  </a:lnTo>
                  <a:lnTo>
                    <a:pt x="80" y="24"/>
                  </a:lnTo>
                  <a:lnTo>
                    <a:pt x="72" y="24"/>
                  </a:lnTo>
                  <a:lnTo>
                    <a:pt x="68" y="24"/>
                  </a:lnTo>
                  <a:lnTo>
                    <a:pt x="60" y="26"/>
                  </a:lnTo>
                  <a:lnTo>
                    <a:pt x="53" y="29"/>
                  </a:lnTo>
                  <a:lnTo>
                    <a:pt x="47" y="29"/>
                  </a:lnTo>
                  <a:lnTo>
                    <a:pt x="41" y="31"/>
                  </a:lnTo>
                  <a:lnTo>
                    <a:pt x="29" y="37"/>
                  </a:lnTo>
                  <a:lnTo>
                    <a:pt x="25" y="47"/>
                  </a:lnTo>
                  <a:lnTo>
                    <a:pt x="21" y="51"/>
                  </a:lnTo>
                  <a:lnTo>
                    <a:pt x="19" y="55"/>
                  </a:lnTo>
                  <a:lnTo>
                    <a:pt x="15" y="59"/>
                  </a:lnTo>
                  <a:lnTo>
                    <a:pt x="4" y="67"/>
                  </a:lnTo>
                  <a:lnTo>
                    <a:pt x="0" y="76"/>
                  </a:lnTo>
                  <a:lnTo>
                    <a:pt x="0" y="82"/>
                  </a:lnTo>
                  <a:lnTo>
                    <a:pt x="6" y="88"/>
                  </a:lnTo>
                  <a:lnTo>
                    <a:pt x="129" y="88"/>
                  </a:lnTo>
                  <a:lnTo>
                    <a:pt x="131" y="84"/>
                  </a:lnTo>
                  <a:lnTo>
                    <a:pt x="135" y="78"/>
                  </a:lnTo>
                  <a:lnTo>
                    <a:pt x="137" y="69"/>
                  </a:lnTo>
                  <a:lnTo>
                    <a:pt x="137" y="65"/>
                  </a:lnTo>
                  <a:lnTo>
                    <a:pt x="135" y="53"/>
                  </a:lnTo>
                  <a:lnTo>
                    <a:pt x="135" y="51"/>
                  </a:lnTo>
                  <a:lnTo>
                    <a:pt x="131" y="49"/>
                  </a:lnTo>
                  <a:lnTo>
                    <a:pt x="127" y="47"/>
                  </a:lnTo>
                  <a:lnTo>
                    <a:pt x="125" y="45"/>
                  </a:lnTo>
                  <a:lnTo>
                    <a:pt x="129" y="43"/>
                  </a:lnTo>
                  <a:lnTo>
                    <a:pt x="131" y="41"/>
                  </a:lnTo>
                  <a:lnTo>
                    <a:pt x="133" y="41"/>
                  </a:lnTo>
                  <a:lnTo>
                    <a:pt x="135" y="37"/>
                  </a:lnTo>
                  <a:lnTo>
                    <a:pt x="143" y="33"/>
                  </a:lnTo>
                  <a:lnTo>
                    <a:pt x="149" y="33"/>
                  </a:lnTo>
                  <a:lnTo>
                    <a:pt x="154" y="31"/>
                  </a:lnTo>
                  <a:lnTo>
                    <a:pt x="160" y="31"/>
                  </a:lnTo>
                  <a:lnTo>
                    <a:pt x="162" y="29"/>
                  </a:lnTo>
                  <a:lnTo>
                    <a:pt x="162" y="0"/>
                  </a:lnTo>
                  <a:lnTo>
                    <a:pt x="15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6" name="Freeform 697"/>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7" name="Freeform 698"/>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8" name="Freeform 699"/>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9" name="Freeform 70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0" name="Freeform 701"/>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1" name="Rectangle 702"/>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62" name="Freeform 703"/>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3" name="Freeform 704"/>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4" name="Freeform 705"/>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5" name="Freeform 706"/>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6" name="Freeform 707"/>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7" name="Rectangle 708"/>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68" name="Freeform 709"/>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9" name="Freeform 71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0" name="Freeform 711"/>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1" name="Freeform 712"/>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2" name="Freeform 713"/>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3" name="Freeform 714"/>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4" name="Freeform 715"/>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5" name="Freeform 716"/>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6" name="Freeform 717"/>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7" name="Freeform 718"/>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8" name="Freeform 719"/>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9" name="Freeform 720"/>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0" name="Freeform 721"/>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1" name="Freeform 72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2" name="Freeform 723"/>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3" name="Rectangle 724"/>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84" name="Freeform 725"/>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5" name="Freeform 726"/>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6" name="Freeform 727"/>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7" name="Freeform 728"/>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8" name="Freeform 729"/>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9" name="Rectangle 730"/>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90" name="Freeform 731"/>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1" name="Freeform 73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2" name="Freeform 733"/>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3" name="Freeform 734"/>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4" name="Freeform 735"/>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5" name="Freeform 736"/>
            <p:cNvSpPr>
              <a:spLocks noEditPoints="1"/>
            </p:cNvSpPr>
            <p:nvPr/>
          </p:nvSpPr>
          <p:spPr bwMode="auto">
            <a:xfrm>
              <a:off x="7726363" y="2000250"/>
              <a:ext cx="785813" cy="527050"/>
            </a:xfrm>
            <a:custGeom>
              <a:avLst/>
              <a:gdLst>
                <a:gd name="T0" fmla="*/ 425 w 495"/>
                <a:gd name="T1" fmla="*/ 13 h 332"/>
                <a:gd name="T2" fmla="*/ 442 w 495"/>
                <a:gd name="T3" fmla="*/ 43 h 332"/>
                <a:gd name="T4" fmla="*/ 417 w 495"/>
                <a:gd name="T5" fmla="*/ 74 h 332"/>
                <a:gd name="T6" fmla="*/ 385 w 495"/>
                <a:gd name="T7" fmla="*/ 105 h 332"/>
                <a:gd name="T8" fmla="*/ 364 w 495"/>
                <a:gd name="T9" fmla="*/ 113 h 332"/>
                <a:gd name="T10" fmla="*/ 331 w 495"/>
                <a:gd name="T11" fmla="*/ 105 h 332"/>
                <a:gd name="T12" fmla="*/ 315 w 495"/>
                <a:gd name="T13" fmla="*/ 80 h 332"/>
                <a:gd name="T14" fmla="*/ 274 w 495"/>
                <a:gd name="T15" fmla="*/ 78 h 332"/>
                <a:gd name="T16" fmla="*/ 256 w 495"/>
                <a:gd name="T17" fmla="*/ 68 h 332"/>
                <a:gd name="T18" fmla="*/ 225 w 495"/>
                <a:gd name="T19" fmla="*/ 76 h 332"/>
                <a:gd name="T20" fmla="*/ 180 w 495"/>
                <a:gd name="T21" fmla="*/ 62 h 332"/>
                <a:gd name="T22" fmla="*/ 172 w 495"/>
                <a:gd name="T23" fmla="*/ 101 h 332"/>
                <a:gd name="T24" fmla="*/ 178 w 495"/>
                <a:gd name="T25" fmla="*/ 131 h 332"/>
                <a:gd name="T26" fmla="*/ 162 w 495"/>
                <a:gd name="T27" fmla="*/ 152 h 332"/>
                <a:gd name="T28" fmla="*/ 150 w 495"/>
                <a:gd name="T29" fmla="*/ 178 h 332"/>
                <a:gd name="T30" fmla="*/ 129 w 495"/>
                <a:gd name="T31" fmla="*/ 211 h 332"/>
                <a:gd name="T32" fmla="*/ 117 w 495"/>
                <a:gd name="T33" fmla="*/ 252 h 332"/>
                <a:gd name="T34" fmla="*/ 90 w 495"/>
                <a:gd name="T35" fmla="*/ 231 h 332"/>
                <a:gd name="T36" fmla="*/ 0 w 495"/>
                <a:gd name="T37" fmla="*/ 252 h 332"/>
                <a:gd name="T38" fmla="*/ 33 w 495"/>
                <a:gd name="T39" fmla="*/ 266 h 332"/>
                <a:gd name="T40" fmla="*/ 82 w 495"/>
                <a:gd name="T41" fmla="*/ 268 h 332"/>
                <a:gd name="T42" fmla="*/ 105 w 495"/>
                <a:gd name="T43" fmla="*/ 291 h 332"/>
                <a:gd name="T44" fmla="*/ 88 w 495"/>
                <a:gd name="T45" fmla="*/ 326 h 332"/>
                <a:gd name="T46" fmla="*/ 121 w 495"/>
                <a:gd name="T47" fmla="*/ 315 h 332"/>
                <a:gd name="T48" fmla="*/ 260 w 495"/>
                <a:gd name="T49" fmla="*/ 332 h 332"/>
                <a:gd name="T50" fmla="*/ 313 w 495"/>
                <a:gd name="T51" fmla="*/ 309 h 332"/>
                <a:gd name="T52" fmla="*/ 354 w 495"/>
                <a:gd name="T53" fmla="*/ 285 h 332"/>
                <a:gd name="T54" fmla="*/ 383 w 495"/>
                <a:gd name="T55" fmla="*/ 262 h 332"/>
                <a:gd name="T56" fmla="*/ 407 w 495"/>
                <a:gd name="T57" fmla="*/ 234 h 332"/>
                <a:gd name="T58" fmla="*/ 436 w 495"/>
                <a:gd name="T59" fmla="*/ 207 h 332"/>
                <a:gd name="T60" fmla="*/ 405 w 495"/>
                <a:gd name="T61" fmla="*/ 174 h 332"/>
                <a:gd name="T62" fmla="*/ 385 w 495"/>
                <a:gd name="T63" fmla="*/ 174 h 332"/>
                <a:gd name="T64" fmla="*/ 352 w 495"/>
                <a:gd name="T65" fmla="*/ 197 h 332"/>
                <a:gd name="T66" fmla="*/ 331 w 495"/>
                <a:gd name="T67" fmla="*/ 209 h 332"/>
                <a:gd name="T68" fmla="*/ 313 w 495"/>
                <a:gd name="T69" fmla="*/ 223 h 332"/>
                <a:gd name="T70" fmla="*/ 301 w 495"/>
                <a:gd name="T71" fmla="*/ 238 h 332"/>
                <a:gd name="T72" fmla="*/ 278 w 495"/>
                <a:gd name="T73" fmla="*/ 246 h 332"/>
                <a:gd name="T74" fmla="*/ 250 w 495"/>
                <a:gd name="T75" fmla="*/ 248 h 332"/>
                <a:gd name="T76" fmla="*/ 207 w 495"/>
                <a:gd name="T77" fmla="*/ 256 h 332"/>
                <a:gd name="T78" fmla="*/ 205 w 495"/>
                <a:gd name="T79" fmla="*/ 250 h 332"/>
                <a:gd name="T80" fmla="*/ 229 w 495"/>
                <a:gd name="T81" fmla="*/ 246 h 332"/>
                <a:gd name="T82" fmla="*/ 260 w 495"/>
                <a:gd name="T83" fmla="*/ 246 h 332"/>
                <a:gd name="T84" fmla="*/ 278 w 495"/>
                <a:gd name="T85" fmla="*/ 236 h 332"/>
                <a:gd name="T86" fmla="*/ 278 w 495"/>
                <a:gd name="T87" fmla="*/ 227 h 332"/>
                <a:gd name="T88" fmla="*/ 276 w 495"/>
                <a:gd name="T89" fmla="*/ 221 h 332"/>
                <a:gd name="T90" fmla="*/ 295 w 495"/>
                <a:gd name="T91" fmla="*/ 217 h 332"/>
                <a:gd name="T92" fmla="*/ 317 w 495"/>
                <a:gd name="T93" fmla="*/ 205 h 332"/>
                <a:gd name="T94" fmla="*/ 325 w 495"/>
                <a:gd name="T95" fmla="*/ 191 h 332"/>
                <a:gd name="T96" fmla="*/ 350 w 495"/>
                <a:gd name="T97" fmla="*/ 182 h 332"/>
                <a:gd name="T98" fmla="*/ 364 w 495"/>
                <a:gd name="T99" fmla="*/ 189 h 332"/>
                <a:gd name="T100" fmla="*/ 376 w 495"/>
                <a:gd name="T101" fmla="*/ 174 h 332"/>
                <a:gd name="T102" fmla="*/ 403 w 495"/>
                <a:gd name="T103" fmla="*/ 160 h 332"/>
                <a:gd name="T104" fmla="*/ 413 w 495"/>
                <a:gd name="T105" fmla="*/ 166 h 332"/>
                <a:gd name="T106" fmla="*/ 436 w 495"/>
                <a:gd name="T107" fmla="*/ 178 h 332"/>
                <a:gd name="T108" fmla="*/ 456 w 495"/>
                <a:gd name="T109" fmla="*/ 160 h 332"/>
                <a:gd name="T110" fmla="*/ 483 w 495"/>
                <a:gd name="T111" fmla="*/ 168 h 332"/>
                <a:gd name="T112" fmla="*/ 491 w 495"/>
                <a:gd name="T113" fmla="*/ 90 h 332"/>
                <a:gd name="T114" fmla="*/ 485 w 495"/>
                <a:gd name="T115" fmla="*/ 60 h 332"/>
                <a:gd name="T116" fmla="*/ 477 w 495"/>
                <a:gd name="T117" fmla="*/ 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5" h="332">
                  <a:moveTo>
                    <a:pt x="90" y="231"/>
                  </a:moveTo>
                  <a:lnTo>
                    <a:pt x="84" y="223"/>
                  </a:lnTo>
                  <a:lnTo>
                    <a:pt x="90" y="231"/>
                  </a:lnTo>
                  <a:close/>
                  <a:moveTo>
                    <a:pt x="436" y="2"/>
                  </a:moveTo>
                  <a:lnTo>
                    <a:pt x="430" y="7"/>
                  </a:lnTo>
                  <a:lnTo>
                    <a:pt x="425" y="13"/>
                  </a:lnTo>
                  <a:lnTo>
                    <a:pt x="423" y="21"/>
                  </a:lnTo>
                  <a:lnTo>
                    <a:pt x="430" y="25"/>
                  </a:lnTo>
                  <a:lnTo>
                    <a:pt x="434" y="25"/>
                  </a:lnTo>
                  <a:lnTo>
                    <a:pt x="438" y="25"/>
                  </a:lnTo>
                  <a:lnTo>
                    <a:pt x="440" y="29"/>
                  </a:lnTo>
                  <a:lnTo>
                    <a:pt x="442" y="43"/>
                  </a:lnTo>
                  <a:lnTo>
                    <a:pt x="440" y="56"/>
                  </a:lnTo>
                  <a:lnTo>
                    <a:pt x="434" y="60"/>
                  </a:lnTo>
                  <a:lnTo>
                    <a:pt x="436" y="64"/>
                  </a:lnTo>
                  <a:lnTo>
                    <a:pt x="446" y="74"/>
                  </a:lnTo>
                  <a:lnTo>
                    <a:pt x="446" y="80"/>
                  </a:lnTo>
                  <a:lnTo>
                    <a:pt x="417" y="74"/>
                  </a:lnTo>
                  <a:lnTo>
                    <a:pt x="407" y="86"/>
                  </a:lnTo>
                  <a:lnTo>
                    <a:pt x="399" y="90"/>
                  </a:lnTo>
                  <a:lnTo>
                    <a:pt x="399" y="92"/>
                  </a:lnTo>
                  <a:lnTo>
                    <a:pt x="395" y="94"/>
                  </a:lnTo>
                  <a:lnTo>
                    <a:pt x="393" y="99"/>
                  </a:lnTo>
                  <a:lnTo>
                    <a:pt x="385" y="105"/>
                  </a:lnTo>
                  <a:lnTo>
                    <a:pt x="381" y="113"/>
                  </a:lnTo>
                  <a:lnTo>
                    <a:pt x="378" y="113"/>
                  </a:lnTo>
                  <a:lnTo>
                    <a:pt x="378" y="113"/>
                  </a:lnTo>
                  <a:lnTo>
                    <a:pt x="374" y="111"/>
                  </a:lnTo>
                  <a:lnTo>
                    <a:pt x="368" y="113"/>
                  </a:lnTo>
                  <a:lnTo>
                    <a:pt x="364" y="113"/>
                  </a:lnTo>
                  <a:lnTo>
                    <a:pt x="360" y="115"/>
                  </a:lnTo>
                  <a:lnTo>
                    <a:pt x="354" y="119"/>
                  </a:lnTo>
                  <a:lnTo>
                    <a:pt x="350" y="121"/>
                  </a:lnTo>
                  <a:lnTo>
                    <a:pt x="342" y="119"/>
                  </a:lnTo>
                  <a:lnTo>
                    <a:pt x="338" y="115"/>
                  </a:lnTo>
                  <a:lnTo>
                    <a:pt x="331" y="105"/>
                  </a:lnTo>
                  <a:lnTo>
                    <a:pt x="340" y="92"/>
                  </a:lnTo>
                  <a:lnTo>
                    <a:pt x="338" y="86"/>
                  </a:lnTo>
                  <a:lnTo>
                    <a:pt x="338" y="80"/>
                  </a:lnTo>
                  <a:lnTo>
                    <a:pt x="325" y="78"/>
                  </a:lnTo>
                  <a:lnTo>
                    <a:pt x="317" y="78"/>
                  </a:lnTo>
                  <a:lnTo>
                    <a:pt x="315" y="80"/>
                  </a:lnTo>
                  <a:lnTo>
                    <a:pt x="313" y="80"/>
                  </a:lnTo>
                  <a:lnTo>
                    <a:pt x="301" y="84"/>
                  </a:lnTo>
                  <a:lnTo>
                    <a:pt x="295" y="84"/>
                  </a:lnTo>
                  <a:lnTo>
                    <a:pt x="293" y="82"/>
                  </a:lnTo>
                  <a:lnTo>
                    <a:pt x="287" y="80"/>
                  </a:lnTo>
                  <a:lnTo>
                    <a:pt x="274" y="78"/>
                  </a:lnTo>
                  <a:lnTo>
                    <a:pt x="270" y="72"/>
                  </a:lnTo>
                  <a:lnTo>
                    <a:pt x="268" y="70"/>
                  </a:lnTo>
                  <a:lnTo>
                    <a:pt x="266" y="66"/>
                  </a:lnTo>
                  <a:lnTo>
                    <a:pt x="260" y="62"/>
                  </a:lnTo>
                  <a:lnTo>
                    <a:pt x="258" y="62"/>
                  </a:lnTo>
                  <a:lnTo>
                    <a:pt x="256" y="68"/>
                  </a:lnTo>
                  <a:lnTo>
                    <a:pt x="254" y="74"/>
                  </a:lnTo>
                  <a:lnTo>
                    <a:pt x="248" y="74"/>
                  </a:lnTo>
                  <a:lnTo>
                    <a:pt x="244" y="74"/>
                  </a:lnTo>
                  <a:lnTo>
                    <a:pt x="237" y="76"/>
                  </a:lnTo>
                  <a:lnTo>
                    <a:pt x="231" y="76"/>
                  </a:lnTo>
                  <a:lnTo>
                    <a:pt x="225" y="76"/>
                  </a:lnTo>
                  <a:lnTo>
                    <a:pt x="217" y="72"/>
                  </a:lnTo>
                  <a:lnTo>
                    <a:pt x="209" y="74"/>
                  </a:lnTo>
                  <a:lnTo>
                    <a:pt x="205" y="74"/>
                  </a:lnTo>
                  <a:lnTo>
                    <a:pt x="190" y="70"/>
                  </a:lnTo>
                  <a:lnTo>
                    <a:pt x="188" y="70"/>
                  </a:lnTo>
                  <a:lnTo>
                    <a:pt x="180" y="62"/>
                  </a:lnTo>
                  <a:lnTo>
                    <a:pt x="178" y="62"/>
                  </a:lnTo>
                  <a:lnTo>
                    <a:pt x="174" y="68"/>
                  </a:lnTo>
                  <a:lnTo>
                    <a:pt x="168" y="78"/>
                  </a:lnTo>
                  <a:lnTo>
                    <a:pt x="164" y="86"/>
                  </a:lnTo>
                  <a:lnTo>
                    <a:pt x="164" y="86"/>
                  </a:lnTo>
                  <a:lnTo>
                    <a:pt x="172" y="101"/>
                  </a:lnTo>
                  <a:lnTo>
                    <a:pt x="170" y="103"/>
                  </a:lnTo>
                  <a:lnTo>
                    <a:pt x="166" y="105"/>
                  </a:lnTo>
                  <a:lnTo>
                    <a:pt x="160" y="115"/>
                  </a:lnTo>
                  <a:lnTo>
                    <a:pt x="168" y="119"/>
                  </a:lnTo>
                  <a:lnTo>
                    <a:pt x="172" y="125"/>
                  </a:lnTo>
                  <a:lnTo>
                    <a:pt x="178" y="131"/>
                  </a:lnTo>
                  <a:lnTo>
                    <a:pt x="184" y="131"/>
                  </a:lnTo>
                  <a:lnTo>
                    <a:pt x="186" y="133"/>
                  </a:lnTo>
                  <a:lnTo>
                    <a:pt x="182" y="142"/>
                  </a:lnTo>
                  <a:lnTo>
                    <a:pt x="180" y="152"/>
                  </a:lnTo>
                  <a:lnTo>
                    <a:pt x="176" y="152"/>
                  </a:lnTo>
                  <a:lnTo>
                    <a:pt x="162" y="152"/>
                  </a:lnTo>
                  <a:lnTo>
                    <a:pt x="156" y="152"/>
                  </a:lnTo>
                  <a:lnTo>
                    <a:pt x="154" y="158"/>
                  </a:lnTo>
                  <a:lnTo>
                    <a:pt x="150" y="164"/>
                  </a:lnTo>
                  <a:lnTo>
                    <a:pt x="148" y="172"/>
                  </a:lnTo>
                  <a:lnTo>
                    <a:pt x="150" y="176"/>
                  </a:lnTo>
                  <a:lnTo>
                    <a:pt x="150" y="178"/>
                  </a:lnTo>
                  <a:lnTo>
                    <a:pt x="148" y="182"/>
                  </a:lnTo>
                  <a:lnTo>
                    <a:pt x="143" y="182"/>
                  </a:lnTo>
                  <a:lnTo>
                    <a:pt x="135" y="189"/>
                  </a:lnTo>
                  <a:lnTo>
                    <a:pt x="133" y="195"/>
                  </a:lnTo>
                  <a:lnTo>
                    <a:pt x="127" y="205"/>
                  </a:lnTo>
                  <a:lnTo>
                    <a:pt x="129" y="211"/>
                  </a:lnTo>
                  <a:lnTo>
                    <a:pt x="133" y="213"/>
                  </a:lnTo>
                  <a:lnTo>
                    <a:pt x="129" y="229"/>
                  </a:lnTo>
                  <a:lnTo>
                    <a:pt x="129" y="238"/>
                  </a:lnTo>
                  <a:lnTo>
                    <a:pt x="127" y="250"/>
                  </a:lnTo>
                  <a:lnTo>
                    <a:pt x="121" y="252"/>
                  </a:lnTo>
                  <a:lnTo>
                    <a:pt x="117" y="252"/>
                  </a:lnTo>
                  <a:lnTo>
                    <a:pt x="111" y="254"/>
                  </a:lnTo>
                  <a:lnTo>
                    <a:pt x="111" y="252"/>
                  </a:lnTo>
                  <a:lnTo>
                    <a:pt x="105" y="244"/>
                  </a:lnTo>
                  <a:lnTo>
                    <a:pt x="90" y="234"/>
                  </a:lnTo>
                  <a:lnTo>
                    <a:pt x="90" y="236"/>
                  </a:lnTo>
                  <a:lnTo>
                    <a:pt x="90" y="231"/>
                  </a:lnTo>
                  <a:lnTo>
                    <a:pt x="82" y="219"/>
                  </a:lnTo>
                  <a:lnTo>
                    <a:pt x="70" y="213"/>
                  </a:lnTo>
                  <a:lnTo>
                    <a:pt x="33" y="209"/>
                  </a:lnTo>
                  <a:lnTo>
                    <a:pt x="29" y="240"/>
                  </a:lnTo>
                  <a:lnTo>
                    <a:pt x="7" y="236"/>
                  </a:lnTo>
                  <a:lnTo>
                    <a:pt x="0" y="252"/>
                  </a:lnTo>
                  <a:lnTo>
                    <a:pt x="9" y="260"/>
                  </a:lnTo>
                  <a:lnTo>
                    <a:pt x="11" y="260"/>
                  </a:lnTo>
                  <a:lnTo>
                    <a:pt x="21" y="262"/>
                  </a:lnTo>
                  <a:lnTo>
                    <a:pt x="23" y="266"/>
                  </a:lnTo>
                  <a:lnTo>
                    <a:pt x="27" y="266"/>
                  </a:lnTo>
                  <a:lnTo>
                    <a:pt x="33" y="266"/>
                  </a:lnTo>
                  <a:lnTo>
                    <a:pt x="39" y="272"/>
                  </a:lnTo>
                  <a:lnTo>
                    <a:pt x="45" y="268"/>
                  </a:lnTo>
                  <a:lnTo>
                    <a:pt x="49" y="268"/>
                  </a:lnTo>
                  <a:lnTo>
                    <a:pt x="54" y="270"/>
                  </a:lnTo>
                  <a:lnTo>
                    <a:pt x="78" y="264"/>
                  </a:lnTo>
                  <a:lnTo>
                    <a:pt x="82" y="268"/>
                  </a:lnTo>
                  <a:lnTo>
                    <a:pt x="101" y="270"/>
                  </a:lnTo>
                  <a:lnTo>
                    <a:pt x="107" y="268"/>
                  </a:lnTo>
                  <a:lnTo>
                    <a:pt x="109" y="276"/>
                  </a:lnTo>
                  <a:lnTo>
                    <a:pt x="111" y="281"/>
                  </a:lnTo>
                  <a:lnTo>
                    <a:pt x="109" y="289"/>
                  </a:lnTo>
                  <a:lnTo>
                    <a:pt x="105" y="291"/>
                  </a:lnTo>
                  <a:lnTo>
                    <a:pt x="94" y="295"/>
                  </a:lnTo>
                  <a:lnTo>
                    <a:pt x="88" y="301"/>
                  </a:lnTo>
                  <a:lnTo>
                    <a:pt x="86" y="309"/>
                  </a:lnTo>
                  <a:lnTo>
                    <a:pt x="88" y="313"/>
                  </a:lnTo>
                  <a:lnTo>
                    <a:pt x="88" y="326"/>
                  </a:lnTo>
                  <a:lnTo>
                    <a:pt x="88" y="326"/>
                  </a:lnTo>
                  <a:lnTo>
                    <a:pt x="90" y="326"/>
                  </a:lnTo>
                  <a:lnTo>
                    <a:pt x="99" y="321"/>
                  </a:lnTo>
                  <a:lnTo>
                    <a:pt x="103" y="317"/>
                  </a:lnTo>
                  <a:lnTo>
                    <a:pt x="105" y="315"/>
                  </a:lnTo>
                  <a:lnTo>
                    <a:pt x="113" y="313"/>
                  </a:lnTo>
                  <a:lnTo>
                    <a:pt x="121" y="315"/>
                  </a:lnTo>
                  <a:lnTo>
                    <a:pt x="127" y="315"/>
                  </a:lnTo>
                  <a:lnTo>
                    <a:pt x="129" y="315"/>
                  </a:lnTo>
                  <a:lnTo>
                    <a:pt x="131" y="321"/>
                  </a:lnTo>
                  <a:lnTo>
                    <a:pt x="133" y="323"/>
                  </a:lnTo>
                  <a:lnTo>
                    <a:pt x="139" y="332"/>
                  </a:lnTo>
                  <a:lnTo>
                    <a:pt x="260" y="332"/>
                  </a:lnTo>
                  <a:lnTo>
                    <a:pt x="274" y="326"/>
                  </a:lnTo>
                  <a:lnTo>
                    <a:pt x="284" y="309"/>
                  </a:lnTo>
                  <a:lnTo>
                    <a:pt x="289" y="307"/>
                  </a:lnTo>
                  <a:lnTo>
                    <a:pt x="295" y="313"/>
                  </a:lnTo>
                  <a:lnTo>
                    <a:pt x="299" y="313"/>
                  </a:lnTo>
                  <a:lnTo>
                    <a:pt x="313" y="309"/>
                  </a:lnTo>
                  <a:lnTo>
                    <a:pt x="325" y="305"/>
                  </a:lnTo>
                  <a:lnTo>
                    <a:pt x="334" y="301"/>
                  </a:lnTo>
                  <a:lnTo>
                    <a:pt x="346" y="293"/>
                  </a:lnTo>
                  <a:lnTo>
                    <a:pt x="348" y="293"/>
                  </a:lnTo>
                  <a:lnTo>
                    <a:pt x="350" y="291"/>
                  </a:lnTo>
                  <a:lnTo>
                    <a:pt x="354" y="285"/>
                  </a:lnTo>
                  <a:lnTo>
                    <a:pt x="358" y="281"/>
                  </a:lnTo>
                  <a:lnTo>
                    <a:pt x="362" y="281"/>
                  </a:lnTo>
                  <a:lnTo>
                    <a:pt x="368" y="274"/>
                  </a:lnTo>
                  <a:lnTo>
                    <a:pt x="374" y="274"/>
                  </a:lnTo>
                  <a:lnTo>
                    <a:pt x="378" y="268"/>
                  </a:lnTo>
                  <a:lnTo>
                    <a:pt x="383" y="262"/>
                  </a:lnTo>
                  <a:lnTo>
                    <a:pt x="387" y="258"/>
                  </a:lnTo>
                  <a:lnTo>
                    <a:pt x="391" y="256"/>
                  </a:lnTo>
                  <a:lnTo>
                    <a:pt x="385" y="248"/>
                  </a:lnTo>
                  <a:lnTo>
                    <a:pt x="391" y="242"/>
                  </a:lnTo>
                  <a:lnTo>
                    <a:pt x="399" y="246"/>
                  </a:lnTo>
                  <a:lnTo>
                    <a:pt x="407" y="234"/>
                  </a:lnTo>
                  <a:lnTo>
                    <a:pt x="409" y="231"/>
                  </a:lnTo>
                  <a:lnTo>
                    <a:pt x="409" y="225"/>
                  </a:lnTo>
                  <a:lnTo>
                    <a:pt x="417" y="225"/>
                  </a:lnTo>
                  <a:lnTo>
                    <a:pt x="417" y="219"/>
                  </a:lnTo>
                  <a:lnTo>
                    <a:pt x="423" y="215"/>
                  </a:lnTo>
                  <a:lnTo>
                    <a:pt x="436" y="207"/>
                  </a:lnTo>
                  <a:lnTo>
                    <a:pt x="434" y="203"/>
                  </a:lnTo>
                  <a:lnTo>
                    <a:pt x="428" y="193"/>
                  </a:lnTo>
                  <a:lnTo>
                    <a:pt x="428" y="193"/>
                  </a:lnTo>
                  <a:lnTo>
                    <a:pt x="425" y="189"/>
                  </a:lnTo>
                  <a:lnTo>
                    <a:pt x="413" y="176"/>
                  </a:lnTo>
                  <a:lnTo>
                    <a:pt x="405" y="174"/>
                  </a:lnTo>
                  <a:lnTo>
                    <a:pt x="401" y="174"/>
                  </a:lnTo>
                  <a:lnTo>
                    <a:pt x="401" y="172"/>
                  </a:lnTo>
                  <a:lnTo>
                    <a:pt x="395" y="172"/>
                  </a:lnTo>
                  <a:lnTo>
                    <a:pt x="391" y="172"/>
                  </a:lnTo>
                  <a:lnTo>
                    <a:pt x="387" y="172"/>
                  </a:lnTo>
                  <a:lnTo>
                    <a:pt x="385" y="174"/>
                  </a:lnTo>
                  <a:lnTo>
                    <a:pt x="383" y="176"/>
                  </a:lnTo>
                  <a:lnTo>
                    <a:pt x="383" y="182"/>
                  </a:lnTo>
                  <a:lnTo>
                    <a:pt x="378" y="186"/>
                  </a:lnTo>
                  <a:lnTo>
                    <a:pt x="366" y="201"/>
                  </a:lnTo>
                  <a:lnTo>
                    <a:pt x="360" y="201"/>
                  </a:lnTo>
                  <a:lnTo>
                    <a:pt x="352" y="197"/>
                  </a:lnTo>
                  <a:lnTo>
                    <a:pt x="352" y="195"/>
                  </a:lnTo>
                  <a:lnTo>
                    <a:pt x="348" y="195"/>
                  </a:lnTo>
                  <a:lnTo>
                    <a:pt x="344" y="195"/>
                  </a:lnTo>
                  <a:lnTo>
                    <a:pt x="342" y="199"/>
                  </a:lnTo>
                  <a:lnTo>
                    <a:pt x="338" y="203"/>
                  </a:lnTo>
                  <a:lnTo>
                    <a:pt x="331" y="209"/>
                  </a:lnTo>
                  <a:lnTo>
                    <a:pt x="329" y="213"/>
                  </a:lnTo>
                  <a:lnTo>
                    <a:pt x="323" y="215"/>
                  </a:lnTo>
                  <a:lnTo>
                    <a:pt x="321" y="215"/>
                  </a:lnTo>
                  <a:lnTo>
                    <a:pt x="319" y="217"/>
                  </a:lnTo>
                  <a:lnTo>
                    <a:pt x="315" y="219"/>
                  </a:lnTo>
                  <a:lnTo>
                    <a:pt x="313" y="223"/>
                  </a:lnTo>
                  <a:lnTo>
                    <a:pt x="309" y="223"/>
                  </a:lnTo>
                  <a:lnTo>
                    <a:pt x="307" y="223"/>
                  </a:lnTo>
                  <a:lnTo>
                    <a:pt x="305" y="227"/>
                  </a:lnTo>
                  <a:lnTo>
                    <a:pt x="303" y="231"/>
                  </a:lnTo>
                  <a:lnTo>
                    <a:pt x="303" y="236"/>
                  </a:lnTo>
                  <a:lnTo>
                    <a:pt x="301" y="238"/>
                  </a:lnTo>
                  <a:lnTo>
                    <a:pt x="297" y="240"/>
                  </a:lnTo>
                  <a:lnTo>
                    <a:pt x="295" y="240"/>
                  </a:lnTo>
                  <a:lnTo>
                    <a:pt x="291" y="242"/>
                  </a:lnTo>
                  <a:lnTo>
                    <a:pt x="289" y="244"/>
                  </a:lnTo>
                  <a:lnTo>
                    <a:pt x="287" y="246"/>
                  </a:lnTo>
                  <a:lnTo>
                    <a:pt x="278" y="246"/>
                  </a:lnTo>
                  <a:lnTo>
                    <a:pt x="278" y="244"/>
                  </a:lnTo>
                  <a:lnTo>
                    <a:pt x="270" y="246"/>
                  </a:lnTo>
                  <a:lnTo>
                    <a:pt x="262" y="250"/>
                  </a:lnTo>
                  <a:lnTo>
                    <a:pt x="260" y="250"/>
                  </a:lnTo>
                  <a:lnTo>
                    <a:pt x="256" y="248"/>
                  </a:lnTo>
                  <a:lnTo>
                    <a:pt x="250" y="248"/>
                  </a:lnTo>
                  <a:lnTo>
                    <a:pt x="244" y="250"/>
                  </a:lnTo>
                  <a:lnTo>
                    <a:pt x="240" y="250"/>
                  </a:lnTo>
                  <a:lnTo>
                    <a:pt x="233" y="250"/>
                  </a:lnTo>
                  <a:lnTo>
                    <a:pt x="225" y="252"/>
                  </a:lnTo>
                  <a:lnTo>
                    <a:pt x="215" y="254"/>
                  </a:lnTo>
                  <a:lnTo>
                    <a:pt x="207" y="256"/>
                  </a:lnTo>
                  <a:lnTo>
                    <a:pt x="197" y="258"/>
                  </a:lnTo>
                  <a:lnTo>
                    <a:pt x="190" y="258"/>
                  </a:lnTo>
                  <a:lnTo>
                    <a:pt x="193" y="256"/>
                  </a:lnTo>
                  <a:lnTo>
                    <a:pt x="199" y="250"/>
                  </a:lnTo>
                  <a:lnTo>
                    <a:pt x="205" y="250"/>
                  </a:lnTo>
                  <a:lnTo>
                    <a:pt x="205" y="250"/>
                  </a:lnTo>
                  <a:lnTo>
                    <a:pt x="207" y="250"/>
                  </a:lnTo>
                  <a:lnTo>
                    <a:pt x="211" y="250"/>
                  </a:lnTo>
                  <a:lnTo>
                    <a:pt x="215" y="250"/>
                  </a:lnTo>
                  <a:lnTo>
                    <a:pt x="221" y="246"/>
                  </a:lnTo>
                  <a:lnTo>
                    <a:pt x="225" y="246"/>
                  </a:lnTo>
                  <a:lnTo>
                    <a:pt x="229" y="246"/>
                  </a:lnTo>
                  <a:lnTo>
                    <a:pt x="233" y="246"/>
                  </a:lnTo>
                  <a:lnTo>
                    <a:pt x="244" y="246"/>
                  </a:lnTo>
                  <a:lnTo>
                    <a:pt x="250" y="244"/>
                  </a:lnTo>
                  <a:lnTo>
                    <a:pt x="256" y="244"/>
                  </a:lnTo>
                  <a:lnTo>
                    <a:pt x="256" y="244"/>
                  </a:lnTo>
                  <a:lnTo>
                    <a:pt x="260" y="246"/>
                  </a:lnTo>
                  <a:lnTo>
                    <a:pt x="262" y="244"/>
                  </a:lnTo>
                  <a:lnTo>
                    <a:pt x="264" y="242"/>
                  </a:lnTo>
                  <a:lnTo>
                    <a:pt x="264" y="242"/>
                  </a:lnTo>
                  <a:lnTo>
                    <a:pt x="268" y="242"/>
                  </a:lnTo>
                  <a:lnTo>
                    <a:pt x="272" y="240"/>
                  </a:lnTo>
                  <a:lnTo>
                    <a:pt x="278" y="236"/>
                  </a:lnTo>
                  <a:lnTo>
                    <a:pt x="282" y="234"/>
                  </a:lnTo>
                  <a:lnTo>
                    <a:pt x="284" y="234"/>
                  </a:lnTo>
                  <a:lnTo>
                    <a:pt x="284" y="231"/>
                  </a:lnTo>
                  <a:lnTo>
                    <a:pt x="282" y="227"/>
                  </a:lnTo>
                  <a:lnTo>
                    <a:pt x="278" y="225"/>
                  </a:lnTo>
                  <a:lnTo>
                    <a:pt x="278" y="227"/>
                  </a:lnTo>
                  <a:lnTo>
                    <a:pt x="276" y="229"/>
                  </a:lnTo>
                  <a:lnTo>
                    <a:pt x="272" y="229"/>
                  </a:lnTo>
                  <a:lnTo>
                    <a:pt x="270" y="229"/>
                  </a:lnTo>
                  <a:lnTo>
                    <a:pt x="270" y="227"/>
                  </a:lnTo>
                  <a:lnTo>
                    <a:pt x="272" y="223"/>
                  </a:lnTo>
                  <a:lnTo>
                    <a:pt x="276" y="221"/>
                  </a:lnTo>
                  <a:lnTo>
                    <a:pt x="284" y="223"/>
                  </a:lnTo>
                  <a:lnTo>
                    <a:pt x="287" y="225"/>
                  </a:lnTo>
                  <a:lnTo>
                    <a:pt x="289" y="225"/>
                  </a:lnTo>
                  <a:lnTo>
                    <a:pt x="291" y="223"/>
                  </a:lnTo>
                  <a:lnTo>
                    <a:pt x="293" y="219"/>
                  </a:lnTo>
                  <a:lnTo>
                    <a:pt x="295" y="217"/>
                  </a:lnTo>
                  <a:lnTo>
                    <a:pt x="299" y="213"/>
                  </a:lnTo>
                  <a:lnTo>
                    <a:pt x="303" y="209"/>
                  </a:lnTo>
                  <a:lnTo>
                    <a:pt x="309" y="207"/>
                  </a:lnTo>
                  <a:lnTo>
                    <a:pt x="311" y="207"/>
                  </a:lnTo>
                  <a:lnTo>
                    <a:pt x="315" y="207"/>
                  </a:lnTo>
                  <a:lnTo>
                    <a:pt x="317" y="205"/>
                  </a:lnTo>
                  <a:lnTo>
                    <a:pt x="319" y="205"/>
                  </a:lnTo>
                  <a:lnTo>
                    <a:pt x="319" y="203"/>
                  </a:lnTo>
                  <a:lnTo>
                    <a:pt x="319" y="201"/>
                  </a:lnTo>
                  <a:lnTo>
                    <a:pt x="319" y="199"/>
                  </a:lnTo>
                  <a:lnTo>
                    <a:pt x="321" y="195"/>
                  </a:lnTo>
                  <a:lnTo>
                    <a:pt x="325" y="191"/>
                  </a:lnTo>
                  <a:lnTo>
                    <a:pt x="329" y="191"/>
                  </a:lnTo>
                  <a:lnTo>
                    <a:pt x="334" y="189"/>
                  </a:lnTo>
                  <a:lnTo>
                    <a:pt x="338" y="189"/>
                  </a:lnTo>
                  <a:lnTo>
                    <a:pt x="342" y="184"/>
                  </a:lnTo>
                  <a:lnTo>
                    <a:pt x="348" y="182"/>
                  </a:lnTo>
                  <a:lnTo>
                    <a:pt x="350" y="182"/>
                  </a:lnTo>
                  <a:lnTo>
                    <a:pt x="354" y="182"/>
                  </a:lnTo>
                  <a:lnTo>
                    <a:pt x="356" y="184"/>
                  </a:lnTo>
                  <a:lnTo>
                    <a:pt x="358" y="189"/>
                  </a:lnTo>
                  <a:lnTo>
                    <a:pt x="360" y="191"/>
                  </a:lnTo>
                  <a:lnTo>
                    <a:pt x="362" y="191"/>
                  </a:lnTo>
                  <a:lnTo>
                    <a:pt x="364" y="189"/>
                  </a:lnTo>
                  <a:lnTo>
                    <a:pt x="366" y="186"/>
                  </a:lnTo>
                  <a:lnTo>
                    <a:pt x="370" y="184"/>
                  </a:lnTo>
                  <a:lnTo>
                    <a:pt x="372" y="184"/>
                  </a:lnTo>
                  <a:lnTo>
                    <a:pt x="374" y="180"/>
                  </a:lnTo>
                  <a:lnTo>
                    <a:pt x="374" y="176"/>
                  </a:lnTo>
                  <a:lnTo>
                    <a:pt x="376" y="174"/>
                  </a:lnTo>
                  <a:lnTo>
                    <a:pt x="378" y="170"/>
                  </a:lnTo>
                  <a:lnTo>
                    <a:pt x="383" y="168"/>
                  </a:lnTo>
                  <a:lnTo>
                    <a:pt x="393" y="164"/>
                  </a:lnTo>
                  <a:lnTo>
                    <a:pt x="397" y="162"/>
                  </a:lnTo>
                  <a:lnTo>
                    <a:pt x="399" y="160"/>
                  </a:lnTo>
                  <a:lnTo>
                    <a:pt x="403" y="160"/>
                  </a:lnTo>
                  <a:lnTo>
                    <a:pt x="403" y="160"/>
                  </a:lnTo>
                  <a:lnTo>
                    <a:pt x="405" y="162"/>
                  </a:lnTo>
                  <a:lnTo>
                    <a:pt x="409" y="162"/>
                  </a:lnTo>
                  <a:lnTo>
                    <a:pt x="411" y="162"/>
                  </a:lnTo>
                  <a:lnTo>
                    <a:pt x="413" y="162"/>
                  </a:lnTo>
                  <a:lnTo>
                    <a:pt x="413" y="166"/>
                  </a:lnTo>
                  <a:lnTo>
                    <a:pt x="415" y="170"/>
                  </a:lnTo>
                  <a:lnTo>
                    <a:pt x="417" y="172"/>
                  </a:lnTo>
                  <a:lnTo>
                    <a:pt x="421" y="176"/>
                  </a:lnTo>
                  <a:lnTo>
                    <a:pt x="425" y="178"/>
                  </a:lnTo>
                  <a:lnTo>
                    <a:pt x="432" y="178"/>
                  </a:lnTo>
                  <a:lnTo>
                    <a:pt x="436" y="178"/>
                  </a:lnTo>
                  <a:lnTo>
                    <a:pt x="438" y="174"/>
                  </a:lnTo>
                  <a:lnTo>
                    <a:pt x="440" y="170"/>
                  </a:lnTo>
                  <a:lnTo>
                    <a:pt x="444" y="164"/>
                  </a:lnTo>
                  <a:lnTo>
                    <a:pt x="448" y="162"/>
                  </a:lnTo>
                  <a:lnTo>
                    <a:pt x="452" y="160"/>
                  </a:lnTo>
                  <a:lnTo>
                    <a:pt x="456" y="160"/>
                  </a:lnTo>
                  <a:lnTo>
                    <a:pt x="458" y="160"/>
                  </a:lnTo>
                  <a:lnTo>
                    <a:pt x="460" y="162"/>
                  </a:lnTo>
                  <a:lnTo>
                    <a:pt x="460" y="164"/>
                  </a:lnTo>
                  <a:lnTo>
                    <a:pt x="464" y="164"/>
                  </a:lnTo>
                  <a:lnTo>
                    <a:pt x="477" y="168"/>
                  </a:lnTo>
                  <a:lnTo>
                    <a:pt x="483" y="168"/>
                  </a:lnTo>
                  <a:lnTo>
                    <a:pt x="485" y="168"/>
                  </a:lnTo>
                  <a:lnTo>
                    <a:pt x="491" y="170"/>
                  </a:lnTo>
                  <a:lnTo>
                    <a:pt x="495" y="170"/>
                  </a:lnTo>
                  <a:lnTo>
                    <a:pt x="495" y="109"/>
                  </a:lnTo>
                  <a:lnTo>
                    <a:pt x="495" y="109"/>
                  </a:lnTo>
                  <a:lnTo>
                    <a:pt x="491" y="90"/>
                  </a:lnTo>
                  <a:lnTo>
                    <a:pt x="487" y="74"/>
                  </a:lnTo>
                  <a:lnTo>
                    <a:pt x="485" y="68"/>
                  </a:lnTo>
                  <a:lnTo>
                    <a:pt x="485" y="64"/>
                  </a:lnTo>
                  <a:lnTo>
                    <a:pt x="485" y="64"/>
                  </a:lnTo>
                  <a:lnTo>
                    <a:pt x="485" y="62"/>
                  </a:lnTo>
                  <a:lnTo>
                    <a:pt x="485" y="60"/>
                  </a:lnTo>
                  <a:lnTo>
                    <a:pt x="483" y="54"/>
                  </a:lnTo>
                  <a:lnTo>
                    <a:pt x="483" y="43"/>
                  </a:lnTo>
                  <a:lnTo>
                    <a:pt x="481" y="39"/>
                  </a:lnTo>
                  <a:lnTo>
                    <a:pt x="479" y="33"/>
                  </a:lnTo>
                  <a:lnTo>
                    <a:pt x="479" y="19"/>
                  </a:lnTo>
                  <a:lnTo>
                    <a:pt x="477" y="7"/>
                  </a:lnTo>
                  <a:lnTo>
                    <a:pt x="468" y="7"/>
                  </a:lnTo>
                  <a:lnTo>
                    <a:pt x="456" y="7"/>
                  </a:lnTo>
                  <a:lnTo>
                    <a:pt x="448" y="5"/>
                  </a:lnTo>
                  <a:lnTo>
                    <a:pt x="444" y="0"/>
                  </a:lnTo>
                  <a:lnTo>
                    <a:pt x="436"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6" name="Freeform 737"/>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7" name="Freeform 738"/>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8" name="Freeform 739"/>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9" name="Freeform 740"/>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0" name="Freeform 741"/>
            <p:cNvSpPr>
              <a:spLocks/>
            </p:cNvSpPr>
            <p:nvPr/>
          </p:nvSpPr>
          <p:spPr bwMode="auto">
            <a:xfrm>
              <a:off x="7737475" y="1803400"/>
              <a:ext cx="654050" cy="560388"/>
            </a:xfrm>
            <a:custGeom>
              <a:avLst/>
              <a:gdLst>
                <a:gd name="T0" fmla="*/ 114 w 412"/>
                <a:gd name="T1" fmla="*/ 22 h 353"/>
                <a:gd name="T2" fmla="*/ 118 w 412"/>
                <a:gd name="T3" fmla="*/ 51 h 353"/>
                <a:gd name="T4" fmla="*/ 87 w 412"/>
                <a:gd name="T5" fmla="*/ 55 h 353"/>
                <a:gd name="T6" fmla="*/ 67 w 412"/>
                <a:gd name="T7" fmla="*/ 61 h 353"/>
                <a:gd name="T8" fmla="*/ 53 w 412"/>
                <a:gd name="T9" fmla="*/ 67 h 353"/>
                <a:gd name="T10" fmla="*/ 32 w 412"/>
                <a:gd name="T11" fmla="*/ 100 h 353"/>
                <a:gd name="T12" fmla="*/ 57 w 412"/>
                <a:gd name="T13" fmla="*/ 108 h 353"/>
                <a:gd name="T14" fmla="*/ 69 w 412"/>
                <a:gd name="T15" fmla="*/ 120 h 353"/>
                <a:gd name="T16" fmla="*/ 81 w 412"/>
                <a:gd name="T17" fmla="*/ 135 h 353"/>
                <a:gd name="T18" fmla="*/ 73 w 412"/>
                <a:gd name="T19" fmla="*/ 147 h 353"/>
                <a:gd name="T20" fmla="*/ 65 w 412"/>
                <a:gd name="T21" fmla="*/ 171 h 353"/>
                <a:gd name="T22" fmla="*/ 67 w 412"/>
                <a:gd name="T23" fmla="*/ 186 h 353"/>
                <a:gd name="T24" fmla="*/ 75 w 412"/>
                <a:gd name="T25" fmla="*/ 194 h 353"/>
                <a:gd name="T26" fmla="*/ 65 w 412"/>
                <a:gd name="T27" fmla="*/ 204 h 353"/>
                <a:gd name="T28" fmla="*/ 40 w 412"/>
                <a:gd name="T29" fmla="*/ 200 h 353"/>
                <a:gd name="T30" fmla="*/ 28 w 412"/>
                <a:gd name="T31" fmla="*/ 223 h 353"/>
                <a:gd name="T32" fmla="*/ 10 w 412"/>
                <a:gd name="T33" fmla="*/ 249 h 353"/>
                <a:gd name="T34" fmla="*/ 0 w 412"/>
                <a:gd name="T35" fmla="*/ 266 h 353"/>
                <a:gd name="T36" fmla="*/ 30 w 412"/>
                <a:gd name="T37" fmla="*/ 276 h 353"/>
                <a:gd name="T38" fmla="*/ 49 w 412"/>
                <a:gd name="T39" fmla="*/ 302 h 353"/>
                <a:gd name="T40" fmla="*/ 63 w 412"/>
                <a:gd name="T41" fmla="*/ 329 h 353"/>
                <a:gd name="T42" fmla="*/ 124 w 412"/>
                <a:gd name="T43" fmla="*/ 353 h 353"/>
                <a:gd name="T44" fmla="*/ 126 w 412"/>
                <a:gd name="T45" fmla="*/ 319 h 353"/>
                <a:gd name="T46" fmla="*/ 143 w 412"/>
                <a:gd name="T47" fmla="*/ 302 h 353"/>
                <a:gd name="T48" fmla="*/ 147 w 412"/>
                <a:gd name="T49" fmla="*/ 282 h 353"/>
                <a:gd name="T50" fmla="*/ 173 w 412"/>
                <a:gd name="T51" fmla="*/ 276 h 353"/>
                <a:gd name="T52" fmla="*/ 171 w 412"/>
                <a:gd name="T53" fmla="*/ 255 h 353"/>
                <a:gd name="T54" fmla="*/ 159 w 412"/>
                <a:gd name="T55" fmla="*/ 229 h 353"/>
                <a:gd name="T56" fmla="*/ 157 w 412"/>
                <a:gd name="T57" fmla="*/ 210 h 353"/>
                <a:gd name="T58" fmla="*/ 173 w 412"/>
                <a:gd name="T59" fmla="*/ 186 h 353"/>
                <a:gd name="T60" fmla="*/ 202 w 412"/>
                <a:gd name="T61" fmla="*/ 198 h 353"/>
                <a:gd name="T62" fmla="*/ 230 w 412"/>
                <a:gd name="T63" fmla="*/ 200 h 353"/>
                <a:gd name="T64" fmla="*/ 249 w 412"/>
                <a:gd name="T65" fmla="*/ 192 h 353"/>
                <a:gd name="T66" fmla="*/ 261 w 412"/>
                <a:gd name="T67" fmla="*/ 194 h 353"/>
                <a:gd name="T68" fmla="*/ 286 w 412"/>
                <a:gd name="T69" fmla="*/ 206 h 353"/>
                <a:gd name="T70" fmla="*/ 308 w 412"/>
                <a:gd name="T71" fmla="*/ 204 h 353"/>
                <a:gd name="T72" fmla="*/ 331 w 412"/>
                <a:gd name="T73" fmla="*/ 210 h 353"/>
                <a:gd name="T74" fmla="*/ 335 w 412"/>
                <a:gd name="T75" fmla="*/ 243 h 353"/>
                <a:gd name="T76" fmla="*/ 357 w 412"/>
                <a:gd name="T77" fmla="*/ 237 h 353"/>
                <a:gd name="T78" fmla="*/ 371 w 412"/>
                <a:gd name="T79" fmla="*/ 237 h 353"/>
                <a:gd name="T80" fmla="*/ 388 w 412"/>
                <a:gd name="T81" fmla="*/ 218 h 353"/>
                <a:gd name="T82" fmla="*/ 410 w 412"/>
                <a:gd name="T83" fmla="*/ 198 h 353"/>
                <a:gd name="T84" fmla="*/ 408 w 412"/>
                <a:gd name="T85" fmla="*/ 167 h 353"/>
                <a:gd name="T86" fmla="*/ 386 w 412"/>
                <a:gd name="T87" fmla="*/ 114 h 353"/>
                <a:gd name="T88" fmla="*/ 357 w 412"/>
                <a:gd name="T89" fmla="*/ 110 h 353"/>
                <a:gd name="T90" fmla="*/ 349 w 412"/>
                <a:gd name="T91" fmla="*/ 112 h 353"/>
                <a:gd name="T92" fmla="*/ 331 w 412"/>
                <a:gd name="T93" fmla="*/ 92 h 353"/>
                <a:gd name="T94" fmla="*/ 329 w 412"/>
                <a:gd name="T95" fmla="*/ 69 h 353"/>
                <a:gd name="T96" fmla="*/ 316 w 412"/>
                <a:gd name="T97" fmla="*/ 65 h 353"/>
                <a:gd name="T98" fmla="*/ 277 w 412"/>
                <a:gd name="T99" fmla="*/ 73 h 353"/>
                <a:gd name="T100" fmla="*/ 247 w 412"/>
                <a:gd name="T101" fmla="*/ 81 h 353"/>
                <a:gd name="T102" fmla="*/ 228 w 412"/>
                <a:gd name="T103" fmla="*/ 98 h 353"/>
                <a:gd name="T104" fmla="*/ 212 w 412"/>
                <a:gd name="T105" fmla="*/ 84 h 353"/>
                <a:gd name="T106" fmla="*/ 200 w 412"/>
                <a:gd name="T107" fmla="*/ 75 h 353"/>
                <a:gd name="T108" fmla="*/ 190 w 412"/>
                <a:gd name="T109" fmla="*/ 41 h 353"/>
                <a:gd name="T110" fmla="*/ 183 w 412"/>
                <a:gd name="T111" fmla="*/ 30 h 353"/>
                <a:gd name="T112" fmla="*/ 179 w 412"/>
                <a:gd name="T113" fmla="*/ 16 h 353"/>
                <a:gd name="T114" fmla="*/ 151 w 412"/>
                <a:gd name="T115" fmla="*/ 8 h 353"/>
                <a:gd name="T116" fmla="*/ 126 w 412"/>
                <a:gd name="T117"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 h="353">
                  <a:moveTo>
                    <a:pt x="116" y="8"/>
                  </a:moveTo>
                  <a:lnTo>
                    <a:pt x="112" y="16"/>
                  </a:lnTo>
                  <a:lnTo>
                    <a:pt x="116" y="18"/>
                  </a:lnTo>
                  <a:lnTo>
                    <a:pt x="114" y="22"/>
                  </a:lnTo>
                  <a:lnTo>
                    <a:pt x="118" y="34"/>
                  </a:lnTo>
                  <a:lnTo>
                    <a:pt x="118" y="37"/>
                  </a:lnTo>
                  <a:lnTo>
                    <a:pt x="116" y="41"/>
                  </a:lnTo>
                  <a:lnTo>
                    <a:pt x="118" y="51"/>
                  </a:lnTo>
                  <a:lnTo>
                    <a:pt x="118" y="55"/>
                  </a:lnTo>
                  <a:lnTo>
                    <a:pt x="104" y="57"/>
                  </a:lnTo>
                  <a:lnTo>
                    <a:pt x="92" y="53"/>
                  </a:lnTo>
                  <a:lnTo>
                    <a:pt x="87" y="55"/>
                  </a:lnTo>
                  <a:lnTo>
                    <a:pt x="81" y="53"/>
                  </a:lnTo>
                  <a:lnTo>
                    <a:pt x="75" y="49"/>
                  </a:lnTo>
                  <a:lnTo>
                    <a:pt x="69" y="53"/>
                  </a:lnTo>
                  <a:lnTo>
                    <a:pt x="67" y="61"/>
                  </a:lnTo>
                  <a:lnTo>
                    <a:pt x="65" y="63"/>
                  </a:lnTo>
                  <a:lnTo>
                    <a:pt x="61" y="65"/>
                  </a:lnTo>
                  <a:lnTo>
                    <a:pt x="57" y="65"/>
                  </a:lnTo>
                  <a:lnTo>
                    <a:pt x="53" y="67"/>
                  </a:lnTo>
                  <a:lnTo>
                    <a:pt x="42" y="88"/>
                  </a:lnTo>
                  <a:lnTo>
                    <a:pt x="32" y="92"/>
                  </a:lnTo>
                  <a:lnTo>
                    <a:pt x="32" y="96"/>
                  </a:lnTo>
                  <a:lnTo>
                    <a:pt x="32" y="100"/>
                  </a:lnTo>
                  <a:lnTo>
                    <a:pt x="34" y="104"/>
                  </a:lnTo>
                  <a:lnTo>
                    <a:pt x="38" y="106"/>
                  </a:lnTo>
                  <a:lnTo>
                    <a:pt x="45" y="110"/>
                  </a:lnTo>
                  <a:lnTo>
                    <a:pt x="57" y="108"/>
                  </a:lnTo>
                  <a:lnTo>
                    <a:pt x="59" y="106"/>
                  </a:lnTo>
                  <a:lnTo>
                    <a:pt x="61" y="110"/>
                  </a:lnTo>
                  <a:lnTo>
                    <a:pt x="61" y="116"/>
                  </a:lnTo>
                  <a:lnTo>
                    <a:pt x="69" y="120"/>
                  </a:lnTo>
                  <a:lnTo>
                    <a:pt x="71" y="124"/>
                  </a:lnTo>
                  <a:lnTo>
                    <a:pt x="79" y="126"/>
                  </a:lnTo>
                  <a:lnTo>
                    <a:pt x="83" y="133"/>
                  </a:lnTo>
                  <a:lnTo>
                    <a:pt x="81" y="135"/>
                  </a:lnTo>
                  <a:lnTo>
                    <a:pt x="79" y="137"/>
                  </a:lnTo>
                  <a:lnTo>
                    <a:pt x="75" y="139"/>
                  </a:lnTo>
                  <a:lnTo>
                    <a:pt x="77" y="143"/>
                  </a:lnTo>
                  <a:lnTo>
                    <a:pt x="73" y="147"/>
                  </a:lnTo>
                  <a:lnTo>
                    <a:pt x="67" y="159"/>
                  </a:lnTo>
                  <a:lnTo>
                    <a:pt x="69" y="165"/>
                  </a:lnTo>
                  <a:lnTo>
                    <a:pt x="67" y="169"/>
                  </a:lnTo>
                  <a:lnTo>
                    <a:pt x="65" y="171"/>
                  </a:lnTo>
                  <a:lnTo>
                    <a:pt x="63" y="178"/>
                  </a:lnTo>
                  <a:lnTo>
                    <a:pt x="67" y="182"/>
                  </a:lnTo>
                  <a:lnTo>
                    <a:pt x="67" y="184"/>
                  </a:lnTo>
                  <a:lnTo>
                    <a:pt x="67" y="186"/>
                  </a:lnTo>
                  <a:lnTo>
                    <a:pt x="67" y="190"/>
                  </a:lnTo>
                  <a:lnTo>
                    <a:pt x="69" y="194"/>
                  </a:lnTo>
                  <a:lnTo>
                    <a:pt x="73" y="194"/>
                  </a:lnTo>
                  <a:lnTo>
                    <a:pt x="75" y="194"/>
                  </a:lnTo>
                  <a:lnTo>
                    <a:pt x="79" y="196"/>
                  </a:lnTo>
                  <a:lnTo>
                    <a:pt x="75" y="200"/>
                  </a:lnTo>
                  <a:lnTo>
                    <a:pt x="71" y="202"/>
                  </a:lnTo>
                  <a:lnTo>
                    <a:pt x="65" y="204"/>
                  </a:lnTo>
                  <a:lnTo>
                    <a:pt x="57" y="206"/>
                  </a:lnTo>
                  <a:lnTo>
                    <a:pt x="51" y="204"/>
                  </a:lnTo>
                  <a:lnTo>
                    <a:pt x="45" y="202"/>
                  </a:lnTo>
                  <a:lnTo>
                    <a:pt x="40" y="200"/>
                  </a:lnTo>
                  <a:lnTo>
                    <a:pt x="38" y="204"/>
                  </a:lnTo>
                  <a:lnTo>
                    <a:pt x="34" y="206"/>
                  </a:lnTo>
                  <a:lnTo>
                    <a:pt x="34" y="210"/>
                  </a:lnTo>
                  <a:lnTo>
                    <a:pt x="28" y="223"/>
                  </a:lnTo>
                  <a:lnTo>
                    <a:pt x="24" y="227"/>
                  </a:lnTo>
                  <a:lnTo>
                    <a:pt x="16" y="229"/>
                  </a:lnTo>
                  <a:lnTo>
                    <a:pt x="16" y="243"/>
                  </a:lnTo>
                  <a:lnTo>
                    <a:pt x="10" y="249"/>
                  </a:lnTo>
                  <a:lnTo>
                    <a:pt x="8" y="255"/>
                  </a:lnTo>
                  <a:lnTo>
                    <a:pt x="2" y="259"/>
                  </a:lnTo>
                  <a:lnTo>
                    <a:pt x="0" y="263"/>
                  </a:lnTo>
                  <a:lnTo>
                    <a:pt x="0" y="266"/>
                  </a:lnTo>
                  <a:lnTo>
                    <a:pt x="4" y="263"/>
                  </a:lnTo>
                  <a:lnTo>
                    <a:pt x="12" y="270"/>
                  </a:lnTo>
                  <a:lnTo>
                    <a:pt x="28" y="272"/>
                  </a:lnTo>
                  <a:lnTo>
                    <a:pt x="30" y="276"/>
                  </a:lnTo>
                  <a:lnTo>
                    <a:pt x="38" y="276"/>
                  </a:lnTo>
                  <a:lnTo>
                    <a:pt x="40" y="276"/>
                  </a:lnTo>
                  <a:lnTo>
                    <a:pt x="45" y="284"/>
                  </a:lnTo>
                  <a:lnTo>
                    <a:pt x="49" y="302"/>
                  </a:lnTo>
                  <a:lnTo>
                    <a:pt x="55" y="304"/>
                  </a:lnTo>
                  <a:lnTo>
                    <a:pt x="63" y="310"/>
                  </a:lnTo>
                  <a:lnTo>
                    <a:pt x="67" y="319"/>
                  </a:lnTo>
                  <a:lnTo>
                    <a:pt x="63" y="329"/>
                  </a:lnTo>
                  <a:lnTo>
                    <a:pt x="63" y="337"/>
                  </a:lnTo>
                  <a:lnTo>
                    <a:pt x="75" y="343"/>
                  </a:lnTo>
                  <a:lnTo>
                    <a:pt x="81" y="353"/>
                  </a:lnTo>
                  <a:lnTo>
                    <a:pt x="124" y="353"/>
                  </a:lnTo>
                  <a:lnTo>
                    <a:pt x="126" y="337"/>
                  </a:lnTo>
                  <a:lnTo>
                    <a:pt x="122" y="335"/>
                  </a:lnTo>
                  <a:lnTo>
                    <a:pt x="120" y="329"/>
                  </a:lnTo>
                  <a:lnTo>
                    <a:pt x="126" y="319"/>
                  </a:lnTo>
                  <a:lnTo>
                    <a:pt x="128" y="313"/>
                  </a:lnTo>
                  <a:lnTo>
                    <a:pt x="136" y="306"/>
                  </a:lnTo>
                  <a:lnTo>
                    <a:pt x="141" y="306"/>
                  </a:lnTo>
                  <a:lnTo>
                    <a:pt x="143" y="302"/>
                  </a:lnTo>
                  <a:lnTo>
                    <a:pt x="143" y="300"/>
                  </a:lnTo>
                  <a:lnTo>
                    <a:pt x="141" y="296"/>
                  </a:lnTo>
                  <a:lnTo>
                    <a:pt x="143" y="288"/>
                  </a:lnTo>
                  <a:lnTo>
                    <a:pt x="147" y="282"/>
                  </a:lnTo>
                  <a:lnTo>
                    <a:pt x="149" y="276"/>
                  </a:lnTo>
                  <a:lnTo>
                    <a:pt x="155" y="276"/>
                  </a:lnTo>
                  <a:lnTo>
                    <a:pt x="169" y="276"/>
                  </a:lnTo>
                  <a:lnTo>
                    <a:pt x="173" y="276"/>
                  </a:lnTo>
                  <a:lnTo>
                    <a:pt x="175" y="266"/>
                  </a:lnTo>
                  <a:lnTo>
                    <a:pt x="179" y="257"/>
                  </a:lnTo>
                  <a:lnTo>
                    <a:pt x="177" y="255"/>
                  </a:lnTo>
                  <a:lnTo>
                    <a:pt x="171" y="255"/>
                  </a:lnTo>
                  <a:lnTo>
                    <a:pt x="165" y="249"/>
                  </a:lnTo>
                  <a:lnTo>
                    <a:pt x="161" y="243"/>
                  </a:lnTo>
                  <a:lnTo>
                    <a:pt x="153" y="239"/>
                  </a:lnTo>
                  <a:lnTo>
                    <a:pt x="159" y="229"/>
                  </a:lnTo>
                  <a:lnTo>
                    <a:pt x="163" y="227"/>
                  </a:lnTo>
                  <a:lnTo>
                    <a:pt x="165" y="225"/>
                  </a:lnTo>
                  <a:lnTo>
                    <a:pt x="157" y="210"/>
                  </a:lnTo>
                  <a:lnTo>
                    <a:pt x="157" y="210"/>
                  </a:lnTo>
                  <a:lnTo>
                    <a:pt x="161" y="202"/>
                  </a:lnTo>
                  <a:lnTo>
                    <a:pt x="167" y="192"/>
                  </a:lnTo>
                  <a:lnTo>
                    <a:pt x="171" y="186"/>
                  </a:lnTo>
                  <a:lnTo>
                    <a:pt x="173" y="186"/>
                  </a:lnTo>
                  <a:lnTo>
                    <a:pt x="181" y="194"/>
                  </a:lnTo>
                  <a:lnTo>
                    <a:pt x="183" y="194"/>
                  </a:lnTo>
                  <a:lnTo>
                    <a:pt x="198" y="198"/>
                  </a:lnTo>
                  <a:lnTo>
                    <a:pt x="202" y="198"/>
                  </a:lnTo>
                  <a:lnTo>
                    <a:pt x="210" y="196"/>
                  </a:lnTo>
                  <a:lnTo>
                    <a:pt x="218" y="200"/>
                  </a:lnTo>
                  <a:lnTo>
                    <a:pt x="224" y="200"/>
                  </a:lnTo>
                  <a:lnTo>
                    <a:pt x="230" y="200"/>
                  </a:lnTo>
                  <a:lnTo>
                    <a:pt x="237" y="198"/>
                  </a:lnTo>
                  <a:lnTo>
                    <a:pt x="241" y="198"/>
                  </a:lnTo>
                  <a:lnTo>
                    <a:pt x="247" y="198"/>
                  </a:lnTo>
                  <a:lnTo>
                    <a:pt x="249" y="192"/>
                  </a:lnTo>
                  <a:lnTo>
                    <a:pt x="251" y="186"/>
                  </a:lnTo>
                  <a:lnTo>
                    <a:pt x="253" y="186"/>
                  </a:lnTo>
                  <a:lnTo>
                    <a:pt x="259" y="190"/>
                  </a:lnTo>
                  <a:lnTo>
                    <a:pt x="261" y="194"/>
                  </a:lnTo>
                  <a:lnTo>
                    <a:pt x="263" y="196"/>
                  </a:lnTo>
                  <a:lnTo>
                    <a:pt x="267" y="202"/>
                  </a:lnTo>
                  <a:lnTo>
                    <a:pt x="280" y="204"/>
                  </a:lnTo>
                  <a:lnTo>
                    <a:pt x="286" y="206"/>
                  </a:lnTo>
                  <a:lnTo>
                    <a:pt x="288" y="208"/>
                  </a:lnTo>
                  <a:lnTo>
                    <a:pt x="294" y="208"/>
                  </a:lnTo>
                  <a:lnTo>
                    <a:pt x="306" y="204"/>
                  </a:lnTo>
                  <a:lnTo>
                    <a:pt x="308" y="204"/>
                  </a:lnTo>
                  <a:lnTo>
                    <a:pt x="310" y="202"/>
                  </a:lnTo>
                  <a:lnTo>
                    <a:pt x="318" y="202"/>
                  </a:lnTo>
                  <a:lnTo>
                    <a:pt x="331" y="204"/>
                  </a:lnTo>
                  <a:lnTo>
                    <a:pt x="331" y="210"/>
                  </a:lnTo>
                  <a:lnTo>
                    <a:pt x="333" y="216"/>
                  </a:lnTo>
                  <a:lnTo>
                    <a:pt x="324" y="229"/>
                  </a:lnTo>
                  <a:lnTo>
                    <a:pt x="331" y="239"/>
                  </a:lnTo>
                  <a:lnTo>
                    <a:pt x="335" y="243"/>
                  </a:lnTo>
                  <a:lnTo>
                    <a:pt x="343" y="245"/>
                  </a:lnTo>
                  <a:lnTo>
                    <a:pt x="347" y="243"/>
                  </a:lnTo>
                  <a:lnTo>
                    <a:pt x="353" y="239"/>
                  </a:lnTo>
                  <a:lnTo>
                    <a:pt x="357" y="237"/>
                  </a:lnTo>
                  <a:lnTo>
                    <a:pt x="361" y="237"/>
                  </a:lnTo>
                  <a:lnTo>
                    <a:pt x="367" y="235"/>
                  </a:lnTo>
                  <a:lnTo>
                    <a:pt x="371" y="237"/>
                  </a:lnTo>
                  <a:lnTo>
                    <a:pt x="371" y="237"/>
                  </a:lnTo>
                  <a:lnTo>
                    <a:pt x="374" y="237"/>
                  </a:lnTo>
                  <a:lnTo>
                    <a:pt x="378" y="229"/>
                  </a:lnTo>
                  <a:lnTo>
                    <a:pt x="386" y="223"/>
                  </a:lnTo>
                  <a:lnTo>
                    <a:pt x="388" y="218"/>
                  </a:lnTo>
                  <a:lnTo>
                    <a:pt x="392" y="216"/>
                  </a:lnTo>
                  <a:lnTo>
                    <a:pt x="392" y="214"/>
                  </a:lnTo>
                  <a:lnTo>
                    <a:pt x="400" y="210"/>
                  </a:lnTo>
                  <a:lnTo>
                    <a:pt x="410" y="198"/>
                  </a:lnTo>
                  <a:lnTo>
                    <a:pt x="412" y="198"/>
                  </a:lnTo>
                  <a:lnTo>
                    <a:pt x="412" y="176"/>
                  </a:lnTo>
                  <a:lnTo>
                    <a:pt x="412" y="173"/>
                  </a:lnTo>
                  <a:lnTo>
                    <a:pt x="408" y="167"/>
                  </a:lnTo>
                  <a:lnTo>
                    <a:pt x="402" y="159"/>
                  </a:lnTo>
                  <a:lnTo>
                    <a:pt x="390" y="137"/>
                  </a:lnTo>
                  <a:lnTo>
                    <a:pt x="396" y="116"/>
                  </a:lnTo>
                  <a:lnTo>
                    <a:pt x="386" y="114"/>
                  </a:lnTo>
                  <a:lnTo>
                    <a:pt x="378" y="114"/>
                  </a:lnTo>
                  <a:lnTo>
                    <a:pt x="365" y="108"/>
                  </a:lnTo>
                  <a:lnTo>
                    <a:pt x="361" y="106"/>
                  </a:lnTo>
                  <a:lnTo>
                    <a:pt x="357" y="110"/>
                  </a:lnTo>
                  <a:lnTo>
                    <a:pt x="355" y="116"/>
                  </a:lnTo>
                  <a:lnTo>
                    <a:pt x="353" y="118"/>
                  </a:lnTo>
                  <a:lnTo>
                    <a:pt x="351" y="116"/>
                  </a:lnTo>
                  <a:lnTo>
                    <a:pt x="349" y="112"/>
                  </a:lnTo>
                  <a:lnTo>
                    <a:pt x="349" y="106"/>
                  </a:lnTo>
                  <a:lnTo>
                    <a:pt x="347" y="102"/>
                  </a:lnTo>
                  <a:lnTo>
                    <a:pt x="335" y="96"/>
                  </a:lnTo>
                  <a:lnTo>
                    <a:pt x="331" y="92"/>
                  </a:lnTo>
                  <a:lnTo>
                    <a:pt x="333" y="90"/>
                  </a:lnTo>
                  <a:lnTo>
                    <a:pt x="331" y="81"/>
                  </a:lnTo>
                  <a:lnTo>
                    <a:pt x="329" y="77"/>
                  </a:lnTo>
                  <a:lnTo>
                    <a:pt x="329" y="69"/>
                  </a:lnTo>
                  <a:lnTo>
                    <a:pt x="327" y="69"/>
                  </a:lnTo>
                  <a:lnTo>
                    <a:pt x="324" y="65"/>
                  </a:lnTo>
                  <a:lnTo>
                    <a:pt x="322" y="65"/>
                  </a:lnTo>
                  <a:lnTo>
                    <a:pt x="316" y="65"/>
                  </a:lnTo>
                  <a:lnTo>
                    <a:pt x="304" y="75"/>
                  </a:lnTo>
                  <a:lnTo>
                    <a:pt x="294" y="77"/>
                  </a:lnTo>
                  <a:lnTo>
                    <a:pt x="284" y="73"/>
                  </a:lnTo>
                  <a:lnTo>
                    <a:pt x="277" y="73"/>
                  </a:lnTo>
                  <a:lnTo>
                    <a:pt x="263" y="75"/>
                  </a:lnTo>
                  <a:lnTo>
                    <a:pt x="257" y="77"/>
                  </a:lnTo>
                  <a:lnTo>
                    <a:pt x="253" y="77"/>
                  </a:lnTo>
                  <a:lnTo>
                    <a:pt x="247" y="81"/>
                  </a:lnTo>
                  <a:lnTo>
                    <a:pt x="241" y="86"/>
                  </a:lnTo>
                  <a:lnTo>
                    <a:pt x="237" y="92"/>
                  </a:lnTo>
                  <a:lnTo>
                    <a:pt x="235" y="98"/>
                  </a:lnTo>
                  <a:lnTo>
                    <a:pt x="228" y="98"/>
                  </a:lnTo>
                  <a:lnTo>
                    <a:pt x="218" y="94"/>
                  </a:lnTo>
                  <a:lnTo>
                    <a:pt x="214" y="96"/>
                  </a:lnTo>
                  <a:lnTo>
                    <a:pt x="214" y="94"/>
                  </a:lnTo>
                  <a:lnTo>
                    <a:pt x="212" y="84"/>
                  </a:lnTo>
                  <a:lnTo>
                    <a:pt x="210" y="84"/>
                  </a:lnTo>
                  <a:lnTo>
                    <a:pt x="210" y="84"/>
                  </a:lnTo>
                  <a:lnTo>
                    <a:pt x="208" y="84"/>
                  </a:lnTo>
                  <a:lnTo>
                    <a:pt x="200" y="75"/>
                  </a:lnTo>
                  <a:lnTo>
                    <a:pt x="194" y="73"/>
                  </a:lnTo>
                  <a:lnTo>
                    <a:pt x="188" y="61"/>
                  </a:lnTo>
                  <a:lnTo>
                    <a:pt x="186" y="51"/>
                  </a:lnTo>
                  <a:lnTo>
                    <a:pt x="190" y="41"/>
                  </a:lnTo>
                  <a:lnTo>
                    <a:pt x="190" y="32"/>
                  </a:lnTo>
                  <a:lnTo>
                    <a:pt x="188" y="32"/>
                  </a:lnTo>
                  <a:lnTo>
                    <a:pt x="188" y="32"/>
                  </a:lnTo>
                  <a:lnTo>
                    <a:pt x="183" y="30"/>
                  </a:lnTo>
                  <a:lnTo>
                    <a:pt x="183" y="26"/>
                  </a:lnTo>
                  <a:lnTo>
                    <a:pt x="179" y="24"/>
                  </a:lnTo>
                  <a:lnTo>
                    <a:pt x="177" y="22"/>
                  </a:lnTo>
                  <a:lnTo>
                    <a:pt x="179" y="16"/>
                  </a:lnTo>
                  <a:lnTo>
                    <a:pt x="157" y="10"/>
                  </a:lnTo>
                  <a:lnTo>
                    <a:pt x="157" y="16"/>
                  </a:lnTo>
                  <a:lnTo>
                    <a:pt x="149" y="14"/>
                  </a:lnTo>
                  <a:lnTo>
                    <a:pt x="151" y="8"/>
                  </a:lnTo>
                  <a:lnTo>
                    <a:pt x="147" y="6"/>
                  </a:lnTo>
                  <a:lnTo>
                    <a:pt x="143" y="4"/>
                  </a:lnTo>
                  <a:lnTo>
                    <a:pt x="143" y="0"/>
                  </a:lnTo>
                  <a:lnTo>
                    <a:pt x="126" y="0"/>
                  </a:lnTo>
                  <a:lnTo>
                    <a:pt x="116"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1" name="Freeform 742"/>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2" name="Freeform 743"/>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3" name="Freeform 744"/>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4" name="Freeform 745"/>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5" name="Freeform 746"/>
            <p:cNvSpPr>
              <a:spLocks/>
            </p:cNvSpPr>
            <p:nvPr/>
          </p:nvSpPr>
          <p:spPr bwMode="auto">
            <a:xfrm>
              <a:off x="7269163" y="1108075"/>
              <a:ext cx="817563" cy="608013"/>
            </a:xfrm>
            <a:custGeom>
              <a:avLst/>
              <a:gdLst>
                <a:gd name="T0" fmla="*/ 395 w 515"/>
                <a:gd name="T1" fmla="*/ 0 h 383"/>
                <a:gd name="T2" fmla="*/ 389 w 515"/>
                <a:gd name="T3" fmla="*/ 17 h 383"/>
                <a:gd name="T4" fmla="*/ 384 w 515"/>
                <a:gd name="T5" fmla="*/ 23 h 383"/>
                <a:gd name="T6" fmla="*/ 382 w 515"/>
                <a:gd name="T7" fmla="*/ 25 h 383"/>
                <a:gd name="T8" fmla="*/ 340 w 515"/>
                <a:gd name="T9" fmla="*/ 94 h 383"/>
                <a:gd name="T10" fmla="*/ 274 w 515"/>
                <a:gd name="T11" fmla="*/ 172 h 383"/>
                <a:gd name="T12" fmla="*/ 235 w 515"/>
                <a:gd name="T13" fmla="*/ 207 h 383"/>
                <a:gd name="T14" fmla="*/ 172 w 515"/>
                <a:gd name="T15" fmla="*/ 227 h 383"/>
                <a:gd name="T16" fmla="*/ 123 w 515"/>
                <a:gd name="T17" fmla="*/ 243 h 383"/>
                <a:gd name="T18" fmla="*/ 86 w 515"/>
                <a:gd name="T19" fmla="*/ 246 h 383"/>
                <a:gd name="T20" fmla="*/ 49 w 515"/>
                <a:gd name="T21" fmla="*/ 248 h 383"/>
                <a:gd name="T22" fmla="*/ 2 w 515"/>
                <a:gd name="T23" fmla="*/ 233 h 383"/>
                <a:gd name="T24" fmla="*/ 15 w 515"/>
                <a:gd name="T25" fmla="*/ 299 h 383"/>
                <a:gd name="T26" fmla="*/ 17 w 515"/>
                <a:gd name="T27" fmla="*/ 344 h 383"/>
                <a:gd name="T28" fmla="*/ 31 w 515"/>
                <a:gd name="T29" fmla="*/ 358 h 383"/>
                <a:gd name="T30" fmla="*/ 35 w 515"/>
                <a:gd name="T31" fmla="*/ 376 h 383"/>
                <a:gd name="T32" fmla="*/ 84 w 515"/>
                <a:gd name="T33" fmla="*/ 383 h 383"/>
                <a:gd name="T34" fmla="*/ 105 w 515"/>
                <a:gd name="T35" fmla="*/ 380 h 383"/>
                <a:gd name="T36" fmla="*/ 135 w 515"/>
                <a:gd name="T37" fmla="*/ 374 h 383"/>
                <a:gd name="T38" fmla="*/ 145 w 515"/>
                <a:gd name="T39" fmla="*/ 383 h 383"/>
                <a:gd name="T40" fmla="*/ 201 w 515"/>
                <a:gd name="T41" fmla="*/ 378 h 383"/>
                <a:gd name="T42" fmla="*/ 213 w 515"/>
                <a:gd name="T43" fmla="*/ 374 h 383"/>
                <a:gd name="T44" fmla="*/ 223 w 515"/>
                <a:gd name="T45" fmla="*/ 368 h 383"/>
                <a:gd name="T46" fmla="*/ 246 w 515"/>
                <a:gd name="T47" fmla="*/ 362 h 383"/>
                <a:gd name="T48" fmla="*/ 258 w 515"/>
                <a:gd name="T49" fmla="*/ 358 h 383"/>
                <a:gd name="T50" fmla="*/ 282 w 515"/>
                <a:gd name="T51" fmla="*/ 358 h 383"/>
                <a:gd name="T52" fmla="*/ 315 w 515"/>
                <a:gd name="T53" fmla="*/ 356 h 383"/>
                <a:gd name="T54" fmla="*/ 333 w 515"/>
                <a:gd name="T55" fmla="*/ 354 h 383"/>
                <a:gd name="T56" fmla="*/ 346 w 515"/>
                <a:gd name="T57" fmla="*/ 348 h 383"/>
                <a:gd name="T58" fmla="*/ 358 w 515"/>
                <a:gd name="T59" fmla="*/ 340 h 383"/>
                <a:gd name="T60" fmla="*/ 376 w 515"/>
                <a:gd name="T61" fmla="*/ 323 h 383"/>
                <a:gd name="T62" fmla="*/ 393 w 515"/>
                <a:gd name="T63" fmla="*/ 323 h 383"/>
                <a:gd name="T64" fmla="*/ 413 w 515"/>
                <a:gd name="T65" fmla="*/ 331 h 383"/>
                <a:gd name="T66" fmla="*/ 440 w 515"/>
                <a:gd name="T67" fmla="*/ 325 h 383"/>
                <a:gd name="T68" fmla="*/ 450 w 515"/>
                <a:gd name="T69" fmla="*/ 307 h 383"/>
                <a:gd name="T70" fmla="*/ 460 w 515"/>
                <a:gd name="T71" fmla="*/ 299 h 383"/>
                <a:gd name="T72" fmla="*/ 454 w 515"/>
                <a:gd name="T73" fmla="*/ 282 h 383"/>
                <a:gd name="T74" fmla="*/ 438 w 515"/>
                <a:gd name="T75" fmla="*/ 270 h 383"/>
                <a:gd name="T76" fmla="*/ 434 w 515"/>
                <a:gd name="T77" fmla="*/ 258 h 383"/>
                <a:gd name="T78" fmla="*/ 454 w 515"/>
                <a:gd name="T79" fmla="*/ 256 h 383"/>
                <a:gd name="T80" fmla="*/ 464 w 515"/>
                <a:gd name="T81" fmla="*/ 262 h 383"/>
                <a:gd name="T82" fmla="*/ 489 w 515"/>
                <a:gd name="T83" fmla="*/ 248 h 383"/>
                <a:gd name="T84" fmla="*/ 515 w 515"/>
                <a:gd name="T85" fmla="*/ 198 h 383"/>
                <a:gd name="T86" fmla="*/ 505 w 515"/>
                <a:gd name="T87" fmla="*/ 178 h 383"/>
                <a:gd name="T88" fmla="*/ 491 w 515"/>
                <a:gd name="T89" fmla="*/ 166 h 383"/>
                <a:gd name="T90" fmla="*/ 474 w 515"/>
                <a:gd name="T91" fmla="*/ 154 h 383"/>
                <a:gd name="T92" fmla="*/ 429 w 515"/>
                <a:gd name="T93" fmla="*/ 119 h 383"/>
                <a:gd name="T94" fmla="*/ 454 w 515"/>
                <a:gd name="T95" fmla="*/ 94 h 383"/>
                <a:gd name="T96" fmla="*/ 452 w 515"/>
                <a:gd name="T97" fmla="*/ 66 h 383"/>
                <a:gd name="T98" fmla="*/ 438 w 515"/>
                <a:gd name="T99" fmla="*/ 37 h 383"/>
                <a:gd name="T100" fmla="*/ 425 w 515"/>
                <a:gd name="T101" fmla="*/ 19 h 383"/>
                <a:gd name="T102" fmla="*/ 401 w 515"/>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383">
                  <a:moveTo>
                    <a:pt x="401" y="2"/>
                  </a:moveTo>
                  <a:lnTo>
                    <a:pt x="397" y="0"/>
                  </a:lnTo>
                  <a:lnTo>
                    <a:pt x="395" y="0"/>
                  </a:lnTo>
                  <a:lnTo>
                    <a:pt x="393" y="4"/>
                  </a:lnTo>
                  <a:lnTo>
                    <a:pt x="389" y="12"/>
                  </a:lnTo>
                  <a:lnTo>
                    <a:pt x="389" y="17"/>
                  </a:lnTo>
                  <a:lnTo>
                    <a:pt x="389" y="12"/>
                  </a:lnTo>
                  <a:lnTo>
                    <a:pt x="389" y="17"/>
                  </a:lnTo>
                  <a:lnTo>
                    <a:pt x="384" y="23"/>
                  </a:lnTo>
                  <a:lnTo>
                    <a:pt x="382" y="25"/>
                  </a:lnTo>
                  <a:lnTo>
                    <a:pt x="384" y="23"/>
                  </a:lnTo>
                  <a:lnTo>
                    <a:pt x="382" y="25"/>
                  </a:lnTo>
                  <a:lnTo>
                    <a:pt x="374" y="39"/>
                  </a:lnTo>
                  <a:lnTo>
                    <a:pt x="356" y="72"/>
                  </a:lnTo>
                  <a:lnTo>
                    <a:pt x="340" y="94"/>
                  </a:lnTo>
                  <a:lnTo>
                    <a:pt x="325" y="117"/>
                  </a:lnTo>
                  <a:lnTo>
                    <a:pt x="305" y="147"/>
                  </a:lnTo>
                  <a:lnTo>
                    <a:pt x="274" y="172"/>
                  </a:lnTo>
                  <a:lnTo>
                    <a:pt x="266" y="178"/>
                  </a:lnTo>
                  <a:lnTo>
                    <a:pt x="252" y="192"/>
                  </a:lnTo>
                  <a:lnTo>
                    <a:pt x="235" y="207"/>
                  </a:lnTo>
                  <a:lnTo>
                    <a:pt x="217" y="217"/>
                  </a:lnTo>
                  <a:lnTo>
                    <a:pt x="199" y="227"/>
                  </a:lnTo>
                  <a:lnTo>
                    <a:pt x="172" y="227"/>
                  </a:lnTo>
                  <a:lnTo>
                    <a:pt x="166" y="231"/>
                  </a:lnTo>
                  <a:lnTo>
                    <a:pt x="149" y="237"/>
                  </a:lnTo>
                  <a:lnTo>
                    <a:pt x="123" y="243"/>
                  </a:lnTo>
                  <a:lnTo>
                    <a:pt x="105" y="246"/>
                  </a:lnTo>
                  <a:lnTo>
                    <a:pt x="94" y="246"/>
                  </a:lnTo>
                  <a:lnTo>
                    <a:pt x="86" y="246"/>
                  </a:lnTo>
                  <a:lnTo>
                    <a:pt x="68" y="248"/>
                  </a:lnTo>
                  <a:lnTo>
                    <a:pt x="49" y="246"/>
                  </a:lnTo>
                  <a:lnTo>
                    <a:pt x="49" y="248"/>
                  </a:lnTo>
                  <a:lnTo>
                    <a:pt x="37" y="243"/>
                  </a:lnTo>
                  <a:lnTo>
                    <a:pt x="6" y="235"/>
                  </a:lnTo>
                  <a:lnTo>
                    <a:pt x="2" y="233"/>
                  </a:lnTo>
                  <a:lnTo>
                    <a:pt x="0" y="266"/>
                  </a:lnTo>
                  <a:lnTo>
                    <a:pt x="11" y="280"/>
                  </a:lnTo>
                  <a:lnTo>
                    <a:pt x="15" y="299"/>
                  </a:lnTo>
                  <a:lnTo>
                    <a:pt x="11" y="313"/>
                  </a:lnTo>
                  <a:lnTo>
                    <a:pt x="15" y="333"/>
                  </a:lnTo>
                  <a:lnTo>
                    <a:pt x="17" y="344"/>
                  </a:lnTo>
                  <a:lnTo>
                    <a:pt x="19" y="348"/>
                  </a:lnTo>
                  <a:lnTo>
                    <a:pt x="27" y="348"/>
                  </a:lnTo>
                  <a:lnTo>
                    <a:pt x="31" y="358"/>
                  </a:lnTo>
                  <a:lnTo>
                    <a:pt x="35" y="364"/>
                  </a:lnTo>
                  <a:lnTo>
                    <a:pt x="35" y="372"/>
                  </a:lnTo>
                  <a:lnTo>
                    <a:pt x="35" y="376"/>
                  </a:lnTo>
                  <a:lnTo>
                    <a:pt x="55" y="368"/>
                  </a:lnTo>
                  <a:lnTo>
                    <a:pt x="68" y="383"/>
                  </a:lnTo>
                  <a:lnTo>
                    <a:pt x="84" y="383"/>
                  </a:lnTo>
                  <a:lnTo>
                    <a:pt x="86" y="380"/>
                  </a:lnTo>
                  <a:lnTo>
                    <a:pt x="100" y="376"/>
                  </a:lnTo>
                  <a:lnTo>
                    <a:pt x="105" y="380"/>
                  </a:lnTo>
                  <a:lnTo>
                    <a:pt x="107" y="383"/>
                  </a:lnTo>
                  <a:lnTo>
                    <a:pt x="125" y="383"/>
                  </a:lnTo>
                  <a:lnTo>
                    <a:pt x="135" y="374"/>
                  </a:lnTo>
                  <a:lnTo>
                    <a:pt x="141" y="374"/>
                  </a:lnTo>
                  <a:lnTo>
                    <a:pt x="145" y="376"/>
                  </a:lnTo>
                  <a:lnTo>
                    <a:pt x="145" y="383"/>
                  </a:lnTo>
                  <a:lnTo>
                    <a:pt x="188" y="383"/>
                  </a:lnTo>
                  <a:lnTo>
                    <a:pt x="190" y="380"/>
                  </a:lnTo>
                  <a:lnTo>
                    <a:pt x="201" y="378"/>
                  </a:lnTo>
                  <a:lnTo>
                    <a:pt x="205" y="378"/>
                  </a:lnTo>
                  <a:lnTo>
                    <a:pt x="209" y="376"/>
                  </a:lnTo>
                  <a:lnTo>
                    <a:pt x="213" y="374"/>
                  </a:lnTo>
                  <a:lnTo>
                    <a:pt x="219" y="374"/>
                  </a:lnTo>
                  <a:lnTo>
                    <a:pt x="221" y="372"/>
                  </a:lnTo>
                  <a:lnTo>
                    <a:pt x="223" y="368"/>
                  </a:lnTo>
                  <a:lnTo>
                    <a:pt x="231" y="366"/>
                  </a:lnTo>
                  <a:lnTo>
                    <a:pt x="241" y="362"/>
                  </a:lnTo>
                  <a:lnTo>
                    <a:pt x="246" y="362"/>
                  </a:lnTo>
                  <a:lnTo>
                    <a:pt x="252" y="362"/>
                  </a:lnTo>
                  <a:lnTo>
                    <a:pt x="256" y="360"/>
                  </a:lnTo>
                  <a:lnTo>
                    <a:pt x="258" y="358"/>
                  </a:lnTo>
                  <a:lnTo>
                    <a:pt x="264" y="356"/>
                  </a:lnTo>
                  <a:lnTo>
                    <a:pt x="278" y="358"/>
                  </a:lnTo>
                  <a:lnTo>
                    <a:pt x="282" y="358"/>
                  </a:lnTo>
                  <a:lnTo>
                    <a:pt x="288" y="356"/>
                  </a:lnTo>
                  <a:lnTo>
                    <a:pt x="299" y="356"/>
                  </a:lnTo>
                  <a:lnTo>
                    <a:pt x="315" y="356"/>
                  </a:lnTo>
                  <a:lnTo>
                    <a:pt x="327" y="360"/>
                  </a:lnTo>
                  <a:lnTo>
                    <a:pt x="331" y="358"/>
                  </a:lnTo>
                  <a:lnTo>
                    <a:pt x="333" y="354"/>
                  </a:lnTo>
                  <a:lnTo>
                    <a:pt x="333" y="352"/>
                  </a:lnTo>
                  <a:lnTo>
                    <a:pt x="337" y="348"/>
                  </a:lnTo>
                  <a:lnTo>
                    <a:pt x="346" y="348"/>
                  </a:lnTo>
                  <a:lnTo>
                    <a:pt x="350" y="348"/>
                  </a:lnTo>
                  <a:lnTo>
                    <a:pt x="354" y="346"/>
                  </a:lnTo>
                  <a:lnTo>
                    <a:pt x="358" y="340"/>
                  </a:lnTo>
                  <a:lnTo>
                    <a:pt x="362" y="333"/>
                  </a:lnTo>
                  <a:lnTo>
                    <a:pt x="370" y="327"/>
                  </a:lnTo>
                  <a:lnTo>
                    <a:pt x="376" y="323"/>
                  </a:lnTo>
                  <a:lnTo>
                    <a:pt x="380" y="323"/>
                  </a:lnTo>
                  <a:lnTo>
                    <a:pt x="387" y="321"/>
                  </a:lnTo>
                  <a:lnTo>
                    <a:pt x="393" y="323"/>
                  </a:lnTo>
                  <a:lnTo>
                    <a:pt x="407" y="333"/>
                  </a:lnTo>
                  <a:lnTo>
                    <a:pt x="409" y="333"/>
                  </a:lnTo>
                  <a:lnTo>
                    <a:pt x="413" y="331"/>
                  </a:lnTo>
                  <a:lnTo>
                    <a:pt x="419" y="331"/>
                  </a:lnTo>
                  <a:lnTo>
                    <a:pt x="431" y="329"/>
                  </a:lnTo>
                  <a:lnTo>
                    <a:pt x="440" y="325"/>
                  </a:lnTo>
                  <a:lnTo>
                    <a:pt x="448" y="313"/>
                  </a:lnTo>
                  <a:lnTo>
                    <a:pt x="448" y="311"/>
                  </a:lnTo>
                  <a:lnTo>
                    <a:pt x="450" y="307"/>
                  </a:lnTo>
                  <a:lnTo>
                    <a:pt x="452" y="301"/>
                  </a:lnTo>
                  <a:lnTo>
                    <a:pt x="456" y="297"/>
                  </a:lnTo>
                  <a:lnTo>
                    <a:pt x="460" y="299"/>
                  </a:lnTo>
                  <a:lnTo>
                    <a:pt x="460" y="295"/>
                  </a:lnTo>
                  <a:lnTo>
                    <a:pt x="454" y="290"/>
                  </a:lnTo>
                  <a:lnTo>
                    <a:pt x="454" y="282"/>
                  </a:lnTo>
                  <a:lnTo>
                    <a:pt x="446" y="280"/>
                  </a:lnTo>
                  <a:lnTo>
                    <a:pt x="442" y="274"/>
                  </a:lnTo>
                  <a:lnTo>
                    <a:pt x="438" y="270"/>
                  </a:lnTo>
                  <a:lnTo>
                    <a:pt x="438" y="266"/>
                  </a:lnTo>
                  <a:lnTo>
                    <a:pt x="434" y="258"/>
                  </a:lnTo>
                  <a:lnTo>
                    <a:pt x="434" y="258"/>
                  </a:lnTo>
                  <a:lnTo>
                    <a:pt x="436" y="256"/>
                  </a:lnTo>
                  <a:lnTo>
                    <a:pt x="438" y="256"/>
                  </a:lnTo>
                  <a:lnTo>
                    <a:pt x="454" y="256"/>
                  </a:lnTo>
                  <a:lnTo>
                    <a:pt x="458" y="264"/>
                  </a:lnTo>
                  <a:lnTo>
                    <a:pt x="460" y="264"/>
                  </a:lnTo>
                  <a:lnTo>
                    <a:pt x="464" y="262"/>
                  </a:lnTo>
                  <a:lnTo>
                    <a:pt x="470" y="252"/>
                  </a:lnTo>
                  <a:lnTo>
                    <a:pt x="489" y="252"/>
                  </a:lnTo>
                  <a:lnTo>
                    <a:pt x="489" y="248"/>
                  </a:lnTo>
                  <a:lnTo>
                    <a:pt x="491" y="246"/>
                  </a:lnTo>
                  <a:lnTo>
                    <a:pt x="515" y="248"/>
                  </a:lnTo>
                  <a:lnTo>
                    <a:pt x="515" y="198"/>
                  </a:lnTo>
                  <a:lnTo>
                    <a:pt x="513" y="192"/>
                  </a:lnTo>
                  <a:lnTo>
                    <a:pt x="507" y="182"/>
                  </a:lnTo>
                  <a:lnTo>
                    <a:pt x="505" y="178"/>
                  </a:lnTo>
                  <a:lnTo>
                    <a:pt x="505" y="174"/>
                  </a:lnTo>
                  <a:lnTo>
                    <a:pt x="501" y="170"/>
                  </a:lnTo>
                  <a:lnTo>
                    <a:pt x="491" y="166"/>
                  </a:lnTo>
                  <a:lnTo>
                    <a:pt x="493" y="162"/>
                  </a:lnTo>
                  <a:lnTo>
                    <a:pt x="489" y="158"/>
                  </a:lnTo>
                  <a:lnTo>
                    <a:pt x="474" y="154"/>
                  </a:lnTo>
                  <a:lnTo>
                    <a:pt x="450" y="143"/>
                  </a:lnTo>
                  <a:lnTo>
                    <a:pt x="429" y="135"/>
                  </a:lnTo>
                  <a:lnTo>
                    <a:pt x="429" y="119"/>
                  </a:lnTo>
                  <a:lnTo>
                    <a:pt x="431" y="115"/>
                  </a:lnTo>
                  <a:lnTo>
                    <a:pt x="440" y="106"/>
                  </a:lnTo>
                  <a:lnTo>
                    <a:pt x="454" y="94"/>
                  </a:lnTo>
                  <a:lnTo>
                    <a:pt x="454" y="92"/>
                  </a:lnTo>
                  <a:lnTo>
                    <a:pt x="452" y="84"/>
                  </a:lnTo>
                  <a:lnTo>
                    <a:pt x="452" y="66"/>
                  </a:lnTo>
                  <a:lnTo>
                    <a:pt x="450" y="55"/>
                  </a:lnTo>
                  <a:lnTo>
                    <a:pt x="446" y="51"/>
                  </a:lnTo>
                  <a:lnTo>
                    <a:pt x="438" y="37"/>
                  </a:lnTo>
                  <a:lnTo>
                    <a:pt x="429" y="33"/>
                  </a:lnTo>
                  <a:lnTo>
                    <a:pt x="429" y="27"/>
                  </a:lnTo>
                  <a:lnTo>
                    <a:pt x="425" y="19"/>
                  </a:lnTo>
                  <a:lnTo>
                    <a:pt x="409" y="4"/>
                  </a:lnTo>
                  <a:lnTo>
                    <a:pt x="407" y="0"/>
                  </a:lnTo>
                  <a:lnTo>
                    <a:pt x="40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6" name="Freeform 747"/>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7" name="Freeform 748"/>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8" name="Freeform 749"/>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9" name="Freeform 750"/>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0" name="Freeform 751"/>
            <p:cNvSpPr>
              <a:spLocks/>
            </p:cNvSpPr>
            <p:nvPr/>
          </p:nvSpPr>
          <p:spPr bwMode="auto">
            <a:xfrm>
              <a:off x="7386638" y="1731963"/>
              <a:ext cx="454025" cy="646113"/>
            </a:xfrm>
            <a:custGeom>
              <a:avLst/>
              <a:gdLst>
                <a:gd name="T0" fmla="*/ 114 w 286"/>
                <a:gd name="T1" fmla="*/ 6 h 407"/>
                <a:gd name="T2" fmla="*/ 102 w 286"/>
                <a:gd name="T3" fmla="*/ 12 h 407"/>
                <a:gd name="T4" fmla="*/ 75 w 286"/>
                <a:gd name="T5" fmla="*/ 32 h 407"/>
                <a:gd name="T6" fmla="*/ 51 w 286"/>
                <a:gd name="T7" fmla="*/ 51 h 407"/>
                <a:gd name="T8" fmla="*/ 35 w 286"/>
                <a:gd name="T9" fmla="*/ 82 h 407"/>
                <a:gd name="T10" fmla="*/ 20 w 286"/>
                <a:gd name="T11" fmla="*/ 100 h 407"/>
                <a:gd name="T12" fmla="*/ 6 w 286"/>
                <a:gd name="T13" fmla="*/ 122 h 407"/>
                <a:gd name="T14" fmla="*/ 2 w 286"/>
                <a:gd name="T15" fmla="*/ 147 h 407"/>
                <a:gd name="T16" fmla="*/ 24 w 286"/>
                <a:gd name="T17" fmla="*/ 163 h 407"/>
                <a:gd name="T18" fmla="*/ 26 w 286"/>
                <a:gd name="T19" fmla="*/ 196 h 407"/>
                <a:gd name="T20" fmla="*/ 12 w 286"/>
                <a:gd name="T21" fmla="*/ 225 h 407"/>
                <a:gd name="T22" fmla="*/ 8 w 286"/>
                <a:gd name="T23" fmla="*/ 239 h 407"/>
                <a:gd name="T24" fmla="*/ 14 w 286"/>
                <a:gd name="T25" fmla="*/ 255 h 407"/>
                <a:gd name="T26" fmla="*/ 16 w 286"/>
                <a:gd name="T27" fmla="*/ 276 h 407"/>
                <a:gd name="T28" fmla="*/ 37 w 286"/>
                <a:gd name="T29" fmla="*/ 284 h 407"/>
                <a:gd name="T30" fmla="*/ 51 w 286"/>
                <a:gd name="T31" fmla="*/ 311 h 407"/>
                <a:gd name="T32" fmla="*/ 39 w 286"/>
                <a:gd name="T33" fmla="*/ 335 h 407"/>
                <a:gd name="T34" fmla="*/ 24 w 286"/>
                <a:gd name="T35" fmla="*/ 353 h 407"/>
                <a:gd name="T36" fmla="*/ 12 w 286"/>
                <a:gd name="T37" fmla="*/ 366 h 407"/>
                <a:gd name="T38" fmla="*/ 0 w 286"/>
                <a:gd name="T39" fmla="*/ 384 h 407"/>
                <a:gd name="T40" fmla="*/ 6 w 286"/>
                <a:gd name="T41" fmla="*/ 396 h 407"/>
                <a:gd name="T42" fmla="*/ 22 w 286"/>
                <a:gd name="T43" fmla="*/ 388 h 407"/>
                <a:gd name="T44" fmla="*/ 37 w 286"/>
                <a:gd name="T45" fmla="*/ 378 h 407"/>
                <a:gd name="T46" fmla="*/ 51 w 286"/>
                <a:gd name="T47" fmla="*/ 370 h 407"/>
                <a:gd name="T48" fmla="*/ 71 w 286"/>
                <a:gd name="T49" fmla="*/ 364 h 407"/>
                <a:gd name="T50" fmla="*/ 90 w 286"/>
                <a:gd name="T51" fmla="*/ 370 h 407"/>
                <a:gd name="T52" fmla="*/ 96 w 286"/>
                <a:gd name="T53" fmla="*/ 380 h 407"/>
                <a:gd name="T54" fmla="*/ 100 w 286"/>
                <a:gd name="T55" fmla="*/ 392 h 407"/>
                <a:gd name="T56" fmla="*/ 118 w 286"/>
                <a:gd name="T57" fmla="*/ 394 h 407"/>
                <a:gd name="T58" fmla="*/ 131 w 286"/>
                <a:gd name="T59" fmla="*/ 400 h 407"/>
                <a:gd name="T60" fmla="*/ 194 w 286"/>
                <a:gd name="T61" fmla="*/ 400 h 407"/>
                <a:gd name="T62" fmla="*/ 212 w 286"/>
                <a:gd name="T63" fmla="*/ 388 h 407"/>
                <a:gd name="T64" fmla="*/ 243 w 286"/>
                <a:gd name="T65" fmla="*/ 407 h 407"/>
                <a:gd name="T66" fmla="*/ 286 w 286"/>
                <a:gd name="T67" fmla="*/ 372 h 407"/>
                <a:gd name="T68" fmla="*/ 270 w 286"/>
                <a:gd name="T69" fmla="*/ 347 h 407"/>
                <a:gd name="T70" fmla="*/ 251 w 286"/>
                <a:gd name="T71" fmla="*/ 321 h 407"/>
                <a:gd name="T72" fmla="*/ 214 w 286"/>
                <a:gd name="T73" fmla="*/ 311 h 407"/>
                <a:gd name="T74" fmla="*/ 214 w 286"/>
                <a:gd name="T75" fmla="*/ 311 h 407"/>
                <a:gd name="T76" fmla="*/ 223 w 286"/>
                <a:gd name="T77" fmla="*/ 304 h 407"/>
                <a:gd name="T78" fmla="*/ 229 w 286"/>
                <a:gd name="T79" fmla="*/ 300 h 407"/>
                <a:gd name="T80" fmla="*/ 245 w 286"/>
                <a:gd name="T81" fmla="*/ 272 h 407"/>
                <a:gd name="T82" fmla="*/ 259 w 286"/>
                <a:gd name="T83" fmla="*/ 249 h 407"/>
                <a:gd name="T84" fmla="*/ 278 w 286"/>
                <a:gd name="T85" fmla="*/ 251 h 407"/>
                <a:gd name="T86" fmla="*/ 286 w 286"/>
                <a:gd name="T87" fmla="*/ 216 h 407"/>
                <a:gd name="T88" fmla="*/ 280 w 286"/>
                <a:gd name="T89" fmla="*/ 151 h 407"/>
                <a:gd name="T90" fmla="*/ 255 w 286"/>
                <a:gd name="T91" fmla="*/ 149 h 407"/>
                <a:gd name="T92" fmla="*/ 247 w 286"/>
                <a:gd name="T93" fmla="*/ 133 h 407"/>
                <a:gd name="T94" fmla="*/ 241 w 286"/>
                <a:gd name="T95" fmla="*/ 147 h 407"/>
                <a:gd name="T96" fmla="*/ 229 w 286"/>
                <a:gd name="T97" fmla="*/ 159 h 407"/>
                <a:gd name="T98" fmla="*/ 210 w 286"/>
                <a:gd name="T99" fmla="*/ 141 h 407"/>
                <a:gd name="T100" fmla="*/ 210 w 286"/>
                <a:gd name="T101" fmla="*/ 120 h 407"/>
                <a:gd name="T102" fmla="*/ 219 w 286"/>
                <a:gd name="T103" fmla="*/ 102 h 407"/>
                <a:gd name="T104" fmla="*/ 204 w 286"/>
                <a:gd name="T105" fmla="*/ 92 h 407"/>
                <a:gd name="T106" fmla="*/ 184 w 286"/>
                <a:gd name="T107" fmla="*/ 96 h 407"/>
                <a:gd name="T108" fmla="*/ 167 w 286"/>
                <a:gd name="T109" fmla="*/ 110 h 407"/>
                <a:gd name="T110" fmla="*/ 159 w 286"/>
                <a:gd name="T111" fmla="*/ 94 h 407"/>
                <a:gd name="T112" fmla="*/ 149 w 286"/>
                <a:gd name="T113" fmla="*/ 86 h 407"/>
                <a:gd name="T114" fmla="*/ 147 w 286"/>
                <a:gd name="T115" fmla="*/ 69 h 407"/>
                <a:gd name="T116" fmla="*/ 151 w 286"/>
                <a:gd name="T117" fmla="*/ 53 h 407"/>
                <a:gd name="T118" fmla="*/ 139 w 286"/>
                <a:gd name="T119" fmla="*/ 41 h 407"/>
                <a:gd name="T120" fmla="*/ 143 w 286"/>
                <a:gd name="T121" fmla="*/ 30 h 407"/>
                <a:gd name="T122" fmla="*/ 139 w 286"/>
                <a:gd name="T123" fmla="*/ 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07">
                  <a:moveTo>
                    <a:pt x="139" y="0"/>
                  </a:moveTo>
                  <a:lnTo>
                    <a:pt x="129" y="4"/>
                  </a:lnTo>
                  <a:lnTo>
                    <a:pt x="120" y="6"/>
                  </a:lnTo>
                  <a:lnTo>
                    <a:pt x="114" y="6"/>
                  </a:lnTo>
                  <a:lnTo>
                    <a:pt x="108" y="10"/>
                  </a:lnTo>
                  <a:lnTo>
                    <a:pt x="108" y="12"/>
                  </a:lnTo>
                  <a:lnTo>
                    <a:pt x="102" y="12"/>
                  </a:lnTo>
                  <a:lnTo>
                    <a:pt x="102" y="12"/>
                  </a:lnTo>
                  <a:lnTo>
                    <a:pt x="88" y="16"/>
                  </a:lnTo>
                  <a:lnTo>
                    <a:pt x="82" y="20"/>
                  </a:lnTo>
                  <a:lnTo>
                    <a:pt x="80" y="24"/>
                  </a:lnTo>
                  <a:lnTo>
                    <a:pt x="75" y="32"/>
                  </a:lnTo>
                  <a:lnTo>
                    <a:pt x="73" y="43"/>
                  </a:lnTo>
                  <a:lnTo>
                    <a:pt x="67" y="47"/>
                  </a:lnTo>
                  <a:lnTo>
                    <a:pt x="57" y="49"/>
                  </a:lnTo>
                  <a:lnTo>
                    <a:pt x="51" y="51"/>
                  </a:lnTo>
                  <a:lnTo>
                    <a:pt x="47" y="55"/>
                  </a:lnTo>
                  <a:lnTo>
                    <a:pt x="43" y="63"/>
                  </a:lnTo>
                  <a:lnTo>
                    <a:pt x="37" y="79"/>
                  </a:lnTo>
                  <a:lnTo>
                    <a:pt x="35" y="82"/>
                  </a:lnTo>
                  <a:lnTo>
                    <a:pt x="28" y="86"/>
                  </a:lnTo>
                  <a:lnTo>
                    <a:pt x="26" y="88"/>
                  </a:lnTo>
                  <a:lnTo>
                    <a:pt x="22" y="94"/>
                  </a:lnTo>
                  <a:lnTo>
                    <a:pt x="20" y="100"/>
                  </a:lnTo>
                  <a:lnTo>
                    <a:pt x="16" y="104"/>
                  </a:lnTo>
                  <a:lnTo>
                    <a:pt x="12" y="108"/>
                  </a:lnTo>
                  <a:lnTo>
                    <a:pt x="10" y="112"/>
                  </a:lnTo>
                  <a:lnTo>
                    <a:pt x="6" y="122"/>
                  </a:lnTo>
                  <a:lnTo>
                    <a:pt x="4" y="129"/>
                  </a:lnTo>
                  <a:lnTo>
                    <a:pt x="2" y="137"/>
                  </a:lnTo>
                  <a:lnTo>
                    <a:pt x="0" y="141"/>
                  </a:lnTo>
                  <a:lnTo>
                    <a:pt x="2" y="147"/>
                  </a:lnTo>
                  <a:lnTo>
                    <a:pt x="8" y="151"/>
                  </a:lnTo>
                  <a:lnTo>
                    <a:pt x="16" y="155"/>
                  </a:lnTo>
                  <a:lnTo>
                    <a:pt x="20" y="159"/>
                  </a:lnTo>
                  <a:lnTo>
                    <a:pt x="24" y="163"/>
                  </a:lnTo>
                  <a:lnTo>
                    <a:pt x="26" y="167"/>
                  </a:lnTo>
                  <a:lnTo>
                    <a:pt x="28" y="176"/>
                  </a:lnTo>
                  <a:lnTo>
                    <a:pt x="28" y="186"/>
                  </a:lnTo>
                  <a:lnTo>
                    <a:pt x="26" y="196"/>
                  </a:lnTo>
                  <a:lnTo>
                    <a:pt x="24" y="204"/>
                  </a:lnTo>
                  <a:lnTo>
                    <a:pt x="22" y="206"/>
                  </a:lnTo>
                  <a:lnTo>
                    <a:pt x="18" y="214"/>
                  </a:lnTo>
                  <a:lnTo>
                    <a:pt x="12" y="225"/>
                  </a:lnTo>
                  <a:lnTo>
                    <a:pt x="8" y="229"/>
                  </a:lnTo>
                  <a:lnTo>
                    <a:pt x="6" y="233"/>
                  </a:lnTo>
                  <a:lnTo>
                    <a:pt x="6" y="237"/>
                  </a:lnTo>
                  <a:lnTo>
                    <a:pt x="8" y="239"/>
                  </a:lnTo>
                  <a:lnTo>
                    <a:pt x="8" y="241"/>
                  </a:lnTo>
                  <a:lnTo>
                    <a:pt x="10" y="247"/>
                  </a:lnTo>
                  <a:lnTo>
                    <a:pt x="10" y="251"/>
                  </a:lnTo>
                  <a:lnTo>
                    <a:pt x="14" y="255"/>
                  </a:lnTo>
                  <a:lnTo>
                    <a:pt x="16" y="257"/>
                  </a:lnTo>
                  <a:lnTo>
                    <a:pt x="18" y="263"/>
                  </a:lnTo>
                  <a:lnTo>
                    <a:pt x="16" y="270"/>
                  </a:lnTo>
                  <a:lnTo>
                    <a:pt x="16" y="276"/>
                  </a:lnTo>
                  <a:lnTo>
                    <a:pt x="16" y="280"/>
                  </a:lnTo>
                  <a:lnTo>
                    <a:pt x="20" y="282"/>
                  </a:lnTo>
                  <a:lnTo>
                    <a:pt x="33" y="284"/>
                  </a:lnTo>
                  <a:lnTo>
                    <a:pt x="37" y="284"/>
                  </a:lnTo>
                  <a:lnTo>
                    <a:pt x="43" y="290"/>
                  </a:lnTo>
                  <a:lnTo>
                    <a:pt x="45" y="296"/>
                  </a:lnTo>
                  <a:lnTo>
                    <a:pt x="47" y="304"/>
                  </a:lnTo>
                  <a:lnTo>
                    <a:pt x="51" y="311"/>
                  </a:lnTo>
                  <a:lnTo>
                    <a:pt x="49" y="321"/>
                  </a:lnTo>
                  <a:lnTo>
                    <a:pt x="45" y="327"/>
                  </a:lnTo>
                  <a:lnTo>
                    <a:pt x="41" y="331"/>
                  </a:lnTo>
                  <a:lnTo>
                    <a:pt x="39" y="335"/>
                  </a:lnTo>
                  <a:lnTo>
                    <a:pt x="35" y="341"/>
                  </a:lnTo>
                  <a:lnTo>
                    <a:pt x="31" y="347"/>
                  </a:lnTo>
                  <a:lnTo>
                    <a:pt x="28" y="351"/>
                  </a:lnTo>
                  <a:lnTo>
                    <a:pt x="24" y="353"/>
                  </a:lnTo>
                  <a:lnTo>
                    <a:pt x="22" y="355"/>
                  </a:lnTo>
                  <a:lnTo>
                    <a:pt x="16" y="358"/>
                  </a:lnTo>
                  <a:lnTo>
                    <a:pt x="14" y="362"/>
                  </a:lnTo>
                  <a:lnTo>
                    <a:pt x="12" y="366"/>
                  </a:lnTo>
                  <a:lnTo>
                    <a:pt x="10" y="370"/>
                  </a:lnTo>
                  <a:lnTo>
                    <a:pt x="2" y="376"/>
                  </a:lnTo>
                  <a:lnTo>
                    <a:pt x="0" y="378"/>
                  </a:lnTo>
                  <a:lnTo>
                    <a:pt x="0" y="384"/>
                  </a:lnTo>
                  <a:lnTo>
                    <a:pt x="0" y="386"/>
                  </a:lnTo>
                  <a:lnTo>
                    <a:pt x="0" y="390"/>
                  </a:lnTo>
                  <a:lnTo>
                    <a:pt x="2" y="394"/>
                  </a:lnTo>
                  <a:lnTo>
                    <a:pt x="6" y="396"/>
                  </a:lnTo>
                  <a:lnTo>
                    <a:pt x="8" y="398"/>
                  </a:lnTo>
                  <a:lnTo>
                    <a:pt x="18" y="396"/>
                  </a:lnTo>
                  <a:lnTo>
                    <a:pt x="22" y="392"/>
                  </a:lnTo>
                  <a:lnTo>
                    <a:pt x="22" y="388"/>
                  </a:lnTo>
                  <a:lnTo>
                    <a:pt x="24" y="384"/>
                  </a:lnTo>
                  <a:lnTo>
                    <a:pt x="31" y="384"/>
                  </a:lnTo>
                  <a:lnTo>
                    <a:pt x="35" y="380"/>
                  </a:lnTo>
                  <a:lnTo>
                    <a:pt x="37" y="378"/>
                  </a:lnTo>
                  <a:lnTo>
                    <a:pt x="41" y="372"/>
                  </a:lnTo>
                  <a:lnTo>
                    <a:pt x="43" y="372"/>
                  </a:lnTo>
                  <a:lnTo>
                    <a:pt x="47" y="370"/>
                  </a:lnTo>
                  <a:lnTo>
                    <a:pt x="51" y="370"/>
                  </a:lnTo>
                  <a:lnTo>
                    <a:pt x="55" y="372"/>
                  </a:lnTo>
                  <a:lnTo>
                    <a:pt x="57" y="372"/>
                  </a:lnTo>
                  <a:lnTo>
                    <a:pt x="63" y="366"/>
                  </a:lnTo>
                  <a:lnTo>
                    <a:pt x="71" y="364"/>
                  </a:lnTo>
                  <a:lnTo>
                    <a:pt x="82" y="364"/>
                  </a:lnTo>
                  <a:lnTo>
                    <a:pt x="88" y="366"/>
                  </a:lnTo>
                  <a:lnTo>
                    <a:pt x="90" y="368"/>
                  </a:lnTo>
                  <a:lnTo>
                    <a:pt x="90" y="370"/>
                  </a:lnTo>
                  <a:lnTo>
                    <a:pt x="92" y="372"/>
                  </a:lnTo>
                  <a:lnTo>
                    <a:pt x="92" y="374"/>
                  </a:lnTo>
                  <a:lnTo>
                    <a:pt x="94" y="376"/>
                  </a:lnTo>
                  <a:lnTo>
                    <a:pt x="96" y="380"/>
                  </a:lnTo>
                  <a:lnTo>
                    <a:pt x="98" y="384"/>
                  </a:lnTo>
                  <a:lnTo>
                    <a:pt x="98" y="386"/>
                  </a:lnTo>
                  <a:lnTo>
                    <a:pt x="100" y="390"/>
                  </a:lnTo>
                  <a:lnTo>
                    <a:pt x="100" y="392"/>
                  </a:lnTo>
                  <a:lnTo>
                    <a:pt x="104" y="394"/>
                  </a:lnTo>
                  <a:lnTo>
                    <a:pt x="106" y="396"/>
                  </a:lnTo>
                  <a:lnTo>
                    <a:pt x="110" y="394"/>
                  </a:lnTo>
                  <a:lnTo>
                    <a:pt x="118" y="394"/>
                  </a:lnTo>
                  <a:lnTo>
                    <a:pt x="122" y="400"/>
                  </a:lnTo>
                  <a:lnTo>
                    <a:pt x="127" y="403"/>
                  </a:lnTo>
                  <a:lnTo>
                    <a:pt x="131" y="403"/>
                  </a:lnTo>
                  <a:lnTo>
                    <a:pt x="131" y="400"/>
                  </a:lnTo>
                  <a:lnTo>
                    <a:pt x="145" y="396"/>
                  </a:lnTo>
                  <a:lnTo>
                    <a:pt x="141" y="407"/>
                  </a:lnTo>
                  <a:lnTo>
                    <a:pt x="188" y="407"/>
                  </a:lnTo>
                  <a:lnTo>
                    <a:pt x="194" y="400"/>
                  </a:lnTo>
                  <a:lnTo>
                    <a:pt x="194" y="394"/>
                  </a:lnTo>
                  <a:lnTo>
                    <a:pt x="188" y="382"/>
                  </a:lnTo>
                  <a:lnTo>
                    <a:pt x="219" y="372"/>
                  </a:lnTo>
                  <a:lnTo>
                    <a:pt x="212" y="388"/>
                  </a:lnTo>
                  <a:lnTo>
                    <a:pt x="221" y="390"/>
                  </a:lnTo>
                  <a:lnTo>
                    <a:pt x="221" y="405"/>
                  </a:lnTo>
                  <a:lnTo>
                    <a:pt x="229" y="407"/>
                  </a:lnTo>
                  <a:lnTo>
                    <a:pt x="243" y="407"/>
                  </a:lnTo>
                  <a:lnTo>
                    <a:pt x="247" y="378"/>
                  </a:lnTo>
                  <a:lnTo>
                    <a:pt x="284" y="382"/>
                  </a:lnTo>
                  <a:lnTo>
                    <a:pt x="284" y="374"/>
                  </a:lnTo>
                  <a:lnTo>
                    <a:pt x="286" y="372"/>
                  </a:lnTo>
                  <a:lnTo>
                    <a:pt x="286" y="358"/>
                  </a:lnTo>
                  <a:lnTo>
                    <a:pt x="284" y="355"/>
                  </a:lnTo>
                  <a:lnTo>
                    <a:pt x="276" y="349"/>
                  </a:lnTo>
                  <a:lnTo>
                    <a:pt x="270" y="347"/>
                  </a:lnTo>
                  <a:lnTo>
                    <a:pt x="266" y="329"/>
                  </a:lnTo>
                  <a:lnTo>
                    <a:pt x="261" y="321"/>
                  </a:lnTo>
                  <a:lnTo>
                    <a:pt x="259" y="321"/>
                  </a:lnTo>
                  <a:lnTo>
                    <a:pt x="251" y="321"/>
                  </a:lnTo>
                  <a:lnTo>
                    <a:pt x="249" y="317"/>
                  </a:lnTo>
                  <a:lnTo>
                    <a:pt x="231" y="313"/>
                  </a:lnTo>
                  <a:lnTo>
                    <a:pt x="227" y="308"/>
                  </a:lnTo>
                  <a:lnTo>
                    <a:pt x="214" y="311"/>
                  </a:lnTo>
                  <a:lnTo>
                    <a:pt x="221" y="311"/>
                  </a:lnTo>
                  <a:lnTo>
                    <a:pt x="221" y="308"/>
                  </a:lnTo>
                  <a:lnTo>
                    <a:pt x="223" y="304"/>
                  </a:lnTo>
                  <a:lnTo>
                    <a:pt x="214" y="311"/>
                  </a:lnTo>
                  <a:lnTo>
                    <a:pt x="223" y="304"/>
                  </a:lnTo>
                  <a:lnTo>
                    <a:pt x="223" y="304"/>
                  </a:lnTo>
                  <a:lnTo>
                    <a:pt x="223" y="304"/>
                  </a:lnTo>
                  <a:lnTo>
                    <a:pt x="223" y="304"/>
                  </a:lnTo>
                  <a:lnTo>
                    <a:pt x="229" y="300"/>
                  </a:lnTo>
                  <a:lnTo>
                    <a:pt x="223" y="304"/>
                  </a:lnTo>
                  <a:lnTo>
                    <a:pt x="233" y="306"/>
                  </a:lnTo>
                  <a:lnTo>
                    <a:pt x="229" y="300"/>
                  </a:lnTo>
                  <a:lnTo>
                    <a:pt x="231" y="294"/>
                  </a:lnTo>
                  <a:lnTo>
                    <a:pt x="237" y="288"/>
                  </a:lnTo>
                  <a:lnTo>
                    <a:pt x="237" y="274"/>
                  </a:lnTo>
                  <a:lnTo>
                    <a:pt x="245" y="272"/>
                  </a:lnTo>
                  <a:lnTo>
                    <a:pt x="249" y="268"/>
                  </a:lnTo>
                  <a:lnTo>
                    <a:pt x="255" y="255"/>
                  </a:lnTo>
                  <a:lnTo>
                    <a:pt x="255" y="251"/>
                  </a:lnTo>
                  <a:lnTo>
                    <a:pt x="259" y="249"/>
                  </a:lnTo>
                  <a:lnTo>
                    <a:pt x="261" y="245"/>
                  </a:lnTo>
                  <a:lnTo>
                    <a:pt x="266" y="247"/>
                  </a:lnTo>
                  <a:lnTo>
                    <a:pt x="272" y="249"/>
                  </a:lnTo>
                  <a:lnTo>
                    <a:pt x="278" y="251"/>
                  </a:lnTo>
                  <a:lnTo>
                    <a:pt x="286" y="249"/>
                  </a:lnTo>
                  <a:lnTo>
                    <a:pt x="286" y="225"/>
                  </a:lnTo>
                  <a:lnTo>
                    <a:pt x="284" y="223"/>
                  </a:lnTo>
                  <a:lnTo>
                    <a:pt x="286" y="216"/>
                  </a:lnTo>
                  <a:lnTo>
                    <a:pt x="286" y="163"/>
                  </a:lnTo>
                  <a:lnTo>
                    <a:pt x="282" y="161"/>
                  </a:lnTo>
                  <a:lnTo>
                    <a:pt x="282" y="155"/>
                  </a:lnTo>
                  <a:lnTo>
                    <a:pt x="280" y="151"/>
                  </a:lnTo>
                  <a:lnTo>
                    <a:pt x="278" y="153"/>
                  </a:lnTo>
                  <a:lnTo>
                    <a:pt x="266" y="155"/>
                  </a:lnTo>
                  <a:lnTo>
                    <a:pt x="259" y="151"/>
                  </a:lnTo>
                  <a:lnTo>
                    <a:pt x="255" y="149"/>
                  </a:lnTo>
                  <a:lnTo>
                    <a:pt x="253" y="145"/>
                  </a:lnTo>
                  <a:lnTo>
                    <a:pt x="253" y="141"/>
                  </a:lnTo>
                  <a:lnTo>
                    <a:pt x="251" y="139"/>
                  </a:lnTo>
                  <a:lnTo>
                    <a:pt x="247" y="133"/>
                  </a:lnTo>
                  <a:lnTo>
                    <a:pt x="245" y="135"/>
                  </a:lnTo>
                  <a:lnTo>
                    <a:pt x="247" y="141"/>
                  </a:lnTo>
                  <a:lnTo>
                    <a:pt x="245" y="143"/>
                  </a:lnTo>
                  <a:lnTo>
                    <a:pt x="241" y="147"/>
                  </a:lnTo>
                  <a:lnTo>
                    <a:pt x="239" y="153"/>
                  </a:lnTo>
                  <a:lnTo>
                    <a:pt x="233" y="155"/>
                  </a:lnTo>
                  <a:lnTo>
                    <a:pt x="231" y="159"/>
                  </a:lnTo>
                  <a:lnTo>
                    <a:pt x="229" y="159"/>
                  </a:lnTo>
                  <a:lnTo>
                    <a:pt x="221" y="155"/>
                  </a:lnTo>
                  <a:lnTo>
                    <a:pt x="216" y="153"/>
                  </a:lnTo>
                  <a:lnTo>
                    <a:pt x="212" y="147"/>
                  </a:lnTo>
                  <a:lnTo>
                    <a:pt x="210" y="141"/>
                  </a:lnTo>
                  <a:lnTo>
                    <a:pt x="210" y="137"/>
                  </a:lnTo>
                  <a:lnTo>
                    <a:pt x="214" y="133"/>
                  </a:lnTo>
                  <a:lnTo>
                    <a:pt x="214" y="126"/>
                  </a:lnTo>
                  <a:lnTo>
                    <a:pt x="210" y="120"/>
                  </a:lnTo>
                  <a:lnTo>
                    <a:pt x="216" y="114"/>
                  </a:lnTo>
                  <a:lnTo>
                    <a:pt x="216" y="108"/>
                  </a:lnTo>
                  <a:lnTo>
                    <a:pt x="216" y="106"/>
                  </a:lnTo>
                  <a:lnTo>
                    <a:pt x="219" y="102"/>
                  </a:lnTo>
                  <a:lnTo>
                    <a:pt x="221" y="100"/>
                  </a:lnTo>
                  <a:lnTo>
                    <a:pt x="219" y="98"/>
                  </a:lnTo>
                  <a:lnTo>
                    <a:pt x="216" y="96"/>
                  </a:lnTo>
                  <a:lnTo>
                    <a:pt x="204" y="92"/>
                  </a:lnTo>
                  <a:lnTo>
                    <a:pt x="194" y="90"/>
                  </a:lnTo>
                  <a:lnTo>
                    <a:pt x="188" y="92"/>
                  </a:lnTo>
                  <a:lnTo>
                    <a:pt x="186" y="94"/>
                  </a:lnTo>
                  <a:lnTo>
                    <a:pt x="184" y="96"/>
                  </a:lnTo>
                  <a:lnTo>
                    <a:pt x="184" y="102"/>
                  </a:lnTo>
                  <a:lnTo>
                    <a:pt x="184" y="104"/>
                  </a:lnTo>
                  <a:lnTo>
                    <a:pt x="169" y="108"/>
                  </a:lnTo>
                  <a:lnTo>
                    <a:pt x="167" y="110"/>
                  </a:lnTo>
                  <a:lnTo>
                    <a:pt x="165" y="106"/>
                  </a:lnTo>
                  <a:lnTo>
                    <a:pt x="165" y="98"/>
                  </a:lnTo>
                  <a:lnTo>
                    <a:pt x="161" y="96"/>
                  </a:lnTo>
                  <a:lnTo>
                    <a:pt x="159" y="94"/>
                  </a:lnTo>
                  <a:lnTo>
                    <a:pt x="161" y="92"/>
                  </a:lnTo>
                  <a:lnTo>
                    <a:pt x="159" y="88"/>
                  </a:lnTo>
                  <a:lnTo>
                    <a:pt x="155" y="86"/>
                  </a:lnTo>
                  <a:lnTo>
                    <a:pt x="149" y="86"/>
                  </a:lnTo>
                  <a:lnTo>
                    <a:pt x="145" y="84"/>
                  </a:lnTo>
                  <a:lnTo>
                    <a:pt x="145" y="82"/>
                  </a:lnTo>
                  <a:lnTo>
                    <a:pt x="147" y="75"/>
                  </a:lnTo>
                  <a:lnTo>
                    <a:pt x="147" y="69"/>
                  </a:lnTo>
                  <a:lnTo>
                    <a:pt x="147" y="67"/>
                  </a:lnTo>
                  <a:lnTo>
                    <a:pt x="147" y="65"/>
                  </a:lnTo>
                  <a:lnTo>
                    <a:pt x="149" y="63"/>
                  </a:lnTo>
                  <a:lnTo>
                    <a:pt x="151" y="53"/>
                  </a:lnTo>
                  <a:lnTo>
                    <a:pt x="149" y="49"/>
                  </a:lnTo>
                  <a:lnTo>
                    <a:pt x="147" y="47"/>
                  </a:lnTo>
                  <a:lnTo>
                    <a:pt x="141" y="41"/>
                  </a:lnTo>
                  <a:lnTo>
                    <a:pt x="139" y="41"/>
                  </a:lnTo>
                  <a:lnTo>
                    <a:pt x="141" y="41"/>
                  </a:lnTo>
                  <a:lnTo>
                    <a:pt x="139" y="41"/>
                  </a:lnTo>
                  <a:lnTo>
                    <a:pt x="143" y="34"/>
                  </a:lnTo>
                  <a:lnTo>
                    <a:pt x="143" y="30"/>
                  </a:lnTo>
                  <a:lnTo>
                    <a:pt x="145" y="28"/>
                  </a:lnTo>
                  <a:lnTo>
                    <a:pt x="145" y="22"/>
                  </a:lnTo>
                  <a:lnTo>
                    <a:pt x="141" y="8"/>
                  </a:lnTo>
                  <a:lnTo>
                    <a:pt x="139" y="6"/>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1" name="Freeform 752"/>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2" name="Freeform 753"/>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3" name="Freeform 754"/>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4" name="Freeform 755"/>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5" name="Freeform 756"/>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6" name="Freeform 757"/>
            <p:cNvSpPr>
              <a:spLocks/>
            </p:cNvSpPr>
            <p:nvPr/>
          </p:nvSpPr>
          <p:spPr bwMode="auto">
            <a:xfrm>
              <a:off x="7950200" y="1127125"/>
              <a:ext cx="655638" cy="452438"/>
            </a:xfrm>
            <a:custGeom>
              <a:avLst/>
              <a:gdLst>
                <a:gd name="T0" fmla="*/ 254 w 413"/>
                <a:gd name="T1" fmla="*/ 15 h 285"/>
                <a:gd name="T2" fmla="*/ 244 w 413"/>
                <a:gd name="T3" fmla="*/ 13 h 285"/>
                <a:gd name="T4" fmla="*/ 231 w 413"/>
                <a:gd name="T5" fmla="*/ 11 h 285"/>
                <a:gd name="T6" fmla="*/ 219 w 413"/>
                <a:gd name="T7" fmla="*/ 17 h 285"/>
                <a:gd name="T8" fmla="*/ 197 w 413"/>
                <a:gd name="T9" fmla="*/ 13 h 285"/>
                <a:gd name="T10" fmla="*/ 197 w 413"/>
                <a:gd name="T11" fmla="*/ 21 h 285"/>
                <a:gd name="T12" fmla="*/ 184 w 413"/>
                <a:gd name="T13" fmla="*/ 29 h 285"/>
                <a:gd name="T14" fmla="*/ 154 w 413"/>
                <a:gd name="T15" fmla="*/ 19 h 285"/>
                <a:gd name="T16" fmla="*/ 139 w 413"/>
                <a:gd name="T17" fmla="*/ 9 h 285"/>
                <a:gd name="T18" fmla="*/ 123 w 413"/>
                <a:gd name="T19" fmla="*/ 15 h 285"/>
                <a:gd name="T20" fmla="*/ 119 w 413"/>
                <a:gd name="T21" fmla="*/ 25 h 285"/>
                <a:gd name="T22" fmla="*/ 99 w 413"/>
                <a:gd name="T23" fmla="*/ 19 h 285"/>
                <a:gd name="T24" fmla="*/ 92 w 413"/>
                <a:gd name="T25" fmla="*/ 11 h 285"/>
                <a:gd name="T26" fmla="*/ 64 w 413"/>
                <a:gd name="T27" fmla="*/ 13 h 285"/>
                <a:gd name="T28" fmla="*/ 47 w 413"/>
                <a:gd name="T29" fmla="*/ 31 h 285"/>
                <a:gd name="T30" fmla="*/ 23 w 413"/>
                <a:gd name="T31" fmla="*/ 43 h 285"/>
                <a:gd name="T32" fmla="*/ 23 w 413"/>
                <a:gd name="T33" fmla="*/ 72 h 285"/>
                <a:gd name="T34" fmla="*/ 11 w 413"/>
                <a:gd name="T35" fmla="*/ 94 h 285"/>
                <a:gd name="T36" fmla="*/ 0 w 413"/>
                <a:gd name="T37" fmla="*/ 123 h 285"/>
                <a:gd name="T38" fmla="*/ 60 w 413"/>
                <a:gd name="T39" fmla="*/ 146 h 285"/>
                <a:gd name="T40" fmla="*/ 90 w 413"/>
                <a:gd name="T41" fmla="*/ 133 h 285"/>
                <a:gd name="T42" fmla="*/ 96 w 413"/>
                <a:gd name="T43" fmla="*/ 129 h 285"/>
                <a:gd name="T44" fmla="*/ 117 w 413"/>
                <a:gd name="T45" fmla="*/ 133 h 285"/>
                <a:gd name="T46" fmla="*/ 121 w 413"/>
                <a:gd name="T47" fmla="*/ 150 h 285"/>
                <a:gd name="T48" fmla="*/ 127 w 413"/>
                <a:gd name="T49" fmla="*/ 148 h 285"/>
                <a:gd name="T50" fmla="*/ 150 w 413"/>
                <a:gd name="T51" fmla="*/ 164 h 285"/>
                <a:gd name="T52" fmla="*/ 162 w 413"/>
                <a:gd name="T53" fmla="*/ 168 h 285"/>
                <a:gd name="T54" fmla="*/ 178 w 413"/>
                <a:gd name="T55" fmla="*/ 180 h 285"/>
                <a:gd name="T56" fmla="*/ 195 w 413"/>
                <a:gd name="T57" fmla="*/ 203 h 285"/>
                <a:gd name="T58" fmla="*/ 207 w 413"/>
                <a:gd name="T59" fmla="*/ 217 h 285"/>
                <a:gd name="T60" fmla="*/ 217 w 413"/>
                <a:gd name="T61" fmla="*/ 219 h 285"/>
                <a:gd name="T62" fmla="*/ 231 w 413"/>
                <a:gd name="T63" fmla="*/ 229 h 285"/>
                <a:gd name="T64" fmla="*/ 254 w 413"/>
                <a:gd name="T65" fmla="*/ 250 h 285"/>
                <a:gd name="T66" fmla="*/ 270 w 413"/>
                <a:gd name="T67" fmla="*/ 258 h 285"/>
                <a:gd name="T68" fmla="*/ 291 w 413"/>
                <a:gd name="T69" fmla="*/ 262 h 285"/>
                <a:gd name="T70" fmla="*/ 329 w 413"/>
                <a:gd name="T71" fmla="*/ 266 h 285"/>
                <a:gd name="T72" fmla="*/ 348 w 413"/>
                <a:gd name="T73" fmla="*/ 266 h 285"/>
                <a:gd name="T74" fmla="*/ 385 w 413"/>
                <a:gd name="T75" fmla="*/ 272 h 285"/>
                <a:gd name="T76" fmla="*/ 391 w 413"/>
                <a:gd name="T77" fmla="*/ 285 h 285"/>
                <a:gd name="T78" fmla="*/ 407 w 413"/>
                <a:gd name="T79" fmla="*/ 276 h 285"/>
                <a:gd name="T80" fmla="*/ 413 w 413"/>
                <a:gd name="T81" fmla="*/ 131 h 285"/>
                <a:gd name="T82" fmla="*/ 405 w 413"/>
                <a:gd name="T83" fmla="*/ 125 h 285"/>
                <a:gd name="T84" fmla="*/ 409 w 413"/>
                <a:gd name="T85" fmla="*/ 115 h 285"/>
                <a:gd name="T86" fmla="*/ 409 w 413"/>
                <a:gd name="T87" fmla="*/ 107 h 285"/>
                <a:gd name="T88" fmla="*/ 413 w 413"/>
                <a:gd name="T89" fmla="*/ 84 h 285"/>
                <a:gd name="T90" fmla="*/ 403 w 413"/>
                <a:gd name="T91" fmla="*/ 84 h 285"/>
                <a:gd name="T92" fmla="*/ 389 w 413"/>
                <a:gd name="T93" fmla="*/ 74 h 285"/>
                <a:gd name="T94" fmla="*/ 374 w 413"/>
                <a:gd name="T95" fmla="*/ 84 h 285"/>
                <a:gd name="T96" fmla="*/ 338 w 413"/>
                <a:gd name="T97" fmla="*/ 82 h 285"/>
                <a:gd name="T98" fmla="*/ 321 w 413"/>
                <a:gd name="T99" fmla="*/ 99 h 285"/>
                <a:gd name="T100" fmla="*/ 317 w 413"/>
                <a:gd name="T101" fmla="*/ 105 h 285"/>
                <a:gd name="T102" fmla="*/ 307 w 413"/>
                <a:gd name="T103" fmla="*/ 107 h 285"/>
                <a:gd name="T104" fmla="*/ 299 w 413"/>
                <a:gd name="T105" fmla="*/ 113 h 285"/>
                <a:gd name="T106" fmla="*/ 291 w 413"/>
                <a:gd name="T107" fmla="*/ 103 h 285"/>
                <a:gd name="T108" fmla="*/ 284 w 413"/>
                <a:gd name="T109" fmla="*/ 66 h 285"/>
                <a:gd name="T110" fmla="*/ 282 w 413"/>
                <a:gd name="T111" fmla="*/ 39 h 285"/>
                <a:gd name="T112" fmla="*/ 278 w 413"/>
                <a:gd name="T113" fmla="*/ 33 h 285"/>
                <a:gd name="T114" fmla="*/ 272 w 413"/>
                <a:gd name="T115" fmla="*/ 23 h 285"/>
                <a:gd name="T116" fmla="*/ 270 w 413"/>
                <a:gd name="T117" fmla="*/ 2 h 285"/>
                <a:gd name="T118" fmla="*/ 258 w 413"/>
                <a:gd name="T119" fmla="*/ 1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3" h="285">
                  <a:moveTo>
                    <a:pt x="258" y="13"/>
                  </a:moveTo>
                  <a:lnTo>
                    <a:pt x="256" y="15"/>
                  </a:lnTo>
                  <a:lnTo>
                    <a:pt x="254" y="15"/>
                  </a:lnTo>
                  <a:lnTo>
                    <a:pt x="250" y="15"/>
                  </a:lnTo>
                  <a:lnTo>
                    <a:pt x="246" y="13"/>
                  </a:lnTo>
                  <a:lnTo>
                    <a:pt x="244" y="13"/>
                  </a:lnTo>
                  <a:lnTo>
                    <a:pt x="244" y="15"/>
                  </a:lnTo>
                  <a:lnTo>
                    <a:pt x="237" y="15"/>
                  </a:lnTo>
                  <a:lnTo>
                    <a:pt x="231" y="11"/>
                  </a:lnTo>
                  <a:lnTo>
                    <a:pt x="227" y="13"/>
                  </a:lnTo>
                  <a:lnTo>
                    <a:pt x="221" y="13"/>
                  </a:lnTo>
                  <a:lnTo>
                    <a:pt x="219" y="17"/>
                  </a:lnTo>
                  <a:lnTo>
                    <a:pt x="213" y="17"/>
                  </a:lnTo>
                  <a:lnTo>
                    <a:pt x="203" y="13"/>
                  </a:lnTo>
                  <a:lnTo>
                    <a:pt x="197" y="13"/>
                  </a:lnTo>
                  <a:lnTo>
                    <a:pt x="195" y="13"/>
                  </a:lnTo>
                  <a:lnTo>
                    <a:pt x="199" y="19"/>
                  </a:lnTo>
                  <a:lnTo>
                    <a:pt x="197" y="21"/>
                  </a:lnTo>
                  <a:lnTo>
                    <a:pt x="197" y="25"/>
                  </a:lnTo>
                  <a:lnTo>
                    <a:pt x="195" y="29"/>
                  </a:lnTo>
                  <a:lnTo>
                    <a:pt x="184" y="29"/>
                  </a:lnTo>
                  <a:lnTo>
                    <a:pt x="162" y="19"/>
                  </a:lnTo>
                  <a:lnTo>
                    <a:pt x="156" y="21"/>
                  </a:lnTo>
                  <a:lnTo>
                    <a:pt x="154" y="19"/>
                  </a:lnTo>
                  <a:lnTo>
                    <a:pt x="150" y="19"/>
                  </a:lnTo>
                  <a:lnTo>
                    <a:pt x="148" y="13"/>
                  </a:lnTo>
                  <a:lnTo>
                    <a:pt x="139" y="9"/>
                  </a:lnTo>
                  <a:lnTo>
                    <a:pt x="135" y="7"/>
                  </a:lnTo>
                  <a:lnTo>
                    <a:pt x="125" y="9"/>
                  </a:lnTo>
                  <a:lnTo>
                    <a:pt x="123" y="15"/>
                  </a:lnTo>
                  <a:lnTo>
                    <a:pt x="119" y="17"/>
                  </a:lnTo>
                  <a:lnTo>
                    <a:pt x="119" y="17"/>
                  </a:lnTo>
                  <a:lnTo>
                    <a:pt x="119" y="25"/>
                  </a:lnTo>
                  <a:lnTo>
                    <a:pt x="117" y="25"/>
                  </a:lnTo>
                  <a:lnTo>
                    <a:pt x="111" y="25"/>
                  </a:lnTo>
                  <a:lnTo>
                    <a:pt x="99" y="19"/>
                  </a:lnTo>
                  <a:lnTo>
                    <a:pt x="96" y="17"/>
                  </a:lnTo>
                  <a:lnTo>
                    <a:pt x="94" y="13"/>
                  </a:lnTo>
                  <a:lnTo>
                    <a:pt x="92" y="11"/>
                  </a:lnTo>
                  <a:lnTo>
                    <a:pt x="88" y="5"/>
                  </a:lnTo>
                  <a:lnTo>
                    <a:pt x="74" y="2"/>
                  </a:lnTo>
                  <a:lnTo>
                    <a:pt x="64" y="13"/>
                  </a:lnTo>
                  <a:lnTo>
                    <a:pt x="54" y="9"/>
                  </a:lnTo>
                  <a:lnTo>
                    <a:pt x="52" y="17"/>
                  </a:lnTo>
                  <a:lnTo>
                    <a:pt x="47" y="31"/>
                  </a:lnTo>
                  <a:lnTo>
                    <a:pt x="33" y="31"/>
                  </a:lnTo>
                  <a:lnTo>
                    <a:pt x="29" y="33"/>
                  </a:lnTo>
                  <a:lnTo>
                    <a:pt x="23" y="43"/>
                  </a:lnTo>
                  <a:lnTo>
                    <a:pt x="21" y="43"/>
                  </a:lnTo>
                  <a:lnTo>
                    <a:pt x="23" y="54"/>
                  </a:lnTo>
                  <a:lnTo>
                    <a:pt x="23" y="72"/>
                  </a:lnTo>
                  <a:lnTo>
                    <a:pt x="25" y="80"/>
                  </a:lnTo>
                  <a:lnTo>
                    <a:pt x="25" y="82"/>
                  </a:lnTo>
                  <a:lnTo>
                    <a:pt x="11" y="94"/>
                  </a:lnTo>
                  <a:lnTo>
                    <a:pt x="2" y="103"/>
                  </a:lnTo>
                  <a:lnTo>
                    <a:pt x="0" y="107"/>
                  </a:lnTo>
                  <a:lnTo>
                    <a:pt x="0" y="123"/>
                  </a:lnTo>
                  <a:lnTo>
                    <a:pt x="21" y="131"/>
                  </a:lnTo>
                  <a:lnTo>
                    <a:pt x="45" y="142"/>
                  </a:lnTo>
                  <a:lnTo>
                    <a:pt x="60" y="146"/>
                  </a:lnTo>
                  <a:lnTo>
                    <a:pt x="58" y="142"/>
                  </a:lnTo>
                  <a:lnTo>
                    <a:pt x="68" y="139"/>
                  </a:lnTo>
                  <a:lnTo>
                    <a:pt x="90" y="133"/>
                  </a:lnTo>
                  <a:lnTo>
                    <a:pt x="90" y="133"/>
                  </a:lnTo>
                  <a:lnTo>
                    <a:pt x="92" y="129"/>
                  </a:lnTo>
                  <a:lnTo>
                    <a:pt x="96" y="129"/>
                  </a:lnTo>
                  <a:lnTo>
                    <a:pt x="96" y="131"/>
                  </a:lnTo>
                  <a:lnTo>
                    <a:pt x="103" y="131"/>
                  </a:lnTo>
                  <a:lnTo>
                    <a:pt x="117" y="133"/>
                  </a:lnTo>
                  <a:lnTo>
                    <a:pt x="115" y="137"/>
                  </a:lnTo>
                  <a:lnTo>
                    <a:pt x="119" y="144"/>
                  </a:lnTo>
                  <a:lnTo>
                    <a:pt x="121" y="150"/>
                  </a:lnTo>
                  <a:lnTo>
                    <a:pt x="123" y="150"/>
                  </a:lnTo>
                  <a:lnTo>
                    <a:pt x="125" y="148"/>
                  </a:lnTo>
                  <a:lnTo>
                    <a:pt x="127" y="148"/>
                  </a:lnTo>
                  <a:lnTo>
                    <a:pt x="143" y="158"/>
                  </a:lnTo>
                  <a:lnTo>
                    <a:pt x="148" y="162"/>
                  </a:lnTo>
                  <a:lnTo>
                    <a:pt x="150" y="164"/>
                  </a:lnTo>
                  <a:lnTo>
                    <a:pt x="148" y="168"/>
                  </a:lnTo>
                  <a:lnTo>
                    <a:pt x="152" y="170"/>
                  </a:lnTo>
                  <a:lnTo>
                    <a:pt x="162" y="168"/>
                  </a:lnTo>
                  <a:lnTo>
                    <a:pt x="168" y="172"/>
                  </a:lnTo>
                  <a:lnTo>
                    <a:pt x="178" y="176"/>
                  </a:lnTo>
                  <a:lnTo>
                    <a:pt x="178" y="180"/>
                  </a:lnTo>
                  <a:lnTo>
                    <a:pt x="184" y="184"/>
                  </a:lnTo>
                  <a:lnTo>
                    <a:pt x="190" y="197"/>
                  </a:lnTo>
                  <a:lnTo>
                    <a:pt x="195" y="203"/>
                  </a:lnTo>
                  <a:lnTo>
                    <a:pt x="201" y="209"/>
                  </a:lnTo>
                  <a:lnTo>
                    <a:pt x="207" y="219"/>
                  </a:lnTo>
                  <a:lnTo>
                    <a:pt x="207" y="217"/>
                  </a:lnTo>
                  <a:lnTo>
                    <a:pt x="211" y="217"/>
                  </a:lnTo>
                  <a:lnTo>
                    <a:pt x="213" y="219"/>
                  </a:lnTo>
                  <a:lnTo>
                    <a:pt x="217" y="219"/>
                  </a:lnTo>
                  <a:lnTo>
                    <a:pt x="221" y="219"/>
                  </a:lnTo>
                  <a:lnTo>
                    <a:pt x="225" y="223"/>
                  </a:lnTo>
                  <a:lnTo>
                    <a:pt x="231" y="229"/>
                  </a:lnTo>
                  <a:lnTo>
                    <a:pt x="252" y="246"/>
                  </a:lnTo>
                  <a:lnTo>
                    <a:pt x="254" y="250"/>
                  </a:lnTo>
                  <a:lnTo>
                    <a:pt x="254" y="250"/>
                  </a:lnTo>
                  <a:lnTo>
                    <a:pt x="258" y="256"/>
                  </a:lnTo>
                  <a:lnTo>
                    <a:pt x="260" y="256"/>
                  </a:lnTo>
                  <a:lnTo>
                    <a:pt x="270" y="258"/>
                  </a:lnTo>
                  <a:lnTo>
                    <a:pt x="278" y="262"/>
                  </a:lnTo>
                  <a:lnTo>
                    <a:pt x="284" y="262"/>
                  </a:lnTo>
                  <a:lnTo>
                    <a:pt x="291" y="262"/>
                  </a:lnTo>
                  <a:lnTo>
                    <a:pt x="319" y="268"/>
                  </a:lnTo>
                  <a:lnTo>
                    <a:pt x="325" y="268"/>
                  </a:lnTo>
                  <a:lnTo>
                    <a:pt x="329" y="266"/>
                  </a:lnTo>
                  <a:lnTo>
                    <a:pt x="336" y="266"/>
                  </a:lnTo>
                  <a:lnTo>
                    <a:pt x="344" y="266"/>
                  </a:lnTo>
                  <a:lnTo>
                    <a:pt x="348" y="266"/>
                  </a:lnTo>
                  <a:lnTo>
                    <a:pt x="360" y="268"/>
                  </a:lnTo>
                  <a:lnTo>
                    <a:pt x="378" y="270"/>
                  </a:lnTo>
                  <a:lnTo>
                    <a:pt x="385" y="272"/>
                  </a:lnTo>
                  <a:lnTo>
                    <a:pt x="389" y="274"/>
                  </a:lnTo>
                  <a:lnTo>
                    <a:pt x="391" y="276"/>
                  </a:lnTo>
                  <a:lnTo>
                    <a:pt x="391" y="285"/>
                  </a:lnTo>
                  <a:lnTo>
                    <a:pt x="391" y="285"/>
                  </a:lnTo>
                  <a:lnTo>
                    <a:pt x="405" y="285"/>
                  </a:lnTo>
                  <a:lnTo>
                    <a:pt x="407" y="276"/>
                  </a:lnTo>
                  <a:lnTo>
                    <a:pt x="409" y="260"/>
                  </a:lnTo>
                  <a:lnTo>
                    <a:pt x="413" y="252"/>
                  </a:lnTo>
                  <a:lnTo>
                    <a:pt x="413" y="131"/>
                  </a:lnTo>
                  <a:lnTo>
                    <a:pt x="411" y="129"/>
                  </a:lnTo>
                  <a:lnTo>
                    <a:pt x="409" y="127"/>
                  </a:lnTo>
                  <a:lnTo>
                    <a:pt x="405" y="125"/>
                  </a:lnTo>
                  <a:lnTo>
                    <a:pt x="403" y="123"/>
                  </a:lnTo>
                  <a:lnTo>
                    <a:pt x="403" y="121"/>
                  </a:lnTo>
                  <a:lnTo>
                    <a:pt x="409" y="115"/>
                  </a:lnTo>
                  <a:lnTo>
                    <a:pt x="411" y="111"/>
                  </a:lnTo>
                  <a:lnTo>
                    <a:pt x="409" y="109"/>
                  </a:lnTo>
                  <a:lnTo>
                    <a:pt x="409" y="107"/>
                  </a:lnTo>
                  <a:lnTo>
                    <a:pt x="411" y="103"/>
                  </a:lnTo>
                  <a:lnTo>
                    <a:pt x="413" y="103"/>
                  </a:lnTo>
                  <a:lnTo>
                    <a:pt x="413" y="84"/>
                  </a:lnTo>
                  <a:lnTo>
                    <a:pt x="411" y="86"/>
                  </a:lnTo>
                  <a:lnTo>
                    <a:pt x="405" y="84"/>
                  </a:lnTo>
                  <a:lnTo>
                    <a:pt x="403" y="84"/>
                  </a:lnTo>
                  <a:lnTo>
                    <a:pt x="399" y="80"/>
                  </a:lnTo>
                  <a:lnTo>
                    <a:pt x="393" y="80"/>
                  </a:lnTo>
                  <a:lnTo>
                    <a:pt x="389" y="74"/>
                  </a:lnTo>
                  <a:lnTo>
                    <a:pt x="378" y="68"/>
                  </a:lnTo>
                  <a:lnTo>
                    <a:pt x="378" y="82"/>
                  </a:lnTo>
                  <a:lnTo>
                    <a:pt x="374" y="84"/>
                  </a:lnTo>
                  <a:lnTo>
                    <a:pt x="364" y="82"/>
                  </a:lnTo>
                  <a:lnTo>
                    <a:pt x="352" y="86"/>
                  </a:lnTo>
                  <a:lnTo>
                    <a:pt x="338" y="82"/>
                  </a:lnTo>
                  <a:lnTo>
                    <a:pt x="329" y="88"/>
                  </a:lnTo>
                  <a:lnTo>
                    <a:pt x="323" y="94"/>
                  </a:lnTo>
                  <a:lnTo>
                    <a:pt x="321" y="99"/>
                  </a:lnTo>
                  <a:lnTo>
                    <a:pt x="319" y="101"/>
                  </a:lnTo>
                  <a:lnTo>
                    <a:pt x="319" y="103"/>
                  </a:lnTo>
                  <a:lnTo>
                    <a:pt x="317" y="105"/>
                  </a:lnTo>
                  <a:lnTo>
                    <a:pt x="313" y="103"/>
                  </a:lnTo>
                  <a:lnTo>
                    <a:pt x="309" y="107"/>
                  </a:lnTo>
                  <a:lnTo>
                    <a:pt x="307" y="107"/>
                  </a:lnTo>
                  <a:lnTo>
                    <a:pt x="303" y="107"/>
                  </a:lnTo>
                  <a:lnTo>
                    <a:pt x="299" y="113"/>
                  </a:lnTo>
                  <a:lnTo>
                    <a:pt x="299" y="113"/>
                  </a:lnTo>
                  <a:lnTo>
                    <a:pt x="297" y="111"/>
                  </a:lnTo>
                  <a:lnTo>
                    <a:pt x="299" y="103"/>
                  </a:lnTo>
                  <a:lnTo>
                    <a:pt x="291" y="103"/>
                  </a:lnTo>
                  <a:lnTo>
                    <a:pt x="289" y="99"/>
                  </a:lnTo>
                  <a:lnTo>
                    <a:pt x="287" y="90"/>
                  </a:lnTo>
                  <a:lnTo>
                    <a:pt x="284" y="66"/>
                  </a:lnTo>
                  <a:lnTo>
                    <a:pt x="291" y="52"/>
                  </a:lnTo>
                  <a:lnTo>
                    <a:pt x="282" y="45"/>
                  </a:lnTo>
                  <a:lnTo>
                    <a:pt x="282" y="39"/>
                  </a:lnTo>
                  <a:lnTo>
                    <a:pt x="278" y="37"/>
                  </a:lnTo>
                  <a:lnTo>
                    <a:pt x="278" y="35"/>
                  </a:lnTo>
                  <a:lnTo>
                    <a:pt x="278" y="33"/>
                  </a:lnTo>
                  <a:lnTo>
                    <a:pt x="278" y="29"/>
                  </a:lnTo>
                  <a:lnTo>
                    <a:pt x="274" y="25"/>
                  </a:lnTo>
                  <a:lnTo>
                    <a:pt x="272" y="23"/>
                  </a:lnTo>
                  <a:lnTo>
                    <a:pt x="270" y="19"/>
                  </a:lnTo>
                  <a:lnTo>
                    <a:pt x="274" y="7"/>
                  </a:lnTo>
                  <a:lnTo>
                    <a:pt x="270" y="2"/>
                  </a:lnTo>
                  <a:lnTo>
                    <a:pt x="268" y="2"/>
                  </a:lnTo>
                  <a:lnTo>
                    <a:pt x="266" y="0"/>
                  </a:lnTo>
                  <a:lnTo>
                    <a:pt x="258"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7" name="Freeform 758"/>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8" name="Freeform 759"/>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9" name="Freeform 760"/>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0" name="Freeform 761"/>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1" name="Freeform 762"/>
            <p:cNvSpPr>
              <a:spLocks/>
            </p:cNvSpPr>
            <p:nvPr/>
          </p:nvSpPr>
          <p:spPr bwMode="auto">
            <a:xfrm>
              <a:off x="7896225" y="620713"/>
              <a:ext cx="687388" cy="558800"/>
            </a:xfrm>
            <a:custGeom>
              <a:avLst/>
              <a:gdLst>
                <a:gd name="T0" fmla="*/ 327 w 433"/>
                <a:gd name="T1" fmla="*/ 15 h 352"/>
                <a:gd name="T2" fmla="*/ 271 w 433"/>
                <a:gd name="T3" fmla="*/ 31 h 352"/>
                <a:gd name="T4" fmla="*/ 251 w 433"/>
                <a:gd name="T5" fmla="*/ 33 h 352"/>
                <a:gd name="T6" fmla="*/ 184 w 433"/>
                <a:gd name="T7" fmla="*/ 33 h 352"/>
                <a:gd name="T8" fmla="*/ 169 w 433"/>
                <a:gd name="T9" fmla="*/ 31 h 352"/>
                <a:gd name="T10" fmla="*/ 159 w 433"/>
                <a:gd name="T11" fmla="*/ 37 h 352"/>
                <a:gd name="T12" fmla="*/ 147 w 433"/>
                <a:gd name="T13" fmla="*/ 52 h 352"/>
                <a:gd name="T14" fmla="*/ 108 w 433"/>
                <a:gd name="T15" fmla="*/ 119 h 352"/>
                <a:gd name="T16" fmla="*/ 69 w 433"/>
                <a:gd name="T17" fmla="*/ 160 h 352"/>
                <a:gd name="T18" fmla="*/ 53 w 433"/>
                <a:gd name="T19" fmla="*/ 193 h 352"/>
                <a:gd name="T20" fmla="*/ 47 w 433"/>
                <a:gd name="T21" fmla="*/ 209 h 352"/>
                <a:gd name="T22" fmla="*/ 12 w 433"/>
                <a:gd name="T23" fmla="*/ 285 h 352"/>
                <a:gd name="T24" fmla="*/ 2 w 433"/>
                <a:gd name="T25" fmla="*/ 307 h 352"/>
                <a:gd name="T26" fmla="*/ 14 w 433"/>
                <a:gd name="T27" fmla="*/ 311 h 352"/>
                <a:gd name="T28" fmla="*/ 34 w 433"/>
                <a:gd name="T29" fmla="*/ 340 h 352"/>
                <a:gd name="T30" fmla="*/ 63 w 433"/>
                <a:gd name="T31" fmla="*/ 352 h 352"/>
                <a:gd name="T32" fmla="*/ 81 w 433"/>
                <a:gd name="T33" fmla="*/ 350 h 352"/>
                <a:gd name="T34" fmla="*/ 98 w 433"/>
                <a:gd name="T35" fmla="*/ 332 h 352"/>
                <a:gd name="T36" fmla="*/ 126 w 433"/>
                <a:gd name="T37" fmla="*/ 330 h 352"/>
                <a:gd name="T38" fmla="*/ 133 w 433"/>
                <a:gd name="T39" fmla="*/ 338 h 352"/>
                <a:gd name="T40" fmla="*/ 153 w 433"/>
                <a:gd name="T41" fmla="*/ 344 h 352"/>
                <a:gd name="T42" fmla="*/ 157 w 433"/>
                <a:gd name="T43" fmla="*/ 334 h 352"/>
                <a:gd name="T44" fmla="*/ 173 w 433"/>
                <a:gd name="T45" fmla="*/ 328 h 352"/>
                <a:gd name="T46" fmla="*/ 188 w 433"/>
                <a:gd name="T47" fmla="*/ 338 h 352"/>
                <a:gd name="T48" fmla="*/ 218 w 433"/>
                <a:gd name="T49" fmla="*/ 350 h 352"/>
                <a:gd name="T50" fmla="*/ 231 w 433"/>
                <a:gd name="T51" fmla="*/ 340 h 352"/>
                <a:gd name="T52" fmla="*/ 231 w 433"/>
                <a:gd name="T53" fmla="*/ 332 h 352"/>
                <a:gd name="T54" fmla="*/ 253 w 433"/>
                <a:gd name="T55" fmla="*/ 336 h 352"/>
                <a:gd name="T56" fmla="*/ 265 w 433"/>
                <a:gd name="T57" fmla="*/ 330 h 352"/>
                <a:gd name="T58" fmla="*/ 278 w 433"/>
                <a:gd name="T59" fmla="*/ 332 h 352"/>
                <a:gd name="T60" fmla="*/ 288 w 433"/>
                <a:gd name="T61" fmla="*/ 334 h 352"/>
                <a:gd name="T62" fmla="*/ 300 w 433"/>
                <a:gd name="T63" fmla="*/ 319 h 352"/>
                <a:gd name="T64" fmla="*/ 304 w 433"/>
                <a:gd name="T65" fmla="*/ 319 h 352"/>
                <a:gd name="T66" fmla="*/ 304 w 433"/>
                <a:gd name="T67" fmla="*/ 301 h 352"/>
                <a:gd name="T68" fmla="*/ 327 w 433"/>
                <a:gd name="T69" fmla="*/ 281 h 352"/>
                <a:gd name="T70" fmla="*/ 333 w 433"/>
                <a:gd name="T71" fmla="*/ 274 h 352"/>
                <a:gd name="T72" fmla="*/ 363 w 433"/>
                <a:gd name="T73" fmla="*/ 272 h 352"/>
                <a:gd name="T74" fmla="*/ 408 w 433"/>
                <a:gd name="T75" fmla="*/ 272 h 352"/>
                <a:gd name="T76" fmla="*/ 423 w 433"/>
                <a:gd name="T77" fmla="*/ 270 h 352"/>
                <a:gd name="T78" fmla="*/ 429 w 433"/>
                <a:gd name="T79" fmla="*/ 266 h 352"/>
                <a:gd name="T80" fmla="*/ 433 w 433"/>
                <a:gd name="T81" fmla="*/ 254 h 352"/>
                <a:gd name="T82" fmla="*/ 417 w 433"/>
                <a:gd name="T83" fmla="*/ 244 h 352"/>
                <a:gd name="T84" fmla="*/ 410 w 433"/>
                <a:gd name="T85" fmla="*/ 219 h 352"/>
                <a:gd name="T86" fmla="*/ 400 w 433"/>
                <a:gd name="T87" fmla="*/ 211 h 352"/>
                <a:gd name="T88" fmla="*/ 404 w 433"/>
                <a:gd name="T89" fmla="*/ 184 h 352"/>
                <a:gd name="T90" fmla="*/ 423 w 433"/>
                <a:gd name="T91" fmla="*/ 182 h 352"/>
                <a:gd name="T92" fmla="*/ 433 w 433"/>
                <a:gd name="T93" fmla="*/ 119 h 352"/>
                <a:gd name="T94" fmla="*/ 427 w 433"/>
                <a:gd name="T95" fmla="*/ 101 h 352"/>
                <a:gd name="T96" fmla="*/ 421 w 433"/>
                <a:gd name="T97" fmla="*/ 101 h 352"/>
                <a:gd name="T98" fmla="*/ 408 w 433"/>
                <a:gd name="T99" fmla="*/ 86 h 352"/>
                <a:gd name="T100" fmla="*/ 404 w 433"/>
                <a:gd name="T101" fmla="*/ 60 h 352"/>
                <a:gd name="T102" fmla="*/ 410 w 433"/>
                <a:gd name="T103" fmla="*/ 19 h 352"/>
                <a:gd name="T104" fmla="*/ 400 w 433"/>
                <a:gd name="T105" fmla="*/ 5 h 352"/>
                <a:gd name="T106" fmla="*/ 353 w 433"/>
                <a:gd name="T10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352">
                  <a:moveTo>
                    <a:pt x="351" y="0"/>
                  </a:moveTo>
                  <a:lnTo>
                    <a:pt x="339" y="9"/>
                  </a:lnTo>
                  <a:lnTo>
                    <a:pt x="327" y="15"/>
                  </a:lnTo>
                  <a:lnTo>
                    <a:pt x="298" y="25"/>
                  </a:lnTo>
                  <a:lnTo>
                    <a:pt x="278" y="29"/>
                  </a:lnTo>
                  <a:lnTo>
                    <a:pt x="271" y="31"/>
                  </a:lnTo>
                  <a:lnTo>
                    <a:pt x="267" y="35"/>
                  </a:lnTo>
                  <a:lnTo>
                    <a:pt x="261" y="35"/>
                  </a:lnTo>
                  <a:lnTo>
                    <a:pt x="251" y="33"/>
                  </a:lnTo>
                  <a:lnTo>
                    <a:pt x="235" y="33"/>
                  </a:lnTo>
                  <a:lnTo>
                    <a:pt x="227" y="31"/>
                  </a:lnTo>
                  <a:lnTo>
                    <a:pt x="184" y="33"/>
                  </a:lnTo>
                  <a:lnTo>
                    <a:pt x="182" y="31"/>
                  </a:lnTo>
                  <a:lnTo>
                    <a:pt x="175" y="31"/>
                  </a:lnTo>
                  <a:lnTo>
                    <a:pt x="169" y="31"/>
                  </a:lnTo>
                  <a:lnTo>
                    <a:pt x="165" y="31"/>
                  </a:lnTo>
                  <a:lnTo>
                    <a:pt x="163" y="33"/>
                  </a:lnTo>
                  <a:lnTo>
                    <a:pt x="159" y="37"/>
                  </a:lnTo>
                  <a:lnTo>
                    <a:pt x="155" y="39"/>
                  </a:lnTo>
                  <a:lnTo>
                    <a:pt x="151" y="43"/>
                  </a:lnTo>
                  <a:lnTo>
                    <a:pt x="147" y="52"/>
                  </a:lnTo>
                  <a:lnTo>
                    <a:pt x="143" y="60"/>
                  </a:lnTo>
                  <a:lnTo>
                    <a:pt x="120" y="103"/>
                  </a:lnTo>
                  <a:lnTo>
                    <a:pt x="108" y="119"/>
                  </a:lnTo>
                  <a:lnTo>
                    <a:pt x="106" y="121"/>
                  </a:lnTo>
                  <a:lnTo>
                    <a:pt x="88" y="142"/>
                  </a:lnTo>
                  <a:lnTo>
                    <a:pt x="69" y="160"/>
                  </a:lnTo>
                  <a:lnTo>
                    <a:pt x="63" y="170"/>
                  </a:lnTo>
                  <a:lnTo>
                    <a:pt x="53" y="191"/>
                  </a:lnTo>
                  <a:lnTo>
                    <a:pt x="53" y="193"/>
                  </a:lnTo>
                  <a:lnTo>
                    <a:pt x="53" y="193"/>
                  </a:lnTo>
                  <a:lnTo>
                    <a:pt x="53" y="193"/>
                  </a:lnTo>
                  <a:lnTo>
                    <a:pt x="47" y="209"/>
                  </a:lnTo>
                  <a:lnTo>
                    <a:pt x="28" y="252"/>
                  </a:lnTo>
                  <a:lnTo>
                    <a:pt x="16" y="281"/>
                  </a:lnTo>
                  <a:lnTo>
                    <a:pt x="12" y="285"/>
                  </a:lnTo>
                  <a:lnTo>
                    <a:pt x="8" y="293"/>
                  </a:lnTo>
                  <a:lnTo>
                    <a:pt x="0" y="307"/>
                  </a:lnTo>
                  <a:lnTo>
                    <a:pt x="2" y="307"/>
                  </a:lnTo>
                  <a:lnTo>
                    <a:pt x="6" y="309"/>
                  </a:lnTo>
                  <a:lnTo>
                    <a:pt x="12" y="307"/>
                  </a:lnTo>
                  <a:lnTo>
                    <a:pt x="14" y="311"/>
                  </a:lnTo>
                  <a:lnTo>
                    <a:pt x="30" y="326"/>
                  </a:lnTo>
                  <a:lnTo>
                    <a:pt x="34" y="334"/>
                  </a:lnTo>
                  <a:lnTo>
                    <a:pt x="34" y="340"/>
                  </a:lnTo>
                  <a:lnTo>
                    <a:pt x="43" y="344"/>
                  </a:lnTo>
                  <a:lnTo>
                    <a:pt x="47" y="352"/>
                  </a:lnTo>
                  <a:lnTo>
                    <a:pt x="63" y="352"/>
                  </a:lnTo>
                  <a:lnTo>
                    <a:pt x="63" y="352"/>
                  </a:lnTo>
                  <a:lnTo>
                    <a:pt x="67" y="350"/>
                  </a:lnTo>
                  <a:lnTo>
                    <a:pt x="81" y="350"/>
                  </a:lnTo>
                  <a:lnTo>
                    <a:pt x="86" y="336"/>
                  </a:lnTo>
                  <a:lnTo>
                    <a:pt x="88" y="328"/>
                  </a:lnTo>
                  <a:lnTo>
                    <a:pt x="98" y="332"/>
                  </a:lnTo>
                  <a:lnTo>
                    <a:pt x="108" y="321"/>
                  </a:lnTo>
                  <a:lnTo>
                    <a:pt x="122" y="324"/>
                  </a:lnTo>
                  <a:lnTo>
                    <a:pt x="126" y="330"/>
                  </a:lnTo>
                  <a:lnTo>
                    <a:pt x="128" y="332"/>
                  </a:lnTo>
                  <a:lnTo>
                    <a:pt x="130" y="336"/>
                  </a:lnTo>
                  <a:lnTo>
                    <a:pt x="133" y="338"/>
                  </a:lnTo>
                  <a:lnTo>
                    <a:pt x="145" y="344"/>
                  </a:lnTo>
                  <a:lnTo>
                    <a:pt x="151" y="344"/>
                  </a:lnTo>
                  <a:lnTo>
                    <a:pt x="153" y="344"/>
                  </a:lnTo>
                  <a:lnTo>
                    <a:pt x="153" y="336"/>
                  </a:lnTo>
                  <a:lnTo>
                    <a:pt x="153" y="336"/>
                  </a:lnTo>
                  <a:lnTo>
                    <a:pt x="157" y="334"/>
                  </a:lnTo>
                  <a:lnTo>
                    <a:pt x="159" y="328"/>
                  </a:lnTo>
                  <a:lnTo>
                    <a:pt x="169" y="326"/>
                  </a:lnTo>
                  <a:lnTo>
                    <a:pt x="173" y="328"/>
                  </a:lnTo>
                  <a:lnTo>
                    <a:pt x="182" y="332"/>
                  </a:lnTo>
                  <a:lnTo>
                    <a:pt x="184" y="338"/>
                  </a:lnTo>
                  <a:lnTo>
                    <a:pt x="188" y="338"/>
                  </a:lnTo>
                  <a:lnTo>
                    <a:pt x="190" y="340"/>
                  </a:lnTo>
                  <a:lnTo>
                    <a:pt x="196" y="338"/>
                  </a:lnTo>
                  <a:lnTo>
                    <a:pt x="218" y="350"/>
                  </a:lnTo>
                  <a:lnTo>
                    <a:pt x="229" y="348"/>
                  </a:lnTo>
                  <a:lnTo>
                    <a:pt x="231" y="344"/>
                  </a:lnTo>
                  <a:lnTo>
                    <a:pt x="231" y="340"/>
                  </a:lnTo>
                  <a:lnTo>
                    <a:pt x="233" y="338"/>
                  </a:lnTo>
                  <a:lnTo>
                    <a:pt x="229" y="332"/>
                  </a:lnTo>
                  <a:lnTo>
                    <a:pt x="231" y="332"/>
                  </a:lnTo>
                  <a:lnTo>
                    <a:pt x="237" y="332"/>
                  </a:lnTo>
                  <a:lnTo>
                    <a:pt x="247" y="336"/>
                  </a:lnTo>
                  <a:lnTo>
                    <a:pt x="253" y="336"/>
                  </a:lnTo>
                  <a:lnTo>
                    <a:pt x="255" y="332"/>
                  </a:lnTo>
                  <a:lnTo>
                    <a:pt x="261" y="332"/>
                  </a:lnTo>
                  <a:lnTo>
                    <a:pt x="265" y="330"/>
                  </a:lnTo>
                  <a:lnTo>
                    <a:pt x="271" y="334"/>
                  </a:lnTo>
                  <a:lnTo>
                    <a:pt x="278" y="334"/>
                  </a:lnTo>
                  <a:lnTo>
                    <a:pt x="278" y="332"/>
                  </a:lnTo>
                  <a:lnTo>
                    <a:pt x="280" y="332"/>
                  </a:lnTo>
                  <a:lnTo>
                    <a:pt x="284" y="334"/>
                  </a:lnTo>
                  <a:lnTo>
                    <a:pt x="288" y="334"/>
                  </a:lnTo>
                  <a:lnTo>
                    <a:pt x="290" y="334"/>
                  </a:lnTo>
                  <a:lnTo>
                    <a:pt x="294" y="332"/>
                  </a:lnTo>
                  <a:lnTo>
                    <a:pt x="300" y="319"/>
                  </a:lnTo>
                  <a:lnTo>
                    <a:pt x="302" y="321"/>
                  </a:lnTo>
                  <a:lnTo>
                    <a:pt x="304" y="321"/>
                  </a:lnTo>
                  <a:lnTo>
                    <a:pt x="304" y="319"/>
                  </a:lnTo>
                  <a:lnTo>
                    <a:pt x="300" y="311"/>
                  </a:lnTo>
                  <a:lnTo>
                    <a:pt x="304" y="307"/>
                  </a:lnTo>
                  <a:lnTo>
                    <a:pt x="304" y="301"/>
                  </a:lnTo>
                  <a:lnTo>
                    <a:pt x="306" y="297"/>
                  </a:lnTo>
                  <a:lnTo>
                    <a:pt x="329" y="293"/>
                  </a:lnTo>
                  <a:lnTo>
                    <a:pt x="327" y="281"/>
                  </a:lnTo>
                  <a:lnTo>
                    <a:pt x="329" y="279"/>
                  </a:lnTo>
                  <a:lnTo>
                    <a:pt x="331" y="274"/>
                  </a:lnTo>
                  <a:lnTo>
                    <a:pt x="333" y="274"/>
                  </a:lnTo>
                  <a:lnTo>
                    <a:pt x="333" y="266"/>
                  </a:lnTo>
                  <a:lnTo>
                    <a:pt x="341" y="268"/>
                  </a:lnTo>
                  <a:lnTo>
                    <a:pt x="363" y="272"/>
                  </a:lnTo>
                  <a:lnTo>
                    <a:pt x="384" y="274"/>
                  </a:lnTo>
                  <a:lnTo>
                    <a:pt x="386" y="274"/>
                  </a:lnTo>
                  <a:lnTo>
                    <a:pt x="408" y="272"/>
                  </a:lnTo>
                  <a:lnTo>
                    <a:pt x="417" y="266"/>
                  </a:lnTo>
                  <a:lnTo>
                    <a:pt x="419" y="266"/>
                  </a:lnTo>
                  <a:lnTo>
                    <a:pt x="423" y="270"/>
                  </a:lnTo>
                  <a:lnTo>
                    <a:pt x="425" y="270"/>
                  </a:lnTo>
                  <a:lnTo>
                    <a:pt x="429" y="266"/>
                  </a:lnTo>
                  <a:lnTo>
                    <a:pt x="429" y="266"/>
                  </a:lnTo>
                  <a:lnTo>
                    <a:pt x="429" y="264"/>
                  </a:lnTo>
                  <a:lnTo>
                    <a:pt x="433" y="264"/>
                  </a:lnTo>
                  <a:lnTo>
                    <a:pt x="433" y="254"/>
                  </a:lnTo>
                  <a:lnTo>
                    <a:pt x="425" y="252"/>
                  </a:lnTo>
                  <a:lnTo>
                    <a:pt x="419" y="248"/>
                  </a:lnTo>
                  <a:lnTo>
                    <a:pt x="417" y="244"/>
                  </a:lnTo>
                  <a:lnTo>
                    <a:pt x="417" y="238"/>
                  </a:lnTo>
                  <a:lnTo>
                    <a:pt x="410" y="232"/>
                  </a:lnTo>
                  <a:lnTo>
                    <a:pt x="410" y="219"/>
                  </a:lnTo>
                  <a:lnTo>
                    <a:pt x="408" y="215"/>
                  </a:lnTo>
                  <a:lnTo>
                    <a:pt x="402" y="213"/>
                  </a:lnTo>
                  <a:lnTo>
                    <a:pt x="400" y="211"/>
                  </a:lnTo>
                  <a:lnTo>
                    <a:pt x="404" y="197"/>
                  </a:lnTo>
                  <a:lnTo>
                    <a:pt x="402" y="191"/>
                  </a:lnTo>
                  <a:lnTo>
                    <a:pt x="404" y="184"/>
                  </a:lnTo>
                  <a:lnTo>
                    <a:pt x="417" y="187"/>
                  </a:lnTo>
                  <a:lnTo>
                    <a:pt x="423" y="184"/>
                  </a:lnTo>
                  <a:lnTo>
                    <a:pt x="423" y="182"/>
                  </a:lnTo>
                  <a:lnTo>
                    <a:pt x="431" y="182"/>
                  </a:lnTo>
                  <a:lnTo>
                    <a:pt x="433" y="176"/>
                  </a:lnTo>
                  <a:lnTo>
                    <a:pt x="433" y="119"/>
                  </a:lnTo>
                  <a:lnTo>
                    <a:pt x="431" y="117"/>
                  </a:lnTo>
                  <a:lnTo>
                    <a:pt x="429" y="107"/>
                  </a:lnTo>
                  <a:lnTo>
                    <a:pt x="427" y="101"/>
                  </a:lnTo>
                  <a:lnTo>
                    <a:pt x="423" y="101"/>
                  </a:lnTo>
                  <a:lnTo>
                    <a:pt x="423" y="103"/>
                  </a:lnTo>
                  <a:lnTo>
                    <a:pt x="421" y="101"/>
                  </a:lnTo>
                  <a:lnTo>
                    <a:pt x="417" y="92"/>
                  </a:lnTo>
                  <a:lnTo>
                    <a:pt x="415" y="90"/>
                  </a:lnTo>
                  <a:lnTo>
                    <a:pt x="408" y="86"/>
                  </a:lnTo>
                  <a:lnTo>
                    <a:pt x="400" y="68"/>
                  </a:lnTo>
                  <a:lnTo>
                    <a:pt x="400" y="62"/>
                  </a:lnTo>
                  <a:lnTo>
                    <a:pt x="404" y="60"/>
                  </a:lnTo>
                  <a:lnTo>
                    <a:pt x="410" y="35"/>
                  </a:lnTo>
                  <a:lnTo>
                    <a:pt x="410" y="25"/>
                  </a:lnTo>
                  <a:lnTo>
                    <a:pt x="410" y="19"/>
                  </a:lnTo>
                  <a:lnTo>
                    <a:pt x="412" y="11"/>
                  </a:lnTo>
                  <a:lnTo>
                    <a:pt x="408" y="7"/>
                  </a:lnTo>
                  <a:lnTo>
                    <a:pt x="400" y="5"/>
                  </a:lnTo>
                  <a:lnTo>
                    <a:pt x="372" y="9"/>
                  </a:lnTo>
                  <a:lnTo>
                    <a:pt x="359" y="9"/>
                  </a:lnTo>
                  <a:lnTo>
                    <a:pt x="353" y="0"/>
                  </a:lnTo>
                  <a:lnTo>
                    <a:pt x="3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2" name="Freeform 763"/>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3" name="Freeform 764"/>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4" name="Freeform 765"/>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5" name="Freeform 766"/>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6" name="Freeform 767"/>
            <p:cNvSpPr>
              <a:spLocks/>
            </p:cNvSpPr>
            <p:nvPr/>
          </p:nvSpPr>
          <p:spPr bwMode="auto">
            <a:xfrm>
              <a:off x="7958138" y="1331913"/>
              <a:ext cx="592138" cy="409575"/>
            </a:xfrm>
            <a:custGeom>
              <a:avLst/>
              <a:gdLst>
                <a:gd name="T0" fmla="*/ 85 w 373"/>
                <a:gd name="T1" fmla="*/ 4 h 258"/>
                <a:gd name="T2" fmla="*/ 63 w 373"/>
                <a:gd name="T3" fmla="*/ 10 h 258"/>
                <a:gd name="T4" fmla="*/ 55 w 373"/>
                <a:gd name="T5" fmla="*/ 17 h 258"/>
                <a:gd name="T6" fmla="*/ 57 w 373"/>
                <a:gd name="T7" fmla="*/ 25 h 258"/>
                <a:gd name="T8" fmla="*/ 71 w 373"/>
                <a:gd name="T9" fmla="*/ 33 h 258"/>
                <a:gd name="T10" fmla="*/ 73 w 373"/>
                <a:gd name="T11" fmla="*/ 41 h 258"/>
                <a:gd name="T12" fmla="*/ 81 w 373"/>
                <a:gd name="T13" fmla="*/ 60 h 258"/>
                <a:gd name="T14" fmla="*/ 94 w 373"/>
                <a:gd name="T15" fmla="*/ 68 h 258"/>
                <a:gd name="T16" fmla="*/ 100 w 373"/>
                <a:gd name="T17" fmla="*/ 78 h 258"/>
                <a:gd name="T18" fmla="*/ 102 w 373"/>
                <a:gd name="T19" fmla="*/ 86 h 258"/>
                <a:gd name="T20" fmla="*/ 96 w 373"/>
                <a:gd name="T21" fmla="*/ 107 h 258"/>
                <a:gd name="T22" fmla="*/ 57 w 373"/>
                <a:gd name="T23" fmla="*/ 105 h 258"/>
                <a:gd name="T24" fmla="*/ 55 w 373"/>
                <a:gd name="T25" fmla="*/ 111 h 258"/>
                <a:gd name="T26" fmla="*/ 30 w 373"/>
                <a:gd name="T27" fmla="*/ 121 h 258"/>
                <a:gd name="T28" fmla="*/ 24 w 373"/>
                <a:gd name="T29" fmla="*/ 123 h 258"/>
                <a:gd name="T30" fmla="*/ 4 w 373"/>
                <a:gd name="T31" fmla="*/ 115 h 258"/>
                <a:gd name="T32" fmla="*/ 0 w 373"/>
                <a:gd name="T33" fmla="*/ 117 h 258"/>
                <a:gd name="T34" fmla="*/ 4 w 373"/>
                <a:gd name="T35" fmla="*/ 125 h 258"/>
                <a:gd name="T36" fmla="*/ 8 w 373"/>
                <a:gd name="T37" fmla="*/ 133 h 258"/>
                <a:gd name="T38" fmla="*/ 20 w 373"/>
                <a:gd name="T39" fmla="*/ 141 h 258"/>
                <a:gd name="T40" fmla="*/ 22 w 373"/>
                <a:gd name="T41" fmla="*/ 141 h 258"/>
                <a:gd name="T42" fmla="*/ 53 w 373"/>
                <a:gd name="T43" fmla="*/ 158 h 258"/>
                <a:gd name="T44" fmla="*/ 63 w 373"/>
                <a:gd name="T45" fmla="*/ 164 h 258"/>
                <a:gd name="T46" fmla="*/ 77 w 373"/>
                <a:gd name="T47" fmla="*/ 180 h 258"/>
                <a:gd name="T48" fmla="*/ 89 w 373"/>
                <a:gd name="T49" fmla="*/ 188 h 258"/>
                <a:gd name="T50" fmla="*/ 118 w 373"/>
                <a:gd name="T51" fmla="*/ 199 h 258"/>
                <a:gd name="T52" fmla="*/ 136 w 373"/>
                <a:gd name="T53" fmla="*/ 178 h 258"/>
                <a:gd name="T54" fmla="*/ 169 w 373"/>
                <a:gd name="T55" fmla="*/ 162 h 258"/>
                <a:gd name="T56" fmla="*/ 183 w 373"/>
                <a:gd name="T57" fmla="*/ 172 h 258"/>
                <a:gd name="T58" fmla="*/ 183 w 373"/>
                <a:gd name="T59" fmla="*/ 174 h 258"/>
                <a:gd name="T60" fmla="*/ 183 w 373"/>
                <a:gd name="T61" fmla="*/ 180 h 258"/>
                <a:gd name="T62" fmla="*/ 192 w 373"/>
                <a:gd name="T63" fmla="*/ 184 h 258"/>
                <a:gd name="T64" fmla="*/ 212 w 373"/>
                <a:gd name="T65" fmla="*/ 197 h 258"/>
                <a:gd name="T66" fmla="*/ 237 w 373"/>
                <a:gd name="T67" fmla="*/ 217 h 258"/>
                <a:gd name="T68" fmla="*/ 251 w 373"/>
                <a:gd name="T69" fmla="*/ 231 h 258"/>
                <a:gd name="T70" fmla="*/ 275 w 373"/>
                <a:gd name="T71" fmla="*/ 254 h 258"/>
                <a:gd name="T72" fmla="*/ 373 w 373"/>
                <a:gd name="T73" fmla="*/ 258 h 258"/>
                <a:gd name="T74" fmla="*/ 373 w 373"/>
                <a:gd name="T75" fmla="*/ 141 h 258"/>
                <a:gd name="T76" fmla="*/ 343 w 373"/>
                <a:gd name="T77" fmla="*/ 137 h 258"/>
                <a:gd name="T78" fmla="*/ 331 w 373"/>
                <a:gd name="T79" fmla="*/ 137 h 258"/>
                <a:gd name="T80" fmla="*/ 320 w 373"/>
                <a:gd name="T81" fmla="*/ 139 h 258"/>
                <a:gd name="T82" fmla="*/ 286 w 373"/>
                <a:gd name="T83" fmla="*/ 133 h 258"/>
                <a:gd name="T84" fmla="*/ 273 w 373"/>
                <a:gd name="T85" fmla="*/ 133 h 258"/>
                <a:gd name="T86" fmla="*/ 255 w 373"/>
                <a:gd name="T87" fmla="*/ 127 h 258"/>
                <a:gd name="T88" fmla="*/ 249 w 373"/>
                <a:gd name="T89" fmla="*/ 121 h 258"/>
                <a:gd name="T90" fmla="*/ 247 w 373"/>
                <a:gd name="T91" fmla="*/ 117 h 258"/>
                <a:gd name="T92" fmla="*/ 220 w 373"/>
                <a:gd name="T93" fmla="*/ 94 h 258"/>
                <a:gd name="T94" fmla="*/ 212 w 373"/>
                <a:gd name="T95" fmla="*/ 90 h 258"/>
                <a:gd name="T96" fmla="*/ 206 w 373"/>
                <a:gd name="T97" fmla="*/ 88 h 258"/>
                <a:gd name="T98" fmla="*/ 202 w 373"/>
                <a:gd name="T99" fmla="*/ 90 h 258"/>
                <a:gd name="T100" fmla="*/ 190 w 373"/>
                <a:gd name="T101" fmla="*/ 74 h 258"/>
                <a:gd name="T102" fmla="*/ 179 w 373"/>
                <a:gd name="T103" fmla="*/ 55 h 258"/>
                <a:gd name="T104" fmla="*/ 173 w 373"/>
                <a:gd name="T105" fmla="*/ 47 h 258"/>
                <a:gd name="T106" fmla="*/ 157 w 373"/>
                <a:gd name="T107" fmla="*/ 39 h 258"/>
                <a:gd name="T108" fmla="*/ 143 w 373"/>
                <a:gd name="T109" fmla="*/ 39 h 258"/>
                <a:gd name="T110" fmla="*/ 143 w 373"/>
                <a:gd name="T111" fmla="*/ 33 h 258"/>
                <a:gd name="T112" fmla="*/ 122 w 373"/>
                <a:gd name="T113" fmla="*/ 19 h 258"/>
                <a:gd name="T114" fmla="*/ 118 w 373"/>
                <a:gd name="T115" fmla="*/ 21 h 258"/>
                <a:gd name="T116" fmla="*/ 114 w 373"/>
                <a:gd name="T117" fmla="*/ 15 h 258"/>
                <a:gd name="T118" fmla="*/ 112 w 373"/>
                <a:gd name="T119" fmla="*/ 4 h 258"/>
                <a:gd name="T120" fmla="*/ 91 w 373"/>
                <a:gd name="T121" fmla="*/ 2 h 258"/>
                <a:gd name="T122" fmla="*/ 87 w 373"/>
                <a:gd name="T12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 h="258">
                  <a:moveTo>
                    <a:pt x="87" y="0"/>
                  </a:moveTo>
                  <a:lnTo>
                    <a:pt x="85" y="4"/>
                  </a:lnTo>
                  <a:lnTo>
                    <a:pt x="85" y="4"/>
                  </a:lnTo>
                  <a:lnTo>
                    <a:pt x="63" y="10"/>
                  </a:lnTo>
                  <a:lnTo>
                    <a:pt x="53" y="13"/>
                  </a:lnTo>
                  <a:lnTo>
                    <a:pt x="55" y="17"/>
                  </a:lnTo>
                  <a:lnTo>
                    <a:pt x="59" y="21"/>
                  </a:lnTo>
                  <a:lnTo>
                    <a:pt x="57" y="25"/>
                  </a:lnTo>
                  <a:lnTo>
                    <a:pt x="67" y="29"/>
                  </a:lnTo>
                  <a:lnTo>
                    <a:pt x="71" y="33"/>
                  </a:lnTo>
                  <a:lnTo>
                    <a:pt x="71" y="37"/>
                  </a:lnTo>
                  <a:lnTo>
                    <a:pt x="73" y="41"/>
                  </a:lnTo>
                  <a:lnTo>
                    <a:pt x="79" y="51"/>
                  </a:lnTo>
                  <a:lnTo>
                    <a:pt x="81" y="60"/>
                  </a:lnTo>
                  <a:lnTo>
                    <a:pt x="89" y="64"/>
                  </a:lnTo>
                  <a:lnTo>
                    <a:pt x="94" y="68"/>
                  </a:lnTo>
                  <a:lnTo>
                    <a:pt x="100" y="70"/>
                  </a:lnTo>
                  <a:lnTo>
                    <a:pt x="100" y="78"/>
                  </a:lnTo>
                  <a:lnTo>
                    <a:pt x="102" y="82"/>
                  </a:lnTo>
                  <a:lnTo>
                    <a:pt x="102" y="86"/>
                  </a:lnTo>
                  <a:lnTo>
                    <a:pt x="102" y="92"/>
                  </a:lnTo>
                  <a:lnTo>
                    <a:pt x="96" y="107"/>
                  </a:lnTo>
                  <a:lnTo>
                    <a:pt x="91" y="109"/>
                  </a:lnTo>
                  <a:lnTo>
                    <a:pt x="57" y="105"/>
                  </a:lnTo>
                  <a:lnTo>
                    <a:pt x="55" y="107"/>
                  </a:lnTo>
                  <a:lnTo>
                    <a:pt x="55" y="111"/>
                  </a:lnTo>
                  <a:lnTo>
                    <a:pt x="36" y="111"/>
                  </a:lnTo>
                  <a:lnTo>
                    <a:pt x="30" y="121"/>
                  </a:lnTo>
                  <a:lnTo>
                    <a:pt x="26" y="123"/>
                  </a:lnTo>
                  <a:lnTo>
                    <a:pt x="24" y="123"/>
                  </a:lnTo>
                  <a:lnTo>
                    <a:pt x="20" y="115"/>
                  </a:lnTo>
                  <a:lnTo>
                    <a:pt x="4" y="115"/>
                  </a:lnTo>
                  <a:lnTo>
                    <a:pt x="2" y="115"/>
                  </a:lnTo>
                  <a:lnTo>
                    <a:pt x="0" y="117"/>
                  </a:lnTo>
                  <a:lnTo>
                    <a:pt x="0" y="117"/>
                  </a:lnTo>
                  <a:lnTo>
                    <a:pt x="4" y="125"/>
                  </a:lnTo>
                  <a:lnTo>
                    <a:pt x="4" y="129"/>
                  </a:lnTo>
                  <a:lnTo>
                    <a:pt x="8" y="133"/>
                  </a:lnTo>
                  <a:lnTo>
                    <a:pt x="12" y="139"/>
                  </a:lnTo>
                  <a:lnTo>
                    <a:pt x="20" y="141"/>
                  </a:lnTo>
                  <a:lnTo>
                    <a:pt x="20" y="139"/>
                  </a:lnTo>
                  <a:lnTo>
                    <a:pt x="22" y="141"/>
                  </a:lnTo>
                  <a:lnTo>
                    <a:pt x="47" y="154"/>
                  </a:lnTo>
                  <a:lnTo>
                    <a:pt x="53" y="158"/>
                  </a:lnTo>
                  <a:lnTo>
                    <a:pt x="59" y="160"/>
                  </a:lnTo>
                  <a:lnTo>
                    <a:pt x="63" y="164"/>
                  </a:lnTo>
                  <a:lnTo>
                    <a:pt x="77" y="178"/>
                  </a:lnTo>
                  <a:lnTo>
                    <a:pt x="77" y="180"/>
                  </a:lnTo>
                  <a:lnTo>
                    <a:pt x="81" y="184"/>
                  </a:lnTo>
                  <a:lnTo>
                    <a:pt x="89" y="188"/>
                  </a:lnTo>
                  <a:lnTo>
                    <a:pt x="100" y="192"/>
                  </a:lnTo>
                  <a:lnTo>
                    <a:pt x="118" y="199"/>
                  </a:lnTo>
                  <a:lnTo>
                    <a:pt x="126" y="199"/>
                  </a:lnTo>
                  <a:lnTo>
                    <a:pt x="136" y="178"/>
                  </a:lnTo>
                  <a:lnTo>
                    <a:pt x="157" y="162"/>
                  </a:lnTo>
                  <a:lnTo>
                    <a:pt x="169" y="162"/>
                  </a:lnTo>
                  <a:lnTo>
                    <a:pt x="175" y="164"/>
                  </a:lnTo>
                  <a:lnTo>
                    <a:pt x="183" y="172"/>
                  </a:lnTo>
                  <a:lnTo>
                    <a:pt x="183" y="174"/>
                  </a:lnTo>
                  <a:lnTo>
                    <a:pt x="183" y="174"/>
                  </a:lnTo>
                  <a:lnTo>
                    <a:pt x="183" y="174"/>
                  </a:lnTo>
                  <a:lnTo>
                    <a:pt x="183" y="180"/>
                  </a:lnTo>
                  <a:lnTo>
                    <a:pt x="188" y="182"/>
                  </a:lnTo>
                  <a:lnTo>
                    <a:pt x="192" y="184"/>
                  </a:lnTo>
                  <a:lnTo>
                    <a:pt x="198" y="190"/>
                  </a:lnTo>
                  <a:lnTo>
                    <a:pt x="212" y="197"/>
                  </a:lnTo>
                  <a:lnTo>
                    <a:pt x="232" y="213"/>
                  </a:lnTo>
                  <a:lnTo>
                    <a:pt x="237" y="217"/>
                  </a:lnTo>
                  <a:lnTo>
                    <a:pt x="245" y="225"/>
                  </a:lnTo>
                  <a:lnTo>
                    <a:pt x="251" y="231"/>
                  </a:lnTo>
                  <a:lnTo>
                    <a:pt x="257" y="235"/>
                  </a:lnTo>
                  <a:lnTo>
                    <a:pt x="275" y="254"/>
                  </a:lnTo>
                  <a:lnTo>
                    <a:pt x="277" y="258"/>
                  </a:lnTo>
                  <a:lnTo>
                    <a:pt x="373" y="258"/>
                  </a:lnTo>
                  <a:lnTo>
                    <a:pt x="373" y="141"/>
                  </a:lnTo>
                  <a:lnTo>
                    <a:pt x="373" y="141"/>
                  </a:lnTo>
                  <a:lnTo>
                    <a:pt x="355" y="139"/>
                  </a:lnTo>
                  <a:lnTo>
                    <a:pt x="343" y="137"/>
                  </a:lnTo>
                  <a:lnTo>
                    <a:pt x="339" y="137"/>
                  </a:lnTo>
                  <a:lnTo>
                    <a:pt x="331" y="137"/>
                  </a:lnTo>
                  <a:lnTo>
                    <a:pt x="324" y="137"/>
                  </a:lnTo>
                  <a:lnTo>
                    <a:pt x="320" y="139"/>
                  </a:lnTo>
                  <a:lnTo>
                    <a:pt x="314" y="139"/>
                  </a:lnTo>
                  <a:lnTo>
                    <a:pt x="286" y="133"/>
                  </a:lnTo>
                  <a:lnTo>
                    <a:pt x="279" y="133"/>
                  </a:lnTo>
                  <a:lnTo>
                    <a:pt x="273" y="133"/>
                  </a:lnTo>
                  <a:lnTo>
                    <a:pt x="265" y="129"/>
                  </a:lnTo>
                  <a:lnTo>
                    <a:pt x="255" y="127"/>
                  </a:lnTo>
                  <a:lnTo>
                    <a:pt x="253" y="127"/>
                  </a:lnTo>
                  <a:lnTo>
                    <a:pt x="249" y="121"/>
                  </a:lnTo>
                  <a:lnTo>
                    <a:pt x="249" y="121"/>
                  </a:lnTo>
                  <a:lnTo>
                    <a:pt x="247" y="117"/>
                  </a:lnTo>
                  <a:lnTo>
                    <a:pt x="226" y="100"/>
                  </a:lnTo>
                  <a:lnTo>
                    <a:pt x="220" y="94"/>
                  </a:lnTo>
                  <a:lnTo>
                    <a:pt x="216" y="90"/>
                  </a:lnTo>
                  <a:lnTo>
                    <a:pt x="212" y="90"/>
                  </a:lnTo>
                  <a:lnTo>
                    <a:pt x="208" y="90"/>
                  </a:lnTo>
                  <a:lnTo>
                    <a:pt x="206" y="88"/>
                  </a:lnTo>
                  <a:lnTo>
                    <a:pt x="202" y="88"/>
                  </a:lnTo>
                  <a:lnTo>
                    <a:pt x="202" y="90"/>
                  </a:lnTo>
                  <a:lnTo>
                    <a:pt x="196" y="80"/>
                  </a:lnTo>
                  <a:lnTo>
                    <a:pt x="190" y="74"/>
                  </a:lnTo>
                  <a:lnTo>
                    <a:pt x="185" y="68"/>
                  </a:lnTo>
                  <a:lnTo>
                    <a:pt x="179" y="55"/>
                  </a:lnTo>
                  <a:lnTo>
                    <a:pt x="173" y="51"/>
                  </a:lnTo>
                  <a:lnTo>
                    <a:pt x="173" y="47"/>
                  </a:lnTo>
                  <a:lnTo>
                    <a:pt x="163" y="43"/>
                  </a:lnTo>
                  <a:lnTo>
                    <a:pt x="157" y="39"/>
                  </a:lnTo>
                  <a:lnTo>
                    <a:pt x="147" y="41"/>
                  </a:lnTo>
                  <a:lnTo>
                    <a:pt x="143" y="39"/>
                  </a:lnTo>
                  <a:lnTo>
                    <a:pt x="145" y="35"/>
                  </a:lnTo>
                  <a:lnTo>
                    <a:pt x="143" y="33"/>
                  </a:lnTo>
                  <a:lnTo>
                    <a:pt x="138" y="29"/>
                  </a:lnTo>
                  <a:lnTo>
                    <a:pt x="122" y="19"/>
                  </a:lnTo>
                  <a:lnTo>
                    <a:pt x="120" y="19"/>
                  </a:lnTo>
                  <a:lnTo>
                    <a:pt x="118" y="21"/>
                  </a:lnTo>
                  <a:lnTo>
                    <a:pt x="116" y="21"/>
                  </a:lnTo>
                  <a:lnTo>
                    <a:pt x="114" y="15"/>
                  </a:lnTo>
                  <a:lnTo>
                    <a:pt x="110" y="8"/>
                  </a:lnTo>
                  <a:lnTo>
                    <a:pt x="112" y="4"/>
                  </a:lnTo>
                  <a:lnTo>
                    <a:pt x="98" y="2"/>
                  </a:lnTo>
                  <a:lnTo>
                    <a:pt x="91" y="2"/>
                  </a:lnTo>
                  <a:lnTo>
                    <a:pt x="91" y="0"/>
                  </a:lnTo>
                  <a:lnTo>
                    <a:pt x="8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7" name="Freeform 768"/>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8" name="Freeform 769"/>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9" name="Freeform 770"/>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0" name="Freeform 771"/>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1" name="Freeform 772"/>
            <p:cNvSpPr>
              <a:spLocks/>
            </p:cNvSpPr>
            <p:nvPr/>
          </p:nvSpPr>
          <p:spPr bwMode="auto">
            <a:xfrm>
              <a:off x="7607300" y="1608138"/>
              <a:ext cx="868363" cy="454025"/>
            </a:xfrm>
            <a:custGeom>
              <a:avLst/>
              <a:gdLst>
                <a:gd name="T0" fmla="*/ 355 w 547"/>
                <a:gd name="T1" fmla="*/ 27 h 286"/>
                <a:gd name="T2" fmla="*/ 323 w 547"/>
                <a:gd name="T3" fmla="*/ 25 h 286"/>
                <a:gd name="T4" fmla="*/ 300 w 547"/>
                <a:gd name="T5" fmla="*/ 31 h 286"/>
                <a:gd name="T6" fmla="*/ 268 w 547"/>
                <a:gd name="T7" fmla="*/ 37 h 286"/>
                <a:gd name="T8" fmla="*/ 233 w 547"/>
                <a:gd name="T9" fmla="*/ 35 h 286"/>
                <a:gd name="T10" fmla="*/ 180 w 547"/>
                <a:gd name="T11" fmla="*/ 53 h 286"/>
                <a:gd name="T12" fmla="*/ 174 w 547"/>
                <a:gd name="T13" fmla="*/ 82 h 286"/>
                <a:gd name="T14" fmla="*/ 153 w 547"/>
                <a:gd name="T15" fmla="*/ 106 h 286"/>
                <a:gd name="T16" fmla="*/ 135 w 547"/>
                <a:gd name="T17" fmla="*/ 133 h 286"/>
                <a:gd name="T18" fmla="*/ 118 w 547"/>
                <a:gd name="T19" fmla="*/ 147 h 286"/>
                <a:gd name="T20" fmla="*/ 110 w 547"/>
                <a:gd name="T21" fmla="*/ 168 h 286"/>
                <a:gd name="T22" fmla="*/ 104 w 547"/>
                <a:gd name="T23" fmla="*/ 133 h 286"/>
                <a:gd name="T24" fmla="*/ 114 w 547"/>
                <a:gd name="T25" fmla="*/ 137 h 286"/>
                <a:gd name="T26" fmla="*/ 112 w 547"/>
                <a:gd name="T27" fmla="*/ 117 h 286"/>
                <a:gd name="T28" fmla="*/ 122 w 547"/>
                <a:gd name="T29" fmla="*/ 102 h 286"/>
                <a:gd name="T30" fmla="*/ 98 w 547"/>
                <a:gd name="T31" fmla="*/ 90 h 286"/>
                <a:gd name="T32" fmla="*/ 33 w 547"/>
                <a:gd name="T33" fmla="*/ 74 h 286"/>
                <a:gd name="T34" fmla="*/ 0 w 547"/>
                <a:gd name="T35" fmla="*/ 84 h 286"/>
                <a:gd name="T36" fmla="*/ 4 w 547"/>
                <a:gd name="T37" fmla="*/ 112 h 286"/>
                <a:gd name="T38" fmla="*/ 10 w 547"/>
                <a:gd name="T39" fmla="*/ 141 h 286"/>
                <a:gd name="T40" fmla="*/ 6 w 547"/>
                <a:gd name="T41" fmla="*/ 160 h 286"/>
                <a:gd name="T42" fmla="*/ 22 w 547"/>
                <a:gd name="T43" fmla="*/ 170 h 286"/>
                <a:gd name="T44" fmla="*/ 28 w 547"/>
                <a:gd name="T45" fmla="*/ 188 h 286"/>
                <a:gd name="T46" fmla="*/ 47 w 547"/>
                <a:gd name="T47" fmla="*/ 172 h 286"/>
                <a:gd name="T48" fmla="*/ 80 w 547"/>
                <a:gd name="T49" fmla="*/ 176 h 286"/>
                <a:gd name="T50" fmla="*/ 77 w 547"/>
                <a:gd name="T51" fmla="*/ 192 h 286"/>
                <a:gd name="T52" fmla="*/ 71 w 547"/>
                <a:gd name="T53" fmla="*/ 219 h 286"/>
                <a:gd name="T54" fmla="*/ 92 w 547"/>
                <a:gd name="T55" fmla="*/ 237 h 286"/>
                <a:gd name="T56" fmla="*/ 108 w 547"/>
                <a:gd name="T57" fmla="*/ 219 h 286"/>
                <a:gd name="T58" fmla="*/ 114 w 547"/>
                <a:gd name="T59" fmla="*/ 215 h 286"/>
                <a:gd name="T60" fmla="*/ 147 w 547"/>
                <a:gd name="T61" fmla="*/ 186 h 286"/>
                <a:gd name="T62" fmla="*/ 169 w 547"/>
                <a:gd name="T63" fmla="*/ 178 h 286"/>
                <a:gd name="T64" fmla="*/ 198 w 547"/>
                <a:gd name="T65" fmla="*/ 164 h 286"/>
                <a:gd name="T66" fmla="*/ 194 w 547"/>
                <a:gd name="T67" fmla="*/ 139 h 286"/>
                <a:gd name="T68" fmla="*/ 229 w 547"/>
                <a:gd name="T69" fmla="*/ 129 h 286"/>
                <a:gd name="T70" fmla="*/ 261 w 547"/>
                <a:gd name="T71" fmla="*/ 139 h 286"/>
                <a:gd name="T72" fmla="*/ 270 w 547"/>
                <a:gd name="T73" fmla="*/ 155 h 286"/>
                <a:gd name="T74" fmla="*/ 270 w 547"/>
                <a:gd name="T75" fmla="*/ 184 h 286"/>
                <a:gd name="T76" fmla="*/ 292 w 547"/>
                <a:gd name="T77" fmla="*/ 207 h 286"/>
                <a:gd name="T78" fmla="*/ 310 w 547"/>
                <a:gd name="T79" fmla="*/ 221 h 286"/>
                <a:gd name="T80" fmla="*/ 335 w 547"/>
                <a:gd name="T81" fmla="*/ 200 h 286"/>
                <a:gd name="T82" fmla="*/ 376 w 547"/>
                <a:gd name="T83" fmla="*/ 200 h 286"/>
                <a:gd name="T84" fmla="*/ 409 w 547"/>
                <a:gd name="T85" fmla="*/ 192 h 286"/>
                <a:gd name="T86" fmla="*/ 413 w 547"/>
                <a:gd name="T87" fmla="*/ 215 h 286"/>
                <a:gd name="T88" fmla="*/ 433 w 547"/>
                <a:gd name="T89" fmla="*/ 239 h 286"/>
                <a:gd name="T90" fmla="*/ 447 w 547"/>
                <a:gd name="T91" fmla="*/ 231 h 286"/>
                <a:gd name="T92" fmla="*/ 484 w 547"/>
                <a:gd name="T93" fmla="*/ 282 h 286"/>
                <a:gd name="T94" fmla="*/ 509 w 547"/>
                <a:gd name="T95" fmla="*/ 272 h 286"/>
                <a:gd name="T96" fmla="*/ 511 w 547"/>
                <a:gd name="T97" fmla="*/ 249 h 286"/>
                <a:gd name="T98" fmla="*/ 547 w 547"/>
                <a:gd name="T99" fmla="*/ 254 h 286"/>
                <a:gd name="T100" fmla="*/ 527 w 547"/>
                <a:gd name="T101" fmla="*/ 112 h 286"/>
                <a:gd name="T102" fmla="*/ 482 w 547"/>
                <a:gd name="T103" fmla="*/ 88 h 286"/>
                <a:gd name="T104" fmla="*/ 447 w 547"/>
                <a:gd name="T105" fmla="*/ 55 h 286"/>
                <a:gd name="T106" fmla="*/ 427 w 547"/>
                <a:gd name="T107" fmla="*/ 43 h 286"/>
                <a:gd name="T108" fmla="*/ 417 w 547"/>
                <a:gd name="T109" fmla="*/ 35 h 286"/>
                <a:gd name="T110" fmla="*/ 402 w 547"/>
                <a:gd name="T111" fmla="*/ 1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7" h="286">
                  <a:moveTo>
                    <a:pt x="376" y="4"/>
                  </a:moveTo>
                  <a:lnTo>
                    <a:pt x="368" y="10"/>
                  </a:lnTo>
                  <a:lnTo>
                    <a:pt x="364" y="16"/>
                  </a:lnTo>
                  <a:lnTo>
                    <a:pt x="359" y="23"/>
                  </a:lnTo>
                  <a:lnTo>
                    <a:pt x="355" y="27"/>
                  </a:lnTo>
                  <a:lnTo>
                    <a:pt x="349" y="31"/>
                  </a:lnTo>
                  <a:lnTo>
                    <a:pt x="343" y="35"/>
                  </a:lnTo>
                  <a:lnTo>
                    <a:pt x="333" y="33"/>
                  </a:lnTo>
                  <a:lnTo>
                    <a:pt x="327" y="29"/>
                  </a:lnTo>
                  <a:lnTo>
                    <a:pt x="323" y="25"/>
                  </a:lnTo>
                  <a:lnTo>
                    <a:pt x="319" y="23"/>
                  </a:lnTo>
                  <a:lnTo>
                    <a:pt x="315" y="23"/>
                  </a:lnTo>
                  <a:lnTo>
                    <a:pt x="308" y="23"/>
                  </a:lnTo>
                  <a:lnTo>
                    <a:pt x="304" y="27"/>
                  </a:lnTo>
                  <a:lnTo>
                    <a:pt x="300" y="31"/>
                  </a:lnTo>
                  <a:lnTo>
                    <a:pt x="294" y="33"/>
                  </a:lnTo>
                  <a:lnTo>
                    <a:pt x="288" y="37"/>
                  </a:lnTo>
                  <a:lnTo>
                    <a:pt x="284" y="41"/>
                  </a:lnTo>
                  <a:lnTo>
                    <a:pt x="274" y="39"/>
                  </a:lnTo>
                  <a:lnTo>
                    <a:pt x="268" y="37"/>
                  </a:lnTo>
                  <a:lnTo>
                    <a:pt x="259" y="35"/>
                  </a:lnTo>
                  <a:lnTo>
                    <a:pt x="253" y="33"/>
                  </a:lnTo>
                  <a:lnTo>
                    <a:pt x="245" y="33"/>
                  </a:lnTo>
                  <a:lnTo>
                    <a:pt x="241" y="31"/>
                  </a:lnTo>
                  <a:lnTo>
                    <a:pt x="233" y="35"/>
                  </a:lnTo>
                  <a:lnTo>
                    <a:pt x="227" y="37"/>
                  </a:lnTo>
                  <a:lnTo>
                    <a:pt x="223" y="39"/>
                  </a:lnTo>
                  <a:lnTo>
                    <a:pt x="198" y="45"/>
                  </a:lnTo>
                  <a:lnTo>
                    <a:pt x="190" y="47"/>
                  </a:lnTo>
                  <a:lnTo>
                    <a:pt x="180" y="53"/>
                  </a:lnTo>
                  <a:lnTo>
                    <a:pt x="176" y="59"/>
                  </a:lnTo>
                  <a:lnTo>
                    <a:pt x="176" y="65"/>
                  </a:lnTo>
                  <a:lnTo>
                    <a:pt x="176" y="70"/>
                  </a:lnTo>
                  <a:lnTo>
                    <a:pt x="176" y="76"/>
                  </a:lnTo>
                  <a:lnTo>
                    <a:pt x="174" y="82"/>
                  </a:lnTo>
                  <a:lnTo>
                    <a:pt x="171" y="82"/>
                  </a:lnTo>
                  <a:lnTo>
                    <a:pt x="169" y="88"/>
                  </a:lnTo>
                  <a:lnTo>
                    <a:pt x="163" y="94"/>
                  </a:lnTo>
                  <a:lnTo>
                    <a:pt x="157" y="100"/>
                  </a:lnTo>
                  <a:lnTo>
                    <a:pt x="153" y="106"/>
                  </a:lnTo>
                  <a:lnTo>
                    <a:pt x="149" y="112"/>
                  </a:lnTo>
                  <a:lnTo>
                    <a:pt x="147" y="119"/>
                  </a:lnTo>
                  <a:lnTo>
                    <a:pt x="143" y="125"/>
                  </a:lnTo>
                  <a:lnTo>
                    <a:pt x="139" y="129"/>
                  </a:lnTo>
                  <a:lnTo>
                    <a:pt x="135" y="133"/>
                  </a:lnTo>
                  <a:lnTo>
                    <a:pt x="131" y="133"/>
                  </a:lnTo>
                  <a:lnTo>
                    <a:pt x="129" y="133"/>
                  </a:lnTo>
                  <a:lnTo>
                    <a:pt x="116" y="137"/>
                  </a:lnTo>
                  <a:lnTo>
                    <a:pt x="116" y="145"/>
                  </a:lnTo>
                  <a:lnTo>
                    <a:pt x="118" y="147"/>
                  </a:lnTo>
                  <a:lnTo>
                    <a:pt x="118" y="151"/>
                  </a:lnTo>
                  <a:lnTo>
                    <a:pt x="118" y="157"/>
                  </a:lnTo>
                  <a:lnTo>
                    <a:pt x="116" y="180"/>
                  </a:lnTo>
                  <a:lnTo>
                    <a:pt x="112" y="176"/>
                  </a:lnTo>
                  <a:lnTo>
                    <a:pt x="110" y="168"/>
                  </a:lnTo>
                  <a:lnTo>
                    <a:pt x="106" y="168"/>
                  </a:lnTo>
                  <a:lnTo>
                    <a:pt x="102" y="157"/>
                  </a:lnTo>
                  <a:lnTo>
                    <a:pt x="94" y="145"/>
                  </a:lnTo>
                  <a:lnTo>
                    <a:pt x="98" y="141"/>
                  </a:lnTo>
                  <a:lnTo>
                    <a:pt x="104" y="133"/>
                  </a:lnTo>
                  <a:lnTo>
                    <a:pt x="110" y="131"/>
                  </a:lnTo>
                  <a:lnTo>
                    <a:pt x="110" y="141"/>
                  </a:lnTo>
                  <a:lnTo>
                    <a:pt x="110" y="141"/>
                  </a:lnTo>
                  <a:lnTo>
                    <a:pt x="112" y="139"/>
                  </a:lnTo>
                  <a:lnTo>
                    <a:pt x="114" y="137"/>
                  </a:lnTo>
                  <a:lnTo>
                    <a:pt x="116" y="133"/>
                  </a:lnTo>
                  <a:lnTo>
                    <a:pt x="114" y="129"/>
                  </a:lnTo>
                  <a:lnTo>
                    <a:pt x="112" y="125"/>
                  </a:lnTo>
                  <a:lnTo>
                    <a:pt x="112" y="119"/>
                  </a:lnTo>
                  <a:lnTo>
                    <a:pt x="112" y="117"/>
                  </a:lnTo>
                  <a:lnTo>
                    <a:pt x="116" y="112"/>
                  </a:lnTo>
                  <a:lnTo>
                    <a:pt x="120" y="110"/>
                  </a:lnTo>
                  <a:lnTo>
                    <a:pt x="122" y="106"/>
                  </a:lnTo>
                  <a:lnTo>
                    <a:pt x="122" y="102"/>
                  </a:lnTo>
                  <a:lnTo>
                    <a:pt x="122" y="102"/>
                  </a:lnTo>
                  <a:lnTo>
                    <a:pt x="118" y="100"/>
                  </a:lnTo>
                  <a:lnTo>
                    <a:pt x="110" y="98"/>
                  </a:lnTo>
                  <a:lnTo>
                    <a:pt x="108" y="94"/>
                  </a:lnTo>
                  <a:lnTo>
                    <a:pt x="104" y="92"/>
                  </a:lnTo>
                  <a:lnTo>
                    <a:pt x="98" y="90"/>
                  </a:lnTo>
                  <a:lnTo>
                    <a:pt x="80" y="78"/>
                  </a:lnTo>
                  <a:lnTo>
                    <a:pt x="71" y="76"/>
                  </a:lnTo>
                  <a:lnTo>
                    <a:pt x="63" y="74"/>
                  </a:lnTo>
                  <a:lnTo>
                    <a:pt x="55" y="76"/>
                  </a:lnTo>
                  <a:lnTo>
                    <a:pt x="33" y="74"/>
                  </a:lnTo>
                  <a:lnTo>
                    <a:pt x="26" y="74"/>
                  </a:lnTo>
                  <a:lnTo>
                    <a:pt x="20" y="72"/>
                  </a:lnTo>
                  <a:lnTo>
                    <a:pt x="16" y="74"/>
                  </a:lnTo>
                  <a:lnTo>
                    <a:pt x="0" y="78"/>
                  </a:lnTo>
                  <a:lnTo>
                    <a:pt x="0" y="84"/>
                  </a:lnTo>
                  <a:lnTo>
                    <a:pt x="2" y="86"/>
                  </a:lnTo>
                  <a:lnTo>
                    <a:pt x="6" y="100"/>
                  </a:lnTo>
                  <a:lnTo>
                    <a:pt x="6" y="106"/>
                  </a:lnTo>
                  <a:lnTo>
                    <a:pt x="4" y="108"/>
                  </a:lnTo>
                  <a:lnTo>
                    <a:pt x="4" y="112"/>
                  </a:lnTo>
                  <a:lnTo>
                    <a:pt x="0" y="119"/>
                  </a:lnTo>
                  <a:lnTo>
                    <a:pt x="8" y="125"/>
                  </a:lnTo>
                  <a:lnTo>
                    <a:pt x="10" y="127"/>
                  </a:lnTo>
                  <a:lnTo>
                    <a:pt x="12" y="131"/>
                  </a:lnTo>
                  <a:lnTo>
                    <a:pt x="10" y="141"/>
                  </a:lnTo>
                  <a:lnTo>
                    <a:pt x="8" y="143"/>
                  </a:lnTo>
                  <a:lnTo>
                    <a:pt x="8" y="145"/>
                  </a:lnTo>
                  <a:lnTo>
                    <a:pt x="8" y="147"/>
                  </a:lnTo>
                  <a:lnTo>
                    <a:pt x="8" y="153"/>
                  </a:lnTo>
                  <a:lnTo>
                    <a:pt x="6" y="160"/>
                  </a:lnTo>
                  <a:lnTo>
                    <a:pt x="6" y="162"/>
                  </a:lnTo>
                  <a:lnTo>
                    <a:pt x="10" y="164"/>
                  </a:lnTo>
                  <a:lnTo>
                    <a:pt x="16" y="164"/>
                  </a:lnTo>
                  <a:lnTo>
                    <a:pt x="20" y="166"/>
                  </a:lnTo>
                  <a:lnTo>
                    <a:pt x="22" y="170"/>
                  </a:lnTo>
                  <a:lnTo>
                    <a:pt x="20" y="172"/>
                  </a:lnTo>
                  <a:lnTo>
                    <a:pt x="22" y="174"/>
                  </a:lnTo>
                  <a:lnTo>
                    <a:pt x="26" y="176"/>
                  </a:lnTo>
                  <a:lnTo>
                    <a:pt x="26" y="184"/>
                  </a:lnTo>
                  <a:lnTo>
                    <a:pt x="28" y="188"/>
                  </a:lnTo>
                  <a:lnTo>
                    <a:pt x="30" y="186"/>
                  </a:lnTo>
                  <a:lnTo>
                    <a:pt x="45" y="182"/>
                  </a:lnTo>
                  <a:lnTo>
                    <a:pt x="45" y="180"/>
                  </a:lnTo>
                  <a:lnTo>
                    <a:pt x="45" y="174"/>
                  </a:lnTo>
                  <a:lnTo>
                    <a:pt x="47" y="172"/>
                  </a:lnTo>
                  <a:lnTo>
                    <a:pt x="49" y="170"/>
                  </a:lnTo>
                  <a:lnTo>
                    <a:pt x="55" y="168"/>
                  </a:lnTo>
                  <a:lnTo>
                    <a:pt x="65" y="170"/>
                  </a:lnTo>
                  <a:lnTo>
                    <a:pt x="77" y="174"/>
                  </a:lnTo>
                  <a:lnTo>
                    <a:pt x="80" y="176"/>
                  </a:lnTo>
                  <a:lnTo>
                    <a:pt x="82" y="178"/>
                  </a:lnTo>
                  <a:lnTo>
                    <a:pt x="80" y="180"/>
                  </a:lnTo>
                  <a:lnTo>
                    <a:pt x="77" y="184"/>
                  </a:lnTo>
                  <a:lnTo>
                    <a:pt x="77" y="186"/>
                  </a:lnTo>
                  <a:lnTo>
                    <a:pt x="77" y="192"/>
                  </a:lnTo>
                  <a:lnTo>
                    <a:pt x="71" y="198"/>
                  </a:lnTo>
                  <a:lnTo>
                    <a:pt x="75" y="204"/>
                  </a:lnTo>
                  <a:lnTo>
                    <a:pt x="75" y="211"/>
                  </a:lnTo>
                  <a:lnTo>
                    <a:pt x="71" y="215"/>
                  </a:lnTo>
                  <a:lnTo>
                    <a:pt x="71" y="219"/>
                  </a:lnTo>
                  <a:lnTo>
                    <a:pt x="73" y="225"/>
                  </a:lnTo>
                  <a:lnTo>
                    <a:pt x="77" y="231"/>
                  </a:lnTo>
                  <a:lnTo>
                    <a:pt x="82" y="233"/>
                  </a:lnTo>
                  <a:lnTo>
                    <a:pt x="90" y="237"/>
                  </a:lnTo>
                  <a:lnTo>
                    <a:pt x="92" y="237"/>
                  </a:lnTo>
                  <a:lnTo>
                    <a:pt x="94" y="233"/>
                  </a:lnTo>
                  <a:lnTo>
                    <a:pt x="100" y="231"/>
                  </a:lnTo>
                  <a:lnTo>
                    <a:pt x="102" y="225"/>
                  </a:lnTo>
                  <a:lnTo>
                    <a:pt x="106" y="221"/>
                  </a:lnTo>
                  <a:lnTo>
                    <a:pt x="108" y="219"/>
                  </a:lnTo>
                  <a:lnTo>
                    <a:pt x="106" y="213"/>
                  </a:lnTo>
                  <a:lnTo>
                    <a:pt x="108" y="211"/>
                  </a:lnTo>
                  <a:lnTo>
                    <a:pt x="112" y="217"/>
                  </a:lnTo>
                  <a:lnTo>
                    <a:pt x="114" y="219"/>
                  </a:lnTo>
                  <a:lnTo>
                    <a:pt x="114" y="215"/>
                  </a:lnTo>
                  <a:lnTo>
                    <a:pt x="124" y="211"/>
                  </a:lnTo>
                  <a:lnTo>
                    <a:pt x="135" y="190"/>
                  </a:lnTo>
                  <a:lnTo>
                    <a:pt x="139" y="188"/>
                  </a:lnTo>
                  <a:lnTo>
                    <a:pt x="143" y="188"/>
                  </a:lnTo>
                  <a:lnTo>
                    <a:pt x="147" y="186"/>
                  </a:lnTo>
                  <a:lnTo>
                    <a:pt x="149" y="184"/>
                  </a:lnTo>
                  <a:lnTo>
                    <a:pt x="151" y="176"/>
                  </a:lnTo>
                  <a:lnTo>
                    <a:pt x="157" y="172"/>
                  </a:lnTo>
                  <a:lnTo>
                    <a:pt x="163" y="176"/>
                  </a:lnTo>
                  <a:lnTo>
                    <a:pt x="169" y="178"/>
                  </a:lnTo>
                  <a:lnTo>
                    <a:pt x="174" y="176"/>
                  </a:lnTo>
                  <a:lnTo>
                    <a:pt x="186" y="180"/>
                  </a:lnTo>
                  <a:lnTo>
                    <a:pt x="200" y="178"/>
                  </a:lnTo>
                  <a:lnTo>
                    <a:pt x="200" y="174"/>
                  </a:lnTo>
                  <a:lnTo>
                    <a:pt x="198" y="164"/>
                  </a:lnTo>
                  <a:lnTo>
                    <a:pt x="200" y="160"/>
                  </a:lnTo>
                  <a:lnTo>
                    <a:pt x="200" y="157"/>
                  </a:lnTo>
                  <a:lnTo>
                    <a:pt x="196" y="145"/>
                  </a:lnTo>
                  <a:lnTo>
                    <a:pt x="198" y="141"/>
                  </a:lnTo>
                  <a:lnTo>
                    <a:pt x="194" y="139"/>
                  </a:lnTo>
                  <a:lnTo>
                    <a:pt x="198" y="131"/>
                  </a:lnTo>
                  <a:lnTo>
                    <a:pt x="208" y="123"/>
                  </a:lnTo>
                  <a:lnTo>
                    <a:pt x="225" y="123"/>
                  </a:lnTo>
                  <a:lnTo>
                    <a:pt x="225" y="127"/>
                  </a:lnTo>
                  <a:lnTo>
                    <a:pt x="229" y="129"/>
                  </a:lnTo>
                  <a:lnTo>
                    <a:pt x="233" y="131"/>
                  </a:lnTo>
                  <a:lnTo>
                    <a:pt x="231" y="137"/>
                  </a:lnTo>
                  <a:lnTo>
                    <a:pt x="239" y="139"/>
                  </a:lnTo>
                  <a:lnTo>
                    <a:pt x="239" y="133"/>
                  </a:lnTo>
                  <a:lnTo>
                    <a:pt x="261" y="139"/>
                  </a:lnTo>
                  <a:lnTo>
                    <a:pt x="259" y="145"/>
                  </a:lnTo>
                  <a:lnTo>
                    <a:pt x="261" y="147"/>
                  </a:lnTo>
                  <a:lnTo>
                    <a:pt x="265" y="149"/>
                  </a:lnTo>
                  <a:lnTo>
                    <a:pt x="265" y="153"/>
                  </a:lnTo>
                  <a:lnTo>
                    <a:pt x="270" y="155"/>
                  </a:lnTo>
                  <a:lnTo>
                    <a:pt x="270" y="155"/>
                  </a:lnTo>
                  <a:lnTo>
                    <a:pt x="272" y="155"/>
                  </a:lnTo>
                  <a:lnTo>
                    <a:pt x="272" y="164"/>
                  </a:lnTo>
                  <a:lnTo>
                    <a:pt x="268" y="174"/>
                  </a:lnTo>
                  <a:lnTo>
                    <a:pt x="270" y="184"/>
                  </a:lnTo>
                  <a:lnTo>
                    <a:pt x="276" y="196"/>
                  </a:lnTo>
                  <a:lnTo>
                    <a:pt x="282" y="198"/>
                  </a:lnTo>
                  <a:lnTo>
                    <a:pt x="290" y="207"/>
                  </a:lnTo>
                  <a:lnTo>
                    <a:pt x="292" y="207"/>
                  </a:lnTo>
                  <a:lnTo>
                    <a:pt x="292" y="207"/>
                  </a:lnTo>
                  <a:lnTo>
                    <a:pt x="294" y="207"/>
                  </a:lnTo>
                  <a:lnTo>
                    <a:pt x="296" y="217"/>
                  </a:lnTo>
                  <a:lnTo>
                    <a:pt x="296" y="219"/>
                  </a:lnTo>
                  <a:lnTo>
                    <a:pt x="300" y="217"/>
                  </a:lnTo>
                  <a:lnTo>
                    <a:pt x="310" y="221"/>
                  </a:lnTo>
                  <a:lnTo>
                    <a:pt x="317" y="221"/>
                  </a:lnTo>
                  <a:lnTo>
                    <a:pt x="319" y="215"/>
                  </a:lnTo>
                  <a:lnTo>
                    <a:pt x="323" y="209"/>
                  </a:lnTo>
                  <a:lnTo>
                    <a:pt x="329" y="204"/>
                  </a:lnTo>
                  <a:lnTo>
                    <a:pt x="335" y="200"/>
                  </a:lnTo>
                  <a:lnTo>
                    <a:pt x="339" y="200"/>
                  </a:lnTo>
                  <a:lnTo>
                    <a:pt x="345" y="198"/>
                  </a:lnTo>
                  <a:lnTo>
                    <a:pt x="359" y="196"/>
                  </a:lnTo>
                  <a:lnTo>
                    <a:pt x="366" y="196"/>
                  </a:lnTo>
                  <a:lnTo>
                    <a:pt x="376" y="200"/>
                  </a:lnTo>
                  <a:lnTo>
                    <a:pt x="386" y="198"/>
                  </a:lnTo>
                  <a:lnTo>
                    <a:pt x="398" y="188"/>
                  </a:lnTo>
                  <a:lnTo>
                    <a:pt x="404" y="188"/>
                  </a:lnTo>
                  <a:lnTo>
                    <a:pt x="406" y="188"/>
                  </a:lnTo>
                  <a:lnTo>
                    <a:pt x="409" y="192"/>
                  </a:lnTo>
                  <a:lnTo>
                    <a:pt x="411" y="192"/>
                  </a:lnTo>
                  <a:lnTo>
                    <a:pt x="411" y="200"/>
                  </a:lnTo>
                  <a:lnTo>
                    <a:pt x="413" y="204"/>
                  </a:lnTo>
                  <a:lnTo>
                    <a:pt x="415" y="213"/>
                  </a:lnTo>
                  <a:lnTo>
                    <a:pt x="413" y="215"/>
                  </a:lnTo>
                  <a:lnTo>
                    <a:pt x="417" y="219"/>
                  </a:lnTo>
                  <a:lnTo>
                    <a:pt x="429" y="225"/>
                  </a:lnTo>
                  <a:lnTo>
                    <a:pt x="431" y="229"/>
                  </a:lnTo>
                  <a:lnTo>
                    <a:pt x="431" y="235"/>
                  </a:lnTo>
                  <a:lnTo>
                    <a:pt x="433" y="239"/>
                  </a:lnTo>
                  <a:lnTo>
                    <a:pt x="435" y="241"/>
                  </a:lnTo>
                  <a:lnTo>
                    <a:pt x="437" y="239"/>
                  </a:lnTo>
                  <a:lnTo>
                    <a:pt x="439" y="233"/>
                  </a:lnTo>
                  <a:lnTo>
                    <a:pt x="443" y="229"/>
                  </a:lnTo>
                  <a:lnTo>
                    <a:pt x="447" y="231"/>
                  </a:lnTo>
                  <a:lnTo>
                    <a:pt x="460" y="237"/>
                  </a:lnTo>
                  <a:lnTo>
                    <a:pt x="468" y="237"/>
                  </a:lnTo>
                  <a:lnTo>
                    <a:pt x="478" y="239"/>
                  </a:lnTo>
                  <a:lnTo>
                    <a:pt x="472" y="260"/>
                  </a:lnTo>
                  <a:lnTo>
                    <a:pt x="484" y="282"/>
                  </a:lnTo>
                  <a:lnTo>
                    <a:pt x="486" y="286"/>
                  </a:lnTo>
                  <a:lnTo>
                    <a:pt x="517" y="286"/>
                  </a:lnTo>
                  <a:lnTo>
                    <a:pt x="515" y="276"/>
                  </a:lnTo>
                  <a:lnTo>
                    <a:pt x="513" y="272"/>
                  </a:lnTo>
                  <a:lnTo>
                    <a:pt x="509" y="272"/>
                  </a:lnTo>
                  <a:lnTo>
                    <a:pt x="505" y="272"/>
                  </a:lnTo>
                  <a:lnTo>
                    <a:pt x="498" y="268"/>
                  </a:lnTo>
                  <a:lnTo>
                    <a:pt x="500" y="260"/>
                  </a:lnTo>
                  <a:lnTo>
                    <a:pt x="505" y="254"/>
                  </a:lnTo>
                  <a:lnTo>
                    <a:pt x="511" y="249"/>
                  </a:lnTo>
                  <a:lnTo>
                    <a:pt x="519" y="247"/>
                  </a:lnTo>
                  <a:lnTo>
                    <a:pt x="523" y="252"/>
                  </a:lnTo>
                  <a:lnTo>
                    <a:pt x="531" y="254"/>
                  </a:lnTo>
                  <a:lnTo>
                    <a:pt x="543" y="254"/>
                  </a:lnTo>
                  <a:lnTo>
                    <a:pt x="547" y="254"/>
                  </a:lnTo>
                  <a:lnTo>
                    <a:pt x="547" y="108"/>
                  </a:lnTo>
                  <a:lnTo>
                    <a:pt x="545" y="110"/>
                  </a:lnTo>
                  <a:lnTo>
                    <a:pt x="539" y="110"/>
                  </a:lnTo>
                  <a:lnTo>
                    <a:pt x="533" y="110"/>
                  </a:lnTo>
                  <a:lnTo>
                    <a:pt x="527" y="112"/>
                  </a:lnTo>
                  <a:lnTo>
                    <a:pt x="523" y="110"/>
                  </a:lnTo>
                  <a:lnTo>
                    <a:pt x="513" y="108"/>
                  </a:lnTo>
                  <a:lnTo>
                    <a:pt x="507" y="104"/>
                  </a:lnTo>
                  <a:lnTo>
                    <a:pt x="498" y="100"/>
                  </a:lnTo>
                  <a:lnTo>
                    <a:pt x="482" y="88"/>
                  </a:lnTo>
                  <a:lnTo>
                    <a:pt x="474" y="82"/>
                  </a:lnTo>
                  <a:lnTo>
                    <a:pt x="470" y="80"/>
                  </a:lnTo>
                  <a:lnTo>
                    <a:pt x="464" y="74"/>
                  </a:lnTo>
                  <a:lnTo>
                    <a:pt x="458" y="68"/>
                  </a:lnTo>
                  <a:lnTo>
                    <a:pt x="447" y="55"/>
                  </a:lnTo>
                  <a:lnTo>
                    <a:pt x="443" y="49"/>
                  </a:lnTo>
                  <a:lnTo>
                    <a:pt x="439" y="49"/>
                  </a:lnTo>
                  <a:lnTo>
                    <a:pt x="437" y="47"/>
                  </a:lnTo>
                  <a:lnTo>
                    <a:pt x="431" y="45"/>
                  </a:lnTo>
                  <a:lnTo>
                    <a:pt x="427" y="43"/>
                  </a:lnTo>
                  <a:lnTo>
                    <a:pt x="425" y="39"/>
                  </a:lnTo>
                  <a:lnTo>
                    <a:pt x="423" y="39"/>
                  </a:lnTo>
                  <a:lnTo>
                    <a:pt x="421" y="39"/>
                  </a:lnTo>
                  <a:lnTo>
                    <a:pt x="419" y="35"/>
                  </a:lnTo>
                  <a:lnTo>
                    <a:pt x="417" y="35"/>
                  </a:lnTo>
                  <a:lnTo>
                    <a:pt x="417" y="33"/>
                  </a:lnTo>
                  <a:lnTo>
                    <a:pt x="417" y="33"/>
                  </a:lnTo>
                  <a:lnTo>
                    <a:pt x="413" y="27"/>
                  </a:lnTo>
                  <a:lnTo>
                    <a:pt x="406" y="18"/>
                  </a:lnTo>
                  <a:lnTo>
                    <a:pt x="402" y="14"/>
                  </a:lnTo>
                  <a:lnTo>
                    <a:pt x="396" y="4"/>
                  </a:lnTo>
                  <a:lnTo>
                    <a:pt x="392" y="0"/>
                  </a:lnTo>
                  <a:lnTo>
                    <a:pt x="386" y="0"/>
                  </a:lnTo>
                  <a:lnTo>
                    <a:pt x="37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2" name="Freeform 773"/>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3" name="Freeform 774"/>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4" name="Freeform 775"/>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5" name="Freeform 776"/>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6" name="Freeform 777"/>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7" name="Rectangle 778"/>
            <p:cNvSpPr>
              <a:spLocks noChangeArrowheads="1"/>
            </p:cNvSpPr>
            <p:nvPr/>
          </p:nvSpPr>
          <p:spPr bwMode="auto">
            <a:xfrm>
              <a:off x="7740650" y="1704975"/>
              <a:ext cx="19050" cy="17463"/>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38" name="Freeform 779"/>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9" name="Freeform 780"/>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0" name="Freeform 781"/>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1" name="Freeform 782"/>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2" name="Freeform 783"/>
            <p:cNvSpPr>
              <a:spLocks/>
            </p:cNvSpPr>
            <p:nvPr/>
          </p:nvSpPr>
          <p:spPr bwMode="auto">
            <a:xfrm>
              <a:off x="8372475" y="374650"/>
              <a:ext cx="401638" cy="1028700"/>
            </a:xfrm>
            <a:custGeom>
              <a:avLst/>
              <a:gdLst>
                <a:gd name="T0" fmla="*/ 108 w 253"/>
                <a:gd name="T1" fmla="*/ 115 h 648"/>
                <a:gd name="T2" fmla="*/ 65 w 253"/>
                <a:gd name="T3" fmla="*/ 149 h 648"/>
                <a:gd name="T4" fmla="*/ 72 w 253"/>
                <a:gd name="T5" fmla="*/ 164 h 648"/>
                <a:gd name="T6" fmla="*/ 110 w 253"/>
                <a:gd name="T7" fmla="*/ 174 h 648"/>
                <a:gd name="T8" fmla="*/ 100 w 253"/>
                <a:gd name="T9" fmla="*/ 217 h 648"/>
                <a:gd name="T10" fmla="*/ 117 w 253"/>
                <a:gd name="T11" fmla="*/ 247 h 648"/>
                <a:gd name="T12" fmla="*/ 127 w 253"/>
                <a:gd name="T13" fmla="*/ 256 h 648"/>
                <a:gd name="T14" fmla="*/ 135 w 253"/>
                <a:gd name="T15" fmla="*/ 284 h 648"/>
                <a:gd name="T16" fmla="*/ 151 w 253"/>
                <a:gd name="T17" fmla="*/ 303 h 648"/>
                <a:gd name="T18" fmla="*/ 143 w 253"/>
                <a:gd name="T19" fmla="*/ 315 h 648"/>
                <a:gd name="T20" fmla="*/ 135 w 253"/>
                <a:gd name="T21" fmla="*/ 329 h 648"/>
                <a:gd name="T22" fmla="*/ 117 w 253"/>
                <a:gd name="T23" fmla="*/ 342 h 648"/>
                <a:gd name="T24" fmla="*/ 100 w 253"/>
                <a:gd name="T25" fmla="*/ 366 h 648"/>
                <a:gd name="T26" fmla="*/ 110 w 253"/>
                <a:gd name="T27" fmla="*/ 387 h 648"/>
                <a:gd name="T28" fmla="*/ 125 w 253"/>
                <a:gd name="T29" fmla="*/ 407 h 648"/>
                <a:gd name="T30" fmla="*/ 147 w 253"/>
                <a:gd name="T31" fmla="*/ 413 h 648"/>
                <a:gd name="T32" fmla="*/ 155 w 253"/>
                <a:gd name="T33" fmla="*/ 417 h 648"/>
                <a:gd name="T34" fmla="*/ 129 w 253"/>
                <a:gd name="T35" fmla="*/ 421 h 648"/>
                <a:gd name="T36" fmla="*/ 119 w 253"/>
                <a:gd name="T37" fmla="*/ 421 h 648"/>
                <a:gd name="T38" fmla="*/ 84 w 253"/>
                <a:gd name="T39" fmla="*/ 429 h 648"/>
                <a:gd name="T40" fmla="*/ 33 w 253"/>
                <a:gd name="T41" fmla="*/ 429 h 648"/>
                <a:gd name="T42" fmla="*/ 29 w 253"/>
                <a:gd name="T43" fmla="*/ 448 h 648"/>
                <a:gd name="T44" fmla="*/ 0 w 253"/>
                <a:gd name="T45" fmla="*/ 466 h 648"/>
                <a:gd name="T46" fmla="*/ 4 w 253"/>
                <a:gd name="T47" fmla="*/ 493 h 648"/>
                <a:gd name="T48" fmla="*/ 12 w 253"/>
                <a:gd name="T49" fmla="*/ 507 h 648"/>
                <a:gd name="T50" fmla="*/ 16 w 253"/>
                <a:gd name="T51" fmla="*/ 519 h 648"/>
                <a:gd name="T52" fmla="*/ 23 w 253"/>
                <a:gd name="T53" fmla="*/ 573 h 648"/>
                <a:gd name="T54" fmla="*/ 33 w 253"/>
                <a:gd name="T55" fmla="*/ 587 h 648"/>
                <a:gd name="T56" fmla="*/ 43 w 253"/>
                <a:gd name="T57" fmla="*/ 581 h 648"/>
                <a:gd name="T58" fmla="*/ 53 w 253"/>
                <a:gd name="T59" fmla="*/ 575 h 648"/>
                <a:gd name="T60" fmla="*/ 72 w 253"/>
                <a:gd name="T61" fmla="*/ 556 h 648"/>
                <a:gd name="T62" fmla="*/ 112 w 253"/>
                <a:gd name="T63" fmla="*/ 556 h 648"/>
                <a:gd name="T64" fmla="*/ 133 w 253"/>
                <a:gd name="T65" fmla="*/ 554 h 648"/>
                <a:gd name="T66" fmla="*/ 147 w 253"/>
                <a:gd name="T67" fmla="*/ 558 h 648"/>
                <a:gd name="T68" fmla="*/ 143 w 253"/>
                <a:gd name="T69" fmla="*/ 581 h 648"/>
                <a:gd name="T70" fmla="*/ 137 w 253"/>
                <a:gd name="T71" fmla="*/ 595 h 648"/>
                <a:gd name="T72" fmla="*/ 145 w 253"/>
                <a:gd name="T73" fmla="*/ 605 h 648"/>
                <a:gd name="T74" fmla="*/ 157 w 253"/>
                <a:gd name="T75" fmla="*/ 613 h 648"/>
                <a:gd name="T76" fmla="*/ 174 w 253"/>
                <a:gd name="T77" fmla="*/ 646 h 648"/>
                <a:gd name="T78" fmla="*/ 200 w 253"/>
                <a:gd name="T79" fmla="*/ 630 h 648"/>
                <a:gd name="T80" fmla="*/ 209 w 253"/>
                <a:gd name="T81" fmla="*/ 624 h 648"/>
                <a:gd name="T82" fmla="*/ 231 w 253"/>
                <a:gd name="T83" fmla="*/ 599 h 648"/>
                <a:gd name="T84" fmla="*/ 235 w 253"/>
                <a:gd name="T85" fmla="*/ 573 h 648"/>
                <a:gd name="T86" fmla="*/ 223 w 253"/>
                <a:gd name="T87" fmla="*/ 497 h 648"/>
                <a:gd name="T88" fmla="*/ 221 w 253"/>
                <a:gd name="T89" fmla="*/ 474 h 648"/>
                <a:gd name="T90" fmla="*/ 213 w 253"/>
                <a:gd name="T91" fmla="*/ 421 h 648"/>
                <a:gd name="T92" fmla="*/ 221 w 253"/>
                <a:gd name="T93" fmla="*/ 368 h 648"/>
                <a:gd name="T94" fmla="*/ 227 w 253"/>
                <a:gd name="T95" fmla="*/ 362 h 648"/>
                <a:gd name="T96" fmla="*/ 229 w 253"/>
                <a:gd name="T97" fmla="*/ 356 h 648"/>
                <a:gd name="T98" fmla="*/ 231 w 253"/>
                <a:gd name="T99" fmla="*/ 352 h 648"/>
                <a:gd name="T100" fmla="*/ 225 w 253"/>
                <a:gd name="T101" fmla="*/ 333 h 648"/>
                <a:gd name="T102" fmla="*/ 217 w 253"/>
                <a:gd name="T103" fmla="*/ 321 h 648"/>
                <a:gd name="T104" fmla="*/ 200 w 253"/>
                <a:gd name="T105" fmla="*/ 299 h 648"/>
                <a:gd name="T106" fmla="*/ 194 w 253"/>
                <a:gd name="T107" fmla="*/ 282 h 648"/>
                <a:gd name="T108" fmla="*/ 166 w 253"/>
                <a:gd name="T109" fmla="*/ 245 h 648"/>
                <a:gd name="T110" fmla="*/ 151 w 253"/>
                <a:gd name="T111" fmla="*/ 205 h 648"/>
                <a:gd name="T112" fmla="*/ 155 w 253"/>
                <a:gd name="T113" fmla="*/ 170 h 648"/>
                <a:gd name="T114" fmla="*/ 209 w 253"/>
                <a:gd name="T115" fmla="*/ 74 h 648"/>
                <a:gd name="T116" fmla="*/ 245 w 253"/>
                <a:gd name="T117" fmla="*/ 43 h 648"/>
                <a:gd name="T118" fmla="*/ 253 w 253"/>
                <a:gd name="T119"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3" h="648">
                  <a:moveTo>
                    <a:pt x="237" y="4"/>
                  </a:moveTo>
                  <a:lnTo>
                    <a:pt x="219" y="16"/>
                  </a:lnTo>
                  <a:lnTo>
                    <a:pt x="204" y="29"/>
                  </a:lnTo>
                  <a:lnTo>
                    <a:pt x="108" y="115"/>
                  </a:lnTo>
                  <a:lnTo>
                    <a:pt x="82" y="139"/>
                  </a:lnTo>
                  <a:lnTo>
                    <a:pt x="76" y="143"/>
                  </a:lnTo>
                  <a:lnTo>
                    <a:pt x="70" y="145"/>
                  </a:lnTo>
                  <a:lnTo>
                    <a:pt x="65" y="149"/>
                  </a:lnTo>
                  <a:lnTo>
                    <a:pt x="53" y="155"/>
                  </a:lnTo>
                  <a:lnTo>
                    <a:pt x="53" y="155"/>
                  </a:lnTo>
                  <a:lnTo>
                    <a:pt x="59" y="164"/>
                  </a:lnTo>
                  <a:lnTo>
                    <a:pt x="72" y="164"/>
                  </a:lnTo>
                  <a:lnTo>
                    <a:pt x="100" y="160"/>
                  </a:lnTo>
                  <a:lnTo>
                    <a:pt x="108" y="162"/>
                  </a:lnTo>
                  <a:lnTo>
                    <a:pt x="112" y="166"/>
                  </a:lnTo>
                  <a:lnTo>
                    <a:pt x="110" y="174"/>
                  </a:lnTo>
                  <a:lnTo>
                    <a:pt x="110" y="180"/>
                  </a:lnTo>
                  <a:lnTo>
                    <a:pt x="110" y="190"/>
                  </a:lnTo>
                  <a:lnTo>
                    <a:pt x="104" y="215"/>
                  </a:lnTo>
                  <a:lnTo>
                    <a:pt x="100" y="217"/>
                  </a:lnTo>
                  <a:lnTo>
                    <a:pt x="100" y="223"/>
                  </a:lnTo>
                  <a:lnTo>
                    <a:pt x="108" y="241"/>
                  </a:lnTo>
                  <a:lnTo>
                    <a:pt x="115" y="245"/>
                  </a:lnTo>
                  <a:lnTo>
                    <a:pt x="117" y="247"/>
                  </a:lnTo>
                  <a:lnTo>
                    <a:pt x="121" y="256"/>
                  </a:lnTo>
                  <a:lnTo>
                    <a:pt x="123" y="258"/>
                  </a:lnTo>
                  <a:lnTo>
                    <a:pt x="123" y="256"/>
                  </a:lnTo>
                  <a:lnTo>
                    <a:pt x="127" y="256"/>
                  </a:lnTo>
                  <a:lnTo>
                    <a:pt x="129" y="262"/>
                  </a:lnTo>
                  <a:lnTo>
                    <a:pt x="131" y="272"/>
                  </a:lnTo>
                  <a:lnTo>
                    <a:pt x="135" y="274"/>
                  </a:lnTo>
                  <a:lnTo>
                    <a:pt x="135" y="284"/>
                  </a:lnTo>
                  <a:lnTo>
                    <a:pt x="139" y="284"/>
                  </a:lnTo>
                  <a:lnTo>
                    <a:pt x="143" y="286"/>
                  </a:lnTo>
                  <a:lnTo>
                    <a:pt x="147" y="299"/>
                  </a:lnTo>
                  <a:lnTo>
                    <a:pt x="151" y="303"/>
                  </a:lnTo>
                  <a:lnTo>
                    <a:pt x="153" y="305"/>
                  </a:lnTo>
                  <a:lnTo>
                    <a:pt x="162" y="307"/>
                  </a:lnTo>
                  <a:lnTo>
                    <a:pt x="155" y="311"/>
                  </a:lnTo>
                  <a:lnTo>
                    <a:pt x="143" y="315"/>
                  </a:lnTo>
                  <a:lnTo>
                    <a:pt x="139" y="317"/>
                  </a:lnTo>
                  <a:lnTo>
                    <a:pt x="137" y="319"/>
                  </a:lnTo>
                  <a:lnTo>
                    <a:pt x="137" y="325"/>
                  </a:lnTo>
                  <a:lnTo>
                    <a:pt x="135" y="329"/>
                  </a:lnTo>
                  <a:lnTo>
                    <a:pt x="131" y="337"/>
                  </a:lnTo>
                  <a:lnTo>
                    <a:pt x="123" y="337"/>
                  </a:lnTo>
                  <a:lnTo>
                    <a:pt x="123" y="339"/>
                  </a:lnTo>
                  <a:lnTo>
                    <a:pt x="117" y="342"/>
                  </a:lnTo>
                  <a:lnTo>
                    <a:pt x="104" y="339"/>
                  </a:lnTo>
                  <a:lnTo>
                    <a:pt x="102" y="346"/>
                  </a:lnTo>
                  <a:lnTo>
                    <a:pt x="104" y="352"/>
                  </a:lnTo>
                  <a:lnTo>
                    <a:pt x="100" y="366"/>
                  </a:lnTo>
                  <a:lnTo>
                    <a:pt x="102" y="368"/>
                  </a:lnTo>
                  <a:lnTo>
                    <a:pt x="108" y="370"/>
                  </a:lnTo>
                  <a:lnTo>
                    <a:pt x="110" y="374"/>
                  </a:lnTo>
                  <a:lnTo>
                    <a:pt x="110" y="387"/>
                  </a:lnTo>
                  <a:lnTo>
                    <a:pt x="117" y="393"/>
                  </a:lnTo>
                  <a:lnTo>
                    <a:pt x="117" y="399"/>
                  </a:lnTo>
                  <a:lnTo>
                    <a:pt x="119" y="403"/>
                  </a:lnTo>
                  <a:lnTo>
                    <a:pt x="125" y="407"/>
                  </a:lnTo>
                  <a:lnTo>
                    <a:pt x="133" y="409"/>
                  </a:lnTo>
                  <a:lnTo>
                    <a:pt x="141" y="411"/>
                  </a:lnTo>
                  <a:lnTo>
                    <a:pt x="145" y="411"/>
                  </a:lnTo>
                  <a:lnTo>
                    <a:pt x="147" y="413"/>
                  </a:lnTo>
                  <a:lnTo>
                    <a:pt x="155" y="411"/>
                  </a:lnTo>
                  <a:lnTo>
                    <a:pt x="157" y="411"/>
                  </a:lnTo>
                  <a:lnTo>
                    <a:pt x="157" y="413"/>
                  </a:lnTo>
                  <a:lnTo>
                    <a:pt x="155" y="417"/>
                  </a:lnTo>
                  <a:lnTo>
                    <a:pt x="155" y="419"/>
                  </a:lnTo>
                  <a:lnTo>
                    <a:pt x="145" y="421"/>
                  </a:lnTo>
                  <a:lnTo>
                    <a:pt x="129" y="419"/>
                  </a:lnTo>
                  <a:lnTo>
                    <a:pt x="129" y="421"/>
                  </a:lnTo>
                  <a:lnTo>
                    <a:pt x="129" y="421"/>
                  </a:lnTo>
                  <a:lnTo>
                    <a:pt x="125" y="425"/>
                  </a:lnTo>
                  <a:lnTo>
                    <a:pt x="123" y="425"/>
                  </a:lnTo>
                  <a:lnTo>
                    <a:pt x="119" y="421"/>
                  </a:lnTo>
                  <a:lnTo>
                    <a:pt x="117" y="421"/>
                  </a:lnTo>
                  <a:lnTo>
                    <a:pt x="108" y="427"/>
                  </a:lnTo>
                  <a:lnTo>
                    <a:pt x="86" y="429"/>
                  </a:lnTo>
                  <a:lnTo>
                    <a:pt x="84" y="429"/>
                  </a:lnTo>
                  <a:lnTo>
                    <a:pt x="63" y="427"/>
                  </a:lnTo>
                  <a:lnTo>
                    <a:pt x="41" y="423"/>
                  </a:lnTo>
                  <a:lnTo>
                    <a:pt x="33" y="421"/>
                  </a:lnTo>
                  <a:lnTo>
                    <a:pt x="33" y="429"/>
                  </a:lnTo>
                  <a:lnTo>
                    <a:pt x="31" y="429"/>
                  </a:lnTo>
                  <a:lnTo>
                    <a:pt x="29" y="434"/>
                  </a:lnTo>
                  <a:lnTo>
                    <a:pt x="27" y="436"/>
                  </a:lnTo>
                  <a:lnTo>
                    <a:pt x="29" y="448"/>
                  </a:lnTo>
                  <a:lnTo>
                    <a:pt x="6" y="452"/>
                  </a:lnTo>
                  <a:lnTo>
                    <a:pt x="4" y="456"/>
                  </a:lnTo>
                  <a:lnTo>
                    <a:pt x="4" y="462"/>
                  </a:lnTo>
                  <a:lnTo>
                    <a:pt x="0" y="466"/>
                  </a:lnTo>
                  <a:lnTo>
                    <a:pt x="4" y="474"/>
                  </a:lnTo>
                  <a:lnTo>
                    <a:pt x="4" y="476"/>
                  </a:lnTo>
                  <a:lnTo>
                    <a:pt x="8" y="481"/>
                  </a:lnTo>
                  <a:lnTo>
                    <a:pt x="4" y="493"/>
                  </a:lnTo>
                  <a:lnTo>
                    <a:pt x="6" y="497"/>
                  </a:lnTo>
                  <a:lnTo>
                    <a:pt x="8" y="499"/>
                  </a:lnTo>
                  <a:lnTo>
                    <a:pt x="12" y="503"/>
                  </a:lnTo>
                  <a:lnTo>
                    <a:pt x="12" y="507"/>
                  </a:lnTo>
                  <a:lnTo>
                    <a:pt x="12" y="509"/>
                  </a:lnTo>
                  <a:lnTo>
                    <a:pt x="12" y="511"/>
                  </a:lnTo>
                  <a:lnTo>
                    <a:pt x="16" y="513"/>
                  </a:lnTo>
                  <a:lnTo>
                    <a:pt x="16" y="519"/>
                  </a:lnTo>
                  <a:lnTo>
                    <a:pt x="25" y="526"/>
                  </a:lnTo>
                  <a:lnTo>
                    <a:pt x="18" y="540"/>
                  </a:lnTo>
                  <a:lnTo>
                    <a:pt x="21" y="564"/>
                  </a:lnTo>
                  <a:lnTo>
                    <a:pt x="23" y="573"/>
                  </a:lnTo>
                  <a:lnTo>
                    <a:pt x="25" y="577"/>
                  </a:lnTo>
                  <a:lnTo>
                    <a:pt x="33" y="577"/>
                  </a:lnTo>
                  <a:lnTo>
                    <a:pt x="31" y="585"/>
                  </a:lnTo>
                  <a:lnTo>
                    <a:pt x="33" y="587"/>
                  </a:lnTo>
                  <a:lnTo>
                    <a:pt x="33" y="587"/>
                  </a:lnTo>
                  <a:lnTo>
                    <a:pt x="37" y="581"/>
                  </a:lnTo>
                  <a:lnTo>
                    <a:pt x="41" y="581"/>
                  </a:lnTo>
                  <a:lnTo>
                    <a:pt x="43" y="581"/>
                  </a:lnTo>
                  <a:lnTo>
                    <a:pt x="47" y="577"/>
                  </a:lnTo>
                  <a:lnTo>
                    <a:pt x="51" y="579"/>
                  </a:lnTo>
                  <a:lnTo>
                    <a:pt x="53" y="577"/>
                  </a:lnTo>
                  <a:lnTo>
                    <a:pt x="53" y="575"/>
                  </a:lnTo>
                  <a:lnTo>
                    <a:pt x="55" y="573"/>
                  </a:lnTo>
                  <a:lnTo>
                    <a:pt x="57" y="568"/>
                  </a:lnTo>
                  <a:lnTo>
                    <a:pt x="63" y="562"/>
                  </a:lnTo>
                  <a:lnTo>
                    <a:pt x="72" y="556"/>
                  </a:lnTo>
                  <a:lnTo>
                    <a:pt x="86" y="560"/>
                  </a:lnTo>
                  <a:lnTo>
                    <a:pt x="98" y="556"/>
                  </a:lnTo>
                  <a:lnTo>
                    <a:pt x="108" y="558"/>
                  </a:lnTo>
                  <a:lnTo>
                    <a:pt x="112" y="556"/>
                  </a:lnTo>
                  <a:lnTo>
                    <a:pt x="112" y="542"/>
                  </a:lnTo>
                  <a:lnTo>
                    <a:pt x="123" y="548"/>
                  </a:lnTo>
                  <a:lnTo>
                    <a:pt x="127" y="554"/>
                  </a:lnTo>
                  <a:lnTo>
                    <a:pt x="133" y="554"/>
                  </a:lnTo>
                  <a:lnTo>
                    <a:pt x="137" y="558"/>
                  </a:lnTo>
                  <a:lnTo>
                    <a:pt x="139" y="558"/>
                  </a:lnTo>
                  <a:lnTo>
                    <a:pt x="145" y="560"/>
                  </a:lnTo>
                  <a:lnTo>
                    <a:pt x="147" y="558"/>
                  </a:lnTo>
                  <a:lnTo>
                    <a:pt x="151" y="568"/>
                  </a:lnTo>
                  <a:lnTo>
                    <a:pt x="149" y="575"/>
                  </a:lnTo>
                  <a:lnTo>
                    <a:pt x="145" y="577"/>
                  </a:lnTo>
                  <a:lnTo>
                    <a:pt x="143" y="581"/>
                  </a:lnTo>
                  <a:lnTo>
                    <a:pt x="143" y="583"/>
                  </a:lnTo>
                  <a:lnTo>
                    <a:pt x="145" y="585"/>
                  </a:lnTo>
                  <a:lnTo>
                    <a:pt x="143" y="589"/>
                  </a:lnTo>
                  <a:lnTo>
                    <a:pt x="137" y="595"/>
                  </a:lnTo>
                  <a:lnTo>
                    <a:pt x="137" y="597"/>
                  </a:lnTo>
                  <a:lnTo>
                    <a:pt x="139" y="599"/>
                  </a:lnTo>
                  <a:lnTo>
                    <a:pt x="143" y="601"/>
                  </a:lnTo>
                  <a:lnTo>
                    <a:pt x="145" y="605"/>
                  </a:lnTo>
                  <a:lnTo>
                    <a:pt x="147" y="607"/>
                  </a:lnTo>
                  <a:lnTo>
                    <a:pt x="151" y="609"/>
                  </a:lnTo>
                  <a:lnTo>
                    <a:pt x="151" y="611"/>
                  </a:lnTo>
                  <a:lnTo>
                    <a:pt x="157" y="613"/>
                  </a:lnTo>
                  <a:lnTo>
                    <a:pt x="166" y="622"/>
                  </a:lnTo>
                  <a:lnTo>
                    <a:pt x="168" y="624"/>
                  </a:lnTo>
                  <a:lnTo>
                    <a:pt x="174" y="634"/>
                  </a:lnTo>
                  <a:lnTo>
                    <a:pt x="174" y="646"/>
                  </a:lnTo>
                  <a:lnTo>
                    <a:pt x="172" y="648"/>
                  </a:lnTo>
                  <a:lnTo>
                    <a:pt x="184" y="648"/>
                  </a:lnTo>
                  <a:lnTo>
                    <a:pt x="186" y="646"/>
                  </a:lnTo>
                  <a:lnTo>
                    <a:pt x="200" y="630"/>
                  </a:lnTo>
                  <a:lnTo>
                    <a:pt x="204" y="632"/>
                  </a:lnTo>
                  <a:lnTo>
                    <a:pt x="204" y="630"/>
                  </a:lnTo>
                  <a:lnTo>
                    <a:pt x="202" y="626"/>
                  </a:lnTo>
                  <a:lnTo>
                    <a:pt x="209" y="624"/>
                  </a:lnTo>
                  <a:lnTo>
                    <a:pt x="215" y="620"/>
                  </a:lnTo>
                  <a:lnTo>
                    <a:pt x="223" y="611"/>
                  </a:lnTo>
                  <a:lnTo>
                    <a:pt x="229" y="605"/>
                  </a:lnTo>
                  <a:lnTo>
                    <a:pt x="231" y="599"/>
                  </a:lnTo>
                  <a:lnTo>
                    <a:pt x="231" y="601"/>
                  </a:lnTo>
                  <a:lnTo>
                    <a:pt x="235" y="593"/>
                  </a:lnTo>
                  <a:lnTo>
                    <a:pt x="235" y="585"/>
                  </a:lnTo>
                  <a:lnTo>
                    <a:pt x="235" y="573"/>
                  </a:lnTo>
                  <a:lnTo>
                    <a:pt x="233" y="552"/>
                  </a:lnTo>
                  <a:lnTo>
                    <a:pt x="229" y="534"/>
                  </a:lnTo>
                  <a:lnTo>
                    <a:pt x="227" y="524"/>
                  </a:lnTo>
                  <a:lnTo>
                    <a:pt x="223" y="497"/>
                  </a:lnTo>
                  <a:lnTo>
                    <a:pt x="223" y="489"/>
                  </a:lnTo>
                  <a:lnTo>
                    <a:pt x="223" y="485"/>
                  </a:lnTo>
                  <a:lnTo>
                    <a:pt x="223" y="481"/>
                  </a:lnTo>
                  <a:lnTo>
                    <a:pt x="221" y="474"/>
                  </a:lnTo>
                  <a:lnTo>
                    <a:pt x="217" y="468"/>
                  </a:lnTo>
                  <a:lnTo>
                    <a:pt x="215" y="456"/>
                  </a:lnTo>
                  <a:lnTo>
                    <a:pt x="211" y="425"/>
                  </a:lnTo>
                  <a:lnTo>
                    <a:pt x="213" y="421"/>
                  </a:lnTo>
                  <a:lnTo>
                    <a:pt x="217" y="393"/>
                  </a:lnTo>
                  <a:lnTo>
                    <a:pt x="219" y="372"/>
                  </a:lnTo>
                  <a:lnTo>
                    <a:pt x="219" y="370"/>
                  </a:lnTo>
                  <a:lnTo>
                    <a:pt x="221" y="368"/>
                  </a:lnTo>
                  <a:lnTo>
                    <a:pt x="223" y="368"/>
                  </a:lnTo>
                  <a:lnTo>
                    <a:pt x="225" y="366"/>
                  </a:lnTo>
                  <a:lnTo>
                    <a:pt x="227" y="364"/>
                  </a:lnTo>
                  <a:lnTo>
                    <a:pt x="227" y="362"/>
                  </a:lnTo>
                  <a:lnTo>
                    <a:pt x="227" y="360"/>
                  </a:lnTo>
                  <a:lnTo>
                    <a:pt x="231" y="360"/>
                  </a:lnTo>
                  <a:lnTo>
                    <a:pt x="231" y="358"/>
                  </a:lnTo>
                  <a:lnTo>
                    <a:pt x="229" y="356"/>
                  </a:lnTo>
                  <a:lnTo>
                    <a:pt x="231" y="356"/>
                  </a:lnTo>
                  <a:lnTo>
                    <a:pt x="235" y="358"/>
                  </a:lnTo>
                  <a:lnTo>
                    <a:pt x="235" y="354"/>
                  </a:lnTo>
                  <a:lnTo>
                    <a:pt x="231" y="352"/>
                  </a:lnTo>
                  <a:lnTo>
                    <a:pt x="229" y="350"/>
                  </a:lnTo>
                  <a:lnTo>
                    <a:pt x="229" y="344"/>
                  </a:lnTo>
                  <a:lnTo>
                    <a:pt x="227" y="337"/>
                  </a:lnTo>
                  <a:lnTo>
                    <a:pt x="225" y="333"/>
                  </a:lnTo>
                  <a:lnTo>
                    <a:pt x="225" y="329"/>
                  </a:lnTo>
                  <a:lnTo>
                    <a:pt x="223" y="327"/>
                  </a:lnTo>
                  <a:lnTo>
                    <a:pt x="221" y="325"/>
                  </a:lnTo>
                  <a:lnTo>
                    <a:pt x="217" y="321"/>
                  </a:lnTo>
                  <a:lnTo>
                    <a:pt x="213" y="315"/>
                  </a:lnTo>
                  <a:lnTo>
                    <a:pt x="209" y="309"/>
                  </a:lnTo>
                  <a:lnTo>
                    <a:pt x="200" y="301"/>
                  </a:lnTo>
                  <a:lnTo>
                    <a:pt x="200" y="299"/>
                  </a:lnTo>
                  <a:lnTo>
                    <a:pt x="202" y="297"/>
                  </a:lnTo>
                  <a:lnTo>
                    <a:pt x="200" y="292"/>
                  </a:lnTo>
                  <a:lnTo>
                    <a:pt x="196" y="290"/>
                  </a:lnTo>
                  <a:lnTo>
                    <a:pt x="194" y="282"/>
                  </a:lnTo>
                  <a:lnTo>
                    <a:pt x="190" y="282"/>
                  </a:lnTo>
                  <a:lnTo>
                    <a:pt x="182" y="272"/>
                  </a:lnTo>
                  <a:lnTo>
                    <a:pt x="164" y="250"/>
                  </a:lnTo>
                  <a:lnTo>
                    <a:pt x="166" y="245"/>
                  </a:lnTo>
                  <a:lnTo>
                    <a:pt x="159" y="235"/>
                  </a:lnTo>
                  <a:lnTo>
                    <a:pt x="153" y="217"/>
                  </a:lnTo>
                  <a:lnTo>
                    <a:pt x="151" y="209"/>
                  </a:lnTo>
                  <a:lnTo>
                    <a:pt x="151" y="205"/>
                  </a:lnTo>
                  <a:lnTo>
                    <a:pt x="151" y="196"/>
                  </a:lnTo>
                  <a:lnTo>
                    <a:pt x="151" y="182"/>
                  </a:lnTo>
                  <a:lnTo>
                    <a:pt x="151" y="176"/>
                  </a:lnTo>
                  <a:lnTo>
                    <a:pt x="155" y="170"/>
                  </a:lnTo>
                  <a:lnTo>
                    <a:pt x="164" y="145"/>
                  </a:lnTo>
                  <a:lnTo>
                    <a:pt x="180" y="117"/>
                  </a:lnTo>
                  <a:lnTo>
                    <a:pt x="196" y="92"/>
                  </a:lnTo>
                  <a:lnTo>
                    <a:pt x="209" y="74"/>
                  </a:lnTo>
                  <a:lnTo>
                    <a:pt x="223" y="59"/>
                  </a:lnTo>
                  <a:lnTo>
                    <a:pt x="239" y="43"/>
                  </a:lnTo>
                  <a:lnTo>
                    <a:pt x="243" y="43"/>
                  </a:lnTo>
                  <a:lnTo>
                    <a:pt x="245" y="43"/>
                  </a:lnTo>
                  <a:lnTo>
                    <a:pt x="247" y="43"/>
                  </a:lnTo>
                  <a:lnTo>
                    <a:pt x="249" y="41"/>
                  </a:lnTo>
                  <a:lnTo>
                    <a:pt x="253" y="37"/>
                  </a:lnTo>
                  <a:lnTo>
                    <a:pt x="253" y="0"/>
                  </a:lnTo>
                  <a:lnTo>
                    <a:pt x="253" y="0"/>
                  </a:lnTo>
                  <a:lnTo>
                    <a:pt x="237"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3" name="Freeform 784"/>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4" name="Freeform 785"/>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5" name="Freeform 786"/>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sp>
        <p:nvSpPr>
          <p:cNvPr id="849" name="Freeform 13"/>
          <p:cNvSpPr>
            <a:spLocks noEditPoints="1"/>
          </p:cNvSpPr>
          <p:nvPr/>
        </p:nvSpPr>
        <p:spPr bwMode="auto">
          <a:xfrm>
            <a:off x="6475822" y="4009074"/>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5E9695"/>
          </a:solidFill>
          <a:ln>
            <a:noFill/>
          </a:ln>
        </p:spPr>
        <p:txBody>
          <a:bodyPr vert="horz" wrap="square" lIns="91440" tIns="45720" rIns="91440" bIns="45720" numCol="1" anchor="t" anchorCtr="0" compatLnSpc="1">
            <a:prstTxWarp prst="textNoShape">
              <a:avLst/>
            </a:prstTxWarp>
          </a:bodyPr>
          <a:lstStyle/>
          <a:p>
            <a:endParaRPr lang="da-DK"/>
          </a:p>
        </p:txBody>
      </p:sp>
      <p:sp>
        <p:nvSpPr>
          <p:cNvPr id="850" name="Freeform 13"/>
          <p:cNvSpPr>
            <a:spLocks noEditPoints="1"/>
          </p:cNvSpPr>
          <p:nvPr/>
        </p:nvSpPr>
        <p:spPr bwMode="auto">
          <a:xfrm>
            <a:off x="10658475" y="3801269"/>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DF6752"/>
          </a:solidFill>
          <a:ln>
            <a:noFill/>
          </a:ln>
        </p:spPr>
        <p:txBody>
          <a:bodyPr vert="horz" wrap="square" lIns="91440" tIns="45720" rIns="91440" bIns="45720" numCol="1" anchor="t" anchorCtr="0" compatLnSpc="1">
            <a:prstTxWarp prst="textNoShape">
              <a:avLst/>
            </a:prstTxWarp>
          </a:bodyPr>
          <a:lstStyle/>
          <a:p>
            <a:endParaRPr lang="da-DK"/>
          </a:p>
        </p:txBody>
      </p:sp>
      <p:sp>
        <p:nvSpPr>
          <p:cNvPr id="851" name="Freeform 13"/>
          <p:cNvSpPr>
            <a:spLocks noEditPoints="1"/>
          </p:cNvSpPr>
          <p:nvPr/>
        </p:nvSpPr>
        <p:spPr bwMode="auto">
          <a:xfrm>
            <a:off x="7943849" y="1385116"/>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9DBB1D"/>
          </a:solidFill>
          <a:ln>
            <a:noFill/>
          </a:ln>
        </p:spPr>
        <p:txBody>
          <a:bodyPr vert="horz" wrap="square" lIns="91440" tIns="45720" rIns="91440" bIns="45720" numCol="1" anchor="t" anchorCtr="0" compatLnSpc="1">
            <a:prstTxWarp prst="textNoShape">
              <a:avLst/>
            </a:prstTxWarp>
          </a:bodyPr>
          <a:lstStyle/>
          <a:p>
            <a:endParaRPr lang="da-DK"/>
          </a:p>
        </p:txBody>
      </p:sp>
    </p:spTree>
    <p:extLst>
      <p:ext uri="{BB962C8B-B14F-4D97-AF65-F5344CB8AC3E}">
        <p14:creationId xmlns:p14="http://schemas.microsoft.com/office/powerpoint/2010/main" val="212889638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lede 9" descr="Et billede, der indeholder Ansigt, person, tøj, mur&#10;&#10;Automatisk genereret beskrivelse">
            <a:extLst>
              <a:ext uri="{FF2B5EF4-FFF2-40B4-BE49-F238E27FC236}">
                <a16:creationId xmlns:a16="http://schemas.microsoft.com/office/drawing/2014/main" id="{9E76D041-0170-9C29-DD1B-34EB6FBD707D}"/>
              </a:ext>
            </a:extLst>
          </p:cNvPr>
          <p:cNvPicPr>
            <a:picLocks/>
          </p:cNvPicPr>
          <p:nvPr/>
        </p:nvPicPr>
        <p:blipFill rotWithShape="1">
          <a:blip r:embed="rId3">
            <a:extLst>
              <a:ext uri="{28A0092B-C50C-407E-A947-70E740481C1C}">
                <a14:useLocalDpi xmlns:a14="http://schemas.microsoft.com/office/drawing/2010/main" val="0"/>
              </a:ext>
            </a:extLst>
          </a:blip>
          <a:srcRect l="27014" t="6211" r="23312" b="27248"/>
          <a:stretch/>
        </p:blipFill>
        <p:spPr>
          <a:xfrm>
            <a:off x="9264554" y="4125027"/>
            <a:ext cx="1301564" cy="1198800"/>
          </a:xfrm>
          <a:prstGeom prst="rect">
            <a:avLst/>
          </a:prstGeom>
        </p:spPr>
      </p:pic>
      <p:sp>
        <p:nvSpPr>
          <p:cNvPr id="3" name="Title 2"/>
          <p:cNvSpPr>
            <a:spLocks noGrp="1"/>
          </p:cNvSpPr>
          <p:nvPr>
            <p:ph type="title"/>
          </p:nvPr>
        </p:nvSpPr>
        <p:spPr/>
        <p:txBody>
          <a:bodyPr/>
          <a:lstStyle/>
          <a:p>
            <a:r>
              <a:rPr lang="en-US" sz="3200" dirty="0"/>
              <a:t>LEDELSEN</a:t>
            </a:r>
            <a:br>
              <a:rPr lang="en-US" dirty="0"/>
            </a:br>
            <a:endParaRPr lang="en-US" dirty="0">
              <a:solidFill>
                <a:schemeClr val="accent4"/>
              </a:solidFill>
            </a:endParaRPr>
          </a:p>
        </p:txBody>
      </p:sp>
      <p:sp>
        <p:nvSpPr>
          <p:cNvPr id="832" name="Tekstfelt 831"/>
          <p:cNvSpPr txBox="1"/>
          <p:nvPr/>
        </p:nvSpPr>
        <p:spPr>
          <a:xfrm>
            <a:off x="9252859" y="5413968"/>
            <a:ext cx="1504359" cy="461665"/>
          </a:xfrm>
          <a:prstGeom prst="rect">
            <a:avLst/>
          </a:prstGeom>
          <a:noFill/>
        </p:spPr>
        <p:txBody>
          <a:bodyPr wrap="square" lIns="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Dekan (Tech)</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Thomas Bak</a:t>
            </a:r>
          </a:p>
        </p:txBody>
      </p:sp>
      <p:pic>
        <p:nvPicPr>
          <p:cNvPr id="8" name="Picture 7"/>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602713" y="4124455"/>
            <a:ext cx="1302392" cy="11993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8"/>
          <p:cNvPicPr preferRelativeResize="0">
            <a:picLocks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3558487" y="1793042"/>
            <a:ext cx="1301565" cy="119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5"/>
          <p:cNvPicPr>
            <a:picLocks noChangeAspect="1" noChangeArrowheads="1"/>
          </p:cNvPicPr>
          <p:nvPr/>
        </p:nvPicPr>
        <p:blipFill rotWithShape="1">
          <a:blip r:embed="rId6">
            <a:extLst>
              <a:ext uri="{28A0092B-C50C-407E-A947-70E740481C1C}">
                <a14:useLocalDpi xmlns:a14="http://schemas.microsoft.com/office/drawing/2010/main" val="0"/>
              </a:ext>
            </a:extLst>
          </a:blip>
          <a:srcRect/>
          <a:stretch/>
        </p:blipFill>
        <p:spPr bwMode="auto">
          <a:xfrm>
            <a:off x="3745225" y="4113944"/>
            <a:ext cx="1314567" cy="12093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ktangel 3"/>
          <p:cNvSpPr/>
          <p:nvPr/>
        </p:nvSpPr>
        <p:spPr>
          <a:xfrm>
            <a:off x="3558487" y="3148874"/>
            <a:ext cx="1708160"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a:ln>
                  <a:noFill/>
                </a:ln>
                <a:solidFill>
                  <a:srgbClr val="A6A3BA"/>
                </a:solidFill>
                <a:effectLst/>
                <a:uLnTx/>
                <a:uFillTx/>
                <a:latin typeface="Arial"/>
                <a:ea typeface="+mn-ea"/>
                <a:cs typeface="+mn-cs"/>
              </a:rPr>
              <a:t>Rektor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a:ln>
                  <a:noFill/>
                </a:ln>
                <a:solidFill>
                  <a:srgbClr val="211A52"/>
                </a:solidFill>
                <a:effectLst/>
                <a:uLnTx/>
                <a:uFillTx/>
                <a:latin typeface="Arial"/>
                <a:ea typeface="+mn-ea"/>
                <a:cs typeface="+mn-cs"/>
              </a:rPr>
              <a:t>Per Michael Johansen</a:t>
            </a:r>
            <a:endParaRPr kumimoji="0" lang="da-DK" sz="1200" b="1" i="0" u="none" strike="noStrike" kern="1200" cap="none" spc="0" normalizeH="0" baseline="0" noProof="0" dirty="0">
              <a:ln>
                <a:noFill/>
              </a:ln>
              <a:solidFill>
                <a:srgbClr val="211A52"/>
              </a:solidFill>
              <a:effectLst/>
              <a:uLnTx/>
              <a:uFillTx/>
              <a:latin typeface="Arial"/>
              <a:ea typeface="+mn-ea"/>
              <a:cs typeface="+mn-cs"/>
            </a:endParaRPr>
          </a:p>
        </p:txBody>
      </p:sp>
      <p:sp>
        <p:nvSpPr>
          <p:cNvPr id="5" name="Rektangel 4"/>
          <p:cNvSpPr/>
          <p:nvPr/>
        </p:nvSpPr>
        <p:spPr>
          <a:xfrm>
            <a:off x="5529404" y="3142566"/>
            <a:ext cx="1723166" cy="461665"/>
          </a:xfrm>
          <a:prstGeom prst="rect">
            <a:avLst/>
          </a:prstGeom>
        </p:spPr>
        <p:txBody>
          <a:bodyPr wrap="squar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Prorektor</a:t>
            </a:r>
            <a:r>
              <a:rPr kumimoji="0" lang="da-DK" sz="1200" b="1" i="0" u="none" strike="noStrike" kern="1200" cap="none" spc="0" normalizeH="0" baseline="0" noProof="0" dirty="0">
                <a:ln>
                  <a:noFill/>
                </a:ln>
                <a:solidFill>
                  <a:srgbClr val="211A52"/>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Anne Marie Kanstrup</a:t>
            </a:r>
          </a:p>
        </p:txBody>
      </p:sp>
      <p:sp>
        <p:nvSpPr>
          <p:cNvPr id="15" name="Rektangel 14"/>
          <p:cNvSpPr/>
          <p:nvPr/>
        </p:nvSpPr>
        <p:spPr>
          <a:xfrm>
            <a:off x="7501148" y="3153721"/>
            <a:ext cx="1873270"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Universitetsdirektør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Søren Lind Christiansen</a:t>
            </a:r>
          </a:p>
        </p:txBody>
      </p:sp>
      <p:sp>
        <p:nvSpPr>
          <p:cNvPr id="16" name="Rektangel 15"/>
          <p:cNvSpPr/>
          <p:nvPr/>
        </p:nvSpPr>
        <p:spPr>
          <a:xfrm>
            <a:off x="1897032" y="5413968"/>
            <a:ext cx="1573508"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Innovationsdirektør</a:t>
            </a:r>
            <a:r>
              <a:rPr kumimoji="0" lang="da-DK" sz="1200" b="1" i="0" u="none" strike="noStrike" kern="1200" cap="none" spc="0" normalizeH="0" baseline="0" noProof="0" dirty="0">
                <a:ln>
                  <a:noFill/>
                </a:ln>
                <a:solidFill>
                  <a:srgbClr val="211A52"/>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Mads Bang</a:t>
            </a:r>
          </a:p>
        </p:txBody>
      </p:sp>
      <p:sp>
        <p:nvSpPr>
          <p:cNvPr id="18" name="Rektangel 17"/>
          <p:cNvSpPr/>
          <p:nvPr/>
        </p:nvSpPr>
        <p:spPr>
          <a:xfrm>
            <a:off x="3745225" y="5413967"/>
            <a:ext cx="1179875"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Dekan (SSH)</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 Antoft</a:t>
            </a:r>
          </a:p>
        </p:txBody>
      </p:sp>
      <p:sp>
        <p:nvSpPr>
          <p:cNvPr id="19" name="Rektangel 18"/>
          <p:cNvSpPr/>
          <p:nvPr/>
        </p:nvSpPr>
        <p:spPr>
          <a:xfrm>
            <a:off x="5602713" y="5413968"/>
            <a:ext cx="1084592" cy="646331"/>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Dekan (Sund)</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Lars Hvilsted</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Rasmussen</a:t>
            </a:r>
          </a:p>
        </p:txBody>
      </p:sp>
      <p:sp>
        <p:nvSpPr>
          <p:cNvPr id="20" name="Rektangel 19"/>
          <p:cNvSpPr/>
          <p:nvPr/>
        </p:nvSpPr>
        <p:spPr>
          <a:xfrm>
            <a:off x="7448026" y="5413968"/>
            <a:ext cx="1723166" cy="461665"/>
          </a:xfrm>
          <a:prstGeom prst="rect">
            <a:avLst/>
          </a:prstGeom>
        </p:spPr>
        <p:txBody>
          <a:bodyPr wrap="squar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Dekan (Engineering)</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Jesper Wengel</a:t>
            </a:r>
          </a:p>
        </p:txBody>
      </p:sp>
      <p:pic>
        <p:nvPicPr>
          <p:cNvPr id="2" name="Billede 1"/>
          <p:cNvPicPr>
            <a:picLocks noChangeAspect="1"/>
          </p:cNvPicPr>
          <p:nvPr/>
        </p:nvPicPr>
        <p:blipFill rotWithShape="1">
          <a:blip r:embed="rId7">
            <a:extLst>
              <a:ext uri="{28A0092B-C50C-407E-A947-70E740481C1C}">
                <a14:useLocalDpi xmlns:a14="http://schemas.microsoft.com/office/drawing/2010/main" val="0"/>
              </a:ext>
            </a:extLst>
          </a:blip>
          <a:srcRect r="-472"/>
          <a:stretch/>
        </p:blipFill>
        <p:spPr>
          <a:xfrm>
            <a:off x="7521437" y="1784259"/>
            <a:ext cx="1301565" cy="1196903"/>
          </a:xfrm>
          <a:prstGeom prst="rect">
            <a:avLst/>
          </a:prstGeom>
        </p:spPr>
      </p:pic>
      <p:pic>
        <p:nvPicPr>
          <p:cNvPr id="6" name="Billede 5"/>
          <p:cNvPicPr preferRelativeResize="0">
            <a:picLocks noChangeAspect="1"/>
          </p:cNvPicPr>
          <p:nvPr/>
        </p:nvPicPr>
        <p:blipFill rotWithShape="1">
          <a:blip r:embed="rId8">
            <a:extLst>
              <a:ext uri="{28A0092B-C50C-407E-A947-70E740481C1C}">
                <a14:useLocalDpi xmlns:a14="http://schemas.microsoft.com/office/drawing/2010/main" val="0"/>
              </a:ext>
            </a:extLst>
          </a:blip>
          <a:srcRect r="-317"/>
          <a:stretch/>
        </p:blipFill>
        <p:spPr>
          <a:xfrm>
            <a:off x="5539144" y="1784259"/>
            <a:ext cx="1303200" cy="1196903"/>
          </a:xfrm>
          <a:prstGeom prst="rect">
            <a:avLst/>
          </a:prstGeom>
        </p:spPr>
      </p:pic>
      <p:pic>
        <p:nvPicPr>
          <p:cNvPr id="11" name="Billede 10" descr="Et billede, der indeholder Ansigt, person, tøj, mur&#10;&#10;Automatisk genereret beskrivelse">
            <a:extLst>
              <a:ext uri="{FF2B5EF4-FFF2-40B4-BE49-F238E27FC236}">
                <a16:creationId xmlns:a16="http://schemas.microsoft.com/office/drawing/2014/main" id="{AFD45493-EE2A-EA5B-DE9B-7D9698ED4120}"/>
              </a:ext>
            </a:extLst>
          </p:cNvPr>
          <p:cNvPicPr>
            <a:picLocks noChangeAspect="1"/>
          </p:cNvPicPr>
          <p:nvPr/>
        </p:nvPicPr>
        <p:blipFill rotWithShape="1">
          <a:blip r:embed="rId9">
            <a:extLst>
              <a:ext uri="{28A0092B-C50C-407E-A947-70E740481C1C}">
                <a14:useLocalDpi xmlns:a14="http://schemas.microsoft.com/office/drawing/2010/main" val="0"/>
              </a:ext>
            </a:extLst>
          </a:blip>
          <a:srcRect l="26456" t="5652" r="27070" b="27491"/>
          <a:stretch/>
        </p:blipFill>
        <p:spPr>
          <a:xfrm>
            <a:off x="1944499" y="4069391"/>
            <a:ext cx="1302392" cy="1248980"/>
          </a:xfrm>
          <a:prstGeom prst="rect">
            <a:avLst/>
          </a:prstGeom>
        </p:spPr>
      </p:pic>
      <p:pic>
        <p:nvPicPr>
          <p:cNvPr id="9" name="Billede 8" descr="Et billede, der indeholder Ansigt, person, tøj, smil&#10;&#10;Automatisk genereret beskrivelse">
            <a:extLst>
              <a:ext uri="{FF2B5EF4-FFF2-40B4-BE49-F238E27FC236}">
                <a16:creationId xmlns:a16="http://schemas.microsoft.com/office/drawing/2014/main" id="{6F0DF49E-662C-6D69-734F-DD0F2B452784}"/>
              </a:ext>
            </a:extLst>
          </p:cNvPr>
          <p:cNvPicPr>
            <a:picLocks noChangeAspect="1"/>
          </p:cNvPicPr>
          <p:nvPr/>
        </p:nvPicPr>
        <p:blipFill>
          <a:blip r:embed="rId10">
            <a:extLst>
              <a:ext uri="{28A0092B-C50C-407E-A947-70E740481C1C}">
                <a14:useLocalDpi xmlns:a14="http://schemas.microsoft.com/office/drawing/2010/main" val="0"/>
              </a:ext>
            </a:extLst>
          </a:blip>
          <a:srcRect l="26544" t="4121" r="26545" b="17334"/>
          <a:stretch/>
        </p:blipFill>
        <p:spPr>
          <a:xfrm>
            <a:off x="7448026" y="4087975"/>
            <a:ext cx="1301564" cy="1230396"/>
          </a:xfrm>
          <a:prstGeom prst="rect">
            <a:avLst/>
          </a:prstGeom>
        </p:spPr>
      </p:pic>
    </p:spTree>
    <p:extLst>
      <p:ext uri="{BB962C8B-B14F-4D97-AF65-F5344CB8AC3E}">
        <p14:creationId xmlns:p14="http://schemas.microsoft.com/office/powerpoint/2010/main" val="164272547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4" name="Lige forbindelse 83"/>
          <p:cNvCxnSpPr/>
          <p:nvPr/>
        </p:nvCxnSpPr>
        <p:spPr>
          <a:xfrm flipH="1">
            <a:off x="5763177" y="307145"/>
            <a:ext cx="0" cy="3994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Lige forbindelse 99">
            <a:extLst>
              <a:ext uri="{FF2B5EF4-FFF2-40B4-BE49-F238E27FC236}">
                <a16:creationId xmlns:a16="http://schemas.microsoft.com/office/drawing/2014/main" id="{C39694A3-E162-43C2-87E0-976892093B61}"/>
              </a:ext>
            </a:extLst>
          </p:cNvPr>
          <p:cNvCxnSpPr>
            <a:cxnSpLocks/>
          </p:cNvCxnSpPr>
          <p:nvPr/>
        </p:nvCxnSpPr>
        <p:spPr>
          <a:xfrm>
            <a:off x="152802" y="6344353"/>
            <a:ext cx="5543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Lige forbindelse 57"/>
          <p:cNvCxnSpPr>
            <a:cxnSpLocks/>
          </p:cNvCxnSpPr>
          <p:nvPr/>
        </p:nvCxnSpPr>
        <p:spPr>
          <a:xfrm>
            <a:off x="9697077" y="2239762"/>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kstboks 49">
            <a:hlinkClick r:id="rId3" tooltip="Link til SUND side"/>
          </p:cNvPr>
          <p:cNvSpPr txBox="1"/>
          <p:nvPr/>
        </p:nvSpPr>
        <p:spPr>
          <a:xfrm>
            <a:off x="2768191" y="2460765"/>
            <a:ext cx="1934670" cy="619200"/>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Sundhedsvidenskabelige Fakultet </a:t>
            </a:r>
          </a:p>
        </p:txBody>
      </p:sp>
      <p:sp>
        <p:nvSpPr>
          <p:cNvPr id="6150" name="Tekstboks 50">
            <a:hlinkClick r:id="rId4" tooltip="Link til rektors side"/>
          </p:cNvPr>
          <p:cNvSpPr txBox="1">
            <a:spLocks noChangeArrowheads="1"/>
          </p:cNvSpPr>
          <p:nvPr/>
        </p:nvSpPr>
        <p:spPr bwMode="auto">
          <a:xfrm>
            <a:off x="4567377" y="706552"/>
            <a:ext cx="2391287"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50" b="1"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rPr>
              <a:t>Per Michael Johansen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rPr>
              <a:t>Rektor</a:t>
            </a:r>
            <a:endParaRPr kumimoji="0" lang="da-DK" altLang="da-DK" sz="1100" b="0"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51" name="Tekstboks 51">
            <a:hlinkClick r:id="rId5" tooltip="Link til personprofil"/>
          </p:cNvPr>
          <p:cNvSpPr txBox="1">
            <a:spLocks noChangeArrowheads="1"/>
          </p:cNvSpPr>
          <p:nvPr/>
        </p:nvSpPr>
        <p:spPr bwMode="auto">
          <a:xfrm>
            <a:off x="2111526" y="1183766"/>
            <a:ext cx="2220660"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5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Anne Marie Kanstrup</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Prorektor </a:t>
            </a:r>
            <a:endParaRPr kumimoji="0" lang="da-DK" altLang="da-DK" sz="11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52" name="Tekstboks 52">
            <a:hlinkClick r:id="rId6" tooltip="Link til personprofil"/>
          </p:cNvPr>
          <p:cNvSpPr txBox="1">
            <a:spLocks noChangeArrowheads="1"/>
          </p:cNvSpPr>
          <p:nvPr/>
        </p:nvSpPr>
        <p:spPr bwMode="auto">
          <a:xfrm>
            <a:off x="7174583" y="1183766"/>
            <a:ext cx="2308485"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5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Universitetsdirektør </a:t>
            </a:r>
            <a:endParaRPr kumimoji="0" lang="da-DK" altLang="da-DK" sz="11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54" name="Tekstboks 53">
            <a:hlinkClick r:id="rId7" tooltip="Link til ENG side"/>
          </p:cNvPr>
          <p:cNvSpPr txBox="1"/>
          <p:nvPr/>
        </p:nvSpPr>
        <p:spPr>
          <a:xfrm>
            <a:off x="6917191" y="2460765"/>
            <a:ext cx="1928781" cy="619200"/>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43200" rIns="43200" anchor="ctr">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Ingeniør- og Naturvidenskabelige Fakultet </a:t>
            </a:r>
          </a:p>
        </p:txBody>
      </p:sp>
      <p:sp>
        <p:nvSpPr>
          <p:cNvPr id="55" name="Tekstboks 54">
            <a:hlinkClick r:id="rId8" tooltip="Link til SSH side"/>
          </p:cNvPr>
          <p:cNvSpPr txBox="1"/>
          <p:nvPr/>
        </p:nvSpPr>
        <p:spPr>
          <a:xfrm>
            <a:off x="693691" y="2465335"/>
            <a:ext cx="1934670" cy="619200"/>
          </a:xfrm>
          <a:prstGeom prst="rect">
            <a:avLst/>
          </a:prstGeom>
          <a:solidFill>
            <a:srgbClr val="211A52"/>
          </a:solidFill>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Humanistiske og Samfundsvidenskabelige Fakultet </a:t>
            </a:r>
          </a:p>
        </p:txBody>
      </p:sp>
      <p:sp>
        <p:nvSpPr>
          <p:cNvPr id="6156" name="Tekstboks 57">
            <a:hlinkClick r:id="rId9" tooltip="Link til personprofil"/>
          </p:cNvPr>
          <p:cNvSpPr txBox="1">
            <a:spLocks noChangeArrowheads="1"/>
          </p:cNvSpPr>
          <p:nvPr/>
        </p:nvSpPr>
        <p:spPr bwMode="auto">
          <a:xfrm>
            <a:off x="6915275" y="3177385"/>
            <a:ext cx="1929340"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lang="da-DK" altLang="da-DK" sz="1000" b="1" dirty="0">
                <a:solidFill>
                  <a:srgbClr val="192753"/>
                </a:solidFill>
                <a:latin typeface="Arial" panose="020B0604020202020204" pitchFamily="34" charset="0"/>
                <a:cs typeface="Arial" panose="020B0604020202020204" pitchFamily="34" charset="0"/>
              </a:rPr>
              <a:t>Jesper Wengel</a:t>
            </a:r>
            <a:endPar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59" name="Tekstboks 58"/>
          <p:cNvSpPr txBox="1"/>
          <p:nvPr/>
        </p:nvSpPr>
        <p:spPr>
          <a:xfrm>
            <a:off x="4560702" y="128189"/>
            <a:ext cx="2397961" cy="307777"/>
          </a:xfrm>
          <a:prstGeom prst="rect">
            <a:avLst/>
          </a:prstGeom>
          <a:solidFill>
            <a:schemeClr val="tx1"/>
          </a:solidFill>
          <a:ln>
            <a:noFill/>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BESTYRELSE </a:t>
            </a:r>
          </a:p>
        </p:txBody>
      </p:sp>
      <p:sp>
        <p:nvSpPr>
          <p:cNvPr id="6158" name="Tekstboks 60">
            <a:hlinkClick r:id="rId10" tooltip="Link til personprofil"/>
          </p:cNvPr>
          <p:cNvSpPr txBox="1">
            <a:spLocks noChangeArrowheads="1"/>
          </p:cNvSpPr>
          <p:nvPr/>
        </p:nvSpPr>
        <p:spPr bwMode="auto">
          <a:xfrm>
            <a:off x="4846678" y="3177602"/>
            <a:ext cx="1923042"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Thomas Bak</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59" name="Tekstboks 61">
            <a:hlinkClick r:id="rId11" tooltip="Link til personprofil"/>
          </p:cNvPr>
          <p:cNvSpPr txBox="1">
            <a:spLocks noChangeArrowheads="1"/>
          </p:cNvSpPr>
          <p:nvPr/>
        </p:nvSpPr>
        <p:spPr bwMode="auto">
          <a:xfrm>
            <a:off x="694248" y="3178264"/>
            <a:ext cx="1933865"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Rasmus Antoft</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63" name="Tekstboks 69">
            <a:hlinkClick r:id="rId12" tooltip="Link til personprofil"/>
          </p:cNvPr>
          <p:cNvSpPr txBox="1">
            <a:spLocks noChangeArrowheads="1"/>
          </p:cNvSpPr>
          <p:nvPr/>
        </p:nvSpPr>
        <p:spPr bwMode="auto">
          <a:xfrm>
            <a:off x="2742949" y="3177385"/>
            <a:ext cx="1932688"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Lars Hvilsted Rasmussen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71" name="Tekstboks 70">
            <a:hlinkClick r:id="rId13" tooltip="Link til TECH side"/>
          </p:cNvPr>
          <p:cNvSpPr txBox="1"/>
          <p:nvPr/>
        </p:nvSpPr>
        <p:spPr>
          <a:xfrm>
            <a:off x="4842691" y="2461784"/>
            <a:ext cx="1934670" cy="619140"/>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Tekniske Fakultet for IT og Design</a:t>
            </a:r>
          </a:p>
        </p:txBody>
      </p:sp>
      <p:cxnSp>
        <p:nvCxnSpPr>
          <p:cNvPr id="75" name="Lige forbindelse 74"/>
          <p:cNvCxnSpPr>
            <a:cxnSpLocks/>
            <a:stCxn id="6150" idx="2"/>
          </p:cNvCxnSpPr>
          <p:nvPr/>
        </p:nvCxnSpPr>
        <p:spPr>
          <a:xfrm flipH="1">
            <a:off x="5762618" y="1114356"/>
            <a:ext cx="403" cy="111597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Lige forbindelse 77"/>
          <p:cNvCxnSpPr/>
          <p:nvPr/>
        </p:nvCxnSpPr>
        <p:spPr>
          <a:xfrm>
            <a:off x="5763021" y="2239762"/>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1" name="Kombinationstegning 1030"/>
          <p:cNvSpPr/>
          <p:nvPr/>
        </p:nvSpPr>
        <p:spPr bwMode="auto">
          <a:xfrm>
            <a:off x="700021" y="3679351"/>
            <a:ext cx="1934670" cy="143973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C7C2EC">
              <a:alpha val="89804"/>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0" bIns="16003" spcCol="1270" anchor="t"/>
          <a:lstStyle/>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6670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br>
              <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AAU Business School</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Kommunikation og Psykologi</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Juridisk Institut </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nn-NO"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Kultur og Læring</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nn-NO"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Sociologi og Socialt arbejde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nn-NO"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Politik og Samfund</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036" name="Kombinationstegning 1035"/>
          <p:cNvSpPr/>
          <p:nvPr/>
        </p:nvSpPr>
        <p:spPr bwMode="auto">
          <a:xfrm>
            <a:off x="2742949" y="3679346"/>
            <a:ext cx="1934670" cy="143973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0" marR="0" lvl="1" indent="0" algn="l" defTabSz="426720" rtl="0" eaLnBrk="1" fontAlgn="auto" latinLnBrk="0" hangingPunct="1">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br>
              <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Medicin og Sundhedsteknologi </a:t>
            </a:r>
          </a:p>
          <a:p>
            <a:pPr marL="68580" marR="0" lvl="1" indent="-68580" algn="l" defTabSz="42672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Klinisk Institut</a:t>
            </a: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9" name="Tekstboks 68">
            <a:hlinkClick r:id="rId14" tooltip="Link til AAU Innovation side"/>
          </p:cNvPr>
          <p:cNvSpPr txBox="1"/>
          <p:nvPr/>
        </p:nvSpPr>
        <p:spPr>
          <a:xfrm>
            <a:off x="8988907" y="2454356"/>
            <a:ext cx="1436277" cy="619200"/>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AAU Innovation</a:t>
            </a:r>
          </a:p>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p:txBody>
      </p:sp>
      <p:sp>
        <p:nvSpPr>
          <p:cNvPr id="65" name="Tekstboks 57">
            <a:hlinkClick r:id="rId15" tooltip="Link til personprofil"/>
          </p:cNvPr>
          <p:cNvSpPr txBox="1">
            <a:spLocks noChangeArrowheads="1"/>
          </p:cNvSpPr>
          <p:nvPr/>
        </p:nvSpPr>
        <p:spPr bwMode="auto">
          <a:xfrm>
            <a:off x="8985802" y="3189178"/>
            <a:ext cx="1422551" cy="37702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Mads Bang</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8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Innovationsdirektør</a:t>
            </a:r>
            <a:endParaRPr kumimoji="0" lang="da-DK" altLang="da-DK" sz="8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123" name="Kombinationstegning 122"/>
          <p:cNvSpPr/>
          <p:nvPr/>
        </p:nvSpPr>
        <p:spPr bwMode="auto">
          <a:xfrm>
            <a:off x="10548179" y="3694125"/>
            <a:ext cx="1581623" cy="235704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30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Aalborg Universitetsbibliotek</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IT-services</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Campus Service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HR</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Rektorsekretariatet</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Kommunikation</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Studieservice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Økonomi</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Fælles Service København</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Fælles Service Esbjerg</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Forskningsservice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EU-kontor</a:t>
            </a: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98" name="Lige forbindelse 97"/>
          <p:cNvCxnSpPr>
            <a:cxnSpLocks/>
            <a:endCxn id="55" idx="0"/>
          </p:cNvCxnSpPr>
          <p:nvPr/>
        </p:nvCxnSpPr>
        <p:spPr>
          <a:xfrm flipH="1">
            <a:off x="1661026" y="2230332"/>
            <a:ext cx="559" cy="2350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Lige forbindelse 124"/>
          <p:cNvCxnSpPr>
            <a:cxnSpLocks/>
          </p:cNvCxnSpPr>
          <p:nvPr/>
        </p:nvCxnSpPr>
        <p:spPr>
          <a:xfrm>
            <a:off x="4325788" y="1420967"/>
            <a:ext cx="28451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Lige forbindelse 125"/>
          <p:cNvCxnSpPr>
            <a:cxnSpLocks/>
          </p:cNvCxnSpPr>
          <p:nvPr/>
        </p:nvCxnSpPr>
        <p:spPr>
          <a:xfrm>
            <a:off x="1667356" y="2239762"/>
            <a:ext cx="802972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Kombinationstegning 102"/>
          <p:cNvSpPr/>
          <p:nvPr/>
        </p:nvSpPr>
        <p:spPr bwMode="auto">
          <a:xfrm>
            <a:off x="4840904" y="3679346"/>
            <a:ext cx="1934670" cy="143973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0" fontAlgn="base" latinLnBrk="0" hangingPunct="0">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Datalogi</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Elektroniske Systemer</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Arkitektur og Medieteknologi</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Bæredygtighed og Planlægning</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24" name="Kombinationstegning 123"/>
          <p:cNvSpPr/>
          <p:nvPr/>
        </p:nvSpPr>
        <p:spPr bwMode="auto">
          <a:xfrm>
            <a:off x="6915275" y="3679350"/>
            <a:ext cx="1929340" cy="1439728"/>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0" fontAlgn="base" latinLnBrk="0" hangingPunct="0">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Byggeri, By og Miljø</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Energi</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Matematiske Fag</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Kemi og Biovidenskab</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Materialer og Produktion</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52" name="Tekstboks 68">
            <a:hlinkClick r:id="rId16" tooltip="Link til Fælles Service side"/>
          </p:cNvPr>
          <p:cNvSpPr txBox="1"/>
          <p:nvPr/>
        </p:nvSpPr>
        <p:spPr>
          <a:xfrm>
            <a:off x="10548180" y="2454356"/>
            <a:ext cx="1565949" cy="619200"/>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Fælles Service</a:t>
            </a:r>
          </a:p>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p:txBody>
      </p:sp>
      <p:sp>
        <p:nvSpPr>
          <p:cNvPr id="53" name="Tekstboks 57">
            <a:hlinkClick r:id="rId6" tooltip="Link til personprofil"/>
          </p:cNvPr>
          <p:cNvSpPr txBox="1">
            <a:spLocks noChangeArrowheads="1"/>
          </p:cNvSpPr>
          <p:nvPr/>
        </p:nvSpPr>
        <p:spPr bwMode="auto">
          <a:xfrm>
            <a:off x="10548179" y="3177385"/>
            <a:ext cx="1566228" cy="384721"/>
          </a:xfrm>
          <a:prstGeom prst="rect">
            <a:avLst/>
          </a:prstGeom>
          <a:noFill/>
          <a:ln w="12700">
            <a:solidFill>
              <a:schemeClr val="tx1"/>
            </a:solidFill>
            <a:miter lim="800000"/>
            <a:headEnd/>
            <a:tailEnd/>
          </a:ln>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Universitetsdirektør</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51" name="Kombinationstegning 50"/>
          <p:cNvSpPr/>
          <p:nvPr/>
        </p:nvSpPr>
        <p:spPr bwMode="auto">
          <a:xfrm>
            <a:off x="700021"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66700" rtl="0" eaLnBrk="1" fontAlgn="auto" latinLnBrk="0" hangingPunct="1">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6670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br>
              <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err="1">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 School of Social Sciences and </a:t>
            </a:r>
            <a:r>
              <a:rPr kumimoji="0" lang="da-DK" sz="900" b="0" i="0" u="none" strike="noStrike" kern="1200" cap="none" spc="0" normalizeH="0" baseline="0" noProof="0" dirty="0" err="1">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Humanities</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0" name="Kombinationstegning 59"/>
          <p:cNvSpPr/>
          <p:nvPr/>
        </p:nvSpPr>
        <p:spPr bwMode="auto">
          <a:xfrm>
            <a:off x="2754497"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426720" rtl="0" eaLnBrk="1" fontAlgn="auto" latinLnBrk="0" hangingPunct="1">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p>
          <a:p>
            <a:pPr marL="0" marR="0" lvl="1" indent="0" algn="l" defTabSz="426720" rtl="0" eaLnBrk="1" fontAlgn="auto" latinLnBrk="0" hangingPunct="1">
              <a:lnSpc>
                <a:spcPct val="90000"/>
              </a:lnSpc>
              <a:spcBef>
                <a:spcPct val="0"/>
              </a:spcBef>
              <a:spcAft>
                <a:spcPct val="15000"/>
              </a:spcAft>
              <a:buClrTx/>
              <a:buSzTx/>
              <a:buFontTx/>
              <a:buNone/>
              <a:tabLst/>
              <a:defRPr/>
            </a:pPr>
            <a:endParaRPr kumimoji="0" lang="da-DK" sz="6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r>
              <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in Medicine, Biomedical Science and Technology</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1" name="Kombinationstegning 60"/>
          <p:cNvSpPr/>
          <p:nvPr/>
        </p:nvSpPr>
        <p:spPr bwMode="auto">
          <a:xfrm>
            <a:off x="4835049"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b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8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The Technical Doctoral School of IT and Design</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2" name="Kombinationstegning 61"/>
          <p:cNvSpPr/>
          <p:nvPr/>
        </p:nvSpPr>
        <p:spPr bwMode="auto">
          <a:xfrm>
            <a:off x="6917286"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b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8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of Engineering and Science</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45" name="Kombinationstegning 44"/>
          <p:cNvSpPr/>
          <p:nvPr/>
        </p:nvSpPr>
        <p:spPr bwMode="auto">
          <a:xfrm>
            <a:off x="8978135" y="3694125"/>
            <a:ext cx="1430218" cy="235704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30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INNOVATE – Event &amp; Support</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Forskningsinnovation</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Studenter-entreprenørskab</a:t>
            </a:r>
          </a:p>
        </p:txBody>
      </p:sp>
      <p:sp>
        <p:nvSpPr>
          <p:cNvPr id="68" name="Rektangel 67">
            <a:hlinkClick r:id="rId17" tooltip="Link til institutside"/>
          </p:cNvPr>
          <p:cNvSpPr/>
          <p:nvPr/>
        </p:nvSpPr>
        <p:spPr>
          <a:xfrm>
            <a:off x="2844583" y="4331702"/>
            <a:ext cx="748749" cy="1608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2000" b="0" i="0" u="none" strike="noStrike" kern="1200" cap="none" spc="0" normalizeH="0" baseline="0" noProof="0">
              <a:ln>
                <a:noFill/>
              </a:ln>
              <a:solidFill>
                <a:srgbClr val="FFFFFF"/>
              </a:solidFill>
              <a:effectLst/>
              <a:uLnTx/>
              <a:uFillTx/>
              <a:latin typeface="Arial"/>
              <a:ea typeface="+mn-ea"/>
              <a:cs typeface="+mn-cs"/>
            </a:endParaRPr>
          </a:p>
        </p:txBody>
      </p:sp>
      <p:cxnSp>
        <p:nvCxnSpPr>
          <p:cNvPr id="89" name="Lige forbindelse 88">
            <a:extLst>
              <a:ext uri="{FF2B5EF4-FFF2-40B4-BE49-F238E27FC236}">
                <a16:creationId xmlns:a16="http://schemas.microsoft.com/office/drawing/2014/main" id="{67E47C06-F99C-4301-8FBC-23D031C437E5}"/>
              </a:ext>
            </a:extLst>
          </p:cNvPr>
          <p:cNvCxnSpPr/>
          <p:nvPr/>
        </p:nvCxnSpPr>
        <p:spPr>
          <a:xfrm>
            <a:off x="3729423" y="2239762"/>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Lige forbindelse 84">
            <a:extLst>
              <a:ext uri="{FF2B5EF4-FFF2-40B4-BE49-F238E27FC236}">
                <a16:creationId xmlns:a16="http://schemas.microsoft.com/office/drawing/2014/main" id="{E302863C-7FC7-4C46-9E5E-F36B23BAB68C}"/>
              </a:ext>
            </a:extLst>
          </p:cNvPr>
          <p:cNvCxnSpPr>
            <a:cxnSpLocks/>
            <a:endCxn id="52" idx="0"/>
          </p:cNvCxnSpPr>
          <p:nvPr/>
        </p:nvCxnSpPr>
        <p:spPr>
          <a:xfrm flipH="1">
            <a:off x="11331155" y="1420967"/>
            <a:ext cx="3889" cy="10333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Lige forbindelse 86">
            <a:extLst>
              <a:ext uri="{FF2B5EF4-FFF2-40B4-BE49-F238E27FC236}">
                <a16:creationId xmlns:a16="http://schemas.microsoft.com/office/drawing/2014/main" id="{9DE3E0E9-586E-4378-AEE2-FD618B92DE28}"/>
              </a:ext>
            </a:extLst>
          </p:cNvPr>
          <p:cNvCxnSpPr>
            <a:cxnSpLocks/>
          </p:cNvCxnSpPr>
          <p:nvPr/>
        </p:nvCxnSpPr>
        <p:spPr>
          <a:xfrm>
            <a:off x="9483067" y="1420967"/>
            <a:ext cx="185197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Lige forbindelse 95">
            <a:extLst>
              <a:ext uri="{FF2B5EF4-FFF2-40B4-BE49-F238E27FC236}">
                <a16:creationId xmlns:a16="http://schemas.microsoft.com/office/drawing/2014/main" id="{CBC23A69-483C-4259-89A9-A79D7B1C1655}"/>
              </a:ext>
            </a:extLst>
          </p:cNvPr>
          <p:cNvCxnSpPr>
            <a:cxnSpLocks/>
          </p:cNvCxnSpPr>
          <p:nvPr/>
        </p:nvCxnSpPr>
        <p:spPr>
          <a:xfrm>
            <a:off x="152802" y="1420967"/>
            <a:ext cx="19539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Lige forbindelse 96">
            <a:extLst>
              <a:ext uri="{FF2B5EF4-FFF2-40B4-BE49-F238E27FC236}">
                <a16:creationId xmlns:a16="http://schemas.microsoft.com/office/drawing/2014/main" id="{2C79D88E-FC4B-40F3-9A65-06103ED3450B}"/>
              </a:ext>
            </a:extLst>
          </p:cNvPr>
          <p:cNvCxnSpPr/>
          <p:nvPr/>
        </p:nvCxnSpPr>
        <p:spPr>
          <a:xfrm>
            <a:off x="7883133" y="2234263"/>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ktangel 2">
            <a:extLst>
              <a:ext uri="{FF2B5EF4-FFF2-40B4-BE49-F238E27FC236}">
                <a16:creationId xmlns:a16="http://schemas.microsoft.com/office/drawing/2014/main" id="{D6EB3225-40BE-4FEA-85CA-12230FFDE573}"/>
              </a:ext>
            </a:extLst>
          </p:cNvPr>
          <p:cNvSpPr/>
          <p:nvPr/>
        </p:nvSpPr>
        <p:spPr>
          <a:xfrm>
            <a:off x="700021" y="6130047"/>
            <a:ext cx="8151935" cy="428613"/>
          </a:xfrm>
          <a:prstGeom prst="rect">
            <a:avLst/>
          </a:prstGeom>
          <a:solidFill>
            <a:srgbClr val="CDC8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00" b="1" i="0" u="none" strike="noStrike" kern="1200" cap="none" spc="0" normalizeH="0" baseline="0" noProof="0" dirty="0">
                <a:ln>
                  <a:noFill/>
                </a:ln>
                <a:solidFill>
                  <a:srgbClr val="192753"/>
                </a:solidFill>
                <a:effectLst/>
                <a:uLnTx/>
                <a:uFillTx/>
                <a:latin typeface="Arial"/>
                <a:ea typeface="+mn-ea"/>
                <a:cs typeface="+mn-cs"/>
              </a:rPr>
              <a:t>Institute for Advanced </a:t>
            </a:r>
            <a:r>
              <a:rPr kumimoji="0" lang="da-DK" sz="1000" b="1" i="0" u="none" strike="noStrike" kern="1200" cap="none" spc="0" normalizeH="0" baseline="0" noProof="0" dirty="0" err="1">
                <a:ln>
                  <a:noFill/>
                </a:ln>
                <a:solidFill>
                  <a:srgbClr val="192753"/>
                </a:solidFill>
                <a:effectLst/>
                <a:uLnTx/>
                <a:uFillTx/>
                <a:latin typeface="Arial"/>
                <a:ea typeface="+mn-ea"/>
                <a:cs typeface="+mn-cs"/>
              </a:rPr>
              <a:t>Study</a:t>
            </a:r>
            <a:r>
              <a:rPr kumimoji="0" lang="da-DK" sz="1000" b="1" i="0" u="none" strike="noStrike" kern="1200" cap="none" spc="0" normalizeH="0" baseline="0" noProof="0" dirty="0">
                <a:ln>
                  <a:noFill/>
                </a:ln>
                <a:solidFill>
                  <a:srgbClr val="192753"/>
                </a:solidFill>
                <a:effectLst/>
                <a:uLnTx/>
                <a:uFillTx/>
                <a:latin typeface="Arial"/>
                <a:ea typeface="+mn-ea"/>
                <a:cs typeface="+mn-cs"/>
              </a:rPr>
              <a:t> in PBL</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500" b="1" i="0" u="none" strike="noStrike" kern="1200" cap="none" spc="0" normalizeH="0" baseline="0" noProof="0" dirty="0">
              <a:ln>
                <a:noFill/>
              </a:ln>
              <a:solidFill>
                <a:srgbClr val="192753"/>
              </a:solidFill>
              <a:effectLst/>
              <a:uLnTx/>
              <a:uFillTx/>
              <a:latin typeface="Arial"/>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Learning Lab • UCPBL • SHARE • KILD • </a:t>
            </a:r>
            <a:r>
              <a:rPr kumimoji="0" lang="da-DK" sz="9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HEALTH PBL </a:t>
            </a: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 CDUL</a:t>
            </a:r>
            <a:endParaRPr kumimoji="0" lang="da-DK" sz="8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99" name="Lige forbindelse 98">
            <a:extLst>
              <a:ext uri="{FF2B5EF4-FFF2-40B4-BE49-F238E27FC236}">
                <a16:creationId xmlns:a16="http://schemas.microsoft.com/office/drawing/2014/main" id="{85D6508D-32CF-4A51-8D6A-55F61B652F1C}"/>
              </a:ext>
            </a:extLst>
          </p:cNvPr>
          <p:cNvCxnSpPr>
            <a:cxnSpLocks/>
          </p:cNvCxnSpPr>
          <p:nvPr/>
        </p:nvCxnSpPr>
        <p:spPr>
          <a:xfrm>
            <a:off x="152802" y="1414669"/>
            <a:ext cx="0" cy="49296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468398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5DB07A3-8778-B292-D4C9-660988AFCD12}"/>
              </a:ext>
            </a:extLst>
          </p:cNvPr>
          <p:cNvSpPr>
            <a:spLocks noGrp="1"/>
          </p:cNvSpPr>
          <p:nvPr>
            <p:ph type="title"/>
          </p:nvPr>
        </p:nvSpPr>
        <p:spPr>
          <a:xfrm>
            <a:off x="583762" y="474787"/>
            <a:ext cx="5108575" cy="1474385"/>
          </a:xfrm>
        </p:spPr>
        <p:txBody>
          <a:bodyPr/>
          <a:lstStyle/>
          <a:p>
            <a:r>
              <a:rPr lang="da-DK" spc="360" dirty="0">
                <a:solidFill>
                  <a:srgbClr val="211A52"/>
                </a:solidFill>
                <a:latin typeface="+mn-lt"/>
              </a:rPr>
              <a:t>FÆLLES SERVICE</a:t>
            </a:r>
            <a:br>
              <a:rPr lang="da-DK" spc="360" dirty="0">
                <a:solidFill>
                  <a:srgbClr val="211A52"/>
                </a:solidFill>
                <a:latin typeface="+mn-lt"/>
              </a:rPr>
            </a:br>
            <a:endParaRPr lang="da-DK" dirty="0">
              <a:latin typeface="+mn-lt"/>
            </a:endParaRPr>
          </a:p>
        </p:txBody>
      </p:sp>
      <p:sp>
        <p:nvSpPr>
          <p:cNvPr id="3" name="Rektangel 2">
            <a:extLst>
              <a:ext uri="{FF2B5EF4-FFF2-40B4-BE49-F238E27FC236}">
                <a16:creationId xmlns:a16="http://schemas.microsoft.com/office/drawing/2014/main" id="{0573CABC-B89D-2ABB-1B03-E5C6980C2E35}"/>
              </a:ext>
            </a:extLst>
          </p:cNvPr>
          <p:cNvSpPr/>
          <p:nvPr/>
        </p:nvSpPr>
        <p:spPr>
          <a:xfrm>
            <a:off x="11438238" y="6222606"/>
            <a:ext cx="421105" cy="3729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5" name="Tekstboks 47">
            <a:extLst>
              <a:ext uri="{FF2B5EF4-FFF2-40B4-BE49-F238E27FC236}">
                <a16:creationId xmlns:a16="http://schemas.microsoft.com/office/drawing/2014/main" id="{73229739-9599-E878-997C-E794E60F3F88}"/>
              </a:ext>
            </a:extLst>
          </p:cNvPr>
          <p:cNvSpPr txBox="1"/>
          <p:nvPr/>
        </p:nvSpPr>
        <p:spPr>
          <a:xfrm>
            <a:off x="108530" y="3043284"/>
            <a:ext cx="1088286" cy="3556800"/>
          </a:xfrm>
          <a:prstGeom prst="rect">
            <a:avLst/>
          </a:prstGeom>
          <a:noFill/>
          <a:ln>
            <a:solidFill>
              <a:schemeClr val="tx1"/>
            </a:solidFill>
          </a:ln>
        </p:spPr>
        <p:txBody>
          <a:bodyPr wrap="square" lIns="43200" rIns="43200" rtlCol="0">
            <a:noAutofit/>
          </a:bodyPr>
          <a:lstStyle/>
          <a:p>
            <a:pPr>
              <a:spcAft>
                <a:spcPts val="24"/>
              </a:spcAft>
            </a:pPr>
            <a:r>
              <a:rPr lang="da-DK" sz="900" b="1" dirty="0">
                <a:latin typeface="Arial Narrow" panose="020B0606020202030204" pitchFamily="34" charset="0"/>
              </a:rPr>
              <a:t>AUB</a:t>
            </a:r>
          </a:p>
          <a:p>
            <a:pPr algn="ctr">
              <a:spcAft>
                <a:spcPts val="24"/>
              </a:spcAft>
            </a:pPr>
            <a:endParaRPr lang="da-DK" sz="900" dirty="0">
              <a:latin typeface="Arial Narrow" panose="020B0606020202030204" pitchFamily="34" charset="0"/>
            </a:endParaRPr>
          </a:p>
          <a:p>
            <a:pPr marL="86400" indent="-86400">
              <a:spcAft>
                <a:spcPts val="24"/>
              </a:spcAft>
              <a:buFont typeface="Arial" panose="020B0604020202020204" pitchFamily="34" charset="0"/>
              <a:buChar char="•"/>
            </a:pPr>
            <a:r>
              <a:rPr lang="da-DK" sz="900" dirty="0" err="1">
                <a:latin typeface="Arial Narrow" panose="020B0606020202030204" pitchFamily="34" charset="0"/>
              </a:rPr>
              <a:t>Accensionsteam</a:t>
            </a:r>
            <a:endParaRPr lang="da-DK" sz="900" dirty="0">
              <a:latin typeface="Arial Narrow" panose="020B0606020202030204" pitchFamily="34" charset="0"/>
            </a:endParaRPr>
          </a:p>
          <a:p>
            <a:pPr marL="86400" indent="-86400">
              <a:spcAft>
                <a:spcPts val="24"/>
              </a:spcAft>
              <a:buFont typeface="Arial" panose="020B0604020202020204" pitchFamily="34" charset="0"/>
              <a:buChar char="•"/>
            </a:pPr>
            <a:r>
              <a:rPr lang="da-DK" sz="900" dirty="0">
                <a:latin typeface="Arial Narrow" panose="020B0606020202030204" pitchFamily="34" charset="0"/>
              </a:rPr>
              <a:t>Administrationsteam</a:t>
            </a:r>
          </a:p>
          <a:p>
            <a:pPr marL="86400" indent="-86400">
              <a:spcAft>
                <a:spcPts val="24"/>
              </a:spcAft>
              <a:buFont typeface="Arial" panose="020B0604020202020204" pitchFamily="34" charset="0"/>
              <a:buChar char="•"/>
            </a:pPr>
            <a:r>
              <a:rPr lang="da-DK" sz="900" dirty="0">
                <a:latin typeface="Arial Narrow" panose="020B0606020202030204" pitchFamily="34" charset="0"/>
              </a:rPr>
              <a:t>Ekspeditionsteam</a:t>
            </a:r>
          </a:p>
          <a:p>
            <a:pPr marL="86400" indent="-86400">
              <a:spcAft>
                <a:spcPts val="24"/>
              </a:spcAft>
              <a:buFont typeface="Arial" panose="020B0604020202020204" pitchFamily="34" charset="0"/>
              <a:buChar char="•"/>
            </a:pPr>
            <a:r>
              <a:rPr lang="da-DK" sz="900" dirty="0">
                <a:latin typeface="Arial Narrow" panose="020B0606020202030204" pitchFamily="34" charset="0"/>
              </a:rPr>
              <a:t>Informationsteam</a:t>
            </a:r>
          </a:p>
          <a:p>
            <a:pPr marL="86400" indent="-86400">
              <a:spcAft>
                <a:spcPts val="24"/>
              </a:spcAft>
              <a:buFont typeface="Arial" panose="020B0604020202020204" pitchFamily="34" charset="0"/>
              <a:buChar char="•"/>
            </a:pPr>
            <a:r>
              <a:rPr lang="da-DK" sz="900" dirty="0">
                <a:latin typeface="Arial Narrow" panose="020B0606020202030204" pitchFamily="34" charset="0"/>
              </a:rPr>
              <a:t>VBN/redaktion og </a:t>
            </a:r>
            <a:r>
              <a:rPr lang="da-DK" sz="900" dirty="0" err="1">
                <a:latin typeface="Arial Narrow" panose="020B0606020202030204" pitchFamily="34" charset="0"/>
              </a:rPr>
              <a:t>ranking</a:t>
            </a:r>
            <a:endParaRPr lang="da-DK" sz="900" dirty="0">
              <a:latin typeface="Arial Narrow" panose="020B0606020202030204" pitchFamily="34" charset="0"/>
            </a:endParaRPr>
          </a:p>
          <a:p>
            <a:pPr marL="86400" indent="-86400">
              <a:spcAft>
                <a:spcPts val="24"/>
              </a:spcAft>
              <a:buFont typeface="Arial" panose="020B0604020202020204" pitchFamily="34" charset="0"/>
              <a:buChar char="•"/>
            </a:pPr>
            <a:r>
              <a:rPr lang="da-DK" sz="900" dirty="0" err="1">
                <a:latin typeface="Arial Narrow" panose="020B0606020202030204" pitchFamily="34" charset="0"/>
              </a:rPr>
              <a:t>ESDH-sekretariat</a:t>
            </a: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6" name="Tekstboks 48">
            <a:extLst>
              <a:ext uri="{FF2B5EF4-FFF2-40B4-BE49-F238E27FC236}">
                <a16:creationId xmlns:a16="http://schemas.microsoft.com/office/drawing/2014/main" id="{FF59C7A8-8D9E-E541-14DE-674F957B1CC3}"/>
              </a:ext>
            </a:extLst>
          </p:cNvPr>
          <p:cNvSpPr txBox="1"/>
          <p:nvPr/>
        </p:nvSpPr>
        <p:spPr>
          <a:xfrm>
            <a:off x="1196816" y="3040567"/>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IT-services</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Digitalisering og Transformation (DOT)</a:t>
            </a:r>
          </a:p>
          <a:p>
            <a:pPr marL="86400" indent="-86400">
              <a:buFont typeface="Arial" panose="020B0604020202020204" pitchFamily="34" charset="0"/>
              <a:buChar char="•"/>
            </a:pPr>
            <a:r>
              <a:rPr lang="da-DK" sz="900" dirty="0">
                <a:latin typeface="Arial Narrow" panose="020B0606020202030204" pitchFamily="34" charset="0"/>
              </a:rPr>
              <a:t>Udvikling og Digitale Services (UDS)</a:t>
            </a:r>
          </a:p>
          <a:p>
            <a:pPr marL="86400" indent="-86400">
              <a:buFont typeface="Arial" panose="020B0604020202020204" pitchFamily="34" charset="0"/>
              <a:buChar char="•"/>
            </a:pPr>
            <a:r>
              <a:rPr lang="da-DK" sz="900" dirty="0">
                <a:latin typeface="Arial Narrow" panose="020B0606020202030204" pitchFamily="34" charset="0"/>
              </a:rPr>
              <a:t>Teknologi, </a:t>
            </a:r>
            <a:r>
              <a:rPr lang="da-DK" sz="900" dirty="0" err="1">
                <a:latin typeface="Arial Narrow" panose="020B0606020202030204" pitchFamily="34" charset="0"/>
              </a:rPr>
              <a:t>Sourcing</a:t>
            </a:r>
            <a:r>
              <a:rPr lang="da-DK" sz="900" dirty="0">
                <a:latin typeface="Arial Narrow" panose="020B0606020202030204" pitchFamily="34" charset="0"/>
              </a:rPr>
              <a:t> og Support (TSS)</a:t>
            </a:r>
          </a:p>
          <a:p>
            <a:pPr marL="86400" indent="-86400">
              <a:buFont typeface="Arial" panose="020B0604020202020204" pitchFamily="34" charset="0"/>
              <a:buChar char="•"/>
            </a:pPr>
            <a:r>
              <a:rPr lang="da-DK" sz="900" dirty="0">
                <a:latin typeface="Arial Narrow" panose="020B0606020202030204" pitchFamily="34" charset="0"/>
              </a:rPr>
              <a:t>Informations-sikkerhed og Brugeridentiteter (SIKK)</a:t>
            </a: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7" name="Tekstboks 65">
            <a:extLst>
              <a:ext uri="{FF2B5EF4-FFF2-40B4-BE49-F238E27FC236}">
                <a16:creationId xmlns:a16="http://schemas.microsoft.com/office/drawing/2014/main" id="{72D965AE-3532-5503-37C0-389E343C4A5E}"/>
              </a:ext>
            </a:extLst>
          </p:cNvPr>
          <p:cNvSpPr txBox="1"/>
          <p:nvPr/>
        </p:nvSpPr>
        <p:spPr>
          <a:xfrm>
            <a:off x="4461421" y="3040573"/>
            <a:ext cx="1088286" cy="3557939"/>
          </a:xfrm>
          <a:prstGeom prst="rect">
            <a:avLst/>
          </a:prstGeom>
          <a:noFill/>
          <a:ln>
            <a:solidFill>
              <a:schemeClr val="tx1"/>
            </a:solidFill>
          </a:ln>
        </p:spPr>
        <p:txBody>
          <a:bodyPr wrap="square" lIns="43200" rIns="43200" rtlCol="0">
            <a:noAutofit/>
          </a:bodyPr>
          <a:lstStyle/>
          <a:p>
            <a:r>
              <a:rPr lang="da-DK" sz="900" b="1" dirty="0">
                <a:latin typeface="Arial Narrow" panose="020B0606020202030204" pitchFamily="34" charset="0"/>
              </a:rPr>
              <a:t>Rektorsekretariatet</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err="1">
                <a:latin typeface="Arial Narrow" panose="020B0606020202030204" pitchFamily="34" charset="0"/>
              </a:rPr>
              <a:t>Sekretariatsbetjeningaf</a:t>
            </a:r>
            <a:r>
              <a:rPr lang="da-DK" sz="900" dirty="0">
                <a:latin typeface="Arial Narrow" panose="020B0606020202030204" pitchFamily="34" charset="0"/>
              </a:rPr>
              <a:t> bl.a. bestyrelsen, formandskab, rektorat, direktion og den administrative ledergruppe, det Strategiske Råd for Forskning og Innovation (SRFI) og Udvalget for Ligestilling og  Diversitet (ULD)</a:t>
            </a:r>
          </a:p>
          <a:p>
            <a:pPr marL="86400" indent="-86400">
              <a:buFont typeface="Arial" panose="020B0604020202020204" pitchFamily="34" charset="0"/>
              <a:buChar char="•"/>
            </a:pPr>
            <a:r>
              <a:rPr lang="da-DK" sz="900" dirty="0">
                <a:latin typeface="Arial Narrow" panose="020B0606020202030204" pitchFamily="34" charset="0"/>
              </a:rPr>
              <a:t>Ledelses-understøttelse af forsvarsområdet</a:t>
            </a:r>
          </a:p>
          <a:p>
            <a:pPr marL="86400" indent="-86400">
              <a:buFont typeface="Arial" panose="020B0604020202020204" pitchFamily="34" charset="0"/>
              <a:buChar char="•"/>
            </a:pPr>
            <a:r>
              <a:rPr lang="da-DK" sz="900" dirty="0">
                <a:latin typeface="Arial Narrow" panose="020B0606020202030204" pitchFamily="34" charset="0"/>
              </a:rPr>
              <a:t>Mødeforberedelse af rektoratets medlemmer</a:t>
            </a:r>
          </a:p>
          <a:p>
            <a:pPr marL="86400" indent="-86400">
              <a:buFont typeface="Arial" panose="020B0604020202020204" pitchFamily="34" charset="0"/>
              <a:buChar char="•"/>
            </a:pPr>
            <a:r>
              <a:rPr lang="da-DK" sz="900" dirty="0">
                <a:latin typeface="Arial Narrow" panose="020B0606020202030204" pitchFamily="34" charset="0"/>
              </a:rPr>
              <a:t>Strategisekretariat</a:t>
            </a:r>
          </a:p>
          <a:p>
            <a:pPr marL="86400" indent="-86400">
              <a:buFont typeface="Arial" panose="020B0604020202020204" pitchFamily="34" charset="0"/>
              <a:buChar char="•"/>
            </a:pPr>
            <a:r>
              <a:rPr lang="da-DK" sz="900" dirty="0">
                <a:latin typeface="Arial Narrow" panose="020B0606020202030204" pitchFamily="34" charset="0"/>
              </a:rPr>
              <a:t>Strategisk analyse</a:t>
            </a:r>
          </a:p>
          <a:p>
            <a:pPr marL="86400" indent="-86400">
              <a:buFont typeface="Arial" panose="020B0604020202020204" pitchFamily="34" charset="0"/>
              <a:buChar char="•"/>
            </a:pPr>
            <a:r>
              <a:rPr lang="da-DK" sz="900" dirty="0">
                <a:latin typeface="Arial Narrow" panose="020B0606020202030204" pitchFamily="34" charset="0"/>
              </a:rPr>
              <a:t>Politisk rådgivning</a:t>
            </a:r>
          </a:p>
          <a:p>
            <a:pPr marL="86400" indent="-86400">
              <a:buFont typeface="Arial" panose="020B0604020202020204" pitchFamily="34" charset="0"/>
              <a:buChar char="•"/>
            </a:pPr>
            <a:r>
              <a:rPr lang="da-DK" sz="900" dirty="0">
                <a:latin typeface="Arial Narrow" panose="020B0606020202030204" pitchFamily="34" charset="0"/>
              </a:rPr>
              <a:t>Juridiske spørgsmål</a:t>
            </a:r>
          </a:p>
          <a:p>
            <a:pPr marL="86400" indent="-86400">
              <a:buFont typeface="Arial" panose="020B0604020202020204" pitchFamily="34" charset="0"/>
              <a:buChar char="•"/>
            </a:pPr>
            <a:r>
              <a:rPr lang="da-DK" sz="900" dirty="0">
                <a:latin typeface="Arial Narrow" panose="020B0606020202030204" pitchFamily="34" charset="0"/>
              </a:rPr>
              <a:t>Events</a:t>
            </a:r>
          </a:p>
          <a:p>
            <a:pPr algn="ct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8" name="Tekstboks 66">
            <a:extLst>
              <a:ext uri="{FF2B5EF4-FFF2-40B4-BE49-F238E27FC236}">
                <a16:creationId xmlns:a16="http://schemas.microsoft.com/office/drawing/2014/main" id="{BC99D8E5-2EA9-BACC-4A2E-9A067426C497}"/>
              </a:ext>
            </a:extLst>
          </p:cNvPr>
          <p:cNvSpPr txBox="1"/>
          <p:nvPr/>
        </p:nvSpPr>
        <p:spPr>
          <a:xfrm>
            <a:off x="6638087" y="3040569"/>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Studieservice</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AAU Karriere og AAU Studie- og Trivselsvejledning</a:t>
            </a:r>
          </a:p>
          <a:p>
            <a:pPr marL="86400" indent="-86400">
              <a:buFont typeface="Arial" panose="020B0604020202020204" pitchFamily="34" charset="0"/>
              <a:buChar char="•"/>
            </a:pPr>
            <a:r>
              <a:rPr lang="da-DK" sz="900" dirty="0">
                <a:latin typeface="Arial Narrow" panose="020B0606020202030204" pitchFamily="34" charset="0"/>
              </a:rPr>
              <a:t>Internationalt Kontor og Boligkontor</a:t>
            </a:r>
          </a:p>
          <a:p>
            <a:pPr marL="86400" indent="-86400">
              <a:buFont typeface="Arial" panose="020B0604020202020204" pitchFamily="34" charset="0"/>
              <a:buChar char="•"/>
            </a:pPr>
            <a:r>
              <a:rPr lang="da-DK" sz="900" dirty="0">
                <a:latin typeface="Arial Narrow" panose="020B0606020202030204" pitchFamily="34" charset="0"/>
              </a:rPr>
              <a:t>Kvalitet og Analyse</a:t>
            </a:r>
          </a:p>
          <a:p>
            <a:pPr marL="86400" indent="-86400">
              <a:buFont typeface="Arial" panose="020B0604020202020204" pitchFamily="34" charset="0"/>
              <a:buChar char="•"/>
            </a:pPr>
            <a:r>
              <a:rPr lang="da-DK" sz="900" dirty="0">
                <a:latin typeface="Arial Narrow" panose="020B0606020202030204" pitchFamily="34" charset="0"/>
              </a:rPr>
              <a:t>Nordjysk Elitesport</a:t>
            </a:r>
          </a:p>
          <a:p>
            <a:pPr marL="86400" indent="-86400">
              <a:buFont typeface="Arial" panose="020B0604020202020204" pitchFamily="34" charset="0"/>
              <a:buChar char="•"/>
            </a:pPr>
            <a:r>
              <a:rPr lang="da-DK" sz="900" dirty="0">
                <a:latin typeface="Arial Narrow" panose="020B0606020202030204" pitchFamily="34" charset="0"/>
              </a:rPr>
              <a:t>Optagelse og Efteruddannelse</a:t>
            </a:r>
          </a:p>
          <a:p>
            <a:pPr marL="86400" indent="-86400">
              <a:buFont typeface="Arial" panose="020B0604020202020204" pitchFamily="34" charset="0"/>
              <a:buChar char="•"/>
            </a:pPr>
            <a:r>
              <a:rPr lang="da-DK" sz="900" dirty="0">
                <a:latin typeface="Arial Narrow" panose="020B0606020202030204" pitchFamily="34" charset="0"/>
              </a:rPr>
              <a:t>Strategi og Politik</a:t>
            </a:r>
          </a:p>
          <a:p>
            <a:pPr marL="86400" indent="-86400">
              <a:buFont typeface="Arial" panose="020B0604020202020204" pitchFamily="34" charset="0"/>
              <a:buChar char="•"/>
            </a:pPr>
            <a:r>
              <a:rPr lang="da-DK" sz="900" dirty="0">
                <a:latin typeface="Arial Narrow" panose="020B0606020202030204" pitchFamily="34" charset="0"/>
              </a:rPr>
              <a:t>Studentersamfundets Sekretariat</a:t>
            </a:r>
          </a:p>
          <a:p>
            <a:pPr marL="86400" indent="-86400">
              <a:buFont typeface="Arial" panose="020B0604020202020204" pitchFamily="34" charset="0"/>
              <a:buChar char="•"/>
            </a:pPr>
            <a:r>
              <a:rPr lang="da-DK" sz="900" dirty="0">
                <a:latin typeface="Arial Narrow" panose="020B0606020202030204" pitchFamily="34" charset="0"/>
              </a:rPr>
              <a:t>Studiesystemer</a:t>
            </a:r>
          </a:p>
          <a:p>
            <a:pPr marL="86400" indent="-86400">
              <a:buFont typeface="Arial" panose="020B0604020202020204" pitchFamily="34" charset="0"/>
              <a:buChar char="•"/>
            </a:pPr>
            <a:r>
              <a:rPr lang="da-DK" sz="900" dirty="0">
                <a:latin typeface="Arial Narrow" panose="020B0606020202030204" pitchFamily="34" charset="0"/>
              </a:rPr>
              <a:t>SU, SPS og Studiedata</a:t>
            </a:r>
          </a:p>
          <a:p>
            <a:pPr marL="86400" indent="-86400">
              <a:buFont typeface="Arial" panose="020B0604020202020204" pitchFamily="34" charset="0"/>
              <a:buChar char="•"/>
            </a:pPr>
            <a:r>
              <a:rPr lang="da-DK" sz="900" dirty="0">
                <a:latin typeface="Arial Narrow" panose="020B0606020202030204" pitchFamily="34" charset="0"/>
              </a:rPr>
              <a:t>Uddannelsesjura og Sekretariat</a:t>
            </a: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26" name="Tekstboks 68">
            <a:extLst>
              <a:ext uri="{FF2B5EF4-FFF2-40B4-BE49-F238E27FC236}">
                <a16:creationId xmlns:a16="http://schemas.microsoft.com/office/drawing/2014/main" id="{E911679C-770E-19A8-7B61-F8A92248AF39}"/>
              </a:ext>
            </a:extLst>
          </p:cNvPr>
          <p:cNvSpPr txBox="1"/>
          <p:nvPr/>
        </p:nvSpPr>
        <p:spPr>
          <a:xfrm>
            <a:off x="7726444" y="3041506"/>
            <a:ext cx="1088286" cy="3556800"/>
          </a:xfrm>
          <a:prstGeom prst="rect">
            <a:avLst/>
          </a:prstGeom>
          <a:noFill/>
          <a:ln>
            <a:solidFill>
              <a:schemeClr val="tx1"/>
            </a:solidFill>
          </a:ln>
        </p:spPr>
        <p:txBody>
          <a:bodyPr wrap="square" lIns="43200" rIns="0" rtlCol="0">
            <a:spAutoFit/>
          </a:bodyPr>
          <a:lstStyle/>
          <a:p>
            <a:r>
              <a:rPr lang="da-DK" sz="900" b="1" dirty="0">
                <a:latin typeface="Arial Narrow" panose="020B0606020202030204" pitchFamily="34" charset="0"/>
              </a:rPr>
              <a:t>Økonomi</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err="1">
                <a:latin typeface="Arial Narrow" panose="020B0606020202030204" pitchFamily="34" charset="0"/>
              </a:rPr>
              <a:t>Controlling</a:t>
            </a:r>
            <a:r>
              <a:rPr lang="da-DK" sz="900" dirty="0">
                <a:latin typeface="Arial Narrow" panose="020B0606020202030204" pitchFamily="34" charset="0"/>
              </a:rPr>
              <a:t> og Forvaltning (Rejseteam, controllerteam, forvaltningsteam)</a:t>
            </a:r>
          </a:p>
          <a:p>
            <a:pPr marL="86400" indent="-86400">
              <a:buFont typeface="Arial" panose="020B0604020202020204" pitchFamily="34" charset="0"/>
              <a:buChar char="•"/>
            </a:pPr>
            <a:r>
              <a:rPr lang="da-DK" sz="900" dirty="0">
                <a:latin typeface="Arial Narrow" panose="020B0606020202030204" pitchFamily="34" charset="0"/>
              </a:rPr>
              <a:t>Økonomistyring (Budget &amp; Planlægning, Analyseenheden)</a:t>
            </a:r>
          </a:p>
          <a:p>
            <a:pPr marL="86400" indent="-86400">
              <a:buFont typeface="Arial" panose="020B0604020202020204" pitchFamily="34" charset="0"/>
              <a:buChar char="•"/>
            </a:pPr>
            <a:r>
              <a:rPr lang="da-DK" sz="900" dirty="0">
                <a:latin typeface="Arial Narrow" panose="020B0606020202030204" pitchFamily="34" charset="0"/>
              </a:rPr>
              <a:t>Regnskab (Bogholderiet, Serviceteamet, Projektøkonomi)</a:t>
            </a:r>
          </a:p>
          <a:p>
            <a:pPr marL="86400" indent="-86400">
              <a:buFont typeface="Arial" panose="020B0604020202020204" pitchFamily="34" charset="0"/>
              <a:buChar char="•"/>
            </a:pPr>
            <a:r>
              <a:rPr lang="da-DK" sz="900" dirty="0">
                <a:latin typeface="Arial Narrow" panose="020B0606020202030204" pitchFamily="34" charset="0"/>
              </a:rPr>
              <a:t>Udbud &amp; Indkøb (Udbuds – og indkøbsteam, </a:t>
            </a:r>
            <a:r>
              <a:rPr lang="da-DK" sz="900" dirty="0" err="1">
                <a:latin typeface="Arial Narrow" panose="020B0606020202030204" pitchFamily="34" charset="0"/>
              </a:rPr>
              <a:t>Indkøbscontrolling</a:t>
            </a:r>
            <a:r>
              <a:rPr lang="da-DK" sz="900" dirty="0">
                <a:latin typeface="Arial Narrow" panose="020B0606020202030204" pitchFamily="34" charset="0"/>
              </a:rPr>
              <a:t>)</a:t>
            </a:r>
          </a:p>
          <a:p>
            <a:pPr marL="86400" indent="-86400">
              <a:buFont typeface="Arial" panose="020B0604020202020204" pitchFamily="34" charset="0"/>
              <a:buChar char="•"/>
            </a:pPr>
            <a:r>
              <a:rPr lang="da-DK" sz="900" dirty="0">
                <a:latin typeface="Arial Narrow" panose="020B0606020202030204" pitchFamily="34" charset="0"/>
              </a:rPr>
              <a:t>ØA Systemer (ØA IT, BI Team)</a:t>
            </a:r>
          </a:p>
        </p:txBody>
      </p:sp>
      <p:sp>
        <p:nvSpPr>
          <p:cNvPr id="37" name="Tekstboks 71">
            <a:extLst>
              <a:ext uri="{FF2B5EF4-FFF2-40B4-BE49-F238E27FC236}">
                <a16:creationId xmlns:a16="http://schemas.microsoft.com/office/drawing/2014/main" id="{A63E95C9-BC9F-701F-7C8F-D297DF167788}"/>
              </a:ext>
            </a:extLst>
          </p:cNvPr>
          <p:cNvSpPr txBox="1"/>
          <p:nvPr/>
        </p:nvSpPr>
        <p:spPr>
          <a:xfrm>
            <a:off x="9904219" y="3041691"/>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Fælles Service CPH</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Campusledelse og administration, herunder sekretariatsfunktion for råd og udvalg</a:t>
            </a:r>
          </a:p>
          <a:p>
            <a:pPr marL="86400" indent="-86400">
              <a:buFont typeface="Arial" panose="020B0604020202020204" pitchFamily="34" charset="0"/>
              <a:buChar char="•"/>
            </a:pPr>
            <a:r>
              <a:rPr lang="da-DK" sz="900" dirty="0">
                <a:latin typeface="Arial Narrow" panose="020B0606020202030204" pitchFamily="34" charset="0"/>
              </a:rPr>
              <a:t>Overordnet bygningsdrift, vedligehold og udvikling af campus</a:t>
            </a:r>
          </a:p>
          <a:p>
            <a:pPr marL="86400" indent="-86400">
              <a:buFont typeface="Arial" panose="020B0604020202020204" pitchFamily="34" charset="0"/>
              <a:buChar char="•"/>
            </a:pPr>
            <a:r>
              <a:rPr lang="da-DK" sz="900" dirty="0">
                <a:latin typeface="Arial Narrow" panose="020B0606020202030204" pitchFamily="34" charset="0"/>
              </a:rPr>
              <a:t>IT service og support</a:t>
            </a:r>
          </a:p>
          <a:p>
            <a:pPr marL="86400" indent="-86400">
              <a:buFont typeface="Arial" panose="020B0604020202020204" pitchFamily="34" charset="0"/>
              <a:buChar char="•"/>
            </a:pPr>
            <a:r>
              <a:rPr lang="da-DK" sz="900" dirty="0">
                <a:latin typeface="Arial Narrow" panose="020B0606020202030204" pitchFamily="34" charset="0"/>
              </a:rPr>
              <a:t>Studie-, trivsels-, karriere-, og boligvejledning</a:t>
            </a:r>
          </a:p>
          <a:p>
            <a:pPr marL="86400" indent="-86400">
              <a:buFont typeface="Arial" panose="020B0604020202020204" pitchFamily="34" charset="0"/>
              <a:buChar char="•"/>
            </a:pPr>
            <a:r>
              <a:rPr lang="da-DK" sz="900" dirty="0">
                <a:latin typeface="Arial Narrow" panose="020B0606020202030204" pitchFamily="34" charset="0"/>
              </a:rPr>
              <a:t>Intern kommunikation til campus</a:t>
            </a:r>
          </a:p>
          <a:p>
            <a:pPr marL="86400" indent="-86400">
              <a:buFont typeface="Arial" panose="020B0604020202020204" pitchFamily="34" charset="0"/>
              <a:buChar char="•"/>
            </a:pPr>
            <a:r>
              <a:rPr lang="da-DK" sz="900" dirty="0">
                <a:latin typeface="Arial Narrow" panose="020B0606020202030204" pitchFamily="34" charset="0"/>
              </a:rPr>
              <a:t>Repræsentation, konferencer, events.</a:t>
            </a: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38" name="Tekstboks 84">
            <a:extLst>
              <a:ext uri="{FF2B5EF4-FFF2-40B4-BE49-F238E27FC236}">
                <a16:creationId xmlns:a16="http://schemas.microsoft.com/office/drawing/2014/main" id="{EC3765DB-42CE-2BAC-5637-6B29674F84E7}"/>
              </a:ext>
            </a:extLst>
          </p:cNvPr>
          <p:cNvSpPr txBox="1"/>
          <p:nvPr/>
        </p:nvSpPr>
        <p:spPr>
          <a:xfrm>
            <a:off x="2285102" y="3040572"/>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Campus Service</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Administration og</a:t>
            </a:r>
          </a:p>
          <a:p>
            <a:pPr marL="86400" indent="-86400">
              <a:buFont typeface="Arial" panose="020B0604020202020204" pitchFamily="34" charset="0"/>
              <a:buChar char="•"/>
            </a:pPr>
            <a:r>
              <a:rPr lang="da-DK" sz="900" dirty="0">
                <a:latin typeface="Arial Narrow" panose="020B0606020202030204" pitchFamily="34" charset="0"/>
              </a:rPr>
              <a:t>planlægning</a:t>
            </a:r>
          </a:p>
          <a:p>
            <a:pPr marL="86400" indent="-86400">
              <a:buFont typeface="Arial" panose="020B0604020202020204" pitchFamily="34" charset="0"/>
              <a:buChar char="•"/>
            </a:pPr>
            <a:r>
              <a:rPr lang="da-DK" sz="900" dirty="0">
                <a:latin typeface="Arial Narrow" panose="020B0606020202030204" pitchFamily="34" charset="0"/>
              </a:rPr>
              <a:t>Byggeri og drift</a:t>
            </a:r>
          </a:p>
          <a:p>
            <a:pPr marL="86400" indent="-86400">
              <a:buFont typeface="Arial" panose="020B0604020202020204" pitchFamily="34" charset="0"/>
              <a:buChar char="•"/>
            </a:pPr>
            <a:r>
              <a:rPr lang="da-DK" sz="900" dirty="0">
                <a:latin typeface="Arial Narrow" panose="020B0606020202030204" pitchFamily="34" charset="0"/>
              </a:rPr>
              <a:t>Facility service</a:t>
            </a:r>
          </a:p>
          <a:p>
            <a:endParaRPr lang="da-DK" sz="900" dirty="0">
              <a:latin typeface="Arial Narrow" panose="020B0606020202030204" pitchFamily="34" charset="0"/>
            </a:endParaRPr>
          </a:p>
          <a:p>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39" name="Tekstboks 85">
            <a:extLst>
              <a:ext uri="{FF2B5EF4-FFF2-40B4-BE49-F238E27FC236}">
                <a16:creationId xmlns:a16="http://schemas.microsoft.com/office/drawing/2014/main" id="{0C4C8D5E-2D2D-512E-4061-0E9135EF5BB2}"/>
              </a:ext>
            </a:extLst>
          </p:cNvPr>
          <p:cNvSpPr txBox="1"/>
          <p:nvPr/>
        </p:nvSpPr>
        <p:spPr>
          <a:xfrm>
            <a:off x="3373389" y="3038785"/>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HR</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HR Jura</a:t>
            </a:r>
          </a:p>
          <a:p>
            <a:pPr marL="86400" indent="-86400">
              <a:buFont typeface="Arial" panose="020B0604020202020204" pitchFamily="34" charset="0"/>
              <a:buChar char="•"/>
            </a:pPr>
            <a:r>
              <a:rPr lang="da-DK" sz="900" dirty="0">
                <a:latin typeface="Arial Narrow" panose="020B0606020202030204" pitchFamily="34" charset="0"/>
              </a:rPr>
              <a:t>HR Digitalisering</a:t>
            </a:r>
          </a:p>
          <a:p>
            <a:pPr marL="86400" indent="-86400">
              <a:buFont typeface="Arial" panose="020B0604020202020204" pitchFamily="34" charset="0"/>
              <a:buChar char="•"/>
            </a:pPr>
            <a:r>
              <a:rPr lang="da-DK" sz="900" dirty="0">
                <a:latin typeface="Arial Narrow" panose="020B0606020202030204" pitchFamily="34" charset="0"/>
              </a:rPr>
              <a:t>Trivsel og Udvikling</a:t>
            </a:r>
          </a:p>
          <a:p>
            <a:pPr marL="86400" indent="-86400">
              <a:buFont typeface="Arial" panose="020B0604020202020204" pitchFamily="34" charset="0"/>
              <a:buChar char="•"/>
            </a:pPr>
            <a:r>
              <a:rPr lang="da-DK" sz="900" dirty="0">
                <a:latin typeface="Arial Narrow" panose="020B0606020202030204" pitchFamily="34" charset="0"/>
              </a:rPr>
              <a:t>HR Partnerteam</a:t>
            </a:r>
          </a:p>
          <a:p>
            <a:pPr marL="86400" indent="-86400">
              <a:buFont typeface="Arial" panose="020B0604020202020204" pitchFamily="34" charset="0"/>
              <a:buChar char="•"/>
            </a:pPr>
            <a:r>
              <a:rPr lang="da-DK" sz="900" dirty="0">
                <a:latin typeface="Arial Narrow" panose="020B0606020202030204" pitchFamily="34" charset="0"/>
              </a:rPr>
              <a:t>HR Supportteam</a:t>
            </a:r>
          </a:p>
          <a:p>
            <a:pPr marL="86400" indent="-86400">
              <a:buFont typeface="Arial" panose="020B0604020202020204" pitchFamily="34" charset="0"/>
              <a:buChar char="•"/>
            </a:pPr>
            <a:r>
              <a:rPr lang="da-DK" sz="900" dirty="0">
                <a:latin typeface="Arial Narrow" panose="020B0606020202030204" pitchFamily="34" charset="0"/>
              </a:rPr>
              <a:t>International </a:t>
            </a:r>
            <a:r>
              <a:rPr lang="da-DK" sz="900" dirty="0" err="1">
                <a:latin typeface="Arial Narrow" panose="020B0606020202030204" pitchFamily="34" charset="0"/>
              </a:rPr>
              <a:t>Staff</a:t>
            </a:r>
            <a:r>
              <a:rPr lang="da-DK" sz="900" dirty="0">
                <a:latin typeface="Arial Narrow" panose="020B0606020202030204" pitchFamily="34" charset="0"/>
              </a:rPr>
              <a:t> Unit (ISU)</a:t>
            </a:r>
            <a:br>
              <a:rPr lang="da-DK" sz="900" dirty="0">
                <a:latin typeface="Arial Narrow" panose="020B0606020202030204" pitchFamily="34" charset="0"/>
              </a:rPr>
            </a:br>
            <a:br>
              <a:rPr lang="da-DK" sz="900" dirty="0">
                <a:latin typeface="Arial Narrow" panose="020B0606020202030204" pitchFamily="34" charset="0"/>
              </a:rPr>
            </a:br>
            <a:endParaRPr lang="da-DK" sz="900" dirty="0">
              <a:latin typeface="Arial Narrow" panose="020B0606020202030204" pitchFamily="34" charset="0"/>
            </a:endParaRPr>
          </a:p>
          <a:p>
            <a:pPr marL="86400" indent="-86400">
              <a:buFont typeface="Arial" panose="020B0604020202020204" pitchFamily="34" charset="0"/>
              <a:buChar char="•"/>
            </a:pPr>
            <a:endParaRPr lang="da-DK" sz="900" dirty="0">
              <a:latin typeface="Arial Narrow" panose="020B0606020202030204" pitchFamily="34" charset="0"/>
            </a:endParaRPr>
          </a:p>
          <a:p>
            <a:endParaRPr lang="da-DK" sz="900" dirty="0">
              <a:latin typeface="Arial Narrow" panose="020B0606020202030204" pitchFamily="34" charset="0"/>
            </a:endParaRPr>
          </a:p>
          <a:p>
            <a:br>
              <a:rPr lang="da-DK" sz="900" dirty="0">
                <a:latin typeface="Arial Narrow" panose="020B0606020202030204" pitchFamily="34" charset="0"/>
              </a:rPr>
            </a:br>
            <a:endParaRPr lang="da-DK" sz="900" dirty="0">
              <a:latin typeface="Arial Narrow" panose="020B0606020202030204" pitchFamily="34" charset="0"/>
            </a:endParaRPr>
          </a:p>
          <a:p>
            <a:endParaRPr lang="da-DK" sz="900" dirty="0">
              <a:latin typeface="Arial Narrow" panose="020B0606020202030204" pitchFamily="34" charset="0"/>
            </a:endParaRPr>
          </a:p>
        </p:txBody>
      </p:sp>
      <p:sp>
        <p:nvSpPr>
          <p:cNvPr id="40" name="Tekstboks 86">
            <a:extLst>
              <a:ext uri="{FF2B5EF4-FFF2-40B4-BE49-F238E27FC236}">
                <a16:creationId xmlns:a16="http://schemas.microsoft.com/office/drawing/2014/main" id="{60AE5479-9EA8-3098-4C58-61A4C3FC6F97}"/>
              </a:ext>
            </a:extLst>
          </p:cNvPr>
          <p:cNvSpPr txBox="1"/>
          <p:nvPr/>
        </p:nvSpPr>
        <p:spPr>
          <a:xfrm>
            <a:off x="108461" y="2108616"/>
            <a:ext cx="11970222" cy="313974"/>
          </a:xfrm>
          <a:prstGeom prst="rect">
            <a:avLst/>
          </a:prstGeom>
          <a:solidFill>
            <a:schemeClr val="tx1"/>
          </a:solidFill>
          <a:ln>
            <a:noFill/>
          </a:ln>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lstStyle/>
          <a:p>
            <a:pPr algn="ctr"/>
            <a:r>
              <a:rPr lang="da-DK" sz="1200" b="1" dirty="0">
                <a:latin typeface="Arial" pitchFamily="34" charset="0"/>
                <a:cs typeface="Arial" pitchFamily="34" charset="0"/>
              </a:rPr>
              <a:t>FÆLLES SERVICE</a:t>
            </a:r>
          </a:p>
        </p:txBody>
      </p:sp>
      <p:sp>
        <p:nvSpPr>
          <p:cNvPr id="41" name="Tekstboks 87">
            <a:extLst>
              <a:ext uri="{FF2B5EF4-FFF2-40B4-BE49-F238E27FC236}">
                <a16:creationId xmlns:a16="http://schemas.microsoft.com/office/drawing/2014/main" id="{F8C74634-8832-12F3-2200-C3CE6FE8C624}"/>
              </a:ext>
            </a:extLst>
          </p:cNvPr>
          <p:cNvSpPr txBox="1"/>
          <p:nvPr/>
        </p:nvSpPr>
        <p:spPr>
          <a:xfrm>
            <a:off x="108462" y="2545670"/>
            <a:ext cx="1088286" cy="493200"/>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Maj Rosenstand </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42" name="Tekstboks 88">
            <a:extLst>
              <a:ext uri="{FF2B5EF4-FFF2-40B4-BE49-F238E27FC236}">
                <a16:creationId xmlns:a16="http://schemas.microsoft.com/office/drawing/2014/main" id="{ECD57680-02DF-D06D-F751-E7ECE93DB7F3}"/>
              </a:ext>
            </a:extLst>
          </p:cNvPr>
          <p:cNvSpPr txBox="1"/>
          <p:nvPr/>
        </p:nvSpPr>
        <p:spPr>
          <a:xfrm>
            <a:off x="1196933" y="2545809"/>
            <a:ext cx="1088286" cy="493200"/>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Vakant</a:t>
            </a:r>
          </a:p>
          <a:p>
            <a:pPr algn="ctr"/>
            <a:r>
              <a:rPr lang="da-DK" sz="800" b="1" dirty="0">
                <a:latin typeface="Arial Narrow" panose="020B0606020202030204" pitchFamily="34" charset="0"/>
              </a:rPr>
              <a:t>IT-direktør</a:t>
            </a:r>
          </a:p>
        </p:txBody>
      </p:sp>
      <p:sp>
        <p:nvSpPr>
          <p:cNvPr id="43" name="Tekstboks 89">
            <a:extLst>
              <a:ext uri="{FF2B5EF4-FFF2-40B4-BE49-F238E27FC236}">
                <a16:creationId xmlns:a16="http://schemas.microsoft.com/office/drawing/2014/main" id="{B242316D-D71F-40A1-33D1-36D2BC676455}"/>
              </a:ext>
            </a:extLst>
          </p:cNvPr>
          <p:cNvSpPr txBox="1"/>
          <p:nvPr/>
        </p:nvSpPr>
        <p:spPr>
          <a:xfrm>
            <a:off x="2285034" y="2545809"/>
            <a:ext cx="1088286" cy="493200"/>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Mogens Juul Møller </a:t>
            </a:r>
          </a:p>
          <a:p>
            <a:pPr algn="ctr"/>
            <a:r>
              <a:rPr lang="da-DK" sz="800" b="1" dirty="0">
                <a:latin typeface="Arial Narrow" panose="020B0606020202030204" pitchFamily="34" charset="0"/>
              </a:rPr>
              <a:t>Campusdirektør</a:t>
            </a:r>
            <a:endParaRPr lang="da-DK" sz="1000" dirty="0">
              <a:latin typeface="Arial Narrow" panose="020B0606020202030204" pitchFamily="34" charset="0"/>
            </a:endParaRPr>
          </a:p>
        </p:txBody>
      </p:sp>
      <p:sp>
        <p:nvSpPr>
          <p:cNvPr id="44" name="Tekstboks 90">
            <a:extLst>
              <a:ext uri="{FF2B5EF4-FFF2-40B4-BE49-F238E27FC236}">
                <a16:creationId xmlns:a16="http://schemas.microsoft.com/office/drawing/2014/main" id="{482A9737-48FB-B853-D6A5-CECFDF711C85}"/>
              </a:ext>
            </a:extLst>
          </p:cNvPr>
          <p:cNvSpPr txBox="1"/>
          <p:nvPr/>
        </p:nvSpPr>
        <p:spPr>
          <a:xfrm>
            <a:off x="3373423" y="2543224"/>
            <a:ext cx="1088286" cy="493200"/>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Linda Ibsen</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45" name="Tekstboks 91">
            <a:extLst>
              <a:ext uri="{FF2B5EF4-FFF2-40B4-BE49-F238E27FC236}">
                <a16:creationId xmlns:a16="http://schemas.microsoft.com/office/drawing/2014/main" id="{EA30D412-7497-0580-5217-DD9EAE019F19}"/>
              </a:ext>
            </a:extLst>
          </p:cNvPr>
          <p:cNvSpPr txBox="1"/>
          <p:nvPr/>
        </p:nvSpPr>
        <p:spPr>
          <a:xfrm>
            <a:off x="4461422" y="2545012"/>
            <a:ext cx="1088286" cy="493200"/>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Martin Vive </a:t>
            </a:r>
            <a:r>
              <a:rPr lang="da-DK" sz="900" b="1" dirty="0" err="1">
                <a:latin typeface="Arial Narrow" panose="020B0606020202030204" pitchFamily="34" charset="0"/>
              </a:rPr>
              <a:t>Ivø</a:t>
            </a:r>
            <a:r>
              <a:rPr lang="da-DK" sz="900" b="1" dirty="0">
                <a:latin typeface="Arial Narrow" panose="020B0606020202030204" pitchFamily="34" charset="0"/>
              </a:rPr>
              <a:t> </a:t>
            </a:r>
            <a:r>
              <a:rPr lang="da-DK" sz="800" b="1" dirty="0">
                <a:latin typeface="Arial Narrow" panose="020B0606020202030204" pitchFamily="34" charset="0"/>
              </a:rPr>
              <a:t>Konstitueret Vicedirektør</a:t>
            </a:r>
            <a:endParaRPr lang="da-DK" sz="1000" dirty="0">
              <a:latin typeface="Arial Narrow" panose="020B0606020202030204" pitchFamily="34" charset="0"/>
            </a:endParaRPr>
          </a:p>
        </p:txBody>
      </p:sp>
      <p:sp>
        <p:nvSpPr>
          <p:cNvPr id="46" name="Tekstboks 92">
            <a:extLst>
              <a:ext uri="{FF2B5EF4-FFF2-40B4-BE49-F238E27FC236}">
                <a16:creationId xmlns:a16="http://schemas.microsoft.com/office/drawing/2014/main" id="{F89CBDAA-ADC2-272C-4B09-7DFA48834299}"/>
              </a:ext>
            </a:extLst>
          </p:cNvPr>
          <p:cNvSpPr txBox="1"/>
          <p:nvPr/>
        </p:nvSpPr>
        <p:spPr>
          <a:xfrm>
            <a:off x="6637993" y="2545237"/>
            <a:ext cx="1088286" cy="493200"/>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Maj Rosenstand </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47" name="Tekstboks 95">
            <a:extLst>
              <a:ext uri="{FF2B5EF4-FFF2-40B4-BE49-F238E27FC236}">
                <a16:creationId xmlns:a16="http://schemas.microsoft.com/office/drawing/2014/main" id="{2A7CE3A0-2CA3-A2EF-4351-62D105B162D6}"/>
              </a:ext>
            </a:extLst>
          </p:cNvPr>
          <p:cNvSpPr txBox="1"/>
          <p:nvPr/>
        </p:nvSpPr>
        <p:spPr>
          <a:xfrm>
            <a:off x="7726373" y="2544963"/>
            <a:ext cx="1088286" cy="493200"/>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Steen Harrit Jacobsen</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48" name="Tekstboks 96">
            <a:extLst>
              <a:ext uri="{FF2B5EF4-FFF2-40B4-BE49-F238E27FC236}">
                <a16:creationId xmlns:a16="http://schemas.microsoft.com/office/drawing/2014/main" id="{B2C214F8-9D09-691F-AFB7-71FE63F0598E}"/>
              </a:ext>
            </a:extLst>
          </p:cNvPr>
          <p:cNvSpPr txBox="1"/>
          <p:nvPr/>
        </p:nvSpPr>
        <p:spPr>
          <a:xfrm>
            <a:off x="9903084" y="2545018"/>
            <a:ext cx="1088286" cy="493200"/>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Martin Vive Ivø</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49" name="Tekstboks 99">
            <a:extLst>
              <a:ext uri="{FF2B5EF4-FFF2-40B4-BE49-F238E27FC236}">
                <a16:creationId xmlns:a16="http://schemas.microsoft.com/office/drawing/2014/main" id="{7D75349D-F4AE-E916-6083-688DAFD4779A}"/>
              </a:ext>
            </a:extLst>
          </p:cNvPr>
          <p:cNvSpPr txBox="1"/>
          <p:nvPr/>
        </p:nvSpPr>
        <p:spPr>
          <a:xfrm>
            <a:off x="5261785" y="1058865"/>
            <a:ext cx="1634766" cy="353943"/>
          </a:xfrm>
          <a:prstGeom prst="rect">
            <a:avLst/>
          </a:prstGeom>
          <a:noFill/>
          <a:ln>
            <a:solidFill>
              <a:schemeClr val="tx1"/>
            </a:solidFill>
          </a:ln>
        </p:spPr>
        <p:txBody>
          <a:bodyPr wrap="square" rtlCol="0" anchor="ctr" anchorCtr="0">
            <a:spAutoFit/>
          </a:bodyPr>
          <a:lstStyle/>
          <a:p>
            <a:pPr algn="ctr"/>
            <a:r>
              <a:rPr lang="da-DK" sz="900" b="1" dirty="0">
                <a:latin typeface="Arial" pitchFamily="34" charset="0"/>
                <a:cs typeface="Arial" pitchFamily="34" charset="0"/>
              </a:rPr>
              <a:t>Søren Lind Christiansen </a:t>
            </a:r>
            <a:r>
              <a:rPr lang="da-DK" sz="800" b="1" dirty="0">
                <a:latin typeface="Arial" pitchFamily="34" charset="0"/>
                <a:cs typeface="Arial" pitchFamily="34" charset="0"/>
              </a:rPr>
              <a:t>Universitetsdirektør </a:t>
            </a:r>
            <a:endParaRPr lang="da-DK" sz="1000" dirty="0">
              <a:latin typeface="Arial" pitchFamily="34" charset="0"/>
              <a:cs typeface="Arial" pitchFamily="34" charset="0"/>
            </a:endParaRPr>
          </a:p>
        </p:txBody>
      </p:sp>
      <p:sp>
        <p:nvSpPr>
          <p:cNvPr id="50" name="Tekstboks 55">
            <a:extLst>
              <a:ext uri="{FF2B5EF4-FFF2-40B4-BE49-F238E27FC236}">
                <a16:creationId xmlns:a16="http://schemas.microsoft.com/office/drawing/2014/main" id="{B4AF655F-DC56-8ADF-4D06-20E642661412}"/>
              </a:ext>
            </a:extLst>
          </p:cNvPr>
          <p:cNvSpPr txBox="1"/>
          <p:nvPr/>
        </p:nvSpPr>
        <p:spPr>
          <a:xfrm>
            <a:off x="10992087" y="3041506"/>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Fælles Service ESB</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Campusledelse og administration (økonomi, HR mm.)</a:t>
            </a:r>
          </a:p>
          <a:p>
            <a:pPr marL="86400" indent="-86400">
              <a:buFont typeface="Arial" panose="020B0604020202020204" pitchFamily="34" charset="0"/>
              <a:buChar char="•"/>
            </a:pPr>
            <a:r>
              <a:rPr lang="da-DK" sz="900" dirty="0">
                <a:latin typeface="Arial Narrow" panose="020B0606020202030204" pitchFamily="34" charset="0"/>
              </a:rPr>
              <a:t>IT Service</a:t>
            </a:r>
          </a:p>
          <a:p>
            <a:pPr marL="86400" indent="-86400">
              <a:buFont typeface="Arial" panose="020B0604020202020204" pitchFamily="34" charset="0"/>
              <a:buChar char="•"/>
            </a:pPr>
            <a:r>
              <a:rPr lang="da-DK" sz="900" dirty="0">
                <a:latin typeface="Arial Narrow" panose="020B0606020202030204" pitchFamily="34" charset="0"/>
              </a:rPr>
              <a:t>Campus- og bygningsservice (teknik, drift, vedligehold, rengøring)</a:t>
            </a:r>
          </a:p>
          <a:p>
            <a:pPr marL="86400" indent="-86400">
              <a:buFont typeface="Arial" panose="020B0604020202020204" pitchFamily="34" charset="0"/>
              <a:buChar char="•"/>
            </a:pPr>
            <a:r>
              <a:rPr lang="da-DK" sz="900" dirty="0">
                <a:latin typeface="Arial Narrow" panose="020B0606020202030204" pitchFamily="34" charset="0"/>
              </a:rPr>
              <a:t>Studievejledning, IK og boligformidling</a:t>
            </a:r>
          </a:p>
          <a:p>
            <a:pPr marL="86400" indent="-86400">
              <a:buFont typeface="Arial" panose="020B0604020202020204" pitchFamily="34" charset="0"/>
              <a:buChar char="•"/>
            </a:pPr>
            <a:r>
              <a:rPr lang="da-DK" sz="900" dirty="0">
                <a:latin typeface="Arial Narrow" panose="020B0606020202030204" pitchFamily="34" charset="0"/>
              </a:rPr>
              <a:t>Studiesekretariat (studieservice, skemalægning, lokalebookning mm.)</a:t>
            </a:r>
          </a:p>
          <a:p>
            <a:pPr marL="86400" indent="-86400">
              <a:buFont typeface="Arial" panose="020B0604020202020204" pitchFamily="34" charset="0"/>
              <a:buChar char="•"/>
            </a:pPr>
            <a:r>
              <a:rPr lang="da-DK" sz="900" dirty="0">
                <a:latin typeface="Arial Narrow" panose="020B0606020202030204" pitchFamily="34" charset="0"/>
              </a:rPr>
              <a:t>Kommunikation mm.</a:t>
            </a:r>
          </a:p>
        </p:txBody>
      </p:sp>
      <p:sp>
        <p:nvSpPr>
          <p:cNvPr id="51" name="Tekstboks 56">
            <a:extLst>
              <a:ext uri="{FF2B5EF4-FFF2-40B4-BE49-F238E27FC236}">
                <a16:creationId xmlns:a16="http://schemas.microsoft.com/office/drawing/2014/main" id="{5339742A-20BE-B897-DEE8-791EE0AD2395}"/>
              </a:ext>
            </a:extLst>
          </p:cNvPr>
          <p:cNvSpPr txBox="1"/>
          <p:nvPr/>
        </p:nvSpPr>
        <p:spPr>
          <a:xfrm>
            <a:off x="10992019" y="2544965"/>
            <a:ext cx="1088286" cy="493200"/>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Anders S. Kristensen</a:t>
            </a:r>
          </a:p>
          <a:p>
            <a:pPr algn="ctr"/>
            <a:r>
              <a:rPr lang="da-DK" sz="800" b="1" dirty="0">
                <a:latin typeface="Arial Narrow" panose="020B0606020202030204" pitchFamily="34" charset="0"/>
              </a:rPr>
              <a:t>Campuschef</a:t>
            </a:r>
            <a:endParaRPr lang="da-DK" sz="1000" dirty="0">
              <a:latin typeface="Arial Narrow" panose="020B0606020202030204" pitchFamily="34" charset="0"/>
            </a:endParaRPr>
          </a:p>
        </p:txBody>
      </p:sp>
      <p:cxnSp>
        <p:nvCxnSpPr>
          <p:cNvPr id="52" name="Lige forbindelse 51">
            <a:extLst>
              <a:ext uri="{FF2B5EF4-FFF2-40B4-BE49-F238E27FC236}">
                <a16:creationId xmlns:a16="http://schemas.microsoft.com/office/drawing/2014/main" id="{A7A7C6E3-7914-9DFE-C2FC-D39DC6C154F3}"/>
              </a:ext>
            </a:extLst>
          </p:cNvPr>
          <p:cNvCxnSpPr>
            <a:cxnSpLocks/>
          </p:cNvCxnSpPr>
          <p:nvPr/>
        </p:nvCxnSpPr>
        <p:spPr>
          <a:xfrm>
            <a:off x="6079167" y="1436431"/>
            <a:ext cx="0" cy="7707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kstboks 36">
            <a:extLst>
              <a:ext uri="{FF2B5EF4-FFF2-40B4-BE49-F238E27FC236}">
                <a16:creationId xmlns:a16="http://schemas.microsoft.com/office/drawing/2014/main" id="{E50F86DC-75AB-C860-C522-4AF73C56F9E6}"/>
              </a:ext>
            </a:extLst>
          </p:cNvPr>
          <p:cNvSpPr txBox="1"/>
          <p:nvPr/>
        </p:nvSpPr>
        <p:spPr>
          <a:xfrm>
            <a:off x="5549707" y="3041690"/>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Kommunikation</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Strategi-kommunikation</a:t>
            </a:r>
          </a:p>
          <a:p>
            <a:pPr marL="86400" indent="-86400">
              <a:buFont typeface="Arial" panose="020B0604020202020204" pitchFamily="34" charset="0"/>
              <a:buChar char="•"/>
            </a:pPr>
            <a:r>
              <a:rPr lang="da-DK" sz="900" dirty="0">
                <a:latin typeface="Arial Narrow" panose="020B0606020202030204" pitchFamily="34" charset="0"/>
              </a:rPr>
              <a:t>Rådgivning af ledelsen vedr. kommunikation</a:t>
            </a:r>
          </a:p>
          <a:p>
            <a:pPr marL="86400" indent="-86400">
              <a:buFont typeface="Arial" panose="020B0604020202020204" pitchFamily="34" charset="0"/>
              <a:buChar char="•"/>
            </a:pPr>
            <a:r>
              <a:rPr lang="da-DK" sz="900" dirty="0">
                <a:latin typeface="Arial Narrow" panose="020B0606020202030204" pitchFamily="34" charset="0"/>
              </a:rPr>
              <a:t>Koordination af </a:t>
            </a:r>
            <a:r>
              <a:rPr lang="da-DK" sz="900" dirty="0" err="1">
                <a:latin typeface="Arial Narrow" panose="020B0606020202030204" pitchFamily="34" charset="0"/>
              </a:rPr>
              <a:t>tværfakultære</a:t>
            </a:r>
            <a:r>
              <a:rPr lang="da-DK" sz="900" dirty="0">
                <a:latin typeface="Arial Narrow" panose="020B0606020202030204" pitchFamily="34" charset="0"/>
              </a:rPr>
              <a:t> kommunikations-aktiviteter</a:t>
            </a:r>
          </a:p>
          <a:p>
            <a:pPr marL="86400" indent="-86400">
              <a:buFont typeface="Arial" panose="020B0604020202020204" pitchFamily="34" charset="0"/>
              <a:buChar char="•"/>
            </a:pPr>
            <a:r>
              <a:rPr lang="da-DK" sz="900" dirty="0">
                <a:latin typeface="Arial Narrow" panose="020B0606020202030204" pitchFamily="34" charset="0"/>
              </a:rPr>
              <a:t>Markedsføring</a:t>
            </a:r>
          </a:p>
          <a:p>
            <a:pPr marL="86400" indent="-86400">
              <a:buFont typeface="Arial" panose="020B0604020202020204" pitchFamily="34" charset="0"/>
              <a:buChar char="•"/>
            </a:pPr>
            <a:r>
              <a:rPr lang="da-DK" sz="900" dirty="0">
                <a:latin typeface="Arial Narrow" panose="020B0606020202030204" pitchFamily="34" charset="0"/>
              </a:rPr>
              <a:t>Presse</a:t>
            </a:r>
          </a:p>
          <a:p>
            <a:pPr marL="86400" indent="-86400">
              <a:buFont typeface="Arial" panose="020B0604020202020204" pitchFamily="34" charset="0"/>
              <a:buChar char="•"/>
            </a:pPr>
            <a:r>
              <a:rPr lang="da-DK" sz="900" dirty="0">
                <a:latin typeface="Arial Narrow" panose="020B0606020202030204" pitchFamily="34" charset="0"/>
              </a:rPr>
              <a:t>Web: aau.dk og intranet</a:t>
            </a:r>
          </a:p>
          <a:p>
            <a:pPr marL="86400" indent="-86400">
              <a:buFont typeface="Arial" panose="020B0604020202020204" pitchFamily="34" charset="0"/>
              <a:buChar char="•"/>
            </a:pPr>
            <a:r>
              <a:rPr lang="da-DK" sz="900" dirty="0">
                <a:latin typeface="Arial Narrow" panose="020B0606020202030204" pitchFamily="34" charset="0"/>
              </a:rPr>
              <a:t>Events</a:t>
            </a:r>
          </a:p>
        </p:txBody>
      </p:sp>
      <p:sp>
        <p:nvSpPr>
          <p:cNvPr id="54" name="Tekstboks 91">
            <a:extLst>
              <a:ext uri="{FF2B5EF4-FFF2-40B4-BE49-F238E27FC236}">
                <a16:creationId xmlns:a16="http://schemas.microsoft.com/office/drawing/2014/main" id="{06DD5565-1497-8427-B4A9-8BC0BF467BE1}"/>
              </a:ext>
            </a:extLst>
          </p:cNvPr>
          <p:cNvSpPr txBox="1"/>
          <p:nvPr/>
        </p:nvSpPr>
        <p:spPr>
          <a:xfrm>
            <a:off x="5549708" y="2545013"/>
            <a:ext cx="1088286" cy="492443"/>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Lars Raakilde  Jespersen</a:t>
            </a:r>
          </a:p>
          <a:p>
            <a:pPr algn="ctr"/>
            <a:r>
              <a:rPr lang="da-DK" sz="800" b="1" dirty="0">
                <a:latin typeface="Arial Narrow" panose="020B0606020202030204" pitchFamily="34" charset="0"/>
              </a:rPr>
              <a:t>Konstitueret Vicedirektør</a:t>
            </a:r>
            <a:endParaRPr lang="da-DK" sz="1000" dirty="0">
              <a:latin typeface="Arial Narrow" panose="020B0606020202030204" pitchFamily="34" charset="0"/>
            </a:endParaRPr>
          </a:p>
        </p:txBody>
      </p:sp>
      <p:sp>
        <p:nvSpPr>
          <p:cNvPr id="55" name="Tekstboks 55">
            <a:extLst>
              <a:ext uri="{FF2B5EF4-FFF2-40B4-BE49-F238E27FC236}">
                <a16:creationId xmlns:a16="http://schemas.microsoft.com/office/drawing/2014/main" id="{6B0A65B8-26FE-7CAF-99A3-3C809F2FE124}"/>
              </a:ext>
            </a:extLst>
          </p:cNvPr>
          <p:cNvSpPr txBox="1"/>
          <p:nvPr/>
        </p:nvSpPr>
        <p:spPr>
          <a:xfrm>
            <a:off x="8813663" y="3041505"/>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Forskningsservice</a:t>
            </a:r>
            <a:br>
              <a:rPr lang="da-DK" sz="900" b="1" dirty="0">
                <a:latin typeface="Arial Narrow" panose="020B0606020202030204" pitchFamily="34" charset="0"/>
              </a:rPr>
            </a:b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Procesenheden</a:t>
            </a:r>
          </a:p>
          <a:p>
            <a:pPr marL="86400" indent="-86400">
              <a:buFont typeface="Arial" panose="020B0604020202020204" pitchFamily="34" charset="0"/>
              <a:buChar char="•"/>
            </a:pPr>
            <a:r>
              <a:rPr lang="da-DK" sz="900" dirty="0">
                <a:latin typeface="Arial Narrow" panose="020B0606020202030204" pitchFamily="34" charset="0"/>
              </a:rPr>
              <a:t>Missionssekretariat</a:t>
            </a:r>
          </a:p>
          <a:p>
            <a:pPr marL="86400" indent="-86400">
              <a:buFont typeface="Arial" panose="020B0604020202020204" pitchFamily="34" charset="0"/>
              <a:buChar char="•"/>
            </a:pPr>
            <a:r>
              <a:rPr lang="da-DK" sz="900" dirty="0">
                <a:latin typeface="Arial Narrow" panose="020B0606020202030204" pitchFamily="34" charset="0"/>
              </a:rPr>
              <a:t>Fundraising &amp; Projektledelse (F&amp;P)</a:t>
            </a:r>
          </a:p>
          <a:p>
            <a:pPr marL="86400" indent="-86400">
              <a:buFont typeface="Arial" panose="020B0604020202020204" pitchFamily="34" charset="0"/>
              <a:buChar char="•"/>
            </a:pPr>
            <a:r>
              <a:rPr lang="da-DK" sz="900" dirty="0">
                <a:latin typeface="Arial Narrow" panose="020B0606020202030204" pitchFamily="34" charset="0"/>
              </a:rPr>
              <a:t>AAU Ph.d.</a:t>
            </a:r>
          </a:p>
          <a:p>
            <a:pPr marL="86400" indent="-86400">
              <a:buFont typeface="Arial" panose="020B0604020202020204" pitchFamily="34" charset="0"/>
              <a:buChar char="•"/>
            </a:pPr>
            <a:r>
              <a:rPr lang="da-DK" sz="900" dirty="0">
                <a:latin typeface="Arial Narrow" panose="020B0606020202030204" pitchFamily="34" charset="0"/>
              </a:rPr>
              <a:t>Kontraktenheden</a:t>
            </a:r>
          </a:p>
        </p:txBody>
      </p:sp>
      <p:sp>
        <p:nvSpPr>
          <p:cNvPr id="56" name="Tekstboks 56">
            <a:extLst>
              <a:ext uri="{FF2B5EF4-FFF2-40B4-BE49-F238E27FC236}">
                <a16:creationId xmlns:a16="http://schemas.microsoft.com/office/drawing/2014/main" id="{847A8073-BE24-BF33-48A4-BF4DB4ABF3CC}"/>
              </a:ext>
            </a:extLst>
          </p:cNvPr>
          <p:cNvSpPr txBox="1"/>
          <p:nvPr/>
        </p:nvSpPr>
        <p:spPr>
          <a:xfrm>
            <a:off x="8813595" y="2544963"/>
            <a:ext cx="1088286" cy="493200"/>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Nina Schjoldager</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57" name="Tekstboks 99">
            <a:extLst>
              <a:ext uri="{FF2B5EF4-FFF2-40B4-BE49-F238E27FC236}">
                <a16:creationId xmlns:a16="http://schemas.microsoft.com/office/drawing/2014/main" id="{3DE96793-736A-84C8-BDB1-39C3DCAC3232}"/>
              </a:ext>
            </a:extLst>
          </p:cNvPr>
          <p:cNvSpPr txBox="1"/>
          <p:nvPr/>
        </p:nvSpPr>
        <p:spPr>
          <a:xfrm>
            <a:off x="6896551" y="1600636"/>
            <a:ext cx="1298446" cy="230832"/>
          </a:xfrm>
          <a:prstGeom prst="rect">
            <a:avLst/>
          </a:prstGeom>
          <a:noFill/>
          <a:ln>
            <a:solidFill>
              <a:schemeClr val="tx1"/>
            </a:solidFill>
          </a:ln>
        </p:spPr>
        <p:txBody>
          <a:bodyPr wrap="square" rtlCol="0" anchor="ctr" anchorCtr="0">
            <a:spAutoFit/>
          </a:bodyPr>
          <a:lstStyle/>
          <a:p>
            <a:pPr algn="ctr"/>
            <a:r>
              <a:rPr lang="da-DK" sz="900" b="1" dirty="0">
                <a:latin typeface="Arial" pitchFamily="34" charset="0"/>
                <a:cs typeface="Arial" pitchFamily="34" charset="0"/>
              </a:rPr>
              <a:t>AAU EU-kontor</a:t>
            </a:r>
            <a:endParaRPr lang="da-DK" sz="1000" dirty="0">
              <a:latin typeface="Arial" pitchFamily="34" charset="0"/>
              <a:cs typeface="Arial" pitchFamily="34" charset="0"/>
            </a:endParaRPr>
          </a:p>
        </p:txBody>
      </p:sp>
      <p:cxnSp>
        <p:nvCxnSpPr>
          <p:cNvPr id="58" name="Lige forbindelse 57">
            <a:extLst>
              <a:ext uri="{FF2B5EF4-FFF2-40B4-BE49-F238E27FC236}">
                <a16:creationId xmlns:a16="http://schemas.microsoft.com/office/drawing/2014/main" id="{675F74BF-33EC-92D6-A132-7EC32F3062BA}"/>
              </a:ext>
            </a:extLst>
          </p:cNvPr>
          <p:cNvCxnSpPr>
            <a:cxnSpLocks/>
          </p:cNvCxnSpPr>
          <p:nvPr/>
        </p:nvCxnSpPr>
        <p:spPr>
          <a:xfrm flipH="1">
            <a:off x="6079167" y="1730177"/>
            <a:ext cx="817384" cy="5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6217997"/>
      </p:ext>
    </p:extLst>
  </p:cSld>
  <p:clrMapOvr>
    <a:masterClrMapping/>
  </p:clrMapOvr>
</p:sld>
</file>

<file path=ppt/theme/theme1.xml><?xml version="1.0" encoding="utf-8"?>
<a:theme xmlns:a="http://schemas.openxmlformats.org/drawingml/2006/main" name="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0.xml><?xml version="1.0" encoding="utf-8"?>
<a:theme xmlns:a="http://schemas.openxmlformats.org/drawingml/2006/main" name="7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1.xml><?xml version="1.0" encoding="utf-8"?>
<a:theme xmlns:a="http://schemas.openxmlformats.org/drawingml/2006/main" name="8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2.xml><?xml version="1.0" encoding="utf-8"?>
<a:theme xmlns:a="http://schemas.openxmlformats.org/drawingml/2006/main" name="9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3.xml><?xml version="1.0" encoding="utf-8"?>
<a:theme xmlns:a="http://schemas.openxmlformats.org/drawingml/2006/main" name="10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4.xml><?xml version="1.0" encoding="utf-8"?>
<a:theme xmlns:a="http://schemas.openxmlformats.org/drawingml/2006/main" name="11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DK" id="{A9314A11-232B-44AD-B463-DA388C6E1084}" vid="{3915CC49-FE55-4B7B-B842-2A7014111CFD}"/>
    </a:ext>
  </a:extLst>
</a:theme>
</file>

<file path=ppt/theme/theme3.xml><?xml version="1.0" encoding="utf-8"?>
<a:theme xmlns:a="http://schemas.openxmlformats.org/drawingml/2006/main" name="2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UK" id="{851E99FB-20BB-40C4-9F91-4452A3BCBDA6}" vid="{42B2CFAF-BEE3-4F25-9129-FB56CD5CD7CD}"/>
    </a:ext>
  </a:extLst>
</a:theme>
</file>

<file path=ppt/theme/theme4.xml><?xml version="1.0" encoding="utf-8"?>
<a:theme xmlns:a="http://schemas.openxmlformats.org/drawingml/2006/main" name="AAU PowerPoint - Blue">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DK" id="{A9314A11-232B-44AD-B463-DA388C6E1084}" vid="{9317A137-B940-47C4-9CBA-CAC799E9FD86}"/>
    </a:ext>
  </a:extLst>
</a:theme>
</file>

<file path=ppt/theme/theme5.xml><?xml version="1.0" encoding="utf-8"?>
<a:theme xmlns:a="http://schemas.openxmlformats.org/drawingml/2006/main" name="3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6.xml><?xml version="1.0" encoding="utf-8"?>
<a:theme xmlns:a="http://schemas.openxmlformats.org/drawingml/2006/main" name="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7.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356566D4-47E4-47D0-8F34-817B1DAEBDE2}" vid="{8C3F95D7-6216-4AD2-BF22-4FE9F2CE6C28}"/>
    </a:ext>
  </a:extLst>
</a:theme>
</file>

<file path=ppt/theme/theme9.xml><?xml version="1.0" encoding="utf-8"?>
<a:theme xmlns:a="http://schemas.openxmlformats.org/drawingml/2006/main" name="6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docProps/app.xml><?xml version="1.0" encoding="utf-8"?>
<Properties xmlns="http://schemas.openxmlformats.org/officeDocument/2006/extended-properties" xmlns:vt="http://schemas.openxmlformats.org/officeDocument/2006/docPropsVTypes">
  <Template>B&amp;D-Powerpoint Template_16x9</Template>
  <TotalTime>13161</TotalTime>
  <Words>9636</Words>
  <Application>Microsoft Office PowerPoint</Application>
  <PresentationFormat>Widescreen</PresentationFormat>
  <Paragraphs>1187</Paragraphs>
  <Slides>52</Slides>
  <Notes>52</Notes>
  <HiddenSlides>0</HiddenSlides>
  <MMClips>0</MMClips>
  <ScaleCrop>false</ScaleCrop>
  <HeadingPairs>
    <vt:vector size="6" baseType="variant">
      <vt:variant>
        <vt:lpstr>Fonts Used</vt:lpstr>
      </vt:variant>
      <vt:variant>
        <vt:i4>10</vt:i4>
      </vt:variant>
      <vt:variant>
        <vt:lpstr>Theme</vt:lpstr>
      </vt:variant>
      <vt:variant>
        <vt:i4>14</vt:i4>
      </vt:variant>
      <vt:variant>
        <vt:lpstr>Slide Titles</vt:lpstr>
      </vt:variant>
      <vt:variant>
        <vt:i4>52</vt:i4>
      </vt:variant>
    </vt:vector>
  </HeadingPairs>
  <TitlesOfParts>
    <vt:vector size="76" baseType="lpstr">
      <vt:lpstr>Arial</vt:lpstr>
      <vt:lpstr>Arial Black</vt:lpstr>
      <vt:lpstr>Arial Narrow</vt:lpstr>
      <vt:lpstr>Barlow</vt:lpstr>
      <vt:lpstr>Butler</vt:lpstr>
      <vt:lpstr>Calibri</vt:lpstr>
      <vt:lpstr>Calibri Light</vt:lpstr>
      <vt:lpstr>Source Sans Pro</vt:lpstr>
      <vt:lpstr>Times New Roman</vt:lpstr>
      <vt:lpstr>Wingdings</vt:lpstr>
      <vt:lpstr>AAU PowerPoint</vt:lpstr>
      <vt:lpstr>1_AAU PowerPoint</vt:lpstr>
      <vt:lpstr>2_AAU PowerPoint</vt:lpstr>
      <vt:lpstr>AAU PowerPoint - Blue</vt:lpstr>
      <vt:lpstr>3_AAU PowerPoint</vt:lpstr>
      <vt:lpstr>4_AAU PowerPoint</vt:lpstr>
      <vt:lpstr>Office-tema</vt:lpstr>
      <vt:lpstr>5_AAU PowerPoint</vt:lpstr>
      <vt:lpstr>6_AAU PowerPoint</vt:lpstr>
      <vt:lpstr>7_AAU PowerPoint</vt:lpstr>
      <vt:lpstr>8_AAU PowerPoint</vt:lpstr>
      <vt:lpstr>9_AAU PowerPoint</vt:lpstr>
      <vt:lpstr>10_AAU PowerPoint</vt:lpstr>
      <vt:lpstr>11_AAU PowerPoint</vt:lpstr>
      <vt:lpstr>AALBORG UNIVERSITET</vt:lpstr>
      <vt:lpstr>INDHOLD</vt:lpstr>
      <vt:lpstr>AALBORG UNIVERSITET (AAU)</vt:lpstr>
      <vt:lpstr>AAU FAKTA</vt:lpstr>
      <vt:lpstr>INDTÆGTER  </vt:lpstr>
      <vt:lpstr>ET UNIVERSITET - TRE CAMPUSSER</vt:lpstr>
      <vt:lpstr>LEDELSEN </vt:lpstr>
      <vt:lpstr>PowerPoint Presentation</vt:lpstr>
      <vt:lpstr>FÆLLES SERVICE </vt:lpstr>
      <vt:lpstr>NØGLETAL FOR FAKULTETERNE</vt:lpstr>
      <vt:lpstr>AAU – HVEM ER VI?</vt:lpstr>
      <vt:lpstr>AAU-TILGANGEN = SYNERGI MELLEM AAU’S KERNEAKTIVITETER</vt:lpstr>
      <vt:lpstr>AAU OG DE STUDERENDE</vt:lpstr>
      <vt:lpstr>AAU HAR EUROPAS BEDSTE INGENIØRUDDANNELSER - OG DE FJERDEBEDSTE I VERDEN</vt:lpstr>
      <vt:lpstr>STUDERENDE BACHELOR- OG KANDIDATOPTAGET PÅ AAU 2014-23 (1. OG 7. SEM.)</vt:lpstr>
      <vt:lpstr>UDDANNELSESOMRÅDER PÅ AAU </vt:lpstr>
      <vt:lpstr>VORES LÆRINGSMODEL</vt:lpstr>
      <vt:lpstr>PROBLEM- OG PROJEKT- BASERET LÆRING (AAU-TILGANGEN)</vt:lpstr>
      <vt:lpstr>LÆRINGSPROCESSENS  ELEMENTER </vt:lpstr>
      <vt:lpstr>MAKE IT REAL</vt:lpstr>
      <vt:lpstr>HVORFOR HOLDE  FAST I PBL? </vt:lpstr>
      <vt:lpstr>FORSKNING OG RANKING</vt:lpstr>
      <vt:lpstr>FORSKNING PÅ HØJT  INTERNATIONALT NIVEAU</vt:lpstr>
      <vt:lpstr>DET TEKNISKE FAKULTET FOR IT OG DESIGN </vt:lpstr>
      <vt:lpstr>DET INGENIØR- OG NATURVIDENSKABELIGE FAKULTET</vt:lpstr>
      <vt:lpstr>DET SUNDHEDSVIDEN-SKABELIGE FAKULTET</vt:lpstr>
      <vt:lpstr>DET HUMANISTISKE OG SAMFUNDSVIDENSKABELIGE FAKULTET</vt:lpstr>
      <vt:lpstr>SSH PROFIL OG PEJLEMÆRKER</vt:lpstr>
      <vt:lpstr>VIDENSAMARBEJDE </vt:lpstr>
      <vt:lpstr>STÆRKE TIL SAMARBEJDE</vt:lpstr>
      <vt:lpstr>AAU SAMARBEJDER MED VIRKSOMHEDER I HELE DANMARK</vt:lpstr>
      <vt:lpstr>TRADITION FOR AT SAMARBEJDE</vt:lpstr>
      <vt:lpstr>VÆRDI FOR SAMFUNDET</vt:lpstr>
      <vt:lpstr>SAMMEN ER  VI BEDST </vt:lpstr>
      <vt:lpstr>AAU INNOVATE </vt:lpstr>
      <vt:lpstr>AAU STRATEGI VIDEN FOR VERDEN 2022-26</vt:lpstr>
      <vt:lpstr>AAU VISION 2026</vt:lpstr>
      <vt:lpstr>AAU’S SÆRKENDER</vt:lpstr>
      <vt:lpstr>AAU’s STRATEGISKE FOKUSPUNKTER</vt:lpstr>
      <vt:lpstr>DELVISION FOR UDDANNELSE</vt:lpstr>
      <vt:lpstr>DELVISION FOR FORSKNING</vt:lpstr>
      <vt:lpstr>DELVISION FOR VIDENSAMARBEJDE</vt:lpstr>
      <vt:lpstr>PowerPoint Presentation</vt:lpstr>
      <vt:lpstr>DELVISION FOR ORGANISATION OG LEDELSE</vt:lpstr>
      <vt:lpstr>DELVISION FOR ADMINISTRATION OG SERVICE</vt:lpstr>
      <vt:lpstr>Prioriterede mål for 2025</vt:lpstr>
      <vt:lpstr>AALBORG UNIVERSITETS VISION  MOD 2021 </vt:lpstr>
      <vt:lpstr>POLITIK FOR BÆREDYGTIG UDVIKLING PÅ AAU (UDDRAG)</vt:lpstr>
      <vt:lpstr>KLIMAMÅL FOR AAU</vt:lpstr>
      <vt:lpstr>BÆREDYGTIG UDVIKLING PÅ HØJESTE INTERNATIONALE NIVEAU</vt:lpstr>
      <vt:lpstr>PowerPoint Presentation</vt:lpstr>
      <vt:lpstr>TAK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AAU Kommunikation</dc:creator>
  <cp:lastModifiedBy>Laura Sigaard Salomonsen</cp:lastModifiedBy>
  <cp:revision>939</cp:revision>
  <cp:lastPrinted>2021-11-24T13:18:55Z</cp:lastPrinted>
  <dcterms:created xsi:type="dcterms:W3CDTF">2016-11-10T06:07:03Z</dcterms:created>
  <dcterms:modified xsi:type="dcterms:W3CDTF">2025-01-21T13:25:40Z</dcterms:modified>
</cp:coreProperties>
</file>