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500" r:id="rId2"/>
    <p:sldId id="796" r:id="rId3"/>
    <p:sldId id="835" r:id="rId4"/>
    <p:sldId id="837" r:id="rId5"/>
    <p:sldId id="336" r:id="rId6"/>
    <p:sldId id="337" r:id="rId7"/>
    <p:sldId id="338" r:id="rId8"/>
    <p:sldId id="339" r:id="rId9"/>
    <p:sldId id="828" r:id="rId10"/>
    <p:sldId id="827" r:id="rId11"/>
    <p:sldId id="832" r:id="rId12"/>
    <p:sldId id="640" r:id="rId13"/>
    <p:sldId id="782" r:id="rId14"/>
    <p:sldId id="834" r:id="rId15"/>
    <p:sldId id="830" r:id="rId16"/>
    <p:sldId id="358" r:id="rId17"/>
    <p:sldId id="638" r:id="rId18"/>
    <p:sldId id="256" r:id="rId19"/>
    <p:sldId id="617" r:id="rId20"/>
    <p:sldId id="790" r:id="rId21"/>
    <p:sldId id="792" r:id="rId22"/>
    <p:sldId id="800" r:id="rId23"/>
    <p:sldId id="824" r:id="rId24"/>
    <p:sldId id="812" r:id="rId25"/>
    <p:sldId id="651" r:id="rId26"/>
    <p:sldId id="820" r:id="rId27"/>
    <p:sldId id="810" r:id="rId28"/>
  </p:sldIdLst>
  <p:sldSz cx="12188825" cy="6858000"/>
  <p:notesSz cx="6858000" cy="9144000"/>
  <p:defaultTextStyle>
    <a:defPPr rtl="0">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rfatter" initials="F"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varScale="1">
        <p:scale>
          <a:sx n="57" d="100"/>
          <a:sy n="57" d="100"/>
        </p:scale>
        <p:origin x="591" y="261"/>
      </p:cViewPr>
      <p:guideLst>
        <p:guide pos="3839"/>
        <p:guide orient="horz" pos="2160"/>
      </p:guideLst>
    </p:cSldViewPr>
  </p:slideViewPr>
  <p:outlineViewPr>
    <p:cViewPr>
      <p:scale>
        <a:sx n="33" d="100"/>
        <a:sy n="33" d="100"/>
      </p:scale>
      <p:origin x="0" y="-29552"/>
    </p:cViewPr>
  </p:outlineViewPr>
  <p:notesTextViewPr>
    <p:cViewPr>
      <p:scale>
        <a:sx n="1" d="1"/>
        <a:sy n="1" d="1"/>
      </p:scale>
      <p:origin x="0" y="0"/>
    </p:cViewPr>
  </p:notesTextViewPr>
  <p:sorterViewPr>
    <p:cViewPr varScale="1">
      <p:scale>
        <a:sx n="100" d="100"/>
        <a:sy n="100" d="100"/>
      </p:scale>
      <p:origin x="0" y="0"/>
    </p:cViewPr>
  </p:sorterViewPr>
  <p:notesViewPr>
    <p:cSldViewPr showGuides="1">
      <p:cViewPr varScale="1">
        <p:scale>
          <a:sx n="57" d="100"/>
          <a:sy n="57" d="100"/>
        </p:scale>
        <p:origin x="3042" y="5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da-DK" dirty="0"/>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B58A5552-68BF-4376-821B-02FA19E4DEF5}" type="datetime1">
              <a:rPr lang="da-DK" smtClean="0"/>
              <a:t>19-11-2024</a:t>
            </a:fld>
            <a:endParaRPr lang="da-DK" dirty="0"/>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r>
              <a:rPr lang="da-DK"/>
              <a:t>Kilder og tekst i notefelt</a:t>
            </a:r>
            <a:endParaRPr lang="da-DK" dirty="0"/>
          </a:p>
        </p:txBody>
      </p:sp>
      <p:sp>
        <p:nvSpPr>
          <p:cNvPr id="5" name="Pladsholder til sli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da-DK"/>
              <a:t>‹nr.›</a:t>
            </a:fld>
            <a:endParaRPr lang="da-DK"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da-DK" noProof="0" dirty="0"/>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7B830105-7781-4788-B41B-E45943212E47}" type="datetime1">
              <a:rPr lang="da-DK" noProof="0" smtClean="0"/>
              <a:t>19-11-2024</a:t>
            </a:fld>
            <a:endParaRPr lang="da-DK" noProof="0" dirty="0"/>
          </a:p>
        </p:txBody>
      </p:sp>
      <p:sp>
        <p:nvSpPr>
          <p:cNvPr id="4" name="Pladsholder til slidebilled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da-DK" noProof="0" dirty="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noProof="0" dirty="0"/>
              <a:t>Rediger typografien i masterens</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r>
              <a:rPr lang="da-DK" noProof="0"/>
              <a:t>Kilder og tekst i notefelt</a:t>
            </a:r>
            <a:endParaRPr lang="da-DK" noProof="0" dirty="0"/>
          </a:p>
        </p:txBody>
      </p:sp>
      <p:sp>
        <p:nvSpPr>
          <p:cNvPr id="7" name="Pladsholder til sli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da-DK" noProof="0"/>
              <a:t>‹nr.›</a:t>
            </a:fld>
            <a:endParaRPr lang="da-DK" noProof="0"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northernlakescmh.org/wp-content/uploads/2011/02/anthony2000.pdf"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file:///E:\Erfaringsopsamling%20-%20Projekt%20Forebyggelse%20af%20magtanvendelse%20p&#195;&#165;%20botilbud.pdf" TargetMode="External"/><Relationship Id="rId4" Type="http://schemas.openxmlformats.org/officeDocument/2006/relationships/hyperlink" Target="https://www.ncbi.nlm.nih.gov/pmc/articles/PMC4647297/"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health.hawaii.gov/nt/files/2016/06/rethinkingRehab.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ubmed.ncbi.nlm.nih.gov/30682632/"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pubmed.ncbi.nlm.nih.gov/30702322/"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mcpin.org/wp-content/uploads/2023/02/Wellbeing-networks-briefing-paper-mcpin.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youtube.com/watch?v=ayjHrgXu9yY"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nyeveje.aarhus.dk/media/60317/bilag-2_aarhuskompasset-mindre-system-mere-borger_vedtaget-28042021.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esearchgate.net/journal/0045-3102_British_Journal_of_Social_Work"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livsverden.dk/pub/Pahuus.M.1988.Livsverdenens.ubestemmelighedskarakter.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a:xfrm>
            <a:off x="-3339752" y="4114799"/>
            <a:ext cx="12961440" cy="5027613"/>
          </a:xfrm>
        </p:spPr>
        <p:txBody>
          <a:bodyPr/>
          <a:lstStyle/>
          <a:p>
            <a:r>
              <a:rPr lang="da-DK" dirty="0"/>
              <a:t>Personlig Recovery betyder den enkelte aktørs egen forståelse af trivsel i tilværelsen og et godt liv. </a:t>
            </a:r>
          </a:p>
          <a:p>
            <a:r>
              <a:rPr lang="da-DK" dirty="0"/>
              <a:t>Det er derfor op til hver enkelt aktør selv, at definere indholdet i Personlig Recovery. </a:t>
            </a:r>
          </a:p>
          <a:p>
            <a:r>
              <a:rPr lang="da-DK" dirty="0"/>
              <a:t>Personlig Recovery er et almenmenneskeligt eksistentielt livsverdensperspektiv. Personlig Recovery omfatter også dig som leder, pædagog, psykolog, ergoterapeut mv. Hvad er din forståelse af trivsel i tilværelsen og det godt liv? Og hvor godt trives du egentlig selv? </a:t>
            </a:r>
          </a:p>
          <a:p>
            <a:r>
              <a:rPr lang="da-DK" dirty="0"/>
              <a:t>Der er brug for at den fagprofessionelle tør være åben om egne levede erfaringer med krise og psykiske vanskeligheder og/eller rolle som pårørende.  Alle rammes af psykiske vanskeligheder, før eller siden. Enten direkte – eller som pårørende. Som fagprofessionelle bør man gå forrest – og være åben omkring egne erfaringer. Så forstår aktører at de ikke er unormale. Det fremmer Personlig Recovery.                                                                                                                                                          </a:t>
            </a:r>
          </a:p>
          <a:p>
            <a:r>
              <a:rPr lang="da-DK" dirty="0"/>
              <a:t>Mere end hver 3. dansker får en psykiatrisk diagnose i løbet i livet. Psykiske vanskeligheder er således helt almindelige hændelser som rammer alle, før eller siden. Kilde: Psykiatrifonden (2021). Tal og fakta om psykisk sygdom i Danmark, side 4.</a:t>
            </a:r>
          </a:p>
          <a:p>
            <a:endParaRPr lang="da-DK" dirty="0"/>
          </a:p>
          <a:p>
            <a:r>
              <a:rPr lang="da-DK" dirty="0"/>
              <a:t>Hvilke arbejdsmåder og metoder</a:t>
            </a:r>
            <a:r>
              <a:rPr lang="da-DK" baseline="0" dirty="0"/>
              <a:t> fremmer </a:t>
            </a:r>
            <a:r>
              <a:rPr lang="da-DK" dirty="0"/>
              <a:t>aktørens</a:t>
            </a:r>
            <a:r>
              <a:rPr lang="da-DK" baseline="0" dirty="0"/>
              <a:t> </a:t>
            </a:r>
            <a:r>
              <a:rPr lang="da-DK" baseline="0" dirty="0" err="1"/>
              <a:t>recovery</a:t>
            </a:r>
            <a:r>
              <a:rPr lang="da-DK" baseline="0" dirty="0"/>
              <a:t>?  Det gør arbejdsmåder som har fokus på </a:t>
            </a:r>
            <a:r>
              <a:rPr lang="da-DK" dirty="0"/>
              <a:t>aktørens</a:t>
            </a:r>
            <a:r>
              <a:rPr lang="da-DK" baseline="0" dirty="0"/>
              <a:t> egen forståelse af trivsel og det gode liv. Fokus på </a:t>
            </a:r>
            <a:r>
              <a:rPr lang="da-DK" dirty="0"/>
              <a:t> aktørens drømme, ønsker og håb. Fokus på aktørens oplevede behov. Det som i særlig grad fremmer mange aktørens </a:t>
            </a:r>
            <a:r>
              <a:rPr lang="da-DK" dirty="0" err="1"/>
              <a:t>recovery</a:t>
            </a:r>
            <a:r>
              <a:rPr lang="da-DK" dirty="0"/>
              <a:t>, er den enkelte aktørs adgang til almene fællesskaber, såsom kæreste, familie, uddannelse, job, egen bolig og  foreningsliv. Det er sjældent fagprofessionelle som skaber </a:t>
            </a:r>
            <a:r>
              <a:rPr lang="da-DK" dirty="0" err="1"/>
              <a:t>recovery</a:t>
            </a:r>
            <a:r>
              <a:rPr lang="da-DK" dirty="0"/>
              <a:t> for den enkelte aktør. Fagprofessionelle har oftest en af to vigtige </a:t>
            </a:r>
            <a:r>
              <a:rPr lang="da-DK" dirty="0" err="1"/>
              <a:t>bi-roller</a:t>
            </a:r>
            <a:r>
              <a:rPr lang="da-DK" dirty="0"/>
              <a:t>; fagprofessionelle kan enten fremme den </a:t>
            </a:r>
            <a:r>
              <a:rPr lang="da-DK" dirty="0" err="1"/>
              <a:t>recocvery</a:t>
            </a:r>
            <a:r>
              <a:rPr lang="da-DK" dirty="0"/>
              <a:t> som alligevel vil finde sted, eller hæmme aktørens </a:t>
            </a:r>
            <a:r>
              <a:rPr lang="da-DK" dirty="0" err="1"/>
              <a:t>recovery</a:t>
            </a:r>
            <a:r>
              <a:rPr lang="da-DK" dirty="0"/>
              <a:t>. Hvordan hæmmer fagprofessionelle en aktørs </a:t>
            </a:r>
            <a:r>
              <a:rPr lang="da-DK" dirty="0" err="1"/>
              <a:t>recovery</a:t>
            </a:r>
            <a:r>
              <a:rPr lang="da-DK" dirty="0"/>
              <a:t>? 1) ved indledningsvis at afkoble aktørens </a:t>
            </a:r>
            <a:r>
              <a:rPr lang="da-DK" dirty="0" err="1"/>
              <a:t>selv-valgte</a:t>
            </a:r>
            <a:r>
              <a:rPr lang="da-DK" dirty="0"/>
              <a:t> netværk, 2) ved en stærk problemfokusering i synet på aktøren, 3) ved at definere aktørens behov og mål for aktøren, uden at aktøren kan sige nej tak, fordi et nej tak vil blive mødt med restriktive konsekvenser, </a:t>
            </a:r>
            <a:r>
              <a:rPr lang="da-DK" dirty="0" err="1"/>
              <a:t>f.eks</a:t>
            </a:r>
            <a:r>
              <a:rPr lang="da-DK" dirty="0"/>
              <a:t> ikke at få tilbudt alternativer, men blive afsluttet. </a:t>
            </a:r>
          </a:p>
          <a:p>
            <a:endParaRPr lang="da-DK" baseline="0" dirty="0"/>
          </a:p>
          <a:p>
            <a:r>
              <a:rPr lang="da-DK" baseline="0" dirty="0"/>
              <a:t>Recovery-orienteret Rehabilitering virker mod vold og magtanvendelse. </a:t>
            </a:r>
            <a:r>
              <a:rPr lang="da-DK" dirty="0"/>
              <a:t>Systematisk implementering af redskabet LA2 og metoden Feedback </a:t>
            </a:r>
            <a:r>
              <a:rPr lang="da-DK" dirty="0" err="1"/>
              <a:t>Informed</a:t>
            </a:r>
            <a:r>
              <a:rPr lang="da-DK" dirty="0"/>
              <a:t> </a:t>
            </a:r>
            <a:r>
              <a:rPr lang="da-DK" dirty="0" err="1"/>
              <a:t>Treatment</a:t>
            </a:r>
            <a:r>
              <a:rPr lang="da-DK" dirty="0"/>
              <a:t> på tre af landets mest udfordrede botilbud, øgede både aktørernes og de fagprofessionelles oplevelse af kontrol med egen situation – og dermed oplevelse af trivsel. Virkningskæden er enkel at forstå: Mennesker, som trives, udvikler egne mål og personlig </a:t>
            </a:r>
            <a:r>
              <a:rPr lang="da-DK" dirty="0" err="1"/>
              <a:t>recovery</a:t>
            </a:r>
            <a:r>
              <a:rPr lang="da-DK" dirty="0"/>
              <a:t>. Mennesker som trives slår sjældent. Fagprofessionelle som trives handler sjældent restriktivt med magtanvendelse. Fagprofessionelle som trives, afgiver kontrol, fremmer </a:t>
            </a:r>
            <a:r>
              <a:rPr lang="da-DK" dirty="0" err="1"/>
              <a:t>mægtiggørelse</a:t>
            </a:r>
            <a:r>
              <a:rPr lang="da-DK" dirty="0"/>
              <a:t> og </a:t>
            </a:r>
            <a:r>
              <a:rPr lang="da-DK" dirty="0" err="1"/>
              <a:t>empowerment</a:t>
            </a:r>
            <a:r>
              <a:rPr lang="da-DK" dirty="0"/>
              <a:t> blandt aktørerne og opnår lavere sygefravær og udvikler bedre arbejdspladser.</a:t>
            </a:r>
            <a:endParaRPr lang="en-US" dirty="0"/>
          </a:p>
          <a:p>
            <a:r>
              <a:rPr lang="en-US" dirty="0" err="1"/>
              <a:t>Kilder</a:t>
            </a:r>
            <a:r>
              <a:rPr lang="en-US" dirty="0"/>
              <a:t>: </a:t>
            </a:r>
          </a:p>
          <a:p>
            <a:pPr marL="228600" indent="-228600">
              <a:buAutoNum type="arabicParenR"/>
            </a:pPr>
            <a:r>
              <a:rPr lang="en-US" dirty="0"/>
              <a:t>Anthony, William (2000). </a:t>
            </a:r>
            <a:r>
              <a:rPr lang="en-US" u="sng" dirty="0">
                <a:hlinkClick r:id="rId3"/>
              </a:rPr>
              <a:t>A Recovery Oriented Service System: Setting some system level standards.</a:t>
            </a:r>
            <a:r>
              <a:rPr lang="en-US" dirty="0"/>
              <a:t> Psychiatric Rehabilitation Journal, Vol. 24(29): s 159-168;  </a:t>
            </a:r>
          </a:p>
          <a:p>
            <a:pPr marL="228600" indent="-228600">
              <a:buAutoNum type="arabicParenR"/>
            </a:pPr>
            <a:r>
              <a:rPr lang="en-US" dirty="0"/>
              <a:t>Slade, Mike &amp; </a:t>
            </a:r>
            <a:r>
              <a:rPr lang="en-US" dirty="0" err="1"/>
              <a:t>Longden</a:t>
            </a:r>
            <a:r>
              <a:rPr lang="en-US" dirty="0"/>
              <a:t>, Eleanor (2015). </a:t>
            </a:r>
            <a:r>
              <a:rPr lang="en-US" u="sng" dirty="0">
                <a:hlinkClick r:id="rId4"/>
              </a:rPr>
              <a:t>The empirical evidence about mental health and recovery: how likely, how long, what helps? </a:t>
            </a:r>
            <a:r>
              <a:rPr lang="en-US" dirty="0"/>
              <a:t>BMC Psychiatry,</a:t>
            </a:r>
            <a:r>
              <a:rPr lang="en-US" i="1" dirty="0"/>
              <a:t> </a:t>
            </a:r>
            <a:r>
              <a:rPr lang="en-US" dirty="0"/>
              <a:t>Vol. 15: s 285; </a:t>
            </a:r>
          </a:p>
          <a:p>
            <a:pPr marL="228600" indent="-228600">
              <a:buAutoNum type="arabicParenR"/>
            </a:pPr>
            <a:r>
              <a:rPr lang="en-US" dirty="0"/>
              <a:t> </a:t>
            </a:r>
            <a:r>
              <a:rPr lang="en-US" dirty="0" err="1"/>
              <a:t>Topor</a:t>
            </a:r>
            <a:r>
              <a:rPr lang="en-US" dirty="0"/>
              <a:t>, A., Larsen, I.B, </a:t>
            </a:r>
            <a:r>
              <a:rPr lang="en-US" dirty="0" err="1"/>
              <a:t>Bøje</a:t>
            </a:r>
            <a:r>
              <a:rPr lang="en-US" dirty="0"/>
              <a:t>, B.D. (2020). </a:t>
            </a:r>
            <a:r>
              <a:rPr lang="da-DK" dirty="0"/>
              <a:t>At komme sig – fra personlig udvikling til social forandring. Psykosociale replikker. Dansk Selskab for Psykosocial Rehabilitering, s 3-4;  </a:t>
            </a:r>
          </a:p>
          <a:p>
            <a:pPr marL="228600" indent="-228600">
              <a:buAutoNum type="arabicParenR"/>
            </a:pPr>
            <a:r>
              <a:rPr lang="da-DK" dirty="0" err="1"/>
              <a:t>Johnstone</a:t>
            </a:r>
            <a:r>
              <a:rPr lang="da-DK" dirty="0"/>
              <a:t>, L., </a:t>
            </a:r>
            <a:r>
              <a:rPr lang="da-DK" dirty="0" err="1"/>
              <a:t>Boyle</a:t>
            </a:r>
            <a:r>
              <a:rPr lang="da-DK" dirty="0"/>
              <a:t>, M., </a:t>
            </a:r>
            <a:r>
              <a:rPr lang="da-DK" dirty="0" err="1"/>
              <a:t>Cromby</a:t>
            </a:r>
            <a:r>
              <a:rPr lang="da-DK" dirty="0"/>
              <a:t>, J., Dillon, J., Harper, D., </a:t>
            </a:r>
            <a:r>
              <a:rPr lang="da-DK" dirty="0" err="1"/>
              <a:t>Kinderman</a:t>
            </a:r>
            <a:r>
              <a:rPr lang="da-DK" dirty="0"/>
              <a:t>, P., </a:t>
            </a:r>
            <a:r>
              <a:rPr lang="da-DK" dirty="0" err="1"/>
              <a:t>Longden</a:t>
            </a:r>
            <a:r>
              <a:rPr lang="da-DK" dirty="0"/>
              <a:t>, E., Pilgrim, D., Read, J. (2018). </a:t>
            </a:r>
            <a:r>
              <a:rPr lang="en-US" dirty="0"/>
              <a:t>The Power Threat Meaning Framework: Towards the identification of patterns in emotional distress, unusual experiences and troubled or troubling </a:t>
            </a:r>
            <a:r>
              <a:rPr lang="en-US" dirty="0" err="1"/>
              <a:t>behaviour</a:t>
            </a:r>
            <a:r>
              <a:rPr lang="en-US" dirty="0"/>
              <a:t>, as an alternative to functional psychiatric diagnosis.</a:t>
            </a:r>
            <a:r>
              <a:rPr lang="en-US" i="1" dirty="0"/>
              <a:t> </a:t>
            </a:r>
            <a:r>
              <a:rPr lang="en-US" dirty="0"/>
              <a:t>Leicester: British Psychological Society s 8-11, 16-18, 45;   </a:t>
            </a:r>
          </a:p>
          <a:p>
            <a:pPr marL="228600" indent="-228600">
              <a:buAutoNum type="arabicParenR"/>
            </a:pPr>
            <a:r>
              <a:rPr lang="en-US" dirty="0"/>
              <a:t>Juliussen, FB (2021) Recovery-</a:t>
            </a:r>
            <a:r>
              <a:rPr lang="en-US" dirty="0" err="1"/>
              <a:t>orienteret</a:t>
            </a:r>
            <a:r>
              <a:rPr lang="en-US" dirty="0"/>
              <a:t> </a:t>
            </a:r>
            <a:r>
              <a:rPr lang="en-US" dirty="0" err="1"/>
              <a:t>rehabilitering</a:t>
            </a:r>
            <a:r>
              <a:rPr lang="en-US" dirty="0"/>
              <a:t>. </a:t>
            </a:r>
            <a:r>
              <a:rPr lang="da-DK" dirty="0"/>
              <a:t>Re-orientering for mental sundhed. København. Hans Reitzels Forlag, s 15, 26-27, 46-47, 57, 62-63]. </a:t>
            </a:r>
          </a:p>
          <a:p>
            <a:pPr marL="228600" indent="-228600">
              <a:buAutoNum type="arabicParenR"/>
            </a:pPr>
            <a:r>
              <a:rPr lang="da-DK" dirty="0"/>
              <a:t>Socialstyrelsen (2018) Forebyggelse af magtanvendelse på socialpsykiatriske botilbud. Erfaringsopsamling. Lokaliseret august 2023 på: </a:t>
            </a:r>
            <a:r>
              <a:rPr lang="da-DK" dirty="0">
                <a:hlinkClick r:id="rId5" action="ppaction://hlinkfile"/>
              </a:rPr>
              <a:t>file:///E:/Erfaringsopsamling%20-%20Projekt%20Forebyggelse%20af%20magtanvendelse%20p%C3%A5%20botilbud.pdf</a:t>
            </a:r>
            <a:endParaRPr lang="da-DK" dirty="0"/>
          </a:p>
          <a:p>
            <a:pPr marL="228600" indent="-228600">
              <a:buAutoNum type="arabicParenR"/>
            </a:pPr>
            <a:r>
              <a:rPr lang="da-DK" dirty="0" err="1"/>
              <a:t>Sopra</a:t>
            </a:r>
            <a:r>
              <a:rPr lang="da-DK" dirty="0"/>
              <a:t> (2017): LA2 – Metodemanual til forebyggelse af vold og fremme af trivsel på botilbud. Se link: https://socialstyrelsen.dk/udgivelser/LA2-2013-metodemanual-til-forebyggelse-af-vold-ogfremme-af-trivsel-pa-botilbud. </a:t>
            </a:r>
          </a:p>
          <a:p>
            <a:pPr marL="228600" indent="-228600">
              <a:buAutoNum type="arabicParenR"/>
            </a:pPr>
            <a:r>
              <a:rPr lang="da-DK" dirty="0"/>
              <a:t>Uhrskov (2012): En undersøgelse af Low </a:t>
            </a:r>
            <a:r>
              <a:rPr lang="da-DK" dirty="0" err="1"/>
              <a:t>Arousal</a:t>
            </a:r>
            <a:r>
              <a:rPr lang="da-DK" dirty="0"/>
              <a:t> metodens teoretiske grundlag og de mulige implikationer for den professionelle praksis. Kandidatspeciale på Institut for psykologi, Københavns Universitet.</a:t>
            </a:r>
          </a:p>
        </p:txBody>
      </p:sp>
      <p:sp>
        <p:nvSpPr>
          <p:cNvPr id="4" name="Pladsholder til slidenummer 3"/>
          <p:cNvSpPr>
            <a:spLocks noGrp="1"/>
          </p:cNvSpPr>
          <p:nvPr>
            <p:ph type="sldNum" sz="quarter" idx="10"/>
          </p:nvPr>
        </p:nvSpPr>
        <p:spPr/>
        <p:txBody>
          <a:bodyPr/>
          <a:lstStyle/>
          <a:p>
            <a:pPr rtl="0"/>
            <a:endParaRPr lang="da-DK" noProof="0" dirty="0"/>
          </a:p>
        </p:txBody>
      </p:sp>
    </p:spTree>
    <p:extLst>
      <p:ext uri="{BB962C8B-B14F-4D97-AF65-F5344CB8AC3E}">
        <p14:creationId xmlns:p14="http://schemas.microsoft.com/office/powerpoint/2010/main" val="1923447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a:xfrm>
            <a:off x="-2331640" y="4400550"/>
            <a:ext cx="11521280" cy="3600450"/>
          </a:xfrm>
        </p:spPr>
        <p:txBody>
          <a:bodyPr/>
          <a:lstStyle/>
          <a:p>
            <a:pPr>
              <a:lnSpc>
                <a:spcPct val="115000"/>
              </a:lnSpc>
              <a:spcAft>
                <a:spcPts val="800"/>
              </a:spcAft>
            </a:pP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Bag ethvert problem, bor en frustreret drøm. Men drømmen kom først. Når du som fagprofessionel ”går med drømmen” (følger drømmen), så arbejder du på samme tid ressourcefokuseret og indirekte problemorienteret. En arbejdsmåde som ofte vækker aktørens styrke (</a:t>
            </a:r>
            <a:r>
              <a:rPr lang="da-DK"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empowerment</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Vi ved at mange unge med og uden psykiske vanskeligheder drømmer om at få et helt almindeligt liv                                                                                                                                                                                                           Mange taler om kæreste, job, uddannelse, egen bolig og venner. </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Når aktøren støttes i drømmen om en kæreste, får aktøren adgang til vigtig livserfaring. </a:t>
            </a:r>
            <a:r>
              <a:rPr lang="da-DK"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A-siden</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livserfaring med det at finde en kæreste. B-siden: livserfaring med det at miste en kæreste. Når aktøren finder og når aktøren mister en kæreste, så bliver aktøren en del af verdens største netværk: det store flertal som har erfaringer med at finde kærlighed og tabe kærlighed. Når vi rejser os fra hjertesorg, så finder vi ofte en mere moden kærlighed 1, 2 eller flere gange. </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Når aktører drømmer om at få en kæreste, så vil 1/3 af de fagprofessionelle sige; det med kæreste er ikke en faglig opgave. 1/3 af de fagprofessionelle vil oversætte ønsket om kæreste til det de allerede ”har på hylderne”, </a:t>
            </a:r>
            <a:r>
              <a:rPr lang="da-DK"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f.eks</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hygiejne-kurser, bus-træning, strukturering, kognitiv træning mv. 1/3 af de fagprofessionelle vil begynde at udvikle en ny praksis. </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Fagprofessionelle kan tage ønsket om kæreste alvorligt, ved at tolke dette som behov for seksualvejledning, kursus I kontaktskabelse, samtaler om det at tåle afvisning. Følgeskab til den første date, følgeskab når man lider af hjertesorg. Følgeskab når man rejser sig fra hjertesorg. Vigtige og nødvendige livserfaringer. ”Kørekortet” til livet blandt mennesker.</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US"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Kilder</a:t>
            </a:r>
            <a:r>
              <a:rPr lang="en-US"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1) Deegan, P (2004). Rethinking Rehabilitation: Freedom. At The 20th World Congress of Rehabilitation International: Rethinking Rehabilitation. </a:t>
            </a:r>
            <a:r>
              <a:rPr lang="da-DK"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Olso</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a:t>
            </a:r>
            <a:r>
              <a:rPr lang="da-DK"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Norway</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Lokaliseret august 2023: </a:t>
            </a:r>
            <a:r>
              <a:rPr lang="da-DK" sz="1800" u="sng"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hlinkClick r:id="rId3"/>
              </a:rPr>
              <a:t>https://health.hawaii.gov/nt/files/2016/06/rethinkingRehab.pdf</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2) Lærke Øland Frederiksen (2019). Vi tager afsæt i borgerens håb, ønsker og drømme. </a:t>
            </a:r>
            <a:r>
              <a:rPr lang="en-US"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Fagbladet</a:t>
            </a:r>
            <a:r>
              <a:rPr lang="en-US"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Socialrådgiveren</a:t>
            </a:r>
            <a:r>
              <a:rPr lang="en-US"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2.5.2019.    </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3) Leamy, M., Bird, V., Le </a:t>
            </a:r>
            <a:r>
              <a:rPr lang="en-US"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Boutillier</a:t>
            </a:r>
            <a:r>
              <a:rPr lang="en-US"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C., Williams, J., Slade, M. (2011). Conceptual framework for personal recovery in mental health: systematic review and narrative synthesis. British Journal Psychiatry 199 (6): 445-452.      </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4) Shepherd, G., Boardman, J., Slade, M. (2008). Recovery – </a:t>
            </a:r>
            <a:r>
              <a:rPr lang="en-US"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fra</a:t>
            </a:r>
            <a:r>
              <a:rPr lang="en-US"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begreb</a:t>
            </a:r>
            <a:r>
              <a:rPr lang="en-US"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til</a:t>
            </a:r>
            <a:r>
              <a:rPr lang="en-US"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virkelighed</a:t>
            </a:r>
            <a:r>
              <a:rPr lang="en-US"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Sainsbury: Centre For Mental Health Strategy.</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5) Slade, M. (2013) 100 Ways to support recovery. </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London: </a:t>
            </a:r>
            <a:r>
              <a:rPr lang="da-DK"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Rethink</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Mental </a:t>
            </a:r>
            <a:r>
              <a:rPr lang="da-DK"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Ilness</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da-DK" baseline="0" dirty="0"/>
          </a:p>
        </p:txBody>
      </p:sp>
      <p:sp>
        <p:nvSpPr>
          <p:cNvPr id="4" name="Pladsholder til dato 3"/>
          <p:cNvSpPr>
            <a:spLocks noGrp="1"/>
          </p:cNvSpPr>
          <p:nvPr>
            <p:ph type="dt" idx="10"/>
          </p:nvPr>
        </p:nvSpPr>
        <p:spPr/>
        <p:txBody>
          <a:bodyPr/>
          <a:lstStyle/>
          <a:p>
            <a:fld id="{3D79B271-5FAB-42EE-B9BC-BEAB519B4679}" type="datetime2">
              <a:rPr lang="da-DK" smtClean="0"/>
              <a:t>19. november 2024</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pPr/>
              <a:t>13</a:t>
            </a:fld>
            <a:endParaRPr lang="da-DK" dirty="0"/>
          </a:p>
        </p:txBody>
      </p:sp>
    </p:spTree>
    <p:extLst>
      <p:ext uri="{BB962C8B-B14F-4D97-AF65-F5344CB8AC3E}">
        <p14:creationId xmlns:p14="http://schemas.microsoft.com/office/powerpoint/2010/main" val="2923700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15000"/>
              </a:lnSpc>
              <a:spcAft>
                <a:spcPts val="800"/>
              </a:spcAft>
            </a:pP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Jacob er, født med cerebral parese. Så længe Jacob kan huske, har han fået at vide, at han ikke skulle regne med at kunne gå den lige vej til noget som helst. Det har dog ikke forhindret Jacob i at gå derhen, hvor han ville – og Jacob drømte om at blive journalist, fordi det giver anseelse og en god løn. Selvom Jacobs underviser på RUC mente at han hellere skulle blive datamatiker.                                                                                                                                                               Jacob siger: ”</a:t>
            </a:r>
            <a:r>
              <a:rPr lang="da-DK" sz="1800" b="1" i="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Prestige og penge tæller lige så meget for sådan en som mig som for alle andre, det står der bare ikke noget om i ergoterapeuters lærebøger. Og derfor skal ergoterapeuter lære at lytte til borgeren. Når man er så handicappet, som jeg er, bliver man med tiden modstandsdygtig overfor nederlag</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Jacob er født med cerebral parese og dermed talehandicap. Jacob blev uddannet journalist i 2017. Og er således en talehandicappet journalist. Jacobs næste drøm er at blive gift med sin kæreste – og måske blive far.                                                                                                                                        Jacob siger: ”</a:t>
            </a:r>
            <a:r>
              <a:rPr lang="da-DK" sz="1800" b="1" i="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Mange terapeuter vil sikkert sige, at jeg er pisse-irriterende, fordi jeg stiller krav. Men mit liv handler ikke om at gøre det let for andre. Mit liv handler om at have det godt. Tiden er løbet fra de terapeuter, der tror, at det hele kun handler om udviklingstrin og træning i sig selv - og ikke så meget om, hvad der giver mening for borgeren. Det er først i det øjeblik, at øvelser og mål bliver oversat til noget, vi kan bruge i vores hverdag, at det kommer til at virke. Det er svært at lære borgere noget som de ikke føler er nødvendigt. Terapeuter er ikke vant til at få feedback fra handicappede, så det er svært at få dem til at lytte</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800"/>
              </a:spcAft>
              <a:buClrTx/>
              <a:buSzTx/>
              <a:buFontTx/>
              <a:buNone/>
              <a:tabLst/>
              <a:defRPr/>
            </a:pPr>
            <a:r>
              <a:rPr lang="da-DK" sz="1800" dirty="0"/>
              <a:t>Foto. Kilde: Nossell.dk. Tekst. Kilde: Bladet Ergoterapeuten 4. 2018 side 14-19. Artikel om Jacob Yoon Egeskov </a:t>
            </a:r>
            <a:r>
              <a:rPr lang="da-DK" sz="1800" dirty="0" err="1"/>
              <a:t>Nossell</a:t>
            </a:r>
            <a:r>
              <a:rPr lang="da-DK" sz="1800" dirty="0"/>
              <a:t>, født med cerebral parese. </a:t>
            </a:r>
          </a:p>
          <a:p>
            <a:pPr>
              <a:lnSpc>
                <a:spcPct val="115000"/>
              </a:lnSpc>
              <a:spcAft>
                <a:spcPts val="800"/>
              </a:spcAft>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idefod 3"/>
          <p:cNvSpPr>
            <a:spLocks noGrp="1"/>
          </p:cNvSpPr>
          <p:nvPr>
            <p:ph type="ftr" sz="quarter" idx="4"/>
          </p:nvPr>
        </p:nvSpPr>
        <p:spPr/>
        <p:txBody>
          <a:bodyPr/>
          <a:lstStyle/>
          <a:p>
            <a:pPr rtl="0"/>
            <a:r>
              <a:rPr lang="da-DK" noProof="0"/>
              <a:t>Kilder og tekst i notefelt</a:t>
            </a:r>
            <a:endParaRPr lang="da-DK" noProof="0" dirty="0"/>
          </a:p>
        </p:txBody>
      </p:sp>
    </p:spTree>
    <p:extLst>
      <p:ext uri="{BB962C8B-B14F-4D97-AF65-F5344CB8AC3E}">
        <p14:creationId xmlns:p14="http://schemas.microsoft.com/office/powerpoint/2010/main" val="106308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a:xfrm>
            <a:off x="0" y="4114800"/>
            <a:ext cx="6858000" cy="4343400"/>
          </a:xfrm>
        </p:spPr>
        <p:txBody>
          <a:bodyPr/>
          <a:lstStyle/>
          <a:p>
            <a:pPr>
              <a:lnSpc>
                <a:spcPct val="115000"/>
              </a:lnSpc>
              <a:spcAft>
                <a:spcPts val="800"/>
              </a:spcAft>
            </a:pP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Herligt når samarbejder får ting til at gå op i en højere helhed. Og det gør det med de brugte tekstiler </a:t>
            </a:r>
            <a:b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b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INSP! Re-design syr på livet løs, så kom og vær med mandage 16-20. </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da-DK" sz="18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Hvem står bag INSP?</a:t>
            </a:r>
            <a:br>
              <a:rPr lang="da-DK" sz="18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b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INSP er en forening, der støttes af Roskilde Kommune og en lang række fonde. Men INSP tjener også sine egne penge; gennem udlejninger, fester, konferencer og mad. Det betyder at INSP er mere fleksible end kommunale kulturhuse, men samtidig mindre kommercielle end andre ”event venues”. Vigtigst af alt er INSP til for husets brugere og INSP geninvesterer alt som tjenes i flere arrangementer, mere kultur, mere liv, flere fællesskaber og oplevelser.</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da-DK" sz="18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HISTORIEN  OM INSP</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Det var fem borgere, der i 2010 kom på ideen om et </a:t>
            </a:r>
            <a:r>
              <a:rPr lang="da-DK"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inspiratorium</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En forening blev stiftet, og flyttede i 2011 ind i tomme lokaler på det gamle skoleslagteri. Foreningen Roskilde Festival og Roskilde Kommune støttede opstarten i 2011-2014. Unge greb først ideen og indtog huset. Fyldte det med sociale og kreative aktiviteter, de skabte selv -  sammen. Det trak flere til. I alle aldre, af alle slags og også langvejs fra. I dag er INSP et </a:t>
            </a:r>
            <a:r>
              <a:rPr lang="da-DK"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inspiratorium</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for frivillige, studerende fra Roskilde Universitetscenter, det lokale erhvervsliv, kreative som ønsker adgang til gode værksteder, mennesker som kan lide at lave mad til andre, ældre og unge. Frivillige værter sørger for at alle bliver budt godt velkommen. En del med funktionsnedsættelse bruger også INSP, men det er uklart hvem der er hvem, for alle mødes om fælles interesser, eller blot det at hygge i cafeen, som gæst, vært eller kok. INSP er også gode til at knytte bånd mellem arbejdsgivere og jobsøgende.</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INSP Mad startede i 2012 som den første af flere indtægtsgivende aktiviteter, og herfra udviklede INSP sig videre som socialøkonomisk virksomhed.</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rtl="0" fontAlgn="auto"/>
            <a:r>
              <a:rPr lang="da-DK" b="0" i="0" u="none" dirty="0">
                <a:effectLst/>
                <a:latin typeface="var(--artdeco-reset-typography-font-family-sans)"/>
              </a:rPr>
              <a:t>Kilde: INSP </a:t>
            </a:r>
            <a:r>
              <a:rPr lang="da-DK" b="0" i="0" u="none" dirty="0" err="1">
                <a:effectLst/>
                <a:latin typeface="var(--artdeco-reset-typography-font-family-sans)"/>
              </a:rPr>
              <a:t>Linkedin</a:t>
            </a:r>
            <a:r>
              <a:rPr lang="da-DK" b="0" i="0" u="none" dirty="0">
                <a:effectLst/>
                <a:latin typeface="var(--artdeco-reset-typography-font-family-sans)"/>
              </a:rPr>
              <a:t>. </a:t>
            </a:r>
            <a:endParaRPr lang="da-DK" dirty="0"/>
          </a:p>
        </p:txBody>
      </p:sp>
      <p:sp>
        <p:nvSpPr>
          <p:cNvPr id="4" name="Pladsholder til sidefod 3"/>
          <p:cNvSpPr>
            <a:spLocks noGrp="1"/>
          </p:cNvSpPr>
          <p:nvPr>
            <p:ph type="ftr" sz="quarter" idx="4"/>
          </p:nvPr>
        </p:nvSpPr>
        <p:spPr/>
        <p:txBody>
          <a:bodyPr/>
          <a:lstStyle/>
          <a:p>
            <a:pPr rtl="0"/>
            <a:r>
              <a:rPr lang="da-DK" noProof="0"/>
              <a:t>Kilder og tekst i notefelt</a:t>
            </a:r>
            <a:endParaRPr lang="da-DK" noProof="0" dirty="0"/>
          </a:p>
        </p:txBody>
      </p:sp>
    </p:spTree>
    <p:extLst>
      <p:ext uri="{BB962C8B-B14F-4D97-AF65-F5344CB8AC3E}">
        <p14:creationId xmlns:p14="http://schemas.microsoft.com/office/powerpoint/2010/main" val="2013191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15000"/>
              </a:lnSpc>
              <a:spcAft>
                <a:spcPts val="800"/>
              </a:spcAft>
            </a:pP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Evaluering af KLAP-job 2021. 68% i KLAP-job er fastholdt i jobbet efter seks måneder. 32% har aktuelt ikke en tilknytning til arbejdsmarkedet, men over halvdelen af denne gruppe har angivet, at de fortsat ønsker en tilknytning til det åbne arbejdsmarked i form af et nyt KLAP-job. Kilde: CABI.                                                                                                                                 </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da-DK" sz="18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KLAP betyder:</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a:t>
            </a:r>
            <a:r>
              <a:rPr lang="da-DK" sz="18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Kreativ. Langsigtet. Arbejdsplanlægning.</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KLAP-job er en beskæftigelsesindsats under foreningen Lev, som laver løntilskudsjob og fleksjob til mennesker med udviklingshandicap og andre kognitive vanskeligheder. Hvert år hjælper KLAP-job over 600 borgere i løntilskudsjob eller fleksjob. KLAP-job er gratis for kommunerne og øvrige samarbejdspartnere at benytte.                                                                                    Kilde: https://klapjob.dk/klapjob/hvad-er-klapjob/</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da-DK" sz="18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da-DK" sz="18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IPS-indsatsen er evalueret både i Danmark og internationalt.</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Evalueringerne viser at mennesker med svære psykiske diagnoser i IPS-forløb har signifikant højere beskæftigelseseffekter end tilsvarende mennesker, der har modtaget en standardindsats. Kilde: Social og Boligstyrelsen 2024.</a:t>
            </a:r>
          </a:p>
          <a:p>
            <a:pPr marL="0" marR="0" lvl="0" indent="0" algn="l" defTabSz="914400" rtl="0" eaLnBrk="1" fontAlgn="auto" latinLnBrk="0" hangingPunct="1">
              <a:lnSpc>
                <a:spcPct val="115000"/>
              </a:lnSpc>
              <a:spcBef>
                <a:spcPts val="0"/>
              </a:spcBef>
              <a:spcAft>
                <a:spcPts val="800"/>
              </a:spcAft>
              <a:buClrTx/>
              <a:buSzTx/>
              <a:buFontTx/>
              <a:buNone/>
              <a:tabLst/>
              <a:defRPr/>
            </a:pP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Kilde: </a:t>
            </a:r>
            <a:r>
              <a:rPr lang="da-DK"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Rinaldi</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M. et al (2008) </a:t>
            </a:r>
            <a:r>
              <a:rPr lang="da-DK"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Individual</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Placement and Support. </a:t>
            </a:r>
            <a:r>
              <a:rPr lang="en-US"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From research to </a:t>
            </a:r>
            <a:r>
              <a:rPr lang="en-US"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pracise</a:t>
            </a:r>
            <a:r>
              <a:rPr lang="en-US"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Artikel. South West London and </a:t>
            </a:r>
            <a:r>
              <a:rPr lang="en-US"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Sct</a:t>
            </a:r>
            <a:r>
              <a:rPr lang="en-US"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Georges Mental Health Hospital.</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da-DK" dirty="0"/>
          </a:p>
        </p:txBody>
      </p:sp>
      <p:sp>
        <p:nvSpPr>
          <p:cNvPr id="4" name="Pladsholder til dato 3"/>
          <p:cNvSpPr>
            <a:spLocks noGrp="1"/>
          </p:cNvSpPr>
          <p:nvPr>
            <p:ph type="dt" idx="10"/>
          </p:nvPr>
        </p:nvSpPr>
        <p:spPr/>
        <p:txBody>
          <a:bodyPr/>
          <a:lstStyle/>
          <a:p>
            <a:fld id="{BACF504D-878A-429B-8974-EBB5C855CFD7}" type="datetime2">
              <a:rPr lang="da-DK" smtClean="0"/>
              <a:t>19. november 2024</a:t>
            </a:fld>
            <a:endParaRPr lang="da-DK" dirty="0"/>
          </a:p>
        </p:txBody>
      </p:sp>
      <p:sp>
        <p:nvSpPr>
          <p:cNvPr id="5" name="Pladsholder til diasnummer 4"/>
          <p:cNvSpPr>
            <a:spLocks noGrp="1"/>
          </p:cNvSpPr>
          <p:nvPr>
            <p:ph type="sldNum" sz="quarter" idx="11"/>
          </p:nvPr>
        </p:nvSpPr>
        <p:spPr/>
        <p:txBody>
          <a:bodyPr/>
          <a:lstStyle/>
          <a:p>
            <a:fld id="{80913D85-34BC-4FA7-A491-B95498CAAD60}" type="slidenum">
              <a:rPr lang="da-DK" smtClean="0"/>
              <a:t>16</a:t>
            </a:fld>
            <a:endParaRPr lang="da-DK" dirty="0"/>
          </a:p>
        </p:txBody>
      </p:sp>
    </p:spTree>
    <p:extLst>
      <p:ext uri="{BB962C8B-B14F-4D97-AF65-F5344CB8AC3E}">
        <p14:creationId xmlns:p14="http://schemas.microsoft.com/office/powerpoint/2010/main" val="1202158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a:xfrm>
            <a:off x="-3123728" y="4116709"/>
            <a:ext cx="13321480" cy="5137720"/>
          </a:xfrm>
        </p:spPr>
        <p:txBody>
          <a:bodyPr/>
          <a:lstStyle/>
          <a:p>
            <a:r>
              <a:rPr lang="en-US" dirty="0"/>
              <a:t>For </a:t>
            </a:r>
            <a:r>
              <a:rPr lang="en-US" dirty="0" err="1"/>
              <a:t>alle</a:t>
            </a:r>
            <a:r>
              <a:rPr lang="en-US" dirty="0"/>
              <a:t> </a:t>
            </a:r>
            <a:r>
              <a:rPr lang="en-US" dirty="0" err="1"/>
              <a:t>mennesker</a:t>
            </a:r>
            <a:r>
              <a:rPr lang="en-US" dirty="0"/>
              <a:t> </a:t>
            </a:r>
            <a:r>
              <a:rPr lang="en-US" dirty="0" err="1"/>
              <a:t>gælder</a:t>
            </a:r>
            <a:r>
              <a:rPr lang="en-US" dirty="0"/>
              <a:t> </a:t>
            </a:r>
            <a:r>
              <a:rPr lang="en-US" dirty="0" err="1"/>
              <a:t>det</a:t>
            </a:r>
            <a:r>
              <a:rPr lang="en-US" dirty="0"/>
              <a:t>, at </a:t>
            </a:r>
            <a:r>
              <a:rPr lang="en-US" dirty="0" err="1"/>
              <a:t>oplevelsen</a:t>
            </a:r>
            <a:r>
              <a:rPr lang="en-US" dirty="0"/>
              <a:t> </a:t>
            </a:r>
            <a:r>
              <a:rPr lang="en-US" dirty="0" err="1"/>
              <a:t>af</a:t>
            </a:r>
            <a:r>
              <a:rPr lang="en-US" dirty="0"/>
              <a:t> </a:t>
            </a:r>
            <a:r>
              <a:rPr lang="en-US" dirty="0" err="1"/>
              <a:t>kontrol</a:t>
            </a:r>
            <a:r>
              <a:rPr lang="en-US" dirty="0"/>
              <a:t> med </a:t>
            </a:r>
            <a:r>
              <a:rPr lang="en-US" dirty="0" err="1"/>
              <a:t>egen</a:t>
            </a:r>
            <a:r>
              <a:rPr lang="en-US" dirty="0"/>
              <a:t> situation og </a:t>
            </a:r>
            <a:r>
              <a:rPr lang="en-US" dirty="0" err="1"/>
              <a:t>eget</a:t>
            </a:r>
            <a:r>
              <a:rPr lang="en-US" dirty="0"/>
              <a:t> liv </a:t>
            </a:r>
            <a:r>
              <a:rPr lang="en-US" dirty="0" err="1"/>
              <a:t>er</a:t>
            </a:r>
            <a:r>
              <a:rPr lang="en-US" dirty="0"/>
              <a:t> </a:t>
            </a:r>
            <a:r>
              <a:rPr lang="en-US" dirty="0" err="1"/>
              <a:t>det</a:t>
            </a:r>
            <a:r>
              <a:rPr lang="en-US" dirty="0"/>
              <a:t> </a:t>
            </a:r>
            <a:r>
              <a:rPr lang="en-US" dirty="0" err="1"/>
              <a:t>mest</a:t>
            </a:r>
            <a:r>
              <a:rPr lang="en-US" dirty="0"/>
              <a:t> probate </a:t>
            </a:r>
            <a:r>
              <a:rPr lang="en-US" dirty="0" err="1"/>
              <a:t>middel</a:t>
            </a:r>
            <a:r>
              <a:rPr lang="en-US" dirty="0"/>
              <a:t> mod angst.  </a:t>
            </a:r>
            <a:r>
              <a:rPr lang="en-US" dirty="0" err="1"/>
              <a:t>Derfor</a:t>
            </a:r>
            <a:r>
              <a:rPr lang="en-US" dirty="0"/>
              <a:t> </a:t>
            </a:r>
            <a:r>
              <a:rPr lang="en-US" dirty="0" err="1"/>
              <a:t>bør</a:t>
            </a:r>
            <a:r>
              <a:rPr lang="en-US" dirty="0"/>
              <a:t> </a:t>
            </a:r>
            <a:r>
              <a:rPr lang="en-US" dirty="0" err="1"/>
              <a:t>alle</a:t>
            </a:r>
            <a:r>
              <a:rPr lang="en-US" dirty="0"/>
              <a:t> </a:t>
            </a:r>
            <a:r>
              <a:rPr lang="en-US" dirty="0" err="1"/>
              <a:t>som</a:t>
            </a:r>
            <a:r>
              <a:rPr lang="en-US" dirty="0"/>
              <a:t> </a:t>
            </a:r>
            <a:r>
              <a:rPr lang="en-US" dirty="0" err="1"/>
              <a:t>møder</a:t>
            </a:r>
            <a:r>
              <a:rPr lang="en-US" dirty="0"/>
              <a:t> </a:t>
            </a:r>
            <a:r>
              <a:rPr lang="en-US" dirty="0" err="1"/>
              <a:t>en</a:t>
            </a:r>
            <a:r>
              <a:rPr lang="en-US" dirty="0"/>
              <a:t> professional </a:t>
            </a:r>
            <a:r>
              <a:rPr lang="en-US" dirty="0" err="1"/>
              <a:t>indsats</a:t>
            </a:r>
            <a:r>
              <a:rPr lang="en-US" dirty="0"/>
              <a:t>, </a:t>
            </a:r>
            <a:r>
              <a:rPr lang="en-US" dirty="0" err="1"/>
              <a:t>møde</a:t>
            </a:r>
            <a:r>
              <a:rPr lang="en-US" dirty="0"/>
              <a:t> et system </a:t>
            </a:r>
            <a:r>
              <a:rPr lang="en-US" dirty="0" err="1"/>
              <a:t>som</a:t>
            </a:r>
            <a:r>
              <a:rPr lang="en-US" dirty="0"/>
              <a:t> giver den </a:t>
            </a:r>
            <a:r>
              <a:rPr lang="en-US" dirty="0" err="1"/>
              <a:t>enkelte</a:t>
            </a:r>
            <a:r>
              <a:rPr lang="en-US" dirty="0"/>
              <a:t> </a:t>
            </a:r>
            <a:r>
              <a:rPr lang="en-US" dirty="0" err="1"/>
              <a:t>aktør</a:t>
            </a:r>
            <a:r>
              <a:rPr lang="en-US" dirty="0"/>
              <a:t> </a:t>
            </a:r>
            <a:r>
              <a:rPr lang="en-US" dirty="0" err="1"/>
              <a:t>en</a:t>
            </a:r>
            <a:r>
              <a:rPr lang="en-US" dirty="0"/>
              <a:t> </a:t>
            </a:r>
            <a:r>
              <a:rPr lang="en-US" dirty="0" err="1"/>
              <a:t>øget</a:t>
            </a:r>
            <a:r>
              <a:rPr lang="en-US" dirty="0"/>
              <a:t> grad </a:t>
            </a:r>
            <a:r>
              <a:rPr lang="en-US" dirty="0" err="1"/>
              <a:t>af</a:t>
            </a:r>
            <a:r>
              <a:rPr lang="en-US" dirty="0"/>
              <a:t> </a:t>
            </a:r>
            <a:r>
              <a:rPr lang="en-US" dirty="0" err="1"/>
              <a:t>oplevet</a:t>
            </a:r>
            <a:r>
              <a:rPr lang="en-US" dirty="0"/>
              <a:t> </a:t>
            </a:r>
            <a:r>
              <a:rPr lang="en-US" dirty="0" err="1"/>
              <a:t>kontrol</a:t>
            </a:r>
            <a:r>
              <a:rPr lang="en-US" dirty="0"/>
              <a:t> med </a:t>
            </a:r>
            <a:r>
              <a:rPr lang="en-US" dirty="0" err="1"/>
              <a:t>egen</a:t>
            </a:r>
            <a:r>
              <a:rPr lang="en-US" dirty="0"/>
              <a:t> situation. </a:t>
            </a:r>
            <a:r>
              <a:rPr lang="en-US" dirty="0" err="1"/>
              <a:t>Så</a:t>
            </a:r>
            <a:r>
              <a:rPr lang="en-US" dirty="0"/>
              <a:t> </a:t>
            </a:r>
            <a:r>
              <a:rPr lang="en-US" dirty="0" err="1"/>
              <a:t>får</a:t>
            </a:r>
            <a:r>
              <a:rPr lang="en-US" dirty="0"/>
              <a:t> vi </a:t>
            </a:r>
            <a:r>
              <a:rPr lang="en-US" dirty="0" err="1"/>
              <a:t>indsatser</a:t>
            </a:r>
            <a:r>
              <a:rPr lang="en-US" dirty="0"/>
              <a:t> med </a:t>
            </a:r>
            <a:r>
              <a:rPr lang="en-US" dirty="0" err="1"/>
              <a:t>større</a:t>
            </a:r>
            <a:r>
              <a:rPr lang="en-US" dirty="0"/>
              <a:t> </a:t>
            </a:r>
            <a:r>
              <a:rPr lang="en-US" dirty="0" err="1"/>
              <a:t>effekt</a:t>
            </a:r>
            <a:r>
              <a:rPr lang="en-US" dirty="0"/>
              <a:t>. </a:t>
            </a:r>
            <a:r>
              <a:rPr lang="en-US" dirty="0" err="1"/>
              <a:t>Det</a:t>
            </a:r>
            <a:r>
              <a:rPr lang="en-US" dirty="0"/>
              <a:t> </a:t>
            </a:r>
            <a:r>
              <a:rPr lang="en-US" dirty="0" err="1"/>
              <a:t>viser</a:t>
            </a:r>
            <a:r>
              <a:rPr lang="en-US" dirty="0"/>
              <a:t> </a:t>
            </a:r>
            <a:r>
              <a:rPr lang="en-US" dirty="0" err="1"/>
              <a:t>forskning</a:t>
            </a:r>
            <a:r>
              <a:rPr lang="en-US" dirty="0"/>
              <a:t>. </a:t>
            </a:r>
          </a:p>
          <a:p>
            <a:endParaRPr lang="en-US" dirty="0"/>
          </a:p>
          <a:p>
            <a:r>
              <a:rPr lang="en-US" dirty="0"/>
              <a:t>Der er blot et “problem”, </a:t>
            </a:r>
            <a:r>
              <a:rPr lang="en-US" dirty="0" err="1"/>
              <a:t>hvis</a:t>
            </a:r>
            <a:r>
              <a:rPr lang="en-US" dirty="0"/>
              <a:t> den </a:t>
            </a:r>
            <a:r>
              <a:rPr lang="en-US" dirty="0" err="1"/>
              <a:t>enkelte</a:t>
            </a:r>
            <a:r>
              <a:rPr lang="en-US" dirty="0"/>
              <a:t> </a:t>
            </a:r>
            <a:r>
              <a:rPr lang="en-US" dirty="0" err="1"/>
              <a:t>aktør</a:t>
            </a:r>
            <a:r>
              <a:rPr lang="en-US" dirty="0"/>
              <a:t> </a:t>
            </a:r>
            <a:r>
              <a:rPr lang="en-US" dirty="0" err="1"/>
              <a:t>skal</a:t>
            </a:r>
            <a:r>
              <a:rPr lang="en-US" dirty="0"/>
              <a:t> have </a:t>
            </a:r>
            <a:r>
              <a:rPr lang="en-US" dirty="0" err="1"/>
              <a:t>en</a:t>
            </a:r>
            <a:r>
              <a:rPr lang="en-US" dirty="0"/>
              <a:t> </a:t>
            </a:r>
            <a:r>
              <a:rPr lang="en-US" dirty="0" err="1"/>
              <a:t>øget</a:t>
            </a:r>
            <a:r>
              <a:rPr lang="en-US" dirty="0"/>
              <a:t> grad </a:t>
            </a:r>
            <a:r>
              <a:rPr lang="en-US" dirty="0" err="1"/>
              <a:t>af</a:t>
            </a:r>
            <a:r>
              <a:rPr lang="en-US" dirty="0"/>
              <a:t> </a:t>
            </a:r>
            <a:r>
              <a:rPr lang="en-US" dirty="0" err="1"/>
              <a:t>oplevet</a:t>
            </a:r>
            <a:r>
              <a:rPr lang="en-US" dirty="0"/>
              <a:t> </a:t>
            </a:r>
            <a:r>
              <a:rPr lang="en-US" dirty="0" err="1"/>
              <a:t>kontrol</a:t>
            </a:r>
            <a:r>
              <a:rPr lang="en-US" dirty="0"/>
              <a:t> med </a:t>
            </a:r>
            <a:r>
              <a:rPr lang="en-US" dirty="0" err="1"/>
              <a:t>egen</a:t>
            </a:r>
            <a:r>
              <a:rPr lang="en-US" dirty="0"/>
              <a:t> situation, </a:t>
            </a:r>
            <a:r>
              <a:rPr lang="en-US" dirty="0" err="1"/>
              <a:t>så</a:t>
            </a:r>
            <a:r>
              <a:rPr lang="en-US" dirty="0"/>
              <a:t> </a:t>
            </a:r>
            <a:r>
              <a:rPr lang="en-US" dirty="0" err="1"/>
              <a:t>skal</a:t>
            </a:r>
            <a:r>
              <a:rPr lang="en-US" dirty="0"/>
              <a:t> den </a:t>
            </a:r>
            <a:r>
              <a:rPr lang="en-US" dirty="0" err="1"/>
              <a:t>enkelte</a:t>
            </a:r>
            <a:r>
              <a:rPr lang="en-US" dirty="0"/>
              <a:t> </a:t>
            </a:r>
            <a:r>
              <a:rPr lang="en-US" dirty="0" err="1"/>
              <a:t>fagprofessionelle</a:t>
            </a:r>
            <a:r>
              <a:rPr lang="en-US" dirty="0"/>
              <a:t> </a:t>
            </a:r>
            <a:r>
              <a:rPr lang="en-US" dirty="0" err="1"/>
              <a:t>afgive</a:t>
            </a:r>
            <a:r>
              <a:rPr lang="en-US" dirty="0"/>
              <a:t> </a:t>
            </a:r>
            <a:r>
              <a:rPr lang="en-US" dirty="0" err="1"/>
              <a:t>en</a:t>
            </a:r>
            <a:r>
              <a:rPr lang="en-US" dirty="0"/>
              <a:t> </a:t>
            </a:r>
            <a:r>
              <a:rPr lang="en-US" dirty="0" err="1"/>
              <a:t>delmængde</a:t>
            </a:r>
            <a:r>
              <a:rPr lang="en-US" dirty="0"/>
              <a:t> </a:t>
            </a:r>
            <a:r>
              <a:rPr lang="en-US" dirty="0" err="1"/>
              <a:t>kontrol</a:t>
            </a:r>
            <a:r>
              <a:rPr lang="en-US" dirty="0"/>
              <a:t>. </a:t>
            </a:r>
            <a:r>
              <a:rPr lang="en-US" dirty="0" err="1"/>
              <a:t>Når</a:t>
            </a:r>
            <a:r>
              <a:rPr lang="en-US" dirty="0"/>
              <a:t> den </a:t>
            </a:r>
            <a:r>
              <a:rPr lang="en-US" dirty="0" err="1"/>
              <a:t>enkelte</a:t>
            </a:r>
            <a:r>
              <a:rPr lang="en-US" dirty="0"/>
              <a:t> </a:t>
            </a:r>
            <a:r>
              <a:rPr lang="en-US" dirty="0" err="1"/>
              <a:t>fagprofessionelle</a:t>
            </a:r>
            <a:r>
              <a:rPr lang="en-US" dirty="0"/>
              <a:t> </a:t>
            </a:r>
            <a:r>
              <a:rPr lang="en-US" dirty="0" err="1"/>
              <a:t>skal</a:t>
            </a:r>
            <a:r>
              <a:rPr lang="en-US" dirty="0"/>
              <a:t> </a:t>
            </a:r>
            <a:r>
              <a:rPr lang="en-US" dirty="0" err="1"/>
              <a:t>afgive</a:t>
            </a:r>
            <a:r>
              <a:rPr lang="en-US" dirty="0"/>
              <a:t> </a:t>
            </a:r>
            <a:r>
              <a:rPr lang="en-US" dirty="0" err="1"/>
              <a:t>en</a:t>
            </a:r>
            <a:r>
              <a:rPr lang="en-US" dirty="0"/>
              <a:t> </a:t>
            </a:r>
            <a:r>
              <a:rPr lang="en-US" dirty="0" err="1"/>
              <a:t>delmængde</a:t>
            </a:r>
            <a:r>
              <a:rPr lang="en-US" dirty="0"/>
              <a:t> </a:t>
            </a:r>
            <a:r>
              <a:rPr lang="en-US" dirty="0" err="1"/>
              <a:t>kontrol</a:t>
            </a:r>
            <a:r>
              <a:rPr lang="en-US" dirty="0"/>
              <a:t>, </a:t>
            </a:r>
            <a:r>
              <a:rPr lang="en-US" dirty="0" err="1"/>
              <a:t>så</a:t>
            </a:r>
            <a:r>
              <a:rPr lang="en-US" dirty="0"/>
              <a:t> </a:t>
            </a:r>
            <a:r>
              <a:rPr lang="en-US" dirty="0" err="1"/>
              <a:t>vil</a:t>
            </a:r>
            <a:r>
              <a:rPr lang="en-US" dirty="0"/>
              <a:t> </a:t>
            </a:r>
            <a:r>
              <a:rPr lang="en-US" dirty="0" err="1"/>
              <a:t>denne</a:t>
            </a:r>
            <a:r>
              <a:rPr lang="en-US" dirty="0"/>
              <a:t> </a:t>
            </a:r>
            <a:r>
              <a:rPr lang="en-US" dirty="0" err="1"/>
              <a:t>fagprofessionelle</a:t>
            </a:r>
            <a:r>
              <a:rPr lang="en-US" dirty="0"/>
              <a:t> </a:t>
            </a:r>
            <a:r>
              <a:rPr lang="en-US" dirty="0" err="1"/>
              <a:t>opleve</a:t>
            </a:r>
            <a:r>
              <a:rPr lang="en-US" dirty="0"/>
              <a:t> </a:t>
            </a:r>
            <a:r>
              <a:rPr lang="en-US" dirty="0" err="1"/>
              <a:t>øget</a:t>
            </a:r>
            <a:r>
              <a:rPr lang="en-US" dirty="0"/>
              <a:t> </a:t>
            </a:r>
            <a:r>
              <a:rPr lang="en-US" dirty="0" err="1"/>
              <a:t>usikkerhed</a:t>
            </a:r>
            <a:r>
              <a:rPr lang="en-US" dirty="0"/>
              <a:t> (tab </a:t>
            </a:r>
            <a:r>
              <a:rPr lang="en-US" dirty="0" err="1"/>
              <a:t>af</a:t>
            </a:r>
            <a:r>
              <a:rPr lang="en-US" dirty="0"/>
              <a:t> </a:t>
            </a:r>
            <a:r>
              <a:rPr lang="en-US" dirty="0" err="1"/>
              <a:t>kontrol</a:t>
            </a:r>
            <a:r>
              <a:rPr lang="en-US" dirty="0"/>
              <a:t>). </a:t>
            </a:r>
            <a:r>
              <a:rPr lang="en-US" dirty="0" err="1"/>
              <a:t>Dette</a:t>
            </a:r>
            <a:r>
              <a:rPr lang="en-US" dirty="0"/>
              <a:t> </a:t>
            </a:r>
            <a:r>
              <a:rPr lang="en-US" dirty="0" err="1"/>
              <a:t>er</a:t>
            </a:r>
            <a:r>
              <a:rPr lang="en-US" dirty="0"/>
              <a:t> </a:t>
            </a:r>
            <a:r>
              <a:rPr lang="en-US" dirty="0" err="1"/>
              <a:t>kompleksiteten</a:t>
            </a:r>
            <a:r>
              <a:rPr lang="en-US" dirty="0"/>
              <a:t> i recovery-</a:t>
            </a:r>
            <a:r>
              <a:rPr lang="en-US" dirty="0" err="1"/>
              <a:t>orientering</a:t>
            </a:r>
            <a:r>
              <a:rPr lang="en-US" dirty="0"/>
              <a:t>.</a:t>
            </a:r>
          </a:p>
          <a:p>
            <a:endParaRPr lang="en-US" dirty="0"/>
          </a:p>
          <a:p>
            <a:r>
              <a:rPr lang="en-US" dirty="0" err="1"/>
              <a:t>Det</a:t>
            </a:r>
            <a:r>
              <a:rPr lang="en-US" dirty="0"/>
              <a:t> </a:t>
            </a:r>
            <a:r>
              <a:rPr lang="en-US" dirty="0" err="1"/>
              <a:t>er</a:t>
            </a:r>
            <a:r>
              <a:rPr lang="en-US" dirty="0"/>
              <a:t> </a:t>
            </a:r>
            <a:r>
              <a:rPr lang="en-US" dirty="0" err="1"/>
              <a:t>vigtigt</a:t>
            </a:r>
            <a:r>
              <a:rPr lang="en-US" dirty="0"/>
              <a:t> for </a:t>
            </a:r>
            <a:r>
              <a:rPr lang="en-US" dirty="0" err="1"/>
              <a:t>mennesker</a:t>
            </a:r>
            <a:r>
              <a:rPr lang="en-US" dirty="0"/>
              <a:t> at </a:t>
            </a:r>
            <a:r>
              <a:rPr lang="en-US" dirty="0" err="1"/>
              <a:t>kunne</a:t>
            </a:r>
            <a:r>
              <a:rPr lang="en-US" dirty="0"/>
              <a:t> </a:t>
            </a:r>
            <a:r>
              <a:rPr lang="en-US" dirty="0" err="1"/>
              <a:t>tage</a:t>
            </a:r>
            <a:r>
              <a:rPr lang="en-US" dirty="0"/>
              <a:t> </a:t>
            </a:r>
            <a:r>
              <a:rPr lang="en-US" dirty="0" err="1"/>
              <a:t>kontrol</a:t>
            </a:r>
            <a:r>
              <a:rPr lang="en-US" dirty="0"/>
              <a:t>, men </a:t>
            </a:r>
            <a:r>
              <a:rPr lang="en-US" dirty="0" err="1"/>
              <a:t>også</a:t>
            </a:r>
            <a:r>
              <a:rPr lang="en-US" dirty="0"/>
              <a:t> at </a:t>
            </a:r>
            <a:r>
              <a:rPr lang="en-US" dirty="0" err="1"/>
              <a:t>kunne</a:t>
            </a:r>
            <a:r>
              <a:rPr lang="en-US" dirty="0"/>
              <a:t> </a:t>
            </a:r>
            <a:r>
              <a:rPr lang="en-US" dirty="0" err="1"/>
              <a:t>afgive</a:t>
            </a:r>
            <a:r>
              <a:rPr lang="en-US" dirty="0"/>
              <a:t> </a:t>
            </a:r>
            <a:r>
              <a:rPr lang="en-US" dirty="0" err="1"/>
              <a:t>eller</a:t>
            </a:r>
            <a:r>
              <a:rPr lang="en-US" dirty="0"/>
              <a:t> </a:t>
            </a:r>
            <a:r>
              <a:rPr lang="en-US" dirty="0" err="1"/>
              <a:t>nedtone</a:t>
            </a:r>
            <a:r>
              <a:rPr lang="en-US" dirty="0"/>
              <a:t> </a:t>
            </a:r>
            <a:r>
              <a:rPr lang="en-US" dirty="0" err="1"/>
              <a:t>kontrol</a:t>
            </a:r>
            <a:r>
              <a:rPr lang="en-US" dirty="0"/>
              <a:t> I </a:t>
            </a:r>
            <a:r>
              <a:rPr lang="en-US" dirty="0" err="1"/>
              <a:t>menneskelige</a:t>
            </a:r>
            <a:r>
              <a:rPr lang="en-US" dirty="0"/>
              <a:t> </a:t>
            </a:r>
            <a:r>
              <a:rPr lang="en-US" dirty="0" err="1"/>
              <a:t>relationer</a:t>
            </a:r>
            <a:r>
              <a:rPr lang="en-US" dirty="0"/>
              <a:t>, </a:t>
            </a:r>
            <a:r>
              <a:rPr lang="en-US" dirty="0" err="1"/>
              <a:t>f.eks</a:t>
            </a:r>
            <a:r>
              <a:rPr lang="en-US" dirty="0"/>
              <a:t> </a:t>
            </a:r>
            <a:r>
              <a:rPr lang="en-US" dirty="0" err="1"/>
              <a:t>i</a:t>
            </a:r>
            <a:r>
              <a:rPr lang="en-US" dirty="0"/>
              <a:t> </a:t>
            </a:r>
            <a:r>
              <a:rPr lang="en-US" dirty="0" err="1"/>
              <a:t>forhold</a:t>
            </a:r>
            <a:r>
              <a:rPr lang="en-US" dirty="0"/>
              <a:t> </a:t>
            </a:r>
            <a:r>
              <a:rPr lang="en-US" dirty="0" err="1"/>
              <a:t>til</a:t>
            </a:r>
            <a:r>
              <a:rPr lang="en-US" dirty="0"/>
              <a:t> at give sig hen, </a:t>
            </a:r>
            <a:r>
              <a:rPr lang="en-US" dirty="0" err="1"/>
              <a:t>knytte</a:t>
            </a:r>
            <a:r>
              <a:rPr lang="en-US" dirty="0"/>
              <a:t> </a:t>
            </a:r>
            <a:r>
              <a:rPr lang="en-US" dirty="0" err="1"/>
              <a:t>kontakter</a:t>
            </a:r>
            <a:r>
              <a:rPr lang="en-US" dirty="0"/>
              <a:t>, </a:t>
            </a:r>
            <a:r>
              <a:rPr lang="en-US" dirty="0" err="1"/>
              <a:t>samarbejde</a:t>
            </a:r>
            <a:r>
              <a:rPr lang="en-US" dirty="0"/>
              <a:t>, lade sig </a:t>
            </a:r>
            <a:r>
              <a:rPr lang="en-US" dirty="0" err="1"/>
              <a:t>føre</a:t>
            </a:r>
            <a:r>
              <a:rPr lang="en-US" dirty="0"/>
              <a:t>, </a:t>
            </a:r>
            <a:r>
              <a:rPr lang="en-US" dirty="0" err="1"/>
              <a:t>lære</a:t>
            </a:r>
            <a:r>
              <a:rPr lang="en-US" dirty="0"/>
              <a:t> </a:t>
            </a:r>
            <a:r>
              <a:rPr lang="en-US" dirty="0" err="1"/>
              <a:t>nyt</a:t>
            </a:r>
            <a:r>
              <a:rPr lang="en-US" dirty="0"/>
              <a:t>, give </a:t>
            </a:r>
            <a:r>
              <a:rPr lang="en-US" dirty="0" err="1"/>
              <a:t>plads</a:t>
            </a:r>
            <a:r>
              <a:rPr lang="en-US" dirty="0"/>
              <a:t> </a:t>
            </a:r>
            <a:r>
              <a:rPr lang="en-US" dirty="0" err="1"/>
              <a:t>osv</a:t>
            </a:r>
            <a:r>
              <a:rPr lang="en-US" dirty="0"/>
              <a:t>. Her </a:t>
            </a:r>
            <a:r>
              <a:rPr lang="en-US" dirty="0" err="1"/>
              <a:t>er</a:t>
            </a:r>
            <a:r>
              <a:rPr lang="en-US" dirty="0"/>
              <a:t> </a:t>
            </a:r>
            <a:r>
              <a:rPr lang="en-US" dirty="0" err="1"/>
              <a:t>mentalisering</a:t>
            </a:r>
            <a:r>
              <a:rPr lang="en-US" dirty="0"/>
              <a:t> et </a:t>
            </a:r>
            <a:r>
              <a:rPr lang="en-US" dirty="0" err="1"/>
              <a:t>nøglebegreb</a:t>
            </a:r>
            <a:r>
              <a:rPr lang="en-US" dirty="0"/>
              <a:t>. </a:t>
            </a:r>
            <a:r>
              <a:rPr lang="en-US" dirty="0" err="1"/>
              <a:t>Mentalisering</a:t>
            </a:r>
            <a:r>
              <a:rPr lang="en-US" dirty="0"/>
              <a:t> </a:t>
            </a:r>
            <a:r>
              <a:rPr lang="en-US" dirty="0" err="1"/>
              <a:t>dækker</a:t>
            </a:r>
            <a:r>
              <a:rPr lang="en-US" dirty="0"/>
              <a:t> over den </a:t>
            </a:r>
            <a:r>
              <a:rPr lang="en-US" dirty="0" err="1"/>
              <a:t>proces</a:t>
            </a:r>
            <a:r>
              <a:rPr lang="en-US" dirty="0"/>
              <a:t>, </a:t>
            </a:r>
            <a:r>
              <a:rPr lang="en-US" dirty="0" err="1"/>
              <a:t>hvor</a:t>
            </a:r>
            <a:r>
              <a:rPr lang="en-US" dirty="0"/>
              <a:t> vi  </a:t>
            </a:r>
            <a:r>
              <a:rPr lang="en-US" dirty="0" err="1"/>
              <a:t>mennesker</a:t>
            </a:r>
            <a:r>
              <a:rPr lang="en-US" dirty="0"/>
              <a:t> </a:t>
            </a:r>
            <a:r>
              <a:rPr lang="en-US" dirty="0" err="1"/>
              <a:t>forstår</a:t>
            </a:r>
            <a:r>
              <a:rPr lang="en-US" dirty="0"/>
              <a:t> </a:t>
            </a:r>
            <a:r>
              <a:rPr lang="en-US" dirty="0" err="1"/>
              <a:t>hinanden</a:t>
            </a:r>
            <a:r>
              <a:rPr lang="en-US" dirty="0"/>
              <a:t> </a:t>
            </a:r>
            <a:r>
              <a:rPr lang="en-US" dirty="0" err="1"/>
              <a:t>og</a:t>
            </a:r>
            <a:r>
              <a:rPr lang="en-US" dirty="0"/>
              <a:t> </a:t>
            </a:r>
            <a:r>
              <a:rPr lang="en-US" dirty="0" err="1"/>
              <a:t>forstår</a:t>
            </a:r>
            <a:r>
              <a:rPr lang="en-US" dirty="0"/>
              <a:t> </a:t>
            </a:r>
            <a:r>
              <a:rPr lang="en-US" dirty="0" err="1"/>
              <a:t>os</a:t>
            </a:r>
            <a:r>
              <a:rPr lang="en-US" dirty="0"/>
              <a:t> </a:t>
            </a:r>
            <a:r>
              <a:rPr lang="en-US" dirty="0" err="1"/>
              <a:t>selv</a:t>
            </a:r>
            <a:r>
              <a:rPr lang="en-US" dirty="0"/>
              <a:t>. </a:t>
            </a:r>
            <a:r>
              <a:rPr lang="en-US" dirty="0" err="1"/>
              <a:t>Manglende</a:t>
            </a:r>
            <a:r>
              <a:rPr lang="en-US" dirty="0"/>
              <a:t> </a:t>
            </a:r>
            <a:r>
              <a:rPr lang="en-US" dirty="0" err="1"/>
              <a:t>oplevelse</a:t>
            </a:r>
            <a:r>
              <a:rPr lang="en-US" dirty="0"/>
              <a:t> </a:t>
            </a:r>
            <a:r>
              <a:rPr lang="en-US" dirty="0" err="1"/>
              <a:t>af</a:t>
            </a:r>
            <a:r>
              <a:rPr lang="en-US" dirty="0"/>
              <a:t> </a:t>
            </a:r>
            <a:r>
              <a:rPr lang="en-US" dirty="0" err="1"/>
              <a:t>kontrol</a:t>
            </a:r>
            <a:r>
              <a:rPr lang="en-US" dirty="0"/>
              <a:t>, </a:t>
            </a:r>
            <a:r>
              <a:rPr lang="en-US" dirty="0" err="1"/>
              <a:t>vil</a:t>
            </a:r>
            <a:r>
              <a:rPr lang="en-US" dirty="0"/>
              <a:t> </a:t>
            </a:r>
            <a:r>
              <a:rPr lang="en-US" dirty="0" err="1"/>
              <a:t>ofte</a:t>
            </a:r>
            <a:r>
              <a:rPr lang="en-US" dirty="0"/>
              <a:t> </a:t>
            </a:r>
            <a:r>
              <a:rPr lang="en-US" dirty="0" err="1"/>
              <a:t>hæmme</a:t>
            </a:r>
            <a:r>
              <a:rPr lang="en-US" dirty="0"/>
              <a:t> et </a:t>
            </a:r>
            <a:r>
              <a:rPr lang="en-US" dirty="0" err="1"/>
              <a:t>menneskes</a:t>
            </a:r>
            <a:r>
              <a:rPr lang="en-US" dirty="0"/>
              <a:t> </a:t>
            </a:r>
            <a:r>
              <a:rPr lang="en-US" dirty="0" err="1"/>
              <a:t>mentaliseringsevne</a:t>
            </a:r>
            <a:r>
              <a:rPr lang="en-US" dirty="0"/>
              <a:t> – </a:t>
            </a:r>
            <a:r>
              <a:rPr lang="en-US" dirty="0" err="1"/>
              <a:t>og</a:t>
            </a:r>
            <a:r>
              <a:rPr lang="en-US" dirty="0"/>
              <a:t> </a:t>
            </a:r>
            <a:r>
              <a:rPr lang="en-US" dirty="0" err="1"/>
              <a:t>dermed</a:t>
            </a:r>
            <a:r>
              <a:rPr lang="en-US" dirty="0"/>
              <a:t> </a:t>
            </a:r>
            <a:r>
              <a:rPr lang="en-US" dirty="0" err="1"/>
              <a:t>kompetencen</a:t>
            </a:r>
            <a:r>
              <a:rPr lang="en-US" dirty="0"/>
              <a:t> </a:t>
            </a:r>
            <a:r>
              <a:rPr lang="en-US" dirty="0" err="1"/>
              <a:t>til</a:t>
            </a:r>
            <a:r>
              <a:rPr lang="en-US" dirty="0"/>
              <a:t> at give sig hen, give </a:t>
            </a:r>
            <a:r>
              <a:rPr lang="en-US" dirty="0" err="1"/>
              <a:t>plads</a:t>
            </a:r>
            <a:r>
              <a:rPr lang="en-US" dirty="0"/>
              <a:t>, </a:t>
            </a:r>
            <a:r>
              <a:rPr lang="en-US" dirty="0" err="1"/>
              <a:t>interagere</a:t>
            </a:r>
            <a:r>
              <a:rPr lang="en-US" dirty="0"/>
              <a:t>, </a:t>
            </a:r>
            <a:r>
              <a:rPr lang="en-US" dirty="0" err="1"/>
              <a:t>trives</a:t>
            </a:r>
            <a:r>
              <a:rPr lang="en-US" dirty="0"/>
              <a:t>.</a:t>
            </a:r>
          </a:p>
          <a:p>
            <a:endParaRPr lang="en-US" dirty="0"/>
          </a:p>
          <a:p>
            <a:r>
              <a:rPr lang="da-DK" b="0" dirty="0">
                <a:latin typeface="Arial" charset="0"/>
              </a:rPr>
              <a:t>Undersøgelser viser at når fagprofessionelle oplever en borger som forståelig, så har fagprofessionelle oplevelsen af kontrol. Så reagerer fagprofessionelle lettere rummende, løsningsorienteret og ikke-restriktivt. Omvendt, når fagprofessionelle oplever en borger som uforståelig, så kan fagprofessionelle få oplevelsen af kontrol-tab (de forstår ikke). </a:t>
            </a:r>
          </a:p>
          <a:p>
            <a:r>
              <a:rPr lang="da-DK" b="0" dirty="0">
                <a:latin typeface="Arial" charset="0"/>
              </a:rPr>
              <a:t>Nu kan fagprofessionelle have en tendens til at reagere restriktivt , i et forsøg på at opnå oplevelsen af kontrol med situationen. </a:t>
            </a:r>
          </a:p>
          <a:p>
            <a:endParaRPr lang="en-US" dirty="0"/>
          </a:p>
          <a:p>
            <a:endParaRPr lang="en-US" dirty="0"/>
          </a:p>
          <a:p>
            <a:r>
              <a:rPr lang="en-US" sz="800" dirty="0" err="1"/>
              <a:t>Kilder</a:t>
            </a:r>
            <a:r>
              <a:rPr lang="en-US" sz="800" dirty="0"/>
              <a:t>: </a:t>
            </a:r>
          </a:p>
          <a:p>
            <a:r>
              <a:rPr lang="en-US" sz="800" dirty="0"/>
              <a:t>1. Socialstyrelsen. </a:t>
            </a:r>
            <a:r>
              <a:rPr lang="da-DK" sz="800" dirty="0"/>
              <a:t>Erfaringsopsamling Forebyggelse af Magtanvendelse på socialpsykiatriske botilbud; 2018 s 6-7.</a:t>
            </a:r>
          </a:p>
          <a:p>
            <a:r>
              <a:rPr lang="en-US" sz="800" dirty="0"/>
              <a:t>2. The Australian Psychological Society. Evidence-based guidelines to reduce the need for restrictive practices in the disability sector; 2011 s 12, 17-26.</a:t>
            </a:r>
            <a:endParaRPr lang="da-DK" sz="800" dirty="0"/>
          </a:p>
          <a:p>
            <a:r>
              <a:rPr lang="da-DK" sz="800" dirty="0"/>
              <a:t>3. Sopra. LA2 – Metodemanual til forebyggelse af vold og fremme af trivsel på botilbud. Socialstyrelsen; 2017 p 7-22.</a:t>
            </a:r>
          </a:p>
          <a:p>
            <a:r>
              <a:rPr lang="da-DK" sz="800" dirty="0"/>
              <a:t>4. Uhrskov, T. En undersøgelse af Low </a:t>
            </a:r>
            <a:r>
              <a:rPr lang="da-DK" sz="800" dirty="0" err="1"/>
              <a:t>Arousal</a:t>
            </a:r>
            <a:r>
              <a:rPr lang="da-DK" sz="800" dirty="0"/>
              <a:t> metodens teoretiske grundlag og de mulige implikationer for den </a:t>
            </a:r>
            <a:r>
              <a:rPr lang="da-DK" sz="800" dirty="0" err="1"/>
              <a:t>profesionelle</a:t>
            </a:r>
            <a:r>
              <a:rPr lang="da-DK" sz="800" dirty="0"/>
              <a:t> praksis. Kandidatspeciale på Institut for psykologi, Københavns Universitet; 2012 s 20, 21-24, 30, 51, 63-79.</a:t>
            </a:r>
          </a:p>
          <a:p>
            <a:r>
              <a:rPr lang="da-DK" sz="800" dirty="0"/>
              <a:t>5. Høgsbro, K (et al). Når grænserne udfordres: Arbejdsbelastninger og pædagogiske udfordringer i specialpædagogiske boenheder;2012 s 109-130.</a:t>
            </a:r>
          </a:p>
          <a:p>
            <a:pPr lvl="0">
              <a:defRPr/>
            </a:pPr>
            <a:endParaRPr lang="da-DK" sz="800" dirty="0"/>
          </a:p>
          <a:p>
            <a:endParaRPr lang="da-DK" sz="800" dirty="0"/>
          </a:p>
        </p:txBody>
      </p:sp>
      <p:sp>
        <p:nvSpPr>
          <p:cNvPr id="4" name="Pladsholder til dato 3"/>
          <p:cNvSpPr>
            <a:spLocks noGrp="1"/>
          </p:cNvSpPr>
          <p:nvPr>
            <p:ph type="dt" idx="10"/>
          </p:nvPr>
        </p:nvSpPr>
        <p:spPr/>
        <p:txBody>
          <a:bodyPr/>
          <a:lstStyle/>
          <a:p>
            <a:fld id="{13ACD7CF-E77E-4C85-B696-684D34CFF97F}" type="datetime2">
              <a:rPr lang="da-DK" smtClean="0"/>
              <a:t>19. november 2024</a:t>
            </a:fld>
            <a:endParaRPr lang="da-DK" dirty="0"/>
          </a:p>
        </p:txBody>
      </p:sp>
      <p:sp>
        <p:nvSpPr>
          <p:cNvPr id="6" name="Pladsholder til sidefod 5"/>
          <p:cNvSpPr>
            <a:spLocks noGrp="1"/>
          </p:cNvSpPr>
          <p:nvPr>
            <p:ph type="ftr" sz="quarter" idx="12"/>
          </p:nvPr>
        </p:nvSpPr>
        <p:spPr>
          <a:xfrm>
            <a:off x="0" y="9252518"/>
            <a:ext cx="2971800" cy="216025"/>
          </a:xfrm>
        </p:spPr>
        <p:txBody>
          <a:bodyPr/>
          <a:lstStyle/>
          <a:p>
            <a:pPr rtl="0"/>
            <a:r>
              <a:rPr lang="da-DK" noProof="0"/>
              <a:t>Kilder og tekst i notefelt</a:t>
            </a:r>
            <a:endParaRPr lang="da-DK" noProof="0" dirty="0"/>
          </a:p>
        </p:txBody>
      </p:sp>
    </p:spTree>
    <p:extLst>
      <p:ext uri="{BB962C8B-B14F-4D97-AF65-F5344CB8AC3E}">
        <p14:creationId xmlns:p14="http://schemas.microsoft.com/office/powerpoint/2010/main" val="2136062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a:xfrm>
            <a:off x="-3987824" y="4283968"/>
            <a:ext cx="14113568" cy="4858444"/>
          </a:xfrm>
        </p:spPr>
        <p:txBody>
          <a:bodyPr/>
          <a:lstStyle/>
          <a:p>
            <a:r>
              <a:rPr lang="da-DK" sz="1800" b="1" dirty="0"/>
              <a:t>Kilder til: Når vi baserer indsatsen på aktørens ønsker, håb og ressourcer, så får vi øget effekt</a:t>
            </a:r>
            <a:endParaRPr lang="da-DK" sz="1800" b="1" baseline="0" dirty="0"/>
          </a:p>
          <a:p>
            <a:r>
              <a:rPr lang="da-DK" sz="1200" kern="1200" dirty="0">
                <a:solidFill>
                  <a:schemeClr val="tx1"/>
                </a:solidFill>
                <a:effectLst/>
                <a:latin typeface="+mn-lt"/>
                <a:ea typeface="+mn-ea"/>
                <a:cs typeface="+mn-cs"/>
              </a:rPr>
              <a:t>1A. Holm-Petersen, C., Schmidt, A., Povlsen, RE., Jonsen, EH., Jakobsen, ML. (2021) Én plan for en sammenhængende indsats sammen med personen Slutevaluering af et frikommuneforsøg (2016-2020). VIVE – Viden til Velfærd Det Nationale Forsknings- og Analysecenter for Velfærd. </a:t>
            </a:r>
            <a:r>
              <a:rPr lang="en-US" sz="1200" kern="1200" dirty="0" err="1">
                <a:solidFill>
                  <a:schemeClr val="tx1"/>
                </a:solidFill>
                <a:effectLst/>
                <a:latin typeface="+mn-lt"/>
                <a:ea typeface="+mn-ea"/>
                <a:cs typeface="+mn-cs"/>
              </a:rPr>
              <a:t>København</a:t>
            </a:r>
            <a:r>
              <a:rPr lang="en-US" sz="1200" kern="1200" dirty="0">
                <a:solidFill>
                  <a:schemeClr val="tx1"/>
                </a:solidFill>
                <a:effectLst/>
                <a:latin typeface="+mn-lt"/>
                <a:ea typeface="+mn-ea"/>
                <a:cs typeface="+mn-cs"/>
              </a:rPr>
              <a:t>. Side: 7, 8,9, 11-12,20.</a:t>
            </a:r>
          </a:p>
          <a:p>
            <a:r>
              <a:rPr lang="da-DK" dirty="0"/>
              <a:t>1B. Ravn, R (2019) Beskæftigelsesrettet rehabilitering. Aalborg Universitet. Det Samfundsfaglige Fakultet </a:t>
            </a:r>
            <a:r>
              <a:rPr lang="da-DK" dirty="0" err="1"/>
              <a:t>PhD</a:t>
            </a:r>
            <a:r>
              <a:rPr lang="da-DK" dirty="0"/>
              <a:t>. Aalborg Universitetsforlag s 5, 45-52, 70-72.</a:t>
            </a:r>
          </a:p>
          <a:p>
            <a:r>
              <a:rPr lang="en-US" dirty="0"/>
              <a:t>1 C. Buus, N. et al., (2018). </a:t>
            </a:r>
            <a:r>
              <a:rPr lang="en-US" dirty="0">
                <a:hlinkClick r:id="rId3"/>
              </a:rPr>
              <a:t>The association between Open Dialogue to young Danes in acute psychiatric crisis and their use of health care and social services. A retrospective register-based cohort study.</a:t>
            </a:r>
            <a:r>
              <a:rPr lang="en-US" dirty="0"/>
              <a:t> </a:t>
            </a:r>
            <a:r>
              <a:rPr lang="en-US" i="1" dirty="0"/>
              <a:t>International Journal of Nursing Studies,</a:t>
            </a:r>
            <a:r>
              <a:rPr lang="en-US" dirty="0"/>
              <a:t> Vol. 91: 119-127.</a:t>
            </a:r>
            <a:endParaRPr lang="da-DK" dirty="0"/>
          </a:p>
          <a:p>
            <a:r>
              <a:rPr lang="da-DK" dirty="0"/>
              <a:t>1 D. Lægsgaard, MM., Balleby, M., Nørbæk, A., Pilegaard, K. (2017) Kvalitet i den kommunale indsats over for borgere med svære psykiske lidelser. </a:t>
            </a:r>
            <a:r>
              <a:rPr lang="en-US" dirty="0" err="1"/>
              <a:t>Åben</a:t>
            </a:r>
            <a:r>
              <a:rPr lang="en-US" dirty="0"/>
              <a:t> Dialog. </a:t>
            </a:r>
            <a:r>
              <a:rPr lang="en-US" dirty="0" err="1"/>
              <a:t>Evalueringsrapport</a:t>
            </a:r>
            <a:r>
              <a:rPr lang="en-US" dirty="0"/>
              <a:t>. DEFACTUM s 3-4, 74, 78, 82, 85, 87-89. </a:t>
            </a:r>
            <a:endParaRPr lang="da-DK" dirty="0"/>
          </a:p>
          <a:p>
            <a:endParaRPr lang="da-DK" b="1" dirty="0"/>
          </a:p>
          <a:p>
            <a:r>
              <a:rPr lang="da-DK" sz="1800" b="1" dirty="0"/>
              <a:t>Kilder til: Når aktøren oplever sig set, hørt, respekteret og godt hjulpet, så får vi øget effekt</a:t>
            </a:r>
          </a:p>
          <a:p>
            <a:r>
              <a:rPr lang="da-DK" dirty="0"/>
              <a:t>2A. </a:t>
            </a:r>
            <a:r>
              <a:rPr lang="en-US" dirty="0"/>
              <a:t>Miller, S. D. &amp; Bargmann S. (2011</a:t>
            </a:r>
            <a:r>
              <a:rPr lang="en-US" i="1" dirty="0"/>
              <a:t>). Feedback-informed treatment (FIT): Improving the treatment of male clients one man at a time.</a:t>
            </a:r>
            <a:r>
              <a:rPr lang="en-US" dirty="0"/>
              <a:t> Australian Institute of Male Health and Studies side 194-207</a:t>
            </a:r>
          </a:p>
          <a:p>
            <a:r>
              <a:rPr lang="en-US" dirty="0"/>
              <a:t>2B. Valla, B (2019) </a:t>
            </a:r>
            <a:r>
              <a:rPr lang="en-US" dirty="0" err="1"/>
              <a:t>Bedre</a:t>
            </a:r>
            <a:r>
              <a:rPr lang="en-US" dirty="0"/>
              <a:t> end best practice. </a:t>
            </a:r>
            <a:r>
              <a:rPr lang="da-DK" dirty="0" err="1"/>
              <a:t>Mindspace</a:t>
            </a:r>
            <a:r>
              <a:rPr lang="da-DK" dirty="0"/>
              <a:t>. København, s 85-102</a:t>
            </a:r>
          </a:p>
          <a:p>
            <a:r>
              <a:rPr lang="da-DK" dirty="0"/>
              <a:t>2C. Bargmann, S. (red.) (2017). </a:t>
            </a:r>
            <a:r>
              <a:rPr lang="da-DK" i="1" dirty="0"/>
              <a:t>Feedback </a:t>
            </a:r>
            <a:r>
              <a:rPr lang="da-DK" i="1" dirty="0" err="1"/>
              <a:t>Informed</a:t>
            </a:r>
            <a:r>
              <a:rPr lang="da-DK" i="1" dirty="0"/>
              <a:t> </a:t>
            </a:r>
            <a:r>
              <a:rPr lang="da-DK" i="1" dirty="0" err="1"/>
              <a:t>Treatment</a:t>
            </a:r>
            <a:r>
              <a:rPr lang="da-DK" i="1" dirty="0"/>
              <a:t>: En grundbog.</a:t>
            </a:r>
            <a:r>
              <a:rPr lang="da-DK" dirty="0"/>
              <a:t> </a:t>
            </a:r>
            <a:r>
              <a:rPr lang="en-US" dirty="0" err="1"/>
              <a:t>Kbh</a:t>
            </a:r>
            <a:r>
              <a:rPr lang="en-US" dirty="0"/>
              <a:t>: </a:t>
            </a:r>
            <a:r>
              <a:rPr lang="en-US" dirty="0" err="1"/>
              <a:t>Akademisk</a:t>
            </a:r>
            <a:r>
              <a:rPr lang="en-US" dirty="0"/>
              <a:t> </a:t>
            </a:r>
            <a:r>
              <a:rPr lang="en-US" dirty="0" err="1"/>
              <a:t>Forlag</a:t>
            </a:r>
            <a:r>
              <a:rPr lang="en-US" dirty="0"/>
              <a:t>, s 29, 30, 35, 40, 42, 48, </a:t>
            </a:r>
          </a:p>
          <a:p>
            <a:r>
              <a:rPr lang="en-US" dirty="0"/>
              <a:t>2 D. </a:t>
            </a:r>
            <a:r>
              <a:rPr lang="en-US" dirty="0" err="1"/>
              <a:t>Brattland</a:t>
            </a:r>
            <a:r>
              <a:rPr lang="en-US" dirty="0"/>
              <a:t>, H. et al. (2019). </a:t>
            </a:r>
            <a:r>
              <a:rPr lang="en-US" dirty="0">
                <a:hlinkClick r:id="rId4"/>
              </a:rPr>
              <a:t>Does the Working Alliance Mediate the Effect of Routine Outcome Monitoring (ROM) and Alliance Feedback on Psychotherapy Outcomes? A Secondary Analysis From a Randomized Clinical Trial.</a:t>
            </a:r>
            <a:r>
              <a:rPr lang="en-US" dirty="0"/>
              <a:t> </a:t>
            </a:r>
            <a:r>
              <a:rPr lang="en-US" i="1" dirty="0"/>
              <a:t>Journal of Counseling Psychology,</a:t>
            </a:r>
            <a:r>
              <a:rPr lang="en-US" dirty="0"/>
              <a:t> Vol. 66(2): 234-246 </a:t>
            </a:r>
          </a:p>
          <a:p>
            <a:endParaRPr lang="en-US" b="1" dirty="0"/>
          </a:p>
          <a:p>
            <a:r>
              <a:rPr lang="en-US" sz="1800" b="1" dirty="0" err="1"/>
              <a:t>Kilder</a:t>
            </a:r>
            <a:r>
              <a:rPr lang="en-US" sz="1800" b="1" dirty="0"/>
              <a:t> </a:t>
            </a:r>
            <a:r>
              <a:rPr lang="en-US" sz="1800" b="1" dirty="0" err="1"/>
              <a:t>til</a:t>
            </a:r>
            <a:r>
              <a:rPr lang="en-US" sz="1800" b="1" dirty="0"/>
              <a:t>: </a:t>
            </a:r>
            <a:r>
              <a:rPr lang="en-US" sz="1800" b="1" dirty="0" err="1"/>
              <a:t>Når</a:t>
            </a:r>
            <a:r>
              <a:rPr lang="en-US" sz="1800" b="1" dirty="0"/>
              <a:t> </a:t>
            </a:r>
            <a:r>
              <a:rPr lang="en-US" sz="1800" b="1" dirty="0" err="1"/>
              <a:t>indsatsen</a:t>
            </a:r>
            <a:r>
              <a:rPr lang="en-US" sz="1800" b="1" dirty="0"/>
              <a:t> </a:t>
            </a:r>
            <a:r>
              <a:rPr lang="en-US" sz="1800" b="1" dirty="0" err="1"/>
              <a:t>samskabes</a:t>
            </a:r>
            <a:r>
              <a:rPr lang="en-US" sz="1800" b="1" dirty="0"/>
              <a:t> med </a:t>
            </a:r>
            <a:r>
              <a:rPr lang="en-US" sz="1800" b="1" dirty="0" err="1"/>
              <a:t>aktøren</a:t>
            </a:r>
            <a:r>
              <a:rPr lang="en-US" sz="1800" b="1" dirty="0"/>
              <a:t> og </a:t>
            </a:r>
            <a:r>
              <a:rPr lang="en-US" sz="1800" b="1" dirty="0" err="1"/>
              <a:t>dennes</a:t>
            </a:r>
            <a:r>
              <a:rPr lang="en-US" sz="1800" b="1" dirty="0"/>
              <a:t> </a:t>
            </a:r>
            <a:r>
              <a:rPr lang="en-US" sz="1800" b="1" dirty="0" err="1"/>
              <a:t>selv-valgte</a:t>
            </a:r>
            <a:r>
              <a:rPr lang="en-US" sz="1800" b="1" dirty="0"/>
              <a:t> </a:t>
            </a:r>
            <a:r>
              <a:rPr lang="en-US" sz="1800" b="1" dirty="0" err="1"/>
              <a:t>netværk</a:t>
            </a:r>
            <a:r>
              <a:rPr lang="en-US" sz="1800" b="1" dirty="0"/>
              <a:t>, </a:t>
            </a:r>
            <a:r>
              <a:rPr lang="en-US" sz="1800" b="1" dirty="0" err="1"/>
              <a:t>så</a:t>
            </a:r>
            <a:r>
              <a:rPr lang="en-US" sz="1800" b="1" dirty="0"/>
              <a:t> </a:t>
            </a:r>
            <a:r>
              <a:rPr lang="en-US" sz="1800" b="1" dirty="0" err="1"/>
              <a:t>får</a:t>
            </a:r>
            <a:r>
              <a:rPr lang="en-US" sz="1800" b="1" dirty="0"/>
              <a:t> vi </a:t>
            </a:r>
            <a:r>
              <a:rPr lang="en-US" sz="1800" b="1" dirty="0" err="1"/>
              <a:t>øget</a:t>
            </a:r>
            <a:r>
              <a:rPr lang="en-US" sz="1800" b="1" dirty="0"/>
              <a:t> </a:t>
            </a:r>
            <a:r>
              <a:rPr lang="en-US" sz="1800" b="1" dirty="0" err="1"/>
              <a:t>effekt</a:t>
            </a:r>
            <a:r>
              <a:rPr lang="en-US" sz="1800" b="1" dirty="0"/>
              <a:t>. </a:t>
            </a:r>
          </a:p>
          <a:p>
            <a:r>
              <a:rPr lang="en-US" dirty="0"/>
              <a:t>3 A. Buus, N. et al., (2018). </a:t>
            </a:r>
            <a:r>
              <a:rPr lang="en-US" dirty="0">
                <a:hlinkClick r:id="rId3"/>
              </a:rPr>
              <a:t>The association between Open Dialogue to young Danes in acute psychiatric crisis and their use of health care and social services. A retrospective register-based cohort study.</a:t>
            </a:r>
            <a:r>
              <a:rPr lang="en-US" dirty="0"/>
              <a:t> </a:t>
            </a:r>
            <a:r>
              <a:rPr lang="en-US" i="1" dirty="0"/>
              <a:t>International Journal of Nursing Studies,</a:t>
            </a:r>
            <a:r>
              <a:rPr lang="en-US" dirty="0"/>
              <a:t> Vol. 91: 119-127.</a:t>
            </a:r>
            <a:endParaRPr lang="da-DK" dirty="0"/>
          </a:p>
          <a:p>
            <a:r>
              <a:rPr lang="da-DK" dirty="0"/>
              <a:t>3 B. Lægsgaard, MM., Balleby, M., Nørbæk, A., Pilegaard, K. (2017) Kvalitet i den kommunale indsats over for borgere med svære psykiske lidelser. </a:t>
            </a:r>
            <a:r>
              <a:rPr lang="en-US" dirty="0" err="1"/>
              <a:t>Åben</a:t>
            </a:r>
            <a:r>
              <a:rPr lang="en-US" dirty="0"/>
              <a:t> Dialog. </a:t>
            </a:r>
            <a:r>
              <a:rPr lang="en-US" dirty="0" err="1"/>
              <a:t>Evalueringsrapport</a:t>
            </a:r>
            <a:r>
              <a:rPr lang="en-US" dirty="0"/>
              <a:t>. DEFACTUM s 3-4, 74, 78, 82, 85, 87-89. </a:t>
            </a:r>
          </a:p>
          <a:p>
            <a:pPr lvl="0"/>
            <a:endParaRPr lang="en-US" b="1" dirty="0"/>
          </a:p>
          <a:p>
            <a:pPr lvl="0"/>
            <a:r>
              <a:rPr lang="en-US" sz="1800" b="1" dirty="0" err="1"/>
              <a:t>Kilder</a:t>
            </a:r>
            <a:r>
              <a:rPr lang="en-US" sz="1800" b="1" dirty="0"/>
              <a:t> </a:t>
            </a:r>
            <a:r>
              <a:rPr lang="en-US" sz="1800" b="1" dirty="0" err="1"/>
              <a:t>til</a:t>
            </a:r>
            <a:r>
              <a:rPr lang="en-US" sz="1800" b="1" dirty="0"/>
              <a:t> </a:t>
            </a:r>
            <a:r>
              <a:rPr lang="en-US" sz="1800" b="1" dirty="0" err="1"/>
              <a:t>personlige</a:t>
            </a:r>
            <a:r>
              <a:rPr lang="en-US" sz="1800" b="1" dirty="0"/>
              <a:t> </a:t>
            </a:r>
            <a:r>
              <a:rPr lang="en-US" sz="1800" b="1" dirty="0" err="1"/>
              <a:t>budgetter</a:t>
            </a:r>
            <a:r>
              <a:rPr lang="en-US" sz="1800" b="1" dirty="0"/>
              <a:t> </a:t>
            </a:r>
            <a:r>
              <a:rPr lang="en-US" sz="1800" b="1" dirty="0" err="1"/>
              <a:t>virker</a:t>
            </a:r>
            <a:r>
              <a:rPr lang="en-US" sz="1800" b="1" dirty="0"/>
              <a:t> recovery-</a:t>
            </a:r>
            <a:r>
              <a:rPr lang="en-US" sz="1800" b="1" dirty="0" err="1"/>
              <a:t>orienteret</a:t>
            </a:r>
            <a:r>
              <a:rPr lang="en-US" sz="1800" b="1" dirty="0"/>
              <a:t> </a:t>
            </a:r>
            <a:r>
              <a:rPr lang="en-US" sz="1800" b="1" dirty="0" err="1"/>
              <a:t>rehabiliterende</a:t>
            </a:r>
            <a:r>
              <a:rPr lang="en-US" sz="1800" b="1" dirty="0"/>
              <a:t>.                                                                                                                                                                                                                                                                                                                                                                                                                   </a:t>
            </a:r>
            <a:r>
              <a:rPr lang="en-US" b="1" dirty="0"/>
              <a:t> </a:t>
            </a:r>
            <a:r>
              <a:rPr lang="en-US" dirty="0"/>
              <a:t>Martinez, C., Pritchard, J (2019). What makes personal budget works? Report REFORM. Westminster </a:t>
            </a:r>
            <a:r>
              <a:rPr lang="en-US" dirty="0" err="1"/>
              <a:t>Thinktank</a:t>
            </a:r>
            <a:r>
              <a:rPr lang="en-US" dirty="0"/>
              <a:t> for public service reform.</a:t>
            </a:r>
            <a:endParaRPr lang="da-DK" dirty="0"/>
          </a:p>
          <a:p>
            <a:pPr lvl="0"/>
            <a:r>
              <a:rPr lang="da-DK" dirty="0"/>
              <a:t>Rosholm et al (2017). Sagsbehandlerens betydning for udsatte borgers jobchancer. Aarhus universitet og Væksthusets Forskningscenter.</a:t>
            </a:r>
          </a:p>
          <a:p>
            <a:pPr lvl="0"/>
            <a:r>
              <a:rPr lang="da-DK" dirty="0"/>
              <a:t>Socialstyrelsen (2020) Personlige borgerstyrede budgetter til socialt udsatte borgere.</a:t>
            </a:r>
          </a:p>
          <a:p>
            <a:pPr lvl="0"/>
            <a:r>
              <a:rPr lang="da-DK" dirty="0"/>
              <a:t>Socialt Udviklingscenter SUS (2018) Langtidsledige tager teten. Aarhus kommune, Veluxfonden.</a:t>
            </a:r>
          </a:p>
          <a:p>
            <a:pPr lvl="0"/>
            <a:endParaRPr lang="da-DK" dirty="0"/>
          </a:p>
          <a:p>
            <a:pPr marL="0" indent="0">
              <a:buNone/>
            </a:pPr>
            <a:r>
              <a:rPr lang="da-DK" sz="1800" b="1" dirty="0"/>
              <a:t>Kilder til: Når fagprofessionelle anvender systematisk feedback fra indefra-eksperten, så får vi øget dokumenteret effekt.                                                                </a:t>
            </a:r>
            <a:r>
              <a:rPr lang="da-DK" dirty="0"/>
              <a:t>Bratland et al (2018) og Bratland et al (2019) Evaluering af Feedback </a:t>
            </a:r>
            <a:r>
              <a:rPr lang="da-DK" dirty="0" err="1"/>
              <a:t>Informed</a:t>
            </a:r>
            <a:r>
              <a:rPr lang="da-DK" dirty="0"/>
              <a:t> </a:t>
            </a:r>
            <a:r>
              <a:rPr lang="da-DK" dirty="0" err="1"/>
              <a:t>Treatment</a:t>
            </a:r>
            <a:r>
              <a:rPr lang="da-DK" dirty="0"/>
              <a:t> FIT i psykiatrien</a:t>
            </a:r>
          </a:p>
          <a:p>
            <a:r>
              <a:rPr lang="da-DK" dirty="0"/>
              <a:t>RCT-studie viste god effekt, des stærkere implementering, des bedre effekt. </a:t>
            </a:r>
          </a:p>
          <a:p>
            <a:r>
              <a:rPr lang="da-DK" dirty="0"/>
              <a:t>Jo stærkere alliance mellem erfarings-ekspert og fagprofessionel ekspert, jo større symptomreduktion. </a:t>
            </a:r>
          </a:p>
          <a:p>
            <a:r>
              <a:rPr lang="da-DK" dirty="0"/>
              <a:t>Målt med </a:t>
            </a:r>
            <a:r>
              <a:rPr lang="da-DK" dirty="0" err="1"/>
              <a:t>Working</a:t>
            </a:r>
            <a:r>
              <a:rPr lang="da-DK" dirty="0"/>
              <a:t> Alliance Inventory.</a:t>
            </a:r>
          </a:p>
          <a:p>
            <a:pPr lvl="0"/>
            <a:endParaRPr lang="da-DK" dirty="0"/>
          </a:p>
          <a:p>
            <a:endParaRPr lang="da-DK" dirty="0"/>
          </a:p>
        </p:txBody>
      </p:sp>
      <p:sp>
        <p:nvSpPr>
          <p:cNvPr id="5" name="Pladsholder til sidefod 4"/>
          <p:cNvSpPr>
            <a:spLocks noGrp="1"/>
          </p:cNvSpPr>
          <p:nvPr>
            <p:ph type="ftr" sz="quarter" idx="11"/>
          </p:nvPr>
        </p:nvSpPr>
        <p:spPr/>
        <p:txBody>
          <a:bodyPr/>
          <a:lstStyle/>
          <a:p>
            <a:pPr rtl="0"/>
            <a:r>
              <a:rPr lang="da-DK" noProof="0"/>
              <a:t>Kilder og tekst i notefelt</a:t>
            </a:r>
            <a:endParaRPr lang="da-DK" noProof="0" dirty="0"/>
          </a:p>
        </p:txBody>
      </p:sp>
    </p:spTree>
    <p:extLst>
      <p:ext uri="{BB962C8B-B14F-4D97-AF65-F5344CB8AC3E}">
        <p14:creationId xmlns:p14="http://schemas.microsoft.com/office/powerpoint/2010/main" val="2236239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a:xfrm>
            <a:off x="0" y="4343400"/>
            <a:ext cx="6858000" cy="411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da-DK" sz="14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Brief-INSPIRE-O. </a:t>
            </a:r>
            <a:r>
              <a:rPr kumimoji="0" lang="da-DK" altLang="da-DK" sz="1400" b="1"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Slade</a:t>
            </a:r>
            <a:r>
              <a:rPr kumimoji="0" lang="da-DK" altLang="da-DK" sz="14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M (2019). Brief INSPIRE-O.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altLang="da-DK"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Udviklet på engelsk af Julie Williams, Mary </a:t>
            </a:r>
            <a:r>
              <a:rPr kumimoji="0" lang="da-DK" altLang="da-DK" sz="14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Leamy</a:t>
            </a:r>
            <a:r>
              <a:rPr kumimoji="0" lang="da-DK" altLang="da-DK"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Mike </a:t>
            </a:r>
            <a:r>
              <a:rPr kumimoji="0" lang="da-DK" altLang="da-DK" sz="14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Slade</a:t>
            </a:r>
            <a:r>
              <a:rPr kumimoji="0" lang="da-DK" altLang="da-DK"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og kolleger på </a:t>
            </a:r>
            <a:r>
              <a:rPr kumimoji="0" lang="da-DK" altLang="da-DK" sz="14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King's</a:t>
            </a:r>
            <a:r>
              <a:rPr kumimoji="0" lang="da-DK" altLang="da-DK"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College London, 2017. For yderligere information: researchintorecovery.com/</a:t>
            </a:r>
            <a:r>
              <a:rPr kumimoji="0" lang="da-DK" altLang="da-DK" sz="14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inspire</a:t>
            </a:r>
            <a:r>
              <a:rPr kumimoji="0" lang="da-DK" altLang="da-DK"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altLang="da-DK"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Denne version er pædagogisk oversat til dansk af Finn Blickfeldt Juliussen (2021)</a:t>
            </a:r>
            <a:endParaRPr kumimoji="0" lang="da-DK" altLang="da-DK" sz="1400" b="0" i="0" u="none" strike="noStrike" cap="none" normalizeH="0" baseline="0" dirty="0">
              <a:ln>
                <a:noFill/>
              </a:ln>
              <a:solidFill>
                <a:schemeClr val="tx1"/>
              </a:solidFill>
              <a:effectLst/>
            </a:endParaRPr>
          </a:p>
          <a:p>
            <a:endParaRPr lang="da-DK" sz="1400" b="1" dirty="0"/>
          </a:p>
          <a:p>
            <a:r>
              <a:rPr lang="da-DK" sz="1400" b="1" dirty="0"/>
              <a:t>Virkningskæden som virker:                                                                                                                                                                                                                                                                            </a:t>
            </a:r>
            <a:r>
              <a:rPr lang="da-DK" sz="1400" b="1" dirty="0">
                <a:solidFill>
                  <a:srgbClr val="00B050"/>
                </a:solidFill>
              </a:rPr>
              <a:t>A) </a:t>
            </a:r>
            <a:r>
              <a:rPr lang="da-DK" sz="1400" b="0" dirty="0"/>
              <a:t>Når aktøren oplever øget kontrol med egen situation og hverdag, så                                                                                                                                                                                        </a:t>
            </a:r>
            <a:r>
              <a:rPr lang="da-DK" sz="1400" b="1" dirty="0">
                <a:solidFill>
                  <a:srgbClr val="00B050"/>
                </a:solidFill>
              </a:rPr>
              <a:t>B) </a:t>
            </a:r>
            <a:r>
              <a:rPr lang="da-DK" sz="1400" b="0" dirty="0"/>
              <a:t>falder aktørens angst og                                                                                                                                                                                                                                                                      </a:t>
            </a:r>
            <a:r>
              <a:rPr lang="da-DK" sz="1400" b="1" dirty="0">
                <a:solidFill>
                  <a:srgbClr val="00B050"/>
                </a:solidFill>
              </a:rPr>
              <a:t>C) </a:t>
            </a:r>
            <a:r>
              <a:rPr lang="da-DK" sz="1400" b="0" dirty="0"/>
              <a:t>Aktørens trivsel, funktions- og samarbejdsevne stiger. </a:t>
            </a:r>
          </a:p>
          <a:p>
            <a:endParaRPr lang="da-DK" dirty="0"/>
          </a:p>
        </p:txBody>
      </p:sp>
      <p:sp>
        <p:nvSpPr>
          <p:cNvPr id="4" name="Pladsholder til dato 3"/>
          <p:cNvSpPr>
            <a:spLocks noGrp="1"/>
          </p:cNvSpPr>
          <p:nvPr>
            <p:ph type="dt" idx="10"/>
          </p:nvPr>
        </p:nvSpPr>
        <p:spPr/>
        <p:txBody>
          <a:bodyPr/>
          <a:lstStyle/>
          <a:p>
            <a:fld id="{A588C7A5-4DB2-40B0-B850-1980E2C73B82}" type="datetime2">
              <a:rPr lang="da-DK" smtClean="0"/>
              <a:t>19. november 2024</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20</a:t>
            </a:fld>
            <a:endParaRPr lang="da-DK" dirty="0"/>
          </a:p>
        </p:txBody>
      </p:sp>
    </p:spTree>
    <p:extLst>
      <p:ext uri="{BB962C8B-B14F-4D97-AF65-F5344CB8AC3E}">
        <p14:creationId xmlns:p14="http://schemas.microsoft.com/office/powerpoint/2010/main" val="662192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a:xfrm>
            <a:off x="-2763688" y="4343400"/>
            <a:ext cx="12025336" cy="4114800"/>
          </a:xfrm>
        </p:spPr>
        <p:txBody>
          <a:bodyPr/>
          <a:lstStyle/>
          <a:p>
            <a:pPr>
              <a:lnSpc>
                <a:spcPct val="115000"/>
              </a:lnSpc>
              <a:spcAft>
                <a:spcPts val="800"/>
              </a:spcAft>
            </a:pP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Aktør-Netværks-teorien (ANT).                                                                                                                                                                                    ANT ændrer på ideen om det individuelt uafhængige, frit tænkende menneske. ANT tænker i relationer, </a:t>
            </a:r>
            <a:r>
              <a:rPr lang="da-DK"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f.eks</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at fænomenet ”identitet” skabes, tabes og </a:t>
            </a:r>
            <a:r>
              <a:rPr lang="da-DK"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re-defineres</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i relationer. Relationer mellem mennesker, teknologier, natur, dyr, aktiviteter, steder mv. Alt hvad der kan udvirke et eller andet, er en aktør i ANT. En funktion kan være aktør. </a:t>
            </a:r>
            <a:r>
              <a:rPr lang="da-DK"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F.eks</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funktionen ”Samlebånd”. Et træ kan også være en aktør. Et bestemt træ kan betyde noget særligt for et menneske og dermed udvirke glæde. Et træ kan repræsentere liv, vækst, forbindelse til jorden og bæredygtighed. Træer er en del af papirproduktionen og udvirkes til møbler og træstolper. Træer virker rensende, de absorberer </a:t>
            </a:r>
            <a:r>
              <a:rPr lang="da-DK"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kuldioxcid</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og frigiver ilt. Træer indgår i byplanlægning og rekreative områder og udvirker afspændthed. Træer kan være en aktør, på samme måde som du kan være en aktør. Netværk indeholder ikke kun menneskelige aktører, et netværk indeholder også genstande, fænomener og kultur frembragt af mennesker, </a:t>
            </a:r>
            <a:r>
              <a:rPr lang="da-DK"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f.eks</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en pc. Hvor starter og slutter relationen mellem pc’en og dig? </a:t>
            </a:r>
            <a:r>
              <a:rPr lang="da-DK"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PC’en</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lærer dig at bruge den på bestemte måder. </a:t>
            </a:r>
            <a:r>
              <a:rPr lang="da-DK"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PC’en</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gemmer dine tanker bedre end du selv. I udveksler - i har en relation. </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Kortlægning i en Aktør-Netværksteori bidrager til at se hele personer, i hele liv.  Hvilke vigtige og betydningsfulde; steder, mennesker, aktiviteter er der i aktørens liv? Hvilke vigtige og betydningsfulde; steder, mennesker, aktiviteter drømmer, ønsker og håber aktøren kom ind i sit liv? Hvilke vigtige og betydningsfulde steder, mennesker og aktiviteter har der tidligere været i aktørens liv? Sådanne spørgsmål skaber andre samtaler end: hvad er der galt med dig. Vi skal fixe dig.                                                                                                                                                                         Kilde: Jensen, Torben, Elgaard. Bruno </a:t>
            </a:r>
            <a:r>
              <a:rPr lang="da-DK"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Latour</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og konstruktionisme – en introduktion.  Psykologisk laboratorium. Københavns Universitet.</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Relationer som aktøren oplever positive, skrives/tegnes med grønt. Relationer som aktøren oplever som neutrale, skrives/tegnes med sort. Relationer som aktøren oplever mindre positive, skrives/tegnes med rødt.    </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Kilde: Illustration  og indhold - videreudviklet af Juliussen og Svendsen GAD 2023.                                                                                                                                                                                                                                                                                    Kilde: </a:t>
            </a:r>
            <a:r>
              <a:rPr lang="en-US"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Inspireret</a:t>
            </a:r>
            <a:r>
              <a:rPr lang="en-US"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af</a:t>
            </a:r>
            <a:r>
              <a:rPr lang="en-US"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McPin</a:t>
            </a:r>
            <a:r>
              <a:rPr lang="en-US"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Foundation (</a:t>
            </a:r>
            <a:r>
              <a:rPr lang="en-US"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McPin</a:t>
            </a:r>
            <a:r>
              <a:rPr lang="en-US"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Foundation. Wellbeing networks and asset mapping. Useful tools for recovery focused mental health practice. 2015. [</a:t>
            </a:r>
            <a:r>
              <a:rPr lang="en-US"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citeret</a:t>
            </a:r>
            <a:r>
              <a:rPr lang="en-US"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april</a:t>
            </a:r>
            <a:r>
              <a:rPr lang="en-US"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2023]. </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Tilgængelig via: </a:t>
            </a:r>
            <a:r>
              <a:rPr lang="da-DK" sz="1800" u="sng"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hlinkClick r:id="rId3"/>
              </a:rPr>
              <a:t>https://mcpin.org/wp-content/uploads/2023/02/Wellbeing-networks-briefing-paper-mcpin.pdf</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Kilde: Gentofte kommune (Gentofte kommune: Trivselskortet. [citeret april 2023]. Tilgængelig via: </a:t>
            </a:r>
            <a:r>
              <a:rPr lang="da-DK" sz="1800" u="sng"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hlinkClick r:id="rId4"/>
              </a:rPr>
              <a:t>https://www.youtube.com/watch?v=ayjHrgXu9yY</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endParaRPr lang="da-DK" dirty="0"/>
          </a:p>
        </p:txBody>
      </p:sp>
      <p:sp>
        <p:nvSpPr>
          <p:cNvPr id="4" name="Pladsholder til sidefod 3"/>
          <p:cNvSpPr>
            <a:spLocks noGrp="1"/>
          </p:cNvSpPr>
          <p:nvPr>
            <p:ph type="ftr" sz="quarter" idx="10"/>
          </p:nvPr>
        </p:nvSpPr>
        <p:spPr/>
        <p:txBody>
          <a:bodyPr/>
          <a:lstStyle/>
          <a:p>
            <a:pPr rtl="0"/>
            <a:r>
              <a:rPr lang="da-DK" noProof="0"/>
              <a:t>Kilder. Se notefelt.</a:t>
            </a:r>
            <a:endParaRPr lang="da-DK" noProof="0" dirty="0"/>
          </a:p>
        </p:txBody>
      </p:sp>
    </p:spTree>
    <p:extLst>
      <p:ext uri="{BB962C8B-B14F-4D97-AF65-F5344CB8AC3E}">
        <p14:creationId xmlns:p14="http://schemas.microsoft.com/office/powerpoint/2010/main" val="851403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a:xfrm>
            <a:off x="-1611559" y="4114800"/>
            <a:ext cx="9649072" cy="5029200"/>
          </a:xfrm>
        </p:spPr>
        <p:txBody>
          <a:bodyPr/>
          <a:lstStyle/>
          <a:p>
            <a:r>
              <a:rPr lang="da-DK" sz="1200" b="0" i="0" kern="1200" dirty="0">
                <a:solidFill>
                  <a:schemeClr val="tx1"/>
                </a:solidFill>
                <a:effectLst/>
                <a:latin typeface="+mn-lt"/>
                <a:ea typeface="+mn-ea"/>
                <a:cs typeface="+mn-cs"/>
              </a:rPr>
              <a:t>Henry Ford byggede sit første rullende samlebånd i 1913 og revolutionerede dermed fremstillingsprocessen af sin Ford Model T. Samlebåndet, som blev introduceret i den allerførste Ford-fabrik i </a:t>
            </a:r>
            <a:r>
              <a:rPr lang="da-DK" sz="1200" b="0" i="0" kern="1200" dirty="0" err="1">
                <a:solidFill>
                  <a:schemeClr val="tx1"/>
                </a:solidFill>
                <a:effectLst/>
                <a:latin typeface="+mn-lt"/>
                <a:ea typeface="+mn-ea"/>
                <a:cs typeface="+mn-cs"/>
              </a:rPr>
              <a:t>Highland</a:t>
            </a:r>
            <a:r>
              <a:rPr lang="da-DK" sz="1200" b="0" i="0" kern="1200" dirty="0">
                <a:solidFill>
                  <a:schemeClr val="tx1"/>
                </a:solidFill>
                <a:effectLst/>
                <a:latin typeface="+mn-lt"/>
                <a:ea typeface="+mn-ea"/>
                <a:cs typeface="+mn-cs"/>
              </a:rPr>
              <a:t> Park, Michigan, blev målestokken for masseproduktion rundt omkring i verden. Samlebåndet forstærkede</a:t>
            </a:r>
            <a:r>
              <a:rPr lang="da-DK" dirty="0"/>
              <a:t> </a:t>
            </a:r>
            <a:r>
              <a:rPr lang="da-DK" dirty="0" err="1"/>
              <a:t>maskin</a:t>
            </a:r>
            <a:r>
              <a:rPr lang="da-DK" dirty="0"/>
              <a:t>-fortolkningen af kroppen </a:t>
            </a:r>
          </a:p>
          <a:p>
            <a:r>
              <a:rPr lang="da-DK" sz="1200" b="0" i="0" kern="1200" dirty="0">
                <a:solidFill>
                  <a:schemeClr val="tx1"/>
                </a:solidFill>
                <a:effectLst/>
                <a:latin typeface="+mn-lt"/>
                <a:ea typeface="+mn-ea"/>
                <a:cs typeface="+mn-cs"/>
              </a:rPr>
              <a:t>Lige siden har vi organiseret vores sociale og sundhedsfaglige indsatser efter samlebåndsmodellen og </a:t>
            </a:r>
            <a:r>
              <a:rPr lang="da-DK" sz="1200" b="0" i="0" kern="1200" dirty="0" err="1">
                <a:solidFill>
                  <a:schemeClr val="tx1"/>
                </a:solidFill>
                <a:effectLst/>
                <a:latin typeface="+mn-lt"/>
                <a:ea typeface="+mn-ea"/>
                <a:cs typeface="+mn-cs"/>
              </a:rPr>
              <a:t>maskin</a:t>
            </a:r>
            <a:r>
              <a:rPr lang="da-DK" sz="1200" b="0" i="0" kern="1200" dirty="0">
                <a:solidFill>
                  <a:schemeClr val="tx1"/>
                </a:solidFill>
                <a:effectLst/>
                <a:latin typeface="+mn-lt"/>
                <a:ea typeface="+mn-ea"/>
                <a:cs typeface="+mn-cs"/>
              </a:rPr>
              <a:t>-fortolkningen af kroppen. </a:t>
            </a:r>
          </a:p>
          <a:p>
            <a:r>
              <a:rPr lang="da-DK" dirty="0"/>
              <a:t>Tænketanken  Mandag Morgen (2020) Aarhuskompasset. Borgeren sætter dagsordenen. s 26-28. Lokaliseret september 2022 på: </a:t>
            </a:r>
            <a:r>
              <a:rPr lang="da-DK" dirty="0">
                <a:hlinkClick r:id="rId3"/>
              </a:rPr>
              <a:t>https://nyeveje.aarhus.dk/media/60317/bilag-2_aarhuskompasset-mindre-system-mere-borger_vedtaget-28042021.pdf</a:t>
            </a:r>
            <a:endParaRPr lang="da-DK" dirty="0"/>
          </a:p>
          <a:p>
            <a:endParaRPr lang="da-DK" dirty="0"/>
          </a:p>
          <a:p>
            <a:r>
              <a:rPr lang="da-DK" dirty="0"/>
              <a:t>Med computerens indtræden får de sociale og sundhedsfaglige indsatser en ny dominerende metafor. Et netværksmetafor som gradvis afløser samlebåndsmetaforen og </a:t>
            </a:r>
            <a:r>
              <a:rPr lang="da-DK" dirty="0" err="1"/>
              <a:t>maskin</a:t>
            </a:r>
            <a:r>
              <a:rPr lang="da-DK" dirty="0"/>
              <a:t>-fortolkningen af kroppen. I dag præges systemland og faglands for-forståelser i stadig højere grad af netværkstænkning. Netværkstænkning hvor den enkelte aktør ses integreret i et privat og et professionelt netværk. En netværkstænkning præget af </a:t>
            </a:r>
            <a:r>
              <a:rPr lang="da-DK" dirty="0" err="1"/>
              <a:t>samskabelse</a:t>
            </a:r>
            <a:r>
              <a:rPr lang="da-DK" dirty="0"/>
              <a:t> i netværk – kvalificeret af cirkulære feedback-loops. En forståelse som kan illustreres af computerens  netværk, koblet til netværk som igen er koblet til netværk osv. Vi drives af netværksmetaforen til i høj grad at se </a:t>
            </a:r>
            <a:r>
              <a:rPr lang="da-DK" dirty="0" err="1"/>
              <a:t>recovery</a:t>
            </a:r>
            <a:r>
              <a:rPr lang="da-DK" dirty="0"/>
              <a:t> som en social proces.</a:t>
            </a:r>
          </a:p>
          <a:p>
            <a:endParaRPr lang="da-DK" b="1" dirty="0"/>
          </a:p>
          <a:p>
            <a:r>
              <a:rPr lang="da-DK" b="1" dirty="0"/>
              <a:t>T-kompetencer er nødvendige for al koordinering på tværs</a:t>
            </a:r>
          </a:p>
          <a:p>
            <a:r>
              <a:rPr lang="da-DK" dirty="0"/>
              <a:t>Det traditionelle handleplansmøde var sagsbehandlerens domæne</a:t>
            </a:r>
            <a:r>
              <a:rPr lang="da-DK" b="1" dirty="0"/>
              <a:t>.</a:t>
            </a:r>
            <a:r>
              <a:rPr lang="da-DK" dirty="0"/>
              <a:t> Sagsbehandleren tilrettelagde mødet, indkaldte deltagerne, udarbejdede dagsordenen og ledede mødet. Sådan foregår handleplansarbejdet ikke længere i Aarhus, der hvor man bruger tilgangen Åben Dialog.  Her skifter bolden banehalvdel, her er det aktøren/borgeren, der beslutter, hvem der deltager, og hvad man taler om på mødet. Det betyder at møderne ofte er personrige, da både venner, familie, læge, </a:t>
            </a:r>
            <a:r>
              <a:rPr lang="da-DK" dirty="0" err="1"/>
              <a:t>bostøtte</a:t>
            </a:r>
            <a:r>
              <a:rPr lang="da-DK" dirty="0"/>
              <a:t>, kontaktperson, jobcenter og mange flere kan være tilstede. Åben Dialog handleplansmøder er ofte personrige, men de sparer megen tid til koordinering , fordi alle deltager på samme måde – og koordinerer sammen der, med aktøren og aktørens selvvalgte netværk. Aarhus kommune indfrier således brugerbevægelsens appel</a:t>
            </a:r>
            <a:r>
              <a:rPr lang="en-US" dirty="0"/>
              <a:t> Nothing about us without us (</a:t>
            </a:r>
            <a:r>
              <a:rPr lang="en-US" dirty="0" err="1"/>
              <a:t>intet</a:t>
            </a:r>
            <a:r>
              <a:rPr lang="en-US" dirty="0"/>
              <a:t> om </a:t>
            </a:r>
            <a:r>
              <a:rPr lang="en-US" dirty="0" err="1"/>
              <a:t>os</a:t>
            </a:r>
            <a:r>
              <a:rPr lang="en-US" dirty="0"/>
              <a:t> </a:t>
            </a:r>
            <a:r>
              <a:rPr lang="en-US" dirty="0" err="1"/>
              <a:t>uden</a:t>
            </a:r>
            <a:r>
              <a:rPr lang="en-US" dirty="0"/>
              <a:t> </a:t>
            </a:r>
            <a:r>
              <a:rPr lang="en-US" dirty="0" err="1"/>
              <a:t>os</a:t>
            </a:r>
            <a:r>
              <a:rPr lang="en-US" dirty="0"/>
              <a:t>). </a:t>
            </a:r>
          </a:p>
          <a:p>
            <a:endParaRPr lang="en-US" dirty="0"/>
          </a:p>
          <a:p>
            <a:r>
              <a:rPr lang="da-DK" dirty="0"/>
              <a:t>Aarhuskompasset. </a:t>
            </a:r>
            <a:r>
              <a:rPr lang="en-US" dirty="0"/>
              <a:t>T-</a:t>
            </a:r>
            <a:r>
              <a:rPr lang="en-US" dirty="0" err="1"/>
              <a:t>kompetencer</a:t>
            </a:r>
            <a:r>
              <a:rPr lang="en-US" baseline="0" dirty="0"/>
              <a:t> med </a:t>
            </a:r>
            <a:r>
              <a:rPr lang="en-US" baseline="0" dirty="0" err="1"/>
              <a:t>afsæt</a:t>
            </a:r>
            <a:r>
              <a:rPr lang="en-US" baseline="0" dirty="0"/>
              <a:t> I Chalotte </a:t>
            </a:r>
            <a:r>
              <a:rPr lang="en-US" baseline="0" dirty="0" err="1"/>
              <a:t>Glintborgs</a:t>
            </a:r>
            <a:r>
              <a:rPr lang="en-US" baseline="0" dirty="0"/>
              <a:t>. </a:t>
            </a:r>
            <a:r>
              <a:rPr lang="en-US" baseline="0" dirty="0" err="1"/>
              <a:t>Ph.D</a:t>
            </a:r>
            <a:r>
              <a:rPr lang="en-US" baseline="0" dirty="0"/>
              <a:t> I </a:t>
            </a:r>
            <a:r>
              <a:rPr lang="en-US" baseline="0" dirty="0" err="1"/>
              <a:t>psykologi</a:t>
            </a:r>
            <a:r>
              <a:rPr lang="en-US" baseline="0" dirty="0"/>
              <a:t>. Aalborg </a:t>
            </a:r>
            <a:r>
              <a:rPr lang="en-US" baseline="0" dirty="0" err="1"/>
              <a:t>Universitet</a:t>
            </a:r>
            <a:r>
              <a:rPr lang="en-US" baseline="0" dirty="0"/>
              <a:t>.</a:t>
            </a:r>
            <a:endParaRPr lang="en-US" dirty="0"/>
          </a:p>
          <a:p>
            <a:endParaRPr lang="en-US" dirty="0"/>
          </a:p>
        </p:txBody>
      </p:sp>
      <p:sp>
        <p:nvSpPr>
          <p:cNvPr id="4" name="Pladsholder til dato 3"/>
          <p:cNvSpPr>
            <a:spLocks noGrp="1"/>
          </p:cNvSpPr>
          <p:nvPr>
            <p:ph type="dt" idx="10"/>
          </p:nvPr>
        </p:nvSpPr>
        <p:spPr/>
        <p:txBody>
          <a:bodyPr/>
          <a:lstStyle/>
          <a:p>
            <a:fld id="{5E9FE1CA-BB1B-4DD2-A166-5296D591D3E5}" type="datetime2">
              <a:rPr lang="da-DK" smtClean="0"/>
              <a:t>19. november 2024</a:t>
            </a:fld>
            <a:endParaRPr lang="da-DK" dirty="0"/>
          </a:p>
        </p:txBody>
      </p:sp>
      <p:sp>
        <p:nvSpPr>
          <p:cNvPr id="6" name="Pladsholder til sidefod 5"/>
          <p:cNvSpPr>
            <a:spLocks noGrp="1"/>
          </p:cNvSpPr>
          <p:nvPr>
            <p:ph type="ftr" sz="quarter" idx="12"/>
          </p:nvPr>
        </p:nvSpPr>
        <p:spPr/>
        <p:txBody>
          <a:bodyPr/>
          <a:lstStyle/>
          <a:p>
            <a:pPr rtl="0"/>
            <a:r>
              <a:rPr lang="da-DK" noProof="0"/>
              <a:t>Kilder. Se notefelt.</a:t>
            </a:r>
            <a:endParaRPr lang="da-DK" noProof="0" dirty="0"/>
          </a:p>
        </p:txBody>
      </p:sp>
    </p:spTree>
    <p:extLst>
      <p:ext uri="{BB962C8B-B14F-4D97-AF65-F5344CB8AC3E}">
        <p14:creationId xmlns:p14="http://schemas.microsoft.com/office/powerpoint/2010/main" val="91588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a:xfrm>
            <a:off x="-1" y="4400550"/>
            <a:ext cx="6856413" cy="3600450"/>
          </a:xfrm>
        </p:spPr>
        <p:txBody>
          <a:bodyPr/>
          <a:lstStyle/>
          <a:p>
            <a:r>
              <a:rPr lang="da-DK" sz="1400" b="1" dirty="0"/>
              <a:t>Åben Dialog er den arbejdsmåde som mest konkret udmønter en recovery-orienteret rehabiliterende praksis.</a:t>
            </a:r>
          </a:p>
          <a:p>
            <a:r>
              <a:rPr lang="da-DK" sz="1400" b="1" dirty="0"/>
              <a:t>Monologisme er en institutionel kommunikationsform. Hvor en privilegeret, top-</a:t>
            </a:r>
            <a:r>
              <a:rPr lang="da-DK" sz="1400" b="1" dirty="0" err="1"/>
              <a:t>down</a:t>
            </a:r>
            <a:r>
              <a:rPr lang="da-DK" sz="1400" b="1" dirty="0"/>
              <a:t> ekspert taler. Og en mere eller mindre passiv borger  – lytter. </a:t>
            </a:r>
            <a:br>
              <a:rPr lang="da-DK" sz="1400" b="1" dirty="0"/>
            </a:br>
            <a:r>
              <a:rPr lang="da-DK" sz="1400" b="1" dirty="0"/>
              <a:t>Problemet med monologisme er, at der er tendens til en overdreven normfokus</a:t>
            </a:r>
            <a:br>
              <a:rPr lang="da-DK" sz="1400" b="1" dirty="0"/>
            </a:br>
            <a:r>
              <a:rPr lang="da-DK" sz="1400" b="1" dirty="0"/>
              <a:t>vel at mærke fokus på en abstraktion.</a:t>
            </a:r>
            <a:br>
              <a:rPr lang="da-DK" sz="1400" dirty="0"/>
            </a:br>
            <a:endParaRPr lang="da-DK" dirty="0"/>
          </a:p>
          <a:p>
            <a:r>
              <a:rPr lang="da-DK" dirty="0" err="1"/>
              <a:t>Seikkula</a:t>
            </a:r>
            <a:r>
              <a:rPr lang="da-DK" dirty="0"/>
              <a:t>, J (2004). Olson, M, </a:t>
            </a:r>
            <a:r>
              <a:rPr lang="da-DK" dirty="0" err="1"/>
              <a:t>Seikkula</a:t>
            </a:r>
            <a:r>
              <a:rPr lang="da-DK" dirty="0"/>
              <a:t>, J &amp; </a:t>
            </a:r>
            <a:r>
              <a:rPr lang="da-DK" dirty="0" err="1"/>
              <a:t>Ziedonis</a:t>
            </a:r>
            <a:r>
              <a:rPr lang="da-DK" dirty="0"/>
              <a:t>, D. (2014). Arnkil T E, </a:t>
            </a:r>
            <a:r>
              <a:rPr lang="da-DK" dirty="0" err="1"/>
              <a:t>Seikkula</a:t>
            </a:r>
            <a:r>
              <a:rPr lang="da-DK" dirty="0"/>
              <a:t> J  (2015)</a:t>
            </a:r>
          </a:p>
          <a:p>
            <a:r>
              <a:rPr lang="da-DK" dirty="0" err="1"/>
              <a:t>Ulland</a:t>
            </a:r>
            <a:r>
              <a:rPr lang="da-DK" dirty="0"/>
              <a:t>, D. Andersen, JW. Larsen, IB. </a:t>
            </a:r>
            <a:r>
              <a:rPr lang="da-DK" dirty="0" err="1"/>
              <a:t>Seikkula</a:t>
            </a:r>
            <a:r>
              <a:rPr lang="da-DK" dirty="0"/>
              <a:t>, J (2013). Mc </a:t>
            </a:r>
            <a:r>
              <a:rPr lang="da-DK" dirty="0" err="1"/>
              <a:t>Craflin</a:t>
            </a:r>
            <a:r>
              <a:rPr lang="da-DK" dirty="0"/>
              <a:t> (2015). </a:t>
            </a:r>
            <a:r>
              <a:rPr lang="en-US" dirty="0" err="1"/>
              <a:t>Willott</a:t>
            </a:r>
            <a:r>
              <a:rPr lang="en-US" dirty="0"/>
              <a:t> et al (2012)                                                                                                                                                                                                                                     </a:t>
            </a:r>
            <a:r>
              <a:rPr lang="da-DK" dirty="0"/>
              <a:t>Vange, B (2015)</a:t>
            </a:r>
          </a:p>
          <a:p>
            <a:endParaRPr lang="da-DK" dirty="0"/>
          </a:p>
        </p:txBody>
      </p:sp>
      <p:sp>
        <p:nvSpPr>
          <p:cNvPr id="4" name="Pladsholder til dato 3"/>
          <p:cNvSpPr>
            <a:spLocks noGrp="1"/>
          </p:cNvSpPr>
          <p:nvPr>
            <p:ph type="dt" idx="10"/>
          </p:nvPr>
        </p:nvSpPr>
        <p:spPr/>
        <p:txBody>
          <a:bodyPr/>
          <a:lstStyle/>
          <a:p>
            <a:fld id="{4678FE2E-43E0-44BA-8BB0-5288AC80CD54}" type="datetime2">
              <a:rPr lang="da-DK" smtClean="0"/>
              <a:t>19. november 2024</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pPr/>
              <a:t>24</a:t>
            </a:fld>
            <a:endParaRPr lang="da-DK" dirty="0"/>
          </a:p>
        </p:txBody>
      </p:sp>
    </p:spTree>
    <p:extLst>
      <p:ext uri="{BB962C8B-B14F-4D97-AF65-F5344CB8AC3E}">
        <p14:creationId xmlns:p14="http://schemas.microsoft.com/office/powerpoint/2010/main" val="385529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a:xfrm>
            <a:off x="-1899592" y="4114800"/>
            <a:ext cx="10873207" cy="5029200"/>
          </a:xfrm>
        </p:spPr>
        <p:txBody>
          <a:bodyPr/>
          <a:lstStyle/>
          <a:p>
            <a:r>
              <a:rPr lang="da-DK" dirty="0"/>
              <a:t>Når vi laver a) udredning, b) mål, c) handleplan og d) indsats som: 1)  baseres på aktørens drømme, ønsker, håb og ressourcer. Så får vi øget dokumenteret effekt</a:t>
            </a:r>
          </a:p>
          <a:p>
            <a:pPr lvl="0"/>
            <a:r>
              <a:rPr lang="da-DK" dirty="0"/>
              <a:t>Når vi laver a) udredning, b) mål, c) handleplan og d) indsats som: 2) gør at aktøren </a:t>
            </a:r>
            <a:r>
              <a:rPr lang="da-DK" i="1" u="sng" dirty="0"/>
              <a:t>oplever</a:t>
            </a:r>
            <a:r>
              <a:rPr lang="da-DK" dirty="0"/>
              <a:t> sig set, hørt, respekteret og godt hjulpet. Så får vi øget dokumenteret effekt</a:t>
            </a:r>
          </a:p>
          <a:p>
            <a:pPr lvl="0"/>
            <a:r>
              <a:rPr lang="da-DK" dirty="0"/>
              <a:t>Når vi laver a) udredning, b) mål, c) handleplan og d) indsats som: 3) samskabes med aktøren og dennes </a:t>
            </a:r>
            <a:r>
              <a:rPr lang="da-DK" dirty="0" err="1"/>
              <a:t>selv-valgte</a:t>
            </a:r>
            <a:r>
              <a:rPr lang="da-DK" dirty="0"/>
              <a:t> netværk, hvor vi inviterer dem ind i planlægning og evaluering af indsatsen. Så får vi øget dokumenteret effekt                                                                                                                        </a:t>
            </a:r>
          </a:p>
          <a:p>
            <a:endParaRPr lang="da-DK" dirty="0"/>
          </a:p>
          <a:p>
            <a:r>
              <a:rPr lang="da-DK" dirty="0"/>
              <a:t>”</a:t>
            </a:r>
            <a:r>
              <a:rPr lang="da-DK" i="1" dirty="0"/>
              <a:t>På trods af et øget fokus på personinvolvering kan personer med funktionsevnenedsættelse forsat opleve at blive objektiviseret og reduceret til at være en diagnose frem for en person med en diagnose. Hvis den professionelle har et biomedicinsk fokus, hvor sygdom primært opfattes som biologiske fejl, funktioner eller afvigelser, kan det føre til, at personen oplever at blive set som sine vanskeligheder og ikke som et myndigt menneske</a:t>
            </a:r>
            <a:r>
              <a:rPr lang="da-DK" dirty="0"/>
              <a:t>”                                                              </a:t>
            </a:r>
          </a:p>
          <a:p>
            <a:r>
              <a:rPr lang="da-DK" dirty="0"/>
              <a:t>Glintborg C, Birkemose D, ”Hvis man havde set mig som menneske fremfor bare min skade” – Indefra-perspektiver på dansk </a:t>
            </a:r>
            <a:r>
              <a:rPr lang="da-DK" dirty="0" err="1"/>
              <a:t>neurorehabilitering</a:t>
            </a:r>
            <a:r>
              <a:rPr lang="da-DK" dirty="0"/>
              <a:t>. Forskning i Pædagogers Profession og Uddannelse. 2018; 2(1):33-48.</a:t>
            </a:r>
          </a:p>
          <a:p>
            <a:pPr marL="0" indent="0">
              <a:buNone/>
            </a:pPr>
            <a:r>
              <a:rPr lang="da-DK" dirty="0" err="1"/>
              <a:t>Videnscenter</a:t>
            </a:r>
            <a:r>
              <a:rPr lang="da-DK" dirty="0"/>
              <a:t> for Anbragte Børn og Unge (VABU) (2017):  Københavns kommune.  </a:t>
            </a:r>
          </a:p>
          <a:p>
            <a:pPr marL="0" indent="0">
              <a:buNone/>
            </a:pPr>
            <a:r>
              <a:rPr lang="da-DK" dirty="0"/>
              <a:t>Warming, H (2011) Børneperspektiver. Børn som ligeværdige medspillere i socialt og pædagogisk arbejde. Købehavn. Akademisk Forlag.                                                                                                                                                                </a:t>
            </a:r>
            <a:r>
              <a:rPr lang="da-DK" dirty="0" err="1"/>
              <a:t>Brodtkorb</a:t>
            </a:r>
            <a:r>
              <a:rPr lang="da-DK" dirty="0"/>
              <a:t>, E. </a:t>
            </a:r>
            <a:r>
              <a:rPr lang="da-DK" dirty="0" err="1"/>
              <a:t>Rugkås</a:t>
            </a:r>
            <a:r>
              <a:rPr lang="da-DK" dirty="0"/>
              <a:t>, M. (2009): Sociologi og social antropologi. Munksgaards forlag. Kapitel 1, side 27</a:t>
            </a:r>
          </a:p>
        </p:txBody>
      </p:sp>
      <p:sp>
        <p:nvSpPr>
          <p:cNvPr id="5" name="Pladsholder til diasnummer 4"/>
          <p:cNvSpPr>
            <a:spLocks noGrp="1"/>
          </p:cNvSpPr>
          <p:nvPr>
            <p:ph type="sldNum" sz="quarter" idx="11"/>
          </p:nvPr>
        </p:nvSpPr>
        <p:spPr/>
        <p:txBody>
          <a:bodyPr/>
          <a:lstStyle/>
          <a:p>
            <a:fld id="{80913D85-34BC-4FA7-A491-B95498CAAD60}" type="slidenum">
              <a:rPr lang="da-DK" smtClean="0"/>
              <a:t>2</a:t>
            </a:fld>
            <a:endParaRPr lang="da-DK" dirty="0"/>
          </a:p>
        </p:txBody>
      </p:sp>
      <p:sp>
        <p:nvSpPr>
          <p:cNvPr id="4" name="Pladsholder til sidehoved 3"/>
          <p:cNvSpPr>
            <a:spLocks noGrp="1"/>
          </p:cNvSpPr>
          <p:nvPr>
            <p:ph type="hdr" sz="quarter" idx="12"/>
          </p:nvPr>
        </p:nvSpPr>
        <p:spPr/>
        <p:txBody>
          <a:bodyPr/>
          <a:lstStyle/>
          <a:p>
            <a:r>
              <a:rPr lang="da-DK"/>
              <a:t>Grundmodul 1, Syrenparken, 4.3.2019</a:t>
            </a:r>
            <a:endParaRPr lang="da-DK" dirty="0"/>
          </a:p>
        </p:txBody>
      </p:sp>
    </p:spTree>
    <p:extLst>
      <p:ext uri="{BB962C8B-B14F-4D97-AF65-F5344CB8AC3E}">
        <p14:creationId xmlns:p14="http://schemas.microsoft.com/office/powerpoint/2010/main" val="1986742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a:xfrm>
            <a:off x="-3627784" y="4114800"/>
            <a:ext cx="14113568" cy="5029200"/>
          </a:xfrm>
        </p:spPr>
        <p:txBody>
          <a:bodyPr/>
          <a:lstStyle/>
          <a:p>
            <a:r>
              <a:rPr lang="da-DK" dirty="0"/>
              <a:t>Det du fokuserer på, får</a:t>
            </a:r>
            <a:r>
              <a:rPr lang="da-DK" baseline="0" dirty="0"/>
              <a:t> du mere af. </a:t>
            </a:r>
          </a:p>
          <a:p>
            <a:endParaRPr lang="da-DK" dirty="0"/>
          </a:p>
          <a:p>
            <a:endParaRPr lang="da-DK" dirty="0"/>
          </a:p>
        </p:txBody>
      </p:sp>
      <p:sp>
        <p:nvSpPr>
          <p:cNvPr id="5" name="Pladsholder til sidefod 4"/>
          <p:cNvSpPr>
            <a:spLocks noGrp="1"/>
          </p:cNvSpPr>
          <p:nvPr>
            <p:ph type="ftr" sz="quarter" idx="11"/>
          </p:nvPr>
        </p:nvSpPr>
        <p:spPr>
          <a:xfrm flipV="1">
            <a:off x="0" y="9143999"/>
            <a:ext cx="2971800" cy="108519"/>
          </a:xfrm>
        </p:spPr>
        <p:txBody>
          <a:bodyPr/>
          <a:lstStyle/>
          <a:p>
            <a:pPr rtl="0"/>
            <a:r>
              <a:rPr lang="da-DK" noProof="0"/>
              <a:t>Kilder og tekst i notefelt</a:t>
            </a:r>
            <a:endParaRPr lang="da-DK" noProof="0" dirty="0"/>
          </a:p>
        </p:txBody>
      </p:sp>
    </p:spTree>
    <p:extLst>
      <p:ext uri="{BB962C8B-B14F-4D97-AF65-F5344CB8AC3E}">
        <p14:creationId xmlns:p14="http://schemas.microsoft.com/office/powerpoint/2010/main" val="74141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a:effectLst/>
                <a:latin typeface="Aptos" panose="020B0004020202020204" pitchFamily="34" charset="0"/>
                <a:ea typeface="Aptos" panose="020B0004020202020204" pitchFamily="34" charset="0"/>
                <a:cs typeface="Times New Roman" panose="02020603050405020304" pitchFamily="18" charset="0"/>
              </a:rPr>
              <a:t>Kilde: Socialstyrelsen (2023). Recovery-orienteret rehabilitering/Borgeren ved roret. Vejledning til praksis. </a:t>
            </a:r>
          </a:p>
          <a:p>
            <a:r>
              <a:rPr lang="da-DK" sz="1200" dirty="0">
                <a:effectLst/>
                <a:latin typeface="Aptos" panose="020B0004020202020204" pitchFamily="34" charset="0"/>
                <a:ea typeface="Aptos" panose="020B0004020202020204" pitchFamily="34" charset="0"/>
                <a:cs typeface="Times New Roman" panose="02020603050405020304" pitchFamily="18" charset="0"/>
              </a:rPr>
              <a:t>Morten Greve (2021). Principfokuseret udviklingsevaluering: hvad er på spil? Refleksioner og erfaringer fra praksis. Dansk Evalueringsselskab 16.11.2021. Om Socialstyrelsens strategi. Lokaliseret november 2024 på: file:///D:/Reitzel%202024.%20Kilde.%20Principfokuseret%20udviklingsevaluering.%20Socialstyrelsens%20strategi..pdf</a:t>
            </a:r>
          </a:p>
          <a:p>
            <a:endParaRPr lang="da-DK" sz="1200" dirty="0">
              <a:effectLst/>
              <a:latin typeface="Aptos" panose="020B0004020202020204" pitchFamily="34" charset="0"/>
              <a:cs typeface="Times New Roman" panose="02020603050405020304" pitchFamily="18" charset="0"/>
            </a:endParaRPr>
          </a:p>
          <a:p>
            <a:pPr algn="l" fontAlgn="base">
              <a:spcAft>
                <a:spcPts val="750"/>
              </a:spcAft>
            </a:pPr>
            <a:r>
              <a:rPr lang="da-DK" b="0" i="0" dirty="0">
                <a:solidFill>
                  <a:srgbClr val="3A3A3A"/>
                </a:solidFill>
                <a:effectLst/>
                <a:latin typeface="Helvetica" panose="020B0604020202020204" pitchFamily="34" charset="0"/>
              </a:rPr>
              <a:t>Onsdag d. 9. september 2020 afholdt Socialstyrelsen konferencen ’Kvalitet i socialpsykiatrien – med fokus på </a:t>
            </a:r>
            <a:r>
              <a:rPr lang="da-DK" b="0" i="0" dirty="0" err="1">
                <a:solidFill>
                  <a:srgbClr val="3A3A3A"/>
                </a:solidFill>
                <a:effectLst/>
                <a:latin typeface="Helvetica" panose="020B0604020202020204" pitchFamily="34" charset="0"/>
              </a:rPr>
              <a:t>recovery</a:t>
            </a:r>
            <a:r>
              <a:rPr lang="da-DK" b="0" i="0" dirty="0">
                <a:solidFill>
                  <a:srgbClr val="3A3A3A"/>
                </a:solidFill>
                <a:effectLst/>
                <a:latin typeface="Helvetica" panose="020B0604020202020204" pitchFamily="34" charset="0"/>
              </a:rPr>
              <a:t> og rehabilitering’. Her havde 400 deltagere tændt deres computer derhjemme eller på kontoret, for at være med til konferencen. Konferencen var en del af Socialstyrelsens fokus i år 2019-2022, hvor der arbejdes på at give socialpsykiatrien et kvalitets- og kompetenceløft. Socialstyrelsen ønsker at skabe en fælles kvalitetsforståelse på tværs af socialpsykiatrien, hvor sundhed, forebyggelse, helhed og sammenhæng, borgerens progression og udvikling indtænkes. Der er afsat 100 mio. kroner til initiativet over de fire år. Socialstyrelsens oplæg var tiltænkt fagpersoner, og drejede sig om muligheden for at tilmelde sig udviklingsforløb for at styrke kvaliteten i socialpsykiatrien. Her blev det kommunikeret at kvalitetssikringen i udviklingsforløbene består af en implementeringsgruppe, som er sammensat af både fagpersoner og borgere med egne erfaringer fra socialpsykiatrien. Kilde: Peer-partnerskabet (2020) Helten i førersædet. Nyhedsmail 15.9.2020 fra Peer-partnerskabet. Lokaliseret november 2024 på: https://peerpartnerskabet.dk/2020/09/helten-i-foerersaedet/</a:t>
            </a:r>
          </a:p>
          <a:p>
            <a:pPr algn="l" fontAlgn="base">
              <a:spcAft>
                <a:spcPts val="750"/>
              </a:spcAft>
            </a:pPr>
            <a:endParaRPr lang="da-DK" b="0" i="0" dirty="0">
              <a:solidFill>
                <a:srgbClr val="3A3A3A"/>
              </a:solidFill>
              <a:effectLst/>
              <a:latin typeface="Helvetica" panose="020B0604020202020204" pitchFamily="34" charset="0"/>
            </a:endParaRPr>
          </a:p>
          <a:p>
            <a:pPr marL="0" marR="0" lvl="0" indent="0" algn="l" defTabSz="914400" rtl="0" eaLnBrk="1" fontAlgn="base" latinLnBrk="0" hangingPunct="1">
              <a:lnSpc>
                <a:spcPct val="100000"/>
              </a:lnSpc>
              <a:spcBef>
                <a:spcPts val="0"/>
              </a:spcBef>
              <a:spcAft>
                <a:spcPts val="750"/>
              </a:spcAft>
              <a:buClrTx/>
              <a:buSzTx/>
              <a:buFontTx/>
              <a:buNone/>
              <a:tabLst/>
              <a:defRPr/>
            </a:pPr>
            <a:r>
              <a:rPr lang="da-DK" sz="1800" dirty="0">
                <a:effectLst/>
                <a:latin typeface="Aptos" panose="020B0004020202020204" pitchFamily="34" charset="0"/>
                <a:ea typeface="Aptos" panose="020B0004020202020204" pitchFamily="34" charset="0"/>
                <a:cs typeface="Times New Roman" panose="02020603050405020304" pitchFamily="18" charset="0"/>
              </a:rPr>
              <a:t>Kilde: Social-og Boligstyrelsen (2024) </a:t>
            </a:r>
            <a:r>
              <a:rPr lang="da-DK" sz="1800" dirty="0" err="1">
                <a:effectLst/>
                <a:latin typeface="Aptos" panose="020B0004020202020204" pitchFamily="34" charset="0"/>
                <a:ea typeface="Aptos" panose="020B0004020202020204" pitchFamily="34" charset="0"/>
                <a:cs typeface="Times New Roman" panose="02020603050405020304" pitchFamily="18" charset="0"/>
              </a:rPr>
              <a:t>Vidensnotat</a:t>
            </a:r>
            <a:r>
              <a:rPr lang="da-DK" sz="1800" dirty="0">
                <a:effectLst/>
                <a:latin typeface="Aptos" panose="020B0004020202020204" pitchFamily="34" charset="0"/>
                <a:ea typeface="Aptos" panose="020B0004020202020204" pitchFamily="34" charset="0"/>
                <a:cs typeface="Times New Roman" panose="02020603050405020304" pitchFamily="18" charset="0"/>
              </a:rPr>
              <a:t> - Recovery-orienteret rehabilitering. Sekretariatet for Ekspertudvalget på socialområdet januar 2024, side 6. I 2024 udbredes Recovery-orienteret rehabilitering til hele voksenområdet, på tværs af socialpsykiatri, handicap og udsatte voksne: Citat: ”</a:t>
            </a:r>
            <a:r>
              <a:rPr lang="da-DK" sz="1800" i="1" dirty="0">
                <a:effectLst/>
                <a:latin typeface="Aptos" panose="020B0004020202020204" pitchFamily="34" charset="0"/>
                <a:ea typeface="Aptos" panose="020B0004020202020204" pitchFamily="34" charset="0"/>
                <a:cs typeface="Times New Roman" panose="02020603050405020304" pitchFamily="18" charset="0"/>
              </a:rPr>
              <a:t>Recovery-orienteret rehabilitering øger borgerens selvstændighed og giver fagligt mening for ledere og medarbejdere. Omlægningen bringer borgerne tættere på et almindeligt liv i egen bolig og med beskæftigelse. Omlægningen forudsætter, at borgerne er aktivt deltagende i såvel egen sag som i udviklingen af indsatserne (fx tilbudsvifte). Ved at arbejde systematisk med afsæt i Recovery-orienteret rehabilitering kan opnås væsentlig mere end den hidtidige indsats. Selv om ikke alle borgere kan komme sig, har de mest succesfulde kommuner oplevet positive resultater, når man samarbejder med borgerne på en ny måde. Omlægningen til Recovery-orienteret rehabilitering opleves meningsfuld blandt både ledere, medarbejdere og borgere</a:t>
            </a:r>
            <a:r>
              <a:rPr lang="da-DK" sz="1800" dirty="0">
                <a:effectLst/>
                <a:latin typeface="Aptos" panose="020B0004020202020204" pitchFamily="34" charset="0"/>
                <a:ea typeface="Aptos" panose="020B0004020202020204" pitchFamily="34" charset="0"/>
                <a:cs typeface="Times New Roman" panose="02020603050405020304" pitchFamily="18" charset="0"/>
              </a:rPr>
              <a:t>”</a:t>
            </a:r>
            <a:endParaRPr lang="da-DK" dirty="0"/>
          </a:p>
        </p:txBody>
      </p:sp>
      <p:sp>
        <p:nvSpPr>
          <p:cNvPr id="4" name="Pladsholder til sidefod 3"/>
          <p:cNvSpPr>
            <a:spLocks noGrp="1"/>
          </p:cNvSpPr>
          <p:nvPr>
            <p:ph type="ftr" sz="quarter" idx="4"/>
          </p:nvPr>
        </p:nvSpPr>
        <p:spPr/>
        <p:txBody>
          <a:bodyPr/>
          <a:lstStyle/>
          <a:p>
            <a:pPr rtl="0"/>
            <a:r>
              <a:rPr lang="da-DK" noProof="0"/>
              <a:t>Kilder og tekst i notefelt</a:t>
            </a:r>
            <a:endParaRPr lang="da-DK" noProof="0" dirty="0"/>
          </a:p>
        </p:txBody>
      </p:sp>
    </p:spTree>
    <p:extLst>
      <p:ext uri="{BB962C8B-B14F-4D97-AF65-F5344CB8AC3E}">
        <p14:creationId xmlns:p14="http://schemas.microsoft.com/office/powerpoint/2010/main" val="3621293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a:xfrm>
            <a:off x="-2259632" y="4114800"/>
            <a:ext cx="11089232" cy="4273624"/>
          </a:xfrm>
        </p:spPr>
        <p:txBody>
          <a:bodyPr/>
          <a:lstStyle/>
          <a:p>
            <a:pPr marL="0" indent="0">
              <a:buNone/>
            </a:pPr>
            <a:r>
              <a:rPr lang="da-DK" dirty="0"/>
              <a:t>Mit oplæg vil give dig bud på hvilke tilgange som</a:t>
            </a:r>
            <a:r>
              <a:rPr lang="da-DK" baseline="0" dirty="0"/>
              <a:t> fremmer </a:t>
            </a:r>
            <a:r>
              <a:rPr lang="da-DK" dirty="0"/>
              <a:t>aktørens</a:t>
            </a:r>
            <a:r>
              <a:rPr lang="da-DK" baseline="0" dirty="0"/>
              <a:t> </a:t>
            </a:r>
            <a:r>
              <a:rPr lang="da-DK" baseline="0" dirty="0" err="1"/>
              <a:t>recovery</a:t>
            </a:r>
            <a:r>
              <a:rPr lang="da-DK" baseline="0" dirty="0"/>
              <a:t>.</a:t>
            </a:r>
            <a:r>
              <a:rPr lang="da-DK" dirty="0"/>
              <a:t> </a:t>
            </a:r>
          </a:p>
          <a:p>
            <a:pPr marL="0" indent="0">
              <a:buNone/>
            </a:pPr>
            <a:r>
              <a:rPr lang="da-DK" b="1" dirty="0"/>
              <a:t>Virkningskæden som virker:                                                                                                                                                                                                                                                                                                            </a:t>
            </a:r>
            <a:r>
              <a:rPr lang="da-DK" sz="1600" b="1" dirty="0">
                <a:solidFill>
                  <a:srgbClr val="00B050"/>
                </a:solidFill>
              </a:rPr>
              <a:t>A) </a:t>
            </a:r>
            <a:r>
              <a:rPr lang="da-DK" b="1" dirty="0"/>
              <a:t>Når aktører oplever øget kontrol med egen situation og hverdag, så                                                                                                                                                                                                                  </a:t>
            </a:r>
            <a:r>
              <a:rPr lang="da-DK" sz="1600" b="1" dirty="0">
                <a:solidFill>
                  <a:srgbClr val="00B050"/>
                </a:solidFill>
              </a:rPr>
              <a:t>B) </a:t>
            </a:r>
            <a:r>
              <a:rPr lang="da-DK" b="1" dirty="0"/>
              <a:t>falder aktørens angst og                                                                                                                                                                                                                                                                                                       </a:t>
            </a:r>
            <a:r>
              <a:rPr lang="da-DK" sz="1600" b="1" dirty="0">
                <a:solidFill>
                  <a:srgbClr val="00B050"/>
                </a:solidFill>
              </a:rPr>
              <a:t>C) </a:t>
            </a:r>
            <a:r>
              <a:rPr lang="da-DK" b="1" dirty="0"/>
              <a:t>Aktørens trivsel, funktions- og samarbejdsevne stiger. </a:t>
            </a:r>
          </a:p>
          <a:p>
            <a:pPr marL="0" indent="0">
              <a:buNone/>
            </a:pPr>
            <a:endParaRPr lang="da-DK" b="1" dirty="0"/>
          </a:p>
          <a:p>
            <a:pPr marL="0" indent="0">
              <a:buNone/>
            </a:pPr>
            <a:endParaRPr lang="da-DK" b="1" dirty="0"/>
          </a:p>
        </p:txBody>
      </p:sp>
      <p:sp>
        <p:nvSpPr>
          <p:cNvPr id="4" name="Pladsholder til sidefod 3"/>
          <p:cNvSpPr>
            <a:spLocks noGrp="1"/>
          </p:cNvSpPr>
          <p:nvPr>
            <p:ph type="ftr" sz="quarter" idx="10"/>
          </p:nvPr>
        </p:nvSpPr>
        <p:spPr>
          <a:xfrm flipV="1">
            <a:off x="116632" y="9396535"/>
            <a:ext cx="2855168" cy="72009"/>
          </a:xfrm>
        </p:spPr>
        <p:txBody>
          <a:bodyPr/>
          <a:lstStyle/>
          <a:p>
            <a:pPr rtl="0"/>
            <a:r>
              <a:rPr lang="da-DK" noProof="0"/>
              <a:t>Kilder og tekst i notefelt</a:t>
            </a:r>
            <a:endParaRPr lang="da-DK" noProof="0" dirty="0"/>
          </a:p>
        </p:txBody>
      </p:sp>
    </p:spTree>
    <p:extLst>
      <p:ext uri="{BB962C8B-B14F-4D97-AF65-F5344CB8AC3E}">
        <p14:creationId xmlns:p14="http://schemas.microsoft.com/office/powerpoint/2010/main" val="819836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Henry T Fords lav-komplekse lineære </a:t>
            </a:r>
            <a:r>
              <a:rPr lang="da-DK"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to-dimensionelle</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samlebånds-logik med fokus på standardiseret objekt-reproduktion</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da-DK" dirty="0"/>
          </a:p>
        </p:txBody>
      </p:sp>
      <p:sp>
        <p:nvSpPr>
          <p:cNvPr id="4" name="Pladsholder til sidefod 3"/>
          <p:cNvSpPr>
            <a:spLocks noGrp="1"/>
          </p:cNvSpPr>
          <p:nvPr>
            <p:ph type="ftr" sz="quarter" idx="4"/>
          </p:nvPr>
        </p:nvSpPr>
        <p:spPr/>
        <p:txBody>
          <a:bodyPr/>
          <a:lstStyle/>
          <a:p>
            <a:pPr rtl="0"/>
            <a:r>
              <a:rPr lang="da-DK" noProof="0"/>
              <a:t>Kilder og tekst i notefelt</a:t>
            </a:r>
            <a:endParaRPr lang="da-DK" noProof="0" dirty="0"/>
          </a:p>
        </p:txBody>
      </p:sp>
    </p:spTree>
    <p:extLst>
      <p:ext uri="{BB962C8B-B14F-4D97-AF65-F5344CB8AC3E}">
        <p14:creationId xmlns:p14="http://schemas.microsoft.com/office/powerpoint/2010/main" val="358476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Internettets cirkulære, hyper-komplekse </a:t>
            </a:r>
            <a:r>
              <a:rPr lang="da-DK"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tre-dimensionelle</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netværks-logik med fokus på mægtig- og </a:t>
            </a:r>
            <a:r>
              <a:rPr lang="da-DK" sz="1800"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myndiggørelse</a:t>
            </a:r>
            <a:r>
              <a:rPr lang="da-DK"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af aktørland (borgere). Oprindeligt blev internettet udviklet af militæret. Internettet var tænkt som decentral netværksstruktur som ikke let kunne slås ud i et enkelt ”strike”. </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da-DK" dirty="0"/>
          </a:p>
        </p:txBody>
      </p:sp>
      <p:sp>
        <p:nvSpPr>
          <p:cNvPr id="4" name="Pladsholder til sidefod 3"/>
          <p:cNvSpPr>
            <a:spLocks noGrp="1"/>
          </p:cNvSpPr>
          <p:nvPr>
            <p:ph type="ftr" sz="quarter" idx="4"/>
          </p:nvPr>
        </p:nvSpPr>
        <p:spPr/>
        <p:txBody>
          <a:bodyPr/>
          <a:lstStyle/>
          <a:p>
            <a:pPr rtl="0"/>
            <a:r>
              <a:rPr lang="da-DK" noProof="0"/>
              <a:t>Kilder og tekst i notefelt</a:t>
            </a:r>
            <a:endParaRPr lang="da-DK" noProof="0" dirty="0"/>
          </a:p>
        </p:txBody>
      </p:sp>
    </p:spTree>
    <p:extLst>
      <p:ext uri="{BB962C8B-B14F-4D97-AF65-F5344CB8AC3E}">
        <p14:creationId xmlns:p14="http://schemas.microsoft.com/office/powerpoint/2010/main" val="1118297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a:xfrm>
            <a:off x="0" y="4343400"/>
            <a:ext cx="6858000" cy="4114800"/>
          </a:xfrm>
        </p:spPr>
        <p:txBody>
          <a:bodyPr/>
          <a:lstStyle/>
          <a:p>
            <a:r>
              <a:rPr lang="da-DK" sz="800" dirty="0"/>
              <a:t>Hvis nu Utzon havde fået ret. I den cirkulære helhedsforståelse overfor den firkantede forståelse af verden som fragmenterede enkelt-dele. Hvis nu Utzon havde vundet udbuddet over Københavns havn. Vundet over </a:t>
            </a:r>
            <a:r>
              <a:rPr lang="da-DK" sz="800" b="0" kern="100" dirty="0">
                <a:solidFill>
                  <a:srgbClr val="00B050"/>
                </a:solidFill>
                <a:effectLst/>
                <a:ea typeface="Aptos" panose="020B0004020202020204" pitchFamily="34" charset="0"/>
                <a:cs typeface="Aptos Display" panose="020B0004020202020204" pitchFamily="34" charset="0"/>
              </a:rPr>
              <a:t>Henrys Ford samlebånds-logik. Hvis nu verden er en klode hvor alt er en enhed, i den forstand at alt er forbundet og interagerer.</a:t>
            </a:r>
            <a:r>
              <a:rPr lang="da-DK" sz="800" b="1" kern="100" dirty="0">
                <a:solidFill>
                  <a:srgbClr val="00B050"/>
                </a:solidFill>
                <a:effectLst/>
                <a:ea typeface="Aptos" panose="020B0004020202020204" pitchFamily="34" charset="0"/>
                <a:cs typeface="Aptos Display" panose="020B0004020202020204" pitchFamily="34" charset="0"/>
              </a:rPr>
              <a:t> </a:t>
            </a:r>
            <a:r>
              <a:rPr lang="da-DK" sz="800" b="0" kern="100" dirty="0">
                <a:solidFill>
                  <a:srgbClr val="00B050"/>
                </a:solidFill>
                <a:effectLst/>
                <a:ea typeface="Aptos" panose="020B0004020202020204" pitchFamily="34" charset="0"/>
                <a:cs typeface="Aptos Display" panose="020B0004020202020204" pitchFamily="34" charset="0"/>
              </a:rPr>
              <a:t>Så kan det forstås som </a:t>
            </a:r>
            <a:r>
              <a:rPr lang="da-DK" sz="800" b="0" kern="100" dirty="0" err="1">
                <a:solidFill>
                  <a:srgbClr val="00B050"/>
                </a:solidFill>
                <a:effectLst/>
                <a:ea typeface="Aptos" panose="020B0004020202020204" pitchFamily="34" charset="0"/>
                <a:cs typeface="Aptos Display" panose="020B0004020202020204" pitchFamily="34" charset="0"/>
              </a:rPr>
              <a:t>recovery</a:t>
            </a:r>
            <a:r>
              <a:rPr lang="da-DK" sz="800" b="0" kern="100" dirty="0">
                <a:solidFill>
                  <a:srgbClr val="00B050"/>
                </a:solidFill>
                <a:effectLst/>
                <a:ea typeface="Aptos" panose="020B0004020202020204" pitchFamily="34" charset="0"/>
                <a:cs typeface="Aptos Display" panose="020B0004020202020204" pitchFamily="34" charset="0"/>
              </a:rPr>
              <a:t> i stor-skala. Men verden </a:t>
            </a:r>
            <a:r>
              <a:rPr lang="da-DK" sz="800" kern="100" dirty="0">
                <a:solidFill>
                  <a:srgbClr val="00B050"/>
                </a:solidFill>
                <a:effectLst/>
                <a:ea typeface="Aptos" panose="020B0004020202020204" pitchFamily="34" charset="0"/>
                <a:cs typeface="Aptos Display" panose="020B0004020202020204" pitchFamily="34" charset="0"/>
              </a:rPr>
              <a:t>er fragmenteret, fordi magten, på godt og ondt - kontrollerer gennem fragmentering. Dermed konstrueres menneskers forståelser som isolerede enkelthændelser. Isolerede enkelthændelse som matcher magtens og naturvidenskabens kompleksitetsreduktion – på godt og ondt. Naturvidenskaben søger at isolere fænomener som ellers er forbundet og interagerende. Med det formål at studere enkelt-objekter og udlede konklusioner om helheden på baggrund af isolerede enkelt-objekter. Isolere fænomener som i en cirkulær netværks-logik er vævet sammen i en overordnet helhed. Vi er i en </a:t>
            </a:r>
            <a:r>
              <a:rPr lang="da-DK" sz="800" kern="100" dirty="0" err="1">
                <a:solidFill>
                  <a:srgbClr val="00B050"/>
                </a:solidFill>
                <a:effectLst/>
                <a:ea typeface="Aptos" panose="020B0004020202020204" pitchFamily="34" charset="0"/>
                <a:cs typeface="Aptos Display" panose="020B0004020202020204" pitchFamily="34" charset="0"/>
              </a:rPr>
              <a:t>liminalfase</a:t>
            </a:r>
            <a:r>
              <a:rPr lang="da-DK" sz="800" kern="100" dirty="0">
                <a:solidFill>
                  <a:srgbClr val="00B050"/>
                </a:solidFill>
                <a:effectLst/>
                <a:ea typeface="Aptos" panose="020B0004020202020204" pitchFamily="34" charset="0"/>
                <a:cs typeface="Aptos Display" panose="020B0004020202020204" pitchFamily="34" charset="0"/>
              </a:rPr>
              <a:t> hvor der dannes et ”</a:t>
            </a:r>
            <a:r>
              <a:rPr lang="da-DK" sz="800" kern="100" dirty="0" err="1">
                <a:solidFill>
                  <a:srgbClr val="00B050"/>
                </a:solidFill>
                <a:effectLst/>
                <a:ea typeface="Aptos" panose="020B0004020202020204" pitchFamily="34" charset="0"/>
                <a:cs typeface="Aptos Display" panose="020B0004020202020204" pitchFamily="34" charset="0"/>
              </a:rPr>
              <a:t>communitas</a:t>
            </a:r>
            <a:r>
              <a:rPr lang="da-DK" sz="800" kern="100" dirty="0">
                <a:solidFill>
                  <a:srgbClr val="00B050"/>
                </a:solidFill>
                <a:effectLst/>
                <a:ea typeface="Aptos" panose="020B0004020202020204" pitchFamily="34" charset="0"/>
                <a:cs typeface="Aptos Display" panose="020B0004020202020204" pitchFamily="34" charset="0"/>
              </a:rPr>
              <a:t>” af mennesker og magter som rækker ud mod det cirkulære. Verden oplever i forbindelse med klimakrisen et kollektivt overgangsritual. Fordi klimakrisens konsekvenser radikalt vil ændre alles liv. Gretha Thunberg er en moderne helt. Men i dag er helten </a:t>
            </a:r>
            <a:r>
              <a:rPr lang="da-DK" sz="800" kern="100" dirty="0" err="1">
                <a:solidFill>
                  <a:srgbClr val="00B050"/>
                </a:solidFill>
                <a:effectLst/>
                <a:ea typeface="Aptos" panose="020B0004020202020204" pitchFamily="34" charset="0"/>
                <a:cs typeface="Aptos Display" panose="020B0004020202020204" pitchFamily="34" charset="0"/>
              </a:rPr>
              <a:t>communitas</a:t>
            </a:r>
            <a:r>
              <a:rPr lang="da-DK" sz="800" kern="100" dirty="0">
                <a:solidFill>
                  <a:srgbClr val="00B050"/>
                </a:solidFill>
                <a:effectLst/>
                <a:ea typeface="Aptos" panose="020B0004020202020204" pitchFamily="34" charset="0"/>
                <a:cs typeface="Aptos Display" panose="020B0004020202020204" pitchFamily="34" charset="0"/>
              </a:rPr>
              <a:t>. </a:t>
            </a:r>
            <a:r>
              <a:rPr lang="da-DK" sz="800" b="1" kern="100" dirty="0">
                <a:solidFill>
                  <a:srgbClr val="00B050"/>
                </a:solidFill>
                <a:effectLst/>
                <a:ea typeface="Aptos" panose="020B0004020202020204" pitchFamily="34" charset="0"/>
                <a:cs typeface="Aptos Display" panose="020B0004020202020204" pitchFamily="34" charset="0"/>
              </a:rPr>
              <a:t>”Thunberg-community” </a:t>
            </a:r>
            <a:r>
              <a:rPr lang="da-DK" sz="800" kern="100" dirty="0">
                <a:solidFill>
                  <a:srgbClr val="00B050"/>
                </a:solidFill>
                <a:effectLst/>
                <a:ea typeface="Aptos" panose="020B0004020202020204" pitchFamily="34" charset="0"/>
                <a:cs typeface="Aptos Display" panose="020B0004020202020204" pitchFamily="34" charset="0"/>
              </a:rPr>
              <a:t>søger helhedsforståelse,  </a:t>
            </a:r>
            <a:r>
              <a:rPr lang="da-DK" sz="800" kern="100" dirty="0" err="1">
                <a:solidFill>
                  <a:srgbClr val="00B050"/>
                </a:solidFill>
                <a:effectLst/>
                <a:ea typeface="Aptos" panose="020B0004020202020204" pitchFamily="34" charset="0"/>
                <a:cs typeface="Aptos Display" panose="020B0004020202020204" pitchFamily="34" charset="0"/>
              </a:rPr>
              <a:t>civility</a:t>
            </a:r>
            <a:r>
              <a:rPr lang="da-DK" sz="800" kern="100" dirty="0">
                <a:solidFill>
                  <a:srgbClr val="00B050"/>
                </a:solidFill>
                <a:effectLst/>
                <a:ea typeface="Aptos" panose="020B0004020202020204" pitchFamily="34" charset="0"/>
                <a:cs typeface="Aptos Display" panose="020B0004020202020204" pitchFamily="34" charset="0"/>
              </a:rPr>
              <a:t>; New Public </a:t>
            </a:r>
            <a:r>
              <a:rPr lang="da-DK" sz="800" kern="100" dirty="0" err="1">
                <a:solidFill>
                  <a:srgbClr val="00B050"/>
                </a:solidFill>
                <a:effectLst/>
                <a:ea typeface="Aptos" panose="020B0004020202020204" pitchFamily="34" charset="0"/>
                <a:cs typeface="Aptos Display" panose="020B0004020202020204" pitchFamily="34" charset="0"/>
              </a:rPr>
              <a:t>Confidence</a:t>
            </a:r>
            <a:r>
              <a:rPr lang="da-DK" sz="800" kern="100" dirty="0">
                <a:solidFill>
                  <a:srgbClr val="00B050"/>
                </a:solidFill>
                <a:effectLst/>
                <a:ea typeface="Aptos" panose="020B0004020202020204" pitchFamily="34" charset="0"/>
                <a:cs typeface="Aptos Display" panose="020B0004020202020204" pitchFamily="34" charset="0"/>
              </a:rPr>
              <a:t>. </a:t>
            </a:r>
            <a:endParaRPr lang="da-DK" dirty="0"/>
          </a:p>
        </p:txBody>
      </p:sp>
      <p:sp>
        <p:nvSpPr>
          <p:cNvPr id="4" name="Pladsholder til sidefod 3"/>
          <p:cNvSpPr>
            <a:spLocks noGrp="1"/>
          </p:cNvSpPr>
          <p:nvPr>
            <p:ph type="ftr" sz="quarter" idx="4"/>
          </p:nvPr>
        </p:nvSpPr>
        <p:spPr/>
        <p:txBody>
          <a:bodyPr/>
          <a:lstStyle/>
          <a:p>
            <a:pPr rtl="0"/>
            <a:r>
              <a:rPr lang="da-DK" noProof="0"/>
              <a:t>Kilder og tekst i notefelt</a:t>
            </a:r>
            <a:endParaRPr lang="da-DK" noProof="0" dirty="0"/>
          </a:p>
        </p:txBody>
      </p:sp>
    </p:spTree>
    <p:extLst>
      <p:ext uri="{BB962C8B-B14F-4D97-AF65-F5344CB8AC3E}">
        <p14:creationId xmlns:p14="http://schemas.microsoft.com/office/powerpoint/2010/main" val="1779365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fld id="{7D929545-E0D5-462F-9C45-DBE00A9AD72A}" type="datetime2">
              <a:rPr lang="da-DK" smtClean="0"/>
              <a:t>19. november 2024</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6</a:t>
            </a:fld>
            <a:endParaRPr lang="da-DK" dirty="0"/>
          </a:p>
        </p:txBody>
      </p:sp>
    </p:spTree>
    <p:extLst>
      <p:ext uri="{BB962C8B-B14F-4D97-AF65-F5344CB8AC3E}">
        <p14:creationId xmlns:p14="http://schemas.microsoft.com/office/powerpoint/2010/main" val="4026050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Jørn og Kim Utzons hus i Aalborg kunne illustrere Aalborg kommunes transformation fra lineær </a:t>
            </a:r>
            <a:r>
              <a:rPr lang="da-DK" dirty="0" err="1"/>
              <a:t>to-dimensionel</a:t>
            </a:r>
            <a:r>
              <a:rPr lang="da-DK" dirty="0"/>
              <a:t> </a:t>
            </a:r>
            <a:r>
              <a:rPr lang="da-DK" dirty="0" err="1"/>
              <a:t>one-way</a:t>
            </a:r>
            <a:r>
              <a:rPr lang="da-DK" dirty="0"/>
              <a:t> logik. Til cirkulær </a:t>
            </a:r>
            <a:r>
              <a:rPr lang="da-DK" dirty="0" err="1"/>
              <a:t>tre-dimensionel</a:t>
            </a:r>
            <a:r>
              <a:rPr lang="da-DK" dirty="0"/>
              <a:t> netværkslogik. </a:t>
            </a:r>
          </a:p>
          <a:p>
            <a:r>
              <a:rPr lang="da-DK" dirty="0"/>
              <a:t>Hvor Jørn Utzon i Sydney tegnede skibsstævn på skibsstævn som lander på Australiens kyst. Tegnede Jørn  og Kim Utzon måske et </a:t>
            </a:r>
            <a:r>
              <a:rPr lang="da-DK" dirty="0" err="1"/>
              <a:t>stout</a:t>
            </a:r>
            <a:r>
              <a:rPr lang="da-DK" dirty="0"/>
              <a:t> vikingeskib som ligger i dok, ved kajen i Aalborg, i Limfjorden. I færd med transformation. For eksempel transformationen til recovery-orienteret rehabilitering.</a:t>
            </a:r>
          </a:p>
        </p:txBody>
      </p:sp>
      <p:sp>
        <p:nvSpPr>
          <p:cNvPr id="4" name="Pladsholder til sidefod 3"/>
          <p:cNvSpPr>
            <a:spLocks noGrp="1"/>
          </p:cNvSpPr>
          <p:nvPr>
            <p:ph type="ftr" sz="quarter" idx="4"/>
          </p:nvPr>
        </p:nvSpPr>
        <p:spPr/>
        <p:txBody>
          <a:bodyPr/>
          <a:lstStyle/>
          <a:p>
            <a:pPr rtl="0"/>
            <a:r>
              <a:rPr lang="da-DK" noProof="0"/>
              <a:t>Kilder og tekst i notefelt</a:t>
            </a:r>
            <a:endParaRPr lang="da-DK" noProof="0" dirty="0"/>
          </a:p>
        </p:txBody>
      </p:sp>
    </p:spTree>
    <p:extLst>
      <p:ext uri="{BB962C8B-B14F-4D97-AF65-F5344CB8AC3E}">
        <p14:creationId xmlns:p14="http://schemas.microsoft.com/office/powerpoint/2010/main" val="3143601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Indefra-perspektivets mange stemmer. Fortidens traumer bliver til fremtidens styrke og drivkraft. Med afsæt i dybt personlige erfaringer skaber mennesker rum. Hvor erfaringer med traumer tages alvorligt, får plads til at fylde og gøres synlige. </a:t>
            </a:r>
          </a:p>
          <a:p>
            <a:r>
              <a:rPr lang="da-DK" dirty="0"/>
              <a:t>Kilde:  Folder fra kunsten om </a:t>
            </a:r>
            <a:r>
              <a:rPr lang="da-DK" dirty="0" err="1"/>
              <a:t>Orsolya</a:t>
            </a:r>
            <a:r>
              <a:rPr lang="da-DK" dirty="0"/>
              <a:t> </a:t>
            </a:r>
            <a:r>
              <a:rPr lang="da-DK" dirty="0" err="1"/>
              <a:t>Bagalas</a:t>
            </a:r>
            <a:r>
              <a:rPr lang="da-DK" dirty="0"/>
              <a:t> udstilling; </a:t>
            </a:r>
            <a:r>
              <a:rPr lang="da-DK" dirty="0" err="1"/>
              <a:t>Your</a:t>
            </a:r>
            <a:r>
              <a:rPr lang="da-DK" dirty="0"/>
              <a:t> </a:t>
            </a:r>
            <a:r>
              <a:rPr lang="da-DK" dirty="0" err="1"/>
              <a:t>Past</a:t>
            </a:r>
            <a:r>
              <a:rPr lang="da-DK" dirty="0"/>
              <a:t> </a:t>
            </a:r>
            <a:r>
              <a:rPr lang="da-DK" dirty="0" err="1"/>
              <a:t>Became</a:t>
            </a:r>
            <a:r>
              <a:rPr lang="da-DK" dirty="0"/>
              <a:t> Gold. Kunstneren </a:t>
            </a:r>
            <a:r>
              <a:rPr lang="da-DK" dirty="0" err="1"/>
              <a:t>Orsolya</a:t>
            </a:r>
            <a:r>
              <a:rPr lang="da-DK" dirty="0"/>
              <a:t> </a:t>
            </a:r>
            <a:r>
              <a:rPr lang="da-DK" dirty="0" err="1"/>
              <a:t>Bagala</a:t>
            </a:r>
            <a:r>
              <a:rPr lang="da-DK" dirty="0"/>
              <a:t> på Kunsten i Aalborg november 2024. Værket: </a:t>
            </a:r>
            <a:r>
              <a:rPr lang="da-DK" dirty="0" err="1"/>
              <a:t>Your</a:t>
            </a:r>
            <a:r>
              <a:rPr lang="da-DK" dirty="0"/>
              <a:t> </a:t>
            </a:r>
            <a:r>
              <a:rPr lang="da-DK" dirty="0" err="1"/>
              <a:t>Past</a:t>
            </a:r>
            <a:r>
              <a:rPr lang="da-DK" dirty="0"/>
              <a:t> </a:t>
            </a:r>
            <a:r>
              <a:rPr lang="da-DK" dirty="0" err="1"/>
              <a:t>Became</a:t>
            </a:r>
            <a:r>
              <a:rPr lang="da-DK" dirty="0"/>
              <a:t> Gold.</a:t>
            </a:r>
          </a:p>
        </p:txBody>
      </p:sp>
      <p:sp>
        <p:nvSpPr>
          <p:cNvPr id="4" name="Pladsholder til sidefod 3"/>
          <p:cNvSpPr>
            <a:spLocks noGrp="1"/>
          </p:cNvSpPr>
          <p:nvPr>
            <p:ph type="ftr" sz="quarter" idx="4"/>
          </p:nvPr>
        </p:nvSpPr>
        <p:spPr/>
        <p:txBody>
          <a:bodyPr/>
          <a:lstStyle/>
          <a:p>
            <a:pPr rtl="0"/>
            <a:r>
              <a:rPr lang="da-DK" noProof="0"/>
              <a:t>Kilder og tekst i notefelt</a:t>
            </a:r>
            <a:endParaRPr lang="da-DK" noProof="0" dirty="0"/>
          </a:p>
        </p:txBody>
      </p:sp>
    </p:spTree>
    <p:extLst>
      <p:ext uri="{BB962C8B-B14F-4D97-AF65-F5344CB8AC3E}">
        <p14:creationId xmlns:p14="http://schemas.microsoft.com/office/powerpoint/2010/main" val="2257312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a:xfrm>
            <a:off x="-3051720" y="4114799"/>
            <a:ext cx="12529391" cy="5027613"/>
          </a:xfrm>
        </p:spPr>
        <p:txBody>
          <a:bodyPr/>
          <a:lstStyle/>
          <a:p>
            <a:pPr marL="0" indent="0">
              <a:buNone/>
            </a:pPr>
            <a:r>
              <a:rPr lang="da-DK" dirty="0"/>
              <a:t>Hvilke arbejdsmåder</a:t>
            </a:r>
            <a:r>
              <a:rPr lang="da-DK" baseline="0" dirty="0"/>
              <a:t> fremmer </a:t>
            </a:r>
            <a:r>
              <a:rPr lang="da-DK" dirty="0"/>
              <a:t>aktørens Personlige </a:t>
            </a:r>
            <a:r>
              <a:rPr lang="da-DK" baseline="0" dirty="0"/>
              <a:t>Recovery? </a:t>
            </a:r>
          </a:p>
          <a:p>
            <a:pPr marL="0" indent="0">
              <a:buNone/>
            </a:pPr>
            <a:r>
              <a:rPr lang="da-DK" sz="1200" dirty="0"/>
              <a:t>Mennesker kommer sig i  gode tilknytninger  til ønskede netværk i almene fællesskaber, i lokalsamfundet. Aalborg kommune kan derfor med fordel lette den enkelte aktørs adgang til ønskede netværk i almene fællesskaber, i lokalsamfundet. </a:t>
            </a:r>
            <a:r>
              <a:rPr lang="da-DK" sz="1200" dirty="0" err="1"/>
              <a:t>F.eks</a:t>
            </a:r>
            <a:r>
              <a:rPr lang="da-DK" sz="1200" dirty="0"/>
              <a:t> lette adgangen til </a:t>
            </a:r>
            <a:r>
              <a:rPr lang="da-DK" sz="1200" dirty="0" err="1"/>
              <a:t>ønske-jobbet</a:t>
            </a:r>
            <a:r>
              <a:rPr lang="da-DK" sz="1200" dirty="0"/>
              <a:t> eller ønske-uddannelsen.</a:t>
            </a:r>
          </a:p>
          <a:p>
            <a:pPr marL="0" indent="0">
              <a:buNone/>
            </a:pPr>
            <a:endParaRPr lang="da-DK" dirty="0"/>
          </a:p>
          <a:p>
            <a:pPr marL="0" indent="0">
              <a:buNone/>
            </a:pPr>
            <a:r>
              <a:rPr lang="da-DK" dirty="0"/>
              <a:t>Den nye arbejdsform ”Place-</a:t>
            </a:r>
            <a:r>
              <a:rPr lang="da-DK" dirty="0" err="1"/>
              <a:t>then</a:t>
            </a:r>
            <a:r>
              <a:rPr lang="da-DK" dirty="0"/>
              <a:t>-</a:t>
            </a:r>
            <a:r>
              <a:rPr lang="da-DK" dirty="0" err="1"/>
              <a:t>train</a:t>
            </a:r>
            <a:r>
              <a:rPr lang="da-DK" dirty="0"/>
              <a:t>” fra metoden </a:t>
            </a:r>
            <a:r>
              <a:rPr lang="da-DK" dirty="0" err="1"/>
              <a:t>Individual</a:t>
            </a:r>
            <a:r>
              <a:rPr lang="da-DK" dirty="0"/>
              <a:t> Placement and Support (IPS) virker for mange unge, væsentligt bedre end traditionelle arbejdsmåder. IPS anvender ”Place-</a:t>
            </a:r>
            <a:r>
              <a:rPr lang="da-DK" dirty="0" err="1"/>
              <a:t>then</a:t>
            </a:r>
            <a:r>
              <a:rPr lang="da-DK" dirty="0"/>
              <a:t>-</a:t>
            </a:r>
            <a:r>
              <a:rPr lang="da-DK" dirty="0" err="1"/>
              <a:t>train</a:t>
            </a:r>
            <a:r>
              <a:rPr lang="da-DK" dirty="0"/>
              <a:t> som kerne-element. Place-</a:t>
            </a:r>
            <a:r>
              <a:rPr lang="da-DK" dirty="0" err="1"/>
              <a:t>then</a:t>
            </a:r>
            <a:r>
              <a:rPr lang="da-DK" dirty="0"/>
              <a:t>-</a:t>
            </a:r>
            <a:r>
              <a:rPr lang="da-DK" dirty="0" err="1"/>
              <a:t>train</a:t>
            </a:r>
            <a:r>
              <a:rPr lang="da-DK" dirty="0"/>
              <a:t> betyder: hvis aktøren ønsker uddannelse eller arbejde, så støt aktøren massivt på den uddannelse aktøren ønsker eller i det job aktøren ønsker. </a:t>
            </a:r>
          </a:p>
          <a:p>
            <a:pPr marL="0" indent="0">
              <a:buNone/>
            </a:pPr>
            <a:endParaRPr lang="da-DK" dirty="0"/>
          </a:p>
          <a:p>
            <a:r>
              <a:rPr lang="da-DK" b="1" dirty="0"/>
              <a:t>Virkningskæden som virker:                                                                                                                                                                                                                                                                                                                                                         </a:t>
            </a:r>
            <a:r>
              <a:rPr lang="da-DK" sz="1600" b="1" dirty="0">
                <a:solidFill>
                  <a:srgbClr val="00B050"/>
                </a:solidFill>
              </a:rPr>
              <a:t>A) </a:t>
            </a:r>
            <a:r>
              <a:rPr lang="da-DK" b="1" dirty="0"/>
              <a:t>Når aktøren oplever øget kontrol med egen situation og hverdag, så                                                                                                                                                                                                                                                                     </a:t>
            </a:r>
            <a:r>
              <a:rPr lang="da-DK" sz="1600" b="1" dirty="0">
                <a:solidFill>
                  <a:srgbClr val="00B050"/>
                </a:solidFill>
              </a:rPr>
              <a:t>B) </a:t>
            </a:r>
            <a:r>
              <a:rPr lang="da-DK" b="1" dirty="0"/>
              <a:t>falder aktørens angst og                                                                                                                                                                                                                                                                                                                                                              </a:t>
            </a:r>
            <a:r>
              <a:rPr lang="da-DK" sz="1600" b="1" dirty="0">
                <a:solidFill>
                  <a:srgbClr val="00B050"/>
                </a:solidFill>
              </a:rPr>
              <a:t>C) </a:t>
            </a:r>
            <a:r>
              <a:rPr lang="da-DK" b="1" dirty="0"/>
              <a:t>Aktørens trivsel, funktions- og samarbejdsevne stiger. </a:t>
            </a:r>
          </a:p>
          <a:p>
            <a:endParaRPr lang="da-DK" b="1" dirty="0"/>
          </a:p>
          <a:p>
            <a:r>
              <a:rPr lang="da-DK" b="1" dirty="0"/>
              <a:t>Hvilket fører til at flere aktører får flere kræfter til  </a:t>
            </a:r>
            <a:r>
              <a:rPr lang="da-DK" b="1" dirty="0" err="1"/>
              <a:t>f.eks</a:t>
            </a:r>
            <a:r>
              <a:rPr lang="da-DK" b="1" dirty="0"/>
              <a:t> uddannelse og arbejdsmarked. </a:t>
            </a:r>
          </a:p>
          <a:p>
            <a:endParaRPr lang="da-DK" sz="1200" b="1" dirty="0"/>
          </a:p>
          <a:p>
            <a:r>
              <a:rPr lang="da-DK" sz="1200" dirty="0"/>
              <a:t>Forskning centraliserer  følgende aspekter af betydning for </a:t>
            </a:r>
            <a:r>
              <a:rPr lang="da-DK" sz="1200" dirty="0" err="1"/>
              <a:t>recoveryprocessen</a:t>
            </a:r>
            <a:r>
              <a:rPr lang="da-DK" sz="1200" dirty="0"/>
              <a:t>: At genvinde magten over eget liv er en social proces.  At genvinde magten over sit liv - sker via gensidige og støttende relationer til ligesindede, venner, familie og gennem deltagelse i lokalsamfundets almene fællesskaber.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Tew</a:t>
            </a:r>
            <a:r>
              <a:rPr lang="en-US" sz="1200" b="0" i="0" kern="1200" dirty="0">
                <a:solidFill>
                  <a:schemeClr val="tx1"/>
                </a:solidFill>
                <a:effectLst/>
                <a:latin typeface="+mn-lt"/>
                <a:ea typeface="+mn-ea"/>
                <a:cs typeface="+mn-cs"/>
              </a:rPr>
              <a:t> J.</a:t>
            </a:r>
            <a:r>
              <a:rPr lang="en-US" sz="1200" b="0" i="0" kern="1200" baseline="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rPr>
              <a:t>Social Factors and Recovery from Mental Health Difficulties: A Review of the Evidence. </a:t>
            </a:r>
            <a:r>
              <a:rPr lang="en-US" sz="1200" b="0" i="0" u="none" strike="noStrike" kern="1200" dirty="0">
                <a:solidFill>
                  <a:schemeClr val="tx1"/>
                </a:solidFill>
                <a:effectLst/>
                <a:latin typeface="+mn-lt"/>
                <a:ea typeface="+mn-ea"/>
                <a:cs typeface="+mn-cs"/>
                <a:hlinkClick r:id="rId3"/>
              </a:rPr>
              <a:t>British Journal of Social Work</a:t>
            </a:r>
            <a:r>
              <a:rPr lang="en-US" sz="1200" b="0" i="0" kern="1200" dirty="0">
                <a:solidFill>
                  <a:schemeClr val="tx1"/>
                </a:solidFill>
                <a:effectLst/>
                <a:latin typeface="+mn-lt"/>
                <a:ea typeface="+mn-ea"/>
                <a:cs typeface="+mn-cs"/>
              </a:rPr>
              <a:t> 42(3):443-460 · April 2011</a:t>
            </a:r>
          </a:p>
          <a:p>
            <a:pPr>
              <a:defRPr/>
            </a:pPr>
            <a:r>
              <a:rPr lang="en-US" dirty="0"/>
              <a:t>Juliussen, FB (2021) Recovery-</a:t>
            </a:r>
            <a:r>
              <a:rPr lang="en-US" dirty="0" err="1"/>
              <a:t>orienteret</a:t>
            </a:r>
            <a:r>
              <a:rPr lang="en-US" dirty="0"/>
              <a:t> </a:t>
            </a:r>
            <a:r>
              <a:rPr lang="en-US" dirty="0" err="1"/>
              <a:t>rehabilitering</a:t>
            </a:r>
            <a:r>
              <a:rPr lang="en-US" dirty="0"/>
              <a:t>. </a:t>
            </a:r>
            <a:r>
              <a:rPr lang="da-DK" dirty="0"/>
              <a:t>Re-orientering for mental sundhed. København. Hans Reitzels Forlag, s 15, 26-27, 46-47, 57, 62-63]. </a:t>
            </a:r>
          </a:p>
          <a:p>
            <a:pPr>
              <a:defRPr/>
            </a:pPr>
            <a:endParaRPr lang="da-DK" dirty="0"/>
          </a:p>
          <a:p>
            <a:r>
              <a:rPr lang="da-DK" dirty="0"/>
              <a:t>Kilde Citat 1: Brugerbevægelsen Landsforeningen af tidligere og nuværende psykiatribrugere og den amerikanske brugerbevægelse.</a:t>
            </a:r>
          </a:p>
          <a:p>
            <a:r>
              <a:rPr lang="da-DK" dirty="0"/>
              <a:t>Kilde Citat 2: Pahuus, M. (1988). Livsverdenens ubestemmelighedskarakter. </a:t>
            </a:r>
            <a:r>
              <a:rPr lang="da-DK" dirty="0" err="1"/>
              <a:t>Philosophia</a:t>
            </a:r>
            <a:r>
              <a:rPr lang="da-DK" dirty="0"/>
              <a:t>, 17, 1-2, </a:t>
            </a:r>
            <a:r>
              <a:rPr lang="da-DK" dirty="0" err="1"/>
              <a:t>pp</a:t>
            </a:r>
            <a:r>
              <a:rPr lang="da-DK" dirty="0"/>
              <a:t>. 13-25. </a:t>
            </a:r>
            <a:r>
              <a:rPr lang="da-DK" u="sng" dirty="0">
                <a:hlinkClick r:id="rId4"/>
              </a:rPr>
              <a:t>http://www.livsverden.dk/pub/Pahuus.M.1988.Livsverdenens.ubestemmelighedskarakter.pdf</a:t>
            </a:r>
            <a:endParaRPr lang="da-DK" dirty="0"/>
          </a:p>
          <a:p>
            <a:r>
              <a:rPr lang="da-DK" dirty="0"/>
              <a:t> </a:t>
            </a:r>
          </a:p>
          <a:p>
            <a:pPr>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da-DK" dirty="0"/>
          </a:p>
          <a:p>
            <a:endParaRPr lang="da-DK" dirty="0"/>
          </a:p>
          <a:p>
            <a:endParaRPr lang="da-DK" dirty="0"/>
          </a:p>
          <a:p>
            <a:pPr marL="0" indent="0">
              <a:buNone/>
            </a:pPr>
            <a:endParaRPr lang="da-DK" sz="1200" dirty="0"/>
          </a:p>
          <a:p>
            <a:endParaRPr lang="da-DK" dirty="0"/>
          </a:p>
          <a:p>
            <a:endParaRPr lang="da-DK" dirty="0"/>
          </a:p>
        </p:txBody>
      </p:sp>
      <p:sp>
        <p:nvSpPr>
          <p:cNvPr id="4" name="Pladsholder til slidenummer 3"/>
          <p:cNvSpPr>
            <a:spLocks noGrp="1"/>
          </p:cNvSpPr>
          <p:nvPr>
            <p:ph type="sldNum" sz="quarter" idx="10"/>
          </p:nvPr>
        </p:nvSpPr>
        <p:spPr/>
        <p:txBody>
          <a:bodyPr/>
          <a:lstStyle/>
          <a:p>
            <a:pPr rtl="0"/>
            <a:fld id="{01F2A70B-78F2-4DCF-B53B-C990D2FAFB8A}" type="slidenum">
              <a:rPr lang="da-DK" noProof="0" smtClean="0"/>
              <a:t>12</a:t>
            </a:fld>
            <a:endParaRPr lang="da-DK" noProof="0" dirty="0"/>
          </a:p>
        </p:txBody>
      </p:sp>
    </p:spTree>
    <p:extLst>
      <p:ext uri="{BB962C8B-B14F-4D97-AF65-F5344CB8AC3E}">
        <p14:creationId xmlns:p14="http://schemas.microsoft.com/office/powerpoint/2010/main" val="1020693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2413" y="1905000"/>
            <a:ext cx="9144000" cy="2667000"/>
          </a:xfrm>
        </p:spPr>
        <p:txBody>
          <a:bodyPr rtlCol="0">
            <a:noAutofit/>
          </a:bodyPr>
          <a:lstStyle>
            <a:lvl1pPr rtl="0">
              <a:defRPr sz="5400"/>
            </a:lvl1pPr>
          </a:lstStyle>
          <a:p>
            <a:pPr rtl="0"/>
            <a:r>
              <a:rPr lang="da-DK"/>
              <a:t>Klik for at redigere i master</a:t>
            </a:r>
            <a:endParaRPr lang="da-DK" dirty="0"/>
          </a:p>
        </p:txBody>
      </p:sp>
      <p:grpSp>
        <p:nvGrpSpPr>
          <p:cNvPr id="256" name="linje" descr="Linjegrafik"/>
          <p:cNvGrpSpPr/>
          <p:nvPr/>
        </p:nvGrpSpPr>
        <p:grpSpPr bwMode="invGray">
          <a:xfrm>
            <a:off x="1584896" y="4724400"/>
            <a:ext cx="8631936" cy="64008"/>
            <a:chOff x="-4110038" y="2703513"/>
            <a:chExt cx="17394239" cy="160336"/>
          </a:xfrm>
          <a:solidFill>
            <a:schemeClr val="accent1"/>
          </a:solidFill>
        </p:grpSpPr>
        <p:sp>
          <p:nvSpPr>
            <p:cNvPr id="257" name="Kombinationstegning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58" name="Kombinationstegning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59" name="Kombinationstegning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60" name="Kombinationstegning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61" name="Kombinationstegning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62" name="Kombinationstegning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63" name="Kombinationstegning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64" name="Kombinationstegning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65" name="Kombinationstegning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66" name="Kombinationstegning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67" name="Kombinationstegning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68" name="Kombinationstegning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69" name="Kombinationstegning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70" name="Kombinationstegning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71" name="Kombinationstegning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72" name="Kombinationstegning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73" name="Kombinationstegning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74" name="Kombinationstegning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75" name="Kombinationstegning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76" name="Kombinationstegning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77" name="Kombinationstegning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78" name="Kombinationstegning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79" name="Kombinationstegning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80" name="Kombinationstegning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81" name="Kombinationstegning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82" name="Kombinationstegning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83" name="Kombinationstegning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84" name="Kombinationstegning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85" name="Kombinationstegning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86" name="Kombinationstegning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87" name="Kombinationstegning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88" name="Kombinationstegning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89" name="Kombinationstegning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90" name="Kombinationstegning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91" name="Kombinationstegning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92" name="Kombinationstegning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93" name="Kombinationstegning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94" name="Kombinationstegning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95" name="Kombinationstegning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96" name="Kombinationstegning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97" name="Kombinationstegning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98" name="Kombinationstegning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99" name="Kombinationstegning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00" name="Kombinationstegning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01" name="Kombinationstegning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02" name="Kombinationstegning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03" name="Kombinationstegning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04" name="Kombinationstegning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05" name="Kombinationstegning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06" name="Kombinationstegning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07" name="Kombinationstegning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08" name="Kombinationstegning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09" name="Kombinationstegning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10" name="Kombinationstegning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11" name="Kombinationstegning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12" name="Kombinationstegning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13" name="Kombinationstegning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14" name="Kombinationstegning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15" name="Kombinationstegning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16" name="Kombinationstegning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17" name="Kombinationstegning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18" name="Kombinationstegning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19" name="Kombinationstegning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20" name="Kombinationstegning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21" name="Kombinationstegning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22" name="Kombinationstegning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23" name="Kombinationstegning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24" name="Kombinationstegning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25" name="Kombinationstegning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26" name="Kombinationstegning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27" name="Kombinationstegning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28" name="Kombinationstegning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29" name="Kombinationstegning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30" name="Kombinationstegning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31" name="Kombinationstegning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32" name="Kombinationstegning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33" name="Kombinationstegning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34" name="Kombinationstegning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35" name="Kombinationstegning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36" name="Kombinationstegning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37" name="Kombinationstegning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38" name="Kombinationstegning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39" name="Kombinationstegning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40" name="Kombinationstegning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41" name="Kombinationstegning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42" name="Kombinationstegning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43" name="Kombinationstegning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44" name="Kombinationstegning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45" name="Kombinationstegning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46" name="Kombinationstegning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47" name="Kombinationstegning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48" name="Kombinationstegning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49" name="Kombinationstegning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50" name="Kombinationstegning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51" name="Kombinationstegning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52" name="Kombinationstegning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53" name="Kombinationstegning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54" name="Kombinationstegning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55" name="Kombinationstegning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56" name="Kombinationstegning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57" name="Kombinationstegning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58" name="Kombinationstegning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59" name="Kombinationstegning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60" name="Kombinationstegning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61" name="Kombinationstegning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62" name="Kombinationstegning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63" name="Kombinationstegning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64" name="Kombinationstegning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65" name="Kombinationstegning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66" name="Kombinationstegning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67" name="Kombinationstegning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68" name="Kombinationstegning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69" name="Kombinationstegning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70" name="Kombinationstegning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71" name="Kombinationstegning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72" name="Kombinationstegning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73" name="Kombinationstegning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74" name="Kombinationstegning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75" name="Kombinationstegning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76" name="Kombinationstegning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77" name="Kombinationstegning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78" name="Kombinationstegning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79" name="Kombinationstegning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grpSp>
      <p:sp>
        <p:nvSpPr>
          <p:cNvPr id="3" name="Undertitel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rtl="0">
              <a:defRPr/>
            </a:lvl1pPr>
          </a:lstStyle>
          <a:p>
            <a:pPr rtl="0"/>
            <a:r>
              <a:rPr lang="da-DK"/>
              <a:t>Klik for at redigere i master</a:t>
            </a:r>
            <a:endParaRPr lang="da-DK" dirty="0"/>
          </a:p>
        </p:txBody>
      </p:sp>
      <p:grpSp>
        <p:nvGrpSpPr>
          <p:cNvPr id="7" name="linje" descr="Linjegrafik"/>
          <p:cNvGrpSpPr/>
          <p:nvPr/>
        </p:nvGrpSpPr>
        <p:grpSpPr bwMode="invGray">
          <a:xfrm>
            <a:off x="1522413" y="1514475"/>
            <a:ext cx="10569575" cy="64008"/>
            <a:chOff x="1522413" y="1514475"/>
            <a:chExt cx="10569575" cy="64008"/>
          </a:xfrm>
        </p:grpSpPr>
        <p:sp>
          <p:nvSpPr>
            <p:cNvPr id="8" name="Kombinationstegning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 name="Kombinationstegning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0" name="Kombinationstegning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1" name="Kombinationstegning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2" name="Kombinationstegning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3" name="Kombinationstegning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4" name="Kombinationstegning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5" name="Kombinationstegning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 name="Kombinationstegning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 name="Kombinationstegning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 name="Kombinationstegning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 name="Kombinationstegning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 name="Kombinationstegning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 name="Kombinationstegning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 name="Kombinationstegning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3" name="Kombinationstegning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4" name="Kombinationstegning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5" name="Kombinationstegning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6" name="Kombinationstegning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7" name="Kombinationstegning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8" name="Kombinationstegning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9" name="Kombinationstegning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30" name="Kombinationstegning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31" name="Kombinationstegning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32" name="Kombinationstegning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33" name="Kombinationstegning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34" name="Kombinationstegning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35" name="Kombinationstegning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36" name="Kombinationstegning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37" name="Kombinationstegning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38" name="Kombinationstegning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39" name="Kombinationstegning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40" name="Kombinationstegning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41" name="Kombinationstegning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42" name="Kombinationstegning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43" name="Kombinationstegning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44" name="Kombinationstegning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45" name="Kombinationstegning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46" name="Kombinationstegning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47" name="Kombinationstegning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48" name="Kombinationstegning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49" name="Kombinationstegning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50" name="Kombinationstegning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51" name="Kombinationstegning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52" name="Kombinationstegning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53" name="Kombinationstegning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54" name="Kombinationstegning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55" name="Kombinationstegning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56" name="Kombinationstegning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57" name="Kombinationstegning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58" name="Kombinationstegning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59" name="Kombinationstegning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0" name="Kombinationstegning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1" name="Kombinationstegning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2" name="Kombinationstegning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3" name="Kombinationstegning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4" name="Kombinationstegning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5" name="Kombinationstegning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6" name="Kombinationstegning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7" name="Kombinationstegning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8" name="Kombinationstegning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9" name="Kombinationstegning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0" name="Kombinationstegning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1" name="Kombinationstegning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2" name="Kombinationstegning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3" name="Kombinationstegning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4" name="Kombinationstegning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5" name="Kombinationstegning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6" name="Kombinationstegning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7" name="Kombinationstegning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8" name="Kombinationstegning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9" name="Kombinationstegning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0" name="Kombinationstegning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1" name="Kombinationstegning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grpSp>
      <p:sp>
        <p:nvSpPr>
          <p:cNvPr id="3" name="Pladsholder til lodret tekst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sidefod 4"/>
          <p:cNvSpPr>
            <a:spLocks noGrp="1"/>
          </p:cNvSpPr>
          <p:nvPr>
            <p:ph type="ftr" sz="quarter" idx="11"/>
          </p:nvPr>
        </p:nvSpPr>
        <p:spPr/>
        <p:txBody>
          <a:bodyPr rtlCol="0"/>
          <a:lstStyle/>
          <a:p>
            <a:pPr rtl="0"/>
            <a:endParaRPr lang="da-DK" dirty="0"/>
          </a:p>
        </p:txBody>
      </p:sp>
      <p:sp>
        <p:nvSpPr>
          <p:cNvPr id="4" name="Pladsholder til dato 3"/>
          <p:cNvSpPr>
            <a:spLocks noGrp="1"/>
          </p:cNvSpPr>
          <p:nvPr>
            <p:ph type="dt" sz="half" idx="10"/>
          </p:nvPr>
        </p:nvSpPr>
        <p:spPr/>
        <p:txBody>
          <a:bodyPr rtlCol="0"/>
          <a:lstStyle/>
          <a:p>
            <a:pPr rtl="0"/>
            <a:r>
              <a:rPr lang="da-DK"/>
              <a:t>Kilder og tekst. Se notefelt.</a:t>
            </a:r>
            <a:endParaRPr lang="da-DK" dirty="0"/>
          </a:p>
        </p:txBody>
      </p:sp>
      <p:sp>
        <p:nvSpPr>
          <p:cNvPr id="6" name="Pladsholder til slidenummer 5"/>
          <p:cNvSpPr>
            <a:spLocks noGrp="1"/>
          </p:cNvSpPr>
          <p:nvPr>
            <p:ph type="sldNum" sz="quarter" idx="12"/>
          </p:nvPr>
        </p:nvSpPr>
        <p:spPr/>
        <p:txBody>
          <a:bodyPr rtlCol="0"/>
          <a:lstStyle/>
          <a:p>
            <a:pPr rtl="0"/>
            <a:fld id="{25BA54BD-C84D-46CE-8B72-31BFB26ABA43}" type="slidenum">
              <a:rPr lang="da-DK"/>
              <a:t>‹nr.›</a:t>
            </a:fld>
            <a:endParaRPr lang="da-DK"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10361612" y="274639"/>
            <a:ext cx="1371600" cy="5901747"/>
          </a:xfrm>
        </p:spPr>
        <p:txBody>
          <a:bodyPr vert="eaVert" rtlCol="0"/>
          <a:lstStyle>
            <a:lvl1pPr rtl="0">
              <a:defRPr/>
            </a:lvl1pPr>
          </a:lstStyle>
          <a:p>
            <a:pPr rtl="0"/>
            <a:r>
              <a:rPr lang="da-DK"/>
              <a:t>Klik for at redigere i master</a:t>
            </a:r>
            <a:endParaRPr lang="da-DK" dirty="0"/>
          </a:p>
        </p:txBody>
      </p:sp>
      <p:grpSp>
        <p:nvGrpSpPr>
          <p:cNvPr id="7" name="linje" descr="Linjegrafik"/>
          <p:cNvGrpSpPr/>
          <p:nvPr/>
        </p:nvGrpSpPr>
        <p:grpSpPr bwMode="invGray">
          <a:xfrm rot="5400000">
            <a:off x="6864412" y="3472598"/>
            <a:ext cx="6492240" cy="64008"/>
            <a:chOff x="1522413" y="1514475"/>
            <a:chExt cx="10569575" cy="64008"/>
          </a:xfrm>
        </p:grpSpPr>
        <p:sp>
          <p:nvSpPr>
            <p:cNvPr id="8" name="Kombinationstegning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 name="Kombinationstegning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0" name="Kombinationstegning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1" name="Kombinationstegning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2" name="Kombinationstegning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3" name="Kombinationstegning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4" name="Kombinationstegning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5" name="Kombinationstegning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 name="Kombinationstegning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 name="Kombinationstegning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 name="Kombinationstegning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 name="Kombinationstegning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 name="Kombinationstegning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 name="Kombinationstegning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 name="Kombinationstegning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3" name="Kombinationstegning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4" name="Kombinationstegning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5" name="Kombinationstegning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6" name="Kombinationstegning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7" name="Kombinationstegning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8" name="Kombinationstegning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9" name="Kombinationstegning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30" name="Kombinationstegning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31" name="Kombinationstegning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32" name="Kombinationstegning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33" name="Kombinationstegning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34" name="Kombinationstegning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35" name="Kombinationstegning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36" name="Kombinationstegning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37" name="Kombinationstegning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38" name="Kombinationstegning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39" name="Kombinationstegning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40" name="Kombinationstegning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41" name="Kombinationstegning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42" name="Kombinationstegning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43" name="Kombinationstegning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44" name="Kombinationstegning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45" name="Kombinationstegning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46" name="Kombinationstegning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47" name="Kombinationstegning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48" name="Kombinationstegning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49" name="Kombinationstegning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50" name="Kombinationstegning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51" name="Kombinationstegning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52" name="Kombinationstegning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53" name="Kombinationstegning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54" name="Kombinationstegning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55" name="Kombinationstegning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56" name="Kombinationstegning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57" name="Kombinationstegning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58" name="Kombinationstegning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59" name="Kombinationstegning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0" name="Kombinationstegning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1" name="Kombinationstegning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2" name="Kombinationstegning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3" name="Kombinationstegning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4" name="Kombinationstegning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5" name="Kombinationstegning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6" name="Kombinationstegning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7" name="Kombinationstegning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8" name="Kombinationstegning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9" name="Kombinationstegning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0" name="Kombinationstegning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1" name="Kombinationstegning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2" name="Kombinationstegning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3" name="Kombinationstegning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4" name="Kombinationstegning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5" name="Kombinationstegning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6" name="Kombinationstegning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7" name="Kombinationstegning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8" name="Kombinationstegning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9" name="Kombinationstegning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0" name="Kombinationstegning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1" name="Kombinationstegning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grpSp>
      <p:sp>
        <p:nvSpPr>
          <p:cNvPr id="3" name="Pladsholder til lodret tekst 2"/>
          <p:cNvSpPr>
            <a:spLocks noGrp="1"/>
          </p:cNvSpPr>
          <p:nvPr>
            <p:ph type="body" orient="vert" idx="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sidefod 4"/>
          <p:cNvSpPr>
            <a:spLocks noGrp="1"/>
          </p:cNvSpPr>
          <p:nvPr>
            <p:ph type="ftr" sz="quarter" idx="11"/>
          </p:nvPr>
        </p:nvSpPr>
        <p:spPr/>
        <p:txBody>
          <a:bodyPr rtlCol="0"/>
          <a:lstStyle/>
          <a:p>
            <a:pPr rtl="0"/>
            <a:endParaRPr lang="da-DK" dirty="0"/>
          </a:p>
        </p:txBody>
      </p:sp>
      <p:sp>
        <p:nvSpPr>
          <p:cNvPr id="4" name="Pladsholder til dato 3"/>
          <p:cNvSpPr>
            <a:spLocks noGrp="1"/>
          </p:cNvSpPr>
          <p:nvPr>
            <p:ph type="dt" sz="half" idx="10"/>
          </p:nvPr>
        </p:nvSpPr>
        <p:spPr/>
        <p:txBody>
          <a:bodyPr rtlCol="0"/>
          <a:lstStyle/>
          <a:p>
            <a:pPr rtl="0"/>
            <a:r>
              <a:rPr lang="da-DK"/>
              <a:t>Kilder og tekst. Se notefelt.</a:t>
            </a:r>
            <a:endParaRPr lang="da-DK" dirty="0"/>
          </a:p>
        </p:txBody>
      </p:sp>
      <p:sp>
        <p:nvSpPr>
          <p:cNvPr id="6" name="Pladsholder til slidenummer 5"/>
          <p:cNvSpPr>
            <a:spLocks noGrp="1"/>
          </p:cNvSpPr>
          <p:nvPr>
            <p:ph type="sldNum" sz="quarter" idx="12"/>
          </p:nvPr>
        </p:nvSpPr>
        <p:spPr/>
        <p:txBody>
          <a:bodyPr rtlCol="0"/>
          <a:lstStyle/>
          <a:p>
            <a:pPr rtl="0"/>
            <a:fld id="{25BA54BD-C84D-46CE-8B72-31BFB26ABA43}" type="slidenum">
              <a:rPr lang="da-DK"/>
              <a:t>‹nr.›</a:t>
            </a:fld>
            <a:endParaRPr lang="da-DK"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og 2 indholdsobjekter">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37988" y="1628781"/>
            <a:ext cx="5111237" cy="4248151"/>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0" name="Pladsholder til dato 3"/>
          <p:cNvSpPr>
            <a:spLocks noGrp="1"/>
          </p:cNvSpPr>
          <p:nvPr>
            <p:ph type="dt" sz="half" idx="2"/>
          </p:nvPr>
        </p:nvSpPr>
        <p:spPr>
          <a:xfrm>
            <a:off x="8631641" y="6258153"/>
            <a:ext cx="2742486" cy="138499"/>
          </a:xfrm>
          <a:prstGeom prst="rect">
            <a:avLst/>
          </a:prstGeom>
        </p:spPr>
        <p:txBody>
          <a:bodyPr vert="horz" lIns="0" tIns="0" rIns="0" bIns="0" rtlCol="0" anchor="ctr">
            <a:noAutofit/>
          </a:bodyPr>
          <a:lstStyle>
            <a:lvl1pPr algn="r">
              <a:defRPr sz="800" b="0">
                <a:solidFill>
                  <a:schemeClr val="tx2"/>
                </a:solidFill>
              </a:defRPr>
            </a:lvl1pPr>
          </a:lstStyle>
          <a:p>
            <a:r>
              <a:rPr lang="da-DK"/>
              <a:t>Kilder og tekst. Se notefelt.</a:t>
            </a:r>
            <a:endParaRPr lang="da-DK" dirty="0"/>
          </a:p>
        </p:txBody>
      </p:sp>
      <p:sp>
        <p:nvSpPr>
          <p:cNvPr id="21" name="Pladsholder til sidefod 4"/>
          <p:cNvSpPr>
            <a:spLocks noGrp="1"/>
          </p:cNvSpPr>
          <p:nvPr>
            <p:ph type="ftr" sz="quarter" idx="3"/>
          </p:nvPr>
        </p:nvSpPr>
        <p:spPr>
          <a:xfrm>
            <a:off x="829826" y="6361702"/>
            <a:ext cx="6344426" cy="180020"/>
          </a:xfrm>
          <a:prstGeom prst="rect">
            <a:avLst/>
          </a:prstGeom>
        </p:spPr>
        <p:txBody>
          <a:bodyPr vert="horz" lIns="0" tIns="0" rIns="0" bIns="0" rtlCol="0" anchor="b">
            <a:noAutofit/>
          </a:bodyPr>
          <a:lstStyle>
            <a:lvl1pPr algn="l">
              <a:defRPr sz="800" b="0">
                <a:solidFill>
                  <a:schemeClr val="bg2"/>
                </a:solidFill>
              </a:defRPr>
            </a:lvl1pPr>
          </a:lstStyle>
          <a:p>
            <a:endParaRPr lang="da-DK" dirty="0"/>
          </a:p>
        </p:txBody>
      </p:sp>
      <p:sp>
        <p:nvSpPr>
          <p:cNvPr id="22" name="Pladsholder til slidenummer 5"/>
          <p:cNvSpPr>
            <a:spLocks noGrp="1"/>
          </p:cNvSpPr>
          <p:nvPr>
            <p:ph type="sldNum" sz="quarter" idx="4"/>
          </p:nvPr>
        </p:nvSpPr>
        <p:spPr>
          <a:xfrm>
            <a:off x="9207555" y="6418471"/>
            <a:ext cx="2166572" cy="106873"/>
          </a:xfrm>
          <a:prstGeom prst="rect">
            <a:avLst/>
          </a:prstGeom>
        </p:spPr>
        <p:txBody>
          <a:bodyPr vert="horz" lIns="0" tIns="0" rIns="0" bIns="0" rtlCol="0" anchor="ctr">
            <a:noAutofit/>
          </a:bodyPr>
          <a:lstStyle>
            <a:lvl1pPr algn="r">
              <a:defRPr sz="800">
                <a:solidFill>
                  <a:schemeClr val="bg2"/>
                </a:solidFill>
              </a:defRPr>
            </a:lvl1pPr>
          </a:lstStyle>
          <a:p>
            <a:r>
              <a:rPr lang="da-DK" dirty="0"/>
              <a:t>Side </a:t>
            </a:r>
            <a:fld id="{1C4DB2EE-0873-4EBD-BD17-6A767A2B9A33}" type="slidenum">
              <a:rPr lang="da-DK" smtClean="0"/>
              <a:pPr/>
              <a:t>‹nr.›</a:t>
            </a:fld>
            <a:endParaRPr lang="da-DK" dirty="0"/>
          </a:p>
        </p:txBody>
      </p:sp>
      <p:sp>
        <p:nvSpPr>
          <p:cNvPr id="7" name="Pladsholder til indhold 2"/>
          <p:cNvSpPr>
            <a:spLocks noGrp="1"/>
          </p:cNvSpPr>
          <p:nvPr>
            <p:ph idx="10"/>
          </p:nvPr>
        </p:nvSpPr>
        <p:spPr>
          <a:xfrm>
            <a:off x="6260858" y="1628781"/>
            <a:ext cx="5111237" cy="4248151"/>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Titel 1"/>
          <p:cNvSpPr>
            <a:spLocks noGrp="1"/>
          </p:cNvSpPr>
          <p:nvPr>
            <p:ph type="title"/>
          </p:nvPr>
        </p:nvSpPr>
        <p:spPr>
          <a:xfrm>
            <a:off x="837988" y="908720"/>
            <a:ext cx="10536139" cy="612070"/>
          </a:xfrm>
        </p:spPr>
        <p:txBody>
          <a:bodyPr anchor="t" anchorCtr="0"/>
          <a:lstStyle/>
          <a:p>
            <a:r>
              <a:rPr lang="da-DK"/>
              <a:t>Klik for at redigere i master</a:t>
            </a:r>
            <a:endParaRPr lang="da-DK" dirty="0"/>
          </a:p>
        </p:txBody>
      </p:sp>
    </p:spTree>
    <p:extLst>
      <p:ext uri="{BB962C8B-B14F-4D97-AF65-F5344CB8AC3E}">
        <p14:creationId xmlns:p14="http://schemas.microsoft.com/office/powerpoint/2010/main" val="3565639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elslide">
    <p:spTree>
      <p:nvGrpSpPr>
        <p:cNvPr id="1" name=""/>
        <p:cNvGrpSpPr/>
        <p:nvPr/>
      </p:nvGrpSpPr>
      <p:grpSpPr>
        <a:xfrm>
          <a:off x="0" y="0"/>
          <a:ext cx="0" cy="0"/>
          <a:chOff x="0" y="0"/>
          <a:chExt cx="0" cy="0"/>
        </a:xfrm>
      </p:grpSpPr>
      <p:pic>
        <p:nvPicPr>
          <p:cNvPr id="3" name="Billede 2" descr="Et billede, der indeholder tekst, silhuet&#10;&#10;Automatisk genereret beskrivelse">
            <a:extLst>
              <a:ext uri="{FF2B5EF4-FFF2-40B4-BE49-F238E27FC236}">
                <a16:creationId xmlns:a16="http://schemas.microsoft.com/office/drawing/2014/main" id="{95E35933-82E5-2C49-BF4E-EE37BF00444D}"/>
              </a:ext>
            </a:extLst>
          </p:cNvPr>
          <p:cNvPicPr>
            <a:picLocks noChangeAspect="1"/>
          </p:cNvPicPr>
          <p:nvPr userDrawn="1"/>
        </p:nvPicPr>
        <p:blipFill>
          <a:blip r:embed="rId2"/>
          <a:stretch>
            <a:fillRect/>
          </a:stretch>
        </p:blipFill>
        <p:spPr>
          <a:xfrm>
            <a:off x="0" y="0"/>
            <a:ext cx="12188825" cy="6858000"/>
          </a:xfrm>
          <a:prstGeom prst="rect">
            <a:avLst/>
          </a:prstGeom>
        </p:spPr>
      </p:pic>
      <p:sp>
        <p:nvSpPr>
          <p:cNvPr id="6" name="Pladsholder til titel 1">
            <a:extLst>
              <a:ext uri="{FF2B5EF4-FFF2-40B4-BE49-F238E27FC236}">
                <a16:creationId xmlns:a16="http://schemas.microsoft.com/office/drawing/2014/main" id="{8D74864C-559E-7A4F-A0B1-A58FDFF55D27}"/>
              </a:ext>
            </a:extLst>
          </p:cNvPr>
          <p:cNvSpPr>
            <a:spLocks noGrp="1"/>
          </p:cNvSpPr>
          <p:nvPr>
            <p:ph type="title"/>
          </p:nvPr>
        </p:nvSpPr>
        <p:spPr>
          <a:xfrm>
            <a:off x="837982" y="365127"/>
            <a:ext cx="10512862"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7" name="Pladsholder til tekst 2">
            <a:extLst>
              <a:ext uri="{FF2B5EF4-FFF2-40B4-BE49-F238E27FC236}">
                <a16:creationId xmlns:a16="http://schemas.microsoft.com/office/drawing/2014/main" id="{1A30B979-487A-6C47-AE66-DDED76E1FF21}"/>
              </a:ext>
            </a:extLst>
          </p:cNvPr>
          <p:cNvSpPr>
            <a:spLocks noGrp="1"/>
          </p:cNvSpPr>
          <p:nvPr>
            <p:ph idx="1"/>
          </p:nvPr>
        </p:nvSpPr>
        <p:spPr>
          <a:xfrm>
            <a:off x="837982" y="1825625"/>
            <a:ext cx="10512862" cy="4351338"/>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87831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lstStyle>
            <a:lvl1pPr rtl="0">
              <a:defRPr/>
            </a:lvl1pPr>
          </a:lstStyle>
          <a:p>
            <a:pPr rtl="0"/>
            <a:r>
              <a:rPr lang="da-DK" noProof="0"/>
              <a:t>Klik for at redigere i master</a:t>
            </a:r>
            <a:endParaRPr lang="da-DK" noProof="0" dirty="0"/>
          </a:p>
        </p:txBody>
      </p:sp>
      <p:grpSp>
        <p:nvGrpSpPr>
          <p:cNvPr id="167" name="linje" descr="Linjegrafik"/>
          <p:cNvGrpSpPr/>
          <p:nvPr/>
        </p:nvGrpSpPr>
        <p:grpSpPr bwMode="invGray">
          <a:xfrm>
            <a:off x="1522413" y="1514475"/>
            <a:ext cx="10569575" cy="64008"/>
            <a:chOff x="1522413" y="1514475"/>
            <a:chExt cx="10569575" cy="64008"/>
          </a:xfrm>
        </p:grpSpPr>
        <p:sp>
          <p:nvSpPr>
            <p:cNvPr id="168" name="Kombinationstegning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69" name="Kombinationstegning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70" name="Kombinationstegning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71" name="Kombinationstegning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72" name="Kombinationstegning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73" name="Kombinationstegning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74" name="Kombinationstegning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75" name="Kombinationstegning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76" name="Kombinationstegning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77" name="Kombinationstegning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78" name="Kombinationstegning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79" name="Kombinationstegning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80" name="Kombinationstegning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81" name="Kombinationstegning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82" name="Kombinationstegning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83" name="Kombinationstegning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84" name="Kombinationstegning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85" name="Kombinationstegning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86" name="Kombinationstegning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87" name="Kombinationstegning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88" name="Kombinationstegning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89" name="Kombinationstegning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90" name="Kombinationstegning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91" name="Kombinationstegning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92" name="Kombinationstegning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93" name="Kombinationstegning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94" name="Kombinationstegning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95" name="Kombinationstegning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96" name="Kombinationstegning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97" name="Kombinationstegning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98" name="Kombinationstegning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199" name="Kombinationstegning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00" name="Kombinationstegning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01" name="Kombinationstegning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02" name="Kombinationstegning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03" name="Kombinationstegning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04" name="Kombinationstegning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05" name="Kombinationstegning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06" name="Kombinationstegning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07" name="Kombinationstegning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08" name="Kombinationstegning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09" name="Kombinationstegning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10" name="Kombinationstegning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11" name="Kombinationstegning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12" name="Kombinationstegning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13" name="Kombinationstegning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14" name="Kombinationstegning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15" name="Kombinationstegning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16" name="Kombinationstegning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17" name="Kombinationstegning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18" name="Kombinationstegning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19" name="Kombinationstegning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20" name="Kombinationstegning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21" name="Kombinationstegning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22" name="Kombinationstegning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23" name="Kombinationstegning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24" name="Kombinationstegning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25" name="Kombinationstegning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26" name="Kombinationstegning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27" name="Kombinationstegning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28" name="Kombinationstegning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29" name="Kombinationstegning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30" name="Kombinationstegning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31" name="Kombinationstegning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32" name="Kombinationstegning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33" name="Kombinationstegning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34" name="Kombinationstegning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35" name="Kombinationstegning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36" name="Kombinationstegning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37" name="Kombinationstegning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38" name="Kombinationstegning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39" name="Kombinationstegning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40" name="Kombinationstegning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sp>
          <p:nvSpPr>
            <p:cNvPr id="241" name="Kombinationstegning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noProof="0" dirty="0">
                <a:ln>
                  <a:noFill/>
                </a:ln>
              </a:endParaRPr>
            </a:p>
          </p:txBody>
        </p:sp>
      </p:grpSp>
      <p:sp>
        <p:nvSpPr>
          <p:cNvPr id="3" name="Pladsholder til indhold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da-DK" noProof="0"/>
              <a:t>Rediger typografien i masterens</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Pladsholder til sidefod 4"/>
          <p:cNvSpPr>
            <a:spLocks noGrp="1"/>
          </p:cNvSpPr>
          <p:nvPr>
            <p:ph type="ftr" sz="quarter" idx="11"/>
          </p:nvPr>
        </p:nvSpPr>
        <p:spPr/>
        <p:txBody>
          <a:bodyPr rtlCol="0"/>
          <a:lstStyle/>
          <a:p>
            <a:pPr rtl="0"/>
            <a:endParaRPr lang="da-DK" noProof="0" dirty="0"/>
          </a:p>
        </p:txBody>
      </p:sp>
      <p:sp>
        <p:nvSpPr>
          <p:cNvPr id="4" name="Pladsholder til dato 3"/>
          <p:cNvSpPr>
            <a:spLocks noGrp="1"/>
          </p:cNvSpPr>
          <p:nvPr>
            <p:ph type="dt" sz="half" idx="10"/>
          </p:nvPr>
        </p:nvSpPr>
        <p:spPr/>
        <p:txBody>
          <a:bodyPr rtlCol="0"/>
          <a:lstStyle/>
          <a:p>
            <a:pPr rtl="0"/>
            <a:r>
              <a:rPr lang="da-DK" noProof="0"/>
              <a:t>Kilder og tekst. Se notefelt.</a:t>
            </a:r>
            <a:endParaRPr lang="da-DK" noProof="0" dirty="0"/>
          </a:p>
        </p:txBody>
      </p:sp>
      <p:sp>
        <p:nvSpPr>
          <p:cNvPr id="6" name="Pladsholder til slidenummer 5"/>
          <p:cNvSpPr>
            <a:spLocks noGrp="1"/>
          </p:cNvSpPr>
          <p:nvPr>
            <p:ph type="sldNum" sz="quarter" idx="12"/>
          </p:nvPr>
        </p:nvSpPr>
        <p:spPr/>
        <p:txBody>
          <a:bodyPr rtlCol="0"/>
          <a:lstStyle/>
          <a:p>
            <a:pPr rtl="0"/>
            <a:fld id="{25BA54BD-C84D-46CE-8B72-31BFB26ABA43}" type="slidenum">
              <a:rPr lang="da-DK" noProof="0"/>
              <a:t>‹nr.›</a:t>
            </a:fld>
            <a:endParaRPr lang="da-DK" noProof="0"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1522413" y="1905000"/>
            <a:ext cx="9144000" cy="2667000"/>
          </a:xfrm>
        </p:spPr>
        <p:txBody>
          <a:bodyPr rtlCol="0" anchor="b">
            <a:noAutofit/>
          </a:bodyPr>
          <a:lstStyle>
            <a:lvl1pPr algn="l" rtl="0">
              <a:defRPr sz="4400" b="0" cap="none" baseline="0"/>
            </a:lvl1pPr>
          </a:lstStyle>
          <a:p>
            <a:pPr rtl="0"/>
            <a:r>
              <a:rPr lang="da-DK"/>
              <a:t>Klik for at redigere i master</a:t>
            </a:r>
            <a:endParaRPr lang="da-DK" dirty="0"/>
          </a:p>
        </p:txBody>
      </p:sp>
      <p:grpSp>
        <p:nvGrpSpPr>
          <p:cNvPr id="255" name="linje" descr="Linjegrafik"/>
          <p:cNvGrpSpPr/>
          <p:nvPr/>
        </p:nvGrpSpPr>
        <p:grpSpPr bwMode="invGray">
          <a:xfrm>
            <a:off x="1584896" y="4724400"/>
            <a:ext cx="8631936" cy="64008"/>
            <a:chOff x="-4110038" y="2703513"/>
            <a:chExt cx="17394239" cy="160336"/>
          </a:xfrm>
          <a:solidFill>
            <a:schemeClr val="accent1"/>
          </a:solidFill>
        </p:grpSpPr>
        <p:sp>
          <p:nvSpPr>
            <p:cNvPr id="256" name="Kombinationstegning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57" name="Kombinationstegning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58" name="Kombinationstegning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59" name="Kombinationstegning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60" name="Kombinationstegning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61" name="Kombinationstegning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62" name="Kombinationstegning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63" name="Kombinationstegning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64" name="Kombinationstegning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65" name="Kombinationstegning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66" name="Kombinationstegning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67" name="Kombinationstegning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68" name="Kombinationstegning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69" name="Kombinationstegning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70" name="Kombinationstegning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71" name="Kombinationstegning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72" name="Kombinationstegning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73" name="Kombinationstegning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74" name="Kombinationstegning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75" name="Kombinationstegning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76" name="Kombinationstegning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77" name="Kombinationstegning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78" name="Kombinationstegning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79" name="Kombinationstegning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80" name="Kombinationstegning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81" name="Kombinationstegning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82" name="Kombinationstegning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83" name="Kombinationstegning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84" name="Kombinationstegning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85" name="Kombinationstegning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86" name="Kombinationstegning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87" name="Kombinationstegning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88" name="Kombinationstegning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89" name="Kombinationstegning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90" name="Kombinationstegning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91" name="Kombinationstegning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92" name="Kombinationstegning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93" name="Kombinationstegning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94" name="Kombinationstegning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95" name="Kombinationstegning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96" name="Kombinationstegning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97" name="Kombinationstegning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98" name="Kombinationstegning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299" name="Kombinationstegning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00" name="Kombinationstegning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01" name="Kombinationstegning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02" name="Kombinationstegning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03" name="Kombinationstegning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04" name="Kombinationstegning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05" name="Kombinationstegning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06" name="Kombinationstegning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07" name="Kombinationstegning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08" name="Kombinationstegning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09" name="Kombinationstegning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10" name="Kombinationstegning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11" name="Kombinationstegning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12" name="Kombinationstegning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13" name="Kombinationstegning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14" name="Kombinationstegning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15" name="Kombinationstegning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16" name="Kombinationstegning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17" name="Kombinationstegning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18" name="Kombinationstegning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19" name="Kombinationstegning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20" name="Kombinationstegning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21" name="Kombinationstegning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22" name="Kombinationstegning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23" name="Kombinationstegning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24" name="Kombinationstegning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25" name="Kombinationstegning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26" name="Kombinationstegning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27" name="Kombinationstegning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28" name="Kombinationstegning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29" name="Kombinationstegning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30" name="Kombinationstegning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31" name="Kombinationstegning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32" name="Kombinationstegning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33" name="Kombinationstegning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34" name="Kombinationstegning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35" name="Kombinationstegning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36" name="Kombinationstegning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37" name="Kombinationstegning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38" name="Kombinationstegning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39" name="Kombinationstegning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40" name="Kombinationstegning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41" name="Kombinationstegning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42" name="Kombinationstegning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43" name="Kombinationstegning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44" name="Kombinationstegning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45" name="Kombinationstegning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46" name="Kombinationstegning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47" name="Kombinationstegning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48" name="Kombinationstegning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49" name="Kombinationstegning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50" name="Kombinationstegning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51" name="Kombinationstegning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52" name="Kombinationstegning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53" name="Kombinationstegning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54" name="Kombinationstegning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55" name="Kombinationstegning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56" name="Kombinationstegning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57" name="Kombinationstegning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58" name="Kombinationstegning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59" name="Kombinationstegning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60" name="Kombinationstegning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61" name="Kombinationstegning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62" name="Kombinationstegning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63" name="Kombinationstegning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64" name="Kombinationstegning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65" name="Kombinationstegning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66" name="Kombinationstegning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67" name="Kombinationstegning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68" name="Kombinationstegning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69" name="Kombinationstegning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70" name="Kombinationstegning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71" name="Kombinationstegning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72" name="Kombinationstegning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73" name="Kombinationstegning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74" name="Kombinationstegning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75" name="Kombinationstegning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76" name="Kombinationstegning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77" name="Kombinationstegning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sp>
          <p:nvSpPr>
            <p:cNvPr id="378" name="Kombinationstegning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p>
          </p:txBody>
        </p:sp>
      </p:grpSp>
      <p:sp>
        <p:nvSpPr>
          <p:cNvPr id="3" name="Pladsholder til tekst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typografien i masterens</a:t>
            </a:r>
          </a:p>
        </p:txBody>
      </p:sp>
      <p:sp>
        <p:nvSpPr>
          <p:cNvPr id="5" name="Pladsholder til sidefod 4"/>
          <p:cNvSpPr>
            <a:spLocks noGrp="1"/>
          </p:cNvSpPr>
          <p:nvPr>
            <p:ph type="ftr" sz="quarter" idx="11"/>
          </p:nvPr>
        </p:nvSpPr>
        <p:spPr/>
        <p:txBody>
          <a:bodyPr rtlCol="0"/>
          <a:lstStyle/>
          <a:p>
            <a:pPr rtl="0"/>
            <a:endParaRPr lang="da-DK" dirty="0"/>
          </a:p>
        </p:txBody>
      </p:sp>
      <p:sp>
        <p:nvSpPr>
          <p:cNvPr id="4" name="Pladsholder til dato 3"/>
          <p:cNvSpPr>
            <a:spLocks noGrp="1"/>
          </p:cNvSpPr>
          <p:nvPr>
            <p:ph type="dt" sz="half" idx="10"/>
          </p:nvPr>
        </p:nvSpPr>
        <p:spPr/>
        <p:txBody>
          <a:bodyPr rtlCol="0"/>
          <a:lstStyle/>
          <a:p>
            <a:pPr rtl="0"/>
            <a:r>
              <a:rPr lang="da-DK"/>
              <a:t>Kilder og tekst. Se notefelt.</a:t>
            </a:r>
            <a:endParaRPr lang="da-DK" dirty="0"/>
          </a:p>
        </p:txBody>
      </p:sp>
      <p:sp>
        <p:nvSpPr>
          <p:cNvPr id="6" name="Pladsholder til slidenummer 5"/>
          <p:cNvSpPr>
            <a:spLocks noGrp="1"/>
          </p:cNvSpPr>
          <p:nvPr>
            <p:ph type="sldNum" sz="quarter" idx="12"/>
          </p:nvPr>
        </p:nvSpPr>
        <p:spPr/>
        <p:txBody>
          <a:bodyPr rtlCol="0"/>
          <a:lstStyle/>
          <a:p>
            <a:pPr rtl="0"/>
            <a:fld id="{25BA54BD-C84D-46CE-8B72-31BFB26ABA43}" type="slidenum">
              <a:rPr lang="da-DK"/>
              <a:t>‹nr.›</a:t>
            </a:fld>
            <a:endParaRPr lang="da-DK"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lstStyle>
            <a:lvl1pPr rtl="0">
              <a:defRPr/>
            </a:lvl1pPr>
          </a:lstStyle>
          <a:p>
            <a:pPr rtl="0"/>
            <a:r>
              <a:rPr lang="da-DK"/>
              <a:t>Klik for at redigere i master</a:t>
            </a:r>
            <a:endParaRPr lang="da-DK" dirty="0"/>
          </a:p>
        </p:txBody>
      </p:sp>
      <p:grpSp>
        <p:nvGrpSpPr>
          <p:cNvPr id="158" name="linje" descr="Linjegrafik"/>
          <p:cNvGrpSpPr/>
          <p:nvPr/>
        </p:nvGrpSpPr>
        <p:grpSpPr bwMode="invGray">
          <a:xfrm>
            <a:off x="1522413" y="1514475"/>
            <a:ext cx="10569575" cy="64008"/>
            <a:chOff x="1522413" y="1514475"/>
            <a:chExt cx="10569575" cy="64008"/>
          </a:xfrm>
        </p:grpSpPr>
        <p:sp>
          <p:nvSpPr>
            <p:cNvPr id="159" name="Kombinationstegning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0" name="Kombinationstegning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1" name="Kombinationstegning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2" name="Kombinationstegning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3" name="Kombinationstegning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4" name="Kombinationstegning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5" name="Kombinationstegning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6" name="Kombinationstegning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7" name="Kombinationstegning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8" name="Kombinationstegning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9" name="Kombinationstegning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0" name="Kombinationstegning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1" name="Kombinationstegning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2" name="Kombinationstegning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3" name="Kombinationstegning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4" name="Kombinationstegning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5" name="Kombinationstegning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6" name="Kombinationstegning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7" name="Kombinationstegning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8" name="Kombinationstegning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9" name="Kombinationstegning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0" name="Kombinationstegning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1" name="Kombinationstegning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2" name="Kombinationstegning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3" name="Kombinationstegning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4" name="Kombinationstegning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5" name="Kombinationstegning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6" name="Kombinationstegning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7" name="Kombinationstegning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8" name="Kombinationstegning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9" name="Kombinationstegning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0" name="Kombinationstegning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1" name="Kombinationstegning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2" name="Kombinationstegning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3" name="Kombinationstegning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4" name="Kombinationstegning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5" name="Kombinationstegning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6" name="Kombinationstegning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7" name="Kombinationstegning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8" name="Kombinationstegning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9" name="Kombinationstegning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0" name="Kombinationstegning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1" name="Kombinationstegning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2" name="Kombinationstegning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3" name="Kombinationstegning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4" name="Kombinationstegning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5" name="Kombinationstegning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6" name="Kombinationstegning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7" name="Kombinationstegning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8" name="Kombinationstegning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9" name="Kombinationstegning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0" name="Kombinationstegning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1" name="Kombinationstegning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2" name="Kombinationstegning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3" name="Kombinationstegning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4" name="Kombinationstegning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5" name="Kombinationstegning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6" name="Kombinationstegning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7" name="Kombinationstegning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8" name="Kombinationstegning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9" name="Kombinationstegning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0" name="Kombinationstegning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1" name="Kombinationstegning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2" name="Kombinationstegning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3" name="Kombinationstegning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4" name="Kombinationstegning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5" name="Kombinationstegning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6" name="Kombinationstegning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7" name="Kombinationstegning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8" name="Kombinationstegning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9" name="Kombinationstegning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30" name="Kombinationstegning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31" name="Kombinationstegning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32" name="Kombinationstegning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grpSp>
      <p:sp>
        <p:nvSpPr>
          <p:cNvPr id="3" name="Pladsholder til indhold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6" name="Pladsholder til sidefod 5"/>
          <p:cNvSpPr>
            <a:spLocks noGrp="1"/>
          </p:cNvSpPr>
          <p:nvPr>
            <p:ph type="ftr" sz="quarter" idx="11"/>
          </p:nvPr>
        </p:nvSpPr>
        <p:spPr/>
        <p:txBody>
          <a:bodyPr rtlCol="0"/>
          <a:lstStyle/>
          <a:p>
            <a:pPr rtl="0"/>
            <a:endParaRPr lang="da-DK" dirty="0"/>
          </a:p>
        </p:txBody>
      </p:sp>
      <p:sp>
        <p:nvSpPr>
          <p:cNvPr id="5" name="Pladsholder til dato 4"/>
          <p:cNvSpPr>
            <a:spLocks noGrp="1"/>
          </p:cNvSpPr>
          <p:nvPr>
            <p:ph type="dt" sz="half" idx="10"/>
          </p:nvPr>
        </p:nvSpPr>
        <p:spPr/>
        <p:txBody>
          <a:bodyPr rtlCol="0"/>
          <a:lstStyle/>
          <a:p>
            <a:pPr rtl="0"/>
            <a:r>
              <a:rPr lang="da-DK"/>
              <a:t>Kilder og tekst. Se notefelt.</a:t>
            </a:r>
            <a:endParaRPr lang="da-DK" dirty="0"/>
          </a:p>
        </p:txBody>
      </p:sp>
      <p:sp>
        <p:nvSpPr>
          <p:cNvPr id="7" name="Pladsholder til slidenummer 6"/>
          <p:cNvSpPr>
            <a:spLocks noGrp="1"/>
          </p:cNvSpPr>
          <p:nvPr>
            <p:ph type="sldNum" sz="quarter" idx="12"/>
          </p:nvPr>
        </p:nvSpPr>
        <p:spPr/>
        <p:txBody>
          <a:bodyPr rtlCol="0"/>
          <a:lstStyle/>
          <a:p>
            <a:pPr rtl="0"/>
            <a:fld id="{25BA54BD-C84D-46CE-8B72-31BFB26ABA43}" type="slidenum">
              <a:rPr lang="da-DK"/>
              <a:t>‹nr.›</a:t>
            </a:fld>
            <a:endParaRPr lang="da-DK"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lstStyle>
            <a:lvl1pPr rtl="0">
              <a:defRPr/>
            </a:lvl1pPr>
          </a:lstStyle>
          <a:p>
            <a:pPr rtl="0"/>
            <a:r>
              <a:rPr lang="da-DK"/>
              <a:t>Klik for at redigere i master</a:t>
            </a:r>
            <a:endParaRPr lang="da-DK" dirty="0"/>
          </a:p>
        </p:txBody>
      </p:sp>
      <p:grpSp>
        <p:nvGrpSpPr>
          <p:cNvPr id="160" name="linje" descr="Linjegrafik"/>
          <p:cNvGrpSpPr/>
          <p:nvPr/>
        </p:nvGrpSpPr>
        <p:grpSpPr bwMode="invGray">
          <a:xfrm>
            <a:off x="1522413" y="1514475"/>
            <a:ext cx="10569575" cy="64008"/>
            <a:chOff x="1522413" y="1514475"/>
            <a:chExt cx="10569575" cy="64008"/>
          </a:xfrm>
        </p:grpSpPr>
        <p:sp>
          <p:nvSpPr>
            <p:cNvPr id="161" name="Kombinationstegning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2" name="Kombinationstegning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3" name="Kombinationstegning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4" name="Kombinationstegning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5" name="Kombinationstegning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6" name="Kombinationstegning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7" name="Kombinationstegning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8" name="Kombinationstegning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9" name="Kombinationstegning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0" name="Kombinationstegning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1" name="Kombinationstegning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2" name="Kombinationstegning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3" name="Kombinationstegning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4" name="Kombinationstegning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5" name="Kombinationstegning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6" name="Kombinationstegning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7" name="Kombinationstegning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8" name="Kombinationstegning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9" name="Kombinationstegning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0" name="Kombinationstegning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1" name="Kombinationstegning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2" name="Kombinationstegning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3" name="Kombinationstegning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4" name="Kombinationstegning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5" name="Kombinationstegning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6" name="Kombinationstegning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7" name="Kombinationstegning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8" name="Kombinationstegning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9" name="Kombinationstegning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0" name="Kombinationstegning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1" name="Kombinationstegning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2" name="Kombinationstegning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3" name="Kombinationstegning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4" name="Kombinationstegning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5" name="Kombinationstegning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6" name="Kombinationstegning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7" name="Kombinationstegning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8" name="Kombinationstegning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9" name="Kombinationstegning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0" name="Kombinationstegning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1" name="Kombinationstegning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2" name="Kombinationstegning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3" name="Kombinationstegning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4" name="Kombinationstegning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5" name="Kombinationstegning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6" name="Kombinationstegning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7" name="Kombinationstegning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8" name="Kombinationstegning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9" name="Kombinationstegning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0" name="Kombinationstegning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1" name="Kombinationstegning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2" name="Kombinationstegning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3" name="Kombinationstegning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4" name="Kombinationstegning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5" name="Kombinationstegning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6" name="Kombinationstegning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7" name="Kombinationstegning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8" name="Kombinationstegning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9" name="Kombinationstegning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0" name="Kombinationstegning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1" name="Kombinationstegning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2" name="Kombinationstegning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3" name="Kombinationstegning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4" name="Kombinationstegning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5" name="Kombinationstegning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6" name="Kombinationstegning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7" name="Kombinationstegning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8" name="Kombinationstegning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9" name="Kombinationstegning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30" name="Kombinationstegning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31" name="Kombinationstegning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32" name="Kombinationstegning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33" name="Kombinationstegning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34" name="Kombinationstegning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grpSp>
      <p:sp>
        <p:nvSpPr>
          <p:cNvPr id="3" name="Pladsholder til tekst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tekst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8" name="Pladsholder til sidefod 7"/>
          <p:cNvSpPr>
            <a:spLocks noGrp="1"/>
          </p:cNvSpPr>
          <p:nvPr>
            <p:ph type="ftr" sz="quarter" idx="11"/>
          </p:nvPr>
        </p:nvSpPr>
        <p:spPr/>
        <p:txBody>
          <a:bodyPr rtlCol="0"/>
          <a:lstStyle/>
          <a:p>
            <a:pPr rtl="0"/>
            <a:endParaRPr lang="da-DK" dirty="0"/>
          </a:p>
        </p:txBody>
      </p:sp>
      <p:sp>
        <p:nvSpPr>
          <p:cNvPr id="7" name="Pladsholder til dato 6"/>
          <p:cNvSpPr>
            <a:spLocks noGrp="1"/>
          </p:cNvSpPr>
          <p:nvPr>
            <p:ph type="dt" sz="half" idx="10"/>
          </p:nvPr>
        </p:nvSpPr>
        <p:spPr/>
        <p:txBody>
          <a:bodyPr rtlCol="0"/>
          <a:lstStyle/>
          <a:p>
            <a:pPr rtl="0"/>
            <a:r>
              <a:rPr lang="da-DK"/>
              <a:t>Kilder og tekst. Se notefelt.</a:t>
            </a:r>
            <a:endParaRPr lang="da-DK" dirty="0"/>
          </a:p>
        </p:txBody>
      </p:sp>
      <p:sp>
        <p:nvSpPr>
          <p:cNvPr id="9" name="Pladsholder til slidenummer 8"/>
          <p:cNvSpPr>
            <a:spLocks noGrp="1"/>
          </p:cNvSpPr>
          <p:nvPr>
            <p:ph type="sldNum" sz="quarter" idx="12"/>
          </p:nvPr>
        </p:nvSpPr>
        <p:spPr/>
        <p:txBody>
          <a:bodyPr rtlCol="0"/>
          <a:lstStyle/>
          <a:p>
            <a:pPr rtl="0"/>
            <a:fld id="{25BA54BD-C84D-46CE-8B72-31BFB26ABA43}" type="slidenum">
              <a:rPr lang="da-DK"/>
              <a:t>‹nr.›</a:t>
            </a:fld>
            <a:endParaRPr lang="da-DK" dirty="0"/>
          </a:p>
        </p:txBody>
      </p:sp>
      <p:sp>
        <p:nvSpPr>
          <p:cNvPr id="85" name="Pladsholder til indhold 3"/>
          <p:cNvSpPr>
            <a:spLocks noGrp="1"/>
          </p:cNvSpPr>
          <p:nvPr>
            <p:ph sz="half" idx="13"/>
          </p:nvPr>
        </p:nvSpPr>
        <p:spPr>
          <a:xfrm>
            <a:off x="6246812"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rtl="0">
              <a:defRPr/>
            </a:lvl1pPr>
          </a:lstStyle>
          <a:p>
            <a:pPr rtl="0"/>
            <a:r>
              <a:rPr lang="da-DK"/>
              <a:t>Klik for at redigere i master</a:t>
            </a:r>
            <a:endParaRPr lang="da-DK" dirty="0"/>
          </a:p>
        </p:txBody>
      </p:sp>
      <p:grpSp>
        <p:nvGrpSpPr>
          <p:cNvPr id="156" name="linje" descr="Linjegrafik"/>
          <p:cNvGrpSpPr/>
          <p:nvPr/>
        </p:nvGrpSpPr>
        <p:grpSpPr bwMode="invGray">
          <a:xfrm>
            <a:off x="1522413" y="1514475"/>
            <a:ext cx="10569575" cy="64008"/>
            <a:chOff x="1522413" y="1514475"/>
            <a:chExt cx="10569575" cy="64008"/>
          </a:xfrm>
        </p:grpSpPr>
        <p:sp>
          <p:nvSpPr>
            <p:cNvPr id="157" name="Kombinationstegning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58" name="Kombinationstegning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59" name="Kombinationstegning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0" name="Kombinationstegning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1" name="Kombinationstegning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2" name="Kombinationstegning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3" name="Kombinationstegning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4" name="Kombinationstegning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5" name="Kombinationstegning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6" name="Kombinationstegning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7" name="Kombinationstegning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8" name="Kombinationstegning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69" name="Kombinationstegning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0" name="Kombinationstegning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1" name="Kombinationstegning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2" name="Kombinationstegning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3" name="Kombinationstegning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4" name="Kombinationstegning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5" name="Kombinationstegning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6" name="Kombinationstegning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7" name="Kombinationstegning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8" name="Kombinationstegning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79" name="Kombinationstegning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0" name="Kombinationstegning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1" name="Kombinationstegning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2" name="Kombinationstegning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3" name="Kombinationstegning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4" name="Kombinationstegning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5" name="Kombinationstegning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6" name="Kombinationstegning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7" name="Kombinationstegning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8" name="Kombinationstegning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89" name="Kombinationstegning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0" name="Kombinationstegning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1" name="Kombinationstegning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2" name="Kombinationstegning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3" name="Kombinationstegning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4" name="Kombinationstegning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5" name="Kombinationstegning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6" name="Kombinationstegning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7" name="Kombinationstegning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8" name="Kombinationstegning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199" name="Kombinationstegning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0" name="Kombinationstegning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1" name="Kombinationstegning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2" name="Kombinationstegning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3" name="Kombinationstegning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4" name="Kombinationstegning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5" name="Kombinationstegning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6" name="Kombinationstegning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7" name="Kombinationstegning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8" name="Kombinationstegning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09" name="Kombinationstegning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0" name="Kombinationstegning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1" name="Kombinationstegning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2" name="Kombinationstegning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3" name="Kombinationstegning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4" name="Kombinationstegning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5" name="Kombinationstegning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6" name="Kombinationstegning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7" name="Kombinationstegning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8" name="Kombinationstegning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19" name="Kombinationstegning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0" name="Kombinationstegning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1" name="Kombinationstegning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2" name="Kombinationstegning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3" name="Kombinationstegning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4" name="Kombinationstegning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5" name="Kombinationstegning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6" name="Kombinationstegning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7" name="Kombinationstegning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8" name="Kombinationstegning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29" name="Kombinationstegning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230" name="Kombinationstegning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grpSp>
      <p:sp>
        <p:nvSpPr>
          <p:cNvPr id="4" name="Pladsholder til sidefod 3"/>
          <p:cNvSpPr>
            <a:spLocks noGrp="1"/>
          </p:cNvSpPr>
          <p:nvPr>
            <p:ph type="ftr" sz="quarter" idx="11"/>
          </p:nvPr>
        </p:nvSpPr>
        <p:spPr/>
        <p:txBody>
          <a:bodyPr rtlCol="0"/>
          <a:lstStyle/>
          <a:p>
            <a:pPr rtl="0"/>
            <a:endParaRPr lang="da-DK" dirty="0"/>
          </a:p>
        </p:txBody>
      </p:sp>
      <p:sp>
        <p:nvSpPr>
          <p:cNvPr id="3" name="Pladsholder til dato 2"/>
          <p:cNvSpPr>
            <a:spLocks noGrp="1"/>
          </p:cNvSpPr>
          <p:nvPr>
            <p:ph type="dt" sz="half" idx="10"/>
          </p:nvPr>
        </p:nvSpPr>
        <p:spPr/>
        <p:txBody>
          <a:bodyPr rtlCol="0"/>
          <a:lstStyle/>
          <a:p>
            <a:pPr rtl="0"/>
            <a:r>
              <a:rPr lang="da-DK"/>
              <a:t>Kilder og tekst. Se notefelt.</a:t>
            </a:r>
            <a:endParaRPr lang="da-DK" dirty="0"/>
          </a:p>
        </p:txBody>
      </p:sp>
      <p:sp>
        <p:nvSpPr>
          <p:cNvPr id="5" name="Pladsholder til slidenummer 4"/>
          <p:cNvSpPr>
            <a:spLocks noGrp="1"/>
          </p:cNvSpPr>
          <p:nvPr>
            <p:ph type="sldNum" sz="quarter" idx="12"/>
          </p:nvPr>
        </p:nvSpPr>
        <p:spPr/>
        <p:txBody>
          <a:bodyPr rtlCol="0"/>
          <a:lstStyle/>
          <a:p>
            <a:pPr rtl="0"/>
            <a:fld id="{25BA54BD-C84D-46CE-8B72-31BFB26ABA43}" type="slidenum">
              <a:rPr lang="da-DK"/>
              <a:t>‹nr.›</a:t>
            </a:fld>
            <a:endParaRPr lang="da-DK"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rtlCol="0"/>
          <a:lstStyle/>
          <a:p>
            <a:pPr rtl="0"/>
            <a:endParaRPr lang="da-DK" dirty="0"/>
          </a:p>
        </p:txBody>
      </p:sp>
      <p:sp>
        <p:nvSpPr>
          <p:cNvPr id="2" name="Pladsholder til dato 1"/>
          <p:cNvSpPr>
            <a:spLocks noGrp="1"/>
          </p:cNvSpPr>
          <p:nvPr>
            <p:ph type="dt" sz="half" idx="10"/>
          </p:nvPr>
        </p:nvSpPr>
        <p:spPr/>
        <p:txBody>
          <a:bodyPr rtlCol="0"/>
          <a:lstStyle/>
          <a:p>
            <a:pPr rtl="0"/>
            <a:r>
              <a:rPr lang="da-DK"/>
              <a:t>Kilder og tekst. Se notefelt.</a:t>
            </a:r>
            <a:endParaRPr lang="da-DK" dirty="0"/>
          </a:p>
        </p:txBody>
      </p:sp>
      <p:sp>
        <p:nvSpPr>
          <p:cNvPr id="4" name="Pladsholder til slidenummer 3"/>
          <p:cNvSpPr>
            <a:spLocks noGrp="1"/>
          </p:cNvSpPr>
          <p:nvPr>
            <p:ph type="sldNum" sz="quarter" idx="12"/>
          </p:nvPr>
        </p:nvSpPr>
        <p:spPr/>
        <p:txBody>
          <a:bodyPr rtlCol="0"/>
          <a:lstStyle/>
          <a:p>
            <a:pPr rtl="0"/>
            <a:fld id="{25BA54BD-C84D-46CE-8B72-31BFB26ABA43}" type="slidenum">
              <a:rPr lang="da-DK"/>
              <a:t>‹nr.›</a:t>
            </a:fld>
            <a:endParaRPr lang="da-DK"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nchor="b">
            <a:noAutofit/>
          </a:bodyPr>
          <a:lstStyle>
            <a:lvl1pPr algn="l" rtl="0">
              <a:defRPr sz="3200" b="0"/>
            </a:lvl1pPr>
          </a:lstStyle>
          <a:p>
            <a:pPr rtl="0"/>
            <a:r>
              <a:rPr lang="da-DK"/>
              <a:t>Klik for at redigere i master</a:t>
            </a:r>
            <a:endParaRPr lang="da-DK" dirty="0"/>
          </a:p>
        </p:txBody>
      </p:sp>
      <p:sp>
        <p:nvSpPr>
          <p:cNvPr id="4" name="Pladsholder til tekst 3"/>
          <p:cNvSpPr>
            <a:spLocks noGrp="1"/>
          </p:cNvSpPr>
          <p:nvPr>
            <p:ph type="body" sz="half" idx="2"/>
          </p:nvPr>
        </p:nvSpPr>
        <p:spPr>
          <a:xfrm>
            <a:off x="1522413" y="3429000"/>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3" name="Pladsholder til indhold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grpSp>
        <p:nvGrpSpPr>
          <p:cNvPr id="615" name="ramme" descr="Feltgrafik"/>
          <p:cNvGrpSpPr/>
          <p:nvPr/>
        </p:nvGrpSpPr>
        <p:grpSpPr bwMode="invGray">
          <a:xfrm>
            <a:off x="4417839" y="1630821"/>
            <a:ext cx="6291028" cy="4575885"/>
            <a:chOff x="4417839" y="1630821"/>
            <a:chExt cx="6291028" cy="4575885"/>
          </a:xfrm>
        </p:grpSpPr>
        <p:grpSp>
          <p:nvGrpSpPr>
            <p:cNvPr id="616" name="Gruppe 615"/>
            <p:cNvGrpSpPr/>
            <p:nvPr/>
          </p:nvGrpSpPr>
          <p:grpSpPr bwMode="invGray">
            <a:xfrm>
              <a:off x="5414491" y="1630821"/>
              <a:ext cx="5294376" cy="4114800"/>
              <a:chOff x="3310555" y="716546"/>
              <a:chExt cx="5294376" cy="4114800"/>
            </a:xfrm>
          </p:grpSpPr>
          <p:grpSp>
            <p:nvGrpSpPr>
              <p:cNvPr id="768" name="Gruppe 767"/>
              <p:cNvGrpSpPr/>
              <p:nvPr/>
            </p:nvGrpSpPr>
            <p:grpSpPr bwMode="invGray">
              <a:xfrm flipH="1">
                <a:off x="3310555" y="737968"/>
                <a:ext cx="5294376" cy="54864"/>
                <a:chOff x="1522413" y="1514475"/>
                <a:chExt cx="10569575" cy="64008"/>
              </a:xfrm>
              <a:solidFill>
                <a:schemeClr val="accent1"/>
              </a:solidFill>
            </p:grpSpPr>
            <p:sp>
              <p:nvSpPr>
                <p:cNvPr id="844" name="Kombinationstegning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45" name="Kombinationstegning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46" name="Kombinationstegning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47" name="Kombinationstegning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48" name="Kombinationstegning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49" name="Kombinationstegning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50" name="Kombinationstegning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51" name="Kombinationstegning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52" name="Kombinationstegning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53" name="Kombinationstegning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54" name="Kombinationstegning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55" name="Kombinationstegning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56" name="Kombinationstegning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57" name="Kombinationstegning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58" name="Kombinationstegning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59" name="Kombinationstegning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60" name="Kombinationstegning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61" name="Kombinationstegning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62" name="Kombinationstegning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63" name="Kombinationstegning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64" name="Kombinationstegning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65" name="Kombinationstegning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66" name="Kombinationstegning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67" name="Kombinationstegning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68" name="Kombinationstegning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69" name="Kombinationstegning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70" name="Kombinationstegning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71" name="Kombinationstegning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72" name="Kombinationstegning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73" name="Kombinationstegning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74" name="Kombinationstegning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75" name="Kombinationstegning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76" name="Kombinationstegning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77" name="Kombinationstegning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78" name="Kombinationstegning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79" name="Kombinationstegning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80" name="Kombinationstegning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81" name="Kombinationstegning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82" name="Kombinationstegning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83" name="Kombinationstegning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84" name="Kombinationstegning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85" name="Kombinationstegning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86" name="Kombinationstegning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87" name="Kombinationstegning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88" name="Kombinationstegning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89" name="Kombinationstegning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90" name="Kombinationstegning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91" name="Kombinationstegning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92" name="Kombinationstegning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93" name="Kombinationstegning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94" name="Kombinationstegning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95" name="Kombinationstegning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96" name="Kombinationstegning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97" name="Kombinationstegning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98" name="Kombinationstegning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99" name="Kombinationstegning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00" name="Kombinationstegning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01" name="Kombinationstegning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02" name="Kombinationstegning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03" name="Kombinationstegning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04" name="Kombinationstegning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05" name="Kombinationstegning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06" name="Kombinationstegning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07" name="Kombinationstegning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08" name="Kombinationstegning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09" name="Kombinationstegning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10" name="Kombinationstegning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11" name="Kombinationstegning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12" name="Kombinationstegning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13" name="Kombinationstegning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14" name="Kombinationstegning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15" name="Kombinationstegning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16" name="Kombinationstegning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17" name="Kombinationstegning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grpSp>
          <p:grpSp>
            <p:nvGrpSpPr>
              <p:cNvPr id="769" name="Gruppe 768"/>
              <p:cNvGrpSpPr/>
              <p:nvPr/>
            </p:nvGrpSpPr>
            <p:grpSpPr bwMode="invGray">
              <a:xfrm rot="16200000" flipH="1">
                <a:off x="6492229" y="2755658"/>
                <a:ext cx="4114800" cy="36576"/>
                <a:chOff x="1522413" y="1514475"/>
                <a:chExt cx="10569575" cy="64008"/>
              </a:xfrm>
              <a:solidFill>
                <a:schemeClr val="accent1"/>
              </a:solidFill>
            </p:grpSpPr>
            <p:sp>
              <p:nvSpPr>
                <p:cNvPr id="770" name="Kombinationstegning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71" name="Kombinationstegning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72" name="Kombinationstegning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73" name="Kombinationstegning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74" name="Kombinationstegning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75" name="Kombinationstegning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76" name="Kombinationstegning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77" name="Kombinationstegning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78" name="Kombinationstegning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79" name="Kombinationstegning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80" name="Kombinationstegning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81" name="Kombinationstegning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82" name="Kombinationstegning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83" name="Kombinationstegning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84" name="Kombinationstegning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85" name="Kombinationstegning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86" name="Kombinationstegning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87" name="Kombinationstegning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88" name="Kombinationstegning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89" name="Kombinationstegning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90" name="Kombinationstegning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91" name="Kombinationstegning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92" name="Kombinationstegning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93" name="Kombinationstegning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94" name="Kombinationstegning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95" name="Kombinationstegning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96" name="Kombinationstegning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97" name="Kombinationstegning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98" name="Kombinationstegning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99" name="Kombinationstegning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00" name="Kombinationstegning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01" name="Kombinationstegning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02" name="Kombinationstegning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03" name="Kombinationstegning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04" name="Kombinationstegning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05" name="Kombinationstegning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06" name="Kombinationstegning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07" name="Kombinationstegning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08" name="Kombinationstegning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09" name="Kombinationstegning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10" name="Kombinationstegning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11" name="Kombinationstegning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12" name="Kombinationstegning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13" name="Kombinationstegning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14" name="Kombinationstegning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15" name="Kombinationstegning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16" name="Kombinationstegning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17" name="Kombinationstegning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18" name="Kombinationstegning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19" name="Kombinationstegning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20" name="Kombinationstegning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21" name="Kombinationstegning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22" name="Kombinationstegning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23" name="Kombinationstegning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24" name="Kombinationstegning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25" name="Kombinationstegning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26" name="Kombinationstegning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27" name="Kombinationstegning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28" name="Kombinationstegning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29" name="Kombinationstegning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30" name="Kombinationstegning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31" name="Kombinationstegning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32" name="Kombinationstegning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33" name="Kombinationstegning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34" name="Kombinationstegning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35" name="Kombinationstegning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36" name="Kombinationstegning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37" name="Kombinationstegning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38" name="Kombinationstegning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39" name="Kombinationstegning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40" name="Kombinationstegning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41" name="Kombinationstegning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42" name="Kombinationstegning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43" name="Kombinationstegning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grpSp>
        </p:grpSp>
        <p:grpSp>
          <p:nvGrpSpPr>
            <p:cNvPr id="617" name="Gruppe 616"/>
            <p:cNvGrpSpPr/>
            <p:nvPr/>
          </p:nvGrpSpPr>
          <p:grpSpPr bwMode="invGray">
            <a:xfrm rot="10800000">
              <a:off x="4417839" y="2091906"/>
              <a:ext cx="5294376" cy="4114800"/>
              <a:chOff x="3310555" y="716546"/>
              <a:chExt cx="5294376" cy="4114800"/>
            </a:xfrm>
          </p:grpSpPr>
          <p:grpSp>
            <p:nvGrpSpPr>
              <p:cNvPr id="618" name="Gruppe 617"/>
              <p:cNvGrpSpPr/>
              <p:nvPr/>
            </p:nvGrpSpPr>
            <p:grpSpPr bwMode="invGray">
              <a:xfrm flipH="1">
                <a:off x="3310555" y="737968"/>
                <a:ext cx="5294376" cy="54864"/>
                <a:chOff x="1522413" y="1514475"/>
                <a:chExt cx="10569575" cy="64008"/>
              </a:xfrm>
              <a:solidFill>
                <a:schemeClr val="accent1"/>
              </a:solidFill>
            </p:grpSpPr>
            <p:sp>
              <p:nvSpPr>
                <p:cNvPr id="694" name="Kombinationstegning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95" name="Kombinationstegning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96" name="Kombinationstegning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97" name="Kombinationstegning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98" name="Kombinationstegning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99" name="Kombinationstegning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00" name="Kombinationstegning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01" name="Kombinationstegning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02" name="Kombinationstegning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03" name="Kombinationstegning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04" name="Kombinationstegning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05" name="Kombinationstegning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06" name="Kombinationstegning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07" name="Kombinationstegning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08" name="Kombinationstegning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09" name="Kombinationstegning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10" name="Kombinationstegning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11" name="Kombinationstegning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12" name="Kombinationstegning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13" name="Kombinationstegning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14" name="Kombinationstegning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15" name="Kombinationstegning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16" name="Kombinationstegning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17" name="Kombinationstegning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18" name="Kombinationstegning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19" name="Kombinationstegning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20" name="Kombinationstegning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21" name="Kombinationstegning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22" name="Kombinationstegning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23" name="Kombinationstegning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24" name="Kombinationstegning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25" name="Kombinationstegning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26" name="Kombinationstegning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27" name="Kombinationstegning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28" name="Kombinationstegning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29" name="Kombinationstegning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30" name="Kombinationstegning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31" name="Kombinationstegning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32" name="Kombinationstegning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33" name="Kombinationstegning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34" name="Kombinationstegning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35" name="Kombinationstegning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36" name="Kombinationstegning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37" name="Kombinationstegning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38" name="Kombinationstegning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39" name="Kombinationstegning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40" name="Kombinationstegning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41" name="Kombinationstegning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42" name="Kombinationstegning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43" name="Kombinationstegning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44" name="Kombinationstegning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45" name="Kombinationstegning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46" name="Kombinationstegning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47" name="Kombinationstegning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48" name="Kombinationstegning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49" name="Kombinationstegning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50" name="Kombinationstegning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51" name="Kombinationstegning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52" name="Kombinationstegning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53" name="Kombinationstegning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54" name="Kombinationstegning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55" name="Kombinationstegning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56" name="Kombinationstegning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57" name="Kombinationstegning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58" name="Kombinationstegning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59" name="Kombinationstegning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60" name="Kombinationstegning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61" name="Kombinationstegning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62" name="Kombinationstegning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63" name="Kombinationstegning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64" name="Kombinationstegning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65" name="Kombinationstegning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66" name="Kombinationstegning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67" name="Kombinationstegning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grpSp>
          <p:grpSp>
            <p:nvGrpSpPr>
              <p:cNvPr id="619" name="Gruppe 618"/>
              <p:cNvGrpSpPr/>
              <p:nvPr/>
            </p:nvGrpSpPr>
            <p:grpSpPr bwMode="invGray">
              <a:xfrm rot="16200000" flipH="1">
                <a:off x="6492229" y="2755658"/>
                <a:ext cx="4114800" cy="36576"/>
                <a:chOff x="1522413" y="1514475"/>
                <a:chExt cx="10569575" cy="64008"/>
              </a:xfrm>
              <a:solidFill>
                <a:schemeClr val="accent1"/>
              </a:solidFill>
            </p:grpSpPr>
            <p:sp>
              <p:nvSpPr>
                <p:cNvPr id="620" name="Kombinationstegning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21" name="Kombinationstegning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22" name="Kombinationstegning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23" name="Kombinationstegning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24" name="Kombinationstegning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25" name="Kombinationstegning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26" name="Kombinationstegning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27" name="Kombinationstegning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28" name="Kombinationstegning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29" name="Kombinationstegning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30" name="Kombinationstegning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31" name="Kombinationstegning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32" name="Kombinationstegning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33" name="Kombinationstegning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34" name="Kombinationstegning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35" name="Kombinationstegning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36" name="Kombinationstegning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37" name="Kombinationstegning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38" name="Kombinationstegning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39" name="Kombinationstegning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40" name="Kombinationstegning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41" name="Kombinationstegning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42" name="Kombinationstegning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43" name="Kombinationstegning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44" name="Kombinationstegning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45" name="Kombinationstegning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46" name="Kombinationstegning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47" name="Kombinationstegning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48" name="Kombinationstegning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49" name="Kombinationstegning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50" name="Kombinationstegning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51" name="Kombinationstegning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52" name="Kombinationstegning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53" name="Kombinationstegning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54" name="Kombinationstegning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55" name="Kombinationstegning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56" name="Kombinationstegning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57" name="Kombinationstegning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58" name="Kombinationstegning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59" name="Kombinationstegning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60" name="Kombinationstegning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61" name="Kombinationstegning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62" name="Kombinationstegning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63" name="Kombinationstegning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64" name="Kombinationstegning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65" name="Kombinationstegning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66" name="Kombinationstegning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67" name="Kombinationstegning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68" name="Kombinationstegning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69" name="Kombinationstegning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70" name="Kombinationstegning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71" name="Kombinationstegning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72" name="Kombinationstegning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73" name="Kombinationstegning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74" name="Kombinationstegning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75" name="Kombinationstegning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76" name="Kombinationstegning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77" name="Kombinationstegning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78" name="Kombinationstegning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79" name="Kombinationstegning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80" name="Kombinationstegning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81" name="Kombinationstegning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82" name="Kombinationstegning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83" name="Kombinationstegning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84" name="Kombinationstegning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85" name="Kombinationstegning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86" name="Kombinationstegning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87" name="Kombinationstegning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88" name="Kombinationstegning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89" name="Kombinationstegning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90" name="Kombinationstegning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91" name="Kombinationstegning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92" name="Kombinationstegning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93" name="Kombinationstegning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grpSp>
        </p:grpSp>
      </p:grpSp>
      <p:sp>
        <p:nvSpPr>
          <p:cNvPr id="6" name="Pladsholder til sidefod 5"/>
          <p:cNvSpPr>
            <a:spLocks noGrp="1"/>
          </p:cNvSpPr>
          <p:nvPr>
            <p:ph type="ftr" sz="quarter" idx="11"/>
          </p:nvPr>
        </p:nvSpPr>
        <p:spPr/>
        <p:txBody>
          <a:bodyPr rtlCol="0"/>
          <a:lstStyle/>
          <a:p>
            <a:pPr rtl="0"/>
            <a:endParaRPr lang="da-DK" dirty="0"/>
          </a:p>
        </p:txBody>
      </p:sp>
      <p:sp>
        <p:nvSpPr>
          <p:cNvPr id="5" name="Pladsholder til dato 4"/>
          <p:cNvSpPr>
            <a:spLocks noGrp="1"/>
          </p:cNvSpPr>
          <p:nvPr>
            <p:ph type="dt" sz="half" idx="10"/>
          </p:nvPr>
        </p:nvSpPr>
        <p:spPr/>
        <p:txBody>
          <a:bodyPr rtlCol="0"/>
          <a:lstStyle/>
          <a:p>
            <a:pPr rtl="0"/>
            <a:r>
              <a:rPr lang="da-DK"/>
              <a:t>Kilder og tekst. Se notefelt.</a:t>
            </a:r>
            <a:endParaRPr lang="da-DK" dirty="0"/>
          </a:p>
        </p:txBody>
      </p:sp>
      <p:sp>
        <p:nvSpPr>
          <p:cNvPr id="7" name="Pladsholder til slidenummer 6"/>
          <p:cNvSpPr>
            <a:spLocks noGrp="1"/>
          </p:cNvSpPr>
          <p:nvPr>
            <p:ph type="sldNum" sz="quarter" idx="12"/>
          </p:nvPr>
        </p:nvSpPr>
        <p:spPr/>
        <p:txBody>
          <a:bodyPr rtlCol="0"/>
          <a:lstStyle/>
          <a:p>
            <a:pPr rtl="0"/>
            <a:fld id="{25BA54BD-C84D-46CE-8B72-31BFB26ABA43}" type="slidenum">
              <a:rPr lang="da-DK"/>
              <a:t>‹nr.›</a:t>
            </a:fld>
            <a:endParaRPr lang="da-DK"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nchor="b">
            <a:noAutofit/>
          </a:bodyPr>
          <a:lstStyle>
            <a:lvl1pPr algn="l" rtl="0">
              <a:defRPr sz="3200" b="0"/>
            </a:lvl1pPr>
          </a:lstStyle>
          <a:p>
            <a:pPr rtl="0"/>
            <a:r>
              <a:rPr lang="da-DK"/>
              <a:t>Klik for at redigere i master</a:t>
            </a:r>
            <a:endParaRPr lang="da-DK" dirty="0"/>
          </a:p>
        </p:txBody>
      </p:sp>
      <p:sp>
        <p:nvSpPr>
          <p:cNvPr id="3" name="Pladsholder til billede 2" descr="En tom pladsholder til at tilføje et billede. Klik på pladsholderen, og vælg det billede, du vil tilføje."/>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a-DK"/>
              <a:t>Klik på ikonet for at tilføje et billede</a:t>
            </a:r>
            <a:endParaRPr lang="da-DK" dirty="0"/>
          </a:p>
        </p:txBody>
      </p:sp>
      <p:grpSp>
        <p:nvGrpSpPr>
          <p:cNvPr id="614" name="ramme" descr="Feltgrafik"/>
          <p:cNvGrpSpPr/>
          <p:nvPr/>
        </p:nvGrpSpPr>
        <p:grpSpPr bwMode="invGray">
          <a:xfrm flipH="1">
            <a:off x="1447500" y="1630821"/>
            <a:ext cx="6291028" cy="4575885"/>
            <a:chOff x="4417839" y="1630821"/>
            <a:chExt cx="6291028" cy="4575885"/>
          </a:xfrm>
        </p:grpSpPr>
        <p:grpSp>
          <p:nvGrpSpPr>
            <p:cNvPr id="615" name="Gruppe 614"/>
            <p:cNvGrpSpPr/>
            <p:nvPr/>
          </p:nvGrpSpPr>
          <p:grpSpPr bwMode="invGray">
            <a:xfrm>
              <a:off x="5414491" y="1630821"/>
              <a:ext cx="5294376" cy="4114800"/>
              <a:chOff x="3310555" y="716546"/>
              <a:chExt cx="5294376" cy="4114800"/>
            </a:xfrm>
          </p:grpSpPr>
          <p:grpSp>
            <p:nvGrpSpPr>
              <p:cNvPr id="767" name="Gruppe 766"/>
              <p:cNvGrpSpPr/>
              <p:nvPr/>
            </p:nvGrpSpPr>
            <p:grpSpPr bwMode="invGray">
              <a:xfrm flipH="1">
                <a:off x="3310555" y="737968"/>
                <a:ext cx="5294376" cy="54864"/>
                <a:chOff x="1522413" y="1514475"/>
                <a:chExt cx="10569575" cy="64008"/>
              </a:xfrm>
              <a:solidFill>
                <a:schemeClr val="accent1"/>
              </a:solidFill>
            </p:grpSpPr>
            <p:sp>
              <p:nvSpPr>
                <p:cNvPr id="843" name="Kombinationstegning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44" name="Kombinationstegning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45" name="Kombinationstegning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46" name="Kombinationstegning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47" name="Kombinationstegning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48" name="Kombinationstegning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49" name="Kombinationstegning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50" name="Kombinationstegning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51" name="Kombinationstegning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52" name="Kombinationstegning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53" name="Kombinationstegning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54" name="Kombinationstegning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55" name="Kombinationstegning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56" name="Kombinationstegning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57" name="Kombinationstegning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58" name="Kombinationstegning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59" name="Kombinationstegning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60" name="Kombinationstegning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61" name="Kombinationstegning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62" name="Kombinationstegning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63" name="Kombinationstegning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64" name="Kombinationstegning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65" name="Kombinationstegning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66" name="Kombinationstegning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67" name="Kombinationstegning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68" name="Kombinationstegning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69" name="Kombinationstegning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70" name="Kombinationstegning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71" name="Kombinationstegning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72" name="Kombinationstegning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73" name="Kombinationstegning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74" name="Kombinationstegning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75" name="Kombinationstegning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76" name="Kombinationstegning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77" name="Kombinationstegning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78" name="Kombinationstegning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79" name="Kombinationstegning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80" name="Kombinationstegning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81" name="Kombinationstegning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82" name="Kombinationstegning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83" name="Kombinationstegning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84" name="Kombinationstegning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85" name="Kombinationstegning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86" name="Kombinationstegning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87" name="Kombinationstegning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88" name="Kombinationstegning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89" name="Kombinationstegning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90" name="Kombinationstegning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91" name="Kombinationstegning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92" name="Kombinationstegning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93" name="Kombinationstegning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94" name="Kombinationstegning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95" name="Kombinationstegning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96" name="Kombinationstegning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97" name="Kombinationstegning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98" name="Kombinationstegning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99" name="Kombinationstegning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00" name="Kombinationstegning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01" name="Kombinationstegning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02" name="Kombinationstegning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03" name="Kombinationstegning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04" name="Kombinationstegning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05" name="Kombinationstegning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06" name="Kombinationstegning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07" name="Kombinationstegning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08" name="Kombinationstegning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09" name="Kombinationstegning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10" name="Kombinationstegning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11" name="Kombinationstegning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12" name="Kombinationstegning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13" name="Kombinationstegning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14" name="Kombinationstegning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15" name="Kombinationstegning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916" name="Kombinationstegning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grpSp>
          <p:grpSp>
            <p:nvGrpSpPr>
              <p:cNvPr id="768" name="Gruppe 767"/>
              <p:cNvGrpSpPr/>
              <p:nvPr/>
            </p:nvGrpSpPr>
            <p:grpSpPr bwMode="invGray">
              <a:xfrm rot="16200000" flipH="1">
                <a:off x="6492229" y="2755658"/>
                <a:ext cx="4114800" cy="36576"/>
                <a:chOff x="1522413" y="1514475"/>
                <a:chExt cx="10569575" cy="64008"/>
              </a:xfrm>
              <a:solidFill>
                <a:schemeClr val="accent1"/>
              </a:solidFill>
            </p:grpSpPr>
            <p:sp>
              <p:nvSpPr>
                <p:cNvPr id="769" name="Kombinationstegning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70" name="Kombinationstegning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71" name="Kombinationstegning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72" name="Kombinationstegning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73" name="Kombinationstegning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74" name="Kombinationstegning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75" name="Kombinationstegning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76" name="Kombinationstegning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77" name="Kombinationstegning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78" name="Kombinationstegning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79" name="Kombinationstegning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80" name="Kombinationstegning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81" name="Kombinationstegning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82" name="Kombinationstegning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83" name="Kombinationstegning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84" name="Kombinationstegning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85" name="Kombinationstegning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86" name="Kombinationstegning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87" name="Kombinationstegning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88" name="Kombinationstegning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89" name="Kombinationstegning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90" name="Kombinationstegning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91" name="Kombinationstegning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92" name="Kombinationstegning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93" name="Kombinationstegning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94" name="Kombinationstegning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95" name="Kombinationstegning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96" name="Kombinationstegning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97" name="Kombinationstegning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98" name="Kombinationstegning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99" name="Kombinationstegning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00" name="Kombinationstegning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01" name="Kombinationstegning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02" name="Kombinationstegning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03" name="Kombinationstegning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04" name="Kombinationstegning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05" name="Kombinationstegning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06" name="Kombinationstegning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07" name="Kombinationstegning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08" name="Kombinationstegning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09" name="Kombinationstegning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10" name="Kombinationstegning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11" name="Kombinationstegning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12" name="Kombinationstegning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13" name="Kombinationstegning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14" name="Kombinationstegning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15" name="Kombinationstegning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16" name="Kombinationstegning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17" name="Kombinationstegning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18" name="Kombinationstegning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19" name="Kombinationstegning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20" name="Kombinationstegning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21" name="Kombinationstegning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22" name="Kombinationstegning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23" name="Kombinationstegning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24" name="Kombinationstegning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25" name="Kombinationstegning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26" name="Kombinationstegning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27" name="Kombinationstegning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28" name="Kombinationstegning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29" name="Kombinationstegning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30" name="Kombinationstegning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31" name="Kombinationstegning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32" name="Kombinationstegning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33" name="Kombinationstegning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34" name="Kombinationstegning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35" name="Kombinationstegning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36" name="Kombinationstegning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37" name="Kombinationstegning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38" name="Kombinationstegning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39" name="Kombinationstegning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40" name="Kombinationstegning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41" name="Kombinationstegning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842" name="Kombinationstegning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grpSp>
        </p:grpSp>
        <p:grpSp>
          <p:nvGrpSpPr>
            <p:cNvPr id="616" name="Gruppe 615"/>
            <p:cNvGrpSpPr/>
            <p:nvPr/>
          </p:nvGrpSpPr>
          <p:grpSpPr bwMode="invGray">
            <a:xfrm rot="10800000">
              <a:off x="4417839" y="2091906"/>
              <a:ext cx="5294376" cy="4114800"/>
              <a:chOff x="3310555" y="716546"/>
              <a:chExt cx="5294376" cy="4114800"/>
            </a:xfrm>
          </p:grpSpPr>
          <p:grpSp>
            <p:nvGrpSpPr>
              <p:cNvPr id="617" name="Gruppe 616"/>
              <p:cNvGrpSpPr/>
              <p:nvPr/>
            </p:nvGrpSpPr>
            <p:grpSpPr bwMode="invGray">
              <a:xfrm flipH="1">
                <a:off x="3310555" y="737968"/>
                <a:ext cx="5294376" cy="54864"/>
                <a:chOff x="1522413" y="1514475"/>
                <a:chExt cx="10569575" cy="64008"/>
              </a:xfrm>
              <a:solidFill>
                <a:schemeClr val="accent1"/>
              </a:solidFill>
            </p:grpSpPr>
            <p:sp>
              <p:nvSpPr>
                <p:cNvPr id="693" name="Kombinationstegning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94" name="Kombinationstegning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95" name="Kombinationstegning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96" name="Kombinationstegning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97" name="Kombinationstegning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98" name="Kombinationstegning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99" name="Kombinationstegning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00" name="Kombinationstegning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01" name="Kombinationstegning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02" name="Kombinationstegning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03" name="Kombinationstegning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04" name="Kombinationstegning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05" name="Kombinationstegning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06" name="Kombinationstegning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07" name="Kombinationstegning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08" name="Kombinationstegning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09" name="Kombinationstegning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10" name="Kombinationstegning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11" name="Kombinationstegning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12" name="Kombinationstegning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13" name="Kombinationstegning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14" name="Kombinationstegning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15" name="Kombinationstegning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16" name="Kombinationstegning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17" name="Kombinationstegning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18" name="Kombinationstegning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19" name="Kombinationstegning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20" name="Kombinationstegning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21" name="Kombinationstegning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22" name="Kombinationstegning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23" name="Kombinationstegning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24" name="Kombinationstegning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25" name="Kombinationstegning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26" name="Kombinationstegning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27" name="Kombinationstegning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28" name="Kombinationstegning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29" name="Kombinationstegning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30" name="Kombinationstegning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31" name="Kombinationstegning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32" name="Kombinationstegning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33" name="Kombinationstegning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34" name="Kombinationstegning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35" name="Kombinationstegning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36" name="Kombinationstegning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37" name="Kombinationstegning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38" name="Kombinationstegning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39" name="Kombinationstegning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40" name="Kombinationstegning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41" name="Kombinationstegning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42" name="Kombinationstegning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43" name="Kombinationstegning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44" name="Kombinationstegning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45" name="Kombinationstegning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46" name="Kombinationstegning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47" name="Kombinationstegning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48" name="Kombinationstegning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49" name="Kombinationstegning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50" name="Kombinationstegning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51" name="Kombinationstegning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52" name="Kombinationstegning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53" name="Kombinationstegning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54" name="Kombinationstegning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55" name="Kombinationstegning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56" name="Kombinationstegning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57" name="Kombinationstegning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58" name="Kombinationstegning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59" name="Kombinationstegning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60" name="Kombinationstegning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61" name="Kombinationstegning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62" name="Kombinationstegning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63" name="Kombinationstegning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64" name="Kombinationstegning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65" name="Kombinationstegning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766" name="Kombinationstegning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grpSp>
          <p:grpSp>
            <p:nvGrpSpPr>
              <p:cNvPr id="618" name="Gruppe 617"/>
              <p:cNvGrpSpPr/>
              <p:nvPr/>
            </p:nvGrpSpPr>
            <p:grpSpPr bwMode="invGray">
              <a:xfrm rot="16200000" flipH="1">
                <a:off x="6492229" y="2755658"/>
                <a:ext cx="4114800" cy="36576"/>
                <a:chOff x="1522413" y="1514475"/>
                <a:chExt cx="10569575" cy="64008"/>
              </a:xfrm>
              <a:solidFill>
                <a:schemeClr val="accent1"/>
              </a:solidFill>
            </p:grpSpPr>
            <p:sp>
              <p:nvSpPr>
                <p:cNvPr id="619" name="Kombinationstegning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20" name="Kombinationstegning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21" name="Kombinationstegning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22" name="Kombinationstegning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23" name="Kombinationstegning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24" name="Kombinationstegning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25" name="Kombinationstegning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26" name="Kombinationstegning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27" name="Kombinationstegning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28" name="Kombinationstegning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29" name="Kombinationstegning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30" name="Kombinationstegning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31" name="Kombinationstegning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32" name="Kombinationstegning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33" name="Kombinationstegning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34" name="Kombinationstegning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35" name="Kombinationstegning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36" name="Kombinationstegning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37" name="Kombinationstegning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38" name="Kombinationstegning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39" name="Kombinationstegning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40" name="Kombinationstegning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41" name="Kombinationstegning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42" name="Kombinationstegning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43" name="Kombinationstegning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44" name="Kombinationstegning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45" name="Kombinationstegning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46" name="Kombinationstegning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47" name="Kombinationstegning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48" name="Kombinationstegning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49" name="Kombinationstegning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50" name="Kombinationstegning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51" name="Kombinationstegning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52" name="Kombinationstegning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53" name="Kombinationstegning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54" name="Kombinationstegning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55" name="Kombinationstegning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56" name="Kombinationstegning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57" name="Kombinationstegning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58" name="Kombinationstegning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59" name="Kombinationstegning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60" name="Kombinationstegning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61" name="Kombinationstegning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62" name="Kombinationstegning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63" name="Kombinationstegning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64" name="Kombinationstegning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65" name="Kombinationstegning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66" name="Kombinationstegning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67" name="Kombinationstegning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68" name="Kombinationstegning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69" name="Kombinationstegning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70" name="Kombinationstegning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71" name="Kombinationstegning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72" name="Kombinationstegning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73" name="Kombinationstegning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74" name="Kombinationstegning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75" name="Kombinationstegning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76" name="Kombinationstegning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77" name="Kombinationstegning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78" name="Kombinationstegning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79" name="Kombinationstegning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80" name="Kombinationstegning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81" name="Kombinationstegning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82" name="Kombinationstegning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83" name="Kombinationstegning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84" name="Kombinationstegning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85" name="Kombinationstegning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86" name="Kombinationstegning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87" name="Kombinationstegning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88" name="Kombinationstegning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89" name="Kombinationstegning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90" name="Kombinationstegning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91" name="Kombinationstegning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sp>
              <p:nvSpPr>
                <p:cNvPr id="692" name="Kombinationstegning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a-DK" dirty="0">
                    <a:ln>
                      <a:noFill/>
                    </a:ln>
                  </a:endParaRPr>
                </a:p>
              </p:txBody>
            </p:sp>
          </p:grpSp>
        </p:grpSp>
      </p:grpSp>
      <p:sp>
        <p:nvSpPr>
          <p:cNvPr id="4" name="Pladsholder til tekst 3"/>
          <p:cNvSpPr>
            <a:spLocks noGrp="1"/>
          </p:cNvSpPr>
          <p:nvPr>
            <p:ph type="body" sz="half" idx="2"/>
          </p:nvPr>
        </p:nvSpPr>
        <p:spPr>
          <a:xfrm>
            <a:off x="7905959" y="3411748"/>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6" name="Pladsholder til sidefod 5"/>
          <p:cNvSpPr>
            <a:spLocks noGrp="1"/>
          </p:cNvSpPr>
          <p:nvPr>
            <p:ph type="ftr" sz="quarter" idx="11"/>
          </p:nvPr>
        </p:nvSpPr>
        <p:spPr/>
        <p:txBody>
          <a:bodyPr rtlCol="0"/>
          <a:lstStyle/>
          <a:p>
            <a:pPr rtl="0"/>
            <a:endParaRPr lang="da-DK" dirty="0"/>
          </a:p>
        </p:txBody>
      </p:sp>
      <p:sp>
        <p:nvSpPr>
          <p:cNvPr id="5" name="Pladsholder til dato 4"/>
          <p:cNvSpPr>
            <a:spLocks noGrp="1"/>
          </p:cNvSpPr>
          <p:nvPr>
            <p:ph type="dt" sz="half" idx="10"/>
          </p:nvPr>
        </p:nvSpPr>
        <p:spPr/>
        <p:txBody>
          <a:bodyPr rtlCol="0"/>
          <a:lstStyle/>
          <a:p>
            <a:pPr rtl="0"/>
            <a:r>
              <a:rPr lang="da-DK"/>
              <a:t>Kilder og tekst. Se notefelt.</a:t>
            </a:r>
            <a:endParaRPr lang="da-DK" dirty="0"/>
          </a:p>
        </p:txBody>
      </p:sp>
      <p:sp>
        <p:nvSpPr>
          <p:cNvPr id="7" name="Pladsholder til slidenummer 6"/>
          <p:cNvSpPr>
            <a:spLocks noGrp="1"/>
          </p:cNvSpPr>
          <p:nvPr>
            <p:ph type="sldNum" sz="quarter" idx="12"/>
          </p:nvPr>
        </p:nvSpPr>
        <p:spPr/>
        <p:txBody>
          <a:bodyPr rtlCol="0"/>
          <a:lstStyle/>
          <a:p>
            <a:pPr rtl="0"/>
            <a:fld id="{25BA54BD-C84D-46CE-8B72-31BFB26ABA43}" type="slidenum">
              <a:rPr lang="da-DK"/>
              <a:t>‹nr.›</a:t>
            </a:fld>
            <a:endParaRPr lang="da-DK"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da-DK" noProof="0" dirty="0"/>
              <a:t>Klik for at redigere i master</a:t>
            </a:r>
          </a:p>
        </p:txBody>
      </p:sp>
      <p:sp>
        <p:nvSpPr>
          <p:cNvPr id="3" name="Pladsholder til tekst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da-DK" noProof="0" dirty="0"/>
              <a:t>Rediger typografien i masterens</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5" name="Pladsholder til sidefod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da-DK" noProof="0" dirty="0"/>
          </a:p>
        </p:txBody>
      </p:sp>
      <p:sp>
        <p:nvSpPr>
          <p:cNvPr id="4" name="Pladsholder til dato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r>
              <a:rPr lang="da-DK" noProof="0"/>
              <a:t>Kilder og tekst. Se notefelt.</a:t>
            </a:r>
            <a:endParaRPr lang="da-DK" noProof="0" dirty="0"/>
          </a:p>
        </p:txBody>
      </p:sp>
      <p:sp>
        <p:nvSpPr>
          <p:cNvPr id="6" name="Pladsholder til slidenumm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da-DK" noProof="0" smtClean="0"/>
              <a:pPr rtl="0"/>
              <a:t>‹nr.›</a:t>
            </a:fld>
            <a:endParaRPr lang="da-DK" noProof="0"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1804" y="274638"/>
            <a:ext cx="11305256" cy="562074"/>
          </a:xfrm>
        </p:spPr>
        <p:txBody>
          <a:bodyPr>
            <a:noAutofit/>
          </a:bodyPr>
          <a:lstStyle/>
          <a:p>
            <a:r>
              <a:rPr lang="da-DK" sz="4800" b="1" dirty="0"/>
              <a:t>Recovery betyder: At komme sig</a:t>
            </a:r>
          </a:p>
        </p:txBody>
      </p:sp>
      <p:sp>
        <p:nvSpPr>
          <p:cNvPr id="3" name="Pladsholder til indhold 2"/>
          <p:cNvSpPr>
            <a:spLocks noGrp="1"/>
          </p:cNvSpPr>
          <p:nvPr>
            <p:ph idx="1"/>
          </p:nvPr>
        </p:nvSpPr>
        <p:spPr>
          <a:xfrm>
            <a:off x="-1" y="1124744"/>
            <a:ext cx="12188825" cy="5733256"/>
          </a:xfrm>
        </p:spPr>
        <p:txBody>
          <a:bodyPr>
            <a:normAutofit fontScale="92500" lnSpcReduction="20000"/>
          </a:bodyPr>
          <a:lstStyle/>
          <a:p>
            <a:pPr marL="0" indent="0">
              <a:buNone/>
            </a:pPr>
            <a:r>
              <a:rPr lang="da-DK" sz="4800" b="1" dirty="0">
                <a:solidFill>
                  <a:srgbClr val="00B050"/>
                </a:solidFill>
                <a:latin typeface="+mj-lt"/>
              </a:rPr>
              <a:t>     At finde sine egne ord</a:t>
            </a:r>
            <a:r>
              <a:rPr lang="da-DK" sz="4000" b="1" dirty="0">
                <a:latin typeface="+mj-lt"/>
              </a:rPr>
              <a:t> </a:t>
            </a:r>
          </a:p>
          <a:p>
            <a:pPr lvl="0"/>
            <a:r>
              <a:rPr lang="da-DK" sz="2800" dirty="0">
                <a:latin typeface="+mj-lt"/>
              </a:rPr>
              <a:t>sin forståelse af trivsel i tilværelsen og </a:t>
            </a:r>
            <a:r>
              <a:rPr lang="da-DK" sz="3200" b="1" i="1" dirty="0">
                <a:latin typeface="+mj-lt"/>
              </a:rPr>
              <a:t>det gode liv </a:t>
            </a:r>
          </a:p>
          <a:p>
            <a:pPr lvl="0"/>
            <a:r>
              <a:rPr lang="da-DK" sz="2800" dirty="0">
                <a:latin typeface="+mj-lt"/>
              </a:rPr>
              <a:t>sit indefra-perspektiv med afsæt i drømme, ønsker og håb. </a:t>
            </a:r>
          </a:p>
          <a:p>
            <a:pPr marL="0" lvl="0" indent="0">
              <a:buNone/>
            </a:pPr>
            <a:r>
              <a:rPr lang="da-DK" sz="4800" b="1" i="1" dirty="0">
                <a:solidFill>
                  <a:srgbClr val="00B050"/>
                </a:solidFill>
                <a:latin typeface="+mj-lt"/>
              </a:rPr>
              <a:t>   at finde sine </a:t>
            </a:r>
            <a:r>
              <a:rPr lang="da-DK" sz="4800" b="1" i="1" u="sng" dirty="0">
                <a:solidFill>
                  <a:srgbClr val="00B050"/>
                </a:solidFill>
                <a:latin typeface="+mj-lt"/>
              </a:rPr>
              <a:t>oplevede</a:t>
            </a:r>
            <a:r>
              <a:rPr lang="da-DK" sz="4800" b="1" i="1" dirty="0">
                <a:solidFill>
                  <a:srgbClr val="00B050"/>
                </a:solidFill>
                <a:latin typeface="+mj-lt"/>
              </a:rPr>
              <a:t> behov</a:t>
            </a:r>
            <a:r>
              <a:rPr lang="da-DK" sz="4800" dirty="0">
                <a:latin typeface="+mj-lt"/>
              </a:rPr>
              <a:t> </a:t>
            </a:r>
          </a:p>
          <a:p>
            <a:pPr lvl="0"/>
            <a:endParaRPr lang="da-DK" dirty="0">
              <a:latin typeface="+mj-lt"/>
            </a:endParaRPr>
          </a:p>
          <a:p>
            <a:pPr marL="0" indent="0">
              <a:buNone/>
            </a:pPr>
            <a:r>
              <a:rPr lang="da-DK" sz="2800" dirty="0">
                <a:latin typeface="+mj-lt"/>
              </a:rPr>
              <a:t>Recovery er et eksistentielt begreb, det omfatter alle.               Både aktører og fagprofessionelle.                                          Recovery omfatter alle funktionsvariationer. Også din.                                    Alle med (og uden) udviklingshæmning, hjerneskade, bevægehandicap, synshandicap. </a:t>
            </a:r>
          </a:p>
          <a:p>
            <a:pPr marL="0" indent="0">
              <a:buNone/>
            </a:pPr>
            <a:r>
              <a:rPr lang="da-DK" sz="2800" b="1" dirty="0">
                <a:solidFill>
                  <a:srgbClr val="00B050"/>
                </a:solidFill>
                <a:latin typeface="+mj-lt"/>
              </a:rPr>
              <a:t>   </a:t>
            </a:r>
            <a:r>
              <a:rPr lang="da-DK" sz="4800" b="1" dirty="0">
                <a:solidFill>
                  <a:srgbClr val="00B050"/>
                </a:solidFill>
                <a:latin typeface="+mj-lt"/>
              </a:rPr>
              <a:t>Alle får vi psykiske vanskeligheder</a:t>
            </a:r>
            <a:r>
              <a:rPr lang="da-DK" sz="3900" dirty="0">
                <a:solidFill>
                  <a:srgbClr val="FF0000"/>
                </a:solidFill>
                <a:latin typeface="+mj-lt"/>
              </a:rPr>
              <a:t>                                                                                                                                                                               </a:t>
            </a:r>
          </a:p>
          <a:p>
            <a:pPr marL="0" indent="0">
              <a:buNone/>
            </a:pPr>
            <a:r>
              <a:rPr lang="da-DK" dirty="0">
                <a:latin typeface="+mj-lt"/>
              </a:rPr>
              <a:t> </a:t>
            </a:r>
          </a:p>
          <a:p>
            <a:pPr marL="0" indent="0">
              <a:buNone/>
            </a:pPr>
            <a:endParaRPr lang="da-DK" dirty="0"/>
          </a:p>
        </p:txBody>
      </p:sp>
      <p:sp>
        <p:nvSpPr>
          <p:cNvPr id="4" name="Pladsholder til sidefod 3"/>
          <p:cNvSpPr>
            <a:spLocks noGrp="1"/>
          </p:cNvSpPr>
          <p:nvPr>
            <p:ph type="ftr" sz="quarter" idx="11"/>
          </p:nvPr>
        </p:nvSpPr>
        <p:spPr>
          <a:xfrm>
            <a:off x="0" y="6400800"/>
            <a:ext cx="12188823" cy="340568"/>
          </a:xfrm>
        </p:spPr>
        <p:txBody>
          <a:bodyPr/>
          <a:lstStyle/>
          <a:p>
            <a:pPr rtl="0"/>
            <a:endParaRPr lang="da-DK" sz="1600" noProof="0" dirty="0">
              <a:solidFill>
                <a:schemeClr val="tx1"/>
              </a:solidFill>
            </a:endParaRPr>
          </a:p>
        </p:txBody>
      </p:sp>
      <p:sp>
        <p:nvSpPr>
          <p:cNvPr id="5" name="Pladsholder til dato 4">
            <a:extLst>
              <a:ext uri="{FF2B5EF4-FFF2-40B4-BE49-F238E27FC236}">
                <a16:creationId xmlns:a16="http://schemas.microsoft.com/office/drawing/2014/main" id="{4EEC5D90-D857-A26A-8AC8-9CB69BA8D839}"/>
              </a:ext>
            </a:extLst>
          </p:cNvPr>
          <p:cNvSpPr>
            <a:spLocks noGrp="1"/>
          </p:cNvSpPr>
          <p:nvPr>
            <p:ph type="dt" sz="half" idx="10"/>
          </p:nvPr>
        </p:nvSpPr>
        <p:spPr/>
        <p:txBody>
          <a:bodyPr/>
          <a:lstStyle/>
          <a:p>
            <a:pPr rtl="0"/>
            <a:r>
              <a:rPr lang="da-DK" noProof="0"/>
              <a:t>Kilder og tekst. Se notefelt.</a:t>
            </a:r>
            <a:endParaRPr lang="da-DK" noProof="0" dirty="0"/>
          </a:p>
        </p:txBody>
      </p:sp>
    </p:spTree>
    <p:extLst>
      <p:ext uri="{BB962C8B-B14F-4D97-AF65-F5344CB8AC3E}">
        <p14:creationId xmlns:p14="http://schemas.microsoft.com/office/powerpoint/2010/main" val="257453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EDBBCF-C92D-8578-D482-6187DA959708}"/>
              </a:ext>
            </a:extLst>
          </p:cNvPr>
          <p:cNvSpPr>
            <a:spLocks noGrp="1"/>
          </p:cNvSpPr>
          <p:nvPr>
            <p:ph type="title"/>
          </p:nvPr>
        </p:nvSpPr>
        <p:spPr>
          <a:xfrm>
            <a:off x="45740" y="116632"/>
            <a:ext cx="10620672" cy="6624736"/>
          </a:xfrm>
        </p:spPr>
        <p:txBody>
          <a:bodyPr>
            <a:normAutofit fontScale="90000"/>
          </a:bodyPr>
          <a:lstStyle/>
          <a:p>
            <a:r>
              <a:rPr lang="da-DK" sz="4900" dirty="0"/>
              <a:t>Fortidens traumer</a:t>
            </a:r>
            <a:br>
              <a:rPr lang="da-DK" sz="4900" dirty="0"/>
            </a:br>
            <a:r>
              <a:rPr lang="da-DK" sz="4900" dirty="0"/>
              <a:t>bliver til fremtidens </a:t>
            </a:r>
            <a:br>
              <a:rPr lang="da-DK" sz="4900" dirty="0"/>
            </a:br>
            <a:r>
              <a:rPr lang="da-DK" sz="4900" dirty="0"/>
              <a:t>styrke og drivkraft</a:t>
            </a:r>
            <a:br>
              <a:rPr lang="da-DK" sz="4900" dirty="0"/>
            </a:br>
            <a:br>
              <a:rPr lang="da-DK" dirty="0"/>
            </a:br>
            <a:r>
              <a:rPr lang="da-DK" sz="2700" b="1" dirty="0">
                <a:solidFill>
                  <a:srgbClr val="FF0000"/>
                </a:solidFill>
              </a:rPr>
              <a:t>Vi vil ikke ha` det i tilbyder</a:t>
            </a:r>
            <a:br>
              <a:rPr lang="da-DK" sz="2700" b="1" dirty="0">
                <a:solidFill>
                  <a:srgbClr val="FF0000"/>
                </a:solidFill>
              </a:rPr>
            </a:br>
            <a:r>
              <a:rPr lang="da-DK" sz="2700" b="1" dirty="0">
                <a:solidFill>
                  <a:srgbClr val="FF0000"/>
                </a:solidFill>
              </a:rPr>
              <a:t>Vi vil ha` det  </a:t>
            </a:r>
            <a:r>
              <a:rPr lang="da-DK" sz="2700" b="1" u="sng" dirty="0">
                <a:solidFill>
                  <a:srgbClr val="FF0000"/>
                </a:solidFill>
              </a:rPr>
              <a:t>DU har</a:t>
            </a:r>
            <a:r>
              <a:rPr lang="da-DK" sz="2700" b="1" dirty="0">
                <a:solidFill>
                  <a:srgbClr val="FF0000"/>
                </a:solidFill>
              </a:rPr>
              <a:t>!</a:t>
            </a:r>
            <a:br>
              <a:rPr lang="da-DK" sz="2700" b="1" dirty="0">
                <a:solidFill>
                  <a:srgbClr val="FF0000"/>
                </a:solidFill>
              </a:rPr>
            </a:br>
            <a:br>
              <a:rPr lang="da-DK" sz="2700" b="1" dirty="0">
                <a:solidFill>
                  <a:srgbClr val="FF0000"/>
                </a:solidFill>
              </a:rPr>
            </a:br>
            <a:r>
              <a:rPr lang="da-DK" sz="2700" b="1" dirty="0">
                <a:solidFill>
                  <a:srgbClr val="FF0000"/>
                </a:solidFill>
              </a:rPr>
              <a:t>Vær ikke f</a:t>
            </a:r>
            <a:r>
              <a:rPr lang="da-DK" sz="2700" b="1" i="0" dirty="0">
                <a:solidFill>
                  <a:srgbClr val="FF0000"/>
                </a:solidFill>
                <a:effectLst/>
              </a:rPr>
              <a:t>orventningsfattig på </a:t>
            </a:r>
            <a:r>
              <a:rPr lang="da-DK" sz="2700" b="1" dirty="0">
                <a:solidFill>
                  <a:srgbClr val="FF0000"/>
                </a:solidFill>
              </a:rPr>
              <a:t>vores</a:t>
            </a:r>
            <a:r>
              <a:rPr lang="da-DK" sz="2700" b="1" i="0" dirty="0">
                <a:solidFill>
                  <a:srgbClr val="FF0000"/>
                </a:solidFill>
                <a:effectLst/>
              </a:rPr>
              <a:t> </a:t>
            </a:r>
            <a:br>
              <a:rPr lang="da-DK" sz="2700" b="1" i="0" dirty="0">
                <a:solidFill>
                  <a:srgbClr val="FF0000"/>
                </a:solidFill>
                <a:effectLst/>
              </a:rPr>
            </a:br>
            <a:r>
              <a:rPr lang="da-DK" sz="2700" b="1" i="0" dirty="0">
                <a:solidFill>
                  <a:srgbClr val="FF0000"/>
                </a:solidFill>
                <a:effectLst/>
              </a:rPr>
              <a:t>vegne. </a:t>
            </a:r>
            <a:r>
              <a:rPr lang="da-DK" sz="2700" b="1" dirty="0">
                <a:solidFill>
                  <a:srgbClr val="FF0000"/>
                </a:solidFill>
              </a:rPr>
              <a:t>V</a:t>
            </a:r>
            <a:r>
              <a:rPr lang="da-DK" sz="2700" b="1" i="0" dirty="0">
                <a:solidFill>
                  <a:srgbClr val="FF0000"/>
                </a:solidFill>
                <a:effectLst/>
              </a:rPr>
              <a:t>ær brobygger til det almene</a:t>
            </a:r>
            <a:br>
              <a:rPr lang="da-DK" sz="2700" b="1" dirty="0">
                <a:solidFill>
                  <a:srgbClr val="FF0000"/>
                </a:solidFill>
              </a:rPr>
            </a:br>
            <a:br>
              <a:rPr lang="da-DK" sz="2700" b="1" dirty="0">
                <a:solidFill>
                  <a:srgbClr val="FF0000"/>
                </a:solidFill>
              </a:rPr>
            </a:br>
            <a:r>
              <a:rPr lang="da-DK" sz="2700" b="1" dirty="0">
                <a:solidFill>
                  <a:srgbClr val="FF0000"/>
                </a:solidFill>
              </a:rPr>
              <a:t>I </a:t>
            </a:r>
            <a:r>
              <a:rPr lang="da-DK" sz="2700" b="1" dirty="0" err="1">
                <a:solidFill>
                  <a:srgbClr val="FF0000"/>
                </a:solidFill>
              </a:rPr>
              <a:t>was</a:t>
            </a:r>
            <a:r>
              <a:rPr lang="da-DK" sz="2700" b="1" dirty="0">
                <a:solidFill>
                  <a:srgbClr val="FF0000"/>
                </a:solidFill>
              </a:rPr>
              <a:t> not a </a:t>
            </a:r>
            <a:r>
              <a:rPr lang="da-DK" sz="2700" b="1" dirty="0" err="1">
                <a:solidFill>
                  <a:srgbClr val="FF0000"/>
                </a:solidFill>
              </a:rPr>
              <a:t>hopeless</a:t>
            </a:r>
            <a:r>
              <a:rPr lang="da-DK" sz="2700" b="1" dirty="0">
                <a:solidFill>
                  <a:srgbClr val="FF0000"/>
                </a:solidFill>
              </a:rPr>
              <a:t> case.</a:t>
            </a:r>
            <a:br>
              <a:rPr lang="da-DK" sz="2700" b="1" dirty="0">
                <a:solidFill>
                  <a:srgbClr val="FF0000"/>
                </a:solidFill>
              </a:rPr>
            </a:br>
            <a:r>
              <a:rPr lang="da-DK" sz="2700" b="1" dirty="0" err="1">
                <a:solidFill>
                  <a:srgbClr val="FF0000"/>
                </a:solidFill>
              </a:rPr>
              <a:t>Rather</a:t>
            </a:r>
            <a:r>
              <a:rPr lang="da-DK" sz="2700" b="1" dirty="0">
                <a:solidFill>
                  <a:srgbClr val="FF0000"/>
                </a:solidFill>
              </a:rPr>
              <a:t> I </a:t>
            </a:r>
            <a:r>
              <a:rPr lang="da-DK" sz="2700" b="1" dirty="0" err="1">
                <a:solidFill>
                  <a:srgbClr val="FF0000"/>
                </a:solidFill>
              </a:rPr>
              <a:t>was</a:t>
            </a:r>
            <a:r>
              <a:rPr lang="da-DK" sz="2700" b="1" dirty="0">
                <a:solidFill>
                  <a:srgbClr val="FF0000"/>
                </a:solidFill>
              </a:rPr>
              <a:t> in a system </a:t>
            </a:r>
            <a:r>
              <a:rPr lang="da-DK" sz="2700" b="1" dirty="0" err="1">
                <a:solidFill>
                  <a:srgbClr val="FF0000"/>
                </a:solidFill>
              </a:rPr>
              <a:t>that</a:t>
            </a:r>
            <a:br>
              <a:rPr lang="da-DK" sz="2700" b="1" dirty="0">
                <a:solidFill>
                  <a:srgbClr val="FF0000"/>
                </a:solidFill>
              </a:rPr>
            </a:br>
            <a:r>
              <a:rPr lang="da-DK" sz="2700" b="1" dirty="0">
                <a:solidFill>
                  <a:srgbClr val="FF0000"/>
                </a:solidFill>
              </a:rPr>
              <a:t>had no </a:t>
            </a:r>
            <a:r>
              <a:rPr lang="da-DK" sz="2700" b="1" dirty="0" err="1">
                <a:solidFill>
                  <a:srgbClr val="FF0000"/>
                </a:solidFill>
              </a:rPr>
              <a:t>hope</a:t>
            </a:r>
            <a:br>
              <a:rPr lang="da-DK" sz="2700" b="1" dirty="0">
                <a:solidFill>
                  <a:srgbClr val="FF0000"/>
                </a:solidFill>
              </a:rPr>
            </a:br>
            <a:br>
              <a:rPr lang="da-DK" sz="2700" b="1" dirty="0">
                <a:solidFill>
                  <a:srgbClr val="FF0000"/>
                </a:solidFill>
              </a:rPr>
            </a:br>
            <a:r>
              <a:rPr lang="da-DK" sz="2700" b="1" dirty="0" err="1">
                <a:solidFill>
                  <a:srgbClr val="FF0000"/>
                </a:solidFill>
              </a:rPr>
              <a:t>Nothing</a:t>
            </a:r>
            <a:r>
              <a:rPr lang="da-DK" sz="2700" b="1" dirty="0">
                <a:solidFill>
                  <a:srgbClr val="FF0000"/>
                </a:solidFill>
              </a:rPr>
              <a:t> </a:t>
            </a:r>
            <a:r>
              <a:rPr lang="da-DK" sz="2700" b="1" dirty="0" err="1">
                <a:solidFill>
                  <a:srgbClr val="FF0000"/>
                </a:solidFill>
              </a:rPr>
              <a:t>about</a:t>
            </a:r>
            <a:r>
              <a:rPr lang="da-DK" sz="2700" b="1" dirty="0">
                <a:solidFill>
                  <a:srgbClr val="FF0000"/>
                </a:solidFill>
              </a:rPr>
              <a:t> </a:t>
            </a:r>
            <a:r>
              <a:rPr lang="da-DK" sz="2700" b="1" dirty="0" err="1">
                <a:solidFill>
                  <a:srgbClr val="FF0000"/>
                </a:solidFill>
              </a:rPr>
              <a:t>us</a:t>
            </a:r>
            <a:r>
              <a:rPr lang="da-DK" sz="2700" b="1" dirty="0">
                <a:solidFill>
                  <a:srgbClr val="FF0000"/>
                </a:solidFill>
              </a:rPr>
              <a:t> </a:t>
            </a:r>
            <a:r>
              <a:rPr lang="da-DK" sz="2700" b="1" dirty="0" err="1">
                <a:solidFill>
                  <a:srgbClr val="FF0000"/>
                </a:solidFill>
              </a:rPr>
              <a:t>without</a:t>
            </a:r>
            <a:r>
              <a:rPr lang="da-DK" sz="2700" b="1" dirty="0">
                <a:solidFill>
                  <a:srgbClr val="FF0000"/>
                </a:solidFill>
              </a:rPr>
              <a:t> </a:t>
            </a:r>
            <a:r>
              <a:rPr lang="da-DK" sz="2700" b="1" dirty="0" err="1">
                <a:solidFill>
                  <a:srgbClr val="FF0000"/>
                </a:solidFill>
              </a:rPr>
              <a:t>us</a:t>
            </a:r>
            <a:br>
              <a:rPr lang="da-DK" sz="2700" b="1" dirty="0">
                <a:solidFill>
                  <a:srgbClr val="FF0000"/>
                </a:solidFill>
              </a:rPr>
            </a:br>
            <a:br>
              <a:rPr lang="da-DK" sz="3600" b="1" dirty="0">
                <a:solidFill>
                  <a:srgbClr val="FF0000"/>
                </a:solidFill>
              </a:rPr>
            </a:br>
            <a:endParaRPr lang="da-DK" sz="2700" b="1" dirty="0">
              <a:solidFill>
                <a:srgbClr val="FF0000"/>
              </a:solidFill>
            </a:endParaRPr>
          </a:p>
        </p:txBody>
      </p:sp>
      <p:pic>
        <p:nvPicPr>
          <p:cNvPr id="6" name="Pladsholder til indhold 5" descr="Et billede, der indeholder skitse, tegning, maleri, Kunstværk&#10;&#10;Automatisk genereret beskrivelse">
            <a:extLst>
              <a:ext uri="{FF2B5EF4-FFF2-40B4-BE49-F238E27FC236}">
                <a16:creationId xmlns:a16="http://schemas.microsoft.com/office/drawing/2014/main" id="{C355A6C9-24A8-AD88-D38F-EA7A76404A9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30516" y="44624"/>
            <a:ext cx="5158309" cy="6813376"/>
          </a:xfrm>
        </p:spPr>
      </p:pic>
      <p:sp>
        <p:nvSpPr>
          <p:cNvPr id="4" name="Pladsholder til sidefod 3">
            <a:extLst>
              <a:ext uri="{FF2B5EF4-FFF2-40B4-BE49-F238E27FC236}">
                <a16:creationId xmlns:a16="http://schemas.microsoft.com/office/drawing/2014/main" id="{7C6832AC-8D7F-BC5B-0C98-AE289DC90025}"/>
              </a:ext>
            </a:extLst>
          </p:cNvPr>
          <p:cNvSpPr>
            <a:spLocks noGrp="1"/>
          </p:cNvSpPr>
          <p:nvPr>
            <p:ph type="ftr" sz="quarter" idx="11"/>
          </p:nvPr>
        </p:nvSpPr>
        <p:spPr>
          <a:xfrm flipV="1">
            <a:off x="1522413" y="7029399"/>
            <a:ext cx="6324599" cy="288031"/>
          </a:xfrm>
        </p:spPr>
        <p:txBody>
          <a:bodyPr/>
          <a:lstStyle/>
          <a:p>
            <a:pPr rtl="0"/>
            <a:endParaRPr lang="da-DK" noProof="0" dirty="0"/>
          </a:p>
        </p:txBody>
      </p:sp>
      <p:sp>
        <p:nvSpPr>
          <p:cNvPr id="3" name="Pladsholder til dato 2">
            <a:extLst>
              <a:ext uri="{FF2B5EF4-FFF2-40B4-BE49-F238E27FC236}">
                <a16:creationId xmlns:a16="http://schemas.microsoft.com/office/drawing/2014/main" id="{65446AD7-B186-C88C-AB36-6FC41A239677}"/>
              </a:ext>
            </a:extLst>
          </p:cNvPr>
          <p:cNvSpPr>
            <a:spLocks noGrp="1"/>
          </p:cNvSpPr>
          <p:nvPr>
            <p:ph type="dt" sz="half" idx="10"/>
          </p:nvPr>
        </p:nvSpPr>
        <p:spPr/>
        <p:txBody>
          <a:bodyPr/>
          <a:lstStyle/>
          <a:p>
            <a:pPr rtl="0"/>
            <a:r>
              <a:rPr lang="da-DK" noProof="0"/>
              <a:t>Kilder og tekst. Se notefelt.</a:t>
            </a:r>
            <a:endParaRPr lang="da-DK" noProof="0" dirty="0"/>
          </a:p>
        </p:txBody>
      </p:sp>
    </p:spTree>
    <p:extLst>
      <p:ext uri="{BB962C8B-B14F-4D97-AF65-F5344CB8AC3E}">
        <p14:creationId xmlns:p14="http://schemas.microsoft.com/office/powerpoint/2010/main" val="2716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BFFE5-E031-F197-AAF9-6ECF42CA25EB}"/>
              </a:ext>
            </a:extLst>
          </p:cNvPr>
          <p:cNvSpPr>
            <a:spLocks noGrp="1"/>
          </p:cNvSpPr>
          <p:nvPr>
            <p:ph type="title"/>
          </p:nvPr>
        </p:nvSpPr>
        <p:spPr>
          <a:xfrm>
            <a:off x="1522413" y="0"/>
            <a:ext cx="10666411" cy="908720"/>
          </a:xfrm>
        </p:spPr>
        <p:txBody>
          <a:bodyPr>
            <a:normAutofit fontScale="90000"/>
          </a:bodyPr>
          <a:lstStyle/>
          <a:p>
            <a:r>
              <a:rPr lang="da-DK" sz="6600" b="1" dirty="0">
                <a:solidFill>
                  <a:srgbClr val="00B0F0"/>
                </a:solidFill>
              </a:rPr>
              <a:t>Indefra-perspektivet</a:t>
            </a:r>
          </a:p>
        </p:txBody>
      </p:sp>
      <p:sp>
        <p:nvSpPr>
          <p:cNvPr id="3" name="Pladsholder til indhold 2">
            <a:extLst>
              <a:ext uri="{FF2B5EF4-FFF2-40B4-BE49-F238E27FC236}">
                <a16:creationId xmlns:a16="http://schemas.microsoft.com/office/drawing/2014/main" id="{BB7B0264-76ED-556E-1DDA-B07838020398}"/>
              </a:ext>
            </a:extLst>
          </p:cNvPr>
          <p:cNvSpPr>
            <a:spLocks noGrp="1"/>
          </p:cNvSpPr>
          <p:nvPr>
            <p:ph idx="1"/>
          </p:nvPr>
        </p:nvSpPr>
        <p:spPr>
          <a:xfrm>
            <a:off x="45740" y="836712"/>
            <a:ext cx="12025336" cy="6021288"/>
          </a:xfrm>
        </p:spPr>
        <p:txBody>
          <a:bodyPr>
            <a:normAutofit fontScale="70000" lnSpcReduction="20000"/>
          </a:bodyPr>
          <a:lstStyle/>
          <a:p>
            <a:pPr marL="0" indent="0">
              <a:lnSpc>
                <a:spcPct val="115000"/>
              </a:lnSpc>
              <a:spcAft>
                <a:spcPts val="800"/>
              </a:spcAft>
              <a:buNone/>
            </a:pPr>
            <a:r>
              <a:rPr lang="da-DK" sz="32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I 2012 oprettede Socialstyrelsen et nationalt unge-ekspertpanel. Unge-ekspertpanelet bestod af otte unge mellem 25-30 </a:t>
            </a:r>
            <a:r>
              <a:rPr lang="da-DK" sz="3200" b="1"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år</a:t>
            </a:r>
            <a:r>
              <a:rPr lang="da-DK" sz="32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Unge som alle havde erfaringer fra et liv med behov for ekstra støtte fra det offentlige system. Samarbejdet med de unge resulterede i tre opmærksomhedspunkter til  fagprofessionelle i kommunerne </a:t>
            </a:r>
            <a:endParaRPr lang="da-DK"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da-DK" sz="32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1) Mød mig med en antagelse om, at jeg gerne vil videre mod et bedre liv.                                      </a:t>
            </a:r>
          </a:p>
          <a:p>
            <a:pPr marL="0" indent="0">
              <a:lnSpc>
                <a:spcPct val="115000"/>
              </a:lnSpc>
              <a:spcAft>
                <a:spcPts val="800"/>
              </a:spcAft>
              <a:buNone/>
            </a:pPr>
            <a:r>
              <a:rPr lang="da-DK" sz="4600" b="1" kern="100" dirty="0">
                <a:solidFill>
                  <a:srgbClr val="00B0F0"/>
                </a:solidFill>
                <a:latin typeface="Aptos" panose="020B0004020202020204" pitchFamily="34" charset="0"/>
                <a:ea typeface="Aptos" panose="020B0004020202020204" pitchFamily="34" charset="0"/>
                <a:cs typeface="Times New Roman" panose="02020603050405020304" pitchFamily="18" charset="0"/>
              </a:rPr>
              <a:t>                                       </a:t>
            </a:r>
            <a:r>
              <a:rPr lang="da-DK" sz="46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Det vil jeg gerne ! </a:t>
            </a:r>
            <a:endParaRPr lang="da-DK" sz="46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da-DK" sz="32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2) Se og anerkend det, der er vanskeligt for mig. Men se samtidig mine ressourcer og kompetencer</a:t>
            </a:r>
            <a:endParaRPr lang="da-DK"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da-DK" sz="32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3) Det er lettere at acceptere et </a:t>
            </a:r>
            <a:r>
              <a:rPr lang="da-DK" sz="3200" b="1" kern="1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mål</a:t>
            </a:r>
            <a:r>
              <a:rPr lang="da-DK" sz="32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end selv at formulere det. </a:t>
            </a:r>
          </a:p>
          <a:p>
            <a:pPr marL="0" indent="0">
              <a:lnSpc>
                <a:spcPct val="115000"/>
              </a:lnSpc>
              <a:spcAft>
                <a:spcPts val="800"/>
              </a:spcAft>
              <a:buNone/>
            </a:pPr>
            <a:r>
              <a:rPr lang="da-DK" sz="2600" b="1" kern="100" dirty="0">
                <a:solidFill>
                  <a:srgbClr val="00B0F0"/>
                </a:solidFill>
                <a:latin typeface="Aptos" panose="020B0004020202020204" pitchFamily="34" charset="0"/>
                <a:ea typeface="Aptos" panose="020B0004020202020204" pitchFamily="34" charset="0"/>
                <a:cs typeface="Times New Roman" panose="02020603050405020304" pitchFamily="18" charset="0"/>
              </a:rPr>
              <a:t>                            </a:t>
            </a:r>
            <a:r>
              <a:rPr lang="da-DK" sz="4600" b="1" kern="100" dirty="0">
                <a:solidFill>
                  <a:srgbClr val="00B0F0"/>
                </a:solidFill>
                <a:latin typeface="Aptos" panose="020B0004020202020204" pitchFamily="34" charset="0"/>
                <a:ea typeface="Aptos" panose="020B0004020202020204" pitchFamily="34" charset="0"/>
                <a:cs typeface="Times New Roman" panose="02020603050405020304" pitchFamily="18" charset="0"/>
              </a:rPr>
              <a:t>Hjælp mig med at formulere mine personlige </a:t>
            </a:r>
            <a:r>
              <a:rPr lang="da-DK" sz="4600" b="1" kern="100" dirty="0" err="1">
                <a:solidFill>
                  <a:srgbClr val="00B0F0"/>
                </a:solidFill>
                <a:latin typeface="Aptos" panose="020B0004020202020204" pitchFamily="34" charset="0"/>
                <a:ea typeface="Aptos" panose="020B0004020202020204" pitchFamily="34" charset="0"/>
                <a:cs typeface="Times New Roman" panose="02020603050405020304" pitchFamily="18" charset="0"/>
              </a:rPr>
              <a:t>mål</a:t>
            </a:r>
            <a:endParaRPr lang="da-DK" sz="4600" b="1"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da-DK" sz="2600" b="1" kern="100" dirty="0">
                <a:solidFill>
                  <a:srgbClr val="00B0F0"/>
                </a:solidFill>
                <a:latin typeface="Aptos" panose="020B0004020202020204" pitchFamily="34" charset="0"/>
                <a:ea typeface="Aptos" panose="020B0004020202020204" pitchFamily="34" charset="0"/>
                <a:cs typeface="Times New Roman" panose="02020603050405020304" pitchFamily="18" charset="0"/>
              </a:rPr>
              <a:t> </a:t>
            </a:r>
            <a:endParaRPr lang="da-DK" dirty="0"/>
          </a:p>
        </p:txBody>
      </p:sp>
      <p:sp>
        <p:nvSpPr>
          <p:cNvPr id="4" name="Pladsholder til sidefod 3">
            <a:extLst>
              <a:ext uri="{FF2B5EF4-FFF2-40B4-BE49-F238E27FC236}">
                <a16:creationId xmlns:a16="http://schemas.microsoft.com/office/drawing/2014/main" id="{C7F4D78F-D4C5-1160-D164-98A3FF61B22F}"/>
              </a:ext>
            </a:extLst>
          </p:cNvPr>
          <p:cNvSpPr>
            <a:spLocks noGrp="1"/>
          </p:cNvSpPr>
          <p:nvPr>
            <p:ph type="ftr" sz="quarter" idx="11"/>
          </p:nvPr>
        </p:nvSpPr>
        <p:spPr>
          <a:xfrm flipV="1">
            <a:off x="1522413" y="7317431"/>
            <a:ext cx="6324599" cy="216023"/>
          </a:xfrm>
        </p:spPr>
        <p:txBody>
          <a:bodyPr/>
          <a:lstStyle/>
          <a:p>
            <a:pPr rtl="0"/>
            <a:endParaRPr lang="da-DK" noProof="0" dirty="0"/>
          </a:p>
        </p:txBody>
      </p:sp>
      <p:sp>
        <p:nvSpPr>
          <p:cNvPr id="5" name="Pladsholder til dato 4">
            <a:extLst>
              <a:ext uri="{FF2B5EF4-FFF2-40B4-BE49-F238E27FC236}">
                <a16:creationId xmlns:a16="http://schemas.microsoft.com/office/drawing/2014/main" id="{933F88E4-4C17-E216-85B8-361E8F6B2E49}"/>
              </a:ext>
            </a:extLst>
          </p:cNvPr>
          <p:cNvSpPr>
            <a:spLocks noGrp="1"/>
          </p:cNvSpPr>
          <p:nvPr>
            <p:ph type="dt" sz="half" idx="10"/>
          </p:nvPr>
        </p:nvSpPr>
        <p:spPr>
          <a:xfrm flipV="1">
            <a:off x="8075612" y="7029399"/>
            <a:ext cx="1243859" cy="720079"/>
          </a:xfrm>
        </p:spPr>
        <p:txBody>
          <a:bodyPr/>
          <a:lstStyle/>
          <a:p>
            <a:pPr rtl="0"/>
            <a:r>
              <a:rPr lang="da-DK" noProof="0"/>
              <a:t>Kilder og tekst. Se notefelt.</a:t>
            </a:r>
            <a:endParaRPr lang="da-DK" noProof="0" dirty="0"/>
          </a:p>
        </p:txBody>
      </p:sp>
    </p:spTree>
    <p:extLst>
      <p:ext uri="{BB962C8B-B14F-4D97-AF65-F5344CB8AC3E}">
        <p14:creationId xmlns:p14="http://schemas.microsoft.com/office/powerpoint/2010/main" val="353308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274638"/>
            <a:ext cx="12188825" cy="922114"/>
          </a:xfrm>
        </p:spPr>
        <p:txBody>
          <a:bodyPr>
            <a:noAutofit/>
          </a:bodyPr>
          <a:lstStyle/>
          <a:p>
            <a:r>
              <a:rPr lang="da-DK" sz="6600" b="1" dirty="0">
                <a:solidFill>
                  <a:srgbClr val="FF0000"/>
                </a:solidFill>
              </a:rPr>
              <a:t> </a:t>
            </a:r>
            <a:r>
              <a:rPr lang="da-DK" sz="6600" b="1" dirty="0">
                <a:solidFill>
                  <a:srgbClr val="00B050"/>
                </a:solidFill>
              </a:rPr>
              <a:t>Hvad drømmer aktører om?</a:t>
            </a:r>
          </a:p>
        </p:txBody>
      </p:sp>
      <p:sp>
        <p:nvSpPr>
          <p:cNvPr id="3" name="Pladsholder til indhold 2"/>
          <p:cNvSpPr>
            <a:spLocks noGrp="1"/>
          </p:cNvSpPr>
          <p:nvPr>
            <p:ph idx="1"/>
          </p:nvPr>
        </p:nvSpPr>
        <p:spPr>
          <a:xfrm>
            <a:off x="477789" y="1628800"/>
            <a:ext cx="11593287" cy="5832648"/>
          </a:xfrm>
        </p:spPr>
        <p:txBody>
          <a:bodyPr>
            <a:normAutofit fontScale="62500" lnSpcReduction="20000"/>
          </a:bodyPr>
          <a:lstStyle/>
          <a:p>
            <a:pPr marL="0" indent="0">
              <a:buNone/>
            </a:pPr>
            <a:r>
              <a:rPr lang="da-DK" sz="11500" b="1" dirty="0">
                <a:latin typeface="+mj-lt"/>
              </a:rPr>
              <a:t>”</a:t>
            </a:r>
            <a:r>
              <a:rPr lang="da-DK" sz="5400" b="1" dirty="0">
                <a:latin typeface="+mj-lt"/>
              </a:rPr>
              <a:t>Vi vil ikke ha’ det i tilbyder</a:t>
            </a:r>
          </a:p>
          <a:p>
            <a:pPr marL="0" indent="0">
              <a:buNone/>
            </a:pPr>
            <a:r>
              <a:rPr lang="da-DK" sz="5400" b="1" dirty="0">
                <a:latin typeface="+mj-lt"/>
              </a:rPr>
              <a:t>        Vi vil ha’ det </a:t>
            </a:r>
            <a:r>
              <a:rPr lang="da-DK" sz="10600" b="1" u="sng" dirty="0">
                <a:latin typeface="+mj-lt"/>
              </a:rPr>
              <a:t>DU</a:t>
            </a:r>
            <a:r>
              <a:rPr lang="da-DK" sz="5400" b="1" dirty="0">
                <a:latin typeface="+mj-lt"/>
              </a:rPr>
              <a:t> har</a:t>
            </a:r>
            <a:r>
              <a:rPr lang="da-DK" sz="11500" b="1" dirty="0">
                <a:latin typeface="+mj-lt"/>
              </a:rPr>
              <a:t>”</a:t>
            </a:r>
            <a:endParaRPr lang="da-DK" sz="11500" dirty="0">
              <a:latin typeface="+mj-lt"/>
            </a:endParaRPr>
          </a:p>
          <a:p>
            <a:pPr marL="0" indent="0">
              <a:buNone/>
            </a:pPr>
            <a:r>
              <a:rPr lang="da-DK" sz="4500" b="1" dirty="0">
                <a:solidFill>
                  <a:srgbClr val="00B050"/>
                </a:solidFill>
              </a:rPr>
              <a:t>                </a:t>
            </a:r>
          </a:p>
          <a:p>
            <a:pPr marL="0" indent="0">
              <a:buNone/>
            </a:pPr>
            <a:r>
              <a:rPr lang="da-DK" sz="4500" b="1" dirty="0">
                <a:solidFill>
                  <a:srgbClr val="00B050"/>
                </a:solidFill>
              </a:rPr>
              <a:t>     Aktører kommer sig i ønskede almene fællesskaber - i livsverdenen</a:t>
            </a:r>
          </a:p>
          <a:p>
            <a:pPr marL="0" indent="0">
              <a:buNone/>
            </a:pPr>
            <a:r>
              <a:rPr lang="da-DK" sz="4500" b="1" dirty="0">
                <a:solidFill>
                  <a:srgbClr val="00B050"/>
                </a:solidFill>
              </a:rPr>
              <a:t> For eksempel i uddannelse, job, foreningsliv. Helst udenfor institutioner</a:t>
            </a:r>
          </a:p>
          <a:p>
            <a:pPr marL="0" indent="0">
              <a:buNone/>
            </a:pPr>
            <a:endParaRPr lang="da-DK" sz="3800" dirty="0">
              <a:latin typeface="+mj-lt"/>
            </a:endParaRPr>
          </a:p>
          <a:p>
            <a:pPr marL="0" indent="0">
              <a:buNone/>
            </a:pPr>
            <a:r>
              <a:rPr lang="da-DK" sz="3800" dirty="0">
                <a:latin typeface="+mj-lt"/>
              </a:rPr>
              <a:t>”</a:t>
            </a:r>
            <a:r>
              <a:rPr lang="da-DK" sz="4600" i="1" dirty="0">
                <a:latin typeface="+mj-lt"/>
              </a:rPr>
              <a:t>Livsverdenen er den umiddelbare hverdagsvirkelighed, hvorfra vi henter de væsentligste dele af vores sprog, begreber og identitet</a:t>
            </a:r>
            <a:r>
              <a:rPr lang="da-DK" sz="3800" dirty="0">
                <a:latin typeface="+mj-lt"/>
              </a:rPr>
              <a:t>” </a:t>
            </a:r>
            <a:r>
              <a:rPr lang="da-DK" dirty="0"/>
              <a:t> </a:t>
            </a:r>
          </a:p>
          <a:p>
            <a:pPr marL="0" indent="0">
              <a:buNone/>
            </a:pPr>
            <a:r>
              <a:rPr lang="da-DK" sz="5400" b="1" dirty="0"/>
              <a:t> </a:t>
            </a:r>
          </a:p>
        </p:txBody>
      </p:sp>
      <p:sp>
        <p:nvSpPr>
          <p:cNvPr id="4" name="Pladsholder til sidefod 3"/>
          <p:cNvSpPr>
            <a:spLocks noGrp="1"/>
          </p:cNvSpPr>
          <p:nvPr>
            <p:ph type="ftr" sz="quarter" idx="11"/>
          </p:nvPr>
        </p:nvSpPr>
        <p:spPr>
          <a:xfrm flipV="1">
            <a:off x="477789" y="7029400"/>
            <a:ext cx="11161240" cy="144016"/>
          </a:xfrm>
        </p:spPr>
        <p:txBody>
          <a:bodyPr/>
          <a:lstStyle/>
          <a:p>
            <a:pPr rtl="0"/>
            <a:endParaRPr lang="da-DK" sz="2800" b="1" noProof="0" dirty="0">
              <a:solidFill>
                <a:srgbClr val="00B050"/>
              </a:solidFill>
            </a:endParaRPr>
          </a:p>
        </p:txBody>
      </p:sp>
      <p:sp>
        <p:nvSpPr>
          <p:cNvPr id="5" name="Pladsholder til dato 4">
            <a:extLst>
              <a:ext uri="{FF2B5EF4-FFF2-40B4-BE49-F238E27FC236}">
                <a16:creationId xmlns:a16="http://schemas.microsoft.com/office/drawing/2014/main" id="{9E43CB48-238B-C8B9-2555-43BC048AB353}"/>
              </a:ext>
            </a:extLst>
          </p:cNvPr>
          <p:cNvSpPr>
            <a:spLocks noGrp="1"/>
          </p:cNvSpPr>
          <p:nvPr>
            <p:ph type="dt" sz="half" idx="10"/>
          </p:nvPr>
        </p:nvSpPr>
        <p:spPr/>
        <p:txBody>
          <a:bodyPr/>
          <a:lstStyle/>
          <a:p>
            <a:pPr rtl="0"/>
            <a:r>
              <a:rPr lang="da-DK" noProof="0"/>
              <a:t>Kilder og tekst. Se notefelt.</a:t>
            </a:r>
            <a:endParaRPr lang="da-DK" noProof="0" dirty="0"/>
          </a:p>
        </p:txBody>
      </p:sp>
    </p:spTree>
    <p:extLst>
      <p:ext uri="{BB962C8B-B14F-4D97-AF65-F5344CB8AC3E}">
        <p14:creationId xmlns:p14="http://schemas.microsoft.com/office/powerpoint/2010/main" val="364793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407260" y="4458842"/>
            <a:ext cx="22592075" cy="8044870"/>
          </a:xfrm>
        </p:spPr>
        <p:txBody>
          <a:bodyPr/>
          <a:lstStyle/>
          <a:p>
            <a:pPr marL="359883" lvl="2" indent="0">
              <a:buNone/>
            </a:pPr>
            <a:endParaRPr lang="da-DK" sz="3199" dirty="0"/>
          </a:p>
          <a:p>
            <a:pPr marL="359883" lvl="2" indent="0">
              <a:buNone/>
            </a:pPr>
            <a:r>
              <a:rPr lang="da-DK" dirty="0"/>
              <a:t>                                                                                             </a:t>
            </a:r>
            <a:endParaRPr lang="da-DK" sz="1999" dirty="0"/>
          </a:p>
        </p:txBody>
      </p:sp>
      <p:sp>
        <p:nvSpPr>
          <p:cNvPr id="3" name="Pladsholder til sidefod 2"/>
          <p:cNvSpPr>
            <a:spLocks noGrp="1"/>
          </p:cNvSpPr>
          <p:nvPr>
            <p:ph type="ftr" sz="quarter" idx="3"/>
          </p:nvPr>
        </p:nvSpPr>
        <p:spPr/>
        <p:txBody>
          <a:bodyPr/>
          <a:lstStyle/>
          <a:p>
            <a:endParaRPr lang="da-DK" dirty="0"/>
          </a:p>
        </p:txBody>
      </p:sp>
      <p:sp>
        <p:nvSpPr>
          <p:cNvPr id="6" name="Titel 5"/>
          <p:cNvSpPr>
            <a:spLocks noGrp="1"/>
          </p:cNvSpPr>
          <p:nvPr>
            <p:ph type="title"/>
          </p:nvPr>
        </p:nvSpPr>
        <p:spPr>
          <a:xfrm>
            <a:off x="837987" y="117495"/>
            <a:ext cx="10536139" cy="575914"/>
          </a:xfrm>
        </p:spPr>
        <p:txBody>
          <a:bodyPr>
            <a:normAutofit fontScale="90000"/>
          </a:bodyPr>
          <a:lstStyle/>
          <a:p>
            <a:r>
              <a:rPr lang="da-DK" sz="3999" dirty="0"/>
              <a:t>     Mange drømmer om en kæreste</a:t>
            </a:r>
          </a:p>
        </p:txBody>
      </p:sp>
      <p:pic>
        <p:nvPicPr>
          <p:cNvPr id="1026" name="Picture 2" descr="Hun vil ikke have mig - om autisme og forelskelse - Jimmy's Ver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940" y="1124744"/>
            <a:ext cx="8424936" cy="4896544"/>
          </a:xfrm>
          <a:prstGeom prst="rect">
            <a:avLst/>
          </a:prstGeom>
          <a:noFill/>
          <a:extLst>
            <a:ext uri="{909E8E84-426E-40DD-AFC4-6F175D3DCCD1}">
              <a14:hiddenFill xmlns:a14="http://schemas.microsoft.com/office/drawing/2010/main">
                <a:solidFill>
                  <a:srgbClr val="FFFFFF"/>
                </a:solidFill>
              </a14:hiddenFill>
            </a:ext>
          </a:extLst>
        </p:spPr>
      </p:pic>
      <p:sp>
        <p:nvSpPr>
          <p:cNvPr id="4" name="Pladsholder til dato 3">
            <a:extLst>
              <a:ext uri="{FF2B5EF4-FFF2-40B4-BE49-F238E27FC236}">
                <a16:creationId xmlns:a16="http://schemas.microsoft.com/office/drawing/2014/main" id="{D80D6ECC-FAB3-B085-F6AC-3D5A81BDF714}"/>
              </a:ext>
            </a:extLst>
          </p:cNvPr>
          <p:cNvSpPr>
            <a:spLocks noGrp="1"/>
          </p:cNvSpPr>
          <p:nvPr>
            <p:ph type="dt" sz="half" idx="2"/>
          </p:nvPr>
        </p:nvSpPr>
        <p:spPr/>
        <p:txBody>
          <a:bodyPr/>
          <a:lstStyle/>
          <a:p>
            <a:r>
              <a:rPr lang="da-DK"/>
              <a:t>Kilder og tekst. Se notefelt.</a:t>
            </a:r>
            <a:endParaRPr lang="da-DK" dirty="0"/>
          </a:p>
        </p:txBody>
      </p:sp>
    </p:spTree>
    <p:extLst>
      <p:ext uri="{BB962C8B-B14F-4D97-AF65-F5344CB8AC3E}">
        <p14:creationId xmlns:p14="http://schemas.microsoft.com/office/powerpoint/2010/main" val="2608544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5CFA7-6518-22DD-2B7E-5D5E212BE223}"/>
              </a:ext>
            </a:extLst>
          </p:cNvPr>
          <p:cNvSpPr>
            <a:spLocks noGrp="1"/>
          </p:cNvSpPr>
          <p:nvPr>
            <p:ph type="title"/>
          </p:nvPr>
        </p:nvSpPr>
        <p:spPr/>
        <p:txBody>
          <a:bodyPr/>
          <a:lstStyle/>
          <a:p>
            <a:endParaRPr lang="da-DK"/>
          </a:p>
        </p:txBody>
      </p:sp>
      <p:sp>
        <p:nvSpPr>
          <p:cNvPr id="4" name="Pladsholder til sidefod 3">
            <a:extLst>
              <a:ext uri="{FF2B5EF4-FFF2-40B4-BE49-F238E27FC236}">
                <a16:creationId xmlns:a16="http://schemas.microsoft.com/office/drawing/2014/main" id="{E88BC8D9-1CC1-CF45-05B1-D989438AC233}"/>
              </a:ext>
            </a:extLst>
          </p:cNvPr>
          <p:cNvSpPr>
            <a:spLocks noGrp="1"/>
          </p:cNvSpPr>
          <p:nvPr>
            <p:ph type="ftr" sz="quarter" idx="11"/>
          </p:nvPr>
        </p:nvSpPr>
        <p:spPr/>
        <p:txBody>
          <a:bodyPr/>
          <a:lstStyle/>
          <a:p>
            <a:pPr rtl="0"/>
            <a:endParaRPr lang="da-DK" noProof="0" dirty="0"/>
          </a:p>
        </p:txBody>
      </p:sp>
      <p:pic>
        <p:nvPicPr>
          <p:cNvPr id="2050" name="Picture 2" descr="nossell.dk - DET OFFICIELLE WEBSITE - BOOK ET FOREDRAG HER">
            <a:extLst>
              <a:ext uri="{FF2B5EF4-FFF2-40B4-BE49-F238E27FC236}">
                <a16:creationId xmlns:a16="http://schemas.microsoft.com/office/drawing/2014/main" id="{643A0186-DA8E-B79A-046F-57F00E7D5B0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0"/>
            <a:ext cx="1218882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dato 4">
            <a:extLst>
              <a:ext uri="{FF2B5EF4-FFF2-40B4-BE49-F238E27FC236}">
                <a16:creationId xmlns:a16="http://schemas.microsoft.com/office/drawing/2014/main" id="{DA3A7984-2281-649C-0AD8-D3A0D6B93695}"/>
              </a:ext>
            </a:extLst>
          </p:cNvPr>
          <p:cNvSpPr>
            <a:spLocks noGrp="1"/>
          </p:cNvSpPr>
          <p:nvPr>
            <p:ph type="dt" sz="half" idx="10"/>
          </p:nvPr>
        </p:nvSpPr>
        <p:spPr/>
        <p:txBody>
          <a:bodyPr/>
          <a:lstStyle/>
          <a:p>
            <a:pPr rtl="0"/>
            <a:r>
              <a:rPr lang="da-DK" noProof="0"/>
              <a:t>Kilder og tekst. Se notefelt.</a:t>
            </a:r>
            <a:endParaRPr lang="da-DK" noProof="0" dirty="0"/>
          </a:p>
        </p:txBody>
      </p:sp>
    </p:spTree>
    <p:extLst>
      <p:ext uri="{BB962C8B-B14F-4D97-AF65-F5344CB8AC3E}">
        <p14:creationId xmlns:p14="http://schemas.microsoft.com/office/powerpoint/2010/main" val="303149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2FB63D-D13B-F81F-FC5D-8A1F1243DFF1}"/>
              </a:ext>
            </a:extLst>
          </p:cNvPr>
          <p:cNvSpPr>
            <a:spLocks noGrp="1"/>
          </p:cNvSpPr>
          <p:nvPr>
            <p:ph type="title"/>
          </p:nvPr>
        </p:nvSpPr>
        <p:spPr/>
        <p:txBody>
          <a:bodyPr/>
          <a:lstStyle/>
          <a:p>
            <a:endParaRPr lang="da-DK"/>
          </a:p>
        </p:txBody>
      </p:sp>
      <p:sp>
        <p:nvSpPr>
          <p:cNvPr id="4" name="Pladsholder til sidefod 3">
            <a:extLst>
              <a:ext uri="{FF2B5EF4-FFF2-40B4-BE49-F238E27FC236}">
                <a16:creationId xmlns:a16="http://schemas.microsoft.com/office/drawing/2014/main" id="{D9473EEB-7F14-A881-524A-9C4E92C49C0C}"/>
              </a:ext>
            </a:extLst>
          </p:cNvPr>
          <p:cNvSpPr>
            <a:spLocks noGrp="1"/>
          </p:cNvSpPr>
          <p:nvPr>
            <p:ph type="ftr" sz="quarter" idx="11"/>
          </p:nvPr>
        </p:nvSpPr>
        <p:spPr/>
        <p:txBody>
          <a:bodyPr/>
          <a:lstStyle/>
          <a:p>
            <a:pPr rtl="0"/>
            <a:endParaRPr lang="da-DK" noProof="0" dirty="0"/>
          </a:p>
        </p:txBody>
      </p:sp>
      <p:pic>
        <p:nvPicPr>
          <p:cNvPr id="2050" name="Picture 2" descr="INSP Roskilde på LinkedIn: Herligt når samarbejder får ting til at gå ...">
            <a:extLst>
              <a:ext uri="{FF2B5EF4-FFF2-40B4-BE49-F238E27FC236}">
                <a16:creationId xmlns:a16="http://schemas.microsoft.com/office/drawing/2014/main" id="{936074F5-904D-C03D-86C2-AF9FDEF1789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13892" y="44624"/>
            <a:ext cx="9433048" cy="6813376"/>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dato 2">
            <a:extLst>
              <a:ext uri="{FF2B5EF4-FFF2-40B4-BE49-F238E27FC236}">
                <a16:creationId xmlns:a16="http://schemas.microsoft.com/office/drawing/2014/main" id="{7A48C03B-AF96-E63D-D5A6-AE80D6B0DA11}"/>
              </a:ext>
            </a:extLst>
          </p:cNvPr>
          <p:cNvSpPr>
            <a:spLocks noGrp="1"/>
          </p:cNvSpPr>
          <p:nvPr>
            <p:ph type="dt" sz="half" idx="10"/>
          </p:nvPr>
        </p:nvSpPr>
        <p:spPr/>
        <p:txBody>
          <a:bodyPr/>
          <a:lstStyle/>
          <a:p>
            <a:pPr rtl="0"/>
            <a:r>
              <a:rPr lang="da-DK" noProof="0"/>
              <a:t>Kilder og tekst. Se notefelt.</a:t>
            </a:r>
            <a:endParaRPr lang="da-DK" noProof="0" dirty="0"/>
          </a:p>
        </p:txBody>
      </p:sp>
    </p:spTree>
    <p:extLst>
      <p:ext uri="{BB962C8B-B14F-4D97-AF65-F5344CB8AC3E}">
        <p14:creationId xmlns:p14="http://schemas.microsoft.com/office/powerpoint/2010/main" val="19282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61965" y="188640"/>
            <a:ext cx="7993260" cy="288032"/>
          </a:xfrm>
        </p:spPr>
        <p:txBody>
          <a:bodyPr>
            <a:normAutofit fontScale="90000"/>
          </a:bodyPr>
          <a:lstStyle/>
          <a:p>
            <a:br>
              <a:rPr lang="da-DK" sz="2000" dirty="0"/>
            </a:br>
            <a:br>
              <a:rPr lang="da-DK" sz="2000" dirty="0"/>
            </a:br>
            <a:br>
              <a:rPr lang="da-DK" sz="2000" dirty="0"/>
            </a:br>
            <a:br>
              <a:rPr lang="da-DK" sz="2000" dirty="0"/>
            </a:br>
            <a:br>
              <a:rPr lang="da-DK" sz="2000" dirty="0"/>
            </a:br>
            <a:br>
              <a:rPr lang="da-DK" sz="2000" dirty="0"/>
            </a:br>
            <a:br>
              <a:rPr lang="da-DK" sz="2000" dirty="0"/>
            </a:br>
            <a:r>
              <a:rPr lang="da-DK" sz="2000" dirty="0"/>
              <a:t>Miles </a:t>
            </a:r>
            <a:r>
              <a:rPr lang="da-DK" sz="2000" dirty="0" err="1"/>
              <a:t>Rinaldi</a:t>
            </a:r>
            <a:r>
              <a:rPr lang="da-DK" sz="2000" dirty="0"/>
              <a:t>. South West London Mental Health Hospital </a:t>
            </a:r>
            <a:br>
              <a:rPr lang="da-DK" sz="3600" dirty="0"/>
            </a:br>
            <a:br>
              <a:rPr lang="da-DK" sz="3600" dirty="0">
                <a:solidFill>
                  <a:srgbClr val="00B050"/>
                </a:solidFill>
              </a:rPr>
            </a:br>
            <a:br>
              <a:rPr lang="da-DK" sz="3600" dirty="0"/>
            </a:br>
            <a:endParaRPr lang="da-DK" sz="3600" dirty="0"/>
          </a:p>
        </p:txBody>
      </p:sp>
      <p:sp>
        <p:nvSpPr>
          <p:cNvPr id="3" name="Pladsholder til indhold 2"/>
          <p:cNvSpPr>
            <a:spLocks noGrp="1"/>
          </p:cNvSpPr>
          <p:nvPr>
            <p:ph idx="1"/>
          </p:nvPr>
        </p:nvSpPr>
        <p:spPr>
          <a:xfrm>
            <a:off x="1" y="0"/>
            <a:ext cx="12188824" cy="6858000"/>
          </a:xfrm>
        </p:spPr>
        <p:txBody>
          <a:bodyPr>
            <a:normAutofit fontScale="92500" lnSpcReduction="10000"/>
          </a:bodyPr>
          <a:lstStyle/>
          <a:p>
            <a:pPr marL="0" indent="0">
              <a:buNone/>
            </a:pPr>
            <a:r>
              <a:rPr lang="da-DK" sz="3900" b="1" dirty="0">
                <a:solidFill>
                  <a:srgbClr val="FF0000"/>
                </a:solidFill>
              </a:rPr>
              <a:t>1: Fagprofessionelles lave forventninger, skaber onde cirkler </a:t>
            </a:r>
            <a:r>
              <a:rPr lang="da-DK" sz="3900" dirty="0"/>
              <a:t>som eroderer håb og reducerer borgernes muligheder for at få job </a:t>
            </a:r>
          </a:p>
          <a:p>
            <a:pPr marL="0" indent="0">
              <a:buNone/>
            </a:pPr>
            <a:r>
              <a:rPr lang="da-DK" sz="3900" b="1" dirty="0">
                <a:solidFill>
                  <a:srgbClr val="FF0000"/>
                </a:solidFill>
              </a:rPr>
              <a:t>2: </a:t>
            </a:r>
            <a:r>
              <a:rPr lang="da-DK" sz="3900" dirty="0"/>
              <a:t>Faglige eksperter siger at mennesker med funktionsnedsættelse sandsynligvis ikke er i stand til at passe et arbejde</a:t>
            </a:r>
          </a:p>
          <a:p>
            <a:pPr marL="0" indent="0">
              <a:buNone/>
            </a:pPr>
            <a:r>
              <a:rPr lang="da-DK" sz="3900" b="1" dirty="0">
                <a:solidFill>
                  <a:srgbClr val="FF0000"/>
                </a:solidFill>
              </a:rPr>
              <a:t>3: </a:t>
            </a:r>
            <a:r>
              <a:rPr lang="da-DK" sz="3900" dirty="0"/>
              <a:t>Arbejdsgivere tror derfor at mennesker med funktionsnedsættelse ikke kan arbejde. Og ansætter dem derfor ikke. </a:t>
            </a:r>
          </a:p>
          <a:p>
            <a:pPr marL="0" indent="0">
              <a:buNone/>
            </a:pPr>
            <a:r>
              <a:rPr lang="da-DK" sz="3900" b="1" dirty="0">
                <a:solidFill>
                  <a:srgbClr val="FF0000"/>
                </a:solidFill>
              </a:rPr>
              <a:t>4: </a:t>
            </a:r>
            <a:r>
              <a:rPr lang="da-DK" sz="3900" dirty="0"/>
              <a:t>Mennesker med funktionsnedsættelse tror på at de ikke magter et arbejde – og opgiver at søge job. </a:t>
            </a:r>
          </a:p>
          <a:p>
            <a:pPr marL="0" indent="0">
              <a:buNone/>
            </a:pPr>
            <a:r>
              <a:rPr lang="da-DK" sz="3900" b="1" dirty="0">
                <a:solidFill>
                  <a:srgbClr val="FF0000"/>
                </a:solidFill>
              </a:rPr>
              <a:t>5: </a:t>
            </a:r>
            <a:r>
              <a:rPr lang="da-DK" sz="3900" dirty="0"/>
              <a:t>Resultat: meget få mennesker med funktionsnedsættelse er i job.                    </a:t>
            </a:r>
            <a:r>
              <a:rPr lang="da-DK" sz="4300" b="1" dirty="0">
                <a:solidFill>
                  <a:srgbClr val="FF0000"/>
                </a:solidFill>
              </a:rPr>
              <a:t>Tillært hjælpeløshed?  </a:t>
            </a:r>
          </a:p>
          <a:p>
            <a:pPr marL="0" indent="0">
              <a:buNone/>
            </a:pPr>
            <a:endParaRPr lang="da-DK" b="1" dirty="0"/>
          </a:p>
          <a:p>
            <a:pPr marL="0" indent="0">
              <a:buNone/>
            </a:pPr>
            <a:endParaRPr lang="da-DK" sz="800" dirty="0"/>
          </a:p>
          <a:p>
            <a:pPr marL="0" indent="0">
              <a:buNone/>
            </a:pPr>
            <a:endParaRPr lang="da-DK" sz="800" dirty="0"/>
          </a:p>
          <a:p>
            <a:pPr marL="0" indent="0">
              <a:buNone/>
            </a:pPr>
            <a:endParaRPr lang="da-DK" sz="800" dirty="0"/>
          </a:p>
          <a:p>
            <a:pPr marL="0" indent="0">
              <a:buNone/>
            </a:pPr>
            <a:endParaRPr lang="da-DK" dirty="0"/>
          </a:p>
        </p:txBody>
      </p:sp>
      <p:sp>
        <p:nvSpPr>
          <p:cNvPr id="4" name="Pladsholder til dato 3"/>
          <p:cNvSpPr>
            <a:spLocks noGrp="1"/>
          </p:cNvSpPr>
          <p:nvPr>
            <p:ph type="dt" sz="half" idx="10"/>
          </p:nvPr>
        </p:nvSpPr>
        <p:spPr/>
        <p:txBody>
          <a:bodyPr/>
          <a:lstStyle/>
          <a:p>
            <a:r>
              <a:rPr lang="da-DK"/>
              <a:t>Kilder og tekst. Se notefelt.</a:t>
            </a:r>
            <a:endParaRPr lang="da-DK" dirty="0"/>
          </a:p>
        </p:txBody>
      </p:sp>
      <p:sp>
        <p:nvSpPr>
          <p:cNvPr id="5" name="Pladsholder til sidefod 4">
            <a:extLst>
              <a:ext uri="{FF2B5EF4-FFF2-40B4-BE49-F238E27FC236}">
                <a16:creationId xmlns:a16="http://schemas.microsoft.com/office/drawing/2014/main" id="{3BF51421-A789-EA5D-6805-809BF5420DB7}"/>
              </a:ext>
            </a:extLst>
          </p:cNvPr>
          <p:cNvSpPr>
            <a:spLocks noGrp="1"/>
          </p:cNvSpPr>
          <p:nvPr>
            <p:ph type="ftr" sz="quarter" idx="11"/>
          </p:nvPr>
        </p:nvSpPr>
        <p:spPr>
          <a:xfrm flipV="1">
            <a:off x="1522413" y="7245423"/>
            <a:ext cx="6444207" cy="144015"/>
          </a:xfrm>
        </p:spPr>
        <p:txBody>
          <a:bodyPr/>
          <a:lstStyle/>
          <a:p>
            <a:pPr rtl="0"/>
            <a:endParaRPr lang="da-DK" noProof="0" dirty="0"/>
          </a:p>
        </p:txBody>
      </p:sp>
    </p:spTree>
    <p:extLst>
      <p:ext uri="{BB962C8B-B14F-4D97-AF65-F5344CB8AC3E}">
        <p14:creationId xmlns:p14="http://schemas.microsoft.com/office/powerpoint/2010/main" val="254965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el 1"/>
          <p:cNvSpPr>
            <a:spLocks noGrp="1"/>
          </p:cNvSpPr>
          <p:nvPr>
            <p:ph type="title"/>
          </p:nvPr>
        </p:nvSpPr>
        <p:spPr>
          <a:xfrm>
            <a:off x="1522413" y="80628"/>
            <a:ext cx="9396535" cy="612068"/>
          </a:xfrm>
        </p:spPr>
        <p:txBody>
          <a:bodyPr>
            <a:noAutofit/>
          </a:bodyPr>
          <a:lstStyle/>
          <a:p>
            <a:r>
              <a:rPr lang="da-DK" sz="4400" b="1" dirty="0">
                <a:solidFill>
                  <a:srgbClr val="00B050"/>
                </a:solidFill>
              </a:rPr>
              <a:t>Kontrol. </a:t>
            </a:r>
            <a:r>
              <a:rPr lang="da-DK" sz="4400" b="1" dirty="0">
                <a:solidFill>
                  <a:srgbClr val="FF0000"/>
                </a:solidFill>
              </a:rPr>
              <a:t>Ikke-kontrol </a:t>
            </a:r>
            <a:endParaRPr lang="da-DK" sz="4400" b="1" dirty="0">
              <a:solidFill>
                <a:srgbClr val="FF0000"/>
              </a:solidFill>
              <a:latin typeface="Cambria" charset="0"/>
            </a:endParaRPr>
          </a:p>
        </p:txBody>
      </p:sp>
      <p:sp>
        <p:nvSpPr>
          <p:cNvPr id="36866" name="Pladsholder til indhold 2"/>
          <p:cNvSpPr>
            <a:spLocks noGrp="1"/>
          </p:cNvSpPr>
          <p:nvPr>
            <p:ph idx="1"/>
          </p:nvPr>
        </p:nvSpPr>
        <p:spPr>
          <a:xfrm>
            <a:off x="1522413" y="692696"/>
            <a:ext cx="10332639" cy="5760640"/>
          </a:xfrm>
        </p:spPr>
        <p:txBody>
          <a:bodyPr>
            <a:normAutofit fontScale="92500" lnSpcReduction="20000"/>
          </a:bodyPr>
          <a:lstStyle/>
          <a:p>
            <a:pPr marL="0" indent="0">
              <a:buNone/>
            </a:pPr>
            <a:endParaRPr lang="da-DK" b="1" dirty="0"/>
          </a:p>
          <a:p>
            <a:pPr marL="0" indent="0">
              <a:buNone/>
            </a:pPr>
            <a:r>
              <a:rPr lang="da-DK" sz="3200" b="1" dirty="0"/>
              <a:t>Forskning viser at oplevelsen af kontrol i eget liv  - er afgørende for at mennesker kan samarbejde.</a:t>
            </a:r>
          </a:p>
          <a:p>
            <a:pPr marL="0" indent="0">
              <a:buNone/>
            </a:pPr>
            <a:endParaRPr lang="da-DK" sz="3200" b="1" dirty="0"/>
          </a:p>
          <a:p>
            <a:pPr marL="0" indent="0">
              <a:buNone/>
            </a:pPr>
            <a:r>
              <a:rPr lang="da-DK" sz="3200" b="1" dirty="0"/>
              <a:t>Når mennesker mister oplevelsen af kontrol i eget liv, vil der optræde angst. </a:t>
            </a:r>
          </a:p>
          <a:p>
            <a:pPr marL="0" indent="0">
              <a:buNone/>
            </a:pPr>
            <a:endParaRPr lang="da-DK" sz="3200" b="1" dirty="0"/>
          </a:p>
          <a:p>
            <a:pPr marL="0" indent="0">
              <a:buNone/>
            </a:pPr>
            <a:r>
              <a:rPr lang="da-DK" sz="3200" b="1" dirty="0"/>
              <a:t>Det er afgørende for samarbejdet, at personen får øget fornemmelse af kontrol i eget liv. </a:t>
            </a:r>
          </a:p>
          <a:p>
            <a:pPr marL="0" indent="0">
              <a:buNone/>
            </a:pPr>
            <a:endParaRPr lang="da-DK" sz="3200" b="1" dirty="0"/>
          </a:p>
          <a:p>
            <a:pPr marL="0" indent="0">
              <a:buNone/>
            </a:pPr>
            <a:r>
              <a:rPr lang="da-DK" sz="3200" b="1" dirty="0"/>
              <a:t>Øget kontrol i forhold til følelser og tanker og i forhold til målene for indsatsen</a:t>
            </a:r>
          </a:p>
          <a:p>
            <a:pPr marL="0" indent="0">
              <a:buNone/>
            </a:pPr>
            <a:endParaRPr lang="da-DK" dirty="0"/>
          </a:p>
          <a:p>
            <a:pPr marL="0" indent="0">
              <a:buNone/>
            </a:pPr>
            <a:endParaRPr lang="da-DK" dirty="0"/>
          </a:p>
          <a:p>
            <a:pPr marL="0" indent="0">
              <a:buNone/>
            </a:pPr>
            <a:endParaRPr lang="da-DK" sz="800" dirty="0">
              <a:latin typeface="+mj-lt"/>
            </a:endParaRPr>
          </a:p>
          <a:p>
            <a:pPr marL="0" indent="0">
              <a:buNone/>
            </a:pPr>
            <a:endParaRPr lang="da-DK" sz="800" b="1" dirty="0">
              <a:latin typeface="Cambria" charset="0"/>
            </a:endParaRPr>
          </a:p>
          <a:p>
            <a:pPr marL="0" indent="0">
              <a:buNone/>
            </a:pPr>
            <a:endParaRPr lang="da-DK" b="1" dirty="0">
              <a:latin typeface="Cambria" charset="0"/>
            </a:endParaRPr>
          </a:p>
        </p:txBody>
      </p:sp>
      <p:sp>
        <p:nvSpPr>
          <p:cNvPr id="3" name="Pladsholder til sidefod 2"/>
          <p:cNvSpPr>
            <a:spLocks noGrp="1"/>
          </p:cNvSpPr>
          <p:nvPr>
            <p:ph type="ftr" sz="quarter" idx="11"/>
          </p:nvPr>
        </p:nvSpPr>
        <p:spPr/>
        <p:txBody>
          <a:bodyPr/>
          <a:lstStyle/>
          <a:p>
            <a:endParaRPr lang="da-DK" dirty="0"/>
          </a:p>
        </p:txBody>
      </p:sp>
      <p:sp>
        <p:nvSpPr>
          <p:cNvPr id="2" name="Pladsholder til dato 1">
            <a:extLst>
              <a:ext uri="{FF2B5EF4-FFF2-40B4-BE49-F238E27FC236}">
                <a16:creationId xmlns:a16="http://schemas.microsoft.com/office/drawing/2014/main" id="{927B8129-FA5C-99FD-F09E-7BAF03D82D98}"/>
              </a:ext>
            </a:extLst>
          </p:cNvPr>
          <p:cNvSpPr>
            <a:spLocks noGrp="1"/>
          </p:cNvSpPr>
          <p:nvPr>
            <p:ph type="dt" sz="half" idx="10"/>
          </p:nvPr>
        </p:nvSpPr>
        <p:spPr/>
        <p:txBody>
          <a:bodyPr/>
          <a:lstStyle/>
          <a:p>
            <a:pPr rtl="0"/>
            <a:r>
              <a:rPr lang="da-DK" noProof="0"/>
              <a:t>Kilder og tekst. Se notefelt.</a:t>
            </a:r>
            <a:endParaRPr lang="da-DK" noProof="0" dirty="0"/>
          </a:p>
        </p:txBody>
      </p:sp>
    </p:spTree>
    <p:extLst>
      <p:ext uri="{BB962C8B-B14F-4D97-AF65-F5344CB8AC3E}">
        <p14:creationId xmlns:p14="http://schemas.microsoft.com/office/powerpoint/2010/main" val="5626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37981" y="1121277"/>
            <a:ext cx="11350844" cy="2307723"/>
          </a:xfrm>
        </p:spPr>
        <p:txBody>
          <a:bodyPr>
            <a:noAutofit/>
          </a:bodyPr>
          <a:lstStyle/>
          <a:p>
            <a:pPr algn="l"/>
            <a:r>
              <a:rPr lang="en-US" sz="8800" b="1" dirty="0"/>
              <a:t>Vi </a:t>
            </a:r>
            <a:r>
              <a:rPr lang="en-US" sz="8800" b="1" dirty="0" err="1"/>
              <a:t>ved</a:t>
            </a:r>
            <a:r>
              <a:rPr lang="en-US" sz="8800" b="1" dirty="0"/>
              <a:t> </a:t>
            </a:r>
            <a:r>
              <a:rPr lang="en-US" sz="8800" b="1" dirty="0" err="1"/>
              <a:t>hvad</a:t>
            </a:r>
            <a:r>
              <a:rPr lang="en-US" sz="8800" b="1" dirty="0"/>
              <a:t> der </a:t>
            </a:r>
            <a:r>
              <a:rPr lang="en-US" sz="8800" b="1" dirty="0" err="1"/>
              <a:t>virker</a:t>
            </a:r>
            <a:endParaRPr lang="en-US" sz="8800" b="1" dirty="0"/>
          </a:p>
        </p:txBody>
      </p:sp>
      <p:sp>
        <p:nvSpPr>
          <p:cNvPr id="3" name="Undertitel 2"/>
          <p:cNvSpPr>
            <a:spLocks noGrp="1"/>
          </p:cNvSpPr>
          <p:nvPr>
            <p:ph type="subTitle" idx="1"/>
          </p:nvPr>
        </p:nvSpPr>
        <p:spPr>
          <a:xfrm>
            <a:off x="834807" y="3809900"/>
            <a:ext cx="10876229" cy="1012514"/>
          </a:xfrm>
        </p:spPr>
        <p:txBody>
          <a:bodyPr vert="horz" lIns="91416" tIns="45708" rIns="91416" bIns="45708" rtlCol="0">
            <a:noAutofit/>
          </a:bodyPr>
          <a:lstStyle/>
          <a:p>
            <a:pPr algn="l"/>
            <a:r>
              <a:rPr lang="en-US" sz="4400" b="1" dirty="0">
                <a:solidFill>
                  <a:schemeClr val="tx1"/>
                </a:solidFill>
              </a:rPr>
              <a:t>Og </a:t>
            </a:r>
            <a:r>
              <a:rPr lang="en-US" sz="4400" b="1" dirty="0" err="1">
                <a:solidFill>
                  <a:schemeClr val="tx1"/>
                </a:solidFill>
              </a:rPr>
              <a:t>dermed</a:t>
            </a:r>
            <a:r>
              <a:rPr lang="en-US" sz="4400" b="1" dirty="0">
                <a:solidFill>
                  <a:schemeClr val="tx1"/>
                </a:solidFill>
              </a:rPr>
              <a:t> </a:t>
            </a:r>
            <a:r>
              <a:rPr lang="en-US" sz="4400" b="1" dirty="0" err="1">
                <a:solidFill>
                  <a:schemeClr val="tx1"/>
                </a:solidFill>
              </a:rPr>
              <a:t>også</a:t>
            </a:r>
            <a:r>
              <a:rPr lang="en-US" sz="4400" b="1" dirty="0">
                <a:solidFill>
                  <a:schemeClr val="tx1"/>
                </a:solidFill>
              </a:rPr>
              <a:t> </a:t>
            </a:r>
            <a:r>
              <a:rPr lang="en-US" sz="4400" b="1" dirty="0" err="1">
                <a:solidFill>
                  <a:schemeClr val="tx1"/>
                </a:solidFill>
              </a:rPr>
              <a:t>hvad</a:t>
            </a:r>
            <a:r>
              <a:rPr lang="en-US" sz="4400" b="1" dirty="0">
                <a:solidFill>
                  <a:schemeClr val="tx1"/>
                </a:solidFill>
              </a:rPr>
              <a:t> der </a:t>
            </a:r>
            <a:r>
              <a:rPr lang="en-US" sz="4400" b="1" dirty="0" err="1">
                <a:solidFill>
                  <a:schemeClr val="tx1"/>
                </a:solidFill>
              </a:rPr>
              <a:t>ikke</a:t>
            </a:r>
            <a:r>
              <a:rPr lang="en-US" sz="4400" b="1" dirty="0">
                <a:solidFill>
                  <a:schemeClr val="tx1"/>
                </a:solidFill>
              </a:rPr>
              <a:t> </a:t>
            </a:r>
            <a:r>
              <a:rPr lang="en-US" sz="4400" b="1" dirty="0" err="1">
                <a:solidFill>
                  <a:schemeClr val="tx1"/>
                </a:solidFill>
              </a:rPr>
              <a:t>virker</a:t>
            </a:r>
            <a:endParaRPr lang="en-US" sz="4400" b="1" dirty="0">
              <a:solidFill>
                <a:schemeClr val="tx1"/>
              </a:solidFill>
            </a:endParaRPr>
          </a:p>
        </p:txBody>
      </p:sp>
    </p:spTree>
    <p:extLst>
      <p:ext uri="{BB962C8B-B14F-4D97-AF65-F5344CB8AC3E}">
        <p14:creationId xmlns:p14="http://schemas.microsoft.com/office/powerpoint/2010/main" val="342494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647140" cy="1340768"/>
          </a:xfrm>
        </p:spPr>
        <p:txBody>
          <a:bodyPr>
            <a:normAutofit/>
          </a:bodyPr>
          <a:lstStyle/>
          <a:p>
            <a:r>
              <a:rPr lang="da-DK" sz="4000" b="1" dirty="0"/>
              <a:t>Effektive indsatser giver aktøren kontrol                         </a:t>
            </a:r>
            <a:br>
              <a:rPr lang="da-DK" dirty="0"/>
            </a:br>
            <a:endParaRPr lang="da-DK" dirty="0"/>
          </a:p>
        </p:txBody>
      </p:sp>
      <p:sp>
        <p:nvSpPr>
          <p:cNvPr id="3" name="Pladsholder til indhold 2"/>
          <p:cNvSpPr>
            <a:spLocks noGrp="1"/>
          </p:cNvSpPr>
          <p:nvPr>
            <p:ph idx="1"/>
          </p:nvPr>
        </p:nvSpPr>
        <p:spPr>
          <a:xfrm>
            <a:off x="1" y="1556792"/>
            <a:ext cx="12188824" cy="5301208"/>
          </a:xfrm>
        </p:spPr>
        <p:txBody>
          <a:bodyPr>
            <a:normAutofit lnSpcReduction="10000"/>
          </a:bodyPr>
          <a:lstStyle/>
          <a:p>
            <a:pPr marL="0" indent="0">
              <a:buNone/>
            </a:pPr>
            <a:r>
              <a:rPr lang="da-DK" sz="4000" b="1" dirty="0"/>
              <a:t>Når vi </a:t>
            </a:r>
            <a:r>
              <a:rPr lang="da-DK" sz="3500" b="1" dirty="0"/>
              <a:t>laver</a:t>
            </a:r>
            <a:r>
              <a:rPr lang="da-DK" sz="3500" b="1" dirty="0">
                <a:solidFill>
                  <a:srgbClr val="FF0000"/>
                </a:solidFill>
              </a:rPr>
              <a:t> </a:t>
            </a:r>
            <a:r>
              <a:rPr lang="da-DK" sz="3500" b="1" dirty="0"/>
              <a:t>udredning, mål, handleplan og indsats som</a:t>
            </a:r>
            <a:r>
              <a:rPr lang="da-DK" sz="4300" b="1" dirty="0"/>
              <a:t>:</a:t>
            </a:r>
            <a:endParaRPr lang="da-DK" b="1" dirty="0"/>
          </a:p>
          <a:p>
            <a:pPr marL="0" lvl="0" indent="0">
              <a:buNone/>
            </a:pPr>
            <a:r>
              <a:rPr lang="da-DK" sz="3500" b="1" dirty="0">
                <a:solidFill>
                  <a:srgbClr val="00B050"/>
                </a:solidFill>
              </a:rPr>
              <a:t>1) baseres på aktørens drømme, ønsker, håb og ressourcer. </a:t>
            </a:r>
            <a:r>
              <a:rPr lang="da-DK" sz="3500" dirty="0">
                <a:solidFill>
                  <a:srgbClr val="00B050"/>
                </a:solidFill>
              </a:rPr>
              <a:t>                                                               </a:t>
            </a:r>
          </a:p>
          <a:p>
            <a:pPr marL="0" lvl="0" indent="0">
              <a:buNone/>
            </a:pPr>
            <a:r>
              <a:rPr lang="da-DK" sz="3500" b="1" dirty="0">
                <a:solidFill>
                  <a:srgbClr val="00B050"/>
                </a:solidFill>
              </a:rPr>
              <a:t>2) gør at aktøren </a:t>
            </a:r>
            <a:r>
              <a:rPr lang="da-DK" sz="3500" b="1" i="1" u="sng" dirty="0">
                <a:solidFill>
                  <a:srgbClr val="00B050"/>
                </a:solidFill>
              </a:rPr>
              <a:t>oplever</a:t>
            </a:r>
            <a:r>
              <a:rPr lang="da-DK" sz="3500" b="1" dirty="0">
                <a:solidFill>
                  <a:srgbClr val="00B050"/>
                </a:solidFill>
              </a:rPr>
              <a:t> sig set, hørt, respekteret og godt hjulpet.                                                                    </a:t>
            </a:r>
            <a:endParaRPr lang="da-DK" sz="3500" dirty="0">
              <a:solidFill>
                <a:srgbClr val="00B050"/>
              </a:solidFill>
            </a:endParaRPr>
          </a:p>
          <a:p>
            <a:pPr marL="0" lvl="0" indent="0">
              <a:buNone/>
            </a:pPr>
            <a:r>
              <a:rPr lang="da-DK" sz="3500" b="1" dirty="0">
                <a:solidFill>
                  <a:srgbClr val="00B050"/>
                </a:solidFill>
              </a:rPr>
              <a:t>3) samskabes med aktøren og dennes </a:t>
            </a:r>
            <a:r>
              <a:rPr lang="da-DK" sz="3500" b="1" i="1" u="sng" dirty="0">
                <a:solidFill>
                  <a:srgbClr val="00B050"/>
                </a:solidFill>
              </a:rPr>
              <a:t>selvvalgte</a:t>
            </a:r>
            <a:r>
              <a:rPr lang="da-DK" sz="3500" b="1" dirty="0">
                <a:solidFill>
                  <a:srgbClr val="00B050"/>
                </a:solidFill>
              </a:rPr>
              <a:t> netværk</a:t>
            </a:r>
          </a:p>
          <a:p>
            <a:pPr marL="0" lvl="0" indent="0">
              <a:buNone/>
            </a:pPr>
            <a:r>
              <a:rPr lang="da-DK" sz="3500" b="1" dirty="0">
                <a:solidFill>
                  <a:srgbClr val="00B050"/>
                </a:solidFill>
              </a:rPr>
              <a:t>4) anvender systematisk feedback fra indefra-eksperten                                     </a:t>
            </a:r>
            <a:r>
              <a:rPr lang="da-DK" sz="3500" dirty="0">
                <a:solidFill>
                  <a:srgbClr val="00B050"/>
                </a:solidFill>
              </a:rPr>
              <a:t>            </a:t>
            </a:r>
            <a:r>
              <a:rPr lang="da-DK" sz="3000" dirty="0">
                <a:solidFill>
                  <a:srgbClr val="00B050"/>
                </a:solidFill>
              </a:rPr>
              <a:t>                                                                                                                 </a:t>
            </a:r>
          </a:p>
          <a:p>
            <a:pPr marL="0" lvl="0" indent="0">
              <a:buNone/>
            </a:pPr>
            <a:r>
              <a:rPr lang="da-DK" sz="3000" b="1" dirty="0">
                <a:solidFill>
                  <a:srgbClr val="FF0000"/>
                </a:solidFill>
              </a:rPr>
              <a:t> </a:t>
            </a:r>
          </a:p>
          <a:p>
            <a:pPr marL="0" lvl="0" indent="0">
              <a:buNone/>
            </a:pPr>
            <a:r>
              <a:rPr lang="da-DK" sz="6000" b="1" dirty="0"/>
              <a:t>Så får vi øget dokumenteret effekt</a:t>
            </a:r>
            <a:endParaRPr lang="da-DK" sz="6000" dirty="0"/>
          </a:p>
          <a:p>
            <a:pPr marL="0" indent="0">
              <a:buNone/>
            </a:pPr>
            <a:endParaRPr lang="da-DK" sz="9500" dirty="0"/>
          </a:p>
        </p:txBody>
      </p:sp>
      <p:sp>
        <p:nvSpPr>
          <p:cNvPr id="4" name="Pladsholder til sidefod 3"/>
          <p:cNvSpPr>
            <a:spLocks noGrp="1"/>
          </p:cNvSpPr>
          <p:nvPr>
            <p:ph type="ftr" sz="quarter" idx="11"/>
          </p:nvPr>
        </p:nvSpPr>
        <p:spPr>
          <a:xfrm>
            <a:off x="1522413" y="6957390"/>
            <a:ext cx="6324599" cy="72009"/>
          </a:xfrm>
        </p:spPr>
        <p:txBody>
          <a:bodyPr/>
          <a:lstStyle/>
          <a:p>
            <a:pPr rtl="0"/>
            <a:endParaRPr lang="da-DK" noProof="0" dirty="0"/>
          </a:p>
        </p:txBody>
      </p:sp>
      <p:sp>
        <p:nvSpPr>
          <p:cNvPr id="5" name="Pladsholder til dato 4">
            <a:extLst>
              <a:ext uri="{FF2B5EF4-FFF2-40B4-BE49-F238E27FC236}">
                <a16:creationId xmlns:a16="http://schemas.microsoft.com/office/drawing/2014/main" id="{25B106D7-0CC3-A4DB-0984-1C06F04F848B}"/>
              </a:ext>
            </a:extLst>
          </p:cNvPr>
          <p:cNvSpPr>
            <a:spLocks noGrp="1"/>
          </p:cNvSpPr>
          <p:nvPr>
            <p:ph type="dt" sz="half" idx="10"/>
          </p:nvPr>
        </p:nvSpPr>
        <p:spPr/>
        <p:txBody>
          <a:bodyPr/>
          <a:lstStyle/>
          <a:p>
            <a:pPr rtl="0"/>
            <a:r>
              <a:rPr lang="da-DK" noProof="0"/>
              <a:t>Kilder og tekst. Se notefelt.</a:t>
            </a:r>
            <a:endParaRPr lang="da-DK" noProof="0" dirty="0"/>
          </a:p>
        </p:txBody>
      </p:sp>
    </p:spTree>
    <p:extLst>
      <p:ext uri="{BB962C8B-B14F-4D97-AF65-F5344CB8AC3E}">
        <p14:creationId xmlns:p14="http://schemas.microsoft.com/office/powerpoint/2010/main" val="286985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0" y="764705"/>
            <a:ext cx="9838828" cy="6491008"/>
          </a:xfrm>
        </p:spPr>
        <p:txBody>
          <a:bodyPr wrap="square">
            <a:spAutoFit/>
          </a:bodyPr>
          <a:lstStyle/>
          <a:p>
            <a:pPr marL="0" indent="0">
              <a:buNone/>
            </a:pPr>
            <a:r>
              <a:rPr lang="da-DK" sz="3200" b="1" dirty="0">
                <a:solidFill>
                  <a:srgbClr val="00B050"/>
                </a:solidFill>
              </a:rPr>
              <a:t>Første-persons-perspektiv: et indefra-perspektiv:                                                 </a:t>
            </a:r>
            <a:r>
              <a:rPr lang="da-DK" sz="2000" dirty="0"/>
              <a:t>Aktøren giver selv udtryk for sine holdninger, oplevelser og ønsker. Fagprofessionelle skal ved hjælp af relevante metoder få indblik i aktørens oplevede situation og oplevede behov. Aktørens ønsker og værdier skal tages alvorligt og tillægges værdi i beslutninger, der træffes af aktøren selv. </a:t>
            </a:r>
            <a:endParaRPr lang="da-DK" sz="2000" b="1" dirty="0"/>
          </a:p>
          <a:p>
            <a:pPr marL="0" indent="0">
              <a:buNone/>
            </a:pPr>
            <a:r>
              <a:rPr lang="da-DK" sz="3200" b="1" dirty="0">
                <a:solidFill>
                  <a:srgbClr val="00B050"/>
                </a:solidFill>
              </a:rPr>
              <a:t>Anden-persons-perspektiv: et tilstræbt indefra-perspektiv:                                                                                          </a:t>
            </a:r>
            <a:r>
              <a:rPr lang="da-DK" sz="2000" dirty="0"/>
              <a:t>Fagprofessionelles forsøg på at sætte sig ind i aktørens situation, oplevet af aktørens </a:t>
            </a:r>
            <a:r>
              <a:rPr lang="da-DK" sz="2000" dirty="0" err="1"/>
              <a:t>selv-valgte</a:t>
            </a:r>
            <a:r>
              <a:rPr lang="da-DK" sz="2000" dirty="0"/>
              <a:t> netværk. Der tales derfor med aktørens </a:t>
            </a:r>
            <a:r>
              <a:rPr lang="da-DK" sz="2000" dirty="0" err="1"/>
              <a:t>selv-valgte</a:t>
            </a:r>
            <a:r>
              <a:rPr lang="da-DK" sz="2000" dirty="0"/>
              <a:t> netværk (fx ven, tidligere kontaktperson, højskolelærer, folkeskolelærer, far, søster mv.)  Aktøren vælger selv hvem aktøren vil invitere med. </a:t>
            </a:r>
            <a:endParaRPr lang="da-DK" sz="2000" b="1" dirty="0"/>
          </a:p>
          <a:p>
            <a:pPr marL="0" indent="0">
              <a:buNone/>
            </a:pPr>
            <a:r>
              <a:rPr lang="da-DK" sz="3200" b="1" dirty="0">
                <a:solidFill>
                  <a:srgbClr val="00B050"/>
                </a:solidFill>
              </a:rPr>
              <a:t>Tredje-persons-perspektiv: et udefra-perspektiv:                                     </a:t>
            </a:r>
            <a:r>
              <a:rPr lang="da-DK" sz="2000" dirty="0"/>
              <a:t>Fagprofessionelles syn på aktøren, baseret på en                                                                                       generaliseret forståelse af, hvad det vil sige at være ung med en given diagnose/funktionsevnenedsættelse/problemstilling. Fagprofessionelle mener at kende den unges behov ud fra diagnosen/funktionsudredning/problemstilling                                                                     – og mener ikke det er nødvendigt at tale meget med den unge selv</a:t>
            </a:r>
          </a:p>
          <a:p>
            <a:pPr marL="0" indent="0">
              <a:buNone/>
            </a:pPr>
            <a:r>
              <a:rPr lang="da-DK" dirty="0"/>
              <a:t>                                                                                  </a:t>
            </a:r>
            <a:endParaRPr lang="da-DK" sz="1400" dirty="0"/>
          </a:p>
        </p:txBody>
      </p:sp>
      <p:sp>
        <p:nvSpPr>
          <p:cNvPr id="5" name="Pladsholder til sidefod 4"/>
          <p:cNvSpPr>
            <a:spLocks noGrp="1"/>
          </p:cNvSpPr>
          <p:nvPr>
            <p:ph type="ftr" sz="quarter" idx="11"/>
          </p:nvPr>
        </p:nvSpPr>
        <p:spPr>
          <a:xfrm flipV="1">
            <a:off x="1522412" y="7329578"/>
            <a:ext cx="6588224" cy="131870"/>
          </a:xfrm>
        </p:spPr>
        <p:txBody>
          <a:bodyPr/>
          <a:lstStyle/>
          <a:p>
            <a:endParaRPr lang="da-DK"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94" r="5312"/>
          <a:stretch/>
        </p:blipFill>
        <p:spPr bwMode="auto">
          <a:xfrm>
            <a:off x="9838828" y="512676"/>
            <a:ext cx="2520280" cy="6345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el 6"/>
          <p:cNvSpPr>
            <a:spLocks noGrp="1"/>
          </p:cNvSpPr>
          <p:nvPr>
            <p:ph type="title"/>
          </p:nvPr>
        </p:nvSpPr>
        <p:spPr>
          <a:xfrm>
            <a:off x="0" y="-243408"/>
            <a:ext cx="12188825" cy="756084"/>
          </a:xfrm>
        </p:spPr>
        <p:txBody>
          <a:bodyPr>
            <a:normAutofit/>
          </a:bodyPr>
          <a:lstStyle/>
          <a:p>
            <a:r>
              <a:rPr lang="da-DK" b="1" dirty="0">
                <a:solidFill>
                  <a:srgbClr val="FF0000"/>
                </a:solidFill>
              </a:rPr>
              <a:t> </a:t>
            </a:r>
            <a:r>
              <a:rPr lang="da-DK" b="1" dirty="0">
                <a:solidFill>
                  <a:srgbClr val="00B050"/>
                </a:solidFill>
              </a:rPr>
              <a:t>Aktørens </a:t>
            </a:r>
            <a:r>
              <a:rPr lang="da-DK" sz="3600" b="1" i="1" u="sng" dirty="0">
                <a:solidFill>
                  <a:srgbClr val="00B050"/>
                </a:solidFill>
              </a:rPr>
              <a:t>oplevede</a:t>
            </a:r>
            <a:r>
              <a:rPr lang="da-DK" b="1" dirty="0">
                <a:solidFill>
                  <a:srgbClr val="00B050"/>
                </a:solidFill>
              </a:rPr>
              <a:t> behov er indefra-perspektivet </a:t>
            </a:r>
          </a:p>
        </p:txBody>
      </p:sp>
      <p:sp>
        <p:nvSpPr>
          <p:cNvPr id="2" name="Pladsholder til dato 1">
            <a:extLst>
              <a:ext uri="{FF2B5EF4-FFF2-40B4-BE49-F238E27FC236}">
                <a16:creationId xmlns:a16="http://schemas.microsoft.com/office/drawing/2014/main" id="{211ED91A-6BEA-5DC2-83D9-D75C0F23792B}"/>
              </a:ext>
            </a:extLst>
          </p:cNvPr>
          <p:cNvSpPr>
            <a:spLocks noGrp="1"/>
          </p:cNvSpPr>
          <p:nvPr>
            <p:ph type="dt" sz="half" idx="10"/>
          </p:nvPr>
        </p:nvSpPr>
        <p:spPr/>
        <p:txBody>
          <a:bodyPr/>
          <a:lstStyle/>
          <a:p>
            <a:pPr rtl="0"/>
            <a:r>
              <a:rPr lang="da-DK" noProof="0"/>
              <a:t>Kilder og tekst. Se notefelt.</a:t>
            </a:r>
            <a:endParaRPr lang="da-DK" noProof="0" dirty="0"/>
          </a:p>
        </p:txBody>
      </p:sp>
    </p:spTree>
    <p:extLst>
      <p:ext uri="{BB962C8B-B14F-4D97-AF65-F5344CB8AC3E}">
        <p14:creationId xmlns:p14="http://schemas.microsoft.com/office/powerpoint/2010/main" val="49984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47464"/>
            <a:ext cx="12287100" cy="1584177"/>
          </a:xfrm>
        </p:spPr>
        <p:txBody>
          <a:bodyPr>
            <a:normAutofit/>
          </a:bodyPr>
          <a:lstStyle/>
          <a:p>
            <a:r>
              <a:rPr lang="da-DK" b="1" dirty="0">
                <a:solidFill>
                  <a:srgbClr val="00B050"/>
                </a:solidFill>
              </a:rPr>
              <a:t>Brief INSPIRE</a:t>
            </a:r>
            <a:r>
              <a:rPr lang="da-DK" sz="2200" b="1" dirty="0">
                <a:solidFill>
                  <a:srgbClr val="00B050"/>
                </a:solidFill>
              </a:rPr>
              <a:t>. </a:t>
            </a:r>
            <a:r>
              <a:rPr lang="da-DK" b="1" dirty="0"/>
              <a:t>Giver feedback fra indefra-perspektivet</a:t>
            </a:r>
          </a:p>
        </p:txBody>
      </p:sp>
      <p:graphicFrame>
        <p:nvGraphicFramePr>
          <p:cNvPr id="5" name="Pladsholder til indhold 4"/>
          <p:cNvGraphicFramePr>
            <a:graphicFrameLocks noGrp="1"/>
          </p:cNvGraphicFramePr>
          <p:nvPr>
            <p:ph idx="1"/>
            <p:extLst>
              <p:ext uri="{D42A27DB-BD31-4B8C-83A1-F6EECF244321}">
                <p14:modId xmlns:p14="http://schemas.microsoft.com/office/powerpoint/2010/main" val="1752989156"/>
              </p:ext>
            </p:extLst>
          </p:nvPr>
        </p:nvGraphicFramePr>
        <p:xfrm>
          <a:off x="0" y="764703"/>
          <a:ext cx="12188823" cy="5974510"/>
        </p:xfrm>
        <a:graphic>
          <a:graphicData uri="http://schemas.openxmlformats.org/drawingml/2006/table">
            <a:tbl>
              <a:tblPr firstRow="1" firstCol="1" bandRow="1">
                <a:tableStyleId>{912C8C85-51F0-491E-9774-3900AFEF0FD7}</a:tableStyleId>
              </a:tblPr>
              <a:tblGrid>
                <a:gridCol w="391608">
                  <a:extLst>
                    <a:ext uri="{9D8B030D-6E8A-4147-A177-3AD203B41FA5}">
                      <a16:colId xmlns:a16="http://schemas.microsoft.com/office/drawing/2014/main" val="1522319085"/>
                    </a:ext>
                  </a:extLst>
                </a:gridCol>
                <a:gridCol w="5580427">
                  <a:extLst>
                    <a:ext uri="{9D8B030D-6E8A-4147-A177-3AD203B41FA5}">
                      <a16:colId xmlns:a16="http://schemas.microsoft.com/office/drawing/2014/main" val="2883755714"/>
                    </a:ext>
                  </a:extLst>
                </a:gridCol>
                <a:gridCol w="986473">
                  <a:extLst>
                    <a:ext uri="{9D8B030D-6E8A-4147-A177-3AD203B41FA5}">
                      <a16:colId xmlns:a16="http://schemas.microsoft.com/office/drawing/2014/main" val="2297951260"/>
                    </a:ext>
                  </a:extLst>
                </a:gridCol>
                <a:gridCol w="648072">
                  <a:extLst>
                    <a:ext uri="{9D8B030D-6E8A-4147-A177-3AD203B41FA5}">
                      <a16:colId xmlns:a16="http://schemas.microsoft.com/office/drawing/2014/main" val="690061519"/>
                    </a:ext>
                  </a:extLst>
                </a:gridCol>
                <a:gridCol w="1440160">
                  <a:extLst>
                    <a:ext uri="{9D8B030D-6E8A-4147-A177-3AD203B41FA5}">
                      <a16:colId xmlns:a16="http://schemas.microsoft.com/office/drawing/2014/main" val="3013516116"/>
                    </a:ext>
                  </a:extLst>
                </a:gridCol>
                <a:gridCol w="1152128">
                  <a:extLst>
                    <a:ext uri="{9D8B030D-6E8A-4147-A177-3AD203B41FA5}">
                      <a16:colId xmlns:a16="http://schemas.microsoft.com/office/drawing/2014/main" val="3225868910"/>
                    </a:ext>
                  </a:extLst>
                </a:gridCol>
                <a:gridCol w="1989955">
                  <a:extLst>
                    <a:ext uri="{9D8B030D-6E8A-4147-A177-3AD203B41FA5}">
                      <a16:colId xmlns:a16="http://schemas.microsoft.com/office/drawing/2014/main" val="3360681839"/>
                    </a:ext>
                  </a:extLst>
                </a:gridCol>
              </a:tblGrid>
              <a:tr h="300760">
                <a:tc>
                  <a:txBody>
                    <a:bodyPr/>
                    <a:lstStyle/>
                    <a:p>
                      <a:pPr>
                        <a:lnSpc>
                          <a:spcPct val="107000"/>
                        </a:lnSpc>
                        <a:spcAft>
                          <a:spcPts val="0"/>
                        </a:spcAft>
                      </a:pPr>
                      <a:r>
                        <a:rPr lang="en-US" sz="700">
                          <a:effectLst/>
                        </a:rPr>
                        <a:t> </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1600">
                          <a:effectLst/>
                        </a:rPr>
                        <a:t> </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1800" dirty="0">
                          <a:solidFill>
                            <a:srgbClr val="FF0000"/>
                          </a:solidFill>
                          <a:effectLst/>
                        </a:rPr>
                        <a:t>Slet ikke</a:t>
                      </a:r>
                      <a:endParaRPr lang="da-DK"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1800" dirty="0">
                          <a:solidFill>
                            <a:srgbClr val="FF0000"/>
                          </a:solidFill>
                          <a:effectLst/>
                        </a:rPr>
                        <a:t>Lidt</a:t>
                      </a:r>
                      <a:endParaRPr lang="da-DK"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1800" dirty="0">
                          <a:solidFill>
                            <a:srgbClr val="FF0000"/>
                          </a:solidFill>
                          <a:effectLst/>
                        </a:rPr>
                        <a:t>I nogen grad</a:t>
                      </a:r>
                      <a:endParaRPr lang="da-DK"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1800" dirty="0">
                          <a:solidFill>
                            <a:srgbClr val="FF0000"/>
                          </a:solidFill>
                          <a:effectLst/>
                        </a:rPr>
                        <a:t>En hel del</a:t>
                      </a:r>
                      <a:endParaRPr lang="da-DK"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2000" dirty="0">
                          <a:solidFill>
                            <a:srgbClr val="FF0000"/>
                          </a:solidFill>
                          <a:effectLst/>
                        </a:rPr>
                        <a:t>Rigtig meget</a:t>
                      </a:r>
                      <a:endParaRPr lang="da-DK"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extLst>
                  <a:ext uri="{0D108BD9-81ED-4DB2-BD59-A6C34878D82A}">
                    <a16:rowId xmlns:a16="http://schemas.microsoft.com/office/drawing/2014/main" val="544158962"/>
                  </a:ext>
                </a:extLst>
              </a:tr>
              <a:tr h="1165882">
                <a:tc>
                  <a:txBody>
                    <a:bodyPr/>
                    <a:lstStyle/>
                    <a:p>
                      <a:pPr>
                        <a:lnSpc>
                          <a:spcPct val="107000"/>
                        </a:lnSpc>
                        <a:spcAft>
                          <a:spcPts val="0"/>
                        </a:spcAft>
                      </a:pPr>
                      <a:r>
                        <a:rPr lang="en-US" sz="3600" dirty="0">
                          <a:solidFill>
                            <a:srgbClr val="FF0000"/>
                          </a:solidFill>
                          <a:effectLst/>
                        </a:rPr>
                        <a:t>1</a:t>
                      </a:r>
                      <a:endParaRPr lang="da-DK"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2000" b="1" dirty="0">
                          <a:effectLst/>
                        </a:rPr>
                        <a:t>De</a:t>
                      </a:r>
                      <a:r>
                        <a:rPr lang="da-DK" sz="2000" b="1" baseline="0" dirty="0">
                          <a:effectLst/>
                        </a:rPr>
                        <a:t> fagprofessionelle</a:t>
                      </a:r>
                      <a:r>
                        <a:rPr lang="da-DK" sz="2000" b="1" dirty="0">
                          <a:effectLst/>
                        </a:rPr>
                        <a:t> hjælper mig til at føle mig støttet af andre mennesker</a:t>
                      </a:r>
                    </a:p>
                    <a:p>
                      <a:pPr>
                        <a:lnSpc>
                          <a:spcPct val="107000"/>
                        </a:lnSpc>
                        <a:spcAft>
                          <a:spcPts val="0"/>
                        </a:spcAft>
                      </a:pPr>
                      <a:r>
                        <a:rPr lang="da-DK" sz="2000" b="1" dirty="0">
                          <a:effectLst/>
                        </a:rPr>
                        <a:t> </a:t>
                      </a:r>
                      <a:endParaRPr lang="da-DK"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700" dirty="0">
                          <a:effectLst/>
                        </a:rPr>
                        <a:t> </a:t>
                      </a:r>
                      <a:endParaRPr lang="da-DK"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700" dirty="0">
                          <a:effectLst/>
                        </a:rPr>
                        <a:t> </a:t>
                      </a:r>
                      <a:endParaRPr lang="da-DK"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700">
                          <a:effectLst/>
                        </a:rPr>
                        <a:t> </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700">
                          <a:effectLst/>
                        </a:rPr>
                        <a:t> </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700" dirty="0">
                          <a:effectLst/>
                        </a:rPr>
                        <a:t> </a:t>
                      </a:r>
                      <a:endParaRPr lang="da-DK"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extLst>
                  <a:ext uri="{0D108BD9-81ED-4DB2-BD59-A6C34878D82A}">
                    <a16:rowId xmlns:a16="http://schemas.microsoft.com/office/drawing/2014/main" val="2949395775"/>
                  </a:ext>
                </a:extLst>
              </a:tr>
              <a:tr h="999326">
                <a:tc>
                  <a:txBody>
                    <a:bodyPr/>
                    <a:lstStyle/>
                    <a:p>
                      <a:pPr>
                        <a:lnSpc>
                          <a:spcPct val="107000"/>
                        </a:lnSpc>
                        <a:spcAft>
                          <a:spcPts val="0"/>
                        </a:spcAft>
                      </a:pPr>
                      <a:r>
                        <a:rPr lang="en-US" sz="3600" dirty="0">
                          <a:solidFill>
                            <a:srgbClr val="FF0000"/>
                          </a:solidFill>
                          <a:effectLst/>
                        </a:rPr>
                        <a:t>2</a:t>
                      </a:r>
                      <a:endParaRPr lang="da-DK"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2000" b="1" dirty="0">
                          <a:effectLst/>
                        </a:rPr>
                        <a:t>De</a:t>
                      </a:r>
                      <a:r>
                        <a:rPr lang="da-DK" sz="2000" b="1" baseline="0" dirty="0">
                          <a:effectLst/>
                        </a:rPr>
                        <a:t> fagprofessionelle</a:t>
                      </a:r>
                      <a:r>
                        <a:rPr lang="da-DK" sz="2000" b="1" dirty="0">
                          <a:effectLst/>
                        </a:rPr>
                        <a:t> hjælper mig med at have håb og drømme om fremtiden</a:t>
                      </a:r>
                    </a:p>
                  </a:txBody>
                  <a:tcPr marL="51046" marR="51046" marT="0" marB="0"/>
                </a:tc>
                <a:tc>
                  <a:txBody>
                    <a:bodyPr/>
                    <a:lstStyle/>
                    <a:p>
                      <a:pPr>
                        <a:lnSpc>
                          <a:spcPct val="107000"/>
                        </a:lnSpc>
                        <a:spcAft>
                          <a:spcPts val="0"/>
                        </a:spcAft>
                      </a:pPr>
                      <a:r>
                        <a:rPr lang="da-DK" sz="700" dirty="0">
                          <a:effectLst/>
                        </a:rPr>
                        <a:t> </a:t>
                      </a:r>
                      <a:endParaRPr lang="da-DK"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700">
                          <a:effectLst/>
                        </a:rPr>
                        <a:t> </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700" dirty="0">
                          <a:effectLst/>
                        </a:rPr>
                        <a:t> </a:t>
                      </a:r>
                      <a:endParaRPr lang="da-DK"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700">
                          <a:effectLst/>
                        </a:rPr>
                        <a:t> </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1000">
                          <a:effectLst/>
                        </a:rPr>
                        <a:t> </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extLst>
                  <a:ext uri="{0D108BD9-81ED-4DB2-BD59-A6C34878D82A}">
                    <a16:rowId xmlns:a16="http://schemas.microsoft.com/office/drawing/2014/main" val="2232659181"/>
                  </a:ext>
                </a:extLst>
              </a:tr>
              <a:tr h="999326">
                <a:tc>
                  <a:txBody>
                    <a:bodyPr/>
                    <a:lstStyle/>
                    <a:p>
                      <a:pPr>
                        <a:lnSpc>
                          <a:spcPct val="107000"/>
                        </a:lnSpc>
                        <a:spcAft>
                          <a:spcPts val="0"/>
                        </a:spcAft>
                      </a:pPr>
                      <a:r>
                        <a:rPr lang="en-US" sz="3600" dirty="0">
                          <a:solidFill>
                            <a:srgbClr val="FF0000"/>
                          </a:solidFill>
                          <a:effectLst/>
                        </a:rPr>
                        <a:t>3</a:t>
                      </a:r>
                      <a:endParaRPr lang="da-DK"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2000" b="1" dirty="0">
                          <a:effectLst/>
                        </a:rPr>
                        <a:t>De</a:t>
                      </a:r>
                      <a:r>
                        <a:rPr lang="da-DK" sz="2000" b="1" baseline="0" dirty="0">
                          <a:effectLst/>
                        </a:rPr>
                        <a:t> fagprofessionelle</a:t>
                      </a:r>
                      <a:r>
                        <a:rPr lang="da-DK" sz="2000" b="1" dirty="0">
                          <a:effectLst/>
                        </a:rPr>
                        <a:t> hjælper mig med at have det godt med mig selv</a:t>
                      </a:r>
                    </a:p>
                  </a:txBody>
                  <a:tcPr marL="51046" marR="51046" marT="0" marB="0"/>
                </a:tc>
                <a:tc>
                  <a:txBody>
                    <a:bodyPr/>
                    <a:lstStyle/>
                    <a:p>
                      <a:pPr>
                        <a:lnSpc>
                          <a:spcPct val="107000"/>
                        </a:lnSpc>
                        <a:spcAft>
                          <a:spcPts val="0"/>
                        </a:spcAft>
                      </a:pPr>
                      <a:r>
                        <a:rPr lang="da-DK" sz="700">
                          <a:effectLst/>
                        </a:rPr>
                        <a:t> </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700">
                          <a:effectLst/>
                        </a:rPr>
                        <a:t> </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700">
                          <a:effectLst/>
                        </a:rPr>
                        <a:t> </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700">
                          <a:effectLst/>
                        </a:rPr>
                        <a:t> </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1000">
                          <a:effectLst/>
                        </a:rPr>
                        <a:t> </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extLst>
                  <a:ext uri="{0D108BD9-81ED-4DB2-BD59-A6C34878D82A}">
                    <a16:rowId xmlns:a16="http://schemas.microsoft.com/office/drawing/2014/main" val="3639019232"/>
                  </a:ext>
                </a:extLst>
              </a:tr>
              <a:tr h="1165882">
                <a:tc>
                  <a:txBody>
                    <a:bodyPr/>
                    <a:lstStyle/>
                    <a:p>
                      <a:pPr>
                        <a:lnSpc>
                          <a:spcPct val="107000"/>
                        </a:lnSpc>
                        <a:spcAft>
                          <a:spcPts val="0"/>
                        </a:spcAft>
                      </a:pPr>
                      <a:r>
                        <a:rPr lang="en-US" sz="3600" dirty="0">
                          <a:solidFill>
                            <a:srgbClr val="FF0000"/>
                          </a:solidFill>
                          <a:effectLst/>
                        </a:rPr>
                        <a:t>4</a:t>
                      </a:r>
                      <a:endParaRPr lang="da-DK"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2000" b="1" dirty="0">
                          <a:effectLst/>
                        </a:rPr>
                        <a:t>De</a:t>
                      </a:r>
                      <a:r>
                        <a:rPr lang="da-DK" sz="2000" b="1" baseline="0" dirty="0">
                          <a:effectLst/>
                        </a:rPr>
                        <a:t> fagprofessionelle</a:t>
                      </a:r>
                      <a:r>
                        <a:rPr lang="da-DK" sz="2000" b="1" dirty="0">
                          <a:effectLst/>
                        </a:rPr>
                        <a:t> hjælper mig med at gøre ting, som betyder noget for mig</a:t>
                      </a:r>
                    </a:p>
                  </a:txBody>
                  <a:tcPr marL="51046" marR="51046" marT="0" marB="0"/>
                </a:tc>
                <a:tc>
                  <a:txBody>
                    <a:bodyPr/>
                    <a:lstStyle/>
                    <a:p>
                      <a:pPr>
                        <a:lnSpc>
                          <a:spcPct val="107000"/>
                        </a:lnSpc>
                        <a:spcAft>
                          <a:spcPts val="0"/>
                        </a:spcAft>
                      </a:pPr>
                      <a:r>
                        <a:rPr lang="da-DK" sz="700" dirty="0">
                          <a:effectLst/>
                        </a:rPr>
                        <a:t> </a:t>
                      </a:r>
                      <a:endParaRPr lang="da-DK"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700">
                          <a:effectLst/>
                        </a:rPr>
                        <a:t> </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700">
                          <a:effectLst/>
                        </a:rPr>
                        <a:t> </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700">
                          <a:effectLst/>
                        </a:rPr>
                        <a:t> </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1000">
                          <a:effectLst/>
                        </a:rPr>
                        <a:t> </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extLst>
                  <a:ext uri="{0D108BD9-81ED-4DB2-BD59-A6C34878D82A}">
                    <a16:rowId xmlns:a16="http://schemas.microsoft.com/office/drawing/2014/main" val="1255484165"/>
                  </a:ext>
                </a:extLst>
              </a:tr>
              <a:tr h="1332436">
                <a:tc>
                  <a:txBody>
                    <a:bodyPr/>
                    <a:lstStyle/>
                    <a:p>
                      <a:pPr>
                        <a:lnSpc>
                          <a:spcPct val="107000"/>
                        </a:lnSpc>
                        <a:spcAft>
                          <a:spcPts val="0"/>
                        </a:spcAft>
                      </a:pPr>
                      <a:r>
                        <a:rPr lang="en-US" sz="3600" dirty="0">
                          <a:solidFill>
                            <a:srgbClr val="FF0000"/>
                          </a:solidFill>
                          <a:effectLst/>
                        </a:rPr>
                        <a:t>5</a:t>
                      </a:r>
                      <a:endParaRPr lang="da-DK"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2000" b="1" dirty="0">
                          <a:effectLst/>
                        </a:rPr>
                        <a:t>De</a:t>
                      </a:r>
                      <a:r>
                        <a:rPr lang="da-DK" sz="2000" b="1" baseline="0" dirty="0">
                          <a:effectLst/>
                        </a:rPr>
                        <a:t> fagprofessionelle</a:t>
                      </a:r>
                      <a:r>
                        <a:rPr lang="da-DK" sz="2000" b="1" dirty="0">
                          <a:effectLst/>
                        </a:rPr>
                        <a:t> hjælper mig med at føle, at jeg har kontrol over mit liv</a:t>
                      </a:r>
                      <a:r>
                        <a:rPr lang="da-DK" sz="2000" dirty="0">
                          <a:effectLst/>
                        </a:rPr>
                        <a:t>.</a:t>
                      </a:r>
                    </a:p>
                  </a:txBody>
                  <a:tcPr marL="51046" marR="51046" marT="0" marB="0"/>
                </a:tc>
                <a:tc>
                  <a:txBody>
                    <a:bodyPr/>
                    <a:lstStyle/>
                    <a:p>
                      <a:pPr>
                        <a:lnSpc>
                          <a:spcPct val="107000"/>
                        </a:lnSpc>
                        <a:spcAft>
                          <a:spcPts val="0"/>
                        </a:spcAft>
                      </a:pPr>
                      <a:r>
                        <a:rPr lang="da-DK" sz="700" dirty="0">
                          <a:effectLst/>
                        </a:rPr>
                        <a:t> </a:t>
                      </a:r>
                      <a:endParaRPr lang="da-DK"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700">
                          <a:effectLst/>
                        </a:rPr>
                        <a:t> </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700">
                          <a:effectLst/>
                        </a:rPr>
                        <a:t> </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700">
                          <a:effectLst/>
                        </a:rPr>
                        <a:t> </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tc>
                  <a:txBody>
                    <a:bodyPr/>
                    <a:lstStyle/>
                    <a:p>
                      <a:pPr>
                        <a:lnSpc>
                          <a:spcPct val="107000"/>
                        </a:lnSpc>
                        <a:spcAft>
                          <a:spcPts val="0"/>
                        </a:spcAft>
                      </a:pPr>
                      <a:r>
                        <a:rPr lang="da-DK" sz="1000" dirty="0">
                          <a:effectLst/>
                        </a:rPr>
                        <a:t> </a:t>
                      </a:r>
                      <a:endParaRPr lang="da-DK"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046" marR="51046" marT="0" marB="0"/>
                </a:tc>
                <a:extLst>
                  <a:ext uri="{0D108BD9-81ED-4DB2-BD59-A6C34878D82A}">
                    <a16:rowId xmlns:a16="http://schemas.microsoft.com/office/drawing/2014/main" val="4043557529"/>
                  </a:ext>
                </a:extLst>
              </a:tr>
            </a:tbl>
          </a:graphicData>
        </a:graphic>
      </p:graphicFrame>
      <p:sp>
        <p:nvSpPr>
          <p:cNvPr id="4" name="Pladsholder til sidefod 3"/>
          <p:cNvSpPr>
            <a:spLocks noGrp="1"/>
          </p:cNvSpPr>
          <p:nvPr>
            <p:ph type="ftr" sz="quarter" idx="11"/>
          </p:nvPr>
        </p:nvSpPr>
        <p:spPr/>
        <p:txBody>
          <a:bodyPr/>
          <a:lstStyle/>
          <a:p>
            <a:endParaRPr lang="da-DK" dirty="0"/>
          </a:p>
        </p:txBody>
      </p:sp>
      <p:sp>
        <p:nvSpPr>
          <p:cNvPr id="6" name="Rectangle 1"/>
          <p:cNvSpPr>
            <a:spLocks noChangeArrowheads="1"/>
          </p:cNvSpPr>
          <p:nvPr/>
        </p:nvSpPr>
        <p:spPr bwMode="auto">
          <a:xfrm>
            <a:off x="-1846849" y="43934"/>
            <a:ext cx="1588252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da-DK" altLang="da-DK" dirty="0">
              <a:latin typeface="Arial" panose="020B0604020202020204" pitchFamily="34" charset="0"/>
            </a:endParaRPr>
          </a:p>
        </p:txBody>
      </p:sp>
      <p:sp>
        <p:nvSpPr>
          <p:cNvPr id="3" name="Pladsholder til dato 2">
            <a:extLst>
              <a:ext uri="{FF2B5EF4-FFF2-40B4-BE49-F238E27FC236}">
                <a16:creationId xmlns:a16="http://schemas.microsoft.com/office/drawing/2014/main" id="{4BC8E81A-63A1-EB63-E6A5-A6841614EC34}"/>
              </a:ext>
            </a:extLst>
          </p:cNvPr>
          <p:cNvSpPr>
            <a:spLocks noGrp="1"/>
          </p:cNvSpPr>
          <p:nvPr>
            <p:ph type="dt" sz="half" idx="10"/>
          </p:nvPr>
        </p:nvSpPr>
        <p:spPr/>
        <p:txBody>
          <a:bodyPr/>
          <a:lstStyle/>
          <a:p>
            <a:pPr rtl="0"/>
            <a:r>
              <a:rPr lang="da-DK" noProof="0"/>
              <a:t>Kilder og tekst. Se notefelt.</a:t>
            </a:r>
            <a:endParaRPr lang="da-DK" noProof="0" dirty="0"/>
          </a:p>
        </p:txBody>
      </p:sp>
    </p:spTree>
    <p:extLst>
      <p:ext uri="{BB962C8B-B14F-4D97-AF65-F5344CB8AC3E}">
        <p14:creationId xmlns:p14="http://schemas.microsoft.com/office/powerpoint/2010/main" val="116174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3"/>
          </p:nvPr>
        </p:nvSpPr>
        <p:spPr/>
        <p:txBody>
          <a:bodyPr/>
          <a:lstStyle/>
          <a:p>
            <a:endParaRPr lang="da-DK" dirty="0"/>
          </a:p>
        </p:txBody>
      </p:sp>
      <p:sp>
        <p:nvSpPr>
          <p:cNvPr id="4" name="Pladsholder til indhold 3"/>
          <p:cNvSpPr>
            <a:spLocks noGrp="1"/>
          </p:cNvSpPr>
          <p:nvPr>
            <p:ph idx="10"/>
          </p:nvPr>
        </p:nvSpPr>
        <p:spPr>
          <a:xfrm flipH="1">
            <a:off x="12791155" y="1628781"/>
            <a:ext cx="144016" cy="4248151"/>
          </a:xfrm>
        </p:spPr>
        <p:txBody>
          <a:bodyPr/>
          <a:lstStyle/>
          <a:p>
            <a:endParaRPr lang="da-DK" dirty="0"/>
          </a:p>
        </p:txBody>
      </p:sp>
      <p:sp>
        <p:nvSpPr>
          <p:cNvPr id="5" name="Titel 4"/>
          <p:cNvSpPr>
            <a:spLocks noGrp="1"/>
          </p:cNvSpPr>
          <p:nvPr>
            <p:ph type="title"/>
          </p:nvPr>
        </p:nvSpPr>
        <p:spPr>
          <a:xfrm>
            <a:off x="45740" y="0"/>
            <a:ext cx="12143085" cy="764704"/>
          </a:xfrm>
        </p:spPr>
        <p:txBody>
          <a:bodyPr>
            <a:noAutofit/>
          </a:bodyPr>
          <a:lstStyle/>
          <a:p>
            <a:r>
              <a:rPr lang="da-DK" b="1" dirty="0">
                <a:solidFill>
                  <a:srgbClr val="00B050"/>
                </a:solidFill>
              </a:rPr>
              <a:t>Aktør-netværks-teori: </a:t>
            </a:r>
            <a:r>
              <a:rPr lang="da-DK" sz="2800" b="1" dirty="0">
                <a:solidFill>
                  <a:srgbClr val="00B050"/>
                </a:solidFill>
              </a:rPr>
              <a:t>Samarbejdende følge- og partnerskab mellem aktøren, erfarings-eksperten og værter om vendepunkter</a:t>
            </a:r>
          </a:p>
        </p:txBody>
      </p:sp>
      <p:pic>
        <p:nvPicPr>
          <p:cNvPr id="6" name="Pladsholder til indhold 5" descr="Et billede, der indeholder diagram&#10;&#10;Automatisk genereret beskrivelse"/>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3812" y="1052736"/>
            <a:ext cx="11089232" cy="5488986"/>
          </a:xfrm>
          <a:prstGeom prst="rect">
            <a:avLst/>
          </a:prstGeom>
        </p:spPr>
      </p:pic>
      <p:sp>
        <p:nvSpPr>
          <p:cNvPr id="2" name="Pladsholder til dato 1">
            <a:extLst>
              <a:ext uri="{FF2B5EF4-FFF2-40B4-BE49-F238E27FC236}">
                <a16:creationId xmlns:a16="http://schemas.microsoft.com/office/drawing/2014/main" id="{10E0C943-A424-8B2F-CB8C-A527FADB7D57}"/>
              </a:ext>
            </a:extLst>
          </p:cNvPr>
          <p:cNvSpPr>
            <a:spLocks noGrp="1"/>
          </p:cNvSpPr>
          <p:nvPr>
            <p:ph type="dt" sz="half" idx="2"/>
          </p:nvPr>
        </p:nvSpPr>
        <p:spPr/>
        <p:txBody>
          <a:bodyPr/>
          <a:lstStyle/>
          <a:p>
            <a:r>
              <a:rPr lang="da-DK"/>
              <a:t>Kilder og tekst. Se notefelt.</a:t>
            </a:r>
            <a:endParaRPr lang="da-DK" dirty="0"/>
          </a:p>
        </p:txBody>
      </p:sp>
    </p:spTree>
    <p:extLst>
      <p:ext uri="{BB962C8B-B14F-4D97-AF65-F5344CB8AC3E}">
        <p14:creationId xmlns:p14="http://schemas.microsoft.com/office/powerpoint/2010/main" val="1541083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2C366-C427-5E41-92B0-2235D44DA173}"/>
              </a:ext>
            </a:extLst>
          </p:cNvPr>
          <p:cNvSpPr>
            <a:spLocks noGrp="1"/>
          </p:cNvSpPr>
          <p:nvPr>
            <p:ph type="title"/>
          </p:nvPr>
        </p:nvSpPr>
        <p:spPr>
          <a:xfrm>
            <a:off x="-1" y="116633"/>
            <a:ext cx="12188825" cy="900100"/>
          </a:xfrm>
        </p:spPr>
        <p:txBody>
          <a:bodyPr>
            <a:normAutofit fontScale="90000"/>
          </a:bodyPr>
          <a:lstStyle/>
          <a:p>
            <a:br>
              <a:rPr lang="da-DK" dirty="0"/>
            </a:br>
            <a:endParaRPr lang="da-DK" dirty="0"/>
          </a:p>
        </p:txBody>
      </p:sp>
      <p:sp>
        <p:nvSpPr>
          <p:cNvPr id="4" name="Pladsholder til indhold 3">
            <a:extLst>
              <a:ext uri="{FF2B5EF4-FFF2-40B4-BE49-F238E27FC236}">
                <a16:creationId xmlns:a16="http://schemas.microsoft.com/office/drawing/2014/main" id="{BA6DDC04-1847-A941-81BA-BA3A0D51A901}"/>
              </a:ext>
            </a:extLst>
          </p:cNvPr>
          <p:cNvSpPr>
            <a:spLocks noGrp="1"/>
          </p:cNvSpPr>
          <p:nvPr>
            <p:ph idx="1"/>
          </p:nvPr>
        </p:nvSpPr>
        <p:spPr>
          <a:xfrm>
            <a:off x="0" y="0"/>
            <a:ext cx="12188824" cy="6858000"/>
          </a:xfrm>
        </p:spPr>
        <p:txBody>
          <a:bodyPr>
            <a:normAutofit/>
          </a:bodyPr>
          <a:lstStyle/>
          <a:p>
            <a:pPr marL="0" indent="0">
              <a:buNone/>
            </a:pPr>
            <a:r>
              <a:rPr lang="da-DK" sz="2800" b="1" dirty="0" err="1"/>
              <a:t>Relationsarbejde</a:t>
            </a:r>
            <a:r>
              <a:rPr lang="da-DK" sz="2800" b="1" dirty="0"/>
              <a:t> 3.0 . </a:t>
            </a:r>
            <a:r>
              <a:rPr lang="da-DK" sz="2800" b="1" dirty="0">
                <a:solidFill>
                  <a:srgbClr val="00B0F0"/>
                </a:solidFill>
              </a:rPr>
              <a:t>Fra Ford T  til         </a:t>
            </a:r>
            <a:r>
              <a:rPr lang="da-DK" sz="5400" b="1" dirty="0">
                <a:solidFill>
                  <a:srgbClr val="00B0F0"/>
                </a:solidFill>
              </a:rPr>
              <a:t>T</a:t>
            </a:r>
            <a:r>
              <a:rPr lang="da-DK" sz="5400" b="1" dirty="0">
                <a:solidFill>
                  <a:srgbClr val="FFC000"/>
                </a:solidFill>
              </a:rPr>
              <a:t> </a:t>
            </a:r>
            <a:r>
              <a:rPr lang="da-DK" sz="5400" b="1" dirty="0">
                <a:solidFill>
                  <a:srgbClr val="00B0F0"/>
                </a:solidFill>
              </a:rPr>
              <a:t>kompetencer</a:t>
            </a:r>
          </a:p>
          <a:p>
            <a:pPr marL="0" indent="0">
              <a:buNone/>
            </a:pPr>
            <a:r>
              <a:rPr lang="da-DK" sz="3000" b="1" dirty="0">
                <a:solidFill>
                  <a:srgbClr val="00B0F0"/>
                </a:solidFill>
              </a:rPr>
              <a:t>Fra lineær årsag-virkning praksis       til cirkulær netværkspraksis</a:t>
            </a:r>
          </a:p>
          <a:p>
            <a:pPr marL="0" indent="0">
              <a:buNone/>
            </a:pPr>
            <a:endParaRPr lang="da-DK" sz="3900" b="1" dirty="0">
              <a:solidFill>
                <a:srgbClr val="FFC000"/>
              </a:solidFill>
            </a:endParaRPr>
          </a:p>
          <a:p>
            <a:pPr marL="0" indent="0">
              <a:buNone/>
            </a:pPr>
            <a:r>
              <a:rPr lang="da-DK" sz="6600" b="1" dirty="0">
                <a:solidFill>
                  <a:srgbClr val="00B0F0"/>
                </a:solidFill>
              </a:rPr>
              <a:t>T</a:t>
            </a:r>
            <a:r>
              <a:rPr lang="da-DK" sz="3600" b="1" dirty="0">
                <a:solidFill>
                  <a:srgbClr val="00B0F0"/>
                </a:solidFill>
              </a:rPr>
              <a:t> kompetencer. </a:t>
            </a:r>
            <a:r>
              <a:rPr lang="da-DK" sz="2200" b="1" dirty="0" err="1">
                <a:solidFill>
                  <a:srgbClr val="00B0F0"/>
                </a:solidFill>
              </a:rPr>
              <a:t>Relationsarbejde</a:t>
            </a:r>
            <a:r>
              <a:rPr lang="da-DK" sz="2200" b="1" dirty="0">
                <a:solidFill>
                  <a:srgbClr val="00B0F0"/>
                </a:solidFill>
              </a:rPr>
              <a:t> 3.0</a:t>
            </a:r>
          </a:p>
          <a:p>
            <a:pPr marL="214313" indent="-214313"/>
            <a:r>
              <a:rPr lang="da-DK" dirty="0"/>
              <a:t>Viden om recovery-orienteret rehabilitering</a:t>
            </a:r>
          </a:p>
          <a:p>
            <a:pPr marL="214313" indent="-214313"/>
            <a:r>
              <a:rPr lang="da-DK" dirty="0"/>
              <a:t>Vilje til </a:t>
            </a:r>
            <a:r>
              <a:rPr lang="da-DK" dirty="0" err="1"/>
              <a:t>samskabelse</a:t>
            </a:r>
            <a:r>
              <a:rPr lang="da-DK" dirty="0"/>
              <a:t> med borger/netværk</a:t>
            </a:r>
          </a:p>
          <a:p>
            <a:pPr marL="214313" indent="-214313"/>
            <a:r>
              <a:rPr lang="da-DK" dirty="0"/>
              <a:t>Viden om koblingskompetencer</a:t>
            </a:r>
          </a:p>
          <a:p>
            <a:pPr marL="214313" indent="-214313"/>
            <a:r>
              <a:rPr lang="da-DK" dirty="0"/>
              <a:t>Koordinerende evner og færdigheder  </a:t>
            </a:r>
          </a:p>
          <a:p>
            <a:pPr marL="214313" indent="-214313"/>
            <a:r>
              <a:rPr lang="da-DK" dirty="0"/>
              <a:t>Gode kommunikative kompetencer </a:t>
            </a:r>
          </a:p>
          <a:p>
            <a:pPr marL="214313" indent="-214313"/>
            <a:r>
              <a:rPr lang="da-DK" dirty="0"/>
              <a:t>Teamkompetencer	</a:t>
            </a:r>
          </a:p>
        </p:txBody>
      </p:sp>
      <p:sp>
        <p:nvSpPr>
          <p:cNvPr id="6" name="Rektangel 5">
            <a:extLst>
              <a:ext uri="{FF2B5EF4-FFF2-40B4-BE49-F238E27FC236}">
                <a16:creationId xmlns:a16="http://schemas.microsoft.com/office/drawing/2014/main" id="{7E3089C1-9CCA-6C49-8F56-887F62C8980D}"/>
              </a:ext>
            </a:extLst>
          </p:cNvPr>
          <p:cNvSpPr/>
          <p:nvPr/>
        </p:nvSpPr>
        <p:spPr>
          <a:xfrm>
            <a:off x="6742485" y="1931310"/>
            <a:ext cx="3636403" cy="461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t>Breddefaglighed</a:t>
            </a:r>
          </a:p>
        </p:txBody>
      </p:sp>
      <p:sp>
        <p:nvSpPr>
          <p:cNvPr id="7" name="Rektangel 6">
            <a:extLst>
              <a:ext uri="{FF2B5EF4-FFF2-40B4-BE49-F238E27FC236}">
                <a16:creationId xmlns:a16="http://schemas.microsoft.com/office/drawing/2014/main" id="{27788B24-3CBF-D749-92CB-29137F8D8B4A}"/>
              </a:ext>
            </a:extLst>
          </p:cNvPr>
          <p:cNvSpPr/>
          <p:nvPr/>
        </p:nvSpPr>
        <p:spPr>
          <a:xfrm rot="5400000">
            <a:off x="6839220" y="3903729"/>
            <a:ext cx="3484968" cy="462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t>Dybdefaglighed</a:t>
            </a:r>
          </a:p>
        </p:txBody>
      </p:sp>
    </p:spTree>
    <p:extLst>
      <p:ext uri="{BB962C8B-B14F-4D97-AF65-F5344CB8AC3E}">
        <p14:creationId xmlns:p14="http://schemas.microsoft.com/office/powerpoint/2010/main" val="407994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C0B8AB-6D14-E41F-36E2-DA33D5036048}"/>
              </a:ext>
            </a:extLst>
          </p:cNvPr>
          <p:cNvSpPr>
            <a:spLocks noGrp="1"/>
          </p:cNvSpPr>
          <p:nvPr>
            <p:ph type="title"/>
          </p:nvPr>
        </p:nvSpPr>
        <p:spPr>
          <a:xfrm>
            <a:off x="-1" y="0"/>
            <a:ext cx="12188825" cy="692696"/>
          </a:xfrm>
        </p:spPr>
        <p:txBody>
          <a:bodyPr>
            <a:normAutofit/>
          </a:bodyPr>
          <a:lstStyle/>
          <a:p>
            <a:r>
              <a:rPr lang="da-DK" sz="3600" b="1" dirty="0">
                <a:solidFill>
                  <a:srgbClr val="00B050"/>
                </a:solidFill>
              </a:rPr>
              <a:t>Peers. Ildsjæle i </a:t>
            </a:r>
            <a:r>
              <a:rPr lang="da-DK" sz="3600" b="1" dirty="0" err="1">
                <a:solidFill>
                  <a:srgbClr val="00B050"/>
                </a:solidFill>
              </a:rPr>
              <a:t>flok.Visionær</a:t>
            </a:r>
            <a:r>
              <a:rPr lang="da-DK" sz="3600" b="1" dirty="0">
                <a:solidFill>
                  <a:srgbClr val="00B050"/>
                </a:solidFill>
              </a:rPr>
              <a:t> ide og god plan</a:t>
            </a:r>
          </a:p>
        </p:txBody>
      </p:sp>
      <p:sp>
        <p:nvSpPr>
          <p:cNvPr id="3" name="Pladsholder til indhold 2">
            <a:extLst>
              <a:ext uri="{FF2B5EF4-FFF2-40B4-BE49-F238E27FC236}">
                <a16:creationId xmlns:a16="http://schemas.microsoft.com/office/drawing/2014/main" id="{BA56B2C3-28C7-CB7A-3712-C1B0FEE94A2A}"/>
              </a:ext>
            </a:extLst>
          </p:cNvPr>
          <p:cNvSpPr>
            <a:spLocks noGrp="1"/>
          </p:cNvSpPr>
          <p:nvPr>
            <p:ph idx="1"/>
          </p:nvPr>
        </p:nvSpPr>
        <p:spPr>
          <a:xfrm>
            <a:off x="117748" y="836712"/>
            <a:ext cx="11953328" cy="6021288"/>
          </a:xfrm>
        </p:spPr>
        <p:txBody>
          <a:bodyPr>
            <a:normAutofit/>
          </a:bodyPr>
          <a:lstStyle/>
          <a:p>
            <a:pPr marL="0" indent="0">
              <a:buNone/>
            </a:pPr>
            <a:r>
              <a:rPr lang="da-DK" sz="2800" b="1" dirty="0">
                <a:solidFill>
                  <a:srgbClr val="00B050"/>
                </a:solidFill>
                <a:effectLst/>
                <a:ea typeface="Times New Roman" panose="02020603050405020304" pitchFamily="18" charset="0"/>
                <a:cs typeface="Arial" panose="020B0604020202020204" pitchFamily="34" charset="0"/>
              </a:rPr>
              <a:t>Peer-Partnerskabet: </a:t>
            </a:r>
            <a:r>
              <a:rPr lang="da-DK" sz="2800" b="1" dirty="0">
                <a:effectLst/>
                <a:ea typeface="Times New Roman" panose="02020603050405020304" pitchFamily="18" charset="0"/>
                <a:cs typeface="Arial" panose="020B0604020202020204" pitchFamily="34" charset="0"/>
              </a:rPr>
              <a:t>Fagprofessionelle</a:t>
            </a:r>
            <a:r>
              <a:rPr lang="da-DK" sz="2800" dirty="0"/>
              <a:t> har en ekspertise i at hjælpe med personlige ting, men vi skal begynde at arbejde på at give borgerne adgang til almene fællesskaber i lokalsamfundet.</a:t>
            </a:r>
            <a:endParaRPr lang="da-DK" sz="2800" b="1" dirty="0">
              <a:effectLst/>
              <a:ea typeface="Times New Roman" panose="02020603050405020304" pitchFamily="18" charset="0"/>
              <a:cs typeface="Arial" panose="020B0604020202020204" pitchFamily="34" charset="0"/>
            </a:endParaRPr>
          </a:p>
          <a:p>
            <a:pPr marL="0" indent="0">
              <a:buNone/>
            </a:pPr>
            <a:r>
              <a:rPr lang="da-DK" sz="2800" b="1" dirty="0">
                <a:solidFill>
                  <a:srgbClr val="00B050"/>
                </a:solidFill>
                <a:effectLst/>
                <a:ea typeface="Times New Roman" panose="02020603050405020304" pitchFamily="18" charset="0"/>
                <a:cs typeface="Arial" panose="020B0604020202020204" pitchFamily="34" charset="0"/>
              </a:rPr>
              <a:t>Peter Sand. </a:t>
            </a:r>
            <a:r>
              <a:rPr lang="da-DK" sz="2800" b="1" dirty="0">
                <a:solidFill>
                  <a:srgbClr val="00B050"/>
                </a:solidFill>
                <a:ea typeface="Times New Roman" panose="02020603050405020304" pitchFamily="18" charset="0"/>
                <a:cs typeface="Arial" panose="020B0604020202020204" pitchFamily="34" charset="0"/>
              </a:rPr>
              <a:t>D</a:t>
            </a:r>
            <a:r>
              <a:rPr lang="da-DK" sz="2800" b="1" dirty="0">
                <a:solidFill>
                  <a:srgbClr val="00B050"/>
                </a:solidFill>
                <a:effectLst/>
                <a:ea typeface="Times New Roman" panose="02020603050405020304" pitchFamily="18" charset="0"/>
                <a:cs typeface="Arial" panose="020B0604020202020204" pitchFamily="34" charset="0"/>
              </a:rPr>
              <a:t>irektør for Naturkraft: </a:t>
            </a:r>
            <a:r>
              <a:rPr lang="da-DK" sz="2800" b="1" dirty="0">
                <a:effectLst/>
                <a:ea typeface="Times New Roman" panose="02020603050405020304" pitchFamily="18" charset="0"/>
                <a:cs typeface="Arial" panose="020B0604020202020204" pitchFamily="34" charset="0"/>
              </a:rPr>
              <a:t>”</a:t>
            </a:r>
            <a:r>
              <a:rPr lang="da-DK" sz="2800" dirty="0">
                <a:effectLst/>
                <a:ea typeface="Times New Roman" panose="02020603050405020304" pitchFamily="18" charset="0"/>
                <a:cs typeface="Arial" panose="020B0604020202020204" pitchFamily="34" charset="0"/>
              </a:rPr>
              <a:t>ildsjæle ikke kan arbejde alene, men står stærkest, når de samles i fællesskaber med et godt netværk omkring sig”. </a:t>
            </a:r>
          </a:p>
          <a:p>
            <a:pPr marL="0" indent="0">
              <a:buNone/>
            </a:pPr>
            <a:r>
              <a:rPr lang="da-DK" sz="2800" b="1" dirty="0">
                <a:solidFill>
                  <a:srgbClr val="00B050"/>
                </a:solidFill>
                <a:effectLst/>
                <a:ea typeface="Times New Roman" panose="02020603050405020304" pitchFamily="18" charset="0"/>
                <a:cs typeface="Arial" panose="020B0604020202020204" pitchFamily="34" charset="0"/>
              </a:rPr>
              <a:t>Finn </a:t>
            </a:r>
            <a:r>
              <a:rPr lang="da-DK" sz="2800" b="1" dirty="0" err="1">
                <a:solidFill>
                  <a:srgbClr val="00B050"/>
                </a:solidFill>
                <a:ea typeface="Times New Roman" panose="02020603050405020304" pitchFamily="18" charset="0"/>
                <a:cs typeface="Arial" panose="020B0604020202020204" pitchFamily="34" charset="0"/>
              </a:rPr>
              <a:t>Jorsdal</a:t>
            </a:r>
            <a:r>
              <a:rPr lang="da-DK" sz="2800" b="1" dirty="0">
                <a:solidFill>
                  <a:srgbClr val="00B050"/>
                </a:solidFill>
                <a:ea typeface="Times New Roman" panose="02020603050405020304" pitchFamily="18" charset="0"/>
                <a:cs typeface="Arial" panose="020B0604020202020204" pitchFamily="34" charset="0"/>
              </a:rPr>
              <a:t>. P</a:t>
            </a:r>
            <a:r>
              <a:rPr lang="da-DK" sz="2800" b="1" dirty="0">
                <a:solidFill>
                  <a:srgbClr val="00B050"/>
                </a:solidFill>
                <a:effectLst/>
                <a:ea typeface="Times New Roman" panose="02020603050405020304" pitchFamily="18" charset="0"/>
                <a:cs typeface="Arial" panose="020B0604020202020204" pitchFamily="34" charset="0"/>
              </a:rPr>
              <a:t>ræsident i Friends of Cold Hawaii </a:t>
            </a:r>
            <a:r>
              <a:rPr lang="da-DK" sz="2800" dirty="0">
                <a:effectLst/>
                <a:ea typeface="Times New Roman" panose="02020603050405020304" pitchFamily="18" charset="0"/>
                <a:cs typeface="Arial" panose="020B0604020202020204" pitchFamily="34" charset="0"/>
              </a:rPr>
              <a:t>(</a:t>
            </a:r>
            <a:r>
              <a:rPr lang="da-DK" sz="2800" dirty="0" err="1">
                <a:effectLst/>
                <a:ea typeface="Times New Roman" panose="02020603050405020304" pitchFamily="18" charset="0"/>
                <a:cs typeface="Arial" panose="020B0604020202020204" pitchFamily="34" charset="0"/>
              </a:rPr>
              <a:t>tidl</a:t>
            </a:r>
            <a:r>
              <a:rPr lang="da-DK" sz="2800" dirty="0">
                <a:effectLst/>
                <a:ea typeface="Times New Roman" panose="02020603050405020304" pitchFamily="18" charset="0"/>
                <a:cs typeface="Arial" panose="020B0604020202020204" pitchFamily="34" charset="0"/>
              </a:rPr>
              <a:t>). </a:t>
            </a:r>
            <a:r>
              <a:rPr lang="da-DK" sz="2800" dirty="0">
                <a:ea typeface="Times New Roman" panose="02020603050405020304" pitchFamily="18" charset="0"/>
                <a:cs typeface="Arial" panose="020B0604020202020204" pitchFamily="34" charset="0"/>
              </a:rPr>
              <a:t>Det er </a:t>
            </a:r>
            <a:r>
              <a:rPr lang="da-DK" sz="2800" dirty="0">
                <a:effectLst/>
                <a:ea typeface="Times New Roman" panose="02020603050405020304" pitchFamily="18" charset="0"/>
                <a:cs typeface="Arial" panose="020B0604020202020204" pitchFamily="34" charset="0"/>
              </a:rPr>
              <a:t>vigtigt, at projekter udspringer af en visionær idé og samtidig styres efter en god plan. </a:t>
            </a:r>
          </a:p>
          <a:p>
            <a:pPr marL="0" indent="0">
              <a:buNone/>
            </a:pPr>
            <a:r>
              <a:rPr lang="da-DK" sz="2800" b="1" dirty="0">
                <a:solidFill>
                  <a:srgbClr val="00B050"/>
                </a:solidFill>
                <a:effectLst/>
                <a:ea typeface="Times New Roman" panose="02020603050405020304" pitchFamily="18" charset="0"/>
                <a:cs typeface="Arial" panose="020B0604020202020204" pitchFamily="34" charset="0"/>
              </a:rPr>
              <a:t>Liv i tidligere missionshus</a:t>
            </a:r>
            <a:r>
              <a:rPr lang="da-DK" sz="2800" dirty="0">
                <a:effectLst/>
                <a:ea typeface="Times New Roman" panose="02020603050405020304" pitchFamily="18" charset="0"/>
                <a:cs typeface="Arial" panose="020B0604020202020204" pitchFamily="34" charset="0"/>
              </a:rPr>
              <a:t>. Et 100 år gammelt missionshus ville forfalde, hvis ikke en flok ildsjæle, ved frivillig arbejdskraft satte huset i stand. Og derefter  lånte et lokale til frivillig cafe med bogudlån, formidling af praktisk hjælp, klubvirksomhed (f.eks. strikke klub, mødre klub, musik, teater m.m.)</a:t>
            </a:r>
            <a:br>
              <a:rPr lang="da-DK" sz="2800" dirty="0">
                <a:effectLst/>
                <a:ea typeface="Times New Roman" panose="02020603050405020304" pitchFamily="18" charset="0"/>
                <a:cs typeface="Arial" panose="020B0604020202020204" pitchFamily="34" charset="0"/>
              </a:rPr>
            </a:br>
            <a:r>
              <a:rPr lang="da-DK" sz="2800" dirty="0">
                <a:effectLst/>
                <a:ea typeface="Times New Roman" panose="02020603050405020304" pitchFamily="18" charset="0"/>
                <a:cs typeface="Arial" panose="020B0604020202020204" pitchFamily="34" charset="0"/>
              </a:rPr>
              <a:t>I september 2018 dannedes Foreningen </a:t>
            </a:r>
            <a:r>
              <a:rPr lang="da-DK" sz="2800" dirty="0" err="1">
                <a:effectLst/>
                <a:ea typeface="Times New Roman" panose="02020603050405020304" pitchFamily="18" charset="0"/>
                <a:cs typeface="Arial" panose="020B0604020202020204" pitchFamily="34" charset="0"/>
              </a:rPr>
              <a:t>BIS'koppen</a:t>
            </a:r>
            <a:r>
              <a:rPr lang="da-DK" sz="2800" dirty="0">
                <a:effectLst/>
                <a:ea typeface="Times New Roman" panose="02020603050405020304" pitchFamily="18" charset="0"/>
                <a:cs typeface="Arial" panose="020B0604020202020204" pitchFamily="34" charset="0"/>
              </a:rPr>
              <a:t>, der nu har 200 medlemmer. </a:t>
            </a:r>
            <a:br>
              <a:rPr lang="da-DK" sz="2800" dirty="0">
                <a:effectLst/>
                <a:ea typeface="Times New Roman" panose="02020603050405020304" pitchFamily="18" charset="0"/>
                <a:cs typeface="Arial" panose="020B0604020202020204" pitchFamily="34" charset="0"/>
              </a:rPr>
            </a:br>
            <a:r>
              <a:rPr lang="da-DK" sz="2800" dirty="0">
                <a:effectLst/>
                <a:ea typeface="Times New Roman" panose="02020603050405020304" pitchFamily="18" charset="0"/>
                <a:cs typeface="Arial" panose="020B0604020202020204" pitchFamily="34" charset="0"/>
              </a:rPr>
              <a:t>Missionshuset har fremtrædende plads i landsbyen. Er bevaringsværdigt.</a:t>
            </a:r>
            <a:endParaRPr lang="da-DK" sz="2800" dirty="0">
              <a:effectLst/>
              <a:ea typeface="MS Mincho" panose="02020609040205080304" pitchFamily="49" charset="-128"/>
              <a:cs typeface="Arial" panose="020B0604020202020204" pitchFamily="34" charset="0"/>
            </a:endParaRPr>
          </a:p>
          <a:p>
            <a:pPr marL="0" indent="0">
              <a:buNone/>
            </a:pPr>
            <a:endParaRPr lang="da-DK" sz="2000" dirty="0"/>
          </a:p>
        </p:txBody>
      </p:sp>
      <p:sp>
        <p:nvSpPr>
          <p:cNvPr id="4" name="Pladsholder til sidefod 3">
            <a:extLst>
              <a:ext uri="{FF2B5EF4-FFF2-40B4-BE49-F238E27FC236}">
                <a16:creationId xmlns:a16="http://schemas.microsoft.com/office/drawing/2014/main" id="{DF83D270-9A12-142B-57E5-AB48D2BDB2B4}"/>
              </a:ext>
            </a:extLst>
          </p:cNvPr>
          <p:cNvSpPr>
            <a:spLocks noGrp="1"/>
          </p:cNvSpPr>
          <p:nvPr>
            <p:ph type="ftr" sz="quarter" idx="11"/>
          </p:nvPr>
        </p:nvSpPr>
        <p:spPr/>
        <p:txBody>
          <a:bodyPr/>
          <a:lstStyle/>
          <a:p>
            <a:pPr rtl="0"/>
            <a:endParaRPr lang="da-DK" noProof="0" dirty="0"/>
          </a:p>
        </p:txBody>
      </p:sp>
      <p:sp>
        <p:nvSpPr>
          <p:cNvPr id="5" name="Pladsholder til dato 4">
            <a:extLst>
              <a:ext uri="{FF2B5EF4-FFF2-40B4-BE49-F238E27FC236}">
                <a16:creationId xmlns:a16="http://schemas.microsoft.com/office/drawing/2014/main" id="{3719C929-ABC2-B711-52A1-DFC3518F8AC8}"/>
              </a:ext>
            </a:extLst>
          </p:cNvPr>
          <p:cNvSpPr>
            <a:spLocks noGrp="1"/>
          </p:cNvSpPr>
          <p:nvPr>
            <p:ph type="dt" sz="half" idx="10"/>
          </p:nvPr>
        </p:nvSpPr>
        <p:spPr/>
        <p:txBody>
          <a:bodyPr/>
          <a:lstStyle/>
          <a:p>
            <a:pPr rtl="0"/>
            <a:r>
              <a:rPr lang="da-DK" noProof="0"/>
              <a:t>Kilder og tekst. Se notefelt.</a:t>
            </a:r>
            <a:endParaRPr lang="da-DK" noProof="0" dirty="0"/>
          </a:p>
        </p:txBody>
      </p:sp>
    </p:spTree>
    <p:extLst>
      <p:ext uri="{BB962C8B-B14F-4D97-AF65-F5344CB8AC3E}">
        <p14:creationId xmlns:p14="http://schemas.microsoft.com/office/powerpoint/2010/main" val="277355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119305" y="1701258"/>
            <a:ext cx="6030638" cy="5615161"/>
          </a:xfrm>
        </p:spPr>
        <p:txBody>
          <a:bodyPr/>
          <a:lstStyle/>
          <a:p>
            <a:r>
              <a:rPr lang="da-DK" sz="1999" b="1" dirty="0"/>
              <a:t>I Åben Dialog ses den sociale virkelighed  som noget, mennesker skaber sammen gennem deres interaktion. Også psykotisk tale, ses som en af mange OK udtryksformer</a:t>
            </a:r>
          </a:p>
          <a:p>
            <a:endParaRPr lang="da-DK" b="1" dirty="0"/>
          </a:p>
          <a:p>
            <a:r>
              <a:rPr lang="da-DK" sz="3999" b="1" dirty="0">
                <a:solidFill>
                  <a:srgbClr val="FF0000"/>
                </a:solidFill>
              </a:rPr>
              <a:t>”Borgerland”</a:t>
            </a:r>
          </a:p>
          <a:p>
            <a:r>
              <a:rPr lang="da-DK" sz="3999" b="1" dirty="0">
                <a:solidFill>
                  <a:srgbClr val="00B050"/>
                </a:solidFill>
              </a:rPr>
              <a:t>”Fagland”</a:t>
            </a:r>
          </a:p>
          <a:p>
            <a:r>
              <a:rPr lang="da-DK" sz="3999" b="1" dirty="0">
                <a:solidFill>
                  <a:srgbClr val="0070C0"/>
                </a:solidFill>
              </a:rPr>
              <a:t>”Systemland”</a:t>
            </a:r>
          </a:p>
          <a:p>
            <a:endParaRPr lang="da-DK" b="1" dirty="0"/>
          </a:p>
          <a:p>
            <a:r>
              <a:rPr lang="da-DK" sz="2399" b="1" dirty="0"/>
              <a:t>Hvert ”land” sit sprog og sine logikker</a:t>
            </a:r>
            <a:endParaRPr lang="da-DK" sz="2399" dirty="0"/>
          </a:p>
        </p:txBody>
      </p:sp>
      <p:sp>
        <p:nvSpPr>
          <p:cNvPr id="3" name="Pladsholder til sidefod 2"/>
          <p:cNvSpPr>
            <a:spLocks noGrp="1"/>
          </p:cNvSpPr>
          <p:nvPr>
            <p:ph type="ftr" sz="quarter" idx="3"/>
          </p:nvPr>
        </p:nvSpPr>
        <p:spPr/>
        <p:txBody>
          <a:bodyPr/>
          <a:lstStyle/>
          <a:p>
            <a:endParaRPr lang="da-DK" dirty="0"/>
          </a:p>
        </p:txBody>
      </p:sp>
      <p:sp>
        <p:nvSpPr>
          <p:cNvPr id="5" name="Pladsholder til indhold 4"/>
          <p:cNvSpPr>
            <a:spLocks noGrp="1"/>
          </p:cNvSpPr>
          <p:nvPr>
            <p:ph idx="10"/>
          </p:nvPr>
        </p:nvSpPr>
        <p:spPr>
          <a:xfrm>
            <a:off x="6149943" y="893"/>
            <a:ext cx="6038882" cy="7387516"/>
          </a:xfrm>
        </p:spPr>
        <p:txBody>
          <a:bodyPr>
            <a:normAutofit fontScale="92500" lnSpcReduction="10000"/>
          </a:bodyPr>
          <a:lstStyle/>
          <a:p>
            <a:r>
              <a:rPr lang="da-DK" sz="1799" b="1" dirty="0">
                <a:solidFill>
                  <a:srgbClr val="FF0000"/>
                </a:solidFill>
              </a:rPr>
              <a:t>Dialogisme har den konsekvens, at fagprofessionelle ikke forsøger at styre samtalen i planlagte retninger. </a:t>
            </a:r>
          </a:p>
          <a:p>
            <a:r>
              <a:rPr lang="da-DK" sz="1799" b="1" dirty="0">
                <a:solidFill>
                  <a:srgbClr val="FF0000"/>
                </a:solidFill>
              </a:rPr>
              <a:t>Tværtimod tages alle beslutninger i det fælles rum, hvor alle er tilstede. </a:t>
            </a:r>
          </a:p>
          <a:p>
            <a:r>
              <a:rPr lang="da-DK" sz="1799" b="1" dirty="0">
                <a:solidFill>
                  <a:srgbClr val="FF0000"/>
                </a:solidFill>
              </a:rPr>
              <a:t>Åben Dialog tager afsæt i filosoffen </a:t>
            </a:r>
            <a:r>
              <a:rPr lang="da-DK" sz="1799" b="1" dirty="0" err="1">
                <a:solidFill>
                  <a:srgbClr val="FF0000"/>
                </a:solidFill>
              </a:rPr>
              <a:t>Bakhtins</a:t>
            </a:r>
            <a:r>
              <a:rPr lang="da-DK" sz="1799" b="1" dirty="0">
                <a:solidFill>
                  <a:srgbClr val="FF0000"/>
                </a:solidFill>
              </a:rPr>
              <a:t> arbejde med ”dialogisme”. </a:t>
            </a:r>
          </a:p>
          <a:p>
            <a:endParaRPr lang="da-DK" sz="1799" b="1" dirty="0">
              <a:solidFill>
                <a:srgbClr val="FF0000"/>
              </a:solidFill>
            </a:endParaRPr>
          </a:p>
          <a:p>
            <a:r>
              <a:rPr lang="da-DK" sz="1799" b="1" dirty="0" err="1">
                <a:solidFill>
                  <a:srgbClr val="FF0000"/>
                </a:solidFill>
              </a:rPr>
              <a:t>Bakhtin</a:t>
            </a:r>
            <a:r>
              <a:rPr lang="da-DK" sz="1799" b="1" dirty="0">
                <a:solidFill>
                  <a:srgbClr val="FF0000"/>
                </a:solidFill>
              </a:rPr>
              <a:t> udviklede ideen om ”dialogisme”, for bedre at kunne beskrive en specifik type af kommunikation og interaktion, i hvilken deltagerne </a:t>
            </a:r>
            <a:r>
              <a:rPr lang="da-DK" sz="1799" b="1" dirty="0" err="1">
                <a:solidFill>
                  <a:srgbClr val="FF0000"/>
                </a:solidFill>
              </a:rPr>
              <a:t>sam</a:t>
            </a:r>
            <a:r>
              <a:rPr lang="da-DK" sz="1799" b="1" dirty="0">
                <a:solidFill>
                  <a:srgbClr val="FF0000"/>
                </a:solidFill>
              </a:rPr>
              <a:t>-skaber den fælles virkelighed. </a:t>
            </a:r>
          </a:p>
          <a:p>
            <a:endParaRPr lang="da-DK" sz="1799" b="1" dirty="0">
              <a:solidFill>
                <a:srgbClr val="FF0000"/>
              </a:solidFill>
            </a:endParaRPr>
          </a:p>
          <a:p>
            <a:r>
              <a:rPr lang="da-DK" sz="1799" b="1" dirty="0" err="1">
                <a:solidFill>
                  <a:srgbClr val="FF0000"/>
                </a:solidFill>
              </a:rPr>
              <a:t>Bakhtin</a:t>
            </a:r>
            <a:r>
              <a:rPr lang="da-DK" sz="1799" b="1" dirty="0">
                <a:solidFill>
                  <a:srgbClr val="FF0000"/>
                </a:solidFill>
              </a:rPr>
              <a:t> udviklede tesen om, at det at blive hørt og responderet på, er ligeså vigtigt for overlevelse som åndedrættet.  Fordi vores identitet skabes og </a:t>
            </a:r>
            <a:r>
              <a:rPr lang="da-DK" sz="1799" b="1" dirty="0" err="1">
                <a:solidFill>
                  <a:srgbClr val="FF0000"/>
                </a:solidFill>
              </a:rPr>
              <a:t>gen-skabes</a:t>
            </a:r>
            <a:r>
              <a:rPr lang="da-DK" sz="1799" b="1" dirty="0">
                <a:solidFill>
                  <a:srgbClr val="FF0000"/>
                </a:solidFill>
              </a:rPr>
              <a:t> i nuet, gennem dialogen i vore betydningsfulde netværk. </a:t>
            </a:r>
          </a:p>
          <a:p>
            <a:endParaRPr lang="da-DK" sz="1799" b="1" dirty="0">
              <a:solidFill>
                <a:srgbClr val="FF0000"/>
              </a:solidFill>
            </a:endParaRPr>
          </a:p>
          <a:p>
            <a:r>
              <a:rPr lang="da-DK" sz="1799" b="1" dirty="0">
                <a:solidFill>
                  <a:srgbClr val="FF0000"/>
                </a:solidFill>
              </a:rPr>
              <a:t>Praktisering af Åben Dialogs principper og nøgle-elementer, guider en proces, hvor borgerens relationer og dermed identitetsopfattelse udvikles og styrkes. Borgeren oplever at få øget kontrol over egen situation</a:t>
            </a:r>
          </a:p>
          <a:p>
            <a:r>
              <a:rPr lang="da-DK" sz="7098" b="1" dirty="0">
                <a:solidFill>
                  <a:srgbClr val="FF0000"/>
                </a:solidFill>
              </a:rPr>
              <a:t>DET har effekt</a:t>
            </a:r>
          </a:p>
          <a:p>
            <a:endParaRPr lang="da-DK" b="1" dirty="0"/>
          </a:p>
          <a:p>
            <a:endParaRPr lang="da-DK" dirty="0"/>
          </a:p>
        </p:txBody>
      </p:sp>
      <p:sp>
        <p:nvSpPr>
          <p:cNvPr id="6" name="Titel 5"/>
          <p:cNvSpPr>
            <a:spLocks noGrp="1"/>
          </p:cNvSpPr>
          <p:nvPr>
            <p:ph type="title"/>
          </p:nvPr>
        </p:nvSpPr>
        <p:spPr>
          <a:xfrm>
            <a:off x="263283" y="893"/>
            <a:ext cx="11110844" cy="836494"/>
          </a:xfrm>
        </p:spPr>
        <p:txBody>
          <a:bodyPr>
            <a:normAutofit fontScale="90000"/>
          </a:bodyPr>
          <a:lstStyle/>
          <a:p>
            <a:r>
              <a:rPr lang="da-DK" sz="6598" dirty="0">
                <a:solidFill>
                  <a:srgbClr val="FF0000"/>
                </a:solidFill>
              </a:rPr>
              <a:t>Dialogisme</a:t>
            </a:r>
            <a:endParaRPr lang="da-DK" sz="6598" dirty="0"/>
          </a:p>
        </p:txBody>
      </p:sp>
      <p:sp>
        <p:nvSpPr>
          <p:cNvPr id="4" name="Pladsholder til dato 3">
            <a:extLst>
              <a:ext uri="{FF2B5EF4-FFF2-40B4-BE49-F238E27FC236}">
                <a16:creationId xmlns:a16="http://schemas.microsoft.com/office/drawing/2014/main" id="{1A3FF3DD-6809-0E0F-DAB7-23732E8A5149}"/>
              </a:ext>
            </a:extLst>
          </p:cNvPr>
          <p:cNvSpPr>
            <a:spLocks noGrp="1"/>
          </p:cNvSpPr>
          <p:nvPr>
            <p:ph type="dt" sz="half" idx="2"/>
          </p:nvPr>
        </p:nvSpPr>
        <p:spPr/>
        <p:txBody>
          <a:bodyPr/>
          <a:lstStyle/>
          <a:p>
            <a:r>
              <a:rPr lang="da-DK"/>
              <a:t>Kilder og tekst. Se notefelt.</a:t>
            </a:r>
            <a:endParaRPr lang="da-DK" dirty="0"/>
          </a:p>
        </p:txBody>
      </p:sp>
    </p:spTree>
    <p:extLst>
      <p:ext uri="{BB962C8B-B14F-4D97-AF65-F5344CB8AC3E}">
        <p14:creationId xmlns:p14="http://schemas.microsoft.com/office/powerpoint/2010/main" val="166560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1"/>
          </p:nvPr>
        </p:nvSpPr>
        <p:spPr>
          <a:xfrm>
            <a:off x="-3482652" y="5517232"/>
            <a:ext cx="15671477" cy="1340767"/>
          </a:xfrm>
        </p:spPr>
        <p:txBody>
          <a:bodyPr/>
          <a:lstStyle/>
          <a:p>
            <a:endParaRPr lang="da-DK" sz="7200" b="1" dirty="0">
              <a:solidFill>
                <a:srgbClr val="FF0000"/>
              </a:solidFill>
            </a:endParaRPr>
          </a:p>
        </p:txBody>
      </p:sp>
      <p:pic>
        <p:nvPicPr>
          <p:cNvPr id="2050" name="Picture 2" descr="a close up picture of a cu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82652" y="-1971600"/>
            <a:ext cx="15671477" cy="7488832"/>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dato 2">
            <a:extLst>
              <a:ext uri="{FF2B5EF4-FFF2-40B4-BE49-F238E27FC236}">
                <a16:creationId xmlns:a16="http://schemas.microsoft.com/office/drawing/2014/main" id="{A9903432-5A78-472A-0DD7-DC5BE398FB6F}"/>
              </a:ext>
            </a:extLst>
          </p:cNvPr>
          <p:cNvSpPr>
            <a:spLocks noGrp="1"/>
          </p:cNvSpPr>
          <p:nvPr>
            <p:ph type="dt" sz="half" idx="10"/>
          </p:nvPr>
        </p:nvSpPr>
        <p:spPr/>
        <p:txBody>
          <a:bodyPr/>
          <a:lstStyle/>
          <a:p>
            <a:pPr rtl="0"/>
            <a:r>
              <a:rPr lang="da-DK" noProof="0"/>
              <a:t>Kilder og tekst. Se notefelt.</a:t>
            </a:r>
            <a:endParaRPr lang="da-DK" noProof="0" dirty="0"/>
          </a:p>
        </p:txBody>
      </p:sp>
    </p:spTree>
    <p:extLst>
      <p:ext uri="{BB962C8B-B14F-4D97-AF65-F5344CB8AC3E}">
        <p14:creationId xmlns:p14="http://schemas.microsoft.com/office/powerpoint/2010/main" val="343705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9C3894-D763-A3C9-E2ED-6EFEF3C08C7D}"/>
              </a:ext>
            </a:extLst>
          </p:cNvPr>
          <p:cNvSpPr>
            <a:spLocks noGrp="1"/>
          </p:cNvSpPr>
          <p:nvPr>
            <p:ph type="title"/>
          </p:nvPr>
        </p:nvSpPr>
        <p:spPr>
          <a:xfrm>
            <a:off x="117748" y="274638"/>
            <a:ext cx="11953328" cy="1020762"/>
          </a:xfrm>
        </p:spPr>
        <p:txBody>
          <a:bodyPr>
            <a:normAutofit/>
          </a:bodyPr>
          <a:lstStyle/>
          <a:p>
            <a:r>
              <a:rPr lang="da-DK" sz="4000" b="1" dirty="0">
                <a:solidFill>
                  <a:srgbClr val="00B050"/>
                </a:solidFill>
              </a:rPr>
              <a:t>I 2022 </a:t>
            </a:r>
            <a:r>
              <a:rPr lang="da-DK" sz="4000" b="1" dirty="0" err="1">
                <a:solidFill>
                  <a:srgbClr val="00B050"/>
                </a:solidFill>
              </a:rPr>
              <a:t>konceptualiserer</a:t>
            </a:r>
            <a:r>
              <a:rPr lang="da-DK" sz="4000" b="1" dirty="0">
                <a:solidFill>
                  <a:srgbClr val="00B050"/>
                </a:solidFill>
              </a:rPr>
              <a:t> Socialstyrelsen</a:t>
            </a:r>
          </a:p>
        </p:txBody>
      </p:sp>
      <p:sp>
        <p:nvSpPr>
          <p:cNvPr id="3" name="Pladsholder til indhold 2">
            <a:extLst>
              <a:ext uri="{FF2B5EF4-FFF2-40B4-BE49-F238E27FC236}">
                <a16:creationId xmlns:a16="http://schemas.microsoft.com/office/drawing/2014/main" id="{AA60DA42-D555-00CD-C8D3-4647404A7490}"/>
              </a:ext>
            </a:extLst>
          </p:cNvPr>
          <p:cNvSpPr>
            <a:spLocks noGrp="1"/>
          </p:cNvSpPr>
          <p:nvPr>
            <p:ph idx="1"/>
          </p:nvPr>
        </p:nvSpPr>
        <p:spPr>
          <a:xfrm>
            <a:off x="1522414" y="1700808"/>
            <a:ext cx="10476654" cy="5157192"/>
          </a:xfrm>
        </p:spPr>
        <p:txBody>
          <a:bodyPr>
            <a:normAutofit/>
          </a:bodyPr>
          <a:lstStyle/>
          <a:p>
            <a:pPr marL="0" indent="0">
              <a:buNone/>
            </a:pPr>
            <a:r>
              <a:rPr lang="da-DK" sz="2000" dirty="0">
                <a:effectLst/>
                <a:latin typeface="Aptos" panose="020B0004020202020204" pitchFamily="34" charset="0"/>
                <a:ea typeface="Aptos" panose="020B0004020202020204" pitchFamily="34" charset="0"/>
                <a:cs typeface="Times New Roman" panose="02020603050405020304" pitchFamily="18" charset="0"/>
              </a:rPr>
              <a:t>Socialstyrelsen,  har udviklet en konceptualisering af Recovery-orienteret rehabilitering - en generisk model som både </a:t>
            </a:r>
            <a:r>
              <a:rPr lang="da-DK" sz="2000" dirty="0">
                <a:latin typeface="Aptos" panose="020B0004020202020204" pitchFamily="34" charset="0"/>
                <a:ea typeface="Aptos" panose="020B0004020202020204" pitchFamily="34" charset="0"/>
                <a:cs typeface="Times New Roman" panose="02020603050405020304" pitchFamily="18" charset="0"/>
              </a:rPr>
              <a:t>er </a:t>
            </a:r>
            <a:r>
              <a:rPr lang="da-DK" sz="2000" dirty="0">
                <a:effectLst/>
                <a:latin typeface="Aptos" panose="020B0004020202020204" pitchFamily="34" charset="0"/>
                <a:ea typeface="Aptos" panose="020B0004020202020204" pitchFamily="34" charset="0"/>
                <a:cs typeface="Times New Roman" panose="02020603050405020304" pitchFamily="18" charset="0"/>
              </a:rPr>
              <a:t>fleksibel og samtidig guidende retningsgivende. En generisk model som kan tages ned på tværs af meget forskellige målgrupper, kommuner og private organisationer - og ”oversættes” til et sprog, fortællinger og virkelighed som giver mening lokalt, </a:t>
            </a:r>
            <a:r>
              <a:rPr lang="da-DK" sz="2000" dirty="0" err="1">
                <a:effectLst/>
                <a:latin typeface="Aptos" panose="020B0004020202020204" pitchFamily="34" charset="0"/>
                <a:ea typeface="Aptos" panose="020B0004020202020204" pitchFamily="34" charset="0"/>
                <a:cs typeface="Times New Roman" panose="02020603050405020304" pitchFamily="18" charset="0"/>
              </a:rPr>
              <a:t>ift</a:t>
            </a:r>
            <a:r>
              <a:rPr lang="da-DK" sz="2000" dirty="0">
                <a:effectLst/>
                <a:latin typeface="Aptos" panose="020B0004020202020204" pitchFamily="34" charset="0"/>
                <a:ea typeface="Aptos" panose="020B0004020202020204" pitchFamily="34" charset="0"/>
                <a:cs typeface="Times New Roman" panose="02020603050405020304" pitchFamily="18" charset="0"/>
              </a:rPr>
              <a:t> forskelligt fungerende målgrupper, praksisser </a:t>
            </a:r>
            <a:r>
              <a:rPr lang="da-DK" sz="2000">
                <a:effectLst/>
                <a:latin typeface="Aptos" panose="020B0004020202020204" pitchFamily="34" charset="0"/>
                <a:ea typeface="Aptos" panose="020B0004020202020204" pitchFamily="34" charset="0"/>
                <a:cs typeface="Times New Roman" panose="02020603050405020304" pitchFamily="18" charset="0"/>
              </a:rPr>
              <a:t>og kommuner.</a:t>
            </a:r>
            <a:endParaRPr lang="da-DK" sz="20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da-DK" sz="2000" dirty="0">
                <a:latin typeface="Aptos" panose="020B0004020202020204" pitchFamily="34" charset="0"/>
                <a:ea typeface="Aptos" panose="020B0004020202020204" pitchFamily="34" charset="0"/>
                <a:cs typeface="Times New Roman" panose="02020603050405020304" pitchFamily="18" charset="0"/>
              </a:rPr>
              <a:t>Socialstyrelsen udbreder og evaluerer nu ved hjælp af principper i forhold til alle målgrupper</a:t>
            </a:r>
          </a:p>
          <a:p>
            <a:pPr marL="0" indent="0">
              <a:buNone/>
            </a:pPr>
            <a:endParaRPr lang="da-DK" sz="2800" b="1" dirty="0">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da-DK" sz="2800" b="1" dirty="0">
                <a:solidFill>
                  <a:srgbClr val="00B050"/>
                </a:solidFill>
                <a:latin typeface="Aptos" panose="020B0004020202020204" pitchFamily="34" charset="0"/>
                <a:ea typeface="Aptos" panose="020B0004020202020204" pitchFamily="34" charset="0"/>
                <a:cs typeface="Times New Roman" panose="02020603050405020304" pitchFamily="18" charset="0"/>
              </a:rPr>
              <a:t>P</a:t>
            </a:r>
            <a:r>
              <a:rPr lang="da-DK" sz="2800" b="1"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rincip 1: Tag udgangspunkt i aktørens håb, ønsker og drømme </a:t>
            </a:r>
          </a:p>
          <a:p>
            <a:pPr marL="0" indent="0">
              <a:buNone/>
            </a:pPr>
            <a:r>
              <a:rPr lang="da-DK" sz="2800" b="1" dirty="0">
                <a:solidFill>
                  <a:srgbClr val="00B050"/>
                </a:solidFill>
                <a:latin typeface="Aptos" panose="020B0004020202020204" pitchFamily="34" charset="0"/>
                <a:ea typeface="Aptos" panose="020B0004020202020204" pitchFamily="34" charset="0"/>
                <a:cs typeface="Times New Roman" panose="02020603050405020304" pitchFamily="18" charset="0"/>
              </a:rPr>
              <a:t>P</a:t>
            </a:r>
            <a:r>
              <a:rPr lang="da-DK" sz="2800" b="1"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rincip 2: Fokuser på aktørens ressourcer </a:t>
            </a:r>
          </a:p>
          <a:p>
            <a:pPr marL="0" indent="0">
              <a:buNone/>
            </a:pPr>
            <a:r>
              <a:rPr lang="da-DK" sz="2800" b="1" dirty="0">
                <a:solidFill>
                  <a:srgbClr val="00B050"/>
                </a:solidFill>
                <a:latin typeface="Aptos" panose="020B0004020202020204" pitchFamily="34" charset="0"/>
                <a:ea typeface="Aptos" panose="020B0004020202020204" pitchFamily="34" charset="0"/>
                <a:cs typeface="Times New Roman" panose="02020603050405020304" pitchFamily="18" charset="0"/>
              </a:rPr>
              <a:t>P</a:t>
            </a:r>
            <a:r>
              <a:rPr lang="da-DK" sz="2800" b="1"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rincip 3: Inddrag aktørens netværk og de almene fællesskaber</a:t>
            </a:r>
          </a:p>
          <a:p>
            <a:pPr marL="0" indent="0">
              <a:buNone/>
            </a:pPr>
            <a:endParaRPr lang="da-DK" dirty="0"/>
          </a:p>
        </p:txBody>
      </p:sp>
      <p:sp>
        <p:nvSpPr>
          <p:cNvPr id="4" name="Pladsholder til sidefod 3">
            <a:extLst>
              <a:ext uri="{FF2B5EF4-FFF2-40B4-BE49-F238E27FC236}">
                <a16:creationId xmlns:a16="http://schemas.microsoft.com/office/drawing/2014/main" id="{4F6862B7-488D-DBB7-B660-DFA84AF1DA40}"/>
              </a:ext>
            </a:extLst>
          </p:cNvPr>
          <p:cNvSpPr>
            <a:spLocks noGrp="1"/>
          </p:cNvSpPr>
          <p:nvPr>
            <p:ph type="ftr" sz="quarter" idx="11"/>
          </p:nvPr>
        </p:nvSpPr>
        <p:spPr/>
        <p:txBody>
          <a:bodyPr/>
          <a:lstStyle/>
          <a:p>
            <a:pPr rtl="0"/>
            <a:endParaRPr lang="da-DK" noProof="0" dirty="0"/>
          </a:p>
        </p:txBody>
      </p:sp>
      <p:sp>
        <p:nvSpPr>
          <p:cNvPr id="5" name="Pladsholder til dato 4">
            <a:extLst>
              <a:ext uri="{FF2B5EF4-FFF2-40B4-BE49-F238E27FC236}">
                <a16:creationId xmlns:a16="http://schemas.microsoft.com/office/drawing/2014/main" id="{9F2ABF23-0949-A96A-1D73-10E6EADC36AD}"/>
              </a:ext>
            </a:extLst>
          </p:cNvPr>
          <p:cNvSpPr>
            <a:spLocks noGrp="1"/>
          </p:cNvSpPr>
          <p:nvPr>
            <p:ph type="dt" sz="half" idx="10"/>
          </p:nvPr>
        </p:nvSpPr>
        <p:spPr/>
        <p:txBody>
          <a:bodyPr/>
          <a:lstStyle/>
          <a:p>
            <a:pPr rtl="0"/>
            <a:r>
              <a:rPr lang="da-DK" noProof="0"/>
              <a:t>Kilder og tekst. Se notefelt.</a:t>
            </a:r>
            <a:endParaRPr lang="da-DK" noProof="0" dirty="0"/>
          </a:p>
        </p:txBody>
      </p:sp>
    </p:spTree>
    <p:extLst>
      <p:ext uri="{BB962C8B-B14F-4D97-AF65-F5344CB8AC3E}">
        <p14:creationId xmlns:p14="http://schemas.microsoft.com/office/powerpoint/2010/main" val="417176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2292" y="188640"/>
            <a:ext cx="12889433" cy="1368152"/>
          </a:xfrm>
        </p:spPr>
        <p:txBody>
          <a:bodyPr>
            <a:normAutofit fontScale="90000"/>
          </a:bodyPr>
          <a:lstStyle/>
          <a:p>
            <a:r>
              <a:rPr lang="da-DK" dirty="0"/>
              <a:t>                                                 </a:t>
            </a:r>
            <a:br>
              <a:rPr lang="da-DK" dirty="0"/>
            </a:br>
            <a:br>
              <a:rPr lang="da-DK" dirty="0"/>
            </a:br>
            <a:r>
              <a:rPr lang="da-DK" dirty="0"/>
              <a:t>                                          </a:t>
            </a:r>
            <a:br>
              <a:rPr lang="da-DK" dirty="0"/>
            </a:br>
            <a:r>
              <a:rPr lang="da-DK" dirty="0"/>
              <a:t>   </a:t>
            </a:r>
            <a:r>
              <a:rPr lang="da-DK" sz="10700" b="1" dirty="0">
                <a:solidFill>
                  <a:srgbClr val="00B050"/>
                </a:solidFill>
              </a:rPr>
              <a:t>AD</a:t>
            </a:r>
            <a:r>
              <a:rPr lang="da-DK" sz="8900" b="1" dirty="0">
                <a:solidFill>
                  <a:srgbClr val="00B050"/>
                </a:solidFill>
              </a:rPr>
              <a:t>         </a:t>
            </a:r>
            <a:r>
              <a:rPr lang="da-DK" sz="10700" b="1" dirty="0">
                <a:solidFill>
                  <a:srgbClr val="00B050"/>
                </a:solidFill>
              </a:rPr>
              <a:t>ADGANG</a:t>
            </a:r>
            <a:r>
              <a:rPr lang="da-DK" sz="8900" b="1" dirty="0">
                <a:solidFill>
                  <a:srgbClr val="00B050"/>
                </a:solidFill>
              </a:rPr>
              <a:t> </a:t>
            </a:r>
          </a:p>
        </p:txBody>
      </p:sp>
      <p:sp>
        <p:nvSpPr>
          <p:cNvPr id="4" name="Pladsholder til sidefod 3"/>
          <p:cNvSpPr>
            <a:spLocks noGrp="1"/>
          </p:cNvSpPr>
          <p:nvPr>
            <p:ph type="ftr" sz="quarter" idx="11"/>
          </p:nvPr>
        </p:nvSpPr>
        <p:spPr>
          <a:xfrm>
            <a:off x="0" y="1052736"/>
            <a:ext cx="12935172" cy="7560840"/>
          </a:xfrm>
        </p:spPr>
        <p:txBody>
          <a:bodyPr/>
          <a:lstStyle/>
          <a:p>
            <a:pPr rtl="0"/>
            <a:endParaRPr lang="da-DK" sz="6600" b="1" noProof="0" dirty="0">
              <a:solidFill>
                <a:srgbClr val="00B050"/>
              </a:solidFill>
            </a:endParaRPr>
          </a:p>
        </p:txBody>
      </p:sp>
      <p:pic>
        <p:nvPicPr>
          <p:cNvPr id="1026" name="Picture 2" descr="No alternative text description for this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99392"/>
            <a:ext cx="6238428" cy="7416824"/>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dato 2">
            <a:extLst>
              <a:ext uri="{FF2B5EF4-FFF2-40B4-BE49-F238E27FC236}">
                <a16:creationId xmlns:a16="http://schemas.microsoft.com/office/drawing/2014/main" id="{55A0B36C-14AD-45DB-5577-126A7E759279}"/>
              </a:ext>
            </a:extLst>
          </p:cNvPr>
          <p:cNvSpPr>
            <a:spLocks noGrp="1"/>
          </p:cNvSpPr>
          <p:nvPr>
            <p:ph type="dt" sz="half" idx="10"/>
          </p:nvPr>
        </p:nvSpPr>
        <p:spPr/>
        <p:txBody>
          <a:bodyPr/>
          <a:lstStyle/>
          <a:p>
            <a:pPr rtl="0"/>
            <a:r>
              <a:rPr lang="da-DK" noProof="0"/>
              <a:t>Kilder og tekst. Se notefelt.</a:t>
            </a:r>
            <a:endParaRPr lang="da-DK" noProof="0" dirty="0"/>
          </a:p>
        </p:txBody>
      </p:sp>
    </p:spTree>
    <p:extLst>
      <p:ext uri="{BB962C8B-B14F-4D97-AF65-F5344CB8AC3E}">
        <p14:creationId xmlns:p14="http://schemas.microsoft.com/office/powerpoint/2010/main" val="192745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5FE218-BF7B-7FCD-6AB3-0AFC42165845}"/>
              </a:ext>
            </a:extLst>
          </p:cNvPr>
          <p:cNvSpPr>
            <a:spLocks noGrp="1"/>
          </p:cNvSpPr>
          <p:nvPr>
            <p:ph type="title"/>
          </p:nvPr>
        </p:nvSpPr>
        <p:spPr/>
        <p:txBody>
          <a:bodyPr/>
          <a:lstStyle/>
          <a:p>
            <a:endParaRPr lang="da-DK"/>
          </a:p>
        </p:txBody>
      </p:sp>
      <p:sp>
        <p:nvSpPr>
          <p:cNvPr id="4" name="Pladsholder til sidefod 3">
            <a:extLst>
              <a:ext uri="{FF2B5EF4-FFF2-40B4-BE49-F238E27FC236}">
                <a16:creationId xmlns:a16="http://schemas.microsoft.com/office/drawing/2014/main" id="{78E63A51-4674-64CB-11D8-54CAFC13E78B}"/>
              </a:ext>
            </a:extLst>
          </p:cNvPr>
          <p:cNvSpPr>
            <a:spLocks noGrp="1"/>
          </p:cNvSpPr>
          <p:nvPr>
            <p:ph type="ftr" sz="quarter" idx="11"/>
          </p:nvPr>
        </p:nvSpPr>
        <p:spPr/>
        <p:txBody>
          <a:bodyPr/>
          <a:lstStyle/>
          <a:p>
            <a:pPr rtl="0"/>
            <a:endParaRPr lang="da-DK" noProof="0" dirty="0"/>
          </a:p>
        </p:txBody>
      </p:sp>
      <p:sp>
        <p:nvSpPr>
          <p:cNvPr id="5" name="Pladsholder til dato 4">
            <a:extLst>
              <a:ext uri="{FF2B5EF4-FFF2-40B4-BE49-F238E27FC236}">
                <a16:creationId xmlns:a16="http://schemas.microsoft.com/office/drawing/2014/main" id="{0B709E17-B676-7443-C06D-E4B5DAACEAE7}"/>
              </a:ext>
            </a:extLst>
          </p:cNvPr>
          <p:cNvSpPr>
            <a:spLocks noGrp="1"/>
          </p:cNvSpPr>
          <p:nvPr>
            <p:ph type="dt" sz="half" idx="10"/>
          </p:nvPr>
        </p:nvSpPr>
        <p:spPr/>
        <p:txBody>
          <a:bodyPr/>
          <a:lstStyle/>
          <a:p>
            <a:pPr rtl="0"/>
            <a:r>
              <a:rPr lang="da-DK" noProof="0"/>
              <a:t>Kilder og tekst. Se notefelt.</a:t>
            </a:r>
            <a:endParaRPr lang="da-DK" noProof="0" dirty="0"/>
          </a:p>
        </p:txBody>
      </p:sp>
      <p:pic>
        <p:nvPicPr>
          <p:cNvPr id="1026" name="Picture 2" descr="Arkitektur &amp; Miljøteknologi: Samlebåndproduksjon før og nå">
            <a:extLst>
              <a:ext uri="{FF2B5EF4-FFF2-40B4-BE49-F238E27FC236}">
                <a16:creationId xmlns:a16="http://schemas.microsoft.com/office/drawing/2014/main" id="{6B091523-39C8-CCEB-E0D0-7F00F49A3D9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0"/>
            <a:ext cx="121430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02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53024B-9C82-1AE6-C1E2-06A7849ADF8D}"/>
              </a:ext>
            </a:extLst>
          </p:cNvPr>
          <p:cNvSpPr>
            <a:spLocks noGrp="1"/>
          </p:cNvSpPr>
          <p:nvPr>
            <p:ph type="title"/>
          </p:nvPr>
        </p:nvSpPr>
        <p:spPr/>
        <p:txBody>
          <a:bodyPr/>
          <a:lstStyle/>
          <a:p>
            <a:endParaRPr lang="da-DK"/>
          </a:p>
        </p:txBody>
      </p:sp>
      <p:sp>
        <p:nvSpPr>
          <p:cNvPr id="4" name="Pladsholder til sidefod 3">
            <a:extLst>
              <a:ext uri="{FF2B5EF4-FFF2-40B4-BE49-F238E27FC236}">
                <a16:creationId xmlns:a16="http://schemas.microsoft.com/office/drawing/2014/main" id="{976CA140-6593-741A-D354-65053ACCEBB9}"/>
              </a:ext>
            </a:extLst>
          </p:cNvPr>
          <p:cNvSpPr>
            <a:spLocks noGrp="1"/>
          </p:cNvSpPr>
          <p:nvPr>
            <p:ph type="ftr" sz="quarter" idx="11"/>
          </p:nvPr>
        </p:nvSpPr>
        <p:spPr/>
        <p:txBody>
          <a:bodyPr/>
          <a:lstStyle/>
          <a:p>
            <a:pPr rtl="0"/>
            <a:endParaRPr lang="da-DK" noProof="0" dirty="0"/>
          </a:p>
        </p:txBody>
      </p:sp>
      <p:sp>
        <p:nvSpPr>
          <p:cNvPr id="5" name="Pladsholder til dato 4">
            <a:extLst>
              <a:ext uri="{FF2B5EF4-FFF2-40B4-BE49-F238E27FC236}">
                <a16:creationId xmlns:a16="http://schemas.microsoft.com/office/drawing/2014/main" id="{9B3CD539-93F9-7EA8-2B46-0D9EAC9061E4}"/>
              </a:ext>
            </a:extLst>
          </p:cNvPr>
          <p:cNvSpPr>
            <a:spLocks noGrp="1"/>
          </p:cNvSpPr>
          <p:nvPr>
            <p:ph type="dt" sz="half" idx="10"/>
          </p:nvPr>
        </p:nvSpPr>
        <p:spPr/>
        <p:txBody>
          <a:bodyPr/>
          <a:lstStyle/>
          <a:p>
            <a:pPr rtl="0"/>
            <a:r>
              <a:rPr lang="da-DK" noProof="0"/>
              <a:t>Kilder og tekst. Se notefelt.</a:t>
            </a:r>
            <a:endParaRPr lang="da-DK" noProof="0" dirty="0"/>
          </a:p>
        </p:txBody>
      </p:sp>
      <p:pic>
        <p:nvPicPr>
          <p:cNvPr id="3080" name="Picture 8" descr="Digital Network Connections, Mobile Technology Background - Cloud Computing  Design Concept with Transparent Geometric Mesh and Laptop Computer Stock  Vector Image &amp; Art - Alamy">
            <a:extLst>
              <a:ext uri="{FF2B5EF4-FFF2-40B4-BE49-F238E27FC236}">
                <a16:creationId xmlns:a16="http://schemas.microsoft.com/office/drawing/2014/main" id="{03C797EA-CB28-AA63-CB1A-470A00ED590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276" y="0"/>
            <a:ext cx="12287101" cy="7461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42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5" name="Pladsholder til indhol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88825" cy="6858000"/>
          </a:xfrm>
        </p:spPr>
      </p:pic>
      <p:sp>
        <p:nvSpPr>
          <p:cNvPr id="4" name="Pladsholder til sidefod 3"/>
          <p:cNvSpPr>
            <a:spLocks noGrp="1"/>
          </p:cNvSpPr>
          <p:nvPr>
            <p:ph type="ftr" sz="quarter" idx="11"/>
          </p:nvPr>
        </p:nvSpPr>
        <p:spPr/>
        <p:txBody>
          <a:bodyPr/>
          <a:lstStyle/>
          <a:p>
            <a:endParaRPr lang="da-DK" dirty="0"/>
          </a:p>
        </p:txBody>
      </p:sp>
      <p:sp>
        <p:nvSpPr>
          <p:cNvPr id="3" name="Pladsholder til dato 2">
            <a:extLst>
              <a:ext uri="{FF2B5EF4-FFF2-40B4-BE49-F238E27FC236}">
                <a16:creationId xmlns:a16="http://schemas.microsoft.com/office/drawing/2014/main" id="{E44AB337-FCBF-0E7E-7D67-E90E5C86CB7B}"/>
              </a:ext>
            </a:extLst>
          </p:cNvPr>
          <p:cNvSpPr>
            <a:spLocks noGrp="1"/>
          </p:cNvSpPr>
          <p:nvPr>
            <p:ph type="dt" sz="half" idx="10"/>
          </p:nvPr>
        </p:nvSpPr>
        <p:spPr/>
        <p:txBody>
          <a:bodyPr/>
          <a:lstStyle/>
          <a:p>
            <a:pPr rtl="0"/>
            <a:r>
              <a:rPr lang="da-DK" noProof="0"/>
              <a:t>Kilder og tekst. Se notefelt.</a:t>
            </a:r>
            <a:endParaRPr lang="da-DK" noProof="0" dirty="0"/>
          </a:p>
        </p:txBody>
      </p:sp>
    </p:spTree>
    <p:extLst>
      <p:ext uri="{BB962C8B-B14F-4D97-AF65-F5344CB8AC3E}">
        <p14:creationId xmlns:p14="http://schemas.microsoft.com/office/powerpoint/2010/main" val="361309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1"/>
          </p:nvPr>
        </p:nvSpPr>
        <p:spPr/>
        <p:txBody>
          <a:bodyPr/>
          <a:lstStyle/>
          <a:p>
            <a:endParaRPr lang="da-DK" dirty="0"/>
          </a:p>
        </p:txBody>
      </p:sp>
      <p:pic>
        <p:nvPicPr>
          <p:cNvPr id="2050" name="Picture 2" descr="Fantastisk foyer - Anmeldelse af Copenhagen Opera House, København, Danmark  - Tripadviso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0"/>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dato 2">
            <a:extLst>
              <a:ext uri="{FF2B5EF4-FFF2-40B4-BE49-F238E27FC236}">
                <a16:creationId xmlns:a16="http://schemas.microsoft.com/office/drawing/2014/main" id="{103E2DBE-CF9F-E0DC-CF07-D6E33E759CF8}"/>
              </a:ext>
            </a:extLst>
          </p:cNvPr>
          <p:cNvSpPr>
            <a:spLocks noGrp="1"/>
          </p:cNvSpPr>
          <p:nvPr>
            <p:ph type="dt" sz="half" idx="10"/>
          </p:nvPr>
        </p:nvSpPr>
        <p:spPr/>
        <p:txBody>
          <a:bodyPr/>
          <a:lstStyle/>
          <a:p>
            <a:pPr rtl="0"/>
            <a:r>
              <a:rPr lang="da-DK" noProof="0"/>
              <a:t>Kilder og tekst. Se notefelt.</a:t>
            </a:r>
            <a:endParaRPr lang="da-DK" noProof="0" dirty="0"/>
          </a:p>
        </p:txBody>
      </p:sp>
    </p:spTree>
    <p:extLst>
      <p:ext uri="{BB962C8B-B14F-4D97-AF65-F5344CB8AC3E}">
        <p14:creationId xmlns:p14="http://schemas.microsoft.com/office/powerpoint/2010/main" val="220433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5" name="Pladsholder til indhol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88825" cy="6858000"/>
          </a:xfrm>
        </p:spPr>
      </p:pic>
      <p:sp>
        <p:nvSpPr>
          <p:cNvPr id="4" name="Pladsholder til sidefod 3"/>
          <p:cNvSpPr>
            <a:spLocks noGrp="1"/>
          </p:cNvSpPr>
          <p:nvPr>
            <p:ph type="ftr" sz="quarter" idx="11"/>
          </p:nvPr>
        </p:nvSpPr>
        <p:spPr/>
        <p:txBody>
          <a:bodyPr/>
          <a:lstStyle/>
          <a:p>
            <a:endParaRPr lang="da-DK" dirty="0"/>
          </a:p>
        </p:txBody>
      </p:sp>
      <p:sp>
        <p:nvSpPr>
          <p:cNvPr id="3" name="Pladsholder til dato 2">
            <a:extLst>
              <a:ext uri="{FF2B5EF4-FFF2-40B4-BE49-F238E27FC236}">
                <a16:creationId xmlns:a16="http://schemas.microsoft.com/office/drawing/2014/main" id="{B34D291F-16C2-EB31-D1B6-EC4AB9FEB17C}"/>
              </a:ext>
            </a:extLst>
          </p:cNvPr>
          <p:cNvSpPr>
            <a:spLocks noGrp="1"/>
          </p:cNvSpPr>
          <p:nvPr>
            <p:ph type="dt" sz="half" idx="10"/>
          </p:nvPr>
        </p:nvSpPr>
        <p:spPr/>
        <p:txBody>
          <a:bodyPr/>
          <a:lstStyle/>
          <a:p>
            <a:pPr rtl="0"/>
            <a:r>
              <a:rPr lang="da-DK" noProof="0"/>
              <a:t>Kilder og tekst. Se notefelt.</a:t>
            </a:r>
            <a:endParaRPr lang="da-DK" noProof="0" dirty="0"/>
          </a:p>
        </p:txBody>
      </p:sp>
    </p:spTree>
    <p:extLst>
      <p:ext uri="{BB962C8B-B14F-4D97-AF65-F5344CB8AC3E}">
        <p14:creationId xmlns:p14="http://schemas.microsoft.com/office/powerpoint/2010/main" val="51543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1"/>
          </p:nvPr>
        </p:nvSpPr>
        <p:spPr/>
        <p:txBody>
          <a:bodyPr/>
          <a:lstStyle/>
          <a:p>
            <a:endParaRPr lang="da-DK" dirty="0"/>
          </a:p>
        </p:txBody>
      </p:sp>
      <p:pic>
        <p:nvPicPr>
          <p:cNvPr id="1026" name="Picture 2" descr="Operahuset i Sydney i Sydney - Bestil billetter til dit besø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dato 2">
            <a:extLst>
              <a:ext uri="{FF2B5EF4-FFF2-40B4-BE49-F238E27FC236}">
                <a16:creationId xmlns:a16="http://schemas.microsoft.com/office/drawing/2014/main" id="{C5DDF368-C07A-578B-2061-510A8754C3B2}"/>
              </a:ext>
            </a:extLst>
          </p:cNvPr>
          <p:cNvSpPr>
            <a:spLocks noGrp="1"/>
          </p:cNvSpPr>
          <p:nvPr>
            <p:ph type="dt" sz="half" idx="10"/>
          </p:nvPr>
        </p:nvSpPr>
        <p:spPr/>
        <p:txBody>
          <a:bodyPr/>
          <a:lstStyle/>
          <a:p>
            <a:pPr rtl="0"/>
            <a:r>
              <a:rPr lang="da-DK" noProof="0"/>
              <a:t>Kilder og tekst. Se notefelt.</a:t>
            </a:r>
            <a:endParaRPr lang="da-DK" noProof="0" dirty="0"/>
          </a:p>
        </p:txBody>
      </p:sp>
    </p:spTree>
    <p:extLst>
      <p:ext uri="{BB962C8B-B14F-4D97-AF65-F5344CB8AC3E}">
        <p14:creationId xmlns:p14="http://schemas.microsoft.com/office/powerpoint/2010/main" val="410634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98E7D-62E8-5AE3-3E80-31DBFC9C0794}"/>
              </a:ext>
            </a:extLst>
          </p:cNvPr>
          <p:cNvSpPr>
            <a:spLocks noGrp="1"/>
          </p:cNvSpPr>
          <p:nvPr>
            <p:ph type="title"/>
          </p:nvPr>
        </p:nvSpPr>
        <p:spPr/>
        <p:txBody>
          <a:bodyPr/>
          <a:lstStyle/>
          <a:p>
            <a:endParaRPr lang="da-DK"/>
          </a:p>
        </p:txBody>
      </p:sp>
      <p:pic>
        <p:nvPicPr>
          <p:cNvPr id="6" name="Pladsholder til indhold 5" descr="Et billede, der indeholder sky, udendørs, græs, arkitektur&#10;&#10;Automatisk genereret beskrivelse">
            <a:extLst>
              <a:ext uri="{FF2B5EF4-FFF2-40B4-BE49-F238E27FC236}">
                <a16:creationId xmlns:a16="http://schemas.microsoft.com/office/drawing/2014/main" id="{424DE071-E2A9-6904-A65C-92E5BF481B3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40" y="44624"/>
            <a:ext cx="12143085" cy="6813376"/>
          </a:xfrm>
        </p:spPr>
      </p:pic>
      <p:sp>
        <p:nvSpPr>
          <p:cNvPr id="4" name="Pladsholder til sidefod 3">
            <a:extLst>
              <a:ext uri="{FF2B5EF4-FFF2-40B4-BE49-F238E27FC236}">
                <a16:creationId xmlns:a16="http://schemas.microsoft.com/office/drawing/2014/main" id="{BF542203-A691-4116-B7C1-E3D24B8A9E49}"/>
              </a:ext>
            </a:extLst>
          </p:cNvPr>
          <p:cNvSpPr>
            <a:spLocks noGrp="1"/>
          </p:cNvSpPr>
          <p:nvPr>
            <p:ph type="ftr" sz="quarter" idx="11"/>
          </p:nvPr>
        </p:nvSpPr>
        <p:spPr/>
        <p:txBody>
          <a:bodyPr/>
          <a:lstStyle/>
          <a:p>
            <a:pPr rtl="0"/>
            <a:endParaRPr lang="da-DK" noProof="0" dirty="0"/>
          </a:p>
        </p:txBody>
      </p:sp>
      <p:sp>
        <p:nvSpPr>
          <p:cNvPr id="3" name="Pladsholder til dato 2">
            <a:extLst>
              <a:ext uri="{FF2B5EF4-FFF2-40B4-BE49-F238E27FC236}">
                <a16:creationId xmlns:a16="http://schemas.microsoft.com/office/drawing/2014/main" id="{5C6A0C6C-1B24-B891-3AAA-95D432305CF0}"/>
              </a:ext>
            </a:extLst>
          </p:cNvPr>
          <p:cNvSpPr>
            <a:spLocks noGrp="1"/>
          </p:cNvSpPr>
          <p:nvPr>
            <p:ph type="dt" sz="half" idx="10"/>
          </p:nvPr>
        </p:nvSpPr>
        <p:spPr/>
        <p:txBody>
          <a:bodyPr/>
          <a:lstStyle/>
          <a:p>
            <a:pPr rtl="0"/>
            <a:r>
              <a:rPr lang="da-DK" noProof="0"/>
              <a:t>Kilder og tekst. Se notefelt.</a:t>
            </a:r>
            <a:endParaRPr lang="da-DK" noProof="0" dirty="0"/>
          </a:p>
        </p:txBody>
      </p:sp>
    </p:spTree>
    <p:extLst>
      <p:ext uri="{BB962C8B-B14F-4D97-AF65-F5344CB8AC3E}">
        <p14:creationId xmlns:p14="http://schemas.microsoft.com/office/powerpoint/2010/main" val="200296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vle 16 x 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9529469_TF02804846_TF02804846" id="{745A97AB-20DD-48C4-B838-3AE64DD49447}" vid="{FB828B64-C554-4399-8AB5-A38029D46215}"/>
    </a:ext>
  </a:extLst>
</a:theme>
</file>

<file path=ppt/theme/theme2.xml><?xml version="1.0" encoding="utf-8"?>
<a:theme xmlns:a="http://schemas.openxmlformats.org/drawingml/2006/main" name="Office-tema">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Præsentation af tavleundervisning (widescreen)</Template>
  <TotalTime>20061</TotalTime>
  <Words>7623</Words>
  <Application>Microsoft Office PowerPoint</Application>
  <PresentationFormat>Brugerdefineret</PresentationFormat>
  <Paragraphs>365</Paragraphs>
  <Slides>27</Slides>
  <Notes>22</Notes>
  <HiddenSlides>0</HiddenSlides>
  <MMClips>0</MMClips>
  <ScaleCrop>false</ScaleCrop>
  <HeadingPairs>
    <vt:vector size="6" baseType="variant">
      <vt:variant>
        <vt:lpstr>Benyttede skrifttyper</vt:lpstr>
      </vt:variant>
      <vt:variant>
        <vt:i4>10</vt:i4>
      </vt:variant>
      <vt:variant>
        <vt:lpstr>Tema</vt:lpstr>
      </vt:variant>
      <vt:variant>
        <vt:i4>1</vt:i4>
      </vt:variant>
      <vt:variant>
        <vt:lpstr>Slidetitler</vt:lpstr>
      </vt:variant>
      <vt:variant>
        <vt:i4>27</vt:i4>
      </vt:variant>
    </vt:vector>
  </HeadingPairs>
  <TitlesOfParts>
    <vt:vector size="38" baseType="lpstr">
      <vt:lpstr>MS Mincho</vt:lpstr>
      <vt:lpstr>Aptos</vt:lpstr>
      <vt:lpstr>Arial</vt:lpstr>
      <vt:lpstr>Calibri</vt:lpstr>
      <vt:lpstr>Cambria</vt:lpstr>
      <vt:lpstr>Consolas</vt:lpstr>
      <vt:lpstr>Corbel</vt:lpstr>
      <vt:lpstr>Helvetica</vt:lpstr>
      <vt:lpstr>Times New Roman</vt:lpstr>
      <vt:lpstr>var(--artdeco-reset-typography-font-family-sans)</vt:lpstr>
      <vt:lpstr>Tavle 16 x 9</vt:lpstr>
      <vt:lpstr>Recovery betyder: At komme sig</vt:lpstr>
      <vt:lpstr> Aktørens oplevede behov er indefra-perspektivet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Fortidens traumer bliver til fremtidens  styrke og drivkraft  Vi vil ikke ha` det i tilbyder Vi vil ha` det  DU har!  Vær ikke forventningsfattig på vores  vegne. Vær brobygger til det almene  I was not a hopeless case. Rather I was in a system that had no hope  Nothing about us without us  </vt:lpstr>
      <vt:lpstr>Indefra-perspektivet</vt:lpstr>
      <vt:lpstr> Hvad drømmer aktører om?</vt:lpstr>
      <vt:lpstr>     Mange drømmer om en kæreste</vt:lpstr>
      <vt:lpstr>PowerPoint-præsentation</vt:lpstr>
      <vt:lpstr>PowerPoint-præsentation</vt:lpstr>
      <vt:lpstr>       Miles Rinaldi. South West London Mental Health Hospital    </vt:lpstr>
      <vt:lpstr>Kontrol. Ikke-kontrol </vt:lpstr>
      <vt:lpstr>Vi ved hvad der virker</vt:lpstr>
      <vt:lpstr>Effektive indsatser giver aktøren kontrol                          </vt:lpstr>
      <vt:lpstr>Brief INSPIRE. Giver feedback fra indefra-perspektivet</vt:lpstr>
      <vt:lpstr>Aktør-netværks-teori: Samarbejdende følge- og partnerskab mellem aktøren, erfarings-eksperten og værter om vendepunkter</vt:lpstr>
      <vt:lpstr> </vt:lpstr>
      <vt:lpstr>Peers. Ildsjæle i flok.Visionær ide og god plan</vt:lpstr>
      <vt:lpstr>Dialogisme</vt:lpstr>
      <vt:lpstr>PowerPoint-præsentation</vt:lpstr>
      <vt:lpstr>I 2022 konceptualiserer Socialstyrelsen</vt:lpstr>
      <vt:lpstr>                                                                                                 AD         ADGANG </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Titellayout</dc:title>
  <dc:creator>Finn Blickfeldt Juliussen</dc:creator>
  <cp:lastModifiedBy>Finn Juliussen</cp:lastModifiedBy>
  <cp:revision>1272</cp:revision>
  <dcterms:created xsi:type="dcterms:W3CDTF">2022-01-31T23:33:57Z</dcterms:created>
  <dcterms:modified xsi:type="dcterms:W3CDTF">2024-11-19T20:10:44Z</dcterms:modified>
</cp:coreProperties>
</file>