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2" r:id="rId3"/>
  </p:sldMasterIdLst>
  <p:notesMasterIdLst>
    <p:notesMasterId r:id="rId30"/>
  </p:notesMasterIdLst>
  <p:handoutMasterIdLst>
    <p:handoutMasterId r:id="rId31"/>
  </p:handoutMasterIdLst>
  <p:sldIdLst>
    <p:sldId id="256" r:id="rId4"/>
    <p:sldId id="257" r:id="rId5"/>
    <p:sldId id="259" r:id="rId6"/>
    <p:sldId id="2298" r:id="rId7"/>
    <p:sldId id="271" r:id="rId8"/>
    <p:sldId id="263" r:id="rId9"/>
    <p:sldId id="2307" r:id="rId10"/>
    <p:sldId id="2286" r:id="rId11"/>
    <p:sldId id="2291" r:id="rId12"/>
    <p:sldId id="479" r:id="rId13"/>
    <p:sldId id="284" r:id="rId14"/>
    <p:sldId id="2304" r:id="rId15"/>
    <p:sldId id="2297" r:id="rId16"/>
    <p:sldId id="481" r:id="rId17"/>
    <p:sldId id="2308" r:id="rId18"/>
    <p:sldId id="2310" r:id="rId19"/>
    <p:sldId id="2311" r:id="rId20"/>
    <p:sldId id="2305" r:id="rId21"/>
    <p:sldId id="2294" r:id="rId22"/>
    <p:sldId id="2289" r:id="rId23"/>
    <p:sldId id="2309" r:id="rId24"/>
    <p:sldId id="2303" r:id="rId25"/>
    <p:sldId id="2302" r:id="rId26"/>
    <p:sldId id="2299" r:id="rId27"/>
    <p:sldId id="2301" r:id="rId28"/>
    <p:sldId id="2300" r:id="rId29"/>
  </p:sldIdLst>
  <p:sldSz cx="12192000" cy="6858000"/>
  <p:notesSz cx="6794500" cy="9906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8D55A7-2371-55C6-280B-67B15570A433}" name="Lars Raakilde Jespersen" initials="LJ" userId="S::HT06TU@adm.aau.dk::550075ef-db7f-44d9-8cdf-0b41369d1779" providerId="AD"/>
  <p188:author id="{99CFE7B6-5897-50FB-5873-C1771DA990A8}" name="Solbjørk Finnsdottir" initials="SF" userId="S::wa48gx@adm.aau.dk::95f1f711-27dd-4508-aba9-ae5fd8ea3041" providerId="AD"/>
  <p188:author id="{8E5A04C3-DA65-F21F-CC61-E990FB34A3DD}" name="Solbjørk Finnsdottir" initials="SF" userId="S::WA48GX@adm.aau.dk::95f1f711-27dd-4508-aba9-ae5fd8ea30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A52"/>
    <a:srgbClr val="4406E0"/>
    <a:srgbClr val="CCCCCC"/>
    <a:srgbClr val="007FA3"/>
    <a:srgbClr val="DF8E2E"/>
    <a:srgbClr val="5CAF8D"/>
    <a:srgbClr val="0E8563"/>
    <a:srgbClr val="CD455C"/>
    <a:srgbClr val="E7829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B7DEB-5E8E-C3BA-2459-90C172B92EAD}" v="51" dt="2026-03-31T11:18:10.073"/>
    <p1510:client id="{516193EA-43FB-4191-D60D-C6555A114FB5}" v="82" dt="2026-04-01T08:10:25.784"/>
    <p1510:client id="{8DBC9662-46D3-CA1B-31C0-0573958D430F}" v="10" dt="2026-04-01T07:59:05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4" autoAdjust="0"/>
    <p:restoredTop sz="68735" autoAdjust="0"/>
  </p:normalViewPr>
  <p:slideViewPr>
    <p:cSldViewPr snapToGrid="0">
      <p:cViewPr varScale="1">
        <p:scale>
          <a:sx n="51" d="100"/>
          <a:sy n="51" d="100"/>
        </p:scale>
        <p:origin x="10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1" d="100"/>
          <a:sy n="121" d="100"/>
        </p:scale>
        <p:origin x="5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9772613039863948"/>
          <c:w val="0.68760675938726179"/>
          <c:h val="0.60639959078454497"/>
        </c:manualLayout>
      </c:layout>
      <c:pieChart>
        <c:varyColors val="1"/>
        <c:ser>
          <c:idx val="0"/>
          <c:order val="0"/>
          <c:spPr>
            <a:solidFill>
              <a:srgbClr val="4406E0"/>
            </a:solidFill>
            <a:ln w="19050">
              <a:solidFill>
                <a:srgbClr val="F1F1F1"/>
              </a:solidFill>
            </a:ln>
            <a:effectLst/>
          </c:spPr>
          <c:dPt>
            <c:idx val="0"/>
            <c:bubble3D val="0"/>
            <c:spPr>
              <a:solidFill>
                <a:srgbClr val="4406E0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B4-46DB-9538-9F7C177AD08C}"/>
              </c:ext>
            </c:extLst>
          </c:dPt>
          <c:dPt>
            <c:idx val="1"/>
            <c:bubble3D val="0"/>
            <c:spPr>
              <a:solidFill>
                <a:srgbClr val="E7829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B4-46DB-9538-9F7C177AD08C}"/>
              </c:ext>
            </c:extLst>
          </c:dPt>
          <c:dPt>
            <c:idx val="2"/>
            <c:bubble3D val="0"/>
            <c:spPr>
              <a:solidFill>
                <a:srgbClr val="5CAF8D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B4-46DB-9538-9F7C177AD08C}"/>
              </c:ext>
            </c:extLst>
          </c:dPt>
          <c:dPt>
            <c:idx val="3"/>
            <c:bubble3D val="0"/>
            <c:spPr>
              <a:solidFill>
                <a:srgbClr val="007FA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B4-46DB-9538-9F7C177AD08C}"/>
              </c:ext>
            </c:extLst>
          </c:dPt>
          <c:dPt>
            <c:idx val="4"/>
            <c:bubble3D val="0"/>
            <c:spPr>
              <a:solidFill>
                <a:srgbClr val="DF8E2E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69B-4B63-A51B-C72173EDE01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1367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2B4-46DB-9538-9F7C177AD08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B4-46DB-9538-9F7C177AD0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bg2">
                      <a:lumMod val="9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Education</c:v>
                </c:pt>
                <c:pt idx="1">
                  <c:v>Research (basic grant)</c:v>
                </c:pt>
                <c:pt idx="2">
                  <c:v>External funding</c:v>
                </c:pt>
                <c:pt idx="3">
                  <c:v>Public sector services</c:v>
                </c:pt>
                <c:pt idx="4">
                  <c:v>Other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 formatCode="#,##0">
                  <c:v>1367</c:v>
                </c:pt>
                <c:pt idx="1">
                  <c:v>1017</c:v>
                </c:pt>
                <c:pt idx="2">
                  <c:v>921</c:v>
                </c:pt>
                <c:pt idx="3">
                  <c:v>20</c:v>
                </c:pt>
                <c:pt idx="4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B4-46DB-9538-9F7C177AD08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5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a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621025230124377E-2"/>
          <c:y val="4.9093630373810919E-2"/>
          <c:w val="0.88351972215937924"/>
          <c:h val="0.88469392303133654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Students</c:v>
                </c:pt>
              </c:strCache>
            </c:strRef>
          </c:tx>
          <c:spPr>
            <a:solidFill>
              <a:srgbClr val="4406E0"/>
            </a:solidFill>
            <a:ln w="19050">
              <a:solidFill>
                <a:srgbClr val="F1F1F1"/>
              </a:solidFill>
            </a:ln>
            <a:effectLst/>
          </c:spPr>
          <c:dPt>
            <c:idx val="0"/>
            <c:bubble3D val="0"/>
            <c:spPr>
              <a:solidFill>
                <a:srgbClr val="4406E0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B01-42E5-8E1E-9140212B4C63}"/>
              </c:ext>
            </c:extLst>
          </c:dPt>
          <c:dPt>
            <c:idx val="1"/>
            <c:bubble3D val="0"/>
            <c:spPr>
              <a:solidFill>
                <a:srgbClr val="E7829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01-42E5-8E1E-9140212B4C63}"/>
              </c:ext>
            </c:extLst>
          </c:dPt>
          <c:dPt>
            <c:idx val="2"/>
            <c:bubble3D val="0"/>
            <c:spPr>
              <a:solidFill>
                <a:srgbClr val="5CAF8D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B01-42E5-8E1E-9140212B4C63}"/>
              </c:ext>
            </c:extLst>
          </c:dPt>
          <c:dPt>
            <c:idx val="3"/>
            <c:bubble3D val="0"/>
            <c:spPr>
              <a:solidFill>
                <a:srgbClr val="DF8E2E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01-42E5-8E1E-9140212B4C63}"/>
              </c:ext>
            </c:extLst>
          </c:dPt>
          <c:dLbls>
            <c:dLbl>
              <c:idx val="0"/>
              <c:layout>
                <c:manualLayout>
                  <c:x val="-7.0072947885842715E-2"/>
                  <c:y val="2.4015113950287166E-2"/>
                </c:manualLayout>
              </c:layout>
              <c:tx>
                <c:rich>
                  <a:bodyPr/>
                  <a:lstStyle/>
                  <a:p>
                    <a:fld id="{7AC9F1D6-5B96-43EA-A2E1-50A25D2CB9F1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
8575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B01-42E5-8E1E-9140212B4C6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497EB9F-980B-42FE-BADC-752BD8A88898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
4234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01-42E5-8E1E-9140212B4C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E3AC005-4245-4F3C-ABEE-0386FBCC84B2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
2869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B01-42E5-8E1E-9140212B4C63}"/>
                </c:ext>
              </c:extLst>
            </c:dLbl>
            <c:dLbl>
              <c:idx val="3"/>
              <c:layout>
                <c:manualLayout>
                  <c:x val="0.16254592226181558"/>
                  <c:y val="0.116039489974462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713411A-574B-4F0D-B910-00EAD41EC293}" type="CATEGORYNAME">
                      <a:rPr lang="en-US" sz="1200"/>
                      <a:pPr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200" dirty="0"/>
                      <a:t>
2014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00836750088733"/>
                      <c:h val="0.198226865988445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B01-42E5-8E1E-9140212B4C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SSH</c:v>
                </c:pt>
                <c:pt idx="1">
                  <c:v>TECH</c:v>
                </c:pt>
                <c:pt idx="2">
                  <c:v>ENG</c:v>
                </c:pt>
                <c:pt idx="3">
                  <c:v>HEALTH</c:v>
                </c:pt>
              </c:strCache>
            </c:strRef>
          </c:cat>
          <c:val>
            <c:numRef>
              <c:f>'Ark1'!$B$2:$B$5</c:f>
              <c:numCache>
                <c:formatCode>#,##0</c:formatCode>
                <c:ptCount val="4"/>
                <c:pt idx="0">
                  <c:v>8575</c:v>
                </c:pt>
                <c:pt idx="1">
                  <c:v>4234</c:v>
                </c:pt>
                <c:pt idx="2" formatCode="0">
                  <c:v>2869</c:v>
                </c:pt>
                <c:pt idx="3">
                  <c:v>2014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1-42E5-8E1E-9140212B4C6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205323667094891E-2"/>
          <c:y val="1.7884407324644334E-2"/>
          <c:w val="0.89575754723569567"/>
          <c:h val="0.82525944961351305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Bachelor’s admissions</c:v>
                </c:pt>
              </c:strCache>
            </c:strRef>
          </c:tx>
          <c:spPr>
            <a:ln w="28575" cap="rnd">
              <a:solidFill>
                <a:srgbClr val="4406E0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4.1133364073886534E-2"/>
                  <c:y val="3.8974445713568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4E-4DC7-AB0F-1552C7A2819A}"/>
                </c:ext>
              </c:extLst>
            </c:dLbl>
            <c:dLbl>
              <c:idx val="7"/>
              <c:layout>
                <c:manualLayout>
                  <c:x val="-3.4117338109431843E-2"/>
                  <c:y val="4.54058723989753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4E-4DC7-AB0F-1552C7A2819A}"/>
                </c:ext>
              </c:extLst>
            </c:dLbl>
            <c:dLbl>
              <c:idx val="8"/>
              <c:layout>
                <c:manualLayout>
                  <c:x val="-4.1779850879658118E-2"/>
                  <c:y val="4.2190159056271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4E-4DC7-AB0F-1552C7A2819A}"/>
                </c:ext>
              </c:extLst>
            </c:dLbl>
            <c:dLbl>
              <c:idx val="9"/>
              <c:layout>
                <c:manualLayout>
                  <c:x val="-1.516556458698445E-2"/>
                  <c:y val="2.6111655999218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4E-4DC7-AB0F-1552C7A2819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'Ark1'!$A$2:$A$11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'Ark1'!$B$2:$B$11</c:f>
              <c:numCache>
                <c:formatCode>#,##0</c:formatCode>
                <c:ptCount val="10"/>
                <c:pt idx="0">
                  <c:v>4550</c:v>
                </c:pt>
                <c:pt idx="1">
                  <c:v>4462</c:v>
                </c:pt>
                <c:pt idx="2">
                  <c:v>4320</c:v>
                </c:pt>
                <c:pt idx="3">
                  <c:v>4025</c:v>
                </c:pt>
                <c:pt idx="4">
                  <c:v>4214</c:v>
                </c:pt>
                <c:pt idx="5">
                  <c:v>3954</c:v>
                </c:pt>
                <c:pt idx="6">
                  <c:v>3371</c:v>
                </c:pt>
                <c:pt idx="7">
                  <c:v>3452</c:v>
                </c:pt>
                <c:pt idx="8">
                  <c:v>3425</c:v>
                </c:pt>
                <c:pt idx="9">
                  <c:v>3270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14E-4DC7-AB0F-1552C7A2819A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Master’s (Cand.) admissions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3.9217735881330144E-2"/>
                  <c:y val="-4.21901590562716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4E-4DC7-AB0F-1552C7A2819A}"/>
                </c:ext>
              </c:extLst>
            </c:dLbl>
            <c:dLbl>
              <c:idx val="7"/>
              <c:layout>
                <c:manualLayout>
                  <c:x val="-3.4117338109431981E-2"/>
                  <c:y val="-5.8268725769789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4E-4DC7-AB0F-1552C7A2819A}"/>
                </c:ext>
              </c:extLst>
            </c:dLbl>
            <c:dLbl>
              <c:idx val="8"/>
              <c:layout>
                <c:manualLayout>
                  <c:x val="-4.3695479072214646E-2"/>
                  <c:y val="-5.18372990843826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4E-4DC7-AB0F-1552C7A2819A}"/>
                </c:ext>
              </c:extLst>
            </c:dLbl>
            <c:dLbl>
              <c:idx val="9"/>
              <c:layout>
                <c:manualLayout>
                  <c:x val="-2.8892801597181401E-2"/>
                  <c:y val="-4.5405872398975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4E-4DC7-AB0F-1552C7A2819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'Ark1'!$A$2:$A$11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'Ark1'!$C$2:$C$11</c:f>
              <c:numCache>
                <c:formatCode>#,##0</c:formatCode>
                <c:ptCount val="10"/>
                <c:pt idx="0">
                  <c:v>3959</c:v>
                </c:pt>
                <c:pt idx="1">
                  <c:v>3927</c:v>
                </c:pt>
                <c:pt idx="2">
                  <c:v>3716</c:v>
                </c:pt>
                <c:pt idx="3">
                  <c:v>3765</c:v>
                </c:pt>
                <c:pt idx="4">
                  <c:v>3735</c:v>
                </c:pt>
                <c:pt idx="5">
                  <c:v>3649</c:v>
                </c:pt>
                <c:pt idx="6">
                  <c:v>3441</c:v>
                </c:pt>
                <c:pt idx="7">
                  <c:v>3516</c:v>
                </c:pt>
                <c:pt idx="8">
                  <c:v>3800</c:v>
                </c:pt>
                <c:pt idx="9">
                  <c:v>3431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14E-4DC7-AB0F-1552C7A281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19555503"/>
        <c:axId val="356341328"/>
      </c:lineChart>
      <c:catAx>
        <c:axId val="91955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406E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56341328"/>
        <c:crosses val="autoZero"/>
        <c:auto val="1"/>
        <c:lblAlgn val="ctr"/>
        <c:lblOffset val="100"/>
        <c:noMultiLvlLbl val="0"/>
      </c:catAx>
      <c:valAx>
        <c:axId val="356341328"/>
        <c:scaling>
          <c:orientation val="minMax"/>
          <c:min val="32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406E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919555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621025230124377E-2"/>
          <c:y val="4.9093630373810919E-2"/>
          <c:w val="0.88351972215937924"/>
          <c:h val="0.88469392303133654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Studerende</c:v>
                </c:pt>
              </c:strCache>
            </c:strRef>
          </c:tx>
          <c:spPr>
            <a:solidFill>
              <a:srgbClr val="4406E0"/>
            </a:solidFill>
            <a:ln w="19050">
              <a:solidFill>
                <a:srgbClr val="F1F1F1"/>
              </a:solidFill>
            </a:ln>
            <a:effectLst/>
          </c:spPr>
          <c:dPt>
            <c:idx val="0"/>
            <c:bubble3D val="0"/>
            <c:spPr>
              <a:solidFill>
                <a:srgbClr val="4406E0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B4-46DB-9538-9F7C177AD08C}"/>
              </c:ext>
            </c:extLst>
          </c:dPt>
          <c:dPt>
            <c:idx val="1"/>
            <c:bubble3D val="0"/>
            <c:spPr>
              <a:solidFill>
                <a:srgbClr val="E7829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B4-46DB-9538-9F7C177AD08C}"/>
              </c:ext>
            </c:extLst>
          </c:dPt>
          <c:dPt>
            <c:idx val="2"/>
            <c:bubble3D val="0"/>
            <c:spPr>
              <a:solidFill>
                <a:srgbClr val="5CAF8D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B4-46DB-9538-9F7C177AD08C}"/>
              </c:ext>
            </c:extLst>
          </c:dPt>
          <c:dPt>
            <c:idx val="3"/>
            <c:bubble3D val="0"/>
            <c:spPr>
              <a:solidFill>
                <a:srgbClr val="DF8E2E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B4-46DB-9538-9F7C177AD08C}"/>
              </c:ext>
            </c:extLst>
          </c:dPt>
          <c:dLbls>
            <c:dLbl>
              <c:idx val="0"/>
              <c:layout>
                <c:manualLayout>
                  <c:x val="-7.0072947885842715E-2"/>
                  <c:y val="2.4015113950287166E-2"/>
                </c:manualLayout>
              </c:layout>
              <c:tx>
                <c:rich>
                  <a:bodyPr/>
                  <a:lstStyle/>
                  <a:p>
                    <a:fld id="{7AC9F1D6-5B96-43EA-A2E1-50A25D2CB9F1}" type="CATEGORYNAME">
                      <a:rPr lang="en-US"/>
                      <a:pPr/>
                      <a:t>[CATEGORY NAME]</a:t>
                    </a:fld>
                    <a:r>
                      <a:rPr lang="en-US"/>
                      <a:t>
8766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B4-46DB-9538-9F7C177AD08C}"/>
                </c:ext>
              </c:extLst>
            </c:dLbl>
            <c:dLbl>
              <c:idx val="1"/>
              <c:layout>
                <c:manualLayout>
                  <c:x val="8.4605731344275098E-2"/>
                  <c:y val="-0.13981880083249679"/>
                </c:manualLayout>
              </c:layout>
              <c:tx>
                <c:rich>
                  <a:bodyPr/>
                  <a:lstStyle/>
                  <a:p>
                    <a:fld id="{7497EB9F-980B-42FE-BADC-752BD8A88898}" type="CATEGORYNAME">
                      <a:rPr lang="en-US"/>
                      <a:pPr/>
                      <a:t>[CATEGORY NAME]</a:t>
                    </a:fld>
                    <a:r>
                      <a:rPr lang="en-US"/>
                      <a:t>
4221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B4-46DB-9538-9F7C177AD08C}"/>
                </c:ext>
              </c:extLst>
            </c:dLbl>
            <c:dLbl>
              <c:idx val="2"/>
              <c:layout>
                <c:manualLayout>
                  <c:x val="0.12998821539734801"/>
                  <c:y val="5.2526854504844907E-2"/>
                </c:manualLayout>
              </c:layout>
              <c:tx>
                <c:rich>
                  <a:bodyPr/>
                  <a:lstStyle/>
                  <a:p>
                    <a:fld id="{EE3AC005-4245-4F3C-ABEE-0386FBCC84B2}" type="CATEGORYNAME">
                      <a:rPr lang="en-US"/>
                      <a:pPr/>
                      <a:t>[CATEGORY NAME]</a:t>
                    </a:fld>
                    <a:r>
                      <a:rPr lang="en-US"/>
                      <a:t>
3007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2B4-46DB-9538-9F7C177AD08C}"/>
                </c:ext>
              </c:extLst>
            </c:dLbl>
            <c:dLbl>
              <c:idx val="3"/>
              <c:layout>
                <c:manualLayout>
                  <c:x val="8.3557711337438223E-2"/>
                  <c:y val="0.1096846834143645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HEALTH
1940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2B4-46DB-9538-9F7C177AD0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SSH</c:v>
                </c:pt>
                <c:pt idx="1">
                  <c:v>TECH</c:v>
                </c:pt>
                <c:pt idx="2">
                  <c:v>ENG</c:v>
                </c:pt>
                <c:pt idx="3">
                  <c:v>SUND</c:v>
                </c:pt>
              </c:strCache>
            </c:strRef>
          </c:cat>
          <c:val>
            <c:numRef>
              <c:f>'Ark1'!$B$2:$B$5</c:f>
              <c:numCache>
                <c:formatCode>0</c:formatCode>
                <c:ptCount val="4"/>
                <c:pt idx="0">
                  <c:v>8766</c:v>
                </c:pt>
                <c:pt idx="1">
                  <c:v>4221</c:v>
                </c:pt>
                <c:pt idx="2">
                  <c:v>3007</c:v>
                </c:pt>
                <c:pt idx="3">
                  <c:v>1940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B4-46DB-9538-9F7C177AD08C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621025230124377E-2"/>
          <c:y val="4.9093630373810919E-2"/>
          <c:w val="0.88351972215937924"/>
          <c:h val="0.88469392303133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Studerende</c:v>
                </c:pt>
              </c:strCache>
            </c:strRef>
          </c:tx>
          <c:spPr>
            <a:solidFill>
              <a:srgbClr val="4406E0"/>
            </a:solidFill>
            <a:ln w="19050">
              <a:solidFill>
                <a:srgbClr val="F1F1F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06E0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E-472D-8551-1518CBA075C3}"/>
              </c:ext>
            </c:extLst>
          </c:dPt>
          <c:dPt>
            <c:idx val="1"/>
            <c:invertIfNegative val="0"/>
            <c:bubble3D val="0"/>
            <c:spPr>
              <a:solidFill>
                <a:srgbClr val="DF8E2E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E-472D-8551-1518CBA075C3}"/>
              </c:ext>
            </c:extLst>
          </c:dPt>
          <c:dPt>
            <c:idx val="2"/>
            <c:invertIfNegative val="0"/>
            <c:bubble3D val="0"/>
            <c:spPr>
              <a:solidFill>
                <a:srgbClr val="5CAF8D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06E-472D-8551-1518CBA075C3}"/>
              </c:ext>
            </c:extLst>
          </c:dPt>
          <c:dPt>
            <c:idx val="3"/>
            <c:invertIfNegative val="0"/>
            <c:bubble3D val="0"/>
            <c:spPr>
              <a:solidFill>
                <a:srgbClr val="E78293"/>
              </a:solidFill>
              <a:ln w="19050">
                <a:solidFill>
                  <a:srgbClr val="F1F1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06E-472D-8551-1518CBA075C3}"/>
              </c:ext>
            </c:extLst>
          </c:dPt>
          <c:dLbls>
            <c:dLbl>
              <c:idx val="0"/>
              <c:layout>
                <c:manualLayout>
                  <c:x val="-6.3578381101455535E-3"/>
                  <c:y val="-7.3232989091811633E-3"/>
                </c:manualLayout>
              </c:layout>
              <c:tx>
                <c:rich>
                  <a:bodyPr/>
                  <a:lstStyle/>
                  <a:p>
                    <a:fld id="{7AC9F1D6-5B96-43EA-A2E1-50A25D2CB9F1}" type="CATEGORYNAME">
                      <a:rPr lang="en-US"/>
                      <a:pPr/>
                      <a:t>[CATEGORY NAME]</a:t>
                    </a:fld>
                    <a:r>
                      <a:rPr lang="en-US"/>
                      <a:t>
8766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06E-472D-8551-1518CBA075C3}"/>
                </c:ext>
              </c:extLst>
            </c:dLbl>
            <c:dLbl>
              <c:idx val="1"/>
              <c:layout>
                <c:manualLayout>
                  <c:x val="-1.0800245795118144E-3"/>
                  <c:y val="-1.44648769303659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DF8E2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497EB9F-980B-42FE-BADC-752BD8A88898}" type="CATEGORYNAME">
                      <a:rPr lang="en-US">
                        <a:solidFill>
                          <a:srgbClr val="DF8E2E"/>
                        </a:solidFill>
                      </a:rPr>
                      <a:pPr>
                        <a:defRPr>
                          <a:solidFill>
                            <a:srgbClr val="DF8E2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>
                        <a:solidFill>
                          <a:srgbClr val="DF8E2E"/>
                        </a:solidFill>
                      </a:rPr>
                      <a:t>
4221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DF8E2E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6E-472D-8551-1518CBA075C3}"/>
                </c:ext>
              </c:extLst>
            </c:dLbl>
            <c:dLbl>
              <c:idx val="2"/>
              <c:layout>
                <c:manualLayout>
                  <c:x val="3.6104617931133326E-4"/>
                  <c:y val="-1.01501074462204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5CAF8D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E3AC005-4245-4F3C-ABEE-0386FBCC84B2}" type="CATEGORYNAME">
                      <a:rPr lang="en-US">
                        <a:solidFill>
                          <a:srgbClr val="5CAF8D"/>
                        </a:solidFill>
                      </a:rPr>
                      <a:pPr>
                        <a:defRPr>
                          <a:solidFill>
                            <a:srgbClr val="5CAF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>
                        <a:solidFill>
                          <a:srgbClr val="5CAF8D"/>
                        </a:solidFill>
                      </a:rPr>
                      <a:t>
3007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5CAF8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06E-472D-8551-1518CBA075C3}"/>
                </c:ext>
              </c:extLst>
            </c:dLbl>
            <c:dLbl>
              <c:idx val="3"/>
              <c:layout>
                <c:manualLayout>
                  <c:x val="-2.1280445863486831E-3"/>
                  <c:y val="-8.9538517072949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E78293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713411A-574B-4F0D-B910-00EAD41EC293}" type="CATEGORYNAME">
                      <a:rPr lang="en-US">
                        <a:solidFill>
                          <a:srgbClr val="E78293"/>
                        </a:solidFill>
                      </a:rPr>
                      <a:pPr>
                        <a:defRPr>
                          <a:solidFill>
                            <a:srgbClr val="E782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dirty="0">
                        <a:solidFill>
                          <a:srgbClr val="E78293"/>
                        </a:solidFill>
                      </a:rPr>
                      <a:t>
1940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7829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06E-472D-8551-1518CBA075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406E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'Ark1'!$A$2:$A$5</c:f>
              <c:strCache>
                <c:ptCount val="4"/>
                <c:pt idx="0">
                  <c:v>SSH</c:v>
                </c:pt>
                <c:pt idx="1">
                  <c:v>TECH</c:v>
                </c:pt>
                <c:pt idx="2">
                  <c:v>ENG</c:v>
                </c:pt>
                <c:pt idx="3">
                  <c:v>HEALTH</c:v>
                </c:pt>
              </c:strCache>
            </c:strRef>
          </c:cat>
          <c:val>
            <c:numRef>
              <c:f>'Ark1'!$B$2:$B$5</c:f>
              <c:numCache>
                <c:formatCode>0</c:formatCode>
                <c:ptCount val="4"/>
                <c:pt idx="0">
                  <c:v>8766</c:v>
                </c:pt>
                <c:pt idx="1">
                  <c:v>4221</c:v>
                </c:pt>
                <c:pt idx="2">
                  <c:v>3007</c:v>
                </c:pt>
                <c:pt idx="3">
                  <c:v>1940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06E-472D-8551-1518CBA075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63444352"/>
        <c:axId val="1663443392"/>
      </c:barChart>
      <c:catAx>
        <c:axId val="166344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rgbClr val="4406E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1663443392"/>
        <c:crosses val="autoZero"/>
        <c:auto val="1"/>
        <c:lblAlgn val="ctr"/>
        <c:lblOffset val="100"/>
        <c:noMultiLvlLbl val="0"/>
      </c:catAx>
      <c:valAx>
        <c:axId val="166344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406E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166344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27F59047-96E4-65DF-7813-F9B1663BF2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CDFDD6-D051-D07A-5819-672C0AD6F7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4B2384-F83C-48C4-B61A-DBA41D74D228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DB98246-9D4D-B4AB-DC5C-DD12DBA3FF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56EC2BE-82D3-80E9-4246-9633549658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33E946-C1AA-48F3-A372-71ED8288E8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492100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0" userDrawn="1">
          <p15:clr>
            <a:srgbClr val="F26B43"/>
          </p15:clr>
        </p15:guide>
        <p15:guide id="2" pos="214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6013FB-7B95-4F08-ACD4-E16D11087945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79719B-1C0D-4995-96E1-BEDFBA084E0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780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697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2065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 on sources:</a:t>
            </a:r>
          </a:p>
          <a:p>
            <a:pPr fontAlgn="t"/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Includes only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are open for admission.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da-DK" i="1" baseline="0" dirty="0"/>
              <a:t>Uddannelsesbasen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January 2026 (retrieved from AUS) – updated every year in January and August.</a:t>
            </a:r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of full‑time students across faculties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(October 2025, https://www.aau.dk/om-aau/noegletal/studerende)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3707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Notes on sources:</a:t>
            </a:r>
          </a:p>
          <a:p>
            <a:pPr fontAlgn="t"/>
            <a:endParaRPr lang="en-US" sz="1200" b="1" i="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Admissions: 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Bachelor admissions are recorded as KOT admissions as of 01/10 of the given year. Master’s admissions are recorded as of 01/10 of the given year.</a:t>
            </a:r>
            <a:b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Source: Power BI admissions reports, locked versions as of 01/10/2025.</a:t>
            </a:r>
          </a:p>
          <a:p>
            <a:pPr fontAlgn="t"/>
            <a:endParaRPr lang="en-US" sz="1200" b="1" i="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Number of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programmes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Includes only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that are open for admission.</a:t>
            </a:r>
            <a:b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Source: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Uddannelsesbasen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, January 2026 (retrieved from AUS) – updated annually in January and August.</a:t>
            </a:r>
          </a:p>
          <a:p>
            <a:pPr rtl="0"/>
            <a:endParaRPr lang="da-DK" dirty="0"/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Reasons for the decline: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Ongoing dimensioning and admission restrictions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Closure of study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Political agreement on reducing English‑taught students (2018) </a:t>
            </a:r>
          </a:p>
          <a:p>
            <a:pPr marL="628650" lvl="1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was required to reduce the intake of English‑taught students by 290 students (compared to the 2016 level)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Political agreement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“More and better education opportunities throughout Denmark”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(the relocation reform, 2021) </a:t>
            </a:r>
          </a:p>
          <a:p>
            <a:pPr marL="628650" lvl="1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Relocation or downscaling of intake in major cities</a:t>
            </a:r>
          </a:p>
          <a:p>
            <a:pPr marL="628650" lvl="1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did not relocate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closed a number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connection with the reform, particularly in Copenhagen (6% reduction in Aalborg and Copenhagen compared to the 2019 level – 461 study places)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Political agreement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“Reform of university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Denmark”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(Master’s reform, 2023) </a:t>
            </a:r>
          </a:p>
          <a:p>
            <a:pPr marL="628650" lvl="1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2025, bachelor’s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AAU were dimensioned by 12.1%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Declining youth cohorts.</a:t>
            </a:r>
          </a:p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1964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28897-1CE9-2885-8CD9-1E3C533BB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A73AB88-6775-3308-AA5D-995CC4A2E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B1DA478-F0B4-ECC1-1500-0A421F55A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7C7B7E4-4025-3B60-3C5B-18FC1CCD9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9880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a-DK" b="0" i="1" dirty="0"/>
              <a:t>Notes on source: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accounts for 30% of the innovation output of Danish universities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2024, AAU generated 9 spinouts – out of a total of 29 from Danish universities (31%) – and 34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sales, and option agreements out of a total of 117 (29%), according to the Ministry of Higher Education and Science’s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Commercialisation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Statistics: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https://datavarehus.ufm.dk/rapporter/kommercialiseringsstatistik</a:t>
            </a:r>
          </a:p>
          <a:p>
            <a:pPr rtl="0"/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1651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A26DF-2983-EE6C-5AAC-08F692B9D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A8FAB9A-1716-2E8F-E7E5-E62B7FACE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A116BBC-9DDF-A13F-86B1-5F4DC6237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on source: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Innovation. Figure from 2024.</a:t>
            </a:r>
          </a:p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innovation funnel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built a pipeline that supports students in learning to use their professional expertise to develop value-creating solutions that can become promising business ideas.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for how young people can test that they actually solve a problem in the world and drive it towards a successful business.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systematic effort to ensure graduates have 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entrepreneurial mindset and competencies that are ready to change the world, as well as support the development of sustainable startups.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'sustainable' we mean that they are 1. academically based, 2. have had a solid validation of their idea, 3. have built a strong team consisting of interdisciplinary competencies, 4. have reached the level that, for example, Innovation Fund Denmark is looking for when awarding scholarships/grants, 5. are ready to stand on their own two feet outside the university walls – and are helped further in the rest of the ecosystem.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 the specific model on the slide: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model partly reflects the number of students we work with at AAU and the intensity of the work with them – the higher up, the more students – the further down, the more intensively we interact with them – and the more we also demand of them.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aware that even though the upper layers are very much a prerequisite for the layers below, there is typically a 1–2-year delay in terms of seeing the fruits of the various efforts.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56F4758-B10D-1081-7DB9-F1BC7E594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6092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9685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7052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en-GB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on source:</a:t>
            </a:r>
          </a:p>
          <a:p>
            <a:endParaRPr lang="en-GB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 from IRIS Group, “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Aalborg University's impact in the North Denmark Region, 2024”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AAU's ability to translate knowledge into value is not only felt nationally; it also has a significant and measurable effect in our own region where we contribute to growth, employment and innovation.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 educated labour force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62% of all university graduates working in North Denmark have graduated from AAU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corresponds to 23,000 private and public sector jobs in North Denmark where the employees have graduated from AAU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Entrepreneurship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2008, more than 1,000 companies have been established originating from AAU – created by students, graduates and researchers. 48% of these companies are located in North Denmark, and 46% still exist three years after start-up.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collaboration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60% of North Denmark companies find that a collaboration with AAU leads to better products or more efficient processes.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companies based in North Denmark collaborate with AAU, they increase their productivity by an average of 3 percentage points more than in comparable companies that do not collaborate with AAU.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/>
          </a:p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3119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sz="1200" b="0" i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on source:</a:t>
            </a:r>
          </a:p>
          <a:p>
            <a:pPr rtl="0"/>
            <a:endParaRPr lang="en-gb" sz="1200" b="1" i="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 sz="1200" i="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from IRIS Group, </a:t>
            </a:r>
            <a:r>
              <a:rPr lang="en-gb" sz="1200" i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”North Jutland: A Global Hub for Space Innovation</a:t>
            </a:r>
            <a:r>
              <a:rPr lang="en-gb" sz="1200" i="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2025</a:t>
            </a:r>
            <a:endParaRPr lang="da-DK" sz="1200" i="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198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248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5D28-9B06-D0CA-1498-25875CCBC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646F502-8EE6-06D2-C80C-CBD53931A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44C3055-5BBC-3888-BCC9-CA60B5F59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BE59BC1-F34A-1316-A642-34F99D43C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7099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48783-E029-E635-CFDF-874D4DDB4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CA25592-BBBC-C045-373A-F9E4EEAFC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96D84FE-5657-2A90-B4BA-4C71F3B73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1470D8-34D3-4D65-708F-CF2AE0EC0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8233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6CBEB-01EF-0C00-7364-B2F0BEA65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3E3A424-8EBE-3188-B259-B225F4AAD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713800A-FAD3-95A8-4F81-DB095067A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BD7ADE6-551C-31E7-64EA-C38938CA6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111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642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2393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719B-1C0D-4995-96E1-BEDFBA084E0A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999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slide as an overall presentation of AAU’s distinctive features if you need a quick overview.</a:t>
            </a:r>
          </a:p>
          <a:p>
            <a:pPr fontAlgn="t"/>
            <a:endParaRPr lang="en-US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need a more detailed description of PBL and the mission‑driven university model, use instead the specific slides that appear later in this presentation.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24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da-DK" sz="1200" b="0" i="1" dirty="0"/>
              <a:t>Notes on </a:t>
            </a:r>
            <a:r>
              <a:rPr lang="da-DK" sz="1200" b="0" i="1" dirty="0" err="1"/>
              <a:t>sources</a:t>
            </a:r>
            <a:r>
              <a:rPr lang="da-DK" sz="1200" b="0" i="1" dirty="0"/>
              <a:t>:</a:t>
            </a:r>
          </a:p>
          <a:p>
            <a:pPr algn="l"/>
            <a:r>
              <a:rPr lang="en-US" sz="12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Students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Source: QlikView Population Report </a:t>
            </a:r>
            <a:r>
              <a:rPr lang="da-DK" sz="1200" dirty="0"/>
              <a:t>01.10.2025 </a:t>
            </a:r>
            <a:r>
              <a:rPr lang="da-DK" sz="1200" dirty="0" err="1"/>
              <a:t>locked</a:t>
            </a:r>
            <a:r>
              <a:rPr lang="da-DK" sz="1200" dirty="0"/>
              <a:t> version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Note: Includes regular students, part-time students, and guest students (excluding admission courses)</a:t>
            </a:r>
          </a:p>
          <a:p>
            <a:pPr algn="l"/>
            <a:endParaRPr lang="en-US" sz="12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sz="12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Employees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Number of researchers (monthly salaried) includes professors, associate professors, assistant professors, researchers, postdocs, PhDs, and other VIPs. Number of TAP (monthly salaried) includes managers, AC-TAP, and other TAP. 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Source: AAU 3rd Period Follow-up 2025 (number of employees)</a:t>
            </a:r>
          </a:p>
          <a:p>
            <a:pPr rtl="0"/>
            <a:endParaRPr lang="da-DK" i="1" dirty="0"/>
          </a:p>
          <a:p>
            <a:r>
              <a:rPr lang="da-DK" sz="1200" b="1" i="0" dirty="0">
                <a:solidFill>
                  <a:schemeClr val="tx1"/>
                </a:solidFill>
              </a:rPr>
              <a:t>Budget</a:t>
            </a:r>
          </a:p>
          <a:p>
            <a:r>
              <a:rPr lang="da-DK" baseline="0" dirty="0"/>
              <a:t>AAU Budget 2025, </a:t>
            </a:r>
            <a:r>
              <a:rPr lang="da-DK" baseline="0" dirty="0" err="1"/>
              <a:t>approved</a:t>
            </a:r>
            <a:r>
              <a:rPr lang="da-DK" baseline="0" dirty="0"/>
              <a:t> by the AAU Board </a:t>
            </a:r>
            <a:r>
              <a:rPr lang="da-DK" baseline="0" dirty="0" err="1"/>
              <a:t>February</a:t>
            </a:r>
            <a:r>
              <a:rPr lang="da-DK" baseline="0" dirty="0"/>
              <a:t> 2025</a:t>
            </a:r>
            <a:endParaRPr lang="da-DK" dirty="0"/>
          </a:p>
          <a:p>
            <a:pPr defTabSz="913028">
              <a:defRPr/>
            </a:pPr>
            <a:endParaRPr lang="da-DK" b="0" baseline="0" dirty="0"/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AAU is among the best universities in the world, ranking in the top 2%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World University Rankings, Times Higher Education 2025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Times Higher Education Impact Ranking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="0" dirty="0"/>
          </a:p>
          <a:p>
            <a:pPr algn="l"/>
            <a:r>
              <a:rPr lang="en-US" sz="1200" b="1" dirty="0"/>
              <a:t>Third-best engineering university in Europe</a:t>
            </a:r>
            <a:br>
              <a:rPr lang="en-US" sz="1200" dirty="0"/>
            </a:br>
            <a:r>
              <a:rPr lang="en-US" sz="1200" dirty="0"/>
              <a:t>AAU is ranked as the third-best engineering university in Europe. This marks the eighth consecutive year AAU has placed in the top 3.</a:t>
            </a:r>
            <a:br>
              <a:rPr lang="en-US" sz="1200" dirty="0"/>
            </a:br>
            <a:r>
              <a:rPr lang="en-US" sz="1200" i="0" dirty="0"/>
              <a:t>Source: Best Global Universities for Engineering, U.S. News &amp; World Report 2025</a:t>
            </a:r>
            <a:endParaRPr lang="en-US" sz="12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da-DK" i="1" dirty="0"/>
          </a:p>
          <a:p>
            <a:pPr rtl="0"/>
            <a:endParaRPr lang="da-DK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80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b="0" i="1" dirty="0"/>
              <a:t>Notes on sources:</a:t>
            </a:r>
          </a:p>
          <a:p>
            <a:pPr rtl="0"/>
            <a:endParaRPr lang="en-gb" b="1" i="0" dirty="0"/>
          </a:p>
          <a:p>
            <a:r>
              <a:rPr lang="da-DK" sz="1200" b="1" dirty="0"/>
              <a:t>Students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Source: QlikView Population Report </a:t>
            </a:r>
            <a:r>
              <a:rPr lang="da-DK" sz="1200" dirty="0"/>
              <a:t>01.10.2025 </a:t>
            </a:r>
            <a:r>
              <a:rPr lang="da-DK" sz="1200" dirty="0" err="1"/>
              <a:t>locked</a:t>
            </a:r>
            <a:r>
              <a:rPr lang="da-DK" sz="1200" dirty="0"/>
              <a:t> version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Note: Includes regular students, part-time students, and guest students (excluding admission courses)</a:t>
            </a:r>
          </a:p>
          <a:p>
            <a:r>
              <a:rPr lang="da-DK" baseline="0" dirty="0"/>
              <a:t> </a:t>
            </a:r>
          </a:p>
          <a:p>
            <a:r>
              <a:rPr lang="da-DK" b="1" baseline="0" dirty="0" err="1"/>
              <a:t>Employees</a:t>
            </a:r>
            <a:endParaRPr lang="da-DK" b="1" baseline="0" dirty="0"/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Number of researchers (monthly salaried) includes professors, associate professors, assistant professors, researchers, postdocs, PhDs, and other VIPs. Number of TAP (monthly salaried) includes managers, AC-TAP, and other TAP. </a:t>
            </a: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Source: AAU 3rd Period Follow-up 2025 (number of employees)</a:t>
            </a:r>
          </a:p>
          <a:p>
            <a:pPr rtl="0"/>
            <a:endParaRPr lang="en-US" b="1" i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DA4D1-AAF9-4820-BC6C-54298E009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2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79719B-1C0D-4995-96E1-BEDFBA084E0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7466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da-DK" b="1" dirty="0"/>
              <a:t>Note on source</a:t>
            </a:r>
          </a:p>
          <a:p>
            <a:r>
              <a:rPr lang="da-DK" baseline="0" dirty="0"/>
              <a:t>AAU Budget 2025, </a:t>
            </a:r>
            <a:r>
              <a:rPr lang="da-DK" baseline="0" dirty="0" err="1"/>
              <a:t>Approved</a:t>
            </a:r>
            <a:r>
              <a:rPr lang="da-DK" baseline="0" dirty="0"/>
              <a:t> by the AAU Board </a:t>
            </a:r>
            <a:r>
              <a:rPr lang="da-DK" baseline="0" dirty="0" err="1"/>
              <a:t>February</a:t>
            </a:r>
            <a:r>
              <a:rPr lang="da-DK" baseline="0" dirty="0"/>
              <a:t> 2025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A05AE8D-5B53-4E1A-95AE-205E428F432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7219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b="1" dirty="0"/>
              <a:t>Note on source </a:t>
            </a:r>
          </a:p>
          <a:p>
            <a:pPr rtl="0"/>
            <a:r>
              <a:rPr lang="en-gb" b="1" dirty="0"/>
              <a:t>Research agreements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 – 615 collaboration agreements out of a total of 2,229 for all Danish universities.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Commercialisation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Statistics from the Ministry of Education and Research 2024 (newest numbers)</a:t>
            </a:r>
          </a:p>
          <a:p>
            <a:pPr rtl="0"/>
            <a:endParaRPr lang="da-DK" dirty="0"/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on picture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robot in the picture is from the Department of Electronic Systems, which conducts extensive research in technology for use in space.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not on a planet – it is being tested in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Gravel Pit in Northern Jutland.</a:t>
            </a:r>
          </a:p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4266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fontAlgn="t"/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note that this slide describes AAU’s organizational approach to being a mission‑driven university, not the mission‑driven research model.</a:t>
            </a:r>
          </a:p>
          <a:p>
            <a:pPr fontAlgn="t"/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text below is written by AAU’s mission unit (march 2025).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At Aalborg University, "taking responsibility for global challenges" means adopting a more proactive role in shaping and influencing societal and climate changes. Instead of merely reacting to political decisions, we strive to co-create and co-define concrete policies and actions based on research, translating knowledge into tangible and effective solutions.</a:t>
            </a:r>
          </a:p>
          <a:p>
            <a:pPr algn="l"/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process flow at the bottom of the slide illustrates how we assume this societal role through mission-oriented initiatives. The missions are co-created in cross-sectoral and interdisciplinary partnerships with private, civil society, and public actors. A central part of this approach is interdisciplinarity—collaboration across fields to develop holistic solutions.</a:t>
            </a:r>
          </a:p>
          <a:p>
            <a:pPr algn="l"/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By agile research governance, we understand a mission-oriented approach that combines bottom-up and top-down strategies: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Top-down: AAU's mission unit collaborates with scientific mission leaders from all faculties, external actors, and relevant institute leaders from AAU. Together, they identify the central societal challenges that the missions should address.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Bottom-up: Simultaneously, the mission unit holds workshops with researchers to facilitate co-creation and matchmaking between disciplines.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Capacity building is crucial—both internally at AAU and with our external mission partners. The mission unit achieves this through: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'Mission masterclasses' for external partners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'Mission talks': expert presentations and panel debates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Dialogue with researchers to gather ideas on how their research can contribute to the missions.</a:t>
            </a:r>
          </a:p>
          <a:p>
            <a:pPr algn="l"/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goal of these facilitation and co-creation processes is to build a portfolio of mission projects that accelerate societal impact. By integrating mission-oriented research into our academic frameworks, we strengthen AAU's role as a driving force for positive societal change.</a:t>
            </a:r>
          </a:p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2F9160-362F-4E1B-A7C3-E49DD83EDAC1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973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9E615-6122-BADA-FD35-E937DC9D9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CDD65CB-99F2-1DCA-35DD-9AA022CC3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 for at redigere undertiteltypografien i masteren</a:t>
            </a:r>
          </a:p>
        </p:txBody>
      </p:sp>
      <p:sp>
        <p:nvSpPr>
          <p:cNvPr id="12" name="Pladsholder til dato 3">
            <a:extLst>
              <a:ext uri="{FF2B5EF4-FFF2-40B4-BE49-F238E27FC236}">
                <a16:creationId xmlns:a16="http://schemas.microsoft.com/office/drawing/2014/main" id="{7246BBF5-14DD-500F-C53B-6E2BBD44C6FE}"/>
              </a:ext>
            </a:extLst>
          </p:cNvPr>
          <p:cNvSpPr txBox="1">
            <a:spLocks/>
          </p:cNvSpPr>
          <p:nvPr userDrawn="1"/>
        </p:nvSpPr>
        <p:spPr>
          <a:xfrm>
            <a:off x="9185275" y="6492875"/>
            <a:ext cx="2743200" cy="365125"/>
          </a:xfrm>
          <a:prstGeom prst="rect">
            <a:avLst/>
          </a:prstGeom>
        </p:spPr>
        <p:txBody>
          <a:bodyPr lIns="72000" tIns="0" rIns="0" rtlCol="0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BD13283D-7762-40B0-95C3-9321FEFED815}" type="slidenum">
              <a:rPr lang="da-DK" sz="700" b="1" smtClean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da-DK" sz="700" b="1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 descr="Et billede, der indeholder Grafik, Font/skrifttype, grafisk design, skærmbillede&#10;&#10;AI-genereret indhold kan være ukorrekt.">
            <a:extLst>
              <a:ext uri="{FF2B5EF4-FFF2-40B4-BE49-F238E27FC236}">
                <a16:creationId xmlns:a16="http://schemas.microsoft.com/office/drawing/2014/main" id="{0963A905-F272-9478-3E06-87A70F894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2" y="6459662"/>
            <a:ext cx="1014785" cy="2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52B616-94BB-E3ED-1723-4E37CBC31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A51300F-1CF7-D2AD-043C-AD6C1B6BB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25CB4E-F7B4-6079-9C4C-C9898811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EE8E017-C9C6-85CF-FE76-350B5675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651C86-1ADF-0BFA-6019-A6C3E9E3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285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4CE0FDE-B9D9-50FE-B20E-9AFE0A84A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5399EC8-28F5-E677-114F-0AF40EDC4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35704F-6DAD-749E-F687-66038B41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144FB0E-CAC3-8D1B-1062-BDDE6FDE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E599A0-B9F2-83A1-79D7-3FE64DF2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891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.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766763" y="657226"/>
            <a:ext cx="5149879" cy="1408112"/>
          </a:xfrm>
          <a:prstGeom prst="rect">
            <a:avLst/>
          </a:prstGeom>
        </p:spPr>
        <p:txBody>
          <a:bodyPr lIns="0" tIns="0" rtlCol="0"/>
          <a:lstStyle>
            <a:lvl1pPr>
              <a:defRPr sz="3600" baseline="0">
                <a:latin typeface="+mn-lt"/>
              </a:defRPr>
            </a:lvl1pPr>
          </a:lstStyle>
          <a:p>
            <a:pPr rtl="0"/>
            <a:r>
              <a:rPr lang="en-gb"/>
              <a:t>KLIK HER FOR AT ÆNDRE TITEL</a:t>
            </a:r>
          </a:p>
        </p:txBody>
      </p:sp>
      <p:sp>
        <p:nvSpPr>
          <p:cNvPr id="5" name="Pladsholder til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2205038"/>
            <a:ext cx="10853737" cy="3704284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/>
            </a:lvl1pPr>
          </a:lstStyle>
          <a:p>
            <a:pPr lvl="0" rtl="0"/>
            <a:r>
              <a:rPr lang="en-gb"/>
              <a:t>Indsæt bullets</a:t>
            </a:r>
            <a:endParaRPr lang="da-DK" dirty="0"/>
          </a:p>
        </p:txBody>
      </p:sp>
      <p:sp>
        <p:nvSpPr>
          <p:cNvPr id="6" name="Pladsholder til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3071814" y="6363837"/>
            <a:ext cx="1712688" cy="282204"/>
          </a:xfrm>
        </p:spPr>
        <p:txBody>
          <a:bodyPr t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600" b="1" spc="170" baseline="0">
                <a:latin typeface="+mn-lt"/>
              </a:defRPr>
            </a:lvl1pPr>
          </a:lstStyle>
          <a:p>
            <a:pPr lvl="0" rtl="0"/>
            <a:r>
              <a:rPr lang="en-gb"/>
              <a:t>INDSÆT POWERPOINT- ELLER ENHEDSNAVN HER</a:t>
            </a:r>
          </a:p>
        </p:txBody>
      </p:sp>
    </p:spTree>
    <p:extLst>
      <p:ext uri="{BB962C8B-B14F-4D97-AF65-F5344CB8AC3E}">
        <p14:creationId xmlns:p14="http://schemas.microsoft.com/office/powerpoint/2010/main" val="436685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25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U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441575" y="2676493"/>
            <a:ext cx="7341129" cy="1036319"/>
          </a:xfrm>
          <a:solidFill>
            <a:schemeClr val="bg1"/>
          </a:solidFill>
        </p:spPr>
        <p:txBody>
          <a:bodyPr tIns="108000" rtlCol="0"/>
          <a:lstStyle>
            <a:lvl1pPr algn="ctr">
              <a:defRPr sz="28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AALBORG UNIVERSITY</a:t>
            </a:r>
            <a:br>
              <a:rPr lang="en-US" dirty="0"/>
            </a:br>
            <a:r>
              <a:rPr lang="en-gb"/>
              <a:t>HEADLINE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2441575" y="3827463"/>
            <a:ext cx="7341129" cy="412750"/>
          </a:xfrm>
          <a:solidFill>
            <a:schemeClr val="bg1"/>
          </a:solidFill>
        </p:spPr>
        <p:txBody>
          <a:bodyPr rtlCol="0">
            <a:noAutofit/>
          </a:bodyPr>
          <a:lstStyle>
            <a:lvl1pPr algn="ctr">
              <a:defRPr sz="1800" spc="300" baseline="0"/>
            </a:lvl1pPr>
          </a:lstStyle>
          <a:p>
            <a:pPr lvl="0" rtl="0"/>
            <a:r>
              <a:rPr lang="en-gb"/>
              <a:t>BY NAVN NAVNESEN</a:t>
            </a:r>
          </a:p>
        </p:txBody>
      </p:sp>
      <p:pic>
        <p:nvPicPr>
          <p:cNvPr id="36" name="Billed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11" y="6013248"/>
            <a:ext cx="688284" cy="7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86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U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441575" y="2676493"/>
            <a:ext cx="7341129" cy="1036319"/>
          </a:xfrm>
          <a:solidFill>
            <a:schemeClr val="bg1"/>
          </a:solidFill>
        </p:spPr>
        <p:txBody>
          <a:bodyPr tIns="108000" rtlCol="0"/>
          <a:lstStyle>
            <a:lvl1pPr algn="ctr">
              <a:defRPr sz="28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BREAK</a:t>
            </a:r>
            <a:br>
              <a:rPr lang="en-US" dirty="0"/>
            </a:br>
            <a:r>
              <a:rPr lang="en-gb"/>
              <a:t>HEADLINE</a:t>
            </a:r>
          </a:p>
        </p:txBody>
      </p:sp>
      <p:pic>
        <p:nvPicPr>
          <p:cNvPr id="31" name="Billed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11" y="6013248"/>
            <a:ext cx="688284" cy="7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76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_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70290"/>
            <a:ext cx="5108575" cy="1474385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5" y="2216150"/>
            <a:ext cx="5108574" cy="3419473"/>
          </a:xfrm>
        </p:spPr>
        <p:txBody>
          <a:bodyPr rtlCol="0">
            <a:normAutofit/>
          </a:bodyPr>
          <a:lstStyle>
            <a:lvl2pPr marL="285750" indent="-285750">
              <a:lnSpc>
                <a:spcPct val="120000"/>
              </a:lnSpc>
              <a:spcBef>
                <a:spcPts val="1000"/>
              </a:spcBef>
              <a:buFontTx/>
              <a:buBlip>
                <a:blip r:embed="rId2"/>
              </a:buBlip>
              <a:defRPr sz="1600" baseline="0"/>
            </a:lvl2pPr>
          </a:lstStyle>
          <a:p>
            <a:pPr lvl="1" rtl="0"/>
            <a:r>
              <a:rPr lang="en-gb"/>
              <a:t>Insert text</a:t>
            </a:r>
            <a:endParaRPr lang="da-DK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6149"/>
            <a:ext cx="5524500" cy="341947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17023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70290"/>
            <a:ext cx="5108575" cy="1474385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4841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70764"/>
            <a:ext cx="4516438" cy="1473911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pic>
        <p:nvPicPr>
          <p:cNvPr id="27" name="Billed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792" y="820387"/>
            <a:ext cx="6943368" cy="5825654"/>
          </a:xfrm>
          <a:prstGeom prst="rect">
            <a:avLst/>
          </a:prstGeom>
        </p:spPr>
      </p:pic>
      <p:sp>
        <p:nvSpPr>
          <p:cNvPr id="28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53820" y="1240418"/>
            <a:ext cx="6238180" cy="350303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29" name="Pladsholder til tekst 10"/>
          <p:cNvSpPr>
            <a:spLocks noGrp="1"/>
          </p:cNvSpPr>
          <p:nvPr>
            <p:ph type="body" sz="quarter" idx="12"/>
          </p:nvPr>
        </p:nvSpPr>
        <p:spPr>
          <a:xfrm>
            <a:off x="587375" y="2065337"/>
            <a:ext cx="4516438" cy="3243263"/>
          </a:xfrm>
        </p:spPr>
        <p:txBody>
          <a:bodyPr rtlCol="0"/>
          <a:lstStyle>
            <a:lvl1pPr marL="285750" indent="-285750">
              <a:buFontTx/>
              <a:buBlip>
                <a:blip r:embed="rId3"/>
              </a:buBlip>
              <a:defRPr/>
            </a:lvl1pPr>
          </a:lstStyle>
          <a:p>
            <a:pPr lvl="0" rtl="0"/>
            <a:r>
              <a:rPr lang="en-gb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431708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_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67628"/>
            <a:ext cx="4886993" cy="1621619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11" name="Pladsholder til diagram 10"/>
          <p:cNvSpPr>
            <a:spLocks noGrp="1"/>
          </p:cNvSpPr>
          <p:nvPr>
            <p:ph type="chart" sz="quarter" idx="12"/>
          </p:nvPr>
        </p:nvSpPr>
        <p:spPr>
          <a:xfrm>
            <a:off x="6096000" y="2262579"/>
            <a:ext cx="5524500" cy="3572737"/>
          </a:xfr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5" y="2262579"/>
            <a:ext cx="4886992" cy="3572737"/>
          </a:xfrm>
        </p:spPr>
        <p:txBody>
          <a:bodyPr rtlCol="0">
            <a:normAutofit/>
          </a:bodyPr>
          <a:lstStyle>
            <a:lvl2pPr marL="285750" indent="-285750">
              <a:buFontTx/>
              <a:buBlip>
                <a:blip r:embed="rId2"/>
              </a:buBlip>
              <a:defRPr sz="1600" baseline="0"/>
            </a:lvl2pPr>
          </a:lstStyle>
          <a:p>
            <a:pPr lvl="1" rt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66396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DD3F1-1C7D-B2CA-C1DE-1976CD24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1AEB18-0B05-3FBC-5DBF-E1E5B2F53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95A5C64-7206-6F64-4E53-010CEF70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7AB4F3-E71A-826F-32C4-BE4C1424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359EDCB-F7D1-8812-305A-E5A35648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1480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_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59273"/>
            <a:ext cx="4490445" cy="1621619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2143359"/>
            <a:ext cx="4490445" cy="3752115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 rtl="0"/>
            <a:r>
              <a:rPr lang="en-gb"/>
              <a:t>Insert bullets</a:t>
            </a:r>
            <a:endParaRPr lang="da-DK" dirty="0"/>
          </a:p>
          <a:p>
            <a:pPr lvl="0" rtl="0"/>
            <a:endParaRPr lang="da-DK" dirty="0"/>
          </a:p>
          <a:p>
            <a:pPr lvl="0"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1602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 layout - Billed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74279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39887" y="593223"/>
            <a:ext cx="571468" cy="227164"/>
          </a:xfrm>
          <a:prstGeom prst="rect">
            <a:avLst/>
          </a:prstGeom>
        </p:spPr>
        <p:txBody>
          <a:bodyPr rtlCol="0"/>
          <a:lstStyle/>
          <a:p>
            <a:pPr rtl="0"/>
            <a:fld id="{D8D877B3-D348-4611-9BDB-C5374591D951}" type="slidenum">
              <a:rPr lang="en-US" smtClean="0"/>
              <a:pPr rtl="0"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27913" y="0"/>
            <a:ext cx="4764087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73446"/>
            <a:ext cx="4683125" cy="1471230"/>
          </a:xfrm>
        </p:spPr>
        <p:txBody>
          <a:bodyPr rtlCol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3406" y="2101809"/>
            <a:ext cx="4687094" cy="3765591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Insert text here</a:t>
            </a:r>
            <a:endParaRPr lang="da-DK" dirty="0"/>
          </a:p>
        </p:txBody>
      </p:sp>
      <p:pic>
        <p:nvPicPr>
          <p:cNvPr id="75" name="Billede 7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5" y="6396809"/>
            <a:ext cx="1172012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0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å layout - Billed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52704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39887" y="593223"/>
            <a:ext cx="571468" cy="227164"/>
          </a:xfrm>
          <a:prstGeom prst="rect">
            <a:avLst/>
          </a:prstGeom>
        </p:spPr>
        <p:txBody>
          <a:bodyPr rtlCol="0"/>
          <a:lstStyle/>
          <a:p>
            <a:pPr rtl="0"/>
            <a:fld id="{D8D877B3-D348-4611-9BDB-C5374591D951}" type="slidenum">
              <a:rPr lang="en-US" smtClean="0"/>
              <a:pPr rtl="0"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73446"/>
            <a:ext cx="4454526" cy="1471230"/>
          </a:xfrm>
        </p:spPr>
        <p:txBody>
          <a:bodyPr rtlCol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CLICK TO EDIT TITLE</a:t>
            </a:r>
          </a:p>
        </p:txBody>
      </p:sp>
      <p:grpSp>
        <p:nvGrpSpPr>
          <p:cNvPr id="31" name="Gruppe 30"/>
          <p:cNvGrpSpPr/>
          <p:nvPr userDrawn="1"/>
        </p:nvGrpSpPr>
        <p:grpSpPr>
          <a:xfrm>
            <a:off x="5466450" y="6027162"/>
            <a:ext cx="1272706" cy="669100"/>
            <a:chOff x="5387975" y="5659438"/>
            <a:chExt cx="1573213" cy="827087"/>
          </a:xfrm>
          <a:solidFill>
            <a:schemeClr val="tx1"/>
          </a:solidFill>
        </p:grpSpPr>
        <p:grpSp>
          <p:nvGrpSpPr>
            <p:cNvPr id="32" name="Gruppe 31"/>
            <p:cNvGrpSpPr/>
            <p:nvPr userDrawn="1"/>
          </p:nvGrpSpPr>
          <p:grpSpPr>
            <a:xfrm>
              <a:off x="5387975" y="6407150"/>
              <a:ext cx="1573213" cy="79375"/>
              <a:chOff x="5387975" y="6407150"/>
              <a:chExt cx="1573213" cy="79375"/>
            </a:xfrm>
            <a:grpFill/>
          </p:grpSpPr>
          <p:sp>
            <p:nvSpPr>
              <p:cNvPr id="37" name="Freeform 29"/>
              <p:cNvSpPr>
                <a:spLocks noEditPoints="1"/>
              </p:cNvSpPr>
              <p:nvPr userDrawn="1"/>
            </p:nvSpPr>
            <p:spPr bwMode="auto">
              <a:xfrm>
                <a:off x="5387975" y="6407150"/>
                <a:ext cx="71438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38" name="Freeform 30"/>
              <p:cNvSpPr>
                <a:spLocks noEditPoints="1"/>
              </p:cNvSpPr>
              <p:nvPr userDrawn="1"/>
            </p:nvSpPr>
            <p:spPr bwMode="auto">
              <a:xfrm>
                <a:off x="5484813" y="6407150"/>
                <a:ext cx="73025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39" name="Freeform 31"/>
              <p:cNvSpPr>
                <a:spLocks/>
              </p:cNvSpPr>
              <p:nvPr userDrawn="1"/>
            </p:nvSpPr>
            <p:spPr bwMode="auto">
              <a:xfrm>
                <a:off x="5586413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6 w 16"/>
                  <a:gd name="T5" fmla="*/ 0 h 23"/>
                  <a:gd name="T6" fmla="*/ 6 w 16"/>
                  <a:gd name="T7" fmla="*/ 0 h 23"/>
                  <a:gd name="T8" fmla="*/ 6 w 16"/>
                  <a:gd name="T9" fmla="*/ 18 h 23"/>
                  <a:gd name="T10" fmla="*/ 6 w 16"/>
                  <a:gd name="T11" fmla="*/ 18 h 23"/>
                  <a:gd name="T12" fmla="*/ 16 w 16"/>
                  <a:gd name="T13" fmla="*/ 18 h 23"/>
                  <a:gd name="T14" fmla="*/ 16 w 16"/>
                  <a:gd name="T15" fmla="*/ 18 h 23"/>
                  <a:gd name="T16" fmla="*/ 16 w 16"/>
                  <a:gd name="T17" fmla="*/ 23 h 23"/>
                  <a:gd name="T18" fmla="*/ 16 w 16"/>
                  <a:gd name="T19" fmla="*/ 23 h 23"/>
                  <a:gd name="T20" fmla="*/ 0 w 16"/>
                  <a:gd name="T21" fmla="*/ 23 h 23"/>
                  <a:gd name="T22" fmla="*/ 0 w 16"/>
                  <a:gd name="T23" fmla="*/ 23 h 23"/>
                  <a:gd name="T24" fmla="*/ 0 w 16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0" name="Freeform 32"/>
              <p:cNvSpPr>
                <a:spLocks noEditPoints="1"/>
              </p:cNvSpPr>
              <p:nvPr userDrawn="1"/>
            </p:nvSpPr>
            <p:spPr bwMode="auto">
              <a:xfrm>
                <a:off x="5670550" y="6407150"/>
                <a:ext cx="55563" cy="76200"/>
              </a:xfrm>
              <a:custGeom>
                <a:avLst/>
                <a:gdLst>
                  <a:gd name="T0" fmla="*/ 0 w 17"/>
                  <a:gd name="T1" fmla="*/ 0 h 23"/>
                  <a:gd name="T2" fmla="*/ 0 w 17"/>
                  <a:gd name="T3" fmla="*/ 0 h 23"/>
                  <a:gd name="T4" fmla="*/ 9 w 17"/>
                  <a:gd name="T5" fmla="*/ 0 h 23"/>
                  <a:gd name="T6" fmla="*/ 17 w 17"/>
                  <a:gd name="T7" fmla="*/ 6 h 23"/>
                  <a:gd name="T8" fmla="*/ 14 w 17"/>
                  <a:gd name="T9" fmla="*/ 11 h 23"/>
                  <a:gd name="T10" fmla="*/ 14 w 17"/>
                  <a:gd name="T11" fmla="*/ 11 h 23"/>
                  <a:gd name="T12" fmla="*/ 17 w 17"/>
                  <a:gd name="T13" fmla="*/ 17 h 23"/>
                  <a:gd name="T14" fmla="*/ 9 w 17"/>
                  <a:gd name="T15" fmla="*/ 23 h 23"/>
                  <a:gd name="T16" fmla="*/ 0 w 17"/>
                  <a:gd name="T17" fmla="*/ 23 h 23"/>
                  <a:gd name="T18" fmla="*/ 0 w 17"/>
                  <a:gd name="T19" fmla="*/ 23 h 23"/>
                  <a:gd name="T20" fmla="*/ 0 w 17"/>
                  <a:gd name="T21" fmla="*/ 0 h 23"/>
                  <a:gd name="T22" fmla="*/ 8 w 17"/>
                  <a:gd name="T23" fmla="*/ 9 h 23"/>
                  <a:gd name="T24" fmla="*/ 11 w 17"/>
                  <a:gd name="T25" fmla="*/ 7 h 23"/>
                  <a:gd name="T26" fmla="*/ 8 w 17"/>
                  <a:gd name="T27" fmla="*/ 5 h 23"/>
                  <a:gd name="T28" fmla="*/ 6 w 17"/>
                  <a:gd name="T29" fmla="*/ 5 h 23"/>
                  <a:gd name="T30" fmla="*/ 6 w 17"/>
                  <a:gd name="T31" fmla="*/ 5 h 23"/>
                  <a:gd name="T32" fmla="*/ 6 w 17"/>
                  <a:gd name="T33" fmla="*/ 9 h 23"/>
                  <a:gd name="T34" fmla="*/ 6 w 17"/>
                  <a:gd name="T35" fmla="*/ 9 h 23"/>
                  <a:gd name="T36" fmla="*/ 8 w 17"/>
                  <a:gd name="T37" fmla="*/ 9 h 23"/>
                  <a:gd name="T38" fmla="*/ 6 w 17"/>
                  <a:gd name="T39" fmla="*/ 19 h 23"/>
                  <a:gd name="T40" fmla="*/ 9 w 17"/>
                  <a:gd name="T41" fmla="*/ 19 h 23"/>
                  <a:gd name="T42" fmla="*/ 11 w 17"/>
                  <a:gd name="T43" fmla="*/ 16 h 23"/>
                  <a:gd name="T44" fmla="*/ 9 w 17"/>
                  <a:gd name="T45" fmla="*/ 14 h 23"/>
                  <a:gd name="T46" fmla="*/ 6 w 17"/>
                  <a:gd name="T47" fmla="*/ 14 h 23"/>
                  <a:gd name="T48" fmla="*/ 6 w 17"/>
                  <a:gd name="T49" fmla="*/ 14 h 23"/>
                  <a:gd name="T50" fmla="*/ 6 w 17"/>
                  <a:gd name="T51" fmla="*/ 19 h 23"/>
                  <a:gd name="T52" fmla="*/ 6 w 17"/>
                  <a:gd name="T5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5" y="0"/>
                      <a:pt x="17" y="3"/>
                      <a:pt x="17" y="6"/>
                    </a:cubicBezTo>
                    <a:cubicBezTo>
                      <a:pt x="17" y="9"/>
                      <a:pt x="16" y="10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2"/>
                      <a:pt x="17" y="14"/>
                      <a:pt x="17" y="17"/>
                    </a:cubicBezTo>
                    <a:cubicBezTo>
                      <a:pt x="17" y="21"/>
                      <a:pt x="14" y="23"/>
                      <a:pt x="9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  <a:moveTo>
                      <a:pt x="8" y="9"/>
                    </a:moveTo>
                    <a:cubicBezTo>
                      <a:pt x="10" y="9"/>
                      <a:pt x="11" y="9"/>
                      <a:pt x="11" y="7"/>
                    </a:cubicBezTo>
                    <a:cubicBezTo>
                      <a:pt x="11" y="5"/>
                      <a:pt x="10" y="5"/>
                      <a:pt x="8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lnTo>
                      <a:pt x="8" y="9"/>
                    </a:lnTo>
                    <a:close/>
                    <a:moveTo>
                      <a:pt x="6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1" y="18"/>
                      <a:pt x="11" y="16"/>
                    </a:cubicBezTo>
                    <a:cubicBezTo>
                      <a:pt x="11" y="15"/>
                      <a:pt x="10" y="14"/>
                      <a:pt x="9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1" name="Freeform 33"/>
              <p:cNvSpPr>
                <a:spLocks noEditPoints="1"/>
              </p:cNvSpPr>
              <p:nvPr userDrawn="1"/>
            </p:nvSpPr>
            <p:spPr bwMode="auto">
              <a:xfrm>
                <a:off x="5759450" y="6407150"/>
                <a:ext cx="58738" cy="79375"/>
              </a:xfrm>
              <a:custGeom>
                <a:avLst/>
                <a:gdLst>
                  <a:gd name="T0" fmla="*/ 0 w 18"/>
                  <a:gd name="T1" fmla="*/ 18 h 24"/>
                  <a:gd name="T2" fmla="*/ 0 w 18"/>
                  <a:gd name="T3" fmla="*/ 12 h 24"/>
                  <a:gd name="T4" fmla="*/ 0 w 18"/>
                  <a:gd name="T5" fmla="*/ 5 h 24"/>
                  <a:gd name="T6" fmla="*/ 9 w 18"/>
                  <a:gd name="T7" fmla="*/ 0 h 24"/>
                  <a:gd name="T8" fmla="*/ 18 w 18"/>
                  <a:gd name="T9" fmla="*/ 5 h 24"/>
                  <a:gd name="T10" fmla="*/ 18 w 18"/>
                  <a:gd name="T11" fmla="*/ 12 h 24"/>
                  <a:gd name="T12" fmla="*/ 18 w 18"/>
                  <a:gd name="T13" fmla="*/ 18 h 24"/>
                  <a:gd name="T14" fmla="*/ 9 w 18"/>
                  <a:gd name="T15" fmla="*/ 24 h 24"/>
                  <a:gd name="T16" fmla="*/ 0 w 18"/>
                  <a:gd name="T17" fmla="*/ 18 h 24"/>
                  <a:gd name="T18" fmla="*/ 12 w 18"/>
                  <a:gd name="T19" fmla="*/ 16 h 24"/>
                  <a:gd name="T20" fmla="*/ 12 w 18"/>
                  <a:gd name="T21" fmla="*/ 12 h 24"/>
                  <a:gd name="T22" fmla="*/ 12 w 18"/>
                  <a:gd name="T23" fmla="*/ 7 h 24"/>
                  <a:gd name="T24" fmla="*/ 9 w 18"/>
                  <a:gd name="T25" fmla="*/ 5 h 24"/>
                  <a:gd name="T26" fmla="*/ 6 w 18"/>
                  <a:gd name="T27" fmla="*/ 7 h 24"/>
                  <a:gd name="T28" fmla="*/ 6 w 18"/>
                  <a:gd name="T29" fmla="*/ 12 h 24"/>
                  <a:gd name="T30" fmla="*/ 6 w 18"/>
                  <a:gd name="T31" fmla="*/ 16 h 24"/>
                  <a:gd name="T32" fmla="*/ 9 w 18"/>
                  <a:gd name="T33" fmla="*/ 18 h 24"/>
                  <a:gd name="T34" fmla="*/ 12 w 18"/>
                  <a:gd name="T35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" h="24">
                    <a:moveTo>
                      <a:pt x="0" y="18"/>
                    </a:moveTo>
                    <a:cubicBezTo>
                      <a:pt x="0" y="16"/>
                      <a:pt x="0" y="15"/>
                      <a:pt x="0" y="12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3" y="0"/>
                      <a:pt x="17" y="2"/>
                      <a:pt x="18" y="5"/>
                    </a:cubicBezTo>
                    <a:cubicBezTo>
                      <a:pt x="18" y="7"/>
                      <a:pt x="18" y="9"/>
                      <a:pt x="18" y="12"/>
                    </a:cubicBezTo>
                    <a:cubicBezTo>
                      <a:pt x="18" y="15"/>
                      <a:pt x="18" y="16"/>
                      <a:pt x="18" y="18"/>
                    </a:cubicBezTo>
                    <a:cubicBezTo>
                      <a:pt x="17" y="22"/>
                      <a:pt x="13" y="24"/>
                      <a:pt x="9" y="24"/>
                    </a:cubicBezTo>
                    <a:cubicBezTo>
                      <a:pt x="5" y="24"/>
                      <a:pt x="2" y="22"/>
                      <a:pt x="0" y="18"/>
                    </a:cubicBezTo>
                    <a:close/>
                    <a:moveTo>
                      <a:pt x="12" y="16"/>
                    </a:moveTo>
                    <a:cubicBezTo>
                      <a:pt x="12" y="16"/>
                      <a:pt x="12" y="14"/>
                      <a:pt x="12" y="12"/>
                    </a:cubicBezTo>
                    <a:cubicBezTo>
                      <a:pt x="12" y="9"/>
                      <a:pt x="12" y="8"/>
                      <a:pt x="12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2" name="Freeform 34"/>
              <p:cNvSpPr>
                <a:spLocks noEditPoints="1"/>
              </p:cNvSpPr>
              <p:nvPr userDrawn="1"/>
            </p:nvSpPr>
            <p:spPr bwMode="auto">
              <a:xfrm>
                <a:off x="5849938" y="6407150"/>
                <a:ext cx="61913" cy="76200"/>
              </a:xfrm>
              <a:custGeom>
                <a:avLst/>
                <a:gdLst>
                  <a:gd name="T0" fmla="*/ 13 w 19"/>
                  <a:gd name="T1" fmla="*/ 23 h 23"/>
                  <a:gd name="T2" fmla="*/ 12 w 19"/>
                  <a:gd name="T3" fmla="*/ 23 h 23"/>
                  <a:gd name="T4" fmla="*/ 9 w 19"/>
                  <a:gd name="T5" fmla="*/ 15 h 23"/>
                  <a:gd name="T6" fmla="*/ 7 w 19"/>
                  <a:gd name="T7" fmla="*/ 15 h 23"/>
                  <a:gd name="T8" fmla="*/ 6 w 19"/>
                  <a:gd name="T9" fmla="*/ 15 h 23"/>
                  <a:gd name="T10" fmla="*/ 6 w 19"/>
                  <a:gd name="T11" fmla="*/ 23 h 23"/>
                  <a:gd name="T12" fmla="*/ 6 w 19"/>
                  <a:gd name="T13" fmla="*/ 23 h 23"/>
                  <a:gd name="T14" fmla="*/ 1 w 19"/>
                  <a:gd name="T15" fmla="*/ 23 h 23"/>
                  <a:gd name="T16" fmla="*/ 0 w 19"/>
                  <a:gd name="T17" fmla="*/ 23 h 23"/>
                  <a:gd name="T18" fmla="*/ 0 w 19"/>
                  <a:gd name="T19" fmla="*/ 0 h 23"/>
                  <a:gd name="T20" fmla="*/ 1 w 19"/>
                  <a:gd name="T21" fmla="*/ 0 h 23"/>
                  <a:gd name="T22" fmla="*/ 10 w 19"/>
                  <a:gd name="T23" fmla="*/ 0 h 23"/>
                  <a:gd name="T24" fmla="*/ 19 w 19"/>
                  <a:gd name="T25" fmla="*/ 8 h 23"/>
                  <a:gd name="T26" fmla="*/ 15 w 19"/>
                  <a:gd name="T27" fmla="*/ 14 h 23"/>
                  <a:gd name="T28" fmla="*/ 19 w 19"/>
                  <a:gd name="T29" fmla="*/ 23 h 23"/>
                  <a:gd name="T30" fmla="*/ 19 w 19"/>
                  <a:gd name="T31" fmla="*/ 23 h 23"/>
                  <a:gd name="T32" fmla="*/ 13 w 19"/>
                  <a:gd name="T33" fmla="*/ 23 h 23"/>
                  <a:gd name="T34" fmla="*/ 13 w 19"/>
                  <a:gd name="T35" fmla="*/ 8 h 23"/>
                  <a:gd name="T36" fmla="*/ 10 w 19"/>
                  <a:gd name="T37" fmla="*/ 5 h 23"/>
                  <a:gd name="T38" fmla="*/ 7 w 19"/>
                  <a:gd name="T39" fmla="*/ 5 h 23"/>
                  <a:gd name="T40" fmla="*/ 6 w 19"/>
                  <a:gd name="T41" fmla="*/ 5 h 23"/>
                  <a:gd name="T42" fmla="*/ 6 w 19"/>
                  <a:gd name="T43" fmla="*/ 10 h 23"/>
                  <a:gd name="T44" fmla="*/ 7 w 19"/>
                  <a:gd name="T45" fmla="*/ 10 h 23"/>
                  <a:gd name="T46" fmla="*/ 10 w 19"/>
                  <a:gd name="T47" fmla="*/ 10 h 23"/>
                  <a:gd name="T48" fmla="*/ 13 w 19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23">
                    <a:moveTo>
                      <a:pt x="13" y="23"/>
                    </a:moveTo>
                    <a:cubicBezTo>
                      <a:pt x="13" y="23"/>
                      <a:pt x="12" y="23"/>
                      <a:pt x="12" y="2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6" y="0"/>
                      <a:pt x="19" y="3"/>
                      <a:pt x="19" y="8"/>
                    </a:cubicBezTo>
                    <a:cubicBezTo>
                      <a:pt x="19" y="10"/>
                      <a:pt x="17" y="13"/>
                      <a:pt x="15" y="1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lnTo>
                      <a:pt x="13" y="23"/>
                    </a:lnTo>
                    <a:close/>
                    <a:moveTo>
                      <a:pt x="13" y="8"/>
                    </a:moveTo>
                    <a:cubicBezTo>
                      <a:pt x="13" y="6"/>
                      <a:pt x="12" y="5"/>
                      <a:pt x="10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3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3" name="Freeform 35"/>
              <p:cNvSpPr>
                <a:spLocks/>
              </p:cNvSpPr>
              <p:nvPr userDrawn="1"/>
            </p:nvSpPr>
            <p:spPr bwMode="auto">
              <a:xfrm>
                <a:off x="5942013" y="6407150"/>
                <a:ext cx="61913" cy="79375"/>
              </a:xfrm>
              <a:custGeom>
                <a:avLst/>
                <a:gdLst>
                  <a:gd name="T0" fmla="*/ 0 w 19"/>
                  <a:gd name="T1" fmla="*/ 12 h 24"/>
                  <a:gd name="T2" fmla="*/ 1 w 19"/>
                  <a:gd name="T3" fmla="*/ 5 h 24"/>
                  <a:gd name="T4" fmla="*/ 9 w 19"/>
                  <a:gd name="T5" fmla="*/ 0 h 24"/>
                  <a:gd name="T6" fmla="*/ 18 w 19"/>
                  <a:gd name="T7" fmla="*/ 5 h 24"/>
                  <a:gd name="T8" fmla="*/ 18 w 19"/>
                  <a:gd name="T9" fmla="*/ 5 h 24"/>
                  <a:gd name="T10" fmla="*/ 13 w 19"/>
                  <a:gd name="T11" fmla="*/ 7 h 24"/>
                  <a:gd name="T12" fmla="*/ 13 w 19"/>
                  <a:gd name="T13" fmla="*/ 7 h 24"/>
                  <a:gd name="T14" fmla="*/ 9 w 19"/>
                  <a:gd name="T15" fmla="*/ 5 h 24"/>
                  <a:gd name="T16" fmla="*/ 6 w 19"/>
                  <a:gd name="T17" fmla="*/ 7 h 24"/>
                  <a:gd name="T18" fmla="*/ 6 w 19"/>
                  <a:gd name="T19" fmla="*/ 12 h 24"/>
                  <a:gd name="T20" fmla="*/ 6 w 19"/>
                  <a:gd name="T21" fmla="*/ 16 h 24"/>
                  <a:gd name="T22" fmla="*/ 9 w 19"/>
                  <a:gd name="T23" fmla="*/ 18 h 24"/>
                  <a:gd name="T24" fmla="*/ 13 w 19"/>
                  <a:gd name="T25" fmla="*/ 17 h 24"/>
                  <a:gd name="T26" fmla="*/ 13 w 19"/>
                  <a:gd name="T27" fmla="*/ 15 h 24"/>
                  <a:gd name="T28" fmla="*/ 13 w 19"/>
                  <a:gd name="T29" fmla="*/ 15 h 24"/>
                  <a:gd name="T30" fmla="*/ 10 w 19"/>
                  <a:gd name="T31" fmla="*/ 15 h 24"/>
                  <a:gd name="T32" fmla="*/ 10 w 19"/>
                  <a:gd name="T33" fmla="*/ 14 h 24"/>
                  <a:gd name="T34" fmla="*/ 10 w 19"/>
                  <a:gd name="T35" fmla="*/ 11 h 24"/>
                  <a:gd name="T36" fmla="*/ 10 w 19"/>
                  <a:gd name="T37" fmla="*/ 10 h 24"/>
                  <a:gd name="T38" fmla="*/ 18 w 19"/>
                  <a:gd name="T39" fmla="*/ 10 h 24"/>
                  <a:gd name="T40" fmla="*/ 19 w 19"/>
                  <a:gd name="T41" fmla="*/ 11 h 24"/>
                  <a:gd name="T42" fmla="*/ 19 w 19"/>
                  <a:gd name="T43" fmla="*/ 12 h 24"/>
                  <a:gd name="T44" fmla="*/ 18 w 19"/>
                  <a:gd name="T45" fmla="*/ 18 h 24"/>
                  <a:gd name="T46" fmla="*/ 9 w 19"/>
                  <a:gd name="T47" fmla="*/ 24 h 24"/>
                  <a:gd name="T48" fmla="*/ 1 w 19"/>
                  <a:gd name="T49" fmla="*/ 18 h 24"/>
                  <a:gd name="T50" fmla="*/ 0 w 19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4">
                    <a:moveTo>
                      <a:pt x="0" y="12"/>
                    </a:moveTo>
                    <a:cubicBezTo>
                      <a:pt x="0" y="9"/>
                      <a:pt x="0" y="7"/>
                      <a:pt x="1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4" y="0"/>
                      <a:pt x="16" y="2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3" y="17"/>
                    </a:cubicBezTo>
                    <a:cubicBezTo>
                      <a:pt x="13" y="16"/>
                      <a:pt x="13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9" y="10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5"/>
                      <a:pt x="18" y="16"/>
                      <a:pt x="18" y="18"/>
                    </a:cubicBezTo>
                    <a:cubicBezTo>
                      <a:pt x="17" y="22"/>
                      <a:pt x="14" y="24"/>
                      <a:pt x="9" y="24"/>
                    </a:cubicBezTo>
                    <a:cubicBezTo>
                      <a:pt x="5" y="24"/>
                      <a:pt x="2" y="22"/>
                      <a:pt x="1" y="18"/>
                    </a:cubicBezTo>
                    <a:cubicBezTo>
                      <a:pt x="0" y="16"/>
                      <a:pt x="0" y="15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4" name="Freeform 36"/>
              <p:cNvSpPr>
                <a:spLocks/>
              </p:cNvSpPr>
              <p:nvPr userDrawn="1"/>
            </p:nvSpPr>
            <p:spPr bwMode="auto">
              <a:xfrm>
                <a:off x="6081713" y="6407150"/>
                <a:ext cx="61913" cy="79375"/>
              </a:xfrm>
              <a:custGeom>
                <a:avLst/>
                <a:gdLst>
                  <a:gd name="T0" fmla="*/ 0 w 19"/>
                  <a:gd name="T1" fmla="*/ 14 h 24"/>
                  <a:gd name="T2" fmla="*/ 0 w 19"/>
                  <a:gd name="T3" fmla="*/ 0 h 24"/>
                  <a:gd name="T4" fmla="*/ 1 w 19"/>
                  <a:gd name="T5" fmla="*/ 0 h 24"/>
                  <a:gd name="T6" fmla="*/ 6 w 19"/>
                  <a:gd name="T7" fmla="*/ 0 h 24"/>
                  <a:gd name="T8" fmla="*/ 6 w 19"/>
                  <a:gd name="T9" fmla="*/ 0 h 24"/>
                  <a:gd name="T10" fmla="*/ 6 w 19"/>
                  <a:gd name="T11" fmla="*/ 15 h 24"/>
                  <a:gd name="T12" fmla="*/ 10 w 19"/>
                  <a:gd name="T13" fmla="*/ 18 h 24"/>
                  <a:gd name="T14" fmla="*/ 13 w 19"/>
                  <a:gd name="T15" fmla="*/ 15 h 24"/>
                  <a:gd name="T16" fmla="*/ 13 w 19"/>
                  <a:gd name="T17" fmla="*/ 0 h 24"/>
                  <a:gd name="T18" fmla="*/ 13 w 19"/>
                  <a:gd name="T19" fmla="*/ 0 h 24"/>
                  <a:gd name="T20" fmla="*/ 19 w 19"/>
                  <a:gd name="T21" fmla="*/ 0 h 24"/>
                  <a:gd name="T22" fmla="*/ 19 w 19"/>
                  <a:gd name="T23" fmla="*/ 0 h 24"/>
                  <a:gd name="T24" fmla="*/ 19 w 19"/>
                  <a:gd name="T25" fmla="*/ 14 h 24"/>
                  <a:gd name="T26" fmla="*/ 10 w 19"/>
                  <a:gd name="T27" fmla="*/ 24 h 24"/>
                  <a:gd name="T28" fmla="*/ 0 w 19"/>
                  <a:gd name="T2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4">
                    <a:moveTo>
                      <a:pt x="0" y="1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7"/>
                      <a:pt x="8" y="18"/>
                      <a:pt x="10" y="18"/>
                    </a:cubicBezTo>
                    <a:cubicBezTo>
                      <a:pt x="12" y="18"/>
                      <a:pt x="13" y="17"/>
                      <a:pt x="13" y="1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20"/>
                      <a:pt x="15" y="24"/>
                      <a:pt x="10" y="24"/>
                    </a:cubicBezTo>
                    <a:cubicBezTo>
                      <a:pt x="4" y="24"/>
                      <a:pt x="0" y="20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5" name="Freeform 37"/>
              <p:cNvSpPr>
                <a:spLocks/>
              </p:cNvSpPr>
              <p:nvPr userDrawn="1"/>
            </p:nvSpPr>
            <p:spPr bwMode="auto">
              <a:xfrm>
                <a:off x="6175375" y="6407150"/>
                <a:ext cx="61913" cy="76200"/>
              </a:xfrm>
              <a:custGeom>
                <a:avLst/>
                <a:gdLst>
                  <a:gd name="T0" fmla="*/ 0 w 19"/>
                  <a:gd name="T1" fmla="*/ 0 h 23"/>
                  <a:gd name="T2" fmla="*/ 1 w 19"/>
                  <a:gd name="T3" fmla="*/ 0 h 23"/>
                  <a:gd name="T4" fmla="*/ 6 w 19"/>
                  <a:gd name="T5" fmla="*/ 0 h 23"/>
                  <a:gd name="T6" fmla="*/ 6 w 19"/>
                  <a:gd name="T7" fmla="*/ 0 h 23"/>
                  <a:gd name="T8" fmla="*/ 13 w 19"/>
                  <a:gd name="T9" fmla="*/ 14 h 23"/>
                  <a:gd name="T10" fmla="*/ 13 w 19"/>
                  <a:gd name="T11" fmla="*/ 14 h 23"/>
                  <a:gd name="T12" fmla="*/ 13 w 19"/>
                  <a:gd name="T13" fmla="*/ 0 h 23"/>
                  <a:gd name="T14" fmla="*/ 14 w 19"/>
                  <a:gd name="T15" fmla="*/ 0 h 23"/>
                  <a:gd name="T16" fmla="*/ 18 w 19"/>
                  <a:gd name="T17" fmla="*/ 0 h 23"/>
                  <a:gd name="T18" fmla="*/ 19 w 19"/>
                  <a:gd name="T19" fmla="*/ 0 h 23"/>
                  <a:gd name="T20" fmla="*/ 19 w 19"/>
                  <a:gd name="T21" fmla="*/ 23 h 23"/>
                  <a:gd name="T22" fmla="*/ 18 w 19"/>
                  <a:gd name="T23" fmla="*/ 23 h 23"/>
                  <a:gd name="T24" fmla="*/ 13 w 19"/>
                  <a:gd name="T25" fmla="*/ 23 h 23"/>
                  <a:gd name="T26" fmla="*/ 13 w 19"/>
                  <a:gd name="T27" fmla="*/ 23 h 23"/>
                  <a:gd name="T28" fmla="*/ 6 w 19"/>
                  <a:gd name="T29" fmla="*/ 10 h 23"/>
                  <a:gd name="T30" fmla="*/ 6 w 19"/>
                  <a:gd name="T31" fmla="*/ 10 h 23"/>
                  <a:gd name="T32" fmla="*/ 6 w 19"/>
                  <a:gd name="T33" fmla="*/ 23 h 23"/>
                  <a:gd name="T34" fmla="*/ 5 w 19"/>
                  <a:gd name="T35" fmla="*/ 23 h 23"/>
                  <a:gd name="T36" fmla="*/ 1 w 19"/>
                  <a:gd name="T37" fmla="*/ 23 h 23"/>
                  <a:gd name="T38" fmla="*/ 0 w 19"/>
                  <a:gd name="T39" fmla="*/ 23 h 23"/>
                  <a:gd name="T40" fmla="*/ 0 w 19"/>
                  <a:gd name="T4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8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6" name="Freeform 38"/>
              <p:cNvSpPr>
                <a:spLocks/>
              </p:cNvSpPr>
              <p:nvPr userDrawn="1"/>
            </p:nvSpPr>
            <p:spPr bwMode="auto">
              <a:xfrm>
                <a:off x="6270625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7" name="Freeform 39"/>
              <p:cNvSpPr>
                <a:spLocks/>
              </p:cNvSpPr>
              <p:nvPr userDrawn="1"/>
            </p:nvSpPr>
            <p:spPr bwMode="auto">
              <a:xfrm>
                <a:off x="6319838" y="6407150"/>
                <a:ext cx="68263" cy="76200"/>
              </a:xfrm>
              <a:custGeom>
                <a:avLst/>
                <a:gdLst>
                  <a:gd name="T0" fmla="*/ 8 w 21"/>
                  <a:gd name="T1" fmla="*/ 23 h 23"/>
                  <a:gd name="T2" fmla="*/ 8 w 21"/>
                  <a:gd name="T3" fmla="*/ 23 h 23"/>
                  <a:gd name="T4" fmla="*/ 0 w 21"/>
                  <a:gd name="T5" fmla="*/ 1 h 23"/>
                  <a:gd name="T6" fmla="*/ 1 w 21"/>
                  <a:gd name="T7" fmla="*/ 0 h 23"/>
                  <a:gd name="T8" fmla="*/ 6 w 21"/>
                  <a:gd name="T9" fmla="*/ 0 h 23"/>
                  <a:gd name="T10" fmla="*/ 7 w 21"/>
                  <a:gd name="T11" fmla="*/ 0 h 23"/>
                  <a:gd name="T12" fmla="*/ 11 w 21"/>
                  <a:gd name="T13" fmla="*/ 14 h 23"/>
                  <a:gd name="T14" fmla="*/ 11 w 21"/>
                  <a:gd name="T15" fmla="*/ 14 h 23"/>
                  <a:gd name="T16" fmla="*/ 15 w 21"/>
                  <a:gd name="T17" fmla="*/ 0 h 23"/>
                  <a:gd name="T18" fmla="*/ 15 w 21"/>
                  <a:gd name="T19" fmla="*/ 0 h 23"/>
                  <a:gd name="T20" fmla="*/ 21 w 21"/>
                  <a:gd name="T21" fmla="*/ 0 h 23"/>
                  <a:gd name="T22" fmla="*/ 21 w 21"/>
                  <a:gd name="T23" fmla="*/ 1 h 23"/>
                  <a:gd name="T24" fmla="*/ 14 w 21"/>
                  <a:gd name="T25" fmla="*/ 23 h 23"/>
                  <a:gd name="T26" fmla="*/ 13 w 21"/>
                  <a:gd name="T27" fmla="*/ 23 h 23"/>
                  <a:gd name="T28" fmla="*/ 8 w 21"/>
                  <a:gd name="T2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3">
                    <a:moveTo>
                      <a:pt x="8" y="23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1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lnTo>
                      <a:pt x="8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8" name="Freeform 40"/>
              <p:cNvSpPr>
                <a:spLocks/>
              </p:cNvSpPr>
              <p:nvPr userDrawn="1"/>
            </p:nvSpPr>
            <p:spPr bwMode="auto">
              <a:xfrm>
                <a:off x="6416675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6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6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6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6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49" name="Freeform 41"/>
              <p:cNvSpPr>
                <a:spLocks noEditPoints="1"/>
              </p:cNvSpPr>
              <p:nvPr userDrawn="1"/>
            </p:nvSpPr>
            <p:spPr bwMode="auto">
              <a:xfrm>
                <a:off x="6502400" y="6407150"/>
                <a:ext cx="58738" cy="76200"/>
              </a:xfrm>
              <a:custGeom>
                <a:avLst/>
                <a:gdLst>
                  <a:gd name="T0" fmla="*/ 12 w 18"/>
                  <a:gd name="T1" fmla="*/ 23 h 23"/>
                  <a:gd name="T2" fmla="*/ 12 w 18"/>
                  <a:gd name="T3" fmla="*/ 23 h 23"/>
                  <a:gd name="T4" fmla="*/ 8 w 18"/>
                  <a:gd name="T5" fmla="*/ 15 h 23"/>
                  <a:gd name="T6" fmla="*/ 6 w 18"/>
                  <a:gd name="T7" fmla="*/ 15 h 23"/>
                  <a:gd name="T8" fmla="*/ 6 w 18"/>
                  <a:gd name="T9" fmla="*/ 15 h 23"/>
                  <a:gd name="T10" fmla="*/ 6 w 18"/>
                  <a:gd name="T11" fmla="*/ 23 h 23"/>
                  <a:gd name="T12" fmla="*/ 5 w 18"/>
                  <a:gd name="T13" fmla="*/ 23 h 23"/>
                  <a:gd name="T14" fmla="*/ 0 w 18"/>
                  <a:gd name="T15" fmla="*/ 23 h 23"/>
                  <a:gd name="T16" fmla="*/ 0 w 18"/>
                  <a:gd name="T17" fmla="*/ 23 h 23"/>
                  <a:gd name="T18" fmla="*/ 0 w 18"/>
                  <a:gd name="T19" fmla="*/ 0 h 23"/>
                  <a:gd name="T20" fmla="*/ 0 w 18"/>
                  <a:gd name="T21" fmla="*/ 0 h 23"/>
                  <a:gd name="T22" fmla="*/ 10 w 18"/>
                  <a:gd name="T23" fmla="*/ 0 h 23"/>
                  <a:gd name="T24" fmla="*/ 18 w 18"/>
                  <a:gd name="T25" fmla="*/ 8 h 23"/>
                  <a:gd name="T26" fmla="*/ 14 w 18"/>
                  <a:gd name="T27" fmla="*/ 14 h 23"/>
                  <a:gd name="T28" fmla="*/ 18 w 18"/>
                  <a:gd name="T29" fmla="*/ 23 h 23"/>
                  <a:gd name="T30" fmla="*/ 18 w 18"/>
                  <a:gd name="T31" fmla="*/ 23 h 23"/>
                  <a:gd name="T32" fmla="*/ 12 w 18"/>
                  <a:gd name="T33" fmla="*/ 23 h 23"/>
                  <a:gd name="T34" fmla="*/ 12 w 18"/>
                  <a:gd name="T35" fmla="*/ 8 h 23"/>
                  <a:gd name="T36" fmla="*/ 9 w 18"/>
                  <a:gd name="T37" fmla="*/ 5 h 23"/>
                  <a:gd name="T38" fmla="*/ 6 w 18"/>
                  <a:gd name="T39" fmla="*/ 5 h 23"/>
                  <a:gd name="T40" fmla="*/ 6 w 18"/>
                  <a:gd name="T41" fmla="*/ 5 h 23"/>
                  <a:gd name="T42" fmla="*/ 6 w 18"/>
                  <a:gd name="T43" fmla="*/ 10 h 23"/>
                  <a:gd name="T44" fmla="*/ 6 w 18"/>
                  <a:gd name="T45" fmla="*/ 10 h 23"/>
                  <a:gd name="T46" fmla="*/ 9 w 18"/>
                  <a:gd name="T47" fmla="*/ 10 h 23"/>
                  <a:gd name="T48" fmla="*/ 12 w 18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8" y="3"/>
                      <a:pt x="18" y="8"/>
                    </a:cubicBezTo>
                    <a:cubicBezTo>
                      <a:pt x="18" y="10"/>
                      <a:pt x="16" y="13"/>
                      <a:pt x="14" y="1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lnTo>
                      <a:pt x="12" y="23"/>
                    </a:lnTo>
                    <a:close/>
                    <a:moveTo>
                      <a:pt x="12" y="8"/>
                    </a:moveTo>
                    <a:cubicBezTo>
                      <a:pt x="12" y="6"/>
                      <a:pt x="11" y="5"/>
                      <a:pt x="9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10"/>
                      <a:pt x="12" y="9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0" name="Freeform 42"/>
              <p:cNvSpPr>
                <a:spLocks/>
              </p:cNvSpPr>
              <p:nvPr userDrawn="1"/>
            </p:nvSpPr>
            <p:spPr bwMode="auto">
              <a:xfrm>
                <a:off x="6589713" y="6407150"/>
                <a:ext cx="61913" cy="79375"/>
              </a:xfrm>
              <a:custGeom>
                <a:avLst/>
                <a:gdLst>
                  <a:gd name="T0" fmla="*/ 0 w 19"/>
                  <a:gd name="T1" fmla="*/ 20 h 24"/>
                  <a:gd name="T2" fmla="*/ 0 w 19"/>
                  <a:gd name="T3" fmla="*/ 20 h 24"/>
                  <a:gd name="T4" fmla="*/ 3 w 19"/>
                  <a:gd name="T5" fmla="*/ 16 h 24"/>
                  <a:gd name="T6" fmla="*/ 3 w 19"/>
                  <a:gd name="T7" fmla="*/ 16 h 24"/>
                  <a:gd name="T8" fmla="*/ 9 w 19"/>
                  <a:gd name="T9" fmla="*/ 19 h 24"/>
                  <a:gd name="T10" fmla="*/ 13 w 19"/>
                  <a:gd name="T11" fmla="*/ 16 h 24"/>
                  <a:gd name="T12" fmla="*/ 10 w 19"/>
                  <a:gd name="T13" fmla="*/ 14 h 24"/>
                  <a:gd name="T14" fmla="*/ 8 w 19"/>
                  <a:gd name="T15" fmla="*/ 14 h 24"/>
                  <a:gd name="T16" fmla="*/ 1 w 19"/>
                  <a:gd name="T17" fmla="*/ 7 h 24"/>
                  <a:gd name="T18" fmla="*/ 9 w 19"/>
                  <a:gd name="T19" fmla="*/ 0 h 24"/>
                  <a:gd name="T20" fmla="*/ 18 w 19"/>
                  <a:gd name="T21" fmla="*/ 2 h 24"/>
                  <a:gd name="T22" fmla="*/ 18 w 19"/>
                  <a:gd name="T23" fmla="*/ 3 h 24"/>
                  <a:gd name="T24" fmla="*/ 15 w 19"/>
                  <a:gd name="T25" fmla="*/ 7 h 24"/>
                  <a:gd name="T26" fmla="*/ 15 w 19"/>
                  <a:gd name="T27" fmla="*/ 7 h 24"/>
                  <a:gd name="T28" fmla="*/ 9 w 19"/>
                  <a:gd name="T29" fmla="*/ 5 h 24"/>
                  <a:gd name="T30" fmla="*/ 7 w 19"/>
                  <a:gd name="T31" fmla="*/ 7 h 24"/>
                  <a:gd name="T32" fmla="*/ 10 w 19"/>
                  <a:gd name="T33" fmla="*/ 9 h 24"/>
                  <a:gd name="T34" fmla="*/ 11 w 19"/>
                  <a:gd name="T35" fmla="*/ 9 h 24"/>
                  <a:gd name="T36" fmla="*/ 19 w 19"/>
                  <a:gd name="T37" fmla="*/ 16 h 24"/>
                  <a:gd name="T38" fmla="*/ 9 w 19"/>
                  <a:gd name="T39" fmla="*/ 24 h 24"/>
                  <a:gd name="T40" fmla="*/ 0 w 19"/>
                  <a:gd name="T41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4"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7"/>
                      <a:pt x="7" y="19"/>
                      <a:pt x="9" y="19"/>
                    </a:cubicBezTo>
                    <a:cubicBezTo>
                      <a:pt x="11" y="19"/>
                      <a:pt x="13" y="18"/>
                      <a:pt x="13" y="16"/>
                    </a:cubicBezTo>
                    <a:cubicBezTo>
                      <a:pt x="13" y="15"/>
                      <a:pt x="12" y="15"/>
                      <a:pt x="10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3" y="14"/>
                      <a:pt x="1" y="11"/>
                      <a:pt x="1" y="7"/>
                    </a:cubicBezTo>
                    <a:cubicBezTo>
                      <a:pt x="1" y="3"/>
                      <a:pt x="4" y="0"/>
                      <a:pt x="9" y="0"/>
                    </a:cubicBezTo>
                    <a:cubicBezTo>
                      <a:pt x="13" y="0"/>
                      <a:pt x="16" y="1"/>
                      <a:pt x="18" y="2"/>
                    </a:cubicBezTo>
                    <a:cubicBezTo>
                      <a:pt x="18" y="2"/>
                      <a:pt x="18" y="3"/>
                      <a:pt x="18" y="3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8"/>
                      <a:pt x="8" y="8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10"/>
                      <a:pt x="19" y="12"/>
                      <a:pt x="19" y="16"/>
                    </a:cubicBezTo>
                    <a:cubicBezTo>
                      <a:pt x="19" y="21"/>
                      <a:pt x="15" y="24"/>
                      <a:pt x="9" y="24"/>
                    </a:cubicBezTo>
                    <a:cubicBezTo>
                      <a:pt x="6" y="24"/>
                      <a:pt x="2" y="22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1" name="Freeform 43"/>
              <p:cNvSpPr>
                <a:spLocks/>
              </p:cNvSpPr>
              <p:nvPr userDrawn="1"/>
            </p:nvSpPr>
            <p:spPr bwMode="auto">
              <a:xfrm>
                <a:off x="6681788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2" name="Freeform 44"/>
              <p:cNvSpPr>
                <a:spLocks/>
              </p:cNvSpPr>
              <p:nvPr userDrawn="1"/>
            </p:nvSpPr>
            <p:spPr bwMode="auto">
              <a:xfrm>
                <a:off x="6729413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7 w 19"/>
                  <a:gd name="T5" fmla="*/ 23 h 23"/>
                  <a:gd name="T6" fmla="*/ 7 w 19"/>
                  <a:gd name="T7" fmla="*/ 23 h 23"/>
                  <a:gd name="T8" fmla="*/ 7 w 19"/>
                  <a:gd name="T9" fmla="*/ 23 h 23"/>
                  <a:gd name="T10" fmla="*/ 7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1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1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9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9 w 19"/>
                  <a:gd name="T45" fmla="*/ 5 h 23"/>
                  <a:gd name="T46" fmla="*/ 19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3 w 19"/>
                  <a:gd name="T53" fmla="*/ 5 h 23"/>
                  <a:gd name="T54" fmla="*/ 13 w 19"/>
                  <a:gd name="T55" fmla="*/ 6 h 23"/>
                  <a:gd name="T56" fmla="*/ 13 w 19"/>
                  <a:gd name="T57" fmla="*/ 6 h 23"/>
                  <a:gd name="T58" fmla="*/ 13 w 19"/>
                  <a:gd name="T59" fmla="*/ 23 h 23"/>
                  <a:gd name="T60" fmla="*/ 13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3" name="Freeform 45"/>
              <p:cNvSpPr>
                <a:spLocks/>
              </p:cNvSpPr>
              <p:nvPr userDrawn="1"/>
            </p:nvSpPr>
            <p:spPr bwMode="auto">
              <a:xfrm>
                <a:off x="6821488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5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5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5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5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54" name="Freeform 46"/>
              <p:cNvSpPr>
                <a:spLocks/>
              </p:cNvSpPr>
              <p:nvPr userDrawn="1"/>
            </p:nvSpPr>
            <p:spPr bwMode="auto">
              <a:xfrm>
                <a:off x="6899275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6 w 19"/>
                  <a:gd name="T5" fmla="*/ 23 h 23"/>
                  <a:gd name="T6" fmla="*/ 6 w 19"/>
                  <a:gd name="T7" fmla="*/ 23 h 23"/>
                  <a:gd name="T8" fmla="*/ 6 w 19"/>
                  <a:gd name="T9" fmla="*/ 23 h 23"/>
                  <a:gd name="T10" fmla="*/ 6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0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0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8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8 w 19"/>
                  <a:gd name="T45" fmla="*/ 5 h 23"/>
                  <a:gd name="T46" fmla="*/ 18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2 w 19"/>
                  <a:gd name="T53" fmla="*/ 5 h 23"/>
                  <a:gd name="T54" fmla="*/ 12 w 19"/>
                  <a:gd name="T55" fmla="*/ 6 h 23"/>
                  <a:gd name="T56" fmla="*/ 12 w 19"/>
                  <a:gd name="T57" fmla="*/ 6 h 23"/>
                  <a:gd name="T58" fmla="*/ 12 w 19"/>
                  <a:gd name="T59" fmla="*/ 23 h 23"/>
                  <a:gd name="T60" fmla="*/ 12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2" y="5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</p:grpSp>
        <p:grpSp>
          <p:nvGrpSpPr>
            <p:cNvPr id="33" name="Gruppe 32"/>
            <p:cNvGrpSpPr/>
            <p:nvPr userDrawn="1"/>
          </p:nvGrpSpPr>
          <p:grpSpPr>
            <a:xfrm>
              <a:off x="5880100" y="5659438"/>
              <a:ext cx="511175" cy="544512"/>
              <a:chOff x="5880100" y="5659438"/>
              <a:chExt cx="511175" cy="544512"/>
            </a:xfrm>
            <a:grpFill/>
          </p:grpSpPr>
          <p:sp>
            <p:nvSpPr>
              <p:cNvPr id="34" name="Freeform 47"/>
              <p:cNvSpPr>
                <a:spLocks/>
              </p:cNvSpPr>
              <p:nvPr userDrawn="1"/>
            </p:nvSpPr>
            <p:spPr bwMode="auto">
              <a:xfrm>
                <a:off x="6143625" y="5678488"/>
                <a:ext cx="247650" cy="496887"/>
              </a:xfrm>
              <a:custGeom>
                <a:avLst/>
                <a:gdLst>
                  <a:gd name="T0" fmla="*/ 76 w 76"/>
                  <a:gd name="T1" fmla="*/ 123 h 151"/>
                  <a:gd name="T2" fmla="*/ 60 w 76"/>
                  <a:gd name="T3" fmla="*/ 115 h 151"/>
                  <a:gd name="T4" fmla="*/ 45 w 76"/>
                  <a:gd name="T5" fmla="*/ 52 h 151"/>
                  <a:gd name="T6" fmla="*/ 53 w 76"/>
                  <a:gd name="T7" fmla="*/ 0 h 151"/>
                  <a:gd name="T8" fmla="*/ 53 w 76"/>
                  <a:gd name="T9" fmla="*/ 0 h 151"/>
                  <a:gd name="T10" fmla="*/ 30 w 76"/>
                  <a:gd name="T11" fmla="*/ 57 h 151"/>
                  <a:gd name="T12" fmla="*/ 44 w 76"/>
                  <a:gd name="T13" fmla="*/ 151 h 151"/>
                  <a:gd name="T14" fmla="*/ 76 w 76"/>
                  <a:gd name="T15" fmla="*/ 12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151">
                    <a:moveTo>
                      <a:pt x="76" y="123"/>
                    </a:moveTo>
                    <a:cubicBezTo>
                      <a:pt x="72" y="121"/>
                      <a:pt x="68" y="119"/>
                      <a:pt x="60" y="115"/>
                    </a:cubicBezTo>
                    <a:cubicBezTo>
                      <a:pt x="40" y="103"/>
                      <a:pt x="34" y="84"/>
                      <a:pt x="45" y="52"/>
                    </a:cubicBezTo>
                    <a:cubicBezTo>
                      <a:pt x="52" y="33"/>
                      <a:pt x="55" y="17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21"/>
                      <a:pt x="44" y="34"/>
                      <a:pt x="30" y="57"/>
                    </a:cubicBezTo>
                    <a:cubicBezTo>
                      <a:pt x="0" y="105"/>
                      <a:pt x="30" y="140"/>
                      <a:pt x="44" y="151"/>
                    </a:cubicBezTo>
                    <a:cubicBezTo>
                      <a:pt x="57" y="144"/>
                      <a:pt x="68" y="135"/>
                      <a:pt x="76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35" name="Freeform 48"/>
              <p:cNvSpPr>
                <a:spLocks/>
              </p:cNvSpPr>
              <p:nvPr userDrawn="1"/>
            </p:nvSpPr>
            <p:spPr bwMode="auto">
              <a:xfrm>
                <a:off x="5997575" y="5665788"/>
                <a:ext cx="301625" cy="538162"/>
              </a:xfrm>
              <a:custGeom>
                <a:avLst/>
                <a:gdLst>
                  <a:gd name="T0" fmla="*/ 61 w 93"/>
                  <a:gd name="T1" fmla="*/ 59 h 164"/>
                  <a:gd name="T2" fmla="*/ 93 w 93"/>
                  <a:gd name="T3" fmla="*/ 1 h 164"/>
                  <a:gd name="T4" fmla="*/ 92 w 93"/>
                  <a:gd name="T5" fmla="*/ 0 h 164"/>
                  <a:gd name="T6" fmla="*/ 38 w 93"/>
                  <a:gd name="T7" fmla="*/ 58 h 164"/>
                  <a:gd name="T8" fmla="*/ 11 w 93"/>
                  <a:gd name="T9" fmla="*/ 154 h 164"/>
                  <a:gd name="T10" fmla="*/ 51 w 93"/>
                  <a:gd name="T11" fmla="*/ 164 h 164"/>
                  <a:gd name="T12" fmla="*/ 60 w 93"/>
                  <a:gd name="T13" fmla="*/ 163 h 164"/>
                  <a:gd name="T14" fmla="*/ 61 w 93"/>
                  <a:gd name="T15" fmla="*/ 5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164">
                    <a:moveTo>
                      <a:pt x="61" y="59"/>
                    </a:moveTo>
                    <a:cubicBezTo>
                      <a:pt x="84" y="32"/>
                      <a:pt x="91" y="19"/>
                      <a:pt x="93" y="1"/>
                    </a:cubicBezTo>
                    <a:cubicBezTo>
                      <a:pt x="93" y="0"/>
                      <a:pt x="92" y="0"/>
                      <a:pt x="92" y="0"/>
                    </a:cubicBezTo>
                    <a:cubicBezTo>
                      <a:pt x="87" y="23"/>
                      <a:pt x="73" y="34"/>
                      <a:pt x="38" y="58"/>
                    </a:cubicBezTo>
                    <a:cubicBezTo>
                      <a:pt x="0" y="83"/>
                      <a:pt x="2" y="127"/>
                      <a:pt x="11" y="154"/>
                    </a:cubicBezTo>
                    <a:cubicBezTo>
                      <a:pt x="23" y="160"/>
                      <a:pt x="36" y="164"/>
                      <a:pt x="51" y="164"/>
                    </a:cubicBezTo>
                    <a:cubicBezTo>
                      <a:pt x="54" y="164"/>
                      <a:pt x="57" y="164"/>
                      <a:pt x="60" y="163"/>
                    </a:cubicBezTo>
                    <a:cubicBezTo>
                      <a:pt x="32" y="122"/>
                      <a:pt x="34" y="90"/>
                      <a:pt x="6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  <p:sp>
            <p:nvSpPr>
              <p:cNvPr id="36" name="Freeform 49"/>
              <p:cNvSpPr>
                <a:spLocks/>
              </p:cNvSpPr>
              <p:nvPr userDrawn="1"/>
            </p:nvSpPr>
            <p:spPr bwMode="auto">
              <a:xfrm>
                <a:off x="5880100" y="5659438"/>
                <a:ext cx="403225" cy="436562"/>
              </a:xfrm>
              <a:custGeom>
                <a:avLst/>
                <a:gdLst>
                  <a:gd name="T0" fmla="*/ 83 w 124"/>
                  <a:gd name="T1" fmla="*/ 41 h 133"/>
                  <a:gd name="T2" fmla="*/ 124 w 124"/>
                  <a:gd name="T3" fmla="*/ 0 h 133"/>
                  <a:gd name="T4" fmla="*/ 123 w 124"/>
                  <a:gd name="T5" fmla="*/ 0 h 133"/>
                  <a:gd name="T6" fmla="*/ 52 w 124"/>
                  <a:gd name="T7" fmla="*/ 32 h 133"/>
                  <a:gd name="T8" fmla="*/ 1 w 124"/>
                  <a:gd name="T9" fmla="*/ 64 h 133"/>
                  <a:gd name="T10" fmla="*/ 0 w 124"/>
                  <a:gd name="T11" fmla="*/ 79 h 133"/>
                  <a:gd name="T12" fmla="*/ 19 w 124"/>
                  <a:gd name="T13" fmla="*/ 133 h 133"/>
                  <a:gd name="T14" fmla="*/ 83 w 124"/>
                  <a:gd name="T15" fmla="*/ 4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33">
                    <a:moveTo>
                      <a:pt x="83" y="41"/>
                    </a:moveTo>
                    <a:cubicBezTo>
                      <a:pt x="108" y="30"/>
                      <a:pt x="120" y="13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2" y="23"/>
                      <a:pt x="90" y="27"/>
                      <a:pt x="52" y="32"/>
                    </a:cubicBezTo>
                    <a:cubicBezTo>
                      <a:pt x="29" y="35"/>
                      <a:pt x="12" y="48"/>
                      <a:pt x="1" y="64"/>
                    </a:cubicBezTo>
                    <a:cubicBezTo>
                      <a:pt x="0" y="69"/>
                      <a:pt x="0" y="74"/>
                      <a:pt x="0" y="79"/>
                    </a:cubicBezTo>
                    <a:cubicBezTo>
                      <a:pt x="0" y="99"/>
                      <a:pt x="7" y="118"/>
                      <a:pt x="19" y="133"/>
                    </a:cubicBezTo>
                    <a:cubicBezTo>
                      <a:pt x="18" y="68"/>
                      <a:pt x="52" y="54"/>
                      <a:pt x="8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a-DK"/>
              </a:p>
            </p:txBody>
          </p:sp>
        </p:grpSp>
      </p:grp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3406" y="2101809"/>
            <a:ext cx="4458495" cy="3600491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Insert text here</a:t>
            </a:r>
            <a:endParaRPr lang="da-DK" dirty="0"/>
          </a:p>
        </p:txBody>
      </p:sp>
      <p:sp>
        <p:nvSpPr>
          <p:cNvPr id="7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270500" y="0"/>
            <a:ext cx="69215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pic>
        <p:nvPicPr>
          <p:cNvPr id="55" name="Billede 5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5" y="6396809"/>
            <a:ext cx="1172012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87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2791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8031879" y="957753"/>
            <a:ext cx="3588621" cy="1272251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8031879" y="2584598"/>
            <a:ext cx="3588621" cy="3500008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 rtl="0"/>
            <a:r>
              <a:rPr lang="en-gb"/>
              <a:t>Insert bullets</a:t>
            </a:r>
            <a:endParaRPr lang="da-DK" dirty="0"/>
          </a:p>
          <a:p>
            <a:pPr lvl="0" rtl="0"/>
            <a:endParaRPr lang="da-DK" dirty="0"/>
          </a:p>
          <a:p>
            <a:pPr lvl="0" rtl="0"/>
            <a:endParaRPr lang="da-DK" dirty="0"/>
          </a:p>
        </p:txBody>
      </p:sp>
      <p:grpSp>
        <p:nvGrpSpPr>
          <p:cNvPr id="8" name="Gruppe 7"/>
          <p:cNvGrpSpPr/>
          <p:nvPr userDrawn="1"/>
        </p:nvGrpSpPr>
        <p:grpSpPr>
          <a:xfrm>
            <a:off x="7427913" y="1288619"/>
            <a:ext cx="405154" cy="1182460"/>
            <a:chOff x="320675" y="2816225"/>
            <a:chExt cx="350838" cy="1023938"/>
          </a:xfrm>
          <a:solidFill>
            <a:schemeClr val="tx1"/>
          </a:solidFill>
        </p:grpSpPr>
        <p:sp>
          <p:nvSpPr>
            <p:cNvPr id="9" name="Freeform 53"/>
            <p:cNvSpPr>
              <a:spLocks/>
            </p:cNvSpPr>
            <p:nvPr userDrawn="1"/>
          </p:nvSpPr>
          <p:spPr bwMode="auto">
            <a:xfrm>
              <a:off x="608013" y="3778250"/>
              <a:ext cx="63500" cy="61913"/>
            </a:xfrm>
            <a:custGeom>
              <a:avLst/>
              <a:gdLst>
                <a:gd name="T0" fmla="*/ 19 w 19"/>
                <a:gd name="T1" fmla="*/ 0 h 19"/>
                <a:gd name="T2" fmla="*/ 19 w 19"/>
                <a:gd name="T3" fmla="*/ 4 h 19"/>
                <a:gd name="T4" fmla="*/ 3 w 19"/>
                <a:gd name="T5" fmla="*/ 19 h 19"/>
                <a:gd name="T6" fmla="*/ 0 w 19"/>
                <a:gd name="T7" fmla="*/ 19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4" y="9"/>
                    <a:pt x="8" y="14"/>
                    <a:pt x="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" y="13"/>
                    <a:pt x="13" y="7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0" name="Freeform 54"/>
            <p:cNvSpPr>
              <a:spLocks/>
            </p:cNvSpPr>
            <p:nvPr userDrawn="1"/>
          </p:nvSpPr>
          <p:spPr bwMode="auto">
            <a:xfrm>
              <a:off x="528638" y="3706813"/>
              <a:ext cx="142875" cy="133350"/>
            </a:xfrm>
            <a:custGeom>
              <a:avLst/>
              <a:gdLst>
                <a:gd name="T0" fmla="*/ 43 w 43"/>
                <a:gd name="T1" fmla="*/ 0 h 41"/>
                <a:gd name="T2" fmla="*/ 43 w 43"/>
                <a:gd name="T3" fmla="*/ 4 h 41"/>
                <a:gd name="T4" fmla="*/ 7 w 43"/>
                <a:gd name="T5" fmla="*/ 38 h 41"/>
                <a:gd name="T6" fmla="*/ 3 w 43"/>
                <a:gd name="T7" fmla="*/ 41 h 41"/>
                <a:gd name="T8" fmla="*/ 0 w 43"/>
                <a:gd name="T9" fmla="*/ 41 h 41"/>
                <a:gd name="T10" fmla="*/ 42 w 43"/>
                <a:gd name="T11" fmla="*/ 1 h 41"/>
                <a:gd name="T12" fmla="*/ 43 w 43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1">
                  <a:moveTo>
                    <a:pt x="43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31" y="14"/>
                    <a:pt x="19" y="26"/>
                    <a:pt x="7" y="38"/>
                  </a:cubicBezTo>
                  <a:cubicBezTo>
                    <a:pt x="6" y="39"/>
                    <a:pt x="5" y="40"/>
                    <a:pt x="3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4" y="28"/>
                    <a:pt x="27" y="14"/>
                    <a:pt x="42" y="1"/>
                  </a:cubicBezTo>
                  <a:cubicBezTo>
                    <a:pt x="42" y="1"/>
                    <a:pt x="43" y="1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1" name="Freeform 55"/>
            <p:cNvSpPr>
              <a:spLocks/>
            </p:cNvSpPr>
            <p:nvPr userDrawn="1"/>
          </p:nvSpPr>
          <p:spPr bwMode="auto">
            <a:xfrm>
              <a:off x="431800" y="3636963"/>
              <a:ext cx="239713" cy="203200"/>
            </a:xfrm>
            <a:custGeom>
              <a:avLst/>
              <a:gdLst>
                <a:gd name="T0" fmla="*/ 72 w 72"/>
                <a:gd name="T1" fmla="*/ 0 h 62"/>
                <a:gd name="T2" fmla="*/ 72 w 72"/>
                <a:gd name="T3" fmla="*/ 3 h 62"/>
                <a:gd name="T4" fmla="*/ 35 w 72"/>
                <a:gd name="T5" fmla="*/ 37 h 62"/>
                <a:gd name="T6" fmla="*/ 4 w 72"/>
                <a:gd name="T7" fmla="*/ 62 h 62"/>
                <a:gd name="T8" fmla="*/ 0 w 72"/>
                <a:gd name="T9" fmla="*/ 62 h 62"/>
                <a:gd name="T10" fmla="*/ 7 w 72"/>
                <a:gd name="T11" fmla="*/ 58 h 62"/>
                <a:gd name="T12" fmla="*/ 70 w 72"/>
                <a:gd name="T13" fmla="*/ 2 h 62"/>
                <a:gd name="T14" fmla="*/ 72 w 72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62">
                  <a:moveTo>
                    <a:pt x="72" y="0"/>
                  </a:moveTo>
                  <a:cubicBezTo>
                    <a:pt x="72" y="3"/>
                    <a:pt x="72" y="3"/>
                    <a:pt x="72" y="3"/>
                  </a:cubicBezTo>
                  <a:cubicBezTo>
                    <a:pt x="59" y="14"/>
                    <a:pt x="47" y="25"/>
                    <a:pt x="35" y="37"/>
                  </a:cubicBezTo>
                  <a:cubicBezTo>
                    <a:pt x="26" y="46"/>
                    <a:pt x="15" y="55"/>
                    <a:pt x="4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1"/>
                    <a:pt x="5" y="59"/>
                    <a:pt x="7" y="58"/>
                  </a:cubicBezTo>
                  <a:cubicBezTo>
                    <a:pt x="30" y="41"/>
                    <a:pt x="48" y="20"/>
                    <a:pt x="70" y="2"/>
                  </a:cubicBezTo>
                  <a:cubicBezTo>
                    <a:pt x="70" y="1"/>
                    <a:pt x="71" y="1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2" name="Freeform 56"/>
            <p:cNvSpPr>
              <a:spLocks/>
            </p:cNvSpPr>
            <p:nvPr userDrawn="1"/>
          </p:nvSpPr>
          <p:spPr bwMode="auto">
            <a:xfrm>
              <a:off x="320675" y="3568700"/>
              <a:ext cx="350838" cy="261938"/>
            </a:xfrm>
            <a:custGeom>
              <a:avLst/>
              <a:gdLst>
                <a:gd name="T0" fmla="*/ 105 w 105"/>
                <a:gd name="T1" fmla="*/ 0 h 80"/>
                <a:gd name="T2" fmla="*/ 105 w 105"/>
                <a:gd name="T3" fmla="*/ 3 h 80"/>
                <a:gd name="T4" fmla="*/ 67 w 105"/>
                <a:gd name="T5" fmla="*/ 37 h 80"/>
                <a:gd name="T6" fmla="*/ 0 w 105"/>
                <a:gd name="T7" fmla="*/ 80 h 80"/>
                <a:gd name="T8" fmla="*/ 0 w 105"/>
                <a:gd name="T9" fmla="*/ 77 h 80"/>
                <a:gd name="T10" fmla="*/ 39 w 105"/>
                <a:gd name="T11" fmla="*/ 57 h 80"/>
                <a:gd name="T12" fmla="*/ 102 w 105"/>
                <a:gd name="T13" fmla="*/ 3 h 80"/>
                <a:gd name="T14" fmla="*/ 105 w 105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80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2" y="14"/>
                    <a:pt x="80" y="25"/>
                    <a:pt x="67" y="37"/>
                  </a:cubicBezTo>
                  <a:cubicBezTo>
                    <a:pt x="48" y="55"/>
                    <a:pt x="25" y="70"/>
                    <a:pt x="0" y="8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2"/>
                    <a:pt x="27" y="65"/>
                    <a:pt x="39" y="57"/>
                  </a:cubicBezTo>
                  <a:cubicBezTo>
                    <a:pt x="62" y="41"/>
                    <a:pt x="81" y="21"/>
                    <a:pt x="102" y="3"/>
                  </a:cubicBezTo>
                  <a:cubicBezTo>
                    <a:pt x="103" y="2"/>
                    <a:pt x="104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3" name="Freeform 57"/>
            <p:cNvSpPr>
              <a:spLocks/>
            </p:cNvSpPr>
            <p:nvPr userDrawn="1"/>
          </p:nvSpPr>
          <p:spPr bwMode="auto">
            <a:xfrm>
              <a:off x="320675" y="3506788"/>
              <a:ext cx="350838" cy="249238"/>
            </a:xfrm>
            <a:custGeom>
              <a:avLst/>
              <a:gdLst>
                <a:gd name="T0" fmla="*/ 105 w 105"/>
                <a:gd name="T1" fmla="*/ 0 h 76"/>
                <a:gd name="T2" fmla="*/ 105 w 105"/>
                <a:gd name="T3" fmla="*/ 2 h 76"/>
                <a:gd name="T4" fmla="*/ 67 w 105"/>
                <a:gd name="T5" fmla="*/ 35 h 76"/>
                <a:gd name="T6" fmla="*/ 0 w 105"/>
                <a:gd name="T7" fmla="*/ 76 h 76"/>
                <a:gd name="T8" fmla="*/ 0 w 105"/>
                <a:gd name="T9" fmla="*/ 74 h 76"/>
                <a:gd name="T10" fmla="*/ 39 w 105"/>
                <a:gd name="T11" fmla="*/ 54 h 76"/>
                <a:gd name="T12" fmla="*/ 101 w 105"/>
                <a:gd name="T13" fmla="*/ 2 h 76"/>
                <a:gd name="T14" fmla="*/ 105 w 105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6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2" y="13"/>
                    <a:pt x="79" y="24"/>
                    <a:pt x="67" y="35"/>
                  </a:cubicBezTo>
                  <a:cubicBezTo>
                    <a:pt x="48" y="52"/>
                    <a:pt x="25" y="67"/>
                    <a:pt x="0" y="76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4" y="69"/>
                    <a:pt x="27" y="62"/>
                    <a:pt x="39" y="54"/>
                  </a:cubicBezTo>
                  <a:cubicBezTo>
                    <a:pt x="62" y="39"/>
                    <a:pt x="80" y="19"/>
                    <a:pt x="101" y="2"/>
                  </a:cubicBezTo>
                  <a:cubicBezTo>
                    <a:pt x="103" y="1"/>
                    <a:pt x="104" y="0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4" name="Freeform 58"/>
            <p:cNvSpPr>
              <a:spLocks/>
            </p:cNvSpPr>
            <p:nvPr userDrawn="1"/>
          </p:nvSpPr>
          <p:spPr bwMode="auto">
            <a:xfrm>
              <a:off x="320675" y="3441700"/>
              <a:ext cx="350838" cy="241300"/>
            </a:xfrm>
            <a:custGeom>
              <a:avLst/>
              <a:gdLst>
                <a:gd name="T0" fmla="*/ 105 w 105"/>
                <a:gd name="T1" fmla="*/ 0 h 74"/>
                <a:gd name="T2" fmla="*/ 105 w 105"/>
                <a:gd name="T3" fmla="*/ 3 h 74"/>
                <a:gd name="T4" fmla="*/ 67 w 105"/>
                <a:gd name="T5" fmla="*/ 34 h 74"/>
                <a:gd name="T6" fmla="*/ 0 w 105"/>
                <a:gd name="T7" fmla="*/ 74 h 74"/>
                <a:gd name="T8" fmla="*/ 0 w 105"/>
                <a:gd name="T9" fmla="*/ 72 h 74"/>
                <a:gd name="T10" fmla="*/ 39 w 105"/>
                <a:gd name="T11" fmla="*/ 52 h 74"/>
                <a:gd name="T12" fmla="*/ 101 w 105"/>
                <a:gd name="T13" fmla="*/ 3 h 74"/>
                <a:gd name="T14" fmla="*/ 105 w 10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2" y="13"/>
                    <a:pt x="79" y="24"/>
                    <a:pt x="67" y="34"/>
                  </a:cubicBezTo>
                  <a:cubicBezTo>
                    <a:pt x="47" y="51"/>
                    <a:pt x="25" y="65"/>
                    <a:pt x="0" y="7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4" y="67"/>
                    <a:pt x="27" y="60"/>
                    <a:pt x="39" y="52"/>
                  </a:cubicBezTo>
                  <a:cubicBezTo>
                    <a:pt x="62" y="38"/>
                    <a:pt x="80" y="19"/>
                    <a:pt x="101" y="3"/>
                  </a:cubicBezTo>
                  <a:cubicBezTo>
                    <a:pt x="103" y="2"/>
                    <a:pt x="104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5" name="Freeform 59"/>
            <p:cNvSpPr>
              <a:spLocks/>
            </p:cNvSpPr>
            <p:nvPr userDrawn="1"/>
          </p:nvSpPr>
          <p:spPr bwMode="auto">
            <a:xfrm>
              <a:off x="320675" y="3382963"/>
              <a:ext cx="350838" cy="228600"/>
            </a:xfrm>
            <a:custGeom>
              <a:avLst/>
              <a:gdLst>
                <a:gd name="T0" fmla="*/ 105 w 105"/>
                <a:gd name="T1" fmla="*/ 0 h 70"/>
                <a:gd name="T2" fmla="*/ 105 w 105"/>
                <a:gd name="T3" fmla="*/ 2 h 70"/>
                <a:gd name="T4" fmla="*/ 67 w 105"/>
                <a:gd name="T5" fmla="*/ 32 h 70"/>
                <a:gd name="T6" fmla="*/ 0 w 105"/>
                <a:gd name="T7" fmla="*/ 70 h 70"/>
                <a:gd name="T8" fmla="*/ 0 w 105"/>
                <a:gd name="T9" fmla="*/ 68 h 70"/>
                <a:gd name="T10" fmla="*/ 40 w 105"/>
                <a:gd name="T11" fmla="*/ 50 h 70"/>
                <a:gd name="T12" fmla="*/ 102 w 105"/>
                <a:gd name="T13" fmla="*/ 2 h 70"/>
                <a:gd name="T14" fmla="*/ 105 w 105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0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2" y="12"/>
                    <a:pt x="80" y="22"/>
                    <a:pt x="67" y="32"/>
                  </a:cubicBezTo>
                  <a:cubicBezTo>
                    <a:pt x="48" y="49"/>
                    <a:pt x="25" y="62"/>
                    <a:pt x="0" y="7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4" y="63"/>
                    <a:pt x="27" y="57"/>
                    <a:pt x="40" y="50"/>
                  </a:cubicBezTo>
                  <a:cubicBezTo>
                    <a:pt x="62" y="36"/>
                    <a:pt x="81" y="18"/>
                    <a:pt x="102" y="2"/>
                  </a:cubicBezTo>
                  <a:cubicBezTo>
                    <a:pt x="103" y="1"/>
                    <a:pt x="104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6" name="Freeform 60"/>
            <p:cNvSpPr>
              <a:spLocks/>
            </p:cNvSpPr>
            <p:nvPr userDrawn="1"/>
          </p:nvSpPr>
          <p:spPr bwMode="auto">
            <a:xfrm>
              <a:off x="320675" y="3324225"/>
              <a:ext cx="350838" cy="219075"/>
            </a:xfrm>
            <a:custGeom>
              <a:avLst/>
              <a:gdLst>
                <a:gd name="T0" fmla="*/ 105 w 105"/>
                <a:gd name="T1" fmla="*/ 0 h 67"/>
                <a:gd name="T2" fmla="*/ 105 w 105"/>
                <a:gd name="T3" fmla="*/ 2 h 67"/>
                <a:gd name="T4" fmla="*/ 68 w 105"/>
                <a:gd name="T5" fmla="*/ 31 h 67"/>
                <a:gd name="T6" fmla="*/ 0 w 105"/>
                <a:gd name="T7" fmla="*/ 67 h 67"/>
                <a:gd name="T8" fmla="*/ 0 w 105"/>
                <a:gd name="T9" fmla="*/ 65 h 67"/>
                <a:gd name="T10" fmla="*/ 41 w 105"/>
                <a:gd name="T11" fmla="*/ 47 h 67"/>
                <a:gd name="T12" fmla="*/ 102 w 105"/>
                <a:gd name="T13" fmla="*/ 2 h 67"/>
                <a:gd name="T14" fmla="*/ 105 w 105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7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2" y="11"/>
                    <a:pt x="80" y="21"/>
                    <a:pt x="68" y="31"/>
                  </a:cubicBezTo>
                  <a:cubicBezTo>
                    <a:pt x="48" y="47"/>
                    <a:pt x="25" y="60"/>
                    <a:pt x="0" y="6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4" y="61"/>
                    <a:pt x="28" y="55"/>
                    <a:pt x="41" y="47"/>
                  </a:cubicBezTo>
                  <a:cubicBezTo>
                    <a:pt x="63" y="34"/>
                    <a:pt x="81" y="17"/>
                    <a:pt x="102" y="2"/>
                  </a:cubicBezTo>
                  <a:cubicBezTo>
                    <a:pt x="103" y="1"/>
                    <a:pt x="104" y="0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7" name="Freeform 61"/>
            <p:cNvSpPr>
              <a:spLocks/>
            </p:cNvSpPr>
            <p:nvPr userDrawn="1"/>
          </p:nvSpPr>
          <p:spPr bwMode="auto">
            <a:xfrm>
              <a:off x="320675" y="3263900"/>
              <a:ext cx="350838" cy="212725"/>
            </a:xfrm>
            <a:custGeom>
              <a:avLst/>
              <a:gdLst>
                <a:gd name="T0" fmla="*/ 105 w 105"/>
                <a:gd name="T1" fmla="*/ 0 h 65"/>
                <a:gd name="T2" fmla="*/ 105 w 105"/>
                <a:gd name="T3" fmla="*/ 3 h 65"/>
                <a:gd name="T4" fmla="*/ 69 w 105"/>
                <a:gd name="T5" fmla="*/ 29 h 65"/>
                <a:gd name="T6" fmla="*/ 0 w 105"/>
                <a:gd name="T7" fmla="*/ 65 h 65"/>
                <a:gd name="T8" fmla="*/ 0 w 105"/>
                <a:gd name="T9" fmla="*/ 62 h 65"/>
                <a:gd name="T10" fmla="*/ 42 w 105"/>
                <a:gd name="T11" fmla="*/ 45 h 65"/>
                <a:gd name="T12" fmla="*/ 103 w 105"/>
                <a:gd name="T13" fmla="*/ 2 h 65"/>
                <a:gd name="T14" fmla="*/ 105 w 105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5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3" y="11"/>
                    <a:pt x="81" y="20"/>
                    <a:pt x="69" y="29"/>
                  </a:cubicBezTo>
                  <a:cubicBezTo>
                    <a:pt x="49" y="45"/>
                    <a:pt x="25" y="58"/>
                    <a:pt x="0" y="6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5" y="58"/>
                    <a:pt x="29" y="53"/>
                    <a:pt x="42" y="45"/>
                  </a:cubicBezTo>
                  <a:cubicBezTo>
                    <a:pt x="64" y="33"/>
                    <a:pt x="82" y="16"/>
                    <a:pt x="103" y="2"/>
                  </a:cubicBezTo>
                  <a:cubicBezTo>
                    <a:pt x="104" y="1"/>
                    <a:pt x="104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8" name="Freeform 62"/>
            <p:cNvSpPr>
              <a:spLocks/>
            </p:cNvSpPr>
            <p:nvPr userDrawn="1"/>
          </p:nvSpPr>
          <p:spPr bwMode="auto">
            <a:xfrm>
              <a:off x="320675" y="3208338"/>
              <a:ext cx="350838" cy="200025"/>
            </a:xfrm>
            <a:custGeom>
              <a:avLst/>
              <a:gdLst>
                <a:gd name="T0" fmla="*/ 105 w 105"/>
                <a:gd name="T1" fmla="*/ 0 h 61"/>
                <a:gd name="T2" fmla="*/ 105 w 105"/>
                <a:gd name="T3" fmla="*/ 3 h 61"/>
                <a:gd name="T4" fmla="*/ 71 w 105"/>
                <a:gd name="T5" fmla="*/ 27 h 61"/>
                <a:gd name="T6" fmla="*/ 0 w 105"/>
                <a:gd name="T7" fmla="*/ 61 h 61"/>
                <a:gd name="T8" fmla="*/ 0 w 105"/>
                <a:gd name="T9" fmla="*/ 59 h 61"/>
                <a:gd name="T10" fmla="*/ 44 w 105"/>
                <a:gd name="T11" fmla="*/ 42 h 61"/>
                <a:gd name="T12" fmla="*/ 104 w 105"/>
                <a:gd name="T13" fmla="*/ 1 h 61"/>
                <a:gd name="T14" fmla="*/ 105 w 105"/>
                <a:gd name="T1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1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3" y="11"/>
                    <a:pt x="82" y="19"/>
                    <a:pt x="71" y="27"/>
                  </a:cubicBezTo>
                  <a:cubicBezTo>
                    <a:pt x="50" y="43"/>
                    <a:pt x="25" y="55"/>
                    <a:pt x="0" y="6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5" y="55"/>
                    <a:pt x="30" y="50"/>
                    <a:pt x="44" y="42"/>
                  </a:cubicBezTo>
                  <a:cubicBezTo>
                    <a:pt x="65" y="31"/>
                    <a:pt x="84" y="15"/>
                    <a:pt x="104" y="1"/>
                  </a:cubicBezTo>
                  <a:cubicBezTo>
                    <a:pt x="104" y="1"/>
                    <a:pt x="105" y="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19" name="Freeform 63"/>
            <p:cNvSpPr>
              <a:spLocks/>
            </p:cNvSpPr>
            <p:nvPr userDrawn="1"/>
          </p:nvSpPr>
          <p:spPr bwMode="auto">
            <a:xfrm>
              <a:off x="320675" y="3155950"/>
              <a:ext cx="350838" cy="190500"/>
            </a:xfrm>
            <a:custGeom>
              <a:avLst/>
              <a:gdLst>
                <a:gd name="T0" fmla="*/ 105 w 105"/>
                <a:gd name="T1" fmla="*/ 0 h 58"/>
                <a:gd name="T2" fmla="*/ 105 w 105"/>
                <a:gd name="T3" fmla="*/ 2 h 58"/>
                <a:gd name="T4" fmla="*/ 72 w 105"/>
                <a:gd name="T5" fmla="*/ 25 h 58"/>
                <a:gd name="T6" fmla="*/ 0 w 105"/>
                <a:gd name="T7" fmla="*/ 58 h 58"/>
                <a:gd name="T8" fmla="*/ 0 w 105"/>
                <a:gd name="T9" fmla="*/ 55 h 58"/>
                <a:gd name="T10" fmla="*/ 46 w 105"/>
                <a:gd name="T11" fmla="*/ 39 h 58"/>
                <a:gd name="T12" fmla="*/ 105 w 105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58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4" y="10"/>
                    <a:pt x="83" y="17"/>
                    <a:pt x="72" y="25"/>
                  </a:cubicBezTo>
                  <a:cubicBezTo>
                    <a:pt x="51" y="41"/>
                    <a:pt x="26" y="52"/>
                    <a:pt x="0" y="5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6" y="52"/>
                    <a:pt x="31" y="47"/>
                    <a:pt x="46" y="39"/>
                  </a:cubicBezTo>
                  <a:cubicBezTo>
                    <a:pt x="67" y="28"/>
                    <a:pt x="85" y="13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0" name="Freeform 64"/>
            <p:cNvSpPr>
              <a:spLocks/>
            </p:cNvSpPr>
            <p:nvPr userDrawn="1"/>
          </p:nvSpPr>
          <p:spPr bwMode="auto">
            <a:xfrm>
              <a:off x="320675" y="3103563"/>
              <a:ext cx="350838" cy="177800"/>
            </a:xfrm>
            <a:custGeom>
              <a:avLst/>
              <a:gdLst>
                <a:gd name="T0" fmla="*/ 105 w 105"/>
                <a:gd name="T1" fmla="*/ 0 h 54"/>
                <a:gd name="T2" fmla="*/ 105 w 105"/>
                <a:gd name="T3" fmla="*/ 2 h 54"/>
                <a:gd name="T4" fmla="*/ 74 w 105"/>
                <a:gd name="T5" fmla="*/ 23 h 54"/>
                <a:gd name="T6" fmla="*/ 0 w 105"/>
                <a:gd name="T7" fmla="*/ 54 h 54"/>
                <a:gd name="T8" fmla="*/ 0 w 105"/>
                <a:gd name="T9" fmla="*/ 52 h 54"/>
                <a:gd name="T10" fmla="*/ 48 w 105"/>
                <a:gd name="T11" fmla="*/ 36 h 54"/>
                <a:gd name="T12" fmla="*/ 105 w 105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54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5" y="9"/>
                    <a:pt x="84" y="16"/>
                    <a:pt x="74" y="23"/>
                  </a:cubicBezTo>
                  <a:cubicBezTo>
                    <a:pt x="52" y="38"/>
                    <a:pt x="27" y="49"/>
                    <a:pt x="0" y="5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7" y="49"/>
                    <a:pt x="33" y="44"/>
                    <a:pt x="48" y="36"/>
                  </a:cubicBezTo>
                  <a:cubicBezTo>
                    <a:pt x="68" y="26"/>
                    <a:pt x="86" y="12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1" name="Freeform 65"/>
            <p:cNvSpPr>
              <a:spLocks/>
            </p:cNvSpPr>
            <p:nvPr userDrawn="1"/>
          </p:nvSpPr>
          <p:spPr bwMode="auto">
            <a:xfrm>
              <a:off x="320675" y="3055938"/>
              <a:ext cx="350838" cy="163513"/>
            </a:xfrm>
            <a:custGeom>
              <a:avLst/>
              <a:gdLst>
                <a:gd name="T0" fmla="*/ 105 w 105"/>
                <a:gd name="T1" fmla="*/ 0 h 50"/>
                <a:gd name="T2" fmla="*/ 105 w 105"/>
                <a:gd name="T3" fmla="*/ 2 h 50"/>
                <a:gd name="T4" fmla="*/ 76 w 105"/>
                <a:gd name="T5" fmla="*/ 20 h 50"/>
                <a:gd name="T6" fmla="*/ 0 w 105"/>
                <a:gd name="T7" fmla="*/ 50 h 50"/>
                <a:gd name="T8" fmla="*/ 0 w 105"/>
                <a:gd name="T9" fmla="*/ 48 h 50"/>
                <a:gd name="T10" fmla="*/ 51 w 105"/>
                <a:gd name="T11" fmla="*/ 33 h 50"/>
                <a:gd name="T12" fmla="*/ 105 w 105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50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5" y="8"/>
                    <a:pt x="86" y="14"/>
                    <a:pt x="76" y="20"/>
                  </a:cubicBezTo>
                  <a:cubicBezTo>
                    <a:pt x="54" y="36"/>
                    <a:pt x="27" y="46"/>
                    <a:pt x="0" y="5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7" y="45"/>
                    <a:pt x="35" y="41"/>
                    <a:pt x="51" y="33"/>
                  </a:cubicBezTo>
                  <a:cubicBezTo>
                    <a:pt x="70" y="24"/>
                    <a:pt x="87" y="1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2" name="Freeform 66"/>
            <p:cNvSpPr>
              <a:spLocks/>
            </p:cNvSpPr>
            <p:nvPr userDrawn="1"/>
          </p:nvSpPr>
          <p:spPr bwMode="auto">
            <a:xfrm>
              <a:off x="320675" y="3003550"/>
              <a:ext cx="350838" cy="152400"/>
            </a:xfrm>
            <a:custGeom>
              <a:avLst/>
              <a:gdLst>
                <a:gd name="T0" fmla="*/ 105 w 105"/>
                <a:gd name="T1" fmla="*/ 0 h 47"/>
                <a:gd name="T2" fmla="*/ 105 w 105"/>
                <a:gd name="T3" fmla="*/ 3 h 47"/>
                <a:gd name="T4" fmla="*/ 79 w 105"/>
                <a:gd name="T5" fmla="*/ 19 h 47"/>
                <a:gd name="T6" fmla="*/ 0 w 105"/>
                <a:gd name="T7" fmla="*/ 47 h 47"/>
                <a:gd name="T8" fmla="*/ 0 w 105"/>
                <a:gd name="T9" fmla="*/ 45 h 47"/>
                <a:gd name="T10" fmla="*/ 53 w 105"/>
                <a:gd name="T11" fmla="*/ 31 h 47"/>
                <a:gd name="T12" fmla="*/ 105 w 105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47">
                  <a:moveTo>
                    <a:pt x="105" y="0"/>
                  </a:moveTo>
                  <a:cubicBezTo>
                    <a:pt x="105" y="3"/>
                    <a:pt x="105" y="3"/>
                    <a:pt x="105" y="3"/>
                  </a:cubicBezTo>
                  <a:cubicBezTo>
                    <a:pt x="96" y="8"/>
                    <a:pt x="88" y="13"/>
                    <a:pt x="79" y="19"/>
                  </a:cubicBezTo>
                  <a:cubicBezTo>
                    <a:pt x="55" y="34"/>
                    <a:pt x="28" y="44"/>
                    <a:pt x="0" y="4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8" y="43"/>
                    <a:pt x="36" y="39"/>
                    <a:pt x="53" y="31"/>
                  </a:cubicBezTo>
                  <a:cubicBezTo>
                    <a:pt x="72" y="23"/>
                    <a:pt x="88" y="1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3" name="Freeform 67"/>
            <p:cNvSpPr>
              <a:spLocks/>
            </p:cNvSpPr>
            <p:nvPr userDrawn="1"/>
          </p:nvSpPr>
          <p:spPr bwMode="auto">
            <a:xfrm>
              <a:off x="320675" y="2957513"/>
              <a:ext cx="350838" cy="139700"/>
            </a:xfrm>
            <a:custGeom>
              <a:avLst/>
              <a:gdLst>
                <a:gd name="T0" fmla="*/ 105 w 105"/>
                <a:gd name="T1" fmla="*/ 0 h 43"/>
                <a:gd name="T2" fmla="*/ 105 w 105"/>
                <a:gd name="T3" fmla="*/ 2 h 43"/>
                <a:gd name="T4" fmla="*/ 82 w 105"/>
                <a:gd name="T5" fmla="*/ 16 h 43"/>
                <a:gd name="T6" fmla="*/ 0 w 105"/>
                <a:gd name="T7" fmla="*/ 43 h 43"/>
                <a:gd name="T8" fmla="*/ 0 w 105"/>
                <a:gd name="T9" fmla="*/ 40 h 43"/>
                <a:gd name="T10" fmla="*/ 56 w 105"/>
                <a:gd name="T11" fmla="*/ 27 h 43"/>
                <a:gd name="T12" fmla="*/ 105 w 105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43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7" y="6"/>
                    <a:pt x="89" y="11"/>
                    <a:pt x="82" y="16"/>
                  </a:cubicBezTo>
                  <a:cubicBezTo>
                    <a:pt x="57" y="31"/>
                    <a:pt x="29" y="41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9" y="39"/>
                    <a:pt x="38" y="35"/>
                    <a:pt x="56" y="27"/>
                  </a:cubicBezTo>
                  <a:cubicBezTo>
                    <a:pt x="74" y="20"/>
                    <a:pt x="89" y="9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4" name="Freeform 68"/>
            <p:cNvSpPr>
              <a:spLocks/>
            </p:cNvSpPr>
            <p:nvPr userDrawn="1"/>
          </p:nvSpPr>
          <p:spPr bwMode="auto">
            <a:xfrm>
              <a:off x="320675" y="2911475"/>
              <a:ext cx="350838" cy="127000"/>
            </a:xfrm>
            <a:custGeom>
              <a:avLst/>
              <a:gdLst>
                <a:gd name="T0" fmla="*/ 105 w 105"/>
                <a:gd name="T1" fmla="*/ 0 h 39"/>
                <a:gd name="T2" fmla="*/ 105 w 105"/>
                <a:gd name="T3" fmla="*/ 2 h 39"/>
                <a:gd name="T4" fmla="*/ 85 w 105"/>
                <a:gd name="T5" fmla="*/ 13 h 39"/>
                <a:gd name="T6" fmla="*/ 0 w 105"/>
                <a:gd name="T7" fmla="*/ 39 h 39"/>
                <a:gd name="T8" fmla="*/ 0 w 105"/>
                <a:gd name="T9" fmla="*/ 36 h 39"/>
                <a:gd name="T10" fmla="*/ 60 w 105"/>
                <a:gd name="T11" fmla="*/ 24 h 39"/>
                <a:gd name="T12" fmla="*/ 105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8" y="5"/>
                    <a:pt x="91" y="9"/>
                    <a:pt x="85" y="13"/>
                  </a:cubicBezTo>
                  <a:cubicBezTo>
                    <a:pt x="59" y="29"/>
                    <a:pt x="30" y="38"/>
                    <a:pt x="0" y="3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0" y="36"/>
                    <a:pt x="41" y="32"/>
                    <a:pt x="60" y="24"/>
                  </a:cubicBezTo>
                  <a:cubicBezTo>
                    <a:pt x="76" y="17"/>
                    <a:pt x="90" y="8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5" name="Freeform 69"/>
            <p:cNvSpPr>
              <a:spLocks/>
            </p:cNvSpPr>
            <p:nvPr userDrawn="1"/>
          </p:nvSpPr>
          <p:spPr bwMode="auto">
            <a:xfrm>
              <a:off x="320675" y="2865438"/>
              <a:ext cx="350838" cy="114300"/>
            </a:xfrm>
            <a:custGeom>
              <a:avLst/>
              <a:gdLst>
                <a:gd name="T0" fmla="*/ 105 w 105"/>
                <a:gd name="T1" fmla="*/ 0 h 35"/>
                <a:gd name="T2" fmla="*/ 105 w 105"/>
                <a:gd name="T3" fmla="*/ 2 h 35"/>
                <a:gd name="T4" fmla="*/ 88 w 105"/>
                <a:gd name="T5" fmla="*/ 11 h 35"/>
                <a:gd name="T6" fmla="*/ 0 w 105"/>
                <a:gd name="T7" fmla="*/ 34 h 35"/>
                <a:gd name="T8" fmla="*/ 0 w 105"/>
                <a:gd name="T9" fmla="*/ 32 h 35"/>
                <a:gd name="T10" fmla="*/ 63 w 105"/>
                <a:gd name="T11" fmla="*/ 21 h 35"/>
                <a:gd name="T12" fmla="*/ 105 w 10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5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99" y="5"/>
                    <a:pt x="93" y="8"/>
                    <a:pt x="88" y="11"/>
                  </a:cubicBezTo>
                  <a:cubicBezTo>
                    <a:pt x="61" y="27"/>
                    <a:pt x="31" y="35"/>
                    <a:pt x="0" y="3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1" y="33"/>
                    <a:pt x="43" y="29"/>
                    <a:pt x="63" y="21"/>
                  </a:cubicBezTo>
                  <a:cubicBezTo>
                    <a:pt x="78" y="16"/>
                    <a:pt x="91" y="7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6" name="Freeform 70"/>
            <p:cNvSpPr>
              <a:spLocks/>
            </p:cNvSpPr>
            <p:nvPr userDrawn="1"/>
          </p:nvSpPr>
          <p:spPr bwMode="auto">
            <a:xfrm>
              <a:off x="320675" y="2819400"/>
              <a:ext cx="350838" cy="107950"/>
            </a:xfrm>
            <a:custGeom>
              <a:avLst/>
              <a:gdLst>
                <a:gd name="T0" fmla="*/ 105 w 105"/>
                <a:gd name="T1" fmla="*/ 0 h 33"/>
                <a:gd name="T2" fmla="*/ 105 w 105"/>
                <a:gd name="T3" fmla="*/ 2 h 33"/>
                <a:gd name="T4" fmla="*/ 91 w 105"/>
                <a:gd name="T5" fmla="*/ 10 h 33"/>
                <a:gd name="T6" fmla="*/ 0 w 105"/>
                <a:gd name="T7" fmla="*/ 30 h 33"/>
                <a:gd name="T8" fmla="*/ 0 w 105"/>
                <a:gd name="T9" fmla="*/ 28 h 33"/>
                <a:gd name="T10" fmla="*/ 3 w 105"/>
                <a:gd name="T11" fmla="*/ 28 h 33"/>
                <a:gd name="T12" fmla="*/ 67 w 105"/>
                <a:gd name="T13" fmla="*/ 19 h 33"/>
                <a:gd name="T14" fmla="*/ 105 w 10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3">
                  <a:moveTo>
                    <a:pt x="105" y="0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100" y="4"/>
                    <a:pt x="96" y="7"/>
                    <a:pt x="91" y="10"/>
                  </a:cubicBezTo>
                  <a:cubicBezTo>
                    <a:pt x="64" y="25"/>
                    <a:pt x="31" y="33"/>
                    <a:pt x="0" y="3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3" y="28"/>
                  </a:cubicBezTo>
                  <a:cubicBezTo>
                    <a:pt x="25" y="29"/>
                    <a:pt x="47" y="27"/>
                    <a:pt x="67" y="19"/>
                  </a:cubicBezTo>
                  <a:cubicBezTo>
                    <a:pt x="80" y="14"/>
                    <a:pt x="93" y="7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  <p:sp>
          <p:nvSpPr>
            <p:cNvPr id="27" name="Freeform 71"/>
            <p:cNvSpPr>
              <a:spLocks/>
            </p:cNvSpPr>
            <p:nvPr userDrawn="1"/>
          </p:nvSpPr>
          <p:spPr bwMode="auto">
            <a:xfrm>
              <a:off x="320675" y="2816225"/>
              <a:ext cx="284163" cy="55563"/>
            </a:xfrm>
            <a:custGeom>
              <a:avLst/>
              <a:gdLst>
                <a:gd name="T0" fmla="*/ 85 w 85"/>
                <a:gd name="T1" fmla="*/ 0 h 17"/>
                <a:gd name="T2" fmla="*/ 0 w 85"/>
                <a:gd name="T3" fmla="*/ 14 h 17"/>
                <a:gd name="T4" fmla="*/ 0 w 85"/>
                <a:gd name="T5" fmla="*/ 11 h 17"/>
                <a:gd name="T6" fmla="*/ 8 w 85"/>
                <a:gd name="T7" fmla="*/ 12 h 17"/>
                <a:gd name="T8" fmla="*/ 71 w 85"/>
                <a:gd name="T9" fmla="*/ 4 h 17"/>
                <a:gd name="T10" fmla="*/ 80 w 85"/>
                <a:gd name="T11" fmla="*/ 0 h 17"/>
                <a:gd name="T12" fmla="*/ 85 w 85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7">
                  <a:moveTo>
                    <a:pt x="85" y="0"/>
                  </a:moveTo>
                  <a:cubicBezTo>
                    <a:pt x="58" y="12"/>
                    <a:pt x="29" y="17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5" y="12"/>
                    <a:pt x="8" y="12"/>
                  </a:cubicBezTo>
                  <a:cubicBezTo>
                    <a:pt x="29" y="13"/>
                    <a:pt x="51" y="11"/>
                    <a:pt x="71" y="4"/>
                  </a:cubicBezTo>
                  <a:cubicBezTo>
                    <a:pt x="74" y="3"/>
                    <a:pt x="77" y="1"/>
                    <a:pt x="80" y="0"/>
                  </a:cubicBezTo>
                  <a:lnTo>
                    <a:pt x="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760559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39887" y="593223"/>
            <a:ext cx="571468" cy="227164"/>
          </a:xfrm>
          <a:prstGeom prst="rect">
            <a:avLst/>
          </a:prstGeom>
        </p:spPr>
        <p:txBody>
          <a:bodyPr rtlCol="0"/>
          <a:lstStyle/>
          <a:p>
            <a:pPr rtl="0"/>
            <a:fld id="{D8D877B3-D348-4611-9BDB-C5374591D951}" type="slidenum">
              <a:rPr lang="en-US" smtClean="0"/>
              <a:pPr rtl="0"/>
              <a:t>‹#›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427912" y="3492500"/>
            <a:ext cx="4764087" cy="336013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57948"/>
            <a:ext cx="4229100" cy="1486727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127154"/>
            <a:ext cx="4229100" cy="3575409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 rtl="0"/>
            <a:r>
              <a:rPr lang="en-gb"/>
              <a:t>Insert bullets</a:t>
            </a:r>
            <a:endParaRPr lang="da-DK" dirty="0"/>
          </a:p>
          <a:p>
            <a:pPr lvl="0" rtl="0"/>
            <a:endParaRPr lang="da-DK" dirty="0"/>
          </a:p>
          <a:p>
            <a:pPr lvl="0" rtl="0"/>
            <a:endParaRPr lang="da-DK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427912" y="0"/>
            <a:ext cx="4764087" cy="336013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473242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57948"/>
            <a:ext cx="4229100" cy="1486727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  <p:sp>
        <p:nvSpPr>
          <p:cNvPr id="27" name="Заголовок 1"/>
          <p:cNvSpPr txBox="1">
            <a:spLocks/>
          </p:cNvSpPr>
          <p:nvPr userDrawn="1"/>
        </p:nvSpPr>
        <p:spPr>
          <a:xfrm>
            <a:off x="10497929" y="6443619"/>
            <a:ext cx="1413426" cy="282928"/>
          </a:xfrm>
          <a:prstGeom prst="rect">
            <a:avLst/>
          </a:prstGeom>
          <a:effectLst/>
        </p:spPr>
        <p:txBody>
          <a:bodyPr vert="horz" lIns="0" tIns="0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300" baseline="0">
                <a:solidFill>
                  <a:schemeClr val="tx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algn="r" rtl="0"/>
            <a:r>
              <a:rPr lang="en-gb" sz="600" b="1" spc="200">
                <a:latin typeface="+mn-lt"/>
              </a:rPr>
              <a:t>SIDE</a:t>
            </a:r>
          </a:p>
          <a:p>
            <a:pPr algn="r" rtl="0"/>
            <a:fld id="{B7B554CF-BBF7-4941-9FD0-458D21B824E3}" type="slidenum">
              <a:rPr lang="en-US" sz="600" b="1" spc="200" baseline="0" smtClean="0">
                <a:latin typeface="+mn-lt"/>
              </a:rPr>
              <a:t>‹#›</a:t>
            </a:fld>
            <a:endParaRPr lang="en-US" sz="600" b="1" spc="200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228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/>
          <p:nvPr userDrawn="1"/>
        </p:nvSpPr>
        <p:spPr>
          <a:xfrm>
            <a:off x="7427913" y="0"/>
            <a:ext cx="476408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/>
          </a:p>
        </p:txBody>
      </p:sp>
      <p:sp>
        <p:nvSpPr>
          <p:cNvPr id="28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027662" y="2804344"/>
            <a:ext cx="3592838" cy="3222624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Insert text here</a:t>
            </a:r>
            <a:endParaRPr lang="da-DK" dirty="0"/>
          </a:p>
        </p:txBody>
      </p:sp>
      <p:sp>
        <p:nvSpPr>
          <p:cNvPr id="53" name="Title 4"/>
          <p:cNvSpPr>
            <a:spLocks noGrp="1"/>
          </p:cNvSpPr>
          <p:nvPr>
            <p:ph type="title" hasCustomPrompt="1"/>
          </p:nvPr>
        </p:nvSpPr>
        <p:spPr>
          <a:xfrm>
            <a:off x="8027664" y="943460"/>
            <a:ext cx="3592836" cy="1621619"/>
          </a:xfrm>
        </p:spPr>
        <p:txBody>
          <a:bodyPr rtlCol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CLICK TO EDIT TITLE</a:t>
            </a:r>
          </a:p>
        </p:txBody>
      </p:sp>
      <p:pic>
        <p:nvPicPr>
          <p:cNvPr id="54" name="Billede 5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36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.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70290"/>
            <a:ext cx="5108575" cy="1474385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5" name="Pladsholder til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2065337"/>
            <a:ext cx="10752512" cy="3703696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/>
            </a:lvl1pPr>
          </a:lstStyle>
          <a:p>
            <a:pPr lvl="0" rt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408507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27913" y="0"/>
            <a:ext cx="4764087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" y="2190026"/>
            <a:ext cx="353474" cy="24811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87375" y="373446"/>
            <a:ext cx="4454526" cy="1471230"/>
          </a:xfrm>
        </p:spPr>
        <p:txBody>
          <a:bodyPr rtlCol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3406" y="2101809"/>
            <a:ext cx="4458495" cy="3600491"/>
          </a:xfrm>
        </p:spPr>
        <p:txBody>
          <a:bodyPr rtlCol="0"/>
          <a:lstStyle>
            <a:lvl1pPr marL="285750" indent="-285750">
              <a:buFontTx/>
              <a:buBlip>
                <a:blip r:embed="rId2"/>
              </a:buBlip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Insert text here</a:t>
            </a:r>
            <a:endParaRPr lang="da-DK" dirty="0"/>
          </a:p>
        </p:txBody>
      </p:sp>
      <p:sp>
        <p:nvSpPr>
          <p:cNvPr id="5" name="Tekstfelt 4"/>
          <p:cNvSpPr txBox="1"/>
          <p:nvPr userDrawn="1"/>
        </p:nvSpPr>
        <p:spPr>
          <a:xfrm rot="16200000">
            <a:off x="-1612897" y="2569661"/>
            <a:ext cx="3609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050" b="1" spc="300">
                <a:solidFill>
                  <a:schemeClr val="bg1"/>
                </a:solidFill>
              </a:rPr>
              <a:t>VIDENSAMARBEJDE</a:t>
            </a:r>
          </a:p>
        </p:txBody>
      </p:sp>
      <p:pic>
        <p:nvPicPr>
          <p:cNvPr id="53" name="Billede 5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9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x billede højr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59273"/>
            <a:ext cx="4490445" cy="1621619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gb"/>
              <a:t>KLIK HER FOR AT ÆNDRE TITEL</a:t>
            </a:r>
            <a:endParaRPr lang="en-US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2143359"/>
            <a:ext cx="4490445" cy="3752115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 rtl="0"/>
            <a:r>
              <a:rPr lang="en-gb"/>
              <a:t>Indsæt bullets</a:t>
            </a:r>
            <a:endParaRPr lang="da-DK" dirty="0"/>
          </a:p>
          <a:p>
            <a:pPr lvl="0" rtl="0"/>
            <a:endParaRPr lang="da-DK" dirty="0"/>
          </a:p>
          <a:p>
            <a:pPr lvl="0"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1464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F9E2C-DC8F-0B9F-2869-6885326D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537DA3-42A8-0B3C-54E1-F030D48C6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58231E-C547-3499-4832-335A746E3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13F3AB1-BB26-6BA8-181E-735A9A4E1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2A196D4-B6F2-802A-8277-71A76BBD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0557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He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28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æ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100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441575" y="2676493"/>
            <a:ext cx="7341129" cy="1036319"/>
          </a:xfrm>
          <a:prstGeom prst="rect">
            <a:avLst/>
          </a:prstGeom>
          <a:solidFill>
            <a:schemeClr val="bg1"/>
          </a:solidFill>
        </p:spPr>
        <p:txBody>
          <a:bodyPr tIns="108000" rtlCol="0"/>
          <a:lstStyle>
            <a:lvl1pPr algn="ctr">
              <a:defRPr sz="2800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AALBORG UNIVERSITET</a:t>
            </a:r>
            <a:br>
              <a:rPr lang="en-US" dirty="0"/>
            </a:br>
            <a:r>
              <a:rPr lang="en-gb"/>
              <a:t>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2441575" y="3827463"/>
            <a:ext cx="7341129" cy="412750"/>
          </a:xfrm>
          <a:solidFill>
            <a:schemeClr val="bg1"/>
          </a:solidFill>
        </p:spPr>
        <p:txBody>
          <a:bodyPr rtlCol="0">
            <a:noAutofit/>
          </a:bodyPr>
          <a:lstStyle>
            <a:lvl1pPr marL="0" indent="0" algn="ctr">
              <a:buFontTx/>
              <a:buNone/>
              <a:defRPr sz="1800" spc="300" baseline="0"/>
            </a:lvl1pPr>
          </a:lstStyle>
          <a:p>
            <a:pPr lvl="0" rtl="0"/>
            <a:r>
              <a:rPr lang="en-gb"/>
              <a:t>AF NAVN NAVNESEN</a:t>
            </a:r>
          </a:p>
        </p:txBody>
      </p:sp>
      <p:pic>
        <p:nvPicPr>
          <p:cNvPr id="2" name="Billed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1070" y="5855070"/>
            <a:ext cx="1433384" cy="8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07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rmAutofit/>
          </a:bodyPr>
          <a:lstStyle>
            <a:lvl1pPr algn="ctr">
              <a:defRPr sz="750" b="1" baseline="0"/>
            </a:lvl1pPr>
          </a:lstStyle>
          <a:p>
            <a:pPr rtl="0"/>
            <a:r>
              <a:rPr lang="en-gb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441578" y="2676497"/>
            <a:ext cx="7341129" cy="1036319"/>
          </a:xfrm>
          <a:solidFill>
            <a:schemeClr val="bg1"/>
          </a:solidFill>
        </p:spPr>
        <p:txBody>
          <a:bodyPr tIns="108000" rtlCol="0"/>
          <a:lstStyle>
            <a:lvl1pPr algn="ctr">
              <a:defRPr sz="2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AALBORG UNIVERSITY</a:t>
            </a:r>
            <a:br>
              <a:rPr lang="en-US" dirty="0"/>
            </a:br>
            <a:r>
              <a:rPr lang="en-gb"/>
              <a:t>HEADLINE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2441578" y="3827463"/>
            <a:ext cx="7341129" cy="412750"/>
          </a:xfrm>
          <a:solidFill>
            <a:schemeClr val="bg1"/>
          </a:solidFill>
        </p:spPr>
        <p:txBody>
          <a:bodyPr rtlCol="0">
            <a:noAutofit/>
          </a:bodyPr>
          <a:lstStyle>
            <a:lvl1pPr marL="0" indent="0" algn="ctr">
              <a:buFontTx/>
              <a:buNone/>
              <a:defRPr sz="1350" spc="225" baseline="0"/>
            </a:lvl1pPr>
          </a:lstStyle>
          <a:p>
            <a:pPr lvl="0" rtl="0"/>
            <a:r>
              <a:rPr lang="en-gb"/>
              <a:t>BY NAVN NAVNESEN</a:t>
            </a:r>
          </a:p>
        </p:txBody>
      </p:sp>
      <p:grpSp>
        <p:nvGrpSpPr>
          <p:cNvPr id="72" name="Group 4"/>
          <p:cNvGrpSpPr>
            <a:grpSpLocks noChangeAspect="1"/>
          </p:cNvGrpSpPr>
          <p:nvPr userDrawn="1"/>
        </p:nvGrpSpPr>
        <p:grpSpPr bwMode="auto">
          <a:xfrm>
            <a:off x="5492753" y="5903917"/>
            <a:ext cx="1236663" cy="815975"/>
            <a:chOff x="3460" y="3719"/>
            <a:chExt cx="779" cy="514"/>
          </a:xfrm>
        </p:grpSpPr>
        <p:sp>
          <p:nvSpPr>
            <p:cNvPr id="7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460" y="3719"/>
              <a:ext cx="779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4" name="Freeform 5"/>
            <p:cNvSpPr>
              <a:spLocks noEditPoints="1"/>
            </p:cNvSpPr>
            <p:nvPr userDrawn="1"/>
          </p:nvSpPr>
          <p:spPr bwMode="auto">
            <a:xfrm>
              <a:off x="3458" y="4111"/>
              <a:ext cx="38" cy="40"/>
            </a:xfrm>
            <a:custGeom>
              <a:avLst/>
              <a:gdLst>
                <a:gd name="T0" fmla="*/ 8 w 22"/>
                <a:gd name="T1" fmla="*/ 0 h 23"/>
                <a:gd name="T2" fmla="*/ 9 w 22"/>
                <a:gd name="T3" fmla="*/ 0 h 23"/>
                <a:gd name="T4" fmla="*/ 14 w 22"/>
                <a:gd name="T5" fmla="*/ 0 h 23"/>
                <a:gd name="T6" fmla="*/ 15 w 22"/>
                <a:gd name="T7" fmla="*/ 0 h 23"/>
                <a:gd name="T8" fmla="*/ 22 w 22"/>
                <a:gd name="T9" fmla="*/ 23 h 23"/>
                <a:gd name="T10" fmla="*/ 22 w 22"/>
                <a:gd name="T11" fmla="*/ 23 h 23"/>
                <a:gd name="T12" fmla="*/ 17 w 22"/>
                <a:gd name="T13" fmla="*/ 23 h 23"/>
                <a:gd name="T14" fmla="*/ 16 w 22"/>
                <a:gd name="T15" fmla="*/ 23 h 23"/>
                <a:gd name="T16" fmla="*/ 15 w 22"/>
                <a:gd name="T17" fmla="*/ 19 h 23"/>
                <a:gd name="T18" fmla="*/ 7 w 22"/>
                <a:gd name="T19" fmla="*/ 19 h 23"/>
                <a:gd name="T20" fmla="*/ 6 w 22"/>
                <a:gd name="T21" fmla="*/ 23 h 23"/>
                <a:gd name="T22" fmla="*/ 6 w 22"/>
                <a:gd name="T23" fmla="*/ 23 h 23"/>
                <a:gd name="T24" fmla="*/ 0 w 22"/>
                <a:gd name="T25" fmla="*/ 23 h 23"/>
                <a:gd name="T26" fmla="*/ 0 w 22"/>
                <a:gd name="T27" fmla="*/ 23 h 23"/>
                <a:gd name="T28" fmla="*/ 8 w 22"/>
                <a:gd name="T29" fmla="*/ 0 h 23"/>
                <a:gd name="T30" fmla="*/ 14 w 22"/>
                <a:gd name="T31" fmla="*/ 14 h 23"/>
                <a:gd name="T32" fmla="*/ 11 w 22"/>
                <a:gd name="T33" fmla="*/ 7 h 23"/>
                <a:gd name="T34" fmla="*/ 11 w 22"/>
                <a:gd name="T35" fmla="*/ 7 h 23"/>
                <a:gd name="T36" fmla="*/ 9 w 22"/>
                <a:gd name="T37" fmla="*/ 14 h 23"/>
                <a:gd name="T38" fmla="*/ 14 w 22"/>
                <a:gd name="T3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3">
                  <a:moveTo>
                    <a:pt x="8" y="0"/>
                  </a:moveTo>
                  <a:cubicBezTo>
                    <a:pt x="8" y="0"/>
                    <a:pt x="8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4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5" name="Freeform 6"/>
            <p:cNvSpPr>
              <a:spLocks noEditPoints="1"/>
            </p:cNvSpPr>
            <p:nvPr userDrawn="1"/>
          </p:nvSpPr>
          <p:spPr bwMode="auto">
            <a:xfrm>
              <a:off x="3509" y="4111"/>
              <a:ext cx="38" cy="40"/>
            </a:xfrm>
            <a:custGeom>
              <a:avLst/>
              <a:gdLst>
                <a:gd name="T0" fmla="*/ 8 w 22"/>
                <a:gd name="T1" fmla="*/ 0 h 23"/>
                <a:gd name="T2" fmla="*/ 8 w 22"/>
                <a:gd name="T3" fmla="*/ 0 h 23"/>
                <a:gd name="T4" fmla="*/ 14 w 22"/>
                <a:gd name="T5" fmla="*/ 0 h 23"/>
                <a:gd name="T6" fmla="*/ 14 w 22"/>
                <a:gd name="T7" fmla="*/ 0 h 23"/>
                <a:gd name="T8" fmla="*/ 22 w 22"/>
                <a:gd name="T9" fmla="*/ 23 h 23"/>
                <a:gd name="T10" fmla="*/ 22 w 22"/>
                <a:gd name="T11" fmla="*/ 23 h 23"/>
                <a:gd name="T12" fmla="*/ 16 w 22"/>
                <a:gd name="T13" fmla="*/ 23 h 23"/>
                <a:gd name="T14" fmla="*/ 16 w 22"/>
                <a:gd name="T15" fmla="*/ 23 h 23"/>
                <a:gd name="T16" fmla="*/ 15 w 22"/>
                <a:gd name="T17" fmla="*/ 19 h 23"/>
                <a:gd name="T18" fmla="*/ 7 w 22"/>
                <a:gd name="T19" fmla="*/ 19 h 23"/>
                <a:gd name="T20" fmla="*/ 6 w 22"/>
                <a:gd name="T21" fmla="*/ 23 h 23"/>
                <a:gd name="T22" fmla="*/ 6 w 22"/>
                <a:gd name="T23" fmla="*/ 23 h 23"/>
                <a:gd name="T24" fmla="*/ 0 w 22"/>
                <a:gd name="T25" fmla="*/ 23 h 23"/>
                <a:gd name="T26" fmla="*/ 0 w 22"/>
                <a:gd name="T27" fmla="*/ 23 h 23"/>
                <a:gd name="T28" fmla="*/ 8 w 22"/>
                <a:gd name="T29" fmla="*/ 0 h 23"/>
                <a:gd name="T30" fmla="*/ 13 w 22"/>
                <a:gd name="T31" fmla="*/ 14 h 23"/>
                <a:gd name="T32" fmla="*/ 11 w 22"/>
                <a:gd name="T33" fmla="*/ 7 h 23"/>
                <a:gd name="T34" fmla="*/ 11 w 22"/>
                <a:gd name="T35" fmla="*/ 7 h 23"/>
                <a:gd name="T36" fmla="*/ 9 w 22"/>
                <a:gd name="T37" fmla="*/ 14 h 23"/>
                <a:gd name="T38" fmla="*/ 13 w 22"/>
                <a:gd name="T3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3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3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13" y="14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6" name="Freeform 7"/>
            <p:cNvSpPr>
              <a:spLocks/>
            </p:cNvSpPr>
            <p:nvPr userDrawn="1"/>
          </p:nvSpPr>
          <p:spPr bwMode="auto">
            <a:xfrm>
              <a:off x="3562" y="4111"/>
              <a:ext cx="28" cy="40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6 w 16"/>
                <a:gd name="T5" fmla="*/ 0 h 23"/>
                <a:gd name="T6" fmla="*/ 6 w 16"/>
                <a:gd name="T7" fmla="*/ 0 h 23"/>
                <a:gd name="T8" fmla="*/ 6 w 16"/>
                <a:gd name="T9" fmla="*/ 18 h 23"/>
                <a:gd name="T10" fmla="*/ 6 w 16"/>
                <a:gd name="T11" fmla="*/ 18 h 23"/>
                <a:gd name="T12" fmla="*/ 16 w 16"/>
                <a:gd name="T13" fmla="*/ 18 h 23"/>
                <a:gd name="T14" fmla="*/ 16 w 16"/>
                <a:gd name="T15" fmla="*/ 18 h 23"/>
                <a:gd name="T16" fmla="*/ 16 w 16"/>
                <a:gd name="T17" fmla="*/ 23 h 23"/>
                <a:gd name="T18" fmla="*/ 16 w 16"/>
                <a:gd name="T19" fmla="*/ 23 h 23"/>
                <a:gd name="T20" fmla="*/ 0 w 16"/>
                <a:gd name="T21" fmla="*/ 23 h 23"/>
                <a:gd name="T22" fmla="*/ 0 w 16"/>
                <a:gd name="T23" fmla="*/ 23 h 23"/>
                <a:gd name="T24" fmla="*/ 0 w 16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7" name="Freeform 8"/>
            <p:cNvSpPr>
              <a:spLocks noEditPoints="1"/>
            </p:cNvSpPr>
            <p:nvPr userDrawn="1"/>
          </p:nvSpPr>
          <p:spPr bwMode="auto">
            <a:xfrm>
              <a:off x="3607" y="4111"/>
              <a:ext cx="29" cy="40"/>
            </a:xfrm>
            <a:custGeom>
              <a:avLst/>
              <a:gdLst>
                <a:gd name="T0" fmla="*/ 0 w 17"/>
                <a:gd name="T1" fmla="*/ 0 h 23"/>
                <a:gd name="T2" fmla="*/ 0 w 17"/>
                <a:gd name="T3" fmla="*/ 0 h 23"/>
                <a:gd name="T4" fmla="*/ 10 w 17"/>
                <a:gd name="T5" fmla="*/ 0 h 23"/>
                <a:gd name="T6" fmla="*/ 17 w 17"/>
                <a:gd name="T7" fmla="*/ 6 h 23"/>
                <a:gd name="T8" fmla="*/ 14 w 17"/>
                <a:gd name="T9" fmla="*/ 11 h 23"/>
                <a:gd name="T10" fmla="*/ 14 w 17"/>
                <a:gd name="T11" fmla="*/ 11 h 23"/>
                <a:gd name="T12" fmla="*/ 17 w 17"/>
                <a:gd name="T13" fmla="*/ 17 h 23"/>
                <a:gd name="T14" fmla="*/ 9 w 17"/>
                <a:gd name="T15" fmla="*/ 23 h 23"/>
                <a:gd name="T16" fmla="*/ 0 w 17"/>
                <a:gd name="T17" fmla="*/ 23 h 23"/>
                <a:gd name="T18" fmla="*/ 0 w 17"/>
                <a:gd name="T19" fmla="*/ 23 h 23"/>
                <a:gd name="T20" fmla="*/ 0 w 17"/>
                <a:gd name="T21" fmla="*/ 0 h 23"/>
                <a:gd name="T22" fmla="*/ 8 w 17"/>
                <a:gd name="T23" fmla="*/ 9 h 23"/>
                <a:gd name="T24" fmla="*/ 11 w 17"/>
                <a:gd name="T25" fmla="*/ 7 h 23"/>
                <a:gd name="T26" fmla="*/ 8 w 17"/>
                <a:gd name="T27" fmla="*/ 5 h 23"/>
                <a:gd name="T28" fmla="*/ 6 w 17"/>
                <a:gd name="T29" fmla="*/ 5 h 23"/>
                <a:gd name="T30" fmla="*/ 6 w 17"/>
                <a:gd name="T31" fmla="*/ 5 h 23"/>
                <a:gd name="T32" fmla="*/ 6 w 17"/>
                <a:gd name="T33" fmla="*/ 9 h 23"/>
                <a:gd name="T34" fmla="*/ 6 w 17"/>
                <a:gd name="T35" fmla="*/ 9 h 23"/>
                <a:gd name="T36" fmla="*/ 8 w 17"/>
                <a:gd name="T37" fmla="*/ 9 h 23"/>
                <a:gd name="T38" fmla="*/ 6 w 17"/>
                <a:gd name="T39" fmla="*/ 19 h 23"/>
                <a:gd name="T40" fmla="*/ 9 w 17"/>
                <a:gd name="T41" fmla="*/ 19 h 23"/>
                <a:gd name="T42" fmla="*/ 11 w 17"/>
                <a:gd name="T43" fmla="*/ 16 h 23"/>
                <a:gd name="T44" fmla="*/ 9 w 17"/>
                <a:gd name="T45" fmla="*/ 14 h 23"/>
                <a:gd name="T46" fmla="*/ 6 w 17"/>
                <a:gd name="T47" fmla="*/ 14 h 23"/>
                <a:gd name="T48" fmla="*/ 6 w 17"/>
                <a:gd name="T49" fmla="*/ 14 h 23"/>
                <a:gd name="T50" fmla="*/ 6 w 17"/>
                <a:gd name="T51" fmla="*/ 19 h 23"/>
                <a:gd name="T52" fmla="*/ 6 w 17"/>
                <a:gd name="T53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7" y="3"/>
                    <a:pt x="17" y="6"/>
                  </a:cubicBezTo>
                  <a:cubicBezTo>
                    <a:pt x="17" y="9"/>
                    <a:pt x="16" y="10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6" y="12"/>
                    <a:pt x="17" y="14"/>
                    <a:pt x="17" y="17"/>
                  </a:cubicBezTo>
                  <a:cubicBezTo>
                    <a:pt x="17" y="21"/>
                    <a:pt x="14" y="23"/>
                    <a:pt x="9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  <a:moveTo>
                    <a:pt x="8" y="9"/>
                  </a:moveTo>
                  <a:cubicBezTo>
                    <a:pt x="10" y="9"/>
                    <a:pt x="11" y="9"/>
                    <a:pt x="11" y="7"/>
                  </a:cubicBezTo>
                  <a:cubicBezTo>
                    <a:pt x="11" y="5"/>
                    <a:pt x="10" y="5"/>
                    <a:pt x="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lnTo>
                    <a:pt x="8" y="9"/>
                  </a:lnTo>
                  <a:close/>
                  <a:moveTo>
                    <a:pt x="6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11" y="19"/>
                    <a:pt x="11" y="18"/>
                    <a:pt x="11" y="16"/>
                  </a:cubicBezTo>
                  <a:cubicBezTo>
                    <a:pt x="11" y="15"/>
                    <a:pt x="11" y="14"/>
                    <a:pt x="9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8" name="Freeform 9"/>
            <p:cNvSpPr>
              <a:spLocks noEditPoints="1"/>
            </p:cNvSpPr>
            <p:nvPr userDrawn="1"/>
          </p:nvSpPr>
          <p:spPr bwMode="auto">
            <a:xfrm>
              <a:off x="3653" y="4111"/>
              <a:ext cx="32" cy="41"/>
            </a:xfrm>
            <a:custGeom>
              <a:avLst/>
              <a:gdLst>
                <a:gd name="T0" fmla="*/ 1 w 19"/>
                <a:gd name="T1" fmla="*/ 18 h 24"/>
                <a:gd name="T2" fmla="*/ 0 w 19"/>
                <a:gd name="T3" fmla="*/ 12 h 24"/>
                <a:gd name="T4" fmla="*/ 1 w 19"/>
                <a:gd name="T5" fmla="*/ 5 h 24"/>
                <a:gd name="T6" fmla="*/ 9 w 19"/>
                <a:gd name="T7" fmla="*/ 0 h 24"/>
                <a:gd name="T8" fmla="*/ 18 w 19"/>
                <a:gd name="T9" fmla="*/ 5 h 24"/>
                <a:gd name="T10" fmla="*/ 19 w 19"/>
                <a:gd name="T11" fmla="*/ 12 h 24"/>
                <a:gd name="T12" fmla="*/ 18 w 19"/>
                <a:gd name="T13" fmla="*/ 18 h 24"/>
                <a:gd name="T14" fmla="*/ 9 w 19"/>
                <a:gd name="T15" fmla="*/ 24 h 24"/>
                <a:gd name="T16" fmla="*/ 1 w 19"/>
                <a:gd name="T17" fmla="*/ 18 h 24"/>
                <a:gd name="T18" fmla="*/ 12 w 19"/>
                <a:gd name="T19" fmla="*/ 16 h 24"/>
                <a:gd name="T20" fmla="*/ 13 w 19"/>
                <a:gd name="T21" fmla="*/ 12 h 24"/>
                <a:gd name="T22" fmla="*/ 12 w 19"/>
                <a:gd name="T23" fmla="*/ 7 h 24"/>
                <a:gd name="T24" fmla="*/ 9 w 19"/>
                <a:gd name="T25" fmla="*/ 5 h 24"/>
                <a:gd name="T26" fmla="*/ 6 w 19"/>
                <a:gd name="T27" fmla="*/ 7 h 24"/>
                <a:gd name="T28" fmla="*/ 6 w 19"/>
                <a:gd name="T29" fmla="*/ 12 h 24"/>
                <a:gd name="T30" fmla="*/ 6 w 19"/>
                <a:gd name="T31" fmla="*/ 16 h 24"/>
                <a:gd name="T32" fmla="*/ 9 w 19"/>
                <a:gd name="T33" fmla="*/ 18 h 24"/>
                <a:gd name="T34" fmla="*/ 12 w 19"/>
                <a:gd name="T35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4">
                  <a:moveTo>
                    <a:pt x="1" y="18"/>
                  </a:moveTo>
                  <a:cubicBezTo>
                    <a:pt x="0" y="16"/>
                    <a:pt x="0" y="15"/>
                    <a:pt x="0" y="12"/>
                  </a:cubicBezTo>
                  <a:cubicBezTo>
                    <a:pt x="0" y="9"/>
                    <a:pt x="0" y="7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3" y="0"/>
                    <a:pt x="17" y="2"/>
                    <a:pt x="18" y="5"/>
                  </a:cubicBezTo>
                  <a:cubicBezTo>
                    <a:pt x="18" y="7"/>
                    <a:pt x="19" y="9"/>
                    <a:pt x="19" y="12"/>
                  </a:cubicBezTo>
                  <a:cubicBezTo>
                    <a:pt x="19" y="15"/>
                    <a:pt x="18" y="16"/>
                    <a:pt x="18" y="18"/>
                  </a:cubicBezTo>
                  <a:cubicBezTo>
                    <a:pt x="17" y="22"/>
                    <a:pt x="13" y="24"/>
                    <a:pt x="9" y="24"/>
                  </a:cubicBezTo>
                  <a:cubicBezTo>
                    <a:pt x="5" y="24"/>
                    <a:pt x="2" y="22"/>
                    <a:pt x="1" y="18"/>
                  </a:cubicBezTo>
                  <a:close/>
                  <a:moveTo>
                    <a:pt x="12" y="16"/>
                  </a:moveTo>
                  <a:cubicBezTo>
                    <a:pt x="12" y="16"/>
                    <a:pt x="13" y="14"/>
                    <a:pt x="13" y="12"/>
                  </a:cubicBezTo>
                  <a:cubicBezTo>
                    <a:pt x="13" y="9"/>
                    <a:pt x="12" y="8"/>
                    <a:pt x="12" y="7"/>
                  </a:cubicBezTo>
                  <a:cubicBezTo>
                    <a:pt x="12" y="6"/>
                    <a:pt x="11" y="5"/>
                    <a:pt x="9" y="5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6" y="8"/>
                    <a:pt x="6" y="9"/>
                    <a:pt x="6" y="12"/>
                  </a:cubicBezTo>
                  <a:cubicBezTo>
                    <a:pt x="6" y="14"/>
                    <a:pt x="6" y="16"/>
                    <a:pt x="6" y="16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1" y="18"/>
                    <a:pt x="12" y="18"/>
                    <a:pt x="12" y="16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79" name="Freeform 10"/>
            <p:cNvSpPr>
              <a:spLocks noEditPoints="1"/>
            </p:cNvSpPr>
            <p:nvPr userDrawn="1"/>
          </p:nvSpPr>
          <p:spPr bwMode="auto">
            <a:xfrm>
              <a:off x="3703" y="4111"/>
              <a:ext cx="30" cy="40"/>
            </a:xfrm>
            <a:custGeom>
              <a:avLst/>
              <a:gdLst>
                <a:gd name="T0" fmla="*/ 12 w 18"/>
                <a:gd name="T1" fmla="*/ 23 h 23"/>
                <a:gd name="T2" fmla="*/ 11 w 18"/>
                <a:gd name="T3" fmla="*/ 23 h 23"/>
                <a:gd name="T4" fmla="*/ 8 w 18"/>
                <a:gd name="T5" fmla="*/ 15 h 23"/>
                <a:gd name="T6" fmla="*/ 6 w 18"/>
                <a:gd name="T7" fmla="*/ 15 h 23"/>
                <a:gd name="T8" fmla="*/ 6 w 18"/>
                <a:gd name="T9" fmla="*/ 15 h 23"/>
                <a:gd name="T10" fmla="*/ 6 w 18"/>
                <a:gd name="T11" fmla="*/ 23 h 23"/>
                <a:gd name="T12" fmla="*/ 5 w 18"/>
                <a:gd name="T13" fmla="*/ 23 h 23"/>
                <a:gd name="T14" fmla="*/ 0 w 18"/>
                <a:gd name="T15" fmla="*/ 23 h 23"/>
                <a:gd name="T16" fmla="*/ 0 w 18"/>
                <a:gd name="T17" fmla="*/ 23 h 23"/>
                <a:gd name="T18" fmla="*/ 0 w 18"/>
                <a:gd name="T19" fmla="*/ 0 h 23"/>
                <a:gd name="T20" fmla="*/ 0 w 18"/>
                <a:gd name="T21" fmla="*/ 0 h 23"/>
                <a:gd name="T22" fmla="*/ 9 w 18"/>
                <a:gd name="T23" fmla="*/ 0 h 23"/>
                <a:gd name="T24" fmla="*/ 18 w 18"/>
                <a:gd name="T25" fmla="*/ 8 h 23"/>
                <a:gd name="T26" fmla="*/ 14 w 18"/>
                <a:gd name="T27" fmla="*/ 14 h 23"/>
                <a:gd name="T28" fmla="*/ 18 w 18"/>
                <a:gd name="T29" fmla="*/ 23 h 23"/>
                <a:gd name="T30" fmla="*/ 18 w 18"/>
                <a:gd name="T31" fmla="*/ 23 h 23"/>
                <a:gd name="T32" fmla="*/ 12 w 18"/>
                <a:gd name="T33" fmla="*/ 23 h 23"/>
                <a:gd name="T34" fmla="*/ 12 w 18"/>
                <a:gd name="T35" fmla="*/ 8 h 23"/>
                <a:gd name="T36" fmla="*/ 9 w 18"/>
                <a:gd name="T37" fmla="*/ 5 h 23"/>
                <a:gd name="T38" fmla="*/ 6 w 18"/>
                <a:gd name="T39" fmla="*/ 5 h 23"/>
                <a:gd name="T40" fmla="*/ 6 w 18"/>
                <a:gd name="T41" fmla="*/ 5 h 23"/>
                <a:gd name="T42" fmla="*/ 6 w 18"/>
                <a:gd name="T43" fmla="*/ 10 h 23"/>
                <a:gd name="T44" fmla="*/ 6 w 18"/>
                <a:gd name="T45" fmla="*/ 10 h 23"/>
                <a:gd name="T46" fmla="*/ 9 w 18"/>
                <a:gd name="T47" fmla="*/ 10 h 23"/>
                <a:gd name="T48" fmla="*/ 12 w 18"/>
                <a:gd name="T4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3">
                  <a:moveTo>
                    <a:pt x="12" y="23"/>
                  </a:moveTo>
                  <a:cubicBezTo>
                    <a:pt x="12" y="23"/>
                    <a:pt x="12" y="23"/>
                    <a:pt x="11" y="2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8" y="3"/>
                    <a:pt x="18" y="8"/>
                  </a:cubicBezTo>
                  <a:cubicBezTo>
                    <a:pt x="18" y="10"/>
                    <a:pt x="16" y="13"/>
                    <a:pt x="14" y="1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lnTo>
                    <a:pt x="12" y="23"/>
                  </a:lnTo>
                  <a:close/>
                  <a:moveTo>
                    <a:pt x="12" y="8"/>
                  </a:moveTo>
                  <a:cubicBezTo>
                    <a:pt x="12" y="6"/>
                    <a:pt x="11" y="5"/>
                    <a:pt x="9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9"/>
                    <a:pt x="12" y="8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0" name="Freeform 11"/>
            <p:cNvSpPr>
              <a:spLocks/>
            </p:cNvSpPr>
            <p:nvPr userDrawn="1"/>
          </p:nvSpPr>
          <p:spPr bwMode="auto">
            <a:xfrm>
              <a:off x="3749" y="4111"/>
              <a:ext cx="32" cy="41"/>
            </a:xfrm>
            <a:custGeom>
              <a:avLst/>
              <a:gdLst>
                <a:gd name="T0" fmla="*/ 0 w 19"/>
                <a:gd name="T1" fmla="*/ 12 h 24"/>
                <a:gd name="T2" fmla="*/ 1 w 19"/>
                <a:gd name="T3" fmla="*/ 5 h 24"/>
                <a:gd name="T4" fmla="*/ 9 w 19"/>
                <a:gd name="T5" fmla="*/ 0 h 24"/>
                <a:gd name="T6" fmla="*/ 18 w 19"/>
                <a:gd name="T7" fmla="*/ 5 h 24"/>
                <a:gd name="T8" fmla="*/ 18 w 19"/>
                <a:gd name="T9" fmla="*/ 5 h 24"/>
                <a:gd name="T10" fmla="*/ 13 w 19"/>
                <a:gd name="T11" fmla="*/ 7 h 24"/>
                <a:gd name="T12" fmla="*/ 13 w 19"/>
                <a:gd name="T13" fmla="*/ 7 h 24"/>
                <a:gd name="T14" fmla="*/ 9 w 19"/>
                <a:gd name="T15" fmla="*/ 5 h 24"/>
                <a:gd name="T16" fmla="*/ 6 w 19"/>
                <a:gd name="T17" fmla="*/ 7 h 24"/>
                <a:gd name="T18" fmla="*/ 6 w 19"/>
                <a:gd name="T19" fmla="*/ 12 h 24"/>
                <a:gd name="T20" fmla="*/ 6 w 19"/>
                <a:gd name="T21" fmla="*/ 16 h 24"/>
                <a:gd name="T22" fmla="*/ 10 w 19"/>
                <a:gd name="T23" fmla="*/ 18 h 24"/>
                <a:gd name="T24" fmla="*/ 13 w 19"/>
                <a:gd name="T25" fmla="*/ 17 h 24"/>
                <a:gd name="T26" fmla="*/ 13 w 19"/>
                <a:gd name="T27" fmla="*/ 15 h 24"/>
                <a:gd name="T28" fmla="*/ 13 w 19"/>
                <a:gd name="T29" fmla="*/ 15 h 24"/>
                <a:gd name="T30" fmla="*/ 10 w 19"/>
                <a:gd name="T31" fmla="*/ 15 h 24"/>
                <a:gd name="T32" fmla="*/ 10 w 19"/>
                <a:gd name="T33" fmla="*/ 14 h 24"/>
                <a:gd name="T34" fmla="*/ 10 w 19"/>
                <a:gd name="T35" fmla="*/ 11 h 24"/>
                <a:gd name="T36" fmla="*/ 10 w 19"/>
                <a:gd name="T37" fmla="*/ 10 h 24"/>
                <a:gd name="T38" fmla="*/ 18 w 19"/>
                <a:gd name="T39" fmla="*/ 10 h 24"/>
                <a:gd name="T40" fmla="*/ 19 w 19"/>
                <a:gd name="T41" fmla="*/ 11 h 24"/>
                <a:gd name="T42" fmla="*/ 19 w 19"/>
                <a:gd name="T43" fmla="*/ 12 h 24"/>
                <a:gd name="T44" fmla="*/ 18 w 19"/>
                <a:gd name="T45" fmla="*/ 18 h 24"/>
                <a:gd name="T46" fmla="*/ 9 w 19"/>
                <a:gd name="T47" fmla="*/ 24 h 24"/>
                <a:gd name="T48" fmla="*/ 1 w 19"/>
                <a:gd name="T49" fmla="*/ 18 h 24"/>
                <a:gd name="T50" fmla="*/ 0 w 19"/>
                <a:gd name="T5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4">
                  <a:moveTo>
                    <a:pt x="0" y="12"/>
                  </a:moveTo>
                  <a:cubicBezTo>
                    <a:pt x="0" y="9"/>
                    <a:pt x="0" y="7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4" y="0"/>
                    <a:pt x="17" y="2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1" y="5"/>
                    <a:pt x="9" y="5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6" y="8"/>
                    <a:pt x="6" y="9"/>
                    <a:pt x="6" y="12"/>
                  </a:cubicBezTo>
                  <a:cubicBezTo>
                    <a:pt x="6" y="14"/>
                    <a:pt x="6" y="16"/>
                    <a:pt x="6" y="16"/>
                  </a:cubicBezTo>
                  <a:cubicBezTo>
                    <a:pt x="7" y="18"/>
                    <a:pt x="8" y="18"/>
                    <a:pt x="10" y="18"/>
                  </a:cubicBezTo>
                  <a:cubicBezTo>
                    <a:pt x="11" y="18"/>
                    <a:pt x="12" y="18"/>
                    <a:pt x="13" y="17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19" y="10"/>
                    <a:pt x="19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5"/>
                    <a:pt x="19" y="16"/>
                    <a:pt x="18" y="18"/>
                  </a:cubicBezTo>
                  <a:cubicBezTo>
                    <a:pt x="17" y="22"/>
                    <a:pt x="14" y="24"/>
                    <a:pt x="9" y="24"/>
                  </a:cubicBezTo>
                  <a:cubicBezTo>
                    <a:pt x="5" y="24"/>
                    <a:pt x="2" y="22"/>
                    <a:pt x="1" y="18"/>
                  </a:cubicBezTo>
                  <a:cubicBezTo>
                    <a:pt x="0" y="16"/>
                    <a:pt x="0" y="15"/>
                    <a:pt x="0" y="12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1" name="Freeform 12"/>
            <p:cNvSpPr>
              <a:spLocks/>
            </p:cNvSpPr>
            <p:nvPr userDrawn="1"/>
          </p:nvSpPr>
          <p:spPr bwMode="auto">
            <a:xfrm>
              <a:off x="3824" y="4111"/>
              <a:ext cx="31" cy="41"/>
            </a:xfrm>
            <a:custGeom>
              <a:avLst/>
              <a:gdLst>
                <a:gd name="T0" fmla="*/ 0 w 18"/>
                <a:gd name="T1" fmla="*/ 14 h 24"/>
                <a:gd name="T2" fmla="*/ 0 w 18"/>
                <a:gd name="T3" fmla="*/ 0 h 24"/>
                <a:gd name="T4" fmla="*/ 0 w 18"/>
                <a:gd name="T5" fmla="*/ 0 h 24"/>
                <a:gd name="T6" fmla="*/ 5 w 18"/>
                <a:gd name="T7" fmla="*/ 0 h 24"/>
                <a:gd name="T8" fmla="*/ 6 w 18"/>
                <a:gd name="T9" fmla="*/ 0 h 24"/>
                <a:gd name="T10" fmla="*/ 6 w 18"/>
                <a:gd name="T11" fmla="*/ 15 h 24"/>
                <a:gd name="T12" fmla="*/ 9 w 18"/>
                <a:gd name="T13" fmla="*/ 18 h 24"/>
                <a:gd name="T14" fmla="*/ 12 w 18"/>
                <a:gd name="T15" fmla="*/ 15 h 24"/>
                <a:gd name="T16" fmla="*/ 12 w 18"/>
                <a:gd name="T17" fmla="*/ 0 h 24"/>
                <a:gd name="T18" fmla="*/ 12 w 18"/>
                <a:gd name="T19" fmla="*/ 0 h 24"/>
                <a:gd name="T20" fmla="*/ 18 w 18"/>
                <a:gd name="T21" fmla="*/ 0 h 24"/>
                <a:gd name="T22" fmla="*/ 18 w 18"/>
                <a:gd name="T23" fmla="*/ 0 h 24"/>
                <a:gd name="T24" fmla="*/ 18 w 18"/>
                <a:gd name="T25" fmla="*/ 14 h 24"/>
                <a:gd name="T26" fmla="*/ 9 w 18"/>
                <a:gd name="T27" fmla="*/ 24 h 24"/>
                <a:gd name="T28" fmla="*/ 0 w 18"/>
                <a:gd name="T2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2" y="17"/>
                    <a:pt x="12" y="1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20"/>
                    <a:pt x="14" y="24"/>
                    <a:pt x="9" y="24"/>
                  </a:cubicBezTo>
                  <a:cubicBezTo>
                    <a:pt x="3" y="24"/>
                    <a:pt x="0" y="20"/>
                    <a:pt x="0" y="14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2" name="Freeform 13"/>
            <p:cNvSpPr>
              <a:spLocks/>
            </p:cNvSpPr>
            <p:nvPr userDrawn="1"/>
          </p:nvSpPr>
          <p:spPr bwMode="auto">
            <a:xfrm>
              <a:off x="3872" y="4111"/>
              <a:ext cx="32" cy="40"/>
            </a:xfrm>
            <a:custGeom>
              <a:avLst/>
              <a:gdLst>
                <a:gd name="T0" fmla="*/ 0 w 19"/>
                <a:gd name="T1" fmla="*/ 0 h 23"/>
                <a:gd name="T2" fmla="*/ 1 w 19"/>
                <a:gd name="T3" fmla="*/ 0 h 23"/>
                <a:gd name="T4" fmla="*/ 6 w 19"/>
                <a:gd name="T5" fmla="*/ 0 h 23"/>
                <a:gd name="T6" fmla="*/ 6 w 19"/>
                <a:gd name="T7" fmla="*/ 0 h 23"/>
                <a:gd name="T8" fmla="*/ 13 w 19"/>
                <a:gd name="T9" fmla="*/ 14 h 23"/>
                <a:gd name="T10" fmla="*/ 13 w 19"/>
                <a:gd name="T11" fmla="*/ 14 h 23"/>
                <a:gd name="T12" fmla="*/ 13 w 19"/>
                <a:gd name="T13" fmla="*/ 0 h 23"/>
                <a:gd name="T14" fmla="*/ 14 w 19"/>
                <a:gd name="T15" fmla="*/ 0 h 23"/>
                <a:gd name="T16" fmla="*/ 19 w 19"/>
                <a:gd name="T17" fmla="*/ 0 h 23"/>
                <a:gd name="T18" fmla="*/ 19 w 19"/>
                <a:gd name="T19" fmla="*/ 0 h 23"/>
                <a:gd name="T20" fmla="*/ 19 w 19"/>
                <a:gd name="T21" fmla="*/ 23 h 23"/>
                <a:gd name="T22" fmla="*/ 19 w 19"/>
                <a:gd name="T23" fmla="*/ 23 h 23"/>
                <a:gd name="T24" fmla="*/ 14 w 19"/>
                <a:gd name="T25" fmla="*/ 23 h 23"/>
                <a:gd name="T26" fmla="*/ 13 w 19"/>
                <a:gd name="T27" fmla="*/ 23 h 23"/>
                <a:gd name="T28" fmla="*/ 6 w 19"/>
                <a:gd name="T29" fmla="*/ 10 h 23"/>
                <a:gd name="T30" fmla="*/ 6 w 19"/>
                <a:gd name="T31" fmla="*/ 10 h 23"/>
                <a:gd name="T32" fmla="*/ 6 w 19"/>
                <a:gd name="T33" fmla="*/ 23 h 23"/>
                <a:gd name="T34" fmla="*/ 6 w 19"/>
                <a:gd name="T35" fmla="*/ 23 h 23"/>
                <a:gd name="T36" fmla="*/ 1 w 19"/>
                <a:gd name="T37" fmla="*/ 23 h 23"/>
                <a:gd name="T38" fmla="*/ 0 w 19"/>
                <a:gd name="T39" fmla="*/ 23 h 23"/>
                <a:gd name="T40" fmla="*/ 0 w 19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3" name="Freeform 14"/>
            <p:cNvSpPr>
              <a:spLocks/>
            </p:cNvSpPr>
            <p:nvPr userDrawn="1"/>
          </p:nvSpPr>
          <p:spPr bwMode="auto">
            <a:xfrm>
              <a:off x="3921" y="4111"/>
              <a:ext cx="10" cy="40"/>
            </a:xfrm>
            <a:custGeom>
              <a:avLst/>
              <a:gdLst>
                <a:gd name="T0" fmla="*/ 0 w 6"/>
                <a:gd name="T1" fmla="*/ 0 h 23"/>
                <a:gd name="T2" fmla="*/ 1 w 6"/>
                <a:gd name="T3" fmla="*/ 0 h 23"/>
                <a:gd name="T4" fmla="*/ 6 w 6"/>
                <a:gd name="T5" fmla="*/ 0 h 23"/>
                <a:gd name="T6" fmla="*/ 6 w 6"/>
                <a:gd name="T7" fmla="*/ 0 h 23"/>
                <a:gd name="T8" fmla="*/ 6 w 6"/>
                <a:gd name="T9" fmla="*/ 23 h 23"/>
                <a:gd name="T10" fmla="*/ 6 w 6"/>
                <a:gd name="T11" fmla="*/ 23 h 23"/>
                <a:gd name="T12" fmla="*/ 1 w 6"/>
                <a:gd name="T13" fmla="*/ 23 h 23"/>
                <a:gd name="T14" fmla="*/ 0 w 6"/>
                <a:gd name="T15" fmla="*/ 23 h 23"/>
                <a:gd name="T16" fmla="*/ 0 w 6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4" name="Freeform 15"/>
            <p:cNvSpPr>
              <a:spLocks/>
            </p:cNvSpPr>
            <p:nvPr userDrawn="1"/>
          </p:nvSpPr>
          <p:spPr bwMode="auto">
            <a:xfrm>
              <a:off x="3947" y="4111"/>
              <a:ext cx="36" cy="40"/>
            </a:xfrm>
            <a:custGeom>
              <a:avLst/>
              <a:gdLst>
                <a:gd name="T0" fmla="*/ 8 w 21"/>
                <a:gd name="T1" fmla="*/ 23 h 23"/>
                <a:gd name="T2" fmla="*/ 8 w 21"/>
                <a:gd name="T3" fmla="*/ 23 h 23"/>
                <a:gd name="T4" fmla="*/ 0 w 21"/>
                <a:gd name="T5" fmla="*/ 1 h 23"/>
                <a:gd name="T6" fmla="*/ 1 w 21"/>
                <a:gd name="T7" fmla="*/ 0 h 23"/>
                <a:gd name="T8" fmla="*/ 6 w 21"/>
                <a:gd name="T9" fmla="*/ 0 h 23"/>
                <a:gd name="T10" fmla="*/ 7 w 21"/>
                <a:gd name="T11" fmla="*/ 0 h 23"/>
                <a:gd name="T12" fmla="*/ 11 w 21"/>
                <a:gd name="T13" fmla="*/ 14 h 23"/>
                <a:gd name="T14" fmla="*/ 11 w 21"/>
                <a:gd name="T15" fmla="*/ 14 h 23"/>
                <a:gd name="T16" fmla="*/ 15 w 21"/>
                <a:gd name="T17" fmla="*/ 0 h 23"/>
                <a:gd name="T18" fmla="*/ 15 w 21"/>
                <a:gd name="T19" fmla="*/ 0 h 23"/>
                <a:gd name="T20" fmla="*/ 21 w 21"/>
                <a:gd name="T21" fmla="*/ 0 h 23"/>
                <a:gd name="T22" fmla="*/ 21 w 21"/>
                <a:gd name="T23" fmla="*/ 1 h 23"/>
                <a:gd name="T24" fmla="*/ 14 w 21"/>
                <a:gd name="T25" fmla="*/ 23 h 23"/>
                <a:gd name="T26" fmla="*/ 13 w 21"/>
                <a:gd name="T27" fmla="*/ 23 h 23"/>
                <a:gd name="T28" fmla="*/ 8 w 21"/>
                <a:gd name="T2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3"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3" y="23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5" name="Freeform 16"/>
            <p:cNvSpPr>
              <a:spLocks/>
            </p:cNvSpPr>
            <p:nvPr userDrawn="1"/>
          </p:nvSpPr>
          <p:spPr bwMode="auto">
            <a:xfrm>
              <a:off x="3998" y="4111"/>
              <a:ext cx="27" cy="40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16 w 16"/>
                <a:gd name="T5" fmla="*/ 0 h 23"/>
                <a:gd name="T6" fmla="*/ 16 w 16"/>
                <a:gd name="T7" fmla="*/ 0 h 23"/>
                <a:gd name="T8" fmla="*/ 16 w 16"/>
                <a:gd name="T9" fmla="*/ 5 h 23"/>
                <a:gd name="T10" fmla="*/ 16 w 16"/>
                <a:gd name="T11" fmla="*/ 5 h 23"/>
                <a:gd name="T12" fmla="*/ 6 w 16"/>
                <a:gd name="T13" fmla="*/ 5 h 23"/>
                <a:gd name="T14" fmla="*/ 6 w 16"/>
                <a:gd name="T15" fmla="*/ 5 h 23"/>
                <a:gd name="T16" fmla="*/ 6 w 16"/>
                <a:gd name="T17" fmla="*/ 9 h 23"/>
                <a:gd name="T18" fmla="*/ 6 w 16"/>
                <a:gd name="T19" fmla="*/ 9 h 23"/>
                <a:gd name="T20" fmla="*/ 14 w 16"/>
                <a:gd name="T21" fmla="*/ 9 h 23"/>
                <a:gd name="T22" fmla="*/ 14 w 16"/>
                <a:gd name="T23" fmla="*/ 9 h 23"/>
                <a:gd name="T24" fmla="*/ 14 w 16"/>
                <a:gd name="T25" fmla="*/ 14 h 23"/>
                <a:gd name="T26" fmla="*/ 14 w 16"/>
                <a:gd name="T27" fmla="*/ 14 h 23"/>
                <a:gd name="T28" fmla="*/ 6 w 16"/>
                <a:gd name="T29" fmla="*/ 14 h 23"/>
                <a:gd name="T30" fmla="*/ 6 w 16"/>
                <a:gd name="T31" fmla="*/ 14 h 23"/>
                <a:gd name="T32" fmla="*/ 6 w 16"/>
                <a:gd name="T33" fmla="*/ 18 h 23"/>
                <a:gd name="T34" fmla="*/ 6 w 16"/>
                <a:gd name="T35" fmla="*/ 18 h 23"/>
                <a:gd name="T36" fmla="*/ 16 w 16"/>
                <a:gd name="T37" fmla="*/ 18 h 23"/>
                <a:gd name="T38" fmla="*/ 16 w 16"/>
                <a:gd name="T39" fmla="*/ 19 h 23"/>
                <a:gd name="T40" fmla="*/ 16 w 16"/>
                <a:gd name="T41" fmla="*/ 23 h 23"/>
                <a:gd name="T42" fmla="*/ 16 w 16"/>
                <a:gd name="T43" fmla="*/ 23 h 23"/>
                <a:gd name="T44" fmla="*/ 0 w 16"/>
                <a:gd name="T45" fmla="*/ 23 h 23"/>
                <a:gd name="T46" fmla="*/ 0 w 16"/>
                <a:gd name="T47" fmla="*/ 23 h 23"/>
                <a:gd name="T48" fmla="*/ 0 w 16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6" name="Freeform 17"/>
            <p:cNvSpPr>
              <a:spLocks noEditPoints="1"/>
            </p:cNvSpPr>
            <p:nvPr userDrawn="1"/>
          </p:nvSpPr>
          <p:spPr bwMode="auto">
            <a:xfrm>
              <a:off x="4042" y="4111"/>
              <a:ext cx="33" cy="40"/>
            </a:xfrm>
            <a:custGeom>
              <a:avLst/>
              <a:gdLst>
                <a:gd name="T0" fmla="*/ 12 w 19"/>
                <a:gd name="T1" fmla="*/ 23 h 23"/>
                <a:gd name="T2" fmla="*/ 12 w 19"/>
                <a:gd name="T3" fmla="*/ 23 h 23"/>
                <a:gd name="T4" fmla="*/ 8 w 19"/>
                <a:gd name="T5" fmla="*/ 15 h 23"/>
                <a:gd name="T6" fmla="*/ 6 w 19"/>
                <a:gd name="T7" fmla="*/ 15 h 23"/>
                <a:gd name="T8" fmla="*/ 6 w 19"/>
                <a:gd name="T9" fmla="*/ 15 h 23"/>
                <a:gd name="T10" fmla="*/ 6 w 19"/>
                <a:gd name="T11" fmla="*/ 23 h 23"/>
                <a:gd name="T12" fmla="*/ 6 w 19"/>
                <a:gd name="T13" fmla="*/ 23 h 23"/>
                <a:gd name="T14" fmla="*/ 0 w 19"/>
                <a:gd name="T15" fmla="*/ 23 h 23"/>
                <a:gd name="T16" fmla="*/ 0 w 19"/>
                <a:gd name="T17" fmla="*/ 23 h 23"/>
                <a:gd name="T18" fmla="*/ 0 w 19"/>
                <a:gd name="T19" fmla="*/ 0 h 23"/>
                <a:gd name="T20" fmla="*/ 0 w 19"/>
                <a:gd name="T21" fmla="*/ 0 h 23"/>
                <a:gd name="T22" fmla="*/ 10 w 19"/>
                <a:gd name="T23" fmla="*/ 0 h 23"/>
                <a:gd name="T24" fmla="*/ 18 w 19"/>
                <a:gd name="T25" fmla="*/ 8 h 23"/>
                <a:gd name="T26" fmla="*/ 14 w 19"/>
                <a:gd name="T27" fmla="*/ 14 h 23"/>
                <a:gd name="T28" fmla="*/ 18 w 19"/>
                <a:gd name="T29" fmla="*/ 23 h 23"/>
                <a:gd name="T30" fmla="*/ 18 w 19"/>
                <a:gd name="T31" fmla="*/ 23 h 23"/>
                <a:gd name="T32" fmla="*/ 12 w 19"/>
                <a:gd name="T33" fmla="*/ 23 h 23"/>
                <a:gd name="T34" fmla="*/ 12 w 19"/>
                <a:gd name="T35" fmla="*/ 8 h 23"/>
                <a:gd name="T36" fmla="*/ 9 w 19"/>
                <a:gd name="T37" fmla="*/ 5 h 23"/>
                <a:gd name="T38" fmla="*/ 6 w 19"/>
                <a:gd name="T39" fmla="*/ 5 h 23"/>
                <a:gd name="T40" fmla="*/ 6 w 19"/>
                <a:gd name="T41" fmla="*/ 5 h 23"/>
                <a:gd name="T42" fmla="*/ 6 w 19"/>
                <a:gd name="T43" fmla="*/ 10 h 23"/>
                <a:gd name="T44" fmla="*/ 6 w 19"/>
                <a:gd name="T45" fmla="*/ 10 h 23"/>
                <a:gd name="T46" fmla="*/ 9 w 19"/>
                <a:gd name="T47" fmla="*/ 10 h 23"/>
                <a:gd name="T48" fmla="*/ 12 w 19"/>
                <a:gd name="T4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23">
                  <a:moveTo>
                    <a:pt x="12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8" y="3"/>
                    <a:pt x="18" y="8"/>
                  </a:cubicBezTo>
                  <a:cubicBezTo>
                    <a:pt x="18" y="10"/>
                    <a:pt x="17" y="13"/>
                    <a:pt x="14" y="1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8" y="23"/>
                    <a:pt x="18" y="23"/>
                  </a:cubicBezTo>
                  <a:lnTo>
                    <a:pt x="12" y="23"/>
                  </a:lnTo>
                  <a:close/>
                  <a:moveTo>
                    <a:pt x="12" y="8"/>
                  </a:moveTo>
                  <a:cubicBezTo>
                    <a:pt x="12" y="6"/>
                    <a:pt x="11" y="5"/>
                    <a:pt x="9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9"/>
                    <a:pt x="12" y="8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7" name="Freeform 18"/>
            <p:cNvSpPr>
              <a:spLocks/>
            </p:cNvSpPr>
            <p:nvPr userDrawn="1"/>
          </p:nvSpPr>
          <p:spPr bwMode="auto">
            <a:xfrm>
              <a:off x="4089" y="4111"/>
              <a:ext cx="32" cy="41"/>
            </a:xfrm>
            <a:custGeom>
              <a:avLst/>
              <a:gdLst>
                <a:gd name="T0" fmla="*/ 0 w 19"/>
                <a:gd name="T1" fmla="*/ 20 h 24"/>
                <a:gd name="T2" fmla="*/ 0 w 19"/>
                <a:gd name="T3" fmla="*/ 20 h 24"/>
                <a:gd name="T4" fmla="*/ 3 w 19"/>
                <a:gd name="T5" fmla="*/ 16 h 24"/>
                <a:gd name="T6" fmla="*/ 4 w 19"/>
                <a:gd name="T7" fmla="*/ 16 h 24"/>
                <a:gd name="T8" fmla="*/ 9 w 19"/>
                <a:gd name="T9" fmla="*/ 19 h 24"/>
                <a:gd name="T10" fmla="*/ 13 w 19"/>
                <a:gd name="T11" fmla="*/ 16 h 24"/>
                <a:gd name="T12" fmla="*/ 10 w 19"/>
                <a:gd name="T13" fmla="*/ 14 h 24"/>
                <a:gd name="T14" fmla="*/ 9 w 19"/>
                <a:gd name="T15" fmla="*/ 14 h 24"/>
                <a:gd name="T16" fmla="*/ 1 w 19"/>
                <a:gd name="T17" fmla="*/ 7 h 24"/>
                <a:gd name="T18" fmla="*/ 9 w 19"/>
                <a:gd name="T19" fmla="*/ 0 h 24"/>
                <a:gd name="T20" fmla="*/ 18 w 19"/>
                <a:gd name="T21" fmla="*/ 2 h 24"/>
                <a:gd name="T22" fmla="*/ 18 w 19"/>
                <a:gd name="T23" fmla="*/ 3 h 24"/>
                <a:gd name="T24" fmla="*/ 15 w 19"/>
                <a:gd name="T25" fmla="*/ 7 h 24"/>
                <a:gd name="T26" fmla="*/ 15 w 19"/>
                <a:gd name="T27" fmla="*/ 7 h 24"/>
                <a:gd name="T28" fmla="*/ 10 w 19"/>
                <a:gd name="T29" fmla="*/ 5 h 24"/>
                <a:gd name="T30" fmla="*/ 7 w 19"/>
                <a:gd name="T31" fmla="*/ 7 h 24"/>
                <a:gd name="T32" fmla="*/ 10 w 19"/>
                <a:gd name="T33" fmla="*/ 9 h 24"/>
                <a:gd name="T34" fmla="*/ 11 w 19"/>
                <a:gd name="T35" fmla="*/ 9 h 24"/>
                <a:gd name="T36" fmla="*/ 19 w 19"/>
                <a:gd name="T37" fmla="*/ 16 h 24"/>
                <a:gd name="T38" fmla="*/ 9 w 19"/>
                <a:gd name="T39" fmla="*/ 24 h 24"/>
                <a:gd name="T40" fmla="*/ 0 w 19"/>
                <a:gd name="T41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24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7"/>
                    <a:pt x="7" y="19"/>
                    <a:pt x="9" y="19"/>
                  </a:cubicBezTo>
                  <a:cubicBezTo>
                    <a:pt x="12" y="19"/>
                    <a:pt x="13" y="18"/>
                    <a:pt x="13" y="16"/>
                  </a:cubicBezTo>
                  <a:cubicBezTo>
                    <a:pt x="13" y="15"/>
                    <a:pt x="12" y="15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4"/>
                    <a:pt x="1" y="11"/>
                    <a:pt x="1" y="7"/>
                  </a:cubicBezTo>
                  <a:cubicBezTo>
                    <a:pt x="1" y="3"/>
                    <a:pt x="4" y="0"/>
                    <a:pt x="9" y="0"/>
                  </a:cubicBezTo>
                  <a:cubicBezTo>
                    <a:pt x="13" y="0"/>
                    <a:pt x="16" y="1"/>
                    <a:pt x="18" y="2"/>
                  </a:cubicBezTo>
                  <a:cubicBezTo>
                    <a:pt x="18" y="2"/>
                    <a:pt x="18" y="3"/>
                    <a:pt x="18" y="3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6"/>
                    <a:pt x="11" y="5"/>
                    <a:pt x="10" y="5"/>
                  </a:cubicBezTo>
                  <a:cubicBezTo>
                    <a:pt x="8" y="5"/>
                    <a:pt x="7" y="6"/>
                    <a:pt x="7" y="7"/>
                  </a:cubicBezTo>
                  <a:cubicBezTo>
                    <a:pt x="7" y="8"/>
                    <a:pt x="8" y="8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10"/>
                    <a:pt x="19" y="12"/>
                    <a:pt x="19" y="16"/>
                  </a:cubicBezTo>
                  <a:cubicBezTo>
                    <a:pt x="19" y="21"/>
                    <a:pt x="16" y="24"/>
                    <a:pt x="9" y="24"/>
                  </a:cubicBezTo>
                  <a:cubicBezTo>
                    <a:pt x="6" y="24"/>
                    <a:pt x="2" y="22"/>
                    <a:pt x="0" y="20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8" name="Freeform 19"/>
            <p:cNvSpPr>
              <a:spLocks/>
            </p:cNvSpPr>
            <p:nvPr userDrawn="1"/>
          </p:nvSpPr>
          <p:spPr bwMode="auto">
            <a:xfrm>
              <a:off x="4136" y="4111"/>
              <a:ext cx="11" cy="40"/>
            </a:xfrm>
            <a:custGeom>
              <a:avLst/>
              <a:gdLst>
                <a:gd name="T0" fmla="*/ 0 w 6"/>
                <a:gd name="T1" fmla="*/ 0 h 23"/>
                <a:gd name="T2" fmla="*/ 1 w 6"/>
                <a:gd name="T3" fmla="*/ 0 h 23"/>
                <a:gd name="T4" fmla="*/ 6 w 6"/>
                <a:gd name="T5" fmla="*/ 0 h 23"/>
                <a:gd name="T6" fmla="*/ 6 w 6"/>
                <a:gd name="T7" fmla="*/ 0 h 23"/>
                <a:gd name="T8" fmla="*/ 6 w 6"/>
                <a:gd name="T9" fmla="*/ 23 h 23"/>
                <a:gd name="T10" fmla="*/ 6 w 6"/>
                <a:gd name="T11" fmla="*/ 23 h 23"/>
                <a:gd name="T12" fmla="*/ 1 w 6"/>
                <a:gd name="T13" fmla="*/ 23 h 23"/>
                <a:gd name="T14" fmla="*/ 0 w 6"/>
                <a:gd name="T15" fmla="*/ 23 h 23"/>
                <a:gd name="T16" fmla="*/ 0 w 6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89" name="Freeform 20"/>
            <p:cNvSpPr>
              <a:spLocks/>
            </p:cNvSpPr>
            <p:nvPr userDrawn="1"/>
          </p:nvSpPr>
          <p:spPr bwMode="auto">
            <a:xfrm>
              <a:off x="4164" y="4111"/>
              <a:ext cx="31" cy="40"/>
            </a:xfrm>
            <a:custGeom>
              <a:avLst/>
              <a:gdLst>
                <a:gd name="T0" fmla="*/ 6 w 18"/>
                <a:gd name="T1" fmla="*/ 23 h 23"/>
                <a:gd name="T2" fmla="*/ 6 w 18"/>
                <a:gd name="T3" fmla="*/ 23 h 23"/>
                <a:gd name="T4" fmla="*/ 6 w 18"/>
                <a:gd name="T5" fmla="*/ 23 h 23"/>
                <a:gd name="T6" fmla="*/ 6 w 18"/>
                <a:gd name="T7" fmla="*/ 23 h 23"/>
                <a:gd name="T8" fmla="*/ 6 w 18"/>
                <a:gd name="T9" fmla="*/ 23 h 23"/>
                <a:gd name="T10" fmla="*/ 6 w 18"/>
                <a:gd name="T11" fmla="*/ 6 h 23"/>
                <a:gd name="T12" fmla="*/ 6 w 18"/>
                <a:gd name="T13" fmla="*/ 5 h 23"/>
                <a:gd name="T14" fmla="*/ 6 w 18"/>
                <a:gd name="T15" fmla="*/ 5 h 23"/>
                <a:gd name="T16" fmla="*/ 0 w 18"/>
                <a:gd name="T17" fmla="*/ 5 h 23"/>
                <a:gd name="T18" fmla="*/ 0 w 18"/>
                <a:gd name="T19" fmla="*/ 5 h 23"/>
                <a:gd name="T20" fmla="*/ 0 w 18"/>
                <a:gd name="T21" fmla="*/ 5 h 23"/>
                <a:gd name="T22" fmla="*/ 0 w 18"/>
                <a:gd name="T23" fmla="*/ 5 h 23"/>
                <a:gd name="T24" fmla="*/ 0 w 18"/>
                <a:gd name="T25" fmla="*/ 5 h 23"/>
                <a:gd name="T26" fmla="*/ 0 w 18"/>
                <a:gd name="T27" fmla="*/ 5 h 23"/>
                <a:gd name="T28" fmla="*/ 0 w 18"/>
                <a:gd name="T29" fmla="*/ 0 h 23"/>
                <a:gd name="T30" fmla="*/ 0 w 18"/>
                <a:gd name="T31" fmla="*/ 0 h 23"/>
                <a:gd name="T32" fmla="*/ 0 w 18"/>
                <a:gd name="T33" fmla="*/ 0 h 23"/>
                <a:gd name="T34" fmla="*/ 18 w 18"/>
                <a:gd name="T35" fmla="*/ 0 h 23"/>
                <a:gd name="T36" fmla="*/ 18 w 18"/>
                <a:gd name="T37" fmla="*/ 0 h 23"/>
                <a:gd name="T38" fmla="*/ 18 w 18"/>
                <a:gd name="T39" fmla="*/ 0 h 23"/>
                <a:gd name="T40" fmla="*/ 18 w 18"/>
                <a:gd name="T41" fmla="*/ 0 h 23"/>
                <a:gd name="T42" fmla="*/ 18 w 18"/>
                <a:gd name="T43" fmla="*/ 5 h 23"/>
                <a:gd name="T44" fmla="*/ 18 w 18"/>
                <a:gd name="T45" fmla="*/ 5 h 23"/>
                <a:gd name="T46" fmla="*/ 18 w 18"/>
                <a:gd name="T47" fmla="*/ 5 h 23"/>
                <a:gd name="T48" fmla="*/ 18 w 18"/>
                <a:gd name="T49" fmla="*/ 5 h 23"/>
                <a:gd name="T50" fmla="*/ 12 w 18"/>
                <a:gd name="T51" fmla="*/ 5 h 23"/>
                <a:gd name="T52" fmla="*/ 12 w 18"/>
                <a:gd name="T53" fmla="*/ 5 h 23"/>
                <a:gd name="T54" fmla="*/ 12 w 18"/>
                <a:gd name="T55" fmla="*/ 6 h 23"/>
                <a:gd name="T56" fmla="*/ 12 w 18"/>
                <a:gd name="T57" fmla="*/ 6 h 23"/>
                <a:gd name="T58" fmla="*/ 12 w 18"/>
                <a:gd name="T59" fmla="*/ 23 h 23"/>
                <a:gd name="T60" fmla="*/ 12 w 18"/>
                <a:gd name="T61" fmla="*/ 23 h 23"/>
                <a:gd name="T62" fmla="*/ 12 w 18"/>
                <a:gd name="T63" fmla="*/ 23 h 23"/>
                <a:gd name="T64" fmla="*/ 11 w 18"/>
                <a:gd name="T65" fmla="*/ 23 h 23"/>
                <a:gd name="T66" fmla="*/ 6 w 18"/>
                <a:gd name="T6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23">
                  <a:moveTo>
                    <a:pt x="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3"/>
                    <a:pt x="11" y="23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0" name="Freeform 21"/>
            <p:cNvSpPr>
              <a:spLocks/>
            </p:cNvSpPr>
            <p:nvPr userDrawn="1"/>
          </p:nvSpPr>
          <p:spPr bwMode="auto">
            <a:xfrm>
              <a:off x="4206" y="4111"/>
              <a:ext cx="35" cy="40"/>
            </a:xfrm>
            <a:custGeom>
              <a:avLst/>
              <a:gdLst>
                <a:gd name="T0" fmla="*/ 8 w 20"/>
                <a:gd name="T1" fmla="*/ 23 h 23"/>
                <a:gd name="T2" fmla="*/ 7 w 20"/>
                <a:gd name="T3" fmla="*/ 23 h 23"/>
                <a:gd name="T4" fmla="*/ 7 w 20"/>
                <a:gd name="T5" fmla="*/ 14 h 23"/>
                <a:gd name="T6" fmla="*/ 0 w 20"/>
                <a:gd name="T7" fmla="*/ 1 h 23"/>
                <a:gd name="T8" fmla="*/ 1 w 20"/>
                <a:gd name="T9" fmla="*/ 0 h 23"/>
                <a:gd name="T10" fmla="*/ 6 w 20"/>
                <a:gd name="T11" fmla="*/ 0 h 23"/>
                <a:gd name="T12" fmla="*/ 7 w 20"/>
                <a:gd name="T13" fmla="*/ 0 h 23"/>
                <a:gd name="T14" fmla="*/ 10 w 20"/>
                <a:gd name="T15" fmla="*/ 8 h 23"/>
                <a:gd name="T16" fmla="*/ 11 w 20"/>
                <a:gd name="T17" fmla="*/ 8 h 23"/>
                <a:gd name="T18" fmla="*/ 14 w 20"/>
                <a:gd name="T19" fmla="*/ 0 h 23"/>
                <a:gd name="T20" fmla="*/ 15 w 20"/>
                <a:gd name="T21" fmla="*/ 0 h 23"/>
                <a:gd name="T22" fmla="*/ 20 w 20"/>
                <a:gd name="T23" fmla="*/ 0 h 23"/>
                <a:gd name="T24" fmla="*/ 20 w 20"/>
                <a:gd name="T25" fmla="*/ 1 h 23"/>
                <a:gd name="T26" fmla="*/ 13 w 20"/>
                <a:gd name="T27" fmla="*/ 14 h 23"/>
                <a:gd name="T28" fmla="*/ 13 w 20"/>
                <a:gd name="T29" fmla="*/ 23 h 23"/>
                <a:gd name="T30" fmla="*/ 13 w 20"/>
                <a:gd name="T31" fmla="*/ 23 h 23"/>
                <a:gd name="T32" fmla="*/ 8 w 20"/>
                <a:gd name="T3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3">
                  <a:moveTo>
                    <a:pt x="8" y="23"/>
                  </a:moveTo>
                  <a:cubicBezTo>
                    <a:pt x="8" y="23"/>
                    <a:pt x="7" y="23"/>
                    <a:pt x="7" y="2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1" name="Freeform 22"/>
            <p:cNvSpPr>
              <a:spLocks noEditPoints="1"/>
            </p:cNvSpPr>
            <p:nvPr userDrawn="1"/>
          </p:nvSpPr>
          <p:spPr bwMode="auto">
            <a:xfrm>
              <a:off x="3692" y="4194"/>
              <a:ext cx="26" cy="39"/>
            </a:xfrm>
            <a:custGeom>
              <a:avLst/>
              <a:gdLst>
                <a:gd name="T0" fmla="*/ 0 w 15"/>
                <a:gd name="T1" fmla="*/ 0 h 23"/>
                <a:gd name="T2" fmla="*/ 0 w 15"/>
                <a:gd name="T3" fmla="*/ 0 h 23"/>
                <a:gd name="T4" fmla="*/ 7 w 15"/>
                <a:gd name="T5" fmla="*/ 0 h 23"/>
                <a:gd name="T6" fmla="*/ 15 w 15"/>
                <a:gd name="T7" fmla="*/ 5 h 23"/>
                <a:gd name="T8" fmla="*/ 15 w 15"/>
                <a:gd name="T9" fmla="*/ 12 h 23"/>
                <a:gd name="T10" fmla="*/ 15 w 15"/>
                <a:gd name="T11" fmla="*/ 19 h 23"/>
                <a:gd name="T12" fmla="*/ 7 w 15"/>
                <a:gd name="T13" fmla="*/ 23 h 23"/>
                <a:gd name="T14" fmla="*/ 0 w 15"/>
                <a:gd name="T15" fmla="*/ 23 h 23"/>
                <a:gd name="T16" fmla="*/ 0 w 15"/>
                <a:gd name="T17" fmla="*/ 23 h 23"/>
                <a:gd name="T18" fmla="*/ 0 w 15"/>
                <a:gd name="T19" fmla="*/ 0 h 23"/>
                <a:gd name="T20" fmla="*/ 2 w 15"/>
                <a:gd name="T21" fmla="*/ 21 h 23"/>
                <a:gd name="T22" fmla="*/ 7 w 15"/>
                <a:gd name="T23" fmla="*/ 21 h 23"/>
                <a:gd name="T24" fmla="*/ 13 w 15"/>
                <a:gd name="T25" fmla="*/ 18 h 23"/>
                <a:gd name="T26" fmla="*/ 14 w 15"/>
                <a:gd name="T27" fmla="*/ 12 h 23"/>
                <a:gd name="T28" fmla="*/ 13 w 15"/>
                <a:gd name="T29" fmla="*/ 5 h 23"/>
                <a:gd name="T30" fmla="*/ 7 w 15"/>
                <a:gd name="T31" fmla="*/ 2 h 23"/>
                <a:gd name="T32" fmla="*/ 2 w 15"/>
                <a:gd name="T33" fmla="*/ 2 h 23"/>
                <a:gd name="T34" fmla="*/ 2 w 15"/>
                <a:gd name="T35" fmla="*/ 2 h 23"/>
                <a:gd name="T36" fmla="*/ 2 w 15"/>
                <a:gd name="T37" fmla="*/ 21 h 23"/>
                <a:gd name="T38" fmla="*/ 2 w 15"/>
                <a:gd name="T3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4" y="2"/>
                    <a:pt x="15" y="5"/>
                  </a:cubicBezTo>
                  <a:cubicBezTo>
                    <a:pt x="15" y="6"/>
                    <a:pt x="15" y="8"/>
                    <a:pt x="15" y="12"/>
                  </a:cubicBezTo>
                  <a:cubicBezTo>
                    <a:pt x="15" y="16"/>
                    <a:pt x="15" y="17"/>
                    <a:pt x="15" y="19"/>
                  </a:cubicBezTo>
                  <a:cubicBezTo>
                    <a:pt x="14" y="22"/>
                    <a:pt x="11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  <a:moveTo>
                    <a:pt x="2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0" y="21"/>
                    <a:pt x="12" y="20"/>
                    <a:pt x="13" y="18"/>
                  </a:cubicBezTo>
                  <a:cubicBezTo>
                    <a:pt x="13" y="17"/>
                    <a:pt x="14" y="16"/>
                    <a:pt x="14" y="12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2" y="3"/>
                    <a:pt x="10" y="2"/>
                    <a:pt x="7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2" name="Freeform 23"/>
            <p:cNvSpPr>
              <a:spLocks/>
            </p:cNvSpPr>
            <p:nvPr userDrawn="1"/>
          </p:nvSpPr>
          <p:spPr bwMode="auto">
            <a:xfrm>
              <a:off x="3740" y="4194"/>
              <a:ext cx="24" cy="39"/>
            </a:xfrm>
            <a:custGeom>
              <a:avLst/>
              <a:gdLst>
                <a:gd name="T0" fmla="*/ 0 w 14"/>
                <a:gd name="T1" fmla="*/ 0 h 23"/>
                <a:gd name="T2" fmla="*/ 0 w 14"/>
                <a:gd name="T3" fmla="*/ 0 h 23"/>
                <a:gd name="T4" fmla="*/ 13 w 14"/>
                <a:gd name="T5" fmla="*/ 0 h 23"/>
                <a:gd name="T6" fmla="*/ 14 w 14"/>
                <a:gd name="T7" fmla="*/ 0 h 23"/>
                <a:gd name="T8" fmla="*/ 14 w 14"/>
                <a:gd name="T9" fmla="*/ 2 h 23"/>
                <a:gd name="T10" fmla="*/ 13 w 14"/>
                <a:gd name="T11" fmla="*/ 2 h 23"/>
                <a:gd name="T12" fmla="*/ 2 w 14"/>
                <a:gd name="T13" fmla="*/ 2 h 23"/>
                <a:gd name="T14" fmla="*/ 2 w 14"/>
                <a:gd name="T15" fmla="*/ 2 h 23"/>
                <a:gd name="T16" fmla="*/ 2 w 14"/>
                <a:gd name="T17" fmla="*/ 10 h 23"/>
                <a:gd name="T18" fmla="*/ 2 w 14"/>
                <a:gd name="T19" fmla="*/ 11 h 23"/>
                <a:gd name="T20" fmla="*/ 12 w 14"/>
                <a:gd name="T21" fmla="*/ 11 h 23"/>
                <a:gd name="T22" fmla="*/ 12 w 14"/>
                <a:gd name="T23" fmla="*/ 11 h 23"/>
                <a:gd name="T24" fmla="*/ 12 w 14"/>
                <a:gd name="T25" fmla="*/ 12 h 23"/>
                <a:gd name="T26" fmla="*/ 12 w 14"/>
                <a:gd name="T27" fmla="*/ 12 h 23"/>
                <a:gd name="T28" fmla="*/ 2 w 14"/>
                <a:gd name="T29" fmla="*/ 12 h 23"/>
                <a:gd name="T30" fmla="*/ 2 w 14"/>
                <a:gd name="T31" fmla="*/ 13 h 23"/>
                <a:gd name="T32" fmla="*/ 2 w 14"/>
                <a:gd name="T33" fmla="*/ 21 h 23"/>
                <a:gd name="T34" fmla="*/ 2 w 14"/>
                <a:gd name="T35" fmla="*/ 21 h 23"/>
                <a:gd name="T36" fmla="*/ 13 w 14"/>
                <a:gd name="T37" fmla="*/ 21 h 23"/>
                <a:gd name="T38" fmla="*/ 14 w 14"/>
                <a:gd name="T39" fmla="*/ 22 h 23"/>
                <a:gd name="T40" fmla="*/ 14 w 14"/>
                <a:gd name="T41" fmla="*/ 23 h 23"/>
                <a:gd name="T42" fmla="*/ 13 w 14"/>
                <a:gd name="T43" fmla="*/ 23 h 23"/>
                <a:gd name="T44" fmla="*/ 0 w 14"/>
                <a:gd name="T45" fmla="*/ 23 h 23"/>
                <a:gd name="T46" fmla="*/ 0 w 14"/>
                <a:gd name="T47" fmla="*/ 23 h 23"/>
                <a:gd name="T48" fmla="*/ 0 w 14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3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3" name="Freeform 24"/>
            <p:cNvSpPr>
              <a:spLocks/>
            </p:cNvSpPr>
            <p:nvPr userDrawn="1"/>
          </p:nvSpPr>
          <p:spPr bwMode="auto">
            <a:xfrm>
              <a:off x="3783" y="4194"/>
              <a:ext cx="27" cy="39"/>
            </a:xfrm>
            <a:custGeom>
              <a:avLst/>
              <a:gdLst>
                <a:gd name="T0" fmla="*/ 0 w 16"/>
                <a:gd name="T1" fmla="*/ 0 h 23"/>
                <a:gd name="T2" fmla="*/ 1 w 16"/>
                <a:gd name="T3" fmla="*/ 0 h 23"/>
                <a:gd name="T4" fmla="*/ 2 w 16"/>
                <a:gd name="T5" fmla="*/ 0 h 23"/>
                <a:gd name="T6" fmla="*/ 3 w 16"/>
                <a:gd name="T7" fmla="*/ 0 h 23"/>
                <a:gd name="T8" fmla="*/ 14 w 16"/>
                <a:gd name="T9" fmla="*/ 20 h 23"/>
                <a:gd name="T10" fmla="*/ 14 w 16"/>
                <a:gd name="T11" fmla="*/ 20 h 23"/>
                <a:gd name="T12" fmla="*/ 14 w 16"/>
                <a:gd name="T13" fmla="*/ 0 h 23"/>
                <a:gd name="T14" fmla="*/ 15 w 16"/>
                <a:gd name="T15" fmla="*/ 0 h 23"/>
                <a:gd name="T16" fmla="*/ 16 w 16"/>
                <a:gd name="T17" fmla="*/ 0 h 23"/>
                <a:gd name="T18" fmla="*/ 16 w 16"/>
                <a:gd name="T19" fmla="*/ 0 h 23"/>
                <a:gd name="T20" fmla="*/ 16 w 16"/>
                <a:gd name="T21" fmla="*/ 23 h 23"/>
                <a:gd name="T22" fmla="*/ 16 w 16"/>
                <a:gd name="T23" fmla="*/ 23 h 23"/>
                <a:gd name="T24" fmla="*/ 15 w 16"/>
                <a:gd name="T25" fmla="*/ 23 h 23"/>
                <a:gd name="T26" fmla="*/ 14 w 16"/>
                <a:gd name="T27" fmla="*/ 23 h 23"/>
                <a:gd name="T28" fmla="*/ 3 w 16"/>
                <a:gd name="T29" fmla="*/ 4 h 23"/>
                <a:gd name="T30" fmla="*/ 2 w 16"/>
                <a:gd name="T31" fmla="*/ 4 h 23"/>
                <a:gd name="T32" fmla="*/ 2 w 16"/>
                <a:gd name="T33" fmla="*/ 23 h 23"/>
                <a:gd name="T34" fmla="*/ 2 w 16"/>
                <a:gd name="T35" fmla="*/ 23 h 23"/>
                <a:gd name="T36" fmla="*/ 1 w 16"/>
                <a:gd name="T37" fmla="*/ 23 h 23"/>
                <a:gd name="T38" fmla="*/ 0 w 16"/>
                <a:gd name="T39" fmla="*/ 23 h 23"/>
                <a:gd name="T40" fmla="*/ 0 w 16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4" name="Freeform 25"/>
            <p:cNvSpPr>
              <a:spLocks/>
            </p:cNvSpPr>
            <p:nvPr userDrawn="1"/>
          </p:nvSpPr>
          <p:spPr bwMode="auto">
            <a:xfrm>
              <a:off x="3832" y="4194"/>
              <a:ext cx="35" cy="39"/>
            </a:xfrm>
            <a:custGeom>
              <a:avLst/>
              <a:gdLst>
                <a:gd name="T0" fmla="*/ 0 w 20"/>
                <a:gd name="T1" fmla="*/ 0 h 23"/>
                <a:gd name="T2" fmla="*/ 1 w 20"/>
                <a:gd name="T3" fmla="*/ 0 h 23"/>
                <a:gd name="T4" fmla="*/ 2 w 20"/>
                <a:gd name="T5" fmla="*/ 0 h 23"/>
                <a:gd name="T6" fmla="*/ 3 w 20"/>
                <a:gd name="T7" fmla="*/ 0 h 23"/>
                <a:gd name="T8" fmla="*/ 10 w 20"/>
                <a:gd name="T9" fmla="*/ 17 h 23"/>
                <a:gd name="T10" fmla="*/ 10 w 20"/>
                <a:gd name="T11" fmla="*/ 17 h 23"/>
                <a:gd name="T12" fmla="*/ 18 w 20"/>
                <a:gd name="T13" fmla="*/ 0 h 23"/>
                <a:gd name="T14" fmla="*/ 18 w 20"/>
                <a:gd name="T15" fmla="*/ 0 h 23"/>
                <a:gd name="T16" fmla="*/ 19 w 20"/>
                <a:gd name="T17" fmla="*/ 0 h 23"/>
                <a:gd name="T18" fmla="*/ 20 w 20"/>
                <a:gd name="T19" fmla="*/ 0 h 23"/>
                <a:gd name="T20" fmla="*/ 20 w 20"/>
                <a:gd name="T21" fmla="*/ 23 h 23"/>
                <a:gd name="T22" fmla="*/ 19 w 20"/>
                <a:gd name="T23" fmla="*/ 23 h 23"/>
                <a:gd name="T24" fmla="*/ 18 w 20"/>
                <a:gd name="T25" fmla="*/ 23 h 23"/>
                <a:gd name="T26" fmla="*/ 18 w 20"/>
                <a:gd name="T27" fmla="*/ 23 h 23"/>
                <a:gd name="T28" fmla="*/ 18 w 20"/>
                <a:gd name="T29" fmla="*/ 5 h 23"/>
                <a:gd name="T30" fmla="*/ 18 w 20"/>
                <a:gd name="T31" fmla="*/ 5 h 23"/>
                <a:gd name="T32" fmla="*/ 11 w 20"/>
                <a:gd name="T33" fmla="*/ 20 h 23"/>
                <a:gd name="T34" fmla="*/ 10 w 20"/>
                <a:gd name="T35" fmla="*/ 20 h 23"/>
                <a:gd name="T36" fmla="*/ 10 w 20"/>
                <a:gd name="T37" fmla="*/ 20 h 23"/>
                <a:gd name="T38" fmla="*/ 9 w 20"/>
                <a:gd name="T39" fmla="*/ 20 h 23"/>
                <a:gd name="T40" fmla="*/ 2 w 20"/>
                <a:gd name="T41" fmla="*/ 5 h 23"/>
                <a:gd name="T42" fmla="*/ 2 w 20"/>
                <a:gd name="T43" fmla="*/ 5 h 23"/>
                <a:gd name="T44" fmla="*/ 2 w 20"/>
                <a:gd name="T45" fmla="*/ 23 h 23"/>
                <a:gd name="T46" fmla="*/ 2 w 20"/>
                <a:gd name="T47" fmla="*/ 23 h 23"/>
                <a:gd name="T48" fmla="*/ 1 w 20"/>
                <a:gd name="T49" fmla="*/ 23 h 23"/>
                <a:gd name="T50" fmla="*/ 0 w 20"/>
                <a:gd name="T51" fmla="*/ 23 h 23"/>
                <a:gd name="T52" fmla="*/ 0 w 20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5" name="Freeform 26"/>
            <p:cNvSpPr>
              <a:spLocks noEditPoints="1"/>
            </p:cNvSpPr>
            <p:nvPr userDrawn="1"/>
          </p:nvSpPr>
          <p:spPr bwMode="auto">
            <a:xfrm>
              <a:off x="3885" y="4194"/>
              <a:ext cx="31" cy="39"/>
            </a:xfrm>
            <a:custGeom>
              <a:avLst/>
              <a:gdLst>
                <a:gd name="T0" fmla="*/ 8 w 18"/>
                <a:gd name="T1" fmla="*/ 0 h 23"/>
                <a:gd name="T2" fmla="*/ 8 w 18"/>
                <a:gd name="T3" fmla="*/ 0 h 23"/>
                <a:gd name="T4" fmla="*/ 9 w 18"/>
                <a:gd name="T5" fmla="*/ 0 h 23"/>
                <a:gd name="T6" fmla="*/ 10 w 18"/>
                <a:gd name="T7" fmla="*/ 0 h 23"/>
                <a:gd name="T8" fmla="*/ 18 w 18"/>
                <a:gd name="T9" fmla="*/ 23 h 23"/>
                <a:gd name="T10" fmla="*/ 18 w 18"/>
                <a:gd name="T11" fmla="*/ 23 h 23"/>
                <a:gd name="T12" fmla="*/ 16 w 18"/>
                <a:gd name="T13" fmla="*/ 23 h 23"/>
                <a:gd name="T14" fmla="*/ 16 w 18"/>
                <a:gd name="T15" fmla="*/ 23 h 23"/>
                <a:gd name="T16" fmla="*/ 14 w 18"/>
                <a:gd name="T17" fmla="*/ 17 h 23"/>
                <a:gd name="T18" fmla="*/ 4 w 18"/>
                <a:gd name="T19" fmla="*/ 17 h 23"/>
                <a:gd name="T20" fmla="*/ 2 w 18"/>
                <a:gd name="T21" fmla="*/ 23 h 23"/>
                <a:gd name="T22" fmla="*/ 1 w 18"/>
                <a:gd name="T23" fmla="*/ 23 h 23"/>
                <a:gd name="T24" fmla="*/ 0 w 18"/>
                <a:gd name="T25" fmla="*/ 23 h 23"/>
                <a:gd name="T26" fmla="*/ 0 w 18"/>
                <a:gd name="T27" fmla="*/ 23 h 23"/>
                <a:gd name="T28" fmla="*/ 8 w 18"/>
                <a:gd name="T29" fmla="*/ 0 h 23"/>
                <a:gd name="T30" fmla="*/ 13 w 18"/>
                <a:gd name="T31" fmla="*/ 15 h 23"/>
                <a:gd name="T32" fmla="*/ 9 w 18"/>
                <a:gd name="T33" fmla="*/ 3 h 23"/>
                <a:gd name="T34" fmla="*/ 9 w 18"/>
                <a:gd name="T35" fmla="*/ 3 h 23"/>
                <a:gd name="T36" fmla="*/ 4 w 18"/>
                <a:gd name="T37" fmla="*/ 15 h 23"/>
                <a:gd name="T38" fmla="*/ 13 w 18"/>
                <a:gd name="T39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3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3" y="15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4" y="15"/>
                    <a:pt x="4" y="15"/>
                    <a:pt x="4" y="15"/>
                  </a:cubicBezTo>
                  <a:lnTo>
                    <a:pt x="13" y="15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6" name="Freeform 27"/>
            <p:cNvSpPr>
              <a:spLocks noEditPoints="1"/>
            </p:cNvSpPr>
            <p:nvPr userDrawn="1"/>
          </p:nvSpPr>
          <p:spPr bwMode="auto">
            <a:xfrm>
              <a:off x="3935" y="4194"/>
              <a:ext cx="27" cy="39"/>
            </a:xfrm>
            <a:custGeom>
              <a:avLst/>
              <a:gdLst>
                <a:gd name="T0" fmla="*/ 14 w 16"/>
                <a:gd name="T1" fmla="*/ 23 h 23"/>
                <a:gd name="T2" fmla="*/ 13 w 16"/>
                <a:gd name="T3" fmla="*/ 23 h 23"/>
                <a:gd name="T4" fmla="*/ 8 w 16"/>
                <a:gd name="T5" fmla="*/ 13 h 23"/>
                <a:gd name="T6" fmla="*/ 8 w 16"/>
                <a:gd name="T7" fmla="*/ 13 h 23"/>
                <a:gd name="T8" fmla="*/ 2 w 16"/>
                <a:gd name="T9" fmla="*/ 13 h 23"/>
                <a:gd name="T10" fmla="*/ 2 w 16"/>
                <a:gd name="T11" fmla="*/ 13 h 23"/>
                <a:gd name="T12" fmla="*/ 2 w 16"/>
                <a:gd name="T13" fmla="*/ 23 h 23"/>
                <a:gd name="T14" fmla="*/ 2 w 16"/>
                <a:gd name="T15" fmla="*/ 23 h 23"/>
                <a:gd name="T16" fmla="*/ 0 w 16"/>
                <a:gd name="T17" fmla="*/ 23 h 23"/>
                <a:gd name="T18" fmla="*/ 0 w 16"/>
                <a:gd name="T19" fmla="*/ 23 h 23"/>
                <a:gd name="T20" fmla="*/ 0 w 16"/>
                <a:gd name="T21" fmla="*/ 0 h 23"/>
                <a:gd name="T22" fmla="*/ 0 w 16"/>
                <a:gd name="T23" fmla="*/ 0 h 23"/>
                <a:gd name="T24" fmla="*/ 8 w 16"/>
                <a:gd name="T25" fmla="*/ 0 h 23"/>
                <a:gd name="T26" fmla="*/ 15 w 16"/>
                <a:gd name="T27" fmla="*/ 7 h 23"/>
                <a:gd name="T28" fmla="*/ 10 w 16"/>
                <a:gd name="T29" fmla="*/ 13 h 23"/>
                <a:gd name="T30" fmla="*/ 15 w 16"/>
                <a:gd name="T31" fmla="*/ 23 h 23"/>
                <a:gd name="T32" fmla="*/ 15 w 16"/>
                <a:gd name="T33" fmla="*/ 23 h 23"/>
                <a:gd name="T34" fmla="*/ 14 w 16"/>
                <a:gd name="T35" fmla="*/ 23 h 23"/>
                <a:gd name="T36" fmla="*/ 13 w 16"/>
                <a:gd name="T37" fmla="*/ 7 h 23"/>
                <a:gd name="T38" fmla="*/ 8 w 16"/>
                <a:gd name="T39" fmla="*/ 2 h 23"/>
                <a:gd name="T40" fmla="*/ 2 w 16"/>
                <a:gd name="T41" fmla="*/ 2 h 23"/>
                <a:gd name="T42" fmla="*/ 2 w 16"/>
                <a:gd name="T43" fmla="*/ 2 h 23"/>
                <a:gd name="T44" fmla="*/ 2 w 16"/>
                <a:gd name="T45" fmla="*/ 11 h 23"/>
                <a:gd name="T46" fmla="*/ 2 w 16"/>
                <a:gd name="T47" fmla="*/ 11 h 23"/>
                <a:gd name="T48" fmla="*/ 8 w 16"/>
                <a:gd name="T49" fmla="*/ 11 h 23"/>
                <a:gd name="T50" fmla="*/ 13 w 16"/>
                <a:gd name="T5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23">
                  <a:moveTo>
                    <a:pt x="14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0"/>
                    <a:pt x="13" y="12"/>
                    <a:pt x="10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5" y="23"/>
                    <a:pt x="15" y="23"/>
                  </a:cubicBezTo>
                  <a:lnTo>
                    <a:pt x="14" y="23"/>
                  </a:lnTo>
                  <a:close/>
                  <a:moveTo>
                    <a:pt x="13" y="7"/>
                  </a:moveTo>
                  <a:cubicBezTo>
                    <a:pt x="13" y="4"/>
                    <a:pt x="11" y="2"/>
                    <a:pt x="8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11"/>
                    <a:pt x="13" y="9"/>
                    <a:pt x="13" y="7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7" name="Freeform 28"/>
            <p:cNvSpPr>
              <a:spLocks/>
            </p:cNvSpPr>
            <p:nvPr userDrawn="1"/>
          </p:nvSpPr>
          <p:spPr bwMode="auto">
            <a:xfrm>
              <a:off x="3983" y="4194"/>
              <a:ext cx="27" cy="39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1 w 16"/>
                <a:gd name="T5" fmla="*/ 0 h 23"/>
                <a:gd name="T6" fmla="*/ 2 w 16"/>
                <a:gd name="T7" fmla="*/ 0 h 23"/>
                <a:gd name="T8" fmla="*/ 2 w 16"/>
                <a:gd name="T9" fmla="*/ 14 h 23"/>
                <a:gd name="T10" fmla="*/ 13 w 16"/>
                <a:gd name="T11" fmla="*/ 0 h 23"/>
                <a:gd name="T12" fmla="*/ 13 w 16"/>
                <a:gd name="T13" fmla="*/ 0 h 23"/>
                <a:gd name="T14" fmla="*/ 15 w 16"/>
                <a:gd name="T15" fmla="*/ 0 h 23"/>
                <a:gd name="T16" fmla="*/ 15 w 16"/>
                <a:gd name="T17" fmla="*/ 1 h 23"/>
                <a:gd name="T18" fmla="*/ 8 w 16"/>
                <a:gd name="T19" fmla="*/ 9 h 23"/>
                <a:gd name="T20" fmla="*/ 15 w 16"/>
                <a:gd name="T21" fmla="*/ 23 h 23"/>
                <a:gd name="T22" fmla="*/ 15 w 16"/>
                <a:gd name="T23" fmla="*/ 23 h 23"/>
                <a:gd name="T24" fmla="*/ 14 w 16"/>
                <a:gd name="T25" fmla="*/ 23 h 23"/>
                <a:gd name="T26" fmla="*/ 13 w 16"/>
                <a:gd name="T27" fmla="*/ 23 h 23"/>
                <a:gd name="T28" fmla="*/ 6 w 16"/>
                <a:gd name="T29" fmla="*/ 11 h 23"/>
                <a:gd name="T30" fmla="*/ 2 w 16"/>
                <a:gd name="T31" fmla="*/ 16 h 23"/>
                <a:gd name="T32" fmla="*/ 2 w 16"/>
                <a:gd name="T33" fmla="*/ 23 h 23"/>
                <a:gd name="T34" fmla="*/ 1 w 16"/>
                <a:gd name="T35" fmla="*/ 23 h 23"/>
                <a:gd name="T36" fmla="*/ 0 w 16"/>
                <a:gd name="T37" fmla="*/ 23 h 23"/>
                <a:gd name="T38" fmla="*/ 0 w 16"/>
                <a:gd name="T39" fmla="*/ 23 h 23"/>
                <a:gd name="T40" fmla="*/ 0 w 16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3" y="23"/>
                    <a:pt x="13" y="2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8" name="Freeform 29"/>
            <p:cNvSpPr>
              <a:spLocks noEditPoints="1"/>
            </p:cNvSpPr>
            <p:nvPr userDrawn="1"/>
          </p:nvSpPr>
          <p:spPr bwMode="auto">
            <a:xfrm>
              <a:off x="3458" y="4111"/>
              <a:ext cx="38" cy="40"/>
            </a:xfrm>
            <a:custGeom>
              <a:avLst/>
              <a:gdLst>
                <a:gd name="T0" fmla="*/ 8 w 22"/>
                <a:gd name="T1" fmla="*/ 0 h 23"/>
                <a:gd name="T2" fmla="*/ 9 w 22"/>
                <a:gd name="T3" fmla="*/ 0 h 23"/>
                <a:gd name="T4" fmla="*/ 14 w 22"/>
                <a:gd name="T5" fmla="*/ 0 h 23"/>
                <a:gd name="T6" fmla="*/ 15 w 22"/>
                <a:gd name="T7" fmla="*/ 0 h 23"/>
                <a:gd name="T8" fmla="*/ 22 w 22"/>
                <a:gd name="T9" fmla="*/ 23 h 23"/>
                <a:gd name="T10" fmla="*/ 22 w 22"/>
                <a:gd name="T11" fmla="*/ 23 h 23"/>
                <a:gd name="T12" fmla="*/ 17 w 22"/>
                <a:gd name="T13" fmla="*/ 23 h 23"/>
                <a:gd name="T14" fmla="*/ 16 w 22"/>
                <a:gd name="T15" fmla="*/ 23 h 23"/>
                <a:gd name="T16" fmla="*/ 15 w 22"/>
                <a:gd name="T17" fmla="*/ 19 h 23"/>
                <a:gd name="T18" fmla="*/ 7 w 22"/>
                <a:gd name="T19" fmla="*/ 19 h 23"/>
                <a:gd name="T20" fmla="*/ 6 w 22"/>
                <a:gd name="T21" fmla="*/ 23 h 23"/>
                <a:gd name="T22" fmla="*/ 6 w 22"/>
                <a:gd name="T23" fmla="*/ 23 h 23"/>
                <a:gd name="T24" fmla="*/ 0 w 22"/>
                <a:gd name="T25" fmla="*/ 23 h 23"/>
                <a:gd name="T26" fmla="*/ 0 w 22"/>
                <a:gd name="T27" fmla="*/ 23 h 23"/>
                <a:gd name="T28" fmla="*/ 8 w 22"/>
                <a:gd name="T29" fmla="*/ 0 h 23"/>
                <a:gd name="T30" fmla="*/ 14 w 22"/>
                <a:gd name="T31" fmla="*/ 14 h 23"/>
                <a:gd name="T32" fmla="*/ 11 w 22"/>
                <a:gd name="T33" fmla="*/ 7 h 23"/>
                <a:gd name="T34" fmla="*/ 11 w 22"/>
                <a:gd name="T35" fmla="*/ 7 h 23"/>
                <a:gd name="T36" fmla="*/ 9 w 22"/>
                <a:gd name="T37" fmla="*/ 14 h 23"/>
                <a:gd name="T38" fmla="*/ 14 w 22"/>
                <a:gd name="T3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3">
                  <a:moveTo>
                    <a:pt x="8" y="0"/>
                  </a:moveTo>
                  <a:cubicBezTo>
                    <a:pt x="8" y="0"/>
                    <a:pt x="8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4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99" name="Freeform 30"/>
            <p:cNvSpPr>
              <a:spLocks noEditPoints="1"/>
            </p:cNvSpPr>
            <p:nvPr userDrawn="1"/>
          </p:nvSpPr>
          <p:spPr bwMode="auto">
            <a:xfrm>
              <a:off x="3509" y="4111"/>
              <a:ext cx="38" cy="40"/>
            </a:xfrm>
            <a:custGeom>
              <a:avLst/>
              <a:gdLst>
                <a:gd name="T0" fmla="*/ 8 w 22"/>
                <a:gd name="T1" fmla="*/ 0 h 23"/>
                <a:gd name="T2" fmla="*/ 8 w 22"/>
                <a:gd name="T3" fmla="*/ 0 h 23"/>
                <a:gd name="T4" fmla="*/ 14 w 22"/>
                <a:gd name="T5" fmla="*/ 0 h 23"/>
                <a:gd name="T6" fmla="*/ 14 w 22"/>
                <a:gd name="T7" fmla="*/ 0 h 23"/>
                <a:gd name="T8" fmla="*/ 22 w 22"/>
                <a:gd name="T9" fmla="*/ 23 h 23"/>
                <a:gd name="T10" fmla="*/ 22 w 22"/>
                <a:gd name="T11" fmla="*/ 23 h 23"/>
                <a:gd name="T12" fmla="*/ 16 w 22"/>
                <a:gd name="T13" fmla="*/ 23 h 23"/>
                <a:gd name="T14" fmla="*/ 16 w 22"/>
                <a:gd name="T15" fmla="*/ 23 h 23"/>
                <a:gd name="T16" fmla="*/ 15 w 22"/>
                <a:gd name="T17" fmla="*/ 19 h 23"/>
                <a:gd name="T18" fmla="*/ 7 w 22"/>
                <a:gd name="T19" fmla="*/ 19 h 23"/>
                <a:gd name="T20" fmla="*/ 6 w 22"/>
                <a:gd name="T21" fmla="*/ 23 h 23"/>
                <a:gd name="T22" fmla="*/ 6 w 22"/>
                <a:gd name="T23" fmla="*/ 23 h 23"/>
                <a:gd name="T24" fmla="*/ 0 w 22"/>
                <a:gd name="T25" fmla="*/ 23 h 23"/>
                <a:gd name="T26" fmla="*/ 0 w 22"/>
                <a:gd name="T27" fmla="*/ 23 h 23"/>
                <a:gd name="T28" fmla="*/ 8 w 22"/>
                <a:gd name="T29" fmla="*/ 0 h 23"/>
                <a:gd name="T30" fmla="*/ 13 w 22"/>
                <a:gd name="T31" fmla="*/ 14 h 23"/>
                <a:gd name="T32" fmla="*/ 11 w 22"/>
                <a:gd name="T33" fmla="*/ 7 h 23"/>
                <a:gd name="T34" fmla="*/ 11 w 22"/>
                <a:gd name="T35" fmla="*/ 7 h 23"/>
                <a:gd name="T36" fmla="*/ 9 w 22"/>
                <a:gd name="T37" fmla="*/ 14 h 23"/>
                <a:gd name="T38" fmla="*/ 13 w 22"/>
                <a:gd name="T3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3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3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13" y="14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0" name="Freeform 31"/>
            <p:cNvSpPr>
              <a:spLocks/>
            </p:cNvSpPr>
            <p:nvPr userDrawn="1"/>
          </p:nvSpPr>
          <p:spPr bwMode="auto">
            <a:xfrm>
              <a:off x="3562" y="4111"/>
              <a:ext cx="28" cy="40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6 w 16"/>
                <a:gd name="T5" fmla="*/ 0 h 23"/>
                <a:gd name="T6" fmla="*/ 6 w 16"/>
                <a:gd name="T7" fmla="*/ 0 h 23"/>
                <a:gd name="T8" fmla="*/ 6 w 16"/>
                <a:gd name="T9" fmla="*/ 18 h 23"/>
                <a:gd name="T10" fmla="*/ 6 w 16"/>
                <a:gd name="T11" fmla="*/ 18 h 23"/>
                <a:gd name="T12" fmla="*/ 16 w 16"/>
                <a:gd name="T13" fmla="*/ 18 h 23"/>
                <a:gd name="T14" fmla="*/ 16 w 16"/>
                <a:gd name="T15" fmla="*/ 18 h 23"/>
                <a:gd name="T16" fmla="*/ 16 w 16"/>
                <a:gd name="T17" fmla="*/ 23 h 23"/>
                <a:gd name="T18" fmla="*/ 16 w 16"/>
                <a:gd name="T19" fmla="*/ 23 h 23"/>
                <a:gd name="T20" fmla="*/ 0 w 16"/>
                <a:gd name="T21" fmla="*/ 23 h 23"/>
                <a:gd name="T22" fmla="*/ 0 w 16"/>
                <a:gd name="T23" fmla="*/ 23 h 23"/>
                <a:gd name="T24" fmla="*/ 0 w 16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1" name="Freeform 32"/>
            <p:cNvSpPr>
              <a:spLocks noEditPoints="1"/>
            </p:cNvSpPr>
            <p:nvPr userDrawn="1"/>
          </p:nvSpPr>
          <p:spPr bwMode="auto">
            <a:xfrm>
              <a:off x="3607" y="4111"/>
              <a:ext cx="29" cy="40"/>
            </a:xfrm>
            <a:custGeom>
              <a:avLst/>
              <a:gdLst>
                <a:gd name="T0" fmla="*/ 0 w 17"/>
                <a:gd name="T1" fmla="*/ 0 h 23"/>
                <a:gd name="T2" fmla="*/ 0 w 17"/>
                <a:gd name="T3" fmla="*/ 0 h 23"/>
                <a:gd name="T4" fmla="*/ 10 w 17"/>
                <a:gd name="T5" fmla="*/ 0 h 23"/>
                <a:gd name="T6" fmla="*/ 17 w 17"/>
                <a:gd name="T7" fmla="*/ 6 h 23"/>
                <a:gd name="T8" fmla="*/ 14 w 17"/>
                <a:gd name="T9" fmla="*/ 11 h 23"/>
                <a:gd name="T10" fmla="*/ 14 w 17"/>
                <a:gd name="T11" fmla="*/ 11 h 23"/>
                <a:gd name="T12" fmla="*/ 17 w 17"/>
                <a:gd name="T13" fmla="*/ 17 h 23"/>
                <a:gd name="T14" fmla="*/ 9 w 17"/>
                <a:gd name="T15" fmla="*/ 23 h 23"/>
                <a:gd name="T16" fmla="*/ 0 w 17"/>
                <a:gd name="T17" fmla="*/ 23 h 23"/>
                <a:gd name="T18" fmla="*/ 0 w 17"/>
                <a:gd name="T19" fmla="*/ 23 h 23"/>
                <a:gd name="T20" fmla="*/ 0 w 17"/>
                <a:gd name="T21" fmla="*/ 0 h 23"/>
                <a:gd name="T22" fmla="*/ 8 w 17"/>
                <a:gd name="T23" fmla="*/ 9 h 23"/>
                <a:gd name="T24" fmla="*/ 11 w 17"/>
                <a:gd name="T25" fmla="*/ 7 h 23"/>
                <a:gd name="T26" fmla="*/ 8 w 17"/>
                <a:gd name="T27" fmla="*/ 5 h 23"/>
                <a:gd name="T28" fmla="*/ 6 w 17"/>
                <a:gd name="T29" fmla="*/ 5 h 23"/>
                <a:gd name="T30" fmla="*/ 6 w 17"/>
                <a:gd name="T31" fmla="*/ 5 h 23"/>
                <a:gd name="T32" fmla="*/ 6 w 17"/>
                <a:gd name="T33" fmla="*/ 9 h 23"/>
                <a:gd name="T34" fmla="*/ 6 w 17"/>
                <a:gd name="T35" fmla="*/ 9 h 23"/>
                <a:gd name="T36" fmla="*/ 8 w 17"/>
                <a:gd name="T37" fmla="*/ 9 h 23"/>
                <a:gd name="T38" fmla="*/ 6 w 17"/>
                <a:gd name="T39" fmla="*/ 19 h 23"/>
                <a:gd name="T40" fmla="*/ 9 w 17"/>
                <a:gd name="T41" fmla="*/ 19 h 23"/>
                <a:gd name="T42" fmla="*/ 11 w 17"/>
                <a:gd name="T43" fmla="*/ 16 h 23"/>
                <a:gd name="T44" fmla="*/ 9 w 17"/>
                <a:gd name="T45" fmla="*/ 14 h 23"/>
                <a:gd name="T46" fmla="*/ 6 w 17"/>
                <a:gd name="T47" fmla="*/ 14 h 23"/>
                <a:gd name="T48" fmla="*/ 6 w 17"/>
                <a:gd name="T49" fmla="*/ 14 h 23"/>
                <a:gd name="T50" fmla="*/ 6 w 17"/>
                <a:gd name="T51" fmla="*/ 19 h 23"/>
                <a:gd name="T52" fmla="*/ 6 w 17"/>
                <a:gd name="T53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7" y="3"/>
                    <a:pt x="17" y="6"/>
                  </a:cubicBezTo>
                  <a:cubicBezTo>
                    <a:pt x="17" y="9"/>
                    <a:pt x="16" y="10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6" y="12"/>
                    <a:pt x="17" y="14"/>
                    <a:pt x="17" y="17"/>
                  </a:cubicBezTo>
                  <a:cubicBezTo>
                    <a:pt x="17" y="21"/>
                    <a:pt x="14" y="23"/>
                    <a:pt x="9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  <a:moveTo>
                    <a:pt x="8" y="9"/>
                  </a:moveTo>
                  <a:cubicBezTo>
                    <a:pt x="10" y="9"/>
                    <a:pt x="11" y="9"/>
                    <a:pt x="11" y="7"/>
                  </a:cubicBezTo>
                  <a:cubicBezTo>
                    <a:pt x="11" y="5"/>
                    <a:pt x="10" y="5"/>
                    <a:pt x="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lnTo>
                    <a:pt x="8" y="9"/>
                  </a:lnTo>
                  <a:close/>
                  <a:moveTo>
                    <a:pt x="6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11" y="19"/>
                    <a:pt x="11" y="18"/>
                    <a:pt x="11" y="16"/>
                  </a:cubicBezTo>
                  <a:cubicBezTo>
                    <a:pt x="11" y="15"/>
                    <a:pt x="11" y="14"/>
                    <a:pt x="9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2" name="Freeform 33"/>
            <p:cNvSpPr>
              <a:spLocks noEditPoints="1"/>
            </p:cNvSpPr>
            <p:nvPr userDrawn="1"/>
          </p:nvSpPr>
          <p:spPr bwMode="auto">
            <a:xfrm>
              <a:off x="3653" y="4111"/>
              <a:ext cx="32" cy="41"/>
            </a:xfrm>
            <a:custGeom>
              <a:avLst/>
              <a:gdLst>
                <a:gd name="T0" fmla="*/ 1 w 19"/>
                <a:gd name="T1" fmla="*/ 18 h 24"/>
                <a:gd name="T2" fmla="*/ 0 w 19"/>
                <a:gd name="T3" fmla="*/ 12 h 24"/>
                <a:gd name="T4" fmla="*/ 1 w 19"/>
                <a:gd name="T5" fmla="*/ 5 h 24"/>
                <a:gd name="T6" fmla="*/ 9 w 19"/>
                <a:gd name="T7" fmla="*/ 0 h 24"/>
                <a:gd name="T8" fmla="*/ 18 w 19"/>
                <a:gd name="T9" fmla="*/ 5 h 24"/>
                <a:gd name="T10" fmla="*/ 19 w 19"/>
                <a:gd name="T11" fmla="*/ 12 h 24"/>
                <a:gd name="T12" fmla="*/ 18 w 19"/>
                <a:gd name="T13" fmla="*/ 18 h 24"/>
                <a:gd name="T14" fmla="*/ 9 w 19"/>
                <a:gd name="T15" fmla="*/ 24 h 24"/>
                <a:gd name="T16" fmla="*/ 1 w 19"/>
                <a:gd name="T17" fmla="*/ 18 h 24"/>
                <a:gd name="T18" fmla="*/ 12 w 19"/>
                <a:gd name="T19" fmla="*/ 16 h 24"/>
                <a:gd name="T20" fmla="*/ 13 w 19"/>
                <a:gd name="T21" fmla="*/ 12 h 24"/>
                <a:gd name="T22" fmla="*/ 12 w 19"/>
                <a:gd name="T23" fmla="*/ 7 h 24"/>
                <a:gd name="T24" fmla="*/ 9 w 19"/>
                <a:gd name="T25" fmla="*/ 5 h 24"/>
                <a:gd name="T26" fmla="*/ 6 w 19"/>
                <a:gd name="T27" fmla="*/ 7 h 24"/>
                <a:gd name="T28" fmla="*/ 6 w 19"/>
                <a:gd name="T29" fmla="*/ 12 h 24"/>
                <a:gd name="T30" fmla="*/ 6 w 19"/>
                <a:gd name="T31" fmla="*/ 16 h 24"/>
                <a:gd name="T32" fmla="*/ 9 w 19"/>
                <a:gd name="T33" fmla="*/ 18 h 24"/>
                <a:gd name="T34" fmla="*/ 12 w 19"/>
                <a:gd name="T35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4">
                  <a:moveTo>
                    <a:pt x="1" y="18"/>
                  </a:moveTo>
                  <a:cubicBezTo>
                    <a:pt x="0" y="16"/>
                    <a:pt x="0" y="15"/>
                    <a:pt x="0" y="12"/>
                  </a:cubicBezTo>
                  <a:cubicBezTo>
                    <a:pt x="0" y="9"/>
                    <a:pt x="0" y="7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3" y="0"/>
                    <a:pt x="17" y="2"/>
                    <a:pt x="18" y="5"/>
                  </a:cubicBezTo>
                  <a:cubicBezTo>
                    <a:pt x="18" y="7"/>
                    <a:pt x="19" y="9"/>
                    <a:pt x="19" y="12"/>
                  </a:cubicBezTo>
                  <a:cubicBezTo>
                    <a:pt x="19" y="15"/>
                    <a:pt x="18" y="16"/>
                    <a:pt x="18" y="18"/>
                  </a:cubicBezTo>
                  <a:cubicBezTo>
                    <a:pt x="17" y="22"/>
                    <a:pt x="13" y="24"/>
                    <a:pt x="9" y="24"/>
                  </a:cubicBezTo>
                  <a:cubicBezTo>
                    <a:pt x="5" y="24"/>
                    <a:pt x="2" y="22"/>
                    <a:pt x="1" y="18"/>
                  </a:cubicBezTo>
                  <a:close/>
                  <a:moveTo>
                    <a:pt x="12" y="16"/>
                  </a:moveTo>
                  <a:cubicBezTo>
                    <a:pt x="12" y="16"/>
                    <a:pt x="13" y="14"/>
                    <a:pt x="13" y="12"/>
                  </a:cubicBezTo>
                  <a:cubicBezTo>
                    <a:pt x="13" y="9"/>
                    <a:pt x="12" y="8"/>
                    <a:pt x="12" y="7"/>
                  </a:cubicBezTo>
                  <a:cubicBezTo>
                    <a:pt x="12" y="6"/>
                    <a:pt x="11" y="5"/>
                    <a:pt x="9" y="5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6" y="8"/>
                    <a:pt x="6" y="9"/>
                    <a:pt x="6" y="12"/>
                  </a:cubicBezTo>
                  <a:cubicBezTo>
                    <a:pt x="6" y="14"/>
                    <a:pt x="6" y="16"/>
                    <a:pt x="6" y="16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1" y="18"/>
                    <a:pt x="12" y="18"/>
                    <a:pt x="12" y="16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3" name="Freeform 34"/>
            <p:cNvSpPr>
              <a:spLocks noEditPoints="1"/>
            </p:cNvSpPr>
            <p:nvPr userDrawn="1"/>
          </p:nvSpPr>
          <p:spPr bwMode="auto">
            <a:xfrm>
              <a:off x="3703" y="4111"/>
              <a:ext cx="30" cy="40"/>
            </a:xfrm>
            <a:custGeom>
              <a:avLst/>
              <a:gdLst>
                <a:gd name="T0" fmla="*/ 12 w 18"/>
                <a:gd name="T1" fmla="*/ 23 h 23"/>
                <a:gd name="T2" fmla="*/ 11 w 18"/>
                <a:gd name="T3" fmla="*/ 23 h 23"/>
                <a:gd name="T4" fmla="*/ 8 w 18"/>
                <a:gd name="T5" fmla="*/ 15 h 23"/>
                <a:gd name="T6" fmla="*/ 6 w 18"/>
                <a:gd name="T7" fmla="*/ 15 h 23"/>
                <a:gd name="T8" fmla="*/ 6 w 18"/>
                <a:gd name="T9" fmla="*/ 15 h 23"/>
                <a:gd name="T10" fmla="*/ 6 w 18"/>
                <a:gd name="T11" fmla="*/ 23 h 23"/>
                <a:gd name="T12" fmla="*/ 5 w 18"/>
                <a:gd name="T13" fmla="*/ 23 h 23"/>
                <a:gd name="T14" fmla="*/ 0 w 18"/>
                <a:gd name="T15" fmla="*/ 23 h 23"/>
                <a:gd name="T16" fmla="*/ 0 w 18"/>
                <a:gd name="T17" fmla="*/ 23 h 23"/>
                <a:gd name="T18" fmla="*/ 0 w 18"/>
                <a:gd name="T19" fmla="*/ 0 h 23"/>
                <a:gd name="T20" fmla="*/ 0 w 18"/>
                <a:gd name="T21" fmla="*/ 0 h 23"/>
                <a:gd name="T22" fmla="*/ 9 w 18"/>
                <a:gd name="T23" fmla="*/ 0 h 23"/>
                <a:gd name="T24" fmla="*/ 18 w 18"/>
                <a:gd name="T25" fmla="*/ 8 h 23"/>
                <a:gd name="T26" fmla="*/ 14 w 18"/>
                <a:gd name="T27" fmla="*/ 14 h 23"/>
                <a:gd name="T28" fmla="*/ 18 w 18"/>
                <a:gd name="T29" fmla="*/ 23 h 23"/>
                <a:gd name="T30" fmla="*/ 18 w 18"/>
                <a:gd name="T31" fmla="*/ 23 h 23"/>
                <a:gd name="T32" fmla="*/ 12 w 18"/>
                <a:gd name="T33" fmla="*/ 23 h 23"/>
                <a:gd name="T34" fmla="*/ 12 w 18"/>
                <a:gd name="T35" fmla="*/ 8 h 23"/>
                <a:gd name="T36" fmla="*/ 9 w 18"/>
                <a:gd name="T37" fmla="*/ 5 h 23"/>
                <a:gd name="T38" fmla="*/ 6 w 18"/>
                <a:gd name="T39" fmla="*/ 5 h 23"/>
                <a:gd name="T40" fmla="*/ 6 w 18"/>
                <a:gd name="T41" fmla="*/ 5 h 23"/>
                <a:gd name="T42" fmla="*/ 6 w 18"/>
                <a:gd name="T43" fmla="*/ 10 h 23"/>
                <a:gd name="T44" fmla="*/ 6 w 18"/>
                <a:gd name="T45" fmla="*/ 10 h 23"/>
                <a:gd name="T46" fmla="*/ 9 w 18"/>
                <a:gd name="T47" fmla="*/ 10 h 23"/>
                <a:gd name="T48" fmla="*/ 12 w 18"/>
                <a:gd name="T4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3">
                  <a:moveTo>
                    <a:pt x="12" y="23"/>
                  </a:moveTo>
                  <a:cubicBezTo>
                    <a:pt x="12" y="23"/>
                    <a:pt x="12" y="23"/>
                    <a:pt x="11" y="2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8" y="3"/>
                    <a:pt x="18" y="8"/>
                  </a:cubicBezTo>
                  <a:cubicBezTo>
                    <a:pt x="18" y="10"/>
                    <a:pt x="16" y="13"/>
                    <a:pt x="14" y="1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lnTo>
                    <a:pt x="12" y="23"/>
                  </a:lnTo>
                  <a:close/>
                  <a:moveTo>
                    <a:pt x="12" y="8"/>
                  </a:moveTo>
                  <a:cubicBezTo>
                    <a:pt x="12" y="6"/>
                    <a:pt x="11" y="5"/>
                    <a:pt x="9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9"/>
                    <a:pt x="12" y="8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4" name="Freeform 35"/>
            <p:cNvSpPr>
              <a:spLocks/>
            </p:cNvSpPr>
            <p:nvPr userDrawn="1"/>
          </p:nvSpPr>
          <p:spPr bwMode="auto">
            <a:xfrm>
              <a:off x="3749" y="4111"/>
              <a:ext cx="32" cy="41"/>
            </a:xfrm>
            <a:custGeom>
              <a:avLst/>
              <a:gdLst>
                <a:gd name="T0" fmla="*/ 0 w 19"/>
                <a:gd name="T1" fmla="*/ 12 h 24"/>
                <a:gd name="T2" fmla="*/ 1 w 19"/>
                <a:gd name="T3" fmla="*/ 5 h 24"/>
                <a:gd name="T4" fmla="*/ 9 w 19"/>
                <a:gd name="T5" fmla="*/ 0 h 24"/>
                <a:gd name="T6" fmla="*/ 18 w 19"/>
                <a:gd name="T7" fmla="*/ 5 h 24"/>
                <a:gd name="T8" fmla="*/ 18 w 19"/>
                <a:gd name="T9" fmla="*/ 5 h 24"/>
                <a:gd name="T10" fmla="*/ 13 w 19"/>
                <a:gd name="T11" fmla="*/ 7 h 24"/>
                <a:gd name="T12" fmla="*/ 13 w 19"/>
                <a:gd name="T13" fmla="*/ 7 h 24"/>
                <a:gd name="T14" fmla="*/ 9 w 19"/>
                <a:gd name="T15" fmla="*/ 5 h 24"/>
                <a:gd name="T16" fmla="*/ 6 w 19"/>
                <a:gd name="T17" fmla="*/ 7 h 24"/>
                <a:gd name="T18" fmla="*/ 6 w 19"/>
                <a:gd name="T19" fmla="*/ 12 h 24"/>
                <a:gd name="T20" fmla="*/ 6 w 19"/>
                <a:gd name="T21" fmla="*/ 16 h 24"/>
                <a:gd name="T22" fmla="*/ 10 w 19"/>
                <a:gd name="T23" fmla="*/ 18 h 24"/>
                <a:gd name="T24" fmla="*/ 13 w 19"/>
                <a:gd name="T25" fmla="*/ 17 h 24"/>
                <a:gd name="T26" fmla="*/ 13 w 19"/>
                <a:gd name="T27" fmla="*/ 15 h 24"/>
                <a:gd name="T28" fmla="*/ 13 w 19"/>
                <a:gd name="T29" fmla="*/ 15 h 24"/>
                <a:gd name="T30" fmla="*/ 10 w 19"/>
                <a:gd name="T31" fmla="*/ 15 h 24"/>
                <a:gd name="T32" fmla="*/ 10 w 19"/>
                <a:gd name="T33" fmla="*/ 14 h 24"/>
                <a:gd name="T34" fmla="*/ 10 w 19"/>
                <a:gd name="T35" fmla="*/ 11 h 24"/>
                <a:gd name="T36" fmla="*/ 10 w 19"/>
                <a:gd name="T37" fmla="*/ 10 h 24"/>
                <a:gd name="T38" fmla="*/ 18 w 19"/>
                <a:gd name="T39" fmla="*/ 10 h 24"/>
                <a:gd name="T40" fmla="*/ 19 w 19"/>
                <a:gd name="T41" fmla="*/ 11 h 24"/>
                <a:gd name="T42" fmla="*/ 19 w 19"/>
                <a:gd name="T43" fmla="*/ 12 h 24"/>
                <a:gd name="T44" fmla="*/ 18 w 19"/>
                <a:gd name="T45" fmla="*/ 18 h 24"/>
                <a:gd name="T46" fmla="*/ 9 w 19"/>
                <a:gd name="T47" fmla="*/ 24 h 24"/>
                <a:gd name="T48" fmla="*/ 1 w 19"/>
                <a:gd name="T49" fmla="*/ 18 h 24"/>
                <a:gd name="T50" fmla="*/ 0 w 19"/>
                <a:gd name="T5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24">
                  <a:moveTo>
                    <a:pt x="0" y="12"/>
                  </a:moveTo>
                  <a:cubicBezTo>
                    <a:pt x="0" y="9"/>
                    <a:pt x="0" y="7"/>
                    <a:pt x="1" y="5"/>
                  </a:cubicBezTo>
                  <a:cubicBezTo>
                    <a:pt x="2" y="2"/>
                    <a:pt x="5" y="0"/>
                    <a:pt x="9" y="0"/>
                  </a:cubicBezTo>
                  <a:cubicBezTo>
                    <a:pt x="14" y="0"/>
                    <a:pt x="17" y="2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1" y="5"/>
                    <a:pt x="9" y="5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6" y="8"/>
                    <a:pt x="6" y="9"/>
                    <a:pt x="6" y="12"/>
                  </a:cubicBezTo>
                  <a:cubicBezTo>
                    <a:pt x="6" y="14"/>
                    <a:pt x="6" y="16"/>
                    <a:pt x="6" y="16"/>
                  </a:cubicBezTo>
                  <a:cubicBezTo>
                    <a:pt x="7" y="18"/>
                    <a:pt x="8" y="18"/>
                    <a:pt x="10" y="18"/>
                  </a:cubicBezTo>
                  <a:cubicBezTo>
                    <a:pt x="11" y="18"/>
                    <a:pt x="12" y="18"/>
                    <a:pt x="13" y="17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19" y="10"/>
                    <a:pt x="19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5"/>
                    <a:pt x="19" y="16"/>
                    <a:pt x="18" y="18"/>
                  </a:cubicBezTo>
                  <a:cubicBezTo>
                    <a:pt x="17" y="22"/>
                    <a:pt x="14" y="24"/>
                    <a:pt x="9" y="24"/>
                  </a:cubicBezTo>
                  <a:cubicBezTo>
                    <a:pt x="5" y="24"/>
                    <a:pt x="2" y="22"/>
                    <a:pt x="1" y="18"/>
                  </a:cubicBezTo>
                  <a:cubicBezTo>
                    <a:pt x="0" y="16"/>
                    <a:pt x="0" y="15"/>
                    <a:pt x="0" y="12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5" name="Freeform 36"/>
            <p:cNvSpPr>
              <a:spLocks/>
            </p:cNvSpPr>
            <p:nvPr userDrawn="1"/>
          </p:nvSpPr>
          <p:spPr bwMode="auto">
            <a:xfrm>
              <a:off x="3824" y="4111"/>
              <a:ext cx="31" cy="41"/>
            </a:xfrm>
            <a:custGeom>
              <a:avLst/>
              <a:gdLst>
                <a:gd name="T0" fmla="*/ 0 w 18"/>
                <a:gd name="T1" fmla="*/ 14 h 24"/>
                <a:gd name="T2" fmla="*/ 0 w 18"/>
                <a:gd name="T3" fmla="*/ 0 h 24"/>
                <a:gd name="T4" fmla="*/ 0 w 18"/>
                <a:gd name="T5" fmla="*/ 0 h 24"/>
                <a:gd name="T6" fmla="*/ 5 w 18"/>
                <a:gd name="T7" fmla="*/ 0 h 24"/>
                <a:gd name="T8" fmla="*/ 6 w 18"/>
                <a:gd name="T9" fmla="*/ 0 h 24"/>
                <a:gd name="T10" fmla="*/ 6 w 18"/>
                <a:gd name="T11" fmla="*/ 15 h 24"/>
                <a:gd name="T12" fmla="*/ 9 w 18"/>
                <a:gd name="T13" fmla="*/ 18 h 24"/>
                <a:gd name="T14" fmla="*/ 12 w 18"/>
                <a:gd name="T15" fmla="*/ 15 h 24"/>
                <a:gd name="T16" fmla="*/ 12 w 18"/>
                <a:gd name="T17" fmla="*/ 0 h 24"/>
                <a:gd name="T18" fmla="*/ 12 w 18"/>
                <a:gd name="T19" fmla="*/ 0 h 24"/>
                <a:gd name="T20" fmla="*/ 18 w 18"/>
                <a:gd name="T21" fmla="*/ 0 h 24"/>
                <a:gd name="T22" fmla="*/ 18 w 18"/>
                <a:gd name="T23" fmla="*/ 0 h 24"/>
                <a:gd name="T24" fmla="*/ 18 w 18"/>
                <a:gd name="T25" fmla="*/ 14 h 24"/>
                <a:gd name="T26" fmla="*/ 9 w 18"/>
                <a:gd name="T27" fmla="*/ 24 h 24"/>
                <a:gd name="T28" fmla="*/ 0 w 18"/>
                <a:gd name="T2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2" y="17"/>
                    <a:pt x="12" y="1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20"/>
                    <a:pt x="14" y="24"/>
                    <a:pt x="9" y="24"/>
                  </a:cubicBezTo>
                  <a:cubicBezTo>
                    <a:pt x="3" y="24"/>
                    <a:pt x="0" y="20"/>
                    <a:pt x="0" y="14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6" name="Freeform 37"/>
            <p:cNvSpPr>
              <a:spLocks/>
            </p:cNvSpPr>
            <p:nvPr userDrawn="1"/>
          </p:nvSpPr>
          <p:spPr bwMode="auto">
            <a:xfrm>
              <a:off x="3872" y="4111"/>
              <a:ext cx="32" cy="40"/>
            </a:xfrm>
            <a:custGeom>
              <a:avLst/>
              <a:gdLst>
                <a:gd name="T0" fmla="*/ 0 w 19"/>
                <a:gd name="T1" fmla="*/ 0 h 23"/>
                <a:gd name="T2" fmla="*/ 1 w 19"/>
                <a:gd name="T3" fmla="*/ 0 h 23"/>
                <a:gd name="T4" fmla="*/ 6 w 19"/>
                <a:gd name="T5" fmla="*/ 0 h 23"/>
                <a:gd name="T6" fmla="*/ 6 w 19"/>
                <a:gd name="T7" fmla="*/ 0 h 23"/>
                <a:gd name="T8" fmla="*/ 13 w 19"/>
                <a:gd name="T9" fmla="*/ 14 h 23"/>
                <a:gd name="T10" fmla="*/ 13 w 19"/>
                <a:gd name="T11" fmla="*/ 14 h 23"/>
                <a:gd name="T12" fmla="*/ 13 w 19"/>
                <a:gd name="T13" fmla="*/ 0 h 23"/>
                <a:gd name="T14" fmla="*/ 14 w 19"/>
                <a:gd name="T15" fmla="*/ 0 h 23"/>
                <a:gd name="T16" fmla="*/ 19 w 19"/>
                <a:gd name="T17" fmla="*/ 0 h 23"/>
                <a:gd name="T18" fmla="*/ 19 w 19"/>
                <a:gd name="T19" fmla="*/ 0 h 23"/>
                <a:gd name="T20" fmla="*/ 19 w 19"/>
                <a:gd name="T21" fmla="*/ 23 h 23"/>
                <a:gd name="T22" fmla="*/ 19 w 19"/>
                <a:gd name="T23" fmla="*/ 23 h 23"/>
                <a:gd name="T24" fmla="*/ 14 w 19"/>
                <a:gd name="T25" fmla="*/ 23 h 23"/>
                <a:gd name="T26" fmla="*/ 13 w 19"/>
                <a:gd name="T27" fmla="*/ 23 h 23"/>
                <a:gd name="T28" fmla="*/ 6 w 19"/>
                <a:gd name="T29" fmla="*/ 10 h 23"/>
                <a:gd name="T30" fmla="*/ 6 w 19"/>
                <a:gd name="T31" fmla="*/ 10 h 23"/>
                <a:gd name="T32" fmla="*/ 6 w 19"/>
                <a:gd name="T33" fmla="*/ 23 h 23"/>
                <a:gd name="T34" fmla="*/ 6 w 19"/>
                <a:gd name="T35" fmla="*/ 23 h 23"/>
                <a:gd name="T36" fmla="*/ 1 w 19"/>
                <a:gd name="T37" fmla="*/ 23 h 23"/>
                <a:gd name="T38" fmla="*/ 0 w 19"/>
                <a:gd name="T39" fmla="*/ 23 h 23"/>
                <a:gd name="T40" fmla="*/ 0 w 19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7" name="Freeform 38"/>
            <p:cNvSpPr>
              <a:spLocks/>
            </p:cNvSpPr>
            <p:nvPr userDrawn="1"/>
          </p:nvSpPr>
          <p:spPr bwMode="auto">
            <a:xfrm>
              <a:off x="3921" y="4111"/>
              <a:ext cx="10" cy="40"/>
            </a:xfrm>
            <a:custGeom>
              <a:avLst/>
              <a:gdLst>
                <a:gd name="T0" fmla="*/ 0 w 6"/>
                <a:gd name="T1" fmla="*/ 0 h 23"/>
                <a:gd name="T2" fmla="*/ 1 w 6"/>
                <a:gd name="T3" fmla="*/ 0 h 23"/>
                <a:gd name="T4" fmla="*/ 6 w 6"/>
                <a:gd name="T5" fmla="*/ 0 h 23"/>
                <a:gd name="T6" fmla="*/ 6 w 6"/>
                <a:gd name="T7" fmla="*/ 0 h 23"/>
                <a:gd name="T8" fmla="*/ 6 w 6"/>
                <a:gd name="T9" fmla="*/ 23 h 23"/>
                <a:gd name="T10" fmla="*/ 6 w 6"/>
                <a:gd name="T11" fmla="*/ 23 h 23"/>
                <a:gd name="T12" fmla="*/ 1 w 6"/>
                <a:gd name="T13" fmla="*/ 23 h 23"/>
                <a:gd name="T14" fmla="*/ 0 w 6"/>
                <a:gd name="T15" fmla="*/ 23 h 23"/>
                <a:gd name="T16" fmla="*/ 0 w 6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8" name="Freeform 39"/>
            <p:cNvSpPr>
              <a:spLocks/>
            </p:cNvSpPr>
            <p:nvPr userDrawn="1"/>
          </p:nvSpPr>
          <p:spPr bwMode="auto">
            <a:xfrm>
              <a:off x="3947" y="4111"/>
              <a:ext cx="36" cy="40"/>
            </a:xfrm>
            <a:custGeom>
              <a:avLst/>
              <a:gdLst>
                <a:gd name="T0" fmla="*/ 8 w 21"/>
                <a:gd name="T1" fmla="*/ 23 h 23"/>
                <a:gd name="T2" fmla="*/ 8 w 21"/>
                <a:gd name="T3" fmla="*/ 23 h 23"/>
                <a:gd name="T4" fmla="*/ 0 w 21"/>
                <a:gd name="T5" fmla="*/ 1 h 23"/>
                <a:gd name="T6" fmla="*/ 1 w 21"/>
                <a:gd name="T7" fmla="*/ 0 h 23"/>
                <a:gd name="T8" fmla="*/ 6 w 21"/>
                <a:gd name="T9" fmla="*/ 0 h 23"/>
                <a:gd name="T10" fmla="*/ 7 w 21"/>
                <a:gd name="T11" fmla="*/ 0 h 23"/>
                <a:gd name="T12" fmla="*/ 11 w 21"/>
                <a:gd name="T13" fmla="*/ 14 h 23"/>
                <a:gd name="T14" fmla="*/ 11 w 21"/>
                <a:gd name="T15" fmla="*/ 14 h 23"/>
                <a:gd name="T16" fmla="*/ 15 w 21"/>
                <a:gd name="T17" fmla="*/ 0 h 23"/>
                <a:gd name="T18" fmla="*/ 15 w 21"/>
                <a:gd name="T19" fmla="*/ 0 h 23"/>
                <a:gd name="T20" fmla="*/ 21 w 21"/>
                <a:gd name="T21" fmla="*/ 0 h 23"/>
                <a:gd name="T22" fmla="*/ 21 w 21"/>
                <a:gd name="T23" fmla="*/ 1 h 23"/>
                <a:gd name="T24" fmla="*/ 14 w 21"/>
                <a:gd name="T25" fmla="*/ 23 h 23"/>
                <a:gd name="T26" fmla="*/ 13 w 21"/>
                <a:gd name="T27" fmla="*/ 23 h 23"/>
                <a:gd name="T28" fmla="*/ 8 w 21"/>
                <a:gd name="T2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3"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3" y="23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09" name="Freeform 40"/>
            <p:cNvSpPr>
              <a:spLocks/>
            </p:cNvSpPr>
            <p:nvPr userDrawn="1"/>
          </p:nvSpPr>
          <p:spPr bwMode="auto">
            <a:xfrm>
              <a:off x="3998" y="4111"/>
              <a:ext cx="27" cy="40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16 w 16"/>
                <a:gd name="T5" fmla="*/ 0 h 23"/>
                <a:gd name="T6" fmla="*/ 16 w 16"/>
                <a:gd name="T7" fmla="*/ 0 h 23"/>
                <a:gd name="T8" fmla="*/ 16 w 16"/>
                <a:gd name="T9" fmla="*/ 5 h 23"/>
                <a:gd name="T10" fmla="*/ 16 w 16"/>
                <a:gd name="T11" fmla="*/ 5 h 23"/>
                <a:gd name="T12" fmla="*/ 6 w 16"/>
                <a:gd name="T13" fmla="*/ 5 h 23"/>
                <a:gd name="T14" fmla="*/ 6 w 16"/>
                <a:gd name="T15" fmla="*/ 5 h 23"/>
                <a:gd name="T16" fmla="*/ 6 w 16"/>
                <a:gd name="T17" fmla="*/ 9 h 23"/>
                <a:gd name="T18" fmla="*/ 6 w 16"/>
                <a:gd name="T19" fmla="*/ 9 h 23"/>
                <a:gd name="T20" fmla="*/ 14 w 16"/>
                <a:gd name="T21" fmla="*/ 9 h 23"/>
                <a:gd name="T22" fmla="*/ 14 w 16"/>
                <a:gd name="T23" fmla="*/ 9 h 23"/>
                <a:gd name="T24" fmla="*/ 14 w 16"/>
                <a:gd name="T25" fmla="*/ 14 h 23"/>
                <a:gd name="T26" fmla="*/ 14 w 16"/>
                <a:gd name="T27" fmla="*/ 14 h 23"/>
                <a:gd name="T28" fmla="*/ 6 w 16"/>
                <a:gd name="T29" fmla="*/ 14 h 23"/>
                <a:gd name="T30" fmla="*/ 6 w 16"/>
                <a:gd name="T31" fmla="*/ 14 h 23"/>
                <a:gd name="T32" fmla="*/ 6 w 16"/>
                <a:gd name="T33" fmla="*/ 18 h 23"/>
                <a:gd name="T34" fmla="*/ 6 w 16"/>
                <a:gd name="T35" fmla="*/ 18 h 23"/>
                <a:gd name="T36" fmla="*/ 16 w 16"/>
                <a:gd name="T37" fmla="*/ 18 h 23"/>
                <a:gd name="T38" fmla="*/ 16 w 16"/>
                <a:gd name="T39" fmla="*/ 19 h 23"/>
                <a:gd name="T40" fmla="*/ 16 w 16"/>
                <a:gd name="T41" fmla="*/ 23 h 23"/>
                <a:gd name="T42" fmla="*/ 16 w 16"/>
                <a:gd name="T43" fmla="*/ 23 h 23"/>
                <a:gd name="T44" fmla="*/ 0 w 16"/>
                <a:gd name="T45" fmla="*/ 23 h 23"/>
                <a:gd name="T46" fmla="*/ 0 w 16"/>
                <a:gd name="T47" fmla="*/ 23 h 23"/>
                <a:gd name="T48" fmla="*/ 0 w 16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0" name="Freeform 41"/>
            <p:cNvSpPr>
              <a:spLocks noEditPoints="1"/>
            </p:cNvSpPr>
            <p:nvPr userDrawn="1"/>
          </p:nvSpPr>
          <p:spPr bwMode="auto">
            <a:xfrm>
              <a:off x="4042" y="4111"/>
              <a:ext cx="33" cy="40"/>
            </a:xfrm>
            <a:custGeom>
              <a:avLst/>
              <a:gdLst>
                <a:gd name="T0" fmla="*/ 12 w 19"/>
                <a:gd name="T1" fmla="*/ 23 h 23"/>
                <a:gd name="T2" fmla="*/ 12 w 19"/>
                <a:gd name="T3" fmla="*/ 23 h 23"/>
                <a:gd name="T4" fmla="*/ 8 w 19"/>
                <a:gd name="T5" fmla="*/ 15 h 23"/>
                <a:gd name="T6" fmla="*/ 6 w 19"/>
                <a:gd name="T7" fmla="*/ 15 h 23"/>
                <a:gd name="T8" fmla="*/ 6 w 19"/>
                <a:gd name="T9" fmla="*/ 15 h 23"/>
                <a:gd name="T10" fmla="*/ 6 w 19"/>
                <a:gd name="T11" fmla="*/ 23 h 23"/>
                <a:gd name="T12" fmla="*/ 6 w 19"/>
                <a:gd name="T13" fmla="*/ 23 h 23"/>
                <a:gd name="T14" fmla="*/ 0 w 19"/>
                <a:gd name="T15" fmla="*/ 23 h 23"/>
                <a:gd name="T16" fmla="*/ 0 w 19"/>
                <a:gd name="T17" fmla="*/ 23 h 23"/>
                <a:gd name="T18" fmla="*/ 0 w 19"/>
                <a:gd name="T19" fmla="*/ 0 h 23"/>
                <a:gd name="T20" fmla="*/ 0 w 19"/>
                <a:gd name="T21" fmla="*/ 0 h 23"/>
                <a:gd name="T22" fmla="*/ 10 w 19"/>
                <a:gd name="T23" fmla="*/ 0 h 23"/>
                <a:gd name="T24" fmla="*/ 18 w 19"/>
                <a:gd name="T25" fmla="*/ 8 h 23"/>
                <a:gd name="T26" fmla="*/ 14 w 19"/>
                <a:gd name="T27" fmla="*/ 14 h 23"/>
                <a:gd name="T28" fmla="*/ 18 w 19"/>
                <a:gd name="T29" fmla="*/ 23 h 23"/>
                <a:gd name="T30" fmla="*/ 18 w 19"/>
                <a:gd name="T31" fmla="*/ 23 h 23"/>
                <a:gd name="T32" fmla="*/ 12 w 19"/>
                <a:gd name="T33" fmla="*/ 23 h 23"/>
                <a:gd name="T34" fmla="*/ 12 w 19"/>
                <a:gd name="T35" fmla="*/ 8 h 23"/>
                <a:gd name="T36" fmla="*/ 9 w 19"/>
                <a:gd name="T37" fmla="*/ 5 h 23"/>
                <a:gd name="T38" fmla="*/ 6 w 19"/>
                <a:gd name="T39" fmla="*/ 5 h 23"/>
                <a:gd name="T40" fmla="*/ 6 w 19"/>
                <a:gd name="T41" fmla="*/ 5 h 23"/>
                <a:gd name="T42" fmla="*/ 6 w 19"/>
                <a:gd name="T43" fmla="*/ 10 h 23"/>
                <a:gd name="T44" fmla="*/ 6 w 19"/>
                <a:gd name="T45" fmla="*/ 10 h 23"/>
                <a:gd name="T46" fmla="*/ 9 w 19"/>
                <a:gd name="T47" fmla="*/ 10 h 23"/>
                <a:gd name="T48" fmla="*/ 12 w 19"/>
                <a:gd name="T4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23">
                  <a:moveTo>
                    <a:pt x="12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8" y="3"/>
                    <a:pt x="18" y="8"/>
                  </a:cubicBezTo>
                  <a:cubicBezTo>
                    <a:pt x="18" y="10"/>
                    <a:pt x="17" y="13"/>
                    <a:pt x="14" y="1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8" y="23"/>
                    <a:pt x="18" y="23"/>
                  </a:cubicBezTo>
                  <a:lnTo>
                    <a:pt x="12" y="23"/>
                  </a:lnTo>
                  <a:close/>
                  <a:moveTo>
                    <a:pt x="12" y="8"/>
                  </a:moveTo>
                  <a:cubicBezTo>
                    <a:pt x="12" y="6"/>
                    <a:pt x="11" y="5"/>
                    <a:pt x="9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9"/>
                    <a:pt x="12" y="8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1" name="Freeform 42"/>
            <p:cNvSpPr>
              <a:spLocks/>
            </p:cNvSpPr>
            <p:nvPr userDrawn="1"/>
          </p:nvSpPr>
          <p:spPr bwMode="auto">
            <a:xfrm>
              <a:off x="4089" y="4111"/>
              <a:ext cx="32" cy="41"/>
            </a:xfrm>
            <a:custGeom>
              <a:avLst/>
              <a:gdLst>
                <a:gd name="T0" fmla="*/ 0 w 19"/>
                <a:gd name="T1" fmla="*/ 20 h 24"/>
                <a:gd name="T2" fmla="*/ 0 w 19"/>
                <a:gd name="T3" fmla="*/ 20 h 24"/>
                <a:gd name="T4" fmla="*/ 3 w 19"/>
                <a:gd name="T5" fmla="*/ 16 h 24"/>
                <a:gd name="T6" fmla="*/ 4 w 19"/>
                <a:gd name="T7" fmla="*/ 16 h 24"/>
                <a:gd name="T8" fmla="*/ 9 w 19"/>
                <a:gd name="T9" fmla="*/ 19 h 24"/>
                <a:gd name="T10" fmla="*/ 13 w 19"/>
                <a:gd name="T11" fmla="*/ 16 h 24"/>
                <a:gd name="T12" fmla="*/ 10 w 19"/>
                <a:gd name="T13" fmla="*/ 14 h 24"/>
                <a:gd name="T14" fmla="*/ 9 w 19"/>
                <a:gd name="T15" fmla="*/ 14 h 24"/>
                <a:gd name="T16" fmla="*/ 1 w 19"/>
                <a:gd name="T17" fmla="*/ 7 h 24"/>
                <a:gd name="T18" fmla="*/ 9 w 19"/>
                <a:gd name="T19" fmla="*/ 0 h 24"/>
                <a:gd name="T20" fmla="*/ 18 w 19"/>
                <a:gd name="T21" fmla="*/ 2 h 24"/>
                <a:gd name="T22" fmla="*/ 18 w 19"/>
                <a:gd name="T23" fmla="*/ 3 h 24"/>
                <a:gd name="T24" fmla="*/ 15 w 19"/>
                <a:gd name="T25" fmla="*/ 7 h 24"/>
                <a:gd name="T26" fmla="*/ 15 w 19"/>
                <a:gd name="T27" fmla="*/ 7 h 24"/>
                <a:gd name="T28" fmla="*/ 10 w 19"/>
                <a:gd name="T29" fmla="*/ 5 h 24"/>
                <a:gd name="T30" fmla="*/ 7 w 19"/>
                <a:gd name="T31" fmla="*/ 7 h 24"/>
                <a:gd name="T32" fmla="*/ 10 w 19"/>
                <a:gd name="T33" fmla="*/ 9 h 24"/>
                <a:gd name="T34" fmla="*/ 11 w 19"/>
                <a:gd name="T35" fmla="*/ 9 h 24"/>
                <a:gd name="T36" fmla="*/ 19 w 19"/>
                <a:gd name="T37" fmla="*/ 16 h 24"/>
                <a:gd name="T38" fmla="*/ 9 w 19"/>
                <a:gd name="T39" fmla="*/ 24 h 24"/>
                <a:gd name="T40" fmla="*/ 0 w 19"/>
                <a:gd name="T41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24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7"/>
                    <a:pt x="7" y="19"/>
                    <a:pt x="9" y="19"/>
                  </a:cubicBezTo>
                  <a:cubicBezTo>
                    <a:pt x="12" y="19"/>
                    <a:pt x="13" y="18"/>
                    <a:pt x="13" y="16"/>
                  </a:cubicBezTo>
                  <a:cubicBezTo>
                    <a:pt x="13" y="15"/>
                    <a:pt x="12" y="15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4"/>
                    <a:pt x="1" y="11"/>
                    <a:pt x="1" y="7"/>
                  </a:cubicBezTo>
                  <a:cubicBezTo>
                    <a:pt x="1" y="3"/>
                    <a:pt x="4" y="0"/>
                    <a:pt x="9" y="0"/>
                  </a:cubicBezTo>
                  <a:cubicBezTo>
                    <a:pt x="13" y="0"/>
                    <a:pt x="16" y="1"/>
                    <a:pt x="18" y="2"/>
                  </a:cubicBezTo>
                  <a:cubicBezTo>
                    <a:pt x="18" y="2"/>
                    <a:pt x="18" y="3"/>
                    <a:pt x="18" y="3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6"/>
                    <a:pt x="11" y="5"/>
                    <a:pt x="10" y="5"/>
                  </a:cubicBezTo>
                  <a:cubicBezTo>
                    <a:pt x="8" y="5"/>
                    <a:pt x="7" y="6"/>
                    <a:pt x="7" y="7"/>
                  </a:cubicBezTo>
                  <a:cubicBezTo>
                    <a:pt x="7" y="8"/>
                    <a:pt x="8" y="8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10"/>
                    <a:pt x="19" y="12"/>
                    <a:pt x="19" y="16"/>
                  </a:cubicBezTo>
                  <a:cubicBezTo>
                    <a:pt x="19" y="21"/>
                    <a:pt x="16" y="24"/>
                    <a:pt x="9" y="24"/>
                  </a:cubicBezTo>
                  <a:cubicBezTo>
                    <a:pt x="6" y="24"/>
                    <a:pt x="2" y="22"/>
                    <a:pt x="0" y="20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2" name="Freeform 43"/>
            <p:cNvSpPr>
              <a:spLocks/>
            </p:cNvSpPr>
            <p:nvPr userDrawn="1"/>
          </p:nvSpPr>
          <p:spPr bwMode="auto">
            <a:xfrm>
              <a:off x="4136" y="4111"/>
              <a:ext cx="11" cy="40"/>
            </a:xfrm>
            <a:custGeom>
              <a:avLst/>
              <a:gdLst>
                <a:gd name="T0" fmla="*/ 0 w 6"/>
                <a:gd name="T1" fmla="*/ 0 h 23"/>
                <a:gd name="T2" fmla="*/ 1 w 6"/>
                <a:gd name="T3" fmla="*/ 0 h 23"/>
                <a:gd name="T4" fmla="*/ 6 w 6"/>
                <a:gd name="T5" fmla="*/ 0 h 23"/>
                <a:gd name="T6" fmla="*/ 6 w 6"/>
                <a:gd name="T7" fmla="*/ 0 h 23"/>
                <a:gd name="T8" fmla="*/ 6 w 6"/>
                <a:gd name="T9" fmla="*/ 23 h 23"/>
                <a:gd name="T10" fmla="*/ 6 w 6"/>
                <a:gd name="T11" fmla="*/ 23 h 23"/>
                <a:gd name="T12" fmla="*/ 1 w 6"/>
                <a:gd name="T13" fmla="*/ 23 h 23"/>
                <a:gd name="T14" fmla="*/ 0 w 6"/>
                <a:gd name="T15" fmla="*/ 23 h 23"/>
                <a:gd name="T16" fmla="*/ 0 w 6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3" name="Freeform 44"/>
            <p:cNvSpPr>
              <a:spLocks/>
            </p:cNvSpPr>
            <p:nvPr userDrawn="1"/>
          </p:nvSpPr>
          <p:spPr bwMode="auto">
            <a:xfrm>
              <a:off x="4164" y="4111"/>
              <a:ext cx="31" cy="40"/>
            </a:xfrm>
            <a:custGeom>
              <a:avLst/>
              <a:gdLst>
                <a:gd name="T0" fmla="*/ 6 w 18"/>
                <a:gd name="T1" fmla="*/ 23 h 23"/>
                <a:gd name="T2" fmla="*/ 6 w 18"/>
                <a:gd name="T3" fmla="*/ 23 h 23"/>
                <a:gd name="T4" fmla="*/ 6 w 18"/>
                <a:gd name="T5" fmla="*/ 23 h 23"/>
                <a:gd name="T6" fmla="*/ 6 w 18"/>
                <a:gd name="T7" fmla="*/ 23 h 23"/>
                <a:gd name="T8" fmla="*/ 6 w 18"/>
                <a:gd name="T9" fmla="*/ 23 h 23"/>
                <a:gd name="T10" fmla="*/ 6 w 18"/>
                <a:gd name="T11" fmla="*/ 6 h 23"/>
                <a:gd name="T12" fmla="*/ 6 w 18"/>
                <a:gd name="T13" fmla="*/ 5 h 23"/>
                <a:gd name="T14" fmla="*/ 6 w 18"/>
                <a:gd name="T15" fmla="*/ 5 h 23"/>
                <a:gd name="T16" fmla="*/ 0 w 18"/>
                <a:gd name="T17" fmla="*/ 5 h 23"/>
                <a:gd name="T18" fmla="*/ 0 w 18"/>
                <a:gd name="T19" fmla="*/ 5 h 23"/>
                <a:gd name="T20" fmla="*/ 0 w 18"/>
                <a:gd name="T21" fmla="*/ 5 h 23"/>
                <a:gd name="T22" fmla="*/ 0 w 18"/>
                <a:gd name="T23" fmla="*/ 5 h 23"/>
                <a:gd name="T24" fmla="*/ 0 w 18"/>
                <a:gd name="T25" fmla="*/ 5 h 23"/>
                <a:gd name="T26" fmla="*/ 0 w 18"/>
                <a:gd name="T27" fmla="*/ 5 h 23"/>
                <a:gd name="T28" fmla="*/ 0 w 18"/>
                <a:gd name="T29" fmla="*/ 0 h 23"/>
                <a:gd name="T30" fmla="*/ 0 w 18"/>
                <a:gd name="T31" fmla="*/ 0 h 23"/>
                <a:gd name="T32" fmla="*/ 0 w 18"/>
                <a:gd name="T33" fmla="*/ 0 h 23"/>
                <a:gd name="T34" fmla="*/ 18 w 18"/>
                <a:gd name="T35" fmla="*/ 0 h 23"/>
                <a:gd name="T36" fmla="*/ 18 w 18"/>
                <a:gd name="T37" fmla="*/ 0 h 23"/>
                <a:gd name="T38" fmla="*/ 18 w 18"/>
                <a:gd name="T39" fmla="*/ 0 h 23"/>
                <a:gd name="T40" fmla="*/ 18 w 18"/>
                <a:gd name="T41" fmla="*/ 0 h 23"/>
                <a:gd name="T42" fmla="*/ 18 w 18"/>
                <a:gd name="T43" fmla="*/ 5 h 23"/>
                <a:gd name="T44" fmla="*/ 18 w 18"/>
                <a:gd name="T45" fmla="*/ 5 h 23"/>
                <a:gd name="T46" fmla="*/ 18 w 18"/>
                <a:gd name="T47" fmla="*/ 5 h 23"/>
                <a:gd name="T48" fmla="*/ 18 w 18"/>
                <a:gd name="T49" fmla="*/ 5 h 23"/>
                <a:gd name="T50" fmla="*/ 12 w 18"/>
                <a:gd name="T51" fmla="*/ 5 h 23"/>
                <a:gd name="T52" fmla="*/ 12 w 18"/>
                <a:gd name="T53" fmla="*/ 5 h 23"/>
                <a:gd name="T54" fmla="*/ 12 w 18"/>
                <a:gd name="T55" fmla="*/ 6 h 23"/>
                <a:gd name="T56" fmla="*/ 12 w 18"/>
                <a:gd name="T57" fmla="*/ 6 h 23"/>
                <a:gd name="T58" fmla="*/ 12 w 18"/>
                <a:gd name="T59" fmla="*/ 23 h 23"/>
                <a:gd name="T60" fmla="*/ 12 w 18"/>
                <a:gd name="T61" fmla="*/ 23 h 23"/>
                <a:gd name="T62" fmla="*/ 12 w 18"/>
                <a:gd name="T63" fmla="*/ 23 h 23"/>
                <a:gd name="T64" fmla="*/ 11 w 18"/>
                <a:gd name="T65" fmla="*/ 23 h 23"/>
                <a:gd name="T66" fmla="*/ 6 w 18"/>
                <a:gd name="T6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23">
                  <a:moveTo>
                    <a:pt x="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3"/>
                    <a:pt x="11" y="23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4" name="Freeform 45"/>
            <p:cNvSpPr>
              <a:spLocks/>
            </p:cNvSpPr>
            <p:nvPr userDrawn="1"/>
          </p:nvSpPr>
          <p:spPr bwMode="auto">
            <a:xfrm>
              <a:off x="4206" y="4111"/>
              <a:ext cx="35" cy="40"/>
            </a:xfrm>
            <a:custGeom>
              <a:avLst/>
              <a:gdLst>
                <a:gd name="T0" fmla="*/ 8 w 20"/>
                <a:gd name="T1" fmla="*/ 23 h 23"/>
                <a:gd name="T2" fmla="*/ 7 w 20"/>
                <a:gd name="T3" fmla="*/ 23 h 23"/>
                <a:gd name="T4" fmla="*/ 7 w 20"/>
                <a:gd name="T5" fmla="*/ 14 h 23"/>
                <a:gd name="T6" fmla="*/ 0 w 20"/>
                <a:gd name="T7" fmla="*/ 1 h 23"/>
                <a:gd name="T8" fmla="*/ 1 w 20"/>
                <a:gd name="T9" fmla="*/ 0 h 23"/>
                <a:gd name="T10" fmla="*/ 6 w 20"/>
                <a:gd name="T11" fmla="*/ 0 h 23"/>
                <a:gd name="T12" fmla="*/ 7 w 20"/>
                <a:gd name="T13" fmla="*/ 0 h 23"/>
                <a:gd name="T14" fmla="*/ 10 w 20"/>
                <a:gd name="T15" fmla="*/ 8 h 23"/>
                <a:gd name="T16" fmla="*/ 11 w 20"/>
                <a:gd name="T17" fmla="*/ 8 h 23"/>
                <a:gd name="T18" fmla="*/ 14 w 20"/>
                <a:gd name="T19" fmla="*/ 0 h 23"/>
                <a:gd name="T20" fmla="*/ 15 w 20"/>
                <a:gd name="T21" fmla="*/ 0 h 23"/>
                <a:gd name="T22" fmla="*/ 20 w 20"/>
                <a:gd name="T23" fmla="*/ 0 h 23"/>
                <a:gd name="T24" fmla="*/ 20 w 20"/>
                <a:gd name="T25" fmla="*/ 1 h 23"/>
                <a:gd name="T26" fmla="*/ 13 w 20"/>
                <a:gd name="T27" fmla="*/ 14 h 23"/>
                <a:gd name="T28" fmla="*/ 13 w 20"/>
                <a:gd name="T29" fmla="*/ 23 h 23"/>
                <a:gd name="T30" fmla="*/ 13 w 20"/>
                <a:gd name="T31" fmla="*/ 23 h 23"/>
                <a:gd name="T32" fmla="*/ 8 w 20"/>
                <a:gd name="T3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3">
                  <a:moveTo>
                    <a:pt x="8" y="23"/>
                  </a:moveTo>
                  <a:cubicBezTo>
                    <a:pt x="8" y="23"/>
                    <a:pt x="7" y="23"/>
                    <a:pt x="7" y="2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5" name="Freeform 46"/>
            <p:cNvSpPr>
              <a:spLocks noEditPoints="1"/>
            </p:cNvSpPr>
            <p:nvPr userDrawn="1"/>
          </p:nvSpPr>
          <p:spPr bwMode="auto">
            <a:xfrm>
              <a:off x="3692" y="4194"/>
              <a:ext cx="26" cy="39"/>
            </a:xfrm>
            <a:custGeom>
              <a:avLst/>
              <a:gdLst>
                <a:gd name="T0" fmla="*/ 0 w 15"/>
                <a:gd name="T1" fmla="*/ 0 h 23"/>
                <a:gd name="T2" fmla="*/ 0 w 15"/>
                <a:gd name="T3" fmla="*/ 0 h 23"/>
                <a:gd name="T4" fmla="*/ 7 w 15"/>
                <a:gd name="T5" fmla="*/ 0 h 23"/>
                <a:gd name="T6" fmla="*/ 15 w 15"/>
                <a:gd name="T7" fmla="*/ 5 h 23"/>
                <a:gd name="T8" fmla="*/ 15 w 15"/>
                <a:gd name="T9" fmla="*/ 12 h 23"/>
                <a:gd name="T10" fmla="*/ 15 w 15"/>
                <a:gd name="T11" fmla="*/ 19 h 23"/>
                <a:gd name="T12" fmla="*/ 7 w 15"/>
                <a:gd name="T13" fmla="*/ 23 h 23"/>
                <a:gd name="T14" fmla="*/ 0 w 15"/>
                <a:gd name="T15" fmla="*/ 23 h 23"/>
                <a:gd name="T16" fmla="*/ 0 w 15"/>
                <a:gd name="T17" fmla="*/ 23 h 23"/>
                <a:gd name="T18" fmla="*/ 0 w 15"/>
                <a:gd name="T19" fmla="*/ 0 h 23"/>
                <a:gd name="T20" fmla="*/ 2 w 15"/>
                <a:gd name="T21" fmla="*/ 21 h 23"/>
                <a:gd name="T22" fmla="*/ 7 w 15"/>
                <a:gd name="T23" fmla="*/ 21 h 23"/>
                <a:gd name="T24" fmla="*/ 13 w 15"/>
                <a:gd name="T25" fmla="*/ 18 h 23"/>
                <a:gd name="T26" fmla="*/ 14 w 15"/>
                <a:gd name="T27" fmla="*/ 12 h 23"/>
                <a:gd name="T28" fmla="*/ 13 w 15"/>
                <a:gd name="T29" fmla="*/ 5 h 23"/>
                <a:gd name="T30" fmla="*/ 7 w 15"/>
                <a:gd name="T31" fmla="*/ 2 h 23"/>
                <a:gd name="T32" fmla="*/ 2 w 15"/>
                <a:gd name="T33" fmla="*/ 2 h 23"/>
                <a:gd name="T34" fmla="*/ 2 w 15"/>
                <a:gd name="T35" fmla="*/ 2 h 23"/>
                <a:gd name="T36" fmla="*/ 2 w 15"/>
                <a:gd name="T37" fmla="*/ 21 h 23"/>
                <a:gd name="T38" fmla="*/ 2 w 15"/>
                <a:gd name="T3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4" y="2"/>
                    <a:pt x="15" y="5"/>
                  </a:cubicBezTo>
                  <a:cubicBezTo>
                    <a:pt x="15" y="6"/>
                    <a:pt x="15" y="8"/>
                    <a:pt x="15" y="12"/>
                  </a:cubicBezTo>
                  <a:cubicBezTo>
                    <a:pt x="15" y="16"/>
                    <a:pt x="15" y="17"/>
                    <a:pt x="15" y="19"/>
                  </a:cubicBezTo>
                  <a:cubicBezTo>
                    <a:pt x="14" y="22"/>
                    <a:pt x="11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  <a:moveTo>
                    <a:pt x="2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0" y="21"/>
                    <a:pt x="12" y="20"/>
                    <a:pt x="13" y="18"/>
                  </a:cubicBezTo>
                  <a:cubicBezTo>
                    <a:pt x="13" y="17"/>
                    <a:pt x="14" y="16"/>
                    <a:pt x="14" y="12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2" y="3"/>
                    <a:pt x="10" y="2"/>
                    <a:pt x="7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6" name="Freeform 47"/>
            <p:cNvSpPr>
              <a:spLocks/>
            </p:cNvSpPr>
            <p:nvPr userDrawn="1"/>
          </p:nvSpPr>
          <p:spPr bwMode="auto">
            <a:xfrm>
              <a:off x="3740" y="4194"/>
              <a:ext cx="24" cy="39"/>
            </a:xfrm>
            <a:custGeom>
              <a:avLst/>
              <a:gdLst>
                <a:gd name="T0" fmla="*/ 0 w 14"/>
                <a:gd name="T1" fmla="*/ 0 h 23"/>
                <a:gd name="T2" fmla="*/ 0 w 14"/>
                <a:gd name="T3" fmla="*/ 0 h 23"/>
                <a:gd name="T4" fmla="*/ 13 w 14"/>
                <a:gd name="T5" fmla="*/ 0 h 23"/>
                <a:gd name="T6" fmla="*/ 14 w 14"/>
                <a:gd name="T7" fmla="*/ 0 h 23"/>
                <a:gd name="T8" fmla="*/ 14 w 14"/>
                <a:gd name="T9" fmla="*/ 2 h 23"/>
                <a:gd name="T10" fmla="*/ 13 w 14"/>
                <a:gd name="T11" fmla="*/ 2 h 23"/>
                <a:gd name="T12" fmla="*/ 2 w 14"/>
                <a:gd name="T13" fmla="*/ 2 h 23"/>
                <a:gd name="T14" fmla="*/ 2 w 14"/>
                <a:gd name="T15" fmla="*/ 2 h 23"/>
                <a:gd name="T16" fmla="*/ 2 w 14"/>
                <a:gd name="T17" fmla="*/ 10 h 23"/>
                <a:gd name="T18" fmla="*/ 2 w 14"/>
                <a:gd name="T19" fmla="*/ 11 h 23"/>
                <a:gd name="T20" fmla="*/ 12 w 14"/>
                <a:gd name="T21" fmla="*/ 11 h 23"/>
                <a:gd name="T22" fmla="*/ 12 w 14"/>
                <a:gd name="T23" fmla="*/ 11 h 23"/>
                <a:gd name="T24" fmla="*/ 12 w 14"/>
                <a:gd name="T25" fmla="*/ 12 h 23"/>
                <a:gd name="T26" fmla="*/ 12 w 14"/>
                <a:gd name="T27" fmla="*/ 12 h 23"/>
                <a:gd name="T28" fmla="*/ 2 w 14"/>
                <a:gd name="T29" fmla="*/ 12 h 23"/>
                <a:gd name="T30" fmla="*/ 2 w 14"/>
                <a:gd name="T31" fmla="*/ 13 h 23"/>
                <a:gd name="T32" fmla="*/ 2 w 14"/>
                <a:gd name="T33" fmla="*/ 21 h 23"/>
                <a:gd name="T34" fmla="*/ 2 w 14"/>
                <a:gd name="T35" fmla="*/ 21 h 23"/>
                <a:gd name="T36" fmla="*/ 13 w 14"/>
                <a:gd name="T37" fmla="*/ 21 h 23"/>
                <a:gd name="T38" fmla="*/ 14 w 14"/>
                <a:gd name="T39" fmla="*/ 22 h 23"/>
                <a:gd name="T40" fmla="*/ 14 w 14"/>
                <a:gd name="T41" fmla="*/ 23 h 23"/>
                <a:gd name="T42" fmla="*/ 13 w 14"/>
                <a:gd name="T43" fmla="*/ 23 h 23"/>
                <a:gd name="T44" fmla="*/ 0 w 14"/>
                <a:gd name="T45" fmla="*/ 23 h 23"/>
                <a:gd name="T46" fmla="*/ 0 w 14"/>
                <a:gd name="T47" fmla="*/ 23 h 23"/>
                <a:gd name="T48" fmla="*/ 0 w 14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3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7" name="Freeform 48"/>
            <p:cNvSpPr>
              <a:spLocks/>
            </p:cNvSpPr>
            <p:nvPr userDrawn="1"/>
          </p:nvSpPr>
          <p:spPr bwMode="auto">
            <a:xfrm>
              <a:off x="3783" y="4194"/>
              <a:ext cx="27" cy="39"/>
            </a:xfrm>
            <a:custGeom>
              <a:avLst/>
              <a:gdLst>
                <a:gd name="T0" fmla="*/ 0 w 16"/>
                <a:gd name="T1" fmla="*/ 0 h 23"/>
                <a:gd name="T2" fmla="*/ 1 w 16"/>
                <a:gd name="T3" fmla="*/ 0 h 23"/>
                <a:gd name="T4" fmla="*/ 2 w 16"/>
                <a:gd name="T5" fmla="*/ 0 h 23"/>
                <a:gd name="T6" fmla="*/ 3 w 16"/>
                <a:gd name="T7" fmla="*/ 0 h 23"/>
                <a:gd name="T8" fmla="*/ 14 w 16"/>
                <a:gd name="T9" fmla="*/ 20 h 23"/>
                <a:gd name="T10" fmla="*/ 14 w 16"/>
                <a:gd name="T11" fmla="*/ 20 h 23"/>
                <a:gd name="T12" fmla="*/ 14 w 16"/>
                <a:gd name="T13" fmla="*/ 0 h 23"/>
                <a:gd name="T14" fmla="*/ 15 w 16"/>
                <a:gd name="T15" fmla="*/ 0 h 23"/>
                <a:gd name="T16" fmla="*/ 16 w 16"/>
                <a:gd name="T17" fmla="*/ 0 h 23"/>
                <a:gd name="T18" fmla="*/ 16 w 16"/>
                <a:gd name="T19" fmla="*/ 0 h 23"/>
                <a:gd name="T20" fmla="*/ 16 w 16"/>
                <a:gd name="T21" fmla="*/ 23 h 23"/>
                <a:gd name="T22" fmla="*/ 16 w 16"/>
                <a:gd name="T23" fmla="*/ 23 h 23"/>
                <a:gd name="T24" fmla="*/ 15 w 16"/>
                <a:gd name="T25" fmla="*/ 23 h 23"/>
                <a:gd name="T26" fmla="*/ 14 w 16"/>
                <a:gd name="T27" fmla="*/ 23 h 23"/>
                <a:gd name="T28" fmla="*/ 3 w 16"/>
                <a:gd name="T29" fmla="*/ 4 h 23"/>
                <a:gd name="T30" fmla="*/ 2 w 16"/>
                <a:gd name="T31" fmla="*/ 4 h 23"/>
                <a:gd name="T32" fmla="*/ 2 w 16"/>
                <a:gd name="T33" fmla="*/ 23 h 23"/>
                <a:gd name="T34" fmla="*/ 2 w 16"/>
                <a:gd name="T35" fmla="*/ 23 h 23"/>
                <a:gd name="T36" fmla="*/ 1 w 16"/>
                <a:gd name="T37" fmla="*/ 23 h 23"/>
                <a:gd name="T38" fmla="*/ 0 w 16"/>
                <a:gd name="T39" fmla="*/ 23 h 23"/>
                <a:gd name="T40" fmla="*/ 0 w 16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8" name="Freeform 49"/>
            <p:cNvSpPr>
              <a:spLocks/>
            </p:cNvSpPr>
            <p:nvPr userDrawn="1"/>
          </p:nvSpPr>
          <p:spPr bwMode="auto">
            <a:xfrm>
              <a:off x="3832" y="4194"/>
              <a:ext cx="35" cy="39"/>
            </a:xfrm>
            <a:custGeom>
              <a:avLst/>
              <a:gdLst>
                <a:gd name="T0" fmla="*/ 0 w 20"/>
                <a:gd name="T1" fmla="*/ 0 h 23"/>
                <a:gd name="T2" fmla="*/ 1 w 20"/>
                <a:gd name="T3" fmla="*/ 0 h 23"/>
                <a:gd name="T4" fmla="*/ 2 w 20"/>
                <a:gd name="T5" fmla="*/ 0 h 23"/>
                <a:gd name="T6" fmla="*/ 3 w 20"/>
                <a:gd name="T7" fmla="*/ 0 h 23"/>
                <a:gd name="T8" fmla="*/ 10 w 20"/>
                <a:gd name="T9" fmla="*/ 17 h 23"/>
                <a:gd name="T10" fmla="*/ 10 w 20"/>
                <a:gd name="T11" fmla="*/ 17 h 23"/>
                <a:gd name="T12" fmla="*/ 18 w 20"/>
                <a:gd name="T13" fmla="*/ 0 h 23"/>
                <a:gd name="T14" fmla="*/ 18 w 20"/>
                <a:gd name="T15" fmla="*/ 0 h 23"/>
                <a:gd name="T16" fmla="*/ 19 w 20"/>
                <a:gd name="T17" fmla="*/ 0 h 23"/>
                <a:gd name="T18" fmla="*/ 20 w 20"/>
                <a:gd name="T19" fmla="*/ 0 h 23"/>
                <a:gd name="T20" fmla="*/ 20 w 20"/>
                <a:gd name="T21" fmla="*/ 23 h 23"/>
                <a:gd name="T22" fmla="*/ 19 w 20"/>
                <a:gd name="T23" fmla="*/ 23 h 23"/>
                <a:gd name="T24" fmla="*/ 18 w 20"/>
                <a:gd name="T25" fmla="*/ 23 h 23"/>
                <a:gd name="T26" fmla="*/ 18 w 20"/>
                <a:gd name="T27" fmla="*/ 23 h 23"/>
                <a:gd name="T28" fmla="*/ 18 w 20"/>
                <a:gd name="T29" fmla="*/ 5 h 23"/>
                <a:gd name="T30" fmla="*/ 18 w 20"/>
                <a:gd name="T31" fmla="*/ 5 h 23"/>
                <a:gd name="T32" fmla="*/ 11 w 20"/>
                <a:gd name="T33" fmla="*/ 20 h 23"/>
                <a:gd name="T34" fmla="*/ 10 w 20"/>
                <a:gd name="T35" fmla="*/ 20 h 23"/>
                <a:gd name="T36" fmla="*/ 10 w 20"/>
                <a:gd name="T37" fmla="*/ 20 h 23"/>
                <a:gd name="T38" fmla="*/ 9 w 20"/>
                <a:gd name="T39" fmla="*/ 20 h 23"/>
                <a:gd name="T40" fmla="*/ 2 w 20"/>
                <a:gd name="T41" fmla="*/ 5 h 23"/>
                <a:gd name="T42" fmla="*/ 2 w 20"/>
                <a:gd name="T43" fmla="*/ 5 h 23"/>
                <a:gd name="T44" fmla="*/ 2 w 20"/>
                <a:gd name="T45" fmla="*/ 23 h 23"/>
                <a:gd name="T46" fmla="*/ 2 w 20"/>
                <a:gd name="T47" fmla="*/ 23 h 23"/>
                <a:gd name="T48" fmla="*/ 1 w 20"/>
                <a:gd name="T49" fmla="*/ 23 h 23"/>
                <a:gd name="T50" fmla="*/ 0 w 20"/>
                <a:gd name="T51" fmla="*/ 23 h 23"/>
                <a:gd name="T52" fmla="*/ 0 w 20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" h="23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19" name="Freeform 50"/>
            <p:cNvSpPr>
              <a:spLocks noEditPoints="1"/>
            </p:cNvSpPr>
            <p:nvPr userDrawn="1"/>
          </p:nvSpPr>
          <p:spPr bwMode="auto">
            <a:xfrm>
              <a:off x="3885" y="4194"/>
              <a:ext cx="31" cy="39"/>
            </a:xfrm>
            <a:custGeom>
              <a:avLst/>
              <a:gdLst>
                <a:gd name="T0" fmla="*/ 8 w 18"/>
                <a:gd name="T1" fmla="*/ 0 h 23"/>
                <a:gd name="T2" fmla="*/ 8 w 18"/>
                <a:gd name="T3" fmla="*/ 0 h 23"/>
                <a:gd name="T4" fmla="*/ 9 w 18"/>
                <a:gd name="T5" fmla="*/ 0 h 23"/>
                <a:gd name="T6" fmla="*/ 10 w 18"/>
                <a:gd name="T7" fmla="*/ 0 h 23"/>
                <a:gd name="T8" fmla="*/ 18 w 18"/>
                <a:gd name="T9" fmla="*/ 23 h 23"/>
                <a:gd name="T10" fmla="*/ 18 w 18"/>
                <a:gd name="T11" fmla="*/ 23 h 23"/>
                <a:gd name="T12" fmla="*/ 16 w 18"/>
                <a:gd name="T13" fmla="*/ 23 h 23"/>
                <a:gd name="T14" fmla="*/ 16 w 18"/>
                <a:gd name="T15" fmla="*/ 23 h 23"/>
                <a:gd name="T16" fmla="*/ 14 w 18"/>
                <a:gd name="T17" fmla="*/ 17 h 23"/>
                <a:gd name="T18" fmla="*/ 4 w 18"/>
                <a:gd name="T19" fmla="*/ 17 h 23"/>
                <a:gd name="T20" fmla="*/ 2 w 18"/>
                <a:gd name="T21" fmla="*/ 23 h 23"/>
                <a:gd name="T22" fmla="*/ 1 w 18"/>
                <a:gd name="T23" fmla="*/ 23 h 23"/>
                <a:gd name="T24" fmla="*/ 0 w 18"/>
                <a:gd name="T25" fmla="*/ 23 h 23"/>
                <a:gd name="T26" fmla="*/ 0 w 18"/>
                <a:gd name="T27" fmla="*/ 23 h 23"/>
                <a:gd name="T28" fmla="*/ 8 w 18"/>
                <a:gd name="T29" fmla="*/ 0 h 23"/>
                <a:gd name="T30" fmla="*/ 13 w 18"/>
                <a:gd name="T31" fmla="*/ 15 h 23"/>
                <a:gd name="T32" fmla="*/ 9 w 18"/>
                <a:gd name="T33" fmla="*/ 3 h 23"/>
                <a:gd name="T34" fmla="*/ 9 w 18"/>
                <a:gd name="T35" fmla="*/ 3 h 23"/>
                <a:gd name="T36" fmla="*/ 4 w 18"/>
                <a:gd name="T37" fmla="*/ 15 h 23"/>
                <a:gd name="T38" fmla="*/ 13 w 18"/>
                <a:gd name="T39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3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8" y="0"/>
                  </a:lnTo>
                  <a:close/>
                  <a:moveTo>
                    <a:pt x="13" y="15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4" y="15"/>
                    <a:pt x="4" y="15"/>
                    <a:pt x="4" y="15"/>
                  </a:cubicBezTo>
                  <a:lnTo>
                    <a:pt x="13" y="15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0" name="Freeform 51"/>
            <p:cNvSpPr>
              <a:spLocks noEditPoints="1"/>
            </p:cNvSpPr>
            <p:nvPr userDrawn="1"/>
          </p:nvSpPr>
          <p:spPr bwMode="auto">
            <a:xfrm>
              <a:off x="3935" y="4194"/>
              <a:ext cx="27" cy="39"/>
            </a:xfrm>
            <a:custGeom>
              <a:avLst/>
              <a:gdLst>
                <a:gd name="T0" fmla="*/ 14 w 16"/>
                <a:gd name="T1" fmla="*/ 23 h 23"/>
                <a:gd name="T2" fmla="*/ 13 w 16"/>
                <a:gd name="T3" fmla="*/ 23 h 23"/>
                <a:gd name="T4" fmla="*/ 8 w 16"/>
                <a:gd name="T5" fmla="*/ 13 h 23"/>
                <a:gd name="T6" fmla="*/ 8 w 16"/>
                <a:gd name="T7" fmla="*/ 13 h 23"/>
                <a:gd name="T8" fmla="*/ 2 w 16"/>
                <a:gd name="T9" fmla="*/ 13 h 23"/>
                <a:gd name="T10" fmla="*/ 2 w 16"/>
                <a:gd name="T11" fmla="*/ 13 h 23"/>
                <a:gd name="T12" fmla="*/ 2 w 16"/>
                <a:gd name="T13" fmla="*/ 23 h 23"/>
                <a:gd name="T14" fmla="*/ 2 w 16"/>
                <a:gd name="T15" fmla="*/ 23 h 23"/>
                <a:gd name="T16" fmla="*/ 0 w 16"/>
                <a:gd name="T17" fmla="*/ 23 h 23"/>
                <a:gd name="T18" fmla="*/ 0 w 16"/>
                <a:gd name="T19" fmla="*/ 23 h 23"/>
                <a:gd name="T20" fmla="*/ 0 w 16"/>
                <a:gd name="T21" fmla="*/ 0 h 23"/>
                <a:gd name="T22" fmla="*/ 0 w 16"/>
                <a:gd name="T23" fmla="*/ 0 h 23"/>
                <a:gd name="T24" fmla="*/ 8 w 16"/>
                <a:gd name="T25" fmla="*/ 0 h 23"/>
                <a:gd name="T26" fmla="*/ 15 w 16"/>
                <a:gd name="T27" fmla="*/ 7 h 23"/>
                <a:gd name="T28" fmla="*/ 10 w 16"/>
                <a:gd name="T29" fmla="*/ 13 h 23"/>
                <a:gd name="T30" fmla="*/ 15 w 16"/>
                <a:gd name="T31" fmla="*/ 23 h 23"/>
                <a:gd name="T32" fmla="*/ 15 w 16"/>
                <a:gd name="T33" fmla="*/ 23 h 23"/>
                <a:gd name="T34" fmla="*/ 14 w 16"/>
                <a:gd name="T35" fmla="*/ 23 h 23"/>
                <a:gd name="T36" fmla="*/ 13 w 16"/>
                <a:gd name="T37" fmla="*/ 7 h 23"/>
                <a:gd name="T38" fmla="*/ 8 w 16"/>
                <a:gd name="T39" fmla="*/ 2 h 23"/>
                <a:gd name="T40" fmla="*/ 2 w 16"/>
                <a:gd name="T41" fmla="*/ 2 h 23"/>
                <a:gd name="T42" fmla="*/ 2 w 16"/>
                <a:gd name="T43" fmla="*/ 2 h 23"/>
                <a:gd name="T44" fmla="*/ 2 w 16"/>
                <a:gd name="T45" fmla="*/ 11 h 23"/>
                <a:gd name="T46" fmla="*/ 2 w 16"/>
                <a:gd name="T47" fmla="*/ 11 h 23"/>
                <a:gd name="T48" fmla="*/ 8 w 16"/>
                <a:gd name="T49" fmla="*/ 11 h 23"/>
                <a:gd name="T50" fmla="*/ 13 w 16"/>
                <a:gd name="T5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23">
                  <a:moveTo>
                    <a:pt x="14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0"/>
                    <a:pt x="13" y="12"/>
                    <a:pt x="10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5" y="23"/>
                    <a:pt x="15" y="23"/>
                  </a:cubicBezTo>
                  <a:lnTo>
                    <a:pt x="14" y="23"/>
                  </a:lnTo>
                  <a:close/>
                  <a:moveTo>
                    <a:pt x="13" y="7"/>
                  </a:moveTo>
                  <a:cubicBezTo>
                    <a:pt x="13" y="4"/>
                    <a:pt x="11" y="2"/>
                    <a:pt x="8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11"/>
                    <a:pt x="13" y="9"/>
                    <a:pt x="13" y="7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1" name="Freeform 52"/>
            <p:cNvSpPr>
              <a:spLocks/>
            </p:cNvSpPr>
            <p:nvPr userDrawn="1"/>
          </p:nvSpPr>
          <p:spPr bwMode="auto">
            <a:xfrm>
              <a:off x="3983" y="4194"/>
              <a:ext cx="27" cy="39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1 w 16"/>
                <a:gd name="T5" fmla="*/ 0 h 23"/>
                <a:gd name="T6" fmla="*/ 2 w 16"/>
                <a:gd name="T7" fmla="*/ 0 h 23"/>
                <a:gd name="T8" fmla="*/ 2 w 16"/>
                <a:gd name="T9" fmla="*/ 14 h 23"/>
                <a:gd name="T10" fmla="*/ 13 w 16"/>
                <a:gd name="T11" fmla="*/ 0 h 23"/>
                <a:gd name="T12" fmla="*/ 13 w 16"/>
                <a:gd name="T13" fmla="*/ 0 h 23"/>
                <a:gd name="T14" fmla="*/ 15 w 16"/>
                <a:gd name="T15" fmla="*/ 0 h 23"/>
                <a:gd name="T16" fmla="*/ 15 w 16"/>
                <a:gd name="T17" fmla="*/ 1 h 23"/>
                <a:gd name="T18" fmla="*/ 8 w 16"/>
                <a:gd name="T19" fmla="*/ 9 h 23"/>
                <a:gd name="T20" fmla="*/ 15 w 16"/>
                <a:gd name="T21" fmla="*/ 23 h 23"/>
                <a:gd name="T22" fmla="*/ 15 w 16"/>
                <a:gd name="T23" fmla="*/ 23 h 23"/>
                <a:gd name="T24" fmla="*/ 14 w 16"/>
                <a:gd name="T25" fmla="*/ 23 h 23"/>
                <a:gd name="T26" fmla="*/ 13 w 16"/>
                <a:gd name="T27" fmla="*/ 23 h 23"/>
                <a:gd name="T28" fmla="*/ 6 w 16"/>
                <a:gd name="T29" fmla="*/ 11 h 23"/>
                <a:gd name="T30" fmla="*/ 2 w 16"/>
                <a:gd name="T31" fmla="*/ 16 h 23"/>
                <a:gd name="T32" fmla="*/ 2 w 16"/>
                <a:gd name="T33" fmla="*/ 23 h 23"/>
                <a:gd name="T34" fmla="*/ 1 w 16"/>
                <a:gd name="T35" fmla="*/ 23 h 23"/>
                <a:gd name="T36" fmla="*/ 0 w 16"/>
                <a:gd name="T37" fmla="*/ 23 h 23"/>
                <a:gd name="T38" fmla="*/ 0 w 16"/>
                <a:gd name="T39" fmla="*/ 23 h 23"/>
                <a:gd name="T40" fmla="*/ 0 w 16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3" y="23"/>
                    <a:pt x="13" y="2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2" name="Freeform 53"/>
            <p:cNvSpPr>
              <a:spLocks/>
            </p:cNvSpPr>
            <p:nvPr userDrawn="1"/>
          </p:nvSpPr>
          <p:spPr bwMode="auto">
            <a:xfrm>
              <a:off x="3832" y="3731"/>
              <a:ext cx="132" cy="259"/>
            </a:xfrm>
            <a:custGeom>
              <a:avLst/>
              <a:gdLst>
                <a:gd name="T0" fmla="*/ 77 w 77"/>
                <a:gd name="T1" fmla="*/ 123 h 151"/>
                <a:gd name="T2" fmla="*/ 61 w 77"/>
                <a:gd name="T3" fmla="*/ 115 h 151"/>
                <a:gd name="T4" fmla="*/ 46 w 77"/>
                <a:gd name="T5" fmla="*/ 52 h 151"/>
                <a:gd name="T6" fmla="*/ 54 w 77"/>
                <a:gd name="T7" fmla="*/ 0 h 151"/>
                <a:gd name="T8" fmla="*/ 53 w 77"/>
                <a:gd name="T9" fmla="*/ 0 h 151"/>
                <a:gd name="T10" fmla="*/ 30 w 77"/>
                <a:gd name="T11" fmla="*/ 57 h 151"/>
                <a:gd name="T12" fmla="*/ 45 w 77"/>
                <a:gd name="T13" fmla="*/ 151 h 151"/>
                <a:gd name="T14" fmla="*/ 77 w 77"/>
                <a:gd name="T15" fmla="*/ 12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151">
                  <a:moveTo>
                    <a:pt x="77" y="123"/>
                  </a:moveTo>
                  <a:cubicBezTo>
                    <a:pt x="73" y="121"/>
                    <a:pt x="68" y="119"/>
                    <a:pt x="61" y="115"/>
                  </a:cubicBezTo>
                  <a:cubicBezTo>
                    <a:pt x="40" y="103"/>
                    <a:pt x="34" y="84"/>
                    <a:pt x="46" y="52"/>
                  </a:cubicBezTo>
                  <a:cubicBezTo>
                    <a:pt x="52" y="33"/>
                    <a:pt x="56" y="17"/>
                    <a:pt x="54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21"/>
                    <a:pt x="44" y="34"/>
                    <a:pt x="30" y="57"/>
                  </a:cubicBezTo>
                  <a:cubicBezTo>
                    <a:pt x="0" y="105"/>
                    <a:pt x="31" y="140"/>
                    <a:pt x="45" y="151"/>
                  </a:cubicBezTo>
                  <a:cubicBezTo>
                    <a:pt x="58" y="144"/>
                    <a:pt x="69" y="135"/>
                    <a:pt x="77" y="123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3" name="Freeform 54"/>
            <p:cNvSpPr>
              <a:spLocks/>
            </p:cNvSpPr>
            <p:nvPr userDrawn="1"/>
          </p:nvSpPr>
          <p:spPr bwMode="auto">
            <a:xfrm>
              <a:off x="3755" y="3724"/>
              <a:ext cx="159" cy="281"/>
            </a:xfrm>
            <a:custGeom>
              <a:avLst/>
              <a:gdLst>
                <a:gd name="T0" fmla="*/ 61 w 93"/>
                <a:gd name="T1" fmla="*/ 59 h 164"/>
                <a:gd name="T2" fmla="*/ 93 w 93"/>
                <a:gd name="T3" fmla="*/ 1 h 164"/>
                <a:gd name="T4" fmla="*/ 93 w 93"/>
                <a:gd name="T5" fmla="*/ 0 h 164"/>
                <a:gd name="T6" fmla="*/ 39 w 93"/>
                <a:gd name="T7" fmla="*/ 58 h 164"/>
                <a:gd name="T8" fmla="*/ 12 w 93"/>
                <a:gd name="T9" fmla="*/ 154 h 164"/>
                <a:gd name="T10" fmla="*/ 51 w 93"/>
                <a:gd name="T11" fmla="*/ 164 h 164"/>
                <a:gd name="T12" fmla="*/ 60 w 93"/>
                <a:gd name="T13" fmla="*/ 163 h 164"/>
                <a:gd name="T14" fmla="*/ 61 w 93"/>
                <a:gd name="T15" fmla="*/ 5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164">
                  <a:moveTo>
                    <a:pt x="61" y="59"/>
                  </a:moveTo>
                  <a:cubicBezTo>
                    <a:pt x="84" y="32"/>
                    <a:pt x="92" y="19"/>
                    <a:pt x="93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7" y="23"/>
                    <a:pt x="74" y="34"/>
                    <a:pt x="39" y="58"/>
                  </a:cubicBezTo>
                  <a:cubicBezTo>
                    <a:pt x="0" y="83"/>
                    <a:pt x="2" y="127"/>
                    <a:pt x="12" y="154"/>
                  </a:cubicBezTo>
                  <a:cubicBezTo>
                    <a:pt x="24" y="160"/>
                    <a:pt x="37" y="164"/>
                    <a:pt x="51" y="164"/>
                  </a:cubicBezTo>
                  <a:cubicBezTo>
                    <a:pt x="54" y="164"/>
                    <a:pt x="57" y="164"/>
                    <a:pt x="60" y="163"/>
                  </a:cubicBezTo>
                  <a:cubicBezTo>
                    <a:pt x="33" y="122"/>
                    <a:pt x="35" y="90"/>
                    <a:pt x="61" y="59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  <p:sp>
          <p:nvSpPr>
            <p:cNvPr id="124" name="Freeform 55"/>
            <p:cNvSpPr>
              <a:spLocks/>
            </p:cNvSpPr>
            <p:nvPr userDrawn="1"/>
          </p:nvSpPr>
          <p:spPr bwMode="auto">
            <a:xfrm>
              <a:off x="3694" y="3721"/>
              <a:ext cx="212" cy="228"/>
            </a:xfrm>
            <a:custGeom>
              <a:avLst/>
              <a:gdLst>
                <a:gd name="T0" fmla="*/ 83 w 124"/>
                <a:gd name="T1" fmla="*/ 41 h 133"/>
                <a:gd name="T2" fmla="*/ 124 w 124"/>
                <a:gd name="T3" fmla="*/ 0 h 133"/>
                <a:gd name="T4" fmla="*/ 124 w 124"/>
                <a:gd name="T5" fmla="*/ 0 h 133"/>
                <a:gd name="T6" fmla="*/ 52 w 124"/>
                <a:gd name="T7" fmla="*/ 32 h 133"/>
                <a:gd name="T8" fmla="*/ 2 w 124"/>
                <a:gd name="T9" fmla="*/ 64 h 133"/>
                <a:gd name="T10" fmla="*/ 0 w 124"/>
                <a:gd name="T11" fmla="*/ 79 h 133"/>
                <a:gd name="T12" fmla="*/ 20 w 124"/>
                <a:gd name="T13" fmla="*/ 133 h 133"/>
                <a:gd name="T14" fmla="*/ 83 w 124"/>
                <a:gd name="T15" fmla="*/ 4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33">
                  <a:moveTo>
                    <a:pt x="83" y="41"/>
                  </a:moveTo>
                  <a:cubicBezTo>
                    <a:pt x="109" y="30"/>
                    <a:pt x="121" y="13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2" y="23"/>
                    <a:pt x="90" y="27"/>
                    <a:pt x="52" y="32"/>
                  </a:cubicBezTo>
                  <a:cubicBezTo>
                    <a:pt x="30" y="35"/>
                    <a:pt x="12" y="48"/>
                    <a:pt x="2" y="64"/>
                  </a:cubicBezTo>
                  <a:cubicBezTo>
                    <a:pt x="1" y="69"/>
                    <a:pt x="0" y="74"/>
                    <a:pt x="0" y="79"/>
                  </a:cubicBezTo>
                  <a:cubicBezTo>
                    <a:pt x="0" y="99"/>
                    <a:pt x="8" y="118"/>
                    <a:pt x="20" y="133"/>
                  </a:cubicBezTo>
                  <a:cubicBezTo>
                    <a:pt x="19" y="68"/>
                    <a:pt x="52" y="54"/>
                    <a:pt x="83" y="41"/>
                  </a:cubicBezTo>
                  <a:close/>
                </a:path>
              </a:pathLst>
            </a:custGeom>
            <a:solidFill>
              <a:srgbClr val="211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a-DK" sz="1350"/>
            </a:p>
          </p:txBody>
        </p:sp>
      </p:grpSp>
    </p:spTree>
    <p:extLst>
      <p:ext uri="{BB962C8B-B14F-4D97-AF65-F5344CB8AC3E}">
        <p14:creationId xmlns:p14="http://schemas.microsoft.com/office/powerpoint/2010/main" val="2662331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B0FF76-AF2D-12FF-D67B-7C6959C05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376FD01-35C0-B4E7-54F3-FA16E4F56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3B8C45C-C36F-2441-2CDB-08B46E3E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DCC1D8-5096-0A70-ED7B-5A753B39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8E40C28-4FDC-14DA-C240-06EF5CED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5020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A003D-89A4-BF28-A44D-B861AF3F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40D839-6E25-092A-9994-C9AB8531D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6C85290-12A3-879E-FD12-BFA118DED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FCB56F-04A8-1256-0199-86A7E90E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374AA2-E805-940C-BA1C-7F41BA43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9576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E95F3-2AEE-7907-6A5E-B0521788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864DA2-758B-A8C6-6738-F578CDB80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BB7B7AE-BDBA-881C-DEA8-4D32BDB8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7C6F56-C312-E58C-44E9-466DF791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6344EC-43B1-C3A0-B369-877EF351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140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ACE2F-537F-B615-FED2-CA754FCF4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A430FA-C0BC-FD54-1D2D-CC802A20F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107CED1-7CCE-6411-53FD-10581320B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281D2A0-6493-233F-C5C2-6C57ED2D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B064629-B9AF-F193-8766-A103DF57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F347CF2-7281-21FB-8581-2C91C022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0618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91342-5249-19D9-FD77-CBF49A42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1601D6-CB3E-35C0-46D7-6AE15B07B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52EA510-373C-AFD6-221B-4F79E7BC2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D7EBF84-7168-E6D9-E2B4-D8E9ACF10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FC02D5E-0040-195D-1D7F-BBCBEA2E2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CB3259D-DB7E-FCBD-5D7B-E8EFFFD58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A6B85CA-143F-2C96-2162-6470E180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C7CA94A-079E-3EE9-69A4-89100B56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6133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8EF20-6854-323C-91C8-2C5DE71C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4EB014D-74E4-9529-F60C-07AB4E57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00C7AB4-E26A-1EF0-BA74-44B37C72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9578608-EC4F-FB49-41C7-2A242595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3914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BFEB24C-E7A9-6D7E-E928-E2CF18F7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D2B6FB7-1E97-6915-F093-AE136C42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2D697B-EEC3-E15C-4FFC-8CC07DBD2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385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AC0C8-5D9F-87DB-99C9-BDAF901F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28FCA7-B45D-E11A-0DD1-5D3AEDCD2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CACCFB3-92A3-7880-9721-33D34F2CD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848A55-722D-E142-9687-DA0F2942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4D32C6C-3AEA-72DE-79AE-65F58C51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F593889-1154-815F-DED3-78829464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580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4CDF5-F903-14FC-0DB8-598EDB6C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AF2119-90D7-00F2-5D49-7063DC221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F2F9AD6-1D63-C55D-F197-A4EDEBD12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9F22436-16BB-8CF2-E24A-1D8DF055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BB5D30D-54F6-E363-1D06-52503A69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7DC4199-8CEF-F1F1-9B37-3CBBAA3CE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932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94AFD-3EBD-E6AE-83AB-89D108F9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FE64860-1AB9-627B-F21B-69F68A7DD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1ADCE6-A60B-7800-EC8D-95995D79E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A7EEAEC-D963-D93C-61DF-2285D194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913A302-686E-7065-C8E6-57189F39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B287AC-1C14-97B4-C3CD-1CFD1D0E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7109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86448-8AB9-05E3-D7D9-E8AF9B5D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D3102DA-E929-5D5C-FDD2-BD77EE8D3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0089B45-78CA-780A-43D9-75E352BA4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E0513C6-CC71-BBBB-721E-3E93CD65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93967C-B7F3-A3B4-5043-A3EE422E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8846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79A89F1-4984-1BC3-82A2-B01FC0865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6B6B8DE-8B20-0CEA-B23D-A9210EEE1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54B179-3F16-3D5C-CDD5-CE2A4D95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F64D6B-A339-C749-EF63-D6CDC2BF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BFAF36-9ADE-6569-499E-2248AECC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003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1AFCD-1A7F-A193-E1B2-D724ADBAA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0DB3856-81A2-0BBA-CF72-874587B3E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D69F269-DC59-E0E2-F43D-11287188F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5838090-EE7B-598C-EB2C-71FCD0AAC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86EDD01-5DDF-1748-257A-8F547EF62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CEC0299-6FDA-A245-CCD3-2F8FF73D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9C93DA1-0FB7-204C-6BEA-247F5F28C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E8363B9-087D-5BF6-F691-291BFBEB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568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158A1-63E6-67C8-A0B1-9AEFB7F3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044158F-1EFB-EC8C-6DFA-80A345014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C0A3741-3C69-B677-69D5-C78F9D96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994539A-294D-0B42-161F-9A3FB998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643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122473C-7151-5DC9-83D5-3126927E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F1851D2-9D5E-6070-1A34-FDD11317A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710BE1-5440-8517-897E-ABBC2F3B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90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F2CAD-8A7E-C495-971E-6EB552AB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0B0FAA-D783-4375-7AB5-4CCC54DFF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941C27-B651-6FF9-7F21-912A606A8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97973AB-926E-8FB1-6516-123635F7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EF5E49C-541C-0E56-D3E9-3F2CC3693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3D1B277-4CCF-B57A-61D1-CC0606FC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663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BBF65-8543-1D58-A4F2-85684C673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2DE89E1-EA39-D399-F7A4-D6F5B700F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5E1D2A0-BBC2-616B-C3B9-A91B0B216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39D40F0-0CA2-F944-969B-38CB3715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C5F5FB-C8B0-4526-B2E4-AF4AA6886566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1A37EB6-6B2B-2377-A633-7A99155A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0253B3F-CAFF-12D8-EBE5-4E58AC74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79F6CF1-4D2E-45A0-9FEB-A7B56A6C6F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89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AC05616-89F7-A503-86AE-FB0456D0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6558EB-69E3-A1D4-CE35-49AC886B2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317E61-97FC-9402-DCE1-CBC4DCE63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DCC5F5FB-C8B0-4526-B2E4-AF4AA6886566}" type="datetimeFigureOut">
              <a:rPr lang="da-DK" smtClean="0"/>
              <a:pPr rtl="0"/>
              <a:t>07-04-2026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F718061-DD58-1F94-FCA9-2AB06E3F6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979F6CF1-4D2E-45A0-9FEB-A7B56A6C6F68}" type="slidenum">
              <a:rPr lang="da-DK" smtClean="0"/>
              <a:pPr rtl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465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66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1935" userDrawn="1">
          <p15:clr>
            <a:srgbClr val="F26B43"/>
          </p15:clr>
        </p15:guide>
        <p15:guide id="5" pos="2026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654" userDrawn="1">
          <p15:clr>
            <a:srgbClr val="F26B43"/>
          </p15:clr>
        </p15:guide>
        <p15:guide id="9" pos="5745" userDrawn="1">
          <p15:clr>
            <a:srgbClr val="F26B43"/>
          </p15:clr>
        </p15:guide>
        <p15:guide id="10" pos="7514" userDrawn="1">
          <p15:clr>
            <a:srgbClr val="F26B43"/>
          </p15:clr>
        </p15:guide>
        <p15:guide id="11" orient="horz" pos="1139" userDrawn="1">
          <p15:clr>
            <a:srgbClr val="F26B43"/>
          </p15:clr>
        </p15:guide>
        <p15:guide id="12" orient="horz" pos="1207" userDrawn="1">
          <p15:clr>
            <a:srgbClr val="F26B43"/>
          </p15:clr>
        </p15:guide>
        <p15:guide id="13" orient="horz" pos="2115" userDrawn="1">
          <p15:clr>
            <a:srgbClr val="F26B43"/>
          </p15:clr>
        </p15:guide>
        <p15:guide id="14" orient="horz" pos="2183" userDrawn="1">
          <p15:clr>
            <a:srgbClr val="F26B43"/>
          </p15:clr>
        </p15:guide>
        <p15:guide id="15" orient="horz" pos="3090" userDrawn="1">
          <p15:clr>
            <a:srgbClr val="F26B43"/>
          </p15:clr>
        </p15:guide>
        <p15:guide id="16" orient="horz" pos="31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458583"/>
            <a:ext cx="9753600" cy="138609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pPr rtl="0"/>
            <a:r>
              <a:rPr lang="en-gb"/>
              <a:t>YOUR TITLE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589650" y="2032831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4" rtl="0"/>
            <a:r>
              <a:rPr lang="en-gb"/>
              <a:t>Fourth level</a:t>
            </a:r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8" y="6396809"/>
            <a:ext cx="1172013" cy="293003"/>
          </a:xfrm>
          <a:prstGeom prst="rect">
            <a:avLst/>
          </a:prstGeom>
        </p:spPr>
      </p:pic>
      <p:sp>
        <p:nvSpPr>
          <p:cNvPr id="59" name="Заголовок 1"/>
          <p:cNvSpPr txBox="1">
            <a:spLocks/>
          </p:cNvSpPr>
          <p:nvPr userDrawn="1"/>
        </p:nvSpPr>
        <p:spPr>
          <a:xfrm>
            <a:off x="10497929" y="6443619"/>
            <a:ext cx="1413426" cy="282928"/>
          </a:xfrm>
          <a:prstGeom prst="rect">
            <a:avLst/>
          </a:prstGeom>
          <a:effectLst/>
        </p:spPr>
        <p:txBody>
          <a:bodyPr vert="horz" lIns="0" tIns="0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300" baseline="0">
                <a:solidFill>
                  <a:schemeClr val="tx1"/>
                </a:solidFill>
                <a:latin typeface="Barlow" panose="00000500000000000000" pitchFamily="2" charset="0"/>
                <a:ea typeface="+mj-ea"/>
                <a:cs typeface="+mj-cs"/>
              </a:defRPr>
            </a:lvl1pPr>
          </a:lstStyle>
          <a:p>
            <a:pPr algn="r" rtl="0"/>
            <a:r>
              <a:rPr lang="en-gb" sz="600" b="1" spc="200">
                <a:latin typeface="+mn-lt"/>
              </a:rPr>
              <a:t>SIDE</a:t>
            </a:r>
          </a:p>
          <a:p>
            <a:pPr algn="r" rtl="0"/>
            <a:fld id="{B7B554CF-BBF7-4941-9FD0-458D21B824E3}" type="slidenum">
              <a:rPr lang="en-US" sz="600" b="1" spc="200" baseline="0" smtClean="0">
                <a:latin typeface="+mn-lt"/>
              </a:rPr>
              <a:t>‹#›</a:t>
            </a:fld>
            <a:endParaRPr lang="en-US" sz="600" b="1" spc="200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436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hf hdr="0" ftr="0" dt="0"/>
  <p:txStyles>
    <p:titleStyle>
      <a:lvl1pPr algn="l" defTabSz="914318" rtl="0" eaLnBrk="1" latinLnBrk="0" hangingPunct="1">
        <a:lnSpc>
          <a:spcPct val="100000"/>
        </a:lnSpc>
        <a:spcBef>
          <a:spcPct val="0"/>
        </a:spcBef>
        <a:buNone/>
        <a:defRPr sz="3600" b="1" kern="1200" spc="3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6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1162">
          <p15:clr>
            <a:srgbClr val="F26B43"/>
          </p15:clr>
        </p15:guide>
        <p15:guide id="28" pos="370">
          <p15:clr>
            <a:srgbClr val="F26B43"/>
          </p15:clr>
        </p15:guide>
        <p15:guide id="29" pos="7320">
          <p15:clr>
            <a:srgbClr val="F26B43"/>
          </p15:clr>
        </p15:guide>
        <p15:guide id="48" pos="1141">
          <p15:clr>
            <a:srgbClr val="F26B43"/>
          </p15:clr>
        </p15:guide>
        <p15:guide id="51" orient="horz" pos="414">
          <p15:clr>
            <a:srgbClr val="F26B43"/>
          </p15:clr>
        </p15:guide>
        <p15:guide id="52" pos="4339">
          <p15:clr>
            <a:srgbClr val="F26B43"/>
          </p15:clr>
        </p15:guide>
        <p15:guide id="53" pos="467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AAAB98B-56ED-8B41-B216-622A0B9A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055EA90-2ED5-8FB7-4D0A-7E667947A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Klik for at redigere teksttypografierne i masteren</a:t>
            </a:r>
          </a:p>
          <a:p>
            <a:pPr lvl="1" rtl="0"/>
            <a:r>
              <a:rPr lang="en-gb"/>
              <a:t>Andet niveau</a:t>
            </a:r>
          </a:p>
          <a:p>
            <a:pPr lvl="2" rtl="0"/>
            <a:r>
              <a:rPr lang="en-gb"/>
              <a:t>Tredje niveau</a:t>
            </a:r>
          </a:p>
          <a:p>
            <a:pPr lvl="3" rtl="0"/>
            <a:r>
              <a:rPr lang="en-gb"/>
              <a:t>Fjerde niveau</a:t>
            </a:r>
          </a:p>
          <a:p>
            <a:pPr lvl="4" rtl="0"/>
            <a:r>
              <a:rPr lang="en-gb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0ACFEB-35E8-D3F5-2DFD-9A61E8003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EB39CB33-101A-49EB-8113-4BFDB9383FA2}" type="datetimeFigureOut">
              <a:rPr lang="da-DK" smtClean="0"/>
              <a:t>07-04-2026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AD6199-8E45-5D05-E68B-F9F2ADEBA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02C8B25-7621-5D68-5500-B83CE7889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B02AD8C3-CF79-46CB-8937-0EA83122AAB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557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ine.aau.dk/" TargetMode="External"/><Relationship Id="rId7" Type="http://schemas.openxmlformats.org/officeDocument/2006/relationships/hyperlink" Target="https://www.en.aau.dk/about-aau/organisation/shared-services-and-innovation" TargetMode="External"/><Relationship Id="rId2" Type="http://schemas.openxmlformats.org/officeDocument/2006/relationships/hyperlink" Target="https://www.ssh.aau.d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.innovation.aau.dk/" TargetMode="External"/><Relationship Id="rId5" Type="http://schemas.openxmlformats.org/officeDocument/2006/relationships/hyperlink" Target="https://www.en.tech.aau.dk/" TargetMode="External"/><Relationship Id="rId4" Type="http://schemas.openxmlformats.org/officeDocument/2006/relationships/hyperlink" Target="https://www.en.engineering.aau.dk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7.png"/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12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15.pn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svg"/><Relationship Id="rId18" Type="http://schemas.openxmlformats.org/officeDocument/2006/relationships/image" Target="../media/image82.svg"/><Relationship Id="rId26" Type="http://schemas.openxmlformats.org/officeDocument/2006/relationships/image" Target="../media/image90.svg"/><Relationship Id="rId3" Type="http://schemas.openxmlformats.org/officeDocument/2006/relationships/image" Target="../media/image67.svg"/><Relationship Id="rId21" Type="http://schemas.openxmlformats.org/officeDocument/2006/relationships/image" Target="../media/image85.svg"/><Relationship Id="rId7" Type="http://schemas.openxmlformats.org/officeDocument/2006/relationships/image" Target="../media/image71.svg"/><Relationship Id="rId12" Type="http://schemas.openxmlformats.org/officeDocument/2006/relationships/image" Target="../media/image76.svg"/><Relationship Id="rId17" Type="http://schemas.openxmlformats.org/officeDocument/2006/relationships/image" Target="../media/image81.svg"/><Relationship Id="rId25" Type="http://schemas.openxmlformats.org/officeDocument/2006/relationships/image" Target="../media/image89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29" Type="http://schemas.openxmlformats.org/officeDocument/2006/relationships/image" Target="../media/image9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24" Type="http://schemas.openxmlformats.org/officeDocument/2006/relationships/image" Target="../media/image88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23" Type="http://schemas.openxmlformats.org/officeDocument/2006/relationships/image" Target="../media/image87.svg"/><Relationship Id="rId28" Type="http://schemas.openxmlformats.org/officeDocument/2006/relationships/image" Target="../media/image92.svg"/><Relationship Id="rId10" Type="http://schemas.openxmlformats.org/officeDocument/2006/relationships/image" Target="../media/image74.svg"/><Relationship Id="rId19" Type="http://schemas.openxmlformats.org/officeDocument/2006/relationships/image" Target="../media/image83.svg"/><Relationship Id="rId4" Type="http://schemas.openxmlformats.org/officeDocument/2006/relationships/image" Target="../media/image68.sv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Relationship Id="rId27" Type="http://schemas.openxmlformats.org/officeDocument/2006/relationships/image" Target="../media/image91.svg"/><Relationship Id="rId30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bygning, udendørs, fodtøj, person&#10;&#10;AI-genereret indhold kan være ukorrekt.">
            <a:extLst>
              <a:ext uri="{FF2B5EF4-FFF2-40B4-BE49-F238E27FC236}">
                <a16:creationId xmlns:a16="http://schemas.microsoft.com/office/drawing/2014/main" id="{533DF9C5-CFE3-6C9E-CB7B-D4E362CA1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25"/>
          <a:stretch>
            <a:fillRect/>
          </a:stretch>
        </p:blipFill>
        <p:spPr>
          <a:xfrm>
            <a:off x="0" y="0"/>
            <a:ext cx="12192000" cy="70477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C8D34D-1921-824A-5D18-BCD52E083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4" y="251079"/>
            <a:ext cx="7356475" cy="2387600"/>
          </a:xfrm>
        </p:spPr>
        <p:txBody>
          <a:bodyPr lIns="0" tIns="0" rIns="0" bIns="0" rtlCol="0" anchor="t" anchorCtr="0">
            <a:noAutofit/>
          </a:bodyPr>
          <a:lstStyle/>
          <a:p>
            <a:pPr algn="l" rtl="0"/>
            <a:r>
              <a:rPr lang="en-gb" sz="8000" b="1">
                <a:solidFill>
                  <a:schemeClr val="bg1"/>
                </a:solidFill>
              </a:rPr>
              <a:t>AALBORG UNIVERSITY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D3B1C25-C411-E312-42D3-520FF8061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2517564"/>
            <a:ext cx="3815006" cy="947949"/>
          </a:xfrm>
        </p:spPr>
        <p:txBody>
          <a:bodyPr lIns="0" tIns="0" bIns="0" rtlCol="0">
            <a:normAutofit/>
          </a:bodyPr>
          <a:lstStyle/>
          <a:p>
            <a:pPr algn="l" rtl="0"/>
            <a:r>
              <a:rPr lang="en-gb" sz="2800">
                <a:solidFill>
                  <a:schemeClr val="bg1"/>
                </a:solidFill>
              </a:rPr>
              <a:t>KNOWLEDGE FOR THE WORLD</a:t>
            </a:r>
          </a:p>
        </p:txBody>
      </p:sp>
      <p:sp>
        <p:nvSpPr>
          <p:cNvPr id="18" name="Undertitel 2">
            <a:extLst>
              <a:ext uri="{FF2B5EF4-FFF2-40B4-BE49-F238E27FC236}">
                <a16:creationId xmlns:a16="http://schemas.microsoft.com/office/drawing/2014/main" id="{941209B3-FAAB-87CC-F8C4-064C400A2D79}"/>
              </a:ext>
            </a:extLst>
          </p:cNvPr>
          <p:cNvSpPr txBox="1">
            <a:spLocks/>
          </p:cNvSpPr>
          <p:nvPr/>
        </p:nvSpPr>
        <p:spPr>
          <a:xfrm>
            <a:off x="9056109" y="4983708"/>
            <a:ext cx="5228492" cy="157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gb" sz="1600" dirty="0">
                <a:solidFill>
                  <a:schemeClr val="bg1"/>
                </a:solidFill>
              </a:rPr>
              <a:t>Occasion and date here</a:t>
            </a:r>
          </a:p>
          <a:p>
            <a:pPr algn="l" rtl="0"/>
            <a:r>
              <a:rPr lang="en-gb" sz="1600" dirty="0">
                <a:solidFill>
                  <a:schemeClr val="bg1"/>
                </a:solidFill>
              </a:rPr>
              <a:t>Presenter</a:t>
            </a:r>
          </a:p>
        </p:txBody>
      </p:sp>
      <p:sp>
        <p:nvSpPr>
          <p:cNvPr id="35" name="Pladsholder til dato 3">
            <a:extLst>
              <a:ext uri="{FF2B5EF4-FFF2-40B4-BE49-F238E27FC236}">
                <a16:creationId xmlns:a16="http://schemas.microsoft.com/office/drawing/2014/main" id="{2693B29E-F4F6-B52C-8E6D-CE2D08B00B08}"/>
              </a:ext>
            </a:extLst>
          </p:cNvPr>
          <p:cNvSpPr txBox="1">
            <a:spLocks/>
          </p:cNvSpPr>
          <p:nvPr/>
        </p:nvSpPr>
        <p:spPr>
          <a:xfrm>
            <a:off x="9185275" y="6492875"/>
            <a:ext cx="2743200" cy="365125"/>
          </a:xfrm>
          <a:prstGeom prst="rect">
            <a:avLst/>
          </a:prstGeom>
        </p:spPr>
        <p:txBody>
          <a:bodyPr lIns="72000" tIns="0" rIns="0" rtlCol="0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BD13283D-7762-40B0-95C3-9321FEFED815}" type="slidenum">
              <a:rPr lang="da-DK" sz="7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da-DK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lede 7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EB45A4CC-D863-807D-1397-1B9528CA4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4" y="6521948"/>
            <a:ext cx="959433" cy="2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7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F9B3D585-DDF5-C4DA-8633-C2E05888D7B3}"/>
              </a:ext>
            </a:extLst>
          </p:cNvPr>
          <p:cNvSpPr txBox="1"/>
          <p:nvPr/>
        </p:nvSpPr>
        <p:spPr>
          <a:xfrm>
            <a:off x="156062" y="214184"/>
            <a:ext cx="101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Missions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019AB-A66E-77B2-0C1F-A09D37F91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3"/>
          <a:stretch>
            <a:fillRect/>
          </a:stretch>
        </p:blipFill>
        <p:spPr bwMode="auto">
          <a:xfrm>
            <a:off x="3216276" y="3357561"/>
            <a:ext cx="2808288" cy="296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7901C6C-797D-8F1B-FEFE-2B6EE94B579D}"/>
              </a:ext>
            </a:extLst>
          </p:cNvPr>
          <p:cNvSpPr txBox="1"/>
          <p:nvPr/>
        </p:nvSpPr>
        <p:spPr>
          <a:xfrm>
            <a:off x="3216275" y="368300"/>
            <a:ext cx="2808288" cy="158504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sustainable energy system</a:t>
            </a:r>
          </a:p>
          <a:p>
            <a:pPr rtl="0">
              <a:spcAft>
                <a:spcPts val="600"/>
              </a:spcAft>
            </a:pPr>
            <a:endParaRPr lang="da-DK" b="1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600"/>
              </a:spcAft>
            </a:pPr>
            <a:br>
              <a:rPr lang="da-DK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ACFBA-A1FA-E112-0BEE-733D642E2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5" b="1"/>
          <a:stretch>
            <a:fillRect/>
          </a:stretch>
        </p:blipFill>
        <p:spPr bwMode="auto">
          <a:xfrm>
            <a:off x="6167438" y="3357561"/>
            <a:ext cx="2808287" cy="296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C695F22-D30E-A049-7EAF-2E21AC701D5E}"/>
              </a:ext>
            </a:extLst>
          </p:cNvPr>
          <p:cNvSpPr txBox="1"/>
          <p:nvPr/>
        </p:nvSpPr>
        <p:spPr>
          <a:xfrm>
            <a:off x="6199888" y="368300"/>
            <a:ext cx="2775837" cy="123110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b="1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the well-being of children and youth</a:t>
            </a:r>
          </a:p>
          <a:p>
            <a:pPr rtl="0">
              <a:spcAft>
                <a:spcPts val="600"/>
              </a:spcAft>
            </a:pPr>
            <a:endParaRPr lang="da-DK" b="1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29184-135E-4D05-2027-F581E1701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5" b="1"/>
          <a:stretch>
            <a:fillRect/>
          </a:stretch>
        </p:blipFill>
        <p:spPr bwMode="auto">
          <a:xfrm>
            <a:off x="9120188" y="3357558"/>
            <a:ext cx="2808287" cy="296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5F1B0DA5-DD9F-3659-2750-BD60F041026D}"/>
              </a:ext>
            </a:extLst>
          </p:cNvPr>
          <p:cNvSpPr txBox="1"/>
          <p:nvPr/>
        </p:nvSpPr>
        <p:spPr>
          <a:xfrm>
            <a:off x="9120188" y="368300"/>
            <a:ext cx="2808287" cy="877163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health through coherence and individualization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EFFB837-E8AA-F55A-2EAA-0D8867101A2B}"/>
              </a:ext>
            </a:extLst>
          </p:cNvPr>
          <p:cNvSpPr txBox="1"/>
          <p:nvPr/>
        </p:nvSpPr>
        <p:spPr>
          <a:xfrm>
            <a:off x="9120188" y="1866920"/>
            <a:ext cx="2775837" cy="90794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is to improve the health of patients through technology-supported, coherent pathways, targeted to the individual patient</a:t>
            </a:r>
            <a:endParaRPr lang="da-DK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4A961EB-AB09-BE9B-3DB4-E14D3C95DCF2}"/>
              </a:ext>
            </a:extLst>
          </p:cNvPr>
          <p:cNvSpPr txBox="1"/>
          <p:nvPr/>
        </p:nvSpPr>
        <p:spPr>
          <a:xfrm>
            <a:off x="6199888" y="1866920"/>
            <a:ext cx="2679417" cy="90794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is to improve the physical, mental and social well-being of children and young people in Denmark by 2040</a:t>
            </a:r>
            <a:endParaRPr lang="da-DK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EC48AE92-F052-6A78-6024-4411D6353DBF}"/>
              </a:ext>
            </a:extLst>
          </p:cNvPr>
          <p:cNvSpPr txBox="1"/>
          <p:nvPr/>
        </p:nvSpPr>
        <p:spPr>
          <a:xfrm>
            <a:off x="3232500" y="1866920"/>
            <a:ext cx="2679417" cy="90794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/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is to establish a sustainable energy system that involves the public. This must happen by 2045</a:t>
            </a:r>
            <a:endParaRPr lang="da-DK" sz="1400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014B46F-7B01-FFCD-DD80-F26EEB9403AD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E97AD7D6-9432-9454-A055-5CB2D927F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5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4988-8E8F-8D60-B8A3-1E268DA13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74A6AE7C-22F3-9F3A-A6BB-910382E780DD}"/>
              </a:ext>
            </a:extLst>
          </p:cNvPr>
          <p:cNvSpPr/>
          <p:nvPr/>
        </p:nvSpPr>
        <p:spPr>
          <a:xfrm>
            <a:off x="8975725" y="0"/>
            <a:ext cx="323977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613447AD-9E30-9899-95EA-74C51DDCBD28}"/>
              </a:ext>
            </a:extLst>
          </p:cNvPr>
          <p:cNvSpPr txBox="1"/>
          <p:nvPr/>
        </p:nvSpPr>
        <p:spPr>
          <a:xfrm>
            <a:off x="180793" y="1839579"/>
            <a:ext cx="5077008" cy="1384995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lvl="0" rtl="0">
              <a:buSzPct val="100000"/>
              <a:defRPr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is a modern university where we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 closely with our students</a:t>
            </a: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Where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in focus, and the students receive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training</a:t>
            </a: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they are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for the job market from day one</a:t>
            </a: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E5579AA2-BC5C-191F-5AB7-0DF3A03A6142}"/>
              </a:ext>
            </a:extLst>
          </p:cNvPr>
          <p:cNvSpPr txBox="1"/>
          <p:nvPr/>
        </p:nvSpPr>
        <p:spPr>
          <a:xfrm>
            <a:off x="144697" y="288722"/>
            <a:ext cx="3536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i="0" u="none" strike="noStrike" kern="1200" cap="none" spc="110" normalizeH="0" noProof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kumimoji="0" lang="da-DK" sz="4800" b="1" i="0" u="none" strike="noStrike" kern="1200" cap="none" spc="11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E7493F9-4D10-C3ED-1882-B56CB82BA044}"/>
              </a:ext>
            </a:extLst>
          </p:cNvPr>
          <p:cNvSpPr txBox="1"/>
          <p:nvPr/>
        </p:nvSpPr>
        <p:spPr>
          <a:xfrm>
            <a:off x="9101638" y="915420"/>
            <a:ext cx="48393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en-gb" sz="14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da-DK" sz="14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lnSpc>
                <a:spcPct val="150000"/>
              </a:lnSpc>
            </a:pPr>
            <a:r>
              <a:rPr lang="en-gb" sz="14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r>
              <a:rPr lang="en-gb" sz="14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rtl="0">
              <a:lnSpc>
                <a:spcPct val="150000"/>
              </a:lnSpc>
            </a:pPr>
            <a:r>
              <a:rPr lang="en-gb" sz="14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gb" sz="14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rtl="0">
              <a:lnSpc>
                <a:spcPct val="150000"/>
              </a:lnSpc>
            </a:pPr>
            <a:r>
              <a:rPr lang="en-gb" sz="14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da-DK" sz="14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4B98B2E-0723-DDFF-2198-E6FBFB871E3F}"/>
              </a:ext>
            </a:extLst>
          </p:cNvPr>
          <p:cNvSpPr txBox="1"/>
          <p:nvPr/>
        </p:nvSpPr>
        <p:spPr>
          <a:xfrm>
            <a:off x="9029283" y="288723"/>
            <a:ext cx="316271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 dirty="0">
                <a:ln>
                  <a:noFill/>
                </a:ln>
                <a:solidFill>
                  <a:srgbClr val="4406E0"/>
                </a:solidFill>
                <a:effectLst/>
                <a:uLnTx/>
                <a:uFillTx/>
                <a:latin typeface="Arial"/>
                <a:cs typeface="Arial"/>
              </a:rPr>
              <a:t>217 degree programmes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srgbClr val="4406E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8714302-2F49-89BC-8FD8-D7289466D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153940"/>
              </p:ext>
            </p:extLst>
          </p:nvPr>
        </p:nvGraphicFramePr>
        <p:xfrm>
          <a:off x="9029281" y="3892916"/>
          <a:ext cx="2899193" cy="2845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Billede 12" descr="Et billede, der indeholder tøj, person, fodtøj, jeans&#10;&#10;AI-genereret indhold kan være ukorrekt.">
            <a:extLst>
              <a:ext uri="{FF2B5EF4-FFF2-40B4-BE49-F238E27FC236}">
                <a16:creationId xmlns:a16="http://schemas.microsoft.com/office/drawing/2014/main" id="{8E3DDB2E-6243-FFB2-C726-6B7A7CCA38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6275" y="3470996"/>
            <a:ext cx="2808289" cy="2845583"/>
          </a:xfrm>
          <a:prstGeom prst="rect">
            <a:avLst/>
          </a:prstGeom>
        </p:spPr>
      </p:pic>
      <p:pic>
        <p:nvPicPr>
          <p:cNvPr id="14" name="Billede 13" descr="Et billede, der indeholder person, tøj, Ansigt, smil&#10;&#10;AI-genereret indhold kan være ukorrekt.">
            <a:extLst>
              <a:ext uri="{FF2B5EF4-FFF2-40B4-BE49-F238E27FC236}">
                <a16:creationId xmlns:a16="http://schemas.microsoft.com/office/drawing/2014/main" id="{49189EFE-B7BD-87F4-7D8A-17FD8BAF16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5" y="3448997"/>
            <a:ext cx="2808288" cy="286758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65BC7796-2B8C-CA2B-11C5-E207E88617B3}"/>
              </a:ext>
            </a:extLst>
          </p:cNvPr>
          <p:cNvSpPr txBox="1"/>
          <p:nvPr/>
        </p:nvSpPr>
        <p:spPr>
          <a:xfrm>
            <a:off x="9029282" y="3065530"/>
            <a:ext cx="2899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>
                <a:ln>
                  <a:noFill/>
                </a:ln>
                <a:solidFill>
                  <a:srgbClr val="4406E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Distribution of students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srgbClr val="4406E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503B626-78AC-5042-BF9E-50C7EEA788CB}"/>
              </a:ext>
            </a:extLst>
          </p:cNvPr>
          <p:cNvSpPr txBox="1"/>
          <p:nvPr/>
        </p:nvSpPr>
        <p:spPr>
          <a:xfrm>
            <a:off x="9585575" y="915420"/>
            <a:ext cx="2808289" cy="232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Bachelor’s</a:t>
            </a:r>
          </a:p>
          <a:p>
            <a:pPr rtl="0">
              <a:lnSpc>
                <a:spcPct val="150000"/>
              </a:lnSpc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Master’s (Cand.)</a:t>
            </a:r>
          </a:p>
          <a:p>
            <a:pPr rtl="0">
              <a:lnSpc>
                <a:spcPct val="150000"/>
              </a:lnSpc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Professional Master’s/Diploma</a:t>
            </a:r>
          </a:p>
          <a:p>
            <a:pPr rtl="0">
              <a:lnSpc>
                <a:spcPct val="150000"/>
              </a:lnSpc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Bachelor of Engineering /Professional Bachelor’s</a:t>
            </a:r>
          </a:p>
          <a:p>
            <a:pPr rtl="0">
              <a:lnSpc>
                <a:spcPct val="150000"/>
              </a:lnSpc>
            </a:pP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lnSpc>
                <a:spcPct val="150000"/>
              </a:lnSpc>
            </a:pPr>
            <a:endParaRPr lang="da-DK" sz="14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583D020-100E-185C-9D64-5EF5B6E1F139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EC497DE9-C25B-FBD1-3F93-F9D7F1314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7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49013-8BF6-44EC-9BE8-74799F20A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41A10106-B289-6AFC-4103-D43192BCFA34}"/>
              </a:ext>
            </a:extLst>
          </p:cNvPr>
          <p:cNvSpPr/>
          <p:nvPr/>
        </p:nvSpPr>
        <p:spPr>
          <a:xfrm>
            <a:off x="4404946" y="-1"/>
            <a:ext cx="7810555" cy="685800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E144595-4A78-5820-05CA-CAA9258A50DA}"/>
              </a:ext>
            </a:extLst>
          </p:cNvPr>
          <p:cNvSpPr txBox="1"/>
          <p:nvPr/>
        </p:nvSpPr>
        <p:spPr>
          <a:xfrm>
            <a:off x="163271" y="207097"/>
            <a:ext cx="80030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rtl="0"/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BD1F72-A0D0-B05A-B7A0-99314A19ACB6}"/>
              </a:ext>
            </a:extLst>
          </p:cNvPr>
          <p:cNvSpPr txBox="1"/>
          <p:nvPr/>
        </p:nvSpPr>
        <p:spPr>
          <a:xfrm>
            <a:off x="590791" y="1860745"/>
            <a:ext cx="2724333" cy="2970044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rtl="0"/>
            <a:r>
              <a:rPr lang="en-gb" sz="1600" b="1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Bachelor's and Master's admissions 2016-2025</a:t>
            </a: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 sz="1400" b="1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 programmes in 2026</a:t>
            </a:r>
          </a:p>
          <a:p>
            <a:pPr rtl="0"/>
            <a:endParaRPr lang="en-US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 sz="1400" dirty="0">
                <a:solidFill>
                  <a:srgbClr val="211A52"/>
                </a:solidFill>
                <a:latin typeface="Arial"/>
                <a:cs typeface="Arial"/>
              </a:rPr>
              <a:t>66 Professional Bachelor’s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rgbClr val="211A52"/>
                </a:solidFill>
                <a:latin typeface="Arial"/>
                <a:cs typeface="Arial"/>
              </a:rPr>
              <a:t>programmes and Bachelor’s programmes 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 sz="1400">
                <a:solidFill>
                  <a:srgbClr val="211A52"/>
                </a:solidFill>
                <a:latin typeface="Arial"/>
                <a:cs typeface="Arial"/>
              </a:rPr>
              <a:t>105 Master's </a:t>
            </a:r>
            <a:r>
              <a:rPr lang="en-gb" sz="1400" dirty="0">
                <a:solidFill>
                  <a:srgbClr val="211A52"/>
                </a:solidFill>
                <a:latin typeface="Arial"/>
                <a:cs typeface="Arial"/>
              </a:rPr>
              <a:t>programmes</a:t>
            </a:r>
          </a:p>
          <a:p>
            <a:pPr rtl="0"/>
            <a:endParaRPr lang="da-DK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AD856C2-EDA7-FF41-8191-82AE77EA74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522350"/>
              </p:ext>
            </p:extLst>
          </p:nvPr>
        </p:nvGraphicFramePr>
        <p:xfrm>
          <a:off x="4528039" y="971365"/>
          <a:ext cx="7302892" cy="474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kstfelt 8">
            <a:extLst>
              <a:ext uri="{FF2B5EF4-FFF2-40B4-BE49-F238E27FC236}">
                <a16:creationId xmlns:a16="http://schemas.microsoft.com/office/drawing/2014/main" id="{20D258DA-C7B0-4D7C-547C-78EDCE1888BE}"/>
              </a:ext>
            </a:extLst>
          </p:cNvPr>
          <p:cNvSpPr txBox="1"/>
          <p:nvPr/>
        </p:nvSpPr>
        <p:spPr>
          <a:xfrm>
            <a:off x="7160992" y="5441518"/>
            <a:ext cx="46699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330">
              <a:defRPr/>
            </a:pPr>
            <a:r>
              <a:rPr lang="en-gb" sz="1200" b="0" i="0" u="none" strike="noStrike" kern="1200" cap="none" spc="0" normalizeH="0" noProof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Bachelor’s admissions</a:t>
            </a:r>
            <a:r>
              <a:rPr lang="en-gb" sz="1200">
                <a:solidFill>
                  <a:srgbClr val="211A52"/>
                </a:solidFill>
                <a:latin typeface="Arial"/>
              </a:rPr>
              <a:t>                    Master's admissions</a:t>
            </a:r>
            <a:r>
              <a:rPr lang="en-gb" sz="1200" b="0" i="0" u="none" strike="noStrike" kern="1200" cap="none" spc="0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9726581D-D2D0-3B42-8908-94BBE05DDCD6}"/>
              </a:ext>
            </a:extLst>
          </p:cNvPr>
          <p:cNvCxnSpPr/>
          <p:nvPr/>
        </p:nvCxnSpPr>
        <p:spPr>
          <a:xfrm>
            <a:off x="7020315" y="5624644"/>
            <a:ext cx="281354" cy="0"/>
          </a:xfrm>
          <a:prstGeom prst="line">
            <a:avLst/>
          </a:prstGeom>
          <a:ln>
            <a:solidFill>
              <a:srgbClr val="4406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A99D2C70-8D9C-A07C-BB31-4A21E9B22826}"/>
              </a:ext>
            </a:extLst>
          </p:cNvPr>
          <p:cNvCxnSpPr/>
          <p:nvPr/>
        </p:nvCxnSpPr>
        <p:spPr>
          <a:xfrm>
            <a:off x="9444587" y="5624644"/>
            <a:ext cx="281354" cy="0"/>
          </a:xfrm>
          <a:prstGeom prst="line">
            <a:avLst/>
          </a:prstGeom>
          <a:ln>
            <a:solidFill>
              <a:srgbClr val="DF8E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ktangel 1">
            <a:extLst>
              <a:ext uri="{FF2B5EF4-FFF2-40B4-BE49-F238E27FC236}">
                <a16:creationId xmlns:a16="http://schemas.microsoft.com/office/drawing/2014/main" id="{35D1A1D3-AC60-E359-61C3-E07E0DFB9F37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06593466-03B5-931F-A739-EF69962D7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CC652-5666-2441-F1D6-B643D67FD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kstfelt 32">
            <a:extLst>
              <a:ext uri="{FF2B5EF4-FFF2-40B4-BE49-F238E27FC236}">
                <a16:creationId xmlns:a16="http://schemas.microsoft.com/office/drawing/2014/main" id="{B8E09403-EB43-B574-C031-CC4CFD89E587}"/>
              </a:ext>
            </a:extLst>
          </p:cNvPr>
          <p:cNvSpPr txBox="1"/>
          <p:nvPr/>
        </p:nvSpPr>
        <p:spPr>
          <a:xfrm>
            <a:off x="180476" y="3018249"/>
            <a:ext cx="5138806" cy="2462213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lvl="0" rtl="0">
              <a:buSzPct val="100000"/>
              <a:defRPr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work with concrete problems, prepare projects and learn through problem solving. They work together in groups. </a:t>
            </a:r>
          </a:p>
          <a:p>
            <a:pPr lvl="0" rtl="0">
              <a:buSzPct val="100000"/>
              <a:defRPr/>
            </a:pPr>
            <a:endParaRPr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supervisor helps and challenges the students and gives feedback on the project and problem solving. </a:t>
            </a:r>
          </a:p>
          <a:p>
            <a:pPr lvl="0" rtl="0">
              <a:buSzPct val="100000"/>
              <a:defRPr/>
            </a:pPr>
            <a:endParaRPr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document their work in a project report that is defended orally at the exam. </a:t>
            </a:r>
            <a:endParaRPr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da-DK" sz="14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ADA771A0-EECC-2153-F91E-620ADE85822E}"/>
              </a:ext>
            </a:extLst>
          </p:cNvPr>
          <p:cNvSpPr txBox="1"/>
          <p:nvPr/>
        </p:nvSpPr>
        <p:spPr>
          <a:xfrm>
            <a:off x="180476" y="212145"/>
            <a:ext cx="522185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PBL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Problem-based learning</a:t>
            </a:r>
            <a:endParaRPr kumimoji="0" lang="da-DK" sz="4800" b="1" i="0" u="none" strike="noStrike" kern="1200" cap="none" spc="11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6" descr="Et billede, der indeholder person, svømme, tøj, vand&#10;&#10;AI-genereret indhold kan være ukorrekt.">
            <a:extLst>
              <a:ext uri="{FF2B5EF4-FFF2-40B4-BE49-F238E27FC236}">
                <a16:creationId xmlns:a16="http://schemas.microsoft.com/office/drawing/2014/main" id="{FF1DAF5D-1534-7C27-4C48-66D3500E2A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4563" y="368300"/>
            <a:ext cx="5905432" cy="595629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50FFE58-1BE5-0A11-7302-7CF2A3E09794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1D67FCDA-E90B-9501-0702-999A43FB8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6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70BA5-DA98-0E16-92DF-3A9E1274B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>
            <a:extLst>
              <a:ext uri="{FF2B5EF4-FFF2-40B4-BE49-F238E27FC236}">
                <a16:creationId xmlns:a16="http://schemas.microsoft.com/office/drawing/2014/main" id="{8CB04BB2-B8DC-94D5-AD6D-3FA2F93427F1}"/>
              </a:ext>
            </a:extLst>
          </p:cNvPr>
          <p:cNvSpPr txBox="1"/>
          <p:nvPr/>
        </p:nvSpPr>
        <p:spPr>
          <a:xfrm>
            <a:off x="148552" y="211778"/>
            <a:ext cx="800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ladsholder til billede 6">
            <a:extLst>
              <a:ext uri="{FF2B5EF4-FFF2-40B4-BE49-F238E27FC236}">
                <a16:creationId xmlns:a16="http://schemas.microsoft.com/office/drawing/2014/main" id="{FBDCB79B-89F0-094B-D023-81AA4EDD1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6" y="1916114"/>
            <a:ext cx="5761037" cy="433913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09A4210-50B2-0090-BF23-6E5EC2FE6EA5}"/>
              </a:ext>
            </a:extLst>
          </p:cNvPr>
          <p:cNvSpPr txBox="1"/>
          <p:nvPr/>
        </p:nvSpPr>
        <p:spPr>
          <a:xfrm>
            <a:off x="9020162" y="373736"/>
            <a:ext cx="328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spc="5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valorisation</a:t>
            </a:r>
            <a:endParaRPr lang="da-DK" sz="20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C21F099-A8EA-C525-53A9-E2B498B1B120}"/>
              </a:ext>
            </a:extLst>
          </p:cNvPr>
          <p:cNvSpPr txBox="1"/>
          <p:nvPr/>
        </p:nvSpPr>
        <p:spPr>
          <a:xfrm>
            <a:off x="9030175" y="715785"/>
            <a:ext cx="2942987" cy="1200329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accounts for 30% of the total innovation output from Danish universities with license, sales and option agreements as well as research-based spin-outs.</a:t>
            </a:r>
          </a:p>
          <a:p>
            <a:pPr rtl="0"/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91F61F6-133B-8749-F76C-2F37EF13C5E7}"/>
              </a:ext>
            </a:extLst>
          </p:cNvPr>
          <p:cNvSpPr txBox="1"/>
          <p:nvPr/>
        </p:nvSpPr>
        <p:spPr>
          <a:xfrm>
            <a:off x="9030175" y="2533286"/>
            <a:ext cx="328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spc="5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entrepreneurship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BDE9303-B5D7-C586-D3D2-BDB726AD0366}"/>
              </a:ext>
            </a:extLst>
          </p:cNvPr>
          <p:cNvSpPr txBox="1"/>
          <p:nvPr/>
        </p:nvSpPr>
        <p:spPr>
          <a:xfrm>
            <a:off x="9020162" y="2906445"/>
            <a:ext cx="2898299" cy="1015663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is dedicated to transforming the innovation and creativity of research and study environments into concrete solutions. AAU offers networking, development facilities and feedback on commercialization. </a:t>
            </a:r>
            <a:endParaRPr lang="en-US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4E849F1-3BD0-A19A-9CB1-109DB1FEC60E}"/>
              </a:ext>
            </a:extLst>
          </p:cNvPr>
          <p:cNvSpPr txBox="1"/>
          <p:nvPr/>
        </p:nvSpPr>
        <p:spPr>
          <a:xfrm>
            <a:off x="9020162" y="4720937"/>
            <a:ext cx="248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Attractive innovation environment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5831092-2720-DA3D-393F-A51E566126A1}"/>
              </a:ext>
            </a:extLst>
          </p:cNvPr>
          <p:cNvSpPr txBox="1"/>
          <p:nvPr/>
        </p:nvSpPr>
        <p:spPr>
          <a:xfrm>
            <a:off x="9030175" y="5374923"/>
            <a:ext cx="2898299" cy="830997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rtl="0"/>
            <a:r>
              <a:rPr lang="en-gb" sz="12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AAU INNOVATE building is an inspiring gathering point for students, researchers, companies, investors and startups.</a:t>
            </a:r>
            <a:endParaRPr lang="en-US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8345A7D-4836-2516-2C2F-EC0ACF8BEECC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A8F555E1-175B-D1C0-4B9D-F7C26B6D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1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2FB1-8EB3-9FF6-2BCE-2AB253024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lede 17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9B091071-4A53-13C4-7921-51037CB3A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6" y="1608221"/>
            <a:ext cx="7256807" cy="528232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46C949B-E92D-21BD-5869-6703F736CDED}"/>
              </a:ext>
            </a:extLst>
          </p:cNvPr>
          <p:cNvSpPr txBox="1"/>
          <p:nvPr/>
        </p:nvSpPr>
        <p:spPr>
          <a:xfrm>
            <a:off x="172614" y="221725"/>
            <a:ext cx="7995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entrepreneurship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43598A36-314E-BAD3-8484-107B8C6222AB}"/>
              </a:ext>
            </a:extLst>
          </p:cNvPr>
          <p:cNvSpPr/>
          <p:nvPr/>
        </p:nvSpPr>
        <p:spPr>
          <a:xfrm>
            <a:off x="1785257" y="1608221"/>
            <a:ext cx="1367017" cy="40105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4978 students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C8EE64B8-48C3-04FF-8AEE-27E2F163C94A}"/>
              </a:ext>
            </a:extLst>
          </p:cNvPr>
          <p:cNvSpPr/>
          <p:nvPr/>
        </p:nvSpPr>
        <p:spPr>
          <a:xfrm>
            <a:off x="1785256" y="2136127"/>
            <a:ext cx="1367017" cy="50991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1460 students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399 students</a:t>
            </a: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56B62225-AB2C-4848-A0CA-9B895EA98888}"/>
              </a:ext>
            </a:extLst>
          </p:cNvPr>
          <p:cNvSpPr/>
          <p:nvPr/>
        </p:nvSpPr>
        <p:spPr>
          <a:xfrm>
            <a:off x="1785256" y="2771273"/>
            <a:ext cx="1367017" cy="40105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795 students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99728CBE-B0A0-286A-45D8-93394A05B633}"/>
              </a:ext>
            </a:extLst>
          </p:cNvPr>
          <p:cNvSpPr/>
          <p:nvPr/>
        </p:nvSpPr>
        <p:spPr>
          <a:xfrm>
            <a:off x="1785255" y="3342384"/>
            <a:ext cx="1367017" cy="4976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217 students/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147 teams </a:t>
            </a: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F70F8BB4-BF78-B1D3-9FC3-2C1904C60E72}"/>
              </a:ext>
            </a:extLst>
          </p:cNvPr>
          <p:cNvSpPr/>
          <p:nvPr/>
        </p:nvSpPr>
        <p:spPr>
          <a:xfrm>
            <a:off x="3253872" y="3040566"/>
            <a:ext cx="1289099" cy="104141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150" dirty="0">
                <a:latin typeface="Barlow"/>
                <a:cs typeface="Arial"/>
              </a:rPr>
              <a:t>36 students/</a:t>
            </a:r>
          </a:p>
          <a:p>
            <a:pPr algn="ctr" rtl="0"/>
            <a:r>
              <a:rPr lang="en-gb" sz="1150" dirty="0">
                <a:latin typeface="Barlow"/>
                <a:cs typeface="Arial"/>
              </a:rPr>
              <a:t>26 teams in project-oriented activity in their own startup</a:t>
            </a:r>
          </a:p>
        </p:txBody>
      </p: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2ADCD9E2-0C36-9DD0-0DD3-C1BF5FA1C50B}"/>
              </a:ext>
            </a:extLst>
          </p:cNvPr>
          <p:cNvSpPr/>
          <p:nvPr/>
        </p:nvSpPr>
        <p:spPr>
          <a:xfrm>
            <a:off x="1785257" y="5087468"/>
            <a:ext cx="1365463" cy="49764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38 awards/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scholarships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B10E6938-B5DC-DE25-8E7E-2602B76917CE}"/>
              </a:ext>
            </a:extLst>
          </p:cNvPr>
          <p:cNvSpPr/>
          <p:nvPr/>
        </p:nvSpPr>
        <p:spPr>
          <a:xfrm>
            <a:off x="1785257" y="5664041"/>
            <a:ext cx="1364992" cy="49764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latin typeface="Barlow"/>
                <a:cs typeface="Arial"/>
              </a:rPr>
              <a:t>43 companies established</a:t>
            </a:r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E66F0328-033E-5E96-C045-949E260A108C}"/>
              </a:ext>
            </a:extLst>
          </p:cNvPr>
          <p:cNvSpPr/>
          <p:nvPr/>
        </p:nvSpPr>
        <p:spPr>
          <a:xfrm>
            <a:off x="1785257" y="3925089"/>
            <a:ext cx="1367014" cy="4976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140 students/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71 teams</a:t>
            </a: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7111A2FC-8D6B-C2D7-60C2-61C22AAF1D9E}"/>
              </a:ext>
            </a:extLst>
          </p:cNvPr>
          <p:cNvSpPr/>
          <p:nvPr/>
        </p:nvSpPr>
        <p:spPr>
          <a:xfrm>
            <a:off x="1785255" y="4507795"/>
            <a:ext cx="1367016" cy="4976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>
                <a:latin typeface="Barlow"/>
                <a:cs typeface="Arial"/>
              </a:rPr>
              <a:t>94 students/</a:t>
            </a:r>
          </a:p>
          <a:p>
            <a:pPr algn="ctr" rtl="0"/>
            <a:r>
              <a:rPr lang="en-gb" sz="1200">
                <a:latin typeface="Barlow"/>
                <a:cs typeface="Arial"/>
              </a:rPr>
              <a:t>39 teams</a:t>
            </a:r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40AB5CFE-BA4A-8BDC-682C-CD80252CBB5C}"/>
              </a:ext>
            </a:extLst>
          </p:cNvPr>
          <p:cNvSpPr/>
          <p:nvPr/>
        </p:nvSpPr>
        <p:spPr>
          <a:xfrm>
            <a:off x="3253873" y="5132291"/>
            <a:ext cx="1615670" cy="41439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gb" sz="1200" dirty="0">
                <a:latin typeface="Barlow"/>
                <a:cs typeface="Arial"/>
              </a:rPr>
              <a:t> 14.7 </a:t>
            </a:r>
            <a:r>
              <a:rPr lang="da-dk" sz="1200">
                <a:latin typeface="Barlow"/>
                <a:cs typeface="Arial"/>
              </a:rPr>
              <a:t>million </a:t>
            </a:r>
          </a:p>
          <a:p>
            <a:pPr algn="ctr" rtl="0"/>
            <a:r>
              <a:rPr lang="da-dk" sz="1200">
                <a:latin typeface="Barlow"/>
                <a:cs typeface="Arial"/>
              </a:rPr>
              <a:t>in </a:t>
            </a:r>
            <a:r>
              <a:rPr lang="da-dk" sz="1200" dirty="0">
                <a:latin typeface="Barlow"/>
                <a:cs typeface="Arial"/>
              </a:rPr>
              <a:t>financing</a:t>
            </a:r>
            <a:endParaRPr lang="da-DK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A4FDDAC-CC5F-F20D-D312-9BC09E7455AB}"/>
              </a:ext>
            </a:extLst>
          </p:cNvPr>
          <p:cNvSpPr/>
          <p:nvPr/>
        </p:nvSpPr>
        <p:spPr>
          <a:xfrm>
            <a:off x="3253872" y="6041314"/>
            <a:ext cx="1800673" cy="656168"/>
          </a:xfrm>
          <a:prstGeom prst="ellipse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Barlow"/>
                <a:cs typeface="Arial"/>
              </a:rPr>
              <a:t>200 companies established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76C6A58-39DA-B736-8885-DF6DFA4676E9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Billede 1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65767957-B5BA-85E9-979B-5756316B3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6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Lige forbindelse 70">
            <a:extLst>
              <a:ext uri="{FF2B5EF4-FFF2-40B4-BE49-F238E27FC236}">
                <a16:creationId xmlns:a16="http://schemas.microsoft.com/office/drawing/2014/main" id="{406C76E2-DD55-E83D-54E7-55161FFEE13A}"/>
              </a:ext>
            </a:extLst>
          </p:cNvPr>
          <p:cNvCxnSpPr>
            <a:cxnSpLocks/>
          </p:cNvCxnSpPr>
          <p:nvPr/>
        </p:nvCxnSpPr>
        <p:spPr>
          <a:xfrm>
            <a:off x="8454979" y="2550688"/>
            <a:ext cx="0" cy="217619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hlinkClick r:id="rId2"/>
            <a:extLst>
              <a:ext uri="{FF2B5EF4-FFF2-40B4-BE49-F238E27FC236}">
                <a16:creationId xmlns:a16="http://schemas.microsoft.com/office/drawing/2014/main" id="{03B27552-54C9-078F-B0BF-855D53B77753}"/>
              </a:ext>
            </a:extLst>
          </p:cNvPr>
          <p:cNvSpPr/>
          <p:nvPr/>
        </p:nvSpPr>
        <p:spPr>
          <a:xfrm>
            <a:off x="1427058" y="2637812"/>
            <a:ext cx="1495214" cy="72474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6" name="Rektangel 5">
            <a:hlinkClick r:id="rId3"/>
            <a:extLst>
              <a:ext uri="{FF2B5EF4-FFF2-40B4-BE49-F238E27FC236}">
                <a16:creationId xmlns:a16="http://schemas.microsoft.com/office/drawing/2014/main" id="{A395C06A-EB9B-4FBF-5729-F45BD3C0CDBE}"/>
              </a:ext>
            </a:extLst>
          </p:cNvPr>
          <p:cNvSpPr/>
          <p:nvPr/>
        </p:nvSpPr>
        <p:spPr>
          <a:xfrm>
            <a:off x="2999488" y="2637812"/>
            <a:ext cx="1478281" cy="72474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7" name="Rektangel 6">
            <a:hlinkClick r:id="rId4"/>
            <a:extLst>
              <a:ext uri="{FF2B5EF4-FFF2-40B4-BE49-F238E27FC236}">
                <a16:creationId xmlns:a16="http://schemas.microsoft.com/office/drawing/2014/main" id="{4CFCFB40-048E-13C9-6035-A1B1C2603685}"/>
              </a:ext>
            </a:extLst>
          </p:cNvPr>
          <p:cNvSpPr/>
          <p:nvPr/>
        </p:nvSpPr>
        <p:spPr>
          <a:xfrm>
            <a:off x="6144346" y="2637810"/>
            <a:ext cx="1478281" cy="72474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8" name="Rektangel 7">
            <a:hlinkClick r:id="rId5"/>
            <a:extLst>
              <a:ext uri="{FF2B5EF4-FFF2-40B4-BE49-F238E27FC236}">
                <a16:creationId xmlns:a16="http://schemas.microsoft.com/office/drawing/2014/main" id="{D0A0FEEC-B6A3-55B4-0F18-59FACEA8D778}"/>
              </a:ext>
            </a:extLst>
          </p:cNvPr>
          <p:cNvSpPr/>
          <p:nvPr/>
        </p:nvSpPr>
        <p:spPr>
          <a:xfrm>
            <a:off x="4571917" y="2637811"/>
            <a:ext cx="1478281" cy="72474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9" name="Rektangel 8">
            <a:hlinkClick r:id="rId6"/>
            <a:extLst>
              <a:ext uri="{FF2B5EF4-FFF2-40B4-BE49-F238E27FC236}">
                <a16:creationId xmlns:a16="http://schemas.microsoft.com/office/drawing/2014/main" id="{70A7610A-8EF5-3868-71B6-B80397DF3405}"/>
              </a:ext>
            </a:extLst>
          </p:cNvPr>
          <p:cNvSpPr/>
          <p:nvPr/>
        </p:nvSpPr>
        <p:spPr>
          <a:xfrm>
            <a:off x="7716775" y="2637810"/>
            <a:ext cx="1478281" cy="724747"/>
          </a:xfrm>
          <a:prstGeom prst="rect">
            <a:avLst/>
          </a:prstGeom>
          <a:solidFill>
            <a:srgbClr val="5461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latin typeface="Arial"/>
              <a:cs typeface="Arial"/>
            </a:endParaRPr>
          </a:p>
        </p:txBody>
      </p:sp>
      <p:sp>
        <p:nvSpPr>
          <p:cNvPr id="10" name="Rektangel 9">
            <a:hlinkClick r:id="rId7"/>
            <a:extLst>
              <a:ext uri="{FF2B5EF4-FFF2-40B4-BE49-F238E27FC236}">
                <a16:creationId xmlns:a16="http://schemas.microsoft.com/office/drawing/2014/main" id="{E3B56B7E-1A2A-33CF-1645-889E67E34443}"/>
              </a:ext>
            </a:extLst>
          </p:cNvPr>
          <p:cNvSpPr/>
          <p:nvPr/>
        </p:nvSpPr>
        <p:spPr>
          <a:xfrm>
            <a:off x="9295133" y="2637809"/>
            <a:ext cx="1511172" cy="724747"/>
          </a:xfrm>
          <a:prstGeom prst="rect">
            <a:avLst/>
          </a:prstGeom>
          <a:solidFill>
            <a:srgbClr val="5461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FFD8756-A234-1FBA-051F-83738FEDEE38}"/>
              </a:ext>
            </a:extLst>
          </p:cNvPr>
          <p:cNvSpPr txBox="1"/>
          <p:nvPr/>
        </p:nvSpPr>
        <p:spPr>
          <a:xfrm>
            <a:off x="1448781" y="2723182"/>
            <a:ext cx="13648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Faculty of </a:t>
            </a:r>
            <a:b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Social Sciences </a:t>
            </a:r>
            <a:b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and Humanities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2A2732D-5EFE-5DE4-DCF7-E0F38DE35982}"/>
              </a:ext>
            </a:extLst>
          </p:cNvPr>
          <p:cNvSpPr txBox="1"/>
          <p:nvPr/>
        </p:nvSpPr>
        <p:spPr>
          <a:xfrm>
            <a:off x="2999012" y="2797551"/>
            <a:ext cx="147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Faculty of</a:t>
            </a:r>
            <a:b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Medicine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106F05E-8D68-0A70-1984-40B3213B9725}"/>
              </a:ext>
            </a:extLst>
          </p:cNvPr>
          <p:cNvSpPr txBox="1"/>
          <p:nvPr/>
        </p:nvSpPr>
        <p:spPr>
          <a:xfrm>
            <a:off x="9286824" y="2842667"/>
            <a:ext cx="1517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AAU Shared Services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0FA4AA03-D5F6-F47D-6DE5-3A40BFF2AC56}"/>
              </a:ext>
            </a:extLst>
          </p:cNvPr>
          <p:cNvSpPr txBox="1"/>
          <p:nvPr/>
        </p:nvSpPr>
        <p:spPr>
          <a:xfrm>
            <a:off x="7714871" y="2842667"/>
            <a:ext cx="1478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AAU Innovation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26C0223A-F93A-1E97-059F-599346DD7D8B}"/>
              </a:ext>
            </a:extLst>
          </p:cNvPr>
          <p:cNvSpPr txBox="1"/>
          <p:nvPr/>
        </p:nvSpPr>
        <p:spPr>
          <a:xfrm>
            <a:off x="6339689" y="2696405"/>
            <a:ext cx="108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Faculty of</a:t>
            </a:r>
            <a:b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Engineering and Science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812D419-14E4-EC29-429D-4DCA59C3DFC6}"/>
              </a:ext>
            </a:extLst>
          </p:cNvPr>
          <p:cNvSpPr txBox="1"/>
          <p:nvPr/>
        </p:nvSpPr>
        <p:spPr>
          <a:xfrm>
            <a:off x="4570965" y="2797551"/>
            <a:ext cx="147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Technical Faculty</a:t>
            </a:r>
            <a:b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of IT and Design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D47DACD-CB8F-CF6A-3B64-22B74C3117A2}"/>
              </a:ext>
            </a:extLst>
          </p:cNvPr>
          <p:cNvSpPr/>
          <p:nvPr/>
        </p:nvSpPr>
        <p:spPr>
          <a:xfrm>
            <a:off x="5363211" y="249127"/>
            <a:ext cx="1478281" cy="38946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CAAB951-F247-C999-5D39-779836A389BA}"/>
              </a:ext>
            </a:extLst>
          </p:cNvPr>
          <p:cNvSpPr txBox="1"/>
          <p:nvPr/>
        </p:nvSpPr>
        <p:spPr>
          <a:xfrm>
            <a:off x="5363211" y="311749"/>
            <a:ext cx="1478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/>
                </a:solidFill>
                <a:latin typeface="Arial"/>
                <a:cs typeface="Arial"/>
              </a:rPr>
              <a:t>UNIVERSITY BOARD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37150D23-16A1-643E-A095-E8488829F36B}"/>
              </a:ext>
            </a:extLst>
          </p:cNvPr>
          <p:cNvSpPr txBox="1"/>
          <p:nvPr/>
        </p:nvSpPr>
        <p:spPr>
          <a:xfrm>
            <a:off x="5363210" y="772652"/>
            <a:ext cx="1478281" cy="553998"/>
          </a:xfrm>
          <a:prstGeom prst="rect">
            <a:avLst/>
          </a:prstGeom>
          <a:solidFill>
            <a:schemeClr val="bg1"/>
          </a:solidFill>
          <a:ln>
            <a:solidFill>
              <a:srgbClr val="211A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rgbClr val="211A52"/>
                </a:solidFill>
                <a:latin typeface="Arial"/>
                <a:cs typeface="Arial"/>
              </a:rPr>
              <a:t>Per Michael Johansen</a:t>
            </a:r>
          </a:p>
          <a:p>
            <a:pPr algn="ctr"/>
            <a:r>
              <a:rPr lang="da-DK" sz="1000" dirty="0">
                <a:solidFill>
                  <a:srgbClr val="211A52"/>
                </a:solidFill>
                <a:latin typeface="Arial"/>
                <a:cs typeface="Arial"/>
              </a:rPr>
              <a:t>Rector</a:t>
            </a:r>
          </a:p>
        </p:txBody>
      </p:sp>
      <p:sp>
        <p:nvSpPr>
          <p:cNvPr id="73" name="Rektangel 72">
            <a:extLst>
              <a:ext uri="{FF2B5EF4-FFF2-40B4-BE49-F238E27FC236}">
                <a16:creationId xmlns:a16="http://schemas.microsoft.com/office/drawing/2014/main" id="{35A1187D-17FF-E197-EF97-AF4E46AAA7BD}"/>
              </a:ext>
            </a:extLst>
          </p:cNvPr>
          <p:cNvSpPr/>
          <p:nvPr/>
        </p:nvSpPr>
        <p:spPr>
          <a:xfrm>
            <a:off x="1427059" y="2161315"/>
            <a:ext cx="1478281" cy="389467"/>
          </a:xfrm>
          <a:prstGeom prst="rect">
            <a:avLst/>
          </a:prstGeom>
          <a:solidFill>
            <a:schemeClr val="bg1"/>
          </a:solidFill>
          <a:ln>
            <a:solidFill>
              <a:srgbClr val="211A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BCC229FB-82C1-FCB6-F8DF-F1B88104F44E}"/>
              </a:ext>
            </a:extLst>
          </p:cNvPr>
          <p:cNvSpPr txBox="1"/>
          <p:nvPr/>
        </p:nvSpPr>
        <p:spPr>
          <a:xfrm>
            <a:off x="1427058" y="2161314"/>
            <a:ext cx="1478281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1000" b="1" dirty="0">
                <a:solidFill>
                  <a:srgbClr val="211A52"/>
                </a:solidFill>
                <a:latin typeface="Arial"/>
                <a:cs typeface="Arial"/>
              </a:rPr>
              <a:t>Søren Kristiansen</a:t>
            </a:r>
          </a:p>
          <a:p>
            <a:pPr algn="ctr"/>
            <a:r>
              <a:rPr lang="da-DK" sz="1000">
                <a:solidFill>
                  <a:srgbClr val="211A52"/>
                </a:solidFill>
                <a:latin typeface="Arial"/>
                <a:cs typeface="Arial"/>
              </a:rPr>
              <a:t>Acting Dean</a:t>
            </a:r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29A739C8-51D6-69E5-BE03-7BE318B45718}"/>
              </a:ext>
            </a:extLst>
          </p:cNvPr>
          <p:cNvSpPr/>
          <p:nvPr/>
        </p:nvSpPr>
        <p:spPr>
          <a:xfrm>
            <a:off x="2999013" y="2161315"/>
            <a:ext cx="1478281" cy="389467"/>
          </a:xfrm>
          <a:prstGeom prst="rect">
            <a:avLst/>
          </a:prstGeom>
          <a:solidFill>
            <a:schemeClr val="bg1"/>
          </a:solidFill>
          <a:ln>
            <a:solidFill>
              <a:srgbClr val="211A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76" name="Tekstfelt 75">
            <a:extLst>
              <a:ext uri="{FF2B5EF4-FFF2-40B4-BE49-F238E27FC236}">
                <a16:creationId xmlns:a16="http://schemas.microsoft.com/office/drawing/2014/main" id="{809E3687-30A1-0C95-09C7-416C91DDBC0A}"/>
              </a:ext>
            </a:extLst>
          </p:cNvPr>
          <p:cNvSpPr txBox="1"/>
          <p:nvPr/>
        </p:nvSpPr>
        <p:spPr>
          <a:xfrm>
            <a:off x="2896228" y="2161314"/>
            <a:ext cx="169333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rgbClr val="211A52"/>
                </a:solidFill>
                <a:latin typeface="Arial"/>
                <a:cs typeface="Arial"/>
              </a:rPr>
              <a:t>Karina Dahl Steffensen</a:t>
            </a:r>
          </a:p>
          <a:p>
            <a:pPr algn="ctr"/>
            <a:r>
              <a:rPr lang="da-DK" sz="1000" dirty="0">
                <a:solidFill>
                  <a:srgbClr val="211A52"/>
                </a:solidFill>
                <a:latin typeface="Arial"/>
                <a:cs typeface="Arial"/>
              </a:rPr>
              <a:t>Dean</a:t>
            </a:r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DA47FCAD-76F5-305E-4AC9-896D40CC23AF}"/>
              </a:ext>
            </a:extLst>
          </p:cNvPr>
          <p:cNvSpPr/>
          <p:nvPr/>
        </p:nvSpPr>
        <p:spPr>
          <a:xfrm>
            <a:off x="4570966" y="2161315"/>
            <a:ext cx="1478281" cy="389467"/>
          </a:xfrm>
          <a:prstGeom prst="rect">
            <a:avLst/>
          </a:prstGeom>
          <a:solidFill>
            <a:schemeClr val="bg1"/>
          </a:solidFill>
          <a:ln>
            <a:solidFill>
              <a:srgbClr val="211A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78" name="Tekstfelt 77">
            <a:extLst>
              <a:ext uri="{FF2B5EF4-FFF2-40B4-BE49-F238E27FC236}">
                <a16:creationId xmlns:a16="http://schemas.microsoft.com/office/drawing/2014/main" id="{FCF1532E-6E34-4514-3DA6-7700572D1535}"/>
              </a:ext>
            </a:extLst>
          </p:cNvPr>
          <p:cNvSpPr txBox="1"/>
          <p:nvPr/>
        </p:nvSpPr>
        <p:spPr>
          <a:xfrm>
            <a:off x="4570965" y="2161314"/>
            <a:ext cx="14782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rgbClr val="211A52"/>
                </a:solidFill>
                <a:latin typeface="Arial"/>
                <a:cs typeface="Arial"/>
              </a:rPr>
              <a:t>Thomas Bak</a:t>
            </a:r>
          </a:p>
          <a:p>
            <a:pPr algn="ctr"/>
            <a:r>
              <a:rPr lang="da-DK" sz="1000" dirty="0">
                <a:solidFill>
                  <a:srgbClr val="211A52"/>
                </a:solidFill>
                <a:latin typeface="Arial"/>
                <a:cs typeface="Arial"/>
              </a:rPr>
              <a:t>Dean</a:t>
            </a: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75B1FB08-D992-FD60-8658-91A7D9DB5340}"/>
              </a:ext>
            </a:extLst>
          </p:cNvPr>
          <p:cNvSpPr/>
          <p:nvPr/>
        </p:nvSpPr>
        <p:spPr>
          <a:xfrm>
            <a:off x="6142919" y="2161315"/>
            <a:ext cx="1478281" cy="389467"/>
          </a:xfrm>
          <a:prstGeom prst="rect">
            <a:avLst/>
          </a:prstGeom>
          <a:solidFill>
            <a:schemeClr val="bg1"/>
          </a:solidFill>
          <a:ln>
            <a:solidFill>
              <a:srgbClr val="211A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80" name="Tekstfelt 79">
            <a:extLst>
              <a:ext uri="{FF2B5EF4-FFF2-40B4-BE49-F238E27FC236}">
                <a16:creationId xmlns:a16="http://schemas.microsoft.com/office/drawing/2014/main" id="{140E5E4C-7122-6F4B-C9D3-916B8F1653C5}"/>
              </a:ext>
            </a:extLst>
          </p:cNvPr>
          <p:cNvSpPr txBox="1"/>
          <p:nvPr/>
        </p:nvSpPr>
        <p:spPr>
          <a:xfrm>
            <a:off x="6048431" y="2161315"/>
            <a:ext cx="1694259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1000" b="1" dirty="0">
                <a:solidFill>
                  <a:srgbClr val="211A52"/>
                </a:solidFill>
                <a:latin typeface="Arial"/>
                <a:cs typeface="Arial"/>
              </a:rPr>
              <a:t>Michael Toft Overgaard</a:t>
            </a:r>
          </a:p>
          <a:p>
            <a:pPr algn="ctr"/>
            <a:r>
              <a:rPr lang="da-DK" sz="1000">
                <a:solidFill>
                  <a:srgbClr val="211A52"/>
                </a:solidFill>
                <a:latin typeface="Arial"/>
                <a:cs typeface="Arial"/>
              </a:rPr>
              <a:t>Acting Dean</a:t>
            </a:r>
          </a:p>
        </p:txBody>
      </p:sp>
      <p:sp>
        <p:nvSpPr>
          <p:cNvPr id="81" name="Rektangel 80">
            <a:extLst>
              <a:ext uri="{FF2B5EF4-FFF2-40B4-BE49-F238E27FC236}">
                <a16:creationId xmlns:a16="http://schemas.microsoft.com/office/drawing/2014/main" id="{83C356EE-EC45-7DAA-1DE9-A9A2368A0B4A}"/>
              </a:ext>
            </a:extLst>
          </p:cNvPr>
          <p:cNvSpPr/>
          <p:nvPr/>
        </p:nvSpPr>
        <p:spPr>
          <a:xfrm>
            <a:off x="7716775" y="2161315"/>
            <a:ext cx="1478281" cy="389467"/>
          </a:xfrm>
          <a:prstGeom prst="rect">
            <a:avLst/>
          </a:prstGeom>
          <a:solidFill>
            <a:schemeClr val="bg1"/>
          </a:solidFill>
          <a:ln>
            <a:solidFill>
              <a:srgbClr val="546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82" name="Tekstfelt 81">
            <a:extLst>
              <a:ext uri="{FF2B5EF4-FFF2-40B4-BE49-F238E27FC236}">
                <a16:creationId xmlns:a16="http://schemas.microsoft.com/office/drawing/2014/main" id="{6716FBBD-7241-3063-59DA-72A95393BC09}"/>
              </a:ext>
            </a:extLst>
          </p:cNvPr>
          <p:cNvSpPr txBox="1"/>
          <p:nvPr/>
        </p:nvSpPr>
        <p:spPr>
          <a:xfrm>
            <a:off x="7736341" y="2161314"/>
            <a:ext cx="14782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rgbClr val="211A52"/>
                </a:solidFill>
                <a:latin typeface="Arial"/>
                <a:cs typeface="Arial"/>
              </a:rPr>
              <a:t>Mads Bang</a:t>
            </a:r>
          </a:p>
          <a:p>
            <a:pPr algn="ctr"/>
            <a:r>
              <a:rPr lang="da-DK" sz="1000" dirty="0">
                <a:solidFill>
                  <a:srgbClr val="211A52"/>
                </a:solidFill>
                <a:latin typeface="Arial"/>
                <a:cs typeface="Arial"/>
              </a:rPr>
              <a:t>Innovation Director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8927FF61-4AD0-23DA-6919-3AD1FF65E54B}"/>
              </a:ext>
            </a:extLst>
          </p:cNvPr>
          <p:cNvSpPr/>
          <p:nvPr/>
        </p:nvSpPr>
        <p:spPr>
          <a:xfrm>
            <a:off x="9295134" y="1416705"/>
            <a:ext cx="1478281" cy="389467"/>
          </a:xfrm>
          <a:prstGeom prst="rect">
            <a:avLst/>
          </a:prstGeom>
          <a:solidFill>
            <a:schemeClr val="bg1"/>
          </a:solidFill>
          <a:ln>
            <a:solidFill>
              <a:srgbClr val="211A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F0AFB779-1A73-B9CF-11C4-DF621B9C6738}"/>
              </a:ext>
            </a:extLst>
          </p:cNvPr>
          <p:cNvSpPr txBox="1"/>
          <p:nvPr/>
        </p:nvSpPr>
        <p:spPr>
          <a:xfrm>
            <a:off x="9205890" y="1416703"/>
            <a:ext cx="166420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rgbClr val="211A52"/>
                </a:solidFill>
                <a:latin typeface="Arial"/>
                <a:cs typeface="Arial"/>
              </a:rPr>
              <a:t>Søren Lind Christiansen</a:t>
            </a:r>
          </a:p>
          <a:p>
            <a:pPr algn="ctr"/>
            <a:r>
              <a:rPr lang="da-DK" sz="1000" dirty="0">
                <a:solidFill>
                  <a:srgbClr val="211A52"/>
                </a:solidFill>
                <a:latin typeface="Arial"/>
                <a:cs typeface="Arial"/>
              </a:rPr>
              <a:t>University Director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CD640E8B-AF7B-66DB-267E-40491F20D33B}"/>
              </a:ext>
            </a:extLst>
          </p:cNvPr>
          <p:cNvSpPr/>
          <p:nvPr/>
        </p:nvSpPr>
        <p:spPr>
          <a:xfrm>
            <a:off x="2978621" y="1416704"/>
            <a:ext cx="1478281" cy="559514"/>
          </a:xfrm>
          <a:prstGeom prst="rect">
            <a:avLst/>
          </a:prstGeom>
          <a:solidFill>
            <a:schemeClr val="bg1"/>
          </a:solidFill>
          <a:ln>
            <a:solidFill>
              <a:srgbClr val="211A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941F0C3E-2B8E-4047-A98E-C7D3AB462A4D}"/>
              </a:ext>
            </a:extLst>
          </p:cNvPr>
          <p:cNvSpPr txBox="1"/>
          <p:nvPr/>
        </p:nvSpPr>
        <p:spPr>
          <a:xfrm>
            <a:off x="2919420" y="1416703"/>
            <a:ext cx="157226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rgbClr val="211A52"/>
                </a:solidFill>
                <a:latin typeface="Arial"/>
                <a:cs typeface="Arial"/>
              </a:rPr>
              <a:t>Anne Marie Kanstrup</a:t>
            </a:r>
          </a:p>
          <a:p>
            <a:pPr algn="ctr"/>
            <a:r>
              <a:rPr lang="da-DK" sz="1000" dirty="0">
                <a:solidFill>
                  <a:srgbClr val="211A52"/>
                </a:solidFill>
                <a:latin typeface="Arial"/>
                <a:cs typeface="Arial"/>
              </a:rPr>
              <a:t>Pro-rector</a:t>
            </a:r>
            <a:br>
              <a:rPr lang="da-DK" sz="1000" dirty="0">
                <a:solidFill>
                  <a:srgbClr val="211A52"/>
                </a:solidFill>
                <a:latin typeface="Arial"/>
                <a:cs typeface="Arial"/>
              </a:rPr>
            </a:br>
            <a:r>
              <a:rPr lang="da-DK" sz="1000" dirty="0">
                <a:solidFill>
                  <a:srgbClr val="211A52"/>
                </a:solidFill>
                <a:latin typeface="Arial"/>
                <a:cs typeface="Arial"/>
              </a:rPr>
              <a:t>Education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77E6461D-54F4-F856-A67B-818612C6102B}"/>
              </a:ext>
            </a:extLst>
          </p:cNvPr>
          <p:cNvSpPr/>
          <p:nvPr/>
        </p:nvSpPr>
        <p:spPr>
          <a:xfrm>
            <a:off x="1427058" y="3461207"/>
            <a:ext cx="1495216" cy="1281750"/>
          </a:xfrm>
          <a:prstGeom prst="rect">
            <a:avLst/>
          </a:prstGeom>
          <a:solidFill>
            <a:srgbClr val="D4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E0C749CF-0B1C-69C5-E93F-36EB822547D7}"/>
              </a:ext>
            </a:extLst>
          </p:cNvPr>
          <p:cNvSpPr txBox="1"/>
          <p:nvPr/>
        </p:nvSpPr>
        <p:spPr>
          <a:xfrm>
            <a:off x="1409303" y="3469645"/>
            <a:ext cx="14042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Departments</a:t>
            </a: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AAU Business School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211A52"/>
                </a:solidFill>
                <a:latin typeface="Arial"/>
                <a:cs typeface="Arial"/>
              </a:rPr>
              <a:t>Culture and Communication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Law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211A52"/>
                </a:solidFill>
                <a:latin typeface="Arial"/>
                <a:cs typeface="Arial"/>
              </a:rPr>
              <a:t>Society and Politics</a:t>
            </a:r>
            <a:endParaRPr lang="da-DK" sz="800" dirty="0">
              <a:solidFill>
                <a:srgbClr val="211A52"/>
              </a:solidFill>
              <a:latin typeface="Arial"/>
              <a:cs typeface="Arial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9B294457-02E9-2E74-AE29-B899796DB5D2}"/>
              </a:ext>
            </a:extLst>
          </p:cNvPr>
          <p:cNvSpPr/>
          <p:nvPr/>
        </p:nvSpPr>
        <p:spPr>
          <a:xfrm>
            <a:off x="1428028" y="4807836"/>
            <a:ext cx="1494246" cy="853135"/>
          </a:xfrm>
          <a:prstGeom prst="rect">
            <a:avLst/>
          </a:prstGeom>
          <a:solidFill>
            <a:srgbClr val="D4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478490C9-B830-7338-8E2A-856FC7CCCE52}"/>
              </a:ext>
            </a:extLst>
          </p:cNvPr>
          <p:cNvSpPr txBox="1"/>
          <p:nvPr/>
        </p:nvSpPr>
        <p:spPr>
          <a:xfrm>
            <a:off x="1428029" y="4833150"/>
            <a:ext cx="1693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Doctoral School</a:t>
            </a: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Doctoral School of Social Sciences and Humanities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2A633605-F418-CBBE-308C-5E4682846A73}"/>
              </a:ext>
            </a:extLst>
          </p:cNvPr>
          <p:cNvSpPr/>
          <p:nvPr/>
        </p:nvSpPr>
        <p:spPr>
          <a:xfrm>
            <a:off x="2999013" y="3436927"/>
            <a:ext cx="1478281" cy="1308996"/>
          </a:xfrm>
          <a:prstGeom prst="rect">
            <a:avLst/>
          </a:prstGeom>
          <a:solidFill>
            <a:srgbClr val="D4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A76FE104-13FF-233D-C5FC-2A4006BB7344}"/>
              </a:ext>
            </a:extLst>
          </p:cNvPr>
          <p:cNvSpPr txBox="1"/>
          <p:nvPr/>
        </p:nvSpPr>
        <p:spPr>
          <a:xfrm>
            <a:off x="2981257" y="3469645"/>
            <a:ext cx="1481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Departments</a:t>
            </a: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Clinical Medicine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Health Science and Technology</a:t>
            </a:r>
          </a:p>
          <a:p>
            <a:endParaRPr lang="da-DK" sz="800" dirty="0">
              <a:solidFill>
                <a:srgbClr val="211A52"/>
              </a:solidFill>
              <a:latin typeface="Arial"/>
              <a:cs typeface="Arial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7212951F-B44A-AEF2-A764-8A32B72BD9CA}"/>
              </a:ext>
            </a:extLst>
          </p:cNvPr>
          <p:cNvSpPr/>
          <p:nvPr/>
        </p:nvSpPr>
        <p:spPr>
          <a:xfrm>
            <a:off x="2999983" y="4807836"/>
            <a:ext cx="1478281" cy="853135"/>
          </a:xfrm>
          <a:prstGeom prst="rect">
            <a:avLst/>
          </a:prstGeom>
          <a:solidFill>
            <a:srgbClr val="D4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D6AD1250-8C5B-EEBB-7753-CBF25A171E00}"/>
              </a:ext>
            </a:extLst>
          </p:cNvPr>
          <p:cNvSpPr txBox="1"/>
          <p:nvPr/>
        </p:nvSpPr>
        <p:spPr>
          <a:xfrm>
            <a:off x="2999013" y="4833148"/>
            <a:ext cx="1693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Doctoral School</a:t>
            </a: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Doctoral School in Medicine, Biomedical Science and Technology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3BAFF76C-0D5B-0737-F49E-2703083E9840}"/>
              </a:ext>
            </a:extLst>
          </p:cNvPr>
          <p:cNvSpPr/>
          <p:nvPr/>
        </p:nvSpPr>
        <p:spPr>
          <a:xfrm>
            <a:off x="4570966" y="3461207"/>
            <a:ext cx="1478281" cy="1281750"/>
          </a:xfrm>
          <a:prstGeom prst="rect">
            <a:avLst/>
          </a:prstGeom>
          <a:solidFill>
            <a:srgbClr val="D4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F3B9EC38-90FA-B49E-DB73-C1C6F4CDF783}"/>
              </a:ext>
            </a:extLst>
          </p:cNvPr>
          <p:cNvSpPr txBox="1"/>
          <p:nvPr/>
        </p:nvSpPr>
        <p:spPr>
          <a:xfrm>
            <a:off x="4553210" y="3469645"/>
            <a:ext cx="16933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Departments</a:t>
            </a: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Architecture, Design and </a:t>
            </a:r>
            <a:r>
              <a:rPr lang="da-DK" sz="800" dirty="0" err="1">
                <a:solidFill>
                  <a:srgbClr val="211A52"/>
                </a:solidFill>
                <a:latin typeface="Arial"/>
                <a:cs typeface="Arial"/>
              </a:rPr>
              <a:t>Mediatechnology</a:t>
            </a:r>
            <a:endParaRPr lang="da-DK" sz="800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Computer Science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Electronic Systems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Sustainability and Planning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78D103E2-2C59-9BBC-9DC3-FAA13ED01357}"/>
              </a:ext>
            </a:extLst>
          </p:cNvPr>
          <p:cNvSpPr/>
          <p:nvPr/>
        </p:nvSpPr>
        <p:spPr>
          <a:xfrm>
            <a:off x="4571936" y="4807725"/>
            <a:ext cx="1478281" cy="851313"/>
          </a:xfrm>
          <a:prstGeom prst="rect">
            <a:avLst/>
          </a:prstGeom>
          <a:solidFill>
            <a:srgbClr val="D4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BF250915-1D42-ED1D-BE2D-82B5A224D5C3}"/>
              </a:ext>
            </a:extLst>
          </p:cNvPr>
          <p:cNvSpPr txBox="1"/>
          <p:nvPr/>
        </p:nvSpPr>
        <p:spPr>
          <a:xfrm>
            <a:off x="4571936" y="4833150"/>
            <a:ext cx="14773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Doctoral School</a:t>
            </a: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The Technical Doctoral School of IT and Design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1E4DF73E-7408-33ED-3DAA-234FF00124DF}"/>
              </a:ext>
            </a:extLst>
          </p:cNvPr>
          <p:cNvSpPr/>
          <p:nvPr/>
        </p:nvSpPr>
        <p:spPr>
          <a:xfrm>
            <a:off x="6142919" y="3461207"/>
            <a:ext cx="1478281" cy="1281750"/>
          </a:xfrm>
          <a:prstGeom prst="rect">
            <a:avLst/>
          </a:prstGeom>
          <a:solidFill>
            <a:srgbClr val="D4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88557195-F10D-2A2E-FD21-E4CCB4414B4A}"/>
              </a:ext>
            </a:extLst>
          </p:cNvPr>
          <p:cNvSpPr txBox="1"/>
          <p:nvPr/>
        </p:nvSpPr>
        <p:spPr>
          <a:xfrm>
            <a:off x="6125163" y="3469646"/>
            <a:ext cx="16933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Departments</a:t>
            </a: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Built Environments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Chemistry and Bioscience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Energy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Materials and Production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Mathematical Sciences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B8EBEC5B-0A72-31C2-758A-2ABF5B34364B}"/>
              </a:ext>
            </a:extLst>
          </p:cNvPr>
          <p:cNvSpPr/>
          <p:nvPr/>
        </p:nvSpPr>
        <p:spPr>
          <a:xfrm>
            <a:off x="6143889" y="4807410"/>
            <a:ext cx="1478281" cy="846273"/>
          </a:xfrm>
          <a:prstGeom prst="rect">
            <a:avLst/>
          </a:prstGeom>
          <a:solidFill>
            <a:srgbClr val="D4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4FE248E5-DB2C-FB81-4F00-E1E0E6F74C36}"/>
              </a:ext>
            </a:extLst>
          </p:cNvPr>
          <p:cNvSpPr txBox="1"/>
          <p:nvPr/>
        </p:nvSpPr>
        <p:spPr>
          <a:xfrm>
            <a:off x="6143889" y="4833150"/>
            <a:ext cx="1693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Doctoral School</a:t>
            </a: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Doctoral School of </a:t>
            </a:r>
            <a:b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</a:b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Engineering and Science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5EF6EB9A-C80B-D909-2DE9-1DF716D6E077}"/>
              </a:ext>
            </a:extLst>
          </p:cNvPr>
          <p:cNvSpPr/>
          <p:nvPr/>
        </p:nvSpPr>
        <p:spPr>
          <a:xfrm>
            <a:off x="7714872" y="3457923"/>
            <a:ext cx="1476874" cy="2195760"/>
          </a:xfrm>
          <a:prstGeom prst="rect">
            <a:avLst/>
          </a:prstGeom>
          <a:solidFill>
            <a:srgbClr val="D2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0BA622B7-EECE-DE15-F6F4-E9267D3BD205}"/>
              </a:ext>
            </a:extLst>
          </p:cNvPr>
          <p:cNvSpPr txBox="1"/>
          <p:nvPr/>
        </p:nvSpPr>
        <p:spPr>
          <a:xfrm>
            <a:off x="7697938" y="3458302"/>
            <a:ext cx="1693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INNOVATE Events &amp; support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Research Innovation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Student Entrepreneurship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061BF4D3-CE59-F205-8C7D-A266FA07B9EE}"/>
              </a:ext>
            </a:extLst>
          </p:cNvPr>
          <p:cNvSpPr/>
          <p:nvPr/>
        </p:nvSpPr>
        <p:spPr>
          <a:xfrm>
            <a:off x="9298393" y="3457922"/>
            <a:ext cx="1507912" cy="2194994"/>
          </a:xfrm>
          <a:prstGeom prst="rect">
            <a:avLst/>
          </a:prstGeom>
          <a:solidFill>
            <a:srgbClr val="D2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483C106C-0594-6B88-C4BB-0135EF8F9204}"/>
              </a:ext>
            </a:extLst>
          </p:cNvPr>
          <p:cNvSpPr txBox="1"/>
          <p:nvPr/>
        </p:nvSpPr>
        <p:spPr>
          <a:xfrm>
            <a:off x="9281460" y="3436927"/>
            <a:ext cx="15867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Aalborg University Library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Campus Services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Communication &amp; Public Affairs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EU Office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Finances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Human Resources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IT Services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Rector’s Office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Research Services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AAU Education and Students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Shared Services Copenhagen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Shared Services Esbjerg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D05698C0-BBCF-467B-B61B-828C544766F5}"/>
              </a:ext>
            </a:extLst>
          </p:cNvPr>
          <p:cNvSpPr/>
          <p:nvPr/>
        </p:nvSpPr>
        <p:spPr>
          <a:xfrm>
            <a:off x="1427059" y="5746339"/>
            <a:ext cx="6194141" cy="570435"/>
          </a:xfrm>
          <a:prstGeom prst="rect">
            <a:avLst/>
          </a:prstGeom>
          <a:solidFill>
            <a:srgbClr val="D4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3CD46BD3-567E-D7B7-CE3E-F000BB7C4336}"/>
              </a:ext>
            </a:extLst>
          </p:cNvPr>
          <p:cNvSpPr txBox="1"/>
          <p:nvPr/>
        </p:nvSpPr>
        <p:spPr>
          <a:xfrm>
            <a:off x="1427059" y="5754776"/>
            <a:ext cx="61941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Institute for Advanced Study in PBL</a:t>
            </a:r>
          </a:p>
          <a:p>
            <a:pPr algn="ctr"/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algn="ctr"/>
            <a:r>
              <a:rPr lang="da-DK" sz="800" dirty="0">
                <a:solidFill>
                  <a:srgbClr val="211A52"/>
                </a:solidFill>
                <a:latin typeface="Arial"/>
                <a:cs typeface="Arial"/>
              </a:rPr>
              <a:t>Learning Lab – UCPBL – SHARE – KILD – HEALTH PBL - CDUL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96AB4871-0021-017D-136A-00DC72AB0F9F}"/>
              </a:ext>
            </a:extLst>
          </p:cNvPr>
          <p:cNvSpPr/>
          <p:nvPr/>
        </p:nvSpPr>
        <p:spPr>
          <a:xfrm>
            <a:off x="7714870" y="5746339"/>
            <a:ext cx="3089053" cy="570435"/>
          </a:xfrm>
          <a:prstGeom prst="rect">
            <a:avLst/>
          </a:prstGeom>
          <a:solidFill>
            <a:srgbClr val="D2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E98545C0-880B-41D3-A5D0-6F38BB4C1E6C}"/>
              </a:ext>
            </a:extLst>
          </p:cNvPr>
          <p:cNvSpPr txBox="1"/>
          <p:nvPr/>
        </p:nvSpPr>
        <p:spPr>
          <a:xfrm>
            <a:off x="7714870" y="5761862"/>
            <a:ext cx="305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a-DK" sz="900" b="1" dirty="0">
              <a:solidFill>
                <a:srgbClr val="211A52"/>
              </a:solidFill>
              <a:latin typeface="Arial"/>
              <a:cs typeface="Arial"/>
            </a:endParaRPr>
          </a:p>
          <a:p>
            <a:pPr algn="ctr"/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National </a:t>
            </a:r>
            <a:r>
              <a:rPr lang="da-DK" sz="900" b="1" dirty="0" err="1">
                <a:solidFill>
                  <a:srgbClr val="211A52"/>
                </a:solidFill>
                <a:latin typeface="Arial"/>
                <a:cs typeface="Arial"/>
              </a:rPr>
              <a:t>Defence</a:t>
            </a:r>
            <a:r>
              <a:rPr lang="da-DK" sz="900" b="1" dirty="0">
                <a:solidFill>
                  <a:srgbClr val="211A52"/>
                </a:solidFill>
                <a:latin typeface="Arial"/>
                <a:cs typeface="Arial"/>
              </a:rPr>
              <a:t> Technology Centre (NFC)</a:t>
            </a:r>
            <a:endParaRPr lang="da-DK" sz="800" dirty="0">
              <a:solidFill>
                <a:srgbClr val="211A52"/>
              </a:solidFill>
              <a:latin typeface="Arial"/>
              <a:cs typeface="Arial"/>
            </a:endParaRPr>
          </a:p>
        </p:txBody>
      </p:sp>
      <p:cxnSp>
        <p:nvCxnSpPr>
          <p:cNvPr id="49" name="Lige forbindelse 48">
            <a:extLst>
              <a:ext uri="{FF2B5EF4-FFF2-40B4-BE49-F238E27FC236}">
                <a16:creationId xmlns:a16="http://schemas.microsoft.com/office/drawing/2014/main" id="{FCB9DEB6-88C3-4535-321D-39E6CB9F0941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 flipH="1">
            <a:off x="6102351" y="638594"/>
            <a:ext cx="1" cy="134058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3DB95052-95DB-A78A-6A2E-56D7173F91B5}"/>
              </a:ext>
            </a:extLst>
          </p:cNvPr>
          <p:cNvCxnSpPr>
            <a:cxnSpLocks/>
          </p:cNvCxnSpPr>
          <p:nvPr/>
        </p:nvCxnSpPr>
        <p:spPr>
          <a:xfrm flipH="1">
            <a:off x="6100426" y="1306740"/>
            <a:ext cx="1922" cy="72696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forbindelse 50">
            <a:extLst>
              <a:ext uri="{FF2B5EF4-FFF2-40B4-BE49-F238E27FC236}">
                <a16:creationId xmlns:a16="http://schemas.microsoft.com/office/drawing/2014/main" id="{B66A1E07-C3EB-5CDA-EDCE-F76945A4CFF8}"/>
              </a:ext>
            </a:extLst>
          </p:cNvPr>
          <p:cNvCxnSpPr>
            <a:cxnSpLocks/>
          </p:cNvCxnSpPr>
          <p:nvPr/>
        </p:nvCxnSpPr>
        <p:spPr>
          <a:xfrm>
            <a:off x="3680075" y="1311605"/>
            <a:ext cx="6344308" cy="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forbindelse 51">
            <a:extLst>
              <a:ext uri="{FF2B5EF4-FFF2-40B4-BE49-F238E27FC236}">
                <a16:creationId xmlns:a16="http://schemas.microsoft.com/office/drawing/2014/main" id="{75EC47CC-7F0F-2C15-2373-C59801F2605E}"/>
              </a:ext>
            </a:extLst>
          </p:cNvPr>
          <p:cNvCxnSpPr>
            <a:cxnSpLocks/>
          </p:cNvCxnSpPr>
          <p:nvPr/>
        </p:nvCxnSpPr>
        <p:spPr>
          <a:xfrm>
            <a:off x="2141475" y="2038130"/>
            <a:ext cx="6305497" cy="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E9F4143F-8AE7-5A15-4FCD-16857C77A6A8}"/>
              </a:ext>
            </a:extLst>
          </p:cNvPr>
          <p:cNvCxnSpPr>
            <a:cxnSpLocks/>
          </p:cNvCxnSpPr>
          <p:nvPr/>
        </p:nvCxnSpPr>
        <p:spPr>
          <a:xfrm>
            <a:off x="3680075" y="1311694"/>
            <a:ext cx="0" cy="101653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Lige forbindelse 53">
            <a:extLst>
              <a:ext uri="{FF2B5EF4-FFF2-40B4-BE49-F238E27FC236}">
                <a16:creationId xmlns:a16="http://schemas.microsoft.com/office/drawing/2014/main" id="{27BE3B4F-1CB5-7BD3-5FAA-2D21D053313F}"/>
              </a:ext>
            </a:extLst>
          </p:cNvPr>
          <p:cNvCxnSpPr>
            <a:cxnSpLocks/>
          </p:cNvCxnSpPr>
          <p:nvPr/>
        </p:nvCxnSpPr>
        <p:spPr>
          <a:xfrm>
            <a:off x="10024382" y="1311604"/>
            <a:ext cx="0" cy="10618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>
            <a:extLst>
              <a:ext uri="{FF2B5EF4-FFF2-40B4-BE49-F238E27FC236}">
                <a16:creationId xmlns:a16="http://schemas.microsoft.com/office/drawing/2014/main" id="{7042C8AC-7FD4-F9DC-5015-07926B5278CE}"/>
              </a:ext>
            </a:extLst>
          </p:cNvPr>
          <p:cNvCxnSpPr>
            <a:cxnSpLocks/>
          </p:cNvCxnSpPr>
          <p:nvPr/>
        </p:nvCxnSpPr>
        <p:spPr>
          <a:xfrm>
            <a:off x="2141473" y="2036919"/>
            <a:ext cx="0" cy="124986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AB17C40C-7027-C581-C14C-758E9DA1E6CF}"/>
              </a:ext>
            </a:extLst>
          </p:cNvPr>
          <p:cNvCxnSpPr>
            <a:cxnSpLocks/>
          </p:cNvCxnSpPr>
          <p:nvPr/>
        </p:nvCxnSpPr>
        <p:spPr>
          <a:xfrm>
            <a:off x="3715851" y="2038660"/>
            <a:ext cx="0" cy="125981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Lige forbindelse 56">
            <a:extLst>
              <a:ext uri="{FF2B5EF4-FFF2-40B4-BE49-F238E27FC236}">
                <a16:creationId xmlns:a16="http://schemas.microsoft.com/office/drawing/2014/main" id="{4E7F00FB-4089-7381-E372-009DF5BC7368}"/>
              </a:ext>
            </a:extLst>
          </p:cNvPr>
          <p:cNvCxnSpPr>
            <a:cxnSpLocks/>
          </p:cNvCxnSpPr>
          <p:nvPr/>
        </p:nvCxnSpPr>
        <p:spPr>
          <a:xfrm>
            <a:off x="5293235" y="2035886"/>
            <a:ext cx="0" cy="119677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Lige forbindelse 57">
            <a:extLst>
              <a:ext uri="{FF2B5EF4-FFF2-40B4-BE49-F238E27FC236}">
                <a16:creationId xmlns:a16="http://schemas.microsoft.com/office/drawing/2014/main" id="{28403C9E-9398-0826-ABDB-0B267FDE81CB}"/>
              </a:ext>
            </a:extLst>
          </p:cNvPr>
          <p:cNvCxnSpPr>
            <a:cxnSpLocks/>
          </p:cNvCxnSpPr>
          <p:nvPr/>
        </p:nvCxnSpPr>
        <p:spPr>
          <a:xfrm>
            <a:off x="6882057" y="2035886"/>
            <a:ext cx="0" cy="116545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Lige forbindelse 58">
            <a:extLst>
              <a:ext uri="{FF2B5EF4-FFF2-40B4-BE49-F238E27FC236}">
                <a16:creationId xmlns:a16="http://schemas.microsoft.com/office/drawing/2014/main" id="{96F78EA3-680C-E278-7410-188D95D330B6}"/>
              </a:ext>
            </a:extLst>
          </p:cNvPr>
          <p:cNvCxnSpPr>
            <a:cxnSpLocks/>
          </p:cNvCxnSpPr>
          <p:nvPr/>
        </p:nvCxnSpPr>
        <p:spPr>
          <a:xfrm>
            <a:off x="8446970" y="2035886"/>
            <a:ext cx="0" cy="120823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Lige forbindelse 59">
            <a:extLst>
              <a:ext uri="{FF2B5EF4-FFF2-40B4-BE49-F238E27FC236}">
                <a16:creationId xmlns:a16="http://schemas.microsoft.com/office/drawing/2014/main" id="{BCEBB240-D0BB-2737-E4FF-30F600BD494E}"/>
              </a:ext>
            </a:extLst>
          </p:cNvPr>
          <p:cNvCxnSpPr>
            <a:cxnSpLocks/>
          </p:cNvCxnSpPr>
          <p:nvPr/>
        </p:nvCxnSpPr>
        <p:spPr>
          <a:xfrm>
            <a:off x="10912953" y="971722"/>
            <a:ext cx="0" cy="5059832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Lige forbindelse 60">
            <a:extLst>
              <a:ext uri="{FF2B5EF4-FFF2-40B4-BE49-F238E27FC236}">
                <a16:creationId xmlns:a16="http://schemas.microsoft.com/office/drawing/2014/main" id="{6FE5EBCA-3F09-E6E3-5EF1-1B7B921EA469}"/>
              </a:ext>
            </a:extLst>
          </p:cNvPr>
          <p:cNvCxnSpPr>
            <a:cxnSpLocks/>
          </p:cNvCxnSpPr>
          <p:nvPr/>
        </p:nvCxnSpPr>
        <p:spPr>
          <a:xfrm>
            <a:off x="10803923" y="6031554"/>
            <a:ext cx="109031" cy="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Lige forbindelse 61">
            <a:extLst>
              <a:ext uri="{FF2B5EF4-FFF2-40B4-BE49-F238E27FC236}">
                <a16:creationId xmlns:a16="http://schemas.microsoft.com/office/drawing/2014/main" id="{F9BE06D6-0E3D-7DC8-083F-884F944BE1B8}"/>
              </a:ext>
            </a:extLst>
          </p:cNvPr>
          <p:cNvCxnSpPr>
            <a:cxnSpLocks/>
          </p:cNvCxnSpPr>
          <p:nvPr/>
        </p:nvCxnSpPr>
        <p:spPr>
          <a:xfrm>
            <a:off x="6839971" y="971722"/>
            <a:ext cx="4072982" cy="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Lige forbindelse 62">
            <a:extLst>
              <a:ext uri="{FF2B5EF4-FFF2-40B4-BE49-F238E27FC236}">
                <a16:creationId xmlns:a16="http://schemas.microsoft.com/office/drawing/2014/main" id="{EBEF8DD6-A93A-9C1A-3565-3DEB4B3BA413}"/>
              </a:ext>
            </a:extLst>
          </p:cNvPr>
          <p:cNvCxnSpPr>
            <a:cxnSpLocks/>
          </p:cNvCxnSpPr>
          <p:nvPr/>
        </p:nvCxnSpPr>
        <p:spPr>
          <a:xfrm flipV="1">
            <a:off x="1323739" y="1787184"/>
            <a:ext cx="0" cy="4244371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Lige forbindelse 63">
            <a:extLst>
              <a:ext uri="{FF2B5EF4-FFF2-40B4-BE49-F238E27FC236}">
                <a16:creationId xmlns:a16="http://schemas.microsoft.com/office/drawing/2014/main" id="{951E1EEB-491B-D09B-74AA-2CEBCBE28651}"/>
              </a:ext>
            </a:extLst>
          </p:cNvPr>
          <p:cNvCxnSpPr>
            <a:cxnSpLocks/>
          </p:cNvCxnSpPr>
          <p:nvPr/>
        </p:nvCxnSpPr>
        <p:spPr>
          <a:xfrm>
            <a:off x="1328740" y="1787183"/>
            <a:ext cx="1649881" cy="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Lige forbindelse 64">
            <a:extLst>
              <a:ext uri="{FF2B5EF4-FFF2-40B4-BE49-F238E27FC236}">
                <a16:creationId xmlns:a16="http://schemas.microsoft.com/office/drawing/2014/main" id="{0185E782-E0FD-6407-2168-BFF6098C4888}"/>
              </a:ext>
            </a:extLst>
          </p:cNvPr>
          <p:cNvCxnSpPr>
            <a:cxnSpLocks/>
          </p:cNvCxnSpPr>
          <p:nvPr/>
        </p:nvCxnSpPr>
        <p:spPr>
          <a:xfrm flipV="1">
            <a:off x="1323739" y="6031554"/>
            <a:ext cx="103318" cy="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Lige forbindelse 66">
            <a:extLst>
              <a:ext uri="{FF2B5EF4-FFF2-40B4-BE49-F238E27FC236}">
                <a16:creationId xmlns:a16="http://schemas.microsoft.com/office/drawing/2014/main" id="{E718BC6D-4550-6516-91E2-2B80F3077372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2131190" y="2556372"/>
            <a:ext cx="0" cy="16681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Lige forbindelse 67">
            <a:extLst>
              <a:ext uri="{FF2B5EF4-FFF2-40B4-BE49-F238E27FC236}">
                <a16:creationId xmlns:a16="http://schemas.microsoft.com/office/drawing/2014/main" id="{3FFDE8A8-1F6D-C1BB-273E-A1DB24188584}"/>
              </a:ext>
            </a:extLst>
          </p:cNvPr>
          <p:cNvCxnSpPr>
            <a:cxnSpLocks/>
          </p:cNvCxnSpPr>
          <p:nvPr/>
        </p:nvCxnSpPr>
        <p:spPr>
          <a:xfrm>
            <a:off x="3717658" y="2556372"/>
            <a:ext cx="0" cy="217616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Lige forbindelse 68">
            <a:extLst>
              <a:ext uri="{FF2B5EF4-FFF2-40B4-BE49-F238E27FC236}">
                <a16:creationId xmlns:a16="http://schemas.microsoft.com/office/drawing/2014/main" id="{659A620C-B6EB-2A52-D6F5-71F67F4D6AF0}"/>
              </a:ext>
            </a:extLst>
          </p:cNvPr>
          <p:cNvCxnSpPr>
            <a:cxnSpLocks/>
          </p:cNvCxnSpPr>
          <p:nvPr/>
        </p:nvCxnSpPr>
        <p:spPr>
          <a:xfrm>
            <a:off x="5295334" y="2555742"/>
            <a:ext cx="0" cy="167440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Lige forbindelse 69">
            <a:extLst>
              <a:ext uri="{FF2B5EF4-FFF2-40B4-BE49-F238E27FC236}">
                <a16:creationId xmlns:a16="http://schemas.microsoft.com/office/drawing/2014/main" id="{85810BEA-DA69-FEEC-D198-32526EF07F70}"/>
              </a:ext>
            </a:extLst>
          </p:cNvPr>
          <p:cNvCxnSpPr>
            <a:cxnSpLocks/>
          </p:cNvCxnSpPr>
          <p:nvPr/>
        </p:nvCxnSpPr>
        <p:spPr>
          <a:xfrm>
            <a:off x="6873010" y="2556370"/>
            <a:ext cx="0" cy="217619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Lige forbindelse 71">
            <a:extLst>
              <a:ext uri="{FF2B5EF4-FFF2-40B4-BE49-F238E27FC236}">
                <a16:creationId xmlns:a16="http://schemas.microsoft.com/office/drawing/2014/main" id="{49A92F78-BAA4-FFC6-6131-E4B18FCA9E03}"/>
              </a:ext>
            </a:extLst>
          </p:cNvPr>
          <p:cNvCxnSpPr>
            <a:cxnSpLocks/>
          </p:cNvCxnSpPr>
          <p:nvPr/>
        </p:nvCxnSpPr>
        <p:spPr>
          <a:xfrm>
            <a:off x="10040927" y="1806172"/>
            <a:ext cx="0" cy="837619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22">
            <a:extLst>
              <a:ext uri="{FF2B5EF4-FFF2-40B4-BE49-F238E27FC236}">
                <a16:creationId xmlns:a16="http://schemas.microsoft.com/office/drawing/2014/main" id="{85596C78-C036-EE32-A0D0-347BC7A3819E}"/>
              </a:ext>
            </a:extLst>
          </p:cNvPr>
          <p:cNvSpPr/>
          <p:nvPr/>
        </p:nvSpPr>
        <p:spPr>
          <a:xfrm>
            <a:off x="4568990" y="1414244"/>
            <a:ext cx="1478281" cy="559514"/>
          </a:xfrm>
          <a:prstGeom prst="rect">
            <a:avLst/>
          </a:prstGeom>
          <a:solidFill>
            <a:schemeClr val="bg1"/>
          </a:solidFill>
          <a:ln>
            <a:solidFill>
              <a:srgbClr val="211A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>
              <a:latin typeface="Arial"/>
              <a:cs typeface="Arial"/>
            </a:endParaRPr>
          </a:p>
        </p:txBody>
      </p:sp>
      <p:sp>
        <p:nvSpPr>
          <p:cNvPr id="83" name="Tekstfelt 23">
            <a:extLst>
              <a:ext uri="{FF2B5EF4-FFF2-40B4-BE49-F238E27FC236}">
                <a16:creationId xmlns:a16="http://schemas.microsoft.com/office/drawing/2014/main" id="{F6E7C775-20AA-03EF-598C-486EBC756F06}"/>
              </a:ext>
            </a:extLst>
          </p:cNvPr>
          <p:cNvSpPr txBox="1"/>
          <p:nvPr/>
        </p:nvSpPr>
        <p:spPr>
          <a:xfrm>
            <a:off x="4509789" y="1414243"/>
            <a:ext cx="1572262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1000" b="1" dirty="0">
                <a:solidFill>
                  <a:srgbClr val="211A52"/>
                </a:solidFill>
                <a:latin typeface="Arial"/>
                <a:cs typeface="Arial"/>
              </a:rPr>
              <a:t>Jesper Wengel</a:t>
            </a:r>
          </a:p>
          <a:p>
            <a:pPr algn="ctr"/>
            <a:r>
              <a:rPr lang="da-DK" sz="1000">
                <a:solidFill>
                  <a:srgbClr val="211A52"/>
                </a:solidFill>
                <a:latin typeface="Arial"/>
                <a:cs typeface="Arial"/>
              </a:rPr>
              <a:t>Acting Pro-rector</a:t>
            </a:r>
            <a:br>
              <a:rPr lang="da-DK" sz="1000" dirty="0">
                <a:solidFill>
                  <a:srgbClr val="211A52"/>
                </a:solidFill>
                <a:latin typeface="Arial"/>
                <a:cs typeface="Arial"/>
              </a:rPr>
            </a:br>
            <a:r>
              <a:rPr lang="da-DK" sz="1000">
                <a:solidFill>
                  <a:srgbClr val="211A52"/>
                </a:solidFill>
                <a:latin typeface="Arial"/>
                <a:cs typeface="Arial"/>
              </a:rPr>
              <a:t>Research</a:t>
            </a:r>
          </a:p>
        </p:txBody>
      </p:sp>
      <p:cxnSp>
        <p:nvCxnSpPr>
          <p:cNvPr id="84" name="Lige forbindelse 52">
            <a:extLst>
              <a:ext uri="{FF2B5EF4-FFF2-40B4-BE49-F238E27FC236}">
                <a16:creationId xmlns:a16="http://schemas.microsoft.com/office/drawing/2014/main" id="{4305F6B9-3152-41FC-10DB-F95BF492C531}"/>
              </a:ext>
            </a:extLst>
          </p:cNvPr>
          <p:cNvCxnSpPr>
            <a:cxnSpLocks/>
          </p:cNvCxnSpPr>
          <p:nvPr/>
        </p:nvCxnSpPr>
        <p:spPr>
          <a:xfrm>
            <a:off x="5270444" y="1309234"/>
            <a:ext cx="0" cy="101653"/>
          </a:xfrm>
          <a:prstGeom prst="line">
            <a:avLst/>
          </a:prstGeom>
          <a:ln>
            <a:solidFill>
              <a:srgbClr val="211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11C4FDEC-5153-9AE3-5D72-7D62A86D86A0}"/>
              </a:ext>
            </a:extLst>
          </p:cNvPr>
          <p:cNvSpPr txBox="1"/>
          <p:nvPr/>
        </p:nvSpPr>
        <p:spPr>
          <a:xfrm>
            <a:off x="154415" y="211484"/>
            <a:ext cx="800306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en-gb" sz="4000" b="1" spc="110">
                <a:solidFill>
                  <a:srgbClr val="26214F"/>
                </a:solidFill>
                <a:latin typeface="Arial"/>
                <a:cs typeface="Arial"/>
              </a:rPr>
              <a:t>Organisation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45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124C012C-DE39-F0B8-9DFA-71768665A5F0}"/>
              </a:ext>
            </a:extLst>
          </p:cNvPr>
          <p:cNvSpPr txBox="1"/>
          <p:nvPr/>
        </p:nvSpPr>
        <p:spPr>
          <a:xfrm>
            <a:off x="154415" y="211484"/>
            <a:ext cx="800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73D05538-2241-F231-EDAE-070238621FFB}"/>
              </a:ext>
            </a:extLst>
          </p:cNvPr>
          <p:cNvSpPr txBox="1"/>
          <p:nvPr/>
        </p:nvSpPr>
        <p:spPr>
          <a:xfrm>
            <a:off x="9867286" y="5381841"/>
            <a:ext cx="2530608" cy="830997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Mads Bang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Innovation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1930B13-0D6F-370A-16EA-57578DC9F259}"/>
              </a:ext>
            </a:extLst>
          </p:cNvPr>
          <p:cNvSpPr txBox="1"/>
          <p:nvPr/>
        </p:nvSpPr>
        <p:spPr>
          <a:xfrm>
            <a:off x="178479" y="3219967"/>
            <a:ext cx="2749620" cy="461665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Michael Johansen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Rector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3CC4B04-4DAF-DC31-B063-04663C6D288E}"/>
              </a:ext>
            </a:extLst>
          </p:cNvPr>
          <p:cNvSpPr txBox="1"/>
          <p:nvPr/>
        </p:nvSpPr>
        <p:spPr>
          <a:xfrm>
            <a:off x="2564301" y="3219967"/>
            <a:ext cx="2749620" cy="461665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Marie Kanstrup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Pro-rector of Education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1503CF0-691D-6886-5020-EC8316A09D61}"/>
              </a:ext>
            </a:extLst>
          </p:cNvPr>
          <p:cNvSpPr txBox="1"/>
          <p:nvPr/>
        </p:nvSpPr>
        <p:spPr>
          <a:xfrm>
            <a:off x="7489180" y="3219967"/>
            <a:ext cx="2749620" cy="461665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Søren Lind Christiansen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Director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B67FEF8-A97E-A649-0D66-624AEAA58090}"/>
              </a:ext>
            </a:extLst>
          </p:cNvPr>
          <p:cNvSpPr txBox="1"/>
          <p:nvPr/>
        </p:nvSpPr>
        <p:spPr>
          <a:xfrm>
            <a:off x="178479" y="5366281"/>
            <a:ext cx="2749620" cy="754053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Søren Kristiansen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100" spc="20" dirty="0" err="1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  <a:r>
              <a:rPr lang="da-DK" sz="11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Social Sciences </a:t>
            </a:r>
          </a:p>
          <a:p>
            <a:pPr rtl="0">
              <a:buSzPct val="100000"/>
            </a:pP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Humanities</a:t>
            </a:r>
            <a:endParaRPr lang="da-DK" sz="1200" spc="2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5D1B8AA-9AF4-B771-76B0-E2F0A6686946}"/>
              </a:ext>
            </a:extLst>
          </p:cNvPr>
          <p:cNvSpPr txBox="1"/>
          <p:nvPr/>
        </p:nvSpPr>
        <p:spPr>
          <a:xfrm>
            <a:off x="2564301" y="5366281"/>
            <a:ext cx="2749620" cy="784830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Toft Overgaard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100" spc="20" dirty="0" err="1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  <a:r>
              <a:rPr lang="da-DK" sz="11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aculty of Engineering and Science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5EB289C7-6BDB-92F7-38FE-A8B40B35C1A1}"/>
              </a:ext>
            </a:extLst>
          </p:cNvPr>
          <p:cNvSpPr txBox="1"/>
          <p:nvPr/>
        </p:nvSpPr>
        <p:spPr>
          <a:xfrm>
            <a:off x="4994663" y="5366281"/>
            <a:ext cx="3817564" cy="800219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Bak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Faculty for</a:t>
            </a:r>
            <a:r>
              <a:rPr lang="da-DK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and Design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D7BDCA36-1A49-CD9C-CE72-B307E58C0B20}"/>
              </a:ext>
            </a:extLst>
          </p:cNvPr>
          <p:cNvSpPr txBox="1"/>
          <p:nvPr/>
        </p:nvSpPr>
        <p:spPr>
          <a:xfrm>
            <a:off x="7470785" y="5366281"/>
            <a:ext cx="2749620" cy="984885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Karina Dahl Steffensen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Medicine</a:t>
            </a:r>
            <a:br>
              <a:rPr lang="da-DK" sz="10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C185901-4406-A088-C5F7-A31E7F3A4C37}"/>
              </a:ext>
            </a:extLst>
          </p:cNvPr>
          <p:cNvSpPr/>
          <p:nvPr/>
        </p:nvSpPr>
        <p:spPr>
          <a:xfrm>
            <a:off x="178479" y="6405198"/>
            <a:ext cx="1292102" cy="372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" name="Billede 19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D4E8B748-2787-DFDC-07ED-CAE872652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6551CFB-5CED-F5A7-8A32-8962DA11D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270" y="1916113"/>
            <a:ext cx="1955781" cy="13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3A4A5544-D07A-CAD8-7CFB-A7BDFF878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369" y="1929403"/>
            <a:ext cx="1955781" cy="13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60458B73-1B4F-37DD-E8FE-0721077F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310" y="1926463"/>
            <a:ext cx="1955781" cy="130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EEC7CF79-746F-CA43-A734-9AADD923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425" y="4045441"/>
            <a:ext cx="1955781" cy="13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6527AD98-5ABC-FB86-1C43-357496341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63" y="4045341"/>
            <a:ext cx="1955781" cy="13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Mads Bang">
            <a:extLst>
              <a:ext uri="{FF2B5EF4-FFF2-40B4-BE49-F238E27FC236}">
                <a16:creationId xmlns:a16="http://schemas.microsoft.com/office/drawing/2014/main" id="{5F1E0FD1-32DA-D5A1-AB12-BA1AD010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2821" y="4045341"/>
            <a:ext cx="1955781" cy="13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F45A18C-AC54-2B3C-6B46-506A01665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2801" y="4037881"/>
            <a:ext cx="1965557" cy="13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0DDDF74D-9C8A-19DC-F117-E8EC4847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0814" y="4045673"/>
            <a:ext cx="1932409" cy="128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88425D80-A8D5-58C5-EB1D-41C562AFD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3558" y="1926463"/>
            <a:ext cx="1932409" cy="12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398DB45E-87E0-F0CD-68A9-08C4BE21C8C1}"/>
              </a:ext>
            </a:extLst>
          </p:cNvPr>
          <p:cNvSpPr txBox="1"/>
          <p:nvPr/>
        </p:nvSpPr>
        <p:spPr>
          <a:xfrm>
            <a:off x="4978376" y="3202410"/>
            <a:ext cx="2749620" cy="81560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spcAft>
                <a:spcPts val="1200"/>
              </a:spcAft>
              <a:buSzPct val="100000"/>
            </a:pPr>
            <a:r>
              <a:rPr lang="en-gb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Jesper Wengel</a:t>
            </a:r>
            <a:br>
              <a:rPr lang="da-DK" sz="1200" b="1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 Pro-rector of Research</a:t>
            </a: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sz="1200" spc="2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200" spc="2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26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3B914F-D885-900D-C540-18126CDE8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rtl="0">
              <a:buNone/>
            </a:pPr>
            <a:endParaRPr lang="da-DK" sz="4800" i="1" dirty="0"/>
          </a:p>
          <a:p>
            <a:pPr marL="0" indent="0" algn="ctr" rtl="0">
              <a:buNone/>
            </a:pPr>
            <a:r>
              <a:rPr lang="en-gb" sz="4800" i="1" dirty="0"/>
              <a:t>Supplementary slides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409495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B8CC95BE-B3D3-7C19-F180-255D07B6249E}"/>
              </a:ext>
            </a:extLst>
          </p:cNvPr>
          <p:cNvSpPr txBox="1"/>
          <p:nvPr/>
        </p:nvSpPr>
        <p:spPr>
          <a:xfrm>
            <a:off x="145453" y="242986"/>
            <a:ext cx="5449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asset for North Denmark Region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717C793-3755-2296-052F-EF0F4ED68458}"/>
              </a:ext>
            </a:extLst>
          </p:cNvPr>
          <p:cNvSpPr txBox="1"/>
          <p:nvPr/>
        </p:nvSpPr>
        <p:spPr>
          <a:xfrm>
            <a:off x="9053258" y="3161473"/>
            <a:ext cx="2622848" cy="60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1600" spc="30">
                <a:solidFill>
                  <a:schemeClr val="bg1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Budget in DKK</a:t>
            </a:r>
          </a:p>
          <a:p>
            <a:pPr algn="ctr" rtl="0"/>
            <a:endParaRPr lang="da-DK" sz="1600" spc="50" dirty="0">
              <a:solidFill>
                <a:srgbClr val="26214F"/>
              </a:solidFill>
              <a:latin typeface="Barlow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BFBABA4-8D0B-E799-226E-868861756C9E}"/>
              </a:ext>
            </a:extLst>
          </p:cNvPr>
          <p:cNvSpPr txBox="1"/>
          <p:nvPr/>
        </p:nvSpPr>
        <p:spPr>
          <a:xfrm>
            <a:off x="6079709" y="250020"/>
            <a:ext cx="250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b="1" spc="5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educated labour force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2764DED-6A7A-8927-9998-6FCC3DE89C7C}"/>
              </a:ext>
            </a:extLst>
          </p:cNvPr>
          <p:cNvSpPr txBox="1"/>
          <p:nvPr/>
        </p:nvSpPr>
        <p:spPr>
          <a:xfrm>
            <a:off x="9053259" y="289050"/>
            <a:ext cx="2765526" cy="646331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rtl="0">
              <a:buSzPct val="100000"/>
            </a:pPr>
            <a:r>
              <a:rPr lang="en-gb" sz="12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62% of all employees in North Denmark Region have graduated from AAU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D714CF9-3268-4117-4A74-F699215BAECA}"/>
              </a:ext>
            </a:extLst>
          </p:cNvPr>
          <p:cNvSpPr txBox="1"/>
          <p:nvPr/>
        </p:nvSpPr>
        <p:spPr>
          <a:xfrm>
            <a:off x="6079709" y="1109982"/>
            <a:ext cx="235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Entrepreneurship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54B6777E-B751-BD3B-9496-9C89BA67AC53}"/>
              </a:ext>
            </a:extLst>
          </p:cNvPr>
          <p:cNvSpPr txBox="1"/>
          <p:nvPr/>
        </p:nvSpPr>
        <p:spPr>
          <a:xfrm>
            <a:off x="9053260" y="1147739"/>
            <a:ext cx="2765526" cy="1015663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rtl="0">
              <a:buSzPct val="100000"/>
            </a:pPr>
            <a:r>
              <a:rPr lang="en-gb" sz="12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2008, more than 1000 companies have been established by AAU students, graduates and researchers. 48% are based in North Denmark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A41ABE1-8C48-24CA-B85B-3A29174AE8B9}"/>
              </a:ext>
            </a:extLst>
          </p:cNvPr>
          <p:cNvSpPr txBox="1"/>
          <p:nvPr/>
        </p:nvSpPr>
        <p:spPr>
          <a:xfrm>
            <a:off x="6079709" y="2152676"/>
            <a:ext cx="194467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en-gb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partnerships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EAA7F4E7-F4A2-7D37-B6E9-AEB35DC04E00}"/>
              </a:ext>
            </a:extLst>
          </p:cNvPr>
          <p:cNvSpPr txBox="1"/>
          <p:nvPr/>
        </p:nvSpPr>
        <p:spPr>
          <a:xfrm>
            <a:off x="9053259" y="2191094"/>
            <a:ext cx="2870853" cy="830997"/>
          </a:xfrm>
          <a:prstGeom prst="rect">
            <a:avLst/>
          </a:prstGeom>
          <a:noFill/>
        </p:spPr>
        <p:txBody>
          <a:bodyPr wrap="square" lIns="91440" tIns="45720" rIns="90000" bIns="45720" rtlCol="0" anchor="t">
            <a:spAutoFit/>
          </a:bodyPr>
          <a:lstStyle/>
          <a:p>
            <a:pPr rtl="0">
              <a:buSzPct val="100000"/>
            </a:pPr>
            <a:r>
              <a:rPr lang="en-gb" sz="12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60% of companies in North Denmark that collaborate with AAU experience that it leads to better products or more efficient processes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7DFE707D-99D0-4D08-6618-8802F26D5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0" b="49940"/>
          <a:stretch>
            <a:fillRect/>
          </a:stretch>
        </p:blipFill>
        <p:spPr>
          <a:xfrm>
            <a:off x="0" y="3465513"/>
            <a:ext cx="12191999" cy="3392487"/>
          </a:xfrm>
          <a:prstGeom prst="rect">
            <a:avLst/>
          </a:prstGeom>
        </p:spPr>
      </p:pic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AA6A9B0-4596-C2BD-789D-FE917C891654}"/>
              </a:ext>
            </a:extLst>
          </p:cNvPr>
          <p:cNvSpPr txBox="1">
            <a:spLocks/>
          </p:cNvSpPr>
          <p:nvPr/>
        </p:nvSpPr>
        <p:spPr>
          <a:xfrm>
            <a:off x="9185275" y="6492875"/>
            <a:ext cx="2743200" cy="365125"/>
          </a:xfrm>
          <a:prstGeom prst="rect">
            <a:avLst/>
          </a:prstGeom>
        </p:spPr>
        <p:txBody>
          <a:bodyPr lIns="72000" tIns="0" rIns="0" rtlCol="0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BD13283D-7762-40B0-95C3-9321FEFED815}" type="slidenum">
              <a:rPr lang="da-DK" sz="7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da-DK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lede 1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0D85B0D6-D2E5-4270-2405-1B2E47888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4" y="6521948"/>
            <a:ext cx="959433" cy="2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470ABB8-C585-281B-B291-FF73F3D0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8183" r="1636" b="21419"/>
          <a:stretch>
            <a:fillRect/>
          </a:stretch>
        </p:blipFill>
        <p:spPr bwMode="auto">
          <a:xfrm>
            <a:off x="6167438" y="368300"/>
            <a:ext cx="5761037" cy="59843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314AD97-9EDA-AD67-E34C-0DE9CF831DD7}"/>
              </a:ext>
            </a:extLst>
          </p:cNvPr>
          <p:cNvSpPr txBox="1">
            <a:spLocks/>
          </p:cNvSpPr>
          <p:nvPr/>
        </p:nvSpPr>
        <p:spPr>
          <a:xfrm>
            <a:off x="238405" y="368300"/>
            <a:ext cx="3966410" cy="1350683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rtl="0"/>
            <a:r>
              <a:rPr lang="en-gb" sz="4000" b="1">
                <a:solidFill>
                  <a:srgbClr val="211A52"/>
                </a:solidFill>
                <a:latin typeface="Arial"/>
                <a:cs typeface="Arial"/>
              </a:rPr>
              <a:t>We create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0FD5AFF4-D243-E853-734B-74A4C66D639C}"/>
              </a:ext>
            </a:extLst>
          </p:cNvPr>
          <p:cNvSpPr txBox="1"/>
          <p:nvPr/>
        </p:nvSpPr>
        <p:spPr>
          <a:xfrm>
            <a:off x="263525" y="3209645"/>
            <a:ext cx="2126162" cy="538609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World-class research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A0BAC58-BA10-41E0-9C27-8667518E60CB}"/>
              </a:ext>
            </a:extLst>
          </p:cNvPr>
          <p:cNvSpPr txBox="1"/>
          <p:nvPr/>
        </p:nvSpPr>
        <p:spPr>
          <a:xfrm>
            <a:off x="3216275" y="3197802"/>
            <a:ext cx="1974290" cy="784830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that makes </a:t>
            </a:r>
            <a:endParaRPr lang="en-gb" sz="1600" b="1" i="0" u="none" strike="noStrike" kern="1200" cap="none" normalizeH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difference</a:t>
            </a:r>
            <a:endParaRPr lang="da-DK" sz="1600" b="1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465F107-BB29-0232-6697-0FBE9538459F}"/>
              </a:ext>
            </a:extLst>
          </p:cNvPr>
          <p:cNvSpPr txBox="1"/>
          <p:nvPr/>
        </p:nvSpPr>
        <p:spPr>
          <a:xfrm>
            <a:off x="234765" y="4978945"/>
            <a:ext cx="1624732" cy="538609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Development and innovation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7D2F889-2018-F7DC-DF18-293016B88BBC}"/>
              </a:ext>
            </a:extLst>
          </p:cNvPr>
          <p:cNvSpPr txBox="1"/>
          <p:nvPr/>
        </p:nvSpPr>
        <p:spPr>
          <a:xfrm>
            <a:off x="3220164" y="4978944"/>
            <a:ext cx="2189117" cy="784830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that changes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gb" sz="1600" b="1" i="0" u="none" strike="noStrike" kern="1200" cap="none" normalizeH="0" noProof="0" dirty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world</a:t>
            </a:r>
            <a:endParaRPr lang="da-DK" sz="1600" b="1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A1C28CB-C91A-3CEB-79C6-D711197323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518" y="2525898"/>
            <a:ext cx="483974" cy="59153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CF99DD4-3745-B04D-ABC2-C498117814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011" y="2521917"/>
            <a:ext cx="643530" cy="5148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FD202A7-F22E-B506-621D-7DD357F983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525" y="4219923"/>
            <a:ext cx="597960" cy="59796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6DC504B-EC97-0C28-9985-85B003AB88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6275" y="4307239"/>
            <a:ext cx="510644" cy="51064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4D129CB-C3A3-B65F-F67B-0B929211B0D8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D2215266-77F0-01FE-F3A2-060458F3D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1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2FF3-0F6F-6339-8DF3-C57055AAE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9F4F6F03-5E5C-DFA4-12E7-D42E103A3E2B}"/>
              </a:ext>
            </a:extLst>
          </p:cNvPr>
          <p:cNvSpPr txBox="1"/>
          <p:nvPr/>
        </p:nvSpPr>
        <p:spPr>
          <a:xfrm>
            <a:off x="206280" y="238883"/>
            <a:ext cx="5400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Tech </a:t>
            </a:r>
          </a:p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North Denmark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2977B8FC-8976-FB85-EC57-1EBFBE7697CA}"/>
              </a:ext>
            </a:extLst>
          </p:cNvPr>
          <p:cNvGrpSpPr/>
          <p:nvPr/>
        </p:nvGrpSpPr>
        <p:grpSpPr>
          <a:xfrm>
            <a:off x="9339361" y="3853266"/>
            <a:ext cx="2431108" cy="1741000"/>
            <a:chOff x="9120188" y="3668177"/>
            <a:chExt cx="2246883" cy="1609070"/>
          </a:xfrm>
        </p:grpSpPr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D73BDFC0-6D24-FB3C-7DDB-201417A9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9339" y="3668177"/>
              <a:ext cx="1100184" cy="502818"/>
            </a:xfrm>
            <a:prstGeom prst="rect">
              <a:avLst/>
            </a:prstGeom>
          </p:spPr>
        </p:pic>
        <p:pic>
          <p:nvPicPr>
            <p:cNvPr id="16" name="Billede 15">
              <a:extLst>
                <a:ext uri="{FF2B5EF4-FFF2-40B4-BE49-F238E27FC236}">
                  <a16:creationId xmlns:a16="http://schemas.microsoft.com/office/drawing/2014/main" id="{4DE8F629-4A60-DE35-DFA9-91169B15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3372" y="3668177"/>
              <a:ext cx="1090860" cy="502818"/>
            </a:xfrm>
            <a:prstGeom prst="rect">
              <a:avLst/>
            </a:prstGeom>
          </p:spPr>
        </p:pic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95935751-7FEB-AA79-8F7B-FCBE44364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0188" y="4770839"/>
              <a:ext cx="1085772" cy="506408"/>
            </a:xfrm>
            <a:prstGeom prst="rect">
              <a:avLst/>
            </a:prstGeom>
          </p:spPr>
        </p:pic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AC769C94-2650-06EC-6AAF-10FDFEA2F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9340" y="4212927"/>
              <a:ext cx="1100184" cy="508780"/>
            </a:xfrm>
            <a:prstGeom prst="rect">
              <a:avLst/>
            </a:prstGeom>
          </p:spPr>
        </p:pic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B9AFBBBC-65DF-B5A0-37B5-E2A33835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6887" y="4212928"/>
              <a:ext cx="1100184" cy="515978"/>
            </a:xfrm>
            <a:prstGeom prst="rect">
              <a:avLst/>
            </a:prstGeom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CA9FD15D-1BDE-F14A-F348-AF89E9FED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5582" y="4770838"/>
              <a:ext cx="1098650" cy="506409"/>
            </a:xfrm>
            <a:prstGeom prst="rect">
              <a:avLst/>
            </a:prstGeom>
          </p:spPr>
        </p:pic>
      </p:grpSp>
      <p:pic>
        <p:nvPicPr>
          <p:cNvPr id="10" name="Billede 9" descr="Et billede, der indeholder person, tøj, Ansigt, se&#10;&#10;AI-genereret indhold kan være ukorrekt.">
            <a:extLst>
              <a:ext uri="{FF2B5EF4-FFF2-40B4-BE49-F238E27FC236}">
                <a16:creationId xmlns:a16="http://schemas.microsoft.com/office/drawing/2014/main" id="{761F74BB-80B5-8500-5B46-F502DA983F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5" y="3465514"/>
            <a:ext cx="5761038" cy="2866702"/>
          </a:xfrm>
          <a:prstGeom prst="rect">
            <a:avLst/>
          </a:prstGeom>
        </p:spPr>
      </p:pic>
      <p:pic>
        <p:nvPicPr>
          <p:cNvPr id="11" name="Billede 10" descr="Et billede, der indeholder person, tøj, indendørs, Tekniker&#10;&#10;AI-genereret indhold kan være ukorrekt.">
            <a:extLst>
              <a:ext uri="{FF2B5EF4-FFF2-40B4-BE49-F238E27FC236}">
                <a16:creationId xmlns:a16="http://schemas.microsoft.com/office/drawing/2014/main" id="{208024FC-59C0-954D-46B8-DB417660BE9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1050" y="3465513"/>
            <a:ext cx="2801802" cy="286670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1ECC59B8-2F2D-3F92-737B-102048D8B593}"/>
              </a:ext>
            </a:extLst>
          </p:cNvPr>
          <p:cNvSpPr txBox="1"/>
          <p:nvPr/>
        </p:nvSpPr>
        <p:spPr>
          <a:xfrm>
            <a:off x="9102806" y="368300"/>
            <a:ext cx="3089194" cy="737124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companies emerged in two decades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Turnover of more than DKK 3.1 billion</a:t>
            </a:r>
          </a:p>
          <a:p>
            <a:pPr rtl="0"/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1,100 employees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were founded by researchers or former students from Aalborg University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 microsatellites sent into orbit around Earth</a:t>
            </a: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Examples:</a:t>
            </a:r>
          </a:p>
          <a:p>
            <a:pPr rtl="0"/>
            <a:endParaRPr lang="en-GB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en-GB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en-GB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en-GB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en-gb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en-gb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9132CF3-0F50-2F7E-B07E-812AB34FD0A4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A79858F6-06CA-B8DB-8BE4-3280F31CA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DA6D1-0DA6-B567-113A-550742F6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6E3265-8FA4-D66B-674F-52D1F99EC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4800" i="1" dirty="0"/>
          </a:p>
          <a:p>
            <a:pPr marL="0" indent="0" algn="ctr">
              <a:buNone/>
            </a:pPr>
            <a:r>
              <a:rPr lang="da-DK" sz="4800" i="1" dirty="0"/>
              <a:t>Templates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949666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0E0BD-D0D3-EE10-309D-8992E04F8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781412C7-DDB7-CF76-D7DB-23C86522CF22}"/>
              </a:ext>
            </a:extLst>
          </p:cNvPr>
          <p:cNvSpPr txBox="1"/>
          <p:nvPr/>
        </p:nvSpPr>
        <p:spPr>
          <a:xfrm>
            <a:off x="206280" y="238883"/>
            <a:ext cx="489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spc="11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a-DK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slide with </a:t>
            </a:r>
            <a:r>
              <a:rPr lang="da-DK" sz="4000" b="1" spc="11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1E00730-353F-1CA8-2F3F-D946742AAAA0}"/>
              </a:ext>
            </a:extLst>
          </p:cNvPr>
          <p:cNvSpPr txBox="1"/>
          <p:nvPr/>
        </p:nvSpPr>
        <p:spPr>
          <a:xfrm>
            <a:off x="273288" y="3465513"/>
            <a:ext cx="2798525" cy="2323713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en-US" sz="1600" b="1" spc="50" noProof="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Mauris eros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BF75976-1D97-776F-D3AC-41A416A594BE}"/>
              </a:ext>
            </a:extLst>
          </p:cNvPr>
          <p:cNvSpPr txBox="1"/>
          <p:nvPr/>
        </p:nvSpPr>
        <p:spPr>
          <a:xfrm>
            <a:off x="6167438" y="368300"/>
            <a:ext cx="2798525" cy="5709255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Mauris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interduLorem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1110C9B-DF1A-C52E-7772-029CC62ABF70}"/>
              </a:ext>
            </a:extLst>
          </p:cNvPr>
          <p:cNvSpPr txBox="1"/>
          <p:nvPr/>
        </p:nvSpPr>
        <p:spPr>
          <a:xfrm>
            <a:off x="9129950" y="368299"/>
            <a:ext cx="2798525" cy="6140142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Mauris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interduLorem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4D236A7-491B-B2A1-A7EC-1FD5EEECB9C9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F5E703E3-55EF-7085-E6E8-97E6FBC51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4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B400E-D186-31B0-BC4E-449080E2B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727151FA-B474-AB36-283B-D76281FAF1D6}"/>
              </a:ext>
            </a:extLst>
          </p:cNvPr>
          <p:cNvSpPr txBox="1"/>
          <p:nvPr/>
        </p:nvSpPr>
        <p:spPr>
          <a:xfrm>
            <a:off x="206280" y="238883"/>
            <a:ext cx="4975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spc="11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a-DK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slide with </a:t>
            </a:r>
            <a:r>
              <a:rPr lang="da-DK" sz="4000" b="1" spc="11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6A07DB2-6648-0409-5607-B46C1BFECA7B}"/>
              </a:ext>
            </a:extLst>
          </p:cNvPr>
          <p:cNvSpPr txBox="1"/>
          <p:nvPr/>
        </p:nvSpPr>
        <p:spPr>
          <a:xfrm>
            <a:off x="273288" y="3465513"/>
            <a:ext cx="2798525" cy="2323713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Mauris eros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CA4AAAF-A8E2-4DDA-18B0-5EAA65307196}"/>
              </a:ext>
            </a:extLst>
          </p:cNvPr>
          <p:cNvSpPr txBox="1"/>
          <p:nvPr/>
        </p:nvSpPr>
        <p:spPr>
          <a:xfrm>
            <a:off x="6186963" y="1916113"/>
            <a:ext cx="5741512" cy="4847481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Mauris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cursus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interduLorem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spc="50" dirty="0" err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eros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dictum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gravida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Aenean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vel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3DCAB4E-45BC-E56F-0026-BD4E5031E4EC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2FB0AF4E-031D-147C-05AA-0398753F7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5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959DA-A8EE-49F6-8F2C-D3BB7F490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E8A99C3-3DD0-7B7B-5050-15B7F2DABF93}"/>
              </a:ext>
            </a:extLst>
          </p:cNvPr>
          <p:cNvSpPr/>
          <p:nvPr/>
        </p:nvSpPr>
        <p:spPr>
          <a:xfrm>
            <a:off x="6167438" y="-1"/>
            <a:ext cx="6048063" cy="685800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855BBB-0108-5C08-43BF-070D93DFA26C}"/>
              </a:ext>
            </a:extLst>
          </p:cNvPr>
          <p:cNvSpPr txBox="1"/>
          <p:nvPr/>
        </p:nvSpPr>
        <p:spPr>
          <a:xfrm>
            <a:off x="163271" y="207097"/>
            <a:ext cx="8003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 </a:t>
            </a:r>
          </a:p>
          <a:p>
            <a:r>
              <a:rPr lang="da-DK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1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28932DF-264C-ED92-A110-ED99A8338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559736"/>
              </p:ext>
            </p:extLst>
          </p:nvPr>
        </p:nvGraphicFramePr>
        <p:xfrm>
          <a:off x="6085513" y="787593"/>
          <a:ext cx="5780424" cy="567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5CABC688-6289-C923-BEEC-EEEA9F7FA206}"/>
              </a:ext>
            </a:extLst>
          </p:cNvPr>
          <p:cNvSpPr txBox="1"/>
          <p:nvPr/>
        </p:nvSpPr>
        <p:spPr>
          <a:xfrm>
            <a:off x="263525" y="3465513"/>
            <a:ext cx="4907337" cy="1769715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lvl="0">
              <a:buSzPct val="100000"/>
              <a:defRPr/>
            </a:pP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rhoncus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fringilla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buSzPct val="100000"/>
              <a:defRPr/>
            </a:pPr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100000"/>
              <a:defRPr/>
            </a:pP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tempus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da-DK" sz="12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1035515-71D8-EE50-4391-2266385EDD65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AF5CE15C-F082-819D-4FE3-9095D2760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0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639A-6462-4F5F-2CA2-8FE8F8BD1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37705CB-D9D6-EE25-2A1F-18A51EFB423B}"/>
              </a:ext>
            </a:extLst>
          </p:cNvPr>
          <p:cNvSpPr/>
          <p:nvPr/>
        </p:nvSpPr>
        <p:spPr>
          <a:xfrm>
            <a:off x="6167438" y="-1"/>
            <a:ext cx="6048063" cy="685800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4504DD9-B478-1182-E298-60FEC6965A4D}"/>
              </a:ext>
            </a:extLst>
          </p:cNvPr>
          <p:cNvSpPr txBox="1"/>
          <p:nvPr/>
        </p:nvSpPr>
        <p:spPr>
          <a:xfrm>
            <a:off x="163271" y="207097"/>
            <a:ext cx="8003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 </a:t>
            </a:r>
          </a:p>
          <a:p>
            <a:r>
              <a:rPr lang="da-DK" sz="4000" b="1" spc="11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2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E287534-A14E-6123-CBE8-B0A26DC50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73741"/>
              </p:ext>
            </p:extLst>
          </p:nvPr>
        </p:nvGraphicFramePr>
        <p:xfrm>
          <a:off x="6452075" y="787593"/>
          <a:ext cx="5413861" cy="567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3A76AEDC-2B5D-D5E2-7B4F-3936A3BBF1B6}"/>
              </a:ext>
            </a:extLst>
          </p:cNvPr>
          <p:cNvSpPr txBox="1"/>
          <p:nvPr/>
        </p:nvSpPr>
        <p:spPr>
          <a:xfrm>
            <a:off x="263525" y="3465513"/>
            <a:ext cx="4907337" cy="1769715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lvl="0">
              <a:buSzPct val="100000"/>
              <a:defRPr/>
            </a:pP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rhoncus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fringilla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buSzPct val="100000"/>
              <a:defRPr/>
            </a:pPr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100000"/>
              <a:defRPr/>
            </a:pP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Nullam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eget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tempus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 err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da-DK" sz="16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da-DK" sz="12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86C877C-054A-2C18-1C15-18729BA08BAA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55491388-9975-E22F-A0FE-12540B13C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4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6B58-8B50-2B7F-DF51-180816D39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500C8C54-3873-5A5D-4140-219B7B6F85A1}"/>
              </a:ext>
            </a:extLst>
          </p:cNvPr>
          <p:cNvSpPr txBox="1"/>
          <p:nvPr/>
        </p:nvSpPr>
        <p:spPr>
          <a:xfrm>
            <a:off x="163271" y="207097"/>
            <a:ext cx="800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110" noProof="0" dirty="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Icons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FAF3E95-76BC-1C35-ADC4-976C3F8259B4}"/>
              </a:ext>
            </a:extLst>
          </p:cNvPr>
          <p:cNvSpPr txBox="1"/>
          <p:nvPr/>
        </p:nvSpPr>
        <p:spPr>
          <a:xfrm>
            <a:off x="2396184" y="6325515"/>
            <a:ext cx="2774678" cy="271228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da-DK" sz="900" i="1" spc="20" dirty="0">
                <a:solidFill>
                  <a:srgbClr val="26214F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Cirkatal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7FDABD-2048-F1A0-6A04-5946729C9A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3747" y="1479181"/>
            <a:ext cx="588156" cy="4705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667FB1-E7B5-9F7C-C5D3-405C109204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5863" y="3951574"/>
            <a:ext cx="588156" cy="5881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42BFEF-B95B-3CDC-C81D-8224995C4B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04765" y="2678963"/>
            <a:ext cx="588156" cy="52934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D2287E9-9C80-FEDB-6E49-9580C27FC5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8246" y="2482919"/>
            <a:ext cx="529342" cy="64697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9D31022-FA33-5874-2644-F058AE9096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889" y="1449772"/>
            <a:ext cx="529342" cy="529342"/>
          </a:xfrm>
          <a:prstGeom prst="rect">
            <a:avLst/>
          </a:prstGeom>
        </p:spPr>
      </p:pic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DC0CC739-5327-CB67-386A-F26F275BC75C}"/>
              </a:ext>
            </a:extLst>
          </p:cNvPr>
          <p:cNvGrpSpPr/>
          <p:nvPr/>
        </p:nvGrpSpPr>
        <p:grpSpPr>
          <a:xfrm>
            <a:off x="3430033" y="3958341"/>
            <a:ext cx="510520" cy="574622"/>
            <a:chOff x="2964543" y="4321122"/>
            <a:chExt cx="510520" cy="574622"/>
          </a:xfrm>
        </p:grpSpPr>
        <p:sp>
          <p:nvSpPr>
            <p:cNvPr id="102" name="Kombinationstegning: figur 101">
              <a:extLst>
                <a:ext uri="{FF2B5EF4-FFF2-40B4-BE49-F238E27FC236}">
                  <a16:creationId xmlns:a16="http://schemas.microsoft.com/office/drawing/2014/main" id="{F006FA3F-0C07-F69C-9460-6C3DA3DF2A03}"/>
                </a:ext>
              </a:extLst>
            </p:cNvPr>
            <p:cNvSpPr/>
            <p:nvPr/>
          </p:nvSpPr>
          <p:spPr>
            <a:xfrm>
              <a:off x="2964543" y="4586377"/>
              <a:ext cx="510520" cy="309366"/>
            </a:xfrm>
            <a:custGeom>
              <a:avLst/>
              <a:gdLst>
                <a:gd name="connsiteX0" fmla="*/ 334074 w 510520"/>
                <a:gd name="connsiteY0" fmla="*/ 0 h 309366"/>
                <a:gd name="connsiteX1" fmla="*/ 334074 w 510520"/>
                <a:gd name="connsiteY1" fmla="*/ 0 h 309366"/>
                <a:gd name="connsiteX2" fmla="*/ 255260 w 510520"/>
                <a:gd name="connsiteY2" fmla="*/ 27055 h 309366"/>
                <a:gd name="connsiteX3" fmla="*/ 176447 w 510520"/>
                <a:gd name="connsiteY3" fmla="*/ 0 h 309366"/>
                <a:gd name="connsiteX4" fmla="*/ 176447 w 510520"/>
                <a:gd name="connsiteY4" fmla="*/ 0 h 309366"/>
                <a:gd name="connsiteX5" fmla="*/ 0 w 510520"/>
                <a:gd name="connsiteY5" fmla="*/ 176445 h 309366"/>
                <a:gd name="connsiteX6" fmla="*/ 0 w 510520"/>
                <a:gd name="connsiteY6" fmla="*/ 309367 h 309366"/>
                <a:gd name="connsiteX7" fmla="*/ 510521 w 510520"/>
                <a:gd name="connsiteY7" fmla="*/ 309367 h 309366"/>
                <a:gd name="connsiteX8" fmla="*/ 510521 w 510520"/>
                <a:gd name="connsiteY8" fmla="*/ 176445 h 309366"/>
                <a:gd name="connsiteX9" fmla="*/ 334074 w 510520"/>
                <a:gd name="connsiteY9" fmla="*/ 0 h 30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520" h="309366">
                  <a:moveTo>
                    <a:pt x="334074" y="0"/>
                  </a:moveTo>
                  <a:lnTo>
                    <a:pt x="334074" y="0"/>
                  </a:lnTo>
                  <a:cubicBezTo>
                    <a:pt x="334074" y="0"/>
                    <a:pt x="297020" y="27055"/>
                    <a:pt x="255260" y="27055"/>
                  </a:cubicBezTo>
                  <a:cubicBezTo>
                    <a:pt x="208796" y="27055"/>
                    <a:pt x="176447" y="0"/>
                    <a:pt x="176447" y="0"/>
                  </a:cubicBezTo>
                  <a:lnTo>
                    <a:pt x="176447" y="0"/>
                  </a:lnTo>
                  <a:cubicBezTo>
                    <a:pt x="78813" y="0"/>
                    <a:pt x="0" y="78812"/>
                    <a:pt x="0" y="176445"/>
                  </a:cubicBezTo>
                  <a:lnTo>
                    <a:pt x="0" y="309367"/>
                  </a:lnTo>
                  <a:lnTo>
                    <a:pt x="510521" y="309367"/>
                  </a:lnTo>
                  <a:lnTo>
                    <a:pt x="510521" y="176445"/>
                  </a:lnTo>
                  <a:cubicBezTo>
                    <a:pt x="510521" y="78812"/>
                    <a:pt x="431708" y="0"/>
                    <a:pt x="334074" y="0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3" name="Kombinationstegning: figur 102">
              <a:extLst>
                <a:ext uri="{FF2B5EF4-FFF2-40B4-BE49-F238E27FC236}">
                  <a16:creationId xmlns:a16="http://schemas.microsoft.com/office/drawing/2014/main" id="{9EF73E4D-4F9F-2EE7-5F08-76059B275CDB}"/>
                </a:ext>
              </a:extLst>
            </p:cNvPr>
            <p:cNvSpPr/>
            <p:nvPr/>
          </p:nvSpPr>
          <p:spPr>
            <a:xfrm>
              <a:off x="3185690" y="4648721"/>
              <a:ext cx="72343" cy="64108"/>
            </a:xfrm>
            <a:custGeom>
              <a:avLst/>
              <a:gdLst>
                <a:gd name="connsiteX0" fmla="*/ 0 w 72343"/>
                <a:gd name="connsiteY0" fmla="*/ 64108 h 64108"/>
                <a:gd name="connsiteX1" fmla="*/ 18821 w 72343"/>
                <a:gd name="connsiteY1" fmla="*/ 0 h 64108"/>
                <a:gd name="connsiteX2" fmla="*/ 51170 w 72343"/>
                <a:gd name="connsiteY2" fmla="*/ 0 h 64108"/>
                <a:gd name="connsiteX3" fmla="*/ 72343 w 72343"/>
                <a:gd name="connsiteY3" fmla="*/ 64108 h 6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43" h="64108">
                  <a:moveTo>
                    <a:pt x="0" y="64108"/>
                  </a:moveTo>
                  <a:lnTo>
                    <a:pt x="18821" y="0"/>
                  </a:lnTo>
                  <a:lnTo>
                    <a:pt x="51170" y="0"/>
                  </a:lnTo>
                  <a:lnTo>
                    <a:pt x="72343" y="64108"/>
                  </a:ln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4" name="Kombinationstegning: figur 103">
              <a:extLst>
                <a:ext uri="{FF2B5EF4-FFF2-40B4-BE49-F238E27FC236}">
                  <a16:creationId xmlns:a16="http://schemas.microsoft.com/office/drawing/2014/main" id="{025A17E1-2B06-6A29-AF8A-DC945E8CEFD9}"/>
                </a:ext>
              </a:extLst>
            </p:cNvPr>
            <p:cNvSpPr/>
            <p:nvPr/>
          </p:nvSpPr>
          <p:spPr>
            <a:xfrm>
              <a:off x="3220980" y="4587554"/>
              <a:ext cx="94105" cy="169975"/>
            </a:xfrm>
            <a:custGeom>
              <a:avLst/>
              <a:gdLst>
                <a:gd name="connsiteX0" fmla="*/ 94105 w 94105"/>
                <a:gd name="connsiteY0" fmla="*/ 0 h 169975"/>
                <a:gd name="connsiteX1" fmla="*/ 0 w 94105"/>
                <a:gd name="connsiteY1" fmla="*/ 169975 h 16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105" h="169975">
                  <a:moveTo>
                    <a:pt x="94105" y="0"/>
                  </a:moveTo>
                  <a:cubicBezTo>
                    <a:pt x="94105" y="0"/>
                    <a:pt x="47053" y="146449"/>
                    <a:pt x="0" y="169975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5" name="Kombinationstegning: figur 104">
              <a:extLst>
                <a:ext uri="{FF2B5EF4-FFF2-40B4-BE49-F238E27FC236}">
                  <a16:creationId xmlns:a16="http://schemas.microsoft.com/office/drawing/2014/main" id="{41F58C73-37B9-A077-7D00-D84AFE105856}"/>
                </a:ext>
              </a:extLst>
            </p:cNvPr>
            <p:cNvSpPr/>
            <p:nvPr/>
          </p:nvSpPr>
          <p:spPr>
            <a:xfrm>
              <a:off x="3126875" y="4587554"/>
              <a:ext cx="94105" cy="169975"/>
            </a:xfrm>
            <a:custGeom>
              <a:avLst/>
              <a:gdLst>
                <a:gd name="connsiteX0" fmla="*/ 94105 w 94105"/>
                <a:gd name="connsiteY0" fmla="*/ 169975 h 169975"/>
                <a:gd name="connsiteX1" fmla="*/ 0 w 94105"/>
                <a:gd name="connsiteY1" fmla="*/ 0 h 16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105" h="169975">
                  <a:moveTo>
                    <a:pt x="94105" y="169975"/>
                  </a:moveTo>
                  <a:cubicBezTo>
                    <a:pt x="47053" y="147038"/>
                    <a:pt x="0" y="0"/>
                    <a:pt x="0" y="0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6" name="Kombinationstegning: figur 105">
              <a:extLst>
                <a:ext uri="{FF2B5EF4-FFF2-40B4-BE49-F238E27FC236}">
                  <a16:creationId xmlns:a16="http://schemas.microsoft.com/office/drawing/2014/main" id="{D6955E97-E0FC-441D-1341-82693B3F64BE}"/>
                </a:ext>
              </a:extLst>
            </p:cNvPr>
            <p:cNvSpPr/>
            <p:nvPr/>
          </p:nvSpPr>
          <p:spPr>
            <a:xfrm>
              <a:off x="3236860" y="4616961"/>
              <a:ext cx="10586" cy="31760"/>
            </a:xfrm>
            <a:custGeom>
              <a:avLst/>
              <a:gdLst>
                <a:gd name="connsiteX0" fmla="*/ 0 w 10586"/>
                <a:gd name="connsiteY0" fmla="*/ 31760 h 31760"/>
                <a:gd name="connsiteX1" fmla="*/ 10587 w 10586"/>
                <a:gd name="connsiteY1" fmla="*/ 0 h 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86" h="31760">
                  <a:moveTo>
                    <a:pt x="0" y="31760"/>
                  </a:moveTo>
                  <a:lnTo>
                    <a:pt x="10587" y="0"/>
                  </a:lnTo>
                </a:path>
              </a:pathLst>
            </a:custGeom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7" name="Kombinationstegning: figur 106">
              <a:extLst>
                <a:ext uri="{FF2B5EF4-FFF2-40B4-BE49-F238E27FC236}">
                  <a16:creationId xmlns:a16="http://schemas.microsoft.com/office/drawing/2014/main" id="{77E0441F-B9CF-C2EE-2D7C-9D87FF6E5B0C}"/>
                </a:ext>
              </a:extLst>
            </p:cNvPr>
            <p:cNvSpPr/>
            <p:nvPr/>
          </p:nvSpPr>
          <p:spPr>
            <a:xfrm>
              <a:off x="3193925" y="4616961"/>
              <a:ext cx="11174" cy="31760"/>
            </a:xfrm>
            <a:custGeom>
              <a:avLst/>
              <a:gdLst>
                <a:gd name="connsiteX0" fmla="*/ 11175 w 11174"/>
                <a:gd name="connsiteY0" fmla="*/ 31760 h 31760"/>
                <a:gd name="connsiteX1" fmla="*/ 0 w 11174"/>
                <a:gd name="connsiteY1" fmla="*/ 0 h 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74" h="31760">
                  <a:moveTo>
                    <a:pt x="11175" y="31760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8" name="Kombinationstegning: figur 107">
              <a:extLst>
                <a:ext uri="{FF2B5EF4-FFF2-40B4-BE49-F238E27FC236}">
                  <a16:creationId xmlns:a16="http://schemas.microsoft.com/office/drawing/2014/main" id="{94008EA4-F10C-6A5F-48A1-AE5069DE157A}"/>
                </a:ext>
              </a:extLst>
            </p:cNvPr>
            <p:cNvSpPr/>
            <p:nvPr/>
          </p:nvSpPr>
          <p:spPr>
            <a:xfrm>
              <a:off x="3305086" y="4732239"/>
              <a:ext cx="102339" cy="48228"/>
            </a:xfrm>
            <a:custGeom>
              <a:avLst/>
              <a:gdLst>
                <a:gd name="connsiteX0" fmla="*/ 0 w 102339"/>
                <a:gd name="connsiteY0" fmla="*/ 0 h 48228"/>
                <a:gd name="connsiteX1" fmla="*/ 102339 w 102339"/>
                <a:gd name="connsiteY1" fmla="*/ 0 h 48228"/>
                <a:gd name="connsiteX2" fmla="*/ 102339 w 102339"/>
                <a:gd name="connsiteY2" fmla="*/ 48228 h 48228"/>
                <a:gd name="connsiteX3" fmla="*/ 0 w 102339"/>
                <a:gd name="connsiteY3" fmla="*/ 48228 h 4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39" h="48228">
                  <a:moveTo>
                    <a:pt x="0" y="0"/>
                  </a:moveTo>
                  <a:lnTo>
                    <a:pt x="102339" y="0"/>
                  </a:lnTo>
                  <a:lnTo>
                    <a:pt x="102339" y="48228"/>
                  </a:lnTo>
                  <a:lnTo>
                    <a:pt x="0" y="48228"/>
                  </a:ln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9" name="Kombinationstegning: figur 108">
              <a:extLst>
                <a:ext uri="{FF2B5EF4-FFF2-40B4-BE49-F238E27FC236}">
                  <a16:creationId xmlns:a16="http://schemas.microsoft.com/office/drawing/2014/main" id="{666ECCEE-65F6-054B-F13A-A6F405B07519}"/>
                </a:ext>
              </a:extLst>
            </p:cNvPr>
            <p:cNvSpPr/>
            <p:nvPr/>
          </p:nvSpPr>
          <p:spPr>
            <a:xfrm>
              <a:off x="3220980" y="4757529"/>
              <a:ext cx="58815" cy="138215"/>
            </a:xfrm>
            <a:custGeom>
              <a:avLst/>
              <a:gdLst>
                <a:gd name="connsiteX0" fmla="*/ 0 w 58815"/>
                <a:gd name="connsiteY0" fmla="*/ 138215 h 138215"/>
                <a:gd name="connsiteX1" fmla="*/ 0 w 58815"/>
                <a:gd name="connsiteY1" fmla="*/ 0 h 13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815" h="138215">
                  <a:moveTo>
                    <a:pt x="0" y="138215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0" name="Kombinationstegning: figur 109">
              <a:extLst>
                <a:ext uri="{FF2B5EF4-FFF2-40B4-BE49-F238E27FC236}">
                  <a16:creationId xmlns:a16="http://schemas.microsoft.com/office/drawing/2014/main" id="{3D0C0498-623F-9371-EB50-BDC11211FDA5}"/>
                </a:ext>
              </a:extLst>
            </p:cNvPr>
            <p:cNvSpPr/>
            <p:nvPr/>
          </p:nvSpPr>
          <p:spPr>
            <a:xfrm>
              <a:off x="3103936" y="4321122"/>
              <a:ext cx="231734" cy="231731"/>
            </a:xfrm>
            <a:custGeom>
              <a:avLst/>
              <a:gdLst>
                <a:gd name="connsiteX0" fmla="*/ 231734 w 231734"/>
                <a:gd name="connsiteY0" fmla="*/ 115866 h 231731"/>
                <a:gd name="connsiteX1" fmla="*/ 115867 w 231734"/>
                <a:gd name="connsiteY1" fmla="*/ 231731 h 231731"/>
                <a:gd name="connsiteX2" fmla="*/ 0 w 231734"/>
                <a:gd name="connsiteY2" fmla="*/ 115866 h 231731"/>
                <a:gd name="connsiteX3" fmla="*/ 115867 w 231734"/>
                <a:gd name="connsiteY3" fmla="*/ 0 h 231731"/>
                <a:gd name="connsiteX4" fmla="*/ 231734 w 231734"/>
                <a:gd name="connsiteY4" fmla="*/ 115866 h 23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734" h="231731">
                  <a:moveTo>
                    <a:pt x="231734" y="115866"/>
                  </a:moveTo>
                  <a:cubicBezTo>
                    <a:pt x="231734" y="179856"/>
                    <a:pt x="179859" y="231731"/>
                    <a:pt x="115867" y="231731"/>
                  </a:cubicBezTo>
                  <a:cubicBezTo>
                    <a:pt x="51875" y="231731"/>
                    <a:pt x="0" y="179856"/>
                    <a:pt x="0" y="115866"/>
                  </a:cubicBezTo>
                  <a:cubicBezTo>
                    <a:pt x="0" y="51875"/>
                    <a:pt x="51875" y="0"/>
                    <a:pt x="115867" y="0"/>
                  </a:cubicBezTo>
                  <a:cubicBezTo>
                    <a:pt x="179859" y="0"/>
                    <a:pt x="231734" y="51875"/>
                    <a:pt x="231734" y="115866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1" name="Kombinationstegning: figur 110">
              <a:extLst>
                <a:ext uri="{FF2B5EF4-FFF2-40B4-BE49-F238E27FC236}">
                  <a16:creationId xmlns:a16="http://schemas.microsoft.com/office/drawing/2014/main" id="{23F52993-B15B-D186-15D9-5B022CE48D06}"/>
                </a:ext>
              </a:extLst>
            </p:cNvPr>
            <p:cNvSpPr/>
            <p:nvPr/>
          </p:nvSpPr>
          <p:spPr>
            <a:xfrm>
              <a:off x="3115111" y="4335237"/>
              <a:ext cx="160567" cy="85281"/>
            </a:xfrm>
            <a:custGeom>
              <a:avLst/>
              <a:gdLst>
                <a:gd name="connsiteX0" fmla="*/ 0 w 160567"/>
                <a:gd name="connsiteY0" fmla="*/ 51757 h 85281"/>
                <a:gd name="connsiteX1" fmla="*/ 70579 w 160567"/>
                <a:gd name="connsiteY1" fmla="*/ 85282 h 85281"/>
                <a:gd name="connsiteX2" fmla="*/ 160567 w 160567"/>
                <a:gd name="connsiteY2" fmla="*/ 0 h 85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567" h="85281">
                  <a:moveTo>
                    <a:pt x="0" y="51757"/>
                  </a:moveTo>
                  <a:cubicBezTo>
                    <a:pt x="16468" y="72342"/>
                    <a:pt x="41759" y="85282"/>
                    <a:pt x="70579" y="85282"/>
                  </a:cubicBezTo>
                  <a:cubicBezTo>
                    <a:pt x="118808" y="85282"/>
                    <a:pt x="158214" y="47640"/>
                    <a:pt x="160567" y="0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C9B58534-1370-4BA8-FC02-F0961012BB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9095" y="1537996"/>
            <a:ext cx="588156" cy="3528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8D53951-7D4E-E1DA-AF5A-811AC1B8CD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8363" y="4069205"/>
            <a:ext cx="588156" cy="352894"/>
          </a:xfrm>
          <a:prstGeom prst="rect">
            <a:avLst/>
          </a:prstGeom>
        </p:spPr>
      </p:pic>
      <p:grpSp>
        <p:nvGrpSpPr>
          <p:cNvPr id="77" name="Gruppe 76">
            <a:extLst>
              <a:ext uri="{FF2B5EF4-FFF2-40B4-BE49-F238E27FC236}">
                <a16:creationId xmlns:a16="http://schemas.microsoft.com/office/drawing/2014/main" id="{A7D8B495-BD2A-805E-7E61-C287EDE54A60}"/>
              </a:ext>
            </a:extLst>
          </p:cNvPr>
          <p:cNvGrpSpPr/>
          <p:nvPr/>
        </p:nvGrpSpPr>
        <p:grpSpPr>
          <a:xfrm>
            <a:off x="8252974" y="2711607"/>
            <a:ext cx="291725" cy="464059"/>
            <a:chOff x="10890263" y="2780587"/>
            <a:chExt cx="291725" cy="464059"/>
          </a:xfrm>
        </p:grpSpPr>
        <p:sp>
          <p:nvSpPr>
            <p:cNvPr id="70" name="Kombinationstegning: figur 69">
              <a:extLst>
                <a:ext uri="{FF2B5EF4-FFF2-40B4-BE49-F238E27FC236}">
                  <a16:creationId xmlns:a16="http://schemas.microsoft.com/office/drawing/2014/main" id="{19F42C55-E9EA-7EF5-D47E-E03E93574E03}"/>
                </a:ext>
              </a:extLst>
            </p:cNvPr>
            <p:cNvSpPr/>
            <p:nvPr/>
          </p:nvSpPr>
          <p:spPr>
            <a:xfrm>
              <a:off x="10890263" y="2780587"/>
              <a:ext cx="291725" cy="464059"/>
            </a:xfrm>
            <a:custGeom>
              <a:avLst/>
              <a:gdLst>
                <a:gd name="connsiteX0" fmla="*/ 291725 w 291725"/>
                <a:gd name="connsiteY0" fmla="*/ 145864 h 464059"/>
                <a:gd name="connsiteX1" fmla="*/ 145863 w 291725"/>
                <a:gd name="connsiteY1" fmla="*/ 464060 h 464059"/>
                <a:gd name="connsiteX2" fmla="*/ 0 w 291725"/>
                <a:gd name="connsiteY2" fmla="*/ 145864 h 464059"/>
                <a:gd name="connsiteX3" fmla="*/ 145863 w 291725"/>
                <a:gd name="connsiteY3" fmla="*/ 0 h 464059"/>
                <a:gd name="connsiteX4" fmla="*/ 291725 w 291725"/>
                <a:gd name="connsiteY4" fmla="*/ 145864 h 46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725" h="464059">
                  <a:moveTo>
                    <a:pt x="291725" y="145864"/>
                  </a:moveTo>
                  <a:cubicBezTo>
                    <a:pt x="291725" y="226442"/>
                    <a:pt x="145863" y="464060"/>
                    <a:pt x="145863" y="464060"/>
                  </a:cubicBezTo>
                  <a:cubicBezTo>
                    <a:pt x="145863" y="464060"/>
                    <a:pt x="0" y="226442"/>
                    <a:pt x="0" y="145864"/>
                  </a:cubicBezTo>
                  <a:cubicBezTo>
                    <a:pt x="0" y="65286"/>
                    <a:pt x="65285" y="0"/>
                    <a:pt x="145863" y="0"/>
                  </a:cubicBezTo>
                  <a:cubicBezTo>
                    <a:pt x="226440" y="0"/>
                    <a:pt x="291725" y="65286"/>
                    <a:pt x="291725" y="145864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71" name="Kombinationstegning: figur 70">
              <a:extLst>
                <a:ext uri="{FF2B5EF4-FFF2-40B4-BE49-F238E27FC236}">
                  <a16:creationId xmlns:a16="http://schemas.microsoft.com/office/drawing/2014/main" id="{50BCD7A2-B3F0-DF4D-7BF1-76B41821D56F}"/>
                </a:ext>
              </a:extLst>
            </p:cNvPr>
            <p:cNvSpPr/>
            <p:nvPr/>
          </p:nvSpPr>
          <p:spPr>
            <a:xfrm>
              <a:off x="10967312" y="2861753"/>
              <a:ext cx="137628" cy="137629"/>
            </a:xfrm>
            <a:custGeom>
              <a:avLst/>
              <a:gdLst>
                <a:gd name="connsiteX0" fmla="*/ 137629 w 137628"/>
                <a:gd name="connsiteY0" fmla="*/ 68815 h 137629"/>
                <a:gd name="connsiteX1" fmla="*/ 68814 w 137628"/>
                <a:gd name="connsiteY1" fmla="*/ 137630 h 137629"/>
                <a:gd name="connsiteX2" fmla="*/ 0 w 137628"/>
                <a:gd name="connsiteY2" fmla="*/ 68815 h 137629"/>
                <a:gd name="connsiteX3" fmla="*/ 68814 w 137628"/>
                <a:gd name="connsiteY3" fmla="*/ 0 h 137629"/>
                <a:gd name="connsiteX4" fmla="*/ 137629 w 137628"/>
                <a:gd name="connsiteY4" fmla="*/ 68815 h 13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628" h="137629">
                  <a:moveTo>
                    <a:pt x="137629" y="68815"/>
                  </a:moveTo>
                  <a:cubicBezTo>
                    <a:pt x="137629" y="106457"/>
                    <a:pt x="107044" y="137630"/>
                    <a:pt x="68814" y="137630"/>
                  </a:cubicBezTo>
                  <a:cubicBezTo>
                    <a:pt x="30584" y="137630"/>
                    <a:pt x="0" y="107045"/>
                    <a:pt x="0" y="68815"/>
                  </a:cubicBezTo>
                  <a:cubicBezTo>
                    <a:pt x="0" y="30584"/>
                    <a:pt x="30584" y="0"/>
                    <a:pt x="68814" y="0"/>
                  </a:cubicBezTo>
                  <a:cubicBezTo>
                    <a:pt x="107044" y="0"/>
                    <a:pt x="137629" y="30584"/>
                    <a:pt x="137629" y="68815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D7FB0494-A612-0597-79E8-69D47B213C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0380" y="3951574"/>
            <a:ext cx="588156" cy="58815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8E94A67-B03D-5800-E73F-0AD9B8F01A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1699" y="4010390"/>
            <a:ext cx="588156" cy="47052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EE7D033-0D55-6EC5-209B-81B25A5895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51877" y="2649561"/>
            <a:ext cx="646972" cy="58815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C063A5CC-557B-E123-5081-7F7AA67AC7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16399" y="1420368"/>
            <a:ext cx="529342" cy="588150"/>
          </a:xfrm>
          <a:prstGeom prst="rect">
            <a:avLst/>
          </a:prstGeom>
        </p:spPr>
      </p:pic>
      <p:grpSp>
        <p:nvGrpSpPr>
          <p:cNvPr id="84" name="Gruppe 83">
            <a:extLst>
              <a:ext uri="{FF2B5EF4-FFF2-40B4-BE49-F238E27FC236}">
                <a16:creationId xmlns:a16="http://schemas.microsoft.com/office/drawing/2014/main" id="{C2980B69-9B27-6E8E-0AE3-81FCEAE204DC}"/>
              </a:ext>
            </a:extLst>
          </p:cNvPr>
          <p:cNvGrpSpPr/>
          <p:nvPr/>
        </p:nvGrpSpPr>
        <p:grpSpPr>
          <a:xfrm>
            <a:off x="11271745" y="1450656"/>
            <a:ext cx="576392" cy="527575"/>
            <a:chOff x="9698735" y="663111"/>
            <a:chExt cx="576392" cy="527575"/>
          </a:xfrm>
        </p:grpSpPr>
        <p:sp>
          <p:nvSpPr>
            <p:cNvPr id="79" name="Kombinationstegning: figur 78">
              <a:extLst>
                <a:ext uri="{FF2B5EF4-FFF2-40B4-BE49-F238E27FC236}">
                  <a16:creationId xmlns:a16="http://schemas.microsoft.com/office/drawing/2014/main" id="{5945E25A-ED01-50EE-C2FB-AEA1572FD172}"/>
                </a:ext>
              </a:extLst>
            </p:cNvPr>
            <p:cNvSpPr/>
            <p:nvPr/>
          </p:nvSpPr>
          <p:spPr>
            <a:xfrm>
              <a:off x="9698735" y="663111"/>
              <a:ext cx="576392" cy="527575"/>
            </a:xfrm>
            <a:custGeom>
              <a:avLst/>
              <a:gdLst>
                <a:gd name="connsiteX0" fmla="*/ 575805 w 576392"/>
                <a:gd name="connsiteY0" fmla="*/ 149392 h 527575"/>
                <a:gd name="connsiteX1" fmla="*/ 426413 w 576392"/>
                <a:gd name="connsiteY1" fmla="*/ 0 h 527575"/>
                <a:gd name="connsiteX2" fmla="*/ 288196 w 576392"/>
                <a:gd name="connsiteY2" fmla="*/ 93517 h 527575"/>
                <a:gd name="connsiteX3" fmla="*/ 149392 w 576392"/>
                <a:gd name="connsiteY3" fmla="*/ 0 h 527575"/>
                <a:gd name="connsiteX4" fmla="*/ 0 w 576392"/>
                <a:gd name="connsiteY4" fmla="*/ 149392 h 527575"/>
                <a:gd name="connsiteX5" fmla="*/ 288196 w 576392"/>
                <a:gd name="connsiteY5" fmla="*/ 527576 h 527575"/>
                <a:gd name="connsiteX6" fmla="*/ 576393 w 576392"/>
                <a:gd name="connsiteY6" fmla="*/ 149392 h 52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392" h="527575">
                  <a:moveTo>
                    <a:pt x="575805" y="149392"/>
                  </a:moveTo>
                  <a:cubicBezTo>
                    <a:pt x="575805" y="67050"/>
                    <a:pt x="508755" y="0"/>
                    <a:pt x="426413" y="0"/>
                  </a:cubicBezTo>
                  <a:cubicBezTo>
                    <a:pt x="363480" y="0"/>
                    <a:pt x="309958" y="38818"/>
                    <a:pt x="288196" y="93517"/>
                  </a:cubicBezTo>
                  <a:cubicBezTo>
                    <a:pt x="265847" y="38818"/>
                    <a:pt x="212324" y="0"/>
                    <a:pt x="149392" y="0"/>
                  </a:cubicBezTo>
                  <a:cubicBezTo>
                    <a:pt x="67050" y="0"/>
                    <a:pt x="0" y="67050"/>
                    <a:pt x="0" y="149392"/>
                  </a:cubicBezTo>
                  <a:cubicBezTo>
                    <a:pt x="0" y="311135"/>
                    <a:pt x="288196" y="527576"/>
                    <a:pt x="288196" y="527576"/>
                  </a:cubicBezTo>
                  <a:cubicBezTo>
                    <a:pt x="288196" y="527576"/>
                    <a:pt x="576393" y="291725"/>
                    <a:pt x="576393" y="149392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0" name="Kombinationstegning: figur 79">
              <a:extLst>
                <a:ext uri="{FF2B5EF4-FFF2-40B4-BE49-F238E27FC236}">
                  <a16:creationId xmlns:a16="http://schemas.microsoft.com/office/drawing/2014/main" id="{EB86D92B-D9CB-17D8-1B2B-7940B303690C}"/>
                </a:ext>
              </a:extLst>
            </p:cNvPr>
            <p:cNvSpPr/>
            <p:nvPr/>
          </p:nvSpPr>
          <p:spPr>
            <a:xfrm>
              <a:off x="9858125" y="849556"/>
              <a:ext cx="229380" cy="158213"/>
            </a:xfrm>
            <a:custGeom>
              <a:avLst/>
              <a:gdLst>
                <a:gd name="connsiteX0" fmla="*/ 229381 w 229380"/>
                <a:gd name="connsiteY0" fmla="*/ 77637 h 158213"/>
                <a:gd name="connsiteX1" fmla="*/ 157626 w 229380"/>
                <a:gd name="connsiteY1" fmla="*/ 77637 h 158213"/>
                <a:gd name="connsiteX2" fmla="*/ 127042 w 229380"/>
                <a:gd name="connsiteY2" fmla="*/ 158214 h 158213"/>
                <a:gd name="connsiteX3" fmla="*/ 85871 w 229380"/>
                <a:gd name="connsiteY3" fmla="*/ 0 h 158213"/>
                <a:gd name="connsiteX4" fmla="*/ 57639 w 229380"/>
                <a:gd name="connsiteY4" fmla="*/ 78813 h 158213"/>
                <a:gd name="connsiteX5" fmla="*/ 0 w 229380"/>
                <a:gd name="connsiteY5" fmla="*/ 78813 h 15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80" h="158213">
                  <a:moveTo>
                    <a:pt x="229381" y="77637"/>
                  </a:moveTo>
                  <a:lnTo>
                    <a:pt x="157626" y="77637"/>
                  </a:lnTo>
                  <a:lnTo>
                    <a:pt x="127042" y="158214"/>
                  </a:lnTo>
                  <a:lnTo>
                    <a:pt x="85871" y="0"/>
                  </a:lnTo>
                  <a:lnTo>
                    <a:pt x="57639" y="78813"/>
                  </a:lnTo>
                  <a:lnTo>
                    <a:pt x="0" y="78813"/>
                  </a:ln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46713486-60E9-B77F-9744-55DB5E2C66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78655" y="5361935"/>
            <a:ext cx="646972" cy="41171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663D3F1-588A-97CA-59B9-0D9B73D1C0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88727" y="1479181"/>
            <a:ext cx="470524" cy="470524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47F218AE-60C7-A617-B954-EFE7A4BF42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4889" y="2678965"/>
            <a:ext cx="529342" cy="52934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F4806D48-9172-F4C8-B9E5-24DF5B1B46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80237" y="1449772"/>
            <a:ext cx="529342" cy="52934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5A45A174-1CA8-2D6B-2A2D-2925FC9066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37373" y="5273716"/>
            <a:ext cx="529342" cy="58815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CD429E49-9176-4070-4C88-4E66C76E18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649095" y="2796594"/>
            <a:ext cx="588156" cy="294084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2DB7AF6A-9A90-8BB5-06B0-6D9C8B870F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144075" y="1479181"/>
            <a:ext cx="470524" cy="47052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0656B055-F9D4-0793-560A-47D2C4A08E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29682" y="3922164"/>
            <a:ext cx="470524" cy="646976"/>
          </a:xfrm>
          <a:prstGeom prst="rect">
            <a:avLst/>
          </a:prstGeom>
        </p:spPr>
      </p:pic>
      <p:grpSp>
        <p:nvGrpSpPr>
          <p:cNvPr id="116" name="Grafik 49">
            <a:extLst>
              <a:ext uri="{FF2B5EF4-FFF2-40B4-BE49-F238E27FC236}">
                <a16:creationId xmlns:a16="http://schemas.microsoft.com/office/drawing/2014/main" id="{87DC4941-3C6B-51E9-B395-A63B1B28CBEF}"/>
              </a:ext>
            </a:extLst>
          </p:cNvPr>
          <p:cNvGrpSpPr/>
          <p:nvPr/>
        </p:nvGrpSpPr>
        <p:grpSpPr>
          <a:xfrm>
            <a:off x="453050" y="5303649"/>
            <a:ext cx="364124" cy="528285"/>
            <a:chOff x="1087855" y="4598687"/>
            <a:chExt cx="364124" cy="528285"/>
          </a:xfrm>
          <a:noFill/>
        </p:grpSpPr>
        <p:sp>
          <p:nvSpPr>
            <p:cNvPr id="117" name="Kombinationstegning: figur 116">
              <a:extLst>
                <a:ext uri="{FF2B5EF4-FFF2-40B4-BE49-F238E27FC236}">
                  <a16:creationId xmlns:a16="http://schemas.microsoft.com/office/drawing/2014/main" id="{0C6BC19C-C6E0-E855-438D-0F54B13DC706}"/>
                </a:ext>
              </a:extLst>
            </p:cNvPr>
            <p:cNvSpPr/>
            <p:nvPr/>
          </p:nvSpPr>
          <p:spPr>
            <a:xfrm>
              <a:off x="1087855" y="4598687"/>
              <a:ext cx="174737" cy="337178"/>
            </a:xfrm>
            <a:custGeom>
              <a:avLst/>
              <a:gdLst>
                <a:gd name="connsiteX0" fmla="*/ 129873 w 174737"/>
                <a:gd name="connsiteY0" fmla="*/ 200138 h 337178"/>
                <a:gd name="connsiteX1" fmla="*/ 115169 w 174737"/>
                <a:gd name="connsiteY1" fmla="*/ 169554 h 337178"/>
                <a:gd name="connsiteX2" fmla="*/ 146930 w 174737"/>
                <a:gd name="connsiteY2" fmla="*/ 152497 h 337178"/>
                <a:gd name="connsiteX3" fmla="*/ 168692 w 174737"/>
                <a:gd name="connsiteY3" fmla="*/ 82506 h 337178"/>
                <a:gd name="connsiteX4" fmla="*/ 168692 w 174737"/>
                <a:gd name="connsiteY4" fmla="*/ 82506 h 337178"/>
                <a:gd name="connsiteX5" fmla="*/ 139872 w 174737"/>
                <a:gd name="connsiteY5" fmla="*/ 27808 h 337178"/>
                <a:gd name="connsiteX6" fmla="*/ 139872 w 174737"/>
                <a:gd name="connsiteY6" fmla="*/ 27808 h 337178"/>
                <a:gd name="connsiteX7" fmla="*/ 69881 w 174737"/>
                <a:gd name="connsiteY7" fmla="*/ 6046 h 337178"/>
                <a:gd name="connsiteX8" fmla="*/ 69881 w 174737"/>
                <a:gd name="connsiteY8" fmla="*/ 6046 h 337178"/>
                <a:gd name="connsiteX9" fmla="*/ 478 w 174737"/>
                <a:gd name="connsiteY9" fmla="*/ 152497 h 337178"/>
                <a:gd name="connsiteX10" fmla="*/ 54589 w 174737"/>
                <a:gd name="connsiteY10" fmla="*/ 337179 h 33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737" h="337178">
                  <a:moveTo>
                    <a:pt x="129873" y="200138"/>
                  </a:moveTo>
                  <a:lnTo>
                    <a:pt x="115169" y="169554"/>
                  </a:lnTo>
                  <a:lnTo>
                    <a:pt x="146930" y="152497"/>
                  </a:lnTo>
                  <a:cubicBezTo>
                    <a:pt x="172220" y="138970"/>
                    <a:pt x="182219" y="107797"/>
                    <a:pt x="168692" y="82506"/>
                  </a:cubicBezTo>
                  <a:lnTo>
                    <a:pt x="168692" y="82506"/>
                  </a:lnTo>
                  <a:lnTo>
                    <a:pt x="139872" y="27808"/>
                  </a:lnTo>
                  <a:lnTo>
                    <a:pt x="139872" y="27808"/>
                  </a:lnTo>
                  <a:cubicBezTo>
                    <a:pt x="126344" y="2517"/>
                    <a:pt x="95172" y="-7482"/>
                    <a:pt x="69881" y="6046"/>
                  </a:cubicBezTo>
                  <a:lnTo>
                    <a:pt x="69881" y="6046"/>
                  </a:lnTo>
                  <a:cubicBezTo>
                    <a:pt x="12242" y="36630"/>
                    <a:pt x="-3051" y="87212"/>
                    <a:pt x="478" y="152497"/>
                  </a:cubicBezTo>
                  <a:cubicBezTo>
                    <a:pt x="4007" y="217195"/>
                    <a:pt x="28710" y="287774"/>
                    <a:pt x="54589" y="337179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8" name="Kombinationstegning: figur 117">
              <a:extLst>
                <a:ext uri="{FF2B5EF4-FFF2-40B4-BE49-F238E27FC236}">
                  <a16:creationId xmlns:a16="http://schemas.microsoft.com/office/drawing/2014/main" id="{D3C182AC-83B7-341D-EB1E-87D52463B46F}"/>
                </a:ext>
              </a:extLst>
            </p:cNvPr>
            <p:cNvSpPr/>
            <p:nvPr/>
          </p:nvSpPr>
          <p:spPr>
            <a:xfrm>
              <a:off x="1142443" y="4768240"/>
              <a:ext cx="309535" cy="358731"/>
            </a:xfrm>
            <a:custGeom>
              <a:avLst/>
              <a:gdLst>
                <a:gd name="connsiteX0" fmla="*/ 60580 w 309535"/>
                <a:gd name="connsiteY0" fmla="*/ 0 h 358731"/>
                <a:gd name="connsiteX1" fmla="*/ 167625 w 309535"/>
                <a:gd name="connsiteY1" fmla="*/ 218207 h 358731"/>
                <a:gd name="connsiteX2" fmla="*/ 204679 w 309535"/>
                <a:gd name="connsiteY2" fmla="*/ 196445 h 358731"/>
                <a:gd name="connsiteX3" fmla="*/ 274670 w 309535"/>
                <a:gd name="connsiteY3" fmla="*/ 218207 h 358731"/>
                <a:gd name="connsiteX4" fmla="*/ 274670 w 309535"/>
                <a:gd name="connsiteY4" fmla="*/ 218207 h 358731"/>
                <a:gd name="connsiteX5" fmla="*/ 303489 w 309535"/>
                <a:gd name="connsiteY5" fmla="*/ 272905 h 358731"/>
                <a:gd name="connsiteX6" fmla="*/ 303489 w 309535"/>
                <a:gd name="connsiteY6" fmla="*/ 272905 h 358731"/>
                <a:gd name="connsiteX7" fmla="*/ 281728 w 309535"/>
                <a:gd name="connsiteY7" fmla="*/ 342896 h 358731"/>
                <a:gd name="connsiteX8" fmla="*/ 281728 w 309535"/>
                <a:gd name="connsiteY8" fmla="*/ 342896 h 358731"/>
                <a:gd name="connsiteX9" fmla="*/ 121749 w 309535"/>
                <a:gd name="connsiteY9" fmla="*/ 317017 h 358731"/>
                <a:gd name="connsiteX10" fmla="*/ 0 w 309535"/>
                <a:gd name="connsiteY10" fmla="*/ 167625 h 35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535" h="358731">
                  <a:moveTo>
                    <a:pt x="60580" y="0"/>
                  </a:moveTo>
                  <a:lnTo>
                    <a:pt x="167625" y="218207"/>
                  </a:lnTo>
                  <a:cubicBezTo>
                    <a:pt x="174095" y="215854"/>
                    <a:pt x="204679" y="196445"/>
                    <a:pt x="204679" y="196445"/>
                  </a:cubicBezTo>
                  <a:cubicBezTo>
                    <a:pt x="229970" y="182917"/>
                    <a:pt x="261142" y="192916"/>
                    <a:pt x="274670" y="218207"/>
                  </a:cubicBezTo>
                  <a:lnTo>
                    <a:pt x="274670" y="218207"/>
                  </a:lnTo>
                  <a:lnTo>
                    <a:pt x="303489" y="272905"/>
                  </a:lnTo>
                  <a:lnTo>
                    <a:pt x="303489" y="272905"/>
                  </a:lnTo>
                  <a:cubicBezTo>
                    <a:pt x="317017" y="298196"/>
                    <a:pt x="307018" y="329368"/>
                    <a:pt x="281728" y="342896"/>
                  </a:cubicBezTo>
                  <a:lnTo>
                    <a:pt x="281728" y="342896"/>
                  </a:lnTo>
                  <a:cubicBezTo>
                    <a:pt x="224088" y="373480"/>
                    <a:pt x="173507" y="357012"/>
                    <a:pt x="121749" y="317017"/>
                  </a:cubicBezTo>
                  <a:cubicBezTo>
                    <a:pt x="70579" y="277611"/>
                    <a:pt x="26467" y="217618"/>
                    <a:pt x="0" y="167625"/>
                  </a:cubicBez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44D9F2D5-FE08-9540-B976-8D9F05743E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48741" y="2649558"/>
            <a:ext cx="352894" cy="588156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D94F1B00-75B8-4A0C-44EE-4B69B71E23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87638" y="5361933"/>
            <a:ext cx="588156" cy="411716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F450282F-4BC4-2234-A435-9A8B0CA257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706697" y="3980981"/>
            <a:ext cx="529342" cy="52934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8B27EED6-FDF5-69C9-BB47-41D19DB4BE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28920" y="5303120"/>
            <a:ext cx="646972" cy="529342"/>
          </a:xfrm>
          <a:prstGeom prst="rect">
            <a:avLst/>
          </a:prstGeom>
        </p:spPr>
      </p:pic>
      <p:grpSp>
        <p:nvGrpSpPr>
          <p:cNvPr id="88" name="Grafik 61">
            <a:extLst>
              <a:ext uri="{FF2B5EF4-FFF2-40B4-BE49-F238E27FC236}">
                <a16:creationId xmlns:a16="http://schemas.microsoft.com/office/drawing/2014/main" id="{8E39F733-4757-A5BE-A8C7-6FB60C840343}"/>
              </a:ext>
            </a:extLst>
          </p:cNvPr>
          <p:cNvGrpSpPr/>
          <p:nvPr/>
        </p:nvGrpSpPr>
        <p:grpSpPr>
          <a:xfrm>
            <a:off x="5087540" y="5279889"/>
            <a:ext cx="415827" cy="575805"/>
            <a:chOff x="4857074" y="5500831"/>
            <a:chExt cx="415827" cy="575805"/>
          </a:xfrm>
          <a:noFill/>
        </p:grpSpPr>
        <p:sp>
          <p:nvSpPr>
            <p:cNvPr id="89" name="Kombinationstegning: figur 88">
              <a:extLst>
                <a:ext uri="{FF2B5EF4-FFF2-40B4-BE49-F238E27FC236}">
                  <a16:creationId xmlns:a16="http://schemas.microsoft.com/office/drawing/2014/main" id="{5EC0FEA8-3964-7C80-EA89-DD546355E3E4}"/>
                </a:ext>
              </a:extLst>
            </p:cNvPr>
            <p:cNvSpPr/>
            <p:nvPr/>
          </p:nvSpPr>
          <p:spPr>
            <a:xfrm>
              <a:off x="4875307" y="5994294"/>
              <a:ext cx="397594" cy="82341"/>
            </a:xfrm>
            <a:custGeom>
              <a:avLst/>
              <a:gdLst>
                <a:gd name="connsiteX0" fmla="*/ 0 w 397594"/>
                <a:gd name="connsiteY0" fmla="*/ 0 h 82341"/>
                <a:gd name="connsiteX1" fmla="*/ 397595 w 397594"/>
                <a:gd name="connsiteY1" fmla="*/ 0 h 82341"/>
                <a:gd name="connsiteX2" fmla="*/ 397595 w 397594"/>
                <a:gd name="connsiteY2" fmla="*/ 82342 h 82341"/>
                <a:gd name="connsiteX3" fmla="*/ 0 w 397594"/>
                <a:gd name="connsiteY3" fmla="*/ 82342 h 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594" h="82341">
                  <a:moveTo>
                    <a:pt x="0" y="0"/>
                  </a:moveTo>
                  <a:lnTo>
                    <a:pt x="397595" y="0"/>
                  </a:lnTo>
                  <a:lnTo>
                    <a:pt x="397595" y="82342"/>
                  </a:lnTo>
                  <a:lnTo>
                    <a:pt x="0" y="82342"/>
                  </a:ln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0" name="Kombinationstegning: figur 89">
              <a:extLst>
                <a:ext uri="{FF2B5EF4-FFF2-40B4-BE49-F238E27FC236}">
                  <a16:creationId xmlns:a16="http://schemas.microsoft.com/office/drawing/2014/main" id="{75CA2968-C465-4D78-130F-11C616F4D6A1}"/>
                </a:ext>
              </a:extLst>
            </p:cNvPr>
            <p:cNvSpPr/>
            <p:nvPr/>
          </p:nvSpPr>
          <p:spPr>
            <a:xfrm>
              <a:off x="4857074" y="5700804"/>
              <a:ext cx="165860" cy="165860"/>
            </a:xfrm>
            <a:custGeom>
              <a:avLst/>
              <a:gdLst>
                <a:gd name="connsiteX0" fmla="*/ 165860 w 165860"/>
                <a:gd name="connsiteY0" fmla="*/ 82930 h 165860"/>
                <a:gd name="connsiteX1" fmla="*/ 82930 w 165860"/>
                <a:gd name="connsiteY1" fmla="*/ 165860 h 165860"/>
                <a:gd name="connsiteX2" fmla="*/ 0 w 165860"/>
                <a:gd name="connsiteY2" fmla="*/ 82930 h 165860"/>
                <a:gd name="connsiteX3" fmla="*/ 82930 w 165860"/>
                <a:gd name="connsiteY3" fmla="*/ 0 h 165860"/>
                <a:gd name="connsiteX4" fmla="*/ 165860 w 165860"/>
                <a:gd name="connsiteY4" fmla="*/ 82930 h 16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860" h="165860">
                  <a:moveTo>
                    <a:pt x="165860" y="82930"/>
                  </a:moveTo>
                  <a:cubicBezTo>
                    <a:pt x="165860" y="128731"/>
                    <a:pt x="128731" y="165860"/>
                    <a:pt x="82930" y="165860"/>
                  </a:cubicBezTo>
                  <a:cubicBezTo>
                    <a:pt x="37129" y="165860"/>
                    <a:pt x="0" y="128731"/>
                    <a:pt x="0" y="82930"/>
                  </a:cubicBezTo>
                  <a:cubicBezTo>
                    <a:pt x="0" y="37129"/>
                    <a:pt x="37129" y="0"/>
                    <a:pt x="82930" y="0"/>
                  </a:cubicBezTo>
                  <a:cubicBezTo>
                    <a:pt x="128731" y="0"/>
                    <a:pt x="165860" y="37129"/>
                    <a:pt x="165860" y="82930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1" name="Kombinationstegning: figur 90">
              <a:extLst>
                <a:ext uri="{FF2B5EF4-FFF2-40B4-BE49-F238E27FC236}">
                  <a16:creationId xmlns:a16="http://schemas.microsoft.com/office/drawing/2014/main" id="{4E63D32E-9CAF-73AA-EC69-2EE83AEA3F4E}"/>
                </a:ext>
              </a:extLst>
            </p:cNvPr>
            <p:cNvSpPr/>
            <p:nvPr/>
          </p:nvSpPr>
          <p:spPr>
            <a:xfrm>
              <a:off x="4896481" y="5854313"/>
              <a:ext cx="86459" cy="139981"/>
            </a:xfrm>
            <a:custGeom>
              <a:avLst/>
              <a:gdLst>
                <a:gd name="connsiteX0" fmla="*/ 86459 w 86459"/>
                <a:gd name="connsiteY0" fmla="*/ 0 h 139981"/>
                <a:gd name="connsiteX1" fmla="*/ 86459 w 86459"/>
                <a:gd name="connsiteY1" fmla="*/ 139981 h 139981"/>
                <a:gd name="connsiteX2" fmla="*/ 0 w 86459"/>
                <a:gd name="connsiteY2" fmla="*/ 139981 h 139981"/>
                <a:gd name="connsiteX3" fmla="*/ 0 w 86459"/>
                <a:gd name="connsiteY3" fmla="*/ 0 h 13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59" h="139981">
                  <a:moveTo>
                    <a:pt x="86459" y="0"/>
                  </a:moveTo>
                  <a:lnTo>
                    <a:pt x="86459" y="139981"/>
                  </a:lnTo>
                  <a:lnTo>
                    <a:pt x="0" y="139981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2" name="Kombinationstegning: figur 91">
              <a:extLst>
                <a:ext uri="{FF2B5EF4-FFF2-40B4-BE49-F238E27FC236}">
                  <a16:creationId xmlns:a16="http://schemas.microsoft.com/office/drawing/2014/main" id="{436A7A67-CDC2-62AC-EFF5-7D3AFCE890FA}"/>
                </a:ext>
              </a:extLst>
            </p:cNvPr>
            <p:cNvSpPr/>
            <p:nvPr/>
          </p:nvSpPr>
          <p:spPr>
            <a:xfrm>
              <a:off x="4896481" y="5572586"/>
              <a:ext cx="86459" cy="139981"/>
            </a:xfrm>
            <a:custGeom>
              <a:avLst/>
              <a:gdLst>
                <a:gd name="connsiteX0" fmla="*/ 0 w 86459"/>
                <a:gd name="connsiteY0" fmla="*/ 139981 h 139981"/>
                <a:gd name="connsiteX1" fmla="*/ 0 w 86459"/>
                <a:gd name="connsiteY1" fmla="*/ 0 h 139981"/>
                <a:gd name="connsiteX2" fmla="*/ 86459 w 86459"/>
                <a:gd name="connsiteY2" fmla="*/ 0 h 139981"/>
                <a:gd name="connsiteX3" fmla="*/ 86459 w 86459"/>
                <a:gd name="connsiteY3" fmla="*/ 139981 h 13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59" h="139981">
                  <a:moveTo>
                    <a:pt x="0" y="139981"/>
                  </a:moveTo>
                  <a:lnTo>
                    <a:pt x="0" y="0"/>
                  </a:lnTo>
                  <a:lnTo>
                    <a:pt x="86459" y="0"/>
                  </a:lnTo>
                  <a:lnTo>
                    <a:pt x="86459" y="139981"/>
                  </a:lnTo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3" name="Kombinationstegning: figur 92">
              <a:extLst>
                <a:ext uri="{FF2B5EF4-FFF2-40B4-BE49-F238E27FC236}">
                  <a16:creationId xmlns:a16="http://schemas.microsoft.com/office/drawing/2014/main" id="{6B2CB551-B9E9-5D66-0DAF-D322FAD66651}"/>
                </a:ext>
              </a:extLst>
            </p:cNvPr>
            <p:cNvSpPr/>
            <p:nvPr/>
          </p:nvSpPr>
          <p:spPr>
            <a:xfrm>
              <a:off x="5117040" y="5572586"/>
              <a:ext cx="94693" cy="234674"/>
            </a:xfrm>
            <a:custGeom>
              <a:avLst/>
              <a:gdLst>
                <a:gd name="connsiteX0" fmla="*/ 0 w 94693"/>
                <a:gd name="connsiteY0" fmla="*/ 0 h 234674"/>
                <a:gd name="connsiteX1" fmla="*/ 94693 w 94693"/>
                <a:gd name="connsiteY1" fmla="*/ 0 h 234674"/>
                <a:gd name="connsiteX2" fmla="*/ 94693 w 94693"/>
                <a:gd name="connsiteY2" fmla="*/ 234674 h 234674"/>
                <a:gd name="connsiteX3" fmla="*/ 0 w 94693"/>
                <a:gd name="connsiteY3" fmla="*/ 234674 h 23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693" h="234674">
                  <a:moveTo>
                    <a:pt x="0" y="0"/>
                  </a:moveTo>
                  <a:lnTo>
                    <a:pt x="94693" y="0"/>
                  </a:lnTo>
                  <a:lnTo>
                    <a:pt x="94693" y="234674"/>
                  </a:lnTo>
                  <a:lnTo>
                    <a:pt x="0" y="234674"/>
                  </a:ln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4" name="Kombinationstegning: figur 93">
              <a:extLst>
                <a:ext uri="{FF2B5EF4-FFF2-40B4-BE49-F238E27FC236}">
                  <a16:creationId xmlns:a16="http://schemas.microsoft.com/office/drawing/2014/main" id="{9C69081D-8C45-C544-56D1-36AC734D71EA}"/>
                </a:ext>
              </a:extLst>
            </p:cNvPr>
            <p:cNvSpPr/>
            <p:nvPr/>
          </p:nvSpPr>
          <p:spPr>
            <a:xfrm>
              <a:off x="5144683" y="5807260"/>
              <a:ext cx="39994" cy="48816"/>
            </a:xfrm>
            <a:custGeom>
              <a:avLst/>
              <a:gdLst>
                <a:gd name="connsiteX0" fmla="*/ 6470 w 39994"/>
                <a:gd name="connsiteY0" fmla="*/ 0 h 48816"/>
                <a:gd name="connsiteX1" fmla="*/ 32349 w 39994"/>
                <a:gd name="connsiteY1" fmla="*/ 0 h 48816"/>
                <a:gd name="connsiteX2" fmla="*/ 39995 w 39994"/>
                <a:gd name="connsiteY2" fmla="*/ 7646 h 48816"/>
                <a:gd name="connsiteX3" fmla="*/ 39995 w 39994"/>
                <a:gd name="connsiteY3" fmla="*/ 35878 h 48816"/>
                <a:gd name="connsiteX4" fmla="*/ 27055 w 39994"/>
                <a:gd name="connsiteY4" fmla="*/ 48817 h 48816"/>
                <a:gd name="connsiteX5" fmla="*/ 12939 w 39994"/>
                <a:gd name="connsiteY5" fmla="*/ 48817 h 48816"/>
                <a:gd name="connsiteX6" fmla="*/ 0 w 39994"/>
                <a:gd name="connsiteY6" fmla="*/ 35878 h 48816"/>
                <a:gd name="connsiteX7" fmla="*/ 0 w 39994"/>
                <a:gd name="connsiteY7" fmla="*/ 7646 h 48816"/>
                <a:gd name="connsiteX8" fmla="*/ 7646 w 39994"/>
                <a:gd name="connsiteY8" fmla="*/ 0 h 4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94" h="48816">
                  <a:moveTo>
                    <a:pt x="6470" y="0"/>
                  </a:moveTo>
                  <a:lnTo>
                    <a:pt x="32349" y="0"/>
                  </a:lnTo>
                  <a:cubicBezTo>
                    <a:pt x="36466" y="0"/>
                    <a:pt x="39995" y="3529"/>
                    <a:pt x="39995" y="7646"/>
                  </a:cubicBezTo>
                  <a:lnTo>
                    <a:pt x="39995" y="35878"/>
                  </a:lnTo>
                  <a:cubicBezTo>
                    <a:pt x="39995" y="42935"/>
                    <a:pt x="34113" y="48817"/>
                    <a:pt x="27055" y="48817"/>
                  </a:cubicBezTo>
                  <a:lnTo>
                    <a:pt x="12939" y="48817"/>
                  </a:lnTo>
                  <a:cubicBezTo>
                    <a:pt x="5882" y="48817"/>
                    <a:pt x="0" y="42935"/>
                    <a:pt x="0" y="35878"/>
                  </a:cubicBezTo>
                  <a:lnTo>
                    <a:pt x="0" y="7646"/>
                  </a:lnTo>
                  <a:cubicBezTo>
                    <a:pt x="0" y="3529"/>
                    <a:pt x="3529" y="0"/>
                    <a:pt x="7646" y="0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5" name="Kombinationstegning: figur 94">
              <a:extLst>
                <a:ext uri="{FF2B5EF4-FFF2-40B4-BE49-F238E27FC236}">
                  <a16:creationId xmlns:a16="http://schemas.microsoft.com/office/drawing/2014/main" id="{0A66064D-0B0F-8F07-8457-2F41BDBF4392}"/>
                </a:ext>
              </a:extLst>
            </p:cNvPr>
            <p:cNvSpPr/>
            <p:nvPr/>
          </p:nvSpPr>
          <p:spPr>
            <a:xfrm>
              <a:off x="4982940" y="5598465"/>
              <a:ext cx="134099" cy="56463"/>
            </a:xfrm>
            <a:custGeom>
              <a:avLst/>
              <a:gdLst>
                <a:gd name="connsiteX0" fmla="*/ 0 w 134099"/>
                <a:gd name="connsiteY0" fmla="*/ 0 h 56463"/>
                <a:gd name="connsiteX1" fmla="*/ 134100 w 134099"/>
                <a:gd name="connsiteY1" fmla="*/ 0 h 56463"/>
                <a:gd name="connsiteX2" fmla="*/ 134100 w 134099"/>
                <a:gd name="connsiteY2" fmla="*/ 56463 h 56463"/>
                <a:gd name="connsiteX3" fmla="*/ 0 w 134099"/>
                <a:gd name="connsiteY3" fmla="*/ 56463 h 5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99" h="56463">
                  <a:moveTo>
                    <a:pt x="0" y="0"/>
                  </a:moveTo>
                  <a:lnTo>
                    <a:pt x="134100" y="0"/>
                  </a:lnTo>
                  <a:lnTo>
                    <a:pt x="134100" y="56463"/>
                  </a:lnTo>
                  <a:lnTo>
                    <a:pt x="0" y="56463"/>
                  </a:ln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6" name="Kombinationstegning: figur 95">
              <a:extLst>
                <a:ext uri="{FF2B5EF4-FFF2-40B4-BE49-F238E27FC236}">
                  <a16:creationId xmlns:a16="http://schemas.microsoft.com/office/drawing/2014/main" id="{2BEB7305-6B02-B46F-06E8-1D39F2F634FF}"/>
                </a:ext>
              </a:extLst>
            </p:cNvPr>
            <p:cNvSpPr/>
            <p:nvPr/>
          </p:nvSpPr>
          <p:spPr>
            <a:xfrm>
              <a:off x="5095278" y="5500831"/>
              <a:ext cx="138217" cy="71755"/>
            </a:xfrm>
            <a:custGeom>
              <a:avLst/>
              <a:gdLst>
                <a:gd name="connsiteX0" fmla="*/ 102339 w 138217"/>
                <a:gd name="connsiteY0" fmla="*/ 71755 h 71755"/>
                <a:gd name="connsiteX1" fmla="*/ 35878 w 138217"/>
                <a:gd name="connsiteY1" fmla="*/ 71755 h 71755"/>
                <a:gd name="connsiteX2" fmla="*/ 0 w 138217"/>
                <a:gd name="connsiteY2" fmla="*/ 35878 h 71755"/>
                <a:gd name="connsiteX3" fmla="*/ 0 w 138217"/>
                <a:gd name="connsiteY3" fmla="*/ 35878 h 71755"/>
                <a:gd name="connsiteX4" fmla="*/ 35878 w 138217"/>
                <a:gd name="connsiteY4" fmla="*/ 0 h 71755"/>
                <a:gd name="connsiteX5" fmla="*/ 102339 w 138217"/>
                <a:gd name="connsiteY5" fmla="*/ 0 h 71755"/>
                <a:gd name="connsiteX6" fmla="*/ 138217 w 138217"/>
                <a:gd name="connsiteY6" fmla="*/ 35878 h 71755"/>
                <a:gd name="connsiteX7" fmla="*/ 138217 w 138217"/>
                <a:gd name="connsiteY7" fmla="*/ 35878 h 71755"/>
                <a:gd name="connsiteX8" fmla="*/ 102339 w 138217"/>
                <a:gd name="connsiteY8" fmla="*/ 71755 h 7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17" h="71755">
                  <a:moveTo>
                    <a:pt x="102339" y="71755"/>
                  </a:moveTo>
                  <a:lnTo>
                    <a:pt x="35878" y="71755"/>
                  </a:lnTo>
                  <a:cubicBezTo>
                    <a:pt x="16468" y="71755"/>
                    <a:pt x="0" y="55875"/>
                    <a:pt x="0" y="35878"/>
                  </a:cubicBezTo>
                  <a:lnTo>
                    <a:pt x="0" y="35878"/>
                  </a:lnTo>
                  <a:cubicBezTo>
                    <a:pt x="0" y="16468"/>
                    <a:pt x="15880" y="0"/>
                    <a:pt x="35878" y="0"/>
                  </a:cubicBezTo>
                  <a:lnTo>
                    <a:pt x="102339" y="0"/>
                  </a:lnTo>
                  <a:cubicBezTo>
                    <a:pt x="121749" y="0"/>
                    <a:pt x="138217" y="15880"/>
                    <a:pt x="138217" y="35878"/>
                  </a:cubicBezTo>
                  <a:lnTo>
                    <a:pt x="138217" y="35878"/>
                  </a:lnTo>
                  <a:cubicBezTo>
                    <a:pt x="138217" y="55287"/>
                    <a:pt x="122337" y="71755"/>
                    <a:pt x="102339" y="71755"/>
                  </a:cubicBezTo>
                  <a:close/>
                </a:path>
              </a:pathLst>
            </a:custGeom>
            <a:noFill/>
            <a:ln w="1905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64" name="Grafik 63">
            <a:extLst>
              <a:ext uri="{FF2B5EF4-FFF2-40B4-BE49-F238E27FC236}">
                <a16:creationId xmlns:a16="http://schemas.microsoft.com/office/drawing/2014/main" id="{1C9D6AB6-D1C2-A39F-C8F6-448A6207E3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278460" y="5273713"/>
            <a:ext cx="588156" cy="588156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0EAA53E8-9941-9684-2752-B74203E5A5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06346" y="3951574"/>
            <a:ext cx="470524" cy="588156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242426E0-0C65-91CC-3252-6AA57D3C15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783508" y="2678965"/>
            <a:ext cx="529342" cy="529342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BC1B530B-6686-2C89-2AF3-5AD1EC20C6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515113" y="5291894"/>
            <a:ext cx="551796" cy="55179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365257A8-7D4E-92EA-5F4E-AEF82003CEF0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C1A454D7-AD5C-EFAE-F62D-71F22C8E22A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49226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3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Ansigt, tøj, person, briller&#10;&#10;AI-genereret indhold kan være ukorrekt.">
            <a:extLst>
              <a:ext uri="{FF2B5EF4-FFF2-40B4-BE49-F238E27FC236}">
                <a16:creationId xmlns:a16="http://schemas.microsoft.com/office/drawing/2014/main" id="{C4BE86D4-433E-9D9A-F768-0A226FBC7F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5" y="3465513"/>
            <a:ext cx="5761038" cy="286238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083D899-2E3A-8F53-621B-A8BE9D14C21E}"/>
              </a:ext>
            </a:extLst>
          </p:cNvPr>
          <p:cNvSpPr txBox="1"/>
          <p:nvPr/>
        </p:nvSpPr>
        <p:spPr>
          <a:xfrm>
            <a:off x="6167438" y="341309"/>
            <a:ext cx="2220829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/>
            <a:r>
              <a:rPr lang="en-gb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Problem-based learning</a:t>
            </a:r>
            <a:endParaRPr lang="da-DK" sz="24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2952875-4902-B142-8A29-962495466DFC}"/>
              </a:ext>
            </a:extLst>
          </p:cNvPr>
          <p:cNvSpPr txBox="1"/>
          <p:nvPr/>
        </p:nvSpPr>
        <p:spPr>
          <a:xfrm>
            <a:off x="9120188" y="351755"/>
            <a:ext cx="2994371" cy="692497"/>
          </a:xfrm>
          <a:prstGeom prst="rect">
            <a:avLst/>
          </a:prstGeom>
          <a:noFill/>
        </p:spPr>
        <p:txBody>
          <a:bodyPr wrap="square" lIns="0" tIns="0" rIns="90000" rtlCol="0">
            <a:spAutoFit/>
          </a:bodyPr>
          <a:lstStyle/>
          <a:p>
            <a:pPr rtl="0">
              <a:buSzPct val="100000"/>
            </a:pPr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project-based degree programmes are based on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problems </a:t>
            </a:r>
            <a:endParaRPr lang="da-DK" sz="14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A2E37FC-FB05-6F79-2EC0-CA4AF5AC4483}"/>
              </a:ext>
            </a:extLst>
          </p:cNvPr>
          <p:cNvSpPr txBox="1"/>
          <p:nvPr/>
        </p:nvSpPr>
        <p:spPr>
          <a:xfrm>
            <a:off x="6167438" y="1134560"/>
            <a:ext cx="3287552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rtl="0"/>
            <a:r>
              <a:rPr lang="en-gb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da-DK" sz="24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1D10344E-350E-6D25-C11E-E4F4FEA3689A}"/>
              </a:ext>
            </a:extLst>
          </p:cNvPr>
          <p:cNvSpPr txBox="1"/>
          <p:nvPr/>
        </p:nvSpPr>
        <p:spPr>
          <a:xfrm>
            <a:off x="9121896" y="1154656"/>
            <a:ext cx="2806579" cy="907941"/>
          </a:xfrm>
          <a:prstGeom prst="rect">
            <a:avLst/>
          </a:prstGeom>
          <a:noFill/>
        </p:spPr>
        <p:txBody>
          <a:bodyPr wrap="square" lIns="0" tIns="0" rIns="90000" rtlCol="0">
            <a:spAutoFit/>
          </a:bodyPr>
          <a:lstStyle/>
          <a:p>
            <a:pPr rtl="0">
              <a:buSzPct val="100000"/>
            </a:pPr>
            <a:r>
              <a:rPr lang="en-gb" sz="14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</a:t>
            </a:r>
            <a:r>
              <a:rPr lang="en-gb" sz="1400" b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contact with and collaborate with</a:t>
            </a:r>
            <a:r>
              <a:rPr lang="en-gb" sz="14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companies, organizations and authorities in Denmark and internationally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F9B276A-2EEF-5B24-13CC-B64F232941B3}"/>
              </a:ext>
            </a:extLst>
          </p:cNvPr>
          <p:cNvSpPr txBox="1"/>
          <p:nvPr/>
        </p:nvSpPr>
        <p:spPr>
          <a:xfrm>
            <a:off x="262838" y="278644"/>
            <a:ext cx="3825068" cy="1277273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distinctive features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F64E719-1B77-9F2F-23B3-AA037082A6E7}"/>
              </a:ext>
            </a:extLst>
          </p:cNvPr>
          <p:cNvSpPr txBox="1"/>
          <p:nvPr/>
        </p:nvSpPr>
        <p:spPr>
          <a:xfrm>
            <a:off x="6167438" y="2219500"/>
            <a:ext cx="2220829" cy="600164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rtl="0"/>
            <a:r>
              <a:rPr lang="en-gb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Mission-oriented research</a:t>
            </a:r>
            <a:endParaRPr lang="da-DK" sz="24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7A2B878-6B32-1315-D88B-F58341199E2C}"/>
              </a:ext>
            </a:extLst>
          </p:cNvPr>
          <p:cNvSpPr txBox="1"/>
          <p:nvPr/>
        </p:nvSpPr>
        <p:spPr>
          <a:xfrm>
            <a:off x="9120188" y="2251821"/>
            <a:ext cx="2808287" cy="1123384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rtl="0"/>
            <a:r>
              <a:rPr lang="en-gb" sz="14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partnership with the world around us, we define and participate in missions that contribute to solving the </a:t>
            </a:r>
            <a:r>
              <a:rPr lang="en-gb" sz="14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global challenges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93D0F31-95EE-7C1C-B481-B6C1E45B78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439" y="3465513"/>
            <a:ext cx="5761036" cy="286238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2A11E1B-5613-4100-62EC-5D5A78A43599}"/>
              </a:ext>
            </a:extLst>
          </p:cNvPr>
          <p:cNvSpPr/>
          <p:nvPr/>
        </p:nvSpPr>
        <p:spPr>
          <a:xfrm>
            <a:off x="144966" y="6362103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2C198634-5558-9DCA-97BD-F9A5D9ABD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6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DB7E-6737-2EB6-AABA-21A9F1E1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403607CD-00B2-80F4-48DD-57B1B5FC2073}"/>
              </a:ext>
            </a:extLst>
          </p:cNvPr>
          <p:cNvSpPr/>
          <p:nvPr/>
        </p:nvSpPr>
        <p:spPr>
          <a:xfrm>
            <a:off x="6167438" y="942752"/>
            <a:ext cx="5761037" cy="54000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E889E8C-2AD2-D0A5-FDB8-CD42EAD9253B}"/>
              </a:ext>
            </a:extLst>
          </p:cNvPr>
          <p:cNvSpPr txBox="1"/>
          <p:nvPr/>
        </p:nvSpPr>
        <p:spPr>
          <a:xfrm>
            <a:off x="9079693" y="1885914"/>
            <a:ext cx="3087458" cy="4401205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Internationally recognized for problem-based learning model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endParaRPr lang="da-DK" sz="5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collaboration </a:t>
            </a:r>
            <a:br>
              <a:rPr lang="da-DK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companies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endParaRPr lang="en-gb" sz="5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is in the top 2% of the </a:t>
            </a:r>
            <a:b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17,000 universities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endParaRPr lang="en-gb" sz="5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Europe's third best engineering university</a:t>
            </a:r>
          </a:p>
        </p:txBody>
      </p:sp>
      <p:sp>
        <p:nvSpPr>
          <p:cNvPr id="49" name="Tekstfelt 48">
            <a:extLst>
              <a:ext uri="{FF2B5EF4-FFF2-40B4-BE49-F238E27FC236}">
                <a16:creationId xmlns:a16="http://schemas.microsoft.com/office/drawing/2014/main" id="{E4F84283-9CE1-0981-1DD5-3DB7E433DC0E}"/>
              </a:ext>
            </a:extLst>
          </p:cNvPr>
          <p:cNvSpPr txBox="1"/>
          <p:nvPr/>
        </p:nvSpPr>
        <p:spPr>
          <a:xfrm>
            <a:off x="6422416" y="1896845"/>
            <a:ext cx="2455877" cy="4878259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campuses: Aalborg, Copenhagen and Esbjerg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20,400+ students, </a:t>
            </a:r>
          </a:p>
          <a:p>
            <a:pPr rtl="0"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2,300+ researchers and 1,300+ technical-administrative staff</a:t>
            </a:r>
          </a:p>
          <a:p>
            <a:pPr rtl="0">
              <a:buSzPct val="100000"/>
            </a:pPr>
            <a:endParaRPr lang="en-gb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DKK 3.4 billion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endParaRPr lang="en-gb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buSzPct val="100000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Mission-oriented </a:t>
            </a:r>
            <a:br>
              <a:rPr lang="da-DK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1800"/>
              </a:spcAft>
              <a:buSzPct val="100000"/>
            </a:pPr>
            <a:endParaRPr lang="da-DK" sz="1400" spc="2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79E1FC7-B194-2878-27E4-F4778510A3D5}"/>
              </a:ext>
            </a:extLst>
          </p:cNvPr>
          <p:cNvSpPr/>
          <p:nvPr/>
        </p:nvSpPr>
        <p:spPr>
          <a:xfrm>
            <a:off x="263525" y="3357563"/>
            <a:ext cx="2879726" cy="2985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9E59C98-50E1-C12A-B673-0BC697112112}"/>
              </a:ext>
            </a:extLst>
          </p:cNvPr>
          <p:cNvSpPr txBox="1"/>
          <p:nvPr/>
        </p:nvSpPr>
        <p:spPr>
          <a:xfrm>
            <a:off x="263524" y="248479"/>
            <a:ext cx="5832476" cy="1892826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regional </a:t>
            </a:r>
          </a:p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to knowledge </a:t>
            </a:r>
          </a:p>
          <a:p>
            <a:pPr rtl="0"/>
            <a:r>
              <a:rPr lang="en-gb" sz="4000" b="1" spc="11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world 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514F30E-6779-493B-8738-70CCC01D1595}"/>
              </a:ext>
            </a:extLst>
          </p:cNvPr>
          <p:cNvSpPr txBox="1"/>
          <p:nvPr/>
        </p:nvSpPr>
        <p:spPr>
          <a:xfrm>
            <a:off x="6167437" y="293746"/>
            <a:ext cx="1658125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rtl="0"/>
            <a:r>
              <a:rPr lang="en-gb" sz="3200" b="1" spc="5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da-DK" sz="40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CB11357-DA11-7553-4AB9-42F6014770B9}"/>
              </a:ext>
            </a:extLst>
          </p:cNvPr>
          <p:cNvSpPr txBox="1"/>
          <p:nvPr/>
        </p:nvSpPr>
        <p:spPr>
          <a:xfrm>
            <a:off x="263524" y="2758492"/>
            <a:ext cx="10660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3200" b="1" spc="5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1974</a:t>
            </a:r>
            <a:endParaRPr lang="da-DK" sz="40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3442F36-D7F4-1202-76BC-D1291EB91E5D}"/>
              </a:ext>
            </a:extLst>
          </p:cNvPr>
          <p:cNvSpPr txBox="1"/>
          <p:nvPr/>
        </p:nvSpPr>
        <p:spPr>
          <a:xfrm>
            <a:off x="487101" y="3605019"/>
            <a:ext cx="2656150" cy="2600712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in Aalborg</a:t>
            </a:r>
          </a:p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2,100 students and 250 researchers</a:t>
            </a:r>
          </a:p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problem-based learning method </a:t>
            </a:r>
          </a:p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 to development in the region</a:t>
            </a:r>
          </a:p>
          <a:p>
            <a:pPr marL="285750" indent="-285750" rtl="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collaboration with </a:t>
            </a:r>
            <a:br>
              <a:rPr lang="da-DK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spc="2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companies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B9AF72-78C0-D181-285E-175B5A3497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8304" y="1388426"/>
            <a:ext cx="365645" cy="407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8F5326-5B79-3476-4B6C-BCBB798994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0228" y="2507586"/>
            <a:ext cx="683536" cy="379740"/>
          </a:xfrm>
          <a:prstGeom prst="rect">
            <a:avLst/>
          </a:prstGeom>
        </p:spPr>
      </p:pic>
      <p:grpSp>
        <p:nvGrpSpPr>
          <p:cNvPr id="30" name="Gruppe 29">
            <a:extLst>
              <a:ext uri="{FF2B5EF4-FFF2-40B4-BE49-F238E27FC236}">
                <a16:creationId xmlns:a16="http://schemas.microsoft.com/office/drawing/2014/main" id="{F64E3FA2-6D6B-9FC7-AF5F-0C27DA7D4B13}"/>
              </a:ext>
            </a:extLst>
          </p:cNvPr>
          <p:cNvGrpSpPr/>
          <p:nvPr/>
        </p:nvGrpSpPr>
        <p:grpSpPr>
          <a:xfrm>
            <a:off x="1338302" y="2955596"/>
            <a:ext cx="438248" cy="98234"/>
            <a:chOff x="4127500" y="4307445"/>
            <a:chExt cx="534526" cy="119816"/>
          </a:xfrm>
        </p:grpSpPr>
        <p:cxnSp>
          <p:nvCxnSpPr>
            <p:cNvPr id="26" name="Lige forbindelse 25">
              <a:extLst>
                <a:ext uri="{FF2B5EF4-FFF2-40B4-BE49-F238E27FC236}">
                  <a16:creationId xmlns:a16="http://schemas.microsoft.com/office/drawing/2014/main" id="{E4ED6422-2581-C1A1-43ED-CF150E85A6D2}"/>
                </a:ext>
              </a:extLst>
            </p:cNvPr>
            <p:cNvCxnSpPr/>
            <p:nvPr/>
          </p:nvCxnSpPr>
          <p:spPr>
            <a:xfrm>
              <a:off x="4127500" y="4367353"/>
              <a:ext cx="476250" cy="0"/>
            </a:xfrm>
            <a:prstGeom prst="line">
              <a:avLst/>
            </a:prstGeom>
            <a:ln>
              <a:solidFill>
                <a:srgbClr val="4406E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Ligebenet trekant 28">
              <a:extLst>
                <a:ext uri="{FF2B5EF4-FFF2-40B4-BE49-F238E27FC236}">
                  <a16:creationId xmlns:a16="http://schemas.microsoft.com/office/drawing/2014/main" id="{58A0BDDD-AD76-3403-5954-380F7CCA5DB1}"/>
                </a:ext>
              </a:extLst>
            </p:cNvPr>
            <p:cNvSpPr/>
            <p:nvPr/>
          </p:nvSpPr>
          <p:spPr>
            <a:xfrm rot="5400000">
              <a:off x="4550473" y="4315708"/>
              <a:ext cx="119816" cy="103290"/>
            </a:xfrm>
            <a:prstGeom prst="triangle">
              <a:avLst/>
            </a:prstGeom>
            <a:solidFill>
              <a:srgbClr val="4406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E2BA60EA-4270-DA46-E087-9190906975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0840" y="5055254"/>
            <a:ext cx="433409" cy="43340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DA8B64A-A89F-405B-E26B-D30C19A4B2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47956" y="2799590"/>
            <a:ext cx="683742" cy="410245"/>
          </a:xfrm>
          <a:prstGeom prst="rect">
            <a:avLst/>
          </a:prstGeom>
        </p:spPr>
      </p:pic>
      <p:grpSp>
        <p:nvGrpSpPr>
          <p:cNvPr id="48" name="Gruppe 47">
            <a:extLst>
              <a:ext uri="{FF2B5EF4-FFF2-40B4-BE49-F238E27FC236}">
                <a16:creationId xmlns:a16="http://schemas.microsoft.com/office/drawing/2014/main" id="{73AA82DA-030F-BBAF-C1BB-7C4CB6992DFC}"/>
              </a:ext>
            </a:extLst>
          </p:cNvPr>
          <p:cNvGrpSpPr/>
          <p:nvPr/>
        </p:nvGrpSpPr>
        <p:grpSpPr>
          <a:xfrm>
            <a:off x="9212774" y="5125305"/>
            <a:ext cx="208790" cy="374888"/>
            <a:chOff x="5080193" y="5228567"/>
            <a:chExt cx="170672" cy="352049"/>
          </a:xfrm>
        </p:grpSpPr>
        <p:sp>
          <p:nvSpPr>
            <p:cNvPr id="43" name="Kombinationstegning: figur 42">
              <a:extLst>
                <a:ext uri="{FF2B5EF4-FFF2-40B4-BE49-F238E27FC236}">
                  <a16:creationId xmlns:a16="http://schemas.microsoft.com/office/drawing/2014/main" id="{B1B3B2C2-FAA0-6E43-4309-26F843F7ACE1}"/>
                </a:ext>
              </a:extLst>
            </p:cNvPr>
            <p:cNvSpPr/>
            <p:nvPr/>
          </p:nvSpPr>
          <p:spPr>
            <a:xfrm>
              <a:off x="5080193" y="5538134"/>
              <a:ext cx="170672" cy="42482"/>
            </a:xfrm>
            <a:custGeom>
              <a:avLst/>
              <a:gdLst>
                <a:gd name="connsiteX0" fmla="*/ 0 w 170672"/>
                <a:gd name="connsiteY0" fmla="*/ 0 h 42482"/>
                <a:gd name="connsiteX1" fmla="*/ 170672 w 170672"/>
                <a:gd name="connsiteY1" fmla="*/ 0 h 42482"/>
                <a:gd name="connsiteX2" fmla="*/ 170672 w 170672"/>
                <a:gd name="connsiteY2" fmla="*/ 42482 h 42482"/>
                <a:gd name="connsiteX3" fmla="*/ 0 w 170672"/>
                <a:gd name="connsiteY3" fmla="*/ 42482 h 4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72" h="42482">
                  <a:moveTo>
                    <a:pt x="0" y="0"/>
                  </a:moveTo>
                  <a:lnTo>
                    <a:pt x="170672" y="0"/>
                  </a:lnTo>
                  <a:lnTo>
                    <a:pt x="170672" y="42482"/>
                  </a:lnTo>
                  <a:lnTo>
                    <a:pt x="0" y="42482"/>
                  </a:lnTo>
                  <a:close/>
                </a:path>
              </a:pathLst>
            </a:custGeom>
            <a:noFill/>
            <a:ln w="1270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/>
            </a:p>
          </p:txBody>
        </p:sp>
        <p:sp>
          <p:nvSpPr>
            <p:cNvPr id="44" name="Kombinationstegning: figur 43">
              <a:extLst>
                <a:ext uri="{FF2B5EF4-FFF2-40B4-BE49-F238E27FC236}">
                  <a16:creationId xmlns:a16="http://schemas.microsoft.com/office/drawing/2014/main" id="{A9AD0D69-C69D-61DF-F29D-F0D9C3A270E3}"/>
                </a:ext>
              </a:extLst>
            </p:cNvPr>
            <p:cNvSpPr/>
            <p:nvPr/>
          </p:nvSpPr>
          <p:spPr>
            <a:xfrm>
              <a:off x="5108269" y="5495651"/>
              <a:ext cx="114520" cy="42482"/>
            </a:xfrm>
            <a:custGeom>
              <a:avLst/>
              <a:gdLst>
                <a:gd name="connsiteX0" fmla="*/ 0 w 114520"/>
                <a:gd name="connsiteY0" fmla="*/ 0 h 42482"/>
                <a:gd name="connsiteX1" fmla="*/ 114520 w 114520"/>
                <a:gd name="connsiteY1" fmla="*/ 0 h 42482"/>
                <a:gd name="connsiteX2" fmla="*/ 114520 w 114520"/>
                <a:gd name="connsiteY2" fmla="*/ 42482 h 42482"/>
                <a:gd name="connsiteX3" fmla="*/ 0 w 114520"/>
                <a:gd name="connsiteY3" fmla="*/ 42482 h 4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520" h="42482">
                  <a:moveTo>
                    <a:pt x="0" y="0"/>
                  </a:moveTo>
                  <a:lnTo>
                    <a:pt x="114520" y="0"/>
                  </a:lnTo>
                  <a:lnTo>
                    <a:pt x="114520" y="42482"/>
                  </a:lnTo>
                  <a:lnTo>
                    <a:pt x="0" y="42482"/>
                  </a:lnTo>
                  <a:close/>
                </a:path>
              </a:pathLst>
            </a:custGeom>
            <a:noFill/>
            <a:ln w="1270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/>
            </a:p>
          </p:txBody>
        </p:sp>
        <p:sp>
          <p:nvSpPr>
            <p:cNvPr id="45" name="Kombinationstegning: figur 44">
              <a:extLst>
                <a:ext uri="{FF2B5EF4-FFF2-40B4-BE49-F238E27FC236}">
                  <a16:creationId xmlns:a16="http://schemas.microsoft.com/office/drawing/2014/main" id="{C9160FFF-4B69-3656-D7F9-2A2504DCD075}"/>
                </a:ext>
              </a:extLst>
            </p:cNvPr>
            <p:cNvSpPr/>
            <p:nvPr/>
          </p:nvSpPr>
          <p:spPr>
            <a:xfrm>
              <a:off x="5087581" y="5228567"/>
              <a:ext cx="156264" cy="180273"/>
            </a:xfrm>
            <a:custGeom>
              <a:avLst/>
              <a:gdLst>
                <a:gd name="connsiteX0" fmla="*/ 77948 w 156264"/>
                <a:gd name="connsiteY0" fmla="*/ 180273 h 180273"/>
                <a:gd name="connsiteX1" fmla="*/ 77948 w 156264"/>
                <a:gd name="connsiteY1" fmla="*/ 180273 h 180273"/>
                <a:gd name="connsiteX2" fmla="*/ 0 w 156264"/>
                <a:gd name="connsiteY2" fmla="*/ 102327 h 180273"/>
                <a:gd name="connsiteX3" fmla="*/ 0 w 156264"/>
                <a:gd name="connsiteY3" fmla="*/ 0 h 180273"/>
                <a:gd name="connsiteX4" fmla="*/ 156265 w 156264"/>
                <a:gd name="connsiteY4" fmla="*/ 0 h 180273"/>
                <a:gd name="connsiteX5" fmla="*/ 156265 w 156264"/>
                <a:gd name="connsiteY5" fmla="*/ 101958 h 180273"/>
                <a:gd name="connsiteX6" fmla="*/ 78317 w 156264"/>
                <a:gd name="connsiteY6" fmla="*/ 179904 h 18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264" h="180273">
                  <a:moveTo>
                    <a:pt x="77948" y="180273"/>
                  </a:moveTo>
                  <a:lnTo>
                    <a:pt x="77948" y="180273"/>
                  </a:lnTo>
                  <a:cubicBezTo>
                    <a:pt x="34725" y="180273"/>
                    <a:pt x="0" y="145179"/>
                    <a:pt x="0" y="102327"/>
                  </a:cubicBezTo>
                  <a:lnTo>
                    <a:pt x="0" y="0"/>
                  </a:lnTo>
                  <a:lnTo>
                    <a:pt x="156265" y="0"/>
                  </a:lnTo>
                  <a:lnTo>
                    <a:pt x="156265" y="101958"/>
                  </a:lnTo>
                  <a:cubicBezTo>
                    <a:pt x="156265" y="145179"/>
                    <a:pt x="121170" y="179904"/>
                    <a:pt x="78317" y="179904"/>
                  </a:cubicBezTo>
                  <a:close/>
                </a:path>
              </a:pathLst>
            </a:custGeom>
            <a:noFill/>
            <a:ln w="1270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/>
            </a:p>
          </p:txBody>
        </p:sp>
        <p:sp>
          <p:nvSpPr>
            <p:cNvPr id="46" name="Kombinationstegning: figur 45">
              <a:extLst>
                <a:ext uri="{FF2B5EF4-FFF2-40B4-BE49-F238E27FC236}">
                  <a16:creationId xmlns:a16="http://schemas.microsoft.com/office/drawing/2014/main" id="{08D7D4BE-2D24-7CC3-1D40-CE47742B8EC1}"/>
                </a:ext>
              </a:extLst>
            </p:cNvPr>
            <p:cNvSpPr/>
            <p:nvPr/>
          </p:nvSpPr>
          <p:spPr>
            <a:xfrm flipH="1">
              <a:off x="5127916" y="5263566"/>
              <a:ext cx="75224" cy="70990"/>
            </a:xfrm>
            <a:custGeom>
              <a:avLst/>
              <a:gdLst>
                <a:gd name="connsiteX0" fmla="*/ 29554 w 59107"/>
                <a:gd name="connsiteY0" fmla="*/ 0 h 55781"/>
                <a:gd name="connsiteX1" fmla="*/ 38789 w 59107"/>
                <a:gd name="connsiteY1" fmla="*/ 18471 h 55781"/>
                <a:gd name="connsiteX2" fmla="*/ 59107 w 59107"/>
                <a:gd name="connsiteY2" fmla="*/ 21426 h 55781"/>
                <a:gd name="connsiteX3" fmla="*/ 44330 w 59107"/>
                <a:gd name="connsiteY3" fmla="*/ 35464 h 55781"/>
                <a:gd name="connsiteX4" fmla="*/ 47655 w 59107"/>
                <a:gd name="connsiteY4" fmla="*/ 55781 h 55781"/>
                <a:gd name="connsiteX5" fmla="*/ 29554 w 59107"/>
                <a:gd name="connsiteY5" fmla="*/ 46177 h 55781"/>
                <a:gd name="connsiteX6" fmla="*/ 11452 w 59107"/>
                <a:gd name="connsiteY6" fmla="*/ 55781 h 55781"/>
                <a:gd name="connsiteX7" fmla="*/ 14777 w 59107"/>
                <a:gd name="connsiteY7" fmla="*/ 35464 h 55781"/>
                <a:gd name="connsiteX8" fmla="*/ 0 w 59107"/>
                <a:gd name="connsiteY8" fmla="*/ 21426 h 55781"/>
                <a:gd name="connsiteX9" fmla="*/ 20318 w 59107"/>
                <a:gd name="connsiteY9" fmla="*/ 18471 h 55781"/>
                <a:gd name="connsiteX10" fmla="*/ 29554 w 59107"/>
                <a:gd name="connsiteY10" fmla="*/ 0 h 5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107" h="55781">
                  <a:moveTo>
                    <a:pt x="29554" y="0"/>
                  </a:moveTo>
                  <a:lnTo>
                    <a:pt x="38789" y="18471"/>
                  </a:lnTo>
                  <a:lnTo>
                    <a:pt x="59107" y="21426"/>
                  </a:lnTo>
                  <a:lnTo>
                    <a:pt x="44330" y="35464"/>
                  </a:lnTo>
                  <a:lnTo>
                    <a:pt x="47655" y="55781"/>
                  </a:lnTo>
                  <a:lnTo>
                    <a:pt x="29554" y="46177"/>
                  </a:lnTo>
                  <a:lnTo>
                    <a:pt x="11452" y="55781"/>
                  </a:lnTo>
                  <a:lnTo>
                    <a:pt x="14777" y="35464"/>
                  </a:lnTo>
                  <a:lnTo>
                    <a:pt x="0" y="21426"/>
                  </a:lnTo>
                  <a:lnTo>
                    <a:pt x="20318" y="18471"/>
                  </a:lnTo>
                  <a:lnTo>
                    <a:pt x="29554" y="0"/>
                  </a:lnTo>
                  <a:close/>
                </a:path>
              </a:pathLst>
            </a:custGeom>
            <a:solidFill>
              <a:srgbClr val="4406E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 dirty="0"/>
            </a:p>
          </p:txBody>
        </p:sp>
        <p:sp>
          <p:nvSpPr>
            <p:cNvPr id="47" name="Kombinationstegning: figur 46">
              <a:extLst>
                <a:ext uri="{FF2B5EF4-FFF2-40B4-BE49-F238E27FC236}">
                  <a16:creationId xmlns:a16="http://schemas.microsoft.com/office/drawing/2014/main" id="{7869979C-A28F-00A1-99FA-48A98028B156}"/>
                </a:ext>
              </a:extLst>
            </p:cNvPr>
            <p:cNvSpPr/>
            <p:nvPr/>
          </p:nvSpPr>
          <p:spPr>
            <a:xfrm>
              <a:off x="5147427" y="5434698"/>
              <a:ext cx="36203" cy="60952"/>
            </a:xfrm>
            <a:custGeom>
              <a:avLst/>
              <a:gdLst>
                <a:gd name="connsiteX0" fmla="*/ 36203 w 36203"/>
                <a:gd name="connsiteY0" fmla="*/ 0 h 60952"/>
                <a:gd name="connsiteX1" fmla="*/ 36203 w 36203"/>
                <a:gd name="connsiteY1" fmla="*/ 60953 h 60952"/>
                <a:gd name="connsiteX2" fmla="*/ 0 w 36203"/>
                <a:gd name="connsiteY2" fmla="*/ 60953 h 60952"/>
                <a:gd name="connsiteX3" fmla="*/ 0 w 36203"/>
                <a:gd name="connsiteY3" fmla="*/ 0 h 6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03" h="60952">
                  <a:moveTo>
                    <a:pt x="36203" y="0"/>
                  </a:moveTo>
                  <a:lnTo>
                    <a:pt x="36203" y="60953"/>
                  </a:lnTo>
                  <a:lnTo>
                    <a:pt x="0" y="60953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4406E0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/>
            </a:p>
          </p:txBody>
        </p:sp>
      </p:grpSp>
      <p:pic>
        <p:nvPicPr>
          <p:cNvPr id="51" name="Grafik 50">
            <a:extLst>
              <a:ext uri="{FF2B5EF4-FFF2-40B4-BE49-F238E27FC236}">
                <a16:creationId xmlns:a16="http://schemas.microsoft.com/office/drawing/2014/main" id="{B874C053-937A-AD49-8D10-ED29CC1CD7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2393" y="1372135"/>
            <a:ext cx="437639" cy="437639"/>
          </a:xfrm>
          <a:prstGeom prst="rect">
            <a:avLst/>
          </a:prstGeom>
        </p:spPr>
      </p:pic>
      <p:grpSp>
        <p:nvGrpSpPr>
          <p:cNvPr id="25" name="Gruppe 24">
            <a:extLst>
              <a:ext uri="{FF2B5EF4-FFF2-40B4-BE49-F238E27FC236}">
                <a16:creationId xmlns:a16="http://schemas.microsoft.com/office/drawing/2014/main" id="{7AD7E69E-F91F-CB2D-0D5F-ED88ADD6D039}"/>
              </a:ext>
            </a:extLst>
          </p:cNvPr>
          <p:cNvGrpSpPr/>
          <p:nvPr/>
        </p:nvGrpSpPr>
        <p:grpSpPr>
          <a:xfrm>
            <a:off x="6422416" y="4100531"/>
            <a:ext cx="630249" cy="314227"/>
            <a:chOff x="6416583" y="3939455"/>
            <a:chExt cx="554666" cy="248954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3AB4FCE4-8064-BB1C-C7FA-C6FD544E7088}"/>
                </a:ext>
              </a:extLst>
            </p:cNvPr>
            <p:cNvGrpSpPr/>
            <p:nvPr/>
          </p:nvGrpSpPr>
          <p:grpSpPr>
            <a:xfrm>
              <a:off x="6416583" y="3939455"/>
              <a:ext cx="554666" cy="248954"/>
              <a:chOff x="4705713" y="4042947"/>
              <a:chExt cx="1123104" cy="504088"/>
            </a:xfrm>
          </p:grpSpPr>
          <p:sp>
            <p:nvSpPr>
              <p:cNvPr id="9" name="Kombinationstegning: figur 8">
                <a:extLst>
                  <a:ext uri="{FF2B5EF4-FFF2-40B4-BE49-F238E27FC236}">
                    <a16:creationId xmlns:a16="http://schemas.microsoft.com/office/drawing/2014/main" id="{5E88DA7C-D116-A160-40AC-44BD58CCC86C}"/>
                  </a:ext>
                </a:extLst>
              </p:cNvPr>
              <p:cNvSpPr/>
              <p:nvPr/>
            </p:nvSpPr>
            <p:spPr>
              <a:xfrm>
                <a:off x="4705713" y="4042947"/>
                <a:ext cx="1123104" cy="504088"/>
              </a:xfrm>
              <a:custGeom>
                <a:avLst/>
                <a:gdLst>
                  <a:gd name="connsiteX0" fmla="*/ 0 w 1123104"/>
                  <a:gd name="connsiteY0" fmla="*/ 0 h 504088"/>
                  <a:gd name="connsiteX1" fmla="*/ 1123104 w 1123104"/>
                  <a:gd name="connsiteY1" fmla="*/ 0 h 504088"/>
                  <a:gd name="connsiteX2" fmla="*/ 1123104 w 1123104"/>
                  <a:gd name="connsiteY2" fmla="*/ 504089 h 504088"/>
                  <a:gd name="connsiteX3" fmla="*/ 0 w 1123104"/>
                  <a:gd name="connsiteY3" fmla="*/ 504089 h 504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3104" h="504088">
                    <a:moveTo>
                      <a:pt x="0" y="0"/>
                    </a:moveTo>
                    <a:lnTo>
                      <a:pt x="1123104" y="0"/>
                    </a:lnTo>
                    <a:lnTo>
                      <a:pt x="1123104" y="504089"/>
                    </a:lnTo>
                    <a:lnTo>
                      <a:pt x="0" y="504089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Kombinationstegning: figur 9">
                <a:extLst>
                  <a:ext uri="{FF2B5EF4-FFF2-40B4-BE49-F238E27FC236}">
                    <a16:creationId xmlns:a16="http://schemas.microsoft.com/office/drawing/2014/main" id="{2E1B9D36-5A40-71EE-3232-C91B64BE3468}"/>
                  </a:ext>
                </a:extLst>
              </p:cNvPr>
              <p:cNvSpPr/>
              <p:nvPr/>
            </p:nvSpPr>
            <p:spPr>
              <a:xfrm>
                <a:off x="5722561" y="4439546"/>
                <a:ext cx="106256" cy="106254"/>
              </a:xfrm>
              <a:custGeom>
                <a:avLst/>
                <a:gdLst>
                  <a:gd name="connsiteX0" fmla="*/ 0 w 106256"/>
                  <a:gd name="connsiteY0" fmla="*/ 106254 h 106254"/>
                  <a:gd name="connsiteX1" fmla="*/ 106256 w 106256"/>
                  <a:gd name="connsiteY1" fmla="*/ 0 h 10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256" h="106254">
                    <a:moveTo>
                      <a:pt x="0" y="106254"/>
                    </a:moveTo>
                    <a:cubicBezTo>
                      <a:pt x="0" y="46949"/>
                      <a:pt x="48186" y="0"/>
                      <a:pt x="106256" y="0"/>
                    </a:cubicBezTo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Kombinationstegning: figur 10">
                <a:extLst>
                  <a:ext uri="{FF2B5EF4-FFF2-40B4-BE49-F238E27FC236}">
                    <a16:creationId xmlns:a16="http://schemas.microsoft.com/office/drawing/2014/main" id="{BF869A3F-5E74-E4F7-020B-DA18688649D4}"/>
                  </a:ext>
                </a:extLst>
              </p:cNvPr>
              <p:cNvSpPr/>
              <p:nvPr/>
            </p:nvSpPr>
            <p:spPr>
              <a:xfrm>
                <a:off x="5722561" y="4042947"/>
                <a:ext cx="106256" cy="106254"/>
              </a:xfrm>
              <a:custGeom>
                <a:avLst/>
                <a:gdLst>
                  <a:gd name="connsiteX0" fmla="*/ 0 w 106256"/>
                  <a:gd name="connsiteY0" fmla="*/ 0 h 106254"/>
                  <a:gd name="connsiteX1" fmla="*/ 106256 w 106256"/>
                  <a:gd name="connsiteY1" fmla="*/ 106254 h 10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256" h="106254">
                    <a:moveTo>
                      <a:pt x="0" y="0"/>
                    </a:moveTo>
                    <a:cubicBezTo>
                      <a:pt x="0" y="59305"/>
                      <a:pt x="48186" y="106254"/>
                      <a:pt x="106256" y="106254"/>
                    </a:cubicBezTo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Kombinationstegning: figur 12">
                <a:extLst>
                  <a:ext uri="{FF2B5EF4-FFF2-40B4-BE49-F238E27FC236}">
                    <a16:creationId xmlns:a16="http://schemas.microsoft.com/office/drawing/2014/main" id="{8C69A8FA-97AF-4A90-13C3-AF9A1A3DF10A}"/>
                  </a:ext>
                </a:extLst>
              </p:cNvPr>
              <p:cNvSpPr/>
              <p:nvPr/>
            </p:nvSpPr>
            <p:spPr>
              <a:xfrm>
                <a:off x="4705713" y="4042947"/>
                <a:ext cx="106256" cy="106254"/>
              </a:xfrm>
              <a:custGeom>
                <a:avLst/>
                <a:gdLst>
                  <a:gd name="connsiteX0" fmla="*/ 0 w 106256"/>
                  <a:gd name="connsiteY0" fmla="*/ 106254 h 106254"/>
                  <a:gd name="connsiteX1" fmla="*/ 106256 w 106256"/>
                  <a:gd name="connsiteY1" fmla="*/ 0 h 10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256" h="106254">
                    <a:moveTo>
                      <a:pt x="0" y="106254"/>
                    </a:moveTo>
                    <a:cubicBezTo>
                      <a:pt x="59306" y="106254"/>
                      <a:pt x="106256" y="58069"/>
                      <a:pt x="106256" y="0"/>
                    </a:cubicBezTo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Kombinationstegning: figur 13">
                <a:extLst>
                  <a:ext uri="{FF2B5EF4-FFF2-40B4-BE49-F238E27FC236}">
                    <a16:creationId xmlns:a16="http://schemas.microsoft.com/office/drawing/2014/main" id="{99C7E5FF-5538-F09F-C24B-DA9BE3C6E31A}"/>
                  </a:ext>
                </a:extLst>
              </p:cNvPr>
              <p:cNvSpPr/>
              <p:nvPr/>
            </p:nvSpPr>
            <p:spPr>
              <a:xfrm>
                <a:off x="4705713" y="4439546"/>
                <a:ext cx="106256" cy="106254"/>
              </a:xfrm>
              <a:custGeom>
                <a:avLst/>
                <a:gdLst>
                  <a:gd name="connsiteX0" fmla="*/ 0 w 106256"/>
                  <a:gd name="connsiteY0" fmla="*/ 0 h 106254"/>
                  <a:gd name="connsiteX1" fmla="*/ 106256 w 106256"/>
                  <a:gd name="connsiteY1" fmla="*/ 106254 h 10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256" h="106254">
                    <a:moveTo>
                      <a:pt x="0" y="0"/>
                    </a:moveTo>
                    <a:cubicBezTo>
                      <a:pt x="59306" y="0"/>
                      <a:pt x="106256" y="48185"/>
                      <a:pt x="106256" y="106254"/>
                    </a:cubicBezTo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" name="Grafik 22">
                <a:extLst>
                  <a:ext uri="{FF2B5EF4-FFF2-40B4-BE49-F238E27FC236}">
                    <a16:creationId xmlns:a16="http://schemas.microsoft.com/office/drawing/2014/main" id="{829EFA94-1697-4B3A-DF4B-5A62C584C268}"/>
                  </a:ext>
                </a:extLst>
              </p:cNvPr>
              <p:cNvGrpSpPr/>
              <p:nvPr/>
            </p:nvGrpSpPr>
            <p:grpSpPr>
              <a:xfrm>
                <a:off x="4925639" y="4249277"/>
                <a:ext cx="684488" cy="92663"/>
                <a:chOff x="5036132" y="4170675"/>
                <a:chExt cx="684488" cy="92663"/>
              </a:xfrm>
              <a:noFill/>
            </p:grpSpPr>
            <p:sp>
              <p:nvSpPr>
                <p:cNvPr id="21" name="Kombinationstegning: figur 20">
                  <a:extLst>
                    <a:ext uri="{FF2B5EF4-FFF2-40B4-BE49-F238E27FC236}">
                      <a16:creationId xmlns:a16="http://schemas.microsoft.com/office/drawing/2014/main" id="{0F7D131F-C88D-E1FC-6B60-ADB6E95535B6}"/>
                    </a:ext>
                  </a:extLst>
                </p:cNvPr>
                <p:cNvSpPr/>
                <p:nvPr/>
              </p:nvSpPr>
              <p:spPr>
                <a:xfrm>
                  <a:off x="5036132" y="4170675"/>
                  <a:ext cx="91429" cy="92663"/>
                </a:xfrm>
                <a:custGeom>
                  <a:avLst/>
                  <a:gdLst>
                    <a:gd name="connsiteX0" fmla="*/ 91430 w 91429"/>
                    <a:gd name="connsiteY0" fmla="*/ 45714 h 92663"/>
                    <a:gd name="connsiteX1" fmla="*/ 45715 w 91429"/>
                    <a:gd name="connsiteY1" fmla="*/ 92663 h 92663"/>
                    <a:gd name="connsiteX2" fmla="*/ 0 w 91429"/>
                    <a:gd name="connsiteY2" fmla="*/ 45714 h 92663"/>
                    <a:gd name="connsiteX3" fmla="*/ 45715 w 91429"/>
                    <a:gd name="connsiteY3" fmla="*/ 0 h 92663"/>
                    <a:gd name="connsiteX4" fmla="*/ 91430 w 91429"/>
                    <a:gd name="connsiteY4" fmla="*/ 45714 h 92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29" h="92663">
                      <a:moveTo>
                        <a:pt x="91430" y="45714"/>
                      </a:moveTo>
                      <a:cubicBezTo>
                        <a:pt x="91430" y="71660"/>
                        <a:pt x="70426" y="92663"/>
                        <a:pt x="45715" y="92663"/>
                      </a:cubicBezTo>
                      <a:cubicBezTo>
                        <a:pt x="21004" y="92663"/>
                        <a:pt x="0" y="71660"/>
                        <a:pt x="0" y="45714"/>
                      </a:cubicBezTo>
                      <a:cubicBezTo>
                        <a:pt x="0" y="19768"/>
                        <a:pt x="21004" y="0"/>
                        <a:pt x="45715" y="0"/>
                      </a:cubicBezTo>
                      <a:cubicBezTo>
                        <a:pt x="70426" y="0"/>
                        <a:pt x="91430" y="21004"/>
                        <a:pt x="91430" y="4571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4406E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da-DK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Kombinationstegning: figur 21">
                  <a:extLst>
                    <a:ext uri="{FF2B5EF4-FFF2-40B4-BE49-F238E27FC236}">
                      <a16:creationId xmlns:a16="http://schemas.microsoft.com/office/drawing/2014/main" id="{04F37354-B178-E360-BF5E-304B0AF6163E}"/>
                    </a:ext>
                  </a:extLst>
                </p:cNvPr>
                <p:cNvSpPr/>
                <p:nvPr/>
              </p:nvSpPr>
              <p:spPr>
                <a:xfrm>
                  <a:off x="5629190" y="4170675"/>
                  <a:ext cx="91429" cy="92663"/>
                </a:xfrm>
                <a:custGeom>
                  <a:avLst/>
                  <a:gdLst>
                    <a:gd name="connsiteX0" fmla="*/ 91430 w 91429"/>
                    <a:gd name="connsiteY0" fmla="*/ 45714 h 92663"/>
                    <a:gd name="connsiteX1" fmla="*/ 45715 w 91429"/>
                    <a:gd name="connsiteY1" fmla="*/ 92663 h 92663"/>
                    <a:gd name="connsiteX2" fmla="*/ 0 w 91429"/>
                    <a:gd name="connsiteY2" fmla="*/ 45714 h 92663"/>
                    <a:gd name="connsiteX3" fmla="*/ 45715 w 91429"/>
                    <a:gd name="connsiteY3" fmla="*/ 0 h 92663"/>
                    <a:gd name="connsiteX4" fmla="*/ 91430 w 91429"/>
                    <a:gd name="connsiteY4" fmla="*/ 45714 h 92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29" h="92663">
                      <a:moveTo>
                        <a:pt x="91430" y="45714"/>
                      </a:moveTo>
                      <a:cubicBezTo>
                        <a:pt x="91430" y="71660"/>
                        <a:pt x="70426" y="92663"/>
                        <a:pt x="45715" y="92663"/>
                      </a:cubicBezTo>
                      <a:cubicBezTo>
                        <a:pt x="21004" y="92663"/>
                        <a:pt x="0" y="71660"/>
                        <a:pt x="0" y="45714"/>
                      </a:cubicBezTo>
                      <a:cubicBezTo>
                        <a:pt x="0" y="19768"/>
                        <a:pt x="21004" y="0"/>
                        <a:pt x="45715" y="0"/>
                      </a:cubicBezTo>
                      <a:cubicBezTo>
                        <a:pt x="70426" y="0"/>
                        <a:pt x="91430" y="21004"/>
                        <a:pt x="91430" y="4571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4406E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da-DK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Kombinationstegning: figur 18">
                <a:extLst>
                  <a:ext uri="{FF2B5EF4-FFF2-40B4-BE49-F238E27FC236}">
                    <a16:creationId xmlns:a16="http://schemas.microsoft.com/office/drawing/2014/main" id="{D42F5A7E-9AA2-5435-40A5-277B36C164D8}"/>
                  </a:ext>
                </a:extLst>
              </p:cNvPr>
              <p:cNvSpPr/>
              <p:nvPr/>
            </p:nvSpPr>
            <p:spPr>
              <a:xfrm>
                <a:off x="5127032" y="4115842"/>
                <a:ext cx="279231" cy="358298"/>
              </a:xfrm>
              <a:custGeom>
                <a:avLst/>
                <a:gdLst>
                  <a:gd name="connsiteX0" fmla="*/ 279232 w 279231"/>
                  <a:gd name="connsiteY0" fmla="*/ 179149 h 358298"/>
                  <a:gd name="connsiteX1" fmla="*/ 139616 w 279231"/>
                  <a:gd name="connsiteY1" fmla="*/ 358299 h 358298"/>
                  <a:gd name="connsiteX2" fmla="*/ 0 w 279231"/>
                  <a:gd name="connsiteY2" fmla="*/ 179149 h 358298"/>
                  <a:gd name="connsiteX3" fmla="*/ 139616 w 279231"/>
                  <a:gd name="connsiteY3" fmla="*/ 0 h 358298"/>
                  <a:gd name="connsiteX4" fmla="*/ 279232 w 279231"/>
                  <a:gd name="connsiteY4" fmla="*/ 179149 h 358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231" h="358298">
                    <a:moveTo>
                      <a:pt x="279232" y="179149"/>
                    </a:moveTo>
                    <a:cubicBezTo>
                      <a:pt x="279232" y="277990"/>
                      <a:pt x="216219" y="358299"/>
                      <a:pt x="139616" y="358299"/>
                    </a:cubicBezTo>
                    <a:cubicBezTo>
                      <a:pt x="63012" y="358299"/>
                      <a:pt x="0" y="277990"/>
                      <a:pt x="0" y="179149"/>
                    </a:cubicBezTo>
                    <a:cubicBezTo>
                      <a:pt x="0" y="80308"/>
                      <a:pt x="63012" y="0"/>
                      <a:pt x="139616" y="0"/>
                    </a:cubicBezTo>
                    <a:cubicBezTo>
                      <a:pt x="216219" y="0"/>
                      <a:pt x="279232" y="80308"/>
                      <a:pt x="279232" y="179149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4406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a-DK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kstfelt 23">
              <a:extLst>
                <a:ext uri="{FF2B5EF4-FFF2-40B4-BE49-F238E27FC236}">
                  <a16:creationId xmlns:a16="http://schemas.microsoft.com/office/drawing/2014/main" id="{12202FB4-EE4C-693A-F34E-E616F5AA4F85}"/>
                </a:ext>
              </a:extLst>
            </p:cNvPr>
            <p:cNvSpPr txBox="1"/>
            <p:nvPr/>
          </p:nvSpPr>
          <p:spPr>
            <a:xfrm>
              <a:off x="6577777" y="3964366"/>
              <a:ext cx="211639" cy="161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n-gb" sz="1050" dirty="0">
                  <a:solidFill>
                    <a:srgbClr val="4406E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€</a:t>
              </a: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F226741F-5B89-5837-EC44-3AF0B99D86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91858" y="3931110"/>
            <a:ext cx="588156" cy="470524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FA6EC322-E586-4D5A-8736-7A7062BA4967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3" name="Billede 22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C12A1AF4-7E74-5163-8F1B-AAAF428C64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6E419-65AD-5A8C-0506-35CF07E7C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afik, Font/skrifttype, grafisk design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AC7CA2C7-7574-AADE-2F79-9899046B98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70" y="6327140"/>
            <a:ext cx="1090480" cy="306262"/>
          </a:xfrm>
          <a:prstGeom prst="rect">
            <a:avLst/>
          </a:prstGeom>
        </p:spPr>
      </p:pic>
      <p:sp>
        <p:nvSpPr>
          <p:cNvPr id="47" name="Tekstfelt 46">
            <a:extLst>
              <a:ext uri="{FF2B5EF4-FFF2-40B4-BE49-F238E27FC236}">
                <a16:creationId xmlns:a16="http://schemas.microsoft.com/office/drawing/2014/main" id="{53DFFEED-8F1C-3E03-9566-0D71EB3ADDFE}"/>
              </a:ext>
            </a:extLst>
          </p:cNvPr>
          <p:cNvSpPr txBox="1"/>
          <p:nvPr/>
        </p:nvSpPr>
        <p:spPr>
          <a:xfrm>
            <a:off x="9065912" y="3161473"/>
            <a:ext cx="2610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u="none" strike="noStrike" kern="1200" cap="none" spc="3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Arial" panose="020B0604020202020204" pitchFamily="34" charset="0"/>
              </a:rPr>
              <a:t>Budget in DKK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50" normalizeH="0" baseline="0" noProof="0" dirty="0">
              <a:ln>
                <a:noFill/>
              </a:ln>
              <a:solidFill>
                <a:srgbClr val="26214F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Billede 3" descr="Et billede, der indeholder kort, silhuet&#10;&#10;Indhold genereret af kunstig intelligens kan være forkert.">
            <a:extLst>
              <a:ext uri="{FF2B5EF4-FFF2-40B4-BE49-F238E27FC236}">
                <a16:creationId xmlns:a16="http://schemas.microsoft.com/office/drawing/2014/main" id="{8789CB28-2361-6C03-322E-D78559C005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575" y="1543789"/>
            <a:ext cx="5696558" cy="4528417"/>
          </a:xfrm>
          <a:prstGeom prst="rect">
            <a:avLst/>
          </a:prstGeom>
        </p:spPr>
      </p:pic>
      <p:pic>
        <p:nvPicPr>
          <p:cNvPr id="22" name="Billede 21" descr="Et billede, der indeholder cirkel, Grafik, kreativitet&#10;&#10;Indhold genereret af kunstig intelligens kan være forkert.">
            <a:extLst>
              <a:ext uri="{FF2B5EF4-FFF2-40B4-BE49-F238E27FC236}">
                <a16:creationId xmlns:a16="http://schemas.microsoft.com/office/drawing/2014/main" id="{588AA97E-3FF1-D17F-E05E-FD1A1DB97E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889" y="2014289"/>
            <a:ext cx="360000" cy="476154"/>
          </a:xfrm>
          <a:prstGeom prst="rect">
            <a:avLst/>
          </a:prstGeom>
        </p:spPr>
      </p:pic>
      <p:pic>
        <p:nvPicPr>
          <p:cNvPr id="27" name="Billede 26" descr="Et billede, der indeholder cirkel, Grafik, kreativitet&#10;&#10;Indhold genereret af kunstig intelligens kan være forkert.">
            <a:extLst>
              <a:ext uri="{FF2B5EF4-FFF2-40B4-BE49-F238E27FC236}">
                <a16:creationId xmlns:a16="http://schemas.microsoft.com/office/drawing/2014/main" id="{E7820B11-32A0-38E2-6103-EFDB428697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313" y="4074951"/>
            <a:ext cx="360000" cy="476155"/>
          </a:xfrm>
          <a:prstGeom prst="rect">
            <a:avLst/>
          </a:prstGeom>
        </p:spPr>
      </p:pic>
      <p:pic>
        <p:nvPicPr>
          <p:cNvPr id="31" name="Billede 30" descr="Et billede, der indeholder cirkel&#10;&#10;Indhold genereret af kunstig intelligens kan være forkert.">
            <a:extLst>
              <a:ext uri="{FF2B5EF4-FFF2-40B4-BE49-F238E27FC236}">
                <a16:creationId xmlns:a16="http://schemas.microsoft.com/office/drawing/2014/main" id="{01D89F3E-D524-AF0E-9D56-49D22BC57F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26" y="4220463"/>
            <a:ext cx="360000" cy="476153"/>
          </a:xfrm>
          <a:prstGeom prst="rect">
            <a:avLst/>
          </a:prstGeom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19FF2807-2E89-4B43-FA41-455281F74167}"/>
              </a:ext>
            </a:extLst>
          </p:cNvPr>
          <p:cNvSpPr/>
          <p:nvPr/>
        </p:nvSpPr>
        <p:spPr>
          <a:xfrm>
            <a:off x="2436905" y="1518219"/>
            <a:ext cx="2351298" cy="1284136"/>
          </a:xfrm>
          <a:prstGeom prst="rect">
            <a:avLst/>
          </a:prstGeom>
          <a:solidFill>
            <a:srgbClr val="440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Billede 42" descr="Et billede, der indeholder cirkel, Grafik, skærmbillede, symbol&#10;&#10;Indhold genereret af kunstig intelligens kan være forkert.">
            <a:extLst>
              <a:ext uri="{FF2B5EF4-FFF2-40B4-BE49-F238E27FC236}">
                <a16:creationId xmlns:a16="http://schemas.microsoft.com/office/drawing/2014/main" id="{C9F85CC1-E916-127F-DC32-C0B58EAED13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49899" y="1651405"/>
            <a:ext cx="574161" cy="757924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E5347910-55C0-3C2E-E2A3-9F3301D4A3CC}"/>
              </a:ext>
            </a:extLst>
          </p:cNvPr>
          <p:cNvSpPr txBox="1"/>
          <p:nvPr/>
        </p:nvSpPr>
        <p:spPr>
          <a:xfrm>
            <a:off x="2838684" y="1651405"/>
            <a:ext cx="1949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0A7EC616-5BCD-4850-93FA-A814C2E63DD7}"/>
              </a:ext>
            </a:extLst>
          </p:cNvPr>
          <p:cNvSpPr txBox="1"/>
          <p:nvPr/>
        </p:nvSpPr>
        <p:spPr>
          <a:xfrm>
            <a:off x="2850013" y="2039584"/>
            <a:ext cx="1949519" cy="607859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17,400 students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3,200 staff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317DD9A3-AA3C-4141-A110-2EB0974928FC}"/>
              </a:ext>
            </a:extLst>
          </p:cNvPr>
          <p:cNvSpPr/>
          <p:nvPr/>
        </p:nvSpPr>
        <p:spPr>
          <a:xfrm>
            <a:off x="2436905" y="2921463"/>
            <a:ext cx="2351298" cy="1284136"/>
          </a:xfrm>
          <a:prstGeom prst="rect">
            <a:avLst/>
          </a:prstGeom>
          <a:solidFill>
            <a:srgbClr val="5CAF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09B89B5C-F75E-1928-1C60-A0968F87BEBB}"/>
              </a:ext>
            </a:extLst>
          </p:cNvPr>
          <p:cNvSpPr txBox="1"/>
          <p:nvPr/>
        </p:nvSpPr>
        <p:spPr>
          <a:xfrm>
            <a:off x="2838684" y="3054649"/>
            <a:ext cx="19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Copenhagen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B8E4B6DE-95D0-A6C2-745F-1AA3434FC1B7}"/>
              </a:ext>
            </a:extLst>
          </p:cNvPr>
          <p:cNvSpPr txBox="1"/>
          <p:nvPr/>
        </p:nvSpPr>
        <p:spPr>
          <a:xfrm>
            <a:off x="2850013" y="3442828"/>
            <a:ext cx="1944673" cy="607859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2,600 students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420 staff</a:t>
            </a:r>
          </a:p>
        </p:txBody>
      </p:sp>
      <p:pic>
        <p:nvPicPr>
          <p:cNvPr id="41" name="Billede 40" descr="Et billede, der indeholder cirkel, Grafik, skærmbillede, design&#10;&#10;Indhold genereret af kunstig intelligens kan være forkert.">
            <a:extLst>
              <a:ext uri="{FF2B5EF4-FFF2-40B4-BE49-F238E27FC236}">
                <a16:creationId xmlns:a16="http://schemas.microsoft.com/office/drawing/2014/main" id="{D82FC940-9052-6D88-1FBD-E814E0ECC04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49899" y="3054649"/>
            <a:ext cx="574161" cy="757924"/>
          </a:xfrm>
          <a:prstGeom prst="rect">
            <a:avLst/>
          </a:prstGeom>
          <a:noFill/>
        </p:spPr>
      </p:pic>
      <p:sp>
        <p:nvSpPr>
          <p:cNvPr id="53" name="Rektangel 52">
            <a:extLst>
              <a:ext uri="{FF2B5EF4-FFF2-40B4-BE49-F238E27FC236}">
                <a16:creationId xmlns:a16="http://schemas.microsoft.com/office/drawing/2014/main" id="{A8A50427-CA8C-0792-38F5-D950A935CF96}"/>
              </a:ext>
            </a:extLst>
          </p:cNvPr>
          <p:cNvSpPr/>
          <p:nvPr/>
        </p:nvSpPr>
        <p:spPr>
          <a:xfrm>
            <a:off x="2443388" y="4333534"/>
            <a:ext cx="2351298" cy="1284136"/>
          </a:xfrm>
          <a:prstGeom prst="rect">
            <a:avLst/>
          </a:prstGeom>
          <a:solidFill>
            <a:srgbClr val="DF8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0DCCD9FA-138D-BA7F-BE8A-D9804B34FC1D}"/>
              </a:ext>
            </a:extLst>
          </p:cNvPr>
          <p:cNvSpPr txBox="1"/>
          <p:nvPr/>
        </p:nvSpPr>
        <p:spPr>
          <a:xfrm>
            <a:off x="2845167" y="4466720"/>
            <a:ext cx="19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spc="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Esbjerg</a:t>
            </a:r>
            <a:endParaRPr kumimoji="0" lang="da-DK" sz="2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kstfelt 57">
            <a:extLst>
              <a:ext uri="{FF2B5EF4-FFF2-40B4-BE49-F238E27FC236}">
                <a16:creationId xmlns:a16="http://schemas.microsoft.com/office/drawing/2014/main" id="{CC17A82A-059A-41E1-59F9-E4F8AD3E4F82}"/>
              </a:ext>
            </a:extLst>
          </p:cNvPr>
          <p:cNvSpPr txBox="1"/>
          <p:nvPr/>
        </p:nvSpPr>
        <p:spPr>
          <a:xfrm>
            <a:off x="2856496" y="4854899"/>
            <a:ext cx="1944673" cy="607859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400 students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gb" sz="1200" b="0" i="0" u="none" strike="noStrike" kern="1200" cap="none" spc="2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 staff</a:t>
            </a:r>
          </a:p>
        </p:txBody>
      </p:sp>
      <p:pic>
        <p:nvPicPr>
          <p:cNvPr id="45" name="Billede 44" descr="Et billede, der indeholder cirkel, skærmbillede, Grafik, design&#10;&#10;Indhold genereret af kunstig intelligens kan være forkert.">
            <a:extLst>
              <a:ext uri="{FF2B5EF4-FFF2-40B4-BE49-F238E27FC236}">
                <a16:creationId xmlns:a16="http://schemas.microsoft.com/office/drawing/2014/main" id="{CC2D8B0F-0F52-CD18-4DBB-E8B8105A976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6306" y="4457893"/>
            <a:ext cx="574161" cy="75792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5EFD794-407B-A565-6F37-8BC7E3A69FF3}"/>
              </a:ext>
            </a:extLst>
          </p:cNvPr>
          <p:cNvSpPr txBox="1"/>
          <p:nvPr/>
        </p:nvSpPr>
        <p:spPr>
          <a:xfrm>
            <a:off x="154415" y="211484"/>
            <a:ext cx="800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62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campuses</a:t>
            </a:r>
            <a:endParaRPr lang="da-DK" sz="48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8571E5A-5301-519C-18A9-CF94DC13C5FB}"/>
              </a:ext>
            </a:extLst>
          </p:cNvPr>
          <p:cNvSpPr/>
          <p:nvPr/>
        </p:nvSpPr>
        <p:spPr>
          <a:xfrm>
            <a:off x="144966" y="6352676"/>
            <a:ext cx="1435284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16837961-04A7-D671-D46C-F8AC62B204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68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, indendørs, bærbar, tøj&#10;&#10;AI-genereret indhold kan være ukorrekt.">
            <a:extLst>
              <a:ext uri="{FF2B5EF4-FFF2-40B4-BE49-F238E27FC236}">
                <a16:creationId xmlns:a16="http://schemas.microsoft.com/office/drawing/2014/main" id="{D0C5C2A9-6CC6-E891-7E04-FDB9CBFA16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291" y="2643891"/>
            <a:ext cx="2781272" cy="185398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21788073-D0EA-8670-BEE4-ABFABBAB084D}"/>
              </a:ext>
            </a:extLst>
          </p:cNvPr>
          <p:cNvSpPr txBox="1"/>
          <p:nvPr/>
        </p:nvSpPr>
        <p:spPr>
          <a:xfrm>
            <a:off x="165936" y="189639"/>
            <a:ext cx="4317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faculties 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A82114E-8159-26AF-F93B-96BEA97AF708}"/>
              </a:ext>
            </a:extLst>
          </p:cNvPr>
          <p:cNvSpPr txBox="1"/>
          <p:nvPr/>
        </p:nvSpPr>
        <p:spPr>
          <a:xfrm>
            <a:off x="3121271" y="1840728"/>
            <a:ext cx="2263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</a:p>
          <a:p>
            <a:pPr defTabSz="2241550"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Engineering </a:t>
            </a:r>
          </a:p>
          <a:p>
            <a:pPr defTabSz="2241550"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Science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E2B7748-B559-7DF2-4AE6-ECDFD7A94269}"/>
              </a:ext>
            </a:extLst>
          </p:cNvPr>
          <p:cNvSpPr txBox="1"/>
          <p:nvPr/>
        </p:nvSpPr>
        <p:spPr>
          <a:xfrm>
            <a:off x="180606" y="1840728"/>
            <a:ext cx="235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</a:p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Faculty </a:t>
            </a:r>
          </a:p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IT and Design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1ED2CCF-7396-BEE9-FA00-17F7976A5FB3}"/>
              </a:ext>
            </a:extLst>
          </p:cNvPr>
          <p:cNvSpPr txBox="1"/>
          <p:nvPr/>
        </p:nvSpPr>
        <p:spPr>
          <a:xfrm>
            <a:off x="6092956" y="1840728"/>
            <a:ext cx="2588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SSH</a:t>
            </a:r>
          </a:p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Social Sciences </a:t>
            </a:r>
          </a:p>
          <a:p>
            <a:pPr rtl="0"/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Humanities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73FDE7D-A2BF-9078-87D7-5D207844D05F}"/>
              </a:ext>
            </a:extLst>
          </p:cNvPr>
          <p:cNvSpPr txBox="1"/>
          <p:nvPr/>
        </p:nvSpPr>
        <p:spPr>
          <a:xfrm>
            <a:off x="9038970" y="1840728"/>
            <a:ext cx="241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600" b="1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</a:p>
          <a:p>
            <a:pPr rtl="0"/>
            <a:r>
              <a:rPr lang="en-gb" sz="12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Medicine</a:t>
            </a:r>
          </a:p>
          <a:p>
            <a:pPr rtl="0"/>
            <a:endParaRPr lang="en-gb" sz="120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FA47C56C-BE2B-BA33-4C53-B82148D54FD1}"/>
              </a:ext>
            </a:extLst>
          </p:cNvPr>
          <p:cNvSpPr txBox="1"/>
          <p:nvPr/>
        </p:nvSpPr>
        <p:spPr>
          <a:xfrm>
            <a:off x="165936" y="4615944"/>
            <a:ext cx="2227305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2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Systems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Architecture, Design and Media Technology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and Planning</a:t>
            </a:r>
          </a:p>
          <a:p>
            <a:pPr rtl="0">
              <a:spcAft>
                <a:spcPts val="600"/>
              </a:spcAft>
            </a:pPr>
            <a:endParaRPr lang="da-DK" sz="12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" descr="to mænd med en robot ">
            <a:extLst>
              <a:ext uri="{FF2B5EF4-FFF2-40B4-BE49-F238E27FC236}">
                <a16:creationId xmlns:a16="http://schemas.microsoft.com/office/drawing/2014/main" id="{4BEBED63-2BAA-ACD1-8CAB-1716D8F7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35" y="2643223"/>
            <a:ext cx="2806195" cy="18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C999333-C0D9-C7AE-9587-B489CAD13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924" y="2643222"/>
            <a:ext cx="2780977" cy="18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earch at The Faculty of Medicine at AAU. Photo: Per Bille">
            <a:extLst>
              <a:ext uri="{FF2B5EF4-FFF2-40B4-BE49-F238E27FC236}">
                <a16:creationId xmlns:a16="http://schemas.microsoft.com/office/drawing/2014/main" id="{78F669AD-8BA6-704F-4E5C-6625D57D0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30262" y="2643223"/>
            <a:ext cx="2780977" cy="18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CF06AB29-A46C-9F5C-08E7-61F6C40100C2}"/>
              </a:ext>
            </a:extLst>
          </p:cNvPr>
          <p:cNvSpPr txBox="1"/>
          <p:nvPr/>
        </p:nvSpPr>
        <p:spPr>
          <a:xfrm>
            <a:off x="3121272" y="4615944"/>
            <a:ext cx="22632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2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Environment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and Bioscience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 Sciences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and Production</a:t>
            </a:r>
          </a:p>
          <a:p>
            <a:pPr rtl="0">
              <a:spcAft>
                <a:spcPts val="600"/>
              </a:spcAft>
            </a:pPr>
            <a:endParaRPr lang="da-DK" sz="12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53DD16F7-2512-10F1-8E37-0C0C073D763B}"/>
              </a:ext>
            </a:extLst>
          </p:cNvPr>
          <p:cNvSpPr txBox="1"/>
          <p:nvPr/>
        </p:nvSpPr>
        <p:spPr>
          <a:xfrm>
            <a:off x="6092956" y="4615944"/>
            <a:ext cx="220945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2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and Communication </a:t>
            </a:r>
            <a:endParaRPr lang="da-DK" sz="1200" b="1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 and Politics</a:t>
            </a:r>
            <a:endParaRPr lang="da-DK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Law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Business School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22C0DF3B-1B91-E682-3EF1-85A075343119}"/>
              </a:ext>
            </a:extLst>
          </p:cNvPr>
          <p:cNvSpPr txBox="1"/>
          <p:nvPr/>
        </p:nvSpPr>
        <p:spPr>
          <a:xfrm>
            <a:off x="9038970" y="4615944"/>
            <a:ext cx="226326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spcAft>
                <a:spcPts val="600"/>
              </a:spcAft>
            </a:pPr>
            <a:r>
              <a:rPr lang="en-gb" sz="1200" b="1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Departments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Clinical Medicine</a:t>
            </a:r>
          </a:p>
          <a:p>
            <a:pPr rtl="0">
              <a:spcAft>
                <a:spcPts val="600"/>
              </a:spcAft>
            </a:pPr>
            <a:r>
              <a:rPr lang="en-gb" sz="120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Science and Technology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28338B4-6DC8-61C6-7837-BA70A126E21B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2603B421-ED1A-6956-7919-52BB0F6FE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7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959DA-A8EE-49F6-8F2C-D3BB7F490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E8A99C3-3DD0-7B7B-5050-15B7F2DABF93}"/>
              </a:ext>
            </a:extLst>
          </p:cNvPr>
          <p:cNvSpPr/>
          <p:nvPr/>
        </p:nvSpPr>
        <p:spPr>
          <a:xfrm>
            <a:off x="5758248" y="853428"/>
            <a:ext cx="6433751" cy="507112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855BBB-0108-5C08-43BF-070D93DFA26C}"/>
              </a:ext>
            </a:extLst>
          </p:cNvPr>
          <p:cNvSpPr txBox="1"/>
          <p:nvPr/>
        </p:nvSpPr>
        <p:spPr>
          <a:xfrm>
            <a:off x="163271" y="207097"/>
            <a:ext cx="800306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en-gb" sz="4000" b="1" spc="110" dirty="0">
                <a:solidFill>
                  <a:srgbClr val="26214F"/>
                </a:solidFill>
                <a:latin typeface="Arial"/>
                <a:cs typeface="Arial"/>
              </a:rPr>
              <a:t>Budget</a:t>
            </a:r>
            <a:endParaRPr lang="da-DK" sz="4000" b="1" spc="110" dirty="0">
              <a:solidFill>
                <a:srgbClr val="262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28932DF-264C-ED92-A110-ED99A8338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084964"/>
              </p:ext>
            </p:extLst>
          </p:nvPr>
        </p:nvGraphicFramePr>
        <p:xfrm>
          <a:off x="6143936" y="-2"/>
          <a:ext cx="6048063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5CABC688-6289-C923-BEEC-EEEA9F7FA206}"/>
              </a:ext>
            </a:extLst>
          </p:cNvPr>
          <p:cNvSpPr txBox="1"/>
          <p:nvPr/>
        </p:nvSpPr>
        <p:spPr>
          <a:xfrm>
            <a:off x="326063" y="1980163"/>
            <a:ext cx="4907337" cy="1308050"/>
          </a:xfrm>
          <a:prstGeom prst="rect">
            <a:avLst/>
          </a:prstGeom>
          <a:noFill/>
        </p:spPr>
        <p:txBody>
          <a:bodyPr wrap="square" lIns="0" tIns="0" rIns="90000" bIns="45720" rtlCol="0" anchor="t">
            <a:spAutoFit/>
          </a:bodyPr>
          <a:lstStyle/>
          <a:p>
            <a:pPr lvl="0" defTabSz="914318" rt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gb" dirty="0">
                <a:solidFill>
                  <a:srgbClr val="211A52"/>
                </a:solidFill>
                <a:latin typeface="Arial"/>
              </a:rPr>
              <a:t>Budget DKK millions </a:t>
            </a:r>
            <a:r>
              <a:rPr lang="en-gb" dirty="0">
                <a:solidFill>
                  <a:srgbClr val="002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</a:p>
          <a:p>
            <a:pPr lvl="0" defTabSz="914318" rt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gb" b="1" dirty="0">
                <a:solidFill>
                  <a:srgbClr val="002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3,435</a:t>
            </a:r>
          </a:p>
          <a:p>
            <a:pPr lvl="0" rtl="0">
              <a:buSzPct val="100000"/>
              <a:defRPr/>
            </a:pPr>
            <a:endParaRPr lang="da-DK" sz="160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100000"/>
              <a:defRPr/>
            </a:pPr>
            <a:endParaRPr kumimoji="0" lang="da-DK" sz="1200" b="0" i="0" u="none" strike="noStrike" kern="1200" cap="none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BD41937-CC19-8771-F8DA-E09B8A309064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61E515AC-2161-6C7E-0D77-FE2F4092B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7DBE1-9BAD-63BA-06E7-85B1EFC25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>
            <a:extLst>
              <a:ext uri="{FF2B5EF4-FFF2-40B4-BE49-F238E27FC236}">
                <a16:creationId xmlns:a16="http://schemas.microsoft.com/office/drawing/2014/main" id="{5D4FC9CD-E554-2CBD-385D-44E7005D153D}"/>
              </a:ext>
            </a:extLst>
          </p:cNvPr>
          <p:cNvSpPr txBox="1"/>
          <p:nvPr/>
        </p:nvSpPr>
        <p:spPr>
          <a:xfrm>
            <a:off x="146801" y="175971"/>
            <a:ext cx="29250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i="0" u="none" strike="noStrike" kern="1200" cap="none" spc="110" normalizeH="0" noProof="0">
                <a:ln>
                  <a:noFill/>
                </a:ln>
                <a:solidFill>
                  <a:srgbClr val="211A52"/>
                </a:solidFill>
                <a:effectLst/>
                <a:uLnTx/>
                <a:uFillTx/>
                <a:latin typeface="Arial"/>
                <a:cs typeface="Arial"/>
              </a:rPr>
              <a:t>Research</a:t>
            </a:r>
            <a:endParaRPr lang="da-DK" sz="4800" b="1" i="0" u="none" strike="noStrike" kern="1200" cap="none" spc="110" normalizeH="0" baseline="0" noProof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0833ED7-5C48-B8F0-49DF-10250EE60FB1}"/>
              </a:ext>
            </a:extLst>
          </p:cNvPr>
          <p:cNvSpPr txBox="1"/>
          <p:nvPr/>
        </p:nvSpPr>
        <p:spPr>
          <a:xfrm>
            <a:off x="5968999" y="349250"/>
            <a:ext cx="8975725" cy="2837082"/>
          </a:xfrm>
          <a:prstGeom prst="rect">
            <a:avLst/>
          </a:prstGeom>
          <a:noFill/>
        </p:spPr>
        <p:txBody>
          <a:bodyPr wrap="none" lIns="0" tIns="0" numCol="3" spcCol="252000" rtlCol="0">
            <a:noAutofit/>
          </a:bodyPr>
          <a:lstStyle/>
          <a:p>
            <a:pPr rtl="0">
              <a:defRPr/>
            </a:pPr>
            <a:r>
              <a:rPr lang="en-gb" sz="1600" b="1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Mission-oriented research</a:t>
            </a:r>
            <a:endParaRPr lang="da-DK" sz="160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defRPr/>
            </a:pPr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partnerships with the world around us, AAU defines and participates in missions that contribute to solving the major global challenges</a:t>
            </a:r>
          </a:p>
          <a:p>
            <a:pPr rtl="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defRPr/>
            </a:pPr>
            <a:r>
              <a:rPr lang="en-gb" sz="1600" b="1" spc="50" dirty="0">
                <a:solidFill>
                  <a:srgbClr val="440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500-600 research agreements annually</a:t>
            </a:r>
          </a:p>
          <a:p>
            <a:pPr lvl="0" rtl="0">
              <a:defRPr/>
            </a:pPr>
            <a:r>
              <a:rPr lang="en-gb" sz="1200" spc="5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private companies and public organizations throughout Denmark</a:t>
            </a:r>
            <a:endParaRPr lang="da-DK" sz="1600" spc="5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11A5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i="0" u="none" strike="noStrike" kern="1200" cap="none" spc="0" normalizeH="0" noProof="0" dirty="0">
              <a:ln>
                <a:noFill/>
              </a:ln>
              <a:solidFill>
                <a:srgbClr val="4406E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0" u="none" strike="noStrike" kern="1200" cap="none" spc="0" normalizeH="0" noProof="0" dirty="0">
                <a:ln>
                  <a:noFill/>
                </a:ln>
                <a:solidFill>
                  <a:srgbClr val="4406E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Talent development</a:t>
            </a:r>
          </a:p>
          <a:p>
            <a:pPr rtl="0">
              <a:defRPr/>
            </a:pPr>
            <a:r>
              <a:rPr lang="en-gb" sz="1200" dirty="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AAU Excellence talent programme matures the next generation of top researchers and research leaders to develop groundbreaking and original research</a:t>
            </a:r>
          </a:p>
          <a:p>
            <a:pPr lvl="0" rtl="0">
              <a:defRPr/>
            </a:pPr>
            <a:endParaRPr lang="da-DK" sz="1600" b="1" spc="50" dirty="0">
              <a:solidFill>
                <a:srgbClr val="440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afik 13">
            <a:extLst>
              <a:ext uri="{FF2B5EF4-FFF2-40B4-BE49-F238E27FC236}">
                <a16:creationId xmlns:a16="http://schemas.microsoft.com/office/drawing/2014/main" id="{C8C1BBE8-1D57-F94D-739F-5BD4A77A36C7}"/>
              </a:ext>
            </a:extLst>
          </p:cNvPr>
          <p:cNvGrpSpPr/>
          <p:nvPr/>
        </p:nvGrpSpPr>
        <p:grpSpPr>
          <a:xfrm>
            <a:off x="245845" y="6455477"/>
            <a:ext cx="246022" cy="257486"/>
            <a:chOff x="2142439" y="566381"/>
            <a:chExt cx="630473" cy="659855"/>
          </a:xfrm>
          <a:solidFill>
            <a:schemeClr val="bg1"/>
          </a:solidFill>
        </p:grpSpPr>
        <p:sp>
          <p:nvSpPr>
            <p:cNvPr id="11" name="Kombinationstegning: figur 10">
              <a:extLst>
                <a:ext uri="{FF2B5EF4-FFF2-40B4-BE49-F238E27FC236}">
                  <a16:creationId xmlns:a16="http://schemas.microsoft.com/office/drawing/2014/main" id="{225D191C-BD7C-51A1-CE81-3C188401C6DF}"/>
                </a:ext>
              </a:extLst>
            </p:cNvPr>
            <p:cNvSpPr/>
            <p:nvPr/>
          </p:nvSpPr>
          <p:spPr>
            <a:xfrm>
              <a:off x="2531549" y="597472"/>
              <a:ext cx="241363" cy="595307"/>
            </a:xfrm>
            <a:custGeom>
              <a:avLst/>
              <a:gdLst>
                <a:gd name="connsiteX0" fmla="*/ 241297 w 241363"/>
                <a:gd name="connsiteY0" fmla="*/ 476075 h 595307"/>
                <a:gd name="connsiteX1" fmla="*/ 178329 w 241363"/>
                <a:gd name="connsiteY1" fmla="*/ 444591 h 595307"/>
                <a:gd name="connsiteX2" fmla="*/ 118647 w 241363"/>
                <a:gd name="connsiteY2" fmla="*/ 203694 h 595307"/>
                <a:gd name="connsiteX3" fmla="*/ 154732 w 241363"/>
                <a:gd name="connsiteY3" fmla="*/ 3286 h 595307"/>
                <a:gd name="connsiteX4" fmla="*/ 150066 w 241363"/>
                <a:gd name="connsiteY4" fmla="*/ 0 h 595307"/>
                <a:gd name="connsiteX5" fmla="*/ 55547 w 241363"/>
                <a:gd name="connsiteY5" fmla="*/ 222821 h 595307"/>
                <a:gd name="connsiteX6" fmla="*/ 103661 w 241363"/>
                <a:gd name="connsiteY6" fmla="*/ 595307 h 595307"/>
                <a:gd name="connsiteX7" fmla="*/ 241363 w 241363"/>
                <a:gd name="connsiteY7" fmla="*/ 476206 h 59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363" h="595307">
                  <a:moveTo>
                    <a:pt x="241297" y="476075"/>
                  </a:moveTo>
                  <a:cubicBezTo>
                    <a:pt x="224339" y="468385"/>
                    <a:pt x="207250" y="465098"/>
                    <a:pt x="178329" y="444591"/>
                  </a:cubicBezTo>
                  <a:cubicBezTo>
                    <a:pt x="104647" y="392336"/>
                    <a:pt x="71454" y="331800"/>
                    <a:pt x="118647" y="203694"/>
                  </a:cubicBezTo>
                  <a:cubicBezTo>
                    <a:pt x="145859" y="129815"/>
                    <a:pt x="156310" y="74997"/>
                    <a:pt x="154732" y="3286"/>
                  </a:cubicBezTo>
                  <a:cubicBezTo>
                    <a:pt x="153746" y="2563"/>
                    <a:pt x="150920" y="657"/>
                    <a:pt x="150066" y="0"/>
                  </a:cubicBezTo>
                  <a:cubicBezTo>
                    <a:pt x="135408" y="89129"/>
                    <a:pt x="110825" y="133035"/>
                    <a:pt x="55547" y="222821"/>
                  </a:cubicBezTo>
                  <a:cubicBezTo>
                    <a:pt x="-69601" y="425990"/>
                    <a:pt x="48054" y="550415"/>
                    <a:pt x="103661" y="595307"/>
                  </a:cubicBezTo>
                  <a:cubicBezTo>
                    <a:pt x="155127" y="570593"/>
                    <a:pt x="208959" y="527672"/>
                    <a:pt x="241363" y="476206"/>
                  </a:cubicBezTo>
                  <a:close/>
                </a:path>
              </a:pathLst>
            </a:custGeom>
            <a:grpFill/>
            <a:ln w="6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>
                <a:solidFill>
                  <a:schemeClr val="bg1"/>
                </a:solidFill>
              </a:endParaRPr>
            </a:p>
          </p:txBody>
        </p:sp>
        <p:sp>
          <p:nvSpPr>
            <p:cNvPr id="13" name="Kombinationstegning: figur 12">
              <a:extLst>
                <a:ext uri="{FF2B5EF4-FFF2-40B4-BE49-F238E27FC236}">
                  <a16:creationId xmlns:a16="http://schemas.microsoft.com/office/drawing/2014/main" id="{BA072468-56A0-8E30-11CC-66723C615C88}"/>
                </a:ext>
              </a:extLst>
            </p:cNvPr>
            <p:cNvSpPr/>
            <p:nvPr/>
          </p:nvSpPr>
          <p:spPr>
            <a:xfrm>
              <a:off x="2305276" y="580383"/>
              <a:ext cx="353268" cy="645852"/>
            </a:xfrm>
            <a:custGeom>
              <a:avLst/>
              <a:gdLst>
                <a:gd name="connsiteX0" fmla="*/ 222533 w 353268"/>
                <a:gd name="connsiteY0" fmla="*/ 232878 h 645852"/>
                <a:gd name="connsiteX1" fmla="*/ 353268 w 353268"/>
                <a:gd name="connsiteY1" fmla="*/ 2498 h 645852"/>
                <a:gd name="connsiteX2" fmla="*/ 348602 w 353268"/>
                <a:gd name="connsiteY2" fmla="*/ 0 h 645852"/>
                <a:gd name="connsiteX3" fmla="*/ 130053 w 353268"/>
                <a:gd name="connsiteY3" fmla="*/ 229526 h 645852"/>
                <a:gd name="connsiteX4" fmla="*/ 25018 w 353268"/>
                <a:gd name="connsiteY4" fmla="*/ 608125 h 645852"/>
                <a:gd name="connsiteX5" fmla="*/ 181387 w 353268"/>
                <a:gd name="connsiteY5" fmla="*/ 645853 h 645852"/>
                <a:gd name="connsiteX6" fmla="*/ 216947 w 353268"/>
                <a:gd name="connsiteY6" fmla="*/ 644013 h 645852"/>
                <a:gd name="connsiteX7" fmla="*/ 222468 w 353268"/>
                <a:gd name="connsiteY7" fmla="*/ 232878 h 64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268" h="645852">
                  <a:moveTo>
                    <a:pt x="222533" y="232878"/>
                  </a:moveTo>
                  <a:cubicBezTo>
                    <a:pt x="309756" y="122650"/>
                    <a:pt x="345512" y="76509"/>
                    <a:pt x="353268" y="2498"/>
                  </a:cubicBezTo>
                  <a:cubicBezTo>
                    <a:pt x="352283" y="1972"/>
                    <a:pt x="349588" y="526"/>
                    <a:pt x="348602" y="0"/>
                  </a:cubicBezTo>
                  <a:cubicBezTo>
                    <a:pt x="325005" y="89457"/>
                    <a:pt x="276103" y="128566"/>
                    <a:pt x="130053" y="229526"/>
                  </a:cubicBezTo>
                  <a:cubicBezTo>
                    <a:pt x="-21715" y="334495"/>
                    <a:pt x="-16326" y="492704"/>
                    <a:pt x="25018" y="608125"/>
                  </a:cubicBezTo>
                  <a:cubicBezTo>
                    <a:pt x="71948" y="632181"/>
                    <a:pt x="125057" y="645853"/>
                    <a:pt x="181387" y="645853"/>
                  </a:cubicBezTo>
                  <a:cubicBezTo>
                    <a:pt x="193416" y="645853"/>
                    <a:pt x="205247" y="645196"/>
                    <a:pt x="216947" y="644013"/>
                  </a:cubicBezTo>
                  <a:cubicBezTo>
                    <a:pt x="112569" y="476995"/>
                    <a:pt x="120719" y="361509"/>
                    <a:pt x="222468" y="232878"/>
                  </a:cubicBezTo>
                  <a:close/>
                </a:path>
              </a:pathLst>
            </a:custGeom>
            <a:grpFill/>
            <a:ln w="6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>
                <a:solidFill>
                  <a:schemeClr val="bg1"/>
                </a:solidFill>
              </a:endParaRPr>
            </a:p>
          </p:txBody>
        </p:sp>
        <p:sp>
          <p:nvSpPr>
            <p:cNvPr id="14" name="Kombinationstegning: figur 13">
              <a:extLst>
                <a:ext uri="{FF2B5EF4-FFF2-40B4-BE49-F238E27FC236}">
                  <a16:creationId xmlns:a16="http://schemas.microsoft.com/office/drawing/2014/main" id="{14841EA2-62C2-58D3-1439-2A66C87B044E}"/>
                </a:ext>
              </a:extLst>
            </p:cNvPr>
            <p:cNvSpPr/>
            <p:nvPr/>
          </p:nvSpPr>
          <p:spPr>
            <a:xfrm>
              <a:off x="2142439" y="566381"/>
              <a:ext cx="488170" cy="534772"/>
            </a:xfrm>
            <a:custGeom>
              <a:avLst/>
              <a:gdLst>
                <a:gd name="connsiteX0" fmla="*/ 325885 w 488170"/>
                <a:gd name="connsiteY0" fmla="*/ 163141 h 534772"/>
                <a:gd name="connsiteX1" fmla="*/ 488170 w 488170"/>
                <a:gd name="connsiteY1" fmla="*/ 2039 h 534772"/>
                <a:gd name="connsiteX2" fmla="*/ 483503 w 488170"/>
                <a:gd name="connsiteY2" fmla="*/ 2 h 534772"/>
                <a:gd name="connsiteX3" fmla="*/ 199488 w 488170"/>
                <a:gd name="connsiteY3" fmla="*/ 129619 h 534772"/>
                <a:gd name="connsiteX4" fmla="*/ 8020 w 488170"/>
                <a:gd name="connsiteY4" fmla="*/ 240504 h 534772"/>
                <a:gd name="connsiteX5" fmla="*/ 1 w 488170"/>
                <a:gd name="connsiteY5" fmla="*/ 314055 h 534772"/>
                <a:gd name="connsiteX6" fmla="*/ 79007 w 488170"/>
                <a:gd name="connsiteY6" fmla="*/ 534773 h 534772"/>
                <a:gd name="connsiteX7" fmla="*/ 325885 w 488170"/>
                <a:gd name="connsiteY7" fmla="*/ 163141 h 53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170" h="534772">
                  <a:moveTo>
                    <a:pt x="325885" y="163141"/>
                  </a:moveTo>
                  <a:cubicBezTo>
                    <a:pt x="424873" y="114107"/>
                    <a:pt x="468780" y="65205"/>
                    <a:pt x="488170" y="2039"/>
                  </a:cubicBezTo>
                  <a:cubicBezTo>
                    <a:pt x="487316" y="1645"/>
                    <a:pt x="483569" y="-64"/>
                    <a:pt x="483503" y="2"/>
                  </a:cubicBezTo>
                  <a:cubicBezTo>
                    <a:pt x="427437" y="96098"/>
                    <a:pt x="357830" y="103131"/>
                    <a:pt x="199488" y="129619"/>
                  </a:cubicBezTo>
                  <a:cubicBezTo>
                    <a:pt x="108519" y="144803"/>
                    <a:pt x="59026" y="184569"/>
                    <a:pt x="8020" y="240504"/>
                  </a:cubicBezTo>
                  <a:cubicBezTo>
                    <a:pt x="3287" y="260552"/>
                    <a:pt x="-65" y="292693"/>
                    <a:pt x="1" y="314055"/>
                  </a:cubicBezTo>
                  <a:cubicBezTo>
                    <a:pt x="132" y="396479"/>
                    <a:pt x="28264" y="474368"/>
                    <a:pt x="79007" y="534773"/>
                  </a:cubicBezTo>
                  <a:cubicBezTo>
                    <a:pt x="81834" y="276721"/>
                    <a:pt x="202249" y="224401"/>
                    <a:pt x="325885" y="163141"/>
                  </a:cubicBezTo>
                  <a:close/>
                </a:path>
              </a:pathLst>
            </a:custGeom>
            <a:grpFill/>
            <a:ln w="65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a-DK">
                <a:solidFill>
                  <a:schemeClr val="bg1"/>
                </a:solidFill>
              </a:endParaRPr>
            </a:p>
          </p:txBody>
        </p:sp>
      </p:grp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9525A441-B6B5-19E4-B284-38A367C7E8A8}"/>
              </a:ext>
            </a:extLst>
          </p:cNvPr>
          <p:cNvSpPr txBox="1">
            <a:spLocks/>
          </p:cNvSpPr>
          <p:nvPr/>
        </p:nvSpPr>
        <p:spPr>
          <a:xfrm>
            <a:off x="564835" y="6426116"/>
            <a:ext cx="1790570" cy="365125"/>
          </a:xfrm>
          <a:prstGeom prst="rect">
            <a:avLst/>
          </a:prstGeom>
        </p:spPr>
        <p:txBody>
          <a:bodyPr rtlCol="0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700" b="1" spc="60" dirty="0">
                <a:solidFill>
                  <a:schemeClr val="bg1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AALBORG </a:t>
            </a:r>
          </a:p>
          <a:p>
            <a:pPr rtl="0"/>
            <a:r>
              <a:rPr lang="en-gb" sz="700" b="1" spc="60" dirty="0">
                <a:solidFill>
                  <a:schemeClr val="bg1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UNIVERSITY</a:t>
            </a:r>
          </a:p>
        </p:txBody>
      </p:sp>
      <p:sp>
        <p:nvSpPr>
          <p:cNvPr id="17" name="Pladsholder til dato 3">
            <a:extLst>
              <a:ext uri="{FF2B5EF4-FFF2-40B4-BE49-F238E27FC236}">
                <a16:creationId xmlns:a16="http://schemas.microsoft.com/office/drawing/2014/main" id="{310EB40C-FB01-CAFD-DC13-B1CEDCC4124A}"/>
              </a:ext>
            </a:extLst>
          </p:cNvPr>
          <p:cNvSpPr txBox="1">
            <a:spLocks/>
          </p:cNvSpPr>
          <p:nvPr/>
        </p:nvSpPr>
        <p:spPr>
          <a:xfrm>
            <a:off x="9185275" y="6492875"/>
            <a:ext cx="2743200" cy="365125"/>
          </a:xfrm>
          <a:prstGeom prst="rect">
            <a:avLst/>
          </a:prstGeom>
        </p:spPr>
        <p:txBody>
          <a:bodyPr lIns="72000" tIns="0" rIns="0" rtlCol="0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BD13283D-7762-40B0-95C3-9321FEFED815}" type="slidenum">
              <a:rPr lang="da-DK" sz="7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da-DK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FA8F68B-3D98-60F4-6632-71C7EB79E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4" b="24304"/>
          <a:stretch/>
        </p:blipFill>
        <p:spPr>
          <a:xfrm>
            <a:off x="0" y="3403600"/>
            <a:ext cx="12192000" cy="35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58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47005-2DD6-DF0D-78A7-653AAC096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49E19DF3-7451-7736-0488-759C19B6145D}"/>
              </a:ext>
            </a:extLst>
          </p:cNvPr>
          <p:cNvSpPr/>
          <p:nvPr/>
        </p:nvSpPr>
        <p:spPr>
          <a:xfrm>
            <a:off x="86790" y="3539929"/>
            <a:ext cx="12105210" cy="2805079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63790D4-2EBD-989D-08C2-81CF9299D9D0}"/>
              </a:ext>
            </a:extLst>
          </p:cNvPr>
          <p:cNvSpPr txBox="1"/>
          <p:nvPr/>
        </p:nvSpPr>
        <p:spPr>
          <a:xfrm>
            <a:off x="150054" y="203506"/>
            <a:ext cx="5510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4000" b="1" spc="11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mission-oriented university</a:t>
            </a:r>
            <a:endParaRPr lang="da-DK" sz="4800" b="1" spc="110" dirty="0">
              <a:solidFill>
                <a:srgbClr val="211A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1B13683E-DDE8-E9D9-50D4-08AD4791FDAE}"/>
              </a:ext>
            </a:extLst>
          </p:cNvPr>
          <p:cNvSpPr txBox="1"/>
          <p:nvPr/>
        </p:nvSpPr>
        <p:spPr>
          <a:xfrm>
            <a:off x="1906040" y="4335322"/>
            <a:ext cx="1999002" cy="50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PARTNERSHIPS</a:t>
            </a:r>
          </a:p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WITH THE </a:t>
            </a:r>
            <a:r>
              <a:rPr lang="en-gb" sz="1100" b="1" dirty="0">
                <a:solidFill>
                  <a:srgbClr val="002060"/>
                </a:solidFill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 </a:t>
            </a: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WORLD </a:t>
            </a:r>
          </a:p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AROUND US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77F6C0B-1B78-E57D-9B9C-EC66BB742924}"/>
              </a:ext>
            </a:extLst>
          </p:cNvPr>
          <p:cNvSpPr txBox="1"/>
          <p:nvPr/>
        </p:nvSpPr>
        <p:spPr>
          <a:xfrm>
            <a:off x="10743823" y="4762750"/>
            <a:ext cx="2808287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ACCELERATION 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</a:br>
            <a:r>
              <a:rPr kumimoji="0" lang="en-gb" sz="1100" b="1" baseline="0" dirty="0">
                <a:solidFill>
                  <a:srgbClr val="002060"/>
                </a:solidFill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OF </a:t>
            </a: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IMPACT</a:t>
            </a:r>
          </a:p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venir"/>
              <a:cs typeface="Arial" panose="020B0604020202020204" pitchFamily="34" charset="0"/>
              <a:sym typeface="Avenir"/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DC385909-4D94-8AFF-B03D-F1F73325CA7C}"/>
              </a:ext>
            </a:extLst>
          </p:cNvPr>
          <p:cNvSpPr txBox="1"/>
          <p:nvPr/>
        </p:nvSpPr>
        <p:spPr>
          <a:xfrm>
            <a:off x="7915756" y="4962020"/>
            <a:ext cx="1999002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CAPACITY</a:t>
            </a:r>
          </a:p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BUILDING</a:t>
            </a: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A5A4AEEC-3417-0B4D-7510-4E732EE6EE77}"/>
              </a:ext>
            </a:extLst>
          </p:cNvPr>
          <p:cNvSpPr txBox="1"/>
          <p:nvPr/>
        </p:nvSpPr>
        <p:spPr>
          <a:xfrm>
            <a:off x="4389693" y="4945022"/>
            <a:ext cx="2245288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INTERDISCIPLINARY COLLABORATION</a:t>
            </a: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972108B4-472E-8349-EDB4-62313F90F5B4}"/>
              </a:ext>
            </a:extLst>
          </p:cNvPr>
          <p:cNvSpPr txBox="1"/>
          <p:nvPr/>
        </p:nvSpPr>
        <p:spPr>
          <a:xfrm>
            <a:off x="5647770" y="4419960"/>
            <a:ext cx="1999002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330" rtl="0">
              <a:defRPr/>
            </a:pPr>
            <a:r>
              <a:rPr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AGILE </a:t>
            </a:r>
            <a:r>
              <a:rPr lang="en-gb" sz="1100" b="1" dirty="0">
                <a:solidFill>
                  <a:srgbClr val="002060"/>
                </a:solidFill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PROJECT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venir Bold"/>
            </a:endParaRPr>
          </a:p>
          <a:p>
            <a:pPr marL="0" marR="0" lvl="0" indent="0" defTabSz="91433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Arial" panose="020B0604020202020204" pitchFamily="34" charset="0"/>
                <a:ea typeface="Avenir Bold"/>
                <a:cs typeface="Arial" panose="020B0604020202020204" pitchFamily="34" charset="0"/>
                <a:sym typeface="Avenir Bold"/>
              </a:rPr>
              <a:t>MANAGEMENT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824AE21E-EB40-DABE-5377-CFAF1179E40F}"/>
              </a:ext>
            </a:extLst>
          </p:cNvPr>
          <p:cNvSpPr txBox="1"/>
          <p:nvPr/>
        </p:nvSpPr>
        <p:spPr>
          <a:xfrm>
            <a:off x="162580" y="1846929"/>
            <a:ext cx="5248664" cy="1021883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rtl="0">
              <a:lnSpc>
                <a:spcPct val="110000"/>
              </a:lnSpc>
            </a:pPr>
            <a:r>
              <a:rPr lang="en-gb" sz="1400">
                <a:solidFill>
                  <a:srgbClr val="211A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mission-oriented approach to research, AAU co-creates solutions in partnerships with industry, civil society and public organizations to facilitate sustainable societal change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FFC3A375-C6A2-126B-AC9F-48AF5A82F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22273" r="204" b="7398"/>
          <a:stretch>
            <a:fillRect/>
          </a:stretch>
        </p:blipFill>
        <p:spPr>
          <a:xfrm>
            <a:off x="6182790" y="347578"/>
            <a:ext cx="5745685" cy="2991519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EDBD921E-84E4-1B0C-7619-E86A7D849F63}"/>
              </a:ext>
            </a:extLst>
          </p:cNvPr>
          <p:cNvCxnSpPr>
            <a:cxnSpLocks/>
          </p:cNvCxnSpPr>
          <p:nvPr/>
        </p:nvCxnSpPr>
        <p:spPr>
          <a:xfrm>
            <a:off x="555477" y="4862704"/>
            <a:ext cx="8902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9445B728-B060-470C-9710-58E58508839F}"/>
              </a:ext>
            </a:extLst>
          </p:cNvPr>
          <p:cNvSpPr/>
          <p:nvPr/>
        </p:nvSpPr>
        <p:spPr>
          <a:xfrm>
            <a:off x="3244116" y="4309520"/>
            <a:ext cx="1067266" cy="1067266"/>
          </a:xfrm>
          <a:prstGeom prst="ellipse">
            <a:avLst/>
          </a:prstGeom>
          <a:solidFill>
            <a:srgbClr val="F1F1F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20B7EAD-C39C-3A69-3210-DFA4DE3E944A}"/>
              </a:ext>
            </a:extLst>
          </p:cNvPr>
          <p:cNvSpPr/>
          <p:nvPr/>
        </p:nvSpPr>
        <p:spPr>
          <a:xfrm>
            <a:off x="6767189" y="4329071"/>
            <a:ext cx="1067266" cy="1067266"/>
          </a:xfrm>
          <a:prstGeom prst="ellipse">
            <a:avLst/>
          </a:prstGeom>
          <a:solidFill>
            <a:srgbClr val="F1F1F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00206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EBC6CAD-BFA6-6560-ADEB-339673B19C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0784" y="4509429"/>
            <a:ext cx="470524" cy="64697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8B2DDB49-A460-A0F5-DB63-9CF033B4FAC2}"/>
              </a:ext>
            </a:extLst>
          </p:cNvPr>
          <p:cNvSpPr/>
          <p:nvPr/>
        </p:nvSpPr>
        <p:spPr>
          <a:xfrm>
            <a:off x="277609" y="4329071"/>
            <a:ext cx="1067266" cy="1067266"/>
          </a:xfrm>
          <a:prstGeom prst="ellipse">
            <a:avLst/>
          </a:prstGeom>
          <a:solidFill>
            <a:srgbClr val="F1F1F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dirty="0"/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FD781AF-76EF-59E8-58D9-053184E3A62D}"/>
              </a:ext>
            </a:extLst>
          </p:cNvPr>
          <p:cNvGrpSpPr/>
          <p:nvPr/>
        </p:nvGrpSpPr>
        <p:grpSpPr>
          <a:xfrm>
            <a:off x="9699802" y="4291424"/>
            <a:ext cx="962721" cy="983029"/>
            <a:chOff x="0" y="0"/>
            <a:chExt cx="3431034" cy="35400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33B2C371-3571-175F-9CF3-07B03D9C26A2}"/>
                </a:ext>
              </a:extLst>
            </p:cNvPr>
            <p:cNvSpPr/>
            <p:nvPr/>
          </p:nvSpPr>
          <p:spPr>
            <a:xfrm>
              <a:off x="0" y="0"/>
              <a:ext cx="3431032" cy="3539998"/>
            </a:xfrm>
            <a:custGeom>
              <a:avLst/>
              <a:gdLst/>
              <a:ahLst/>
              <a:cxnLst/>
              <a:rect l="l" t="t" r="r" b="b"/>
              <a:pathLst>
                <a:path w="3431032" h="3539998">
                  <a:moveTo>
                    <a:pt x="0" y="0"/>
                  </a:moveTo>
                  <a:lnTo>
                    <a:pt x="3431032" y="0"/>
                  </a:lnTo>
                  <a:lnTo>
                    <a:pt x="3431032" y="3539998"/>
                  </a:lnTo>
                  <a:lnTo>
                    <a:pt x="0" y="3539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6" b="-76"/>
              </a:stretch>
            </a:blipFill>
          </p:spPr>
          <p:txBody>
            <a:bodyPr rtlCol="0"/>
            <a:lstStyle/>
            <a:p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8ACFBB78-E550-F745-B000-81D47300900E}"/>
              </a:ext>
            </a:extLst>
          </p:cNvPr>
          <p:cNvSpPr/>
          <p:nvPr/>
        </p:nvSpPr>
        <p:spPr>
          <a:xfrm>
            <a:off x="3424300" y="4509429"/>
            <a:ext cx="706897" cy="667448"/>
          </a:xfrm>
          <a:custGeom>
            <a:avLst/>
            <a:gdLst/>
            <a:ahLst/>
            <a:cxnLst/>
            <a:rect l="l" t="t" r="r" b="b"/>
            <a:pathLst>
              <a:path w="939143" h="948629">
                <a:moveTo>
                  <a:pt x="0" y="0"/>
                </a:moveTo>
                <a:lnTo>
                  <a:pt x="939142" y="0"/>
                </a:lnTo>
                <a:lnTo>
                  <a:pt x="939142" y="948628"/>
                </a:lnTo>
                <a:lnTo>
                  <a:pt x="0" y="9486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rtlCol="0"/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Ligebenet trekant 25">
            <a:extLst>
              <a:ext uri="{FF2B5EF4-FFF2-40B4-BE49-F238E27FC236}">
                <a16:creationId xmlns:a16="http://schemas.microsoft.com/office/drawing/2014/main" id="{808855C0-A2C3-0CC5-0937-0146E32EA798}"/>
              </a:ext>
            </a:extLst>
          </p:cNvPr>
          <p:cNvSpPr/>
          <p:nvPr/>
        </p:nvSpPr>
        <p:spPr>
          <a:xfrm rot="5400000">
            <a:off x="9401036" y="4812311"/>
            <a:ext cx="159530" cy="100786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id="{D1608F1B-3BCA-0079-6F74-3AD07442C501}"/>
              </a:ext>
            </a:extLst>
          </p:cNvPr>
          <p:cNvSpPr txBox="1"/>
          <p:nvPr/>
        </p:nvSpPr>
        <p:spPr>
          <a:xfrm>
            <a:off x="-311402" y="4673876"/>
            <a:ext cx="2245288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330" rtl="0">
              <a:defRPr/>
            </a:pPr>
            <a:r>
              <a:rPr lang="en-gb" sz="1100" b="1">
                <a:solidFill>
                  <a:srgbClr val="002060"/>
                </a:solidFill>
                <a:latin typeface="Arial"/>
                <a:ea typeface="Avenir Bold"/>
                <a:cs typeface="Avenir Bold"/>
                <a:sym typeface="Avenir Bold"/>
              </a:rPr>
              <a:t>GLOBAL </a:t>
            </a:r>
          </a:p>
          <a:p>
            <a:pPr lvl="0" algn="ctr" defTabSz="914330" rtl="0">
              <a:defRPr/>
            </a:pPr>
            <a:r>
              <a:rPr lang="en-gb" sz="1100" b="1">
                <a:solidFill>
                  <a:srgbClr val="002060"/>
                </a:solidFill>
                <a:latin typeface="Arial"/>
                <a:ea typeface="Avenir Bold"/>
                <a:cs typeface="Avenir Bold"/>
                <a:sym typeface="Avenir Bold"/>
              </a:rPr>
              <a:t>CHALLENGE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6DC0C1E-BB96-5E65-622B-9F0D9773A98B}"/>
              </a:ext>
            </a:extLst>
          </p:cNvPr>
          <p:cNvSpPr/>
          <p:nvPr/>
        </p:nvSpPr>
        <p:spPr>
          <a:xfrm>
            <a:off x="144966" y="6352676"/>
            <a:ext cx="1338146" cy="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Grafik, Font/skrifttype, grafisk design, design&#10;&#10;AI-genereret indhold kan være ukorrekt.">
            <a:extLst>
              <a:ext uri="{FF2B5EF4-FFF2-40B4-BE49-F238E27FC236}">
                <a16:creationId xmlns:a16="http://schemas.microsoft.com/office/drawing/2014/main" id="{730C2075-3735-AE99-333E-5DA349A00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399038"/>
            <a:ext cx="959434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22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AAU PowerPoint">
  <a:themeElements>
    <a:clrScheme name="AAU">
      <a:dk1>
        <a:srgbClr val="211A52"/>
      </a:dk1>
      <a:lt1>
        <a:srgbClr val="FFFFFF"/>
      </a:lt1>
      <a:dk2>
        <a:srgbClr val="76818B"/>
      </a:dk2>
      <a:lt2>
        <a:srgbClr val="BBC0C5"/>
      </a:lt2>
      <a:accent1>
        <a:srgbClr val="4D4875"/>
      </a:accent1>
      <a:accent2>
        <a:srgbClr val="A6A3BA"/>
      </a:accent2>
      <a:accent3>
        <a:srgbClr val="7A72CC"/>
      </a:accent3>
      <a:accent4>
        <a:srgbClr val="DF6752"/>
      </a:accent4>
      <a:accent5>
        <a:srgbClr val="BDB9E5"/>
      </a:accent5>
      <a:accent6>
        <a:srgbClr val="594FBF"/>
      </a:accent6>
      <a:hlink>
        <a:srgbClr val="9B95D9"/>
      </a:hlink>
      <a:folHlink>
        <a:srgbClr val="DEDCF2"/>
      </a:folHlink>
    </a:clrScheme>
    <a:fontScheme name="AAU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1_Office-tema">
  <a:themeElements>
    <a:clrScheme name="AAU primære farver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38864A9-492C-4B51-A828-36FAF6758FE4}">
  <we:reference id="114a7c2d-dede-41d2-9423-8cedd7a05d64" version="24.0.2005.2" store="EXCatalog" storeType="EXCatalog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3575</Words>
  <Application>Microsoft Office PowerPoint</Application>
  <PresentationFormat>Widescreen</PresentationFormat>
  <Paragraphs>533</Paragraphs>
  <Slides>26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Office-tema</vt:lpstr>
      <vt:lpstr>4_AAU PowerPoint</vt:lpstr>
      <vt:lpstr>1_Office-tema</vt:lpstr>
      <vt:lpstr>AALBORG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Søren Emil Søe Degn</dc:creator>
  <cp:lastModifiedBy>Solbjørk Finnsdottir</cp:lastModifiedBy>
  <cp:revision>53</cp:revision>
  <cp:lastPrinted>2026-01-26T16:28:50Z</cp:lastPrinted>
  <dcterms:created xsi:type="dcterms:W3CDTF">2025-12-05T07:50:20Z</dcterms:created>
  <dcterms:modified xsi:type="dcterms:W3CDTF">2026-04-07T07:34:19Z</dcterms:modified>
</cp:coreProperties>
</file>