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  <p:sldId id="333" r:id="rId4"/>
    <p:sldId id="339" r:id="rId5"/>
    <p:sldId id="332" r:id="rId6"/>
    <p:sldId id="325" r:id="rId7"/>
    <p:sldId id="334" r:id="rId8"/>
    <p:sldId id="340" r:id="rId9"/>
    <p:sldId id="341" r:id="rId10"/>
    <p:sldId id="335" r:id="rId11"/>
    <p:sldId id="336" r:id="rId12"/>
    <p:sldId id="337" r:id="rId13"/>
    <p:sldId id="338" r:id="rId1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5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0CA253-9423-7743-1F8B-980F97DC4A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117DE7-657C-F261-AB61-583BAB07D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CB500C-CFBB-CA8B-339D-B6C96B61A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7DD928-581C-4608-9D4A-30E7760CFF53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8577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687FE5-C539-583E-5475-3361DEC37E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C24318-BE2C-44AB-DD8C-D7871D6C81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BC3610-2BF0-634A-67B1-376ED1E510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3FC7C5-E545-4D8D-9F24-04A6782813F9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320349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8D767E-8B4A-0718-95DE-CDCD539FE3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D6B907-3765-E3D8-1C69-3A4250F342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8292CD-380A-31DA-B8CB-9AACD0031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5EA70-CD46-48EA-99AD-FEF96F3F3550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7004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B81FAA-935F-A793-E809-0227BA047B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3E953-3D12-4B3F-4418-1E65A0E0F0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1DC6BE-5624-5559-61DB-7A157176AB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B6CE8-EEEA-4B80-B3D5-FAE6303E6B6A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97646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E8EAEC-A154-4F25-C41D-3F0D756B31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DD228C-7E1B-952A-AAF8-D1847DA718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799849-77E7-8BBA-AD6E-FE3D80BE0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F8F64-9DCB-417F-A03F-321E280BD998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67349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DBA5BD-619B-AE34-1DBB-9C17393075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DAB57D-F2E9-820E-334F-CBDE9502D7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6D4E83-6F79-6483-D26E-DFB915388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A6FD0-8EF6-4586-BB8F-72C51AE4B8C6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227292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C8D6C1-1BA8-8F58-25FA-DCBCBE522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77C1F71-7A27-828C-C684-05B1E904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8C175F-144D-4AAC-BCEA-76C6D3CB2B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FC858-6D2C-4067-95E4-118D7D439C8A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93739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40D863F-2CE5-38BA-E911-D02DF5F708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BD996ED-7ED2-5FBD-A3F1-35A8F6F9B8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D5A16D7-7C84-269B-7398-CDC1A9F46C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6ADD43-4911-42BF-91EC-651D59FE34DA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7268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CF5E14E-AAEA-319E-48D9-67050B61D3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23FFFF6-D57E-8B0A-B7CC-DC64BC699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C348A85-71BA-8D03-CF94-1908600B0B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B508D-3121-49B3-969F-8F84445E4F9A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5453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54302C-017F-D4D6-7CE6-52E546F37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F6FB80-E815-2F7A-4486-DE61A5CD0A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B26134-886F-2532-6D41-D811779829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5FB42-B532-4158-A47F-FBA74EB595E0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93340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478670-81C6-BD72-39F9-712D468A8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3431F-756D-2BE9-E963-D9A0ABB244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9D72E-697D-C357-5D26-7412BF83B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32818-3311-4403-8A01-20ABBEE637A9}" type="slidenum">
              <a:rPr lang="en-GB" altLang="da-DK"/>
              <a:pPr/>
              <a:t>‹nr.›</a:t>
            </a:fld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418910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A04E9A-DE1D-1D86-D15E-474BB4F39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Klik for at redigere titeltypografi i masteren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195326-30B9-A0C0-2D88-6AEB43DF0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Klik for at redigere teksttypografierne i masteren</a:t>
            </a:r>
          </a:p>
          <a:p>
            <a:pPr lvl="1"/>
            <a:r>
              <a:rPr lang="en-GB" altLang="da-DK"/>
              <a:t>Andet niveau</a:t>
            </a:r>
          </a:p>
          <a:p>
            <a:pPr lvl="2"/>
            <a:r>
              <a:rPr lang="en-GB" altLang="da-DK"/>
              <a:t>Tredje niveau</a:t>
            </a:r>
          </a:p>
          <a:p>
            <a:pPr lvl="3"/>
            <a:r>
              <a:rPr lang="en-GB" altLang="da-DK"/>
              <a:t>Fjerde niveau</a:t>
            </a:r>
          </a:p>
          <a:p>
            <a:pPr lvl="4"/>
            <a:r>
              <a:rPr lang="en-GB" altLang="da-DK"/>
              <a:t>Femte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A2A3E18-F582-32AB-BEB9-C00926D77B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6CC64CD-C190-4AA2-31A1-775E439409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altLang="da-DK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D9A7EAC-AC88-5867-3B9E-5763A4521B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BC3921C-F122-47F0-A76D-68CA694DF28A}" type="slidenum">
              <a:rPr lang="en-GB" altLang="da-DK"/>
              <a:pPr/>
              <a:t>‹nr.›</a:t>
            </a:fld>
            <a:endParaRPr lang="en-GB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90CE6F0-3B9D-17FA-A80F-93E8129CF2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da-DK" sz="3200"/>
              <a:t>‘Structural budget balance’ a well-defined analytical concept or one more arbitrary straightjacket?</a:t>
            </a:r>
            <a:r>
              <a:rPr lang="en-GB" altLang="da-DK" sz="4000"/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AE7ED33-0AB7-A2F6-88E3-DF636EE69F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da-DK"/>
              <a:t>Post-Keynesian Conference</a:t>
            </a:r>
          </a:p>
          <a:p>
            <a:pPr eaLnBrk="1" hangingPunct="1"/>
            <a:r>
              <a:rPr lang="en-GB" altLang="da-DK"/>
              <a:t>Friday, 23rd May 2014</a:t>
            </a:r>
          </a:p>
          <a:p>
            <a:pPr eaLnBrk="1" hangingPunct="1"/>
            <a:r>
              <a:rPr lang="en-GB" altLang="da-DK"/>
              <a:t>Jesper Jespersen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>
            <a:extLst>
              <a:ext uri="{FF2B5EF4-FFF2-40B4-BE49-F238E27FC236}">
                <a16:creationId xmlns:a16="http://schemas.microsoft.com/office/drawing/2014/main" id="{1DCDCEBA-3C81-579A-0548-B22D68D082E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3850" y="549275"/>
            <a:ext cx="8351838" cy="6048375"/>
            <a:chOff x="2983" y="6911"/>
            <a:chExt cx="6541" cy="8938"/>
          </a:xfrm>
        </p:grpSpPr>
        <p:sp>
          <p:nvSpPr>
            <p:cNvPr id="11270" name="AutoShape 5">
              <a:extLst>
                <a:ext uri="{FF2B5EF4-FFF2-40B4-BE49-F238E27FC236}">
                  <a16:creationId xmlns:a16="http://schemas.microsoft.com/office/drawing/2014/main" id="{1B1F686B-89C4-5B59-A5DF-6F769276A3B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83" y="6939"/>
              <a:ext cx="6521" cy="8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a-DK" altLang="da-DK" sz="1800"/>
            </a:p>
          </p:txBody>
        </p:sp>
        <p:sp>
          <p:nvSpPr>
            <p:cNvPr id="11271" name="AutoShape 6">
              <a:extLst>
                <a:ext uri="{FF2B5EF4-FFF2-40B4-BE49-F238E27FC236}">
                  <a16:creationId xmlns:a16="http://schemas.microsoft.com/office/drawing/2014/main" id="{427E5766-83AF-3A44-C275-58B582AEA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6911"/>
              <a:ext cx="6521" cy="8640"/>
            </a:xfrm>
            <a:prstGeom prst="roundRect">
              <a:avLst>
                <a:gd name="adj" fmla="val 16667"/>
              </a:avLst>
            </a:prstGeom>
            <a:solidFill>
              <a:srgbClr val="C0C0C0">
                <a:alpha val="14902"/>
              </a:srgbClr>
            </a:solidFill>
            <a:ln w="19050" algn="ctr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a-DK" altLang="da-DK" sz="1800"/>
            </a:p>
          </p:txBody>
        </p:sp>
        <p:sp>
          <p:nvSpPr>
            <p:cNvPr id="11272" name="Text Box 7">
              <a:extLst>
                <a:ext uri="{FF2B5EF4-FFF2-40B4-BE49-F238E27FC236}">
                  <a16:creationId xmlns:a16="http://schemas.microsoft.com/office/drawing/2014/main" id="{7240818E-6A7F-9A1A-AC43-EC01777FF1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8" y="7004"/>
              <a:ext cx="3054" cy="115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800" b="1">
                  <a:latin typeface="Times New Roman" panose="02020603050405020304" pitchFamily="18" charset="0"/>
                </a:rPr>
                <a:t>Athur Cecil Pigou, 1933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latin typeface="Times New Roman" panose="02020603050405020304" pitchFamily="18" charset="0"/>
                </a:rPr>
                <a:t>Selfadjusting system:General equilibrium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 </a:t>
              </a:r>
              <a:endParaRPr lang="da-DK" altLang="da-DK" sz="1400"/>
            </a:p>
          </p:txBody>
        </p:sp>
        <p:sp>
          <p:nvSpPr>
            <p:cNvPr id="11273" name="Text Box 8">
              <a:extLst>
                <a:ext uri="{FF2B5EF4-FFF2-40B4-BE49-F238E27FC236}">
                  <a16:creationId xmlns:a16="http://schemas.microsoft.com/office/drawing/2014/main" id="{3042DD4C-BDD6-C1B3-1965-42BBFBA32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9" y="7024"/>
              <a:ext cx="2787" cy="108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800" b="1">
                  <a:latin typeface="Times New Roman" panose="02020603050405020304" pitchFamily="18" charset="0"/>
                </a:rPr>
                <a:t>John Maynard Keynes, 1936</a:t>
              </a:r>
              <a:endParaRPr lang="da-DK" altLang="da-DK" sz="1100" b="1"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       </a:t>
              </a:r>
              <a:r>
                <a:rPr lang="da-DK" altLang="da-DK" sz="1600" b="1">
                  <a:latin typeface="Times New Roman" panose="02020603050405020304" pitchFamily="18" charset="0"/>
                </a:rPr>
                <a:t>Open, indeterment system: trends</a:t>
              </a:r>
            </a:p>
          </p:txBody>
        </p:sp>
        <p:sp>
          <p:nvSpPr>
            <p:cNvPr id="11274" name="Text Box 9">
              <a:extLst>
                <a:ext uri="{FF2B5EF4-FFF2-40B4-BE49-F238E27FC236}">
                  <a16:creationId xmlns:a16="http://schemas.microsoft.com/office/drawing/2014/main" id="{E488E936-47B8-A2BC-FEE1-38015DECAC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9" y="8676"/>
              <a:ext cx="1553" cy="24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Post-keynesianisme I</a:t>
              </a:r>
              <a:endParaRPr lang="da-DK" altLang="da-DK" sz="14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Uncertainty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Effective Demand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Income distribution</a:t>
              </a:r>
              <a:endParaRPr lang="da-DK" altLang="da-DK" sz="1400" i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i="1">
                  <a:latin typeface="Times New Roman" panose="02020603050405020304" pitchFamily="18" charset="0"/>
                </a:rPr>
                <a:t>Joan Robinson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i="1">
                  <a:latin typeface="Times New Roman" panose="02020603050405020304" pitchFamily="18" charset="0"/>
                </a:rPr>
                <a:t>Nicholas Kaldor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i="1">
                  <a:latin typeface="Times New Roman" panose="02020603050405020304" pitchFamily="18" charset="0"/>
                </a:rPr>
                <a:t>Michal Kalecki</a:t>
              </a:r>
              <a:endParaRPr lang="da-DK" altLang="da-DK" sz="1400"/>
            </a:p>
          </p:txBody>
        </p:sp>
        <p:sp>
          <p:nvSpPr>
            <p:cNvPr id="11275" name="Text Box 10">
              <a:extLst>
                <a:ext uri="{FF2B5EF4-FFF2-40B4-BE49-F238E27FC236}">
                  <a16:creationId xmlns:a16="http://schemas.microsoft.com/office/drawing/2014/main" id="{36F8B829-E3E8-9556-8CF7-47F1EA690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9" y="11220"/>
              <a:ext cx="1554" cy="17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Post-keynesianisme II</a:t>
              </a:r>
              <a:endParaRPr lang="da-DK" altLang="da-DK" sz="14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Endogeous money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Cost inflation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Dynamic method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i="1">
                  <a:latin typeface="Times New Roman" panose="02020603050405020304" pitchFamily="18" charset="0"/>
                </a:rPr>
                <a:t>Paul Davidson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i="1">
                  <a:latin typeface="Times New Roman" panose="02020603050405020304" pitchFamily="18" charset="0"/>
                </a:rPr>
                <a:t>Hyman Minsky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a-DK" altLang="da-DK" sz="1400"/>
            </a:p>
          </p:txBody>
        </p:sp>
        <p:sp>
          <p:nvSpPr>
            <p:cNvPr id="11276" name="Text Box 11">
              <a:extLst>
                <a:ext uri="{FF2B5EF4-FFF2-40B4-BE49-F238E27FC236}">
                  <a16:creationId xmlns:a16="http://schemas.microsoft.com/office/drawing/2014/main" id="{E036FAEC-BE5D-BA48-7BB6-269F291F46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9" y="8559"/>
              <a:ext cx="1552" cy="24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latin typeface="Times New Roman" panose="02020603050405020304" pitchFamily="18" charset="0"/>
                </a:rPr>
                <a:t>Old Keynesians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latin typeface="Times New Roman" panose="02020603050405020304" pitchFamily="18" charset="0"/>
                </a:rPr>
                <a:t>(</a:t>
              </a:r>
              <a:r>
                <a:rPr lang="da-DK" altLang="da-DK" sz="1400" b="1">
                  <a:latin typeface="Times New Roman" panose="02020603050405020304" pitchFamily="18" charset="0"/>
                </a:rPr>
                <a:t>Neoclassical synthesis)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a-DK" altLang="da-DK" sz="14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ISLM-model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Short term Macro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Demand &amp; rigid wages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 i="1">
                  <a:latin typeface="Times New Roman" panose="02020603050405020304" pitchFamily="18" charset="0"/>
                </a:rPr>
                <a:t>John Hicks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a-DK" altLang="da-DK" sz="1400"/>
            </a:p>
          </p:txBody>
        </p:sp>
        <p:sp>
          <p:nvSpPr>
            <p:cNvPr id="11277" name="Text Box 12">
              <a:extLst>
                <a:ext uri="{FF2B5EF4-FFF2-40B4-BE49-F238E27FC236}">
                  <a16:creationId xmlns:a16="http://schemas.microsoft.com/office/drawing/2014/main" id="{0C3DC1C1-CB1E-189C-9E60-A7034BDD6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3" y="11124"/>
              <a:ext cx="1552" cy="17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latin typeface="Times New Roman" panose="02020603050405020304" pitchFamily="18" charset="0"/>
                </a:rPr>
                <a:t>Monetarism I</a:t>
              </a:r>
              <a:endParaRPr lang="da-DK" altLang="da-DK" sz="16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Exogenous money supply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Vertical Phillips-curve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i="1">
                  <a:latin typeface="Times New Roman" panose="02020603050405020304" pitchFamily="18" charset="0"/>
                </a:rPr>
                <a:t>Milton</a:t>
              </a:r>
              <a:r>
                <a:rPr lang="da-DK" altLang="da-DK" sz="1400">
                  <a:latin typeface="Times New Roman" panose="02020603050405020304" pitchFamily="18" charset="0"/>
                </a:rPr>
                <a:t> </a:t>
              </a:r>
              <a:r>
                <a:rPr lang="da-DK" altLang="da-DK" sz="1400" i="1">
                  <a:latin typeface="Times New Roman" panose="02020603050405020304" pitchFamily="18" charset="0"/>
                </a:rPr>
                <a:t>Friedman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a-DK" altLang="da-DK" sz="1400"/>
            </a:p>
          </p:txBody>
        </p:sp>
        <p:sp>
          <p:nvSpPr>
            <p:cNvPr id="11278" name="Text Box 13">
              <a:extLst>
                <a:ext uri="{FF2B5EF4-FFF2-40B4-BE49-F238E27FC236}">
                  <a16:creationId xmlns:a16="http://schemas.microsoft.com/office/drawing/2014/main" id="{381A819E-590A-E7C7-7E1E-958D4A4C0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5" y="13014"/>
              <a:ext cx="1553" cy="21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latin typeface="Times New Roman" panose="02020603050405020304" pitchFamily="18" charset="0"/>
                </a:rPr>
                <a:t>New-classical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latin typeface="Times New Roman" panose="02020603050405020304" pitchFamily="18" charset="0"/>
                </a:rPr>
                <a:t>(Monetarism II</a:t>
              </a:r>
              <a:r>
                <a:rPr lang="da-DK" altLang="da-DK" sz="1100" b="1">
                  <a:latin typeface="Times New Roman" panose="02020603050405020304" pitchFamily="18" charset="0"/>
                </a:rPr>
                <a:t>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Rationel expectation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Representative Agents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a-DK" sz="1400">
                  <a:latin typeface="Times New Roman" panose="02020603050405020304" pitchFamily="18" charset="0"/>
                </a:rPr>
                <a:t>‘Policy Ineffectiveness’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a-DK" sz="1400">
                  <a:latin typeface="Times New Roman" panose="02020603050405020304" pitchFamily="18" charset="0"/>
                </a:rPr>
                <a:t>‘Real Business Cycles’</a:t>
              </a:r>
              <a:endParaRPr lang="en-GB" altLang="da-DK" sz="1400" i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a-DK" sz="1400" b="1" i="1">
                  <a:latin typeface="Times New Roman" panose="02020603050405020304" pitchFamily="18" charset="0"/>
                </a:rPr>
                <a:t>Robert Lucas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a-DK" altLang="da-DK" sz="1200"/>
            </a:p>
          </p:txBody>
        </p:sp>
        <p:sp>
          <p:nvSpPr>
            <p:cNvPr id="11279" name="Text Box 14">
              <a:extLst>
                <a:ext uri="{FF2B5EF4-FFF2-40B4-BE49-F238E27FC236}">
                  <a16:creationId xmlns:a16="http://schemas.microsoft.com/office/drawing/2014/main" id="{0C7F0C89-3B21-70BE-6EBC-3EE301024B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9" y="13014"/>
              <a:ext cx="1552" cy="21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latin typeface="Times New Roman" panose="02020603050405020304" pitchFamily="18" charset="0"/>
                </a:rPr>
                <a:t>New-Keynesianism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latin typeface="Times New Roman" panose="02020603050405020304" pitchFamily="18" charset="0"/>
                </a:rPr>
                <a:t>(Monetarisme III)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Transaction costs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Asymetric  information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Hysteresis effects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i="1">
                  <a:latin typeface="Times New Roman" panose="02020603050405020304" pitchFamily="18" charset="0"/>
                </a:rPr>
                <a:t>Edmund Phelps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i="1">
                  <a:latin typeface="Times New Roman" panose="02020603050405020304" pitchFamily="18" charset="0"/>
                </a:rPr>
                <a:t>Gregory Mankiw</a:t>
              </a:r>
            </a:p>
          </p:txBody>
        </p:sp>
        <p:sp>
          <p:nvSpPr>
            <p:cNvPr id="11280" name="Text Box 15">
              <a:extLst>
                <a:ext uri="{FF2B5EF4-FFF2-40B4-BE49-F238E27FC236}">
                  <a16:creationId xmlns:a16="http://schemas.microsoft.com/office/drawing/2014/main" id="{62F3AC31-8E17-0A4E-5E57-741D638FE3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9" y="13314"/>
              <a:ext cx="1554" cy="21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latin typeface="Times New Roman" panose="02020603050405020304" pitchFamily="18" charset="0"/>
                </a:rPr>
                <a:t>Post-keynesianismeIII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>
                  <a:latin typeface="Times New Roman" panose="02020603050405020304" pitchFamily="18" charset="0"/>
                </a:rPr>
                <a:t>Open Methodology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a-DK" sz="1400">
                  <a:latin typeface="Times New Roman" panose="02020603050405020304" pitchFamily="18" charset="0"/>
                </a:rPr>
                <a:t>Path-dependency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a-DK" sz="1400">
                  <a:latin typeface="Times New Roman" panose="02020603050405020304" pitchFamily="18" charset="0"/>
                </a:rPr>
                <a:t>Macro </a:t>
              </a:r>
              <a:r>
                <a:rPr lang="da-DK" altLang="da-DK" sz="1400">
                  <a:latin typeface="Times New Roman" panose="02020603050405020304" pitchFamily="18" charset="0"/>
                  <a:sym typeface="Symbol" panose="05050102010706020507" pitchFamily="18" charset="2"/>
                </a:rPr>
                <a:t></a:t>
              </a:r>
              <a:r>
                <a:rPr lang="en-GB" altLang="da-DK" sz="1400">
                  <a:latin typeface="Times New Roman" panose="02020603050405020304" pitchFamily="18" charset="0"/>
                </a:rPr>
                <a:t> n * micro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a-DK" sz="1400" i="1">
                  <a:latin typeface="Times New Roman" panose="02020603050405020304" pitchFamily="18" charset="0"/>
                </a:rPr>
                <a:t>Sheila Dow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a-DK" sz="1400" i="1">
                  <a:latin typeface="Times New Roman" panose="02020603050405020304" pitchFamily="18" charset="0"/>
                </a:rPr>
                <a:t>Victoria Chick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da-DK" sz="1400" i="1">
                  <a:latin typeface="Times New Roman" panose="02020603050405020304" pitchFamily="18" charset="0"/>
                </a:rPr>
                <a:t>Wynne Godley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a-DK" altLang="da-DK" sz="1400"/>
            </a:p>
          </p:txBody>
        </p:sp>
        <p:sp>
          <p:nvSpPr>
            <p:cNvPr id="11281" name="Line 16">
              <a:extLst>
                <a:ext uri="{FF2B5EF4-FFF2-40B4-BE49-F238E27FC236}">
                  <a16:creationId xmlns:a16="http://schemas.microsoft.com/office/drawing/2014/main" id="{D1FC5740-EBA5-9228-0DC7-A3FA12BC4C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94" y="8559"/>
              <a:ext cx="1" cy="661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2065" name="Text Box 17">
            <a:extLst>
              <a:ext uri="{FF2B5EF4-FFF2-40B4-BE49-F238E27FC236}">
                <a16:creationId xmlns:a16="http://schemas.microsoft.com/office/drawing/2014/main" id="{3C92548A-3AAA-2B5A-DDC4-5654BDC20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0"/>
            <a:ext cx="7775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a-DK" altLang="da-DK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da-DK" altLang="da-DK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macroeconomic genealogy</a:t>
            </a:r>
            <a:endParaRPr lang="da-DK" altLang="da-DK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8" name="Text Box 16">
            <a:extLst>
              <a:ext uri="{FF2B5EF4-FFF2-40B4-BE49-F238E27FC236}">
                <a16:creationId xmlns:a16="http://schemas.microsoft.com/office/drawing/2014/main" id="{EACEAACF-0F97-ED31-E6FC-E799D67A0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6453188"/>
            <a:ext cx="32400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a-DK" sz="1800" b="1"/>
              <a:t>Normative economics</a:t>
            </a:r>
          </a:p>
        </p:txBody>
      </p:sp>
      <p:sp>
        <p:nvSpPr>
          <p:cNvPr id="11269" name="Text Box 17">
            <a:extLst>
              <a:ext uri="{FF2B5EF4-FFF2-40B4-BE49-F238E27FC236}">
                <a16:creationId xmlns:a16="http://schemas.microsoft.com/office/drawing/2014/main" id="{AB5FE6BC-38F0-A62F-1E11-D804806E6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6453188"/>
            <a:ext cx="252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a-DK" sz="1800" b="1"/>
              <a:t>Positive economics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D914B01-C975-E4B2-00B2-8A96F1CD5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/>
              <a:t>Perhaps, I should stop here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7FDE235-DC32-C7F2-2FBF-33949FD73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This story has been told so many times.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That general equilibrium theory is bad as descriptive economics;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but easy to ‘sell’ as economics’, because it pretends: individual freedom, neutral markets, rationality and objective analyses. Who can object to these principle?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Which leads to an individual/voluntary excuse for unemployment: lack of wage flexibility, social generosity and too high taxes,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Government should – like any other household - not have deficits </a:t>
            </a:r>
            <a:r>
              <a:rPr lang="en-GB" altLang="da-DK" sz="2400">
                <a:sym typeface="Wingdings" panose="05000000000000000000" pitchFamily="2" charset="2"/>
              </a:rPr>
              <a:t> it burdens future generation etc. etc.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da-DK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3E9806B-7590-F70C-4D21-9EBF29E0D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 sz="3200" i="1"/>
              <a:t>Fallacies of composition-</a:t>
            </a:r>
            <a:r>
              <a:rPr lang="en-GB" altLang="da-DK" sz="3200"/>
              <a:t>arguments are abstract and often unconvincing economics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36C681-43B8-DE83-4EB7-658FA9C2B6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da-DK" sz="2800"/>
              <a:t>Higher saving ratios cause total saving to fall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da-DK" sz="2800"/>
              <a:t>Lower wages cause employment to fall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da-DK" sz="2800"/>
              <a:t>Public investments financed by deficits are to the benefit of future generations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da-DK" sz="2800"/>
              <a:t>The welfare state and equality makes everyone better off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da-DK" sz="2800"/>
              <a:t>Higher Taxes increase productivity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da-DK" sz="2800"/>
              <a:t>These arguments are abstract, difficult to give a popular explanation and for the time being not politically correct!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da-DK" sz="2800"/>
              <a:t>Which facilitates the propaganda of normative economics in populistic settings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032CFC8-942C-C809-5372-4FBD391FE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 sz="4000"/>
              <a:t>The outcome: public sector deficits are considered bad politics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5236553D-268A-D7DB-1700-4812DF24D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da-DK"/>
              <a:t>Based on normative economics </a:t>
            </a:r>
          </a:p>
          <a:p>
            <a:pPr eaLnBrk="1" hangingPunct="1"/>
            <a:r>
              <a:rPr lang="en-GB" altLang="da-DK"/>
              <a:t>Intention: to limit expansionary fiscal policy</a:t>
            </a:r>
          </a:p>
          <a:p>
            <a:pPr eaLnBrk="1" hangingPunct="1"/>
            <a:r>
              <a:rPr lang="en-GB" altLang="da-DK"/>
              <a:t>Probably with the consequence of making economic growth lower than otherwise</a:t>
            </a:r>
          </a:p>
          <a:p>
            <a:pPr eaLnBrk="1" hangingPunct="1"/>
            <a:endParaRPr lang="en-GB" altLang="da-DK"/>
          </a:p>
          <a:p>
            <a:pPr eaLnBrk="1" hangingPunct="1"/>
            <a:r>
              <a:rPr lang="en-GB" altLang="da-DK"/>
              <a:t>Which of course is debatable, but for quite other reasons!</a:t>
            </a:r>
          </a:p>
          <a:p>
            <a:pPr algn="ctr" eaLnBrk="1" hangingPunct="1"/>
            <a:r>
              <a:rPr lang="en-GB" altLang="da-DK" b="1"/>
              <a:t>The ‘Dismal Science</a:t>
            </a:r>
            <a:r>
              <a:rPr lang="en-GB" altLang="da-DK"/>
              <a:t>’</a:t>
            </a:r>
          </a:p>
          <a:p>
            <a:pPr eaLnBrk="1" hangingPunct="1"/>
            <a:endParaRPr lang="en-GB" altLang="da-D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21D574-8920-F611-1FFF-DCC254DEB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/>
              <a:t>Why ‘structural’ deficit?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ED0B3F-98B1-E129-18BC-BEAB6A5D7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EU-regulation: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altLang="da-DK" sz="2400"/>
              <a:t>Has become a part of the European Fiscal Compact: public sector ‘structural deficit’ must not exceed ½ percent of GDP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2"/>
            </a:pPr>
            <a:r>
              <a:rPr lang="en-GB" altLang="da-DK" sz="2400"/>
              <a:t>This is an addendum to the requirement in the Stability Pact that the current deficit should never exceed 3 percent of GDP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2"/>
            </a:pPr>
            <a:r>
              <a:rPr lang="en-GB" altLang="da-DK" sz="2400"/>
              <a:t>Medium term requirement of public sector balance or surplus (does not make sense)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GB" altLang="da-DK" sz="240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Danish fiscal policy ‘rule of thumb’ – more pragmatic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4.  ‘Financial Sustainability’ – a constant Debt/GDP-ratio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B84DD31-7FC9-AE5F-5E6C-EC59CF610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 sz="4000"/>
              <a:t>Conventional Economics</a:t>
            </a:r>
            <a:br>
              <a:rPr lang="en-GB" altLang="da-DK" sz="4000"/>
            </a:br>
            <a:r>
              <a:rPr lang="en-GB" altLang="da-DK" sz="4000"/>
              <a:t>short term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ACF3105-10B7-24C8-4934-3EAE22C40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da-DK" sz="2800"/>
              <a:t>Structural budget measures fiscal policy – a balanced SB means neutral fiscal policy.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da-DK" sz="2800"/>
              <a:t>The rule from Bruxelles (max. ½ pct. structural deficit) is severely to restrict the use of (expansionary) fiscal policy in the short run! – independently of the rate of unemployment and other imbalances.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da-DK" sz="2800"/>
              <a:t>The argument is, that the private sector is self-adjusting, does not need support, if the labour market is flexible enough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da-DK" sz="2800"/>
              <a:t>– in any case, persistent unemployment is a symptom of labour market reforms!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DF92029-ECFF-7659-34F0-773A73460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 sz="4000"/>
              <a:t>Conventional economics</a:t>
            </a:r>
            <a:br>
              <a:rPr lang="en-GB" altLang="da-DK" sz="4000"/>
            </a:br>
            <a:r>
              <a:rPr lang="en-GB" altLang="da-DK" sz="4000"/>
              <a:t>long term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C1A9E6F-4F24-6830-2B8F-BFA4CC122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Labour market ‘full employment/natural unemployment’ equilibrium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Private sector equilibrium between savings and real investment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Deviations are cleared via the financial capital markets, domestically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Internationally via the balance of payments, capital account (especially within a monetary union without exchange rate risk).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5F83FF-B382-7F03-65FB-EA30D7B5A5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 sz="4000"/>
              <a:t>These ‘beliefs’ are challenged by post-Keynesian Theory: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002D285-DEFB-B75F-7EE3-9EF9AE42D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1. Any analysis of the public sector budget should always be modelled as a part of the ‘economy as a whole’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da-DK" sz="2400"/>
              <a:t>Because: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altLang="da-DK" sz="2400"/>
              <a:t>No empirical evidence that the labour market is self-adjusting to anything like ‘full employment’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altLang="da-DK" sz="2400"/>
              <a:t>Employment in a closed economy depends on effective demand, because private investment is not necessarily equal to private savings at full employment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altLang="da-DK" sz="2400"/>
              <a:t>Effective demand has to be managed (by policies).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altLang="da-DK" sz="2400"/>
              <a:t>Furthermore (private) ‘Balance of payments deficit’ is not automatically financed - not even in Monetary Union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GB" altLang="da-DK" sz="2400"/>
          </a:p>
          <a:p>
            <a:pPr marL="609600" indent="-609600" eaLnBrk="1" hangingPunct="1">
              <a:lnSpc>
                <a:spcPct val="90000"/>
              </a:lnSpc>
            </a:pPr>
            <a:endParaRPr lang="en-GB" altLang="da-DK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9EB8EC2-3964-9CD0-85C9-AD96262F9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/>
              <a:t>Here we are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1A6FAB21-E103-F185-2396-B6C0DB6D4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893175" cy="4997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da-DK" sz="2400"/>
              <a:t>The Stability Pact limits the working of the ‘automatic stabilizers’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da-DK" sz="2400"/>
              <a:t>The Fiscal Compact limits fiscal policy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en-GB" altLang="da-DK" sz="2400">
                <a:sym typeface="Wingdings" panose="05000000000000000000" pitchFamily="2" charset="2"/>
              </a:rPr>
              <a:t>Which most likely destabilizes the macroeconomic system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da-DK" sz="240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GB" altLang="da-DK" sz="2400" b="1"/>
              <a:t>For what reason?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altLang="da-DK" sz="2400"/>
              <a:t>Are Conventional Economists doing their best? Or they justdon’t trust politicians (Democracy?)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altLang="da-DK" sz="2400"/>
              <a:t>Politicians don’t trust each other: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en-GB" altLang="da-DK" sz="2400"/>
              <a:t>domestically – the constitution is changed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en-GB" altLang="da-DK" sz="2400"/>
              <a:t>In the Monetary union – the Lisbon Treaty and independent European Central Bank.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GB" altLang="da-DK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>
            <a:extLst>
              <a:ext uri="{FF2B5EF4-FFF2-40B4-BE49-F238E27FC236}">
                <a16:creationId xmlns:a16="http://schemas.microsoft.com/office/drawing/2014/main" id="{3B2B90A4-2138-D3C0-03D0-9DF7A47BF2D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-252413" y="0"/>
            <a:ext cx="8616951" cy="6321425"/>
            <a:chOff x="1834" y="3660"/>
            <a:chExt cx="8040" cy="10647"/>
          </a:xfrm>
        </p:grpSpPr>
        <p:sp>
          <p:nvSpPr>
            <p:cNvPr id="8203" name="AutoShape 3">
              <a:extLst>
                <a:ext uri="{FF2B5EF4-FFF2-40B4-BE49-F238E27FC236}">
                  <a16:creationId xmlns:a16="http://schemas.microsoft.com/office/drawing/2014/main" id="{ECC1AB04-A923-C06F-407C-E4973E7864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34" y="3660"/>
              <a:ext cx="8040" cy="10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da-DK" sz="1800">
                <a:cs typeface="Arial" panose="020B0604020202020204" pitchFamily="34" charset="0"/>
              </a:endParaRPr>
            </a:p>
          </p:txBody>
        </p:sp>
        <p:sp>
          <p:nvSpPr>
            <p:cNvPr id="8204" name="Text Box 4">
              <a:extLst>
                <a:ext uri="{FF2B5EF4-FFF2-40B4-BE49-F238E27FC236}">
                  <a16:creationId xmlns:a16="http://schemas.microsoft.com/office/drawing/2014/main" id="{5564EFB1-57F7-6C0B-37C9-4853CE5B05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" y="8597"/>
              <a:ext cx="1938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200" b="1" i="1">
                  <a:cs typeface="Arial" panose="020B0604020202020204" pitchFamily="34" charset="0"/>
                </a:rPr>
                <a:t>    clock-work      </a:t>
              </a:r>
              <a:endParaRPr lang="da-DK" altLang="da-DK" sz="1800">
                <a:cs typeface="Arial" panose="020B0604020202020204" pitchFamily="34" charset="0"/>
              </a:endParaRPr>
            </a:p>
          </p:txBody>
        </p:sp>
        <p:sp>
          <p:nvSpPr>
            <p:cNvPr id="8205" name="AutoShape 5">
              <a:extLst>
                <a:ext uri="{FF2B5EF4-FFF2-40B4-BE49-F238E27FC236}">
                  <a16:creationId xmlns:a16="http://schemas.microsoft.com/office/drawing/2014/main" id="{DE62E05A-E55D-C50C-D90F-4FEB27A54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9" y="4586"/>
              <a:ext cx="7105" cy="817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da-DK" sz="1800"/>
            </a:p>
          </p:txBody>
        </p:sp>
        <p:sp>
          <p:nvSpPr>
            <p:cNvPr id="8206" name="Line 6">
              <a:extLst>
                <a:ext uri="{FF2B5EF4-FFF2-40B4-BE49-F238E27FC236}">
                  <a16:creationId xmlns:a16="http://schemas.microsoft.com/office/drawing/2014/main" id="{41C1F907-CF3C-5090-9C89-AFF4C456D7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4" y="7520"/>
              <a:ext cx="258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7" name="Line 7">
              <a:extLst>
                <a:ext uri="{FF2B5EF4-FFF2-40B4-BE49-F238E27FC236}">
                  <a16:creationId xmlns:a16="http://schemas.microsoft.com/office/drawing/2014/main" id="{F6D9B8C1-1F3D-70A9-C59D-0EA37E881B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4" y="10143"/>
              <a:ext cx="48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8" name="Line 8">
              <a:extLst>
                <a:ext uri="{FF2B5EF4-FFF2-40B4-BE49-F238E27FC236}">
                  <a16:creationId xmlns:a16="http://schemas.microsoft.com/office/drawing/2014/main" id="{14E165E5-6DC4-9414-D21B-785908450C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7" y="4588"/>
              <a:ext cx="0" cy="293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9" name="Line 9">
              <a:extLst>
                <a:ext uri="{FF2B5EF4-FFF2-40B4-BE49-F238E27FC236}">
                  <a16:creationId xmlns:a16="http://schemas.microsoft.com/office/drawing/2014/main" id="{93DEF85C-76EF-D9EB-6F0A-43BE2DACE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7" y="7520"/>
              <a:ext cx="0" cy="5245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0" name="Text Box 10">
              <a:extLst>
                <a:ext uri="{FF2B5EF4-FFF2-40B4-BE49-F238E27FC236}">
                  <a16:creationId xmlns:a16="http://schemas.microsoft.com/office/drawing/2014/main" id="{270F5DBD-D6DF-8B7A-6CD9-CFAF341616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6" y="11222"/>
              <a:ext cx="1938" cy="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600" b="1">
                  <a:cs typeface="Arial" panose="020B0604020202020204" pitchFamily="34" charset="0"/>
                </a:rPr>
                <a:t>Market System</a:t>
              </a:r>
              <a:endParaRPr lang="da-DK" altLang="da-DK" sz="1800">
                <a:cs typeface="Arial" panose="020B0604020202020204" pitchFamily="34" charset="0"/>
              </a:endParaRPr>
            </a:p>
          </p:txBody>
        </p:sp>
        <p:sp>
          <p:nvSpPr>
            <p:cNvPr id="8211" name="Text Box 11">
              <a:extLst>
                <a:ext uri="{FF2B5EF4-FFF2-40B4-BE49-F238E27FC236}">
                  <a16:creationId xmlns:a16="http://schemas.microsoft.com/office/drawing/2014/main" id="{D409EB57-6064-C025-D8BD-A8B8BAF338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5" y="11222"/>
              <a:ext cx="1941" cy="1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600" b="1">
                  <a:cs typeface="Arial" panose="020B0604020202020204" pitchFamily="34" charset="0"/>
                </a:rPr>
                <a:t> </a:t>
              </a:r>
              <a:r>
                <a:rPr lang="da-DK" altLang="da-DK" sz="2000" b="1">
                  <a:cs typeface="Arial" panose="020B0604020202020204" pitchFamily="34" charset="0"/>
                </a:rPr>
                <a:t>Power, structures, culture</a:t>
              </a:r>
              <a:endParaRPr lang="da-DK" altLang="da-DK" sz="2000">
                <a:cs typeface="Arial" panose="020B0604020202020204" pitchFamily="34" charset="0"/>
              </a:endParaRPr>
            </a:p>
          </p:txBody>
        </p:sp>
        <p:sp>
          <p:nvSpPr>
            <p:cNvPr id="8212" name="Text Box 12">
              <a:extLst>
                <a:ext uri="{FF2B5EF4-FFF2-40B4-BE49-F238E27FC236}">
                  <a16:creationId xmlns:a16="http://schemas.microsoft.com/office/drawing/2014/main" id="{FAA5E972-1BEE-739C-9DAD-79F1083B6C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9" y="8908"/>
              <a:ext cx="1940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600" b="1">
                  <a:cs typeface="Arial" panose="020B0604020202020204" pitchFamily="34" charset="0"/>
                </a:rPr>
                <a:t> agents</a:t>
              </a:r>
              <a:endParaRPr lang="da-DK" altLang="da-DK" sz="1800">
                <a:cs typeface="Arial" panose="020B0604020202020204" pitchFamily="34" charset="0"/>
              </a:endParaRPr>
            </a:p>
          </p:txBody>
        </p:sp>
        <p:sp>
          <p:nvSpPr>
            <p:cNvPr id="8213" name="Text Box 13">
              <a:extLst>
                <a:ext uri="{FF2B5EF4-FFF2-40B4-BE49-F238E27FC236}">
                  <a16:creationId xmlns:a16="http://schemas.microsoft.com/office/drawing/2014/main" id="{DE663FC7-C853-279B-561A-1D2068531B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79" y="8908"/>
              <a:ext cx="1938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600" b="1">
                  <a:cs typeface="Arial" panose="020B0604020202020204" pitchFamily="34" charset="0"/>
                </a:rPr>
                <a:t>actors</a:t>
              </a:r>
              <a:endParaRPr lang="da-DK" altLang="da-DK" sz="1800">
                <a:cs typeface="Arial" panose="020B0604020202020204" pitchFamily="34" charset="0"/>
              </a:endParaRPr>
            </a:p>
          </p:txBody>
        </p:sp>
        <p:sp>
          <p:nvSpPr>
            <p:cNvPr id="8214" name="Text Box 14">
              <a:extLst>
                <a:ext uri="{FF2B5EF4-FFF2-40B4-BE49-F238E27FC236}">
                  <a16:creationId xmlns:a16="http://schemas.microsoft.com/office/drawing/2014/main" id="{D137FBAE-86BE-7056-5BFF-288F2674E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3" y="6285"/>
              <a:ext cx="1130" cy="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600" b="1">
                  <a:cs typeface="Arial" panose="020B0604020202020204" pitchFamily="34" charset="0"/>
                </a:rPr>
                <a:t>data</a:t>
              </a:r>
              <a:endParaRPr lang="da-DK" altLang="da-DK" sz="1800">
                <a:cs typeface="Arial" panose="020B0604020202020204" pitchFamily="34" charset="0"/>
              </a:endParaRPr>
            </a:p>
          </p:txBody>
        </p:sp>
        <p:sp>
          <p:nvSpPr>
            <p:cNvPr id="8215" name="Freeform 15">
              <a:extLst>
                <a:ext uri="{FF2B5EF4-FFF2-40B4-BE49-F238E27FC236}">
                  <a16:creationId xmlns:a16="http://schemas.microsoft.com/office/drawing/2014/main" id="{466514D2-4AEA-4CF5-BE9E-8053CB711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7520"/>
              <a:ext cx="6460" cy="180"/>
            </a:xfrm>
            <a:custGeom>
              <a:avLst/>
              <a:gdLst>
                <a:gd name="T0" fmla="*/ 0 w 7480"/>
                <a:gd name="T1" fmla="*/ 132 h 210"/>
                <a:gd name="T2" fmla="*/ 279 w 7480"/>
                <a:gd name="T3" fmla="*/ 0 h 210"/>
                <a:gd name="T4" fmla="*/ 558 w 7480"/>
                <a:gd name="T5" fmla="*/ 132 h 210"/>
                <a:gd name="T6" fmla="*/ 837 w 7480"/>
                <a:gd name="T7" fmla="*/ 0 h 210"/>
                <a:gd name="T8" fmla="*/ 1116 w 7480"/>
                <a:gd name="T9" fmla="*/ 132 h 210"/>
                <a:gd name="T10" fmla="*/ 1395 w 7480"/>
                <a:gd name="T11" fmla="*/ 0 h 210"/>
                <a:gd name="T12" fmla="*/ 1674 w 7480"/>
                <a:gd name="T13" fmla="*/ 132 h 210"/>
                <a:gd name="T14" fmla="*/ 1953 w 7480"/>
                <a:gd name="T15" fmla="*/ 0 h 210"/>
                <a:gd name="T16" fmla="*/ 2232 w 7480"/>
                <a:gd name="T17" fmla="*/ 132 h 210"/>
                <a:gd name="T18" fmla="*/ 2651 w 7480"/>
                <a:gd name="T19" fmla="*/ 0 h 210"/>
                <a:gd name="T20" fmla="*/ 2929 w 7480"/>
                <a:gd name="T21" fmla="*/ 132 h 210"/>
                <a:gd name="T22" fmla="*/ 3208 w 7480"/>
                <a:gd name="T23" fmla="*/ 0 h 210"/>
                <a:gd name="T24" fmla="*/ 3487 w 7480"/>
                <a:gd name="T25" fmla="*/ 132 h 210"/>
                <a:gd name="T26" fmla="*/ 3766 w 7480"/>
                <a:gd name="T27" fmla="*/ 0 h 210"/>
                <a:gd name="T28" fmla="*/ 4045 w 7480"/>
                <a:gd name="T29" fmla="*/ 132 h 210"/>
                <a:gd name="T30" fmla="*/ 4324 w 7480"/>
                <a:gd name="T31" fmla="*/ 0 h 210"/>
                <a:gd name="T32" fmla="*/ 4603 w 7480"/>
                <a:gd name="T33" fmla="*/ 132 h 210"/>
                <a:gd name="T34" fmla="*/ 4882 w 7480"/>
                <a:gd name="T35" fmla="*/ 0 h 210"/>
                <a:gd name="T36" fmla="*/ 5161 w 7480"/>
                <a:gd name="T37" fmla="*/ 132 h 210"/>
                <a:gd name="T38" fmla="*/ 5300 w 7480"/>
                <a:gd name="T39" fmla="*/ 0 h 210"/>
                <a:gd name="T40" fmla="*/ 5579 w 7480"/>
                <a:gd name="T41" fmla="*/ 132 h 21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480"/>
                <a:gd name="T64" fmla="*/ 0 h 210"/>
                <a:gd name="T65" fmla="*/ 7480 w 7480"/>
                <a:gd name="T66" fmla="*/ 210 h 21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480" h="210">
                  <a:moveTo>
                    <a:pt x="0" y="180"/>
                  </a:moveTo>
                  <a:cubicBezTo>
                    <a:pt x="124" y="90"/>
                    <a:pt x="249" y="0"/>
                    <a:pt x="374" y="0"/>
                  </a:cubicBezTo>
                  <a:cubicBezTo>
                    <a:pt x="499" y="0"/>
                    <a:pt x="623" y="180"/>
                    <a:pt x="748" y="180"/>
                  </a:cubicBezTo>
                  <a:cubicBezTo>
                    <a:pt x="873" y="180"/>
                    <a:pt x="997" y="0"/>
                    <a:pt x="1122" y="0"/>
                  </a:cubicBezTo>
                  <a:cubicBezTo>
                    <a:pt x="1247" y="0"/>
                    <a:pt x="1371" y="180"/>
                    <a:pt x="1496" y="180"/>
                  </a:cubicBezTo>
                  <a:cubicBezTo>
                    <a:pt x="1621" y="180"/>
                    <a:pt x="1745" y="0"/>
                    <a:pt x="1870" y="0"/>
                  </a:cubicBezTo>
                  <a:cubicBezTo>
                    <a:pt x="1995" y="0"/>
                    <a:pt x="2119" y="180"/>
                    <a:pt x="2244" y="180"/>
                  </a:cubicBezTo>
                  <a:cubicBezTo>
                    <a:pt x="2369" y="180"/>
                    <a:pt x="2493" y="0"/>
                    <a:pt x="2618" y="0"/>
                  </a:cubicBezTo>
                  <a:cubicBezTo>
                    <a:pt x="2743" y="0"/>
                    <a:pt x="2836" y="180"/>
                    <a:pt x="2992" y="180"/>
                  </a:cubicBezTo>
                  <a:cubicBezTo>
                    <a:pt x="3148" y="180"/>
                    <a:pt x="3397" y="0"/>
                    <a:pt x="3553" y="0"/>
                  </a:cubicBezTo>
                  <a:cubicBezTo>
                    <a:pt x="3709" y="0"/>
                    <a:pt x="3802" y="180"/>
                    <a:pt x="3927" y="180"/>
                  </a:cubicBezTo>
                  <a:cubicBezTo>
                    <a:pt x="4052" y="180"/>
                    <a:pt x="4176" y="0"/>
                    <a:pt x="4301" y="0"/>
                  </a:cubicBezTo>
                  <a:cubicBezTo>
                    <a:pt x="4426" y="0"/>
                    <a:pt x="4550" y="180"/>
                    <a:pt x="4675" y="180"/>
                  </a:cubicBezTo>
                  <a:cubicBezTo>
                    <a:pt x="4800" y="180"/>
                    <a:pt x="4924" y="0"/>
                    <a:pt x="5049" y="0"/>
                  </a:cubicBezTo>
                  <a:cubicBezTo>
                    <a:pt x="5174" y="0"/>
                    <a:pt x="5298" y="180"/>
                    <a:pt x="5423" y="180"/>
                  </a:cubicBezTo>
                  <a:cubicBezTo>
                    <a:pt x="5548" y="180"/>
                    <a:pt x="5672" y="0"/>
                    <a:pt x="5797" y="0"/>
                  </a:cubicBezTo>
                  <a:cubicBezTo>
                    <a:pt x="5922" y="0"/>
                    <a:pt x="6046" y="180"/>
                    <a:pt x="6171" y="180"/>
                  </a:cubicBezTo>
                  <a:cubicBezTo>
                    <a:pt x="6296" y="180"/>
                    <a:pt x="6420" y="0"/>
                    <a:pt x="6545" y="0"/>
                  </a:cubicBezTo>
                  <a:cubicBezTo>
                    <a:pt x="6670" y="0"/>
                    <a:pt x="6826" y="180"/>
                    <a:pt x="6919" y="180"/>
                  </a:cubicBezTo>
                  <a:cubicBezTo>
                    <a:pt x="7012" y="180"/>
                    <a:pt x="7013" y="0"/>
                    <a:pt x="7106" y="0"/>
                  </a:cubicBezTo>
                  <a:cubicBezTo>
                    <a:pt x="7199" y="0"/>
                    <a:pt x="7387" y="210"/>
                    <a:pt x="7480" y="18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6" name="Freeform 16">
              <a:extLst>
                <a:ext uri="{FF2B5EF4-FFF2-40B4-BE49-F238E27FC236}">
                  <a16:creationId xmlns:a16="http://schemas.microsoft.com/office/drawing/2014/main" id="{36738C6B-699A-1325-C659-2C1783762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7520"/>
              <a:ext cx="646" cy="154"/>
            </a:xfrm>
            <a:custGeom>
              <a:avLst/>
              <a:gdLst>
                <a:gd name="T0" fmla="*/ 558 w 748"/>
                <a:gd name="T1" fmla="*/ 132 h 180"/>
                <a:gd name="T2" fmla="*/ 279 w 748"/>
                <a:gd name="T3" fmla="*/ 0 h 180"/>
                <a:gd name="T4" fmla="*/ 0 w 748"/>
                <a:gd name="T5" fmla="*/ 132 h 180"/>
                <a:gd name="T6" fmla="*/ 0 60000 65536"/>
                <a:gd name="T7" fmla="*/ 0 60000 65536"/>
                <a:gd name="T8" fmla="*/ 0 60000 65536"/>
                <a:gd name="T9" fmla="*/ 0 w 748"/>
                <a:gd name="T10" fmla="*/ 0 h 180"/>
                <a:gd name="T11" fmla="*/ 748 w 748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8" h="180">
                  <a:moveTo>
                    <a:pt x="748" y="180"/>
                  </a:moveTo>
                  <a:cubicBezTo>
                    <a:pt x="623" y="90"/>
                    <a:pt x="499" y="0"/>
                    <a:pt x="374" y="0"/>
                  </a:cubicBezTo>
                  <a:cubicBezTo>
                    <a:pt x="249" y="0"/>
                    <a:pt x="124" y="90"/>
                    <a:pt x="0" y="1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7" name="Text Box 17">
              <a:extLst>
                <a:ext uri="{FF2B5EF4-FFF2-40B4-BE49-F238E27FC236}">
                  <a16:creationId xmlns:a16="http://schemas.microsoft.com/office/drawing/2014/main" id="{5CEC778E-8762-23A2-AF22-2CB221166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7" y="3814"/>
              <a:ext cx="3552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400" b="1">
                  <a:cs typeface="Arial" panose="020B0604020202020204" pitchFamily="34" charset="0"/>
                </a:rPr>
                <a:t>Jesper’s methodological ’iceberg’</a:t>
              </a:r>
              <a:endParaRPr lang="da-DK" altLang="da-DK" sz="1800">
                <a:cs typeface="Arial" panose="020B0604020202020204" pitchFamily="34" charset="0"/>
              </a:endParaRPr>
            </a:p>
          </p:txBody>
        </p:sp>
        <p:sp>
          <p:nvSpPr>
            <p:cNvPr id="8218" name="Text Box 18">
              <a:extLst>
                <a:ext uri="{FF2B5EF4-FFF2-40B4-BE49-F238E27FC236}">
                  <a16:creationId xmlns:a16="http://schemas.microsoft.com/office/drawing/2014/main" id="{B8EB56DC-313A-D8E1-ADAD-46D4BAD37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10" y="8597"/>
              <a:ext cx="2064" cy="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200" b="1" i="1">
                  <a:cs typeface="Arial" panose="020B0604020202020204" pitchFamily="34" charset="0"/>
                </a:rPr>
                <a:t> </a:t>
              </a:r>
              <a:r>
                <a:rPr lang="en-US" altLang="da-DK" sz="2200" b="1" i="1">
                  <a:cs typeface="Arial" panose="020B0604020202020204" pitchFamily="34" charset="0"/>
                </a:rPr>
                <a:t>reflexive ‘</a:t>
              </a:r>
              <a:r>
                <a:rPr lang="en-US" altLang="da-DK" sz="2000" b="1" i="1">
                  <a:cs typeface="Arial" panose="020B0604020202020204" pitchFamily="34" charset="0"/>
                </a:rPr>
                <a:t>organism’</a:t>
              </a:r>
            </a:p>
          </p:txBody>
        </p:sp>
        <p:sp>
          <p:nvSpPr>
            <p:cNvPr id="8219" name="Line 19">
              <a:extLst>
                <a:ext uri="{FF2B5EF4-FFF2-40B4-BE49-F238E27FC236}">
                  <a16:creationId xmlns:a16="http://schemas.microsoft.com/office/drawing/2014/main" id="{3E572869-0E69-2439-6FFD-5ABC4E89CA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971" y="9214"/>
              <a:ext cx="1777" cy="3"/>
            </a:xfrm>
            <a:prstGeom prst="line">
              <a:avLst/>
            </a:prstGeom>
            <a:noFill/>
            <a:ln w="31750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20" name="Line 20">
              <a:extLst>
                <a:ext uri="{FF2B5EF4-FFF2-40B4-BE49-F238E27FC236}">
                  <a16:creationId xmlns:a16="http://schemas.microsoft.com/office/drawing/2014/main" id="{857C3DC0-9334-C989-FB2D-64B57CC77B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57" y="9217"/>
              <a:ext cx="1615" cy="1"/>
            </a:xfrm>
            <a:prstGeom prst="line">
              <a:avLst/>
            </a:prstGeom>
            <a:noFill/>
            <a:ln w="31750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21" name="Text Box 21">
              <a:extLst>
                <a:ext uri="{FF2B5EF4-FFF2-40B4-BE49-F238E27FC236}">
                  <a16:creationId xmlns:a16="http://schemas.microsoft.com/office/drawing/2014/main" id="{6AD37629-35EF-DD5E-4A21-37A3A80D1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12917"/>
              <a:ext cx="1776" cy="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000" b="1" i="1">
                  <a:cs typeface="Arial" panose="020B0604020202020204" pitchFamily="34" charset="0"/>
                </a:rPr>
                <a:t>Prediction within an ideal market-system</a:t>
              </a:r>
              <a:endParaRPr lang="da-DK" altLang="da-DK" sz="2000">
                <a:cs typeface="Arial" panose="020B0604020202020204" pitchFamily="34" charset="0"/>
              </a:endParaRPr>
            </a:p>
          </p:txBody>
        </p:sp>
        <p:sp>
          <p:nvSpPr>
            <p:cNvPr id="8222" name="Text Box 22">
              <a:extLst>
                <a:ext uri="{FF2B5EF4-FFF2-40B4-BE49-F238E27FC236}">
                  <a16:creationId xmlns:a16="http://schemas.microsoft.com/office/drawing/2014/main" id="{669B6A79-D911-7B6E-6EB3-21A41CF98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9" y="12917"/>
              <a:ext cx="1937" cy="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2200" b="1" i="1">
                  <a:cs typeface="Arial" panose="020B0604020202020204" pitchFamily="34" charset="0"/>
                </a:rPr>
                <a:t>Understand reality</a:t>
              </a:r>
              <a:endParaRPr lang="da-DK" altLang="da-DK" sz="1800">
                <a:cs typeface="Arial" panose="020B0604020202020204" pitchFamily="34" charset="0"/>
              </a:endParaRPr>
            </a:p>
          </p:txBody>
        </p:sp>
        <p:sp>
          <p:nvSpPr>
            <p:cNvPr id="8223" name="Text Box 23">
              <a:extLst>
                <a:ext uri="{FF2B5EF4-FFF2-40B4-BE49-F238E27FC236}">
                  <a16:creationId xmlns:a16="http://schemas.microsoft.com/office/drawing/2014/main" id="{F2F88B65-68D4-8801-6FFE-620A5A630D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96" y="13843"/>
              <a:ext cx="338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da-DK" sz="1400" b="1">
                  <a:solidFill>
                    <a:srgbClr val="808080"/>
                  </a:solidFill>
                  <a:cs typeface="Arial" panose="020B0604020202020204" pitchFamily="34" charset="0"/>
                </a:rPr>
                <a:t>Inspiration: Martin Hollis</a:t>
              </a:r>
              <a:endParaRPr lang="da-DK" altLang="da-DK" sz="1800">
                <a:cs typeface="Arial" panose="020B0604020202020204" pitchFamily="34" charset="0"/>
              </a:endParaRPr>
            </a:p>
          </p:txBody>
        </p:sp>
      </p:grpSp>
      <p:sp>
        <p:nvSpPr>
          <p:cNvPr id="8195" name="Line 24">
            <a:extLst>
              <a:ext uri="{FF2B5EF4-FFF2-40B4-BE49-F238E27FC236}">
                <a16:creationId xmlns:a16="http://schemas.microsoft.com/office/drawing/2014/main" id="{9CEDB160-E333-FC83-9782-32B31F434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8913" y="3629025"/>
            <a:ext cx="0" cy="71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196" name="Line 25">
            <a:extLst>
              <a:ext uri="{FF2B5EF4-FFF2-40B4-BE49-F238E27FC236}">
                <a16:creationId xmlns:a16="http://schemas.microsoft.com/office/drawing/2014/main" id="{98BDB092-C3E1-109B-C6F8-D6C727FC8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1763" y="3598863"/>
            <a:ext cx="14287" cy="711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197" name="Line 26">
            <a:extLst>
              <a:ext uri="{FF2B5EF4-FFF2-40B4-BE49-F238E27FC236}">
                <a16:creationId xmlns:a16="http://schemas.microsoft.com/office/drawing/2014/main" id="{7D1103D8-5CDC-4DF7-7A02-405EC9C480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1916113"/>
            <a:ext cx="0" cy="10080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198" name="Line 27">
            <a:extLst>
              <a:ext uri="{FF2B5EF4-FFF2-40B4-BE49-F238E27FC236}">
                <a16:creationId xmlns:a16="http://schemas.microsoft.com/office/drawing/2014/main" id="{ED63E242-FD75-1A33-7208-0E86BF6B9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8038" y="1989138"/>
            <a:ext cx="0" cy="71913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199" name="Text Box 28">
            <a:extLst>
              <a:ext uri="{FF2B5EF4-FFF2-40B4-BE49-F238E27FC236}">
                <a16:creationId xmlns:a16="http://schemas.microsoft.com/office/drawing/2014/main" id="{3B824F9B-07C9-F515-0477-5CA2BA8C5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196975"/>
            <a:ext cx="165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a-DK" sz="1800" b="1"/>
              <a:t>World 1</a:t>
            </a:r>
          </a:p>
        </p:txBody>
      </p:sp>
      <p:sp>
        <p:nvSpPr>
          <p:cNvPr id="8200" name="Text Box 29">
            <a:extLst>
              <a:ext uri="{FF2B5EF4-FFF2-40B4-BE49-F238E27FC236}">
                <a16:creationId xmlns:a16="http://schemas.microsoft.com/office/drawing/2014/main" id="{CA62B77D-5069-CB77-09B6-AEB1A30F7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565400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a-DK" sz="1800" b="1"/>
              <a:t>World 2</a:t>
            </a:r>
          </a:p>
        </p:txBody>
      </p:sp>
      <p:sp>
        <p:nvSpPr>
          <p:cNvPr id="8201" name="Text Box 30">
            <a:extLst>
              <a:ext uri="{FF2B5EF4-FFF2-40B4-BE49-F238E27FC236}">
                <a16:creationId xmlns:a16="http://schemas.microsoft.com/office/drawing/2014/main" id="{A0BB41E6-6257-7E0F-7C8B-39BFA11BC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89588"/>
            <a:ext cx="12588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a-DK" sz="1800" b="1"/>
              <a:t>World 3:</a:t>
            </a:r>
          </a:p>
        </p:txBody>
      </p:sp>
      <p:sp>
        <p:nvSpPr>
          <p:cNvPr id="91167" name="Text Box 31">
            <a:extLst>
              <a:ext uri="{FF2B5EF4-FFF2-40B4-BE49-F238E27FC236}">
                <a16:creationId xmlns:a16="http://schemas.microsoft.com/office/drawing/2014/main" id="{1A937088-28E0-297A-813C-667EDEBBE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188913"/>
            <a:ext cx="42846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a-DK" sz="2400" b="1"/>
              <a:t>Fundamental clash between normative and descriptive economics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1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6B2D9C4-71F1-80A5-4073-13E5AEB27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/>
              <a:t>Conventional Economics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6AF71AE-3D78-1108-61AA-14C6AD574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820150" cy="5257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altLang="da-DK" sz="2800"/>
              <a:t>The rules of the European Monetary Union</a:t>
            </a:r>
          </a:p>
          <a:p>
            <a:pPr marL="609600" indent="-609600" eaLnBrk="1" hangingPunct="1">
              <a:buFontTx/>
              <a:buNone/>
            </a:pPr>
            <a:r>
              <a:rPr lang="en-GB" altLang="da-DK" sz="2800"/>
              <a:t>Demonstrate how dominant conventional economics is (accepted by 25 out of 27 EU-countries):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Independent Central Bank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Stability Pact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Fiscal Compact</a:t>
            </a:r>
          </a:p>
          <a:p>
            <a:pPr marL="609600" indent="-609600" eaLnBrk="1" hangingPunct="1">
              <a:buFontTx/>
              <a:buNone/>
            </a:pPr>
            <a:r>
              <a:rPr lang="en-GB" altLang="da-DK" sz="2800"/>
              <a:t>Undisputed Recommendations: EU, Berlin and IMF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Balanced budgets in the long run– austerity policy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da-DK" sz="2800"/>
              <a:t>Labour markets reforms á la Hartz-laws in the short run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E41225E-22F0-1B92-66B1-1F5E95A421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da-DK"/>
              <a:t>Where does it comes from?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36CB194-8C37-5420-215D-9CA0DDE36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da-DK"/>
              <a:t>The neoclassical – or dare I say mainstream – macroeconomists’ believe (or fundamental assumption) in the market economic system as a long run general equilibrium system.</a:t>
            </a:r>
          </a:p>
          <a:p>
            <a:pPr eaLnBrk="1" hangingPunct="1">
              <a:buFontTx/>
              <a:buNone/>
            </a:pPr>
            <a:r>
              <a:rPr lang="en-GB" altLang="da-DK"/>
              <a:t>This believe has not yet been challenged by the mainstream? Macroeconomists.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955</Words>
  <Application>Microsoft Office PowerPoint</Application>
  <PresentationFormat>Skærmshow (4:3)</PresentationFormat>
  <Paragraphs>140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9" baseType="lpstr">
      <vt:lpstr>Arial</vt:lpstr>
      <vt:lpstr>Calibri</vt:lpstr>
      <vt:lpstr>Wingdings</vt:lpstr>
      <vt:lpstr>Times New Roman</vt:lpstr>
      <vt:lpstr>Symbol</vt:lpstr>
      <vt:lpstr>Standarddesign</vt:lpstr>
      <vt:lpstr>‘Structural budget balance’ a well-defined analytical concept or one more arbitrary straightjacket? </vt:lpstr>
      <vt:lpstr>Why ‘structural’ deficit?</vt:lpstr>
      <vt:lpstr>Conventional Economics short term</vt:lpstr>
      <vt:lpstr>Conventional economics long term</vt:lpstr>
      <vt:lpstr>These ‘beliefs’ are challenged by post-Keynesian Theory:</vt:lpstr>
      <vt:lpstr>Here we are</vt:lpstr>
      <vt:lpstr>PowerPoint-præsentation</vt:lpstr>
      <vt:lpstr>Conventional Economics</vt:lpstr>
      <vt:lpstr>Where does it comes from?</vt:lpstr>
      <vt:lpstr>PowerPoint-præsentation</vt:lpstr>
      <vt:lpstr>Perhaps, I should stop here</vt:lpstr>
      <vt:lpstr>Fallacies of composition-arguments are abstract and often unconvincing economics</vt:lpstr>
      <vt:lpstr>The outcome: public sector deficits are considered bad politics</vt:lpstr>
    </vt:vector>
  </TitlesOfParts>
  <Company>Inst. VIII, RUC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Metodology Matters in Macroeconomics</dc:title>
  <dc:creator>jesperj</dc:creator>
  <cp:lastModifiedBy>Torben Haugaard Jensen</cp:lastModifiedBy>
  <cp:revision>38</cp:revision>
  <dcterms:created xsi:type="dcterms:W3CDTF">2013-10-14T09:42:58Z</dcterms:created>
  <dcterms:modified xsi:type="dcterms:W3CDTF">2022-10-10T10:46:41Z</dcterms:modified>
</cp:coreProperties>
</file>