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69" r:id="rId5"/>
    <p:sldMasterId id="2147484057" r:id="rId6"/>
  </p:sldMasterIdLst>
  <p:notesMasterIdLst>
    <p:notesMasterId r:id="rId25"/>
  </p:notesMasterIdLst>
  <p:handoutMasterIdLst>
    <p:handoutMasterId r:id="rId26"/>
  </p:handoutMasterIdLst>
  <p:sldIdLst>
    <p:sldId id="294" r:id="rId7"/>
    <p:sldId id="291" r:id="rId8"/>
    <p:sldId id="256" r:id="rId9"/>
    <p:sldId id="257" r:id="rId10"/>
    <p:sldId id="258" r:id="rId11"/>
    <p:sldId id="260" r:id="rId12"/>
    <p:sldId id="259" r:id="rId13"/>
    <p:sldId id="289" r:id="rId14"/>
    <p:sldId id="264" r:id="rId15"/>
    <p:sldId id="265" r:id="rId16"/>
    <p:sldId id="268" r:id="rId17"/>
    <p:sldId id="270" r:id="rId18"/>
    <p:sldId id="271" r:id="rId19"/>
    <p:sldId id="273" r:id="rId20"/>
    <p:sldId id="274" r:id="rId21"/>
    <p:sldId id="292" r:id="rId22"/>
    <p:sldId id="272" r:id="rId23"/>
    <p:sldId id="290" r:id="rId24"/>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89" autoAdjust="0"/>
  </p:normalViewPr>
  <p:slideViewPr>
    <p:cSldViewPr snapToGrid="0" snapToObjects="1">
      <p:cViewPr varScale="1">
        <p:scale>
          <a:sx n="102" d="100"/>
          <a:sy n="102" d="100"/>
        </p:scale>
        <p:origin x="894" y="96"/>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Barlow ExtraBold" panose="00000900000000000000" pitchFamily="2" charset="0"/>
                <a:ea typeface="+mn-ea"/>
                <a:cs typeface="+mn-cs"/>
              </a:defRPr>
            </a:pPr>
            <a:r>
              <a:rPr lang="en-US" b="1" dirty="0">
                <a:solidFill>
                  <a:schemeClr val="bg1"/>
                </a:solidFill>
                <a:latin typeface="Barlow ExtraBold" panose="00000900000000000000" pitchFamily="2" charset="0"/>
              </a:rPr>
              <a:t>Chart</a:t>
            </a:r>
            <a:r>
              <a:rPr lang="en-US" b="1" baseline="0" dirty="0">
                <a:solidFill>
                  <a:schemeClr val="bg1"/>
                </a:solidFill>
                <a:latin typeface="Barlow ExtraBold" panose="00000900000000000000" pitchFamily="2" charset="0"/>
              </a:rPr>
              <a:t> Title</a:t>
            </a:r>
            <a:endParaRPr lang="en-US" b="1" dirty="0">
              <a:solidFill>
                <a:schemeClr val="bg1"/>
              </a:solidFill>
              <a:latin typeface="Barlow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Barlow ExtraBold" panose="00000900000000000000" pitchFamily="2" charset="0"/>
              <a:ea typeface="+mn-ea"/>
              <a:cs typeface="+mn-cs"/>
            </a:defRPr>
          </a:pPr>
          <a:endParaRPr lang="da-DK"/>
        </a:p>
      </c:txPr>
    </c:title>
    <c:autoTitleDeleted val="0"/>
    <c:plotArea>
      <c:layout/>
      <c:doughnutChart>
        <c:varyColors val="1"/>
        <c:ser>
          <c:idx val="0"/>
          <c:order val="0"/>
          <c:tx>
            <c:strRef>
              <c:f>Sheet1!$B$1</c:f>
              <c:strCache>
                <c:ptCount val="1"/>
                <c:pt idx="0">
                  <c:v>Sales</c:v>
                </c:pt>
              </c:strCache>
            </c:strRef>
          </c:tx>
          <c:explosion val="1"/>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6B27-45C5-9339-FEAEEC1AD079}"/>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6B27-45C5-9339-FEAEEC1AD079}"/>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6B27-45C5-9339-FEAEEC1AD079}"/>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6B27-45C5-9339-FEAEEC1AD07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B27-45C5-9339-FEAEEC1AD07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7747124618283517E-2"/>
          <c:y val="0.306684506590371"/>
          <c:w val="0.1915652885829833"/>
          <c:h val="0.481803134573771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Barlow" panose="00000500000000000000" pitchFamily="2"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8797B6"/>
    </a:solid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bg1"/>
              </a:solidFill>
              <a:latin typeface="Barlow ExtraBold" panose="00000900000000000000" pitchFamily="2" charset="0"/>
              <a:ea typeface="+mn-ea"/>
              <a:cs typeface="+mn-cs"/>
            </a:defRPr>
          </a:pPr>
          <a:endParaRPr lang="da-DK"/>
        </a:p>
      </c:txPr>
    </c:title>
    <c:autoTitleDeleted val="0"/>
    <c:plotArea>
      <c:layout/>
      <c:lineChart>
        <c:grouping val="standard"/>
        <c:varyColors val="0"/>
        <c:ser>
          <c:idx val="0"/>
          <c:order val="0"/>
          <c:tx>
            <c:strRef>
              <c:f>Sheet1!$B$1</c:f>
              <c:strCache>
                <c:ptCount val="1"/>
                <c:pt idx="0">
                  <c:v>Series 1</c:v>
                </c:pt>
              </c:strCache>
            </c:strRef>
          </c:tx>
          <c:spPr>
            <a:ln w="22225" cap="rnd">
              <a:solidFill>
                <a:schemeClr val="accent1">
                  <a:shade val="65000"/>
                </a:schemeClr>
              </a:solidFill>
            </a:ln>
            <a:effectLst>
              <a:glow rad="139700">
                <a:schemeClr val="accent1">
                  <a:shade val="65000"/>
                  <a:satMod val="175000"/>
                  <a:alpha val="14000"/>
                </a:schemeClr>
              </a:glow>
            </a:effectLst>
          </c:spPr>
          <c:marker>
            <c:symbol val="none"/>
          </c:marke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C22-42B9-AABF-BE235B064774}"/>
            </c:ext>
          </c:extLst>
        </c:ser>
        <c:ser>
          <c:idx val="1"/>
          <c:order val="1"/>
          <c:tx>
            <c:strRef>
              <c:f>Sheet1!$C$1</c:f>
              <c:strCache>
                <c:ptCount val="1"/>
                <c:pt idx="0">
                  <c:v>Series 2</c:v>
                </c:pt>
              </c:strCache>
            </c:strRef>
          </c:tx>
          <c:spPr>
            <a:ln w="22225" cap="rnd">
              <a:solidFill>
                <a:schemeClr val="accent1"/>
              </a:solidFill>
            </a:ln>
            <a:effectLst>
              <a:glow rad="139700">
                <a:schemeClr val="accent1">
                  <a:satMod val="175000"/>
                  <a:alpha val="14000"/>
                </a:schemeClr>
              </a:glow>
            </a:effectLst>
          </c:spPr>
          <c:marker>
            <c:symbol val="none"/>
          </c:marke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C22-42B9-AABF-BE235B064774}"/>
            </c:ext>
          </c:extLst>
        </c:ser>
        <c:ser>
          <c:idx val="2"/>
          <c:order val="2"/>
          <c:tx>
            <c:strRef>
              <c:f>Sheet1!$D$1</c:f>
              <c:strCache>
                <c:ptCount val="1"/>
                <c:pt idx="0">
                  <c:v>Series 3</c:v>
                </c:pt>
              </c:strCache>
            </c:strRef>
          </c:tx>
          <c:spPr>
            <a:ln w="22225" cap="rnd">
              <a:solidFill>
                <a:schemeClr val="accent1">
                  <a:tint val="65000"/>
                </a:schemeClr>
              </a:solidFill>
            </a:ln>
            <a:effectLst>
              <a:glow rad="139700">
                <a:schemeClr val="accent1">
                  <a:tint val="65000"/>
                  <a:satMod val="175000"/>
                  <a:alpha val="14000"/>
                </a:schemeClr>
              </a:glow>
            </a:effectLst>
          </c:spPr>
          <c:marker>
            <c:symbol val="none"/>
          </c:marker>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C22-42B9-AABF-BE235B064774}"/>
            </c:ext>
          </c:extLst>
        </c:ser>
        <c:dLbls>
          <c:showLegendKey val="0"/>
          <c:showVal val="0"/>
          <c:showCatName val="0"/>
          <c:showSerName val="0"/>
          <c:showPercent val="0"/>
          <c:showBubbleSize val="0"/>
        </c:dLbls>
        <c:smooth val="0"/>
        <c:axId val="928352512"/>
        <c:axId val="928354144"/>
      </c:lineChart>
      <c:catAx>
        <c:axId val="928352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Barlow ExtraBold" panose="00000900000000000000" pitchFamily="2" charset="0"/>
                <a:ea typeface="+mn-ea"/>
                <a:cs typeface="+mn-cs"/>
              </a:defRPr>
            </a:pPr>
            <a:endParaRPr lang="da-DK"/>
          </a:p>
        </c:txPr>
        <c:crossAx val="928354144"/>
        <c:crosses val="autoZero"/>
        <c:auto val="1"/>
        <c:lblAlgn val="ctr"/>
        <c:lblOffset val="100"/>
        <c:noMultiLvlLbl val="0"/>
      </c:catAx>
      <c:valAx>
        <c:axId val="928354144"/>
        <c:scaling>
          <c:orientation val="minMax"/>
        </c:scaling>
        <c:delete val="0"/>
        <c:axPos val="l"/>
        <c:majorGridlines>
          <c:spPr>
            <a:ln w="9525" cap="flat" cmpd="sng" algn="ctr">
              <a:solidFill>
                <a:schemeClr val="bg1">
                  <a:alpha val="1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Barlow" panose="00000500000000000000" pitchFamily="2" charset="0"/>
                <a:ea typeface="+mn-ea"/>
                <a:cs typeface="+mn-cs"/>
              </a:defRPr>
            </a:pPr>
            <a:endParaRPr lang="da-DK"/>
          </a:p>
        </c:txPr>
        <c:crossAx val="928352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panose="00000500000000000000" pitchFamily="2"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8797B6"/>
    </a:solidFill>
    <a:ln w="9525" cap="flat" cmpd="sng" algn="ctr">
      <a:no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Barlow ExtraBold" panose="00000900000000000000" pitchFamily="2" charset="0"/>
                <a:ea typeface="+mn-ea"/>
                <a:cs typeface="+mn-cs"/>
              </a:defRPr>
            </a:pPr>
            <a:r>
              <a:rPr lang="en-US" b="1" dirty="0">
                <a:solidFill>
                  <a:schemeClr val="bg1"/>
                </a:solidFill>
                <a:latin typeface="Barlow ExtraBold" panose="00000900000000000000" pitchFamily="2" charset="0"/>
              </a:rPr>
              <a:t>Chart</a:t>
            </a:r>
            <a:r>
              <a:rPr lang="en-US" b="1" baseline="0" dirty="0">
                <a:solidFill>
                  <a:schemeClr val="bg1"/>
                </a:solidFill>
                <a:latin typeface="Barlow ExtraBold" panose="00000900000000000000" pitchFamily="2" charset="0"/>
              </a:rPr>
              <a:t> Title</a:t>
            </a:r>
            <a:endParaRPr lang="en-US" b="1" dirty="0">
              <a:solidFill>
                <a:schemeClr val="bg1"/>
              </a:solidFill>
              <a:latin typeface="Barlow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Barlow ExtraBold" panose="00000900000000000000" pitchFamily="2" charset="0"/>
              <a:ea typeface="+mn-ea"/>
              <a:cs typeface="+mn-cs"/>
            </a:defRPr>
          </a:pPr>
          <a:endParaRPr lang="da-DK"/>
        </a:p>
      </c:txPr>
    </c:title>
    <c:autoTitleDeleted val="0"/>
    <c:plotArea>
      <c:layout/>
      <c:doughnutChart>
        <c:varyColors val="1"/>
        <c:ser>
          <c:idx val="0"/>
          <c:order val="0"/>
          <c:tx>
            <c:strRef>
              <c:f>Sheet1!$B$1</c:f>
              <c:strCache>
                <c:ptCount val="1"/>
                <c:pt idx="0">
                  <c:v>Sales</c:v>
                </c:pt>
              </c:strCache>
            </c:strRef>
          </c:tx>
          <c:explosion val="1"/>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38E4-4882-BD1D-F248B6305FC3}"/>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38E4-4882-BD1D-F248B6305FC3}"/>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38E4-4882-BD1D-F248B6305FC3}"/>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38E4-4882-BD1D-F248B6305FC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8E4-4882-BD1D-F248B6305FC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3858240792417332E-2"/>
          <c:y val="0.2992218244083768"/>
          <c:w val="0.1915652885829833"/>
          <c:h val="0.481803134573771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Barlow" panose="00000500000000000000" pitchFamily="2" charset="0"/>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8797B6"/>
    </a:solid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4/29/2022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09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If </a:t>
            </a:r>
            <a:r>
              <a:rPr lang="da-DK" dirty="0" err="1"/>
              <a:t>possible</a:t>
            </a:r>
            <a:r>
              <a:rPr lang="da-DK" dirty="0"/>
              <a:t> </a:t>
            </a:r>
            <a:r>
              <a:rPr lang="da-DK" dirty="0" err="1"/>
              <a:t>describe</a:t>
            </a:r>
            <a:r>
              <a:rPr lang="da-DK" dirty="0"/>
              <a:t> the</a:t>
            </a:r>
            <a:r>
              <a:rPr lang="da-DK" baseline="0" dirty="0"/>
              <a:t> </a:t>
            </a:r>
            <a:r>
              <a:rPr lang="da-DK" baseline="0" dirty="0" err="1"/>
              <a:t>current</a:t>
            </a:r>
            <a:r>
              <a:rPr lang="da-DK" baseline="0" dirty="0"/>
              <a:t> </a:t>
            </a:r>
            <a:r>
              <a:rPr lang="da-DK" baseline="0" dirty="0" err="1"/>
              <a:t>companies</a:t>
            </a:r>
            <a:r>
              <a:rPr lang="da-DK" baseline="0" dirty="0"/>
              <a:t> </a:t>
            </a:r>
            <a:r>
              <a:rPr lang="da-DK" baseline="0" dirty="0" err="1"/>
              <a:t>you</a:t>
            </a:r>
            <a:r>
              <a:rPr lang="da-DK" baseline="0" dirty="0"/>
              <a:t> </a:t>
            </a:r>
            <a:r>
              <a:rPr lang="da-DK" baseline="0" dirty="0" err="1"/>
              <a:t>deem</a:t>
            </a:r>
            <a:r>
              <a:rPr lang="da-DK" baseline="0" dirty="0"/>
              <a:t> as </a:t>
            </a:r>
            <a:r>
              <a:rPr lang="da-DK" baseline="0" dirty="0" err="1"/>
              <a:t>competition</a:t>
            </a:r>
            <a:r>
              <a:rPr lang="da-DK" baseline="0" dirty="0"/>
              <a:t>. </a:t>
            </a:r>
            <a:r>
              <a:rPr lang="da-DK" baseline="0" dirty="0" err="1"/>
              <a:t>What</a:t>
            </a:r>
            <a:r>
              <a:rPr lang="da-DK" baseline="0" dirty="0"/>
              <a:t> </a:t>
            </a:r>
            <a:r>
              <a:rPr lang="da-DK" baseline="0" dirty="0" err="1"/>
              <a:t>technologies</a:t>
            </a:r>
            <a:r>
              <a:rPr lang="da-DK" baseline="0" dirty="0"/>
              <a:t> do </a:t>
            </a:r>
            <a:r>
              <a:rPr lang="da-DK" baseline="0" dirty="0" err="1"/>
              <a:t>they</a:t>
            </a:r>
            <a:r>
              <a:rPr lang="da-DK" baseline="0" dirty="0"/>
              <a:t> </a:t>
            </a:r>
            <a:r>
              <a:rPr lang="da-DK" baseline="0" dirty="0" err="1"/>
              <a:t>use</a:t>
            </a:r>
            <a:r>
              <a:rPr lang="da-DK" baseline="0" dirty="0"/>
              <a:t> and </a:t>
            </a:r>
            <a:r>
              <a:rPr lang="da-DK" baseline="0" dirty="0" err="1"/>
              <a:t>why</a:t>
            </a:r>
            <a:r>
              <a:rPr lang="da-DK" baseline="0" dirty="0"/>
              <a:t> is it </a:t>
            </a:r>
            <a:r>
              <a:rPr lang="da-DK" baseline="0" dirty="0" err="1"/>
              <a:t>that</a:t>
            </a:r>
            <a:r>
              <a:rPr lang="da-DK" baseline="0" dirty="0"/>
              <a:t> the PoC technology is </a:t>
            </a:r>
            <a:r>
              <a:rPr lang="da-DK" baseline="0" dirty="0" err="1"/>
              <a:t>better</a:t>
            </a:r>
            <a:r>
              <a:rPr lang="da-DK" baseline="0" dirty="0"/>
              <a:t>. </a:t>
            </a:r>
            <a:r>
              <a:rPr lang="da-DK" baseline="0" dirty="0" err="1"/>
              <a:t>What</a:t>
            </a:r>
            <a:r>
              <a:rPr lang="da-DK" baseline="0" dirty="0"/>
              <a:t> is the </a:t>
            </a:r>
            <a:r>
              <a:rPr lang="da-DK" baseline="0" dirty="0" err="1"/>
              <a:t>unique</a:t>
            </a:r>
            <a:r>
              <a:rPr lang="da-DK" baseline="0" dirty="0"/>
              <a:t> </a:t>
            </a:r>
            <a:r>
              <a:rPr lang="da-DK" baseline="0" dirty="0" err="1"/>
              <a:t>selling</a:t>
            </a:r>
            <a:r>
              <a:rPr lang="da-DK" baseline="0" dirty="0"/>
              <a:t> point?</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99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2500"/>
              </a:lnSpc>
            </a:pPr>
            <a:r>
              <a:rPr lang="en-US" b="1" dirty="0"/>
              <a:t>Risk Analysis</a:t>
            </a:r>
            <a:br>
              <a:rPr lang="en-US" dirty="0"/>
            </a:br>
            <a:r>
              <a:rPr lang="en-US" dirty="0"/>
              <a:t>What is (if any) the risk of the technology: </a:t>
            </a:r>
          </a:p>
          <a:p>
            <a:pPr marL="171450" indent="-171450">
              <a:lnSpc>
                <a:spcPts val="2500"/>
              </a:lnSpc>
              <a:buFont typeface="Wingdings" panose="05000000000000000000" pitchFamily="2" charset="2"/>
              <a:buChar char="§"/>
            </a:pPr>
            <a:r>
              <a:rPr lang="en-US" dirty="0"/>
              <a:t>Market,  Political, Regulatory,  Funding,  etc.?</a:t>
            </a:r>
          </a:p>
          <a:p>
            <a:pPr marL="171450" indent="-171450">
              <a:lnSpc>
                <a:spcPts val="2500"/>
              </a:lnSpc>
              <a:buFont typeface="Wingdings" panose="05000000000000000000" pitchFamily="2" charset="2"/>
              <a:buChar char="§"/>
            </a:pPr>
            <a:r>
              <a:rPr lang="en-US" dirty="0"/>
              <a:t>And what is the risks for the proposed PoC project?</a:t>
            </a:r>
          </a:p>
          <a:p>
            <a:pPr marL="171450" indent="-171450">
              <a:lnSpc>
                <a:spcPts val="2500"/>
              </a:lnSpc>
              <a:buFont typeface="Wingdings" panose="05000000000000000000" pitchFamily="2" charset="2"/>
              <a:buChar char="§"/>
            </a:pPr>
            <a:endParaRPr lang="da-DK" dirty="0"/>
          </a:p>
          <a:p>
            <a:r>
              <a:rPr lang="da-DK" dirty="0" err="1"/>
              <a:t>Every</a:t>
            </a:r>
            <a:r>
              <a:rPr lang="da-DK" baseline="0" dirty="0"/>
              <a:t> technology and </a:t>
            </a:r>
            <a:r>
              <a:rPr lang="da-DK" baseline="0" dirty="0" err="1"/>
              <a:t>project</a:t>
            </a:r>
            <a:r>
              <a:rPr lang="da-DK" baseline="0" dirty="0"/>
              <a:t> have </a:t>
            </a:r>
            <a:r>
              <a:rPr lang="da-DK" baseline="0" dirty="0" err="1"/>
              <a:t>risks</a:t>
            </a:r>
            <a:r>
              <a:rPr lang="da-DK" baseline="0" dirty="0"/>
              <a:t>. </a:t>
            </a:r>
          </a:p>
          <a:p>
            <a:r>
              <a:rPr lang="da-DK" baseline="0" dirty="0" err="1"/>
              <a:t>Please</a:t>
            </a:r>
            <a:r>
              <a:rPr lang="da-DK" baseline="0" dirty="0"/>
              <a:t> </a:t>
            </a:r>
            <a:r>
              <a:rPr lang="da-DK" baseline="0" dirty="0" err="1"/>
              <a:t>indicate</a:t>
            </a:r>
            <a:r>
              <a:rPr lang="da-DK" baseline="0" dirty="0"/>
              <a:t> </a:t>
            </a:r>
            <a:r>
              <a:rPr lang="da-DK" baseline="0" dirty="0" err="1"/>
              <a:t>what</a:t>
            </a:r>
            <a:r>
              <a:rPr lang="da-DK" baseline="0" dirty="0"/>
              <a:t> the </a:t>
            </a:r>
            <a:r>
              <a:rPr lang="da-DK" baseline="0" dirty="0" err="1"/>
              <a:t>risks</a:t>
            </a:r>
            <a:r>
              <a:rPr lang="da-DK" baseline="0" dirty="0"/>
              <a:t> is </a:t>
            </a:r>
            <a:r>
              <a:rPr lang="da-DK" baseline="0" dirty="0" err="1"/>
              <a:t>both</a:t>
            </a:r>
            <a:r>
              <a:rPr lang="da-DK" baseline="0" dirty="0"/>
              <a:t> for the technology in general but </a:t>
            </a:r>
            <a:r>
              <a:rPr lang="da-DK" baseline="0" dirty="0" err="1"/>
              <a:t>also</a:t>
            </a:r>
            <a:r>
              <a:rPr lang="da-DK" baseline="0" dirty="0"/>
              <a:t> for the PoC </a:t>
            </a:r>
            <a:r>
              <a:rPr lang="da-DK" baseline="0" dirty="0" err="1"/>
              <a:t>project</a:t>
            </a:r>
            <a:r>
              <a:rPr lang="da-DK" baseline="0" dirty="0"/>
              <a:t> </a:t>
            </a:r>
            <a:r>
              <a:rPr lang="da-DK" baseline="0" dirty="0" err="1"/>
              <a:t>itself</a:t>
            </a:r>
            <a:r>
              <a:rPr lang="da-DK" baseline="0" dirty="0"/>
              <a:t>. </a:t>
            </a:r>
            <a:endParaRPr lang="da-DK" dirty="0"/>
          </a:p>
          <a:p>
            <a:endParaRPr lang="en-US"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80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Describe</a:t>
            </a:r>
            <a:r>
              <a:rPr lang="da-DK" baseline="0" dirty="0"/>
              <a:t> </a:t>
            </a:r>
            <a:r>
              <a:rPr lang="da-DK" baseline="0" dirty="0" err="1"/>
              <a:t>how</a:t>
            </a:r>
            <a:r>
              <a:rPr lang="da-DK" baseline="0" dirty="0"/>
              <a:t> long the PoC is and </a:t>
            </a:r>
            <a:r>
              <a:rPr lang="da-DK" baseline="0" dirty="0" err="1"/>
              <a:t>what</a:t>
            </a:r>
            <a:r>
              <a:rPr lang="da-DK" baseline="0" dirty="0"/>
              <a:t> the </a:t>
            </a:r>
            <a:r>
              <a:rPr lang="da-DK" baseline="0" dirty="0" err="1"/>
              <a:t>aim</a:t>
            </a:r>
            <a:r>
              <a:rPr lang="da-DK" baseline="0" dirty="0"/>
              <a:t> of the </a:t>
            </a:r>
            <a:r>
              <a:rPr lang="da-DK" baseline="0" dirty="0" err="1"/>
              <a:t>project</a:t>
            </a:r>
            <a:r>
              <a:rPr lang="da-DK" baseline="0" dirty="0"/>
              <a:t> is.</a:t>
            </a:r>
          </a:p>
          <a:p>
            <a:r>
              <a:rPr lang="da-DK" baseline="0" dirty="0"/>
              <a:t>In the </a:t>
            </a:r>
            <a:r>
              <a:rPr lang="da-DK" baseline="0" dirty="0" err="1"/>
              <a:t>Gantt</a:t>
            </a:r>
            <a:r>
              <a:rPr lang="da-DK" baseline="0" dirty="0"/>
              <a:t> </a:t>
            </a:r>
            <a:r>
              <a:rPr lang="da-DK" baseline="0" dirty="0" err="1"/>
              <a:t>chart</a:t>
            </a:r>
            <a:r>
              <a:rPr lang="da-DK" baseline="0" dirty="0"/>
              <a:t> </a:t>
            </a:r>
            <a:r>
              <a:rPr lang="da-DK" baseline="0" dirty="0" err="1"/>
              <a:t>describe</a:t>
            </a:r>
            <a:r>
              <a:rPr lang="da-DK" baseline="0" dirty="0"/>
              <a:t> the </a:t>
            </a:r>
            <a:r>
              <a:rPr lang="da-DK" baseline="0" dirty="0" err="1"/>
              <a:t>individual</a:t>
            </a:r>
            <a:r>
              <a:rPr lang="da-DK" baseline="0" dirty="0"/>
              <a:t> </a:t>
            </a:r>
            <a:r>
              <a:rPr lang="da-DK" baseline="0" dirty="0" err="1"/>
              <a:t>work</a:t>
            </a:r>
            <a:r>
              <a:rPr lang="da-DK" baseline="0" dirty="0"/>
              <a:t> </a:t>
            </a:r>
            <a:r>
              <a:rPr lang="da-DK" baseline="0" dirty="0" err="1"/>
              <a:t>packages</a:t>
            </a:r>
            <a:r>
              <a:rPr lang="da-DK" baseline="0" dirty="0"/>
              <a:t>/milestones. </a:t>
            </a:r>
            <a:r>
              <a:rPr lang="da-DK" baseline="0" dirty="0" err="1"/>
              <a:t>Please</a:t>
            </a:r>
            <a:r>
              <a:rPr lang="da-DK" baseline="0" dirty="0"/>
              <a:t> note </a:t>
            </a:r>
            <a:r>
              <a:rPr lang="da-DK" baseline="0" dirty="0" err="1"/>
              <a:t>there</a:t>
            </a:r>
            <a:r>
              <a:rPr lang="da-DK" baseline="0" dirty="0"/>
              <a:t> </a:t>
            </a:r>
            <a:r>
              <a:rPr lang="da-DK" baseline="0" dirty="0" err="1"/>
              <a:t>can</a:t>
            </a:r>
            <a:r>
              <a:rPr lang="da-DK" baseline="0" dirty="0"/>
              <a:t> </a:t>
            </a:r>
            <a:r>
              <a:rPr lang="da-DK" baseline="0" dirty="0" err="1"/>
              <a:t>be</a:t>
            </a:r>
            <a:r>
              <a:rPr lang="da-DK" baseline="0" dirty="0"/>
              <a:t> </a:t>
            </a:r>
            <a:r>
              <a:rPr lang="da-DK" baseline="0" dirty="0" err="1"/>
              <a:t>fewer</a:t>
            </a:r>
            <a:r>
              <a:rPr lang="da-DK" baseline="0" dirty="0"/>
              <a:t> or more </a:t>
            </a:r>
            <a:r>
              <a:rPr lang="da-DK" baseline="0" dirty="0" err="1"/>
              <a:t>than</a:t>
            </a:r>
            <a:r>
              <a:rPr lang="da-DK" baseline="0" dirty="0"/>
              <a:t> 5 </a:t>
            </a:r>
            <a:r>
              <a:rPr lang="da-DK" baseline="0" dirty="0" err="1"/>
              <a:t>workpackages</a:t>
            </a:r>
            <a:r>
              <a:rPr lang="da-DK" baseline="0" dirty="0"/>
              <a:t>/milestones.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4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What</a:t>
            </a:r>
            <a:r>
              <a:rPr lang="da-DK" baseline="0" dirty="0"/>
              <a:t> is the </a:t>
            </a:r>
            <a:r>
              <a:rPr lang="da-DK" baseline="0" dirty="0" err="1"/>
              <a:t>current</a:t>
            </a:r>
            <a:r>
              <a:rPr lang="da-DK" baseline="0" dirty="0"/>
              <a:t> </a:t>
            </a:r>
            <a:r>
              <a:rPr lang="da-DK" baseline="0" dirty="0" err="1"/>
              <a:t>state</a:t>
            </a:r>
            <a:r>
              <a:rPr lang="da-DK" baseline="0" dirty="0"/>
              <a:t> of the technology?</a:t>
            </a:r>
          </a:p>
          <a:p>
            <a:r>
              <a:rPr lang="da-DK" baseline="0" dirty="0" err="1"/>
              <a:t>Describe</a:t>
            </a:r>
            <a:r>
              <a:rPr lang="da-DK" baseline="0" dirty="0"/>
              <a:t> the </a:t>
            </a:r>
            <a:r>
              <a:rPr lang="da-DK" baseline="0" dirty="0" err="1"/>
              <a:t>content</a:t>
            </a:r>
            <a:r>
              <a:rPr lang="da-DK" baseline="0" dirty="0"/>
              <a:t> of </a:t>
            </a:r>
            <a:r>
              <a:rPr lang="da-DK" baseline="0" dirty="0" err="1"/>
              <a:t>each</a:t>
            </a:r>
            <a:r>
              <a:rPr lang="da-DK" baseline="0" dirty="0"/>
              <a:t> milestone/</a:t>
            </a:r>
            <a:r>
              <a:rPr lang="da-DK" baseline="0" dirty="0" err="1"/>
              <a:t>workpackages</a:t>
            </a:r>
            <a:r>
              <a:rPr lang="da-DK" baseline="0" dirty="0"/>
              <a:t>. </a:t>
            </a:r>
            <a:r>
              <a:rPr lang="da-DK" baseline="0" dirty="0" err="1"/>
              <a:t>These</a:t>
            </a:r>
            <a:r>
              <a:rPr lang="da-DK" baseline="0" dirty="0"/>
              <a:t> </a:t>
            </a:r>
            <a:r>
              <a:rPr lang="da-DK" baseline="0" dirty="0" err="1"/>
              <a:t>numbers</a:t>
            </a:r>
            <a:r>
              <a:rPr lang="da-DK" baseline="0" dirty="0"/>
              <a:t> </a:t>
            </a:r>
            <a:r>
              <a:rPr lang="da-DK" baseline="0" dirty="0" err="1"/>
              <a:t>here</a:t>
            </a:r>
            <a:r>
              <a:rPr lang="da-DK" baseline="0" dirty="0"/>
              <a:t> </a:t>
            </a:r>
            <a:r>
              <a:rPr lang="da-DK" baseline="0" dirty="0" err="1"/>
              <a:t>relates</a:t>
            </a:r>
            <a:r>
              <a:rPr lang="da-DK" baseline="0" dirty="0"/>
              <a:t> to the </a:t>
            </a:r>
            <a:r>
              <a:rPr lang="da-DK" baseline="0" dirty="0" err="1"/>
              <a:t>Gantt</a:t>
            </a:r>
            <a:r>
              <a:rPr lang="da-DK" baseline="0" dirty="0"/>
              <a:t> </a:t>
            </a:r>
            <a:r>
              <a:rPr lang="da-DK" baseline="0" dirty="0" err="1"/>
              <a:t>chart</a:t>
            </a:r>
            <a:r>
              <a:rPr lang="da-DK" baseline="0" dirty="0"/>
              <a:t> on the page </a:t>
            </a:r>
            <a:r>
              <a:rPr lang="da-DK" baseline="0" dirty="0" err="1"/>
              <a:t>before</a:t>
            </a:r>
            <a:r>
              <a:rPr lang="da-DK" baseline="0" dirty="0"/>
              <a:t>.</a:t>
            </a:r>
          </a:p>
          <a:p>
            <a:r>
              <a:rPr lang="da-DK" baseline="0" dirty="0" err="1"/>
              <a:t>Finally</a:t>
            </a:r>
            <a:r>
              <a:rPr lang="da-DK" baseline="0" dirty="0"/>
              <a:t> </a:t>
            </a:r>
            <a:r>
              <a:rPr lang="da-DK" baseline="0" dirty="0" err="1"/>
              <a:t>describe</a:t>
            </a:r>
            <a:r>
              <a:rPr lang="da-DK" baseline="0" dirty="0"/>
              <a:t> </a:t>
            </a:r>
            <a:r>
              <a:rPr lang="da-DK" baseline="0" dirty="0" err="1"/>
              <a:t>what</a:t>
            </a:r>
            <a:r>
              <a:rPr lang="da-DK" baseline="0" dirty="0"/>
              <a:t> is the </a:t>
            </a:r>
            <a:r>
              <a:rPr lang="da-DK" baseline="0" dirty="0" err="1"/>
              <a:t>expected</a:t>
            </a:r>
            <a:r>
              <a:rPr lang="da-DK" baseline="0" dirty="0"/>
              <a:t> </a:t>
            </a:r>
            <a:r>
              <a:rPr lang="da-DK" baseline="0" dirty="0" err="1"/>
              <a:t>outcome</a:t>
            </a:r>
            <a:r>
              <a:rPr lang="da-DK" baseline="0" dirty="0"/>
              <a:t> of the PoC.</a:t>
            </a:r>
            <a:endParaRPr lang="da-DK" dirty="0"/>
          </a:p>
          <a:p>
            <a:endParaRPr lang="en-US"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26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What</a:t>
            </a:r>
            <a:r>
              <a:rPr lang="da-DK" dirty="0"/>
              <a:t> is</a:t>
            </a:r>
            <a:r>
              <a:rPr lang="da-DK" baseline="0" dirty="0"/>
              <a:t> </a:t>
            </a:r>
            <a:r>
              <a:rPr lang="da-DK" baseline="0" dirty="0" err="1"/>
              <a:t>expected</a:t>
            </a:r>
            <a:r>
              <a:rPr lang="da-DK" baseline="0" dirty="0"/>
              <a:t> to </a:t>
            </a:r>
            <a:r>
              <a:rPr lang="da-DK" baseline="0" dirty="0" err="1"/>
              <a:t>happen</a:t>
            </a:r>
            <a:r>
              <a:rPr lang="da-DK" baseline="0" dirty="0"/>
              <a:t> to the technology AFTER the PoC </a:t>
            </a:r>
            <a:r>
              <a:rPr lang="da-DK" baseline="0" dirty="0" err="1"/>
              <a:t>project</a:t>
            </a:r>
            <a:r>
              <a:rPr lang="da-DK" baseline="0" dirty="0"/>
              <a:t> has </a:t>
            </a:r>
            <a:r>
              <a:rPr lang="da-DK" baseline="0" dirty="0" err="1"/>
              <a:t>been</a:t>
            </a:r>
            <a:r>
              <a:rPr lang="da-DK" baseline="0" dirty="0"/>
              <a:t> </a:t>
            </a:r>
            <a:r>
              <a:rPr lang="da-DK" baseline="0" dirty="0" err="1"/>
              <a:t>granted</a:t>
            </a:r>
            <a:r>
              <a:rPr lang="da-DK" baseline="0" dirty="0"/>
              <a:t> AND </a:t>
            </a:r>
            <a:r>
              <a:rPr lang="da-DK" baseline="0" dirty="0" err="1"/>
              <a:t>ended</a:t>
            </a:r>
            <a:r>
              <a:rPr lang="da-DK" baseline="0" dirty="0"/>
              <a:t>. </a:t>
            </a:r>
            <a:r>
              <a:rPr lang="da-DK" baseline="0" dirty="0" err="1"/>
              <a:t>Basically</a:t>
            </a:r>
            <a:r>
              <a:rPr lang="da-DK" baseline="0" dirty="0"/>
              <a:t> </a:t>
            </a:r>
            <a:r>
              <a:rPr lang="da-DK" baseline="0" dirty="0" err="1"/>
              <a:t>when</a:t>
            </a:r>
            <a:r>
              <a:rPr lang="da-DK" baseline="0" dirty="0"/>
              <a:t> the </a:t>
            </a:r>
            <a:r>
              <a:rPr lang="da-DK" baseline="0" dirty="0" err="1"/>
              <a:t>project</a:t>
            </a:r>
            <a:r>
              <a:rPr lang="da-DK" baseline="0" dirty="0"/>
              <a:t> is </a:t>
            </a:r>
            <a:r>
              <a:rPr lang="da-DK" baseline="0" dirty="0" err="1"/>
              <a:t>finished</a:t>
            </a:r>
            <a:r>
              <a:rPr lang="da-DK" baseline="0" dirty="0"/>
              <a:t> </a:t>
            </a:r>
            <a:r>
              <a:rPr lang="da-DK" baseline="0" dirty="0" err="1"/>
              <a:t>where</a:t>
            </a:r>
            <a:r>
              <a:rPr lang="da-DK" baseline="0" dirty="0"/>
              <a:t> </a:t>
            </a:r>
            <a:r>
              <a:rPr lang="da-DK" baseline="0" dirty="0" err="1"/>
              <a:t>does</a:t>
            </a:r>
            <a:r>
              <a:rPr lang="da-DK" baseline="0" dirty="0"/>
              <a:t> the </a:t>
            </a:r>
            <a:r>
              <a:rPr lang="da-DK" baseline="0" dirty="0" err="1"/>
              <a:t>project</a:t>
            </a:r>
            <a:r>
              <a:rPr lang="da-DK" baseline="0" dirty="0"/>
              <a:t> go?</a:t>
            </a:r>
          </a:p>
          <a:p>
            <a:r>
              <a:rPr lang="da-DK" baseline="0" dirty="0" err="1"/>
              <a:t>Please</a:t>
            </a:r>
            <a:r>
              <a:rPr lang="da-DK" baseline="0" dirty="0"/>
              <a:t> note the </a:t>
            </a:r>
            <a:r>
              <a:rPr lang="da-DK" baseline="0" dirty="0" err="1"/>
              <a:t>numbers</a:t>
            </a:r>
            <a:r>
              <a:rPr lang="da-DK" baseline="0" dirty="0"/>
              <a:t> </a:t>
            </a:r>
            <a:r>
              <a:rPr lang="da-DK" baseline="0" dirty="0" err="1"/>
              <a:t>here</a:t>
            </a:r>
            <a:r>
              <a:rPr lang="da-DK" baseline="0" dirty="0"/>
              <a:t> </a:t>
            </a:r>
            <a:r>
              <a:rPr lang="da-DK" baseline="0" dirty="0" err="1"/>
              <a:t>does</a:t>
            </a:r>
            <a:r>
              <a:rPr lang="da-DK" baseline="0" dirty="0"/>
              <a:t> NOT </a:t>
            </a:r>
            <a:r>
              <a:rPr lang="da-DK" baseline="0" dirty="0" err="1"/>
              <a:t>relate</a:t>
            </a:r>
            <a:r>
              <a:rPr lang="da-DK" baseline="0" dirty="0"/>
              <a:t> to </a:t>
            </a:r>
            <a:r>
              <a:rPr lang="da-DK" baseline="0" dirty="0" err="1"/>
              <a:t>any</a:t>
            </a:r>
            <a:r>
              <a:rPr lang="da-DK" baseline="0" dirty="0"/>
              <a:t> </a:t>
            </a:r>
            <a:r>
              <a:rPr lang="da-DK" baseline="0" dirty="0" err="1"/>
              <a:t>numbers</a:t>
            </a:r>
            <a:r>
              <a:rPr lang="da-DK" baseline="0" dirty="0"/>
              <a:t> </a:t>
            </a:r>
            <a:r>
              <a:rPr lang="da-DK" baseline="0" dirty="0" err="1"/>
              <a:t>before</a:t>
            </a:r>
            <a:r>
              <a:rPr lang="da-DK" baseline="0" dirty="0"/>
              <a:t> (</a:t>
            </a:r>
            <a:r>
              <a:rPr lang="da-DK" baseline="0" dirty="0" err="1"/>
              <a:t>neither</a:t>
            </a:r>
            <a:r>
              <a:rPr lang="da-DK" baseline="0" dirty="0"/>
              <a:t> GANTT nor milestones).</a:t>
            </a:r>
            <a:endParaRPr lang="da-DK" dirty="0"/>
          </a:p>
          <a:p>
            <a:r>
              <a:rPr lang="da-DK" dirty="0"/>
              <a:t>This is just</a:t>
            </a:r>
            <a:r>
              <a:rPr lang="da-DK" baseline="0" dirty="0"/>
              <a:t> a </a:t>
            </a:r>
            <a:r>
              <a:rPr lang="da-DK" baseline="0" dirty="0" err="1"/>
              <a:t>proposed</a:t>
            </a:r>
            <a:r>
              <a:rPr lang="da-DK" baseline="0" dirty="0"/>
              <a:t> timeline. </a:t>
            </a:r>
            <a:r>
              <a:rPr lang="da-DK" baseline="0" dirty="0" err="1"/>
              <a:t>You</a:t>
            </a:r>
            <a:r>
              <a:rPr lang="da-DK" baseline="0" dirty="0"/>
              <a:t> </a:t>
            </a:r>
            <a:r>
              <a:rPr lang="da-DK" baseline="0" dirty="0" err="1"/>
              <a:t>are</a:t>
            </a:r>
            <a:r>
              <a:rPr lang="da-DK" baseline="0" dirty="0"/>
              <a:t> </a:t>
            </a:r>
            <a:r>
              <a:rPr lang="da-DK" baseline="0" dirty="0" err="1"/>
              <a:t>allowed</a:t>
            </a:r>
            <a:r>
              <a:rPr lang="da-DK" baseline="0" dirty="0"/>
              <a:t> to </a:t>
            </a:r>
            <a:r>
              <a:rPr lang="da-DK" baseline="0" dirty="0" err="1"/>
              <a:t>adjust</a:t>
            </a:r>
            <a:r>
              <a:rPr lang="da-DK" baseline="0" dirty="0"/>
              <a:t> it or </a:t>
            </a:r>
            <a:r>
              <a:rPr lang="da-DK" baseline="0" dirty="0" err="1"/>
              <a:t>use</a:t>
            </a:r>
            <a:r>
              <a:rPr lang="da-DK" baseline="0" dirty="0"/>
              <a:t> </a:t>
            </a:r>
            <a:r>
              <a:rPr lang="da-DK" baseline="0" dirty="0" err="1"/>
              <a:t>something</a:t>
            </a:r>
            <a:r>
              <a:rPr lang="da-DK" baseline="0" dirty="0"/>
              <a:t> </a:t>
            </a:r>
            <a:r>
              <a:rPr lang="da-DK" baseline="0" dirty="0" err="1"/>
              <a:t>else</a:t>
            </a:r>
            <a:r>
              <a:rPr lang="da-DK" baseline="0"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1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Who</a:t>
            </a:r>
            <a:r>
              <a:rPr lang="da-DK" dirty="0"/>
              <a:t> is </a:t>
            </a:r>
            <a:r>
              <a:rPr lang="da-DK" dirty="0" err="1"/>
              <a:t>applying</a:t>
            </a:r>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47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 description</a:t>
            </a:r>
            <a:r>
              <a:rPr lang="da-DK" baseline="0" dirty="0"/>
              <a:t> of the </a:t>
            </a:r>
            <a:r>
              <a:rPr lang="en-US" baseline="0" dirty="0"/>
              <a:t>commercial research idea/technology.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a:t>You</a:t>
            </a:r>
            <a:r>
              <a:rPr lang="da-DK" baseline="0" dirty="0"/>
              <a:t> </a:t>
            </a:r>
            <a:r>
              <a:rPr lang="da-DK" baseline="0" dirty="0" err="1"/>
              <a:t>can</a:t>
            </a:r>
            <a:r>
              <a:rPr lang="da-DK" baseline="0" dirty="0"/>
              <a:t> </a:t>
            </a:r>
            <a:r>
              <a:rPr lang="da-DK" baseline="0" dirty="0" err="1"/>
              <a:t>use</a:t>
            </a:r>
            <a:r>
              <a:rPr lang="da-DK" baseline="0" dirty="0"/>
              <a:t> more </a:t>
            </a:r>
            <a:r>
              <a:rPr lang="da-DK" baseline="0" dirty="0" err="1"/>
              <a:t>than</a:t>
            </a:r>
            <a:r>
              <a:rPr lang="da-DK" baseline="0" dirty="0"/>
              <a:t> </a:t>
            </a:r>
            <a:r>
              <a:rPr lang="da-DK" baseline="0" dirty="0" err="1"/>
              <a:t>one</a:t>
            </a:r>
            <a:r>
              <a:rPr lang="da-DK" baseline="0"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i="1" baseline="0" dirty="0" err="1"/>
              <a:t>Please</a:t>
            </a:r>
            <a:r>
              <a:rPr lang="da-DK" b="1" i="1" baseline="0" dirty="0"/>
              <a:t> </a:t>
            </a:r>
            <a:r>
              <a:rPr lang="da-DK" b="1" i="1" baseline="0" dirty="0" err="1"/>
              <a:t>remember</a:t>
            </a:r>
            <a:r>
              <a:rPr lang="da-DK" b="1" i="1" baseline="0" dirty="0"/>
              <a:t> </a:t>
            </a:r>
            <a:r>
              <a:rPr lang="da-DK" b="1" i="1" baseline="0" dirty="0" err="1"/>
              <a:t>that</a:t>
            </a:r>
            <a:r>
              <a:rPr lang="da-DK" b="1" i="1" baseline="0" dirty="0"/>
              <a:t> the recipient </a:t>
            </a:r>
            <a:r>
              <a:rPr lang="da-DK" b="1" i="1" baseline="0" dirty="0" err="1"/>
              <a:t>only</a:t>
            </a:r>
            <a:r>
              <a:rPr lang="da-DK" b="1" i="1" baseline="0" dirty="0"/>
              <a:t> have </a:t>
            </a:r>
            <a:r>
              <a:rPr lang="da-DK" b="1" i="1" baseline="0" dirty="0" err="1"/>
              <a:t>these</a:t>
            </a:r>
            <a:r>
              <a:rPr lang="da-DK" b="1" i="1" baseline="0" dirty="0"/>
              <a:t> pages to understand the technology.</a:t>
            </a:r>
            <a:endParaRPr lang="da-DK" b="1" i="1"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06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77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What</a:t>
            </a:r>
            <a:r>
              <a:rPr lang="da-DK" dirty="0"/>
              <a:t> is</a:t>
            </a:r>
            <a:r>
              <a:rPr lang="da-DK" baseline="0" dirty="0"/>
              <a:t> the budget? </a:t>
            </a:r>
          </a:p>
          <a:p>
            <a:endParaRPr lang="da-DK" baseline="0" dirty="0"/>
          </a:p>
          <a:p>
            <a:r>
              <a:rPr lang="da-DK" baseline="0" dirty="0" err="1"/>
              <a:t>Please</a:t>
            </a:r>
            <a:r>
              <a:rPr lang="da-DK" baseline="0" dirty="0"/>
              <a:t> note the AAU PoC is </a:t>
            </a:r>
            <a:r>
              <a:rPr lang="da-DK" baseline="0" dirty="0" err="1"/>
              <a:t>co-financed</a:t>
            </a:r>
            <a:r>
              <a:rPr lang="da-DK" baseline="0" dirty="0"/>
              <a:t> with the </a:t>
            </a:r>
            <a:r>
              <a:rPr lang="da-DK" baseline="0" dirty="0" err="1"/>
              <a:t>individual</a:t>
            </a:r>
            <a:r>
              <a:rPr lang="da-DK" baseline="0" dirty="0"/>
              <a:t> </a:t>
            </a:r>
            <a:r>
              <a:rPr lang="da-DK" baseline="0" dirty="0" err="1"/>
              <a:t>departmant</a:t>
            </a:r>
            <a:r>
              <a:rPr lang="da-DK" baseline="0" dirty="0"/>
              <a:t> and </a:t>
            </a:r>
            <a:r>
              <a:rPr lang="da-DK" baseline="0" dirty="0" err="1"/>
              <a:t>faculty</a:t>
            </a:r>
            <a:r>
              <a:rPr lang="da-DK" baseline="0" dirty="0"/>
              <a:t>. </a:t>
            </a:r>
          </a:p>
          <a:p>
            <a:r>
              <a:rPr lang="da-DK" baseline="0" dirty="0" err="1"/>
              <a:t>You</a:t>
            </a:r>
            <a:r>
              <a:rPr lang="da-DK" baseline="0" dirty="0"/>
              <a:t> </a:t>
            </a:r>
            <a:r>
              <a:rPr lang="da-DK" baseline="0" dirty="0" err="1"/>
              <a:t>need</a:t>
            </a:r>
            <a:r>
              <a:rPr lang="da-DK" baseline="0" dirty="0"/>
              <a:t> </a:t>
            </a:r>
            <a:r>
              <a:rPr lang="da-DK" baseline="0" dirty="0" err="1"/>
              <a:t>approval</a:t>
            </a:r>
            <a:r>
              <a:rPr lang="da-DK" baseline="0" dirty="0"/>
              <a:t> for </a:t>
            </a:r>
            <a:r>
              <a:rPr lang="da-DK" baseline="0" dirty="0" err="1"/>
              <a:t>apply</a:t>
            </a:r>
            <a:r>
              <a:rPr lang="da-DK" baseline="0" dirty="0"/>
              <a:t> from </a:t>
            </a:r>
            <a:r>
              <a:rPr lang="da-DK" baseline="0" dirty="0" err="1"/>
              <a:t>both</a:t>
            </a:r>
            <a:r>
              <a:rPr lang="da-DK" baseline="0" dirty="0"/>
              <a:t> </a:t>
            </a:r>
            <a:r>
              <a:rPr lang="da-DK" baseline="0" dirty="0" err="1"/>
              <a:t>your</a:t>
            </a:r>
            <a:r>
              <a:rPr lang="da-DK" baseline="0" dirty="0"/>
              <a:t> head of </a:t>
            </a:r>
            <a:r>
              <a:rPr lang="da-DK" baseline="0" dirty="0" err="1"/>
              <a:t>department</a:t>
            </a:r>
            <a:r>
              <a:rPr lang="da-DK" baseline="0" dirty="0"/>
              <a:t> and the </a:t>
            </a:r>
            <a:r>
              <a:rPr lang="da-DK" baseline="0" dirty="0" err="1"/>
              <a:t>faculty</a:t>
            </a:r>
            <a:r>
              <a:rPr lang="da-DK" baseline="0" dirty="0"/>
              <a:t> (</a:t>
            </a:r>
            <a:r>
              <a:rPr lang="da-DK" baseline="0" dirty="0" err="1"/>
              <a:t>usually</a:t>
            </a:r>
            <a:r>
              <a:rPr lang="da-DK" baseline="0" dirty="0"/>
              <a:t> a </a:t>
            </a:r>
            <a:r>
              <a:rPr lang="da-DK" baseline="0" dirty="0" err="1"/>
              <a:t>strategic</a:t>
            </a:r>
            <a:r>
              <a:rPr lang="da-DK" baseline="0" dirty="0"/>
              <a:t> </a:t>
            </a:r>
            <a:r>
              <a:rPr lang="da-DK" baseline="0" dirty="0" err="1"/>
              <a:t>advisor</a:t>
            </a:r>
            <a:r>
              <a:rPr lang="da-DK" baseline="0" dirty="0"/>
              <a:t> for the </a:t>
            </a:r>
            <a:r>
              <a:rPr lang="da-DK" baseline="0" dirty="0" err="1"/>
              <a:t>dean</a:t>
            </a:r>
            <a:r>
              <a:rPr lang="da-DK" baseline="0" dirty="0"/>
              <a:t> or the </a:t>
            </a:r>
            <a:r>
              <a:rPr lang="da-DK" baseline="0" dirty="0" err="1"/>
              <a:t>prodean</a:t>
            </a:r>
            <a:r>
              <a:rPr lang="da-DK" baseline="0" dirty="0"/>
              <a:t> for research and innovation).</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98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Please note the following is a voluntary design template.</a:t>
            </a:r>
          </a:p>
          <a:p>
            <a:r>
              <a:rPr lang="en-US" dirty="0"/>
              <a:t>You can use/adjust it freely.  </a:t>
            </a:r>
          </a:p>
          <a:p>
            <a:r>
              <a:rPr lang="en-US" dirty="0"/>
              <a:t>The application is not limited in terms of slides, but they should be used in a presentation.</a:t>
            </a:r>
          </a:p>
          <a:p>
            <a:endParaRPr lang="en-US"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 </a:t>
            </a:r>
            <a:r>
              <a:rPr lang="da-DK" dirty="0" err="1"/>
              <a:t>introduction</a:t>
            </a:r>
            <a:r>
              <a:rPr lang="da-DK" dirty="0"/>
              <a:t> slide </a:t>
            </a:r>
            <a:r>
              <a:rPr lang="da-DK" dirty="0" err="1"/>
              <a:t>highlighting</a:t>
            </a:r>
            <a:r>
              <a:rPr lang="da-DK" baseline="0" dirty="0"/>
              <a:t> </a:t>
            </a:r>
            <a:r>
              <a:rPr lang="da-DK" baseline="0" dirty="0" err="1"/>
              <a:t>what</a:t>
            </a:r>
            <a:r>
              <a:rPr lang="da-DK" baseline="0" dirty="0"/>
              <a:t> the technology is </a:t>
            </a:r>
            <a:r>
              <a:rPr lang="da-DK" baseline="0" dirty="0" err="1"/>
              <a:t>about</a:t>
            </a:r>
            <a:r>
              <a:rPr lang="da-DK" baseline="0" dirty="0"/>
              <a:t>, and </a:t>
            </a:r>
            <a:r>
              <a:rPr lang="da-DK" baseline="0" dirty="0" err="1"/>
              <a:t>what</a:t>
            </a:r>
            <a:r>
              <a:rPr lang="da-DK" baseline="0" dirty="0"/>
              <a:t> the PoC </a:t>
            </a:r>
            <a:r>
              <a:rPr lang="da-DK" baseline="0" dirty="0" err="1"/>
              <a:t>project</a:t>
            </a:r>
            <a:r>
              <a:rPr lang="da-DK" baseline="0" dirty="0"/>
              <a:t> </a:t>
            </a:r>
            <a:r>
              <a:rPr lang="da-DK" baseline="0" dirty="0" err="1"/>
              <a:t>aims</a:t>
            </a:r>
            <a:r>
              <a:rPr lang="da-DK" baseline="0" dirty="0"/>
              <a:t> to do.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5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 description</a:t>
            </a:r>
            <a:r>
              <a:rPr lang="da-DK" baseline="0" dirty="0"/>
              <a:t> of the </a:t>
            </a:r>
            <a:r>
              <a:rPr lang="en-US" baseline="0" dirty="0"/>
              <a:t>commercial research idea/technology.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a:t>You</a:t>
            </a:r>
            <a:r>
              <a:rPr lang="da-DK" baseline="0" dirty="0"/>
              <a:t> </a:t>
            </a:r>
            <a:r>
              <a:rPr lang="da-DK" baseline="0" dirty="0" err="1"/>
              <a:t>can</a:t>
            </a:r>
            <a:r>
              <a:rPr lang="da-DK" baseline="0" dirty="0"/>
              <a:t> </a:t>
            </a:r>
            <a:r>
              <a:rPr lang="da-DK" baseline="0" dirty="0" err="1"/>
              <a:t>use</a:t>
            </a:r>
            <a:r>
              <a:rPr lang="da-DK" baseline="0" dirty="0"/>
              <a:t> more </a:t>
            </a:r>
            <a:r>
              <a:rPr lang="da-DK" baseline="0" dirty="0" err="1"/>
              <a:t>than</a:t>
            </a:r>
            <a:r>
              <a:rPr lang="da-DK" baseline="0" dirty="0"/>
              <a:t> </a:t>
            </a:r>
            <a:r>
              <a:rPr lang="da-DK" baseline="0" dirty="0" err="1"/>
              <a:t>one</a:t>
            </a:r>
            <a:r>
              <a:rPr lang="da-DK" baseline="0"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i="1" baseline="0" dirty="0" err="1"/>
              <a:t>Please</a:t>
            </a:r>
            <a:r>
              <a:rPr lang="da-DK" b="1" i="1" baseline="0" dirty="0"/>
              <a:t> </a:t>
            </a:r>
            <a:r>
              <a:rPr lang="da-DK" b="1" i="1" baseline="0" dirty="0" err="1"/>
              <a:t>remember</a:t>
            </a:r>
            <a:r>
              <a:rPr lang="da-DK" b="1" i="1" baseline="0" dirty="0"/>
              <a:t> </a:t>
            </a:r>
            <a:r>
              <a:rPr lang="da-DK" b="1" i="1" baseline="0" dirty="0" err="1"/>
              <a:t>that</a:t>
            </a:r>
            <a:r>
              <a:rPr lang="da-DK" b="1" i="1" baseline="0" dirty="0"/>
              <a:t> the recipient </a:t>
            </a:r>
            <a:r>
              <a:rPr lang="da-DK" b="1" i="1" baseline="0" dirty="0" err="1"/>
              <a:t>only</a:t>
            </a:r>
            <a:r>
              <a:rPr lang="da-DK" b="1" i="1" baseline="0" dirty="0"/>
              <a:t> have </a:t>
            </a:r>
            <a:r>
              <a:rPr lang="da-DK" b="1" i="1" baseline="0" dirty="0" err="1"/>
              <a:t>these</a:t>
            </a:r>
            <a:r>
              <a:rPr lang="da-DK" b="1" i="1" baseline="0" dirty="0"/>
              <a:t> pages to understand the technology.</a:t>
            </a:r>
            <a:endParaRPr lang="da-DK" b="1" i="1"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0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Highlight the problem(s)</a:t>
            </a:r>
            <a:r>
              <a:rPr lang="da-DK" baseline="0" dirty="0"/>
              <a:t> for the end-</a:t>
            </a:r>
            <a:r>
              <a:rPr lang="da-DK" baseline="0" dirty="0" err="1"/>
              <a:t>user</a:t>
            </a:r>
            <a:r>
              <a:rPr lang="da-DK" baseline="0" dirty="0"/>
              <a:t> </a:t>
            </a:r>
            <a:r>
              <a:rPr lang="da-DK" baseline="0" dirty="0" err="1"/>
              <a:t>regardless</a:t>
            </a:r>
            <a:r>
              <a:rPr lang="da-DK" baseline="0" dirty="0"/>
              <a:t> </a:t>
            </a:r>
            <a:r>
              <a:rPr lang="da-DK" baseline="0" dirty="0" err="1"/>
              <a:t>whom</a:t>
            </a:r>
            <a:r>
              <a:rPr lang="da-DK" baseline="0" dirty="0"/>
              <a:t> the end-</a:t>
            </a:r>
            <a:r>
              <a:rPr lang="da-DK" baseline="0" dirty="0" err="1"/>
              <a:t>user</a:t>
            </a:r>
            <a:r>
              <a:rPr lang="da-DK" baseline="0" dirty="0"/>
              <a:t> is.</a:t>
            </a:r>
          </a:p>
          <a:p>
            <a:r>
              <a:rPr lang="da-DK" baseline="0" dirty="0" err="1"/>
              <a:t>Describe</a:t>
            </a:r>
            <a:r>
              <a:rPr lang="da-DK" baseline="0" dirty="0"/>
              <a:t> the </a:t>
            </a:r>
            <a:r>
              <a:rPr lang="da-DK" baseline="0" dirty="0" err="1"/>
              <a:t>issues</a:t>
            </a:r>
            <a:r>
              <a:rPr lang="da-DK" baseline="0" dirty="0"/>
              <a:t> and </a:t>
            </a:r>
            <a:r>
              <a:rPr lang="da-DK" baseline="0" dirty="0" err="1"/>
              <a:t>explain</a:t>
            </a:r>
            <a:r>
              <a:rPr lang="da-DK" baseline="0" dirty="0"/>
              <a:t>.</a:t>
            </a:r>
          </a:p>
          <a:p>
            <a:endParaRPr lang="da-DK" baseline="0" dirty="0"/>
          </a:p>
          <a:p>
            <a:pPr marL="171450" indent="-171450">
              <a:buFont typeface="Wingdings" panose="05000000000000000000" pitchFamily="2" charset="2"/>
              <a:buChar char="§"/>
            </a:pPr>
            <a:r>
              <a:rPr lang="en-US" dirty="0"/>
              <a:t>Which problem the technology is expected to solved ?</a:t>
            </a:r>
          </a:p>
          <a:p>
            <a:pPr marL="171450" indent="-171450">
              <a:buFont typeface="Wingdings" panose="05000000000000000000" pitchFamily="2" charset="2"/>
              <a:buChar char="§"/>
            </a:pPr>
            <a:r>
              <a:rPr lang="en-US" dirty="0"/>
              <a:t>What is the problem for industry/customers/market?</a:t>
            </a: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54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the applications of the research based idea/technology (where/what can it be used for?).</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9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What</a:t>
            </a:r>
            <a:r>
              <a:rPr lang="da-DK" dirty="0"/>
              <a:t> </a:t>
            </a:r>
            <a:r>
              <a:rPr lang="da-DK" dirty="0" err="1"/>
              <a:t>current</a:t>
            </a:r>
            <a:r>
              <a:rPr lang="da-DK" baseline="0" dirty="0"/>
              <a:t> solutions </a:t>
            </a:r>
            <a:r>
              <a:rPr lang="da-DK" baseline="0" dirty="0" err="1"/>
              <a:t>are</a:t>
            </a:r>
            <a:r>
              <a:rPr lang="da-DK" baseline="0" dirty="0"/>
              <a:t> </a:t>
            </a:r>
            <a:r>
              <a:rPr lang="da-DK" baseline="0" dirty="0" err="1"/>
              <a:t>there</a:t>
            </a:r>
            <a:r>
              <a:rPr lang="da-DK" baseline="0" dirty="0"/>
              <a:t> in </a:t>
            </a:r>
            <a:r>
              <a:rPr lang="da-DK" baseline="0" dirty="0" err="1"/>
              <a:t>todays</a:t>
            </a:r>
            <a:r>
              <a:rPr lang="da-DK" baseline="0" dirty="0"/>
              <a:t> market? And </a:t>
            </a:r>
            <a:r>
              <a:rPr lang="da-DK" baseline="0" dirty="0" err="1"/>
              <a:t>what</a:t>
            </a:r>
            <a:r>
              <a:rPr lang="da-DK" baseline="0" dirty="0"/>
              <a:t> is the </a:t>
            </a:r>
            <a:r>
              <a:rPr lang="da-DK" baseline="0" dirty="0" err="1"/>
              <a:t>pros</a:t>
            </a:r>
            <a:r>
              <a:rPr lang="da-DK" baseline="0" dirty="0"/>
              <a:t> and cons of the </a:t>
            </a:r>
            <a:r>
              <a:rPr lang="da-DK" baseline="0" dirty="0" err="1"/>
              <a:t>proposed</a:t>
            </a:r>
            <a:r>
              <a:rPr lang="da-DK" baseline="0" dirty="0"/>
              <a:t> technology </a:t>
            </a:r>
            <a:r>
              <a:rPr lang="da-DK" baseline="0" dirty="0" err="1"/>
              <a:t>compared</a:t>
            </a:r>
            <a:r>
              <a:rPr lang="da-DK" baseline="0" dirty="0"/>
              <a:t> to prior art?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a:t>Compability</a:t>
            </a:r>
            <a:r>
              <a:rPr lang="da-DK" baseline="0" dirty="0"/>
              <a:t> matrix.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14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If </a:t>
            </a:r>
            <a:r>
              <a:rPr lang="da-DK" dirty="0" err="1"/>
              <a:t>possible</a:t>
            </a:r>
            <a:r>
              <a:rPr lang="da-DK" dirty="0"/>
              <a:t> </a:t>
            </a:r>
            <a:r>
              <a:rPr lang="da-DK" dirty="0" err="1"/>
              <a:t>describe</a:t>
            </a:r>
            <a:r>
              <a:rPr lang="da-DK" dirty="0"/>
              <a:t> the</a:t>
            </a:r>
            <a:r>
              <a:rPr lang="da-DK" baseline="0" dirty="0"/>
              <a:t> </a:t>
            </a:r>
            <a:r>
              <a:rPr lang="da-DK" baseline="0" dirty="0" err="1"/>
              <a:t>expected</a:t>
            </a:r>
            <a:r>
              <a:rPr lang="da-DK" baseline="0" dirty="0"/>
              <a:t> market.</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475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798591" y="1253595"/>
            <a:ext cx="10173155" cy="369332"/>
          </a:xfrm>
          <a:prstGeom prst="rect">
            <a:avLst/>
          </a:prstGeom>
        </p:spPr>
        <p:txBody>
          <a:bodyPr wrap="square" lIns="0" rtlCol="0">
            <a:spAutoFit/>
          </a:bodyPr>
          <a:lstStyle/>
          <a:p>
            <a:pPr rtl="0"/>
            <a:r>
              <a:rPr lang="en-gb" dirty="0">
                <a:solidFill>
                  <a:srgbClr val="DF6752"/>
                </a:solidFill>
                <a:latin typeface="+mn-lt"/>
              </a:rPr>
              <a:t>- REMEMBER TO DELETE THIS SLIDE BEFORE YOU FINISH YOUR PRESENTATION</a:t>
            </a:r>
            <a:endParaRPr lang="da-DK" dirty="0">
              <a:solidFill>
                <a:srgbClr val="DF6752"/>
              </a:solidFill>
              <a:latin typeface="+mn-lt"/>
            </a:endParaRPr>
          </a:p>
        </p:txBody>
      </p:sp>
      <p:sp>
        <p:nvSpPr>
          <p:cNvPr id="23" name="Text Box 48"/>
          <p:cNvSpPr txBox="1">
            <a:spLocks noChangeArrowheads="1"/>
          </p:cNvSpPr>
          <p:nvPr userDrawn="1"/>
        </p:nvSpPr>
        <p:spPr bwMode="auto">
          <a:xfrm>
            <a:off x="766763"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mn-lt"/>
                <a:ea typeface="+mn-ea"/>
                <a:cs typeface="Arial" panose="020B0604020202020204" pitchFamily="34" charset="0"/>
              </a:rPr>
              <a:t>FONTS</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397256"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mn-lt"/>
                <a:ea typeface="+mn-ea"/>
                <a:cs typeface="Arial" panose="020B0604020202020204" pitchFamily="34" charset="0"/>
              </a:rPr>
              <a:t>Insert </a:t>
            </a:r>
            <a:r>
              <a:rPr lang="en-gb" sz="900" kern="1200" noProof="1">
                <a:solidFill>
                  <a:schemeClr val="tx1"/>
                </a:solidFill>
                <a:latin typeface="+mn-lt"/>
                <a:ea typeface="+mn-ea"/>
                <a:cs typeface="Arial" panose="020B0604020202020204" pitchFamily="34" charset="0"/>
              </a:rPr>
              <a:t>and click </a:t>
            </a:r>
            <a:r>
              <a:rPr lang="en-gb" sz="900" b="1" kern="1200" noProof="1">
                <a:solidFill>
                  <a:schemeClr val="tx1"/>
                </a:solidFill>
                <a:latin typeface="+mn-lt"/>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823191"/>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3557551"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mn-lt"/>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en-gb" sz="900" b="1" kern="1200" noProof="1">
                <a:solidFill>
                  <a:schemeClr val="tx1"/>
                </a:solidFill>
                <a:latin typeface="+mn-lt"/>
                <a:ea typeface="+mn-ea"/>
                <a:cs typeface="Arial" panose="020B0604020202020204" pitchFamily="34" charset="0"/>
              </a:rPr>
              <a:t>1. </a:t>
            </a:r>
            <a:r>
              <a:rPr lang="en-gb" sz="900" kern="1200" noProof="1">
                <a:solidFill>
                  <a:schemeClr val="tx1"/>
                </a:solidFill>
                <a:latin typeface="+mn-lt"/>
                <a:ea typeface="+mn-ea"/>
                <a:cs typeface="Arial" panose="020B0604020202020204" pitchFamily="34" charset="0"/>
              </a:rPr>
              <a:t>Click </a:t>
            </a:r>
            <a:r>
              <a:rPr lang="en-gb" sz="900" b="1" kern="1200" noProof="1">
                <a:solidFill>
                  <a:schemeClr val="tx1"/>
                </a:solidFill>
                <a:latin typeface="+mn-lt"/>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mn-lt"/>
                <a:ea typeface="+mn-ea"/>
                <a:cs typeface="Arial" panose="020B0604020202020204" pitchFamily="34" charset="0"/>
              </a:rPr>
              <a:t> </a:t>
            </a:r>
            <a:r>
              <a:rPr lang="en-gb" sz="900" b="0" kern="1200" noProof="1">
                <a:solidFill>
                  <a:schemeClr val="tx1"/>
                </a:solidFill>
                <a:latin typeface="+mn-lt"/>
                <a:ea typeface="+mn-ea"/>
                <a:cs typeface="Arial" panose="020B0604020202020204" pitchFamily="34" charset="0"/>
              </a:rPr>
              <a:t>To view gridlines and guides: </a:t>
            </a:r>
            <a:endParaRPr lang="da-DK" sz="900" b="0" kern="12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1.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2.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Gridlines </a:t>
            </a:r>
            <a:r>
              <a:rPr lang="en-gb" sz="900" b="0" kern="1200" noProof="1">
                <a:solidFill>
                  <a:schemeClr val="tx1"/>
                </a:solidFill>
                <a:latin typeface="+mn-lt"/>
                <a:ea typeface="+mn-ea"/>
                <a:cs typeface="Arial" panose="020B0604020202020204" pitchFamily="34" charset="0"/>
              </a:rPr>
              <a:t>and/or </a:t>
            </a:r>
            <a:r>
              <a:rPr lang="en-gb" sz="900" b="1" kern="1200" noProof="1">
                <a:solidFill>
                  <a:schemeClr val="tx1"/>
                </a:solidFill>
                <a:latin typeface="+mn-lt"/>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mn-lt"/>
                <a:ea typeface="+mn-ea"/>
                <a:cs typeface="Arial" panose="020B0604020202020204" pitchFamily="34" charset="0"/>
              </a:rPr>
              <a:t>Quick tip: </a:t>
            </a:r>
            <a:r>
              <a:rPr lang="en-gb" sz="900" b="0" kern="1200" noProof="1">
                <a:solidFill>
                  <a:srgbClr val="DF6752"/>
                </a:solidFill>
                <a:latin typeface="+mn-lt"/>
                <a:ea typeface="+mn-ea"/>
                <a:cs typeface="Arial" panose="020B0604020202020204" pitchFamily="34" charset="0"/>
              </a:rPr>
              <a:t>Press </a:t>
            </a:r>
            <a:r>
              <a:rPr lang="en-gb" sz="900" b="1" kern="1200" noProof="1">
                <a:solidFill>
                  <a:srgbClr val="DF6752"/>
                </a:solidFill>
                <a:latin typeface="+mn-lt"/>
                <a:ea typeface="+mn-ea"/>
                <a:cs typeface="Arial" panose="020B0604020202020204" pitchFamily="34" charset="0"/>
              </a:rPr>
              <a:t>Alt + F9 </a:t>
            </a:r>
            <a:r>
              <a:rPr lang="en-gb" sz="900" b="0" kern="1200" noProof="1">
                <a:solidFill>
                  <a:srgbClr val="DF6752"/>
                </a:solidFill>
                <a:latin typeface="+mn-lt"/>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792163" y="657225"/>
            <a:ext cx="6096000" cy="1200329"/>
          </a:xfrm>
          <a:prstGeom prst="rect">
            <a:avLst/>
          </a:prstGeom>
        </p:spPr>
        <p:txBody>
          <a:bodyPr lIns="0" rtlCol="0">
            <a:spAutoFit/>
          </a:bodyPr>
          <a:lstStyle/>
          <a:p>
            <a:pPr rtl="0"/>
            <a:r>
              <a:rPr lang="en-gb" sz="3600" b="1" spc="300" dirty="0">
                <a:latin typeface="+mn-lt"/>
              </a:rPr>
              <a:t>USER GUIDE</a:t>
            </a:r>
            <a:br>
              <a:rPr lang="en-US" sz="3600" b="1" spc="300" dirty="0">
                <a:latin typeface="+mn-lt"/>
              </a:rPr>
            </a:br>
            <a:endParaRPr lang="da-DK" sz="3600" b="1" spc="300" dirty="0">
              <a:latin typeface="+mn-lt"/>
            </a:endParaRPr>
          </a:p>
        </p:txBody>
      </p:sp>
      <p:pic>
        <p:nvPicPr>
          <p:cNvPr id="3" name="Picture 2"/>
          <p:cNvPicPr>
            <a:picLocks noChangeAspect="1"/>
          </p:cNvPicPr>
          <p:nvPr userDrawn="1"/>
        </p:nvPicPr>
        <p:blipFill>
          <a:blip r:embed="rId5"/>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67192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798591" y="1253595"/>
            <a:ext cx="10173155" cy="369332"/>
          </a:xfrm>
          <a:prstGeom prst="rect">
            <a:avLst/>
          </a:prstGeom>
        </p:spPr>
        <p:txBody>
          <a:bodyPr wrap="square" lIns="0" rtlCol="0">
            <a:spAutoFit/>
          </a:bodyPr>
          <a:lstStyle/>
          <a:p>
            <a:pPr rtl="0"/>
            <a:r>
              <a:rPr lang="en-gb" dirty="0">
                <a:solidFill>
                  <a:srgbClr val="DF6752"/>
                </a:solidFill>
                <a:latin typeface="+mn-lt"/>
              </a:rPr>
              <a:t>- REMEMBER TO DELETE THIS SLIDE BEFORE YOU FINISH YOUR PRESENTATION</a:t>
            </a:r>
            <a:endParaRPr lang="da-DK" dirty="0">
              <a:solidFill>
                <a:srgbClr val="DF6752"/>
              </a:solidFill>
              <a:latin typeface="+mn-lt"/>
            </a:endParaRPr>
          </a:p>
        </p:txBody>
      </p:sp>
      <p:sp>
        <p:nvSpPr>
          <p:cNvPr id="23" name="Text Box 48"/>
          <p:cNvSpPr txBox="1">
            <a:spLocks noChangeArrowheads="1"/>
          </p:cNvSpPr>
          <p:nvPr userDrawn="1"/>
        </p:nvSpPr>
        <p:spPr bwMode="auto">
          <a:xfrm>
            <a:off x="766763"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mn-lt"/>
                <a:ea typeface="+mn-ea"/>
                <a:cs typeface="Arial" panose="020B0604020202020204" pitchFamily="34" charset="0"/>
              </a:rPr>
              <a:t>FONTS</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397256"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mn-lt"/>
                <a:ea typeface="+mn-ea"/>
                <a:cs typeface="Arial" panose="020B0604020202020204" pitchFamily="34" charset="0"/>
              </a:rPr>
              <a:t>Insert </a:t>
            </a:r>
            <a:r>
              <a:rPr lang="en-gb" sz="900" kern="1200" noProof="1">
                <a:solidFill>
                  <a:schemeClr val="tx1"/>
                </a:solidFill>
                <a:latin typeface="+mn-lt"/>
                <a:ea typeface="+mn-ea"/>
                <a:cs typeface="Arial" panose="020B0604020202020204" pitchFamily="34" charset="0"/>
              </a:rPr>
              <a:t>and click </a:t>
            </a:r>
            <a:r>
              <a:rPr lang="en-gb" sz="900" b="1" kern="1200" noProof="1">
                <a:solidFill>
                  <a:schemeClr val="tx1"/>
                </a:solidFill>
                <a:latin typeface="+mn-lt"/>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823191"/>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3557551"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mn-lt"/>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en-gb" sz="900" b="1" kern="1200" noProof="1">
                <a:solidFill>
                  <a:schemeClr val="tx1"/>
                </a:solidFill>
                <a:latin typeface="+mn-lt"/>
                <a:ea typeface="+mn-ea"/>
                <a:cs typeface="Arial" panose="020B0604020202020204" pitchFamily="34" charset="0"/>
              </a:rPr>
              <a:t>1. </a:t>
            </a:r>
            <a:r>
              <a:rPr lang="en-gb" sz="900" kern="1200" noProof="1">
                <a:solidFill>
                  <a:schemeClr val="tx1"/>
                </a:solidFill>
                <a:latin typeface="+mn-lt"/>
                <a:ea typeface="+mn-ea"/>
                <a:cs typeface="Arial" panose="020B0604020202020204" pitchFamily="34" charset="0"/>
              </a:rPr>
              <a:t>Click </a:t>
            </a:r>
            <a:r>
              <a:rPr lang="en-gb" sz="900" b="1" kern="1200" noProof="1">
                <a:solidFill>
                  <a:schemeClr val="tx1"/>
                </a:solidFill>
                <a:latin typeface="+mn-lt"/>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mn-lt"/>
                <a:ea typeface="+mn-ea"/>
                <a:cs typeface="Arial" panose="020B0604020202020204" pitchFamily="34" charset="0"/>
              </a:rPr>
              <a:t> </a:t>
            </a:r>
            <a:r>
              <a:rPr lang="en-gb" sz="900" b="0" kern="1200" noProof="1">
                <a:solidFill>
                  <a:schemeClr val="tx1"/>
                </a:solidFill>
                <a:latin typeface="+mn-lt"/>
                <a:ea typeface="+mn-ea"/>
                <a:cs typeface="Arial" panose="020B0604020202020204" pitchFamily="34" charset="0"/>
              </a:rPr>
              <a:t>To view gridlines and guides: </a:t>
            </a:r>
            <a:endParaRPr lang="da-DK" sz="900" b="0" kern="12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1.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2.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Gridlines </a:t>
            </a:r>
            <a:r>
              <a:rPr lang="en-gb" sz="900" b="0" kern="1200" noProof="1">
                <a:solidFill>
                  <a:schemeClr val="tx1"/>
                </a:solidFill>
                <a:latin typeface="+mn-lt"/>
                <a:ea typeface="+mn-ea"/>
                <a:cs typeface="Arial" panose="020B0604020202020204" pitchFamily="34" charset="0"/>
              </a:rPr>
              <a:t>and/or </a:t>
            </a:r>
            <a:r>
              <a:rPr lang="en-gb" sz="900" b="1" kern="1200" noProof="1">
                <a:solidFill>
                  <a:schemeClr val="tx1"/>
                </a:solidFill>
                <a:latin typeface="+mn-lt"/>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mn-lt"/>
                <a:ea typeface="+mn-ea"/>
                <a:cs typeface="Arial" panose="020B0604020202020204" pitchFamily="34" charset="0"/>
              </a:rPr>
              <a:t>Quick tip: </a:t>
            </a:r>
            <a:r>
              <a:rPr lang="en-gb" sz="900" b="0" kern="1200" noProof="1">
                <a:solidFill>
                  <a:srgbClr val="DF6752"/>
                </a:solidFill>
                <a:latin typeface="+mn-lt"/>
                <a:ea typeface="+mn-ea"/>
                <a:cs typeface="Arial" panose="020B0604020202020204" pitchFamily="34" charset="0"/>
              </a:rPr>
              <a:t>Press </a:t>
            </a:r>
            <a:r>
              <a:rPr lang="en-gb" sz="900" b="1" kern="1200" noProof="1">
                <a:solidFill>
                  <a:srgbClr val="DF6752"/>
                </a:solidFill>
                <a:latin typeface="+mn-lt"/>
                <a:ea typeface="+mn-ea"/>
                <a:cs typeface="Arial" panose="020B0604020202020204" pitchFamily="34" charset="0"/>
              </a:rPr>
              <a:t>Alt + F9 </a:t>
            </a:r>
            <a:r>
              <a:rPr lang="en-gb" sz="900" b="0" kern="1200" noProof="1">
                <a:solidFill>
                  <a:srgbClr val="DF6752"/>
                </a:solidFill>
                <a:latin typeface="+mn-lt"/>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792163" y="657225"/>
            <a:ext cx="6096000" cy="1200329"/>
          </a:xfrm>
          <a:prstGeom prst="rect">
            <a:avLst/>
          </a:prstGeom>
        </p:spPr>
        <p:txBody>
          <a:bodyPr lIns="0" rtlCol="0">
            <a:spAutoFit/>
          </a:bodyPr>
          <a:lstStyle/>
          <a:p>
            <a:pPr rtl="0"/>
            <a:r>
              <a:rPr lang="en-gb" sz="3600" b="1" spc="300" dirty="0">
                <a:latin typeface="+mn-lt"/>
              </a:rPr>
              <a:t>USER GUIDE</a:t>
            </a:r>
            <a:br>
              <a:rPr lang="en-US" sz="3600" b="1" spc="300" dirty="0">
                <a:latin typeface="+mn-lt"/>
              </a:rPr>
            </a:br>
            <a:endParaRPr lang="da-DK" sz="3600" b="1" spc="300" dirty="0">
              <a:latin typeface="+mn-lt"/>
            </a:endParaRPr>
          </a:p>
        </p:txBody>
      </p:sp>
      <p:pic>
        <p:nvPicPr>
          <p:cNvPr id="3" name="Picture 2"/>
          <p:cNvPicPr>
            <a:picLocks noChangeAspect="1"/>
          </p:cNvPicPr>
          <p:nvPr userDrawn="1"/>
        </p:nvPicPr>
        <p:blipFill>
          <a:blip r:embed="rId5"/>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39795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401886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BREAK</a:t>
            </a:r>
            <a:br>
              <a:rPr lang="en-US" dirty="0"/>
            </a:br>
            <a:r>
              <a:rPr lang="en-US" dirty="0"/>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996399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88453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m. bullets">
    <p:spTree>
      <p:nvGrpSpPr>
        <p:cNvPr id="1" name=""/>
        <p:cNvGrpSpPr/>
        <p:nvPr/>
      </p:nvGrpSpPr>
      <p:grpSpPr>
        <a:xfrm>
          <a:off x="0" y="0"/>
          <a:ext cx="0" cy="0"/>
          <a:chOff x="0" y="0"/>
          <a:chExt cx="0" cy="0"/>
        </a:xfrm>
      </p:grpSpPr>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8637078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3639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CLICK TO EDIT</a:t>
            </a:r>
            <a:br>
              <a:rPr lang="en-US" dirty="0"/>
            </a:br>
            <a:r>
              <a:rPr lang="en-US" dirty="0"/>
              <a:t>TITLE</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endParaRPr lang="da-DK" dirty="0"/>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406667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58037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204300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3543646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398184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B0D22-922F-44A5-A807-B58A1EBCD65B}"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560582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9D811-4703-4D33-8179-2534EE592441}"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80351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3C09A-2325-4030-97C3-AE24CA6FD093}"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54124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C0DD9-CB64-4866-8FF6-3ACF09AAFD9B}"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048377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B51B8-D327-47BD-BFA1-B07E9B8C3166}" type="datetime1">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236969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724BD1-996C-4AD5-9D47-09621C92C0D8}" type="datetime1">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78466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B2DD1-8122-4FE6-9B1D-19A62EDC9EAC}" type="datetime1">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632711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F5C5AC7F-9D8F-480D-9E0D-678387104B15}"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6929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BREAK</a:t>
            </a:r>
            <a:br>
              <a:rPr lang="en-US" dirty="0"/>
            </a:br>
            <a:r>
              <a:rPr lang="en-US" dirty="0"/>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69569EB4-94AB-4160-ADE9-9BA0E2232C3D}"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12821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5D944-BD5A-41A8-9E62-0BF28233F991}"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78951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AEE622-08FE-415E-90A0-3F0A3B27614A}"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4449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CLICK TO EDIT</a:t>
            </a:r>
            <a:br>
              <a:rPr lang="en-US" dirty="0"/>
            </a:br>
            <a:r>
              <a:rPr lang="en-US" dirty="0"/>
              <a:t>TITLE</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endParaRPr lang="da-DK" dirty="0"/>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7147" y="6338917"/>
            <a:ext cx="1002543" cy="265095"/>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6"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394AEBCD-EA53-4B3D-993E-22D836A14A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7147" y="6338917"/>
            <a:ext cx="1002543" cy="265095"/>
          </a:xfrm>
          <a:prstGeom prst="rect">
            <a:avLst/>
          </a:prstGeom>
        </p:spPr>
      </p:pic>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solidFill>
                  <a:schemeClr val="bg1"/>
                </a:solidFill>
                <a:latin typeface="+mn-lt"/>
              </a:rPr>
              <a:t>PAGE</a:t>
            </a:r>
          </a:p>
          <a:p>
            <a:pPr algn="r"/>
            <a:fld id="{B7B554CF-BBF7-4941-9FD0-458D21B824E3}" type="slidenum">
              <a:rPr lang="en-US" sz="600" b="1" spc="200" baseline="0" smtClean="0">
                <a:solidFill>
                  <a:schemeClr val="bg1"/>
                </a:solidFill>
                <a:latin typeface="+mn-lt"/>
              </a:rPr>
              <a:t>‹nr.›</a:t>
            </a:fld>
            <a:endParaRPr lang="en-US" sz="600" b="1" spc="200" baseline="0" dirty="0">
              <a:solidFill>
                <a:schemeClr val="bg1"/>
              </a:solidFill>
              <a:latin typeface="+mn-lt"/>
            </a:endParaRPr>
          </a:p>
        </p:txBody>
      </p:sp>
    </p:spTree>
    <p:extLst>
      <p:ext uri="{BB962C8B-B14F-4D97-AF65-F5344CB8AC3E}">
        <p14:creationId xmlns:p14="http://schemas.microsoft.com/office/powerpoint/2010/main" val="144996241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80"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 typeface="Wingdings" panose="05000000000000000000" pitchFamily="2" charset="2"/>
        <a:buChar char="§"/>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 typeface="Wingdings" panose="05000000000000000000" pitchFamily="2" charset="2"/>
        <a:buChar char="§"/>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 typeface="Wingdings" panose="05000000000000000000" pitchFamily="2" charset="2"/>
        <a:buChar char="§"/>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 typeface="Wingdings" panose="05000000000000000000" pitchFamily="2" charset="2"/>
        <a:buChar char="§"/>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8FEB5492-CDA1-453A-A960-00C59FB48707}" type="datetime1">
              <a:rPr lang="en-US" smtClean="0"/>
              <a:t>4/29/2022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372112637"/>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hyperlink" Target="mailto:email@email.aau.d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2078A80-CECB-4B90-AB87-7CADA3BC5E0F}"/>
              </a:ext>
            </a:extLst>
          </p:cNvPr>
          <p:cNvSpPr/>
          <p:nvPr/>
        </p:nvSpPr>
        <p:spPr>
          <a:xfrm>
            <a:off x="0" y="0"/>
            <a:ext cx="12192000" cy="6858000"/>
          </a:xfrm>
          <a:prstGeom prst="rect">
            <a:avLst/>
          </a:prstGeom>
          <a:solidFill>
            <a:srgbClr val="211A5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dirty="0">
              <a:solidFill>
                <a:prstClr val="white"/>
              </a:solidFill>
              <a:latin typeface="Calibri"/>
            </a:endParaRPr>
          </a:p>
        </p:txBody>
      </p:sp>
      <p:sp>
        <p:nvSpPr>
          <p:cNvPr id="3" name="TextBox 11"/>
          <p:cNvSpPr txBox="1"/>
          <p:nvPr/>
        </p:nvSpPr>
        <p:spPr>
          <a:xfrm>
            <a:off x="1473200" y="431800"/>
            <a:ext cx="9245600" cy="882229"/>
          </a:xfrm>
          <a:prstGeom prst="rect">
            <a:avLst/>
          </a:prstGeom>
        </p:spPr>
        <p:txBody>
          <a:bodyPr wrap="square" lIns="0" tIns="0" rIns="0" bIns="0" rtlCol="0" anchor="t">
            <a:spAutoFit/>
          </a:bodyPr>
          <a:lstStyle/>
          <a:p>
            <a:pPr algn="ctr" defTabSz="609630"/>
            <a:r>
              <a:rPr lang="en-US" sz="3600" b="1" spc="243" dirty="0">
                <a:solidFill>
                  <a:prstClr val="white"/>
                </a:solidFill>
                <a:latin typeface="Barlow Black" panose="00000A00000000000000" pitchFamily="2" charset="0"/>
              </a:rPr>
              <a:t>AAU Proof of Concept Application</a:t>
            </a:r>
          </a:p>
          <a:p>
            <a:pPr algn="ctr" defTabSz="609630"/>
            <a:r>
              <a:rPr lang="en-US" sz="2133" spc="243" dirty="0">
                <a:solidFill>
                  <a:prstClr val="white"/>
                </a:solidFill>
                <a:latin typeface="Barlow Medium" panose="00000600000000000000" pitchFamily="2" charset="0"/>
              </a:rPr>
              <a:t>Detailed Project Information</a:t>
            </a:r>
          </a:p>
        </p:txBody>
      </p:sp>
      <p:graphicFrame>
        <p:nvGraphicFramePr>
          <p:cNvPr id="11" name="Tabel 8">
            <a:extLst>
              <a:ext uri="{FF2B5EF4-FFF2-40B4-BE49-F238E27FC236}">
                <a16:creationId xmlns:a16="http://schemas.microsoft.com/office/drawing/2014/main" id="{91AAD183-4325-4B5B-BECE-4F542EB85B9B}"/>
              </a:ext>
            </a:extLst>
          </p:cNvPr>
          <p:cNvGraphicFramePr>
            <a:graphicFrameLocks noGrp="1"/>
          </p:cNvGraphicFramePr>
          <p:nvPr/>
        </p:nvGraphicFramePr>
        <p:xfrm>
          <a:off x="1473200" y="1745893"/>
          <a:ext cx="9245600" cy="4199312"/>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544400662"/>
                    </a:ext>
                  </a:extLst>
                </a:gridCol>
                <a:gridCol w="6299200">
                  <a:extLst>
                    <a:ext uri="{9D8B030D-6E8A-4147-A177-3AD203B41FA5}">
                      <a16:colId xmlns:a16="http://schemas.microsoft.com/office/drawing/2014/main" val="65249909"/>
                    </a:ext>
                  </a:extLst>
                </a:gridCol>
              </a:tblGrid>
              <a:tr h="469205">
                <a:tc gridSpan="2">
                  <a:txBody>
                    <a:bodyPr/>
                    <a:lstStyle/>
                    <a:p>
                      <a:pPr algn="ctr"/>
                      <a:r>
                        <a:rPr lang="en-US" sz="800" b="1" i="0" noProof="0" dirty="0">
                          <a:latin typeface="Barlow" panose="00000500000000000000" pitchFamily="2" charset="0"/>
                        </a:rPr>
                        <a:t>Economic and Project Contact Details</a:t>
                      </a:r>
                      <a:r>
                        <a:rPr lang="da-DK" sz="800" b="1" i="0" dirty="0">
                          <a:latin typeface="Barlow" panose="00000500000000000000" pitchFamily="2" charset="0"/>
                        </a:rPr>
                        <a:t> </a:t>
                      </a:r>
                    </a:p>
                    <a:p>
                      <a:pPr algn="ctr"/>
                      <a:r>
                        <a:rPr lang="da-DK" sz="1100" b="0" i="1" dirty="0">
                          <a:latin typeface="Barlow" panose="00000500000000000000" pitchFamily="2" charset="0"/>
                        </a:rPr>
                        <a:t>NB: </a:t>
                      </a:r>
                      <a:r>
                        <a:rPr lang="en-US" sz="1100" b="0" i="1" noProof="0" dirty="0">
                          <a:latin typeface="Barlow" panose="00000500000000000000" pitchFamily="2" charset="0"/>
                        </a:rPr>
                        <a:t>Only</a:t>
                      </a:r>
                      <a:r>
                        <a:rPr lang="da-DK" sz="1100" b="0" i="1" dirty="0">
                          <a:latin typeface="Barlow" panose="00000500000000000000" pitchFamily="2" charset="0"/>
                        </a:rPr>
                        <a:t> </a:t>
                      </a:r>
                      <a:r>
                        <a:rPr lang="en-US" sz="1100" b="0" i="1" noProof="0" dirty="0">
                          <a:latin typeface="Barlow" panose="00000500000000000000" pitchFamily="2" charset="0"/>
                        </a:rPr>
                        <a:t>edit</a:t>
                      </a:r>
                      <a:r>
                        <a:rPr lang="da-DK" sz="1100" b="0" i="1" dirty="0">
                          <a:latin typeface="Barlow" panose="00000500000000000000" pitchFamily="2" charset="0"/>
                        </a:rPr>
                        <a:t> the </a:t>
                      </a:r>
                      <a:r>
                        <a:rPr lang="en-US" sz="1100" b="0" i="1" noProof="0" dirty="0">
                          <a:latin typeface="Barlow" panose="00000500000000000000" pitchFamily="2" charset="0"/>
                        </a:rPr>
                        <a:t>blue</a:t>
                      </a:r>
                      <a:r>
                        <a:rPr lang="da-DK" sz="1100" b="0" i="1" dirty="0">
                          <a:latin typeface="Barlow" panose="00000500000000000000" pitchFamily="2" charset="0"/>
                        </a:rPr>
                        <a:t> </a:t>
                      </a:r>
                      <a:r>
                        <a:rPr lang="en-US" sz="1100" b="0" i="1" noProof="0" dirty="0">
                          <a:latin typeface="Barlow" panose="00000500000000000000" pitchFamily="2" charset="0"/>
                        </a:rPr>
                        <a:t>text</a:t>
                      </a:r>
                    </a:p>
                  </a:txBody>
                  <a:tcPr marL="60960" marR="60960" marT="30480" marB="304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11A52"/>
                    </a:solidFill>
                  </a:tcPr>
                </a:tc>
                <a:tc hMerge="1">
                  <a:txBody>
                    <a:bodyPr/>
                    <a:lstStyle/>
                    <a:p>
                      <a:endParaRPr lang="da-DK" dirty="0"/>
                    </a:p>
                  </a:txBody>
                  <a:tcPr/>
                </a:tc>
                <a:extLst>
                  <a:ext uri="{0D108BD9-81ED-4DB2-BD59-A6C34878D82A}">
                    <a16:rowId xmlns:a16="http://schemas.microsoft.com/office/drawing/2014/main" val="3989111015"/>
                  </a:ext>
                </a:extLst>
              </a:tr>
              <a:tr h="46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0" dirty="0">
                          <a:solidFill>
                            <a:schemeClr val="bg1"/>
                          </a:solidFill>
                          <a:latin typeface="Barlow ExtraBold" panose="00000900000000000000" pitchFamily="2" charset="0"/>
                        </a:rPr>
                        <a:t>Project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noProof="0" dirty="0">
                          <a:solidFill>
                            <a:schemeClr val="bg1"/>
                          </a:solidFill>
                          <a:latin typeface="Barlow" panose="00000500000000000000" pitchFamily="2" charset="0"/>
                        </a:rPr>
                        <a:t>Please do not disclose any confidential</a:t>
                      </a:r>
                    </a:p>
                  </a:txBody>
                  <a:tcPr marL="60960" marR="60960" marT="30480" marB="3048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r>
                        <a:rPr lang="en-US" sz="800" b="1" noProof="0" dirty="0">
                          <a:solidFill>
                            <a:srgbClr val="211A52"/>
                          </a:solidFill>
                          <a:latin typeface="Barlow" panose="00000500000000000000" pitchFamily="2" charset="0"/>
                        </a:rPr>
                        <a:t>Project name</a:t>
                      </a:r>
                    </a:p>
                  </a:txBody>
                  <a:tcPr marL="60960" marR="60960" marT="30480" marB="3048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507449"/>
                  </a:ext>
                </a:extLst>
              </a:tr>
              <a:tr h="469205">
                <a:tc>
                  <a:txBody>
                    <a:bodyPr/>
                    <a:lstStyle/>
                    <a:p>
                      <a:r>
                        <a:rPr lang="en-US" sz="1100" b="1" noProof="0" dirty="0">
                          <a:solidFill>
                            <a:schemeClr val="bg1"/>
                          </a:solidFill>
                          <a:latin typeface="Barlow ExtraBold" panose="00000900000000000000" pitchFamily="2" charset="0"/>
                        </a:rPr>
                        <a:t>Faculty and Department</a:t>
                      </a: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r>
                        <a:rPr lang="en-US" sz="800" b="1" noProof="0" dirty="0">
                          <a:solidFill>
                            <a:srgbClr val="211A52"/>
                          </a:solidFill>
                          <a:latin typeface="Barlow" panose="00000500000000000000" pitchFamily="2" charset="0"/>
                        </a:rPr>
                        <a:t>AAU Faculty / AAU Department </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7089049"/>
                  </a:ext>
                </a:extLst>
              </a:tr>
              <a:tr h="46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effectLst/>
                          <a:latin typeface="Barlow ExtraBold" panose="00000900000000000000" pitchFamily="2" charset="0"/>
                          <a:ea typeface="+mn-ea"/>
                          <a:cs typeface="+mn-cs"/>
                        </a:rPr>
                        <a:t>[Responsible for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kern="1200" dirty="0">
                          <a:solidFill>
                            <a:schemeClr val="bg1"/>
                          </a:solidFill>
                          <a:effectLst/>
                          <a:latin typeface="Barlow ExtraBold" panose="00000900000000000000" pitchFamily="2" charset="0"/>
                          <a:ea typeface="+mn-ea"/>
                          <a:cs typeface="+mn-cs"/>
                        </a:rPr>
                        <a:t>Usually a project administrator at department</a:t>
                      </a:r>
                      <a:endParaRPr lang="da-DK" sz="1100" b="0" i="1" dirty="0">
                        <a:solidFill>
                          <a:schemeClr val="bg1"/>
                        </a:solidFill>
                        <a:latin typeface="Barlow ExtraBold" panose="00000900000000000000" pitchFamily="2" charset="0"/>
                      </a:endParaRP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r>
                        <a:rPr lang="en-US" sz="800" b="1" noProof="0" dirty="0">
                          <a:solidFill>
                            <a:srgbClr val="211A52"/>
                          </a:solidFill>
                          <a:latin typeface="Barlow" panose="00000500000000000000" pitchFamily="2" charset="0"/>
                        </a:rPr>
                        <a:t>Name -  </a:t>
                      </a:r>
                      <a:r>
                        <a:rPr lang="en-US" sz="800" b="1" noProof="0" dirty="0">
                          <a:solidFill>
                            <a:srgbClr val="211A52"/>
                          </a:solidFill>
                          <a:latin typeface="Barlow" panose="00000500000000000000" pitchFamily="2" charset="0"/>
                          <a:hlinkClick r:id="rId4"/>
                        </a:rPr>
                        <a:t>email@email.aau.dk</a:t>
                      </a:r>
                      <a:r>
                        <a:rPr lang="en-US" sz="800" b="1" noProof="0" dirty="0">
                          <a:solidFill>
                            <a:srgbClr val="211A52"/>
                          </a:solidFill>
                          <a:latin typeface="Barlow" panose="00000500000000000000" pitchFamily="2" charset="0"/>
                        </a:rPr>
                        <a:t> - Phone number</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4546150"/>
                  </a:ext>
                </a:extLst>
              </a:tr>
              <a:tr h="469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0" dirty="0">
                          <a:solidFill>
                            <a:schemeClr val="bg1"/>
                          </a:solidFill>
                          <a:latin typeface="Barlow ExtraBold" panose="00000900000000000000" pitchFamily="2" charset="0"/>
                        </a:rPr>
                        <a:t>[Main applicant </a:t>
                      </a:r>
                      <a:r>
                        <a:rPr lang="en-US" sz="1100" b="1" i="1" noProof="0" dirty="0">
                          <a:solidFill>
                            <a:schemeClr val="bg1"/>
                          </a:solidFill>
                          <a:latin typeface="Barlow ExtraBold" panose="00000900000000000000" pitchFamily="2" charset="0"/>
                        </a:rPr>
                        <a:t>(</a:t>
                      </a:r>
                      <a:r>
                        <a:rPr lang="en-US" sz="1100" b="0" i="1" noProof="0" dirty="0">
                          <a:solidFill>
                            <a:schemeClr val="bg1"/>
                          </a:solidFill>
                          <a:latin typeface="Barlow ExtraBold" panose="00000900000000000000" pitchFamily="2" charset="0"/>
                        </a:rPr>
                        <a:t>contact person)</a:t>
                      </a:r>
                      <a:r>
                        <a:rPr lang="en-US" sz="1100" b="1" i="1" noProof="0" dirty="0">
                          <a:solidFill>
                            <a:schemeClr val="bg1"/>
                          </a:solidFill>
                          <a:latin typeface="Barlow ExtraBold" panose="00000900000000000000" pitchFamily="2" charset="0"/>
                        </a:rPr>
                        <a:t>]</a:t>
                      </a:r>
                      <a:endParaRPr lang="en-US" sz="1100" b="1" noProof="0" dirty="0">
                        <a:solidFill>
                          <a:schemeClr val="bg1"/>
                        </a:solidFill>
                        <a:latin typeface="Barlow ExtraBold" panose="00000900000000000000" pitchFamily="2" charset="0"/>
                      </a:endParaRP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a:solidFill>
                            <a:srgbClr val="211A52"/>
                          </a:solidFill>
                          <a:latin typeface="Barlow" panose="00000500000000000000" pitchFamily="2" charset="0"/>
                        </a:rPr>
                        <a:t>Name -  </a:t>
                      </a:r>
                      <a:r>
                        <a:rPr lang="en-US" sz="800" b="1" noProof="0" dirty="0">
                          <a:solidFill>
                            <a:srgbClr val="211A52"/>
                          </a:solidFill>
                          <a:latin typeface="Barlow" panose="00000500000000000000" pitchFamily="2" charset="0"/>
                          <a:hlinkClick r:id="rId4"/>
                        </a:rPr>
                        <a:t>email@email.aau.dk</a:t>
                      </a:r>
                      <a:r>
                        <a:rPr lang="en-US" sz="800" b="1" noProof="0" dirty="0">
                          <a:solidFill>
                            <a:srgbClr val="211A52"/>
                          </a:solidFill>
                          <a:latin typeface="Barlow" panose="00000500000000000000" pitchFamily="2" charset="0"/>
                        </a:rPr>
                        <a:t> - Phone number</a:t>
                      </a:r>
                    </a:p>
                    <a:p>
                      <a:endParaRPr lang="en-US" sz="800" b="1" noProof="0" dirty="0">
                        <a:solidFill>
                          <a:srgbClr val="211A52"/>
                        </a:solidFill>
                        <a:latin typeface="Barlow" panose="00000500000000000000" pitchFamily="2"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5583418"/>
                  </a:ext>
                </a:extLst>
              </a:tr>
              <a:tr h="533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noProof="0" dirty="0">
                          <a:solidFill>
                            <a:schemeClr val="bg1"/>
                          </a:solidFill>
                          <a:latin typeface="Barlow ExtraBold" panose="00000900000000000000" pitchFamily="2" charset="0"/>
                        </a:rPr>
                        <a:t>[Eventual Co-applicant </a:t>
                      </a:r>
                      <a:r>
                        <a:rPr lang="en-US" sz="1100" b="1" i="1" noProof="0" dirty="0">
                          <a:solidFill>
                            <a:schemeClr val="bg1"/>
                          </a:solidFill>
                          <a:latin typeface="Barlow ExtraBold" panose="00000900000000000000" pitchFamily="2" charset="0"/>
                        </a:rPr>
                        <a:t>(</a:t>
                      </a:r>
                      <a:r>
                        <a:rPr lang="en-US" sz="1100" b="0" i="1" noProof="0" dirty="0">
                          <a:solidFill>
                            <a:schemeClr val="bg1"/>
                          </a:solidFill>
                          <a:latin typeface="Barlow ExtraBold" panose="00000900000000000000" pitchFamily="2" charset="0"/>
                        </a:rPr>
                        <a:t>contact person)</a:t>
                      </a:r>
                      <a:r>
                        <a:rPr lang="en-US" sz="1100" b="1" noProof="0" dirty="0">
                          <a:solidFill>
                            <a:schemeClr val="bg1"/>
                          </a:solidFill>
                          <a:latin typeface="Barlow ExtraBold" panose="00000900000000000000" pitchFamily="2" charset="0"/>
                        </a:rPr>
                        <a:t>]</a:t>
                      </a: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a:solidFill>
                            <a:srgbClr val="211A52"/>
                          </a:solidFill>
                          <a:latin typeface="Barlow" panose="00000500000000000000" pitchFamily="2" charset="0"/>
                        </a:rPr>
                        <a:t>Name -  </a:t>
                      </a:r>
                      <a:r>
                        <a:rPr lang="en-US" sz="800" b="1" noProof="0" dirty="0">
                          <a:solidFill>
                            <a:srgbClr val="211A52"/>
                          </a:solidFill>
                          <a:latin typeface="Barlow" panose="00000500000000000000" pitchFamily="2" charset="0"/>
                          <a:hlinkClick r:id="rId4"/>
                        </a:rPr>
                        <a:t>email@email.aau.dk</a:t>
                      </a:r>
                      <a:r>
                        <a:rPr lang="en-US" sz="800" b="1" noProof="0" dirty="0">
                          <a:solidFill>
                            <a:srgbClr val="211A52"/>
                          </a:solidFill>
                          <a:latin typeface="Barlow" panose="00000500000000000000" pitchFamily="2" charset="0"/>
                        </a:rPr>
                        <a:t> - Phone number</a:t>
                      </a:r>
                    </a:p>
                    <a:p>
                      <a:endParaRPr lang="en-US" sz="800" b="1" noProof="0" dirty="0">
                        <a:solidFill>
                          <a:srgbClr val="211A52"/>
                        </a:solidFill>
                        <a:latin typeface="Barlow" panose="00000500000000000000" pitchFamily="2"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5673714"/>
                  </a:ext>
                </a:extLst>
              </a:tr>
              <a:tr h="545283">
                <a:tc>
                  <a:txBody>
                    <a:bodyPr/>
                    <a:lstStyle/>
                    <a:p>
                      <a:r>
                        <a:rPr lang="en-US" sz="1100" b="1" noProof="0" dirty="0">
                          <a:solidFill>
                            <a:schemeClr val="bg1"/>
                          </a:solidFill>
                          <a:latin typeface="Barlow ExtraBold" panose="00000900000000000000" pitchFamily="2" charset="0"/>
                        </a:rPr>
                        <a:t>[Eventual Co-applicant </a:t>
                      </a:r>
                      <a:r>
                        <a:rPr lang="en-US" sz="1100" b="1" i="1" noProof="0" dirty="0">
                          <a:solidFill>
                            <a:schemeClr val="bg1"/>
                          </a:solidFill>
                          <a:latin typeface="Barlow ExtraBold" panose="00000900000000000000" pitchFamily="2" charset="0"/>
                        </a:rPr>
                        <a:t>(contact person)</a:t>
                      </a:r>
                      <a:r>
                        <a:rPr lang="en-US" sz="1100" b="1" noProof="0" dirty="0">
                          <a:solidFill>
                            <a:schemeClr val="bg1"/>
                          </a:solidFill>
                          <a:latin typeface="Barlow ExtraBold" panose="00000900000000000000" pitchFamily="2" charset="0"/>
                        </a:rPr>
                        <a:t>] </a:t>
                      </a: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1" dirty="0">
                          <a:solidFill>
                            <a:srgbClr val="211A52"/>
                          </a:solidFill>
                          <a:latin typeface="Barlow" panose="00000500000000000000" pitchFamily="2" charset="0"/>
                        </a:rPr>
                        <a:t>Name -  </a:t>
                      </a:r>
                      <a:r>
                        <a:rPr lang="da-DK" sz="800" b="1" dirty="0">
                          <a:solidFill>
                            <a:srgbClr val="211A52"/>
                          </a:solidFill>
                          <a:latin typeface="Barlow" panose="00000500000000000000" pitchFamily="2" charset="0"/>
                          <a:hlinkClick r:id="rId4"/>
                        </a:rPr>
                        <a:t>email@email.aau.dk</a:t>
                      </a:r>
                      <a:r>
                        <a:rPr lang="da-DK" sz="800" b="1" dirty="0">
                          <a:solidFill>
                            <a:srgbClr val="211A52"/>
                          </a:solidFill>
                          <a:latin typeface="Barlow" panose="00000500000000000000" pitchFamily="2" charset="0"/>
                        </a:rPr>
                        <a:t> - Phone </a:t>
                      </a:r>
                      <a:r>
                        <a:rPr lang="en-US" sz="800" b="1" noProof="0" dirty="0">
                          <a:solidFill>
                            <a:srgbClr val="211A52"/>
                          </a:solidFill>
                          <a:latin typeface="Barlow" panose="00000500000000000000" pitchFamily="2" charset="0"/>
                        </a:rPr>
                        <a:t>number</a:t>
                      </a:r>
                    </a:p>
                    <a:p>
                      <a:endParaRPr lang="da-DK" sz="800" b="1" dirty="0">
                        <a:solidFill>
                          <a:srgbClr val="211A52"/>
                        </a:solidFill>
                        <a:latin typeface="Barlow" panose="00000500000000000000" pitchFamily="2" charset="0"/>
                      </a:endParaRP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707686"/>
                  </a:ext>
                </a:extLst>
              </a:tr>
              <a:tr h="469205">
                <a:tc>
                  <a:txBody>
                    <a:bodyPr/>
                    <a:lstStyle/>
                    <a:p>
                      <a:r>
                        <a:rPr lang="en-US" sz="1100" b="1" noProof="0" dirty="0">
                          <a:solidFill>
                            <a:schemeClr val="bg1"/>
                          </a:solidFill>
                          <a:latin typeface="Barlow ExtraBold" panose="00000900000000000000" pitchFamily="2" charset="0"/>
                        </a:rPr>
                        <a:t>[Applied Project Sum]</a:t>
                      </a:r>
                    </a:p>
                  </a:txBody>
                  <a:tcPr marL="60960" marR="60960" marT="30480" marB="3048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1A52"/>
                    </a:solidFill>
                  </a:tcPr>
                </a:tc>
                <a:tc>
                  <a:txBody>
                    <a:bodyPr/>
                    <a:lstStyle/>
                    <a:p>
                      <a:r>
                        <a:rPr lang="da-DK" sz="800" b="1" dirty="0">
                          <a:solidFill>
                            <a:srgbClr val="211A52"/>
                          </a:solidFill>
                          <a:latin typeface="Barlow" panose="00000500000000000000" pitchFamily="2" charset="0"/>
                        </a:rPr>
                        <a:t>XXX.XXX DKK</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84538"/>
                  </a:ext>
                </a:extLst>
              </a:tr>
              <a:tr h="304800">
                <a:tc>
                  <a:txBody>
                    <a:bodyPr/>
                    <a:lstStyle/>
                    <a:p>
                      <a:r>
                        <a:rPr lang="en-US" sz="1100" b="1" noProof="0" dirty="0">
                          <a:solidFill>
                            <a:schemeClr val="bg1"/>
                          </a:solidFill>
                          <a:latin typeface="Barlow ExtraBold" panose="00000900000000000000" pitchFamily="2" charset="0"/>
                        </a:rPr>
                        <a:t>Workzone Number / Inteum Number</a:t>
                      </a:r>
                    </a:p>
                  </a:txBody>
                  <a:tcPr marL="60960" marR="60960" marT="30480" marB="3048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11A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a:solidFill>
                            <a:srgbClr val="211A52"/>
                          </a:solidFill>
                          <a:latin typeface="Barlow" panose="00000500000000000000" pitchFamily="2" charset="0"/>
                        </a:rPr>
                        <a:t>Workzone: </a:t>
                      </a:r>
                      <a:r>
                        <a:rPr lang="en-US" sz="800" b="1" i="1" noProof="0" dirty="0">
                          <a:solidFill>
                            <a:srgbClr val="211A52"/>
                          </a:solidFill>
                          <a:latin typeface="Barlow" panose="00000500000000000000" pitchFamily="2" charset="0"/>
                        </a:rPr>
                        <a:t>(filled out by economic administrator)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a:solidFill>
                            <a:srgbClr val="211A52"/>
                          </a:solidFill>
                          <a:latin typeface="Barlow" panose="00000500000000000000" pitchFamily="2" charset="0"/>
                        </a:rPr>
                        <a:t>Inteum: </a:t>
                      </a:r>
                      <a:r>
                        <a:rPr lang="en-US" sz="800" b="1" i="1" noProof="0" dirty="0">
                          <a:solidFill>
                            <a:srgbClr val="211A52"/>
                          </a:solidFill>
                          <a:latin typeface="Barlow" panose="00000500000000000000" pitchFamily="2" charset="0"/>
                        </a:rPr>
                        <a:t>(filled out by Technology Transfer Office)</a:t>
                      </a:r>
                    </a:p>
                  </a:txBody>
                  <a:tcPr marL="60960" marR="60960" marT="30480" marB="3048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0048119"/>
                  </a:ext>
                </a:extLst>
              </a:tr>
            </a:tbl>
          </a:graphicData>
        </a:graphic>
      </p:graphicFrame>
      <p:pic>
        <p:nvPicPr>
          <p:cNvPr id="13" name="Billede 12" descr="Et billede, der indeholder tekst&#10;&#10;Automatisk genereret beskrivelse">
            <a:extLst>
              <a:ext uri="{FF2B5EF4-FFF2-40B4-BE49-F238E27FC236}">
                <a16:creationId xmlns:a16="http://schemas.microsoft.com/office/drawing/2014/main" id="{53472047-3242-422C-B62C-A8A869073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76" y="6324600"/>
            <a:ext cx="1168400" cy="308952"/>
          </a:xfrm>
          <a:prstGeom prst="rect">
            <a:avLst/>
          </a:prstGeom>
        </p:spPr>
      </p:pic>
      <p:sp>
        <p:nvSpPr>
          <p:cNvPr id="14" name="Pladsholder til slidenummer 13">
            <a:extLst>
              <a:ext uri="{FF2B5EF4-FFF2-40B4-BE49-F238E27FC236}">
                <a16:creationId xmlns:a16="http://schemas.microsoft.com/office/drawing/2014/main" id="{71703229-8C4E-432B-A97E-E1B6F3F2BEF3}"/>
              </a:ext>
            </a:extLst>
          </p:cNvPr>
          <p:cNvSpPr>
            <a:spLocks noGrp="1"/>
          </p:cNvSpPr>
          <p:nvPr>
            <p:ph type="sldNum" sz="quarter" idx="12"/>
          </p:nvPr>
        </p:nvSpPr>
        <p:spPr/>
        <p:txBody>
          <a:bodyPr/>
          <a:lstStyle/>
          <a:p>
            <a:pPr defTabSz="609630"/>
            <a:fld id="{B6F15528-21DE-4FAA-801E-634DDDAF4B2B}" type="slidenum">
              <a:rPr lang="en-US">
                <a:solidFill>
                  <a:prstClr val="black">
                    <a:tint val="75000"/>
                  </a:prstClr>
                </a:solidFill>
                <a:latin typeface="Calibri"/>
              </a:rPr>
              <a:pPr defTabSz="609630"/>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510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8" name="Rektangel 7"/>
          <p:cNvSpPr/>
          <p:nvPr/>
        </p:nvSpPr>
        <p:spPr>
          <a:xfrm>
            <a:off x="730739" y="175659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6" name="Rektangel 5"/>
          <p:cNvSpPr/>
          <p:nvPr/>
        </p:nvSpPr>
        <p:spPr>
          <a:xfrm>
            <a:off x="730739" y="1600285"/>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7" name="TextBox 11"/>
          <p:cNvSpPr txBox="1"/>
          <p:nvPr/>
        </p:nvSpPr>
        <p:spPr>
          <a:xfrm>
            <a:off x="810848" y="1701800"/>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9" name="Rektangel 8"/>
          <p:cNvSpPr/>
          <p:nvPr/>
        </p:nvSpPr>
        <p:spPr>
          <a:xfrm>
            <a:off x="781538" y="203210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14" name="Rektangel 13"/>
          <p:cNvSpPr/>
          <p:nvPr/>
        </p:nvSpPr>
        <p:spPr>
          <a:xfrm>
            <a:off x="730739" y="313201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5" name="Rektangel 14"/>
          <p:cNvSpPr/>
          <p:nvPr/>
        </p:nvSpPr>
        <p:spPr>
          <a:xfrm>
            <a:off x="730739" y="2975704"/>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6" name="TextBox 11"/>
          <p:cNvSpPr txBox="1"/>
          <p:nvPr/>
        </p:nvSpPr>
        <p:spPr>
          <a:xfrm>
            <a:off x="810848" y="3077219"/>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17" name="Rektangel 16"/>
          <p:cNvSpPr/>
          <p:nvPr/>
        </p:nvSpPr>
        <p:spPr>
          <a:xfrm>
            <a:off x="781538" y="340752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18" name="Rektangel 17"/>
          <p:cNvSpPr/>
          <p:nvPr/>
        </p:nvSpPr>
        <p:spPr>
          <a:xfrm>
            <a:off x="730739" y="450556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9" name="Rektangel 18"/>
          <p:cNvSpPr/>
          <p:nvPr/>
        </p:nvSpPr>
        <p:spPr>
          <a:xfrm>
            <a:off x="730739" y="4349254"/>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20" name="TextBox 11"/>
          <p:cNvSpPr txBox="1"/>
          <p:nvPr/>
        </p:nvSpPr>
        <p:spPr>
          <a:xfrm>
            <a:off x="810848" y="4450769"/>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21" name="Rektangel 20"/>
          <p:cNvSpPr/>
          <p:nvPr/>
        </p:nvSpPr>
        <p:spPr>
          <a:xfrm>
            <a:off x="781538" y="478107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26" name="Rektangel 25"/>
          <p:cNvSpPr/>
          <p:nvPr/>
        </p:nvSpPr>
        <p:spPr>
          <a:xfrm>
            <a:off x="3810000" y="175659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27" name="Rektangel 26"/>
          <p:cNvSpPr/>
          <p:nvPr/>
        </p:nvSpPr>
        <p:spPr>
          <a:xfrm>
            <a:off x="3810000" y="1600285"/>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28" name="TextBox 11"/>
          <p:cNvSpPr txBox="1"/>
          <p:nvPr/>
        </p:nvSpPr>
        <p:spPr>
          <a:xfrm>
            <a:off x="3890109" y="1701800"/>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29" name="Rektangel 28"/>
          <p:cNvSpPr/>
          <p:nvPr/>
        </p:nvSpPr>
        <p:spPr>
          <a:xfrm>
            <a:off x="3860800" y="203210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30" name="Rektangel 29"/>
          <p:cNvSpPr/>
          <p:nvPr/>
        </p:nvSpPr>
        <p:spPr>
          <a:xfrm>
            <a:off x="3810000" y="313201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31" name="Rektangel 30"/>
          <p:cNvSpPr/>
          <p:nvPr/>
        </p:nvSpPr>
        <p:spPr>
          <a:xfrm>
            <a:off x="3810000" y="2975704"/>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32" name="TextBox 11"/>
          <p:cNvSpPr txBox="1"/>
          <p:nvPr/>
        </p:nvSpPr>
        <p:spPr>
          <a:xfrm>
            <a:off x="3890109" y="3077219"/>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33" name="Rektangel 32"/>
          <p:cNvSpPr/>
          <p:nvPr/>
        </p:nvSpPr>
        <p:spPr>
          <a:xfrm>
            <a:off x="3860800" y="340752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38" name="Rektangel 37"/>
          <p:cNvSpPr/>
          <p:nvPr/>
        </p:nvSpPr>
        <p:spPr>
          <a:xfrm>
            <a:off x="3810000" y="4505563"/>
            <a:ext cx="2946401" cy="10803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39" name="Rektangel 38"/>
          <p:cNvSpPr/>
          <p:nvPr/>
        </p:nvSpPr>
        <p:spPr>
          <a:xfrm>
            <a:off x="3810000" y="4349254"/>
            <a:ext cx="2946401" cy="355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40" name="TextBox 11"/>
          <p:cNvSpPr txBox="1"/>
          <p:nvPr/>
        </p:nvSpPr>
        <p:spPr>
          <a:xfrm>
            <a:off x="3890109" y="4450769"/>
            <a:ext cx="2815491" cy="164212"/>
          </a:xfrm>
          <a:prstGeom prst="rect">
            <a:avLst/>
          </a:prstGeom>
          <a:effectLst/>
        </p:spPr>
        <p:txBody>
          <a:bodyPr wrap="square" lIns="0" tIns="0" rIns="0" bIns="0" rtlCol="0" anchor="t">
            <a:spAutoFit/>
          </a:bodyPr>
          <a:lstStyle/>
          <a:p>
            <a:pPr defTabSz="609630"/>
            <a:r>
              <a:rPr lang="en-US" sz="1067" b="1" spc="243" dirty="0">
                <a:solidFill>
                  <a:srgbClr val="FFFFFF"/>
                </a:solidFill>
                <a:latin typeface="Barlow ExtraBold" panose="00000900000000000000" pitchFamily="2" charset="0"/>
              </a:rPr>
              <a:t>Competitor 1 (Company Name)</a:t>
            </a:r>
          </a:p>
        </p:txBody>
      </p:sp>
      <p:sp>
        <p:nvSpPr>
          <p:cNvPr id="41" name="Rektangel 40"/>
          <p:cNvSpPr/>
          <p:nvPr/>
        </p:nvSpPr>
        <p:spPr>
          <a:xfrm>
            <a:off x="3860800" y="4781074"/>
            <a:ext cx="2844801" cy="233397"/>
          </a:xfrm>
          <a:prstGeom prst="rect">
            <a:avLst/>
          </a:prstGeom>
          <a:effectLst/>
        </p:spPr>
        <p:txBody>
          <a:bodyPr wrap="square">
            <a:spAutoFit/>
          </a:bodyPr>
          <a:lstStyle/>
          <a:p>
            <a:pPr defTabSz="609630">
              <a:lnSpc>
                <a:spcPts val="1133"/>
              </a:lnSpc>
            </a:pPr>
            <a:r>
              <a:rPr lang="en-US" sz="933">
                <a:solidFill>
                  <a:srgbClr val="211A52"/>
                </a:solidFill>
                <a:latin typeface="Barlow" panose="00000500000000000000" pitchFamily="2" charset="0"/>
              </a:rPr>
              <a:t>Company traits, why they are a competitor etc.</a:t>
            </a:r>
          </a:p>
        </p:txBody>
      </p:sp>
      <p:sp>
        <p:nvSpPr>
          <p:cNvPr id="42" name="Rektangel 41"/>
          <p:cNvSpPr/>
          <p:nvPr/>
        </p:nvSpPr>
        <p:spPr>
          <a:xfrm>
            <a:off x="7213599" y="1600285"/>
            <a:ext cx="4167551"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43" name="TextBox 11"/>
          <p:cNvSpPr txBox="1"/>
          <p:nvPr/>
        </p:nvSpPr>
        <p:spPr>
          <a:xfrm>
            <a:off x="7317103" y="1680375"/>
            <a:ext cx="3737811"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44" name="Rektangel 43"/>
          <p:cNvSpPr/>
          <p:nvPr/>
        </p:nvSpPr>
        <p:spPr>
          <a:xfrm>
            <a:off x="7213600" y="2138089"/>
            <a:ext cx="4167552" cy="344786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45" name="Rektangel 44"/>
          <p:cNvSpPr/>
          <p:nvPr/>
        </p:nvSpPr>
        <p:spPr>
          <a:xfrm>
            <a:off x="7317103" y="2206862"/>
            <a:ext cx="3737811" cy="3195747"/>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en-US" sz="933" dirty="0">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p>
          <a:p>
            <a:pPr marL="190510" indent="-190510" defTabSz="609630">
              <a:lnSpc>
                <a:spcPts val="1133"/>
              </a:lnSpc>
              <a:buFont typeface="Wingdings" panose="05000000000000000000" pitchFamily="2" charset="2"/>
              <a:buChar char="§"/>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a:t>
            </a:r>
          </a:p>
          <a:p>
            <a:pPr marL="190510" indent="-190510" defTabSz="609630">
              <a:lnSpc>
                <a:spcPts val="1133"/>
              </a:lnSpc>
              <a:buFont typeface="Wingdings" panose="05000000000000000000" pitchFamily="2" charset="2"/>
              <a:buChar char="§"/>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a:t>
            </a:r>
          </a:p>
        </p:txBody>
      </p:sp>
      <p:sp>
        <p:nvSpPr>
          <p:cNvPr id="11" name="Pladsholder til tekst 10">
            <a:extLst>
              <a:ext uri="{FF2B5EF4-FFF2-40B4-BE49-F238E27FC236}">
                <a16:creationId xmlns:a16="http://schemas.microsoft.com/office/drawing/2014/main" id="{53BC100F-0DF2-4404-AF51-511D6FE9FB8A}"/>
              </a:ext>
            </a:extLst>
          </p:cNvPr>
          <p:cNvSpPr>
            <a:spLocks noGrp="1"/>
          </p:cNvSpPr>
          <p:nvPr>
            <p:ph type="body" sz="quarter" idx="13"/>
          </p:nvPr>
        </p:nvSpPr>
        <p:spPr/>
        <p:txBody>
          <a:bodyPr/>
          <a:lstStyle/>
          <a:p>
            <a:r>
              <a:rPr lang="da-DK" dirty="0"/>
              <a:t>AAU Proof of Concept 2022</a:t>
            </a:r>
          </a:p>
        </p:txBody>
      </p:sp>
      <p:sp>
        <p:nvSpPr>
          <p:cNvPr id="35" name="TextBox 11">
            <a:extLst>
              <a:ext uri="{FF2B5EF4-FFF2-40B4-BE49-F238E27FC236}">
                <a16:creationId xmlns:a16="http://schemas.microsoft.com/office/drawing/2014/main" id="{F2983E51-FD02-4C2D-AE96-8943DE30A24B}"/>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The Competition</a:t>
            </a:r>
          </a:p>
        </p:txBody>
      </p:sp>
      <p:sp>
        <p:nvSpPr>
          <p:cNvPr id="36" name="TextBox 11">
            <a:extLst>
              <a:ext uri="{FF2B5EF4-FFF2-40B4-BE49-F238E27FC236}">
                <a16:creationId xmlns:a16="http://schemas.microsoft.com/office/drawing/2014/main" id="{C97B213D-5ABB-4F47-9853-7B7CBC4B7E42}"/>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107372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p:cNvSpPr/>
          <p:nvPr/>
        </p:nvSpPr>
        <p:spPr>
          <a:xfrm>
            <a:off x="711202" y="2221679"/>
            <a:ext cx="2250186" cy="965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7" name="Rektangel 6"/>
          <p:cNvSpPr/>
          <p:nvPr/>
        </p:nvSpPr>
        <p:spPr>
          <a:xfrm>
            <a:off x="711201" y="1658000"/>
            <a:ext cx="2250185" cy="484805"/>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8" name="TextBox 11"/>
          <p:cNvSpPr txBox="1"/>
          <p:nvPr/>
        </p:nvSpPr>
        <p:spPr>
          <a:xfrm>
            <a:off x="1043358" y="1773296"/>
            <a:ext cx="1316893" cy="215444"/>
          </a:xfrm>
          <a:prstGeom prst="rect">
            <a:avLst/>
          </a:prstGeom>
          <a:effectLst/>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RISK</a:t>
            </a:r>
          </a:p>
        </p:txBody>
      </p:sp>
      <p:sp>
        <p:nvSpPr>
          <p:cNvPr id="18" name="Rektangel 17"/>
          <p:cNvSpPr/>
          <p:nvPr/>
        </p:nvSpPr>
        <p:spPr>
          <a:xfrm>
            <a:off x="7859026" y="1660433"/>
            <a:ext cx="3161115" cy="484805"/>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19" name="TextBox 11"/>
          <p:cNvSpPr txBox="1"/>
          <p:nvPr/>
        </p:nvSpPr>
        <p:spPr>
          <a:xfrm>
            <a:off x="8082146" y="1778508"/>
            <a:ext cx="2714874" cy="215444"/>
          </a:xfrm>
          <a:prstGeom prst="rect">
            <a:avLst/>
          </a:prstGeom>
          <a:effectLst/>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MITIGATION MEASURES</a:t>
            </a:r>
          </a:p>
        </p:txBody>
      </p:sp>
      <p:sp>
        <p:nvSpPr>
          <p:cNvPr id="24" name="Rektangel 23"/>
          <p:cNvSpPr/>
          <p:nvPr/>
        </p:nvSpPr>
        <p:spPr>
          <a:xfrm>
            <a:off x="3024560" y="1659216"/>
            <a:ext cx="2354060" cy="484805"/>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25" name="TextBox 11"/>
          <p:cNvSpPr txBox="1"/>
          <p:nvPr/>
        </p:nvSpPr>
        <p:spPr>
          <a:xfrm>
            <a:off x="3161156" y="1778507"/>
            <a:ext cx="2181698" cy="215444"/>
          </a:xfrm>
          <a:prstGeom prst="rect">
            <a:avLst/>
          </a:prstGeom>
          <a:effectLst/>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PROBABILITY</a:t>
            </a:r>
          </a:p>
        </p:txBody>
      </p:sp>
      <p:sp>
        <p:nvSpPr>
          <p:cNvPr id="26" name="Rektangel 25"/>
          <p:cNvSpPr/>
          <p:nvPr/>
        </p:nvSpPr>
        <p:spPr>
          <a:xfrm>
            <a:off x="5441795" y="1660432"/>
            <a:ext cx="2354060" cy="484805"/>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27" name="TextBox 11"/>
          <p:cNvSpPr txBox="1"/>
          <p:nvPr/>
        </p:nvSpPr>
        <p:spPr>
          <a:xfrm>
            <a:off x="5773948" y="1793897"/>
            <a:ext cx="1564731" cy="215444"/>
          </a:xfrm>
          <a:prstGeom prst="rect">
            <a:avLst/>
          </a:prstGeom>
          <a:effectLst/>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EFFECT</a:t>
            </a:r>
          </a:p>
        </p:txBody>
      </p:sp>
      <p:sp>
        <p:nvSpPr>
          <p:cNvPr id="32" name="Rektangel 31"/>
          <p:cNvSpPr/>
          <p:nvPr/>
        </p:nvSpPr>
        <p:spPr>
          <a:xfrm>
            <a:off x="3024560" y="2222895"/>
            <a:ext cx="2354061" cy="965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lnSpc>
                <a:spcPts val="1133"/>
              </a:lnSpc>
            </a:pPr>
            <a:r>
              <a:rPr lang="en-US" sz="1050" b="1" dirty="0">
                <a:solidFill>
                  <a:schemeClr val="tx1"/>
                </a:solidFill>
                <a:latin typeface="Bahnschrift" panose="020B0502040204020203" pitchFamily="34" charset="0"/>
              </a:rPr>
              <a:t>LOW</a:t>
            </a:r>
          </a:p>
          <a:p>
            <a:pPr defTabSz="609630">
              <a:lnSpc>
                <a:spcPts val="1133"/>
              </a:lnSpc>
            </a:pPr>
            <a:r>
              <a:rPr lang="da-DK" sz="1050" dirty="0">
                <a:solidFill>
                  <a:schemeClr val="tx1"/>
                </a:solidFill>
                <a:latin typeface="Bahnschrift Light" panose="020B0502040204020203" pitchFamily="34" charset="0"/>
              </a:rPr>
              <a:t>Description..</a:t>
            </a:r>
            <a:endParaRPr lang="en-US" sz="1050" dirty="0">
              <a:solidFill>
                <a:schemeClr val="tx1"/>
              </a:solidFill>
              <a:latin typeface="Bahnschrift Light" panose="020B0502040204020203" pitchFamily="34" charset="0"/>
            </a:endParaRPr>
          </a:p>
        </p:txBody>
      </p:sp>
      <p:sp>
        <p:nvSpPr>
          <p:cNvPr id="45" name="Rektangel 44">
            <a:extLst>
              <a:ext uri="{FF2B5EF4-FFF2-40B4-BE49-F238E27FC236}">
                <a16:creationId xmlns:a16="http://schemas.microsoft.com/office/drawing/2014/main" id="{2E19104E-532F-4C01-96E3-4F29414BEFE3}"/>
              </a:ext>
            </a:extLst>
          </p:cNvPr>
          <p:cNvSpPr/>
          <p:nvPr/>
        </p:nvSpPr>
        <p:spPr>
          <a:xfrm>
            <a:off x="711201" y="3265730"/>
            <a:ext cx="2250186"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47" name="Rektangel 46">
            <a:extLst>
              <a:ext uri="{FF2B5EF4-FFF2-40B4-BE49-F238E27FC236}">
                <a16:creationId xmlns:a16="http://schemas.microsoft.com/office/drawing/2014/main" id="{17313E88-7DE6-48C9-9660-AC06C1344949}"/>
              </a:ext>
            </a:extLst>
          </p:cNvPr>
          <p:cNvSpPr/>
          <p:nvPr/>
        </p:nvSpPr>
        <p:spPr>
          <a:xfrm>
            <a:off x="711202" y="4388654"/>
            <a:ext cx="2250186" cy="104533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48" name="Rektangel 47">
            <a:extLst>
              <a:ext uri="{FF2B5EF4-FFF2-40B4-BE49-F238E27FC236}">
                <a16:creationId xmlns:a16="http://schemas.microsoft.com/office/drawing/2014/main" id="{FB1322EC-F29C-4209-AD01-76215ED57E87}"/>
              </a:ext>
            </a:extLst>
          </p:cNvPr>
          <p:cNvSpPr/>
          <p:nvPr/>
        </p:nvSpPr>
        <p:spPr>
          <a:xfrm>
            <a:off x="3024560" y="3263375"/>
            <a:ext cx="2354061"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lnSpc>
                <a:spcPts val="1133"/>
              </a:lnSpc>
            </a:pPr>
            <a:r>
              <a:rPr lang="en-US" sz="1050" b="1" dirty="0">
                <a:solidFill>
                  <a:schemeClr val="tx1"/>
                </a:solidFill>
                <a:latin typeface="Bahnschrift" panose="020B0502040204020203" pitchFamily="34" charset="0"/>
              </a:rPr>
              <a:t>LOW TO MODERATE</a:t>
            </a:r>
          </a:p>
          <a:p>
            <a:pPr defTabSz="609630">
              <a:lnSpc>
                <a:spcPts val="1133"/>
              </a:lnSpc>
            </a:pPr>
            <a:r>
              <a:rPr lang="da-DK" sz="1050" dirty="0">
                <a:solidFill>
                  <a:schemeClr val="tx1"/>
                </a:solidFill>
                <a:latin typeface="Bahnschrift Light" panose="020B0502040204020203" pitchFamily="34" charset="0"/>
              </a:rPr>
              <a:t>Description..</a:t>
            </a:r>
            <a:endParaRPr lang="en-US" sz="1050" dirty="0">
              <a:solidFill>
                <a:schemeClr val="tx1"/>
              </a:solidFill>
              <a:latin typeface="Bahnschrift Light" panose="020B0502040204020203" pitchFamily="34" charset="0"/>
            </a:endParaRPr>
          </a:p>
        </p:txBody>
      </p:sp>
      <p:sp>
        <p:nvSpPr>
          <p:cNvPr id="49" name="Rektangel 48">
            <a:extLst>
              <a:ext uri="{FF2B5EF4-FFF2-40B4-BE49-F238E27FC236}">
                <a16:creationId xmlns:a16="http://schemas.microsoft.com/office/drawing/2014/main" id="{6AAB70D1-3949-424D-A30E-35E5086BBC33}"/>
              </a:ext>
            </a:extLst>
          </p:cNvPr>
          <p:cNvSpPr/>
          <p:nvPr/>
        </p:nvSpPr>
        <p:spPr>
          <a:xfrm>
            <a:off x="3024558" y="4389911"/>
            <a:ext cx="2354061"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lnSpc>
                <a:spcPts val="1133"/>
              </a:lnSpc>
            </a:pPr>
            <a:r>
              <a:rPr lang="en-US" sz="1050" b="1" dirty="0">
                <a:solidFill>
                  <a:schemeClr val="tx1"/>
                </a:solidFill>
                <a:latin typeface="Bahnschrift" panose="020B0502040204020203" pitchFamily="34" charset="0"/>
              </a:rPr>
              <a:t>MODERATE</a:t>
            </a:r>
          </a:p>
          <a:p>
            <a:pPr defTabSz="609630">
              <a:lnSpc>
                <a:spcPts val="1133"/>
              </a:lnSpc>
            </a:pPr>
            <a:r>
              <a:rPr lang="da-DK" sz="1050" dirty="0">
                <a:solidFill>
                  <a:schemeClr val="tx1"/>
                </a:solidFill>
                <a:latin typeface="Bahnschrift Light" panose="020B0502040204020203" pitchFamily="34" charset="0"/>
              </a:rPr>
              <a:t>Description..</a:t>
            </a:r>
            <a:endParaRPr lang="en-US" sz="1050" dirty="0">
              <a:solidFill>
                <a:schemeClr val="tx1"/>
              </a:solidFill>
              <a:latin typeface="Bahnschrift Light" panose="020B0502040204020203" pitchFamily="34" charset="0"/>
            </a:endParaRPr>
          </a:p>
        </p:txBody>
      </p:sp>
      <p:sp>
        <p:nvSpPr>
          <p:cNvPr id="12" name="Pladsholder til tekst 11">
            <a:extLst>
              <a:ext uri="{FF2B5EF4-FFF2-40B4-BE49-F238E27FC236}">
                <a16:creationId xmlns:a16="http://schemas.microsoft.com/office/drawing/2014/main" id="{D5CCFDCC-15BB-4DB0-A479-FEBFE0A6A710}"/>
              </a:ext>
            </a:extLst>
          </p:cNvPr>
          <p:cNvSpPr>
            <a:spLocks noGrp="1"/>
          </p:cNvSpPr>
          <p:nvPr>
            <p:ph type="body" sz="quarter" idx="13"/>
          </p:nvPr>
        </p:nvSpPr>
        <p:spPr/>
        <p:txBody>
          <a:bodyPr/>
          <a:lstStyle/>
          <a:p>
            <a:r>
              <a:rPr lang="da-DK" dirty="0"/>
              <a:t>AAU Proof of Concept 2022</a:t>
            </a:r>
          </a:p>
        </p:txBody>
      </p:sp>
      <p:sp>
        <p:nvSpPr>
          <p:cNvPr id="52" name="Rektangel 51">
            <a:extLst>
              <a:ext uri="{FF2B5EF4-FFF2-40B4-BE49-F238E27FC236}">
                <a16:creationId xmlns:a16="http://schemas.microsoft.com/office/drawing/2014/main" id="{33233E18-9C35-4605-929D-F36243EF1CD7}"/>
              </a:ext>
            </a:extLst>
          </p:cNvPr>
          <p:cNvSpPr/>
          <p:nvPr/>
        </p:nvSpPr>
        <p:spPr>
          <a:xfrm>
            <a:off x="5441795" y="2222895"/>
            <a:ext cx="2354061" cy="965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3" name="Rektangel 52">
            <a:extLst>
              <a:ext uri="{FF2B5EF4-FFF2-40B4-BE49-F238E27FC236}">
                <a16:creationId xmlns:a16="http://schemas.microsoft.com/office/drawing/2014/main" id="{D4849546-80CB-4C18-BFF3-3D9AA699B65B}"/>
              </a:ext>
            </a:extLst>
          </p:cNvPr>
          <p:cNvSpPr/>
          <p:nvPr/>
        </p:nvSpPr>
        <p:spPr>
          <a:xfrm>
            <a:off x="5441795" y="3262159"/>
            <a:ext cx="2354061"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4" name="Rektangel 53">
            <a:extLst>
              <a:ext uri="{FF2B5EF4-FFF2-40B4-BE49-F238E27FC236}">
                <a16:creationId xmlns:a16="http://schemas.microsoft.com/office/drawing/2014/main" id="{315A7ABF-697E-424B-9847-92B954684A4F}"/>
              </a:ext>
            </a:extLst>
          </p:cNvPr>
          <p:cNvSpPr/>
          <p:nvPr/>
        </p:nvSpPr>
        <p:spPr>
          <a:xfrm>
            <a:off x="5441795" y="4389911"/>
            <a:ext cx="2354061"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5" name="Rektangel 54">
            <a:extLst>
              <a:ext uri="{FF2B5EF4-FFF2-40B4-BE49-F238E27FC236}">
                <a16:creationId xmlns:a16="http://schemas.microsoft.com/office/drawing/2014/main" id="{20BF71B6-B237-4CC7-85FC-453BACFD4C9F}"/>
              </a:ext>
            </a:extLst>
          </p:cNvPr>
          <p:cNvSpPr/>
          <p:nvPr/>
        </p:nvSpPr>
        <p:spPr>
          <a:xfrm>
            <a:off x="7859026" y="2222896"/>
            <a:ext cx="3161115" cy="965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6" name="Rektangel 55">
            <a:extLst>
              <a:ext uri="{FF2B5EF4-FFF2-40B4-BE49-F238E27FC236}">
                <a16:creationId xmlns:a16="http://schemas.microsoft.com/office/drawing/2014/main" id="{FA3ED50D-FDEE-4765-825A-1453191DAF0E}"/>
              </a:ext>
            </a:extLst>
          </p:cNvPr>
          <p:cNvSpPr/>
          <p:nvPr/>
        </p:nvSpPr>
        <p:spPr>
          <a:xfrm>
            <a:off x="7859026" y="3262160"/>
            <a:ext cx="3161115"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7" name="Rektangel 56">
            <a:extLst>
              <a:ext uri="{FF2B5EF4-FFF2-40B4-BE49-F238E27FC236}">
                <a16:creationId xmlns:a16="http://schemas.microsoft.com/office/drawing/2014/main" id="{CB2E305F-6DD9-4967-BD27-082F03178D13}"/>
              </a:ext>
            </a:extLst>
          </p:cNvPr>
          <p:cNvSpPr/>
          <p:nvPr/>
        </p:nvSpPr>
        <p:spPr>
          <a:xfrm>
            <a:off x="7859026" y="4389912"/>
            <a:ext cx="3161115" cy="10453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050" dirty="0">
                <a:solidFill>
                  <a:schemeClr val="tx1"/>
                </a:solidFill>
                <a:latin typeface="Barlow" panose="00000500000000000000" pitchFamily="2" charset="0"/>
              </a:rPr>
              <a:t>Description..</a:t>
            </a:r>
          </a:p>
        </p:txBody>
      </p:sp>
      <p:sp>
        <p:nvSpPr>
          <p:cNvPr id="58" name="TextBox 11">
            <a:extLst>
              <a:ext uri="{FF2B5EF4-FFF2-40B4-BE49-F238E27FC236}">
                <a16:creationId xmlns:a16="http://schemas.microsoft.com/office/drawing/2014/main" id="{BC4FFCF0-A5CD-4DF4-A361-27BA0842C70D}"/>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Risk &amp; Risk Mitigation</a:t>
            </a:r>
          </a:p>
        </p:txBody>
      </p:sp>
      <p:sp>
        <p:nvSpPr>
          <p:cNvPr id="59" name="TextBox 11">
            <a:extLst>
              <a:ext uri="{FF2B5EF4-FFF2-40B4-BE49-F238E27FC236}">
                <a16:creationId xmlns:a16="http://schemas.microsoft.com/office/drawing/2014/main" id="{2F591D84-D071-4C42-B472-7FC309297F7F}"/>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339868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p:cNvSpPr/>
          <p:nvPr/>
        </p:nvSpPr>
        <p:spPr>
          <a:xfrm>
            <a:off x="711201" y="1497753"/>
            <a:ext cx="5114564"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7" name="TextBox 11"/>
          <p:cNvSpPr txBox="1"/>
          <p:nvPr/>
        </p:nvSpPr>
        <p:spPr>
          <a:xfrm>
            <a:off x="1168400" y="1577843"/>
            <a:ext cx="4598076"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Duration</a:t>
            </a:r>
          </a:p>
        </p:txBody>
      </p:sp>
      <p:sp>
        <p:nvSpPr>
          <p:cNvPr id="8" name="Rektangel 7"/>
          <p:cNvSpPr/>
          <p:nvPr/>
        </p:nvSpPr>
        <p:spPr>
          <a:xfrm>
            <a:off x="719992" y="2014132"/>
            <a:ext cx="5105773" cy="1567268"/>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9" name="Rektangel 8"/>
          <p:cNvSpPr/>
          <p:nvPr/>
        </p:nvSpPr>
        <p:spPr>
          <a:xfrm>
            <a:off x="780905" y="2056057"/>
            <a:ext cx="4908695" cy="515526"/>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The project is set to start [DATE] with a duration of [X] months (up to 6 months).</a:t>
            </a:r>
          </a:p>
          <a:p>
            <a:pPr defTabSz="609630">
              <a:lnSpc>
                <a:spcPts val="1133"/>
              </a:lnSpc>
            </a:pPr>
            <a:endParaRPr lang="en-US" sz="933" dirty="0">
              <a:solidFill>
                <a:prstClr val="white"/>
              </a:solidFill>
              <a:latin typeface="Barlow" panose="00000500000000000000" pitchFamily="2" charset="0"/>
            </a:endParaRPr>
          </a:p>
          <a:p>
            <a:pPr defTabSz="609630">
              <a:lnSpc>
                <a:spcPts val="1133"/>
              </a:lnSpc>
            </a:pPr>
            <a:r>
              <a:rPr lang="en-US" sz="933" dirty="0">
                <a:solidFill>
                  <a:prstClr val="white"/>
                </a:solidFill>
                <a:latin typeface="Barlow" panose="00000500000000000000" pitchFamily="2" charset="0"/>
              </a:rPr>
              <a:t>The funding includes…</a:t>
            </a:r>
          </a:p>
        </p:txBody>
      </p:sp>
      <p:sp>
        <p:nvSpPr>
          <p:cNvPr id="16" name="Rektangel 15"/>
          <p:cNvSpPr/>
          <p:nvPr/>
        </p:nvSpPr>
        <p:spPr>
          <a:xfrm>
            <a:off x="5927365" y="2016085"/>
            <a:ext cx="5187141" cy="1565315"/>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17" name="Rektangel 16"/>
          <p:cNvSpPr/>
          <p:nvPr/>
        </p:nvSpPr>
        <p:spPr>
          <a:xfrm>
            <a:off x="5991989" y="2058010"/>
            <a:ext cx="5071717"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The project aims is to…</a:t>
            </a:r>
          </a:p>
        </p:txBody>
      </p:sp>
      <p:sp>
        <p:nvSpPr>
          <p:cNvPr id="18" name="Rektangel 17"/>
          <p:cNvSpPr/>
          <p:nvPr/>
        </p:nvSpPr>
        <p:spPr>
          <a:xfrm>
            <a:off x="5927365" y="1497753"/>
            <a:ext cx="5195932"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ExtraBold" panose="00000900000000000000" pitchFamily="2" charset="0"/>
            </a:endParaRPr>
          </a:p>
        </p:txBody>
      </p:sp>
      <p:sp>
        <p:nvSpPr>
          <p:cNvPr id="19" name="TextBox 11"/>
          <p:cNvSpPr txBox="1"/>
          <p:nvPr/>
        </p:nvSpPr>
        <p:spPr>
          <a:xfrm>
            <a:off x="6343906" y="1577843"/>
            <a:ext cx="4521200"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Aim</a:t>
            </a:r>
          </a:p>
        </p:txBody>
      </p:sp>
      <p:pic>
        <p:nvPicPr>
          <p:cNvPr id="20" name="Graphic 72">
            <a:extLst>
              <a:ext uri="{FF2B5EF4-FFF2-40B4-BE49-F238E27FC236}">
                <a16:creationId xmlns:a16="http://schemas.microsoft.com/office/drawing/2014/main" id="{C14A0013-5E1F-CB47-A08F-7A62142428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905" y="1556350"/>
            <a:ext cx="285895" cy="285895"/>
          </a:xfrm>
          <a:prstGeom prst="rect">
            <a:avLst/>
          </a:prstGeom>
          <a:effectLst/>
        </p:spPr>
      </p:pic>
      <p:pic>
        <p:nvPicPr>
          <p:cNvPr id="21" name="Graphic 68">
            <a:extLst>
              <a:ext uri="{FF2B5EF4-FFF2-40B4-BE49-F238E27FC236}">
                <a16:creationId xmlns:a16="http://schemas.microsoft.com/office/drawing/2014/main" id="{FD72A82A-B504-FC40-ACE9-2013C1184B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0210" y="1577842"/>
            <a:ext cx="246221" cy="246221"/>
          </a:xfrm>
          <a:prstGeom prst="rect">
            <a:avLst/>
          </a:prstGeom>
          <a:effectLst/>
        </p:spPr>
      </p:pic>
      <p:graphicFrame>
        <p:nvGraphicFramePr>
          <p:cNvPr id="22" name="Table 44">
            <a:extLst>
              <a:ext uri="{FF2B5EF4-FFF2-40B4-BE49-F238E27FC236}">
                <a16:creationId xmlns:a16="http://schemas.microsoft.com/office/drawing/2014/main" id="{42BF5711-C805-D24C-99D5-DE7480306161}"/>
              </a:ext>
            </a:extLst>
          </p:cNvPr>
          <p:cNvGraphicFramePr>
            <a:graphicFrameLocks noGrp="1"/>
          </p:cNvGraphicFramePr>
          <p:nvPr>
            <p:extLst>
              <p:ext uri="{D42A27DB-BD31-4B8C-83A1-F6EECF244321}">
                <p14:modId xmlns:p14="http://schemas.microsoft.com/office/powerpoint/2010/main" val="1613338104"/>
              </p:ext>
            </p:extLst>
          </p:nvPr>
        </p:nvGraphicFramePr>
        <p:xfrm>
          <a:off x="711201" y="3787140"/>
          <a:ext cx="10412091" cy="1826262"/>
        </p:xfrm>
        <a:graphic>
          <a:graphicData uri="http://schemas.openxmlformats.org/drawingml/2006/table">
            <a:tbl>
              <a:tblPr firstRow="1" bandRow="1">
                <a:effectLst/>
                <a:tableStyleId>{793D81CF-94F2-401A-BA57-92F5A7B2D0C5}</a:tableStyleId>
              </a:tblPr>
              <a:tblGrid>
                <a:gridCol w="2082423">
                  <a:extLst>
                    <a:ext uri="{9D8B030D-6E8A-4147-A177-3AD203B41FA5}">
                      <a16:colId xmlns:a16="http://schemas.microsoft.com/office/drawing/2014/main" val="3626096097"/>
                    </a:ext>
                  </a:extLst>
                </a:gridCol>
                <a:gridCol w="694139">
                  <a:extLst>
                    <a:ext uri="{9D8B030D-6E8A-4147-A177-3AD203B41FA5}">
                      <a16:colId xmlns:a16="http://schemas.microsoft.com/office/drawing/2014/main" val="2806690367"/>
                    </a:ext>
                  </a:extLst>
                </a:gridCol>
                <a:gridCol w="694139">
                  <a:extLst>
                    <a:ext uri="{9D8B030D-6E8A-4147-A177-3AD203B41FA5}">
                      <a16:colId xmlns:a16="http://schemas.microsoft.com/office/drawing/2014/main" val="813836219"/>
                    </a:ext>
                  </a:extLst>
                </a:gridCol>
                <a:gridCol w="694139">
                  <a:extLst>
                    <a:ext uri="{9D8B030D-6E8A-4147-A177-3AD203B41FA5}">
                      <a16:colId xmlns:a16="http://schemas.microsoft.com/office/drawing/2014/main" val="4012196832"/>
                    </a:ext>
                  </a:extLst>
                </a:gridCol>
                <a:gridCol w="694139">
                  <a:extLst>
                    <a:ext uri="{9D8B030D-6E8A-4147-A177-3AD203B41FA5}">
                      <a16:colId xmlns:a16="http://schemas.microsoft.com/office/drawing/2014/main" val="4242788549"/>
                    </a:ext>
                  </a:extLst>
                </a:gridCol>
                <a:gridCol w="694139">
                  <a:extLst>
                    <a:ext uri="{9D8B030D-6E8A-4147-A177-3AD203B41FA5}">
                      <a16:colId xmlns:a16="http://schemas.microsoft.com/office/drawing/2014/main" val="23209248"/>
                    </a:ext>
                  </a:extLst>
                </a:gridCol>
                <a:gridCol w="694139">
                  <a:extLst>
                    <a:ext uri="{9D8B030D-6E8A-4147-A177-3AD203B41FA5}">
                      <a16:colId xmlns:a16="http://schemas.microsoft.com/office/drawing/2014/main" val="627668442"/>
                    </a:ext>
                  </a:extLst>
                </a:gridCol>
                <a:gridCol w="694139">
                  <a:extLst>
                    <a:ext uri="{9D8B030D-6E8A-4147-A177-3AD203B41FA5}">
                      <a16:colId xmlns:a16="http://schemas.microsoft.com/office/drawing/2014/main" val="1414031275"/>
                    </a:ext>
                  </a:extLst>
                </a:gridCol>
                <a:gridCol w="694139">
                  <a:extLst>
                    <a:ext uri="{9D8B030D-6E8A-4147-A177-3AD203B41FA5}">
                      <a16:colId xmlns:a16="http://schemas.microsoft.com/office/drawing/2014/main" val="1383981380"/>
                    </a:ext>
                  </a:extLst>
                </a:gridCol>
                <a:gridCol w="694139">
                  <a:extLst>
                    <a:ext uri="{9D8B030D-6E8A-4147-A177-3AD203B41FA5}">
                      <a16:colId xmlns:a16="http://schemas.microsoft.com/office/drawing/2014/main" val="2608167230"/>
                    </a:ext>
                  </a:extLst>
                </a:gridCol>
                <a:gridCol w="694139">
                  <a:extLst>
                    <a:ext uri="{9D8B030D-6E8A-4147-A177-3AD203B41FA5}">
                      <a16:colId xmlns:a16="http://schemas.microsoft.com/office/drawing/2014/main" val="472558503"/>
                    </a:ext>
                  </a:extLst>
                </a:gridCol>
                <a:gridCol w="694139">
                  <a:extLst>
                    <a:ext uri="{9D8B030D-6E8A-4147-A177-3AD203B41FA5}">
                      <a16:colId xmlns:a16="http://schemas.microsoft.com/office/drawing/2014/main" val="2845411127"/>
                    </a:ext>
                  </a:extLst>
                </a:gridCol>
                <a:gridCol w="694139">
                  <a:extLst>
                    <a:ext uri="{9D8B030D-6E8A-4147-A177-3AD203B41FA5}">
                      <a16:colId xmlns:a16="http://schemas.microsoft.com/office/drawing/2014/main" val="1590779805"/>
                    </a:ext>
                  </a:extLst>
                </a:gridCol>
              </a:tblGrid>
              <a:tr h="304377">
                <a:tc>
                  <a:txBody>
                    <a:bodyPr/>
                    <a:lstStyle/>
                    <a:p>
                      <a:r>
                        <a:rPr lang="en-US" sz="1100" b="1" dirty="0">
                          <a:latin typeface="Barlow" panose="00000500000000000000" pitchFamily="2" charset="0"/>
                        </a:rPr>
                        <a:t>PROJECT PLAN</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JAN</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FEB</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MAR</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APR</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MAY</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JUN</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JUL</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AUG</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SEP</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OCT</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NOV</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rgbClr val="211A5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tc>
                  <a:txBody>
                    <a:bodyPr/>
                    <a:lstStyle/>
                    <a:p>
                      <a:pPr algn="ctr"/>
                      <a:r>
                        <a:rPr lang="en-US" sz="1100" b="1" dirty="0">
                          <a:ln>
                            <a:solidFill>
                              <a:schemeClr val="bg1"/>
                            </a:solidFill>
                          </a:ln>
                          <a:latin typeface="Barlow" panose="00000500000000000000" pitchFamily="2" charset="0"/>
                        </a:rPr>
                        <a:t>DEC</a:t>
                      </a:r>
                    </a:p>
                  </a:txBody>
                  <a:tcPr marL="60960" marR="60960" marT="30480" marB="30480" anchor="ctr">
                    <a:lnL w="12700" cap="flat" cmpd="sng" algn="ctr">
                      <a:solidFill>
                        <a:srgbClr val="211A5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11A52"/>
                      </a:solidFill>
                      <a:prstDash val="solid"/>
                      <a:round/>
                      <a:headEnd type="none" w="med" len="med"/>
                      <a:tailEnd type="none" w="med" len="med"/>
                    </a:lnB>
                    <a:solidFill>
                      <a:srgbClr val="8797B6"/>
                    </a:solidFill>
                  </a:tcPr>
                </a:tc>
                <a:extLst>
                  <a:ext uri="{0D108BD9-81ED-4DB2-BD59-A6C34878D82A}">
                    <a16:rowId xmlns:a16="http://schemas.microsoft.com/office/drawing/2014/main" val="3638867814"/>
                  </a:ext>
                </a:extLst>
              </a:tr>
              <a:tr h="304377">
                <a:tc>
                  <a:txBody>
                    <a:bodyPr/>
                    <a:lstStyle/>
                    <a:p>
                      <a:r>
                        <a:rPr lang="en-US" sz="800" dirty="0">
                          <a:solidFill>
                            <a:srgbClr val="211A52"/>
                          </a:solidFill>
                          <a:latin typeface="Barlow" panose="00000500000000000000" pitchFamily="2" charset="0"/>
                        </a:rPr>
                        <a:t>Title</a:t>
                      </a:r>
                    </a:p>
                  </a:txBody>
                  <a:tcPr marL="60960" marR="60960" marT="30480" marB="30480">
                    <a:lnL w="12700" cap="flat" cmpd="sng" algn="ctr">
                      <a:solidFill>
                        <a:schemeClr val="tx1"/>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11A52"/>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extLst>
                  <a:ext uri="{0D108BD9-81ED-4DB2-BD59-A6C34878D82A}">
                    <a16:rowId xmlns:a16="http://schemas.microsoft.com/office/drawing/2014/main" val="1876280861"/>
                  </a:ext>
                </a:extLst>
              </a:tr>
              <a:tr h="304377">
                <a:tc>
                  <a:txBody>
                    <a:bodyPr/>
                    <a:lstStyle/>
                    <a:p>
                      <a:r>
                        <a:rPr lang="en-US" sz="800" dirty="0">
                          <a:solidFill>
                            <a:srgbClr val="211A52"/>
                          </a:solidFill>
                          <a:latin typeface="Barlow" panose="00000500000000000000" pitchFamily="2" charset="0"/>
                        </a:rPr>
                        <a:t>Title</a:t>
                      </a:r>
                    </a:p>
                  </a:txBody>
                  <a:tcPr marL="60960" marR="60960" marT="30480" marB="30480">
                    <a:lnL w="12700" cap="flat" cmpd="sng" algn="ctr">
                      <a:solidFill>
                        <a:schemeClr val="tx1"/>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extLst>
                  <a:ext uri="{0D108BD9-81ED-4DB2-BD59-A6C34878D82A}">
                    <a16:rowId xmlns:a16="http://schemas.microsoft.com/office/drawing/2014/main" val="648917891"/>
                  </a:ext>
                </a:extLst>
              </a:tr>
              <a:tr h="304377">
                <a:tc>
                  <a:txBody>
                    <a:bodyPr/>
                    <a:lstStyle/>
                    <a:p>
                      <a:r>
                        <a:rPr lang="en-US" sz="800" dirty="0">
                          <a:solidFill>
                            <a:srgbClr val="211A52"/>
                          </a:solidFill>
                          <a:latin typeface="Barlow" panose="00000500000000000000" pitchFamily="2" charset="0"/>
                        </a:rPr>
                        <a:t>Title</a:t>
                      </a:r>
                    </a:p>
                  </a:txBody>
                  <a:tcPr marL="60960" marR="60960" marT="30480" marB="30480">
                    <a:lnL w="12700" cap="flat" cmpd="sng" algn="ctr">
                      <a:solidFill>
                        <a:schemeClr val="tx1"/>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extLst>
                  <a:ext uri="{0D108BD9-81ED-4DB2-BD59-A6C34878D82A}">
                    <a16:rowId xmlns:a16="http://schemas.microsoft.com/office/drawing/2014/main" val="1259007678"/>
                  </a:ext>
                </a:extLst>
              </a:tr>
              <a:tr h="304377">
                <a:tc>
                  <a:txBody>
                    <a:bodyPr/>
                    <a:lstStyle/>
                    <a:p>
                      <a:r>
                        <a:rPr lang="en-US" sz="800" dirty="0">
                          <a:solidFill>
                            <a:srgbClr val="211A52"/>
                          </a:solidFill>
                          <a:latin typeface="Barlow" panose="00000500000000000000" pitchFamily="2" charset="0"/>
                        </a:rPr>
                        <a:t>Title</a:t>
                      </a:r>
                    </a:p>
                  </a:txBody>
                  <a:tcPr marL="60960" marR="60960" marT="30480" marB="30480">
                    <a:lnL w="12700" cap="flat" cmpd="sng" algn="ctr">
                      <a:solidFill>
                        <a:schemeClr val="tx1"/>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extLst>
                  <a:ext uri="{0D108BD9-81ED-4DB2-BD59-A6C34878D82A}">
                    <a16:rowId xmlns:a16="http://schemas.microsoft.com/office/drawing/2014/main" val="203860134"/>
                  </a:ext>
                </a:extLst>
              </a:tr>
              <a:tr h="304377">
                <a:tc>
                  <a:txBody>
                    <a:bodyPr/>
                    <a:lstStyle/>
                    <a:p>
                      <a:r>
                        <a:rPr lang="en-US" sz="800" dirty="0">
                          <a:solidFill>
                            <a:srgbClr val="211A52"/>
                          </a:solidFill>
                          <a:latin typeface="Barlow" panose="00000500000000000000" pitchFamily="2" charset="0"/>
                        </a:rPr>
                        <a:t>Title</a:t>
                      </a:r>
                    </a:p>
                  </a:txBody>
                  <a:tcPr marL="60960" marR="60960" marT="30480" marB="30480">
                    <a:lnL w="12700" cap="flat" cmpd="sng" algn="ctr">
                      <a:solidFill>
                        <a:schemeClr val="tx1"/>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rgbClr val="8797B6"/>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tc>
                  <a:txBody>
                    <a:bodyPr/>
                    <a:lstStyle/>
                    <a:p>
                      <a:endParaRPr lang="en-US" sz="800" dirty="0">
                        <a:latin typeface="Bahnschrift" panose="020B0502040204020203" pitchFamily="34" charset="0"/>
                      </a:endParaRPr>
                    </a:p>
                  </a:txBody>
                  <a:tcPr marL="60960" marR="60960" marT="30480" marB="30480">
                    <a:lnL w="12700" cap="flat" cmpd="sng" algn="ctr">
                      <a:solidFill>
                        <a:srgbClr val="8797B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797B6"/>
                      </a:solidFill>
                      <a:prstDash val="solid"/>
                      <a:round/>
                      <a:headEnd type="none" w="med" len="med"/>
                      <a:tailEnd type="none" w="med" len="med"/>
                    </a:lnT>
                    <a:lnB w="12700" cap="flat" cmpd="sng" algn="ctr">
                      <a:solidFill>
                        <a:srgbClr val="8797B6"/>
                      </a:solidFill>
                      <a:prstDash val="solid"/>
                      <a:round/>
                      <a:headEnd type="none" w="med" len="med"/>
                      <a:tailEnd type="none" w="med" len="med"/>
                    </a:lnB>
                  </a:tcPr>
                </a:tc>
                <a:extLst>
                  <a:ext uri="{0D108BD9-81ED-4DB2-BD59-A6C34878D82A}">
                    <a16:rowId xmlns:a16="http://schemas.microsoft.com/office/drawing/2014/main" val="2169672602"/>
                  </a:ext>
                </a:extLst>
              </a:tr>
            </a:tbl>
          </a:graphicData>
        </a:graphic>
      </p:graphicFrame>
      <p:sp>
        <p:nvSpPr>
          <p:cNvPr id="23" name="Rectangle 46">
            <a:extLst>
              <a:ext uri="{FF2B5EF4-FFF2-40B4-BE49-F238E27FC236}">
                <a16:creationId xmlns:a16="http://schemas.microsoft.com/office/drawing/2014/main" id="{3CDAC67E-0F6E-F544-861C-DF97D17336AF}"/>
              </a:ext>
            </a:extLst>
          </p:cNvPr>
          <p:cNvSpPr/>
          <p:nvPr/>
        </p:nvSpPr>
        <p:spPr>
          <a:xfrm>
            <a:off x="4876800" y="4140133"/>
            <a:ext cx="2743200" cy="217964"/>
          </a:xfrm>
          <a:prstGeom prst="rect">
            <a:avLst/>
          </a:prstGeom>
          <a:solidFill>
            <a:srgbClr val="211A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ExtraBold" panose="00000900000000000000" pitchFamily="2" charset="0"/>
            </a:endParaRPr>
          </a:p>
        </p:txBody>
      </p:sp>
      <p:sp>
        <p:nvSpPr>
          <p:cNvPr id="24" name="Rectangle 47">
            <a:extLst>
              <a:ext uri="{FF2B5EF4-FFF2-40B4-BE49-F238E27FC236}">
                <a16:creationId xmlns:a16="http://schemas.microsoft.com/office/drawing/2014/main" id="{62818E5D-F23C-0148-83F1-F0BE4010B075}"/>
              </a:ext>
            </a:extLst>
          </p:cNvPr>
          <p:cNvSpPr/>
          <p:nvPr/>
        </p:nvSpPr>
        <p:spPr>
          <a:xfrm>
            <a:off x="4876800" y="4433595"/>
            <a:ext cx="3435871" cy="217964"/>
          </a:xfrm>
          <a:prstGeom prst="rect">
            <a:avLst/>
          </a:prstGeom>
          <a:solidFill>
            <a:srgbClr val="211A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ExtraBold" panose="00000900000000000000" pitchFamily="2" charset="0"/>
            </a:endParaRPr>
          </a:p>
        </p:txBody>
      </p:sp>
      <p:sp>
        <p:nvSpPr>
          <p:cNvPr id="26" name="Rectangle 49">
            <a:extLst>
              <a:ext uri="{FF2B5EF4-FFF2-40B4-BE49-F238E27FC236}">
                <a16:creationId xmlns:a16="http://schemas.microsoft.com/office/drawing/2014/main" id="{F5945E48-2D39-414D-872F-E9D5658C342D}"/>
              </a:ext>
            </a:extLst>
          </p:cNvPr>
          <p:cNvSpPr/>
          <p:nvPr/>
        </p:nvSpPr>
        <p:spPr>
          <a:xfrm>
            <a:off x="5757334" y="4742963"/>
            <a:ext cx="1168400" cy="217964"/>
          </a:xfrm>
          <a:prstGeom prst="rect">
            <a:avLst/>
          </a:prstGeom>
          <a:solidFill>
            <a:srgbClr val="211A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ExtraBold" panose="00000900000000000000" pitchFamily="2" charset="0"/>
            </a:endParaRPr>
          </a:p>
        </p:txBody>
      </p:sp>
      <p:sp>
        <p:nvSpPr>
          <p:cNvPr id="27" name="Rectangle 50">
            <a:extLst>
              <a:ext uri="{FF2B5EF4-FFF2-40B4-BE49-F238E27FC236}">
                <a16:creationId xmlns:a16="http://schemas.microsoft.com/office/drawing/2014/main" id="{6E3B9E97-3837-6C49-8F72-EAAB4B31F19E}"/>
              </a:ext>
            </a:extLst>
          </p:cNvPr>
          <p:cNvSpPr/>
          <p:nvPr/>
        </p:nvSpPr>
        <p:spPr>
          <a:xfrm>
            <a:off x="6288865" y="5051689"/>
            <a:ext cx="2023806" cy="217964"/>
          </a:xfrm>
          <a:prstGeom prst="rect">
            <a:avLst/>
          </a:prstGeom>
          <a:solidFill>
            <a:srgbClr val="211A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ExtraBold" panose="00000900000000000000" pitchFamily="2" charset="0"/>
            </a:endParaRPr>
          </a:p>
        </p:txBody>
      </p:sp>
      <p:sp>
        <p:nvSpPr>
          <p:cNvPr id="29" name="Diamond 52">
            <a:extLst>
              <a:ext uri="{FF2B5EF4-FFF2-40B4-BE49-F238E27FC236}">
                <a16:creationId xmlns:a16="http://schemas.microsoft.com/office/drawing/2014/main" id="{4601796D-1666-5D41-822B-773061849FAC}"/>
              </a:ext>
            </a:extLst>
          </p:cNvPr>
          <p:cNvSpPr/>
          <p:nvPr/>
        </p:nvSpPr>
        <p:spPr>
          <a:xfrm>
            <a:off x="7162800" y="4113847"/>
            <a:ext cx="309677" cy="270536"/>
          </a:xfrm>
          <a:prstGeom prst="diamond">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933" b="1" dirty="0">
                <a:solidFill>
                  <a:prstClr val="white"/>
                </a:solidFill>
                <a:latin typeface="Barlow ExtraBold" panose="00000900000000000000" pitchFamily="2" charset="0"/>
              </a:rPr>
              <a:t>1</a:t>
            </a:r>
          </a:p>
        </p:txBody>
      </p:sp>
      <p:sp>
        <p:nvSpPr>
          <p:cNvPr id="30" name="Rectangle 56">
            <a:extLst>
              <a:ext uri="{FF2B5EF4-FFF2-40B4-BE49-F238E27FC236}">
                <a16:creationId xmlns:a16="http://schemas.microsoft.com/office/drawing/2014/main" id="{DA933A1D-DE51-E240-9338-866D1EBA4E64}"/>
              </a:ext>
            </a:extLst>
          </p:cNvPr>
          <p:cNvSpPr/>
          <p:nvPr/>
        </p:nvSpPr>
        <p:spPr>
          <a:xfrm>
            <a:off x="5080000" y="5359635"/>
            <a:ext cx="3232671" cy="217964"/>
          </a:xfrm>
          <a:prstGeom prst="rect">
            <a:avLst/>
          </a:prstGeom>
          <a:solidFill>
            <a:srgbClr val="211A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ExtraBold" panose="00000900000000000000" pitchFamily="2" charset="0"/>
            </a:endParaRPr>
          </a:p>
        </p:txBody>
      </p:sp>
      <p:sp>
        <p:nvSpPr>
          <p:cNvPr id="31" name="Diamond 57">
            <a:extLst>
              <a:ext uri="{FF2B5EF4-FFF2-40B4-BE49-F238E27FC236}">
                <a16:creationId xmlns:a16="http://schemas.microsoft.com/office/drawing/2014/main" id="{E7AF31CB-0AE4-AC4A-AF8A-CA522A67D8F0}"/>
              </a:ext>
            </a:extLst>
          </p:cNvPr>
          <p:cNvSpPr/>
          <p:nvPr/>
        </p:nvSpPr>
        <p:spPr>
          <a:xfrm>
            <a:off x="7823200" y="4408732"/>
            <a:ext cx="309677" cy="270536"/>
          </a:xfrm>
          <a:prstGeom prst="diamond">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933" b="1" dirty="0">
                <a:solidFill>
                  <a:prstClr val="white"/>
                </a:solidFill>
                <a:latin typeface="Barlow ExtraBold" panose="00000900000000000000" pitchFamily="2" charset="0"/>
              </a:rPr>
              <a:t>2</a:t>
            </a:r>
          </a:p>
        </p:txBody>
      </p:sp>
      <p:sp>
        <p:nvSpPr>
          <p:cNvPr id="32" name="Diamond 58">
            <a:extLst>
              <a:ext uri="{FF2B5EF4-FFF2-40B4-BE49-F238E27FC236}">
                <a16:creationId xmlns:a16="http://schemas.microsoft.com/office/drawing/2014/main" id="{DAB2A517-ECF0-0749-9DBF-3AA133F02593}"/>
              </a:ext>
            </a:extLst>
          </p:cNvPr>
          <p:cNvSpPr/>
          <p:nvPr/>
        </p:nvSpPr>
        <p:spPr>
          <a:xfrm>
            <a:off x="6406031" y="4716677"/>
            <a:ext cx="309677" cy="270536"/>
          </a:xfrm>
          <a:prstGeom prst="diamond">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933" b="1" dirty="0">
                <a:solidFill>
                  <a:prstClr val="white"/>
                </a:solidFill>
                <a:latin typeface="Barlow ExtraBold" panose="00000900000000000000" pitchFamily="2" charset="0"/>
              </a:rPr>
              <a:t>3</a:t>
            </a:r>
          </a:p>
        </p:txBody>
      </p:sp>
      <p:sp>
        <p:nvSpPr>
          <p:cNvPr id="33" name="Diamond 59">
            <a:extLst>
              <a:ext uri="{FF2B5EF4-FFF2-40B4-BE49-F238E27FC236}">
                <a16:creationId xmlns:a16="http://schemas.microsoft.com/office/drawing/2014/main" id="{52A67409-1B63-0E47-B957-36E8E6D3B1FA}"/>
              </a:ext>
            </a:extLst>
          </p:cNvPr>
          <p:cNvSpPr/>
          <p:nvPr/>
        </p:nvSpPr>
        <p:spPr>
          <a:xfrm>
            <a:off x="7814734" y="5025403"/>
            <a:ext cx="309677" cy="270536"/>
          </a:xfrm>
          <a:prstGeom prst="diamond">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933" b="1" dirty="0">
                <a:solidFill>
                  <a:prstClr val="white"/>
                </a:solidFill>
                <a:latin typeface="Barlow ExtraBold" panose="00000900000000000000" pitchFamily="2" charset="0"/>
              </a:rPr>
              <a:t>4</a:t>
            </a:r>
          </a:p>
        </p:txBody>
      </p:sp>
      <p:sp>
        <p:nvSpPr>
          <p:cNvPr id="34" name="Diamond 60">
            <a:extLst>
              <a:ext uri="{FF2B5EF4-FFF2-40B4-BE49-F238E27FC236}">
                <a16:creationId xmlns:a16="http://schemas.microsoft.com/office/drawing/2014/main" id="{0D4C9124-A5BC-E343-9DF3-107AE8441B7A}"/>
              </a:ext>
            </a:extLst>
          </p:cNvPr>
          <p:cNvSpPr/>
          <p:nvPr/>
        </p:nvSpPr>
        <p:spPr>
          <a:xfrm>
            <a:off x="7860880" y="5333349"/>
            <a:ext cx="309677" cy="270536"/>
          </a:xfrm>
          <a:prstGeom prst="diamond">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933" b="1" dirty="0">
                <a:solidFill>
                  <a:prstClr val="white"/>
                </a:solidFill>
                <a:latin typeface="Barlow ExtraBold" panose="00000900000000000000" pitchFamily="2" charset="0"/>
              </a:rPr>
              <a:t>5</a:t>
            </a:r>
          </a:p>
        </p:txBody>
      </p:sp>
      <p:sp>
        <p:nvSpPr>
          <p:cNvPr id="11" name="Pladsholder til tekst 10">
            <a:extLst>
              <a:ext uri="{FF2B5EF4-FFF2-40B4-BE49-F238E27FC236}">
                <a16:creationId xmlns:a16="http://schemas.microsoft.com/office/drawing/2014/main" id="{791F8289-075E-413E-9A1A-57CA9CD356F1}"/>
              </a:ext>
            </a:extLst>
          </p:cNvPr>
          <p:cNvSpPr>
            <a:spLocks noGrp="1"/>
          </p:cNvSpPr>
          <p:nvPr>
            <p:ph type="body" sz="quarter" idx="13"/>
          </p:nvPr>
        </p:nvSpPr>
        <p:spPr/>
        <p:txBody>
          <a:bodyPr/>
          <a:lstStyle/>
          <a:p>
            <a:r>
              <a:rPr lang="da-DK" dirty="0"/>
              <a:t>AAU Proof of Concept 2022</a:t>
            </a:r>
          </a:p>
        </p:txBody>
      </p:sp>
      <p:sp>
        <p:nvSpPr>
          <p:cNvPr id="36" name="TextBox 11">
            <a:extLst>
              <a:ext uri="{FF2B5EF4-FFF2-40B4-BE49-F238E27FC236}">
                <a16:creationId xmlns:a16="http://schemas.microsoft.com/office/drawing/2014/main" id="{A726E150-EFF8-4A40-BE65-CDF8C1533A91}"/>
              </a:ext>
            </a:extLst>
          </p:cNvPr>
          <p:cNvSpPr txBox="1"/>
          <p:nvPr/>
        </p:nvSpPr>
        <p:spPr>
          <a:xfrm>
            <a:off x="711199" y="400751"/>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The Project</a:t>
            </a:r>
          </a:p>
        </p:txBody>
      </p:sp>
      <p:sp>
        <p:nvSpPr>
          <p:cNvPr id="37" name="TextBox 11">
            <a:extLst>
              <a:ext uri="{FF2B5EF4-FFF2-40B4-BE49-F238E27FC236}">
                <a16:creationId xmlns:a16="http://schemas.microsoft.com/office/drawing/2014/main" id="{D7E7D361-BC34-4F49-9A4D-B7BA7740F3C8}"/>
              </a:ext>
            </a:extLst>
          </p:cNvPr>
          <p:cNvSpPr txBox="1"/>
          <p:nvPr/>
        </p:nvSpPr>
        <p:spPr>
          <a:xfrm>
            <a:off x="711201" y="823796"/>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AAU PoC Project</a:t>
            </a:r>
          </a:p>
        </p:txBody>
      </p:sp>
    </p:spTree>
    <p:extLst>
      <p:ext uri="{BB962C8B-B14F-4D97-AF65-F5344CB8AC3E}">
        <p14:creationId xmlns:p14="http://schemas.microsoft.com/office/powerpoint/2010/main" val="335119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5" name="Rektangel 34"/>
          <p:cNvSpPr/>
          <p:nvPr/>
        </p:nvSpPr>
        <p:spPr>
          <a:xfrm>
            <a:off x="711199" y="1447800"/>
            <a:ext cx="2344137"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36" name="TextBox 11"/>
          <p:cNvSpPr txBox="1"/>
          <p:nvPr/>
        </p:nvSpPr>
        <p:spPr>
          <a:xfrm>
            <a:off x="1168400" y="1527890"/>
            <a:ext cx="1676401"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Present Day</a:t>
            </a:r>
          </a:p>
        </p:txBody>
      </p:sp>
      <p:sp>
        <p:nvSpPr>
          <p:cNvPr id="37" name="Rektangel 36"/>
          <p:cNvSpPr/>
          <p:nvPr/>
        </p:nvSpPr>
        <p:spPr>
          <a:xfrm>
            <a:off x="711199" y="1964179"/>
            <a:ext cx="2344137" cy="39032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38" name="Rektangel 37"/>
          <p:cNvSpPr/>
          <p:nvPr/>
        </p:nvSpPr>
        <p:spPr>
          <a:xfrm>
            <a:off x="732376" y="2002907"/>
            <a:ext cx="2112425"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At present, we have developed….</a:t>
            </a:r>
          </a:p>
        </p:txBody>
      </p:sp>
      <p:pic>
        <p:nvPicPr>
          <p:cNvPr id="40" name="Graphic 2">
            <a:extLst>
              <a:ext uri="{FF2B5EF4-FFF2-40B4-BE49-F238E27FC236}">
                <a16:creationId xmlns:a16="http://schemas.microsoft.com/office/drawing/2014/main" id="{F087189C-127D-604A-AF32-C2BB22319C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905" y="1513616"/>
            <a:ext cx="285895" cy="285895"/>
          </a:xfrm>
          <a:prstGeom prst="rect">
            <a:avLst/>
          </a:prstGeom>
          <a:effectLst/>
        </p:spPr>
      </p:pic>
      <p:sp>
        <p:nvSpPr>
          <p:cNvPr id="41" name="Rektangel 40"/>
          <p:cNvSpPr/>
          <p:nvPr/>
        </p:nvSpPr>
        <p:spPr>
          <a:xfrm>
            <a:off x="3156938" y="1447800"/>
            <a:ext cx="398608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42" name="TextBox 11"/>
          <p:cNvSpPr txBox="1"/>
          <p:nvPr/>
        </p:nvSpPr>
        <p:spPr>
          <a:xfrm>
            <a:off x="3266352" y="1533453"/>
            <a:ext cx="3782885"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Milestone 1</a:t>
            </a:r>
          </a:p>
        </p:txBody>
      </p:sp>
      <p:sp>
        <p:nvSpPr>
          <p:cNvPr id="43" name="Rektangel 42"/>
          <p:cNvSpPr/>
          <p:nvPr/>
        </p:nvSpPr>
        <p:spPr>
          <a:xfrm>
            <a:off x="3156938" y="1964179"/>
            <a:ext cx="3986085" cy="12616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44" name="Rektangel 43"/>
          <p:cNvSpPr/>
          <p:nvPr/>
        </p:nvSpPr>
        <p:spPr>
          <a:xfrm>
            <a:off x="3178113" y="2002906"/>
            <a:ext cx="3964909"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Description</a:t>
            </a:r>
          </a:p>
        </p:txBody>
      </p:sp>
      <p:sp>
        <p:nvSpPr>
          <p:cNvPr id="68" name="Rektangel 67"/>
          <p:cNvSpPr/>
          <p:nvPr/>
        </p:nvSpPr>
        <p:spPr>
          <a:xfrm>
            <a:off x="7236808" y="1447800"/>
            <a:ext cx="398608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69" name="TextBox 11"/>
          <p:cNvSpPr txBox="1"/>
          <p:nvPr/>
        </p:nvSpPr>
        <p:spPr>
          <a:xfrm>
            <a:off x="7346222" y="1533453"/>
            <a:ext cx="3782885"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Milestone 2</a:t>
            </a:r>
          </a:p>
        </p:txBody>
      </p:sp>
      <p:sp>
        <p:nvSpPr>
          <p:cNvPr id="70" name="Rektangel 69"/>
          <p:cNvSpPr/>
          <p:nvPr/>
        </p:nvSpPr>
        <p:spPr>
          <a:xfrm>
            <a:off x="7236808" y="1964179"/>
            <a:ext cx="3986085" cy="12616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71" name="Rektangel 70"/>
          <p:cNvSpPr/>
          <p:nvPr/>
        </p:nvSpPr>
        <p:spPr>
          <a:xfrm>
            <a:off x="7257983" y="2002906"/>
            <a:ext cx="3964909"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Description</a:t>
            </a:r>
          </a:p>
        </p:txBody>
      </p:sp>
      <p:sp>
        <p:nvSpPr>
          <p:cNvPr id="73" name="Rektangel 72"/>
          <p:cNvSpPr/>
          <p:nvPr/>
        </p:nvSpPr>
        <p:spPr>
          <a:xfrm>
            <a:off x="3156937" y="3954586"/>
            <a:ext cx="2634263" cy="1912813"/>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78" name="Rektangel 77"/>
          <p:cNvSpPr/>
          <p:nvPr/>
        </p:nvSpPr>
        <p:spPr>
          <a:xfrm>
            <a:off x="3156938" y="3446586"/>
            <a:ext cx="2634263"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79" name="TextBox 11"/>
          <p:cNvSpPr txBox="1"/>
          <p:nvPr/>
        </p:nvSpPr>
        <p:spPr>
          <a:xfrm>
            <a:off x="3266353" y="3532238"/>
            <a:ext cx="2423248"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Milestone 3</a:t>
            </a:r>
          </a:p>
        </p:txBody>
      </p:sp>
      <p:sp>
        <p:nvSpPr>
          <p:cNvPr id="84" name="Rektangel 83"/>
          <p:cNvSpPr/>
          <p:nvPr/>
        </p:nvSpPr>
        <p:spPr>
          <a:xfrm>
            <a:off x="3156937" y="3997288"/>
            <a:ext cx="2634263"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Description</a:t>
            </a:r>
          </a:p>
        </p:txBody>
      </p:sp>
      <p:sp>
        <p:nvSpPr>
          <p:cNvPr id="85" name="Rektangel 84"/>
          <p:cNvSpPr/>
          <p:nvPr/>
        </p:nvSpPr>
        <p:spPr>
          <a:xfrm>
            <a:off x="8588629" y="3953610"/>
            <a:ext cx="2634263" cy="1912813"/>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86" name="Rektangel 85"/>
          <p:cNvSpPr/>
          <p:nvPr/>
        </p:nvSpPr>
        <p:spPr>
          <a:xfrm>
            <a:off x="8588630" y="3445609"/>
            <a:ext cx="2634263"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87" name="TextBox 11"/>
          <p:cNvSpPr txBox="1"/>
          <p:nvPr/>
        </p:nvSpPr>
        <p:spPr>
          <a:xfrm>
            <a:off x="8698045" y="3531261"/>
            <a:ext cx="2423248"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Milestone 5</a:t>
            </a:r>
          </a:p>
        </p:txBody>
      </p:sp>
      <p:sp>
        <p:nvSpPr>
          <p:cNvPr id="88" name="Rektangel 87"/>
          <p:cNvSpPr/>
          <p:nvPr/>
        </p:nvSpPr>
        <p:spPr>
          <a:xfrm>
            <a:off x="8588629" y="3996311"/>
            <a:ext cx="2634263"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Description</a:t>
            </a:r>
          </a:p>
        </p:txBody>
      </p:sp>
      <p:sp>
        <p:nvSpPr>
          <p:cNvPr id="89" name="Rektangel 88"/>
          <p:cNvSpPr/>
          <p:nvPr/>
        </p:nvSpPr>
        <p:spPr>
          <a:xfrm>
            <a:off x="5872783" y="3953610"/>
            <a:ext cx="2634263" cy="1912813"/>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90" name="Rektangel 89"/>
          <p:cNvSpPr/>
          <p:nvPr/>
        </p:nvSpPr>
        <p:spPr>
          <a:xfrm>
            <a:off x="5872783" y="3445609"/>
            <a:ext cx="2634263"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91" name="TextBox 11"/>
          <p:cNvSpPr txBox="1"/>
          <p:nvPr/>
        </p:nvSpPr>
        <p:spPr>
          <a:xfrm>
            <a:off x="5982198" y="3531261"/>
            <a:ext cx="2423248"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Milestone 4</a:t>
            </a:r>
          </a:p>
        </p:txBody>
      </p:sp>
      <p:sp>
        <p:nvSpPr>
          <p:cNvPr id="92" name="Rektangel 91"/>
          <p:cNvSpPr/>
          <p:nvPr/>
        </p:nvSpPr>
        <p:spPr>
          <a:xfrm>
            <a:off x="5872783" y="3996311"/>
            <a:ext cx="2634263" cy="233397"/>
          </a:xfrm>
          <a:prstGeom prst="rect">
            <a:avLst/>
          </a:prstGeom>
          <a:effectLst/>
        </p:spPr>
        <p:txBody>
          <a:bodyPr wrap="square">
            <a:spAutoFit/>
          </a:bodyPr>
          <a:lstStyle/>
          <a:p>
            <a:pPr defTabSz="609630">
              <a:lnSpc>
                <a:spcPts val="1133"/>
              </a:lnSpc>
            </a:pPr>
            <a:r>
              <a:rPr lang="en-US" sz="933" dirty="0">
                <a:solidFill>
                  <a:prstClr val="white"/>
                </a:solidFill>
                <a:latin typeface="Barlow" panose="00000500000000000000" pitchFamily="2" charset="0"/>
              </a:rPr>
              <a:t>Description</a:t>
            </a:r>
          </a:p>
        </p:txBody>
      </p:sp>
      <p:sp>
        <p:nvSpPr>
          <p:cNvPr id="8" name="Pladsholder til tekst 7">
            <a:extLst>
              <a:ext uri="{FF2B5EF4-FFF2-40B4-BE49-F238E27FC236}">
                <a16:creationId xmlns:a16="http://schemas.microsoft.com/office/drawing/2014/main" id="{3AC546F2-3578-4C4E-92C1-2827EA0849AB}"/>
              </a:ext>
            </a:extLst>
          </p:cNvPr>
          <p:cNvSpPr>
            <a:spLocks noGrp="1"/>
          </p:cNvSpPr>
          <p:nvPr>
            <p:ph type="body" sz="quarter" idx="13"/>
          </p:nvPr>
        </p:nvSpPr>
        <p:spPr/>
        <p:txBody>
          <a:bodyPr/>
          <a:lstStyle/>
          <a:p>
            <a:r>
              <a:rPr lang="da-DK" dirty="0"/>
              <a:t>AAU Proof of Concept 2022</a:t>
            </a:r>
          </a:p>
        </p:txBody>
      </p:sp>
      <p:sp>
        <p:nvSpPr>
          <p:cNvPr id="32" name="TextBox 11">
            <a:extLst>
              <a:ext uri="{FF2B5EF4-FFF2-40B4-BE49-F238E27FC236}">
                <a16:creationId xmlns:a16="http://schemas.microsoft.com/office/drawing/2014/main" id="{CC0DA200-4FE2-4C8C-BFF5-00E1CB42B217}"/>
              </a:ext>
            </a:extLst>
          </p:cNvPr>
          <p:cNvSpPr txBox="1"/>
          <p:nvPr/>
        </p:nvSpPr>
        <p:spPr>
          <a:xfrm>
            <a:off x="711199" y="400751"/>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The Project</a:t>
            </a:r>
          </a:p>
        </p:txBody>
      </p:sp>
      <p:sp>
        <p:nvSpPr>
          <p:cNvPr id="33" name="TextBox 11">
            <a:extLst>
              <a:ext uri="{FF2B5EF4-FFF2-40B4-BE49-F238E27FC236}">
                <a16:creationId xmlns:a16="http://schemas.microsoft.com/office/drawing/2014/main" id="{47AA647C-34A0-44ED-AF7A-C782BAE20D88}"/>
              </a:ext>
            </a:extLst>
          </p:cNvPr>
          <p:cNvSpPr txBox="1"/>
          <p:nvPr/>
        </p:nvSpPr>
        <p:spPr>
          <a:xfrm>
            <a:off x="711201" y="823796"/>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AAU PoC Project</a:t>
            </a:r>
          </a:p>
        </p:txBody>
      </p:sp>
    </p:spTree>
    <p:extLst>
      <p:ext uri="{BB962C8B-B14F-4D97-AF65-F5344CB8AC3E}">
        <p14:creationId xmlns:p14="http://schemas.microsoft.com/office/powerpoint/2010/main" val="290271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20" name="Oval 81">
            <a:extLst>
              <a:ext uri="{FF2B5EF4-FFF2-40B4-BE49-F238E27FC236}">
                <a16:creationId xmlns:a16="http://schemas.microsoft.com/office/drawing/2014/main" id="{4697E3DA-9D5B-9D4D-9D9C-701C4FC66B88}"/>
              </a:ext>
            </a:extLst>
          </p:cNvPr>
          <p:cNvSpPr/>
          <p:nvPr/>
        </p:nvSpPr>
        <p:spPr>
          <a:xfrm>
            <a:off x="1154715" y="1474650"/>
            <a:ext cx="1154360" cy="1154661"/>
          </a:xfrm>
          <a:prstGeom prst="ellipse">
            <a:avLst/>
          </a:prstGeom>
          <a:solidFill>
            <a:srgbClr val="8797B6">
              <a:alpha val="30000"/>
            </a:srgbClr>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sp>
        <p:nvSpPr>
          <p:cNvPr id="21" name="Oval 82">
            <a:extLst>
              <a:ext uri="{FF2B5EF4-FFF2-40B4-BE49-F238E27FC236}">
                <a16:creationId xmlns:a16="http://schemas.microsoft.com/office/drawing/2014/main" id="{36380D3B-4B2C-3742-A159-DA7A743BAFDF}"/>
              </a:ext>
            </a:extLst>
          </p:cNvPr>
          <p:cNvSpPr/>
          <p:nvPr/>
        </p:nvSpPr>
        <p:spPr>
          <a:xfrm>
            <a:off x="1247991" y="1567950"/>
            <a:ext cx="967807" cy="968060"/>
          </a:xfrm>
          <a:prstGeom prst="ellipse">
            <a:avLst/>
          </a:prstGeom>
          <a:solidFill>
            <a:srgbClr val="8797B6"/>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grpSp>
        <p:nvGrpSpPr>
          <p:cNvPr id="22" name="Gruppe 2">
            <a:extLst>
              <a:ext uri="{FF2B5EF4-FFF2-40B4-BE49-F238E27FC236}">
                <a16:creationId xmlns:a16="http://schemas.microsoft.com/office/drawing/2014/main" id="{8728CFE8-7495-BB43-A399-54F9207A56F6}"/>
              </a:ext>
            </a:extLst>
          </p:cNvPr>
          <p:cNvGrpSpPr/>
          <p:nvPr/>
        </p:nvGrpSpPr>
        <p:grpSpPr>
          <a:xfrm rot="16200000">
            <a:off x="1720566" y="1018243"/>
            <a:ext cx="1076777" cy="2067475"/>
            <a:chOff x="5248236" y="2144430"/>
            <a:chExt cx="1087002" cy="2087106"/>
          </a:xfrm>
        </p:grpSpPr>
        <p:cxnSp>
          <p:nvCxnSpPr>
            <p:cNvPr id="23" name="直接连接符 84">
              <a:extLst>
                <a:ext uri="{FF2B5EF4-FFF2-40B4-BE49-F238E27FC236}">
                  <a16:creationId xmlns:a16="http://schemas.microsoft.com/office/drawing/2014/main" id="{4F1665EB-BBD5-6F4D-81A7-99738B417AF3}"/>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24" name="弧形 85">
              <a:extLst>
                <a:ext uri="{FF2B5EF4-FFF2-40B4-BE49-F238E27FC236}">
                  <a16:creationId xmlns:a16="http://schemas.microsoft.com/office/drawing/2014/main" id="{850DAF87-31FB-DC42-ACE7-E6B731A74518}"/>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219017">
                <a:defRPr/>
              </a:pPr>
              <a:endParaRPr lang="zh-CN" altLang="en-US" sz="933" kern="0">
                <a:solidFill>
                  <a:srgbClr val="FFFFFF"/>
                </a:solidFill>
                <a:latin typeface="Bahnschrift" panose="020B0502040204020203" pitchFamily="34" charset="0"/>
                <a:ea typeface="等线" panose="02010600030101010101" pitchFamily="2" charset="-122"/>
              </a:endParaRPr>
            </a:p>
          </p:txBody>
        </p:sp>
      </p:grpSp>
      <p:sp>
        <p:nvSpPr>
          <p:cNvPr id="25" name="Oval 81">
            <a:extLst>
              <a:ext uri="{FF2B5EF4-FFF2-40B4-BE49-F238E27FC236}">
                <a16:creationId xmlns:a16="http://schemas.microsoft.com/office/drawing/2014/main" id="{19089EBA-FE09-EC4E-AD96-EDC7EC08AF50}"/>
              </a:ext>
            </a:extLst>
          </p:cNvPr>
          <p:cNvSpPr/>
          <p:nvPr/>
        </p:nvSpPr>
        <p:spPr>
          <a:xfrm>
            <a:off x="3344294" y="1477805"/>
            <a:ext cx="1154360" cy="1154661"/>
          </a:xfrm>
          <a:prstGeom prst="ellipse">
            <a:avLst/>
          </a:prstGeom>
          <a:solidFill>
            <a:srgbClr val="8797B6">
              <a:alpha val="30000"/>
            </a:srgbClr>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sp>
        <p:nvSpPr>
          <p:cNvPr id="26" name="Oval 82">
            <a:extLst>
              <a:ext uri="{FF2B5EF4-FFF2-40B4-BE49-F238E27FC236}">
                <a16:creationId xmlns:a16="http://schemas.microsoft.com/office/drawing/2014/main" id="{02EC5255-7D0A-B04F-95A0-1BB621AA2BF3}"/>
              </a:ext>
            </a:extLst>
          </p:cNvPr>
          <p:cNvSpPr/>
          <p:nvPr/>
        </p:nvSpPr>
        <p:spPr>
          <a:xfrm>
            <a:off x="3430490" y="1573075"/>
            <a:ext cx="967807" cy="968060"/>
          </a:xfrm>
          <a:prstGeom prst="ellipse">
            <a:avLst/>
          </a:prstGeom>
          <a:solidFill>
            <a:srgbClr val="8797B6"/>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grpSp>
        <p:nvGrpSpPr>
          <p:cNvPr id="27" name="Gruppe 25">
            <a:extLst>
              <a:ext uri="{FF2B5EF4-FFF2-40B4-BE49-F238E27FC236}">
                <a16:creationId xmlns:a16="http://schemas.microsoft.com/office/drawing/2014/main" id="{C977006D-FA20-AA4E-A8FF-41B55B38FE1E}"/>
              </a:ext>
            </a:extLst>
          </p:cNvPr>
          <p:cNvGrpSpPr/>
          <p:nvPr/>
        </p:nvGrpSpPr>
        <p:grpSpPr>
          <a:xfrm rot="16200000">
            <a:off x="3906108" y="1018122"/>
            <a:ext cx="1076777" cy="2067475"/>
            <a:chOff x="5248236" y="2144430"/>
            <a:chExt cx="1087002" cy="2087106"/>
          </a:xfrm>
        </p:grpSpPr>
        <p:cxnSp>
          <p:nvCxnSpPr>
            <p:cNvPr id="28" name="直接连接符 84">
              <a:extLst>
                <a:ext uri="{FF2B5EF4-FFF2-40B4-BE49-F238E27FC236}">
                  <a16:creationId xmlns:a16="http://schemas.microsoft.com/office/drawing/2014/main" id="{4466B878-9E0F-3B4F-B9BE-29F5E76703B1}"/>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29" name="弧形 85">
              <a:extLst>
                <a:ext uri="{FF2B5EF4-FFF2-40B4-BE49-F238E27FC236}">
                  <a16:creationId xmlns:a16="http://schemas.microsoft.com/office/drawing/2014/main" id="{4BDB3EAF-7C47-F046-A8F7-1C5D717D1CB2}"/>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219017">
                <a:defRPr/>
              </a:pPr>
              <a:endParaRPr lang="zh-CN" altLang="en-US" sz="933" kern="0">
                <a:solidFill>
                  <a:srgbClr val="FFFFFF"/>
                </a:solidFill>
                <a:latin typeface="Bahnschrift" panose="020B0502040204020203" pitchFamily="34" charset="0"/>
                <a:ea typeface="等线" panose="02010600030101010101" pitchFamily="2" charset="-122"/>
              </a:endParaRPr>
            </a:p>
          </p:txBody>
        </p:sp>
      </p:grpSp>
      <p:sp>
        <p:nvSpPr>
          <p:cNvPr id="30" name="Oval 81">
            <a:extLst>
              <a:ext uri="{FF2B5EF4-FFF2-40B4-BE49-F238E27FC236}">
                <a16:creationId xmlns:a16="http://schemas.microsoft.com/office/drawing/2014/main" id="{2CB87DA7-8848-DA47-B6C0-37F2B10AA9EA}"/>
              </a:ext>
            </a:extLst>
          </p:cNvPr>
          <p:cNvSpPr/>
          <p:nvPr/>
        </p:nvSpPr>
        <p:spPr>
          <a:xfrm>
            <a:off x="5532377" y="1474650"/>
            <a:ext cx="1154360" cy="1154661"/>
          </a:xfrm>
          <a:prstGeom prst="ellipse">
            <a:avLst/>
          </a:prstGeom>
          <a:solidFill>
            <a:srgbClr val="8797B6">
              <a:alpha val="30000"/>
            </a:srgbClr>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sp>
        <p:nvSpPr>
          <p:cNvPr id="31" name="Oval 82">
            <a:extLst>
              <a:ext uri="{FF2B5EF4-FFF2-40B4-BE49-F238E27FC236}">
                <a16:creationId xmlns:a16="http://schemas.microsoft.com/office/drawing/2014/main" id="{7F9F74EA-339D-D34F-985A-D7697AD13CE8}"/>
              </a:ext>
            </a:extLst>
          </p:cNvPr>
          <p:cNvSpPr/>
          <p:nvPr/>
        </p:nvSpPr>
        <p:spPr>
          <a:xfrm>
            <a:off x="5625654" y="1567950"/>
            <a:ext cx="967807" cy="968060"/>
          </a:xfrm>
          <a:prstGeom prst="ellipse">
            <a:avLst/>
          </a:prstGeom>
          <a:solidFill>
            <a:srgbClr val="8797B6"/>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grpSp>
        <p:nvGrpSpPr>
          <p:cNvPr id="32" name="Gruppe 33">
            <a:extLst>
              <a:ext uri="{FF2B5EF4-FFF2-40B4-BE49-F238E27FC236}">
                <a16:creationId xmlns:a16="http://schemas.microsoft.com/office/drawing/2014/main" id="{CC11ADE1-2D02-C94D-8F7A-7D6E39841745}"/>
              </a:ext>
            </a:extLst>
          </p:cNvPr>
          <p:cNvGrpSpPr/>
          <p:nvPr/>
        </p:nvGrpSpPr>
        <p:grpSpPr>
          <a:xfrm rot="16200000">
            <a:off x="6090573" y="1017246"/>
            <a:ext cx="1076777" cy="2067475"/>
            <a:chOff x="5248236" y="2144430"/>
            <a:chExt cx="1087002" cy="2087106"/>
          </a:xfrm>
        </p:grpSpPr>
        <p:cxnSp>
          <p:nvCxnSpPr>
            <p:cNvPr id="33" name="直接连接符 84">
              <a:extLst>
                <a:ext uri="{FF2B5EF4-FFF2-40B4-BE49-F238E27FC236}">
                  <a16:creationId xmlns:a16="http://schemas.microsoft.com/office/drawing/2014/main" id="{A659F320-5E3D-974F-B9A8-00E3FD99F7D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34" name="弧形 85">
              <a:extLst>
                <a:ext uri="{FF2B5EF4-FFF2-40B4-BE49-F238E27FC236}">
                  <a16:creationId xmlns:a16="http://schemas.microsoft.com/office/drawing/2014/main" id="{A941A9C5-A21E-F648-9A03-C1DC248F5A06}"/>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219017">
                <a:defRPr/>
              </a:pPr>
              <a:endParaRPr lang="zh-CN" altLang="en-US" sz="933" kern="0">
                <a:solidFill>
                  <a:srgbClr val="FFFFFF"/>
                </a:solidFill>
                <a:latin typeface="Bahnschrift" panose="020B0502040204020203" pitchFamily="34" charset="0"/>
                <a:ea typeface="等线" panose="02010600030101010101" pitchFamily="2" charset="-122"/>
              </a:endParaRPr>
            </a:p>
          </p:txBody>
        </p:sp>
      </p:grpSp>
      <p:sp>
        <p:nvSpPr>
          <p:cNvPr id="42" name="Oval 81">
            <a:extLst>
              <a:ext uri="{FF2B5EF4-FFF2-40B4-BE49-F238E27FC236}">
                <a16:creationId xmlns:a16="http://schemas.microsoft.com/office/drawing/2014/main" id="{35247ADD-A991-FC43-89C6-25A5ED001506}"/>
              </a:ext>
            </a:extLst>
          </p:cNvPr>
          <p:cNvSpPr/>
          <p:nvPr/>
        </p:nvSpPr>
        <p:spPr>
          <a:xfrm>
            <a:off x="7718655" y="1474650"/>
            <a:ext cx="1154360" cy="1154661"/>
          </a:xfrm>
          <a:prstGeom prst="ellipse">
            <a:avLst/>
          </a:prstGeom>
          <a:solidFill>
            <a:srgbClr val="8797B6">
              <a:alpha val="30000"/>
            </a:srgbClr>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sp>
        <p:nvSpPr>
          <p:cNvPr id="43" name="Oval 82">
            <a:extLst>
              <a:ext uri="{FF2B5EF4-FFF2-40B4-BE49-F238E27FC236}">
                <a16:creationId xmlns:a16="http://schemas.microsoft.com/office/drawing/2014/main" id="{79ADF6EB-F2E1-0440-AB8A-D173CFD1763B}"/>
              </a:ext>
            </a:extLst>
          </p:cNvPr>
          <p:cNvSpPr/>
          <p:nvPr/>
        </p:nvSpPr>
        <p:spPr>
          <a:xfrm>
            <a:off x="7811932" y="1567950"/>
            <a:ext cx="967807" cy="968060"/>
          </a:xfrm>
          <a:prstGeom prst="ellipse">
            <a:avLst/>
          </a:prstGeom>
          <a:solidFill>
            <a:srgbClr val="8797B6"/>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grpSp>
        <p:nvGrpSpPr>
          <p:cNvPr id="44" name="Gruppe 76">
            <a:extLst>
              <a:ext uri="{FF2B5EF4-FFF2-40B4-BE49-F238E27FC236}">
                <a16:creationId xmlns:a16="http://schemas.microsoft.com/office/drawing/2014/main" id="{7309E620-B242-4149-B840-CE4191913943}"/>
              </a:ext>
            </a:extLst>
          </p:cNvPr>
          <p:cNvGrpSpPr/>
          <p:nvPr/>
        </p:nvGrpSpPr>
        <p:grpSpPr>
          <a:xfrm rot="16200000">
            <a:off x="8283835" y="1017246"/>
            <a:ext cx="1076777" cy="2067475"/>
            <a:chOff x="5248236" y="2144430"/>
            <a:chExt cx="1087002" cy="2087106"/>
          </a:xfrm>
        </p:grpSpPr>
        <p:cxnSp>
          <p:nvCxnSpPr>
            <p:cNvPr id="45" name="直接连接符 84">
              <a:extLst>
                <a:ext uri="{FF2B5EF4-FFF2-40B4-BE49-F238E27FC236}">
                  <a16:creationId xmlns:a16="http://schemas.microsoft.com/office/drawing/2014/main" id="{12EEC075-7AD5-564E-B5A6-7CD7B73A4072}"/>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46" name="弧形 85">
              <a:extLst>
                <a:ext uri="{FF2B5EF4-FFF2-40B4-BE49-F238E27FC236}">
                  <a16:creationId xmlns:a16="http://schemas.microsoft.com/office/drawing/2014/main" id="{3B49F9B0-E28F-4C4D-9671-A6196DFCC8A7}"/>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219017">
                <a:defRPr/>
              </a:pPr>
              <a:endParaRPr lang="zh-CN" altLang="en-US" sz="933" kern="0">
                <a:solidFill>
                  <a:srgbClr val="FFFFFF"/>
                </a:solidFill>
                <a:latin typeface="Bahnschrift" panose="020B0502040204020203" pitchFamily="34" charset="0"/>
                <a:ea typeface="等线" panose="02010600030101010101" pitchFamily="2" charset="-122"/>
              </a:endParaRPr>
            </a:p>
          </p:txBody>
        </p:sp>
      </p:grpSp>
      <p:sp>
        <p:nvSpPr>
          <p:cNvPr id="37" name="Oval 81">
            <a:extLst>
              <a:ext uri="{FF2B5EF4-FFF2-40B4-BE49-F238E27FC236}">
                <a16:creationId xmlns:a16="http://schemas.microsoft.com/office/drawing/2014/main" id="{185AE180-96D4-7540-91EE-32DD8FAAAEA9}"/>
              </a:ext>
            </a:extLst>
          </p:cNvPr>
          <p:cNvSpPr/>
          <p:nvPr/>
        </p:nvSpPr>
        <p:spPr>
          <a:xfrm>
            <a:off x="9901423" y="1474650"/>
            <a:ext cx="1154360" cy="1154661"/>
          </a:xfrm>
          <a:prstGeom prst="ellipse">
            <a:avLst/>
          </a:prstGeom>
          <a:solidFill>
            <a:srgbClr val="8797B6">
              <a:alpha val="30000"/>
            </a:srgbClr>
          </a:solidFill>
          <a:ln w="12700" cap="flat" cmpd="sng" algn="ctr">
            <a:noFill/>
            <a:prstDash val="solid"/>
            <a:miter lim="800000"/>
          </a:ln>
          <a:effectLst/>
        </p:spPr>
        <p:txBody>
          <a:bodyPr lIns="146279" tIns="73140" rIns="146279" bIns="73140" rtlCol="0" anchor="ctr"/>
          <a:lstStyle/>
          <a:p>
            <a:pPr algn="ctr" defTabSz="1219017">
              <a:defRPr/>
            </a:pPr>
            <a:endParaRPr lang="bg-BG" sz="2400" kern="0" dirty="0">
              <a:solidFill>
                <a:srgbClr val="FFFFFF"/>
              </a:solidFill>
              <a:latin typeface="Bahnschrift" panose="020B0502040204020203" pitchFamily="34" charset="0"/>
            </a:endParaRPr>
          </a:p>
        </p:txBody>
      </p:sp>
      <p:sp>
        <p:nvSpPr>
          <p:cNvPr id="38" name="Oval 82">
            <a:extLst>
              <a:ext uri="{FF2B5EF4-FFF2-40B4-BE49-F238E27FC236}">
                <a16:creationId xmlns:a16="http://schemas.microsoft.com/office/drawing/2014/main" id="{61D6C155-DB9B-154D-A5BA-B8A85C3FD122}"/>
              </a:ext>
            </a:extLst>
          </p:cNvPr>
          <p:cNvSpPr/>
          <p:nvPr/>
        </p:nvSpPr>
        <p:spPr>
          <a:xfrm>
            <a:off x="9994700" y="1567950"/>
            <a:ext cx="967807" cy="968060"/>
          </a:xfrm>
          <a:prstGeom prst="ellipse">
            <a:avLst/>
          </a:prstGeom>
          <a:solidFill>
            <a:srgbClr val="8797B6"/>
          </a:solidFill>
          <a:ln w="12700" cap="flat" cmpd="sng" algn="ctr">
            <a:noFill/>
            <a:prstDash val="solid"/>
            <a:miter lim="800000"/>
          </a:ln>
          <a:effectLst/>
        </p:spPr>
        <p:txBody>
          <a:bodyPr lIns="146279" tIns="73140" rIns="146279" bIns="73140" rtlCol="0" anchor="ctr"/>
          <a:lstStyle/>
          <a:p>
            <a:pPr algn="ctr" defTabSz="1219017">
              <a:defRPr/>
            </a:pPr>
            <a:endParaRPr lang="bg-BG" sz="2400" kern="0">
              <a:solidFill>
                <a:srgbClr val="FFFFFF"/>
              </a:solidFill>
              <a:latin typeface="Bahnschrift" panose="020B0502040204020203" pitchFamily="34" charset="0"/>
            </a:endParaRPr>
          </a:p>
        </p:txBody>
      </p:sp>
      <p:sp>
        <p:nvSpPr>
          <p:cNvPr id="84" name="Rektangel 83"/>
          <p:cNvSpPr/>
          <p:nvPr/>
        </p:nvSpPr>
        <p:spPr>
          <a:xfrm>
            <a:off x="780463" y="3098142"/>
            <a:ext cx="1905000" cy="406401"/>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85" name="TextBox 11"/>
          <p:cNvSpPr txBox="1"/>
          <p:nvPr/>
        </p:nvSpPr>
        <p:spPr>
          <a:xfrm>
            <a:off x="894762" y="3189622"/>
            <a:ext cx="1676401" cy="215444"/>
          </a:xfrm>
          <a:prstGeom prst="rect">
            <a:avLst/>
          </a:prstGeom>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2020 Q3</a:t>
            </a:r>
          </a:p>
        </p:txBody>
      </p:sp>
      <p:sp>
        <p:nvSpPr>
          <p:cNvPr id="86" name="Rektangel 85"/>
          <p:cNvSpPr/>
          <p:nvPr/>
        </p:nvSpPr>
        <p:spPr>
          <a:xfrm>
            <a:off x="780463" y="3614521"/>
            <a:ext cx="1905000" cy="2175323"/>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87" name="Rektangel 86"/>
          <p:cNvSpPr/>
          <p:nvPr/>
        </p:nvSpPr>
        <p:spPr>
          <a:xfrm>
            <a:off x="780463" y="4164245"/>
            <a:ext cx="1883825" cy="1502976"/>
          </a:xfrm>
          <a:prstGeom prst="rect">
            <a:avLst/>
          </a:prstGeom>
        </p:spPr>
        <p:txBody>
          <a:bodyPr wrap="square">
            <a:spAutoFit/>
          </a:bodyPr>
          <a:lstStyle/>
          <a:p>
            <a:pPr algn="ctr" defTabSz="609630">
              <a:lnSpc>
                <a:spcPts val="1133"/>
              </a:lnSpc>
            </a:pPr>
            <a:r>
              <a:rPr lang="en-US" sz="933" dirty="0">
                <a:solidFill>
                  <a:prstClr val="white"/>
                </a:solidFill>
                <a:latin typeface="Barlow" panose="00000500000000000000" pitchFamily="2" charset="0"/>
              </a:rPr>
              <a:t>Lorem ipsum dolor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consectetuer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adipiscing</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elit</a:t>
            </a:r>
            <a:r>
              <a:rPr lang="en-US" sz="933" dirty="0">
                <a:solidFill>
                  <a:prstClr val="white"/>
                </a:solidFill>
                <a:latin typeface="Barlow" panose="00000500000000000000" pitchFamily="2" charset="0"/>
              </a:rPr>
              <a:t>. Maecenas </a:t>
            </a:r>
            <a:r>
              <a:rPr lang="en-US" sz="933" dirty="0" err="1">
                <a:solidFill>
                  <a:prstClr val="white"/>
                </a:solidFill>
                <a:latin typeface="Barlow" panose="00000500000000000000" pitchFamily="2" charset="0"/>
              </a:rPr>
              <a:t>porttitor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congue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massa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posuere</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sed</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pulvinar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ultricies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purus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lectus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malesuada</a:t>
            </a:r>
            <a:r>
              <a:rPr lang="en-US" sz="933" dirty="0">
                <a:solidFill>
                  <a:prstClr val="white"/>
                </a:solidFill>
                <a:latin typeface="Barlow" panose="00000500000000000000" pitchFamily="2" charset="0"/>
              </a:rPr>
              <a:t> libero,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commodo</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eros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quis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urna</a:t>
            </a:r>
            <a:r>
              <a:rPr lang="en-US" sz="933" dirty="0">
                <a:solidFill>
                  <a:prstClr val="white"/>
                </a:solidFill>
                <a:latin typeface="Barlow" panose="00000500000000000000" pitchFamily="2" charset="0"/>
              </a:rPr>
              <a:t>.</a:t>
            </a:r>
          </a:p>
          <a:p>
            <a:pPr algn="ctr" defTabSz="609630">
              <a:lnSpc>
                <a:spcPts val="1133"/>
              </a:lnSpc>
            </a:pPr>
            <a:endParaRPr lang="en-US" sz="933" dirty="0">
              <a:solidFill>
                <a:prstClr val="white"/>
              </a:solidFill>
              <a:latin typeface="Barlow" panose="00000500000000000000" pitchFamily="2" charset="0"/>
            </a:endParaRPr>
          </a:p>
          <a:p>
            <a:pPr algn="ctr" defTabSz="609630">
              <a:lnSpc>
                <a:spcPts val="1133"/>
              </a:lnSpc>
            </a:pPr>
            <a:r>
              <a:rPr lang="en-US" sz="933" dirty="0">
                <a:solidFill>
                  <a:prstClr val="white"/>
                </a:solidFill>
                <a:latin typeface="Barlow" panose="00000500000000000000" pitchFamily="2" charset="0"/>
              </a:rPr>
              <a:t>Nunc </a:t>
            </a:r>
            <a:r>
              <a:rPr lang="en-US" sz="933" dirty="0" err="1">
                <a:solidFill>
                  <a:prstClr val="white"/>
                </a:solidFill>
                <a:latin typeface="Barlow" panose="00000500000000000000" pitchFamily="2" charset="0"/>
              </a:rPr>
              <a:t>viverra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imperdiet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enim</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est. </a:t>
            </a:r>
            <a:r>
              <a:rPr lang="en-US" sz="933" dirty="0" err="1">
                <a:solidFill>
                  <a:prstClr val="white"/>
                </a:solidFill>
                <a:latin typeface="Barlow" panose="00000500000000000000" pitchFamily="2" charset="0"/>
              </a:rPr>
              <a:t>Vivamus</a:t>
            </a:r>
            <a:r>
              <a:rPr lang="en-US" sz="933" dirty="0">
                <a:solidFill>
                  <a:prstClr val="white"/>
                </a:solidFill>
                <a:latin typeface="Barlow" panose="00000500000000000000" pitchFamily="2" charset="0"/>
              </a:rPr>
              <a:t> a </a:t>
            </a:r>
            <a:r>
              <a:rPr lang="en-US" sz="933" dirty="0" err="1">
                <a:solidFill>
                  <a:prstClr val="white"/>
                </a:solidFill>
                <a:latin typeface="Barlow" panose="00000500000000000000" pitchFamily="2" charset="0"/>
              </a:rPr>
              <a:t>tellus</a:t>
            </a:r>
            <a:endParaRPr lang="en-US" sz="933" dirty="0">
              <a:solidFill>
                <a:prstClr val="white"/>
              </a:solidFill>
              <a:latin typeface="Barlow" panose="00000500000000000000" pitchFamily="2" charset="0"/>
            </a:endParaRPr>
          </a:p>
        </p:txBody>
      </p:sp>
      <p:sp>
        <p:nvSpPr>
          <p:cNvPr id="90" name="Rektangel 89"/>
          <p:cNvSpPr/>
          <p:nvPr/>
        </p:nvSpPr>
        <p:spPr>
          <a:xfrm>
            <a:off x="791048" y="3751871"/>
            <a:ext cx="1883825" cy="233397"/>
          </a:xfrm>
          <a:prstGeom prst="rect">
            <a:avLst/>
          </a:prstGeom>
        </p:spPr>
        <p:txBody>
          <a:bodyPr wrap="square">
            <a:spAutoFit/>
          </a:bodyPr>
          <a:lstStyle/>
          <a:p>
            <a:pPr algn="ctr" defTabSz="609630">
              <a:lnSpc>
                <a:spcPts val="1133"/>
              </a:lnSpc>
            </a:pPr>
            <a:r>
              <a:rPr lang="da-DK" sz="1333" dirty="0">
                <a:solidFill>
                  <a:prstClr val="white"/>
                </a:solidFill>
                <a:latin typeface="Barlow ExtraBold" panose="00000900000000000000" pitchFamily="2" charset="0"/>
              </a:rPr>
              <a:t>Titel</a:t>
            </a:r>
            <a:endParaRPr lang="en-US" sz="1333" dirty="0">
              <a:solidFill>
                <a:prstClr val="white"/>
              </a:solidFill>
              <a:latin typeface="Barlow ExtraBold" panose="00000900000000000000" pitchFamily="2" charset="0"/>
            </a:endParaRPr>
          </a:p>
        </p:txBody>
      </p:sp>
      <p:cxnSp>
        <p:nvCxnSpPr>
          <p:cNvPr id="92" name="Lige forbindelse 91"/>
          <p:cNvCxnSpPr/>
          <p:nvPr/>
        </p:nvCxnSpPr>
        <p:spPr>
          <a:xfrm>
            <a:off x="1275763" y="4011844"/>
            <a:ext cx="876300" cy="0"/>
          </a:xfrm>
          <a:prstGeom prst="line">
            <a:avLst/>
          </a:prstGeom>
          <a:ln w="28575">
            <a:solidFill>
              <a:srgbClr val="211A52"/>
            </a:solidFill>
          </a:ln>
          <a:effectLst/>
        </p:spPr>
        <p:style>
          <a:lnRef idx="1">
            <a:schemeClr val="accent1"/>
          </a:lnRef>
          <a:fillRef idx="0">
            <a:schemeClr val="accent1"/>
          </a:fillRef>
          <a:effectRef idx="0">
            <a:schemeClr val="accent1"/>
          </a:effectRef>
          <a:fontRef idx="minor">
            <a:schemeClr val="tx1"/>
          </a:fontRef>
        </p:style>
      </p:cxnSp>
      <p:sp>
        <p:nvSpPr>
          <p:cNvPr id="93" name="Rektangel 92"/>
          <p:cNvSpPr/>
          <p:nvPr/>
        </p:nvSpPr>
        <p:spPr>
          <a:xfrm>
            <a:off x="2963467" y="3101365"/>
            <a:ext cx="1905000" cy="406401"/>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94" name="TextBox 11"/>
          <p:cNvSpPr txBox="1"/>
          <p:nvPr/>
        </p:nvSpPr>
        <p:spPr>
          <a:xfrm>
            <a:off x="3083059" y="3201092"/>
            <a:ext cx="1676401" cy="215444"/>
          </a:xfrm>
          <a:prstGeom prst="rect">
            <a:avLst/>
          </a:prstGeom>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2020 Q4</a:t>
            </a:r>
          </a:p>
        </p:txBody>
      </p:sp>
      <p:sp>
        <p:nvSpPr>
          <p:cNvPr id="95" name="Rektangel 94"/>
          <p:cNvSpPr/>
          <p:nvPr/>
        </p:nvSpPr>
        <p:spPr>
          <a:xfrm>
            <a:off x="2963467" y="3617744"/>
            <a:ext cx="1905000" cy="2175323"/>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96" name="Rektangel 95"/>
          <p:cNvSpPr/>
          <p:nvPr/>
        </p:nvSpPr>
        <p:spPr>
          <a:xfrm>
            <a:off x="2963468" y="4167467"/>
            <a:ext cx="1883825" cy="1502976"/>
          </a:xfrm>
          <a:prstGeom prst="rect">
            <a:avLst/>
          </a:prstGeom>
        </p:spPr>
        <p:txBody>
          <a:bodyPr wrap="square">
            <a:spAutoFit/>
          </a:bodyPr>
          <a:lstStyle/>
          <a:p>
            <a:pPr algn="ctr" defTabSz="609630">
              <a:lnSpc>
                <a:spcPts val="1133"/>
              </a:lnSpc>
            </a:pPr>
            <a:r>
              <a:rPr lang="en-US" sz="933" dirty="0">
                <a:solidFill>
                  <a:prstClr val="white"/>
                </a:solidFill>
                <a:latin typeface="Barlow" panose="00000500000000000000" pitchFamily="2" charset="0"/>
              </a:rPr>
              <a:t>Lorem ipsum dolor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consectetuer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adipiscing</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elit</a:t>
            </a:r>
            <a:r>
              <a:rPr lang="en-US" sz="933" dirty="0">
                <a:solidFill>
                  <a:prstClr val="white"/>
                </a:solidFill>
                <a:latin typeface="Barlow" panose="00000500000000000000" pitchFamily="2" charset="0"/>
              </a:rPr>
              <a:t>. Maecenas </a:t>
            </a:r>
            <a:r>
              <a:rPr lang="en-US" sz="933" dirty="0" err="1">
                <a:solidFill>
                  <a:prstClr val="white"/>
                </a:solidFill>
                <a:latin typeface="Barlow" panose="00000500000000000000" pitchFamily="2" charset="0"/>
              </a:rPr>
              <a:t>porttitor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congue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massa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posuere</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sed</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pulvinar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ultricies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purus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lectus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malesuada</a:t>
            </a:r>
            <a:r>
              <a:rPr lang="en-US" sz="933" dirty="0">
                <a:solidFill>
                  <a:prstClr val="white"/>
                </a:solidFill>
                <a:latin typeface="Barlow" panose="00000500000000000000" pitchFamily="2" charset="0"/>
              </a:rPr>
              <a:t> libero,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commodo</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eros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quis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urna</a:t>
            </a:r>
            <a:r>
              <a:rPr lang="en-US" sz="933" dirty="0">
                <a:solidFill>
                  <a:prstClr val="white"/>
                </a:solidFill>
                <a:latin typeface="Barlow" panose="00000500000000000000" pitchFamily="2" charset="0"/>
              </a:rPr>
              <a:t>.</a:t>
            </a:r>
          </a:p>
          <a:p>
            <a:pPr algn="ctr" defTabSz="609630">
              <a:lnSpc>
                <a:spcPts val="1133"/>
              </a:lnSpc>
            </a:pPr>
            <a:endParaRPr lang="en-US" sz="933" dirty="0">
              <a:solidFill>
                <a:prstClr val="white"/>
              </a:solidFill>
              <a:latin typeface="Barlow" panose="00000500000000000000" pitchFamily="2" charset="0"/>
            </a:endParaRPr>
          </a:p>
          <a:p>
            <a:pPr algn="ctr" defTabSz="609630">
              <a:lnSpc>
                <a:spcPts val="1133"/>
              </a:lnSpc>
            </a:pPr>
            <a:r>
              <a:rPr lang="en-US" sz="933" dirty="0">
                <a:solidFill>
                  <a:prstClr val="white"/>
                </a:solidFill>
                <a:latin typeface="Barlow" panose="00000500000000000000" pitchFamily="2" charset="0"/>
              </a:rPr>
              <a:t>Nunc </a:t>
            </a:r>
            <a:r>
              <a:rPr lang="en-US" sz="933" dirty="0" err="1">
                <a:solidFill>
                  <a:prstClr val="white"/>
                </a:solidFill>
                <a:latin typeface="Barlow" panose="00000500000000000000" pitchFamily="2" charset="0"/>
              </a:rPr>
              <a:t>viverra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imperdiet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enim</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est. </a:t>
            </a:r>
            <a:r>
              <a:rPr lang="en-US" sz="933" dirty="0" err="1">
                <a:solidFill>
                  <a:prstClr val="white"/>
                </a:solidFill>
                <a:latin typeface="Barlow" panose="00000500000000000000" pitchFamily="2" charset="0"/>
              </a:rPr>
              <a:t>Vivamus</a:t>
            </a:r>
            <a:r>
              <a:rPr lang="en-US" sz="933" dirty="0">
                <a:solidFill>
                  <a:prstClr val="white"/>
                </a:solidFill>
                <a:latin typeface="Barlow" panose="00000500000000000000" pitchFamily="2" charset="0"/>
              </a:rPr>
              <a:t> a </a:t>
            </a:r>
            <a:r>
              <a:rPr lang="en-US" sz="933" dirty="0" err="1">
                <a:solidFill>
                  <a:prstClr val="white"/>
                </a:solidFill>
                <a:latin typeface="Barlow" panose="00000500000000000000" pitchFamily="2" charset="0"/>
              </a:rPr>
              <a:t>tellus</a:t>
            </a:r>
            <a:endParaRPr lang="en-US" sz="933" dirty="0">
              <a:solidFill>
                <a:prstClr val="white"/>
              </a:solidFill>
              <a:latin typeface="Barlow" panose="00000500000000000000" pitchFamily="2" charset="0"/>
            </a:endParaRPr>
          </a:p>
        </p:txBody>
      </p:sp>
      <p:sp>
        <p:nvSpPr>
          <p:cNvPr id="97" name="Rektangel 96"/>
          <p:cNvSpPr/>
          <p:nvPr/>
        </p:nvSpPr>
        <p:spPr>
          <a:xfrm>
            <a:off x="2974053" y="3755093"/>
            <a:ext cx="1883825" cy="233397"/>
          </a:xfrm>
          <a:prstGeom prst="rect">
            <a:avLst/>
          </a:prstGeom>
        </p:spPr>
        <p:txBody>
          <a:bodyPr wrap="square">
            <a:spAutoFit/>
          </a:bodyPr>
          <a:lstStyle/>
          <a:p>
            <a:pPr algn="ctr" defTabSz="609630">
              <a:lnSpc>
                <a:spcPts val="1133"/>
              </a:lnSpc>
            </a:pPr>
            <a:r>
              <a:rPr lang="da-DK" sz="1333" dirty="0">
                <a:solidFill>
                  <a:prstClr val="white"/>
                </a:solidFill>
                <a:latin typeface="Barlow ExtraBold" panose="00000900000000000000" pitchFamily="2" charset="0"/>
              </a:rPr>
              <a:t>Titel</a:t>
            </a:r>
            <a:endParaRPr lang="en-US" sz="1333" dirty="0">
              <a:solidFill>
                <a:prstClr val="white"/>
              </a:solidFill>
              <a:latin typeface="Barlow ExtraBold" panose="00000900000000000000" pitchFamily="2" charset="0"/>
            </a:endParaRPr>
          </a:p>
        </p:txBody>
      </p:sp>
      <p:cxnSp>
        <p:nvCxnSpPr>
          <p:cNvPr id="98" name="Lige forbindelse 97"/>
          <p:cNvCxnSpPr/>
          <p:nvPr/>
        </p:nvCxnSpPr>
        <p:spPr>
          <a:xfrm>
            <a:off x="3458767" y="4015067"/>
            <a:ext cx="876300" cy="0"/>
          </a:xfrm>
          <a:prstGeom prst="line">
            <a:avLst/>
          </a:prstGeom>
          <a:ln w="28575">
            <a:solidFill>
              <a:srgbClr val="211A52"/>
            </a:solidFill>
          </a:ln>
          <a:effectLst/>
        </p:spPr>
        <p:style>
          <a:lnRef idx="1">
            <a:schemeClr val="accent1"/>
          </a:lnRef>
          <a:fillRef idx="0">
            <a:schemeClr val="accent1"/>
          </a:fillRef>
          <a:effectRef idx="0">
            <a:schemeClr val="accent1"/>
          </a:effectRef>
          <a:fontRef idx="minor">
            <a:schemeClr val="tx1"/>
          </a:fontRef>
        </p:style>
      </p:cxnSp>
      <p:sp>
        <p:nvSpPr>
          <p:cNvPr id="99" name="Rektangel 98"/>
          <p:cNvSpPr/>
          <p:nvPr/>
        </p:nvSpPr>
        <p:spPr>
          <a:xfrm>
            <a:off x="5157057" y="3101365"/>
            <a:ext cx="1905000" cy="406401"/>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00" name="TextBox 11"/>
          <p:cNvSpPr txBox="1"/>
          <p:nvPr/>
        </p:nvSpPr>
        <p:spPr>
          <a:xfrm>
            <a:off x="5271357" y="3201092"/>
            <a:ext cx="1676401" cy="215444"/>
          </a:xfrm>
          <a:prstGeom prst="rect">
            <a:avLst/>
          </a:prstGeom>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2021</a:t>
            </a:r>
          </a:p>
        </p:txBody>
      </p:sp>
      <p:sp>
        <p:nvSpPr>
          <p:cNvPr id="101" name="Rektangel 100"/>
          <p:cNvSpPr/>
          <p:nvPr/>
        </p:nvSpPr>
        <p:spPr>
          <a:xfrm>
            <a:off x="5157057" y="3617744"/>
            <a:ext cx="1905000" cy="2175323"/>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02" name="Rektangel 101"/>
          <p:cNvSpPr/>
          <p:nvPr/>
        </p:nvSpPr>
        <p:spPr>
          <a:xfrm>
            <a:off x="5157058" y="4167467"/>
            <a:ext cx="1883825" cy="1502976"/>
          </a:xfrm>
          <a:prstGeom prst="rect">
            <a:avLst/>
          </a:prstGeom>
        </p:spPr>
        <p:txBody>
          <a:bodyPr wrap="square">
            <a:spAutoFit/>
          </a:bodyPr>
          <a:lstStyle/>
          <a:p>
            <a:pPr algn="ctr" defTabSz="609630">
              <a:lnSpc>
                <a:spcPts val="1133"/>
              </a:lnSpc>
            </a:pPr>
            <a:r>
              <a:rPr lang="en-US" sz="933" dirty="0">
                <a:solidFill>
                  <a:prstClr val="white"/>
                </a:solidFill>
                <a:latin typeface="Barlow" panose="00000500000000000000" pitchFamily="2" charset="0"/>
              </a:rPr>
              <a:t>Lorem ipsum dolor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consectetuer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adipiscing</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elit</a:t>
            </a:r>
            <a:r>
              <a:rPr lang="en-US" sz="933" dirty="0">
                <a:solidFill>
                  <a:prstClr val="white"/>
                </a:solidFill>
                <a:latin typeface="Barlow" panose="00000500000000000000" pitchFamily="2" charset="0"/>
              </a:rPr>
              <a:t>. Maecenas </a:t>
            </a:r>
            <a:r>
              <a:rPr lang="en-US" sz="933" dirty="0" err="1">
                <a:solidFill>
                  <a:prstClr val="white"/>
                </a:solidFill>
                <a:latin typeface="Barlow" panose="00000500000000000000" pitchFamily="2" charset="0"/>
              </a:rPr>
              <a:t>porttitor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congue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massa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posuere</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sed</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pulvinar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ultricies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purus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lectus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malesuada</a:t>
            </a:r>
            <a:r>
              <a:rPr lang="en-US" sz="933" dirty="0">
                <a:solidFill>
                  <a:prstClr val="white"/>
                </a:solidFill>
                <a:latin typeface="Barlow" panose="00000500000000000000" pitchFamily="2" charset="0"/>
              </a:rPr>
              <a:t> libero,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commodo</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eros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quis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urna</a:t>
            </a:r>
            <a:r>
              <a:rPr lang="en-US" sz="933" dirty="0">
                <a:solidFill>
                  <a:prstClr val="white"/>
                </a:solidFill>
                <a:latin typeface="Barlow" panose="00000500000000000000" pitchFamily="2" charset="0"/>
              </a:rPr>
              <a:t>.</a:t>
            </a:r>
          </a:p>
          <a:p>
            <a:pPr algn="ctr" defTabSz="609630">
              <a:lnSpc>
                <a:spcPts val="1133"/>
              </a:lnSpc>
            </a:pPr>
            <a:endParaRPr lang="en-US" sz="933" dirty="0">
              <a:solidFill>
                <a:prstClr val="white"/>
              </a:solidFill>
              <a:latin typeface="Barlow" panose="00000500000000000000" pitchFamily="2" charset="0"/>
            </a:endParaRPr>
          </a:p>
          <a:p>
            <a:pPr algn="ctr" defTabSz="609630">
              <a:lnSpc>
                <a:spcPts val="1133"/>
              </a:lnSpc>
            </a:pPr>
            <a:r>
              <a:rPr lang="en-US" sz="933" dirty="0">
                <a:solidFill>
                  <a:prstClr val="white"/>
                </a:solidFill>
                <a:latin typeface="Barlow" panose="00000500000000000000" pitchFamily="2" charset="0"/>
              </a:rPr>
              <a:t>Nunc </a:t>
            </a:r>
            <a:r>
              <a:rPr lang="en-US" sz="933" dirty="0" err="1">
                <a:solidFill>
                  <a:prstClr val="white"/>
                </a:solidFill>
                <a:latin typeface="Barlow" panose="00000500000000000000" pitchFamily="2" charset="0"/>
              </a:rPr>
              <a:t>viverra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imperdiet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enim</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est. </a:t>
            </a:r>
            <a:r>
              <a:rPr lang="en-US" sz="933" dirty="0" err="1">
                <a:solidFill>
                  <a:prstClr val="white"/>
                </a:solidFill>
                <a:latin typeface="Barlow" panose="00000500000000000000" pitchFamily="2" charset="0"/>
              </a:rPr>
              <a:t>Vivamus</a:t>
            </a:r>
            <a:r>
              <a:rPr lang="en-US" sz="933" dirty="0">
                <a:solidFill>
                  <a:prstClr val="white"/>
                </a:solidFill>
                <a:latin typeface="Barlow" panose="00000500000000000000" pitchFamily="2" charset="0"/>
              </a:rPr>
              <a:t> a </a:t>
            </a:r>
            <a:r>
              <a:rPr lang="en-US" sz="933" dirty="0" err="1">
                <a:solidFill>
                  <a:prstClr val="white"/>
                </a:solidFill>
                <a:latin typeface="Barlow" panose="00000500000000000000" pitchFamily="2" charset="0"/>
              </a:rPr>
              <a:t>tellus</a:t>
            </a:r>
            <a:endParaRPr lang="en-US" sz="933" dirty="0">
              <a:solidFill>
                <a:prstClr val="white"/>
              </a:solidFill>
              <a:latin typeface="Barlow" panose="00000500000000000000" pitchFamily="2" charset="0"/>
            </a:endParaRPr>
          </a:p>
        </p:txBody>
      </p:sp>
      <p:sp>
        <p:nvSpPr>
          <p:cNvPr id="103" name="Rektangel 102"/>
          <p:cNvSpPr/>
          <p:nvPr/>
        </p:nvSpPr>
        <p:spPr>
          <a:xfrm>
            <a:off x="5167643" y="3755093"/>
            <a:ext cx="1883825" cy="233397"/>
          </a:xfrm>
          <a:prstGeom prst="rect">
            <a:avLst/>
          </a:prstGeom>
        </p:spPr>
        <p:txBody>
          <a:bodyPr wrap="square">
            <a:spAutoFit/>
          </a:bodyPr>
          <a:lstStyle/>
          <a:p>
            <a:pPr algn="ctr" defTabSz="609630">
              <a:lnSpc>
                <a:spcPts val="1133"/>
              </a:lnSpc>
            </a:pPr>
            <a:r>
              <a:rPr lang="da-DK" sz="1333" dirty="0">
                <a:solidFill>
                  <a:prstClr val="white"/>
                </a:solidFill>
                <a:latin typeface="Barlow ExtraBold" panose="00000900000000000000" pitchFamily="2" charset="0"/>
              </a:rPr>
              <a:t>Titel</a:t>
            </a:r>
            <a:endParaRPr lang="en-US" sz="1333" dirty="0">
              <a:solidFill>
                <a:prstClr val="white"/>
              </a:solidFill>
              <a:latin typeface="Barlow ExtraBold" panose="00000900000000000000" pitchFamily="2" charset="0"/>
            </a:endParaRPr>
          </a:p>
        </p:txBody>
      </p:sp>
      <p:cxnSp>
        <p:nvCxnSpPr>
          <p:cNvPr id="104" name="Lige forbindelse 103"/>
          <p:cNvCxnSpPr/>
          <p:nvPr/>
        </p:nvCxnSpPr>
        <p:spPr>
          <a:xfrm>
            <a:off x="5652357" y="4015067"/>
            <a:ext cx="876300" cy="0"/>
          </a:xfrm>
          <a:prstGeom prst="line">
            <a:avLst/>
          </a:prstGeom>
          <a:ln w="28575">
            <a:solidFill>
              <a:srgbClr val="211A52"/>
            </a:solidFill>
          </a:ln>
          <a:effectLst/>
        </p:spPr>
        <p:style>
          <a:lnRef idx="1">
            <a:schemeClr val="accent1"/>
          </a:lnRef>
          <a:fillRef idx="0">
            <a:schemeClr val="accent1"/>
          </a:fillRef>
          <a:effectRef idx="0">
            <a:schemeClr val="accent1"/>
          </a:effectRef>
          <a:fontRef idx="minor">
            <a:schemeClr val="tx1"/>
          </a:fontRef>
        </p:style>
      </p:cxnSp>
      <p:sp>
        <p:nvSpPr>
          <p:cNvPr id="105" name="Rektangel 104"/>
          <p:cNvSpPr/>
          <p:nvPr/>
        </p:nvSpPr>
        <p:spPr>
          <a:xfrm>
            <a:off x="7340057" y="3103149"/>
            <a:ext cx="1905000" cy="406401"/>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06" name="TextBox 11"/>
          <p:cNvSpPr txBox="1"/>
          <p:nvPr/>
        </p:nvSpPr>
        <p:spPr>
          <a:xfrm>
            <a:off x="7457635" y="3183801"/>
            <a:ext cx="1676401" cy="215444"/>
          </a:xfrm>
          <a:prstGeom prst="rect">
            <a:avLst/>
          </a:prstGeom>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2022</a:t>
            </a:r>
          </a:p>
        </p:txBody>
      </p:sp>
      <p:sp>
        <p:nvSpPr>
          <p:cNvPr id="107" name="Rektangel 106"/>
          <p:cNvSpPr/>
          <p:nvPr/>
        </p:nvSpPr>
        <p:spPr>
          <a:xfrm>
            <a:off x="7340057" y="3619528"/>
            <a:ext cx="1905000" cy="2175323"/>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08" name="Rektangel 107"/>
          <p:cNvSpPr/>
          <p:nvPr/>
        </p:nvSpPr>
        <p:spPr>
          <a:xfrm>
            <a:off x="7340058" y="4169252"/>
            <a:ext cx="1883825" cy="1502976"/>
          </a:xfrm>
          <a:prstGeom prst="rect">
            <a:avLst/>
          </a:prstGeom>
        </p:spPr>
        <p:txBody>
          <a:bodyPr wrap="square">
            <a:spAutoFit/>
          </a:bodyPr>
          <a:lstStyle/>
          <a:p>
            <a:pPr algn="ctr" defTabSz="609630">
              <a:lnSpc>
                <a:spcPts val="1133"/>
              </a:lnSpc>
            </a:pPr>
            <a:r>
              <a:rPr lang="en-US" sz="933" dirty="0">
                <a:solidFill>
                  <a:prstClr val="white"/>
                </a:solidFill>
                <a:latin typeface="Barlow" panose="00000500000000000000" pitchFamily="2" charset="0"/>
              </a:rPr>
              <a:t>Lorem ipsum dolor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consectetuer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adipiscing</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elit</a:t>
            </a:r>
            <a:r>
              <a:rPr lang="en-US" sz="933" dirty="0">
                <a:solidFill>
                  <a:prstClr val="white"/>
                </a:solidFill>
                <a:latin typeface="Barlow" panose="00000500000000000000" pitchFamily="2" charset="0"/>
              </a:rPr>
              <a:t>. Maecenas </a:t>
            </a:r>
            <a:r>
              <a:rPr lang="en-US" sz="933" dirty="0" err="1">
                <a:solidFill>
                  <a:prstClr val="white"/>
                </a:solidFill>
                <a:latin typeface="Barlow" panose="00000500000000000000" pitchFamily="2" charset="0"/>
              </a:rPr>
              <a:t>porttitor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congue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massa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posuere</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sed</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pulvinar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ultricies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purus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lectus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malesuada</a:t>
            </a:r>
            <a:r>
              <a:rPr lang="en-US" sz="933" dirty="0">
                <a:solidFill>
                  <a:prstClr val="white"/>
                </a:solidFill>
                <a:latin typeface="Barlow" panose="00000500000000000000" pitchFamily="2" charset="0"/>
              </a:rPr>
              <a:t> libero,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commodo</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eros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quis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urna</a:t>
            </a:r>
            <a:r>
              <a:rPr lang="en-US" sz="933" dirty="0">
                <a:solidFill>
                  <a:prstClr val="white"/>
                </a:solidFill>
                <a:latin typeface="Barlow" panose="00000500000000000000" pitchFamily="2" charset="0"/>
              </a:rPr>
              <a:t>.</a:t>
            </a:r>
          </a:p>
          <a:p>
            <a:pPr algn="ctr" defTabSz="609630">
              <a:lnSpc>
                <a:spcPts val="1133"/>
              </a:lnSpc>
            </a:pPr>
            <a:endParaRPr lang="en-US" sz="933" dirty="0">
              <a:solidFill>
                <a:prstClr val="white"/>
              </a:solidFill>
              <a:latin typeface="Barlow" panose="00000500000000000000" pitchFamily="2" charset="0"/>
            </a:endParaRPr>
          </a:p>
          <a:p>
            <a:pPr algn="ctr" defTabSz="609630">
              <a:lnSpc>
                <a:spcPts val="1133"/>
              </a:lnSpc>
            </a:pPr>
            <a:r>
              <a:rPr lang="en-US" sz="933" dirty="0">
                <a:solidFill>
                  <a:prstClr val="white"/>
                </a:solidFill>
                <a:latin typeface="Barlow" panose="00000500000000000000" pitchFamily="2" charset="0"/>
              </a:rPr>
              <a:t>Nunc </a:t>
            </a:r>
            <a:r>
              <a:rPr lang="en-US" sz="933" dirty="0" err="1">
                <a:solidFill>
                  <a:prstClr val="white"/>
                </a:solidFill>
                <a:latin typeface="Barlow" panose="00000500000000000000" pitchFamily="2" charset="0"/>
              </a:rPr>
              <a:t>viverra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imperdiet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enim</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est. </a:t>
            </a:r>
            <a:r>
              <a:rPr lang="en-US" sz="933" dirty="0" err="1">
                <a:solidFill>
                  <a:prstClr val="white"/>
                </a:solidFill>
                <a:latin typeface="Barlow" panose="00000500000000000000" pitchFamily="2" charset="0"/>
              </a:rPr>
              <a:t>Vivamus</a:t>
            </a:r>
            <a:r>
              <a:rPr lang="en-US" sz="933" dirty="0">
                <a:solidFill>
                  <a:prstClr val="white"/>
                </a:solidFill>
                <a:latin typeface="Barlow" panose="00000500000000000000" pitchFamily="2" charset="0"/>
              </a:rPr>
              <a:t> a </a:t>
            </a:r>
            <a:r>
              <a:rPr lang="en-US" sz="933" dirty="0" err="1">
                <a:solidFill>
                  <a:prstClr val="white"/>
                </a:solidFill>
                <a:latin typeface="Barlow" panose="00000500000000000000" pitchFamily="2" charset="0"/>
              </a:rPr>
              <a:t>tellus</a:t>
            </a:r>
            <a:endParaRPr lang="en-US" sz="933" dirty="0">
              <a:solidFill>
                <a:prstClr val="white"/>
              </a:solidFill>
              <a:latin typeface="Barlow" panose="00000500000000000000" pitchFamily="2" charset="0"/>
            </a:endParaRPr>
          </a:p>
        </p:txBody>
      </p:sp>
      <p:sp>
        <p:nvSpPr>
          <p:cNvPr id="109" name="Rektangel 108"/>
          <p:cNvSpPr/>
          <p:nvPr/>
        </p:nvSpPr>
        <p:spPr>
          <a:xfrm>
            <a:off x="7350643" y="3756878"/>
            <a:ext cx="1883825" cy="233397"/>
          </a:xfrm>
          <a:prstGeom prst="rect">
            <a:avLst/>
          </a:prstGeom>
        </p:spPr>
        <p:txBody>
          <a:bodyPr wrap="square">
            <a:spAutoFit/>
          </a:bodyPr>
          <a:lstStyle/>
          <a:p>
            <a:pPr algn="ctr" defTabSz="609630">
              <a:lnSpc>
                <a:spcPts val="1133"/>
              </a:lnSpc>
            </a:pPr>
            <a:r>
              <a:rPr lang="da-DK" sz="1333" dirty="0">
                <a:solidFill>
                  <a:prstClr val="white"/>
                </a:solidFill>
                <a:latin typeface="Barlow ExtraBold" panose="00000900000000000000" pitchFamily="2" charset="0"/>
              </a:rPr>
              <a:t>Titel</a:t>
            </a:r>
            <a:endParaRPr lang="en-US" sz="1333" dirty="0">
              <a:solidFill>
                <a:prstClr val="white"/>
              </a:solidFill>
              <a:latin typeface="Barlow ExtraBold" panose="00000900000000000000" pitchFamily="2" charset="0"/>
            </a:endParaRPr>
          </a:p>
        </p:txBody>
      </p:sp>
      <p:cxnSp>
        <p:nvCxnSpPr>
          <p:cNvPr id="110" name="Lige forbindelse 109"/>
          <p:cNvCxnSpPr/>
          <p:nvPr/>
        </p:nvCxnSpPr>
        <p:spPr>
          <a:xfrm>
            <a:off x="7835357" y="4016852"/>
            <a:ext cx="876300" cy="0"/>
          </a:xfrm>
          <a:prstGeom prst="line">
            <a:avLst/>
          </a:prstGeom>
          <a:ln w="28575">
            <a:solidFill>
              <a:srgbClr val="211A52"/>
            </a:solidFill>
          </a:ln>
          <a:effectLst/>
        </p:spPr>
        <p:style>
          <a:lnRef idx="1">
            <a:schemeClr val="accent1"/>
          </a:lnRef>
          <a:fillRef idx="0">
            <a:schemeClr val="accent1"/>
          </a:fillRef>
          <a:effectRef idx="0">
            <a:schemeClr val="accent1"/>
          </a:effectRef>
          <a:fontRef idx="minor">
            <a:schemeClr val="tx1"/>
          </a:fontRef>
        </p:style>
      </p:cxnSp>
      <p:sp>
        <p:nvSpPr>
          <p:cNvPr id="117" name="Rektangel 116"/>
          <p:cNvSpPr/>
          <p:nvPr/>
        </p:nvSpPr>
        <p:spPr>
          <a:xfrm>
            <a:off x="9523057" y="3098142"/>
            <a:ext cx="1905000" cy="406401"/>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18" name="TextBox 11"/>
          <p:cNvSpPr txBox="1"/>
          <p:nvPr/>
        </p:nvSpPr>
        <p:spPr>
          <a:xfrm>
            <a:off x="9640403" y="3178794"/>
            <a:ext cx="1676401" cy="215444"/>
          </a:xfrm>
          <a:prstGeom prst="rect">
            <a:avLst/>
          </a:prstGeom>
        </p:spPr>
        <p:txBody>
          <a:bodyPr wrap="square" lIns="0" tIns="0" rIns="0" bIns="0" rtlCol="0" anchor="t">
            <a:spAutoFit/>
          </a:bodyPr>
          <a:lstStyle/>
          <a:p>
            <a:pPr algn="ctr" defTabSz="609630"/>
            <a:r>
              <a:rPr lang="en-US" sz="1400" b="1" spc="243" dirty="0">
                <a:solidFill>
                  <a:srgbClr val="FFFFFF"/>
                </a:solidFill>
                <a:latin typeface="Barlow ExtraBold" panose="00000900000000000000" pitchFamily="2" charset="0"/>
              </a:rPr>
              <a:t>2023</a:t>
            </a:r>
          </a:p>
        </p:txBody>
      </p:sp>
      <p:sp>
        <p:nvSpPr>
          <p:cNvPr id="119" name="Rektangel 118"/>
          <p:cNvSpPr/>
          <p:nvPr/>
        </p:nvSpPr>
        <p:spPr>
          <a:xfrm>
            <a:off x="9523057" y="3614521"/>
            <a:ext cx="1905000" cy="2175323"/>
          </a:xfrm>
          <a:prstGeom prst="rect">
            <a:avLst/>
          </a:prstGeom>
          <a:solidFill>
            <a:srgbClr val="8797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20" name="Rektangel 119"/>
          <p:cNvSpPr/>
          <p:nvPr/>
        </p:nvSpPr>
        <p:spPr>
          <a:xfrm>
            <a:off x="9523058" y="4164245"/>
            <a:ext cx="1883825" cy="1502976"/>
          </a:xfrm>
          <a:prstGeom prst="rect">
            <a:avLst/>
          </a:prstGeom>
        </p:spPr>
        <p:txBody>
          <a:bodyPr wrap="square">
            <a:spAutoFit/>
          </a:bodyPr>
          <a:lstStyle/>
          <a:p>
            <a:pPr algn="ctr" defTabSz="609630">
              <a:lnSpc>
                <a:spcPts val="1133"/>
              </a:lnSpc>
            </a:pPr>
            <a:r>
              <a:rPr lang="en-US" sz="933" dirty="0">
                <a:solidFill>
                  <a:prstClr val="white"/>
                </a:solidFill>
                <a:latin typeface="Barlow" panose="00000500000000000000" pitchFamily="2" charset="0"/>
              </a:rPr>
              <a:t>Lorem ipsum dolor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consectetuer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adipiscing</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elit</a:t>
            </a:r>
            <a:r>
              <a:rPr lang="en-US" sz="933" dirty="0">
                <a:solidFill>
                  <a:prstClr val="white"/>
                </a:solidFill>
                <a:latin typeface="Barlow" panose="00000500000000000000" pitchFamily="2" charset="0"/>
              </a:rPr>
              <a:t>. Maecenas </a:t>
            </a:r>
            <a:r>
              <a:rPr lang="en-US" sz="933" dirty="0" err="1">
                <a:solidFill>
                  <a:prstClr val="white"/>
                </a:solidFill>
                <a:latin typeface="Barlow" panose="00000500000000000000" pitchFamily="2" charset="0"/>
              </a:rPr>
              <a:t>porttitor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congue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massa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posuere</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sed</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pulvinar</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ultricies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purus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lectus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malesuada</a:t>
            </a:r>
            <a:r>
              <a:rPr lang="en-US" sz="933" dirty="0">
                <a:solidFill>
                  <a:prstClr val="white"/>
                </a:solidFill>
                <a:latin typeface="Barlow" panose="00000500000000000000" pitchFamily="2" charset="0"/>
              </a:rPr>
              <a:t> libero, sit </a:t>
            </a:r>
            <a:r>
              <a:rPr lang="en-US" sz="933" dirty="0" err="1">
                <a:solidFill>
                  <a:prstClr val="white"/>
                </a:solidFill>
                <a:latin typeface="Barlow" panose="00000500000000000000" pitchFamily="2" charset="0"/>
              </a:rPr>
              <a:t>amet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commodo</a:t>
            </a:r>
            <a:r>
              <a:rPr lang="en-US" sz="933" dirty="0">
                <a:solidFill>
                  <a:prstClr val="white"/>
                </a:solidFill>
                <a:latin typeface="Barlow" panose="00000500000000000000" pitchFamily="2" charset="0"/>
              </a:rPr>
              <a:t> magna </a:t>
            </a:r>
            <a:r>
              <a:rPr lang="en-US" sz="933" dirty="0" err="1">
                <a:solidFill>
                  <a:prstClr val="white"/>
                </a:solidFill>
                <a:latin typeface="Barlow" panose="00000500000000000000" pitchFamily="2" charset="0"/>
              </a:rPr>
              <a:t>eros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quis</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urna</a:t>
            </a:r>
            <a:r>
              <a:rPr lang="en-US" sz="933" dirty="0">
                <a:solidFill>
                  <a:prstClr val="white"/>
                </a:solidFill>
                <a:latin typeface="Barlow" panose="00000500000000000000" pitchFamily="2" charset="0"/>
              </a:rPr>
              <a:t>.</a:t>
            </a:r>
          </a:p>
          <a:p>
            <a:pPr algn="ctr" defTabSz="609630">
              <a:lnSpc>
                <a:spcPts val="1133"/>
              </a:lnSpc>
            </a:pPr>
            <a:endParaRPr lang="en-US" sz="933" dirty="0">
              <a:solidFill>
                <a:prstClr val="white"/>
              </a:solidFill>
              <a:latin typeface="Barlow" panose="00000500000000000000" pitchFamily="2" charset="0"/>
            </a:endParaRPr>
          </a:p>
          <a:p>
            <a:pPr algn="ctr" defTabSz="609630">
              <a:lnSpc>
                <a:spcPts val="1133"/>
              </a:lnSpc>
            </a:pPr>
            <a:r>
              <a:rPr lang="en-US" sz="933" dirty="0">
                <a:solidFill>
                  <a:prstClr val="white"/>
                </a:solidFill>
                <a:latin typeface="Barlow" panose="00000500000000000000" pitchFamily="2" charset="0"/>
              </a:rPr>
              <a:t>Nunc </a:t>
            </a:r>
            <a:r>
              <a:rPr lang="en-US" sz="933" dirty="0" err="1">
                <a:solidFill>
                  <a:prstClr val="white"/>
                </a:solidFill>
                <a:latin typeface="Barlow" panose="00000500000000000000" pitchFamily="2" charset="0"/>
              </a:rPr>
              <a:t>viverra</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imperdiet</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enim</a:t>
            </a:r>
            <a:r>
              <a:rPr lang="en-US"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Fusce</a:t>
            </a:r>
            <a:r>
              <a:rPr lang="en-US" sz="933" dirty="0">
                <a:solidFill>
                  <a:prstClr val="white"/>
                </a:solidFill>
                <a:latin typeface="Barlow" panose="00000500000000000000" pitchFamily="2" charset="0"/>
              </a:rPr>
              <a:t> est. </a:t>
            </a:r>
            <a:r>
              <a:rPr lang="en-US" sz="933" dirty="0" err="1">
                <a:solidFill>
                  <a:prstClr val="white"/>
                </a:solidFill>
                <a:latin typeface="Barlow" panose="00000500000000000000" pitchFamily="2" charset="0"/>
              </a:rPr>
              <a:t>Vivamus</a:t>
            </a:r>
            <a:r>
              <a:rPr lang="en-US" sz="933" dirty="0">
                <a:solidFill>
                  <a:prstClr val="white"/>
                </a:solidFill>
                <a:latin typeface="Barlow" panose="00000500000000000000" pitchFamily="2" charset="0"/>
              </a:rPr>
              <a:t> a </a:t>
            </a:r>
            <a:r>
              <a:rPr lang="en-US" sz="933" dirty="0" err="1">
                <a:solidFill>
                  <a:prstClr val="white"/>
                </a:solidFill>
                <a:latin typeface="Barlow" panose="00000500000000000000" pitchFamily="2" charset="0"/>
              </a:rPr>
              <a:t>tellus</a:t>
            </a:r>
            <a:endParaRPr lang="en-US" sz="933" dirty="0">
              <a:solidFill>
                <a:prstClr val="white"/>
              </a:solidFill>
              <a:latin typeface="Barlow" panose="00000500000000000000" pitchFamily="2" charset="0"/>
            </a:endParaRPr>
          </a:p>
        </p:txBody>
      </p:sp>
      <p:sp>
        <p:nvSpPr>
          <p:cNvPr id="121" name="Rektangel 120"/>
          <p:cNvSpPr/>
          <p:nvPr/>
        </p:nvSpPr>
        <p:spPr>
          <a:xfrm>
            <a:off x="9533643" y="3751871"/>
            <a:ext cx="1883825" cy="233397"/>
          </a:xfrm>
          <a:prstGeom prst="rect">
            <a:avLst/>
          </a:prstGeom>
        </p:spPr>
        <p:txBody>
          <a:bodyPr wrap="square">
            <a:spAutoFit/>
          </a:bodyPr>
          <a:lstStyle/>
          <a:p>
            <a:pPr algn="ctr" defTabSz="609630">
              <a:lnSpc>
                <a:spcPts val="1133"/>
              </a:lnSpc>
            </a:pPr>
            <a:r>
              <a:rPr lang="da-DK" sz="1333" dirty="0">
                <a:solidFill>
                  <a:prstClr val="white"/>
                </a:solidFill>
                <a:latin typeface="Barlow ExtraBold" panose="00000900000000000000" pitchFamily="2" charset="0"/>
              </a:rPr>
              <a:t>Titel</a:t>
            </a:r>
            <a:endParaRPr lang="en-US" sz="1333" dirty="0">
              <a:solidFill>
                <a:prstClr val="white"/>
              </a:solidFill>
              <a:latin typeface="Barlow ExtraBold" panose="00000900000000000000" pitchFamily="2" charset="0"/>
            </a:endParaRPr>
          </a:p>
        </p:txBody>
      </p:sp>
      <p:cxnSp>
        <p:nvCxnSpPr>
          <p:cNvPr id="122" name="Lige forbindelse 121"/>
          <p:cNvCxnSpPr/>
          <p:nvPr/>
        </p:nvCxnSpPr>
        <p:spPr>
          <a:xfrm>
            <a:off x="10018357" y="4011844"/>
            <a:ext cx="876300" cy="0"/>
          </a:xfrm>
          <a:prstGeom prst="line">
            <a:avLst/>
          </a:prstGeom>
          <a:ln w="28575">
            <a:solidFill>
              <a:srgbClr val="211A52"/>
            </a:solidFill>
          </a:ln>
          <a:effectLst/>
        </p:spPr>
        <p:style>
          <a:lnRef idx="1">
            <a:schemeClr val="accent1"/>
          </a:lnRef>
          <a:fillRef idx="0">
            <a:schemeClr val="accent1"/>
          </a:fillRef>
          <a:effectRef idx="0">
            <a:schemeClr val="accent1"/>
          </a:effectRef>
          <a:fontRef idx="minor">
            <a:schemeClr val="tx1"/>
          </a:fontRef>
        </p:style>
      </p:cxnSp>
      <p:cxnSp>
        <p:nvCxnSpPr>
          <p:cNvPr id="124" name="Lige pilforbindelse 123"/>
          <p:cNvCxnSpPr>
            <a:stCxn id="26" idx="4"/>
            <a:endCxn id="93" idx="0"/>
          </p:cNvCxnSpPr>
          <p:nvPr/>
        </p:nvCxnSpPr>
        <p:spPr>
          <a:xfrm>
            <a:off x="3914394" y="2541135"/>
            <a:ext cx="1574" cy="560229"/>
          </a:xfrm>
          <a:prstGeom prst="straightConnector1">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128" name="Lige forbindelse 127"/>
          <p:cNvCxnSpPr>
            <a:stCxn id="21" idx="4"/>
            <a:endCxn id="84" idx="0"/>
          </p:cNvCxnSpPr>
          <p:nvPr/>
        </p:nvCxnSpPr>
        <p:spPr>
          <a:xfrm>
            <a:off x="1731895" y="2536011"/>
            <a:ext cx="1068" cy="562131"/>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132" name="Lige forbindelse 131"/>
          <p:cNvCxnSpPr>
            <a:stCxn id="31" idx="4"/>
            <a:endCxn id="99" idx="0"/>
          </p:cNvCxnSpPr>
          <p:nvPr/>
        </p:nvCxnSpPr>
        <p:spPr>
          <a:xfrm>
            <a:off x="6109557" y="2536011"/>
            <a:ext cx="0" cy="56535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139" name="Lige forbindelse 138"/>
          <p:cNvCxnSpPr>
            <a:stCxn id="43" idx="4"/>
            <a:endCxn id="105" idx="0"/>
          </p:cNvCxnSpPr>
          <p:nvPr/>
        </p:nvCxnSpPr>
        <p:spPr>
          <a:xfrm flipH="1">
            <a:off x="8292558" y="2536010"/>
            <a:ext cx="3278" cy="567139"/>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142" name="Lige forbindelse 141"/>
          <p:cNvCxnSpPr>
            <a:stCxn id="38" idx="4"/>
            <a:endCxn id="117" idx="0"/>
          </p:cNvCxnSpPr>
          <p:nvPr/>
        </p:nvCxnSpPr>
        <p:spPr>
          <a:xfrm flipH="1">
            <a:off x="10475558" y="2536011"/>
            <a:ext cx="3046" cy="562131"/>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70" name="TextBox 11"/>
          <p:cNvSpPr txBox="1"/>
          <p:nvPr/>
        </p:nvSpPr>
        <p:spPr>
          <a:xfrm>
            <a:off x="1524095" y="1715542"/>
            <a:ext cx="417095" cy="615553"/>
          </a:xfrm>
          <a:prstGeom prst="rect">
            <a:avLst/>
          </a:prstGeom>
        </p:spPr>
        <p:txBody>
          <a:bodyPr wrap="square" lIns="0" tIns="0" rIns="0" bIns="0" rtlCol="0" anchor="ctr">
            <a:spAutoFit/>
          </a:bodyPr>
          <a:lstStyle/>
          <a:p>
            <a:pPr algn="ctr" defTabSz="609630"/>
            <a:r>
              <a:rPr lang="da-DK" sz="4000" b="1" spc="243" dirty="0">
                <a:solidFill>
                  <a:prstClr val="white"/>
                </a:solidFill>
                <a:effectLst>
                  <a:outerShdw blurRad="38100" dist="38100" dir="2700000" algn="tl">
                    <a:srgbClr val="000000">
                      <a:alpha val="43137"/>
                    </a:srgbClr>
                  </a:outerShdw>
                </a:effectLst>
                <a:latin typeface="Barlow Black" panose="00000A00000000000000" pitchFamily="2" charset="0"/>
              </a:rPr>
              <a:t>1</a:t>
            </a:r>
            <a:endParaRPr lang="en-US" sz="4000" b="1" spc="243" dirty="0">
              <a:solidFill>
                <a:prstClr val="white"/>
              </a:solidFill>
              <a:effectLst>
                <a:outerShdw blurRad="38100" dist="38100" dir="2700000" algn="tl">
                  <a:srgbClr val="000000">
                    <a:alpha val="43137"/>
                  </a:srgbClr>
                </a:outerShdw>
              </a:effectLst>
              <a:latin typeface="Barlow Black" panose="00000A00000000000000" pitchFamily="2" charset="0"/>
            </a:endParaRPr>
          </a:p>
        </p:txBody>
      </p:sp>
      <p:sp>
        <p:nvSpPr>
          <p:cNvPr id="71" name="TextBox 11"/>
          <p:cNvSpPr txBox="1"/>
          <p:nvPr/>
        </p:nvSpPr>
        <p:spPr>
          <a:xfrm>
            <a:off x="3712179" y="1695267"/>
            <a:ext cx="417095" cy="615553"/>
          </a:xfrm>
          <a:prstGeom prst="rect">
            <a:avLst/>
          </a:prstGeom>
        </p:spPr>
        <p:txBody>
          <a:bodyPr wrap="square" lIns="0" tIns="0" rIns="0" bIns="0" rtlCol="0" anchor="ctr">
            <a:spAutoFit/>
          </a:bodyPr>
          <a:lstStyle/>
          <a:p>
            <a:pPr algn="ctr" defTabSz="609630"/>
            <a:r>
              <a:rPr lang="da-DK" sz="4000" b="1" spc="243" dirty="0">
                <a:solidFill>
                  <a:prstClr val="white"/>
                </a:solidFill>
                <a:effectLst>
                  <a:outerShdw blurRad="38100" dist="38100" dir="2700000" algn="tl">
                    <a:srgbClr val="000000">
                      <a:alpha val="43137"/>
                    </a:srgbClr>
                  </a:outerShdw>
                </a:effectLst>
                <a:latin typeface="Barlow Black" panose="00000A00000000000000" pitchFamily="2" charset="0"/>
              </a:rPr>
              <a:t>2</a:t>
            </a:r>
            <a:endParaRPr lang="en-US" sz="4000" b="1" spc="243" dirty="0">
              <a:solidFill>
                <a:prstClr val="white"/>
              </a:solidFill>
              <a:effectLst>
                <a:outerShdw blurRad="38100" dist="38100" dir="2700000" algn="tl">
                  <a:srgbClr val="000000">
                    <a:alpha val="43137"/>
                  </a:srgbClr>
                </a:outerShdw>
              </a:effectLst>
              <a:latin typeface="Barlow Black" panose="00000A00000000000000" pitchFamily="2" charset="0"/>
            </a:endParaRPr>
          </a:p>
        </p:txBody>
      </p:sp>
      <p:sp>
        <p:nvSpPr>
          <p:cNvPr id="72" name="TextBox 11"/>
          <p:cNvSpPr txBox="1"/>
          <p:nvPr/>
        </p:nvSpPr>
        <p:spPr>
          <a:xfrm>
            <a:off x="5901007" y="1715542"/>
            <a:ext cx="417095" cy="615553"/>
          </a:xfrm>
          <a:prstGeom prst="rect">
            <a:avLst/>
          </a:prstGeom>
        </p:spPr>
        <p:txBody>
          <a:bodyPr wrap="square" lIns="0" tIns="0" rIns="0" bIns="0" rtlCol="0" anchor="ctr">
            <a:spAutoFit/>
          </a:bodyPr>
          <a:lstStyle/>
          <a:p>
            <a:pPr algn="ctr" defTabSz="609630"/>
            <a:r>
              <a:rPr lang="da-DK" sz="4000" b="1" spc="243" dirty="0">
                <a:solidFill>
                  <a:prstClr val="white"/>
                </a:solidFill>
                <a:effectLst>
                  <a:outerShdw blurRad="38100" dist="38100" dir="2700000" algn="tl">
                    <a:srgbClr val="000000">
                      <a:alpha val="43137"/>
                    </a:srgbClr>
                  </a:outerShdw>
                </a:effectLst>
                <a:latin typeface="Barlow Black" panose="00000A00000000000000" pitchFamily="2" charset="0"/>
              </a:rPr>
              <a:t>3</a:t>
            </a:r>
            <a:endParaRPr lang="en-US" sz="4000" b="1" spc="243" dirty="0">
              <a:solidFill>
                <a:prstClr val="white"/>
              </a:solidFill>
              <a:effectLst>
                <a:outerShdw blurRad="38100" dist="38100" dir="2700000" algn="tl">
                  <a:srgbClr val="000000">
                    <a:alpha val="43137"/>
                  </a:srgbClr>
                </a:outerShdw>
              </a:effectLst>
              <a:latin typeface="Barlow Black" panose="00000A00000000000000" pitchFamily="2" charset="0"/>
            </a:endParaRPr>
          </a:p>
        </p:txBody>
      </p:sp>
      <p:sp>
        <p:nvSpPr>
          <p:cNvPr id="73" name="TextBox 11"/>
          <p:cNvSpPr txBox="1"/>
          <p:nvPr/>
        </p:nvSpPr>
        <p:spPr>
          <a:xfrm>
            <a:off x="8084007" y="1715542"/>
            <a:ext cx="417095" cy="615553"/>
          </a:xfrm>
          <a:prstGeom prst="rect">
            <a:avLst/>
          </a:prstGeom>
        </p:spPr>
        <p:txBody>
          <a:bodyPr wrap="square" lIns="0" tIns="0" rIns="0" bIns="0" rtlCol="0" anchor="ctr">
            <a:spAutoFit/>
          </a:bodyPr>
          <a:lstStyle/>
          <a:p>
            <a:pPr algn="ctr" defTabSz="609630"/>
            <a:r>
              <a:rPr lang="da-DK" sz="4000" b="1" spc="243" dirty="0">
                <a:solidFill>
                  <a:prstClr val="white"/>
                </a:solidFill>
                <a:effectLst>
                  <a:outerShdw blurRad="38100" dist="38100" dir="2700000" algn="tl">
                    <a:srgbClr val="000000">
                      <a:alpha val="43137"/>
                    </a:srgbClr>
                  </a:outerShdw>
                </a:effectLst>
                <a:latin typeface="Barlow Black" panose="00000A00000000000000" pitchFamily="2" charset="0"/>
              </a:rPr>
              <a:t>4</a:t>
            </a:r>
            <a:endParaRPr lang="en-US" sz="4000" b="1" spc="243" dirty="0">
              <a:solidFill>
                <a:prstClr val="white"/>
              </a:solidFill>
              <a:effectLst>
                <a:outerShdw blurRad="38100" dist="38100" dir="2700000" algn="tl">
                  <a:srgbClr val="000000">
                    <a:alpha val="43137"/>
                  </a:srgbClr>
                </a:outerShdw>
              </a:effectLst>
              <a:latin typeface="Barlow Black" panose="00000A00000000000000" pitchFamily="2" charset="0"/>
            </a:endParaRPr>
          </a:p>
        </p:txBody>
      </p:sp>
      <p:sp>
        <p:nvSpPr>
          <p:cNvPr id="74" name="TextBox 11"/>
          <p:cNvSpPr txBox="1"/>
          <p:nvPr/>
        </p:nvSpPr>
        <p:spPr>
          <a:xfrm>
            <a:off x="10267007" y="1715541"/>
            <a:ext cx="417095" cy="615553"/>
          </a:xfrm>
          <a:prstGeom prst="rect">
            <a:avLst/>
          </a:prstGeom>
        </p:spPr>
        <p:txBody>
          <a:bodyPr wrap="square" lIns="0" tIns="0" rIns="0" bIns="0" rtlCol="0" anchor="ctr">
            <a:spAutoFit/>
          </a:bodyPr>
          <a:lstStyle/>
          <a:p>
            <a:pPr algn="ctr" defTabSz="609630"/>
            <a:r>
              <a:rPr lang="da-DK" sz="4000" b="1" spc="243" dirty="0">
                <a:solidFill>
                  <a:prstClr val="white"/>
                </a:solidFill>
                <a:effectLst>
                  <a:outerShdw blurRad="38100" dist="38100" dir="2700000" algn="tl">
                    <a:srgbClr val="000000">
                      <a:alpha val="43137"/>
                    </a:srgbClr>
                  </a:outerShdw>
                </a:effectLst>
                <a:latin typeface="Barlow Black" panose="00000A00000000000000" pitchFamily="2" charset="0"/>
              </a:rPr>
              <a:t>5</a:t>
            </a:r>
            <a:endParaRPr lang="en-US" sz="4000" b="1" spc="243" dirty="0">
              <a:solidFill>
                <a:prstClr val="white"/>
              </a:solidFill>
              <a:effectLst>
                <a:outerShdw blurRad="38100" dist="38100" dir="2700000" algn="tl">
                  <a:srgbClr val="000000">
                    <a:alpha val="43137"/>
                  </a:srgbClr>
                </a:outerShdw>
              </a:effectLst>
              <a:latin typeface="Barlow Black" panose="00000A00000000000000" pitchFamily="2" charset="0"/>
            </a:endParaRPr>
          </a:p>
        </p:txBody>
      </p:sp>
      <p:sp>
        <p:nvSpPr>
          <p:cNvPr id="7" name="Pladsholder til tekst 6">
            <a:extLst>
              <a:ext uri="{FF2B5EF4-FFF2-40B4-BE49-F238E27FC236}">
                <a16:creationId xmlns:a16="http://schemas.microsoft.com/office/drawing/2014/main" id="{172935E2-D768-4844-9FE0-EC3E6C1F77A0}"/>
              </a:ext>
            </a:extLst>
          </p:cNvPr>
          <p:cNvSpPr>
            <a:spLocks noGrp="1"/>
          </p:cNvSpPr>
          <p:nvPr>
            <p:ph type="body" sz="quarter" idx="13"/>
          </p:nvPr>
        </p:nvSpPr>
        <p:spPr/>
        <p:txBody>
          <a:bodyPr/>
          <a:lstStyle/>
          <a:p>
            <a:r>
              <a:rPr lang="da-DK" dirty="0"/>
              <a:t>AAU Proof of Concept 2022</a:t>
            </a:r>
          </a:p>
        </p:txBody>
      </p:sp>
      <p:sp>
        <p:nvSpPr>
          <p:cNvPr id="76" name="TextBox 11">
            <a:extLst>
              <a:ext uri="{FF2B5EF4-FFF2-40B4-BE49-F238E27FC236}">
                <a16:creationId xmlns:a16="http://schemas.microsoft.com/office/drawing/2014/main" id="{156C32B5-CB27-4E2F-93B7-9E86895ED160}"/>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Post PoC Timeline</a:t>
            </a:r>
          </a:p>
        </p:txBody>
      </p:sp>
      <p:sp>
        <p:nvSpPr>
          <p:cNvPr id="77" name="TextBox 11">
            <a:extLst>
              <a:ext uri="{FF2B5EF4-FFF2-40B4-BE49-F238E27FC236}">
                <a16:creationId xmlns:a16="http://schemas.microsoft.com/office/drawing/2014/main" id="{533DB638-C7C9-4319-BACB-30D2CD4D589F}"/>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406326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70" name="Content Placeholder 6">
            <a:extLst>
              <a:ext uri="{FF2B5EF4-FFF2-40B4-BE49-F238E27FC236}">
                <a16:creationId xmlns:a16="http://schemas.microsoft.com/office/drawing/2014/main" id="{15F60685-5F9A-D846-A9EA-3E33051D0F12}"/>
              </a:ext>
            </a:extLst>
          </p:cNvPr>
          <p:cNvSpPr txBox="1">
            <a:spLocks/>
          </p:cNvSpPr>
          <p:nvPr/>
        </p:nvSpPr>
        <p:spPr>
          <a:xfrm>
            <a:off x="1549466" y="1574539"/>
            <a:ext cx="2149231" cy="4223117"/>
          </a:xfrm>
          <a:prstGeom prst="rect">
            <a:avLst/>
          </a:prstGeom>
          <a:solidFill>
            <a:schemeClr val="bg1"/>
          </a:solidFill>
          <a:ln w="28575">
            <a:solidFill>
              <a:schemeClr val="tx1"/>
            </a:solid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71" name="Content Placeholder 6">
            <a:extLst>
              <a:ext uri="{FF2B5EF4-FFF2-40B4-BE49-F238E27FC236}">
                <a16:creationId xmlns:a16="http://schemas.microsoft.com/office/drawing/2014/main" id="{60D76C0C-0372-1B4F-AA13-17272651B476}"/>
              </a:ext>
            </a:extLst>
          </p:cNvPr>
          <p:cNvSpPr txBox="1">
            <a:spLocks/>
          </p:cNvSpPr>
          <p:nvPr/>
        </p:nvSpPr>
        <p:spPr>
          <a:xfrm>
            <a:off x="1549466" y="1574539"/>
            <a:ext cx="2149231" cy="914400"/>
          </a:xfrm>
          <a:prstGeom prst="rect">
            <a:avLst/>
          </a:prstGeom>
          <a:solidFill>
            <a:srgbClr val="8797B6"/>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72" name="Oval 23">
            <a:extLst>
              <a:ext uri="{FF2B5EF4-FFF2-40B4-BE49-F238E27FC236}">
                <a16:creationId xmlns:a16="http://schemas.microsoft.com/office/drawing/2014/main" id="{4B361F0C-6C34-E04C-AC12-DEF3317588A4}"/>
              </a:ext>
            </a:extLst>
          </p:cNvPr>
          <p:cNvSpPr/>
          <p:nvPr/>
        </p:nvSpPr>
        <p:spPr>
          <a:xfrm>
            <a:off x="2021203" y="1841939"/>
            <a:ext cx="1205489" cy="1205489"/>
          </a:xfrm>
          <a:prstGeom prst="ellipse">
            <a:avLst/>
          </a:prstGeom>
          <a:solidFill>
            <a:schemeClr val="bg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panose="00000500000000000000" pitchFamily="2" charset="0"/>
            </a:endParaRPr>
          </a:p>
        </p:txBody>
      </p:sp>
      <p:sp>
        <p:nvSpPr>
          <p:cNvPr id="73" name="Content Placeholder 6">
            <a:extLst>
              <a:ext uri="{FF2B5EF4-FFF2-40B4-BE49-F238E27FC236}">
                <a16:creationId xmlns:a16="http://schemas.microsoft.com/office/drawing/2014/main" id="{5D7400AB-677C-0541-8FCD-4D5F18CECCFB}"/>
              </a:ext>
            </a:extLst>
          </p:cNvPr>
          <p:cNvSpPr txBox="1">
            <a:spLocks/>
          </p:cNvSpPr>
          <p:nvPr/>
        </p:nvSpPr>
        <p:spPr>
          <a:xfrm>
            <a:off x="1549466" y="3403339"/>
            <a:ext cx="2149231" cy="465117"/>
          </a:xfrm>
          <a:prstGeom prst="rect">
            <a:avLst/>
          </a:prstGeom>
          <a:solidFill>
            <a:schemeClr val="bg1">
              <a:lumMod val="95000"/>
            </a:schemeClr>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74" name="TextBox 32">
            <a:extLst>
              <a:ext uri="{FF2B5EF4-FFF2-40B4-BE49-F238E27FC236}">
                <a16:creationId xmlns:a16="http://schemas.microsoft.com/office/drawing/2014/main" id="{1F156EE9-6419-E549-9C58-DD10BA362EBC}"/>
              </a:ext>
            </a:extLst>
          </p:cNvPr>
          <p:cNvSpPr txBox="1"/>
          <p:nvPr/>
        </p:nvSpPr>
        <p:spPr>
          <a:xfrm>
            <a:off x="2338224" y="3126837"/>
            <a:ext cx="558166" cy="256545"/>
          </a:xfrm>
          <a:prstGeom prst="rect">
            <a:avLst/>
          </a:prstGeom>
          <a:noFill/>
          <a:effectLst/>
        </p:spPr>
        <p:txBody>
          <a:bodyPr wrap="none" rtlCol="0">
            <a:spAutoFit/>
          </a:bodyPr>
          <a:lstStyle/>
          <a:p>
            <a:pPr algn="ctr" defTabSz="609630"/>
            <a:r>
              <a:rPr lang="en-US" sz="1067" b="1" dirty="0">
                <a:solidFill>
                  <a:srgbClr val="211A52"/>
                </a:solidFill>
                <a:latin typeface="Barlow" panose="00000500000000000000" pitchFamily="2" charset="0"/>
              </a:rPr>
              <a:t>NAME</a:t>
            </a:r>
          </a:p>
        </p:txBody>
      </p:sp>
      <p:sp>
        <p:nvSpPr>
          <p:cNvPr id="75" name="TextBox 33">
            <a:extLst>
              <a:ext uri="{FF2B5EF4-FFF2-40B4-BE49-F238E27FC236}">
                <a16:creationId xmlns:a16="http://schemas.microsoft.com/office/drawing/2014/main" id="{D9C7DF01-07BD-5D4B-9C2D-729392A53A07}"/>
              </a:ext>
            </a:extLst>
          </p:cNvPr>
          <p:cNvSpPr txBox="1"/>
          <p:nvPr/>
        </p:nvSpPr>
        <p:spPr>
          <a:xfrm>
            <a:off x="2098818" y="3421045"/>
            <a:ext cx="1048685" cy="461665"/>
          </a:xfrm>
          <a:prstGeom prst="rect">
            <a:avLst/>
          </a:prstGeom>
          <a:noFill/>
          <a:effectLst/>
        </p:spPr>
        <p:txBody>
          <a:bodyPr wrap="none" rtlCol="0">
            <a:spAutoFit/>
          </a:bodyPr>
          <a:lstStyle/>
          <a:p>
            <a:pPr algn="ctr" defTabSz="609630"/>
            <a:r>
              <a:rPr lang="en-US" sz="800" dirty="0">
                <a:solidFill>
                  <a:srgbClr val="211A52"/>
                </a:solidFill>
                <a:latin typeface="Barlow" panose="00000500000000000000" pitchFamily="2" charset="0"/>
              </a:rPr>
              <a:t>Professor</a:t>
            </a:r>
          </a:p>
          <a:p>
            <a:pPr algn="ctr" defTabSz="609630"/>
            <a:r>
              <a:rPr lang="en-US" sz="800" dirty="0">
                <a:solidFill>
                  <a:srgbClr val="211A52"/>
                </a:solidFill>
                <a:latin typeface="Barlow" panose="00000500000000000000" pitchFamily="2" charset="0"/>
              </a:rPr>
              <a:t>Dep. of Technology</a:t>
            </a:r>
          </a:p>
          <a:p>
            <a:pPr algn="ctr" defTabSz="609630"/>
            <a:r>
              <a:rPr lang="en-US" sz="800" dirty="0">
                <a:solidFill>
                  <a:srgbClr val="211A52"/>
                </a:solidFill>
                <a:latin typeface="Barlow" panose="00000500000000000000" pitchFamily="2" charset="0"/>
              </a:rPr>
              <a:t>Aalborg University</a:t>
            </a:r>
          </a:p>
        </p:txBody>
      </p:sp>
      <p:sp>
        <p:nvSpPr>
          <p:cNvPr id="76" name="TextBox 39">
            <a:extLst>
              <a:ext uri="{FF2B5EF4-FFF2-40B4-BE49-F238E27FC236}">
                <a16:creationId xmlns:a16="http://schemas.microsoft.com/office/drawing/2014/main" id="{660CD4C8-5C04-274C-99FE-B0422C1595A0}"/>
              </a:ext>
            </a:extLst>
          </p:cNvPr>
          <p:cNvSpPr txBox="1"/>
          <p:nvPr/>
        </p:nvSpPr>
        <p:spPr>
          <a:xfrm>
            <a:off x="1581151" y="3962139"/>
            <a:ext cx="2084023" cy="775340"/>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About</a:t>
            </a:r>
          </a:p>
          <a:p>
            <a:pPr defTabSz="609630">
              <a:lnSpc>
                <a:spcPts val="933"/>
              </a:lnSpc>
            </a:pPr>
            <a:r>
              <a:rPr lang="en-US" sz="733" dirty="0">
                <a:solidFill>
                  <a:srgbClr val="211A52"/>
                </a:solidFill>
                <a:latin typeface="Barlow" panose="00000500000000000000" pitchFamily="2" charset="0"/>
              </a:rPr>
              <a:t>Lorem ipsum dolor sit amet, consectetuer adipiscing elit. Maecenas porttitor congue massa. Fusce posuere, magna sed pulvinar </a:t>
            </a:r>
            <a:r>
              <a:rPr lang="en-US" sz="733" dirty="0" err="1">
                <a:solidFill>
                  <a:srgbClr val="211A52"/>
                </a:solidFill>
                <a:latin typeface="Barlow" panose="00000500000000000000" pitchFamily="2" charset="0"/>
              </a:rPr>
              <a:t>ultricies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purus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lectus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malesuada</a:t>
            </a:r>
            <a:r>
              <a:rPr lang="en-US" sz="733" dirty="0">
                <a:solidFill>
                  <a:srgbClr val="211A52"/>
                </a:solidFill>
                <a:latin typeface="Barlow" panose="00000500000000000000" pitchFamily="2" charset="0"/>
              </a:rPr>
              <a:t> libero, sit </a:t>
            </a:r>
            <a:r>
              <a:rPr lang="en-US" sz="733" dirty="0" err="1">
                <a:solidFill>
                  <a:srgbClr val="211A52"/>
                </a:solidFill>
                <a:latin typeface="Barlow" panose="00000500000000000000" pitchFamily="2" charset="0"/>
              </a:rPr>
              <a:t>amet</a:t>
            </a:r>
            <a:endParaRPr lang="en-US" sz="733" dirty="0">
              <a:solidFill>
                <a:srgbClr val="211A52"/>
              </a:solidFill>
              <a:latin typeface="Barlow" panose="00000500000000000000" pitchFamily="2" charset="0"/>
            </a:endParaRPr>
          </a:p>
        </p:txBody>
      </p:sp>
      <p:sp>
        <p:nvSpPr>
          <p:cNvPr id="77" name="TextBox 36">
            <a:extLst>
              <a:ext uri="{FF2B5EF4-FFF2-40B4-BE49-F238E27FC236}">
                <a16:creationId xmlns:a16="http://schemas.microsoft.com/office/drawing/2014/main" id="{E171CF46-62DD-AE4F-83FE-0BE1283D2EDA}"/>
              </a:ext>
            </a:extLst>
          </p:cNvPr>
          <p:cNvSpPr txBox="1"/>
          <p:nvPr/>
        </p:nvSpPr>
        <p:spPr>
          <a:xfrm>
            <a:off x="1581151" y="4825739"/>
            <a:ext cx="2084023"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Expert in</a:t>
            </a:r>
          </a:p>
          <a:p>
            <a:pPr defTabSz="609630">
              <a:lnSpc>
                <a:spcPts val="933"/>
              </a:lnSpc>
            </a:pPr>
            <a:r>
              <a:rPr lang="en-US" sz="733" dirty="0">
                <a:solidFill>
                  <a:srgbClr val="211A52"/>
                </a:solidFill>
                <a:latin typeface="Barlow" panose="00000500000000000000" pitchFamily="2" charset="0"/>
              </a:rPr>
              <a:t>Energy systems and experienced product developer</a:t>
            </a:r>
            <a:endParaRPr lang="en-US" sz="733" b="1" dirty="0">
              <a:solidFill>
                <a:srgbClr val="211A52"/>
              </a:solidFill>
              <a:latin typeface="Barlow" panose="00000500000000000000" pitchFamily="2" charset="0"/>
            </a:endParaRPr>
          </a:p>
        </p:txBody>
      </p:sp>
      <p:sp>
        <p:nvSpPr>
          <p:cNvPr id="78" name="TextBox 37">
            <a:extLst>
              <a:ext uri="{FF2B5EF4-FFF2-40B4-BE49-F238E27FC236}">
                <a16:creationId xmlns:a16="http://schemas.microsoft.com/office/drawing/2014/main" id="{4099EA30-2880-FB4A-B5EC-74EB902A7C02}"/>
              </a:ext>
            </a:extLst>
          </p:cNvPr>
          <p:cNvSpPr txBox="1"/>
          <p:nvPr/>
        </p:nvSpPr>
        <p:spPr>
          <a:xfrm>
            <a:off x="1576081" y="5327625"/>
            <a:ext cx="2082452"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Role in project</a:t>
            </a:r>
          </a:p>
          <a:p>
            <a:pPr defTabSz="609630">
              <a:lnSpc>
                <a:spcPts val="933"/>
              </a:lnSpc>
            </a:pPr>
            <a:r>
              <a:rPr lang="en-US" sz="733" dirty="0">
                <a:solidFill>
                  <a:srgbClr val="211A52"/>
                </a:solidFill>
                <a:latin typeface="Barlow" panose="00000500000000000000" pitchFamily="2" charset="0"/>
              </a:rPr>
              <a:t>Technical advisor on design and device optimization</a:t>
            </a:r>
            <a:endParaRPr lang="en-US" sz="733" b="1" dirty="0">
              <a:solidFill>
                <a:srgbClr val="211A52"/>
              </a:solidFill>
              <a:latin typeface="Barlow" panose="00000500000000000000" pitchFamily="2" charset="0"/>
            </a:endParaRPr>
          </a:p>
        </p:txBody>
      </p:sp>
      <p:pic>
        <p:nvPicPr>
          <p:cNvPr id="79" name="Graphic 49">
            <a:extLst>
              <a:ext uri="{FF2B5EF4-FFF2-40B4-BE49-F238E27FC236}">
                <a16:creationId xmlns:a16="http://schemas.microsoft.com/office/drawing/2014/main" id="{16C2E608-7E68-0440-B6DB-B412BCD54A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9264" y="1980768"/>
            <a:ext cx="1189367" cy="1189367"/>
          </a:xfrm>
          <a:prstGeom prst="rect">
            <a:avLst/>
          </a:prstGeom>
          <a:effectLst/>
        </p:spPr>
      </p:pic>
      <p:sp>
        <p:nvSpPr>
          <p:cNvPr id="146" name="Content Placeholder 6">
            <a:extLst>
              <a:ext uri="{FF2B5EF4-FFF2-40B4-BE49-F238E27FC236}">
                <a16:creationId xmlns:a16="http://schemas.microsoft.com/office/drawing/2014/main" id="{15F60685-5F9A-D846-A9EA-3E33051D0F12}"/>
              </a:ext>
            </a:extLst>
          </p:cNvPr>
          <p:cNvSpPr txBox="1">
            <a:spLocks/>
          </p:cNvSpPr>
          <p:nvPr/>
        </p:nvSpPr>
        <p:spPr>
          <a:xfrm>
            <a:off x="3886266" y="1574539"/>
            <a:ext cx="2149231" cy="4223117"/>
          </a:xfrm>
          <a:prstGeom prst="rect">
            <a:avLst/>
          </a:prstGeom>
          <a:solidFill>
            <a:schemeClr val="bg1"/>
          </a:solidFill>
          <a:ln w="28575">
            <a:solidFill>
              <a:schemeClr val="tx1"/>
            </a:solid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47" name="Content Placeholder 6">
            <a:extLst>
              <a:ext uri="{FF2B5EF4-FFF2-40B4-BE49-F238E27FC236}">
                <a16:creationId xmlns:a16="http://schemas.microsoft.com/office/drawing/2014/main" id="{60D76C0C-0372-1B4F-AA13-17272651B476}"/>
              </a:ext>
            </a:extLst>
          </p:cNvPr>
          <p:cNvSpPr txBox="1">
            <a:spLocks/>
          </p:cNvSpPr>
          <p:nvPr/>
        </p:nvSpPr>
        <p:spPr>
          <a:xfrm>
            <a:off x="3886266" y="1574539"/>
            <a:ext cx="2149231" cy="914400"/>
          </a:xfrm>
          <a:prstGeom prst="rect">
            <a:avLst/>
          </a:prstGeom>
          <a:solidFill>
            <a:srgbClr val="8797B6"/>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48" name="Oval 23">
            <a:extLst>
              <a:ext uri="{FF2B5EF4-FFF2-40B4-BE49-F238E27FC236}">
                <a16:creationId xmlns:a16="http://schemas.microsoft.com/office/drawing/2014/main" id="{4B361F0C-6C34-E04C-AC12-DEF3317588A4}"/>
              </a:ext>
            </a:extLst>
          </p:cNvPr>
          <p:cNvSpPr/>
          <p:nvPr/>
        </p:nvSpPr>
        <p:spPr>
          <a:xfrm>
            <a:off x="4358003" y="1841939"/>
            <a:ext cx="1205489" cy="1205489"/>
          </a:xfrm>
          <a:prstGeom prst="ellipse">
            <a:avLst/>
          </a:prstGeom>
          <a:solidFill>
            <a:schemeClr val="bg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panose="00000500000000000000" pitchFamily="2" charset="0"/>
            </a:endParaRPr>
          </a:p>
        </p:txBody>
      </p:sp>
      <p:sp>
        <p:nvSpPr>
          <p:cNvPr id="149" name="Content Placeholder 6">
            <a:extLst>
              <a:ext uri="{FF2B5EF4-FFF2-40B4-BE49-F238E27FC236}">
                <a16:creationId xmlns:a16="http://schemas.microsoft.com/office/drawing/2014/main" id="{5D7400AB-677C-0541-8FCD-4D5F18CECCFB}"/>
              </a:ext>
            </a:extLst>
          </p:cNvPr>
          <p:cNvSpPr txBox="1">
            <a:spLocks/>
          </p:cNvSpPr>
          <p:nvPr/>
        </p:nvSpPr>
        <p:spPr>
          <a:xfrm>
            <a:off x="3880047" y="3403339"/>
            <a:ext cx="2149231" cy="465117"/>
          </a:xfrm>
          <a:prstGeom prst="rect">
            <a:avLst/>
          </a:prstGeom>
          <a:solidFill>
            <a:schemeClr val="bg1">
              <a:lumMod val="95000"/>
            </a:schemeClr>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50" name="TextBox 32">
            <a:extLst>
              <a:ext uri="{FF2B5EF4-FFF2-40B4-BE49-F238E27FC236}">
                <a16:creationId xmlns:a16="http://schemas.microsoft.com/office/drawing/2014/main" id="{1F156EE9-6419-E549-9C58-DD10BA362EBC}"/>
              </a:ext>
            </a:extLst>
          </p:cNvPr>
          <p:cNvSpPr txBox="1"/>
          <p:nvPr/>
        </p:nvSpPr>
        <p:spPr>
          <a:xfrm>
            <a:off x="4675024" y="3126837"/>
            <a:ext cx="558166" cy="256545"/>
          </a:xfrm>
          <a:prstGeom prst="rect">
            <a:avLst/>
          </a:prstGeom>
          <a:noFill/>
          <a:effectLst/>
        </p:spPr>
        <p:txBody>
          <a:bodyPr wrap="none" rtlCol="0">
            <a:spAutoFit/>
          </a:bodyPr>
          <a:lstStyle/>
          <a:p>
            <a:pPr algn="ctr" defTabSz="609630"/>
            <a:r>
              <a:rPr lang="en-US" sz="1067" b="1" dirty="0">
                <a:solidFill>
                  <a:srgbClr val="211A52"/>
                </a:solidFill>
                <a:latin typeface="Barlow" panose="00000500000000000000" pitchFamily="2" charset="0"/>
              </a:rPr>
              <a:t>NAME</a:t>
            </a:r>
          </a:p>
        </p:txBody>
      </p:sp>
      <p:sp>
        <p:nvSpPr>
          <p:cNvPr id="151" name="TextBox 33">
            <a:extLst>
              <a:ext uri="{FF2B5EF4-FFF2-40B4-BE49-F238E27FC236}">
                <a16:creationId xmlns:a16="http://schemas.microsoft.com/office/drawing/2014/main" id="{D9C7DF01-07BD-5D4B-9C2D-729392A53A07}"/>
              </a:ext>
            </a:extLst>
          </p:cNvPr>
          <p:cNvSpPr txBox="1"/>
          <p:nvPr/>
        </p:nvSpPr>
        <p:spPr>
          <a:xfrm>
            <a:off x="4435618" y="3421045"/>
            <a:ext cx="1048685" cy="461665"/>
          </a:xfrm>
          <a:prstGeom prst="rect">
            <a:avLst/>
          </a:prstGeom>
          <a:noFill/>
          <a:effectLst/>
        </p:spPr>
        <p:txBody>
          <a:bodyPr wrap="none" rtlCol="0">
            <a:spAutoFit/>
          </a:bodyPr>
          <a:lstStyle/>
          <a:p>
            <a:pPr algn="ctr" defTabSz="609630"/>
            <a:r>
              <a:rPr lang="en-US" sz="800" dirty="0">
                <a:solidFill>
                  <a:srgbClr val="211A52"/>
                </a:solidFill>
                <a:latin typeface="Barlow" panose="00000500000000000000" pitchFamily="2" charset="0"/>
              </a:rPr>
              <a:t>Professor</a:t>
            </a:r>
          </a:p>
          <a:p>
            <a:pPr algn="ctr" defTabSz="609630"/>
            <a:r>
              <a:rPr lang="en-US" sz="800" dirty="0">
                <a:solidFill>
                  <a:srgbClr val="211A52"/>
                </a:solidFill>
                <a:latin typeface="Barlow" panose="00000500000000000000" pitchFamily="2" charset="0"/>
              </a:rPr>
              <a:t>Dep. of Technology</a:t>
            </a:r>
          </a:p>
          <a:p>
            <a:pPr algn="ctr" defTabSz="609630"/>
            <a:r>
              <a:rPr lang="en-US" sz="800" dirty="0">
                <a:solidFill>
                  <a:srgbClr val="211A52"/>
                </a:solidFill>
                <a:latin typeface="Barlow" panose="00000500000000000000" pitchFamily="2" charset="0"/>
              </a:rPr>
              <a:t>Aalborg University</a:t>
            </a:r>
          </a:p>
        </p:txBody>
      </p:sp>
      <p:sp>
        <p:nvSpPr>
          <p:cNvPr id="152" name="TextBox 39">
            <a:extLst>
              <a:ext uri="{FF2B5EF4-FFF2-40B4-BE49-F238E27FC236}">
                <a16:creationId xmlns:a16="http://schemas.microsoft.com/office/drawing/2014/main" id="{660CD4C8-5C04-274C-99FE-B0422C1595A0}"/>
              </a:ext>
            </a:extLst>
          </p:cNvPr>
          <p:cNvSpPr txBox="1"/>
          <p:nvPr/>
        </p:nvSpPr>
        <p:spPr>
          <a:xfrm>
            <a:off x="3917951" y="3962139"/>
            <a:ext cx="2084023" cy="775340"/>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About</a:t>
            </a:r>
          </a:p>
          <a:p>
            <a:pPr defTabSz="609630">
              <a:lnSpc>
                <a:spcPts val="933"/>
              </a:lnSpc>
            </a:pPr>
            <a:r>
              <a:rPr lang="en-US" sz="733" dirty="0">
                <a:solidFill>
                  <a:srgbClr val="211A52"/>
                </a:solidFill>
                <a:latin typeface="Barlow" panose="00000500000000000000" pitchFamily="2" charset="0"/>
              </a:rPr>
              <a:t>Lorem ipsum dolor sit amet, consectetuer adipiscing elit. Maecenas porttitor congue massa. Fusce posuere, magna sed pulvinar </a:t>
            </a:r>
            <a:r>
              <a:rPr lang="en-US" sz="733" dirty="0" err="1">
                <a:solidFill>
                  <a:srgbClr val="211A52"/>
                </a:solidFill>
                <a:latin typeface="Barlow" panose="00000500000000000000" pitchFamily="2" charset="0"/>
              </a:rPr>
              <a:t>ultricies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purus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lectus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malesuada</a:t>
            </a:r>
            <a:r>
              <a:rPr lang="en-US" sz="733" dirty="0">
                <a:solidFill>
                  <a:srgbClr val="211A52"/>
                </a:solidFill>
                <a:latin typeface="Barlow" panose="00000500000000000000" pitchFamily="2" charset="0"/>
              </a:rPr>
              <a:t> libero, sit </a:t>
            </a:r>
            <a:r>
              <a:rPr lang="en-US" sz="733" dirty="0" err="1">
                <a:solidFill>
                  <a:srgbClr val="211A52"/>
                </a:solidFill>
                <a:latin typeface="Barlow" panose="00000500000000000000" pitchFamily="2" charset="0"/>
              </a:rPr>
              <a:t>amet</a:t>
            </a:r>
            <a:endParaRPr lang="en-US" sz="733" dirty="0">
              <a:solidFill>
                <a:srgbClr val="211A52"/>
              </a:solidFill>
              <a:latin typeface="Barlow" panose="00000500000000000000" pitchFamily="2" charset="0"/>
            </a:endParaRPr>
          </a:p>
        </p:txBody>
      </p:sp>
      <p:sp>
        <p:nvSpPr>
          <p:cNvPr id="153" name="TextBox 36">
            <a:extLst>
              <a:ext uri="{FF2B5EF4-FFF2-40B4-BE49-F238E27FC236}">
                <a16:creationId xmlns:a16="http://schemas.microsoft.com/office/drawing/2014/main" id="{E171CF46-62DD-AE4F-83FE-0BE1283D2EDA}"/>
              </a:ext>
            </a:extLst>
          </p:cNvPr>
          <p:cNvSpPr txBox="1"/>
          <p:nvPr/>
        </p:nvSpPr>
        <p:spPr>
          <a:xfrm>
            <a:off x="3917951" y="4825739"/>
            <a:ext cx="2084023"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Expert in</a:t>
            </a:r>
          </a:p>
          <a:p>
            <a:pPr defTabSz="609630">
              <a:lnSpc>
                <a:spcPts val="933"/>
              </a:lnSpc>
            </a:pPr>
            <a:r>
              <a:rPr lang="en-US" sz="733" dirty="0">
                <a:solidFill>
                  <a:srgbClr val="211A52"/>
                </a:solidFill>
                <a:latin typeface="Barlow" panose="00000500000000000000" pitchFamily="2" charset="0"/>
              </a:rPr>
              <a:t>Energy systems and experienced product developer</a:t>
            </a:r>
            <a:endParaRPr lang="en-US" sz="733" b="1" dirty="0">
              <a:solidFill>
                <a:srgbClr val="211A52"/>
              </a:solidFill>
              <a:latin typeface="Barlow" panose="00000500000000000000" pitchFamily="2" charset="0"/>
            </a:endParaRPr>
          </a:p>
        </p:txBody>
      </p:sp>
      <p:sp>
        <p:nvSpPr>
          <p:cNvPr id="154" name="TextBox 37">
            <a:extLst>
              <a:ext uri="{FF2B5EF4-FFF2-40B4-BE49-F238E27FC236}">
                <a16:creationId xmlns:a16="http://schemas.microsoft.com/office/drawing/2014/main" id="{4099EA30-2880-FB4A-B5EC-74EB902A7C02}"/>
              </a:ext>
            </a:extLst>
          </p:cNvPr>
          <p:cNvSpPr txBox="1"/>
          <p:nvPr/>
        </p:nvSpPr>
        <p:spPr>
          <a:xfrm>
            <a:off x="3912881" y="5327625"/>
            <a:ext cx="2082452"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Role in project</a:t>
            </a:r>
          </a:p>
          <a:p>
            <a:pPr defTabSz="609630">
              <a:lnSpc>
                <a:spcPts val="933"/>
              </a:lnSpc>
            </a:pPr>
            <a:r>
              <a:rPr lang="en-US" sz="733" dirty="0">
                <a:solidFill>
                  <a:srgbClr val="211A52"/>
                </a:solidFill>
                <a:latin typeface="Barlow" panose="00000500000000000000" pitchFamily="2" charset="0"/>
              </a:rPr>
              <a:t>Technical advisor on design and device optimization</a:t>
            </a:r>
            <a:endParaRPr lang="en-US" sz="733" b="1" dirty="0">
              <a:solidFill>
                <a:srgbClr val="211A52"/>
              </a:solidFill>
              <a:latin typeface="Barlow" panose="00000500000000000000" pitchFamily="2" charset="0"/>
            </a:endParaRPr>
          </a:p>
        </p:txBody>
      </p:sp>
      <p:pic>
        <p:nvPicPr>
          <p:cNvPr id="155" name="Graphic 49">
            <a:extLst>
              <a:ext uri="{FF2B5EF4-FFF2-40B4-BE49-F238E27FC236}">
                <a16:creationId xmlns:a16="http://schemas.microsoft.com/office/drawing/2014/main" id="{16C2E608-7E68-0440-B6DB-B412BCD54A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6064" y="1980768"/>
            <a:ext cx="1189367" cy="1189367"/>
          </a:xfrm>
          <a:prstGeom prst="rect">
            <a:avLst/>
          </a:prstGeom>
          <a:effectLst/>
        </p:spPr>
      </p:pic>
      <p:sp>
        <p:nvSpPr>
          <p:cNvPr id="156" name="Content Placeholder 6">
            <a:extLst>
              <a:ext uri="{FF2B5EF4-FFF2-40B4-BE49-F238E27FC236}">
                <a16:creationId xmlns:a16="http://schemas.microsoft.com/office/drawing/2014/main" id="{15F60685-5F9A-D846-A9EA-3E33051D0F12}"/>
              </a:ext>
            </a:extLst>
          </p:cNvPr>
          <p:cNvSpPr txBox="1">
            <a:spLocks/>
          </p:cNvSpPr>
          <p:nvPr/>
        </p:nvSpPr>
        <p:spPr>
          <a:xfrm>
            <a:off x="6223066" y="1581255"/>
            <a:ext cx="2149231" cy="4216401"/>
          </a:xfrm>
          <a:prstGeom prst="rect">
            <a:avLst/>
          </a:prstGeom>
          <a:solidFill>
            <a:schemeClr val="bg1"/>
          </a:solidFill>
          <a:ln w="28575">
            <a:solidFill>
              <a:schemeClr val="tx1"/>
            </a:solid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57" name="Content Placeholder 6">
            <a:extLst>
              <a:ext uri="{FF2B5EF4-FFF2-40B4-BE49-F238E27FC236}">
                <a16:creationId xmlns:a16="http://schemas.microsoft.com/office/drawing/2014/main" id="{60D76C0C-0372-1B4F-AA13-17272651B476}"/>
              </a:ext>
            </a:extLst>
          </p:cNvPr>
          <p:cNvSpPr txBox="1">
            <a:spLocks/>
          </p:cNvSpPr>
          <p:nvPr/>
        </p:nvSpPr>
        <p:spPr>
          <a:xfrm>
            <a:off x="6223066" y="1581255"/>
            <a:ext cx="2149231" cy="914400"/>
          </a:xfrm>
          <a:prstGeom prst="rect">
            <a:avLst/>
          </a:prstGeom>
          <a:solidFill>
            <a:srgbClr val="8797B6"/>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58" name="Oval 23">
            <a:extLst>
              <a:ext uri="{FF2B5EF4-FFF2-40B4-BE49-F238E27FC236}">
                <a16:creationId xmlns:a16="http://schemas.microsoft.com/office/drawing/2014/main" id="{4B361F0C-6C34-E04C-AC12-DEF3317588A4}"/>
              </a:ext>
            </a:extLst>
          </p:cNvPr>
          <p:cNvSpPr/>
          <p:nvPr/>
        </p:nvSpPr>
        <p:spPr>
          <a:xfrm>
            <a:off x="6694803" y="1848655"/>
            <a:ext cx="1205489" cy="1205489"/>
          </a:xfrm>
          <a:prstGeom prst="ellipse">
            <a:avLst/>
          </a:prstGeom>
          <a:solidFill>
            <a:schemeClr val="bg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panose="00000500000000000000" pitchFamily="2" charset="0"/>
            </a:endParaRPr>
          </a:p>
        </p:txBody>
      </p:sp>
      <p:sp>
        <p:nvSpPr>
          <p:cNvPr id="159" name="Content Placeholder 6">
            <a:extLst>
              <a:ext uri="{FF2B5EF4-FFF2-40B4-BE49-F238E27FC236}">
                <a16:creationId xmlns:a16="http://schemas.microsoft.com/office/drawing/2014/main" id="{5D7400AB-677C-0541-8FCD-4D5F18CECCFB}"/>
              </a:ext>
            </a:extLst>
          </p:cNvPr>
          <p:cNvSpPr txBox="1">
            <a:spLocks/>
          </p:cNvSpPr>
          <p:nvPr/>
        </p:nvSpPr>
        <p:spPr>
          <a:xfrm>
            <a:off x="6210628" y="3410055"/>
            <a:ext cx="2161669" cy="465117"/>
          </a:xfrm>
          <a:prstGeom prst="rect">
            <a:avLst/>
          </a:prstGeom>
          <a:solidFill>
            <a:schemeClr val="bg1">
              <a:lumMod val="95000"/>
            </a:schemeClr>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60" name="TextBox 32">
            <a:extLst>
              <a:ext uri="{FF2B5EF4-FFF2-40B4-BE49-F238E27FC236}">
                <a16:creationId xmlns:a16="http://schemas.microsoft.com/office/drawing/2014/main" id="{1F156EE9-6419-E549-9C58-DD10BA362EBC}"/>
              </a:ext>
            </a:extLst>
          </p:cNvPr>
          <p:cNvSpPr txBox="1"/>
          <p:nvPr/>
        </p:nvSpPr>
        <p:spPr>
          <a:xfrm>
            <a:off x="7011824" y="3133553"/>
            <a:ext cx="558166" cy="256545"/>
          </a:xfrm>
          <a:prstGeom prst="rect">
            <a:avLst/>
          </a:prstGeom>
          <a:noFill/>
          <a:effectLst/>
        </p:spPr>
        <p:txBody>
          <a:bodyPr wrap="none" rtlCol="0">
            <a:spAutoFit/>
          </a:bodyPr>
          <a:lstStyle/>
          <a:p>
            <a:pPr algn="ctr" defTabSz="609630"/>
            <a:r>
              <a:rPr lang="en-US" sz="1067" b="1" dirty="0">
                <a:solidFill>
                  <a:srgbClr val="211A52"/>
                </a:solidFill>
                <a:latin typeface="Barlow" panose="00000500000000000000" pitchFamily="2" charset="0"/>
              </a:rPr>
              <a:t>NAME</a:t>
            </a:r>
          </a:p>
        </p:txBody>
      </p:sp>
      <p:sp>
        <p:nvSpPr>
          <p:cNvPr id="161" name="TextBox 33">
            <a:extLst>
              <a:ext uri="{FF2B5EF4-FFF2-40B4-BE49-F238E27FC236}">
                <a16:creationId xmlns:a16="http://schemas.microsoft.com/office/drawing/2014/main" id="{D9C7DF01-07BD-5D4B-9C2D-729392A53A07}"/>
              </a:ext>
            </a:extLst>
          </p:cNvPr>
          <p:cNvSpPr txBox="1"/>
          <p:nvPr/>
        </p:nvSpPr>
        <p:spPr>
          <a:xfrm>
            <a:off x="6772418" y="3427761"/>
            <a:ext cx="1048685" cy="461665"/>
          </a:xfrm>
          <a:prstGeom prst="rect">
            <a:avLst/>
          </a:prstGeom>
          <a:noFill/>
          <a:effectLst/>
        </p:spPr>
        <p:txBody>
          <a:bodyPr wrap="none" rtlCol="0">
            <a:spAutoFit/>
          </a:bodyPr>
          <a:lstStyle/>
          <a:p>
            <a:pPr algn="ctr" defTabSz="609630"/>
            <a:r>
              <a:rPr lang="en-US" sz="800" dirty="0">
                <a:solidFill>
                  <a:srgbClr val="211A52"/>
                </a:solidFill>
                <a:latin typeface="Barlow" panose="00000500000000000000" pitchFamily="2" charset="0"/>
              </a:rPr>
              <a:t>Professor</a:t>
            </a:r>
          </a:p>
          <a:p>
            <a:pPr algn="ctr" defTabSz="609630"/>
            <a:r>
              <a:rPr lang="en-US" sz="800" dirty="0">
                <a:solidFill>
                  <a:srgbClr val="211A52"/>
                </a:solidFill>
                <a:latin typeface="Barlow" panose="00000500000000000000" pitchFamily="2" charset="0"/>
              </a:rPr>
              <a:t>Dep. of Technology</a:t>
            </a:r>
          </a:p>
          <a:p>
            <a:pPr algn="ctr" defTabSz="609630"/>
            <a:r>
              <a:rPr lang="en-US" sz="800" dirty="0">
                <a:solidFill>
                  <a:srgbClr val="211A52"/>
                </a:solidFill>
                <a:latin typeface="Barlow" panose="00000500000000000000" pitchFamily="2" charset="0"/>
              </a:rPr>
              <a:t>Aalborg University</a:t>
            </a:r>
          </a:p>
        </p:txBody>
      </p:sp>
      <p:sp>
        <p:nvSpPr>
          <p:cNvPr id="162" name="TextBox 39">
            <a:extLst>
              <a:ext uri="{FF2B5EF4-FFF2-40B4-BE49-F238E27FC236}">
                <a16:creationId xmlns:a16="http://schemas.microsoft.com/office/drawing/2014/main" id="{660CD4C8-5C04-274C-99FE-B0422C1595A0}"/>
              </a:ext>
            </a:extLst>
          </p:cNvPr>
          <p:cNvSpPr txBox="1"/>
          <p:nvPr/>
        </p:nvSpPr>
        <p:spPr>
          <a:xfrm>
            <a:off x="6254751" y="3968855"/>
            <a:ext cx="2084023" cy="775340"/>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About</a:t>
            </a:r>
          </a:p>
          <a:p>
            <a:pPr defTabSz="609630">
              <a:lnSpc>
                <a:spcPts val="933"/>
              </a:lnSpc>
            </a:pPr>
            <a:r>
              <a:rPr lang="en-US" sz="733" dirty="0">
                <a:solidFill>
                  <a:srgbClr val="211A52"/>
                </a:solidFill>
                <a:latin typeface="Barlow" panose="00000500000000000000" pitchFamily="2" charset="0"/>
              </a:rPr>
              <a:t>Lorem ipsum dolor sit amet, consectetuer adipiscing elit. Maecenas porttitor congue massa. Fusce posuere, magna sed pulvinar </a:t>
            </a:r>
            <a:r>
              <a:rPr lang="en-US" sz="733" dirty="0" err="1">
                <a:solidFill>
                  <a:srgbClr val="211A52"/>
                </a:solidFill>
                <a:latin typeface="Barlow" panose="00000500000000000000" pitchFamily="2" charset="0"/>
              </a:rPr>
              <a:t>ultricies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purus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lectus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malesuada</a:t>
            </a:r>
            <a:r>
              <a:rPr lang="en-US" sz="733" dirty="0">
                <a:solidFill>
                  <a:srgbClr val="211A52"/>
                </a:solidFill>
                <a:latin typeface="Barlow" panose="00000500000000000000" pitchFamily="2" charset="0"/>
              </a:rPr>
              <a:t> libero, sit </a:t>
            </a:r>
            <a:r>
              <a:rPr lang="en-US" sz="733" dirty="0" err="1">
                <a:solidFill>
                  <a:srgbClr val="211A52"/>
                </a:solidFill>
                <a:latin typeface="Barlow" panose="00000500000000000000" pitchFamily="2" charset="0"/>
              </a:rPr>
              <a:t>amet</a:t>
            </a:r>
            <a:endParaRPr lang="en-US" sz="733" dirty="0">
              <a:solidFill>
                <a:srgbClr val="211A52"/>
              </a:solidFill>
              <a:latin typeface="Barlow" panose="00000500000000000000" pitchFamily="2" charset="0"/>
            </a:endParaRPr>
          </a:p>
        </p:txBody>
      </p:sp>
      <p:sp>
        <p:nvSpPr>
          <p:cNvPr id="163" name="TextBox 36">
            <a:extLst>
              <a:ext uri="{FF2B5EF4-FFF2-40B4-BE49-F238E27FC236}">
                <a16:creationId xmlns:a16="http://schemas.microsoft.com/office/drawing/2014/main" id="{E171CF46-62DD-AE4F-83FE-0BE1283D2EDA}"/>
              </a:ext>
            </a:extLst>
          </p:cNvPr>
          <p:cNvSpPr txBox="1"/>
          <p:nvPr/>
        </p:nvSpPr>
        <p:spPr>
          <a:xfrm>
            <a:off x="6254751" y="4832455"/>
            <a:ext cx="2084023"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Expert in</a:t>
            </a:r>
          </a:p>
          <a:p>
            <a:pPr defTabSz="609630">
              <a:lnSpc>
                <a:spcPts val="933"/>
              </a:lnSpc>
            </a:pPr>
            <a:r>
              <a:rPr lang="en-US" sz="733" dirty="0">
                <a:solidFill>
                  <a:srgbClr val="211A52"/>
                </a:solidFill>
                <a:latin typeface="Barlow" panose="00000500000000000000" pitchFamily="2" charset="0"/>
              </a:rPr>
              <a:t>Energy systems and experienced product developer</a:t>
            </a:r>
            <a:endParaRPr lang="en-US" sz="733" b="1" dirty="0">
              <a:solidFill>
                <a:srgbClr val="211A52"/>
              </a:solidFill>
              <a:latin typeface="Barlow" panose="00000500000000000000" pitchFamily="2" charset="0"/>
            </a:endParaRPr>
          </a:p>
        </p:txBody>
      </p:sp>
      <p:sp>
        <p:nvSpPr>
          <p:cNvPr id="164" name="TextBox 37">
            <a:extLst>
              <a:ext uri="{FF2B5EF4-FFF2-40B4-BE49-F238E27FC236}">
                <a16:creationId xmlns:a16="http://schemas.microsoft.com/office/drawing/2014/main" id="{4099EA30-2880-FB4A-B5EC-74EB902A7C02}"/>
              </a:ext>
            </a:extLst>
          </p:cNvPr>
          <p:cNvSpPr txBox="1"/>
          <p:nvPr/>
        </p:nvSpPr>
        <p:spPr>
          <a:xfrm>
            <a:off x="6249681" y="5334341"/>
            <a:ext cx="2082452"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Role in project</a:t>
            </a:r>
          </a:p>
          <a:p>
            <a:pPr defTabSz="609630">
              <a:lnSpc>
                <a:spcPts val="933"/>
              </a:lnSpc>
            </a:pPr>
            <a:r>
              <a:rPr lang="en-US" sz="733" dirty="0">
                <a:solidFill>
                  <a:srgbClr val="211A52"/>
                </a:solidFill>
                <a:latin typeface="Barlow" panose="00000500000000000000" pitchFamily="2" charset="0"/>
              </a:rPr>
              <a:t>Technical advisor on design and device optimization</a:t>
            </a:r>
            <a:endParaRPr lang="en-US" sz="733" b="1" dirty="0">
              <a:solidFill>
                <a:srgbClr val="211A52"/>
              </a:solidFill>
              <a:latin typeface="Barlow" panose="00000500000000000000" pitchFamily="2" charset="0"/>
            </a:endParaRPr>
          </a:p>
        </p:txBody>
      </p:sp>
      <p:pic>
        <p:nvPicPr>
          <p:cNvPr id="165" name="Graphic 49">
            <a:extLst>
              <a:ext uri="{FF2B5EF4-FFF2-40B4-BE49-F238E27FC236}">
                <a16:creationId xmlns:a16="http://schemas.microsoft.com/office/drawing/2014/main" id="{16C2E608-7E68-0440-B6DB-B412BCD54A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2864" y="1987484"/>
            <a:ext cx="1189367" cy="1189367"/>
          </a:xfrm>
          <a:prstGeom prst="rect">
            <a:avLst/>
          </a:prstGeom>
          <a:effectLst/>
        </p:spPr>
      </p:pic>
      <p:sp>
        <p:nvSpPr>
          <p:cNvPr id="166" name="Content Placeholder 6">
            <a:extLst>
              <a:ext uri="{FF2B5EF4-FFF2-40B4-BE49-F238E27FC236}">
                <a16:creationId xmlns:a16="http://schemas.microsoft.com/office/drawing/2014/main" id="{15F60685-5F9A-D846-A9EA-3E33051D0F12}"/>
              </a:ext>
            </a:extLst>
          </p:cNvPr>
          <p:cNvSpPr txBox="1">
            <a:spLocks/>
          </p:cNvSpPr>
          <p:nvPr/>
        </p:nvSpPr>
        <p:spPr>
          <a:xfrm>
            <a:off x="8559866" y="1581255"/>
            <a:ext cx="2149231" cy="4216401"/>
          </a:xfrm>
          <a:prstGeom prst="rect">
            <a:avLst/>
          </a:prstGeom>
          <a:solidFill>
            <a:schemeClr val="bg1"/>
          </a:solidFill>
          <a:ln w="28575">
            <a:solidFill>
              <a:schemeClr val="tx1"/>
            </a:solid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67" name="Content Placeholder 6">
            <a:extLst>
              <a:ext uri="{FF2B5EF4-FFF2-40B4-BE49-F238E27FC236}">
                <a16:creationId xmlns:a16="http://schemas.microsoft.com/office/drawing/2014/main" id="{60D76C0C-0372-1B4F-AA13-17272651B476}"/>
              </a:ext>
            </a:extLst>
          </p:cNvPr>
          <p:cNvSpPr txBox="1">
            <a:spLocks/>
          </p:cNvSpPr>
          <p:nvPr/>
        </p:nvSpPr>
        <p:spPr>
          <a:xfrm>
            <a:off x="8559866" y="1581255"/>
            <a:ext cx="2149231" cy="914400"/>
          </a:xfrm>
          <a:prstGeom prst="rect">
            <a:avLst/>
          </a:prstGeom>
          <a:solidFill>
            <a:srgbClr val="8797B6"/>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68" name="Oval 23">
            <a:extLst>
              <a:ext uri="{FF2B5EF4-FFF2-40B4-BE49-F238E27FC236}">
                <a16:creationId xmlns:a16="http://schemas.microsoft.com/office/drawing/2014/main" id="{4B361F0C-6C34-E04C-AC12-DEF3317588A4}"/>
              </a:ext>
            </a:extLst>
          </p:cNvPr>
          <p:cNvSpPr/>
          <p:nvPr/>
        </p:nvSpPr>
        <p:spPr>
          <a:xfrm>
            <a:off x="9031603" y="1848655"/>
            <a:ext cx="1205489" cy="1205489"/>
          </a:xfrm>
          <a:prstGeom prst="ellipse">
            <a:avLst/>
          </a:prstGeom>
          <a:solidFill>
            <a:schemeClr val="bg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Barlow" panose="00000500000000000000" pitchFamily="2" charset="0"/>
            </a:endParaRPr>
          </a:p>
        </p:txBody>
      </p:sp>
      <p:sp>
        <p:nvSpPr>
          <p:cNvPr id="169" name="Content Placeholder 6">
            <a:extLst>
              <a:ext uri="{FF2B5EF4-FFF2-40B4-BE49-F238E27FC236}">
                <a16:creationId xmlns:a16="http://schemas.microsoft.com/office/drawing/2014/main" id="{5D7400AB-677C-0541-8FCD-4D5F18CECCFB}"/>
              </a:ext>
            </a:extLst>
          </p:cNvPr>
          <p:cNvSpPr txBox="1">
            <a:spLocks/>
          </p:cNvSpPr>
          <p:nvPr/>
        </p:nvSpPr>
        <p:spPr>
          <a:xfrm>
            <a:off x="8553647" y="3410055"/>
            <a:ext cx="2161669" cy="465117"/>
          </a:xfrm>
          <a:prstGeom prst="rect">
            <a:avLst/>
          </a:prstGeom>
          <a:solidFill>
            <a:schemeClr val="bg1">
              <a:lumMod val="95000"/>
            </a:schemeClr>
          </a:solidFill>
          <a:ln w="28575">
            <a:noFill/>
          </a:ln>
          <a:effectLst/>
        </p:spPr>
        <p:style>
          <a:lnRef idx="1">
            <a:schemeClr val="accent6"/>
          </a:lnRef>
          <a:fillRef idx="2">
            <a:schemeClr val="accent6"/>
          </a:fillRef>
          <a:effectRef idx="1">
            <a:schemeClr val="accent6"/>
          </a:effectRef>
          <a:fontRef idx="minor">
            <a:schemeClr val="dk1"/>
          </a:fontRef>
        </p:style>
        <p:txBody>
          <a:bodyPr vert="horz" lIns="60960" tIns="30480" rIns="60960" bIns="30480" rtlCol="0" anchor="ctr">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defTabSz="609630">
              <a:buNone/>
            </a:pPr>
            <a:endParaRPr lang="da-DK" sz="3600" b="1" dirty="0">
              <a:solidFill>
                <a:prstClr val="white"/>
              </a:solidFill>
              <a:latin typeface="Barlow" panose="00000500000000000000" pitchFamily="2" charset="0"/>
            </a:endParaRPr>
          </a:p>
        </p:txBody>
      </p:sp>
      <p:sp>
        <p:nvSpPr>
          <p:cNvPr id="170" name="TextBox 32">
            <a:extLst>
              <a:ext uri="{FF2B5EF4-FFF2-40B4-BE49-F238E27FC236}">
                <a16:creationId xmlns:a16="http://schemas.microsoft.com/office/drawing/2014/main" id="{1F156EE9-6419-E549-9C58-DD10BA362EBC}"/>
              </a:ext>
            </a:extLst>
          </p:cNvPr>
          <p:cNvSpPr txBox="1"/>
          <p:nvPr/>
        </p:nvSpPr>
        <p:spPr>
          <a:xfrm>
            <a:off x="9348624" y="3133553"/>
            <a:ext cx="558166" cy="256545"/>
          </a:xfrm>
          <a:prstGeom prst="rect">
            <a:avLst/>
          </a:prstGeom>
          <a:noFill/>
          <a:effectLst/>
        </p:spPr>
        <p:txBody>
          <a:bodyPr wrap="none" rtlCol="0">
            <a:spAutoFit/>
          </a:bodyPr>
          <a:lstStyle/>
          <a:p>
            <a:pPr algn="ctr" defTabSz="609630"/>
            <a:r>
              <a:rPr lang="en-US" sz="1067" b="1" dirty="0">
                <a:solidFill>
                  <a:srgbClr val="211A52"/>
                </a:solidFill>
                <a:latin typeface="Barlow" panose="00000500000000000000" pitchFamily="2" charset="0"/>
              </a:rPr>
              <a:t>NAME</a:t>
            </a:r>
          </a:p>
        </p:txBody>
      </p:sp>
      <p:sp>
        <p:nvSpPr>
          <p:cNvPr id="171" name="TextBox 33">
            <a:extLst>
              <a:ext uri="{FF2B5EF4-FFF2-40B4-BE49-F238E27FC236}">
                <a16:creationId xmlns:a16="http://schemas.microsoft.com/office/drawing/2014/main" id="{D9C7DF01-07BD-5D4B-9C2D-729392A53A07}"/>
              </a:ext>
            </a:extLst>
          </p:cNvPr>
          <p:cNvSpPr txBox="1"/>
          <p:nvPr/>
        </p:nvSpPr>
        <p:spPr>
          <a:xfrm>
            <a:off x="9109218" y="3427761"/>
            <a:ext cx="1048685" cy="461665"/>
          </a:xfrm>
          <a:prstGeom prst="rect">
            <a:avLst/>
          </a:prstGeom>
          <a:noFill/>
          <a:effectLst/>
        </p:spPr>
        <p:txBody>
          <a:bodyPr wrap="none" rtlCol="0">
            <a:spAutoFit/>
          </a:bodyPr>
          <a:lstStyle/>
          <a:p>
            <a:pPr algn="ctr" defTabSz="609630"/>
            <a:r>
              <a:rPr lang="en-US" sz="800" dirty="0">
                <a:solidFill>
                  <a:srgbClr val="211A52"/>
                </a:solidFill>
                <a:latin typeface="Barlow" panose="00000500000000000000" pitchFamily="2" charset="0"/>
              </a:rPr>
              <a:t>Professor</a:t>
            </a:r>
          </a:p>
          <a:p>
            <a:pPr algn="ctr" defTabSz="609630"/>
            <a:r>
              <a:rPr lang="en-US" sz="800" dirty="0">
                <a:solidFill>
                  <a:srgbClr val="211A52"/>
                </a:solidFill>
                <a:latin typeface="Barlow" panose="00000500000000000000" pitchFamily="2" charset="0"/>
              </a:rPr>
              <a:t>Dep. of Technology</a:t>
            </a:r>
          </a:p>
          <a:p>
            <a:pPr algn="ctr" defTabSz="609630"/>
            <a:r>
              <a:rPr lang="en-US" sz="800" dirty="0">
                <a:solidFill>
                  <a:srgbClr val="211A52"/>
                </a:solidFill>
                <a:latin typeface="Barlow" panose="00000500000000000000" pitchFamily="2" charset="0"/>
              </a:rPr>
              <a:t>Aalborg University</a:t>
            </a:r>
          </a:p>
        </p:txBody>
      </p:sp>
      <p:sp>
        <p:nvSpPr>
          <p:cNvPr id="172" name="TextBox 39">
            <a:extLst>
              <a:ext uri="{FF2B5EF4-FFF2-40B4-BE49-F238E27FC236}">
                <a16:creationId xmlns:a16="http://schemas.microsoft.com/office/drawing/2014/main" id="{660CD4C8-5C04-274C-99FE-B0422C1595A0}"/>
              </a:ext>
            </a:extLst>
          </p:cNvPr>
          <p:cNvSpPr txBox="1"/>
          <p:nvPr/>
        </p:nvSpPr>
        <p:spPr>
          <a:xfrm>
            <a:off x="8591551" y="3968855"/>
            <a:ext cx="2084023" cy="775340"/>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About</a:t>
            </a:r>
          </a:p>
          <a:p>
            <a:pPr defTabSz="609630">
              <a:lnSpc>
                <a:spcPts val="933"/>
              </a:lnSpc>
            </a:pPr>
            <a:r>
              <a:rPr lang="en-US" sz="733" dirty="0">
                <a:solidFill>
                  <a:srgbClr val="211A52"/>
                </a:solidFill>
                <a:latin typeface="Barlow" panose="00000500000000000000" pitchFamily="2" charset="0"/>
              </a:rPr>
              <a:t>Lorem ipsum dolor sit amet, consectetuer adipiscing elit. Maecenas porttitor congue massa. Fusce posuere, magna sed pulvinar </a:t>
            </a:r>
            <a:r>
              <a:rPr lang="en-US" sz="733" dirty="0" err="1">
                <a:solidFill>
                  <a:srgbClr val="211A52"/>
                </a:solidFill>
                <a:latin typeface="Barlow" panose="00000500000000000000" pitchFamily="2" charset="0"/>
              </a:rPr>
              <a:t>ultricies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purus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lectus</a:t>
            </a:r>
            <a:r>
              <a:rPr lang="en-US" sz="733" dirty="0">
                <a:solidFill>
                  <a:srgbClr val="211A52"/>
                </a:solidFill>
                <a:latin typeface="Barlow" panose="00000500000000000000" pitchFamily="2" charset="0"/>
              </a:rPr>
              <a:t> </a:t>
            </a:r>
            <a:r>
              <a:rPr lang="en-US" sz="733" dirty="0" err="1">
                <a:solidFill>
                  <a:srgbClr val="211A52"/>
                </a:solidFill>
                <a:latin typeface="Barlow" panose="00000500000000000000" pitchFamily="2" charset="0"/>
              </a:rPr>
              <a:t>malesuada</a:t>
            </a:r>
            <a:r>
              <a:rPr lang="en-US" sz="733" dirty="0">
                <a:solidFill>
                  <a:srgbClr val="211A52"/>
                </a:solidFill>
                <a:latin typeface="Barlow" panose="00000500000000000000" pitchFamily="2" charset="0"/>
              </a:rPr>
              <a:t> libero, sit </a:t>
            </a:r>
            <a:r>
              <a:rPr lang="en-US" sz="733" dirty="0" err="1">
                <a:solidFill>
                  <a:srgbClr val="211A52"/>
                </a:solidFill>
                <a:latin typeface="Barlow" panose="00000500000000000000" pitchFamily="2" charset="0"/>
              </a:rPr>
              <a:t>amet</a:t>
            </a:r>
            <a:endParaRPr lang="en-US" sz="733" dirty="0">
              <a:solidFill>
                <a:srgbClr val="211A52"/>
              </a:solidFill>
              <a:latin typeface="Barlow" panose="00000500000000000000" pitchFamily="2" charset="0"/>
            </a:endParaRPr>
          </a:p>
        </p:txBody>
      </p:sp>
      <p:sp>
        <p:nvSpPr>
          <p:cNvPr id="173" name="TextBox 36">
            <a:extLst>
              <a:ext uri="{FF2B5EF4-FFF2-40B4-BE49-F238E27FC236}">
                <a16:creationId xmlns:a16="http://schemas.microsoft.com/office/drawing/2014/main" id="{E171CF46-62DD-AE4F-83FE-0BE1283D2EDA}"/>
              </a:ext>
            </a:extLst>
          </p:cNvPr>
          <p:cNvSpPr txBox="1"/>
          <p:nvPr/>
        </p:nvSpPr>
        <p:spPr>
          <a:xfrm>
            <a:off x="8591551" y="4832455"/>
            <a:ext cx="2084023"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Expert in</a:t>
            </a:r>
          </a:p>
          <a:p>
            <a:pPr defTabSz="609630">
              <a:lnSpc>
                <a:spcPts val="933"/>
              </a:lnSpc>
            </a:pPr>
            <a:r>
              <a:rPr lang="en-US" sz="733" dirty="0">
                <a:solidFill>
                  <a:srgbClr val="211A52"/>
                </a:solidFill>
                <a:latin typeface="Barlow" panose="00000500000000000000" pitchFamily="2" charset="0"/>
              </a:rPr>
              <a:t>Energy systems and experienced product developer</a:t>
            </a:r>
            <a:endParaRPr lang="en-US" sz="733" b="1" dirty="0">
              <a:solidFill>
                <a:srgbClr val="211A52"/>
              </a:solidFill>
              <a:latin typeface="Barlow" panose="00000500000000000000" pitchFamily="2" charset="0"/>
            </a:endParaRPr>
          </a:p>
        </p:txBody>
      </p:sp>
      <p:sp>
        <p:nvSpPr>
          <p:cNvPr id="174" name="TextBox 37">
            <a:extLst>
              <a:ext uri="{FF2B5EF4-FFF2-40B4-BE49-F238E27FC236}">
                <a16:creationId xmlns:a16="http://schemas.microsoft.com/office/drawing/2014/main" id="{4099EA30-2880-FB4A-B5EC-74EB902A7C02}"/>
              </a:ext>
            </a:extLst>
          </p:cNvPr>
          <p:cNvSpPr txBox="1"/>
          <p:nvPr/>
        </p:nvSpPr>
        <p:spPr>
          <a:xfrm>
            <a:off x="8586481" y="5334341"/>
            <a:ext cx="2082452" cy="429092"/>
          </a:xfrm>
          <a:prstGeom prst="rect">
            <a:avLst/>
          </a:prstGeom>
          <a:noFill/>
          <a:effectLst/>
        </p:spPr>
        <p:txBody>
          <a:bodyPr wrap="square" rtlCol="0">
            <a:spAutoFit/>
          </a:bodyPr>
          <a:lstStyle/>
          <a:p>
            <a:pPr defTabSz="609630">
              <a:lnSpc>
                <a:spcPts val="933"/>
              </a:lnSpc>
            </a:pPr>
            <a:r>
              <a:rPr lang="en-US" sz="733" b="1" dirty="0">
                <a:solidFill>
                  <a:srgbClr val="211A52"/>
                </a:solidFill>
                <a:latin typeface="Barlow" panose="00000500000000000000" pitchFamily="2" charset="0"/>
              </a:rPr>
              <a:t>Role in project</a:t>
            </a:r>
          </a:p>
          <a:p>
            <a:pPr defTabSz="609630">
              <a:lnSpc>
                <a:spcPts val="933"/>
              </a:lnSpc>
            </a:pPr>
            <a:r>
              <a:rPr lang="en-US" sz="733" dirty="0">
                <a:solidFill>
                  <a:srgbClr val="211A52"/>
                </a:solidFill>
                <a:latin typeface="Barlow" panose="00000500000000000000" pitchFamily="2" charset="0"/>
              </a:rPr>
              <a:t>Technical advisor on design and device optimization</a:t>
            </a:r>
            <a:endParaRPr lang="en-US" sz="733" b="1" dirty="0">
              <a:solidFill>
                <a:srgbClr val="211A52"/>
              </a:solidFill>
              <a:latin typeface="Barlow" panose="00000500000000000000" pitchFamily="2" charset="0"/>
            </a:endParaRPr>
          </a:p>
        </p:txBody>
      </p:sp>
      <p:pic>
        <p:nvPicPr>
          <p:cNvPr id="175" name="Graphic 49">
            <a:extLst>
              <a:ext uri="{FF2B5EF4-FFF2-40B4-BE49-F238E27FC236}">
                <a16:creationId xmlns:a16="http://schemas.microsoft.com/office/drawing/2014/main" id="{16C2E608-7E68-0440-B6DB-B412BCD54A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9664" y="1987484"/>
            <a:ext cx="1189367" cy="1189367"/>
          </a:xfrm>
          <a:prstGeom prst="rect">
            <a:avLst/>
          </a:prstGeom>
          <a:effectLst/>
        </p:spPr>
      </p:pic>
      <p:sp>
        <p:nvSpPr>
          <p:cNvPr id="7" name="Pladsholder til tekst 6">
            <a:extLst>
              <a:ext uri="{FF2B5EF4-FFF2-40B4-BE49-F238E27FC236}">
                <a16:creationId xmlns:a16="http://schemas.microsoft.com/office/drawing/2014/main" id="{AE2DC7C4-E2BD-4608-9C4C-3A42FDADF72B}"/>
              </a:ext>
            </a:extLst>
          </p:cNvPr>
          <p:cNvSpPr>
            <a:spLocks noGrp="1"/>
          </p:cNvSpPr>
          <p:nvPr>
            <p:ph type="body" sz="quarter" idx="13"/>
          </p:nvPr>
        </p:nvSpPr>
        <p:spPr/>
        <p:txBody>
          <a:bodyPr/>
          <a:lstStyle/>
          <a:p>
            <a:r>
              <a:rPr lang="da-DK" dirty="0"/>
              <a:t>AAU Proof of Concept 2022</a:t>
            </a:r>
          </a:p>
        </p:txBody>
      </p:sp>
      <p:sp>
        <p:nvSpPr>
          <p:cNvPr id="49" name="TextBox 11">
            <a:extLst>
              <a:ext uri="{FF2B5EF4-FFF2-40B4-BE49-F238E27FC236}">
                <a16:creationId xmlns:a16="http://schemas.microsoft.com/office/drawing/2014/main" id="{87B808E0-626D-4762-9BB2-6F6410B1A1BC}"/>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The Team</a:t>
            </a:r>
          </a:p>
        </p:txBody>
      </p:sp>
      <p:sp>
        <p:nvSpPr>
          <p:cNvPr id="50" name="TextBox 11">
            <a:extLst>
              <a:ext uri="{FF2B5EF4-FFF2-40B4-BE49-F238E27FC236}">
                <a16:creationId xmlns:a16="http://schemas.microsoft.com/office/drawing/2014/main" id="{20112901-7F42-4212-93DB-F7AB463DED91}"/>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264947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15" name="Rektangel 14"/>
          <p:cNvSpPr/>
          <p:nvPr/>
        </p:nvSpPr>
        <p:spPr>
          <a:xfrm>
            <a:off x="711200" y="1497796"/>
            <a:ext cx="10729495" cy="441960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7" name="Rektangel 16"/>
          <p:cNvSpPr/>
          <p:nvPr/>
        </p:nvSpPr>
        <p:spPr>
          <a:xfrm>
            <a:off x="889000" y="1685042"/>
            <a:ext cx="10414000" cy="3760004"/>
          </a:xfrm>
          <a:prstGeom prst="rect">
            <a:avLst/>
          </a:prstGeom>
        </p:spPr>
        <p:txBody>
          <a:bodyPr wrap="square">
            <a:spAutoFit/>
          </a:bodyPr>
          <a:lstStyle/>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Lorem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ipsum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dolor</a:t>
            </a:r>
            <a:r>
              <a:rPr lang="da-DK" sz="1067" dirty="0">
                <a:solidFill>
                  <a:prstClr val="white"/>
                </a:solidFill>
                <a:latin typeface="Barlow" panose="00000500000000000000" pitchFamily="2" charset="0"/>
              </a:rPr>
              <a:t>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consectetuer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adipiscing</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elit</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Maecenas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porttitor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congue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massa</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posuere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sed</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pulvinar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ultricies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purus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lectus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libero,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commodo</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eros </a:t>
            </a:r>
            <a:r>
              <a:rPr lang="da-DK" sz="1067" dirty="0" err="1">
                <a:solidFill>
                  <a:prstClr val="white"/>
                </a:solidFill>
                <a:latin typeface="Barlow" panose="00000500000000000000" pitchFamily="2" charset="0"/>
              </a:rPr>
              <a:t>quis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urna</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Nunc</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viverra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imperdiet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enim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est</a:t>
            </a:r>
            <a:r>
              <a:rPr lang="da-DK" sz="1067" dirty="0">
                <a:solidFill>
                  <a:prstClr val="white"/>
                </a:solidFill>
                <a:latin typeface="Barlow" panose="00000500000000000000" pitchFamily="2" charset="0"/>
              </a:rPr>
              <a:t>. Vivamus a </a:t>
            </a:r>
            <a:r>
              <a:rPr lang="da-DK" sz="1067" dirty="0" err="1">
                <a:solidFill>
                  <a:prstClr val="white"/>
                </a:solidFill>
                <a:latin typeface="Barlow" panose="00000500000000000000" pitchFamily="2" charset="0"/>
              </a:rPr>
              <a:t>tellus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Lorem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ipsum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dolor</a:t>
            </a:r>
            <a:r>
              <a:rPr lang="da-DK" sz="1067" dirty="0">
                <a:solidFill>
                  <a:prstClr val="white"/>
                </a:solidFill>
                <a:latin typeface="Barlow" panose="00000500000000000000" pitchFamily="2" charset="0"/>
              </a:rPr>
              <a:t>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consectetuer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adipiscing</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elit</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Maecenas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porttitor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congue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massa</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posuere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sed</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pulvinar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ultricies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purus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lectus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libero,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commodo</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eros </a:t>
            </a:r>
            <a:r>
              <a:rPr lang="da-DK" sz="1067" dirty="0" err="1">
                <a:solidFill>
                  <a:prstClr val="white"/>
                </a:solidFill>
                <a:latin typeface="Barlow" panose="00000500000000000000" pitchFamily="2" charset="0"/>
              </a:rPr>
              <a:t>quis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urna</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Nunc</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viverra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imperdiet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enim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est</a:t>
            </a:r>
            <a:r>
              <a:rPr lang="da-DK" sz="1067" dirty="0">
                <a:solidFill>
                  <a:prstClr val="white"/>
                </a:solidFill>
                <a:latin typeface="Barlow" panose="00000500000000000000" pitchFamily="2" charset="0"/>
              </a:rPr>
              <a:t>. Vivamus a </a:t>
            </a:r>
            <a:r>
              <a:rPr lang="da-DK" sz="1067" dirty="0" err="1">
                <a:solidFill>
                  <a:prstClr val="white"/>
                </a:solidFill>
                <a:latin typeface="Barlow" panose="00000500000000000000" pitchFamily="2" charset="0"/>
              </a:rPr>
              <a:t>tellus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Lorem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ipsum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dolor</a:t>
            </a:r>
            <a:r>
              <a:rPr lang="da-DK" sz="1067" dirty="0">
                <a:solidFill>
                  <a:prstClr val="white"/>
                </a:solidFill>
                <a:latin typeface="Barlow" panose="00000500000000000000" pitchFamily="2" charset="0"/>
              </a:rPr>
              <a:t>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consectetuer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adipiscing</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elit</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Maecenas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porttitor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congue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massa</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posuere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sed</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pulvinar</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ultricies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purus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lectus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libero, sit </a:t>
            </a:r>
            <a:r>
              <a:rPr lang="da-DK" sz="1067" dirty="0" err="1">
                <a:solidFill>
                  <a:prstClr val="white"/>
                </a:solidFill>
                <a:latin typeface="Barlow" panose="00000500000000000000" pitchFamily="2" charset="0"/>
              </a:rPr>
              <a:t>amet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commodo</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magna</a:t>
            </a:r>
            <a:r>
              <a:rPr lang="da-DK" sz="1067" dirty="0">
                <a:solidFill>
                  <a:prstClr val="white"/>
                </a:solidFill>
                <a:latin typeface="Barlow" panose="00000500000000000000" pitchFamily="2" charset="0"/>
              </a:rPr>
              <a:t> eros </a:t>
            </a:r>
            <a:r>
              <a:rPr lang="da-DK" sz="1067" dirty="0" err="1">
                <a:solidFill>
                  <a:prstClr val="white"/>
                </a:solidFill>
                <a:latin typeface="Barlow" panose="00000500000000000000" pitchFamily="2" charset="0"/>
              </a:rPr>
              <a:t>quis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urna</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Nunc</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viverra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imperdiet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enim</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Fusce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est</a:t>
            </a:r>
            <a:r>
              <a:rPr lang="da-DK" sz="1067" dirty="0">
                <a:solidFill>
                  <a:prstClr val="white"/>
                </a:solidFill>
                <a:latin typeface="Barlow" panose="00000500000000000000" pitchFamily="2" charset="0"/>
              </a:rPr>
              <a:t>. Vivamus a </a:t>
            </a:r>
            <a:r>
              <a:rPr lang="da-DK" sz="1067" dirty="0" err="1">
                <a:solidFill>
                  <a:prstClr val="white"/>
                </a:solidFill>
                <a:latin typeface="Barlow" panose="00000500000000000000" pitchFamily="2" charset="0"/>
              </a:rPr>
              <a:t>tellus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endParaRPr lang="da-DK" sz="1067" dirty="0">
              <a:solidFill>
                <a:prstClr val="white"/>
              </a:solidFill>
              <a:latin typeface="Barlow" panose="00000500000000000000" pitchFamily="2" charset="0"/>
            </a:endParaRPr>
          </a:p>
          <a:p>
            <a:pPr defTabSz="609630">
              <a:lnSpc>
                <a:spcPts val="1133"/>
              </a:lnSpc>
            </a:pPr>
            <a:r>
              <a:rPr lang="da-DK" sz="1067" b="1" dirty="0">
                <a:solidFill>
                  <a:prstClr val="white"/>
                </a:solidFill>
                <a:latin typeface="Barlow" panose="00000500000000000000" pitchFamily="2" charset="0"/>
              </a:rPr>
              <a:t>Q: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Pellentesque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habitant</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morbi</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tristique</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senectus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netus</a:t>
            </a:r>
            <a:r>
              <a:rPr lang="da-DK" sz="1067" dirty="0">
                <a:solidFill>
                  <a:prstClr val="white"/>
                </a:solidFill>
                <a:latin typeface="Barlow" panose="00000500000000000000" pitchFamily="2" charset="0"/>
              </a:rPr>
              <a:t> et </a:t>
            </a:r>
            <a:r>
              <a:rPr lang="da-DK" sz="1067" dirty="0" err="1">
                <a:solidFill>
                  <a:prstClr val="white"/>
                </a:solidFill>
                <a:latin typeface="Barlow" panose="00000500000000000000" pitchFamily="2" charset="0"/>
              </a:rPr>
              <a:t>malesuada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fames</a:t>
            </a:r>
            <a:r>
              <a:rPr lang="da-DK" sz="1067" dirty="0">
                <a:solidFill>
                  <a:prstClr val="white"/>
                </a:solidFill>
                <a:latin typeface="Barlow" panose="00000500000000000000" pitchFamily="2" charset="0"/>
              </a:rPr>
              <a:t> ac </a:t>
            </a:r>
            <a:r>
              <a:rPr lang="da-DK" sz="1067" dirty="0" err="1">
                <a:solidFill>
                  <a:prstClr val="white"/>
                </a:solidFill>
                <a:latin typeface="Barlow" panose="00000500000000000000" pitchFamily="2" charset="0"/>
              </a:rPr>
              <a:t>turpis</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egestas</a:t>
            </a:r>
            <a:r>
              <a:rPr lang="da-DK" sz="1067" dirty="0">
                <a:solidFill>
                  <a:prstClr val="white"/>
                </a:solidFill>
                <a:latin typeface="Barlow" panose="00000500000000000000" pitchFamily="2" charset="0"/>
              </a:rPr>
              <a:t>. </a:t>
            </a:r>
          </a:p>
          <a:p>
            <a:pPr defTabSz="609630">
              <a:lnSpc>
                <a:spcPts val="1133"/>
              </a:lnSpc>
            </a:pPr>
            <a:r>
              <a:rPr lang="da-DK" sz="1067" b="1" dirty="0">
                <a:solidFill>
                  <a:prstClr val="white"/>
                </a:solidFill>
                <a:latin typeface="Barlow" panose="00000500000000000000" pitchFamily="2" charset="0"/>
              </a:rPr>
              <a:t>A: </a:t>
            </a:r>
            <a:r>
              <a:rPr lang="da-DK" sz="1067" dirty="0" err="1">
                <a:solidFill>
                  <a:prstClr val="white"/>
                </a:solidFill>
                <a:latin typeface="Barlow" panose="00000500000000000000" pitchFamily="2" charset="0"/>
              </a:rPr>
              <a:t>Proin</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pharetra</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nonummy</a:t>
            </a:r>
            <a:r>
              <a:rPr lang="da-DK" sz="1067" dirty="0">
                <a:solidFill>
                  <a:prstClr val="white"/>
                </a:solidFill>
                <a:latin typeface="Barlow" panose="00000500000000000000" pitchFamily="2" charset="0"/>
              </a:rPr>
              <a:t> </a:t>
            </a:r>
            <a:r>
              <a:rPr lang="da-DK" sz="1067" dirty="0" err="1">
                <a:solidFill>
                  <a:prstClr val="white"/>
                </a:solidFill>
                <a:latin typeface="Barlow" panose="00000500000000000000" pitchFamily="2" charset="0"/>
              </a:rPr>
              <a:t>pede</a:t>
            </a:r>
            <a:r>
              <a:rPr lang="da-DK" sz="1067" dirty="0">
                <a:solidFill>
                  <a:prstClr val="white"/>
                </a:solidFill>
                <a:latin typeface="Barlow" panose="00000500000000000000" pitchFamily="2" charset="0"/>
              </a:rPr>
              <a:t>. Mauris et </a:t>
            </a:r>
            <a:r>
              <a:rPr lang="da-DK" sz="1067" dirty="0" err="1">
                <a:solidFill>
                  <a:prstClr val="white"/>
                </a:solidFill>
                <a:latin typeface="Barlow" panose="00000500000000000000" pitchFamily="2" charset="0"/>
              </a:rPr>
              <a:t>orci</a:t>
            </a:r>
            <a:r>
              <a:rPr lang="da-DK" sz="1067" dirty="0">
                <a:solidFill>
                  <a:prstClr val="white"/>
                </a:solidFill>
                <a:latin typeface="Barlow" panose="00000500000000000000" pitchFamily="2" charset="0"/>
              </a:rPr>
              <a:t>.</a:t>
            </a:r>
          </a:p>
        </p:txBody>
      </p:sp>
      <p:sp>
        <p:nvSpPr>
          <p:cNvPr id="7" name="Pladsholder til tekst 6">
            <a:extLst>
              <a:ext uri="{FF2B5EF4-FFF2-40B4-BE49-F238E27FC236}">
                <a16:creationId xmlns:a16="http://schemas.microsoft.com/office/drawing/2014/main" id="{641F4A68-C5F3-450A-ADFC-BFD2DDD98849}"/>
              </a:ext>
            </a:extLst>
          </p:cNvPr>
          <p:cNvSpPr>
            <a:spLocks noGrp="1"/>
          </p:cNvSpPr>
          <p:nvPr>
            <p:ph type="body" sz="quarter" idx="13"/>
          </p:nvPr>
        </p:nvSpPr>
        <p:spPr/>
        <p:txBody>
          <a:bodyPr/>
          <a:lstStyle/>
          <a:p>
            <a:r>
              <a:rPr lang="da-DK" dirty="0"/>
              <a:t>AAU Proof of Concept 2022</a:t>
            </a:r>
          </a:p>
        </p:txBody>
      </p:sp>
      <p:sp>
        <p:nvSpPr>
          <p:cNvPr id="9" name="TextBox 11">
            <a:extLst>
              <a:ext uri="{FF2B5EF4-FFF2-40B4-BE49-F238E27FC236}">
                <a16:creationId xmlns:a16="http://schemas.microsoft.com/office/drawing/2014/main" id="{3F095D85-3D7E-4CA1-A1EC-843148BD41B4}"/>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Q&amp;A</a:t>
            </a:r>
          </a:p>
        </p:txBody>
      </p:sp>
      <p:sp>
        <p:nvSpPr>
          <p:cNvPr id="10" name="TextBox 11">
            <a:extLst>
              <a:ext uri="{FF2B5EF4-FFF2-40B4-BE49-F238E27FC236}">
                <a16:creationId xmlns:a16="http://schemas.microsoft.com/office/drawing/2014/main" id="{DB00A763-E74A-4671-946C-45A37DF8F64C}"/>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188571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211A52"/>
        </a:solidFill>
        <a:effectLst/>
      </p:bgPr>
    </p:bg>
    <p:spTree>
      <p:nvGrpSpPr>
        <p:cNvPr id="1" name=""/>
        <p:cNvGrpSpPr/>
        <p:nvPr/>
      </p:nvGrpSpPr>
      <p:grpSpPr>
        <a:xfrm>
          <a:off x="0" y="0"/>
          <a:ext cx="0" cy="0"/>
          <a:chOff x="0" y="0"/>
          <a:chExt cx="0" cy="0"/>
        </a:xfrm>
      </p:grpSpPr>
      <p:sp>
        <p:nvSpPr>
          <p:cNvPr id="6" name="Rektangel 5"/>
          <p:cNvSpPr/>
          <p:nvPr/>
        </p:nvSpPr>
        <p:spPr>
          <a:xfrm>
            <a:off x="719991" y="1346200"/>
            <a:ext cx="5020409"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7" name="TextBox 11"/>
          <p:cNvSpPr txBox="1"/>
          <p:nvPr/>
        </p:nvSpPr>
        <p:spPr>
          <a:xfrm>
            <a:off x="780905" y="1426289"/>
            <a:ext cx="4908695" cy="246221"/>
          </a:xfrm>
          <a:prstGeom prst="rect">
            <a:avLst/>
          </a:prstGeom>
          <a:effectLst/>
        </p:spPr>
        <p:txBody>
          <a:bodyPr wrap="square" lIns="0" tIns="0" rIns="0" bIns="0" rtlCol="0" anchor="t">
            <a:spAutoFit/>
          </a:bodyPr>
          <a:lstStyle/>
          <a:p>
            <a:pPr defTabSz="609630"/>
            <a:r>
              <a:rPr lang="da-DK" sz="1600" b="1" spc="243" dirty="0">
                <a:solidFill>
                  <a:srgbClr val="FFFFFF"/>
                </a:solidFill>
                <a:latin typeface="Barlow ExtraBold" panose="00000900000000000000" pitchFamily="2" charset="0"/>
              </a:rPr>
              <a:t>Title</a:t>
            </a:r>
            <a:endParaRPr lang="en-US" sz="1600" b="1" spc="243" dirty="0">
              <a:solidFill>
                <a:srgbClr val="FFFFFF"/>
              </a:solidFill>
              <a:latin typeface="Barlow ExtraBold" panose="00000900000000000000" pitchFamily="2" charset="0"/>
            </a:endParaRPr>
          </a:p>
        </p:txBody>
      </p:sp>
      <p:sp>
        <p:nvSpPr>
          <p:cNvPr id="8" name="Rektangel 7"/>
          <p:cNvSpPr/>
          <p:nvPr/>
        </p:nvSpPr>
        <p:spPr>
          <a:xfrm>
            <a:off x="719992" y="1862579"/>
            <a:ext cx="5020409" cy="39540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9" name="Rektangel 8"/>
          <p:cNvSpPr/>
          <p:nvPr/>
        </p:nvSpPr>
        <p:spPr>
          <a:xfrm>
            <a:off x="780905" y="1904503"/>
            <a:ext cx="4908695" cy="3618939"/>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p:txBody>
      </p:sp>
      <p:sp>
        <p:nvSpPr>
          <p:cNvPr id="16" name="Rektangel 15"/>
          <p:cNvSpPr/>
          <p:nvPr/>
        </p:nvSpPr>
        <p:spPr>
          <a:xfrm>
            <a:off x="5948313" y="1864532"/>
            <a:ext cx="5166193" cy="3952068"/>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7" name="Rektangel 16"/>
          <p:cNvSpPr/>
          <p:nvPr/>
        </p:nvSpPr>
        <p:spPr>
          <a:xfrm>
            <a:off x="6012471" y="1906457"/>
            <a:ext cx="5051235" cy="3618939"/>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marL="190510" indent="-190510" defTabSz="609630">
              <a:lnSpc>
                <a:spcPts val="1133"/>
              </a:lnSpc>
              <a:buFont typeface="Wingdings" panose="05000000000000000000" pitchFamily="2" charset="2"/>
              <a:buChar char="§"/>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a:t>
            </a:r>
          </a:p>
        </p:txBody>
      </p:sp>
      <p:sp>
        <p:nvSpPr>
          <p:cNvPr id="18" name="Rektangel 17"/>
          <p:cNvSpPr/>
          <p:nvPr/>
        </p:nvSpPr>
        <p:spPr>
          <a:xfrm>
            <a:off x="5948313" y="1346200"/>
            <a:ext cx="5166193"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9" name="TextBox 11"/>
          <p:cNvSpPr txBox="1"/>
          <p:nvPr/>
        </p:nvSpPr>
        <p:spPr>
          <a:xfrm>
            <a:off x="6012217" y="1426289"/>
            <a:ext cx="5060280"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Title</a:t>
            </a:r>
          </a:p>
        </p:txBody>
      </p:sp>
      <p:sp>
        <p:nvSpPr>
          <p:cNvPr id="11" name="Pladsholder til tekst 10">
            <a:extLst>
              <a:ext uri="{FF2B5EF4-FFF2-40B4-BE49-F238E27FC236}">
                <a16:creationId xmlns:a16="http://schemas.microsoft.com/office/drawing/2014/main" id="{CBFB24D3-3227-4E8A-9A79-8A9E25488D6D}"/>
              </a:ext>
            </a:extLst>
          </p:cNvPr>
          <p:cNvSpPr>
            <a:spLocks noGrp="1"/>
          </p:cNvSpPr>
          <p:nvPr>
            <p:ph type="body" sz="quarter" idx="13"/>
          </p:nvPr>
        </p:nvSpPr>
        <p:spPr/>
        <p:txBody>
          <a:bodyPr/>
          <a:lstStyle/>
          <a:p>
            <a:r>
              <a:rPr lang="da-DK" dirty="0"/>
              <a:t>AAU Proof of Concept 2022</a:t>
            </a:r>
          </a:p>
        </p:txBody>
      </p:sp>
      <p:sp>
        <p:nvSpPr>
          <p:cNvPr id="15" name="TextBox 11">
            <a:extLst>
              <a:ext uri="{FF2B5EF4-FFF2-40B4-BE49-F238E27FC236}">
                <a16:creationId xmlns:a16="http://schemas.microsoft.com/office/drawing/2014/main" id="{CC332F42-014A-43FD-9266-E20B7B4B467E}"/>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Free Template</a:t>
            </a:r>
          </a:p>
        </p:txBody>
      </p:sp>
      <p:sp>
        <p:nvSpPr>
          <p:cNvPr id="20" name="TextBox 11">
            <a:extLst>
              <a:ext uri="{FF2B5EF4-FFF2-40B4-BE49-F238E27FC236}">
                <a16:creationId xmlns:a16="http://schemas.microsoft.com/office/drawing/2014/main" id="{FC2E0E66-F018-46DA-A391-10CEDE009F5F}"/>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156417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211A52"/>
        </a:solidFill>
        <a:effectLst/>
      </p:bgPr>
    </p:bg>
    <p:spTree>
      <p:nvGrpSpPr>
        <p:cNvPr id="1" name=""/>
        <p:cNvGrpSpPr/>
        <p:nvPr/>
      </p:nvGrpSpPr>
      <p:grpSpPr>
        <a:xfrm>
          <a:off x="0" y="0"/>
          <a:ext cx="0" cy="0"/>
          <a:chOff x="0" y="0"/>
          <a:chExt cx="0" cy="0"/>
        </a:xfrm>
      </p:grpSpPr>
      <p:sp>
        <p:nvSpPr>
          <p:cNvPr id="4" name="TextBox 11"/>
          <p:cNvSpPr txBox="1"/>
          <p:nvPr/>
        </p:nvSpPr>
        <p:spPr>
          <a:xfrm>
            <a:off x="711201" y="2143549"/>
            <a:ext cx="4039908" cy="1149289"/>
          </a:xfrm>
          <a:prstGeom prst="rect">
            <a:avLst/>
          </a:prstGeom>
        </p:spPr>
        <p:txBody>
          <a:bodyPr wrap="square" lIns="0" tIns="0" rIns="0" bIns="0" rtlCol="0" anchor="t">
            <a:spAutoFit/>
          </a:bodyPr>
          <a:lstStyle/>
          <a:p>
            <a:pPr defTabSz="609630"/>
            <a:r>
              <a:rPr lang="en-US" sz="1867" spc="243" dirty="0">
                <a:solidFill>
                  <a:srgbClr val="FFFFFF"/>
                </a:solidFill>
                <a:latin typeface="Barlow ExtraBold" panose="00000900000000000000" pitchFamily="2" charset="0"/>
              </a:rPr>
              <a:t>Any publications, research papers or other information about the research can be placed here</a:t>
            </a:r>
          </a:p>
        </p:txBody>
      </p:sp>
      <p:sp>
        <p:nvSpPr>
          <p:cNvPr id="7" name="Pladsholder til tekst 6">
            <a:extLst>
              <a:ext uri="{FF2B5EF4-FFF2-40B4-BE49-F238E27FC236}">
                <a16:creationId xmlns:a16="http://schemas.microsoft.com/office/drawing/2014/main" id="{3F58035C-B4C0-4745-9E61-0AF1E5E01AD6}"/>
              </a:ext>
            </a:extLst>
          </p:cNvPr>
          <p:cNvSpPr>
            <a:spLocks noGrp="1"/>
          </p:cNvSpPr>
          <p:nvPr>
            <p:ph type="body" sz="quarter" idx="13"/>
          </p:nvPr>
        </p:nvSpPr>
        <p:spPr/>
        <p:txBody>
          <a:bodyPr/>
          <a:lstStyle/>
          <a:p>
            <a:r>
              <a:rPr lang="da-DK" dirty="0"/>
              <a:t>AAU Proof of Concept 2022</a:t>
            </a:r>
          </a:p>
        </p:txBody>
      </p:sp>
      <p:sp>
        <p:nvSpPr>
          <p:cNvPr id="8" name="TextBox 11">
            <a:extLst>
              <a:ext uri="{FF2B5EF4-FFF2-40B4-BE49-F238E27FC236}">
                <a16:creationId xmlns:a16="http://schemas.microsoft.com/office/drawing/2014/main" id="{C736D999-2142-4D28-B108-84F464DD9D81}"/>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Free Template</a:t>
            </a:r>
          </a:p>
        </p:txBody>
      </p:sp>
      <p:sp>
        <p:nvSpPr>
          <p:cNvPr id="9" name="TextBox 11">
            <a:extLst>
              <a:ext uri="{FF2B5EF4-FFF2-40B4-BE49-F238E27FC236}">
                <a16:creationId xmlns:a16="http://schemas.microsoft.com/office/drawing/2014/main" id="{E5BF4DBE-AEAC-4A2E-A485-C5B41488DB9B}"/>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5406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 name="TextBox 11"/>
          <p:cNvSpPr txBox="1"/>
          <p:nvPr/>
        </p:nvSpPr>
        <p:spPr>
          <a:xfrm>
            <a:off x="711200" y="626770"/>
            <a:ext cx="4470400" cy="410433"/>
          </a:xfrm>
          <a:prstGeom prst="rect">
            <a:avLst/>
          </a:prstGeom>
        </p:spPr>
        <p:txBody>
          <a:bodyPr wrap="square" lIns="0" tIns="0" rIns="0" bIns="0" rtlCol="0" anchor="t">
            <a:spAutoFit/>
          </a:bodyPr>
          <a:lstStyle/>
          <a:p>
            <a:pPr defTabSz="609630"/>
            <a:r>
              <a:rPr lang="en-US" sz="2667" b="1" spc="243" dirty="0">
                <a:solidFill>
                  <a:srgbClr val="FFFFFF"/>
                </a:solidFill>
                <a:latin typeface="Barlow ExtraBold" panose="00000900000000000000" pitchFamily="2" charset="0"/>
              </a:rPr>
              <a:t>Budget</a:t>
            </a:r>
          </a:p>
        </p:txBody>
      </p:sp>
      <p:graphicFrame>
        <p:nvGraphicFramePr>
          <p:cNvPr id="6" name="Tabel 5"/>
          <p:cNvGraphicFramePr>
            <a:graphicFrameLocks noGrp="1"/>
          </p:cNvGraphicFramePr>
          <p:nvPr>
            <p:extLst>
              <p:ext uri="{D42A27DB-BD31-4B8C-83A1-F6EECF244321}">
                <p14:modId xmlns:p14="http://schemas.microsoft.com/office/powerpoint/2010/main" val="2204146372"/>
              </p:ext>
            </p:extLst>
          </p:nvPr>
        </p:nvGraphicFramePr>
        <p:xfrm>
          <a:off x="1320800" y="1356348"/>
          <a:ext cx="9550400" cy="4609871"/>
        </p:xfrm>
        <a:graphic>
          <a:graphicData uri="http://schemas.openxmlformats.org/drawingml/2006/table">
            <a:tbl>
              <a:tblPr firstRow="1" firstCol="1" lastRow="1" lastCol="1" bandRow="1" bandCol="1"/>
              <a:tblGrid>
                <a:gridCol w="8320735">
                  <a:extLst>
                    <a:ext uri="{9D8B030D-6E8A-4147-A177-3AD203B41FA5}">
                      <a16:colId xmlns:a16="http://schemas.microsoft.com/office/drawing/2014/main" val="2748592507"/>
                    </a:ext>
                  </a:extLst>
                </a:gridCol>
                <a:gridCol w="1229665">
                  <a:extLst>
                    <a:ext uri="{9D8B030D-6E8A-4147-A177-3AD203B41FA5}">
                      <a16:colId xmlns:a16="http://schemas.microsoft.com/office/drawing/2014/main" val="3934212111"/>
                    </a:ext>
                  </a:extLst>
                </a:gridCol>
              </a:tblGrid>
              <a:tr h="444081">
                <a:tc gridSpan="2">
                  <a:txBody>
                    <a:bodyPr/>
                    <a:lstStyle/>
                    <a:p>
                      <a:pPr>
                        <a:lnSpc>
                          <a:spcPct val="115000"/>
                        </a:lnSpc>
                        <a:spcAft>
                          <a:spcPts val="1000"/>
                        </a:spcAft>
                        <a:tabLst>
                          <a:tab pos="228600" algn="l"/>
                          <a:tab pos="5372100" algn="dec"/>
                        </a:tabLst>
                      </a:pPr>
                      <a:r>
                        <a:rPr lang="en-GB" sz="1600" b="1" i="1" dirty="0">
                          <a:solidFill>
                            <a:schemeClr val="bg1"/>
                          </a:solidFill>
                          <a:effectLst/>
                          <a:latin typeface="Barlow" panose="00000500000000000000" pitchFamily="2" charset="0"/>
                          <a:ea typeface="Calibri" panose="020F0502020204030204" pitchFamily="34" charset="0"/>
                          <a:cs typeface="Arial" panose="020B0604020202020204" pitchFamily="34" charset="0"/>
                        </a:rPr>
                        <a:t>Nr.</a:t>
                      </a:r>
                      <a:r>
                        <a:rPr lang="en-GB" sz="1600" b="1" i="1" baseline="0"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r>
                        <a:rPr lang="en-GB" sz="1600" b="1" i="1" dirty="0">
                          <a:solidFill>
                            <a:schemeClr val="bg1"/>
                          </a:solidFill>
                          <a:effectLst/>
                          <a:latin typeface="Barlow" panose="00000500000000000000" pitchFamily="2" charset="0"/>
                          <a:ea typeface="Calibri" panose="020F0502020204030204" pitchFamily="34" charset="0"/>
                          <a:cs typeface="Arial" panose="020B0604020202020204" pitchFamily="34" charset="0"/>
                        </a:rPr>
                        <a:t>Budget post (in DKK)</a:t>
                      </a:r>
                      <a:endParaRPr lang="da-DK" sz="1600" b="1"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hMerge="1">
                  <a:txBody>
                    <a:bodyPr/>
                    <a:lstStyle/>
                    <a:p>
                      <a:endParaRPr lang="da-DK"/>
                    </a:p>
                  </a:txBody>
                  <a:tcPr/>
                </a:tc>
                <a:extLst>
                  <a:ext uri="{0D108BD9-81ED-4DB2-BD59-A6C34878D82A}">
                    <a16:rowId xmlns:a16="http://schemas.microsoft.com/office/drawing/2014/main" val="3757728943"/>
                  </a:ext>
                </a:extLst>
              </a:tr>
              <a:tr h="337121">
                <a:tc>
                  <a:txBody>
                    <a:bodyPr/>
                    <a:lstStyle/>
                    <a:p>
                      <a:pPr>
                        <a:lnSpc>
                          <a:spcPct val="115000"/>
                        </a:lnSpc>
                        <a:spcAft>
                          <a:spcPts val="1000"/>
                        </a:spcAft>
                        <a:tabLst>
                          <a:tab pos="228600"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1.	Financial release of scientific personnel’s time</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058126962"/>
                  </a:ext>
                </a:extLst>
              </a:tr>
              <a:tr h="337121">
                <a:tc>
                  <a:txBody>
                    <a:bodyPr/>
                    <a:lstStyle/>
                    <a:p>
                      <a:pPr>
                        <a:lnSpc>
                          <a:spcPct val="115000"/>
                        </a:lnSpc>
                        <a:spcAft>
                          <a:spcPts val="1000"/>
                        </a:spcAft>
                        <a:tabLst>
                          <a:tab pos="226695" algn="l"/>
                          <a:tab pos="247650"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2. 	Salary for project assistance personnel</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74526139"/>
                  </a:ext>
                </a:extLst>
              </a:tr>
              <a:tr h="337121">
                <a:tc>
                  <a:txBody>
                    <a:bodyPr/>
                    <a:lstStyle/>
                    <a:p>
                      <a:pPr>
                        <a:lnSpc>
                          <a:spcPct val="115000"/>
                        </a:lnSpc>
                        <a:spcAft>
                          <a:spcPts val="1000"/>
                        </a:spcAft>
                        <a:tabLst>
                          <a:tab pos="226695" algn="l"/>
                          <a:tab pos="266700"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3. 	Acquirement, running/renting of necessary equipment and materials</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225816559"/>
                  </a:ext>
                </a:extLst>
              </a:tr>
              <a:tr h="337121">
                <a:tc>
                  <a:txBody>
                    <a:bodyPr/>
                    <a:lstStyle/>
                    <a:p>
                      <a:pPr>
                        <a:lnSpc>
                          <a:spcPct val="115000"/>
                        </a:lnSpc>
                        <a:spcAft>
                          <a:spcPts val="1000"/>
                        </a:spcAft>
                        <a:tabLst>
                          <a:tab pos="226695" algn="l"/>
                          <a:tab pos="276225"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4. 	Travel expenses for own personnel and external consultants</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142012591"/>
                  </a:ext>
                </a:extLst>
              </a:tr>
              <a:tr h="354245">
                <a:tc>
                  <a:txBody>
                    <a:bodyPr/>
                    <a:lstStyle/>
                    <a:p>
                      <a:pPr>
                        <a:lnSpc>
                          <a:spcPct val="115000"/>
                        </a:lnSpc>
                        <a:spcAft>
                          <a:spcPts val="1000"/>
                        </a:spcAft>
                        <a:tabLst>
                          <a:tab pos="226695" algn="l"/>
                          <a:tab pos="247650"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5.	Expenses relating to external work such as feasibility-studies, experiments, prototype development, market analyses and business plan writing</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2784191691"/>
                  </a:ext>
                </a:extLst>
              </a:tr>
              <a:tr h="1003046">
                <a:tc>
                  <a:txBody>
                    <a:bodyPr/>
                    <a:lstStyle/>
                    <a:p>
                      <a:pPr>
                        <a:lnSpc>
                          <a:spcPct val="115000"/>
                        </a:lnSpc>
                        <a:spcAft>
                          <a:spcPts val="1000"/>
                        </a:spcAft>
                        <a:tabLst>
                          <a:tab pos="247650" algn="l"/>
                        </a:tabLst>
                      </a:pPr>
                      <a:endParaRPr lang="en-US" sz="1100" dirty="0">
                        <a:solidFill>
                          <a:schemeClr val="bg1"/>
                        </a:solidFill>
                        <a:effectLst/>
                        <a:latin typeface="Barlow" panose="00000500000000000000" pitchFamily="2" charset="0"/>
                        <a:ea typeface="Calibri" panose="020F0502020204030204" pitchFamily="34" charset="0"/>
                        <a:cs typeface="Arial" panose="020B0604020202020204" pitchFamily="34" charset="0"/>
                      </a:endParaRPr>
                    </a:p>
                    <a:p>
                      <a:pPr>
                        <a:lnSpc>
                          <a:spcPct val="115000"/>
                        </a:lnSpc>
                        <a:spcAft>
                          <a:spcPts val="1000"/>
                        </a:spcAft>
                        <a:tabLst>
                          <a:tab pos="247650" algn="l"/>
                        </a:tabLst>
                      </a:pPr>
                      <a:r>
                        <a:rPr lang="en-US"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50% from Faculty =   ,00  ;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nSpc>
                          <a:spcPct val="115000"/>
                        </a:lnSpc>
                        <a:spcAft>
                          <a:spcPts val="1000"/>
                        </a:spcAft>
                        <a:tabLst>
                          <a:tab pos="247650" algn="l"/>
                        </a:tabLst>
                      </a:pPr>
                      <a:r>
                        <a:rPr lang="en-US"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50% from Institute =    ,00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nSpc>
                          <a:spcPct val="115000"/>
                        </a:lnSpc>
                        <a:spcAft>
                          <a:spcPts val="1000"/>
                        </a:spcAft>
                        <a:tabLst>
                          <a:tab pos="247650" algn="l"/>
                        </a:tabLst>
                      </a:pPr>
                      <a:r>
                        <a:rPr lang="en-GB" sz="12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Proof of Concept Amount requested </a:t>
                      </a:r>
                      <a:endParaRPr lang="da-DK" sz="12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2363883352"/>
                  </a:ext>
                </a:extLst>
              </a:tr>
              <a:tr h="710523">
                <a:tc>
                  <a:txBody>
                    <a:bodyPr/>
                    <a:lstStyle/>
                    <a:p>
                      <a:pPr>
                        <a:lnSpc>
                          <a:spcPct val="115000"/>
                        </a:lnSpc>
                        <a:spcAft>
                          <a:spcPts val="1000"/>
                        </a:spcAft>
                        <a:tabLst>
                          <a:tab pos="238125"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nSpc>
                          <a:spcPct val="115000"/>
                        </a:lnSpc>
                        <a:spcAft>
                          <a:spcPts val="1000"/>
                        </a:spcAft>
                        <a:tabLst>
                          <a:tab pos="238125" algn="l"/>
                        </a:tabLs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	Eventual own financial contribution</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313635685"/>
                  </a:ext>
                </a:extLst>
              </a:tr>
              <a:tr h="438912">
                <a:tc>
                  <a:txBody>
                    <a:bodyPr/>
                    <a:lstStyle/>
                    <a:p>
                      <a:pPr>
                        <a:lnSpc>
                          <a:spcPct val="115000"/>
                        </a:lnSpc>
                        <a:spcAft>
                          <a:spcPts val="1000"/>
                        </a:spcAft>
                        <a:tabLst>
                          <a:tab pos="200025" algn="l"/>
                          <a:tab pos="226695" algn="l"/>
                        </a:tabLst>
                      </a:pPr>
                      <a:r>
                        <a:rPr lang="en-GB" sz="12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Total project expenses</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 </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p>
                      <a:pPr algn="r">
                        <a:lnSpc>
                          <a:spcPct val="115000"/>
                        </a:lnSpc>
                        <a:spcAft>
                          <a:spcPts val="1000"/>
                        </a:spcAft>
                      </a:pPr>
                      <a:r>
                        <a:rPr lang="en-GB" sz="1100" b="1" dirty="0">
                          <a:solidFill>
                            <a:schemeClr val="bg1"/>
                          </a:solidFill>
                          <a:effectLst/>
                          <a:latin typeface="Barlow" panose="00000500000000000000" pitchFamily="2" charset="0"/>
                          <a:ea typeface="Calibri" panose="020F0502020204030204" pitchFamily="34" charset="0"/>
                          <a:cs typeface="Arial" panose="020B0604020202020204" pitchFamily="34" charset="0"/>
                        </a:rPr>
                        <a:t>,00</a:t>
                      </a:r>
                      <a:endParaRPr lang="da-DK" sz="11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875487432"/>
                  </a:ext>
                </a:extLst>
              </a:tr>
            </a:tbl>
          </a:graphicData>
        </a:graphic>
      </p:graphicFrame>
      <p:sp>
        <p:nvSpPr>
          <p:cNvPr id="19" name="Pladsholder til tekst 18">
            <a:extLst>
              <a:ext uri="{FF2B5EF4-FFF2-40B4-BE49-F238E27FC236}">
                <a16:creationId xmlns:a16="http://schemas.microsoft.com/office/drawing/2014/main" id="{E1B2B6D2-9D10-4A09-AC96-64D5BD194013}"/>
              </a:ext>
            </a:extLst>
          </p:cNvPr>
          <p:cNvSpPr>
            <a:spLocks noGrp="1"/>
          </p:cNvSpPr>
          <p:nvPr>
            <p:ph type="body" sz="quarter" idx="13"/>
          </p:nvPr>
        </p:nvSpPr>
        <p:spPr/>
        <p:txBody>
          <a:bodyPr/>
          <a:lstStyle/>
          <a:p>
            <a:r>
              <a:rPr lang="da-DK" dirty="0"/>
              <a:t>AAU Proof of Concept 2022</a:t>
            </a:r>
          </a:p>
        </p:txBody>
      </p:sp>
    </p:spTree>
    <p:extLst>
      <p:ext uri="{BB962C8B-B14F-4D97-AF65-F5344CB8AC3E}">
        <p14:creationId xmlns:p14="http://schemas.microsoft.com/office/powerpoint/2010/main" val="328863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3"/>
          <p:cNvSpPr txBox="1"/>
          <p:nvPr/>
        </p:nvSpPr>
        <p:spPr>
          <a:xfrm>
            <a:off x="1269997" y="675703"/>
            <a:ext cx="9651997" cy="882229"/>
          </a:xfrm>
          <a:prstGeom prst="rect">
            <a:avLst/>
          </a:prstGeom>
        </p:spPr>
        <p:txBody>
          <a:bodyPr wrap="square" lIns="0" tIns="0" rIns="0" bIns="0" rtlCol="0" anchor="t">
            <a:spAutoFit/>
          </a:bodyPr>
          <a:lstStyle/>
          <a:p>
            <a:pPr algn="ctr" defTabSz="609630"/>
            <a:r>
              <a:rPr lang="en-US" sz="3600" b="1" dirty="0">
                <a:solidFill>
                  <a:srgbClr val="211A52"/>
                </a:solidFill>
                <a:latin typeface="Barlow ExtraBold" panose="00000900000000000000" pitchFamily="2" charset="0"/>
              </a:rPr>
              <a:t>AAU Proof of Concept Application</a:t>
            </a:r>
          </a:p>
          <a:p>
            <a:pPr algn="ctr" defTabSz="609630"/>
            <a:r>
              <a:rPr lang="en-US" sz="2133" b="1" dirty="0">
                <a:solidFill>
                  <a:srgbClr val="211A52"/>
                </a:solidFill>
                <a:latin typeface="Barlow" panose="00000500000000000000" pitchFamily="2" charset="0"/>
              </a:rPr>
              <a:t>AAU Template</a:t>
            </a:r>
          </a:p>
        </p:txBody>
      </p:sp>
      <p:sp>
        <p:nvSpPr>
          <p:cNvPr id="5" name="TextBox 5"/>
          <p:cNvSpPr txBox="1"/>
          <p:nvPr/>
        </p:nvSpPr>
        <p:spPr>
          <a:xfrm>
            <a:off x="1923317" y="1871391"/>
            <a:ext cx="8345359" cy="2842445"/>
          </a:xfrm>
          <a:prstGeom prst="rect">
            <a:avLst/>
          </a:prstGeom>
        </p:spPr>
        <p:txBody>
          <a:bodyPr wrap="square" lIns="0" tIns="0" rIns="0" bIns="0" rtlCol="0" anchor="t">
            <a:spAutoFit/>
          </a:bodyPr>
          <a:lstStyle/>
          <a:p>
            <a:pPr defTabSz="609630">
              <a:lnSpc>
                <a:spcPts val="1623"/>
              </a:lnSpc>
            </a:pPr>
            <a:r>
              <a:rPr lang="en-US" sz="933" b="1" dirty="0">
                <a:solidFill>
                  <a:srgbClr val="000000"/>
                </a:solidFill>
                <a:latin typeface="Barlow" panose="00000500000000000000" pitchFamily="2" charset="0"/>
              </a:rPr>
              <a:t>The AAU PoC application must include:</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A description of the technology (from a commercial perspective) including possible applications of the technology. </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Pain and Cure: A highlight/description of the current issues/pain/problems with the current solutions; And how the proposed technology possible aims to improve that (cure of problem)</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Comparison with current solutions. How does the technology differ from prior art ? (Pros and Cons)</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Business potential, IP, Market and Competition (If PoC application already have a specific market then please describe it: The expected demand, competitors, the market, and value proposition of the solution)</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The AAU PoC Project plan: What is the aim of this PoC application? What milestones and work packages does it contain?</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POST PoC Plan: Technology/Commercialization plan (what happens to the technology after the PoC project?)</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Risk and Risk Mitigation: What is the risks of the PoC project and what is the risk of the technology itself ? And what can be done to mitigate these risks? </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Team (competences and experiences of the individuals who will be working with the technology and on the PoC project)</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Budget: What is applied for?</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Letter of Interest from external persons/companies </a:t>
            </a:r>
          </a:p>
          <a:p>
            <a:pPr marL="204895" lvl="1" indent="-102447" defTabSz="609630">
              <a:lnSpc>
                <a:spcPts val="1623"/>
              </a:lnSpc>
              <a:buFont typeface="Arial"/>
              <a:buChar char="•"/>
            </a:pPr>
            <a:endParaRPr lang="en-US" sz="800" dirty="0">
              <a:solidFill>
                <a:srgbClr val="000000"/>
              </a:solidFill>
              <a:latin typeface="Bahnschrift Light" panose="020B0502040204020203" pitchFamily="34" charset="0"/>
            </a:endParaRPr>
          </a:p>
        </p:txBody>
      </p:sp>
      <p:sp>
        <p:nvSpPr>
          <p:cNvPr id="7" name="TextBox 7"/>
          <p:cNvSpPr txBox="1"/>
          <p:nvPr/>
        </p:nvSpPr>
        <p:spPr>
          <a:xfrm>
            <a:off x="8128000" y="5690924"/>
            <a:ext cx="2644776" cy="479618"/>
          </a:xfrm>
          <a:prstGeom prst="rect">
            <a:avLst/>
          </a:prstGeom>
        </p:spPr>
        <p:txBody>
          <a:bodyPr wrap="square" lIns="0" tIns="0" rIns="0" bIns="0" rtlCol="0" anchor="t">
            <a:spAutoFit/>
          </a:bodyPr>
          <a:lstStyle/>
          <a:p>
            <a:pPr defTabSz="609630">
              <a:lnSpc>
                <a:spcPts val="1327"/>
              </a:lnSpc>
            </a:pPr>
            <a:r>
              <a:rPr lang="en-US" sz="933" b="1" i="1" dirty="0">
                <a:solidFill>
                  <a:srgbClr val="C00000"/>
                </a:solidFill>
                <a:latin typeface="Bahnschrift" panose="020B0502040204020203" pitchFamily="34" charset="0"/>
              </a:rPr>
              <a:t>Please note</a:t>
            </a:r>
          </a:p>
          <a:p>
            <a:pPr defTabSz="609630">
              <a:lnSpc>
                <a:spcPts val="1327"/>
              </a:lnSpc>
            </a:pPr>
            <a:r>
              <a:rPr lang="en-US" sz="800" b="1" i="1" dirty="0">
                <a:solidFill>
                  <a:srgbClr val="000000"/>
                </a:solidFill>
                <a:latin typeface="Bahnschrift" panose="020B0502040204020203" pitchFamily="34" charset="0"/>
              </a:rPr>
              <a:t>There are no page number limit for this application</a:t>
            </a:r>
          </a:p>
          <a:p>
            <a:pPr defTabSz="609630">
              <a:lnSpc>
                <a:spcPts val="1327"/>
              </a:lnSpc>
            </a:pPr>
            <a:r>
              <a:rPr lang="en-US" sz="800" dirty="0">
                <a:solidFill>
                  <a:srgbClr val="000000"/>
                </a:solidFill>
                <a:latin typeface="Bahnschrift" panose="020B0502040204020203" pitchFamily="34" charset="0"/>
              </a:rPr>
              <a:t>All slides have help text in footnotes below</a:t>
            </a:r>
          </a:p>
        </p:txBody>
      </p:sp>
      <p:sp>
        <p:nvSpPr>
          <p:cNvPr id="8" name="TextBox 5"/>
          <p:cNvSpPr txBox="1"/>
          <p:nvPr/>
        </p:nvSpPr>
        <p:spPr>
          <a:xfrm>
            <a:off x="2032000" y="4713836"/>
            <a:ext cx="7140313" cy="588174"/>
          </a:xfrm>
          <a:prstGeom prst="rect">
            <a:avLst/>
          </a:prstGeom>
        </p:spPr>
        <p:txBody>
          <a:bodyPr wrap="square" lIns="0" tIns="0" rIns="0" bIns="0" rtlCol="0" anchor="t">
            <a:spAutoFit/>
          </a:bodyPr>
          <a:lstStyle/>
          <a:p>
            <a:pPr defTabSz="609630">
              <a:lnSpc>
                <a:spcPts val="1623"/>
              </a:lnSpc>
            </a:pPr>
            <a:r>
              <a:rPr lang="en-US" sz="933" b="1" dirty="0">
                <a:solidFill>
                  <a:srgbClr val="000000"/>
                </a:solidFill>
                <a:latin typeface="Barlow" panose="00000500000000000000" pitchFamily="2" charset="0"/>
              </a:rPr>
              <a:t>Voluntary: </a:t>
            </a:r>
            <a:r>
              <a:rPr lang="en-US" sz="933" dirty="0">
                <a:solidFill>
                  <a:srgbClr val="000000"/>
                </a:solidFill>
                <a:latin typeface="Barlow" panose="00000500000000000000" pitchFamily="2" charset="0"/>
              </a:rPr>
              <a:t>If possible the AAU PoC application could also include description (for the technology) regarding:</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Q and A section: If there is anything you want to explain in writing, you can use this slide to explain it</a:t>
            </a:r>
          </a:p>
          <a:p>
            <a:pPr marL="204895" lvl="1" indent="-102447" defTabSz="609630">
              <a:lnSpc>
                <a:spcPts val="1623"/>
              </a:lnSpc>
              <a:buFont typeface="Arial"/>
              <a:buChar char="•"/>
            </a:pPr>
            <a:r>
              <a:rPr lang="en-US" sz="933" dirty="0">
                <a:solidFill>
                  <a:srgbClr val="000000"/>
                </a:solidFill>
                <a:latin typeface="Barlow" panose="00000500000000000000" pitchFamily="2" charset="0"/>
              </a:rPr>
              <a:t>Appendix description highlighting the research behind the technology (e.g. link to articles and/or papers)</a:t>
            </a:r>
          </a:p>
        </p:txBody>
      </p:sp>
      <p:pic>
        <p:nvPicPr>
          <p:cNvPr id="6" name="Billede 5" descr="Et billede, der indeholder tekst&#10;&#10;Automatisk genereret beskrivelse">
            <a:extLst>
              <a:ext uri="{FF2B5EF4-FFF2-40B4-BE49-F238E27FC236}">
                <a16:creationId xmlns:a16="http://schemas.microsoft.com/office/drawing/2014/main" id="{B4BEEE7A-5CC7-4F26-85E3-97C8E1CF5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77" y="6321600"/>
            <a:ext cx="1134535" cy="299997"/>
          </a:xfrm>
          <a:prstGeom prst="rect">
            <a:avLst/>
          </a:prstGeom>
        </p:spPr>
      </p:pic>
      <p:sp>
        <p:nvSpPr>
          <p:cNvPr id="10" name="Pladsholder til slidenummer 9">
            <a:extLst>
              <a:ext uri="{FF2B5EF4-FFF2-40B4-BE49-F238E27FC236}">
                <a16:creationId xmlns:a16="http://schemas.microsoft.com/office/drawing/2014/main" id="{C117F054-AEB1-472B-A75F-03FD7E0A2606}"/>
              </a:ext>
            </a:extLst>
          </p:cNvPr>
          <p:cNvSpPr>
            <a:spLocks noGrp="1"/>
          </p:cNvSpPr>
          <p:nvPr>
            <p:ph type="sldNum" sz="quarter" idx="12"/>
          </p:nvPr>
        </p:nvSpPr>
        <p:spPr/>
        <p:txBody>
          <a:bodyPr/>
          <a:lstStyle/>
          <a:p>
            <a:pPr defTabSz="609630"/>
            <a:fld id="{B6F15528-21DE-4FAA-801E-634DDDAF4B2B}" type="slidenum">
              <a:rPr lang="en-US">
                <a:solidFill>
                  <a:prstClr val="black">
                    <a:tint val="75000"/>
                  </a:prstClr>
                </a:solidFill>
                <a:latin typeface="Calibri"/>
              </a:rPr>
              <a:pPr defTabSz="609630"/>
              <a:t>3</a:t>
            </a:fld>
            <a:endParaRPr lang="en-US">
              <a:solidFill>
                <a:prstClr val="black">
                  <a:tint val="75000"/>
                </a:prstClr>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alphaModFix amt="15000"/>
          </a:blip>
          <a:srcRect l="25020" t="30122" r="22405" b="28021"/>
          <a:stretch/>
        </p:blipFill>
        <p:spPr>
          <a:xfrm>
            <a:off x="1788903" y="-8681"/>
            <a:ext cx="8625097" cy="6866681"/>
          </a:xfrm>
          <a:prstGeom prst="rect">
            <a:avLst/>
          </a:prstGeom>
        </p:spPr>
      </p:pic>
      <p:grpSp>
        <p:nvGrpSpPr>
          <p:cNvPr id="3" name="Group 3"/>
          <p:cNvGrpSpPr/>
          <p:nvPr/>
        </p:nvGrpSpPr>
        <p:grpSpPr>
          <a:xfrm>
            <a:off x="1100098" y="1852828"/>
            <a:ext cx="4511587" cy="856505"/>
            <a:chOff x="0" y="0"/>
            <a:chExt cx="2810959" cy="478852"/>
          </a:xfrm>
          <a:solidFill>
            <a:srgbClr val="8797B6"/>
          </a:solidFill>
          <a:effectLst/>
        </p:grpSpPr>
        <p:sp>
          <p:nvSpPr>
            <p:cNvPr id="4" name="Freeform 4"/>
            <p:cNvSpPr/>
            <p:nvPr/>
          </p:nvSpPr>
          <p:spPr>
            <a:xfrm>
              <a:off x="0" y="0"/>
              <a:ext cx="2810959" cy="478852"/>
            </a:xfrm>
            <a:custGeom>
              <a:avLst/>
              <a:gdLst/>
              <a:ahLst/>
              <a:cxnLst/>
              <a:rect l="l" t="t" r="r" b="b"/>
              <a:pathLst>
                <a:path w="2810959" h="478852">
                  <a:moveTo>
                    <a:pt x="0" y="0"/>
                  </a:moveTo>
                  <a:lnTo>
                    <a:pt x="2810959" y="0"/>
                  </a:lnTo>
                  <a:lnTo>
                    <a:pt x="2810959" y="478852"/>
                  </a:lnTo>
                  <a:lnTo>
                    <a:pt x="0" y="478852"/>
                  </a:lnTo>
                  <a:close/>
                </a:path>
              </a:pathLst>
            </a:custGeom>
            <a:grpFill/>
          </p:spPr>
        </p:sp>
      </p:grpSp>
      <p:grpSp>
        <p:nvGrpSpPr>
          <p:cNvPr id="6" name="Group 6"/>
          <p:cNvGrpSpPr/>
          <p:nvPr/>
        </p:nvGrpSpPr>
        <p:grpSpPr>
          <a:xfrm>
            <a:off x="1100098" y="1535773"/>
            <a:ext cx="9991805" cy="232032"/>
            <a:chOff x="0" y="0"/>
            <a:chExt cx="24610050" cy="571500"/>
          </a:xfrm>
          <a:effectLst/>
        </p:grpSpPr>
        <p:sp>
          <p:nvSpPr>
            <p:cNvPr id="7" name="Freeform 7"/>
            <p:cNvSpPr/>
            <p:nvPr/>
          </p:nvSpPr>
          <p:spPr>
            <a:xfrm>
              <a:off x="0" y="255270"/>
              <a:ext cx="24610050" cy="69850"/>
            </a:xfrm>
            <a:custGeom>
              <a:avLst/>
              <a:gdLst/>
              <a:ahLst/>
              <a:cxnLst/>
              <a:rect l="l" t="t" r="r" b="b"/>
              <a:pathLst>
                <a:path w="24610050" h="69850">
                  <a:moveTo>
                    <a:pt x="24319219" y="0"/>
                  </a:moveTo>
                  <a:lnTo>
                    <a:pt x="0" y="0"/>
                  </a:lnTo>
                  <a:lnTo>
                    <a:pt x="0" y="69850"/>
                  </a:lnTo>
                  <a:lnTo>
                    <a:pt x="24610050" y="69850"/>
                  </a:lnTo>
                  <a:lnTo>
                    <a:pt x="24610050" y="0"/>
                  </a:lnTo>
                  <a:close/>
                </a:path>
              </a:pathLst>
            </a:custGeom>
            <a:solidFill>
              <a:srgbClr val="FFFFFF"/>
            </a:solidFill>
          </p:spPr>
        </p:sp>
      </p:grpSp>
      <p:grpSp>
        <p:nvGrpSpPr>
          <p:cNvPr id="8" name="Group 8"/>
          <p:cNvGrpSpPr/>
          <p:nvPr/>
        </p:nvGrpSpPr>
        <p:grpSpPr>
          <a:xfrm>
            <a:off x="1550628" y="3124201"/>
            <a:ext cx="5504404" cy="1287917"/>
            <a:chOff x="0" y="0"/>
            <a:chExt cx="1047797" cy="1324854"/>
          </a:xfrm>
          <a:solidFill>
            <a:srgbClr val="8797B6"/>
          </a:solidFill>
          <a:effectLst/>
        </p:grpSpPr>
        <p:sp>
          <p:nvSpPr>
            <p:cNvPr id="9" name="Freeform 9"/>
            <p:cNvSpPr/>
            <p:nvPr/>
          </p:nvSpPr>
          <p:spPr>
            <a:xfrm>
              <a:off x="0" y="0"/>
              <a:ext cx="1047797" cy="1324854"/>
            </a:xfrm>
            <a:custGeom>
              <a:avLst/>
              <a:gdLst/>
              <a:ahLst/>
              <a:cxnLst/>
              <a:rect l="l" t="t" r="r" b="b"/>
              <a:pathLst>
                <a:path w="1047797" h="1324854">
                  <a:moveTo>
                    <a:pt x="0" y="0"/>
                  </a:moveTo>
                  <a:lnTo>
                    <a:pt x="1047797" y="0"/>
                  </a:lnTo>
                  <a:lnTo>
                    <a:pt x="1047797" y="1324854"/>
                  </a:lnTo>
                  <a:lnTo>
                    <a:pt x="0" y="1324854"/>
                  </a:lnTo>
                  <a:close/>
                </a:path>
              </a:pathLst>
            </a:custGeom>
            <a:grpFill/>
          </p:spPr>
        </p:sp>
      </p:grpSp>
      <p:sp>
        <p:nvSpPr>
          <p:cNvPr id="10" name="TextBox 10"/>
          <p:cNvSpPr txBox="1"/>
          <p:nvPr/>
        </p:nvSpPr>
        <p:spPr>
          <a:xfrm>
            <a:off x="3726545" y="582852"/>
            <a:ext cx="4749812" cy="246221"/>
          </a:xfrm>
          <a:prstGeom prst="rect">
            <a:avLst/>
          </a:prstGeom>
        </p:spPr>
        <p:txBody>
          <a:bodyPr wrap="square" lIns="0" tIns="0" rIns="0" bIns="0" rtlCol="0" anchor="t">
            <a:spAutoFit/>
          </a:bodyPr>
          <a:lstStyle/>
          <a:p>
            <a:pPr algn="ctr" defTabSz="609630"/>
            <a:r>
              <a:rPr lang="en-US" sz="1600" b="1" spc="124" dirty="0">
                <a:solidFill>
                  <a:srgbClr val="FFFFFF"/>
                </a:solidFill>
                <a:latin typeface="Barlow" panose="00000500000000000000" pitchFamily="2" charset="0"/>
              </a:rPr>
              <a:t>AAU Proof of Concept Application</a:t>
            </a:r>
          </a:p>
        </p:txBody>
      </p:sp>
      <p:sp>
        <p:nvSpPr>
          <p:cNvPr id="11" name="TextBox 11"/>
          <p:cNvSpPr txBox="1"/>
          <p:nvPr/>
        </p:nvSpPr>
        <p:spPr>
          <a:xfrm>
            <a:off x="1550628" y="986123"/>
            <a:ext cx="9090745" cy="492443"/>
          </a:xfrm>
          <a:prstGeom prst="rect">
            <a:avLst/>
          </a:prstGeom>
        </p:spPr>
        <p:txBody>
          <a:bodyPr lIns="0" tIns="0" rIns="0" bIns="0" rtlCol="0" anchor="t">
            <a:spAutoFit/>
          </a:bodyPr>
          <a:lstStyle/>
          <a:p>
            <a:pPr algn="ctr" defTabSz="609630"/>
            <a:r>
              <a:rPr lang="en-US" sz="3200" b="1" spc="243" dirty="0" err="1">
                <a:solidFill>
                  <a:srgbClr val="FFFFFF"/>
                </a:solidFill>
                <a:effectLst>
                  <a:outerShdw blurRad="38100" dist="38100" dir="2700000" algn="tl">
                    <a:srgbClr val="000000">
                      <a:alpha val="43137"/>
                    </a:srgbClr>
                  </a:outerShdw>
                </a:effectLst>
                <a:latin typeface="Barlow Black" panose="00000A00000000000000" pitchFamily="2" charset="0"/>
              </a:rPr>
              <a:t>Titel</a:t>
            </a:r>
            <a:r>
              <a:rPr lang="en-US" sz="3200" b="1" spc="243" dirty="0">
                <a:solidFill>
                  <a:srgbClr val="FFFFFF"/>
                </a:solidFill>
                <a:effectLst>
                  <a:outerShdw blurRad="38100" dist="38100" dir="2700000" algn="tl">
                    <a:srgbClr val="000000">
                      <a:alpha val="43137"/>
                    </a:srgbClr>
                  </a:outerShdw>
                </a:effectLst>
                <a:latin typeface="Barlow Black" panose="00000A00000000000000" pitchFamily="2" charset="0"/>
              </a:rPr>
              <a:t> Of The Application Goes Here</a:t>
            </a:r>
          </a:p>
        </p:txBody>
      </p:sp>
      <p:sp>
        <p:nvSpPr>
          <p:cNvPr id="12" name="TextBox 12"/>
          <p:cNvSpPr txBox="1"/>
          <p:nvPr/>
        </p:nvSpPr>
        <p:spPr>
          <a:xfrm>
            <a:off x="1234806" y="1961261"/>
            <a:ext cx="926803" cy="164212"/>
          </a:xfrm>
          <a:prstGeom prst="rect">
            <a:avLst/>
          </a:prstGeom>
          <a:effectLst/>
        </p:spPr>
        <p:txBody>
          <a:bodyPr lIns="0" tIns="0" rIns="0" bIns="0" rtlCol="0" anchor="t">
            <a:spAutoFit/>
          </a:bodyPr>
          <a:lstStyle/>
          <a:p>
            <a:pPr defTabSz="609630"/>
            <a:r>
              <a:rPr lang="en-US" sz="1067" b="1" spc="77" dirty="0">
                <a:solidFill>
                  <a:srgbClr val="FFFFFF"/>
                </a:solidFill>
                <a:latin typeface="Barlow ExtraBold" panose="00000900000000000000" pitchFamily="2" charset="0"/>
              </a:rPr>
              <a:t>Applicants</a:t>
            </a:r>
          </a:p>
        </p:txBody>
      </p:sp>
      <p:grpSp>
        <p:nvGrpSpPr>
          <p:cNvPr id="13" name="Group 13"/>
          <p:cNvGrpSpPr/>
          <p:nvPr/>
        </p:nvGrpSpPr>
        <p:grpSpPr>
          <a:xfrm>
            <a:off x="8122719" y="1852828"/>
            <a:ext cx="2969183" cy="856505"/>
            <a:chOff x="0" y="0"/>
            <a:chExt cx="1330408" cy="478852"/>
          </a:xfrm>
          <a:solidFill>
            <a:srgbClr val="8797B6"/>
          </a:solidFill>
          <a:effectLst/>
        </p:grpSpPr>
        <p:sp>
          <p:nvSpPr>
            <p:cNvPr id="14" name="Freeform 14"/>
            <p:cNvSpPr/>
            <p:nvPr/>
          </p:nvSpPr>
          <p:spPr>
            <a:xfrm>
              <a:off x="0" y="0"/>
              <a:ext cx="1330408" cy="478852"/>
            </a:xfrm>
            <a:custGeom>
              <a:avLst/>
              <a:gdLst/>
              <a:ahLst/>
              <a:cxnLst/>
              <a:rect l="l" t="t" r="r" b="b"/>
              <a:pathLst>
                <a:path w="1330408" h="478852">
                  <a:moveTo>
                    <a:pt x="0" y="0"/>
                  </a:moveTo>
                  <a:lnTo>
                    <a:pt x="1330408" y="0"/>
                  </a:lnTo>
                  <a:lnTo>
                    <a:pt x="1330408" y="478852"/>
                  </a:lnTo>
                  <a:lnTo>
                    <a:pt x="0" y="478852"/>
                  </a:lnTo>
                  <a:close/>
                </a:path>
              </a:pathLst>
            </a:custGeom>
            <a:grpFill/>
          </p:spPr>
        </p:sp>
      </p:grpSp>
      <p:sp>
        <p:nvSpPr>
          <p:cNvPr id="15" name="TextBox 15"/>
          <p:cNvSpPr txBox="1"/>
          <p:nvPr/>
        </p:nvSpPr>
        <p:spPr>
          <a:xfrm>
            <a:off x="8273216" y="1957399"/>
            <a:ext cx="2750384" cy="164212"/>
          </a:xfrm>
          <a:prstGeom prst="rect">
            <a:avLst/>
          </a:prstGeom>
          <a:effectLst/>
        </p:spPr>
        <p:txBody>
          <a:bodyPr wrap="square" lIns="0" tIns="0" rIns="0" bIns="0" rtlCol="0" anchor="t">
            <a:spAutoFit/>
          </a:bodyPr>
          <a:lstStyle/>
          <a:p>
            <a:pPr defTabSz="609630"/>
            <a:r>
              <a:rPr lang="en-US" sz="1067" b="1" spc="77" dirty="0">
                <a:solidFill>
                  <a:srgbClr val="FFFFFF"/>
                </a:solidFill>
                <a:latin typeface="Barlow ExtraBold" panose="00000900000000000000" pitchFamily="2" charset="0"/>
              </a:rPr>
              <a:t>Application Date &amp; Reference No.</a:t>
            </a:r>
          </a:p>
        </p:txBody>
      </p:sp>
      <p:sp>
        <p:nvSpPr>
          <p:cNvPr id="16" name="TextBox 16"/>
          <p:cNvSpPr txBox="1"/>
          <p:nvPr/>
        </p:nvSpPr>
        <p:spPr>
          <a:xfrm>
            <a:off x="1234806" y="2154711"/>
            <a:ext cx="893365" cy="343684"/>
          </a:xfrm>
          <a:prstGeom prst="rect">
            <a:avLst/>
          </a:prstGeom>
          <a:effectLst/>
        </p:spPr>
        <p:txBody>
          <a:bodyPr lIns="0" tIns="0" rIns="0" bIns="0" rtlCol="0" anchor="t">
            <a:spAutoFit/>
          </a:bodyPr>
          <a:lstStyle/>
          <a:p>
            <a:pPr algn="ctr" defTabSz="609630">
              <a:lnSpc>
                <a:spcPct val="150000"/>
              </a:lnSpc>
            </a:pPr>
            <a:r>
              <a:rPr lang="en-US" sz="800" spc="58" dirty="0">
                <a:solidFill>
                  <a:srgbClr val="FFFFFF"/>
                </a:solidFill>
                <a:latin typeface="Barlow" panose="00000500000000000000" pitchFamily="2" charset="0"/>
              </a:rPr>
              <a:t>Name 1, Name 2</a:t>
            </a:r>
          </a:p>
          <a:p>
            <a:pPr algn="ctr" defTabSz="609630">
              <a:lnSpc>
                <a:spcPct val="150000"/>
              </a:lnSpc>
            </a:pPr>
            <a:r>
              <a:rPr lang="en-US" sz="800" spc="58" dirty="0">
                <a:solidFill>
                  <a:srgbClr val="FFFFFF"/>
                </a:solidFill>
                <a:latin typeface="Barlow" panose="00000500000000000000" pitchFamily="2" charset="0"/>
              </a:rPr>
              <a:t>Name 3, Name 4</a:t>
            </a:r>
          </a:p>
        </p:txBody>
      </p:sp>
      <p:sp>
        <p:nvSpPr>
          <p:cNvPr id="17" name="TextBox 17"/>
          <p:cNvSpPr txBox="1"/>
          <p:nvPr/>
        </p:nvSpPr>
        <p:spPr>
          <a:xfrm>
            <a:off x="8273216" y="2142207"/>
            <a:ext cx="1179711" cy="159018"/>
          </a:xfrm>
          <a:prstGeom prst="rect">
            <a:avLst/>
          </a:prstGeom>
          <a:effectLst/>
        </p:spPr>
        <p:txBody>
          <a:bodyPr lIns="0" tIns="0" rIns="0" bIns="0" rtlCol="0" anchor="t">
            <a:spAutoFit/>
          </a:bodyPr>
          <a:lstStyle/>
          <a:p>
            <a:pPr defTabSz="609630">
              <a:lnSpc>
                <a:spcPct val="150000"/>
              </a:lnSpc>
            </a:pPr>
            <a:r>
              <a:rPr lang="en-US" sz="800" spc="58" dirty="0">
                <a:solidFill>
                  <a:srgbClr val="FFFFFF"/>
                </a:solidFill>
                <a:latin typeface="Barlow" panose="00000500000000000000" pitchFamily="2" charset="0"/>
              </a:rPr>
              <a:t>Date, month and year</a:t>
            </a:r>
          </a:p>
        </p:txBody>
      </p:sp>
      <p:grpSp>
        <p:nvGrpSpPr>
          <p:cNvPr id="18" name="Group 18"/>
          <p:cNvGrpSpPr/>
          <p:nvPr/>
        </p:nvGrpSpPr>
        <p:grpSpPr>
          <a:xfrm>
            <a:off x="1100098" y="3124200"/>
            <a:ext cx="382450" cy="1287917"/>
            <a:chOff x="0" y="0"/>
            <a:chExt cx="1047797" cy="186324"/>
          </a:xfrm>
          <a:solidFill>
            <a:srgbClr val="8797B6"/>
          </a:solidFill>
          <a:effectLst/>
        </p:grpSpPr>
        <p:sp>
          <p:nvSpPr>
            <p:cNvPr id="19" name="Freeform 19"/>
            <p:cNvSpPr/>
            <p:nvPr/>
          </p:nvSpPr>
          <p:spPr>
            <a:xfrm>
              <a:off x="0" y="0"/>
              <a:ext cx="1047797" cy="186324"/>
            </a:xfrm>
            <a:custGeom>
              <a:avLst/>
              <a:gdLst/>
              <a:ahLst/>
              <a:cxnLst/>
              <a:rect l="l" t="t" r="r" b="b"/>
              <a:pathLst>
                <a:path w="1047797" h="186324">
                  <a:moveTo>
                    <a:pt x="0" y="0"/>
                  </a:moveTo>
                  <a:lnTo>
                    <a:pt x="1047797" y="0"/>
                  </a:lnTo>
                  <a:lnTo>
                    <a:pt x="1047797" y="186324"/>
                  </a:lnTo>
                  <a:lnTo>
                    <a:pt x="0" y="186324"/>
                  </a:lnTo>
                  <a:close/>
                </a:path>
              </a:pathLst>
            </a:custGeom>
            <a:grpFill/>
          </p:spPr>
        </p:sp>
      </p:grpSp>
      <p:sp>
        <p:nvSpPr>
          <p:cNvPr id="20" name="TextBox 20"/>
          <p:cNvSpPr txBox="1"/>
          <p:nvPr/>
        </p:nvSpPr>
        <p:spPr>
          <a:xfrm>
            <a:off x="1209731" y="3270280"/>
            <a:ext cx="152414" cy="1006938"/>
          </a:xfrm>
          <a:prstGeom prst="rect">
            <a:avLst/>
          </a:prstGeom>
          <a:effectLst/>
        </p:spPr>
        <p:txBody>
          <a:bodyPr vert="vert270" wrap="square" lIns="0" tIns="0" rIns="0" bIns="0" rtlCol="0" anchor="t">
            <a:spAutoFit/>
          </a:bodyPr>
          <a:lstStyle/>
          <a:p>
            <a:pPr algn="ctr" defTabSz="609630">
              <a:lnSpc>
                <a:spcPts val="1323"/>
              </a:lnSpc>
            </a:pPr>
            <a:r>
              <a:rPr lang="en-US" sz="1067" b="1" spc="77" dirty="0">
                <a:solidFill>
                  <a:srgbClr val="FFFFFF"/>
                </a:solidFill>
                <a:latin typeface="Barlow ExtraBold" panose="00000900000000000000" pitchFamily="2" charset="0"/>
              </a:rPr>
              <a:t>Technology</a:t>
            </a:r>
          </a:p>
        </p:txBody>
      </p:sp>
      <p:sp>
        <p:nvSpPr>
          <p:cNvPr id="21" name="TextBox 21"/>
          <p:cNvSpPr txBox="1"/>
          <p:nvPr/>
        </p:nvSpPr>
        <p:spPr>
          <a:xfrm>
            <a:off x="1576340" y="3124200"/>
            <a:ext cx="228997" cy="408445"/>
          </a:xfrm>
          <a:prstGeom prst="rect">
            <a:avLst/>
          </a:prstGeom>
          <a:effectLst/>
        </p:spPr>
        <p:txBody>
          <a:bodyPr lIns="0" tIns="0" rIns="0" bIns="0" rtlCol="0" anchor="t">
            <a:spAutoFit/>
          </a:bodyPr>
          <a:lstStyle/>
          <a:p>
            <a:pPr algn="ctr" defTabSz="609630">
              <a:lnSpc>
                <a:spcPts val="3472"/>
              </a:lnSpc>
            </a:pPr>
            <a:r>
              <a:rPr lang="en-US" sz="2800" spc="204" dirty="0">
                <a:solidFill>
                  <a:srgbClr val="FFFFFF">
                    <a:alpha val="40000"/>
                  </a:srgbClr>
                </a:solidFill>
                <a:latin typeface="Barlow" panose="00000500000000000000" pitchFamily="2" charset="0"/>
              </a:rPr>
              <a:t>1</a:t>
            </a:r>
          </a:p>
        </p:txBody>
      </p:sp>
      <p:sp>
        <p:nvSpPr>
          <p:cNvPr id="28" name="TextBox 28"/>
          <p:cNvSpPr txBox="1"/>
          <p:nvPr/>
        </p:nvSpPr>
        <p:spPr>
          <a:xfrm>
            <a:off x="1660410" y="3294986"/>
            <a:ext cx="5284841" cy="972702"/>
          </a:xfrm>
          <a:prstGeom prst="rect">
            <a:avLst/>
          </a:prstGeom>
          <a:effectLst/>
        </p:spPr>
        <p:txBody>
          <a:bodyPr wrap="square" lIns="0" tIns="0" rIns="0" bIns="0" rtlCol="0" anchor="t">
            <a:spAutoFit/>
          </a:bodyPr>
          <a:lstStyle/>
          <a:p>
            <a:pPr defTabSz="609630">
              <a:lnSpc>
                <a:spcPts val="1067"/>
              </a:lnSpc>
            </a:pPr>
            <a:r>
              <a:rPr lang="en-US" sz="800" spc="58" dirty="0">
                <a:solidFill>
                  <a:srgbClr val="FFFFFF"/>
                </a:solidFill>
                <a:latin typeface="Barlow" panose="00000500000000000000" pitchFamily="2" charset="0"/>
              </a:rPr>
              <a:t>Lorem ipsum dolor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consectetuer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adipiscing</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elit</a:t>
            </a:r>
            <a:r>
              <a:rPr lang="en-US" sz="800" spc="58" dirty="0">
                <a:solidFill>
                  <a:srgbClr val="FFFFFF"/>
                </a:solidFill>
                <a:latin typeface="Barlow" panose="00000500000000000000" pitchFamily="2" charset="0"/>
              </a:rPr>
              <a:t>. Maecenas </a:t>
            </a:r>
            <a:r>
              <a:rPr lang="en-US" sz="800" spc="58" dirty="0" err="1">
                <a:solidFill>
                  <a:srgbClr val="FFFFFF"/>
                </a:solidFill>
                <a:latin typeface="Barlow" panose="00000500000000000000" pitchFamily="2" charset="0"/>
              </a:rPr>
              <a:t>porttitor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congue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massa</a:t>
            </a:r>
            <a:r>
              <a:rPr lang="en-US" sz="800" spc="58" dirty="0">
                <a:solidFill>
                  <a:srgbClr val="FFFFFF"/>
                </a:solidFill>
                <a:latin typeface="Barlow" panose="00000500000000000000" pitchFamily="2" charset="0"/>
              </a:rPr>
              <a:t>. </a:t>
            </a:r>
          </a:p>
          <a:p>
            <a:pPr defTabSz="609630">
              <a:lnSpc>
                <a:spcPts val="1067"/>
              </a:lnSpc>
            </a:pP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posuere</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sed</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pulvinar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ultricies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purus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lectus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malesuada</a:t>
            </a:r>
            <a:r>
              <a:rPr lang="en-US" sz="800" spc="58" dirty="0">
                <a:solidFill>
                  <a:srgbClr val="FFFFFF"/>
                </a:solidFill>
                <a:latin typeface="Barlow" panose="00000500000000000000" pitchFamily="2" charset="0"/>
              </a:rPr>
              <a:t> libero,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commodo</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eros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quis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urna</a:t>
            </a:r>
            <a:r>
              <a:rPr lang="en-US" sz="800" spc="58" dirty="0">
                <a:solidFill>
                  <a:srgbClr val="FFFFFF"/>
                </a:solidFill>
                <a:latin typeface="Barlow" panose="00000500000000000000" pitchFamily="2" charset="0"/>
              </a:rPr>
              <a:t>.</a:t>
            </a:r>
          </a:p>
          <a:p>
            <a:pPr defTabSz="609630">
              <a:lnSpc>
                <a:spcPts val="1067"/>
              </a:lnSpc>
            </a:pPr>
            <a:endParaRPr lang="en-US" sz="800" spc="58" dirty="0">
              <a:solidFill>
                <a:srgbClr val="FFFFFF"/>
              </a:solidFill>
              <a:latin typeface="Barlow" panose="00000500000000000000" pitchFamily="2" charset="0"/>
            </a:endParaRPr>
          </a:p>
          <a:p>
            <a:pPr defTabSz="609630">
              <a:lnSpc>
                <a:spcPts val="1067"/>
              </a:lnSpc>
            </a:pPr>
            <a:r>
              <a:rPr lang="en-US" sz="800" spc="58" dirty="0">
                <a:solidFill>
                  <a:srgbClr val="FFFFFF"/>
                </a:solidFill>
                <a:latin typeface="Barlow" panose="00000500000000000000" pitchFamily="2" charset="0"/>
              </a:rPr>
              <a:t>Nunc </a:t>
            </a:r>
            <a:r>
              <a:rPr lang="en-US" sz="800" spc="58" dirty="0" err="1">
                <a:solidFill>
                  <a:srgbClr val="FFFFFF"/>
                </a:solidFill>
                <a:latin typeface="Barlow" panose="00000500000000000000" pitchFamily="2" charset="0"/>
              </a:rPr>
              <a:t>viverra</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imperdiet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enim</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est. </a:t>
            </a:r>
            <a:r>
              <a:rPr lang="en-US" sz="800" spc="58" dirty="0" err="1">
                <a:solidFill>
                  <a:srgbClr val="FFFFFF"/>
                </a:solidFill>
                <a:latin typeface="Barlow" panose="00000500000000000000" pitchFamily="2" charset="0"/>
              </a:rPr>
              <a:t>Vivamus</a:t>
            </a:r>
            <a:r>
              <a:rPr lang="en-US" sz="800" spc="58" dirty="0">
                <a:solidFill>
                  <a:srgbClr val="FFFFFF"/>
                </a:solidFill>
                <a:latin typeface="Barlow" panose="00000500000000000000" pitchFamily="2" charset="0"/>
              </a:rPr>
              <a:t> a </a:t>
            </a:r>
            <a:r>
              <a:rPr lang="en-US" sz="800" spc="58" dirty="0" err="1">
                <a:solidFill>
                  <a:srgbClr val="FFFFFF"/>
                </a:solidFill>
                <a:latin typeface="Barlow" panose="00000500000000000000" pitchFamily="2" charset="0"/>
              </a:rPr>
              <a:t>tellus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Pellentesque</a:t>
            </a:r>
            <a:r>
              <a:rPr lang="en-US" sz="800" spc="58" dirty="0">
                <a:solidFill>
                  <a:srgbClr val="FFFFFF"/>
                </a:solidFill>
                <a:latin typeface="Barlow" panose="00000500000000000000" pitchFamily="2" charset="0"/>
              </a:rPr>
              <a:t> habitant </a:t>
            </a:r>
            <a:r>
              <a:rPr lang="en-US" sz="800" spc="58" dirty="0" err="1">
                <a:solidFill>
                  <a:srgbClr val="FFFFFF"/>
                </a:solidFill>
                <a:latin typeface="Barlow" panose="00000500000000000000" pitchFamily="2" charset="0"/>
              </a:rPr>
              <a:t>morbi</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posuere</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sed</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pulvinar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ultricies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purus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lectus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malesuada</a:t>
            </a:r>
            <a:r>
              <a:rPr lang="en-US" sz="800" spc="58" dirty="0">
                <a:solidFill>
                  <a:srgbClr val="FFFFFF"/>
                </a:solidFill>
                <a:latin typeface="Barlow" panose="00000500000000000000" pitchFamily="2" charset="0"/>
              </a:rPr>
              <a:t> libero,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commodo</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eros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quis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urna</a:t>
            </a:r>
            <a:r>
              <a:rPr lang="en-US" sz="800" spc="58" dirty="0">
                <a:solidFill>
                  <a:srgbClr val="FFFFFF"/>
                </a:solidFill>
                <a:latin typeface="Barlow" panose="00000500000000000000" pitchFamily="2" charset="0"/>
              </a:rPr>
              <a:t>. </a:t>
            </a:r>
          </a:p>
          <a:p>
            <a:pPr defTabSz="609630">
              <a:lnSpc>
                <a:spcPts val="1067"/>
              </a:lnSpc>
            </a:pPr>
            <a:r>
              <a:rPr lang="en-US" sz="800" spc="58" dirty="0">
                <a:solidFill>
                  <a:srgbClr val="FFFFFF"/>
                </a:solidFill>
                <a:latin typeface="Barlow" panose="00000500000000000000" pitchFamily="2" charset="0"/>
              </a:rPr>
              <a:t>Nunc </a:t>
            </a:r>
            <a:r>
              <a:rPr lang="en-US" sz="800" spc="58" dirty="0" err="1">
                <a:solidFill>
                  <a:srgbClr val="FFFFFF"/>
                </a:solidFill>
                <a:latin typeface="Barlow" panose="00000500000000000000" pitchFamily="2" charset="0"/>
              </a:rPr>
              <a:t>viverra</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imperdiet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enim</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est. </a:t>
            </a:r>
            <a:r>
              <a:rPr lang="en-US" sz="800" spc="58" dirty="0" err="1">
                <a:solidFill>
                  <a:srgbClr val="FFFFFF"/>
                </a:solidFill>
                <a:latin typeface="Barlow" panose="00000500000000000000" pitchFamily="2" charset="0"/>
              </a:rPr>
              <a:t>Vivamus</a:t>
            </a:r>
            <a:r>
              <a:rPr lang="en-US" sz="800" spc="58" dirty="0">
                <a:solidFill>
                  <a:srgbClr val="FFFFFF"/>
                </a:solidFill>
                <a:latin typeface="Barlow" panose="00000500000000000000" pitchFamily="2" charset="0"/>
              </a:rPr>
              <a:t> a </a:t>
            </a:r>
            <a:r>
              <a:rPr lang="en-US" sz="800" spc="58" dirty="0" err="1">
                <a:solidFill>
                  <a:srgbClr val="FFFFFF"/>
                </a:solidFill>
                <a:latin typeface="Barlow" panose="00000500000000000000" pitchFamily="2" charset="0"/>
              </a:rPr>
              <a:t>tellus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Pellentesque</a:t>
            </a:r>
            <a:r>
              <a:rPr lang="en-US" sz="800" spc="58" dirty="0">
                <a:solidFill>
                  <a:srgbClr val="FFFFFF"/>
                </a:solidFill>
                <a:latin typeface="Barlow" panose="00000500000000000000" pitchFamily="2" charset="0"/>
              </a:rPr>
              <a:t> habitant </a:t>
            </a:r>
            <a:r>
              <a:rPr lang="en-US" sz="800" spc="58" dirty="0" err="1">
                <a:solidFill>
                  <a:srgbClr val="FFFFFF"/>
                </a:solidFill>
                <a:latin typeface="Barlow" panose="00000500000000000000" pitchFamily="2" charset="0"/>
              </a:rPr>
              <a:t>morbi</a:t>
            </a:r>
            <a:endParaRPr lang="en-US" sz="800" spc="58" dirty="0">
              <a:solidFill>
                <a:srgbClr val="FFFFFF"/>
              </a:solidFill>
              <a:latin typeface="Barlow" panose="00000500000000000000" pitchFamily="2" charset="0"/>
            </a:endParaRPr>
          </a:p>
        </p:txBody>
      </p:sp>
      <p:grpSp>
        <p:nvGrpSpPr>
          <p:cNvPr id="31" name="Group 31"/>
          <p:cNvGrpSpPr/>
          <p:nvPr/>
        </p:nvGrpSpPr>
        <p:grpSpPr>
          <a:xfrm>
            <a:off x="7123112" y="3124201"/>
            <a:ext cx="3968791" cy="2630948"/>
            <a:chOff x="0" y="0"/>
            <a:chExt cx="1998080" cy="1324854"/>
          </a:xfrm>
          <a:solidFill>
            <a:schemeClr val="bg1"/>
          </a:solidFill>
          <a:effectLst/>
        </p:grpSpPr>
        <p:sp>
          <p:nvSpPr>
            <p:cNvPr id="32" name="Freeform 32"/>
            <p:cNvSpPr/>
            <p:nvPr/>
          </p:nvSpPr>
          <p:spPr>
            <a:xfrm>
              <a:off x="0" y="0"/>
              <a:ext cx="1998080" cy="1324854"/>
            </a:xfrm>
            <a:custGeom>
              <a:avLst/>
              <a:gdLst/>
              <a:ahLst/>
              <a:cxnLst/>
              <a:rect l="l" t="t" r="r" b="b"/>
              <a:pathLst>
                <a:path w="1998080" h="1324854">
                  <a:moveTo>
                    <a:pt x="0" y="0"/>
                  </a:moveTo>
                  <a:lnTo>
                    <a:pt x="1998080" y="0"/>
                  </a:lnTo>
                  <a:lnTo>
                    <a:pt x="1998080" y="1324854"/>
                  </a:lnTo>
                  <a:lnTo>
                    <a:pt x="0" y="1324854"/>
                  </a:lnTo>
                  <a:close/>
                </a:path>
              </a:pathLst>
            </a:custGeom>
            <a:grpFill/>
          </p:spPr>
        </p:sp>
      </p:grpSp>
      <p:sp>
        <p:nvSpPr>
          <p:cNvPr id="33" name="TextBox 33"/>
          <p:cNvSpPr txBox="1"/>
          <p:nvPr/>
        </p:nvSpPr>
        <p:spPr>
          <a:xfrm>
            <a:off x="8580582" y="4357601"/>
            <a:ext cx="1292126" cy="164212"/>
          </a:xfrm>
          <a:prstGeom prst="rect">
            <a:avLst/>
          </a:prstGeom>
          <a:effectLst/>
        </p:spPr>
        <p:txBody>
          <a:bodyPr lIns="0" tIns="0" rIns="0" bIns="0" rtlCol="0" anchor="t">
            <a:spAutoFit/>
          </a:bodyPr>
          <a:lstStyle/>
          <a:p>
            <a:pPr algn="ctr" defTabSz="609630"/>
            <a:r>
              <a:rPr lang="en-US" sz="1067" b="1" spc="77" dirty="0">
                <a:solidFill>
                  <a:srgbClr val="211A52"/>
                </a:solidFill>
                <a:latin typeface="Barlow" panose="00000500000000000000" pitchFamily="2" charset="0"/>
              </a:rPr>
              <a:t>ILLUSTRATION(S)</a:t>
            </a:r>
          </a:p>
        </p:txBody>
      </p:sp>
      <p:grpSp>
        <p:nvGrpSpPr>
          <p:cNvPr id="34" name="Group 34"/>
          <p:cNvGrpSpPr/>
          <p:nvPr/>
        </p:nvGrpSpPr>
        <p:grpSpPr>
          <a:xfrm>
            <a:off x="5677377" y="1852828"/>
            <a:ext cx="2379651" cy="856505"/>
            <a:chOff x="0" y="0"/>
            <a:chExt cx="1330408" cy="478852"/>
          </a:xfrm>
          <a:solidFill>
            <a:srgbClr val="8797B6"/>
          </a:solidFill>
          <a:effectLst/>
        </p:grpSpPr>
        <p:sp>
          <p:nvSpPr>
            <p:cNvPr id="35" name="Freeform 35"/>
            <p:cNvSpPr/>
            <p:nvPr/>
          </p:nvSpPr>
          <p:spPr>
            <a:xfrm>
              <a:off x="0" y="0"/>
              <a:ext cx="1330408" cy="478852"/>
            </a:xfrm>
            <a:custGeom>
              <a:avLst/>
              <a:gdLst/>
              <a:ahLst/>
              <a:cxnLst/>
              <a:rect l="l" t="t" r="r" b="b"/>
              <a:pathLst>
                <a:path w="1330408" h="478852">
                  <a:moveTo>
                    <a:pt x="0" y="0"/>
                  </a:moveTo>
                  <a:lnTo>
                    <a:pt x="1330408" y="0"/>
                  </a:lnTo>
                  <a:lnTo>
                    <a:pt x="1330408" y="478852"/>
                  </a:lnTo>
                  <a:lnTo>
                    <a:pt x="0" y="478852"/>
                  </a:lnTo>
                  <a:close/>
                </a:path>
              </a:pathLst>
            </a:custGeom>
            <a:grpFill/>
          </p:spPr>
        </p:sp>
      </p:grpSp>
      <p:sp>
        <p:nvSpPr>
          <p:cNvPr id="36" name="TextBox 36"/>
          <p:cNvSpPr txBox="1"/>
          <p:nvPr/>
        </p:nvSpPr>
        <p:spPr>
          <a:xfrm>
            <a:off x="5815023" y="1957399"/>
            <a:ext cx="983655" cy="164212"/>
          </a:xfrm>
          <a:prstGeom prst="rect">
            <a:avLst/>
          </a:prstGeom>
          <a:effectLst/>
        </p:spPr>
        <p:txBody>
          <a:bodyPr lIns="0" tIns="0" rIns="0" bIns="0" rtlCol="0" anchor="t">
            <a:spAutoFit/>
          </a:bodyPr>
          <a:lstStyle/>
          <a:p>
            <a:pPr defTabSz="609630"/>
            <a:r>
              <a:rPr lang="en-US" sz="1067" b="1" spc="77" dirty="0">
                <a:solidFill>
                  <a:srgbClr val="FFFFFF"/>
                </a:solidFill>
                <a:latin typeface="Barlow ExtraBold" panose="00000900000000000000" pitchFamily="2" charset="0"/>
              </a:rPr>
              <a:t>Institution</a:t>
            </a:r>
          </a:p>
        </p:txBody>
      </p:sp>
      <p:sp>
        <p:nvSpPr>
          <p:cNvPr id="37" name="TextBox 37"/>
          <p:cNvSpPr txBox="1"/>
          <p:nvPr/>
        </p:nvSpPr>
        <p:spPr>
          <a:xfrm>
            <a:off x="5810854" y="2143259"/>
            <a:ext cx="1489532" cy="343684"/>
          </a:xfrm>
          <a:prstGeom prst="rect">
            <a:avLst/>
          </a:prstGeom>
          <a:effectLst/>
        </p:spPr>
        <p:txBody>
          <a:bodyPr wrap="square" lIns="0" tIns="0" rIns="0" bIns="0" rtlCol="0" anchor="t">
            <a:spAutoFit/>
          </a:bodyPr>
          <a:lstStyle/>
          <a:p>
            <a:pPr defTabSz="609630">
              <a:lnSpc>
                <a:spcPct val="150000"/>
              </a:lnSpc>
            </a:pPr>
            <a:r>
              <a:rPr lang="en-US" sz="800" spc="58" dirty="0">
                <a:solidFill>
                  <a:srgbClr val="FFFFFF"/>
                </a:solidFill>
                <a:latin typeface="Barlow" panose="00000500000000000000" pitchFamily="2" charset="0"/>
              </a:rPr>
              <a:t>Department of X</a:t>
            </a:r>
          </a:p>
          <a:p>
            <a:pPr defTabSz="609630">
              <a:lnSpc>
                <a:spcPct val="150000"/>
              </a:lnSpc>
            </a:pPr>
            <a:r>
              <a:rPr lang="en-US" sz="800" spc="58" dirty="0">
                <a:solidFill>
                  <a:srgbClr val="FFFFFF"/>
                </a:solidFill>
                <a:latin typeface="Barlow" panose="00000500000000000000" pitchFamily="2" charset="0"/>
              </a:rPr>
              <a:t>Aalborg University</a:t>
            </a:r>
          </a:p>
        </p:txBody>
      </p:sp>
      <p:sp>
        <p:nvSpPr>
          <p:cNvPr id="38" name="TextBox 17"/>
          <p:cNvSpPr txBox="1"/>
          <p:nvPr/>
        </p:nvSpPr>
        <p:spPr>
          <a:xfrm>
            <a:off x="8273216" y="2400742"/>
            <a:ext cx="2697555" cy="159018"/>
          </a:xfrm>
          <a:prstGeom prst="rect">
            <a:avLst/>
          </a:prstGeom>
          <a:effectLst/>
        </p:spPr>
        <p:txBody>
          <a:bodyPr wrap="square" lIns="0" tIns="0" rIns="0" bIns="0" rtlCol="0" anchor="t">
            <a:spAutoFit/>
          </a:bodyPr>
          <a:lstStyle/>
          <a:p>
            <a:pPr defTabSz="609630">
              <a:lnSpc>
                <a:spcPct val="150000"/>
              </a:lnSpc>
            </a:pPr>
            <a:r>
              <a:rPr lang="en-US" sz="800" b="1" spc="58" dirty="0">
                <a:solidFill>
                  <a:srgbClr val="FFFFFF"/>
                </a:solidFill>
                <a:latin typeface="Barlow" panose="00000500000000000000" pitchFamily="2" charset="0"/>
              </a:rPr>
              <a:t>Reference number:</a:t>
            </a:r>
          </a:p>
        </p:txBody>
      </p:sp>
      <p:grpSp>
        <p:nvGrpSpPr>
          <p:cNvPr id="46" name="Group 8"/>
          <p:cNvGrpSpPr/>
          <p:nvPr/>
        </p:nvGrpSpPr>
        <p:grpSpPr>
          <a:xfrm>
            <a:off x="1550628" y="4467233"/>
            <a:ext cx="5504404" cy="1287917"/>
            <a:chOff x="0" y="0"/>
            <a:chExt cx="1047797" cy="1324854"/>
          </a:xfrm>
          <a:solidFill>
            <a:srgbClr val="8797B6"/>
          </a:solidFill>
          <a:effectLst/>
        </p:grpSpPr>
        <p:sp>
          <p:nvSpPr>
            <p:cNvPr id="47" name="Freeform 9"/>
            <p:cNvSpPr/>
            <p:nvPr/>
          </p:nvSpPr>
          <p:spPr>
            <a:xfrm>
              <a:off x="0" y="0"/>
              <a:ext cx="1047797" cy="1324854"/>
            </a:xfrm>
            <a:custGeom>
              <a:avLst/>
              <a:gdLst/>
              <a:ahLst/>
              <a:cxnLst/>
              <a:rect l="l" t="t" r="r" b="b"/>
              <a:pathLst>
                <a:path w="1047797" h="1324854">
                  <a:moveTo>
                    <a:pt x="0" y="0"/>
                  </a:moveTo>
                  <a:lnTo>
                    <a:pt x="1047797" y="0"/>
                  </a:lnTo>
                  <a:lnTo>
                    <a:pt x="1047797" y="1324854"/>
                  </a:lnTo>
                  <a:lnTo>
                    <a:pt x="0" y="1324854"/>
                  </a:lnTo>
                  <a:close/>
                </a:path>
              </a:pathLst>
            </a:custGeom>
            <a:grpFill/>
          </p:spPr>
        </p:sp>
      </p:grpSp>
      <p:grpSp>
        <p:nvGrpSpPr>
          <p:cNvPr id="48" name="Group 18"/>
          <p:cNvGrpSpPr/>
          <p:nvPr/>
        </p:nvGrpSpPr>
        <p:grpSpPr>
          <a:xfrm>
            <a:off x="1100098" y="4467232"/>
            <a:ext cx="382450" cy="1287917"/>
            <a:chOff x="0" y="0"/>
            <a:chExt cx="1047797" cy="186324"/>
          </a:xfrm>
          <a:solidFill>
            <a:srgbClr val="8797B6"/>
          </a:solidFill>
          <a:effectLst/>
        </p:grpSpPr>
        <p:sp>
          <p:nvSpPr>
            <p:cNvPr id="49" name="Freeform 19"/>
            <p:cNvSpPr/>
            <p:nvPr/>
          </p:nvSpPr>
          <p:spPr>
            <a:xfrm>
              <a:off x="0" y="0"/>
              <a:ext cx="1047797" cy="186324"/>
            </a:xfrm>
            <a:custGeom>
              <a:avLst/>
              <a:gdLst/>
              <a:ahLst/>
              <a:cxnLst/>
              <a:rect l="l" t="t" r="r" b="b"/>
              <a:pathLst>
                <a:path w="1047797" h="186324">
                  <a:moveTo>
                    <a:pt x="0" y="0"/>
                  </a:moveTo>
                  <a:lnTo>
                    <a:pt x="1047797" y="0"/>
                  </a:lnTo>
                  <a:lnTo>
                    <a:pt x="1047797" y="186324"/>
                  </a:lnTo>
                  <a:lnTo>
                    <a:pt x="0" y="186324"/>
                  </a:lnTo>
                  <a:close/>
                </a:path>
              </a:pathLst>
            </a:custGeom>
            <a:grpFill/>
          </p:spPr>
        </p:sp>
      </p:grpSp>
      <p:sp>
        <p:nvSpPr>
          <p:cNvPr id="50" name="TextBox 20"/>
          <p:cNvSpPr txBox="1"/>
          <p:nvPr/>
        </p:nvSpPr>
        <p:spPr>
          <a:xfrm>
            <a:off x="1209731" y="4613312"/>
            <a:ext cx="152414" cy="1006938"/>
          </a:xfrm>
          <a:prstGeom prst="rect">
            <a:avLst/>
          </a:prstGeom>
          <a:effectLst/>
        </p:spPr>
        <p:txBody>
          <a:bodyPr vert="vert270" wrap="square" lIns="0" tIns="0" rIns="0" bIns="0" rtlCol="0" anchor="t">
            <a:spAutoFit/>
          </a:bodyPr>
          <a:lstStyle/>
          <a:p>
            <a:pPr algn="ctr" defTabSz="609630">
              <a:lnSpc>
                <a:spcPts val="1323"/>
              </a:lnSpc>
            </a:pPr>
            <a:r>
              <a:rPr lang="en-US" sz="1067" b="1" spc="77" dirty="0" err="1">
                <a:solidFill>
                  <a:srgbClr val="FFFFFF"/>
                </a:solidFill>
                <a:latin typeface="Barlow ExtraBold" panose="00000900000000000000" pitchFamily="2" charset="0"/>
              </a:rPr>
              <a:t>Poc</a:t>
            </a:r>
            <a:r>
              <a:rPr lang="en-US" sz="1067" b="1" spc="77" dirty="0">
                <a:solidFill>
                  <a:srgbClr val="FFFFFF"/>
                </a:solidFill>
                <a:latin typeface="Barlow ExtraBold" panose="00000900000000000000" pitchFamily="2" charset="0"/>
              </a:rPr>
              <a:t> PROJECT</a:t>
            </a:r>
          </a:p>
        </p:txBody>
      </p:sp>
      <p:sp>
        <p:nvSpPr>
          <p:cNvPr id="51" name="TextBox 21"/>
          <p:cNvSpPr txBox="1"/>
          <p:nvPr/>
        </p:nvSpPr>
        <p:spPr>
          <a:xfrm>
            <a:off x="1576340" y="4467232"/>
            <a:ext cx="228997" cy="408445"/>
          </a:xfrm>
          <a:prstGeom prst="rect">
            <a:avLst/>
          </a:prstGeom>
          <a:effectLst/>
        </p:spPr>
        <p:txBody>
          <a:bodyPr lIns="0" tIns="0" rIns="0" bIns="0" rtlCol="0" anchor="t">
            <a:spAutoFit/>
          </a:bodyPr>
          <a:lstStyle/>
          <a:p>
            <a:pPr algn="ctr" defTabSz="609630">
              <a:lnSpc>
                <a:spcPts val="3472"/>
              </a:lnSpc>
            </a:pPr>
            <a:r>
              <a:rPr lang="da-DK" sz="2800" spc="204" dirty="0">
                <a:solidFill>
                  <a:srgbClr val="FFFFFF">
                    <a:alpha val="40000"/>
                  </a:srgbClr>
                </a:solidFill>
                <a:latin typeface="Barlow" panose="00000500000000000000" pitchFamily="2" charset="0"/>
              </a:rPr>
              <a:t>2</a:t>
            </a:r>
            <a:endParaRPr lang="en-US" sz="2800" spc="204" dirty="0">
              <a:solidFill>
                <a:srgbClr val="FFFFFF">
                  <a:alpha val="40000"/>
                </a:srgbClr>
              </a:solidFill>
              <a:latin typeface="Barlow" panose="00000500000000000000" pitchFamily="2" charset="0"/>
            </a:endParaRPr>
          </a:p>
        </p:txBody>
      </p:sp>
      <p:sp>
        <p:nvSpPr>
          <p:cNvPr id="52" name="TextBox 28"/>
          <p:cNvSpPr txBox="1"/>
          <p:nvPr/>
        </p:nvSpPr>
        <p:spPr>
          <a:xfrm>
            <a:off x="1660410" y="4638018"/>
            <a:ext cx="5284841" cy="972702"/>
          </a:xfrm>
          <a:prstGeom prst="rect">
            <a:avLst/>
          </a:prstGeom>
          <a:effectLst/>
        </p:spPr>
        <p:txBody>
          <a:bodyPr wrap="square" lIns="0" tIns="0" rIns="0" bIns="0" rtlCol="0" anchor="t">
            <a:spAutoFit/>
          </a:bodyPr>
          <a:lstStyle/>
          <a:p>
            <a:pPr defTabSz="609630">
              <a:lnSpc>
                <a:spcPts val="1067"/>
              </a:lnSpc>
            </a:pPr>
            <a:r>
              <a:rPr lang="en-US" sz="800" spc="58" dirty="0">
                <a:solidFill>
                  <a:srgbClr val="FFFFFF"/>
                </a:solidFill>
                <a:latin typeface="Barlow" panose="00000500000000000000" pitchFamily="2" charset="0"/>
              </a:rPr>
              <a:t>Lorem ipsum dolor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consectetuer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adipiscing</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elit</a:t>
            </a:r>
            <a:r>
              <a:rPr lang="en-US" sz="800" spc="58" dirty="0">
                <a:solidFill>
                  <a:srgbClr val="FFFFFF"/>
                </a:solidFill>
                <a:latin typeface="Barlow" panose="00000500000000000000" pitchFamily="2" charset="0"/>
              </a:rPr>
              <a:t>. Maecenas </a:t>
            </a:r>
            <a:r>
              <a:rPr lang="en-US" sz="800" spc="58" dirty="0" err="1">
                <a:solidFill>
                  <a:srgbClr val="FFFFFF"/>
                </a:solidFill>
                <a:latin typeface="Barlow" panose="00000500000000000000" pitchFamily="2" charset="0"/>
              </a:rPr>
              <a:t>porttitor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congue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massa</a:t>
            </a:r>
            <a:r>
              <a:rPr lang="en-US" sz="800" spc="58" dirty="0">
                <a:solidFill>
                  <a:srgbClr val="FFFFFF"/>
                </a:solidFill>
                <a:latin typeface="Barlow" panose="00000500000000000000" pitchFamily="2" charset="0"/>
              </a:rPr>
              <a:t>. </a:t>
            </a:r>
          </a:p>
          <a:p>
            <a:pPr defTabSz="609630">
              <a:lnSpc>
                <a:spcPts val="1067"/>
              </a:lnSpc>
            </a:pP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posuere</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sed</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pulvinar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ultricies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purus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lectus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malesuada</a:t>
            </a:r>
            <a:r>
              <a:rPr lang="en-US" sz="800" spc="58" dirty="0">
                <a:solidFill>
                  <a:srgbClr val="FFFFFF"/>
                </a:solidFill>
                <a:latin typeface="Barlow" panose="00000500000000000000" pitchFamily="2" charset="0"/>
              </a:rPr>
              <a:t> libero,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commodo</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eros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quis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urna</a:t>
            </a:r>
            <a:r>
              <a:rPr lang="en-US" sz="800" spc="58" dirty="0">
                <a:solidFill>
                  <a:srgbClr val="FFFFFF"/>
                </a:solidFill>
                <a:latin typeface="Barlow" panose="00000500000000000000" pitchFamily="2" charset="0"/>
              </a:rPr>
              <a:t>.</a:t>
            </a:r>
          </a:p>
          <a:p>
            <a:pPr defTabSz="609630">
              <a:lnSpc>
                <a:spcPts val="1067"/>
              </a:lnSpc>
            </a:pPr>
            <a:endParaRPr lang="en-US" sz="800" spc="58" dirty="0">
              <a:solidFill>
                <a:srgbClr val="FFFFFF"/>
              </a:solidFill>
              <a:latin typeface="Barlow" panose="00000500000000000000" pitchFamily="2" charset="0"/>
            </a:endParaRPr>
          </a:p>
          <a:p>
            <a:pPr defTabSz="609630">
              <a:lnSpc>
                <a:spcPts val="1067"/>
              </a:lnSpc>
            </a:pPr>
            <a:r>
              <a:rPr lang="en-US" sz="800" spc="58" dirty="0">
                <a:solidFill>
                  <a:srgbClr val="FFFFFF"/>
                </a:solidFill>
                <a:latin typeface="Barlow" panose="00000500000000000000" pitchFamily="2" charset="0"/>
              </a:rPr>
              <a:t>Nunc </a:t>
            </a:r>
            <a:r>
              <a:rPr lang="en-US" sz="800" spc="58" dirty="0" err="1">
                <a:solidFill>
                  <a:srgbClr val="FFFFFF"/>
                </a:solidFill>
                <a:latin typeface="Barlow" panose="00000500000000000000" pitchFamily="2" charset="0"/>
              </a:rPr>
              <a:t>viverra</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imperdiet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enim</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est. </a:t>
            </a:r>
            <a:r>
              <a:rPr lang="en-US" sz="800" spc="58" dirty="0" err="1">
                <a:solidFill>
                  <a:srgbClr val="FFFFFF"/>
                </a:solidFill>
                <a:latin typeface="Barlow" panose="00000500000000000000" pitchFamily="2" charset="0"/>
              </a:rPr>
              <a:t>Vivamus</a:t>
            </a:r>
            <a:r>
              <a:rPr lang="en-US" sz="800" spc="58" dirty="0">
                <a:solidFill>
                  <a:srgbClr val="FFFFFF"/>
                </a:solidFill>
                <a:latin typeface="Barlow" panose="00000500000000000000" pitchFamily="2" charset="0"/>
              </a:rPr>
              <a:t> a </a:t>
            </a:r>
            <a:r>
              <a:rPr lang="en-US" sz="800" spc="58" dirty="0" err="1">
                <a:solidFill>
                  <a:srgbClr val="FFFFFF"/>
                </a:solidFill>
                <a:latin typeface="Barlow" panose="00000500000000000000" pitchFamily="2" charset="0"/>
              </a:rPr>
              <a:t>tellus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Pellentesque</a:t>
            </a:r>
            <a:r>
              <a:rPr lang="en-US" sz="800" spc="58" dirty="0">
                <a:solidFill>
                  <a:srgbClr val="FFFFFF"/>
                </a:solidFill>
                <a:latin typeface="Barlow" panose="00000500000000000000" pitchFamily="2" charset="0"/>
              </a:rPr>
              <a:t> habitant </a:t>
            </a:r>
            <a:r>
              <a:rPr lang="en-US" sz="800" spc="58" dirty="0" err="1">
                <a:solidFill>
                  <a:srgbClr val="FFFFFF"/>
                </a:solidFill>
                <a:latin typeface="Barlow" panose="00000500000000000000" pitchFamily="2" charset="0"/>
              </a:rPr>
              <a:t>morbi</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posuere</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sed</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pulvinar</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ultricies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purus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lectus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malesuada</a:t>
            </a:r>
            <a:r>
              <a:rPr lang="en-US" sz="800" spc="58" dirty="0">
                <a:solidFill>
                  <a:srgbClr val="FFFFFF"/>
                </a:solidFill>
                <a:latin typeface="Barlow" panose="00000500000000000000" pitchFamily="2" charset="0"/>
              </a:rPr>
              <a:t> libero, sit </a:t>
            </a:r>
            <a:r>
              <a:rPr lang="en-US" sz="800" spc="58" dirty="0" err="1">
                <a:solidFill>
                  <a:srgbClr val="FFFFFF"/>
                </a:solidFill>
                <a:latin typeface="Barlow" panose="00000500000000000000" pitchFamily="2" charset="0"/>
              </a:rPr>
              <a:t>amet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commodo</a:t>
            </a:r>
            <a:r>
              <a:rPr lang="en-US" sz="800" spc="58" dirty="0">
                <a:solidFill>
                  <a:srgbClr val="FFFFFF"/>
                </a:solidFill>
                <a:latin typeface="Barlow" panose="00000500000000000000" pitchFamily="2" charset="0"/>
              </a:rPr>
              <a:t> magna </a:t>
            </a:r>
            <a:r>
              <a:rPr lang="en-US" sz="800" spc="58" dirty="0" err="1">
                <a:solidFill>
                  <a:srgbClr val="FFFFFF"/>
                </a:solidFill>
                <a:latin typeface="Barlow" panose="00000500000000000000" pitchFamily="2" charset="0"/>
              </a:rPr>
              <a:t>eros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quis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urna</a:t>
            </a:r>
            <a:r>
              <a:rPr lang="en-US" sz="800" spc="58" dirty="0">
                <a:solidFill>
                  <a:srgbClr val="FFFFFF"/>
                </a:solidFill>
                <a:latin typeface="Barlow" panose="00000500000000000000" pitchFamily="2" charset="0"/>
              </a:rPr>
              <a:t>. </a:t>
            </a:r>
          </a:p>
          <a:p>
            <a:pPr defTabSz="609630">
              <a:lnSpc>
                <a:spcPts val="1067"/>
              </a:lnSpc>
            </a:pPr>
            <a:r>
              <a:rPr lang="en-US" sz="800" spc="58" dirty="0">
                <a:solidFill>
                  <a:srgbClr val="FFFFFF"/>
                </a:solidFill>
                <a:latin typeface="Barlow" panose="00000500000000000000" pitchFamily="2" charset="0"/>
              </a:rPr>
              <a:t>Nunc </a:t>
            </a:r>
            <a:r>
              <a:rPr lang="en-US" sz="800" spc="58" dirty="0" err="1">
                <a:solidFill>
                  <a:srgbClr val="FFFFFF"/>
                </a:solidFill>
                <a:latin typeface="Barlow" panose="00000500000000000000" pitchFamily="2" charset="0"/>
              </a:rPr>
              <a:t>viverra</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imperdiet</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enim</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Fusce</a:t>
            </a:r>
            <a:r>
              <a:rPr lang="en-US" sz="800" spc="58" dirty="0">
                <a:solidFill>
                  <a:srgbClr val="FFFFFF"/>
                </a:solidFill>
                <a:latin typeface="Barlow" panose="00000500000000000000" pitchFamily="2" charset="0"/>
              </a:rPr>
              <a:t> est. </a:t>
            </a:r>
            <a:r>
              <a:rPr lang="en-US" sz="800" spc="58" dirty="0" err="1">
                <a:solidFill>
                  <a:srgbClr val="FFFFFF"/>
                </a:solidFill>
                <a:latin typeface="Barlow" panose="00000500000000000000" pitchFamily="2" charset="0"/>
              </a:rPr>
              <a:t>Vivamus</a:t>
            </a:r>
            <a:r>
              <a:rPr lang="en-US" sz="800" spc="58" dirty="0">
                <a:solidFill>
                  <a:srgbClr val="FFFFFF"/>
                </a:solidFill>
                <a:latin typeface="Barlow" panose="00000500000000000000" pitchFamily="2" charset="0"/>
              </a:rPr>
              <a:t> a </a:t>
            </a:r>
            <a:r>
              <a:rPr lang="en-US" sz="800" spc="58" dirty="0" err="1">
                <a:solidFill>
                  <a:srgbClr val="FFFFFF"/>
                </a:solidFill>
                <a:latin typeface="Barlow" panose="00000500000000000000" pitchFamily="2" charset="0"/>
              </a:rPr>
              <a:t>tellus</a:t>
            </a:r>
            <a:r>
              <a:rPr lang="en-US" sz="800" spc="58" dirty="0">
                <a:solidFill>
                  <a:srgbClr val="FFFFFF"/>
                </a:solidFill>
                <a:latin typeface="Barlow" panose="00000500000000000000" pitchFamily="2" charset="0"/>
              </a:rPr>
              <a:t>. </a:t>
            </a:r>
            <a:r>
              <a:rPr lang="en-US" sz="800" spc="58" dirty="0" err="1">
                <a:solidFill>
                  <a:srgbClr val="FFFFFF"/>
                </a:solidFill>
                <a:latin typeface="Barlow" panose="00000500000000000000" pitchFamily="2" charset="0"/>
              </a:rPr>
              <a:t>Pellentesque</a:t>
            </a:r>
            <a:r>
              <a:rPr lang="en-US" sz="800" spc="58" dirty="0">
                <a:solidFill>
                  <a:srgbClr val="FFFFFF"/>
                </a:solidFill>
                <a:latin typeface="Barlow" panose="00000500000000000000" pitchFamily="2" charset="0"/>
              </a:rPr>
              <a:t> habitant </a:t>
            </a:r>
            <a:r>
              <a:rPr lang="en-US" sz="800" spc="58" dirty="0" err="1">
                <a:solidFill>
                  <a:srgbClr val="FFFFFF"/>
                </a:solidFill>
                <a:latin typeface="Barlow" panose="00000500000000000000" pitchFamily="2" charset="0"/>
              </a:rPr>
              <a:t>morbi</a:t>
            </a:r>
            <a:endParaRPr lang="en-US" sz="800" spc="58" dirty="0">
              <a:solidFill>
                <a:srgbClr val="FFFFFF"/>
              </a:solidFill>
              <a:latin typeface="Barlow" panose="00000500000000000000" pitchFamily="2" charset="0"/>
            </a:endParaRPr>
          </a:p>
        </p:txBody>
      </p:sp>
      <p:sp>
        <p:nvSpPr>
          <p:cNvPr id="5" name="Pladsholder til tekst 4">
            <a:extLst>
              <a:ext uri="{FF2B5EF4-FFF2-40B4-BE49-F238E27FC236}">
                <a16:creationId xmlns:a16="http://schemas.microsoft.com/office/drawing/2014/main" id="{112D4EED-715B-413E-A436-7FFE512FEAE8}"/>
              </a:ext>
            </a:extLst>
          </p:cNvPr>
          <p:cNvSpPr>
            <a:spLocks noGrp="1"/>
          </p:cNvSpPr>
          <p:nvPr>
            <p:ph type="body" sz="quarter" idx="13"/>
          </p:nvPr>
        </p:nvSpPr>
        <p:spPr/>
        <p:txBody>
          <a:bodyPr/>
          <a:lstStyle/>
          <a:p>
            <a:r>
              <a:rPr lang="da-DK" dirty="0"/>
              <a:t>AAU Proof of Concept 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 name="TextBox 11"/>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Technology Description</a:t>
            </a:r>
          </a:p>
        </p:txBody>
      </p:sp>
      <p:sp>
        <p:nvSpPr>
          <p:cNvPr id="4" name="TextBox 11"/>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
        <p:nvSpPr>
          <p:cNvPr id="13" name="Rektangel 12"/>
          <p:cNvSpPr/>
          <p:nvPr/>
        </p:nvSpPr>
        <p:spPr>
          <a:xfrm>
            <a:off x="711201" y="1346200"/>
            <a:ext cx="586911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4" name="TextBox 11"/>
          <p:cNvSpPr txBox="1"/>
          <p:nvPr/>
        </p:nvSpPr>
        <p:spPr>
          <a:xfrm>
            <a:off x="823495" y="1426289"/>
            <a:ext cx="5689600"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15" name="Rektangel 14"/>
          <p:cNvSpPr/>
          <p:nvPr/>
        </p:nvSpPr>
        <p:spPr>
          <a:xfrm>
            <a:off x="711201" y="1862578"/>
            <a:ext cx="5869115" cy="4055622"/>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7" name="Rektangel 16"/>
          <p:cNvSpPr/>
          <p:nvPr/>
        </p:nvSpPr>
        <p:spPr>
          <a:xfrm>
            <a:off x="780906" y="1918371"/>
            <a:ext cx="5732189" cy="3760004"/>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a:t>
            </a: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en-US"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en-US"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a:t>
            </a: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en-US"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p:txBody>
      </p:sp>
      <p:sp>
        <p:nvSpPr>
          <p:cNvPr id="20" name="Rektangel 19"/>
          <p:cNvSpPr/>
          <p:nvPr/>
        </p:nvSpPr>
        <p:spPr>
          <a:xfrm>
            <a:off x="6709422" y="1346200"/>
            <a:ext cx="4731273" cy="45720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9" name="TextBox 33"/>
          <p:cNvSpPr txBox="1"/>
          <p:nvPr/>
        </p:nvSpPr>
        <p:spPr>
          <a:xfrm>
            <a:off x="8428995" y="3550125"/>
            <a:ext cx="1292126" cy="164212"/>
          </a:xfrm>
          <a:prstGeom prst="rect">
            <a:avLst/>
          </a:prstGeom>
          <a:effectLst/>
        </p:spPr>
        <p:txBody>
          <a:bodyPr lIns="0" tIns="0" rIns="0" bIns="0" rtlCol="0" anchor="t">
            <a:spAutoFit/>
          </a:bodyPr>
          <a:lstStyle/>
          <a:p>
            <a:pPr algn="ctr" defTabSz="609630"/>
            <a:r>
              <a:rPr lang="en-US" sz="1067" b="1" spc="77" dirty="0">
                <a:solidFill>
                  <a:srgbClr val="211A52"/>
                </a:solidFill>
                <a:latin typeface="Barlow" panose="00000500000000000000" pitchFamily="2" charset="0"/>
              </a:rPr>
              <a:t>ILLUSTRATION(S)</a:t>
            </a:r>
          </a:p>
        </p:txBody>
      </p:sp>
      <p:sp>
        <p:nvSpPr>
          <p:cNvPr id="2" name="Pladsholder til tekst 1">
            <a:extLst>
              <a:ext uri="{FF2B5EF4-FFF2-40B4-BE49-F238E27FC236}">
                <a16:creationId xmlns:a16="http://schemas.microsoft.com/office/drawing/2014/main" id="{4C8E43D6-F0CC-42D3-9DC5-76A5502CEB91}"/>
              </a:ext>
            </a:extLst>
          </p:cNvPr>
          <p:cNvSpPr>
            <a:spLocks noGrp="1"/>
          </p:cNvSpPr>
          <p:nvPr>
            <p:ph type="body" sz="quarter" idx="13"/>
          </p:nvPr>
        </p:nvSpPr>
        <p:spPr/>
        <p:txBody>
          <a:bodyPr/>
          <a:lstStyle/>
          <a:p>
            <a:r>
              <a:rPr lang="da-DK" dirty="0"/>
              <a:t>AAU Proof of Concept 2022</a:t>
            </a:r>
          </a:p>
        </p:txBody>
      </p:sp>
    </p:spTree>
    <p:extLst>
      <p:ext uri="{BB962C8B-B14F-4D97-AF65-F5344CB8AC3E}">
        <p14:creationId xmlns:p14="http://schemas.microsoft.com/office/powerpoint/2010/main" val="310657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20" name="Rektangel 19"/>
          <p:cNvSpPr/>
          <p:nvPr/>
        </p:nvSpPr>
        <p:spPr>
          <a:xfrm>
            <a:off x="719991" y="3223859"/>
            <a:ext cx="10862409" cy="278217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3" name="Rektangel 12"/>
          <p:cNvSpPr/>
          <p:nvPr/>
        </p:nvSpPr>
        <p:spPr>
          <a:xfrm>
            <a:off x="719991" y="1346200"/>
            <a:ext cx="586032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4" name="TextBox 11"/>
          <p:cNvSpPr txBox="1"/>
          <p:nvPr/>
        </p:nvSpPr>
        <p:spPr>
          <a:xfrm>
            <a:off x="823495" y="1426289"/>
            <a:ext cx="5689600"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15" name="Rektangel 14"/>
          <p:cNvSpPr/>
          <p:nvPr/>
        </p:nvSpPr>
        <p:spPr>
          <a:xfrm>
            <a:off x="719991" y="1862579"/>
            <a:ext cx="5860325" cy="11854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7" name="Rektangel 16"/>
          <p:cNvSpPr/>
          <p:nvPr/>
        </p:nvSpPr>
        <p:spPr>
          <a:xfrm>
            <a:off x="780906" y="1904504"/>
            <a:ext cx="5732189" cy="1079783"/>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p:txBody>
      </p:sp>
      <p:sp>
        <p:nvSpPr>
          <p:cNvPr id="19" name="TextBox 33"/>
          <p:cNvSpPr txBox="1"/>
          <p:nvPr/>
        </p:nvSpPr>
        <p:spPr>
          <a:xfrm>
            <a:off x="5444518" y="4536843"/>
            <a:ext cx="1302964" cy="164212"/>
          </a:xfrm>
          <a:prstGeom prst="rect">
            <a:avLst/>
          </a:prstGeom>
          <a:effectLst/>
        </p:spPr>
        <p:txBody>
          <a:bodyPr wrap="square" lIns="0" tIns="0" rIns="0" bIns="0" rtlCol="0" anchor="t">
            <a:spAutoFit/>
          </a:bodyPr>
          <a:lstStyle/>
          <a:p>
            <a:pPr algn="ctr" defTabSz="609630"/>
            <a:r>
              <a:rPr lang="en-US" sz="1067" b="1" spc="77" dirty="0">
                <a:solidFill>
                  <a:srgbClr val="211A52"/>
                </a:solidFill>
                <a:latin typeface="Barlow" panose="00000500000000000000" pitchFamily="2" charset="0"/>
              </a:rPr>
              <a:t>ILLUSTRATION(S)</a:t>
            </a:r>
          </a:p>
        </p:txBody>
      </p:sp>
      <p:sp>
        <p:nvSpPr>
          <p:cNvPr id="16" name="Rektangel 15"/>
          <p:cNvSpPr/>
          <p:nvPr/>
        </p:nvSpPr>
        <p:spPr>
          <a:xfrm>
            <a:off x="6805297" y="1346200"/>
            <a:ext cx="4777104"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8" name="TextBox 11"/>
          <p:cNvSpPr txBox="1"/>
          <p:nvPr/>
        </p:nvSpPr>
        <p:spPr>
          <a:xfrm>
            <a:off x="6908800" y="1426289"/>
            <a:ext cx="4622800"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21" name="Rektangel 20"/>
          <p:cNvSpPr/>
          <p:nvPr/>
        </p:nvSpPr>
        <p:spPr>
          <a:xfrm>
            <a:off x="6814088" y="1862578"/>
            <a:ext cx="4768313" cy="1185422"/>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22" name="Rektangel 21"/>
          <p:cNvSpPr/>
          <p:nvPr/>
        </p:nvSpPr>
        <p:spPr>
          <a:xfrm>
            <a:off x="6855516" y="1931350"/>
            <a:ext cx="4676084" cy="1079783"/>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p:txBody>
      </p:sp>
      <p:sp>
        <p:nvSpPr>
          <p:cNvPr id="23" name="TextBox 11">
            <a:extLst>
              <a:ext uri="{FF2B5EF4-FFF2-40B4-BE49-F238E27FC236}">
                <a16:creationId xmlns:a16="http://schemas.microsoft.com/office/drawing/2014/main" id="{91DA2D17-7763-4AF3-9011-68D8ED78A49B}"/>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Technology Description</a:t>
            </a:r>
          </a:p>
        </p:txBody>
      </p:sp>
      <p:sp>
        <p:nvSpPr>
          <p:cNvPr id="24" name="TextBox 11">
            <a:extLst>
              <a:ext uri="{FF2B5EF4-FFF2-40B4-BE49-F238E27FC236}">
                <a16:creationId xmlns:a16="http://schemas.microsoft.com/office/drawing/2014/main" id="{65749770-A766-4292-9534-0443971D24A8}"/>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
        <p:nvSpPr>
          <p:cNvPr id="7" name="Pladsholder til tekst 6">
            <a:extLst>
              <a:ext uri="{FF2B5EF4-FFF2-40B4-BE49-F238E27FC236}">
                <a16:creationId xmlns:a16="http://schemas.microsoft.com/office/drawing/2014/main" id="{7FC50DCD-032D-41A1-A9DD-1A4B0BB52B68}"/>
              </a:ext>
            </a:extLst>
          </p:cNvPr>
          <p:cNvSpPr>
            <a:spLocks noGrp="1"/>
          </p:cNvSpPr>
          <p:nvPr>
            <p:ph type="body" sz="quarter" idx="13"/>
          </p:nvPr>
        </p:nvSpPr>
        <p:spPr/>
        <p:txBody>
          <a:bodyPr/>
          <a:lstStyle/>
          <a:p>
            <a:r>
              <a:rPr lang="da-DK" dirty="0"/>
              <a:t>AAU Proof of Concept 2022</a:t>
            </a:r>
          </a:p>
        </p:txBody>
      </p:sp>
    </p:spTree>
    <p:extLst>
      <p:ext uri="{BB962C8B-B14F-4D97-AF65-F5344CB8AC3E}">
        <p14:creationId xmlns:p14="http://schemas.microsoft.com/office/powerpoint/2010/main" val="11063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20" name="Rektangel 19"/>
          <p:cNvSpPr/>
          <p:nvPr/>
        </p:nvSpPr>
        <p:spPr>
          <a:xfrm>
            <a:off x="7061200" y="0"/>
            <a:ext cx="5130800" cy="6858000"/>
          </a:xfrm>
          <a:prstGeom prst="rect">
            <a:avLst/>
          </a:prstGeom>
          <a:solidFill>
            <a:schemeClr val="bg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3" name="Rektangel 12"/>
          <p:cNvSpPr/>
          <p:nvPr/>
        </p:nvSpPr>
        <p:spPr>
          <a:xfrm>
            <a:off x="719991" y="1346200"/>
            <a:ext cx="5869116"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4" name="TextBox 11"/>
          <p:cNvSpPr txBox="1"/>
          <p:nvPr/>
        </p:nvSpPr>
        <p:spPr>
          <a:xfrm>
            <a:off x="823495" y="1426289"/>
            <a:ext cx="5678905"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15" name="Rektangel 14"/>
          <p:cNvSpPr/>
          <p:nvPr/>
        </p:nvSpPr>
        <p:spPr>
          <a:xfrm>
            <a:off x="719991" y="1862579"/>
            <a:ext cx="5869116" cy="11854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7" name="Rektangel 16"/>
          <p:cNvSpPr/>
          <p:nvPr/>
        </p:nvSpPr>
        <p:spPr>
          <a:xfrm>
            <a:off x="780906" y="1904504"/>
            <a:ext cx="5732189" cy="1079783"/>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p:txBody>
      </p:sp>
      <p:sp>
        <p:nvSpPr>
          <p:cNvPr id="19" name="TextBox 33"/>
          <p:cNvSpPr txBox="1"/>
          <p:nvPr/>
        </p:nvSpPr>
        <p:spPr>
          <a:xfrm>
            <a:off x="9093200" y="3124200"/>
            <a:ext cx="1302964" cy="164212"/>
          </a:xfrm>
          <a:prstGeom prst="rect">
            <a:avLst/>
          </a:prstGeom>
          <a:effectLst>
            <a:innerShdw blurRad="63500" dist="50800" dir="10800000">
              <a:prstClr val="black">
                <a:alpha val="50000"/>
              </a:prstClr>
            </a:innerShdw>
          </a:effectLst>
        </p:spPr>
        <p:txBody>
          <a:bodyPr wrap="square" lIns="0" tIns="0" rIns="0" bIns="0" rtlCol="0" anchor="t">
            <a:spAutoFit/>
          </a:bodyPr>
          <a:lstStyle/>
          <a:p>
            <a:pPr algn="ctr" defTabSz="609630"/>
            <a:r>
              <a:rPr lang="en-US" sz="1067" b="1" spc="77" dirty="0">
                <a:solidFill>
                  <a:srgbClr val="211A52"/>
                </a:solidFill>
                <a:latin typeface="Barlow" panose="00000500000000000000" pitchFamily="2" charset="0"/>
              </a:rPr>
              <a:t>ILLUSTRATION(S)</a:t>
            </a:r>
          </a:p>
        </p:txBody>
      </p:sp>
      <p:sp>
        <p:nvSpPr>
          <p:cNvPr id="16" name="Rektangel 15"/>
          <p:cNvSpPr/>
          <p:nvPr/>
        </p:nvSpPr>
        <p:spPr>
          <a:xfrm>
            <a:off x="711201" y="3382088"/>
            <a:ext cx="587790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8" name="TextBox 11"/>
          <p:cNvSpPr txBox="1"/>
          <p:nvPr/>
        </p:nvSpPr>
        <p:spPr>
          <a:xfrm>
            <a:off x="823495" y="3462178"/>
            <a:ext cx="5689600"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21" name="Rektangel 20"/>
          <p:cNvSpPr/>
          <p:nvPr/>
        </p:nvSpPr>
        <p:spPr>
          <a:xfrm>
            <a:off x="711201" y="3898467"/>
            <a:ext cx="5877906" cy="2092043"/>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22" name="Rektangel 21"/>
          <p:cNvSpPr/>
          <p:nvPr/>
        </p:nvSpPr>
        <p:spPr>
          <a:xfrm>
            <a:off x="770211" y="3967239"/>
            <a:ext cx="5732189" cy="1926168"/>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p:txBody>
      </p:sp>
      <p:sp>
        <p:nvSpPr>
          <p:cNvPr id="10" name="Pladsholder til tekst 9">
            <a:extLst>
              <a:ext uri="{FF2B5EF4-FFF2-40B4-BE49-F238E27FC236}">
                <a16:creationId xmlns:a16="http://schemas.microsoft.com/office/drawing/2014/main" id="{AF572AF7-F048-43A1-98AB-56A2E234D547}"/>
              </a:ext>
            </a:extLst>
          </p:cNvPr>
          <p:cNvSpPr>
            <a:spLocks noGrp="1"/>
          </p:cNvSpPr>
          <p:nvPr>
            <p:ph type="body" sz="quarter" idx="13"/>
          </p:nvPr>
        </p:nvSpPr>
        <p:spPr/>
        <p:txBody>
          <a:bodyPr/>
          <a:lstStyle/>
          <a:p>
            <a:r>
              <a:rPr lang="da-DK" dirty="0"/>
              <a:t>AAU Proof of Concept 2022</a:t>
            </a:r>
          </a:p>
        </p:txBody>
      </p:sp>
      <p:sp>
        <p:nvSpPr>
          <p:cNvPr id="23" name="TextBox 11">
            <a:extLst>
              <a:ext uri="{FF2B5EF4-FFF2-40B4-BE49-F238E27FC236}">
                <a16:creationId xmlns:a16="http://schemas.microsoft.com/office/drawing/2014/main" id="{8BA0B443-FE8F-4D0F-B014-C26144157A7E}"/>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Technology Applications</a:t>
            </a:r>
          </a:p>
        </p:txBody>
      </p:sp>
      <p:sp>
        <p:nvSpPr>
          <p:cNvPr id="24" name="TextBox 11">
            <a:extLst>
              <a:ext uri="{FF2B5EF4-FFF2-40B4-BE49-F238E27FC236}">
                <a16:creationId xmlns:a16="http://schemas.microsoft.com/office/drawing/2014/main" id="{89AB04D7-2F16-47CB-AC23-AB3C0BBC43B0}"/>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24595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20" name="Rektangel 19"/>
          <p:cNvSpPr/>
          <p:nvPr/>
        </p:nvSpPr>
        <p:spPr>
          <a:xfrm>
            <a:off x="7061200" y="0"/>
            <a:ext cx="5130800" cy="6858000"/>
          </a:xfrm>
          <a:prstGeom prst="rect">
            <a:avLst/>
          </a:prstGeom>
          <a:solidFill>
            <a:schemeClr val="bg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9" name="TextBox 33"/>
          <p:cNvSpPr txBox="1"/>
          <p:nvPr/>
        </p:nvSpPr>
        <p:spPr>
          <a:xfrm>
            <a:off x="9093200" y="3124200"/>
            <a:ext cx="1302964" cy="164212"/>
          </a:xfrm>
          <a:prstGeom prst="rect">
            <a:avLst/>
          </a:prstGeom>
          <a:effectLst>
            <a:innerShdw blurRad="63500" dist="50800" dir="10800000">
              <a:prstClr val="black">
                <a:alpha val="50000"/>
              </a:prstClr>
            </a:innerShdw>
          </a:effectLst>
        </p:spPr>
        <p:txBody>
          <a:bodyPr wrap="square" lIns="0" tIns="0" rIns="0" bIns="0" rtlCol="0" anchor="t">
            <a:spAutoFit/>
          </a:bodyPr>
          <a:lstStyle/>
          <a:p>
            <a:pPr algn="ctr" defTabSz="609630"/>
            <a:r>
              <a:rPr lang="en-US" sz="1067" b="1" spc="77" dirty="0">
                <a:solidFill>
                  <a:srgbClr val="211A52"/>
                </a:solidFill>
                <a:latin typeface="Bahnschrift" panose="020B0502040204020203" pitchFamily="34" charset="0"/>
              </a:rPr>
              <a:t>ILLUSTRATION(S)</a:t>
            </a:r>
          </a:p>
        </p:txBody>
      </p:sp>
      <p:sp>
        <p:nvSpPr>
          <p:cNvPr id="16" name="Rektangel 15"/>
          <p:cNvSpPr/>
          <p:nvPr/>
        </p:nvSpPr>
        <p:spPr>
          <a:xfrm>
            <a:off x="727243" y="3797166"/>
            <a:ext cx="5869115"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18" name="TextBox 11"/>
          <p:cNvSpPr txBox="1"/>
          <p:nvPr/>
        </p:nvSpPr>
        <p:spPr>
          <a:xfrm>
            <a:off x="821956" y="3877256"/>
            <a:ext cx="5689600"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Cons Vs. Current State Of The Art</a:t>
            </a:r>
          </a:p>
        </p:txBody>
      </p:sp>
      <p:sp>
        <p:nvSpPr>
          <p:cNvPr id="21" name="Rektangel 20"/>
          <p:cNvSpPr/>
          <p:nvPr/>
        </p:nvSpPr>
        <p:spPr>
          <a:xfrm>
            <a:off x="728783" y="4298362"/>
            <a:ext cx="5867576" cy="174871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22" name="Rektangel 21"/>
          <p:cNvSpPr/>
          <p:nvPr/>
        </p:nvSpPr>
        <p:spPr>
          <a:xfrm>
            <a:off x="797244" y="4349163"/>
            <a:ext cx="5732189" cy="1502976"/>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p:txBody>
      </p:sp>
      <p:sp>
        <p:nvSpPr>
          <p:cNvPr id="31" name="Rektangel 30"/>
          <p:cNvSpPr/>
          <p:nvPr/>
        </p:nvSpPr>
        <p:spPr>
          <a:xfrm>
            <a:off x="728782" y="1348010"/>
            <a:ext cx="5867576"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32" name="TextBox 11"/>
          <p:cNvSpPr txBox="1"/>
          <p:nvPr/>
        </p:nvSpPr>
        <p:spPr>
          <a:xfrm>
            <a:off x="821956" y="1428100"/>
            <a:ext cx="5689600" cy="246221"/>
          </a:xfrm>
          <a:prstGeom prst="rect">
            <a:avLst/>
          </a:prstGeom>
          <a:effectLst/>
        </p:spPr>
        <p:txBody>
          <a:bodyPr wrap="square" lIns="0" tIns="0" rIns="0" bIns="0" rtlCol="0" anchor="t">
            <a:spAutoFit/>
          </a:bodyPr>
          <a:lstStyle/>
          <a:p>
            <a:pPr defTabSz="609630"/>
            <a:r>
              <a:rPr lang="en-US" sz="1600" b="1" spc="243" dirty="0">
                <a:solidFill>
                  <a:srgbClr val="FFFFFF"/>
                </a:solidFill>
                <a:latin typeface="Barlow ExtraBold" panose="00000900000000000000" pitchFamily="2" charset="0"/>
              </a:rPr>
              <a:t>Pros Vs. Current State Of The Art</a:t>
            </a:r>
          </a:p>
        </p:txBody>
      </p:sp>
      <p:sp>
        <p:nvSpPr>
          <p:cNvPr id="33" name="Rektangel 32"/>
          <p:cNvSpPr/>
          <p:nvPr/>
        </p:nvSpPr>
        <p:spPr>
          <a:xfrm>
            <a:off x="728783" y="1849206"/>
            <a:ext cx="5867576" cy="1748710"/>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Calibri"/>
            </a:endParaRPr>
          </a:p>
        </p:txBody>
      </p:sp>
      <p:sp>
        <p:nvSpPr>
          <p:cNvPr id="34" name="Rektangel 33"/>
          <p:cNvSpPr/>
          <p:nvPr/>
        </p:nvSpPr>
        <p:spPr>
          <a:xfrm>
            <a:off x="797244" y="1900007"/>
            <a:ext cx="5732189" cy="1502976"/>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endParaRPr lang="da-DK" sz="933" dirty="0">
              <a:solidFill>
                <a:prstClr val="white"/>
              </a:solidFill>
              <a:latin typeface="Barlow" panose="00000500000000000000" pitchFamily="2" charset="0"/>
            </a:endParaRPr>
          </a:p>
        </p:txBody>
      </p:sp>
      <p:sp>
        <p:nvSpPr>
          <p:cNvPr id="10" name="Pladsholder til tekst 9">
            <a:extLst>
              <a:ext uri="{FF2B5EF4-FFF2-40B4-BE49-F238E27FC236}">
                <a16:creationId xmlns:a16="http://schemas.microsoft.com/office/drawing/2014/main" id="{0BD97685-01B8-4706-B361-11FB3DE28D3E}"/>
              </a:ext>
            </a:extLst>
          </p:cNvPr>
          <p:cNvSpPr>
            <a:spLocks noGrp="1"/>
          </p:cNvSpPr>
          <p:nvPr>
            <p:ph type="body" sz="quarter" idx="13"/>
          </p:nvPr>
        </p:nvSpPr>
        <p:spPr/>
        <p:txBody>
          <a:bodyPr/>
          <a:lstStyle/>
          <a:p>
            <a:r>
              <a:rPr lang="da-DK" dirty="0"/>
              <a:t>AAU Proof of Concept 2022</a:t>
            </a:r>
          </a:p>
        </p:txBody>
      </p:sp>
      <p:sp>
        <p:nvSpPr>
          <p:cNvPr id="17" name="TextBox 11">
            <a:extLst>
              <a:ext uri="{FF2B5EF4-FFF2-40B4-BE49-F238E27FC236}">
                <a16:creationId xmlns:a16="http://schemas.microsoft.com/office/drawing/2014/main" id="{F1FDDD36-AEDA-4696-B073-D4D43FFBAB98}"/>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Pros &amp; Cons</a:t>
            </a:r>
          </a:p>
        </p:txBody>
      </p:sp>
      <p:sp>
        <p:nvSpPr>
          <p:cNvPr id="23" name="TextBox 11">
            <a:extLst>
              <a:ext uri="{FF2B5EF4-FFF2-40B4-BE49-F238E27FC236}">
                <a16:creationId xmlns:a16="http://schemas.microsoft.com/office/drawing/2014/main" id="{7F4EC069-DEDA-43BD-9C97-1EF92E95420B}"/>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Tree>
    <p:extLst>
      <p:ext uri="{BB962C8B-B14F-4D97-AF65-F5344CB8AC3E}">
        <p14:creationId xmlns:p14="http://schemas.microsoft.com/office/powerpoint/2010/main" val="40219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p:cNvSpPr/>
          <p:nvPr/>
        </p:nvSpPr>
        <p:spPr>
          <a:xfrm>
            <a:off x="719991" y="1422400"/>
            <a:ext cx="4715609"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7" name="TextBox 11"/>
          <p:cNvSpPr txBox="1"/>
          <p:nvPr/>
        </p:nvSpPr>
        <p:spPr>
          <a:xfrm>
            <a:off x="823495" y="1502489"/>
            <a:ext cx="4510505"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8" name="Rektangel 7"/>
          <p:cNvSpPr/>
          <p:nvPr/>
        </p:nvSpPr>
        <p:spPr>
          <a:xfrm>
            <a:off x="719991" y="1938779"/>
            <a:ext cx="4715609" cy="118542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9" name="Rektangel 8"/>
          <p:cNvSpPr/>
          <p:nvPr/>
        </p:nvSpPr>
        <p:spPr>
          <a:xfrm>
            <a:off x="780905" y="1980704"/>
            <a:ext cx="4553095" cy="1079783"/>
          </a:xfrm>
          <a:prstGeom prst="rect">
            <a:avLst/>
          </a:prstGeom>
          <a:effectLst/>
        </p:spPr>
        <p:txBody>
          <a:bodyPr wrap="square">
            <a:spAutoFit/>
          </a:bodyPr>
          <a:lstStyle/>
          <a:p>
            <a:pPr defTabSz="609630">
              <a:lnSpc>
                <a:spcPts val="1133"/>
              </a:lnSpc>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defTabSz="609630">
              <a:lnSpc>
                <a:spcPts val="1133"/>
              </a:lnSpc>
            </a:pP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p>
        </p:txBody>
      </p:sp>
      <p:sp>
        <p:nvSpPr>
          <p:cNvPr id="10" name="Rektangel 9"/>
          <p:cNvSpPr/>
          <p:nvPr/>
        </p:nvSpPr>
        <p:spPr>
          <a:xfrm>
            <a:off x="711201" y="3327400"/>
            <a:ext cx="4724398" cy="406401"/>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1" name="TextBox 11"/>
          <p:cNvSpPr txBox="1"/>
          <p:nvPr/>
        </p:nvSpPr>
        <p:spPr>
          <a:xfrm>
            <a:off x="823495" y="3407490"/>
            <a:ext cx="4510505" cy="246221"/>
          </a:xfrm>
          <a:prstGeom prst="rect">
            <a:avLst/>
          </a:prstGeom>
          <a:effectLst/>
        </p:spPr>
        <p:txBody>
          <a:bodyPr wrap="square" lIns="0" tIns="0" rIns="0" bIns="0" rtlCol="0" anchor="t">
            <a:spAutoFit/>
          </a:bodyPr>
          <a:lstStyle/>
          <a:p>
            <a:pPr defTabSz="609630"/>
            <a:r>
              <a:rPr lang="en-US" sz="1600" b="1" spc="243" dirty="0" err="1">
                <a:solidFill>
                  <a:srgbClr val="FFFFFF"/>
                </a:solidFill>
                <a:latin typeface="Barlow ExtraBold" panose="00000900000000000000" pitchFamily="2" charset="0"/>
              </a:rPr>
              <a:t>Titel</a:t>
            </a:r>
            <a:endParaRPr lang="en-US" sz="1600" b="1" spc="243" dirty="0">
              <a:solidFill>
                <a:srgbClr val="FFFFFF"/>
              </a:solidFill>
              <a:latin typeface="Barlow ExtraBold" panose="00000900000000000000" pitchFamily="2" charset="0"/>
            </a:endParaRPr>
          </a:p>
        </p:txBody>
      </p:sp>
      <p:sp>
        <p:nvSpPr>
          <p:cNvPr id="12" name="Rektangel 11"/>
          <p:cNvSpPr/>
          <p:nvPr/>
        </p:nvSpPr>
        <p:spPr>
          <a:xfrm>
            <a:off x="711202" y="3843779"/>
            <a:ext cx="4724398" cy="2092043"/>
          </a:xfrm>
          <a:prstGeom prst="rect">
            <a:avLst/>
          </a:prstGeom>
          <a:solidFill>
            <a:srgbClr val="8797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200">
              <a:solidFill>
                <a:prstClr val="white"/>
              </a:solidFill>
              <a:latin typeface="Barlow" panose="00000500000000000000" pitchFamily="2" charset="0"/>
            </a:endParaRPr>
          </a:p>
        </p:txBody>
      </p:sp>
      <p:sp>
        <p:nvSpPr>
          <p:cNvPr id="13" name="Rektangel 12"/>
          <p:cNvSpPr/>
          <p:nvPr/>
        </p:nvSpPr>
        <p:spPr>
          <a:xfrm>
            <a:off x="770211" y="3912551"/>
            <a:ext cx="4563789" cy="1785104"/>
          </a:xfrm>
          <a:prstGeom prst="rect">
            <a:avLst/>
          </a:prstGeom>
          <a:effectLst/>
        </p:spPr>
        <p:txBody>
          <a:bodyPr wrap="square">
            <a:spAutoFit/>
          </a:bodyPr>
          <a:lstStyle/>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posuere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sed</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pulvinar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ultricies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purus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lectus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libero,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commodo</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magna</a:t>
            </a:r>
            <a:r>
              <a:rPr lang="da-DK" sz="933" dirty="0">
                <a:solidFill>
                  <a:prstClr val="white"/>
                </a:solidFill>
                <a:latin typeface="Barlow" panose="00000500000000000000" pitchFamily="2" charset="0"/>
              </a:rPr>
              <a:t> eros </a:t>
            </a:r>
            <a:r>
              <a:rPr lang="da-DK" sz="933" dirty="0" err="1">
                <a:solidFill>
                  <a:prstClr val="white"/>
                </a:solidFill>
                <a:latin typeface="Barlow" panose="00000500000000000000" pitchFamily="2" charset="0"/>
              </a:rPr>
              <a:t>quis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urna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Nunc</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viverra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imperdiet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enim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Fusce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est</a:t>
            </a:r>
            <a:r>
              <a:rPr lang="da-DK" sz="933" dirty="0">
                <a:solidFill>
                  <a:prstClr val="white"/>
                </a:solidFill>
                <a:latin typeface="Barlow" panose="00000500000000000000" pitchFamily="2" charset="0"/>
              </a:rPr>
              <a:t>. </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a:solidFill>
                  <a:prstClr val="white"/>
                </a:solidFill>
                <a:latin typeface="Barlow" panose="00000500000000000000" pitchFamily="2" charset="0"/>
              </a:rPr>
              <a:t>Vivamus a </a:t>
            </a:r>
            <a:r>
              <a:rPr lang="da-DK" sz="933" dirty="0" err="1">
                <a:solidFill>
                  <a:prstClr val="white"/>
                </a:solidFill>
                <a:latin typeface="Barlow" panose="00000500000000000000" pitchFamily="2" charset="0"/>
              </a:rPr>
              <a:t>tellus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en-US"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Pellentesque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habitant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morbi</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tristique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senectus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netus</a:t>
            </a:r>
            <a:r>
              <a:rPr lang="da-DK" sz="933" dirty="0">
                <a:solidFill>
                  <a:prstClr val="white"/>
                </a:solidFill>
                <a:latin typeface="Barlow" panose="00000500000000000000" pitchFamily="2" charset="0"/>
              </a:rPr>
              <a:t> et </a:t>
            </a:r>
            <a:r>
              <a:rPr lang="da-DK" sz="933" dirty="0" err="1">
                <a:solidFill>
                  <a:prstClr val="white"/>
                </a:solidFill>
                <a:latin typeface="Barlow" panose="00000500000000000000" pitchFamily="2" charset="0"/>
              </a:rPr>
              <a:t>malesuada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fames</a:t>
            </a:r>
            <a:r>
              <a:rPr lang="da-DK" sz="933" dirty="0">
                <a:solidFill>
                  <a:prstClr val="white"/>
                </a:solidFill>
                <a:latin typeface="Barlow" panose="00000500000000000000" pitchFamily="2" charset="0"/>
              </a:rPr>
              <a:t> ac </a:t>
            </a:r>
            <a:r>
              <a:rPr lang="da-DK" sz="933" dirty="0" err="1">
                <a:solidFill>
                  <a:prstClr val="white"/>
                </a:solidFill>
                <a:latin typeface="Barlow" panose="00000500000000000000" pitchFamily="2" charset="0"/>
              </a:rPr>
              <a:t>turpis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egestas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Proin</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pharetra</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nonummy</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pede</a:t>
            </a:r>
            <a:r>
              <a:rPr lang="da-DK" sz="933" dirty="0">
                <a:solidFill>
                  <a:prstClr val="white"/>
                </a:solidFill>
                <a:latin typeface="Barlow" panose="00000500000000000000" pitchFamily="2" charset="0"/>
              </a:rPr>
              <a:t>. Mauris et </a:t>
            </a:r>
            <a:r>
              <a:rPr lang="da-DK" sz="933" dirty="0" err="1">
                <a:solidFill>
                  <a:prstClr val="white"/>
                </a:solidFill>
                <a:latin typeface="Barlow" panose="00000500000000000000" pitchFamily="2" charset="0"/>
              </a:rPr>
              <a:t>orci</a:t>
            </a:r>
            <a:r>
              <a:rPr lang="da-DK" sz="933" dirty="0">
                <a:solidFill>
                  <a:prstClr val="white"/>
                </a:solidFill>
                <a:latin typeface="Barlow" panose="00000500000000000000" pitchFamily="2" charset="0"/>
              </a:rPr>
              <a:t>.</a:t>
            </a:r>
          </a:p>
          <a:p>
            <a:pPr defTabSz="609630">
              <a:lnSpc>
                <a:spcPts val="1133"/>
              </a:lnSpc>
            </a:pPr>
            <a:endParaRPr lang="da-DK" sz="933" dirty="0">
              <a:solidFill>
                <a:prstClr val="white"/>
              </a:solidFill>
              <a:latin typeface="Barlow" panose="00000500000000000000" pitchFamily="2" charset="0"/>
            </a:endParaRPr>
          </a:p>
          <a:p>
            <a:pPr marL="190510" indent="-190510" defTabSz="609630">
              <a:lnSpc>
                <a:spcPts val="1133"/>
              </a:lnSpc>
              <a:buFont typeface="Wingdings" panose="05000000000000000000" pitchFamily="2" charset="2"/>
              <a:buChar char="§"/>
            </a:pPr>
            <a:r>
              <a:rPr lang="da-DK" sz="933" dirty="0" err="1">
                <a:solidFill>
                  <a:prstClr val="white"/>
                </a:solidFill>
                <a:latin typeface="Barlow" panose="00000500000000000000" pitchFamily="2" charset="0"/>
              </a:rPr>
              <a:t>Lorem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ipsum</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dolor</a:t>
            </a:r>
            <a:r>
              <a:rPr lang="da-DK" sz="933" dirty="0">
                <a:solidFill>
                  <a:prstClr val="white"/>
                </a:solidFill>
                <a:latin typeface="Barlow" panose="00000500000000000000" pitchFamily="2" charset="0"/>
              </a:rPr>
              <a:t> sit </a:t>
            </a:r>
            <a:r>
              <a:rPr lang="da-DK" sz="933" dirty="0" err="1">
                <a:solidFill>
                  <a:prstClr val="white"/>
                </a:solidFill>
                <a:latin typeface="Barlow" panose="00000500000000000000" pitchFamily="2" charset="0"/>
              </a:rPr>
              <a:t>amet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consectetuer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adipiscing</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elit</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Maecenas</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porttitor</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congue</a:t>
            </a:r>
            <a:r>
              <a:rPr lang="da-DK" sz="933" dirty="0">
                <a:solidFill>
                  <a:prstClr val="white"/>
                </a:solidFill>
                <a:latin typeface="Barlow" panose="00000500000000000000" pitchFamily="2" charset="0"/>
              </a:rPr>
              <a:t> </a:t>
            </a:r>
            <a:r>
              <a:rPr lang="da-DK" sz="933" dirty="0" err="1">
                <a:solidFill>
                  <a:prstClr val="white"/>
                </a:solidFill>
                <a:latin typeface="Barlow" panose="00000500000000000000" pitchFamily="2" charset="0"/>
              </a:rPr>
              <a:t>massa</a:t>
            </a:r>
            <a:r>
              <a:rPr lang="da-DK" sz="933" dirty="0">
                <a:solidFill>
                  <a:prstClr val="white"/>
                </a:solidFill>
                <a:latin typeface="Barlow" panose="00000500000000000000" pitchFamily="2" charset="0"/>
              </a:rPr>
              <a:t>. </a:t>
            </a:r>
          </a:p>
        </p:txBody>
      </p:sp>
      <p:graphicFrame>
        <p:nvGraphicFramePr>
          <p:cNvPr id="14" name="Chart 2">
            <a:extLst>
              <a:ext uri="{FF2B5EF4-FFF2-40B4-BE49-F238E27FC236}">
                <a16:creationId xmlns:a16="http://schemas.microsoft.com/office/drawing/2014/main" id="{35289866-AB74-7946-9025-FD0AFA67E699}"/>
              </a:ext>
            </a:extLst>
          </p:cNvPr>
          <p:cNvGraphicFramePr/>
          <p:nvPr>
            <p:extLst>
              <p:ext uri="{D42A27DB-BD31-4B8C-83A1-F6EECF244321}">
                <p14:modId xmlns:p14="http://schemas.microsoft.com/office/powerpoint/2010/main" val="3617946689"/>
              </p:ext>
            </p:extLst>
          </p:nvPr>
        </p:nvGraphicFramePr>
        <p:xfrm>
          <a:off x="5842000" y="1422400"/>
          <a:ext cx="2743201" cy="1701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1">
            <a:extLst>
              <a:ext uri="{FF2B5EF4-FFF2-40B4-BE49-F238E27FC236}">
                <a16:creationId xmlns:a16="http://schemas.microsoft.com/office/drawing/2014/main" id="{F9088895-F6F9-CD47-AC64-9FA8EA9707BF}"/>
              </a:ext>
            </a:extLst>
          </p:cNvPr>
          <p:cNvGraphicFramePr/>
          <p:nvPr>
            <p:extLst>
              <p:ext uri="{D42A27DB-BD31-4B8C-83A1-F6EECF244321}">
                <p14:modId xmlns:p14="http://schemas.microsoft.com/office/powerpoint/2010/main" val="76432777"/>
              </p:ext>
            </p:extLst>
          </p:nvPr>
        </p:nvGraphicFramePr>
        <p:xfrm>
          <a:off x="5841998" y="3327400"/>
          <a:ext cx="5689601" cy="2608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2">
            <a:extLst>
              <a:ext uri="{FF2B5EF4-FFF2-40B4-BE49-F238E27FC236}">
                <a16:creationId xmlns:a16="http://schemas.microsoft.com/office/drawing/2014/main" id="{35289866-AB74-7946-9025-FD0AFA67E699}"/>
              </a:ext>
            </a:extLst>
          </p:cNvPr>
          <p:cNvGraphicFramePr/>
          <p:nvPr>
            <p:extLst>
              <p:ext uri="{D42A27DB-BD31-4B8C-83A1-F6EECF244321}">
                <p14:modId xmlns:p14="http://schemas.microsoft.com/office/powerpoint/2010/main" val="1244777157"/>
              </p:ext>
            </p:extLst>
          </p:nvPr>
        </p:nvGraphicFramePr>
        <p:xfrm>
          <a:off x="8788398" y="1422399"/>
          <a:ext cx="2743201" cy="1701801"/>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1">
            <a:extLst>
              <a:ext uri="{FF2B5EF4-FFF2-40B4-BE49-F238E27FC236}">
                <a16:creationId xmlns:a16="http://schemas.microsoft.com/office/drawing/2014/main" id="{1FE369C0-20C6-4D49-B899-19B9314D9C19}"/>
              </a:ext>
            </a:extLst>
          </p:cNvPr>
          <p:cNvSpPr txBox="1"/>
          <p:nvPr/>
        </p:nvSpPr>
        <p:spPr>
          <a:xfrm>
            <a:off x="711201" y="381000"/>
            <a:ext cx="4978399" cy="410433"/>
          </a:xfrm>
          <a:prstGeom prst="rect">
            <a:avLst/>
          </a:prstGeom>
        </p:spPr>
        <p:txBody>
          <a:bodyPr wrap="square" lIns="0" tIns="0" rIns="0" bIns="0" rtlCol="0" anchor="t">
            <a:spAutoFit/>
          </a:bodyPr>
          <a:lstStyle/>
          <a:p>
            <a:pPr defTabSz="609630"/>
            <a:r>
              <a:rPr lang="en-US" sz="2667" b="1" spc="243" dirty="0">
                <a:solidFill>
                  <a:srgbClr val="FFFFFF"/>
                </a:solidFill>
                <a:effectLst>
                  <a:outerShdw blurRad="38100" dist="38100" dir="2700000" algn="tl">
                    <a:srgbClr val="000000">
                      <a:alpha val="43137"/>
                    </a:srgbClr>
                  </a:outerShdw>
                </a:effectLst>
                <a:latin typeface="Barlow ExtraBold" panose="00000900000000000000" pitchFamily="2" charset="0"/>
              </a:rPr>
              <a:t>The Market</a:t>
            </a:r>
          </a:p>
        </p:txBody>
      </p:sp>
      <p:sp>
        <p:nvSpPr>
          <p:cNvPr id="19" name="TextBox 11">
            <a:extLst>
              <a:ext uri="{FF2B5EF4-FFF2-40B4-BE49-F238E27FC236}">
                <a16:creationId xmlns:a16="http://schemas.microsoft.com/office/drawing/2014/main" id="{7F92A6E8-BA6E-481F-9BE2-0311AB95616C}"/>
              </a:ext>
            </a:extLst>
          </p:cNvPr>
          <p:cNvSpPr txBox="1"/>
          <p:nvPr/>
        </p:nvSpPr>
        <p:spPr>
          <a:xfrm>
            <a:off x="711201" y="804942"/>
            <a:ext cx="2641600" cy="287323"/>
          </a:xfrm>
          <a:prstGeom prst="rect">
            <a:avLst/>
          </a:prstGeom>
        </p:spPr>
        <p:txBody>
          <a:bodyPr wrap="square" lIns="0" tIns="0" rIns="0" bIns="0" rtlCol="0" anchor="t">
            <a:spAutoFit/>
          </a:bodyPr>
          <a:lstStyle/>
          <a:p>
            <a:pPr defTabSz="609630"/>
            <a:r>
              <a:rPr lang="en-US" sz="1867" spc="243" dirty="0">
                <a:solidFill>
                  <a:srgbClr val="FFFFFF"/>
                </a:solidFill>
                <a:latin typeface="Barlow" panose="00000500000000000000" pitchFamily="2" charset="0"/>
              </a:rPr>
              <a:t>Second Title</a:t>
            </a:r>
          </a:p>
        </p:txBody>
      </p:sp>
      <p:sp>
        <p:nvSpPr>
          <p:cNvPr id="20" name="Pladsholder til tekst 19">
            <a:extLst>
              <a:ext uri="{FF2B5EF4-FFF2-40B4-BE49-F238E27FC236}">
                <a16:creationId xmlns:a16="http://schemas.microsoft.com/office/drawing/2014/main" id="{BC75010A-C731-4340-A6B8-B7EABF2C2F40}"/>
              </a:ext>
            </a:extLst>
          </p:cNvPr>
          <p:cNvSpPr>
            <a:spLocks noGrp="1"/>
          </p:cNvSpPr>
          <p:nvPr>
            <p:ph type="body" sz="quarter" idx="13"/>
          </p:nvPr>
        </p:nvSpPr>
        <p:spPr/>
        <p:txBody>
          <a:bodyPr/>
          <a:lstStyle/>
          <a:p>
            <a:r>
              <a:rPr lang="da-DK" dirty="0"/>
              <a:t>AAU Proof of Concept 2022</a:t>
            </a:r>
          </a:p>
        </p:txBody>
      </p:sp>
    </p:spTree>
    <p:extLst>
      <p:ext uri="{BB962C8B-B14F-4D97-AF65-F5344CB8AC3E}">
        <p14:creationId xmlns:p14="http://schemas.microsoft.com/office/powerpoint/2010/main" val="666946737"/>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2" id="{F7584551-42EB-416F-A677-4362C3934C33}" vid="{7B31FCED-635A-4092-860A-0942B12125FD}"/>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2" id="{F7584551-42EB-416F-A677-4362C3934C33}" vid="{7B31FCED-635A-4092-860A-0942B12125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53603602-65E0-48FA-BF06-563C46D1CC25}">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5eaab4c3-db73-4b93-9200-350b498c50e8"/>
    <ds:schemaRef ds:uri="1790affa-1f64-4e58-8dd7-745390e575d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AAU 16_9 (EN)</Template>
  <TotalTime>54</TotalTime>
  <Words>4271</Words>
  <Application>Microsoft Office PowerPoint</Application>
  <PresentationFormat>Widescreen</PresentationFormat>
  <Paragraphs>474</Paragraphs>
  <Slides>18</Slides>
  <Notes>17</Notes>
  <HiddenSlides>3</HiddenSlides>
  <MMClips>0</MMClips>
  <ScaleCrop>false</ScaleCrop>
  <HeadingPairs>
    <vt:vector size="6" baseType="variant">
      <vt:variant>
        <vt:lpstr>Benyttede skrifttyper</vt:lpstr>
      </vt:variant>
      <vt:variant>
        <vt:i4>9</vt:i4>
      </vt:variant>
      <vt:variant>
        <vt:lpstr>Tema</vt:lpstr>
      </vt:variant>
      <vt:variant>
        <vt:i4>3</vt:i4>
      </vt:variant>
      <vt:variant>
        <vt:lpstr>Slidetitler</vt:lpstr>
      </vt:variant>
      <vt:variant>
        <vt:i4>18</vt:i4>
      </vt:variant>
    </vt:vector>
  </HeadingPairs>
  <TitlesOfParts>
    <vt:vector size="30" baseType="lpstr">
      <vt:lpstr>Arial</vt:lpstr>
      <vt:lpstr>Bahnschrift</vt:lpstr>
      <vt:lpstr>Bahnschrift Light</vt:lpstr>
      <vt:lpstr>Barlow</vt:lpstr>
      <vt:lpstr>Barlow Black</vt:lpstr>
      <vt:lpstr>Barlow ExtraBold</vt:lpstr>
      <vt:lpstr>Barlow Medium</vt:lpstr>
      <vt:lpstr>Calibri</vt:lpstr>
      <vt:lpstr>Wingdings</vt:lpstr>
      <vt:lpstr>AAU PowerPoint</vt:lpstr>
      <vt:lpstr>1_AAU PowerPoint</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Trine Reinholt Andersen</dc:creator>
  <cp:lastModifiedBy>Trine Reinholt Andersen</cp:lastModifiedBy>
  <cp:revision>7</cp:revision>
  <cp:lastPrinted>2017-03-09T03:48:56Z</cp:lastPrinted>
  <dcterms:created xsi:type="dcterms:W3CDTF">2022-04-29T09:09:35Z</dcterms:created>
  <dcterms:modified xsi:type="dcterms:W3CDTF">2022-04-29T10:03:37Z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