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2" r:id="rId2"/>
    <p:sldId id="285" r:id="rId3"/>
    <p:sldId id="287" r:id="rId4"/>
    <p:sldId id="288" r:id="rId5"/>
    <p:sldId id="296" r:id="rId6"/>
    <p:sldId id="293" r:id="rId7"/>
    <p:sldId id="297" r:id="rId8"/>
    <p:sldId id="291" r:id="rId9"/>
    <p:sldId id="294" r:id="rId10"/>
    <p:sldId id="289" r:id="rId11"/>
    <p:sldId id="295" r:id="rId12"/>
    <p:sldId id="290" r:id="rId13"/>
    <p:sldId id="292" r:id="rId14"/>
    <p:sldId id="273"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3B5A7"/>
    <a:srgbClr val="CDCFC4"/>
    <a:srgbClr val="000000"/>
    <a:srgbClr val="DD8694"/>
    <a:srgbClr val="006983"/>
    <a:srgbClr val="822433"/>
    <a:srgbClr val="002839"/>
    <a:srgbClr val="8D98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5FB5EE-2A54-4E59-89F1-6281B0737DEC}" v="5" dt="2024-11-13T14:28:26.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1061" autoAdjust="0"/>
  </p:normalViewPr>
  <p:slideViewPr>
    <p:cSldViewPr snapToGrid="0" showGuides="1">
      <p:cViewPr varScale="1">
        <p:scale>
          <a:sx n="90" d="100"/>
          <a:sy n="90" d="100"/>
        </p:scale>
        <p:origin x="138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13-11-2024</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418327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Pilot </a:t>
            </a:r>
            <a:r>
              <a:rPr lang="da-DK" sz="1200" b="1" kern="1200" dirty="0">
                <a:solidFill>
                  <a:schemeClr val="tx1"/>
                </a:solidFill>
                <a:latin typeface="+mn-lt"/>
                <a:ea typeface="+mn-ea"/>
                <a:cs typeface="+mn-cs"/>
              </a:rPr>
              <a:t>afprøvningen</a:t>
            </a:r>
            <a:r>
              <a:rPr lang="da-DK" dirty="0"/>
              <a:t> har til formål at undersøge, </a:t>
            </a:r>
            <a:r>
              <a:rPr lang="da-DK" b="1" dirty="0"/>
              <a:t>dels</a:t>
            </a:r>
            <a:r>
              <a:rPr lang="da-DK" dirty="0"/>
              <a:t> om det er </a:t>
            </a:r>
            <a:r>
              <a:rPr lang="da-DK" sz="1200" b="1" kern="1200" dirty="0">
                <a:solidFill>
                  <a:schemeClr val="tx1"/>
                </a:solidFill>
                <a:latin typeface="+mn-lt"/>
                <a:ea typeface="+mn-ea"/>
                <a:cs typeface="+mn-cs"/>
              </a:rPr>
              <a:t>gennemførligt</a:t>
            </a:r>
            <a:r>
              <a:rPr lang="da-DK" dirty="0"/>
              <a:t> at bruge metoden, </a:t>
            </a:r>
            <a:r>
              <a:rPr lang="da-DK" b="1" dirty="0"/>
              <a:t>dels</a:t>
            </a:r>
            <a:r>
              <a:rPr lang="da-DK" dirty="0"/>
              <a:t> om metoden er </a:t>
            </a:r>
            <a:r>
              <a:rPr lang="da-DK" sz="1200" b="1" kern="1200" dirty="0">
                <a:solidFill>
                  <a:schemeClr val="tx1"/>
                </a:solidFill>
                <a:latin typeface="+mn-lt"/>
                <a:ea typeface="+mn-ea"/>
                <a:cs typeface="+mn-cs"/>
              </a:rPr>
              <a:t>virkningsfuld</a:t>
            </a:r>
            <a:r>
              <a:rPr lang="da-DK" dirty="0"/>
              <a:t> ift. at understøtte </a:t>
            </a:r>
            <a:r>
              <a:rPr lang="da-DK" sz="1200" b="1" kern="1200" dirty="0">
                <a:solidFill>
                  <a:schemeClr val="tx1"/>
                </a:solidFill>
                <a:latin typeface="+mn-lt"/>
                <a:ea typeface="+mn-ea"/>
                <a:cs typeface="+mn-cs"/>
              </a:rPr>
              <a:t>adfærdsændringer</a:t>
            </a:r>
            <a:r>
              <a:rPr lang="da-DK" dirty="0"/>
              <a:t> i hverdagen.</a:t>
            </a:r>
          </a:p>
          <a:p>
            <a:endParaRPr lang="da-DK" dirty="0"/>
          </a:p>
          <a:p>
            <a:r>
              <a:rPr lang="da-DK" sz="1200" b="1" kern="1200" dirty="0">
                <a:solidFill>
                  <a:schemeClr val="tx1"/>
                </a:solidFill>
                <a:latin typeface="+mn-lt"/>
                <a:ea typeface="+mn-ea"/>
                <a:cs typeface="+mn-cs"/>
              </a:rPr>
              <a:t>Målgruppen</a:t>
            </a:r>
            <a:r>
              <a:rPr lang="da-DK" dirty="0"/>
              <a:t> er </a:t>
            </a:r>
            <a:r>
              <a:rPr lang="da-DK" sz="1200" b="1" kern="1200" dirty="0">
                <a:solidFill>
                  <a:schemeClr val="tx1"/>
                </a:solidFill>
                <a:latin typeface="+mn-lt"/>
                <a:ea typeface="+mn-ea"/>
                <a:cs typeface="+mn-cs"/>
              </a:rPr>
              <a:t>traumatiserede</a:t>
            </a:r>
            <a:r>
              <a:rPr lang="da-DK" dirty="0"/>
              <a:t> </a:t>
            </a:r>
            <a:r>
              <a:rPr lang="da-DK" sz="1200" b="1" kern="1200" dirty="0">
                <a:solidFill>
                  <a:schemeClr val="tx1"/>
                </a:solidFill>
                <a:latin typeface="+mn-lt"/>
                <a:ea typeface="+mn-ea"/>
                <a:cs typeface="+mn-cs"/>
              </a:rPr>
              <a:t>flygtninge</a:t>
            </a:r>
            <a:r>
              <a:rPr lang="da-DK" dirty="0"/>
              <a:t> i behandling på RCF, og designet er </a:t>
            </a:r>
            <a:r>
              <a:rPr lang="da-DK" sz="1200" b="1" kern="1200" dirty="0">
                <a:solidFill>
                  <a:schemeClr val="tx1"/>
                </a:solidFill>
                <a:latin typeface="+mn-lt"/>
                <a:ea typeface="+mn-ea"/>
                <a:cs typeface="+mn-cs"/>
              </a:rPr>
              <a:t>single-case</a:t>
            </a:r>
            <a:r>
              <a:rPr lang="da-DK" dirty="0"/>
              <a:t>. På den måde kan vi bevare </a:t>
            </a:r>
            <a:r>
              <a:rPr lang="da-DK" sz="1200" b="1" kern="1200" dirty="0">
                <a:solidFill>
                  <a:schemeClr val="tx1"/>
                </a:solidFill>
                <a:latin typeface="+mn-lt"/>
                <a:ea typeface="+mn-ea"/>
                <a:cs typeface="+mn-cs"/>
              </a:rPr>
              <a:t>maksimal</a:t>
            </a:r>
            <a:r>
              <a:rPr lang="da-DK" dirty="0"/>
              <a:t> </a:t>
            </a:r>
            <a:r>
              <a:rPr lang="da-DK" sz="1200" b="1" kern="1200" dirty="0">
                <a:solidFill>
                  <a:schemeClr val="tx1"/>
                </a:solidFill>
                <a:latin typeface="+mn-lt"/>
                <a:ea typeface="+mn-ea"/>
                <a:cs typeface="+mn-cs"/>
              </a:rPr>
              <a:t>fleksibilitet</a:t>
            </a:r>
            <a:r>
              <a:rPr lang="da-DK" dirty="0"/>
              <a:t> i den enkeltes </a:t>
            </a:r>
            <a:r>
              <a:rPr lang="da-DK" sz="1200" b="1" kern="1200" dirty="0">
                <a:solidFill>
                  <a:schemeClr val="tx1"/>
                </a:solidFill>
                <a:latin typeface="+mn-lt"/>
                <a:ea typeface="+mn-ea"/>
                <a:cs typeface="+mn-cs"/>
              </a:rPr>
              <a:t>behandlingsforløb</a:t>
            </a:r>
            <a:r>
              <a:rPr lang="da-DK" dirty="0"/>
              <a:t>.</a:t>
            </a:r>
          </a:p>
          <a:p>
            <a:endParaRPr lang="da-DK" dirty="0"/>
          </a:p>
          <a:p>
            <a:r>
              <a:rPr lang="da-DK" dirty="0"/>
              <a:t>Vi har identificeret </a:t>
            </a:r>
            <a:r>
              <a:rPr lang="da-DK" sz="1200" b="1" kern="1200" dirty="0">
                <a:solidFill>
                  <a:schemeClr val="tx1"/>
                </a:solidFill>
                <a:latin typeface="+mn-lt"/>
                <a:ea typeface="+mn-ea"/>
                <a:cs typeface="+mn-cs"/>
              </a:rPr>
              <a:t>4 typer </a:t>
            </a:r>
            <a:r>
              <a:rPr lang="da-DK" dirty="0"/>
              <a:t>af </a:t>
            </a:r>
            <a:r>
              <a:rPr lang="da-DK" sz="1200" b="1" kern="1200" dirty="0">
                <a:solidFill>
                  <a:schemeClr val="tx1"/>
                </a:solidFill>
                <a:latin typeface="+mn-lt"/>
                <a:ea typeface="+mn-ea"/>
                <a:cs typeface="+mn-cs"/>
              </a:rPr>
              <a:t>adfærdsændringer</a:t>
            </a:r>
            <a:r>
              <a:rPr lang="da-DK" dirty="0"/>
              <a:t>, som kan være relevante for målgruppen; forbedring af </a:t>
            </a:r>
            <a:r>
              <a:rPr lang="da-DK" sz="1200" b="1" kern="1200" dirty="0">
                <a:solidFill>
                  <a:schemeClr val="tx1"/>
                </a:solidFill>
                <a:latin typeface="+mn-lt"/>
                <a:ea typeface="+mn-ea"/>
                <a:cs typeface="+mn-cs"/>
              </a:rPr>
              <a:t>fysisk</a:t>
            </a:r>
            <a:r>
              <a:rPr lang="da-DK" dirty="0"/>
              <a:t> </a:t>
            </a:r>
            <a:r>
              <a:rPr lang="da-DK" sz="1200" b="1" kern="1200" dirty="0">
                <a:solidFill>
                  <a:schemeClr val="tx1"/>
                </a:solidFill>
                <a:latin typeface="+mn-lt"/>
                <a:ea typeface="+mn-ea"/>
                <a:cs typeface="+mn-cs"/>
              </a:rPr>
              <a:t>aktivitet</a:t>
            </a:r>
            <a:r>
              <a:rPr lang="da-DK" dirty="0"/>
              <a:t>, </a:t>
            </a:r>
            <a:r>
              <a:rPr lang="da-DK" sz="1200" b="1" kern="1200" dirty="0">
                <a:solidFill>
                  <a:schemeClr val="tx1"/>
                </a:solidFill>
                <a:latin typeface="+mn-lt"/>
                <a:ea typeface="+mn-ea"/>
                <a:cs typeface="+mn-cs"/>
              </a:rPr>
              <a:t>affekt-</a:t>
            </a:r>
            <a:r>
              <a:rPr lang="da-DK" dirty="0"/>
              <a:t> og </a:t>
            </a:r>
            <a:r>
              <a:rPr lang="da-DK" sz="1200" b="1" kern="1200" dirty="0">
                <a:solidFill>
                  <a:schemeClr val="tx1"/>
                </a:solidFill>
                <a:latin typeface="+mn-lt"/>
                <a:ea typeface="+mn-ea"/>
                <a:cs typeface="+mn-cs"/>
              </a:rPr>
              <a:t>symptomregulering</a:t>
            </a:r>
            <a:r>
              <a:rPr lang="da-DK" dirty="0"/>
              <a:t>, </a:t>
            </a:r>
            <a:r>
              <a:rPr lang="da-DK" sz="1200" b="1" kern="1200" dirty="0">
                <a:solidFill>
                  <a:schemeClr val="tx1"/>
                </a:solidFill>
                <a:latin typeface="+mn-lt"/>
                <a:ea typeface="+mn-ea"/>
                <a:cs typeface="+mn-cs"/>
              </a:rPr>
              <a:t>egenomsorg</a:t>
            </a:r>
            <a:r>
              <a:rPr lang="da-DK" dirty="0"/>
              <a:t> og </a:t>
            </a:r>
            <a:r>
              <a:rPr lang="da-DK" sz="1200" b="1" kern="1200" dirty="0">
                <a:solidFill>
                  <a:schemeClr val="tx1"/>
                </a:solidFill>
                <a:latin typeface="+mn-lt"/>
                <a:ea typeface="+mn-ea"/>
                <a:cs typeface="+mn-cs"/>
              </a:rPr>
              <a:t>social</a:t>
            </a:r>
            <a:r>
              <a:rPr lang="da-DK" dirty="0"/>
              <a:t> </a:t>
            </a:r>
            <a:r>
              <a:rPr lang="da-DK" sz="1200" b="1" kern="1200" dirty="0">
                <a:solidFill>
                  <a:schemeClr val="tx1"/>
                </a:solidFill>
                <a:latin typeface="+mn-lt"/>
                <a:ea typeface="+mn-ea"/>
                <a:cs typeface="+mn-cs"/>
              </a:rPr>
              <a:t>deltagelse</a:t>
            </a:r>
            <a:r>
              <a:rPr lang="da-DK" dirty="0"/>
              <a:t>. Det vi måler på, er hvorvidt en </a:t>
            </a:r>
            <a:r>
              <a:rPr lang="da-DK" sz="1200" b="1" kern="1200" dirty="0">
                <a:solidFill>
                  <a:schemeClr val="tx1"/>
                </a:solidFill>
                <a:latin typeface="+mn-lt"/>
                <a:ea typeface="+mn-ea"/>
                <a:cs typeface="+mn-cs"/>
              </a:rPr>
              <a:t>selvvalgt</a:t>
            </a:r>
            <a:r>
              <a:rPr lang="da-DK" dirty="0"/>
              <a:t> måladfærd </a:t>
            </a:r>
            <a:r>
              <a:rPr lang="da-DK" sz="1200" b="1" kern="1200" dirty="0">
                <a:solidFill>
                  <a:schemeClr val="tx1"/>
                </a:solidFill>
                <a:latin typeface="+mn-lt"/>
                <a:ea typeface="+mn-ea"/>
                <a:cs typeface="+mn-cs"/>
              </a:rPr>
              <a:t>ændres</a:t>
            </a:r>
            <a:r>
              <a:rPr lang="da-DK" dirty="0"/>
              <a:t> i løbet af behandlingsforløbet, i forhold til før behandlingen. </a:t>
            </a:r>
          </a:p>
          <a:p>
            <a:endParaRPr lang="da-DK" dirty="0"/>
          </a:p>
          <a:p>
            <a:r>
              <a:rPr lang="da-DK" sz="1200" b="1" kern="1200" dirty="0">
                <a:solidFill>
                  <a:schemeClr val="tx1"/>
                </a:solidFill>
                <a:latin typeface="+mn-lt"/>
                <a:ea typeface="+mn-ea"/>
                <a:cs typeface="+mn-cs"/>
              </a:rPr>
              <a:t>Uhensigtsmæssig</a:t>
            </a:r>
            <a:r>
              <a:rPr lang="da-DK" dirty="0"/>
              <a:t> </a:t>
            </a:r>
            <a:r>
              <a:rPr lang="da-DK" sz="1200" b="1" kern="1200" dirty="0">
                <a:solidFill>
                  <a:schemeClr val="tx1"/>
                </a:solidFill>
                <a:latin typeface="+mn-lt"/>
                <a:ea typeface="+mn-ea"/>
                <a:cs typeface="+mn-cs"/>
              </a:rPr>
              <a:t>adfærd</a:t>
            </a:r>
            <a:r>
              <a:rPr lang="da-DK" dirty="0"/>
              <a:t> er defineret som adfærd, der har </a:t>
            </a:r>
            <a:r>
              <a:rPr lang="da-DK" sz="1200" b="1" kern="1200" dirty="0">
                <a:solidFill>
                  <a:schemeClr val="tx1"/>
                </a:solidFill>
                <a:latin typeface="+mn-lt"/>
                <a:ea typeface="+mn-ea"/>
                <a:cs typeface="+mn-cs"/>
              </a:rPr>
              <a:t>utilsigtede</a:t>
            </a:r>
            <a:r>
              <a:rPr lang="da-DK" dirty="0"/>
              <a:t> </a:t>
            </a:r>
            <a:r>
              <a:rPr lang="da-DK" sz="1200" b="1" kern="1200" dirty="0">
                <a:solidFill>
                  <a:schemeClr val="tx1"/>
                </a:solidFill>
                <a:latin typeface="+mn-lt"/>
                <a:ea typeface="+mn-ea"/>
                <a:cs typeface="+mn-cs"/>
              </a:rPr>
              <a:t>negative</a:t>
            </a:r>
            <a:r>
              <a:rPr lang="da-DK" dirty="0"/>
              <a:t> </a:t>
            </a:r>
            <a:r>
              <a:rPr lang="da-DK" sz="1200" b="1" kern="1200" dirty="0">
                <a:solidFill>
                  <a:schemeClr val="tx1"/>
                </a:solidFill>
                <a:latin typeface="+mn-lt"/>
                <a:ea typeface="+mn-ea"/>
                <a:cs typeface="+mn-cs"/>
              </a:rPr>
              <a:t>konsekvenser</a:t>
            </a:r>
            <a:r>
              <a:rPr lang="da-DK" dirty="0"/>
              <a:t>, enten i </a:t>
            </a:r>
            <a:r>
              <a:rPr lang="da-DK" sz="1200" b="1" kern="1200" dirty="0">
                <a:solidFill>
                  <a:schemeClr val="tx1"/>
                </a:solidFill>
                <a:latin typeface="+mn-lt"/>
                <a:ea typeface="+mn-ea"/>
                <a:cs typeface="+mn-cs"/>
              </a:rPr>
              <a:t>nuet</a:t>
            </a:r>
            <a:r>
              <a:rPr lang="da-DK" dirty="0"/>
              <a:t> eller </a:t>
            </a:r>
            <a:r>
              <a:rPr lang="da-DK" sz="1200" b="1" kern="1200" dirty="0">
                <a:solidFill>
                  <a:schemeClr val="tx1"/>
                </a:solidFill>
                <a:latin typeface="+mn-lt"/>
                <a:ea typeface="+mn-ea"/>
                <a:cs typeface="+mn-cs"/>
              </a:rPr>
              <a:t>over</a:t>
            </a:r>
            <a:r>
              <a:rPr lang="da-DK" dirty="0"/>
              <a:t> </a:t>
            </a:r>
            <a:r>
              <a:rPr lang="da-DK" sz="1200" b="1" kern="1200" dirty="0">
                <a:solidFill>
                  <a:schemeClr val="tx1"/>
                </a:solidFill>
                <a:latin typeface="+mn-lt"/>
                <a:ea typeface="+mn-ea"/>
                <a:cs typeface="+mn-cs"/>
              </a:rPr>
              <a:t>tid</a:t>
            </a:r>
            <a:r>
              <a:rPr lang="da-DK" dirty="0"/>
              <a:t>. </a:t>
            </a:r>
          </a:p>
          <a:p>
            <a:endParaRPr lang="da-DK" dirty="0"/>
          </a:p>
          <a:p>
            <a:r>
              <a:rPr lang="da-DK" dirty="0"/>
              <a:t>****</a:t>
            </a:r>
          </a:p>
          <a:p>
            <a:r>
              <a:rPr lang="da-DK" dirty="0"/>
              <a:t>En typisk uhensigtsmæssig adfærd kan være at </a:t>
            </a:r>
            <a:r>
              <a:rPr lang="da-DK" sz="1200" b="1" kern="1200" dirty="0">
                <a:solidFill>
                  <a:schemeClr val="tx1"/>
                </a:solidFill>
                <a:latin typeface="+mn-lt"/>
                <a:ea typeface="+mn-ea"/>
                <a:cs typeface="+mn-cs"/>
              </a:rPr>
              <a:t>isolere</a:t>
            </a:r>
            <a:r>
              <a:rPr lang="da-DK" dirty="0"/>
              <a:t> sig, fordi man kun føler sig tryg hjemme. Den adfærd kan </a:t>
            </a:r>
            <a:r>
              <a:rPr lang="da-DK" sz="1200" b="1" kern="1200" dirty="0">
                <a:solidFill>
                  <a:schemeClr val="tx1"/>
                </a:solidFill>
                <a:latin typeface="+mn-lt"/>
                <a:ea typeface="+mn-ea"/>
                <a:cs typeface="+mn-cs"/>
              </a:rPr>
              <a:t>opleves</a:t>
            </a:r>
            <a:r>
              <a:rPr lang="da-DK" dirty="0"/>
              <a:t> som </a:t>
            </a:r>
            <a:r>
              <a:rPr lang="da-DK" sz="1200" b="1" kern="1200" dirty="0">
                <a:solidFill>
                  <a:schemeClr val="tx1"/>
                </a:solidFill>
                <a:latin typeface="+mn-lt"/>
                <a:ea typeface="+mn-ea"/>
                <a:cs typeface="+mn-cs"/>
              </a:rPr>
              <a:t>hensigtsmæssig</a:t>
            </a:r>
            <a:r>
              <a:rPr lang="da-DK" dirty="0"/>
              <a:t>, men </a:t>
            </a:r>
            <a:r>
              <a:rPr lang="da-DK" sz="1200" b="1" kern="1200" dirty="0">
                <a:solidFill>
                  <a:schemeClr val="tx1"/>
                </a:solidFill>
                <a:latin typeface="+mn-lt"/>
                <a:ea typeface="+mn-ea"/>
                <a:cs typeface="+mn-cs"/>
              </a:rPr>
              <a:t>over</a:t>
            </a:r>
            <a:r>
              <a:rPr lang="da-DK" dirty="0"/>
              <a:t> </a:t>
            </a:r>
            <a:r>
              <a:rPr lang="da-DK" sz="1200" b="1" kern="1200" dirty="0">
                <a:solidFill>
                  <a:schemeClr val="tx1"/>
                </a:solidFill>
                <a:latin typeface="+mn-lt"/>
                <a:ea typeface="+mn-ea"/>
                <a:cs typeface="+mn-cs"/>
              </a:rPr>
              <a:t>tid</a:t>
            </a:r>
            <a:r>
              <a:rPr lang="da-DK" dirty="0"/>
              <a:t> kan den lede til øget </a:t>
            </a:r>
            <a:r>
              <a:rPr lang="da-DK" sz="1200" b="1" kern="1200" dirty="0">
                <a:solidFill>
                  <a:schemeClr val="tx1"/>
                </a:solidFill>
                <a:latin typeface="+mn-lt"/>
                <a:ea typeface="+mn-ea"/>
                <a:cs typeface="+mn-cs"/>
              </a:rPr>
              <a:t>angst</a:t>
            </a:r>
            <a:r>
              <a:rPr lang="da-DK" dirty="0"/>
              <a:t> og måske </a:t>
            </a:r>
            <a:r>
              <a:rPr lang="da-DK" sz="1200" b="1" kern="1200" dirty="0">
                <a:solidFill>
                  <a:schemeClr val="tx1"/>
                </a:solidFill>
                <a:latin typeface="+mn-lt"/>
                <a:ea typeface="+mn-ea"/>
                <a:cs typeface="+mn-cs"/>
              </a:rPr>
              <a:t>depression</a:t>
            </a:r>
            <a:r>
              <a:rPr lang="da-DK" dirty="0"/>
              <a:t>, fordi personens </a:t>
            </a:r>
            <a:r>
              <a:rPr lang="da-DK" sz="1200" b="1" kern="1200" dirty="0">
                <a:solidFill>
                  <a:schemeClr val="tx1"/>
                </a:solidFill>
                <a:latin typeface="+mn-lt"/>
                <a:ea typeface="+mn-ea"/>
                <a:cs typeface="+mn-cs"/>
              </a:rPr>
              <a:t>daglige</a:t>
            </a:r>
            <a:r>
              <a:rPr lang="da-DK" dirty="0"/>
              <a:t> </a:t>
            </a:r>
            <a:r>
              <a:rPr lang="da-DK" sz="1200" b="1" kern="1200" dirty="0">
                <a:solidFill>
                  <a:schemeClr val="tx1"/>
                </a:solidFill>
                <a:latin typeface="+mn-lt"/>
                <a:ea typeface="+mn-ea"/>
                <a:cs typeface="+mn-cs"/>
              </a:rPr>
              <a:t>funktion</a:t>
            </a:r>
            <a:r>
              <a:rPr lang="da-DK" dirty="0"/>
              <a:t> og </a:t>
            </a:r>
            <a:r>
              <a:rPr lang="da-DK" sz="1200" b="1" kern="1200" dirty="0">
                <a:solidFill>
                  <a:schemeClr val="tx1"/>
                </a:solidFill>
                <a:latin typeface="+mn-lt"/>
                <a:ea typeface="+mn-ea"/>
                <a:cs typeface="+mn-cs"/>
              </a:rPr>
              <a:t>kontakt</a:t>
            </a:r>
            <a:r>
              <a:rPr lang="da-DK" dirty="0"/>
              <a:t> med andre bliver mere og mere </a:t>
            </a:r>
            <a:r>
              <a:rPr lang="da-DK" sz="1200" b="1" kern="1200" dirty="0">
                <a:solidFill>
                  <a:schemeClr val="tx1"/>
                </a:solidFill>
                <a:latin typeface="+mn-lt"/>
                <a:ea typeface="+mn-ea"/>
                <a:cs typeface="+mn-cs"/>
              </a:rPr>
              <a:t>begrænset</a:t>
            </a:r>
            <a:r>
              <a:rPr lang="da-DK" dirty="0"/>
              <a:t>. </a:t>
            </a:r>
          </a:p>
          <a:p>
            <a:endParaRPr lang="da-DK" dirty="0"/>
          </a:p>
          <a:p>
            <a:r>
              <a:rPr lang="da-DK" dirty="0"/>
              <a:t>De typer </a:t>
            </a:r>
            <a:r>
              <a:rPr lang="da-DK" sz="1200" b="1" kern="1200" dirty="0">
                <a:solidFill>
                  <a:schemeClr val="tx1"/>
                </a:solidFill>
                <a:latin typeface="+mn-lt"/>
                <a:ea typeface="+mn-ea"/>
                <a:cs typeface="+mn-cs"/>
              </a:rPr>
              <a:t>adfærdsændringer</a:t>
            </a:r>
            <a:r>
              <a:rPr lang="da-DK" dirty="0"/>
              <a:t>, vi arbejder med, har alle det formål at </a:t>
            </a:r>
            <a:r>
              <a:rPr lang="da-DK" sz="1200" b="1" kern="1200" dirty="0">
                <a:solidFill>
                  <a:schemeClr val="tx1"/>
                </a:solidFill>
                <a:latin typeface="+mn-lt"/>
                <a:ea typeface="+mn-ea"/>
                <a:cs typeface="+mn-cs"/>
              </a:rPr>
              <a:t>hjælpe</a:t>
            </a:r>
            <a:r>
              <a:rPr lang="da-DK" dirty="0"/>
              <a:t> personen til at få det </a:t>
            </a:r>
            <a:r>
              <a:rPr lang="da-DK" sz="1200" b="1" kern="1200" dirty="0">
                <a:solidFill>
                  <a:schemeClr val="tx1"/>
                </a:solidFill>
                <a:latin typeface="+mn-lt"/>
                <a:ea typeface="+mn-ea"/>
                <a:cs typeface="+mn-cs"/>
              </a:rPr>
              <a:t>bedre i sig selv, </a:t>
            </a:r>
            <a:r>
              <a:rPr lang="da-DK" dirty="0"/>
              <a:t>så de kan opbygge </a:t>
            </a:r>
            <a:r>
              <a:rPr lang="da-DK" sz="1200" b="1" kern="1200" dirty="0">
                <a:solidFill>
                  <a:schemeClr val="tx1"/>
                </a:solidFill>
                <a:latin typeface="+mn-lt"/>
                <a:ea typeface="+mn-ea"/>
                <a:cs typeface="+mn-cs"/>
              </a:rPr>
              <a:t>flere</a:t>
            </a:r>
            <a:r>
              <a:rPr lang="da-DK" dirty="0"/>
              <a:t> </a:t>
            </a:r>
            <a:r>
              <a:rPr lang="da-DK" sz="1200" b="1" kern="1200" dirty="0">
                <a:solidFill>
                  <a:schemeClr val="tx1"/>
                </a:solidFill>
                <a:latin typeface="+mn-lt"/>
                <a:ea typeface="+mn-ea"/>
                <a:cs typeface="+mn-cs"/>
              </a:rPr>
              <a:t>indre</a:t>
            </a:r>
            <a:r>
              <a:rPr lang="da-DK" dirty="0"/>
              <a:t> </a:t>
            </a:r>
            <a:r>
              <a:rPr lang="da-DK" sz="1200" b="1" kern="1200" dirty="0">
                <a:solidFill>
                  <a:schemeClr val="tx1"/>
                </a:solidFill>
                <a:latin typeface="+mn-lt"/>
                <a:ea typeface="+mn-ea"/>
                <a:cs typeface="+mn-cs"/>
              </a:rPr>
              <a:t>ressourcer</a:t>
            </a:r>
            <a:r>
              <a:rPr lang="da-DK" dirty="0"/>
              <a:t> til at fungere så godt som muligt i hverdagen og i </a:t>
            </a:r>
            <a:r>
              <a:rPr lang="da-DK" sz="1200" b="1" kern="1200" dirty="0">
                <a:solidFill>
                  <a:schemeClr val="tx1"/>
                </a:solidFill>
                <a:latin typeface="+mn-lt"/>
                <a:ea typeface="+mn-ea"/>
                <a:cs typeface="+mn-cs"/>
              </a:rPr>
              <a:t>sociale</a:t>
            </a:r>
            <a:r>
              <a:rPr lang="da-DK" dirty="0"/>
              <a:t> </a:t>
            </a:r>
            <a:r>
              <a:rPr lang="da-DK" sz="1200" b="1" kern="1200" dirty="0">
                <a:solidFill>
                  <a:schemeClr val="tx1"/>
                </a:solidFill>
                <a:latin typeface="+mn-lt"/>
                <a:ea typeface="+mn-ea"/>
                <a:cs typeface="+mn-cs"/>
              </a:rPr>
              <a:t>fællesskaber</a:t>
            </a:r>
            <a:r>
              <a:rPr lang="da-DK" dirty="0"/>
              <a:t>.</a:t>
            </a:r>
          </a:p>
          <a:p>
            <a:endParaRPr lang="da-DK" sz="1200" b="1" kern="1200" dirty="0">
              <a:solidFill>
                <a:schemeClr val="tx1"/>
              </a:solidFill>
              <a:latin typeface="+mn-lt"/>
              <a:ea typeface="+mn-ea"/>
              <a:cs typeface="+mn-cs"/>
            </a:endParaRPr>
          </a:p>
          <a:p>
            <a:endParaRPr lang="da-DK" dirty="0"/>
          </a:p>
          <a:p>
            <a:r>
              <a:rPr lang="da-DK" dirty="0"/>
              <a:t>(Statistisk metode: </a:t>
            </a:r>
            <a:r>
              <a:rPr lang="da-DK" dirty="0" err="1"/>
              <a:t>Percentage</a:t>
            </a:r>
            <a:r>
              <a:rPr lang="da-DK" dirty="0"/>
              <a:t> of data points </a:t>
            </a:r>
            <a:r>
              <a:rPr lang="da-DK" dirty="0" err="1"/>
              <a:t>exceeding</a:t>
            </a:r>
            <a:r>
              <a:rPr lang="da-DK" dirty="0"/>
              <a:t> the median)</a:t>
            </a:r>
          </a:p>
        </p:txBody>
      </p:sp>
      <p:sp>
        <p:nvSpPr>
          <p:cNvPr id="4" name="Slide Number Placehold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376949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Pilot </a:t>
            </a:r>
            <a:r>
              <a:rPr lang="da-DK" sz="1200" b="1" kern="1200" dirty="0">
                <a:solidFill>
                  <a:schemeClr val="tx1"/>
                </a:solidFill>
                <a:latin typeface="+mn-lt"/>
                <a:ea typeface="+mn-ea"/>
                <a:cs typeface="+mn-cs"/>
              </a:rPr>
              <a:t>afprøvning</a:t>
            </a:r>
            <a:r>
              <a:rPr lang="da-DK" dirty="0"/>
              <a:t> vil vise os, om det er muligt at </a:t>
            </a:r>
            <a:r>
              <a:rPr lang="da-DK" sz="1200" b="1" kern="1200" dirty="0">
                <a:solidFill>
                  <a:schemeClr val="tx1"/>
                </a:solidFill>
                <a:latin typeface="+mn-lt"/>
                <a:ea typeface="+mn-ea"/>
                <a:cs typeface="+mn-cs"/>
              </a:rPr>
              <a:t>bruge</a:t>
            </a:r>
            <a:r>
              <a:rPr lang="da-DK" dirty="0"/>
              <a:t> </a:t>
            </a:r>
            <a:r>
              <a:rPr lang="da-DK" sz="1200" b="1" kern="1200" dirty="0">
                <a:solidFill>
                  <a:schemeClr val="tx1"/>
                </a:solidFill>
                <a:latin typeface="+mn-lt"/>
                <a:ea typeface="+mn-ea"/>
                <a:cs typeface="+mn-cs"/>
              </a:rPr>
              <a:t>metoden</a:t>
            </a:r>
            <a:r>
              <a:rPr lang="da-DK" dirty="0"/>
              <a:t> og få </a:t>
            </a:r>
            <a:r>
              <a:rPr lang="da-DK" sz="1200" b="1" kern="1200" dirty="0">
                <a:solidFill>
                  <a:schemeClr val="tx1"/>
                </a:solidFill>
                <a:latin typeface="+mn-lt"/>
                <a:ea typeface="+mn-ea"/>
                <a:cs typeface="+mn-cs"/>
              </a:rPr>
              <a:t>brugbare</a:t>
            </a:r>
            <a:r>
              <a:rPr lang="da-DK" dirty="0"/>
              <a:t> </a:t>
            </a:r>
            <a:r>
              <a:rPr lang="da-DK" sz="1200" b="1" kern="1200" dirty="0">
                <a:solidFill>
                  <a:schemeClr val="tx1"/>
                </a:solidFill>
                <a:latin typeface="+mn-lt"/>
                <a:ea typeface="+mn-ea"/>
                <a:cs typeface="+mn-cs"/>
              </a:rPr>
              <a:t>data</a:t>
            </a:r>
            <a:r>
              <a:rPr lang="da-DK" dirty="0"/>
              <a:t> ud af målingerne. Forudsat at det lykkes, så </a:t>
            </a:r>
            <a:r>
              <a:rPr lang="da-DK" sz="1200" b="1" kern="1200" dirty="0">
                <a:solidFill>
                  <a:schemeClr val="tx1"/>
                </a:solidFill>
                <a:latin typeface="+mn-lt"/>
                <a:ea typeface="+mn-ea"/>
                <a:cs typeface="+mn-cs"/>
              </a:rPr>
              <a:t>gentager</a:t>
            </a:r>
            <a:r>
              <a:rPr lang="da-DK" dirty="0"/>
              <a:t> vi </a:t>
            </a:r>
            <a:r>
              <a:rPr lang="da-DK" sz="1200" b="1" kern="1200" dirty="0">
                <a:solidFill>
                  <a:schemeClr val="tx1"/>
                </a:solidFill>
                <a:latin typeface="+mn-lt"/>
                <a:ea typeface="+mn-ea"/>
                <a:cs typeface="+mn-cs"/>
              </a:rPr>
              <a:t>afprøvningen</a:t>
            </a:r>
            <a:r>
              <a:rPr lang="da-DK" dirty="0"/>
              <a:t> fra efteråret 2025 til foråret 2026. </a:t>
            </a:r>
          </a:p>
          <a:p>
            <a:endParaRPr lang="da-DK" dirty="0"/>
          </a:p>
          <a:p>
            <a:r>
              <a:rPr lang="da-DK" dirty="0"/>
              <a:t>Vi har brug for at </a:t>
            </a:r>
            <a:r>
              <a:rPr lang="da-DK" sz="1200" b="1" kern="1200" dirty="0">
                <a:solidFill>
                  <a:schemeClr val="tx1"/>
                </a:solidFill>
                <a:latin typeface="+mn-lt"/>
                <a:ea typeface="+mn-ea"/>
                <a:cs typeface="+mn-cs"/>
              </a:rPr>
              <a:t>minimum</a:t>
            </a:r>
            <a:r>
              <a:rPr lang="da-DK" dirty="0"/>
              <a:t> </a:t>
            </a:r>
            <a:r>
              <a:rPr lang="da-DK" sz="1200" b="1" kern="1200" dirty="0">
                <a:solidFill>
                  <a:schemeClr val="tx1"/>
                </a:solidFill>
                <a:latin typeface="+mn-lt"/>
                <a:ea typeface="+mn-ea"/>
                <a:cs typeface="+mn-cs"/>
              </a:rPr>
              <a:t>tre</a:t>
            </a:r>
            <a:r>
              <a:rPr lang="da-DK" dirty="0"/>
              <a:t> </a:t>
            </a:r>
            <a:r>
              <a:rPr lang="da-DK" sz="1200" b="1" kern="1200" dirty="0">
                <a:solidFill>
                  <a:schemeClr val="tx1"/>
                </a:solidFill>
                <a:latin typeface="+mn-lt"/>
                <a:ea typeface="+mn-ea"/>
                <a:cs typeface="+mn-cs"/>
              </a:rPr>
              <a:t>deltagere</a:t>
            </a:r>
            <a:r>
              <a:rPr lang="da-DK" dirty="0"/>
              <a:t> gennemfører for at kunne få meningsfulde resultater ud af det, men vi håber på at </a:t>
            </a:r>
            <a:r>
              <a:rPr lang="da-DK" sz="1200" b="1" kern="1200" dirty="0">
                <a:solidFill>
                  <a:schemeClr val="tx1"/>
                </a:solidFill>
                <a:latin typeface="+mn-lt"/>
                <a:ea typeface="+mn-ea"/>
                <a:cs typeface="+mn-cs"/>
              </a:rPr>
              <a:t>4-6 personer </a:t>
            </a:r>
            <a:r>
              <a:rPr lang="da-DK" dirty="0"/>
              <a:t>ønsker at deltage og formår at fuldføre et forløb. </a:t>
            </a:r>
          </a:p>
          <a:p>
            <a:endParaRPr lang="da-DK" dirty="0"/>
          </a:p>
          <a:p>
            <a:r>
              <a:rPr lang="da-DK" dirty="0"/>
              <a:t>Planen er at lave en </a:t>
            </a:r>
            <a:r>
              <a:rPr lang="da-DK" sz="1200" b="1" kern="1200" dirty="0">
                <a:solidFill>
                  <a:schemeClr val="tx1"/>
                </a:solidFill>
                <a:latin typeface="+mn-lt"/>
                <a:ea typeface="+mn-ea"/>
                <a:cs typeface="+mn-cs"/>
              </a:rPr>
              <a:t>manual</a:t>
            </a:r>
            <a:r>
              <a:rPr lang="da-DK" dirty="0"/>
              <a:t> eller </a:t>
            </a:r>
            <a:r>
              <a:rPr lang="da-DK" sz="1200" b="1" kern="1200" dirty="0">
                <a:solidFill>
                  <a:schemeClr val="tx1"/>
                </a:solidFill>
                <a:latin typeface="+mn-lt"/>
                <a:ea typeface="+mn-ea"/>
                <a:cs typeface="+mn-cs"/>
              </a:rPr>
              <a:t>lærebog</a:t>
            </a:r>
            <a:r>
              <a:rPr lang="da-DK" dirty="0"/>
              <a:t> om </a:t>
            </a:r>
            <a:r>
              <a:rPr lang="da-DK" sz="1200" b="1" kern="1200" dirty="0">
                <a:solidFill>
                  <a:schemeClr val="tx1"/>
                </a:solidFill>
                <a:latin typeface="+mn-lt"/>
                <a:ea typeface="+mn-ea"/>
                <a:cs typeface="+mn-cs"/>
              </a:rPr>
              <a:t>biopsykosocial</a:t>
            </a:r>
            <a:r>
              <a:rPr lang="da-DK" dirty="0"/>
              <a:t> </a:t>
            </a:r>
            <a:r>
              <a:rPr lang="da-DK" sz="1200" b="1" kern="1200" dirty="0">
                <a:solidFill>
                  <a:schemeClr val="tx1"/>
                </a:solidFill>
                <a:latin typeface="+mn-lt"/>
                <a:ea typeface="+mn-ea"/>
                <a:cs typeface="+mn-cs"/>
              </a:rPr>
              <a:t>rehabilitering</a:t>
            </a:r>
            <a:r>
              <a:rPr lang="da-DK" dirty="0"/>
              <a:t> med basis i projektarbejdet. Desuden vil vi udgive </a:t>
            </a:r>
            <a:r>
              <a:rPr lang="da-DK" sz="1200" b="1" kern="1200" dirty="0">
                <a:solidFill>
                  <a:schemeClr val="tx1"/>
                </a:solidFill>
                <a:latin typeface="+mn-lt"/>
                <a:ea typeface="+mn-ea"/>
                <a:cs typeface="+mn-cs"/>
              </a:rPr>
              <a:t>relevante</a:t>
            </a:r>
            <a:r>
              <a:rPr lang="da-DK" dirty="0"/>
              <a:t> </a:t>
            </a:r>
            <a:r>
              <a:rPr lang="da-DK" sz="1200" b="1" kern="1200" dirty="0">
                <a:solidFill>
                  <a:schemeClr val="tx1"/>
                </a:solidFill>
                <a:latin typeface="+mn-lt"/>
                <a:ea typeface="+mn-ea"/>
                <a:cs typeface="+mn-cs"/>
              </a:rPr>
              <a:t>artikler</a:t>
            </a:r>
            <a:r>
              <a:rPr lang="da-DK" dirty="0"/>
              <a:t> i fagfællebedømte tidsskrifter og lave </a:t>
            </a:r>
            <a:r>
              <a:rPr lang="da-DK" sz="1200" b="1" kern="1200" dirty="0">
                <a:solidFill>
                  <a:schemeClr val="tx1"/>
                </a:solidFill>
                <a:latin typeface="+mn-lt"/>
                <a:ea typeface="+mn-ea"/>
                <a:cs typeface="+mn-cs"/>
              </a:rPr>
              <a:t>oplæg</a:t>
            </a:r>
            <a:r>
              <a:rPr lang="da-DK" dirty="0"/>
              <a:t> på relevante </a:t>
            </a:r>
            <a:r>
              <a:rPr lang="da-DK" sz="1200" b="1" kern="1200" dirty="0">
                <a:solidFill>
                  <a:schemeClr val="tx1"/>
                </a:solidFill>
                <a:latin typeface="+mn-lt"/>
                <a:ea typeface="+mn-ea"/>
                <a:cs typeface="+mn-cs"/>
              </a:rPr>
              <a:t>konferencer</a:t>
            </a:r>
            <a:r>
              <a:rPr lang="da-DK" dirty="0"/>
              <a:t>. </a:t>
            </a:r>
          </a:p>
          <a:p>
            <a:endParaRPr lang="da-DK" dirty="0"/>
          </a:p>
          <a:p>
            <a:r>
              <a:rPr lang="da-DK" dirty="0"/>
              <a:t>Det er håbet, at IMACC-metoden kan vække </a:t>
            </a:r>
            <a:r>
              <a:rPr lang="da-DK" sz="1200" b="1" kern="1200" dirty="0">
                <a:solidFill>
                  <a:schemeClr val="tx1"/>
                </a:solidFill>
                <a:latin typeface="+mn-lt"/>
                <a:ea typeface="+mn-ea"/>
                <a:cs typeface="+mn-cs"/>
              </a:rPr>
              <a:t>interesse</a:t>
            </a:r>
            <a:r>
              <a:rPr lang="da-DK" dirty="0"/>
              <a:t>, </a:t>
            </a:r>
            <a:r>
              <a:rPr lang="da-DK" sz="1200" b="1" kern="1200" dirty="0">
                <a:solidFill>
                  <a:schemeClr val="tx1"/>
                </a:solidFill>
                <a:latin typeface="+mn-lt"/>
                <a:ea typeface="+mn-ea"/>
                <a:cs typeface="+mn-cs"/>
              </a:rPr>
              <a:t>ikke</a:t>
            </a:r>
            <a:r>
              <a:rPr lang="da-DK" dirty="0"/>
              <a:t> </a:t>
            </a:r>
            <a:r>
              <a:rPr lang="da-DK" sz="1200" b="1" kern="1200" dirty="0">
                <a:solidFill>
                  <a:schemeClr val="tx1"/>
                </a:solidFill>
                <a:latin typeface="+mn-lt"/>
                <a:ea typeface="+mn-ea"/>
                <a:cs typeface="+mn-cs"/>
              </a:rPr>
              <a:t>kun</a:t>
            </a:r>
            <a:r>
              <a:rPr lang="da-DK" dirty="0"/>
              <a:t> indenfor rehabilitering af traumatiserede flygtninge. Metoden blev først udviklet for tilpasning til </a:t>
            </a:r>
            <a:r>
              <a:rPr lang="da-DK" sz="1200" b="1" kern="1200" dirty="0">
                <a:solidFill>
                  <a:schemeClr val="tx1"/>
                </a:solidFill>
                <a:latin typeface="+mn-lt"/>
                <a:ea typeface="+mn-ea"/>
                <a:cs typeface="+mn-cs"/>
              </a:rPr>
              <a:t>diabetes</a:t>
            </a:r>
            <a:r>
              <a:rPr lang="da-DK" dirty="0"/>
              <a:t>, senere verificeret i tilpasning til </a:t>
            </a:r>
            <a:r>
              <a:rPr lang="da-DK" sz="1200" b="1" kern="1200" dirty="0">
                <a:solidFill>
                  <a:schemeClr val="tx1"/>
                </a:solidFill>
                <a:latin typeface="+mn-lt"/>
                <a:ea typeface="+mn-ea"/>
                <a:cs typeface="+mn-cs"/>
              </a:rPr>
              <a:t>epilepsi</a:t>
            </a:r>
            <a:r>
              <a:rPr lang="da-DK" dirty="0"/>
              <a:t>, og den bliver nu brugt i en psykiatrisk sammenhæng med </a:t>
            </a:r>
            <a:r>
              <a:rPr lang="da-DK" sz="1200" b="1" kern="1200" dirty="0">
                <a:solidFill>
                  <a:schemeClr val="tx1"/>
                </a:solidFill>
                <a:latin typeface="+mn-lt"/>
                <a:ea typeface="+mn-ea"/>
                <a:cs typeface="+mn-cs"/>
              </a:rPr>
              <a:t>tilpasning</a:t>
            </a:r>
            <a:r>
              <a:rPr lang="da-DK" dirty="0"/>
              <a:t> til </a:t>
            </a:r>
            <a:r>
              <a:rPr lang="da-DK" sz="1200" b="1" kern="1200" dirty="0">
                <a:solidFill>
                  <a:schemeClr val="tx1"/>
                </a:solidFill>
                <a:latin typeface="+mn-lt"/>
                <a:ea typeface="+mn-ea"/>
                <a:cs typeface="+mn-cs"/>
              </a:rPr>
              <a:t>traumer</a:t>
            </a:r>
            <a:r>
              <a:rPr lang="da-DK" dirty="0"/>
              <a:t>. </a:t>
            </a:r>
          </a:p>
          <a:p>
            <a:endParaRPr lang="da-DK" dirty="0"/>
          </a:p>
          <a:p>
            <a:r>
              <a:rPr lang="da-DK" dirty="0"/>
              <a:t>****</a:t>
            </a:r>
          </a:p>
          <a:p>
            <a:r>
              <a:rPr lang="da-DK" dirty="0"/>
              <a:t>Det er vores opfattelse, at metoden kan bruges indenfor </a:t>
            </a:r>
            <a:r>
              <a:rPr lang="da-DK" sz="1200" b="1" kern="1200" dirty="0">
                <a:solidFill>
                  <a:schemeClr val="tx1"/>
                </a:solidFill>
                <a:latin typeface="+mn-lt"/>
                <a:ea typeface="+mn-ea"/>
                <a:cs typeface="+mn-cs"/>
              </a:rPr>
              <a:t>enhver</a:t>
            </a:r>
            <a:r>
              <a:rPr lang="da-DK" dirty="0"/>
              <a:t> </a:t>
            </a:r>
            <a:r>
              <a:rPr lang="da-DK" sz="1200" b="1" kern="1200" dirty="0">
                <a:solidFill>
                  <a:schemeClr val="tx1"/>
                </a:solidFill>
                <a:latin typeface="+mn-lt"/>
                <a:ea typeface="+mn-ea"/>
                <a:cs typeface="+mn-cs"/>
              </a:rPr>
              <a:t>type</a:t>
            </a:r>
            <a:r>
              <a:rPr lang="da-DK" dirty="0"/>
              <a:t> af rehabilitering, netop fordi den er </a:t>
            </a:r>
            <a:r>
              <a:rPr lang="da-DK" sz="1200" b="1" kern="1200" dirty="0">
                <a:solidFill>
                  <a:schemeClr val="tx1"/>
                </a:solidFill>
                <a:latin typeface="+mn-lt"/>
                <a:ea typeface="+mn-ea"/>
                <a:cs typeface="+mn-cs"/>
              </a:rPr>
              <a:t>baseret</a:t>
            </a:r>
            <a:r>
              <a:rPr lang="da-DK" dirty="0"/>
              <a:t> i en teori om </a:t>
            </a:r>
            <a:r>
              <a:rPr lang="da-DK" sz="1200" b="1" kern="1200" dirty="0">
                <a:solidFill>
                  <a:schemeClr val="tx1"/>
                </a:solidFill>
                <a:latin typeface="+mn-lt"/>
                <a:ea typeface="+mn-ea"/>
                <a:cs typeface="+mn-cs"/>
              </a:rPr>
              <a:t>personens</a:t>
            </a:r>
            <a:r>
              <a:rPr lang="da-DK" dirty="0"/>
              <a:t> </a:t>
            </a:r>
            <a:r>
              <a:rPr lang="da-DK" sz="1200" b="1" kern="1200" dirty="0">
                <a:solidFill>
                  <a:schemeClr val="tx1"/>
                </a:solidFill>
                <a:latin typeface="+mn-lt"/>
                <a:ea typeface="+mn-ea"/>
                <a:cs typeface="+mn-cs"/>
              </a:rPr>
              <a:t>biopsykosociale</a:t>
            </a:r>
            <a:r>
              <a:rPr lang="da-DK" dirty="0"/>
              <a:t> </a:t>
            </a:r>
            <a:r>
              <a:rPr lang="da-DK" sz="1200" b="1" kern="1200" dirty="0">
                <a:solidFill>
                  <a:schemeClr val="tx1"/>
                </a:solidFill>
                <a:latin typeface="+mn-lt"/>
                <a:ea typeface="+mn-ea"/>
                <a:cs typeface="+mn-cs"/>
              </a:rPr>
              <a:t>tilpasningsproces</a:t>
            </a:r>
            <a:r>
              <a:rPr lang="da-DK" dirty="0"/>
              <a:t>. Det skal der selvfølgelig </a:t>
            </a:r>
            <a:r>
              <a:rPr lang="da-DK" sz="1200" b="1" kern="1200" dirty="0">
                <a:solidFill>
                  <a:schemeClr val="tx1"/>
                </a:solidFill>
                <a:latin typeface="+mn-lt"/>
                <a:ea typeface="+mn-ea"/>
                <a:cs typeface="+mn-cs"/>
              </a:rPr>
              <a:t>forskes</a:t>
            </a:r>
            <a:r>
              <a:rPr lang="da-DK" dirty="0"/>
              <a:t> </a:t>
            </a:r>
            <a:r>
              <a:rPr lang="da-DK" sz="1200" b="1" kern="1200" dirty="0">
                <a:solidFill>
                  <a:schemeClr val="tx1"/>
                </a:solidFill>
                <a:latin typeface="+mn-lt"/>
                <a:ea typeface="+mn-ea"/>
                <a:cs typeface="+mn-cs"/>
              </a:rPr>
              <a:t>videre</a:t>
            </a:r>
            <a:r>
              <a:rPr lang="da-DK" dirty="0"/>
              <a:t> i, men med dette projekt håber vi at vise, at metoden </a:t>
            </a:r>
            <a:r>
              <a:rPr lang="da-DK" sz="1200" b="1" kern="1200" dirty="0">
                <a:solidFill>
                  <a:schemeClr val="tx1"/>
                </a:solidFill>
                <a:latin typeface="+mn-lt"/>
                <a:ea typeface="+mn-ea"/>
                <a:cs typeface="+mn-cs"/>
              </a:rPr>
              <a:t>fungerer</a:t>
            </a:r>
            <a:r>
              <a:rPr lang="da-DK" dirty="0"/>
              <a:t> i </a:t>
            </a:r>
            <a:r>
              <a:rPr lang="da-DK" sz="1200" b="1" kern="1200" dirty="0">
                <a:solidFill>
                  <a:schemeClr val="tx1"/>
                </a:solidFill>
                <a:latin typeface="+mn-lt"/>
                <a:ea typeface="+mn-ea"/>
                <a:cs typeface="+mn-cs"/>
              </a:rPr>
              <a:t>praksis</a:t>
            </a:r>
            <a:r>
              <a:rPr lang="da-DK" dirty="0"/>
              <a:t>. </a:t>
            </a:r>
          </a:p>
          <a:p>
            <a:endParaRPr lang="da-DK" dirty="0"/>
          </a:p>
          <a:p>
            <a:r>
              <a:rPr lang="da-DK" dirty="0"/>
              <a:t>Endelig så har vi en </a:t>
            </a:r>
            <a:r>
              <a:rPr lang="da-DK" sz="1200" b="1" kern="1200" dirty="0">
                <a:solidFill>
                  <a:schemeClr val="tx1"/>
                </a:solidFill>
                <a:latin typeface="+mn-lt"/>
                <a:ea typeface="+mn-ea"/>
                <a:cs typeface="+mn-cs"/>
              </a:rPr>
              <a:t>vision</a:t>
            </a:r>
            <a:r>
              <a:rPr lang="da-DK" dirty="0"/>
              <a:t> om brugen af IMACC på sigt. </a:t>
            </a:r>
          </a:p>
        </p:txBody>
      </p:sp>
      <p:sp>
        <p:nvSpPr>
          <p:cNvPr id="4" name="Slide Number Placehold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2947568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IMACC er i dette projekt blevet </a:t>
            </a:r>
            <a:r>
              <a:rPr lang="da-DK" sz="1200" b="1" kern="1200" dirty="0">
                <a:solidFill>
                  <a:schemeClr val="tx1"/>
                </a:solidFill>
                <a:latin typeface="+mn-lt"/>
                <a:ea typeface="+mn-ea"/>
                <a:cs typeface="+mn-cs"/>
              </a:rPr>
              <a:t>integreret</a:t>
            </a:r>
            <a:r>
              <a:rPr lang="da-DK" dirty="0"/>
              <a:t> i </a:t>
            </a:r>
            <a:r>
              <a:rPr lang="da-DK" sz="1200" b="1" kern="1200" dirty="0">
                <a:solidFill>
                  <a:schemeClr val="tx1"/>
                </a:solidFill>
                <a:latin typeface="+mn-lt"/>
                <a:ea typeface="+mn-ea"/>
                <a:cs typeface="+mn-cs"/>
              </a:rPr>
              <a:t>fysioterapeutisk</a:t>
            </a:r>
            <a:r>
              <a:rPr lang="da-DK" dirty="0"/>
              <a:t> </a:t>
            </a:r>
            <a:r>
              <a:rPr lang="da-DK" sz="1200" b="1" kern="1200" dirty="0">
                <a:solidFill>
                  <a:schemeClr val="tx1"/>
                </a:solidFill>
                <a:latin typeface="+mn-lt"/>
                <a:ea typeface="+mn-ea"/>
                <a:cs typeface="+mn-cs"/>
              </a:rPr>
              <a:t>praksis</a:t>
            </a:r>
            <a:r>
              <a:rPr lang="da-DK" dirty="0"/>
              <a:t>, men da den omhandler </a:t>
            </a:r>
            <a:r>
              <a:rPr lang="da-DK" sz="1200" b="1" kern="1200" dirty="0">
                <a:solidFill>
                  <a:schemeClr val="tx1"/>
                </a:solidFill>
                <a:latin typeface="+mn-lt"/>
                <a:ea typeface="+mn-ea"/>
                <a:cs typeface="+mn-cs"/>
              </a:rPr>
              <a:t>personens</a:t>
            </a:r>
            <a:r>
              <a:rPr lang="da-DK" dirty="0"/>
              <a:t> </a:t>
            </a:r>
            <a:r>
              <a:rPr lang="da-DK" sz="1200" b="1" kern="1200" dirty="0">
                <a:solidFill>
                  <a:schemeClr val="tx1"/>
                </a:solidFill>
                <a:latin typeface="+mn-lt"/>
                <a:ea typeface="+mn-ea"/>
                <a:cs typeface="+mn-cs"/>
              </a:rPr>
              <a:t>tilpasningsproces</a:t>
            </a:r>
            <a:r>
              <a:rPr lang="da-DK" dirty="0"/>
              <a:t>, så forestiller vi os, at det er relevant at </a:t>
            </a:r>
            <a:r>
              <a:rPr lang="da-DK" sz="1200" b="1" kern="1200" dirty="0">
                <a:solidFill>
                  <a:schemeClr val="tx1"/>
                </a:solidFill>
                <a:latin typeface="+mn-lt"/>
                <a:ea typeface="+mn-ea"/>
                <a:cs typeface="+mn-cs"/>
              </a:rPr>
              <a:t>integrere</a:t>
            </a:r>
            <a:r>
              <a:rPr lang="da-DK" dirty="0"/>
              <a:t> den </a:t>
            </a:r>
            <a:r>
              <a:rPr lang="da-DK" sz="1200" b="1" kern="1200" dirty="0">
                <a:solidFill>
                  <a:schemeClr val="tx1"/>
                </a:solidFill>
                <a:latin typeface="+mn-lt"/>
                <a:ea typeface="+mn-ea"/>
                <a:cs typeface="+mn-cs"/>
              </a:rPr>
              <a:t>overalt</a:t>
            </a:r>
            <a:r>
              <a:rPr lang="da-DK" dirty="0"/>
              <a:t>, hvor der arbejdes med </a:t>
            </a:r>
            <a:r>
              <a:rPr lang="da-DK" sz="1200" b="1" kern="1200" dirty="0">
                <a:solidFill>
                  <a:schemeClr val="tx1"/>
                </a:solidFill>
                <a:latin typeface="+mn-lt"/>
                <a:ea typeface="+mn-ea"/>
                <a:cs typeface="+mn-cs"/>
              </a:rPr>
              <a:t>mennesker</a:t>
            </a:r>
            <a:r>
              <a:rPr lang="da-DK" dirty="0"/>
              <a:t>, der har </a:t>
            </a:r>
            <a:r>
              <a:rPr lang="da-DK" sz="1200" b="1" kern="1200" dirty="0">
                <a:solidFill>
                  <a:schemeClr val="tx1"/>
                </a:solidFill>
                <a:latin typeface="+mn-lt"/>
                <a:ea typeface="+mn-ea"/>
                <a:cs typeface="+mn-cs"/>
              </a:rPr>
              <a:t>brug</a:t>
            </a:r>
            <a:r>
              <a:rPr lang="da-DK" dirty="0"/>
              <a:t> for at </a:t>
            </a:r>
            <a:r>
              <a:rPr lang="da-DK" sz="1200" b="1" kern="1200" dirty="0">
                <a:solidFill>
                  <a:schemeClr val="tx1"/>
                </a:solidFill>
                <a:latin typeface="+mn-lt"/>
                <a:ea typeface="+mn-ea"/>
                <a:cs typeface="+mn-cs"/>
              </a:rPr>
              <a:t>tilpasse</a:t>
            </a:r>
            <a:r>
              <a:rPr lang="da-DK" dirty="0"/>
              <a:t> sig til en </a:t>
            </a:r>
            <a:r>
              <a:rPr lang="da-DK" sz="1200" b="1" kern="1200" dirty="0">
                <a:solidFill>
                  <a:schemeClr val="tx1"/>
                </a:solidFill>
                <a:latin typeface="+mn-lt"/>
                <a:ea typeface="+mn-ea"/>
                <a:cs typeface="+mn-cs"/>
              </a:rPr>
              <a:t>anderledes</a:t>
            </a:r>
            <a:r>
              <a:rPr lang="da-DK" dirty="0"/>
              <a:t> </a:t>
            </a:r>
            <a:r>
              <a:rPr lang="da-DK" sz="1200" b="1" kern="1200" dirty="0">
                <a:solidFill>
                  <a:schemeClr val="tx1"/>
                </a:solidFill>
                <a:latin typeface="+mn-lt"/>
                <a:ea typeface="+mn-ea"/>
                <a:cs typeface="+mn-cs"/>
              </a:rPr>
              <a:t>hverdag</a:t>
            </a:r>
            <a:r>
              <a:rPr lang="da-DK" dirty="0"/>
              <a:t>. </a:t>
            </a:r>
          </a:p>
          <a:p>
            <a:endParaRPr lang="da-DK" dirty="0"/>
          </a:p>
          <a:p>
            <a:r>
              <a:rPr lang="da-DK" sz="1200" b="1" kern="1200" dirty="0">
                <a:solidFill>
                  <a:schemeClr val="tx1"/>
                </a:solidFill>
                <a:latin typeface="+mn-lt"/>
                <a:ea typeface="+mn-ea"/>
                <a:cs typeface="+mn-cs"/>
              </a:rPr>
              <a:t>Hvidbogen</a:t>
            </a:r>
            <a:r>
              <a:rPr lang="da-DK" dirty="0"/>
              <a:t> efterlyser </a:t>
            </a:r>
            <a:r>
              <a:rPr lang="da-DK" sz="1200" b="1" kern="1200" dirty="0">
                <a:solidFill>
                  <a:schemeClr val="tx1"/>
                </a:solidFill>
                <a:latin typeface="+mn-lt"/>
                <a:ea typeface="+mn-ea"/>
                <a:cs typeface="+mn-cs"/>
              </a:rPr>
              <a:t>brede</a:t>
            </a:r>
            <a:r>
              <a:rPr lang="da-DK" dirty="0"/>
              <a:t> </a:t>
            </a:r>
            <a:r>
              <a:rPr lang="da-DK" sz="1200" b="1" kern="1200" dirty="0">
                <a:solidFill>
                  <a:schemeClr val="tx1"/>
                </a:solidFill>
                <a:latin typeface="+mn-lt"/>
                <a:ea typeface="+mn-ea"/>
                <a:cs typeface="+mn-cs"/>
              </a:rPr>
              <a:t>kompetencer</a:t>
            </a:r>
            <a:r>
              <a:rPr lang="da-DK" dirty="0"/>
              <a:t> for alle rehabiliteringsfaglige – hvad er mere oplagt, end at bruge </a:t>
            </a:r>
            <a:r>
              <a:rPr lang="da-DK" sz="1200" b="1" kern="1200" dirty="0">
                <a:solidFill>
                  <a:schemeClr val="tx1"/>
                </a:solidFill>
                <a:latin typeface="+mn-lt"/>
                <a:ea typeface="+mn-ea"/>
                <a:cs typeface="+mn-cs"/>
              </a:rPr>
              <a:t>personens</a:t>
            </a:r>
            <a:r>
              <a:rPr lang="da-DK" dirty="0"/>
              <a:t> </a:t>
            </a:r>
            <a:r>
              <a:rPr lang="da-DK" sz="1200" b="1" kern="1200" dirty="0">
                <a:solidFill>
                  <a:schemeClr val="tx1"/>
                </a:solidFill>
                <a:latin typeface="+mn-lt"/>
                <a:ea typeface="+mn-ea"/>
                <a:cs typeface="+mn-cs"/>
              </a:rPr>
              <a:t>tilpasningsproces</a:t>
            </a:r>
            <a:r>
              <a:rPr lang="da-DK" dirty="0"/>
              <a:t> som basis for sådanne brede kompetencer?</a:t>
            </a:r>
          </a:p>
          <a:p>
            <a:endParaRPr lang="da-DK" dirty="0"/>
          </a:p>
          <a:p>
            <a:r>
              <a:rPr lang="da-DK" dirty="0"/>
              <a:t>Hvis vi kigger på den </a:t>
            </a:r>
            <a:r>
              <a:rPr lang="da-DK" sz="1200" b="1" kern="1200" dirty="0">
                <a:solidFill>
                  <a:schemeClr val="tx1"/>
                </a:solidFill>
                <a:latin typeface="+mn-lt"/>
                <a:ea typeface="+mn-ea"/>
                <a:cs typeface="+mn-cs"/>
              </a:rPr>
              <a:t>nederste</a:t>
            </a:r>
            <a:r>
              <a:rPr lang="da-DK" dirty="0"/>
              <a:t> </a:t>
            </a:r>
            <a:r>
              <a:rPr lang="da-DK" sz="1200" b="1" kern="1200" dirty="0">
                <a:solidFill>
                  <a:schemeClr val="tx1"/>
                </a:solidFill>
                <a:latin typeface="+mn-lt"/>
                <a:ea typeface="+mn-ea"/>
                <a:cs typeface="+mn-cs"/>
              </a:rPr>
              <a:t>bjælke</a:t>
            </a:r>
            <a:r>
              <a:rPr lang="da-DK" dirty="0"/>
              <a:t>, så har vi her en anden af Hvidbogens anbefalinger – at man skal tage udgangspunkt i </a:t>
            </a:r>
            <a:r>
              <a:rPr lang="da-DK" sz="1200" b="1" kern="1200" dirty="0">
                <a:solidFill>
                  <a:schemeClr val="tx1"/>
                </a:solidFill>
                <a:latin typeface="+mn-lt"/>
                <a:ea typeface="+mn-ea"/>
                <a:cs typeface="+mn-cs"/>
              </a:rPr>
              <a:t>personens</a:t>
            </a:r>
            <a:r>
              <a:rPr lang="da-DK" dirty="0"/>
              <a:t> </a:t>
            </a:r>
            <a:r>
              <a:rPr lang="da-DK" sz="1200" b="1" kern="1200" dirty="0">
                <a:solidFill>
                  <a:schemeClr val="tx1"/>
                </a:solidFill>
                <a:latin typeface="+mn-lt"/>
                <a:ea typeface="+mn-ea"/>
                <a:cs typeface="+mn-cs"/>
              </a:rPr>
              <a:t>perspektiver</a:t>
            </a:r>
            <a:r>
              <a:rPr lang="da-DK" dirty="0"/>
              <a:t> og </a:t>
            </a:r>
            <a:r>
              <a:rPr lang="da-DK" sz="1200" b="1" kern="1200" dirty="0">
                <a:solidFill>
                  <a:schemeClr val="tx1"/>
                </a:solidFill>
                <a:latin typeface="+mn-lt"/>
                <a:ea typeface="+mn-ea"/>
                <a:cs typeface="+mn-cs"/>
              </a:rPr>
              <a:t>hele</a:t>
            </a:r>
            <a:r>
              <a:rPr lang="da-DK" dirty="0"/>
              <a:t> </a:t>
            </a:r>
            <a:r>
              <a:rPr lang="da-DK" sz="1200" b="1" kern="1200" dirty="0">
                <a:solidFill>
                  <a:schemeClr val="tx1"/>
                </a:solidFill>
                <a:latin typeface="+mn-lt"/>
                <a:ea typeface="+mn-ea"/>
                <a:cs typeface="+mn-cs"/>
              </a:rPr>
              <a:t>livssituation</a:t>
            </a:r>
            <a:r>
              <a:rPr lang="da-DK" dirty="0"/>
              <a:t>. Det er det, som IMACC tilbyder, så den kan bruges som en model til at </a:t>
            </a:r>
            <a:r>
              <a:rPr lang="da-DK" sz="1200" b="1" kern="1200" dirty="0">
                <a:solidFill>
                  <a:schemeClr val="tx1"/>
                </a:solidFill>
                <a:latin typeface="+mn-lt"/>
                <a:ea typeface="+mn-ea"/>
                <a:cs typeface="+mn-cs"/>
              </a:rPr>
              <a:t>integrere</a:t>
            </a:r>
            <a:r>
              <a:rPr lang="da-DK" dirty="0"/>
              <a:t> det </a:t>
            </a:r>
            <a:r>
              <a:rPr lang="da-DK" sz="1200" b="1" kern="1200" dirty="0">
                <a:solidFill>
                  <a:schemeClr val="tx1"/>
                </a:solidFill>
                <a:latin typeface="+mn-lt"/>
                <a:ea typeface="+mn-ea"/>
                <a:cs typeface="+mn-cs"/>
              </a:rPr>
              <a:t>tværfaglige</a:t>
            </a:r>
            <a:r>
              <a:rPr lang="da-DK" dirty="0"/>
              <a:t> arbejde og dermed gøre det </a:t>
            </a:r>
            <a:r>
              <a:rPr lang="da-DK" sz="1200" b="1" kern="1200" dirty="0">
                <a:solidFill>
                  <a:schemeClr val="tx1"/>
                </a:solidFill>
                <a:latin typeface="+mn-lt"/>
                <a:ea typeface="+mn-ea"/>
                <a:cs typeface="+mn-cs"/>
              </a:rPr>
              <a:t>interdisciplinært</a:t>
            </a:r>
            <a:r>
              <a:rPr lang="da-DK" dirty="0"/>
              <a:t>. </a:t>
            </a:r>
          </a:p>
          <a:p>
            <a:endParaRPr lang="da-DK" dirty="0"/>
          </a:p>
          <a:p>
            <a:r>
              <a:rPr lang="da-DK" dirty="0"/>
              <a:t>Det betyder, at hvis </a:t>
            </a:r>
            <a:r>
              <a:rPr lang="da-DK" sz="1200" b="1" kern="1200" dirty="0">
                <a:solidFill>
                  <a:schemeClr val="tx1"/>
                </a:solidFill>
                <a:latin typeface="+mn-lt"/>
                <a:ea typeface="+mn-ea"/>
                <a:cs typeface="+mn-cs"/>
              </a:rPr>
              <a:t>alle</a:t>
            </a:r>
            <a:r>
              <a:rPr lang="da-DK" dirty="0"/>
              <a:t> </a:t>
            </a:r>
            <a:r>
              <a:rPr lang="da-DK" sz="1200" b="1" kern="1200" dirty="0">
                <a:solidFill>
                  <a:schemeClr val="tx1"/>
                </a:solidFill>
                <a:latin typeface="+mn-lt"/>
                <a:ea typeface="+mn-ea"/>
                <a:cs typeface="+mn-cs"/>
              </a:rPr>
              <a:t>typer</a:t>
            </a:r>
            <a:r>
              <a:rPr lang="da-DK" dirty="0"/>
              <a:t> rehabiliteringsfaglige, både </a:t>
            </a:r>
            <a:r>
              <a:rPr lang="da-DK" sz="1200" b="1" kern="1200" dirty="0">
                <a:solidFill>
                  <a:schemeClr val="tx1"/>
                </a:solidFill>
                <a:latin typeface="+mn-lt"/>
                <a:ea typeface="+mn-ea"/>
                <a:cs typeface="+mn-cs"/>
              </a:rPr>
              <a:t>specialister</a:t>
            </a:r>
            <a:r>
              <a:rPr lang="da-DK" dirty="0"/>
              <a:t>, </a:t>
            </a:r>
            <a:r>
              <a:rPr lang="da-DK" sz="1200" b="1" kern="1200" dirty="0">
                <a:solidFill>
                  <a:schemeClr val="tx1"/>
                </a:solidFill>
                <a:latin typeface="+mn-lt"/>
                <a:ea typeface="+mn-ea"/>
                <a:cs typeface="+mn-cs"/>
              </a:rPr>
              <a:t>generalister</a:t>
            </a:r>
            <a:r>
              <a:rPr lang="da-DK" dirty="0"/>
              <a:t>, og </a:t>
            </a:r>
            <a:r>
              <a:rPr lang="da-DK" sz="1200" b="1" kern="1200" dirty="0">
                <a:solidFill>
                  <a:schemeClr val="tx1"/>
                </a:solidFill>
                <a:latin typeface="+mn-lt"/>
                <a:ea typeface="+mn-ea"/>
                <a:cs typeface="+mn-cs"/>
              </a:rPr>
              <a:t>ledelse</a:t>
            </a:r>
            <a:r>
              <a:rPr lang="da-DK" dirty="0"/>
              <a:t>, har indblik i, hvordan den personlige </a:t>
            </a:r>
            <a:r>
              <a:rPr lang="da-DK" sz="1200" b="1" kern="1200" dirty="0">
                <a:solidFill>
                  <a:schemeClr val="tx1"/>
                </a:solidFill>
                <a:latin typeface="+mn-lt"/>
                <a:ea typeface="+mn-ea"/>
                <a:cs typeface="+mn-cs"/>
              </a:rPr>
              <a:t>tilpasningsproces</a:t>
            </a:r>
            <a:r>
              <a:rPr lang="da-DK" dirty="0"/>
              <a:t> </a:t>
            </a:r>
            <a:r>
              <a:rPr lang="da-DK" sz="1200" b="1" kern="1200" dirty="0">
                <a:solidFill>
                  <a:schemeClr val="tx1"/>
                </a:solidFill>
                <a:latin typeface="+mn-lt"/>
                <a:ea typeface="+mn-ea"/>
                <a:cs typeface="+mn-cs"/>
              </a:rPr>
              <a:t>fungerer</a:t>
            </a:r>
            <a:r>
              <a:rPr lang="da-DK" dirty="0"/>
              <a:t>, så har vi en </a:t>
            </a:r>
            <a:r>
              <a:rPr lang="da-DK" sz="1200" b="1" kern="1200" dirty="0">
                <a:solidFill>
                  <a:schemeClr val="tx1"/>
                </a:solidFill>
                <a:latin typeface="+mn-lt"/>
                <a:ea typeface="+mn-ea"/>
                <a:cs typeface="+mn-cs"/>
              </a:rPr>
              <a:t>bred</a:t>
            </a:r>
            <a:r>
              <a:rPr lang="da-DK" dirty="0"/>
              <a:t> </a:t>
            </a:r>
            <a:r>
              <a:rPr lang="da-DK" sz="1200" b="1" kern="1200" dirty="0">
                <a:solidFill>
                  <a:schemeClr val="tx1"/>
                </a:solidFill>
                <a:latin typeface="+mn-lt"/>
                <a:ea typeface="+mn-ea"/>
                <a:cs typeface="+mn-cs"/>
              </a:rPr>
              <a:t>kompetence</a:t>
            </a:r>
            <a:r>
              <a:rPr lang="da-DK" dirty="0"/>
              <a:t>, som kommer personer i rehabilitering til gode. </a:t>
            </a:r>
          </a:p>
          <a:p>
            <a:endParaRPr lang="da-DK" dirty="0"/>
          </a:p>
          <a:p>
            <a:r>
              <a:rPr lang="da-DK" dirty="0"/>
              <a:t>****</a:t>
            </a:r>
          </a:p>
          <a:p>
            <a:r>
              <a:rPr lang="da-DK" dirty="0"/>
              <a:t>Personens </a:t>
            </a:r>
            <a:r>
              <a:rPr lang="da-DK" sz="1200" b="1" kern="1200" dirty="0">
                <a:solidFill>
                  <a:schemeClr val="tx1"/>
                </a:solidFill>
                <a:latin typeface="+mn-lt"/>
                <a:ea typeface="+mn-ea"/>
                <a:cs typeface="+mn-cs"/>
              </a:rPr>
              <a:t>perspektiver</a:t>
            </a:r>
            <a:r>
              <a:rPr lang="da-DK" dirty="0"/>
              <a:t> og </a:t>
            </a:r>
            <a:r>
              <a:rPr lang="da-DK" sz="1200" b="1" kern="1200" dirty="0">
                <a:solidFill>
                  <a:schemeClr val="tx1"/>
                </a:solidFill>
                <a:latin typeface="+mn-lt"/>
                <a:ea typeface="+mn-ea"/>
                <a:cs typeface="+mn-cs"/>
              </a:rPr>
              <a:t>livssituation</a:t>
            </a:r>
            <a:r>
              <a:rPr lang="da-DK" dirty="0"/>
              <a:t>, og herunder </a:t>
            </a:r>
            <a:r>
              <a:rPr lang="da-DK" sz="1200" b="1" kern="1200" dirty="0">
                <a:solidFill>
                  <a:schemeClr val="tx1"/>
                </a:solidFill>
                <a:latin typeface="+mn-lt"/>
                <a:ea typeface="+mn-ea"/>
                <a:cs typeface="+mn-cs"/>
              </a:rPr>
              <a:t>behov</a:t>
            </a:r>
            <a:r>
              <a:rPr lang="da-DK" dirty="0"/>
              <a:t>, </a:t>
            </a:r>
            <a:r>
              <a:rPr lang="da-DK" sz="1200" b="1" kern="1200" dirty="0">
                <a:solidFill>
                  <a:schemeClr val="tx1"/>
                </a:solidFill>
                <a:latin typeface="+mn-lt"/>
                <a:ea typeface="+mn-ea"/>
                <a:cs typeface="+mn-cs"/>
              </a:rPr>
              <a:t>håb</a:t>
            </a:r>
            <a:r>
              <a:rPr lang="da-DK" dirty="0"/>
              <a:t>, og evt. </a:t>
            </a:r>
            <a:r>
              <a:rPr lang="da-DK" sz="1200" b="1" kern="1200" dirty="0">
                <a:solidFill>
                  <a:schemeClr val="tx1"/>
                </a:solidFill>
                <a:latin typeface="+mn-lt"/>
                <a:ea typeface="+mn-ea"/>
                <a:cs typeface="+mn-cs"/>
              </a:rPr>
              <a:t>barrierer</a:t>
            </a:r>
            <a:r>
              <a:rPr lang="da-DK" dirty="0"/>
              <a:t>, vil kunne </a:t>
            </a:r>
            <a:r>
              <a:rPr lang="da-DK" sz="1200" b="1" kern="1200" dirty="0">
                <a:solidFill>
                  <a:schemeClr val="tx1"/>
                </a:solidFill>
                <a:latin typeface="+mn-lt"/>
                <a:ea typeface="+mn-ea"/>
                <a:cs typeface="+mn-cs"/>
              </a:rPr>
              <a:t>kortlægges</a:t>
            </a:r>
            <a:r>
              <a:rPr lang="da-DK" dirty="0"/>
              <a:t> </a:t>
            </a:r>
            <a:r>
              <a:rPr lang="da-DK" sz="1200" b="1" kern="1200" dirty="0">
                <a:solidFill>
                  <a:schemeClr val="tx1"/>
                </a:solidFill>
                <a:latin typeface="+mn-lt"/>
                <a:ea typeface="+mn-ea"/>
                <a:cs typeface="+mn-cs"/>
              </a:rPr>
              <a:t>systematisk</a:t>
            </a:r>
            <a:r>
              <a:rPr lang="da-DK" dirty="0"/>
              <a:t> vha. </a:t>
            </a:r>
            <a:r>
              <a:rPr lang="da-DK" sz="1200" b="1" kern="1200" dirty="0">
                <a:solidFill>
                  <a:schemeClr val="tx1"/>
                </a:solidFill>
                <a:latin typeface="+mn-lt"/>
                <a:ea typeface="+mn-ea"/>
                <a:cs typeface="+mn-cs"/>
              </a:rPr>
              <a:t>IMACC</a:t>
            </a:r>
            <a:r>
              <a:rPr lang="da-DK" dirty="0"/>
              <a:t> og alle, som er involveret i personens rehabiliteringsforløb, kan </a:t>
            </a:r>
            <a:r>
              <a:rPr lang="da-DK" sz="1200" b="1" kern="1200" dirty="0">
                <a:solidFill>
                  <a:schemeClr val="tx1"/>
                </a:solidFill>
                <a:latin typeface="+mn-lt"/>
                <a:ea typeface="+mn-ea"/>
                <a:cs typeface="+mn-cs"/>
              </a:rPr>
              <a:t>arbejde</a:t>
            </a:r>
            <a:r>
              <a:rPr lang="da-DK" dirty="0"/>
              <a:t> </a:t>
            </a:r>
            <a:r>
              <a:rPr lang="da-DK" sz="1200" b="1" kern="1200" dirty="0">
                <a:solidFill>
                  <a:schemeClr val="tx1"/>
                </a:solidFill>
                <a:latin typeface="+mn-lt"/>
                <a:ea typeface="+mn-ea"/>
                <a:cs typeface="+mn-cs"/>
              </a:rPr>
              <a:t>på</a:t>
            </a:r>
            <a:r>
              <a:rPr lang="da-DK" dirty="0"/>
              <a:t> </a:t>
            </a:r>
            <a:r>
              <a:rPr lang="da-DK" sz="1200" b="1" kern="1200" dirty="0">
                <a:solidFill>
                  <a:schemeClr val="tx1"/>
                </a:solidFill>
                <a:latin typeface="+mn-lt"/>
                <a:ea typeface="+mn-ea"/>
                <a:cs typeface="+mn-cs"/>
              </a:rPr>
              <a:t>basis</a:t>
            </a:r>
            <a:r>
              <a:rPr lang="da-DK" dirty="0"/>
              <a:t> af denne </a:t>
            </a:r>
            <a:r>
              <a:rPr lang="da-DK" sz="1200" b="1" kern="1200" dirty="0">
                <a:solidFill>
                  <a:schemeClr val="tx1"/>
                </a:solidFill>
                <a:latin typeface="+mn-lt"/>
                <a:ea typeface="+mn-ea"/>
                <a:cs typeface="+mn-cs"/>
              </a:rPr>
              <a:t>personcentrerede</a:t>
            </a:r>
            <a:r>
              <a:rPr lang="da-DK" dirty="0"/>
              <a:t> </a:t>
            </a:r>
            <a:r>
              <a:rPr lang="da-DK" sz="1200" b="1" kern="1200" dirty="0">
                <a:solidFill>
                  <a:schemeClr val="tx1"/>
                </a:solidFill>
                <a:latin typeface="+mn-lt"/>
                <a:ea typeface="+mn-ea"/>
                <a:cs typeface="+mn-cs"/>
              </a:rPr>
              <a:t>kortlægning</a:t>
            </a:r>
            <a:r>
              <a:rPr lang="da-DK" dirty="0"/>
              <a:t>. </a:t>
            </a:r>
          </a:p>
          <a:p>
            <a:endParaRPr lang="da-DK" dirty="0"/>
          </a:p>
          <a:p>
            <a:r>
              <a:rPr lang="da-DK" dirty="0"/>
              <a:t>Note:</a:t>
            </a:r>
          </a:p>
          <a:p>
            <a:r>
              <a:rPr lang="en-US" b="0" i="0" dirty="0" err="1">
                <a:solidFill>
                  <a:srgbClr val="212121"/>
                </a:solidFill>
                <a:effectLst/>
                <a:highlight>
                  <a:srgbClr val="FFFFFF"/>
                </a:highlight>
                <a:latin typeface="BlinkMacSystemFont"/>
              </a:rPr>
              <a:t>Multidisciplinarity</a:t>
            </a:r>
            <a:r>
              <a:rPr lang="en-US" b="0" i="0" dirty="0">
                <a:solidFill>
                  <a:srgbClr val="212121"/>
                </a:solidFill>
                <a:effectLst/>
                <a:highlight>
                  <a:srgbClr val="FFFFFF"/>
                </a:highlight>
                <a:latin typeface="BlinkMacSystemFont"/>
              </a:rPr>
              <a:t> draws on knowledge from different disciplines but stays within their boundaries. Interdisciplinarity analyzes, synthesizes and harmonizes links between disciplines into a coordinated and coherent whole. </a:t>
            </a:r>
            <a:r>
              <a:rPr lang="en-US" b="0" i="0" dirty="0" err="1">
                <a:solidFill>
                  <a:srgbClr val="212121"/>
                </a:solidFill>
                <a:effectLst/>
                <a:highlight>
                  <a:srgbClr val="FFFFFF"/>
                </a:highlight>
                <a:latin typeface="BlinkMacSystemFont"/>
              </a:rPr>
              <a:t>Transdisciplinarity</a:t>
            </a:r>
            <a:r>
              <a:rPr lang="en-US" b="0" i="0" dirty="0">
                <a:solidFill>
                  <a:srgbClr val="212121"/>
                </a:solidFill>
                <a:effectLst/>
                <a:highlight>
                  <a:srgbClr val="FFFFFF"/>
                </a:highlight>
                <a:latin typeface="BlinkMacSystemFont"/>
              </a:rPr>
              <a:t> integrates the natural, social and health sciences in a humanities context, and transcends their traditional boundaries. The objectives of multiple disciplinary approaches are to resolve real world or complex problems, to provide different perspectives on problems, to create comprehensive research questions, to develop </a:t>
            </a:r>
            <a:r>
              <a:rPr lang="en-US" b="0" i="0" dirty="0" err="1">
                <a:solidFill>
                  <a:srgbClr val="212121"/>
                </a:solidFill>
                <a:effectLst/>
                <a:highlight>
                  <a:srgbClr val="FFFFFF"/>
                </a:highlight>
                <a:latin typeface="BlinkMacSystemFont"/>
              </a:rPr>
              <a:t>concensus</a:t>
            </a:r>
            <a:r>
              <a:rPr lang="en-US" b="0" i="0" dirty="0">
                <a:solidFill>
                  <a:srgbClr val="212121"/>
                </a:solidFill>
                <a:effectLst/>
                <a:highlight>
                  <a:srgbClr val="FFFFFF"/>
                </a:highlight>
                <a:latin typeface="BlinkMacSystemFont"/>
              </a:rPr>
              <a:t> clinical definitions and guidelines, and to provide comprehensive health services. </a:t>
            </a:r>
          </a:p>
          <a:p>
            <a:endParaRPr lang="en-US" b="0" i="0" noProof="0" dirty="0">
              <a:solidFill>
                <a:srgbClr val="212121"/>
              </a:solidFill>
              <a:effectLst/>
              <a:highlight>
                <a:srgbClr val="FFFFFF"/>
              </a:highlight>
              <a:latin typeface="BlinkMacSystemFont"/>
            </a:endParaRPr>
          </a:p>
          <a:p>
            <a:r>
              <a:rPr lang="da-DK" b="0" i="0" noProof="0" dirty="0">
                <a:solidFill>
                  <a:srgbClr val="212121"/>
                </a:solidFill>
                <a:effectLst/>
                <a:highlight>
                  <a:srgbClr val="FFFFFF"/>
                </a:highlight>
                <a:latin typeface="BlinkMacSystemFont"/>
              </a:rPr>
              <a:t>Tværfaglighed: samarbejde mellem forskellige faggrupper, men hvor hver faggruppe forbliver indenfor deres egen faglighed</a:t>
            </a:r>
          </a:p>
          <a:p>
            <a:r>
              <a:rPr lang="da-DK" b="0" i="0" noProof="0" dirty="0">
                <a:solidFill>
                  <a:srgbClr val="212121"/>
                </a:solidFill>
                <a:effectLst/>
                <a:highlight>
                  <a:srgbClr val="FFFFFF"/>
                </a:highlight>
                <a:latin typeface="BlinkMacSystemFont"/>
              </a:rPr>
              <a:t>Interdisciplinær: Integration af forskellige fagligheder gennem analyse, syntese og harmonisering af disse fagligheder til en sammenhængende hele.</a:t>
            </a:r>
          </a:p>
          <a:p>
            <a:r>
              <a:rPr lang="da-DK" b="0" i="0" noProof="0" dirty="0" err="1">
                <a:solidFill>
                  <a:srgbClr val="212121"/>
                </a:solidFill>
                <a:effectLst/>
                <a:highlight>
                  <a:srgbClr val="FFFFFF"/>
                </a:highlight>
                <a:latin typeface="BlinkMacSystemFont"/>
              </a:rPr>
              <a:t>Transdisciplinær</a:t>
            </a:r>
            <a:r>
              <a:rPr lang="da-DK" b="0" i="0" noProof="0" dirty="0">
                <a:solidFill>
                  <a:srgbClr val="212121"/>
                </a:solidFill>
                <a:effectLst/>
                <a:highlight>
                  <a:srgbClr val="FFFFFF"/>
                </a:highlight>
                <a:latin typeface="BlinkMacSystemFont"/>
              </a:rPr>
              <a:t>: Integration af natur-, social og sundhedsvidenskabelig viden i en humanistisk sammenhæng. Formålet er at løse komplekse problemer, udvikle alternative perspektiver på problemer, udvikle altomfattende forskningsspørgsmål, udvikle fælles kliniske definitioner og vejledninger, og/eller for at udbyde et sammenhængende sundhedsvæsen, som er så omfattende som muligt. </a:t>
            </a:r>
          </a:p>
          <a:p>
            <a:endParaRPr lang="da-DK" b="0" i="0" noProof="0" dirty="0">
              <a:solidFill>
                <a:srgbClr val="212121"/>
              </a:solidFill>
              <a:effectLst/>
              <a:highlight>
                <a:srgbClr val="FFFFFF"/>
              </a:highligh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noProof="0" dirty="0">
                <a:solidFill>
                  <a:srgbClr val="212121"/>
                </a:solidFill>
                <a:effectLst/>
                <a:highlight>
                  <a:srgbClr val="FFFFFF"/>
                </a:highlight>
                <a:latin typeface="BlinkMacSystemFont"/>
              </a:rPr>
              <a:t>REF: </a:t>
            </a:r>
            <a:r>
              <a:rPr lang="da-DK" b="0" i="0" noProof="0" dirty="0" err="1">
                <a:solidFill>
                  <a:srgbClr val="212121"/>
                </a:solidFill>
                <a:effectLst/>
                <a:highlight>
                  <a:srgbClr val="FFFFFF"/>
                </a:highlight>
                <a:latin typeface="BlinkMacSystemFont"/>
              </a:rPr>
              <a:t>Choi</a:t>
            </a:r>
            <a:r>
              <a:rPr lang="da-DK" b="0" i="0" noProof="0" dirty="0">
                <a:solidFill>
                  <a:srgbClr val="212121"/>
                </a:solidFill>
                <a:effectLst/>
                <a:highlight>
                  <a:srgbClr val="FFFFFF"/>
                </a:highlight>
                <a:latin typeface="BlinkMacSystemFont"/>
              </a:rPr>
              <a:t> &amp; Pak 2006. </a:t>
            </a:r>
            <a:r>
              <a:rPr lang="en-US" b="1" i="0" dirty="0" err="1">
                <a:solidFill>
                  <a:srgbClr val="212121"/>
                </a:solidFill>
                <a:effectLst/>
                <a:highlight>
                  <a:srgbClr val="FFFFFF"/>
                </a:highlight>
                <a:latin typeface="Merriweather" panose="020F0502020204030204" pitchFamily="2" charset="0"/>
              </a:rPr>
              <a:t>Multidisciplinarity</a:t>
            </a:r>
            <a:r>
              <a:rPr lang="en-US" b="1" i="0" dirty="0">
                <a:solidFill>
                  <a:srgbClr val="212121"/>
                </a:solidFill>
                <a:effectLst/>
                <a:highlight>
                  <a:srgbClr val="FFFFFF"/>
                </a:highlight>
                <a:latin typeface="Merriweather" panose="020F0502020204030204" pitchFamily="2" charset="0"/>
              </a:rPr>
              <a:t>, interdisciplinarity and </a:t>
            </a:r>
            <a:r>
              <a:rPr lang="en-US" b="1" i="0" dirty="0" err="1">
                <a:solidFill>
                  <a:srgbClr val="212121"/>
                </a:solidFill>
                <a:effectLst/>
                <a:highlight>
                  <a:srgbClr val="FFFFFF"/>
                </a:highlight>
                <a:latin typeface="Merriweather" panose="020F0502020204030204" pitchFamily="2" charset="0"/>
              </a:rPr>
              <a:t>transdisciplinarity</a:t>
            </a:r>
            <a:r>
              <a:rPr lang="en-US" b="1" i="0" dirty="0">
                <a:solidFill>
                  <a:srgbClr val="212121"/>
                </a:solidFill>
                <a:effectLst/>
                <a:highlight>
                  <a:srgbClr val="FFFFFF"/>
                </a:highlight>
                <a:latin typeface="Merriweather" panose="020F0502020204030204" pitchFamily="2" charset="0"/>
              </a:rPr>
              <a:t> in health research, services, education and policy: 1. Definitions, objectives, and evidence of effectiveness</a:t>
            </a:r>
          </a:p>
          <a:p>
            <a:endParaRPr lang="da-DK" noProof="0" dirty="0"/>
          </a:p>
        </p:txBody>
      </p:sp>
      <p:sp>
        <p:nvSpPr>
          <p:cNvPr id="4" name="Slide Number Placehold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332679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Jeg vil gerne slutte med andre ord end mine egne. Jeg spurgte fysioterapeuterne om at beskrive deres oplevelse af at sætte sig ind i IMACC og bruge den i praksis – her er svaret (LÆS)</a:t>
            </a:r>
          </a:p>
          <a:p>
            <a:endParaRPr lang="da-DK" dirty="0"/>
          </a:p>
          <a:p>
            <a:r>
              <a:rPr lang="da-DK" dirty="0"/>
              <a:t>Det bekræftede mig i min opfattelse af IMACC-teoriens store potentiale. Netop fordi den beskriver den personlige tilpasningsproces, så kan den også integrere og syntetisere teorier og metoder, som er relevante for denne proces. Dermed har IMACC-teorien relevans for rehabilitering generelt. </a:t>
            </a:r>
          </a:p>
          <a:p>
            <a:endParaRPr lang="da-DK" dirty="0"/>
          </a:p>
          <a:p>
            <a:r>
              <a:rPr lang="da-DK" dirty="0"/>
              <a:t>En anden måde at sige det på er, at IMACC ikke laver om på det, vi allerede ved om rehabilitering, den samler det bare på en måde, som øger systematikken i tilgangen til personer, som har brug for rehabilitering.</a:t>
            </a:r>
          </a:p>
        </p:txBody>
      </p:sp>
      <p:sp>
        <p:nvSpPr>
          <p:cNvPr id="4" name="Slide Number Placehold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2994104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Det var alt for nu, I er meget velkomne til at skrive til mig, hvis I vil vide mere. Jeg ved ikke, om vi har tid til et par spørgsmål?</a:t>
            </a:r>
          </a:p>
        </p:txBody>
      </p:sp>
      <p:sp>
        <p:nvSpPr>
          <p:cNvPr id="4" name="Slide Number Placehold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234733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3692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r>
              <a:rPr lang="da-DK" sz="1800" dirty="0">
                <a:solidFill>
                  <a:srgbClr val="111111"/>
                </a:solidFill>
                <a:effectLst/>
                <a:highlight>
                  <a:srgbClr val="FFFFFF"/>
                </a:highlight>
                <a:latin typeface="Segoe UI" panose="020B0502040204020203" pitchFamily="34" charset="0"/>
                <a:ea typeface="Times New Roman" panose="02020603050405020304" pitchFamily="18" charset="0"/>
              </a:rPr>
              <a:t>Hej, mit navn er Tonie Bunch Bertelsen, og jeg er leder af Rehabiliteringscenter for Flygtninge.</a:t>
            </a:r>
          </a:p>
          <a:p>
            <a:pPr>
              <a:spcBef>
                <a:spcPts val="900"/>
              </a:spcBef>
            </a:pPr>
            <a:endParaRPr lang="da-DK" sz="1800" dirty="0">
              <a:effectLst/>
              <a:highlight>
                <a:srgbClr val="FFFFFF"/>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900"/>
              </a:spcBef>
              <a:spcAft>
                <a:spcPts val="0"/>
              </a:spcAft>
              <a:buClrTx/>
              <a:buSzTx/>
              <a:buFontTx/>
              <a:buNone/>
              <a:tabLst/>
              <a:defRPr/>
            </a:pPr>
            <a:r>
              <a:rPr lang="da-DK" sz="1800" dirty="0">
                <a:solidFill>
                  <a:srgbClr val="111111"/>
                </a:solidFill>
                <a:effectLst/>
                <a:highlight>
                  <a:srgbClr val="FFFFFF"/>
                </a:highlight>
                <a:latin typeface="Segoe UI" panose="020B0502040204020203" pitchFamily="34" charset="0"/>
                <a:ea typeface="Times New Roman" panose="02020603050405020304" pitchFamily="18" charset="0"/>
              </a:rPr>
              <a:t>På RCF hjælper vi flygtninge, der har oplevet traumatiske begivenheder som krig og flugt</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og som følge deraf har udviklet posttraumatisk belastningsreaktion eller PTSD.</a:t>
            </a:r>
          </a:p>
          <a:p>
            <a:pPr>
              <a:spcBef>
                <a:spcPts val="900"/>
              </a:spcBef>
            </a:pPr>
            <a:r>
              <a:rPr lang="da-DK" sz="1800" dirty="0">
                <a:solidFill>
                  <a:srgbClr val="111111"/>
                </a:solidFill>
                <a:effectLst/>
                <a:highlight>
                  <a:srgbClr val="FFFFFF"/>
                </a:highlight>
                <a:latin typeface="Segoe UI" panose="020B0502040204020203" pitchFamily="34" charset="0"/>
                <a:ea typeface="Times New Roman" panose="02020603050405020304" pitchFamily="18" charset="0"/>
              </a:rPr>
              <a:t>Vi arbejder tværfagligt og helhedsorienteret, hvilket betyder, at vi har et team af forskellige fagfolk som psykologer, socialrådgivere, læger, sygeplejersker og fysioterapeuter. Vores mål er at blive bedre hver dag, så vi kan give den bedst mulige hjælp til dem, der har oplevet de værste traumer.</a:t>
            </a:r>
          </a:p>
          <a:p>
            <a:pPr>
              <a:spcBef>
                <a:spcPts val="900"/>
              </a:spcBef>
            </a:pPr>
            <a:endParaRPr lang="da-DK" sz="1800" dirty="0">
              <a:effectLst/>
              <a:highlight>
                <a:srgbClr val="FFFFFF"/>
              </a:highlight>
              <a:latin typeface="Times New Roman" panose="02020603050405020304" pitchFamily="18" charset="0"/>
              <a:ea typeface="Times New Roman" panose="02020603050405020304" pitchFamily="18" charset="0"/>
            </a:endParaRPr>
          </a:p>
          <a:p>
            <a:pPr>
              <a:spcBef>
                <a:spcPts val="900"/>
              </a:spcBef>
            </a:pPr>
            <a:r>
              <a:rPr lang="da-DK" sz="1800" b="1" dirty="0">
                <a:solidFill>
                  <a:srgbClr val="111111"/>
                </a:solidFill>
                <a:effectLst/>
                <a:highlight>
                  <a:srgbClr val="FFFFFF"/>
                </a:highlight>
                <a:latin typeface="Segoe UI" panose="020B0502040204020203" pitchFamily="34" charset="0"/>
                <a:ea typeface="Times New Roman" panose="02020603050405020304" pitchFamily="18" charset="0"/>
              </a:rPr>
              <a:t>Hvorfor er fællesskaber en udfordring for vores patienter?</a:t>
            </a:r>
            <a:endParaRPr lang="da-DK" sz="1800" dirty="0">
              <a:effectLst/>
              <a:highlight>
                <a:srgbClr val="FFFFFF"/>
              </a:highlight>
              <a:latin typeface="Times New Roman" panose="02020603050405020304" pitchFamily="18" charset="0"/>
              <a:ea typeface="Times New Roman" panose="02020603050405020304" pitchFamily="18" charset="0"/>
            </a:endParaRPr>
          </a:p>
          <a:p>
            <a:pPr>
              <a:spcBef>
                <a:spcPts val="900"/>
              </a:spcBef>
            </a:pPr>
            <a:r>
              <a:rPr lang="da-DK" sz="1800" dirty="0">
                <a:solidFill>
                  <a:srgbClr val="111111"/>
                </a:solidFill>
                <a:effectLst/>
                <a:highlight>
                  <a:srgbClr val="FFFFFF"/>
                </a:highlight>
                <a:latin typeface="Segoe UI" panose="020B0502040204020203" pitchFamily="34" charset="0"/>
                <a:ea typeface="Times New Roman" panose="02020603050405020304" pitchFamily="18" charset="0"/>
              </a:rPr>
              <a:t>Flygtningene, der kommer til os, er svært traumatiserede. De har som alle andre mennesker et stort ønske om at leve et helt almindeligt liv med familie, arbejde eller uddannelse og netværk. Men </a:t>
            </a:r>
            <a:r>
              <a:rPr lang="da-DK" sz="1800" dirty="0" err="1">
                <a:solidFill>
                  <a:srgbClr val="111111"/>
                </a:solidFill>
                <a:effectLst/>
                <a:highlight>
                  <a:srgbClr val="FFFFFF"/>
                </a:highlight>
                <a:latin typeface="Segoe UI" panose="020B0502040204020203" pitchFamily="34" charset="0"/>
                <a:ea typeface="Times New Roman" panose="02020603050405020304" pitchFamily="18" charset="0"/>
              </a:rPr>
              <a:t>PTSD´en</a:t>
            </a:r>
            <a:r>
              <a:rPr lang="da-DK" sz="1800" dirty="0">
                <a:solidFill>
                  <a:srgbClr val="111111"/>
                </a:solidFill>
                <a:effectLst/>
                <a:highlight>
                  <a:srgbClr val="FFFFFF"/>
                </a:highlight>
                <a:latin typeface="Segoe UI" panose="020B0502040204020203" pitchFamily="34" charset="0"/>
                <a:ea typeface="Times New Roman" panose="02020603050405020304" pitchFamily="18" charset="0"/>
              </a:rPr>
              <a:t> gør det svært. </a:t>
            </a:r>
            <a:endParaRPr lang="da-DK" sz="1800" dirty="0">
              <a:effectLst/>
              <a:highlight>
                <a:srgbClr val="FFFFFF"/>
              </a:highlight>
              <a:latin typeface="Times New Roman" panose="02020603050405020304" pitchFamily="18" charset="0"/>
              <a:ea typeface="Times New Roman" panose="02020603050405020304" pitchFamily="18" charset="0"/>
            </a:endParaRPr>
          </a:p>
          <a:p>
            <a:pPr>
              <a:spcBef>
                <a:spcPts val="900"/>
              </a:spcBef>
            </a:pPr>
            <a:r>
              <a:rPr lang="da-DK" sz="1800" dirty="0">
                <a:solidFill>
                  <a:srgbClr val="111111"/>
                </a:solidFill>
                <a:effectLst/>
                <a:highlight>
                  <a:srgbClr val="FFFFFF"/>
                </a:highlight>
                <a:latin typeface="Segoe UI" panose="020B0502040204020203" pitchFamily="34" charset="0"/>
                <a:ea typeface="Times New Roman" panose="02020603050405020304" pitchFamily="18" charset="0"/>
              </a:rPr>
              <a:t>De føler sig ofte isolerede og ekskluderede fra det danske samfund. Deres tillid til andre mennesker er ofte ødelagt på grund af deres oplevelser med krig, tortur, overgreb og vold. Dette gør det svært for dem at interagere socialt.</a:t>
            </a:r>
            <a:endParaRPr lang="da-DK" sz="1800" dirty="0">
              <a:effectLst/>
              <a:highlight>
                <a:srgbClr val="FFFFFF"/>
              </a:highlight>
              <a:latin typeface="Times New Roman" panose="02020603050405020304" pitchFamily="18" charset="0"/>
              <a:ea typeface="Times New Roman" panose="02020603050405020304" pitchFamily="18" charset="0"/>
            </a:endParaRPr>
          </a:p>
          <a:p>
            <a:pPr>
              <a:spcBef>
                <a:spcPts val="900"/>
              </a:spcBef>
            </a:pPr>
            <a:r>
              <a:rPr lang="da-DK" sz="1800" dirty="0">
                <a:solidFill>
                  <a:srgbClr val="111111"/>
                </a:solidFill>
                <a:effectLst/>
                <a:highlight>
                  <a:srgbClr val="FFFFFF"/>
                </a:highlight>
                <a:latin typeface="Segoe UI" panose="020B0502040204020203" pitchFamily="34" charset="0"/>
                <a:ea typeface="Times New Roman" panose="02020603050405020304" pitchFamily="18" charset="0"/>
              </a:rPr>
              <a:t>Mange af vores patienter er konstant på vagt og har svært ved at slappe af. De er også meget følsomme over for lyde, lugte og synsindtryk, hvilket gør det svært for dem at være steder med mange mennesker. Nogle har svært ved at kontrollere aggression og frygter at skade andre, mens andre er bange for at være sammen med mennesker, for eksempel i supermarkedet.</a:t>
            </a:r>
            <a:endParaRPr lang="da-DK" sz="1800" dirty="0">
              <a:effectLst/>
              <a:highlight>
                <a:srgbClr val="FFFFFF"/>
              </a:highlight>
              <a:latin typeface="Times New Roman" panose="02020603050405020304" pitchFamily="18" charset="0"/>
              <a:ea typeface="Times New Roman" panose="02020603050405020304" pitchFamily="18" charset="0"/>
            </a:endParaRPr>
          </a:p>
          <a:p>
            <a:pPr>
              <a:spcBef>
                <a:spcPts val="900"/>
              </a:spcBef>
            </a:pPr>
            <a:r>
              <a:rPr lang="da-DK" sz="1800" dirty="0">
                <a:solidFill>
                  <a:srgbClr val="111111"/>
                </a:solidFill>
                <a:effectLst/>
                <a:highlight>
                  <a:srgbClr val="FFFFFF"/>
                </a:highlight>
                <a:latin typeface="Segoe UI" panose="020B0502040204020203" pitchFamily="34" charset="0"/>
                <a:ea typeface="Times New Roman" panose="02020603050405020304" pitchFamily="18" charset="0"/>
              </a:rPr>
              <a:t>At være i små rum kan være en udfordring for dem, der har været fængslet eller udsat for tortur. Mange føler også, at de ikke længere kan klare livets udfordringer og undgår derfor social kontakt.</a:t>
            </a:r>
            <a:endParaRPr lang="da-DK" sz="1800" dirty="0">
              <a:effectLst/>
              <a:highlight>
                <a:srgbClr val="FFFFFF"/>
              </a:highlight>
              <a:latin typeface="Times New Roman" panose="02020603050405020304" pitchFamily="18" charset="0"/>
              <a:ea typeface="Times New Roman" panose="02020603050405020304" pitchFamily="18" charset="0"/>
            </a:endParaRPr>
          </a:p>
          <a:p>
            <a:pPr>
              <a:spcBef>
                <a:spcPts val="900"/>
              </a:spcBef>
            </a:pPr>
            <a:endParaRPr lang="da-DK" sz="1800" b="1" dirty="0">
              <a:solidFill>
                <a:srgbClr val="111111"/>
              </a:solidFill>
              <a:effectLst/>
              <a:highlight>
                <a:srgbClr val="FFFFFF"/>
              </a:highlight>
              <a:latin typeface="Segoe UI" panose="020B0502040204020203" pitchFamily="34" charset="0"/>
              <a:ea typeface="Times New Roman" panose="02020603050405020304" pitchFamily="18" charset="0"/>
            </a:endParaRPr>
          </a:p>
          <a:p>
            <a:pPr>
              <a:spcBef>
                <a:spcPts val="900"/>
              </a:spcBef>
            </a:pPr>
            <a:r>
              <a:rPr lang="da-DK" sz="1800" b="1" dirty="0">
                <a:solidFill>
                  <a:srgbClr val="111111"/>
                </a:solidFill>
                <a:effectLst/>
                <a:highlight>
                  <a:srgbClr val="FFFFFF"/>
                </a:highlight>
                <a:latin typeface="Segoe UI" panose="020B0502040204020203" pitchFamily="34" charset="0"/>
                <a:ea typeface="Times New Roman" panose="02020603050405020304" pitchFamily="18" charset="0"/>
              </a:rPr>
              <a:t>Hvordan hjælper vi?</a:t>
            </a:r>
            <a:endParaRPr lang="da-DK" sz="1800" dirty="0">
              <a:effectLst/>
              <a:highlight>
                <a:srgbClr val="FFFFFF"/>
              </a:highlight>
              <a:latin typeface="Times New Roman" panose="02020603050405020304" pitchFamily="18" charset="0"/>
              <a:ea typeface="Times New Roman" panose="02020603050405020304" pitchFamily="18" charset="0"/>
            </a:endParaRPr>
          </a:p>
          <a:p>
            <a:pPr>
              <a:spcBef>
                <a:spcPts val="900"/>
              </a:spcBef>
            </a:pPr>
            <a:r>
              <a:rPr lang="da-DK" sz="1800" dirty="0">
                <a:solidFill>
                  <a:srgbClr val="111111"/>
                </a:solidFill>
                <a:effectLst/>
                <a:highlight>
                  <a:srgbClr val="FFFFFF"/>
                </a:highlight>
                <a:latin typeface="Segoe UI" panose="020B0502040204020203" pitchFamily="34" charset="0"/>
                <a:ea typeface="Times New Roman" panose="02020603050405020304" pitchFamily="18" charset="0"/>
              </a:rPr>
              <a:t>Vi gør vores bedste for at hjælpe de mennesker, der bliver henvist til os. Vi har gode erfaringer med narrativ eksponeringsterapi kombineret med kropsbehandling. Vores erfarne psykiater kan i nogle tilfælde tilbyde medicin. Vores socialrådgiver hjælper flygtningene med at forstå det danske system og finde arbejde eller uddannelse. Vores sygeplejerske hjælper med livsstilsændringer, da der er høj overdødelighed blandt vores patienter.</a:t>
            </a:r>
            <a:endParaRPr lang="da-DK" sz="1800" dirty="0">
              <a:effectLst/>
              <a:highlight>
                <a:srgbClr val="FFFFFF"/>
              </a:highlight>
              <a:latin typeface="Times New Roman" panose="02020603050405020304" pitchFamily="18" charset="0"/>
              <a:ea typeface="Times New Roman" panose="02020603050405020304" pitchFamily="18" charset="0"/>
            </a:endParaRPr>
          </a:p>
          <a:p>
            <a:pPr>
              <a:lnSpc>
                <a:spcPct val="107000"/>
              </a:lnSpc>
              <a:spcAft>
                <a:spcPts val="800"/>
              </a:spcAft>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0" dirty="0">
                <a:solidFill>
                  <a:srgbClr val="111111"/>
                </a:solidFill>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Projekt PSoReKo er et samarbejde med Lis Dreijer Hammond og Chalotte Glintborg fra AAU, hvor vi arbejder på at udvikle en metode til at skabe større sammenhæng mellem den behandling, vi tilbyder, og patientens hverdag, herunder en styrkelse af deres sociale deltagelse. Det vil Lis nu fortælle mere om.</a:t>
            </a:r>
            <a:r>
              <a:rPr lang="da-DK" sz="1800" kern="0" dirty="0">
                <a:solidFill>
                  <a:srgbClr val="11111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0" dirty="0">
                <a:solidFill>
                  <a:srgbClr val="11111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16369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Mange tak, Tonie. Jeg vil fortælle mere om projektet og dets formål.</a:t>
            </a:r>
          </a:p>
          <a:p>
            <a:endParaRPr lang="da-DK" dirty="0"/>
          </a:p>
          <a:p>
            <a:r>
              <a:rPr lang="da-DK" dirty="0"/>
              <a:t>Projektets </a:t>
            </a:r>
            <a:r>
              <a:rPr lang="da-DK" b="1" dirty="0"/>
              <a:t>akronym PSoReKo </a:t>
            </a:r>
            <a:r>
              <a:rPr lang="da-DK" dirty="0"/>
              <a:t>er en forkortelse af PsykoSociale Rehabiliteringskompetencer, som henviser til, at projektets formål er at styrke </a:t>
            </a:r>
            <a:r>
              <a:rPr lang="da-DK" b="1" dirty="0"/>
              <a:t>fysioterapeuternes</a:t>
            </a:r>
            <a:r>
              <a:rPr lang="da-DK" dirty="0"/>
              <a:t> psykosociale rehabiliteringskompetencer </a:t>
            </a:r>
            <a:r>
              <a:rPr lang="da-DK" b="1" dirty="0"/>
              <a:t>sideløbende</a:t>
            </a:r>
            <a:r>
              <a:rPr lang="da-DK" dirty="0"/>
              <a:t> med </a:t>
            </a:r>
            <a:r>
              <a:rPr lang="da-DK" b="1" dirty="0"/>
              <a:t>udvikling</a:t>
            </a:r>
            <a:r>
              <a:rPr lang="da-DK" dirty="0"/>
              <a:t> og </a:t>
            </a:r>
            <a:r>
              <a:rPr lang="da-DK" b="1" dirty="0"/>
              <a:t>afprøvning</a:t>
            </a:r>
            <a:r>
              <a:rPr lang="da-DK" dirty="0"/>
              <a:t> af en ny metode. De meget dygtige fysioterapeuter i RCF </a:t>
            </a:r>
            <a:r>
              <a:rPr lang="da-DK" b="1" dirty="0"/>
              <a:t>har allerede mange psykosociale kompetencer</a:t>
            </a:r>
            <a:r>
              <a:rPr lang="da-DK" dirty="0"/>
              <a:t>, men de havde et ønske om at få </a:t>
            </a:r>
            <a:r>
              <a:rPr lang="da-DK" b="1" dirty="0"/>
              <a:t>større systematik </a:t>
            </a:r>
            <a:r>
              <a:rPr lang="da-DK" dirty="0"/>
              <a:t>ind i den del af deres arbejde, og sådan kom projektet i stand.</a:t>
            </a:r>
          </a:p>
          <a:p>
            <a:endParaRPr lang="da-DK" dirty="0"/>
          </a:p>
          <a:p>
            <a:r>
              <a:rPr lang="da-DK" dirty="0"/>
              <a:t>Projektet lægger sig op ad principper fra </a:t>
            </a:r>
            <a:r>
              <a:rPr lang="da-DK" b="1" dirty="0"/>
              <a:t>Hvidbogen</a:t>
            </a:r>
            <a:r>
              <a:rPr lang="da-DK" dirty="0"/>
              <a:t> om Rehabilitering, som udkom i 2022. Vi har især fokus på at </a:t>
            </a:r>
            <a:r>
              <a:rPr lang="da-DK" b="1" dirty="0"/>
              <a:t>understøtte positive ændringer i personens hverdagsliv</a:t>
            </a:r>
            <a:r>
              <a:rPr lang="da-DK" dirty="0"/>
              <a:t>, så de kan finde et godt niveau for </a:t>
            </a:r>
            <a:r>
              <a:rPr lang="da-DK" b="1" dirty="0"/>
              <a:t>aktivitet og social deltagelse</a:t>
            </a:r>
            <a:r>
              <a:rPr lang="da-DK" dirty="0"/>
              <a:t>, begreber, der stammer fra </a:t>
            </a:r>
            <a:r>
              <a:rPr lang="da-DK" b="1" dirty="0" err="1"/>
              <a:t>WHOs</a:t>
            </a:r>
            <a:r>
              <a:rPr lang="da-DK" b="1" dirty="0"/>
              <a:t> biopsykosociale model</a:t>
            </a:r>
            <a:r>
              <a:rPr lang="da-DK" dirty="0"/>
              <a:t>. Aktivitet og social deltagelse kræver </a:t>
            </a:r>
            <a:r>
              <a:rPr lang="da-DK" b="1" dirty="0"/>
              <a:t>mestring</a:t>
            </a:r>
            <a:r>
              <a:rPr lang="da-DK" dirty="0"/>
              <a:t>, ikke kun af de </a:t>
            </a:r>
            <a:r>
              <a:rPr lang="da-DK" b="1" dirty="0"/>
              <a:t>udfordringer</a:t>
            </a:r>
            <a:r>
              <a:rPr lang="da-DK" dirty="0"/>
              <a:t>, som man må leve med, men også mestring af </a:t>
            </a:r>
            <a:r>
              <a:rPr lang="da-DK" b="1" dirty="0"/>
              <a:t>hverdagen</a:t>
            </a:r>
            <a:r>
              <a:rPr lang="da-DK" dirty="0"/>
              <a:t>. Hvis </a:t>
            </a:r>
            <a:r>
              <a:rPr lang="da-DK" b="1" dirty="0"/>
              <a:t>ikke</a:t>
            </a:r>
            <a:r>
              <a:rPr lang="da-DK" dirty="0"/>
              <a:t> hverdagen </a:t>
            </a:r>
            <a:r>
              <a:rPr lang="da-DK" b="1" dirty="0"/>
              <a:t>fungerer</a:t>
            </a:r>
            <a:r>
              <a:rPr lang="da-DK" dirty="0"/>
              <a:t>, så er det meget </a:t>
            </a:r>
            <a:r>
              <a:rPr lang="da-DK" b="1" dirty="0"/>
              <a:t>svært</a:t>
            </a:r>
            <a:r>
              <a:rPr lang="da-DK" dirty="0"/>
              <a:t> at opnå </a:t>
            </a:r>
            <a:r>
              <a:rPr lang="da-DK" b="1" dirty="0"/>
              <a:t>livskvalitet</a:t>
            </a:r>
            <a:r>
              <a:rPr lang="da-DK" dirty="0"/>
              <a:t> og indgå i </a:t>
            </a:r>
            <a:r>
              <a:rPr lang="da-DK" b="1" dirty="0"/>
              <a:t>fællesskaber</a:t>
            </a:r>
            <a:r>
              <a:rPr lang="da-DK" dirty="0"/>
              <a:t> på lige fod med andre.</a:t>
            </a:r>
          </a:p>
          <a:p>
            <a:endParaRPr lang="da-DK" dirty="0"/>
          </a:p>
          <a:p>
            <a:r>
              <a:rPr lang="da-DK" dirty="0"/>
              <a:t>****</a:t>
            </a:r>
          </a:p>
          <a:p>
            <a:r>
              <a:rPr lang="da-DK" dirty="0"/>
              <a:t>Hvidbogen siger desuden, at rehabilitering skal ske fra et </a:t>
            </a:r>
            <a:r>
              <a:rPr lang="da-DK" b="1" dirty="0"/>
              <a:t>indefra-perspektiv,</a:t>
            </a:r>
            <a:r>
              <a:rPr lang="da-DK" dirty="0"/>
              <a:t> dvs. den skal tage afsæt i personens </a:t>
            </a:r>
            <a:r>
              <a:rPr lang="da-DK" b="1" dirty="0"/>
              <a:t>behov, håb, ressourcer og hele livssituation</a:t>
            </a:r>
            <a:r>
              <a:rPr lang="da-DK" dirty="0"/>
              <a:t>. Det kan måske synes en </a:t>
            </a:r>
            <a:r>
              <a:rPr lang="da-DK" b="1" dirty="0"/>
              <a:t>stor mundfuld</a:t>
            </a:r>
            <a:r>
              <a:rPr lang="da-DK" dirty="0"/>
              <a:t>, når man kun har relativt </a:t>
            </a:r>
            <a:r>
              <a:rPr lang="da-DK" b="1" dirty="0"/>
              <a:t>kort tid </a:t>
            </a:r>
            <a:r>
              <a:rPr lang="da-DK" dirty="0"/>
              <a:t>med hver af de personer, som kommer gennem et rehabiliteringsforløb. </a:t>
            </a:r>
            <a:r>
              <a:rPr lang="da-DK" b="1" dirty="0"/>
              <a:t>Et af formålene </a:t>
            </a:r>
            <a:r>
              <a:rPr lang="da-DK" dirty="0"/>
              <a:t>med dette projekt er at vise, hvordan man med en </a:t>
            </a:r>
            <a:r>
              <a:rPr lang="da-DK" b="1" dirty="0"/>
              <a:t>systematisk tilgang</a:t>
            </a:r>
            <a:r>
              <a:rPr lang="da-DK" dirty="0"/>
              <a:t> hurtigt kan finde ind til de mest </a:t>
            </a:r>
            <a:r>
              <a:rPr lang="da-DK" b="1" dirty="0"/>
              <a:t>relevante faktorer og barrierer</a:t>
            </a:r>
            <a:r>
              <a:rPr lang="da-DK" dirty="0"/>
              <a:t>, som personen har med sig fra sit </a:t>
            </a:r>
            <a:r>
              <a:rPr lang="da-DK" b="1" dirty="0"/>
              <a:t>tidligere</a:t>
            </a:r>
            <a:r>
              <a:rPr lang="da-DK" dirty="0"/>
              <a:t> liv og sin </a:t>
            </a:r>
            <a:r>
              <a:rPr lang="da-DK" b="1" dirty="0"/>
              <a:t>nuværende</a:t>
            </a:r>
            <a:r>
              <a:rPr lang="da-DK" dirty="0"/>
              <a:t> situation. </a:t>
            </a:r>
          </a:p>
          <a:p>
            <a:endParaRPr lang="da-DK" dirty="0"/>
          </a:p>
          <a:p>
            <a:r>
              <a:rPr lang="da-DK" dirty="0"/>
              <a:t>Endelig foreslår Hvidbogen at alle rehabiliteringsfaglige skal have </a:t>
            </a:r>
            <a:r>
              <a:rPr lang="da-DK" b="1" dirty="0"/>
              <a:t>brede kompetencer </a:t>
            </a:r>
            <a:r>
              <a:rPr lang="da-DK" dirty="0"/>
              <a:t>i tillæg til deres </a:t>
            </a:r>
            <a:r>
              <a:rPr lang="da-DK" b="1" dirty="0"/>
              <a:t>specialkompetencer</a:t>
            </a:r>
            <a:r>
              <a:rPr lang="da-DK" dirty="0"/>
              <a:t>. Vi foreslår, at </a:t>
            </a:r>
            <a:r>
              <a:rPr lang="da-DK" b="1" dirty="0"/>
              <a:t>den mest centrale brede kompetence </a:t>
            </a:r>
            <a:r>
              <a:rPr lang="da-DK" dirty="0"/>
              <a:t>en rehabiliteringsfaglig kan have, er at kunne sætte sig ind i en </a:t>
            </a:r>
            <a:r>
              <a:rPr lang="da-DK" b="1" dirty="0"/>
              <a:t>persons biopsykosociale indefra-perspektiv </a:t>
            </a:r>
            <a:r>
              <a:rPr lang="da-DK" dirty="0"/>
              <a:t>på en måde, som både giver personen en </a:t>
            </a:r>
            <a:r>
              <a:rPr lang="da-DK" b="1" dirty="0"/>
              <a:t>oplevelse af at blive hørt og forstået </a:t>
            </a:r>
            <a:r>
              <a:rPr lang="da-DK" dirty="0"/>
              <a:t>OG direkte </a:t>
            </a:r>
            <a:r>
              <a:rPr lang="da-DK" b="1" dirty="0"/>
              <a:t>identificerer</a:t>
            </a:r>
            <a:r>
              <a:rPr lang="da-DK" dirty="0"/>
              <a:t>, hvad der er personens </a:t>
            </a:r>
            <a:r>
              <a:rPr lang="da-DK" b="1" dirty="0"/>
              <a:t>næste skridt </a:t>
            </a:r>
            <a:r>
              <a:rPr lang="da-DK" dirty="0"/>
              <a:t>på vejen tilbage til en </a:t>
            </a:r>
            <a:r>
              <a:rPr lang="da-DK" b="1" dirty="0"/>
              <a:t>fungerende hverdag.  </a:t>
            </a:r>
          </a:p>
        </p:txBody>
      </p:sp>
      <p:sp>
        <p:nvSpPr>
          <p:cNvPr id="4" name="Slide Number Placehold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171520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 PSoReKo har vi valgt at fokusere på udvikling og afprøvning af en </a:t>
            </a:r>
            <a:r>
              <a:rPr lang="da-DK" b="1" dirty="0"/>
              <a:t>psykosocial tilgang for ikke-psykologer</a:t>
            </a:r>
            <a:r>
              <a:rPr lang="da-DK" dirty="0"/>
              <a:t>. Ved at inddrage </a:t>
            </a:r>
            <a:r>
              <a:rPr lang="da-DK" b="1" dirty="0"/>
              <a:t>fysioterapeuter</a:t>
            </a:r>
            <a:r>
              <a:rPr lang="da-DK" dirty="0"/>
              <a:t>, så kan den psykosociale tilgang integreres med den </a:t>
            </a:r>
            <a:r>
              <a:rPr lang="da-DK" b="1" dirty="0"/>
              <a:t>biologiske og biomekaniske tilgang</a:t>
            </a:r>
            <a:r>
              <a:rPr lang="da-DK" dirty="0"/>
              <a:t>, så vi dermed udvikler en </a:t>
            </a:r>
            <a:r>
              <a:rPr lang="da-DK" b="1" dirty="0"/>
              <a:t>balanceret biopsykosocial rehabiliteringsmetode</a:t>
            </a:r>
            <a:r>
              <a:rPr lang="da-DK" dirty="0"/>
              <a:t>. </a:t>
            </a:r>
          </a:p>
          <a:p>
            <a:endParaRPr lang="da-DK" dirty="0"/>
          </a:p>
          <a:p>
            <a:r>
              <a:rPr lang="da-DK" dirty="0"/>
              <a:t>Projektet er </a:t>
            </a:r>
            <a:r>
              <a:rPr lang="da-DK" b="1" dirty="0"/>
              <a:t>praksisbaseret</a:t>
            </a:r>
            <a:r>
              <a:rPr lang="da-DK" dirty="0"/>
              <a:t>, det vil sige, at udvikling og afprøvning sker med </a:t>
            </a:r>
            <a:r>
              <a:rPr lang="da-DK" b="1" dirty="0"/>
              <a:t>inddragelse</a:t>
            </a:r>
            <a:r>
              <a:rPr lang="da-DK" dirty="0"/>
              <a:t> af </a:t>
            </a:r>
            <a:r>
              <a:rPr lang="da-DK" b="1" dirty="0"/>
              <a:t>traumatiserede flygtninge</a:t>
            </a:r>
            <a:r>
              <a:rPr lang="da-DK" dirty="0"/>
              <a:t>, som er i </a:t>
            </a:r>
            <a:r>
              <a:rPr lang="da-DK" b="1" dirty="0"/>
              <a:t>behandling</a:t>
            </a:r>
            <a:r>
              <a:rPr lang="da-DK" dirty="0"/>
              <a:t> på RCF. Det gør arbejdet </a:t>
            </a:r>
            <a:r>
              <a:rPr lang="da-DK" b="1" dirty="0"/>
              <a:t>kompetencenært</a:t>
            </a:r>
            <a:r>
              <a:rPr lang="da-DK" dirty="0"/>
              <a:t>, det tillader udviklingen af en systematik, som kan fungere i praksis, og det styrker de psykosociale kompetencer for de fysioterapeuter, som arbejder på projektet.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Projektet er ledet af en </a:t>
            </a:r>
            <a:r>
              <a:rPr lang="da-DK" b="1" dirty="0"/>
              <a:t>styregruppe</a:t>
            </a:r>
            <a:r>
              <a:rPr lang="da-DK" dirty="0"/>
              <a:t>, som består af </a:t>
            </a:r>
            <a:r>
              <a:rPr lang="da-DK" b="1" dirty="0"/>
              <a:t>projektlederen</a:t>
            </a:r>
            <a:r>
              <a:rPr lang="da-DK" dirty="0"/>
              <a:t> Chalotte Glintborg og </a:t>
            </a:r>
            <a:r>
              <a:rPr lang="da-DK" b="1" dirty="0"/>
              <a:t>mig</a:t>
            </a:r>
            <a:r>
              <a:rPr lang="da-DK" dirty="0"/>
              <a:t> fra Aalborg Universitet, og fra RCF deltager lederen, </a:t>
            </a:r>
            <a:r>
              <a:rPr lang="da-DK" b="1" dirty="0"/>
              <a:t>Tonie</a:t>
            </a:r>
            <a:r>
              <a:rPr lang="da-DK" dirty="0"/>
              <a:t>, </a:t>
            </a:r>
            <a:r>
              <a:rPr lang="da-DK" b="1" dirty="0"/>
              <a:t>Christian</a:t>
            </a:r>
            <a:r>
              <a:rPr lang="da-DK" dirty="0"/>
              <a:t> Karlsen Hansen, som er fysioterapeut og </a:t>
            </a:r>
            <a:r>
              <a:rPr lang="da-DK" dirty="0" err="1"/>
              <a:t>RCFs</a:t>
            </a:r>
            <a:r>
              <a:rPr lang="da-DK" dirty="0"/>
              <a:t> </a:t>
            </a:r>
            <a:r>
              <a:rPr lang="da-DK" b="1" dirty="0"/>
              <a:t>tovholder</a:t>
            </a:r>
            <a:r>
              <a:rPr lang="da-DK" dirty="0"/>
              <a:t> på projektet, en, </a:t>
            </a:r>
            <a:r>
              <a:rPr lang="da-DK" b="1" dirty="0"/>
              <a:t>specialpsykolog</a:t>
            </a:r>
            <a:r>
              <a:rPr lang="da-DK" dirty="0"/>
              <a:t>, Kirstine Bruun Larsen og en </a:t>
            </a:r>
            <a:r>
              <a:rPr lang="da-DK" b="1" dirty="0"/>
              <a:t>tolkerepræsentant</a:t>
            </a:r>
            <a:r>
              <a:rPr lang="da-DK" dirty="0"/>
              <a:t>, Ashraf </a:t>
            </a:r>
            <a:r>
              <a:rPr lang="da-DK" dirty="0" err="1"/>
              <a:t>Darwice</a:t>
            </a:r>
            <a:r>
              <a:rPr lang="da-DK" dirty="0"/>
              <a:t>. Endelig har vi en </a:t>
            </a:r>
            <a:r>
              <a:rPr lang="da-DK" b="1" dirty="0"/>
              <a:t>frivillig</a:t>
            </a:r>
            <a:r>
              <a:rPr lang="da-DK" dirty="0"/>
              <a:t>, Avin </a:t>
            </a:r>
            <a:r>
              <a:rPr lang="da-DK" dirty="0" err="1"/>
              <a:t>Chir</a:t>
            </a:r>
            <a:r>
              <a:rPr lang="da-DK" dirty="0"/>
              <a:t>, fra </a:t>
            </a:r>
            <a:r>
              <a:rPr lang="da-DK" b="1" dirty="0"/>
              <a:t>Dansk Flygtningehjælp</a:t>
            </a:r>
            <a:r>
              <a:rPr lang="da-DK" dirty="0"/>
              <a:t>, som selv er tidligere flygtning. Hun </a:t>
            </a:r>
            <a:r>
              <a:rPr lang="da-DK" b="1" dirty="0"/>
              <a:t>repræsenterer</a:t>
            </a:r>
            <a:r>
              <a:rPr lang="da-DK" dirty="0"/>
              <a:t> de traumatiserede flygtninge, som vil blive bedt om at deltage i afprøvningen af det nye tiltag.</a:t>
            </a:r>
            <a:endParaRPr lang="da-DK" b="1" dirty="0"/>
          </a:p>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386834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Projektet bygger på </a:t>
            </a:r>
            <a:r>
              <a:rPr lang="da-DK" b="1" dirty="0"/>
              <a:t>IMACC-teorien,</a:t>
            </a:r>
            <a:r>
              <a:rPr lang="da-DK" dirty="0"/>
              <a:t> som var resultatet af et forskningsprojekt jeg gennemførte for </a:t>
            </a:r>
            <a:r>
              <a:rPr lang="da-DK" b="1" dirty="0"/>
              <a:t>15 år siden</a:t>
            </a:r>
            <a:r>
              <a:rPr lang="da-DK" dirty="0"/>
              <a:t>. </a:t>
            </a:r>
          </a:p>
          <a:p>
            <a:endParaRPr lang="da-DK" dirty="0"/>
          </a:p>
          <a:p>
            <a:r>
              <a:rPr lang="da-DK" dirty="0"/>
              <a:t>IMACC står for </a:t>
            </a:r>
            <a:r>
              <a:rPr lang="da-DK" b="1" dirty="0"/>
              <a:t>Integrative Model of Adjustment to </a:t>
            </a:r>
            <a:r>
              <a:rPr lang="da-DK" b="1" dirty="0" err="1"/>
              <a:t>Chronic</a:t>
            </a:r>
            <a:r>
              <a:rPr lang="da-DK" b="1" dirty="0"/>
              <a:t> </a:t>
            </a:r>
            <a:r>
              <a:rPr lang="da-DK" b="1" dirty="0" err="1"/>
              <a:t>Conditions</a:t>
            </a:r>
            <a:r>
              <a:rPr lang="da-DK" b="1" dirty="0"/>
              <a:t>, </a:t>
            </a:r>
            <a:r>
              <a:rPr lang="da-DK" b="0" dirty="0"/>
              <a:t>men vi har revideret slutningen af titlen til</a:t>
            </a:r>
            <a:r>
              <a:rPr lang="da-DK" b="1" dirty="0"/>
              <a:t> Continuous Challenges</a:t>
            </a:r>
            <a:r>
              <a:rPr lang="da-DK" b="0" dirty="0"/>
              <a:t> for at omfatte alle typer af svære </a:t>
            </a:r>
            <a:r>
              <a:rPr lang="da-DK" b="1" dirty="0"/>
              <a:t>livsændrende begivenheder</a:t>
            </a:r>
            <a:r>
              <a:rPr lang="da-DK" b="0" dirty="0"/>
              <a:t>. D</a:t>
            </a:r>
            <a:r>
              <a:rPr lang="da-DK" dirty="0"/>
              <a:t>et er en teori om den </a:t>
            </a:r>
            <a:r>
              <a:rPr lang="da-DK" b="1" dirty="0"/>
              <a:t>biopsykosociale tilpasningsproces</a:t>
            </a:r>
            <a:r>
              <a:rPr lang="da-DK" dirty="0"/>
              <a:t>. Med andre ord, den beskriver den </a:t>
            </a:r>
            <a:r>
              <a:rPr lang="da-DK" b="1" dirty="0"/>
              <a:t>forandringsproces</a:t>
            </a:r>
            <a:r>
              <a:rPr lang="da-DK" dirty="0"/>
              <a:t>, som man går igennem, når man har været udsat for noget </a:t>
            </a:r>
            <a:r>
              <a:rPr lang="da-DK" b="1" dirty="0"/>
              <a:t>livsændrende</a:t>
            </a:r>
            <a:r>
              <a:rPr lang="da-DK" dirty="0"/>
              <a:t> og er nødt til at </a:t>
            </a:r>
            <a:r>
              <a:rPr lang="da-DK" b="1" dirty="0"/>
              <a:t>lære at leve med senfølger</a:t>
            </a:r>
            <a:r>
              <a:rPr lang="da-DK" dirty="0"/>
              <a:t> eller andre </a:t>
            </a:r>
            <a:r>
              <a:rPr lang="da-DK" sz="1200" b="1" kern="1200" dirty="0">
                <a:solidFill>
                  <a:schemeClr val="tx1"/>
                </a:solidFill>
                <a:latin typeface="+mn-lt"/>
                <a:ea typeface="+mn-ea"/>
                <a:cs typeface="+mn-cs"/>
              </a:rPr>
              <a:t>vedvarende</a:t>
            </a:r>
            <a:r>
              <a:rPr lang="da-DK" dirty="0"/>
              <a:t> </a:t>
            </a:r>
            <a:r>
              <a:rPr lang="da-DK" sz="1200" b="1" kern="1200" dirty="0">
                <a:solidFill>
                  <a:schemeClr val="tx1"/>
                </a:solidFill>
                <a:latin typeface="+mn-lt"/>
                <a:ea typeface="+mn-ea"/>
                <a:cs typeface="+mn-cs"/>
              </a:rPr>
              <a:t>udfordringer</a:t>
            </a:r>
            <a:r>
              <a:rPr lang="da-DK" dirty="0"/>
              <a:t> i </a:t>
            </a:r>
            <a:r>
              <a:rPr lang="da-DK" sz="1200" b="1" kern="1200" dirty="0">
                <a:solidFill>
                  <a:schemeClr val="tx1"/>
                </a:solidFill>
                <a:latin typeface="+mn-lt"/>
                <a:ea typeface="+mn-ea"/>
                <a:cs typeface="+mn-cs"/>
              </a:rPr>
              <a:t>hverdagen</a:t>
            </a:r>
            <a:r>
              <a:rPr lang="da-DK" dirty="0"/>
              <a:t>. Den giver mulighed for </a:t>
            </a:r>
            <a:r>
              <a:rPr lang="da-DK" sz="1200" b="1" kern="1200" dirty="0">
                <a:solidFill>
                  <a:schemeClr val="tx1"/>
                </a:solidFill>
                <a:latin typeface="+mn-lt"/>
                <a:ea typeface="+mn-ea"/>
                <a:cs typeface="+mn-cs"/>
              </a:rPr>
              <a:t>systematisk</a:t>
            </a:r>
            <a:r>
              <a:rPr lang="da-DK" dirty="0"/>
              <a:t> at </a:t>
            </a:r>
            <a:r>
              <a:rPr lang="da-DK" sz="1200" b="1" kern="1200" dirty="0">
                <a:solidFill>
                  <a:schemeClr val="tx1"/>
                </a:solidFill>
                <a:latin typeface="+mn-lt"/>
                <a:ea typeface="+mn-ea"/>
                <a:cs typeface="+mn-cs"/>
              </a:rPr>
              <a:t>udrede</a:t>
            </a:r>
            <a:r>
              <a:rPr lang="da-DK" dirty="0"/>
              <a:t> en persons </a:t>
            </a:r>
            <a:r>
              <a:rPr lang="da-DK" sz="1200" b="1" kern="1200" dirty="0">
                <a:solidFill>
                  <a:schemeClr val="tx1"/>
                </a:solidFill>
                <a:latin typeface="+mn-lt"/>
                <a:ea typeface="+mn-ea"/>
                <a:cs typeface="+mn-cs"/>
              </a:rPr>
              <a:t>indefra-perspektiv</a:t>
            </a:r>
            <a:r>
              <a:rPr lang="da-DK" dirty="0"/>
              <a:t>, sådan som Hvidbogen foreskriver. </a:t>
            </a:r>
          </a:p>
          <a:p>
            <a:endParaRPr lang="da-DK" dirty="0"/>
          </a:p>
          <a:p>
            <a:r>
              <a:rPr lang="da-DK" dirty="0"/>
              <a:t>Lige lidt om </a:t>
            </a:r>
            <a:r>
              <a:rPr lang="da-DK" sz="1200" b="1" kern="1200" dirty="0">
                <a:solidFill>
                  <a:schemeClr val="tx1"/>
                </a:solidFill>
                <a:latin typeface="+mn-lt"/>
                <a:ea typeface="+mn-ea"/>
                <a:cs typeface="+mn-cs"/>
              </a:rPr>
              <a:t>tilpasning</a:t>
            </a:r>
            <a:r>
              <a:rPr lang="da-DK" dirty="0"/>
              <a:t>; der er forskellige faglige begreber for tilpasning, eller det at lære at leve med… Indenfor </a:t>
            </a:r>
            <a:r>
              <a:rPr lang="da-DK" sz="1200" b="1" kern="1200" dirty="0">
                <a:solidFill>
                  <a:schemeClr val="tx1"/>
                </a:solidFill>
                <a:latin typeface="+mn-lt"/>
                <a:ea typeface="+mn-ea"/>
                <a:cs typeface="+mn-cs"/>
              </a:rPr>
              <a:t>længerevarende</a:t>
            </a:r>
            <a:r>
              <a:rPr lang="da-DK" dirty="0"/>
              <a:t> </a:t>
            </a:r>
            <a:r>
              <a:rPr lang="da-DK" sz="1200" b="1" kern="1200" dirty="0">
                <a:solidFill>
                  <a:schemeClr val="tx1"/>
                </a:solidFill>
                <a:latin typeface="+mn-lt"/>
                <a:ea typeface="+mn-ea"/>
                <a:cs typeface="+mn-cs"/>
              </a:rPr>
              <a:t>somatiske</a:t>
            </a:r>
            <a:r>
              <a:rPr lang="da-DK" dirty="0"/>
              <a:t> sygdomme og funktionsevnenedsættelser taler man om </a:t>
            </a:r>
            <a:r>
              <a:rPr lang="da-DK" sz="1200" b="1" kern="1200" dirty="0">
                <a:solidFill>
                  <a:schemeClr val="tx1"/>
                </a:solidFill>
                <a:latin typeface="+mn-lt"/>
                <a:ea typeface="+mn-ea"/>
                <a:cs typeface="+mn-cs"/>
              </a:rPr>
              <a:t>psykosocial</a:t>
            </a:r>
            <a:r>
              <a:rPr lang="da-DK" dirty="0"/>
              <a:t> </a:t>
            </a:r>
            <a:r>
              <a:rPr lang="da-DK" sz="1200" b="1" kern="1200" dirty="0">
                <a:solidFill>
                  <a:schemeClr val="tx1"/>
                </a:solidFill>
                <a:latin typeface="+mn-lt"/>
                <a:ea typeface="+mn-ea"/>
                <a:cs typeface="+mn-cs"/>
              </a:rPr>
              <a:t>transition</a:t>
            </a:r>
            <a:r>
              <a:rPr lang="da-DK" dirty="0"/>
              <a:t>, og indenfor </a:t>
            </a:r>
            <a:r>
              <a:rPr lang="da-DK" sz="1200" b="1" kern="1200" dirty="0">
                <a:solidFill>
                  <a:schemeClr val="tx1"/>
                </a:solidFill>
                <a:latin typeface="+mn-lt"/>
                <a:ea typeface="+mn-ea"/>
                <a:cs typeface="+mn-cs"/>
              </a:rPr>
              <a:t>psykiatrien</a:t>
            </a:r>
            <a:r>
              <a:rPr lang="da-DK" dirty="0"/>
              <a:t> kaldes den personlige forandringsproces </a:t>
            </a:r>
            <a:r>
              <a:rPr lang="da-DK" sz="1200" b="1" kern="1200" dirty="0">
                <a:solidFill>
                  <a:schemeClr val="tx1"/>
                </a:solidFill>
                <a:latin typeface="+mn-lt"/>
                <a:ea typeface="+mn-ea"/>
                <a:cs typeface="+mn-cs"/>
              </a:rPr>
              <a:t>Recovery</a:t>
            </a:r>
            <a:r>
              <a:rPr lang="da-DK" dirty="0"/>
              <a:t>. </a:t>
            </a:r>
          </a:p>
          <a:p>
            <a:endParaRPr lang="da-DK" dirty="0"/>
          </a:p>
          <a:p>
            <a:r>
              <a:rPr lang="da-DK" dirty="0"/>
              <a:t>****</a:t>
            </a:r>
          </a:p>
          <a:p>
            <a:r>
              <a:rPr lang="da-DK" dirty="0"/>
              <a:t>Projektet prøver at </a:t>
            </a:r>
            <a:r>
              <a:rPr lang="da-DK" sz="1200" b="1" kern="1200" dirty="0">
                <a:solidFill>
                  <a:schemeClr val="tx1"/>
                </a:solidFill>
                <a:latin typeface="+mn-lt"/>
                <a:ea typeface="+mn-ea"/>
                <a:cs typeface="+mn-cs"/>
              </a:rPr>
              <a:t>minimere</a:t>
            </a:r>
            <a:r>
              <a:rPr lang="da-DK" dirty="0"/>
              <a:t> </a:t>
            </a:r>
            <a:r>
              <a:rPr lang="da-DK" sz="1200" b="1" kern="1200" dirty="0">
                <a:solidFill>
                  <a:schemeClr val="tx1"/>
                </a:solidFill>
                <a:latin typeface="+mn-lt"/>
                <a:ea typeface="+mn-ea"/>
                <a:cs typeface="+mn-cs"/>
              </a:rPr>
              <a:t>fagterminologi</a:t>
            </a:r>
            <a:r>
              <a:rPr lang="da-DK" dirty="0"/>
              <a:t> og øge brugen af </a:t>
            </a:r>
            <a:r>
              <a:rPr lang="da-DK" sz="1200" b="1" kern="1200" dirty="0">
                <a:solidFill>
                  <a:schemeClr val="tx1"/>
                </a:solidFill>
                <a:latin typeface="+mn-lt"/>
                <a:ea typeface="+mn-ea"/>
                <a:cs typeface="+mn-cs"/>
              </a:rPr>
              <a:t>begreber</a:t>
            </a:r>
            <a:r>
              <a:rPr lang="da-DK" dirty="0"/>
              <a:t>, som alle kan forstå og forholde sig til, så alle samtaler kan foregå på personens præmisser. Vi bruger derfor ordet </a:t>
            </a:r>
            <a:r>
              <a:rPr lang="da-DK" sz="1200" b="1" kern="1200" dirty="0">
                <a:solidFill>
                  <a:schemeClr val="tx1"/>
                </a:solidFill>
                <a:latin typeface="+mn-lt"/>
                <a:ea typeface="+mn-ea"/>
                <a:cs typeface="+mn-cs"/>
              </a:rPr>
              <a:t>tilpasning</a:t>
            </a:r>
            <a:r>
              <a:rPr lang="da-DK" dirty="0"/>
              <a:t> om den personlige </a:t>
            </a:r>
            <a:r>
              <a:rPr lang="da-DK" sz="1200" b="1" kern="1200" dirty="0">
                <a:solidFill>
                  <a:schemeClr val="tx1"/>
                </a:solidFill>
                <a:latin typeface="+mn-lt"/>
                <a:ea typeface="+mn-ea"/>
                <a:cs typeface="+mn-cs"/>
              </a:rPr>
              <a:t>forandringsproces</a:t>
            </a:r>
            <a:r>
              <a:rPr lang="da-DK" dirty="0"/>
              <a:t>.</a:t>
            </a:r>
          </a:p>
          <a:p>
            <a:endParaRPr lang="da-DK" dirty="0"/>
          </a:p>
          <a:p>
            <a:r>
              <a:rPr lang="da-DK" sz="1200" b="1" kern="1200" dirty="0">
                <a:solidFill>
                  <a:schemeClr val="tx1"/>
                </a:solidFill>
                <a:latin typeface="+mn-lt"/>
                <a:ea typeface="+mn-ea"/>
                <a:cs typeface="+mn-cs"/>
              </a:rPr>
              <a:t>Tilpasning</a:t>
            </a:r>
            <a:r>
              <a:rPr lang="da-DK" dirty="0"/>
              <a:t> er en </a:t>
            </a:r>
            <a:r>
              <a:rPr lang="da-DK" sz="1200" b="1" kern="1200" dirty="0">
                <a:solidFill>
                  <a:schemeClr val="tx1"/>
                </a:solidFill>
                <a:latin typeface="+mn-lt"/>
                <a:ea typeface="+mn-ea"/>
                <a:cs typeface="+mn-cs"/>
              </a:rPr>
              <a:t>normal</a:t>
            </a:r>
            <a:r>
              <a:rPr lang="da-DK" dirty="0"/>
              <a:t> proces – vi tilpasser os nye forhold hele vejen gennem livet, når vi starter </a:t>
            </a:r>
            <a:r>
              <a:rPr lang="da-DK" sz="1200" b="1" kern="1200" dirty="0">
                <a:solidFill>
                  <a:schemeClr val="tx1"/>
                </a:solidFill>
                <a:latin typeface="+mn-lt"/>
                <a:ea typeface="+mn-ea"/>
                <a:cs typeface="+mn-cs"/>
              </a:rPr>
              <a:t>skole</a:t>
            </a:r>
            <a:r>
              <a:rPr lang="da-DK" dirty="0"/>
              <a:t>, nyt </a:t>
            </a:r>
            <a:r>
              <a:rPr lang="da-DK" sz="1200" b="1" kern="1200" dirty="0">
                <a:solidFill>
                  <a:schemeClr val="tx1"/>
                </a:solidFill>
                <a:latin typeface="+mn-lt"/>
                <a:ea typeface="+mn-ea"/>
                <a:cs typeface="+mn-cs"/>
              </a:rPr>
              <a:t>arbejde</a:t>
            </a:r>
            <a:r>
              <a:rPr lang="da-DK" dirty="0"/>
              <a:t>, bliver </a:t>
            </a:r>
            <a:r>
              <a:rPr lang="da-DK" sz="1200" b="1" kern="1200" dirty="0">
                <a:solidFill>
                  <a:schemeClr val="tx1"/>
                </a:solidFill>
                <a:latin typeface="+mn-lt"/>
                <a:ea typeface="+mn-ea"/>
                <a:cs typeface="+mn-cs"/>
              </a:rPr>
              <a:t>gift</a:t>
            </a:r>
            <a:r>
              <a:rPr lang="da-DK" dirty="0"/>
              <a:t> og får </a:t>
            </a:r>
            <a:r>
              <a:rPr lang="da-DK" sz="1200" b="1" kern="1200" dirty="0">
                <a:solidFill>
                  <a:schemeClr val="tx1"/>
                </a:solidFill>
                <a:latin typeface="+mn-lt"/>
                <a:ea typeface="+mn-ea"/>
                <a:cs typeface="+mn-cs"/>
              </a:rPr>
              <a:t>børn</a:t>
            </a:r>
            <a:r>
              <a:rPr lang="da-DK" dirty="0"/>
              <a:t>, osv. Men disse er oftest forandringer, som vi </a:t>
            </a:r>
            <a:r>
              <a:rPr lang="da-DK" sz="1200" b="1" kern="1200" dirty="0">
                <a:solidFill>
                  <a:schemeClr val="tx1"/>
                </a:solidFill>
                <a:latin typeface="+mn-lt"/>
                <a:ea typeface="+mn-ea"/>
                <a:cs typeface="+mn-cs"/>
              </a:rPr>
              <a:t>forventer</a:t>
            </a:r>
            <a:r>
              <a:rPr lang="da-DK" dirty="0"/>
              <a:t> og (som regel) </a:t>
            </a:r>
            <a:r>
              <a:rPr lang="da-DK" sz="1200" b="1" kern="1200" dirty="0">
                <a:solidFill>
                  <a:schemeClr val="tx1"/>
                </a:solidFill>
                <a:latin typeface="+mn-lt"/>
                <a:ea typeface="+mn-ea"/>
                <a:cs typeface="+mn-cs"/>
              </a:rPr>
              <a:t>ønsker</a:t>
            </a:r>
            <a:r>
              <a:rPr lang="da-DK" dirty="0"/>
              <a:t>. Det er vanskeligere at tilpasse sig et liv, hvor man er </a:t>
            </a:r>
            <a:r>
              <a:rPr lang="da-DK" sz="1200" b="1" kern="1200" dirty="0">
                <a:solidFill>
                  <a:schemeClr val="tx1"/>
                </a:solidFill>
                <a:latin typeface="+mn-lt"/>
                <a:ea typeface="+mn-ea"/>
                <a:cs typeface="+mn-cs"/>
              </a:rPr>
              <a:t>tvunget</a:t>
            </a:r>
            <a:r>
              <a:rPr lang="da-DK" dirty="0"/>
              <a:t> til at </a:t>
            </a:r>
            <a:r>
              <a:rPr lang="da-DK" sz="1200" b="1" kern="1200" dirty="0">
                <a:solidFill>
                  <a:schemeClr val="tx1"/>
                </a:solidFill>
                <a:latin typeface="+mn-lt"/>
                <a:ea typeface="+mn-ea"/>
                <a:cs typeface="+mn-cs"/>
              </a:rPr>
              <a:t>leve</a:t>
            </a:r>
            <a:r>
              <a:rPr lang="da-DK" dirty="0"/>
              <a:t> med noget, som man </a:t>
            </a:r>
            <a:r>
              <a:rPr lang="da-DK" sz="1200" b="1" kern="1200" dirty="0">
                <a:solidFill>
                  <a:schemeClr val="tx1"/>
                </a:solidFill>
                <a:latin typeface="+mn-lt"/>
                <a:ea typeface="+mn-ea"/>
                <a:cs typeface="+mn-cs"/>
              </a:rPr>
              <a:t>ikke</a:t>
            </a:r>
            <a:r>
              <a:rPr lang="da-DK" dirty="0"/>
              <a:t> </a:t>
            </a:r>
            <a:r>
              <a:rPr lang="da-DK" sz="1200" b="1" kern="1200" dirty="0">
                <a:solidFill>
                  <a:schemeClr val="tx1"/>
                </a:solidFill>
                <a:latin typeface="+mn-lt"/>
                <a:ea typeface="+mn-ea"/>
                <a:cs typeface="+mn-cs"/>
              </a:rPr>
              <a:t>vil</a:t>
            </a:r>
            <a:r>
              <a:rPr lang="da-DK" dirty="0"/>
              <a:t> </a:t>
            </a:r>
            <a:r>
              <a:rPr lang="da-DK" sz="1200" b="1" kern="1200" dirty="0">
                <a:solidFill>
                  <a:schemeClr val="tx1"/>
                </a:solidFill>
                <a:latin typeface="+mn-lt"/>
                <a:ea typeface="+mn-ea"/>
                <a:cs typeface="+mn-cs"/>
              </a:rPr>
              <a:t>have</a:t>
            </a:r>
            <a:r>
              <a:rPr lang="da-DK" dirty="0"/>
              <a:t>. </a:t>
            </a:r>
            <a:r>
              <a:rPr lang="da-DK" sz="1200" b="1" kern="1200" dirty="0">
                <a:solidFill>
                  <a:schemeClr val="tx1"/>
                </a:solidFill>
                <a:latin typeface="+mn-lt"/>
                <a:ea typeface="+mn-ea"/>
                <a:cs typeface="+mn-cs"/>
              </a:rPr>
              <a:t>Forskning</a:t>
            </a:r>
            <a:r>
              <a:rPr lang="da-DK" dirty="0"/>
              <a:t> indenfor tilpasning til længerevarende helbredstilstande anslår, at </a:t>
            </a:r>
            <a:r>
              <a:rPr lang="da-DK" sz="1200" b="1" kern="1200" dirty="0">
                <a:solidFill>
                  <a:schemeClr val="tx1"/>
                </a:solidFill>
                <a:latin typeface="+mn-lt"/>
                <a:ea typeface="+mn-ea"/>
                <a:cs typeface="+mn-cs"/>
              </a:rPr>
              <a:t>omkring</a:t>
            </a:r>
            <a:r>
              <a:rPr lang="da-DK" dirty="0"/>
              <a:t> </a:t>
            </a:r>
            <a:r>
              <a:rPr lang="da-DK" sz="1200" b="1" kern="1200" dirty="0">
                <a:solidFill>
                  <a:schemeClr val="tx1"/>
                </a:solidFill>
                <a:latin typeface="+mn-lt"/>
                <a:ea typeface="+mn-ea"/>
                <a:cs typeface="+mn-cs"/>
              </a:rPr>
              <a:t>halvdelen</a:t>
            </a:r>
            <a:r>
              <a:rPr lang="da-DK" dirty="0"/>
              <a:t> </a:t>
            </a:r>
            <a:r>
              <a:rPr lang="da-DK" sz="1200" b="1" kern="1200" dirty="0">
                <a:solidFill>
                  <a:schemeClr val="tx1"/>
                </a:solidFill>
                <a:latin typeface="+mn-lt"/>
                <a:ea typeface="+mn-ea"/>
                <a:cs typeface="+mn-cs"/>
              </a:rPr>
              <a:t>ikke</a:t>
            </a:r>
            <a:r>
              <a:rPr lang="da-DK" dirty="0"/>
              <a:t> </a:t>
            </a:r>
            <a:r>
              <a:rPr lang="da-DK" sz="1200" b="1" kern="1200" dirty="0">
                <a:solidFill>
                  <a:schemeClr val="tx1"/>
                </a:solidFill>
                <a:latin typeface="+mn-lt"/>
                <a:ea typeface="+mn-ea"/>
                <a:cs typeface="+mn-cs"/>
              </a:rPr>
              <a:t>formår</a:t>
            </a:r>
            <a:r>
              <a:rPr lang="da-DK" dirty="0"/>
              <a:t> at </a:t>
            </a:r>
            <a:r>
              <a:rPr lang="da-DK" sz="1200" b="1" kern="1200" dirty="0">
                <a:solidFill>
                  <a:schemeClr val="tx1"/>
                </a:solidFill>
                <a:latin typeface="+mn-lt"/>
                <a:ea typeface="+mn-ea"/>
                <a:cs typeface="+mn-cs"/>
              </a:rPr>
              <a:t>tilpasse</a:t>
            </a:r>
            <a:r>
              <a:rPr lang="da-DK" dirty="0"/>
              <a:t> sig og mestre deres helbredstilstand godt nok til at få en </a:t>
            </a:r>
            <a:r>
              <a:rPr lang="da-DK" sz="1200" b="1" kern="1200" dirty="0">
                <a:solidFill>
                  <a:schemeClr val="tx1"/>
                </a:solidFill>
                <a:latin typeface="+mn-lt"/>
                <a:ea typeface="+mn-ea"/>
                <a:cs typeface="+mn-cs"/>
              </a:rPr>
              <a:t>OK</a:t>
            </a:r>
            <a:r>
              <a:rPr lang="da-DK" dirty="0"/>
              <a:t> hverdag. </a:t>
            </a:r>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189886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IMACC-teorien </a:t>
            </a:r>
            <a:r>
              <a:rPr lang="da-DK" dirty="0"/>
              <a:t>forklarer, hvorfor man ofte ser </a:t>
            </a:r>
            <a:r>
              <a:rPr lang="da-DK" sz="1200" b="1" kern="1200" dirty="0">
                <a:solidFill>
                  <a:schemeClr val="tx1"/>
                </a:solidFill>
                <a:latin typeface="+mn-lt"/>
                <a:ea typeface="+mn-ea"/>
                <a:cs typeface="+mn-cs"/>
              </a:rPr>
              <a:t>negativ</a:t>
            </a:r>
            <a:r>
              <a:rPr lang="da-DK" dirty="0"/>
              <a:t> </a:t>
            </a:r>
            <a:r>
              <a:rPr lang="da-DK" sz="1200" b="1" kern="1200" dirty="0">
                <a:solidFill>
                  <a:schemeClr val="tx1"/>
                </a:solidFill>
                <a:latin typeface="+mn-lt"/>
                <a:ea typeface="+mn-ea"/>
                <a:cs typeface="+mn-cs"/>
              </a:rPr>
              <a:t>forandring</a:t>
            </a:r>
            <a:r>
              <a:rPr lang="da-DK" dirty="0"/>
              <a:t> over tid i den </a:t>
            </a:r>
            <a:r>
              <a:rPr lang="da-DK" sz="1200" b="1" kern="1200" dirty="0">
                <a:solidFill>
                  <a:schemeClr val="tx1"/>
                </a:solidFill>
                <a:latin typeface="+mn-lt"/>
                <a:ea typeface="+mn-ea"/>
                <a:cs typeface="+mn-cs"/>
              </a:rPr>
              <a:t>gruppe</a:t>
            </a:r>
            <a:r>
              <a:rPr lang="da-DK" dirty="0"/>
              <a:t>, som </a:t>
            </a:r>
            <a:r>
              <a:rPr lang="da-DK" sz="1200" b="1" kern="1200" dirty="0">
                <a:solidFill>
                  <a:schemeClr val="tx1"/>
                </a:solidFill>
                <a:latin typeface="+mn-lt"/>
                <a:ea typeface="+mn-ea"/>
                <a:cs typeface="+mn-cs"/>
              </a:rPr>
              <a:t>ikke</a:t>
            </a:r>
            <a:r>
              <a:rPr lang="da-DK" dirty="0"/>
              <a:t> tilpasser sig. Teorien viser også, </a:t>
            </a:r>
            <a:r>
              <a:rPr lang="da-DK" sz="1200" b="1" kern="1200" dirty="0">
                <a:solidFill>
                  <a:schemeClr val="tx1"/>
                </a:solidFill>
                <a:latin typeface="+mn-lt"/>
                <a:ea typeface="+mn-ea"/>
                <a:cs typeface="+mn-cs"/>
              </a:rPr>
              <a:t>hvordan</a:t>
            </a:r>
            <a:r>
              <a:rPr lang="da-DK" dirty="0"/>
              <a:t> man kan </a:t>
            </a:r>
            <a:r>
              <a:rPr lang="da-DK" sz="1200" b="1" kern="1200" dirty="0">
                <a:solidFill>
                  <a:schemeClr val="tx1"/>
                </a:solidFill>
                <a:latin typeface="+mn-lt"/>
                <a:ea typeface="+mn-ea"/>
                <a:cs typeface="+mn-cs"/>
              </a:rPr>
              <a:t>arbejde</a:t>
            </a:r>
            <a:r>
              <a:rPr lang="da-DK" dirty="0"/>
              <a:t> i </a:t>
            </a:r>
            <a:r>
              <a:rPr lang="da-DK" sz="1200" b="1" kern="1200" dirty="0">
                <a:solidFill>
                  <a:schemeClr val="tx1"/>
                </a:solidFill>
                <a:latin typeface="+mn-lt"/>
                <a:ea typeface="+mn-ea"/>
                <a:cs typeface="+mn-cs"/>
              </a:rPr>
              <a:t>rehabiliteringen</a:t>
            </a:r>
            <a:r>
              <a:rPr lang="da-DK" dirty="0"/>
              <a:t> med </a:t>
            </a:r>
            <a:r>
              <a:rPr lang="da-DK" sz="1200" b="1" kern="1200" dirty="0">
                <a:solidFill>
                  <a:schemeClr val="tx1"/>
                </a:solidFill>
                <a:latin typeface="+mn-lt"/>
                <a:ea typeface="+mn-ea"/>
                <a:cs typeface="+mn-cs"/>
              </a:rPr>
              <a:t>kortlægning</a:t>
            </a:r>
            <a:r>
              <a:rPr lang="da-DK" dirty="0"/>
              <a:t> af </a:t>
            </a:r>
            <a:r>
              <a:rPr lang="da-DK" sz="1200" b="1" kern="1200" dirty="0">
                <a:solidFill>
                  <a:schemeClr val="tx1"/>
                </a:solidFill>
                <a:latin typeface="+mn-lt"/>
                <a:ea typeface="+mn-ea"/>
                <a:cs typeface="+mn-cs"/>
              </a:rPr>
              <a:t>barrierer</a:t>
            </a:r>
            <a:r>
              <a:rPr lang="da-DK" dirty="0"/>
              <a:t> mod tilpasning, og den viser, at </a:t>
            </a:r>
            <a:r>
              <a:rPr lang="da-DK" sz="1200" b="1" kern="1200" dirty="0">
                <a:solidFill>
                  <a:schemeClr val="tx1"/>
                </a:solidFill>
                <a:latin typeface="+mn-lt"/>
                <a:ea typeface="+mn-ea"/>
                <a:cs typeface="+mn-cs"/>
              </a:rPr>
              <a:t>tilpasningsprocessen</a:t>
            </a:r>
            <a:r>
              <a:rPr lang="da-DK" dirty="0"/>
              <a:t> </a:t>
            </a:r>
            <a:r>
              <a:rPr lang="da-DK" sz="1200" b="1" kern="1200" dirty="0">
                <a:solidFill>
                  <a:schemeClr val="tx1"/>
                </a:solidFill>
                <a:latin typeface="+mn-lt"/>
                <a:ea typeface="+mn-ea"/>
                <a:cs typeface="+mn-cs"/>
              </a:rPr>
              <a:t>fortsætter</a:t>
            </a:r>
            <a:r>
              <a:rPr lang="da-DK" dirty="0"/>
              <a:t> længe efter rehabiliteringen, for nogle måske </a:t>
            </a:r>
            <a:r>
              <a:rPr lang="da-DK" sz="1200" b="1" kern="1200" dirty="0">
                <a:solidFill>
                  <a:schemeClr val="tx1"/>
                </a:solidFill>
                <a:latin typeface="+mn-lt"/>
                <a:ea typeface="+mn-ea"/>
                <a:cs typeface="+mn-cs"/>
              </a:rPr>
              <a:t>resten</a:t>
            </a:r>
            <a:r>
              <a:rPr lang="da-DK" dirty="0"/>
              <a:t> af </a:t>
            </a:r>
            <a:r>
              <a:rPr lang="da-DK" sz="1200" b="1" kern="1200" dirty="0">
                <a:solidFill>
                  <a:schemeClr val="tx1"/>
                </a:solidFill>
                <a:latin typeface="+mn-lt"/>
                <a:ea typeface="+mn-ea"/>
                <a:cs typeface="+mn-cs"/>
              </a:rPr>
              <a:t>livet</a:t>
            </a:r>
            <a:r>
              <a:rPr lang="da-DK" dirty="0"/>
              <a:t>. Pointen er, at det </a:t>
            </a:r>
            <a:r>
              <a:rPr lang="da-DK" sz="1200" b="1" kern="1200" dirty="0">
                <a:solidFill>
                  <a:schemeClr val="tx1"/>
                </a:solidFill>
                <a:latin typeface="+mn-lt"/>
                <a:ea typeface="+mn-ea"/>
                <a:cs typeface="+mn-cs"/>
              </a:rPr>
              <a:t>ikke</a:t>
            </a:r>
            <a:r>
              <a:rPr lang="da-DK" dirty="0"/>
              <a:t> er </a:t>
            </a:r>
            <a:r>
              <a:rPr lang="da-DK" sz="1200" b="1" kern="1200" dirty="0">
                <a:solidFill>
                  <a:schemeClr val="tx1"/>
                </a:solidFill>
                <a:latin typeface="+mn-lt"/>
                <a:ea typeface="+mn-ea"/>
                <a:cs typeface="+mn-cs"/>
              </a:rPr>
              <a:t>nok</a:t>
            </a:r>
            <a:r>
              <a:rPr lang="da-DK" dirty="0"/>
              <a:t> at give </a:t>
            </a:r>
            <a:r>
              <a:rPr lang="da-DK" sz="1200" b="1" kern="1200" dirty="0">
                <a:solidFill>
                  <a:schemeClr val="tx1"/>
                </a:solidFill>
                <a:latin typeface="+mn-lt"/>
                <a:ea typeface="+mn-ea"/>
                <a:cs typeface="+mn-cs"/>
              </a:rPr>
              <a:t>opmærksomhed</a:t>
            </a:r>
            <a:r>
              <a:rPr lang="da-DK" dirty="0"/>
              <a:t> til </a:t>
            </a:r>
            <a:r>
              <a:rPr lang="da-DK" sz="1200" b="1" kern="1200" dirty="0">
                <a:solidFill>
                  <a:schemeClr val="tx1"/>
                </a:solidFill>
                <a:latin typeface="+mn-lt"/>
                <a:ea typeface="+mn-ea"/>
                <a:cs typeface="+mn-cs"/>
              </a:rPr>
              <a:t>processen</a:t>
            </a:r>
            <a:r>
              <a:rPr lang="da-DK" dirty="0"/>
              <a:t> i </a:t>
            </a:r>
            <a:r>
              <a:rPr lang="da-DK" sz="1200" b="1" kern="1200" dirty="0">
                <a:solidFill>
                  <a:schemeClr val="tx1"/>
                </a:solidFill>
                <a:latin typeface="+mn-lt"/>
                <a:ea typeface="+mn-ea"/>
                <a:cs typeface="+mn-cs"/>
              </a:rPr>
              <a:t>rehabiliteringsforløbet</a:t>
            </a:r>
            <a:r>
              <a:rPr lang="da-DK" dirty="0"/>
              <a:t>, man er nødt til at se </a:t>
            </a:r>
            <a:r>
              <a:rPr lang="da-DK" sz="1200" b="1" kern="1200" dirty="0">
                <a:solidFill>
                  <a:schemeClr val="tx1"/>
                </a:solidFill>
                <a:latin typeface="+mn-lt"/>
                <a:ea typeface="+mn-ea"/>
                <a:cs typeface="+mn-cs"/>
              </a:rPr>
              <a:t>processen</a:t>
            </a:r>
            <a:r>
              <a:rPr lang="da-DK" dirty="0"/>
              <a:t>, som den er forløbet </a:t>
            </a:r>
            <a:r>
              <a:rPr lang="da-DK" sz="1200" b="1" kern="1200" dirty="0">
                <a:solidFill>
                  <a:schemeClr val="tx1"/>
                </a:solidFill>
                <a:latin typeface="+mn-lt"/>
                <a:ea typeface="+mn-ea"/>
                <a:cs typeface="+mn-cs"/>
              </a:rPr>
              <a:t>før</a:t>
            </a:r>
            <a:r>
              <a:rPr lang="da-DK" dirty="0"/>
              <a:t> rehabiliteringen, og </a:t>
            </a:r>
            <a:r>
              <a:rPr lang="da-DK" sz="1200" b="1" kern="1200" dirty="0">
                <a:solidFill>
                  <a:schemeClr val="tx1"/>
                </a:solidFill>
                <a:latin typeface="+mn-lt"/>
                <a:ea typeface="+mn-ea"/>
                <a:cs typeface="+mn-cs"/>
              </a:rPr>
              <a:t>støtte</a:t>
            </a:r>
            <a:r>
              <a:rPr lang="da-DK" dirty="0"/>
              <a:t> </a:t>
            </a:r>
            <a:r>
              <a:rPr lang="da-DK" sz="1200" b="1" kern="1200" dirty="0">
                <a:solidFill>
                  <a:schemeClr val="tx1"/>
                </a:solidFill>
                <a:latin typeface="+mn-lt"/>
                <a:ea typeface="+mn-ea"/>
                <a:cs typeface="+mn-cs"/>
              </a:rPr>
              <a:t>op</a:t>
            </a:r>
            <a:r>
              <a:rPr lang="da-DK" dirty="0"/>
              <a:t> om den </a:t>
            </a:r>
            <a:r>
              <a:rPr lang="da-DK" sz="1200" b="1" kern="1200" dirty="0">
                <a:solidFill>
                  <a:schemeClr val="tx1"/>
                </a:solidFill>
                <a:latin typeface="+mn-lt"/>
                <a:ea typeface="+mn-ea"/>
                <a:cs typeface="+mn-cs"/>
              </a:rPr>
              <a:t>videre</a:t>
            </a:r>
            <a:r>
              <a:rPr lang="da-DK" dirty="0"/>
              <a:t> </a:t>
            </a:r>
            <a:r>
              <a:rPr lang="da-DK" sz="1200" b="1" kern="1200" dirty="0">
                <a:solidFill>
                  <a:schemeClr val="tx1"/>
                </a:solidFill>
                <a:latin typeface="+mn-lt"/>
                <a:ea typeface="+mn-ea"/>
                <a:cs typeface="+mn-cs"/>
              </a:rPr>
              <a:t>proces</a:t>
            </a:r>
            <a:r>
              <a:rPr lang="da-DK" dirty="0"/>
              <a:t> efter endt rehabilitering. </a:t>
            </a:r>
          </a:p>
          <a:p>
            <a:endParaRPr lang="da-DK" dirty="0"/>
          </a:p>
          <a:p>
            <a:r>
              <a:rPr lang="da-DK" sz="1200" b="1" kern="1200" dirty="0">
                <a:solidFill>
                  <a:schemeClr val="tx1"/>
                </a:solidFill>
                <a:latin typeface="+mn-lt"/>
                <a:ea typeface="+mn-ea"/>
                <a:cs typeface="+mn-cs"/>
              </a:rPr>
              <a:t>IMACC-teorien t</a:t>
            </a:r>
            <a:r>
              <a:rPr lang="da-DK" dirty="0"/>
              <a:t>ilbyder den </a:t>
            </a:r>
            <a:r>
              <a:rPr lang="da-DK" sz="1200" b="1" kern="1200" dirty="0">
                <a:solidFill>
                  <a:schemeClr val="tx1"/>
                </a:solidFill>
                <a:latin typeface="+mn-lt"/>
                <a:ea typeface="+mn-ea"/>
                <a:cs typeface="+mn-cs"/>
              </a:rPr>
              <a:t>rehabiliteringsfaglige</a:t>
            </a:r>
            <a:r>
              <a:rPr lang="da-DK" dirty="0"/>
              <a:t> en </a:t>
            </a:r>
            <a:r>
              <a:rPr lang="da-DK" sz="1200" b="1" kern="1200" dirty="0">
                <a:solidFill>
                  <a:schemeClr val="tx1"/>
                </a:solidFill>
                <a:latin typeface="+mn-lt"/>
                <a:ea typeface="+mn-ea"/>
                <a:cs typeface="+mn-cs"/>
              </a:rPr>
              <a:t>systematisk</a:t>
            </a:r>
            <a:r>
              <a:rPr lang="da-DK" dirty="0"/>
              <a:t> måde at tilgå personens </a:t>
            </a:r>
            <a:r>
              <a:rPr lang="da-DK" sz="1200" b="1" kern="1200" dirty="0">
                <a:solidFill>
                  <a:schemeClr val="tx1"/>
                </a:solidFill>
                <a:latin typeface="+mn-lt"/>
                <a:ea typeface="+mn-ea"/>
                <a:cs typeface="+mn-cs"/>
              </a:rPr>
              <a:t>indefra-perspektiv</a:t>
            </a:r>
            <a:r>
              <a:rPr lang="da-DK" dirty="0"/>
              <a:t> med basis i en forståelse for den </a:t>
            </a:r>
            <a:r>
              <a:rPr lang="da-DK" sz="1200" b="1" kern="1200" dirty="0">
                <a:solidFill>
                  <a:schemeClr val="tx1"/>
                </a:solidFill>
                <a:latin typeface="+mn-lt"/>
                <a:ea typeface="+mn-ea"/>
                <a:cs typeface="+mn-cs"/>
              </a:rPr>
              <a:t>tilpasningsproces</a:t>
            </a:r>
            <a:r>
              <a:rPr lang="da-DK" dirty="0"/>
              <a:t>, de er i. Ved at </a:t>
            </a:r>
            <a:r>
              <a:rPr lang="da-DK" sz="1200" b="1" kern="1200" dirty="0">
                <a:solidFill>
                  <a:schemeClr val="tx1"/>
                </a:solidFill>
                <a:latin typeface="+mn-lt"/>
                <a:ea typeface="+mn-ea"/>
                <a:cs typeface="+mn-cs"/>
              </a:rPr>
              <a:t>arbejde</a:t>
            </a:r>
            <a:r>
              <a:rPr lang="da-DK" dirty="0"/>
              <a:t> </a:t>
            </a:r>
            <a:r>
              <a:rPr lang="da-DK" sz="1200" b="1" kern="1200" dirty="0">
                <a:solidFill>
                  <a:schemeClr val="tx1"/>
                </a:solidFill>
                <a:latin typeface="+mn-lt"/>
                <a:ea typeface="+mn-ea"/>
                <a:cs typeface="+mn-cs"/>
              </a:rPr>
              <a:t>sammen</a:t>
            </a:r>
            <a:r>
              <a:rPr lang="da-DK" dirty="0"/>
              <a:t> med personen om at forstå deres </a:t>
            </a:r>
            <a:r>
              <a:rPr lang="da-DK" sz="1200" b="1" kern="1200" dirty="0">
                <a:solidFill>
                  <a:schemeClr val="tx1"/>
                </a:solidFill>
                <a:latin typeface="+mn-lt"/>
                <a:ea typeface="+mn-ea"/>
                <a:cs typeface="+mn-cs"/>
              </a:rPr>
              <a:t>barrierer</a:t>
            </a:r>
            <a:r>
              <a:rPr lang="da-DK" dirty="0"/>
              <a:t> og </a:t>
            </a:r>
            <a:r>
              <a:rPr lang="da-DK" sz="1200" b="1" kern="1200" dirty="0">
                <a:solidFill>
                  <a:schemeClr val="tx1"/>
                </a:solidFill>
                <a:latin typeface="+mn-lt"/>
                <a:ea typeface="+mn-ea"/>
                <a:cs typeface="+mn-cs"/>
              </a:rPr>
              <a:t>proces</a:t>
            </a:r>
            <a:r>
              <a:rPr lang="da-DK" dirty="0"/>
              <a:t>, så giver man personen </a:t>
            </a:r>
            <a:r>
              <a:rPr lang="da-DK" sz="1200" b="1" kern="1200" dirty="0">
                <a:solidFill>
                  <a:schemeClr val="tx1"/>
                </a:solidFill>
                <a:latin typeface="+mn-lt"/>
                <a:ea typeface="+mn-ea"/>
                <a:cs typeface="+mn-cs"/>
              </a:rPr>
              <a:t>vigtig</a:t>
            </a:r>
            <a:r>
              <a:rPr lang="da-DK" dirty="0"/>
              <a:t> </a:t>
            </a:r>
            <a:r>
              <a:rPr lang="da-DK" sz="1200" b="1" kern="1200" dirty="0">
                <a:solidFill>
                  <a:schemeClr val="tx1"/>
                </a:solidFill>
                <a:latin typeface="+mn-lt"/>
                <a:ea typeface="+mn-ea"/>
                <a:cs typeface="+mn-cs"/>
              </a:rPr>
              <a:t>læring</a:t>
            </a:r>
            <a:r>
              <a:rPr lang="da-DK" dirty="0"/>
              <a:t> om hvordan man </a:t>
            </a:r>
            <a:r>
              <a:rPr lang="da-DK" sz="1200" b="1" kern="1200" dirty="0">
                <a:solidFill>
                  <a:schemeClr val="tx1"/>
                </a:solidFill>
                <a:latin typeface="+mn-lt"/>
                <a:ea typeface="+mn-ea"/>
                <a:cs typeface="+mn-cs"/>
              </a:rPr>
              <a:t>skaber</a:t>
            </a:r>
            <a:r>
              <a:rPr lang="da-DK" dirty="0"/>
              <a:t> </a:t>
            </a:r>
            <a:r>
              <a:rPr lang="da-DK" sz="1200" b="1" kern="1200" dirty="0">
                <a:solidFill>
                  <a:schemeClr val="tx1"/>
                </a:solidFill>
                <a:latin typeface="+mn-lt"/>
                <a:ea typeface="+mn-ea"/>
                <a:cs typeface="+mn-cs"/>
              </a:rPr>
              <a:t>positiv</a:t>
            </a:r>
            <a:r>
              <a:rPr lang="da-DK" dirty="0"/>
              <a:t> </a:t>
            </a:r>
            <a:r>
              <a:rPr lang="da-DK" sz="1200" b="1" kern="1200" dirty="0">
                <a:solidFill>
                  <a:schemeClr val="tx1"/>
                </a:solidFill>
                <a:latin typeface="+mn-lt"/>
                <a:ea typeface="+mn-ea"/>
                <a:cs typeface="+mn-cs"/>
              </a:rPr>
              <a:t>forandring</a:t>
            </a:r>
            <a:r>
              <a:rPr lang="da-DK" dirty="0"/>
              <a:t> i sit liv – og dermed støtter man op om personens </a:t>
            </a:r>
            <a:r>
              <a:rPr lang="da-DK" sz="1200" b="1" kern="1200" dirty="0">
                <a:solidFill>
                  <a:schemeClr val="tx1"/>
                </a:solidFill>
                <a:latin typeface="+mn-lt"/>
                <a:ea typeface="+mn-ea"/>
                <a:cs typeface="+mn-cs"/>
              </a:rPr>
              <a:t>fortsatte</a:t>
            </a:r>
            <a:r>
              <a:rPr lang="da-DK" dirty="0"/>
              <a:t> </a:t>
            </a:r>
            <a:r>
              <a:rPr lang="da-DK" sz="1200" b="1" kern="1200" dirty="0">
                <a:solidFill>
                  <a:schemeClr val="tx1"/>
                </a:solidFill>
                <a:latin typeface="+mn-lt"/>
                <a:ea typeface="+mn-ea"/>
                <a:cs typeface="+mn-cs"/>
              </a:rPr>
              <a:t>tilpasningsproces</a:t>
            </a:r>
            <a:r>
              <a:rPr lang="da-DK" dirty="0"/>
              <a:t> efter rehabiliteringen. </a:t>
            </a:r>
          </a:p>
        </p:txBody>
      </p:sp>
      <p:sp>
        <p:nvSpPr>
          <p:cNvPr id="4" name="Slide Number Placehold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66993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Projektet har været i gang </a:t>
            </a:r>
            <a:r>
              <a:rPr lang="da-DK" sz="1200" b="1" kern="1200" dirty="0">
                <a:solidFill>
                  <a:schemeClr val="tx1"/>
                </a:solidFill>
                <a:latin typeface="+mn-lt"/>
                <a:ea typeface="+mn-ea"/>
                <a:cs typeface="+mn-cs"/>
              </a:rPr>
              <a:t>siden</a:t>
            </a:r>
            <a:r>
              <a:rPr lang="da-DK" dirty="0"/>
              <a:t> </a:t>
            </a:r>
            <a:r>
              <a:rPr lang="da-DK" sz="1200" b="1" kern="1200" dirty="0">
                <a:solidFill>
                  <a:schemeClr val="tx1"/>
                </a:solidFill>
                <a:latin typeface="+mn-lt"/>
                <a:ea typeface="+mn-ea"/>
                <a:cs typeface="+mn-cs"/>
              </a:rPr>
              <a:t>nytår</a:t>
            </a:r>
            <a:r>
              <a:rPr lang="da-DK" dirty="0"/>
              <a:t> i år, og de første mange måneder har været fokuseret på </a:t>
            </a:r>
            <a:r>
              <a:rPr lang="da-DK" sz="1200" b="1" kern="1200" dirty="0">
                <a:solidFill>
                  <a:schemeClr val="tx1"/>
                </a:solidFill>
                <a:latin typeface="+mn-lt"/>
                <a:ea typeface="+mn-ea"/>
                <a:cs typeface="+mn-cs"/>
              </a:rPr>
              <a:t>samskabelse</a:t>
            </a:r>
            <a:r>
              <a:rPr lang="da-DK" dirty="0"/>
              <a:t>, </a:t>
            </a:r>
            <a:r>
              <a:rPr lang="da-DK" sz="1200" b="1" kern="1200" dirty="0">
                <a:solidFill>
                  <a:schemeClr val="tx1"/>
                </a:solidFill>
                <a:latin typeface="+mn-lt"/>
                <a:ea typeface="+mn-ea"/>
                <a:cs typeface="+mn-cs"/>
              </a:rPr>
              <a:t>udvikling</a:t>
            </a:r>
            <a:r>
              <a:rPr lang="da-DK" dirty="0"/>
              <a:t> og </a:t>
            </a:r>
            <a:r>
              <a:rPr lang="da-DK" sz="1200" b="1" kern="1200" dirty="0">
                <a:solidFill>
                  <a:schemeClr val="tx1"/>
                </a:solidFill>
                <a:latin typeface="+mn-lt"/>
                <a:ea typeface="+mn-ea"/>
                <a:cs typeface="+mn-cs"/>
              </a:rPr>
              <a:t>planlægning</a:t>
            </a:r>
            <a:r>
              <a:rPr lang="da-DK" dirty="0"/>
              <a:t>.</a:t>
            </a:r>
          </a:p>
          <a:p>
            <a:endParaRPr lang="da-DK" dirty="0"/>
          </a:p>
          <a:p>
            <a:r>
              <a:rPr lang="da-DK" dirty="0"/>
              <a:t>Som del af samskabelsesprocessen har fysioterapeuterne og jeg </a:t>
            </a:r>
            <a:r>
              <a:rPr lang="da-DK" sz="1200" b="1" kern="1200" dirty="0">
                <a:solidFill>
                  <a:schemeClr val="tx1"/>
                </a:solidFill>
                <a:latin typeface="+mn-lt"/>
                <a:ea typeface="+mn-ea"/>
                <a:cs typeface="+mn-cs"/>
              </a:rPr>
              <a:t>delt</a:t>
            </a:r>
            <a:r>
              <a:rPr lang="da-DK" dirty="0"/>
              <a:t> </a:t>
            </a:r>
            <a:r>
              <a:rPr lang="da-DK" sz="1200" b="1" kern="1200" dirty="0">
                <a:solidFill>
                  <a:schemeClr val="tx1"/>
                </a:solidFill>
                <a:latin typeface="+mn-lt"/>
                <a:ea typeface="+mn-ea"/>
                <a:cs typeface="+mn-cs"/>
              </a:rPr>
              <a:t>viden</a:t>
            </a:r>
            <a:r>
              <a:rPr lang="da-DK" dirty="0"/>
              <a:t> om hver vores felt – jeg har lært dem om </a:t>
            </a:r>
            <a:r>
              <a:rPr lang="da-DK" sz="1200" b="1" kern="1200" dirty="0">
                <a:solidFill>
                  <a:schemeClr val="tx1"/>
                </a:solidFill>
                <a:latin typeface="+mn-lt"/>
                <a:ea typeface="+mn-ea"/>
                <a:cs typeface="+mn-cs"/>
              </a:rPr>
              <a:t>IMACC</a:t>
            </a:r>
            <a:r>
              <a:rPr lang="da-DK" dirty="0"/>
              <a:t> og de har lært mig, hvordan man arbejder som </a:t>
            </a:r>
            <a:r>
              <a:rPr lang="da-DK" sz="1200" b="1" kern="1200" dirty="0">
                <a:solidFill>
                  <a:schemeClr val="tx1"/>
                </a:solidFill>
                <a:latin typeface="+mn-lt"/>
                <a:ea typeface="+mn-ea"/>
                <a:cs typeface="+mn-cs"/>
              </a:rPr>
              <a:t>fysioterapeut</a:t>
            </a:r>
            <a:r>
              <a:rPr lang="da-DK" dirty="0"/>
              <a:t> med </a:t>
            </a:r>
            <a:r>
              <a:rPr lang="da-DK" sz="1200" b="1" kern="1200" dirty="0">
                <a:solidFill>
                  <a:schemeClr val="tx1"/>
                </a:solidFill>
                <a:latin typeface="+mn-lt"/>
                <a:ea typeface="+mn-ea"/>
                <a:cs typeface="+mn-cs"/>
              </a:rPr>
              <a:t>traumatiserede</a:t>
            </a:r>
            <a:r>
              <a:rPr lang="da-DK" dirty="0"/>
              <a:t> </a:t>
            </a:r>
            <a:r>
              <a:rPr lang="da-DK" sz="1200" b="1" kern="1200" dirty="0">
                <a:solidFill>
                  <a:schemeClr val="tx1"/>
                </a:solidFill>
                <a:latin typeface="+mn-lt"/>
                <a:ea typeface="+mn-ea"/>
                <a:cs typeface="+mn-cs"/>
              </a:rPr>
              <a:t>flygtninge</a:t>
            </a:r>
            <a:r>
              <a:rPr lang="da-DK" dirty="0"/>
              <a:t>. Med det som </a:t>
            </a:r>
            <a:r>
              <a:rPr lang="da-DK" sz="1200" b="1" kern="1200" dirty="0">
                <a:solidFill>
                  <a:schemeClr val="tx1"/>
                </a:solidFill>
                <a:latin typeface="+mn-lt"/>
                <a:ea typeface="+mn-ea"/>
                <a:cs typeface="+mn-cs"/>
              </a:rPr>
              <a:t>fundament</a:t>
            </a:r>
            <a:r>
              <a:rPr lang="da-DK" dirty="0"/>
              <a:t> kunne vi arbejde på at </a:t>
            </a:r>
            <a:r>
              <a:rPr lang="da-DK" sz="1200" b="1" kern="1200" dirty="0">
                <a:solidFill>
                  <a:schemeClr val="tx1"/>
                </a:solidFill>
                <a:latin typeface="+mn-lt"/>
                <a:ea typeface="+mn-ea"/>
                <a:cs typeface="+mn-cs"/>
              </a:rPr>
              <a:t>integrere</a:t>
            </a:r>
            <a:r>
              <a:rPr lang="da-DK" dirty="0"/>
              <a:t> den </a:t>
            </a:r>
            <a:r>
              <a:rPr lang="da-DK" sz="1200" b="1" kern="1200" dirty="0">
                <a:solidFill>
                  <a:schemeClr val="tx1"/>
                </a:solidFill>
                <a:latin typeface="+mn-lt"/>
                <a:ea typeface="+mn-ea"/>
                <a:cs typeface="+mn-cs"/>
              </a:rPr>
              <a:t>psykosociale</a:t>
            </a:r>
            <a:r>
              <a:rPr lang="da-DK" dirty="0"/>
              <a:t> </a:t>
            </a:r>
            <a:r>
              <a:rPr lang="da-DK" sz="1200" b="1" kern="1200" dirty="0">
                <a:solidFill>
                  <a:schemeClr val="tx1"/>
                </a:solidFill>
                <a:latin typeface="+mn-lt"/>
                <a:ea typeface="+mn-ea"/>
                <a:cs typeface="+mn-cs"/>
              </a:rPr>
              <a:t>samtale</a:t>
            </a:r>
            <a:r>
              <a:rPr lang="da-DK" dirty="0"/>
              <a:t> (som vi kalder </a:t>
            </a:r>
            <a:r>
              <a:rPr lang="da-DK" sz="1200" b="1" kern="1200" dirty="0">
                <a:solidFill>
                  <a:schemeClr val="tx1"/>
                </a:solidFill>
                <a:latin typeface="+mn-lt"/>
                <a:ea typeface="+mn-ea"/>
                <a:cs typeface="+mn-cs"/>
              </a:rPr>
              <a:t>IMACC-samtalen</a:t>
            </a:r>
            <a:r>
              <a:rPr lang="da-DK" dirty="0"/>
              <a:t>) i fysioterapeuternes </a:t>
            </a:r>
            <a:r>
              <a:rPr lang="da-DK" sz="1200" b="1" kern="1200" dirty="0">
                <a:solidFill>
                  <a:schemeClr val="tx1"/>
                </a:solidFill>
                <a:latin typeface="+mn-lt"/>
                <a:ea typeface="+mn-ea"/>
                <a:cs typeface="+mn-cs"/>
              </a:rPr>
              <a:t>sædvanlige</a:t>
            </a:r>
            <a:r>
              <a:rPr lang="da-DK" dirty="0"/>
              <a:t> </a:t>
            </a:r>
            <a:r>
              <a:rPr lang="da-DK" sz="1200" b="1" kern="1200" dirty="0">
                <a:solidFill>
                  <a:schemeClr val="tx1"/>
                </a:solidFill>
                <a:latin typeface="+mn-lt"/>
                <a:ea typeface="+mn-ea"/>
                <a:cs typeface="+mn-cs"/>
              </a:rPr>
              <a:t>praksis</a:t>
            </a:r>
            <a:r>
              <a:rPr lang="da-DK" dirty="0"/>
              <a:t>, og dermed udvikle en </a:t>
            </a:r>
            <a:r>
              <a:rPr lang="da-DK" sz="1200" b="1" kern="1200" dirty="0">
                <a:solidFill>
                  <a:schemeClr val="tx1"/>
                </a:solidFill>
                <a:latin typeface="+mn-lt"/>
                <a:ea typeface="+mn-ea"/>
                <a:cs typeface="+mn-cs"/>
              </a:rPr>
              <a:t>balanceret</a:t>
            </a:r>
            <a:r>
              <a:rPr lang="da-DK" dirty="0"/>
              <a:t> </a:t>
            </a:r>
            <a:r>
              <a:rPr lang="da-DK" sz="1200" b="1" kern="1200" dirty="0">
                <a:solidFill>
                  <a:schemeClr val="tx1"/>
                </a:solidFill>
                <a:latin typeface="+mn-lt"/>
                <a:ea typeface="+mn-ea"/>
                <a:cs typeface="+mn-cs"/>
              </a:rPr>
              <a:t>biopsykosocial</a:t>
            </a:r>
            <a:r>
              <a:rPr lang="da-DK" dirty="0"/>
              <a:t> tilgang. </a:t>
            </a:r>
          </a:p>
          <a:p>
            <a:endParaRPr lang="da-DK" dirty="0"/>
          </a:p>
          <a:p>
            <a:r>
              <a:rPr lang="da-DK" dirty="0"/>
              <a:t>Desuden udviklede vi </a:t>
            </a:r>
            <a:r>
              <a:rPr lang="da-DK" sz="1200" b="1" kern="1200" dirty="0">
                <a:solidFill>
                  <a:schemeClr val="tx1"/>
                </a:solidFill>
                <a:latin typeface="+mn-lt"/>
                <a:ea typeface="+mn-ea"/>
                <a:cs typeface="+mn-cs"/>
              </a:rPr>
              <a:t>procedurer</a:t>
            </a:r>
            <a:r>
              <a:rPr lang="da-DK" dirty="0"/>
              <a:t> og </a:t>
            </a:r>
            <a:r>
              <a:rPr lang="da-DK" sz="1200" b="1" kern="1200" dirty="0">
                <a:solidFill>
                  <a:schemeClr val="tx1"/>
                </a:solidFill>
                <a:latin typeface="+mn-lt"/>
                <a:ea typeface="+mn-ea"/>
                <a:cs typeface="+mn-cs"/>
              </a:rPr>
              <a:t>protokoller</a:t>
            </a:r>
            <a:r>
              <a:rPr lang="da-DK" dirty="0"/>
              <a:t> til projektet, herunder en </a:t>
            </a:r>
            <a:r>
              <a:rPr lang="da-DK" sz="1200" b="1" kern="1200" dirty="0">
                <a:solidFill>
                  <a:schemeClr val="tx1"/>
                </a:solidFill>
                <a:latin typeface="+mn-lt"/>
                <a:ea typeface="+mn-ea"/>
                <a:cs typeface="+mn-cs"/>
              </a:rPr>
              <a:t>behandlingsprotokol</a:t>
            </a:r>
            <a:r>
              <a:rPr lang="da-DK" dirty="0"/>
              <a:t> med </a:t>
            </a:r>
            <a:r>
              <a:rPr lang="da-DK" sz="1200" b="1" kern="1200" dirty="0">
                <a:solidFill>
                  <a:schemeClr val="tx1"/>
                </a:solidFill>
                <a:latin typeface="+mn-lt"/>
                <a:ea typeface="+mn-ea"/>
                <a:cs typeface="+mn-cs"/>
              </a:rPr>
              <a:t>integreret</a:t>
            </a:r>
            <a:r>
              <a:rPr lang="da-DK" dirty="0"/>
              <a:t> </a:t>
            </a:r>
            <a:r>
              <a:rPr lang="da-DK" sz="1200" b="1" kern="1200" dirty="0">
                <a:solidFill>
                  <a:schemeClr val="tx1"/>
                </a:solidFill>
                <a:latin typeface="+mn-lt"/>
                <a:ea typeface="+mn-ea"/>
                <a:cs typeface="+mn-cs"/>
              </a:rPr>
              <a:t>IMACC-samtale</a:t>
            </a:r>
            <a:r>
              <a:rPr lang="da-DK" dirty="0"/>
              <a:t>. Vi forventer fortsat at </a:t>
            </a:r>
            <a:r>
              <a:rPr lang="da-DK" sz="1200" b="1" kern="1200" dirty="0">
                <a:solidFill>
                  <a:schemeClr val="tx1"/>
                </a:solidFill>
                <a:latin typeface="+mn-lt"/>
                <a:ea typeface="+mn-ea"/>
                <a:cs typeface="+mn-cs"/>
              </a:rPr>
              <a:t>videreudvikle</a:t>
            </a:r>
            <a:r>
              <a:rPr lang="da-DK" dirty="0"/>
              <a:t> IMACC-samtalen og behandlingsprotokollen som led i </a:t>
            </a:r>
            <a:r>
              <a:rPr lang="da-DK" sz="1200" b="1" kern="1200" dirty="0">
                <a:solidFill>
                  <a:schemeClr val="tx1"/>
                </a:solidFill>
                <a:latin typeface="+mn-lt"/>
                <a:ea typeface="+mn-ea"/>
                <a:cs typeface="+mn-cs"/>
              </a:rPr>
              <a:t>pilot</a:t>
            </a:r>
            <a:r>
              <a:rPr lang="da-DK" dirty="0"/>
              <a:t> afprøvningen, som har til formål at teste </a:t>
            </a:r>
            <a:r>
              <a:rPr lang="da-DK" sz="1200" b="1" kern="1200" dirty="0">
                <a:solidFill>
                  <a:schemeClr val="tx1"/>
                </a:solidFill>
                <a:latin typeface="+mn-lt"/>
                <a:ea typeface="+mn-ea"/>
                <a:cs typeface="+mn-cs"/>
              </a:rPr>
              <a:t>gennemførligheden</a:t>
            </a:r>
            <a:r>
              <a:rPr lang="da-DK" dirty="0"/>
              <a:t> af det nye tiltag. Arbejdet gav også anledning til </a:t>
            </a:r>
            <a:r>
              <a:rPr lang="da-DK" sz="1200" b="1" kern="1200" dirty="0">
                <a:solidFill>
                  <a:schemeClr val="tx1"/>
                </a:solidFill>
                <a:latin typeface="+mn-lt"/>
                <a:ea typeface="+mn-ea"/>
                <a:cs typeface="+mn-cs"/>
              </a:rPr>
              <a:t>revision</a:t>
            </a:r>
            <a:r>
              <a:rPr lang="da-DK" dirty="0"/>
              <a:t> af </a:t>
            </a:r>
            <a:r>
              <a:rPr lang="da-DK" sz="1200" b="1" kern="1200" dirty="0">
                <a:solidFill>
                  <a:schemeClr val="tx1"/>
                </a:solidFill>
                <a:latin typeface="+mn-lt"/>
                <a:ea typeface="+mn-ea"/>
                <a:cs typeface="+mn-cs"/>
              </a:rPr>
              <a:t>IMACC-teorien</a:t>
            </a:r>
            <a:r>
              <a:rPr lang="da-DK" dirty="0"/>
              <a:t>.</a:t>
            </a:r>
          </a:p>
          <a:p>
            <a:endParaRPr lang="da-DK" dirty="0"/>
          </a:p>
          <a:p>
            <a:r>
              <a:rPr lang="da-DK" dirty="0"/>
              <a:t>****</a:t>
            </a:r>
          </a:p>
          <a:p>
            <a:r>
              <a:rPr lang="da-DK" dirty="0"/>
              <a:t>Som tidligere nævnt, så arbejder vi på at </a:t>
            </a:r>
            <a:r>
              <a:rPr lang="da-DK" sz="1200" b="1" kern="1200" dirty="0">
                <a:solidFill>
                  <a:schemeClr val="tx1"/>
                </a:solidFill>
                <a:latin typeface="+mn-lt"/>
                <a:ea typeface="+mn-ea"/>
                <a:cs typeface="+mn-cs"/>
              </a:rPr>
              <a:t>udvikle</a:t>
            </a:r>
            <a:r>
              <a:rPr lang="da-DK" dirty="0"/>
              <a:t> et </a:t>
            </a:r>
            <a:r>
              <a:rPr lang="da-DK" sz="1200" b="1" kern="1200" dirty="0">
                <a:solidFill>
                  <a:schemeClr val="tx1"/>
                </a:solidFill>
                <a:latin typeface="+mn-lt"/>
                <a:ea typeface="+mn-ea"/>
                <a:cs typeface="+mn-cs"/>
              </a:rPr>
              <a:t>sprogbrug</a:t>
            </a:r>
            <a:r>
              <a:rPr lang="da-DK" dirty="0"/>
              <a:t> i den biopsykosociale samtale, som er </a:t>
            </a:r>
            <a:r>
              <a:rPr lang="da-DK" sz="1200" b="1" kern="1200" dirty="0">
                <a:solidFill>
                  <a:schemeClr val="tx1"/>
                </a:solidFill>
                <a:latin typeface="+mn-lt"/>
                <a:ea typeface="+mn-ea"/>
                <a:cs typeface="+mn-cs"/>
              </a:rPr>
              <a:t>tilgængelig</a:t>
            </a:r>
            <a:r>
              <a:rPr lang="da-DK" dirty="0"/>
              <a:t> for alle. Vi har derfor også arbejdet med </a:t>
            </a:r>
            <a:r>
              <a:rPr lang="da-DK" sz="1200" b="1" kern="1200" dirty="0" err="1">
                <a:solidFill>
                  <a:schemeClr val="tx1"/>
                </a:solidFill>
                <a:latin typeface="+mn-lt"/>
                <a:ea typeface="+mn-ea"/>
                <a:cs typeface="+mn-cs"/>
              </a:rPr>
              <a:t>TolkDanmark</a:t>
            </a:r>
            <a:r>
              <a:rPr lang="da-DK" dirty="0"/>
              <a:t> om at få alle IMACC-begreber oversat til </a:t>
            </a:r>
            <a:r>
              <a:rPr lang="da-DK" sz="1200" b="1" kern="1200" dirty="0">
                <a:solidFill>
                  <a:schemeClr val="tx1"/>
                </a:solidFill>
                <a:latin typeface="+mn-lt"/>
                <a:ea typeface="+mn-ea"/>
                <a:cs typeface="+mn-cs"/>
              </a:rPr>
              <a:t>arabisk</a:t>
            </a:r>
            <a:r>
              <a:rPr lang="da-DK" dirty="0"/>
              <a:t> og </a:t>
            </a:r>
            <a:r>
              <a:rPr lang="da-DK" sz="1200" b="1" kern="1200" dirty="0">
                <a:solidFill>
                  <a:schemeClr val="tx1"/>
                </a:solidFill>
                <a:latin typeface="+mn-lt"/>
                <a:ea typeface="+mn-ea"/>
                <a:cs typeface="+mn-cs"/>
              </a:rPr>
              <a:t>farsi</a:t>
            </a:r>
            <a:r>
              <a:rPr lang="da-DK" dirty="0"/>
              <a:t> (</a:t>
            </a:r>
            <a:r>
              <a:rPr lang="da-DK" sz="1200" b="1" kern="1200" dirty="0">
                <a:solidFill>
                  <a:schemeClr val="tx1"/>
                </a:solidFill>
                <a:latin typeface="+mn-lt"/>
                <a:ea typeface="+mn-ea"/>
                <a:cs typeface="+mn-cs"/>
              </a:rPr>
              <a:t>persisk</a:t>
            </a:r>
            <a:r>
              <a:rPr lang="da-DK" dirty="0"/>
              <a:t>). De to sproggrupper giver os adgang til omkring </a:t>
            </a:r>
            <a:r>
              <a:rPr lang="da-DK" sz="1200" b="1" kern="1200" dirty="0">
                <a:solidFill>
                  <a:schemeClr val="tx1"/>
                </a:solidFill>
                <a:latin typeface="+mn-lt"/>
                <a:ea typeface="+mn-ea"/>
                <a:cs typeface="+mn-cs"/>
              </a:rPr>
              <a:t>70% </a:t>
            </a:r>
            <a:r>
              <a:rPr lang="da-DK" dirty="0"/>
              <a:t>af </a:t>
            </a:r>
            <a:r>
              <a:rPr lang="da-DK" sz="1200" b="1" kern="1200" dirty="0">
                <a:solidFill>
                  <a:schemeClr val="tx1"/>
                </a:solidFill>
                <a:latin typeface="+mn-lt"/>
                <a:ea typeface="+mn-ea"/>
                <a:cs typeface="+mn-cs"/>
              </a:rPr>
              <a:t>patientgrundlaget</a:t>
            </a:r>
            <a:r>
              <a:rPr lang="da-DK" dirty="0"/>
              <a:t> i RCF. Af </a:t>
            </a:r>
            <a:r>
              <a:rPr lang="da-DK" sz="1200" b="1" kern="1200" dirty="0">
                <a:solidFill>
                  <a:schemeClr val="tx1"/>
                </a:solidFill>
                <a:latin typeface="+mn-lt"/>
                <a:ea typeface="+mn-ea"/>
                <a:cs typeface="+mn-cs"/>
              </a:rPr>
              <a:t>patientsikkerhedsmæssige</a:t>
            </a:r>
            <a:r>
              <a:rPr lang="da-DK" dirty="0"/>
              <a:t> årsager, så er der meget </a:t>
            </a:r>
            <a:r>
              <a:rPr lang="da-DK" sz="1200" b="1" kern="1200" dirty="0">
                <a:solidFill>
                  <a:schemeClr val="tx1"/>
                </a:solidFill>
                <a:latin typeface="+mn-lt"/>
                <a:ea typeface="+mn-ea"/>
                <a:cs typeface="+mn-cs"/>
              </a:rPr>
              <a:t>specifikke</a:t>
            </a:r>
            <a:r>
              <a:rPr lang="da-DK" dirty="0"/>
              <a:t> </a:t>
            </a:r>
            <a:r>
              <a:rPr lang="da-DK" sz="1200" b="1" kern="1200" dirty="0">
                <a:solidFill>
                  <a:schemeClr val="tx1"/>
                </a:solidFill>
                <a:latin typeface="+mn-lt"/>
                <a:ea typeface="+mn-ea"/>
                <a:cs typeface="+mn-cs"/>
              </a:rPr>
              <a:t>kriterier</a:t>
            </a:r>
            <a:r>
              <a:rPr lang="da-DK" dirty="0"/>
              <a:t> for rekruttering af deltagere, så det er vigtigt, at </a:t>
            </a:r>
            <a:r>
              <a:rPr lang="da-DK" sz="1200" b="1" kern="1200" dirty="0">
                <a:solidFill>
                  <a:schemeClr val="tx1"/>
                </a:solidFill>
                <a:latin typeface="+mn-lt"/>
                <a:ea typeface="+mn-ea"/>
                <a:cs typeface="+mn-cs"/>
              </a:rPr>
              <a:t>rekrutteringsgrundlaget</a:t>
            </a:r>
            <a:r>
              <a:rPr lang="da-DK" dirty="0"/>
              <a:t> er så bredt som muligt. På den anden side, så er der store </a:t>
            </a:r>
            <a:r>
              <a:rPr lang="da-DK" sz="1200" b="1" kern="1200" dirty="0">
                <a:solidFill>
                  <a:schemeClr val="tx1"/>
                </a:solidFill>
                <a:latin typeface="+mn-lt"/>
                <a:ea typeface="+mn-ea"/>
                <a:cs typeface="+mn-cs"/>
              </a:rPr>
              <a:t>omkostninger</a:t>
            </a:r>
            <a:r>
              <a:rPr lang="da-DK" dirty="0"/>
              <a:t> forbundet med oversættelser, så vi var </a:t>
            </a:r>
            <a:r>
              <a:rPr lang="da-DK" sz="1200" b="1" kern="1200" dirty="0">
                <a:solidFill>
                  <a:schemeClr val="tx1"/>
                </a:solidFill>
                <a:latin typeface="+mn-lt"/>
                <a:ea typeface="+mn-ea"/>
                <a:cs typeface="+mn-cs"/>
              </a:rPr>
              <a:t>ikke</a:t>
            </a:r>
            <a:r>
              <a:rPr lang="da-DK" dirty="0"/>
              <a:t> i stand til at inkludere </a:t>
            </a:r>
            <a:r>
              <a:rPr lang="da-DK" sz="1200" b="1" kern="1200" dirty="0">
                <a:solidFill>
                  <a:schemeClr val="tx1"/>
                </a:solidFill>
                <a:latin typeface="+mn-lt"/>
                <a:ea typeface="+mn-ea"/>
                <a:cs typeface="+mn-cs"/>
              </a:rPr>
              <a:t>alle</a:t>
            </a:r>
            <a:r>
              <a:rPr lang="da-DK" dirty="0"/>
              <a:t> </a:t>
            </a:r>
            <a:r>
              <a:rPr lang="da-DK" sz="1200" b="1" kern="1200" dirty="0">
                <a:solidFill>
                  <a:schemeClr val="tx1"/>
                </a:solidFill>
                <a:latin typeface="+mn-lt"/>
                <a:ea typeface="+mn-ea"/>
                <a:cs typeface="+mn-cs"/>
              </a:rPr>
              <a:t>sproggrupper</a:t>
            </a:r>
            <a:r>
              <a:rPr lang="da-DK" dirty="0"/>
              <a:t>. </a:t>
            </a:r>
          </a:p>
          <a:p>
            <a:endParaRPr lang="da-DK" dirty="0"/>
          </a:p>
          <a:p>
            <a:r>
              <a:rPr lang="da-DK" dirty="0"/>
              <a:t>Endelig arbejdede vi på den </a:t>
            </a:r>
            <a:r>
              <a:rPr lang="da-DK" sz="1200" b="1" kern="1200" dirty="0">
                <a:solidFill>
                  <a:schemeClr val="tx1"/>
                </a:solidFill>
                <a:latin typeface="+mn-lt"/>
                <a:ea typeface="+mn-ea"/>
                <a:cs typeface="+mn-cs"/>
              </a:rPr>
              <a:t>etiske</a:t>
            </a:r>
            <a:r>
              <a:rPr lang="da-DK" dirty="0"/>
              <a:t> ansøgning, og i </a:t>
            </a:r>
            <a:r>
              <a:rPr lang="da-DK" sz="1200" b="1" kern="1200" dirty="0">
                <a:solidFill>
                  <a:schemeClr val="tx1"/>
                </a:solidFill>
                <a:latin typeface="+mn-lt"/>
                <a:ea typeface="+mn-ea"/>
                <a:cs typeface="+mn-cs"/>
              </a:rPr>
              <a:t>oktober</a:t>
            </a:r>
            <a:r>
              <a:rPr lang="da-DK" dirty="0"/>
              <a:t> fik vi </a:t>
            </a:r>
            <a:r>
              <a:rPr lang="da-DK" sz="1200" b="1" kern="1200" dirty="0">
                <a:solidFill>
                  <a:schemeClr val="tx1"/>
                </a:solidFill>
                <a:latin typeface="+mn-lt"/>
                <a:ea typeface="+mn-ea"/>
                <a:cs typeface="+mn-cs"/>
              </a:rPr>
              <a:t>etisk</a:t>
            </a:r>
            <a:r>
              <a:rPr lang="da-DK" dirty="0"/>
              <a:t> </a:t>
            </a:r>
            <a:r>
              <a:rPr lang="da-DK" sz="1200" b="1" kern="1200" dirty="0">
                <a:solidFill>
                  <a:schemeClr val="tx1"/>
                </a:solidFill>
                <a:latin typeface="+mn-lt"/>
                <a:ea typeface="+mn-ea"/>
                <a:cs typeface="+mn-cs"/>
              </a:rPr>
              <a:t>godkendelse</a:t>
            </a:r>
            <a:r>
              <a:rPr lang="da-DK" dirty="0"/>
              <a:t> til at udføre afprøvningen, som </a:t>
            </a:r>
            <a:r>
              <a:rPr lang="da-DK" sz="1200" b="1" kern="1200" dirty="0">
                <a:solidFill>
                  <a:schemeClr val="tx1"/>
                </a:solidFill>
                <a:latin typeface="+mn-lt"/>
                <a:ea typeface="+mn-ea"/>
                <a:cs typeface="+mn-cs"/>
              </a:rPr>
              <a:t>startede</a:t>
            </a:r>
            <a:r>
              <a:rPr lang="da-DK" dirty="0"/>
              <a:t> i </a:t>
            </a:r>
            <a:r>
              <a:rPr lang="da-DK" sz="1200" b="1" kern="1200" dirty="0">
                <a:solidFill>
                  <a:schemeClr val="tx1"/>
                </a:solidFill>
                <a:latin typeface="+mn-lt"/>
                <a:ea typeface="+mn-ea"/>
                <a:cs typeface="+mn-cs"/>
              </a:rPr>
              <a:t>sidste</a:t>
            </a:r>
            <a:r>
              <a:rPr lang="da-DK" dirty="0"/>
              <a:t> </a:t>
            </a:r>
            <a:r>
              <a:rPr lang="da-DK" sz="1200" b="1" kern="1200" dirty="0">
                <a:solidFill>
                  <a:schemeClr val="tx1"/>
                </a:solidFill>
                <a:latin typeface="+mn-lt"/>
                <a:ea typeface="+mn-ea"/>
                <a:cs typeface="+mn-cs"/>
              </a:rPr>
              <a:t>uge</a:t>
            </a:r>
            <a:r>
              <a:rPr lang="da-DK" dirty="0"/>
              <a:t>.</a:t>
            </a:r>
          </a:p>
          <a:p>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380664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Som sagt, så har vi udviklet </a:t>
            </a:r>
            <a:r>
              <a:rPr lang="da-DK" sz="1200" b="1" kern="1200" dirty="0">
                <a:solidFill>
                  <a:schemeClr val="tx1"/>
                </a:solidFill>
                <a:latin typeface="+mn-lt"/>
                <a:ea typeface="+mn-ea"/>
                <a:cs typeface="+mn-cs"/>
              </a:rPr>
              <a:t>IMACC-samtalen</a:t>
            </a:r>
            <a:r>
              <a:rPr lang="da-DK" dirty="0"/>
              <a:t> på basis af </a:t>
            </a:r>
            <a:r>
              <a:rPr lang="da-DK" sz="1200" b="1" kern="1200" dirty="0">
                <a:solidFill>
                  <a:schemeClr val="tx1"/>
                </a:solidFill>
                <a:latin typeface="+mn-lt"/>
                <a:ea typeface="+mn-ea"/>
                <a:cs typeface="+mn-cs"/>
              </a:rPr>
              <a:t>IMACC-teorien</a:t>
            </a:r>
            <a:r>
              <a:rPr lang="da-DK" dirty="0"/>
              <a:t>. Hvad er </a:t>
            </a:r>
            <a:r>
              <a:rPr lang="da-DK" sz="1200" b="1" kern="1200" dirty="0">
                <a:solidFill>
                  <a:schemeClr val="tx1"/>
                </a:solidFill>
                <a:latin typeface="+mn-lt"/>
                <a:ea typeface="+mn-ea"/>
                <a:cs typeface="+mn-cs"/>
              </a:rPr>
              <a:t>forskellen</a:t>
            </a:r>
            <a:r>
              <a:rPr lang="da-DK" dirty="0"/>
              <a:t>?</a:t>
            </a:r>
          </a:p>
          <a:p>
            <a:endParaRPr lang="da-DK" dirty="0"/>
          </a:p>
          <a:p>
            <a:r>
              <a:rPr lang="da-DK" sz="1200" b="1" kern="1200" dirty="0">
                <a:solidFill>
                  <a:schemeClr val="tx1"/>
                </a:solidFill>
                <a:latin typeface="+mn-lt"/>
                <a:ea typeface="+mn-ea"/>
                <a:cs typeface="+mn-cs"/>
              </a:rPr>
              <a:t>IMACC-samtalen</a:t>
            </a:r>
            <a:r>
              <a:rPr lang="da-DK" dirty="0"/>
              <a:t> er en form for </a:t>
            </a:r>
            <a:r>
              <a:rPr lang="da-DK" sz="1200" b="1" kern="1200" dirty="0">
                <a:solidFill>
                  <a:schemeClr val="tx1"/>
                </a:solidFill>
                <a:latin typeface="+mn-lt"/>
                <a:ea typeface="+mn-ea"/>
                <a:cs typeface="+mn-cs"/>
              </a:rPr>
              <a:t>manual</a:t>
            </a:r>
            <a:r>
              <a:rPr lang="da-DK" dirty="0"/>
              <a:t> for, hvordan IMACC-teoriens </a:t>
            </a:r>
            <a:r>
              <a:rPr lang="da-DK" sz="1200" b="1" kern="1200" dirty="0">
                <a:solidFill>
                  <a:schemeClr val="tx1"/>
                </a:solidFill>
                <a:latin typeface="+mn-lt"/>
                <a:ea typeface="+mn-ea"/>
                <a:cs typeface="+mn-cs"/>
              </a:rPr>
              <a:t>elementer</a:t>
            </a:r>
            <a:r>
              <a:rPr lang="da-DK" dirty="0"/>
              <a:t> kan </a:t>
            </a:r>
            <a:r>
              <a:rPr lang="da-DK" sz="1200" b="1" kern="1200" dirty="0">
                <a:solidFill>
                  <a:schemeClr val="tx1"/>
                </a:solidFill>
                <a:latin typeface="+mn-lt"/>
                <a:ea typeface="+mn-ea"/>
                <a:cs typeface="+mn-cs"/>
              </a:rPr>
              <a:t>bruges</a:t>
            </a:r>
            <a:r>
              <a:rPr lang="da-DK" dirty="0"/>
              <a:t> </a:t>
            </a:r>
            <a:r>
              <a:rPr lang="da-DK" sz="1200" b="1" kern="1200" dirty="0">
                <a:solidFill>
                  <a:schemeClr val="tx1"/>
                </a:solidFill>
                <a:latin typeface="+mn-lt"/>
                <a:ea typeface="+mn-ea"/>
                <a:cs typeface="+mn-cs"/>
              </a:rPr>
              <a:t>systematisk</a:t>
            </a:r>
            <a:r>
              <a:rPr lang="da-DK" dirty="0"/>
              <a:t> i en </a:t>
            </a:r>
            <a:r>
              <a:rPr lang="da-DK" sz="1200" b="1" kern="1200" dirty="0">
                <a:solidFill>
                  <a:schemeClr val="tx1"/>
                </a:solidFill>
                <a:latin typeface="+mn-lt"/>
                <a:ea typeface="+mn-ea"/>
                <a:cs typeface="+mn-cs"/>
              </a:rPr>
              <a:t>klinisk</a:t>
            </a:r>
            <a:r>
              <a:rPr lang="da-DK" dirty="0"/>
              <a:t> samtale. </a:t>
            </a:r>
          </a:p>
          <a:p>
            <a:endParaRPr lang="da-DK" dirty="0"/>
          </a:p>
          <a:p>
            <a:r>
              <a:rPr lang="da-DK" dirty="0"/>
              <a:t>Vi ser systematikken som en </a:t>
            </a:r>
            <a:r>
              <a:rPr lang="da-DK" sz="1200" b="1" kern="1200" dirty="0">
                <a:solidFill>
                  <a:schemeClr val="tx1"/>
                </a:solidFill>
                <a:latin typeface="+mn-lt"/>
                <a:ea typeface="+mn-ea"/>
                <a:cs typeface="+mn-cs"/>
              </a:rPr>
              <a:t>narrativ</a:t>
            </a:r>
            <a:r>
              <a:rPr lang="da-DK" dirty="0"/>
              <a:t> </a:t>
            </a:r>
            <a:r>
              <a:rPr lang="da-DK" sz="1200" b="1" kern="1200" dirty="0">
                <a:solidFill>
                  <a:schemeClr val="tx1"/>
                </a:solidFill>
                <a:latin typeface="+mn-lt"/>
                <a:ea typeface="+mn-ea"/>
                <a:cs typeface="+mn-cs"/>
              </a:rPr>
              <a:t>ramme</a:t>
            </a:r>
            <a:r>
              <a:rPr lang="da-DK" dirty="0"/>
              <a:t>, som tager </a:t>
            </a:r>
            <a:r>
              <a:rPr lang="da-DK" sz="1200" b="1" kern="1200" dirty="0">
                <a:solidFill>
                  <a:schemeClr val="tx1"/>
                </a:solidFill>
                <a:latin typeface="+mn-lt"/>
                <a:ea typeface="+mn-ea"/>
                <a:cs typeface="+mn-cs"/>
              </a:rPr>
              <a:t>udgangspunkt</a:t>
            </a:r>
            <a:r>
              <a:rPr lang="da-DK" dirty="0"/>
              <a:t> i </a:t>
            </a:r>
            <a:r>
              <a:rPr lang="da-DK" sz="1200" b="1" kern="1200" dirty="0">
                <a:solidFill>
                  <a:schemeClr val="tx1"/>
                </a:solidFill>
                <a:latin typeface="+mn-lt"/>
                <a:ea typeface="+mn-ea"/>
                <a:cs typeface="+mn-cs"/>
              </a:rPr>
              <a:t>personens</a:t>
            </a:r>
            <a:r>
              <a:rPr lang="da-DK" dirty="0"/>
              <a:t> </a:t>
            </a:r>
            <a:r>
              <a:rPr lang="da-DK" sz="1200" b="1" kern="1200" dirty="0">
                <a:solidFill>
                  <a:schemeClr val="tx1"/>
                </a:solidFill>
                <a:latin typeface="+mn-lt"/>
                <a:ea typeface="+mn-ea"/>
                <a:cs typeface="+mn-cs"/>
              </a:rPr>
              <a:t>tilpasningsproces</a:t>
            </a:r>
            <a:r>
              <a:rPr lang="da-DK" dirty="0"/>
              <a:t> (hvor er de i processen, hvad er deres næste skridt?). Rammen åbner for </a:t>
            </a:r>
            <a:r>
              <a:rPr lang="da-DK" sz="1200" b="1" kern="1200" dirty="0">
                <a:solidFill>
                  <a:schemeClr val="tx1"/>
                </a:solidFill>
                <a:latin typeface="+mn-lt"/>
                <a:ea typeface="+mn-ea"/>
                <a:cs typeface="+mn-cs"/>
              </a:rPr>
              <a:t>inddragelsen</a:t>
            </a:r>
            <a:r>
              <a:rPr lang="da-DK" dirty="0"/>
              <a:t> af relevante </a:t>
            </a:r>
            <a:r>
              <a:rPr lang="da-DK" sz="1200" b="1" kern="1200" dirty="0">
                <a:solidFill>
                  <a:schemeClr val="tx1"/>
                </a:solidFill>
                <a:latin typeface="+mn-lt"/>
                <a:ea typeface="+mn-ea"/>
                <a:cs typeface="+mn-cs"/>
              </a:rPr>
              <a:t>livsfaser</a:t>
            </a:r>
            <a:r>
              <a:rPr lang="da-DK" dirty="0"/>
              <a:t>, </a:t>
            </a:r>
            <a:r>
              <a:rPr lang="da-DK" sz="1200" b="1" kern="1200" dirty="0">
                <a:solidFill>
                  <a:schemeClr val="tx1"/>
                </a:solidFill>
                <a:latin typeface="+mn-lt"/>
                <a:ea typeface="+mn-ea"/>
                <a:cs typeface="+mn-cs"/>
              </a:rPr>
              <a:t>identitet</a:t>
            </a:r>
            <a:r>
              <a:rPr lang="da-DK" dirty="0"/>
              <a:t> og </a:t>
            </a:r>
            <a:r>
              <a:rPr lang="da-DK" sz="1200" b="1" kern="1200" dirty="0">
                <a:solidFill>
                  <a:schemeClr val="tx1"/>
                </a:solidFill>
                <a:latin typeface="+mn-lt"/>
                <a:ea typeface="+mn-ea"/>
                <a:cs typeface="+mn-cs"/>
              </a:rPr>
              <a:t>identitetsforandringer</a:t>
            </a:r>
            <a:r>
              <a:rPr lang="da-DK" dirty="0"/>
              <a:t> over tid, </a:t>
            </a:r>
            <a:r>
              <a:rPr lang="da-DK" sz="1200" b="1" kern="1200" dirty="0">
                <a:solidFill>
                  <a:schemeClr val="tx1"/>
                </a:solidFill>
                <a:latin typeface="+mn-lt"/>
                <a:ea typeface="+mn-ea"/>
                <a:cs typeface="+mn-cs"/>
              </a:rPr>
              <a:t>sociale</a:t>
            </a:r>
            <a:r>
              <a:rPr lang="da-DK" dirty="0"/>
              <a:t> </a:t>
            </a:r>
            <a:r>
              <a:rPr lang="da-DK" sz="1200" b="1" kern="1200" dirty="0">
                <a:solidFill>
                  <a:schemeClr val="tx1"/>
                </a:solidFill>
                <a:latin typeface="+mn-lt"/>
                <a:ea typeface="+mn-ea"/>
                <a:cs typeface="+mn-cs"/>
              </a:rPr>
              <a:t>roller</a:t>
            </a:r>
            <a:r>
              <a:rPr lang="da-DK" dirty="0"/>
              <a:t> og, ikke mindst, den </a:t>
            </a:r>
            <a:r>
              <a:rPr lang="da-DK" sz="1200" b="1" kern="1200" dirty="0">
                <a:solidFill>
                  <a:schemeClr val="tx1"/>
                </a:solidFill>
                <a:latin typeface="+mn-lt"/>
                <a:ea typeface="+mn-ea"/>
                <a:cs typeface="+mn-cs"/>
              </a:rPr>
              <a:t>kropslige</a:t>
            </a:r>
            <a:r>
              <a:rPr lang="da-DK" dirty="0"/>
              <a:t> </a:t>
            </a:r>
            <a:r>
              <a:rPr lang="da-DK" sz="1200" b="1" kern="1200" dirty="0">
                <a:solidFill>
                  <a:schemeClr val="tx1"/>
                </a:solidFill>
                <a:latin typeface="+mn-lt"/>
                <a:ea typeface="+mn-ea"/>
                <a:cs typeface="+mn-cs"/>
              </a:rPr>
              <a:t>forankring</a:t>
            </a:r>
            <a:r>
              <a:rPr lang="da-DK" dirty="0"/>
              <a:t> af personen.</a:t>
            </a:r>
          </a:p>
          <a:p>
            <a:endParaRPr lang="da-DK" dirty="0"/>
          </a:p>
          <a:p>
            <a:r>
              <a:rPr lang="da-DK" dirty="0"/>
              <a:t>Der er fokus på </a:t>
            </a:r>
            <a:r>
              <a:rPr lang="da-DK" sz="1200" b="1" kern="1200" dirty="0">
                <a:solidFill>
                  <a:schemeClr val="tx1"/>
                </a:solidFill>
                <a:latin typeface="+mn-lt"/>
                <a:ea typeface="+mn-ea"/>
                <a:cs typeface="+mn-cs"/>
              </a:rPr>
              <a:t>oplevede</a:t>
            </a:r>
            <a:r>
              <a:rPr lang="da-DK" dirty="0"/>
              <a:t> </a:t>
            </a:r>
            <a:r>
              <a:rPr lang="da-DK" sz="1200" b="1" kern="1200" dirty="0">
                <a:solidFill>
                  <a:schemeClr val="tx1"/>
                </a:solidFill>
                <a:latin typeface="+mn-lt"/>
                <a:ea typeface="+mn-ea"/>
                <a:cs typeface="+mn-cs"/>
              </a:rPr>
              <a:t>problemer</a:t>
            </a:r>
            <a:r>
              <a:rPr lang="da-DK" dirty="0"/>
              <a:t> i </a:t>
            </a:r>
            <a:r>
              <a:rPr lang="da-DK" sz="1200" b="1" kern="1200" dirty="0">
                <a:solidFill>
                  <a:schemeClr val="tx1"/>
                </a:solidFill>
                <a:latin typeface="+mn-lt"/>
                <a:ea typeface="+mn-ea"/>
                <a:cs typeface="+mn-cs"/>
              </a:rPr>
              <a:t>hverdagen</a:t>
            </a:r>
            <a:r>
              <a:rPr lang="da-DK" dirty="0"/>
              <a:t> – hvad er det, der ikke virker, og hvad skal </a:t>
            </a:r>
            <a:r>
              <a:rPr lang="da-DK" sz="1200" b="1" kern="1200" dirty="0">
                <a:solidFill>
                  <a:schemeClr val="tx1"/>
                </a:solidFill>
                <a:latin typeface="+mn-lt"/>
                <a:ea typeface="+mn-ea"/>
                <a:cs typeface="+mn-cs"/>
              </a:rPr>
              <a:t>tilpasses</a:t>
            </a:r>
            <a:r>
              <a:rPr lang="da-DK" dirty="0"/>
              <a:t> for at få hverdagen til at fungere bedre?</a:t>
            </a:r>
          </a:p>
          <a:p>
            <a:endParaRPr lang="da-DK" dirty="0"/>
          </a:p>
          <a:p>
            <a:r>
              <a:rPr lang="da-DK" dirty="0"/>
              <a:t>IMACC-samtalen kan hjælpe med at skabe </a:t>
            </a:r>
            <a:r>
              <a:rPr lang="da-DK" sz="1200" b="1" kern="1200" dirty="0">
                <a:solidFill>
                  <a:schemeClr val="tx1"/>
                </a:solidFill>
                <a:latin typeface="+mn-lt"/>
                <a:ea typeface="+mn-ea"/>
                <a:cs typeface="+mn-cs"/>
              </a:rPr>
              <a:t>større</a:t>
            </a:r>
            <a:r>
              <a:rPr lang="da-DK" dirty="0"/>
              <a:t> </a:t>
            </a:r>
            <a:r>
              <a:rPr lang="da-DK" sz="1200" b="1" kern="1200" dirty="0">
                <a:solidFill>
                  <a:schemeClr val="tx1"/>
                </a:solidFill>
                <a:latin typeface="+mn-lt"/>
                <a:ea typeface="+mn-ea"/>
                <a:cs typeface="+mn-cs"/>
              </a:rPr>
              <a:t>sammenhæng</a:t>
            </a:r>
            <a:r>
              <a:rPr lang="da-DK" dirty="0"/>
              <a:t> for personen, noget der er vigtigt for et menneske, som har fået </a:t>
            </a:r>
            <a:r>
              <a:rPr lang="da-DK" sz="1200" b="1" kern="1200" dirty="0">
                <a:solidFill>
                  <a:schemeClr val="tx1"/>
                </a:solidFill>
                <a:latin typeface="+mn-lt"/>
                <a:ea typeface="+mn-ea"/>
                <a:cs typeface="+mn-cs"/>
              </a:rPr>
              <a:t>slået</a:t>
            </a:r>
            <a:r>
              <a:rPr lang="da-DK" dirty="0"/>
              <a:t> </a:t>
            </a:r>
            <a:r>
              <a:rPr lang="da-DK" sz="1200" b="1" kern="1200" dirty="0">
                <a:solidFill>
                  <a:schemeClr val="tx1"/>
                </a:solidFill>
                <a:latin typeface="+mn-lt"/>
                <a:ea typeface="+mn-ea"/>
                <a:cs typeface="+mn-cs"/>
              </a:rPr>
              <a:t>livet</a:t>
            </a:r>
            <a:r>
              <a:rPr lang="da-DK" dirty="0"/>
              <a:t> og </a:t>
            </a:r>
            <a:r>
              <a:rPr lang="da-DK" sz="1200" b="1" kern="1200" dirty="0">
                <a:solidFill>
                  <a:schemeClr val="tx1"/>
                </a:solidFill>
                <a:latin typeface="+mn-lt"/>
                <a:ea typeface="+mn-ea"/>
                <a:cs typeface="+mn-cs"/>
              </a:rPr>
              <a:t>sammenhængen</a:t>
            </a:r>
            <a:r>
              <a:rPr lang="da-DK" dirty="0"/>
              <a:t> i </a:t>
            </a:r>
            <a:r>
              <a:rPr lang="da-DK" sz="1200" b="1" kern="1200" dirty="0">
                <a:solidFill>
                  <a:schemeClr val="tx1"/>
                </a:solidFill>
                <a:latin typeface="+mn-lt"/>
                <a:ea typeface="+mn-ea"/>
                <a:cs typeface="+mn-cs"/>
              </a:rPr>
              <a:t>stykker</a:t>
            </a:r>
            <a:r>
              <a:rPr lang="da-DK" dirty="0"/>
              <a:t>. Personens </a:t>
            </a:r>
            <a:r>
              <a:rPr lang="da-DK" sz="1200" b="1" kern="1200" dirty="0">
                <a:solidFill>
                  <a:schemeClr val="tx1"/>
                </a:solidFill>
                <a:latin typeface="+mn-lt"/>
                <a:ea typeface="+mn-ea"/>
                <a:cs typeface="+mn-cs"/>
              </a:rPr>
              <a:t>identitet</a:t>
            </a:r>
            <a:r>
              <a:rPr lang="da-DK" dirty="0"/>
              <a:t> </a:t>
            </a:r>
            <a:r>
              <a:rPr lang="da-DK" sz="1200" b="1" kern="1200" dirty="0">
                <a:solidFill>
                  <a:schemeClr val="tx1"/>
                </a:solidFill>
                <a:latin typeface="+mn-lt"/>
                <a:ea typeface="+mn-ea"/>
                <a:cs typeface="+mn-cs"/>
              </a:rPr>
              <a:t>før</a:t>
            </a:r>
            <a:r>
              <a:rPr lang="da-DK" dirty="0"/>
              <a:t>, </a:t>
            </a:r>
            <a:r>
              <a:rPr lang="da-DK" sz="1200" b="1" kern="1200" dirty="0">
                <a:solidFill>
                  <a:schemeClr val="tx1"/>
                </a:solidFill>
                <a:latin typeface="+mn-lt"/>
                <a:ea typeface="+mn-ea"/>
                <a:cs typeface="+mn-cs"/>
              </a:rPr>
              <a:t>nu</a:t>
            </a:r>
            <a:r>
              <a:rPr lang="da-DK" dirty="0"/>
              <a:t> og </a:t>
            </a:r>
            <a:r>
              <a:rPr lang="da-DK" sz="1200" b="1" kern="1200" dirty="0">
                <a:solidFill>
                  <a:schemeClr val="tx1"/>
                </a:solidFill>
                <a:latin typeface="+mn-lt"/>
                <a:ea typeface="+mn-ea"/>
                <a:cs typeface="+mn-cs"/>
              </a:rPr>
              <a:t>fremadrettet</a:t>
            </a:r>
            <a:r>
              <a:rPr lang="da-DK" dirty="0"/>
              <a:t> kan blive </a:t>
            </a:r>
            <a:r>
              <a:rPr lang="da-DK" sz="1200" b="1" kern="1200" dirty="0">
                <a:solidFill>
                  <a:schemeClr val="tx1"/>
                </a:solidFill>
                <a:latin typeface="+mn-lt"/>
                <a:ea typeface="+mn-ea"/>
                <a:cs typeface="+mn-cs"/>
              </a:rPr>
              <a:t>reintegreret</a:t>
            </a:r>
            <a:r>
              <a:rPr lang="da-DK" dirty="0"/>
              <a:t>, og personen får lejlighed til at se på og evt. </a:t>
            </a:r>
            <a:r>
              <a:rPr lang="da-DK" sz="1200" b="1" kern="1200" dirty="0">
                <a:solidFill>
                  <a:schemeClr val="tx1"/>
                </a:solidFill>
                <a:latin typeface="+mn-lt"/>
                <a:ea typeface="+mn-ea"/>
                <a:cs typeface="+mn-cs"/>
              </a:rPr>
              <a:t>justere</a:t>
            </a:r>
            <a:r>
              <a:rPr lang="da-DK" dirty="0"/>
              <a:t> deres </a:t>
            </a:r>
            <a:r>
              <a:rPr lang="da-DK" sz="1200" b="1" kern="1200" dirty="0">
                <a:solidFill>
                  <a:schemeClr val="tx1"/>
                </a:solidFill>
                <a:latin typeface="+mn-lt"/>
                <a:ea typeface="+mn-ea"/>
                <a:cs typeface="+mn-cs"/>
              </a:rPr>
              <a:t>sociale</a:t>
            </a:r>
            <a:r>
              <a:rPr lang="da-DK" dirty="0"/>
              <a:t> </a:t>
            </a:r>
            <a:r>
              <a:rPr lang="da-DK" sz="1200" b="1" kern="1200" dirty="0">
                <a:solidFill>
                  <a:schemeClr val="tx1"/>
                </a:solidFill>
                <a:latin typeface="+mn-lt"/>
                <a:ea typeface="+mn-ea"/>
                <a:cs typeface="+mn-cs"/>
              </a:rPr>
              <a:t>roller</a:t>
            </a:r>
            <a:r>
              <a:rPr lang="da-DK" dirty="0"/>
              <a:t>. </a:t>
            </a:r>
          </a:p>
          <a:p>
            <a:endParaRPr lang="da-DK" dirty="0"/>
          </a:p>
          <a:p>
            <a:r>
              <a:rPr lang="da-DK" dirty="0"/>
              <a:t>****</a:t>
            </a:r>
          </a:p>
          <a:p>
            <a:r>
              <a:rPr lang="da-DK" dirty="0"/>
              <a:t>Endelig giver IMACC-samtalen lejlighed til at </a:t>
            </a:r>
            <a:r>
              <a:rPr lang="da-DK" sz="1200" b="1" kern="1200" dirty="0">
                <a:solidFill>
                  <a:schemeClr val="tx1"/>
                </a:solidFill>
                <a:latin typeface="+mn-lt"/>
                <a:ea typeface="+mn-ea"/>
                <a:cs typeface="+mn-cs"/>
              </a:rPr>
              <a:t>understøtte</a:t>
            </a:r>
            <a:r>
              <a:rPr lang="da-DK" dirty="0"/>
              <a:t> </a:t>
            </a:r>
            <a:r>
              <a:rPr lang="da-DK" sz="1200" b="1" kern="1200" dirty="0">
                <a:solidFill>
                  <a:schemeClr val="tx1"/>
                </a:solidFill>
                <a:latin typeface="+mn-lt"/>
                <a:ea typeface="+mn-ea"/>
                <a:cs typeface="+mn-cs"/>
              </a:rPr>
              <a:t>overførsel</a:t>
            </a:r>
            <a:r>
              <a:rPr lang="da-DK" dirty="0"/>
              <a:t> af </a:t>
            </a:r>
            <a:r>
              <a:rPr lang="da-DK" sz="1200" b="1" kern="1200" dirty="0">
                <a:solidFill>
                  <a:schemeClr val="tx1"/>
                </a:solidFill>
                <a:latin typeface="+mn-lt"/>
                <a:ea typeface="+mn-ea"/>
                <a:cs typeface="+mn-cs"/>
              </a:rPr>
              <a:t>behandlingsprocesser</a:t>
            </a:r>
            <a:r>
              <a:rPr lang="da-DK" dirty="0"/>
              <a:t> og –</a:t>
            </a:r>
            <a:r>
              <a:rPr lang="da-DK" sz="1200" b="1" kern="1200" dirty="0">
                <a:solidFill>
                  <a:schemeClr val="tx1"/>
                </a:solidFill>
                <a:latin typeface="+mn-lt"/>
                <a:ea typeface="+mn-ea"/>
                <a:cs typeface="+mn-cs"/>
              </a:rPr>
              <a:t>resultater</a:t>
            </a:r>
            <a:r>
              <a:rPr lang="da-DK" dirty="0"/>
              <a:t> til </a:t>
            </a:r>
            <a:r>
              <a:rPr lang="da-DK" sz="1200" b="1" kern="1200" dirty="0">
                <a:solidFill>
                  <a:schemeClr val="tx1"/>
                </a:solidFill>
                <a:latin typeface="+mn-lt"/>
                <a:ea typeface="+mn-ea"/>
                <a:cs typeface="+mn-cs"/>
              </a:rPr>
              <a:t>hverdagen</a:t>
            </a:r>
            <a:r>
              <a:rPr lang="da-DK" dirty="0"/>
              <a:t>, noget som ofte kan være en </a:t>
            </a:r>
            <a:r>
              <a:rPr lang="da-DK" sz="1200" b="1" kern="1200" dirty="0">
                <a:solidFill>
                  <a:schemeClr val="tx1"/>
                </a:solidFill>
                <a:latin typeface="+mn-lt"/>
                <a:ea typeface="+mn-ea"/>
                <a:cs typeface="+mn-cs"/>
              </a:rPr>
              <a:t>udfordring</a:t>
            </a:r>
            <a:r>
              <a:rPr lang="da-DK" dirty="0"/>
              <a:t> i de fleste </a:t>
            </a:r>
            <a:r>
              <a:rPr lang="da-DK" sz="1200" b="1" kern="1200" dirty="0">
                <a:solidFill>
                  <a:schemeClr val="tx1"/>
                </a:solidFill>
                <a:latin typeface="+mn-lt"/>
                <a:ea typeface="+mn-ea"/>
                <a:cs typeface="+mn-cs"/>
              </a:rPr>
              <a:t>rehabiliteringssammenhænge</a:t>
            </a:r>
            <a:r>
              <a:rPr lang="da-DK" dirty="0"/>
              <a:t>. </a:t>
            </a:r>
          </a:p>
        </p:txBody>
      </p:sp>
      <p:sp>
        <p:nvSpPr>
          <p:cNvPr id="4" name="Slide Number Placehold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2517930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titeltypografien i masteren</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13-11-2024</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titeltypografien i masteren</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13-11-2024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titeltypografien i masteren</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13-11-2024</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titeltypografien i masteren</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13-11-2024</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titeltypografien i masteren</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13-11-2024</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13-11-2024</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19397681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13-11-2024</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dirty="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solidFill>
                <a:srgbClr val="FFFFFF"/>
              </a:solidFill>
            </a:endParaRP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13-11-2024</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13-11-2024</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a:t>Klik for at redigere titeltypografien i masteren</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13-11-2024</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titeltypografien i masteren</a:t>
            </a:r>
            <a:endParaRPr lang="da-DK" dirty="0"/>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13-11-2024</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titeltypografien i masteren</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13-11-2024</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13-11-2024</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a:t>Klik for at redigere titeltypografien i masteren</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en-GB" smtClean="0"/>
              <a:pPr/>
              <a:t>13/11/2024</a:t>
            </a:fld>
            <a:endParaRPr lang="en-GB" dirty="0"/>
          </a:p>
        </p:txBody>
      </p:sp>
      <p:sp>
        <p:nvSpPr>
          <p:cNvPr id="5" name="Footer"/>
          <p:cNvSpPr>
            <a:spLocks noGrp="1"/>
          </p:cNvSpPr>
          <p:nvPr>
            <p:ph type="ftr" sz="quarter" idx="11"/>
          </p:nvPr>
        </p:nvSpPr>
        <p:spPr/>
        <p:txBody>
          <a:bodyPr/>
          <a:lstStyle>
            <a:lvl1pPr>
              <a:defRPr>
                <a:solidFill>
                  <a:srgbClr val="FFFFFF"/>
                </a:solidFill>
              </a:defRPr>
            </a:lvl1pPr>
          </a:lstStyle>
          <a:p>
            <a:endParaRPr lang="en-GB"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titeltypografien i masteren</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dirty="0"/>
              <a:t>Klik på ikonet for at tilføje et billede</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13-11-2024</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titeltypografien i masteren</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13-11-2024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titeltypografien i masteren</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13-11-2024</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13-11-2024</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9" r:id="rId15"/>
    <p:sldLayoutId id="2147483655" r:id="rId16"/>
    <p:sldLayoutId id="2147483654" r:id="rId17"/>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image" Target="../media/image14.png"/><Relationship Id="rId5" Type="http://schemas.openxmlformats.org/officeDocument/2006/relationships/hyperlink" Target="mailto:l.hammond@rn.dk" TargetMode="External"/><Relationship Id="rId4" Type="http://schemas.openxmlformats.org/officeDocument/2006/relationships/hyperlink" Target="mailto:lisdh@ikp.aau.d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4.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fif"/><Relationship Id="rId5" Type="http://schemas.openxmlformats.org/officeDocument/2006/relationships/image" Target="../media/image1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4.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4" name="SecondaryColor"/>
          <p:cNvSpPr/>
          <p:nvPr/>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pic>
        <p:nvPicPr>
          <p:cNvPr id="5" name="Femte element"/>
          <p:cNvPicPr>
            <a:picLocks noChangeAspect="1"/>
          </p:cNvPicPr>
          <p:nvPr/>
        </p:nvPicPr>
        <p:blipFill rotWithShape="1">
          <a:blip r:embed="rId4"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6" name="Institutlinje"/>
          <p:cNvSpPr/>
          <p:nvPr/>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n) W"/>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9" name="LogoPPT_bmk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
        <p:nvSpPr>
          <p:cNvPr id="2" name="Titel 1"/>
          <p:cNvSpPr>
            <a:spLocks noGrp="1"/>
          </p:cNvSpPr>
          <p:nvPr>
            <p:ph type="ctrTitle"/>
          </p:nvPr>
        </p:nvSpPr>
        <p:spPr/>
        <p:txBody>
          <a:bodyPr/>
          <a:lstStyle/>
          <a:p>
            <a:r>
              <a:rPr lang="da-DK" dirty="0"/>
              <a:t>Projekt </a:t>
            </a:r>
            <a:r>
              <a:rPr lang="da-DK" dirty="0" err="1"/>
              <a:t>PSoreko</a:t>
            </a:r>
            <a:endParaRPr lang="da-DK" dirty="0"/>
          </a:p>
        </p:txBody>
      </p:sp>
      <p:pic>
        <p:nvPicPr>
          <p:cNvPr id="11" name="Billede 10" descr="Et billede, der indeholder Grafik, Font/skrifttype, tekst, logo&#10;&#10;Automatisk genereret beskrivelse">
            <a:extLst>
              <a:ext uri="{FF2B5EF4-FFF2-40B4-BE49-F238E27FC236}">
                <a16:creationId xmlns:a16="http://schemas.microsoft.com/office/drawing/2014/main" id="{5208C51E-6543-1207-F885-062F41FE51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175" y="3729670"/>
            <a:ext cx="2179996" cy="1357892"/>
          </a:xfrm>
          <a:prstGeom prst="rect">
            <a:avLst/>
          </a:prstGeom>
        </p:spPr>
      </p:pic>
      <p:pic>
        <p:nvPicPr>
          <p:cNvPr id="12" name="Billede 11">
            <a:extLst>
              <a:ext uri="{FF2B5EF4-FFF2-40B4-BE49-F238E27FC236}">
                <a16:creationId xmlns:a16="http://schemas.microsoft.com/office/drawing/2014/main" id="{3C445EFA-1734-AC4B-7371-2CBC5494FD7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5175" y="1472061"/>
            <a:ext cx="3825417" cy="459050"/>
          </a:xfrm>
          <a:prstGeom prst="rect">
            <a:avLst/>
          </a:prstGeom>
          <a:noFill/>
        </p:spPr>
      </p:pic>
      <p:pic>
        <p:nvPicPr>
          <p:cNvPr id="14" name="Billede 13" descr="Et billede, der indeholder tekst, Font/skrifttype, Grafik, grafisk design&#10;&#10;Automatisk genereret beskrivelse">
            <a:extLst>
              <a:ext uri="{FF2B5EF4-FFF2-40B4-BE49-F238E27FC236}">
                <a16:creationId xmlns:a16="http://schemas.microsoft.com/office/drawing/2014/main" id="{91D73FAD-5B12-ED08-0599-2E43A88F38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5175" y="2290650"/>
            <a:ext cx="2062448" cy="515612"/>
          </a:xfrm>
          <a:prstGeom prst="rect">
            <a:avLst/>
          </a:prstGeom>
        </p:spPr>
      </p:pic>
    </p:spTree>
    <p:extLst>
      <p:ext uri="{BB962C8B-B14F-4D97-AF65-F5344CB8AC3E}">
        <p14:creationId xmlns:p14="http://schemas.microsoft.com/office/powerpoint/2010/main" val="7458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Fase 2: pilot Test af </a:t>
            </a:r>
            <a:r>
              <a:rPr lang="da-DK" dirty="0" err="1"/>
              <a:t>imacc</a:t>
            </a:r>
            <a:r>
              <a:rPr lang="da-DK" dirty="0"/>
              <a:t>-samtalen </a:t>
            </a:r>
            <a:r>
              <a:rPr lang="da-DK" dirty="0" err="1"/>
              <a:t>nov</a:t>
            </a:r>
            <a:r>
              <a:rPr lang="da-DK" dirty="0"/>
              <a:t> 2025 – april 2026</a:t>
            </a:r>
          </a:p>
        </p:txBody>
      </p:sp>
      <p:sp>
        <p:nvSpPr>
          <p:cNvPr id="6" name="Pladsholder til indhold 5"/>
          <p:cNvSpPr>
            <a:spLocks noGrp="1"/>
          </p:cNvSpPr>
          <p:nvPr>
            <p:ph idx="1"/>
          </p:nvPr>
        </p:nvSpPr>
        <p:spPr>
          <a:xfrm>
            <a:off x="765175" y="1844566"/>
            <a:ext cx="8023823" cy="4618130"/>
          </a:xfrm>
        </p:spPr>
        <p:txBody>
          <a:bodyPr/>
          <a:lstStyle/>
          <a:p>
            <a:pPr>
              <a:spcBef>
                <a:spcPts val="1100"/>
              </a:spcBef>
            </a:pPr>
            <a:r>
              <a:rPr lang="da-DK" dirty="0"/>
              <a:t>Er IMACC-samtalen en virkningsfuld metode til at understøtte adfærdsændringer?</a:t>
            </a:r>
          </a:p>
          <a:p>
            <a:pPr>
              <a:spcBef>
                <a:spcPts val="1100"/>
              </a:spcBef>
            </a:pPr>
            <a:r>
              <a:rPr lang="da-DK" dirty="0"/>
              <a:t>Målgruppe: traumatiserede flygtninge i behandling på RCF</a:t>
            </a:r>
          </a:p>
          <a:p>
            <a:pPr>
              <a:spcBef>
                <a:spcPts val="1100"/>
              </a:spcBef>
            </a:pPr>
            <a:r>
              <a:rPr lang="da-DK" dirty="0"/>
              <a:t>Design: Single-case – så praksisnær som muligt</a:t>
            </a:r>
          </a:p>
          <a:p>
            <a:pPr>
              <a:spcBef>
                <a:spcPts val="1100"/>
              </a:spcBef>
            </a:pPr>
            <a:r>
              <a:rPr lang="da-DK" dirty="0"/>
              <a:t>Adfærdsændring: </a:t>
            </a:r>
          </a:p>
          <a:p>
            <a:pPr lvl="1"/>
            <a:r>
              <a:rPr lang="da-DK" dirty="0"/>
              <a:t>Fysisk aktivitet</a:t>
            </a:r>
          </a:p>
          <a:p>
            <a:pPr lvl="1"/>
            <a:r>
              <a:rPr lang="da-DK" dirty="0"/>
              <a:t>Affekt- og symptomregulering</a:t>
            </a:r>
          </a:p>
          <a:p>
            <a:pPr lvl="1"/>
            <a:r>
              <a:rPr lang="da-DK" dirty="0"/>
              <a:t>Egenomsorg</a:t>
            </a:r>
          </a:p>
          <a:p>
            <a:pPr lvl="1"/>
            <a:r>
              <a:rPr lang="da-DK" dirty="0"/>
              <a:t>Social deltagelse</a:t>
            </a:r>
          </a:p>
          <a:p>
            <a:r>
              <a:rPr lang="da-DK" dirty="0"/>
              <a:t>Uhensigtsmæssig adfærd justeres til mere hensigtsmæssig – personens valg!</a:t>
            </a:r>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spTree>
    <p:extLst>
      <p:ext uri="{BB962C8B-B14F-4D97-AF65-F5344CB8AC3E}">
        <p14:creationId xmlns:p14="http://schemas.microsoft.com/office/powerpoint/2010/main" val="405010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Fase 3: fuld Test af imacc-samtalen</a:t>
            </a:r>
          </a:p>
        </p:txBody>
      </p:sp>
      <p:sp>
        <p:nvSpPr>
          <p:cNvPr id="6" name="Pladsholder til indhold 5"/>
          <p:cNvSpPr>
            <a:spLocks noGrp="1"/>
          </p:cNvSpPr>
          <p:nvPr>
            <p:ph idx="1"/>
          </p:nvPr>
        </p:nvSpPr>
        <p:spPr>
          <a:xfrm>
            <a:off x="765174" y="1844566"/>
            <a:ext cx="5825197" cy="4618130"/>
          </a:xfrm>
        </p:spPr>
        <p:txBody>
          <a:bodyPr/>
          <a:lstStyle/>
          <a:p>
            <a:pPr marL="0" indent="0">
              <a:spcBef>
                <a:spcPts val="1100"/>
              </a:spcBef>
              <a:buNone/>
            </a:pPr>
            <a:r>
              <a:rPr lang="da-DK" i="1" dirty="0"/>
              <a:t>Efterår 2025 til forår 2026</a:t>
            </a:r>
          </a:p>
          <a:p>
            <a:pPr>
              <a:spcBef>
                <a:spcPts val="1100"/>
              </a:spcBef>
            </a:pPr>
            <a:r>
              <a:rPr lang="da-DK" dirty="0"/>
              <a:t>4-6 deltagere</a:t>
            </a:r>
          </a:p>
          <a:p>
            <a:pPr marL="0" indent="0">
              <a:spcBef>
                <a:spcPts val="1100"/>
              </a:spcBef>
              <a:buNone/>
            </a:pPr>
            <a:r>
              <a:rPr lang="da-DK" i="1" dirty="0"/>
              <a:t>Sommer og efterår 2026</a:t>
            </a:r>
          </a:p>
          <a:p>
            <a:pPr>
              <a:spcBef>
                <a:spcPts val="1100"/>
              </a:spcBef>
            </a:pPr>
            <a:r>
              <a:rPr lang="da-DK" dirty="0"/>
              <a:t>Analyser og resultater</a:t>
            </a:r>
          </a:p>
          <a:p>
            <a:pPr>
              <a:spcBef>
                <a:spcPts val="1100"/>
              </a:spcBef>
            </a:pPr>
            <a:r>
              <a:rPr lang="da-DK" dirty="0"/>
              <a:t>Dokumentation af IMACC-teorien og IMACC-samtalen</a:t>
            </a:r>
          </a:p>
          <a:p>
            <a:pPr>
              <a:spcBef>
                <a:spcPts val="1100"/>
              </a:spcBef>
            </a:pPr>
            <a:r>
              <a:rPr lang="da-DK" dirty="0"/>
              <a:t>Formidling</a:t>
            </a:r>
          </a:p>
          <a:p>
            <a:pPr lvl="1"/>
            <a:r>
              <a:rPr lang="da-DK" dirty="0"/>
              <a:t>Artikler i tidsskrifter</a:t>
            </a:r>
          </a:p>
          <a:p>
            <a:pPr lvl="1"/>
            <a:r>
              <a:rPr lang="da-DK" dirty="0"/>
              <a:t>Manual/lærebog om biopsykosocial rehabilitering</a:t>
            </a:r>
          </a:p>
          <a:p>
            <a:pPr lvl="1"/>
            <a:r>
              <a:rPr lang="da-DK" dirty="0"/>
              <a:t>Oplæg på konferencer</a:t>
            </a:r>
          </a:p>
          <a:p>
            <a:pPr>
              <a:spcBef>
                <a:spcPts val="1100"/>
              </a:spcBef>
            </a:pPr>
            <a:endParaRPr lang="da-DK" dirty="0"/>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pic>
        <p:nvPicPr>
          <p:cNvPr id="8" name="Billede 7" descr="Et billede, der indeholder kunst&#10;&#10;Automatisk genereret beskrivelse">
            <a:extLst>
              <a:ext uri="{FF2B5EF4-FFF2-40B4-BE49-F238E27FC236}">
                <a16:creationId xmlns:a16="http://schemas.microsoft.com/office/drawing/2014/main" id="{7B446561-2837-C440-A9D8-B66284F15F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4822" y="2090655"/>
            <a:ext cx="4125951" cy="4125951"/>
          </a:xfrm>
          <a:prstGeom prst="rect">
            <a:avLst/>
          </a:prstGeom>
          <a:effectLst>
            <a:softEdge rad="177800"/>
          </a:effectLst>
        </p:spPr>
      </p:pic>
    </p:spTree>
    <p:extLst>
      <p:ext uri="{BB962C8B-B14F-4D97-AF65-F5344CB8AC3E}">
        <p14:creationId xmlns:p14="http://schemas.microsoft.com/office/powerpoint/2010/main" val="15290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Integration - vision</a:t>
            </a:r>
          </a:p>
        </p:txBody>
      </p:sp>
      <p:sp>
        <p:nvSpPr>
          <p:cNvPr id="6" name="Pladsholder til indhold 5"/>
          <p:cNvSpPr>
            <a:spLocks noGrp="1"/>
          </p:cNvSpPr>
          <p:nvPr>
            <p:ph idx="1"/>
          </p:nvPr>
        </p:nvSpPr>
        <p:spPr>
          <a:xfrm>
            <a:off x="765175" y="1844566"/>
            <a:ext cx="4644314" cy="4618130"/>
          </a:xfrm>
        </p:spPr>
        <p:txBody>
          <a:bodyPr/>
          <a:lstStyle/>
          <a:p>
            <a:pPr>
              <a:spcBef>
                <a:spcPts val="1100"/>
              </a:spcBef>
            </a:pPr>
            <a:r>
              <a:rPr lang="da-DK" dirty="0"/>
              <a:t>Brede kompetencer i specialistkompetencer – hvordan man integrerer IMACC</a:t>
            </a:r>
          </a:p>
          <a:p>
            <a:pPr>
              <a:spcBef>
                <a:spcPts val="1100"/>
              </a:spcBef>
            </a:pPr>
            <a:r>
              <a:rPr lang="da-DK" b="1" dirty="0"/>
              <a:t>Interdisciplinær</a:t>
            </a:r>
            <a:r>
              <a:rPr lang="da-DK" dirty="0"/>
              <a:t> model – integration af tiltag med basis i personens tilpasningsproces</a:t>
            </a:r>
          </a:p>
          <a:p>
            <a:pPr>
              <a:spcBef>
                <a:spcPts val="1100"/>
              </a:spcBef>
            </a:pPr>
            <a:r>
              <a:rPr lang="da-DK" dirty="0"/>
              <a:t>Styrket integration af behandlingsmål, behandlingstilgange og fremskridt i personens hverdag</a:t>
            </a:r>
          </a:p>
          <a:p>
            <a:pPr>
              <a:spcBef>
                <a:spcPts val="1100"/>
              </a:spcBef>
            </a:pPr>
            <a:endParaRPr lang="da-DK" dirty="0"/>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sp>
        <p:nvSpPr>
          <p:cNvPr id="8" name="Rektangel: afrundede hjørner 7">
            <a:extLst>
              <a:ext uri="{FF2B5EF4-FFF2-40B4-BE49-F238E27FC236}">
                <a16:creationId xmlns:a16="http://schemas.microsoft.com/office/drawing/2014/main" id="{62A609B4-C386-C9AE-BB7A-08C07A6064E5}"/>
              </a:ext>
            </a:extLst>
          </p:cNvPr>
          <p:cNvSpPr/>
          <p:nvPr/>
        </p:nvSpPr>
        <p:spPr>
          <a:xfrm>
            <a:off x="6021509" y="1504060"/>
            <a:ext cx="5481129" cy="423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dirty="0"/>
              <a:t>IMACC-samtalen som bred kompetence</a:t>
            </a:r>
          </a:p>
        </p:txBody>
      </p:sp>
      <p:sp>
        <p:nvSpPr>
          <p:cNvPr id="9" name="Rektangel: afrundede hjørner 8">
            <a:extLst>
              <a:ext uri="{FF2B5EF4-FFF2-40B4-BE49-F238E27FC236}">
                <a16:creationId xmlns:a16="http://schemas.microsoft.com/office/drawing/2014/main" id="{ECBE1151-1A1C-3175-5051-DF1E35A329F0}"/>
              </a:ext>
            </a:extLst>
          </p:cNvPr>
          <p:cNvSpPr/>
          <p:nvPr/>
        </p:nvSpPr>
        <p:spPr>
          <a:xfrm>
            <a:off x="6021510" y="2501048"/>
            <a:ext cx="493336" cy="170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lstStyle/>
          <a:p>
            <a:pPr algn="ctr"/>
            <a:r>
              <a:rPr lang="da-DK" dirty="0"/>
              <a:t>Fagspecialist</a:t>
            </a:r>
          </a:p>
        </p:txBody>
      </p:sp>
      <p:sp>
        <p:nvSpPr>
          <p:cNvPr id="10" name="Rektangel: afrundede hjørner 9">
            <a:extLst>
              <a:ext uri="{FF2B5EF4-FFF2-40B4-BE49-F238E27FC236}">
                <a16:creationId xmlns:a16="http://schemas.microsoft.com/office/drawing/2014/main" id="{3101B1DD-FEBA-D8BD-8DFC-4DCA4B77F30E}"/>
              </a:ext>
            </a:extLst>
          </p:cNvPr>
          <p:cNvSpPr/>
          <p:nvPr/>
        </p:nvSpPr>
        <p:spPr>
          <a:xfrm>
            <a:off x="7272268" y="2501048"/>
            <a:ext cx="493336" cy="170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lstStyle/>
          <a:p>
            <a:pPr algn="ctr"/>
            <a:r>
              <a:rPr lang="da-DK" dirty="0"/>
              <a:t>Fagspecialist</a:t>
            </a:r>
          </a:p>
        </p:txBody>
      </p:sp>
      <p:sp>
        <p:nvSpPr>
          <p:cNvPr id="11" name="Rektangel: afrundede hjørner 10">
            <a:extLst>
              <a:ext uri="{FF2B5EF4-FFF2-40B4-BE49-F238E27FC236}">
                <a16:creationId xmlns:a16="http://schemas.microsoft.com/office/drawing/2014/main" id="{86506033-20AB-E5A0-896B-D570EE0B9C8A}"/>
              </a:ext>
            </a:extLst>
          </p:cNvPr>
          <p:cNvSpPr/>
          <p:nvPr/>
        </p:nvSpPr>
        <p:spPr>
          <a:xfrm>
            <a:off x="8523724" y="2501048"/>
            <a:ext cx="493336" cy="170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lstStyle/>
          <a:p>
            <a:pPr algn="ctr"/>
            <a:r>
              <a:rPr lang="da-DK" dirty="0"/>
              <a:t>Generalist</a:t>
            </a:r>
          </a:p>
        </p:txBody>
      </p:sp>
      <p:sp>
        <p:nvSpPr>
          <p:cNvPr id="12" name="Rektangel: afrundede hjørner 11">
            <a:extLst>
              <a:ext uri="{FF2B5EF4-FFF2-40B4-BE49-F238E27FC236}">
                <a16:creationId xmlns:a16="http://schemas.microsoft.com/office/drawing/2014/main" id="{D137B77F-8088-9B34-0A1B-2A3C6D13C845}"/>
              </a:ext>
            </a:extLst>
          </p:cNvPr>
          <p:cNvSpPr/>
          <p:nvPr/>
        </p:nvSpPr>
        <p:spPr>
          <a:xfrm>
            <a:off x="9774482" y="2501048"/>
            <a:ext cx="493336" cy="170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lstStyle/>
          <a:p>
            <a:pPr algn="ctr"/>
            <a:r>
              <a:rPr lang="da-DK" dirty="0"/>
              <a:t>Ledelse</a:t>
            </a:r>
          </a:p>
        </p:txBody>
      </p:sp>
      <p:sp>
        <p:nvSpPr>
          <p:cNvPr id="13" name="Rektangel: afrundede hjørner 12">
            <a:extLst>
              <a:ext uri="{FF2B5EF4-FFF2-40B4-BE49-F238E27FC236}">
                <a16:creationId xmlns:a16="http://schemas.microsoft.com/office/drawing/2014/main" id="{635AB522-58C7-8928-4661-E71766AD8B54}"/>
              </a:ext>
            </a:extLst>
          </p:cNvPr>
          <p:cNvSpPr/>
          <p:nvPr/>
        </p:nvSpPr>
        <p:spPr>
          <a:xfrm>
            <a:off x="11025240" y="2501048"/>
            <a:ext cx="493336" cy="170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lstStyle/>
          <a:p>
            <a:pPr algn="ctr"/>
            <a:r>
              <a:rPr lang="da-DK" dirty="0"/>
              <a:t>Fagspecialist</a:t>
            </a:r>
          </a:p>
        </p:txBody>
      </p:sp>
      <p:sp>
        <p:nvSpPr>
          <p:cNvPr id="14" name="Rektangel: afrundede hjørner 13">
            <a:extLst>
              <a:ext uri="{FF2B5EF4-FFF2-40B4-BE49-F238E27FC236}">
                <a16:creationId xmlns:a16="http://schemas.microsoft.com/office/drawing/2014/main" id="{E5B2DDA3-497F-C44B-5ECE-519C2957BAF3}"/>
              </a:ext>
            </a:extLst>
          </p:cNvPr>
          <p:cNvSpPr/>
          <p:nvPr/>
        </p:nvSpPr>
        <p:spPr>
          <a:xfrm>
            <a:off x="6029827" y="4784101"/>
            <a:ext cx="5481129" cy="423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dirty="0"/>
              <a:t>IMACC som integrationsprincip</a:t>
            </a:r>
          </a:p>
        </p:txBody>
      </p:sp>
      <p:sp>
        <p:nvSpPr>
          <p:cNvPr id="15" name="Rektangel: afrundede hjørner 14">
            <a:extLst>
              <a:ext uri="{FF2B5EF4-FFF2-40B4-BE49-F238E27FC236}">
                <a16:creationId xmlns:a16="http://schemas.microsoft.com/office/drawing/2014/main" id="{881BBC5B-5609-85AA-0ECE-40E19D1D01CD}"/>
              </a:ext>
            </a:extLst>
          </p:cNvPr>
          <p:cNvSpPr/>
          <p:nvPr/>
        </p:nvSpPr>
        <p:spPr>
          <a:xfrm>
            <a:off x="6029826" y="5640045"/>
            <a:ext cx="5481129" cy="423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dirty="0"/>
              <a:t>Personens perspektiver og livssituation</a:t>
            </a:r>
          </a:p>
        </p:txBody>
      </p:sp>
      <p:sp>
        <p:nvSpPr>
          <p:cNvPr id="16" name="Pil: opadgående-nedadgående 15">
            <a:extLst>
              <a:ext uri="{FF2B5EF4-FFF2-40B4-BE49-F238E27FC236}">
                <a16:creationId xmlns:a16="http://schemas.microsoft.com/office/drawing/2014/main" id="{0C41DBA3-64CF-ACB9-63AC-A0AD3154F8DA}"/>
              </a:ext>
            </a:extLst>
          </p:cNvPr>
          <p:cNvSpPr/>
          <p:nvPr/>
        </p:nvSpPr>
        <p:spPr>
          <a:xfrm>
            <a:off x="8625384" y="5219358"/>
            <a:ext cx="273377" cy="408524"/>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7" name="Pil: opadgående-nedadgående 16">
            <a:extLst>
              <a:ext uri="{FF2B5EF4-FFF2-40B4-BE49-F238E27FC236}">
                <a16:creationId xmlns:a16="http://schemas.microsoft.com/office/drawing/2014/main" id="{5F5245FD-6CBD-CC57-50A3-1F5911DD2FA9}"/>
              </a:ext>
            </a:extLst>
          </p:cNvPr>
          <p:cNvSpPr/>
          <p:nvPr/>
        </p:nvSpPr>
        <p:spPr>
          <a:xfrm>
            <a:off x="6138742" y="1939316"/>
            <a:ext cx="273377" cy="56173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8" name="Pil: opadgående-nedadgående 17">
            <a:extLst>
              <a:ext uri="{FF2B5EF4-FFF2-40B4-BE49-F238E27FC236}">
                <a16:creationId xmlns:a16="http://schemas.microsoft.com/office/drawing/2014/main" id="{9BCCC1C5-4CC0-E7F2-3201-CA93596E8DEA}"/>
              </a:ext>
            </a:extLst>
          </p:cNvPr>
          <p:cNvSpPr/>
          <p:nvPr/>
        </p:nvSpPr>
        <p:spPr>
          <a:xfrm>
            <a:off x="6138742" y="4210206"/>
            <a:ext cx="273377" cy="56173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9" name="Pil: opadgående-nedadgående 18">
            <a:extLst>
              <a:ext uri="{FF2B5EF4-FFF2-40B4-BE49-F238E27FC236}">
                <a16:creationId xmlns:a16="http://schemas.microsoft.com/office/drawing/2014/main" id="{78D3D3C0-C091-B9EF-98C0-C0CF954352F5}"/>
              </a:ext>
            </a:extLst>
          </p:cNvPr>
          <p:cNvSpPr/>
          <p:nvPr/>
        </p:nvSpPr>
        <p:spPr>
          <a:xfrm>
            <a:off x="7367753" y="1939316"/>
            <a:ext cx="273377" cy="56173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0" name="Pil: opadgående-nedadgående 19">
            <a:extLst>
              <a:ext uri="{FF2B5EF4-FFF2-40B4-BE49-F238E27FC236}">
                <a16:creationId xmlns:a16="http://schemas.microsoft.com/office/drawing/2014/main" id="{0F4ED5A3-D47E-8A07-AEC7-7FC19EC3086B}"/>
              </a:ext>
            </a:extLst>
          </p:cNvPr>
          <p:cNvSpPr/>
          <p:nvPr/>
        </p:nvSpPr>
        <p:spPr>
          <a:xfrm>
            <a:off x="8592742" y="1915859"/>
            <a:ext cx="273377" cy="56173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1" name="Pil: opadgående-nedadgående 20">
            <a:extLst>
              <a:ext uri="{FF2B5EF4-FFF2-40B4-BE49-F238E27FC236}">
                <a16:creationId xmlns:a16="http://schemas.microsoft.com/office/drawing/2014/main" id="{BDE4B3BE-E817-7742-6418-2F01C589A364}"/>
              </a:ext>
            </a:extLst>
          </p:cNvPr>
          <p:cNvSpPr/>
          <p:nvPr/>
        </p:nvSpPr>
        <p:spPr>
          <a:xfrm>
            <a:off x="9884461" y="1926977"/>
            <a:ext cx="273377" cy="56173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2" name="Pil: opadgående-nedadgående 21">
            <a:extLst>
              <a:ext uri="{FF2B5EF4-FFF2-40B4-BE49-F238E27FC236}">
                <a16:creationId xmlns:a16="http://schemas.microsoft.com/office/drawing/2014/main" id="{2072D8A8-529E-EFC0-065B-8DD786CAE182}"/>
              </a:ext>
            </a:extLst>
          </p:cNvPr>
          <p:cNvSpPr/>
          <p:nvPr/>
        </p:nvSpPr>
        <p:spPr>
          <a:xfrm>
            <a:off x="11125720" y="1918839"/>
            <a:ext cx="273377" cy="56173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3" name="Pil: opadgående-nedadgående 22">
            <a:extLst>
              <a:ext uri="{FF2B5EF4-FFF2-40B4-BE49-F238E27FC236}">
                <a16:creationId xmlns:a16="http://schemas.microsoft.com/office/drawing/2014/main" id="{18E4274E-4A17-1700-D8CA-A76E8D3D1570}"/>
              </a:ext>
            </a:extLst>
          </p:cNvPr>
          <p:cNvSpPr/>
          <p:nvPr/>
        </p:nvSpPr>
        <p:spPr>
          <a:xfrm>
            <a:off x="7394750" y="4204261"/>
            <a:ext cx="273377" cy="56173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4" name="Pil: opadgående-nedadgående 23">
            <a:extLst>
              <a:ext uri="{FF2B5EF4-FFF2-40B4-BE49-F238E27FC236}">
                <a16:creationId xmlns:a16="http://schemas.microsoft.com/office/drawing/2014/main" id="{F58BC55D-1126-9C74-E133-0A091589CEF1}"/>
              </a:ext>
            </a:extLst>
          </p:cNvPr>
          <p:cNvSpPr/>
          <p:nvPr/>
        </p:nvSpPr>
        <p:spPr>
          <a:xfrm>
            <a:off x="8657779" y="4222369"/>
            <a:ext cx="273377" cy="56173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5" name="Pil: opadgående-nedadgående 24">
            <a:extLst>
              <a:ext uri="{FF2B5EF4-FFF2-40B4-BE49-F238E27FC236}">
                <a16:creationId xmlns:a16="http://schemas.microsoft.com/office/drawing/2014/main" id="{FEAF595C-BB8B-9079-E1BA-3A78F0C868C2}"/>
              </a:ext>
            </a:extLst>
          </p:cNvPr>
          <p:cNvSpPr/>
          <p:nvPr/>
        </p:nvSpPr>
        <p:spPr>
          <a:xfrm>
            <a:off x="9908537" y="4222369"/>
            <a:ext cx="273377" cy="56173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6" name="Pil: opadgående-nedadgående 25">
            <a:extLst>
              <a:ext uri="{FF2B5EF4-FFF2-40B4-BE49-F238E27FC236}">
                <a16:creationId xmlns:a16="http://schemas.microsoft.com/office/drawing/2014/main" id="{CEF71DED-9F23-0C61-D002-C73209175580}"/>
              </a:ext>
            </a:extLst>
          </p:cNvPr>
          <p:cNvSpPr/>
          <p:nvPr/>
        </p:nvSpPr>
        <p:spPr>
          <a:xfrm>
            <a:off x="11143630" y="4205897"/>
            <a:ext cx="273377" cy="56173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Tree>
    <p:extLst>
      <p:ext uri="{BB962C8B-B14F-4D97-AF65-F5344CB8AC3E}">
        <p14:creationId xmlns:p14="http://schemas.microsoft.com/office/powerpoint/2010/main" val="270806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Fysioterapeuternes oplevelse</a:t>
            </a:r>
          </a:p>
        </p:txBody>
      </p:sp>
      <p:sp>
        <p:nvSpPr>
          <p:cNvPr id="6" name="Pladsholder til indhold 5"/>
          <p:cNvSpPr>
            <a:spLocks noGrp="1"/>
          </p:cNvSpPr>
          <p:nvPr>
            <p:ph idx="1"/>
          </p:nvPr>
        </p:nvSpPr>
        <p:spPr>
          <a:xfrm>
            <a:off x="765174" y="1844566"/>
            <a:ext cx="10655999" cy="4618130"/>
          </a:xfrm>
        </p:spPr>
        <p:txBody>
          <a:bodyPr/>
          <a:lstStyle/>
          <a:p>
            <a:pPr marL="0" indent="0" algn="ctr">
              <a:spcBef>
                <a:spcPts val="1100"/>
              </a:spcBef>
              <a:buNone/>
            </a:pPr>
            <a:endParaRPr lang="da-DK" sz="2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1100"/>
              </a:spcBef>
              <a:buNone/>
            </a:pPr>
            <a:r>
              <a:rPr lang="da-DK" sz="2800" i="1" dirty="0">
                <a:effectLst/>
                <a:latin typeface="Calibri" panose="020F0502020204030204" pitchFamily="34" charset="0"/>
                <a:ea typeface="Calibri" panose="020F0502020204030204" pitchFamily="34" charset="0"/>
                <a:cs typeface="Times New Roman" panose="02020603050405020304" pitchFamily="18" charset="0"/>
              </a:rPr>
              <a:t>Den bekymring vi kunne have haft, i forhold til at det bliver noget helt andet, end det vi gør i forvejen, den synes jeg er blevet… sådan afkræftet, det bliver mere en udvidelse af noget, vi gør i forvejen, et tillæg, og det tænker jeg kommer dem, der er med i projektet, til gode, altså patienterne….</a:t>
            </a:r>
          </a:p>
          <a:p>
            <a:pPr marL="0" indent="0">
              <a:spcBef>
                <a:spcPts val="1100"/>
              </a:spcBef>
              <a:buNone/>
            </a:pPr>
            <a:endParaRPr lang="da-DK" sz="28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sp>
        <p:nvSpPr>
          <p:cNvPr id="3" name="Rektangel: afrundede hjørner 2">
            <a:extLst>
              <a:ext uri="{FF2B5EF4-FFF2-40B4-BE49-F238E27FC236}">
                <a16:creationId xmlns:a16="http://schemas.microsoft.com/office/drawing/2014/main" id="{44E5C52E-C362-167A-C1E2-867DDE5E7278}"/>
              </a:ext>
            </a:extLst>
          </p:cNvPr>
          <p:cNvSpPr/>
          <p:nvPr/>
        </p:nvSpPr>
        <p:spPr>
          <a:xfrm>
            <a:off x="760939" y="5514680"/>
            <a:ext cx="10656887" cy="593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ctr" anchorCtr="1"/>
          <a:lstStyle/>
          <a:p>
            <a:pPr algn="ctr"/>
            <a:r>
              <a:rPr lang="da-DK" sz="2800" b="1" dirty="0">
                <a:effectLst/>
                <a:latin typeface="Calibri" panose="020F0502020204030204" pitchFamily="34" charset="0"/>
                <a:ea typeface="Calibri" panose="020F0502020204030204" pitchFamily="34" charset="0"/>
                <a:cs typeface="Times New Roman" panose="02020603050405020304" pitchFamily="18" charset="0"/>
              </a:rPr>
              <a:t>IMACC – syntese af teorier og tiltag med basis i den personlige proces</a:t>
            </a:r>
            <a:r>
              <a:rPr lang="da-DK" sz="2800" b="1" i="1" dirty="0">
                <a:effectLst/>
                <a:latin typeface="Calibri" panose="020F0502020204030204" pitchFamily="34" charset="0"/>
                <a:ea typeface="Calibri" panose="020F0502020204030204" pitchFamily="34" charset="0"/>
                <a:cs typeface="Times New Roman" panose="02020603050405020304" pitchFamily="18" charset="0"/>
              </a:rPr>
              <a:t> </a:t>
            </a:r>
            <a:endParaRPr lang="da-DK" sz="3200" b="1" i="1" dirty="0"/>
          </a:p>
          <a:p>
            <a:pPr algn="ctr"/>
            <a:endParaRPr lang="da-DK" dirty="0"/>
          </a:p>
        </p:txBody>
      </p:sp>
    </p:spTree>
    <p:extLst>
      <p:ext uri="{BB962C8B-B14F-4D97-AF65-F5344CB8AC3E}">
        <p14:creationId xmlns:p14="http://schemas.microsoft.com/office/powerpoint/2010/main" val="107560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60939" y="796159"/>
            <a:ext cx="8152874" cy="953814"/>
          </a:xfrm>
        </p:spPr>
        <p:txBody>
          <a:bodyPr/>
          <a:lstStyle/>
          <a:p>
            <a:r>
              <a:rPr lang="da-DK" dirty="0"/>
              <a:t> </a:t>
            </a:r>
          </a:p>
        </p:txBody>
      </p:sp>
      <p:sp>
        <p:nvSpPr>
          <p:cNvPr id="5" name="Pladsholder til indhold 4"/>
          <p:cNvSpPr>
            <a:spLocks noGrp="1"/>
          </p:cNvSpPr>
          <p:nvPr>
            <p:ph idx="1"/>
          </p:nvPr>
        </p:nvSpPr>
        <p:spPr>
          <a:xfrm>
            <a:off x="765175" y="2057400"/>
            <a:ext cx="6984000" cy="4405296"/>
          </a:xfrm>
        </p:spPr>
        <p:txBody>
          <a:bodyPr/>
          <a:lstStyle/>
          <a:p>
            <a:pPr marL="0" indent="0">
              <a:buNone/>
            </a:pPr>
            <a:r>
              <a:rPr lang="da-DK" sz="3600" b="1" dirty="0"/>
              <a:t>Tak for opmærksomheden </a:t>
            </a:r>
            <a:r>
              <a:rPr lang="da-DK" sz="3600" b="1" dirty="0">
                <a:sym typeface="Wingdings" panose="05000000000000000000" pitchFamily="2" charset="2"/>
              </a:rPr>
              <a:t></a:t>
            </a:r>
          </a:p>
          <a:p>
            <a:pPr marL="0" indent="0">
              <a:buNone/>
            </a:pPr>
            <a:endParaRPr lang="da-DK" sz="3600" b="1" dirty="0">
              <a:sym typeface="Wingdings" panose="05000000000000000000" pitchFamily="2" charset="2"/>
            </a:endParaRPr>
          </a:p>
          <a:p>
            <a:pPr marL="0" indent="0">
              <a:buNone/>
            </a:pPr>
            <a:r>
              <a:rPr lang="da-DK" sz="2800" b="1" dirty="0"/>
              <a:t>Kontakt: Lis Dreijer Hammond</a:t>
            </a:r>
          </a:p>
          <a:p>
            <a:pPr marL="0" indent="0">
              <a:buNone/>
            </a:pPr>
            <a:r>
              <a:rPr lang="da-DK" sz="2800" b="1" dirty="0">
                <a:solidFill>
                  <a:schemeClr val="tx1"/>
                </a:solidFill>
                <a:hlinkClick r:id="rId4">
                  <a:extLst>
                    <a:ext uri="{A12FA001-AC4F-418D-AE19-62706E023703}">
                      <ahyp:hlinkClr xmlns:ahyp="http://schemas.microsoft.com/office/drawing/2018/hyperlinkcolor" val="tx"/>
                    </a:ext>
                  </a:extLst>
                </a:hlinkClick>
              </a:rPr>
              <a:t>lisdh@ikp.aau.dk</a:t>
            </a:r>
            <a:endParaRPr lang="da-DK" sz="2800" b="1" dirty="0">
              <a:solidFill>
                <a:schemeClr val="tx1"/>
              </a:solidFill>
            </a:endParaRPr>
          </a:p>
          <a:p>
            <a:pPr marL="0" indent="0">
              <a:buNone/>
            </a:pPr>
            <a:r>
              <a:rPr lang="da-DK" sz="2800" b="1" dirty="0">
                <a:solidFill>
                  <a:schemeClr val="tx1"/>
                </a:solidFill>
                <a:hlinkClick r:id="rId5">
                  <a:extLst>
                    <a:ext uri="{A12FA001-AC4F-418D-AE19-62706E023703}">
                      <ahyp:hlinkClr xmlns:ahyp="http://schemas.microsoft.com/office/drawing/2018/hyperlinkcolor" val="tx"/>
                    </a:ext>
                  </a:extLst>
                </a:hlinkClick>
              </a:rPr>
              <a:t>l.hammond@rn.dk</a:t>
            </a:r>
            <a:endParaRPr lang="da-DK" sz="2800" b="1" dirty="0">
              <a:solidFill>
                <a:schemeClr val="tx1"/>
              </a:solidFill>
            </a:endParaRPr>
          </a:p>
          <a:p>
            <a:pPr marL="0" indent="0">
              <a:buNone/>
            </a:pPr>
            <a:endParaRPr lang="da-DK" sz="2800" b="1" dirty="0"/>
          </a:p>
        </p:txBody>
      </p:sp>
      <p:pic>
        <p:nvPicPr>
          <p:cNvPr id="2" name="Billede 1">
            <a:extLst>
              <a:ext uri="{FF2B5EF4-FFF2-40B4-BE49-F238E27FC236}">
                <a16:creationId xmlns:a16="http://schemas.microsoft.com/office/drawing/2014/main" id="{BE9DC36D-11D1-5C05-6A35-0CBFCF35FC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477" y="223853"/>
            <a:ext cx="3686825" cy="442419"/>
          </a:xfrm>
          <a:prstGeom prst="rect">
            <a:avLst/>
          </a:prstGeom>
          <a:noFill/>
        </p:spPr>
      </p:pic>
      <p:pic>
        <p:nvPicPr>
          <p:cNvPr id="3" name="Billede 2" descr="Et billede, der indeholder tekst, Font/skrifttype, Grafik, grafisk design&#10;&#10;Automatisk genereret beskrivelse">
            <a:extLst>
              <a:ext uri="{FF2B5EF4-FFF2-40B4-BE49-F238E27FC236}">
                <a16:creationId xmlns:a16="http://schemas.microsoft.com/office/drawing/2014/main" id="{EC5519DD-BFA1-1938-5DAE-9E46B060EF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8462" y="200026"/>
            <a:ext cx="1769680" cy="442420"/>
          </a:xfrm>
          <a:prstGeom prst="rect">
            <a:avLst/>
          </a:prstGeom>
        </p:spPr>
      </p:pic>
      <p:pic>
        <p:nvPicPr>
          <p:cNvPr id="6" name="Billede 5" descr="Et billede, der indeholder Grafik, Font/skrifttype, tekst, logo&#10;&#10;Automatisk genereret beskrivelse">
            <a:extLst>
              <a:ext uri="{FF2B5EF4-FFF2-40B4-BE49-F238E27FC236}">
                <a16:creationId xmlns:a16="http://schemas.microsoft.com/office/drawing/2014/main" id="{2F62D1DD-1360-C789-7F35-2E0BB3BC4F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205626"/>
            <a:ext cx="710273" cy="442420"/>
          </a:xfrm>
          <a:prstGeom prst="rect">
            <a:avLst/>
          </a:prstGeom>
        </p:spPr>
      </p:pic>
    </p:spTree>
    <p:extLst>
      <p:ext uri="{BB962C8B-B14F-4D97-AF65-F5344CB8AC3E}">
        <p14:creationId xmlns:p14="http://schemas.microsoft.com/office/powerpoint/2010/main" val="361648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5176" y="2435772"/>
            <a:ext cx="10652124" cy="3860628"/>
          </a:xfrm>
        </p:spPr>
        <p:txBody>
          <a:bodyPr/>
          <a:lstStyle/>
          <a:p>
            <a:pPr marL="0" indent="0" algn="ctr">
              <a:buNone/>
            </a:pPr>
            <a:r>
              <a:rPr lang="da-DK" sz="2400" b="1" dirty="0"/>
              <a:t>Projekt PSoReKo</a:t>
            </a:r>
          </a:p>
          <a:p>
            <a:pPr marL="0" indent="0" algn="ctr">
              <a:buNone/>
              <a:tabLst>
                <a:tab pos="1170305" algn="l"/>
              </a:tabLst>
            </a:pPr>
            <a:r>
              <a:rPr lang="da-DK" sz="18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Styrkelse af traumatiserede flygtninges daglige aktivitet og sociale deltagelse gennem udvikling af fysioterapeuters psykosociale praksis og rehabiliteringskompetencer; </a:t>
            </a:r>
            <a:r>
              <a:rPr lang="da-DK"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Et praksisbaseret samskabelsesprojekt </a:t>
            </a:r>
            <a:endParaRPr lang="da-DK" sz="18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spcBef>
                <a:spcPts val="0"/>
              </a:spcBef>
              <a:spcAft>
                <a:spcPts val="800"/>
              </a:spcAft>
              <a:buNone/>
              <a:tabLst>
                <a:tab pos="1170305" algn="l"/>
              </a:tabLst>
            </a:pPr>
            <a:r>
              <a:rPr lang="da-DK" sz="18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PSoReKo (PsykoSociale </a:t>
            </a:r>
            <a:r>
              <a:rPr lang="da-DK" sz="1800" b="1" kern="100" dirty="0">
                <a:solidFill>
                  <a:schemeClr val="tx1"/>
                </a:solidFill>
                <a:latin typeface="Calibri" panose="020F0502020204030204" pitchFamily="34" charset="0"/>
                <a:ea typeface="Calibri" panose="020F0502020204030204" pitchFamily="34" charset="0"/>
                <a:cs typeface="Arial" panose="020B0604020202020204" pitchFamily="34" charset="0"/>
              </a:rPr>
              <a:t>R</a:t>
            </a:r>
            <a:r>
              <a:rPr lang="da-DK" sz="1800" b="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ehabiliteringsKompetencer)</a:t>
            </a:r>
          </a:p>
          <a:p>
            <a:pPr marL="0" indent="0" algn="ctr">
              <a:lnSpc>
                <a:spcPct val="107000"/>
              </a:lnSpc>
              <a:spcAft>
                <a:spcPts val="800"/>
              </a:spcAft>
              <a:buNone/>
              <a:tabLst>
                <a:tab pos="1170305" algn="l"/>
              </a:tabLst>
            </a:pPr>
            <a:endParaRPr lang="da-DK" sz="1800" b="1" kern="1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indent="0" algn="ctr">
              <a:spcBef>
                <a:spcPts val="600"/>
              </a:spcBef>
              <a:buNone/>
              <a:tabLst>
                <a:tab pos="1170305" algn="l"/>
              </a:tabLst>
            </a:pPr>
            <a:r>
              <a:rPr lang="da-DK" sz="1800" b="1" i="1" kern="100" dirty="0">
                <a:solidFill>
                  <a:schemeClr val="tx1"/>
                </a:solidFill>
                <a:latin typeface="Calibri" panose="020F0502020204030204" pitchFamily="34" charset="0"/>
                <a:ea typeface="Calibri" panose="020F0502020204030204" pitchFamily="34" charset="0"/>
                <a:cs typeface="Arial" panose="020B0604020202020204" pitchFamily="34" charset="0"/>
              </a:rPr>
              <a:t>Et </a:t>
            </a:r>
            <a:r>
              <a:rPr lang="da-DK" sz="1800" b="1" i="1" kern="100" dirty="0" err="1">
                <a:solidFill>
                  <a:schemeClr val="tx1"/>
                </a:solidFill>
                <a:latin typeface="Calibri" panose="020F0502020204030204" pitchFamily="34" charset="0"/>
                <a:ea typeface="Calibri" panose="020F0502020204030204" pitchFamily="34" charset="0"/>
                <a:cs typeface="Arial" panose="020B0604020202020204" pitchFamily="34" charset="0"/>
              </a:rPr>
              <a:t>ViPRIS</a:t>
            </a:r>
            <a:r>
              <a:rPr lang="da-DK" sz="1800" b="1" i="1" kern="100" dirty="0">
                <a:solidFill>
                  <a:schemeClr val="tx1"/>
                </a:solidFill>
                <a:latin typeface="Calibri" panose="020F0502020204030204" pitchFamily="34" charset="0"/>
                <a:ea typeface="Calibri" panose="020F0502020204030204" pitchFamily="34" charset="0"/>
                <a:cs typeface="Arial" panose="020B0604020202020204" pitchFamily="34" charset="0"/>
              </a:rPr>
              <a:t> samarbejde mellem Aalborg Universitet og Rehabiliteringscenter for Flygtninge, Region Nordjylland</a:t>
            </a:r>
          </a:p>
          <a:p>
            <a:pPr marL="0" indent="0" algn="ctr">
              <a:spcBef>
                <a:spcPts val="0"/>
              </a:spcBef>
              <a:buNone/>
              <a:tabLst>
                <a:tab pos="1170305" algn="l"/>
              </a:tabLst>
            </a:pPr>
            <a:r>
              <a:rPr lang="da-DK" sz="1800" b="1" i="1" kern="100" dirty="0">
                <a:solidFill>
                  <a:schemeClr val="tx1"/>
                </a:solidFill>
                <a:latin typeface="Calibri" panose="020F0502020204030204" pitchFamily="34" charset="0"/>
                <a:ea typeface="Calibri" panose="020F0502020204030204" pitchFamily="34" charset="0"/>
                <a:cs typeface="Arial" panose="020B0604020202020204" pitchFamily="34" charset="0"/>
              </a:rPr>
              <a:t>Præsenteret af Lis Dreijer Hammond og Tonie Bunch Berthelsen </a:t>
            </a:r>
          </a:p>
          <a:p>
            <a:pPr marL="0" indent="0" algn="ctr">
              <a:spcBef>
                <a:spcPts val="0"/>
              </a:spcBef>
              <a:spcAft>
                <a:spcPts val="800"/>
              </a:spcAft>
              <a:buNone/>
              <a:tabLst>
                <a:tab pos="1170305" algn="l"/>
              </a:tabLst>
            </a:pPr>
            <a:r>
              <a:rPr lang="da-DK" sz="1800" b="1" i="1" kern="100" dirty="0">
                <a:solidFill>
                  <a:schemeClr val="tx1"/>
                </a:solidFill>
                <a:latin typeface="Calibri" panose="020F0502020204030204" pitchFamily="34" charset="0"/>
                <a:ea typeface="Calibri" panose="020F0502020204030204" pitchFamily="34" charset="0"/>
                <a:cs typeface="Arial" panose="020B0604020202020204" pitchFamily="34" charset="0"/>
              </a:rPr>
              <a:t>Projektleder: Chalotte Glintborg</a:t>
            </a:r>
          </a:p>
          <a:p>
            <a:pPr marL="0" indent="0" algn="ctr">
              <a:spcBef>
                <a:spcPts val="0"/>
              </a:spcBef>
              <a:buNone/>
              <a:tabLst>
                <a:tab pos="1170305" algn="l"/>
              </a:tabLst>
            </a:pPr>
            <a:endParaRPr lang="da-DK" sz="1800" b="1" i="1" kern="1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da-DK" sz="1800" b="1" kern="1800" cap="all" dirty="0">
                <a:effectLst/>
                <a:latin typeface="var(--font-primary)"/>
                <a:ea typeface="Times New Roman" panose="02020603050405020304" pitchFamily="18" charset="0"/>
                <a:cs typeface="Times New Roman" panose="02020603050405020304" pitchFamily="18" charset="0"/>
              </a:rPr>
              <a:t>DER ER MERE DER FORENER OS, END ADSKILLER OS - </a:t>
            </a:r>
            <a:r>
              <a:rPr lang="da-DK" sz="1800" kern="0" dirty="0">
                <a:effectLst/>
                <a:latin typeface="var(--font-secondary)"/>
                <a:ea typeface="Times New Roman" panose="02020603050405020304" pitchFamily="18" charset="0"/>
                <a:cs typeface="Times New Roman" panose="02020603050405020304" pitchFamily="18" charset="0"/>
              </a:rPr>
              <a:t>En konference om fællesskaber i et alment perspektiv.</a:t>
            </a:r>
          </a:p>
          <a:p>
            <a:pPr marL="0" indent="0" algn="ctr">
              <a:spcBef>
                <a:spcPts val="0"/>
              </a:spcBef>
              <a:spcAft>
                <a:spcPts val="800"/>
              </a:spcAft>
              <a:buNone/>
            </a:pPr>
            <a:r>
              <a:rPr lang="da-DK" sz="1800" b="1" kern="0" dirty="0">
                <a:effectLst/>
                <a:latin typeface="var(--font-secondary)"/>
                <a:ea typeface="Times New Roman" panose="02020603050405020304" pitchFamily="18" charset="0"/>
                <a:cs typeface="Times New Roman" panose="02020603050405020304" pitchFamily="18" charset="0"/>
              </a:rPr>
              <a:t>Onsdag den 20. november 2024, Auditoriet, Sygehus Syd, Hobrovej 18-22, 9000 Aalborg</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a-DK"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spcBef>
                <a:spcPts val="600"/>
              </a:spcBef>
              <a:spcAft>
                <a:spcPts val="800"/>
              </a:spcAft>
              <a:buNone/>
              <a:tabLst>
                <a:tab pos="1170305" algn="l"/>
              </a:tabLst>
            </a:pPr>
            <a:endParaRPr lang="da-DK" sz="1800" b="1"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endParaRPr lang="da-DK" dirty="0"/>
          </a:p>
        </p:txBody>
      </p:sp>
      <p:pic>
        <p:nvPicPr>
          <p:cNvPr id="4" name="Billede 3">
            <a:extLst>
              <a:ext uri="{FF2B5EF4-FFF2-40B4-BE49-F238E27FC236}">
                <a16:creationId xmlns:a16="http://schemas.microsoft.com/office/drawing/2014/main" id="{B999AFAB-0AE8-7FCD-4997-C84A82BE6E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477" y="223854"/>
            <a:ext cx="5623167" cy="674780"/>
          </a:xfrm>
          <a:prstGeom prst="rect">
            <a:avLst/>
          </a:prstGeom>
          <a:noFill/>
        </p:spPr>
      </p:pic>
      <p:pic>
        <p:nvPicPr>
          <p:cNvPr id="5" name="Billede 4" descr="Et billede, der indeholder tekst, Font/skrifttype, Grafik, grafisk design&#10;&#10;Automatisk genereret beskrivelse">
            <a:extLst>
              <a:ext uri="{FF2B5EF4-FFF2-40B4-BE49-F238E27FC236}">
                <a16:creationId xmlns:a16="http://schemas.microsoft.com/office/drawing/2014/main" id="{09FFDD9F-2290-1232-3A63-1938887F8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322" y="316348"/>
            <a:ext cx="2699120" cy="674780"/>
          </a:xfrm>
          <a:prstGeom prst="rect">
            <a:avLst/>
          </a:prstGeom>
        </p:spPr>
      </p:pic>
      <p:pic>
        <p:nvPicPr>
          <p:cNvPr id="6" name="Billede 5" descr="Et billede, der indeholder Grafik, Font/skrifttype, tekst, logo&#10;&#10;Automatisk genereret beskrivelse">
            <a:extLst>
              <a:ext uri="{FF2B5EF4-FFF2-40B4-BE49-F238E27FC236}">
                <a16:creationId xmlns:a16="http://schemas.microsoft.com/office/drawing/2014/main" id="{D778F9F9-46CF-3DB4-2DEC-D6AD9E1C25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7323" y="316348"/>
            <a:ext cx="1083310" cy="674780"/>
          </a:xfrm>
          <a:prstGeom prst="rect">
            <a:avLst/>
          </a:prstGeom>
        </p:spPr>
      </p:pic>
      <p:sp>
        <p:nvSpPr>
          <p:cNvPr id="7" name="Tekstfelt 6">
            <a:extLst>
              <a:ext uri="{FF2B5EF4-FFF2-40B4-BE49-F238E27FC236}">
                <a16:creationId xmlns:a16="http://schemas.microsoft.com/office/drawing/2014/main" id="{5B298964-13B5-5DEC-26EC-75AFBC8935B9}"/>
              </a:ext>
            </a:extLst>
          </p:cNvPr>
          <p:cNvSpPr txBox="1"/>
          <p:nvPr/>
        </p:nvSpPr>
        <p:spPr>
          <a:xfrm>
            <a:off x="654269" y="1529255"/>
            <a:ext cx="10763031" cy="553998"/>
          </a:xfrm>
          <a:prstGeom prst="rect">
            <a:avLst/>
          </a:prstGeom>
          <a:noFill/>
        </p:spPr>
        <p:txBody>
          <a:bodyPr wrap="square" lIns="0" tIns="0" rIns="0" bIns="0" rtlCol="0">
            <a:spAutoFit/>
          </a:bodyPr>
          <a:lstStyle/>
          <a:p>
            <a:pPr algn="ctr"/>
            <a:r>
              <a:rPr lang="da-DK" sz="3600" b="1" dirty="0"/>
              <a:t>Social deltagelse for traumatiserede flygtninge</a:t>
            </a:r>
          </a:p>
        </p:txBody>
      </p:sp>
    </p:spTree>
    <p:extLst>
      <p:ext uri="{BB962C8B-B14F-4D97-AF65-F5344CB8AC3E}">
        <p14:creationId xmlns:p14="http://schemas.microsoft.com/office/powerpoint/2010/main" val="324614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Intro – Tonie Bunch Berthelsen</a:t>
            </a:r>
          </a:p>
        </p:txBody>
      </p:sp>
      <p:sp>
        <p:nvSpPr>
          <p:cNvPr id="6" name="Pladsholder til indhold 5"/>
          <p:cNvSpPr>
            <a:spLocks noGrp="1"/>
          </p:cNvSpPr>
          <p:nvPr>
            <p:ph idx="1"/>
          </p:nvPr>
        </p:nvSpPr>
        <p:spPr>
          <a:xfrm>
            <a:off x="765175" y="1844566"/>
            <a:ext cx="4788132" cy="4618130"/>
          </a:xfrm>
        </p:spPr>
        <p:txBody>
          <a:bodyPr/>
          <a:lstStyle/>
          <a:p>
            <a:pPr>
              <a:spcBef>
                <a:spcPts val="1100"/>
              </a:spcBef>
            </a:pPr>
            <a:endParaRPr lang="da-DK" dirty="0"/>
          </a:p>
          <a:p>
            <a:pPr>
              <a:spcBef>
                <a:spcPts val="1100"/>
              </a:spcBef>
            </a:pPr>
            <a:r>
              <a:rPr lang="da-DK" dirty="0"/>
              <a:t>Rehabiliteringscenter for Flygtninge (RCF), Region Nordjylland</a:t>
            </a:r>
          </a:p>
          <a:p>
            <a:pPr>
              <a:spcBef>
                <a:spcPts val="1100"/>
              </a:spcBef>
            </a:pPr>
            <a:r>
              <a:rPr lang="da-DK" dirty="0"/>
              <a:t>Traumatiserede flygtninge og fællesskaber</a:t>
            </a:r>
          </a:p>
          <a:p>
            <a:pPr>
              <a:spcBef>
                <a:spcPts val="1100"/>
              </a:spcBef>
            </a:pPr>
            <a:r>
              <a:rPr lang="da-DK" dirty="0"/>
              <a:t>Traumesymptomer mindsker tolerancen for samvær</a:t>
            </a:r>
          </a:p>
          <a:p>
            <a:pPr>
              <a:spcBef>
                <a:spcPts val="1100"/>
              </a:spcBef>
            </a:pPr>
            <a:r>
              <a:rPr lang="da-DK" dirty="0"/>
              <a:t>Projekt PSoReKo</a:t>
            </a:r>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pic>
        <p:nvPicPr>
          <p:cNvPr id="8" name="Billede 7" descr="Et billede, der indeholder tekst, udendørs, bygning&#10;&#10;Automatisk genereret beskrivelse">
            <a:extLst>
              <a:ext uri="{FF2B5EF4-FFF2-40B4-BE49-F238E27FC236}">
                <a16:creationId xmlns:a16="http://schemas.microsoft.com/office/drawing/2014/main" id="{42103BC8-3F75-FEB9-7441-F811CB787D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2359443"/>
            <a:ext cx="5796926" cy="3260771"/>
          </a:xfrm>
          <a:prstGeom prst="rect">
            <a:avLst/>
          </a:prstGeom>
        </p:spPr>
      </p:pic>
    </p:spTree>
    <p:extLst>
      <p:ext uri="{BB962C8B-B14F-4D97-AF65-F5344CB8AC3E}">
        <p14:creationId xmlns:p14="http://schemas.microsoft.com/office/powerpoint/2010/main" val="85720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Psoreko – Lis dreijer hammond</a:t>
            </a:r>
          </a:p>
        </p:txBody>
      </p:sp>
      <p:sp>
        <p:nvSpPr>
          <p:cNvPr id="6" name="Pladsholder til indhold 5"/>
          <p:cNvSpPr>
            <a:spLocks noGrp="1"/>
          </p:cNvSpPr>
          <p:nvPr>
            <p:ph idx="1"/>
          </p:nvPr>
        </p:nvSpPr>
        <p:spPr>
          <a:xfrm>
            <a:off x="765175" y="1844566"/>
            <a:ext cx="5538806" cy="4618130"/>
          </a:xfrm>
        </p:spPr>
        <p:txBody>
          <a:bodyPr/>
          <a:lstStyle/>
          <a:p>
            <a:pPr>
              <a:spcBef>
                <a:spcPts val="900"/>
              </a:spcBef>
            </a:pPr>
            <a:r>
              <a:rPr lang="da-DK" b="1" dirty="0"/>
              <a:t>PSoReKo</a:t>
            </a:r>
            <a:r>
              <a:rPr lang="da-DK" dirty="0"/>
              <a:t>: PsykoSociale RehabiliteringsKompetencer – fysioterapeuter</a:t>
            </a:r>
          </a:p>
          <a:p>
            <a:pPr lvl="1">
              <a:spcBef>
                <a:spcPts val="900"/>
              </a:spcBef>
            </a:pPr>
            <a:r>
              <a:rPr lang="da-DK" dirty="0"/>
              <a:t>Hvidbog om Rehabilitering</a:t>
            </a:r>
          </a:p>
          <a:p>
            <a:pPr lvl="2">
              <a:spcBef>
                <a:spcPts val="900"/>
              </a:spcBef>
            </a:pPr>
            <a:r>
              <a:rPr lang="da-DK" dirty="0"/>
              <a:t>Meningsfuldt </a:t>
            </a:r>
            <a:r>
              <a:rPr lang="da-DK" b="1" dirty="0"/>
              <a:t>hverdagsliv</a:t>
            </a:r>
            <a:r>
              <a:rPr lang="da-DK" dirty="0"/>
              <a:t> med bedst mulig </a:t>
            </a:r>
            <a:r>
              <a:rPr lang="da-DK" b="1" dirty="0"/>
              <a:t>aktivitet og deltagelse</a:t>
            </a:r>
            <a:r>
              <a:rPr lang="da-DK" dirty="0"/>
              <a:t>, mestring og livskvalitet</a:t>
            </a:r>
          </a:p>
          <a:p>
            <a:pPr lvl="2">
              <a:spcBef>
                <a:spcPts val="900"/>
              </a:spcBef>
            </a:pPr>
            <a:r>
              <a:rPr lang="da-DK" dirty="0"/>
              <a:t>Afsæt i personens behov, håb, ressourcer og hele </a:t>
            </a:r>
            <a:r>
              <a:rPr lang="da-DK" b="1" dirty="0"/>
              <a:t>livssituation; indefra-perspektiv</a:t>
            </a:r>
          </a:p>
          <a:p>
            <a:pPr lvl="2">
              <a:spcBef>
                <a:spcPts val="900"/>
              </a:spcBef>
            </a:pPr>
            <a:r>
              <a:rPr lang="da-DK" dirty="0"/>
              <a:t>Rehabiliteringsfaglige - brede kompetencer på tværs af specialisering</a:t>
            </a:r>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pic>
        <p:nvPicPr>
          <p:cNvPr id="8" name="Billede 7" descr="Et billede, der indeholder silhuet, menneske, person, fodtøj&#10;&#10;Automatisk genereret beskrivelse">
            <a:extLst>
              <a:ext uri="{FF2B5EF4-FFF2-40B4-BE49-F238E27FC236}">
                <a16:creationId xmlns:a16="http://schemas.microsoft.com/office/drawing/2014/main" id="{11AF0AF0-722A-8CBC-BABB-B2D7056CC4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2645" y="1402248"/>
            <a:ext cx="5272347" cy="3890515"/>
          </a:xfrm>
          <a:prstGeom prst="rect">
            <a:avLst/>
          </a:prstGeom>
          <a:effectLst>
            <a:softEdge rad="114300"/>
          </a:effectLst>
        </p:spPr>
      </p:pic>
    </p:spTree>
    <p:extLst>
      <p:ext uri="{BB962C8B-B14F-4D97-AF65-F5344CB8AC3E}">
        <p14:creationId xmlns:p14="http://schemas.microsoft.com/office/powerpoint/2010/main" val="261118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Psoreko (fortsat)</a:t>
            </a:r>
          </a:p>
        </p:txBody>
      </p:sp>
      <p:sp>
        <p:nvSpPr>
          <p:cNvPr id="6" name="Pladsholder til indhold 5"/>
          <p:cNvSpPr>
            <a:spLocks noGrp="1"/>
          </p:cNvSpPr>
          <p:nvPr>
            <p:ph idx="1"/>
          </p:nvPr>
        </p:nvSpPr>
        <p:spPr>
          <a:xfrm>
            <a:off x="765175" y="1844566"/>
            <a:ext cx="5330825" cy="4618130"/>
          </a:xfrm>
        </p:spPr>
        <p:txBody>
          <a:bodyPr/>
          <a:lstStyle/>
          <a:p>
            <a:pPr lvl="1">
              <a:spcBef>
                <a:spcPts val="900"/>
              </a:spcBef>
            </a:pPr>
            <a:r>
              <a:rPr lang="da-DK" dirty="0"/>
              <a:t>Udvikling og test af psykosocial tilgang for ikke-psykologer</a:t>
            </a:r>
          </a:p>
          <a:p>
            <a:pPr lvl="2">
              <a:spcBef>
                <a:spcPts val="900"/>
              </a:spcBef>
            </a:pPr>
            <a:r>
              <a:rPr lang="da-DK" dirty="0"/>
              <a:t>Fysioterapeuter - balanceret biopsykosocial rehabilitering</a:t>
            </a:r>
          </a:p>
          <a:p>
            <a:pPr lvl="1">
              <a:spcBef>
                <a:spcPts val="900"/>
              </a:spcBef>
            </a:pPr>
            <a:r>
              <a:rPr lang="da-DK" dirty="0"/>
              <a:t>Praksisbaseret</a:t>
            </a:r>
          </a:p>
          <a:p>
            <a:pPr lvl="2">
              <a:spcBef>
                <a:spcPts val="900"/>
              </a:spcBef>
            </a:pPr>
            <a:r>
              <a:rPr lang="da-DK" dirty="0"/>
              <a:t>Kompetencenær og systematisk tilgang </a:t>
            </a:r>
          </a:p>
          <a:p>
            <a:pPr lvl="2">
              <a:spcBef>
                <a:spcPts val="900"/>
              </a:spcBef>
            </a:pPr>
            <a:r>
              <a:rPr lang="da-DK" dirty="0"/>
              <a:t>Styrkelse af psykosociale kompetencer for den enkelte rehabiliteringsfaglige</a:t>
            </a:r>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pic>
        <p:nvPicPr>
          <p:cNvPr id="8" name="Billede 7" descr="Et billede, der indeholder tøj, indendørs, mur, person&#10;&#10;Automatisk genereret beskrivelse">
            <a:extLst>
              <a:ext uri="{FF2B5EF4-FFF2-40B4-BE49-F238E27FC236}">
                <a16:creationId xmlns:a16="http://schemas.microsoft.com/office/drawing/2014/main" id="{F55AF889-220F-AB0D-0F7D-B9391184E9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2545" y="1296714"/>
            <a:ext cx="5279074" cy="3952707"/>
          </a:xfrm>
          <a:prstGeom prst="rect">
            <a:avLst/>
          </a:prstGeom>
        </p:spPr>
      </p:pic>
      <p:sp>
        <p:nvSpPr>
          <p:cNvPr id="9" name="Tekstfelt 8">
            <a:extLst>
              <a:ext uri="{FF2B5EF4-FFF2-40B4-BE49-F238E27FC236}">
                <a16:creationId xmlns:a16="http://schemas.microsoft.com/office/drawing/2014/main" id="{E1EE4FE8-258A-04BB-BD10-D3B516501192}"/>
              </a:ext>
            </a:extLst>
          </p:cNvPr>
          <p:cNvSpPr txBox="1"/>
          <p:nvPr/>
        </p:nvSpPr>
        <p:spPr>
          <a:xfrm>
            <a:off x="6552545" y="5529431"/>
            <a:ext cx="5279074" cy="276999"/>
          </a:xfrm>
          <a:prstGeom prst="rect">
            <a:avLst/>
          </a:prstGeom>
          <a:noFill/>
        </p:spPr>
        <p:txBody>
          <a:bodyPr wrap="square" lIns="0" tIns="0" rIns="0" bIns="0" rtlCol="0">
            <a:spAutoFit/>
          </a:bodyPr>
          <a:lstStyle/>
          <a:p>
            <a:r>
              <a:rPr lang="da-DK" i="1" dirty="0"/>
              <a:t>PSoReKo Styregruppe</a:t>
            </a:r>
          </a:p>
        </p:txBody>
      </p:sp>
    </p:spTree>
    <p:extLst>
      <p:ext uri="{BB962C8B-B14F-4D97-AF65-F5344CB8AC3E}">
        <p14:creationId xmlns:p14="http://schemas.microsoft.com/office/powerpoint/2010/main" val="354899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Teoretisk basis: IMACC</a:t>
            </a:r>
          </a:p>
        </p:txBody>
      </p:sp>
      <p:sp>
        <p:nvSpPr>
          <p:cNvPr id="6" name="Pladsholder til indhold 5"/>
          <p:cNvSpPr>
            <a:spLocks noGrp="1"/>
          </p:cNvSpPr>
          <p:nvPr>
            <p:ph idx="1"/>
          </p:nvPr>
        </p:nvSpPr>
        <p:spPr>
          <a:xfrm>
            <a:off x="765175" y="1844566"/>
            <a:ext cx="6065932" cy="4618130"/>
          </a:xfrm>
        </p:spPr>
        <p:txBody>
          <a:bodyPr/>
          <a:lstStyle/>
          <a:p>
            <a:pPr>
              <a:spcBef>
                <a:spcPts val="1100"/>
              </a:spcBef>
            </a:pPr>
            <a:r>
              <a:rPr lang="da-DK" b="1" dirty="0"/>
              <a:t>IMACC</a:t>
            </a:r>
            <a:r>
              <a:rPr lang="da-DK" dirty="0"/>
              <a:t>: Integrative Model of Adjustment to Continuous Challenges </a:t>
            </a:r>
            <a:r>
              <a:rPr lang="da-DK" sz="1600" dirty="0"/>
              <a:t>(Hammond, 2021)</a:t>
            </a:r>
          </a:p>
          <a:p>
            <a:pPr>
              <a:spcBef>
                <a:spcPts val="1100"/>
              </a:spcBef>
            </a:pPr>
            <a:r>
              <a:rPr lang="da-DK" dirty="0"/>
              <a:t>IMACC = personens </a:t>
            </a:r>
            <a:r>
              <a:rPr lang="da-DK" b="1" dirty="0"/>
              <a:t>indefra-perspektiv</a:t>
            </a:r>
          </a:p>
          <a:p>
            <a:pPr>
              <a:spcBef>
                <a:spcPts val="1100"/>
              </a:spcBef>
            </a:pPr>
            <a:r>
              <a:rPr lang="da-DK" dirty="0"/>
              <a:t>Tilpasningsproces – en forandringsrejse (transition, recovery)</a:t>
            </a:r>
          </a:p>
          <a:p>
            <a:pPr lvl="1"/>
            <a:r>
              <a:rPr lang="da-DK" dirty="0"/>
              <a:t>Naturlig del af livet – svært ved udfordrende og vedvarende livsændringer</a:t>
            </a:r>
          </a:p>
          <a:p>
            <a:pPr lvl="1"/>
            <a:r>
              <a:rPr lang="da-DK" dirty="0"/>
              <a:t>50% lykkes ikke = forringet livskvalitet og nedsat evne til at bidrage</a:t>
            </a:r>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pic>
        <p:nvPicPr>
          <p:cNvPr id="3" name="Billede 2" descr="Et billede, der indeholder Grafik, logo, Font/skrifttype, cirkel&#10;&#10;Automatisk genereret beskrivelse">
            <a:extLst>
              <a:ext uri="{FF2B5EF4-FFF2-40B4-BE49-F238E27FC236}">
                <a16:creationId xmlns:a16="http://schemas.microsoft.com/office/drawing/2014/main" id="{E033A843-89F4-9A55-84F0-BBD111B5DB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0388" y="2092805"/>
            <a:ext cx="3563723" cy="3393596"/>
          </a:xfrm>
          <a:prstGeom prst="rect">
            <a:avLst/>
          </a:prstGeom>
          <a:effectLst>
            <a:softEdge rad="190500"/>
          </a:effectLst>
        </p:spPr>
      </p:pic>
    </p:spTree>
    <p:extLst>
      <p:ext uri="{BB962C8B-B14F-4D97-AF65-F5344CB8AC3E}">
        <p14:creationId xmlns:p14="http://schemas.microsoft.com/office/powerpoint/2010/main" val="152654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Teoretisk basis: IMACC</a:t>
            </a:r>
          </a:p>
        </p:txBody>
      </p:sp>
      <p:sp>
        <p:nvSpPr>
          <p:cNvPr id="6" name="Pladsholder til indhold 5"/>
          <p:cNvSpPr>
            <a:spLocks noGrp="1"/>
          </p:cNvSpPr>
          <p:nvPr>
            <p:ph idx="1"/>
          </p:nvPr>
        </p:nvSpPr>
        <p:spPr>
          <a:xfrm>
            <a:off x="765175" y="1844566"/>
            <a:ext cx="5883052" cy="4618130"/>
          </a:xfrm>
        </p:spPr>
        <p:txBody>
          <a:bodyPr/>
          <a:lstStyle/>
          <a:p>
            <a:r>
              <a:rPr lang="da-DK" dirty="0"/>
              <a:t>IMACC; Forandring før (ofte negativ), under, og efter rehabilitering</a:t>
            </a:r>
          </a:p>
          <a:p>
            <a:pPr lvl="1"/>
            <a:r>
              <a:rPr lang="da-DK" dirty="0"/>
              <a:t>Den rehabiliteringsfaglige ”rejser” kortvarigt med – brug af IMACC-samtalen</a:t>
            </a:r>
          </a:p>
          <a:p>
            <a:pPr lvl="2"/>
            <a:r>
              <a:rPr lang="da-DK" dirty="0"/>
              <a:t>Fokus og systematik i forhold til personens indefra-perspektiv og </a:t>
            </a:r>
            <a:r>
              <a:rPr lang="da-DK" b="1" dirty="0"/>
              <a:t>tilpasningsproces</a:t>
            </a:r>
          </a:p>
          <a:p>
            <a:pPr lvl="2"/>
            <a:r>
              <a:rPr lang="da-DK" dirty="0"/>
              <a:t>Læring om at forandre sig positivt</a:t>
            </a:r>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pic>
        <p:nvPicPr>
          <p:cNvPr id="3" name="Billede 2" descr="Et billede, der indeholder Grafik, logo, Font/skrifttype, cirkel&#10;&#10;Automatisk genereret beskrivelse">
            <a:extLst>
              <a:ext uri="{FF2B5EF4-FFF2-40B4-BE49-F238E27FC236}">
                <a16:creationId xmlns:a16="http://schemas.microsoft.com/office/drawing/2014/main" id="{B7408606-539A-99C6-CCA3-7798CB52C8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0388" y="2092805"/>
            <a:ext cx="3563723" cy="3393596"/>
          </a:xfrm>
          <a:prstGeom prst="rect">
            <a:avLst/>
          </a:prstGeom>
          <a:effectLst>
            <a:softEdge rad="190500"/>
          </a:effectLst>
        </p:spPr>
      </p:pic>
    </p:spTree>
    <p:extLst>
      <p:ext uri="{BB962C8B-B14F-4D97-AF65-F5344CB8AC3E}">
        <p14:creationId xmlns:p14="http://schemas.microsoft.com/office/powerpoint/2010/main" val="280070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Fase 1: samskabelse jan-juni 2024</a:t>
            </a:r>
          </a:p>
        </p:txBody>
      </p:sp>
      <p:sp>
        <p:nvSpPr>
          <p:cNvPr id="6" name="Pladsholder til indhold 5"/>
          <p:cNvSpPr>
            <a:spLocks noGrp="1"/>
          </p:cNvSpPr>
          <p:nvPr>
            <p:ph idx="1"/>
          </p:nvPr>
        </p:nvSpPr>
        <p:spPr>
          <a:xfrm>
            <a:off x="765175" y="1844566"/>
            <a:ext cx="6148582" cy="4618130"/>
          </a:xfrm>
        </p:spPr>
        <p:txBody>
          <a:bodyPr/>
          <a:lstStyle/>
          <a:p>
            <a:pPr>
              <a:spcBef>
                <a:spcPts val="1100"/>
              </a:spcBef>
            </a:pPr>
            <a:r>
              <a:rPr lang="da-DK" dirty="0"/>
              <a:t>Styregruppe</a:t>
            </a:r>
          </a:p>
          <a:p>
            <a:pPr>
              <a:spcBef>
                <a:spcPts val="1100"/>
              </a:spcBef>
            </a:pPr>
            <a:r>
              <a:rPr lang="da-DK" dirty="0"/>
              <a:t>Vidensdeling</a:t>
            </a:r>
          </a:p>
          <a:p>
            <a:pPr lvl="1"/>
            <a:r>
              <a:rPr lang="da-DK" dirty="0"/>
              <a:t>IMACC-teori og praksis</a:t>
            </a:r>
          </a:p>
          <a:p>
            <a:pPr lvl="1"/>
            <a:r>
              <a:rPr lang="da-DK" dirty="0"/>
              <a:t>Fysioterapeutisk viden og praksis</a:t>
            </a:r>
          </a:p>
          <a:p>
            <a:pPr lvl="1"/>
            <a:r>
              <a:rPr lang="da-DK" dirty="0"/>
              <a:t>Integration</a:t>
            </a:r>
          </a:p>
          <a:p>
            <a:r>
              <a:rPr lang="da-DK" dirty="0"/>
              <a:t>Udvikling af procedurer og protokoller</a:t>
            </a:r>
          </a:p>
          <a:p>
            <a:pPr lvl="1"/>
            <a:r>
              <a:rPr lang="da-DK" dirty="0"/>
              <a:t>Revision af IMACC-teorien og udvikling af IMACC-samtalen (fortsætter under pilot)</a:t>
            </a:r>
          </a:p>
          <a:p>
            <a:r>
              <a:rPr lang="da-DK" dirty="0"/>
              <a:t>Oversættelse af IMACC-begreber og materialer til arabisk og farsi (persisk)</a:t>
            </a:r>
          </a:p>
          <a:p>
            <a:r>
              <a:rPr lang="da-DK" dirty="0"/>
              <a:t>Etisk ansøgning</a:t>
            </a:r>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pic>
        <p:nvPicPr>
          <p:cNvPr id="10" name="Billede 9" descr="Et billede, der indeholder indendørs, tøj, Kontorbygning, person&#10;&#10;Automatisk genereret beskrivelse">
            <a:extLst>
              <a:ext uri="{FF2B5EF4-FFF2-40B4-BE49-F238E27FC236}">
                <a16:creationId xmlns:a16="http://schemas.microsoft.com/office/drawing/2014/main" id="{48240CB2-488E-1C3E-AEC9-A712AE533F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1448" y="1927154"/>
            <a:ext cx="4764567" cy="3571934"/>
          </a:xfrm>
          <a:prstGeom prst="rect">
            <a:avLst/>
          </a:prstGeom>
          <a:effectLst>
            <a:softEdge rad="101600"/>
          </a:effectLst>
        </p:spPr>
      </p:pic>
    </p:spTree>
    <p:extLst>
      <p:ext uri="{BB962C8B-B14F-4D97-AF65-F5344CB8AC3E}">
        <p14:creationId xmlns:p14="http://schemas.microsoft.com/office/powerpoint/2010/main" val="192635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939" y="930166"/>
            <a:ext cx="10656887" cy="733096"/>
          </a:xfrm>
        </p:spPr>
        <p:txBody>
          <a:bodyPr/>
          <a:lstStyle/>
          <a:p>
            <a:r>
              <a:rPr lang="da-DK" dirty="0"/>
              <a:t>IMACC-samtalen</a:t>
            </a:r>
          </a:p>
        </p:txBody>
      </p:sp>
      <p:sp>
        <p:nvSpPr>
          <p:cNvPr id="6" name="Pladsholder til indhold 5"/>
          <p:cNvSpPr>
            <a:spLocks noGrp="1"/>
          </p:cNvSpPr>
          <p:nvPr>
            <p:ph idx="1"/>
          </p:nvPr>
        </p:nvSpPr>
        <p:spPr>
          <a:xfrm>
            <a:off x="765174" y="1844566"/>
            <a:ext cx="7107587" cy="4618130"/>
          </a:xfrm>
        </p:spPr>
        <p:txBody>
          <a:bodyPr/>
          <a:lstStyle/>
          <a:p>
            <a:pPr>
              <a:spcBef>
                <a:spcPts val="1100"/>
              </a:spcBef>
            </a:pPr>
            <a:r>
              <a:rPr lang="da-DK" dirty="0"/>
              <a:t>IMACC-samtalen</a:t>
            </a:r>
            <a:r>
              <a:rPr lang="da-DK"/>
              <a:t>: rehabilitering </a:t>
            </a:r>
            <a:r>
              <a:rPr lang="da-DK" dirty="0"/>
              <a:t>med basis i personens tilpasningsproces</a:t>
            </a:r>
          </a:p>
          <a:p>
            <a:pPr lvl="1"/>
            <a:r>
              <a:rPr lang="da-DK" dirty="0"/>
              <a:t>Narrativ ramme – inddragelse af livsfaser, identitet, sociale roller, og kropslighed</a:t>
            </a:r>
          </a:p>
          <a:p>
            <a:pPr>
              <a:spcBef>
                <a:spcPts val="1100"/>
              </a:spcBef>
            </a:pPr>
            <a:r>
              <a:rPr lang="da-DK" dirty="0"/>
              <a:t>Fokus på oplevede problemer i hverdagen</a:t>
            </a:r>
          </a:p>
          <a:p>
            <a:pPr>
              <a:spcBef>
                <a:spcPts val="1100"/>
              </a:spcBef>
            </a:pPr>
            <a:r>
              <a:rPr lang="da-DK" dirty="0"/>
              <a:t>Øget sammenhæng</a:t>
            </a:r>
          </a:p>
          <a:p>
            <a:pPr lvl="1"/>
            <a:r>
              <a:rPr lang="da-DK" dirty="0"/>
              <a:t>Personens identitet før, nu, og fremover (livsperspektivet)</a:t>
            </a:r>
          </a:p>
          <a:p>
            <a:pPr lvl="1"/>
            <a:r>
              <a:rPr lang="da-DK" dirty="0"/>
              <a:t>Personens sociale relationer og roller</a:t>
            </a:r>
          </a:p>
          <a:p>
            <a:pPr lvl="1"/>
            <a:r>
              <a:rPr lang="da-DK" dirty="0"/>
              <a:t>Personens behandlingsproces – overførsel til hverdagen</a:t>
            </a:r>
          </a:p>
        </p:txBody>
      </p:sp>
      <p:pic>
        <p:nvPicPr>
          <p:cNvPr id="4" name="Billede 3" descr="Et billede, der indeholder tekst, Font/skrifttype, Grafik, grafisk design&#10;&#10;Automatisk genereret beskrivelse">
            <a:extLst>
              <a:ext uri="{FF2B5EF4-FFF2-40B4-BE49-F238E27FC236}">
                <a16:creationId xmlns:a16="http://schemas.microsoft.com/office/drawing/2014/main" id="{A2EF404B-0ACD-772D-BBAD-37EAE04B1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830" y="223854"/>
            <a:ext cx="1769680" cy="442420"/>
          </a:xfrm>
          <a:prstGeom prst="rect">
            <a:avLst/>
          </a:prstGeom>
        </p:spPr>
      </p:pic>
      <p:pic>
        <p:nvPicPr>
          <p:cNvPr id="7" name="Billede 6" descr="Et billede, der indeholder Grafik, Font/skrifttype, tekst, logo&#10;&#10;Automatisk genereret beskrivelse">
            <a:extLst>
              <a:ext uri="{FF2B5EF4-FFF2-40B4-BE49-F238E27FC236}">
                <a16:creationId xmlns:a16="http://schemas.microsoft.com/office/drawing/2014/main" id="{F75B01A5-26C8-D58D-2CB7-83F3D341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1" y="223854"/>
            <a:ext cx="710273" cy="442420"/>
          </a:xfrm>
          <a:prstGeom prst="rect">
            <a:avLst/>
          </a:prstGeom>
        </p:spPr>
      </p:pic>
      <p:pic>
        <p:nvPicPr>
          <p:cNvPr id="2" name="Billede 1">
            <a:extLst>
              <a:ext uri="{FF2B5EF4-FFF2-40B4-BE49-F238E27FC236}">
                <a16:creationId xmlns:a16="http://schemas.microsoft.com/office/drawing/2014/main" id="{820C4169-C284-9781-383D-E063CF1EB8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1430" y="215539"/>
            <a:ext cx="3825417" cy="459050"/>
          </a:xfrm>
          <a:prstGeom prst="rect">
            <a:avLst/>
          </a:prstGeom>
          <a:noFill/>
        </p:spPr>
      </p:pic>
      <p:pic>
        <p:nvPicPr>
          <p:cNvPr id="8" name="Billede 7" descr="Et billede, der indeholder Grafik, logo, Font/skrifttype, cirkel&#10;&#10;Automatisk genereret beskrivelse">
            <a:extLst>
              <a:ext uri="{FF2B5EF4-FFF2-40B4-BE49-F238E27FC236}">
                <a16:creationId xmlns:a16="http://schemas.microsoft.com/office/drawing/2014/main" id="{7931911D-D2FE-DA93-2A22-04957AD373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0388" y="2092805"/>
            <a:ext cx="3563723" cy="3393596"/>
          </a:xfrm>
          <a:prstGeom prst="rect">
            <a:avLst/>
          </a:prstGeom>
          <a:effectLst>
            <a:softEdge rad="190500"/>
          </a:effectLst>
        </p:spPr>
      </p:pic>
    </p:spTree>
    <p:extLst>
      <p:ext uri="{BB962C8B-B14F-4D97-AF65-F5344CB8AC3E}">
        <p14:creationId xmlns:p14="http://schemas.microsoft.com/office/powerpoint/2010/main" val="23820330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2.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777</TotalTime>
  <Words>3661</Words>
  <Application>Microsoft Office PowerPoint</Application>
  <PresentationFormat>Widescreen</PresentationFormat>
  <Paragraphs>236</Paragraphs>
  <Slides>14</Slides>
  <Notes>14</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14</vt:i4>
      </vt:variant>
    </vt:vector>
  </HeadingPairs>
  <TitlesOfParts>
    <vt:vector size="25" baseType="lpstr">
      <vt:lpstr>Aptos</vt:lpstr>
      <vt:lpstr>Arial</vt:lpstr>
      <vt:lpstr>BlinkMacSystemFont</vt:lpstr>
      <vt:lpstr>Calibri</vt:lpstr>
      <vt:lpstr>Merriweather</vt:lpstr>
      <vt:lpstr>Segoe UI</vt:lpstr>
      <vt:lpstr>Times New Roman</vt:lpstr>
      <vt:lpstr>var(--font-primary)</vt:lpstr>
      <vt:lpstr>var(--font-secondary)</vt:lpstr>
      <vt:lpstr>Wingdings</vt:lpstr>
      <vt:lpstr>Blank</vt:lpstr>
      <vt:lpstr>Projekt PSoreko</vt:lpstr>
      <vt:lpstr>PowerPoint-præsentation</vt:lpstr>
      <vt:lpstr>Intro – Tonie Bunch Berthelsen</vt:lpstr>
      <vt:lpstr>Psoreko – Lis dreijer hammond</vt:lpstr>
      <vt:lpstr>Psoreko (fortsat)</vt:lpstr>
      <vt:lpstr>Teoretisk basis: IMACC</vt:lpstr>
      <vt:lpstr>Teoretisk basis: IMACC</vt:lpstr>
      <vt:lpstr>Fase 1: samskabelse jan-juni 2024</vt:lpstr>
      <vt:lpstr>IMACC-samtalen</vt:lpstr>
      <vt:lpstr>Fase 2: pilot Test af imacc-samtalen nov 2025 – april 2026</vt:lpstr>
      <vt:lpstr>Fase 3: fuld Test af imacc-samtalen</vt:lpstr>
      <vt:lpstr>Integration - vision</vt:lpstr>
      <vt:lpstr>Fysioterapeuternes oplevelse</vt:lpstr>
      <vt:lpstr> </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Lis Dreijer Hammond</dc:creator>
  <cp:lastModifiedBy>Lis Dreijer Hammond</cp:lastModifiedBy>
  <cp:revision>5</cp:revision>
  <cp:lastPrinted>2016-04-21T06:30:30Z</cp:lastPrinted>
  <dcterms:created xsi:type="dcterms:W3CDTF">2023-09-12T07:42:05Z</dcterms:created>
  <dcterms:modified xsi:type="dcterms:W3CDTF">2024-11-13T14:36:14Z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ies>
</file>