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3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2.xml" ContentType="application/inkml+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79" r:id="rId5"/>
    <p:sldMasterId id="2147484097" r:id="rId6"/>
    <p:sldMasterId id="2147484136" r:id="rId7"/>
    <p:sldMasterId id="2147484167" r:id="rId8"/>
    <p:sldMasterId id="2147484179" r:id="rId9"/>
  </p:sldMasterIdLst>
  <p:notesMasterIdLst>
    <p:notesMasterId r:id="rId71"/>
  </p:notesMasterIdLst>
  <p:handoutMasterIdLst>
    <p:handoutMasterId r:id="rId72"/>
  </p:handoutMasterIdLst>
  <p:sldIdLst>
    <p:sldId id="2391" r:id="rId10"/>
    <p:sldId id="2369" r:id="rId11"/>
    <p:sldId id="448" r:id="rId12"/>
    <p:sldId id="2385" r:id="rId13"/>
    <p:sldId id="2372" r:id="rId14"/>
    <p:sldId id="2359" r:id="rId15"/>
    <p:sldId id="443" r:id="rId16"/>
    <p:sldId id="463" r:id="rId17"/>
    <p:sldId id="464" r:id="rId18"/>
    <p:sldId id="2390" r:id="rId19"/>
    <p:sldId id="465" r:id="rId20"/>
    <p:sldId id="467" r:id="rId21"/>
    <p:sldId id="2360" r:id="rId22"/>
    <p:sldId id="2373" r:id="rId23"/>
    <p:sldId id="2147470706" r:id="rId24"/>
    <p:sldId id="2147470707" r:id="rId25"/>
    <p:sldId id="2364" r:id="rId26"/>
    <p:sldId id="592" r:id="rId27"/>
    <p:sldId id="2147470708" r:id="rId28"/>
    <p:sldId id="2386" r:id="rId29"/>
    <p:sldId id="402" r:id="rId30"/>
    <p:sldId id="2367" r:id="rId31"/>
    <p:sldId id="404" r:id="rId32"/>
    <p:sldId id="2397" r:id="rId33"/>
    <p:sldId id="578" r:id="rId34"/>
    <p:sldId id="563" r:id="rId35"/>
    <p:sldId id="2638" r:id="rId36"/>
    <p:sldId id="396" r:id="rId37"/>
    <p:sldId id="2648" r:id="rId38"/>
    <p:sldId id="2651" r:id="rId39"/>
    <p:sldId id="2147470710" r:id="rId40"/>
    <p:sldId id="2399" r:id="rId41"/>
    <p:sldId id="2400" r:id="rId42"/>
    <p:sldId id="419" r:id="rId43"/>
    <p:sldId id="2387" r:id="rId44"/>
    <p:sldId id="489" r:id="rId45"/>
    <p:sldId id="2389" r:id="rId46"/>
    <p:sldId id="488" r:id="rId47"/>
    <p:sldId id="426" r:id="rId48"/>
    <p:sldId id="472" r:id="rId49"/>
    <p:sldId id="2650" r:id="rId50"/>
    <p:sldId id="2383" r:id="rId51"/>
    <p:sldId id="471" r:id="rId52"/>
    <p:sldId id="668" r:id="rId53"/>
    <p:sldId id="2642" r:id="rId54"/>
    <p:sldId id="587" r:id="rId55"/>
    <p:sldId id="589" r:id="rId56"/>
    <p:sldId id="479" r:id="rId57"/>
    <p:sldId id="480" r:id="rId58"/>
    <p:sldId id="481" r:id="rId59"/>
    <p:sldId id="482" r:id="rId60"/>
    <p:sldId id="483" r:id="rId61"/>
    <p:sldId id="484" r:id="rId62"/>
    <p:sldId id="485" r:id="rId63"/>
    <p:sldId id="532" r:id="rId64"/>
    <p:sldId id="2379" r:id="rId65"/>
    <p:sldId id="2380" r:id="rId66"/>
    <p:sldId id="2381" r:id="rId67"/>
    <p:sldId id="260" r:id="rId68"/>
    <p:sldId id="261" r:id="rId69"/>
    <p:sldId id="430" r:id="rId70"/>
  </p:sldIdLst>
  <p:sldSz cx="12192000" cy="6858000"/>
  <p:notesSz cx="6794500" cy="9906000"/>
  <p:defaultTextStyle>
    <a:defPPr>
      <a:defRPr lang="en-US"/>
    </a:defPPr>
    <a:lvl1pPr marL="0" algn="l" defTabSz="914220" rtl="0" eaLnBrk="1" latinLnBrk="0" hangingPunct="1">
      <a:defRPr sz="1800" kern="1200">
        <a:solidFill>
          <a:schemeClr val="tx1"/>
        </a:solidFill>
        <a:latin typeface="+mn-lt"/>
        <a:ea typeface="+mn-ea"/>
        <a:cs typeface="+mn-cs"/>
      </a:defRPr>
    </a:lvl1pPr>
    <a:lvl2pPr marL="457111"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30" algn="l" defTabSz="914220" rtl="0" eaLnBrk="1" latinLnBrk="0" hangingPunct="1">
      <a:defRPr sz="1800" kern="1200">
        <a:solidFill>
          <a:schemeClr val="tx1"/>
        </a:solidFill>
        <a:latin typeface="+mn-lt"/>
        <a:ea typeface="+mn-ea"/>
        <a:cs typeface="+mn-cs"/>
      </a:defRPr>
    </a:lvl4pPr>
    <a:lvl5pPr marL="1828441" algn="l" defTabSz="914220" rtl="0" eaLnBrk="1" latinLnBrk="0" hangingPunct="1">
      <a:defRPr sz="1800" kern="1200">
        <a:solidFill>
          <a:schemeClr val="tx1"/>
        </a:solidFill>
        <a:latin typeface="+mn-lt"/>
        <a:ea typeface="+mn-ea"/>
        <a:cs typeface="+mn-cs"/>
      </a:defRPr>
    </a:lvl5pPr>
    <a:lvl6pPr marL="2285552" algn="l" defTabSz="914220" rtl="0" eaLnBrk="1" latinLnBrk="0" hangingPunct="1">
      <a:defRPr sz="1800" kern="1200">
        <a:solidFill>
          <a:schemeClr val="tx1"/>
        </a:solidFill>
        <a:latin typeface="+mn-lt"/>
        <a:ea typeface="+mn-ea"/>
        <a:cs typeface="+mn-cs"/>
      </a:defRPr>
    </a:lvl6pPr>
    <a:lvl7pPr marL="2742661" algn="l" defTabSz="914220" rtl="0" eaLnBrk="1" latinLnBrk="0" hangingPunct="1">
      <a:defRPr sz="1800" kern="1200">
        <a:solidFill>
          <a:schemeClr val="tx1"/>
        </a:solidFill>
        <a:latin typeface="+mn-lt"/>
        <a:ea typeface="+mn-ea"/>
        <a:cs typeface="+mn-cs"/>
      </a:defRPr>
    </a:lvl7pPr>
    <a:lvl8pPr marL="3199771" algn="l" defTabSz="914220" rtl="0" eaLnBrk="1" latinLnBrk="0" hangingPunct="1">
      <a:defRPr sz="1800" kern="1200">
        <a:solidFill>
          <a:schemeClr val="tx1"/>
        </a:solidFill>
        <a:latin typeface="+mn-lt"/>
        <a:ea typeface="+mn-ea"/>
        <a:cs typeface="+mn-cs"/>
      </a:defRPr>
    </a:lvl8pPr>
    <a:lvl9pPr marL="3656882" algn="l" defTabSz="91422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391"/>
            <p14:sldId id="2369"/>
            <p14:sldId id="448"/>
            <p14:sldId id="2385"/>
            <p14:sldId id="2372"/>
            <p14:sldId id="2359"/>
            <p14:sldId id="443"/>
            <p14:sldId id="463"/>
            <p14:sldId id="464"/>
            <p14:sldId id="2390"/>
            <p14:sldId id="465"/>
            <p14:sldId id="467"/>
            <p14:sldId id="2360"/>
            <p14:sldId id="2373"/>
            <p14:sldId id="2147470706"/>
            <p14:sldId id="2147470707"/>
            <p14:sldId id="2364"/>
            <p14:sldId id="592"/>
            <p14:sldId id="2147470708"/>
            <p14:sldId id="2386"/>
            <p14:sldId id="402"/>
            <p14:sldId id="2367"/>
            <p14:sldId id="404"/>
            <p14:sldId id="2397"/>
            <p14:sldId id="578"/>
            <p14:sldId id="563"/>
            <p14:sldId id="2638"/>
            <p14:sldId id="396"/>
            <p14:sldId id="2648"/>
            <p14:sldId id="2651"/>
            <p14:sldId id="2147470710"/>
            <p14:sldId id="2399"/>
            <p14:sldId id="2400"/>
            <p14:sldId id="419"/>
            <p14:sldId id="2387"/>
            <p14:sldId id="489"/>
            <p14:sldId id="2389"/>
            <p14:sldId id="488"/>
            <p14:sldId id="426"/>
            <p14:sldId id="472"/>
            <p14:sldId id="2650"/>
            <p14:sldId id="2383"/>
            <p14:sldId id="471"/>
            <p14:sldId id="668"/>
            <p14:sldId id="2642"/>
            <p14:sldId id="587"/>
            <p14:sldId id="589"/>
            <p14:sldId id="479"/>
            <p14:sldId id="480"/>
            <p14:sldId id="481"/>
            <p14:sldId id="482"/>
            <p14:sldId id="483"/>
            <p14:sldId id="484"/>
            <p14:sldId id="485"/>
            <p14:sldId id="532"/>
            <p14:sldId id="2379"/>
            <p14:sldId id="2380"/>
            <p14:sldId id="2381"/>
            <p14:sldId id="260"/>
            <p14:sldId id="261"/>
            <p14:sldId id="430"/>
          </p14:sldIdLst>
        </p14:section>
      </p14:sectionLst>
    </p:ext>
    <p:ext uri="{EFAFB233-063F-42B5-8137-9DF3F51BA10A}">
      <p15:sldGuideLst xmlns:p15="http://schemas.microsoft.com/office/powerpoint/2012/main">
        <p15:guide id="1" orient="horz" pos="2251" userDrawn="1">
          <p15:clr>
            <a:srgbClr val="A4A3A4"/>
          </p15:clr>
        </p15:guide>
        <p15:guide id="2" pos="3817" userDrawn="1">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711B03-9330-62F0-BC58-744C3CF21CC9}" name="Sabine Birgitta Kristine Lyckegaard" initials="SBKL" userId="S::EH26BJ@adm.aau.dk::110fa2d1-ba3c-48c0-bebd-1f14c88a9289" providerId="AD"/>
  <p188:author id="{EE14DE0A-2591-4617-5A0A-C836A6B0CF68}" name="Sinem Tunc" initials="ST" userId="S::OK16IX@adm.aau.dk::a4b5fd60-6eda-4177-82c1-0f0e75c00585" providerId="AD"/>
  <p188:author id="{D6C5A0AC-BDF5-75AA-2E98-639A6F787AB9}" name="David André Højlund Graff" initials="DAHG" userId="S::EN02SL@adm.aau.dk::06f12971-94f2-49af-93d2-23872070a6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CC00"/>
    <a:srgbClr val="647FB7"/>
    <a:srgbClr val="0E8563"/>
    <a:srgbClr val="60AD8B"/>
    <a:srgbClr val="012553"/>
    <a:srgbClr val="0E8583"/>
    <a:srgbClr val="D24359"/>
    <a:srgbClr val="008B68"/>
    <a:srgbClr val="0179A4"/>
    <a:srgbClr val="A863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CFF71-4C0D-4078-A3B7-E85E0C3B28A6}" v="81" dt="2025-10-07T07:45:09.97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6" autoAdjust="0"/>
    <p:restoredTop sz="84317" autoAdjust="0"/>
  </p:normalViewPr>
  <p:slideViewPr>
    <p:cSldViewPr snapToGrid="0" snapToObjects="1">
      <p:cViewPr varScale="1">
        <p:scale>
          <a:sx n="53" d="100"/>
          <a:sy n="53" d="100"/>
        </p:scale>
        <p:origin x="1168" y="44"/>
      </p:cViewPr>
      <p:guideLst>
        <p:guide orient="horz" pos="2251"/>
        <p:guide pos="3817"/>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7914"/>
    </p:cViewPr>
  </p:sorterViewPr>
  <p:notesViewPr>
    <p:cSldViewPr snapToGrid="0" snapToObjects="1" showGuides="1">
      <p:cViewPr varScale="1">
        <p:scale>
          <a:sx n="96" d="100"/>
          <a:sy n="96" d="100"/>
        </p:scale>
        <p:origin x="3642" y="96"/>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HR50MB\AppData\Local\Microsoft\Windows\INetCache\Content.Outlook\W4N2EBMZ\ENGINEERING%20frafald%201.%20marts%202017-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KH03ZO\AppData\Local\Microsoft\Windows\INetCache\Content.Outlook\4QK2VNYW\Hjemtag%20fordelt%20p&#229;%20bevillingsform&#229;l%20og%20oms&#230;tn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sz="1400" b="0" i="0" u="none" strike="noStrike" kern="1200" spc="0" baseline="0" dirty="0">
                <a:solidFill>
                  <a:prstClr val="black">
                    <a:lumMod val="65000"/>
                    <a:lumOff val="35000"/>
                  </a:prstClr>
                </a:solidFill>
              </a:rPr>
              <a:t>OPTAG PR. 1/10 - HISTORISK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6.4347137968629023E-2"/>
          <c:y val="9.7541071188956469E-2"/>
          <c:w val="0.93565286203137099"/>
          <c:h val="0.76687658515655677"/>
        </c:manualLayout>
      </c:layout>
      <c:lineChart>
        <c:grouping val="standard"/>
        <c:varyColors val="0"/>
        <c:ser>
          <c:idx val="0"/>
          <c:order val="0"/>
          <c:tx>
            <c:strRef>
              <c:f>bach.!$J$22</c:f>
              <c:strCache>
                <c:ptCount val="1"/>
                <c:pt idx="0">
                  <c:v>BA</c:v>
                </c:pt>
              </c:strCache>
            </c:strRef>
          </c:tx>
          <c:spPr>
            <a:ln w="28575" cap="rnd">
              <a:solidFill>
                <a:schemeClr val="accent1"/>
              </a:solidFill>
              <a:round/>
            </a:ln>
            <a:effectLst/>
          </c:spPr>
          <c:marker>
            <c:symbol val="none"/>
          </c:marker>
          <c:dLbls>
            <c:dLbl>
              <c:idx val="5"/>
              <c:layout>
                <c:manualLayout>
                  <c:x val="-2.2178440424379539E-2"/>
                  <c:y val="2.80582028900996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F-4DC4-9540-17704566D5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bach.!$K$21:$P$21</c:f>
              <c:numCache>
                <c:formatCode>General</c:formatCode>
                <c:ptCount val="6"/>
                <c:pt idx="0">
                  <c:v>2020</c:v>
                </c:pt>
                <c:pt idx="1">
                  <c:v>2021</c:v>
                </c:pt>
                <c:pt idx="2">
                  <c:v>2022</c:v>
                </c:pt>
                <c:pt idx="3">
                  <c:v>2023</c:v>
                </c:pt>
                <c:pt idx="4">
                  <c:v>2024</c:v>
                </c:pt>
                <c:pt idx="5">
                  <c:v>2025</c:v>
                </c:pt>
              </c:numCache>
            </c:numRef>
          </c:cat>
          <c:val>
            <c:numRef>
              <c:f>bach.!$K$22:$P$22</c:f>
              <c:numCache>
                <c:formatCode>General</c:formatCode>
                <c:ptCount val="6"/>
                <c:pt idx="0">
                  <c:v>536</c:v>
                </c:pt>
                <c:pt idx="1">
                  <c:v>520</c:v>
                </c:pt>
                <c:pt idx="2">
                  <c:v>440</c:v>
                </c:pt>
                <c:pt idx="3">
                  <c:v>456</c:v>
                </c:pt>
                <c:pt idx="4">
                  <c:v>486</c:v>
                </c:pt>
                <c:pt idx="5">
                  <c:v>394</c:v>
                </c:pt>
              </c:numCache>
            </c:numRef>
          </c:val>
          <c:smooth val="0"/>
          <c:extLst>
            <c:ext xmlns:c16="http://schemas.microsoft.com/office/drawing/2014/chart" uri="{C3380CC4-5D6E-409C-BE32-E72D297353CC}">
              <c16:uniqueId val="{00000001-C07F-4DC4-9540-17704566D51B}"/>
            </c:ext>
          </c:extLst>
        </c:ser>
        <c:ser>
          <c:idx val="1"/>
          <c:order val="1"/>
          <c:tx>
            <c:strRef>
              <c:f>bach.!$J$23</c:f>
              <c:strCache>
                <c:ptCount val="1"/>
                <c:pt idx="0">
                  <c:v>KA</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bach.!$K$21:$P$21</c:f>
              <c:numCache>
                <c:formatCode>General</c:formatCode>
                <c:ptCount val="6"/>
                <c:pt idx="0">
                  <c:v>2020</c:v>
                </c:pt>
                <c:pt idx="1">
                  <c:v>2021</c:v>
                </c:pt>
                <c:pt idx="2">
                  <c:v>2022</c:v>
                </c:pt>
                <c:pt idx="3">
                  <c:v>2023</c:v>
                </c:pt>
                <c:pt idx="4">
                  <c:v>2024</c:v>
                </c:pt>
                <c:pt idx="5">
                  <c:v>2025</c:v>
                </c:pt>
              </c:numCache>
            </c:numRef>
          </c:cat>
          <c:val>
            <c:numRef>
              <c:f>bach.!$K$23:$P$23</c:f>
              <c:numCache>
                <c:formatCode>General</c:formatCode>
                <c:ptCount val="6"/>
                <c:pt idx="0">
                  <c:v>607</c:v>
                </c:pt>
                <c:pt idx="1">
                  <c:v>584</c:v>
                </c:pt>
                <c:pt idx="2">
                  <c:v>493</c:v>
                </c:pt>
                <c:pt idx="3">
                  <c:v>552</c:v>
                </c:pt>
                <c:pt idx="4">
                  <c:v>593</c:v>
                </c:pt>
                <c:pt idx="5">
                  <c:v>503</c:v>
                </c:pt>
              </c:numCache>
            </c:numRef>
          </c:val>
          <c:smooth val="0"/>
          <c:extLst>
            <c:ext xmlns:c16="http://schemas.microsoft.com/office/drawing/2014/chart" uri="{C3380CC4-5D6E-409C-BE32-E72D297353CC}">
              <c16:uniqueId val="{00000002-C07F-4DC4-9540-17704566D51B}"/>
            </c:ext>
          </c:extLst>
        </c:ser>
        <c:ser>
          <c:idx val="2"/>
          <c:order val="2"/>
          <c:tx>
            <c:strRef>
              <c:f>bach.!$J$24</c:f>
              <c:strCache>
                <c:ptCount val="1"/>
                <c:pt idx="0">
                  <c:v>PBA</c:v>
                </c:pt>
              </c:strCache>
            </c:strRef>
          </c:tx>
          <c:spPr>
            <a:ln w="28575" cap="rnd">
              <a:solidFill>
                <a:schemeClr val="accent3"/>
              </a:solidFill>
              <a:round/>
            </a:ln>
            <a:effectLst/>
          </c:spPr>
          <c:marker>
            <c:symbol val="none"/>
          </c:marker>
          <c:dLbls>
            <c:dLbl>
              <c:idx val="0"/>
              <c:layout>
                <c:manualLayout>
                  <c:x val="-2.2388398456906142E-2"/>
                  <c:y val="2.4963886178511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F-4DC4-9540-17704566D51B}"/>
                </c:ext>
              </c:extLst>
            </c:dLbl>
            <c:dLbl>
              <c:idx val="1"/>
              <c:layout>
                <c:manualLayout>
                  <c:x val="-2.2319561641644274E-2"/>
                  <c:y val="2.1647999575910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F-4DC4-9540-17704566D51B}"/>
                </c:ext>
              </c:extLst>
            </c:dLbl>
            <c:dLbl>
              <c:idx val="2"/>
              <c:layout>
                <c:manualLayout>
                  <c:x val="-2.0718962037358332E-2"/>
                  <c:y val="2.0278200670259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F-4DC4-9540-17704566D51B}"/>
                </c:ext>
              </c:extLst>
            </c:dLbl>
            <c:dLbl>
              <c:idx val="3"/>
              <c:layout>
                <c:manualLayout>
                  <c:x val="-2.071896203735828E-2"/>
                  <c:y val="2.6168025352565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F-4DC4-9540-17704566D51B}"/>
                </c:ext>
              </c:extLst>
            </c:dLbl>
            <c:dLbl>
              <c:idx val="4"/>
              <c:layout>
                <c:manualLayout>
                  <c:x val="-2.0577725900535512E-2"/>
                  <c:y val="2.416809824284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7F-4DC4-9540-17704566D51B}"/>
                </c:ext>
              </c:extLst>
            </c:dLbl>
            <c:dLbl>
              <c:idx val="5"/>
              <c:layout>
                <c:manualLayout>
                  <c:x val="-3.6631873238211349E-2"/>
                  <c:y val="1.953852996867364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r"/>
              <c:showLegendKey val="0"/>
              <c:showVal val="1"/>
              <c:showCatName val="0"/>
              <c:showSerName val="0"/>
              <c:showPercent val="0"/>
              <c:showBubbleSize val="0"/>
              <c:extLst>
                <c:ext xmlns:c15="http://schemas.microsoft.com/office/drawing/2012/chart" uri="{CE6537A1-D6FC-4f65-9D91-7224C49458BB}">
                  <c15:layout>
                    <c:manualLayout>
                      <c:w val="5.4666666666666662E-2"/>
                      <c:h val="7.4004811898512685E-2"/>
                    </c:manualLayout>
                  </c15:layout>
                </c:ext>
                <c:ext xmlns:c16="http://schemas.microsoft.com/office/drawing/2014/chart" uri="{C3380CC4-5D6E-409C-BE32-E72D297353CC}">
                  <c16:uniqueId val="{00000007-C07F-4DC4-9540-17704566D5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bach.!$K$21:$P$21</c:f>
              <c:numCache>
                <c:formatCode>General</c:formatCode>
                <c:ptCount val="6"/>
                <c:pt idx="0">
                  <c:v>2020</c:v>
                </c:pt>
                <c:pt idx="1">
                  <c:v>2021</c:v>
                </c:pt>
                <c:pt idx="2">
                  <c:v>2022</c:v>
                </c:pt>
                <c:pt idx="3">
                  <c:v>2023</c:v>
                </c:pt>
                <c:pt idx="4">
                  <c:v>2024</c:v>
                </c:pt>
                <c:pt idx="5">
                  <c:v>2025</c:v>
                </c:pt>
              </c:numCache>
            </c:numRef>
          </c:cat>
          <c:val>
            <c:numRef>
              <c:f>bach.!$K$24:$P$24</c:f>
              <c:numCache>
                <c:formatCode>General</c:formatCode>
                <c:ptCount val="6"/>
                <c:pt idx="0">
                  <c:v>206</c:v>
                </c:pt>
                <c:pt idx="1">
                  <c:v>195</c:v>
                </c:pt>
                <c:pt idx="2">
                  <c:v>163</c:v>
                </c:pt>
                <c:pt idx="3">
                  <c:v>150</c:v>
                </c:pt>
                <c:pt idx="4">
                  <c:v>151</c:v>
                </c:pt>
                <c:pt idx="5">
                  <c:v>129</c:v>
                </c:pt>
              </c:numCache>
            </c:numRef>
          </c:val>
          <c:smooth val="0"/>
          <c:extLst>
            <c:ext xmlns:c16="http://schemas.microsoft.com/office/drawing/2014/chart" uri="{C3380CC4-5D6E-409C-BE32-E72D297353CC}">
              <c16:uniqueId val="{00000008-C07F-4DC4-9540-17704566D51B}"/>
            </c:ext>
          </c:extLst>
        </c:ser>
        <c:ser>
          <c:idx val="3"/>
          <c:order val="3"/>
          <c:tx>
            <c:strRef>
              <c:f>bach.!$J$25</c:f>
              <c:strCache>
                <c:ptCount val="1"/>
                <c:pt idx="0">
                  <c:v>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bach.!$K$21:$P$21</c:f>
              <c:numCache>
                <c:formatCode>General</c:formatCode>
                <c:ptCount val="6"/>
                <c:pt idx="0">
                  <c:v>2020</c:v>
                </c:pt>
                <c:pt idx="1">
                  <c:v>2021</c:v>
                </c:pt>
                <c:pt idx="2">
                  <c:v>2022</c:v>
                </c:pt>
                <c:pt idx="3">
                  <c:v>2023</c:v>
                </c:pt>
                <c:pt idx="4">
                  <c:v>2024</c:v>
                </c:pt>
                <c:pt idx="5">
                  <c:v>2025</c:v>
                </c:pt>
              </c:numCache>
            </c:numRef>
          </c:cat>
          <c:val>
            <c:numRef>
              <c:f>bach.!$K$25:$P$25</c:f>
              <c:numCache>
                <c:formatCode>General</c:formatCode>
                <c:ptCount val="6"/>
                <c:pt idx="0">
                  <c:v>1349</c:v>
                </c:pt>
                <c:pt idx="1">
                  <c:v>1299</c:v>
                </c:pt>
                <c:pt idx="2">
                  <c:v>1096</c:v>
                </c:pt>
                <c:pt idx="3">
                  <c:v>1158</c:v>
                </c:pt>
                <c:pt idx="4">
                  <c:v>1230</c:v>
                </c:pt>
                <c:pt idx="5">
                  <c:v>1026</c:v>
                </c:pt>
              </c:numCache>
            </c:numRef>
          </c:val>
          <c:smooth val="0"/>
          <c:extLst>
            <c:ext xmlns:c16="http://schemas.microsoft.com/office/drawing/2014/chart" uri="{C3380CC4-5D6E-409C-BE32-E72D297353CC}">
              <c16:uniqueId val="{00000009-C07F-4DC4-9540-17704566D51B}"/>
            </c:ext>
          </c:extLst>
        </c:ser>
        <c:dLbls>
          <c:showLegendKey val="0"/>
          <c:showVal val="0"/>
          <c:showCatName val="0"/>
          <c:showSerName val="0"/>
          <c:showPercent val="0"/>
          <c:showBubbleSize val="0"/>
        </c:dLbls>
        <c:smooth val="0"/>
        <c:axId val="1683290896"/>
        <c:axId val="1683301456"/>
      </c:lineChart>
      <c:catAx>
        <c:axId val="168329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a-DK"/>
          </a:p>
        </c:txPr>
        <c:crossAx val="1683301456"/>
        <c:crosses val="autoZero"/>
        <c:auto val="1"/>
        <c:lblAlgn val="ctr"/>
        <c:lblOffset val="100"/>
        <c:noMultiLvlLbl val="0"/>
      </c:catAx>
      <c:valAx>
        <c:axId val="168330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83290896"/>
        <c:crosses val="autoZero"/>
        <c:crossBetween val="between"/>
      </c:valAx>
      <c:spPr>
        <a:noFill/>
        <a:ln>
          <a:noFill/>
        </a:ln>
        <a:effectLst/>
      </c:spPr>
    </c:plotArea>
    <c:legend>
      <c:legendPos val="b"/>
      <c:layout>
        <c:manualLayout>
          <c:xMode val="edge"/>
          <c:yMode val="edge"/>
          <c:x val="0.36613237115222425"/>
          <c:y val="0.95437883486515074"/>
          <c:w val="0.26183392153081592"/>
          <c:h val="4.562116513484931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Frafald 1. marts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14999935246581017"/>
          <c:y val="0.17171296296296296"/>
          <c:w val="0.72898470955933148"/>
          <c:h val="0.62308654126567509"/>
        </c:manualLayout>
      </c:layout>
      <c:lineChart>
        <c:grouping val="standard"/>
        <c:varyColors val="0"/>
        <c:ser>
          <c:idx val="0"/>
          <c:order val="0"/>
          <c:spPr>
            <a:ln w="28575" cap="rnd">
              <a:solidFill>
                <a:schemeClr val="accent1"/>
              </a:solidFill>
              <a:round/>
            </a:ln>
            <a:effectLst/>
          </c:spPr>
          <c:marker>
            <c:symbol val="none"/>
          </c:marker>
          <c:cat>
            <c:strRef>
              <c:f>'Ark1'!$B$11:$B$17</c:f>
              <c:strCache>
                <c:ptCount val="7"/>
                <c:pt idx="0">
                  <c:v>2018/19</c:v>
                </c:pt>
                <c:pt idx="1">
                  <c:v>2019/20</c:v>
                </c:pt>
                <c:pt idx="2">
                  <c:v>2020/21</c:v>
                </c:pt>
                <c:pt idx="3">
                  <c:v>2021/22</c:v>
                </c:pt>
                <c:pt idx="4">
                  <c:v>2022/23</c:v>
                </c:pt>
                <c:pt idx="5">
                  <c:v>2023/24</c:v>
                </c:pt>
                <c:pt idx="6">
                  <c:v>2024/25</c:v>
                </c:pt>
              </c:strCache>
            </c:strRef>
          </c:cat>
          <c:val>
            <c:numRef>
              <c:f>'Ark1'!$C$11:$C$17</c:f>
              <c:numCache>
                <c:formatCode>0.00%</c:formatCode>
                <c:ptCount val="7"/>
                <c:pt idx="0">
                  <c:v>9.4E-2</c:v>
                </c:pt>
                <c:pt idx="1">
                  <c:v>0.127</c:v>
                </c:pt>
                <c:pt idx="2">
                  <c:v>0.13300000000000001</c:v>
                </c:pt>
                <c:pt idx="3">
                  <c:v>0.112</c:v>
                </c:pt>
                <c:pt idx="4">
                  <c:v>7.9000000000000001E-2</c:v>
                </c:pt>
                <c:pt idx="5">
                  <c:v>9.6000000000000002E-2</c:v>
                </c:pt>
                <c:pt idx="6">
                  <c:v>7.5999999999999998E-2</c:v>
                </c:pt>
              </c:numCache>
            </c:numRef>
          </c:val>
          <c:smooth val="0"/>
          <c:extLst>
            <c:ext xmlns:c16="http://schemas.microsoft.com/office/drawing/2014/chart" uri="{C3380CC4-5D6E-409C-BE32-E72D297353CC}">
              <c16:uniqueId val="{00000000-0E3D-4B51-8B7C-8E32B806219B}"/>
            </c:ext>
          </c:extLst>
        </c:ser>
        <c:dLbls>
          <c:showLegendKey val="0"/>
          <c:showVal val="0"/>
          <c:showCatName val="0"/>
          <c:showSerName val="0"/>
          <c:showPercent val="0"/>
          <c:showBubbleSize val="0"/>
        </c:dLbls>
        <c:smooth val="0"/>
        <c:axId val="1000192207"/>
        <c:axId val="1000190767"/>
      </c:lineChart>
      <c:catAx>
        <c:axId val="1000192207"/>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da-DK" sz="1100"/>
                  <a:t>Studieår</a:t>
                </a:r>
              </a:p>
            </c:rich>
          </c:tx>
          <c:layout>
            <c:manualLayout>
              <c:xMode val="edge"/>
              <c:yMode val="edge"/>
              <c:x val="0.8825562923055672"/>
              <c:y val="0.799976669582968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1000190767"/>
        <c:crosses val="autoZero"/>
        <c:auto val="1"/>
        <c:lblAlgn val="ctr"/>
        <c:lblOffset val="100"/>
        <c:noMultiLvlLbl val="0"/>
      </c:catAx>
      <c:valAx>
        <c:axId val="10001907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r>
                  <a:rPr lang="da-DK" sz="1100"/>
                  <a:t>Procent</a:t>
                </a:r>
              </a:p>
            </c:rich>
          </c:tx>
          <c:layout>
            <c:manualLayout>
              <c:xMode val="edge"/>
              <c:yMode val="edge"/>
              <c:x val="4.2105263157894736E-2"/>
              <c:y val="4.0651793525809277E-2"/>
            </c:manualLayout>
          </c:layout>
          <c:overlay val="0"/>
          <c:spPr>
            <a:noFill/>
            <a:ln>
              <a:noFill/>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da-DK"/>
          </a:p>
        </c:txPr>
        <c:crossAx val="10001922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sz="1400" b="1" dirty="0">
                <a:latin typeface="Arial" panose="020B0604020202020204" pitchFamily="34" charset="0"/>
                <a:cs typeface="Arial" panose="020B0604020202020204" pitchFamily="34" charset="0"/>
              </a:rPr>
              <a:t>Eksterne finansierede aktiviteter</a:t>
            </a:r>
          </a:p>
        </c:rich>
      </c:tx>
      <c:layout>
        <c:manualLayout>
          <c:xMode val="edge"/>
          <c:yMode val="edge"/>
          <c:x val="0.3201438842433082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8.9823335139362623E-2"/>
          <c:y val="9.8312106438763744E-2"/>
          <c:w val="0.8865380990396684"/>
          <c:h val="0.72048379976899835"/>
        </c:manualLayout>
      </c:layout>
      <c:lineChart>
        <c:grouping val="standard"/>
        <c:varyColors val="0"/>
        <c:ser>
          <c:idx val="0"/>
          <c:order val="0"/>
          <c:tx>
            <c:strRef>
              <c:f>'Ark1'!$A$2</c:f>
              <c:strCache>
                <c:ptCount val="1"/>
                <c:pt idx="0">
                  <c:v>Hjemtag</c:v>
                </c:pt>
              </c:strCache>
            </c:strRef>
          </c:tx>
          <c:spPr>
            <a:ln w="28575" cap="rnd">
              <a:solidFill>
                <a:schemeClr val="accent1"/>
              </a:solidFill>
              <a:round/>
            </a:ln>
            <a:effectLst/>
          </c:spPr>
          <c:marker>
            <c:symbol val="none"/>
          </c:marker>
          <c:cat>
            <c:strRef>
              <c:f>'Ark1'!$D$1:$P$1</c:f>
              <c:strCach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strCache>
            </c:strRef>
          </c:cat>
          <c:val>
            <c:numRef>
              <c:f>'Ark1'!$D$2:$P$2</c:f>
              <c:numCache>
                <c:formatCode>#,##0</c:formatCode>
                <c:ptCount val="13"/>
                <c:pt idx="0">
                  <c:v>224</c:v>
                </c:pt>
                <c:pt idx="1">
                  <c:v>225</c:v>
                </c:pt>
                <c:pt idx="2">
                  <c:v>366</c:v>
                </c:pt>
                <c:pt idx="3">
                  <c:v>256</c:v>
                </c:pt>
                <c:pt idx="4">
                  <c:v>329</c:v>
                </c:pt>
                <c:pt idx="5">
                  <c:v>308</c:v>
                </c:pt>
                <c:pt idx="6">
                  <c:v>352</c:v>
                </c:pt>
                <c:pt idx="7">
                  <c:v>376</c:v>
                </c:pt>
                <c:pt idx="8">
                  <c:v>379</c:v>
                </c:pt>
                <c:pt idx="9">
                  <c:v>298</c:v>
                </c:pt>
                <c:pt idx="10">
                  <c:v>370</c:v>
                </c:pt>
                <c:pt idx="11">
                  <c:v>384</c:v>
                </c:pt>
                <c:pt idx="12">
                  <c:v>388</c:v>
                </c:pt>
              </c:numCache>
            </c:numRef>
          </c:val>
          <c:smooth val="0"/>
          <c:extLst>
            <c:ext xmlns:c16="http://schemas.microsoft.com/office/drawing/2014/chart" uri="{C3380CC4-5D6E-409C-BE32-E72D297353CC}">
              <c16:uniqueId val="{00000000-7B7E-47A5-85F9-B07AF8CA44D1}"/>
            </c:ext>
          </c:extLst>
        </c:ser>
        <c:ser>
          <c:idx val="1"/>
          <c:order val="1"/>
          <c:tx>
            <c:strRef>
              <c:f>'Ark1'!$A$3</c:f>
              <c:strCache>
                <c:ptCount val="1"/>
                <c:pt idx="0">
                  <c:v>Omsætning</c:v>
                </c:pt>
              </c:strCache>
            </c:strRef>
          </c:tx>
          <c:spPr>
            <a:ln w="28575" cap="rnd">
              <a:solidFill>
                <a:srgbClr val="00B050"/>
              </a:solidFill>
              <a:round/>
            </a:ln>
            <a:effectLst/>
          </c:spPr>
          <c:marker>
            <c:symbol val="none"/>
          </c:marker>
          <c:cat>
            <c:strRef>
              <c:f>'Ark1'!$D$1:$P$1</c:f>
              <c:strCach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strCache>
            </c:strRef>
          </c:cat>
          <c:val>
            <c:numRef>
              <c:f>'Ark1'!$D$3:$P$3</c:f>
              <c:numCache>
                <c:formatCode>#,##0</c:formatCode>
                <c:ptCount val="13"/>
                <c:pt idx="0">
                  <c:v>250</c:v>
                </c:pt>
                <c:pt idx="1">
                  <c:v>247</c:v>
                </c:pt>
                <c:pt idx="2">
                  <c:v>248</c:v>
                </c:pt>
                <c:pt idx="3">
                  <c:v>265</c:v>
                </c:pt>
                <c:pt idx="4">
                  <c:v>265</c:v>
                </c:pt>
                <c:pt idx="5">
                  <c:v>284</c:v>
                </c:pt>
                <c:pt idx="6">
                  <c:v>293</c:v>
                </c:pt>
                <c:pt idx="7">
                  <c:v>318</c:v>
                </c:pt>
                <c:pt idx="8">
                  <c:v>348</c:v>
                </c:pt>
                <c:pt idx="9">
                  <c:v>337</c:v>
                </c:pt>
                <c:pt idx="10">
                  <c:v>361</c:v>
                </c:pt>
                <c:pt idx="11">
                  <c:v>370</c:v>
                </c:pt>
                <c:pt idx="12">
                  <c:v>380</c:v>
                </c:pt>
              </c:numCache>
            </c:numRef>
          </c:val>
          <c:smooth val="0"/>
          <c:extLst>
            <c:ext xmlns:c16="http://schemas.microsoft.com/office/drawing/2014/chart" uri="{C3380CC4-5D6E-409C-BE32-E72D297353CC}">
              <c16:uniqueId val="{00000001-7B7E-47A5-85F9-B07AF8CA44D1}"/>
            </c:ext>
          </c:extLst>
        </c:ser>
        <c:dLbls>
          <c:showLegendKey val="0"/>
          <c:showVal val="0"/>
          <c:showCatName val="0"/>
          <c:showSerName val="0"/>
          <c:showPercent val="0"/>
          <c:showBubbleSize val="0"/>
        </c:dLbls>
        <c:smooth val="0"/>
        <c:axId val="525448856"/>
        <c:axId val="525450168"/>
      </c:lineChart>
      <c:catAx>
        <c:axId val="52544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525450168"/>
        <c:crosses val="autoZero"/>
        <c:auto val="1"/>
        <c:lblAlgn val="ctr"/>
        <c:lblOffset val="100"/>
        <c:noMultiLvlLbl val="0"/>
      </c:catAx>
      <c:valAx>
        <c:axId val="5254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525448856"/>
        <c:crosses val="autoZero"/>
        <c:crossBetween val="between"/>
      </c:valAx>
      <c:spPr>
        <a:noFill/>
        <a:ln>
          <a:noFill/>
        </a:ln>
        <a:effectLst/>
      </c:spPr>
    </c:plotArea>
    <c:legend>
      <c:legendPos val="b"/>
      <c:layout>
        <c:manualLayout>
          <c:xMode val="edge"/>
          <c:yMode val="edge"/>
          <c:x val="0.30088746993570381"/>
          <c:y val="0.92052937097048237"/>
          <c:w val="0.39822489091910196"/>
          <c:h val="5.05591992051322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latin typeface="Arial" panose="020B0604020202020204" pitchFamily="34" charset="0"/>
                <a:cs typeface="Arial" panose="020B0604020202020204" pitchFamily="34" charset="0"/>
              </a:rPr>
              <a:t>Hjemtag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tilskudsfinansieret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aktivitet</a:t>
            </a:r>
            <a:endParaRPr lang="en-US" b="1" dirty="0">
              <a:latin typeface="Arial" panose="020B0604020202020204" pitchFamily="34" charset="0"/>
              <a:cs typeface="Arial" panose="020B0604020202020204" pitchFamily="34" charset="0"/>
            </a:endParaRPr>
          </a:p>
        </c:rich>
      </c:tx>
      <c:layout>
        <c:manualLayout>
          <c:xMode val="edge"/>
          <c:yMode val="edge"/>
          <c:x val="0.28502665383317938"/>
          <c:y val="4.84708311507147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185239262310753"/>
          <c:y val="0.19352475495036989"/>
          <c:w val="0.63479219898837147"/>
          <c:h val="0.61470250073231036"/>
        </c:manualLayout>
      </c:layout>
      <c:barChart>
        <c:barDir val="col"/>
        <c:grouping val="stacked"/>
        <c:varyColors val="0"/>
        <c:ser>
          <c:idx val="0"/>
          <c:order val="0"/>
          <c:tx>
            <c:strRef>
              <c:f>hjemtag!$C$30</c:f>
              <c:strCache>
                <c:ptCount val="1"/>
                <c:pt idx="0">
                  <c:v>Offentlige</c:v>
                </c:pt>
              </c:strCache>
            </c:strRef>
          </c:tx>
          <c:spPr>
            <a:solidFill>
              <a:schemeClr val="accent4">
                <a:shade val="65000"/>
              </a:schemeClr>
            </a:solidFill>
            <a:ln>
              <a:noFill/>
            </a:ln>
            <a:effectLst/>
          </c:spPr>
          <c:invertIfNegative val="0"/>
          <c:cat>
            <c:numRef>
              <c:f>hjemtag!$D$29:$J$29</c:f>
              <c:numCache>
                <c:formatCode>0</c:formatCode>
                <c:ptCount val="7"/>
                <c:pt idx="0">
                  <c:v>2018</c:v>
                </c:pt>
                <c:pt idx="1">
                  <c:v>2019</c:v>
                </c:pt>
                <c:pt idx="2">
                  <c:v>2020</c:v>
                </c:pt>
                <c:pt idx="3">
                  <c:v>2021</c:v>
                </c:pt>
                <c:pt idx="4">
                  <c:v>2022</c:v>
                </c:pt>
                <c:pt idx="5">
                  <c:v>2023</c:v>
                </c:pt>
                <c:pt idx="6">
                  <c:v>2024</c:v>
                </c:pt>
              </c:numCache>
            </c:numRef>
          </c:cat>
          <c:val>
            <c:numRef>
              <c:f>hjemtag!$D$30:$J$30</c:f>
              <c:numCache>
                <c:formatCode>#,##0</c:formatCode>
                <c:ptCount val="7"/>
                <c:pt idx="0">
                  <c:v>106.62738520000001</c:v>
                </c:pt>
                <c:pt idx="1">
                  <c:v>127.37337753999999</c:v>
                </c:pt>
                <c:pt idx="2">
                  <c:v>169.03830141</c:v>
                </c:pt>
                <c:pt idx="3">
                  <c:v>134.61380331999999</c:v>
                </c:pt>
                <c:pt idx="4">
                  <c:v>168.06576699999999</c:v>
                </c:pt>
                <c:pt idx="5">
                  <c:v>152.60293339</c:v>
                </c:pt>
                <c:pt idx="6">
                  <c:v>99.760344529999998</c:v>
                </c:pt>
              </c:numCache>
            </c:numRef>
          </c:val>
          <c:extLst>
            <c:ext xmlns:c16="http://schemas.microsoft.com/office/drawing/2014/chart" uri="{C3380CC4-5D6E-409C-BE32-E72D297353CC}">
              <c16:uniqueId val="{00000000-3BB6-4103-B682-B620CE651E6D}"/>
            </c:ext>
          </c:extLst>
        </c:ser>
        <c:ser>
          <c:idx val="1"/>
          <c:order val="1"/>
          <c:tx>
            <c:strRef>
              <c:f>hjemtag!$C$31</c:f>
              <c:strCache>
                <c:ptCount val="1"/>
                <c:pt idx="0">
                  <c:v>Private</c:v>
                </c:pt>
              </c:strCache>
            </c:strRef>
          </c:tx>
          <c:spPr>
            <a:solidFill>
              <a:schemeClr val="accent4"/>
            </a:solidFill>
            <a:ln>
              <a:noFill/>
            </a:ln>
            <a:effectLst/>
          </c:spPr>
          <c:invertIfNegative val="0"/>
          <c:cat>
            <c:numRef>
              <c:f>hjemtag!$D$29:$J$29</c:f>
              <c:numCache>
                <c:formatCode>0</c:formatCode>
                <c:ptCount val="7"/>
                <c:pt idx="0">
                  <c:v>2018</c:v>
                </c:pt>
                <c:pt idx="1">
                  <c:v>2019</c:v>
                </c:pt>
                <c:pt idx="2">
                  <c:v>2020</c:v>
                </c:pt>
                <c:pt idx="3">
                  <c:v>2021</c:v>
                </c:pt>
                <c:pt idx="4">
                  <c:v>2022</c:v>
                </c:pt>
                <c:pt idx="5">
                  <c:v>2023</c:v>
                </c:pt>
                <c:pt idx="6">
                  <c:v>2024</c:v>
                </c:pt>
              </c:numCache>
            </c:numRef>
          </c:cat>
          <c:val>
            <c:numRef>
              <c:f>hjemtag!$D$31:$J$31</c:f>
              <c:numCache>
                <c:formatCode>#,##0</c:formatCode>
                <c:ptCount val="7"/>
                <c:pt idx="0">
                  <c:v>77.382611999999995</c:v>
                </c:pt>
                <c:pt idx="1">
                  <c:v>123.43188219999999</c:v>
                </c:pt>
                <c:pt idx="2">
                  <c:v>71.142001739999998</c:v>
                </c:pt>
                <c:pt idx="3">
                  <c:v>139.9605363</c:v>
                </c:pt>
                <c:pt idx="4">
                  <c:v>126.16128212999999</c:v>
                </c:pt>
                <c:pt idx="5">
                  <c:v>139.57362658000002</c:v>
                </c:pt>
                <c:pt idx="6">
                  <c:v>104.80161232</c:v>
                </c:pt>
              </c:numCache>
            </c:numRef>
          </c:val>
          <c:extLst>
            <c:ext xmlns:c16="http://schemas.microsoft.com/office/drawing/2014/chart" uri="{C3380CC4-5D6E-409C-BE32-E72D297353CC}">
              <c16:uniqueId val="{00000001-3BB6-4103-B682-B620CE651E6D}"/>
            </c:ext>
          </c:extLst>
        </c:ser>
        <c:ser>
          <c:idx val="2"/>
          <c:order val="2"/>
          <c:tx>
            <c:strRef>
              <c:f>hjemtag!$C$32</c:f>
              <c:strCache>
                <c:ptCount val="1"/>
                <c:pt idx="0">
                  <c:v>EU/Udenlandsk</c:v>
                </c:pt>
              </c:strCache>
            </c:strRef>
          </c:tx>
          <c:spPr>
            <a:solidFill>
              <a:schemeClr val="accent4">
                <a:tint val="65000"/>
              </a:schemeClr>
            </a:solidFill>
            <a:ln>
              <a:noFill/>
            </a:ln>
            <a:effectLst/>
          </c:spPr>
          <c:invertIfNegative val="0"/>
          <c:cat>
            <c:numRef>
              <c:f>hjemtag!$D$29:$J$29</c:f>
              <c:numCache>
                <c:formatCode>0</c:formatCode>
                <c:ptCount val="7"/>
                <c:pt idx="0">
                  <c:v>2018</c:v>
                </c:pt>
                <c:pt idx="1">
                  <c:v>2019</c:v>
                </c:pt>
                <c:pt idx="2">
                  <c:v>2020</c:v>
                </c:pt>
                <c:pt idx="3">
                  <c:v>2021</c:v>
                </c:pt>
                <c:pt idx="4">
                  <c:v>2022</c:v>
                </c:pt>
                <c:pt idx="5">
                  <c:v>2023</c:v>
                </c:pt>
                <c:pt idx="6">
                  <c:v>2024</c:v>
                </c:pt>
              </c:numCache>
            </c:numRef>
          </c:cat>
          <c:val>
            <c:numRef>
              <c:f>hjemtag!$D$32:$J$32</c:f>
              <c:numCache>
                <c:formatCode>#,##0</c:formatCode>
                <c:ptCount val="7"/>
                <c:pt idx="0">
                  <c:v>72.314992750000002</c:v>
                </c:pt>
                <c:pt idx="1">
                  <c:v>78.488468349999991</c:v>
                </c:pt>
                <c:pt idx="2">
                  <c:v>67.661334830000001</c:v>
                </c:pt>
                <c:pt idx="3">
                  <c:v>77.46256056</c:v>
                </c:pt>
                <c:pt idx="4">
                  <c:v>81.337697700000007</c:v>
                </c:pt>
                <c:pt idx="5">
                  <c:v>86.359723360000004</c:v>
                </c:pt>
                <c:pt idx="6">
                  <c:v>92.623498420000004</c:v>
                </c:pt>
              </c:numCache>
            </c:numRef>
          </c:val>
          <c:extLst>
            <c:ext xmlns:c16="http://schemas.microsoft.com/office/drawing/2014/chart" uri="{C3380CC4-5D6E-409C-BE32-E72D297353CC}">
              <c16:uniqueId val="{00000002-3BB6-4103-B682-B620CE651E6D}"/>
            </c:ext>
          </c:extLst>
        </c:ser>
        <c:dLbls>
          <c:showLegendKey val="0"/>
          <c:showVal val="0"/>
          <c:showCatName val="0"/>
          <c:showSerName val="0"/>
          <c:showPercent val="0"/>
          <c:showBubbleSize val="0"/>
        </c:dLbls>
        <c:gapWidth val="150"/>
        <c:overlap val="100"/>
        <c:axId val="1147809536"/>
        <c:axId val="1147814336"/>
      </c:barChart>
      <c:catAx>
        <c:axId val="1147809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200" dirty="0">
                    <a:latin typeface="Arial" panose="020B0604020202020204" pitchFamily="34" charset="0"/>
                    <a:cs typeface="Arial" panose="020B0604020202020204" pitchFamily="34" charset="0"/>
                  </a:rPr>
                  <a:t>Årstal</a:t>
                </a:r>
              </a:p>
            </c:rich>
          </c:tx>
          <c:layout>
            <c:manualLayout>
              <c:xMode val="edge"/>
              <c:yMode val="edge"/>
              <c:x val="0.86520493915026553"/>
              <c:y val="0.810338060210466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147814336"/>
        <c:crosses val="autoZero"/>
        <c:auto val="1"/>
        <c:lblAlgn val="ctr"/>
        <c:lblOffset val="100"/>
        <c:noMultiLvlLbl val="0"/>
      </c:catAx>
      <c:valAx>
        <c:axId val="114781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latin typeface="Arial" panose="020B0604020202020204" pitchFamily="34" charset="0"/>
                    <a:cs typeface="Arial" panose="020B0604020202020204" pitchFamily="34" charset="0"/>
                  </a:rPr>
                  <a:t>Mio. kr.</a:t>
                </a:r>
              </a:p>
            </c:rich>
          </c:tx>
          <c:layout>
            <c:manualLayout>
              <c:xMode val="edge"/>
              <c:yMode val="edge"/>
              <c:x val="0.10962107385583425"/>
              <c:y val="6.1774205307669874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crossAx val="1147809536"/>
        <c:crosses val="autoZero"/>
        <c:crossBetween val="between"/>
      </c:valAx>
      <c:spPr>
        <a:noFill/>
        <a:ln>
          <a:noFill/>
        </a:ln>
        <a:effectLst/>
      </c:spPr>
    </c:plotArea>
    <c:legend>
      <c:legendPos val="b"/>
      <c:layout>
        <c:manualLayout>
          <c:xMode val="edge"/>
          <c:yMode val="edge"/>
          <c:x val="0.22525816546786873"/>
          <c:y val="0.90244445766790105"/>
          <c:w val="0.5494836690642626"/>
          <c:h val="4.668973651245573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b="1" dirty="0"/>
              <a:t>Eksterne aktiviteter</a:t>
            </a:r>
          </a:p>
        </c:rich>
      </c:tx>
      <c:layout>
        <c:manualLayout>
          <c:xMode val="edge"/>
          <c:yMode val="edge"/>
          <c:x val="0.3201438842433082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lineChart>
        <c:grouping val="standard"/>
        <c:varyColors val="0"/>
        <c:ser>
          <c:idx val="0"/>
          <c:order val="0"/>
          <c:tx>
            <c:strRef>
              <c:f>'Ark1'!$A$2</c:f>
              <c:strCache>
                <c:ptCount val="1"/>
                <c:pt idx="0">
                  <c:v>Hjemtag</c:v>
                </c:pt>
              </c:strCache>
            </c:strRef>
          </c:tx>
          <c:spPr>
            <a:ln w="28575" cap="rnd">
              <a:solidFill>
                <a:schemeClr val="accent1"/>
              </a:solidFill>
              <a:round/>
            </a:ln>
            <a:effectLst/>
          </c:spPr>
          <c:marker>
            <c:symbol val="none"/>
          </c:marker>
          <c:cat>
            <c:strRef>
              <c:f>'Ark1'!$D$1:$P$1</c:f>
              <c:strCach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strCache>
            </c:strRef>
          </c:cat>
          <c:val>
            <c:numRef>
              <c:f>'Ark1'!$D$2:$P$2</c:f>
              <c:numCache>
                <c:formatCode>#,##0</c:formatCode>
                <c:ptCount val="13"/>
                <c:pt idx="0">
                  <c:v>224</c:v>
                </c:pt>
                <c:pt idx="1">
                  <c:v>225</c:v>
                </c:pt>
                <c:pt idx="2">
                  <c:v>366</c:v>
                </c:pt>
                <c:pt idx="3">
                  <c:v>256</c:v>
                </c:pt>
                <c:pt idx="4">
                  <c:v>329</c:v>
                </c:pt>
                <c:pt idx="5">
                  <c:v>308</c:v>
                </c:pt>
                <c:pt idx="6">
                  <c:v>352</c:v>
                </c:pt>
                <c:pt idx="7">
                  <c:v>376</c:v>
                </c:pt>
                <c:pt idx="8">
                  <c:v>379</c:v>
                </c:pt>
                <c:pt idx="9">
                  <c:v>298</c:v>
                </c:pt>
                <c:pt idx="10">
                  <c:v>370</c:v>
                </c:pt>
                <c:pt idx="11">
                  <c:v>384</c:v>
                </c:pt>
                <c:pt idx="12">
                  <c:v>388</c:v>
                </c:pt>
              </c:numCache>
            </c:numRef>
          </c:val>
          <c:smooth val="0"/>
          <c:extLst>
            <c:ext xmlns:c16="http://schemas.microsoft.com/office/drawing/2014/chart" uri="{C3380CC4-5D6E-409C-BE32-E72D297353CC}">
              <c16:uniqueId val="{00000000-7B7E-47A5-85F9-B07AF8CA44D1}"/>
            </c:ext>
          </c:extLst>
        </c:ser>
        <c:ser>
          <c:idx val="1"/>
          <c:order val="1"/>
          <c:tx>
            <c:strRef>
              <c:f>'Ark1'!$A$3</c:f>
              <c:strCache>
                <c:ptCount val="1"/>
                <c:pt idx="0">
                  <c:v>Omsætning</c:v>
                </c:pt>
              </c:strCache>
            </c:strRef>
          </c:tx>
          <c:spPr>
            <a:ln w="28575" cap="rnd">
              <a:solidFill>
                <a:schemeClr val="accent2"/>
              </a:solidFill>
              <a:round/>
            </a:ln>
            <a:effectLst/>
          </c:spPr>
          <c:marker>
            <c:symbol val="none"/>
          </c:marker>
          <c:cat>
            <c:strRef>
              <c:f>'Ark1'!$D$1:$P$1</c:f>
              <c:strCache>
                <c:ptCount val="13"/>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strCache>
            </c:strRef>
          </c:cat>
          <c:val>
            <c:numRef>
              <c:f>'Ark1'!$D$3:$P$3</c:f>
              <c:numCache>
                <c:formatCode>#,##0</c:formatCode>
                <c:ptCount val="13"/>
                <c:pt idx="0">
                  <c:v>250</c:v>
                </c:pt>
                <c:pt idx="1">
                  <c:v>247</c:v>
                </c:pt>
                <c:pt idx="2">
                  <c:v>248</c:v>
                </c:pt>
                <c:pt idx="3">
                  <c:v>265</c:v>
                </c:pt>
                <c:pt idx="4">
                  <c:v>265</c:v>
                </c:pt>
                <c:pt idx="5">
                  <c:v>284</c:v>
                </c:pt>
                <c:pt idx="6">
                  <c:v>293</c:v>
                </c:pt>
                <c:pt idx="7">
                  <c:v>318</c:v>
                </c:pt>
                <c:pt idx="8">
                  <c:v>348</c:v>
                </c:pt>
                <c:pt idx="9">
                  <c:v>337</c:v>
                </c:pt>
                <c:pt idx="10">
                  <c:v>361</c:v>
                </c:pt>
                <c:pt idx="11">
                  <c:v>370</c:v>
                </c:pt>
                <c:pt idx="12">
                  <c:v>380</c:v>
                </c:pt>
              </c:numCache>
            </c:numRef>
          </c:val>
          <c:smooth val="0"/>
          <c:extLst>
            <c:ext xmlns:c16="http://schemas.microsoft.com/office/drawing/2014/chart" uri="{C3380CC4-5D6E-409C-BE32-E72D297353CC}">
              <c16:uniqueId val="{00000001-7B7E-47A5-85F9-B07AF8CA44D1}"/>
            </c:ext>
          </c:extLst>
        </c:ser>
        <c:dLbls>
          <c:showLegendKey val="0"/>
          <c:showVal val="0"/>
          <c:showCatName val="0"/>
          <c:showSerName val="0"/>
          <c:showPercent val="0"/>
          <c:showBubbleSize val="0"/>
        </c:dLbls>
        <c:smooth val="0"/>
        <c:axId val="525448856"/>
        <c:axId val="525450168"/>
      </c:lineChart>
      <c:catAx>
        <c:axId val="52544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50168"/>
        <c:crosses val="autoZero"/>
        <c:auto val="1"/>
        <c:lblAlgn val="ctr"/>
        <c:lblOffset val="100"/>
        <c:noMultiLvlLbl val="0"/>
      </c:catAx>
      <c:valAx>
        <c:axId val="5254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48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tx1"/>
      </a:solidFill>
    </a:ln>
    <a:effectLst/>
  </c:spPr>
  <c:txPr>
    <a:bodyPr/>
    <a:lstStyle/>
    <a:p>
      <a:pPr>
        <a:defRPr/>
      </a:pPr>
      <a:endParaRPr lang="da-DK"/>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0.20185241301907969"/>
          <c:y val="0.20057013557524805"/>
          <c:w val="0.63479219898837147"/>
          <c:h val="0.50329432779235916"/>
        </c:manualLayout>
      </c:layout>
      <c:barChart>
        <c:barDir val="col"/>
        <c:grouping val="stacked"/>
        <c:varyColors val="0"/>
        <c:ser>
          <c:idx val="0"/>
          <c:order val="0"/>
          <c:tx>
            <c:strRef>
              <c:f>Export!$C$25</c:f>
              <c:strCache>
                <c:ptCount val="1"/>
                <c:pt idx="0">
                  <c:v>Offentlige</c:v>
                </c:pt>
              </c:strCache>
            </c:strRef>
          </c:tx>
          <c:spPr>
            <a:solidFill>
              <a:srgbClr val="0E8563"/>
            </a:solidFill>
            <a:ln>
              <a:noFill/>
            </a:ln>
            <a:effectLst/>
          </c:spPr>
          <c:invertIfNegative val="0"/>
          <c:cat>
            <c:numRef>
              <c:f>Export!$D$24:$J$24</c:f>
              <c:numCache>
                <c:formatCode>0</c:formatCode>
                <c:ptCount val="7"/>
                <c:pt idx="0">
                  <c:v>2018</c:v>
                </c:pt>
                <c:pt idx="1">
                  <c:v>2019</c:v>
                </c:pt>
                <c:pt idx="2">
                  <c:v>2020</c:v>
                </c:pt>
                <c:pt idx="3">
                  <c:v>2021</c:v>
                </c:pt>
                <c:pt idx="4">
                  <c:v>2022</c:v>
                </c:pt>
                <c:pt idx="5">
                  <c:v>2023</c:v>
                </c:pt>
                <c:pt idx="6">
                  <c:v>2024</c:v>
                </c:pt>
              </c:numCache>
            </c:numRef>
          </c:cat>
          <c:val>
            <c:numRef>
              <c:f>Export!$D$25:$J$25</c:f>
              <c:numCache>
                <c:formatCode>#,##0</c:formatCode>
                <c:ptCount val="7"/>
                <c:pt idx="0">
                  <c:v>106627.3852</c:v>
                </c:pt>
                <c:pt idx="1">
                  <c:v>127373.37753999999</c:v>
                </c:pt>
                <c:pt idx="2">
                  <c:v>169038.30140999999</c:v>
                </c:pt>
                <c:pt idx="3">
                  <c:v>134613.80332000001</c:v>
                </c:pt>
                <c:pt idx="4">
                  <c:v>168065.76699999999</c:v>
                </c:pt>
                <c:pt idx="5">
                  <c:v>152602.93339000002</c:v>
                </c:pt>
                <c:pt idx="6">
                  <c:v>99760.344530000002</c:v>
                </c:pt>
              </c:numCache>
            </c:numRef>
          </c:val>
          <c:extLst>
            <c:ext xmlns:c16="http://schemas.microsoft.com/office/drawing/2014/chart" uri="{C3380CC4-5D6E-409C-BE32-E72D297353CC}">
              <c16:uniqueId val="{00000000-98B5-451C-A9E8-2A057F69282B}"/>
            </c:ext>
          </c:extLst>
        </c:ser>
        <c:ser>
          <c:idx val="1"/>
          <c:order val="1"/>
          <c:tx>
            <c:strRef>
              <c:f>Export!$C$26</c:f>
              <c:strCache>
                <c:ptCount val="1"/>
                <c:pt idx="0">
                  <c:v>Private</c:v>
                </c:pt>
              </c:strCache>
            </c:strRef>
          </c:tx>
          <c:spPr>
            <a:solidFill>
              <a:srgbClr val="60AD8B"/>
            </a:solidFill>
            <a:ln>
              <a:noFill/>
            </a:ln>
            <a:effectLst/>
          </c:spPr>
          <c:invertIfNegative val="0"/>
          <c:cat>
            <c:numRef>
              <c:f>Export!$D$24:$J$24</c:f>
              <c:numCache>
                <c:formatCode>0</c:formatCode>
                <c:ptCount val="7"/>
                <c:pt idx="0">
                  <c:v>2018</c:v>
                </c:pt>
                <c:pt idx="1">
                  <c:v>2019</c:v>
                </c:pt>
                <c:pt idx="2">
                  <c:v>2020</c:v>
                </c:pt>
                <c:pt idx="3">
                  <c:v>2021</c:v>
                </c:pt>
                <c:pt idx="4">
                  <c:v>2022</c:v>
                </c:pt>
                <c:pt idx="5">
                  <c:v>2023</c:v>
                </c:pt>
                <c:pt idx="6">
                  <c:v>2024</c:v>
                </c:pt>
              </c:numCache>
            </c:numRef>
          </c:cat>
          <c:val>
            <c:numRef>
              <c:f>Export!$D$26:$J$26</c:f>
              <c:numCache>
                <c:formatCode>#,##0</c:formatCode>
                <c:ptCount val="7"/>
                <c:pt idx="0">
                  <c:v>77382.611999999994</c:v>
                </c:pt>
                <c:pt idx="1">
                  <c:v>123431.88219999999</c:v>
                </c:pt>
                <c:pt idx="2">
                  <c:v>71142.001739999992</c:v>
                </c:pt>
                <c:pt idx="3">
                  <c:v>139960.53630000001</c:v>
                </c:pt>
                <c:pt idx="4">
                  <c:v>126161.28212999999</c:v>
                </c:pt>
                <c:pt idx="5">
                  <c:v>139573.62658000001</c:v>
                </c:pt>
                <c:pt idx="6">
                  <c:v>104801.61232000001</c:v>
                </c:pt>
              </c:numCache>
            </c:numRef>
          </c:val>
          <c:extLst>
            <c:ext xmlns:c16="http://schemas.microsoft.com/office/drawing/2014/chart" uri="{C3380CC4-5D6E-409C-BE32-E72D297353CC}">
              <c16:uniqueId val="{00000001-98B5-451C-A9E8-2A057F69282B}"/>
            </c:ext>
          </c:extLst>
        </c:ser>
        <c:ser>
          <c:idx val="2"/>
          <c:order val="2"/>
          <c:tx>
            <c:strRef>
              <c:f>Export!$C$27</c:f>
              <c:strCache>
                <c:ptCount val="1"/>
                <c:pt idx="0">
                  <c:v>EU/Udenlandsk</c:v>
                </c:pt>
              </c:strCache>
            </c:strRef>
          </c:tx>
          <c:spPr>
            <a:solidFill>
              <a:schemeClr val="accent4">
                <a:tint val="65000"/>
              </a:schemeClr>
            </a:solidFill>
            <a:ln>
              <a:noFill/>
            </a:ln>
            <a:effectLst/>
          </c:spPr>
          <c:invertIfNegative val="0"/>
          <c:cat>
            <c:numRef>
              <c:f>Export!$D$24:$J$24</c:f>
              <c:numCache>
                <c:formatCode>0</c:formatCode>
                <c:ptCount val="7"/>
                <c:pt idx="0">
                  <c:v>2018</c:v>
                </c:pt>
                <c:pt idx="1">
                  <c:v>2019</c:v>
                </c:pt>
                <c:pt idx="2">
                  <c:v>2020</c:v>
                </c:pt>
                <c:pt idx="3">
                  <c:v>2021</c:v>
                </c:pt>
                <c:pt idx="4">
                  <c:v>2022</c:v>
                </c:pt>
                <c:pt idx="5">
                  <c:v>2023</c:v>
                </c:pt>
                <c:pt idx="6">
                  <c:v>2024</c:v>
                </c:pt>
              </c:numCache>
            </c:numRef>
          </c:cat>
          <c:val>
            <c:numRef>
              <c:f>Export!$D$27:$J$27</c:f>
              <c:numCache>
                <c:formatCode>#,##0</c:formatCode>
                <c:ptCount val="7"/>
                <c:pt idx="0">
                  <c:v>72314.992750000005</c:v>
                </c:pt>
                <c:pt idx="1">
                  <c:v>78488.468349999996</c:v>
                </c:pt>
                <c:pt idx="2">
                  <c:v>67661.334829999993</c:v>
                </c:pt>
                <c:pt idx="3">
                  <c:v>77462.560559999998</c:v>
                </c:pt>
                <c:pt idx="4">
                  <c:v>81337.697700000004</c:v>
                </c:pt>
                <c:pt idx="5">
                  <c:v>86359.723360000004</c:v>
                </c:pt>
                <c:pt idx="6">
                  <c:v>92623.498420000004</c:v>
                </c:pt>
              </c:numCache>
            </c:numRef>
          </c:val>
          <c:extLst>
            <c:ext xmlns:c16="http://schemas.microsoft.com/office/drawing/2014/chart" uri="{C3380CC4-5D6E-409C-BE32-E72D297353CC}">
              <c16:uniqueId val="{00000002-98B5-451C-A9E8-2A057F69282B}"/>
            </c:ext>
          </c:extLst>
        </c:ser>
        <c:dLbls>
          <c:showLegendKey val="0"/>
          <c:showVal val="0"/>
          <c:showCatName val="0"/>
          <c:showSerName val="0"/>
          <c:showPercent val="0"/>
          <c:showBubbleSize val="0"/>
        </c:dLbls>
        <c:gapWidth val="150"/>
        <c:overlap val="100"/>
        <c:axId val="1147809536"/>
        <c:axId val="1147814336"/>
      </c:barChart>
      <c:catAx>
        <c:axId val="11478095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da-DK" sz="1400"/>
                  <a:t>Årstal</a:t>
                </a:r>
              </a:p>
            </c:rich>
          </c:tx>
          <c:layout>
            <c:manualLayout>
              <c:xMode val="edge"/>
              <c:yMode val="edge"/>
              <c:x val="0.8630067268081556"/>
              <c:y val="0.694073344998541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147814336"/>
        <c:crosses val="autoZero"/>
        <c:auto val="1"/>
        <c:lblAlgn val="ctr"/>
        <c:lblOffset val="100"/>
        <c:noMultiLvlLbl val="0"/>
      </c:catAx>
      <c:valAx>
        <c:axId val="1147814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da-DK" sz="1400"/>
                  <a:t>tusind kr.</a:t>
                </a:r>
              </a:p>
            </c:rich>
          </c:tx>
          <c:layout>
            <c:manualLayout>
              <c:xMode val="edge"/>
              <c:yMode val="edge"/>
              <c:x val="0.10962107385583425"/>
              <c:y val="6.1774205307669874E-2"/>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147809536"/>
        <c:crosses val="autoZero"/>
        <c:crossBetween val="between"/>
      </c:valAx>
      <c:spPr>
        <a:noFill/>
        <a:ln>
          <a:noFill/>
        </a:ln>
        <a:effectLst/>
      </c:spPr>
    </c:plotArea>
    <c:legend>
      <c:legendPos val="b"/>
      <c:layout>
        <c:manualLayout>
          <c:xMode val="edge"/>
          <c:yMode val="edge"/>
          <c:x val="8.0064551198377479E-2"/>
          <c:y val="0.87266927970915698"/>
          <c:w val="0.8646752790129465"/>
          <c:h val="3.83547299856093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a-DK"/>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b="1" dirty="0"/>
              <a:t>AFSLUTTEDE PHD’ER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'Ark1'!$A$7</c:f>
              <c:strCache>
                <c:ptCount val="1"/>
                <c:pt idx="0">
                  <c:v>ENG</c:v>
                </c:pt>
              </c:strCache>
            </c:strRef>
          </c:tx>
          <c:spPr>
            <a:solidFill>
              <a:schemeClr val="accent1"/>
            </a:solidFill>
            <a:ln>
              <a:noFill/>
            </a:ln>
            <a:effectLst/>
          </c:spPr>
          <c:invertIfNegative val="0"/>
          <c:cat>
            <c:strRef>
              <c:f>'Ark1'!$B$1:$N$1</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'Ark1'!$B$7:$N$7</c:f>
              <c:numCache>
                <c:formatCode>#,##0</c:formatCode>
                <c:ptCount val="13"/>
                <c:pt idx="0">
                  <c:v>68</c:v>
                </c:pt>
                <c:pt idx="1">
                  <c:v>86</c:v>
                </c:pt>
                <c:pt idx="2">
                  <c:v>75</c:v>
                </c:pt>
                <c:pt idx="3">
                  <c:v>83</c:v>
                </c:pt>
                <c:pt idx="4">
                  <c:v>70</c:v>
                </c:pt>
                <c:pt idx="5">
                  <c:v>75</c:v>
                </c:pt>
                <c:pt idx="6">
                  <c:v>62</c:v>
                </c:pt>
                <c:pt idx="7">
                  <c:v>72</c:v>
                </c:pt>
                <c:pt idx="8">
                  <c:v>70</c:v>
                </c:pt>
                <c:pt idx="9">
                  <c:v>57</c:v>
                </c:pt>
                <c:pt idx="10">
                  <c:v>63</c:v>
                </c:pt>
                <c:pt idx="11">
                  <c:v>87</c:v>
                </c:pt>
                <c:pt idx="12">
                  <c:v>105</c:v>
                </c:pt>
              </c:numCache>
            </c:numRef>
          </c:val>
          <c:extLst>
            <c:ext xmlns:c16="http://schemas.microsoft.com/office/drawing/2014/chart" uri="{C3380CC4-5D6E-409C-BE32-E72D297353CC}">
              <c16:uniqueId val="{00000000-4D39-42D7-91C1-C5875F057F79}"/>
            </c:ext>
          </c:extLst>
        </c:ser>
        <c:dLbls>
          <c:showLegendKey val="0"/>
          <c:showVal val="0"/>
          <c:showCatName val="0"/>
          <c:showSerName val="0"/>
          <c:showPercent val="0"/>
          <c:showBubbleSize val="0"/>
        </c:dLbls>
        <c:gapWidth val="219"/>
        <c:overlap val="-27"/>
        <c:axId val="525448856"/>
        <c:axId val="525450168"/>
      </c:barChart>
      <c:catAx>
        <c:axId val="52544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50168"/>
        <c:crosses val="autoZero"/>
        <c:auto val="1"/>
        <c:lblAlgn val="ctr"/>
        <c:lblOffset val="100"/>
        <c:noMultiLvlLbl val="0"/>
      </c:catAx>
      <c:valAx>
        <c:axId val="5254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48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tx1"/>
      </a:solidFill>
    </a:ln>
    <a:effectLst/>
  </c:spPr>
  <c:txPr>
    <a:bodyPr/>
    <a:lstStyle/>
    <a:p>
      <a:pPr>
        <a:defRPr/>
      </a:pPr>
      <a:endParaRPr lang="da-DK"/>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a-DK" b="1" dirty="0"/>
              <a:t>PUBLICATION</a:t>
            </a:r>
            <a:r>
              <a:rPr lang="da-DK" b="1" baseline="0" dirty="0"/>
              <a:t> POINTS</a:t>
            </a:r>
            <a:endParaRPr lang="da-DK"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'Ark1'!$A$7</c:f>
              <c:strCache>
                <c:ptCount val="1"/>
                <c:pt idx="0">
                  <c:v>I alt </c:v>
                </c:pt>
              </c:strCache>
            </c:strRef>
          </c:tx>
          <c:spPr>
            <a:solidFill>
              <a:schemeClr val="accent1"/>
            </a:solidFill>
            <a:ln>
              <a:noFill/>
            </a:ln>
            <a:effectLst/>
          </c:spPr>
          <c:invertIfNegative val="0"/>
          <c:cat>
            <c:strRef>
              <c:f>'Ark1'!$D$1:$N$1</c:f>
              <c:strCache>
                <c:ptCount val="11"/>
                <c:pt idx="0">
                  <c:v>2015</c:v>
                </c:pt>
                <c:pt idx="1">
                  <c:v>2016</c:v>
                </c:pt>
                <c:pt idx="2">
                  <c:v>2017</c:v>
                </c:pt>
                <c:pt idx="3">
                  <c:v>2018</c:v>
                </c:pt>
                <c:pt idx="4">
                  <c:v>2019</c:v>
                </c:pt>
                <c:pt idx="5">
                  <c:v>2020</c:v>
                </c:pt>
                <c:pt idx="6">
                  <c:v>2021</c:v>
                </c:pt>
                <c:pt idx="7">
                  <c:v>2022</c:v>
                </c:pt>
                <c:pt idx="8">
                  <c:v>2023</c:v>
                </c:pt>
                <c:pt idx="9">
                  <c:v>2024</c:v>
                </c:pt>
                <c:pt idx="10">
                  <c:v>2025</c:v>
                </c:pt>
              </c:strCache>
            </c:strRef>
          </c:cat>
          <c:val>
            <c:numRef>
              <c:f>'Ark1'!$D$7:$N$7</c:f>
              <c:numCache>
                <c:formatCode>#,##0</c:formatCode>
                <c:ptCount val="11"/>
                <c:pt idx="0">
                  <c:v>954</c:v>
                </c:pt>
                <c:pt idx="1">
                  <c:v>983</c:v>
                </c:pt>
                <c:pt idx="2">
                  <c:v>1000</c:v>
                </c:pt>
                <c:pt idx="3">
                  <c:v>1207</c:v>
                </c:pt>
                <c:pt idx="4">
                  <c:v>1348</c:v>
                </c:pt>
                <c:pt idx="5">
                  <c:v>1622</c:v>
                </c:pt>
                <c:pt idx="6">
                  <c:v>1622</c:v>
                </c:pt>
                <c:pt idx="7">
                  <c:v>1432</c:v>
                </c:pt>
                <c:pt idx="8">
                  <c:v>1475</c:v>
                </c:pt>
                <c:pt idx="9">
                  <c:v>1420</c:v>
                </c:pt>
                <c:pt idx="10">
                  <c:v>1397</c:v>
                </c:pt>
              </c:numCache>
            </c:numRef>
          </c:val>
          <c:extLst>
            <c:ext xmlns:c16="http://schemas.microsoft.com/office/drawing/2014/chart" uri="{C3380CC4-5D6E-409C-BE32-E72D297353CC}">
              <c16:uniqueId val="{00000000-6005-4713-BF5E-2286C22D0344}"/>
            </c:ext>
          </c:extLst>
        </c:ser>
        <c:dLbls>
          <c:showLegendKey val="0"/>
          <c:showVal val="0"/>
          <c:showCatName val="0"/>
          <c:showSerName val="0"/>
          <c:showPercent val="0"/>
          <c:showBubbleSize val="0"/>
        </c:dLbls>
        <c:gapWidth val="219"/>
        <c:overlap val="-27"/>
        <c:axId val="525448856"/>
        <c:axId val="525450168"/>
      </c:barChart>
      <c:catAx>
        <c:axId val="52544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50168"/>
        <c:crosses val="autoZero"/>
        <c:auto val="1"/>
        <c:lblAlgn val="ctr"/>
        <c:lblOffset val="100"/>
        <c:noMultiLvlLbl val="0"/>
      </c:catAx>
      <c:valAx>
        <c:axId val="525450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25448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solidFill>
        <a:schemeClr val="tx1"/>
      </a:solidFill>
    </a:ln>
    <a:effectLst/>
  </c:spPr>
  <c:txPr>
    <a:bodyPr/>
    <a:lstStyle/>
    <a:p>
      <a:pPr>
        <a:defRPr/>
      </a:pPr>
      <a:endParaRPr lang="da-DK"/>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73.jpeg"/></Relationships>
</file>

<file path=ppt/diagrams/_rels/data10.xml.rels><?xml version="1.0" encoding="UTF-8" standalone="yes"?>
<Relationships xmlns="http://schemas.openxmlformats.org/package/2006/relationships"><Relationship Id="rId8" Type="http://schemas.openxmlformats.org/officeDocument/2006/relationships/image" Target="../media/image140.sv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4.svg"/><Relationship Id="rId1" Type="http://schemas.openxmlformats.org/officeDocument/2006/relationships/image" Target="../media/image133.png"/><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image" Target="../media/image136.svg"/></Relationships>
</file>

<file path=ppt/diagrams/_rels/data11.xml.rels><?xml version="1.0" encoding="UTF-8" standalone="yes"?>
<Relationships xmlns="http://schemas.openxmlformats.org/package/2006/relationships"><Relationship Id="rId8" Type="http://schemas.openxmlformats.org/officeDocument/2006/relationships/image" Target="../media/image150.sv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svg"/><Relationship Id="rId1" Type="http://schemas.openxmlformats.org/officeDocument/2006/relationships/image" Target="../media/image143.png"/><Relationship Id="rId6" Type="http://schemas.openxmlformats.org/officeDocument/2006/relationships/image" Target="../media/image148.svg"/><Relationship Id="rId5" Type="http://schemas.openxmlformats.org/officeDocument/2006/relationships/image" Target="../media/image147.png"/><Relationship Id="rId10" Type="http://schemas.openxmlformats.org/officeDocument/2006/relationships/image" Target="../media/image152.svg"/><Relationship Id="rId4" Type="http://schemas.openxmlformats.org/officeDocument/2006/relationships/image" Target="../media/image146.svg"/><Relationship Id="rId9" Type="http://schemas.openxmlformats.org/officeDocument/2006/relationships/image" Target="../media/image151.png"/></Relationships>
</file>

<file path=ppt/diagrams/_rels/data12.xml.rels><?xml version="1.0" encoding="UTF-8" standalone="yes"?>
<Relationships xmlns="http://schemas.openxmlformats.org/package/2006/relationships"><Relationship Id="rId8" Type="http://schemas.openxmlformats.org/officeDocument/2006/relationships/image" Target="../media/image162.svg"/><Relationship Id="rId3" Type="http://schemas.openxmlformats.org/officeDocument/2006/relationships/image" Target="../media/image157.png"/><Relationship Id="rId7" Type="http://schemas.openxmlformats.org/officeDocument/2006/relationships/image" Target="../media/image161.png"/><Relationship Id="rId12" Type="http://schemas.openxmlformats.org/officeDocument/2006/relationships/image" Target="../media/image166.svg"/><Relationship Id="rId2" Type="http://schemas.openxmlformats.org/officeDocument/2006/relationships/image" Target="../media/image156.svg"/><Relationship Id="rId1" Type="http://schemas.openxmlformats.org/officeDocument/2006/relationships/image" Target="../media/image155.png"/><Relationship Id="rId6" Type="http://schemas.openxmlformats.org/officeDocument/2006/relationships/image" Target="../media/image160.svg"/><Relationship Id="rId11" Type="http://schemas.openxmlformats.org/officeDocument/2006/relationships/image" Target="../media/image165.png"/><Relationship Id="rId5" Type="http://schemas.openxmlformats.org/officeDocument/2006/relationships/image" Target="../media/image159.png"/><Relationship Id="rId10" Type="http://schemas.openxmlformats.org/officeDocument/2006/relationships/image" Target="../media/image164.svg"/><Relationship Id="rId4" Type="http://schemas.openxmlformats.org/officeDocument/2006/relationships/image" Target="../media/image158.svg"/><Relationship Id="rId9" Type="http://schemas.openxmlformats.org/officeDocument/2006/relationships/image" Target="../media/image163.png"/></Relationships>
</file>

<file path=ppt/diagrams/_rels/data13.xml.rels><?xml version="1.0" encoding="UTF-8" standalone="yes"?>
<Relationships xmlns="http://schemas.openxmlformats.org/package/2006/relationships"><Relationship Id="rId8" Type="http://schemas.openxmlformats.org/officeDocument/2006/relationships/image" Target="../media/image175.sv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svg"/><Relationship Id="rId2" Type="http://schemas.openxmlformats.org/officeDocument/2006/relationships/image" Target="../media/image169.svg"/><Relationship Id="rId1" Type="http://schemas.openxmlformats.org/officeDocument/2006/relationships/image" Target="../media/image168.png"/><Relationship Id="rId6" Type="http://schemas.openxmlformats.org/officeDocument/2006/relationships/image" Target="../media/image173.sv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svg"/><Relationship Id="rId4" Type="http://schemas.openxmlformats.org/officeDocument/2006/relationships/image" Target="../media/image171.svg"/><Relationship Id="rId9" Type="http://schemas.openxmlformats.org/officeDocument/2006/relationships/image" Target="../media/image176.png"/></Relationships>
</file>

<file path=ppt/diagrams/_rels/data14.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image" Target="../media/image183.png"/><Relationship Id="rId7" Type="http://schemas.openxmlformats.org/officeDocument/2006/relationships/image" Target="../media/image159.png"/><Relationship Id="rId2" Type="http://schemas.openxmlformats.org/officeDocument/2006/relationships/image" Target="../media/image182.svg"/><Relationship Id="rId1" Type="http://schemas.openxmlformats.org/officeDocument/2006/relationships/image" Target="../media/image181.png"/><Relationship Id="rId6" Type="http://schemas.openxmlformats.org/officeDocument/2006/relationships/image" Target="../media/image186.svg"/><Relationship Id="rId5" Type="http://schemas.openxmlformats.org/officeDocument/2006/relationships/image" Target="../media/image185.png"/><Relationship Id="rId10" Type="http://schemas.openxmlformats.org/officeDocument/2006/relationships/image" Target="../media/image188.svg"/><Relationship Id="rId4" Type="http://schemas.openxmlformats.org/officeDocument/2006/relationships/image" Target="../media/image184.svg"/><Relationship Id="rId9" Type="http://schemas.openxmlformats.org/officeDocument/2006/relationships/image" Target="../media/image187.png"/></Relationships>
</file>

<file path=ppt/diagrams/_rels/data15.xml.rels><?xml version="1.0" encoding="UTF-8" standalone="yes"?>
<Relationships xmlns="http://schemas.openxmlformats.org/package/2006/relationships"><Relationship Id="rId8" Type="http://schemas.openxmlformats.org/officeDocument/2006/relationships/image" Target="../media/image197.sv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image" Target="../media/image201.svg"/><Relationship Id="rId2" Type="http://schemas.openxmlformats.org/officeDocument/2006/relationships/image" Target="../media/image191.svg"/><Relationship Id="rId1" Type="http://schemas.openxmlformats.org/officeDocument/2006/relationships/image" Target="../media/image190.png"/><Relationship Id="rId6" Type="http://schemas.openxmlformats.org/officeDocument/2006/relationships/image" Target="../media/image195.svg"/><Relationship Id="rId11" Type="http://schemas.openxmlformats.org/officeDocument/2006/relationships/image" Target="../media/image200.png"/><Relationship Id="rId5" Type="http://schemas.openxmlformats.org/officeDocument/2006/relationships/image" Target="../media/image194.png"/><Relationship Id="rId10" Type="http://schemas.openxmlformats.org/officeDocument/2006/relationships/image" Target="../media/image199.svg"/><Relationship Id="rId4" Type="http://schemas.openxmlformats.org/officeDocument/2006/relationships/image" Target="../media/image193.svg"/><Relationship Id="rId9" Type="http://schemas.openxmlformats.org/officeDocument/2006/relationships/image" Target="../media/image198.png"/></Relationships>
</file>

<file path=ppt/diagrams/_rels/data16.xml.rels><?xml version="1.0" encoding="UTF-8" standalone="yes"?>
<Relationships xmlns="http://schemas.openxmlformats.org/package/2006/relationships"><Relationship Id="rId8" Type="http://schemas.openxmlformats.org/officeDocument/2006/relationships/image" Target="../media/image188.svg"/><Relationship Id="rId3" Type="http://schemas.openxmlformats.org/officeDocument/2006/relationships/image" Target="../media/image205.png"/><Relationship Id="rId7" Type="http://schemas.openxmlformats.org/officeDocument/2006/relationships/image" Target="../media/image187.png"/><Relationship Id="rId2" Type="http://schemas.openxmlformats.org/officeDocument/2006/relationships/image" Target="../media/image204.svg"/><Relationship Id="rId1" Type="http://schemas.openxmlformats.org/officeDocument/2006/relationships/image" Target="../media/image203.png"/><Relationship Id="rId6" Type="http://schemas.openxmlformats.org/officeDocument/2006/relationships/image" Target="../media/image208.svg"/><Relationship Id="rId5" Type="http://schemas.openxmlformats.org/officeDocument/2006/relationships/image" Target="../media/image207.png"/><Relationship Id="rId4" Type="http://schemas.openxmlformats.org/officeDocument/2006/relationships/image" Target="../media/image206.svg"/></Relationships>
</file>

<file path=ppt/diagrams/_rels/data17.xml.rels><?xml version="1.0" encoding="UTF-8" standalone="yes"?>
<Relationships xmlns="http://schemas.openxmlformats.org/package/2006/relationships"><Relationship Id="rId8" Type="http://schemas.openxmlformats.org/officeDocument/2006/relationships/image" Target="../media/image214.svg"/><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image" Target="../media/image211.svg"/><Relationship Id="rId1" Type="http://schemas.openxmlformats.org/officeDocument/2006/relationships/image" Target="../media/image210.png"/><Relationship Id="rId6" Type="http://schemas.openxmlformats.org/officeDocument/2006/relationships/image" Target="../media/image213.svg"/><Relationship Id="rId11" Type="http://schemas.openxmlformats.org/officeDocument/2006/relationships/image" Target="../media/image215.svg"/><Relationship Id="rId5" Type="http://schemas.openxmlformats.org/officeDocument/2006/relationships/image" Target="../media/image212.png"/><Relationship Id="rId10" Type="http://schemas.openxmlformats.org/officeDocument/2006/relationships/image" Target="../media/image188.svg"/><Relationship Id="rId4" Type="http://schemas.openxmlformats.org/officeDocument/2006/relationships/image" Target="../media/image169.svg"/><Relationship Id="rId9" Type="http://schemas.openxmlformats.org/officeDocument/2006/relationships/image" Target="../media/image187.png"/></Relationships>
</file>

<file path=ppt/diagrams/_rels/data18.xml.rels><?xml version="1.0" encoding="UTF-8" standalone="yes"?>
<Relationships xmlns="http://schemas.openxmlformats.org/package/2006/relationships"><Relationship Id="rId8" Type="http://schemas.openxmlformats.org/officeDocument/2006/relationships/image" Target="../media/image222.svg"/><Relationship Id="rId3" Type="http://schemas.openxmlformats.org/officeDocument/2006/relationships/image" Target="../media/image192.png"/><Relationship Id="rId7" Type="http://schemas.openxmlformats.org/officeDocument/2006/relationships/image" Target="../media/image221.png"/><Relationship Id="rId2" Type="http://schemas.openxmlformats.org/officeDocument/2006/relationships/image" Target="../media/image218.svg"/><Relationship Id="rId1" Type="http://schemas.openxmlformats.org/officeDocument/2006/relationships/image" Target="../media/image217.png"/><Relationship Id="rId6" Type="http://schemas.openxmlformats.org/officeDocument/2006/relationships/image" Target="../media/image208.svg"/><Relationship Id="rId5" Type="http://schemas.openxmlformats.org/officeDocument/2006/relationships/image" Target="../media/image207.png"/><Relationship Id="rId4" Type="http://schemas.openxmlformats.org/officeDocument/2006/relationships/image" Target="../media/image219.svg"/></Relationships>
</file>

<file path=ppt/diagrams/_rels/data2.xml.rels><?xml version="1.0" encoding="UTF-8" standalone="yes"?>
<Relationships xmlns="http://schemas.openxmlformats.org/package/2006/relationships"><Relationship Id="rId1" Type="http://schemas.openxmlformats.org/officeDocument/2006/relationships/image" Target="../media/image74.jpeg"/></Relationships>
</file>

<file path=ppt/diagrams/_rels/data3.xml.rels><?xml version="1.0" encoding="UTF-8" standalone="yes"?>
<Relationships xmlns="http://schemas.openxmlformats.org/package/2006/relationships"><Relationship Id="rId1" Type="http://schemas.openxmlformats.org/officeDocument/2006/relationships/image" Target="../media/image75.jpeg"/></Relationships>
</file>

<file path=ppt/diagrams/_rels/data4.xml.rels><?xml version="1.0" encoding="UTF-8" standalone="yes"?>
<Relationships xmlns="http://schemas.openxmlformats.org/package/2006/relationships"><Relationship Id="rId1" Type="http://schemas.openxmlformats.org/officeDocument/2006/relationships/image" Target="../media/image76.jpeg"/></Relationships>
</file>

<file path=ppt/diagrams/_rels/data5.xml.rels><?xml version="1.0" encoding="UTF-8" standalone="yes"?>
<Relationships xmlns="http://schemas.openxmlformats.org/package/2006/relationships"><Relationship Id="rId1" Type="http://schemas.openxmlformats.org/officeDocument/2006/relationships/image" Target="../media/image92.png"/></Relationships>
</file>

<file path=ppt/diagrams/_rels/data6.xml.rels><?xml version="1.0" encoding="UTF-8" standalone="yes"?>
<Relationships xmlns="http://schemas.openxmlformats.org/package/2006/relationships"><Relationship Id="rId1" Type="http://schemas.openxmlformats.org/officeDocument/2006/relationships/image" Target="../media/image93.jpeg"/></Relationships>
</file>

<file path=ppt/diagrams/_rels/data7.xml.rels><?xml version="1.0" encoding="UTF-8" standalone="yes"?>
<Relationships xmlns="http://schemas.openxmlformats.org/package/2006/relationships"><Relationship Id="rId1" Type="http://schemas.openxmlformats.org/officeDocument/2006/relationships/image" Target="../media/image94.png"/></Relationships>
</file>

<file path=ppt/diagrams/_rels/data8.xml.rels><?xml version="1.0" encoding="UTF-8" standalone="yes"?>
<Relationships xmlns="http://schemas.openxmlformats.org/package/2006/relationships"><Relationship Id="rId1" Type="http://schemas.openxmlformats.org/officeDocument/2006/relationships/image" Target="../media/image95.png"/></Relationships>
</file>

<file path=ppt/diagrams/_rels/data9.xml.rels><?xml version="1.0" encoding="UTF-8" standalone="yes"?>
<Relationships xmlns="http://schemas.openxmlformats.org/package/2006/relationships"><Relationship Id="rId1" Type="http://schemas.openxmlformats.org/officeDocument/2006/relationships/image" Target="../media/image9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3.jpeg"/></Relationships>
</file>

<file path=ppt/diagrams/_rels/drawing10.xml.rels><?xml version="1.0" encoding="UTF-8" standalone="yes"?>
<Relationships xmlns="http://schemas.openxmlformats.org/package/2006/relationships"><Relationship Id="rId8" Type="http://schemas.openxmlformats.org/officeDocument/2006/relationships/image" Target="../media/image140.sv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4.svg"/><Relationship Id="rId1" Type="http://schemas.openxmlformats.org/officeDocument/2006/relationships/image" Target="../media/image133.png"/><Relationship Id="rId6" Type="http://schemas.openxmlformats.org/officeDocument/2006/relationships/image" Target="../media/image138.svg"/><Relationship Id="rId5" Type="http://schemas.openxmlformats.org/officeDocument/2006/relationships/image" Target="../media/image137.png"/><Relationship Id="rId4" Type="http://schemas.openxmlformats.org/officeDocument/2006/relationships/image" Target="../media/image136.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150.svg"/><Relationship Id="rId3" Type="http://schemas.openxmlformats.org/officeDocument/2006/relationships/image" Target="../media/image145.png"/><Relationship Id="rId7" Type="http://schemas.openxmlformats.org/officeDocument/2006/relationships/image" Target="../media/image149.png"/><Relationship Id="rId2" Type="http://schemas.openxmlformats.org/officeDocument/2006/relationships/image" Target="../media/image144.svg"/><Relationship Id="rId1" Type="http://schemas.openxmlformats.org/officeDocument/2006/relationships/image" Target="../media/image143.png"/><Relationship Id="rId6" Type="http://schemas.openxmlformats.org/officeDocument/2006/relationships/image" Target="../media/image148.svg"/><Relationship Id="rId5" Type="http://schemas.openxmlformats.org/officeDocument/2006/relationships/image" Target="../media/image147.png"/><Relationship Id="rId10" Type="http://schemas.openxmlformats.org/officeDocument/2006/relationships/image" Target="../media/image152.svg"/><Relationship Id="rId4" Type="http://schemas.openxmlformats.org/officeDocument/2006/relationships/image" Target="../media/image146.svg"/><Relationship Id="rId9" Type="http://schemas.openxmlformats.org/officeDocument/2006/relationships/image" Target="../media/image151.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162.svg"/><Relationship Id="rId3" Type="http://schemas.openxmlformats.org/officeDocument/2006/relationships/image" Target="../media/image157.png"/><Relationship Id="rId7" Type="http://schemas.openxmlformats.org/officeDocument/2006/relationships/image" Target="../media/image161.png"/><Relationship Id="rId12" Type="http://schemas.openxmlformats.org/officeDocument/2006/relationships/image" Target="../media/image166.svg"/><Relationship Id="rId2" Type="http://schemas.openxmlformats.org/officeDocument/2006/relationships/image" Target="../media/image156.svg"/><Relationship Id="rId1" Type="http://schemas.openxmlformats.org/officeDocument/2006/relationships/image" Target="../media/image155.png"/><Relationship Id="rId6" Type="http://schemas.openxmlformats.org/officeDocument/2006/relationships/image" Target="../media/image160.svg"/><Relationship Id="rId11" Type="http://schemas.openxmlformats.org/officeDocument/2006/relationships/image" Target="../media/image165.png"/><Relationship Id="rId5" Type="http://schemas.openxmlformats.org/officeDocument/2006/relationships/image" Target="../media/image159.png"/><Relationship Id="rId10" Type="http://schemas.openxmlformats.org/officeDocument/2006/relationships/image" Target="../media/image164.svg"/><Relationship Id="rId4" Type="http://schemas.openxmlformats.org/officeDocument/2006/relationships/image" Target="../media/image158.svg"/><Relationship Id="rId9" Type="http://schemas.openxmlformats.org/officeDocument/2006/relationships/image" Target="../media/image163.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175.sv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svg"/><Relationship Id="rId2" Type="http://schemas.openxmlformats.org/officeDocument/2006/relationships/image" Target="../media/image169.svg"/><Relationship Id="rId1" Type="http://schemas.openxmlformats.org/officeDocument/2006/relationships/image" Target="../media/image168.png"/><Relationship Id="rId6" Type="http://schemas.openxmlformats.org/officeDocument/2006/relationships/image" Target="../media/image173.sv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svg"/><Relationship Id="rId4" Type="http://schemas.openxmlformats.org/officeDocument/2006/relationships/image" Target="../media/image171.svg"/><Relationship Id="rId9" Type="http://schemas.openxmlformats.org/officeDocument/2006/relationships/image" Target="../media/image176.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160.svg"/><Relationship Id="rId3" Type="http://schemas.openxmlformats.org/officeDocument/2006/relationships/image" Target="../media/image183.png"/><Relationship Id="rId7" Type="http://schemas.openxmlformats.org/officeDocument/2006/relationships/image" Target="../media/image159.png"/><Relationship Id="rId2" Type="http://schemas.openxmlformats.org/officeDocument/2006/relationships/image" Target="../media/image182.svg"/><Relationship Id="rId1" Type="http://schemas.openxmlformats.org/officeDocument/2006/relationships/image" Target="../media/image181.png"/><Relationship Id="rId6" Type="http://schemas.openxmlformats.org/officeDocument/2006/relationships/image" Target="../media/image186.svg"/><Relationship Id="rId5" Type="http://schemas.openxmlformats.org/officeDocument/2006/relationships/image" Target="../media/image185.png"/><Relationship Id="rId10" Type="http://schemas.openxmlformats.org/officeDocument/2006/relationships/image" Target="../media/image188.svg"/><Relationship Id="rId4" Type="http://schemas.openxmlformats.org/officeDocument/2006/relationships/image" Target="../media/image184.svg"/><Relationship Id="rId9" Type="http://schemas.openxmlformats.org/officeDocument/2006/relationships/image" Target="../media/image187.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197.sv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image" Target="../media/image201.svg"/><Relationship Id="rId2" Type="http://schemas.openxmlformats.org/officeDocument/2006/relationships/image" Target="../media/image191.svg"/><Relationship Id="rId1" Type="http://schemas.openxmlformats.org/officeDocument/2006/relationships/image" Target="../media/image190.png"/><Relationship Id="rId6" Type="http://schemas.openxmlformats.org/officeDocument/2006/relationships/image" Target="../media/image195.svg"/><Relationship Id="rId11" Type="http://schemas.openxmlformats.org/officeDocument/2006/relationships/image" Target="../media/image200.png"/><Relationship Id="rId5" Type="http://schemas.openxmlformats.org/officeDocument/2006/relationships/image" Target="../media/image194.png"/><Relationship Id="rId10" Type="http://schemas.openxmlformats.org/officeDocument/2006/relationships/image" Target="../media/image199.svg"/><Relationship Id="rId4" Type="http://schemas.openxmlformats.org/officeDocument/2006/relationships/image" Target="../media/image193.svg"/><Relationship Id="rId9" Type="http://schemas.openxmlformats.org/officeDocument/2006/relationships/image" Target="../media/image198.png"/></Relationships>
</file>

<file path=ppt/diagrams/_rels/drawing16.xml.rels><?xml version="1.0" encoding="UTF-8" standalone="yes"?>
<Relationships xmlns="http://schemas.openxmlformats.org/package/2006/relationships"><Relationship Id="rId8" Type="http://schemas.openxmlformats.org/officeDocument/2006/relationships/image" Target="../media/image188.svg"/><Relationship Id="rId3" Type="http://schemas.openxmlformats.org/officeDocument/2006/relationships/image" Target="../media/image205.png"/><Relationship Id="rId7" Type="http://schemas.openxmlformats.org/officeDocument/2006/relationships/image" Target="../media/image187.png"/><Relationship Id="rId2" Type="http://schemas.openxmlformats.org/officeDocument/2006/relationships/image" Target="../media/image204.svg"/><Relationship Id="rId1" Type="http://schemas.openxmlformats.org/officeDocument/2006/relationships/image" Target="../media/image203.png"/><Relationship Id="rId6" Type="http://schemas.openxmlformats.org/officeDocument/2006/relationships/image" Target="../media/image208.svg"/><Relationship Id="rId5" Type="http://schemas.openxmlformats.org/officeDocument/2006/relationships/image" Target="../media/image207.png"/><Relationship Id="rId4" Type="http://schemas.openxmlformats.org/officeDocument/2006/relationships/image" Target="../media/image206.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214.svg"/><Relationship Id="rId3" Type="http://schemas.openxmlformats.org/officeDocument/2006/relationships/image" Target="../media/image168.png"/><Relationship Id="rId7" Type="http://schemas.openxmlformats.org/officeDocument/2006/relationships/image" Target="../media/image172.png"/><Relationship Id="rId2" Type="http://schemas.openxmlformats.org/officeDocument/2006/relationships/image" Target="../media/image211.svg"/><Relationship Id="rId1" Type="http://schemas.openxmlformats.org/officeDocument/2006/relationships/image" Target="../media/image210.png"/><Relationship Id="rId6" Type="http://schemas.openxmlformats.org/officeDocument/2006/relationships/image" Target="../media/image213.svg"/><Relationship Id="rId11" Type="http://schemas.openxmlformats.org/officeDocument/2006/relationships/image" Target="../media/image215.svg"/><Relationship Id="rId5" Type="http://schemas.openxmlformats.org/officeDocument/2006/relationships/image" Target="../media/image212.png"/><Relationship Id="rId10" Type="http://schemas.openxmlformats.org/officeDocument/2006/relationships/image" Target="../media/image188.svg"/><Relationship Id="rId4" Type="http://schemas.openxmlformats.org/officeDocument/2006/relationships/image" Target="../media/image169.svg"/><Relationship Id="rId9" Type="http://schemas.openxmlformats.org/officeDocument/2006/relationships/image" Target="../media/image187.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222.svg"/><Relationship Id="rId3" Type="http://schemas.openxmlformats.org/officeDocument/2006/relationships/image" Target="../media/image192.png"/><Relationship Id="rId7" Type="http://schemas.openxmlformats.org/officeDocument/2006/relationships/image" Target="../media/image221.png"/><Relationship Id="rId2" Type="http://schemas.openxmlformats.org/officeDocument/2006/relationships/image" Target="../media/image218.svg"/><Relationship Id="rId1" Type="http://schemas.openxmlformats.org/officeDocument/2006/relationships/image" Target="../media/image217.png"/><Relationship Id="rId6" Type="http://schemas.openxmlformats.org/officeDocument/2006/relationships/image" Target="../media/image208.svg"/><Relationship Id="rId5" Type="http://schemas.openxmlformats.org/officeDocument/2006/relationships/image" Target="../media/image207.png"/><Relationship Id="rId4" Type="http://schemas.openxmlformats.org/officeDocument/2006/relationships/image" Target="../media/image219.svg"/></Relationships>
</file>

<file path=ppt/diagrams/_rels/drawing2.xml.rels><?xml version="1.0" encoding="UTF-8" standalone="yes"?>
<Relationships xmlns="http://schemas.openxmlformats.org/package/2006/relationships"><Relationship Id="rId1" Type="http://schemas.openxmlformats.org/officeDocument/2006/relationships/image" Target="../media/image7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76.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92.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3.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94.png"/></Relationships>
</file>

<file path=ppt/diagrams/_rels/drawing8.xml.rels><?xml version="1.0" encoding="UTF-8" standalone="yes"?>
<Relationships xmlns="http://schemas.openxmlformats.org/package/2006/relationships"><Relationship Id="rId1" Type="http://schemas.openxmlformats.org/officeDocument/2006/relationships/image" Target="../media/image9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9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solidFill>
          <a:srgbClr val="0E8563"/>
        </a:solidFill>
      </dgm:spPr>
      <dgm:t>
        <a:bodyPr/>
        <a:lstStyle/>
        <a:p>
          <a:r>
            <a:rPr lang="da-DK" sz="1500" dirty="0"/>
            <a:t>Tæt på forskningsmiljøer</a:t>
          </a:r>
          <a:endParaRPr lang="da-DK" sz="1500" dirty="0">
            <a:latin typeface="Arial" panose="020B0604020202020204" pitchFamily="34" charset="0"/>
            <a:cs typeface="Arial" panose="020B0604020202020204" pitchFamily="34" charset="0"/>
          </a:endParaRP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357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mand, indendørs, person, forbereder&#10;&#10;Automatisk genereret beskrivelse">
            <a:extLst>
              <a:ext uri="{FF2B5EF4-FFF2-40B4-BE49-F238E27FC236}">
                <a16:creationId xmlns:a16="http://schemas.microsoft.com/office/drawing/2014/main" id="{16A73A3A-8506-E855-ED33-D3419EE10FC6}"/>
              </a:ext>
            </a:extLst>
          </dgm14:cNvPr>
        </a:ext>
      </dgm:extLst>
    </dgm:pt>
    <dgm:pt modelId="{9E7457D3-0C1A-447B-A62D-A6E8EF77398A}" type="pres">
      <dgm:prSet presAssocID="{25A613A9-2E00-4D7F-852F-5DC30E80A405}" presName="Parent" presStyleLbl="node0" presStyleIdx="0" presStyleCnt="1" custLinFactNeighborX="6204"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latin typeface="Arial" panose="020B0604020202020204" pitchFamily="34" charset="0"/>
              <a:cs typeface="Arial" panose="020B0604020202020204" pitchFamily="34" charset="0"/>
            </a:rPr>
            <a:t>Vedvarende energi: vind, sol, bølger, tidevand, </a:t>
          </a:r>
          <a:r>
            <a:rPr lang="da-DK" dirty="0" err="1">
              <a:latin typeface="Arial" panose="020B0604020202020204" pitchFamily="34" charset="0"/>
              <a:cs typeface="Arial" panose="020B0604020202020204" pitchFamily="34" charset="0"/>
            </a:rPr>
            <a:t>geotermi</a:t>
          </a:r>
          <a:r>
            <a:rPr lang="da-DK" dirty="0">
              <a:latin typeface="Arial" panose="020B0604020202020204" pitchFamily="34" charset="0"/>
              <a:cs typeface="Arial" panose="020B0604020202020204" pitchFamily="34" charset="0"/>
            </a:rPr>
            <a:t> og hybridanlæg.</a:t>
          </a:r>
          <a:endParaRPr lang="en-US" dirty="0">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p>
      </dgm:t>
    </dgm:pt>
    <dgm:pt modelId="{FC19435E-EB78-4E61-858F-1D97DAAFFB33}" type="sibTrans" cxnId="{6D618D99-8952-4923-8081-5AEF90069F00}">
      <dgm:prSet/>
      <dgm:spPr/>
      <dgm:t>
        <a:bodyPr/>
        <a:lstStyle/>
        <a:p>
          <a:endParaRPr lang="en-US"/>
        </a:p>
      </dgm:t>
    </dgm:pt>
    <dgm:pt modelId="{23684DF7-10D3-4146-9730-663D50B79F4F}">
      <dgm:prSet/>
      <dgm:spPr/>
      <dgm:t>
        <a:bodyPr/>
        <a:lstStyle/>
        <a:p>
          <a:pPr>
            <a:lnSpc>
              <a:spcPct val="100000"/>
            </a:lnSpc>
          </a:pPr>
          <a:r>
            <a:rPr lang="da-DK" dirty="0">
              <a:latin typeface="Arial" panose="020B0604020202020204" pitchFamily="34" charset="0"/>
              <a:cs typeface="Arial" panose="020B0604020202020204" pitchFamily="34" charset="0"/>
            </a:rPr>
            <a:t>Robust og pålidelig </a:t>
          </a:r>
          <a:r>
            <a:rPr lang="da-DK" dirty="0" err="1">
              <a:latin typeface="Arial" panose="020B0604020202020204" pitchFamily="34" charset="0"/>
              <a:cs typeface="Arial" panose="020B0604020202020204" pitchFamily="34" charset="0"/>
            </a:rPr>
            <a:t>eldistribution</a:t>
          </a:r>
          <a:r>
            <a:rPr lang="da-DK" dirty="0">
              <a:latin typeface="Arial" panose="020B0604020202020204" pitchFamily="34" charset="0"/>
              <a:cs typeface="Arial" panose="020B0604020202020204" pitchFamily="34" charset="0"/>
            </a:rPr>
            <a:t>: konvertering, lagring og sektorkobling til varme-, gas, og brændstofområdet.</a:t>
          </a:r>
          <a:endParaRPr lang="en-US" dirty="0">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p>
      </dgm:t>
    </dgm:pt>
    <dgm:pt modelId="{868DBCBB-AA90-4179-9909-9787CE0FE7F5}" type="sibTrans" cxnId="{62B47896-528A-40C2-9A50-F6F8F9971DF8}">
      <dgm:prSet/>
      <dgm:spPr/>
      <dgm:t>
        <a:bodyPr/>
        <a:lstStyle/>
        <a:p>
          <a:endParaRPr lang="en-US"/>
        </a:p>
      </dgm:t>
    </dgm:pt>
    <dgm:pt modelId="{45809EE0-DF72-48A2-8D80-20B85BC13239}">
      <dgm:prSet/>
      <dgm:spPr/>
      <dgm:t>
        <a:bodyPr/>
        <a:lstStyle/>
        <a:p>
          <a:pPr>
            <a:lnSpc>
              <a:spcPct val="100000"/>
            </a:lnSpc>
          </a:pPr>
          <a:r>
            <a:rPr lang="da-DK" dirty="0">
              <a:latin typeface="Arial" panose="020B0604020202020204" pitchFamily="34" charset="0"/>
              <a:cs typeface="Arial" panose="020B0604020202020204" pitchFamily="34" charset="0"/>
            </a:rPr>
            <a:t>Nye effektive lagringsteknologier.</a:t>
          </a:r>
          <a:endParaRPr lang="en-US" dirty="0">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p>
      </dgm:t>
    </dgm:pt>
    <dgm:pt modelId="{A77BB388-F387-4A5C-B15E-95BCDA957553}" type="sibTrans" cxnId="{61475DD5-217F-47B2-94FE-2487E23BFD43}">
      <dgm:prSet/>
      <dgm:spPr/>
      <dgm:t>
        <a:bodyPr/>
        <a:lstStyle/>
        <a:p>
          <a:endParaRPr lang="en-US"/>
        </a:p>
      </dgm:t>
    </dgm:pt>
    <dgm:pt modelId="{18DF672C-6B56-4733-BE45-4E55433558BB}">
      <dgm:prSet/>
      <dgm:spPr/>
      <dgm:t>
        <a:bodyPr/>
        <a:lstStyle/>
        <a:p>
          <a:pPr>
            <a:lnSpc>
              <a:spcPct val="100000"/>
            </a:lnSpc>
          </a:pPr>
          <a:r>
            <a:rPr lang="da-DK" dirty="0">
              <a:latin typeface="Arial" panose="020B0604020202020204" pitchFamily="34" charset="0"/>
              <a:cs typeface="Arial" panose="020B0604020202020204" pitchFamily="34" charset="0"/>
            </a:rPr>
            <a:t>Styring af systemer ved hjælp af avanceret kontrol som AI, </a:t>
          </a:r>
          <a:r>
            <a:rPr lang="da-DK" dirty="0" err="1">
              <a:latin typeface="Arial" panose="020B0604020202020204" pitchFamily="34" charset="0"/>
              <a:cs typeface="Arial" panose="020B0604020202020204" pitchFamily="34" charset="0"/>
            </a:rPr>
            <a:t>IoT</a:t>
          </a:r>
          <a:r>
            <a:rPr lang="da-DK" dirty="0">
              <a:latin typeface="Arial" panose="020B0604020202020204" pitchFamily="34" charset="0"/>
              <a:cs typeface="Arial" panose="020B0604020202020204" pitchFamily="34" charset="0"/>
            </a:rPr>
            <a:t>, big data mv.</a:t>
          </a:r>
          <a:endParaRPr lang="en-US" dirty="0">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p>
      </dgm:t>
    </dgm:pt>
    <dgm:pt modelId="{F1D60408-AC08-4EA6-B233-3DF8345D899F}" type="sibTrans" cxnId="{D59179D0-7DF9-4D65-986A-99FE2482F0A1}">
      <dgm:prSet/>
      <dgm:spPr/>
      <dgm:t>
        <a:bodyPr/>
        <a:lstStyle/>
        <a:p>
          <a:endParaRPr lang="en-US"/>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4"/>
      <dgm:spPr/>
    </dgm:pt>
    <dgm:pt modelId="{5F3EF3A7-ABA3-442D-8520-2219FA742BF3}" type="pres">
      <dgm:prSet presAssocID="{1A7A02A8-2E91-4F0A-9CEB-67CDCC89D3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ølgestre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4">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4"/>
      <dgm:spPr/>
    </dgm:pt>
    <dgm:pt modelId="{3162D89A-4B7D-4EF5-A740-6F9940172C62}" type="pres">
      <dgm:prSet presAssocID="{23684DF7-10D3-4146-9730-663D50B79F4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ld"/>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4">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4"/>
      <dgm:spPr/>
    </dgm:pt>
    <dgm:pt modelId="{0AF41D8E-304D-4794-B306-B352DD21405A}" type="pres">
      <dgm:prSet presAssocID="{45809EE0-DF72-48A2-8D80-20B85BC1323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nimer"/>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4">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4"/>
      <dgm:spPr/>
    </dgm:pt>
    <dgm:pt modelId="{70621C5C-9F05-4D2D-8185-2783A84BC977}" type="pres">
      <dgm:prSet presAssocID="{18DF672C-6B56-4733-BE45-4E55433558B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4">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Energibesparelser samt effektive systemer og komponenter i forbrugsleddet, som omfatter industri, bygninger og diverse apparater.</a:t>
          </a:r>
        </a:p>
      </dgm:t>
    </dgm:pt>
    <dgm:pt modelId="{6F3606CF-D301-47AC-BCC1-D6FA7BCBD499}" type="parTrans" cxnId="{6D618D99-8952-4923-8081-5AEF90069F00}">
      <dgm:prSet/>
      <dgm:spPr/>
      <dgm:t>
        <a:bodyPr/>
        <a:lstStyle/>
        <a:p>
          <a:endParaRPr lang="en-US"/>
        </a:p>
      </dgm:t>
    </dgm:pt>
    <dgm:pt modelId="{FC19435E-EB78-4E61-858F-1D97DAAFFB33}" type="sibTrans" cxnId="{6D618D99-8952-4923-8081-5AEF90069F00}">
      <dgm:prSet/>
      <dgm:spPr/>
      <dgm:t>
        <a:bodyPr/>
        <a:lstStyle/>
        <a:p>
          <a:endParaRPr lang="en-US"/>
        </a:p>
      </dgm:t>
    </dgm:pt>
    <dgm:pt modelId="{23684DF7-10D3-4146-9730-663D50B79F4F}">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Fleksible systemer hvor forbrug tilpasses produktion.</a:t>
          </a:r>
        </a:p>
      </dgm:t>
    </dgm:pt>
    <dgm:pt modelId="{7726134F-EB39-4B65-83D9-9E5FC9B8B47D}" type="parTrans" cxnId="{62B47896-528A-40C2-9A50-F6F8F9971DF8}">
      <dgm:prSet/>
      <dgm:spPr/>
      <dgm:t>
        <a:bodyPr/>
        <a:lstStyle/>
        <a:p>
          <a:endParaRPr lang="en-US"/>
        </a:p>
      </dgm:t>
    </dgm:pt>
    <dgm:pt modelId="{868DBCBB-AA90-4179-9909-9787CE0FE7F5}" type="sibTrans" cxnId="{62B47896-528A-40C2-9A50-F6F8F9971DF8}">
      <dgm:prSet/>
      <dgm:spPr/>
      <dgm:t>
        <a:bodyPr/>
        <a:lstStyle/>
        <a:p>
          <a:endParaRPr lang="en-US"/>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Produktion af vedvarende energi i bygninger og integration af bygninger i energisystemet.</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p>
      </dgm:t>
    </dgm:pt>
    <dgm:pt modelId="{A77BB388-F387-4A5C-B15E-95BCDA957553}" type="sibTrans" cxnId="{61475DD5-217F-47B2-94FE-2487E23BFD43}">
      <dgm:prSet/>
      <dgm:spPr/>
      <dgm:t>
        <a:bodyPr/>
        <a:lstStyle/>
        <a:p>
          <a:endParaRPr lang="en-US"/>
        </a:p>
      </dgm:t>
    </dgm:pt>
    <dgm:pt modelId="{18DF672C-6B56-4733-BE45-4E55433558B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Brug af teknologi, adfærd og hverdagspraksis.</a:t>
          </a:r>
        </a:p>
      </dgm:t>
    </dgm:pt>
    <dgm:pt modelId="{1876159F-1445-45BA-B834-6F4BFAF6260B}" type="parTrans" cxnId="{D59179D0-7DF9-4D65-986A-99FE2482F0A1}">
      <dgm:prSet/>
      <dgm:spPr/>
      <dgm:t>
        <a:bodyPr/>
        <a:lstStyle/>
        <a:p>
          <a:endParaRPr lang="en-US"/>
        </a:p>
      </dgm:t>
    </dgm:pt>
    <dgm:pt modelId="{F1D60408-AC08-4EA6-B233-3DF8345D899F}" type="sibTrans" cxnId="{D59179D0-7DF9-4D65-986A-99FE2482F0A1}">
      <dgm:prSet/>
      <dgm:spPr/>
      <dgm:t>
        <a:bodyPr/>
        <a:lstStyle/>
        <a:p>
          <a:endParaRPr lang="en-US"/>
        </a:p>
      </dgm:t>
    </dgm:pt>
    <dgm:pt modelId="{E222BFD3-C456-46AA-B304-9737C9849B40}">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Kontrol og anvendelse af digitale løsninger som AI, </a:t>
          </a:r>
          <a:r>
            <a:rPr lang="da-DK" dirty="0" err="1">
              <a:solidFill>
                <a:srgbClr val="211A52"/>
              </a:solidFill>
              <a:latin typeface="Arial" panose="020B0604020202020204" pitchFamily="34" charset="0"/>
              <a:cs typeface="Arial" panose="020B0604020202020204" pitchFamily="34" charset="0"/>
            </a:rPr>
            <a:t>IoT</a:t>
          </a:r>
          <a:r>
            <a:rPr lang="da-DK" dirty="0">
              <a:solidFill>
                <a:srgbClr val="211A52"/>
              </a:solidFill>
              <a:latin typeface="Arial" panose="020B0604020202020204" pitchFamily="34" charset="0"/>
              <a:cs typeface="Arial" panose="020B0604020202020204" pitchFamily="34" charset="0"/>
            </a:rPr>
            <a:t>, </a:t>
          </a:r>
          <a:br>
            <a:rPr lang="da-DK" dirty="0">
              <a:solidFill>
                <a:srgbClr val="211A52"/>
              </a:solidFill>
              <a:latin typeface="Arial" panose="020B0604020202020204" pitchFamily="34" charset="0"/>
              <a:cs typeface="Arial" panose="020B0604020202020204" pitchFamily="34" charset="0"/>
            </a:rPr>
          </a:br>
          <a:r>
            <a:rPr lang="da-DK" dirty="0">
              <a:solidFill>
                <a:srgbClr val="211A52"/>
              </a:solidFill>
              <a:latin typeface="Arial" panose="020B0604020202020204" pitchFamily="34" charset="0"/>
              <a:cs typeface="Arial" panose="020B0604020202020204" pitchFamily="34" charset="0"/>
            </a:rPr>
            <a:t>big data.</a:t>
          </a:r>
        </a:p>
      </dgm:t>
    </dgm:pt>
    <dgm:pt modelId="{1C841DB3-CEF9-46C8-B043-4B0E59DB35C6}" type="parTrans" cxnId="{7DACE22A-DB80-4EC2-99BA-546A27D3DCC2}">
      <dgm:prSet/>
      <dgm:spPr/>
      <dgm:t>
        <a:bodyPr/>
        <a:lstStyle/>
        <a:p>
          <a:endParaRPr lang="da-DK"/>
        </a:p>
      </dgm:t>
    </dgm:pt>
    <dgm:pt modelId="{01627F22-897A-4835-9337-8F4CC95E41C3}" type="sibTrans" cxnId="{7DACE22A-DB80-4EC2-99BA-546A27D3DCC2}">
      <dgm:prSet/>
      <dgm:spPr/>
      <dgm:t>
        <a:bodyPr/>
        <a:lstStyle/>
        <a:p>
          <a:endParaRPr lang="da-DK"/>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5" custScaleY="140264" custLinFactNeighborY="-2304"/>
      <dgm:spPr/>
    </dgm:pt>
    <dgm:pt modelId="{5F3EF3A7-ABA3-442D-8520-2219FA742BF3}" type="pres">
      <dgm:prSet presAssocID="{1A7A02A8-2E91-4F0A-9CEB-67CDCC89D37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tteri, der oplades med massiv udfyldnin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5" custLinFactNeighborX="339" custLinFactNeighborY="50317">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5"/>
      <dgm:spPr/>
    </dgm:pt>
    <dgm:pt modelId="{3162D89A-4B7D-4EF5-A740-6F9940172C62}" type="pres">
      <dgm:prSet presAssocID="{23684DF7-10D3-4146-9730-663D50B79F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ctory"/>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5" custScaleY="63592" custLinFactNeighborY="54360">
        <dgm:presLayoutVars>
          <dgm:chMax val="0"/>
          <dgm:chPref val="0"/>
        </dgm:presLayoutVars>
      </dgm:prSet>
      <dgm:spPr/>
    </dgm:pt>
    <dgm:pt modelId="{7F14804B-DED8-4C97-A5FB-970F5D853AAE}" type="pres">
      <dgm:prSet presAssocID="{868DBCBB-AA90-4179-9909-9787CE0FE7F5}" presName="sibTrans" presStyleCnt="0"/>
      <dgm:spPr/>
    </dgm:pt>
    <dgm:pt modelId="{D1FA682F-2F6B-4E73-A015-DC80ECEF2260}" type="pres">
      <dgm:prSet presAssocID="{E222BFD3-C456-46AA-B304-9737C9849B40}" presName="compNode" presStyleCnt="0"/>
      <dgm:spPr/>
    </dgm:pt>
    <dgm:pt modelId="{BAD09558-AFCB-4488-9B0B-5264ADE9973E}" type="pres">
      <dgm:prSet presAssocID="{E222BFD3-C456-46AA-B304-9737C9849B40}" presName="bgRect" presStyleLbl="bgShp" presStyleIdx="2" presStyleCnt="5"/>
      <dgm:spPr/>
    </dgm:pt>
    <dgm:pt modelId="{2FBD7BEF-15B0-4F89-8941-3CFB8CB82195}" type="pres">
      <dgm:prSet presAssocID="{E222BFD3-C456-46AA-B304-9737C9849B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us med massiv udfyldning"/>
        </a:ext>
      </dgm:extLst>
    </dgm:pt>
    <dgm:pt modelId="{D23E798A-D676-4A5D-8CED-33888B2BD024}" type="pres">
      <dgm:prSet presAssocID="{E222BFD3-C456-46AA-B304-9737C9849B40}" presName="spaceRect" presStyleCnt="0"/>
      <dgm:spPr/>
    </dgm:pt>
    <dgm:pt modelId="{C802F378-ACA0-4107-A0CE-B33179AA59E3}" type="pres">
      <dgm:prSet presAssocID="{E222BFD3-C456-46AA-B304-9737C9849B40}" presName="parTx" presStyleLbl="revTx" presStyleIdx="2" presStyleCnt="5" custLinFactNeighborY="47112">
        <dgm:presLayoutVars>
          <dgm:chMax val="0"/>
          <dgm:chPref val="0"/>
        </dgm:presLayoutVars>
      </dgm:prSet>
      <dgm:spPr/>
    </dgm:pt>
    <dgm:pt modelId="{7C466C9E-75F0-43E2-9718-207785424A61}" type="pres">
      <dgm:prSet presAssocID="{01627F22-897A-4835-9337-8F4CC95E41C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3" presStyleCnt="5"/>
      <dgm:spPr/>
    </dgm:pt>
    <dgm:pt modelId="{0AF41D8E-304D-4794-B306-B352DD21405A}" type="pres">
      <dgm:prSet presAssocID="{45809EE0-DF72-48A2-8D80-20B85BC132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edvarende energi med massiv udfyldn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3" presStyleCnt="5" custLinFactNeighborY="43488">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4" presStyleCnt="5" custLinFactNeighborY="197"/>
      <dgm:spPr/>
    </dgm:pt>
    <dgm:pt modelId="{70621C5C-9F05-4D2D-8185-2783A84BC977}" type="pres">
      <dgm:prSet presAssocID="{18DF672C-6B56-4733-BE45-4E55433558B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roup"/>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4" presStyleCnt="5" custLinFactNeighborY="43488">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7DACE22A-DB80-4EC2-99BA-546A27D3DCC2}" srcId="{2117C08C-0F49-4344-94CF-8E9B481D86CE}" destId="{E222BFD3-C456-46AA-B304-9737C9849B40}" srcOrd="2" destOrd="0" parTransId="{1C841DB3-CEF9-46C8-B043-4B0E59DB35C6}" sibTransId="{01627F22-897A-4835-9337-8F4CC95E41C3}"/>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D0043BC1-DE77-4099-8322-E722BD1BD216}" type="presOf" srcId="{E222BFD3-C456-46AA-B304-9737C9849B40}" destId="{C802F378-ACA0-4107-A0CE-B33179AA59E3}" srcOrd="0" destOrd="0" presId="urn:microsoft.com/office/officeart/2018/2/layout/IconVerticalSolidList"/>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4" destOrd="0" parTransId="{1876159F-1445-45BA-B834-6F4BFAF6260B}" sibTransId="{F1D60408-AC08-4EA6-B233-3DF8345D899F}"/>
    <dgm:cxn modelId="{61475DD5-217F-47B2-94FE-2487E23BFD43}" srcId="{2117C08C-0F49-4344-94CF-8E9B481D86CE}" destId="{45809EE0-DF72-48A2-8D80-20B85BC13239}" srcOrd="3"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1852BF06-0468-4558-8D73-0C302394D185}" type="presParOf" srcId="{141FA8C4-0D22-47DF-AFCB-BEEF1C3022C8}" destId="{D1FA682F-2F6B-4E73-A015-DC80ECEF2260}" srcOrd="4" destOrd="0" presId="urn:microsoft.com/office/officeart/2018/2/layout/IconVerticalSolidList"/>
    <dgm:cxn modelId="{5D249684-ED32-4235-A594-8C27DCBB8A12}" type="presParOf" srcId="{D1FA682F-2F6B-4E73-A015-DC80ECEF2260}" destId="{BAD09558-AFCB-4488-9B0B-5264ADE9973E}" srcOrd="0" destOrd="0" presId="urn:microsoft.com/office/officeart/2018/2/layout/IconVerticalSolidList"/>
    <dgm:cxn modelId="{82A20792-6F64-466C-8DEA-6DE9500E2EC4}" type="presParOf" srcId="{D1FA682F-2F6B-4E73-A015-DC80ECEF2260}" destId="{2FBD7BEF-15B0-4F89-8941-3CFB8CB82195}" srcOrd="1" destOrd="0" presId="urn:microsoft.com/office/officeart/2018/2/layout/IconVerticalSolidList"/>
    <dgm:cxn modelId="{988A9A0B-F0CD-4C39-87D7-C3D45DB6606D}" type="presParOf" srcId="{D1FA682F-2F6B-4E73-A015-DC80ECEF2260}" destId="{D23E798A-D676-4A5D-8CED-33888B2BD024}" srcOrd="2" destOrd="0" presId="urn:microsoft.com/office/officeart/2018/2/layout/IconVerticalSolidList"/>
    <dgm:cxn modelId="{B4551C4C-18D1-4FEE-B0A0-1D2F976ABEDD}" type="presParOf" srcId="{D1FA682F-2F6B-4E73-A015-DC80ECEF2260}" destId="{C802F378-ACA0-4107-A0CE-B33179AA59E3}" srcOrd="3" destOrd="0" presId="urn:microsoft.com/office/officeart/2018/2/layout/IconVerticalSolidList"/>
    <dgm:cxn modelId="{E0136F48-2389-4E5D-8789-C22FA7E38401}" type="presParOf" srcId="{141FA8C4-0D22-47DF-AFCB-BEEF1C3022C8}" destId="{7C466C9E-75F0-43E2-9718-207785424A61}" srcOrd="5" destOrd="0" presId="urn:microsoft.com/office/officeart/2018/2/layout/IconVerticalSolidList"/>
    <dgm:cxn modelId="{88274BC2-9A3B-45B6-9A17-20D5163EF99F}" type="presParOf" srcId="{141FA8C4-0D22-47DF-AFCB-BEEF1C3022C8}" destId="{BA2CC502-261A-40E0-99EA-1F7730EE629A}" srcOrd="6"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7" destOrd="0" presId="urn:microsoft.com/office/officeart/2018/2/layout/IconVerticalSolidList"/>
    <dgm:cxn modelId="{981CB6C5-B14E-440E-AB51-9D9AEC396F73}" type="presParOf" srcId="{141FA8C4-0D22-47DF-AFCB-BEEF1C3022C8}" destId="{60AE1BB8-8E05-4A69-94AB-703F49C78346}" srcOrd="8"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Tung transport: Power-to-X, biobrændstoffer, fangst og lagring af CO2 (</a:t>
          </a:r>
          <a:r>
            <a:rPr lang="da-DK" noProof="0" dirty="0" err="1">
              <a:solidFill>
                <a:srgbClr val="211A52"/>
              </a:solidFill>
              <a:latin typeface="Arial" panose="020B0604020202020204" pitchFamily="34" charset="0"/>
              <a:cs typeface="Arial" panose="020B0604020202020204" pitchFamily="34" charset="0"/>
            </a:rPr>
            <a:t>Carbon</a:t>
          </a:r>
          <a:r>
            <a:rPr lang="da-DK" noProof="0" dirty="0">
              <a:solidFill>
                <a:srgbClr val="211A52"/>
              </a:solidFill>
              <a:latin typeface="Arial" panose="020B0604020202020204" pitchFamily="34" charset="0"/>
              <a:cs typeface="Arial" panose="020B0604020202020204" pitchFamily="34" charset="0"/>
            </a:rPr>
            <a:t> </a:t>
          </a:r>
          <a:r>
            <a:rPr lang="da-DK" noProof="0" dirty="0" err="1">
              <a:solidFill>
                <a:srgbClr val="211A52"/>
              </a:solidFill>
              <a:latin typeface="Arial" panose="020B0604020202020204" pitchFamily="34" charset="0"/>
              <a:cs typeface="Arial" panose="020B0604020202020204" pitchFamily="34" charset="0"/>
            </a:rPr>
            <a:t>capture</a:t>
          </a:r>
          <a:r>
            <a:rPr lang="da-DK" noProof="0" dirty="0">
              <a:solidFill>
                <a:srgbClr val="211A52"/>
              </a:solidFill>
              <a:latin typeface="Arial" panose="020B0604020202020204" pitchFamily="34" charset="0"/>
              <a:cs typeface="Arial" panose="020B0604020202020204" pitchFamily="34" charset="0"/>
            </a:rPr>
            <a:t>).</a:t>
          </a:r>
        </a:p>
      </dgm:t>
    </dgm:pt>
    <dgm:pt modelId="{6F3606CF-D301-47AC-BCC1-D6FA7BCBD499}" type="parTrans" cxnId="{6D618D99-8952-4923-8081-5AEF90069F00}">
      <dgm:prSet/>
      <dgm:spPr/>
      <dgm:t>
        <a:bodyPr/>
        <a:lstStyle/>
        <a:p>
          <a:endParaRPr lang="en-US"/>
        </a:p>
      </dgm:t>
    </dgm:pt>
    <dgm:pt modelId="{FC19435E-EB78-4E61-858F-1D97DAAFFB33}" type="sibTrans" cxnId="{6D618D99-8952-4923-8081-5AEF90069F00}">
      <dgm:prSet/>
      <dgm:spPr/>
      <dgm:t>
        <a:bodyPr/>
        <a:lstStyle/>
        <a:p>
          <a:endParaRPr lang="en-US"/>
        </a:p>
      </dgm:t>
    </dgm:pt>
    <dgm:pt modelId="{23684DF7-10D3-4146-9730-663D50B79F4F}">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Let transport: Elbiler, hybridbiler, brændselsceller, range </a:t>
          </a:r>
          <a:r>
            <a:rPr lang="da-DK" noProof="0" dirty="0" err="1">
              <a:solidFill>
                <a:srgbClr val="211A52"/>
              </a:solidFill>
              <a:latin typeface="Arial" panose="020B0604020202020204" pitchFamily="34" charset="0"/>
              <a:cs typeface="Arial" panose="020B0604020202020204" pitchFamily="34" charset="0"/>
            </a:rPr>
            <a:t>extender</a:t>
          </a:r>
          <a:r>
            <a:rPr lang="da-DK" noProof="0" dirty="0">
              <a:solidFill>
                <a:srgbClr val="211A52"/>
              </a:solidFill>
              <a:latin typeface="Arial" panose="020B0604020202020204" pitchFamily="34" charset="0"/>
              <a:cs typeface="Arial" panose="020B0604020202020204" pitchFamily="34" charset="0"/>
            </a:rPr>
            <a:t>, infrastruktur til ladning mv.</a:t>
          </a:r>
        </a:p>
      </dgm:t>
    </dgm:pt>
    <dgm:pt modelId="{7726134F-EB39-4B65-83D9-9E5FC9B8B47D}" type="parTrans" cxnId="{62B47896-528A-40C2-9A50-F6F8F9971DF8}">
      <dgm:prSet/>
      <dgm:spPr/>
      <dgm:t>
        <a:bodyPr/>
        <a:lstStyle/>
        <a:p>
          <a:endParaRPr lang="en-US"/>
        </a:p>
      </dgm:t>
    </dgm:pt>
    <dgm:pt modelId="{868DBCBB-AA90-4179-9909-9787CE0FE7F5}" type="sibTrans" cxnId="{62B47896-528A-40C2-9A50-F6F8F9971DF8}">
      <dgm:prSet/>
      <dgm:spPr/>
      <dgm:t>
        <a:bodyPr/>
        <a:lstStyle/>
        <a:p>
          <a:endParaRPr lang="en-US"/>
        </a:p>
      </dgm:t>
    </dgm:pt>
    <dgm:pt modelId="{45809EE0-DF72-48A2-8D80-20B85BC13239}">
      <dgm:prSet/>
      <dgm:spPr/>
      <dgm:t>
        <a:bodyPr/>
        <a:lstStyle/>
        <a:p>
          <a:pPr>
            <a:lnSpc>
              <a:spcPct val="100000"/>
            </a:lnSpc>
          </a:pPr>
          <a:r>
            <a:rPr lang="en-US" dirty="0">
              <a:solidFill>
                <a:srgbClr val="211A52"/>
              </a:solidFill>
              <a:latin typeface="Arial" panose="020B0604020202020204" pitchFamily="34" charset="0"/>
              <a:cs typeface="Arial" panose="020B0604020202020204" pitchFamily="34" charset="0"/>
            </a:rPr>
            <a:t>Droner </a:t>
          </a:r>
          <a:r>
            <a:rPr lang="da-DK" noProof="0" dirty="0">
              <a:solidFill>
                <a:srgbClr val="211A52"/>
              </a:solidFill>
              <a:latin typeface="Arial" panose="020B0604020202020204" pitchFamily="34" charset="0"/>
              <a:cs typeface="Arial" panose="020B0604020202020204" pitchFamily="34" charset="0"/>
            </a:rPr>
            <a:t>og robotter til varetransport, overvågning og diagnosticering på miljø- og energiområdet</a:t>
          </a:r>
          <a:r>
            <a:rPr lang="en-US" dirty="0">
              <a:solidFill>
                <a:srgbClr val="211A52"/>
              </a:solidFill>
              <a:latin typeface="Arial" panose="020B0604020202020204" pitchFamily="34" charset="0"/>
              <a:cs typeface="Arial" panose="020B0604020202020204" pitchFamily="34" charset="0"/>
            </a:rPr>
            <a:t>.</a:t>
          </a:r>
        </a:p>
      </dgm:t>
    </dgm:pt>
    <dgm:pt modelId="{D80A98F7-6400-4441-86C0-A6F31F723C13}" type="parTrans" cxnId="{61475DD5-217F-47B2-94FE-2487E23BFD43}">
      <dgm:prSet/>
      <dgm:spPr/>
      <dgm:t>
        <a:bodyPr/>
        <a:lstStyle/>
        <a:p>
          <a:endParaRPr lang="en-US"/>
        </a:p>
      </dgm:t>
    </dgm:pt>
    <dgm:pt modelId="{A77BB388-F387-4A5C-B15E-95BCDA957553}" type="sibTrans" cxnId="{61475DD5-217F-47B2-94FE-2487E23BFD43}">
      <dgm:prSet/>
      <dgm:spPr/>
      <dgm:t>
        <a:bodyPr/>
        <a:lstStyle/>
        <a:p>
          <a:endParaRPr lang="en-US"/>
        </a:p>
      </dgm:t>
    </dgm:pt>
    <dgm:pt modelId="{18DF672C-6B56-4733-BE45-4E55433558BB}">
      <dgm:prSet/>
      <dgm:spPr/>
      <dgm:t>
        <a:bodyPr/>
        <a:lstStyle/>
        <a:p>
          <a:pPr>
            <a:lnSpc>
              <a:spcPct val="100000"/>
            </a:lnSpc>
          </a:pPr>
          <a:r>
            <a:rPr lang="da-DK" noProof="0" dirty="0">
              <a:solidFill>
                <a:srgbClr val="211A52"/>
              </a:solidFill>
              <a:latin typeface="Arial" panose="020B0604020202020204" pitchFamily="34" charset="0"/>
              <a:cs typeface="Arial" panose="020B0604020202020204" pitchFamily="34" charset="0"/>
            </a:rPr>
            <a:t>Energibesparelser ved lette konstruktioner og nye materialer samt forbedret logistik og forsyningskæder. </a:t>
          </a:r>
        </a:p>
      </dgm:t>
    </dgm:pt>
    <dgm:pt modelId="{1876159F-1445-45BA-B834-6F4BFAF6260B}" type="parTrans" cxnId="{D59179D0-7DF9-4D65-986A-99FE2482F0A1}">
      <dgm:prSet/>
      <dgm:spPr/>
      <dgm:t>
        <a:bodyPr/>
        <a:lstStyle/>
        <a:p>
          <a:endParaRPr lang="en-US"/>
        </a:p>
      </dgm:t>
    </dgm:pt>
    <dgm:pt modelId="{F1D60408-AC08-4EA6-B233-3DF8345D899F}" type="sibTrans" cxnId="{D59179D0-7DF9-4D65-986A-99FE2482F0A1}">
      <dgm:prSet/>
      <dgm:spPr/>
      <dgm:t>
        <a:bodyPr/>
        <a:lstStyle/>
        <a:p>
          <a:endParaRPr lang="en-US"/>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AI til intelligent trafikstyring, grøn kørselsadfærd, autonomi og support til føreren. </a:t>
          </a:r>
        </a:p>
      </dgm:t>
    </dgm:pt>
    <dgm:pt modelId="{3E99B2C3-4775-44E2-9E45-5C4083D2A2F3}" type="parTrans" cxnId="{900DB6CA-D1A2-4682-9477-4568F9F7AFA1}">
      <dgm:prSet/>
      <dgm:spPr/>
      <dgm:t>
        <a:bodyPr/>
        <a:lstStyle/>
        <a:p>
          <a:endParaRPr lang="da-DK"/>
        </a:p>
      </dgm:t>
    </dgm:pt>
    <dgm:pt modelId="{A2AF923B-ACF8-46A3-BF3A-65A890C53547}" type="sibTrans" cxnId="{900DB6CA-D1A2-4682-9477-4568F9F7AFA1}">
      <dgm:prSet/>
      <dgm:spPr/>
      <dgm:t>
        <a:bodyPr/>
        <a:lstStyle/>
        <a:p>
          <a:endParaRPr lang="da-DK"/>
        </a:p>
      </dgm:t>
    </dgm:pt>
    <dgm:pt modelId="{89A7DB9F-F9DE-4891-97C4-377927711E64}">
      <dgm:prSet/>
      <dgm:spPr/>
      <dgm:t>
        <a:bodyPr/>
        <a:lstStyle/>
        <a:p>
          <a:pPr>
            <a:lnSpc>
              <a:spcPct val="100000"/>
            </a:lnSpc>
          </a:pPr>
          <a:r>
            <a:rPr lang="da-DK" dirty="0">
              <a:solidFill>
                <a:srgbClr val="211A52"/>
              </a:solidFill>
              <a:latin typeface="+mn-lt"/>
              <a:cs typeface="Arial" panose="020B0604020202020204" pitchFamily="34" charset="0"/>
            </a:rPr>
            <a:t>Brugeren af teknologi, adfær</a:t>
          </a:r>
          <a:r>
            <a:rPr lang="da-DK" dirty="0">
              <a:solidFill>
                <a:srgbClr val="211A52"/>
              </a:solidFill>
              <a:latin typeface="+mn-lt"/>
            </a:rPr>
            <a:t>d og hverdagspraksis</a:t>
          </a:r>
          <a:r>
            <a:rPr lang="da-DK" dirty="0"/>
            <a:t>.</a:t>
          </a:r>
        </a:p>
      </dgm:t>
    </dgm:pt>
    <dgm:pt modelId="{3EA83FAE-6503-4B22-AC09-87CF8C86961C}" type="parTrans" cxnId="{ECB3B948-04B2-4C00-B5C7-807A6D7F294D}">
      <dgm:prSet/>
      <dgm:spPr/>
      <dgm:t>
        <a:bodyPr/>
        <a:lstStyle/>
        <a:p>
          <a:endParaRPr lang="da-DK"/>
        </a:p>
      </dgm:t>
    </dgm:pt>
    <dgm:pt modelId="{8D5A5564-372E-480D-9854-90000873D6DA}" type="sibTrans" cxnId="{ECB3B948-04B2-4C00-B5C7-807A6D7F294D}">
      <dgm:prSet/>
      <dgm:spPr/>
      <dgm:t>
        <a:bodyPr/>
        <a:lstStyle/>
        <a:p>
          <a:endParaRPr lang="da-DK"/>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6"/>
      <dgm:spPr/>
    </dgm:pt>
    <dgm:pt modelId="{5F3EF3A7-ABA3-442D-8520-2219FA742BF3}" type="pres">
      <dgm:prSet presAssocID="{1A7A02A8-2E91-4F0A-9CEB-67CDCC89D37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ump truck"/>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6">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6"/>
      <dgm:spPr/>
    </dgm:pt>
    <dgm:pt modelId="{3162D89A-4B7D-4EF5-A740-6F9940172C62}" type="pres">
      <dgm:prSet presAssocID="{23684DF7-10D3-4146-9730-663D50B79F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lectric Car"/>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6">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6"/>
      <dgm:spPr/>
    </dgm:pt>
    <dgm:pt modelId="{0AF41D8E-304D-4794-B306-B352DD21405A}" type="pres">
      <dgm:prSet presAssocID="{45809EE0-DF72-48A2-8D80-20B85BC1323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elikopter med 4 propeller med massiv udfyldn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6">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6" custLinFactNeighborY="197"/>
      <dgm:spPr/>
    </dgm:pt>
    <dgm:pt modelId="{70621C5C-9F05-4D2D-8185-2783A84BC977}" type="pres">
      <dgm:prSet presAssocID="{18DF672C-6B56-4733-BE45-4E55433558B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orbundet med massiv udfyldning"/>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6">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6"/>
      <dgm:spPr/>
    </dgm:pt>
    <dgm:pt modelId="{D7796668-AC21-4F3A-A906-DCCFB2DBD622}" type="pres">
      <dgm:prSet presAssocID="{08926C1A-60A4-46BC-A7AE-2F8FBB41A90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rafiklys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6">
        <dgm:presLayoutVars>
          <dgm:chMax val="0"/>
          <dgm:chPref val="0"/>
        </dgm:presLayoutVars>
      </dgm:prSet>
      <dgm:spPr/>
    </dgm:pt>
    <dgm:pt modelId="{48BBB7AD-B1C1-495C-A077-548F4EEE2788}" type="pres">
      <dgm:prSet presAssocID="{A2AF923B-ACF8-46A3-BF3A-65A890C53547}" presName="sibTrans" presStyleCnt="0"/>
      <dgm:spPr/>
    </dgm:pt>
    <dgm:pt modelId="{DD08967F-AE74-4CFC-AFE1-325C822EA48F}" type="pres">
      <dgm:prSet presAssocID="{89A7DB9F-F9DE-4891-97C4-377927711E64}" presName="compNode" presStyleCnt="0"/>
      <dgm:spPr/>
    </dgm:pt>
    <dgm:pt modelId="{1508AFB5-1DD8-41A4-B122-11812F304DB2}" type="pres">
      <dgm:prSet presAssocID="{89A7DB9F-F9DE-4891-97C4-377927711E64}" presName="bgRect" presStyleLbl="bgShp" presStyleIdx="5" presStyleCnt="6"/>
      <dgm:spPr/>
    </dgm:pt>
    <dgm:pt modelId="{2638C1EF-C6EC-4490-9993-B05E161F4F81}" type="pres">
      <dgm:prSet presAssocID="{89A7DB9F-F9DE-4891-97C4-377927711E6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Mental tilstand med massiv udfyldning"/>
        </a:ext>
      </dgm:extLst>
    </dgm:pt>
    <dgm:pt modelId="{693959C8-9846-4AD7-A2A1-C2445FA6C913}" type="pres">
      <dgm:prSet presAssocID="{89A7DB9F-F9DE-4891-97C4-377927711E64}" presName="spaceRect" presStyleCnt="0"/>
      <dgm:spPr/>
    </dgm:pt>
    <dgm:pt modelId="{F771DE68-A180-4849-8756-ED46D6DE9A9E}" type="pres">
      <dgm:prSet presAssocID="{89A7DB9F-F9DE-4891-97C4-377927711E64}" presName="parTx" presStyleLbl="revTx" presStyleIdx="5" presStyleCnt="6" custLinFactNeighborY="-3550">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ECB3B948-04B2-4C00-B5C7-807A6D7F294D}" srcId="{2117C08C-0F49-4344-94CF-8E9B481D86CE}" destId="{89A7DB9F-F9DE-4891-97C4-377927711E64}" srcOrd="5" destOrd="0" parTransId="{3EA83FAE-6503-4B22-AC09-87CF8C86961C}" sibTransId="{8D5A5564-372E-480D-9854-90000873D6DA}"/>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858C2CC5-7435-49E7-AE11-9F00BBCCD2C6}" type="presOf" srcId="{89A7DB9F-F9DE-4891-97C4-377927711E64}" destId="{F771DE68-A180-4849-8756-ED46D6DE9A9E}" srcOrd="0" destOrd="0" presId="urn:microsoft.com/office/officeart/2018/2/layout/IconVerticalSolidList"/>
    <dgm:cxn modelId="{900DB6CA-D1A2-4682-9477-4568F9F7AFA1}" srcId="{2117C08C-0F49-4344-94CF-8E9B481D86CE}" destId="{08926C1A-60A4-46BC-A7AE-2F8FBB41A904}" srcOrd="4" destOrd="0" parTransId="{3E99B2C3-4775-44E2-9E45-5C4083D2A2F3}" sibTransId="{A2AF923B-ACF8-46A3-BF3A-65A890C53547}"/>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7" destOrd="0" presId="urn:microsoft.com/office/officeart/2018/2/layout/IconVerticalSolidList"/>
    <dgm:cxn modelId="{FDC5FA95-2C49-4BB7-A8C0-ECD806E2284F}" type="presParOf" srcId="{141FA8C4-0D22-47DF-AFCB-BEEF1C3022C8}" destId="{28492083-BACE-4E8F-8396-338B5254255F}" srcOrd="8"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 modelId="{ED640FB7-A5A7-407D-8E2E-6CF8A2BF5C4D}" type="presParOf" srcId="{141FA8C4-0D22-47DF-AFCB-BEEF1C3022C8}" destId="{48BBB7AD-B1C1-495C-A077-548F4EEE2788}" srcOrd="9" destOrd="0" presId="urn:microsoft.com/office/officeart/2018/2/layout/IconVerticalSolidList"/>
    <dgm:cxn modelId="{CFA7AE2F-74DC-4D06-BE07-ACD15C0A05CF}" type="presParOf" srcId="{141FA8C4-0D22-47DF-AFCB-BEEF1C3022C8}" destId="{DD08967F-AE74-4CFC-AFE1-325C822EA48F}" srcOrd="10" destOrd="0" presId="urn:microsoft.com/office/officeart/2018/2/layout/IconVerticalSolidList"/>
    <dgm:cxn modelId="{D916D349-55DC-4EFF-A6BD-A9B6309582EB}" type="presParOf" srcId="{DD08967F-AE74-4CFC-AFE1-325C822EA48F}" destId="{1508AFB5-1DD8-41A4-B122-11812F304DB2}" srcOrd="0" destOrd="0" presId="urn:microsoft.com/office/officeart/2018/2/layout/IconVerticalSolidList"/>
    <dgm:cxn modelId="{2BCAC0F8-B55F-4DC7-9AA4-B19134D4E854}" type="presParOf" srcId="{DD08967F-AE74-4CFC-AFE1-325C822EA48F}" destId="{2638C1EF-C6EC-4490-9993-B05E161F4F81}" srcOrd="1" destOrd="0" presId="urn:microsoft.com/office/officeart/2018/2/layout/IconVerticalSolidList"/>
    <dgm:cxn modelId="{2703B9B4-D6EE-4D9E-8527-0A9147AA321F}" type="presParOf" srcId="{DD08967F-AE74-4CFC-AFE1-325C822EA48F}" destId="{693959C8-9846-4AD7-A2A1-C2445FA6C913}" srcOrd="2" destOrd="0" presId="urn:microsoft.com/office/officeart/2018/2/layout/IconVerticalSolidList"/>
    <dgm:cxn modelId="{5D531F30-F6EA-4F1C-941D-29D52D577569}" type="presParOf" srcId="{DD08967F-AE74-4CFC-AFE1-325C822EA48F}" destId="{F771DE68-A180-4849-8756-ED46D6DE9A9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materialer, komponenter og processer i byggeriet samt forbedret indeklima.</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23684DF7-10D3-4146-9730-663D50B79F4F}">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Forsyningsinfrastruktur i byer inkl. kloakker, regnvand mv.</a:t>
          </a:r>
          <a:endParaRPr lang="da-DK" noProof="0" dirty="0">
            <a:solidFill>
              <a:srgbClr val="211A52"/>
            </a:solidFill>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868DBCBB-AA90-4179-9909-9787CE0FE7F5}" type="sib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Social og økonomisk bæredygtighed, Life </a:t>
          </a:r>
          <a:r>
            <a:rPr lang="da-DK" dirty="0" err="1">
              <a:solidFill>
                <a:srgbClr val="211A52"/>
              </a:solidFill>
              <a:latin typeface="Arial" panose="020B0604020202020204" pitchFamily="34" charset="0"/>
              <a:cs typeface="Arial" panose="020B0604020202020204" pitchFamily="34" charset="0"/>
            </a:rPr>
            <a:t>Cycle</a:t>
          </a:r>
          <a:r>
            <a:rPr lang="da-DK" dirty="0">
              <a:solidFill>
                <a:srgbClr val="211A52"/>
              </a:solidFill>
              <a:latin typeface="Arial" panose="020B0604020202020204" pitchFamily="34" charset="0"/>
              <a:cs typeface="Arial" panose="020B0604020202020204" pitchFamily="34" charset="0"/>
            </a:rPr>
            <a:t> </a:t>
          </a:r>
          <a:r>
            <a:rPr lang="da-DK" dirty="0" err="1">
              <a:solidFill>
                <a:srgbClr val="211A52"/>
              </a:solidFill>
              <a:latin typeface="Arial" panose="020B0604020202020204" pitchFamily="34" charset="0"/>
              <a:cs typeface="Arial" panose="020B0604020202020204" pitchFamily="34" charset="0"/>
            </a:rPr>
            <a:t>Cost</a:t>
          </a:r>
          <a:r>
            <a:rPr lang="da-DK" dirty="0">
              <a:solidFill>
                <a:srgbClr val="211A52"/>
              </a:solidFill>
              <a:latin typeface="Arial" panose="020B0604020202020204" pitchFamily="34" charset="0"/>
              <a:cs typeface="Arial" panose="020B0604020202020204" pitchFamily="34" charset="0"/>
            </a:rPr>
            <a:t> (LCC), Life </a:t>
          </a:r>
          <a:r>
            <a:rPr lang="da-DK" dirty="0" err="1">
              <a:solidFill>
                <a:srgbClr val="211A52"/>
              </a:solidFill>
              <a:latin typeface="Arial" panose="020B0604020202020204" pitchFamily="34" charset="0"/>
              <a:cs typeface="Arial" panose="020B0604020202020204" pitchFamily="34" charset="0"/>
            </a:rPr>
            <a:t>Cycle</a:t>
          </a:r>
          <a:r>
            <a:rPr lang="da-DK" dirty="0">
              <a:solidFill>
                <a:srgbClr val="211A52"/>
              </a:solidFill>
              <a:latin typeface="Arial" panose="020B0604020202020204" pitchFamily="34" charset="0"/>
              <a:cs typeface="Arial" panose="020B0604020202020204" pitchFamily="34" charset="0"/>
            </a:rPr>
            <a:t> Analysis (LCA) for materialer og CO2-belastning.</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Digitalisering og udnyttelse af data med henblik på optimering af byggeriets processer i design-, udførelses- og driftsfasen.</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Brugen af teknologi, adfærd og hverdagspraksis.</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89A7DB9F-F9DE-4891-97C4-377927711E6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Byggeri og byplanlægning, som tilgodeser natur og grønne rekreative områder i byer.</a:t>
          </a:r>
        </a:p>
      </dgm:t>
    </dgm:pt>
    <dgm:pt modelId="{3EA83FAE-6503-4B22-AC09-87CF8C86961C}" type="parTrans" cxnId="{ECB3B948-04B2-4C00-B5C7-807A6D7F294D}">
      <dgm:prSet/>
      <dgm:spPr/>
      <dgm:t>
        <a:bodyPr/>
        <a:lstStyle/>
        <a:p>
          <a:endParaRPr lang="da-DK">
            <a:latin typeface="Arial" panose="020B0604020202020204" pitchFamily="34" charset="0"/>
            <a:cs typeface="Arial" panose="020B0604020202020204" pitchFamily="34" charset="0"/>
          </a:endParaRPr>
        </a:p>
      </dgm:t>
    </dgm:pt>
    <dgm:pt modelId="{8D5A5564-372E-480D-9854-90000873D6DA}" type="sibTrans" cxnId="{ECB3B948-04B2-4C00-B5C7-807A6D7F294D}">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6"/>
      <dgm:spPr/>
    </dgm:pt>
    <dgm:pt modelId="{5F3EF3A7-ABA3-442D-8520-2219FA742BF3}" type="pres">
      <dgm:prSet presAssocID="{1A7A02A8-2E91-4F0A-9CEB-67CDCC89D37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øbende forbedring kontur"/>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6">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6"/>
      <dgm:spPr/>
    </dgm:pt>
    <dgm:pt modelId="{3162D89A-4B7D-4EF5-A740-6F9940172C62}" type="pres">
      <dgm:prSet presAssocID="{23684DF7-10D3-4146-9730-663D50B79F4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y med massiv udfyldning"/>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6">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6"/>
      <dgm:spPr/>
    </dgm:pt>
    <dgm:pt modelId="{0AF41D8E-304D-4794-B306-B352DD21405A}" type="pres">
      <dgm:prSet presAssocID="{45809EE0-DF72-48A2-8D80-20B85BC1323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stainability"/>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6">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6" custLinFactNeighborY="197"/>
      <dgm:spPr/>
    </dgm:pt>
    <dgm:pt modelId="{70621C5C-9F05-4D2D-8185-2783A84BC977}" type="pres">
      <dgm:prSet presAssocID="{18DF672C-6B56-4733-BE45-4E55433558B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6">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6"/>
      <dgm:spPr/>
    </dgm:pt>
    <dgm:pt modelId="{D7796668-AC21-4F3A-A906-DCCFB2DBD622}" type="pres">
      <dgm:prSet presAssocID="{08926C1A-60A4-46BC-A7AE-2F8FBB41A90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tik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6">
        <dgm:presLayoutVars>
          <dgm:chMax val="0"/>
          <dgm:chPref val="0"/>
        </dgm:presLayoutVars>
      </dgm:prSet>
      <dgm:spPr/>
    </dgm:pt>
    <dgm:pt modelId="{48BBB7AD-B1C1-495C-A077-548F4EEE2788}" type="pres">
      <dgm:prSet presAssocID="{A2AF923B-ACF8-46A3-BF3A-65A890C53547}" presName="sibTrans" presStyleCnt="0"/>
      <dgm:spPr/>
    </dgm:pt>
    <dgm:pt modelId="{DD08967F-AE74-4CFC-AFE1-325C822EA48F}" type="pres">
      <dgm:prSet presAssocID="{89A7DB9F-F9DE-4891-97C4-377927711E64}" presName="compNode" presStyleCnt="0"/>
      <dgm:spPr/>
    </dgm:pt>
    <dgm:pt modelId="{1508AFB5-1DD8-41A4-B122-11812F304DB2}" type="pres">
      <dgm:prSet presAssocID="{89A7DB9F-F9DE-4891-97C4-377927711E64}" presName="bgRect" presStyleLbl="bgShp" presStyleIdx="5" presStyleCnt="6" custLinFactNeighborX="-20005" custLinFactNeighborY="235"/>
      <dgm:spPr/>
    </dgm:pt>
    <dgm:pt modelId="{2638C1EF-C6EC-4490-9993-B05E161F4F81}" type="pres">
      <dgm:prSet presAssocID="{89A7DB9F-F9DE-4891-97C4-377927711E6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orest scene"/>
        </a:ext>
      </dgm:extLst>
    </dgm:pt>
    <dgm:pt modelId="{693959C8-9846-4AD7-A2A1-C2445FA6C913}" type="pres">
      <dgm:prSet presAssocID="{89A7DB9F-F9DE-4891-97C4-377927711E64}" presName="spaceRect" presStyleCnt="0"/>
      <dgm:spPr/>
    </dgm:pt>
    <dgm:pt modelId="{F771DE68-A180-4849-8756-ED46D6DE9A9E}" type="pres">
      <dgm:prSet presAssocID="{89A7DB9F-F9DE-4891-97C4-377927711E64}" presName="parTx" presStyleLbl="revTx" presStyleIdx="5" presStyleCnt="6">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ECB3B948-04B2-4C00-B5C7-807A6D7F294D}" srcId="{2117C08C-0F49-4344-94CF-8E9B481D86CE}" destId="{89A7DB9F-F9DE-4891-97C4-377927711E64}" srcOrd="5" destOrd="0" parTransId="{3EA83FAE-6503-4B22-AC09-87CF8C86961C}" sibTransId="{8D5A5564-372E-480D-9854-90000873D6DA}"/>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858C2CC5-7435-49E7-AE11-9F00BBCCD2C6}" type="presOf" srcId="{89A7DB9F-F9DE-4891-97C4-377927711E64}" destId="{F771DE68-A180-4849-8756-ED46D6DE9A9E}" srcOrd="0" destOrd="0" presId="urn:microsoft.com/office/officeart/2018/2/layout/IconVerticalSolidList"/>
    <dgm:cxn modelId="{900DB6CA-D1A2-4682-9477-4568F9F7AFA1}" srcId="{2117C08C-0F49-4344-94CF-8E9B481D86CE}" destId="{08926C1A-60A4-46BC-A7AE-2F8FBB41A904}" srcOrd="4" destOrd="0" parTransId="{3E99B2C3-4775-44E2-9E45-5C4083D2A2F3}" sibTransId="{A2AF923B-ACF8-46A3-BF3A-65A890C53547}"/>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7" destOrd="0" presId="urn:microsoft.com/office/officeart/2018/2/layout/IconVerticalSolidList"/>
    <dgm:cxn modelId="{FDC5FA95-2C49-4BB7-A8C0-ECD806E2284F}" type="presParOf" srcId="{141FA8C4-0D22-47DF-AFCB-BEEF1C3022C8}" destId="{28492083-BACE-4E8F-8396-338B5254255F}" srcOrd="8"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 modelId="{ED640FB7-A5A7-407D-8E2E-6CF8A2BF5C4D}" type="presParOf" srcId="{141FA8C4-0D22-47DF-AFCB-BEEF1C3022C8}" destId="{48BBB7AD-B1C1-495C-A077-548F4EEE2788}" srcOrd="9" destOrd="0" presId="urn:microsoft.com/office/officeart/2018/2/layout/IconVerticalSolidList"/>
    <dgm:cxn modelId="{CFA7AE2F-74DC-4D06-BE07-ACD15C0A05CF}" type="presParOf" srcId="{141FA8C4-0D22-47DF-AFCB-BEEF1C3022C8}" destId="{DD08967F-AE74-4CFC-AFE1-325C822EA48F}" srcOrd="10" destOrd="0" presId="urn:microsoft.com/office/officeart/2018/2/layout/IconVerticalSolidList"/>
    <dgm:cxn modelId="{D916D349-55DC-4EFF-A6BD-A9B6309582EB}" type="presParOf" srcId="{DD08967F-AE74-4CFC-AFE1-325C822EA48F}" destId="{1508AFB5-1DD8-41A4-B122-11812F304DB2}" srcOrd="0" destOrd="0" presId="urn:microsoft.com/office/officeart/2018/2/layout/IconVerticalSolidList"/>
    <dgm:cxn modelId="{2BCAC0F8-B55F-4DC7-9AA4-B19134D4E854}" type="presParOf" srcId="{DD08967F-AE74-4CFC-AFE1-325C822EA48F}" destId="{2638C1EF-C6EC-4490-9993-B05E161F4F81}" srcOrd="1" destOrd="0" presId="urn:microsoft.com/office/officeart/2018/2/layout/IconVerticalSolidList"/>
    <dgm:cxn modelId="{2703B9B4-D6EE-4D9E-8527-0A9147AA321F}" type="presParOf" srcId="{DD08967F-AE74-4CFC-AFE1-325C822EA48F}" destId="{693959C8-9846-4AD7-A2A1-C2445FA6C913}" srcOrd="2" destOrd="0" presId="urn:microsoft.com/office/officeart/2018/2/layout/IconVerticalSolidList"/>
    <dgm:cxn modelId="{5D531F30-F6EA-4F1C-941D-29D52D577569}" type="presParOf" srcId="{DD08967F-AE74-4CFC-AFE1-325C822EA48F}" destId="{F771DE68-A180-4849-8756-ED46D6DE9A9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Alternativer til sprøjtegifte.</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23684DF7-10D3-4146-9730-663D50B79F4F}">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Bevare biodiversitet i terrestriske systemer, marine og ferske vande.</a:t>
          </a:r>
          <a:endParaRPr lang="da-DK" noProof="0" dirty="0">
            <a:solidFill>
              <a:srgbClr val="211A52"/>
            </a:solidFill>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868DBCBB-AA90-4179-9909-9787CE0FE7F5}" type="sib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Bæredygtigt fiskeri.</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Monitorering af miljøstatus og biodiversitet gennem nyttiggørelse af værktøjer og smarte løsninger (herunder droner og </a:t>
          </a:r>
          <a:r>
            <a:rPr lang="da-DK" dirty="0" err="1">
              <a:solidFill>
                <a:srgbClr val="211A52"/>
              </a:solidFill>
              <a:latin typeface="Arial" panose="020B0604020202020204" pitchFamily="34" charset="0"/>
              <a:cs typeface="Arial" panose="020B0604020202020204" pitchFamily="34" charset="0"/>
            </a:rPr>
            <a:t>eDNA</a:t>
          </a:r>
          <a:r>
            <a:rPr lang="da-DK" dirty="0">
              <a:solidFill>
                <a:srgbClr val="211A52"/>
              </a:solidFill>
              <a:latin typeface="Arial" panose="020B0604020202020204" pitchFamily="34" charset="0"/>
              <a:cs typeface="Arial" panose="020B0604020202020204" pitchFamily="34" charset="0"/>
            </a:rPr>
            <a:t>).</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custT="1"/>
      <dgm:spPr/>
      <dgm:t>
        <a:bodyPr/>
        <a:lstStyle/>
        <a:p>
          <a:pPr>
            <a:lnSpc>
              <a:spcPct val="100000"/>
            </a:lnSpc>
          </a:pPr>
          <a:r>
            <a:rPr lang="da-DK" sz="1400" dirty="0">
              <a:solidFill>
                <a:srgbClr val="211A52"/>
              </a:solidFill>
              <a:latin typeface="Arial" panose="020B0604020202020204" pitchFamily="34" charset="0"/>
              <a:cs typeface="Arial" panose="020B0604020202020204" pitchFamily="34" charset="0"/>
            </a:rPr>
            <a:t>Udnyttelse af mikrober til sikring af et godt miljø og rent drikkevand, bæredygtig udvikling og genbrug af ressourcer, samt sundhed for dyr og mennesker.</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5" custScaleY="137861"/>
      <dgm:spPr/>
    </dgm:pt>
    <dgm:pt modelId="{5F3EF3A7-ABA3-442D-8520-2219FA742BF3}" type="pres">
      <dgm:prSet presAssocID="{1A7A02A8-2E91-4F0A-9CEB-67CDCC89D37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prøjt med massiv udfyldnin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5" custLinFactNeighborY="-1024">
        <dgm:presLayoutVars>
          <dgm:chMax val="0"/>
          <dgm:chPref val="0"/>
        </dgm:presLayoutVars>
      </dgm:prSet>
      <dgm:spPr/>
    </dgm:pt>
    <dgm:pt modelId="{8D0A75B3-41E9-4C7A-8C40-0908182F5B3B}" type="pres">
      <dgm:prSet presAssocID="{FC19435E-EB78-4E61-858F-1D97DAAFFB33}"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5" custScaleY="148960"/>
      <dgm:spPr/>
    </dgm:pt>
    <dgm:pt modelId="{3162D89A-4B7D-4EF5-A740-6F9940172C62}" type="pres">
      <dgm:prSet presAssocID="{23684DF7-10D3-4146-9730-663D50B79F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Anemone og clownfish med massiv udfyldning"/>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5" custLinFactNeighborY="-1024">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5" custLinFactNeighborX="832" custLinFactNeighborY="-931"/>
      <dgm:spPr/>
    </dgm:pt>
    <dgm:pt modelId="{0AF41D8E-304D-4794-B306-B352DD21405A}" type="pres">
      <dgm:prSet presAssocID="{45809EE0-DF72-48A2-8D80-20B85BC1323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sh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5" custLinFactNeighborY="-814">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5" custScaleY="177961" custLinFactNeighborY="197"/>
      <dgm:spPr/>
    </dgm:pt>
    <dgm:pt modelId="{70621C5C-9F05-4D2D-8185-2783A84BC977}" type="pres">
      <dgm:prSet presAssocID="{18DF672C-6B56-4733-BE45-4E55433558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likopter med 4 propeller med massiv udfyldning"/>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5" custLinFactNeighborY="-2284">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5" custScaleY="188802"/>
      <dgm:spPr/>
    </dgm:pt>
    <dgm:pt modelId="{D7796668-AC21-4F3A-A906-DCCFB2DBD622}" type="pres">
      <dgm:prSet presAssocID="{08926C1A-60A4-46BC-A7AE-2F8FBB41A90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Åben hånd med plante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5" custLinFactNeighborX="-629" custLinFactNeighborY="2123">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6D618D99-8952-4923-8081-5AEF90069F00}" srcId="{2117C08C-0F49-4344-94CF-8E9B481D86CE}" destId="{1A7A02A8-2E91-4F0A-9CEB-67CDCC89D37B}" srcOrd="0" destOrd="0" parTransId="{6F3606CF-D301-47AC-BCC1-D6FA7BCBD499}" sibTransId="{FC19435E-EB78-4E61-858F-1D97DAAFFB33}"/>
    <dgm:cxn modelId="{900DB6CA-D1A2-4682-9477-4568F9F7AFA1}" srcId="{2117C08C-0F49-4344-94CF-8E9B481D86CE}" destId="{08926C1A-60A4-46BC-A7AE-2F8FBB41A904}" srcOrd="4" destOrd="0" parTransId="{3E99B2C3-4775-44E2-9E45-5C4083D2A2F3}" sibTransId="{A2AF923B-ACF8-46A3-BF3A-65A890C53547}"/>
    <dgm:cxn modelId="{47BAE3CF-E8F6-4032-A7A4-47A51FA21F22}" type="presOf" srcId="{23684DF7-10D3-4146-9730-663D50B79F4F}" destId="{2452BFED-0553-4E12-89F6-20F298CECE79}" srcOrd="0" destOrd="0" presId="urn:microsoft.com/office/officeart/2018/2/layout/IconVerticalSolidList"/>
    <dgm:cxn modelId="{D59179D0-7DF9-4D65-986A-99FE2482F0A1}" srcId="{2117C08C-0F49-4344-94CF-8E9B481D86CE}" destId="{18DF672C-6B56-4733-BE45-4E55433558BB}" srcOrd="3" destOrd="0" parTransId="{1876159F-1445-45BA-B834-6F4BFAF6260B}" sibTransId="{F1D60408-AC08-4EA6-B233-3DF8345D899F}"/>
    <dgm:cxn modelId="{61475DD5-217F-47B2-94FE-2487E23BFD43}" srcId="{2117C08C-0F49-4344-94CF-8E9B481D86CE}" destId="{45809EE0-DF72-48A2-8D80-20B85BC13239}" srcOrd="2"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0AEC1740-491F-4001-8EF4-09732D05FD45}" type="presParOf" srcId="{141FA8C4-0D22-47DF-AFCB-BEEF1C3022C8}" destId="{EDAC0804-8EEE-48E9-8F2D-F38D17F585B0}" srcOrd="2" destOrd="0" presId="urn:microsoft.com/office/officeart/2018/2/layout/IconVerticalSolidList"/>
    <dgm:cxn modelId="{44DAE9BB-6C45-41F5-BE4D-35E572581019}" type="presParOf" srcId="{EDAC0804-8EEE-48E9-8F2D-F38D17F585B0}" destId="{C7C6FD6C-C567-4B58-A3BB-5C30CDD52E17}" srcOrd="0" destOrd="0" presId="urn:microsoft.com/office/officeart/2018/2/layout/IconVerticalSolidList"/>
    <dgm:cxn modelId="{E00A01A2-B446-439F-8E81-720121A80C2C}" type="presParOf" srcId="{EDAC0804-8EEE-48E9-8F2D-F38D17F585B0}" destId="{3162D89A-4B7D-4EF5-A740-6F9940172C62}" srcOrd="1" destOrd="0" presId="urn:microsoft.com/office/officeart/2018/2/layout/IconVerticalSolidList"/>
    <dgm:cxn modelId="{9A41BA3B-DD76-410F-A725-FDA5CBE5B9EB}" type="presParOf" srcId="{EDAC0804-8EEE-48E9-8F2D-F38D17F585B0}" destId="{F94424FE-3E14-4683-B0F0-0B53BC2322D5}" srcOrd="2" destOrd="0" presId="urn:microsoft.com/office/officeart/2018/2/layout/IconVerticalSolidList"/>
    <dgm:cxn modelId="{3D386A64-CFB9-4C53-8329-35BD77C1AC26}" type="presParOf" srcId="{EDAC0804-8EEE-48E9-8F2D-F38D17F585B0}" destId="{2452BFED-0553-4E12-89F6-20F298CECE79}" srcOrd="3" destOrd="0" presId="urn:microsoft.com/office/officeart/2018/2/layout/IconVerticalSolidList"/>
    <dgm:cxn modelId="{849BDB3C-9454-4B7A-A150-0DB28F70AD62}" type="presParOf" srcId="{141FA8C4-0D22-47DF-AFCB-BEEF1C3022C8}" destId="{7F14804B-DED8-4C97-A5FB-970F5D853AAE}" srcOrd="3" destOrd="0" presId="urn:microsoft.com/office/officeart/2018/2/layout/IconVerticalSolidList"/>
    <dgm:cxn modelId="{88274BC2-9A3B-45B6-9A17-20D5163EF99F}" type="presParOf" srcId="{141FA8C4-0D22-47DF-AFCB-BEEF1C3022C8}" destId="{BA2CC502-261A-40E0-99EA-1F7730EE629A}" srcOrd="4"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5" destOrd="0" presId="urn:microsoft.com/office/officeart/2018/2/layout/IconVerticalSolidList"/>
    <dgm:cxn modelId="{981CB6C5-B14E-440E-AB51-9D9AEC396F73}" type="presParOf" srcId="{141FA8C4-0D22-47DF-AFCB-BEEF1C3022C8}" destId="{60AE1BB8-8E05-4A69-94AB-703F49C78346}" srcOrd="6"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7" destOrd="0" presId="urn:microsoft.com/office/officeart/2018/2/layout/IconVerticalSolidList"/>
    <dgm:cxn modelId="{FDC5FA95-2C49-4BB7-A8C0-ECD806E2284F}" type="presParOf" srcId="{141FA8C4-0D22-47DF-AFCB-BEEF1C3022C8}" destId="{28492083-BACE-4E8F-8396-338B5254255F}" srcOrd="8"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45809EE0-DF72-48A2-8D80-20B85BC13239}">
      <dgm:prSet/>
      <dgm:spPr/>
      <dgm:t>
        <a:bodyPr/>
        <a:lstStyle/>
        <a:p>
          <a:pPr>
            <a:lnSpc>
              <a:spcPct val="100000"/>
            </a:lnSpc>
          </a:pPr>
          <a:r>
            <a:rPr lang="da-DK" dirty="0" err="1">
              <a:solidFill>
                <a:srgbClr val="211A52"/>
              </a:solidFill>
              <a:latin typeface="Arial" panose="020B0604020202020204" pitchFamily="34" charset="0"/>
              <a:cs typeface="Arial" panose="020B0604020202020204" pitchFamily="34" charset="0"/>
            </a:rPr>
            <a:t>Genombaseret</a:t>
          </a:r>
          <a:r>
            <a:rPr lang="da-DK" dirty="0">
              <a:solidFill>
                <a:srgbClr val="211A52"/>
              </a:solidFill>
              <a:latin typeface="Arial" panose="020B0604020202020204" pitchFamily="34" charset="0"/>
              <a:cs typeface="Arial" panose="020B0604020202020204" pitchFamily="34" charset="0"/>
            </a:rPr>
            <a:t> avl/forædling vha. molekylære teknikker, modellering og prædiktive algoritmer.</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alternativer til pesticider – herunder brug af </a:t>
          </a:r>
          <a:r>
            <a:rPr lang="da-DK" dirty="0" err="1">
              <a:solidFill>
                <a:srgbClr val="211A52"/>
              </a:solidFill>
              <a:latin typeface="Arial" panose="020B0604020202020204" pitchFamily="34" charset="0"/>
              <a:cs typeface="Arial" panose="020B0604020202020204" pitchFamily="34" charset="0"/>
            </a:rPr>
            <a:t>endosymbionter</a:t>
          </a:r>
          <a:r>
            <a:rPr lang="da-DK" dirty="0">
              <a:solidFill>
                <a:srgbClr val="211A52"/>
              </a:solidFill>
              <a:latin typeface="Arial" panose="020B0604020202020204" pitchFamily="34" charset="0"/>
              <a:cs typeface="Arial" panose="020B0604020202020204" pitchFamily="34" charset="0"/>
            </a:rPr>
            <a:t> til bekæmpelse af skadedyr.</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Nye DNA-baserede metoder til identifikation og sporing af sygdomsfremkaldende organismer.</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9291D004-FA77-4BCC-975B-7B324311797C}">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Teknologi til jordbrug, stalde og fødevareproduktion med fokus på bæredygtighed, dyrevelfærd, autonomi, effektivitet mv.</a:t>
          </a:r>
        </a:p>
      </dgm:t>
    </dgm:pt>
    <dgm:pt modelId="{1EAB6DB9-F2C1-4D92-8C20-5D48F0602E58}" type="parTrans" cxnId="{B0952ED5-B443-4D29-8646-137683B6DCC5}">
      <dgm:prSet/>
      <dgm:spPr/>
      <dgm:t>
        <a:bodyPr/>
        <a:lstStyle/>
        <a:p>
          <a:endParaRPr lang="da-DK">
            <a:latin typeface="Arial" panose="020B0604020202020204" pitchFamily="34" charset="0"/>
            <a:cs typeface="Arial" panose="020B0604020202020204" pitchFamily="34" charset="0"/>
          </a:endParaRPr>
        </a:p>
      </dgm:t>
    </dgm:pt>
    <dgm:pt modelId="{BBB72FCA-454B-4C76-8CE1-88CF160C20CE}" type="sibTrans" cxnId="{B0952ED5-B443-4D29-8646-137683B6DCC5}">
      <dgm:prSet/>
      <dgm:spPr/>
      <dgm:t>
        <a:bodyPr/>
        <a:lstStyle/>
        <a:p>
          <a:endParaRPr lang="da-DK">
            <a:latin typeface="Arial" panose="020B0604020202020204" pitchFamily="34" charset="0"/>
            <a:cs typeface="Arial" panose="020B0604020202020204" pitchFamily="34" charset="0"/>
          </a:endParaRPr>
        </a:p>
      </dgm:t>
    </dgm:pt>
    <dgm:pt modelId="{23684DF7-10D3-4146-9730-663D50B79F4F}">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Grøn bioraffinering til bæredygtig produktion af foder og fødevareprotein, energi og gødning.</a:t>
          </a:r>
          <a:endParaRPr lang="da-DK" noProof="0" dirty="0">
            <a:solidFill>
              <a:srgbClr val="211A52"/>
            </a:solidFill>
            <a:latin typeface="Arial" panose="020B0604020202020204" pitchFamily="34" charset="0"/>
            <a:cs typeface="Arial" panose="020B0604020202020204" pitchFamily="34" charset="0"/>
          </a:endParaRPr>
        </a:p>
      </dgm:t>
    </dgm:pt>
    <dgm:pt modelId="{868DBCBB-AA90-4179-9909-9787CE0FE7F5}" type="sib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7726134F-EB39-4B65-83D9-9E5FC9B8B47D}" type="parTrans" cxnId="{62B47896-528A-40C2-9A50-F6F8F9971DF8}">
      <dgm:prSet/>
      <dgm:spPr/>
      <dgm:t>
        <a:bodyPr/>
        <a:lstStyle/>
        <a:p>
          <a:endParaRPr lang="en-US">
            <a:latin typeface="Arial" panose="020B0604020202020204" pitchFamily="34" charset="0"/>
            <a:cs typeface="Arial" panose="020B0604020202020204" pitchFamily="34" charset="0"/>
          </a:endParaRPr>
        </a:p>
      </dgm:t>
    </dgm:pt>
    <dgm:pt modelId="{D4DAD22E-0C11-2246-9DB5-8B3F3001D66D}">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Alternative proteinkilder såsom plante og insekt-baserede fødevarer, foder og havbaseret akvakultur.</a:t>
          </a:r>
          <a:endParaRPr lang="da-DK" dirty="0"/>
        </a:p>
      </dgm:t>
    </dgm:pt>
    <dgm:pt modelId="{C3DFC5EC-C0CF-5A45-A4F2-0F8EBA18D8A2}" type="parTrans" cxnId="{798B699E-8ECB-5347-9A3C-09204C28CFF2}">
      <dgm:prSet/>
      <dgm:spPr/>
      <dgm:t>
        <a:bodyPr/>
        <a:lstStyle/>
        <a:p>
          <a:endParaRPr lang="da-DK"/>
        </a:p>
      </dgm:t>
    </dgm:pt>
    <dgm:pt modelId="{BDC007F8-421F-CA4E-9428-E3978D7B2E2B}" type="sibTrans" cxnId="{798B699E-8ECB-5347-9A3C-09204C28CFF2}">
      <dgm:prSet/>
      <dgm:spPr/>
      <dgm:t>
        <a:bodyPr/>
        <a:lstStyle/>
        <a:p>
          <a:endParaRPr lang="da-DK"/>
        </a:p>
      </dgm:t>
    </dgm:pt>
    <dgm:pt modelId="{141FA8C4-0D22-47DF-AFCB-BEEF1C3022C8}" type="pres">
      <dgm:prSet presAssocID="{2117C08C-0F49-4344-94CF-8E9B481D86CE}" presName="root" presStyleCnt="0">
        <dgm:presLayoutVars>
          <dgm:dir/>
          <dgm:resizeHandles val="exact"/>
        </dgm:presLayoutVars>
      </dgm:prSet>
      <dgm:spPr/>
    </dgm:pt>
    <dgm:pt modelId="{21F967EA-9470-5243-90CF-A595CF36ACCC}" type="pres">
      <dgm:prSet presAssocID="{D4DAD22E-0C11-2246-9DB5-8B3F3001D66D}" presName="compNode" presStyleCnt="0"/>
      <dgm:spPr/>
    </dgm:pt>
    <dgm:pt modelId="{5F79B1C0-7211-6546-AC6E-304011CDF617}" type="pres">
      <dgm:prSet presAssocID="{D4DAD22E-0C11-2246-9DB5-8B3F3001D66D}" presName="bgRect" presStyleLbl="bgShp" presStyleIdx="0" presStyleCnt="6" custScaleX="99984" custScaleY="227125" custLinFactNeighborX="735"/>
      <dgm:spPr/>
    </dgm:pt>
    <dgm:pt modelId="{DA99837C-12BC-9146-8897-BF43C8E961A8}" type="pres">
      <dgm:prSet presAssocID="{D4DAD22E-0C11-2246-9DB5-8B3F3001D66D}" presName="iconRect" presStyleLbl="node1" presStyleIdx="0" presStyleCnt="6" custScaleX="267023" custScaleY="267020" custLinFactNeighborX="97032" custLinFactNeighborY="9391"/>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1AF6166E-80B0-FC46-85BC-04AC5BD7714A}" type="pres">
      <dgm:prSet presAssocID="{D4DAD22E-0C11-2246-9DB5-8B3F3001D66D}" presName="spaceRect" presStyleCnt="0"/>
      <dgm:spPr/>
    </dgm:pt>
    <dgm:pt modelId="{8FB7AA22-D73A-6644-A2DD-4E4E9DAD5E8E}" type="pres">
      <dgm:prSet presAssocID="{D4DAD22E-0C11-2246-9DB5-8B3F3001D66D}" presName="parTx" presStyleLbl="revTx" presStyleIdx="0" presStyleCnt="6" custScaleX="93878" custLinFactNeighborX="2187" custLinFactNeighborY="-15309">
        <dgm:presLayoutVars>
          <dgm:chMax val="0"/>
          <dgm:chPref val="0"/>
        </dgm:presLayoutVars>
      </dgm:prSet>
      <dgm:spPr/>
    </dgm:pt>
    <dgm:pt modelId="{84CC5744-526F-1441-BF5D-EDE9C0AA3372}" type="pres">
      <dgm:prSet presAssocID="{BDC007F8-421F-CA4E-9428-E3978D7B2E2B}" presName="sibTrans" presStyleCnt="0"/>
      <dgm:spPr/>
    </dgm:pt>
    <dgm:pt modelId="{EDAC0804-8EEE-48E9-8F2D-F38D17F585B0}" type="pres">
      <dgm:prSet presAssocID="{23684DF7-10D3-4146-9730-663D50B79F4F}" presName="compNode" presStyleCnt="0"/>
      <dgm:spPr/>
    </dgm:pt>
    <dgm:pt modelId="{C7C6FD6C-C567-4B58-A3BB-5C30CDD52E17}" type="pres">
      <dgm:prSet presAssocID="{23684DF7-10D3-4146-9730-663D50B79F4F}" presName="bgRect" presStyleLbl="bgShp" presStyleIdx="1" presStyleCnt="6" custScaleY="226663"/>
      <dgm:spPr/>
    </dgm:pt>
    <dgm:pt modelId="{3162D89A-4B7D-4EF5-A740-6F9940172C62}" type="pres">
      <dgm:prSet presAssocID="{23684DF7-10D3-4146-9730-663D50B79F4F}" presName="iconRect" presStyleLbl="node1" presStyleIdx="1" presStyleCnt="6" custScaleX="323669" custScaleY="323666" custLinFactNeighborX="7524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nt"/>
        </a:ext>
      </dgm:extLst>
    </dgm:pt>
    <dgm:pt modelId="{F94424FE-3E14-4683-B0F0-0B53BC2322D5}" type="pres">
      <dgm:prSet presAssocID="{23684DF7-10D3-4146-9730-663D50B79F4F}" presName="spaceRect" presStyleCnt="0"/>
      <dgm:spPr/>
    </dgm:pt>
    <dgm:pt modelId="{2452BFED-0553-4E12-89F6-20F298CECE79}" type="pres">
      <dgm:prSet presAssocID="{23684DF7-10D3-4146-9730-663D50B79F4F}" presName="parTx" presStyleLbl="revTx" presStyleIdx="1" presStyleCnt="6" custScaleX="92592" custLinFactNeighborY="-21150">
        <dgm:presLayoutVars>
          <dgm:chMax val="0"/>
          <dgm:chPref val="0"/>
        </dgm:presLayoutVars>
      </dgm:prSet>
      <dgm:spPr/>
    </dgm:pt>
    <dgm:pt modelId="{7F14804B-DED8-4C97-A5FB-970F5D853AAE}" type="pres">
      <dgm:prSet presAssocID="{868DBCBB-AA90-4179-9909-9787CE0FE7F5}"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2" presStyleCnt="6" custScaleY="237193" custLinFactNeighborX="832" custLinFactNeighborY="-931"/>
      <dgm:spPr/>
    </dgm:pt>
    <dgm:pt modelId="{0AF41D8E-304D-4794-B306-B352DD21405A}" type="pres">
      <dgm:prSet presAssocID="{45809EE0-DF72-48A2-8D80-20B85BC13239}" presName="iconRect" presStyleLbl="node1" presStyleIdx="2" presStyleCnt="6" custScaleX="323669" custScaleY="323666" custLinFactNeighborX="7524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etriskål kontur"/>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2" presStyleCnt="6" custScaleX="92592" custLinFactNeighborY="-18550">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3" presStyleCnt="6" custScaleY="268209" custLinFactNeighborY="197"/>
      <dgm:spPr/>
    </dgm:pt>
    <dgm:pt modelId="{70621C5C-9F05-4D2D-8185-2783A84BC977}" type="pres">
      <dgm:prSet presAssocID="{18DF672C-6B56-4733-BE45-4E55433558BB}" presName="iconRect" presStyleLbl="node1" presStyleIdx="3" presStyleCnt="6" custScaleX="323669" custScaleY="323666" custLinFactNeighborX="7524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g spray"/>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3" presStyleCnt="6" custScaleX="92592" custLinFactNeighborY="-14840">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4" presStyleCnt="6" custScaleY="214854"/>
      <dgm:spPr/>
    </dgm:pt>
    <dgm:pt modelId="{D7796668-AC21-4F3A-A906-DCCFB2DBD622}" type="pres">
      <dgm:prSet presAssocID="{08926C1A-60A4-46BC-A7AE-2F8FBB41A904}" presName="iconRect" presStyleLbl="node1" presStyleIdx="4" presStyleCnt="6" custScaleX="323669" custScaleY="323666" custLinFactNeighborX="7549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NA"/>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4" presStyleCnt="6" custScaleX="93069" custLinFactNeighborY="-18550">
        <dgm:presLayoutVars>
          <dgm:chMax val="0"/>
          <dgm:chPref val="0"/>
        </dgm:presLayoutVars>
      </dgm:prSet>
      <dgm:spPr/>
    </dgm:pt>
    <dgm:pt modelId="{7905FB49-8DD1-4CAC-B145-F863F6153440}" type="pres">
      <dgm:prSet presAssocID="{A2AF923B-ACF8-46A3-BF3A-65A890C53547}" presName="sibTrans" presStyleCnt="0"/>
      <dgm:spPr/>
    </dgm:pt>
    <dgm:pt modelId="{05096B8B-FD39-4B47-8520-107BF8AEC1D4}" type="pres">
      <dgm:prSet presAssocID="{9291D004-FA77-4BCC-975B-7B324311797C}" presName="compNode" presStyleCnt="0"/>
      <dgm:spPr/>
    </dgm:pt>
    <dgm:pt modelId="{5C972DB5-2528-470B-BE5D-EB094DD4550C}" type="pres">
      <dgm:prSet presAssocID="{9291D004-FA77-4BCC-975B-7B324311797C}" presName="bgRect" presStyleLbl="bgShp" presStyleIdx="5" presStyleCnt="6" custScaleY="235242"/>
      <dgm:spPr/>
    </dgm:pt>
    <dgm:pt modelId="{76FBFC1E-04FF-4134-81F3-D9CC4592FA73}" type="pres">
      <dgm:prSet presAssocID="{9291D004-FA77-4BCC-975B-7B324311797C}" presName="iconRect" presStyleLbl="node1" presStyleIdx="5" presStyleCnt="6" custScaleX="287267" custScaleY="271428" custLinFactNeighborX="72983" custLinFactNeighborY="-942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Afgrøder med massiv udfyldning"/>
        </a:ext>
      </dgm:extLst>
    </dgm:pt>
    <dgm:pt modelId="{D6662FD3-1E3A-45FC-A5F8-2C31EA003075}" type="pres">
      <dgm:prSet presAssocID="{9291D004-FA77-4BCC-975B-7B324311797C}" presName="spaceRect" presStyleCnt="0"/>
      <dgm:spPr/>
    </dgm:pt>
    <dgm:pt modelId="{F0BBCDAD-17FB-486E-B571-0530B0B3432B}" type="pres">
      <dgm:prSet presAssocID="{9291D004-FA77-4BCC-975B-7B324311797C}" presName="parTx" presStyleLbl="revTx" presStyleIdx="5" presStyleCnt="6" custScaleX="98277" custLinFactNeighborX="1344" custLinFactNeighborY="-13536">
        <dgm:presLayoutVars>
          <dgm:chMax val="0"/>
          <dgm:chPref val="0"/>
        </dgm:presLayoutVars>
      </dgm:prSet>
      <dgm:spPr/>
    </dgm:pt>
  </dgm:ptLst>
  <dgm:cxnLst>
    <dgm:cxn modelId="{F826443F-EDAB-4541-8BAB-F86A274FD124}" type="presOf" srcId="{2117C08C-0F49-4344-94CF-8E9B481D86CE}" destId="{141FA8C4-0D22-47DF-AFCB-BEEF1C3022C8}" srcOrd="0" destOrd="0" presId="urn:microsoft.com/office/officeart/2018/2/layout/IconVerticalSolidList"/>
    <dgm:cxn modelId="{CE94A64C-740A-B440-9A26-1FAC160D4A96}" type="presOf" srcId="{18DF672C-6B56-4733-BE45-4E55433558BB}" destId="{DFE651D3-4814-432C-930D-8D8DFFBA7592}" srcOrd="0" destOrd="0" presId="urn:microsoft.com/office/officeart/2018/2/layout/IconVerticalSolidList"/>
    <dgm:cxn modelId="{8B226D6F-C60E-9A40-B9A6-E89E6D8C4F63}" type="presOf" srcId="{45809EE0-DF72-48A2-8D80-20B85BC13239}" destId="{7B13C266-7A43-4623-9A73-DACBCE5B391A}" srcOrd="0" destOrd="0" presId="urn:microsoft.com/office/officeart/2018/2/layout/IconVerticalSolidList"/>
    <dgm:cxn modelId="{55D7765A-B8C1-2D4A-8259-0F15E1C66C3E}" type="presOf" srcId="{08926C1A-60A4-46BC-A7AE-2F8FBB41A904}" destId="{1A285899-A0EB-43AB-B1D6-E8F4D362FB33}" srcOrd="0" destOrd="0" presId="urn:microsoft.com/office/officeart/2018/2/layout/IconVerticalSolidList"/>
    <dgm:cxn modelId="{62B47896-528A-40C2-9A50-F6F8F9971DF8}" srcId="{2117C08C-0F49-4344-94CF-8E9B481D86CE}" destId="{23684DF7-10D3-4146-9730-663D50B79F4F}" srcOrd="1" destOrd="0" parTransId="{7726134F-EB39-4B65-83D9-9E5FC9B8B47D}" sibTransId="{868DBCBB-AA90-4179-9909-9787CE0FE7F5}"/>
    <dgm:cxn modelId="{798B699E-8ECB-5347-9A3C-09204C28CFF2}" srcId="{2117C08C-0F49-4344-94CF-8E9B481D86CE}" destId="{D4DAD22E-0C11-2246-9DB5-8B3F3001D66D}" srcOrd="0" destOrd="0" parTransId="{C3DFC5EC-C0CF-5A45-A4F2-0F8EBA18D8A2}" sibTransId="{BDC007F8-421F-CA4E-9428-E3978D7B2E2B}"/>
    <dgm:cxn modelId="{631569B4-6F83-0F4F-8904-1F9C16FC2357}" type="presOf" srcId="{D4DAD22E-0C11-2246-9DB5-8B3F3001D66D}" destId="{8FB7AA22-D73A-6644-A2DD-4E4E9DAD5E8E}" srcOrd="0" destOrd="0" presId="urn:microsoft.com/office/officeart/2018/2/layout/IconVerticalSolidList"/>
    <dgm:cxn modelId="{900DB6CA-D1A2-4682-9477-4568F9F7AFA1}" srcId="{2117C08C-0F49-4344-94CF-8E9B481D86CE}" destId="{08926C1A-60A4-46BC-A7AE-2F8FBB41A904}" srcOrd="4" destOrd="0" parTransId="{3E99B2C3-4775-44E2-9E45-5C4083D2A2F3}" sibTransId="{A2AF923B-ACF8-46A3-BF3A-65A890C53547}"/>
    <dgm:cxn modelId="{D59179D0-7DF9-4D65-986A-99FE2482F0A1}" srcId="{2117C08C-0F49-4344-94CF-8E9B481D86CE}" destId="{18DF672C-6B56-4733-BE45-4E55433558BB}" srcOrd="3" destOrd="0" parTransId="{1876159F-1445-45BA-B834-6F4BFAF6260B}" sibTransId="{F1D60408-AC08-4EA6-B233-3DF8345D899F}"/>
    <dgm:cxn modelId="{BFE6EED1-AD3E-DE4C-9E13-70E2DCF0494C}" type="presOf" srcId="{9291D004-FA77-4BCC-975B-7B324311797C}" destId="{F0BBCDAD-17FB-486E-B571-0530B0B3432B}" srcOrd="0" destOrd="0" presId="urn:microsoft.com/office/officeart/2018/2/layout/IconVerticalSolidList"/>
    <dgm:cxn modelId="{B0952ED5-B443-4D29-8646-137683B6DCC5}" srcId="{2117C08C-0F49-4344-94CF-8E9B481D86CE}" destId="{9291D004-FA77-4BCC-975B-7B324311797C}" srcOrd="5" destOrd="0" parTransId="{1EAB6DB9-F2C1-4D92-8C20-5D48F0602E58}" sibTransId="{BBB72FCA-454B-4C76-8CE1-88CF160C20CE}"/>
    <dgm:cxn modelId="{61475DD5-217F-47B2-94FE-2487E23BFD43}" srcId="{2117C08C-0F49-4344-94CF-8E9B481D86CE}" destId="{45809EE0-DF72-48A2-8D80-20B85BC13239}" srcOrd="2" destOrd="0" parTransId="{D80A98F7-6400-4441-86C0-A6F31F723C13}" sibTransId="{A77BB388-F387-4A5C-B15E-95BCDA957553}"/>
    <dgm:cxn modelId="{73E0D4E1-DFAB-3346-9C8F-F9EE4A724AB4}" type="presOf" srcId="{23684DF7-10D3-4146-9730-663D50B79F4F}" destId="{2452BFED-0553-4E12-89F6-20F298CECE79}" srcOrd="0" destOrd="0" presId="urn:microsoft.com/office/officeart/2018/2/layout/IconVerticalSolidList"/>
    <dgm:cxn modelId="{CB84D615-2922-5846-BC13-F05568461E06}" type="presParOf" srcId="{141FA8C4-0D22-47DF-AFCB-BEEF1C3022C8}" destId="{21F967EA-9470-5243-90CF-A595CF36ACCC}" srcOrd="0" destOrd="0" presId="urn:microsoft.com/office/officeart/2018/2/layout/IconVerticalSolidList"/>
    <dgm:cxn modelId="{2CAEC306-43B3-4144-9499-CCD9C2707D4C}" type="presParOf" srcId="{21F967EA-9470-5243-90CF-A595CF36ACCC}" destId="{5F79B1C0-7211-6546-AC6E-304011CDF617}" srcOrd="0" destOrd="0" presId="urn:microsoft.com/office/officeart/2018/2/layout/IconVerticalSolidList"/>
    <dgm:cxn modelId="{6BFB8C97-7F46-CE48-BDE4-0D28B9FF6B93}" type="presParOf" srcId="{21F967EA-9470-5243-90CF-A595CF36ACCC}" destId="{DA99837C-12BC-9146-8897-BF43C8E961A8}" srcOrd="1" destOrd="0" presId="urn:microsoft.com/office/officeart/2018/2/layout/IconVerticalSolidList"/>
    <dgm:cxn modelId="{37562C0B-DDA9-D34C-8A90-6BF57F23FD5E}" type="presParOf" srcId="{21F967EA-9470-5243-90CF-A595CF36ACCC}" destId="{1AF6166E-80B0-FC46-85BC-04AC5BD7714A}" srcOrd="2" destOrd="0" presId="urn:microsoft.com/office/officeart/2018/2/layout/IconVerticalSolidList"/>
    <dgm:cxn modelId="{4E9B52D6-63B7-8C4E-871B-F6049CB552DA}" type="presParOf" srcId="{21F967EA-9470-5243-90CF-A595CF36ACCC}" destId="{8FB7AA22-D73A-6644-A2DD-4E4E9DAD5E8E}" srcOrd="3" destOrd="0" presId="urn:microsoft.com/office/officeart/2018/2/layout/IconVerticalSolidList"/>
    <dgm:cxn modelId="{E1EFBB84-A29E-A342-B71E-61129333C040}" type="presParOf" srcId="{141FA8C4-0D22-47DF-AFCB-BEEF1C3022C8}" destId="{84CC5744-526F-1441-BF5D-EDE9C0AA3372}" srcOrd="1" destOrd="0" presId="urn:microsoft.com/office/officeart/2018/2/layout/IconVerticalSolidList"/>
    <dgm:cxn modelId="{092E749F-3C42-EA4E-9AF5-B09568E8CAB2}" type="presParOf" srcId="{141FA8C4-0D22-47DF-AFCB-BEEF1C3022C8}" destId="{EDAC0804-8EEE-48E9-8F2D-F38D17F585B0}" srcOrd="2" destOrd="0" presId="urn:microsoft.com/office/officeart/2018/2/layout/IconVerticalSolidList"/>
    <dgm:cxn modelId="{E64DD83B-212C-C74B-B24E-FAC47DF363F3}" type="presParOf" srcId="{EDAC0804-8EEE-48E9-8F2D-F38D17F585B0}" destId="{C7C6FD6C-C567-4B58-A3BB-5C30CDD52E17}" srcOrd="0" destOrd="0" presId="urn:microsoft.com/office/officeart/2018/2/layout/IconVerticalSolidList"/>
    <dgm:cxn modelId="{49D21057-36C1-C445-8117-C3F544974CCB}" type="presParOf" srcId="{EDAC0804-8EEE-48E9-8F2D-F38D17F585B0}" destId="{3162D89A-4B7D-4EF5-A740-6F9940172C62}" srcOrd="1" destOrd="0" presId="urn:microsoft.com/office/officeart/2018/2/layout/IconVerticalSolidList"/>
    <dgm:cxn modelId="{43E23411-6644-9E4C-A688-702F42314AD5}" type="presParOf" srcId="{EDAC0804-8EEE-48E9-8F2D-F38D17F585B0}" destId="{F94424FE-3E14-4683-B0F0-0B53BC2322D5}" srcOrd="2" destOrd="0" presId="urn:microsoft.com/office/officeart/2018/2/layout/IconVerticalSolidList"/>
    <dgm:cxn modelId="{33BAFE61-C490-7840-80D4-4B06EA9BA191}" type="presParOf" srcId="{EDAC0804-8EEE-48E9-8F2D-F38D17F585B0}" destId="{2452BFED-0553-4E12-89F6-20F298CECE79}" srcOrd="3" destOrd="0" presId="urn:microsoft.com/office/officeart/2018/2/layout/IconVerticalSolidList"/>
    <dgm:cxn modelId="{1AF73AD1-4F08-234A-A743-8E27547B1F70}" type="presParOf" srcId="{141FA8C4-0D22-47DF-AFCB-BEEF1C3022C8}" destId="{7F14804B-DED8-4C97-A5FB-970F5D853AAE}" srcOrd="3" destOrd="0" presId="urn:microsoft.com/office/officeart/2018/2/layout/IconVerticalSolidList"/>
    <dgm:cxn modelId="{E3DEE39E-28BC-4747-BFB3-5B5E97D438A3}" type="presParOf" srcId="{141FA8C4-0D22-47DF-AFCB-BEEF1C3022C8}" destId="{BA2CC502-261A-40E0-99EA-1F7730EE629A}" srcOrd="4" destOrd="0" presId="urn:microsoft.com/office/officeart/2018/2/layout/IconVerticalSolidList"/>
    <dgm:cxn modelId="{AFF244C3-FD1A-E84D-B208-E8220C54A1F0}" type="presParOf" srcId="{BA2CC502-261A-40E0-99EA-1F7730EE629A}" destId="{B5C2E581-DFC2-4D73-9CBD-5BDA9AF895C3}" srcOrd="0" destOrd="0" presId="urn:microsoft.com/office/officeart/2018/2/layout/IconVerticalSolidList"/>
    <dgm:cxn modelId="{945B0150-E7F5-7E4A-B6F6-AA3AC09B5497}" type="presParOf" srcId="{BA2CC502-261A-40E0-99EA-1F7730EE629A}" destId="{0AF41D8E-304D-4794-B306-B352DD21405A}" srcOrd="1" destOrd="0" presId="urn:microsoft.com/office/officeart/2018/2/layout/IconVerticalSolidList"/>
    <dgm:cxn modelId="{0DD8AF70-4E85-5D45-9C27-D43214A73ACD}" type="presParOf" srcId="{BA2CC502-261A-40E0-99EA-1F7730EE629A}" destId="{FFB027F9-9A5B-4BC6-8130-A7672905BCC9}" srcOrd="2" destOrd="0" presId="urn:microsoft.com/office/officeart/2018/2/layout/IconVerticalSolidList"/>
    <dgm:cxn modelId="{3A19199A-0F55-2048-92CF-2EE1654F943B}" type="presParOf" srcId="{BA2CC502-261A-40E0-99EA-1F7730EE629A}" destId="{7B13C266-7A43-4623-9A73-DACBCE5B391A}" srcOrd="3" destOrd="0" presId="urn:microsoft.com/office/officeart/2018/2/layout/IconVerticalSolidList"/>
    <dgm:cxn modelId="{20CCCFAD-B346-094F-AC03-E781C11A2C58}" type="presParOf" srcId="{141FA8C4-0D22-47DF-AFCB-BEEF1C3022C8}" destId="{C588D0A7-FB0E-46A3-A1BF-66883BE5CFE3}" srcOrd="5" destOrd="0" presId="urn:microsoft.com/office/officeart/2018/2/layout/IconVerticalSolidList"/>
    <dgm:cxn modelId="{F6423AAE-4914-EB44-B003-02D1BFCCD84F}" type="presParOf" srcId="{141FA8C4-0D22-47DF-AFCB-BEEF1C3022C8}" destId="{60AE1BB8-8E05-4A69-94AB-703F49C78346}" srcOrd="6" destOrd="0" presId="urn:microsoft.com/office/officeart/2018/2/layout/IconVerticalSolidList"/>
    <dgm:cxn modelId="{FD47F75F-39EB-0A41-BA61-F0A0828DEB9F}" type="presParOf" srcId="{60AE1BB8-8E05-4A69-94AB-703F49C78346}" destId="{941B5402-40B0-416B-9DF1-62884B2374ED}" srcOrd="0" destOrd="0" presId="urn:microsoft.com/office/officeart/2018/2/layout/IconVerticalSolidList"/>
    <dgm:cxn modelId="{B1108978-5ECF-6446-BCD8-1907D11CD44F}" type="presParOf" srcId="{60AE1BB8-8E05-4A69-94AB-703F49C78346}" destId="{70621C5C-9F05-4D2D-8185-2783A84BC977}" srcOrd="1" destOrd="0" presId="urn:microsoft.com/office/officeart/2018/2/layout/IconVerticalSolidList"/>
    <dgm:cxn modelId="{C4D64399-835C-4A4E-A794-FFEC76A8984E}" type="presParOf" srcId="{60AE1BB8-8E05-4A69-94AB-703F49C78346}" destId="{AEFB93C8-F285-426C-B710-E904A8FF273F}" srcOrd="2" destOrd="0" presId="urn:microsoft.com/office/officeart/2018/2/layout/IconVerticalSolidList"/>
    <dgm:cxn modelId="{4E89B0DC-441E-204A-85BE-071DB7A0908E}" type="presParOf" srcId="{60AE1BB8-8E05-4A69-94AB-703F49C78346}" destId="{DFE651D3-4814-432C-930D-8D8DFFBA7592}" srcOrd="3" destOrd="0" presId="urn:microsoft.com/office/officeart/2018/2/layout/IconVerticalSolidList"/>
    <dgm:cxn modelId="{3CB0BAF6-3A44-7B4D-BA84-B83655FABA70}" type="presParOf" srcId="{141FA8C4-0D22-47DF-AFCB-BEEF1C3022C8}" destId="{AC5C4C4F-1C09-400C-9D15-F94F418C5573}" srcOrd="7" destOrd="0" presId="urn:microsoft.com/office/officeart/2018/2/layout/IconVerticalSolidList"/>
    <dgm:cxn modelId="{2ACCF0B7-E9BB-A248-802B-B180BBAAF205}" type="presParOf" srcId="{141FA8C4-0D22-47DF-AFCB-BEEF1C3022C8}" destId="{28492083-BACE-4E8F-8396-338B5254255F}" srcOrd="8" destOrd="0" presId="urn:microsoft.com/office/officeart/2018/2/layout/IconVerticalSolidList"/>
    <dgm:cxn modelId="{B7BDE3A3-59EA-2949-B4CA-C8E13A2FF4E1}" type="presParOf" srcId="{28492083-BACE-4E8F-8396-338B5254255F}" destId="{3877B6B4-F1D7-44BB-B16E-42C3EB188374}" srcOrd="0" destOrd="0" presId="urn:microsoft.com/office/officeart/2018/2/layout/IconVerticalSolidList"/>
    <dgm:cxn modelId="{A1012417-8C8C-FE40-9401-63594F6506EB}" type="presParOf" srcId="{28492083-BACE-4E8F-8396-338B5254255F}" destId="{D7796668-AC21-4F3A-A906-DCCFB2DBD622}" srcOrd="1" destOrd="0" presId="urn:microsoft.com/office/officeart/2018/2/layout/IconVerticalSolidList"/>
    <dgm:cxn modelId="{E73AC21B-463A-FA4A-A1A4-AFC58E0333F0}" type="presParOf" srcId="{28492083-BACE-4E8F-8396-338B5254255F}" destId="{1D828398-F5A8-48B1-A9CE-1BBD1F79A04D}" srcOrd="2" destOrd="0" presId="urn:microsoft.com/office/officeart/2018/2/layout/IconVerticalSolidList"/>
    <dgm:cxn modelId="{029A0380-8943-C145-BABF-32ADE0DEE993}" type="presParOf" srcId="{28492083-BACE-4E8F-8396-338B5254255F}" destId="{1A285899-A0EB-43AB-B1D6-E8F4D362FB33}" srcOrd="3" destOrd="0" presId="urn:microsoft.com/office/officeart/2018/2/layout/IconVerticalSolidList"/>
    <dgm:cxn modelId="{CAF7865C-2DB4-644B-9387-CC3E3A65380B}" type="presParOf" srcId="{141FA8C4-0D22-47DF-AFCB-BEEF1C3022C8}" destId="{7905FB49-8DD1-4CAC-B145-F863F6153440}" srcOrd="9" destOrd="0" presId="urn:microsoft.com/office/officeart/2018/2/layout/IconVerticalSolidList"/>
    <dgm:cxn modelId="{B4400AF9-B983-0D48-BFB4-41D7388CC4CE}" type="presParOf" srcId="{141FA8C4-0D22-47DF-AFCB-BEEF1C3022C8}" destId="{05096B8B-FD39-4B47-8520-107BF8AEC1D4}" srcOrd="10" destOrd="0" presId="urn:microsoft.com/office/officeart/2018/2/layout/IconVerticalSolidList"/>
    <dgm:cxn modelId="{5E41A74E-2DAC-B947-A82D-F5D205DDD6A3}" type="presParOf" srcId="{05096B8B-FD39-4B47-8520-107BF8AEC1D4}" destId="{5C972DB5-2528-470B-BE5D-EB094DD4550C}" srcOrd="0" destOrd="0" presId="urn:microsoft.com/office/officeart/2018/2/layout/IconVerticalSolidList"/>
    <dgm:cxn modelId="{2951648A-6A82-B346-ADFF-A8ADD2308793}" type="presParOf" srcId="{05096B8B-FD39-4B47-8520-107BF8AEC1D4}" destId="{76FBFC1E-04FF-4134-81F3-D9CC4592FA73}" srcOrd="1" destOrd="0" presId="urn:microsoft.com/office/officeart/2018/2/layout/IconVerticalSolidList"/>
    <dgm:cxn modelId="{4F26E1CE-F8C6-C64A-B8F6-24E2FCBF309E}" type="presParOf" srcId="{05096B8B-FD39-4B47-8520-107BF8AEC1D4}" destId="{D6662FD3-1E3A-45FC-A5F8-2C31EA003075}" srcOrd="2" destOrd="0" presId="urn:microsoft.com/office/officeart/2018/2/layout/IconVerticalSolidList"/>
    <dgm:cxn modelId="{EC792EC0-2119-FB43-8491-EFDD4294350C}" type="presParOf" srcId="{05096B8B-FD39-4B47-8520-107BF8AEC1D4}" destId="{F0BBCDAD-17FB-486E-B571-0530B0B3432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Smart produktion med anvendelse af droner, robotter, </a:t>
          </a:r>
          <a:r>
            <a:rPr lang="da-DK" dirty="0" err="1">
              <a:solidFill>
                <a:srgbClr val="211A52"/>
              </a:solidFill>
              <a:latin typeface="Arial" panose="020B0604020202020204" pitchFamily="34" charset="0"/>
              <a:cs typeface="Arial" panose="020B0604020202020204" pitchFamily="34" charset="0"/>
            </a:rPr>
            <a:t>exoskeletter</a:t>
          </a:r>
          <a:r>
            <a:rPr lang="da-DK" dirty="0">
              <a:solidFill>
                <a:srgbClr val="211A52"/>
              </a:solidFill>
              <a:latin typeface="Arial" panose="020B0604020202020204" pitchFamily="34" charset="0"/>
              <a:cs typeface="Arial" panose="020B0604020202020204" pitchFamily="34" charset="0"/>
            </a:rPr>
            <a:t> mv</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processer, materialer og konstruktion til reduktion af det miljømæssige aftryk fra produktion og forsyningskæden.</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Reduktion af ressourceforbrug  gennem udvikling og udnyttelse af potentialer fra smart produktion, f.eks. </a:t>
          </a:r>
          <a:r>
            <a:rPr lang="da-DK" dirty="0" err="1">
              <a:solidFill>
                <a:srgbClr val="211A52"/>
              </a:solidFill>
              <a:latin typeface="Arial" panose="020B0604020202020204" pitchFamily="34" charset="0"/>
              <a:cs typeface="Arial" panose="020B0604020202020204" pitchFamily="34" charset="0"/>
            </a:rPr>
            <a:t>IoT</a:t>
          </a:r>
          <a:r>
            <a:rPr lang="da-DK" dirty="0">
              <a:solidFill>
                <a:srgbClr val="211A52"/>
              </a:solidFill>
              <a:latin typeface="Arial" panose="020B0604020202020204" pitchFamily="34" charset="0"/>
              <a:cs typeface="Arial" panose="020B0604020202020204" pitchFamily="34" charset="0"/>
            </a:rPr>
            <a:t>, Big data, AI, og robotter.</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err="1">
              <a:solidFill>
                <a:srgbClr val="211A52"/>
              </a:solidFill>
              <a:latin typeface="Arial" panose="020B0604020202020204" pitchFamily="34" charset="0"/>
              <a:cs typeface="Arial" panose="020B0604020202020204" pitchFamily="34" charset="0"/>
            </a:rPr>
            <a:t>Rekonfigurerbare</a:t>
          </a:r>
          <a:r>
            <a:rPr lang="da-DK" dirty="0">
              <a:solidFill>
                <a:srgbClr val="211A52"/>
              </a:solidFill>
              <a:latin typeface="Arial" panose="020B0604020202020204" pitchFamily="34" charset="0"/>
              <a:cs typeface="Arial" panose="020B0604020202020204" pitchFamily="34" charset="0"/>
            </a:rPr>
            <a:t> produktionssystemer med modulopbyggede enheder og brug af AI og big data udviklet i sammenhæng med menneskelig praksis for at sikre den bæredygtige omstilling</a:t>
          </a:r>
          <a:r>
            <a:rPr lang="da-DK" dirty="0">
              <a:latin typeface="Arial" panose="020B0604020202020204" pitchFamily="34" charset="0"/>
              <a:cs typeface="Arial" panose="020B0604020202020204" pitchFamily="34" charset="0"/>
            </a:rPr>
            <a:t>.</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4"/>
      <dgm:spPr/>
    </dgm:pt>
    <dgm:pt modelId="{5F3EF3A7-ABA3-442D-8520-2219FA742BF3}" type="pres">
      <dgm:prSet presAssocID="{1A7A02A8-2E91-4F0A-9CEB-67CDCC89D3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obothånd med massiv udfyldning"/>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4" custScaleY="108340" custLinFactNeighborY="3062">
        <dgm:presLayoutVars>
          <dgm:chMax val="0"/>
          <dgm:chPref val="0"/>
        </dgm:presLayoutVars>
      </dgm:prSet>
      <dgm:spPr/>
    </dgm:pt>
    <dgm:pt modelId="{8D0A75B3-41E9-4C7A-8C40-0908182F5B3B}" type="pres">
      <dgm:prSet presAssocID="{FC19435E-EB78-4E61-858F-1D97DAAFFB3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1" presStyleCnt="4" custLinFactNeighborX="832" custLinFactNeighborY="-931"/>
      <dgm:spPr/>
    </dgm:pt>
    <dgm:pt modelId="{0AF41D8E-304D-4794-B306-B352DD21405A}" type="pres">
      <dgm:prSet presAssocID="{45809EE0-DF72-48A2-8D80-20B85BC1323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peat"/>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1" presStyleCnt="4" custScaleY="90711" custLinFactNeighborY="4977">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2" presStyleCnt="4" custLinFactNeighborY="197"/>
      <dgm:spPr/>
    </dgm:pt>
    <dgm:pt modelId="{70621C5C-9F05-4D2D-8185-2783A84BC977}" type="pres">
      <dgm:prSet presAssocID="{18DF672C-6B56-4733-BE45-4E5543355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twork"/>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2" presStyleCnt="4" custLinFactNeighborY="3062">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3" presStyleCnt="4" custScaleY="152391"/>
      <dgm:spPr/>
    </dgm:pt>
    <dgm:pt modelId="{D7796668-AC21-4F3A-A906-DCCFB2DBD622}" type="pres">
      <dgm:prSet presAssocID="{08926C1A-60A4-46BC-A7AE-2F8FBB41A9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Åben hånd med plante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3" presStyleCnt="4" custLinFactNeighborY="3062">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D618D99-8952-4923-8081-5AEF90069F00}" srcId="{2117C08C-0F49-4344-94CF-8E9B481D86CE}" destId="{1A7A02A8-2E91-4F0A-9CEB-67CDCC89D37B}" srcOrd="0" destOrd="0" parTransId="{6F3606CF-D301-47AC-BCC1-D6FA7BCBD499}" sibTransId="{FC19435E-EB78-4E61-858F-1D97DAAFFB33}"/>
    <dgm:cxn modelId="{900DB6CA-D1A2-4682-9477-4568F9F7AFA1}" srcId="{2117C08C-0F49-4344-94CF-8E9B481D86CE}" destId="{08926C1A-60A4-46BC-A7AE-2F8FBB41A904}" srcOrd="3" destOrd="0" parTransId="{3E99B2C3-4775-44E2-9E45-5C4083D2A2F3}" sibTransId="{A2AF923B-ACF8-46A3-BF3A-65A890C53547}"/>
    <dgm:cxn modelId="{D59179D0-7DF9-4D65-986A-99FE2482F0A1}" srcId="{2117C08C-0F49-4344-94CF-8E9B481D86CE}" destId="{18DF672C-6B56-4733-BE45-4E55433558BB}" srcOrd="2" destOrd="0" parTransId="{1876159F-1445-45BA-B834-6F4BFAF6260B}" sibTransId="{F1D60408-AC08-4EA6-B233-3DF8345D899F}"/>
    <dgm:cxn modelId="{61475DD5-217F-47B2-94FE-2487E23BFD43}" srcId="{2117C08C-0F49-4344-94CF-8E9B481D86CE}" destId="{45809EE0-DF72-48A2-8D80-20B85BC13239}" srcOrd="1"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88274BC2-9A3B-45B6-9A17-20D5163EF99F}" type="presParOf" srcId="{141FA8C4-0D22-47DF-AFCB-BEEF1C3022C8}" destId="{BA2CC502-261A-40E0-99EA-1F7730EE629A}" srcOrd="2"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3" destOrd="0" presId="urn:microsoft.com/office/officeart/2018/2/layout/IconVerticalSolidList"/>
    <dgm:cxn modelId="{981CB6C5-B14E-440E-AB51-9D9AEC396F73}" type="presParOf" srcId="{141FA8C4-0D22-47DF-AFCB-BEEF1C3022C8}" destId="{60AE1BB8-8E05-4A69-94AB-703F49C78346}" srcOrd="4"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5" destOrd="0" presId="urn:microsoft.com/office/officeart/2018/2/layout/IconVerticalSolidList"/>
    <dgm:cxn modelId="{FDC5FA95-2C49-4BB7-A8C0-ECD806E2284F}" type="presParOf" srcId="{141FA8C4-0D22-47DF-AFCB-BEEF1C3022C8}" destId="{28492083-BACE-4E8F-8396-338B5254255F}" srcOrd="6"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Genanvendelse af plastik, byggematerialer og –komponenter.</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 udnyttelse af rest- og spildprodukter.</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Nye bæredygtige metoder til cirkulær produktion som f.eks. ”</a:t>
          </a:r>
          <a:r>
            <a:rPr lang="da-DK" dirty="0" err="1">
              <a:solidFill>
                <a:srgbClr val="211A52"/>
              </a:solidFill>
              <a:latin typeface="Arial" panose="020B0604020202020204" pitchFamily="34" charset="0"/>
              <a:cs typeface="Arial" panose="020B0604020202020204" pitchFamily="34" charset="0"/>
            </a:rPr>
            <a:t>take</a:t>
          </a:r>
          <a:r>
            <a:rPr lang="da-DK" dirty="0">
              <a:solidFill>
                <a:srgbClr val="211A52"/>
              </a:solidFill>
              <a:latin typeface="Arial" panose="020B0604020202020204" pitchFamily="34" charset="0"/>
              <a:cs typeface="Arial" panose="020B0604020202020204" pitchFamily="34" charset="0"/>
            </a:rPr>
            <a:t>-back” and ”</a:t>
          </a:r>
          <a:r>
            <a:rPr lang="da-DK" dirty="0" err="1">
              <a:solidFill>
                <a:srgbClr val="211A52"/>
              </a:solidFill>
              <a:latin typeface="Arial" panose="020B0604020202020204" pitchFamily="34" charset="0"/>
              <a:cs typeface="Arial" panose="020B0604020202020204" pitchFamily="34" charset="0"/>
            </a:rPr>
            <a:t>life</a:t>
          </a:r>
          <a:r>
            <a:rPr lang="da-DK" dirty="0">
              <a:solidFill>
                <a:srgbClr val="211A52"/>
              </a:solidFill>
              <a:latin typeface="Arial" panose="020B0604020202020204" pitchFamily="34" charset="0"/>
              <a:cs typeface="Arial" panose="020B0604020202020204" pitchFamily="34" charset="0"/>
            </a:rPr>
            <a:t> </a:t>
          </a:r>
          <a:r>
            <a:rPr lang="da-DK" dirty="0" err="1">
              <a:solidFill>
                <a:srgbClr val="211A52"/>
              </a:solidFill>
              <a:latin typeface="Arial" panose="020B0604020202020204" pitchFamily="34" charset="0"/>
              <a:cs typeface="Arial" panose="020B0604020202020204" pitchFamily="34" charset="0"/>
            </a:rPr>
            <a:t>cycle</a:t>
          </a:r>
          <a:r>
            <a:rPr lang="da-DK" dirty="0">
              <a:solidFill>
                <a:srgbClr val="211A52"/>
              </a:solidFill>
              <a:latin typeface="Arial" panose="020B0604020202020204" pitchFamily="34" charset="0"/>
              <a:cs typeface="Arial" panose="020B0604020202020204" pitchFamily="34" charset="0"/>
            </a:rPr>
            <a:t> data”.</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Udvikling af processer og systemer til genindvinding af </a:t>
          </a:r>
          <a:r>
            <a:rPr lang="da-DK" dirty="0" err="1">
              <a:solidFill>
                <a:srgbClr val="211A52"/>
              </a:solidFill>
              <a:latin typeface="Arial" panose="020B0604020202020204" pitchFamily="34" charset="0"/>
              <a:cs typeface="Arial" panose="020B0604020202020204" pitchFamily="34" charset="0"/>
            </a:rPr>
            <a:t>biotensider</a:t>
          </a:r>
          <a:r>
            <a:rPr lang="da-DK" dirty="0">
              <a:solidFill>
                <a:srgbClr val="211A52"/>
              </a:solidFill>
              <a:latin typeface="Arial" panose="020B0604020202020204" pitchFamily="34" charset="0"/>
              <a:cs typeface="Arial" panose="020B0604020202020204" pitchFamily="34" charset="0"/>
            </a:rPr>
            <a:t> til erstatning af syntetiske </a:t>
          </a:r>
          <a:r>
            <a:rPr lang="da-DK" dirty="0" err="1">
              <a:solidFill>
                <a:srgbClr val="211A52"/>
              </a:solidFill>
              <a:latin typeface="Arial" panose="020B0604020202020204" pitchFamily="34" charset="0"/>
              <a:cs typeface="Arial" panose="020B0604020202020204" pitchFamily="34" charset="0"/>
            </a:rPr>
            <a:t>tensider</a:t>
          </a:r>
          <a:r>
            <a:rPr lang="da-DK" dirty="0">
              <a:solidFill>
                <a:srgbClr val="211A52"/>
              </a:solidFill>
              <a:latin typeface="Arial" panose="020B0604020202020204" pitchFamily="34" charset="0"/>
              <a:cs typeface="Arial" panose="020B0604020202020204" pitchFamily="34" charset="0"/>
            </a:rPr>
            <a:t> i foder, fødevarer, til personlig pleje og rengøringsmidler.</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F51765F1-1226-4376-928F-DBB5F9DA6AEA}">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Udvikling af metoder til bedre udnyttelse af spild- og restproduktioner.</a:t>
          </a:r>
        </a:p>
      </dgm:t>
    </dgm:pt>
    <dgm:pt modelId="{45AC5A5A-E80C-4E8B-BE1A-7CEDC2274591}" type="parTrans" cxnId="{27172EAD-5306-4516-B3B8-182BB039D730}">
      <dgm:prSet/>
      <dgm:spPr/>
      <dgm:t>
        <a:bodyPr/>
        <a:lstStyle/>
        <a:p>
          <a:endParaRPr lang="da-DK">
            <a:latin typeface="Arial" panose="020B0604020202020204" pitchFamily="34" charset="0"/>
            <a:cs typeface="Arial" panose="020B0604020202020204" pitchFamily="34" charset="0"/>
          </a:endParaRPr>
        </a:p>
      </dgm:t>
    </dgm:pt>
    <dgm:pt modelId="{C3BC745C-2252-47F1-95CA-059A2A8FA995}" type="sibTrans" cxnId="{27172EAD-5306-4516-B3B8-182BB039D730}">
      <dgm:prSet/>
      <dgm:spPr/>
      <dgm:t>
        <a:bodyPr/>
        <a:lstStyle/>
        <a:p>
          <a:endParaRPr lang="da-DK">
            <a:latin typeface="Arial" panose="020B0604020202020204" pitchFamily="34" charset="0"/>
            <a:cs typeface="Arial" panose="020B0604020202020204" pitchFamily="34" charset="0"/>
          </a:endParaRPr>
        </a:p>
      </dgm:t>
    </dgm:pt>
    <dgm:pt modelId="{62FC2E19-EAF9-463D-98A4-EDDC0641EFFD}">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Bæredygtige materialer designet til genbrug.</a:t>
          </a:r>
        </a:p>
      </dgm:t>
    </dgm:pt>
    <dgm:pt modelId="{DDE73E6D-D284-462D-AB88-8335D303247B}" type="parTrans" cxnId="{0B5B5F2F-6366-416A-A7A2-F11E61EF217D}">
      <dgm:prSet/>
      <dgm:spPr/>
      <dgm:t>
        <a:bodyPr/>
        <a:lstStyle/>
        <a:p>
          <a:endParaRPr lang="da-DK">
            <a:latin typeface="Arial" panose="020B0604020202020204" pitchFamily="34" charset="0"/>
            <a:cs typeface="Arial" panose="020B0604020202020204" pitchFamily="34" charset="0"/>
          </a:endParaRPr>
        </a:p>
      </dgm:t>
    </dgm:pt>
    <dgm:pt modelId="{70376BEB-0B74-4D79-8EE0-953992F4032C}" type="sibTrans" cxnId="{0B5B5F2F-6366-416A-A7A2-F11E61EF217D}">
      <dgm:prSet/>
      <dgm:spPr/>
      <dgm:t>
        <a:bodyPr/>
        <a:lstStyle/>
        <a:p>
          <a:endParaRPr lang="da-DK">
            <a:latin typeface="Arial" panose="020B0604020202020204" pitchFamily="34" charset="0"/>
            <a:cs typeface="Arial" panose="020B0604020202020204" pitchFamily="34" charset="0"/>
          </a:endParaRPr>
        </a:p>
      </dgm:t>
    </dgm:pt>
    <dgm:pt modelId="{C3A74EB0-69EE-4479-B98B-476C90EC7CF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Genanvendelse og </a:t>
          </a:r>
          <a:r>
            <a:rPr lang="da-DK" dirty="0" err="1">
              <a:solidFill>
                <a:srgbClr val="211A52"/>
              </a:solidFill>
              <a:latin typeface="Arial" panose="020B0604020202020204" pitchFamily="34" charset="0"/>
              <a:cs typeface="Arial" panose="020B0604020202020204" pitchFamily="34" charset="0"/>
            </a:rPr>
            <a:t>rekvalificering</a:t>
          </a:r>
          <a:r>
            <a:rPr lang="da-DK" dirty="0">
              <a:solidFill>
                <a:srgbClr val="211A52"/>
              </a:solidFill>
              <a:latin typeface="Arial" panose="020B0604020202020204" pitchFamily="34" charset="0"/>
              <a:cs typeface="Arial" panose="020B0604020202020204" pitchFamily="34" charset="0"/>
            </a:rPr>
            <a:t> af potentialet for end-of-life-produkter.</a:t>
          </a:r>
        </a:p>
      </dgm:t>
    </dgm:pt>
    <dgm:pt modelId="{CA99F865-36D4-481B-AFDB-1CF2B59881AA}" type="parTrans" cxnId="{0AE63198-0DEA-4C19-8D5E-465BADDE21AB}">
      <dgm:prSet/>
      <dgm:spPr/>
      <dgm:t>
        <a:bodyPr/>
        <a:lstStyle/>
        <a:p>
          <a:endParaRPr lang="da-DK">
            <a:latin typeface="Arial" panose="020B0604020202020204" pitchFamily="34" charset="0"/>
            <a:cs typeface="Arial" panose="020B0604020202020204" pitchFamily="34" charset="0"/>
          </a:endParaRPr>
        </a:p>
      </dgm:t>
    </dgm:pt>
    <dgm:pt modelId="{E2F5CA5C-2334-4C3B-9AF5-9FA5A8A039CC}" type="sibTrans" cxnId="{0AE63198-0DEA-4C19-8D5E-465BADDE21AB}">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7"/>
      <dgm:spPr/>
    </dgm:pt>
    <dgm:pt modelId="{5F3EF3A7-ABA3-442D-8520-2219FA742BF3}" type="pres">
      <dgm:prSet presAssocID="{1A7A02A8-2E91-4F0A-9CEB-67CDCC89D37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7" custScaleY="108340">
        <dgm:presLayoutVars>
          <dgm:chMax val="0"/>
          <dgm:chPref val="0"/>
        </dgm:presLayoutVars>
      </dgm:prSet>
      <dgm:spPr/>
    </dgm:pt>
    <dgm:pt modelId="{8D0A75B3-41E9-4C7A-8C40-0908182F5B3B}" type="pres">
      <dgm:prSet presAssocID="{FC19435E-EB78-4E61-858F-1D97DAAFFB3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1" presStyleCnt="7" custLinFactNeighborX="832" custLinFactNeighborY="-931"/>
      <dgm:spPr/>
    </dgm:pt>
    <dgm:pt modelId="{0AF41D8E-304D-4794-B306-B352DD21405A}" type="pres">
      <dgm:prSet presAssocID="{45809EE0-DF72-48A2-8D80-20B85BC1323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øbende forbedring kontur"/>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1" presStyleCnt="7" custScaleY="90711">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2" presStyleCnt="7" custLinFactNeighborY="197"/>
      <dgm:spPr/>
    </dgm:pt>
    <dgm:pt modelId="{70621C5C-9F05-4D2D-8185-2783A84BC977}" type="pres">
      <dgm:prSet presAssocID="{18DF672C-6B56-4733-BE45-4E55433558B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Kompost kontur"/>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2" presStyleCnt="7">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3" presStyleCnt="7" custScaleY="152391"/>
      <dgm:spPr/>
    </dgm:pt>
    <dgm:pt modelId="{D7796668-AC21-4F3A-A906-DCCFB2DBD622}" type="pres">
      <dgm:prSet presAssocID="{08926C1A-60A4-46BC-A7AE-2F8FBB41A90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æredygtighed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3" presStyleCnt="7">
        <dgm:presLayoutVars>
          <dgm:chMax val="0"/>
          <dgm:chPref val="0"/>
        </dgm:presLayoutVars>
      </dgm:prSet>
      <dgm:spPr/>
    </dgm:pt>
    <dgm:pt modelId="{BEC6EBC2-83FF-453C-ABB6-06FDA819EA18}" type="pres">
      <dgm:prSet presAssocID="{A2AF923B-ACF8-46A3-BF3A-65A890C53547}" presName="sibTrans" presStyleCnt="0"/>
      <dgm:spPr/>
    </dgm:pt>
    <dgm:pt modelId="{77D52786-DCD1-4BD4-8C29-4B86EE986147}" type="pres">
      <dgm:prSet presAssocID="{F51765F1-1226-4376-928F-DBB5F9DA6AEA}" presName="compNode" presStyleCnt="0"/>
      <dgm:spPr/>
    </dgm:pt>
    <dgm:pt modelId="{ECB0B87A-ADD2-403F-850E-A47A0751A513}" type="pres">
      <dgm:prSet presAssocID="{F51765F1-1226-4376-928F-DBB5F9DA6AEA}" presName="bgRect" presStyleLbl="bgShp" presStyleIdx="4" presStyleCnt="7"/>
      <dgm:spPr/>
    </dgm:pt>
    <dgm:pt modelId="{11BD52D5-6108-4785-B5DB-FC5AF7ED2E97}" type="pres">
      <dgm:prSet presAssocID="{F51765F1-1226-4376-928F-DBB5F9DA6AE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Åben hånd med plante med massiv udfyldning"/>
        </a:ext>
      </dgm:extLst>
    </dgm:pt>
    <dgm:pt modelId="{D098368C-3808-4AFC-9309-F004B9A3CAC0}" type="pres">
      <dgm:prSet presAssocID="{F51765F1-1226-4376-928F-DBB5F9DA6AEA}" presName="spaceRect" presStyleCnt="0"/>
      <dgm:spPr/>
    </dgm:pt>
    <dgm:pt modelId="{33F237B9-F9AF-4B2A-8DE4-10EAD750D86B}" type="pres">
      <dgm:prSet presAssocID="{F51765F1-1226-4376-928F-DBB5F9DA6AEA}" presName="parTx" presStyleLbl="revTx" presStyleIdx="4" presStyleCnt="7">
        <dgm:presLayoutVars>
          <dgm:chMax val="0"/>
          <dgm:chPref val="0"/>
        </dgm:presLayoutVars>
      </dgm:prSet>
      <dgm:spPr/>
    </dgm:pt>
    <dgm:pt modelId="{D0CE2B26-4137-495E-A8CE-8156CA8770AF}" type="pres">
      <dgm:prSet presAssocID="{C3BC745C-2252-47F1-95CA-059A2A8FA995}" presName="sibTrans" presStyleCnt="0"/>
      <dgm:spPr/>
    </dgm:pt>
    <dgm:pt modelId="{6A4A79E5-F3CC-4028-A4AA-EAAC0191746A}" type="pres">
      <dgm:prSet presAssocID="{62FC2E19-EAF9-463D-98A4-EDDC0641EFFD}" presName="compNode" presStyleCnt="0"/>
      <dgm:spPr/>
    </dgm:pt>
    <dgm:pt modelId="{F31ACC39-5967-4873-9FF7-5C34ABC807B3}" type="pres">
      <dgm:prSet presAssocID="{62FC2E19-EAF9-463D-98A4-EDDC0641EFFD}" presName="bgRect" presStyleLbl="bgShp" presStyleIdx="5" presStyleCnt="7"/>
      <dgm:spPr/>
    </dgm:pt>
    <dgm:pt modelId="{13B4276B-AC64-4904-92B6-1EAC36BF431C}" type="pres">
      <dgm:prSet presAssocID="{62FC2E19-EAF9-463D-98A4-EDDC0641EFFD}" presName="iconRect" presStyleLbl="node1" presStyleIdx="5"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Genbrug med massiv udfyldning"/>
        </a:ext>
      </dgm:extLst>
    </dgm:pt>
    <dgm:pt modelId="{E544F191-37F3-473C-8F47-77E6BB18007D}" type="pres">
      <dgm:prSet presAssocID="{62FC2E19-EAF9-463D-98A4-EDDC0641EFFD}" presName="spaceRect" presStyleCnt="0"/>
      <dgm:spPr/>
    </dgm:pt>
    <dgm:pt modelId="{7E17578D-DDE1-4183-B78A-82CC0228B8DE}" type="pres">
      <dgm:prSet presAssocID="{62FC2E19-EAF9-463D-98A4-EDDC0641EFFD}" presName="parTx" presStyleLbl="revTx" presStyleIdx="5" presStyleCnt="7">
        <dgm:presLayoutVars>
          <dgm:chMax val="0"/>
          <dgm:chPref val="0"/>
        </dgm:presLayoutVars>
      </dgm:prSet>
      <dgm:spPr/>
    </dgm:pt>
    <dgm:pt modelId="{BAD28DF6-7B17-4FAD-9696-22AD21B322BE}" type="pres">
      <dgm:prSet presAssocID="{70376BEB-0B74-4D79-8EE0-953992F4032C}" presName="sibTrans" presStyleCnt="0"/>
      <dgm:spPr/>
    </dgm:pt>
    <dgm:pt modelId="{F27CD74E-B158-49DD-93CE-4D1FC2F4655E}" type="pres">
      <dgm:prSet presAssocID="{C3A74EB0-69EE-4479-B98B-476C90EC7CF4}" presName="compNode" presStyleCnt="0"/>
      <dgm:spPr/>
    </dgm:pt>
    <dgm:pt modelId="{2E4F4900-BE59-4AB9-800F-D91F2D586AE8}" type="pres">
      <dgm:prSet presAssocID="{C3A74EB0-69EE-4479-B98B-476C90EC7CF4}" presName="bgRect" presStyleLbl="bgShp" presStyleIdx="6" presStyleCnt="7"/>
      <dgm:spPr/>
    </dgm:pt>
    <dgm:pt modelId="{E566CE2C-BFB9-4A29-BDFE-D494AE948D03}" type="pres">
      <dgm:prSet presAssocID="{C3A74EB0-69EE-4479-B98B-476C90EC7CF4}" presName="iconRect" presStyleLbl="node1" presStyleIdx="6"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æredygtighed med massiv udfyldning"/>
        </a:ext>
      </dgm:extLst>
    </dgm:pt>
    <dgm:pt modelId="{FB2BD787-859D-42C6-A28C-4A90A6DDD16B}" type="pres">
      <dgm:prSet presAssocID="{C3A74EB0-69EE-4479-B98B-476C90EC7CF4}" presName="spaceRect" presStyleCnt="0"/>
      <dgm:spPr/>
    </dgm:pt>
    <dgm:pt modelId="{572FA0EE-CB5D-4E93-A12C-801416DD800A}" type="pres">
      <dgm:prSet presAssocID="{C3A74EB0-69EE-4479-B98B-476C90EC7CF4}" presName="parTx" presStyleLbl="revTx" presStyleIdx="6" presStyleCnt="7">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79AFE41A-80D1-405C-A826-CB789642B713}" type="presOf" srcId="{C3A74EB0-69EE-4479-B98B-476C90EC7CF4}" destId="{572FA0EE-CB5D-4E93-A12C-801416DD800A}" srcOrd="0" destOrd="0" presId="urn:microsoft.com/office/officeart/2018/2/layout/IconVerticalSolidList"/>
    <dgm:cxn modelId="{0B5B5F2F-6366-416A-A7A2-F11E61EF217D}" srcId="{2117C08C-0F49-4344-94CF-8E9B481D86CE}" destId="{62FC2E19-EAF9-463D-98A4-EDDC0641EFFD}" srcOrd="5" destOrd="0" parTransId="{DDE73E6D-D284-462D-AB88-8335D303247B}" sibTransId="{70376BEB-0B74-4D79-8EE0-953992F4032C}"/>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0AE63198-0DEA-4C19-8D5E-465BADDE21AB}" srcId="{2117C08C-0F49-4344-94CF-8E9B481D86CE}" destId="{C3A74EB0-69EE-4479-B98B-476C90EC7CF4}" srcOrd="6" destOrd="0" parTransId="{CA99F865-36D4-481B-AFDB-1CF2B59881AA}" sibTransId="{E2F5CA5C-2334-4C3B-9AF5-9FA5A8A039CC}"/>
    <dgm:cxn modelId="{6D618D99-8952-4923-8081-5AEF90069F00}" srcId="{2117C08C-0F49-4344-94CF-8E9B481D86CE}" destId="{1A7A02A8-2E91-4F0A-9CEB-67CDCC89D37B}" srcOrd="0" destOrd="0" parTransId="{6F3606CF-D301-47AC-BCC1-D6FA7BCBD499}" sibTransId="{FC19435E-EB78-4E61-858F-1D97DAAFFB33}"/>
    <dgm:cxn modelId="{7903A1A9-5F60-4BCD-80E4-69F2D74AFBC4}" type="presOf" srcId="{F51765F1-1226-4376-928F-DBB5F9DA6AEA}" destId="{33F237B9-F9AF-4B2A-8DE4-10EAD750D86B}" srcOrd="0" destOrd="0" presId="urn:microsoft.com/office/officeart/2018/2/layout/IconVerticalSolidList"/>
    <dgm:cxn modelId="{27172EAD-5306-4516-B3B8-182BB039D730}" srcId="{2117C08C-0F49-4344-94CF-8E9B481D86CE}" destId="{F51765F1-1226-4376-928F-DBB5F9DA6AEA}" srcOrd="4" destOrd="0" parTransId="{45AC5A5A-E80C-4E8B-BE1A-7CEDC2274591}" sibTransId="{C3BC745C-2252-47F1-95CA-059A2A8FA995}"/>
    <dgm:cxn modelId="{900DB6CA-D1A2-4682-9477-4568F9F7AFA1}" srcId="{2117C08C-0F49-4344-94CF-8E9B481D86CE}" destId="{08926C1A-60A4-46BC-A7AE-2F8FBB41A904}" srcOrd="3" destOrd="0" parTransId="{3E99B2C3-4775-44E2-9E45-5C4083D2A2F3}" sibTransId="{A2AF923B-ACF8-46A3-BF3A-65A890C53547}"/>
    <dgm:cxn modelId="{94934AD0-8700-42F9-926C-876D0E8FDE00}" type="presOf" srcId="{62FC2E19-EAF9-463D-98A4-EDDC0641EFFD}" destId="{7E17578D-DDE1-4183-B78A-82CC0228B8DE}" srcOrd="0" destOrd="0" presId="urn:microsoft.com/office/officeart/2018/2/layout/IconVerticalSolidList"/>
    <dgm:cxn modelId="{D59179D0-7DF9-4D65-986A-99FE2482F0A1}" srcId="{2117C08C-0F49-4344-94CF-8E9B481D86CE}" destId="{18DF672C-6B56-4733-BE45-4E55433558BB}" srcOrd="2" destOrd="0" parTransId="{1876159F-1445-45BA-B834-6F4BFAF6260B}" sibTransId="{F1D60408-AC08-4EA6-B233-3DF8345D899F}"/>
    <dgm:cxn modelId="{61475DD5-217F-47B2-94FE-2487E23BFD43}" srcId="{2117C08C-0F49-4344-94CF-8E9B481D86CE}" destId="{45809EE0-DF72-48A2-8D80-20B85BC13239}" srcOrd="1"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88274BC2-9A3B-45B6-9A17-20D5163EF99F}" type="presParOf" srcId="{141FA8C4-0D22-47DF-AFCB-BEEF1C3022C8}" destId="{BA2CC502-261A-40E0-99EA-1F7730EE629A}" srcOrd="2"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3" destOrd="0" presId="urn:microsoft.com/office/officeart/2018/2/layout/IconVerticalSolidList"/>
    <dgm:cxn modelId="{981CB6C5-B14E-440E-AB51-9D9AEC396F73}" type="presParOf" srcId="{141FA8C4-0D22-47DF-AFCB-BEEF1C3022C8}" destId="{60AE1BB8-8E05-4A69-94AB-703F49C78346}" srcOrd="4"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5" destOrd="0" presId="urn:microsoft.com/office/officeart/2018/2/layout/IconVerticalSolidList"/>
    <dgm:cxn modelId="{FDC5FA95-2C49-4BB7-A8C0-ECD806E2284F}" type="presParOf" srcId="{141FA8C4-0D22-47DF-AFCB-BEEF1C3022C8}" destId="{28492083-BACE-4E8F-8396-338B5254255F}" srcOrd="6"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 modelId="{E65C0819-32B7-42A1-8518-B790715CC659}" type="presParOf" srcId="{141FA8C4-0D22-47DF-AFCB-BEEF1C3022C8}" destId="{BEC6EBC2-83FF-453C-ABB6-06FDA819EA18}" srcOrd="7" destOrd="0" presId="urn:microsoft.com/office/officeart/2018/2/layout/IconVerticalSolidList"/>
    <dgm:cxn modelId="{F6459A5F-AEB3-4E61-BEF8-0972E4AD082D}" type="presParOf" srcId="{141FA8C4-0D22-47DF-AFCB-BEEF1C3022C8}" destId="{77D52786-DCD1-4BD4-8C29-4B86EE986147}" srcOrd="8" destOrd="0" presId="urn:microsoft.com/office/officeart/2018/2/layout/IconVerticalSolidList"/>
    <dgm:cxn modelId="{BE742333-B6FA-4D2E-8375-7561E2812B29}" type="presParOf" srcId="{77D52786-DCD1-4BD4-8C29-4B86EE986147}" destId="{ECB0B87A-ADD2-403F-850E-A47A0751A513}" srcOrd="0" destOrd="0" presId="urn:microsoft.com/office/officeart/2018/2/layout/IconVerticalSolidList"/>
    <dgm:cxn modelId="{9B2F8D9B-3EF1-4CB0-837B-53F7848FCE07}" type="presParOf" srcId="{77D52786-DCD1-4BD4-8C29-4B86EE986147}" destId="{11BD52D5-6108-4785-B5DB-FC5AF7ED2E97}" srcOrd="1" destOrd="0" presId="urn:microsoft.com/office/officeart/2018/2/layout/IconVerticalSolidList"/>
    <dgm:cxn modelId="{64B31164-D20F-45F9-83EC-1099949B620A}" type="presParOf" srcId="{77D52786-DCD1-4BD4-8C29-4B86EE986147}" destId="{D098368C-3808-4AFC-9309-F004B9A3CAC0}" srcOrd="2" destOrd="0" presId="urn:microsoft.com/office/officeart/2018/2/layout/IconVerticalSolidList"/>
    <dgm:cxn modelId="{D32B9B3A-2F5A-44E9-99E6-6432951A6005}" type="presParOf" srcId="{77D52786-DCD1-4BD4-8C29-4B86EE986147}" destId="{33F237B9-F9AF-4B2A-8DE4-10EAD750D86B}" srcOrd="3" destOrd="0" presId="urn:microsoft.com/office/officeart/2018/2/layout/IconVerticalSolidList"/>
    <dgm:cxn modelId="{92DD3066-1565-4662-B4E8-19487B43982B}" type="presParOf" srcId="{141FA8C4-0D22-47DF-AFCB-BEEF1C3022C8}" destId="{D0CE2B26-4137-495E-A8CE-8156CA8770AF}" srcOrd="9" destOrd="0" presId="urn:microsoft.com/office/officeart/2018/2/layout/IconVerticalSolidList"/>
    <dgm:cxn modelId="{844F197C-EFEA-4532-9982-106D855D067B}" type="presParOf" srcId="{141FA8C4-0D22-47DF-AFCB-BEEF1C3022C8}" destId="{6A4A79E5-F3CC-4028-A4AA-EAAC0191746A}" srcOrd="10" destOrd="0" presId="urn:microsoft.com/office/officeart/2018/2/layout/IconVerticalSolidList"/>
    <dgm:cxn modelId="{0700700E-F6DE-48FD-8CBC-F7A7BFD79212}" type="presParOf" srcId="{6A4A79E5-F3CC-4028-A4AA-EAAC0191746A}" destId="{F31ACC39-5967-4873-9FF7-5C34ABC807B3}" srcOrd="0" destOrd="0" presId="urn:microsoft.com/office/officeart/2018/2/layout/IconVerticalSolidList"/>
    <dgm:cxn modelId="{8BBFF05D-CEE1-4422-ACDE-AA04EC29A20F}" type="presParOf" srcId="{6A4A79E5-F3CC-4028-A4AA-EAAC0191746A}" destId="{13B4276B-AC64-4904-92B6-1EAC36BF431C}" srcOrd="1" destOrd="0" presId="urn:microsoft.com/office/officeart/2018/2/layout/IconVerticalSolidList"/>
    <dgm:cxn modelId="{C9713131-2F8C-475D-843A-27AD3BE87137}" type="presParOf" srcId="{6A4A79E5-F3CC-4028-A4AA-EAAC0191746A}" destId="{E544F191-37F3-473C-8F47-77E6BB18007D}" srcOrd="2" destOrd="0" presId="urn:microsoft.com/office/officeart/2018/2/layout/IconVerticalSolidList"/>
    <dgm:cxn modelId="{F3714069-9691-45D8-BF62-86BE9850CDFA}" type="presParOf" srcId="{6A4A79E5-F3CC-4028-A4AA-EAAC0191746A}" destId="{7E17578D-DDE1-4183-B78A-82CC0228B8DE}" srcOrd="3" destOrd="0" presId="urn:microsoft.com/office/officeart/2018/2/layout/IconVerticalSolidList"/>
    <dgm:cxn modelId="{3D342F02-339F-43A1-B133-B46A46ECC117}" type="presParOf" srcId="{141FA8C4-0D22-47DF-AFCB-BEEF1C3022C8}" destId="{BAD28DF6-7B17-4FAD-9696-22AD21B322BE}" srcOrd="11" destOrd="0" presId="urn:microsoft.com/office/officeart/2018/2/layout/IconVerticalSolidList"/>
    <dgm:cxn modelId="{FC069442-CA01-4FE1-B18E-0B2157844C1F}" type="presParOf" srcId="{141FA8C4-0D22-47DF-AFCB-BEEF1C3022C8}" destId="{F27CD74E-B158-49DD-93CE-4D1FC2F4655E}" srcOrd="12" destOrd="0" presId="urn:microsoft.com/office/officeart/2018/2/layout/IconVerticalSolidList"/>
    <dgm:cxn modelId="{800C637C-DBD7-4594-AC97-AD64231E982B}" type="presParOf" srcId="{F27CD74E-B158-49DD-93CE-4D1FC2F4655E}" destId="{2E4F4900-BE59-4AB9-800F-D91F2D586AE8}" srcOrd="0" destOrd="0" presId="urn:microsoft.com/office/officeart/2018/2/layout/IconVerticalSolidList"/>
    <dgm:cxn modelId="{55064EB1-AD95-46DD-B9FB-FBC45AF2CCF3}" type="presParOf" srcId="{F27CD74E-B158-49DD-93CE-4D1FC2F4655E}" destId="{E566CE2C-BFB9-4A29-BDFE-D494AE948D03}" srcOrd="1" destOrd="0" presId="urn:microsoft.com/office/officeart/2018/2/layout/IconVerticalSolidList"/>
    <dgm:cxn modelId="{58A80FA0-D80A-4C97-98F6-C02847A95C13}" type="presParOf" srcId="{F27CD74E-B158-49DD-93CE-4D1FC2F4655E}" destId="{FB2BD787-859D-42C6-A28C-4A90A6DDD16B}" srcOrd="2" destOrd="0" presId="urn:microsoft.com/office/officeart/2018/2/layout/IconVerticalSolidList"/>
    <dgm:cxn modelId="{F3A04AE0-F783-4A95-ADC9-D89B82C28F3D}" type="presParOf" srcId="{F27CD74E-B158-49DD-93CE-4D1FC2F4655E}" destId="{572FA0EE-CB5D-4E93-A12C-801416DD800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2117C08C-0F49-4344-94CF-8E9B481D86CE}" type="doc">
      <dgm:prSet loTypeId="urn:microsoft.com/office/officeart/2018/2/layout/IconVerticalSolidList" loCatId="icon" qsTypeId="urn:microsoft.com/office/officeart/2005/8/quickstyle/3d2" qsCatId="3D" csTypeId="urn:microsoft.com/office/officeart/2005/8/colors/accent0_3" csCatId="mainScheme" phldr="1"/>
      <dgm:spPr/>
      <dgm:t>
        <a:bodyPr/>
        <a:lstStyle/>
        <a:p>
          <a:endParaRPr lang="en-US"/>
        </a:p>
      </dgm:t>
    </dgm:pt>
    <dgm:pt modelId="{1A7A02A8-2E91-4F0A-9CEB-67CDCC89D37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Udnyttelse af fremtidens voksende informationsunivers (big data) til udvikling af ny diagnostisk behandling.</a:t>
          </a:r>
          <a:endParaRPr lang="da-DK" noProof="0" dirty="0">
            <a:solidFill>
              <a:srgbClr val="211A52"/>
            </a:solidFill>
            <a:latin typeface="Arial" panose="020B0604020202020204" pitchFamily="34" charset="0"/>
            <a:cs typeface="Arial" panose="020B0604020202020204" pitchFamily="34" charset="0"/>
          </a:endParaRPr>
        </a:p>
      </dgm:t>
    </dgm:pt>
    <dgm:pt modelId="{6F3606CF-D301-47AC-BCC1-D6FA7BCBD499}" type="par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FC19435E-EB78-4E61-858F-1D97DAAFFB33}" type="sibTrans" cxnId="{6D618D99-8952-4923-8081-5AEF90069F00}">
      <dgm:prSet/>
      <dgm:spPr/>
      <dgm:t>
        <a:bodyPr/>
        <a:lstStyle/>
        <a:p>
          <a:endParaRPr lang="en-US">
            <a:latin typeface="Arial" panose="020B0604020202020204" pitchFamily="34" charset="0"/>
            <a:cs typeface="Arial" panose="020B0604020202020204" pitchFamily="34" charset="0"/>
          </a:endParaRPr>
        </a:p>
      </dgm:t>
    </dgm:pt>
    <dgm:pt modelId="{45809EE0-DF72-48A2-8D80-20B85BC13239}">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Nye metoder samt dyre- og plantemodeller til bestemmelse af genotype – fænotype sammenhæng mv.</a:t>
          </a:r>
          <a:endParaRPr lang="en-US" dirty="0">
            <a:solidFill>
              <a:srgbClr val="211A52"/>
            </a:solidFill>
            <a:latin typeface="Arial" panose="020B0604020202020204" pitchFamily="34" charset="0"/>
            <a:cs typeface="Arial" panose="020B0604020202020204" pitchFamily="34" charset="0"/>
          </a:endParaRPr>
        </a:p>
      </dgm:t>
    </dgm:pt>
    <dgm:pt modelId="{D80A98F7-6400-4441-86C0-A6F31F723C13}" type="par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A77BB388-F387-4A5C-B15E-95BCDA957553}" type="sibTrans" cxnId="{61475DD5-217F-47B2-94FE-2487E23BFD43}">
      <dgm:prSet/>
      <dgm:spPr/>
      <dgm:t>
        <a:bodyPr/>
        <a:lstStyle/>
        <a:p>
          <a:endParaRPr lang="en-US">
            <a:latin typeface="Arial" panose="020B0604020202020204" pitchFamily="34" charset="0"/>
            <a:cs typeface="Arial" panose="020B0604020202020204" pitchFamily="34" charset="0"/>
          </a:endParaRPr>
        </a:p>
      </dgm:t>
    </dgm:pt>
    <dgm:pt modelId="{18DF672C-6B56-4733-BE45-4E55433558BB}">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AI-baseret kobling mellem genetik, proteinstruktur og funktion.</a:t>
          </a:r>
          <a:endParaRPr lang="da-DK" noProof="0" dirty="0">
            <a:solidFill>
              <a:srgbClr val="211A52"/>
            </a:solidFill>
            <a:latin typeface="Arial" panose="020B0604020202020204" pitchFamily="34" charset="0"/>
            <a:cs typeface="Arial" panose="020B0604020202020204" pitchFamily="34" charset="0"/>
          </a:endParaRPr>
        </a:p>
      </dgm:t>
    </dgm:pt>
    <dgm:pt modelId="{1876159F-1445-45BA-B834-6F4BFAF6260B}" type="par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F1D60408-AC08-4EA6-B233-3DF8345D899F}" type="sibTrans" cxnId="{D59179D0-7DF9-4D65-986A-99FE2482F0A1}">
      <dgm:prSet/>
      <dgm:spPr/>
      <dgm:t>
        <a:bodyPr/>
        <a:lstStyle/>
        <a:p>
          <a:endParaRPr lang="en-US">
            <a:latin typeface="Arial" panose="020B0604020202020204" pitchFamily="34" charset="0"/>
            <a:cs typeface="Arial" panose="020B0604020202020204" pitchFamily="34" charset="0"/>
          </a:endParaRPr>
        </a:p>
      </dgm:t>
    </dgm:pt>
    <dgm:pt modelId="{08926C1A-60A4-46BC-A7AE-2F8FBB41A904}">
      <dgm:prSet/>
      <dgm:spPr/>
      <dgm:t>
        <a:bodyPr/>
        <a:lstStyle/>
        <a:p>
          <a:pPr>
            <a:lnSpc>
              <a:spcPct val="100000"/>
            </a:lnSpc>
          </a:pPr>
          <a:r>
            <a:rPr lang="da-DK" dirty="0">
              <a:solidFill>
                <a:srgbClr val="211A52"/>
              </a:solidFill>
              <a:latin typeface="Arial" panose="020B0604020202020204" pitchFamily="34" charset="0"/>
              <a:cs typeface="Arial" panose="020B0604020202020204" pitchFamily="34" charset="0"/>
            </a:rPr>
            <a:t>Udvikling af  innovativ medicinsk, sundheds- og velfærdsteknologi (f.eks. </a:t>
          </a:r>
          <a:r>
            <a:rPr lang="da-DK" dirty="0" err="1">
              <a:solidFill>
                <a:srgbClr val="211A52"/>
              </a:solidFill>
              <a:latin typeface="Arial" panose="020B0604020202020204" pitchFamily="34" charset="0"/>
              <a:cs typeface="Arial" panose="020B0604020202020204" pitchFamily="34" charset="0"/>
            </a:rPr>
            <a:t>exoskeletter</a:t>
          </a:r>
          <a:r>
            <a:rPr lang="da-DK" dirty="0">
              <a:solidFill>
                <a:srgbClr val="211A52"/>
              </a:solidFill>
              <a:latin typeface="Arial" panose="020B0604020202020204" pitchFamily="34" charset="0"/>
              <a:cs typeface="Arial" panose="020B0604020202020204" pitchFamily="34" charset="0"/>
            </a:rPr>
            <a:t>, selvopladelige pacemakere, nye "drug </a:t>
          </a:r>
          <a:r>
            <a:rPr lang="da-DK" dirty="0" err="1">
              <a:solidFill>
                <a:srgbClr val="211A52"/>
              </a:solidFill>
              <a:latin typeface="Arial" panose="020B0604020202020204" pitchFamily="34" charset="0"/>
              <a:cs typeface="Arial" panose="020B0604020202020204" pitchFamily="34" charset="0"/>
            </a:rPr>
            <a:t>delivery</a:t>
          </a:r>
          <a:r>
            <a:rPr lang="da-DK" dirty="0">
              <a:solidFill>
                <a:srgbClr val="211A52"/>
              </a:solidFill>
              <a:latin typeface="Arial" panose="020B0604020202020204" pitchFamily="34" charset="0"/>
              <a:cs typeface="Arial" panose="020B0604020202020204" pitchFamily="34" charset="0"/>
            </a:rPr>
            <a:t> systemer", micro-robotter, biomekanik mv.).</a:t>
          </a:r>
        </a:p>
      </dgm:t>
    </dgm:pt>
    <dgm:pt modelId="{3E99B2C3-4775-44E2-9E45-5C4083D2A2F3}" type="par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A2AF923B-ACF8-46A3-BF3A-65A890C53547}" type="sibTrans" cxnId="{900DB6CA-D1A2-4682-9477-4568F9F7AFA1}">
      <dgm:prSet/>
      <dgm:spPr/>
      <dgm:t>
        <a:bodyPr/>
        <a:lstStyle/>
        <a:p>
          <a:endParaRPr lang="da-DK">
            <a:latin typeface="Arial" panose="020B0604020202020204" pitchFamily="34" charset="0"/>
            <a:cs typeface="Arial" panose="020B0604020202020204" pitchFamily="34" charset="0"/>
          </a:endParaRPr>
        </a:p>
      </dgm:t>
    </dgm:pt>
    <dgm:pt modelId="{141FA8C4-0D22-47DF-AFCB-BEEF1C3022C8}" type="pres">
      <dgm:prSet presAssocID="{2117C08C-0F49-4344-94CF-8E9B481D86CE}" presName="root" presStyleCnt="0">
        <dgm:presLayoutVars>
          <dgm:dir/>
          <dgm:resizeHandles val="exact"/>
        </dgm:presLayoutVars>
      </dgm:prSet>
      <dgm:spPr/>
    </dgm:pt>
    <dgm:pt modelId="{E2093C57-0151-4F2B-AA72-E46CEB86B8CD}" type="pres">
      <dgm:prSet presAssocID="{1A7A02A8-2E91-4F0A-9CEB-67CDCC89D37B}" presName="compNode" presStyleCnt="0"/>
      <dgm:spPr/>
    </dgm:pt>
    <dgm:pt modelId="{8BB4614B-D4AA-4C82-9F56-E0D21CA005FE}" type="pres">
      <dgm:prSet presAssocID="{1A7A02A8-2E91-4F0A-9CEB-67CDCC89D37B}" presName="bgRect" presStyleLbl="bgShp" presStyleIdx="0" presStyleCnt="4"/>
      <dgm:spPr/>
    </dgm:pt>
    <dgm:pt modelId="{5F3EF3A7-ABA3-442D-8520-2219FA742BF3}" type="pres">
      <dgm:prSet presAssocID="{1A7A02A8-2E91-4F0A-9CEB-67CDCC89D3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91400DC4-03B1-4B0F-ACAE-E58EC377FB10}" type="pres">
      <dgm:prSet presAssocID="{1A7A02A8-2E91-4F0A-9CEB-67CDCC89D37B}" presName="spaceRect" presStyleCnt="0"/>
      <dgm:spPr/>
    </dgm:pt>
    <dgm:pt modelId="{CBEB5C41-4B6E-4048-AEBC-D56C20DD4A12}" type="pres">
      <dgm:prSet presAssocID="{1A7A02A8-2E91-4F0A-9CEB-67CDCC89D37B}" presName="parTx" presStyleLbl="revTx" presStyleIdx="0" presStyleCnt="4" custScaleY="108340" custLinFactNeighborY="3062">
        <dgm:presLayoutVars>
          <dgm:chMax val="0"/>
          <dgm:chPref val="0"/>
        </dgm:presLayoutVars>
      </dgm:prSet>
      <dgm:spPr/>
    </dgm:pt>
    <dgm:pt modelId="{8D0A75B3-41E9-4C7A-8C40-0908182F5B3B}" type="pres">
      <dgm:prSet presAssocID="{FC19435E-EB78-4E61-858F-1D97DAAFFB33}" presName="sibTrans" presStyleCnt="0"/>
      <dgm:spPr/>
    </dgm:pt>
    <dgm:pt modelId="{BA2CC502-261A-40E0-99EA-1F7730EE629A}" type="pres">
      <dgm:prSet presAssocID="{45809EE0-DF72-48A2-8D80-20B85BC13239}" presName="compNode" presStyleCnt="0"/>
      <dgm:spPr/>
    </dgm:pt>
    <dgm:pt modelId="{B5C2E581-DFC2-4D73-9CBD-5BDA9AF895C3}" type="pres">
      <dgm:prSet presAssocID="{45809EE0-DF72-48A2-8D80-20B85BC13239}" presName="bgRect" presStyleLbl="bgShp" presStyleIdx="1" presStyleCnt="4" custLinFactNeighborX="832" custLinFactNeighborY="-931"/>
      <dgm:spPr/>
    </dgm:pt>
    <dgm:pt modelId="{0AF41D8E-304D-4794-B306-B352DD21405A}" type="pres">
      <dgm:prSet presAssocID="{45809EE0-DF72-48A2-8D80-20B85BC1323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lante med massiv udfyldning"/>
        </a:ext>
      </dgm:extLst>
    </dgm:pt>
    <dgm:pt modelId="{FFB027F9-9A5B-4BC6-8130-A7672905BCC9}" type="pres">
      <dgm:prSet presAssocID="{45809EE0-DF72-48A2-8D80-20B85BC13239}" presName="spaceRect" presStyleCnt="0"/>
      <dgm:spPr/>
    </dgm:pt>
    <dgm:pt modelId="{7B13C266-7A43-4623-9A73-DACBCE5B391A}" type="pres">
      <dgm:prSet presAssocID="{45809EE0-DF72-48A2-8D80-20B85BC13239}" presName="parTx" presStyleLbl="revTx" presStyleIdx="1" presStyleCnt="4" custScaleY="90711" custLinFactNeighborY="4977">
        <dgm:presLayoutVars>
          <dgm:chMax val="0"/>
          <dgm:chPref val="0"/>
        </dgm:presLayoutVars>
      </dgm:prSet>
      <dgm:spPr/>
    </dgm:pt>
    <dgm:pt modelId="{C588D0A7-FB0E-46A3-A1BF-66883BE5CFE3}" type="pres">
      <dgm:prSet presAssocID="{A77BB388-F387-4A5C-B15E-95BCDA957553}" presName="sibTrans" presStyleCnt="0"/>
      <dgm:spPr/>
    </dgm:pt>
    <dgm:pt modelId="{60AE1BB8-8E05-4A69-94AB-703F49C78346}" type="pres">
      <dgm:prSet presAssocID="{18DF672C-6B56-4733-BE45-4E55433558BB}" presName="compNode" presStyleCnt="0"/>
      <dgm:spPr/>
    </dgm:pt>
    <dgm:pt modelId="{941B5402-40B0-416B-9DF1-62884B2374ED}" type="pres">
      <dgm:prSet presAssocID="{18DF672C-6B56-4733-BE45-4E55433558BB}" presName="bgRect" presStyleLbl="bgShp" presStyleIdx="2" presStyleCnt="4" custLinFactNeighborY="197"/>
      <dgm:spPr/>
    </dgm:pt>
    <dgm:pt modelId="{70621C5C-9F05-4D2D-8185-2783A84BC977}" type="pres">
      <dgm:prSet presAssocID="{18DF672C-6B56-4733-BE45-4E55433558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twork"/>
        </a:ext>
      </dgm:extLst>
    </dgm:pt>
    <dgm:pt modelId="{AEFB93C8-F285-426C-B710-E904A8FF273F}" type="pres">
      <dgm:prSet presAssocID="{18DF672C-6B56-4733-BE45-4E55433558BB}" presName="spaceRect" presStyleCnt="0"/>
      <dgm:spPr/>
    </dgm:pt>
    <dgm:pt modelId="{DFE651D3-4814-432C-930D-8D8DFFBA7592}" type="pres">
      <dgm:prSet presAssocID="{18DF672C-6B56-4733-BE45-4E55433558BB}" presName="parTx" presStyleLbl="revTx" presStyleIdx="2" presStyleCnt="4">
        <dgm:presLayoutVars>
          <dgm:chMax val="0"/>
          <dgm:chPref val="0"/>
        </dgm:presLayoutVars>
      </dgm:prSet>
      <dgm:spPr/>
    </dgm:pt>
    <dgm:pt modelId="{AC5C4C4F-1C09-400C-9D15-F94F418C5573}" type="pres">
      <dgm:prSet presAssocID="{F1D60408-AC08-4EA6-B233-3DF8345D899F}" presName="sibTrans" presStyleCnt="0"/>
      <dgm:spPr/>
    </dgm:pt>
    <dgm:pt modelId="{28492083-BACE-4E8F-8396-338B5254255F}" type="pres">
      <dgm:prSet presAssocID="{08926C1A-60A4-46BC-A7AE-2F8FBB41A904}" presName="compNode" presStyleCnt="0"/>
      <dgm:spPr/>
    </dgm:pt>
    <dgm:pt modelId="{3877B6B4-F1D7-44BB-B16E-42C3EB188374}" type="pres">
      <dgm:prSet presAssocID="{08926C1A-60A4-46BC-A7AE-2F8FBB41A904}" presName="bgRect" presStyleLbl="bgShp" presStyleIdx="3" presStyleCnt="4" custScaleY="152391"/>
      <dgm:spPr/>
    </dgm:pt>
    <dgm:pt modelId="{D7796668-AC21-4F3A-A906-DCCFB2DBD622}" type="pres">
      <dgm:prSet presAssocID="{08926C1A-60A4-46BC-A7AE-2F8FBB41A9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obot med massiv udfyldning"/>
        </a:ext>
      </dgm:extLst>
    </dgm:pt>
    <dgm:pt modelId="{1D828398-F5A8-48B1-A9CE-1BBD1F79A04D}" type="pres">
      <dgm:prSet presAssocID="{08926C1A-60A4-46BC-A7AE-2F8FBB41A904}" presName="spaceRect" presStyleCnt="0"/>
      <dgm:spPr/>
    </dgm:pt>
    <dgm:pt modelId="{1A285899-A0EB-43AB-B1D6-E8F4D362FB33}" type="pres">
      <dgm:prSet presAssocID="{08926C1A-60A4-46BC-A7AE-2F8FBB41A904}" presName="parTx" presStyleLbl="revTx" presStyleIdx="3" presStyleCnt="4">
        <dgm:presLayoutVars>
          <dgm:chMax val="0"/>
          <dgm:chPref val="0"/>
        </dgm:presLayoutVars>
      </dgm:prSet>
      <dgm:spPr/>
    </dgm:pt>
  </dgm:ptLst>
  <dgm:cxnLst>
    <dgm:cxn modelId="{972A2207-C7CE-4EBC-A9E7-84D91F2664C1}" type="presOf" srcId="{1A7A02A8-2E91-4F0A-9CEB-67CDCC89D37B}" destId="{CBEB5C41-4B6E-4048-AEBC-D56C20DD4A12}" srcOrd="0" destOrd="0" presId="urn:microsoft.com/office/officeart/2018/2/layout/IconVerticalSolidList"/>
    <dgm:cxn modelId="{E983C709-87FF-45DB-BE03-08A2980B8FE1}" type="presOf" srcId="{18DF672C-6B56-4733-BE45-4E55433558BB}" destId="{DFE651D3-4814-432C-930D-8D8DFFBA7592}" srcOrd="0" destOrd="0" presId="urn:microsoft.com/office/officeart/2018/2/layout/IconVerticalSolidList"/>
    <dgm:cxn modelId="{E4725C35-FE65-4F3B-957D-7CEA585E67C6}" type="presOf" srcId="{08926C1A-60A4-46BC-A7AE-2F8FBB41A904}" destId="{1A285899-A0EB-43AB-B1D6-E8F4D362FB33}" srcOrd="0" destOrd="0" presId="urn:microsoft.com/office/officeart/2018/2/layout/IconVerticalSolidList"/>
    <dgm:cxn modelId="{F826443F-EDAB-4541-8BAB-F86A274FD124}" type="presOf" srcId="{2117C08C-0F49-4344-94CF-8E9B481D86CE}" destId="{141FA8C4-0D22-47DF-AFCB-BEEF1C3022C8}" srcOrd="0" destOrd="0" presId="urn:microsoft.com/office/officeart/2018/2/layout/IconVerticalSolidList"/>
    <dgm:cxn modelId="{217C6F76-B4AB-4020-B34C-9CCE08C78627}" type="presOf" srcId="{45809EE0-DF72-48A2-8D80-20B85BC13239}" destId="{7B13C266-7A43-4623-9A73-DACBCE5B391A}" srcOrd="0" destOrd="0" presId="urn:microsoft.com/office/officeart/2018/2/layout/IconVerticalSolidList"/>
    <dgm:cxn modelId="{6D618D99-8952-4923-8081-5AEF90069F00}" srcId="{2117C08C-0F49-4344-94CF-8E9B481D86CE}" destId="{1A7A02A8-2E91-4F0A-9CEB-67CDCC89D37B}" srcOrd="0" destOrd="0" parTransId="{6F3606CF-D301-47AC-BCC1-D6FA7BCBD499}" sibTransId="{FC19435E-EB78-4E61-858F-1D97DAAFFB33}"/>
    <dgm:cxn modelId="{900DB6CA-D1A2-4682-9477-4568F9F7AFA1}" srcId="{2117C08C-0F49-4344-94CF-8E9B481D86CE}" destId="{08926C1A-60A4-46BC-A7AE-2F8FBB41A904}" srcOrd="3" destOrd="0" parTransId="{3E99B2C3-4775-44E2-9E45-5C4083D2A2F3}" sibTransId="{A2AF923B-ACF8-46A3-BF3A-65A890C53547}"/>
    <dgm:cxn modelId="{D59179D0-7DF9-4D65-986A-99FE2482F0A1}" srcId="{2117C08C-0F49-4344-94CF-8E9B481D86CE}" destId="{18DF672C-6B56-4733-BE45-4E55433558BB}" srcOrd="2" destOrd="0" parTransId="{1876159F-1445-45BA-B834-6F4BFAF6260B}" sibTransId="{F1D60408-AC08-4EA6-B233-3DF8345D899F}"/>
    <dgm:cxn modelId="{61475DD5-217F-47B2-94FE-2487E23BFD43}" srcId="{2117C08C-0F49-4344-94CF-8E9B481D86CE}" destId="{45809EE0-DF72-48A2-8D80-20B85BC13239}" srcOrd="1" destOrd="0" parTransId="{D80A98F7-6400-4441-86C0-A6F31F723C13}" sibTransId="{A77BB388-F387-4A5C-B15E-95BCDA957553}"/>
    <dgm:cxn modelId="{665DC265-2E93-43A6-87E0-AADE1B3196A5}" type="presParOf" srcId="{141FA8C4-0D22-47DF-AFCB-BEEF1C3022C8}" destId="{E2093C57-0151-4F2B-AA72-E46CEB86B8CD}" srcOrd="0" destOrd="0" presId="urn:microsoft.com/office/officeart/2018/2/layout/IconVerticalSolidList"/>
    <dgm:cxn modelId="{CEFFB93E-952A-4083-8D57-630BA60B7CC2}" type="presParOf" srcId="{E2093C57-0151-4F2B-AA72-E46CEB86B8CD}" destId="{8BB4614B-D4AA-4C82-9F56-E0D21CA005FE}" srcOrd="0" destOrd="0" presId="urn:microsoft.com/office/officeart/2018/2/layout/IconVerticalSolidList"/>
    <dgm:cxn modelId="{5E8DD4E8-8710-45AC-B4C7-25F2B64843E4}" type="presParOf" srcId="{E2093C57-0151-4F2B-AA72-E46CEB86B8CD}" destId="{5F3EF3A7-ABA3-442D-8520-2219FA742BF3}" srcOrd="1" destOrd="0" presId="urn:microsoft.com/office/officeart/2018/2/layout/IconVerticalSolidList"/>
    <dgm:cxn modelId="{CFA466F0-750D-42C2-ACF4-AF7A17C12AB3}" type="presParOf" srcId="{E2093C57-0151-4F2B-AA72-E46CEB86B8CD}" destId="{91400DC4-03B1-4B0F-ACAE-E58EC377FB10}" srcOrd="2" destOrd="0" presId="urn:microsoft.com/office/officeart/2018/2/layout/IconVerticalSolidList"/>
    <dgm:cxn modelId="{F8DA7E4B-643D-4E76-9E22-5B853CB6B92F}" type="presParOf" srcId="{E2093C57-0151-4F2B-AA72-E46CEB86B8CD}" destId="{CBEB5C41-4B6E-4048-AEBC-D56C20DD4A12}" srcOrd="3" destOrd="0" presId="urn:microsoft.com/office/officeart/2018/2/layout/IconVerticalSolidList"/>
    <dgm:cxn modelId="{11C75514-430A-4DA9-99DA-AF1CF9492A94}" type="presParOf" srcId="{141FA8C4-0D22-47DF-AFCB-BEEF1C3022C8}" destId="{8D0A75B3-41E9-4C7A-8C40-0908182F5B3B}" srcOrd="1" destOrd="0" presId="urn:microsoft.com/office/officeart/2018/2/layout/IconVerticalSolidList"/>
    <dgm:cxn modelId="{88274BC2-9A3B-45B6-9A17-20D5163EF99F}" type="presParOf" srcId="{141FA8C4-0D22-47DF-AFCB-BEEF1C3022C8}" destId="{BA2CC502-261A-40E0-99EA-1F7730EE629A}" srcOrd="2" destOrd="0" presId="urn:microsoft.com/office/officeart/2018/2/layout/IconVerticalSolidList"/>
    <dgm:cxn modelId="{5EDD2F77-1AEF-485D-A55A-39F258B3B560}" type="presParOf" srcId="{BA2CC502-261A-40E0-99EA-1F7730EE629A}" destId="{B5C2E581-DFC2-4D73-9CBD-5BDA9AF895C3}" srcOrd="0" destOrd="0" presId="urn:microsoft.com/office/officeart/2018/2/layout/IconVerticalSolidList"/>
    <dgm:cxn modelId="{A17D0A49-3D30-45B5-8ECF-AFDA7379D576}" type="presParOf" srcId="{BA2CC502-261A-40E0-99EA-1F7730EE629A}" destId="{0AF41D8E-304D-4794-B306-B352DD21405A}" srcOrd="1" destOrd="0" presId="urn:microsoft.com/office/officeart/2018/2/layout/IconVerticalSolidList"/>
    <dgm:cxn modelId="{1E51E223-9246-4B93-B43A-C39F9F2FBE6A}" type="presParOf" srcId="{BA2CC502-261A-40E0-99EA-1F7730EE629A}" destId="{FFB027F9-9A5B-4BC6-8130-A7672905BCC9}" srcOrd="2" destOrd="0" presId="urn:microsoft.com/office/officeart/2018/2/layout/IconVerticalSolidList"/>
    <dgm:cxn modelId="{8D020D2F-1C5E-44BC-AF7A-D40645EFE98E}" type="presParOf" srcId="{BA2CC502-261A-40E0-99EA-1F7730EE629A}" destId="{7B13C266-7A43-4623-9A73-DACBCE5B391A}" srcOrd="3" destOrd="0" presId="urn:microsoft.com/office/officeart/2018/2/layout/IconVerticalSolidList"/>
    <dgm:cxn modelId="{0B55E4A2-2CB8-42AA-B894-34BF14FF30AB}" type="presParOf" srcId="{141FA8C4-0D22-47DF-AFCB-BEEF1C3022C8}" destId="{C588D0A7-FB0E-46A3-A1BF-66883BE5CFE3}" srcOrd="3" destOrd="0" presId="urn:microsoft.com/office/officeart/2018/2/layout/IconVerticalSolidList"/>
    <dgm:cxn modelId="{981CB6C5-B14E-440E-AB51-9D9AEC396F73}" type="presParOf" srcId="{141FA8C4-0D22-47DF-AFCB-BEEF1C3022C8}" destId="{60AE1BB8-8E05-4A69-94AB-703F49C78346}" srcOrd="4" destOrd="0" presId="urn:microsoft.com/office/officeart/2018/2/layout/IconVerticalSolidList"/>
    <dgm:cxn modelId="{28936812-F9C7-4418-89C9-1DFC10B6D2EB}" type="presParOf" srcId="{60AE1BB8-8E05-4A69-94AB-703F49C78346}" destId="{941B5402-40B0-416B-9DF1-62884B2374ED}" srcOrd="0" destOrd="0" presId="urn:microsoft.com/office/officeart/2018/2/layout/IconVerticalSolidList"/>
    <dgm:cxn modelId="{63314A6E-EED5-4059-A8F6-5F5D5FB5544D}" type="presParOf" srcId="{60AE1BB8-8E05-4A69-94AB-703F49C78346}" destId="{70621C5C-9F05-4D2D-8185-2783A84BC977}" srcOrd="1" destOrd="0" presId="urn:microsoft.com/office/officeart/2018/2/layout/IconVerticalSolidList"/>
    <dgm:cxn modelId="{363C3C37-2C30-4DE5-9744-BE176D1F4BE5}" type="presParOf" srcId="{60AE1BB8-8E05-4A69-94AB-703F49C78346}" destId="{AEFB93C8-F285-426C-B710-E904A8FF273F}" srcOrd="2" destOrd="0" presId="urn:microsoft.com/office/officeart/2018/2/layout/IconVerticalSolidList"/>
    <dgm:cxn modelId="{A7BBBE0A-9EAA-44C3-9B83-755B0D4C1C15}" type="presParOf" srcId="{60AE1BB8-8E05-4A69-94AB-703F49C78346}" destId="{DFE651D3-4814-432C-930D-8D8DFFBA7592}" srcOrd="3" destOrd="0" presId="urn:microsoft.com/office/officeart/2018/2/layout/IconVerticalSolidList"/>
    <dgm:cxn modelId="{906454AD-09BF-4A79-B26C-F3A841465DE3}" type="presParOf" srcId="{141FA8C4-0D22-47DF-AFCB-BEEF1C3022C8}" destId="{AC5C4C4F-1C09-400C-9D15-F94F418C5573}" srcOrd="5" destOrd="0" presId="urn:microsoft.com/office/officeart/2018/2/layout/IconVerticalSolidList"/>
    <dgm:cxn modelId="{FDC5FA95-2C49-4BB7-A8C0-ECD806E2284F}" type="presParOf" srcId="{141FA8C4-0D22-47DF-AFCB-BEEF1C3022C8}" destId="{28492083-BACE-4E8F-8396-338B5254255F}" srcOrd="6" destOrd="0" presId="urn:microsoft.com/office/officeart/2018/2/layout/IconVerticalSolidList"/>
    <dgm:cxn modelId="{468D7420-8C6C-494E-8864-94DA945D868E}" type="presParOf" srcId="{28492083-BACE-4E8F-8396-338B5254255F}" destId="{3877B6B4-F1D7-44BB-B16E-42C3EB188374}" srcOrd="0" destOrd="0" presId="urn:microsoft.com/office/officeart/2018/2/layout/IconVerticalSolidList"/>
    <dgm:cxn modelId="{0B027A5A-D955-4737-950C-AC8762EFBC8D}" type="presParOf" srcId="{28492083-BACE-4E8F-8396-338B5254255F}" destId="{D7796668-AC21-4F3A-A906-DCCFB2DBD622}" srcOrd="1" destOrd="0" presId="urn:microsoft.com/office/officeart/2018/2/layout/IconVerticalSolidList"/>
    <dgm:cxn modelId="{FC6AEB13-F890-4BD7-A8B1-604DC3CEB00C}" type="presParOf" srcId="{28492083-BACE-4E8F-8396-338B5254255F}" destId="{1D828398-F5A8-48B1-A9CE-1BBD1F79A04D}" srcOrd="2" destOrd="0" presId="urn:microsoft.com/office/officeart/2018/2/layout/IconVerticalSolidList"/>
    <dgm:cxn modelId="{20F3DA3F-CA76-4C03-8B03-FA85598C6BDD}" type="presParOf" srcId="{28492083-BACE-4E8F-8396-338B5254255F}" destId="{1A285899-A0EB-43AB-B1D6-E8F4D362FB3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600BBC7-AAAB-4063-BCE3-947C0BF4AF07}"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3FA52C48-AFC0-4CFF-B1C2-611D9179A03B}">
      <dgm:prSet phldrT="[Tekst]" custT="1"/>
      <dgm:spPr>
        <a:solidFill>
          <a:srgbClr val="211A52"/>
        </a:solidFill>
      </dgm:spPr>
      <dgm:t>
        <a:bodyPr/>
        <a:lstStyle/>
        <a:p>
          <a:r>
            <a:rPr lang="da-DK" sz="1500" dirty="0"/>
            <a:t>Et tæt samarbejde med erhvervslivet</a:t>
          </a:r>
          <a:endParaRPr lang="da-DK" sz="1500" dirty="0">
            <a:latin typeface="Arial" panose="020B0604020202020204" pitchFamily="34" charset="0"/>
            <a:cs typeface="Arial" panose="020B0604020202020204" pitchFamily="34" charset="0"/>
          </a:endParaRPr>
        </a:p>
      </dgm:t>
    </dgm:pt>
    <dgm:pt modelId="{1A81DEF5-B30B-4EA3-A931-80E15E57C219}" type="parTrans" cxnId="{68B46ED4-001C-45CE-9053-F1878586B29D}">
      <dgm:prSet/>
      <dgm:spPr/>
      <dgm:t>
        <a:bodyPr/>
        <a:lstStyle/>
        <a:p>
          <a:endParaRPr lang="da-DK"/>
        </a:p>
      </dgm:t>
    </dgm:pt>
    <dgm:pt modelId="{F2ABF8DD-D834-4AB4-9B58-FA9BA6BFFC9E}" type="sibTrans" cxnId="{68B46ED4-001C-45CE-9053-F1878586B29D}">
      <dgm:prSet/>
      <dgm:spPr/>
      <dgm:t>
        <a:bodyPr/>
        <a:lstStyle/>
        <a:p>
          <a:endParaRPr lang="da-DK"/>
        </a:p>
      </dgm:t>
    </dgm:pt>
    <dgm:pt modelId="{0748E391-743F-4636-91F8-82E83ACE8512}" type="pres">
      <dgm:prSet presAssocID="{A600BBC7-AAAB-4063-BCE3-947C0BF4AF07}" presName="diagram" presStyleCnt="0">
        <dgm:presLayoutVars>
          <dgm:dir/>
        </dgm:presLayoutVars>
      </dgm:prSet>
      <dgm:spPr/>
    </dgm:pt>
    <dgm:pt modelId="{149E98C4-B2D2-45C8-81E5-D141BFCDC48F}" type="pres">
      <dgm:prSet presAssocID="{3FA52C48-AFC0-4CFF-B1C2-611D9179A03B}" presName="composite" presStyleCnt="0"/>
      <dgm:spPr/>
    </dgm:pt>
    <dgm:pt modelId="{21E42F13-8D46-45A6-9102-F28D9A918BE8}" type="pres">
      <dgm:prSet presAssocID="{3FA52C48-AFC0-4CFF-B1C2-611D9179A03B}" presName="Image" presStyleLbl="bgShp" presStyleIdx="0" presStyleCnt="1" custLinFactNeighborX="11689" custLinFactNeighborY="1773"/>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tekst, person, stående, personer&#10;&#10;Automatisk genereret beskrivelse">
            <a:extLst>
              <a:ext uri="{FF2B5EF4-FFF2-40B4-BE49-F238E27FC236}">
                <a16:creationId xmlns:a16="http://schemas.microsoft.com/office/drawing/2014/main" id="{066D2CED-9AA8-957D-5F3E-1F81B3BD2B02}"/>
              </a:ext>
            </a:extLst>
          </dgm14:cNvPr>
        </a:ext>
      </dgm:extLst>
    </dgm:pt>
    <dgm:pt modelId="{4D43073A-6748-472B-992B-A428B1DB97D1}" type="pres">
      <dgm:prSet presAssocID="{3FA52C48-AFC0-4CFF-B1C2-611D9179A03B}" presName="Parent" presStyleLbl="node0" presStyleIdx="0" presStyleCnt="1" custLinFactNeighborX="10822">
        <dgm:presLayoutVars>
          <dgm:bulletEnabled val="1"/>
        </dgm:presLayoutVars>
      </dgm:prSet>
      <dgm:spPr/>
    </dgm:pt>
  </dgm:ptLst>
  <dgm:cxnLst>
    <dgm:cxn modelId="{B6352250-31EC-45E8-9D64-50563959B1E1}" type="presOf" srcId="{3FA52C48-AFC0-4CFF-B1C2-611D9179A03B}" destId="{4D43073A-6748-472B-992B-A428B1DB97D1}" srcOrd="0" destOrd="0" presId="urn:microsoft.com/office/officeart/2008/layout/BendingPictureCaption"/>
    <dgm:cxn modelId="{E85296D2-E075-4DEC-96F4-9990B1837592}" type="presOf" srcId="{A600BBC7-AAAB-4063-BCE3-947C0BF4AF07}" destId="{0748E391-743F-4636-91F8-82E83ACE8512}" srcOrd="0" destOrd="0" presId="urn:microsoft.com/office/officeart/2008/layout/BendingPictureCaption"/>
    <dgm:cxn modelId="{68B46ED4-001C-45CE-9053-F1878586B29D}" srcId="{A600BBC7-AAAB-4063-BCE3-947C0BF4AF07}" destId="{3FA52C48-AFC0-4CFF-B1C2-611D9179A03B}" srcOrd="0" destOrd="0" parTransId="{1A81DEF5-B30B-4EA3-A931-80E15E57C219}" sibTransId="{F2ABF8DD-D834-4AB4-9B58-FA9BA6BFFC9E}"/>
    <dgm:cxn modelId="{2B816DFD-446A-4340-B54E-56CECA084D8E}" type="presParOf" srcId="{0748E391-743F-4636-91F8-82E83ACE8512}" destId="{149E98C4-B2D2-45C8-81E5-D141BFCDC48F}" srcOrd="0" destOrd="0" presId="urn:microsoft.com/office/officeart/2008/layout/BendingPictureCaption"/>
    <dgm:cxn modelId="{18C1E1BF-F28E-41EE-A6B8-C92D474EC41A}" type="presParOf" srcId="{149E98C4-B2D2-45C8-81E5-D141BFCDC48F}" destId="{21E42F13-8D46-45A6-9102-F28D9A918BE8}" srcOrd="0" destOrd="0" presId="urn:microsoft.com/office/officeart/2008/layout/BendingPictureCaption"/>
    <dgm:cxn modelId="{CBBC9652-46AC-48BB-963F-D9EB1799FA09}" type="presParOf" srcId="{149E98C4-B2D2-45C8-81E5-D141BFCDC48F}" destId="{4D43073A-6748-472B-992B-A428B1DB97D1}" srcOrd="1" destOrd="0" presId="urn:microsoft.com/office/officeart/2008/layout/BendingPictureCapti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2F2A57-EDF8-4EE5-B278-1D37D33639C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878509DF-9A6B-4D9E-A2A6-52A3914E0C6F}">
      <dgm:prSet phldrT="[Tekst]" custT="1"/>
      <dgm:spPr>
        <a:solidFill>
          <a:srgbClr val="CC585B"/>
        </a:solidFill>
      </dgm:spPr>
      <dgm:t>
        <a:bodyPr/>
        <a:lstStyle/>
        <a:p>
          <a:r>
            <a:rPr lang="da-DK" sz="1500" dirty="0">
              <a:latin typeface="Arial" panose="020B0604020202020204" pitchFamily="34" charset="0"/>
              <a:cs typeface="Arial" panose="020B0604020202020204" pitchFamily="34" charset="0"/>
            </a:rPr>
            <a:t>I samarbejde løses udfordringer</a:t>
          </a:r>
        </a:p>
      </dgm:t>
    </dgm:pt>
    <dgm:pt modelId="{4011DEF5-51FE-4AA7-A70F-A7A7B13D3E28}" type="parTrans" cxnId="{C4C4F8E1-534A-4A0C-BCAF-3A2EA1F55E82}">
      <dgm:prSet/>
      <dgm:spPr/>
      <dgm:t>
        <a:bodyPr/>
        <a:lstStyle/>
        <a:p>
          <a:endParaRPr lang="da-DK"/>
        </a:p>
      </dgm:t>
    </dgm:pt>
    <dgm:pt modelId="{1DD1F81B-C2B4-4C21-9FE8-B62E380EF628}" type="sibTrans" cxnId="{C4C4F8E1-534A-4A0C-BCAF-3A2EA1F55E82}">
      <dgm:prSet/>
      <dgm:spPr/>
      <dgm:t>
        <a:bodyPr/>
        <a:lstStyle/>
        <a:p>
          <a:endParaRPr lang="da-DK"/>
        </a:p>
      </dgm:t>
    </dgm:pt>
    <dgm:pt modelId="{3A7D7CE6-8B04-4CC5-8898-FA2191CDC6F3}" type="pres">
      <dgm:prSet presAssocID="{662F2A57-EDF8-4EE5-B278-1D37D33639CB}" presName="diagram" presStyleCnt="0">
        <dgm:presLayoutVars>
          <dgm:dir/>
        </dgm:presLayoutVars>
      </dgm:prSet>
      <dgm:spPr/>
    </dgm:pt>
    <dgm:pt modelId="{3EFB3E6A-3D6B-4400-82B8-7B0654EC019E}" type="pres">
      <dgm:prSet presAssocID="{878509DF-9A6B-4D9E-A2A6-52A3914E0C6F}" presName="composite" presStyleCnt="0"/>
      <dgm:spPr/>
    </dgm:pt>
    <dgm:pt modelId="{C3642376-816F-41D0-9550-1662FF698823}" type="pres">
      <dgm:prSet presAssocID="{878509DF-9A6B-4D9E-A2A6-52A3914E0C6F}" presName="Image" presStyleLbl="bgShp" presStyleIdx="0" presStyleCnt="1" custLinFactNeighborX="425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sidder, person, bærbar computer, computer&#10;&#10;Automatisk genereret beskrivelse">
            <a:extLst>
              <a:ext uri="{FF2B5EF4-FFF2-40B4-BE49-F238E27FC236}">
                <a16:creationId xmlns:a16="http://schemas.microsoft.com/office/drawing/2014/main" id="{148A4DEA-F053-13D3-30B8-D777C51DDF48}"/>
              </a:ext>
            </a:extLst>
          </dgm14:cNvPr>
        </a:ext>
      </dgm:extLst>
    </dgm:pt>
    <dgm:pt modelId="{8550D6F4-F490-4BA8-B1E4-807710F47EB1}" type="pres">
      <dgm:prSet presAssocID="{878509DF-9A6B-4D9E-A2A6-52A3914E0C6F}" presName="Parent" presStyleLbl="node0" presStyleIdx="0" presStyleCnt="1" custLinFactNeighborX="9516" custLinFactNeighborY="0">
        <dgm:presLayoutVars>
          <dgm:bulletEnabled val="1"/>
        </dgm:presLayoutVars>
      </dgm:prSet>
      <dgm:spPr/>
    </dgm:pt>
  </dgm:ptLst>
  <dgm:cxnLst>
    <dgm:cxn modelId="{58989ABD-CAC0-42C8-8CEA-9F97606B7A94}" type="presOf" srcId="{662F2A57-EDF8-4EE5-B278-1D37D33639CB}" destId="{3A7D7CE6-8B04-4CC5-8898-FA2191CDC6F3}" srcOrd="0" destOrd="0" presId="urn:microsoft.com/office/officeart/2008/layout/BendingPictureCaption"/>
    <dgm:cxn modelId="{CF5989CB-9A4D-4614-966B-4AB66F388F2F}" type="presOf" srcId="{878509DF-9A6B-4D9E-A2A6-52A3914E0C6F}" destId="{8550D6F4-F490-4BA8-B1E4-807710F47EB1}" srcOrd="0" destOrd="0" presId="urn:microsoft.com/office/officeart/2008/layout/BendingPictureCaption"/>
    <dgm:cxn modelId="{C4C4F8E1-534A-4A0C-BCAF-3A2EA1F55E82}" srcId="{662F2A57-EDF8-4EE5-B278-1D37D33639CB}" destId="{878509DF-9A6B-4D9E-A2A6-52A3914E0C6F}" srcOrd="0" destOrd="0" parTransId="{4011DEF5-51FE-4AA7-A70F-A7A7B13D3E28}" sibTransId="{1DD1F81B-C2B4-4C21-9FE8-B62E380EF628}"/>
    <dgm:cxn modelId="{8A33EE63-F352-47D8-A51D-DD57CDE1B778}" type="presParOf" srcId="{3A7D7CE6-8B04-4CC5-8898-FA2191CDC6F3}" destId="{3EFB3E6A-3D6B-4400-82B8-7B0654EC019E}" srcOrd="0" destOrd="0" presId="urn:microsoft.com/office/officeart/2008/layout/BendingPictureCaption"/>
    <dgm:cxn modelId="{A910B59D-62DA-4B1A-B309-35EF92227815}" type="presParOf" srcId="{3EFB3E6A-3D6B-4400-82B8-7B0654EC019E}" destId="{C3642376-816F-41D0-9550-1662FF698823}" srcOrd="0" destOrd="0" presId="urn:microsoft.com/office/officeart/2008/layout/BendingPictureCaption"/>
    <dgm:cxn modelId="{3B85B3D2-F4C2-4EEC-8F24-20476D49CCB1}" type="presParOf" srcId="{3EFB3E6A-3D6B-4400-82B8-7B0654EC019E}" destId="{8550D6F4-F490-4BA8-B1E4-807710F47EB1}" srcOrd="1" destOrd="0" presId="urn:microsoft.com/office/officeart/2008/layout/BendingPictureCaption"/>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776315-0C6B-4F63-9A03-DF8D53A30856}"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EABFA6E5-2239-491F-973B-2E9A466FDAAA}">
      <dgm:prSet phldrT="[Tekst]" custT="1"/>
      <dgm:spPr>
        <a:solidFill>
          <a:srgbClr val="B19335"/>
        </a:solidFill>
      </dgm:spPr>
      <dgm:t>
        <a:bodyPr/>
        <a:lstStyle/>
        <a:p>
          <a:r>
            <a:rPr lang="da-DK" sz="1500" dirty="0"/>
            <a:t>Et studiemiljø i rivende udvikling</a:t>
          </a:r>
          <a:endParaRPr lang="da-DK" sz="1500" dirty="0">
            <a:latin typeface="Arial" panose="020B0604020202020204" pitchFamily="34" charset="0"/>
            <a:cs typeface="Arial" panose="020B0604020202020204" pitchFamily="34" charset="0"/>
          </a:endParaRPr>
        </a:p>
      </dgm:t>
    </dgm:pt>
    <dgm:pt modelId="{4542D1BC-9056-4F46-BFBB-3260B1BA8CFD}" type="parTrans" cxnId="{89D591EC-8286-4E40-B0D9-84BB7D41902B}">
      <dgm:prSet/>
      <dgm:spPr/>
      <dgm:t>
        <a:bodyPr/>
        <a:lstStyle/>
        <a:p>
          <a:endParaRPr lang="da-DK"/>
        </a:p>
      </dgm:t>
    </dgm:pt>
    <dgm:pt modelId="{7ADA8978-EBE7-4C76-BA74-69EDD749D3DC}" type="sibTrans" cxnId="{89D591EC-8286-4E40-B0D9-84BB7D41902B}">
      <dgm:prSet/>
      <dgm:spPr/>
      <dgm:t>
        <a:bodyPr/>
        <a:lstStyle/>
        <a:p>
          <a:endParaRPr lang="da-DK"/>
        </a:p>
      </dgm:t>
    </dgm:pt>
    <dgm:pt modelId="{1D233C87-7FF1-41C8-98C1-B50AAB19DA68}" type="pres">
      <dgm:prSet presAssocID="{0F776315-0C6B-4F63-9A03-DF8D53A30856}" presName="diagram" presStyleCnt="0">
        <dgm:presLayoutVars>
          <dgm:dir/>
        </dgm:presLayoutVars>
      </dgm:prSet>
      <dgm:spPr/>
    </dgm:pt>
    <dgm:pt modelId="{46D8A30F-3C4C-4918-B36C-D4259E8D9D92}" type="pres">
      <dgm:prSet presAssocID="{EABFA6E5-2239-491F-973B-2E9A466FDAAA}" presName="composite" presStyleCnt="0"/>
      <dgm:spPr/>
    </dgm:pt>
    <dgm:pt modelId="{0F3F0DAC-CD23-4259-A30B-AF893AA5C8E1}" type="pres">
      <dgm:prSet presAssocID="{EABFA6E5-2239-491F-973B-2E9A466FDAAA}" presName="Image" presStyleLbl="bgShp" presStyleIdx="0" presStyleCnt="1" custLinFactNeighborX="10460"/>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Et billede, der indeholder person, jord, udendørs, sidder&#10;&#10;Automatisk genereret beskrivelse">
            <a:extLst>
              <a:ext uri="{FF2B5EF4-FFF2-40B4-BE49-F238E27FC236}">
                <a16:creationId xmlns:a16="http://schemas.microsoft.com/office/drawing/2014/main" id="{C68E833D-36C6-6742-F8F6-265B23FC280D}"/>
              </a:ext>
            </a:extLst>
          </dgm14:cNvPr>
        </a:ext>
      </dgm:extLst>
    </dgm:pt>
    <dgm:pt modelId="{878EA723-D19E-4780-A43C-F36646A96B28}" type="pres">
      <dgm:prSet presAssocID="{EABFA6E5-2239-491F-973B-2E9A466FDAAA}" presName="Parent" presStyleLbl="node0" presStyleIdx="0" presStyleCnt="1" custLinFactNeighborX="12082" custLinFactNeighborY="192">
        <dgm:presLayoutVars>
          <dgm:bulletEnabled val="1"/>
        </dgm:presLayoutVars>
      </dgm:prSet>
      <dgm:spPr/>
    </dgm:pt>
  </dgm:ptLst>
  <dgm:cxnLst>
    <dgm:cxn modelId="{69C82632-E737-416A-BAED-07C3450561B2}" type="presOf" srcId="{0F776315-0C6B-4F63-9A03-DF8D53A30856}" destId="{1D233C87-7FF1-41C8-98C1-B50AAB19DA68}" srcOrd="0" destOrd="0" presId="urn:microsoft.com/office/officeart/2008/layout/BendingPictureCaption"/>
    <dgm:cxn modelId="{3BF63C47-85FF-4880-BF43-7D7DAA2893F0}" type="presOf" srcId="{EABFA6E5-2239-491F-973B-2E9A466FDAAA}" destId="{878EA723-D19E-4780-A43C-F36646A96B28}" srcOrd="0" destOrd="0" presId="urn:microsoft.com/office/officeart/2008/layout/BendingPictureCaption"/>
    <dgm:cxn modelId="{89D591EC-8286-4E40-B0D9-84BB7D41902B}" srcId="{0F776315-0C6B-4F63-9A03-DF8D53A30856}" destId="{EABFA6E5-2239-491F-973B-2E9A466FDAAA}" srcOrd="0" destOrd="0" parTransId="{4542D1BC-9056-4F46-BFBB-3260B1BA8CFD}" sibTransId="{7ADA8978-EBE7-4C76-BA74-69EDD749D3DC}"/>
    <dgm:cxn modelId="{656731D1-28C6-441F-A0B2-90FAD3FF1C61}" type="presParOf" srcId="{1D233C87-7FF1-41C8-98C1-B50AAB19DA68}" destId="{46D8A30F-3C4C-4918-B36C-D4259E8D9D92}" srcOrd="0" destOrd="0" presId="urn:microsoft.com/office/officeart/2008/layout/BendingPictureCaption"/>
    <dgm:cxn modelId="{495B65AE-FA27-4290-9449-03AE98C6D888}" type="presParOf" srcId="{46D8A30F-3C4C-4918-B36C-D4259E8D9D92}" destId="{0F3F0DAC-CD23-4259-A30B-AF893AA5C8E1}" srcOrd="0" destOrd="0" presId="urn:microsoft.com/office/officeart/2008/layout/BendingPictureCaption"/>
    <dgm:cxn modelId="{5EA5F7C3-811C-4C89-9BF6-E8B77A1975D6}" type="presParOf" srcId="{46D8A30F-3C4C-4918-B36C-D4259E8D9D92}" destId="{878EA723-D19E-4780-A43C-F36646A96B28}" srcOrd="1" destOrd="0" presId="urn:microsoft.com/office/officeart/2008/layout/BendingPictureCaption"/>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Internationale </a:t>
          </a:r>
        </a:p>
        <a:p>
          <a:pPr>
            <a:buNone/>
          </a:pPr>
          <a:r>
            <a:rPr lang="da-DK" sz="1500" dirty="0">
              <a:solidFill>
                <a:sysClr val="window" lastClr="FFFFFF"/>
              </a:solidFill>
              <a:latin typeface="Arial"/>
              <a:ea typeface="+mn-ea"/>
              <a:cs typeface="+mn-cs"/>
            </a:rPr>
            <a:t>forskningsmiljøer</a:t>
          </a:r>
          <a:endParaRPr lang="da-DK" sz="1500" dirty="0">
            <a:solidFill>
              <a:sysClr val="window" lastClr="FFFFFF"/>
            </a:solidFill>
            <a:latin typeface="Arial" panose="020B0604020202020204" pitchFamily="34" charset="0"/>
            <a:ea typeface="+mn-ea"/>
            <a:cs typeface="Arial" panose="020B0604020202020204" pitchFamily="34" charset="0"/>
          </a:endParaRP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3570"/>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3320" custLinFactNeighborY="315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Samarbejde med </a:t>
          </a:r>
        </a:p>
        <a:p>
          <a:pPr>
            <a:buNone/>
          </a:pPr>
          <a:r>
            <a:rPr lang="da-DK" sz="1500" dirty="0">
              <a:solidFill>
                <a:sysClr val="window" lastClr="FFFFFF"/>
              </a:solidFill>
              <a:latin typeface="Arial"/>
              <a:ea typeface="+mn-ea"/>
              <a:cs typeface="+mn-cs"/>
            </a:rPr>
            <a:t>industri &amp; erhverv</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X="32909" custLinFactNeighborX="100000" custLinFactNeighborY="-336"/>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9516"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Løser samfundsrelevante udfordringer</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14583" custLinFactNeighborY="0"/>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9516"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State-of-the-art faciliteter</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ScaleX="101836" custLinFactNeighborX="9636" custLinFactNeighborY="1036"/>
      <dgm: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gm:spPr>
    </dgm:pt>
    <dgm:pt modelId="{9E7457D3-0C1A-447B-A62D-A6E8EF77398A}" type="pres">
      <dgm:prSet presAssocID="{25A613A9-2E00-4D7F-852F-5DC30E80A405}" presName="Parent" presStyleLbl="node0" presStyleIdx="0" presStyleCnt="1" custLinFactNeighborX="4840" custLinFactNeighborY="0">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3705FD-9960-490F-8DEE-E913E31A1D4B}"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5A613A9-2E00-4D7F-852F-5DC30E80A405}">
      <dgm:prSet phldrT="[Tekst]" custT="1"/>
      <dgm:spPr>
        <a:xfrm>
          <a:off x="1098942"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gm:spPr>
      <dgm:t>
        <a:bodyPr/>
        <a:lstStyle/>
        <a:p>
          <a:pPr>
            <a:buNone/>
          </a:pPr>
          <a:r>
            <a:rPr lang="da-DK" sz="1500" dirty="0">
              <a:solidFill>
                <a:sysClr val="window" lastClr="FFFFFF"/>
              </a:solidFill>
              <a:latin typeface="Arial"/>
              <a:ea typeface="+mn-ea"/>
              <a:cs typeface="+mn-cs"/>
            </a:rPr>
            <a:t>Tværvidenskabelig </a:t>
          </a:r>
        </a:p>
        <a:p>
          <a:pPr>
            <a:buNone/>
          </a:pPr>
          <a:r>
            <a:rPr lang="da-DK" sz="1500" dirty="0">
              <a:solidFill>
                <a:sysClr val="window" lastClr="FFFFFF"/>
              </a:solidFill>
              <a:latin typeface="Arial"/>
              <a:ea typeface="+mn-ea"/>
              <a:cs typeface="+mn-cs"/>
            </a:rPr>
            <a:t>forskning</a:t>
          </a:r>
        </a:p>
      </dgm:t>
    </dgm:pt>
    <dgm:pt modelId="{B568CA5A-5245-429F-9BF5-BB3B691BE5C0}" type="parTrans" cxnId="{6895A807-FFCB-443A-9D69-33E4EF94C5A6}">
      <dgm:prSet/>
      <dgm:spPr/>
      <dgm:t>
        <a:bodyPr/>
        <a:lstStyle/>
        <a:p>
          <a:endParaRPr lang="da-DK"/>
        </a:p>
      </dgm:t>
    </dgm:pt>
    <dgm:pt modelId="{F8AA8040-F9D6-4B30-8C79-55B32060A258}" type="sibTrans" cxnId="{6895A807-FFCB-443A-9D69-33E4EF94C5A6}">
      <dgm:prSet/>
      <dgm:spPr/>
      <dgm:t>
        <a:bodyPr/>
        <a:lstStyle/>
        <a:p>
          <a:endParaRPr lang="da-DK"/>
        </a:p>
      </dgm:t>
    </dgm:pt>
    <dgm:pt modelId="{18FAA519-5CD6-4278-964C-2BB4877834AE}" type="pres">
      <dgm:prSet presAssocID="{A13705FD-9960-490F-8DEE-E913E31A1D4B}" presName="diagram" presStyleCnt="0">
        <dgm:presLayoutVars>
          <dgm:dir/>
        </dgm:presLayoutVars>
      </dgm:prSet>
      <dgm:spPr/>
    </dgm:pt>
    <dgm:pt modelId="{86FF1760-9841-460C-89B8-BF934F88453B}" type="pres">
      <dgm:prSet presAssocID="{25A613A9-2E00-4D7F-852F-5DC30E80A405}" presName="composite" presStyleCnt="0"/>
      <dgm:spPr/>
    </dgm:pt>
    <dgm:pt modelId="{1FFA29F1-3643-428A-95E5-4EC45497D87D}" type="pres">
      <dgm:prSet presAssocID="{25A613A9-2E00-4D7F-852F-5DC30E80A405}" presName="Image" presStyleLbl="bgShp" presStyleIdx="0" presStyleCnt="1" custLinFactNeighborX="14583" custLinFactNeighborY="336"/>
      <dgm:spPr>
        <a:xfrm>
          <a:off x="369963" y="0"/>
          <a:ext cx="3143394" cy="2322957"/>
        </a:xfrm>
        <a:prstGeom prst="rect">
          <a:avLst/>
        </a:prstGeom>
        <a:blipFill>
          <a:blip xmlns:r="http://schemas.openxmlformats.org/officeDocument/2006/relationships" r:embed="rId1"/>
          <a:srcRect/>
          <a:stretch>
            <a:fillRect l="-5000" r="-5000"/>
          </a:stretch>
        </a:blipFill>
        <a:ln>
          <a:noFill/>
        </a:ln>
        <a:effectLst/>
      </dgm:spPr>
    </dgm:pt>
    <dgm:pt modelId="{9E7457D3-0C1A-447B-A62D-A6E8EF77398A}" type="pres">
      <dgm:prSet presAssocID="{25A613A9-2E00-4D7F-852F-5DC30E80A405}" presName="Parent" presStyleLbl="node0" presStyleIdx="0" presStyleCnt="1" custLinFactNeighborX="10062" custLinFactNeighborY="25892">
        <dgm:presLayoutVars>
          <dgm:bulletEnabled val="1"/>
        </dgm:presLayoutVars>
      </dgm:prSet>
      <dgm:spPr/>
    </dgm:pt>
  </dgm:ptLst>
  <dgm:cxnLst>
    <dgm:cxn modelId="{6895A807-FFCB-443A-9D69-33E4EF94C5A6}" srcId="{A13705FD-9960-490F-8DEE-E913E31A1D4B}" destId="{25A613A9-2E00-4D7F-852F-5DC30E80A405}" srcOrd="0" destOrd="0" parTransId="{B568CA5A-5245-429F-9BF5-BB3B691BE5C0}" sibTransId="{F8AA8040-F9D6-4B30-8C79-55B32060A258}"/>
    <dgm:cxn modelId="{32951967-84C1-4B85-BCBC-96277AE62585}" type="presOf" srcId="{A13705FD-9960-490F-8DEE-E913E31A1D4B}" destId="{18FAA519-5CD6-4278-964C-2BB4877834AE}" srcOrd="0" destOrd="0" presId="urn:microsoft.com/office/officeart/2008/layout/BendingPictureCaption"/>
    <dgm:cxn modelId="{5C3B7F57-6B9D-42F5-9CF6-2CF8D248E48D}" type="presOf" srcId="{25A613A9-2E00-4D7F-852F-5DC30E80A405}" destId="{9E7457D3-0C1A-447B-A62D-A6E8EF77398A}" srcOrd="0" destOrd="0" presId="urn:microsoft.com/office/officeart/2008/layout/BendingPictureCaption"/>
    <dgm:cxn modelId="{1648B373-5C93-41E3-ABFF-69A8D8B1C845}" type="presParOf" srcId="{18FAA519-5CD6-4278-964C-2BB4877834AE}" destId="{86FF1760-9841-460C-89B8-BF934F88453B}" srcOrd="0" destOrd="0" presId="urn:microsoft.com/office/officeart/2008/layout/BendingPictureCaption"/>
    <dgm:cxn modelId="{3D2A9CD7-B603-4C6D-ACCC-236BB26913BE}" type="presParOf" srcId="{86FF1760-9841-460C-89B8-BF934F88453B}" destId="{1FFA29F1-3643-428A-95E5-4EC45497D87D}" srcOrd="0" destOrd="0" presId="urn:microsoft.com/office/officeart/2008/layout/BendingPictureCaption"/>
    <dgm:cxn modelId="{9E7C5302-4269-4963-AF26-E24962F42667}" type="presParOf" srcId="{86FF1760-9841-460C-89B8-BF934F88453B}" destId="{9E7457D3-0C1A-447B-A62D-A6E8EF77398A}" srcOrd="1" destOrd="0" presId="urn:microsoft.com/office/officeart/2008/layout/BendingPictureCaption"/>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061156" y="1901761"/>
          <a:ext cx="2708669" cy="650938"/>
        </a:xfrm>
        <a:prstGeom prst="rect">
          <a:avLst/>
        </a:prstGeom>
        <a:solidFill>
          <a:srgbClr val="0E85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t>Tæt på forskningsmiljøer</a:t>
          </a:r>
          <a:endParaRPr lang="da-DK" sz="1500" kern="1200" dirty="0">
            <a:latin typeface="Arial" panose="020B0604020202020204" pitchFamily="34" charset="0"/>
            <a:cs typeface="Arial" panose="020B0604020202020204" pitchFamily="34" charset="0"/>
          </a:endParaRPr>
        </a:p>
      </dsp:txBody>
      <dsp:txXfrm>
        <a:off x="1061156" y="1901761"/>
        <a:ext cx="2708669" cy="6509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482"/>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EF3A7-ABA3-442D-8520-2219FA742BF3}">
      <dsp:nvSpPr>
        <dsp:cNvPr id="0" name=""/>
        <dsp:cNvSpPr/>
      </dsp:nvSpPr>
      <dsp:spPr>
        <a:xfrm>
          <a:off x="227338" y="170577"/>
          <a:ext cx="413341" cy="4133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EB5C41-4B6E-4048-AEBC-D56C20DD4A12}">
      <dsp:nvSpPr>
        <dsp:cNvPr id="0" name=""/>
        <dsp:cNvSpPr/>
      </dsp:nvSpPr>
      <dsp:spPr>
        <a:xfrm>
          <a:off x="868018" y="1482"/>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Vedvarende energi: vind, sol, bølger, tidevand, </a:t>
          </a:r>
          <a:r>
            <a:rPr lang="da-DK" sz="1400" kern="1200" dirty="0" err="1">
              <a:latin typeface="Arial" panose="020B0604020202020204" pitchFamily="34" charset="0"/>
              <a:cs typeface="Arial" panose="020B0604020202020204" pitchFamily="34" charset="0"/>
            </a:rPr>
            <a:t>geotermi</a:t>
          </a:r>
          <a:r>
            <a:rPr lang="da-DK" sz="1400" kern="1200" dirty="0">
              <a:latin typeface="Arial" panose="020B0604020202020204" pitchFamily="34" charset="0"/>
              <a:cs typeface="Arial" panose="020B0604020202020204" pitchFamily="34" charset="0"/>
            </a:rPr>
            <a:t> og hybridanlæg.</a:t>
          </a:r>
          <a:endParaRPr lang="en-US" sz="1400" kern="1200" dirty="0">
            <a:latin typeface="Arial" panose="020B0604020202020204" pitchFamily="34" charset="0"/>
            <a:cs typeface="Arial" panose="020B0604020202020204" pitchFamily="34" charset="0"/>
          </a:endParaRPr>
        </a:p>
      </dsp:txBody>
      <dsp:txXfrm>
        <a:off x="868018" y="1482"/>
        <a:ext cx="4656481" cy="751530"/>
      </dsp:txXfrm>
    </dsp:sp>
    <dsp:sp modelId="{C7C6FD6C-C567-4B58-A3BB-5C30CDD52E17}">
      <dsp:nvSpPr>
        <dsp:cNvPr id="0" name=""/>
        <dsp:cNvSpPr/>
      </dsp:nvSpPr>
      <dsp:spPr>
        <a:xfrm>
          <a:off x="0" y="940896"/>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2D89A-4B7D-4EF5-A740-6F9940172C62}">
      <dsp:nvSpPr>
        <dsp:cNvPr id="0" name=""/>
        <dsp:cNvSpPr/>
      </dsp:nvSpPr>
      <dsp:spPr>
        <a:xfrm>
          <a:off x="227338" y="1109990"/>
          <a:ext cx="413341" cy="4133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52BFED-0553-4E12-89F6-20F298CECE79}">
      <dsp:nvSpPr>
        <dsp:cNvPr id="0" name=""/>
        <dsp:cNvSpPr/>
      </dsp:nvSpPr>
      <dsp:spPr>
        <a:xfrm>
          <a:off x="868018" y="940896"/>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Robust og pålidelig </a:t>
          </a:r>
          <a:r>
            <a:rPr lang="da-DK" sz="1400" kern="1200" dirty="0" err="1">
              <a:latin typeface="Arial" panose="020B0604020202020204" pitchFamily="34" charset="0"/>
              <a:cs typeface="Arial" panose="020B0604020202020204" pitchFamily="34" charset="0"/>
            </a:rPr>
            <a:t>eldistribution</a:t>
          </a:r>
          <a:r>
            <a:rPr lang="da-DK" sz="1400" kern="1200" dirty="0">
              <a:latin typeface="Arial" panose="020B0604020202020204" pitchFamily="34" charset="0"/>
              <a:cs typeface="Arial" panose="020B0604020202020204" pitchFamily="34" charset="0"/>
            </a:rPr>
            <a:t>: konvertering, lagring og sektorkobling til varme-, gas, og brændstofområdet.</a:t>
          </a:r>
          <a:endParaRPr lang="en-US" sz="1400" kern="1200" dirty="0">
            <a:latin typeface="Arial" panose="020B0604020202020204" pitchFamily="34" charset="0"/>
            <a:cs typeface="Arial" panose="020B0604020202020204" pitchFamily="34" charset="0"/>
          </a:endParaRPr>
        </a:p>
      </dsp:txBody>
      <dsp:txXfrm>
        <a:off x="868018" y="940896"/>
        <a:ext cx="4656481" cy="751530"/>
      </dsp:txXfrm>
    </dsp:sp>
    <dsp:sp modelId="{B5C2E581-DFC2-4D73-9CBD-5BDA9AF895C3}">
      <dsp:nvSpPr>
        <dsp:cNvPr id="0" name=""/>
        <dsp:cNvSpPr/>
      </dsp:nvSpPr>
      <dsp:spPr>
        <a:xfrm>
          <a:off x="0" y="1880309"/>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41D8E-304D-4794-B306-B352DD21405A}">
      <dsp:nvSpPr>
        <dsp:cNvPr id="0" name=""/>
        <dsp:cNvSpPr/>
      </dsp:nvSpPr>
      <dsp:spPr>
        <a:xfrm>
          <a:off x="227338" y="2049404"/>
          <a:ext cx="413341" cy="4133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3C266-7A43-4623-9A73-DACBCE5B391A}">
      <dsp:nvSpPr>
        <dsp:cNvPr id="0" name=""/>
        <dsp:cNvSpPr/>
      </dsp:nvSpPr>
      <dsp:spPr>
        <a:xfrm>
          <a:off x="868018" y="1880309"/>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Nye effektive lagringsteknologier.</a:t>
          </a:r>
          <a:endParaRPr lang="en-US" sz="1400" kern="1200" dirty="0">
            <a:latin typeface="Arial" panose="020B0604020202020204" pitchFamily="34" charset="0"/>
            <a:cs typeface="Arial" panose="020B0604020202020204" pitchFamily="34" charset="0"/>
          </a:endParaRPr>
        </a:p>
      </dsp:txBody>
      <dsp:txXfrm>
        <a:off x="868018" y="1880309"/>
        <a:ext cx="4656481" cy="751530"/>
      </dsp:txXfrm>
    </dsp:sp>
    <dsp:sp modelId="{941B5402-40B0-416B-9DF1-62884B2374ED}">
      <dsp:nvSpPr>
        <dsp:cNvPr id="0" name=""/>
        <dsp:cNvSpPr/>
      </dsp:nvSpPr>
      <dsp:spPr>
        <a:xfrm>
          <a:off x="0" y="2819723"/>
          <a:ext cx="5524500" cy="75153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21C5C-9F05-4D2D-8185-2783A84BC977}">
      <dsp:nvSpPr>
        <dsp:cNvPr id="0" name=""/>
        <dsp:cNvSpPr/>
      </dsp:nvSpPr>
      <dsp:spPr>
        <a:xfrm>
          <a:off x="227338" y="2988817"/>
          <a:ext cx="413341" cy="4133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E651D3-4814-432C-930D-8D8DFFBA7592}">
      <dsp:nvSpPr>
        <dsp:cNvPr id="0" name=""/>
        <dsp:cNvSpPr/>
      </dsp:nvSpPr>
      <dsp:spPr>
        <a:xfrm>
          <a:off x="868018" y="2819723"/>
          <a:ext cx="4656481" cy="751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537" tIns="79537" rIns="79537" bIns="79537" numCol="1" spcCol="1270" anchor="ctr" anchorCtr="0">
          <a:noAutofit/>
        </a:bodyPr>
        <a:lstStyle/>
        <a:p>
          <a:pPr marL="0" lvl="0" indent="0" algn="l" defTabSz="622300">
            <a:lnSpc>
              <a:spcPct val="100000"/>
            </a:lnSpc>
            <a:spcBef>
              <a:spcPct val="0"/>
            </a:spcBef>
            <a:spcAft>
              <a:spcPct val="35000"/>
            </a:spcAft>
            <a:buNone/>
          </a:pPr>
          <a:r>
            <a:rPr lang="da-DK" sz="1400" kern="1200" dirty="0">
              <a:latin typeface="Arial" panose="020B0604020202020204" pitchFamily="34" charset="0"/>
              <a:cs typeface="Arial" panose="020B0604020202020204" pitchFamily="34" charset="0"/>
            </a:rPr>
            <a:t>Styring af systemer ved hjælp af avanceret kontrol som AI, </a:t>
          </a:r>
          <a:r>
            <a:rPr lang="da-DK" sz="1400" kern="1200" dirty="0" err="1">
              <a:latin typeface="Arial" panose="020B0604020202020204" pitchFamily="34" charset="0"/>
              <a:cs typeface="Arial" panose="020B0604020202020204" pitchFamily="34" charset="0"/>
            </a:rPr>
            <a:t>IoT</a:t>
          </a:r>
          <a:r>
            <a:rPr lang="da-DK" sz="1400" kern="1200" dirty="0">
              <a:latin typeface="Arial" panose="020B0604020202020204" pitchFamily="34" charset="0"/>
              <a:cs typeface="Arial" panose="020B0604020202020204" pitchFamily="34" charset="0"/>
            </a:rPr>
            <a:t>, big data mv.</a:t>
          </a:r>
          <a:endParaRPr lang="en-US" sz="1400" kern="1200" dirty="0">
            <a:latin typeface="Arial" panose="020B0604020202020204" pitchFamily="34" charset="0"/>
            <a:cs typeface="Arial" panose="020B0604020202020204" pitchFamily="34" charset="0"/>
          </a:endParaRPr>
        </a:p>
      </dsp:txBody>
      <dsp:txXfrm>
        <a:off x="868018" y="2819723"/>
        <a:ext cx="4656481" cy="7515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334347"/>
          <a:ext cx="5545134" cy="7137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53929" y="563007"/>
          <a:ext cx="279871" cy="2798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604297" y="578068"/>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Energibesparelser samt effektive systemer og komponenter i forbrugsleddet, som omfatter industri, bygninger og diverse apparater.</a:t>
          </a:r>
        </a:p>
      </dsp:txBody>
      <dsp:txXfrm>
        <a:off x="604297" y="578068"/>
        <a:ext cx="4886791" cy="257475"/>
      </dsp:txXfrm>
    </dsp:sp>
    <dsp:sp modelId="{C7C6FD6C-C567-4B58-A3BB-5C30CDD52E17}">
      <dsp:nvSpPr>
        <dsp:cNvPr id="0" name=""/>
        <dsp:cNvSpPr/>
      </dsp:nvSpPr>
      <dsp:spPr>
        <a:xfrm>
          <a:off x="0" y="1218834"/>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53929" y="1333327"/>
          <a:ext cx="279871" cy="2798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587731" y="1405668"/>
          <a:ext cx="4886791" cy="16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Fleksible systemer hvor forbrug tilpasses produktion.</a:t>
          </a:r>
        </a:p>
      </dsp:txBody>
      <dsp:txXfrm>
        <a:off x="587731" y="1405668"/>
        <a:ext cx="4886791" cy="163733"/>
      </dsp:txXfrm>
    </dsp:sp>
    <dsp:sp modelId="{BAD09558-AFCB-4488-9B0B-5264ADE9973E}">
      <dsp:nvSpPr>
        <dsp:cNvPr id="0" name=""/>
        <dsp:cNvSpPr/>
      </dsp:nvSpPr>
      <dsp:spPr>
        <a:xfrm>
          <a:off x="0" y="1886710"/>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FBD7BEF-15B0-4F89-8941-3CFB8CB82195}">
      <dsp:nvSpPr>
        <dsp:cNvPr id="0" name=""/>
        <dsp:cNvSpPr/>
      </dsp:nvSpPr>
      <dsp:spPr>
        <a:xfrm>
          <a:off x="153929" y="2001203"/>
          <a:ext cx="279871" cy="2798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802F378-ACA0-4107-A0CE-B33179AA59E3}">
      <dsp:nvSpPr>
        <dsp:cNvPr id="0" name=""/>
        <dsp:cNvSpPr/>
      </dsp:nvSpPr>
      <dsp:spPr>
        <a:xfrm>
          <a:off x="587731" y="2008012"/>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Kontrol og anvendelse af digitale løsninger som AI, </a:t>
          </a:r>
          <a:r>
            <a:rPr lang="da-DK" sz="1400" kern="1200" dirty="0" err="1">
              <a:solidFill>
                <a:srgbClr val="211A52"/>
              </a:solidFill>
              <a:latin typeface="Arial" panose="020B0604020202020204" pitchFamily="34" charset="0"/>
              <a:cs typeface="Arial" panose="020B0604020202020204" pitchFamily="34" charset="0"/>
            </a:rPr>
            <a:t>IoT</a:t>
          </a:r>
          <a:r>
            <a:rPr lang="da-DK" sz="1400" kern="1200" dirty="0">
              <a:solidFill>
                <a:srgbClr val="211A52"/>
              </a:solidFill>
              <a:latin typeface="Arial" panose="020B0604020202020204" pitchFamily="34" charset="0"/>
              <a:cs typeface="Arial" panose="020B0604020202020204" pitchFamily="34" charset="0"/>
            </a:rPr>
            <a:t>, </a:t>
          </a:r>
          <a:br>
            <a:rPr lang="da-DK" sz="1400" kern="1200" dirty="0">
              <a:solidFill>
                <a:srgbClr val="211A52"/>
              </a:solidFill>
              <a:latin typeface="Arial" panose="020B0604020202020204" pitchFamily="34" charset="0"/>
              <a:cs typeface="Arial" panose="020B0604020202020204" pitchFamily="34" charset="0"/>
            </a:rPr>
          </a:br>
          <a:r>
            <a:rPr lang="da-DK" sz="1400" kern="1200" dirty="0">
              <a:solidFill>
                <a:srgbClr val="211A52"/>
              </a:solidFill>
              <a:latin typeface="Arial" panose="020B0604020202020204" pitchFamily="34" charset="0"/>
              <a:cs typeface="Arial" panose="020B0604020202020204" pitchFamily="34" charset="0"/>
            </a:rPr>
            <a:t>big data.</a:t>
          </a:r>
        </a:p>
      </dsp:txBody>
      <dsp:txXfrm>
        <a:off x="587731" y="2008012"/>
        <a:ext cx="4886791" cy="257475"/>
      </dsp:txXfrm>
    </dsp:sp>
    <dsp:sp modelId="{B5C2E581-DFC2-4D73-9CBD-5BDA9AF895C3}">
      <dsp:nvSpPr>
        <dsp:cNvPr id="0" name=""/>
        <dsp:cNvSpPr/>
      </dsp:nvSpPr>
      <dsp:spPr>
        <a:xfrm>
          <a:off x="0" y="2554587"/>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53929" y="2669080"/>
          <a:ext cx="279871" cy="2798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87731" y="2666558"/>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Produktion af vedvarende energi i bygninger og integration af bygninger i energisystemet.</a:t>
          </a:r>
          <a:endParaRPr lang="en-US" sz="1400" kern="1200" dirty="0">
            <a:solidFill>
              <a:srgbClr val="211A52"/>
            </a:solidFill>
            <a:latin typeface="Arial" panose="020B0604020202020204" pitchFamily="34" charset="0"/>
            <a:cs typeface="Arial" panose="020B0604020202020204" pitchFamily="34" charset="0"/>
          </a:endParaRPr>
        </a:p>
      </dsp:txBody>
      <dsp:txXfrm>
        <a:off x="587731" y="2666558"/>
        <a:ext cx="4886791" cy="257475"/>
      </dsp:txXfrm>
    </dsp:sp>
    <dsp:sp modelId="{941B5402-40B0-416B-9DF1-62884B2374ED}">
      <dsp:nvSpPr>
        <dsp:cNvPr id="0" name=""/>
        <dsp:cNvSpPr/>
      </dsp:nvSpPr>
      <dsp:spPr>
        <a:xfrm>
          <a:off x="0" y="3223465"/>
          <a:ext cx="5545134" cy="50885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53929" y="3336956"/>
          <a:ext cx="279871" cy="2798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87731" y="3334434"/>
          <a:ext cx="4886791" cy="25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49" tIns="27249" rIns="27249" bIns="27249"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Brug af teknologi, adfærd og hverdagspraksis.</a:t>
          </a:r>
        </a:p>
      </dsp:txBody>
      <dsp:txXfrm>
        <a:off x="587731" y="3334434"/>
        <a:ext cx="4886791" cy="2574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299"/>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67568" y="125937"/>
          <a:ext cx="304669" cy="3046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639805" y="1299"/>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Tung transport: Power-to-X, biobrændstoffer, fangst og lagring af CO2 (</a:t>
          </a:r>
          <a:r>
            <a:rPr lang="da-DK" sz="1400" kern="1200" noProof="0" dirty="0" err="1">
              <a:solidFill>
                <a:srgbClr val="211A52"/>
              </a:solidFill>
              <a:latin typeface="Arial" panose="020B0604020202020204" pitchFamily="34" charset="0"/>
              <a:cs typeface="Arial" panose="020B0604020202020204" pitchFamily="34" charset="0"/>
            </a:rPr>
            <a:t>Carbon</a:t>
          </a:r>
          <a:r>
            <a:rPr lang="da-DK" sz="1400" kern="1200" noProof="0" dirty="0">
              <a:solidFill>
                <a:srgbClr val="211A52"/>
              </a:solidFill>
              <a:latin typeface="Arial" panose="020B0604020202020204" pitchFamily="34" charset="0"/>
              <a:cs typeface="Arial" panose="020B0604020202020204" pitchFamily="34" charset="0"/>
            </a:rPr>
            <a:t> </a:t>
          </a:r>
          <a:r>
            <a:rPr lang="da-DK" sz="1400" kern="1200" noProof="0" dirty="0" err="1">
              <a:solidFill>
                <a:srgbClr val="211A52"/>
              </a:solidFill>
              <a:latin typeface="Arial" panose="020B0604020202020204" pitchFamily="34" charset="0"/>
              <a:cs typeface="Arial" panose="020B0604020202020204" pitchFamily="34" charset="0"/>
            </a:rPr>
            <a:t>capture</a:t>
          </a:r>
          <a:r>
            <a:rPr lang="da-DK" sz="1400" kern="1200" noProof="0" dirty="0">
              <a:solidFill>
                <a:srgbClr val="211A52"/>
              </a:solidFill>
              <a:latin typeface="Arial" panose="020B0604020202020204" pitchFamily="34" charset="0"/>
              <a:cs typeface="Arial" panose="020B0604020202020204" pitchFamily="34" charset="0"/>
            </a:rPr>
            <a:t>).</a:t>
          </a:r>
        </a:p>
      </dsp:txBody>
      <dsp:txXfrm>
        <a:off x="639805" y="1299"/>
        <a:ext cx="4884694" cy="553944"/>
      </dsp:txXfrm>
    </dsp:sp>
    <dsp:sp modelId="{C7C6FD6C-C567-4B58-A3BB-5C30CDD52E17}">
      <dsp:nvSpPr>
        <dsp:cNvPr id="0" name=""/>
        <dsp:cNvSpPr/>
      </dsp:nvSpPr>
      <dsp:spPr>
        <a:xfrm>
          <a:off x="0" y="69373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67568" y="818367"/>
          <a:ext cx="304669" cy="3046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639805" y="69373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Let transport: Elbiler, hybridbiler, brændselsceller, range </a:t>
          </a:r>
          <a:r>
            <a:rPr lang="da-DK" sz="1400" kern="1200" noProof="0" dirty="0" err="1">
              <a:solidFill>
                <a:srgbClr val="211A52"/>
              </a:solidFill>
              <a:latin typeface="Arial" panose="020B0604020202020204" pitchFamily="34" charset="0"/>
              <a:cs typeface="Arial" panose="020B0604020202020204" pitchFamily="34" charset="0"/>
            </a:rPr>
            <a:t>extender</a:t>
          </a:r>
          <a:r>
            <a:rPr lang="da-DK" sz="1400" kern="1200" noProof="0" dirty="0">
              <a:solidFill>
                <a:srgbClr val="211A52"/>
              </a:solidFill>
              <a:latin typeface="Arial" panose="020B0604020202020204" pitchFamily="34" charset="0"/>
              <a:cs typeface="Arial" panose="020B0604020202020204" pitchFamily="34" charset="0"/>
            </a:rPr>
            <a:t>, infrastruktur til ladning mv.</a:t>
          </a:r>
        </a:p>
      </dsp:txBody>
      <dsp:txXfrm>
        <a:off x="639805" y="693730"/>
        <a:ext cx="4884694" cy="553944"/>
      </dsp:txXfrm>
    </dsp:sp>
    <dsp:sp modelId="{B5C2E581-DFC2-4D73-9CBD-5BDA9AF895C3}">
      <dsp:nvSpPr>
        <dsp:cNvPr id="0" name=""/>
        <dsp:cNvSpPr/>
      </dsp:nvSpPr>
      <dsp:spPr>
        <a:xfrm>
          <a:off x="0" y="138616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67568" y="1510797"/>
          <a:ext cx="304669" cy="3046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639805" y="138616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en-US" sz="1400" kern="1200" dirty="0">
              <a:solidFill>
                <a:srgbClr val="211A52"/>
              </a:solidFill>
              <a:latin typeface="Arial" panose="020B0604020202020204" pitchFamily="34" charset="0"/>
              <a:cs typeface="Arial" panose="020B0604020202020204" pitchFamily="34" charset="0"/>
            </a:rPr>
            <a:t>Droner </a:t>
          </a:r>
          <a:r>
            <a:rPr lang="da-DK" sz="1400" kern="1200" noProof="0" dirty="0">
              <a:solidFill>
                <a:srgbClr val="211A52"/>
              </a:solidFill>
              <a:latin typeface="Arial" panose="020B0604020202020204" pitchFamily="34" charset="0"/>
              <a:cs typeface="Arial" panose="020B0604020202020204" pitchFamily="34" charset="0"/>
            </a:rPr>
            <a:t>og robotter til varetransport, overvågning og diagnosticering på miljø- og energiområdet</a:t>
          </a:r>
          <a:r>
            <a:rPr lang="en-US" sz="1400" kern="1200" dirty="0">
              <a:solidFill>
                <a:srgbClr val="211A52"/>
              </a:solidFill>
              <a:latin typeface="Arial" panose="020B0604020202020204" pitchFamily="34" charset="0"/>
              <a:cs typeface="Arial" panose="020B0604020202020204" pitchFamily="34" charset="0"/>
            </a:rPr>
            <a:t>.</a:t>
          </a:r>
        </a:p>
      </dsp:txBody>
      <dsp:txXfrm>
        <a:off x="639805" y="1386160"/>
        <a:ext cx="4884694" cy="553944"/>
      </dsp:txXfrm>
    </dsp:sp>
    <dsp:sp modelId="{941B5402-40B0-416B-9DF1-62884B2374ED}">
      <dsp:nvSpPr>
        <dsp:cNvPr id="0" name=""/>
        <dsp:cNvSpPr/>
      </dsp:nvSpPr>
      <dsp:spPr>
        <a:xfrm>
          <a:off x="0" y="2079681"/>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67568" y="2203227"/>
          <a:ext cx="304669" cy="3046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639805" y="207859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noProof="0" dirty="0">
              <a:solidFill>
                <a:srgbClr val="211A52"/>
              </a:solidFill>
              <a:latin typeface="Arial" panose="020B0604020202020204" pitchFamily="34" charset="0"/>
              <a:cs typeface="Arial" panose="020B0604020202020204" pitchFamily="34" charset="0"/>
            </a:rPr>
            <a:t>Energibesparelser ved lette konstruktioner og nye materialer samt forbedret logistik og forsyningskæder. </a:t>
          </a:r>
        </a:p>
      </dsp:txBody>
      <dsp:txXfrm>
        <a:off x="639805" y="2078590"/>
        <a:ext cx="4884694" cy="553944"/>
      </dsp:txXfrm>
    </dsp:sp>
    <dsp:sp modelId="{3877B6B4-F1D7-44BB-B16E-42C3EB188374}">
      <dsp:nvSpPr>
        <dsp:cNvPr id="0" name=""/>
        <dsp:cNvSpPr/>
      </dsp:nvSpPr>
      <dsp:spPr>
        <a:xfrm>
          <a:off x="0" y="277102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67568" y="2895658"/>
          <a:ext cx="304669" cy="3046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639805" y="2771020"/>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AI til intelligent trafikstyring, grøn kørselsadfærd, autonomi og support til føreren. </a:t>
          </a:r>
        </a:p>
      </dsp:txBody>
      <dsp:txXfrm>
        <a:off x="639805" y="2771020"/>
        <a:ext cx="4884694" cy="553944"/>
      </dsp:txXfrm>
    </dsp:sp>
    <dsp:sp modelId="{1508AFB5-1DD8-41A4-B122-11812F304DB2}">
      <dsp:nvSpPr>
        <dsp:cNvPr id="0" name=""/>
        <dsp:cNvSpPr/>
      </dsp:nvSpPr>
      <dsp:spPr>
        <a:xfrm>
          <a:off x="0" y="3463450"/>
          <a:ext cx="5524500" cy="55394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638C1EF-C6EC-4490-9993-B05E161F4F81}">
      <dsp:nvSpPr>
        <dsp:cNvPr id="0" name=""/>
        <dsp:cNvSpPr/>
      </dsp:nvSpPr>
      <dsp:spPr>
        <a:xfrm>
          <a:off x="167568" y="3588088"/>
          <a:ext cx="304669" cy="30466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71DE68-A180-4849-8756-ED46D6DE9A9E}">
      <dsp:nvSpPr>
        <dsp:cNvPr id="0" name=""/>
        <dsp:cNvSpPr/>
      </dsp:nvSpPr>
      <dsp:spPr>
        <a:xfrm>
          <a:off x="639805" y="3443785"/>
          <a:ext cx="4884694" cy="553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26" tIns="58626" rIns="58626" bIns="5862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mn-lt"/>
              <a:cs typeface="Arial" panose="020B0604020202020204" pitchFamily="34" charset="0"/>
            </a:rPr>
            <a:t>Brugeren af teknologi, adfær</a:t>
          </a:r>
          <a:r>
            <a:rPr lang="da-DK" sz="1400" kern="1200" dirty="0">
              <a:solidFill>
                <a:srgbClr val="211A52"/>
              </a:solidFill>
              <a:latin typeface="+mn-lt"/>
            </a:rPr>
            <a:t>d og hverdagspraksis</a:t>
          </a:r>
          <a:r>
            <a:rPr lang="da-DK" sz="1400" kern="1200" dirty="0"/>
            <a:t>.</a:t>
          </a:r>
        </a:p>
      </dsp:txBody>
      <dsp:txXfrm>
        <a:off x="639805" y="3443785"/>
        <a:ext cx="4884694" cy="5539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388"/>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78998" y="134527"/>
          <a:ext cx="325451" cy="3254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683447" y="1388"/>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materialer, komponenter og processer i byggeriet samt forbedret indeklima.</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683447" y="1388"/>
        <a:ext cx="5131907" cy="591729"/>
      </dsp:txXfrm>
    </dsp:sp>
    <dsp:sp modelId="{C7C6FD6C-C567-4B58-A3BB-5C30CDD52E17}">
      <dsp:nvSpPr>
        <dsp:cNvPr id="0" name=""/>
        <dsp:cNvSpPr/>
      </dsp:nvSpPr>
      <dsp:spPr>
        <a:xfrm>
          <a:off x="0" y="741050"/>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78998" y="874189"/>
          <a:ext cx="325451" cy="3254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683447" y="741050"/>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Forsyningsinfrastruktur i byer inkl. kloakker, regnvand mv.</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683447" y="741050"/>
        <a:ext cx="5131907" cy="591729"/>
      </dsp:txXfrm>
    </dsp:sp>
    <dsp:sp modelId="{B5C2E581-DFC2-4D73-9CBD-5BDA9AF895C3}">
      <dsp:nvSpPr>
        <dsp:cNvPr id="0" name=""/>
        <dsp:cNvSpPr/>
      </dsp:nvSpPr>
      <dsp:spPr>
        <a:xfrm>
          <a:off x="0" y="1480711"/>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78998" y="1613850"/>
          <a:ext cx="325451" cy="3254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683447" y="1480711"/>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Social og økonomisk bæredygtighed, Life </a:t>
          </a:r>
          <a:r>
            <a:rPr lang="da-DK" sz="1400" kern="1200" dirty="0" err="1">
              <a:solidFill>
                <a:srgbClr val="211A52"/>
              </a:solidFill>
              <a:latin typeface="Arial" panose="020B0604020202020204" pitchFamily="34" charset="0"/>
              <a:cs typeface="Arial" panose="020B0604020202020204" pitchFamily="34" charset="0"/>
            </a:rPr>
            <a:t>Cycle</a:t>
          </a:r>
          <a:r>
            <a:rPr lang="da-DK" sz="1400" kern="1200" dirty="0">
              <a:solidFill>
                <a:srgbClr val="211A52"/>
              </a:solidFill>
              <a:latin typeface="Arial" panose="020B0604020202020204" pitchFamily="34" charset="0"/>
              <a:cs typeface="Arial" panose="020B0604020202020204" pitchFamily="34" charset="0"/>
            </a:rPr>
            <a:t> </a:t>
          </a:r>
          <a:r>
            <a:rPr lang="da-DK" sz="1400" kern="1200" dirty="0" err="1">
              <a:solidFill>
                <a:srgbClr val="211A52"/>
              </a:solidFill>
              <a:latin typeface="Arial" panose="020B0604020202020204" pitchFamily="34" charset="0"/>
              <a:cs typeface="Arial" panose="020B0604020202020204" pitchFamily="34" charset="0"/>
            </a:rPr>
            <a:t>Cost</a:t>
          </a:r>
          <a:r>
            <a:rPr lang="da-DK" sz="1400" kern="1200" dirty="0">
              <a:solidFill>
                <a:srgbClr val="211A52"/>
              </a:solidFill>
              <a:latin typeface="Arial" panose="020B0604020202020204" pitchFamily="34" charset="0"/>
              <a:cs typeface="Arial" panose="020B0604020202020204" pitchFamily="34" charset="0"/>
            </a:rPr>
            <a:t> (LCC), Life </a:t>
          </a:r>
          <a:r>
            <a:rPr lang="da-DK" sz="1400" kern="1200" dirty="0" err="1">
              <a:solidFill>
                <a:srgbClr val="211A52"/>
              </a:solidFill>
              <a:latin typeface="Arial" panose="020B0604020202020204" pitchFamily="34" charset="0"/>
              <a:cs typeface="Arial" panose="020B0604020202020204" pitchFamily="34" charset="0"/>
            </a:rPr>
            <a:t>Cycle</a:t>
          </a:r>
          <a:r>
            <a:rPr lang="da-DK" sz="1400" kern="1200" dirty="0">
              <a:solidFill>
                <a:srgbClr val="211A52"/>
              </a:solidFill>
              <a:latin typeface="Arial" panose="020B0604020202020204" pitchFamily="34" charset="0"/>
              <a:cs typeface="Arial" panose="020B0604020202020204" pitchFamily="34" charset="0"/>
            </a:rPr>
            <a:t> Analysis (LCA) for materialer og CO2-belastning.</a:t>
          </a:r>
          <a:endParaRPr lang="en-US" sz="1400" kern="1200" dirty="0">
            <a:solidFill>
              <a:srgbClr val="211A52"/>
            </a:solidFill>
            <a:latin typeface="Arial" panose="020B0604020202020204" pitchFamily="34" charset="0"/>
            <a:cs typeface="Arial" panose="020B0604020202020204" pitchFamily="34" charset="0"/>
          </a:endParaRPr>
        </a:p>
      </dsp:txBody>
      <dsp:txXfrm>
        <a:off x="683447" y="1480711"/>
        <a:ext cx="5131907" cy="591729"/>
      </dsp:txXfrm>
    </dsp:sp>
    <dsp:sp modelId="{941B5402-40B0-416B-9DF1-62884B2374ED}">
      <dsp:nvSpPr>
        <dsp:cNvPr id="0" name=""/>
        <dsp:cNvSpPr/>
      </dsp:nvSpPr>
      <dsp:spPr>
        <a:xfrm>
          <a:off x="0" y="2221538"/>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78998" y="2353512"/>
          <a:ext cx="325451" cy="3254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683447" y="2220373"/>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Digitalisering og udnyttelse af data med henblik på optimering af byggeriets processer i design-, udførelses- og driftsfasen.</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683447" y="2220373"/>
        <a:ext cx="5131907" cy="591729"/>
      </dsp:txXfrm>
    </dsp:sp>
    <dsp:sp modelId="{3877B6B4-F1D7-44BB-B16E-42C3EB188374}">
      <dsp:nvSpPr>
        <dsp:cNvPr id="0" name=""/>
        <dsp:cNvSpPr/>
      </dsp:nvSpPr>
      <dsp:spPr>
        <a:xfrm>
          <a:off x="0" y="2960034"/>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78998" y="3093173"/>
          <a:ext cx="325451" cy="3254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683447" y="2960034"/>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Brugen af teknologi, adfærd og hverdagspraksis.</a:t>
          </a:r>
        </a:p>
      </dsp:txBody>
      <dsp:txXfrm>
        <a:off x="683447" y="2960034"/>
        <a:ext cx="5131907" cy="591729"/>
      </dsp:txXfrm>
    </dsp:sp>
    <dsp:sp modelId="{1508AFB5-1DD8-41A4-B122-11812F304DB2}">
      <dsp:nvSpPr>
        <dsp:cNvPr id="0" name=""/>
        <dsp:cNvSpPr/>
      </dsp:nvSpPr>
      <dsp:spPr>
        <a:xfrm>
          <a:off x="0" y="3701084"/>
          <a:ext cx="5815355" cy="59172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2638C1EF-C6EC-4490-9993-B05E161F4F81}">
      <dsp:nvSpPr>
        <dsp:cNvPr id="0" name=""/>
        <dsp:cNvSpPr/>
      </dsp:nvSpPr>
      <dsp:spPr>
        <a:xfrm>
          <a:off x="178998" y="3832835"/>
          <a:ext cx="325451" cy="3254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771DE68-A180-4849-8756-ED46D6DE9A9E}">
      <dsp:nvSpPr>
        <dsp:cNvPr id="0" name=""/>
        <dsp:cNvSpPr/>
      </dsp:nvSpPr>
      <dsp:spPr>
        <a:xfrm>
          <a:off x="683447" y="3699696"/>
          <a:ext cx="5131907" cy="59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625" tIns="62625" rIns="62625" bIns="62625"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Byggeri og byplanlægning, som tilgodeser natur og grønne rekreative områder i byer.</a:t>
          </a:r>
        </a:p>
      </dsp:txBody>
      <dsp:txXfrm>
        <a:off x="683447" y="3699696"/>
        <a:ext cx="5131907" cy="5917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55064"/>
          <a:ext cx="5524500" cy="68609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50546" y="261253"/>
          <a:ext cx="273988" cy="2737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575081" y="144021"/>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Alternativer til sprøjtegifte.</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75081" y="144021"/>
        <a:ext cx="4940561" cy="513227"/>
      </dsp:txXfrm>
    </dsp:sp>
    <dsp:sp modelId="{C7C6FD6C-C567-4B58-A3BB-5C30CDD52E17}">
      <dsp:nvSpPr>
        <dsp:cNvPr id="0" name=""/>
        <dsp:cNvSpPr/>
      </dsp:nvSpPr>
      <dsp:spPr>
        <a:xfrm>
          <a:off x="0" y="869470"/>
          <a:ext cx="5524500" cy="741336"/>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150546" y="1103278"/>
          <a:ext cx="273988" cy="2737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575081" y="986046"/>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Bevare biodiversitet i terrestriske systemer, marine og ferske vande.</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75081" y="986046"/>
        <a:ext cx="4940561" cy="513227"/>
      </dsp:txXfrm>
    </dsp:sp>
    <dsp:sp modelId="{B5C2E581-DFC2-4D73-9CBD-5BDA9AF895C3}">
      <dsp:nvSpPr>
        <dsp:cNvPr id="0" name=""/>
        <dsp:cNvSpPr/>
      </dsp:nvSpPr>
      <dsp:spPr>
        <a:xfrm>
          <a:off x="0" y="1734480"/>
          <a:ext cx="5524500" cy="497674"/>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50546" y="1851090"/>
          <a:ext cx="273988" cy="2737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75081" y="1734936"/>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Bæredygtigt fiskeri.</a:t>
          </a:r>
          <a:endParaRPr lang="en-US" sz="1400" kern="1200" dirty="0">
            <a:solidFill>
              <a:srgbClr val="211A52"/>
            </a:solidFill>
            <a:latin typeface="Arial" panose="020B0604020202020204" pitchFamily="34" charset="0"/>
            <a:cs typeface="Arial" panose="020B0604020202020204" pitchFamily="34" charset="0"/>
          </a:endParaRPr>
        </a:p>
      </dsp:txBody>
      <dsp:txXfrm>
        <a:off x="575081" y="1734936"/>
        <a:ext cx="4940561" cy="513227"/>
      </dsp:txXfrm>
    </dsp:sp>
    <dsp:sp modelId="{941B5402-40B0-416B-9DF1-62884B2374ED}">
      <dsp:nvSpPr>
        <dsp:cNvPr id="0" name=""/>
        <dsp:cNvSpPr/>
      </dsp:nvSpPr>
      <dsp:spPr>
        <a:xfrm>
          <a:off x="0" y="2381628"/>
          <a:ext cx="5524500" cy="885667"/>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50546" y="2686620"/>
          <a:ext cx="273988" cy="27372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75081" y="2562921"/>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Monitorering af miljøstatus og biodiversitet gennem nyttiggørelse af værktøjer og smarte løsninger (herunder droner og </a:t>
          </a:r>
          <a:r>
            <a:rPr lang="da-DK" sz="1400" kern="1200" dirty="0" err="1">
              <a:solidFill>
                <a:srgbClr val="211A52"/>
              </a:solidFill>
              <a:latin typeface="Arial" panose="020B0604020202020204" pitchFamily="34" charset="0"/>
              <a:cs typeface="Arial" panose="020B0604020202020204" pitchFamily="34" charset="0"/>
            </a:rPr>
            <a:t>eDNA</a:t>
          </a:r>
          <a:r>
            <a:rPr lang="da-DK" sz="1400" kern="1200" dirty="0">
              <a:solidFill>
                <a:srgbClr val="211A52"/>
              </a:solidFill>
              <a:latin typeface="Arial" panose="020B0604020202020204" pitchFamily="34" charset="0"/>
              <a:cs typeface="Arial" panose="020B0604020202020204" pitchFamily="34" charset="0"/>
            </a:rPr>
            <a:t>).</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75081" y="2562921"/>
        <a:ext cx="4940561" cy="513227"/>
      </dsp:txXfrm>
    </dsp:sp>
    <dsp:sp modelId="{3877B6B4-F1D7-44BB-B16E-42C3EB188374}">
      <dsp:nvSpPr>
        <dsp:cNvPr id="0" name=""/>
        <dsp:cNvSpPr/>
      </dsp:nvSpPr>
      <dsp:spPr>
        <a:xfrm>
          <a:off x="0" y="3394621"/>
          <a:ext cx="5524500" cy="939619"/>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50546" y="3727571"/>
          <a:ext cx="273988" cy="27372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544005" y="3626490"/>
          <a:ext cx="4940561" cy="513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317" tIns="54317" rIns="54317" bIns="54317"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Udnyttelse af mikrober til sikring af et godt miljø og rent drikkevand, bæredygtig udvikling og genbrug af ressourcer, samt sundhed for dyr og mennesker.</a:t>
          </a:r>
        </a:p>
      </dsp:txBody>
      <dsp:txXfrm>
        <a:off x="544005" y="3626490"/>
        <a:ext cx="4940561" cy="51322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9B1C0-7211-6546-AC6E-304011CDF617}">
      <dsp:nvSpPr>
        <dsp:cNvPr id="0" name=""/>
        <dsp:cNvSpPr/>
      </dsp:nvSpPr>
      <dsp:spPr>
        <a:xfrm>
          <a:off x="4532" y="811753"/>
          <a:ext cx="5662765" cy="550800"/>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A99837C-12BC-9146-8897-BF43C8E961A8}">
      <dsp:nvSpPr>
        <dsp:cNvPr id="0" name=""/>
        <dsp:cNvSpPr/>
      </dsp:nvSpPr>
      <dsp:spPr>
        <a:xfrm>
          <a:off x="91625" y="921603"/>
          <a:ext cx="356853" cy="35615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FB7AA22-D73A-6644-A2DD-4E4E9DAD5E8E}">
      <dsp:nvSpPr>
        <dsp:cNvPr id="0" name=""/>
        <dsp:cNvSpPr/>
      </dsp:nvSpPr>
      <dsp:spPr>
        <a:xfrm>
          <a:off x="526789" y="911370"/>
          <a:ext cx="4404680"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Alternative proteinkilder såsom plante og insekt-baserede fødevarer, foder og havbaseret akvakultur.</a:t>
          </a:r>
          <a:endParaRPr lang="da-DK" sz="1400" kern="1200" dirty="0"/>
        </a:p>
      </dsp:txBody>
      <dsp:txXfrm>
        <a:off x="526789" y="911370"/>
        <a:ext cx="4404680" cy="356186"/>
      </dsp:txXfrm>
    </dsp:sp>
    <dsp:sp modelId="{C7C6FD6C-C567-4B58-A3BB-5C30CDD52E17}">
      <dsp:nvSpPr>
        <dsp:cNvPr id="0" name=""/>
        <dsp:cNvSpPr/>
      </dsp:nvSpPr>
      <dsp:spPr>
        <a:xfrm>
          <a:off x="38048" y="1451601"/>
          <a:ext cx="5667298" cy="549680"/>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162D89A-4B7D-4EF5-A740-6F9940172C62}">
      <dsp:nvSpPr>
        <dsp:cNvPr id="0" name=""/>
        <dsp:cNvSpPr/>
      </dsp:nvSpPr>
      <dsp:spPr>
        <a:xfrm>
          <a:off x="62502" y="1510587"/>
          <a:ext cx="432555" cy="4317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452BFED-0553-4E12-89F6-20F298CECE79}">
      <dsp:nvSpPr>
        <dsp:cNvPr id="0" name=""/>
        <dsp:cNvSpPr/>
      </dsp:nvSpPr>
      <dsp:spPr>
        <a:xfrm>
          <a:off x="515603" y="1529852"/>
          <a:ext cx="4929426"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Grøn bioraffinering til bæredygtig produktion af foder og fødevareprotein, energi og gødning.</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15603" y="1529852"/>
        <a:ext cx="4929426" cy="356186"/>
      </dsp:txXfrm>
    </dsp:sp>
    <dsp:sp modelId="{B5C2E581-DFC2-4D73-9CBD-5BDA9AF895C3}">
      <dsp:nvSpPr>
        <dsp:cNvPr id="0" name=""/>
        <dsp:cNvSpPr/>
      </dsp:nvSpPr>
      <dsp:spPr>
        <a:xfrm>
          <a:off x="38048" y="2088070"/>
          <a:ext cx="5667298" cy="575216"/>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62502" y="2162082"/>
          <a:ext cx="432555" cy="4317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15603" y="2190608"/>
          <a:ext cx="4929426"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err="1">
              <a:solidFill>
                <a:srgbClr val="211A52"/>
              </a:solidFill>
              <a:latin typeface="Arial" panose="020B0604020202020204" pitchFamily="34" charset="0"/>
              <a:cs typeface="Arial" panose="020B0604020202020204" pitchFamily="34" charset="0"/>
            </a:rPr>
            <a:t>Genombaseret</a:t>
          </a:r>
          <a:r>
            <a:rPr lang="da-DK" sz="1400" kern="1200" dirty="0">
              <a:solidFill>
                <a:srgbClr val="211A52"/>
              </a:solidFill>
              <a:latin typeface="Arial" panose="020B0604020202020204" pitchFamily="34" charset="0"/>
              <a:cs typeface="Arial" panose="020B0604020202020204" pitchFamily="34" charset="0"/>
            </a:rPr>
            <a:t> avl/forædling vha. molekylære teknikker, modellering og prædiktive algoritmer.</a:t>
          </a:r>
          <a:endParaRPr lang="en-US" sz="1400" kern="1200" dirty="0">
            <a:solidFill>
              <a:srgbClr val="211A52"/>
            </a:solidFill>
            <a:latin typeface="Arial" panose="020B0604020202020204" pitchFamily="34" charset="0"/>
            <a:cs typeface="Arial" panose="020B0604020202020204" pitchFamily="34" charset="0"/>
          </a:endParaRPr>
        </a:p>
      </dsp:txBody>
      <dsp:txXfrm>
        <a:off x="515603" y="2190608"/>
        <a:ext cx="4929426" cy="356186"/>
      </dsp:txXfrm>
    </dsp:sp>
    <dsp:sp modelId="{941B5402-40B0-416B-9DF1-62884B2374ED}">
      <dsp:nvSpPr>
        <dsp:cNvPr id="0" name=""/>
        <dsp:cNvSpPr/>
      </dsp:nvSpPr>
      <dsp:spPr>
        <a:xfrm>
          <a:off x="38048" y="2755069"/>
          <a:ext cx="5667298" cy="65043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62502" y="2863954"/>
          <a:ext cx="432555" cy="4317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15603" y="2905695"/>
          <a:ext cx="4929426"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alternativer til pesticider – herunder brug af </a:t>
          </a:r>
          <a:r>
            <a:rPr lang="da-DK" sz="1400" kern="1200" dirty="0" err="1">
              <a:solidFill>
                <a:srgbClr val="211A52"/>
              </a:solidFill>
              <a:latin typeface="Arial" panose="020B0604020202020204" pitchFamily="34" charset="0"/>
              <a:cs typeface="Arial" panose="020B0604020202020204" pitchFamily="34" charset="0"/>
            </a:rPr>
            <a:t>endosymbionter</a:t>
          </a:r>
          <a:r>
            <a:rPr lang="da-DK" sz="1400" kern="1200" dirty="0">
              <a:solidFill>
                <a:srgbClr val="211A52"/>
              </a:solidFill>
              <a:latin typeface="Arial" panose="020B0604020202020204" pitchFamily="34" charset="0"/>
              <a:cs typeface="Arial" panose="020B0604020202020204" pitchFamily="34" charset="0"/>
            </a:rPr>
            <a:t> til bekæmpelse af skadedyr.</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15603" y="2905695"/>
        <a:ext cx="4929426" cy="356186"/>
      </dsp:txXfrm>
    </dsp:sp>
    <dsp:sp modelId="{3877B6B4-F1D7-44BB-B16E-42C3EB188374}">
      <dsp:nvSpPr>
        <dsp:cNvPr id="0" name=""/>
        <dsp:cNvSpPr/>
      </dsp:nvSpPr>
      <dsp:spPr>
        <a:xfrm>
          <a:off x="38048" y="3494071"/>
          <a:ext cx="5667298" cy="521042"/>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62843" y="3538739"/>
          <a:ext cx="432555" cy="4317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502905" y="3567265"/>
          <a:ext cx="4954821"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Nye DNA-baserede metoder til identifikation og sporing af sygdomsfremkaldende organismer.</a:t>
          </a:r>
        </a:p>
      </dsp:txBody>
      <dsp:txXfrm>
        <a:off x="502905" y="3567265"/>
        <a:ext cx="4954821" cy="356186"/>
      </dsp:txXfrm>
    </dsp:sp>
    <dsp:sp modelId="{5C972DB5-2528-470B-BE5D-EB094DD4550C}">
      <dsp:nvSpPr>
        <dsp:cNvPr id="0" name=""/>
        <dsp:cNvSpPr/>
      </dsp:nvSpPr>
      <dsp:spPr>
        <a:xfrm>
          <a:off x="13724" y="4104161"/>
          <a:ext cx="5667298" cy="5704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6FBFC1E-04FF-4134-81F3-D9CC4592FA73}">
      <dsp:nvSpPr>
        <dsp:cNvPr id="0" name=""/>
        <dsp:cNvSpPr/>
      </dsp:nvSpPr>
      <dsp:spPr>
        <a:xfrm>
          <a:off x="59486" y="4195819"/>
          <a:ext cx="383907" cy="36203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0BBCDAD-17FB-486E-B571-0530B0B3432B}">
      <dsp:nvSpPr>
        <dsp:cNvPr id="0" name=""/>
        <dsp:cNvSpPr/>
      </dsp:nvSpPr>
      <dsp:spPr>
        <a:xfrm>
          <a:off x="411501" y="4219935"/>
          <a:ext cx="5232085" cy="356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6" tIns="37696" rIns="37696" bIns="3769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Teknologi til jordbrug, stalde og fødevareproduktion med fokus på bæredygtighed, dyrevelfærd, autonomi, effektivitet mv.</a:t>
          </a:r>
        </a:p>
      </dsp:txBody>
      <dsp:txXfrm>
        <a:off x="411501" y="4219935"/>
        <a:ext cx="5232085" cy="3561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66947"/>
          <a:ext cx="5524500" cy="7991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241753" y="346764"/>
          <a:ext cx="439552" cy="4395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923059" y="158465"/>
          <a:ext cx="4573539" cy="829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23" tIns="81023" rIns="81023" bIns="81023"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Smart produktion med anvendelse af droner, robotter, </a:t>
          </a:r>
          <a:r>
            <a:rPr lang="da-DK" sz="1400" kern="1200" dirty="0" err="1">
              <a:solidFill>
                <a:srgbClr val="211A52"/>
              </a:solidFill>
              <a:latin typeface="Arial" panose="020B0604020202020204" pitchFamily="34" charset="0"/>
              <a:cs typeface="Arial" panose="020B0604020202020204" pitchFamily="34" charset="0"/>
            </a:rPr>
            <a:t>exoskeletter</a:t>
          </a:r>
          <a:r>
            <a:rPr lang="da-DK" sz="1400" kern="1200" dirty="0">
              <a:solidFill>
                <a:srgbClr val="211A52"/>
              </a:solidFill>
              <a:latin typeface="Arial" panose="020B0604020202020204" pitchFamily="34" charset="0"/>
              <a:cs typeface="Arial" panose="020B0604020202020204" pitchFamily="34" charset="0"/>
            </a:rPr>
            <a:t> mv</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923059" y="158465"/>
        <a:ext cx="4573539" cy="829425"/>
      </dsp:txXfrm>
    </dsp:sp>
    <dsp:sp modelId="{B5C2E581-DFC2-4D73-9CBD-5BDA9AF895C3}">
      <dsp:nvSpPr>
        <dsp:cNvPr id="0" name=""/>
        <dsp:cNvSpPr/>
      </dsp:nvSpPr>
      <dsp:spPr>
        <a:xfrm>
          <a:off x="0" y="1170964"/>
          <a:ext cx="5524500" cy="7991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241753" y="1358221"/>
          <a:ext cx="439552" cy="4395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923059" y="1246394"/>
          <a:ext cx="4573539" cy="64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86" tIns="74786" rIns="74786" bIns="74786"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processer, materialer og konstruktion til reduktion af det miljømæssige aftryk fra produktion og forsyningskæden.</a:t>
          </a:r>
          <a:endParaRPr lang="en-US" sz="1400" kern="1200" dirty="0">
            <a:solidFill>
              <a:srgbClr val="211A52"/>
            </a:solidFill>
            <a:latin typeface="Arial" panose="020B0604020202020204" pitchFamily="34" charset="0"/>
            <a:cs typeface="Arial" panose="020B0604020202020204" pitchFamily="34" charset="0"/>
          </a:endParaRPr>
        </a:p>
      </dsp:txBody>
      <dsp:txXfrm>
        <a:off x="923059" y="1246394"/>
        <a:ext cx="4573539" cy="641002"/>
      </dsp:txXfrm>
    </dsp:sp>
    <dsp:sp modelId="{941B5402-40B0-416B-9DF1-62884B2374ED}">
      <dsp:nvSpPr>
        <dsp:cNvPr id="0" name=""/>
        <dsp:cNvSpPr/>
      </dsp:nvSpPr>
      <dsp:spPr>
        <a:xfrm>
          <a:off x="0" y="2191436"/>
          <a:ext cx="5524500" cy="79918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241753" y="2369679"/>
          <a:ext cx="439552" cy="4395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923059" y="2213304"/>
          <a:ext cx="4573539" cy="765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23" tIns="81023" rIns="81023" bIns="81023"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Reduktion af ressourceforbrug  gennem udvikling og udnyttelse af potentialer fra smart produktion, f.eks. </a:t>
          </a:r>
          <a:r>
            <a:rPr lang="da-DK" sz="1400" kern="1200" dirty="0" err="1">
              <a:solidFill>
                <a:srgbClr val="211A52"/>
              </a:solidFill>
              <a:latin typeface="Arial" panose="020B0604020202020204" pitchFamily="34" charset="0"/>
              <a:cs typeface="Arial" panose="020B0604020202020204" pitchFamily="34" charset="0"/>
            </a:rPr>
            <a:t>IoT</a:t>
          </a:r>
          <a:r>
            <a:rPr lang="da-DK" sz="1400" kern="1200" dirty="0">
              <a:solidFill>
                <a:srgbClr val="211A52"/>
              </a:solidFill>
              <a:latin typeface="Arial" panose="020B0604020202020204" pitchFamily="34" charset="0"/>
              <a:cs typeface="Arial" panose="020B0604020202020204" pitchFamily="34" charset="0"/>
            </a:rPr>
            <a:t>, Big data, AI, og robotter.</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923059" y="2213304"/>
        <a:ext cx="4573539" cy="765576"/>
      </dsp:txXfrm>
    </dsp:sp>
    <dsp:sp modelId="{3877B6B4-F1D7-44BB-B16E-42C3EB188374}">
      <dsp:nvSpPr>
        <dsp:cNvPr id="0" name=""/>
        <dsp:cNvSpPr/>
      </dsp:nvSpPr>
      <dsp:spPr>
        <a:xfrm>
          <a:off x="0" y="3201319"/>
          <a:ext cx="5524500" cy="1217887"/>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241753" y="3590486"/>
          <a:ext cx="439552" cy="4395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923059" y="3434112"/>
          <a:ext cx="4573539" cy="765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023" tIns="81023" rIns="81023" bIns="81023" numCol="1" spcCol="1270" anchor="ctr" anchorCtr="0">
          <a:noAutofit/>
        </a:bodyPr>
        <a:lstStyle/>
        <a:p>
          <a:pPr marL="0" lvl="0" indent="0" algn="l" defTabSz="622300">
            <a:lnSpc>
              <a:spcPct val="100000"/>
            </a:lnSpc>
            <a:spcBef>
              <a:spcPct val="0"/>
            </a:spcBef>
            <a:spcAft>
              <a:spcPct val="35000"/>
            </a:spcAft>
            <a:buNone/>
          </a:pPr>
          <a:r>
            <a:rPr lang="da-DK" sz="1400" kern="1200" dirty="0" err="1">
              <a:solidFill>
                <a:srgbClr val="211A52"/>
              </a:solidFill>
              <a:latin typeface="Arial" panose="020B0604020202020204" pitchFamily="34" charset="0"/>
              <a:cs typeface="Arial" panose="020B0604020202020204" pitchFamily="34" charset="0"/>
            </a:rPr>
            <a:t>Rekonfigurerbare</a:t>
          </a:r>
          <a:r>
            <a:rPr lang="da-DK" sz="1400" kern="1200" dirty="0">
              <a:solidFill>
                <a:srgbClr val="211A52"/>
              </a:solidFill>
              <a:latin typeface="Arial" panose="020B0604020202020204" pitchFamily="34" charset="0"/>
              <a:cs typeface="Arial" panose="020B0604020202020204" pitchFamily="34" charset="0"/>
            </a:rPr>
            <a:t> produktionssystemer med modulopbyggede enheder og brug af AI og big data udviklet i sammenhæng med menneskelig praksis for at sikre den bæredygtige omstilling</a:t>
          </a:r>
          <a:r>
            <a:rPr lang="da-DK" sz="1400" kern="1200" dirty="0">
              <a:latin typeface="Arial" panose="020B0604020202020204" pitchFamily="34" charset="0"/>
              <a:cs typeface="Arial" panose="020B0604020202020204" pitchFamily="34" charset="0"/>
            </a:rPr>
            <a:t>.</a:t>
          </a:r>
        </a:p>
      </dsp:txBody>
      <dsp:txXfrm>
        <a:off x="923059" y="3434112"/>
        <a:ext cx="4573539" cy="7655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43550"/>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142121" y="249260"/>
          <a:ext cx="258402" cy="258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542646" y="124649"/>
          <a:ext cx="4968487" cy="491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Genanvendelse af plastik, byggematerialer og –komponenter.</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42646" y="124649"/>
        <a:ext cx="4968487" cy="491062"/>
      </dsp:txXfrm>
    </dsp:sp>
    <dsp:sp modelId="{B5C2E581-DFC2-4D73-9CBD-5BDA9AF895C3}">
      <dsp:nvSpPr>
        <dsp:cNvPr id="0" name=""/>
        <dsp:cNvSpPr/>
      </dsp:nvSpPr>
      <dsp:spPr>
        <a:xfrm>
          <a:off x="0" y="736135"/>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142121" y="846219"/>
          <a:ext cx="258402" cy="258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542646" y="759605"/>
          <a:ext cx="4968487" cy="37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514" tIns="43514" rIns="43514" bIns="43514"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 udnyttelse af rest- og spildprodukter.</a:t>
          </a:r>
          <a:endParaRPr lang="en-US" sz="1400" kern="1200" dirty="0">
            <a:solidFill>
              <a:srgbClr val="211A52"/>
            </a:solidFill>
            <a:latin typeface="Arial" panose="020B0604020202020204" pitchFamily="34" charset="0"/>
            <a:cs typeface="Arial" panose="020B0604020202020204" pitchFamily="34" charset="0"/>
          </a:endParaRPr>
        </a:p>
      </dsp:txBody>
      <dsp:txXfrm>
        <a:off x="542646" y="759605"/>
        <a:ext cx="4968487" cy="372964"/>
      </dsp:txXfrm>
    </dsp:sp>
    <dsp:sp modelId="{941B5402-40B0-416B-9DF1-62884B2374ED}">
      <dsp:nvSpPr>
        <dsp:cNvPr id="0" name=""/>
        <dsp:cNvSpPr/>
      </dsp:nvSpPr>
      <dsp:spPr>
        <a:xfrm>
          <a:off x="0" y="1336055"/>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142121" y="1440839"/>
          <a:ext cx="258402" cy="258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542646" y="1335129"/>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Nye bæredygtige metoder til cirkulær produktion som f.eks. ”</a:t>
          </a:r>
          <a:r>
            <a:rPr lang="da-DK" sz="1400" kern="1200" dirty="0" err="1">
              <a:solidFill>
                <a:srgbClr val="211A52"/>
              </a:solidFill>
              <a:latin typeface="Arial" panose="020B0604020202020204" pitchFamily="34" charset="0"/>
              <a:cs typeface="Arial" panose="020B0604020202020204" pitchFamily="34" charset="0"/>
            </a:rPr>
            <a:t>take</a:t>
          </a:r>
          <a:r>
            <a:rPr lang="da-DK" sz="1400" kern="1200" dirty="0">
              <a:solidFill>
                <a:srgbClr val="211A52"/>
              </a:solidFill>
              <a:latin typeface="Arial" panose="020B0604020202020204" pitchFamily="34" charset="0"/>
              <a:cs typeface="Arial" panose="020B0604020202020204" pitchFamily="34" charset="0"/>
            </a:rPr>
            <a:t>-back” and ”</a:t>
          </a:r>
          <a:r>
            <a:rPr lang="da-DK" sz="1400" kern="1200" dirty="0" err="1">
              <a:solidFill>
                <a:srgbClr val="211A52"/>
              </a:solidFill>
              <a:latin typeface="Arial" panose="020B0604020202020204" pitchFamily="34" charset="0"/>
              <a:cs typeface="Arial" panose="020B0604020202020204" pitchFamily="34" charset="0"/>
            </a:rPr>
            <a:t>life</a:t>
          </a:r>
          <a:r>
            <a:rPr lang="da-DK" sz="1400" kern="1200" dirty="0">
              <a:solidFill>
                <a:srgbClr val="211A52"/>
              </a:solidFill>
              <a:latin typeface="Arial" panose="020B0604020202020204" pitchFamily="34" charset="0"/>
              <a:cs typeface="Arial" panose="020B0604020202020204" pitchFamily="34" charset="0"/>
            </a:rPr>
            <a:t> </a:t>
          </a:r>
          <a:r>
            <a:rPr lang="da-DK" sz="1400" kern="1200" dirty="0" err="1">
              <a:solidFill>
                <a:srgbClr val="211A52"/>
              </a:solidFill>
              <a:latin typeface="Arial" panose="020B0604020202020204" pitchFamily="34" charset="0"/>
              <a:cs typeface="Arial" panose="020B0604020202020204" pitchFamily="34" charset="0"/>
            </a:rPr>
            <a:t>cycle</a:t>
          </a:r>
          <a:r>
            <a:rPr lang="da-DK" sz="1400" kern="1200" dirty="0">
              <a:solidFill>
                <a:srgbClr val="211A52"/>
              </a:solidFill>
              <a:latin typeface="Arial" panose="020B0604020202020204" pitchFamily="34" charset="0"/>
              <a:cs typeface="Arial" panose="020B0604020202020204" pitchFamily="34" charset="0"/>
            </a:rPr>
            <a:t> data”.</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542646" y="1335129"/>
        <a:ext cx="4968487" cy="453260"/>
      </dsp:txXfrm>
    </dsp:sp>
    <dsp:sp modelId="{3877B6B4-F1D7-44BB-B16E-42C3EB188374}">
      <dsp:nvSpPr>
        <dsp:cNvPr id="0" name=""/>
        <dsp:cNvSpPr/>
      </dsp:nvSpPr>
      <dsp:spPr>
        <a:xfrm>
          <a:off x="0" y="1929750"/>
          <a:ext cx="5527830" cy="715968"/>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142121" y="2158533"/>
          <a:ext cx="258402" cy="258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542646" y="2052822"/>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Udvikling af processer og systemer til genindvinding af </a:t>
          </a:r>
          <a:r>
            <a:rPr lang="da-DK" sz="1400" kern="1200" dirty="0" err="1">
              <a:solidFill>
                <a:srgbClr val="211A52"/>
              </a:solidFill>
              <a:latin typeface="Arial" panose="020B0604020202020204" pitchFamily="34" charset="0"/>
              <a:cs typeface="Arial" panose="020B0604020202020204" pitchFamily="34" charset="0"/>
            </a:rPr>
            <a:t>biotensider</a:t>
          </a:r>
          <a:r>
            <a:rPr lang="da-DK" sz="1400" kern="1200" dirty="0">
              <a:solidFill>
                <a:srgbClr val="211A52"/>
              </a:solidFill>
              <a:latin typeface="Arial" panose="020B0604020202020204" pitchFamily="34" charset="0"/>
              <a:cs typeface="Arial" panose="020B0604020202020204" pitchFamily="34" charset="0"/>
            </a:rPr>
            <a:t> til erstatning af syntetiske </a:t>
          </a:r>
          <a:r>
            <a:rPr lang="da-DK" sz="1400" kern="1200" dirty="0" err="1">
              <a:solidFill>
                <a:srgbClr val="211A52"/>
              </a:solidFill>
              <a:latin typeface="Arial" panose="020B0604020202020204" pitchFamily="34" charset="0"/>
              <a:cs typeface="Arial" panose="020B0604020202020204" pitchFamily="34" charset="0"/>
            </a:rPr>
            <a:t>tensider</a:t>
          </a:r>
          <a:r>
            <a:rPr lang="da-DK" sz="1400" kern="1200" dirty="0">
              <a:solidFill>
                <a:srgbClr val="211A52"/>
              </a:solidFill>
              <a:latin typeface="Arial" panose="020B0604020202020204" pitchFamily="34" charset="0"/>
              <a:cs typeface="Arial" panose="020B0604020202020204" pitchFamily="34" charset="0"/>
            </a:rPr>
            <a:t> i foder, fødevarer, til personlig pleje og rengøringsmidler.</a:t>
          </a:r>
        </a:p>
      </dsp:txBody>
      <dsp:txXfrm>
        <a:off x="542646" y="2052822"/>
        <a:ext cx="4968487" cy="453260"/>
      </dsp:txXfrm>
    </dsp:sp>
    <dsp:sp modelId="{ECB0B87A-ADD2-403F-850E-A47A0751A513}">
      <dsp:nvSpPr>
        <dsp:cNvPr id="0" name=""/>
        <dsp:cNvSpPr/>
      </dsp:nvSpPr>
      <dsp:spPr>
        <a:xfrm>
          <a:off x="0" y="2770515"/>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1BD52D5-6108-4785-B5DB-FC5AF7ED2E97}">
      <dsp:nvSpPr>
        <dsp:cNvPr id="0" name=""/>
        <dsp:cNvSpPr/>
      </dsp:nvSpPr>
      <dsp:spPr>
        <a:xfrm>
          <a:off x="142121" y="2876226"/>
          <a:ext cx="258402" cy="258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F237B9-F9AF-4B2A-8DE4-10EAD750D86B}">
      <dsp:nvSpPr>
        <dsp:cNvPr id="0" name=""/>
        <dsp:cNvSpPr/>
      </dsp:nvSpPr>
      <dsp:spPr>
        <a:xfrm>
          <a:off x="542646" y="2770515"/>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Udvikling af metoder til bedre udnyttelse af spild- og restproduktioner.</a:t>
          </a:r>
        </a:p>
      </dsp:txBody>
      <dsp:txXfrm>
        <a:off x="542646" y="2770515"/>
        <a:ext cx="4968487" cy="453260"/>
      </dsp:txXfrm>
    </dsp:sp>
    <dsp:sp modelId="{F31ACC39-5967-4873-9FF7-5C34ABC807B3}">
      <dsp:nvSpPr>
        <dsp:cNvPr id="0" name=""/>
        <dsp:cNvSpPr/>
      </dsp:nvSpPr>
      <dsp:spPr>
        <a:xfrm>
          <a:off x="0" y="3365136"/>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B4276B-AC64-4904-92B6-1EAC36BF431C}">
      <dsp:nvSpPr>
        <dsp:cNvPr id="0" name=""/>
        <dsp:cNvSpPr/>
      </dsp:nvSpPr>
      <dsp:spPr>
        <a:xfrm>
          <a:off x="142121" y="3470846"/>
          <a:ext cx="258402" cy="258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E17578D-DDE1-4183-B78A-82CC0228B8DE}">
      <dsp:nvSpPr>
        <dsp:cNvPr id="0" name=""/>
        <dsp:cNvSpPr/>
      </dsp:nvSpPr>
      <dsp:spPr>
        <a:xfrm>
          <a:off x="542646" y="3365136"/>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Bæredygtige materialer designet til genbrug.</a:t>
          </a:r>
        </a:p>
      </dsp:txBody>
      <dsp:txXfrm>
        <a:off x="542646" y="3365136"/>
        <a:ext cx="4968487" cy="453260"/>
      </dsp:txXfrm>
    </dsp:sp>
    <dsp:sp modelId="{2E4F4900-BE59-4AB9-800F-D91F2D586AE8}">
      <dsp:nvSpPr>
        <dsp:cNvPr id="0" name=""/>
        <dsp:cNvSpPr/>
      </dsp:nvSpPr>
      <dsp:spPr>
        <a:xfrm>
          <a:off x="0" y="3959756"/>
          <a:ext cx="5527830" cy="469823"/>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566CE2C-BFB9-4A29-BDFE-D494AE948D03}">
      <dsp:nvSpPr>
        <dsp:cNvPr id="0" name=""/>
        <dsp:cNvSpPr/>
      </dsp:nvSpPr>
      <dsp:spPr>
        <a:xfrm>
          <a:off x="142121" y="4065467"/>
          <a:ext cx="258402" cy="258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72FA0EE-CB5D-4E93-A12C-801416DD800A}">
      <dsp:nvSpPr>
        <dsp:cNvPr id="0" name=""/>
        <dsp:cNvSpPr/>
      </dsp:nvSpPr>
      <dsp:spPr>
        <a:xfrm>
          <a:off x="542646" y="3959756"/>
          <a:ext cx="4968487" cy="45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970" tIns="47970" rIns="47970" bIns="47970"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Genanvendelse og </a:t>
          </a:r>
          <a:r>
            <a:rPr lang="da-DK" sz="1400" kern="1200" dirty="0" err="1">
              <a:solidFill>
                <a:srgbClr val="211A52"/>
              </a:solidFill>
              <a:latin typeface="Arial" panose="020B0604020202020204" pitchFamily="34" charset="0"/>
              <a:cs typeface="Arial" panose="020B0604020202020204" pitchFamily="34" charset="0"/>
            </a:rPr>
            <a:t>rekvalificering</a:t>
          </a:r>
          <a:r>
            <a:rPr lang="da-DK" sz="1400" kern="1200" dirty="0">
              <a:solidFill>
                <a:srgbClr val="211A52"/>
              </a:solidFill>
              <a:latin typeface="Arial" panose="020B0604020202020204" pitchFamily="34" charset="0"/>
              <a:cs typeface="Arial" panose="020B0604020202020204" pitchFamily="34" charset="0"/>
            </a:rPr>
            <a:t> af potentialet for end-of-life-produkter.</a:t>
          </a:r>
        </a:p>
      </dsp:txBody>
      <dsp:txXfrm>
        <a:off x="542646" y="3959756"/>
        <a:ext cx="4968487" cy="45326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4614B-D4AA-4C82-9F56-E0D21CA005FE}">
      <dsp:nvSpPr>
        <dsp:cNvPr id="0" name=""/>
        <dsp:cNvSpPr/>
      </dsp:nvSpPr>
      <dsp:spPr>
        <a:xfrm>
          <a:off x="0" y="150013"/>
          <a:ext cx="5524500" cy="71947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F3EF3A7-ABA3-442D-8520-2219FA742BF3}">
      <dsp:nvSpPr>
        <dsp:cNvPr id="0" name=""/>
        <dsp:cNvSpPr/>
      </dsp:nvSpPr>
      <dsp:spPr>
        <a:xfrm>
          <a:off x="217641" y="311895"/>
          <a:ext cx="395711" cy="395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EB5C41-4B6E-4048-AEBC-D56C20DD4A12}">
      <dsp:nvSpPr>
        <dsp:cNvPr id="0" name=""/>
        <dsp:cNvSpPr/>
      </dsp:nvSpPr>
      <dsp:spPr>
        <a:xfrm>
          <a:off x="830993" y="142315"/>
          <a:ext cx="4667550" cy="75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28" tIns="73528" rIns="73528" bIns="7352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Udnyttelse af fremtidens voksende informationsunivers (big data) til udvikling af ny diagnostisk behandling.</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830993" y="142315"/>
        <a:ext cx="4667550" cy="752691"/>
      </dsp:txXfrm>
    </dsp:sp>
    <dsp:sp modelId="{B5C2E581-DFC2-4D73-9CBD-5BDA9AF895C3}">
      <dsp:nvSpPr>
        <dsp:cNvPr id="0" name=""/>
        <dsp:cNvSpPr/>
      </dsp:nvSpPr>
      <dsp:spPr>
        <a:xfrm>
          <a:off x="0" y="1058321"/>
          <a:ext cx="5524500" cy="71947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0AF41D8E-304D-4794-B306-B352DD21405A}">
      <dsp:nvSpPr>
        <dsp:cNvPr id="0" name=""/>
        <dsp:cNvSpPr/>
      </dsp:nvSpPr>
      <dsp:spPr>
        <a:xfrm>
          <a:off x="217641" y="1226901"/>
          <a:ext cx="395711" cy="395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B13C266-7A43-4623-9A73-DACBCE5B391A}">
      <dsp:nvSpPr>
        <dsp:cNvPr id="0" name=""/>
        <dsp:cNvSpPr/>
      </dsp:nvSpPr>
      <dsp:spPr>
        <a:xfrm>
          <a:off x="830993" y="1125655"/>
          <a:ext cx="4667550" cy="57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98" tIns="66698" rIns="66698" bIns="6669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Nye metoder samt dyre- og plantemodeller til bestemmelse af genotype – fænotype sammenhæng mv.</a:t>
          </a:r>
          <a:endParaRPr lang="en-US" sz="1400" kern="1200" dirty="0">
            <a:solidFill>
              <a:srgbClr val="211A52"/>
            </a:solidFill>
            <a:latin typeface="Arial" panose="020B0604020202020204" pitchFamily="34" charset="0"/>
            <a:cs typeface="Arial" panose="020B0604020202020204" pitchFamily="34" charset="0"/>
          </a:endParaRPr>
        </a:p>
      </dsp:txBody>
      <dsp:txXfrm>
        <a:off x="830993" y="1125655"/>
        <a:ext cx="4667550" cy="571673"/>
      </dsp:txXfrm>
    </dsp:sp>
    <dsp:sp modelId="{941B5402-40B0-416B-9DF1-62884B2374ED}">
      <dsp:nvSpPr>
        <dsp:cNvPr id="0" name=""/>
        <dsp:cNvSpPr/>
      </dsp:nvSpPr>
      <dsp:spPr>
        <a:xfrm>
          <a:off x="0" y="1977198"/>
          <a:ext cx="5524500" cy="71947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0621C5C-9F05-4D2D-8185-2783A84BC977}">
      <dsp:nvSpPr>
        <dsp:cNvPr id="0" name=""/>
        <dsp:cNvSpPr/>
      </dsp:nvSpPr>
      <dsp:spPr>
        <a:xfrm>
          <a:off x="217641" y="2137662"/>
          <a:ext cx="395711" cy="395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FE651D3-4814-432C-930D-8D8DFFBA7592}">
      <dsp:nvSpPr>
        <dsp:cNvPr id="0" name=""/>
        <dsp:cNvSpPr/>
      </dsp:nvSpPr>
      <dsp:spPr>
        <a:xfrm>
          <a:off x="830993" y="1975781"/>
          <a:ext cx="4667550" cy="6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28" tIns="73528" rIns="73528" bIns="7352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AI-baseret kobling mellem genetik, proteinstruktur og funktion.</a:t>
          </a:r>
          <a:endParaRPr lang="da-DK" sz="1400" kern="1200" noProof="0" dirty="0">
            <a:solidFill>
              <a:srgbClr val="211A52"/>
            </a:solidFill>
            <a:latin typeface="Arial" panose="020B0604020202020204" pitchFamily="34" charset="0"/>
            <a:cs typeface="Arial" panose="020B0604020202020204" pitchFamily="34" charset="0"/>
          </a:endParaRPr>
        </a:p>
      </dsp:txBody>
      <dsp:txXfrm>
        <a:off x="830993" y="1975781"/>
        <a:ext cx="4667550" cy="694749"/>
      </dsp:txXfrm>
    </dsp:sp>
    <dsp:sp modelId="{3877B6B4-F1D7-44BB-B16E-42C3EB188374}">
      <dsp:nvSpPr>
        <dsp:cNvPr id="0" name=""/>
        <dsp:cNvSpPr/>
      </dsp:nvSpPr>
      <dsp:spPr>
        <a:xfrm>
          <a:off x="0" y="2886542"/>
          <a:ext cx="5524500" cy="1096415"/>
        </a:xfrm>
        <a:prstGeom prst="roundRect">
          <a:avLst>
            <a:gd name="adj" fmla="val 10000"/>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796668-AC21-4F3A-A906-DCCFB2DBD622}">
      <dsp:nvSpPr>
        <dsp:cNvPr id="0" name=""/>
        <dsp:cNvSpPr/>
      </dsp:nvSpPr>
      <dsp:spPr>
        <a:xfrm>
          <a:off x="217641" y="3236894"/>
          <a:ext cx="395711" cy="3957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A285899-A0EB-43AB-B1D6-E8F4D362FB33}">
      <dsp:nvSpPr>
        <dsp:cNvPr id="0" name=""/>
        <dsp:cNvSpPr/>
      </dsp:nvSpPr>
      <dsp:spPr>
        <a:xfrm>
          <a:off x="830993" y="3075012"/>
          <a:ext cx="4667550" cy="6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28" tIns="73528" rIns="73528" bIns="73528" numCol="1" spcCol="1270" anchor="ctr" anchorCtr="0">
          <a:noAutofit/>
        </a:bodyPr>
        <a:lstStyle/>
        <a:p>
          <a:pPr marL="0" lvl="0" indent="0" algn="l" defTabSz="622300">
            <a:lnSpc>
              <a:spcPct val="100000"/>
            </a:lnSpc>
            <a:spcBef>
              <a:spcPct val="0"/>
            </a:spcBef>
            <a:spcAft>
              <a:spcPct val="35000"/>
            </a:spcAft>
            <a:buNone/>
          </a:pPr>
          <a:r>
            <a:rPr lang="da-DK" sz="1400" kern="1200" dirty="0">
              <a:solidFill>
                <a:srgbClr val="211A52"/>
              </a:solidFill>
              <a:latin typeface="Arial" panose="020B0604020202020204" pitchFamily="34" charset="0"/>
              <a:cs typeface="Arial" panose="020B0604020202020204" pitchFamily="34" charset="0"/>
            </a:rPr>
            <a:t>Udvikling af  innovativ medicinsk, sundheds- og velfærdsteknologi (f.eks. </a:t>
          </a:r>
          <a:r>
            <a:rPr lang="da-DK" sz="1400" kern="1200" dirty="0" err="1">
              <a:solidFill>
                <a:srgbClr val="211A52"/>
              </a:solidFill>
              <a:latin typeface="Arial" panose="020B0604020202020204" pitchFamily="34" charset="0"/>
              <a:cs typeface="Arial" panose="020B0604020202020204" pitchFamily="34" charset="0"/>
            </a:rPr>
            <a:t>exoskeletter</a:t>
          </a:r>
          <a:r>
            <a:rPr lang="da-DK" sz="1400" kern="1200" dirty="0">
              <a:solidFill>
                <a:srgbClr val="211A52"/>
              </a:solidFill>
              <a:latin typeface="Arial" panose="020B0604020202020204" pitchFamily="34" charset="0"/>
              <a:cs typeface="Arial" panose="020B0604020202020204" pitchFamily="34" charset="0"/>
            </a:rPr>
            <a:t>, selvopladelige pacemakere, nye "drug </a:t>
          </a:r>
          <a:r>
            <a:rPr lang="da-DK" sz="1400" kern="1200" dirty="0" err="1">
              <a:solidFill>
                <a:srgbClr val="211A52"/>
              </a:solidFill>
              <a:latin typeface="Arial" panose="020B0604020202020204" pitchFamily="34" charset="0"/>
              <a:cs typeface="Arial" panose="020B0604020202020204" pitchFamily="34" charset="0"/>
            </a:rPr>
            <a:t>delivery</a:t>
          </a:r>
          <a:r>
            <a:rPr lang="da-DK" sz="1400" kern="1200" dirty="0">
              <a:solidFill>
                <a:srgbClr val="211A52"/>
              </a:solidFill>
              <a:latin typeface="Arial" panose="020B0604020202020204" pitchFamily="34" charset="0"/>
              <a:cs typeface="Arial" panose="020B0604020202020204" pitchFamily="34" charset="0"/>
            </a:rPr>
            <a:t> systemer", micro-robotter, biomekanik mv.).</a:t>
          </a:r>
        </a:p>
      </dsp:txBody>
      <dsp:txXfrm>
        <a:off x="830993" y="3075012"/>
        <a:ext cx="4667550" cy="694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2F13-8D46-45A6-9102-F28D9A918BE8}">
      <dsp:nvSpPr>
        <dsp:cNvPr id="0" name=""/>
        <dsp:cNvSpPr/>
      </dsp:nvSpPr>
      <dsp:spPr>
        <a:xfrm>
          <a:off x="644524" y="41186"/>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4D43073A-6748-472B-992B-A428B1DB97D1}">
      <dsp:nvSpPr>
        <dsp:cNvPr id="0" name=""/>
        <dsp:cNvSpPr/>
      </dsp:nvSpPr>
      <dsp:spPr>
        <a:xfrm>
          <a:off x="1189554" y="1901761"/>
          <a:ext cx="2708669" cy="650938"/>
        </a:xfrm>
        <a:prstGeom prst="rect">
          <a:avLst/>
        </a:prstGeom>
        <a:solidFill>
          <a:srgbClr val="211A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t>Et tæt samarbejde med erhvervslivet</a:t>
          </a:r>
          <a:endParaRPr lang="da-DK" sz="1500" kern="1200" dirty="0">
            <a:latin typeface="Arial" panose="020B0604020202020204" pitchFamily="34" charset="0"/>
            <a:cs typeface="Arial" panose="020B0604020202020204" pitchFamily="34" charset="0"/>
          </a:endParaRPr>
        </a:p>
      </dsp:txBody>
      <dsp:txXfrm>
        <a:off x="1189554" y="1901761"/>
        <a:ext cx="2708669" cy="650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42376-816F-41D0-9550-1662FF698823}">
      <dsp:nvSpPr>
        <dsp:cNvPr id="0" name=""/>
        <dsp:cNvSpPr/>
      </dsp:nvSpPr>
      <dsp:spPr>
        <a:xfrm>
          <a:off x="294365"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550D6F4-F490-4BA8-B1E4-807710F47EB1}">
      <dsp:nvSpPr>
        <dsp:cNvPr id="0" name=""/>
        <dsp:cNvSpPr/>
      </dsp:nvSpPr>
      <dsp:spPr>
        <a:xfrm>
          <a:off x="956595" y="1901761"/>
          <a:ext cx="2708669" cy="650938"/>
        </a:xfrm>
        <a:prstGeom prst="rect">
          <a:avLst/>
        </a:prstGeom>
        <a:solidFill>
          <a:srgbClr val="CC58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latin typeface="Arial" panose="020B0604020202020204" pitchFamily="34" charset="0"/>
              <a:cs typeface="Arial" panose="020B0604020202020204" pitchFamily="34" charset="0"/>
            </a:rPr>
            <a:t>I samarbejde løses udfordringer</a:t>
          </a:r>
        </a:p>
      </dsp:txBody>
      <dsp:txXfrm>
        <a:off x="956595" y="1901761"/>
        <a:ext cx="2708669" cy="650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F0DAC-CD23-4259-A30B-AF893AA5C8E1}">
      <dsp:nvSpPr>
        <dsp:cNvPr id="0" name=""/>
        <dsp:cNvSpPr/>
      </dsp:nvSpPr>
      <dsp:spPr>
        <a:xfrm>
          <a:off x="593297" y="0"/>
          <a:ext cx="3067506" cy="2266875"/>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878EA723-D19E-4780-A43C-F36646A96B28}">
      <dsp:nvSpPr>
        <dsp:cNvPr id="0" name=""/>
        <dsp:cNvSpPr/>
      </dsp:nvSpPr>
      <dsp:spPr>
        <a:xfrm>
          <a:off x="1164901" y="1855848"/>
          <a:ext cx="2643276" cy="635223"/>
        </a:xfrm>
        <a:prstGeom prst="rect">
          <a:avLst/>
        </a:prstGeom>
        <a:solidFill>
          <a:srgbClr val="B193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t>Et studiemiljø i rivende udvikling</a:t>
          </a:r>
          <a:endParaRPr lang="da-DK" sz="1500" kern="1200" dirty="0">
            <a:latin typeface="Arial" panose="020B0604020202020204" pitchFamily="34" charset="0"/>
            <a:cs typeface="Arial" panose="020B0604020202020204" pitchFamily="34" charset="0"/>
          </a:endParaRPr>
        </a:p>
      </dsp:txBody>
      <dsp:txXfrm>
        <a:off x="1164901" y="1855848"/>
        <a:ext cx="2643276" cy="63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369963"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803183"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Internationale </a:t>
          </a:r>
        </a:p>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forskningsmiljøer</a:t>
          </a:r>
          <a:endParaRPr lang="da-DK" sz="1500" kern="1200" dirty="0">
            <a:solidFill>
              <a:sysClr val="window" lastClr="FFFFFF"/>
            </a:solidFill>
            <a:latin typeface="Arial" panose="020B0604020202020204" pitchFamily="34" charset="0"/>
            <a:ea typeface="+mn-ea"/>
            <a:cs typeface="Arial" panose="020B0604020202020204" pitchFamily="34" charset="0"/>
          </a:endParaRPr>
        </a:p>
      </dsp:txBody>
      <dsp:txXfrm>
        <a:off x="803183" y="1901761"/>
        <a:ext cx="2708669" cy="6509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716130"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150855"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Samarbejde med </a:t>
          </a:r>
        </a:p>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industri &amp; erhverv</a:t>
          </a:r>
        </a:p>
      </dsp:txBody>
      <dsp:txXfrm>
        <a:off x="1150855" y="1901761"/>
        <a:ext cx="2708669" cy="650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716130" y="0"/>
          <a:ext cx="3143394"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150855"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Løser samfundsrelevante udfordringer</a:t>
          </a:r>
        </a:p>
      </dsp:txBody>
      <dsp:txXfrm>
        <a:off x="1150855" y="1901761"/>
        <a:ext cx="2708669" cy="650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546213" y="24065"/>
          <a:ext cx="3201107" cy="2322957"/>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038638"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State-of-the-art faciliteter</a:t>
          </a:r>
        </a:p>
      </dsp:txBody>
      <dsp:txXfrm>
        <a:off x="1038638" y="1901761"/>
        <a:ext cx="2708669" cy="6509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A29F1-3643-428A-95E5-4EC45497D87D}">
      <dsp:nvSpPr>
        <dsp:cNvPr id="0" name=""/>
        <dsp:cNvSpPr/>
      </dsp:nvSpPr>
      <dsp:spPr>
        <a:xfrm>
          <a:off x="716130" y="7805"/>
          <a:ext cx="3143394" cy="2322957"/>
        </a:xfrm>
        <a:prstGeom prst="rect">
          <a:avLst/>
        </a:prstGeom>
        <a:blipFill>
          <a:blip xmlns:r="http://schemas.openxmlformats.org/officeDocument/2006/relationships" r:embed="rId1"/>
          <a:srcRect/>
          <a:stretch>
            <a:fillRect l="-5000" r="-5000"/>
          </a:stretch>
        </a:blipFill>
        <a:ln>
          <a:noFill/>
        </a:ln>
        <a:effectLst/>
      </dsp:spPr>
      <dsp:style>
        <a:lnRef idx="0">
          <a:scrgbClr r="0" g="0" b="0"/>
        </a:lnRef>
        <a:fillRef idx="1">
          <a:scrgbClr r="0" g="0" b="0"/>
        </a:fillRef>
        <a:effectRef idx="0">
          <a:scrgbClr r="0" g="0" b="0"/>
        </a:effectRef>
        <a:fontRef idx="minor"/>
      </dsp:style>
    </dsp:sp>
    <dsp:sp modelId="{9E7457D3-0C1A-447B-A62D-A6E8EF77398A}">
      <dsp:nvSpPr>
        <dsp:cNvPr id="0" name=""/>
        <dsp:cNvSpPr/>
      </dsp:nvSpPr>
      <dsp:spPr>
        <a:xfrm>
          <a:off x="1150855" y="1901761"/>
          <a:ext cx="2708669" cy="650938"/>
        </a:xfrm>
        <a:prstGeom prst="rect">
          <a:avLst/>
        </a:prstGeom>
        <a:solidFill>
          <a:srgbClr val="0E8563"/>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Tværvidenskabelig </a:t>
          </a:r>
        </a:p>
        <a:p>
          <a:pPr marL="0" lvl="0" indent="0" algn="ctr" defTabSz="666750">
            <a:lnSpc>
              <a:spcPct val="90000"/>
            </a:lnSpc>
            <a:spcBef>
              <a:spcPct val="0"/>
            </a:spcBef>
            <a:spcAft>
              <a:spcPct val="5000"/>
            </a:spcAft>
            <a:buNone/>
          </a:pPr>
          <a:r>
            <a:rPr lang="da-DK" sz="1500" kern="1200" dirty="0">
              <a:solidFill>
                <a:sysClr val="window" lastClr="FFFFFF"/>
              </a:solidFill>
              <a:latin typeface="Arial"/>
              <a:ea typeface="+mn-ea"/>
              <a:cs typeface="+mn-cs"/>
            </a:rPr>
            <a:t>forskning</a:t>
          </a:r>
        </a:p>
      </dsp:txBody>
      <dsp:txXfrm>
        <a:off x="1150855" y="1901761"/>
        <a:ext cx="2708669" cy="650938"/>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08.png"/></Relationships>
</file>

<file path=ppt/drawings/drawing1.xml><?xml version="1.0" encoding="utf-8"?>
<c:userShapes xmlns:c="http://schemas.openxmlformats.org/drawingml/2006/chart">
  <cdr:relSizeAnchor xmlns:cdr="http://schemas.openxmlformats.org/drawingml/2006/chartDrawing">
    <cdr:from>
      <cdr:x>0.27649</cdr:x>
      <cdr:y>0.02083</cdr:y>
    </cdr:from>
    <cdr:to>
      <cdr:x>0.74382</cdr:x>
      <cdr:y>0.15862</cdr:y>
    </cdr:to>
    <cdr:pic>
      <cdr:nvPicPr>
        <cdr:cNvPr id="3" name="chart">
          <a:extLst xmlns:a="http://schemas.openxmlformats.org/drawingml/2006/main">
            <a:ext uri="{FF2B5EF4-FFF2-40B4-BE49-F238E27FC236}">
              <a16:creationId xmlns:a16="http://schemas.microsoft.com/office/drawing/2014/main" id="{452926A9-B20A-139C-FBE7-DF503FD955E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90675" y="57150"/>
          <a:ext cx="2688569" cy="37798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A740EBAF-D955-C443-AB02-2BCBC7797572}" type="datetimeFigureOut">
              <a:rPr lang="en-US" smtClean="0"/>
              <a:t>10/30/2025</a:t>
            </a:fld>
            <a:endParaRPr lang="en-US"/>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0T12:16:36.775"/>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20T12:30:45.37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247A641A-FC50-3840-A830-42D90553FE8C}" type="datetimeFigureOut">
              <a:rPr lang="en-US" smtClean="0"/>
              <a:t>10/30/2025</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289" rtl="0" eaLnBrk="1" latinLnBrk="0" hangingPunct="1">
      <a:defRPr sz="1200" kern="1200">
        <a:solidFill>
          <a:schemeClr val="tx1"/>
        </a:solidFill>
        <a:latin typeface="+mn-lt"/>
        <a:ea typeface="+mn-ea"/>
        <a:cs typeface="+mn-cs"/>
      </a:defRPr>
    </a:lvl1pPr>
    <a:lvl2pPr marL="457146" algn="l" defTabSz="914289" rtl="0" eaLnBrk="1" latinLnBrk="0" hangingPunct="1">
      <a:defRPr sz="1200" kern="1200">
        <a:solidFill>
          <a:schemeClr val="tx1"/>
        </a:solidFill>
        <a:latin typeface="+mn-lt"/>
        <a:ea typeface="+mn-ea"/>
        <a:cs typeface="+mn-cs"/>
      </a:defRPr>
    </a:lvl2pPr>
    <a:lvl3pPr marL="914289" algn="l" defTabSz="914289" rtl="0" eaLnBrk="1" latinLnBrk="0" hangingPunct="1">
      <a:defRPr sz="1200" kern="1200">
        <a:solidFill>
          <a:schemeClr val="tx1"/>
        </a:solidFill>
        <a:latin typeface="+mn-lt"/>
        <a:ea typeface="+mn-ea"/>
        <a:cs typeface="+mn-cs"/>
      </a:defRPr>
    </a:lvl3pPr>
    <a:lvl4pPr marL="1371435" algn="l" defTabSz="914289" rtl="0" eaLnBrk="1" latinLnBrk="0" hangingPunct="1">
      <a:defRPr sz="1200" kern="1200">
        <a:solidFill>
          <a:schemeClr val="tx1"/>
        </a:solidFill>
        <a:latin typeface="+mn-lt"/>
        <a:ea typeface="+mn-ea"/>
        <a:cs typeface="+mn-cs"/>
      </a:defRPr>
    </a:lvl4pPr>
    <a:lvl5pPr marL="1828581" algn="l" defTabSz="914289" rtl="0" eaLnBrk="1" latinLnBrk="0" hangingPunct="1">
      <a:defRPr sz="1200" kern="1200">
        <a:solidFill>
          <a:schemeClr val="tx1"/>
        </a:solidFill>
        <a:latin typeface="+mn-lt"/>
        <a:ea typeface="+mn-ea"/>
        <a:cs typeface="+mn-cs"/>
      </a:defRPr>
    </a:lvl5pPr>
    <a:lvl6pPr marL="2285727" algn="l" defTabSz="914289" rtl="0" eaLnBrk="1" latinLnBrk="0" hangingPunct="1">
      <a:defRPr sz="1200" kern="1200">
        <a:solidFill>
          <a:schemeClr val="tx1"/>
        </a:solidFill>
        <a:latin typeface="+mn-lt"/>
        <a:ea typeface="+mn-ea"/>
        <a:cs typeface="+mn-cs"/>
      </a:defRPr>
    </a:lvl6pPr>
    <a:lvl7pPr marL="2742870" algn="l" defTabSz="914289" rtl="0" eaLnBrk="1" latinLnBrk="0" hangingPunct="1">
      <a:defRPr sz="1200" kern="1200">
        <a:solidFill>
          <a:schemeClr val="tx1"/>
        </a:solidFill>
        <a:latin typeface="+mn-lt"/>
        <a:ea typeface="+mn-ea"/>
        <a:cs typeface="+mn-cs"/>
      </a:defRPr>
    </a:lvl7pPr>
    <a:lvl8pPr marL="3200016" algn="l" defTabSz="914289" rtl="0" eaLnBrk="1" latinLnBrk="0" hangingPunct="1">
      <a:defRPr sz="1200" kern="1200">
        <a:solidFill>
          <a:schemeClr val="tx1"/>
        </a:solidFill>
        <a:latin typeface="+mn-lt"/>
        <a:ea typeface="+mn-ea"/>
        <a:cs typeface="+mn-cs"/>
      </a:defRPr>
    </a:lvl8pPr>
    <a:lvl9pPr marL="3657161" algn="l" defTabSz="9142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snews.com/education/best-global-universities/electrical-electronic-engineering?region=europ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atavarehus.ufm.dk/rapporter/kommercialiseringsstatisti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a:t>
            </a:fld>
            <a:endParaRPr lang="en-US"/>
          </a:p>
        </p:txBody>
      </p:sp>
    </p:spTree>
    <p:extLst>
      <p:ext uri="{BB962C8B-B14F-4D97-AF65-F5344CB8AC3E}">
        <p14:creationId xmlns:p14="http://schemas.microsoft.com/office/powerpoint/2010/main" val="3902868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69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292245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12</a:t>
            </a:fld>
            <a:endParaRPr lang="en-US"/>
          </a:p>
        </p:txBody>
      </p:sp>
    </p:spTree>
    <p:extLst>
      <p:ext uri="{BB962C8B-B14F-4D97-AF65-F5344CB8AC3E}">
        <p14:creationId xmlns:p14="http://schemas.microsoft.com/office/powerpoint/2010/main" val="365359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13</a:t>
            </a:fld>
            <a:endParaRPr lang="en-US"/>
          </a:p>
        </p:txBody>
      </p:sp>
    </p:spTree>
    <p:extLst>
      <p:ext uri="{BB962C8B-B14F-4D97-AF65-F5344CB8AC3E}">
        <p14:creationId xmlns:p14="http://schemas.microsoft.com/office/powerpoint/2010/main" val="216664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b="1" dirty="0"/>
              <a:t>Antallet af studerende har en faldende tendens</a:t>
            </a:r>
            <a:r>
              <a:rPr lang="da-DK" b="1" baseline="0" dirty="0"/>
              <a:t> siden 2020. Lukket flere end vi har åbnet. Flere ind på de eksisterende uddannelser. </a:t>
            </a:r>
            <a:endParaRPr lang="da-DK" b="1" dirty="0">
              <a:solidFill>
                <a:schemeClr val="accent6"/>
              </a:solidFill>
            </a:endParaRPr>
          </a:p>
          <a:p>
            <a:endParaRPr lang="da-DK" b="1" dirty="0"/>
          </a:p>
          <a:p>
            <a:r>
              <a:rPr lang="da-DK" baseline="0" dirty="0"/>
              <a:t>Note: Opgjort som bestand 1/10 2025. Omfatter o</a:t>
            </a:r>
            <a:r>
              <a:rPr lang="da-DK" dirty="0"/>
              <a:t>rdinære heltidsstuderende,</a:t>
            </a:r>
            <a:r>
              <a:rPr lang="da-DK" baseline="0" dirty="0"/>
              <a:t> gæstestuderende, adgangskursus og deltidsuddannelser</a:t>
            </a:r>
          </a:p>
          <a:p>
            <a:r>
              <a:rPr lang="da-DK" dirty="0"/>
              <a:t>Kilde: </a:t>
            </a:r>
            <a:r>
              <a:rPr lang="da-DK" dirty="0" err="1"/>
              <a:t>Qlikview</a:t>
            </a:r>
            <a:r>
              <a:rPr lang="da-DK" dirty="0"/>
              <a:t> / power BI. </a:t>
            </a:r>
            <a:r>
              <a:rPr lang="da-DK" b="1" dirty="0"/>
              <a:t>Antal studerende </a:t>
            </a:r>
            <a:r>
              <a:rPr lang="da-DK" dirty="0"/>
              <a:t>Kilde: Majken Davids</a:t>
            </a:r>
          </a:p>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14</a:t>
            </a:fld>
            <a:endParaRPr lang="en-US"/>
          </a:p>
        </p:txBody>
      </p:sp>
    </p:spTree>
    <p:extLst>
      <p:ext uri="{BB962C8B-B14F-4D97-AF65-F5344CB8AC3E}">
        <p14:creationId xmlns:p14="http://schemas.microsoft.com/office/powerpoint/2010/main" val="886608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E1E9B-38FD-F71C-AF8E-F7CB4F907F8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9C61D0F-B981-8CA6-DEAD-A266D795851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CF68D84-9F53-B68E-C9B1-A0F242BEE75B}"/>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0A686E7D-4F34-4CEC-D4A9-33A0AF7C3F4F}"/>
              </a:ext>
            </a:extLst>
          </p:cNvPr>
          <p:cNvSpPr>
            <a:spLocks noGrp="1"/>
          </p:cNvSpPr>
          <p:nvPr>
            <p:ph type="sldNum" sz="quarter" idx="5"/>
          </p:nvPr>
        </p:nvSpPr>
        <p:spPr/>
        <p:txBody>
          <a:bodyPr/>
          <a:lstStyle/>
          <a:p>
            <a:fld id="{8C896355-3DDC-9949-861F-AD0908BFCC23}" type="slidenum">
              <a:rPr lang="en-US" smtClean="0"/>
              <a:t>15</a:t>
            </a:fld>
            <a:endParaRPr lang="en-US"/>
          </a:p>
        </p:txBody>
      </p:sp>
    </p:spTree>
    <p:extLst>
      <p:ext uri="{BB962C8B-B14F-4D97-AF65-F5344CB8AC3E}">
        <p14:creationId xmlns:p14="http://schemas.microsoft.com/office/powerpoint/2010/main" val="170220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16</a:t>
            </a:fld>
            <a:endParaRPr lang="en-US"/>
          </a:p>
        </p:txBody>
      </p:sp>
    </p:spTree>
    <p:extLst>
      <p:ext uri="{BB962C8B-B14F-4D97-AF65-F5344CB8AC3E}">
        <p14:creationId xmlns:p14="http://schemas.microsoft.com/office/powerpoint/2010/main" val="1467360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C896355-3DDC-9949-861F-AD0908BFCC23}" type="slidenum">
              <a:rPr lang="en-US" smtClean="0"/>
              <a:t>17</a:t>
            </a:fld>
            <a:endParaRPr lang="en-US"/>
          </a:p>
        </p:txBody>
      </p:sp>
    </p:spTree>
    <p:extLst>
      <p:ext uri="{BB962C8B-B14F-4D97-AF65-F5344CB8AC3E}">
        <p14:creationId xmlns:p14="http://schemas.microsoft.com/office/powerpoint/2010/main" val="29878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18</a:t>
            </a:fld>
            <a:endParaRPr lang="en-US"/>
          </a:p>
        </p:txBody>
      </p:sp>
    </p:spTree>
    <p:extLst>
      <p:ext uri="{BB962C8B-B14F-4D97-AF65-F5344CB8AC3E}">
        <p14:creationId xmlns:p14="http://schemas.microsoft.com/office/powerpoint/2010/main" val="1793118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20</a:t>
            </a:fld>
            <a:endParaRPr lang="en-US"/>
          </a:p>
        </p:txBody>
      </p:sp>
    </p:spTree>
    <p:extLst>
      <p:ext uri="{BB962C8B-B14F-4D97-AF65-F5344CB8AC3E}">
        <p14:creationId xmlns:p14="http://schemas.microsoft.com/office/powerpoint/2010/main" val="216336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502933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pPr marL="0" marR="0" lvl="0" indent="0" algn="l" defTabSz="914289"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rPr>
              <a:t>Kilde: </a:t>
            </a:r>
            <a:r>
              <a:rPr lang="da-DK" sz="1800" dirty="0" err="1">
                <a:effectLst/>
                <a:latin typeface="Calibri" panose="020F0502020204030204" pitchFamily="34" charset="0"/>
              </a:rPr>
              <a:t>Qlikview</a:t>
            </a:r>
            <a:r>
              <a:rPr lang="da-DK" sz="1800" dirty="0">
                <a:effectLst/>
                <a:latin typeface="Calibri" panose="020F0502020204030204" pitchFamily="34" charset="0"/>
              </a:rPr>
              <a:t> (ledighedstal) </a:t>
            </a:r>
          </a:p>
          <a:p>
            <a:pPr marL="0" marR="0" lvl="0" indent="0" algn="l" defTabSz="914289"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rPr>
              <a:t>Kilde: DEA rapport fra 2021 (beskæftigelse)</a:t>
            </a:r>
          </a:p>
          <a:p>
            <a:r>
              <a:rPr lang="da-DK" sz="2800" b="0" i="0" dirty="0">
                <a:solidFill>
                  <a:srgbClr val="555555"/>
                </a:solidFill>
                <a:effectLst/>
                <a:latin typeface="Montserrat" panose="00000500000000000000" pitchFamily="2" charset="0"/>
              </a:rPr>
              <a:t>Der tages udgangspunkt i fuldførte i perioden 1. oktober året før til 30. september i året. For hvert enkelt fuldført måles ledigheden i 2. år efter fuldførelse (4.-7.kvartal). 4. kvartal defineres som det kvartal, der indeholder datoen præcis 1 år efter fuldførelse (dvs. 4.-7. kvartal måles fra og med det kvartal, der indeholder et-årsdagen for fuldførelsen til og med kvartalet, der ligger umiddelbart før </a:t>
            </a:r>
            <a:r>
              <a:rPr lang="da-DK" sz="2800" b="0" i="0" dirty="0" err="1">
                <a:solidFill>
                  <a:srgbClr val="555555"/>
                </a:solidFill>
                <a:effectLst/>
                <a:latin typeface="Montserrat" panose="00000500000000000000" pitchFamily="2" charset="0"/>
              </a:rPr>
              <a:t>to-årsdagen</a:t>
            </a:r>
            <a:r>
              <a:rPr lang="da-DK" sz="2800" b="0" i="0" dirty="0">
                <a:solidFill>
                  <a:srgbClr val="555555"/>
                </a:solidFill>
                <a:effectLst/>
                <a:latin typeface="Montserrat" panose="00000500000000000000" pitchFamily="2" charset="0"/>
              </a:rPr>
              <a:t> for fuldførelsen)</a:t>
            </a:r>
            <a:endParaRPr lang="da-DK" sz="1800" dirty="0">
              <a:effectLst/>
              <a:latin typeface="Calibri" panose="020F0502020204030204" pitchFamily="34" charset="0"/>
            </a:endParaRPr>
          </a:p>
          <a:p>
            <a:endParaRPr lang="da-DK" sz="1800" dirty="0">
              <a:effectLst/>
              <a:latin typeface="Calibri" panose="020F0502020204030204" pitchFamily="34" charset="0"/>
            </a:endParaRPr>
          </a:p>
        </p:txBody>
      </p:sp>
      <p:sp>
        <p:nvSpPr>
          <p:cNvPr id="4" name="Pladsholder til diasnummer 3"/>
          <p:cNvSpPr>
            <a:spLocks noGrp="1"/>
          </p:cNvSpPr>
          <p:nvPr>
            <p:ph type="sldNum" sz="quarter" idx="10"/>
          </p:nvPr>
        </p:nvSpPr>
        <p:spPr/>
        <p:txBody>
          <a:bodyPr/>
          <a:lstStyle/>
          <a:p>
            <a:fld id="{A5874EA0-E96F-4A9F-BECE-F82ED93FDC31}" type="slidenum">
              <a:rPr lang="da-DK" smtClean="0"/>
              <a:t>21</a:t>
            </a:fld>
            <a:endParaRPr lang="da-DK"/>
          </a:p>
        </p:txBody>
      </p:sp>
    </p:spTree>
    <p:extLst>
      <p:ext uri="{BB962C8B-B14F-4D97-AF65-F5344CB8AC3E}">
        <p14:creationId xmlns:p14="http://schemas.microsoft.com/office/powerpoint/2010/main" val="72519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23</a:t>
            </a:fld>
            <a:endParaRPr lang="en-US"/>
          </a:p>
        </p:txBody>
      </p:sp>
    </p:spTree>
    <p:extLst>
      <p:ext uri="{BB962C8B-B14F-4D97-AF65-F5344CB8AC3E}">
        <p14:creationId xmlns:p14="http://schemas.microsoft.com/office/powerpoint/2010/main" val="1679497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24</a:t>
            </a:fld>
            <a:endParaRPr lang="en-US"/>
          </a:p>
        </p:txBody>
      </p:sp>
    </p:spTree>
    <p:extLst>
      <p:ext uri="{BB962C8B-B14F-4D97-AF65-F5344CB8AC3E}">
        <p14:creationId xmlns:p14="http://schemas.microsoft.com/office/powerpoint/2010/main" val="934269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00050" y="850900"/>
            <a:ext cx="7562850" cy="4254500"/>
          </a:xfrm>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892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26</a:t>
            </a:fld>
            <a:endParaRPr lang="en-US"/>
          </a:p>
        </p:txBody>
      </p:sp>
    </p:spTree>
    <p:extLst>
      <p:ext uri="{BB962C8B-B14F-4D97-AF65-F5344CB8AC3E}">
        <p14:creationId xmlns:p14="http://schemas.microsoft.com/office/powerpoint/2010/main" val="128873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27</a:t>
            </a:fld>
            <a:endParaRPr lang="en-US"/>
          </a:p>
        </p:txBody>
      </p:sp>
    </p:spTree>
    <p:extLst>
      <p:ext uri="{BB962C8B-B14F-4D97-AF65-F5344CB8AC3E}">
        <p14:creationId xmlns:p14="http://schemas.microsoft.com/office/powerpoint/2010/main" val="317528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Oversæt til dansk</a:t>
            </a:r>
          </a:p>
        </p:txBody>
      </p:sp>
      <p:sp>
        <p:nvSpPr>
          <p:cNvPr id="4" name="Pladsholder til slidenummer 3"/>
          <p:cNvSpPr>
            <a:spLocks noGrp="1"/>
          </p:cNvSpPr>
          <p:nvPr>
            <p:ph type="sldNum" sz="quarter" idx="5"/>
          </p:nvPr>
        </p:nvSpPr>
        <p:spPr/>
        <p:txBody>
          <a:bodyPr/>
          <a:lstStyle/>
          <a:p>
            <a:fld id="{8C896355-3DDC-9949-861F-AD0908BFCC23}" type="slidenum">
              <a:rPr lang="en-US" smtClean="0"/>
              <a:t>28</a:t>
            </a:fld>
            <a:endParaRPr lang="en-US"/>
          </a:p>
        </p:txBody>
      </p:sp>
    </p:spTree>
    <p:extLst>
      <p:ext uri="{BB962C8B-B14F-4D97-AF65-F5344CB8AC3E}">
        <p14:creationId xmlns:p14="http://schemas.microsoft.com/office/powerpoint/2010/main" val="3175197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D02CC-ECAF-960F-3B7E-9AAAB4D7E0F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D9228F1-1B93-BD4A-346A-F80DC4CA295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D758DD5-0602-DAF3-06B1-56FD24BBED87}"/>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496A68C-569A-C81E-6BD3-D55B4B5EB1F8}"/>
              </a:ext>
            </a:extLst>
          </p:cNvPr>
          <p:cNvSpPr>
            <a:spLocks noGrp="1"/>
          </p:cNvSpPr>
          <p:nvPr>
            <p:ph type="sldNum" sz="quarter" idx="5"/>
          </p:nvPr>
        </p:nvSpPr>
        <p:spPr/>
        <p:txBody>
          <a:bodyPr/>
          <a:lstStyle/>
          <a:p>
            <a:fld id="{8C896355-3DDC-9949-861F-AD0908BFCC23}" type="slidenum">
              <a:rPr lang="en-US" smtClean="0"/>
              <a:t>29</a:t>
            </a:fld>
            <a:endParaRPr lang="en-US"/>
          </a:p>
        </p:txBody>
      </p:sp>
    </p:spTree>
    <p:extLst>
      <p:ext uri="{BB962C8B-B14F-4D97-AF65-F5344CB8AC3E}">
        <p14:creationId xmlns:p14="http://schemas.microsoft.com/office/powerpoint/2010/main" val="1325635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004D-7936-F927-F284-DA34DDD2177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53133BC-01C1-3C51-1DD5-A8B37969268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0826329-EB7B-4794-A5B3-0106C088FABF}"/>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1DAC4692-32CE-5458-E2B1-44107CEF4B1A}"/>
              </a:ext>
            </a:extLst>
          </p:cNvPr>
          <p:cNvSpPr>
            <a:spLocks noGrp="1"/>
          </p:cNvSpPr>
          <p:nvPr>
            <p:ph type="sldNum" sz="quarter" idx="5"/>
          </p:nvPr>
        </p:nvSpPr>
        <p:spPr/>
        <p:txBody>
          <a:bodyPr/>
          <a:lstStyle/>
          <a:p>
            <a:fld id="{8C896355-3DDC-9949-861F-AD0908BFCC23}" type="slidenum">
              <a:rPr lang="en-US" smtClean="0"/>
              <a:t>30</a:t>
            </a:fld>
            <a:endParaRPr lang="en-US"/>
          </a:p>
        </p:txBody>
      </p:sp>
    </p:spTree>
    <p:extLst>
      <p:ext uri="{BB962C8B-B14F-4D97-AF65-F5344CB8AC3E}">
        <p14:creationId xmlns:p14="http://schemas.microsoft.com/office/powerpoint/2010/main" val="2220526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t>Kilde: Dagmar leverer basisdelen</a:t>
            </a:r>
          </a:p>
          <a:p>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874EA0-E96F-4A9F-BECE-F82ED93FDC31}" type="slidenum">
              <a:rPr kumimoji="0" lang="da-DK"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a-DK"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229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hlinkClick r:id="rId3"/>
              </a:rPr>
              <a:t>Top Electrical and Electronic Engineering Schools in the World - US News Education</a:t>
            </a:r>
            <a:endParaRPr lang="da-DK"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254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t>Kilde: Dagmar leverer basisdelen – slides er fra JKP</a:t>
            </a:r>
          </a:p>
          <a:p>
            <a:endParaRPr lang="da-DK" dirty="0"/>
          </a:p>
        </p:txBody>
      </p:sp>
      <p:sp>
        <p:nvSpPr>
          <p:cNvPr id="4" name="Pladsholder til diasnummer 3"/>
          <p:cNvSpPr>
            <a:spLocks noGrp="1"/>
          </p:cNvSpPr>
          <p:nvPr>
            <p:ph type="sldNum" sz="quarter" idx="10"/>
          </p:nvPr>
        </p:nvSpPr>
        <p:spPr/>
        <p:txBody>
          <a:bodyPr/>
          <a:lstStyle/>
          <a:p>
            <a:fld id="{A5874EA0-E96F-4A9F-BECE-F82ED93FDC31}" type="slidenum">
              <a:rPr lang="da-DK" smtClean="0"/>
              <a:t>32</a:t>
            </a:fld>
            <a:endParaRPr lang="da-DK"/>
          </a:p>
        </p:txBody>
      </p:sp>
    </p:spTree>
    <p:extLst>
      <p:ext uri="{BB962C8B-B14F-4D97-AF65-F5344CB8AC3E}">
        <p14:creationId xmlns:p14="http://schemas.microsoft.com/office/powerpoint/2010/main" val="572298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t>Kilde: ph.d. skolen (Helen) og VBN (Poul Melchior)</a:t>
            </a:r>
          </a:p>
        </p:txBody>
      </p:sp>
      <p:sp>
        <p:nvSpPr>
          <p:cNvPr id="4" name="Pladsholder til diasnummer 3"/>
          <p:cNvSpPr>
            <a:spLocks noGrp="1"/>
          </p:cNvSpPr>
          <p:nvPr>
            <p:ph type="sldNum" sz="quarter" idx="10"/>
          </p:nvPr>
        </p:nvSpPr>
        <p:spPr/>
        <p:txBody>
          <a:bodyPr/>
          <a:lstStyle/>
          <a:p>
            <a:fld id="{A5874EA0-E96F-4A9F-BECE-F82ED93FDC31}" type="slidenum">
              <a:rPr lang="da-DK" smtClean="0"/>
              <a:t>33</a:t>
            </a:fld>
            <a:endParaRPr lang="da-DK"/>
          </a:p>
        </p:txBody>
      </p:sp>
    </p:spTree>
    <p:extLst>
      <p:ext uri="{BB962C8B-B14F-4D97-AF65-F5344CB8AC3E}">
        <p14:creationId xmlns:p14="http://schemas.microsoft.com/office/powerpoint/2010/main" val="3082311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35</a:t>
            </a:fld>
            <a:endParaRPr lang="en-US"/>
          </a:p>
        </p:txBody>
      </p:sp>
    </p:spTree>
    <p:extLst>
      <p:ext uri="{BB962C8B-B14F-4D97-AF65-F5344CB8AC3E}">
        <p14:creationId xmlns:p14="http://schemas.microsoft.com/office/powerpoint/2010/main" val="2915795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r>
              <a:rPr lang="nn-NO" b="1" dirty="0">
                <a:solidFill>
                  <a:srgbClr val="000061"/>
                </a:solidFill>
                <a:cs typeface="Arial" panose="020B0604020202020204" pitchFamily="34" charset="0"/>
              </a:rPr>
              <a:t>SMIDIG TILGANG TIL SAMARBEJDE</a:t>
            </a:r>
          </a:p>
          <a:p>
            <a:pPr defTabSz="913028">
              <a:defRPr/>
            </a:pPr>
            <a:r>
              <a:rPr lang="da-DK" b="0" dirty="0"/>
              <a:t>Kilde: DI Analyse</a:t>
            </a:r>
            <a:r>
              <a:rPr lang="da-DK" b="0" baseline="0" dirty="0"/>
              <a:t> (2016</a:t>
            </a:r>
            <a:r>
              <a:rPr lang="da-DK" b="0" i="0" baseline="0" dirty="0"/>
              <a:t>): Knaster i samarbejde om forskning – men også positive tendenser.</a:t>
            </a:r>
            <a:endParaRPr lang="da-DK" b="0" i="0" dirty="0"/>
          </a:p>
          <a:p>
            <a:endParaRPr lang="da-DK" b="1" dirty="0">
              <a:solidFill>
                <a:srgbClr val="000061"/>
              </a:solidFill>
              <a:cs typeface="Arial" panose="020B0604020202020204" pitchFamily="34" charset="0"/>
            </a:endParaRPr>
          </a:p>
          <a:p>
            <a:r>
              <a:rPr lang="da-DK" b="1" dirty="0">
                <a:solidFill>
                  <a:srgbClr val="000061"/>
                </a:solidFill>
                <a:cs typeface="Arial" panose="020B0604020202020204" pitchFamily="34" charset="0"/>
              </a:rPr>
              <a:t>BEDST TIL FORSKNINGSAFTALER OG KOMMERCIEL PORTEFØLJE</a:t>
            </a:r>
          </a:p>
          <a:p>
            <a:pPr defTabSz="913028">
              <a:defRPr/>
            </a:pPr>
            <a:r>
              <a:rPr lang="da-DK" b="0" dirty="0"/>
              <a:t>Kilde:</a:t>
            </a:r>
            <a:r>
              <a:rPr lang="da-DK" b="0" baseline="0" dirty="0"/>
              <a:t> </a:t>
            </a:r>
            <a:r>
              <a:rPr lang="da-DK" b="0" dirty="0"/>
              <a:t>Uddannelses- og forskningsministeriet </a:t>
            </a:r>
            <a:r>
              <a:rPr lang="da-DK" dirty="0">
                <a:hlinkClick r:id="rId3"/>
              </a:rPr>
              <a:t>Kommercialiseringsstatistik — Uddannelses- og Forskningsministeriets datavarehus</a:t>
            </a:r>
            <a:endParaRPr lang="da-DK" b="1" dirty="0"/>
          </a:p>
          <a:p>
            <a:pPr defTabSz="913028">
              <a:defRPr/>
            </a:pPr>
            <a:endParaRPr lang="da-DK" dirty="0"/>
          </a:p>
          <a:p>
            <a:pPr defTabSz="913028">
              <a:defRPr/>
            </a:pPr>
            <a:endParaRPr lang="da-DK" dirty="0"/>
          </a:p>
          <a:p>
            <a:endParaRPr lang="da-DK" dirty="0"/>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6856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37</a:t>
            </a:fld>
            <a:endParaRPr lang="en-US"/>
          </a:p>
        </p:txBody>
      </p:sp>
    </p:spTree>
    <p:extLst>
      <p:ext uri="{BB962C8B-B14F-4D97-AF65-F5344CB8AC3E}">
        <p14:creationId xmlns:p14="http://schemas.microsoft.com/office/powerpoint/2010/main" val="3038102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r>
              <a:rPr lang="da-DK" b="1" dirty="0">
                <a:solidFill>
                  <a:srgbClr val="000061"/>
                </a:solidFill>
                <a:cs typeface="Arial" panose="020B0604020202020204" pitchFamily="34" charset="0"/>
              </a:rPr>
              <a:t>KONKURRENCEEVNEN STYRKES</a:t>
            </a:r>
          </a:p>
          <a:p>
            <a:pPr defTabSz="913028">
              <a:defRPr/>
            </a:pPr>
            <a:r>
              <a:rPr lang="da-DK" b="0" dirty="0"/>
              <a:t>Kilde: </a:t>
            </a:r>
            <a:r>
              <a:rPr lang="da-DK" b="0" dirty="0" err="1"/>
              <a:t>IrisGroup</a:t>
            </a:r>
            <a:r>
              <a:rPr lang="da-DK" b="0" baseline="0" dirty="0"/>
              <a:t> (2021): </a:t>
            </a:r>
            <a:r>
              <a:rPr lang="da-DK" noProof="0" dirty="0">
                <a:solidFill>
                  <a:prstClr val="black"/>
                </a:solidFill>
                <a:latin typeface="Arial" panose="020B0604020202020204" pitchFamily="34" charset="0"/>
                <a:cs typeface="Arial" panose="020B0604020202020204" pitchFamily="34" charset="0"/>
              </a:rPr>
              <a:t>Fra viden til samfundsnytte -  Aalborg Universitets bidrag til innovation, iværksætteri og grøn omstilling</a:t>
            </a:r>
            <a:endParaRPr lang="da-DK" b="0" dirty="0"/>
          </a:p>
          <a:p>
            <a:pPr defTabSz="913028">
              <a:defRPr/>
            </a:pPr>
            <a:endParaRPr lang="da-DK" b="1" dirty="0"/>
          </a:p>
          <a:p>
            <a:r>
              <a:rPr lang="da-DK" b="1" dirty="0">
                <a:solidFill>
                  <a:srgbClr val="000061"/>
                </a:solidFill>
                <a:cs typeface="Arial" panose="020B0604020202020204" pitchFamily="34" charset="0"/>
              </a:rPr>
              <a:t>PRODUKTIVITEN VOKSER</a:t>
            </a:r>
          </a:p>
          <a:p>
            <a:r>
              <a:rPr lang="da-DK" dirty="0">
                <a:latin typeface="Arial" panose="020B0604020202020204" pitchFamily="34" charset="0"/>
                <a:cs typeface="Arial" panose="020B0604020202020204" pitchFamily="34" charset="0"/>
              </a:rPr>
              <a:t>Virksomhedernes produktivitet vokser i gennemsnit 12 procent, over en periode på 8 år, når de samarbejder med AAU. </a:t>
            </a:r>
          </a:p>
          <a:p>
            <a:pPr defTabSz="913028">
              <a:defRPr/>
            </a:pPr>
            <a:r>
              <a:rPr lang="da-DK" dirty="0">
                <a:solidFill>
                  <a:schemeClr val="bg1"/>
                </a:solidFill>
                <a:latin typeface="Arial" panose="020B0604020202020204" pitchFamily="34" charset="0"/>
                <a:cs typeface="Arial" panose="020B0604020202020204" pitchFamily="34" charset="0"/>
              </a:rPr>
              <a:t>Kilde: </a:t>
            </a:r>
            <a:r>
              <a:rPr lang="da-DK" b="0" dirty="0" err="1"/>
              <a:t>IrisGroup</a:t>
            </a:r>
            <a:r>
              <a:rPr lang="da-DK" b="0" baseline="0" dirty="0"/>
              <a:t> (2021): </a:t>
            </a:r>
            <a:r>
              <a:rPr lang="da-DK" noProof="0" dirty="0">
                <a:solidFill>
                  <a:prstClr val="black"/>
                </a:solidFill>
                <a:latin typeface="Arial" panose="020B0604020202020204" pitchFamily="34" charset="0"/>
                <a:cs typeface="Arial" panose="020B0604020202020204" pitchFamily="34" charset="0"/>
              </a:rPr>
              <a:t>Fra viden til samfundsnytte -  Aalborg Universitets bidrag til innovation, iværksætteri og grøn omstilling</a:t>
            </a:r>
            <a:endParaRPr lang="da-DK" b="0" dirty="0"/>
          </a:p>
          <a:p>
            <a:endParaRPr lang="en-US" dirty="0">
              <a:solidFill>
                <a:schemeClr val="bg1"/>
              </a:solidFill>
            </a:endParaRPr>
          </a:p>
          <a:p>
            <a:pPr defTabSz="913028">
              <a:defRPr/>
            </a:pPr>
            <a:r>
              <a:rPr lang="da-DK" b="1" dirty="0"/>
              <a:t>STYRKET INNOVATIONSKULTUR</a:t>
            </a:r>
          </a:p>
          <a:p>
            <a:pPr defTabSz="913028">
              <a:defRPr/>
            </a:pPr>
            <a:r>
              <a:rPr lang="da-DK" b="0" dirty="0"/>
              <a:t>Også offentlige organisationer opnår betydelige effekter af at samarbejde med Aalborg Universitet. </a:t>
            </a:r>
          </a:p>
          <a:p>
            <a:pPr defTabSz="913028">
              <a:defRPr/>
            </a:pPr>
            <a:r>
              <a:rPr lang="da-DK" b="0" dirty="0"/>
              <a:t>Aalborg Universitet indgår på årsplan 400-500 samarbejdsaftaler med offentlige organisationer.</a:t>
            </a:r>
            <a:endParaRPr lang="da-DK" b="1" dirty="0"/>
          </a:p>
          <a:p>
            <a:pPr defTabSz="913028">
              <a:defRPr/>
            </a:pPr>
            <a:r>
              <a:rPr lang="da-DK" dirty="0">
                <a:solidFill>
                  <a:schemeClr val="bg1"/>
                </a:solidFill>
                <a:latin typeface="Arial" panose="020B0604020202020204" pitchFamily="34" charset="0"/>
                <a:cs typeface="Arial" panose="020B0604020202020204" pitchFamily="34" charset="0"/>
              </a:rPr>
              <a:t>Kilde: </a:t>
            </a:r>
            <a:r>
              <a:rPr lang="da-DK" b="0" dirty="0" err="1"/>
              <a:t>IrisGroup</a:t>
            </a:r>
            <a:r>
              <a:rPr lang="da-DK" b="0" baseline="0" dirty="0"/>
              <a:t> (2017): Aalborg Universitets </a:t>
            </a:r>
            <a:r>
              <a:rPr lang="da-DK" b="0" baseline="0" dirty="0" err="1"/>
              <a:t>vidensamarbejde</a:t>
            </a:r>
            <a:r>
              <a:rPr lang="da-DK" b="0" baseline="0" dirty="0"/>
              <a:t> – effekter for virksomheder, myndigheder og samfund</a:t>
            </a:r>
            <a:endParaRPr lang="da-DK" dirty="0"/>
          </a:p>
          <a:p>
            <a:pPr marL="0" indent="0" rtl="0">
              <a:buFont typeface="Arial" panose="020B0604020202020204" pitchFamily="34" charset="0"/>
              <a:buNone/>
            </a:pPr>
            <a:endParaRPr lang="da-DK" dirty="0"/>
          </a:p>
          <a:p>
            <a:pPr rtl="0"/>
            <a:endParaRPr lang="da-DK" dirty="0"/>
          </a:p>
        </p:txBody>
      </p:sp>
      <p:sp>
        <p:nvSpPr>
          <p:cNvPr id="4" name="Pladsholder til slidenummer 3"/>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407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25450" y="1238250"/>
            <a:ext cx="5943600" cy="3343275"/>
          </a:xfrm>
        </p:spPr>
      </p:sp>
      <p:sp>
        <p:nvSpPr>
          <p:cNvPr id="3" name="Pladsholder til noter 2"/>
          <p:cNvSpPr>
            <a:spLocks noGrp="1"/>
          </p:cNvSpPr>
          <p:nvPr>
            <p:ph type="body" idx="1"/>
          </p:nvPr>
        </p:nvSpPr>
        <p:spPr/>
        <p:txBody>
          <a:bodyPr/>
          <a:lstStyle/>
          <a:p>
            <a:r>
              <a:rPr lang="da-DK" dirty="0">
                <a:solidFill>
                  <a:srgbClr val="54616E"/>
                </a:solidFill>
              </a:rPr>
              <a:t>Aalborg Universitet tilbyder en række kurser og workshops inden for innovation og entreprenørskab. Det ene step leder naturligt tankerne hen på næste, og vi er med hele vejen for at give de studerende de bedste muligheder. </a:t>
            </a:r>
          </a:p>
          <a:p>
            <a:endParaRPr lang="da-DK" dirty="0">
              <a:solidFill>
                <a:srgbClr val="54616E"/>
              </a:solidFill>
            </a:endParaRPr>
          </a:p>
          <a:p>
            <a:r>
              <a:rPr lang="da-DK" dirty="0">
                <a:solidFill>
                  <a:srgbClr val="54616E"/>
                </a:solidFill>
              </a:rPr>
              <a:t>For flere detaljer: www.sea.aau.dk</a:t>
            </a:r>
          </a:p>
          <a:p>
            <a:endParaRPr lang="da-DK" dirty="0"/>
          </a:p>
          <a:p>
            <a:r>
              <a:rPr lang="da-DK" dirty="0"/>
              <a:t>Innovation og </a:t>
            </a:r>
            <a:r>
              <a:rPr lang="da-DK" dirty="0" err="1"/>
              <a:t>entrepreneurship</a:t>
            </a:r>
            <a:r>
              <a:rPr lang="da-DK" baseline="0" dirty="0"/>
              <a:t> er strategisk prioriterede indsatser på AAU, og der er udviklet indsatser, der tager højde for at de studerende er på forskellige niveauer både interessemæssigt og udviklingsmæssigt i forhold til deres forretningsideer.</a:t>
            </a:r>
          </a:p>
          <a:p>
            <a:endParaRPr lang="da-DK" baseline="0" dirty="0"/>
          </a:p>
          <a:p>
            <a:r>
              <a:rPr lang="da-DK" baseline="0" dirty="0"/>
              <a:t>De tidlige indsatser handler i høj grad om at stimulere de studerendes lyst og motivation omkring innovation, og en mulighed for at give dem en oplevelse med at arbejde med idegenerering, innovation, forretningsudvikling og præsentationsteknik.</a:t>
            </a:r>
          </a:p>
          <a:p>
            <a:endParaRPr lang="da-DK" baseline="0" dirty="0"/>
          </a:p>
          <a:p>
            <a:r>
              <a:rPr lang="da-DK" baseline="0" dirty="0"/>
              <a:t>Derudover arbejdes der i høj grad </a:t>
            </a:r>
            <a:r>
              <a:rPr lang="da-DK" baseline="0" dirty="0" err="1"/>
              <a:t>ekstracurriculært</a:t>
            </a:r>
            <a:r>
              <a:rPr lang="da-DK" baseline="0" dirty="0"/>
              <a:t>, med indsatser der har til formål at udvikle de forretningsideer de studerende kommer med, og sikre at de studerende får en mulighed for at teste deres iværksætterpotentiale gennem workshops, samarbejde med etablerede virksomheder, mentorer og forretningsudviklere. Desuden deltager AAU i den nationale forretningsplanskonkurrence for universiteterne; Venture Cup.</a:t>
            </a:r>
            <a:endParaRPr lang="da-DK" dirty="0"/>
          </a:p>
        </p:txBody>
      </p:sp>
      <p:sp>
        <p:nvSpPr>
          <p:cNvPr id="4" name="Pladsholder til diasnummer 3"/>
          <p:cNvSpPr>
            <a:spLocks noGrp="1"/>
          </p:cNvSpPr>
          <p:nvPr>
            <p:ph type="sldNum" sz="quarter" idx="10"/>
          </p:nvPr>
        </p:nvSpPr>
        <p:spPr/>
        <p:txBody>
          <a:bodyPr/>
          <a:lstStyle/>
          <a:p>
            <a:fld id="{0851F89F-4BA9-40DC-95DA-D894D080FF1F}" type="slidenum">
              <a:rPr lang="da-DK" smtClean="0"/>
              <a:t>39</a:t>
            </a:fld>
            <a:endParaRPr lang="da-DK"/>
          </a:p>
        </p:txBody>
      </p:sp>
    </p:spTree>
    <p:extLst>
      <p:ext uri="{BB962C8B-B14F-4D97-AF65-F5344CB8AC3E}">
        <p14:creationId xmlns:p14="http://schemas.microsoft.com/office/powerpoint/2010/main" val="2701171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000" b="1" dirty="0"/>
          </a:p>
          <a:p>
            <a:pPr fontAlgn="base"/>
            <a:r>
              <a:rPr lang="da-DK" sz="1000" dirty="0"/>
              <a:t>AAU Science &amp; Innovation Hub er en stor strategisk satsning inden for forskning og innovation. </a:t>
            </a:r>
          </a:p>
          <a:p>
            <a:pPr fontAlgn="base"/>
            <a:r>
              <a:rPr lang="da-DK" sz="1000" dirty="0"/>
              <a:t>Bygningen er placeret centralt på Campus Aalborg Ø. Projektet blev færdig i 2022.</a:t>
            </a:r>
          </a:p>
          <a:p>
            <a:pPr fontAlgn="base"/>
            <a:endParaRPr lang="da-DK" sz="1000" b="1" dirty="0"/>
          </a:p>
          <a:p>
            <a:pPr fontAlgn="base"/>
            <a:endParaRPr lang="da-DK" sz="1000" b="1" dirty="0"/>
          </a:p>
          <a:p>
            <a:r>
              <a:rPr lang="da-DK" sz="1000" dirty="0"/>
              <a:t>AAU SIH skal fungere som et topmoderne </a:t>
            </a:r>
            <a:r>
              <a:rPr lang="da-DK" sz="1000" b="1" dirty="0"/>
              <a:t>knudepunkt med optimale fysiske rammer for den tværvidenskabelige forskning </a:t>
            </a:r>
            <a:r>
              <a:rPr lang="da-DK" sz="1000" dirty="0"/>
              <a:t>– ikke mindst den del, hvor forskere og virksomheder mødes i et samarbejde om at </a:t>
            </a:r>
            <a:r>
              <a:rPr lang="da-DK" sz="1000" b="1" dirty="0"/>
              <a:t>løse store samfundsmæssige problematikker som bæredygtighed, klimaforandringer, it-sikkerhed og demografiske ændringer</a:t>
            </a:r>
            <a:r>
              <a:rPr lang="da-DK" sz="1000" dirty="0"/>
              <a:t>.</a:t>
            </a:r>
          </a:p>
          <a:p>
            <a:endParaRPr lang="da-DK" sz="1000" dirty="0"/>
          </a:p>
          <a:p>
            <a:r>
              <a:rPr lang="da-DK" sz="1000" dirty="0"/>
              <a:t>Den nye bygning </a:t>
            </a:r>
            <a:r>
              <a:rPr lang="da-DK" sz="1000" b="1" dirty="0"/>
              <a:t>samler universitetets </a:t>
            </a:r>
            <a:r>
              <a:rPr lang="da-DK" sz="1000" b="1" dirty="0" err="1"/>
              <a:t>inkubatormiljøer</a:t>
            </a:r>
            <a:r>
              <a:rPr lang="da-DK" sz="1000" dirty="0"/>
              <a:t> for studerende og unge forskere på en enkelt lokalitet, hvor de vil indgå i fællesskaber med etablerede virksomheder og forskere. </a:t>
            </a:r>
          </a:p>
          <a:p>
            <a:r>
              <a:rPr lang="da-DK" sz="1000" dirty="0"/>
              <a:t>Der er blevet oprettet </a:t>
            </a:r>
            <a:r>
              <a:rPr lang="da-DK" sz="1000" b="1" dirty="0"/>
              <a:t>laboratoriefaciliteter, hvor virksomheder sammen med studerende </a:t>
            </a:r>
            <a:r>
              <a:rPr lang="da-DK" sz="1000" dirty="0"/>
              <a:t>eksperimenteret og afprøvet ideer med henblik på at skabe nye iværksættere eller gøre små og mellemstore virksomheder større via nytænkning og innovation. </a:t>
            </a:r>
          </a:p>
          <a:p>
            <a:r>
              <a:rPr lang="da-DK" sz="1000" dirty="0"/>
              <a:t>Bygningen er bl.a. udstyret med </a:t>
            </a:r>
            <a:r>
              <a:rPr lang="da-DK" sz="1000" b="1" dirty="0"/>
              <a:t>værksteder, prototypelaboratorier og andre innovative faciliteter</a:t>
            </a:r>
            <a:r>
              <a:rPr lang="da-DK" sz="1000" dirty="0"/>
              <a:t>. </a:t>
            </a:r>
          </a:p>
          <a:p>
            <a:endParaRPr lang="da-DK" sz="1000" dirty="0"/>
          </a:p>
          <a:p>
            <a:pPr algn="l"/>
            <a:r>
              <a:rPr lang="da-DK" sz="1200" b="0" i="0" dirty="0">
                <a:solidFill>
                  <a:srgbClr val="211A51"/>
                </a:solidFill>
                <a:effectLst/>
                <a:latin typeface="var(--font-secondary)"/>
              </a:rPr>
              <a:t>Der findes allerede mange initiativer hvis formål er at styrke samarbejdet mellem forskere og samarbejdspartnere på tværs af Aalborg Universitet. Men vi vil gerne have, at der sker mere.</a:t>
            </a:r>
          </a:p>
          <a:p>
            <a:pPr algn="l"/>
            <a:r>
              <a:rPr lang="da-DK" sz="1200" b="0" i="0" dirty="0">
                <a:solidFill>
                  <a:srgbClr val="211A51"/>
                </a:solidFill>
                <a:effectLst/>
                <a:latin typeface="var(--font-secondary)"/>
              </a:rPr>
              <a:t>AAU INNOVATE skal være et sted, hvor alle kan mødes, modne idéer og være sammen om at skabe nye synergier. Ambitionerne er store, og målene er klare:</a:t>
            </a:r>
          </a:p>
          <a:p>
            <a:pPr algn="l"/>
            <a:endParaRPr lang="da-DK" sz="1200" b="0" i="0" dirty="0">
              <a:solidFill>
                <a:srgbClr val="211A51"/>
              </a:solidFill>
              <a:effectLst/>
              <a:latin typeface="var(--font-secondary)"/>
            </a:endParaRPr>
          </a:p>
          <a:p>
            <a:pPr algn="l"/>
            <a:r>
              <a:rPr lang="da-DK" sz="1200" b="0" i="0" dirty="0">
                <a:solidFill>
                  <a:srgbClr val="211A51"/>
                </a:solidFill>
                <a:effectLst/>
                <a:latin typeface="var(--font-secondary)"/>
              </a:rPr>
              <a:t>1.</a:t>
            </a:r>
            <a:r>
              <a:rPr lang="da-DK" sz="1200" b="0" i="0" dirty="0">
                <a:solidFill>
                  <a:srgbClr val="211A51"/>
                </a:solidFill>
                <a:effectLst/>
                <a:latin typeface="Barlow" panose="00000500000000000000" pitchFamily="2" charset="0"/>
              </a:rPr>
              <a:t>Vi sætter iværksætteri og entreprenørskab på dagsordenen. </a:t>
            </a:r>
            <a:r>
              <a:rPr lang="da-DK" sz="1200" b="0" i="0" dirty="0">
                <a:solidFill>
                  <a:srgbClr val="211A51"/>
                </a:solidFill>
                <a:effectLst/>
                <a:latin typeface="var(--font-secondary)"/>
              </a:rPr>
              <a:t>Det er afgørende, at den viden, der skabes på universitetet, kommer ud at leve i samfundet. Det sikrer vi ved at skabe et åbent og fælles interessefelt for alle parter og give studerende og forskere flere kompetencer indenfor iværksætteri og entreprenørskab.</a:t>
            </a:r>
          </a:p>
          <a:p>
            <a:pPr algn="l">
              <a:buFont typeface="+mj-lt"/>
              <a:buNone/>
            </a:pPr>
            <a:endParaRPr lang="da-DK" sz="1200" b="0" i="0" cap="all" dirty="0">
              <a:solidFill>
                <a:srgbClr val="211A51"/>
              </a:solidFill>
              <a:effectLst/>
              <a:latin typeface="var(--font-primary)"/>
            </a:endParaRPr>
          </a:p>
          <a:p>
            <a:pPr algn="l">
              <a:buFont typeface="+mj-lt"/>
              <a:buNone/>
            </a:pPr>
            <a:r>
              <a:rPr lang="da-DK" sz="1200" b="0" i="0" cap="all" dirty="0">
                <a:solidFill>
                  <a:srgbClr val="211A51"/>
                </a:solidFill>
                <a:effectLst/>
                <a:latin typeface="var(--font-primary)"/>
              </a:rPr>
              <a:t>2. </a:t>
            </a:r>
            <a:r>
              <a:rPr lang="da-DK" sz="1200" b="0" i="0" dirty="0">
                <a:solidFill>
                  <a:srgbClr val="211A51"/>
                </a:solidFill>
                <a:effectLst/>
                <a:latin typeface="Barlow" panose="00000500000000000000" pitchFamily="2" charset="0"/>
              </a:rPr>
              <a:t>Vi leverer missionsdreven, tværvidenskabelig forskning og uddannelse. </a:t>
            </a:r>
            <a:r>
              <a:rPr lang="da-DK" sz="1200" b="0" i="0" dirty="0">
                <a:solidFill>
                  <a:srgbClr val="211A51"/>
                </a:solidFill>
                <a:effectLst/>
                <a:latin typeface="var(--font-secondary)"/>
              </a:rPr>
              <a:t>Verden har brug for, at vi forholder os kritisk, engageret og konstruktivt til hinanden. AAU INNOVATE nedbryder de traditionelle forskerbarrierer og åbner for samspil på tværs af viden og fagområder — og for løsninger til virkelighedsnære problemer.</a:t>
            </a:r>
          </a:p>
          <a:p>
            <a:pPr algn="l">
              <a:buFont typeface="+mj-lt"/>
              <a:buNone/>
            </a:pPr>
            <a:endParaRPr lang="da-DK" sz="1200" b="0" i="0" cap="all" dirty="0">
              <a:solidFill>
                <a:srgbClr val="211A51"/>
              </a:solidFill>
              <a:effectLst/>
              <a:latin typeface="var(--font-primary)"/>
            </a:endParaRPr>
          </a:p>
          <a:p>
            <a:pPr algn="l">
              <a:buFont typeface="+mj-lt"/>
              <a:buNone/>
            </a:pPr>
            <a:r>
              <a:rPr lang="da-DK" sz="1200" b="0" i="0" cap="all" dirty="0">
                <a:solidFill>
                  <a:srgbClr val="211A51"/>
                </a:solidFill>
                <a:effectLst/>
                <a:latin typeface="var(--font-primary)"/>
              </a:rPr>
              <a:t>3. </a:t>
            </a:r>
            <a:r>
              <a:rPr lang="da-DK" sz="1200" b="0" i="0" dirty="0">
                <a:solidFill>
                  <a:srgbClr val="211A51"/>
                </a:solidFill>
                <a:effectLst/>
                <a:latin typeface="Barlow" panose="00000500000000000000" pitchFamily="2" charset="0"/>
              </a:rPr>
              <a:t>Vi udvikler et attraktivt innovationsmiljø for studerende, forskere og samarbejdspartnere. </a:t>
            </a:r>
            <a:r>
              <a:rPr lang="da-DK" sz="1200" b="0" i="0" dirty="0">
                <a:solidFill>
                  <a:srgbClr val="211A51"/>
                </a:solidFill>
                <a:effectLst/>
                <a:latin typeface="var(--font-secondary)"/>
              </a:rPr>
              <a:t>AAU INNOVATE vil være et inspirerende samlingspunkt for studerende,  forskere, virksomheder, investorer og startups og dermed motivere til aktiviteter og samarbejde på tværs, der stiller skarpt på bæredygtig forandring.</a:t>
            </a:r>
          </a:p>
          <a:p>
            <a:pPr algn="l">
              <a:buFont typeface="+mj-lt"/>
              <a:buNone/>
            </a:pPr>
            <a:endParaRPr lang="da-DK" sz="1200" b="0" i="0" cap="all" dirty="0">
              <a:solidFill>
                <a:srgbClr val="211A51"/>
              </a:solidFill>
              <a:effectLst/>
              <a:latin typeface="var(--font-primary)"/>
            </a:endParaRPr>
          </a:p>
          <a:p>
            <a:pPr algn="l">
              <a:buFont typeface="+mj-lt"/>
              <a:buNone/>
            </a:pPr>
            <a:r>
              <a:rPr lang="da-DK" sz="1200" b="0" i="0" cap="all" dirty="0">
                <a:solidFill>
                  <a:srgbClr val="211A51"/>
                </a:solidFill>
                <a:effectLst/>
                <a:latin typeface="var(--font-primary)"/>
              </a:rPr>
              <a:t>4. </a:t>
            </a:r>
            <a:r>
              <a:rPr lang="da-DK" sz="1200" b="0" i="0" dirty="0">
                <a:solidFill>
                  <a:srgbClr val="211A51"/>
                </a:solidFill>
                <a:effectLst/>
                <a:latin typeface="Barlow" panose="00000500000000000000" pitchFamily="2" charset="0"/>
              </a:rPr>
              <a:t>Vi løfter barren for fysisk og digitalt samarbejde med verden omkring os. </a:t>
            </a:r>
            <a:r>
              <a:rPr lang="da-DK" sz="1200" b="0" i="0" dirty="0">
                <a:solidFill>
                  <a:srgbClr val="211A51"/>
                </a:solidFill>
                <a:effectLst/>
                <a:latin typeface="var(--font-secondary)"/>
              </a:rPr>
              <a:t>Alene i kraft af sin arkitektur vil AAU INNOVATE inspirere til nye og anderledes samarbejder. Samtidig vil vi gøre brug af digitaliseringens mange muligheder og skabe nye, effektive måder at kommunikere på. Her vil husets fysiske rammer i stigende grad også blive afspejlet digitalt.</a:t>
            </a:r>
          </a:p>
          <a:p>
            <a:endParaRPr lang="da-DK" sz="1000" b="1" dirty="0"/>
          </a:p>
          <a:p>
            <a:pPr fontAlgn="base"/>
            <a:r>
              <a:rPr lang="da-DK" sz="1000" dirty="0"/>
              <a:t>Med hjælp fra </a:t>
            </a:r>
            <a:r>
              <a:rPr lang="da-DK" sz="1000" b="1" dirty="0"/>
              <a:t>A.P. Møller Fonden </a:t>
            </a:r>
            <a:r>
              <a:rPr lang="da-DK" sz="1000" dirty="0"/>
              <a:t>opfører AAU i løbet af nogle år en markant ny bygning med navn AAU Science &amp; Innovation Hub. </a:t>
            </a:r>
          </a:p>
          <a:p>
            <a:pPr fontAlgn="base"/>
            <a:r>
              <a:rPr lang="da-DK" sz="1000" dirty="0"/>
              <a:t>Det samlede budget for opførelsen var 200 mio. kroner; AAU finansierede 100 mio. kroner og A.P. Møller Fonden donerede 100 mio. kroner. </a:t>
            </a:r>
          </a:p>
          <a:p>
            <a:endParaRPr lang="da-DK" sz="1000" b="1" dirty="0"/>
          </a:p>
          <a:p>
            <a:endParaRPr lang="da-DK" sz="1000"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40</a:t>
            </a:fld>
            <a:endParaRPr lang="en-US"/>
          </a:p>
        </p:txBody>
      </p:sp>
    </p:spTree>
    <p:extLst>
      <p:ext uri="{BB962C8B-B14F-4D97-AF65-F5344CB8AC3E}">
        <p14:creationId xmlns:p14="http://schemas.microsoft.com/office/powerpoint/2010/main" val="3389509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87313" y="744538"/>
            <a:ext cx="6619875" cy="3724275"/>
          </a:xfrm>
        </p:spPr>
      </p:sp>
      <p:sp>
        <p:nvSpPr>
          <p:cNvPr id="3" name="Pladsholder til noter 2"/>
          <p:cNvSpPr>
            <a:spLocks noGrp="1"/>
          </p:cNvSpPr>
          <p:nvPr>
            <p:ph type="body" idx="1"/>
          </p:nvPr>
        </p:nvSpPr>
        <p:spPr/>
        <p:txBody>
          <a:bodyPr rtlCol="0"/>
          <a:lstStyle/>
          <a:p>
            <a:pPr rtl="0"/>
            <a:endParaRPr lang="da-DK" dirty="0"/>
          </a:p>
        </p:txBody>
      </p:sp>
      <p:sp>
        <p:nvSpPr>
          <p:cNvPr id="4" name="Pladsholder til diasnummer 3"/>
          <p:cNvSpPr>
            <a:spLocks noGrp="1"/>
          </p:cNvSpPr>
          <p:nvPr>
            <p:ph type="sldNum" sz="quarter" idx="10"/>
          </p:nvPr>
        </p:nvSpPr>
        <p:spPr/>
        <p:txBody>
          <a:bodyPr rtlCol="0"/>
          <a:lstStyle/>
          <a:p>
            <a:pPr rtl="0"/>
            <a:fld id="{E6AF7E9E-2B47-471C-87AD-39A29EC80016}" type="slidenum">
              <a:rPr lang="da-DK" smtClean="0"/>
              <a:t>41</a:t>
            </a:fld>
            <a:endParaRPr lang="da-DK"/>
          </a:p>
        </p:txBody>
      </p:sp>
    </p:spTree>
    <p:extLst>
      <p:ext uri="{BB962C8B-B14F-4D97-AF65-F5344CB8AC3E}">
        <p14:creationId xmlns:p14="http://schemas.microsoft.com/office/powerpoint/2010/main" val="4095047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25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4</a:t>
            </a:fld>
            <a:endParaRPr lang="en-US"/>
          </a:p>
        </p:txBody>
      </p:sp>
    </p:spTree>
    <p:extLst>
      <p:ext uri="{BB962C8B-B14F-4D97-AF65-F5344CB8AC3E}">
        <p14:creationId xmlns:p14="http://schemas.microsoft.com/office/powerpoint/2010/main" val="3644286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strategien, Viden for Verden 2022-26, indgår </a:t>
            </a:r>
            <a:r>
              <a:rPr lang="da-DK"/>
              <a:t>en vision </a:t>
            </a:r>
            <a:r>
              <a:rPr lang="da-DK" dirty="0"/>
              <a:t>om, at AAU skal bidrage til en bæredygtig udvikling. AAU skal som </a:t>
            </a:r>
            <a:r>
              <a:rPr lang="da-DK" dirty="0" err="1"/>
              <a:t>vidensinstitution</a:t>
            </a:r>
            <a:r>
              <a:rPr lang="da-DK" dirty="0"/>
              <a:t> bidrage til løsning af store udfordringer i samfundet herunder klimaet. AAU har derfor vedtaget 3 klimamål, som skal understøtte AAU’s bidrag til den grønne omstilling. </a:t>
            </a:r>
          </a:p>
          <a:p>
            <a:endParaRPr lang="da-DK" dirty="0"/>
          </a:p>
          <a:p>
            <a:r>
              <a:rPr lang="da-DK" dirty="0"/>
              <a:t>Kilde: Klimamål for AAU, Om AAU</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4A4C6-023E-4329-9016-CA0FC805F61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4974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solidFill>
                  <a:schemeClr val="tx1"/>
                </a:solidFill>
                <a:latin typeface="+mn-lt"/>
              </a:rPr>
              <a:t>FN’s Verdensmålene skal frem til 2030 hjælpe mod en mere bæredygtig udvikling i verden. Verdensmålene består af 17 konkrete mål og 169 delmål, som skal efterleves af FN's 193 medlemslande.</a:t>
            </a:r>
          </a:p>
          <a:p>
            <a:pPr algn="l"/>
            <a:br>
              <a:rPr lang="da-DK" dirty="0">
                <a:solidFill>
                  <a:schemeClr val="tx1"/>
                </a:solidFill>
                <a:latin typeface="+mn-lt"/>
              </a:rPr>
            </a:br>
            <a:r>
              <a:rPr lang="da-DK" b="0" i="0" dirty="0">
                <a:solidFill>
                  <a:schemeClr val="tx1"/>
                </a:solidFill>
                <a:effectLst/>
                <a:latin typeface="+mn-lt"/>
              </a:rPr>
              <a:t>Times </a:t>
            </a:r>
            <a:r>
              <a:rPr lang="da-DK" b="0" i="0" dirty="0" err="1">
                <a:solidFill>
                  <a:schemeClr val="tx1"/>
                </a:solidFill>
                <a:effectLst/>
                <a:latin typeface="+mn-lt"/>
              </a:rPr>
              <a:t>Higher</a:t>
            </a:r>
            <a:r>
              <a:rPr lang="da-DK" b="0" i="0" dirty="0">
                <a:solidFill>
                  <a:schemeClr val="tx1"/>
                </a:solidFill>
                <a:effectLst/>
                <a:latin typeface="+mn-lt"/>
              </a:rPr>
              <a:t> Education Impact Ranking måler årligt universiteternes bidrag til opfyldelse af FN’s 17 verdensmål på både de enkelte verdensmål og som helhed. Der måles på mange forskellige parameter som forskning og undervisning i bæredygtige teknologier, politikker for ligestilling samt energieffektivisering på bygningsdriften.</a:t>
            </a:r>
          </a:p>
          <a:p>
            <a:pPr algn="l"/>
            <a:endParaRPr lang="da-DK" b="0" i="0" dirty="0">
              <a:solidFill>
                <a:schemeClr val="tx1"/>
              </a:solidFill>
              <a:effectLst/>
              <a:latin typeface="+mn-lt"/>
            </a:endParaRPr>
          </a:p>
          <a:p>
            <a:pPr algn="l"/>
            <a:r>
              <a:rPr lang="da-DK" b="1" dirty="0">
                <a:solidFill>
                  <a:schemeClr val="tx1"/>
                </a:solidFill>
                <a:latin typeface="+mn-lt"/>
              </a:rPr>
              <a:t>Blandt de bedste indenfor bæredygtig udvikling</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tx1"/>
                </a:solidFill>
                <a:latin typeface="+mn-lt"/>
              </a:rPr>
              <a:t>AAU ligger nr. 4 (2024) på den samlede </a:t>
            </a:r>
            <a:r>
              <a:rPr lang="da-DK" dirty="0" err="1">
                <a:solidFill>
                  <a:schemeClr val="tx1"/>
                </a:solidFill>
                <a:latin typeface="+mn-lt"/>
              </a:rPr>
              <a:t>rankingliste</a:t>
            </a:r>
            <a:r>
              <a:rPr lang="da-DK" dirty="0">
                <a:solidFill>
                  <a:schemeClr val="tx1"/>
                </a:solidFill>
                <a:latin typeface="+mn-lt"/>
              </a:rPr>
              <a:t>, der ud fra FN’s 17 verdensmål, vurderer universiteternes samlede bidrag til en bæredygtig udvikling.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schemeClr val="tx1"/>
              </a:solidFill>
              <a:latin typeface="+mn-lt"/>
            </a:endParaRPr>
          </a:p>
          <a:p>
            <a:r>
              <a:rPr lang="da-DK" dirty="0">
                <a:solidFill>
                  <a:schemeClr val="tx1"/>
                </a:solidFill>
                <a:latin typeface="+mn-lt"/>
              </a:rPr>
              <a:t>1.591 universiteter er med på </a:t>
            </a:r>
            <a:r>
              <a:rPr lang="da-DK" dirty="0" err="1">
                <a:solidFill>
                  <a:schemeClr val="tx1"/>
                </a:solidFill>
                <a:latin typeface="+mn-lt"/>
              </a:rPr>
              <a:t>rankinglisten</a:t>
            </a:r>
            <a:r>
              <a:rPr lang="da-DK" dirty="0">
                <a:solidFill>
                  <a:schemeClr val="tx1"/>
                </a:solidFill>
                <a:latin typeface="+mn-lt"/>
              </a:rPr>
              <a:t> for det samlede bidrag i 2024</a:t>
            </a:r>
          </a:p>
          <a:p>
            <a:pPr marL="0" marR="0" lvl="0" indent="0" algn="l" defTabSz="914400" rtl="0" eaLnBrk="1" fontAlgn="auto" latinLnBrk="0" hangingPunct="1">
              <a:lnSpc>
                <a:spcPct val="100000"/>
              </a:lnSpc>
              <a:spcBef>
                <a:spcPts val="0"/>
              </a:spcBef>
              <a:spcAft>
                <a:spcPts val="0"/>
              </a:spcAft>
              <a:buClrTx/>
              <a:buSzTx/>
              <a:buFontTx/>
              <a:buNone/>
              <a:tabLst/>
              <a:defRPr/>
            </a:pPr>
            <a:br>
              <a:rPr lang="da-DK" dirty="0">
                <a:solidFill>
                  <a:schemeClr val="tx1"/>
                </a:solidFill>
                <a:latin typeface="+mn-lt"/>
              </a:rPr>
            </a:br>
            <a:r>
              <a:rPr lang="da-DK" b="1" i="0" dirty="0">
                <a:solidFill>
                  <a:schemeClr val="tx1"/>
                </a:solidFill>
                <a:effectLst/>
                <a:latin typeface="+mn-lt"/>
              </a:rPr>
              <a:t>I toppen indenfor uddannelse, mindre ulighed og partnerskaber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tx1"/>
                </a:solidFill>
                <a:latin typeface="+mn-lt"/>
              </a:rPr>
              <a:t>AAU ligger nr. 1 (2024) i verden indenfor verdensmål 4 ”kvalitetsuddannelse”,</a:t>
            </a:r>
            <a:r>
              <a:rPr lang="da-DK" i="1" dirty="0">
                <a:solidFill>
                  <a:schemeClr val="tx1"/>
                </a:solidFill>
                <a:latin typeface="+mn-lt"/>
              </a:rPr>
              <a:t> </a:t>
            </a:r>
            <a:r>
              <a:rPr lang="da-DK" i="0" dirty="0">
                <a:solidFill>
                  <a:schemeClr val="tx1"/>
                </a:solidFill>
                <a:latin typeface="+mn-lt"/>
              </a:rPr>
              <a:t>nr. 3 for verdensmål 14 om ”liv i havet” og nr. 4 for verdensmål 10 ”mindre ulighed”</a:t>
            </a:r>
            <a:r>
              <a:rPr lang="da-DK" b="0" i="0" dirty="0">
                <a:solidFill>
                  <a:schemeClr val="tx1"/>
                </a:solidFill>
                <a:effectLst/>
                <a:latin typeface="+mn-lt"/>
              </a:rPr>
              <a:t>.</a:t>
            </a:r>
            <a:r>
              <a:rPr lang="da-DK" b="0" i="1" dirty="0">
                <a:solidFill>
                  <a:schemeClr val="tx1"/>
                </a:solidFill>
                <a:effectLst/>
                <a:latin typeface="+mn-lt"/>
              </a:rPr>
              <a:t> </a:t>
            </a:r>
            <a:r>
              <a:rPr lang="da-DK" b="0" i="0" dirty="0">
                <a:solidFill>
                  <a:schemeClr val="tx1"/>
                </a:solidFill>
                <a:effectLst/>
                <a:latin typeface="+mn-lt"/>
              </a:rPr>
              <a:t>Vi er særligt stolte over første pladsen for arbejdet med verdensmål 4. På Aalborg Universitet er det vores vision, som missionsdrevet universitet, at bidrage til en bæredygtig udvikling i samarbejde med omverden. Vi kan ikke overvinde verdens kriser som individuelle aktører.</a:t>
            </a:r>
            <a:endParaRPr lang="da-DK" i="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schemeClr val="tx1"/>
                </a:solidFill>
                <a:latin typeface="+mn-lt"/>
              </a:rPr>
              <a:t>Kilde: Times </a:t>
            </a:r>
            <a:r>
              <a:rPr lang="da-DK" dirty="0" err="1">
                <a:solidFill>
                  <a:schemeClr val="tx1"/>
                </a:solidFill>
                <a:latin typeface="+mn-lt"/>
              </a:rPr>
              <a:t>Higher</a:t>
            </a:r>
            <a:r>
              <a:rPr lang="da-DK" dirty="0">
                <a:solidFill>
                  <a:schemeClr val="tx1"/>
                </a:solidFill>
                <a:latin typeface="+mn-lt"/>
              </a:rPr>
              <a:t> Education </a:t>
            </a:r>
            <a:r>
              <a:rPr lang="da-DK" dirty="0" err="1">
                <a:solidFill>
                  <a:schemeClr val="tx1"/>
                </a:solidFill>
                <a:latin typeface="+mn-lt"/>
              </a:rPr>
              <a:t>Impact</a:t>
            </a:r>
            <a:r>
              <a:rPr lang="da-DK" dirty="0">
                <a:solidFill>
                  <a:schemeClr val="tx1"/>
                </a:solidFill>
                <a:latin typeface="+mn-lt"/>
              </a:rPr>
              <a:t> Ranking 2024</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74A4C6-023E-4329-9016-CA0FC805F617}"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380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b="1" dirty="0"/>
              <a:t>Indsatser, der definerer fakultetet.</a:t>
            </a:r>
            <a:r>
              <a:rPr lang="da-DK" b="1" baseline="0" dirty="0"/>
              <a:t> Ikke ekskluderende, men de områder, der har vores fokus.</a:t>
            </a:r>
          </a:p>
          <a:p>
            <a:pPr marL="171450" indent="-171450">
              <a:buFont typeface="Arial" panose="020B0604020202020204" pitchFamily="34" charset="0"/>
              <a:buChar char="•"/>
            </a:pPr>
            <a:r>
              <a:rPr lang="da-DK" b="1" baseline="0" dirty="0"/>
              <a:t>Defineret i samarbejde med institutterne</a:t>
            </a:r>
          </a:p>
          <a:p>
            <a:pPr marL="171450" indent="-171450">
              <a:buFont typeface="Arial" panose="020B0604020202020204" pitchFamily="34" charset="0"/>
              <a:buChar char="•"/>
            </a:pPr>
            <a:r>
              <a:rPr lang="da-DK" b="1" baseline="0" dirty="0"/>
              <a:t>De ni fokusområder inden for bæredygtighed er strategiske linjer, som vi mener, vil bane vejen for fremtidige missioner.    </a:t>
            </a:r>
            <a:endParaRPr lang="da-DK" b="1" dirty="0"/>
          </a:p>
          <a:p>
            <a:pPr marL="0" indent="0">
              <a:buFont typeface="Arial" panose="020B0604020202020204" pitchFamily="34" charset="0"/>
              <a:buNone/>
            </a:pPr>
            <a:endParaRPr lang="da-DK" b="1" dirty="0"/>
          </a:p>
        </p:txBody>
      </p:sp>
      <p:sp>
        <p:nvSpPr>
          <p:cNvPr id="4" name="Pladsholder til slidenummer 3"/>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211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78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47</a:t>
            </a:fld>
            <a:endParaRPr lang="en-US"/>
          </a:p>
        </p:txBody>
      </p:sp>
    </p:spTree>
    <p:extLst>
      <p:ext uri="{BB962C8B-B14F-4D97-AF65-F5344CB8AC3E}">
        <p14:creationId xmlns:p14="http://schemas.microsoft.com/office/powerpoint/2010/main" val="3442148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50</a:t>
            </a:fld>
            <a:endParaRPr lang="en-US"/>
          </a:p>
        </p:txBody>
      </p:sp>
    </p:spTree>
    <p:extLst>
      <p:ext uri="{BB962C8B-B14F-4D97-AF65-F5344CB8AC3E}">
        <p14:creationId xmlns:p14="http://schemas.microsoft.com/office/powerpoint/2010/main" val="3238182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51</a:t>
            </a:fld>
            <a:endParaRPr lang="en-US"/>
          </a:p>
        </p:txBody>
      </p:sp>
    </p:spTree>
    <p:extLst>
      <p:ext uri="{BB962C8B-B14F-4D97-AF65-F5344CB8AC3E}">
        <p14:creationId xmlns:p14="http://schemas.microsoft.com/office/powerpoint/2010/main" val="12192875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52</a:t>
            </a:fld>
            <a:endParaRPr lang="en-US"/>
          </a:p>
        </p:txBody>
      </p:sp>
    </p:spTree>
    <p:extLst>
      <p:ext uri="{BB962C8B-B14F-4D97-AF65-F5344CB8AC3E}">
        <p14:creationId xmlns:p14="http://schemas.microsoft.com/office/powerpoint/2010/main" val="3144903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53</a:t>
            </a:fld>
            <a:endParaRPr lang="en-US"/>
          </a:p>
        </p:txBody>
      </p:sp>
    </p:spTree>
    <p:extLst>
      <p:ext uri="{BB962C8B-B14F-4D97-AF65-F5344CB8AC3E}">
        <p14:creationId xmlns:p14="http://schemas.microsoft.com/office/powerpoint/2010/main" val="29567754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er uklart, hvilke institutter der arbejder med hvilke forskningsområder</a:t>
            </a:r>
          </a:p>
        </p:txBody>
      </p:sp>
      <p:sp>
        <p:nvSpPr>
          <p:cNvPr id="4" name="Pladsholder til slidenummer 3"/>
          <p:cNvSpPr>
            <a:spLocks noGrp="1"/>
          </p:cNvSpPr>
          <p:nvPr>
            <p:ph type="sldNum" sz="quarter" idx="5"/>
          </p:nvPr>
        </p:nvSpPr>
        <p:spPr/>
        <p:txBody>
          <a:bodyPr/>
          <a:lstStyle/>
          <a:p>
            <a:fld id="{8C896355-3DDC-9949-861F-AD0908BFCC23}" type="slidenum">
              <a:rPr lang="en-US" smtClean="0"/>
              <a:t>54</a:t>
            </a:fld>
            <a:endParaRPr lang="en-US"/>
          </a:p>
        </p:txBody>
      </p:sp>
    </p:spTree>
    <p:extLst>
      <p:ext uri="{BB962C8B-B14F-4D97-AF65-F5344CB8AC3E}">
        <p14:creationId xmlns:p14="http://schemas.microsoft.com/office/powerpoint/2010/main" val="378679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242434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55</a:t>
            </a:fld>
            <a:endParaRPr lang="en-US"/>
          </a:p>
        </p:txBody>
      </p:sp>
    </p:spTree>
    <p:extLst>
      <p:ext uri="{BB962C8B-B14F-4D97-AF65-F5344CB8AC3E}">
        <p14:creationId xmlns:p14="http://schemas.microsoft.com/office/powerpoint/2010/main" val="35787252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0543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marL="0" indent="0">
              <a:lnSpc>
                <a:spcPct val="107000"/>
              </a:lnSpc>
              <a:spcAft>
                <a:spcPts val="800"/>
              </a:spcAft>
              <a:buNone/>
            </a:pPr>
            <a:r>
              <a:rPr lang="da-DK" sz="1200" dirty="0">
                <a:effectLst/>
                <a:ea typeface="Calibri" panose="020F0502020204030204" pitchFamily="34" charset="0"/>
                <a:cs typeface="Calibri" panose="020F0502020204030204" pitchFamily="34" charset="0"/>
              </a:rPr>
              <a:t>Aalborg Universitet vil med sin missionsdrevne tilgang sætte en tydelig retning og skabe værdi gennem ny viden om - og til verden. Vi vil gennem høj kvalitet i vores kerneaktiviteter være med til at skabe løsninger på komplekse samfundsudfordringer både regionalt, nationalt og globalt.</a:t>
            </a:r>
          </a:p>
          <a:p>
            <a:pPr marL="0" indent="0">
              <a:lnSpc>
                <a:spcPct val="107000"/>
              </a:lnSpc>
              <a:spcAft>
                <a:spcPts val="800"/>
              </a:spcAft>
              <a:buNone/>
            </a:pPr>
            <a:endParaRPr lang="da-DK" sz="1200" dirty="0">
              <a:effectLst/>
              <a:ea typeface="Calibri" panose="020F0502020204030204" pitchFamily="34" charset="0"/>
              <a:cs typeface="Times New Roman" panose="02020603050405020304" pitchFamily="18" charset="0"/>
            </a:endParaRPr>
          </a:p>
          <a:p>
            <a:pPr>
              <a:lnSpc>
                <a:spcPct val="107000"/>
              </a:lnSpc>
              <a:spcAft>
                <a:spcPts val="800"/>
              </a:spcAft>
            </a:pPr>
            <a:r>
              <a:rPr lang="da-DK" sz="1200" b="1" dirty="0">
                <a:effectLst/>
                <a:ea typeface="Calibri" panose="020F0502020204030204" pitchFamily="34" charset="0"/>
                <a:cs typeface="Calibri" panose="020F0502020204030204" pitchFamily="34" charset="0"/>
              </a:rPr>
              <a:t>AAU er internationalt anerkendt som et missionsdrevet universitet, der bidrager til en bæredygtig udvikling.  </a:t>
            </a:r>
            <a:endParaRPr lang="da-DK" sz="1200" b="1" dirty="0">
              <a:ea typeface="Calibri" panose="020F0502020204030204" pitchFamily="34" charset="0"/>
              <a:cs typeface="Times New Roman" panose="02020603050405020304" pitchFamily="18" charset="0"/>
            </a:endParaRP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er internationalt anerkendt for </a:t>
            </a:r>
            <a:r>
              <a:rPr lang="da-DK" sz="1200" u="sng" dirty="0">
                <a:effectLst/>
                <a:ea typeface="Times New Roman" panose="02020603050405020304" pitchFamily="18" charset="0"/>
              </a:rPr>
              <a:t>fremragende grundlagsskabende, transformativ og tværvidenskabelig forskning.</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uddanner </a:t>
            </a:r>
            <a:r>
              <a:rPr lang="da-DK" sz="1200" u="sng" dirty="0">
                <a:effectLst/>
                <a:ea typeface="Times New Roman" panose="02020603050405020304" pitchFamily="18" charset="0"/>
              </a:rPr>
              <a:t>dimittender med dybdefaglighed og fokus på helhedstænkning</a:t>
            </a:r>
            <a:r>
              <a:rPr lang="da-DK" sz="1200" dirty="0">
                <a:effectLst/>
                <a:ea typeface="Times New Roman" panose="02020603050405020304" pitchFamily="18" charset="0"/>
              </a:rPr>
              <a:t>, der kan bidrage til - og samarbejde om løsning af nutidens og fremtidens udfordringer. </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har </a:t>
            </a:r>
            <a:r>
              <a:rPr lang="da-DK" sz="1200" u="sng" dirty="0">
                <a:effectLst/>
                <a:ea typeface="Times New Roman" panose="02020603050405020304" pitchFamily="18" charset="0"/>
              </a:rPr>
              <a:t>udviklet vores problem- og projektbaserede læringsmodel med fokus på digitalisering</a:t>
            </a:r>
            <a:r>
              <a:rPr lang="da-DK" sz="1200" dirty="0">
                <a:effectLst/>
                <a:ea typeface="Times New Roman" panose="02020603050405020304" pitchFamily="18" charset="0"/>
              </a:rPr>
              <a:t>, SSH- og STEM-integration og </a:t>
            </a:r>
            <a:r>
              <a:rPr lang="da-DK" sz="1200" u="sng" dirty="0">
                <a:effectLst/>
                <a:ea typeface="Times New Roman" panose="02020603050405020304" pitchFamily="18" charset="0"/>
              </a:rPr>
              <a:t>entreprenørskab</a:t>
            </a:r>
            <a:r>
              <a:rPr lang="da-DK" sz="1200" dirty="0">
                <a:effectLst/>
                <a:ea typeface="Times New Roman" panose="02020603050405020304" pitchFamily="18" charset="0"/>
              </a:rPr>
              <a:t>.</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er en </a:t>
            </a:r>
            <a:r>
              <a:rPr lang="da-DK" sz="1200" u="sng" dirty="0">
                <a:effectLst/>
                <a:ea typeface="Times New Roman" panose="02020603050405020304" pitchFamily="18" charset="0"/>
              </a:rPr>
              <a:t>attraktiv samarbejdspartner for virksomheder, myndigheder og institutioner</a:t>
            </a:r>
            <a:r>
              <a:rPr lang="da-DK" sz="1200" dirty="0">
                <a:effectLst/>
                <a:ea typeface="Times New Roman" panose="02020603050405020304" pitchFamily="18" charset="0"/>
              </a:rPr>
              <a:t>, og vores </a:t>
            </a:r>
            <a:r>
              <a:rPr lang="da-DK" sz="1200" dirty="0" err="1">
                <a:effectLst/>
                <a:ea typeface="Times New Roman" panose="02020603050405020304" pitchFamily="18" charset="0"/>
              </a:rPr>
              <a:t>vidensamarbejder</a:t>
            </a:r>
            <a:r>
              <a:rPr lang="da-DK" sz="1200" dirty="0">
                <a:effectLst/>
                <a:ea typeface="Times New Roman" panose="02020603050405020304" pitchFamily="18" charset="0"/>
              </a:rPr>
              <a:t> er gensidige, fokuserede og er med til at skabe forandring.</a:t>
            </a:r>
          </a:p>
          <a:p>
            <a:pPr marL="628650" lvl="1" indent="-171450">
              <a:lnSpc>
                <a:spcPct val="107000"/>
              </a:lnSpc>
              <a:spcAft>
                <a:spcPts val="800"/>
              </a:spcAft>
              <a:buFont typeface="Arial" panose="020B0604020202020204" pitchFamily="34" charset="0"/>
              <a:buChar char="•"/>
            </a:pPr>
            <a:r>
              <a:rPr lang="da-DK" sz="1200" dirty="0">
                <a:effectLst/>
                <a:ea typeface="Times New Roman" panose="02020603050405020304" pitchFamily="18" charset="0"/>
              </a:rPr>
              <a:t>Vi har </a:t>
            </a:r>
            <a:r>
              <a:rPr lang="da-DK" sz="1200" u="sng" dirty="0">
                <a:effectLst/>
                <a:ea typeface="Times New Roman" panose="02020603050405020304" pitchFamily="18" charset="0"/>
              </a:rPr>
              <a:t>bæredygtighed som centralt tema</a:t>
            </a:r>
            <a:r>
              <a:rPr lang="da-DK" sz="1200" dirty="0">
                <a:effectLst/>
                <a:ea typeface="Times New Roman" panose="02020603050405020304" pitchFamily="18" charset="0"/>
              </a:rPr>
              <a:t> for vores aktiviteter. </a:t>
            </a:r>
            <a:endParaRPr lang="da-DK" sz="1200" dirty="0"/>
          </a:p>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204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39033-C4D6-7AD9-3251-5747DB16248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9483FFF-9A71-2EC1-0EBA-FA85F31050E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663FC69-2DE8-3B90-8C45-F255B5F43237}"/>
              </a:ext>
            </a:extLst>
          </p:cNvPr>
          <p:cNvSpPr>
            <a:spLocks noGrp="1"/>
          </p:cNvSpPr>
          <p:nvPr>
            <p:ph type="body" idx="1"/>
          </p:nvPr>
        </p:nvSpPr>
        <p:spPr/>
        <p:txBody>
          <a:bodyPr/>
          <a:lstStyle/>
          <a:p>
            <a:pPr rtl="0"/>
            <a:r>
              <a:rPr lang="da-DK" noProof="0" dirty="0"/>
              <a:t>For at være et missionsdrevet universitet, forudsætter det bl.a. at vi arbejder med missioner inden for en afgrænset tematisk ramme. Vores vision slår fast, at vi som internationalt anerkendt missionsdrevet universitet, vil bidrage til en bæredygtig udvikling af verden. Bæredygtighed er derfor et centralt element i AAU’s tematiseringer.</a:t>
            </a:r>
          </a:p>
          <a:p>
            <a:pPr rtl="0"/>
            <a:endParaRPr lang="da-DK" noProof="0" dirty="0"/>
          </a:p>
          <a:p>
            <a:pPr rtl="0"/>
            <a:r>
              <a:rPr lang="da-DK" noProof="0" dirty="0"/>
              <a:t>De fire tematiseringer, som vi på AAU vil fokusere på i Viden for verden 2022-26 er:</a:t>
            </a:r>
          </a:p>
          <a:p>
            <a:pPr rtl="0"/>
            <a:endParaRPr lang="da-DK" noProof="0" dirty="0"/>
          </a:p>
          <a:p>
            <a:pPr rtl="0"/>
            <a:r>
              <a:rPr lang="da-DK" b="1" noProof="0" dirty="0"/>
              <a:t>AAU LØFTER samfundet med kompetencer til fremtiden</a:t>
            </a:r>
          </a:p>
          <a:p>
            <a:pPr rtl="0"/>
            <a:r>
              <a:rPr lang="da-DK" noProof="0" dirty="0"/>
              <a:t>Vi giver arbejdsmarkedet entreprenante kandidater, der evner samarbejde og styrker konkurrenceevne og innovationskraft.</a:t>
            </a:r>
            <a:br>
              <a:rPr lang="da-DK" noProof="0" dirty="0"/>
            </a:br>
            <a:r>
              <a:rPr lang="da-DK" noProof="0" dirty="0"/>
              <a:t>Samfundsudviklingen fordrer dimittender, der kan bidrage helhedsorienteret til en mere fredelig og bæredygtig verden. Vores dimittender skal være selvstændigt, kritisk tænkende med højeste vidensniveau og innovativt </a:t>
            </a:r>
            <a:r>
              <a:rPr lang="da-DK" noProof="0" dirty="0" err="1"/>
              <a:t>tanke-sæt</a:t>
            </a:r>
            <a:r>
              <a:rPr lang="da-DK" noProof="0" dirty="0"/>
              <a:t>. Vi vil gennem et fokus på høj faglighed, problembaseret læring, tværfaglighed, ved integration af STEM og SSH, innovation og entreprenørskab, og livslang læring sikre, at dimittender opnår de kompetencer, som efterspørges af fremtidens arbejdsmarked.</a:t>
            </a:r>
          </a:p>
          <a:p>
            <a:pPr rtl="0"/>
            <a:endParaRPr lang="da-DK" noProof="0" dirty="0"/>
          </a:p>
          <a:p>
            <a:pPr rtl="0"/>
            <a:r>
              <a:rPr lang="da-DK" b="1" noProof="0" dirty="0"/>
              <a:t>AAU SAMARBEJDER om en grøn og en bæredygtig verden</a:t>
            </a:r>
          </a:p>
          <a:p>
            <a:pPr rtl="0"/>
            <a:r>
              <a:rPr lang="da-DK" noProof="0" dirty="0"/>
              <a:t>Vi samarbejder med verden om at transformere det globale samfund mod balance. Vi vil være med til at skabe en balanceret og bæredygtig fremtid for os mennesker og vores planet. Bæredygtig udvikling handler om at balancere miljømæssig, politisk og sundhedsmæssig udvikling, der alle er gensidigt forbundne. Vores arbejde/virke skal tage udgangspunkt i, at vi tilhører et større samfund og en fælles menneskehed. Det lægger vægt på en erkendelse af gensidig afhængighed og indbyrdes forbundenhed mellem det lokale, det nationale og det globale.</a:t>
            </a:r>
          </a:p>
          <a:p>
            <a:pPr rtl="0"/>
            <a:endParaRPr lang="da-DK" noProof="0" dirty="0"/>
          </a:p>
          <a:p>
            <a:pPr rtl="0"/>
            <a:r>
              <a:rPr lang="da-DK" b="1" noProof="0" dirty="0"/>
              <a:t>AAU FORBEDRER livet for mennesker og verden</a:t>
            </a:r>
          </a:p>
          <a:p>
            <a:pPr rtl="0"/>
            <a:r>
              <a:rPr lang="da-DK" noProof="0" dirty="0"/>
              <a:t>Vi byder ind med løsninger på klimadagsordenen – uanset om det angår vand, energi, sundhed eller andet. Vi tackler klimakrisen med dyb viden om teknologier, forretningsmuligheder og essentielle hensyn til demokrati og individ.</a:t>
            </a:r>
          </a:p>
          <a:p>
            <a:pPr rtl="0"/>
            <a:endParaRPr lang="da-DK" noProof="0" dirty="0"/>
          </a:p>
          <a:p>
            <a:pPr rtl="0"/>
            <a:r>
              <a:rPr lang="da-DK" b="1" noProof="0" dirty="0"/>
              <a:t>AAU FORENER mennesker og teknologi</a:t>
            </a:r>
          </a:p>
          <a:p>
            <a:pPr rtl="0"/>
            <a:r>
              <a:rPr lang="da-DK" noProof="0" dirty="0"/>
              <a:t>Vi vil gennem vores faglige styrkepositioner og tværfaglige tilgang være med til at forme samfundet og skabe muligheder ved udvikling og integration af det teknologiske, digitale og humane. Vi vil udforske teknologiens effekt på menneskeheden. Vi har den ypperste viden, som i højere grad skal spilles ind i den digitale og teknologiske transformation af vores samfund, vores industri, offentlige og private virksomheder og vores liv og ageren som borgere</a:t>
            </a:r>
          </a:p>
          <a:p>
            <a:pPr defTabSz="913028">
              <a:defRPr/>
            </a:pPr>
            <a:endParaRPr lang="da-DK" dirty="0"/>
          </a:p>
        </p:txBody>
      </p:sp>
      <p:sp>
        <p:nvSpPr>
          <p:cNvPr id="4" name="Pladsholder til slidenummer 3">
            <a:extLst>
              <a:ext uri="{FF2B5EF4-FFF2-40B4-BE49-F238E27FC236}">
                <a16:creationId xmlns:a16="http://schemas.microsoft.com/office/drawing/2014/main" id="{2858B3FE-DF2E-9534-34BE-DCB0BCA7E57B}"/>
              </a:ext>
            </a:extLst>
          </p:cNvPr>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8C896355-3DDC-9949-861F-AD0908BFCC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3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242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60</a:t>
            </a:fld>
            <a:endParaRPr lang="en-US"/>
          </a:p>
        </p:txBody>
      </p:sp>
    </p:spTree>
    <p:extLst>
      <p:ext uri="{BB962C8B-B14F-4D97-AF65-F5344CB8AC3E}">
        <p14:creationId xmlns:p14="http://schemas.microsoft.com/office/powerpoint/2010/main" val="3084411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dsholder til diasbillede 1"/>
          <p:cNvSpPr>
            <a:spLocks noGrp="1" noRot="1" noChangeAspect="1" noTextEdit="1"/>
          </p:cNvSpPr>
          <p:nvPr>
            <p:ph type="sldImg"/>
          </p:nvPr>
        </p:nvSpPr>
        <p:spPr bwMode="auto">
          <a:xfrm>
            <a:off x="425450" y="1238250"/>
            <a:ext cx="5943600" cy="3343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dirty="0"/>
          </a:p>
        </p:txBody>
      </p:sp>
      <p:sp>
        <p:nvSpPr>
          <p:cNvPr id="58372"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0721" indent="-284893" eaLnBrk="0" hangingPunct="0">
              <a:defRPr>
                <a:solidFill>
                  <a:schemeClr val="tx1"/>
                </a:solidFill>
                <a:latin typeface="Calibri" pitchFamily="34" charset="0"/>
                <a:cs typeface="Arial" charset="0"/>
              </a:defRPr>
            </a:lvl2pPr>
            <a:lvl3pPr marL="1139571" indent="-227914" eaLnBrk="0" hangingPunct="0">
              <a:defRPr>
                <a:solidFill>
                  <a:schemeClr val="tx1"/>
                </a:solidFill>
                <a:latin typeface="Calibri" pitchFamily="34" charset="0"/>
                <a:cs typeface="Arial" charset="0"/>
              </a:defRPr>
            </a:lvl3pPr>
            <a:lvl4pPr marL="1595399" indent="-227914" eaLnBrk="0" hangingPunct="0">
              <a:defRPr>
                <a:solidFill>
                  <a:schemeClr val="tx1"/>
                </a:solidFill>
                <a:latin typeface="Calibri" pitchFamily="34" charset="0"/>
                <a:cs typeface="Arial" charset="0"/>
              </a:defRPr>
            </a:lvl4pPr>
            <a:lvl5pPr marL="2051228" indent="-227914" eaLnBrk="0" hangingPunct="0">
              <a:defRPr>
                <a:solidFill>
                  <a:schemeClr val="tx1"/>
                </a:solidFill>
                <a:latin typeface="Calibri" pitchFamily="34" charset="0"/>
                <a:cs typeface="Arial" charset="0"/>
              </a:defRPr>
            </a:lvl5pPr>
            <a:lvl6pPr marL="2507056" indent="-227914" eaLnBrk="0" fontAlgn="base" hangingPunct="0">
              <a:spcBef>
                <a:spcPct val="0"/>
              </a:spcBef>
              <a:spcAft>
                <a:spcPct val="0"/>
              </a:spcAft>
              <a:defRPr>
                <a:solidFill>
                  <a:schemeClr val="tx1"/>
                </a:solidFill>
                <a:latin typeface="Calibri" pitchFamily="34" charset="0"/>
                <a:cs typeface="Arial" charset="0"/>
              </a:defRPr>
            </a:lvl6pPr>
            <a:lvl7pPr marL="2962885" indent="-227914" eaLnBrk="0" fontAlgn="base" hangingPunct="0">
              <a:spcBef>
                <a:spcPct val="0"/>
              </a:spcBef>
              <a:spcAft>
                <a:spcPct val="0"/>
              </a:spcAft>
              <a:defRPr>
                <a:solidFill>
                  <a:schemeClr val="tx1"/>
                </a:solidFill>
                <a:latin typeface="Calibri" pitchFamily="34" charset="0"/>
                <a:cs typeface="Arial" charset="0"/>
              </a:defRPr>
            </a:lvl7pPr>
            <a:lvl8pPr marL="3418713" indent="-227914" eaLnBrk="0" fontAlgn="base" hangingPunct="0">
              <a:spcBef>
                <a:spcPct val="0"/>
              </a:spcBef>
              <a:spcAft>
                <a:spcPct val="0"/>
              </a:spcAft>
              <a:defRPr>
                <a:solidFill>
                  <a:schemeClr val="tx1"/>
                </a:solidFill>
                <a:latin typeface="Calibri" pitchFamily="34" charset="0"/>
                <a:cs typeface="Arial" charset="0"/>
              </a:defRPr>
            </a:lvl8pPr>
            <a:lvl9pPr marL="3874541" indent="-227914"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0EC0B437-0E02-4040-837B-B2006635DC80}" type="slidenum">
              <a:rPr lang="da-DK" smtClean="0"/>
              <a:pPr eaLnBrk="1" hangingPunct="1"/>
              <a:t>61</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79450" y="506413"/>
            <a:ext cx="2522538" cy="1419225"/>
          </a:xfrm>
        </p:spPr>
      </p:sp>
      <p:sp>
        <p:nvSpPr>
          <p:cNvPr id="3" name="Pladsholder til noter 2">
            <a:extLst>
              <a:ext uri="{FF2B5EF4-FFF2-40B4-BE49-F238E27FC236}">
                <a16:creationId xmlns:a16="http://schemas.microsoft.com/office/drawing/2014/main" id="{5E5CA7CD-A240-4850-8D71-1322CD158A77}"/>
              </a:ext>
            </a:extLst>
          </p:cNvPr>
          <p:cNvSpPr>
            <a:spLocks noGrp="1"/>
          </p:cNvSpPr>
          <p:nvPr>
            <p:ph type="body" idx="1"/>
          </p:nvPr>
        </p:nvSpPr>
        <p:spPr/>
        <p:txBody>
          <a:bodyPr/>
          <a:lstStyle/>
          <a:p>
            <a:pPr marL="0" indent="0">
              <a:buFont typeface="Arial" panose="020B0604020202020204" pitchFamily="34" charset="0"/>
              <a:buNone/>
            </a:pPr>
            <a:r>
              <a:rPr lang="da-DK" dirty="0"/>
              <a:t>Tallene er hentet fra HR, 2025. Keld Sørensen</a:t>
            </a:r>
          </a:p>
        </p:txBody>
      </p:sp>
    </p:spTree>
    <p:extLst>
      <p:ext uri="{BB962C8B-B14F-4D97-AF65-F5344CB8AC3E}">
        <p14:creationId xmlns:p14="http://schemas.microsoft.com/office/powerpoint/2010/main" val="151368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C896355-3DDC-9949-861F-AD0908BFCC23}" type="slidenum">
              <a:rPr lang="en-US" smtClean="0"/>
              <a:t>7</a:t>
            </a:fld>
            <a:endParaRPr lang="en-US"/>
          </a:p>
        </p:txBody>
      </p:sp>
    </p:spTree>
    <p:extLst>
      <p:ext uri="{BB962C8B-B14F-4D97-AF65-F5344CB8AC3E}">
        <p14:creationId xmlns:p14="http://schemas.microsoft.com/office/powerpoint/2010/main" val="101826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660881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2011152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2" y="1155050"/>
            <a:ext cx="8091261" cy="369322"/>
          </a:xfrm>
          <a:prstGeom prst="rect">
            <a:avLst/>
          </a:prstGeom>
        </p:spPr>
        <p:txBody>
          <a:bodyPr wrap="square" lIns="91428" tIns="45715" rIns="91428" bIns="45715">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7" y="1960595"/>
            <a:ext cx="2327619" cy="320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22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0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3" y="1960598"/>
            <a:ext cx="2327619" cy="376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2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80" y="1959814"/>
            <a:ext cx="2285301" cy="362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2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9"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3" y="1959814"/>
            <a:ext cx="2327619"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3983"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22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22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30" y="2241762"/>
            <a:ext cx="368255"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8"/>
            <a:ext cx="416717" cy="397336"/>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3" y="2621889"/>
            <a:ext cx="319516" cy="568784"/>
          </a:xfrm>
          <a:prstGeom prst="rect">
            <a:avLst/>
          </a:prstGeom>
        </p:spPr>
      </p:pic>
      <p:sp>
        <p:nvSpPr>
          <p:cNvPr id="22" name="Rektangel 21"/>
          <p:cNvSpPr/>
          <p:nvPr userDrawn="1"/>
        </p:nvSpPr>
        <p:spPr>
          <a:xfrm>
            <a:off x="509551" y="510321"/>
            <a:ext cx="6096000" cy="1200318"/>
          </a:xfrm>
          <a:prstGeom prst="rect">
            <a:avLst/>
          </a:prstGeom>
        </p:spPr>
        <p:txBody>
          <a:bodyPr lIns="91428" tIns="45715" rIns="91428" bIns="45715">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6"/>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601"/>
            <a:ext cx="3588621" cy="3500008"/>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2" name="Billede 1" descr="Et billede, der indeholder Grafik, Font/skrifttype, grafisk design, skærmbillede&#10;&#10;Automatisk genereret beskrivelse">
            <a:extLst>
              <a:ext uri="{FF2B5EF4-FFF2-40B4-BE49-F238E27FC236}">
                <a16:creationId xmlns:a16="http://schemas.microsoft.com/office/drawing/2014/main" id="{3F5718DB-591F-70BD-EF3D-F80F62C526E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14686013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3768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61466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03954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615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7"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2"/>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5"/>
            <a:ext cx="4229100" cy="3575410"/>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7"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7" y="0"/>
            <a:ext cx="4764087"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5" y="2804344"/>
            <a:ext cx="3592839" cy="3222624"/>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53" name="Title 4"/>
          <p:cNvSpPr>
            <a:spLocks noGrp="1"/>
          </p:cNvSpPr>
          <p:nvPr>
            <p:ph type="title" hasCustomPrompt="1"/>
          </p:nvPr>
        </p:nvSpPr>
        <p:spPr>
          <a:xfrm>
            <a:off x="8027667" y="943463"/>
            <a:ext cx="3592836" cy="1621619"/>
          </a:xfrm>
        </p:spPr>
        <p:txBody>
          <a:bodyPr/>
          <a:lstStyle>
            <a:lvl1pPr>
              <a:defRPr sz="3600">
                <a:solidFill>
                  <a:schemeClr val="bg1"/>
                </a:solidFill>
              </a:defRPr>
            </a:lvl1pPr>
          </a:lstStyle>
          <a:p>
            <a:r>
              <a:rPr lang="en-US" dirty="0"/>
              <a:t>CLICK TO EDIT TITLE</a:t>
            </a:r>
          </a:p>
        </p:txBody>
      </p:sp>
      <p:pic>
        <p:nvPicPr>
          <p:cNvPr id="2" name="Billede 1" descr="Et billede, der indeholder Grafik, Font/skrifttype, grafisk design, skærmbillede&#10;&#10;Automatisk genereret beskrivelse">
            <a:extLst>
              <a:ext uri="{FF2B5EF4-FFF2-40B4-BE49-F238E27FC236}">
                <a16:creationId xmlns:a16="http://schemas.microsoft.com/office/drawing/2014/main" id="{83406409-CA04-EEB8-76C8-D9F663A25DE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385843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a:t>
            </a:fld>
            <a:endParaRPr lang="en-US" dirty="0"/>
          </a:p>
        </p:txBody>
      </p:sp>
      <p:grpSp>
        <p:nvGrpSpPr>
          <p:cNvPr id="54" name="Gruppe 53"/>
          <p:cNvGrpSpPr/>
          <p:nvPr userDrawn="1"/>
        </p:nvGrpSpPr>
        <p:grpSpPr>
          <a:xfrm>
            <a:off x="4733281" y="657227"/>
            <a:ext cx="405155"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60" y="359277"/>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24160" y="2143360"/>
            <a:ext cx="4490445" cy="3752116"/>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pic>
        <p:nvPicPr>
          <p:cNvPr id="2" name="Billede 1">
            <a:extLst>
              <a:ext uri="{FF2B5EF4-FFF2-40B4-BE49-F238E27FC236}">
                <a16:creationId xmlns:a16="http://schemas.microsoft.com/office/drawing/2014/main" id="{0EBB2894-2A8D-5D8C-889A-82282182FC3E}"/>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373375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39544" indent="-439544">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a:xfrm>
            <a:off x="609600" y="6356355"/>
            <a:ext cx="2844800" cy="365125"/>
          </a:xfrm>
          <a:prstGeom prst="rect">
            <a:avLst/>
          </a:prstGeom>
        </p:spPr>
        <p:txBody>
          <a:bodyPr lIns="117211" tIns="58605" rIns="117211" bIns="58605"/>
          <a:lstStyle/>
          <a:p>
            <a:fld id="{C8F93BCC-6FC8-4C7D-A6DF-04C07E19DAD2}" type="datetime3">
              <a:rPr lang="da-DK" smtClean="0"/>
              <a:t>30.10.2025</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6743689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604537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x Pictures righ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a:t>Drag &amp; Drop Image</a:t>
            </a:r>
          </a:p>
        </p:txBody>
      </p:sp>
    </p:spTree>
    <p:extLst>
      <p:ext uri="{BB962C8B-B14F-4D97-AF65-F5344CB8AC3E}">
        <p14:creationId xmlns:p14="http://schemas.microsoft.com/office/powerpoint/2010/main" val="1695144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3CA9516D-ED55-4517-8DF7-CF64EE56AE0C}" type="datetimeFigureOut">
              <a:rPr lang="da-DK" smtClean="0"/>
              <a:t>30-10-2025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AA590787-B5DC-4271-BFE8-A5B395D8B81B}" type="slidenum">
              <a:rPr lang="da-DK" smtClean="0"/>
              <a:t>‹#›</a:t>
            </a:fld>
            <a:endParaRPr lang="da-DK"/>
          </a:p>
        </p:txBody>
      </p:sp>
    </p:spTree>
    <p:extLst>
      <p:ext uri="{BB962C8B-B14F-4D97-AF65-F5344CB8AC3E}">
        <p14:creationId xmlns:p14="http://schemas.microsoft.com/office/powerpoint/2010/main" val="61855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2 x billeder højre">
    <p:spTree>
      <p:nvGrpSpPr>
        <p:cNvPr id="1" name=""/>
        <p:cNvGrpSpPr/>
        <p:nvPr/>
      </p:nvGrpSpPr>
      <p:grpSpPr>
        <a:xfrm>
          <a:off x="0" y="0"/>
          <a:ext cx="0" cy="0"/>
          <a:chOff x="0" y="0"/>
          <a:chExt cx="0" cy="0"/>
        </a:xfrm>
      </p:grpSpPr>
      <p:sp>
        <p:nvSpPr>
          <p:cNvPr id="9" name="Picture Placeholder 4"/>
          <p:cNvSpPr>
            <a:spLocks noGrp="1"/>
          </p:cNvSpPr>
          <p:nvPr>
            <p:ph type="pic" sz="quarter" idx="14" hasCustomPrompt="1"/>
          </p:nvPr>
        </p:nvSpPr>
        <p:spPr>
          <a:xfrm>
            <a:off x="7427912" y="3418702"/>
            <a:ext cx="4764087" cy="34339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766763" y="657225"/>
            <a:ext cx="4542975" cy="1486727"/>
          </a:xfrm>
          <a:prstGeom prst="rect">
            <a:avLst/>
          </a:prstGeom>
        </p:spPr>
        <p:txBody>
          <a:bodyPr lIns="0" tIns="0"/>
          <a:lstStyle>
            <a:lvl1pPr>
              <a:defRPr sz="3600">
                <a:latin typeface="+mn-lt"/>
              </a:defRPr>
            </a:lvl1pPr>
          </a:lstStyle>
          <a:p>
            <a:r>
              <a:rPr lang="en-US" dirty="0"/>
              <a:t>KLIK HER FOR AT ÆNDRE TITEL</a:t>
            </a:r>
          </a:p>
        </p:txBody>
      </p:sp>
      <p:sp>
        <p:nvSpPr>
          <p:cNvPr id="7" name="Pladsholder til tekst 3"/>
          <p:cNvSpPr>
            <a:spLocks noGrp="1"/>
          </p:cNvSpPr>
          <p:nvPr>
            <p:ph type="body" sz="quarter" idx="15" hasCustomPrompt="1"/>
          </p:nvPr>
        </p:nvSpPr>
        <p:spPr>
          <a:xfrm>
            <a:off x="766764" y="2205038"/>
            <a:ext cx="4542974" cy="3575409"/>
          </a:xfrm>
        </p:spPr>
        <p:txBody>
          <a:bodyPr/>
          <a:lstStyle>
            <a:lvl1pPr marL="285750" indent="-285750">
              <a:lnSpc>
                <a:spcPct val="100000"/>
              </a:lnSpc>
              <a:spcBef>
                <a:spcPts val="600"/>
              </a:spcBef>
              <a:buFontTx/>
              <a:buBlip>
                <a:blip r:embed="rId2"/>
              </a:buBlip>
              <a:defRPr sz="1600" baseline="0"/>
            </a:lvl1pPr>
          </a:lstStyle>
          <a:p>
            <a:pPr lvl="0"/>
            <a:r>
              <a:rPr lang="da-DK" dirty="0"/>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41870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ladsholder til tekst 6"/>
          <p:cNvSpPr>
            <a:spLocks noGrp="1"/>
          </p:cNvSpPr>
          <p:nvPr>
            <p:ph type="body" sz="quarter" idx="13" hasCustomPrompt="1"/>
          </p:nvPr>
        </p:nvSpPr>
        <p:spPr>
          <a:xfrm>
            <a:off x="3071813" y="6363837"/>
            <a:ext cx="1819117"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755827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418582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6"/>
            <a:ext cx="7341129" cy="1036319"/>
          </a:xfrm>
          <a:solidFill>
            <a:schemeClr val="bg1"/>
          </a:solidFill>
        </p:spPr>
        <p:txBody>
          <a:bodyPr tIns="107988"/>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6" name="Billede 5">
            <a:extLst>
              <a:ext uri="{FF2B5EF4-FFF2-40B4-BE49-F238E27FC236}">
                <a16:creationId xmlns:a16="http://schemas.microsoft.com/office/drawing/2014/main" id="{D985AE43-C3E4-6032-146A-33D7C6B0898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2" name="Billede 1">
            <a:extLst>
              <a:ext uri="{FF2B5EF4-FFF2-40B4-BE49-F238E27FC236}">
                <a16:creationId xmlns:a16="http://schemas.microsoft.com/office/drawing/2014/main" id="{9CFB6A35-5CFB-B0BF-170D-8932BA1D1893}"/>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327691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pic>
        <p:nvPicPr>
          <p:cNvPr id="2" name="Billede 1">
            <a:extLst>
              <a:ext uri="{FF2B5EF4-FFF2-40B4-BE49-F238E27FC236}">
                <a16:creationId xmlns:a16="http://schemas.microsoft.com/office/drawing/2014/main" id="{B4EE46C6-7BFE-DCB6-AC1D-110C94872B8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611654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39556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dirty="0" err="1"/>
              <a:t>Insert</a:t>
            </a:r>
            <a:r>
              <a:rPr lang="da-DK" dirty="0"/>
              <a:t> </a:t>
            </a:r>
            <a:r>
              <a:rPr lang="da-DK" dirty="0" err="1"/>
              <a:t>bullets</a:t>
            </a:r>
            <a:endParaRPr lang="da-DK" dirty="0"/>
          </a:p>
        </p:txBody>
      </p:sp>
    </p:spTree>
    <p:extLst>
      <p:ext uri="{BB962C8B-B14F-4D97-AF65-F5344CB8AC3E}">
        <p14:creationId xmlns:p14="http://schemas.microsoft.com/office/powerpoint/2010/main" val="403026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err="1"/>
              <a:t>Insert</a:t>
            </a:r>
            <a:r>
              <a:rPr lang="da-DK" dirty="0"/>
              <a:t> </a:t>
            </a:r>
            <a:r>
              <a:rPr lang="da-DK" dirty="0" err="1"/>
              <a:t>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871884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521584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8" name="Billede 7" descr="Et billede, der indeholder tekst, Font/skrifttype, plakat, Grafik&#10;&#10;Automatisk genereret beskrivelse">
            <a:extLst>
              <a:ext uri="{FF2B5EF4-FFF2-40B4-BE49-F238E27FC236}">
                <a16:creationId xmlns:a16="http://schemas.microsoft.com/office/drawing/2014/main" id="{926C3361-06EB-F5CA-D00E-E463D1C4F22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520" y="5901257"/>
            <a:ext cx="746657" cy="796434"/>
          </a:xfrm>
          <a:prstGeom prst="rect">
            <a:avLst/>
          </a:prstGeom>
        </p:spPr>
      </p:pic>
    </p:spTree>
    <p:extLst>
      <p:ext uri="{BB962C8B-B14F-4D97-AF65-F5344CB8AC3E}">
        <p14:creationId xmlns:p14="http://schemas.microsoft.com/office/powerpoint/2010/main" val="4194923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615353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720028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898793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19867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6"/>
            <a:ext cx="7341129" cy="1036319"/>
          </a:xfrm>
          <a:solidFill>
            <a:schemeClr val="bg1"/>
          </a:solidFill>
        </p:spPr>
        <p:txBody>
          <a:bodyPr tIns="107988"/>
          <a:lstStyle>
            <a:lvl1pPr algn="ctr">
              <a:defRPr sz="2800" baseline="0">
                <a:solidFill>
                  <a:schemeClr val="tx1"/>
                </a:solidFill>
              </a:defRPr>
            </a:lvl1pPr>
          </a:lstStyle>
          <a:p>
            <a:r>
              <a:rPr lang="en-US" dirty="0"/>
              <a:t>BREAK</a:t>
            </a:r>
            <a:br>
              <a:rPr lang="en-US" dirty="0"/>
            </a:br>
            <a:r>
              <a:rPr lang="en-US" dirty="0"/>
              <a:t>HEADLINE</a:t>
            </a:r>
          </a:p>
        </p:txBody>
      </p:sp>
      <p:pic>
        <p:nvPicPr>
          <p:cNvPr id="3" name="Billede 2">
            <a:extLst>
              <a:ext uri="{FF2B5EF4-FFF2-40B4-BE49-F238E27FC236}">
                <a16:creationId xmlns:a16="http://schemas.microsoft.com/office/drawing/2014/main" id="{5318F35F-FDF9-B4C7-1E78-D6A3D9A10091}"/>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567169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a:t>
            </a:fld>
            <a:endParaRPr lang="en-US" dirty="0"/>
          </a:p>
        </p:txBody>
      </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dirty="0"/>
              <a:t>CLICK TO EDIT TITLE</a:t>
            </a:r>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pic>
        <p:nvPicPr>
          <p:cNvPr id="2" name="Billede 1">
            <a:extLst>
              <a:ext uri="{FF2B5EF4-FFF2-40B4-BE49-F238E27FC236}">
                <a16:creationId xmlns:a16="http://schemas.microsoft.com/office/drawing/2014/main" id="{ECC376DD-D7EF-0158-A0DE-F00F9AEC9364}"/>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9116740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diasnummer 5"/>
          <p:cNvSpPr>
            <a:spLocks noGrp="1"/>
          </p:cNvSpPr>
          <p:nvPr>
            <p:ph type="sldNum" sz="quarter" idx="12"/>
          </p:nvPr>
        </p:nvSpPr>
        <p:spPr/>
        <p:txBody>
          <a:bodyPr/>
          <a:lstStyle>
            <a:lvl1pPr>
              <a:defRPr/>
            </a:lvl1pPr>
          </a:lstStyle>
          <a:p>
            <a:pPr>
              <a:defRPr/>
            </a:pPr>
            <a:fld id="{A41F21F6-5077-42E8-A127-369873FCCBDF}" type="slidenum">
              <a:rPr lang="da-DK"/>
              <a:pPr>
                <a:defRPr/>
              </a:pPr>
              <a:t>‹#›</a:t>
            </a:fld>
            <a:endParaRPr lang="da-DK"/>
          </a:p>
        </p:txBody>
      </p:sp>
    </p:spTree>
    <p:extLst>
      <p:ext uri="{BB962C8B-B14F-4D97-AF65-F5344CB8AC3E}">
        <p14:creationId xmlns:p14="http://schemas.microsoft.com/office/powerpoint/2010/main" val="993069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696649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6338006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705333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bille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9880810" y="3488635"/>
            <a:ext cx="2311191" cy="336936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0"/>
            <a:ext cx="5140184"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5"/>
            <a:ext cx="5140185" cy="3738268"/>
          </a:xfrm>
        </p:spPr>
        <p:txBody>
          <a:bodyPr/>
          <a:lstStyle>
            <a:lvl1pPr marL="285739" indent="-285739">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9880810" y="-1"/>
            <a:ext cx="2311191" cy="334948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7" hasCustomPrompt="1"/>
          </p:nvPr>
        </p:nvSpPr>
        <p:spPr>
          <a:xfrm>
            <a:off x="7427914" y="3488635"/>
            <a:ext cx="2311191" cy="336936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8" hasCustomPrompt="1"/>
          </p:nvPr>
        </p:nvSpPr>
        <p:spPr>
          <a:xfrm>
            <a:off x="7427914" y="-1"/>
            <a:ext cx="2311191" cy="334948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73302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a:lstStyle>
            <a:lvl1pPr marL="285750" indent="-285750">
              <a:buFontTx/>
              <a:buBlip>
                <a:blip r:embed="rId2"/>
              </a:buBlip>
              <a:defRPr/>
            </a:lvl1pPr>
          </a:lstStyle>
          <a:p>
            <a:pPr lvl="0"/>
            <a:r>
              <a:rPr lang="da-DK" dirty="0"/>
              <a:t>INSERT TEXT</a:t>
            </a:r>
          </a:p>
        </p:txBody>
      </p:sp>
    </p:spTree>
    <p:extLst>
      <p:ext uri="{BB962C8B-B14F-4D97-AF65-F5344CB8AC3E}">
        <p14:creationId xmlns:p14="http://schemas.microsoft.com/office/powerpoint/2010/main" val="56923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lvl1pPr marL="439544" indent="-439544">
              <a:buClr>
                <a:srgbClr val="54616E"/>
              </a:buClr>
              <a:buSzPct val="100000"/>
              <a:buFont typeface="Arial" pitchFamily="34" charset="0"/>
              <a:buChar cha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p:cNvSpPr>
            <a:spLocks noGrp="1"/>
          </p:cNvSpPr>
          <p:nvPr>
            <p:ph type="dt" sz="half" idx="10"/>
          </p:nvPr>
        </p:nvSpPr>
        <p:spPr>
          <a:xfrm>
            <a:off x="609600" y="6356355"/>
            <a:ext cx="2844800" cy="365125"/>
          </a:xfrm>
          <a:prstGeom prst="rect">
            <a:avLst/>
          </a:prstGeom>
        </p:spPr>
        <p:txBody>
          <a:bodyPr lIns="117211" tIns="58605" rIns="117211" bIns="58605"/>
          <a:lstStyle/>
          <a:p>
            <a:fld id="{C8F93BCC-6FC8-4C7D-A6DF-04C07E19DAD2}" type="datetime3">
              <a:rPr lang="da-DK" smtClean="0"/>
              <a:t>30.10.2025</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7807185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 x Picture right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52863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3" name="Title 4"/>
          <p:cNvSpPr>
            <a:spLocks noGrp="1"/>
          </p:cNvSpPr>
          <p:nvPr>
            <p:ph type="title" hasCustomPrompt="1"/>
          </p:nvPr>
        </p:nvSpPr>
        <p:spPr>
          <a:xfrm>
            <a:off x="587376" y="370291"/>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52126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a:xfrm>
            <a:off x="609600" y="6356352"/>
            <a:ext cx="2844800" cy="365125"/>
          </a:xfrm>
          <a:prstGeom prst="rect">
            <a:avLst/>
          </a:prstGeom>
        </p:spPr>
        <p:txBody>
          <a:bodyPr lIns="117226" tIns="58613" rIns="117226" bIns="58613"/>
          <a:lstStyle/>
          <a:p>
            <a:fld id="{C80C8121-9C5C-4783-821D-F1ABAD167C32}" type="datetime3">
              <a:rPr lang="da-DK" smtClean="0"/>
              <a:t>30.10.2025</a:t>
            </a:fld>
            <a:endParaRPr lang="da-DK"/>
          </a:p>
        </p:txBody>
      </p:sp>
      <p:sp>
        <p:nvSpPr>
          <p:cNvPr id="5" name="Pladsholder til diasnummer 4"/>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63377517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grpSp>
        <p:nvGrpSpPr>
          <p:cNvPr id="30" name="Gruppe 29"/>
          <p:cNvGrpSpPr/>
          <p:nvPr userDrawn="1"/>
        </p:nvGrpSpPr>
        <p:grpSpPr>
          <a:xfrm>
            <a:off x="0" y="657227"/>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8" y="370768"/>
            <a:ext cx="4516439" cy="1473911"/>
          </a:xfrm>
        </p:spPr>
        <p:txBody>
          <a:bodyPr/>
          <a:lstStyle>
            <a:lvl1pPr>
              <a:defRPr sz="3600"/>
            </a:lvl1pPr>
          </a:lstStyle>
          <a:p>
            <a:r>
              <a:rPr lang="en-US" dirty="0"/>
              <a:t>CLICK TO EDIT TITLE</a:t>
            </a:r>
          </a:p>
        </p:txBody>
      </p:sp>
      <p:sp>
        <p:nvSpPr>
          <p:cNvPr id="29" name="Pladsholder til tekst 10"/>
          <p:cNvSpPr>
            <a:spLocks noGrp="1"/>
          </p:cNvSpPr>
          <p:nvPr>
            <p:ph type="body" sz="quarter" idx="12" hasCustomPrompt="1"/>
          </p:nvPr>
        </p:nvSpPr>
        <p:spPr>
          <a:xfrm>
            <a:off x="587378" y="2065341"/>
            <a:ext cx="4516439" cy="3243263"/>
          </a:xfrm>
        </p:spPr>
        <p:txBody>
          <a:bodyPr/>
          <a:lstStyle>
            <a:lvl1pPr marL="285715" indent="-285715">
              <a:buFontTx/>
              <a:buBlip>
                <a:blip r:embed="rId2"/>
              </a:buBlip>
              <a:defRPr/>
            </a:lvl1pPr>
          </a:lstStyle>
          <a:p>
            <a:pPr lvl="0"/>
            <a:r>
              <a:rPr lang="da-DK" dirty="0" err="1"/>
              <a:t>Insert</a:t>
            </a:r>
            <a:r>
              <a:rPr lang="da-DK" dirty="0"/>
              <a:t> </a:t>
            </a:r>
            <a:r>
              <a:rPr lang="da-DK" dirty="0" err="1"/>
              <a:t>bullets</a:t>
            </a:r>
            <a:endParaRPr lang="da-DK" dirty="0"/>
          </a:p>
        </p:txBody>
      </p:sp>
    </p:spTree>
    <p:extLst>
      <p:ext uri="{BB962C8B-B14F-4D97-AF65-F5344CB8AC3E}">
        <p14:creationId xmlns:p14="http://schemas.microsoft.com/office/powerpoint/2010/main" val="233544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1379324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2" name="Billede 1">
            <a:extLst>
              <a:ext uri="{FF2B5EF4-FFF2-40B4-BE49-F238E27FC236}">
                <a16:creationId xmlns:a16="http://schemas.microsoft.com/office/drawing/2014/main" id="{9FF2EFA6-F1FE-FF8E-3C0C-0916E07F2FD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173929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pic>
        <p:nvPicPr>
          <p:cNvPr id="2" name="Billede 1">
            <a:extLst>
              <a:ext uri="{FF2B5EF4-FFF2-40B4-BE49-F238E27FC236}">
                <a16:creationId xmlns:a16="http://schemas.microsoft.com/office/drawing/2014/main" id="{6EF8D06C-25A1-6943-B3A0-ED8C1F3AD802}"/>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34202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0"/>
            <a:ext cx="5108574"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5003129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094084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7"/>
            <a:ext cx="4516438"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2087554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177062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227725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grpSp>
        <p:nvGrpSpPr>
          <p:cNvPr id="30" name="Gruppe 29"/>
          <p:cNvGrpSpPr/>
          <p:nvPr userDrawn="1"/>
        </p:nvGrpSpPr>
        <p:grpSpPr>
          <a:xfrm>
            <a:off x="0" y="657227"/>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8" y="370768"/>
            <a:ext cx="4516439" cy="1473911"/>
          </a:xfrm>
        </p:spPr>
        <p:txBody>
          <a:bodyPr/>
          <a:lstStyle>
            <a:lvl1pPr>
              <a:defRPr sz="3600"/>
            </a:lvl1pPr>
          </a:lstStyle>
          <a:p>
            <a:r>
              <a:rPr lang="en-US" dirty="0"/>
              <a:t>CLICK TO EDIT TITLE</a:t>
            </a:r>
          </a:p>
        </p:txBody>
      </p:sp>
      <p:sp>
        <p:nvSpPr>
          <p:cNvPr id="29" name="Pladsholder til tekst 10"/>
          <p:cNvSpPr>
            <a:spLocks noGrp="1"/>
          </p:cNvSpPr>
          <p:nvPr>
            <p:ph type="body" sz="quarter" idx="12" hasCustomPrompt="1"/>
          </p:nvPr>
        </p:nvSpPr>
        <p:spPr>
          <a:xfrm>
            <a:off x="587378" y="2065341"/>
            <a:ext cx="4516439" cy="3243263"/>
          </a:xfrm>
        </p:spPr>
        <p:txBody>
          <a:bodyPr/>
          <a:lstStyle>
            <a:lvl1pPr marL="285715" indent="-285715">
              <a:buFontTx/>
              <a:buBlip>
                <a:blip r:embed="rId2"/>
              </a:buBlip>
              <a:defRPr/>
            </a:lvl1pPr>
          </a:lstStyle>
          <a:p>
            <a:pPr lvl="0"/>
            <a:r>
              <a:rPr lang="da-DK" dirty="0" err="1"/>
              <a:t>Insert</a:t>
            </a:r>
            <a:r>
              <a:rPr lang="da-DK" dirty="0"/>
              <a:t> </a:t>
            </a:r>
            <a:r>
              <a:rPr lang="da-DK" dirty="0" err="1"/>
              <a:t>bullets</a:t>
            </a:r>
            <a:endParaRPr lang="da-DK"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8" name="Billede 7" descr="Et billede, der indeholder tekst, Font/skrifttype, plakat, Grafik&#10;&#10;Automatisk genereret beskrivelse">
            <a:extLst>
              <a:ext uri="{FF2B5EF4-FFF2-40B4-BE49-F238E27FC236}">
                <a16:creationId xmlns:a16="http://schemas.microsoft.com/office/drawing/2014/main" id="{5241C520-CE06-1F0D-6D82-0409C1E6E98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520" y="5901257"/>
            <a:ext cx="746657" cy="796434"/>
          </a:xfrm>
          <a:prstGeom prst="rect">
            <a:avLst/>
          </a:prstGeom>
        </p:spPr>
      </p:pic>
    </p:spTree>
    <p:extLst>
      <p:ext uri="{BB962C8B-B14F-4D97-AF65-F5344CB8AC3E}">
        <p14:creationId xmlns:p14="http://schemas.microsoft.com/office/powerpoint/2010/main" val="993830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612408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621679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819947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grpSp>
        <p:nvGrpSpPr>
          <p:cNvPr id="5" name="Gruppe 4"/>
          <p:cNvGrpSpPr/>
          <p:nvPr userDrawn="1"/>
        </p:nvGrpSpPr>
        <p:grpSpPr>
          <a:xfrm>
            <a:off x="-3502" y="657225"/>
            <a:ext cx="405154"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254561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pic>
        <p:nvPicPr>
          <p:cNvPr id="2" name="Billede 1">
            <a:extLst>
              <a:ext uri="{FF2B5EF4-FFF2-40B4-BE49-F238E27FC236}">
                <a16:creationId xmlns:a16="http://schemas.microsoft.com/office/drawing/2014/main" id="{55B1098F-AC8E-11C9-B166-250CB8CE819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40529952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Presentation ">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dirty="0"/>
              <a:t>Drag &amp; </a:t>
            </a:r>
            <a:r>
              <a:rPr lang="en-gb" dirty="0" err="1"/>
              <a:t>DropImage</a:t>
            </a:r>
            <a:endParaRPr lang="en-gb" dirty="0"/>
          </a:p>
        </p:txBody>
      </p:sp>
      <p:sp>
        <p:nvSpPr>
          <p:cNvPr id="5" name="Title 4"/>
          <p:cNvSpPr>
            <a:spLocks noGrp="1"/>
          </p:cNvSpPr>
          <p:nvPr>
            <p:ph type="title" hasCustomPrompt="1"/>
          </p:nvPr>
        </p:nvSpPr>
        <p:spPr>
          <a:xfrm>
            <a:off x="2441575" y="2676493"/>
            <a:ext cx="7341129" cy="1036319"/>
          </a:xfrm>
          <a:solidFill>
            <a:schemeClr val="bg1"/>
          </a:solidFill>
        </p:spPr>
        <p:txBody>
          <a:bodyPr tIns="108000" rtlCol="0"/>
          <a:lstStyle>
            <a:lvl1pPr algn="ctr">
              <a:defRPr sz="2800" baseline="0">
                <a:solidFill>
                  <a:schemeClr val="tx1"/>
                </a:solidFill>
              </a:defRPr>
            </a:lvl1pPr>
          </a:lstStyle>
          <a:p>
            <a:pPr rtl="0"/>
            <a:r>
              <a:rPr lang="en-gb"/>
              <a:t>AALBORG UNIVERSITY</a:t>
            </a:r>
            <a:br>
              <a:rPr lang="en-US" dirty="0"/>
            </a:br>
            <a:r>
              <a:rPr lang="en-gb"/>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rtlCol="0">
            <a:noAutofit/>
          </a:bodyPr>
          <a:lstStyle>
            <a:lvl1pPr marL="0" indent="0" algn="ctr">
              <a:buFontTx/>
              <a:buNone/>
              <a:defRPr sz="1800" spc="300" baseline="0"/>
            </a:lvl1pPr>
          </a:lstStyle>
          <a:p>
            <a:pPr lvl="0" rtl="0"/>
            <a:r>
              <a:rPr lang="en-gb"/>
              <a:t>BY NAVN NAVNESEN</a:t>
            </a:r>
          </a:p>
        </p:txBody>
      </p:sp>
      <p:pic>
        <p:nvPicPr>
          <p:cNvPr id="6" name="Billede 5">
            <a:extLst>
              <a:ext uri="{FF2B5EF4-FFF2-40B4-BE49-F238E27FC236}">
                <a16:creationId xmlns:a16="http://schemas.microsoft.com/office/drawing/2014/main" id="{91AFF247-11C1-B43C-B570-5BE6823FF7A4}"/>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029403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ank w.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rtl="0"/>
            <a:fld id="{D8D877B3-D348-4611-9BDB-C5374591D951}" type="slidenum">
              <a:rPr lang="en-US" smtClean="0"/>
              <a:pPr rtl="0"/>
              <a:t>‹#›</a:t>
            </a:fld>
            <a:endParaRPr lang="en-US"/>
          </a:p>
        </p:txBody>
      </p:sp>
      <p:sp>
        <p:nvSpPr>
          <p:cNvPr id="3" name="Title 4"/>
          <p:cNvSpPr>
            <a:spLocks noGrp="1"/>
          </p:cNvSpPr>
          <p:nvPr>
            <p:ph type="title" hasCustomPrompt="1"/>
          </p:nvPr>
        </p:nvSpPr>
        <p:spPr>
          <a:xfrm>
            <a:off x="587374" y="370290"/>
            <a:ext cx="5108575" cy="1474385"/>
          </a:xfrm>
        </p:spPr>
        <p:txBody>
          <a:bodyPr rtlCol="0"/>
          <a:lstStyle>
            <a:lvl1pPr>
              <a:defRPr sz="3600"/>
            </a:lvl1pPr>
          </a:lstStyle>
          <a:p>
            <a:pPr rtl="0"/>
            <a:r>
              <a:rPr lang="en-gb"/>
              <a:t>CLICK TO EDIT TITLE</a:t>
            </a:r>
          </a:p>
        </p:txBody>
      </p:sp>
      <p:sp>
        <p:nvSpPr>
          <p:cNvPr id="5" name="Pladsholder til tekst 10"/>
          <p:cNvSpPr>
            <a:spLocks noGrp="1"/>
          </p:cNvSpPr>
          <p:nvPr>
            <p:ph type="body" sz="quarter" idx="12" hasCustomPrompt="1"/>
          </p:nvPr>
        </p:nvSpPr>
        <p:spPr>
          <a:xfrm>
            <a:off x="587375" y="2065337"/>
            <a:ext cx="10752512" cy="3703696"/>
          </a:xfrm>
        </p:spPr>
        <p:txBody>
          <a:bodyPr rtlCol="0"/>
          <a:lstStyle>
            <a:lvl1pPr marL="285750" indent="-285750">
              <a:buFontTx/>
              <a:buBlip>
                <a:blip r:embed="rId2"/>
              </a:buBlip>
              <a:defRPr/>
            </a:lvl1pPr>
          </a:lstStyle>
          <a:p>
            <a:pPr lvl="0" rtl="0"/>
            <a:r>
              <a:rPr lang="en-gb"/>
              <a:t>INSERT TEXT</a:t>
            </a:r>
          </a:p>
        </p:txBody>
      </p:sp>
    </p:spTree>
    <p:extLst>
      <p:ext uri="{BB962C8B-B14F-4D97-AF65-F5344CB8AC3E}">
        <p14:creationId xmlns:p14="http://schemas.microsoft.com/office/powerpoint/2010/main" val="3931550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FORSKN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endParaRPr lang="en-US" dirty="0"/>
          </a:p>
        </p:txBody>
      </p:sp>
      <p:sp>
        <p:nvSpPr>
          <p:cNvPr id="7" name="Rectangle 6"/>
          <p:cNvSpPr/>
          <p:nvPr userDrawn="1"/>
        </p:nvSpPr>
        <p:spPr>
          <a:xfrm>
            <a:off x="2" y="0"/>
            <a:ext cx="40165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a:t>
            </a:fld>
            <a:endParaRPr lang="en-US" dirty="0"/>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endParaRPr lang="en-US" dirty="0"/>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algn="l" rtl="0"/>
            <a:r>
              <a:rPr lang="en-gb" sz="1050" b="1" i="0" spc="300">
                <a:solidFill>
                  <a:schemeClr val="bg1"/>
                </a:solidFill>
              </a:rPr>
              <a:t>FORSKNING</a:t>
            </a:r>
            <a:endParaRPr lang="da-DK" sz="1050" b="1" i="1" spc="300">
              <a:solidFill>
                <a:schemeClr val="bg1"/>
              </a:solidFill>
            </a:endParaRPr>
          </a:p>
        </p:txBody>
      </p:sp>
      <p:pic>
        <p:nvPicPr>
          <p:cNvPr id="8" name="Billede 7">
            <a:extLst>
              <a:ext uri="{FF2B5EF4-FFF2-40B4-BE49-F238E27FC236}">
                <a16:creationId xmlns:a16="http://schemas.microsoft.com/office/drawing/2014/main" id="{EBA54E59-0161-F856-D6AB-0737B5F5C6F3}"/>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432359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UDDANNELSE">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rgbClr val="DF67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4784"/>
            <a:ext cx="3609473" cy="261610"/>
          </a:xfrm>
          <a:prstGeom prst="rect">
            <a:avLst/>
          </a:prstGeom>
          <a:noFill/>
        </p:spPr>
        <p:txBody>
          <a:bodyPr wrap="square" rtlCol="0">
            <a:spAutoFit/>
          </a:bodyPr>
          <a:lstStyle/>
          <a:p>
            <a:pPr rtl="0"/>
            <a:r>
              <a:rPr lang="en-gb" sz="1050" b="1" spc="300">
                <a:solidFill>
                  <a:schemeClr val="bg1"/>
                </a:solidFill>
              </a:rPr>
              <a:t>UDDANNELSE</a:t>
            </a:r>
            <a:endParaRPr lang="da-DK" sz="1050" b="1" spc="300">
              <a:solidFill>
                <a:schemeClr val="bg1"/>
              </a:solidFill>
            </a:endParaRPr>
          </a:p>
        </p:txBody>
      </p:sp>
      <p:pic>
        <p:nvPicPr>
          <p:cNvPr id="8" name="Billede 7">
            <a:extLst>
              <a:ext uri="{FF2B5EF4-FFF2-40B4-BE49-F238E27FC236}">
                <a16:creationId xmlns:a16="http://schemas.microsoft.com/office/drawing/2014/main" id="{FBEB1E97-52C2-AD78-4347-06BA7A7B9B67}"/>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58326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5" y="367631"/>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3" y="2262583"/>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3"/>
            <a:ext cx="4886992" cy="3572737"/>
          </a:xfrm>
        </p:spPr>
        <p:txBody>
          <a:bodyPr>
            <a:normAutofit/>
          </a:bodyPr>
          <a:lstStyle>
            <a:lvl2pPr marL="285715" indent="-285715">
              <a:buFontTx/>
              <a:buBlip>
                <a:blip r:embed="rId2"/>
              </a:buBlip>
              <a:defRPr sz="1500" baseline="0"/>
            </a:lvl2pPr>
          </a:lstStyle>
          <a:p>
            <a:pPr lvl="1"/>
            <a:r>
              <a:rPr lang="da-DK" dirty="0" err="1"/>
              <a:t>Insert</a:t>
            </a:r>
            <a:r>
              <a:rPr lang="da-DK" dirty="0"/>
              <a:t> </a:t>
            </a:r>
            <a:r>
              <a:rPr lang="da-DK" dirty="0" err="1"/>
              <a:t>bullets</a:t>
            </a:r>
            <a:endParaRPr lang="da-DK" dirty="0"/>
          </a:p>
        </p:txBody>
      </p:sp>
      <p:sp>
        <p:nvSpPr>
          <p:cNvPr id="6"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rtl="0"/>
            <a:r>
              <a:rPr lang="en-gb" sz="1050" b="1" spc="300">
                <a:solidFill>
                  <a:schemeClr val="bg1"/>
                </a:solidFill>
              </a:rPr>
              <a:t>PROBLEMBASERET LÆRING</a:t>
            </a:r>
          </a:p>
        </p:txBody>
      </p:sp>
      <p:pic>
        <p:nvPicPr>
          <p:cNvPr id="8" name="Billede 7">
            <a:extLst>
              <a:ext uri="{FF2B5EF4-FFF2-40B4-BE49-F238E27FC236}">
                <a16:creationId xmlns:a16="http://schemas.microsoft.com/office/drawing/2014/main" id="{6F8F309F-1B7A-CC00-8725-DB70CE40067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7919114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rtl="0"/>
            <a:r>
              <a:rPr lang="en-gb" sz="1050" b="1" spc="300">
                <a:solidFill>
                  <a:schemeClr val="bg1"/>
                </a:solidFill>
              </a:rPr>
              <a:t>VIDENSAMARBEJDE</a:t>
            </a:r>
          </a:p>
        </p:txBody>
      </p:sp>
      <p:pic>
        <p:nvPicPr>
          <p:cNvPr id="8" name="Billede 7">
            <a:extLst>
              <a:ext uri="{FF2B5EF4-FFF2-40B4-BE49-F238E27FC236}">
                <a16:creationId xmlns:a16="http://schemas.microsoft.com/office/drawing/2014/main" id="{390B4DEA-6D05-80A7-CA7B-C1DB634D8A5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60818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INTERNATIONALISERING">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0"/>
            <a:ext cx="40165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3" name="Slide Number Placeholder 2"/>
          <p:cNvSpPr>
            <a:spLocks noGrp="1"/>
          </p:cNvSpPr>
          <p:nvPr>
            <p:ph type="sldNum" sz="quarter" idx="10"/>
          </p:nvPr>
        </p:nvSpPr>
        <p:spPr/>
        <p:txBody>
          <a:bodyPr rtlCol="0"/>
          <a:lstStyle/>
          <a:p>
            <a:pPr rtl="0"/>
            <a:fld id="{D8D877B3-D348-4611-9BDB-C5374591D951}" type="slidenum">
              <a:rPr lang="en-US" smtClean="0"/>
              <a:pPr rtl="0"/>
              <a:t>‹#›</a:t>
            </a:fld>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da-DK">
                <a:solidFill>
                  <a:schemeClr val="bg1"/>
                </a:solidFill>
              </a:endParaRPr>
            </a:p>
          </p:txBody>
        </p:sp>
      </p:grpSp>
      <p:sp>
        <p:nvSpPr>
          <p:cNvPr id="5" name="Tekstfelt 4"/>
          <p:cNvSpPr txBox="1"/>
          <p:nvPr userDrawn="1"/>
        </p:nvSpPr>
        <p:spPr>
          <a:xfrm rot="16200000">
            <a:off x="-1612898" y="4788631"/>
            <a:ext cx="3609473" cy="253916"/>
          </a:xfrm>
          <a:prstGeom prst="rect">
            <a:avLst/>
          </a:prstGeom>
          <a:noFill/>
        </p:spPr>
        <p:txBody>
          <a:bodyPr wrap="square" rtlCol="0">
            <a:spAutoFit/>
          </a:bodyPr>
          <a:lstStyle/>
          <a:p>
            <a:pPr algn="l" rtl="0"/>
            <a:r>
              <a:rPr lang="en-gb" sz="1050" b="1" spc="300">
                <a:solidFill>
                  <a:schemeClr val="bg1"/>
                </a:solidFill>
              </a:rPr>
              <a:t>INTERNATIONALISERING</a:t>
            </a:r>
            <a:endParaRPr lang="da-DK" sz="1050" b="1" i="1" spc="300">
              <a:solidFill>
                <a:schemeClr val="bg1"/>
              </a:solidFill>
            </a:endParaRPr>
          </a:p>
        </p:txBody>
      </p:sp>
      <p:pic>
        <p:nvPicPr>
          <p:cNvPr id="8" name="Billede 7">
            <a:extLst>
              <a:ext uri="{FF2B5EF4-FFF2-40B4-BE49-F238E27FC236}">
                <a16:creationId xmlns:a16="http://schemas.microsoft.com/office/drawing/2014/main" id="{CBFB40B3-5A57-712F-8979-A8BBB217C9EC}"/>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34079909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1497133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E283C191-9BF0-3B4A-1C72-976C4D72195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41146354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algn="ctr">
              <a:defRPr sz="1800" spc="300" baseline="0"/>
            </a:lvl1pPr>
          </a:lstStyle>
          <a:p>
            <a:pPr lvl="0"/>
            <a:r>
              <a:rPr lang="da-DK" dirty="0"/>
              <a:t>BY NAVN NAVNESEN</a:t>
            </a:r>
          </a:p>
        </p:txBody>
      </p:sp>
      <p:pic>
        <p:nvPicPr>
          <p:cNvPr id="2" name="Billede 1">
            <a:extLst>
              <a:ext uri="{FF2B5EF4-FFF2-40B4-BE49-F238E27FC236}">
                <a16:creationId xmlns:a16="http://schemas.microsoft.com/office/drawing/2014/main" id="{9B7D69CB-B6C9-A291-29DD-ED5AC416AA0A}"/>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24218402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pic>
        <p:nvPicPr>
          <p:cNvPr id="2" name="Billede 1">
            <a:extLst>
              <a:ext uri="{FF2B5EF4-FFF2-40B4-BE49-F238E27FC236}">
                <a16:creationId xmlns:a16="http://schemas.microsoft.com/office/drawing/2014/main" id="{2172F13B-1D0F-2A9B-B693-B2D26FC03975}"/>
              </a:ext>
            </a:extLst>
          </p:cNvPr>
          <p:cNvPicPr>
            <a:picLocks noChangeAspect="1"/>
          </p:cNvPicPr>
          <p:nvPr userDrawn="1"/>
        </p:nvPicPr>
        <p:blipFill>
          <a:blip r:embed="rId2" cstate="email">
            <a:extLst>
              <a:ext uri="{28A0092B-C50C-407E-A947-70E740481C1C}">
                <a14:useLocalDpi xmlns:a14="http://schemas.microsoft.com/office/drawing/2010/main" val="0"/>
              </a:ext>
            </a:extLst>
          </a:blip>
          <a:srcRect/>
          <a:stretch/>
        </p:blipFill>
        <p:spPr>
          <a:xfrm>
            <a:off x="5733520" y="5901257"/>
            <a:ext cx="746656" cy="796434"/>
          </a:xfrm>
          <a:prstGeom prst="rect">
            <a:avLst/>
          </a:prstGeom>
        </p:spPr>
      </p:pic>
    </p:spTree>
    <p:extLst>
      <p:ext uri="{BB962C8B-B14F-4D97-AF65-F5344CB8AC3E}">
        <p14:creationId xmlns:p14="http://schemas.microsoft.com/office/powerpoint/2010/main" val="1384615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0"/>
            <a:ext cx="5108574"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0" y="2216149"/>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7935826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587374" y="370290"/>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0827085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7"/>
            <a:ext cx="4516438"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361499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587376" y="359277"/>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6"/>
          </a:xfrm>
        </p:spPr>
        <p:txBody>
          <a:bodyPr/>
          <a:lstStyle>
            <a:lvl1pPr marL="285715" indent="-285715">
              <a:lnSpc>
                <a:spcPct val="100000"/>
              </a:lnSpc>
              <a:spcBef>
                <a:spcPts val="600"/>
              </a:spcBef>
              <a:buFontTx/>
              <a:buBlip>
                <a:blip r:embed="rId2"/>
              </a:buBlip>
              <a:defRPr sz="15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0" y="2262579"/>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dirty="0"/>
              <a:t>INSERT TEXT</a:t>
            </a:r>
          </a:p>
        </p:txBody>
      </p:sp>
    </p:spTree>
    <p:extLst>
      <p:ext uri="{BB962C8B-B14F-4D97-AF65-F5344CB8AC3E}">
        <p14:creationId xmlns:p14="http://schemas.microsoft.com/office/powerpoint/2010/main" val="42488235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31635495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pic>
        <p:nvPicPr>
          <p:cNvPr id="75" name="Billede 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38142964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pic>
        <p:nvPicPr>
          <p:cNvPr id="55" name="Billede 5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495" y="6396809"/>
            <a:ext cx="1172012" cy="293003"/>
          </a:xfrm>
          <a:prstGeom prst="rect">
            <a:avLst/>
          </a:prstGeom>
        </p:spPr>
      </p:pic>
    </p:spTree>
    <p:extLst>
      <p:ext uri="{BB962C8B-B14F-4D97-AF65-F5344CB8AC3E}">
        <p14:creationId xmlns:p14="http://schemas.microsoft.com/office/powerpoint/2010/main" val="39017442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9" y="957753"/>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79"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8301988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339887" y="593223"/>
            <a:ext cx="571468" cy="227164"/>
          </a:xfrm>
          <a:prstGeom prst="rect">
            <a:avLst/>
          </a:prstGeom>
        </p:spPr>
        <p:txBody>
          <a:bodyPr/>
          <a:lstStyle/>
          <a:p>
            <a:fld id="{D8D877B3-D348-4611-9BDB-C5374591D951}" type="slidenum">
              <a:rPr lang="en-US" smtClean="0"/>
              <a:pPr/>
              <a:t>‹#›</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4"/>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582392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25" name="Title 4"/>
          <p:cNvSpPr>
            <a:spLocks noGrp="1"/>
          </p:cNvSpPr>
          <p:nvPr>
            <p:ph type="title" hasCustomPrompt="1"/>
          </p:nvPr>
        </p:nvSpPr>
        <p:spPr>
          <a:xfrm>
            <a:off x="587375" y="357948"/>
            <a:ext cx="4229100" cy="1486727"/>
          </a:xfrm>
        </p:spPr>
        <p:txBody>
          <a:bodyPr/>
          <a:lstStyle>
            <a:lvl1pPr>
              <a:defRPr sz="3600"/>
            </a:lvl1pPr>
          </a:lstStyle>
          <a:p>
            <a:r>
              <a:rPr lang="en-US" dirty="0"/>
              <a:t>CLICK TO EDIT TITLE</a:t>
            </a:r>
          </a:p>
        </p:txBody>
      </p:sp>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27"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a:t>
            </a:fld>
            <a:endParaRPr lang="en-US" sz="600" b="1" spc="200" baseline="0" dirty="0">
              <a:latin typeface="+mn-lt"/>
            </a:endParaRPr>
          </a:p>
        </p:txBody>
      </p:sp>
    </p:spTree>
    <p:extLst>
      <p:ext uri="{BB962C8B-B14F-4D97-AF65-F5344CB8AC3E}">
        <p14:creationId xmlns:p14="http://schemas.microsoft.com/office/powerpoint/2010/main" val="35152851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804344"/>
            <a:ext cx="3592838"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53" name="Title 4"/>
          <p:cNvSpPr>
            <a:spLocks noGrp="1"/>
          </p:cNvSpPr>
          <p:nvPr>
            <p:ph type="title" hasCustomPrompt="1"/>
          </p:nvPr>
        </p:nvSpPr>
        <p:spPr>
          <a:xfrm>
            <a:off x="8027664" y="943460"/>
            <a:ext cx="3592836" cy="1621619"/>
          </a:xfrm>
        </p:spPr>
        <p:txBody>
          <a:bodyPr/>
          <a:lstStyle>
            <a:lvl1pPr>
              <a:defRPr sz="3600">
                <a:solidFill>
                  <a:schemeClr val="bg1"/>
                </a:solidFill>
              </a:defRPr>
            </a:lvl1pPr>
          </a:lstStyle>
          <a:p>
            <a:r>
              <a:rPr lang="en-US" dirty="0"/>
              <a:t>CLICK TO EDIT TITLE</a:t>
            </a:r>
          </a:p>
        </p:txBody>
      </p:sp>
      <p:pic>
        <p:nvPicPr>
          <p:cNvPr id="54" name="Billede 5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40849105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PBL">
    <p:spTree>
      <p:nvGrpSpPr>
        <p:cNvPr id="1" name=""/>
        <p:cNvGrpSpPr/>
        <p:nvPr/>
      </p:nvGrpSpPr>
      <p:grpSpPr>
        <a:xfrm>
          <a:off x="0" y="0"/>
          <a:ext cx="0" cy="0"/>
          <a:chOff x="0" y="0"/>
          <a:chExt cx="0" cy="0"/>
        </a:xfrm>
      </p:grpSpPr>
      <p:sp>
        <p:nvSpPr>
          <p:cNvPr id="5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rtlCol="0" anchor="ctr">
            <a:normAutofit/>
          </a:bodyPr>
          <a:lstStyle>
            <a:lvl1pPr algn="ctr">
              <a:defRPr sz="1000" b="1" baseline="0"/>
            </a:lvl1pPr>
          </a:lstStyle>
          <a:p>
            <a:pPr rtl="0"/>
            <a:r>
              <a:rPr lang="en-gb"/>
              <a:t>Drag &amp; Drop Image</a:t>
            </a:r>
          </a:p>
        </p:txBody>
      </p:sp>
      <p:sp>
        <p:nvSpPr>
          <p:cNvPr id="7" name="Rectangle 6"/>
          <p:cNvSpPr/>
          <p:nvPr userDrawn="1"/>
        </p:nvSpPr>
        <p:spPr>
          <a:xfrm>
            <a:off x="2" y="2190026"/>
            <a:ext cx="353474" cy="24811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sp>
        <p:nvSpPr>
          <p:cNvPr id="6" name="Title 4"/>
          <p:cNvSpPr>
            <a:spLocks noGrp="1"/>
          </p:cNvSpPr>
          <p:nvPr>
            <p:ph type="title" hasCustomPrompt="1"/>
          </p:nvPr>
        </p:nvSpPr>
        <p:spPr>
          <a:xfrm>
            <a:off x="587375" y="373446"/>
            <a:ext cx="4454526" cy="1471230"/>
          </a:xfrm>
        </p:spPr>
        <p:txBody>
          <a:bodyPr rtlCol="0"/>
          <a:lstStyle>
            <a:lvl1pPr>
              <a:defRPr sz="3600">
                <a:solidFill>
                  <a:schemeClr val="tx1"/>
                </a:solidFill>
              </a:defRPr>
            </a:lvl1pPr>
          </a:lstStyle>
          <a:p>
            <a:pPr rtl="0"/>
            <a:r>
              <a:rPr lang="en-gb"/>
              <a:t>CLICK TO EDIT TITLE</a:t>
            </a:r>
          </a:p>
        </p:txBody>
      </p:sp>
      <p:sp>
        <p:nvSpPr>
          <p:cNvPr id="4" name="Pladsholder til tekst 3"/>
          <p:cNvSpPr>
            <a:spLocks noGrp="1"/>
          </p:cNvSpPr>
          <p:nvPr>
            <p:ph type="body" sz="quarter" idx="12" hasCustomPrompt="1"/>
          </p:nvPr>
        </p:nvSpPr>
        <p:spPr>
          <a:xfrm>
            <a:off x="583406" y="2101809"/>
            <a:ext cx="4458495" cy="3600491"/>
          </a:xfrm>
        </p:spPr>
        <p:txBody>
          <a:bodyPr rtlCol="0"/>
          <a:lstStyle>
            <a:lvl1pPr marL="285750" indent="-285750">
              <a:buFontTx/>
              <a:buBlip>
                <a:blip r:embed="rId2"/>
              </a:buBlip>
              <a:defRPr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Insert text here</a:t>
            </a:r>
            <a:endParaRPr lang="da-DK" dirty="0"/>
          </a:p>
        </p:txBody>
      </p:sp>
      <p:sp>
        <p:nvSpPr>
          <p:cNvPr id="5" name="Tekstfelt 4"/>
          <p:cNvSpPr txBox="1"/>
          <p:nvPr userDrawn="1"/>
        </p:nvSpPr>
        <p:spPr>
          <a:xfrm rot="16200000">
            <a:off x="-1612897" y="2569661"/>
            <a:ext cx="3609473" cy="253916"/>
          </a:xfrm>
          <a:prstGeom prst="rect">
            <a:avLst/>
          </a:prstGeom>
          <a:noFill/>
        </p:spPr>
        <p:txBody>
          <a:bodyPr wrap="square" rtlCol="0">
            <a:spAutoFit/>
          </a:bodyPr>
          <a:lstStyle/>
          <a:p>
            <a:pPr rtl="0"/>
            <a:r>
              <a:rPr lang="en-gb" sz="1050" b="1" spc="300">
                <a:solidFill>
                  <a:schemeClr val="bg1"/>
                </a:solidFill>
              </a:rPr>
              <a:t>VIDENSAMARBEJDE</a:t>
            </a:r>
          </a:p>
        </p:txBody>
      </p:sp>
      <p:pic>
        <p:nvPicPr>
          <p:cNvPr id="53" name="Billede 5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4055941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2_Helt blank">
    <p:spTree>
      <p:nvGrpSpPr>
        <p:cNvPr id="1" name=""/>
        <p:cNvGrpSpPr/>
        <p:nvPr/>
      </p:nvGrpSpPr>
      <p:grpSpPr>
        <a:xfrm>
          <a:off x="0" y="0"/>
          <a:ext cx="0" cy="0"/>
          <a:chOff x="0" y="0"/>
          <a:chExt cx="0" cy="0"/>
        </a:xfrm>
      </p:grpSpPr>
      <p:pic>
        <p:nvPicPr>
          <p:cNvPr id="26" name="Billede 2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Tree>
    <p:extLst>
      <p:ext uri="{BB962C8B-B14F-4D97-AF65-F5344CB8AC3E}">
        <p14:creationId xmlns:p14="http://schemas.microsoft.com/office/powerpoint/2010/main" val="41304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3" y="0"/>
            <a:ext cx="7427913"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7427917"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6" y="373449"/>
            <a:ext cx="4683125" cy="1471230"/>
          </a:xfrm>
        </p:spPr>
        <p:txBody>
          <a:bodyPr/>
          <a:lstStyle>
            <a:lvl1pPr>
              <a:defRPr sz="3600">
                <a:solidFill>
                  <a:schemeClr val="bg1"/>
                </a:solidFill>
              </a:defRPr>
            </a:lvl1pPr>
          </a:lstStyle>
          <a:p>
            <a:r>
              <a:rPr lang="en-US" dirty="0"/>
              <a:t>CLICK TO EDIT TITLE</a:t>
            </a:r>
          </a:p>
        </p:txBody>
      </p:sp>
      <p:sp>
        <p:nvSpPr>
          <p:cNvPr id="4" name="Pladsholder til tekst 3"/>
          <p:cNvSpPr>
            <a:spLocks noGrp="1"/>
          </p:cNvSpPr>
          <p:nvPr>
            <p:ph type="body" sz="quarter" idx="12" hasCustomPrompt="1"/>
          </p:nvPr>
        </p:nvSpPr>
        <p:spPr>
          <a:xfrm>
            <a:off x="583409" y="2101810"/>
            <a:ext cx="4687095" cy="3765592"/>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pic>
        <p:nvPicPr>
          <p:cNvPr id="9" name="Billede 8" descr="Et billede, der indeholder tekst, Font/skrifttype, plakat, Grafik&#10;&#10;Automatisk genereret beskrivelse">
            <a:extLst>
              <a:ext uri="{FF2B5EF4-FFF2-40B4-BE49-F238E27FC236}">
                <a16:creationId xmlns:a16="http://schemas.microsoft.com/office/drawing/2014/main" id="{BB6EC6FA-A3CF-3E73-36BA-C99E9F7602C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520" y="5901257"/>
            <a:ext cx="746657" cy="796434"/>
          </a:xfrm>
          <a:prstGeom prst="rect">
            <a:avLst/>
          </a:prstGeom>
        </p:spPr>
      </p:pic>
    </p:spTree>
    <p:extLst>
      <p:ext uri="{BB962C8B-B14F-4D97-AF65-F5344CB8AC3E}">
        <p14:creationId xmlns:p14="http://schemas.microsoft.com/office/powerpoint/2010/main" val="17474333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prstGeom prst="rect">
            <a:avLst/>
          </a:prstGeom>
          <a:solidFill>
            <a:schemeClr val="bg1"/>
          </a:solidFill>
        </p:spPr>
        <p:txBody>
          <a:bodyPr tIns="108000"/>
          <a:lstStyle>
            <a:lvl1pPr algn="ctr">
              <a:defRPr sz="2800" baseline="0">
                <a:solidFill>
                  <a:schemeClr val="tx1"/>
                </a:solidFill>
                <a:latin typeface="+mn-lt"/>
              </a:defRPr>
            </a:lvl1pPr>
          </a:lstStyle>
          <a:p>
            <a:r>
              <a:rPr lang="en-US" dirty="0"/>
              <a:t>AALBORG UNIVERSITET</a:t>
            </a:r>
            <a:br>
              <a:rPr lang="en-US" dirty="0"/>
            </a:br>
            <a:r>
              <a:rPr lang="en-US" dirty="0"/>
              <a:t>OVERSKRIFT</a:t>
            </a:r>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dirty="0"/>
              <a:t>AF NAVN NAVNESEN</a:t>
            </a:r>
          </a:p>
        </p:txBody>
      </p:sp>
      <p:pic>
        <p:nvPicPr>
          <p:cNvPr id="2" name="Billed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371070" y="5855070"/>
            <a:ext cx="1433384" cy="840260"/>
          </a:xfrm>
          <a:prstGeom prst="rect">
            <a:avLst/>
          </a:prstGeom>
        </p:spPr>
      </p:pic>
    </p:spTree>
    <p:extLst>
      <p:ext uri="{BB962C8B-B14F-4D97-AF65-F5344CB8AC3E}">
        <p14:creationId xmlns:p14="http://schemas.microsoft.com/office/powerpoint/2010/main" val="4284536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3" name="Title 4"/>
          <p:cNvSpPr>
            <a:spLocks noGrp="1"/>
          </p:cNvSpPr>
          <p:nvPr>
            <p:ph type="title" hasCustomPrompt="1"/>
          </p:nvPr>
        </p:nvSpPr>
        <p:spPr>
          <a:xfrm>
            <a:off x="766763" y="657226"/>
            <a:ext cx="5149879" cy="1408112"/>
          </a:xfrm>
          <a:prstGeom prst="rect">
            <a:avLst/>
          </a:prstGeom>
        </p:spPr>
        <p:txBody>
          <a:bodyPr lIns="0" tIns="0"/>
          <a:lstStyle>
            <a:lvl1pPr>
              <a:defRPr sz="3600" baseline="0">
                <a:latin typeface="+mn-lt"/>
              </a:defRPr>
            </a:lvl1pPr>
          </a:lstStyle>
          <a:p>
            <a:r>
              <a:rPr lang="en-US" dirty="0"/>
              <a:t>KLIK HER FOR AT ÆNDRE TITEL</a:t>
            </a:r>
          </a:p>
        </p:txBody>
      </p:sp>
      <p:sp>
        <p:nvSpPr>
          <p:cNvPr id="5" name="Pladsholder til tekst 10"/>
          <p:cNvSpPr>
            <a:spLocks noGrp="1"/>
          </p:cNvSpPr>
          <p:nvPr>
            <p:ph type="body" sz="quarter" idx="12" hasCustomPrompt="1"/>
          </p:nvPr>
        </p:nvSpPr>
        <p:spPr>
          <a:xfrm>
            <a:off x="766762" y="2205038"/>
            <a:ext cx="10853737" cy="3704284"/>
          </a:xfrm>
        </p:spPr>
        <p:txBody>
          <a:bodyPr/>
          <a:lstStyle>
            <a:lvl1pPr marL="285750" indent="-285750">
              <a:buFontTx/>
              <a:buBlip>
                <a:blip r:embed="rId2"/>
              </a:buBlip>
              <a:defRPr/>
            </a:lvl1pPr>
          </a:lstStyle>
          <a:p>
            <a:pPr lvl="0"/>
            <a:r>
              <a:rPr lang="da-DK"/>
              <a:t>Indsæt bullets</a:t>
            </a:r>
            <a:endParaRPr lang="da-DK" dirty="0"/>
          </a:p>
        </p:txBody>
      </p:sp>
      <p:sp>
        <p:nvSpPr>
          <p:cNvPr id="6" name="Pladsholder til tekst 6"/>
          <p:cNvSpPr>
            <a:spLocks noGrp="1"/>
          </p:cNvSpPr>
          <p:nvPr>
            <p:ph type="body" sz="quarter" idx="13" hasCustomPrompt="1"/>
          </p:nvPr>
        </p:nvSpPr>
        <p:spPr>
          <a:xfrm>
            <a:off x="3071814" y="6363837"/>
            <a:ext cx="1712688" cy="282204"/>
          </a:xfrm>
        </p:spPr>
        <p:txBody>
          <a:bodyPr tIns="0">
            <a:noAutofit/>
          </a:bodyPr>
          <a:lstStyle>
            <a:lvl1pPr marL="0" indent="0">
              <a:lnSpc>
                <a:spcPct val="100000"/>
              </a:lnSpc>
              <a:buNone/>
              <a:defRPr sz="600" b="1" spc="170" baseline="0">
                <a:latin typeface="+mn-lt"/>
              </a:defRPr>
            </a:lvl1pPr>
          </a:lstStyle>
          <a:p>
            <a:pPr lvl="0"/>
            <a:r>
              <a:rPr lang="da-DK" dirty="0"/>
              <a:t>INDSÆT POWERPOINT- ELLER ENHEDSNAVN HER</a:t>
            </a:r>
          </a:p>
        </p:txBody>
      </p:sp>
    </p:spTree>
    <p:extLst>
      <p:ext uri="{BB962C8B-B14F-4D97-AF65-F5344CB8AC3E}">
        <p14:creationId xmlns:p14="http://schemas.microsoft.com/office/powerpoint/2010/main" val="20517829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E6125-91E1-91B7-A8AD-0415C92340A9}"/>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F19595DB-D137-0F35-2909-DA090C24BC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5B11458B-586E-7D89-36CF-DD86281C63E7}"/>
              </a:ext>
            </a:extLst>
          </p:cNvPr>
          <p:cNvSpPr>
            <a:spLocks noGrp="1"/>
          </p:cNvSpPr>
          <p:nvPr>
            <p:ph type="dt" sz="half" idx="10"/>
          </p:nvPr>
        </p:nvSpPr>
        <p:spPr/>
        <p:txBody>
          <a:bodyPr/>
          <a:lstStyle/>
          <a:p>
            <a:fld id="{3A1B4752-E2AE-499B-9BC5-A3736C25B5D4}" type="datetimeFigureOut">
              <a:rPr lang="da-DK" smtClean="0"/>
              <a:t>30-10-2025</a:t>
            </a:fld>
            <a:endParaRPr lang="da-DK"/>
          </a:p>
        </p:txBody>
      </p:sp>
      <p:sp>
        <p:nvSpPr>
          <p:cNvPr id="5" name="Pladsholder til sidefod 4">
            <a:extLst>
              <a:ext uri="{FF2B5EF4-FFF2-40B4-BE49-F238E27FC236}">
                <a16:creationId xmlns:a16="http://schemas.microsoft.com/office/drawing/2014/main" id="{AACACF2B-B12F-975E-37B2-3E3F2296F7B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2FF7C3A-7933-A2AF-F118-EBE5320F8B42}"/>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30610810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1FA4C-20AD-A299-5609-73EB82B8734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E4604DB-95A0-FFB9-8CB2-600128A6A314}"/>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C9D1011-EC39-EB2C-A782-6F4DD7A13FB7}"/>
              </a:ext>
            </a:extLst>
          </p:cNvPr>
          <p:cNvSpPr>
            <a:spLocks noGrp="1"/>
          </p:cNvSpPr>
          <p:nvPr>
            <p:ph type="dt" sz="half" idx="10"/>
          </p:nvPr>
        </p:nvSpPr>
        <p:spPr/>
        <p:txBody>
          <a:bodyPr/>
          <a:lstStyle/>
          <a:p>
            <a:fld id="{3A1B4752-E2AE-499B-9BC5-A3736C25B5D4}" type="datetimeFigureOut">
              <a:rPr lang="da-DK" smtClean="0"/>
              <a:t>30-10-2025</a:t>
            </a:fld>
            <a:endParaRPr lang="da-DK"/>
          </a:p>
        </p:txBody>
      </p:sp>
      <p:sp>
        <p:nvSpPr>
          <p:cNvPr id="5" name="Pladsholder til sidefod 4">
            <a:extLst>
              <a:ext uri="{FF2B5EF4-FFF2-40B4-BE49-F238E27FC236}">
                <a16:creationId xmlns:a16="http://schemas.microsoft.com/office/drawing/2014/main" id="{C9F323FB-83C5-402C-9AC8-9F6D23FC5DC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EC72D6-EC88-99BC-A0EE-87EEF362D88D}"/>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651802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13E9A-B67B-4D36-00ED-CFC708F24C9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6126FC-0E5A-C31F-BCDE-D1ED820E40F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C61FCE9-86E2-94F5-1906-BC2FCEDF2B1E}"/>
              </a:ext>
            </a:extLst>
          </p:cNvPr>
          <p:cNvSpPr>
            <a:spLocks noGrp="1"/>
          </p:cNvSpPr>
          <p:nvPr>
            <p:ph type="dt" sz="half" idx="10"/>
          </p:nvPr>
        </p:nvSpPr>
        <p:spPr/>
        <p:txBody>
          <a:bodyPr/>
          <a:lstStyle/>
          <a:p>
            <a:fld id="{3A1B4752-E2AE-499B-9BC5-A3736C25B5D4}" type="datetimeFigureOut">
              <a:rPr lang="da-DK" smtClean="0"/>
              <a:t>30-10-2025</a:t>
            </a:fld>
            <a:endParaRPr lang="da-DK"/>
          </a:p>
        </p:txBody>
      </p:sp>
      <p:sp>
        <p:nvSpPr>
          <p:cNvPr id="5" name="Pladsholder til sidefod 4">
            <a:extLst>
              <a:ext uri="{FF2B5EF4-FFF2-40B4-BE49-F238E27FC236}">
                <a16:creationId xmlns:a16="http://schemas.microsoft.com/office/drawing/2014/main" id="{9EE800A4-278D-C1DD-50B1-7783A86FB8B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15D1F63-090C-78EC-B44D-3F28DE521700}"/>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20987775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81F7CE-6D96-D241-F344-B0BBEDA93C4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D5EE9A3-3E2F-9E2B-711E-0BC034634F5F}"/>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B6DF78F-63DE-02CD-A592-91987FB67355}"/>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04BE48C-67ED-3541-5CE4-60872B87D814}"/>
              </a:ext>
            </a:extLst>
          </p:cNvPr>
          <p:cNvSpPr>
            <a:spLocks noGrp="1"/>
          </p:cNvSpPr>
          <p:nvPr>
            <p:ph type="dt" sz="half" idx="10"/>
          </p:nvPr>
        </p:nvSpPr>
        <p:spPr/>
        <p:txBody>
          <a:bodyPr/>
          <a:lstStyle/>
          <a:p>
            <a:fld id="{3A1B4752-E2AE-499B-9BC5-A3736C25B5D4}" type="datetimeFigureOut">
              <a:rPr lang="da-DK" smtClean="0"/>
              <a:t>30-10-2025</a:t>
            </a:fld>
            <a:endParaRPr lang="da-DK"/>
          </a:p>
        </p:txBody>
      </p:sp>
      <p:sp>
        <p:nvSpPr>
          <p:cNvPr id="6" name="Pladsholder til sidefod 5">
            <a:extLst>
              <a:ext uri="{FF2B5EF4-FFF2-40B4-BE49-F238E27FC236}">
                <a16:creationId xmlns:a16="http://schemas.microsoft.com/office/drawing/2014/main" id="{CD2FE872-4F00-6C49-872E-CB019A92DEA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423D305-08F8-E8AF-7870-DC00E8D16F68}"/>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20657596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3DA4F-B492-E1E2-0666-072793AC858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5B94D14-8FBF-C412-6B2A-DAE6519D0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544705A6-1509-E0E8-53F2-073616087D9A}"/>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2FAB416-A358-7DDE-540F-10417389E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E3FC2AF-3520-0607-0FDF-37FCF289808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0743358-B424-635B-1F4A-784C0E2BCD0C}"/>
              </a:ext>
            </a:extLst>
          </p:cNvPr>
          <p:cNvSpPr>
            <a:spLocks noGrp="1"/>
          </p:cNvSpPr>
          <p:nvPr>
            <p:ph type="dt" sz="half" idx="10"/>
          </p:nvPr>
        </p:nvSpPr>
        <p:spPr/>
        <p:txBody>
          <a:bodyPr/>
          <a:lstStyle/>
          <a:p>
            <a:fld id="{3A1B4752-E2AE-499B-9BC5-A3736C25B5D4}" type="datetimeFigureOut">
              <a:rPr lang="da-DK" smtClean="0"/>
              <a:t>30-10-2025</a:t>
            </a:fld>
            <a:endParaRPr lang="da-DK"/>
          </a:p>
        </p:txBody>
      </p:sp>
      <p:sp>
        <p:nvSpPr>
          <p:cNvPr id="8" name="Pladsholder til sidefod 7">
            <a:extLst>
              <a:ext uri="{FF2B5EF4-FFF2-40B4-BE49-F238E27FC236}">
                <a16:creationId xmlns:a16="http://schemas.microsoft.com/office/drawing/2014/main" id="{3046220D-2F1C-23BB-79FC-85223CF0E9B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7AF1E2E-C98F-FE8A-50A3-919F07976CE8}"/>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17834298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A8CA-9285-CF78-3C46-5E3BE3F40D0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95F19CF-95C1-1BDE-43A0-31281C75C9E9}"/>
              </a:ext>
            </a:extLst>
          </p:cNvPr>
          <p:cNvSpPr>
            <a:spLocks noGrp="1"/>
          </p:cNvSpPr>
          <p:nvPr>
            <p:ph type="dt" sz="half" idx="10"/>
          </p:nvPr>
        </p:nvSpPr>
        <p:spPr/>
        <p:txBody>
          <a:bodyPr/>
          <a:lstStyle/>
          <a:p>
            <a:fld id="{3A1B4752-E2AE-499B-9BC5-A3736C25B5D4}" type="datetimeFigureOut">
              <a:rPr lang="da-DK" smtClean="0"/>
              <a:t>30-10-2025</a:t>
            </a:fld>
            <a:endParaRPr lang="da-DK"/>
          </a:p>
        </p:txBody>
      </p:sp>
      <p:sp>
        <p:nvSpPr>
          <p:cNvPr id="4" name="Pladsholder til sidefod 3">
            <a:extLst>
              <a:ext uri="{FF2B5EF4-FFF2-40B4-BE49-F238E27FC236}">
                <a16:creationId xmlns:a16="http://schemas.microsoft.com/office/drawing/2014/main" id="{1724A441-4CA9-5802-5AB5-290EF436FE6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DE080E8-1FDD-E0DE-1193-BE0C490D8F88}"/>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24364256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94E9CA2-74B4-39EC-03AE-EFEE797DA3BB}"/>
              </a:ext>
            </a:extLst>
          </p:cNvPr>
          <p:cNvSpPr>
            <a:spLocks noGrp="1"/>
          </p:cNvSpPr>
          <p:nvPr>
            <p:ph type="dt" sz="half" idx="10"/>
          </p:nvPr>
        </p:nvSpPr>
        <p:spPr/>
        <p:txBody>
          <a:bodyPr/>
          <a:lstStyle/>
          <a:p>
            <a:fld id="{3A1B4752-E2AE-499B-9BC5-A3736C25B5D4}" type="datetimeFigureOut">
              <a:rPr lang="da-DK" smtClean="0"/>
              <a:t>30-10-2025</a:t>
            </a:fld>
            <a:endParaRPr lang="da-DK"/>
          </a:p>
        </p:txBody>
      </p:sp>
      <p:sp>
        <p:nvSpPr>
          <p:cNvPr id="3" name="Pladsholder til sidefod 2">
            <a:extLst>
              <a:ext uri="{FF2B5EF4-FFF2-40B4-BE49-F238E27FC236}">
                <a16:creationId xmlns:a16="http://schemas.microsoft.com/office/drawing/2014/main" id="{33D699B8-0A01-A949-00CC-33CD25936F0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3F95D60-BB74-0A94-BC2B-555B4C93BCF4}"/>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9354585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CAA9B-C9C6-9631-77D9-5FF238D1B89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4D1079D-11F5-D733-89D7-C911E3995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3DFD220C-22AC-CA6A-5E91-34E027FEF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0C6DDA1-5F15-6506-4CD9-F4BFCB460C59}"/>
              </a:ext>
            </a:extLst>
          </p:cNvPr>
          <p:cNvSpPr>
            <a:spLocks noGrp="1"/>
          </p:cNvSpPr>
          <p:nvPr>
            <p:ph type="dt" sz="half" idx="10"/>
          </p:nvPr>
        </p:nvSpPr>
        <p:spPr/>
        <p:txBody>
          <a:bodyPr/>
          <a:lstStyle/>
          <a:p>
            <a:fld id="{3A1B4752-E2AE-499B-9BC5-A3736C25B5D4}" type="datetimeFigureOut">
              <a:rPr lang="da-DK" smtClean="0"/>
              <a:t>30-10-2025</a:t>
            </a:fld>
            <a:endParaRPr lang="da-DK"/>
          </a:p>
        </p:txBody>
      </p:sp>
      <p:sp>
        <p:nvSpPr>
          <p:cNvPr id="6" name="Pladsholder til sidefod 5">
            <a:extLst>
              <a:ext uri="{FF2B5EF4-FFF2-40B4-BE49-F238E27FC236}">
                <a16:creationId xmlns:a16="http://schemas.microsoft.com/office/drawing/2014/main" id="{06032086-EB59-172F-98F0-474C1462387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4E71300-FCF3-41BB-772C-CB2F0539C0E6}"/>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1974492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5" rIns="91428" bIns="45715"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587378" y="373449"/>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8" y="2101813"/>
            <a:ext cx="4458495" cy="3600491"/>
          </a:xfrm>
        </p:spPr>
        <p:txBody>
          <a:bodyPr/>
          <a:lstStyle>
            <a:lvl1pPr marL="285715" indent="-285715">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7"/>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3"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7359317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CD568-F1AE-8093-8CB7-4A047855A3D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B249EAE-39AA-4308-8450-65E01CB738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01FDB3A2-7545-FB2D-C520-9C26AC2B9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70C5C29-B139-0A4F-47E0-15FA0531290D}"/>
              </a:ext>
            </a:extLst>
          </p:cNvPr>
          <p:cNvSpPr>
            <a:spLocks noGrp="1"/>
          </p:cNvSpPr>
          <p:nvPr>
            <p:ph type="dt" sz="half" idx="10"/>
          </p:nvPr>
        </p:nvSpPr>
        <p:spPr/>
        <p:txBody>
          <a:bodyPr/>
          <a:lstStyle/>
          <a:p>
            <a:fld id="{3A1B4752-E2AE-499B-9BC5-A3736C25B5D4}" type="datetimeFigureOut">
              <a:rPr lang="da-DK" smtClean="0"/>
              <a:t>30-10-2025</a:t>
            </a:fld>
            <a:endParaRPr lang="da-DK"/>
          </a:p>
        </p:txBody>
      </p:sp>
      <p:sp>
        <p:nvSpPr>
          <p:cNvPr id="6" name="Pladsholder til sidefod 5">
            <a:extLst>
              <a:ext uri="{FF2B5EF4-FFF2-40B4-BE49-F238E27FC236}">
                <a16:creationId xmlns:a16="http://schemas.microsoft.com/office/drawing/2014/main" id="{9519878C-0252-18F2-3514-2D0C1B7F900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01FA4F7-0205-9AE2-FE39-004BDEA52261}"/>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12477060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E341B-E690-92BB-A3F0-BA123337EA2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09E366B-7A40-D77A-9C03-ABF85E22F0D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54D6A44-569F-0D22-0812-BFA0D24DF145}"/>
              </a:ext>
            </a:extLst>
          </p:cNvPr>
          <p:cNvSpPr>
            <a:spLocks noGrp="1"/>
          </p:cNvSpPr>
          <p:nvPr>
            <p:ph type="dt" sz="half" idx="10"/>
          </p:nvPr>
        </p:nvSpPr>
        <p:spPr/>
        <p:txBody>
          <a:bodyPr/>
          <a:lstStyle/>
          <a:p>
            <a:fld id="{3A1B4752-E2AE-499B-9BC5-A3736C25B5D4}" type="datetimeFigureOut">
              <a:rPr lang="da-DK" smtClean="0"/>
              <a:t>30-10-2025</a:t>
            </a:fld>
            <a:endParaRPr lang="da-DK"/>
          </a:p>
        </p:txBody>
      </p:sp>
      <p:sp>
        <p:nvSpPr>
          <p:cNvPr id="5" name="Pladsholder til sidefod 4">
            <a:extLst>
              <a:ext uri="{FF2B5EF4-FFF2-40B4-BE49-F238E27FC236}">
                <a16:creationId xmlns:a16="http://schemas.microsoft.com/office/drawing/2014/main" id="{F5EA63CB-1F4B-E54A-88D2-B46A6E96DC0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E35A458-CF60-3AA9-A2CF-9E2A77410DAF}"/>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32025984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C9CF8A0-7F90-B5F2-5BE9-81BB4D40E368}"/>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903461F-E53E-94BC-ABA5-9757625054E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7D4E1E1-23B9-BAA4-8F0A-136EAC1BFC18}"/>
              </a:ext>
            </a:extLst>
          </p:cNvPr>
          <p:cNvSpPr>
            <a:spLocks noGrp="1"/>
          </p:cNvSpPr>
          <p:nvPr>
            <p:ph type="dt" sz="half" idx="10"/>
          </p:nvPr>
        </p:nvSpPr>
        <p:spPr/>
        <p:txBody>
          <a:bodyPr/>
          <a:lstStyle/>
          <a:p>
            <a:fld id="{3A1B4752-E2AE-499B-9BC5-A3736C25B5D4}" type="datetimeFigureOut">
              <a:rPr lang="da-DK" smtClean="0"/>
              <a:t>30-10-2025</a:t>
            </a:fld>
            <a:endParaRPr lang="da-DK"/>
          </a:p>
        </p:txBody>
      </p:sp>
      <p:sp>
        <p:nvSpPr>
          <p:cNvPr id="5" name="Pladsholder til sidefod 4">
            <a:extLst>
              <a:ext uri="{FF2B5EF4-FFF2-40B4-BE49-F238E27FC236}">
                <a16:creationId xmlns:a16="http://schemas.microsoft.com/office/drawing/2014/main" id="{4789CF1F-69AA-D0D1-2DB2-FC06C1AB2F6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D891493-0849-E5DA-0CCA-44DB7BB747E0}"/>
              </a:ext>
            </a:extLst>
          </p:cNvPr>
          <p:cNvSpPr>
            <a:spLocks noGrp="1"/>
          </p:cNvSpPr>
          <p:nvPr>
            <p:ph type="sldNum" sz="quarter" idx="12"/>
          </p:nvPr>
        </p:nvSpPr>
        <p:spPr/>
        <p:txBody>
          <a:bodyPr/>
          <a:lstStyle/>
          <a:p>
            <a:fld id="{1E2225A4-8A30-4E04-8A2E-4EFEA3A496E2}" type="slidenum">
              <a:rPr lang="da-DK" smtClean="0"/>
              <a:t>‹#›</a:t>
            </a:fld>
            <a:endParaRPr lang="da-DK"/>
          </a:p>
        </p:txBody>
      </p:sp>
    </p:spTree>
    <p:extLst>
      <p:ext uri="{BB962C8B-B14F-4D97-AF65-F5344CB8AC3E}">
        <p14:creationId xmlns:p14="http://schemas.microsoft.com/office/powerpoint/2010/main" val="3580233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1782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23487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94339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86825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19184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287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866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image" Target="../media/image1.png"/><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image" Target="../media/image1.png"/><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heme" Target="../theme/theme3.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4.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image" Target="../media/image11.png"/><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5.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6.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01"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5"/>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589649" y="2032834"/>
            <a:ext cx="9753600" cy="3110442"/>
          </a:xfrm>
          <a:prstGeom prst="rect">
            <a:avLst/>
          </a:prstGeom>
        </p:spPr>
        <p:txBody>
          <a:bodyPr vert="horz" lIns="0" tIns="45715" rIns="0" bIns="45715"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81" name="Gruppe 80"/>
          <p:cNvGrpSpPr/>
          <p:nvPr userDrawn="1"/>
        </p:nvGrpSpPr>
        <p:grpSpPr>
          <a:xfrm>
            <a:off x="-3503" y="657227"/>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4" name="Billede 3" descr="Et billede, der indeholder Grafik, Font/skrifttype, grafisk design, skærmbillede&#10;&#10;Automatisk genereret beskrivelse">
            <a:extLst>
              <a:ext uri="{FF2B5EF4-FFF2-40B4-BE49-F238E27FC236}">
                <a16:creationId xmlns:a16="http://schemas.microsoft.com/office/drawing/2014/main" id="{0C030700-5843-A95D-C87B-D218B2BB3C71}"/>
              </a:ext>
            </a:extLst>
          </p:cNvPr>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0" r:id="rId8"/>
    <p:sldLayoutId id="2147484051" r:id="rId9"/>
    <p:sldLayoutId id="2147484028" r:id="rId10"/>
    <p:sldLayoutId id="2147484032" r:id="rId11"/>
    <p:sldLayoutId id="2147484052" r:id="rId12"/>
    <p:sldLayoutId id="2147484054" r:id="rId13"/>
    <p:sldLayoutId id="2147484057" r:id="rId14"/>
    <p:sldLayoutId id="2147484078" r:id="rId15"/>
    <p:sldLayoutId id="2147484122" r:id="rId16"/>
    <p:sldLayoutId id="2147484156" r:id="rId17"/>
    <p:sldLayoutId id="2147484158" r:id="rId18"/>
  </p:sldLayoutIdLst>
  <p:hf hdr="0" ftr="0" dt="0"/>
  <p:txStyles>
    <p:title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207" rtl="0" eaLnBrk="1" latinLnBrk="0" hangingPunct="1">
        <a:lnSpc>
          <a:spcPct val="120000"/>
        </a:lnSpc>
        <a:spcBef>
          <a:spcPts val="1000"/>
        </a:spcBef>
        <a:buFont typeface="Arial" panose="020B0604020202020204" pitchFamily="34" charset="0"/>
        <a:buNone/>
        <a:defRPr sz="1500" kern="1200" spc="0">
          <a:solidFill>
            <a:schemeClr val="tx1"/>
          </a:solidFill>
          <a:latin typeface="+mn-lt"/>
          <a:ea typeface="+mn-ea"/>
          <a:cs typeface="+mn-cs"/>
        </a:defRPr>
      </a:lvl1pPr>
      <a:lvl2pPr marL="0" indent="0" algn="l" defTabSz="914207"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207"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207"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207"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074"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179"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281"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383"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07" rtl="0" eaLnBrk="1" latinLnBrk="0" hangingPunct="1">
        <a:defRPr sz="1800" kern="1200">
          <a:solidFill>
            <a:schemeClr val="tx1"/>
          </a:solidFill>
          <a:latin typeface="+mn-lt"/>
          <a:ea typeface="+mn-ea"/>
          <a:cs typeface="+mn-cs"/>
        </a:defRPr>
      </a:lvl1pPr>
      <a:lvl2pPr marL="457105" algn="l" defTabSz="914207" rtl="0" eaLnBrk="1" latinLnBrk="0" hangingPunct="1">
        <a:defRPr sz="1800" kern="1200">
          <a:solidFill>
            <a:schemeClr val="tx1"/>
          </a:solidFill>
          <a:latin typeface="+mn-lt"/>
          <a:ea typeface="+mn-ea"/>
          <a:cs typeface="+mn-cs"/>
        </a:defRPr>
      </a:lvl2pPr>
      <a:lvl3pPr marL="914207" algn="l" defTabSz="914207" rtl="0" eaLnBrk="1" latinLnBrk="0" hangingPunct="1">
        <a:defRPr sz="1800" kern="1200">
          <a:solidFill>
            <a:schemeClr val="tx1"/>
          </a:solidFill>
          <a:latin typeface="+mn-lt"/>
          <a:ea typeface="+mn-ea"/>
          <a:cs typeface="+mn-cs"/>
        </a:defRPr>
      </a:lvl3pPr>
      <a:lvl4pPr marL="1371313" algn="l" defTabSz="914207" rtl="0" eaLnBrk="1" latinLnBrk="0" hangingPunct="1">
        <a:defRPr sz="1800" kern="1200">
          <a:solidFill>
            <a:schemeClr val="tx1"/>
          </a:solidFill>
          <a:latin typeface="+mn-lt"/>
          <a:ea typeface="+mn-ea"/>
          <a:cs typeface="+mn-cs"/>
        </a:defRPr>
      </a:lvl4pPr>
      <a:lvl5pPr marL="1828417" algn="l" defTabSz="914207" rtl="0" eaLnBrk="1" latinLnBrk="0" hangingPunct="1">
        <a:defRPr sz="1800" kern="1200">
          <a:solidFill>
            <a:schemeClr val="tx1"/>
          </a:solidFill>
          <a:latin typeface="+mn-lt"/>
          <a:ea typeface="+mn-ea"/>
          <a:cs typeface="+mn-cs"/>
        </a:defRPr>
      </a:lvl5pPr>
      <a:lvl6pPr marL="2285520" algn="l" defTabSz="914207" rtl="0" eaLnBrk="1" latinLnBrk="0" hangingPunct="1">
        <a:defRPr sz="1800" kern="1200">
          <a:solidFill>
            <a:schemeClr val="tx1"/>
          </a:solidFill>
          <a:latin typeface="+mn-lt"/>
          <a:ea typeface="+mn-ea"/>
          <a:cs typeface="+mn-cs"/>
        </a:defRPr>
      </a:lvl6pPr>
      <a:lvl7pPr marL="2742625" algn="l" defTabSz="914207" rtl="0" eaLnBrk="1" latinLnBrk="0" hangingPunct="1">
        <a:defRPr sz="1800" kern="1200">
          <a:solidFill>
            <a:schemeClr val="tx1"/>
          </a:solidFill>
          <a:latin typeface="+mn-lt"/>
          <a:ea typeface="+mn-ea"/>
          <a:cs typeface="+mn-cs"/>
        </a:defRPr>
      </a:lvl7pPr>
      <a:lvl8pPr marL="3199728" algn="l" defTabSz="914207" rtl="0" eaLnBrk="1" latinLnBrk="0" hangingPunct="1">
        <a:defRPr sz="1800" kern="1200">
          <a:solidFill>
            <a:schemeClr val="tx1"/>
          </a:solidFill>
          <a:latin typeface="+mn-lt"/>
          <a:ea typeface="+mn-ea"/>
          <a:cs typeface="+mn-cs"/>
        </a:defRPr>
      </a:lvl8pPr>
      <a:lvl9pPr marL="3656832" algn="l" defTabSz="914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3" name="Billede 2" descr="Et billede, der indeholder Grafik, Font/skrifttype, grafisk design, skærmbillede&#10;&#10;Automatisk genereret beskrivelse">
            <a:extLst>
              <a:ext uri="{FF2B5EF4-FFF2-40B4-BE49-F238E27FC236}">
                <a16:creationId xmlns:a16="http://schemas.microsoft.com/office/drawing/2014/main" id="{F51E9459-E2F3-777C-86AD-6A80B9305CF3}"/>
              </a:ext>
            </a:extLst>
          </p:cNvPr>
          <p:cNvPicPr>
            <a:picLocks noChangeAspect="1"/>
          </p:cNvPicPr>
          <p:nvPr userDrawn="1"/>
        </p:nvPicPr>
        <p:blipFill>
          <a:blip r:embed="rId26"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314209132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 id="2147484093" r:id="rId14"/>
    <p:sldLayoutId id="2147484094" r:id="rId15"/>
    <p:sldLayoutId id="2147484095" r:id="rId16"/>
    <p:sldLayoutId id="2147484157" r:id="rId17"/>
    <p:sldLayoutId id="2147484159" r:id="rId18"/>
    <p:sldLayoutId id="2147484160" r:id="rId19"/>
    <p:sldLayoutId id="2147484161" r:id="rId20"/>
    <p:sldLayoutId id="2147484163" r:id="rId21"/>
    <p:sldLayoutId id="2147484164" r:id="rId22"/>
    <p:sldLayoutId id="2147484165" r:id="rId23"/>
    <p:sldLayoutId id="2147484166" r:id="rId24"/>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pic>
        <p:nvPicPr>
          <p:cNvPr id="3" name="Billede 2" descr="Et billede, der indeholder Grafik, Font/skrifttype, grafisk design, skærmbillede&#10;&#10;Automatisk genereret beskrivelse">
            <a:extLst>
              <a:ext uri="{FF2B5EF4-FFF2-40B4-BE49-F238E27FC236}">
                <a16:creationId xmlns:a16="http://schemas.microsoft.com/office/drawing/2014/main" id="{543BDFD4-5110-28C8-C083-14CB7E10992C}"/>
              </a:ext>
            </a:extLst>
          </p:cNvPr>
          <p:cNvPicPr>
            <a:picLocks noChangeAspect="1"/>
          </p:cNvPicPr>
          <p:nvPr userDrawn="1"/>
        </p:nvPicPr>
        <p:blipFill>
          <a:blip r:embed="rId24" cstate="email">
            <a:extLst>
              <a:ext uri="{28A0092B-C50C-407E-A947-70E740481C1C}">
                <a14:useLocalDpi xmlns:a14="http://schemas.microsoft.com/office/drawing/2010/main" val="0"/>
              </a:ext>
            </a:extLst>
          </a:blip>
          <a:stretch>
            <a:fillRect/>
          </a:stretch>
        </p:blipFill>
        <p:spPr>
          <a:xfrm>
            <a:off x="587375" y="6153019"/>
            <a:ext cx="1412684" cy="353171"/>
          </a:xfrm>
          <a:prstGeom prst="rect">
            <a:avLst/>
          </a:prstGeom>
        </p:spPr>
      </p:pic>
    </p:spTree>
    <p:extLst>
      <p:ext uri="{BB962C8B-B14F-4D97-AF65-F5344CB8AC3E}">
        <p14:creationId xmlns:p14="http://schemas.microsoft.com/office/powerpoint/2010/main" val="715540676"/>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pic>
        <p:nvPicPr>
          <p:cNvPr id="4" name="Billede 3"/>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90998" y="6396809"/>
            <a:ext cx="1172013" cy="293003"/>
          </a:xfrm>
          <a:prstGeom prst="rect">
            <a:avLst/>
          </a:prstGeom>
        </p:spPr>
      </p:pic>
      <p:sp>
        <p:nvSpPr>
          <p:cNvPr id="59" name="Заголовок 1"/>
          <p:cNvSpPr txBox="1">
            <a:spLocks/>
          </p:cNvSpPr>
          <p:nvPr userDrawn="1"/>
        </p:nvSpPr>
        <p:spPr>
          <a:xfrm>
            <a:off x="10497929" y="6443619"/>
            <a:ext cx="1413426" cy="282928"/>
          </a:xfrm>
          <a:prstGeom prst="rect">
            <a:avLst/>
          </a:prstGeom>
          <a:effectLst/>
        </p:spPr>
        <p:txBody>
          <a:bodyPr vert="horz" lIns="0" tIns="0"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Barlow" panose="00000500000000000000" pitchFamily="2" charset="0"/>
                <a:ea typeface="+mj-ea"/>
                <a:cs typeface="+mj-cs"/>
              </a:defRPr>
            </a:lvl1pPr>
          </a:lstStyle>
          <a:p>
            <a:pPr algn="r"/>
            <a:r>
              <a:rPr lang="en-US" sz="600" b="1" spc="200" baseline="0" dirty="0">
                <a:latin typeface="+mn-lt"/>
              </a:rPr>
              <a:t>SIDE</a:t>
            </a:r>
          </a:p>
          <a:p>
            <a:pPr algn="r"/>
            <a:fld id="{B7B554CF-BBF7-4941-9FD0-458D21B824E3}" type="slidenum">
              <a:rPr lang="en-US" sz="600" b="1" spc="200" baseline="0" smtClean="0">
                <a:latin typeface="+mn-lt"/>
              </a:rPr>
              <a:t>‹#›</a:t>
            </a:fld>
            <a:endParaRPr lang="en-US" sz="600" b="1" spc="200" baseline="0" dirty="0">
              <a:latin typeface="+mn-lt"/>
            </a:endParaRPr>
          </a:p>
        </p:txBody>
      </p:sp>
    </p:spTree>
    <p:extLst>
      <p:ext uri="{BB962C8B-B14F-4D97-AF65-F5344CB8AC3E}">
        <p14:creationId xmlns:p14="http://schemas.microsoft.com/office/powerpoint/2010/main" val="2195477035"/>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1" r:id="rId14"/>
    <p:sldLayoutId id="2147484153" r:id="rId15"/>
    <p:sldLayoutId id="2147484154" r:id="rId16"/>
    <p:sldLayoutId id="2147484155" r:id="rId17"/>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BC4FC82-F816-AEA6-DD86-0C89FFB18A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D01CA94-4200-487F-CBF2-167689A32B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DF8A591-4C6F-3F20-7991-EFA699F19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1B4752-E2AE-499B-9BC5-A3736C25B5D4}" type="datetimeFigureOut">
              <a:rPr lang="da-DK" smtClean="0"/>
              <a:t>30-10-2025</a:t>
            </a:fld>
            <a:endParaRPr lang="da-DK"/>
          </a:p>
        </p:txBody>
      </p:sp>
      <p:sp>
        <p:nvSpPr>
          <p:cNvPr id="5" name="Pladsholder til sidefod 4">
            <a:extLst>
              <a:ext uri="{FF2B5EF4-FFF2-40B4-BE49-F238E27FC236}">
                <a16:creationId xmlns:a16="http://schemas.microsoft.com/office/drawing/2014/main" id="{9D6DB039-FE13-B5A8-5937-2CE01EE630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15EC13AD-E2D3-7964-86A5-7D45CA811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2225A4-8A30-4E04-8A2E-4EFEA3A496E2}" type="slidenum">
              <a:rPr lang="da-DK" smtClean="0"/>
              <a:t>‹#›</a:t>
            </a:fld>
            <a:endParaRPr lang="da-DK"/>
          </a:p>
        </p:txBody>
      </p:sp>
    </p:spTree>
    <p:extLst>
      <p:ext uri="{BB962C8B-B14F-4D97-AF65-F5344CB8AC3E}">
        <p14:creationId xmlns:p14="http://schemas.microsoft.com/office/powerpoint/2010/main" val="3632452645"/>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10/30/2025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48410350"/>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56.png"/><Relationship Id="rId11" Type="http://schemas.openxmlformats.org/officeDocument/2006/relationships/image" Target="../media/image48.svg"/><Relationship Id="rId5" Type="http://schemas.openxmlformats.org/officeDocument/2006/relationships/image" Target="../media/image55.svg"/><Relationship Id="rId10" Type="http://schemas.openxmlformats.org/officeDocument/2006/relationships/image" Target="../media/image47.png"/><Relationship Id="rId4" Type="http://schemas.openxmlformats.org/officeDocument/2006/relationships/image" Target="../media/image54.png"/><Relationship Id="rId9" Type="http://schemas.openxmlformats.org/officeDocument/2006/relationships/image" Target="../media/image59.sv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4.jpeg"/><Relationship Id="rId7" Type="http://schemas.openxmlformats.org/officeDocument/2006/relationships/image" Target="../media/image48.sv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3.svg"/></Relationships>
</file>

<file path=ppt/slides/_rels/slide1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jpeg"/><Relationship Id="rId7" Type="http://schemas.openxmlformats.org/officeDocument/2006/relationships/image" Target="../media/image68.sv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67.png"/><Relationship Id="rId11" Type="http://schemas.openxmlformats.org/officeDocument/2006/relationships/image" Target="../media/image48.svg"/><Relationship Id="rId5" Type="http://schemas.openxmlformats.org/officeDocument/2006/relationships/image" Target="../media/image66.svg"/><Relationship Id="rId10" Type="http://schemas.openxmlformats.org/officeDocument/2006/relationships/image" Target="../media/image47.png"/><Relationship Id="rId4" Type="http://schemas.openxmlformats.org/officeDocument/2006/relationships/image" Target="../media/image65.png"/><Relationship Id="rId9" Type="http://schemas.openxmlformats.org/officeDocument/2006/relationships/image" Target="../media/image70.svg"/></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6.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79.jpeg"/><Relationship Id="rId5" Type="http://schemas.openxmlformats.org/officeDocument/2006/relationships/image" Target="../media/image72.emf"/><Relationship Id="rId4" Type="http://schemas.openxmlformats.org/officeDocument/2006/relationships/image" Target="../media/image78.jpe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72.emf"/></Relationships>
</file>

<file path=ppt/slides/_rels/slide1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2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72.emf"/></Relationships>
</file>

<file path=ppt/slides/_rels/slide2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72.emf"/></Relationships>
</file>

<file path=ppt/slides/_rels/slide22.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image" Target="../media/image84.jpeg"/><Relationship Id="rId1" Type="http://schemas.openxmlformats.org/officeDocument/2006/relationships/slideLayout" Target="../slideLayouts/slideLayout35.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86.jpeg"/></Relationships>
</file>

<file path=ppt/slides/_rels/slide2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26" Type="http://schemas.openxmlformats.org/officeDocument/2006/relationships/diagramQuickStyle" Target="../diagrams/quickStyle9.xml"/><Relationship Id="rId3" Type="http://schemas.openxmlformats.org/officeDocument/2006/relationships/image" Target="../media/image91.emf"/><Relationship Id="rId21" Type="http://schemas.openxmlformats.org/officeDocument/2006/relationships/diagramQuickStyle" Target="../diagrams/quickStyle8.xm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5" Type="http://schemas.openxmlformats.org/officeDocument/2006/relationships/diagramLayout" Target="../diagrams/layout9.xml"/><Relationship Id="rId2" Type="http://schemas.openxmlformats.org/officeDocument/2006/relationships/notesSlide" Target="../notesSlides/notesSlide22.xml"/><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slideLayout" Target="../slideLayouts/slideLayout29.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24" Type="http://schemas.openxmlformats.org/officeDocument/2006/relationships/diagramData" Target="../diagrams/data9.xml"/><Relationship Id="rId5" Type="http://schemas.openxmlformats.org/officeDocument/2006/relationships/diagramLayout" Target="../diagrams/layout5.xml"/><Relationship Id="rId15" Type="http://schemas.openxmlformats.org/officeDocument/2006/relationships/diagramLayout" Target="../diagrams/layout7.xml"/><Relationship Id="rId23" Type="http://schemas.microsoft.com/office/2007/relationships/diagramDrawing" Target="../diagrams/drawing8.xml"/><Relationship Id="rId28" Type="http://schemas.microsoft.com/office/2007/relationships/diagramDrawing" Target="../diagrams/drawing9.xml"/><Relationship Id="rId10" Type="http://schemas.openxmlformats.org/officeDocument/2006/relationships/diagramLayout" Target="../diagrams/layout6.xml"/><Relationship Id="rId19" Type="http://schemas.openxmlformats.org/officeDocument/2006/relationships/diagramData" Target="../diagrams/data8.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 Id="rId27" Type="http://schemas.openxmlformats.org/officeDocument/2006/relationships/diagramColors" Target="../diagrams/colors9.xml"/></Relationships>
</file>

<file path=ppt/slides/_rels/slide2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3.xml"/><Relationship Id="rId1" Type="http://schemas.openxmlformats.org/officeDocument/2006/relationships/slideLayout" Target="../slideLayouts/slideLayout36.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hyperlink" Target="https://www.publicdomainpictures.net/en/view-image.php?image=173136&amp;picture=water-pitcher" TargetMode="External"/><Relationship Id="rId5" Type="http://schemas.openxmlformats.org/officeDocument/2006/relationships/image" Target="../media/image103.jpg"/><Relationship Id="rId4" Type="http://schemas.openxmlformats.org/officeDocument/2006/relationships/hyperlink" Target="http://ourworld.unu.edu/en/political-barriers-to-climate-change-adaptatio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image" Target="../media/image105.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3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8.xml"/><Relationship Id="rId1" Type="http://schemas.openxmlformats.org/officeDocument/2006/relationships/slideLayout" Target="../slideLayouts/slideLayout39.xml"/><Relationship Id="rId4" Type="http://schemas.openxmlformats.org/officeDocument/2006/relationships/image" Target="../media/image107.png"/></Relationships>
</file>

<file path=ppt/slides/_rels/slide31.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29.xml"/><Relationship Id="rId1" Type="http://schemas.openxmlformats.org/officeDocument/2006/relationships/slideLayout" Target="../slideLayouts/slideLayout83.xml"/><Relationship Id="rId5" Type="http://schemas.openxmlformats.org/officeDocument/2006/relationships/chart" Target="../charts/chart4.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30.xml"/><Relationship Id="rId1" Type="http://schemas.openxmlformats.org/officeDocument/2006/relationships/slideLayout" Target="../slideLayouts/slideLayout38.xml"/><Relationship Id="rId6" Type="http://schemas.openxmlformats.org/officeDocument/2006/relationships/image" Target="../media/image109.png"/><Relationship Id="rId5" Type="http://schemas.openxmlformats.org/officeDocument/2006/relationships/chart" Target="../charts/chart6.xml"/><Relationship Id="rId4" Type="http://schemas.openxmlformats.org/officeDocument/2006/relationships/chart" Target="../charts/chart5.xml"/></Relationships>
</file>

<file path=ppt/slides/_rels/slide3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31.xml"/><Relationship Id="rId1" Type="http://schemas.openxmlformats.org/officeDocument/2006/relationships/slideLayout" Target="../slideLayouts/slideLayout38.xml"/><Relationship Id="rId5" Type="http://schemas.openxmlformats.org/officeDocument/2006/relationships/chart" Target="../charts/chart8.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114.emf"/><Relationship Id="rId4" Type="http://schemas.openxmlformats.org/officeDocument/2006/relationships/image" Target="../media/image113.emf"/></Relationships>
</file>

<file path=ppt/slides/_rels/slide3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35.xml"/><Relationship Id="rId1" Type="http://schemas.openxmlformats.org/officeDocument/2006/relationships/slideLayout" Target="../slideLayouts/slideLayout22.xml"/><Relationship Id="rId5" Type="http://schemas.openxmlformats.org/officeDocument/2006/relationships/image" Target="../media/image118.emf"/><Relationship Id="rId4" Type="http://schemas.openxmlformats.org/officeDocument/2006/relationships/image" Target="../media/image117.emf"/></Relationships>
</file>

<file path=ppt/slides/_rels/slide39.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36.xml"/><Relationship Id="rId1" Type="http://schemas.openxmlformats.org/officeDocument/2006/relationships/slideLayout" Target="../slideLayouts/slideLayout40.xml"/><Relationship Id="rId5" Type="http://schemas.openxmlformats.org/officeDocument/2006/relationships/image" Target="../media/image121.svg"/><Relationship Id="rId4" Type="http://schemas.openxmlformats.org/officeDocument/2006/relationships/image" Target="../media/image1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9.xml"/><Relationship Id="rId1" Type="http://schemas.openxmlformats.org/officeDocument/2006/relationships/slideLayout" Target="../slideLayouts/slideLayout25.xml"/><Relationship Id="rId5" Type="http://schemas.openxmlformats.org/officeDocument/2006/relationships/image" Target="../media/image126.jpeg"/><Relationship Id="rId4" Type="http://schemas.openxmlformats.org/officeDocument/2006/relationships/image" Target="../media/image125.svg"/></Relationships>
</file>

<file path=ppt/slides/_rels/slide4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41.xml"/><Relationship Id="rId1" Type="http://schemas.openxmlformats.org/officeDocument/2006/relationships/slideLayout" Target="../slideLayouts/slideLayout25.xml"/><Relationship Id="rId6" Type="http://schemas.openxmlformats.org/officeDocument/2006/relationships/image" Target="../media/image131.jpeg"/><Relationship Id="rId5" Type="http://schemas.openxmlformats.org/officeDocument/2006/relationships/image" Target="../media/image130.png"/><Relationship Id="rId4" Type="http://schemas.openxmlformats.org/officeDocument/2006/relationships/image" Target="../media/image129.png"/></Relationships>
</file>

<file path=ppt/slides/_rels/slide45.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42.xml"/><Relationship Id="rId1" Type="http://schemas.openxmlformats.org/officeDocument/2006/relationships/slideLayout" Target="../slideLayouts/slideLayout25.xml"/><Relationship Id="rId6" Type="http://schemas.openxmlformats.org/officeDocument/2006/relationships/image" Target="../media/image341.png"/><Relationship Id="rId5" Type="http://schemas.openxmlformats.org/officeDocument/2006/relationships/customXml" Target="../ink/ink2.xml"/><Relationship Id="rId4" Type="http://schemas.openxmlformats.org/officeDocument/2006/relationships/image" Target="../media/image91.emf"/></Relationships>
</file>

<file path=ppt/slides/_rels/slide46.xml.rels><?xml version="1.0" encoding="UTF-8" standalone="yes"?>
<Relationships xmlns="http://schemas.openxmlformats.org/package/2006/relationships"><Relationship Id="rId8" Type="http://schemas.openxmlformats.org/officeDocument/2006/relationships/image" Target="../media/image14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42.jpeg"/></Relationships>
</file>

<file path=ppt/slides/_rels/slide47.xml.rels><?xml version="1.0" encoding="UTF-8" standalone="yes"?>
<Relationships xmlns="http://schemas.openxmlformats.org/package/2006/relationships"><Relationship Id="rId8" Type="http://schemas.openxmlformats.org/officeDocument/2006/relationships/image" Target="../media/image15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4.xml"/><Relationship Id="rId1" Type="http://schemas.openxmlformats.org/officeDocument/2006/relationships/slideLayout" Target="../slideLayouts/slideLayout4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54.jpeg"/><Relationship Id="rId1" Type="http://schemas.openxmlformats.org/officeDocument/2006/relationships/slideLayout" Target="../slideLayouts/slideLayout2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67.jpeg"/><Relationship Id="rId1" Type="http://schemas.openxmlformats.org/officeDocument/2006/relationships/slideLayout" Target="../slideLayouts/slideLayout2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customXml" Target="../ink/ink1.xml"/><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220.png"/><Relationship Id="rId9" Type="http://schemas.openxmlformats.org/officeDocument/2006/relationships/image" Target="../media/image35.jpeg"/><Relationship Id="rId14" Type="http://schemas.openxmlformats.org/officeDocument/2006/relationships/image" Target="../media/image40.png"/></Relationships>
</file>

<file path=ppt/slides/_rels/slide5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80.jpeg"/><Relationship Id="rId7" Type="http://schemas.openxmlformats.org/officeDocument/2006/relationships/diagramColors" Target="../diagrams/colors14.xml"/><Relationship Id="rId2" Type="http://schemas.openxmlformats.org/officeDocument/2006/relationships/notesSlide" Target="../notesSlides/notesSlide45.xml"/><Relationship Id="rId1" Type="http://schemas.openxmlformats.org/officeDocument/2006/relationships/slideLayout" Target="../slideLayouts/slideLayout28.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5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89.jpeg"/><Relationship Id="rId7" Type="http://schemas.openxmlformats.org/officeDocument/2006/relationships/diagramColors" Target="../diagrams/colors15.xml"/><Relationship Id="rId2" Type="http://schemas.openxmlformats.org/officeDocument/2006/relationships/notesSlide" Target="../notesSlides/notesSlide46.xml"/><Relationship Id="rId1" Type="http://schemas.openxmlformats.org/officeDocument/2006/relationships/slideLayout" Target="../slideLayouts/slideLayout2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5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02.jpeg"/><Relationship Id="rId7" Type="http://schemas.openxmlformats.org/officeDocument/2006/relationships/diagramColors" Target="../diagrams/colors16.xml"/><Relationship Id="rId2" Type="http://schemas.openxmlformats.org/officeDocument/2006/relationships/notesSlide" Target="../notesSlides/notesSlide47.xml"/><Relationship Id="rId1" Type="http://schemas.openxmlformats.org/officeDocument/2006/relationships/slideLayout" Target="../slideLayouts/slideLayout2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5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09.jpeg"/><Relationship Id="rId7" Type="http://schemas.openxmlformats.org/officeDocument/2006/relationships/diagramColors" Target="../diagrams/colors17.xml"/><Relationship Id="rId2" Type="http://schemas.openxmlformats.org/officeDocument/2006/relationships/notesSlide" Target="../notesSlides/notesSlide48.xml"/><Relationship Id="rId1" Type="http://schemas.openxmlformats.org/officeDocument/2006/relationships/slideLayout" Target="../slideLayouts/slideLayout28.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5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16.jpeg"/><Relationship Id="rId7" Type="http://schemas.openxmlformats.org/officeDocument/2006/relationships/diagramColors" Target="../diagrams/colors18.xml"/><Relationship Id="rId2" Type="http://schemas.openxmlformats.org/officeDocument/2006/relationships/notesSlide" Target="../notesSlides/notesSlide49.xml"/><Relationship Id="rId1" Type="http://schemas.openxmlformats.org/officeDocument/2006/relationships/slideLayout" Target="../slideLayouts/slideLayout28.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55.xml.rels><?xml version="1.0" encoding="UTF-8" standalone="yes"?>
<Relationships xmlns="http://schemas.openxmlformats.org/package/2006/relationships"><Relationship Id="rId3" Type="http://schemas.openxmlformats.org/officeDocument/2006/relationships/image" Target="../media/image223.jpe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51.xml"/><Relationship Id="rId1" Type="http://schemas.openxmlformats.org/officeDocument/2006/relationships/slideLayout" Target="../slideLayouts/slideLayout25.xml"/><Relationship Id="rId6" Type="http://schemas.openxmlformats.org/officeDocument/2006/relationships/image" Target="../media/image227.svg"/><Relationship Id="rId5" Type="http://schemas.openxmlformats.org/officeDocument/2006/relationships/image" Target="../media/image226.png"/><Relationship Id="rId4" Type="http://schemas.openxmlformats.org/officeDocument/2006/relationships/image" Target="../media/image225.svg"/></Relationships>
</file>

<file path=ppt/slides/_rels/slide57.xml.rels><?xml version="1.0" encoding="UTF-8" standalone="yes"?>
<Relationships xmlns="http://schemas.openxmlformats.org/package/2006/relationships"><Relationship Id="rId3" Type="http://schemas.openxmlformats.org/officeDocument/2006/relationships/image" Target="../media/image228.jpeg"/><Relationship Id="rId2" Type="http://schemas.openxmlformats.org/officeDocument/2006/relationships/notesSlide" Target="../notesSlides/notesSlide52.xml"/><Relationship Id="rId1" Type="http://schemas.openxmlformats.org/officeDocument/2006/relationships/slideLayout" Target="../slideLayouts/slideLayout25.xml"/><Relationship Id="rId5" Type="http://schemas.openxmlformats.org/officeDocument/2006/relationships/image" Target="../media/image227.svg"/><Relationship Id="rId4" Type="http://schemas.openxmlformats.org/officeDocument/2006/relationships/image" Target="../media/image226.png"/></Relationships>
</file>

<file path=ppt/slides/_rels/slide58.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53.xml"/><Relationship Id="rId1" Type="http://schemas.openxmlformats.org/officeDocument/2006/relationships/slideLayout" Target="../slideLayouts/slideLayout25.xml"/><Relationship Id="rId5" Type="http://schemas.openxmlformats.org/officeDocument/2006/relationships/image" Target="../media/image229.png"/><Relationship Id="rId4" Type="http://schemas.openxmlformats.org/officeDocument/2006/relationships/image" Target="../media/image227.svg"/></Relationships>
</file>

<file path=ppt/slides/_rels/slide59.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6.emf"/></Relationships>
</file>

<file path=ppt/slides/_rels/slide60.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notesSlide" Target="../notesSlides/notesSlide54.xml"/><Relationship Id="rId1" Type="http://schemas.openxmlformats.org/officeDocument/2006/relationships/slideLayout" Target="../slideLayouts/slideLayout99.xml"/><Relationship Id="rId4" Type="http://schemas.openxmlformats.org/officeDocument/2006/relationships/image" Target="../media/image233.svg"/></Relationships>
</file>

<file path=ppt/slides/_rels/slide61.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notesSlide" Target="../notesSlides/notesSlide5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48.sv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52.sv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6">
            <a:extLst>
              <a:ext uri="{FF2B5EF4-FFF2-40B4-BE49-F238E27FC236}">
                <a16:creationId xmlns:a16="http://schemas.microsoft.com/office/drawing/2014/main" id="{F7F990BA-6D63-4629-2CEA-B5B6DF58352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4629729" y="937161"/>
            <a:ext cx="5136836" cy="3697301"/>
          </a:xfrm>
          <a:prstGeom prst="rect">
            <a:avLst/>
          </a:prstGeom>
        </p:spPr>
      </p:pic>
      <p:pic>
        <p:nvPicPr>
          <p:cNvPr id="50" name="Billede 49" descr="Et billede, der indeholder udendørs, høvl/fly, luftfartøj, person&#10;&#10;Indhold genereret af kunstig intelligens kan være forkert.">
            <a:extLst>
              <a:ext uri="{FF2B5EF4-FFF2-40B4-BE49-F238E27FC236}">
                <a16:creationId xmlns:a16="http://schemas.microsoft.com/office/drawing/2014/main" id="{A7BF1EE9-7576-4A79-F436-B871904B0964}"/>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1" y="2532258"/>
            <a:ext cx="4710544" cy="2483244"/>
          </a:xfrm>
          <a:prstGeom prst="rect">
            <a:avLst/>
          </a:prstGeom>
        </p:spPr>
      </p:pic>
      <p:pic>
        <p:nvPicPr>
          <p:cNvPr id="32" name="Billede 31" descr="Et billede, der indeholder udendørs, sky, Solenergi, sol&#10;&#10;Indhold genereret af kunstig intelligens kan være forkert.">
            <a:extLst>
              <a:ext uri="{FF2B5EF4-FFF2-40B4-BE49-F238E27FC236}">
                <a16:creationId xmlns:a16="http://schemas.microsoft.com/office/drawing/2014/main" id="{D60D92E0-3368-668E-F306-0E77131166D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68843" y="0"/>
            <a:ext cx="4631879" cy="2551700"/>
          </a:xfrm>
          <a:prstGeom prst="rect">
            <a:avLst/>
          </a:prstGeom>
        </p:spPr>
      </p:pic>
      <p:pic>
        <p:nvPicPr>
          <p:cNvPr id="34" name="Billede 33" descr="Et billede, der indeholder Ansigt, person, tøj, briller&#10;&#10;Indhold genereret af kunstig intelligens kan være forkert.">
            <a:extLst>
              <a:ext uri="{FF2B5EF4-FFF2-40B4-BE49-F238E27FC236}">
                <a16:creationId xmlns:a16="http://schemas.microsoft.com/office/drawing/2014/main" id="{2FB14710-43D3-ED9B-C2B0-764314CC121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63494" y="23725"/>
            <a:ext cx="3864155" cy="2558551"/>
          </a:xfrm>
          <a:prstGeom prst="rect">
            <a:avLst/>
          </a:prstGeom>
        </p:spPr>
      </p:pic>
      <p:pic>
        <p:nvPicPr>
          <p:cNvPr id="26" name="Pladsholder til billede 25" descr="Et billede, der indeholder maskine, ingeniørarbejde, fabrik, industri&#10;&#10;Indhold genereret af kunstig intelligens kan være forkert.">
            <a:extLst>
              <a:ext uri="{FF2B5EF4-FFF2-40B4-BE49-F238E27FC236}">
                <a16:creationId xmlns:a16="http://schemas.microsoft.com/office/drawing/2014/main" id="{2685A98F-C23B-49AA-3D37-4C2E7FB0FD4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val="0"/>
              </a:ext>
            </a:extLst>
          </a:blip>
          <a:srcRect/>
          <a:stretch>
            <a:fillRect/>
          </a:stretch>
        </p:blipFill>
        <p:spPr>
          <a:xfrm>
            <a:off x="7990432" y="4627611"/>
            <a:ext cx="4220581" cy="2254071"/>
          </a:xfrm>
        </p:spPr>
      </p:pic>
      <p:pic>
        <p:nvPicPr>
          <p:cNvPr id="36" name="Billede 35" descr="Et billede, der indeholder Koboltblå, Elektrisk blå, indendørs, Medicinsk udstyr&#10;&#10;Indhold genereret af kunstig intelligens kan være forkert.">
            <a:extLst>
              <a:ext uri="{FF2B5EF4-FFF2-40B4-BE49-F238E27FC236}">
                <a16:creationId xmlns:a16="http://schemas.microsoft.com/office/drawing/2014/main" id="{029E2ED5-B50D-975D-3642-262813D8F9BB}"/>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 y="0"/>
            <a:ext cx="2406954" cy="2558551"/>
          </a:xfrm>
          <a:prstGeom prst="rect">
            <a:avLst/>
          </a:prstGeom>
        </p:spPr>
      </p:pic>
      <p:pic>
        <p:nvPicPr>
          <p:cNvPr id="45" name="Billede 44" descr="Et billede, der indeholder kaffekop, kaffe, bordservice, Service&#10;&#10;Indhold genereret af kunstig intelligens kan være forkert.">
            <a:extLst>
              <a:ext uri="{FF2B5EF4-FFF2-40B4-BE49-F238E27FC236}">
                <a16:creationId xmlns:a16="http://schemas.microsoft.com/office/drawing/2014/main" id="{380C452E-A283-26C3-7844-107DA83EBEF0}"/>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p:blipFill>
        <p:spPr>
          <a:xfrm>
            <a:off x="2634325" y="4626934"/>
            <a:ext cx="3580805" cy="2242908"/>
          </a:xfrm>
          <a:prstGeom prst="rect">
            <a:avLst/>
          </a:prstGeom>
        </p:spPr>
      </p:pic>
      <p:sp>
        <p:nvSpPr>
          <p:cNvPr id="46" name="Titel 2">
            <a:extLst>
              <a:ext uri="{FF2B5EF4-FFF2-40B4-BE49-F238E27FC236}">
                <a16:creationId xmlns:a16="http://schemas.microsoft.com/office/drawing/2014/main" id="{AB254303-5DC2-9801-D907-D871BB13BBB9}"/>
              </a:ext>
            </a:extLst>
          </p:cNvPr>
          <p:cNvSpPr>
            <a:spLocks noGrp="1"/>
          </p:cNvSpPr>
          <p:nvPr>
            <p:ph type="title"/>
          </p:nvPr>
        </p:nvSpPr>
        <p:spPr>
          <a:xfrm>
            <a:off x="-4152901" y="9027627"/>
            <a:ext cx="7341129" cy="1475626"/>
          </a:xfrm>
        </p:spPr>
        <p:txBody>
          <a:bodyPr/>
          <a:lstStyle/>
          <a:p>
            <a:r>
              <a:rPr lang="da-DK" sz="2400" dirty="0"/>
              <a:t>VELKOMMEN TIL </a:t>
            </a:r>
            <a:br>
              <a:rPr lang="da-DK" sz="2400" dirty="0"/>
            </a:br>
            <a:r>
              <a:rPr lang="da-DK" sz="2400" dirty="0"/>
              <a:t>LEDERDAG PÅ ENGINEERING</a:t>
            </a:r>
            <a:br>
              <a:rPr lang="da-DK" sz="2400" dirty="0"/>
            </a:br>
            <a:r>
              <a:rPr lang="da-DK" sz="2400" dirty="0"/>
              <a:t>10. april 2025</a:t>
            </a:r>
            <a:br>
              <a:rPr lang="da-DK" dirty="0"/>
            </a:br>
            <a:br>
              <a:rPr lang="da-DK" dirty="0"/>
            </a:br>
            <a:br>
              <a:rPr lang="da-DK" dirty="0"/>
            </a:br>
            <a:br>
              <a:rPr lang="da-DK" dirty="0"/>
            </a:br>
            <a:r>
              <a:rPr lang="da-DK" dirty="0"/>
              <a:t> </a:t>
            </a:r>
            <a:br>
              <a:rPr lang="da-DK" dirty="0"/>
            </a:br>
            <a:endParaRPr lang="da-DK" dirty="0"/>
          </a:p>
        </p:txBody>
      </p:sp>
      <p:pic>
        <p:nvPicPr>
          <p:cNvPr id="48" name="Billede 47" descr="Et billede, der indeholder person, tøj, vand, svømme&#10;&#10;Indhold genereret af kunstig intelligens kan være forkert.">
            <a:extLst>
              <a:ext uri="{FF2B5EF4-FFF2-40B4-BE49-F238E27FC236}">
                <a16:creationId xmlns:a16="http://schemas.microsoft.com/office/drawing/2014/main" id="{D5CE8584-E7C8-4F52-D778-11DF0A4F0959}"/>
              </a:ext>
            </a:extLst>
          </p:cNvPr>
          <p:cNvPicPr>
            <a:picLocks noChangeAspect="1"/>
          </p:cNvPicPr>
          <p:nvPr/>
        </p:nvPicPr>
        <p:blipFill>
          <a:blip r:embed="rId10" cstate="email">
            <a:extLst>
              <a:ext uri="{28A0092B-C50C-407E-A947-70E740481C1C}">
                <a14:useLocalDpi xmlns:a14="http://schemas.microsoft.com/office/drawing/2010/main" val="0"/>
              </a:ext>
            </a:extLst>
          </a:blip>
          <a:srcRect t="-1095"/>
          <a:stretch/>
        </p:blipFill>
        <p:spPr>
          <a:xfrm>
            <a:off x="5293585" y="4603209"/>
            <a:ext cx="2735977" cy="2254792"/>
          </a:xfrm>
          <a:prstGeom prst="rect">
            <a:avLst/>
          </a:prstGeom>
        </p:spPr>
      </p:pic>
      <p:pic>
        <p:nvPicPr>
          <p:cNvPr id="38" name="Billede 37" descr="Et billede, der indeholder tøj, person, menneske, indendørs&#10;&#10;Indhold genereret af kunstig intelligens kan være forkert.">
            <a:extLst>
              <a:ext uri="{FF2B5EF4-FFF2-40B4-BE49-F238E27FC236}">
                <a16:creationId xmlns:a16="http://schemas.microsoft.com/office/drawing/2014/main" id="{C676631C-E01D-6B5F-0B6A-E656A2C5CCBA}"/>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0" y="4627611"/>
            <a:ext cx="3398243" cy="2265495"/>
          </a:xfrm>
          <a:prstGeom prst="rect">
            <a:avLst/>
          </a:prstGeom>
        </p:spPr>
      </p:pic>
      <p:pic>
        <p:nvPicPr>
          <p:cNvPr id="56" name="Billede 55" descr="Et billede, der indeholder dæk, computer, bærbar, udendørs&#10;&#10;Indhold genereret af kunstig intelligens kan være forkert.">
            <a:extLst>
              <a:ext uri="{FF2B5EF4-FFF2-40B4-BE49-F238E27FC236}">
                <a16:creationId xmlns:a16="http://schemas.microsoft.com/office/drawing/2014/main" id="{8B2A8B7D-D033-F950-A8AC-617A1C3D3B4E}"/>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9656780" y="-29394"/>
            <a:ext cx="2549074" cy="4657005"/>
          </a:xfrm>
          <a:prstGeom prst="rect">
            <a:avLst/>
          </a:prstGeom>
        </p:spPr>
      </p:pic>
      <p:sp>
        <p:nvSpPr>
          <p:cNvPr id="2" name="Pladsholder til tekst 3">
            <a:extLst>
              <a:ext uri="{FF2B5EF4-FFF2-40B4-BE49-F238E27FC236}">
                <a16:creationId xmlns:a16="http://schemas.microsoft.com/office/drawing/2014/main" id="{4C929D56-82BB-7958-EBD7-3438735A2E6A}"/>
              </a:ext>
            </a:extLst>
          </p:cNvPr>
          <p:cNvSpPr>
            <a:spLocks noGrp="1"/>
          </p:cNvSpPr>
          <p:nvPr>
            <p:ph type="body" sz="quarter" idx="12"/>
          </p:nvPr>
        </p:nvSpPr>
        <p:spPr>
          <a:xfrm>
            <a:off x="2271012" y="4207102"/>
            <a:ext cx="7341129" cy="412750"/>
          </a:xfrm>
        </p:spPr>
        <p:txBody>
          <a:bodyPr/>
          <a:lstStyle/>
          <a:p>
            <a:endParaRPr lang="da-DK" dirty="0">
              <a:solidFill>
                <a:srgbClr val="002060"/>
              </a:solidFill>
            </a:endParaRPr>
          </a:p>
        </p:txBody>
      </p:sp>
      <p:pic>
        <p:nvPicPr>
          <p:cNvPr id="3" name="Billede 2">
            <a:extLst>
              <a:ext uri="{FF2B5EF4-FFF2-40B4-BE49-F238E27FC236}">
                <a16:creationId xmlns:a16="http://schemas.microsoft.com/office/drawing/2014/main" id="{229F4011-5711-3993-32A3-24B876AC309B}"/>
              </a:ext>
            </a:extLst>
          </p:cNvPr>
          <p:cNvPicPr>
            <a:picLocks noChangeAspect="1"/>
          </p:cNvPicPr>
          <p:nvPr/>
        </p:nvPicPr>
        <p:blipFill>
          <a:blip r:embed="rId13"/>
          <a:stretch>
            <a:fillRect/>
          </a:stretch>
        </p:blipFill>
        <p:spPr>
          <a:xfrm>
            <a:off x="2271921" y="2561987"/>
            <a:ext cx="7340220" cy="1523784"/>
          </a:xfrm>
          <a:prstGeom prst="rect">
            <a:avLst/>
          </a:prstGeom>
        </p:spPr>
      </p:pic>
      <p:sp>
        <p:nvSpPr>
          <p:cNvPr id="5" name="Tekstfelt 4">
            <a:extLst>
              <a:ext uri="{FF2B5EF4-FFF2-40B4-BE49-F238E27FC236}">
                <a16:creationId xmlns:a16="http://schemas.microsoft.com/office/drawing/2014/main" id="{08B58CB4-01F8-0AD8-DAE2-3041F9188C19}"/>
              </a:ext>
            </a:extLst>
          </p:cNvPr>
          <p:cNvSpPr txBox="1"/>
          <p:nvPr/>
        </p:nvSpPr>
        <p:spPr>
          <a:xfrm>
            <a:off x="2227281" y="2568822"/>
            <a:ext cx="7494530" cy="1477328"/>
          </a:xfrm>
          <a:prstGeom prst="rect">
            <a:avLst/>
          </a:prstGeom>
          <a:noFill/>
        </p:spPr>
        <p:txBody>
          <a:bodyPr wrap="square" rtlCol="0">
            <a:spAutoFit/>
          </a:bodyPr>
          <a:lstStyle/>
          <a:p>
            <a:pPr algn="ctr"/>
            <a:r>
              <a:rPr lang="da-DK" sz="2400" dirty="0">
                <a:solidFill>
                  <a:srgbClr val="002060"/>
                </a:solidFill>
                <a:latin typeface="+mj-lt"/>
              </a:rPr>
              <a:t>DET INGENIØR- OG NATURVIDENSKABELIGE FAKULTET</a:t>
            </a:r>
          </a:p>
          <a:p>
            <a:pPr algn="ctr"/>
            <a:r>
              <a:rPr lang="da-DK" sz="2400" dirty="0">
                <a:solidFill>
                  <a:srgbClr val="002060"/>
                </a:solidFill>
                <a:latin typeface="+mj-lt"/>
              </a:rPr>
              <a:t>Aalborg Universitet</a:t>
            </a:r>
          </a:p>
          <a:p>
            <a:pPr algn="ctr"/>
            <a:endParaRPr lang="da-DK" dirty="0"/>
          </a:p>
        </p:txBody>
      </p:sp>
    </p:spTree>
    <p:extLst>
      <p:ext uri="{BB962C8B-B14F-4D97-AF65-F5344CB8AC3E}">
        <p14:creationId xmlns:p14="http://schemas.microsoft.com/office/powerpoint/2010/main" val="200124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2F5FBBF-DA44-A0A7-43B5-0DC0E85B2239}"/>
              </a:ext>
            </a:extLst>
          </p:cNvPr>
          <p:cNvSpPr/>
          <p:nvPr/>
        </p:nvSpPr>
        <p:spPr>
          <a:xfrm>
            <a:off x="7427913" y="3429001"/>
            <a:ext cx="4770054"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slidenummer 1"/>
          <p:cNvSpPr>
            <a:spLocks noGrp="1"/>
          </p:cNvSpPr>
          <p:nvPr>
            <p:ph type="sldNum" sz="quarter" idx="10"/>
          </p:nvPr>
        </p:nvSpPr>
        <p:spPr/>
        <p:txBody>
          <a:bodyPr vert="horz" lIns="0" tIns="0" rIns="0" bIns="0" rtlCol="0" anchor="ctr">
            <a:normAutofit/>
          </a:bodyPr>
          <a:lstStyle/>
          <a:p>
            <a:pPr marL="0" marR="0" lvl="0" indent="0" algn="r" defTabSz="914330" rtl="0" eaLnBrk="1" fontAlgn="auto" latinLnBrk="0" hangingPunct="1">
              <a:lnSpc>
                <a:spcPct val="100000"/>
              </a:lnSpc>
              <a:spcBef>
                <a:spcPts val="0"/>
              </a:spcBef>
              <a:spcAft>
                <a:spcPts val="60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600"/>
                </a:spcAft>
                <a:buClrTx/>
                <a:buSzTx/>
                <a:buFontTx/>
                <a:buNone/>
                <a:tabLst/>
                <a:defRPr/>
              </a:pPr>
              <a:t>10</a:t>
            </a:fld>
            <a:endParaRPr kumimoji="0" lang="en-US" sz="1000" b="1" i="0" u="none" strike="noStrike" kern="1200" cap="none" spc="0" normalizeH="0" baseline="0" noProof="0">
              <a:ln>
                <a:noFill/>
              </a:ln>
              <a:solidFill>
                <a:srgbClr val="211A52">
                  <a:alpha val="70000"/>
                </a:srgbClr>
              </a:solidFill>
              <a:effectLst/>
              <a:uLnTx/>
              <a:uFillTx/>
              <a:latin typeface="Arial"/>
            </a:endParaRPr>
          </a:p>
        </p:txBody>
      </p:sp>
      <p:sp>
        <p:nvSpPr>
          <p:cNvPr id="14" name="Titel 3"/>
          <p:cNvSpPr>
            <a:spLocks noGrp="1"/>
          </p:cNvSpPr>
          <p:nvPr>
            <p:ph type="title"/>
          </p:nvPr>
        </p:nvSpPr>
        <p:spPr>
          <a:xfrm>
            <a:off x="574849" y="385870"/>
            <a:ext cx="7559105" cy="1486727"/>
          </a:xfrm>
        </p:spPr>
        <p:txBody>
          <a:bodyPr/>
          <a:lstStyle/>
          <a:p>
            <a:r>
              <a:rPr lang="en-US" sz="3000" dirty="0">
                <a:solidFill>
                  <a:srgbClr val="211A52"/>
                </a:solidFill>
                <a:latin typeface="Arial Black" panose="020B0604020202020204" pitchFamily="34" charset="0"/>
                <a:cs typeface="Arial Black" panose="020B0604020202020204" pitchFamily="34" charset="0"/>
              </a:rPr>
              <a:t>INSTITUT FOR </a:t>
            </a:r>
            <a:br>
              <a:rPr lang="en-US" sz="3000" dirty="0">
                <a:solidFill>
                  <a:srgbClr val="211A52"/>
                </a:solidFill>
                <a:latin typeface="Arial Black" panose="020B0604020202020204" pitchFamily="34" charset="0"/>
                <a:cs typeface="Arial Black" panose="020B0604020202020204" pitchFamily="34" charset="0"/>
              </a:rPr>
            </a:br>
            <a:r>
              <a:rPr lang="en-US" sz="3000" dirty="0">
                <a:solidFill>
                  <a:srgbClr val="211A52"/>
                </a:solidFill>
                <a:latin typeface="Arial Black" panose="020B0604020202020204" pitchFamily="34" charset="0"/>
                <a:cs typeface="Arial Black" panose="020B0604020202020204" pitchFamily="34" charset="0"/>
              </a:rPr>
              <a:t>MATERIALER </a:t>
            </a:r>
            <a:br>
              <a:rPr lang="en-US" sz="3000" dirty="0">
                <a:solidFill>
                  <a:srgbClr val="211A52"/>
                </a:solidFill>
                <a:latin typeface="Arial Black" panose="020B0604020202020204" pitchFamily="34" charset="0"/>
                <a:cs typeface="Arial Black" panose="020B0604020202020204" pitchFamily="34" charset="0"/>
              </a:rPr>
            </a:br>
            <a:r>
              <a:rPr lang="en-US" sz="3000" dirty="0">
                <a:solidFill>
                  <a:srgbClr val="211A52"/>
                </a:solidFill>
                <a:latin typeface="Arial Black" panose="020B0604020202020204" pitchFamily="34" charset="0"/>
                <a:cs typeface="Arial Black" panose="020B0604020202020204" pitchFamily="34" charset="0"/>
              </a:rPr>
              <a:t>OG PRODUKTION</a:t>
            </a:r>
            <a:endParaRPr lang="da-DK" sz="3000" dirty="0">
              <a:solidFill>
                <a:srgbClr val="211A52"/>
              </a:solidFill>
              <a:latin typeface="Arial Black" panose="020B0604020202020204" pitchFamily="34" charset="0"/>
              <a:cs typeface="Arial Black" panose="020B0604020202020204" pitchFamily="34" charset="0"/>
            </a:endParaRPr>
          </a:p>
        </p:txBody>
      </p:sp>
      <p:sp>
        <p:nvSpPr>
          <p:cNvPr id="15" name="Pladsholder til tekst 4"/>
          <p:cNvSpPr>
            <a:spLocks noGrp="1"/>
          </p:cNvSpPr>
          <p:nvPr>
            <p:ph type="body" sz="quarter" idx="15"/>
          </p:nvPr>
        </p:nvSpPr>
        <p:spPr>
          <a:xfrm>
            <a:off x="587375" y="2120507"/>
            <a:ext cx="6594047" cy="3850802"/>
          </a:xfrm>
        </p:spPr>
        <p:txBody>
          <a:bodyPr numCol="1">
            <a:normAutofit/>
          </a:bodyPr>
          <a:lstStyle/>
          <a:p>
            <a:pPr marL="0" indent="0">
              <a:lnSpc>
                <a:spcPct val="120000"/>
              </a:lnSpc>
              <a:buNone/>
            </a:pPr>
            <a:r>
              <a:rPr lang="da-DK" b="0" i="0" dirty="0">
                <a:solidFill>
                  <a:srgbClr val="211A52"/>
                </a:solidFill>
                <a:effectLst/>
                <a:latin typeface="Arial" panose="020B0604020202020204" pitchFamily="34" charset="0"/>
                <a:cs typeface="Arial" panose="020B0604020202020204" pitchFamily="34" charset="0"/>
              </a:rPr>
              <a:t>Institut for Materialer og Produktion forsker og uddanner inden for materialer, mekanik, fysik, produktion og produktionsledelse. Med det afsæt stræber instituttet efter at udvikle materialer, produkter og produktionssystemer til fremtidens behov.</a:t>
            </a:r>
            <a:br>
              <a:rPr lang="da-DK" dirty="0">
                <a:solidFill>
                  <a:srgbClr val="211A52"/>
                </a:solidFill>
                <a:latin typeface="Arial" panose="020B0604020202020204" pitchFamily="34" charset="0"/>
                <a:cs typeface="Arial" panose="020B0604020202020204" pitchFamily="34" charset="0"/>
              </a:rPr>
            </a:br>
            <a:br>
              <a:rPr lang="da-DK" dirty="0">
                <a:solidFill>
                  <a:srgbClr val="211A52"/>
                </a:solidFill>
                <a:latin typeface="Arial" panose="020B0604020202020204" pitchFamily="34" charset="0"/>
                <a:cs typeface="Arial" panose="020B0604020202020204" pitchFamily="34" charset="0"/>
              </a:rPr>
            </a:br>
            <a:r>
              <a:rPr lang="da-DK" b="1" dirty="0">
                <a:solidFill>
                  <a:srgbClr val="211A52"/>
                </a:solidFill>
                <a:latin typeface="Arial" panose="020B0604020202020204" pitchFamily="34" charset="0"/>
                <a:cs typeface="Arial" panose="020B0604020202020204" pitchFamily="34" charset="0"/>
              </a:rPr>
              <a:t>STYRKEPOSITIONER NU OG I FREMTIDEN</a:t>
            </a:r>
          </a:p>
          <a:p>
            <a:pPr>
              <a:lnSpc>
                <a:spcPct val="120000"/>
              </a:lnSpc>
            </a:pPr>
            <a:r>
              <a:rPr lang="da-DK" dirty="0">
                <a:solidFill>
                  <a:srgbClr val="211A52"/>
                </a:solidFill>
                <a:latin typeface="Arial" panose="020B0604020202020204" pitchFamily="34" charset="0"/>
                <a:cs typeface="Arial" panose="020B0604020202020204" pitchFamily="34" charset="0"/>
              </a:rPr>
              <a:t>Cirkulære materialer, produkter, processer og produktion</a:t>
            </a:r>
          </a:p>
          <a:p>
            <a:pPr>
              <a:lnSpc>
                <a:spcPct val="120000"/>
              </a:lnSpc>
            </a:pPr>
            <a:r>
              <a:rPr lang="da-DK" dirty="0">
                <a:solidFill>
                  <a:srgbClr val="211A52"/>
                </a:solidFill>
                <a:latin typeface="Arial" panose="020B0604020202020204" pitchFamily="34" charset="0"/>
                <a:cs typeface="Arial" panose="020B0604020202020204" pitchFamily="34" charset="0"/>
              </a:rPr>
              <a:t>Digitalisering af produktion</a:t>
            </a:r>
          </a:p>
          <a:p>
            <a:pPr>
              <a:lnSpc>
                <a:spcPct val="120000"/>
              </a:lnSpc>
            </a:pPr>
            <a:r>
              <a:rPr lang="da-DK" dirty="0" err="1">
                <a:solidFill>
                  <a:srgbClr val="211A52"/>
                </a:solidFill>
                <a:latin typeface="Arial" panose="020B0604020202020204" pitchFamily="34" charset="0"/>
                <a:cs typeface="Arial" panose="020B0604020202020204" pitchFamily="34" charset="0"/>
              </a:rPr>
              <a:t>Exoskeletter</a:t>
            </a:r>
            <a:r>
              <a:rPr lang="da-DK" dirty="0">
                <a:solidFill>
                  <a:srgbClr val="211A52"/>
                </a:solidFill>
                <a:latin typeface="Arial" panose="020B0604020202020204" pitchFamily="34" charset="0"/>
                <a:cs typeface="Arial" panose="020B0604020202020204" pitchFamily="34" charset="0"/>
              </a:rPr>
              <a:t>, ortopædisk biomekanik</a:t>
            </a:r>
          </a:p>
          <a:p>
            <a:pPr>
              <a:lnSpc>
                <a:spcPct val="120000"/>
              </a:lnSpc>
            </a:pPr>
            <a:r>
              <a:rPr lang="da-DK" dirty="0">
                <a:solidFill>
                  <a:srgbClr val="211A52"/>
                </a:solidFill>
                <a:latin typeface="Arial" panose="020B0604020202020204" pitchFamily="34" charset="0"/>
                <a:cs typeface="Arial" panose="020B0604020202020204" pitchFamily="34" charset="0"/>
              </a:rPr>
              <a:t>Anvendelse af AI til medicinske formål og autonome systemer</a:t>
            </a:r>
          </a:p>
          <a:p>
            <a:pPr>
              <a:lnSpc>
                <a:spcPct val="120000"/>
              </a:lnSpc>
            </a:pPr>
            <a:r>
              <a:rPr lang="da-DK" dirty="0">
                <a:solidFill>
                  <a:srgbClr val="211A52"/>
                </a:solidFill>
                <a:latin typeface="Arial" panose="020B0604020202020204" pitchFamily="34" charset="0"/>
                <a:cs typeface="Arial" panose="020B0604020202020204" pitchFamily="34" charset="0"/>
              </a:rPr>
              <a:t>Den grønne omstilling, vindenergiproduktion, batteriteknologi</a:t>
            </a:r>
          </a:p>
          <a:p>
            <a:endParaRPr lang="da-DK" sz="5600" dirty="0"/>
          </a:p>
          <a:p>
            <a:endParaRPr lang="da-DK" dirty="0"/>
          </a:p>
          <a:p>
            <a:endParaRPr lang="da-DK" dirty="0"/>
          </a:p>
          <a:p>
            <a:pPr marL="0" indent="0">
              <a:buNone/>
            </a:pPr>
            <a:endParaRPr lang="da-DK"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endParaRPr lang="da-DK" sz="1800" dirty="0"/>
          </a:p>
        </p:txBody>
      </p:sp>
      <p:pic>
        <p:nvPicPr>
          <p:cNvPr id="9" name="Pladsholder til billede 8"/>
          <p:cNvPicPr>
            <a:picLocks noGrp="1" noChangeAspect="1"/>
          </p:cNvPicPr>
          <p:nvPr>
            <p:ph type="pic" sz="quarter" idx="16"/>
          </p:nvPr>
        </p:nvPicPr>
        <p:blipFill rotWithShape="1">
          <a:blip r:embed="rId3" cstate="email">
            <a:extLst>
              <a:ext uri="{28A0092B-C50C-407E-A947-70E740481C1C}">
                <a14:useLocalDpi xmlns:a14="http://schemas.microsoft.com/office/drawing/2010/main" val="0"/>
              </a:ext>
            </a:extLst>
          </a:blip>
          <a:srcRect t="-1"/>
          <a:stretch/>
        </p:blipFill>
        <p:spPr>
          <a:xfrm>
            <a:off x="7427912" y="0"/>
            <a:ext cx="4764087" cy="3440098"/>
          </a:xfrm>
        </p:spPr>
      </p:pic>
      <p:sp>
        <p:nvSpPr>
          <p:cNvPr id="10" name="Tekstfelt 9">
            <a:extLst>
              <a:ext uri="{FF2B5EF4-FFF2-40B4-BE49-F238E27FC236}">
                <a16:creationId xmlns:a16="http://schemas.microsoft.com/office/drawing/2014/main" id="{B0BBEE8B-82CD-4FC4-8D96-B03836B31F84}"/>
              </a:ext>
            </a:extLst>
          </p:cNvPr>
          <p:cNvSpPr txBox="1"/>
          <p:nvPr/>
        </p:nvSpPr>
        <p:spPr>
          <a:xfrm>
            <a:off x="7162748" y="3494089"/>
            <a:ext cx="3747275" cy="3178975"/>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Bidrag til database for 2D-materialer </a:t>
            </a:r>
            <a:br>
              <a:rPr lang="da-DK" sz="1200" dirty="0">
                <a:solidFill>
                  <a:schemeClr val="bg1"/>
                </a:solidFill>
                <a:latin typeface="Arial" panose="020B0604020202020204" pitchFamily="34" charset="0"/>
                <a:cs typeface="Arial" panose="020B0604020202020204" pitchFamily="34" charset="0"/>
              </a:rPr>
            </a:br>
            <a:r>
              <a:rPr lang="da-DK" sz="1200" dirty="0">
                <a:solidFill>
                  <a:schemeClr val="bg1"/>
                </a:solidFill>
                <a:latin typeface="Arial" panose="020B0604020202020204" pitchFamily="34" charset="0"/>
                <a:cs typeface="Arial" panose="020B0604020202020204" pitchFamily="34" charset="0"/>
              </a:rPr>
              <a:t>som grafen</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Forståelse af bruskbelastningen hos slidgigtpatienter</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Bidrag til risikostyring i forsyningskæder</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Klassifikation af </a:t>
            </a:r>
            <a:r>
              <a:rPr lang="da-DK" sz="1200" dirty="0" err="1">
                <a:solidFill>
                  <a:schemeClr val="bg1"/>
                </a:solidFill>
                <a:latin typeface="Arial" panose="020B0604020202020204" pitchFamily="34" charset="0"/>
                <a:cs typeface="Arial" panose="020B0604020202020204" pitchFamily="34" charset="0"/>
              </a:rPr>
              <a:t>exoskeletter</a:t>
            </a:r>
            <a:r>
              <a:rPr lang="da-DK" sz="1200" dirty="0">
                <a:solidFill>
                  <a:schemeClr val="bg1"/>
                </a:solidFill>
                <a:latin typeface="Arial" panose="020B0604020202020204" pitchFamily="34" charset="0"/>
                <a:cs typeface="Arial" panose="020B0604020202020204" pitchFamily="34" charset="0"/>
              </a:rPr>
              <a:t> til overkroppen</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Forbedring af materialer til </a:t>
            </a:r>
            <a:r>
              <a:rPr lang="da-DK" sz="1200" dirty="0" err="1">
                <a:solidFill>
                  <a:schemeClr val="bg1"/>
                </a:solidFill>
                <a:latin typeface="Arial" panose="020B0604020202020204" pitchFamily="34" charset="0"/>
                <a:cs typeface="Arial" panose="020B0604020202020204" pitchFamily="34" charset="0"/>
              </a:rPr>
              <a:t>lithium</a:t>
            </a:r>
            <a:r>
              <a:rPr lang="da-DK" sz="1200" dirty="0">
                <a:solidFill>
                  <a:schemeClr val="bg1"/>
                </a:solidFill>
                <a:latin typeface="Arial" panose="020B0604020202020204" pitchFamily="34" charset="0"/>
                <a:cs typeface="Arial" panose="020B0604020202020204" pitchFamily="34" charset="0"/>
              </a:rPr>
              <a:t>-ion-batterier og forøgelse af deres holdbarhed</a:t>
            </a:r>
          </a:p>
          <a:p>
            <a:pPr marL="171450" indent="-171450">
              <a:lnSpc>
                <a:spcPct val="120000"/>
              </a:lnSpc>
              <a:buFont typeface="Arial" panose="020B0604020202020204" pitchFamily="34" charset="0"/>
              <a:buChar char="•"/>
            </a:pPr>
            <a:endParaRPr lang="da-DK" sz="1200" dirty="0">
              <a:solidFill>
                <a:schemeClr val="bg1"/>
              </a:solidFill>
              <a:latin typeface="Arial" panose="020B0604020202020204" pitchFamily="34" charset="0"/>
              <a:cs typeface="Arial" panose="020B0604020202020204" pitchFamily="34" charset="0"/>
            </a:endParaRPr>
          </a:p>
          <a:p>
            <a:pPr marL="0" lvl="0" indent="0">
              <a:lnSpc>
                <a:spcPct val="140000"/>
              </a:lnSpc>
              <a:buNone/>
            </a:pPr>
            <a:endParaRPr lang="da-DK" sz="1200" b="1" dirty="0">
              <a:solidFill>
                <a:schemeClr val="bg1"/>
              </a:solidFill>
              <a:latin typeface="Arial" panose="020B0604020202020204" pitchFamily="34" charset="0"/>
              <a:cs typeface="Arial" panose="020B0604020202020204" pitchFamily="34" charset="0"/>
            </a:endParaRPr>
          </a:p>
        </p:txBody>
      </p:sp>
      <p:grpSp>
        <p:nvGrpSpPr>
          <p:cNvPr id="6" name="Gruppe 5">
            <a:extLst>
              <a:ext uri="{FF2B5EF4-FFF2-40B4-BE49-F238E27FC236}">
                <a16:creationId xmlns:a16="http://schemas.microsoft.com/office/drawing/2014/main" id="{A5472F3A-BFF4-AA41-6C14-9F019DA3A091}"/>
              </a:ext>
            </a:extLst>
          </p:cNvPr>
          <p:cNvGrpSpPr/>
          <p:nvPr/>
        </p:nvGrpSpPr>
        <p:grpSpPr>
          <a:xfrm>
            <a:off x="11125550" y="3719280"/>
            <a:ext cx="760753" cy="724247"/>
            <a:chOff x="6031259" y="5172566"/>
            <a:chExt cx="1624012" cy="1546081"/>
          </a:xfrm>
        </p:grpSpPr>
        <p:pic>
          <p:nvPicPr>
            <p:cNvPr id="11" name="Grafik 10" descr="Bæredygtighed kontur">
              <a:extLst>
                <a:ext uri="{FF2B5EF4-FFF2-40B4-BE49-F238E27FC236}">
                  <a16:creationId xmlns:a16="http://schemas.microsoft.com/office/drawing/2014/main" id="{3371A132-E749-4AA3-9B70-87DE05FC3EA1}"/>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73918" y="5461995"/>
              <a:ext cx="570505" cy="570505"/>
            </a:xfrm>
            <a:prstGeom prst="rect">
              <a:avLst/>
            </a:prstGeom>
          </p:spPr>
        </p:pic>
        <p:pic>
          <p:nvPicPr>
            <p:cNvPr id="16" name="Grafik 15" descr="Robothånd kontur">
              <a:extLst>
                <a:ext uri="{FF2B5EF4-FFF2-40B4-BE49-F238E27FC236}">
                  <a16:creationId xmlns:a16="http://schemas.microsoft.com/office/drawing/2014/main" id="{AAFD8AD5-3E3B-4C73-9CDF-3E34D7297A4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3527" y="5344328"/>
              <a:ext cx="742183" cy="742183"/>
            </a:xfrm>
            <a:prstGeom prst="rect">
              <a:avLst/>
            </a:prstGeom>
          </p:spPr>
        </p:pic>
        <p:pic>
          <p:nvPicPr>
            <p:cNvPr id="21" name="Grafik 20" descr="Helikopter med 4 propeller kontur">
              <a:extLst>
                <a:ext uri="{FF2B5EF4-FFF2-40B4-BE49-F238E27FC236}">
                  <a16:creationId xmlns:a16="http://schemas.microsoft.com/office/drawing/2014/main" id="{F84F79D5-EB23-E4D2-E7B9-9DEC4747246C}"/>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35956" y="5874817"/>
              <a:ext cx="814619" cy="814619"/>
            </a:xfrm>
            <a:prstGeom prst="rect">
              <a:avLst/>
            </a:prstGeom>
          </p:spPr>
        </p:pic>
        <p:sp>
          <p:nvSpPr>
            <p:cNvPr id="24" name="Rutediagram: Forbindelse 23">
              <a:extLst>
                <a:ext uri="{FF2B5EF4-FFF2-40B4-BE49-F238E27FC236}">
                  <a16:creationId xmlns:a16="http://schemas.microsoft.com/office/drawing/2014/main" id="{E0E075DB-389B-7221-824A-CB1ADAACF7B2}"/>
                </a:ext>
              </a:extLst>
            </p:cNvPr>
            <p:cNvSpPr/>
            <p:nvPr/>
          </p:nvSpPr>
          <p:spPr>
            <a:xfrm>
              <a:off x="6031259" y="5172566"/>
              <a:ext cx="1624012" cy="1546081"/>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6" name="Tekstfelt 25">
            <a:extLst>
              <a:ext uri="{FF2B5EF4-FFF2-40B4-BE49-F238E27FC236}">
                <a16:creationId xmlns:a16="http://schemas.microsoft.com/office/drawing/2014/main" id="{F6346C32-481A-568E-E951-3BE07640ADAA}"/>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27" name="Grafik 26" descr="Til salg kontur">
            <a:extLst>
              <a:ext uri="{FF2B5EF4-FFF2-40B4-BE49-F238E27FC236}">
                <a16:creationId xmlns:a16="http://schemas.microsoft.com/office/drawing/2014/main" id="{2F437C2D-EA63-FF79-2C6B-F26A8746B989}"/>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2493" y="-43704"/>
            <a:ext cx="413580" cy="413580"/>
          </a:xfrm>
          <a:prstGeom prst="rect">
            <a:avLst/>
          </a:prstGeom>
        </p:spPr>
      </p:pic>
    </p:spTree>
    <p:extLst>
      <p:ext uri="{BB962C8B-B14F-4D97-AF65-F5344CB8AC3E}">
        <p14:creationId xmlns:p14="http://schemas.microsoft.com/office/powerpoint/2010/main" val="404602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a:xfrm>
            <a:off x="574848" y="385338"/>
            <a:ext cx="6300788"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BYGGERI, BY OG MILJØ </a:t>
            </a:r>
          </a:p>
        </p:txBody>
      </p:sp>
      <p:sp>
        <p:nvSpPr>
          <p:cNvPr id="5" name="Pladsholder til tekst 4"/>
          <p:cNvSpPr>
            <a:spLocks noGrp="1"/>
          </p:cNvSpPr>
          <p:nvPr>
            <p:ph type="body" sz="quarter" idx="15"/>
          </p:nvPr>
        </p:nvSpPr>
        <p:spPr>
          <a:xfrm>
            <a:off x="587374" y="1966314"/>
            <a:ext cx="6430645" cy="3383952"/>
          </a:xfrm>
        </p:spPr>
        <p:txBody>
          <a:bodyPr>
            <a:normAutofit/>
          </a:bodyPr>
          <a:lstStyle/>
          <a:p>
            <a:pPr marL="0" indent="0">
              <a:lnSpc>
                <a:spcPct val="120000"/>
              </a:lnSpc>
              <a:buNone/>
            </a:pPr>
            <a:r>
              <a:rPr lang="da-DK" b="0" i="0" dirty="0">
                <a:solidFill>
                  <a:srgbClr val="211A52"/>
                </a:solidFill>
                <a:effectLst/>
                <a:latin typeface="Arial" panose="020B0604020202020204" pitchFamily="34" charset="0"/>
                <a:cs typeface="Arial" panose="020B0604020202020204" pitchFamily="34" charset="0"/>
              </a:rPr>
              <a:t>BUILD forsker, rådgiver og uddanner inden for </a:t>
            </a:r>
            <a:r>
              <a:rPr lang="da-DK" dirty="0">
                <a:solidFill>
                  <a:srgbClr val="211A52"/>
                </a:solidFill>
                <a:latin typeface="Arial" panose="020B0604020202020204" pitchFamily="34" charset="0"/>
                <a:cs typeface="Arial" panose="020B0604020202020204" pitchFamily="34" charset="0"/>
              </a:rPr>
              <a:t>områderne </a:t>
            </a:r>
            <a:r>
              <a:rPr lang="da-DK" b="0" i="0" dirty="0">
                <a:solidFill>
                  <a:srgbClr val="211A52"/>
                </a:solidFill>
                <a:effectLst/>
                <a:latin typeface="Arial" panose="020B0604020202020204" pitchFamily="34" charset="0"/>
                <a:cs typeface="Arial" panose="020B0604020202020204" pitchFamily="34" charset="0"/>
              </a:rPr>
              <a:t>by-, bolig, bygge og anlæg. På den baggrund bidrager instituttet til at løse samfundets største udfordringer som fx klimakrisen, befolkningsudvikling, ressourceknaphed og urbanisering.</a:t>
            </a:r>
            <a:br>
              <a:rPr lang="da-DK" b="0" i="0" dirty="0">
                <a:solidFill>
                  <a:srgbClr val="211A52"/>
                </a:solidFill>
                <a:effectLst/>
                <a:latin typeface="Arial" panose="020B0604020202020204" pitchFamily="34" charset="0"/>
                <a:cs typeface="Arial" panose="020B0604020202020204" pitchFamily="34" charset="0"/>
              </a:rPr>
            </a:br>
            <a:br>
              <a:rPr lang="da-DK" b="0" i="0" dirty="0">
                <a:solidFill>
                  <a:srgbClr val="211A52"/>
                </a:solidFill>
                <a:effectLst/>
                <a:latin typeface="Arial" panose="020B0604020202020204" pitchFamily="34" charset="0"/>
                <a:cs typeface="Arial" panose="020B0604020202020204" pitchFamily="34" charset="0"/>
              </a:rPr>
            </a:br>
            <a:r>
              <a:rPr lang="da-DK" b="1" dirty="0">
                <a:solidFill>
                  <a:srgbClr val="211A52"/>
                </a:solidFill>
                <a:latin typeface="Arial" panose="020B0604020202020204" pitchFamily="34" charset="0"/>
                <a:cs typeface="Arial" panose="020B0604020202020204" pitchFamily="34" charset="0"/>
              </a:rPr>
              <a:t>STYRKEPOSITIONER NU OG I FREMTIDEN</a:t>
            </a:r>
          </a:p>
          <a:p>
            <a:pPr lvl="0">
              <a:lnSpc>
                <a:spcPct val="120000"/>
              </a:lnSpc>
            </a:pPr>
            <a:r>
              <a:rPr lang="da-DK" dirty="0">
                <a:solidFill>
                  <a:srgbClr val="211A52"/>
                </a:solidFill>
                <a:latin typeface="Arial" panose="020B0604020202020204" pitchFamily="34" charset="0"/>
                <a:cs typeface="Arial" panose="020B0604020202020204" pitchFamily="34" charset="0"/>
              </a:rPr>
              <a:t>Bæredygtigt byggeri, herunder sundhed og indeklima </a:t>
            </a:r>
          </a:p>
          <a:p>
            <a:pPr lvl="0">
              <a:lnSpc>
                <a:spcPct val="120000"/>
              </a:lnSpc>
            </a:pPr>
            <a:r>
              <a:rPr lang="da-DK" dirty="0">
                <a:solidFill>
                  <a:srgbClr val="211A52"/>
                </a:solidFill>
                <a:latin typeface="Arial" panose="020B0604020202020204" pitchFamily="34" charset="0"/>
                <a:cs typeface="Arial" panose="020B0604020202020204" pitchFamily="34" charset="0"/>
              </a:rPr>
              <a:t>Transformation af boliger og steder, herunder flyttemønstre mellem </a:t>
            </a:r>
            <a:br>
              <a:rPr lang="da-DK" dirty="0">
                <a:solidFill>
                  <a:srgbClr val="211A52"/>
                </a:solidFill>
                <a:latin typeface="Arial" panose="020B0604020202020204" pitchFamily="34" charset="0"/>
                <a:cs typeface="Arial" panose="020B0604020202020204" pitchFamily="34" charset="0"/>
              </a:rPr>
            </a:br>
            <a:r>
              <a:rPr lang="da-DK" dirty="0">
                <a:solidFill>
                  <a:srgbClr val="211A52"/>
                </a:solidFill>
                <a:latin typeface="Arial" panose="020B0604020202020204" pitchFamily="34" charset="0"/>
                <a:cs typeface="Arial" panose="020B0604020202020204" pitchFamily="34" charset="0"/>
              </a:rPr>
              <a:t>by og land </a:t>
            </a:r>
          </a:p>
          <a:p>
            <a:pPr>
              <a:lnSpc>
                <a:spcPct val="120000"/>
              </a:lnSpc>
            </a:pPr>
            <a:r>
              <a:rPr lang="da-DK" dirty="0">
                <a:solidFill>
                  <a:srgbClr val="211A52"/>
                </a:solidFill>
                <a:latin typeface="Arial" panose="020B0604020202020204" pitchFamily="34" charset="0"/>
                <a:cs typeface="Arial" panose="020B0604020202020204" pitchFamily="34" charset="0"/>
              </a:rPr>
              <a:t>Byens vand og forurening, herunder hav- og kystbyggeri</a:t>
            </a:r>
          </a:p>
          <a:p>
            <a:endParaRPr lang="da-DK" dirty="0"/>
          </a:p>
          <a:p>
            <a:pPr marL="0" indent="0">
              <a:buNone/>
            </a:pPr>
            <a:endParaRPr lang="da-DK" dirty="0"/>
          </a:p>
        </p:txBody>
      </p:sp>
      <p:pic>
        <p:nvPicPr>
          <p:cNvPr id="7" name="Pladsholder til billede 6"/>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a:stretch/>
        </p:blipFill>
        <p:spPr>
          <a:xfrm>
            <a:off x="7427912" y="0"/>
            <a:ext cx="4764087" cy="3429000"/>
          </a:xfrm>
        </p:spPr>
      </p:pic>
      <p:pic>
        <p:nvPicPr>
          <p:cNvPr id="19" name="Grafik 18" descr="Bølgestreg kontur">
            <a:extLst>
              <a:ext uri="{FF2B5EF4-FFF2-40B4-BE49-F238E27FC236}">
                <a16:creationId xmlns:a16="http://schemas.microsoft.com/office/drawing/2014/main" id="{C7C24224-EE40-44A5-94BC-C336ADED997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55797" y="5558147"/>
            <a:ext cx="862990" cy="862990"/>
          </a:xfrm>
          <a:prstGeom prst="rect">
            <a:avLst/>
          </a:prstGeom>
        </p:spPr>
      </p:pic>
      <p:sp>
        <p:nvSpPr>
          <p:cNvPr id="3" name="Tekstfelt 2">
            <a:extLst>
              <a:ext uri="{FF2B5EF4-FFF2-40B4-BE49-F238E27FC236}">
                <a16:creationId xmlns:a16="http://schemas.microsoft.com/office/drawing/2014/main" id="{541FFD51-A893-8042-4DD0-12701CCB245B}"/>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10" name="Grafik 9" descr="Til salg kontur">
            <a:extLst>
              <a:ext uri="{FF2B5EF4-FFF2-40B4-BE49-F238E27FC236}">
                <a16:creationId xmlns:a16="http://schemas.microsoft.com/office/drawing/2014/main" id="{8D5F1395-0946-6C64-7A41-387146491EF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493" y="-43290"/>
            <a:ext cx="413580" cy="413580"/>
          </a:xfrm>
          <a:prstGeom prst="rect">
            <a:avLst/>
          </a:prstGeom>
        </p:spPr>
      </p:pic>
      <p:sp>
        <p:nvSpPr>
          <p:cNvPr id="21" name="Rektangel 20">
            <a:extLst>
              <a:ext uri="{FF2B5EF4-FFF2-40B4-BE49-F238E27FC236}">
                <a16:creationId xmlns:a16="http://schemas.microsoft.com/office/drawing/2014/main" id="{DF425A76-8B01-30AB-82F4-D2E01F7EC517}"/>
              </a:ext>
            </a:extLst>
          </p:cNvPr>
          <p:cNvSpPr/>
          <p:nvPr/>
        </p:nvSpPr>
        <p:spPr>
          <a:xfrm>
            <a:off x="7421945" y="3429001"/>
            <a:ext cx="4770054"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kstfelt 8">
            <a:extLst>
              <a:ext uri="{FF2B5EF4-FFF2-40B4-BE49-F238E27FC236}">
                <a16:creationId xmlns:a16="http://schemas.microsoft.com/office/drawing/2014/main" id="{3769B49F-0C80-4048-8C06-577CAC3392D8}"/>
              </a:ext>
            </a:extLst>
          </p:cNvPr>
          <p:cNvSpPr txBox="1"/>
          <p:nvPr/>
        </p:nvSpPr>
        <p:spPr>
          <a:xfrm>
            <a:off x="7162805" y="3492499"/>
            <a:ext cx="4189608" cy="4009972"/>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Udvikling af LCA-metoder og -værktøjer til vurdering af byggeriets klima- og miljøbelastning</a:t>
            </a:r>
          </a:p>
          <a:p>
            <a:pPr marL="17145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Unge forskningstalenter igennem nåleøjet til </a:t>
            </a:r>
            <a:r>
              <a:rPr lang="da-DK" sz="1200" dirty="0" err="1">
                <a:solidFill>
                  <a:schemeClr val="bg1"/>
                </a:solidFill>
                <a:latin typeface="Arial" panose="020B0604020202020204" pitchFamily="34" charset="0"/>
                <a:cs typeface="Arial" panose="020B0604020202020204" pitchFamily="34" charset="0"/>
              </a:rPr>
              <a:t>Data.org’s</a:t>
            </a:r>
            <a:r>
              <a:rPr lang="da-DK" sz="1200" dirty="0">
                <a:solidFill>
                  <a:schemeClr val="bg1"/>
                </a:solidFill>
                <a:latin typeface="Arial" panose="020B0604020202020204" pitchFamily="34" charset="0"/>
                <a:cs typeface="Arial" panose="020B0604020202020204" pitchFamily="34" charset="0"/>
              </a:rPr>
              <a:t> program “Inclusive Growth and Recovery Challenge”</a:t>
            </a:r>
          </a:p>
          <a:p>
            <a:pPr marL="171450" indent="-171450">
              <a:lnSpc>
                <a:spcPct val="120000"/>
              </a:lnSpc>
              <a:buFont typeface="Arial" panose="020B0604020202020204" pitchFamily="34" charset="0"/>
              <a:buChar char="•"/>
            </a:pPr>
            <a:r>
              <a:rPr lang="da-DK" sz="1200" dirty="0" err="1">
                <a:solidFill>
                  <a:schemeClr val="bg1"/>
                </a:solidFill>
                <a:latin typeface="Arial" panose="020B0604020202020204" pitchFamily="34" charset="0"/>
                <a:cs typeface="Arial" panose="020B0604020202020204" pitchFamily="34" charset="0"/>
              </a:rPr>
              <a:t>MarinePlastic</a:t>
            </a:r>
            <a:r>
              <a:rPr lang="da-DK" sz="1200" dirty="0">
                <a:solidFill>
                  <a:schemeClr val="bg1"/>
                </a:solidFill>
                <a:latin typeface="Arial" panose="020B0604020202020204" pitchFamily="34" charset="0"/>
                <a:cs typeface="Arial" panose="020B0604020202020204" pitchFamily="34" charset="0"/>
              </a:rPr>
              <a:t> – BUILD er nøgleaktører i det tværfagligt forskningscenter for forurening med plastik i verdenshavene</a:t>
            </a:r>
          </a:p>
          <a:p>
            <a:pPr marL="0" lvl="0" indent="0">
              <a:lnSpc>
                <a:spcPct val="140000"/>
              </a:lnSpc>
              <a:buNone/>
            </a:pPr>
            <a:endParaRPr lang="da-DK" sz="1200" b="1" dirty="0">
              <a:solidFill>
                <a:schemeClr val="bg1"/>
              </a:solidFill>
              <a:latin typeface="Arial" panose="020B0604020202020204" pitchFamily="34" charset="0"/>
              <a:cs typeface="Arial" panose="020B0604020202020204" pitchFamily="34" charset="0"/>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endParaRPr lang="da-DK" sz="1100" dirty="0">
              <a:solidFill>
                <a:schemeClr val="bg1"/>
              </a:solidFill>
            </a:endParaRPr>
          </a:p>
          <a:p>
            <a:pPr lvl="0">
              <a:lnSpc>
                <a:spcPct val="140000"/>
              </a:lnSpc>
              <a:spcBef>
                <a:spcPts val="0"/>
              </a:spcBef>
            </a:pPr>
            <a:endParaRPr lang="da-DK" sz="1200" dirty="0">
              <a:solidFill>
                <a:schemeClr val="bg1"/>
              </a:solidFill>
            </a:endParaRPr>
          </a:p>
        </p:txBody>
      </p:sp>
      <p:pic>
        <p:nvPicPr>
          <p:cNvPr id="17" name="Grafik 16" descr="Åben hånd med plante kontur">
            <a:extLst>
              <a:ext uri="{FF2B5EF4-FFF2-40B4-BE49-F238E27FC236}">
                <a16:creationId xmlns:a16="http://schemas.microsoft.com/office/drawing/2014/main" id="{E7BE5F21-4148-4921-B7FC-06364E83A63B}"/>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82340" y="3799939"/>
            <a:ext cx="444572" cy="444572"/>
          </a:xfrm>
          <a:prstGeom prst="rect">
            <a:avLst/>
          </a:prstGeom>
        </p:spPr>
      </p:pic>
    </p:spTree>
    <p:extLst>
      <p:ext uri="{BB962C8B-B14F-4D97-AF65-F5344CB8AC3E}">
        <p14:creationId xmlns:p14="http://schemas.microsoft.com/office/powerpoint/2010/main" val="1341635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FCF990F-B974-9819-EAE3-7FFEF60F2638}"/>
              </a:ext>
            </a:extLst>
          </p:cNvPr>
          <p:cNvSpPr/>
          <p:nvPr/>
        </p:nvSpPr>
        <p:spPr>
          <a:xfrm>
            <a:off x="7430896" y="3429001"/>
            <a:ext cx="4770054"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4" name="Titel 3"/>
          <p:cNvSpPr>
            <a:spLocks noGrp="1"/>
          </p:cNvSpPr>
          <p:nvPr>
            <p:ph type="title"/>
          </p:nvPr>
        </p:nvSpPr>
        <p:spPr>
          <a:xfrm>
            <a:off x="568881" y="387025"/>
            <a:ext cx="6300788"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MATEMATISKE FAG</a:t>
            </a:r>
          </a:p>
        </p:txBody>
      </p:sp>
      <p:sp>
        <p:nvSpPr>
          <p:cNvPr id="5" name="Pladsholder til tekst 4"/>
          <p:cNvSpPr>
            <a:spLocks noGrp="1"/>
          </p:cNvSpPr>
          <p:nvPr>
            <p:ph type="body" sz="quarter" idx="15"/>
          </p:nvPr>
        </p:nvSpPr>
        <p:spPr>
          <a:xfrm>
            <a:off x="587374" y="1960992"/>
            <a:ext cx="6300789" cy="4111196"/>
          </a:xfrm>
        </p:spPr>
        <p:txBody>
          <a:bodyPr>
            <a:normAutofit fontScale="92500" lnSpcReduction="10000"/>
          </a:bodyPr>
          <a:lstStyle/>
          <a:p>
            <a:pPr marL="0" indent="0">
              <a:lnSpc>
                <a:spcPct val="120000"/>
              </a:lnSpc>
              <a:buNone/>
            </a:pPr>
            <a:r>
              <a:rPr lang="da-DK" sz="1700" dirty="0">
                <a:solidFill>
                  <a:srgbClr val="211A52"/>
                </a:solidFill>
                <a:effectLst/>
                <a:latin typeface="Arial" panose="020B0604020202020204" pitchFamily="34" charset="0"/>
                <a:ea typeface="Calibri" panose="020F0502020204030204" pitchFamily="34" charset="0"/>
                <a:cs typeface="Arial" panose="020B0604020202020204" pitchFamily="34" charset="0"/>
              </a:rPr>
              <a:t>Institut for Matematiske Fag forsker og uddanner inden for matematik, matematik-teknologi og matematik-økonomi. Instituttets forskning bidrager til grundvidenskabelige erkendelser og til at løse samfundets udfordringer.</a:t>
            </a:r>
            <a:br>
              <a:rPr lang="da-DK" sz="1700" dirty="0">
                <a:solidFill>
                  <a:srgbClr val="211A52"/>
                </a:solidFill>
                <a:effectLst/>
                <a:latin typeface="Arial" panose="020B0604020202020204" pitchFamily="34" charset="0"/>
                <a:ea typeface="Calibri" panose="020F0502020204030204" pitchFamily="34" charset="0"/>
                <a:cs typeface="Arial" panose="020B0604020202020204" pitchFamily="34" charset="0"/>
              </a:rPr>
            </a:br>
            <a:br>
              <a:rPr lang="da-DK" sz="1700" dirty="0">
                <a:solidFill>
                  <a:srgbClr val="211A52"/>
                </a:solidFill>
                <a:effectLst/>
                <a:latin typeface="Arial" panose="020B0604020202020204" pitchFamily="34" charset="0"/>
                <a:ea typeface="Calibri" panose="020F0502020204030204" pitchFamily="34" charset="0"/>
                <a:cs typeface="Arial" panose="020B0604020202020204" pitchFamily="34" charset="0"/>
              </a:rPr>
            </a:br>
            <a:r>
              <a:rPr lang="da-DK" sz="1700" b="1" dirty="0">
                <a:solidFill>
                  <a:srgbClr val="211A52"/>
                </a:solidFill>
                <a:latin typeface="Arial" panose="020B0604020202020204" pitchFamily="34" charset="0"/>
                <a:cs typeface="Arial" panose="020B0604020202020204" pitchFamily="34" charset="0"/>
              </a:rPr>
              <a:t>STYRKEPOSITIONER NU OG I FREMTIDEN</a:t>
            </a:r>
          </a:p>
          <a:p>
            <a:pPr>
              <a:lnSpc>
                <a:spcPct val="120000"/>
              </a:lnSpc>
            </a:pPr>
            <a:r>
              <a:rPr lang="da-DK" sz="1700" dirty="0">
                <a:solidFill>
                  <a:srgbClr val="002060"/>
                </a:solidFill>
                <a:latin typeface="Arial" panose="020B0604020202020204" pitchFamily="34" charset="0"/>
                <a:cs typeface="Arial" panose="020B0604020202020204" pitchFamily="34" charset="0"/>
              </a:rPr>
              <a:t>Data science og AI</a:t>
            </a:r>
          </a:p>
          <a:p>
            <a:pPr>
              <a:lnSpc>
                <a:spcPct val="120000"/>
              </a:lnSpc>
            </a:pPr>
            <a:r>
              <a:rPr lang="da-DK" sz="1700" dirty="0">
                <a:solidFill>
                  <a:srgbClr val="002060"/>
                </a:solidFill>
                <a:latin typeface="Arial" panose="020B0604020202020204" pitchFamily="34" charset="0"/>
                <a:cs typeface="Arial" panose="020B0604020202020204" pitchFamily="34" charset="0"/>
              </a:rPr>
              <a:t>Matematiske problemstillinger inden for det maritime område</a:t>
            </a:r>
          </a:p>
          <a:p>
            <a:pPr>
              <a:lnSpc>
                <a:spcPct val="120000"/>
              </a:lnSpc>
            </a:pPr>
            <a:r>
              <a:rPr lang="da-DK" sz="1700" dirty="0">
                <a:solidFill>
                  <a:srgbClr val="002060"/>
                </a:solidFill>
                <a:latin typeface="Arial" panose="020B0604020202020204" pitchFamily="34" charset="0"/>
                <a:cs typeface="Arial" panose="020B0604020202020204" pitchFamily="34" charset="0"/>
              </a:rPr>
              <a:t>Rumlig statistik</a:t>
            </a:r>
          </a:p>
          <a:p>
            <a:pPr>
              <a:lnSpc>
                <a:spcPct val="120000"/>
              </a:lnSpc>
            </a:pPr>
            <a:r>
              <a:rPr lang="da-DK" sz="1700" dirty="0" err="1">
                <a:solidFill>
                  <a:srgbClr val="002060"/>
                </a:solidFill>
                <a:latin typeface="Arial" panose="020B0604020202020204" pitchFamily="34" charset="0"/>
                <a:cs typeface="Arial" panose="020B0604020202020204" pitchFamily="34" charset="0"/>
              </a:rPr>
              <a:t>Retsgenetik</a:t>
            </a:r>
            <a:endParaRPr lang="da-DK" sz="1700" dirty="0">
              <a:solidFill>
                <a:srgbClr val="002060"/>
              </a:solidFill>
              <a:latin typeface="Arial" panose="020B0604020202020204" pitchFamily="34" charset="0"/>
              <a:cs typeface="Arial" panose="020B0604020202020204" pitchFamily="34" charset="0"/>
            </a:endParaRPr>
          </a:p>
          <a:p>
            <a:pPr>
              <a:lnSpc>
                <a:spcPct val="120000"/>
              </a:lnSpc>
            </a:pPr>
            <a:r>
              <a:rPr lang="da-DK" sz="1700" dirty="0">
                <a:solidFill>
                  <a:srgbClr val="002060"/>
                </a:solidFill>
                <a:latin typeface="Arial" panose="020B0604020202020204" pitchFamily="34" charset="0"/>
                <a:cs typeface="Arial" panose="020B0604020202020204" pitchFamily="34" charset="0"/>
              </a:rPr>
              <a:t>Numerisk og Matematisk fysik </a:t>
            </a:r>
          </a:p>
          <a:p>
            <a:pPr>
              <a:lnSpc>
                <a:spcPct val="120000"/>
              </a:lnSpc>
            </a:pPr>
            <a:r>
              <a:rPr lang="da-DK" sz="1700" dirty="0">
                <a:solidFill>
                  <a:srgbClr val="002060"/>
                </a:solidFill>
                <a:latin typeface="Arial" panose="020B0604020202020204" pitchFamily="34" charset="0"/>
                <a:cs typeface="Arial" panose="020B0604020202020204" pitchFamily="34" charset="0"/>
              </a:rPr>
              <a:t>Topologisk dataanalyse</a:t>
            </a:r>
            <a:br>
              <a:rPr lang="da-DK" sz="2000" dirty="0">
                <a:solidFill>
                  <a:srgbClr val="211A52"/>
                </a:solidFill>
              </a:rPr>
            </a:br>
            <a:endParaRPr lang="da-DK" sz="2000" dirty="0">
              <a:solidFill>
                <a:srgbClr val="211A52"/>
              </a:solidFill>
            </a:endParaRPr>
          </a:p>
          <a:p>
            <a:endParaRPr lang="da-DK" dirty="0"/>
          </a:p>
          <a:p>
            <a:endParaRPr lang="da-DK" dirty="0"/>
          </a:p>
        </p:txBody>
      </p:sp>
      <p:pic>
        <p:nvPicPr>
          <p:cNvPr id="7" name="Pladsholder til billede 3"/>
          <p:cNvPicPr>
            <a:picLocks noGrp="1" noChangeAspect="1"/>
          </p:cNvPicPr>
          <p:nvPr>
            <p:ph type="pic" sz="quarter" idx="16"/>
          </p:nvPr>
        </p:nvPicPr>
        <p:blipFill>
          <a:blip r:embed="rId3" cstate="email">
            <a:extLst>
              <a:ext uri="{28A0092B-C50C-407E-A947-70E740481C1C}">
                <a14:useLocalDpi xmlns:a14="http://schemas.microsoft.com/office/drawing/2010/main" val="0"/>
              </a:ext>
            </a:extLst>
          </a:blip>
          <a:srcRect/>
          <a:stretch/>
        </p:blipFill>
        <p:spPr>
          <a:xfrm>
            <a:off x="7430896" y="0"/>
            <a:ext cx="4764087" cy="3429000"/>
          </a:xfrm>
        </p:spPr>
      </p:pic>
      <p:sp>
        <p:nvSpPr>
          <p:cNvPr id="9" name="Tekstfelt 8">
            <a:extLst>
              <a:ext uri="{FF2B5EF4-FFF2-40B4-BE49-F238E27FC236}">
                <a16:creationId xmlns:a16="http://schemas.microsoft.com/office/drawing/2014/main" id="{C21AD8CC-A69B-4155-ACDA-4701027D241E}"/>
              </a:ext>
            </a:extLst>
          </p:cNvPr>
          <p:cNvSpPr txBox="1"/>
          <p:nvPr/>
        </p:nvSpPr>
        <p:spPr>
          <a:xfrm>
            <a:off x="7163654" y="3490300"/>
            <a:ext cx="4176233" cy="3400575"/>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r>
              <a:rPr lang="en-US" sz="1200" dirty="0" err="1">
                <a:solidFill>
                  <a:schemeClr val="bg1"/>
                </a:solidFill>
                <a:latin typeface="Arial" panose="020B0604020202020204" pitchFamily="34" charset="0"/>
                <a:cs typeface="Arial" panose="020B0604020202020204" pitchFamily="34" charset="0"/>
              </a:rPr>
              <a:t>Bevilling</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fra</a:t>
            </a:r>
            <a:r>
              <a:rPr lang="en-US" sz="1200" dirty="0">
                <a:solidFill>
                  <a:schemeClr val="bg1"/>
                </a:solidFill>
                <a:latin typeface="Arial" panose="020B0604020202020204" pitchFamily="34" charset="0"/>
                <a:cs typeface="Arial" panose="020B0604020202020204" pitchFamily="34" charset="0"/>
              </a:rPr>
              <a:t> Novo Nordisk </a:t>
            </a:r>
            <a:r>
              <a:rPr lang="en-US" sz="1200" dirty="0" err="1">
                <a:solidFill>
                  <a:schemeClr val="bg1"/>
                </a:solidFill>
                <a:latin typeface="Arial" panose="020B0604020202020204" pitchFamily="34" charset="0"/>
                <a:cs typeface="Arial" panose="020B0604020202020204" pitchFamily="34" charset="0"/>
              </a:rPr>
              <a:t>Fonden</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til</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projektet</a:t>
            </a:r>
            <a:r>
              <a:rPr lang="en-US" sz="1200" dirty="0">
                <a:solidFill>
                  <a:schemeClr val="bg1"/>
                </a:solidFill>
                <a:latin typeface="Arial" panose="020B0604020202020204" pitchFamily="34" charset="0"/>
                <a:cs typeface="Arial" panose="020B0604020202020204" pitchFamily="34" charset="0"/>
              </a:rPr>
              <a:t> </a:t>
            </a:r>
            <a:r>
              <a:rPr lang="da-DK" sz="1200" dirty="0">
                <a:solidFill>
                  <a:schemeClr val="bg1"/>
                </a:solidFill>
                <a:latin typeface="Arial" panose="020B0604020202020204" pitchFamily="34" charset="0"/>
                <a:cs typeface="Arial" panose="020B0604020202020204" pitchFamily="34" charset="0"/>
              </a:rPr>
              <a:t>”AI – Aalborg Intelligens”, der skal designe undervisningsforløb, der bruger kunstig intelligens til at gøre matematik i gymnasiet mere spændende </a:t>
            </a:r>
          </a:p>
          <a:p>
            <a:pPr marL="171450" indent="-171450">
              <a:lnSpc>
                <a:spcPct val="120000"/>
              </a:lnSpc>
              <a:buFont typeface="Arial" panose="020B0604020202020204" pitchFamily="34" charset="0"/>
              <a:buChar char="•"/>
            </a:pPr>
            <a:r>
              <a:rPr lang="en-US" sz="1200" dirty="0" err="1">
                <a:solidFill>
                  <a:schemeClr val="bg1"/>
                </a:solidFill>
                <a:latin typeface="Arial" panose="020B0604020202020204" pitchFamily="34" charset="0"/>
                <a:cs typeface="Arial" panose="020B0604020202020204" pitchFamily="34" charset="0"/>
              </a:rPr>
              <a:t>Banebrydende</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resultater</a:t>
            </a:r>
            <a:r>
              <a:rPr lang="en-US" sz="1200" dirty="0">
                <a:solidFill>
                  <a:schemeClr val="bg1"/>
                </a:solidFill>
                <a:latin typeface="Arial" panose="020B0604020202020204" pitchFamily="34" charset="0"/>
                <a:cs typeface="Arial" panose="020B0604020202020204" pitchFamily="34" charset="0"/>
              </a:rPr>
              <a:t> on matching of Y-chromosomes</a:t>
            </a:r>
          </a:p>
          <a:p>
            <a:pPr marL="171450" indent="-171450">
              <a:lnSpc>
                <a:spcPct val="120000"/>
              </a:lnSpc>
              <a:buFont typeface="Arial" panose="020B0604020202020204" pitchFamily="34" charset="0"/>
              <a:buChar char="•"/>
            </a:pPr>
            <a:r>
              <a:rPr lang="en-US" sz="1200" dirty="0" err="1">
                <a:solidFill>
                  <a:schemeClr val="bg1"/>
                </a:solidFill>
                <a:latin typeface="Arial" panose="020B0604020202020204" pitchFamily="34" charset="0"/>
                <a:cs typeface="Arial" panose="020B0604020202020204" pitchFamily="34" charset="0"/>
              </a:rPr>
              <a:t>Verdensførende</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forskning</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i</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rumlig</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statistik</a:t>
            </a:r>
            <a:r>
              <a:rPr lang="en-US" sz="1200" dirty="0">
                <a:solidFill>
                  <a:schemeClr val="bg1"/>
                </a:solidFill>
                <a:latin typeface="Arial" panose="020B0604020202020204" pitchFamily="34" charset="0"/>
                <a:cs typeface="Arial" panose="020B0604020202020204" pitchFamily="34" charset="0"/>
              </a:rPr>
              <a:t> med </a:t>
            </a:r>
            <a:r>
              <a:rPr lang="en-US" sz="1200" dirty="0" err="1">
                <a:solidFill>
                  <a:schemeClr val="bg1"/>
                </a:solidFill>
                <a:latin typeface="Arial" panose="020B0604020202020204" pitchFamily="34" charset="0"/>
                <a:cs typeface="Arial" panose="020B0604020202020204" pitchFamily="34" charset="0"/>
              </a:rPr>
              <a:t>publikationer</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i</a:t>
            </a:r>
            <a:r>
              <a:rPr lang="en-US" sz="1200" dirty="0">
                <a:solidFill>
                  <a:schemeClr val="bg1"/>
                </a:solidFill>
                <a:latin typeface="Arial" panose="020B0604020202020204" pitchFamily="34" charset="0"/>
                <a:cs typeface="Arial" panose="020B0604020202020204" pitchFamily="34" charset="0"/>
              </a:rPr>
              <a:t> de </a:t>
            </a:r>
            <a:r>
              <a:rPr lang="en-US" sz="1200" dirty="0" err="1">
                <a:solidFill>
                  <a:schemeClr val="bg1"/>
                </a:solidFill>
                <a:latin typeface="Arial" panose="020B0604020202020204" pitchFamily="34" charset="0"/>
                <a:cs typeface="Arial" panose="020B0604020202020204" pitchFamily="34" charset="0"/>
              </a:rPr>
              <a:t>højest</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rangerede</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tidsskrifter</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inden</a:t>
            </a:r>
            <a:r>
              <a:rPr lang="en-US" sz="1200" dirty="0">
                <a:solidFill>
                  <a:schemeClr val="bg1"/>
                </a:solidFill>
                <a:latin typeface="Arial" panose="020B0604020202020204" pitchFamily="34" charset="0"/>
                <a:cs typeface="Arial" panose="020B0604020202020204" pitchFamily="34" charset="0"/>
              </a:rPr>
              <a:t> for </a:t>
            </a:r>
            <a:r>
              <a:rPr lang="en-US" sz="1200" dirty="0" err="1">
                <a:solidFill>
                  <a:schemeClr val="bg1"/>
                </a:solidFill>
                <a:latin typeface="Arial" panose="020B0604020202020204" pitchFamily="34" charset="0"/>
                <a:cs typeface="Arial" panose="020B0604020202020204" pitchFamily="34" charset="0"/>
              </a:rPr>
              <a:t>statistik</a:t>
            </a:r>
            <a:r>
              <a:rPr lang="en-US" sz="1200" dirty="0">
                <a:solidFill>
                  <a:schemeClr val="bg1"/>
                </a:solidFill>
                <a:latin typeface="Arial" panose="020B0604020202020204" pitchFamily="34" charset="0"/>
                <a:cs typeface="Arial" panose="020B0604020202020204" pitchFamily="34" charset="0"/>
              </a:rPr>
              <a:t>: “Annals of Statistics” </a:t>
            </a:r>
            <a:r>
              <a:rPr lang="en-US" sz="1200" dirty="0" err="1">
                <a:solidFill>
                  <a:schemeClr val="bg1"/>
                </a:solidFill>
                <a:latin typeface="Arial" panose="020B0604020202020204" pitchFamily="34" charset="0"/>
                <a:cs typeface="Arial" panose="020B0604020202020204" pitchFamily="34" charset="0"/>
              </a:rPr>
              <a:t>og</a:t>
            </a:r>
            <a:r>
              <a:rPr lang="en-US" sz="1200" dirty="0">
                <a:solidFill>
                  <a:schemeClr val="bg1"/>
                </a:solidFill>
                <a:latin typeface="Arial" panose="020B0604020202020204" pitchFamily="34" charset="0"/>
                <a:cs typeface="Arial" panose="020B0604020202020204" pitchFamily="34" charset="0"/>
              </a:rPr>
              <a:t> “Journal of the American Statistical Association“ </a:t>
            </a:r>
            <a:endParaRPr lang="da-DK" sz="1200" dirty="0">
              <a:solidFill>
                <a:schemeClr val="bg1"/>
              </a:solidFill>
              <a:latin typeface="Arial" panose="020B0604020202020204" pitchFamily="34" charset="0"/>
              <a:cs typeface="Arial" panose="020B0604020202020204" pitchFamily="34" charset="0"/>
            </a:endParaRPr>
          </a:p>
          <a:p>
            <a:pPr marL="0" lvl="0" indent="0">
              <a:lnSpc>
                <a:spcPct val="140000"/>
              </a:lnSpc>
              <a:buNone/>
            </a:pPr>
            <a:endParaRPr lang="da-DK" sz="1200" b="1" dirty="0">
              <a:solidFill>
                <a:schemeClr val="bg1"/>
              </a:solidFill>
              <a:latin typeface="Arial" panose="020B0604020202020204" pitchFamily="34" charset="0"/>
              <a:cs typeface="Arial" panose="020B0604020202020204" pitchFamily="34" charset="0"/>
            </a:endParaRPr>
          </a:p>
        </p:txBody>
      </p:sp>
      <p:grpSp>
        <p:nvGrpSpPr>
          <p:cNvPr id="14" name="Gruppe 13">
            <a:extLst>
              <a:ext uri="{FF2B5EF4-FFF2-40B4-BE49-F238E27FC236}">
                <a16:creationId xmlns:a16="http://schemas.microsoft.com/office/drawing/2014/main" id="{BA27F235-E3DF-FC85-46C9-EB1B3D611915}"/>
              </a:ext>
            </a:extLst>
          </p:cNvPr>
          <p:cNvGrpSpPr/>
          <p:nvPr/>
        </p:nvGrpSpPr>
        <p:grpSpPr>
          <a:xfrm>
            <a:off x="11103349" y="3690395"/>
            <a:ext cx="638437" cy="663660"/>
            <a:chOff x="6448163" y="5189221"/>
            <a:chExt cx="1590348" cy="1653178"/>
          </a:xfrm>
        </p:grpSpPr>
        <p:pic>
          <p:nvPicPr>
            <p:cNvPr id="11" name="Grafik 10" descr="Søjlediagram kontur">
              <a:extLst>
                <a:ext uri="{FF2B5EF4-FFF2-40B4-BE49-F238E27FC236}">
                  <a16:creationId xmlns:a16="http://schemas.microsoft.com/office/drawing/2014/main" id="{66FA3F32-9CDF-48F6-A1BE-3EA1745CCD0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8163" y="5189221"/>
              <a:ext cx="840951" cy="840951"/>
            </a:xfrm>
            <a:prstGeom prst="rect">
              <a:avLst/>
            </a:prstGeom>
          </p:spPr>
        </p:pic>
        <p:pic>
          <p:nvPicPr>
            <p:cNvPr id="13" name="Grafik 12" descr="Kunstig intelligens kontur">
              <a:extLst>
                <a:ext uri="{FF2B5EF4-FFF2-40B4-BE49-F238E27FC236}">
                  <a16:creationId xmlns:a16="http://schemas.microsoft.com/office/drawing/2014/main" id="{73BB0981-A1BB-49C3-8FB9-E21444F8D044}"/>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26557" y="5203719"/>
              <a:ext cx="811954" cy="811954"/>
            </a:xfrm>
            <a:prstGeom prst="rect">
              <a:avLst/>
            </a:prstGeom>
          </p:spPr>
        </p:pic>
        <p:pic>
          <p:nvPicPr>
            <p:cNvPr id="22" name="Grafik 21" descr="Matematik kontur">
              <a:extLst>
                <a:ext uri="{FF2B5EF4-FFF2-40B4-BE49-F238E27FC236}">
                  <a16:creationId xmlns:a16="http://schemas.microsoft.com/office/drawing/2014/main" id="{192B9F5C-7E6C-5B5B-ACE7-E94A62AD2B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69357" y="5927999"/>
              <a:ext cx="914400" cy="914400"/>
            </a:xfrm>
            <a:prstGeom prst="rect">
              <a:avLst/>
            </a:prstGeom>
          </p:spPr>
        </p:pic>
      </p:grpSp>
      <p:sp>
        <p:nvSpPr>
          <p:cNvPr id="23" name="Tekstfelt 22">
            <a:extLst>
              <a:ext uri="{FF2B5EF4-FFF2-40B4-BE49-F238E27FC236}">
                <a16:creationId xmlns:a16="http://schemas.microsoft.com/office/drawing/2014/main" id="{C44A19EE-CC1B-E3F8-7A7B-E3A1B25D0DC2}"/>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29" name="Grafik 28" descr="Til salg kontur">
            <a:extLst>
              <a:ext uri="{FF2B5EF4-FFF2-40B4-BE49-F238E27FC236}">
                <a16:creationId xmlns:a16="http://schemas.microsoft.com/office/drawing/2014/main" id="{D851CF59-4D94-B67A-34B7-7C83A1F58F96}"/>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82493" y="-43290"/>
            <a:ext cx="413580" cy="413580"/>
          </a:xfrm>
          <a:prstGeom prst="rect">
            <a:avLst/>
          </a:prstGeom>
        </p:spPr>
      </p:pic>
    </p:spTree>
    <p:extLst>
      <p:ext uri="{BB962C8B-B14F-4D97-AF65-F5344CB8AC3E}">
        <p14:creationId xmlns:p14="http://schemas.microsoft.com/office/powerpoint/2010/main" val="226558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4A2CD61-BC81-2527-6EB0-BBA8319957E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0"/>
            <a:ext cx="12192000" cy="6858000"/>
          </a:xfrm>
          <a:prstGeom prst="rect">
            <a:avLst/>
          </a:prstGeom>
          <a:noFill/>
        </p:spPr>
      </p:pic>
      <p:sp>
        <p:nvSpPr>
          <p:cNvPr id="3" name="Titel 2"/>
          <p:cNvSpPr>
            <a:spLocks noGrp="1"/>
          </p:cNvSpPr>
          <p:nvPr>
            <p:ph type="title"/>
          </p:nvPr>
        </p:nvSpPr>
        <p:spPr>
          <a:xfrm>
            <a:off x="2425435" y="3194655"/>
            <a:ext cx="7341129" cy="793145"/>
          </a:xfrm>
        </p:spPr>
        <p:txBody>
          <a:bodyPr anchor="t">
            <a:normAutofit/>
          </a:bodyPr>
          <a:lstStyle/>
          <a:p>
            <a:r>
              <a:rPr lang="da-DK" sz="3600" dirty="0">
                <a:solidFill>
                  <a:srgbClr val="211A52"/>
                </a:solidFill>
                <a:latin typeface="Arial Black" panose="020B0604020202020204" pitchFamily="34" charset="0"/>
                <a:cs typeface="Arial Black" panose="020B0604020202020204" pitchFamily="34" charset="0"/>
              </a:rPr>
              <a:t>UDDANNELSE</a:t>
            </a:r>
          </a:p>
        </p:txBody>
      </p:sp>
    </p:spTree>
    <p:extLst>
      <p:ext uri="{BB962C8B-B14F-4D97-AF65-F5344CB8AC3E}">
        <p14:creationId xmlns:p14="http://schemas.microsoft.com/office/powerpoint/2010/main" val="374537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felt 17">
            <a:extLst>
              <a:ext uri="{FF2B5EF4-FFF2-40B4-BE49-F238E27FC236}">
                <a16:creationId xmlns:a16="http://schemas.microsoft.com/office/drawing/2014/main" id="{C335DCA2-4C20-9D5C-4550-D03FA4C73C65}"/>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19" name="Billede 18">
            <a:extLst>
              <a:ext uri="{FF2B5EF4-FFF2-40B4-BE49-F238E27FC236}">
                <a16:creationId xmlns:a16="http://schemas.microsoft.com/office/drawing/2014/main" id="{45A2AEFF-4863-2529-3CE2-A4C4BB82AB7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450138" y="61627"/>
            <a:ext cx="330852" cy="247036"/>
          </a:xfrm>
          <a:prstGeom prst="rect">
            <a:avLst/>
          </a:prstGeom>
        </p:spPr>
      </p:pic>
      <p:sp>
        <p:nvSpPr>
          <p:cNvPr id="20" name="Titel 1">
            <a:extLst>
              <a:ext uri="{FF2B5EF4-FFF2-40B4-BE49-F238E27FC236}">
                <a16:creationId xmlns:a16="http://schemas.microsoft.com/office/drawing/2014/main" id="{ED8C7649-8AA5-6D44-1F7E-2A4E34D0EFC1}"/>
              </a:ext>
            </a:extLst>
          </p:cNvPr>
          <p:cNvSpPr>
            <a:spLocks noGrp="1"/>
          </p:cNvSpPr>
          <p:nvPr>
            <p:ph type="title"/>
          </p:nvPr>
        </p:nvSpPr>
        <p:spPr>
          <a:xfrm>
            <a:off x="571500" y="395807"/>
            <a:ext cx="9193356"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STUDERENDE PÅ ENGINEERING</a:t>
            </a:r>
            <a:br>
              <a:rPr lang="da-DK" sz="3000" dirty="0">
                <a:solidFill>
                  <a:srgbClr val="211A52"/>
                </a:solidFill>
                <a:latin typeface="Arial Black" panose="020B0604020202020204" pitchFamily="34" charset="0"/>
                <a:cs typeface="Arial Black" panose="020B0604020202020204" pitchFamily="34" charset="0"/>
              </a:rPr>
            </a:br>
            <a:r>
              <a:rPr lang="da-DK" sz="3000" dirty="0">
                <a:solidFill>
                  <a:srgbClr val="211A52"/>
                </a:solidFill>
                <a:latin typeface="Arial Black" panose="020B0604020202020204" pitchFamily="34" charset="0"/>
                <a:cs typeface="Arial Black" panose="020B0604020202020204" pitchFamily="34" charset="0"/>
              </a:rPr>
              <a:t>2020-2025</a:t>
            </a:r>
          </a:p>
        </p:txBody>
      </p:sp>
      <p:sp>
        <p:nvSpPr>
          <p:cNvPr id="21" name="Ellipse 20">
            <a:extLst>
              <a:ext uri="{FF2B5EF4-FFF2-40B4-BE49-F238E27FC236}">
                <a16:creationId xmlns:a16="http://schemas.microsoft.com/office/drawing/2014/main" id="{A12FD183-B785-CD07-805A-D7E62F6C9A3E}"/>
              </a:ext>
            </a:extLst>
          </p:cNvPr>
          <p:cNvSpPr/>
          <p:nvPr/>
        </p:nvSpPr>
        <p:spPr>
          <a:xfrm>
            <a:off x="9764856" y="395807"/>
            <a:ext cx="1855644" cy="166302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58613" rIns="92304" bIns="58613" rtlCol="0" anchor="ctr"/>
          <a:lstStyle/>
          <a:p>
            <a:pPr algn="ctr"/>
            <a:r>
              <a:rPr lang="da-DK" sz="1400" b="1" dirty="0">
                <a:latin typeface="Arial" panose="020B0604020202020204" pitchFamily="34" charset="0"/>
                <a:cs typeface="Arial" panose="020B0604020202020204" pitchFamily="34" charset="0"/>
              </a:rPr>
              <a:t>Kandidater gennemfører</a:t>
            </a:r>
          </a:p>
          <a:p>
            <a:pPr algn="ctr"/>
            <a:r>
              <a:rPr lang="da-DK" sz="1400" b="1" dirty="0">
                <a:latin typeface="Arial" panose="020B0604020202020204" pitchFamily="34" charset="0"/>
                <a:cs typeface="Arial" panose="020B0604020202020204" pitchFamily="34" charset="0"/>
              </a:rPr>
              <a:t> på 5,1 år i gennemsnit</a:t>
            </a:r>
          </a:p>
        </p:txBody>
      </p:sp>
      <p:graphicFrame>
        <p:nvGraphicFramePr>
          <p:cNvPr id="3" name="Diagram 2">
            <a:extLst>
              <a:ext uri="{FF2B5EF4-FFF2-40B4-BE49-F238E27FC236}">
                <a16:creationId xmlns:a16="http://schemas.microsoft.com/office/drawing/2014/main" id="{2B0CF6BE-D67F-1532-0C92-1800FCA0D88E}"/>
              </a:ext>
            </a:extLst>
          </p:cNvPr>
          <p:cNvGraphicFramePr>
            <a:graphicFrameLocks/>
          </p:cNvGraphicFramePr>
          <p:nvPr>
            <p:extLst>
              <p:ext uri="{D42A27DB-BD31-4B8C-83A1-F6EECF244321}">
                <p14:modId xmlns:p14="http://schemas.microsoft.com/office/powerpoint/2010/main" val="524235496"/>
              </p:ext>
            </p:extLst>
          </p:nvPr>
        </p:nvGraphicFramePr>
        <p:xfrm>
          <a:off x="1156635" y="1578768"/>
          <a:ext cx="8701739" cy="48291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74361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95AA-4775-CE69-F3C3-726018948632}"/>
            </a:ext>
          </a:extLst>
        </p:cNvPr>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ED98CBCF-6E44-F995-3F58-886FF32C0C9C}"/>
              </a:ext>
            </a:extLst>
          </p:cNvPr>
          <p:cNvSpPr>
            <a:spLocks noGrp="1"/>
          </p:cNvSpPr>
          <p:nvPr>
            <p:ph type="sldNum" sz="quarter" idx="4"/>
          </p:nvPr>
        </p:nvSpPr>
        <p:spPr/>
        <p:txBody>
          <a:bodyPr/>
          <a:lstStyle/>
          <a:p>
            <a:fld id="{D8D877B3-D348-4611-9BDB-C5374591D951}" type="slidenum">
              <a:rPr lang="en-US" smtClean="0"/>
              <a:pPr/>
              <a:t>15</a:t>
            </a:fld>
            <a:endParaRPr lang="en-US" dirty="0"/>
          </a:p>
        </p:txBody>
      </p:sp>
      <p:sp>
        <p:nvSpPr>
          <p:cNvPr id="3" name="Titel 2">
            <a:extLst>
              <a:ext uri="{FF2B5EF4-FFF2-40B4-BE49-F238E27FC236}">
                <a16:creationId xmlns:a16="http://schemas.microsoft.com/office/drawing/2014/main" id="{7F9E423D-7D75-70A4-6163-785551B1E390}"/>
              </a:ext>
            </a:extLst>
          </p:cNvPr>
          <p:cNvSpPr>
            <a:spLocks noGrp="1"/>
          </p:cNvSpPr>
          <p:nvPr>
            <p:ph type="title"/>
          </p:nvPr>
        </p:nvSpPr>
        <p:spPr>
          <a:xfrm>
            <a:off x="587376" y="408324"/>
            <a:ext cx="12095158" cy="1021324"/>
          </a:xfrm>
        </p:spPr>
        <p:txBody>
          <a:bodyPr/>
          <a:lstStyle/>
          <a:p>
            <a:r>
              <a:rPr lang="da-DK" sz="3000" dirty="0">
                <a:solidFill>
                  <a:srgbClr val="211A52"/>
                </a:solidFill>
                <a:latin typeface="+mj-lt"/>
              </a:rPr>
              <a:t>FRAFALD 1. STUDIEÅR PR. 1. MARTS </a:t>
            </a:r>
            <a:endParaRPr lang="da-DK" sz="3000" dirty="0">
              <a:latin typeface="+mj-lt"/>
            </a:endParaRPr>
          </a:p>
        </p:txBody>
      </p:sp>
      <p:graphicFrame>
        <p:nvGraphicFramePr>
          <p:cNvPr id="6" name="Diagram 5">
            <a:extLst>
              <a:ext uri="{FF2B5EF4-FFF2-40B4-BE49-F238E27FC236}">
                <a16:creationId xmlns:a16="http://schemas.microsoft.com/office/drawing/2014/main" id="{69798959-461D-0FE7-75D3-DA0C67349A6D}"/>
              </a:ext>
            </a:extLst>
          </p:cNvPr>
          <p:cNvGraphicFramePr>
            <a:graphicFrameLocks/>
          </p:cNvGraphicFramePr>
          <p:nvPr/>
        </p:nvGraphicFramePr>
        <p:xfrm>
          <a:off x="587376" y="1391616"/>
          <a:ext cx="6932057" cy="4551984"/>
        </p:xfrm>
        <a:graphic>
          <a:graphicData uri="http://schemas.openxmlformats.org/drawingml/2006/chart">
            <c:chart xmlns:c="http://schemas.openxmlformats.org/drawingml/2006/chart" xmlns:r="http://schemas.openxmlformats.org/officeDocument/2006/relationships" r:id="rId3"/>
          </a:graphicData>
        </a:graphic>
      </p:graphicFrame>
      <p:sp>
        <p:nvSpPr>
          <p:cNvPr id="7" name="Pladsholder til tekst 4">
            <a:extLst>
              <a:ext uri="{FF2B5EF4-FFF2-40B4-BE49-F238E27FC236}">
                <a16:creationId xmlns:a16="http://schemas.microsoft.com/office/drawing/2014/main" id="{FEE0A2C3-8291-A547-8737-24F49F699C4C}"/>
              </a:ext>
            </a:extLst>
          </p:cNvPr>
          <p:cNvSpPr txBox="1">
            <a:spLocks/>
          </p:cNvSpPr>
          <p:nvPr/>
        </p:nvSpPr>
        <p:spPr>
          <a:xfrm>
            <a:off x="8453258" y="1123686"/>
            <a:ext cx="3068182" cy="4610628"/>
          </a:xfrm>
          <a:prstGeom prst="rect">
            <a:avLst/>
          </a:prstGeom>
        </p:spPr>
        <p:txBody>
          <a:bodyPr rtlCol="0">
            <a:normAutofit/>
          </a:bodyPr>
          <a:lstStyle>
            <a:lvl1pPr marL="0" indent="0" algn="l" defTabSz="914207" rtl="0" eaLnBrk="1" latinLnBrk="0" hangingPunct="1">
              <a:lnSpc>
                <a:spcPct val="120000"/>
              </a:lnSpc>
              <a:spcBef>
                <a:spcPts val="1000"/>
              </a:spcBef>
              <a:buFont typeface="Arial" panose="020B0604020202020204" pitchFamily="34" charset="0"/>
              <a:buNone/>
              <a:defRPr sz="1500" kern="1200" spc="0">
                <a:solidFill>
                  <a:schemeClr val="tx1"/>
                </a:solidFill>
                <a:latin typeface="+mn-lt"/>
                <a:ea typeface="+mn-ea"/>
                <a:cs typeface="+mn-cs"/>
              </a:defRPr>
            </a:lvl1pPr>
            <a:lvl2pPr marL="0" indent="0" algn="l" defTabSz="914207"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207"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207"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207"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074"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179"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281"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383" indent="-228552" algn="l" defTabSz="914207"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da-DK" sz="1900" dirty="0">
              <a:solidFill>
                <a:srgbClr val="002060"/>
              </a:solidFill>
              <a:latin typeface="Arial" panose="020B0604020202020204" pitchFamily="34" charset="0"/>
              <a:cs typeface="Arial" panose="020B0604020202020204" pitchFamily="34" charset="0"/>
            </a:endParaRPr>
          </a:p>
          <a:p>
            <a:pPr>
              <a:lnSpc>
                <a:spcPct val="110000"/>
              </a:lnSpc>
              <a:buFont typeface="Arial" panose="020B0604020202020204" pitchFamily="34" charset="0"/>
              <a:buChar char="•"/>
            </a:pPr>
            <a:endParaRPr lang="en-GB" sz="2200" b="1" dirty="0">
              <a:solidFill>
                <a:srgbClr val="002060"/>
              </a:solidFill>
            </a:endParaRPr>
          </a:p>
          <a:p>
            <a:pPr marL="342900" indent="-342900">
              <a:lnSpc>
                <a:spcPct val="110000"/>
              </a:lnSpc>
              <a:buFont typeface="Wingdings" panose="05000000000000000000" pitchFamily="2" charset="2"/>
              <a:buChar char="Ø"/>
            </a:pPr>
            <a:r>
              <a:rPr lang="en-GB" sz="1600" b="1" dirty="0" err="1">
                <a:solidFill>
                  <a:srgbClr val="002060"/>
                </a:solidFill>
              </a:rPr>
              <a:t>Målrettet</a:t>
            </a:r>
            <a:r>
              <a:rPr lang="en-GB" sz="1600" b="1" dirty="0">
                <a:solidFill>
                  <a:srgbClr val="002060"/>
                </a:solidFill>
              </a:rPr>
              <a:t> </a:t>
            </a:r>
            <a:r>
              <a:rPr lang="en-GB" sz="1600" b="1" dirty="0" err="1">
                <a:solidFill>
                  <a:srgbClr val="002060"/>
                </a:solidFill>
              </a:rPr>
              <a:t>indsats</a:t>
            </a:r>
            <a:r>
              <a:rPr lang="en-GB" sz="1600" b="1" dirty="0">
                <a:solidFill>
                  <a:srgbClr val="002060"/>
                </a:solidFill>
              </a:rPr>
              <a:t> </a:t>
            </a:r>
            <a:r>
              <a:rPr lang="en-GB" sz="1600" b="1" dirty="0" err="1">
                <a:solidFill>
                  <a:srgbClr val="002060"/>
                </a:solidFill>
              </a:rPr>
              <a:t>har</a:t>
            </a:r>
            <a:r>
              <a:rPr lang="en-GB" sz="1600" b="1" dirty="0">
                <a:solidFill>
                  <a:srgbClr val="002060"/>
                </a:solidFill>
              </a:rPr>
              <a:t> </a:t>
            </a:r>
            <a:r>
              <a:rPr lang="en-GB" sz="1600" b="1" dirty="0" err="1">
                <a:solidFill>
                  <a:srgbClr val="002060"/>
                </a:solidFill>
              </a:rPr>
              <a:t>givet</a:t>
            </a:r>
            <a:r>
              <a:rPr lang="en-GB" sz="1600" b="1" dirty="0">
                <a:solidFill>
                  <a:srgbClr val="002060"/>
                </a:solidFill>
              </a:rPr>
              <a:t> </a:t>
            </a:r>
            <a:r>
              <a:rPr lang="en-GB" sz="1600" b="1" dirty="0" err="1">
                <a:solidFill>
                  <a:srgbClr val="002060"/>
                </a:solidFill>
              </a:rPr>
              <a:t>resultater</a:t>
            </a:r>
            <a:endParaRPr lang="en-GB" sz="1600" b="1" dirty="0">
              <a:solidFill>
                <a:srgbClr val="002060"/>
              </a:solidFill>
            </a:endParaRPr>
          </a:p>
          <a:p>
            <a:pPr marL="342900" indent="-342900">
              <a:lnSpc>
                <a:spcPct val="110000"/>
              </a:lnSpc>
              <a:buFont typeface="Wingdings" panose="05000000000000000000" pitchFamily="2" charset="2"/>
              <a:buChar char="Ø"/>
            </a:pPr>
            <a:endParaRPr lang="en-GB" sz="1600" b="1" dirty="0">
              <a:solidFill>
                <a:srgbClr val="002060"/>
              </a:solidFill>
            </a:endParaRPr>
          </a:p>
          <a:p>
            <a:pPr marL="342900" indent="-342900">
              <a:lnSpc>
                <a:spcPct val="110000"/>
              </a:lnSpc>
              <a:buFont typeface="Wingdings" panose="05000000000000000000" pitchFamily="2" charset="2"/>
              <a:buChar char="Ø"/>
            </a:pPr>
            <a:r>
              <a:rPr lang="en-GB" sz="1600" b="1" dirty="0" err="1">
                <a:solidFill>
                  <a:srgbClr val="002060"/>
                </a:solidFill>
              </a:rPr>
              <a:t>Fokus</a:t>
            </a:r>
            <a:r>
              <a:rPr lang="en-GB" sz="1600" b="1" dirty="0">
                <a:solidFill>
                  <a:srgbClr val="002060"/>
                </a:solidFill>
              </a:rPr>
              <a:t> </a:t>
            </a:r>
            <a:r>
              <a:rPr lang="en-GB" sz="1600" b="1" dirty="0" err="1">
                <a:solidFill>
                  <a:srgbClr val="002060"/>
                </a:solidFill>
              </a:rPr>
              <a:t>på</a:t>
            </a:r>
            <a:r>
              <a:rPr lang="en-GB" sz="1600" b="1" dirty="0">
                <a:solidFill>
                  <a:srgbClr val="002060"/>
                </a:solidFill>
              </a:rPr>
              <a:t> </a:t>
            </a:r>
            <a:r>
              <a:rPr lang="en-GB" sz="1600" b="1" dirty="0" err="1">
                <a:solidFill>
                  <a:srgbClr val="002060"/>
                </a:solidFill>
              </a:rPr>
              <a:t>studiemiljø</a:t>
            </a:r>
            <a:r>
              <a:rPr lang="en-GB" sz="1600" b="1" dirty="0">
                <a:solidFill>
                  <a:srgbClr val="002060"/>
                </a:solidFill>
              </a:rPr>
              <a:t> </a:t>
            </a:r>
            <a:r>
              <a:rPr lang="en-GB" sz="1600" b="1" dirty="0" err="1">
                <a:solidFill>
                  <a:srgbClr val="002060"/>
                </a:solidFill>
              </a:rPr>
              <a:t>og</a:t>
            </a:r>
            <a:r>
              <a:rPr lang="en-GB" sz="1600" b="1" dirty="0">
                <a:solidFill>
                  <a:srgbClr val="002060"/>
                </a:solidFill>
              </a:rPr>
              <a:t> </a:t>
            </a:r>
            <a:r>
              <a:rPr lang="en-GB" sz="1600" b="1" dirty="0" err="1">
                <a:solidFill>
                  <a:srgbClr val="002060"/>
                </a:solidFill>
              </a:rPr>
              <a:t>inklusion</a:t>
            </a:r>
            <a:endParaRPr lang="en-GB" sz="1600" b="1" dirty="0">
              <a:solidFill>
                <a:srgbClr val="002060"/>
              </a:solidFill>
            </a:endParaRPr>
          </a:p>
          <a:p>
            <a:endParaRPr lang="en-GB" sz="1900" dirty="0">
              <a:solidFill>
                <a:srgbClr val="002060"/>
              </a:solidFill>
            </a:endParaRPr>
          </a:p>
          <a:p>
            <a:endParaRPr lang="en-GB" sz="1900" dirty="0">
              <a:solidFill>
                <a:srgbClr val="002060"/>
              </a:solidFill>
            </a:endParaRPr>
          </a:p>
          <a:p>
            <a:endParaRPr lang="da-DK" dirty="0"/>
          </a:p>
          <a:p>
            <a:endParaRPr lang="da-DK" dirty="0"/>
          </a:p>
          <a:p>
            <a:endParaRPr lang="da-DK" dirty="0"/>
          </a:p>
        </p:txBody>
      </p:sp>
      <p:sp>
        <p:nvSpPr>
          <p:cNvPr id="4" name="Tekstfelt 3">
            <a:extLst>
              <a:ext uri="{FF2B5EF4-FFF2-40B4-BE49-F238E27FC236}">
                <a16:creationId xmlns:a16="http://schemas.microsoft.com/office/drawing/2014/main" id="{8076025D-DCAC-251B-A5D3-33C4CC48C78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spTree>
    <p:extLst>
      <p:ext uri="{BB962C8B-B14F-4D97-AF65-F5344CB8AC3E}">
        <p14:creationId xmlns:p14="http://schemas.microsoft.com/office/powerpoint/2010/main" val="202694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20D2E29A-190E-C7FB-F03D-DD57C425984D}"/>
              </a:ext>
            </a:extLst>
          </p:cNvPr>
          <p:cNvSpPr>
            <a:spLocks noGrp="1"/>
          </p:cNvSpPr>
          <p:nvPr>
            <p:ph type="sldNum" sz="quarter" idx="4"/>
          </p:nvPr>
        </p:nvSpPr>
        <p:spPr/>
        <p:txBody>
          <a:bodyPr/>
          <a:lstStyle/>
          <a:p>
            <a:fld id="{D8D877B3-D348-4611-9BDB-C5374591D951}" type="slidenum">
              <a:rPr lang="en-US" smtClean="0"/>
              <a:pPr/>
              <a:t>16</a:t>
            </a:fld>
            <a:endParaRPr lang="en-US" dirty="0"/>
          </a:p>
        </p:txBody>
      </p:sp>
      <p:sp>
        <p:nvSpPr>
          <p:cNvPr id="4" name="Titel 3">
            <a:extLst>
              <a:ext uri="{FF2B5EF4-FFF2-40B4-BE49-F238E27FC236}">
                <a16:creationId xmlns:a16="http://schemas.microsoft.com/office/drawing/2014/main" id="{BACCA2A6-1806-D29D-A4EF-85DE11D8B287}"/>
              </a:ext>
            </a:extLst>
          </p:cNvPr>
          <p:cNvSpPr>
            <a:spLocks noGrp="1"/>
          </p:cNvSpPr>
          <p:nvPr>
            <p:ph type="title"/>
          </p:nvPr>
        </p:nvSpPr>
        <p:spPr>
          <a:xfrm>
            <a:off x="587375" y="369888"/>
            <a:ext cx="10078244" cy="147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a-DK" sz="3000" b="1" dirty="0">
                <a:solidFill>
                  <a:srgbClr val="002060"/>
                </a:solidFill>
                <a:latin typeface="+mj-lt"/>
              </a:rPr>
              <a:t>UDDANNELSESMILJØ PÅ ENGINEERING</a:t>
            </a:r>
          </a:p>
        </p:txBody>
      </p:sp>
      <p:graphicFrame>
        <p:nvGraphicFramePr>
          <p:cNvPr id="5" name="Diagram 4">
            <a:extLst>
              <a:ext uri="{FF2B5EF4-FFF2-40B4-BE49-F238E27FC236}">
                <a16:creationId xmlns:a16="http://schemas.microsoft.com/office/drawing/2014/main" id="{4DC62837-8CF1-7C1F-37E8-9AD0753A0592}"/>
              </a:ext>
            </a:extLst>
          </p:cNvPr>
          <p:cNvGraphicFramePr/>
          <p:nvPr>
            <p:extLst>
              <p:ext uri="{D42A27DB-BD31-4B8C-83A1-F6EECF244321}">
                <p14:modId xmlns:p14="http://schemas.microsoft.com/office/powerpoint/2010/main" val="1317564889"/>
              </p:ext>
            </p:extLst>
          </p:nvPr>
        </p:nvGraphicFramePr>
        <p:xfrm>
          <a:off x="1667729" y="1261917"/>
          <a:ext cx="3859525" cy="2552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621CFD81-42E2-27C0-DDE8-3A0FEB92F90C}"/>
              </a:ext>
            </a:extLst>
          </p:cNvPr>
          <p:cNvGraphicFramePr/>
          <p:nvPr>
            <p:extLst>
              <p:ext uri="{D42A27DB-BD31-4B8C-83A1-F6EECF244321}">
                <p14:modId xmlns:p14="http://schemas.microsoft.com/office/powerpoint/2010/main" val="759931246"/>
              </p:ext>
            </p:extLst>
          </p:nvPr>
        </p:nvGraphicFramePr>
        <p:xfrm>
          <a:off x="6489604" y="1261917"/>
          <a:ext cx="3898224" cy="25527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a16="http://schemas.microsoft.com/office/drawing/2014/main" id="{7B572DEC-7542-BED7-B099-ADE283D1900D}"/>
              </a:ext>
            </a:extLst>
          </p:cNvPr>
          <p:cNvGraphicFramePr/>
          <p:nvPr>
            <p:extLst>
              <p:ext uri="{D42A27DB-BD31-4B8C-83A1-F6EECF244321}">
                <p14:modId xmlns:p14="http://schemas.microsoft.com/office/powerpoint/2010/main" val="4116976986"/>
              </p:ext>
            </p:extLst>
          </p:nvPr>
        </p:nvGraphicFramePr>
        <p:xfrm>
          <a:off x="1764860" y="4043217"/>
          <a:ext cx="3665265" cy="25527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a:extLst>
              <a:ext uri="{FF2B5EF4-FFF2-40B4-BE49-F238E27FC236}">
                <a16:creationId xmlns:a16="http://schemas.microsoft.com/office/drawing/2014/main" id="{B47105FA-B6EF-8443-EEC5-19AE7AF5B073}"/>
              </a:ext>
            </a:extLst>
          </p:cNvPr>
          <p:cNvGraphicFramePr/>
          <p:nvPr>
            <p:extLst>
              <p:ext uri="{D42A27DB-BD31-4B8C-83A1-F6EECF244321}">
                <p14:modId xmlns:p14="http://schemas.microsoft.com/office/powerpoint/2010/main" val="126985685"/>
              </p:ext>
            </p:extLst>
          </p:nvPr>
        </p:nvGraphicFramePr>
        <p:xfrm>
          <a:off x="6534627" y="4043217"/>
          <a:ext cx="3808178" cy="249107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46186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D8B20E8-9541-8F0B-620F-CE07565CE6FE}"/>
              </a:ext>
            </a:extLst>
          </p:cNvPr>
          <p:cNvSpPr>
            <a:spLocks noGrp="1"/>
          </p:cNvSpPr>
          <p:nvPr>
            <p:ph type="pic" sz="quarter" idx="11"/>
          </p:nvPr>
        </p:nvSpPr>
        <p:spPr/>
        <p:txBody>
          <a:bodyPr/>
          <a:lstStyle/>
          <a:p>
            <a:endParaRPr lang="da-DK"/>
          </a:p>
        </p:txBody>
      </p:sp>
      <p:sp>
        <p:nvSpPr>
          <p:cNvPr id="2" name="Pladsholder til slidenummer 1"/>
          <p:cNvSpPr>
            <a:spLocks noGrp="1"/>
          </p:cNvSpPr>
          <p:nvPr>
            <p:ph type="sldNum" sz="quarter" idx="10"/>
          </p:nvPr>
        </p:nvSpPr>
        <p:spPr>
          <a:xfrm>
            <a:off x="11620500" y="593725"/>
            <a:ext cx="571500" cy="227013"/>
          </a:xfrm>
          <a:prstGeom prst="rect">
            <a:avLst/>
          </a:prstGeom>
        </p:spPr>
        <p:txBody>
          <a:bodyPr/>
          <a:lstStyle/>
          <a:p>
            <a:fld id="{D8D877B3-D348-4611-9BDB-C5374591D951}" type="slidenum">
              <a:rPr lang="en-US" smtClean="0"/>
              <a:pPr/>
              <a:t>17</a:t>
            </a:fld>
            <a:endParaRPr lang="en-US" dirty="0"/>
          </a:p>
        </p:txBody>
      </p:sp>
      <p:sp>
        <p:nvSpPr>
          <p:cNvPr id="5" name="Titel 4"/>
          <p:cNvSpPr>
            <a:spLocks noGrp="1"/>
          </p:cNvSpPr>
          <p:nvPr>
            <p:ph type="title"/>
          </p:nvPr>
        </p:nvSpPr>
        <p:spPr>
          <a:xfrm>
            <a:off x="574847" y="387769"/>
            <a:ext cx="6570750" cy="1621619"/>
          </a:xfrm>
        </p:spPr>
        <p:txBody>
          <a:bodyPr/>
          <a:lstStyle/>
          <a:p>
            <a:r>
              <a:rPr lang="da-DK" sz="3000" dirty="0">
                <a:latin typeface="Arial Black" panose="020B0604020202020204" pitchFamily="34" charset="0"/>
                <a:cs typeface="Arial Black" panose="020B0604020202020204" pitchFamily="34" charset="0"/>
              </a:rPr>
              <a:t>PROBLEM- OG PROJEKT-BASERET LÆRING (PBL)</a:t>
            </a:r>
            <a:br>
              <a:rPr lang="da-DK" dirty="0">
                <a:latin typeface="Arial" panose="020B0604020202020204" pitchFamily="34" charset="0"/>
                <a:cs typeface="Arial" panose="020B0604020202020204" pitchFamily="34" charset="0"/>
              </a:rPr>
            </a:br>
            <a:endParaRPr lang="da-DK" sz="1600" b="0" dirty="0">
              <a:latin typeface="Arial" panose="020B0604020202020204" pitchFamily="34" charset="0"/>
              <a:cs typeface="Arial" panose="020B0604020202020204" pitchFamily="34" charset="0"/>
            </a:endParaRPr>
          </a:p>
        </p:txBody>
      </p:sp>
      <p:sp>
        <p:nvSpPr>
          <p:cNvPr id="7" name="Pladsholder til tekst 6"/>
          <p:cNvSpPr>
            <a:spLocks noGrp="1"/>
          </p:cNvSpPr>
          <p:nvPr>
            <p:ph type="body" sz="quarter" idx="12"/>
          </p:nvPr>
        </p:nvSpPr>
        <p:spPr>
          <a:xfrm>
            <a:off x="611655" y="1948223"/>
            <a:ext cx="6002563" cy="3863045"/>
          </a:xfrm>
        </p:spPr>
        <p:txBody>
          <a:bodyPr>
            <a:noAutofit/>
          </a:bodyPr>
          <a:lstStyle/>
          <a:p>
            <a:pPr>
              <a:lnSpc>
                <a:spcPct val="120000"/>
              </a:lnSpc>
              <a:spcBef>
                <a:spcPts val="0"/>
              </a:spcBef>
              <a:spcAft>
                <a:spcPts val="1200"/>
              </a:spcAft>
            </a:pPr>
            <a:r>
              <a:rPr lang="da-DK" altLang="da-DK" dirty="0">
                <a:solidFill>
                  <a:srgbClr val="211A52"/>
                </a:solidFill>
                <a:latin typeface="Arial" panose="020B0604020202020204" pitchFamily="34" charset="0"/>
                <a:cs typeface="Arial" panose="020B0604020202020204" pitchFamily="34" charset="0"/>
              </a:rPr>
              <a:t>De studerende er drevet af et problem og opbygger læring gennem </a:t>
            </a:r>
            <a:r>
              <a:rPr lang="da-DK" dirty="0">
                <a:solidFill>
                  <a:srgbClr val="211A52"/>
                </a:solidFill>
                <a:latin typeface="Arial" panose="020B0604020202020204" pitchFamily="34" charset="0"/>
                <a:cs typeface="Arial" panose="020B0604020202020204" pitchFamily="34" charset="0"/>
              </a:rPr>
              <a:t>aktiv anvendelse af teori og forskningsbaseret viden i konkret problemløsning.</a:t>
            </a:r>
            <a:r>
              <a:rPr lang="da-DK" altLang="da-DK" dirty="0">
                <a:solidFill>
                  <a:srgbClr val="211A52"/>
                </a:solidFill>
                <a:latin typeface="Arial" panose="020B0604020202020204" pitchFamily="34" charset="0"/>
                <a:cs typeface="Arial" panose="020B0604020202020204" pitchFamily="34" charset="0"/>
              </a:rPr>
              <a:t> </a:t>
            </a:r>
          </a:p>
          <a:p>
            <a:pPr>
              <a:lnSpc>
                <a:spcPct val="120000"/>
              </a:lnSpc>
              <a:spcBef>
                <a:spcPts val="0"/>
              </a:spcBef>
              <a:spcAft>
                <a:spcPts val="1200"/>
              </a:spcAft>
            </a:pPr>
            <a:r>
              <a:rPr lang="da-DK" dirty="0">
                <a:solidFill>
                  <a:srgbClr val="211A52"/>
                </a:solidFill>
                <a:latin typeface="Arial" panose="020B0604020202020204" pitchFamily="34" charset="0"/>
                <a:cs typeface="Arial" panose="020B0604020202020204" pitchFamily="34" charset="0"/>
              </a:rPr>
              <a:t>De studerende øves i at anlægge en analytisk og resultatorienteret tilgang til deres arbejde, som samtidig er anvendelsesorienteret i kraft af samarbejde med eksterne partnere. </a:t>
            </a:r>
          </a:p>
          <a:p>
            <a:pPr>
              <a:lnSpc>
                <a:spcPct val="120000"/>
              </a:lnSpc>
              <a:spcBef>
                <a:spcPts val="0"/>
              </a:spcBef>
              <a:spcAft>
                <a:spcPts val="1200"/>
              </a:spcAft>
            </a:pPr>
            <a:r>
              <a:rPr lang="da-DK" altLang="da-DK" dirty="0">
                <a:solidFill>
                  <a:srgbClr val="211A52"/>
                </a:solidFill>
                <a:latin typeface="Arial" panose="020B0604020202020204" pitchFamily="34" charset="0"/>
                <a:cs typeface="Arial" panose="020B0604020202020204" pitchFamily="34" charset="0"/>
              </a:rPr>
              <a:t>De studerende arbejder med projekter i grupper, hvor de bl.a. </a:t>
            </a:r>
            <a:r>
              <a:rPr lang="da-DK" dirty="0">
                <a:solidFill>
                  <a:srgbClr val="211A52"/>
                </a:solidFill>
                <a:latin typeface="Arial" panose="020B0604020202020204" pitchFamily="34" charset="0"/>
                <a:cs typeface="Arial" panose="020B0604020202020204" pitchFamily="34" charset="0"/>
              </a:rPr>
              <a:t>styrker kommunikations- og samarbejdsevner. </a:t>
            </a:r>
            <a:r>
              <a:rPr lang="da-DK" altLang="da-DK" dirty="0">
                <a:solidFill>
                  <a:srgbClr val="211A52"/>
                </a:solidFill>
                <a:latin typeface="Arial" panose="020B0604020202020204" pitchFamily="34" charset="0"/>
                <a:cs typeface="Arial" panose="020B0604020202020204" pitchFamily="34" charset="0"/>
              </a:rPr>
              <a:t>Vejledere hjælper, udfordrer, diskuterer og giver feedback undervejs. </a:t>
            </a:r>
          </a:p>
          <a:p>
            <a:pPr>
              <a:lnSpc>
                <a:spcPct val="120000"/>
              </a:lnSpc>
              <a:spcBef>
                <a:spcPts val="0"/>
              </a:spcBef>
              <a:spcAft>
                <a:spcPts val="1200"/>
              </a:spcAft>
            </a:pPr>
            <a:r>
              <a:rPr lang="da-DK" altLang="da-DK" dirty="0">
                <a:solidFill>
                  <a:srgbClr val="211A52"/>
                </a:solidFill>
                <a:latin typeface="Arial" panose="020B0604020202020204" pitchFamily="34" charset="0"/>
                <a:cs typeface="Arial" panose="020B0604020202020204" pitchFamily="34" charset="0"/>
              </a:rPr>
              <a:t>Arbejdet dokumenteres i projektrapporter, som er genstand for en mundtlig (gruppe)eksamen.</a:t>
            </a:r>
          </a:p>
          <a:p>
            <a:pPr marL="0" indent="0">
              <a:lnSpc>
                <a:spcPct val="120000"/>
              </a:lnSpc>
              <a:spcBef>
                <a:spcPts val="0"/>
              </a:spcBef>
              <a:spcAft>
                <a:spcPts val="1200"/>
              </a:spcAft>
              <a:buNone/>
            </a:pPr>
            <a:endParaRPr lang="da-DK" sz="1400" dirty="0">
              <a:solidFill>
                <a:srgbClr val="211A52"/>
              </a:solidFill>
              <a:cs typeface="Arial" panose="020B0604020202020204" pitchFamily="34" charset="0"/>
            </a:endParaRPr>
          </a:p>
          <a:p>
            <a:pPr>
              <a:lnSpc>
                <a:spcPct val="120000"/>
              </a:lnSpc>
              <a:spcBef>
                <a:spcPts val="0"/>
              </a:spcBef>
              <a:spcAft>
                <a:spcPts val="1200"/>
              </a:spcAft>
            </a:pPr>
            <a:endParaRPr lang="da-DK" sz="1400" dirty="0">
              <a:solidFill>
                <a:srgbClr val="211A52"/>
              </a:solidFill>
            </a:endParaRPr>
          </a:p>
        </p:txBody>
      </p:sp>
      <p:sp>
        <p:nvSpPr>
          <p:cNvPr id="6" name="Tekstfelt 5"/>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grpSp>
        <p:nvGrpSpPr>
          <p:cNvPr id="11" name="Gruppe 10">
            <a:extLst>
              <a:ext uri="{FF2B5EF4-FFF2-40B4-BE49-F238E27FC236}">
                <a16:creationId xmlns:a16="http://schemas.microsoft.com/office/drawing/2014/main" id="{F5CAB424-28B7-F5A8-6CE4-5E57F5CF659D}"/>
              </a:ext>
            </a:extLst>
          </p:cNvPr>
          <p:cNvGrpSpPr/>
          <p:nvPr/>
        </p:nvGrpSpPr>
        <p:grpSpPr>
          <a:xfrm>
            <a:off x="4687342" y="5713324"/>
            <a:ext cx="2200821" cy="756907"/>
            <a:chOff x="1945065" y="4296603"/>
            <a:chExt cx="2522220" cy="868680"/>
          </a:xfrm>
        </p:grpSpPr>
        <p:pic>
          <p:nvPicPr>
            <p:cNvPr id="12" name="Billede 11">
              <a:extLst>
                <a:ext uri="{FF2B5EF4-FFF2-40B4-BE49-F238E27FC236}">
                  <a16:creationId xmlns:a16="http://schemas.microsoft.com/office/drawing/2014/main" id="{0AA39C03-2337-E866-1B16-1F796719339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45065" y="4296603"/>
              <a:ext cx="2522220" cy="868680"/>
            </a:xfrm>
            <a:prstGeom prst="rect">
              <a:avLst/>
            </a:prstGeom>
          </p:spPr>
        </p:pic>
        <p:pic>
          <p:nvPicPr>
            <p:cNvPr id="13" name="Billede 12">
              <a:extLst>
                <a:ext uri="{FF2B5EF4-FFF2-40B4-BE49-F238E27FC236}">
                  <a16:creationId xmlns:a16="http://schemas.microsoft.com/office/drawing/2014/main" id="{894C6849-6ADE-F430-A5C8-8713DC276C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02485" y="4296603"/>
              <a:ext cx="667603" cy="507022"/>
            </a:xfrm>
            <a:prstGeom prst="rect">
              <a:avLst/>
            </a:prstGeom>
          </p:spPr>
        </p:pic>
      </p:grpSp>
      <p:pic>
        <p:nvPicPr>
          <p:cNvPr id="3" name="Billede 2">
            <a:extLst>
              <a:ext uri="{FF2B5EF4-FFF2-40B4-BE49-F238E27FC236}">
                <a16:creationId xmlns:a16="http://schemas.microsoft.com/office/drawing/2014/main" id="{44A37DCD-2FE9-C775-C544-DD97E7C6B2DC}"/>
              </a:ext>
            </a:extLst>
          </p:cNvPr>
          <p:cNvPicPr>
            <a:picLocks noChangeAspect="1"/>
          </p:cNvPicPr>
          <p:nvPr/>
        </p:nvPicPr>
        <p:blipFill>
          <a:blip r:embed="rId5" cstate="email">
            <a:lum bright="70000" contrast="-70000"/>
            <a:extLst>
              <a:ext uri="{28A0092B-C50C-407E-A947-70E740481C1C}">
                <a14:useLocalDpi xmlns:a14="http://schemas.microsoft.com/office/drawing/2010/main" val="0"/>
              </a:ext>
            </a:extLst>
          </a:blip>
          <a:stretch>
            <a:fillRect/>
          </a:stretch>
        </p:blipFill>
        <p:spPr>
          <a:xfrm>
            <a:off x="1434774" y="61627"/>
            <a:ext cx="330852" cy="247036"/>
          </a:xfrm>
          <a:prstGeom prst="rect">
            <a:avLst/>
          </a:prstGeom>
        </p:spPr>
      </p:pic>
      <p:pic>
        <p:nvPicPr>
          <p:cNvPr id="8" name="Pladsholder til billede 12">
            <a:extLst>
              <a:ext uri="{FF2B5EF4-FFF2-40B4-BE49-F238E27FC236}">
                <a16:creationId xmlns:a16="http://schemas.microsoft.com/office/drawing/2014/main" id="{44645BAF-D497-5869-849A-51C338A3D5EB}"/>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438768" y="-9144"/>
            <a:ext cx="4753232" cy="6858000"/>
          </a:xfrm>
          <a:prstGeom prst="rect">
            <a:avLst/>
          </a:prstGeom>
          <a:noFill/>
        </p:spPr>
      </p:pic>
    </p:spTree>
    <p:extLst>
      <p:ext uri="{BB962C8B-B14F-4D97-AF65-F5344CB8AC3E}">
        <p14:creationId xmlns:p14="http://schemas.microsoft.com/office/powerpoint/2010/main" val="3376137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id="{64FEDB89-D9EA-41F8-955D-9CE8D21413C8}"/>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prstGeom prst="rect">
            <a:avLst/>
          </a:prstGeom>
        </p:spPr>
      </p:pic>
      <p:sp>
        <p:nvSpPr>
          <p:cNvPr id="3" name="Pladsholder til slidenummer 2">
            <a:extLst>
              <a:ext uri="{FF2B5EF4-FFF2-40B4-BE49-F238E27FC236}">
                <a16:creationId xmlns:a16="http://schemas.microsoft.com/office/drawing/2014/main" id="{9B9B55AE-9B2C-49E5-9174-285FBF72F534}"/>
              </a:ext>
            </a:extLst>
          </p:cNvPr>
          <p:cNvSpPr>
            <a:spLocks noGrp="1"/>
          </p:cNvSpPr>
          <p:nvPr>
            <p:ph type="sldNum" sz="quarter" idx="10"/>
          </p:nvPr>
        </p:nvSpPr>
        <p:spPr/>
        <p:txBody>
          <a:bodyPr/>
          <a:lstStyle/>
          <a:p>
            <a:fld id="{D8D877B3-D348-4611-9BDB-C5374591D951}" type="slidenum">
              <a:rPr lang="en-US" smtClean="0"/>
              <a:pPr/>
              <a:t>18</a:t>
            </a:fld>
            <a:endParaRPr lang="en-US" dirty="0"/>
          </a:p>
        </p:txBody>
      </p:sp>
      <p:sp>
        <p:nvSpPr>
          <p:cNvPr id="4" name="Titel 3">
            <a:extLst>
              <a:ext uri="{FF2B5EF4-FFF2-40B4-BE49-F238E27FC236}">
                <a16:creationId xmlns:a16="http://schemas.microsoft.com/office/drawing/2014/main" id="{857D0392-BCB4-412D-880B-366A401BFD39}"/>
              </a:ext>
            </a:extLst>
          </p:cNvPr>
          <p:cNvSpPr>
            <a:spLocks noGrp="1"/>
          </p:cNvSpPr>
          <p:nvPr>
            <p:ph type="title"/>
          </p:nvPr>
        </p:nvSpPr>
        <p:spPr>
          <a:xfrm>
            <a:off x="574848" y="391357"/>
            <a:ext cx="4978539" cy="1621619"/>
          </a:xfrm>
        </p:spPr>
        <p:txBody>
          <a:bodyPr/>
          <a:lstStyle/>
          <a:p>
            <a:r>
              <a:rPr lang="da-DK" sz="3000" dirty="0">
                <a:latin typeface="Arial Black" panose="020B0604020202020204" pitchFamily="34" charset="0"/>
                <a:cs typeface="Arial Black" panose="020B0604020202020204" pitchFamily="34" charset="0"/>
              </a:rPr>
              <a:t>INSTITUTE FOR ADVANCED STUDY IN PBL (IAS PBL)</a:t>
            </a:r>
          </a:p>
        </p:txBody>
      </p:sp>
      <p:sp>
        <p:nvSpPr>
          <p:cNvPr id="5" name="Pladsholder til tekst 4">
            <a:extLst>
              <a:ext uri="{FF2B5EF4-FFF2-40B4-BE49-F238E27FC236}">
                <a16:creationId xmlns:a16="http://schemas.microsoft.com/office/drawing/2014/main" id="{DC174E8B-5427-4249-AA61-3D009ED0AB12}"/>
              </a:ext>
            </a:extLst>
          </p:cNvPr>
          <p:cNvSpPr>
            <a:spLocks noGrp="1"/>
          </p:cNvSpPr>
          <p:nvPr>
            <p:ph type="body" sz="quarter" idx="12"/>
          </p:nvPr>
        </p:nvSpPr>
        <p:spPr>
          <a:xfrm>
            <a:off x="574848" y="2337506"/>
            <a:ext cx="6038716" cy="3880251"/>
          </a:xfrm>
        </p:spPr>
        <p:txBody>
          <a:bodyPr>
            <a:noAutofit/>
          </a:bodyPr>
          <a:lstStyle/>
          <a:p>
            <a:pPr>
              <a:lnSpc>
                <a:spcPct val="120000"/>
              </a:lnSpc>
              <a:spcBef>
                <a:spcPts val="0"/>
              </a:spcBef>
              <a:spcAft>
                <a:spcPts val="1200"/>
              </a:spcAft>
            </a:pPr>
            <a:r>
              <a:rPr lang="da-DK" dirty="0">
                <a:solidFill>
                  <a:srgbClr val="002060"/>
                </a:solidFill>
                <a:effectLst/>
                <a:cs typeface="Arial" panose="020B0604020202020204" pitchFamily="34" charset="0"/>
              </a:rPr>
              <a:t>IAS PBL er en </a:t>
            </a:r>
            <a:r>
              <a:rPr lang="da-DK" dirty="0" err="1">
                <a:solidFill>
                  <a:srgbClr val="002060"/>
                </a:solidFill>
                <a:effectLst/>
                <a:cs typeface="Arial" panose="020B0604020202020204" pitchFamily="34" charset="0"/>
              </a:rPr>
              <a:t>tværfakultær</a:t>
            </a:r>
            <a:r>
              <a:rPr lang="da-DK" dirty="0">
                <a:solidFill>
                  <a:srgbClr val="002060"/>
                </a:solidFill>
                <a:effectLst/>
                <a:cs typeface="Arial" panose="020B0604020202020204" pitchFamily="34" charset="0"/>
              </a:rPr>
              <a:t> enhed, der har til formål at styrke kvaliteten og udviklingen af ​​PBL-forskning og -praksis på tværs af AAU.</a:t>
            </a:r>
          </a:p>
          <a:p>
            <a:pPr>
              <a:lnSpc>
                <a:spcPct val="120000"/>
              </a:lnSpc>
              <a:spcBef>
                <a:spcPts val="0"/>
              </a:spcBef>
              <a:spcAft>
                <a:spcPts val="1200"/>
              </a:spcAft>
            </a:pPr>
            <a:r>
              <a:rPr lang="da-DK" dirty="0">
                <a:solidFill>
                  <a:srgbClr val="002060"/>
                </a:solidFill>
                <a:effectLst/>
                <a:cs typeface="Arial" panose="020B0604020202020204" pitchFamily="34" charset="0"/>
              </a:rPr>
              <a:t>IAS PBL skal fungere som knudepunkt for den løbende udvikling af PBL-modellen i tæt samarbejde med resten af ​​AAU.</a:t>
            </a:r>
          </a:p>
          <a:p>
            <a:pPr>
              <a:lnSpc>
                <a:spcPct val="120000"/>
              </a:lnSpc>
              <a:spcBef>
                <a:spcPts val="0"/>
              </a:spcBef>
              <a:spcAft>
                <a:spcPts val="1200"/>
              </a:spcAft>
            </a:pPr>
            <a:r>
              <a:rPr lang="da-DK" dirty="0">
                <a:solidFill>
                  <a:srgbClr val="002060"/>
                </a:solidFill>
              </a:rPr>
              <a:t>IAS PBL samler forskere og forskningsgrupper omkring pædagogisk udvikling. </a:t>
            </a:r>
          </a:p>
          <a:p>
            <a:pPr>
              <a:lnSpc>
                <a:spcPct val="120000"/>
              </a:lnSpc>
              <a:spcBef>
                <a:spcPts val="0"/>
              </a:spcBef>
              <a:spcAft>
                <a:spcPts val="1200"/>
              </a:spcAft>
            </a:pPr>
            <a:r>
              <a:rPr lang="da-DK" dirty="0">
                <a:solidFill>
                  <a:srgbClr val="002060"/>
                </a:solidFill>
                <a:cs typeface="Arial" panose="020B0604020202020204" pitchFamily="34" charset="0"/>
              </a:rPr>
              <a:t>AAU er hjemsted for et UNESCO-center for Problem </a:t>
            </a:r>
            <a:r>
              <a:rPr lang="da-DK" dirty="0" err="1">
                <a:solidFill>
                  <a:srgbClr val="002060"/>
                </a:solidFill>
                <a:cs typeface="Arial" panose="020B0604020202020204" pitchFamily="34" charset="0"/>
              </a:rPr>
              <a:t>Based</a:t>
            </a:r>
            <a:r>
              <a:rPr lang="da-DK" dirty="0">
                <a:solidFill>
                  <a:srgbClr val="002060"/>
                </a:solidFill>
                <a:cs typeface="Arial" panose="020B0604020202020204" pitchFamily="34" charset="0"/>
              </a:rPr>
              <a:t> Learning in Engineering Science and </a:t>
            </a:r>
            <a:r>
              <a:rPr lang="da-DK" dirty="0" err="1">
                <a:solidFill>
                  <a:srgbClr val="002060"/>
                </a:solidFill>
                <a:cs typeface="Arial" panose="020B0604020202020204" pitchFamily="34" charset="0"/>
              </a:rPr>
              <a:t>Sustainability</a:t>
            </a:r>
            <a:r>
              <a:rPr lang="da-DK" dirty="0">
                <a:solidFill>
                  <a:srgbClr val="002060"/>
                </a:solidFill>
                <a:cs typeface="Arial" panose="020B0604020202020204" pitchFamily="34" charset="0"/>
              </a:rPr>
              <a:t>.</a:t>
            </a:r>
          </a:p>
          <a:p>
            <a:pPr>
              <a:lnSpc>
                <a:spcPct val="120000"/>
              </a:lnSpc>
              <a:spcBef>
                <a:spcPts val="0"/>
              </a:spcBef>
              <a:spcAft>
                <a:spcPts val="1200"/>
              </a:spcAft>
            </a:pPr>
            <a:endParaRPr lang="da-DK" sz="1400" dirty="0">
              <a:latin typeface="Arial" panose="020B0604020202020204" pitchFamily="34" charset="0"/>
              <a:cs typeface="Arial" panose="020B0604020202020204" pitchFamily="34" charset="0"/>
            </a:endParaRPr>
          </a:p>
        </p:txBody>
      </p:sp>
      <p:sp>
        <p:nvSpPr>
          <p:cNvPr id="7" name="Tekstfelt 6">
            <a:extLst>
              <a:ext uri="{FF2B5EF4-FFF2-40B4-BE49-F238E27FC236}">
                <a16:creationId xmlns:a16="http://schemas.microsoft.com/office/drawing/2014/main" id="{60A97487-C200-299B-2CBF-D5AA78B328A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8" name="Billede 7">
            <a:extLst>
              <a:ext uri="{FF2B5EF4-FFF2-40B4-BE49-F238E27FC236}">
                <a16:creationId xmlns:a16="http://schemas.microsoft.com/office/drawing/2014/main" id="{7211B45D-7023-2335-B7AF-286E908586DA}"/>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434774" y="61627"/>
            <a:ext cx="330852" cy="247036"/>
          </a:xfrm>
          <a:prstGeom prst="rect">
            <a:avLst/>
          </a:prstGeom>
        </p:spPr>
      </p:pic>
    </p:spTree>
    <p:extLst>
      <p:ext uri="{BB962C8B-B14F-4D97-AF65-F5344CB8AC3E}">
        <p14:creationId xmlns:p14="http://schemas.microsoft.com/office/powerpoint/2010/main" val="419679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96C9641-598B-926B-63B3-B902F58C7317}"/>
              </a:ext>
            </a:extLst>
          </p:cNvPr>
          <p:cNvSpPr>
            <a:spLocks noGrp="1"/>
          </p:cNvSpPr>
          <p:nvPr>
            <p:ph type="title"/>
          </p:nvPr>
        </p:nvSpPr>
        <p:spPr/>
        <p:txBody>
          <a:bodyPr/>
          <a:lstStyle/>
          <a:p>
            <a:r>
              <a:rPr lang="da-DK" sz="3000" dirty="0">
                <a:latin typeface="Arial Black" panose="020B0604020202020204" pitchFamily="34" charset="0"/>
                <a:cs typeface="Arial Black" panose="020B0604020202020204" pitchFamily="34" charset="0"/>
              </a:rPr>
              <a:t>AAU MICRO</a:t>
            </a:r>
            <a:endParaRPr lang="da-DK" sz="3000" dirty="0"/>
          </a:p>
        </p:txBody>
      </p:sp>
      <p:pic>
        <p:nvPicPr>
          <p:cNvPr id="9" name="Pladsholder til billede 8">
            <a:extLst>
              <a:ext uri="{FF2B5EF4-FFF2-40B4-BE49-F238E27FC236}">
                <a16:creationId xmlns:a16="http://schemas.microsoft.com/office/drawing/2014/main" id="{B903CE28-0611-BDEF-AE96-2D9D58CB30D4}"/>
              </a:ext>
            </a:extLst>
          </p:cNvPr>
          <p:cNvPicPr>
            <a:picLocks noGrp="1" noChangeAspect="1"/>
          </p:cNvPicPr>
          <p:nvPr>
            <p:ph type="pic" sz="quarter" idx="11"/>
          </p:nvPr>
        </p:nvPicPr>
        <p:blipFill>
          <a:blip r:embed="rId2"/>
          <a:srcRect l="611" r="611"/>
          <a:stretch/>
        </p:blipFill>
        <p:spPr/>
      </p:pic>
      <p:sp>
        <p:nvSpPr>
          <p:cNvPr id="5" name="Pladsholder til tekst 4">
            <a:extLst>
              <a:ext uri="{FF2B5EF4-FFF2-40B4-BE49-F238E27FC236}">
                <a16:creationId xmlns:a16="http://schemas.microsoft.com/office/drawing/2014/main" id="{BE8CF20E-B152-D6EB-FDA2-3BF88DB6E4F0}"/>
              </a:ext>
            </a:extLst>
          </p:cNvPr>
          <p:cNvSpPr>
            <a:spLocks noGrp="1"/>
          </p:cNvSpPr>
          <p:nvPr>
            <p:ph type="body" sz="quarter" idx="12"/>
          </p:nvPr>
        </p:nvSpPr>
        <p:spPr>
          <a:xfrm>
            <a:off x="587374" y="1371601"/>
            <a:ext cx="4906169" cy="4757738"/>
          </a:xfrm>
        </p:spPr>
        <p:txBody>
          <a:bodyPr>
            <a:normAutofit fontScale="85000" lnSpcReduction="10000"/>
          </a:bodyPr>
          <a:lstStyle/>
          <a:p>
            <a:pPr marL="0" indent="0">
              <a:spcBef>
                <a:spcPts val="0"/>
              </a:spcBef>
              <a:spcAft>
                <a:spcPts val="1200"/>
              </a:spcAft>
              <a:buNone/>
            </a:pPr>
            <a:r>
              <a:rPr lang="da-DK" sz="1800" dirty="0">
                <a:solidFill>
                  <a:srgbClr val="002A54"/>
                </a:solidFill>
                <a:cs typeface="Arial" panose="020B0604020202020204" pitchFamily="34" charset="0"/>
              </a:rPr>
              <a:t>Vi har som universitet, med fokus på PBL,</a:t>
            </a:r>
            <a:r>
              <a:rPr lang="da-DK" sz="1800" dirty="0">
                <a:solidFill>
                  <a:srgbClr val="002A54"/>
                </a:solidFill>
                <a:ea typeface="Times New Roman" panose="02020603050405020304" pitchFamily="18" charset="0"/>
                <a:cs typeface="Arial" panose="020B0604020202020204" pitchFamily="34" charset="0"/>
              </a:rPr>
              <a:t> særlige forudsætninger for at drage nytte af digitalisering i uddannelserne. Det gør vi blandt andet med </a:t>
            </a:r>
            <a:r>
              <a:rPr lang="da-DK" sz="1800" dirty="0">
                <a:solidFill>
                  <a:srgbClr val="002A54"/>
                </a:solidFill>
                <a:cs typeface="Arial" panose="020B0604020202020204" pitchFamily="34" charset="0"/>
              </a:rPr>
              <a:t>AAU Micro.</a:t>
            </a:r>
          </a:p>
          <a:p>
            <a:pPr>
              <a:spcBef>
                <a:spcPts val="0"/>
              </a:spcBef>
              <a:spcAft>
                <a:spcPts val="1200"/>
              </a:spcAft>
            </a:pPr>
            <a:r>
              <a:rPr lang="da-DK" sz="1800" dirty="0">
                <a:solidFill>
                  <a:srgbClr val="002A54"/>
                </a:solidFill>
                <a:cs typeface="Arial" panose="020B0604020202020204" pitchFamily="34" charset="0"/>
              </a:rPr>
              <a:t>AAU Micro er små digitale læringsenheder, der kan følges af studerende på tværs af AAU og på langs af uddannelseskæden.</a:t>
            </a:r>
          </a:p>
          <a:p>
            <a:pPr>
              <a:spcBef>
                <a:spcPts val="0"/>
              </a:spcBef>
              <a:spcAft>
                <a:spcPts val="1200"/>
              </a:spcAft>
            </a:pPr>
            <a:r>
              <a:rPr lang="da-DK" sz="1800" dirty="0">
                <a:solidFill>
                  <a:srgbClr val="002A54"/>
                </a:solidFill>
                <a:cs typeface="Arial" panose="020B0604020202020204" pitchFamily="34" charset="0"/>
              </a:rPr>
              <a:t>AAU Micro understøtter de studerendes projektarbejde on-demand og giver dem mulighed for at forfølge egne interesser. </a:t>
            </a:r>
          </a:p>
          <a:p>
            <a:pPr>
              <a:spcBef>
                <a:spcPts val="0"/>
              </a:spcBef>
              <a:spcAft>
                <a:spcPts val="1200"/>
              </a:spcAft>
            </a:pPr>
            <a:r>
              <a:rPr lang="da-DK" sz="1800" dirty="0">
                <a:solidFill>
                  <a:srgbClr val="002A54"/>
                </a:solidFill>
                <a:ea typeface="Times New Roman" panose="02020603050405020304" pitchFamily="18" charset="0"/>
                <a:cs typeface="Arial" panose="020B0604020202020204" pitchFamily="34" charset="0"/>
              </a:rPr>
              <a:t>AAU Micro har potentiale til at binde dagstudierne sammen med eftervidereuddannelse herunder at forberede ordinære studerende på efterfølgende livslang læring.</a:t>
            </a:r>
            <a:endParaRPr lang="da-DK" sz="1800" dirty="0">
              <a:solidFill>
                <a:srgbClr val="002A54"/>
              </a:solidFill>
              <a:cs typeface="Arial" panose="020B0604020202020204" pitchFamily="34" charset="0"/>
            </a:endParaRPr>
          </a:p>
          <a:p>
            <a:pPr>
              <a:spcBef>
                <a:spcPts val="0"/>
              </a:spcBef>
              <a:spcAft>
                <a:spcPts val="1200"/>
              </a:spcAft>
            </a:pPr>
            <a:r>
              <a:rPr lang="da-DK" sz="1800" dirty="0">
                <a:solidFill>
                  <a:srgbClr val="002A54"/>
                </a:solidFill>
                <a:ea typeface="Times New Roman" panose="02020603050405020304" pitchFamily="18" charset="0"/>
                <a:cs typeface="Arial" panose="020B0604020202020204" pitchFamily="34" charset="0"/>
              </a:rPr>
              <a:t>AAU Micro deler forskningsbaseret viden med henblik på at udvide studerendes og underviseres udsyn.</a:t>
            </a:r>
          </a:p>
          <a:p>
            <a:endParaRPr lang="da-DK" dirty="0"/>
          </a:p>
        </p:txBody>
      </p:sp>
      <p:sp>
        <p:nvSpPr>
          <p:cNvPr id="6" name="Tekstfelt 5">
            <a:extLst>
              <a:ext uri="{FF2B5EF4-FFF2-40B4-BE49-F238E27FC236}">
                <a16:creationId xmlns:a16="http://schemas.microsoft.com/office/drawing/2014/main" id="{C3A0CDEC-2936-FBD7-BB2C-A8A56FB7A04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spTree>
    <p:extLst>
      <p:ext uri="{BB962C8B-B14F-4D97-AF65-F5344CB8AC3E}">
        <p14:creationId xmlns:p14="http://schemas.microsoft.com/office/powerpoint/2010/main" val="36622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descr="Windmill-og solstråler">
            <a:extLst>
              <a:ext uri="{FF2B5EF4-FFF2-40B4-BE49-F238E27FC236}">
                <a16:creationId xmlns:a16="http://schemas.microsoft.com/office/drawing/2014/main" id="{69FE1F99-2DA2-EFC8-6F7A-D0C8595CA85B}"/>
              </a:ext>
            </a:extLst>
          </p:cNvPr>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a:xfrm>
            <a:off x="7427912" y="3418702"/>
            <a:ext cx="4764087" cy="3433930"/>
          </a:xfrm>
          <a:noFill/>
        </p:spPr>
      </p:pic>
      <p:sp>
        <p:nvSpPr>
          <p:cNvPr id="3" name="Titel 2"/>
          <p:cNvSpPr>
            <a:spLocks noGrp="1"/>
          </p:cNvSpPr>
          <p:nvPr>
            <p:ph type="title"/>
          </p:nvPr>
        </p:nvSpPr>
        <p:spPr>
          <a:xfrm>
            <a:off x="578780" y="643370"/>
            <a:ext cx="6319603" cy="1486727"/>
          </a:xfrm>
        </p:spPr>
        <p:txBody>
          <a:bodyPr>
            <a:normAutofit/>
          </a:bodyPr>
          <a:lstStyle/>
          <a:p>
            <a:pPr>
              <a:lnSpc>
                <a:spcPct val="90000"/>
              </a:lnSpc>
            </a:pPr>
            <a:r>
              <a:rPr lang="en-GB" sz="3000" dirty="0">
                <a:solidFill>
                  <a:srgbClr val="211A52"/>
                </a:solidFill>
                <a:latin typeface="Arial Black" panose="020B0604020202020204" pitchFamily="34" charset="0"/>
                <a:cs typeface="Arial Black" panose="020B0604020202020204" pitchFamily="34" charset="0"/>
              </a:rPr>
              <a:t>DET INGENIØR- OG NATURVIDENSKABELIGE FAKULTET</a:t>
            </a:r>
            <a:endParaRPr lang="da-DK" sz="3000" dirty="0">
              <a:latin typeface="Arial Black" panose="020B0604020202020204" pitchFamily="34" charset="0"/>
              <a:cs typeface="Arial Black" panose="020B0604020202020204" pitchFamily="34" charset="0"/>
            </a:endParaRPr>
          </a:p>
        </p:txBody>
      </p:sp>
      <p:sp>
        <p:nvSpPr>
          <p:cNvPr id="4" name="Pladsholder til tekst 3"/>
          <p:cNvSpPr>
            <a:spLocks noGrp="1"/>
          </p:cNvSpPr>
          <p:nvPr>
            <p:ph type="body" sz="quarter" idx="15"/>
          </p:nvPr>
        </p:nvSpPr>
        <p:spPr>
          <a:xfrm>
            <a:off x="606490" y="1964636"/>
            <a:ext cx="6319604" cy="4212416"/>
          </a:xfrm>
        </p:spPr>
        <p:txBody>
          <a:bodyPr>
            <a:noAutofit/>
          </a:bodyPr>
          <a:lstStyle/>
          <a:p>
            <a:pPr marL="0" indent="0">
              <a:lnSpc>
                <a:spcPct val="140000"/>
              </a:lnSpc>
              <a:buNone/>
            </a:pPr>
            <a:r>
              <a:rPr lang="da-DK" sz="1400" dirty="0">
                <a:solidFill>
                  <a:srgbClr val="211A52"/>
                </a:solidFill>
                <a:effectLst/>
              </a:rPr>
              <a:t>På ENGINEERING bidrager vi til at løse nogle af de store globale udfordringer – særligt inden for omstilling til grøn energi, rent vand, bæredygtig transport og byggeri samt smarte og innovative metoder til produktion til glæde for både samfund, borgere og virksomheder. Forskning, uddannelse og </a:t>
            </a:r>
            <a:r>
              <a:rPr lang="da-DK" sz="1400" dirty="0" err="1">
                <a:solidFill>
                  <a:srgbClr val="211A52"/>
                </a:solidFill>
                <a:effectLst/>
              </a:rPr>
              <a:t>vidensamarbejde</a:t>
            </a:r>
            <a:r>
              <a:rPr lang="da-DK" sz="1400" dirty="0">
                <a:solidFill>
                  <a:srgbClr val="211A52"/>
                </a:solidFill>
                <a:effectLst/>
              </a:rPr>
              <a:t> på ENGINEERING varetages af fem institutter, med hvert sit kerneområde.</a:t>
            </a:r>
            <a:r>
              <a:rPr lang="da-DK" sz="1400" b="1" dirty="0">
                <a:solidFill>
                  <a:srgbClr val="211A52"/>
                </a:solidFill>
              </a:rPr>
              <a:t> </a:t>
            </a:r>
          </a:p>
          <a:p>
            <a:pPr marL="0" indent="0">
              <a:lnSpc>
                <a:spcPct val="140000"/>
              </a:lnSpc>
              <a:buNone/>
            </a:pPr>
            <a:r>
              <a:rPr lang="da-DK" sz="1400" b="1" dirty="0">
                <a:solidFill>
                  <a:srgbClr val="211A52"/>
                </a:solidFill>
              </a:rPr>
              <a:t>STYRKEPOSITIONER</a:t>
            </a:r>
            <a:endParaRPr lang="da-DK" sz="1400" b="1" dirty="0">
              <a:solidFill>
                <a:srgbClr val="211A52"/>
              </a:solidFill>
              <a:effectLst/>
            </a:endParaRPr>
          </a:p>
          <a:p>
            <a:pPr>
              <a:lnSpc>
                <a:spcPct val="140000"/>
              </a:lnSpc>
            </a:pPr>
            <a:r>
              <a:rPr lang="da-DK" sz="1400" dirty="0">
                <a:solidFill>
                  <a:srgbClr val="211A52"/>
                </a:solidFill>
              </a:rPr>
              <a:t>Blandt Europas bedste ingeniøruniversiteter</a:t>
            </a:r>
          </a:p>
          <a:p>
            <a:pPr>
              <a:lnSpc>
                <a:spcPct val="140000"/>
              </a:lnSpc>
            </a:pPr>
            <a:r>
              <a:rPr lang="da-DK" sz="1400" dirty="0">
                <a:solidFill>
                  <a:srgbClr val="211A52"/>
                </a:solidFill>
                <a:effectLst/>
              </a:rPr>
              <a:t>Vi lægger stor vægt på samarbejdet med virksomheder og myndigheder, så vores forskning skaber viden for verden</a:t>
            </a:r>
          </a:p>
          <a:p>
            <a:pPr>
              <a:lnSpc>
                <a:spcPct val="140000"/>
              </a:lnSpc>
            </a:pPr>
            <a:r>
              <a:rPr lang="da-DK" sz="1400" dirty="0">
                <a:solidFill>
                  <a:srgbClr val="211A52"/>
                </a:solidFill>
                <a:effectLst/>
              </a:rPr>
              <a:t>Vi har et rigt studiemiljø med kort adgang til forskere og forskningsmiljøer, sociale aktiviteter uden for undervisningstid samt en høj trivsel</a:t>
            </a:r>
          </a:p>
        </p:txBody>
      </p:sp>
      <p:pic>
        <p:nvPicPr>
          <p:cNvPr id="17" name="Pladsholder til billede 16" descr="Silhuet af en byggeplads">
            <a:extLst>
              <a:ext uri="{FF2B5EF4-FFF2-40B4-BE49-F238E27FC236}">
                <a16:creationId xmlns:a16="http://schemas.microsoft.com/office/drawing/2014/main" id="{33ECA887-E00C-C012-B4E2-A2F969848978}"/>
              </a:ext>
            </a:extLst>
          </p:cNvPr>
          <p:cNvPicPr>
            <a:picLocks noGrp="1" noChangeAspect="1"/>
          </p:cNvPicPr>
          <p:nvPr>
            <p:ph type="pic" sz="quarter" idx="16"/>
          </p:nvPr>
        </p:nvPicPr>
        <p:blipFill>
          <a:blip r:embed="rId4" cstate="email">
            <a:extLst>
              <a:ext uri="{28A0092B-C50C-407E-A947-70E740481C1C}">
                <a14:useLocalDpi xmlns:a14="http://schemas.microsoft.com/office/drawing/2010/main" val="0"/>
              </a:ext>
            </a:extLst>
          </a:blip>
          <a:srcRect/>
          <a:stretch>
            <a:fillRect/>
          </a:stretch>
        </p:blipFill>
        <p:spPr>
          <a:xfrm>
            <a:off x="7427911" y="0"/>
            <a:ext cx="4764087" cy="3418702"/>
          </a:xfrm>
        </p:spPr>
      </p:pic>
    </p:spTree>
    <p:extLst>
      <p:ext uri="{BB962C8B-B14F-4D97-AF65-F5344CB8AC3E}">
        <p14:creationId xmlns:p14="http://schemas.microsoft.com/office/powerpoint/2010/main" val="3973313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billede 6">
            <a:extLst>
              <a:ext uri="{FF2B5EF4-FFF2-40B4-BE49-F238E27FC236}">
                <a16:creationId xmlns:a16="http://schemas.microsoft.com/office/drawing/2014/main" id="{7749FA0D-D9D3-4835-A8C1-6A39FF349F9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r="-1"/>
          <a:stretch/>
        </p:blipFill>
        <p:spPr>
          <a:xfrm>
            <a:off x="7427914" y="0"/>
            <a:ext cx="4734442" cy="6858000"/>
          </a:xfrm>
          <a:noFill/>
        </p:spPr>
      </p:pic>
      <p:sp>
        <p:nvSpPr>
          <p:cNvPr id="4" name="Titel 3">
            <a:extLst>
              <a:ext uri="{FF2B5EF4-FFF2-40B4-BE49-F238E27FC236}">
                <a16:creationId xmlns:a16="http://schemas.microsoft.com/office/drawing/2014/main" id="{857D0392-BCB4-412D-880B-366A401BFD39}"/>
              </a:ext>
            </a:extLst>
          </p:cNvPr>
          <p:cNvSpPr>
            <a:spLocks noGrp="1"/>
          </p:cNvSpPr>
          <p:nvPr>
            <p:ph type="title"/>
          </p:nvPr>
        </p:nvSpPr>
        <p:spPr>
          <a:xfrm>
            <a:off x="587374" y="391357"/>
            <a:ext cx="5788374" cy="1621619"/>
          </a:xfrm>
        </p:spPr>
        <p:txBody>
          <a:bodyPr/>
          <a:lstStyle/>
          <a:p>
            <a:r>
              <a:rPr lang="da-DK" sz="3000" b="0" dirty="0" err="1">
                <a:solidFill>
                  <a:srgbClr val="002060"/>
                </a:solidFill>
                <a:latin typeface="+mj-lt"/>
                <a:cs typeface="Arial" panose="020B0604020202020204" pitchFamily="34" charset="0"/>
              </a:rPr>
              <a:t>Lead</a:t>
            </a:r>
            <a:r>
              <a:rPr lang="da-DK" sz="3000" dirty="0" err="1">
                <a:solidFill>
                  <a:srgbClr val="002060"/>
                </a:solidFill>
                <a:latin typeface="+mj-lt"/>
                <a:cs typeface="Arial Black" panose="020B0604020202020204" pitchFamily="34" charset="0"/>
              </a:rPr>
              <a:t>ENG</a:t>
            </a:r>
            <a:br>
              <a:rPr lang="da-DK" sz="3000" dirty="0">
                <a:latin typeface="Barlow Black" panose="00000A00000000000000" pitchFamily="2" charset="0"/>
              </a:rPr>
            </a:br>
            <a:br>
              <a:rPr lang="da-DK" sz="1600" b="0" dirty="0">
                <a:latin typeface="Arial" panose="020B0604020202020204" pitchFamily="34" charset="0"/>
                <a:cs typeface="Arial" panose="020B0604020202020204" pitchFamily="34" charset="0"/>
              </a:rPr>
            </a:br>
            <a:endParaRPr lang="da-DK" sz="1600" b="0" dirty="0">
              <a:latin typeface="Arial" panose="020B0604020202020204" pitchFamily="34" charset="0"/>
              <a:cs typeface="Arial" panose="020B0604020202020204" pitchFamily="34" charset="0"/>
            </a:endParaRPr>
          </a:p>
        </p:txBody>
      </p:sp>
      <p:sp>
        <p:nvSpPr>
          <p:cNvPr id="7" name="Tekstfelt 6">
            <a:extLst>
              <a:ext uri="{FF2B5EF4-FFF2-40B4-BE49-F238E27FC236}">
                <a16:creationId xmlns:a16="http://schemas.microsoft.com/office/drawing/2014/main" id="{60A97487-C200-299B-2CBF-D5AA78B328A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8" name="Billede 7">
            <a:extLst>
              <a:ext uri="{FF2B5EF4-FFF2-40B4-BE49-F238E27FC236}">
                <a16:creationId xmlns:a16="http://schemas.microsoft.com/office/drawing/2014/main" id="{7211B45D-7023-2335-B7AF-286E908586DA}"/>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434774" y="61627"/>
            <a:ext cx="330852" cy="247036"/>
          </a:xfrm>
          <a:prstGeom prst="rect">
            <a:avLst/>
          </a:prstGeom>
        </p:spPr>
      </p:pic>
      <p:sp>
        <p:nvSpPr>
          <p:cNvPr id="12" name="Text Placeholder 4">
            <a:extLst>
              <a:ext uri="{FF2B5EF4-FFF2-40B4-BE49-F238E27FC236}">
                <a16:creationId xmlns:a16="http://schemas.microsoft.com/office/drawing/2014/main" id="{0386CC37-961F-5BA9-E4F6-DEBC5B982A0B}"/>
              </a:ext>
            </a:extLst>
          </p:cNvPr>
          <p:cNvSpPr>
            <a:spLocks noGrp="1"/>
          </p:cNvSpPr>
          <p:nvPr>
            <p:ph type="body" sz="quarter" idx="12"/>
          </p:nvPr>
        </p:nvSpPr>
        <p:spPr>
          <a:xfrm>
            <a:off x="587375" y="1491618"/>
            <a:ext cx="5901107" cy="4795689"/>
          </a:xfrm>
        </p:spPr>
        <p:txBody>
          <a:bodyPr>
            <a:normAutofit/>
          </a:bodyPr>
          <a:lstStyle/>
          <a:p>
            <a:pPr>
              <a:lnSpc>
                <a:spcPct val="120000"/>
              </a:lnSpc>
              <a:spcBef>
                <a:spcPts val="0"/>
              </a:spcBef>
              <a:spcAft>
                <a:spcPts val="1200"/>
              </a:spcAft>
            </a:pPr>
            <a:r>
              <a:rPr lang="da-DK" dirty="0" err="1">
                <a:latin typeface="Arial" panose="020B0604020202020204" pitchFamily="34" charset="0"/>
                <a:ea typeface="Times New Roman" panose="02020603050405020304" pitchFamily="18" charset="0"/>
                <a:cs typeface="Arial" panose="020B0604020202020204" pitchFamily="34" charset="0"/>
              </a:rPr>
              <a:t>LeadENG</a:t>
            </a:r>
            <a:r>
              <a:rPr lang="da-DK" dirty="0">
                <a:latin typeface="Arial" panose="020B0604020202020204" pitchFamily="34" charset="0"/>
                <a:ea typeface="Times New Roman" panose="02020603050405020304" pitchFamily="18" charset="0"/>
                <a:cs typeface="Arial" panose="020B0604020202020204" pitchFamily="34" charset="0"/>
              </a:rPr>
              <a:t>-</a:t>
            </a:r>
            <a:r>
              <a:rPr lang="da-DK" dirty="0">
                <a:effectLst/>
                <a:latin typeface="Arial" panose="020B0604020202020204" pitchFamily="34" charset="0"/>
                <a:ea typeface="Times New Roman" panose="02020603050405020304" pitchFamily="18" charset="0"/>
                <a:cs typeface="Arial" panose="020B0604020202020204" pitchFamily="34" charset="0"/>
              </a:rPr>
              <a:t>projekter giver de studerende unikke muligheder for samarbejde på tværs af studieretninger og discipliner. </a:t>
            </a:r>
            <a:endParaRPr lang="da-DK" b="0" i="0" dirty="0">
              <a:effectLst/>
              <a:latin typeface="Arial" panose="020B0604020202020204" pitchFamily="34" charset="0"/>
              <a:cs typeface="Arial" panose="020B0604020202020204" pitchFamily="34" charset="0"/>
            </a:endParaRPr>
          </a:p>
          <a:p>
            <a:pPr>
              <a:lnSpc>
                <a:spcPct val="120000"/>
              </a:lnSpc>
              <a:spcBef>
                <a:spcPts val="0"/>
              </a:spcBef>
              <a:spcAft>
                <a:spcPts val="1200"/>
              </a:spcAft>
            </a:pPr>
            <a:r>
              <a:rPr lang="da-DK" dirty="0">
                <a:effectLst/>
                <a:latin typeface="Arial" panose="020B0604020202020204" pitchFamily="34" charset="0"/>
                <a:ea typeface="Times New Roman" panose="02020603050405020304" pitchFamily="18" charset="0"/>
                <a:cs typeface="Arial" panose="020B0604020202020204" pitchFamily="34" charset="0"/>
              </a:rPr>
              <a:t>Gennem projekterne får de studerende en særlig forståelse af egen faglighed set i sammenhæng med beslægtede fagområder. </a:t>
            </a:r>
            <a:endParaRPr lang="da-DK"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spcAft>
                <a:spcPts val="1200"/>
              </a:spcAft>
            </a:pPr>
            <a:r>
              <a:rPr lang="da-DK" dirty="0">
                <a:effectLst/>
                <a:latin typeface="Arial" panose="020B0604020202020204" pitchFamily="34" charset="0"/>
                <a:ea typeface="Times New Roman" panose="02020603050405020304" pitchFamily="18" charset="0"/>
                <a:cs typeface="Arial" panose="020B0604020202020204" pitchFamily="34" charset="0"/>
              </a:rPr>
              <a:t>Samarbejdsevne og bevidsthed om egen faglighed er efterspurgte kompetencer i erhvervslivet som afsæt for at kunne levere bæredygtige og tværfaglige løsninger på samfundets store udfordringer. </a:t>
            </a:r>
          </a:p>
          <a:p>
            <a:pPr>
              <a:lnSpc>
                <a:spcPct val="120000"/>
              </a:lnSpc>
              <a:spcBef>
                <a:spcPts val="0"/>
              </a:spcBef>
              <a:spcAft>
                <a:spcPts val="1200"/>
              </a:spcAft>
            </a:pPr>
            <a:r>
              <a:rPr lang="da-DK" b="0" i="0" dirty="0">
                <a:solidFill>
                  <a:srgbClr val="211A52"/>
                </a:solidFill>
                <a:effectLst/>
                <a:latin typeface="Arial" panose="020B0604020202020204" pitchFamily="34" charset="0"/>
                <a:cs typeface="Arial" panose="020B0604020202020204" pitchFamily="34" charset="0"/>
              </a:rPr>
              <a:t>I 2022 vandt Aalborg Universitet en guldmedalje ved The QS </a:t>
            </a:r>
            <a:r>
              <a:rPr lang="da-DK" b="0" i="0" dirty="0" err="1">
                <a:solidFill>
                  <a:srgbClr val="211A52"/>
                </a:solidFill>
                <a:effectLst/>
                <a:latin typeface="Arial" panose="020B0604020202020204" pitchFamily="34" charset="0"/>
                <a:cs typeface="Arial" panose="020B0604020202020204" pitchFamily="34" charset="0"/>
              </a:rPr>
              <a:t>Reimagine</a:t>
            </a:r>
            <a:r>
              <a:rPr lang="da-DK" b="0" i="0" dirty="0">
                <a:solidFill>
                  <a:srgbClr val="211A52"/>
                </a:solidFill>
                <a:effectLst/>
                <a:latin typeface="Arial" panose="020B0604020202020204" pitchFamily="34" charset="0"/>
                <a:cs typeface="Arial" panose="020B0604020202020204" pitchFamily="34" charset="0"/>
              </a:rPr>
              <a:t> Education Awards </a:t>
            </a:r>
            <a:r>
              <a:rPr lang="da-DK" i="0" dirty="0">
                <a:solidFill>
                  <a:srgbClr val="211A52"/>
                </a:solidFill>
                <a:effectLst/>
                <a:latin typeface="Arial" panose="020B0604020202020204" pitchFamily="34" charset="0"/>
                <a:cs typeface="Arial" panose="020B0604020202020204" pitchFamily="34" charset="0"/>
              </a:rPr>
              <a:t>på tværs af kategorier som det mest innovative uddannelseskoncept i hele Europa.</a:t>
            </a:r>
          </a:p>
          <a:p>
            <a:pPr>
              <a:spcBef>
                <a:spcPts val="0"/>
              </a:spcBef>
              <a:spcAft>
                <a:spcPts val="1200"/>
              </a:spcAft>
            </a:pP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1200"/>
              </a:spcAf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effectLst/>
              <a:latin typeface="Barlow Light" panose="00000400000000000000" pitchFamily="2" charset="0"/>
              <a:ea typeface="Calibri" panose="020F0502020204030204" pitchFamily="34" charset="0"/>
            </a:endParaRPr>
          </a:p>
          <a:p>
            <a:pPr marL="0" indent="0">
              <a:lnSpc>
                <a:spcPct val="120000"/>
              </a:lnSpc>
              <a:spcBef>
                <a:spcPts val="0"/>
              </a:spcBef>
              <a:spcAft>
                <a:spcPts val="1200"/>
              </a:spcAft>
              <a:buNone/>
            </a:pPr>
            <a:endParaRPr lang="en-US" dirty="0"/>
          </a:p>
        </p:txBody>
      </p:sp>
    </p:spTree>
    <p:extLst>
      <p:ext uri="{BB962C8B-B14F-4D97-AF65-F5344CB8AC3E}">
        <p14:creationId xmlns:p14="http://schemas.microsoft.com/office/powerpoint/2010/main" val="3310240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type="body" sz="quarter" idx="12"/>
          </p:nvPr>
        </p:nvSpPr>
        <p:spPr>
          <a:xfrm>
            <a:off x="5440065" y="1457641"/>
            <a:ext cx="6296085" cy="2757171"/>
          </a:xfrm>
        </p:spPr>
        <p:txBody>
          <a:bodyPr>
            <a:normAutofit fontScale="32500" lnSpcReduction="20000"/>
          </a:bodyPr>
          <a:lstStyle/>
          <a:p>
            <a:pPr>
              <a:lnSpc>
                <a:spcPct val="120000"/>
              </a:lnSpc>
              <a:spcBef>
                <a:spcPts val="0"/>
              </a:spcBef>
              <a:spcAft>
                <a:spcPts val="1200"/>
              </a:spcAft>
            </a:pPr>
            <a:r>
              <a:rPr lang="da-DK" sz="4900" dirty="0">
                <a:cs typeface="Arial" panose="020B0604020202020204" pitchFamily="34" charset="0"/>
              </a:rPr>
              <a:t>Inden for 4.-7. kvartal efter endt uddannelse på dimissionsåret 2022 er ledigheden lav på ENGINEERING. Således viser nyeste tal, at ledigheden er på 4,48 %. Samlet på AAU er ledigheden 10,3 %.</a:t>
            </a:r>
          </a:p>
          <a:p>
            <a:pPr>
              <a:lnSpc>
                <a:spcPct val="120000"/>
              </a:lnSpc>
              <a:spcBef>
                <a:spcPts val="0"/>
              </a:spcBef>
              <a:spcAft>
                <a:spcPts val="1200"/>
              </a:spcAft>
            </a:pPr>
            <a:r>
              <a:rPr lang="da-DK" sz="4900" dirty="0"/>
              <a:t>Beskæftigede kandidater fra Aalborg Universitet spreder sig mere på tværs af landets regioner end kandidater fra de øvrige universiteter. </a:t>
            </a:r>
          </a:p>
          <a:p>
            <a:pPr>
              <a:lnSpc>
                <a:spcPct val="120000"/>
              </a:lnSpc>
              <a:spcBef>
                <a:spcPts val="0"/>
              </a:spcBef>
              <a:spcAft>
                <a:spcPts val="1200"/>
              </a:spcAft>
            </a:pPr>
            <a:r>
              <a:rPr lang="da-DK" sz="4900" dirty="0">
                <a:cs typeface="Arial" panose="020B0604020202020204" pitchFamily="34" charset="0"/>
              </a:rPr>
              <a:t>I gennemsnit får mere end 60 % af AAU’s dimittender beskæftigelse i den private sektor.</a:t>
            </a:r>
          </a:p>
          <a:p>
            <a:pPr marL="0" indent="0">
              <a:lnSpc>
                <a:spcPct val="120000"/>
              </a:lnSpc>
              <a:spcBef>
                <a:spcPts val="0"/>
              </a:spcBef>
              <a:spcAft>
                <a:spcPts val="1200"/>
              </a:spcAft>
              <a:buNone/>
            </a:pPr>
            <a:endParaRPr lang="da-DK" sz="4000" dirty="0">
              <a:cs typeface="Arial" panose="020B0604020202020204" pitchFamily="34" charset="0"/>
            </a:endParaRPr>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a:p>
            <a:pPr marL="0" indent="0">
              <a:lnSpc>
                <a:spcPct val="120000"/>
              </a:lnSpc>
              <a:spcBef>
                <a:spcPts val="0"/>
              </a:spcBef>
              <a:spcAft>
                <a:spcPts val="1200"/>
              </a:spcAft>
              <a:buNone/>
            </a:pPr>
            <a:endParaRPr lang="da-DK" sz="1400" dirty="0"/>
          </a:p>
        </p:txBody>
      </p:sp>
      <p:sp>
        <p:nvSpPr>
          <p:cNvPr id="2" name="Titel 1"/>
          <p:cNvSpPr>
            <a:spLocks noGrp="1"/>
          </p:cNvSpPr>
          <p:nvPr>
            <p:ph type="title"/>
          </p:nvPr>
        </p:nvSpPr>
        <p:spPr>
          <a:xfrm>
            <a:off x="5324157" y="185145"/>
            <a:ext cx="6633026" cy="1235284"/>
          </a:xfrm>
        </p:spPr>
        <p:txBody>
          <a:bodyPr anchor="t">
            <a:normAutofit/>
          </a:bodyPr>
          <a:lstStyle/>
          <a:p>
            <a:r>
              <a:rPr lang="en-US" sz="3000" dirty="0">
                <a:latin typeface="Arial Black" panose="020B0604020202020204" pitchFamily="34" charset="0"/>
                <a:cs typeface="Arial Black" panose="020B0604020202020204" pitchFamily="34" charset="0"/>
              </a:rPr>
              <a:t>LEDIGHED OG BESKÆFTIGELSE</a:t>
            </a:r>
          </a:p>
        </p:txBody>
      </p:sp>
      <p:pic>
        <p:nvPicPr>
          <p:cNvPr id="24" name="Pladsholder til billede 23" descr="Et billede, der indeholder udendørs, græs, sky, bygning&#10;&#10;Automatisk genereret beskrivelse">
            <a:extLst>
              <a:ext uri="{FF2B5EF4-FFF2-40B4-BE49-F238E27FC236}">
                <a16:creationId xmlns:a16="http://schemas.microsoft.com/office/drawing/2014/main" id="{6297909A-BDA3-17BA-8687-7F6249C68CC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p:pic>
      <p:sp>
        <p:nvSpPr>
          <p:cNvPr id="27" name="Tekstfelt 26">
            <a:extLst>
              <a:ext uri="{FF2B5EF4-FFF2-40B4-BE49-F238E27FC236}">
                <a16:creationId xmlns:a16="http://schemas.microsoft.com/office/drawing/2014/main" id="{1FF88F9A-8253-58A2-49A1-C1C4E58E33CF}"/>
              </a:ext>
            </a:extLst>
          </p:cNvPr>
          <p:cNvSpPr txBox="1"/>
          <p:nvPr/>
        </p:nvSpPr>
        <p:spPr>
          <a:xfrm>
            <a:off x="-579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28" name="Billede 27">
            <a:extLst>
              <a:ext uri="{FF2B5EF4-FFF2-40B4-BE49-F238E27FC236}">
                <a16:creationId xmlns:a16="http://schemas.microsoft.com/office/drawing/2014/main" id="{20B00276-2570-1D35-E157-66829B1A49BB}"/>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428984" y="61627"/>
            <a:ext cx="330852" cy="247036"/>
          </a:xfrm>
          <a:prstGeom prst="rect">
            <a:avLst/>
          </a:prstGeom>
        </p:spPr>
      </p:pic>
      <p:sp>
        <p:nvSpPr>
          <p:cNvPr id="4" name="Tekstfelt 3">
            <a:extLst>
              <a:ext uri="{FF2B5EF4-FFF2-40B4-BE49-F238E27FC236}">
                <a16:creationId xmlns:a16="http://schemas.microsoft.com/office/drawing/2014/main" id="{510AE8A0-CF17-237F-4BE8-50CA8CFD0095}"/>
              </a:ext>
            </a:extLst>
          </p:cNvPr>
          <p:cNvSpPr txBox="1"/>
          <p:nvPr/>
        </p:nvSpPr>
        <p:spPr>
          <a:xfrm>
            <a:off x="6686549" y="4251891"/>
            <a:ext cx="5270633" cy="2062103"/>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da-DK" sz="1600" i="1" dirty="0">
                <a:effectLst/>
                <a:ea typeface="Aptos" panose="020B0004020202020204" pitchFamily="34" charset="0"/>
                <a:cs typeface="Segoe UI" panose="020B0502040204020203" pitchFamily="34" charset="0"/>
              </a:rPr>
              <a:t>”Samarbejdet med AAU gør os i stand til hele tiden at være relevante; Hele tiden af have nogle produkter, der tapper ind i tiden, så vi kan være på forkant med markedet og bidrage med løsninger til grønne omstilling, så bl.a. bygninger kan reducere deres energiforbrug og primært bruge energi på tidspunkter, hvor det belaster energisystemet mindst muligt.” - </a:t>
            </a:r>
            <a:r>
              <a:rPr lang="da-DK" sz="1600" dirty="0">
                <a:effectLst/>
                <a:ea typeface="Aptos" panose="020B0004020202020204" pitchFamily="34" charset="0"/>
                <a:cs typeface="Segoe UI" panose="020B0502040204020203" pitchFamily="34" charset="0"/>
              </a:rPr>
              <a:t>ci</a:t>
            </a:r>
            <a:r>
              <a:rPr lang="da-DK" sz="1600" dirty="0">
                <a:ea typeface="Aptos" panose="020B0004020202020204" pitchFamily="34" charset="0"/>
                <a:cs typeface="Segoe UI" panose="020B0502040204020203" pitchFamily="34" charset="0"/>
              </a:rPr>
              <a:t>tat </a:t>
            </a:r>
            <a:r>
              <a:rPr lang="da-DK" sz="1600" dirty="0">
                <a:effectLst/>
                <a:ea typeface="Aptos" panose="020B0004020202020204" pitchFamily="34" charset="0"/>
                <a:cs typeface="Segoe UI" panose="020B0502040204020203" pitchFamily="34" charset="0"/>
              </a:rPr>
              <a:t>Henrik Stærmose, </a:t>
            </a:r>
            <a:r>
              <a:rPr lang="da-DK" sz="1600" dirty="0">
                <a:ea typeface="Aptos" panose="020B0004020202020204" pitchFamily="34" charset="0"/>
                <a:cs typeface="Segoe UI" panose="020B0502040204020203" pitchFamily="34" charset="0"/>
              </a:rPr>
              <a:t>CEO ved </a:t>
            </a:r>
            <a:r>
              <a:rPr lang="da-DK" sz="1600" dirty="0" err="1">
                <a:ea typeface="Aptos" panose="020B0004020202020204" pitchFamily="34" charset="0"/>
                <a:cs typeface="Segoe UI" panose="020B0502040204020203" pitchFamily="34" charset="0"/>
              </a:rPr>
              <a:t>Neogrid</a:t>
            </a:r>
            <a:r>
              <a:rPr lang="da-DK" sz="1600" dirty="0">
                <a:ea typeface="Aptos" panose="020B0004020202020204" pitchFamily="34" charset="0"/>
                <a:cs typeface="Segoe UI" panose="020B0502040204020203" pitchFamily="34" charset="0"/>
              </a:rPr>
              <a:t>, </a:t>
            </a:r>
            <a:r>
              <a:rPr lang="da-DK" sz="1600" dirty="0">
                <a:effectLst/>
                <a:ea typeface="Aptos" panose="020B0004020202020204" pitchFamily="34" charset="0"/>
                <a:cs typeface="Segoe UI" panose="020B0502040204020203" pitchFamily="34" charset="0"/>
              </a:rPr>
              <a:t>2025</a:t>
            </a:r>
            <a:endParaRPr lang="da-DK" sz="1600" dirty="0">
              <a:cs typeface="Segoe UI" panose="020B0502040204020203" pitchFamily="34" charset="0"/>
            </a:endParaRPr>
          </a:p>
        </p:txBody>
      </p:sp>
    </p:spTree>
    <p:extLst>
      <p:ext uri="{BB962C8B-B14F-4D97-AF65-F5344CB8AC3E}">
        <p14:creationId xmlns:p14="http://schemas.microsoft.com/office/powerpoint/2010/main" val="537072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3F37D6-FCF2-5F9A-E66B-3A514398225D}"/>
              </a:ext>
            </a:extLst>
          </p:cNvPr>
          <p:cNvSpPr>
            <a:spLocks noChangeArrowheads="1"/>
          </p:cNvSpPr>
          <p:nvPr/>
        </p:nvSpPr>
        <p:spPr bwMode="auto">
          <a:xfrm>
            <a:off x="993295" y="522300"/>
            <a:ext cx="12215044" cy="45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solidFill>
              <a:effectLst/>
              <a:uLnTx/>
              <a:uFillTx/>
              <a:latin typeface="Arial"/>
              <a:ea typeface="+mn-ea"/>
              <a:cs typeface="+mn-cs"/>
            </a:endParaRPr>
          </a:p>
        </p:txBody>
      </p:sp>
      <p:sp>
        <p:nvSpPr>
          <p:cNvPr id="4" name="Heksagon 3">
            <a:extLst>
              <a:ext uri="{FF2B5EF4-FFF2-40B4-BE49-F238E27FC236}">
                <a16:creationId xmlns:a16="http://schemas.microsoft.com/office/drawing/2014/main" id="{08989BBA-C07B-4CFD-2DD9-5A214A0461CF}"/>
              </a:ext>
            </a:extLst>
          </p:cNvPr>
          <p:cNvSpPr/>
          <p:nvPr/>
        </p:nvSpPr>
        <p:spPr>
          <a:xfrm>
            <a:off x="1626012" y="4005782"/>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FLEKSIBEL MASTER</a:t>
            </a:r>
          </a:p>
        </p:txBody>
      </p:sp>
      <p:sp>
        <p:nvSpPr>
          <p:cNvPr id="11" name="Heksagon 10">
            <a:extLst>
              <a:ext uri="{FF2B5EF4-FFF2-40B4-BE49-F238E27FC236}">
                <a16:creationId xmlns:a16="http://schemas.microsoft.com/office/drawing/2014/main" id="{5ECBD60A-B33C-CC8A-0FC7-0CBC81E06B60}"/>
              </a:ext>
            </a:extLst>
          </p:cNvPr>
          <p:cNvSpPr/>
          <p:nvPr/>
        </p:nvSpPr>
        <p:spPr>
          <a:xfrm>
            <a:off x="4753802" y="2247777"/>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TOMPLADS</a:t>
            </a:r>
          </a:p>
        </p:txBody>
      </p:sp>
      <p:sp>
        <p:nvSpPr>
          <p:cNvPr id="12" name="Heksagon 11">
            <a:extLst>
              <a:ext uri="{FF2B5EF4-FFF2-40B4-BE49-F238E27FC236}">
                <a16:creationId xmlns:a16="http://schemas.microsoft.com/office/drawing/2014/main" id="{9E4341BE-EE72-C16E-10C8-A8EFBD952A32}"/>
              </a:ext>
            </a:extLst>
          </p:cNvPr>
          <p:cNvSpPr/>
          <p:nvPr/>
        </p:nvSpPr>
        <p:spPr>
          <a:xfrm>
            <a:off x="9547973" y="4849182"/>
            <a:ext cx="2076300"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lang="da-DK" sz="1100" b="1" dirty="0">
                <a:solidFill>
                  <a:srgbClr val="FFFFFF"/>
                </a:solidFill>
                <a:latin typeface="Arial" panose="020B0604020202020204" pitchFamily="34" charset="0"/>
                <a:cs typeface="Arial" panose="020B0604020202020204" pitchFamily="34" charset="0"/>
              </a:rPr>
              <a:t>VIRKSOMHEDS-TILPASSET FORLØB</a:t>
            </a:r>
            <a:endPar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 name="Heksagon 13">
            <a:extLst>
              <a:ext uri="{FF2B5EF4-FFF2-40B4-BE49-F238E27FC236}">
                <a16:creationId xmlns:a16="http://schemas.microsoft.com/office/drawing/2014/main" id="{60756FC5-A4CC-867E-5EB5-B1CADEE56715}"/>
              </a:ext>
            </a:extLst>
          </p:cNvPr>
          <p:cNvSpPr/>
          <p:nvPr/>
        </p:nvSpPr>
        <p:spPr>
          <a:xfrm>
            <a:off x="1608355" y="2285800"/>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MASTER</a:t>
            </a:r>
          </a:p>
        </p:txBody>
      </p:sp>
      <p:sp>
        <p:nvSpPr>
          <p:cNvPr id="15" name="Heksagon 14">
            <a:extLst>
              <a:ext uri="{FF2B5EF4-FFF2-40B4-BE49-F238E27FC236}">
                <a16:creationId xmlns:a16="http://schemas.microsoft.com/office/drawing/2014/main" id="{6E2493B4-3031-F6F7-AB6D-F654EC300D6D}"/>
              </a:ext>
            </a:extLst>
          </p:cNvPr>
          <p:cNvSpPr/>
          <p:nvPr/>
        </p:nvSpPr>
        <p:spPr>
          <a:xfrm>
            <a:off x="6351349" y="3001170"/>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SÆRSKILTE MODULER</a:t>
            </a:r>
          </a:p>
        </p:txBody>
      </p:sp>
      <p:sp>
        <p:nvSpPr>
          <p:cNvPr id="16" name="Heksagon 15">
            <a:extLst>
              <a:ext uri="{FF2B5EF4-FFF2-40B4-BE49-F238E27FC236}">
                <a16:creationId xmlns:a16="http://schemas.microsoft.com/office/drawing/2014/main" id="{73BD9933-7BF2-077C-42F7-064C1840C065}"/>
              </a:ext>
            </a:extLst>
          </p:cNvPr>
          <p:cNvSpPr/>
          <p:nvPr/>
        </p:nvSpPr>
        <p:spPr>
          <a:xfrm>
            <a:off x="3220030" y="4849182"/>
            <a:ext cx="1858056"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ENKELTFAG</a:t>
            </a:r>
          </a:p>
        </p:txBody>
      </p:sp>
      <p:sp>
        <p:nvSpPr>
          <p:cNvPr id="17" name="Heksagon 16">
            <a:extLst>
              <a:ext uri="{FF2B5EF4-FFF2-40B4-BE49-F238E27FC236}">
                <a16:creationId xmlns:a16="http://schemas.microsoft.com/office/drawing/2014/main" id="{F99EC38B-E83A-6401-4C7F-F5272362838D}"/>
              </a:ext>
            </a:extLst>
          </p:cNvPr>
          <p:cNvSpPr/>
          <p:nvPr/>
        </p:nvSpPr>
        <p:spPr>
          <a:xfrm>
            <a:off x="7899249" y="2151467"/>
            <a:ext cx="2076299" cy="1601414"/>
          </a:xfrm>
          <a:prstGeom prst="hexagon">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1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HELTID-PÅ-DELTID</a:t>
            </a:r>
          </a:p>
        </p:txBody>
      </p:sp>
      <p:sp>
        <p:nvSpPr>
          <p:cNvPr id="27" name="Tekstfelt 26">
            <a:extLst>
              <a:ext uri="{FF2B5EF4-FFF2-40B4-BE49-F238E27FC236}">
                <a16:creationId xmlns:a16="http://schemas.microsoft.com/office/drawing/2014/main" id="{DE092215-1003-1D38-B65E-13FD5B877A78}"/>
              </a:ext>
            </a:extLst>
          </p:cNvPr>
          <p:cNvSpPr txBox="1"/>
          <p:nvPr/>
        </p:nvSpPr>
        <p:spPr>
          <a:xfrm>
            <a:off x="-31350" y="545441"/>
            <a:ext cx="11616265" cy="553998"/>
          </a:xfrm>
          <a:prstGeom prst="rect">
            <a:avLst/>
          </a:prstGeom>
          <a:noFill/>
        </p:spPr>
        <p:txBody>
          <a:bodyPr wrap="square" rtlCol="0">
            <a:spAutoFit/>
          </a:bodyPr>
          <a:lstStyle/>
          <a:p>
            <a:pPr marL="0" marR="0" lvl="0" indent="0" defTabSz="914330" rtl="0" eaLnBrk="1" fontAlgn="auto" latinLnBrk="0" hangingPunct="1">
              <a:lnSpc>
                <a:spcPct val="100000"/>
              </a:lnSpc>
              <a:spcBef>
                <a:spcPts val="0"/>
              </a:spcBef>
              <a:spcAft>
                <a:spcPts val="0"/>
              </a:spcAft>
              <a:buClrTx/>
              <a:buSzTx/>
              <a:buFontTx/>
              <a:buNone/>
              <a:tabLst/>
              <a:defRPr/>
            </a:pPr>
            <a:r>
              <a:rPr kumimoji="0" lang="da-DK" sz="3000" b="1" u="none" strike="noStrike" kern="1200" cap="none" spc="0" normalizeH="0" baseline="0" noProof="0" dirty="0">
                <a:ln>
                  <a:noFill/>
                </a:ln>
                <a:effectLst/>
                <a:uLnTx/>
                <a:uFillTx/>
                <a:latin typeface="Arial Black" panose="020B0604020202020204" pitchFamily="34" charset="0"/>
                <a:cs typeface="Arial Black" panose="020B0604020202020204" pitchFamily="34" charset="0"/>
              </a:rPr>
              <a:t>    EFTERVIDEREUDDANNELSE</a:t>
            </a:r>
          </a:p>
        </p:txBody>
      </p:sp>
      <p:sp>
        <p:nvSpPr>
          <p:cNvPr id="10" name="Heksagon 9">
            <a:extLst>
              <a:ext uri="{FF2B5EF4-FFF2-40B4-BE49-F238E27FC236}">
                <a16:creationId xmlns:a16="http://schemas.microsoft.com/office/drawing/2014/main" id="{F6CE3889-A8E0-7A5A-9618-52C86667607B}"/>
              </a:ext>
            </a:extLst>
          </p:cNvPr>
          <p:cNvSpPr/>
          <p:nvPr/>
        </p:nvSpPr>
        <p:spPr>
          <a:xfrm>
            <a:off x="3156255" y="3138610"/>
            <a:ext cx="1885166" cy="1577753"/>
          </a:xfrm>
          <a:prstGeom prst="hexagon">
            <a:avLst>
              <a:gd name="adj" fmla="val 25000"/>
              <a:gd name="vf" fmla="val 115470"/>
            </a:avLst>
          </a:prstGeom>
          <a:blipFill>
            <a:blip r:embed="rId2"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13" name="Heksagon 12">
            <a:extLst>
              <a:ext uri="{FF2B5EF4-FFF2-40B4-BE49-F238E27FC236}">
                <a16:creationId xmlns:a16="http://schemas.microsoft.com/office/drawing/2014/main" id="{91D0FBA7-EE26-6DEC-99BF-0317AC645F28}"/>
              </a:ext>
            </a:extLst>
          </p:cNvPr>
          <p:cNvSpPr/>
          <p:nvPr/>
        </p:nvSpPr>
        <p:spPr>
          <a:xfrm>
            <a:off x="4763406" y="3983974"/>
            <a:ext cx="1816092" cy="1536394"/>
          </a:xfrm>
          <a:prstGeom prst="hexagon">
            <a:avLst>
              <a:gd name="adj" fmla="val 25000"/>
              <a:gd name="vf" fmla="val 115470"/>
            </a:avLst>
          </a:prstGeom>
          <a:blipFill>
            <a:blip r:embed="rId3"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18" name="Heksagon 17">
            <a:extLst>
              <a:ext uri="{FF2B5EF4-FFF2-40B4-BE49-F238E27FC236}">
                <a16:creationId xmlns:a16="http://schemas.microsoft.com/office/drawing/2014/main" id="{F33BD57C-AF5D-0EEA-743D-45594803DB6D}"/>
              </a:ext>
            </a:extLst>
          </p:cNvPr>
          <p:cNvSpPr/>
          <p:nvPr/>
        </p:nvSpPr>
        <p:spPr>
          <a:xfrm>
            <a:off x="6247851" y="1254156"/>
            <a:ext cx="1898435" cy="1637466"/>
          </a:xfrm>
          <a:prstGeom prst="hexagon">
            <a:avLst>
              <a:gd name="adj" fmla="val 25000"/>
              <a:gd name="vf" fmla="val 115470"/>
            </a:avLst>
          </a:prstGeom>
          <a:blipFill>
            <a:blip r:embed="rId4"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19" name="Heksagon 18">
            <a:extLst>
              <a:ext uri="{FF2B5EF4-FFF2-40B4-BE49-F238E27FC236}">
                <a16:creationId xmlns:a16="http://schemas.microsoft.com/office/drawing/2014/main" id="{4B5FD981-DB13-056D-F705-0C597BF04DF6}"/>
              </a:ext>
            </a:extLst>
          </p:cNvPr>
          <p:cNvSpPr/>
          <p:nvPr/>
        </p:nvSpPr>
        <p:spPr>
          <a:xfrm>
            <a:off x="7983253" y="3865252"/>
            <a:ext cx="1908293" cy="1584457"/>
          </a:xfrm>
          <a:prstGeom prst="hexagon">
            <a:avLst>
              <a:gd name="adj" fmla="val 25000"/>
              <a:gd name="vf" fmla="val 115470"/>
            </a:avLst>
          </a:prstGeom>
          <a:blipFill>
            <a:blip r:embed="rId5"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20" name="Heksagon 19">
            <a:extLst>
              <a:ext uri="{FF2B5EF4-FFF2-40B4-BE49-F238E27FC236}">
                <a16:creationId xmlns:a16="http://schemas.microsoft.com/office/drawing/2014/main" id="{EA78A0B8-4A01-2D54-01CA-642AA6FD7829}"/>
              </a:ext>
            </a:extLst>
          </p:cNvPr>
          <p:cNvSpPr/>
          <p:nvPr/>
        </p:nvSpPr>
        <p:spPr>
          <a:xfrm>
            <a:off x="3156255" y="1447840"/>
            <a:ext cx="1858056" cy="1577753"/>
          </a:xfrm>
          <a:prstGeom prst="hexagon">
            <a:avLst>
              <a:gd name="adj" fmla="val 25000"/>
              <a:gd name="vf" fmla="val 115470"/>
            </a:avLst>
          </a:prstGeom>
          <a:blipFill>
            <a:blip r:embed="rId6"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21" name="Heksagon 20">
            <a:extLst>
              <a:ext uri="{FF2B5EF4-FFF2-40B4-BE49-F238E27FC236}">
                <a16:creationId xmlns:a16="http://schemas.microsoft.com/office/drawing/2014/main" id="{D2C797CF-D5C5-6ADF-C917-96122BEC9C7E}"/>
              </a:ext>
            </a:extLst>
          </p:cNvPr>
          <p:cNvSpPr/>
          <p:nvPr/>
        </p:nvSpPr>
        <p:spPr>
          <a:xfrm>
            <a:off x="6320759" y="4691504"/>
            <a:ext cx="2000974" cy="1759093"/>
          </a:xfrm>
          <a:prstGeom prst="hexagon">
            <a:avLst>
              <a:gd name="adj" fmla="val 25000"/>
              <a:gd name="vf" fmla="val 115470"/>
            </a:avLst>
          </a:prstGeom>
          <a:blipFill>
            <a:blip r:embed="rId7" cstate="email">
              <a:extLst>
                <a:ext uri="{28A0092B-C50C-407E-A947-70E740481C1C}">
                  <a14:useLocalDpi xmlns:a14="http://schemas.microsoft.com/office/drawing/2010/main" val="0"/>
                </a:ext>
              </a:extLst>
            </a:blip>
            <a:srcRect/>
            <a:stretch>
              <a:fillRect/>
            </a:stretch>
          </a:blipFill>
        </p:spPr>
        <p:style>
          <a:lnRef idx="1">
            <a:schemeClr val="accent1">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211A52">
                  <a:hueOff val="0"/>
                  <a:satOff val="0"/>
                  <a:lumOff val="0"/>
                  <a:alphaOff val="0"/>
                </a:srgbClr>
              </a:solidFill>
              <a:effectLst/>
              <a:uLnTx/>
              <a:uFillTx/>
              <a:latin typeface="Arial"/>
              <a:ea typeface="+mn-ea"/>
              <a:cs typeface="+mn-cs"/>
            </a:endParaRPr>
          </a:p>
        </p:txBody>
      </p:sp>
      <p:sp>
        <p:nvSpPr>
          <p:cNvPr id="2" name="Tekstfelt 1">
            <a:extLst>
              <a:ext uri="{FF2B5EF4-FFF2-40B4-BE49-F238E27FC236}">
                <a16:creationId xmlns:a16="http://schemas.microsoft.com/office/drawing/2014/main" id="{020BEE8A-1245-CEC0-32E8-30B7320A50B3}"/>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Uddannelse</a:t>
            </a:r>
          </a:p>
        </p:txBody>
      </p:sp>
      <p:pic>
        <p:nvPicPr>
          <p:cNvPr id="3" name="Billede 2">
            <a:extLst>
              <a:ext uri="{FF2B5EF4-FFF2-40B4-BE49-F238E27FC236}">
                <a16:creationId xmlns:a16="http://schemas.microsoft.com/office/drawing/2014/main" id="{E8F964E4-26EE-D480-34EC-448A5FDBA182}"/>
              </a:ext>
            </a:extLst>
          </p:cNvPr>
          <p:cNvPicPr>
            <a:picLocks noChangeAspect="1"/>
          </p:cNvPicPr>
          <p:nvPr/>
        </p:nvPicPr>
        <p:blipFill>
          <a:blip r:embed="rId8" cstate="email">
            <a:lum bright="70000" contrast="-70000"/>
            <a:extLst>
              <a:ext uri="{28A0092B-C50C-407E-A947-70E740481C1C}">
                <a14:useLocalDpi xmlns:a14="http://schemas.microsoft.com/office/drawing/2010/main" val="0"/>
              </a:ext>
            </a:extLst>
          </a:blip>
          <a:stretch>
            <a:fillRect/>
          </a:stretch>
        </p:blipFill>
        <p:spPr>
          <a:xfrm>
            <a:off x="1434774" y="74505"/>
            <a:ext cx="330852" cy="247036"/>
          </a:xfrm>
          <a:prstGeom prst="rect">
            <a:avLst/>
          </a:prstGeom>
        </p:spPr>
      </p:pic>
    </p:spTree>
    <p:extLst>
      <p:ext uri="{BB962C8B-B14F-4D97-AF65-F5344CB8AC3E}">
        <p14:creationId xmlns:p14="http://schemas.microsoft.com/office/powerpoint/2010/main" val="427199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descr="DNA-gengivelse"/>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p:blipFill>
        <p:spPr/>
      </p:pic>
      <p:sp>
        <p:nvSpPr>
          <p:cNvPr id="3" name="Titel 2"/>
          <p:cNvSpPr>
            <a:spLocks noGrp="1"/>
          </p:cNvSpPr>
          <p:nvPr>
            <p:ph type="title"/>
          </p:nvPr>
        </p:nvSpPr>
        <p:spPr>
          <a:xfrm>
            <a:off x="2184987" y="2504871"/>
            <a:ext cx="7341129" cy="924130"/>
          </a:xfrm>
        </p:spPr>
        <p:txBody>
          <a:bodyPr anchor="ctr"/>
          <a:lstStyle/>
          <a:p>
            <a:r>
              <a:rPr lang="da-DK" sz="3600" dirty="0">
                <a:solidFill>
                  <a:srgbClr val="211A52"/>
                </a:solidFill>
                <a:latin typeface="Arial Black" panose="020B0604020202020204" pitchFamily="34" charset="0"/>
                <a:cs typeface="Arial Black" panose="020B0604020202020204" pitchFamily="34" charset="0"/>
              </a:rPr>
              <a:t>FORSKNING</a:t>
            </a:r>
          </a:p>
        </p:txBody>
      </p:sp>
    </p:spTree>
    <p:extLst>
      <p:ext uri="{BB962C8B-B14F-4D97-AF65-F5344CB8AC3E}">
        <p14:creationId xmlns:p14="http://schemas.microsoft.com/office/powerpoint/2010/main" val="1675251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375" y="357948"/>
            <a:ext cx="8619378" cy="742057"/>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 PÅ ENGINEERING</a:t>
            </a:r>
          </a:p>
        </p:txBody>
      </p:sp>
      <p:sp>
        <p:nvSpPr>
          <p:cNvPr id="6" name="Tekstfelt 5"/>
          <p:cNvSpPr txBox="1"/>
          <p:nvPr/>
        </p:nvSpPr>
        <p:spPr>
          <a:xfrm>
            <a:off x="0" y="0"/>
            <a:ext cx="3200400" cy="370290"/>
          </a:xfrm>
          <a:prstGeom prst="rect">
            <a:avLst/>
          </a:prstGeom>
          <a:solidFill>
            <a:srgbClr val="002060"/>
          </a:solidFill>
        </p:spPr>
        <p:txBody>
          <a:bodyPr wrap="square" rtlCol="0">
            <a:spAutoFit/>
          </a:bodyPr>
          <a:lstStyle/>
          <a:p>
            <a:r>
              <a:rPr lang="da-DK" b="1" dirty="0">
                <a:solidFill>
                  <a:schemeClr val="bg1"/>
                </a:solidFill>
              </a:rPr>
              <a:t>Forskning</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graphicFrame>
        <p:nvGraphicFramePr>
          <p:cNvPr id="7" name="Diagram 6">
            <a:extLst>
              <a:ext uri="{FF2B5EF4-FFF2-40B4-BE49-F238E27FC236}">
                <a16:creationId xmlns:a16="http://schemas.microsoft.com/office/drawing/2014/main" id="{F07C2D7D-8CBF-B21E-EC75-14C9F847E4F3}"/>
              </a:ext>
            </a:extLst>
          </p:cNvPr>
          <p:cNvGraphicFramePr/>
          <p:nvPr>
            <p:extLst>
              <p:ext uri="{D42A27DB-BD31-4B8C-83A1-F6EECF244321}">
                <p14:modId xmlns:p14="http://schemas.microsoft.com/office/powerpoint/2010/main" val="1272398994"/>
              </p:ext>
            </p:extLst>
          </p:nvPr>
        </p:nvGraphicFramePr>
        <p:xfrm>
          <a:off x="366345" y="1107805"/>
          <a:ext cx="3859525" cy="2552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86F4BD01-B57C-5C67-C752-8D65B08F17B9}"/>
              </a:ext>
            </a:extLst>
          </p:cNvPr>
          <p:cNvGraphicFramePr/>
          <p:nvPr>
            <p:extLst>
              <p:ext uri="{D42A27DB-BD31-4B8C-83A1-F6EECF244321}">
                <p14:modId xmlns:p14="http://schemas.microsoft.com/office/powerpoint/2010/main" val="3170553046"/>
              </p:ext>
            </p:extLst>
          </p:nvPr>
        </p:nvGraphicFramePr>
        <p:xfrm>
          <a:off x="3878203" y="4093053"/>
          <a:ext cx="3859525" cy="25527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 10">
            <a:extLst>
              <a:ext uri="{FF2B5EF4-FFF2-40B4-BE49-F238E27FC236}">
                <a16:creationId xmlns:a16="http://schemas.microsoft.com/office/drawing/2014/main" id="{E34BC3E9-BDF0-CAD3-7949-7DCBE17F3518}"/>
              </a:ext>
            </a:extLst>
          </p:cNvPr>
          <p:cNvGraphicFramePr/>
          <p:nvPr>
            <p:extLst>
              <p:ext uri="{D42A27DB-BD31-4B8C-83A1-F6EECF244321}">
                <p14:modId xmlns:p14="http://schemas.microsoft.com/office/powerpoint/2010/main" val="2745467417"/>
              </p:ext>
            </p:extLst>
          </p:nvPr>
        </p:nvGraphicFramePr>
        <p:xfrm>
          <a:off x="7737728" y="4093053"/>
          <a:ext cx="3859525" cy="25527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2" name="Diagram 11">
            <a:extLst>
              <a:ext uri="{FF2B5EF4-FFF2-40B4-BE49-F238E27FC236}">
                <a16:creationId xmlns:a16="http://schemas.microsoft.com/office/drawing/2014/main" id="{C1A889C4-E8AF-F5B6-9FD4-1D4E1A2E3608}"/>
              </a:ext>
            </a:extLst>
          </p:cNvPr>
          <p:cNvGraphicFramePr/>
          <p:nvPr>
            <p:extLst>
              <p:ext uri="{D42A27DB-BD31-4B8C-83A1-F6EECF244321}">
                <p14:modId xmlns:p14="http://schemas.microsoft.com/office/powerpoint/2010/main" val="3543518658"/>
              </p:ext>
            </p:extLst>
          </p:nvPr>
        </p:nvGraphicFramePr>
        <p:xfrm>
          <a:off x="7864365" y="1100004"/>
          <a:ext cx="3859525" cy="25527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 15">
            <a:extLst>
              <a:ext uri="{FF2B5EF4-FFF2-40B4-BE49-F238E27FC236}">
                <a16:creationId xmlns:a16="http://schemas.microsoft.com/office/drawing/2014/main" id="{82930B00-3C48-2DAA-551B-3CB85D6597D4}"/>
              </a:ext>
            </a:extLst>
          </p:cNvPr>
          <p:cNvGraphicFramePr/>
          <p:nvPr>
            <p:extLst>
              <p:ext uri="{D42A27DB-BD31-4B8C-83A1-F6EECF244321}">
                <p14:modId xmlns:p14="http://schemas.microsoft.com/office/powerpoint/2010/main" val="3794558962"/>
              </p:ext>
            </p:extLst>
          </p:nvPr>
        </p:nvGraphicFramePr>
        <p:xfrm>
          <a:off x="3878204" y="1100005"/>
          <a:ext cx="3859525" cy="25527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Tree>
    <p:extLst>
      <p:ext uri="{BB962C8B-B14F-4D97-AF65-F5344CB8AC3E}">
        <p14:creationId xmlns:p14="http://schemas.microsoft.com/office/powerpoint/2010/main" val="2693976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rtlCol="0"/>
          <a:lstStyle/>
          <a:p>
            <a:pPr marL="0" marR="0" lvl="0" indent="0" algn="r" defTabSz="91422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220" rtl="0" eaLnBrk="1" fontAlgn="auto" latinLnBrk="0" hangingPunct="1">
                <a:lnSpc>
                  <a:spcPct val="100000"/>
                </a:lnSpc>
                <a:spcBef>
                  <a:spcPts val="0"/>
                </a:spcBef>
                <a:spcAft>
                  <a:spcPts val="0"/>
                </a:spcAft>
                <a:buClrTx/>
                <a:buSzTx/>
                <a:buFontTx/>
                <a:buNone/>
                <a:tabLst/>
                <a:defRPr/>
              </a:pPr>
              <a:t>25</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sp>
        <p:nvSpPr>
          <p:cNvPr id="3" name="Titel 2"/>
          <p:cNvSpPr>
            <a:spLocks noGrp="1"/>
          </p:cNvSpPr>
          <p:nvPr>
            <p:ph type="title"/>
          </p:nvPr>
        </p:nvSpPr>
        <p:spPr>
          <a:xfrm>
            <a:off x="587375" y="318253"/>
            <a:ext cx="6357122" cy="1605797"/>
          </a:xfrm>
        </p:spPr>
        <p:txBody>
          <a:bodyPr rtlCol="0">
            <a:normAutofit fontScale="90000"/>
          </a:bodyPr>
          <a:lstStyle/>
          <a:p>
            <a:pPr rtl="0"/>
            <a:r>
              <a:rPr lang="en-GB" sz="3300" dirty="0">
                <a:solidFill>
                  <a:srgbClr val="002060"/>
                </a:solidFill>
                <a:latin typeface="Arial Black" panose="020B0A04020102020204" pitchFamily="34" charset="0"/>
                <a:cs typeface="Arial" panose="020B0604020202020204" pitchFamily="34" charset="0"/>
              </a:rPr>
              <a:t>STRATEGISKE MÅL</a:t>
            </a:r>
            <a:br>
              <a:rPr lang="en-GB" sz="3300" dirty="0">
                <a:solidFill>
                  <a:srgbClr val="002060"/>
                </a:solidFill>
                <a:latin typeface="Arial Black" panose="020B0A04020102020204" pitchFamily="34" charset="0"/>
                <a:cs typeface="Arial" panose="020B0604020202020204" pitchFamily="34" charset="0"/>
              </a:rPr>
            </a:br>
            <a:r>
              <a:rPr lang="en-GB" sz="3300" dirty="0">
                <a:solidFill>
                  <a:srgbClr val="002060"/>
                </a:solidFill>
                <a:latin typeface="Arial Black" panose="020B0A04020102020204" pitchFamily="34" charset="0"/>
                <a:cs typeface="Arial" panose="020B0604020202020204" pitchFamily="34" charset="0"/>
              </a:rPr>
              <a:t>2025 - 2026</a:t>
            </a:r>
            <a:br>
              <a:rPr lang="en-GB" dirty="0">
                <a:solidFill>
                  <a:srgbClr val="002060"/>
                </a:solidFill>
                <a:latin typeface="Arial" panose="020B0604020202020204" pitchFamily="34" charset="0"/>
                <a:cs typeface="Arial" panose="020B0604020202020204" pitchFamily="34" charset="0"/>
              </a:rPr>
            </a:br>
            <a:endParaRPr lang="da-DK" dirty="0">
              <a:solidFill>
                <a:schemeClr val="accent4"/>
              </a:solidFill>
              <a:latin typeface="Arial" panose="020B0604020202020204" pitchFamily="34" charset="0"/>
              <a:cs typeface="Arial" panose="020B0604020202020204" pitchFamily="34" charset="0"/>
            </a:endParaRPr>
          </a:p>
        </p:txBody>
      </p:sp>
      <p:sp>
        <p:nvSpPr>
          <p:cNvPr id="5" name="Pladsholder til tekst 4"/>
          <p:cNvSpPr>
            <a:spLocks noGrp="1"/>
          </p:cNvSpPr>
          <p:nvPr>
            <p:ph type="body" sz="quarter" idx="15"/>
          </p:nvPr>
        </p:nvSpPr>
        <p:spPr>
          <a:xfrm>
            <a:off x="587375" y="1852206"/>
            <a:ext cx="5316604" cy="3738268"/>
          </a:xfrm>
        </p:spPr>
        <p:txBody>
          <a:bodyPr rtlCol="0">
            <a:normAutofit/>
          </a:bodyPr>
          <a:lstStyle/>
          <a:p>
            <a:pPr rtl="0">
              <a:buFont typeface="Arial" panose="020B0604020202020204" pitchFamily="34" charset="0"/>
              <a:buChar char="•"/>
            </a:pPr>
            <a:endParaRPr lang="da-DK" sz="1600" dirty="0">
              <a:latin typeface="Arial" panose="020B0604020202020204" pitchFamily="34" charset="0"/>
              <a:cs typeface="Arial" panose="020B0604020202020204" pitchFamily="34" charset="0"/>
            </a:endParaRPr>
          </a:p>
          <a:p>
            <a:pPr rtl="0"/>
            <a:r>
              <a:rPr lang="en-GB" sz="1600" dirty="0">
                <a:solidFill>
                  <a:srgbClr val="002060"/>
                </a:solidFill>
              </a:rPr>
              <a:t>At </a:t>
            </a:r>
            <a:r>
              <a:rPr lang="en-GB" sz="1600" dirty="0" err="1">
                <a:solidFill>
                  <a:srgbClr val="002060"/>
                </a:solidFill>
              </a:rPr>
              <a:t>øge</a:t>
            </a:r>
            <a:r>
              <a:rPr lang="en-GB" sz="1600" dirty="0">
                <a:solidFill>
                  <a:srgbClr val="002060"/>
                </a:solidFill>
              </a:rPr>
              <a:t> </a:t>
            </a:r>
            <a:r>
              <a:rPr lang="en-GB" sz="1600" dirty="0" err="1">
                <a:solidFill>
                  <a:srgbClr val="002060"/>
                </a:solidFill>
              </a:rPr>
              <a:t>forskningsniveauet</a:t>
            </a:r>
            <a:r>
              <a:rPr lang="en-GB" sz="1600" dirty="0">
                <a:solidFill>
                  <a:srgbClr val="002060"/>
                </a:solidFill>
              </a:rPr>
              <a:t>.</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styrke</a:t>
            </a:r>
            <a:r>
              <a:rPr lang="en-GB" sz="1600" dirty="0">
                <a:solidFill>
                  <a:srgbClr val="002060"/>
                </a:solidFill>
              </a:rPr>
              <a:t> </a:t>
            </a:r>
            <a:r>
              <a:rPr lang="en-GB" sz="1600" dirty="0" err="1">
                <a:solidFill>
                  <a:srgbClr val="002060"/>
                </a:solidFill>
              </a:rPr>
              <a:t>innovationsniveauet</a:t>
            </a:r>
            <a:r>
              <a:rPr lang="en-GB" sz="1600" dirty="0">
                <a:solidFill>
                  <a:srgbClr val="002060"/>
                </a:solidFill>
              </a:rPr>
              <a:t>.</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øge</a:t>
            </a:r>
            <a:r>
              <a:rPr lang="en-GB" sz="1600" dirty="0">
                <a:solidFill>
                  <a:srgbClr val="002060"/>
                </a:solidFill>
              </a:rPr>
              <a:t> det </a:t>
            </a:r>
            <a:r>
              <a:rPr lang="en-GB" sz="1600" dirty="0" err="1">
                <a:solidFill>
                  <a:srgbClr val="002060"/>
                </a:solidFill>
              </a:rPr>
              <a:t>strategiske</a:t>
            </a:r>
            <a:r>
              <a:rPr lang="en-GB" sz="1600" dirty="0">
                <a:solidFill>
                  <a:srgbClr val="002060"/>
                </a:solidFill>
              </a:rPr>
              <a:t> </a:t>
            </a:r>
            <a:r>
              <a:rPr lang="en-GB" sz="1600" dirty="0" err="1">
                <a:solidFill>
                  <a:srgbClr val="002060"/>
                </a:solidFill>
              </a:rPr>
              <a:t>samarbejde</a:t>
            </a:r>
            <a:r>
              <a:rPr lang="en-GB" sz="1600" dirty="0">
                <a:solidFill>
                  <a:srgbClr val="002060"/>
                </a:solidFill>
              </a:rPr>
              <a:t>.</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booste</a:t>
            </a:r>
            <a:r>
              <a:rPr lang="en-GB" sz="1600" dirty="0">
                <a:solidFill>
                  <a:srgbClr val="002060"/>
                </a:solidFill>
              </a:rPr>
              <a:t> den </a:t>
            </a:r>
            <a:r>
              <a:rPr lang="en-GB" sz="1600" dirty="0" err="1">
                <a:solidFill>
                  <a:srgbClr val="002060"/>
                </a:solidFill>
              </a:rPr>
              <a:t>eksterne</a:t>
            </a:r>
            <a:r>
              <a:rPr lang="en-GB" sz="1600" dirty="0">
                <a:solidFill>
                  <a:srgbClr val="002060"/>
                </a:solidFill>
              </a:rPr>
              <a:t> funding.</a:t>
            </a:r>
          </a:p>
          <a:p>
            <a:pPr marL="0" indent="0" rtl="0">
              <a:buNone/>
            </a:pPr>
            <a:endParaRPr lang="en-GB" sz="1600" dirty="0">
              <a:solidFill>
                <a:srgbClr val="002060"/>
              </a:solidFill>
            </a:endParaRPr>
          </a:p>
          <a:p>
            <a:pPr rtl="0"/>
            <a:r>
              <a:rPr lang="en-GB" sz="1600" dirty="0">
                <a:solidFill>
                  <a:srgbClr val="002060"/>
                </a:solidFill>
              </a:rPr>
              <a:t>At </a:t>
            </a:r>
            <a:r>
              <a:rPr lang="en-GB" sz="1600" dirty="0" err="1">
                <a:solidFill>
                  <a:srgbClr val="002060"/>
                </a:solidFill>
              </a:rPr>
              <a:t>opdatere</a:t>
            </a:r>
            <a:r>
              <a:rPr lang="en-GB" sz="1600" dirty="0">
                <a:solidFill>
                  <a:srgbClr val="002060"/>
                </a:solidFill>
              </a:rPr>
              <a:t> og dele </a:t>
            </a:r>
            <a:r>
              <a:rPr lang="en-GB" sz="1600" dirty="0" err="1">
                <a:solidFill>
                  <a:srgbClr val="002060"/>
                </a:solidFill>
              </a:rPr>
              <a:t>infrastruktur</a:t>
            </a:r>
            <a:r>
              <a:rPr lang="en-GB" sz="1600" dirty="0">
                <a:solidFill>
                  <a:srgbClr val="002060"/>
                </a:solidFill>
              </a:rPr>
              <a:t>.</a:t>
            </a:r>
          </a:p>
          <a:p>
            <a:pPr marL="0" indent="0" rtl="0">
              <a:buNone/>
            </a:pPr>
            <a:endParaRPr lang="en-GB" sz="2000" dirty="0">
              <a:solidFill>
                <a:srgbClr val="002060"/>
              </a:solidFill>
            </a:endParaRPr>
          </a:p>
          <a:p>
            <a:pPr marL="0" indent="0" rtl="0">
              <a:buNone/>
            </a:pPr>
            <a:endParaRPr lang="en-GB" sz="1900" dirty="0">
              <a:solidFill>
                <a:srgbClr val="002060"/>
              </a:solidFill>
            </a:endParaRPr>
          </a:p>
          <a:p>
            <a:pPr marL="0" indent="0" rtl="0">
              <a:buNone/>
            </a:pPr>
            <a:endParaRPr lang="en-GB" sz="1900" dirty="0">
              <a:solidFill>
                <a:srgbClr val="002060"/>
              </a:solidFill>
            </a:endParaRPr>
          </a:p>
          <a:p>
            <a:pPr marL="0" indent="0" rtl="0">
              <a:buNone/>
            </a:pPr>
            <a:endParaRPr lang="en-GB" sz="1900" dirty="0">
              <a:solidFill>
                <a:srgbClr val="002060"/>
              </a:solidFill>
            </a:endParaRPr>
          </a:p>
          <a:p>
            <a:pPr marL="0" indent="0" rtl="0">
              <a:buNone/>
            </a:pPr>
            <a:endParaRPr lang="da-DK" dirty="0"/>
          </a:p>
          <a:p>
            <a:pPr marL="0" indent="0" rtl="0">
              <a:buNone/>
            </a:pPr>
            <a:endParaRPr lang="da-DK" dirty="0"/>
          </a:p>
          <a:p>
            <a:pPr marL="0" indent="0" rtl="0">
              <a:buNone/>
            </a:pPr>
            <a:endParaRPr lang="da-DK" dirty="0"/>
          </a:p>
        </p:txBody>
      </p:sp>
      <p:pic>
        <p:nvPicPr>
          <p:cNvPr id="8" name="Pladsholder til billede 7"/>
          <p:cNvPicPr>
            <a:picLocks noGrp="1" noChangeAspect="1"/>
          </p:cNvPicPr>
          <p:nvPr>
            <p:ph type="pic" sz="quarter" idx="18"/>
          </p:nvPr>
        </p:nvPicPr>
        <p:blipFill rotWithShape="1">
          <a:blip r:embed="rId3" cstate="email">
            <a:extLst>
              <a:ext uri="{28A0092B-C50C-407E-A947-70E740481C1C}">
                <a14:useLocalDpi xmlns:a14="http://schemas.microsoft.com/office/drawing/2010/main" val="0"/>
              </a:ext>
            </a:extLst>
          </a:blip>
          <a:srcRect/>
          <a:stretch/>
        </p:blipFill>
        <p:spPr>
          <a:xfrm>
            <a:off x="7427914" y="-1"/>
            <a:ext cx="2311191" cy="3349488"/>
          </a:xfrm>
        </p:spPr>
      </p:pic>
      <p:pic>
        <p:nvPicPr>
          <p:cNvPr id="18" name="Pladsholder til billede 17"/>
          <p:cNvPicPr>
            <a:picLocks noGrp="1" noChangeAspect="1"/>
          </p:cNvPicPr>
          <p:nvPr>
            <p:ph type="pic" sz="quarter" idx="16"/>
          </p:nvPr>
        </p:nvPicPr>
        <p:blipFill rotWithShape="1">
          <a:blip r:embed="rId4" cstate="email">
            <a:extLst>
              <a:ext uri="{28A0092B-C50C-407E-A947-70E740481C1C}">
                <a14:useLocalDpi xmlns:a14="http://schemas.microsoft.com/office/drawing/2010/main" val="0"/>
              </a:ext>
            </a:extLst>
          </a:blip>
          <a:srcRect/>
          <a:stretch/>
        </p:blipFill>
        <p:spPr/>
      </p:pic>
      <p:pic>
        <p:nvPicPr>
          <p:cNvPr id="10" name="Pladsholder til billede 9"/>
          <p:cNvPicPr>
            <a:picLocks noGrp="1" noChangeAspect="1"/>
          </p:cNvPicPr>
          <p:nvPr>
            <p:ph type="pic" sz="quarter" idx="14"/>
          </p:nvPr>
        </p:nvPicPr>
        <p:blipFill>
          <a:blip r:embed="rId5" cstate="email">
            <a:extLst>
              <a:ext uri="{28A0092B-C50C-407E-A947-70E740481C1C}">
                <a14:useLocalDpi xmlns:a14="http://schemas.microsoft.com/office/drawing/2010/main" val="0"/>
              </a:ext>
            </a:extLst>
          </a:blip>
          <a:srcRect/>
          <a:stretch>
            <a:fillRect/>
          </a:stretch>
        </p:blipFill>
        <p:spPr/>
      </p:pic>
      <p:pic>
        <p:nvPicPr>
          <p:cNvPr id="12" name="Pladsholder til billede 11"/>
          <p:cNvPicPr>
            <a:picLocks noGrp="1" noChangeAspect="1"/>
          </p:cNvPicPr>
          <p:nvPr>
            <p:ph type="pic" sz="quarter" idx="17"/>
          </p:nvPr>
        </p:nvPicPr>
        <p:blipFill rotWithShape="1">
          <a:blip r:embed="rId6" cstate="email">
            <a:extLst>
              <a:ext uri="{28A0092B-C50C-407E-A947-70E740481C1C}">
                <a14:useLocalDpi xmlns:a14="http://schemas.microsoft.com/office/drawing/2010/main" val="0"/>
              </a:ext>
            </a:extLst>
          </a:blip>
          <a:srcRect b="-241"/>
          <a:stretch/>
        </p:blipFill>
        <p:spPr/>
      </p:pic>
      <p:sp>
        <p:nvSpPr>
          <p:cNvPr id="4" name="Tekstfelt 5">
            <a:extLst>
              <a:ext uri="{FF2B5EF4-FFF2-40B4-BE49-F238E27FC236}">
                <a16:creationId xmlns:a16="http://schemas.microsoft.com/office/drawing/2014/main" id="{AA3D1380-F5AF-3D55-152A-F2CEEF9ED4FF}"/>
              </a:ext>
            </a:extLst>
          </p:cNvPr>
          <p:cNvSpPr txBox="1"/>
          <p:nvPr/>
        </p:nvSpPr>
        <p:spPr>
          <a:xfrm>
            <a:off x="0" y="0"/>
            <a:ext cx="3200400" cy="370290"/>
          </a:xfrm>
          <a:prstGeom prst="rect">
            <a:avLst/>
          </a:prstGeom>
          <a:solidFill>
            <a:srgbClr val="00206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Forskning</a:t>
            </a:r>
          </a:p>
        </p:txBody>
      </p:sp>
    </p:spTree>
    <p:extLst>
      <p:ext uri="{BB962C8B-B14F-4D97-AF65-F5344CB8AC3E}">
        <p14:creationId xmlns:p14="http://schemas.microsoft.com/office/powerpoint/2010/main" val="3242797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Ellipse 51"/>
          <p:cNvSpPr/>
          <p:nvPr/>
        </p:nvSpPr>
        <p:spPr>
          <a:xfrm>
            <a:off x="3785946" y="6082103"/>
            <a:ext cx="1395072" cy="722239"/>
          </a:xfrm>
          <a:prstGeom prst="ellipse">
            <a:avLst/>
          </a:prstGeom>
          <a:solidFill>
            <a:srgbClr val="C9D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Billede 33"/>
          <p:cNvPicPr>
            <a:picLocks noChangeAspect="1"/>
          </p:cNvPicPr>
          <p:nvPr/>
        </p:nvPicPr>
        <p:blipFill>
          <a:blip r:embed="rId3"/>
          <a:srcRect l="10264" b="10526"/>
          <a:stretch/>
        </p:blipFill>
        <p:spPr>
          <a:xfrm>
            <a:off x="2393779" y="418920"/>
            <a:ext cx="8336249" cy="5567731"/>
          </a:xfrm>
          <a:prstGeom prst="rect">
            <a:avLst/>
          </a:prstGeom>
        </p:spPr>
      </p:pic>
      <p:sp>
        <p:nvSpPr>
          <p:cNvPr id="35" name="Opad-nedadgående pil 34"/>
          <p:cNvSpPr/>
          <p:nvPr/>
        </p:nvSpPr>
        <p:spPr>
          <a:xfrm>
            <a:off x="1938835" y="3638838"/>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Opad-nedadgående pil 35"/>
          <p:cNvSpPr/>
          <p:nvPr/>
        </p:nvSpPr>
        <p:spPr>
          <a:xfrm>
            <a:off x="1938834" y="4692389"/>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Sky 43"/>
          <p:cNvSpPr/>
          <p:nvPr/>
        </p:nvSpPr>
        <p:spPr>
          <a:xfrm>
            <a:off x="4975483" y="270710"/>
            <a:ext cx="3971920" cy="863159"/>
          </a:xfrm>
          <a:prstGeom prst="cloud">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Tekstfelt 44"/>
          <p:cNvSpPr txBox="1"/>
          <p:nvPr/>
        </p:nvSpPr>
        <p:spPr>
          <a:xfrm>
            <a:off x="5777616" y="270710"/>
            <a:ext cx="2712062" cy="738664"/>
          </a:xfrm>
          <a:prstGeom prst="rect">
            <a:avLst/>
          </a:prstGeom>
          <a:noFill/>
        </p:spPr>
        <p:txBody>
          <a:bodyPr wrap="square" rtlCol="0">
            <a:spAutoFit/>
          </a:bodyPr>
          <a:lstStyle/>
          <a:p>
            <a:pPr algn="ctr"/>
            <a:r>
              <a:rPr lang="da-DK" sz="1400" dirty="0"/>
              <a:t>Forskning og innovationsniveau, samarbejde og ekstern finansiering</a:t>
            </a:r>
          </a:p>
        </p:txBody>
      </p:sp>
      <p:sp>
        <p:nvSpPr>
          <p:cNvPr id="46" name="Ellipse 45"/>
          <p:cNvSpPr/>
          <p:nvPr/>
        </p:nvSpPr>
        <p:spPr>
          <a:xfrm>
            <a:off x="6055019" y="6086160"/>
            <a:ext cx="1395072" cy="722239"/>
          </a:xfrm>
          <a:prstGeom prst="ellipse">
            <a:avLst/>
          </a:prstGeom>
          <a:solidFill>
            <a:srgbClr val="C9D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Tekstfelt 48"/>
          <p:cNvSpPr txBox="1"/>
          <p:nvPr/>
        </p:nvSpPr>
        <p:spPr>
          <a:xfrm>
            <a:off x="6216860" y="6181613"/>
            <a:ext cx="1184366" cy="523220"/>
          </a:xfrm>
          <a:prstGeom prst="rect">
            <a:avLst/>
          </a:prstGeom>
          <a:noFill/>
        </p:spPr>
        <p:txBody>
          <a:bodyPr wrap="square" rtlCol="0">
            <a:spAutoFit/>
          </a:bodyPr>
          <a:lstStyle/>
          <a:p>
            <a:pPr algn="ctr"/>
            <a:r>
              <a:rPr lang="da-DK" sz="1400" dirty="0"/>
              <a:t>Strategisk </a:t>
            </a:r>
            <a:r>
              <a:rPr lang="da-DK" sz="1400" dirty="0" err="1"/>
              <a:t>funding</a:t>
            </a:r>
            <a:endParaRPr lang="da-DK" sz="1400" dirty="0"/>
          </a:p>
        </p:txBody>
      </p:sp>
      <p:sp>
        <p:nvSpPr>
          <p:cNvPr id="51" name="Tekstfelt 50"/>
          <p:cNvSpPr txBox="1"/>
          <p:nvPr/>
        </p:nvSpPr>
        <p:spPr>
          <a:xfrm>
            <a:off x="3925796" y="6185670"/>
            <a:ext cx="1184366" cy="523220"/>
          </a:xfrm>
          <a:prstGeom prst="rect">
            <a:avLst/>
          </a:prstGeom>
          <a:noFill/>
        </p:spPr>
        <p:txBody>
          <a:bodyPr wrap="square" rtlCol="0">
            <a:spAutoFit/>
          </a:bodyPr>
          <a:lstStyle/>
          <a:p>
            <a:pPr algn="ctr"/>
            <a:r>
              <a:rPr lang="da-DK" sz="1400" dirty="0"/>
              <a:t>Basis</a:t>
            </a:r>
          </a:p>
          <a:p>
            <a:pPr algn="ctr"/>
            <a:r>
              <a:rPr lang="da-DK" sz="1400" dirty="0" err="1"/>
              <a:t>funding</a:t>
            </a:r>
            <a:endParaRPr lang="da-DK" sz="1400" dirty="0"/>
          </a:p>
        </p:txBody>
      </p:sp>
      <p:sp>
        <p:nvSpPr>
          <p:cNvPr id="54" name="Ellipse 53"/>
          <p:cNvSpPr/>
          <p:nvPr/>
        </p:nvSpPr>
        <p:spPr>
          <a:xfrm>
            <a:off x="8072457" y="6086160"/>
            <a:ext cx="1395072" cy="722239"/>
          </a:xfrm>
          <a:prstGeom prst="ellipse">
            <a:avLst/>
          </a:prstGeom>
          <a:solidFill>
            <a:srgbClr val="C9D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Tekstfelt 54"/>
          <p:cNvSpPr txBox="1"/>
          <p:nvPr/>
        </p:nvSpPr>
        <p:spPr>
          <a:xfrm>
            <a:off x="8177810" y="6177709"/>
            <a:ext cx="1184366" cy="523220"/>
          </a:xfrm>
          <a:prstGeom prst="rect">
            <a:avLst/>
          </a:prstGeom>
          <a:noFill/>
        </p:spPr>
        <p:txBody>
          <a:bodyPr wrap="square" rtlCol="0">
            <a:spAutoFit/>
          </a:bodyPr>
          <a:lstStyle/>
          <a:p>
            <a:pPr algn="ctr"/>
            <a:r>
              <a:rPr lang="da-DK" sz="1400" dirty="0"/>
              <a:t>Ekstern </a:t>
            </a:r>
            <a:r>
              <a:rPr lang="da-DK" sz="1400" dirty="0" err="1"/>
              <a:t>funding</a:t>
            </a:r>
            <a:endParaRPr lang="da-DK" sz="1400" dirty="0"/>
          </a:p>
        </p:txBody>
      </p:sp>
      <p:sp>
        <p:nvSpPr>
          <p:cNvPr id="56" name="Opadgående pil 55"/>
          <p:cNvSpPr/>
          <p:nvPr/>
        </p:nvSpPr>
        <p:spPr>
          <a:xfrm>
            <a:off x="6891774" y="1009374"/>
            <a:ext cx="304800" cy="497881"/>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felt 5">
            <a:extLst>
              <a:ext uri="{FF2B5EF4-FFF2-40B4-BE49-F238E27FC236}">
                <a16:creationId xmlns:a16="http://schemas.microsoft.com/office/drawing/2014/main" id="{21D5252D-7A13-3C9B-15A8-131F4284F678}"/>
              </a:ext>
            </a:extLst>
          </p:cNvPr>
          <p:cNvSpPr txBox="1"/>
          <p:nvPr/>
        </p:nvSpPr>
        <p:spPr>
          <a:xfrm>
            <a:off x="0" y="0"/>
            <a:ext cx="3200400" cy="370290"/>
          </a:xfrm>
          <a:prstGeom prst="rect">
            <a:avLst/>
          </a:prstGeom>
          <a:solidFill>
            <a:srgbClr val="00206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a-DK" sz="1800" b="1" i="0" u="none" strike="noStrike" kern="0" cap="none" spc="0" normalizeH="0" baseline="0" noProof="0" dirty="0">
                <a:ln>
                  <a:noFill/>
                </a:ln>
                <a:solidFill>
                  <a:srgbClr val="FFFFFF"/>
                </a:solidFill>
                <a:effectLst/>
                <a:uLnTx/>
                <a:uFillTx/>
              </a:rPr>
              <a:t>Forskning</a:t>
            </a:r>
          </a:p>
        </p:txBody>
      </p:sp>
      <p:sp>
        <p:nvSpPr>
          <p:cNvPr id="7" name="Opad-nedadgående pil 34">
            <a:extLst>
              <a:ext uri="{FF2B5EF4-FFF2-40B4-BE49-F238E27FC236}">
                <a16:creationId xmlns:a16="http://schemas.microsoft.com/office/drawing/2014/main" id="{AABBE08B-7ABF-B4BD-2E3D-760A8E5732E0}"/>
              </a:ext>
            </a:extLst>
          </p:cNvPr>
          <p:cNvSpPr/>
          <p:nvPr/>
        </p:nvSpPr>
        <p:spPr>
          <a:xfrm>
            <a:off x="10720672" y="3638838"/>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Opad-nedadgående pil 34">
            <a:extLst>
              <a:ext uri="{FF2B5EF4-FFF2-40B4-BE49-F238E27FC236}">
                <a16:creationId xmlns:a16="http://schemas.microsoft.com/office/drawing/2014/main" id="{B48C5E99-B5E9-0E97-DB7A-E4979CEBBDCC}"/>
              </a:ext>
            </a:extLst>
          </p:cNvPr>
          <p:cNvSpPr/>
          <p:nvPr/>
        </p:nvSpPr>
        <p:spPr>
          <a:xfrm>
            <a:off x="10730028" y="4664894"/>
            <a:ext cx="135907" cy="295699"/>
          </a:xfrm>
          <a:prstGeom prst="upDown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77593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B4B8F-CDD2-B2BF-732E-F53036C4CB1D}"/>
            </a:ext>
          </a:extLst>
        </p:cNvPr>
        <p:cNvGrpSpPr/>
        <p:nvPr/>
      </p:nvGrpSpPr>
      <p:grpSpPr>
        <a:xfrm>
          <a:off x="0" y="0"/>
          <a:ext cx="0" cy="0"/>
          <a:chOff x="0" y="0"/>
          <a:chExt cx="0" cy="0"/>
        </a:xfrm>
      </p:grpSpPr>
      <p:sp>
        <p:nvSpPr>
          <p:cNvPr id="4" name="Ellipse 3">
            <a:extLst>
              <a:ext uri="{FF2B5EF4-FFF2-40B4-BE49-F238E27FC236}">
                <a16:creationId xmlns:a16="http://schemas.microsoft.com/office/drawing/2014/main" id="{D4513EA9-ECDC-9E3D-63C5-598301BCB99C}"/>
              </a:ext>
            </a:extLst>
          </p:cNvPr>
          <p:cNvSpPr/>
          <p:nvPr/>
        </p:nvSpPr>
        <p:spPr>
          <a:xfrm>
            <a:off x="6311228" y="1530258"/>
            <a:ext cx="2200460" cy="957325"/>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kstfelt 5">
            <a:extLst>
              <a:ext uri="{FF2B5EF4-FFF2-40B4-BE49-F238E27FC236}">
                <a16:creationId xmlns:a16="http://schemas.microsoft.com/office/drawing/2014/main" id="{81130D6C-0B54-91C7-BA82-9A25D779295E}"/>
              </a:ext>
            </a:extLst>
          </p:cNvPr>
          <p:cNvSpPr txBox="1"/>
          <p:nvPr/>
        </p:nvSpPr>
        <p:spPr>
          <a:xfrm>
            <a:off x="6455014" y="1839975"/>
            <a:ext cx="2011680" cy="337893"/>
          </a:xfrm>
          <a:prstGeom prst="rect">
            <a:avLst/>
          </a:prstGeom>
          <a:effectLst/>
        </p:spPr>
        <p:txBody>
          <a:bodyPr vert="horz" wrap="square" lIns="0" tIns="0" rIns="0" bIns="0" rtlCol="0" anchor="t" anchorCtr="0">
            <a:no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chemeClr val="bg1"/>
                </a:solidFill>
                <a:effectLst/>
                <a:uLnTx/>
                <a:uFillTx/>
                <a:latin typeface="Arial"/>
                <a:ea typeface="+mn-ea"/>
                <a:cs typeface="+mn-cs"/>
              </a:rPr>
              <a:t>AAU PLASTIC</a:t>
            </a:r>
          </a:p>
        </p:txBody>
      </p:sp>
      <p:sp>
        <p:nvSpPr>
          <p:cNvPr id="11" name="Tekstfelt 10">
            <a:extLst>
              <a:ext uri="{FF2B5EF4-FFF2-40B4-BE49-F238E27FC236}">
                <a16:creationId xmlns:a16="http://schemas.microsoft.com/office/drawing/2014/main" id="{92623FDD-FCBF-9D44-27C7-D9C0DC628A31}"/>
              </a:ext>
            </a:extLst>
          </p:cNvPr>
          <p:cNvSpPr txBox="1"/>
          <p:nvPr/>
        </p:nvSpPr>
        <p:spPr>
          <a:xfrm>
            <a:off x="8370552" y="2530010"/>
            <a:ext cx="914400" cy="471948"/>
          </a:xfrm>
          <a:prstGeom prst="rect">
            <a:avLst/>
          </a:prstGeom>
          <a:effectLst/>
        </p:spPr>
        <p:txBody>
          <a:bodyPr vert="horz" wrap="none" lIns="0" tIns="0" rIns="0" bIns="0" rtlCol="0" anchor="t" anchorCtr="0">
            <a:no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1A52"/>
              </a:solidFill>
              <a:effectLst/>
              <a:uLnTx/>
              <a:uFillTx/>
              <a:latin typeface="Arial"/>
              <a:ea typeface="+mn-ea"/>
              <a:cs typeface="+mn-cs"/>
            </a:endParaRPr>
          </a:p>
        </p:txBody>
      </p:sp>
      <p:sp>
        <p:nvSpPr>
          <p:cNvPr id="12" name="Tekstfelt 11">
            <a:extLst>
              <a:ext uri="{FF2B5EF4-FFF2-40B4-BE49-F238E27FC236}">
                <a16:creationId xmlns:a16="http://schemas.microsoft.com/office/drawing/2014/main" id="{47D26200-5735-AD72-5B6D-3C636FCF38A5}"/>
              </a:ext>
            </a:extLst>
          </p:cNvPr>
          <p:cNvSpPr txBox="1"/>
          <p:nvPr/>
        </p:nvSpPr>
        <p:spPr>
          <a:xfrm>
            <a:off x="9749754" y="5365061"/>
            <a:ext cx="2011680" cy="337893"/>
          </a:xfrm>
          <a:prstGeom prst="rect">
            <a:avLst/>
          </a:prstGeom>
          <a:effectLst/>
        </p:spPr>
        <p:txBody>
          <a:bodyPr vert="horz" wrap="square" lIns="0" tIns="0" rIns="0" bIns="0" rtlCol="0" anchor="t" anchorCtr="0">
            <a:no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FFFFF"/>
                </a:solidFill>
                <a:effectLst/>
                <a:uLnTx/>
                <a:uFillTx/>
                <a:latin typeface="Arial"/>
                <a:ea typeface="+mn-ea"/>
                <a:cs typeface="+mn-cs"/>
              </a:rPr>
              <a:t>AAU WATER</a:t>
            </a:r>
          </a:p>
          <a:p>
            <a:pPr marL="0" marR="0" lvl="0" indent="0" algn="ctr" defTabSz="914330" rtl="0" eaLnBrk="1" fontAlgn="auto" latinLnBrk="0" hangingPunct="1">
              <a:lnSpc>
                <a:spcPct val="100000"/>
              </a:lnSpc>
              <a:spcBef>
                <a:spcPts val="0"/>
              </a:spcBef>
              <a:spcAft>
                <a:spcPts val="0"/>
              </a:spcAft>
              <a:buClrTx/>
              <a:buSzTx/>
              <a:buFontTx/>
              <a:buNone/>
              <a:tabLst/>
              <a:defRPr/>
            </a:pPr>
            <a:r>
              <a:rPr lang="da-DK" sz="1200" dirty="0">
                <a:solidFill>
                  <a:srgbClr val="FFFFFF"/>
                </a:solidFill>
                <a:latin typeface="Arial"/>
              </a:rPr>
              <a:t>BIO/BUILD/TECH/ENERGI</a:t>
            </a:r>
            <a:endParaRPr kumimoji="0" lang="da-DK"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kstfelt 13">
            <a:extLst>
              <a:ext uri="{FF2B5EF4-FFF2-40B4-BE49-F238E27FC236}">
                <a16:creationId xmlns:a16="http://schemas.microsoft.com/office/drawing/2014/main" id="{EDB58C71-599C-D9F0-98D5-B9024D183BEE}"/>
              </a:ext>
            </a:extLst>
          </p:cNvPr>
          <p:cNvSpPr txBox="1"/>
          <p:nvPr/>
        </p:nvSpPr>
        <p:spPr>
          <a:xfrm>
            <a:off x="7322784" y="1299409"/>
            <a:ext cx="914400" cy="471948"/>
          </a:xfrm>
          <a:prstGeom prst="rect">
            <a:avLst/>
          </a:prstGeom>
          <a:effectLst/>
        </p:spPr>
        <p:txBody>
          <a:bodyPr vert="horz" wrap="none" lIns="0" tIns="0" rIns="0" bIns="0" rtlCol="0" anchor="t" anchorCtr="0">
            <a:no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1A52"/>
              </a:solidFill>
              <a:effectLst/>
              <a:uLnTx/>
              <a:uFillTx/>
              <a:latin typeface="Arial"/>
              <a:ea typeface="+mn-ea"/>
              <a:cs typeface="+mn-cs"/>
            </a:endParaRPr>
          </a:p>
        </p:txBody>
      </p:sp>
      <p:sp>
        <p:nvSpPr>
          <p:cNvPr id="16" name="Ellipse 15">
            <a:extLst>
              <a:ext uri="{FF2B5EF4-FFF2-40B4-BE49-F238E27FC236}">
                <a16:creationId xmlns:a16="http://schemas.microsoft.com/office/drawing/2014/main" id="{FC062538-6433-D1AB-3CDF-407C5A7DC2F9}"/>
              </a:ext>
            </a:extLst>
          </p:cNvPr>
          <p:cNvSpPr/>
          <p:nvPr/>
        </p:nvSpPr>
        <p:spPr>
          <a:xfrm>
            <a:off x="6096000" y="4281544"/>
            <a:ext cx="2200460" cy="957325"/>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FFFFF"/>
                </a:solidFill>
                <a:effectLst/>
                <a:uLnTx/>
                <a:uFillTx/>
                <a:latin typeface="Arial"/>
                <a:ea typeface="+mn-ea"/>
                <a:cs typeface="+mn-cs"/>
              </a:rPr>
              <a:t>AAU WATER</a:t>
            </a:r>
          </a:p>
        </p:txBody>
      </p:sp>
      <p:sp>
        <p:nvSpPr>
          <p:cNvPr id="17" name="Tekstfelt 16">
            <a:extLst>
              <a:ext uri="{FF2B5EF4-FFF2-40B4-BE49-F238E27FC236}">
                <a16:creationId xmlns:a16="http://schemas.microsoft.com/office/drawing/2014/main" id="{F00E7BBF-11DC-121E-6FED-7E497715E2A2}"/>
              </a:ext>
            </a:extLst>
          </p:cNvPr>
          <p:cNvSpPr txBox="1"/>
          <p:nvPr/>
        </p:nvSpPr>
        <p:spPr>
          <a:xfrm>
            <a:off x="9470782" y="381165"/>
            <a:ext cx="914400" cy="471948"/>
          </a:xfrm>
          <a:prstGeom prst="rect">
            <a:avLst/>
          </a:prstGeom>
          <a:effectLst/>
        </p:spPr>
        <p:txBody>
          <a:bodyPr vert="horz" wrap="none" lIns="0" tIns="0" rIns="0" bIns="0" rtlCol="0" anchor="t" anchorCtr="0">
            <a:no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211A52"/>
              </a:solidFill>
              <a:effectLst/>
              <a:uLnTx/>
              <a:uFillTx/>
              <a:latin typeface="Arial"/>
              <a:ea typeface="+mn-ea"/>
              <a:cs typeface="+mn-cs"/>
            </a:endParaRPr>
          </a:p>
        </p:txBody>
      </p:sp>
      <p:sp>
        <p:nvSpPr>
          <p:cNvPr id="8" name="Ellipse 83">
            <a:extLst>
              <a:ext uri="{FF2B5EF4-FFF2-40B4-BE49-F238E27FC236}">
                <a16:creationId xmlns:a16="http://schemas.microsoft.com/office/drawing/2014/main" id="{75ED5A36-5543-6950-4031-B46C311678CD}"/>
              </a:ext>
            </a:extLst>
          </p:cNvPr>
          <p:cNvSpPr/>
          <p:nvPr/>
        </p:nvSpPr>
        <p:spPr>
          <a:xfrm>
            <a:off x="9162445" y="2796318"/>
            <a:ext cx="2200460" cy="957325"/>
          </a:xfrm>
          <a:prstGeom prst="ellips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kstfelt 84">
            <a:extLst>
              <a:ext uri="{FF2B5EF4-FFF2-40B4-BE49-F238E27FC236}">
                <a16:creationId xmlns:a16="http://schemas.microsoft.com/office/drawing/2014/main" id="{88C2FB26-1852-CF39-2FD6-745172E06F0E}"/>
              </a:ext>
            </a:extLst>
          </p:cNvPr>
          <p:cNvSpPr txBox="1"/>
          <p:nvPr/>
        </p:nvSpPr>
        <p:spPr>
          <a:xfrm>
            <a:off x="9284952" y="3083963"/>
            <a:ext cx="2011680" cy="337893"/>
          </a:xfrm>
          <a:prstGeom prst="rect">
            <a:avLst/>
          </a:prstGeom>
          <a:effectLst/>
        </p:spPr>
        <p:txBody>
          <a:bodyPr vert="horz" wrap="square" lIns="0" tIns="0" rIns="0" bIns="0" rtlCol="0" anchor="t" anchorCtr="0">
            <a:noAutofit/>
          </a:bodyPr>
          <a:lstStyle/>
          <a:p>
            <a:pPr marL="0" marR="0" lvl="0" indent="0" algn="ctr" defTabSz="91433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chemeClr val="bg1"/>
                </a:solidFill>
                <a:effectLst/>
                <a:uLnTx/>
                <a:uFillTx/>
                <a:latin typeface="Arial"/>
                <a:ea typeface="+mn-ea"/>
                <a:cs typeface="+mn-cs"/>
              </a:rPr>
              <a:t>AAU BLUE</a:t>
            </a:r>
            <a:endParaRPr lang="da-DK" dirty="0">
              <a:solidFill>
                <a:schemeClr val="bg1"/>
              </a:solidFill>
              <a:latin typeface="Arial"/>
            </a:endParaRPr>
          </a:p>
        </p:txBody>
      </p:sp>
      <p:sp>
        <p:nvSpPr>
          <p:cNvPr id="28" name="Titel 1">
            <a:extLst>
              <a:ext uri="{FF2B5EF4-FFF2-40B4-BE49-F238E27FC236}">
                <a16:creationId xmlns:a16="http://schemas.microsoft.com/office/drawing/2014/main" id="{D04397F4-E530-84E1-761C-9DA05E087322}"/>
              </a:ext>
            </a:extLst>
          </p:cNvPr>
          <p:cNvSpPr txBox="1">
            <a:spLocks/>
          </p:cNvSpPr>
          <p:nvPr/>
        </p:nvSpPr>
        <p:spPr>
          <a:xfrm>
            <a:off x="575650" y="348453"/>
            <a:ext cx="11471155" cy="694827"/>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SÆRLIGE TVÆRDISCIPLINÆRE INITIATIVER</a:t>
            </a:r>
          </a:p>
        </p:txBody>
      </p:sp>
      <p:sp>
        <p:nvSpPr>
          <p:cNvPr id="29" name="Tekstfelt 7">
            <a:extLst>
              <a:ext uri="{FF2B5EF4-FFF2-40B4-BE49-F238E27FC236}">
                <a16:creationId xmlns:a16="http://schemas.microsoft.com/office/drawing/2014/main" id="{697D703B-9E19-E3AF-8062-CEEF3B4C8F6A}"/>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prstClr val="white"/>
                </a:solidFill>
                <a:cs typeface="Arial" panose="020B0604020202020204" pitchFamily="34" charset="0"/>
              </a:rPr>
              <a:t>Forskning</a:t>
            </a:r>
          </a:p>
        </p:txBody>
      </p:sp>
      <p:sp>
        <p:nvSpPr>
          <p:cNvPr id="21" name="Pladsholder til tekst 20">
            <a:extLst>
              <a:ext uri="{FF2B5EF4-FFF2-40B4-BE49-F238E27FC236}">
                <a16:creationId xmlns:a16="http://schemas.microsoft.com/office/drawing/2014/main" id="{C0116869-2F2E-7771-FB58-9EA0F77634E0}"/>
              </a:ext>
            </a:extLst>
          </p:cNvPr>
          <p:cNvSpPr>
            <a:spLocks noGrp="1"/>
          </p:cNvSpPr>
          <p:nvPr>
            <p:ph type="body" sz="quarter" idx="12"/>
          </p:nvPr>
        </p:nvSpPr>
        <p:spPr>
          <a:xfrm>
            <a:off x="766762" y="2205038"/>
            <a:ext cx="4298157" cy="3704284"/>
          </a:xfrm>
        </p:spPr>
        <p:txBody>
          <a:bodyPr/>
          <a:lstStyle/>
          <a:p>
            <a:pPr marL="0" indent="0">
              <a:buNone/>
            </a:pPr>
            <a:r>
              <a:rPr lang="en-US" b="1" dirty="0">
                <a:solidFill>
                  <a:srgbClr val="002060"/>
                </a:solidFill>
              </a:rPr>
              <a:t>FORMÅL</a:t>
            </a:r>
          </a:p>
          <a:p>
            <a:pPr marL="0" indent="0">
              <a:buNone/>
            </a:pPr>
            <a:r>
              <a:rPr lang="en-US" dirty="0" err="1">
                <a:solidFill>
                  <a:srgbClr val="002060"/>
                </a:solidFill>
              </a:rPr>
              <a:t>Tværdisciplinære</a:t>
            </a:r>
            <a:r>
              <a:rPr lang="en-US" dirty="0">
                <a:solidFill>
                  <a:srgbClr val="002060"/>
                </a:solidFill>
              </a:rPr>
              <a:t> </a:t>
            </a:r>
            <a:r>
              <a:rPr lang="en-US" dirty="0" err="1">
                <a:solidFill>
                  <a:srgbClr val="002060"/>
                </a:solidFill>
              </a:rPr>
              <a:t>initiativer</a:t>
            </a:r>
            <a:r>
              <a:rPr lang="en-US" dirty="0">
                <a:solidFill>
                  <a:srgbClr val="002060"/>
                </a:solidFill>
              </a:rPr>
              <a:t> </a:t>
            </a:r>
            <a:r>
              <a:rPr lang="en-US" dirty="0" err="1">
                <a:solidFill>
                  <a:srgbClr val="002060"/>
                </a:solidFill>
              </a:rPr>
              <a:t>på</a:t>
            </a:r>
            <a:r>
              <a:rPr lang="en-US" dirty="0">
                <a:solidFill>
                  <a:srgbClr val="002060"/>
                </a:solidFill>
              </a:rPr>
              <a:t> </a:t>
            </a:r>
            <a:r>
              <a:rPr lang="en-US" dirty="0" err="1">
                <a:solidFill>
                  <a:srgbClr val="002060"/>
                </a:solidFill>
              </a:rPr>
              <a:t>tværs</a:t>
            </a:r>
            <a:r>
              <a:rPr lang="en-US" dirty="0">
                <a:solidFill>
                  <a:srgbClr val="002060"/>
                </a:solidFill>
              </a:rPr>
              <a:t> </a:t>
            </a:r>
            <a:r>
              <a:rPr lang="en-US" dirty="0" err="1">
                <a:solidFill>
                  <a:srgbClr val="002060"/>
                </a:solidFill>
              </a:rPr>
              <a:t>af</a:t>
            </a:r>
            <a:r>
              <a:rPr lang="en-US" dirty="0">
                <a:solidFill>
                  <a:srgbClr val="002060"/>
                </a:solidFill>
              </a:rPr>
              <a:t> </a:t>
            </a:r>
            <a:r>
              <a:rPr lang="en-US" dirty="0" err="1">
                <a:solidFill>
                  <a:srgbClr val="002060"/>
                </a:solidFill>
              </a:rPr>
              <a:t>institutter</a:t>
            </a:r>
            <a:r>
              <a:rPr lang="en-US" dirty="0">
                <a:solidFill>
                  <a:srgbClr val="002060"/>
                </a:solidFill>
              </a:rPr>
              <a:t> og </a:t>
            </a:r>
            <a:r>
              <a:rPr lang="en-US" dirty="0" err="1">
                <a:solidFill>
                  <a:srgbClr val="002060"/>
                </a:solidFill>
              </a:rPr>
              <a:t>fakulteter</a:t>
            </a:r>
            <a:r>
              <a:rPr lang="en-US" dirty="0">
                <a:solidFill>
                  <a:srgbClr val="002060"/>
                </a:solidFill>
              </a:rPr>
              <a:t> </a:t>
            </a:r>
            <a:r>
              <a:rPr lang="en-US" dirty="0" err="1">
                <a:solidFill>
                  <a:srgbClr val="002060"/>
                </a:solidFill>
              </a:rPr>
              <a:t>lægger</a:t>
            </a:r>
            <a:r>
              <a:rPr lang="en-US" dirty="0">
                <a:solidFill>
                  <a:srgbClr val="002060"/>
                </a:solidFill>
              </a:rPr>
              <a:t> sig op ad de </a:t>
            </a:r>
            <a:r>
              <a:rPr lang="en-US" dirty="0" err="1">
                <a:solidFill>
                  <a:srgbClr val="002060"/>
                </a:solidFill>
              </a:rPr>
              <a:t>strategiske</a:t>
            </a:r>
            <a:r>
              <a:rPr lang="en-US" dirty="0">
                <a:solidFill>
                  <a:srgbClr val="002060"/>
                </a:solidFill>
              </a:rPr>
              <a:t> </a:t>
            </a:r>
            <a:r>
              <a:rPr lang="en-US" dirty="0" err="1">
                <a:solidFill>
                  <a:srgbClr val="002060"/>
                </a:solidFill>
              </a:rPr>
              <a:t>mål</a:t>
            </a:r>
            <a:r>
              <a:rPr lang="en-US" dirty="0">
                <a:solidFill>
                  <a:srgbClr val="002060"/>
                </a:solidFill>
              </a:rPr>
              <a:t> og </a:t>
            </a:r>
            <a:r>
              <a:rPr lang="en-US" dirty="0" err="1">
                <a:solidFill>
                  <a:srgbClr val="002060"/>
                </a:solidFill>
              </a:rPr>
              <a:t>bidrager</a:t>
            </a:r>
            <a:r>
              <a:rPr lang="en-US" dirty="0">
                <a:solidFill>
                  <a:srgbClr val="002060"/>
                </a:solidFill>
              </a:rPr>
              <a:t> </a:t>
            </a:r>
            <a:r>
              <a:rPr lang="en-US" dirty="0" err="1">
                <a:solidFill>
                  <a:srgbClr val="002060"/>
                </a:solidFill>
              </a:rPr>
              <a:t>til</a:t>
            </a:r>
            <a:r>
              <a:rPr lang="en-US" dirty="0">
                <a:solidFill>
                  <a:srgbClr val="002060"/>
                </a:solidFill>
              </a:rPr>
              <a:t> </a:t>
            </a:r>
            <a:r>
              <a:rPr lang="en-US" dirty="0" err="1">
                <a:solidFill>
                  <a:srgbClr val="002060"/>
                </a:solidFill>
              </a:rPr>
              <a:t>øget</a:t>
            </a:r>
            <a:r>
              <a:rPr lang="en-US" dirty="0">
                <a:solidFill>
                  <a:srgbClr val="002060"/>
                </a:solidFill>
              </a:rPr>
              <a:t> </a:t>
            </a:r>
            <a:r>
              <a:rPr lang="en-US" dirty="0" err="1">
                <a:solidFill>
                  <a:srgbClr val="002060"/>
                </a:solidFill>
              </a:rPr>
              <a:t>samarbejde</a:t>
            </a:r>
            <a:r>
              <a:rPr lang="en-GB" dirty="0">
                <a:solidFill>
                  <a:srgbClr val="002060"/>
                </a:solidFill>
              </a:rPr>
              <a:t>.</a:t>
            </a:r>
            <a:endParaRPr lang="en-US" sz="1400" dirty="0"/>
          </a:p>
          <a:p>
            <a:endParaRPr lang="da-DK" dirty="0"/>
          </a:p>
        </p:txBody>
      </p:sp>
    </p:spTree>
    <p:extLst>
      <p:ext uri="{BB962C8B-B14F-4D97-AF65-F5344CB8AC3E}">
        <p14:creationId xmlns:p14="http://schemas.microsoft.com/office/powerpoint/2010/main" val="3052629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type="body" sz="quarter" idx="12"/>
          </p:nvPr>
        </p:nvSpPr>
        <p:spPr>
          <a:xfrm>
            <a:off x="560397" y="875338"/>
            <a:ext cx="5301142" cy="5308291"/>
          </a:xfrm>
        </p:spPr>
        <p:txBody>
          <a:bodyPr>
            <a:normAutofit/>
          </a:bodyPr>
          <a:lstStyle/>
          <a:p>
            <a:pPr marL="0" indent="0">
              <a:buNone/>
            </a:pPr>
            <a:r>
              <a:rPr lang="en-US" b="1" dirty="0" err="1">
                <a:solidFill>
                  <a:srgbClr val="002060"/>
                </a:solidFill>
              </a:rPr>
              <a:t>Samfundsudfordringer</a:t>
            </a:r>
            <a:r>
              <a:rPr lang="en-US" b="1" dirty="0"/>
              <a:t>:</a:t>
            </a:r>
          </a:p>
          <a:p>
            <a:r>
              <a:rPr lang="da-DK" dirty="0"/>
              <a:t>Rent og højkvalitets drikkevand</a:t>
            </a:r>
          </a:p>
          <a:p>
            <a:r>
              <a:rPr lang="da-DK" dirty="0"/>
              <a:t>Vandbesparelse, optimeret brug og cirkularitet</a:t>
            </a:r>
          </a:p>
          <a:p>
            <a:r>
              <a:rPr lang="da-DK" dirty="0"/>
              <a:t>Klimatilpasning</a:t>
            </a:r>
          </a:p>
          <a:p>
            <a:r>
              <a:rPr lang="da-DK" dirty="0"/>
              <a:t>Affaldsprodukter fra renseanlæg</a:t>
            </a:r>
          </a:p>
          <a:p>
            <a:r>
              <a:rPr lang="da-DK" dirty="0"/>
              <a:t>Sektoriel kobling med energiteknologier</a:t>
            </a:r>
          </a:p>
          <a:p>
            <a:r>
              <a:rPr lang="da-DK" dirty="0"/>
              <a:t>Robust og pålidelig vandinfrastruktur</a:t>
            </a:r>
            <a:endParaRPr lang="en-US" dirty="0"/>
          </a:p>
          <a:p>
            <a:pPr marL="0" indent="0">
              <a:buNone/>
            </a:pPr>
            <a:endParaRPr lang="en-US" dirty="0"/>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da-DK" b="1" i="0" u="none" strike="noStrike" kern="0" cap="none" spc="0" normalizeH="0" baseline="0" noProof="0" dirty="0">
                <a:ln>
                  <a:noFill/>
                </a:ln>
                <a:solidFill>
                  <a:srgbClr val="002060"/>
                </a:solidFill>
                <a:effectLst/>
                <a:uLnTx/>
                <a:uFillTx/>
              </a:rPr>
              <a:t>AAU </a:t>
            </a:r>
            <a:r>
              <a:rPr kumimoji="0" lang="en-US" altLang="da-DK" b="1" i="0" u="none" strike="noStrike" kern="0" cap="none" spc="0" normalizeH="0" baseline="0" noProof="0" dirty="0" err="1">
                <a:ln>
                  <a:noFill/>
                </a:ln>
                <a:solidFill>
                  <a:srgbClr val="002060"/>
                </a:solidFill>
                <a:effectLst/>
                <a:uLnTx/>
                <a:uFillTx/>
              </a:rPr>
              <a:t>forskningsmæssige</a:t>
            </a:r>
            <a:r>
              <a:rPr kumimoji="0" lang="en-US" altLang="da-DK" b="1" i="0" u="none" strike="noStrike" kern="0" cap="none" spc="0" normalizeH="0" baseline="0" noProof="0" dirty="0">
                <a:ln>
                  <a:noFill/>
                </a:ln>
                <a:solidFill>
                  <a:srgbClr val="002060"/>
                </a:solidFill>
                <a:effectLst/>
                <a:uLnTx/>
                <a:uFillTx/>
              </a:rPr>
              <a:t> </a:t>
            </a:r>
            <a:r>
              <a:rPr kumimoji="0" lang="en-US" altLang="da-DK" b="1" i="0" u="none" strike="noStrike" kern="0" cap="none" spc="0" normalizeH="0" baseline="0" noProof="0" dirty="0" err="1">
                <a:ln>
                  <a:noFill/>
                </a:ln>
                <a:solidFill>
                  <a:srgbClr val="002060"/>
                </a:solidFill>
                <a:effectLst/>
                <a:uLnTx/>
                <a:uFillTx/>
              </a:rPr>
              <a:t>fokusområder</a:t>
            </a:r>
            <a:r>
              <a:rPr kumimoji="0" lang="en-US" altLang="da-DK" b="1" i="0" u="none" strike="noStrike" kern="0" cap="none" spc="0" normalizeH="0" baseline="0" noProof="0" dirty="0">
                <a:ln>
                  <a:noFill/>
                </a:ln>
                <a:solidFill>
                  <a:srgbClr val="002060"/>
                </a:solidFill>
                <a:effectLst/>
                <a:uLnTx/>
                <a:uFillTx/>
              </a:rPr>
              <a:t>:</a:t>
            </a:r>
            <a:endParaRPr lang="en-US" dirty="0"/>
          </a:p>
          <a:p>
            <a:r>
              <a:rPr lang="da-DK" dirty="0"/>
              <a:t>Håndtering af spildevand og vandtransport</a:t>
            </a:r>
          </a:p>
          <a:p>
            <a:r>
              <a:rPr lang="da-DK" dirty="0"/>
              <a:t>Sensor/</a:t>
            </a:r>
            <a:r>
              <a:rPr lang="da-DK" dirty="0" err="1"/>
              <a:t>IoT</a:t>
            </a:r>
            <a:r>
              <a:rPr lang="da-DK" dirty="0"/>
              <a:t>, datastyring og </a:t>
            </a:r>
            <a:r>
              <a:rPr lang="da-DK" dirty="0" err="1"/>
              <a:t>cybersikkerhed</a:t>
            </a:r>
            <a:endParaRPr lang="da-DK" dirty="0"/>
          </a:p>
          <a:p>
            <a:r>
              <a:rPr lang="da-DK" dirty="0"/>
              <a:t>Vandkvalitet og miljøpåvirkning</a:t>
            </a:r>
          </a:p>
          <a:p>
            <a:r>
              <a:rPr lang="da-DK" dirty="0"/>
              <a:t>Synergier mellem vand og energi</a:t>
            </a:r>
          </a:p>
          <a:p>
            <a:r>
              <a:rPr lang="da-DK" dirty="0"/>
              <a:t>Biodiversitet i vandmiljøer</a:t>
            </a:r>
            <a:endParaRPr lang="en-US" dirty="0">
              <a:solidFill>
                <a:srgbClr val="002060"/>
              </a:solidFill>
            </a:endParaRPr>
          </a:p>
          <a:p>
            <a:pPr marL="0" indent="0">
              <a:buNone/>
            </a:pPr>
            <a:endParaRPr lang="en-US" sz="1400" dirty="0"/>
          </a:p>
          <a:p>
            <a:pPr marL="0" indent="0">
              <a:buNone/>
            </a:pPr>
            <a:endParaRPr lang="en-US" sz="1400" dirty="0"/>
          </a:p>
          <a:p>
            <a:pPr marL="0" indent="0">
              <a:buNone/>
            </a:pPr>
            <a:endParaRPr lang="en-US" sz="1400" dirty="0"/>
          </a:p>
          <a:p>
            <a:endParaRPr lang="en-US" dirty="0"/>
          </a:p>
        </p:txBody>
      </p:sp>
      <p:pic>
        <p:nvPicPr>
          <p:cNvPr id="6" name="Billede 5" descr="Et billede, der indeholder køretøj, vand, udendørs, transport">
            <a:extLst>
              <a:ext uri="{FF2B5EF4-FFF2-40B4-BE49-F238E27FC236}">
                <a16:creationId xmlns:a16="http://schemas.microsoft.com/office/drawing/2014/main" id="{17F35186-CE84-321D-FF50-829B8DEB616C}"/>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50892" y="3340390"/>
            <a:ext cx="5541108" cy="3517610"/>
          </a:xfrm>
          <a:prstGeom prst="rect">
            <a:avLst/>
          </a:prstGeom>
        </p:spPr>
      </p:pic>
      <p:pic>
        <p:nvPicPr>
          <p:cNvPr id="15" name="Billede 14" descr="Et billede, der indeholder væske, Gennemsigtigt materiale, drikkevand, dråbe">
            <a:extLst>
              <a:ext uri="{FF2B5EF4-FFF2-40B4-BE49-F238E27FC236}">
                <a16:creationId xmlns:a16="http://schemas.microsoft.com/office/drawing/2014/main" id="{76704535-252E-0FB4-B4B8-1956820D03D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50891" y="-1"/>
            <a:ext cx="5541110" cy="3340391"/>
          </a:xfrm>
          <a:prstGeom prst="rect">
            <a:avLst/>
          </a:prstGeom>
        </p:spPr>
      </p:pic>
      <p:sp>
        <p:nvSpPr>
          <p:cNvPr id="9" name="Titel 2">
            <a:extLst>
              <a:ext uri="{FF2B5EF4-FFF2-40B4-BE49-F238E27FC236}">
                <a16:creationId xmlns:a16="http://schemas.microsoft.com/office/drawing/2014/main" id="{A0AE632B-0EFF-E8C8-D7A0-8AFAB34053E0}"/>
              </a:ext>
            </a:extLst>
          </p:cNvPr>
          <p:cNvSpPr>
            <a:spLocks noGrp="1"/>
          </p:cNvSpPr>
          <p:nvPr>
            <p:ph type="title"/>
          </p:nvPr>
        </p:nvSpPr>
        <p:spPr>
          <a:xfrm>
            <a:off x="3368166" y="79467"/>
            <a:ext cx="3114959" cy="581646"/>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AAU </a:t>
            </a:r>
            <a:r>
              <a:rPr lang="da-DK" sz="3000" dirty="0">
                <a:solidFill>
                  <a:srgbClr val="211A51"/>
                </a:solidFill>
                <a:latin typeface="Arial Black" panose="020B0604020202020204" pitchFamily="34" charset="0"/>
                <a:cs typeface="Arial Black" panose="020B0604020202020204" pitchFamily="34" charset="0"/>
              </a:rPr>
              <a:t>VAND</a:t>
            </a:r>
            <a:endParaRPr lang="da-DK" sz="3000" dirty="0">
              <a:solidFill>
                <a:srgbClr val="211A51"/>
              </a:solidFill>
              <a:effectLst/>
              <a:latin typeface="Arial Black" panose="020B0604020202020204" pitchFamily="34" charset="0"/>
              <a:cs typeface="Arial Black" panose="020B0604020202020204" pitchFamily="34" charset="0"/>
            </a:endParaRPr>
          </a:p>
        </p:txBody>
      </p:sp>
      <p:sp>
        <p:nvSpPr>
          <p:cNvPr id="10" name="Tekstfelt 7">
            <a:extLst>
              <a:ext uri="{FF2B5EF4-FFF2-40B4-BE49-F238E27FC236}">
                <a16:creationId xmlns:a16="http://schemas.microsoft.com/office/drawing/2014/main" id="{F9115519-C612-3DB9-D05A-052C1831A38F}"/>
              </a:ext>
            </a:extLst>
          </p:cNvPr>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a:t>
            </a:r>
          </a:p>
        </p:txBody>
      </p:sp>
    </p:spTree>
    <p:extLst>
      <p:ext uri="{BB962C8B-B14F-4D97-AF65-F5344CB8AC3E}">
        <p14:creationId xmlns:p14="http://schemas.microsoft.com/office/powerpoint/2010/main" val="3062394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1DE2A-7860-49EF-33B9-06AB026082F5}"/>
            </a:ext>
          </a:extLst>
        </p:cNvPr>
        <p:cNvGrpSpPr/>
        <p:nvPr/>
      </p:nvGrpSpPr>
      <p:grpSpPr>
        <a:xfrm>
          <a:off x="0" y="0"/>
          <a:ext cx="0" cy="0"/>
          <a:chOff x="0" y="0"/>
          <a:chExt cx="0" cy="0"/>
        </a:xfrm>
      </p:grpSpPr>
      <p:pic>
        <p:nvPicPr>
          <p:cNvPr id="3" name="Billede 2" descr="Et billede, der indeholder vand, vand/blågrøn, Turkis, Turkis/turkisfarvet&#10;&#10;Indhold genereret af kunstig intelligens kan være forkert.">
            <a:extLst>
              <a:ext uri="{FF2B5EF4-FFF2-40B4-BE49-F238E27FC236}">
                <a16:creationId xmlns:a16="http://schemas.microsoft.com/office/drawing/2014/main" id="{886F80B4-5264-90D1-B571-696698A6AF1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50892" y="0"/>
            <a:ext cx="5541108" cy="4155831"/>
          </a:xfrm>
          <a:prstGeom prst="rect">
            <a:avLst/>
          </a:prstGeom>
        </p:spPr>
      </p:pic>
      <p:sp>
        <p:nvSpPr>
          <p:cNvPr id="7" name="Pladsholder til tekst 6">
            <a:extLst>
              <a:ext uri="{FF2B5EF4-FFF2-40B4-BE49-F238E27FC236}">
                <a16:creationId xmlns:a16="http://schemas.microsoft.com/office/drawing/2014/main" id="{50FDF9C6-7CBB-7F9A-9190-475CDE99C22A}"/>
              </a:ext>
            </a:extLst>
          </p:cNvPr>
          <p:cNvSpPr>
            <a:spLocks noGrp="1"/>
          </p:cNvSpPr>
          <p:nvPr>
            <p:ph type="body" sz="quarter" idx="12"/>
          </p:nvPr>
        </p:nvSpPr>
        <p:spPr>
          <a:xfrm>
            <a:off x="560397" y="901464"/>
            <a:ext cx="5301142" cy="5308291"/>
          </a:xfrm>
        </p:spPr>
        <p:txBody>
          <a:bodyPr>
            <a:normAutofit/>
          </a:bodyPr>
          <a:lstStyle/>
          <a:p>
            <a:pPr marL="0" indent="0">
              <a:buNone/>
            </a:pPr>
            <a:r>
              <a:rPr lang="en-US" b="1" dirty="0" err="1">
                <a:solidFill>
                  <a:srgbClr val="002060"/>
                </a:solidFill>
              </a:rPr>
              <a:t>Samfundsudfordringer</a:t>
            </a:r>
            <a:r>
              <a:rPr lang="en-US" b="1" dirty="0">
                <a:solidFill>
                  <a:srgbClr val="002060"/>
                </a:solidFill>
              </a:rPr>
              <a:t>:</a:t>
            </a:r>
          </a:p>
          <a:p>
            <a:r>
              <a:rPr lang="da-DK" dirty="0"/>
              <a:t>Plastik er blevet et stort miljøproblem, især gennem frigivelsen af mikro- og nanoplastik i miljøet. </a:t>
            </a:r>
          </a:p>
          <a:p>
            <a:r>
              <a:rPr lang="da-DK" dirty="0"/>
              <a:t>Genbrug og </a:t>
            </a:r>
            <a:r>
              <a:rPr lang="da-DK" dirty="0" err="1"/>
              <a:t>opcycling</a:t>
            </a:r>
            <a:r>
              <a:rPr lang="da-DK" dirty="0"/>
              <a:t> af plast er nødvendig for at holde plast i den cirkulære værdikæde.</a:t>
            </a:r>
            <a:endParaRPr lang="en-US" b="0" i="0" dirty="0">
              <a:solidFill>
                <a:srgbClr val="002060"/>
              </a:solidFill>
              <a:effectLst/>
            </a:endParaRPr>
          </a:p>
          <a:p>
            <a:pPr marL="0" indent="0">
              <a:buNone/>
            </a:pPr>
            <a:endParaRPr lang="en-US" dirty="0">
              <a:solidFill>
                <a:srgbClr val="002060"/>
              </a:solidFill>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da-DK" b="1" i="0" u="none" strike="noStrike" kern="0" cap="none" spc="0" normalizeH="0" baseline="0" noProof="0" dirty="0">
                <a:ln>
                  <a:noFill/>
                </a:ln>
                <a:solidFill>
                  <a:srgbClr val="002060"/>
                </a:solidFill>
                <a:effectLst/>
                <a:uLnTx/>
                <a:uFillTx/>
              </a:rPr>
              <a:t>AAU </a:t>
            </a:r>
            <a:r>
              <a:rPr kumimoji="0" lang="en-US" altLang="da-DK" b="1" i="0" u="none" strike="noStrike" kern="0" cap="none" spc="0" normalizeH="0" baseline="0" noProof="0" dirty="0" err="1">
                <a:ln>
                  <a:noFill/>
                </a:ln>
                <a:solidFill>
                  <a:srgbClr val="002060"/>
                </a:solidFill>
                <a:effectLst/>
                <a:uLnTx/>
                <a:uFillTx/>
              </a:rPr>
              <a:t>forskningsmæssige</a:t>
            </a:r>
            <a:r>
              <a:rPr kumimoji="0" lang="en-US" altLang="da-DK" b="1" i="0" u="none" strike="noStrike" kern="0" cap="none" spc="0" normalizeH="0" baseline="0" noProof="0" dirty="0">
                <a:ln>
                  <a:noFill/>
                </a:ln>
                <a:solidFill>
                  <a:srgbClr val="002060"/>
                </a:solidFill>
                <a:effectLst/>
                <a:uLnTx/>
                <a:uFillTx/>
              </a:rPr>
              <a:t> </a:t>
            </a:r>
            <a:r>
              <a:rPr kumimoji="0" lang="en-US" altLang="da-DK" b="1" i="0" u="none" strike="noStrike" kern="0" cap="none" spc="0" normalizeH="0" baseline="0" noProof="0" dirty="0" err="1">
                <a:ln>
                  <a:noFill/>
                </a:ln>
                <a:solidFill>
                  <a:srgbClr val="002060"/>
                </a:solidFill>
                <a:effectLst/>
                <a:uLnTx/>
                <a:uFillTx/>
              </a:rPr>
              <a:t>fokusområder</a:t>
            </a:r>
            <a:r>
              <a:rPr kumimoji="0" lang="en-US" altLang="da-DK" b="1" i="0" u="none" strike="noStrike" kern="0" cap="none" spc="0" normalizeH="0" baseline="0" noProof="0" dirty="0">
                <a:ln>
                  <a:noFill/>
                </a:ln>
                <a:solidFill>
                  <a:srgbClr val="002060"/>
                </a:solidFill>
                <a:effectLst/>
                <a:uLnTx/>
                <a:uFillTx/>
              </a:rPr>
              <a:t>:</a:t>
            </a:r>
            <a:endParaRPr lang="en-US" dirty="0">
              <a:solidFill>
                <a:srgbClr val="002060"/>
              </a:solidFill>
            </a:endParaRPr>
          </a:p>
          <a:p>
            <a:r>
              <a:rPr lang="da-DK" dirty="0"/>
              <a:t>Forbedre affaldshåndtering</a:t>
            </a:r>
          </a:p>
          <a:p>
            <a:r>
              <a:rPr lang="da-DK" dirty="0"/>
              <a:t>Fremme innovation og udforskning af bæredygtige løsninger</a:t>
            </a:r>
          </a:p>
          <a:p>
            <a:r>
              <a:rPr lang="da-DK" dirty="0"/>
              <a:t>Effektiv genbrug og upcycling af plast</a:t>
            </a:r>
          </a:p>
          <a:p>
            <a:r>
              <a:rPr lang="da-DK" dirty="0"/>
              <a:t>Mekanisk og kemisk genanvendelse</a:t>
            </a:r>
          </a:p>
          <a:p>
            <a:r>
              <a:rPr lang="da-DK" dirty="0"/>
              <a:t>Kvantificering af de mindste plastpartikler</a:t>
            </a:r>
          </a:p>
          <a:p>
            <a:r>
              <a:rPr lang="da-DK" dirty="0"/>
              <a:t>Nedbrydning og toksicitet af petroleumsplast</a:t>
            </a:r>
          </a:p>
          <a:p>
            <a:r>
              <a:rPr lang="da-DK" dirty="0"/>
              <a:t>Skabe en cirkulær plastøkonomi</a:t>
            </a:r>
            <a:endParaRPr lang="en-US" dirty="0">
              <a:solidFill>
                <a:srgbClr val="002060"/>
              </a:solidFill>
            </a:endParaRPr>
          </a:p>
          <a:p>
            <a:pPr marL="0" indent="0">
              <a:buNone/>
            </a:pPr>
            <a:endParaRPr lang="en-US" sz="1400" dirty="0"/>
          </a:p>
          <a:p>
            <a:endParaRPr lang="en-US" sz="1400" dirty="0"/>
          </a:p>
          <a:p>
            <a:endParaRPr lang="en-US" dirty="0"/>
          </a:p>
        </p:txBody>
      </p:sp>
      <p:sp>
        <p:nvSpPr>
          <p:cNvPr id="9" name="Titel 2">
            <a:extLst>
              <a:ext uri="{FF2B5EF4-FFF2-40B4-BE49-F238E27FC236}">
                <a16:creationId xmlns:a16="http://schemas.microsoft.com/office/drawing/2014/main" id="{F705A128-522F-E60C-E24B-497C010ADDC9}"/>
              </a:ext>
            </a:extLst>
          </p:cNvPr>
          <p:cNvSpPr>
            <a:spLocks noGrp="1"/>
          </p:cNvSpPr>
          <p:nvPr>
            <p:ph type="title"/>
          </p:nvPr>
        </p:nvSpPr>
        <p:spPr>
          <a:xfrm>
            <a:off x="3284284" y="79467"/>
            <a:ext cx="3366608" cy="581646"/>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AAU PLASTI</a:t>
            </a:r>
            <a:r>
              <a:rPr lang="da-DK" sz="3000" dirty="0">
                <a:solidFill>
                  <a:srgbClr val="211A51"/>
                </a:solidFill>
                <a:latin typeface="Arial Black" panose="020B0604020202020204" pitchFamily="34" charset="0"/>
                <a:cs typeface="Arial Black" panose="020B0604020202020204" pitchFamily="34" charset="0"/>
              </a:rPr>
              <a:t>K</a:t>
            </a:r>
            <a:endParaRPr lang="da-DK" sz="3000" dirty="0">
              <a:solidFill>
                <a:srgbClr val="211A51"/>
              </a:solidFill>
              <a:effectLst/>
              <a:latin typeface="Arial Black" panose="020B0604020202020204" pitchFamily="34" charset="0"/>
              <a:cs typeface="Arial Black" panose="020B0604020202020204" pitchFamily="34" charset="0"/>
            </a:endParaRPr>
          </a:p>
        </p:txBody>
      </p:sp>
      <p:sp>
        <p:nvSpPr>
          <p:cNvPr id="10" name="Tekstfelt 7">
            <a:extLst>
              <a:ext uri="{FF2B5EF4-FFF2-40B4-BE49-F238E27FC236}">
                <a16:creationId xmlns:a16="http://schemas.microsoft.com/office/drawing/2014/main" id="{D6154AA0-1DDC-D100-7237-16B8F93158E7}"/>
              </a:ext>
            </a:extLst>
          </p:cNvPr>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a:t>
            </a:r>
          </a:p>
        </p:txBody>
      </p:sp>
      <p:pic>
        <p:nvPicPr>
          <p:cNvPr id="5" name="Billede 4" descr="Et billede, der indeholder person, plante, hånd, stueplante&#10;&#10;Indhold genereret af kunstig intelligens kan være forkert.">
            <a:extLst>
              <a:ext uri="{FF2B5EF4-FFF2-40B4-BE49-F238E27FC236}">
                <a16:creationId xmlns:a16="http://schemas.microsoft.com/office/drawing/2014/main" id="{3A87983E-AA8E-206E-E406-0193B2B32CCA}"/>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650890" y="3429001"/>
            <a:ext cx="5544000" cy="3429000"/>
          </a:xfrm>
          <a:prstGeom prst="rect">
            <a:avLst/>
          </a:prstGeom>
        </p:spPr>
      </p:pic>
    </p:spTree>
    <p:extLst>
      <p:ext uri="{BB962C8B-B14F-4D97-AF65-F5344CB8AC3E}">
        <p14:creationId xmlns:p14="http://schemas.microsoft.com/office/powerpoint/2010/main" val="403668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79097" y="390810"/>
            <a:ext cx="10191584" cy="1326947"/>
          </a:xfrm>
        </p:spPr>
        <p:txBody>
          <a:bodyPr/>
          <a:lstStyle/>
          <a:p>
            <a:r>
              <a:rPr lang="da-DK" sz="3000" dirty="0">
                <a:solidFill>
                  <a:srgbClr val="211A52"/>
                </a:solidFill>
                <a:latin typeface="Arial Black" panose="020B0604020202020204" pitchFamily="34" charset="0"/>
                <a:cs typeface="Arial Black" panose="020B0604020202020204" pitchFamily="34" charset="0"/>
              </a:rPr>
              <a:t>VERDENSKLASSE UNIVERSITET MED HØJE RANKINGS</a:t>
            </a:r>
          </a:p>
        </p:txBody>
      </p:sp>
      <p:grpSp>
        <p:nvGrpSpPr>
          <p:cNvPr id="22" name="Gruppe 21"/>
          <p:cNvGrpSpPr/>
          <p:nvPr/>
        </p:nvGrpSpPr>
        <p:grpSpPr>
          <a:xfrm>
            <a:off x="170209" y="3359112"/>
            <a:ext cx="3250612" cy="2344501"/>
            <a:chOff x="183069" y="3569892"/>
            <a:chExt cx="3250612" cy="2344501"/>
          </a:xfrm>
        </p:grpSpPr>
        <p:sp>
          <p:nvSpPr>
            <p:cNvPr id="9" name="TextBox 19"/>
            <p:cNvSpPr txBox="1"/>
            <p:nvPr/>
          </p:nvSpPr>
          <p:spPr>
            <a:xfrm>
              <a:off x="183069" y="3569892"/>
              <a:ext cx="3250612" cy="757130"/>
            </a:xfrm>
            <a:prstGeom prst="rect">
              <a:avLst/>
            </a:prstGeom>
            <a:noFill/>
          </p:spPr>
          <p:txBody>
            <a:bodyPr wrap="square" lIns="0" rIns="0" rtlCol="0">
              <a:spAutoFit/>
            </a:bodyPr>
            <a:lstStyle/>
            <a:p>
              <a:pPr algn="ctr" defTabSz="822898">
                <a:defRPr/>
              </a:pPr>
              <a:r>
                <a:rPr lang="en-US" sz="1440" b="1" dirty="0">
                  <a:solidFill>
                    <a:srgbClr val="211A52"/>
                  </a:solidFill>
                  <a:latin typeface="Arial Black"/>
                  <a:cs typeface="Arial" panose="020B0604020202020204" pitchFamily="34" charset="0"/>
                </a:rPr>
                <a:t>ET AF DE BEDSTE INGENIØR-UNIVERSITETER I EUROPA</a:t>
              </a:r>
            </a:p>
            <a:p>
              <a:pPr defTabSz="822898">
                <a:defRPr/>
              </a:pPr>
              <a:endParaRPr lang="nn-NO" sz="1440" b="1" dirty="0">
                <a:solidFill>
                  <a:srgbClr val="000061"/>
                </a:solidFill>
                <a:latin typeface="Arial Black"/>
                <a:cs typeface="Arial" panose="020B0604020202020204" pitchFamily="34" charset="0"/>
              </a:endParaRPr>
            </a:p>
          </p:txBody>
        </p:sp>
        <p:sp>
          <p:nvSpPr>
            <p:cNvPr id="10" name="TextBox 20"/>
            <p:cNvSpPr txBox="1"/>
            <p:nvPr/>
          </p:nvSpPr>
          <p:spPr>
            <a:xfrm>
              <a:off x="622715" y="4529398"/>
              <a:ext cx="2810965" cy="1384995"/>
            </a:xfrm>
            <a:prstGeom prst="rect">
              <a:avLst/>
            </a:prstGeom>
            <a:noFill/>
          </p:spPr>
          <p:txBody>
            <a:bodyPr wrap="square" lIns="0" rIns="0" rtlCol="0">
              <a:spAutoFit/>
            </a:bodyPr>
            <a:lstStyle/>
            <a:p>
              <a:pPr defTabSz="822960">
                <a:defRPr/>
              </a:pPr>
              <a:r>
                <a:rPr lang="da-DK" sz="1400" dirty="0">
                  <a:solidFill>
                    <a:srgbClr val="211A52"/>
                  </a:solidFill>
                  <a:latin typeface="Arial" panose="020B0604020202020204" pitchFamily="34" charset="0"/>
                  <a:cs typeface="Arial" panose="020B0604020202020204" pitchFamily="34" charset="0"/>
                </a:rPr>
                <a:t>Inden for ingeniørvidenskab er Aalborg Universitet placeret som nr. 3 blandt Europas universiteter </a:t>
              </a:r>
            </a:p>
            <a:p>
              <a:pPr defTabSz="822960">
                <a:defRPr/>
              </a:pPr>
              <a:endParaRPr lang="da-DK" sz="1400" dirty="0">
                <a:solidFill>
                  <a:srgbClr val="211A52"/>
                </a:solidFill>
                <a:latin typeface="Arial" panose="020B0604020202020204" pitchFamily="34" charset="0"/>
                <a:cs typeface="Arial" panose="020B0604020202020204" pitchFamily="34" charset="0"/>
              </a:endParaRPr>
            </a:p>
            <a:p>
              <a:pPr defTabSz="822960">
                <a:defRPr/>
              </a:pPr>
              <a:r>
                <a:rPr lang="da-DK" sz="1400" i="1" dirty="0">
                  <a:solidFill>
                    <a:srgbClr val="211A52"/>
                  </a:solidFill>
                  <a:latin typeface="Arial" panose="020B0604020202020204" pitchFamily="34" charset="0"/>
                  <a:cs typeface="Arial" panose="020B0604020202020204" pitchFamily="34" charset="0"/>
                </a:rPr>
                <a:t>U.S. News &amp; World Report, 2025-26</a:t>
              </a:r>
            </a:p>
          </p:txBody>
        </p:sp>
      </p:grpSp>
      <p:sp>
        <p:nvSpPr>
          <p:cNvPr id="14" name="Ellipse 13"/>
          <p:cNvSpPr/>
          <p:nvPr/>
        </p:nvSpPr>
        <p:spPr>
          <a:xfrm>
            <a:off x="9646985" y="3646515"/>
            <a:ext cx="97211" cy="91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898">
              <a:defRPr/>
            </a:pPr>
            <a:endParaRPr lang="da-DK" sz="1620" dirty="0">
              <a:solidFill>
                <a:srgbClr val="FFFFFF"/>
              </a:solidFill>
              <a:latin typeface="Arial"/>
            </a:endParaRPr>
          </a:p>
        </p:txBody>
      </p:sp>
      <p:grpSp>
        <p:nvGrpSpPr>
          <p:cNvPr id="17" name="Gruppe 16"/>
          <p:cNvGrpSpPr/>
          <p:nvPr/>
        </p:nvGrpSpPr>
        <p:grpSpPr>
          <a:xfrm>
            <a:off x="4429453" y="3339889"/>
            <a:ext cx="3800147" cy="2626219"/>
            <a:chOff x="3303667" y="3554477"/>
            <a:chExt cx="3800147" cy="2626219"/>
          </a:xfrm>
        </p:grpSpPr>
        <p:sp>
          <p:nvSpPr>
            <p:cNvPr id="7" name="TextBox 19"/>
            <p:cNvSpPr txBox="1"/>
            <p:nvPr/>
          </p:nvSpPr>
          <p:spPr>
            <a:xfrm>
              <a:off x="3303667" y="3554477"/>
              <a:ext cx="3250612" cy="978729"/>
            </a:xfrm>
            <a:prstGeom prst="rect">
              <a:avLst/>
            </a:prstGeom>
            <a:noFill/>
          </p:spPr>
          <p:txBody>
            <a:bodyPr wrap="square" lIns="0" rIns="0" rtlCol="0">
              <a:spAutoFit/>
            </a:bodyPr>
            <a:lstStyle/>
            <a:p>
              <a:pPr algn="ctr" defTabSz="822898">
                <a:defRPr/>
              </a:pPr>
              <a:r>
                <a:rPr lang="da-DK" sz="1440" b="1" dirty="0">
                  <a:solidFill>
                    <a:srgbClr val="211A52"/>
                  </a:solidFill>
                  <a:latin typeface="Arial Black"/>
                  <a:cs typeface="Arial" panose="020B0604020202020204" pitchFamily="34" charset="0"/>
                </a:rPr>
                <a:t>BEDSTE UNIVERSITET</a:t>
              </a:r>
            </a:p>
            <a:p>
              <a:pPr algn="ctr" defTabSz="822898">
                <a:defRPr/>
              </a:pPr>
              <a:r>
                <a:rPr lang="da-DK" sz="1440" b="1" dirty="0">
                  <a:solidFill>
                    <a:srgbClr val="211A52"/>
                  </a:solidFill>
                  <a:latin typeface="Arial Black"/>
                  <a:cs typeface="Arial" panose="020B0604020202020204" pitchFamily="34" charset="0"/>
                </a:rPr>
                <a:t>I EUROPA INDEN FOR GRØN OG BÆREDYGTIG VIDENSKAB OG TEKNOLOGI</a:t>
              </a:r>
            </a:p>
          </p:txBody>
        </p:sp>
        <p:sp>
          <p:nvSpPr>
            <p:cNvPr id="8" name="TextBox 20"/>
            <p:cNvSpPr txBox="1"/>
            <p:nvPr/>
          </p:nvSpPr>
          <p:spPr>
            <a:xfrm>
              <a:off x="3551880" y="4380203"/>
              <a:ext cx="3551934" cy="1800493"/>
            </a:xfrm>
            <a:prstGeom prst="rect">
              <a:avLst/>
            </a:prstGeom>
            <a:noFill/>
          </p:spPr>
          <p:txBody>
            <a:bodyPr wrap="square" lIns="0" rIns="0" rtlCol="0">
              <a:spAutoFit/>
            </a:bodyPr>
            <a:lstStyle/>
            <a:p>
              <a:pPr defTabSz="822960">
                <a:defRPr/>
              </a:pPr>
              <a:endParaRPr lang="en-US" sz="1080" dirty="0">
                <a:solidFill>
                  <a:srgbClr val="211A52"/>
                </a:solidFill>
                <a:latin typeface="Arial" panose="020B0604020202020204" pitchFamily="34" charset="0"/>
                <a:cs typeface="Arial" panose="020B0604020202020204" pitchFamily="34" charset="0"/>
              </a:endParaRPr>
            </a:p>
            <a:p>
              <a:pPr defTabSz="822960">
                <a:defRPr/>
              </a:pPr>
              <a:r>
                <a:rPr lang="da-DK" sz="1400" dirty="0">
                  <a:solidFill>
                    <a:srgbClr val="211A52"/>
                  </a:solidFill>
                  <a:latin typeface="Arial" panose="020B0604020202020204" pitchFamily="34" charset="0"/>
                  <a:cs typeface="Arial" panose="020B0604020202020204" pitchFamily="34" charset="0"/>
                </a:rPr>
                <a:t>Inden for grøn og bæredygtig videnskab og teknologi rangerer Aalborg Universitet som nr. 1 i Europa og nr. 26 i Verden</a:t>
              </a:r>
            </a:p>
            <a:p>
              <a:pPr defTabSz="822960">
                <a:defRPr/>
              </a:pPr>
              <a:endParaRPr lang="da-DK" sz="1400" i="1" dirty="0">
                <a:solidFill>
                  <a:srgbClr val="211A52"/>
                </a:solidFill>
                <a:latin typeface="Arial" panose="020B0604020202020204" pitchFamily="34" charset="0"/>
                <a:cs typeface="Arial" panose="020B0604020202020204" pitchFamily="34" charset="0"/>
              </a:endParaRPr>
            </a:p>
            <a:p>
              <a:pPr defTabSz="822960">
                <a:defRPr/>
              </a:pPr>
              <a:r>
                <a:rPr lang="da-DK" sz="1400" i="1" dirty="0">
                  <a:solidFill>
                    <a:srgbClr val="211A52"/>
                  </a:solidFill>
                  <a:latin typeface="Arial" panose="020B0604020202020204" pitchFamily="34" charset="0"/>
                  <a:cs typeface="Arial" panose="020B0604020202020204" pitchFamily="34" charset="0"/>
                </a:rPr>
                <a:t>U.S. News &amp; World Report, </a:t>
              </a:r>
            </a:p>
            <a:p>
              <a:pPr defTabSz="822960">
                <a:defRPr/>
              </a:pPr>
              <a:r>
                <a:rPr lang="da-DK" sz="1400" i="1" dirty="0">
                  <a:solidFill>
                    <a:srgbClr val="211A52"/>
                  </a:solidFill>
                  <a:latin typeface="Arial" panose="020B0604020202020204" pitchFamily="34" charset="0"/>
                  <a:cs typeface="Arial" panose="020B0604020202020204" pitchFamily="34" charset="0"/>
                </a:rPr>
                <a:t>2024-25</a:t>
              </a:r>
            </a:p>
            <a:p>
              <a:pPr defTabSz="822898">
                <a:defRPr/>
              </a:pPr>
              <a:endParaRPr lang="da-DK" sz="1620" dirty="0">
                <a:solidFill>
                  <a:srgbClr val="211A52"/>
                </a:solidFill>
                <a:latin typeface="Arial"/>
              </a:endParaRPr>
            </a:p>
          </p:txBody>
        </p:sp>
      </p:grpSp>
      <p:grpSp>
        <p:nvGrpSpPr>
          <p:cNvPr id="16" name="Gruppe 15"/>
          <p:cNvGrpSpPr/>
          <p:nvPr/>
        </p:nvGrpSpPr>
        <p:grpSpPr>
          <a:xfrm>
            <a:off x="8485241" y="3339889"/>
            <a:ext cx="3623415" cy="1711817"/>
            <a:chOff x="6338351" y="3635642"/>
            <a:chExt cx="3623415" cy="1711817"/>
          </a:xfrm>
        </p:grpSpPr>
        <p:sp>
          <p:nvSpPr>
            <p:cNvPr id="19" name="TextBox 19"/>
            <p:cNvSpPr txBox="1"/>
            <p:nvPr/>
          </p:nvSpPr>
          <p:spPr>
            <a:xfrm>
              <a:off x="6338351" y="3635642"/>
              <a:ext cx="3250612" cy="757130"/>
            </a:xfrm>
            <a:prstGeom prst="rect">
              <a:avLst/>
            </a:prstGeom>
            <a:noFill/>
          </p:spPr>
          <p:txBody>
            <a:bodyPr wrap="square" lIns="0" rIns="0" rtlCol="0">
              <a:spAutoFit/>
            </a:bodyPr>
            <a:lstStyle/>
            <a:p>
              <a:pPr algn="ctr" defTabSz="822898">
                <a:defRPr/>
              </a:pPr>
              <a:r>
                <a:rPr lang="da-DK" sz="1440" b="1" dirty="0">
                  <a:solidFill>
                    <a:srgbClr val="211A52"/>
                  </a:solidFill>
                  <a:latin typeface="Arial Black"/>
                  <a:cs typeface="Arial" panose="020B0604020202020204" pitchFamily="34" charset="0"/>
                </a:rPr>
                <a:t>VIRKSOMHEDERNES FORETRUKNE SAMARBEJDSPARTNER</a:t>
              </a:r>
            </a:p>
          </p:txBody>
        </p:sp>
        <p:sp>
          <p:nvSpPr>
            <p:cNvPr id="20" name="TextBox 20"/>
            <p:cNvSpPr txBox="1"/>
            <p:nvPr/>
          </p:nvSpPr>
          <p:spPr>
            <a:xfrm>
              <a:off x="6586563" y="4608795"/>
              <a:ext cx="3375203" cy="738664"/>
            </a:xfrm>
            <a:prstGeom prst="rect">
              <a:avLst/>
            </a:prstGeom>
            <a:noFill/>
          </p:spPr>
          <p:txBody>
            <a:bodyPr wrap="square" lIns="0" rIns="0" rtlCol="0">
              <a:spAutoFit/>
            </a:bodyPr>
            <a:lstStyle/>
            <a:p>
              <a:r>
                <a:rPr kumimoji="0" lang="da-DK" sz="14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AAU indtager førstepladsen på DI’s liste over, hvor tilfredse virksomhederne er med at samarbejde med landets universiteter</a:t>
              </a:r>
            </a:p>
          </p:txBody>
        </p:sp>
      </p:grpSp>
      <p:sp>
        <p:nvSpPr>
          <p:cNvPr id="11" name="AutoShape 4" descr="Billedresultat for the world university rank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15" name="Rektangel 14"/>
          <p:cNvSpPr/>
          <p:nvPr/>
        </p:nvSpPr>
        <p:spPr>
          <a:xfrm flipV="1">
            <a:off x="2028825" y="3194050"/>
            <a:ext cx="80009" cy="92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5" name="Grafik 24" descr="Åben hånd med plante kontur">
            <a:extLst>
              <a:ext uri="{FF2B5EF4-FFF2-40B4-BE49-F238E27FC236}">
                <a16:creationId xmlns:a16="http://schemas.microsoft.com/office/drawing/2014/main" id="{4DE3FF93-0296-00E1-F3A8-C668DBD723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1467" y="1950873"/>
            <a:ext cx="1216464" cy="1216464"/>
          </a:xfrm>
          <a:prstGeom prst="rect">
            <a:avLst/>
          </a:prstGeom>
        </p:spPr>
      </p:pic>
      <p:pic>
        <p:nvPicPr>
          <p:cNvPr id="29" name="Grafik 28" descr="Håndtryk kontur">
            <a:extLst>
              <a:ext uri="{FF2B5EF4-FFF2-40B4-BE49-F238E27FC236}">
                <a16:creationId xmlns:a16="http://schemas.microsoft.com/office/drawing/2014/main" id="{896CC73C-4C6B-5EEE-773E-1EE5AE572F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95590" y="1914276"/>
            <a:ext cx="1290338" cy="1290338"/>
          </a:xfrm>
          <a:prstGeom prst="rect">
            <a:avLst/>
          </a:prstGeom>
        </p:spPr>
      </p:pic>
      <p:grpSp>
        <p:nvGrpSpPr>
          <p:cNvPr id="2" name="Group 4">
            <a:extLst>
              <a:ext uri="{FF2B5EF4-FFF2-40B4-BE49-F238E27FC236}">
                <a16:creationId xmlns:a16="http://schemas.microsoft.com/office/drawing/2014/main" id="{4B79CE98-B631-C6DA-27B9-08C3993E5396}"/>
              </a:ext>
            </a:extLst>
          </p:cNvPr>
          <p:cNvGrpSpPr>
            <a:grpSpLocks noChangeAspect="1"/>
          </p:cNvGrpSpPr>
          <p:nvPr/>
        </p:nvGrpSpPr>
        <p:grpSpPr bwMode="auto">
          <a:xfrm>
            <a:off x="1343077" y="2166937"/>
            <a:ext cx="904875" cy="1136650"/>
            <a:chOff x="854" y="1435"/>
            <a:chExt cx="570" cy="716"/>
          </a:xfrm>
        </p:grpSpPr>
        <p:sp>
          <p:nvSpPr>
            <p:cNvPr id="3" name="AutoShape 3">
              <a:extLst>
                <a:ext uri="{FF2B5EF4-FFF2-40B4-BE49-F238E27FC236}">
                  <a16:creationId xmlns:a16="http://schemas.microsoft.com/office/drawing/2014/main" id="{2D82A717-EBE7-2C89-FFD3-41F2EFA42820}"/>
                </a:ext>
              </a:extLst>
            </p:cNvPr>
            <p:cNvSpPr>
              <a:spLocks noChangeAspect="1" noChangeArrowheads="1" noTextEdit="1"/>
            </p:cNvSpPr>
            <p:nvPr/>
          </p:nvSpPr>
          <p:spPr bwMode="auto">
            <a:xfrm>
              <a:off x="854" y="1435"/>
              <a:ext cx="570"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 name="Freeform 5">
              <a:extLst>
                <a:ext uri="{FF2B5EF4-FFF2-40B4-BE49-F238E27FC236}">
                  <a16:creationId xmlns:a16="http://schemas.microsoft.com/office/drawing/2014/main" id="{50D43982-91BB-9977-5B61-F5E15A9B9D25}"/>
                </a:ext>
              </a:extLst>
            </p:cNvPr>
            <p:cNvSpPr>
              <a:spLocks noEditPoints="1"/>
            </p:cNvSpPr>
            <p:nvPr/>
          </p:nvSpPr>
          <p:spPr bwMode="auto">
            <a:xfrm>
              <a:off x="854" y="1435"/>
              <a:ext cx="568" cy="714"/>
            </a:xfrm>
            <a:custGeom>
              <a:avLst/>
              <a:gdLst>
                <a:gd name="T0" fmla="*/ 198 w 278"/>
                <a:gd name="T1" fmla="*/ 203 h 350"/>
                <a:gd name="T2" fmla="*/ 213 w 278"/>
                <a:gd name="T3" fmla="*/ 126 h 350"/>
                <a:gd name="T4" fmla="*/ 232 w 278"/>
                <a:gd name="T5" fmla="*/ 102 h 350"/>
                <a:gd name="T6" fmla="*/ 223 w 278"/>
                <a:gd name="T7" fmla="*/ 93 h 350"/>
                <a:gd name="T8" fmla="*/ 148 w 278"/>
                <a:gd name="T9" fmla="*/ 0 h 350"/>
                <a:gd name="T10" fmla="*/ 116 w 278"/>
                <a:gd name="T11" fmla="*/ 15 h 350"/>
                <a:gd name="T12" fmla="*/ 51 w 278"/>
                <a:gd name="T13" fmla="*/ 98 h 350"/>
                <a:gd name="T14" fmla="*/ 65 w 278"/>
                <a:gd name="T15" fmla="*/ 107 h 350"/>
                <a:gd name="T16" fmla="*/ 79 w 278"/>
                <a:gd name="T17" fmla="*/ 199 h 350"/>
                <a:gd name="T18" fmla="*/ 14 w 278"/>
                <a:gd name="T19" fmla="*/ 231 h 350"/>
                <a:gd name="T20" fmla="*/ 4 w 278"/>
                <a:gd name="T21" fmla="*/ 279 h 350"/>
                <a:gd name="T22" fmla="*/ 187 w 278"/>
                <a:gd name="T23" fmla="*/ 319 h 350"/>
                <a:gd name="T24" fmla="*/ 246 w 278"/>
                <a:gd name="T25" fmla="*/ 306 h 350"/>
                <a:gd name="T26" fmla="*/ 278 w 278"/>
                <a:gd name="T27" fmla="*/ 274 h 350"/>
                <a:gd name="T28" fmla="*/ 182 w 278"/>
                <a:gd name="T29" fmla="*/ 34 h 350"/>
                <a:gd name="T30" fmla="*/ 178 w 278"/>
                <a:gd name="T31" fmla="*/ 54 h 350"/>
                <a:gd name="T32" fmla="*/ 96 w 278"/>
                <a:gd name="T33" fmla="*/ 34 h 350"/>
                <a:gd name="T34" fmla="*/ 95 w 278"/>
                <a:gd name="T35" fmla="*/ 35 h 350"/>
                <a:gd name="T36" fmla="*/ 106 w 278"/>
                <a:gd name="T37" fmla="*/ 65 h 350"/>
                <a:gd name="T38" fmla="*/ 112 w 278"/>
                <a:gd name="T39" fmla="*/ 60 h 350"/>
                <a:gd name="T40" fmla="*/ 116 w 278"/>
                <a:gd name="T41" fmla="*/ 37 h 350"/>
                <a:gd name="T42" fmla="*/ 125 w 278"/>
                <a:gd name="T43" fmla="*/ 14 h 350"/>
                <a:gd name="T44" fmla="*/ 153 w 278"/>
                <a:gd name="T45" fmla="*/ 14 h 350"/>
                <a:gd name="T46" fmla="*/ 162 w 278"/>
                <a:gd name="T47" fmla="*/ 37 h 350"/>
                <a:gd name="T48" fmla="*/ 167 w 278"/>
                <a:gd name="T49" fmla="*/ 60 h 350"/>
                <a:gd name="T50" fmla="*/ 172 w 278"/>
                <a:gd name="T51" fmla="*/ 65 h 350"/>
                <a:gd name="T52" fmla="*/ 213 w 278"/>
                <a:gd name="T53" fmla="*/ 98 h 350"/>
                <a:gd name="T54" fmla="*/ 74 w 278"/>
                <a:gd name="T55" fmla="*/ 126 h 350"/>
                <a:gd name="T56" fmla="*/ 204 w 278"/>
                <a:gd name="T57" fmla="*/ 126 h 350"/>
                <a:gd name="T58" fmla="*/ 185 w 278"/>
                <a:gd name="T59" fmla="*/ 179 h 350"/>
                <a:gd name="T60" fmla="*/ 139 w 278"/>
                <a:gd name="T61" fmla="*/ 204 h 350"/>
                <a:gd name="T62" fmla="*/ 117 w 278"/>
                <a:gd name="T63" fmla="*/ 199 h 350"/>
                <a:gd name="T64" fmla="*/ 93 w 278"/>
                <a:gd name="T65" fmla="*/ 179 h 350"/>
                <a:gd name="T66" fmla="*/ 74 w 278"/>
                <a:gd name="T67" fmla="*/ 126 h 350"/>
                <a:gd name="T68" fmla="*/ 128 w 278"/>
                <a:gd name="T69" fmla="*/ 246 h 350"/>
                <a:gd name="T70" fmla="*/ 146 w 278"/>
                <a:gd name="T71" fmla="*/ 236 h 350"/>
                <a:gd name="T72" fmla="*/ 9 w 278"/>
                <a:gd name="T73" fmla="*/ 254 h 350"/>
                <a:gd name="T74" fmla="*/ 115 w 278"/>
                <a:gd name="T75" fmla="*/ 252 h 350"/>
                <a:gd name="T76" fmla="*/ 94 w 278"/>
                <a:gd name="T77" fmla="*/ 206 h 350"/>
                <a:gd name="T78" fmla="*/ 90 w 278"/>
                <a:gd name="T79" fmla="*/ 191 h 350"/>
                <a:gd name="T80" fmla="*/ 119 w 278"/>
                <a:gd name="T81" fmla="*/ 242 h 350"/>
                <a:gd name="T82" fmla="*/ 124 w 278"/>
                <a:gd name="T83" fmla="*/ 256 h 350"/>
                <a:gd name="T84" fmla="*/ 122 w 278"/>
                <a:gd name="T85" fmla="*/ 270 h 350"/>
                <a:gd name="T86" fmla="*/ 183 w 278"/>
                <a:gd name="T87" fmla="*/ 195 h 350"/>
                <a:gd name="T88" fmla="*/ 190 w 278"/>
                <a:gd name="T89" fmla="*/ 199 h 350"/>
                <a:gd name="T90" fmla="*/ 165 w 278"/>
                <a:gd name="T91" fmla="*/ 233 h 350"/>
                <a:gd name="T92" fmla="*/ 196 w 278"/>
                <a:gd name="T93" fmla="*/ 298 h 350"/>
                <a:gd name="T94" fmla="*/ 182 w 278"/>
                <a:gd name="T95" fmla="*/ 270 h 350"/>
                <a:gd name="T96" fmla="*/ 197 w 278"/>
                <a:gd name="T97" fmla="*/ 279 h 350"/>
                <a:gd name="T98" fmla="*/ 195 w 278"/>
                <a:gd name="T99" fmla="*/ 260 h 350"/>
                <a:gd name="T100" fmla="*/ 202 w 278"/>
                <a:gd name="T101" fmla="*/ 269 h 350"/>
                <a:gd name="T102" fmla="*/ 221 w 278"/>
                <a:gd name="T103" fmla="*/ 288 h 350"/>
                <a:gd name="T104" fmla="*/ 208 w 278"/>
                <a:gd name="T105" fmla="*/ 279 h 350"/>
                <a:gd name="T106" fmla="*/ 196 w 278"/>
                <a:gd name="T107" fmla="*/ 319 h 350"/>
                <a:gd name="T108" fmla="*/ 218 w 278"/>
                <a:gd name="T109" fmla="*/ 341 h 350"/>
                <a:gd name="T110" fmla="*/ 239 w 278"/>
                <a:gd name="T111" fmla="*/ 279 h 350"/>
                <a:gd name="T112" fmla="*/ 254 w 278"/>
                <a:gd name="T113" fmla="*/ 270 h 350"/>
                <a:gd name="T114" fmla="*/ 240 w 278"/>
                <a:gd name="T115" fmla="*/ 298 h 350"/>
                <a:gd name="T116" fmla="*/ 254 w 278"/>
                <a:gd name="T117" fmla="*/ 253 h 350"/>
                <a:gd name="T118" fmla="*/ 182 w 278"/>
                <a:gd name="T119" fmla="*/ 253 h 350"/>
                <a:gd name="T120" fmla="*/ 163 w 278"/>
                <a:gd name="T121" fmla="*/ 252 h 350"/>
                <a:gd name="T122" fmla="*/ 269 w 278"/>
                <a:gd name="T123" fmla="*/ 25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8" h="350">
                  <a:moveTo>
                    <a:pt x="264" y="231"/>
                  </a:moveTo>
                  <a:cubicBezTo>
                    <a:pt x="237" y="217"/>
                    <a:pt x="215" y="209"/>
                    <a:pt x="196" y="205"/>
                  </a:cubicBezTo>
                  <a:cubicBezTo>
                    <a:pt x="198" y="203"/>
                    <a:pt x="198" y="203"/>
                    <a:pt x="198" y="203"/>
                  </a:cubicBezTo>
                  <a:cubicBezTo>
                    <a:pt x="199" y="202"/>
                    <a:pt x="200" y="200"/>
                    <a:pt x="199" y="199"/>
                  </a:cubicBezTo>
                  <a:cubicBezTo>
                    <a:pt x="195" y="182"/>
                    <a:pt x="195" y="182"/>
                    <a:pt x="195" y="182"/>
                  </a:cubicBezTo>
                  <a:cubicBezTo>
                    <a:pt x="207" y="165"/>
                    <a:pt x="213" y="145"/>
                    <a:pt x="213" y="126"/>
                  </a:cubicBezTo>
                  <a:cubicBezTo>
                    <a:pt x="213" y="107"/>
                    <a:pt x="213" y="107"/>
                    <a:pt x="213" y="107"/>
                  </a:cubicBezTo>
                  <a:cubicBezTo>
                    <a:pt x="227" y="107"/>
                    <a:pt x="227" y="107"/>
                    <a:pt x="227" y="107"/>
                  </a:cubicBezTo>
                  <a:cubicBezTo>
                    <a:pt x="230" y="107"/>
                    <a:pt x="232" y="105"/>
                    <a:pt x="232" y="102"/>
                  </a:cubicBezTo>
                  <a:cubicBezTo>
                    <a:pt x="232" y="100"/>
                    <a:pt x="230" y="98"/>
                    <a:pt x="227" y="98"/>
                  </a:cubicBezTo>
                  <a:cubicBezTo>
                    <a:pt x="223" y="98"/>
                    <a:pt x="223" y="98"/>
                    <a:pt x="223" y="98"/>
                  </a:cubicBezTo>
                  <a:cubicBezTo>
                    <a:pt x="223" y="93"/>
                    <a:pt x="223" y="93"/>
                    <a:pt x="223" y="93"/>
                  </a:cubicBezTo>
                  <a:cubicBezTo>
                    <a:pt x="223" y="56"/>
                    <a:pt x="198" y="25"/>
                    <a:pt x="162" y="15"/>
                  </a:cubicBezTo>
                  <a:cubicBezTo>
                    <a:pt x="162" y="14"/>
                    <a:pt x="162" y="14"/>
                    <a:pt x="162" y="14"/>
                  </a:cubicBezTo>
                  <a:cubicBezTo>
                    <a:pt x="162" y="7"/>
                    <a:pt x="156" y="0"/>
                    <a:pt x="148" y="0"/>
                  </a:cubicBezTo>
                  <a:cubicBezTo>
                    <a:pt x="130" y="0"/>
                    <a:pt x="130" y="0"/>
                    <a:pt x="130" y="0"/>
                  </a:cubicBezTo>
                  <a:cubicBezTo>
                    <a:pt x="122" y="0"/>
                    <a:pt x="116" y="6"/>
                    <a:pt x="116" y="14"/>
                  </a:cubicBezTo>
                  <a:cubicBezTo>
                    <a:pt x="116" y="15"/>
                    <a:pt x="116" y="15"/>
                    <a:pt x="116" y="15"/>
                  </a:cubicBezTo>
                  <a:cubicBezTo>
                    <a:pt x="80" y="25"/>
                    <a:pt x="55" y="56"/>
                    <a:pt x="55" y="93"/>
                  </a:cubicBezTo>
                  <a:cubicBezTo>
                    <a:pt x="55" y="98"/>
                    <a:pt x="55" y="98"/>
                    <a:pt x="55" y="98"/>
                  </a:cubicBezTo>
                  <a:cubicBezTo>
                    <a:pt x="51" y="98"/>
                    <a:pt x="51" y="98"/>
                    <a:pt x="51" y="98"/>
                  </a:cubicBezTo>
                  <a:cubicBezTo>
                    <a:pt x="48" y="98"/>
                    <a:pt x="46" y="100"/>
                    <a:pt x="46" y="102"/>
                  </a:cubicBezTo>
                  <a:cubicBezTo>
                    <a:pt x="46" y="105"/>
                    <a:pt x="48" y="107"/>
                    <a:pt x="51" y="107"/>
                  </a:cubicBezTo>
                  <a:cubicBezTo>
                    <a:pt x="65" y="107"/>
                    <a:pt x="65" y="107"/>
                    <a:pt x="65" y="107"/>
                  </a:cubicBezTo>
                  <a:cubicBezTo>
                    <a:pt x="65" y="126"/>
                    <a:pt x="65" y="126"/>
                    <a:pt x="65" y="126"/>
                  </a:cubicBezTo>
                  <a:cubicBezTo>
                    <a:pt x="65" y="145"/>
                    <a:pt x="71" y="165"/>
                    <a:pt x="83" y="182"/>
                  </a:cubicBezTo>
                  <a:cubicBezTo>
                    <a:pt x="79" y="199"/>
                    <a:pt x="79" y="199"/>
                    <a:pt x="79" y="199"/>
                  </a:cubicBezTo>
                  <a:cubicBezTo>
                    <a:pt x="79" y="200"/>
                    <a:pt x="79" y="202"/>
                    <a:pt x="80" y="203"/>
                  </a:cubicBezTo>
                  <a:cubicBezTo>
                    <a:pt x="82" y="205"/>
                    <a:pt x="82" y="205"/>
                    <a:pt x="82" y="205"/>
                  </a:cubicBezTo>
                  <a:cubicBezTo>
                    <a:pt x="63" y="209"/>
                    <a:pt x="41" y="217"/>
                    <a:pt x="14" y="231"/>
                  </a:cubicBezTo>
                  <a:cubicBezTo>
                    <a:pt x="5" y="236"/>
                    <a:pt x="0" y="244"/>
                    <a:pt x="0" y="254"/>
                  </a:cubicBezTo>
                  <a:cubicBezTo>
                    <a:pt x="0" y="274"/>
                    <a:pt x="0" y="274"/>
                    <a:pt x="0" y="274"/>
                  </a:cubicBezTo>
                  <a:cubicBezTo>
                    <a:pt x="0" y="277"/>
                    <a:pt x="1" y="279"/>
                    <a:pt x="4" y="279"/>
                  </a:cubicBezTo>
                  <a:cubicBezTo>
                    <a:pt x="171" y="279"/>
                    <a:pt x="171" y="279"/>
                    <a:pt x="171" y="279"/>
                  </a:cubicBezTo>
                  <a:cubicBezTo>
                    <a:pt x="190" y="306"/>
                    <a:pt x="190" y="306"/>
                    <a:pt x="190" y="306"/>
                  </a:cubicBezTo>
                  <a:cubicBezTo>
                    <a:pt x="188" y="310"/>
                    <a:pt x="187" y="314"/>
                    <a:pt x="187" y="319"/>
                  </a:cubicBezTo>
                  <a:cubicBezTo>
                    <a:pt x="187" y="336"/>
                    <a:pt x="201" y="350"/>
                    <a:pt x="218" y="350"/>
                  </a:cubicBezTo>
                  <a:cubicBezTo>
                    <a:pt x="235" y="350"/>
                    <a:pt x="249" y="336"/>
                    <a:pt x="249" y="319"/>
                  </a:cubicBezTo>
                  <a:cubicBezTo>
                    <a:pt x="249" y="314"/>
                    <a:pt x="248" y="310"/>
                    <a:pt x="246" y="306"/>
                  </a:cubicBezTo>
                  <a:cubicBezTo>
                    <a:pt x="265" y="279"/>
                    <a:pt x="265" y="279"/>
                    <a:pt x="265" y="279"/>
                  </a:cubicBezTo>
                  <a:cubicBezTo>
                    <a:pt x="274" y="279"/>
                    <a:pt x="274" y="279"/>
                    <a:pt x="274" y="279"/>
                  </a:cubicBezTo>
                  <a:cubicBezTo>
                    <a:pt x="277" y="279"/>
                    <a:pt x="278" y="277"/>
                    <a:pt x="278" y="274"/>
                  </a:cubicBezTo>
                  <a:cubicBezTo>
                    <a:pt x="278" y="254"/>
                    <a:pt x="278" y="254"/>
                    <a:pt x="278" y="254"/>
                  </a:cubicBezTo>
                  <a:cubicBezTo>
                    <a:pt x="278" y="245"/>
                    <a:pt x="273" y="236"/>
                    <a:pt x="264" y="231"/>
                  </a:cubicBezTo>
                  <a:close/>
                  <a:moveTo>
                    <a:pt x="182" y="34"/>
                  </a:moveTo>
                  <a:cubicBezTo>
                    <a:pt x="182" y="35"/>
                    <a:pt x="183" y="35"/>
                    <a:pt x="183" y="35"/>
                  </a:cubicBezTo>
                  <a:cubicBezTo>
                    <a:pt x="189" y="40"/>
                    <a:pt x="195" y="45"/>
                    <a:pt x="199" y="50"/>
                  </a:cubicBezTo>
                  <a:cubicBezTo>
                    <a:pt x="178" y="54"/>
                    <a:pt x="178" y="54"/>
                    <a:pt x="178" y="54"/>
                  </a:cubicBezTo>
                  <a:lnTo>
                    <a:pt x="182" y="34"/>
                  </a:lnTo>
                  <a:close/>
                  <a:moveTo>
                    <a:pt x="95" y="35"/>
                  </a:moveTo>
                  <a:cubicBezTo>
                    <a:pt x="95" y="35"/>
                    <a:pt x="96" y="35"/>
                    <a:pt x="96" y="34"/>
                  </a:cubicBezTo>
                  <a:cubicBezTo>
                    <a:pt x="100" y="54"/>
                    <a:pt x="100" y="54"/>
                    <a:pt x="100" y="54"/>
                  </a:cubicBezTo>
                  <a:cubicBezTo>
                    <a:pt x="79" y="50"/>
                    <a:pt x="79" y="50"/>
                    <a:pt x="79" y="50"/>
                  </a:cubicBezTo>
                  <a:cubicBezTo>
                    <a:pt x="83" y="45"/>
                    <a:pt x="89" y="40"/>
                    <a:pt x="95" y="35"/>
                  </a:cubicBezTo>
                  <a:close/>
                  <a:moveTo>
                    <a:pt x="65" y="93"/>
                  </a:moveTo>
                  <a:cubicBezTo>
                    <a:pt x="65" y="81"/>
                    <a:pt x="68" y="69"/>
                    <a:pt x="73" y="59"/>
                  </a:cubicBezTo>
                  <a:cubicBezTo>
                    <a:pt x="106" y="65"/>
                    <a:pt x="106" y="65"/>
                    <a:pt x="106" y="65"/>
                  </a:cubicBezTo>
                  <a:cubicBezTo>
                    <a:pt x="106" y="65"/>
                    <a:pt x="106" y="65"/>
                    <a:pt x="106" y="65"/>
                  </a:cubicBezTo>
                  <a:cubicBezTo>
                    <a:pt x="108" y="65"/>
                    <a:pt x="109" y="65"/>
                    <a:pt x="110" y="64"/>
                  </a:cubicBezTo>
                  <a:cubicBezTo>
                    <a:pt x="112" y="63"/>
                    <a:pt x="112" y="61"/>
                    <a:pt x="112" y="60"/>
                  </a:cubicBezTo>
                  <a:cubicBezTo>
                    <a:pt x="105" y="29"/>
                    <a:pt x="105" y="29"/>
                    <a:pt x="105" y="29"/>
                  </a:cubicBezTo>
                  <a:cubicBezTo>
                    <a:pt x="109" y="27"/>
                    <a:pt x="112" y="26"/>
                    <a:pt x="116" y="25"/>
                  </a:cubicBezTo>
                  <a:cubicBezTo>
                    <a:pt x="116" y="37"/>
                    <a:pt x="116" y="37"/>
                    <a:pt x="116" y="37"/>
                  </a:cubicBezTo>
                  <a:cubicBezTo>
                    <a:pt x="116" y="40"/>
                    <a:pt x="118" y="42"/>
                    <a:pt x="120" y="42"/>
                  </a:cubicBezTo>
                  <a:cubicBezTo>
                    <a:pt x="123" y="42"/>
                    <a:pt x="125" y="40"/>
                    <a:pt x="125" y="37"/>
                  </a:cubicBezTo>
                  <a:cubicBezTo>
                    <a:pt x="125" y="14"/>
                    <a:pt x="125" y="14"/>
                    <a:pt x="125" y="14"/>
                  </a:cubicBezTo>
                  <a:cubicBezTo>
                    <a:pt x="125" y="12"/>
                    <a:pt x="127" y="9"/>
                    <a:pt x="130" y="9"/>
                  </a:cubicBezTo>
                  <a:cubicBezTo>
                    <a:pt x="148" y="9"/>
                    <a:pt x="148" y="9"/>
                    <a:pt x="148" y="9"/>
                  </a:cubicBezTo>
                  <a:cubicBezTo>
                    <a:pt x="151" y="9"/>
                    <a:pt x="153" y="11"/>
                    <a:pt x="153" y="14"/>
                  </a:cubicBezTo>
                  <a:cubicBezTo>
                    <a:pt x="153" y="37"/>
                    <a:pt x="153" y="37"/>
                    <a:pt x="153" y="37"/>
                  </a:cubicBezTo>
                  <a:cubicBezTo>
                    <a:pt x="153" y="40"/>
                    <a:pt x="155" y="42"/>
                    <a:pt x="158" y="42"/>
                  </a:cubicBezTo>
                  <a:cubicBezTo>
                    <a:pt x="160" y="42"/>
                    <a:pt x="162" y="40"/>
                    <a:pt x="162" y="37"/>
                  </a:cubicBezTo>
                  <a:cubicBezTo>
                    <a:pt x="162" y="25"/>
                    <a:pt x="162" y="25"/>
                    <a:pt x="162" y="25"/>
                  </a:cubicBezTo>
                  <a:cubicBezTo>
                    <a:pt x="166" y="26"/>
                    <a:pt x="170" y="28"/>
                    <a:pt x="173" y="29"/>
                  </a:cubicBezTo>
                  <a:cubicBezTo>
                    <a:pt x="167" y="60"/>
                    <a:pt x="167" y="60"/>
                    <a:pt x="167" y="60"/>
                  </a:cubicBezTo>
                  <a:cubicBezTo>
                    <a:pt x="167" y="61"/>
                    <a:pt x="167" y="63"/>
                    <a:pt x="168" y="64"/>
                  </a:cubicBezTo>
                  <a:cubicBezTo>
                    <a:pt x="169" y="65"/>
                    <a:pt x="170" y="65"/>
                    <a:pt x="172" y="65"/>
                  </a:cubicBezTo>
                  <a:cubicBezTo>
                    <a:pt x="172" y="65"/>
                    <a:pt x="172" y="65"/>
                    <a:pt x="172" y="65"/>
                  </a:cubicBezTo>
                  <a:cubicBezTo>
                    <a:pt x="204" y="58"/>
                    <a:pt x="204" y="58"/>
                    <a:pt x="204" y="58"/>
                  </a:cubicBezTo>
                  <a:cubicBezTo>
                    <a:pt x="210" y="69"/>
                    <a:pt x="213" y="81"/>
                    <a:pt x="213" y="93"/>
                  </a:cubicBezTo>
                  <a:cubicBezTo>
                    <a:pt x="213" y="98"/>
                    <a:pt x="213" y="98"/>
                    <a:pt x="213" y="98"/>
                  </a:cubicBezTo>
                  <a:cubicBezTo>
                    <a:pt x="65" y="98"/>
                    <a:pt x="65" y="98"/>
                    <a:pt x="65" y="98"/>
                  </a:cubicBezTo>
                  <a:lnTo>
                    <a:pt x="65" y="93"/>
                  </a:lnTo>
                  <a:close/>
                  <a:moveTo>
                    <a:pt x="74" y="126"/>
                  </a:moveTo>
                  <a:cubicBezTo>
                    <a:pt x="74" y="107"/>
                    <a:pt x="74" y="107"/>
                    <a:pt x="74" y="107"/>
                  </a:cubicBezTo>
                  <a:cubicBezTo>
                    <a:pt x="204" y="107"/>
                    <a:pt x="204" y="107"/>
                    <a:pt x="204" y="107"/>
                  </a:cubicBezTo>
                  <a:cubicBezTo>
                    <a:pt x="204" y="126"/>
                    <a:pt x="204" y="126"/>
                    <a:pt x="204" y="126"/>
                  </a:cubicBezTo>
                  <a:cubicBezTo>
                    <a:pt x="204" y="146"/>
                    <a:pt x="197" y="164"/>
                    <a:pt x="187" y="178"/>
                  </a:cubicBezTo>
                  <a:cubicBezTo>
                    <a:pt x="186" y="178"/>
                    <a:pt x="186" y="178"/>
                    <a:pt x="186" y="178"/>
                  </a:cubicBezTo>
                  <a:cubicBezTo>
                    <a:pt x="186" y="178"/>
                    <a:pt x="185" y="179"/>
                    <a:pt x="185" y="179"/>
                  </a:cubicBezTo>
                  <a:cubicBezTo>
                    <a:pt x="182" y="182"/>
                    <a:pt x="180" y="185"/>
                    <a:pt x="177" y="188"/>
                  </a:cubicBezTo>
                  <a:cubicBezTo>
                    <a:pt x="166" y="198"/>
                    <a:pt x="153" y="204"/>
                    <a:pt x="141" y="204"/>
                  </a:cubicBezTo>
                  <a:cubicBezTo>
                    <a:pt x="140" y="204"/>
                    <a:pt x="140" y="204"/>
                    <a:pt x="139" y="204"/>
                  </a:cubicBezTo>
                  <a:cubicBezTo>
                    <a:pt x="138" y="204"/>
                    <a:pt x="138" y="204"/>
                    <a:pt x="137" y="204"/>
                  </a:cubicBezTo>
                  <a:cubicBezTo>
                    <a:pt x="136" y="204"/>
                    <a:pt x="135" y="204"/>
                    <a:pt x="133" y="204"/>
                  </a:cubicBezTo>
                  <a:cubicBezTo>
                    <a:pt x="128" y="203"/>
                    <a:pt x="122" y="202"/>
                    <a:pt x="117" y="199"/>
                  </a:cubicBezTo>
                  <a:cubicBezTo>
                    <a:pt x="117" y="199"/>
                    <a:pt x="116" y="199"/>
                    <a:pt x="115" y="198"/>
                  </a:cubicBezTo>
                  <a:cubicBezTo>
                    <a:pt x="115" y="198"/>
                    <a:pt x="114" y="197"/>
                    <a:pt x="113" y="197"/>
                  </a:cubicBezTo>
                  <a:cubicBezTo>
                    <a:pt x="106" y="193"/>
                    <a:pt x="99" y="187"/>
                    <a:pt x="93" y="179"/>
                  </a:cubicBezTo>
                  <a:cubicBezTo>
                    <a:pt x="93" y="179"/>
                    <a:pt x="92" y="178"/>
                    <a:pt x="92" y="178"/>
                  </a:cubicBezTo>
                  <a:cubicBezTo>
                    <a:pt x="91" y="178"/>
                    <a:pt x="91" y="178"/>
                    <a:pt x="91" y="178"/>
                  </a:cubicBezTo>
                  <a:cubicBezTo>
                    <a:pt x="81" y="164"/>
                    <a:pt x="74" y="146"/>
                    <a:pt x="74" y="126"/>
                  </a:cubicBezTo>
                  <a:close/>
                  <a:moveTo>
                    <a:pt x="146" y="236"/>
                  </a:moveTo>
                  <a:cubicBezTo>
                    <a:pt x="151" y="246"/>
                    <a:pt x="151" y="246"/>
                    <a:pt x="151" y="246"/>
                  </a:cubicBezTo>
                  <a:cubicBezTo>
                    <a:pt x="128" y="246"/>
                    <a:pt x="128" y="246"/>
                    <a:pt x="128" y="246"/>
                  </a:cubicBezTo>
                  <a:cubicBezTo>
                    <a:pt x="136" y="227"/>
                    <a:pt x="136" y="227"/>
                    <a:pt x="136" y="227"/>
                  </a:cubicBezTo>
                  <a:cubicBezTo>
                    <a:pt x="139" y="221"/>
                    <a:pt x="139" y="221"/>
                    <a:pt x="139" y="221"/>
                  </a:cubicBezTo>
                  <a:lnTo>
                    <a:pt x="146" y="236"/>
                  </a:lnTo>
                  <a:close/>
                  <a:moveTo>
                    <a:pt x="112" y="270"/>
                  </a:moveTo>
                  <a:cubicBezTo>
                    <a:pt x="9" y="270"/>
                    <a:pt x="9" y="270"/>
                    <a:pt x="9" y="270"/>
                  </a:cubicBezTo>
                  <a:cubicBezTo>
                    <a:pt x="9" y="254"/>
                    <a:pt x="9" y="254"/>
                    <a:pt x="9" y="254"/>
                  </a:cubicBezTo>
                  <a:cubicBezTo>
                    <a:pt x="9" y="248"/>
                    <a:pt x="12" y="243"/>
                    <a:pt x="18" y="240"/>
                  </a:cubicBezTo>
                  <a:cubicBezTo>
                    <a:pt x="47" y="224"/>
                    <a:pt x="69" y="216"/>
                    <a:pt x="88" y="214"/>
                  </a:cubicBezTo>
                  <a:cubicBezTo>
                    <a:pt x="115" y="252"/>
                    <a:pt x="115" y="252"/>
                    <a:pt x="115" y="252"/>
                  </a:cubicBezTo>
                  <a:lnTo>
                    <a:pt x="112" y="270"/>
                  </a:lnTo>
                  <a:close/>
                  <a:moveTo>
                    <a:pt x="113" y="233"/>
                  </a:moveTo>
                  <a:cubicBezTo>
                    <a:pt x="94" y="206"/>
                    <a:pt x="94" y="206"/>
                    <a:pt x="94" y="206"/>
                  </a:cubicBezTo>
                  <a:cubicBezTo>
                    <a:pt x="94" y="206"/>
                    <a:pt x="94" y="206"/>
                    <a:pt x="93" y="206"/>
                  </a:cubicBezTo>
                  <a:cubicBezTo>
                    <a:pt x="88" y="199"/>
                    <a:pt x="88" y="199"/>
                    <a:pt x="88" y="199"/>
                  </a:cubicBezTo>
                  <a:cubicBezTo>
                    <a:pt x="90" y="191"/>
                    <a:pt x="90" y="191"/>
                    <a:pt x="90" y="191"/>
                  </a:cubicBezTo>
                  <a:cubicBezTo>
                    <a:pt x="90" y="191"/>
                    <a:pt x="91" y="191"/>
                    <a:pt x="91" y="191"/>
                  </a:cubicBezTo>
                  <a:cubicBezTo>
                    <a:pt x="102" y="203"/>
                    <a:pt x="116" y="211"/>
                    <a:pt x="132" y="213"/>
                  </a:cubicBezTo>
                  <a:cubicBezTo>
                    <a:pt x="119" y="242"/>
                    <a:pt x="119" y="242"/>
                    <a:pt x="119" y="242"/>
                  </a:cubicBezTo>
                  <a:lnTo>
                    <a:pt x="113" y="233"/>
                  </a:lnTo>
                  <a:close/>
                  <a:moveTo>
                    <a:pt x="122" y="270"/>
                  </a:moveTo>
                  <a:cubicBezTo>
                    <a:pt x="124" y="256"/>
                    <a:pt x="124" y="256"/>
                    <a:pt x="124" y="256"/>
                  </a:cubicBezTo>
                  <a:cubicBezTo>
                    <a:pt x="154" y="256"/>
                    <a:pt x="154" y="256"/>
                    <a:pt x="154" y="256"/>
                  </a:cubicBezTo>
                  <a:cubicBezTo>
                    <a:pt x="156" y="270"/>
                    <a:pt x="156" y="270"/>
                    <a:pt x="156" y="270"/>
                  </a:cubicBezTo>
                  <a:lnTo>
                    <a:pt x="122" y="270"/>
                  </a:lnTo>
                  <a:close/>
                  <a:moveTo>
                    <a:pt x="146" y="213"/>
                  </a:moveTo>
                  <a:cubicBezTo>
                    <a:pt x="160" y="212"/>
                    <a:pt x="173" y="205"/>
                    <a:pt x="183" y="195"/>
                  </a:cubicBezTo>
                  <a:cubicBezTo>
                    <a:pt x="183" y="195"/>
                    <a:pt x="183" y="195"/>
                    <a:pt x="183" y="195"/>
                  </a:cubicBezTo>
                  <a:cubicBezTo>
                    <a:pt x="185" y="194"/>
                    <a:pt x="186" y="192"/>
                    <a:pt x="187" y="191"/>
                  </a:cubicBezTo>
                  <a:cubicBezTo>
                    <a:pt x="187" y="191"/>
                    <a:pt x="188" y="191"/>
                    <a:pt x="188" y="191"/>
                  </a:cubicBezTo>
                  <a:cubicBezTo>
                    <a:pt x="190" y="199"/>
                    <a:pt x="190" y="199"/>
                    <a:pt x="190" y="199"/>
                  </a:cubicBezTo>
                  <a:cubicBezTo>
                    <a:pt x="185" y="205"/>
                    <a:pt x="185" y="205"/>
                    <a:pt x="185" y="205"/>
                  </a:cubicBezTo>
                  <a:cubicBezTo>
                    <a:pt x="185" y="206"/>
                    <a:pt x="184" y="206"/>
                    <a:pt x="184" y="206"/>
                  </a:cubicBezTo>
                  <a:cubicBezTo>
                    <a:pt x="165" y="233"/>
                    <a:pt x="165" y="233"/>
                    <a:pt x="165" y="233"/>
                  </a:cubicBezTo>
                  <a:cubicBezTo>
                    <a:pt x="159" y="242"/>
                    <a:pt x="159" y="242"/>
                    <a:pt x="159" y="242"/>
                  </a:cubicBezTo>
                  <a:lnTo>
                    <a:pt x="146" y="213"/>
                  </a:lnTo>
                  <a:close/>
                  <a:moveTo>
                    <a:pt x="196" y="298"/>
                  </a:moveTo>
                  <a:cubicBezTo>
                    <a:pt x="182" y="279"/>
                    <a:pt x="182" y="279"/>
                    <a:pt x="182" y="279"/>
                  </a:cubicBezTo>
                  <a:cubicBezTo>
                    <a:pt x="179" y="274"/>
                    <a:pt x="179" y="274"/>
                    <a:pt x="179" y="274"/>
                  </a:cubicBezTo>
                  <a:cubicBezTo>
                    <a:pt x="182" y="270"/>
                    <a:pt x="182" y="270"/>
                    <a:pt x="182" y="270"/>
                  </a:cubicBezTo>
                  <a:cubicBezTo>
                    <a:pt x="186" y="263"/>
                    <a:pt x="186" y="263"/>
                    <a:pt x="186" y="263"/>
                  </a:cubicBezTo>
                  <a:cubicBezTo>
                    <a:pt x="190" y="270"/>
                    <a:pt x="190" y="270"/>
                    <a:pt x="190" y="270"/>
                  </a:cubicBezTo>
                  <a:cubicBezTo>
                    <a:pt x="197" y="279"/>
                    <a:pt x="197" y="279"/>
                    <a:pt x="197" y="279"/>
                  </a:cubicBezTo>
                  <a:cubicBezTo>
                    <a:pt x="205" y="291"/>
                    <a:pt x="205" y="291"/>
                    <a:pt x="205" y="291"/>
                  </a:cubicBezTo>
                  <a:cubicBezTo>
                    <a:pt x="202" y="292"/>
                    <a:pt x="198" y="295"/>
                    <a:pt x="196" y="298"/>
                  </a:cubicBezTo>
                  <a:close/>
                  <a:moveTo>
                    <a:pt x="195" y="260"/>
                  </a:moveTo>
                  <a:cubicBezTo>
                    <a:pt x="241" y="260"/>
                    <a:pt x="241" y="260"/>
                    <a:pt x="241" y="260"/>
                  </a:cubicBezTo>
                  <a:cubicBezTo>
                    <a:pt x="234" y="269"/>
                    <a:pt x="234" y="269"/>
                    <a:pt x="234" y="269"/>
                  </a:cubicBezTo>
                  <a:cubicBezTo>
                    <a:pt x="202" y="269"/>
                    <a:pt x="202" y="269"/>
                    <a:pt x="202" y="269"/>
                  </a:cubicBezTo>
                  <a:lnTo>
                    <a:pt x="195" y="260"/>
                  </a:lnTo>
                  <a:close/>
                  <a:moveTo>
                    <a:pt x="228" y="279"/>
                  </a:moveTo>
                  <a:cubicBezTo>
                    <a:pt x="221" y="288"/>
                    <a:pt x="221" y="288"/>
                    <a:pt x="221" y="288"/>
                  </a:cubicBezTo>
                  <a:cubicBezTo>
                    <a:pt x="220" y="288"/>
                    <a:pt x="219" y="288"/>
                    <a:pt x="218" y="288"/>
                  </a:cubicBezTo>
                  <a:cubicBezTo>
                    <a:pt x="217" y="288"/>
                    <a:pt x="216" y="288"/>
                    <a:pt x="215" y="288"/>
                  </a:cubicBezTo>
                  <a:cubicBezTo>
                    <a:pt x="208" y="279"/>
                    <a:pt x="208" y="279"/>
                    <a:pt x="208" y="279"/>
                  </a:cubicBezTo>
                  <a:lnTo>
                    <a:pt x="228" y="279"/>
                  </a:lnTo>
                  <a:close/>
                  <a:moveTo>
                    <a:pt x="218" y="341"/>
                  </a:moveTo>
                  <a:cubicBezTo>
                    <a:pt x="206" y="341"/>
                    <a:pt x="196" y="331"/>
                    <a:pt x="196" y="319"/>
                  </a:cubicBezTo>
                  <a:cubicBezTo>
                    <a:pt x="196" y="307"/>
                    <a:pt x="206" y="297"/>
                    <a:pt x="218" y="297"/>
                  </a:cubicBezTo>
                  <a:cubicBezTo>
                    <a:pt x="230" y="297"/>
                    <a:pt x="240" y="307"/>
                    <a:pt x="240" y="319"/>
                  </a:cubicBezTo>
                  <a:cubicBezTo>
                    <a:pt x="240" y="331"/>
                    <a:pt x="230" y="341"/>
                    <a:pt x="218" y="341"/>
                  </a:cubicBezTo>
                  <a:close/>
                  <a:moveTo>
                    <a:pt x="240" y="298"/>
                  </a:moveTo>
                  <a:cubicBezTo>
                    <a:pt x="238" y="295"/>
                    <a:pt x="234" y="292"/>
                    <a:pt x="231" y="291"/>
                  </a:cubicBezTo>
                  <a:cubicBezTo>
                    <a:pt x="239" y="279"/>
                    <a:pt x="239" y="279"/>
                    <a:pt x="239" y="279"/>
                  </a:cubicBezTo>
                  <a:cubicBezTo>
                    <a:pt x="246" y="270"/>
                    <a:pt x="246" y="270"/>
                    <a:pt x="246" y="270"/>
                  </a:cubicBezTo>
                  <a:cubicBezTo>
                    <a:pt x="250" y="263"/>
                    <a:pt x="250" y="263"/>
                    <a:pt x="250" y="263"/>
                  </a:cubicBezTo>
                  <a:cubicBezTo>
                    <a:pt x="254" y="270"/>
                    <a:pt x="254" y="270"/>
                    <a:pt x="254" y="270"/>
                  </a:cubicBezTo>
                  <a:cubicBezTo>
                    <a:pt x="257" y="274"/>
                    <a:pt x="257" y="274"/>
                    <a:pt x="257" y="274"/>
                  </a:cubicBezTo>
                  <a:cubicBezTo>
                    <a:pt x="254" y="279"/>
                    <a:pt x="254" y="279"/>
                    <a:pt x="254" y="279"/>
                  </a:cubicBezTo>
                  <a:lnTo>
                    <a:pt x="240" y="298"/>
                  </a:lnTo>
                  <a:close/>
                  <a:moveTo>
                    <a:pt x="269" y="270"/>
                  </a:moveTo>
                  <a:cubicBezTo>
                    <a:pt x="265" y="270"/>
                    <a:pt x="265" y="270"/>
                    <a:pt x="265" y="270"/>
                  </a:cubicBezTo>
                  <a:cubicBezTo>
                    <a:pt x="254" y="253"/>
                    <a:pt x="254" y="253"/>
                    <a:pt x="254" y="253"/>
                  </a:cubicBezTo>
                  <a:cubicBezTo>
                    <a:pt x="253" y="252"/>
                    <a:pt x="251" y="251"/>
                    <a:pt x="250" y="251"/>
                  </a:cubicBezTo>
                  <a:cubicBezTo>
                    <a:pt x="186" y="251"/>
                    <a:pt x="186" y="251"/>
                    <a:pt x="186" y="251"/>
                  </a:cubicBezTo>
                  <a:cubicBezTo>
                    <a:pt x="185" y="251"/>
                    <a:pt x="183" y="252"/>
                    <a:pt x="182" y="253"/>
                  </a:cubicBezTo>
                  <a:cubicBezTo>
                    <a:pt x="171" y="270"/>
                    <a:pt x="171" y="270"/>
                    <a:pt x="171" y="270"/>
                  </a:cubicBezTo>
                  <a:cubicBezTo>
                    <a:pt x="166" y="270"/>
                    <a:pt x="166" y="270"/>
                    <a:pt x="166" y="270"/>
                  </a:cubicBezTo>
                  <a:cubicBezTo>
                    <a:pt x="163" y="252"/>
                    <a:pt x="163" y="252"/>
                    <a:pt x="163" y="252"/>
                  </a:cubicBezTo>
                  <a:cubicBezTo>
                    <a:pt x="191" y="213"/>
                    <a:pt x="191" y="213"/>
                    <a:pt x="191" y="213"/>
                  </a:cubicBezTo>
                  <a:cubicBezTo>
                    <a:pt x="210" y="216"/>
                    <a:pt x="231" y="224"/>
                    <a:pt x="260" y="239"/>
                  </a:cubicBezTo>
                  <a:cubicBezTo>
                    <a:pt x="266" y="243"/>
                    <a:pt x="269" y="248"/>
                    <a:pt x="269" y="254"/>
                  </a:cubicBezTo>
                  <a:lnTo>
                    <a:pt x="269" y="270"/>
                  </a:lnTo>
                  <a:close/>
                </a:path>
              </a:pathLst>
            </a:custGeom>
            <a:solidFill>
              <a:srgbClr val="1C2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sp>
        <p:nvSpPr>
          <p:cNvPr id="26" name="Tekstfelt 25">
            <a:extLst>
              <a:ext uri="{FF2B5EF4-FFF2-40B4-BE49-F238E27FC236}">
                <a16:creationId xmlns:a16="http://schemas.microsoft.com/office/drawing/2014/main" id="{A0570EE2-9925-5582-849A-CE8D50772DAB}"/>
              </a:ext>
            </a:extLst>
          </p:cNvPr>
          <p:cNvSpPr txBox="1"/>
          <p:nvPr/>
        </p:nvSpPr>
        <p:spPr>
          <a:xfrm flipH="1">
            <a:off x="1958899" y="3193892"/>
            <a:ext cx="133501" cy="230832"/>
          </a:xfrm>
          <a:prstGeom prst="rect">
            <a:avLst/>
          </a:prstGeom>
          <a:noFill/>
        </p:spPr>
        <p:txBody>
          <a:bodyPr wrap="square">
            <a:spAutoFit/>
          </a:bodyPr>
          <a:lstStyle/>
          <a:p>
            <a:r>
              <a:rPr lang="da-DK" sz="900">
                <a:solidFill>
                  <a:srgbClr val="211A52"/>
                </a:solidFill>
                <a:latin typeface="+mj-lt"/>
                <a:cs typeface="Arial" panose="020B0604020202020204" pitchFamily="34" charset="0"/>
              </a:rPr>
              <a:t>2</a:t>
            </a:r>
            <a:endParaRPr lang="da-DK" sz="900" dirty="0">
              <a:latin typeface="+mj-lt"/>
            </a:endParaRPr>
          </a:p>
        </p:txBody>
      </p:sp>
    </p:spTree>
    <p:extLst>
      <p:ext uri="{BB962C8B-B14F-4D97-AF65-F5344CB8AC3E}">
        <p14:creationId xmlns:p14="http://schemas.microsoft.com/office/powerpoint/2010/main" val="140167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80A287-C540-321C-93B1-3FD3609EC2D4}"/>
            </a:ext>
          </a:extLst>
        </p:cNvPr>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C80CDC00-E395-E803-E979-4772A5174C56}"/>
              </a:ext>
            </a:extLst>
          </p:cNvPr>
          <p:cNvSpPr>
            <a:spLocks noGrp="1"/>
          </p:cNvSpPr>
          <p:nvPr>
            <p:ph type="body" sz="quarter" idx="12"/>
          </p:nvPr>
        </p:nvSpPr>
        <p:spPr>
          <a:xfrm>
            <a:off x="549829" y="936298"/>
            <a:ext cx="5950984" cy="5842235"/>
          </a:xfrm>
        </p:spPr>
        <p:txBody>
          <a:bodyPr>
            <a:normAutofit/>
          </a:bodyPr>
          <a:lstStyle/>
          <a:p>
            <a:pPr marL="0" indent="0">
              <a:buNone/>
            </a:pPr>
            <a:r>
              <a:rPr lang="en-US" b="1" dirty="0" err="1">
                <a:solidFill>
                  <a:srgbClr val="002060"/>
                </a:solidFill>
              </a:rPr>
              <a:t>Samfundsudfordringer</a:t>
            </a:r>
            <a:r>
              <a:rPr lang="en-US" b="1" dirty="0">
                <a:solidFill>
                  <a:srgbClr val="002060"/>
                </a:solidFill>
              </a:rPr>
              <a:t>:</a:t>
            </a:r>
          </a:p>
          <a:p>
            <a:r>
              <a:rPr lang="da-DK" dirty="0">
                <a:solidFill>
                  <a:srgbClr val="002060"/>
                </a:solidFill>
              </a:rPr>
              <a:t>Bæredygtig kystbeskyttelse og havforvaltning</a:t>
            </a:r>
          </a:p>
          <a:p>
            <a:r>
              <a:rPr lang="da-DK" dirty="0">
                <a:solidFill>
                  <a:srgbClr val="002060"/>
                </a:solidFill>
              </a:rPr>
              <a:t>Grøn omstilling i maritime industrier</a:t>
            </a:r>
          </a:p>
          <a:p>
            <a:pPr marL="0" indent="0">
              <a:buNone/>
            </a:pPr>
            <a:endParaRPr lang="en-US" dirty="0">
              <a:solidFill>
                <a:srgbClr val="002060"/>
              </a:solidFill>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da-DK" b="1" i="0" u="none" strike="noStrike" kern="0" cap="none" spc="0" normalizeH="0" baseline="0" noProof="0" dirty="0">
                <a:ln>
                  <a:noFill/>
                </a:ln>
                <a:solidFill>
                  <a:srgbClr val="002060"/>
                </a:solidFill>
                <a:effectLst/>
                <a:uLnTx/>
                <a:uFillTx/>
              </a:rPr>
              <a:t>AAU </a:t>
            </a:r>
            <a:r>
              <a:rPr kumimoji="0" lang="en-US" altLang="da-DK" b="1" i="0" u="none" strike="noStrike" kern="0" cap="none" spc="0" normalizeH="0" baseline="0" noProof="0" dirty="0" err="1">
                <a:ln>
                  <a:noFill/>
                </a:ln>
                <a:solidFill>
                  <a:srgbClr val="002060"/>
                </a:solidFill>
                <a:effectLst/>
                <a:uLnTx/>
                <a:uFillTx/>
              </a:rPr>
              <a:t>Forskningsmæssige</a:t>
            </a:r>
            <a:r>
              <a:rPr kumimoji="0" lang="en-US" altLang="da-DK" b="1" i="0" u="none" strike="noStrike" kern="0" cap="none" spc="0" normalizeH="0" baseline="0" noProof="0" dirty="0">
                <a:ln>
                  <a:noFill/>
                </a:ln>
                <a:solidFill>
                  <a:srgbClr val="002060"/>
                </a:solidFill>
                <a:effectLst/>
                <a:uLnTx/>
                <a:uFillTx/>
              </a:rPr>
              <a:t> </a:t>
            </a:r>
            <a:r>
              <a:rPr kumimoji="0" lang="en-US" altLang="da-DK" b="1" i="0" u="none" strike="noStrike" kern="0" cap="none" spc="0" normalizeH="0" baseline="0" noProof="0" dirty="0" err="1">
                <a:ln>
                  <a:noFill/>
                </a:ln>
                <a:solidFill>
                  <a:srgbClr val="002060"/>
                </a:solidFill>
                <a:effectLst/>
                <a:uLnTx/>
                <a:uFillTx/>
              </a:rPr>
              <a:t>fokusområder</a:t>
            </a:r>
            <a:r>
              <a:rPr kumimoji="0" lang="en-US" altLang="da-DK" b="1" i="0" u="none" strike="noStrike" kern="0" cap="none" spc="0" normalizeH="0" baseline="0" noProof="0" dirty="0">
                <a:ln>
                  <a:noFill/>
                </a:ln>
                <a:solidFill>
                  <a:srgbClr val="002060"/>
                </a:solidFill>
                <a:effectLst/>
                <a:uLnTx/>
                <a:uFillTx/>
              </a:rPr>
              <a:t>:</a:t>
            </a:r>
            <a:endParaRPr lang="en-US" dirty="0">
              <a:solidFill>
                <a:srgbClr val="002060"/>
              </a:solidFill>
            </a:endParaRPr>
          </a:p>
          <a:p>
            <a:r>
              <a:rPr lang="da-DK" dirty="0">
                <a:solidFill>
                  <a:srgbClr val="002060"/>
                </a:solidFill>
              </a:rPr>
              <a:t>Kystbeskyttelse og –teknik</a:t>
            </a:r>
          </a:p>
          <a:p>
            <a:r>
              <a:rPr lang="da-DK" dirty="0">
                <a:solidFill>
                  <a:srgbClr val="002060"/>
                </a:solidFill>
              </a:rPr>
              <a:t>Marine vedvarende energikilder</a:t>
            </a:r>
          </a:p>
          <a:p>
            <a:r>
              <a:rPr lang="da-DK" dirty="0">
                <a:solidFill>
                  <a:srgbClr val="002060"/>
                </a:solidFill>
              </a:rPr>
              <a:t>Havøkologi og fiskeri</a:t>
            </a:r>
          </a:p>
          <a:p>
            <a:r>
              <a:rPr lang="da-DK" dirty="0">
                <a:solidFill>
                  <a:srgbClr val="002060"/>
                </a:solidFill>
              </a:rPr>
              <a:t>Kystsamfund og maritim historie</a:t>
            </a:r>
          </a:p>
          <a:p>
            <a:r>
              <a:rPr lang="da-DK" dirty="0">
                <a:solidFill>
                  <a:srgbClr val="002060"/>
                </a:solidFill>
              </a:rPr>
              <a:t>Havretslovgivning og </a:t>
            </a:r>
            <a:r>
              <a:rPr lang="da-DK" dirty="0" err="1">
                <a:solidFill>
                  <a:srgbClr val="002060"/>
                </a:solidFill>
              </a:rPr>
              <a:t>governance</a:t>
            </a:r>
            <a:endParaRPr lang="da-DK" dirty="0">
              <a:solidFill>
                <a:srgbClr val="002060"/>
              </a:solidFill>
            </a:endParaRPr>
          </a:p>
          <a:p>
            <a:r>
              <a:rPr lang="da-DK" dirty="0">
                <a:solidFill>
                  <a:srgbClr val="002060"/>
                </a:solidFill>
              </a:rPr>
              <a:t>Maritim teknologi og innovation</a:t>
            </a:r>
            <a:br>
              <a:rPr lang="da-DK" dirty="0">
                <a:solidFill>
                  <a:srgbClr val="002060"/>
                </a:solidFill>
              </a:rPr>
            </a:br>
            <a:endParaRPr lang="en-US" dirty="0"/>
          </a:p>
        </p:txBody>
      </p:sp>
      <p:sp>
        <p:nvSpPr>
          <p:cNvPr id="9" name="Titel 2">
            <a:extLst>
              <a:ext uri="{FF2B5EF4-FFF2-40B4-BE49-F238E27FC236}">
                <a16:creationId xmlns:a16="http://schemas.microsoft.com/office/drawing/2014/main" id="{C870B8F7-789D-506F-DD0C-592FCE757801}"/>
              </a:ext>
            </a:extLst>
          </p:cNvPr>
          <p:cNvSpPr>
            <a:spLocks noGrp="1"/>
          </p:cNvSpPr>
          <p:nvPr>
            <p:ph type="title"/>
          </p:nvPr>
        </p:nvSpPr>
        <p:spPr>
          <a:xfrm>
            <a:off x="3465259" y="79467"/>
            <a:ext cx="3282724" cy="581646"/>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AAU BLUE</a:t>
            </a:r>
          </a:p>
        </p:txBody>
      </p:sp>
      <p:sp>
        <p:nvSpPr>
          <p:cNvPr id="10" name="Tekstfelt 7">
            <a:extLst>
              <a:ext uri="{FF2B5EF4-FFF2-40B4-BE49-F238E27FC236}">
                <a16:creationId xmlns:a16="http://schemas.microsoft.com/office/drawing/2014/main" id="{A9C6B0DA-DF6D-11CE-3C9A-A31491E82EFB}"/>
              </a:ext>
            </a:extLst>
          </p:cNvPr>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a:t>
            </a:r>
          </a:p>
        </p:txBody>
      </p:sp>
      <p:pic>
        <p:nvPicPr>
          <p:cNvPr id="4" name="Billede 3" descr="Et billede, der indeholder udendørs, vand, person, tøj&#10;&#10;Indhold genereret af kunstig intelligens kan være forkert.">
            <a:extLst>
              <a:ext uri="{FF2B5EF4-FFF2-40B4-BE49-F238E27FC236}">
                <a16:creationId xmlns:a16="http://schemas.microsoft.com/office/drawing/2014/main" id="{59519E6B-3E31-6A37-88D4-7D0E5AF3BAE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650892" y="-1"/>
            <a:ext cx="5541108" cy="3429001"/>
          </a:xfrm>
          <a:prstGeom prst="rect">
            <a:avLst/>
          </a:prstGeom>
        </p:spPr>
      </p:pic>
      <p:pic>
        <p:nvPicPr>
          <p:cNvPr id="8" name="Billede 7" descr="Et billede, der indeholder sne, udendørs, natur, vand&#10;&#10;Indhold genereret af kunstig intelligens kan være forkert.">
            <a:extLst>
              <a:ext uri="{FF2B5EF4-FFF2-40B4-BE49-F238E27FC236}">
                <a16:creationId xmlns:a16="http://schemas.microsoft.com/office/drawing/2014/main" id="{98802242-8537-4BA4-E65C-BDD835209B6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650892" y="3428219"/>
            <a:ext cx="5541108" cy="3429781"/>
          </a:xfrm>
          <a:prstGeom prst="rect">
            <a:avLst/>
          </a:prstGeom>
        </p:spPr>
      </p:pic>
    </p:spTree>
    <p:extLst>
      <p:ext uri="{BB962C8B-B14F-4D97-AF65-F5344CB8AC3E}">
        <p14:creationId xmlns:p14="http://schemas.microsoft.com/office/powerpoint/2010/main" val="896444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652" y="399968"/>
            <a:ext cx="9753600" cy="788121"/>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FORSKNINGMÆSSIGE NØGLETAL</a:t>
            </a:r>
          </a:p>
        </p:txBody>
      </p:sp>
      <p:sp>
        <p:nvSpPr>
          <p:cNvPr id="8" name="Tekstfelt 7"/>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Forskning</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graphicFrame>
        <p:nvGraphicFramePr>
          <p:cNvPr id="6" name="Diagram 4">
            <a:extLst>
              <a:ext uri="{FF2B5EF4-FFF2-40B4-BE49-F238E27FC236}">
                <a16:creationId xmlns:a16="http://schemas.microsoft.com/office/drawing/2014/main" id="{436D2461-8BF1-FDFD-1B84-C6FCE1DBA85A}"/>
              </a:ext>
            </a:extLst>
          </p:cNvPr>
          <p:cNvGraphicFramePr/>
          <p:nvPr/>
        </p:nvGraphicFramePr>
        <p:xfrm>
          <a:off x="658917" y="1466163"/>
          <a:ext cx="5727135" cy="48319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kstfelt 6">
            <a:extLst>
              <a:ext uri="{FF2B5EF4-FFF2-40B4-BE49-F238E27FC236}">
                <a16:creationId xmlns:a16="http://schemas.microsoft.com/office/drawing/2014/main" id="{CB286B0D-A35A-D1BF-FF0C-F06D467E45F7}"/>
              </a:ext>
            </a:extLst>
          </p:cNvPr>
          <p:cNvSpPr txBox="1"/>
          <p:nvPr/>
        </p:nvSpPr>
        <p:spPr>
          <a:xfrm>
            <a:off x="575652" y="1439428"/>
            <a:ext cx="105720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Mio. kr.</a:t>
            </a:r>
          </a:p>
        </p:txBody>
      </p:sp>
      <p:graphicFrame>
        <p:nvGraphicFramePr>
          <p:cNvPr id="4" name="Diagram 3">
            <a:extLst>
              <a:ext uri="{FF2B5EF4-FFF2-40B4-BE49-F238E27FC236}">
                <a16:creationId xmlns:a16="http://schemas.microsoft.com/office/drawing/2014/main" id="{17B4D577-9B2E-AAF3-69CC-533BAFF7D321}"/>
              </a:ext>
            </a:extLst>
          </p:cNvPr>
          <p:cNvGraphicFramePr>
            <a:graphicFrameLocks/>
          </p:cNvGraphicFramePr>
          <p:nvPr/>
        </p:nvGraphicFramePr>
        <p:xfrm>
          <a:off x="6096000" y="1217767"/>
          <a:ext cx="5777593" cy="52402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47043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6608" y="282659"/>
            <a:ext cx="9753600" cy="788121"/>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FORSKNINGMÆSSIGE NØGLETAL </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graphicFrame>
        <p:nvGraphicFramePr>
          <p:cNvPr id="6" name="Diagram 4">
            <a:extLst>
              <a:ext uri="{FF2B5EF4-FFF2-40B4-BE49-F238E27FC236}">
                <a16:creationId xmlns:a16="http://schemas.microsoft.com/office/drawing/2014/main" id="{436D2461-8BF1-FDFD-1B84-C6FCE1DBA85A}"/>
              </a:ext>
            </a:extLst>
          </p:cNvPr>
          <p:cNvGraphicFramePr/>
          <p:nvPr/>
        </p:nvGraphicFramePr>
        <p:xfrm>
          <a:off x="658916" y="1466163"/>
          <a:ext cx="5544457" cy="49918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2">
            <a:extLst>
              <a:ext uri="{FF2B5EF4-FFF2-40B4-BE49-F238E27FC236}">
                <a16:creationId xmlns:a16="http://schemas.microsoft.com/office/drawing/2014/main" id="{797A7017-F85D-FC86-C70F-3571D4C83203}"/>
              </a:ext>
            </a:extLst>
          </p:cNvPr>
          <p:cNvGraphicFramePr>
            <a:graphicFrameLocks/>
          </p:cNvGraphicFramePr>
          <p:nvPr/>
        </p:nvGraphicFramePr>
        <p:xfrm>
          <a:off x="6355975" y="1466163"/>
          <a:ext cx="5629837" cy="4991869"/>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Billede 1">
            <a:extLst>
              <a:ext uri="{FF2B5EF4-FFF2-40B4-BE49-F238E27FC236}">
                <a16:creationId xmlns:a16="http://schemas.microsoft.com/office/drawing/2014/main" id="{630A063F-5068-5CAB-AA71-AC0B8B090A2E}"/>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a:fillRect/>
          </a:stretch>
        </p:blipFill>
        <p:spPr bwMode="auto">
          <a:xfrm>
            <a:off x="0" y="1049349"/>
            <a:ext cx="12224000" cy="580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felt 2">
            <a:extLst>
              <a:ext uri="{FF2B5EF4-FFF2-40B4-BE49-F238E27FC236}">
                <a16:creationId xmlns:a16="http://schemas.microsoft.com/office/drawing/2014/main" id="{4BDEF5C5-D67A-2C42-F2DB-534641130B3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Forskning</a:t>
            </a:r>
          </a:p>
        </p:txBody>
      </p:sp>
    </p:spTree>
    <p:extLst>
      <p:ext uri="{BB962C8B-B14F-4D97-AF65-F5344CB8AC3E}">
        <p14:creationId xmlns:p14="http://schemas.microsoft.com/office/powerpoint/2010/main" val="180568052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652" y="399968"/>
            <a:ext cx="9753600" cy="788121"/>
          </a:xfrm>
        </p:spPr>
        <p:txBody>
          <a:bodyPr/>
          <a:lstStyle/>
          <a:p>
            <a:r>
              <a:rPr lang="da-DK" sz="3000" dirty="0">
                <a:solidFill>
                  <a:srgbClr val="211A52"/>
                </a:solidFill>
                <a:latin typeface="Arial Black" panose="020B0604020202020204" pitchFamily="34" charset="0"/>
                <a:cs typeface="Arial Black" panose="020B0604020202020204" pitchFamily="34" charset="0"/>
              </a:rPr>
              <a:t>FORSKNINGMÆSSIGE NØGLETAL</a:t>
            </a:r>
          </a:p>
        </p:txBody>
      </p:sp>
      <p:sp>
        <p:nvSpPr>
          <p:cNvPr id="8" name="Tekstfelt 7"/>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Forskning</a:t>
            </a:r>
          </a:p>
        </p:txBody>
      </p:sp>
      <p:pic>
        <p:nvPicPr>
          <p:cNvPr id="9" name="Billede 8">
            <a:extLst>
              <a:ext uri="{FF2B5EF4-FFF2-40B4-BE49-F238E27FC236}">
                <a16:creationId xmlns:a16="http://schemas.microsoft.com/office/drawing/2014/main" id="{910F6B45-BAB1-6043-9B73-AB0A5F9BB42B}"/>
              </a:ext>
            </a:extLst>
          </p:cNvPr>
          <p:cNvPicPr>
            <a:picLocks noChangeAspect="1"/>
          </p:cNvPicPr>
          <p:nvPr/>
        </p:nvPicPr>
        <p:blipFill>
          <a:blip r:embed="rId3"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p:graphicFrame>
        <p:nvGraphicFramePr>
          <p:cNvPr id="3" name="Diagram 4">
            <a:extLst>
              <a:ext uri="{FF2B5EF4-FFF2-40B4-BE49-F238E27FC236}">
                <a16:creationId xmlns:a16="http://schemas.microsoft.com/office/drawing/2014/main" id="{115525E8-C69E-0F41-0127-1E1D0272AACE}"/>
              </a:ext>
            </a:extLst>
          </p:cNvPr>
          <p:cNvGraphicFramePr/>
          <p:nvPr>
            <p:extLst>
              <p:ext uri="{D42A27DB-BD31-4B8C-83A1-F6EECF244321}">
                <p14:modId xmlns:p14="http://schemas.microsoft.com/office/powerpoint/2010/main" val="3216164449"/>
              </p:ext>
            </p:extLst>
          </p:nvPr>
        </p:nvGraphicFramePr>
        <p:xfrm>
          <a:off x="551543" y="1491725"/>
          <a:ext cx="5544457" cy="42137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4">
            <a:extLst>
              <a:ext uri="{FF2B5EF4-FFF2-40B4-BE49-F238E27FC236}">
                <a16:creationId xmlns:a16="http://schemas.microsoft.com/office/drawing/2014/main" id="{E8BF1E7D-A440-6338-01CB-6BBD2335B2A8}"/>
              </a:ext>
            </a:extLst>
          </p:cNvPr>
          <p:cNvGraphicFramePr/>
          <p:nvPr/>
        </p:nvGraphicFramePr>
        <p:xfrm>
          <a:off x="6326776" y="1463039"/>
          <a:ext cx="5544457" cy="42137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8193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1"/>
          </p:nvPr>
        </p:nvPicPr>
        <p:blipFill rotWithShape="1">
          <a:blip r:embed="rId2" cstate="email">
            <a:extLst>
              <a:ext uri="{28A0092B-C50C-407E-A947-70E740481C1C}">
                <a14:useLocalDpi xmlns:a14="http://schemas.microsoft.com/office/drawing/2010/main" val="0"/>
              </a:ext>
            </a:extLst>
          </a:blip>
          <a:srcRect/>
          <a:stretch/>
        </p:blipFill>
        <p:spPr>
          <a:xfrm>
            <a:off x="-1007486" y="-1255352"/>
            <a:ext cx="15337971" cy="8627609"/>
          </a:xfrm>
        </p:spPr>
      </p:pic>
      <p:sp>
        <p:nvSpPr>
          <p:cNvPr id="3" name="Titel 2"/>
          <p:cNvSpPr>
            <a:spLocks noGrp="1"/>
          </p:cNvSpPr>
          <p:nvPr>
            <p:ph type="title"/>
          </p:nvPr>
        </p:nvSpPr>
        <p:spPr>
          <a:xfrm>
            <a:off x="2441575" y="3008923"/>
            <a:ext cx="7341129" cy="840153"/>
          </a:xfrm>
        </p:spPr>
        <p:txBody>
          <a:bodyPr anchor="ctr"/>
          <a:lstStyle/>
          <a:p>
            <a:r>
              <a:rPr lang="da-DK" dirty="0">
                <a:solidFill>
                  <a:srgbClr val="211A52"/>
                </a:solidFill>
                <a:latin typeface="Arial Black" panose="020B0604020202020204" pitchFamily="34" charset="0"/>
                <a:cs typeface="Arial Black" panose="020B0604020202020204" pitchFamily="34" charset="0"/>
              </a:rPr>
              <a:t>VIDENSAMARBEJDE</a:t>
            </a:r>
          </a:p>
        </p:txBody>
      </p:sp>
    </p:spTree>
    <p:extLst>
      <p:ext uri="{BB962C8B-B14F-4D97-AF65-F5344CB8AC3E}">
        <p14:creationId xmlns:p14="http://schemas.microsoft.com/office/powerpoint/2010/main" val="15419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B9B55AE-9B2C-49E5-9174-285FBF72F534}"/>
              </a:ext>
            </a:extLst>
          </p:cNvPr>
          <p:cNvSpPr>
            <a:spLocks noGrp="1"/>
          </p:cNvSpPr>
          <p:nvPr>
            <p:ph type="sldNum" sz="quarter" idx="10"/>
          </p:nvPr>
        </p:nvSpPr>
        <p:spPr/>
        <p:txBody>
          <a:bodyPr/>
          <a:lstStyle/>
          <a:p>
            <a:fld id="{D8D877B3-D348-4611-9BDB-C5374591D951}" type="slidenum">
              <a:rPr lang="en-US" smtClean="0"/>
              <a:pPr/>
              <a:t>35</a:t>
            </a:fld>
            <a:endParaRPr lang="en-US" dirty="0"/>
          </a:p>
        </p:txBody>
      </p:sp>
      <p:sp>
        <p:nvSpPr>
          <p:cNvPr id="4" name="Titel 3">
            <a:extLst>
              <a:ext uri="{FF2B5EF4-FFF2-40B4-BE49-F238E27FC236}">
                <a16:creationId xmlns:a16="http://schemas.microsoft.com/office/drawing/2014/main" id="{857D0392-BCB4-412D-880B-366A401BFD39}"/>
              </a:ext>
            </a:extLst>
          </p:cNvPr>
          <p:cNvSpPr>
            <a:spLocks noGrp="1"/>
          </p:cNvSpPr>
          <p:nvPr>
            <p:ph type="title"/>
          </p:nvPr>
        </p:nvSpPr>
        <p:spPr>
          <a:xfrm>
            <a:off x="587374" y="391357"/>
            <a:ext cx="5788374" cy="1621619"/>
          </a:xfrm>
        </p:spPr>
        <p:txBody>
          <a:bodyPr/>
          <a:lstStyle/>
          <a:p>
            <a:r>
              <a:rPr lang="da-DK" sz="3000" dirty="0">
                <a:latin typeface="Arial Black" panose="020B0604020202020204" pitchFamily="34" charset="0"/>
                <a:cs typeface="Arial Black" panose="020B0604020202020204" pitchFamily="34" charset="0"/>
              </a:rPr>
              <a:t>TRADITION FOR AT SAMARBEJDE</a:t>
            </a:r>
            <a:endParaRPr lang="da-DK" sz="1600" b="0" dirty="0">
              <a:latin typeface="Arial" panose="020B0604020202020204" pitchFamily="34" charset="0"/>
              <a:cs typeface="Arial" panose="020B0604020202020204" pitchFamily="34" charset="0"/>
            </a:endParaRPr>
          </a:p>
        </p:txBody>
      </p:sp>
      <p:sp>
        <p:nvSpPr>
          <p:cNvPr id="12" name="Text Placeholder 4">
            <a:extLst>
              <a:ext uri="{FF2B5EF4-FFF2-40B4-BE49-F238E27FC236}">
                <a16:creationId xmlns:a16="http://schemas.microsoft.com/office/drawing/2014/main" id="{0386CC37-961F-5BA9-E4F6-DEBC5B982A0B}"/>
              </a:ext>
            </a:extLst>
          </p:cNvPr>
          <p:cNvSpPr>
            <a:spLocks noGrp="1"/>
          </p:cNvSpPr>
          <p:nvPr>
            <p:ph type="body" sz="quarter" idx="12"/>
          </p:nvPr>
        </p:nvSpPr>
        <p:spPr>
          <a:xfrm>
            <a:off x="587375" y="1963106"/>
            <a:ext cx="5901107" cy="4795689"/>
          </a:xfrm>
        </p:spPr>
        <p:txBody>
          <a:bodyPr>
            <a:normAutofit/>
          </a:bodyPr>
          <a:lstStyle/>
          <a:p>
            <a:pPr>
              <a:lnSpc>
                <a:spcPct val="120000"/>
              </a:lnSpc>
            </a:pPr>
            <a:r>
              <a:rPr lang="da-DK" dirty="0"/>
              <a:t>AAU’s problembaserede forsknings- og læringsmodel skaber innovative løsninger på virkelige samfundsudfordringer gennem samarbejde mellem studerende, forskere og eksterne partnere.</a:t>
            </a:r>
          </a:p>
          <a:p>
            <a:pPr>
              <a:lnSpc>
                <a:spcPct val="120000"/>
              </a:lnSpc>
            </a:pPr>
            <a:r>
              <a:rPr lang="da-DK" dirty="0">
                <a:latin typeface="Arial" panose="020B0604020202020204" pitchFamily="34" charset="0"/>
                <a:cs typeface="Arial" panose="020B0604020202020204" pitchFamily="34" charset="0"/>
              </a:rPr>
              <a:t>Videnskab bedrives i tæt samarbejde med erhvervsliv og offentlige partnere.</a:t>
            </a:r>
          </a:p>
          <a:p>
            <a:pPr>
              <a:lnSpc>
                <a:spcPct val="120000"/>
              </a:lnSpc>
            </a:pPr>
            <a:r>
              <a:rPr lang="da-DK" dirty="0">
                <a:latin typeface="Arial" panose="020B0604020202020204" pitchFamily="34" charset="0"/>
                <a:cs typeface="Arial" panose="020B0604020202020204" pitchFamily="34" charset="0"/>
              </a:rPr>
              <a:t>En AAU-kultur, der understøtter dynamik og handlekraft hos studerende og ansatte.</a:t>
            </a:r>
          </a:p>
          <a:p>
            <a:pPr>
              <a:lnSpc>
                <a:spcPct val="120000"/>
              </a:lnSpc>
            </a:pPr>
            <a:r>
              <a:rPr lang="da-DK" dirty="0">
                <a:latin typeface="Arial" panose="020B0604020202020204" pitchFamily="34" charset="0"/>
                <a:cs typeface="Arial" panose="020B0604020202020204" pitchFamily="34" charset="0"/>
              </a:rPr>
              <a:t>Skarpt fokus på at udvikle nye måder at understøtte </a:t>
            </a:r>
            <a:r>
              <a:rPr lang="da-DK" dirty="0" err="1">
                <a:latin typeface="Arial" panose="020B0604020202020204" pitchFamily="34" charset="0"/>
                <a:cs typeface="Arial" panose="020B0604020202020204" pitchFamily="34" charset="0"/>
              </a:rPr>
              <a:t>vidensamarbejde</a:t>
            </a:r>
            <a:r>
              <a:rPr lang="da-DK" dirty="0">
                <a:latin typeface="Arial" panose="020B0604020202020204" pitchFamily="34" charset="0"/>
                <a:cs typeface="Arial" panose="020B0604020202020204" pitchFamily="34" charset="0"/>
              </a:rPr>
              <a:t>.</a:t>
            </a:r>
            <a:endParaRPr lang="da-DK" sz="1400" dirty="0">
              <a:latin typeface="Arial" panose="020B0604020202020204" pitchFamily="34" charset="0"/>
              <a:cs typeface="Arial" panose="020B0604020202020204" pitchFamily="34" charset="0"/>
            </a:endParaRPr>
          </a:p>
          <a:p>
            <a:pPr>
              <a:spcBef>
                <a:spcPts val="0"/>
              </a:spcBef>
              <a:spcAft>
                <a:spcPts val="1200"/>
              </a:spcAft>
            </a:pP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1200"/>
              </a:spcAf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effectLst/>
              <a:latin typeface="Barlow Light" panose="00000400000000000000" pitchFamily="2" charset="0"/>
              <a:ea typeface="Calibri" panose="020F0502020204030204" pitchFamily="34" charset="0"/>
            </a:endParaRPr>
          </a:p>
          <a:p>
            <a:pPr marL="0" indent="0">
              <a:lnSpc>
                <a:spcPct val="120000"/>
              </a:lnSpc>
              <a:spcBef>
                <a:spcPts val="0"/>
              </a:spcBef>
              <a:spcAft>
                <a:spcPts val="1200"/>
              </a:spcAft>
              <a:buNone/>
            </a:pPr>
            <a:endParaRPr lang="en-US" dirty="0"/>
          </a:p>
        </p:txBody>
      </p:sp>
      <p:sp>
        <p:nvSpPr>
          <p:cNvPr id="5" name="Tekstfelt 4">
            <a:extLst>
              <a:ext uri="{FF2B5EF4-FFF2-40B4-BE49-F238E27FC236}">
                <a16:creationId xmlns:a16="http://schemas.microsoft.com/office/drawing/2014/main" id="{3B2CAAD0-1759-A1E2-897C-FAE2F32F8932}"/>
              </a:ext>
            </a:extLst>
          </p:cNvPr>
          <p:cNvSpPr txBox="1"/>
          <p:nvPr/>
        </p:nvSpPr>
        <p:spPr>
          <a:xfrm>
            <a:off x="0" y="0"/>
            <a:ext cx="3200400" cy="370290"/>
          </a:xfrm>
          <a:prstGeom prst="rect">
            <a:avLst/>
          </a:prstGeom>
          <a:solidFill>
            <a:srgbClr val="002060"/>
          </a:solidFill>
        </p:spPr>
        <p:txBody>
          <a:bodyPr wrap="square" rtlCol="0">
            <a:spAutoFit/>
          </a:bodyPr>
          <a:lstStyle/>
          <a:p>
            <a:r>
              <a:rPr lang="da-DK" b="1" dirty="0">
                <a:solidFill>
                  <a:schemeClr val="bg1"/>
                </a:solidFill>
              </a:rPr>
              <a:t>Samarbejde  </a:t>
            </a:r>
          </a:p>
        </p:txBody>
      </p:sp>
      <p:sp>
        <p:nvSpPr>
          <p:cNvPr id="6" name="Freeform 14">
            <a:extLst>
              <a:ext uri="{FF2B5EF4-FFF2-40B4-BE49-F238E27FC236}">
                <a16:creationId xmlns:a16="http://schemas.microsoft.com/office/drawing/2014/main" id="{D78D5BD0-2F95-94FE-8C91-B0C28AD3F786}"/>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0" name="Pladsholder til billede 9">
            <a:extLst>
              <a:ext uri="{FF2B5EF4-FFF2-40B4-BE49-F238E27FC236}">
                <a16:creationId xmlns:a16="http://schemas.microsoft.com/office/drawing/2014/main" id="{2D42E01D-2A96-4F09-6E4A-75E52FB7E2B9}"/>
              </a:ext>
            </a:extLst>
          </p:cNvPr>
          <p:cNvSpPr>
            <a:spLocks noGrp="1"/>
          </p:cNvSpPr>
          <p:nvPr>
            <p:ph type="pic" sz="quarter" idx="11"/>
          </p:nvPr>
        </p:nvSpPr>
        <p:spPr/>
        <p:txBody>
          <a:bodyPr/>
          <a:lstStyle/>
          <a:p>
            <a:endParaRPr lang="da-DK"/>
          </a:p>
        </p:txBody>
      </p:sp>
      <p:pic>
        <p:nvPicPr>
          <p:cNvPr id="11" name="Pladsholder til billede 9">
            <a:extLst>
              <a:ext uri="{FF2B5EF4-FFF2-40B4-BE49-F238E27FC236}">
                <a16:creationId xmlns:a16="http://schemas.microsoft.com/office/drawing/2014/main" id="{C8744DD7-957D-B05A-7763-3AEBE9DEBDF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438768" y="0"/>
            <a:ext cx="4753232" cy="6858000"/>
          </a:xfrm>
          <a:prstGeom prst="rect">
            <a:avLst/>
          </a:prstGeom>
        </p:spPr>
      </p:pic>
    </p:spTree>
    <p:extLst>
      <p:ext uri="{BB962C8B-B14F-4D97-AF65-F5344CB8AC3E}">
        <p14:creationId xmlns:p14="http://schemas.microsoft.com/office/powerpoint/2010/main" val="3699425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75798" y="393440"/>
            <a:ext cx="8112127" cy="1474385"/>
          </a:xfrm>
        </p:spPr>
        <p:txBody>
          <a:bodyPr rtlCol="0"/>
          <a:lstStyle/>
          <a:p>
            <a:pPr rtl="0"/>
            <a:r>
              <a:rPr lang="da-DK" sz="3000" dirty="0">
                <a:solidFill>
                  <a:srgbClr val="211A52"/>
                </a:solidFill>
                <a:latin typeface="Arial Black" panose="020B0604020202020204" pitchFamily="34" charset="0"/>
                <a:cs typeface="Arial Black" panose="020B0604020202020204" pitchFamily="34" charset="0"/>
              </a:rPr>
              <a:t>STÆRKE TIL SAMARBEJDE</a:t>
            </a:r>
          </a:p>
        </p:txBody>
      </p:sp>
      <p:sp>
        <p:nvSpPr>
          <p:cNvPr id="4" name="TextBox 19"/>
          <p:cNvSpPr txBox="1"/>
          <p:nvPr/>
        </p:nvSpPr>
        <p:spPr>
          <a:xfrm>
            <a:off x="587374" y="4021644"/>
            <a:ext cx="3098361" cy="313932"/>
          </a:xfrm>
          <a:prstGeom prst="rect">
            <a:avLst/>
          </a:prstGeom>
          <a:noFill/>
        </p:spPr>
        <p:txBody>
          <a:bodyPr wrap="square" lIns="0" rIns="0" rtlCol="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6" name="TextBox 20"/>
          <p:cNvSpPr txBox="1"/>
          <p:nvPr/>
        </p:nvSpPr>
        <p:spPr>
          <a:xfrm>
            <a:off x="935502" y="4737160"/>
            <a:ext cx="3098361" cy="1415772"/>
          </a:xfrm>
          <a:prstGeom prst="rect">
            <a:avLst/>
          </a:prstGeom>
          <a:noFill/>
        </p:spPr>
        <p:txBody>
          <a:bodyPr wrap="square" lIns="0" rIns="0" rtlCol="0">
            <a:spAutoFit/>
          </a:bodyPr>
          <a:lstStyle/>
          <a:p>
            <a:pPr marL="0" marR="0" lvl="0" indent="0" defTabSz="914220" rtl="0" eaLnBrk="1" fontAlgn="auto" latinLnBrk="0" hangingPunct="1">
              <a:lnSpc>
                <a:spcPct val="100000"/>
              </a:lnSpc>
              <a:spcBef>
                <a:spcPts val="0"/>
              </a:spcBef>
              <a:spcAft>
                <a:spcPts val="0"/>
              </a:spcAft>
              <a:buClrTx/>
              <a:buSzTx/>
              <a:buFontTx/>
              <a:buNone/>
              <a:tabLst/>
              <a:defRPr/>
            </a:pPr>
            <a:r>
              <a:rPr kumimoji="0" lang="da-DK" sz="160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AAU ligger i top 4, ift. aktive options-, licens- og salgsaftaler.</a:t>
            </a:r>
          </a:p>
          <a:p>
            <a:pPr marL="0" marR="0" lvl="0" indent="0" defTabSz="914220" rtl="0" eaLnBrk="1" fontAlgn="auto" latinLnBrk="0" hangingPunct="1">
              <a:lnSpc>
                <a:spcPct val="100000"/>
              </a:lnSpc>
              <a:spcBef>
                <a:spcPts val="0"/>
              </a:spcBef>
              <a:spcAft>
                <a:spcPts val="0"/>
              </a:spcAft>
              <a:buClrTx/>
              <a:buSzTx/>
              <a:buFontTx/>
              <a:buNone/>
              <a:tabLst/>
              <a:defRPr/>
            </a:pPr>
            <a:endParaRPr lang="da-DK" sz="1080" b="1" dirty="0">
              <a:solidFill>
                <a:srgbClr val="211A52"/>
              </a:solidFill>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lang="da-DK" sz="1080" b="1" dirty="0">
              <a:solidFill>
                <a:srgbClr val="211A52"/>
              </a:solidFill>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p:txBody>
      </p:sp>
      <p:sp>
        <p:nvSpPr>
          <p:cNvPr id="7" name="TextBox 19"/>
          <p:cNvSpPr txBox="1"/>
          <p:nvPr/>
        </p:nvSpPr>
        <p:spPr>
          <a:xfrm>
            <a:off x="4639601" y="4021644"/>
            <a:ext cx="2973499" cy="806375"/>
          </a:xfrm>
          <a:prstGeom prst="rect">
            <a:avLst/>
          </a:prstGeom>
          <a:noFill/>
        </p:spPr>
        <p:txBody>
          <a:bodyPr wrap="square" lIns="0" rIns="0"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SMIDIG TILGANG TIL SAMARBEJDE</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8" name="TextBox 20"/>
          <p:cNvSpPr txBox="1"/>
          <p:nvPr/>
        </p:nvSpPr>
        <p:spPr>
          <a:xfrm>
            <a:off x="4806875" y="4737160"/>
            <a:ext cx="3550329" cy="1243417"/>
          </a:xfrm>
          <a:prstGeom prst="rect">
            <a:avLst/>
          </a:prstGeom>
          <a:noFill/>
        </p:spPr>
        <p:txBody>
          <a:bodyPr wrap="square" lIns="0" rIns="0" rtlCol="0">
            <a:spAutoFit/>
          </a:bodyPr>
          <a:lstStyle/>
          <a:p>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Forskningstunge virksomheder anser AAU som det bedste danske universitet til at varetage processen fra patent til kommercialisering.</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Ellipse 13"/>
          <p:cNvSpPr/>
          <p:nvPr/>
        </p:nvSpPr>
        <p:spPr>
          <a:xfrm>
            <a:off x="10041538" y="3670684"/>
            <a:ext cx="108012" cy="101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kstfelt 20"/>
          <p:cNvSpPr txBox="1"/>
          <p:nvPr/>
        </p:nvSpPr>
        <p:spPr>
          <a:xfrm>
            <a:off x="8659150" y="4737160"/>
            <a:ext cx="3431250" cy="1489639"/>
          </a:xfrm>
          <a:prstGeom prst="rect">
            <a:avLst/>
          </a:prstGeom>
          <a:noFill/>
        </p:spPr>
        <p:txBody>
          <a:bodyPr wrap="square" rtlCol="0">
            <a:spAutoFit/>
          </a:bodyPr>
          <a:lstStyle/>
          <a:p>
            <a:pPr defTabSz="914330">
              <a:defRPr/>
            </a:pP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I 2024 er der oprettet 615 forskningsaftaler mellem offentlige/private aktører og AAU. Det giver AAU en 2. plads blandt de danske universiteter.</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08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p:txBody>
      </p:sp>
      <p:sp>
        <p:nvSpPr>
          <p:cNvPr id="23" name="Tekstfelt 22"/>
          <p:cNvSpPr txBox="1"/>
          <p:nvPr/>
        </p:nvSpPr>
        <p:spPr>
          <a:xfrm>
            <a:off x="8357205" y="4030675"/>
            <a:ext cx="3368667" cy="806375"/>
          </a:xfrm>
          <a:prstGeom prst="rect">
            <a:avLst/>
          </a:prstGeom>
          <a:noFill/>
        </p:spPr>
        <p:txBody>
          <a:bodyPr wrap="square" rtlCol="0">
            <a:spAutoFit/>
          </a:bodyPr>
          <a:lstStyle/>
          <a:p>
            <a:pPr algn="ctr"/>
            <a:r>
              <a:rPr kumimoji="0" lang="nn-NO"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BEDST TIL FORSKNINGSAFTALER</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15" name="Tekstfelt 14"/>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Samarbejde</a:t>
            </a:r>
            <a:r>
              <a:rPr kumimoji="0" lang="da-DK" sz="1800" b="1" i="0" u="none" strike="noStrike" kern="1200" cap="none" spc="0" normalizeH="0" baseline="0" noProof="0" dirty="0">
                <a:ln>
                  <a:noFill/>
                </a:ln>
                <a:solidFill>
                  <a:prstClr val="white"/>
                </a:solidFill>
                <a:effectLst/>
                <a:uLnTx/>
                <a:uFillTx/>
                <a:latin typeface="Arial"/>
                <a:ea typeface="+mn-ea"/>
                <a:cs typeface="+mn-cs"/>
              </a:rPr>
              <a:t>  </a:t>
            </a:r>
          </a:p>
        </p:txBody>
      </p:sp>
      <p:sp>
        <p:nvSpPr>
          <p:cNvPr id="19"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l" defTabSz="685748" rtl="0" eaLnBrk="1" fontAlgn="auto" latinLnBrk="0" hangingPunct="1">
              <a:lnSpc>
                <a:spcPct val="100000"/>
              </a:lnSpc>
              <a:spcBef>
                <a:spcPts val="0"/>
              </a:spcBef>
              <a:spcAft>
                <a:spcPts val="0"/>
              </a:spcAft>
              <a:buClrTx/>
              <a:buSzTx/>
              <a:buFontTx/>
              <a:buNone/>
              <a:tabLst/>
              <a:defRPr/>
            </a:pPr>
            <a:endParaRPr kumimoji="0" lang="da-DK" sz="1350" b="0" i="0" u="none" strike="noStrike" kern="1200" cap="none" spc="0" normalizeH="0" baseline="0" noProof="0" dirty="0">
              <a:ln>
                <a:noFill/>
              </a:ln>
              <a:solidFill>
                <a:srgbClr val="211A52"/>
              </a:solidFill>
              <a:effectLst/>
              <a:uLnTx/>
              <a:uFillTx/>
              <a:latin typeface="Arial"/>
              <a:ea typeface="+mn-ea"/>
              <a:cs typeface="+mn-cs"/>
            </a:endParaRPr>
          </a:p>
        </p:txBody>
      </p:sp>
      <p:pic>
        <p:nvPicPr>
          <p:cNvPr id="20" name="Billede 19">
            <a:extLst>
              <a:ext uri="{FF2B5EF4-FFF2-40B4-BE49-F238E27FC236}">
                <a16:creationId xmlns:a16="http://schemas.microsoft.com/office/drawing/2014/main" id="{9E89E486-137D-4340-8B86-092B9B1C4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82" y="2269864"/>
            <a:ext cx="1513944" cy="1215614"/>
          </a:xfrm>
          <a:prstGeom prst="rect">
            <a:avLst/>
          </a:prstGeom>
        </p:spPr>
      </p:pic>
      <p:pic>
        <p:nvPicPr>
          <p:cNvPr id="22" name="Billede 21">
            <a:extLst>
              <a:ext uri="{FF2B5EF4-FFF2-40B4-BE49-F238E27FC236}">
                <a16:creationId xmlns:a16="http://schemas.microsoft.com/office/drawing/2014/main" id="{32F18A9B-912E-4E18-9481-2A739CC18E2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5096" y="2098485"/>
            <a:ext cx="1608784" cy="1610025"/>
          </a:xfrm>
          <a:prstGeom prst="rect">
            <a:avLst/>
          </a:prstGeom>
        </p:spPr>
      </p:pic>
      <p:pic>
        <p:nvPicPr>
          <p:cNvPr id="24" name="Billede 23">
            <a:extLst>
              <a:ext uri="{FF2B5EF4-FFF2-40B4-BE49-F238E27FC236}">
                <a16:creationId xmlns:a16="http://schemas.microsoft.com/office/drawing/2014/main" id="{5A9BD0C8-A847-42A7-B2BC-90D77B51DD5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70471" y="2025748"/>
            <a:ext cx="1742133" cy="1695581"/>
          </a:xfrm>
          <a:prstGeom prst="rect">
            <a:avLst/>
          </a:prstGeom>
        </p:spPr>
      </p:pic>
      <p:sp>
        <p:nvSpPr>
          <p:cNvPr id="2" name="TextBox 19">
            <a:extLst>
              <a:ext uri="{FF2B5EF4-FFF2-40B4-BE49-F238E27FC236}">
                <a16:creationId xmlns:a16="http://schemas.microsoft.com/office/drawing/2014/main" id="{C3B198CB-6269-C8BB-455B-66340D58FB9A}"/>
              </a:ext>
            </a:extLst>
          </p:cNvPr>
          <p:cNvSpPr txBox="1"/>
          <p:nvPr/>
        </p:nvSpPr>
        <p:spPr>
          <a:xfrm>
            <a:off x="649804" y="4030675"/>
            <a:ext cx="2973499" cy="806375"/>
          </a:xfrm>
          <a:prstGeom prst="rect">
            <a:avLst/>
          </a:prstGeom>
          <a:noFill/>
        </p:spPr>
        <p:txBody>
          <a:bodyPr wrap="square" lIns="0" rIns="0"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KOMMERCIEL PORTEFØLJE</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620128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9B9B55AE-9B2C-49E5-9174-285FBF72F534}"/>
              </a:ext>
            </a:extLst>
          </p:cNvPr>
          <p:cNvSpPr>
            <a:spLocks noGrp="1"/>
          </p:cNvSpPr>
          <p:nvPr>
            <p:ph type="sldNum" sz="quarter" idx="10"/>
          </p:nvPr>
        </p:nvSpPr>
        <p:spPr/>
        <p:txBody>
          <a:bodyPr/>
          <a:lstStyle/>
          <a:p>
            <a:fld id="{D8D877B3-D348-4611-9BDB-C5374591D951}" type="slidenum">
              <a:rPr lang="en-US" smtClean="0"/>
              <a:pPr/>
              <a:t>37</a:t>
            </a:fld>
            <a:endParaRPr lang="en-US" dirty="0"/>
          </a:p>
        </p:txBody>
      </p:sp>
      <p:sp>
        <p:nvSpPr>
          <p:cNvPr id="12" name="Text Placeholder 4">
            <a:extLst>
              <a:ext uri="{FF2B5EF4-FFF2-40B4-BE49-F238E27FC236}">
                <a16:creationId xmlns:a16="http://schemas.microsoft.com/office/drawing/2014/main" id="{0386CC37-961F-5BA9-E4F6-DEBC5B982A0B}"/>
              </a:ext>
            </a:extLst>
          </p:cNvPr>
          <p:cNvSpPr>
            <a:spLocks noGrp="1"/>
          </p:cNvSpPr>
          <p:nvPr>
            <p:ph type="body" sz="quarter" idx="12"/>
          </p:nvPr>
        </p:nvSpPr>
        <p:spPr>
          <a:xfrm>
            <a:off x="587375" y="2359615"/>
            <a:ext cx="5901107" cy="4795689"/>
          </a:xfrm>
        </p:spPr>
        <p:txBody>
          <a:bodyPr>
            <a:normAutofit/>
          </a:bodyPr>
          <a:lstStyle/>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Klyngesamarbejde</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Entreprenørskab</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SMV samarbejde</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Strategiske partnerskaber</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Erhvervs Ph.d., post docs, 20 % professor mm. </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Studentersamarbejde (projekt, praktik, studiejob)</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Forskningssamarbejde med 3. parts finansiering</a:t>
            </a:r>
          </a:p>
          <a:p>
            <a:pPr>
              <a:lnSpc>
                <a:spcPct val="121000"/>
              </a:lnSpc>
              <a:spcBef>
                <a:spcPts val="1200"/>
              </a:spcBef>
            </a:pPr>
            <a:r>
              <a:rPr lang="da-DK" dirty="0">
                <a:solidFill>
                  <a:srgbClr val="211A52"/>
                </a:solidFill>
                <a:latin typeface="Arial" panose="020B0604020202020204" pitchFamily="34" charset="0"/>
                <a:cs typeface="Arial" panose="020B0604020202020204" pitchFamily="34" charset="0"/>
              </a:rPr>
              <a:t>Brug af faciliteter og udstyr</a:t>
            </a:r>
          </a:p>
          <a:p>
            <a:pPr>
              <a:spcBef>
                <a:spcPts val="0"/>
              </a:spcBef>
              <a:spcAft>
                <a:spcPts val="1200"/>
              </a:spcAft>
            </a:pPr>
            <a:endParaRPr lang="da-DK" sz="1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1200"/>
              </a:spcAf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solidFill>
                <a:srgbClr val="211A52"/>
              </a:solidFill>
              <a:effectLst/>
              <a:latin typeface="Barlow Light" panose="00000400000000000000" pitchFamily="2" charset="0"/>
              <a:ea typeface="Calibri" panose="020F0502020204030204" pitchFamily="34" charset="0"/>
            </a:endParaRPr>
          </a:p>
          <a:p>
            <a:pPr marL="0" lvl="0" indent="0">
              <a:lnSpc>
                <a:spcPct val="120000"/>
              </a:lnSpc>
              <a:spcBef>
                <a:spcPts val="0"/>
              </a:spcBef>
              <a:spcAft>
                <a:spcPts val="1200"/>
              </a:spcAft>
              <a:buNone/>
              <a:tabLst>
                <a:tab pos="457200" algn="l"/>
              </a:tabLst>
            </a:pPr>
            <a:endParaRPr lang="da-DK" dirty="0">
              <a:effectLst/>
              <a:latin typeface="Barlow Light" panose="00000400000000000000" pitchFamily="2" charset="0"/>
              <a:ea typeface="Calibri" panose="020F0502020204030204" pitchFamily="34" charset="0"/>
            </a:endParaRPr>
          </a:p>
          <a:p>
            <a:pPr marL="0" indent="0">
              <a:lnSpc>
                <a:spcPct val="120000"/>
              </a:lnSpc>
              <a:spcBef>
                <a:spcPts val="0"/>
              </a:spcBef>
              <a:spcAft>
                <a:spcPts val="1200"/>
              </a:spcAft>
              <a:buNone/>
            </a:pPr>
            <a:endParaRPr lang="en-US" dirty="0"/>
          </a:p>
        </p:txBody>
      </p:sp>
      <p:sp>
        <p:nvSpPr>
          <p:cNvPr id="5" name="Tekstfelt 4">
            <a:extLst>
              <a:ext uri="{FF2B5EF4-FFF2-40B4-BE49-F238E27FC236}">
                <a16:creationId xmlns:a16="http://schemas.microsoft.com/office/drawing/2014/main" id="{3B2CAAD0-1759-A1E2-897C-FAE2F32F8932}"/>
              </a:ext>
            </a:extLst>
          </p:cNvPr>
          <p:cNvSpPr txBox="1"/>
          <p:nvPr/>
        </p:nvSpPr>
        <p:spPr>
          <a:xfrm>
            <a:off x="0" y="0"/>
            <a:ext cx="3200400" cy="370290"/>
          </a:xfrm>
          <a:prstGeom prst="rect">
            <a:avLst/>
          </a:prstGeom>
          <a:solidFill>
            <a:srgbClr val="002060"/>
          </a:solidFill>
        </p:spPr>
        <p:txBody>
          <a:bodyPr wrap="square" rtlCol="0">
            <a:spAutoFit/>
          </a:bodyPr>
          <a:lstStyle/>
          <a:p>
            <a:r>
              <a:rPr lang="da-DK" b="1" dirty="0">
                <a:solidFill>
                  <a:schemeClr val="bg1"/>
                </a:solidFill>
              </a:rPr>
              <a:t>Samarbejde  </a:t>
            </a:r>
          </a:p>
        </p:txBody>
      </p:sp>
      <p:sp>
        <p:nvSpPr>
          <p:cNvPr id="6" name="Freeform 14">
            <a:extLst>
              <a:ext uri="{FF2B5EF4-FFF2-40B4-BE49-F238E27FC236}">
                <a16:creationId xmlns:a16="http://schemas.microsoft.com/office/drawing/2014/main" id="{D78D5BD0-2F95-94FE-8C91-B0C28AD3F786}"/>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8" name="Titel 1">
            <a:extLst>
              <a:ext uri="{FF2B5EF4-FFF2-40B4-BE49-F238E27FC236}">
                <a16:creationId xmlns:a16="http://schemas.microsoft.com/office/drawing/2014/main" id="{F6C5EDF2-4C88-532F-76C8-DC9E6F9831CA}"/>
              </a:ext>
            </a:extLst>
          </p:cNvPr>
          <p:cNvSpPr>
            <a:spLocks noGrp="1"/>
          </p:cNvSpPr>
          <p:nvPr>
            <p:ph type="title"/>
          </p:nvPr>
        </p:nvSpPr>
        <p:spPr>
          <a:xfrm>
            <a:off x="615214" y="382427"/>
            <a:ext cx="6530383" cy="1621619"/>
          </a:xfrm>
        </p:spPr>
        <p:txBody>
          <a:bodyPr/>
          <a:lstStyle/>
          <a:p>
            <a:r>
              <a:rPr lang="da-DK" sz="3000" dirty="0">
                <a:solidFill>
                  <a:srgbClr val="211A52"/>
                </a:solidFill>
                <a:latin typeface="Arial Black" panose="020B0604020202020204" pitchFamily="34" charset="0"/>
                <a:cs typeface="Arial Black" panose="020B0604020202020204" pitchFamily="34" charset="0"/>
              </a:rPr>
              <a:t>VIDENSAMARBEJDE</a:t>
            </a:r>
            <a:br>
              <a:rPr lang="da-DK" sz="3000" dirty="0">
                <a:solidFill>
                  <a:srgbClr val="211A52"/>
                </a:solidFill>
                <a:latin typeface="Arial Black" panose="020B0604020202020204" pitchFamily="34" charset="0"/>
                <a:cs typeface="Arial Black" panose="020B0604020202020204" pitchFamily="34" charset="0"/>
              </a:rPr>
            </a:br>
            <a:r>
              <a:rPr lang="da-DK" sz="3000" dirty="0">
                <a:solidFill>
                  <a:srgbClr val="211A52"/>
                </a:solidFill>
                <a:latin typeface="Arial Black" panose="020B0604020202020204" pitchFamily="34" charset="0"/>
                <a:cs typeface="Arial Black" panose="020B0604020202020204" pitchFamily="34" charset="0"/>
              </a:rPr>
              <a:t>- FORPLIGTENDE, FOKUSERET, GENSIDIGT </a:t>
            </a:r>
          </a:p>
        </p:txBody>
      </p:sp>
      <p:pic>
        <p:nvPicPr>
          <p:cNvPr id="14" name="Pladsholder til billede 13" descr="Et billede, der indeholder person, Mobiltelefon, tøj, finger&#10;&#10;Indhold genereret af kunstig intelligens kan være forkert.">
            <a:extLst>
              <a:ext uri="{FF2B5EF4-FFF2-40B4-BE49-F238E27FC236}">
                <a16:creationId xmlns:a16="http://schemas.microsoft.com/office/drawing/2014/main" id="{86D18A93-E19F-4337-424D-20AEE3E2E220}"/>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87731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87373" y="381865"/>
            <a:ext cx="7788141" cy="1474385"/>
          </a:xfrm>
        </p:spPr>
        <p:txBody>
          <a:bodyPr rtlCol="0"/>
          <a:lstStyle/>
          <a:p>
            <a:pPr rtl="0"/>
            <a:r>
              <a:rPr lang="en-gb" sz="3000" dirty="0">
                <a:solidFill>
                  <a:srgbClr val="211A52"/>
                </a:solidFill>
                <a:latin typeface="Arial Black" panose="020B0604020202020204" pitchFamily="34" charset="0"/>
                <a:cs typeface="Arial Black" panose="020B0604020202020204" pitchFamily="34" charset="0"/>
              </a:rPr>
              <a:t>SKABER VÆRDI I SAMFUNDET</a:t>
            </a:r>
            <a:endParaRPr lang="da-DK" sz="3000" dirty="0">
              <a:solidFill>
                <a:srgbClr val="211A52"/>
              </a:solidFill>
              <a:latin typeface="Arial Black" panose="020B0604020202020204" pitchFamily="34" charset="0"/>
              <a:cs typeface="Arial Black" panose="020B0604020202020204" pitchFamily="34" charset="0"/>
            </a:endParaRPr>
          </a:p>
        </p:txBody>
      </p:sp>
      <p:sp>
        <p:nvSpPr>
          <p:cNvPr id="4" name="TextBox 19"/>
          <p:cNvSpPr txBox="1"/>
          <p:nvPr/>
        </p:nvSpPr>
        <p:spPr>
          <a:xfrm>
            <a:off x="587375" y="3709125"/>
            <a:ext cx="3063192" cy="830997"/>
          </a:xfrm>
          <a:prstGeom prst="rect">
            <a:avLst/>
          </a:prstGeom>
          <a:noFill/>
        </p:spPr>
        <p:txBody>
          <a:bodyPr wrap="square" lIns="0" rIns="0"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KONKURRENCEEVNEN </a:t>
            </a:r>
          </a:p>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STYRKES</a:t>
            </a:r>
          </a:p>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da-DK" sz="160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6" name="TextBox 20"/>
          <p:cNvSpPr txBox="1"/>
          <p:nvPr/>
        </p:nvSpPr>
        <p:spPr>
          <a:xfrm>
            <a:off x="817030" y="4415536"/>
            <a:ext cx="3759505" cy="1323439"/>
          </a:xfrm>
          <a:prstGeom prst="rect">
            <a:avLst/>
          </a:prstGeom>
          <a:noFill/>
        </p:spPr>
        <p:txBody>
          <a:bodyPr wrap="square" lIns="0" rIns="0" rtlCol="0">
            <a:spAutoFit/>
          </a:bodyPr>
          <a:lstStyle/>
          <a:p>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Mere end 75 % af virksomhederne vurderer, at samarbejdet med AAU i høj eller i nogen grad har medvirket til at styrke deres konkurrenceevne på et eller flere områder.</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p:txBody>
      </p:sp>
      <p:sp>
        <p:nvSpPr>
          <p:cNvPr id="7" name="TextBox 19"/>
          <p:cNvSpPr txBox="1"/>
          <p:nvPr/>
        </p:nvSpPr>
        <p:spPr>
          <a:xfrm>
            <a:off x="4791400" y="3686524"/>
            <a:ext cx="2417825" cy="806375"/>
          </a:xfrm>
          <a:prstGeom prst="rect">
            <a:avLst/>
          </a:prstGeom>
          <a:noFill/>
        </p:spPr>
        <p:txBody>
          <a:bodyPr wrap="square" lIns="0" rIns="0" rtlCol="0">
            <a:spAutoFit/>
          </a:bodyPr>
          <a:lstStyle/>
          <a:p>
            <a:pPr algn="ctr"/>
            <a:r>
              <a:rPr kumimoji="0" lang="da-DK" sz="1600" b="1"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PRODUKTIVITEN </a:t>
            </a:r>
          </a:p>
          <a:p>
            <a:pPr algn="ctr"/>
            <a:r>
              <a:rPr kumimoji="0" lang="da-DK" sz="1600" b="1"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VOKSER</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sp>
        <p:nvSpPr>
          <p:cNvPr id="8" name="TextBox 20"/>
          <p:cNvSpPr txBox="1"/>
          <p:nvPr/>
        </p:nvSpPr>
        <p:spPr>
          <a:xfrm>
            <a:off x="4797044" y="4415536"/>
            <a:ext cx="2774303" cy="997196"/>
          </a:xfrm>
          <a:prstGeom prst="rect">
            <a:avLst/>
          </a:prstGeom>
          <a:noFill/>
        </p:spPr>
        <p:txBody>
          <a:bodyPr wrap="square" lIns="0" rIns="0" rtlCol="0">
            <a:spAutoFit/>
          </a:bodyPr>
          <a:lstStyle/>
          <a:p>
            <a:pPr marL="0" marR="0" lvl="0" indent="0" defTabSz="91433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Virksomhedernes produktivitet vokser i gennemsnit 12 </a:t>
            </a:r>
            <a:r>
              <a:rPr lang="da-DK" sz="1600" dirty="0">
                <a:solidFill>
                  <a:srgbClr val="211A52"/>
                </a:solidFill>
                <a:latin typeface="Arial" panose="020B0604020202020204" pitchFamily="34" charset="0"/>
                <a:cs typeface="Arial" panose="020B0604020202020204" pitchFamily="34" charset="0"/>
              </a:rPr>
              <a:t>%</a:t>
            </a: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 når de samarbejder med AAU. </a:t>
            </a:r>
            <a:endParaRPr kumimoji="0" lang="da-DK" sz="1600" b="1"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endParaRP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08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Ellipse 13"/>
          <p:cNvSpPr/>
          <p:nvPr/>
        </p:nvSpPr>
        <p:spPr>
          <a:xfrm>
            <a:off x="10041538" y="3670684"/>
            <a:ext cx="108012" cy="101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Arial"/>
              <a:ea typeface="+mn-ea"/>
              <a:cs typeface="+mn-cs"/>
            </a:endParaRPr>
          </a:p>
        </p:txBody>
      </p:sp>
      <p:sp>
        <p:nvSpPr>
          <p:cNvPr id="21" name="Tekstfelt 20"/>
          <p:cNvSpPr txBox="1"/>
          <p:nvPr/>
        </p:nvSpPr>
        <p:spPr>
          <a:xfrm>
            <a:off x="8488861" y="4415536"/>
            <a:ext cx="3434057" cy="1323439"/>
          </a:xfrm>
          <a:prstGeom prst="rect">
            <a:avLst/>
          </a:prstGeom>
          <a:noFill/>
        </p:spPr>
        <p:txBody>
          <a:bodyPr wrap="square" rtlCol="0">
            <a:spAutoFit/>
          </a:bodyPr>
          <a:lstStyle/>
          <a:p>
            <a:pPr marL="0" marR="0" lvl="0" indent="0" defTabSz="91433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panose="020B0604020202020204" pitchFamily="34" charset="0"/>
                <a:cs typeface="Arial" panose="020B0604020202020204" pitchFamily="34" charset="0"/>
              </a:rPr>
              <a:t>Mere end 90 % af offentlige samarbejdspartnere angiver, at de i høj eller nogen grad har fået ny inspiration og faglige kompetencer efter samarbejde med AAU.</a:t>
            </a:r>
          </a:p>
        </p:txBody>
      </p:sp>
      <p:sp>
        <p:nvSpPr>
          <p:cNvPr id="23" name="Tekstfelt 22"/>
          <p:cNvSpPr txBox="1"/>
          <p:nvPr/>
        </p:nvSpPr>
        <p:spPr>
          <a:xfrm>
            <a:off x="8135193" y="3670119"/>
            <a:ext cx="3368667" cy="806375"/>
          </a:xfrm>
          <a:prstGeom prst="rect">
            <a:avLst/>
          </a:prstGeom>
          <a:noFill/>
        </p:spPr>
        <p:txBody>
          <a:bodyPr wrap="square" rtlCol="0">
            <a:spAutoFit/>
          </a:bodyPr>
          <a:lstStyle/>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STYRKET </a:t>
            </a:r>
          </a:p>
          <a:p>
            <a:pPr algn="ctr"/>
            <a:r>
              <a:rPr kumimoji="0" lang="da-DK" sz="1600" b="1" u="none" strike="noStrike" kern="1200" cap="none" spc="0" normalizeH="0" baseline="0" noProof="0" dirty="0">
                <a:ln>
                  <a:noFill/>
                </a:ln>
                <a:solidFill>
                  <a:srgbClr val="211A52"/>
                </a:solidFill>
                <a:effectLst/>
                <a:uLnTx/>
                <a:uFillTx/>
                <a:latin typeface="Arial Black" panose="020B0604020202020204" pitchFamily="34" charset="0"/>
                <a:cs typeface="Arial Black" panose="020B0604020202020204" pitchFamily="34" charset="0"/>
              </a:rPr>
              <a:t>INNOVATIONSKULTUR</a:t>
            </a:r>
          </a:p>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da-DK" sz="1440" b="1" u="none" strike="noStrike" kern="1200" cap="none" spc="0" normalizeH="0" baseline="0" noProof="0" dirty="0">
              <a:ln>
                <a:noFill/>
              </a:ln>
              <a:solidFill>
                <a:prstClr val="black"/>
              </a:solidFill>
              <a:effectLst/>
              <a:uLnTx/>
              <a:uFillTx/>
              <a:latin typeface="Arial Black" panose="020B0604020202020204" pitchFamily="34" charset="0"/>
              <a:cs typeface="Arial Black" panose="020B0604020202020204" pitchFamily="34" charset="0"/>
            </a:endParaRPr>
          </a:p>
        </p:txBody>
      </p:sp>
      <p:pic>
        <p:nvPicPr>
          <p:cNvPr id="16" name="Billed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4008" y="1902446"/>
            <a:ext cx="1190576" cy="1331449"/>
          </a:xfrm>
          <a:prstGeom prst="rect">
            <a:avLst/>
          </a:prstGeom>
        </p:spPr>
      </p:pic>
      <p:pic>
        <p:nvPicPr>
          <p:cNvPr id="17" name="Billed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2908" y="2072972"/>
            <a:ext cx="1334808" cy="1335838"/>
          </a:xfrm>
          <a:prstGeom prst="rect">
            <a:avLst/>
          </a:prstGeom>
        </p:spPr>
      </p:pic>
      <p:pic>
        <p:nvPicPr>
          <p:cNvPr id="18" name="Billed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8595" y="1939720"/>
            <a:ext cx="1341861" cy="1318481"/>
          </a:xfrm>
          <a:prstGeom prst="rect">
            <a:avLst/>
          </a:prstGeom>
        </p:spPr>
      </p:pic>
      <p:sp>
        <p:nvSpPr>
          <p:cNvPr id="15" name="Tekstfelt 14"/>
          <p:cNvSpPr txBox="1"/>
          <p:nvPr/>
        </p:nvSpPr>
        <p:spPr>
          <a:xfrm>
            <a:off x="0" y="0"/>
            <a:ext cx="3200400" cy="370290"/>
          </a:xfrm>
          <a:prstGeom prst="rect">
            <a:avLst/>
          </a:prstGeom>
          <a:solidFill>
            <a:srgbClr val="211A52"/>
          </a:solidFill>
        </p:spPr>
        <p:txBody>
          <a:bodyPr wrap="square" rtlCol="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a:ea typeface="+mn-ea"/>
                <a:cs typeface="+mn-cs"/>
              </a:rPr>
              <a:t>Samarbejde  </a:t>
            </a:r>
          </a:p>
        </p:txBody>
      </p:sp>
      <p:sp>
        <p:nvSpPr>
          <p:cNvPr id="19"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marL="0" marR="0" lvl="0" indent="0" algn="l" defTabSz="685748" rtl="0" eaLnBrk="1" fontAlgn="auto" latinLnBrk="0" hangingPunct="1">
              <a:lnSpc>
                <a:spcPct val="100000"/>
              </a:lnSpc>
              <a:spcBef>
                <a:spcPts val="0"/>
              </a:spcBef>
              <a:spcAft>
                <a:spcPts val="0"/>
              </a:spcAft>
              <a:buClrTx/>
              <a:buSzTx/>
              <a:buFontTx/>
              <a:buNone/>
              <a:tabLst/>
              <a:defRPr/>
            </a:pPr>
            <a:endParaRPr kumimoji="0" lang="da-DK" sz="1350" b="0" i="0" u="none" strike="noStrike" kern="1200" cap="none" spc="0" normalizeH="0" baseline="0" noProof="0" dirty="0">
              <a:ln>
                <a:noFill/>
              </a:ln>
              <a:solidFill>
                <a:srgbClr val="211A52"/>
              </a:solidFill>
              <a:effectLst/>
              <a:uLnTx/>
              <a:uFillTx/>
              <a:latin typeface="Arial"/>
              <a:ea typeface="+mn-ea"/>
              <a:cs typeface="+mn-cs"/>
            </a:endParaRPr>
          </a:p>
        </p:txBody>
      </p:sp>
    </p:spTree>
    <p:extLst>
      <p:ext uri="{BB962C8B-B14F-4D97-AF65-F5344CB8AC3E}">
        <p14:creationId xmlns:p14="http://schemas.microsoft.com/office/powerpoint/2010/main" val="1371573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øjet pil 4"/>
          <p:cNvSpPr/>
          <p:nvPr/>
        </p:nvSpPr>
        <p:spPr>
          <a:xfrm>
            <a:off x="2717798" y="4785516"/>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6" name="Bøjet pil 5"/>
          <p:cNvSpPr/>
          <p:nvPr/>
        </p:nvSpPr>
        <p:spPr>
          <a:xfrm>
            <a:off x="3592506" y="4377009"/>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7" name="Bøjet pil 6"/>
          <p:cNvSpPr/>
          <p:nvPr/>
        </p:nvSpPr>
        <p:spPr>
          <a:xfrm>
            <a:off x="4502567" y="3957115"/>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8" name="Bøjet pil 7"/>
          <p:cNvSpPr/>
          <p:nvPr/>
        </p:nvSpPr>
        <p:spPr>
          <a:xfrm>
            <a:off x="5411519" y="3553949"/>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9" name="Bøjet pil 8"/>
          <p:cNvSpPr/>
          <p:nvPr/>
        </p:nvSpPr>
        <p:spPr>
          <a:xfrm>
            <a:off x="6344724" y="3124817"/>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10" name="Bøjet pil 9"/>
          <p:cNvSpPr/>
          <p:nvPr/>
        </p:nvSpPr>
        <p:spPr>
          <a:xfrm>
            <a:off x="7289547" y="2697284"/>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tx1"/>
              </a:solidFill>
            </a:endParaRPr>
          </a:p>
        </p:txBody>
      </p:sp>
      <p:sp>
        <p:nvSpPr>
          <p:cNvPr id="17" name="Tekstboks 16"/>
          <p:cNvSpPr txBox="1"/>
          <p:nvPr/>
        </p:nvSpPr>
        <p:spPr>
          <a:xfrm>
            <a:off x="2932651" y="5079041"/>
            <a:ext cx="1920213"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Solution Camp</a:t>
            </a:r>
          </a:p>
        </p:txBody>
      </p:sp>
      <p:sp>
        <p:nvSpPr>
          <p:cNvPr id="18" name="Tekstboks 17"/>
          <p:cNvSpPr txBox="1"/>
          <p:nvPr/>
        </p:nvSpPr>
        <p:spPr>
          <a:xfrm>
            <a:off x="3845152" y="4670535"/>
            <a:ext cx="1392155"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Wofie</a:t>
            </a:r>
          </a:p>
        </p:txBody>
      </p:sp>
      <p:sp>
        <p:nvSpPr>
          <p:cNvPr id="20" name="Tekstboks 19"/>
          <p:cNvSpPr txBox="1"/>
          <p:nvPr/>
        </p:nvSpPr>
        <p:spPr>
          <a:xfrm>
            <a:off x="5598117" y="3840729"/>
            <a:ext cx="2592288"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Spin In</a:t>
            </a:r>
          </a:p>
        </p:txBody>
      </p:sp>
      <p:sp>
        <p:nvSpPr>
          <p:cNvPr id="21" name="Tekstboks 20"/>
          <p:cNvSpPr txBox="1"/>
          <p:nvPr/>
        </p:nvSpPr>
        <p:spPr>
          <a:xfrm>
            <a:off x="6600521" y="3411598"/>
            <a:ext cx="3563777"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Venture Cup – Idea Competition</a:t>
            </a:r>
          </a:p>
        </p:txBody>
      </p:sp>
      <p:sp>
        <p:nvSpPr>
          <p:cNvPr id="23" name="Bøjet pil 22"/>
          <p:cNvSpPr/>
          <p:nvPr/>
        </p:nvSpPr>
        <p:spPr>
          <a:xfrm>
            <a:off x="8190406" y="2265236"/>
            <a:ext cx="828477" cy="573562"/>
          </a:xfrm>
          <a:prstGeom prst="bentArrow">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solidFill>
                <a:schemeClr val="accent3">
                  <a:lumMod val="75000"/>
                </a:schemeClr>
              </a:solidFill>
            </a:endParaRPr>
          </a:p>
        </p:txBody>
      </p:sp>
      <p:sp>
        <p:nvSpPr>
          <p:cNvPr id="22" name="Tekstboks 21"/>
          <p:cNvSpPr txBox="1"/>
          <p:nvPr/>
        </p:nvSpPr>
        <p:spPr>
          <a:xfrm>
            <a:off x="7536140" y="2986318"/>
            <a:ext cx="4512501"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Venture Cup – </a:t>
            </a:r>
            <a:r>
              <a:rPr lang="da-DK" sz="1500" b="1" dirty="0" err="1">
                <a:solidFill>
                  <a:srgbClr val="211A52"/>
                </a:solidFill>
                <a:latin typeface="Arial" panose="020B0604020202020204" pitchFamily="34" charset="0"/>
                <a:cs typeface="Arial" panose="020B0604020202020204" pitchFamily="34" charset="0"/>
              </a:rPr>
              <a:t>Startup</a:t>
            </a:r>
            <a:r>
              <a:rPr lang="da-DK" sz="1500" b="1" dirty="0">
                <a:solidFill>
                  <a:srgbClr val="211A52"/>
                </a:solidFill>
                <a:latin typeface="Arial" panose="020B0604020202020204" pitchFamily="34" charset="0"/>
                <a:cs typeface="Arial" panose="020B0604020202020204" pitchFamily="34" charset="0"/>
              </a:rPr>
              <a:t> Competition</a:t>
            </a:r>
          </a:p>
        </p:txBody>
      </p:sp>
      <p:sp>
        <p:nvSpPr>
          <p:cNvPr id="24" name="Tekstboks 23"/>
          <p:cNvSpPr txBox="1"/>
          <p:nvPr/>
        </p:nvSpPr>
        <p:spPr>
          <a:xfrm>
            <a:off x="8382427" y="2552017"/>
            <a:ext cx="3168352" cy="349203"/>
          </a:xfrm>
          <a:prstGeom prst="rect">
            <a:avLst/>
          </a:prstGeom>
          <a:noFill/>
        </p:spPr>
        <p:txBody>
          <a:bodyPr wrap="square" lIns="117226" tIns="58613" rIns="117226" bIns="58613" rtlCol="0">
            <a:spAutoFit/>
          </a:bodyPr>
          <a:lstStyle/>
          <a:p>
            <a:r>
              <a:rPr lang="da-DK" sz="1500" b="1" dirty="0" err="1">
                <a:solidFill>
                  <a:srgbClr val="211A52"/>
                </a:solidFill>
                <a:latin typeface="Arial" panose="020B0604020202020204" pitchFamily="34" charset="0"/>
                <a:cs typeface="Arial" panose="020B0604020202020204" pitchFamily="34" charset="0"/>
              </a:rPr>
              <a:t>Inkubatorordningen</a:t>
            </a:r>
            <a:endParaRPr lang="da-DK" sz="1500" b="1" dirty="0">
              <a:solidFill>
                <a:srgbClr val="211A52"/>
              </a:solidFill>
              <a:latin typeface="Arial" panose="020B0604020202020204" pitchFamily="34" charset="0"/>
              <a:cs typeface="Arial" panose="020B0604020202020204" pitchFamily="34" charset="0"/>
            </a:endParaRPr>
          </a:p>
        </p:txBody>
      </p:sp>
      <p:sp>
        <p:nvSpPr>
          <p:cNvPr id="26" name="Retvinklet trekant 25"/>
          <p:cNvSpPr/>
          <p:nvPr/>
        </p:nvSpPr>
        <p:spPr>
          <a:xfrm>
            <a:off x="4526081" y="2651314"/>
            <a:ext cx="7687673" cy="4203460"/>
          </a:xfrm>
          <a:custGeom>
            <a:avLst/>
            <a:gdLst>
              <a:gd name="connsiteX0" fmla="*/ 0 w 3816424"/>
              <a:gd name="connsiteY0" fmla="*/ 2376264 h 2376264"/>
              <a:gd name="connsiteX1" fmla="*/ 0 w 3816424"/>
              <a:gd name="connsiteY1" fmla="*/ 0 h 2376264"/>
              <a:gd name="connsiteX2" fmla="*/ 3816424 w 3816424"/>
              <a:gd name="connsiteY2" fmla="*/ 2376264 h 2376264"/>
              <a:gd name="connsiteX3" fmla="*/ 0 w 3816424"/>
              <a:gd name="connsiteY3" fmla="*/ 2376264 h 2376264"/>
              <a:gd name="connsiteX0" fmla="*/ 5237018 w 5237018"/>
              <a:gd name="connsiteY0" fmla="*/ 1544991 h 2376264"/>
              <a:gd name="connsiteX1" fmla="*/ 0 w 5237018"/>
              <a:gd name="connsiteY1" fmla="*/ 0 h 2376264"/>
              <a:gd name="connsiteX2" fmla="*/ 3816424 w 5237018"/>
              <a:gd name="connsiteY2" fmla="*/ 2376264 h 2376264"/>
              <a:gd name="connsiteX3" fmla="*/ 5237018 w 5237018"/>
              <a:gd name="connsiteY3" fmla="*/ 1544991 h 2376264"/>
              <a:gd name="connsiteX0" fmla="*/ 1420594 w 1466776"/>
              <a:gd name="connsiteY0" fmla="*/ 2071463 h 2902736"/>
              <a:gd name="connsiteX1" fmla="*/ 1466776 w 1466776"/>
              <a:gd name="connsiteY1" fmla="*/ 0 h 2902736"/>
              <a:gd name="connsiteX2" fmla="*/ 0 w 1466776"/>
              <a:gd name="connsiteY2" fmla="*/ 2902736 h 2902736"/>
              <a:gd name="connsiteX3" fmla="*/ 1420594 w 1466776"/>
              <a:gd name="connsiteY3" fmla="*/ 2071463 h 2902736"/>
              <a:gd name="connsiteX0" fmla="*/ 3877467 w 3923649"/>
              <a:gd name="connsiteY0" fmla="*/ 2071463 h 2108409"/>
              <a:gd name="connsiteX1" fmla="*/ 3923649 w 3923649"/>
              <a:gd name="connsiteY1" fmla="*/ 0 h 2108409"/>
              <a:gd name="connsiteX2" fmla="*/ 0 w 3923649"/>
              <a:gd name="connsiteY2" fmla="*/ 2108409 h 2108409"/>
              <a:gd name="connsiteX3" fmla="*/ 3877467 w 3923649"/>
              <a:gd name="connsiteY3" fmla="*/ 2071463 h 2108409"/>
              <a:gd name="connsiteX0" fmla="*/ 3877467 w 3886703"/>
              <a:gd name="connsiteY0" fmla="*/ 2071463 h 2108409"/>
              <a:gd name="connsiteX1" fmla="*/ 3886703 w 3886703"/>
              <a:gd name="connsiteY1" fmla="*/ 0 h 2108409"/>
              <a:gd name="connsiteX2" fmla="*/ 0 w 3886703"/>
              <a:gd name="connsiteY2" fmla="*/ 2108409 h 2108409"/>
              <a:gd name="connsiteX3" fmla="*/ 3877467 w 3886703"/>
              <a:gd name="connsiteY3" fmla="*/ 2071463 h 2108409"/>
              <a:gd name="connsiteX0" fmla="*/ 3877467 w 3932885"/>
              <a:gd name="connsiteY0" fmla="*/ 2911972 h 2948918"/>
              <a:gd name="connsiteX1" fmla="*/ 3932885 w 3932885"/>
              <a:gd name="connsiteY1" fmla="*/ 0 h 2948918"/>
              <a:gd name="connsiteX2" fmla="*/ 0 w 3932885"/>
              <a:gd name="connsiteY2" fmla="*/ 2948918 h 2948918"/>
              <a:gd name="connsiteX3" fmla="*/ 3877467 w 3932885"/>
              <a:gd name="connsiteY3" fmla="*/ 2911972 h 2948918"/>
              <a:gd name="connsiteX0" fmla="*/ 3877467 w 3932885"/>
              <a:gd name="connsiteY0" fmla="*/ 3262954 h 3299900"/>
              <a:gd name="connsiteX1" fmla="*/ 3932885 w 3932885"/>
              <a:gd name="connsiteY1" fmla="*/ 0 h 3299900"/>
              <a:gd name="connsiteX2" fmla="*/ 0 w 3932885"/>
              <a:gd name="connsiteY2" fmla="*/ 3299900 h 3299900"/>
              <a:gd name="connsiteX3" fmla="*/ 3877467 w 3932885"/>
              <a:gd name="connsiteY3" fmla="*/ 3262954 h 3299900"/>
              <a:gd name="connsiteX0" fmla="*/ 5992595 w 6048013"/>
              <a:gd name="connsiteY0" fmla="*/ 3262954 h 3281427"/>
              <a:gd name="connsiteX1" fmla="*/ 6048013 w 6048013"/>
              <a:gd name="connsiteY1" fmla="*/ 0 h 3281427"/>
              <a:gd name="connsiteX2" fmla="*/ 0 w 6048013"/>
              <a:gd name="connsiteY2" fmla="*/ 3281427 h 3281427"/>
              <a:gd name="connsiteX3" fmla="*/ 5992595 w 6048013"/>
              <a:gd name="connsiteY3" fmla="*/ 3262954 h 3281427"/>
              <a:gd name="connsiteX0" fmla="*/ 6029286 w 6048013"/>
              <a:gd name="connsiteY0" fmla="*/ 3244481 h 3281427"/>
              <a:gd name="connsiteX1" fmla="*/ 6048013 w 6048013"/>
              <a:gd name="connsiteY1" fmla="*/ 0 h 3281427"/>
              <a:gd name="connsiteX2" fmla="*/ 0 w 6048013"/>
              <a:gd name="connsiteY2" fmla="*/ 3281427 h 3281427"/>
              <a:gd name="connsiteX3" fmla="*/ 6029286 w 6048013"/>
              <a:gd name="connsiteY3" fmla="*/ 3244481 h 3281427"/>
              <a:gd name="connsiteX0" fmla="*/ 6029286 w 6048013"/>
              <a:gd name="connsiteY0" fmla="*/ 3272191 h 3281427"/>
              <a:gd name="connsiteX1" fmla="*/ 6048013 w 6048013"/>
              <a:gd name="connsiteY1" fmla="*/ 0 h 3281427"/>
              <a:gd name="connsiteX2" fmla="*/ 0 w 6048013"/>
              <a:gd name="connsiteY2" fmla="*/ 3281427 h 3281427"/>
              <a:gd name="connsiteX3" fmla="*/ 6029286 w 6048013"/>
              <a:gd name="connsiteY3" fmla="*/ 3272191 h 3281427"/>
            </a:gdLst>
            <a:ahLst/>
            <a:cxnLst>
              <a:cxn ang="0">
                <a:pos x="connsiteX0" y="connsiteY0"/>
              </a:cxn>
              <a:cxn ang="0">
                <a:pos x="connsiteX1" y="connsiteY1"/>
              </a:cxn>
              <a:cxn ang="0">
                <a:pos x="connsiteX2" y="connsiteY2"/>
              </a:cxn>
              <a:cxn ang="0">
                <a:pos x="connsiteX3" y="connsiteY3"/>
              </a:cxn>
            </a:cxnLst>
            <a:rect l="l" t="t" r="r" b="b"/>
            <a:pathLst>
              <a:path w="6048013" h="3281427">
                <a:moveTo>
                  <a:pt x="6029286" y="3272191"/>
                </a:moveTo>
                <a:cubicBezTo>
                  <a:pt x="6032365" y="2581703"/>
                  <a:pt x="6044934" y="690488"/>
                  <a:pt x="6048013" y="0"/>
                </a:cubicBezTo>
                <a:lnTo>
                  <a:pt x="0" y="3281427"/>
                </a:lnTo>
                <a:lnTo>
                  <a:pt x="6029286" y="3272191"/>
                </a:lnTo>
                <a:close/>
              </a:path>
            </a:pathLst>
          </a:cu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da-DK"/>
          </a:p>
        </p:txBody>
      </p:sp>
      <p:sp>
        <p:nvSpPr>
          <p:cNvPr id="27" name="Tekstboks 26"/>
          <p:cNvSpPr txBox="1"/>
          <p:nvPr/>
        </p:nvSpPr>
        <p:spPr>
          <a:xfrm>
            <a:off x="8016215" y="5434102"/>
            <a:ext cx="3660788" cy="518480"/>
          </a:xfrm>
          <a:prstGeom prst="rect">
            <a:avLst/>
          </a:prstGeom>
          <a:noFill/>
        </p:spPr>
        <p:txBody>
          <a:bodyPr wrap="square" lIns="117226" tIns="58613" rIns="117226" bIns="58613" rtlCol="0">
            <a:spAutoFit/>
          </a:bodyPr>
          <a:lstStyle/>
          <a:p>
            <a:pPr algn="ctr"/>
            <a:r>
              <a:rPr lang="da-DK" sz="2600" dirty="0">
                <a:solidFill>
                  <a:schemeClr val="bg1"/>
                </a:solidFill>
                <a:latin typeface="Arial" panose="020B0604020202020204" pitchFamily="34" charset="0"/>
                <a:cs typeface="Arial" panose="020B0604020202020204" pitchFamily="34" charset="0"/>
              </a:rPr>
              <a:t>Business Booth</a:t>
            </a:r>
          </a:p>
        </p:txBody>
      </p:sp>
      <p:sp>
        <p:nvSpPr>
          <p:cNvPr id="28" name="Tekstboks 27"/>
          <p:cNvSpPr txBox="1"/>
          <p:nvPr/>
        </p:nvSpPr>
        <p:spPr>
          <a:xfrm>
            <a:off x="7542351" y="5854159"/>
            <a:ext cx="4608512" cy="580036"/>
          </a:xfrm>
          <a:prstGeom prst="rect">
            <a:avLst/>
          </a:prstGeom>
          <a:noFill/>
        </p:spPr>
        <p:txBody>
          <a:bodyPr wrap="square" lIns="117226" tIns="58613" rIns="117226" bIns="58613" rtlCol="0">
            <a:spAutoFit/>
          </a:bodyPr>
          <a:lstStyle/>
          <a:p>
            <a:pPr algn="ctr"/>
            <a:r>
              <a:rPr lang="da-DK" sz="1500" dirty="0">
                <a:solidFill>
                  <a:schemeClr val="bg1"/>
                </a:solidFill>
                <a:latin typeface="Arial" panose="020B0604020202020204" pitchFamily="34" charset="0"/>
                <a:cs typeface="Arial" panose="020B0604020202020204" pitchFamily="34" charset="0"/>
              </a:rPr>
              <a:t>Drop-in rådgivning til iværksættere uanset hvilket step de er på. </a:t>
            </a:r>
          </a:p>
        </p:txBody>
      </p:sp>
      <p:sp>
        <p:nvSpPr>
          <p:cNvPr id="29" name="Tekstboks 28"/>
          <p:cNvSpPr txBox="1"/>
          <p:nvPr/>
        </p:nvSpPr>
        <p:spPr>
          <a:xfrm>
            <a:off x="507765" y="1922446"/>
            <a:ext cx="6723609" cy="1355633"/>
          </a:xfrm>
          <a:prstGeom prst="rect">
            <a:avLst/>
          </a:prstGeom>
          <a:noFill/>
        </p:spPr>
        <p:txBody>
          <a:bodyPr wrap="square" lIns="117226" tIns="58613" rIns="117226" bIns="58613" rtlCol="0">
            <a:spAutoFit/>
          </a:bodyPr>
          <a:lstStyle/>
          <a:p>
            <a:pPr>
              <a:lnSpc>
                <a:spcPct val="120000"/>
              </a:lnSpc>
              <a:spcAft>
                <a:spcPts val="1200"/>
              </a:spcAft>
            </a:pPr>
            <a:r>
              <a:rPr lang="da-DK" sz="1600" dirty="0">
                <a:solidFill>
                  <a:srgbClr val="002060"/>
                </a:solidFill>
                <a:latin typeface="Arial" panose="020B0604020202020204" pitchFamily="34" charset="0"/>
                <a:cs typeface="Arial" panose="020B0604020202020204" pitchFamily="34" charset="0"/>
              </a:rPr>
              <a:t>AAU arbejder strategisk med entreprenørskab for studerende og forskere.</a:t>
            </a:r>
          </a:p>
          <a:p>
            <a:r>
              <a:rPr lang="da-DK" sz="1600" dirty="0">
                <a:solidFill>
                  <a:srgbClr val="002060"/>
                </a:solidFill>
                <a:latin typeface="Arial" panose="020B0604020202020204" pitchFamily="34" charset="0"/>
                <a:cs typeface="Arial" panose="020B0604020202020204" pitchFamily="34" charset="0"/>
              </a:rPr>
              <a:t>AAU Science and Innovation Hub er blevet</a:t>
            </a:r>
            <a:br>
              <a:rPr lang="da-DK" sz="1600" dirty="0">
                <a:solidFill>
                  <a:srgbClr val="002060"/>
                </a:solidFill>
                <a:latin typeface="Arial" panose="020B0604020202020204" pitchFamily="34" charset="0"/>
                <a:cs typeface="Arial" panose="020B0604020202020204" pitchFamily="34" charset="0"/>
              </a:rPr>
            </a:br>
            <a:r>
              <a:rPr lang="da-DK" sz="1600" dirty="0">
                <a:solidFill>
                  <a:srgbClr val="002060"/>
                </a:solidFill>
                <a:latin typeface="Arial" panose="020B0604020202020204" pitchFamily="34" charset="0"/>
                <a:cs typeface="Arial" panose="020B0604020202020204" pitchFamily="34" charset="0"/>
              </a:rPr>
              <a:t>knudepunkt for tværvidenskabelig innovation.</a:t>
            </a:r>
          </a:p>
        </p:txBody>
      </p:sp>
      <p:pic>
        <p:nvPicPr>
          <p:cNvPr id="1025" name="Billede 102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58434" y="6008002"/>
            <a:ext cx="1254023" cy="537439"/>
          </a:xfrm>
          <a:prstGeom prst="rect">
            <a:avLst/>
          </a:prstGeom>
        </p:spPr>
      </p:pic>
      <p:sp>
        <p:nvSpPr>
          <p:cNvPr id="3" name="Tekstboks 2"/>
          <p:cNvSpPr txBox="1"/>
          <p:nvPr/>
        </p:nvSpPr>
        <p:spPr>
          <a:xfrm rot="19880947">
            <a:off x="4541276" y="4660576"/>
            <a:ext cx="8529344" cy="395370"/>
          </a:xfrm>
          <a:prstGeom prst="rect">
            <a:avLst/>
          </a:prstGeom>
          <a:noFill/>
        </p:spPr>
        <p:txBody>
          <a:bodyPr wrap="square" lIns="117226" tIns="58613" rIns="117226" bIns="58613" rtlCol="0">
            <a:spAutoFit/>
          </a:bodyPr>
          <a:lstStyle/>
          <a:p>
            <a:pPr algn="ctr"/>
            <a:r>
              <a:rPr lang="da-DK" dirty="0">
                <a:solidFill>
                  <a:schemeClr val="bg1"/>
                </a:solidFill>
                <a:latin typeface="Arial" panose="020B0604020202020204" pitchFamily="34" charset="0"/>
                <a:cs typeface="Arial" panose="020B0604020202020204" pitchFamily="34" charset="0"/>
              </a:rPr>
              <a:t>Entreprenørskabs- og innovationskurser integreret i studieordninger</a:t>
            </a:r>
          </a:p>
        </p:txBody>
      </p:sp>
      <p:sp>
        <p:nvSpPr>
          <p:cNvPr id="13" name="Titel 12"/>
          <p:cNvSpPr>
            <a:spLocks noGrp="1"/>
          </p:cNvSpPr>
          <p:nvPr>
            <p:ph type="title"/>
          </p:nvPr>
        </p:nvSpPr>
        <p:spPr>
          <a:xfrm>
            <a:off x="587374" y="388182"/>
            <a:ext cx="9309101" cy="1386092"/>
          </a:xfrm>
        </p:spPr>
        <p:txBody>
          <a:bodyPr>
            <a:normAutofit/>
          </a:bodyPr>
          <a:lstStyle/>
          <a:p>
            <a:r>
              <a:rPr lang="da-DK" sz="3000" dirty="0">
                <a:solidFill>
                  <a:srgbClr val="002060"/>
                </a:solidFill>
                <a:latin typeface="Arial Black" panose="020B0604020202020204" pitchFamily="34" charset="0"/>
                <a:cs typeface="Arial Black" panose="020B0604020202020204" pitchFamily="34" charset="0"/>
              </a:rPr>
              <a:t>INNOVATION- OG ENTREPRENØRSKAB</a:t>
            </a:r>
            <a:br>
              <a:rPr lang="da-DK" sz="3000" dirty="0">
                <a:solidFill>
                  <a:srgbClr val="211A52"/>
                </a:solidFill>
                <a:latin typeface="Arial Black" panose="020B0604020202020204" pitchFamily="34" charset="0"/>
                <a:cs typeface="Arial Black" panose="020B0604020202020204" pitchFamily="34" charset="0"/>
              </a:rPr>
            </a:br>
            <a:endParaRPr lang="da-DK" sz="3000" dirty="0">
              <a:solidFill>
                <a:srgbClr val="211A52"/>
              </a:solidFill>
              <a:latin typeface="Arial Black" panose="020B0604020202020204" pitchFamily="34" charset="0"/>
              <a:cs typeface="Arial Black" panose="020B0604020202020204" pitchFamily="34" charset="0"/>
            </a:endParaRPr>
          </a:p>
        </p:txBody>
      </p:sp>
      <p:cxnSp>
        <p:nvCxnSpPr>
          <p:cNvPr id="1026" name="Lige forbindelse 1025"/>
          <p:cNvCxnSpPr/>
          <p:nvPr/>
        </p:nvCxnSpPr>
        <p:spPr>
          <a:xfrm flipV="1">
            <a:off x="5084893" y="2838797"/>
            <a:ext cx="8064896" cy="43487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kstboks 29"/>
          <p:cNvSpPr txBox="1"/>
          <p:nvPr/>
        </p:nvSpPr>
        <p:spPr>
          <a:xfrm>
            <a:off x="4730897" y="4244765"/>
            <a:ext cx="1392155" cy="349203"/>
          </a:xfrm>
          <a:prstGeom prst="rect">
            <a:avLst/>
          </a:prstGeom>
          <a:noFill/>
        </p:spPr>
        <p:txBody>
          <a:bodyPr wrap="square" lIns="117226" tIns="58613" rIns="117226" bIns="58613" rtlCol="0">
            <a:spAutoFit/>
          </a:bodyPr>
          <a:lstStyle/>
          <a:p>
            <a:r>
              <a:rPr lang="da-DK" sz="1500" b="1" dirty="0">
                <a:solidFill>
                  <a:srgbClr val="211A52"/>
                </a:solidFill>
                <a:latin typeface="Arial" panose="020B0604020202020204" pitchFamily="34" charset="0"/>
                <a:cs typeface="Arial" panose="020B0604020202020204" pitchFamily="34" charset="0"/>
              </a:rPr>
              <a:t>Workshops</a:t>
            </a:r>
          </a:p>
        </p:txBody>
      </p:sp>
      <p:sp>
        <p:nvSpPr>
          <p:cNvPr id="25" name="Tekstfelt 24"/>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Samarbejde  </a:t>
            </a:r>
          </a:p>
        </p:txBody>
      </p:sp>
      <p:sp>
        <p:nvSpPr>
          <p:cNvPr id="31"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pic>
        <p:nvPicPr>
          <p:cNvPr id="14" name="Grafik 13" descr="Puslespilsbrikker kontur">
            <a:extLst>
              <a:ext uri="{FF2B5EF4-FFF2-40B4-BE49-F238E27FC236}">
                <a16:creationId xmlns:a16="http://schemas.microsoft.com/office/drawing/2014/main" id="{1400F35B-F64F-AB20-4E2D-F43B816F63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0542" y="1212453"/>
            <a:ext cx="994680" cy="994680"/>
          </a:xfrm>
          <a:prstGeom prst="rect">
            <a:avLst/>
          </a:prstGeom>
        </p:spPr>
      </p:pic>
    </p:spTree>
    <p:extLst>
      <p:ext uri="{BB962C8B-B14F-4D97-AF65-F5344CB8AC3E}">
        <p14:creationId xmlns:p14="http://schemas.microsoft.com/office/powerpoint/2010/main" val="333581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4F9B6FD-8DFD-11BC-6E2C-CE28BC6575F3}"/>
              </a:ext>
            </a:extLst>
          </p:cNvPr>
          <p:cNvSpPr/>
          <p:nvPr/>
        </p:nvSpPr>
        <p:spPr>
          <a:xfrm>
            <a:off x="6858000" y="3025293"/>
            <a:ext cx="1632857" cy="310725"/>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el 3"/>
          <p:cNvSpPr>
            <a:spLocks noGrp="1"/>
          </p:cNvSpPr>
          <p:nvPr>
            <p:ph type="title"/>
          </p:nvPr>
        </p:nvSpPr>
        <p:spPr>
          <a:xfrm>
            <a:off x="587375" y="390950"/>
            <a:ext cx="11247040" cy="1143000"/>
          </a:xfrm>
        </p:spPr>
        <p:txBody>
          <a:bodyPr>
            <a:normAutofit/>
          </a:bodyPr>
          <a:lstStyle/>
          <a:p>
            <a:r>
              <a:rPr lang="da-DK" sz="3000" dirty="0">
                <a:solidFill>
                  <a:srgbClr val="211A52"/>
                </a:solidFill>
                <a:latin typeface="Arial Black" panose="020B0604020202020204" pitchFamily="34" charset="0"/>
                <a:cs typeface="Arial Black" panose="020B0604020202020204" pitchFamily="34" charset="0"/>
              </a:rPr>
              <a:t>ENGINEERING - ORGANISATION</a:t>
            </a:r>
          </a:p>
        </p:txBody>
      </p:sp>
      <p:sp>
        <p:nvSpPr>
          <p:cNvPr id="16" name="Tekstfelt 15">
            <a:extLst>
              <a:ext uri="{FF2B5EF4-FFF2-40B4-BE49-F238E27FC236}">
                <a16:creationId xmlns:a16="http://schemas.microsoft.com/office/drawing/2014/main" id="{8348B6E6-020A-B519-AC8A-01799F13BA79}"/>
              </a:ext>
            </a:extLst>
          </p:cNvPr>
          <p:cNvSpPr txBox="1"/>
          <p:nvPr/>
        </p:nvSpPr>
        <p:spPr>
          <a:xfrm>
            <a:off x="4147457" y="1578345"/>
            <a:ext cx="4343400" cy="276999"/>
          </a:xfrm>
          <a:prstGeom prst="rect">
            <a:avLst/>
          </a:prstGeom>
          <a:solidFill>
            <a:srgbClr val="211A52"/>
          </a:solidFill>
        </p:spPr>
        <p:txBody>
          <a:bodyPr wrap="square" rtlCol="0">
            <a:spAutoFit/>
          </a:bodyPr>
          <a:lstStyle/>
          <a:p>
            <a:pPr algn="ctr"/>
            <a:r>
              <a:rPr lang="da-DK" sz="1200" dirty="0">
                <a:solidFill>
                  <a:schemeClr val="bg1"/>
                </a:solidFill>
              </a:rPr>
              <a:t>Dekanat</a:t>
            </a:r>
          </a:p>
        </p:txBody>
      </p:sp>
      <p:sp>
        <p:nvSpPr>
          <p:cNvPr id="21" name="Tekstfelt 20">
            <a:extLst>
              <a:ext uri="{FF2B5EF4-FFF2-40B4-BE49-F238E27FC236}">
                <a16:creationId xmlns:a16="http://schemas.microsoft.com/office/drawing/2014/main" id="{4A7C423B-8ACE-8081-035D-EA913DEF25B9}"/>
              </a:ext>
            </a:extLst>
          </p:cNvPr>
          <p:cNvSpPr txBox="1"/>
          <p:nvPr/>
        </p:nvSpPr>
        <p:spPr>
          <a:xfrm>
            <a:off x="5223215" y="1938855"/>
            <a:ext cx="219188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Jesper Wengel</a:t>
            </a:r>
          </a:p>
          <a:p>
            <a:pPr algn="ctr"/>
            <a:r>
              <a:rPr lang="da-DK" sz="1000" dirty="0">
                <a:solidFill>
                  <a:srgbClr val="211A52"/>
                </a:solidFill>
              </a:rPr>
              <a:t>Dekan</a:t>
            </a:r>
          </a:p>
        </p:txBody>
      </p:sp>
      <p:sp>
        <p:nvSpPr>
          <p:cNvPr id="22" name="Tekstfelt 21">
            <a:extLst>
              <a:ext uri="{FF2B5EF4-FFF2-40B4-BE49-F238E27FC236}">
                <a16:creationId xmlns:a16="http://schemas.microsoft.com/office/drawing/2014/main" id="{3FE42856-25B5-BAB2-21FD-592CCBBC4054}"/>
              </a:ext>
            </a:extLst>
          </p:cNvPr>
          <p:cNvSpPr txBox="1"/>
          <p:nvPr/>
        </p:nvSpPr>
        <p:spPr>
          <a:xfrm>
            <a:off x="6428271" y="2446834"/>
            <a:ext cx="219188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Michael Toft Overgaard</a:t>
            </a:r>
          </a:p>
          <a:p>
            <a:pPr algn="ctr"/>
            <a:r>
              <a:rPr lang="da-DK" sz="1000" dirty="0">
                <a:solidFill>
                  <a:srgbClr val="211A52"/>
                </a:solidFill>
              </a:rPr>
              <a:t>Prodekan, forskning og innovation</a:t>
            </a:r>
          </a:p>
        </p:txBody>
      </p:sp>
      <p:sp>
        <p:nvSpPr>
          <p:cNvPr id="23" name="Tekstfelt 22">
            <a:extLst>
              <a:ext uri="{FF2B5EF4-FFF2-40B4-BE49-F238E27FC236}">
                <a16:creationId xmlns:a16="http://schemas.microsoft.com/office/drawing/2014/main" id="{16184F73-D5F5-53D2-2B32-2AAD600CA1A3}"/>
              </a:ext>
            </a:extLst>
          </p:cNvPr>
          <p:cNvSpPr txBox="1"/>
          <p:nvPr/>
        </p:nvSpPr>
        <p:spPr>
          <a:xfrm>
            <a:off x="4019011" y="2439296"/>
            <a:ext cx="219188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Olav Geil</a:t>
            </a:r>
          </a:p>
          <a:p>
            <a:pPr algn="ctr"/>
            <a:r>
              <a:rPr lang="da-DK" sz="1000" dirty="0">
                <a:solidFill>
                  <a:srgbClr val="211A52"/>
                </a:solidFill>
              </a:rPr>
              <a:t>Prodekan, uddannelse</a:t>
            </a:r>
          </a:p>
        </p:txBody>
      </p:sp>
      <p:sp>
        <p:nvSpPr>
          <p:cNvPr id="24" name="Tekstfelt 23">
            <a:extLst>
              <a:ext uri="{FF2B5EF4-FFF2-40B4-BE49-F238E27FC236}">
                <a16:creationId xmlns:a16="http://schemas.microsoft.com/office/drawing/2014/main" id="{EF3A7E14-4631-849A-DFE1-F5D41DFBF4D0}"/>
              </a:ext>
            </a:extLst>
          </p:cNvPr>
          <p:cNvSpPr txBox="1"/>
          <p:nvPr/>
        </p:nvSpPr>
        <p:spPr>
          <a:xfrm>
            <a:off x="3265907" y="4574468"/>
            <a:ext cx="1561205" cy="397032"/>
          </a:xfrm>
          <a:prstGeom prst="rect">
            <a:avLst/>
          </a:prstGeom>
          <a:noFill/>
          <a:ln w="12700">
            <a:solidFill>
              <a:srgbClr val="211A52"/>
            </a:solidFill>
          </a:ln>
        </p:spPr>
        <p:txBody>
          <a:bodyPr wrap="square" rtlCol="0">
            <a:spAutoFit/>
          </a:bodyPr>
          <a:lstStyle/>
          <a:p>
            <a:pPr algn="ctr"/>
            <a:r>
              <a:rPr lang="da-DK" sz="990" dirty="0">
                <a:solidFill>
                  <a:srgbClr val="211A52"/>
                </a:solidFill>
              </a:rPr>
              <a:t>Institut for</a:t>
            </a:r>
          </a:p>
          <a:p>
            <a:pPr algn="ctr"/>
            <a:r>
              <a:rPr lang="da-DK" sz="990" dirty="0">
                <a:solidFill>
                  <a:srgbClr val="211A52"/>
                </a:solidFill>
              </a:rPr>
              <a:t>Materialer og Produktion</a:t>
            </a:r>
          </a:p>
        </p:txBody>
      </p:sp>
      <p:sp>
        <p:nvSpPr>
          <p:cNvPr id="25" name="Tekstfelt 24">
            <a:extLst>
              <a:ext uri="{FF2B5EF4-FFF2-40B4-BE49-F238E27FC236}">
                <a16:creationId xmlns:a16="http://schemas.microsoft.com/office/drawing/2014/main" id="{52EEB281-7D9A-5163-7C5F-86807BCE0E37}"/>
              </a:ext>
            </a:extLst>
          </p:cNvPr>
          <p:cNvSpPr txBox="1"/>
          <p:nvPr/>
        </p:nvSpPr>
        <p:spPr>
          <a:xfrm>
            <a:off x="1811338" y="5513910"/>
            <a:ext cx="1278252" cy="246221"/>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Institutråd</a:t>
            </a:r>
          </a:p>
        </p:txBody>
      </p:sp>
      <p:sp>
        <p:nvSpPr>
          <p:cNvPr id="26" name="Tekstfelt 25">
            <a:extLst>
              <a:ext uri="{FF2B5EF4-FFF2-40B4-BE49-F238E27FC236}">
                <a16:creationId xmlns:a16="http://schemas.microsoft.com/office/drawing/2014/main" id="{BA46DCF4-9FE7-E961-0EEF-9D876DCB9255}"/>
              </a:ext>
            </a:extLst>
          </p:cNvPr>
          <p:cNvSpPr txBox="1"/>
          <p:nvPr/>
        </p:nvSpPr>
        <p:spPr>
          <a:xfrm>
            <a:off x="3266589" y="5020404"/>
            <a:ext cx="156052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Kemi og Biovidenskab</a:t>
            </a:r>
          </a:p>
        </p:txBody>
      </p:sp>
      <p:sp>
        <p:nvSpPr>
          <p:cNvPr id="27" name="Tekstfelt 26">
            <a:extLst>
              <a:ext uri="{FF2B5EF4-FFF2-40B4-BE49-F238E27FC236}">
                <a16:creationId xmlns:a16="http://schemas.microsoft.com/office/drawing/2014/main" id="{8C69B9E3-C55D-0CF7-2AFC-F2233958F110}"/>
              </a:ext>
            </a:extLst>
          </p:cNvPr>
          <p:cNvSpPr txBox="1"/>
          <p:nvPr/>
        </p:nvSpPr>
        <p:spPr>
          <a:xfrm>
            <a:off x="3266588" y="5491185"/>
            <a:ext cx="1560524"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Matematiske Fag</a:t>
            </a:r>
          </a:p>
        </p:txBody>
      </p:sp>
      <p:sp>
        <p:nvSpPr>
          <p:cNvPr id="28" name="Tekstfelt 27">
            <a:extLst>
              <a:ext uri="{FF2B5EF4-FFF2-40B4-BE49-F238E27FC236}">
                <a16:creationId xmlns:a16="http://schemas.microsoft.com/office/drawing/2014/main" id="{6253560C-9E67-9270-0455-F6EE3DADCB5A}"/>
              </a:ext>
            </a:extLst>
          </p:cNvPr>
          <p:cNvSpPr txBox="1"/>
          <p:nvPr/>
        </p:nvSpPr>
        <p:spPr>
          <a:xfrm>
            <a:off x="3266589" y="5961965"/>
            <a:ext cx="1560523"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Energi</a:t>
            </a:r>
          </a:p>
        </p:txBody>
      </p:sp>
      <p:sp>
        <p:nvSpPr>
          <p:cNvPr id="29" name="Tekstfelt 28">
            <a:extLst>
              <a:ext uri="{FF2B5EF4-FFF2-40B4-BE49-F238E27FC236}">
                <a16:creationId xmlns:a16="http://schemas.microsoft.com/office/drawing/2014/main" id="{06215D67-ADBF-3DD2-1CAB-BF981779E5EC}"/>
              </a:ext>
            </a:extLst>
          </p:cNvPr>
          <p:cNvSpPr txBox="1"/>
          <p:nvPr/>
        </p:nvSpPr>
        <p:spPr>
          <a:xfrm>
            <a:off x="1811338" y="4590434"/>
            <a:ext cx="1278252"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Arbejdsmiljøudvalg</a:t>
            </a:r>
          </a:p>
          <a:p>
            <a:pPr algn="ctr"/>
            <a:r>
              <a:rPr lang="da-DK" sz="1000" dirty="0">
                <a:solidFill>
                  <a:srgbClr val="211A52"/>
                </a:solidFill>
              </a:rPr>
              <a:t>(AMJU)</a:t>
            </a:r>
          </a:p>
        </p:txBody>
      </p:sp>
      <p:sp>
        <p:nvSpPr>
          <p:cNvPr id="30" name="Tekstfelt 29">
            <a:extLst>
              <a:ext uri="{FF2B5EF4-FFF2-40B4-BE49-F238E27FC236}">
                <a16:creationId xmlns:a16="http://schemas.microsoft.com/office/drawing/2014/main" id="{58C18B1B-1614-2A9B-9C81-CBB48BE11997}"/>
              </a:ext>
            </a:extLst>
          </p:cNvPr>
          <p:cNvSpPr txBox="1"/>
          <p:nvPr/>
        </p:nvSpPr>
        <p:spPr>
          <a:xfrm>
            <a:off x="1811338" y="5052172"/>
            <a:ext cx="1278252"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Samarbejdsudvalg</a:t>
            </a:r>
          </a:p>
          <a:p>
            <a:pPr algn="ctr"/>
            <a:r>
              <a:rPr lang="da-DK" sz="1000" dirty="0">
                <a:solidFill>
                  <a:srgbClr val="211A52"/>
                </a:solidFill>
              </a:rPr>
              <a:t>(SU)</a:t>
            </a:r>
          </a:p>
        </p:txBody>
      </p:sp>
      <p:sp>
        <p:nvSpPr>
          <p:cNvPr id="31" name="Tekstfelt 30">
            <a:extLst>
              <a:ext uri="{FF2B5EF4-FFF2-40B4-BE49-F238E27FC236}">
                <a16:creationId xmlns:a16="http://schemas.microsoft.com/office/drawing/2014/main" id="{139351C3-2B33-AA01-6AFF-92BD0E91B972}"/>
              </a:ext>
            </a:extLst>
          </p:cNvPr>
          <p:cNvSpPr txBox="1"/>
          <p:nvPr/>
        </p:nvSpPr>
        <p:spPr>
          <a:xfrm>
            <a:off x="8077719" y="3759329"/>
            <a:ext cx="1551471" cy="246221"/>
          </a:xfrm>
          <a:prstGeom prst="rect">
            <a:avLst/>
          </a:prstGeom>
          <a:solidFill>
            <a:srgbClr val="211A52"/>
          </a:solidFill>
        </p:spPr>
        <p:txBody>
          <a:bodyPr wrap="square" rtlCol="0">
            <a:spAutoFit/>
          </a:bodyPr>
          <a:lstStyle/>
          <a:p>
            <a:pPr algn="ctr"/>
            <a:r>
              <a:rPr lang="da-DK" sz="1000" dirty="0">
                <a:solidFill>
                  <a:schemeClr val="bg1"/>
                </a:solidFill>
              </a:rPr>
              <a:t>Adgangskursus (AK)</a:t>
            </a:r>
          </a:p>
        </p:txBody>
      </p:sp>
      <p:sp>
        <p:nvSpPr>
          <p:cNvPr id="32" name="Tekstfelt 31">
            <a:extLst>
              <a:ext uri="{FF2B5EF4-FFF2-40B4-BE49-F238E27FC236}">
                <a16:creationId xmlns:a16="http://schemas.microsoft.com/office/drawing/2014/main" id="{476D8EC6-C73B-8E8E-A646-156217A16EA7}"/>
              </a:ext>
            </a:extLst>
          </p:cNvPr>
          <p:cNvSpPr txBox="1"/>
          <p:nvPr/>
        </p:nvSpPr>
        <p:spPr>
          <a:xfrm>
            <a:off x="3275641" y="4121795"/>
            <a:ext cx="1551471"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Institut for</a:t>
            </a:r>
          </a:p>
          <a:p>
            <a:pPr algn="ctr"/>
            <a:r>
              <a:rPr lang="da-DK" sz="1000" dirty="0">
                <a:solidFill>
                  <a:srgbClr val="211A52"/>
                </a:solidFill>
              </a:rPr>
              <a:t>Byggeri, By og Miljø</a:t>
            </a:r>
          </a:p>
        </p:txBody>
      </p:sp>
      <p:sp>
        <p:nvSpPr>
          <p:cNvPr id="33" name="Tekstfelt 32">
            <a:extLst>
              <a:ext uri="{FF2B5EF4-FFF2-40B4-BE49-F238E27FC236}">
                <a16:creationId xmlns:a16="http://schemas.microsoft.com/office/drawing/2014/main" id="{B4FCC446-F395-39E5-6879-86BD8126B442}"/>
              </a:ext>
            </a:extLst>
          </p:cNvPr>
          <p:cNvSpPr txBox="1"/>
          <p:nvPr/>
        </p:nvSpPr>
        <p:spPr>
          <a:xfrm>
            <a:off x="4876800" y="4573081"/>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Jens Chr. </a:t>
            </a:r>
            <a:r>
              <a:rPr lang="da-DK" sz="1000" dirty="0" err="1">
                <a:solidFill>
                  <a:srgbClr val="211A52"/>
                </a:solidFill>
              </a:rPr>
              <a:t>Rauhe</a:t>
            </a:r>
            <a:endParaRPr lang="da-DK" sz="1000" dirty="0">
              <a:solidFill>
                <a:srgbClr val="211A52"/>
              </a:solidFill>
            </a:endParaRPr>
          </a:p>
          <a:p>
            <a:pPr algn="ctr"/>
            <a:r>
              <a:rPr lang="da-DK" sz="1000" dirty="0">
                <a:solidFill>
                  <a:srgbClr val="211A52"/>
                </a:solidFill>
              </a:rPr>
              <a:t>Institutleder</a:t>
            </a:r>
          </a:p>
        </p:txBody>
      </p:sp>
      <p:sp>
        <p:nvSpPr>
          <p:cNvPr id="34" name="Tekstfelt 33">
            <a:extLst>
              <a:ext uri="{FF2B5EF4-FFF2-40B4-BE49-F238E27FC236}">
                <a16:creationId xmlns:a16="http://schemas.microsoft.com/office/drawing/2014/main" id="{B4BFF76F-5806-5729-3A03-37DE929C261A}"/>
              </a:ext>
            </a:extLst>
          </p:cNvPr>
          <p:cNvSpPr txBox="1"/>
          <p:nvPr/>
        </p:nvSpPr>
        <p:spPr>
          <a:xfrm>
            <a:off x="4876800" y="5027871"/>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Kim Lambertsen Larsen</a:t>
            </a:r>
          </a:p>
          <a:p>
            <a:pPr algn="ctr"/>
            <a:r>
              <a:rPr lang="da-DK" sz="1000" dirty="0">
                <a:solidFill>
                  <a:srgbClr val="211A52"/>
                </a:solidFill>
              </a:rPr>
              <a:t>Institutleder</a:t>
            </a:r>
          </a:p>
        </p:txBody>
      </p:sp>
      <p:sp>
        <p:nvSpPr>
          <p:cNvPr id="35" name="Tekstfelt 34">
            <a:extLst>
              <a:ext uri="{FF2B5EF4-FFF2-40B4-BE49-F238E27FC236}">
                <a16:creationId xmlns:a16="http://schemas.microsoft.com/office/drawing/2014/main" id="{03EA89E8-50F0-A502-649F-DE0438E7EBB9}"/>
              </a:ext>
            </a:extLst>
          </p:cNvPr>
          <p:cNvSpPr txBox="1"/>
          <p:nvPr/>
        </p:nvSpPr>
        <p:spPr>
          <a:xfrm>
            <a:off x="4876800" y="5954882"/>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Lars Storm Pedersen</a:t>
            </a:r>
          </a:p>
          <a:p>
            <a:pPr algn="ctr"/>
            <a:r>
              <a:rPr lang="da-DK" sz="1000" dirty="0">
                <a:solidFill>
                  <a:srgbClr val="211A52"/>
                </a:solidFill>
              </a:rPr>
              <a:t>Institutleder</a:t>
            </a:r>
          </a:p>
        </p:txBody>
      </p:sp>
      <p:sp>
        <p:nvSpPr>
          <p:cNvPr id="36" name="Tekstfelt 35">
            <a:extLst>
              <a:ext uri="{FF2B5EF4-FFF2-40B4-BE49-F238E27FC236}">
                <a16:creationId xmlns:a16="http://schemas.microsoft.com/office/drawing/2014/main" id="{1E076850-2CE7-ED52-4EE0-A1B266B248A4}"/>
              </a:ext>
            </a:extLst>
          </p:cNvPr>
          <p:cNvSpPr txBox="1"/>
          <p:nvPr/>
        </p:nvSpPr>
        <p:spPr>
          <a:xfrm>
            <a:off x="6476654" y="4124172"/>
            <a:ext cx="1551471" cy="400110"/>
          </a:xfrm>
          <a:prstGeom prst="rect">
            <a:avLst/>
          </a:prstGeom>
          <a:noFill/>
          <a:ln w="12700">
            <a:solidFill>
              <a:srgbClr val="211A52"/>
            </a:solidFill>
          </a:ln>
        </p:spPr>
        <p:txBody>
          <a:bodyPr wrap="square" rtlCol="0">
            <a:spAutoFit/>
          </a:bodyPr>
          <a:lstStyle/>
          <a:p>
            <a:pPr algn="ctr"/>
            <a:r>
              <a:rPr lang="da-DK" sz="1000" dirty="0" err="1">
                <a:solidFill>
                  <a:srgbClr val="211A52"/>
                </a:solidFill>
              </a:rPr>
              <a:t>vacant</a:t>
            </a:r>
            <a:endParaRPr lang="da-DK" sz="1000" dirty="0">
              <a:solidFill>
                <a:srgbClr val="211A52"/>
              </a:solidFill>
            </a:endParaRPr>
          </a:p>
          <a:p>
            <a:pPr algn="ctr"/>
            <a:r>
              <a:rPr lang="da-DK" sz="1000" dirty="0">
                <a:solidFill>
                  <a:srgbClr val="211A52"/>
                </a:solidFill>
              </a:rPr>
              <a:t>Ph.d. - Skoleleder</a:t>
            </a:r>
          </a:p>
        </p:txBody>
      </p:sp>
      <p:sp>
        <p:nvSpPr>
          <p:cNvPr id="37" name="Tekstfelt 36">
            <a:extLst>
              <a:ext uri="{FF2B5EF4-FFF2-40B4-BE49-F238E27FC236}">
                <a16:creationId xmlns:a16="http://schemas.microsoft.com/office/drawing/2014/main" id="{8E24789C-4721-5E66-5D8E-12299CABA589}"/>
              </a:ext>
            </a:extLst>
          </p:cNvPr>
          <p:cNvSpPr txBox="1"/>
          <p:nvPr/>
        </p:nvSpPr>
        <p:spPr>
          <a:xfrm>
            <a:off x="8076508" y="4121795"/>
            <a:ext cx="1551470"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Henrik </a:t>
            </a:r>
            <a:r>
              <a:rPr lang="da-DK" sz="1000" dirty="0" err="1">
                <a:solidFill>
                  <a:srgbClr val="211A52"/>
                </a:solidFill>
              </a:rPr>
              <a:t>Brohus</a:t>
            </a:r>
            <a:endParaRPr lang="da-DK" sz="1000" dirty="0">
              <a:solidFill>
                <a:srgbClr val="211A52"/>
              </a:solidFill>
            </a:endParaRPr>
          </a:p>
          <a:p>
            <a:pPr algn="ctr"/>
            <a:r>
              <a:rPr lang="da-DK" sz="1000" dirty="0">
                <a:solidFill>
                  <a:srgbClr val="211A52"/>
                </a:solidFill>
              </a:rPr>
              <a:t>Leder</a:t>
            </a:r>
          </a:p>
        </p:txBody>
      </p:sp>
      <p:sp>
        <p:nvSpPr>
          <p:cNvPr id="38" name="Tekstfelt 37">
            <a:extLst>
              <a:ext uri="{FF2B5EF4-FFF2-40B4-BE49-F238E27FC236}">
                <a16:creationId xmlns:a16="http://schemas.microsoft.com/office/drawing/2014/main" id="{AB4C037C-83E2-D174-78B3-1A6F94A50494}"/>
              </a:ext>
            </a:extLst>
          </p:cNvPr>
          <p:cNvSpPr txBox="1"/>
          <p:nvPr/>
        </p:nvSpPr>
        <p:spPr>
          <a:xfrm>
            <a:off x="8243045" y="4989463"/>
            <a:ext cx="1278253" cy="553998"/>
          </a:xfrm>
          <a:prstGeom prst="rect">
            <a:avLst/>
          </a:prstGeom>
          <a:noFill/>
          <a:ln w="12700">
            <a:solidFill>
              <a:srgbClr val="211A52"/>
            </a:solidFill>
          </a:ln>
        </p:spPr>
        <p:txBody>
          <a:bodyPr wrap="square" rtlCol="0">
            <a:spAutoFit/>
          </a:bodyPr>
          <a:lstStyle/>
          <a:p>
            <a:pPr algn="ctr"/>
            <a:r>
              <a:rPr lang="da-DK" sz="1000" dirty="0">
                <a:solidFill>
                  <a:srgbClr val="211A52"/>
                </a:solidFill>
              </a:rPr>
              <a:t>Fakultetets</a:t>
            </a:r>
          </a:p>
          <a:p>
            <a:pPr algn="ctr"/>
            <a:r>
              <a:rPr lang="da-DK" sz="1000" dirty="0">
                <a:solidFill>
                  <a:srgbClr val="211A52"/>
                </a:solidFill>
              </a:rPr>
              <a:t>Samarbejdsudvalg</a:t>
            </a:r>
          </a:p>
          <a:p>
            <a:pPr algn="ctr"/>
            <a:r>
              <a:rPr lang="da-DK" sz="1000" dirty="0">
                <a:solidFill>
                  <a:srgbClr val="211A52"/>
                </a:solidFill>
              </a:rPr>
              <a:t>(FSU)</a:t>
            </a:r>
          </a:p>
        </p:txBody>
      </p:sp>
      <p:sp>
        <p:nvSpPr>
          <p:cNvPr id="39" name="Tekstfelt 38">
            <a:extLst>
              <a:ext uri="{FF2B5EF4-FFF2-40B4-BE49-F238E27FC236}">
                <a16:creationId xmlns:a16="http://schemas.microsoft.com/office/drawing/2014/main" id="{80C3BC83-E86A-0431-B3B7-558D8B4017F2}"/>
              </a:ext>
            </a:extLst>
          </p:cNvPr>
          <p:cNvSpPr txBox="1"/>
          <p:nvPr/>
        </p:nvSpPr>
        <p:spPr>
          <a:xfrm>
            <a:off x="8243045" y="5619103"/>
            <a:ext cx="1278253"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Akademisk Råd</a:t>
            </a:r>
          </a:p>
          <a:p>
            <a:pPr algn="ctr"/>
            <a:r>
              <a:rPr lang="da-DK" sz="1000" dirty="0">
                <a:solidFill>
                  <a:srgbClr val="211A52"/>
                </a:solidFill>
              </a:rPr>
              <a:t>(AR)</a:t>
            </a:r>
          </a:p>
        </p:txBody>
      </p:sp>
      <p:sp>
        <p:nvSpPr>
          <p:cNvPr id="40" name="Tekstfelt 39">
            <a:extLst>
              <a:ext uri="{FF2B5EF4-FFF2-40B4-BE49-F238E27FC236}">
                <a16:creationId xmlns:a16="http://schemas.microsoft.com/office/drawing/2014/main" id="{FDBBA8C8-0A03-3523-777C-FFAA05A47261}"/>
              </a:ext>
            </a:extLst>
          </p:cNvPr>
          <p:cNvSpPr txBox="1"/>
          <p:nvPr/>
        </p:nvSpPr>
        <p:spPr>
          <a:xfrm>
            <a:off x="3266589" y="3759829"/>
            <a:ext cx="1560524" cy="246221"/>
          </a:xfrm>
          <a:prstGeom prst="rect">
            <a:avLst/>
          </a:prstGeom>
          <a:solidFill>
            <a:srgbClr val="211A52"/>
          </a:solidFill>
        </p:spPr>
        <p:txBody>
          <a:bodyPr wrap="square" rtlCol="0">
            <a:spAutoFit/>
          </a:bodyPr>
          <a:lstStyle/>
          <a:p>
            <a:pPr algn="ctr"/>
            <a:r>
              <a:rPr lang="da-DK" sz="1000" dirty="0">
                <a:solidFill>
                  <a:schemeClr val="bg1"/>
                </a:solidFill>
              </a:rPr>
              <a:t>Institutter</a:t>
            </a:r>
          </a:p>
        </p:txBody>
      </p:sp>
      <p:sp>
        <p:nvSpPr>
          <p:cNvPr id="41" name="Tekstfelt 40">
            <a:extLst>
              <a:ext uri="{FF2B5EF4-FFF2-40B4-BE49-F238E27FC236}">
                <a16:creationId xmlns:a16="http://schemas.microsoft.com/office/drawing/2014/main" id="{37802F1A-D15A-B07A-2ADD-722965093E03}"/>
              </a:ext>
            </a:extLst>
          </p:cNvPr>
          <p:cNvSpPr txBox="1"/>
          <p:nvPr/>
        </p:nvSpPr>
        <p:spPr>
          <a:xfrm>
            <a:off x="4875496" y="3759828"/>
            <a:ext cx="1552776" cy="246221"/>
          </a:xfrm>
          <a:prstGeom prst="rect">
            <a:avLst/>
          </a:prstGeom>
          <a:solidFill>
            <a:srgbClr val="211A52"/>
          </a:solidFill>
        </p:spPr>
        <p:txBody>
          <a:bodyPr wrap="square" rtlCol="0">
            <a:spAutoFit/>
          </a:bodyPr>
          <a:lstStyle/>
          <a:p>
            <a:pPr algn="ctr"/>
            <a:r>
              <a:rPr lang="da-DK" sz="1000" dirty="0">
                <a:solidFill>
                  <a:schemeClr val="bg1"/>
                </a:solidFill>
              </a:rPr>
              <a:t>Institutledere</a:t>
            </a:r>
          </a:p>
        </p:txBody>
      </p:sp>
      <p:sp>
        <p:nvSpPr>
          <p:cNvPr id="42" name="Tekstfelt 41">
            <a:extLst>
              <a:ext uri="{FF2B5EF4-FFF2-40B4-BE49-F238E27FC236}">
                <a16:creationId xmlns:a16="http://schemas.microsoft.com/office/drawing/2014/main" id="{8FCE7584-88CC-ACA3-8709-133785B07FEC}"/>
              </a:ext>
            </a:extLst>
          </p:cNvPr>
          <p:cNvSpPr txBox="1"/>
          <p:nvPr/>
        </p:nvSpPr>
        <p:spPr>
          <a:xfrm>
            <a:off x="6476655" y="3759329"/>
            <a:ext cx="1552681" cy="246221"/>
          </a:xfrm>
          <a:prstGeom prst="rect">
            <a:avLst/>
          </a:prstGeom>
          <a:solidFill>
            <a:srgbClr val="211A52"/>
          </a:solidFill>
        </p:spPr>
        <p:txBody>
          <a:bodyPr wrap="square" rtlCol="0">
            <a:spAutoFit/>
          </a:bodyPr>
          <a:lstStyle/>
          <a:p>
            <a:pPr algn="ctr"/>
            <a:r>
              <a:rPr lang="da-DK" sz="1000" dirty="0" err="1">
                <a:solidFill>
                  <a:schemeClr val="bg1"/>
                </a:solidFill>
              </a:rPr>
              <a:t>Ph</a:t>
            </a:r>
            <a:r>
              <a:rPr lang="da-DK" sz="1000" dirty="0">
                <a:solidFill>
                  <a:schemeClr val="bg1"/>
                </a:solidFill>
              </a:rPr>
              <a:t>. d.-skole</a:t>
            </a:r>
          </a:p>
        </p:txBody>
      </p:sp>
      <p:sp>
        <p:nvSpPr>
          <p:cNvPr id="43" name="Tekstfelt 42">
            <a:extLst>
              <a:ext uri="{FF2B5EF4-FFF2-40B4-BE49-F238E27FC236}">
                <a16:creationId xmlns:a16="http://schemas.microsoft.com/office/drawing/2014/main" id="{2C209258-287C-62AE-0BC6-8ADBFB371116}"/>
              </a:ext>
            </a:extLst>
          </p:cNvPr>
          <p:cNvSpPr txBox="1"/>
          <p:nvPr/>
        </p:nvSpPr>
        <p:spPr>
          <a:xfrm>
            <a:off x="6858000" y="3060922"/>
            <a:ext cx="1632857" cy="246221"/>
          </a:xfrm>
          <a:prstGeom prst="rect">
            <a:avLst/>
          </a:prstGeom>
          <a:noFill/>
        </p:spPr>
        <p:txBody>
          <a:bodyPr wrap="square" rtlCol="0">
            <a:spAutoFit/>
          </a:bodyPr>
          <a:lstStyle/>
          <a:p>
            <a:pPr algn="ctr"/>
            <a:r>
              <a:rPr lang="da-DK" sz="1000" dirty="0">
                <a:solidFill>
                  <a:schemeClr val="bg1"/>
                </a:solidFill>
              </a:rPr>
              <a:t>Dekansekretariat</a:t>
            </a:r>
          </a:p>
        </p:txBody>
      </p:sp>
      <p:sp>
        <p:nvSpPr>
          <p:cNvPr id="44" name="Tekstfelt 43">
            <a:extLst>
              <a:ext uri="{FF2B5EF4-FFF2-40B4-BE49-F238E27FC236}">
                <a16:creationId xmlns:a16="http://schemas.microsoft.com/office/drawing/2014/main" id="{BC14207F-827F-4DA9-7C33-87CC25007106}"/>
              </a:ext>
            </a:extLst>
          </p:cNvPr>
          <p:cNvSpPr txBox="1"/>
          <p:nvPr/>
        </p:nvSpPr>
        <p:spPr>
          <a:xfrm>
            <a:off x="4876800" y="4122100"/>
            <a:ext cx="1551471"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Kasper Lynge</a:t>
            </a:r>
          </a:p>
          <a:p>
            <a:pPr algn="ctr"/>
            <a:r>
              <a:rPr lang="da-DK" sz="1000" dirty="0">
                <a:solidFill>
                  <a:srgbClr val="211A52"/>
                </a:solidFill>
              </a:rPr>
              <a:t>Institutleder</a:t>
            </a:r>
          </a:p>
        </p:txBody>
      </p:sp>
      <p:sp>
        <p:nvSpPr>
          <p:cNvPr id="45" name="Tekstfelt 44">
            <a:extLst>
              <a:ext uri="{FF2B5EF4-FFF2-40B4-BE49-F238E27FC236}">
                <a16:creationId xmlns:a16="http://schemas.microsoft.com/office/drawing/2014/main" id="{443DB8FB-8E08-BE80-60F8-C3EE56A3D127}"/>
              </a:ext>
            </a:extLst>
          </p:cNvPr>
          <p:cNvSpPr txBox="1"/>
          <p:nvPr/>
        </p:nvSpPr>
        <p:spPr>
          <a:xfrm>
            <a:off x="4876800" y="5488626"/>
            <a:ext cx="1552776"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Morten Willatzen</a:t>
            </a:r>
          </a:p>
          <a:p>
            <a:pPr algn="ctr"/>
            <a:r>
              <a:rPr lang="da-DK" sz="1000" dirty="0">
                <a:solidFill>
                  <a:srgbClr val="211A52"/>
                </a:solidFill>
              </a:rPr>
              <a:t>Institutleder</a:t>
            </a:r>
          </a:p>
        </p:txBody>
      </p:sp>
      <p:cxnSp>
        <p:nvCxnSpPr>
          <p:cNvPr id="47" name="Lige forbindelse 46">
            <a:extLst>
              <a:ext uri="{FF2B5EF4-FFF2-40B4-BE49-F238E27FC236}">
                <a16:creationId xmlns:a16="http://schemas.microsoft.com/office/drawing/2014/main" id="{B6BD46BF-E450-B0E7-9EFF-96BC1C1BB5B3}"/>
              </a:ext>
            </a:extLst>
          </p:cNvPr>
          <p:cNvCxnSpPr>
            <a:stCxn id="21" idx="2"/>
          </p:cNvCxnSpPr>
          <p:nvPr/>
        </p:nvCxnSpPr>
        <p:spPr>
          <a:xfrm>
            <a:off x="6319157" y="2338965"/>
            <a:ext cx="0" cy="119798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49" name="Lige forbindelse 48">
            <a:extLst>
              <a:ext uri="{FF2B5EF4-FFF2-40B4-BE49-F238E27FC236}">
                <a16:creationId xmlns:a16="http://schemas.microsoft.com/office/drawing/2014/main" id="{E28A7F06-1C98-0A60-4E07-43A498025929}"/>
              </a:ext>
            </a:extLst>
          </p:cNvPr>
          <p:cNvCxnSpPr>
            <a:cxnSpLocks/>
          </p:cNvCxnSpPr>
          <p:nvPr/>
        </p:nvCxnSpPr>
        <p:spPr>
          <a:xfrm>
            <a:off x="4046851" y="3536950"/>
            <a:ext cx="5873763"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1" name="Lige forbindelse 50">
            <a:extLst>
              <a:ext uri="{FF2B5EF4-FFF2-40B4-BE49-F238E27FC236}">
                <a16:creationId xmlns:a16="http://schemas.microsoft.com/office/drawing/2014/main" id="{2B2DA953-5BF1-3686-53D3-2E4368343A88}"/>
              </a:ext>
            </a:extLst>
          </p:cNvPr>
          <p:cNvCxnSpPr>
            <a:cxnSpLocks/>
            <a:endCxn id="40" idx="0"/>
          </p:cNvCxnSpPr>
          <p:nvPr/>
        </p:nvCxnSpPr>
        <p:spPr>
          <a:xfrm>
            <a:off x="4046851" y="3536950"/>
            <a:ext cx="0" cy="222879"/>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4" name="Lige forbindelse 53">
            <a:extLst>
              <a:ext uri="{FF2B5EF4-FFF2-40B4-BE49-F238E27FC236}">
                <a16:creationId xmlns:a16="http://schemas.microsoft.com/office/drawing/2014/main" id="{9E23F4E8-2220-4366-0621-4A6F4E8D86B4}"/>
              </a:ext>
            </a:extLst>
          </p:cNvPr>
          <p:cNvCxnSpPr>
            <a:cxnSpLocks/>
          </p:cNvCxnSpPr>
          <p:nvPr/>
        </p:nvCxnSpPr>
        <p:spPr>
          <a:xfrm>
            <a:off x="7253751" y="3536950"/>
            <a:ext cx="0" cy="222879"/>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5" name="Lige forbindelse 54">
            <a:extLst>
              <a:ext uri="{FF2B5EF4-FFF2-40B4-BE49-F238E27FC236}">
                <a16:creationId xmlns:a16="http://schemas.microsoft.com/office/drawing/2014/main" id="{96E20637-85DD-2715-2B75-BDE7DB16716B}"/>
              </a:ext>
            </a:extLst>
          </p:cNvPr>
          <p:cNvCxnSpPr>
            <a:cxnSpLocks/>
          </p:cNvCxnSpPr>
          <p:nvPr/>
        </p:nvCxnSpPr>
        <p:spPr>
          <a:xfrm>
            <a:off x="8848534" y="3536950"/>
            <a:ext cx="0" cy="222879"/>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58" name="Lige forbindelse 57">
            <a:extLst>
              <a:ext uri="{FF2B5EF4-FFF2-40B4-BE49-F238E27FC236}">
                <a16:creationId xmlns:a16="http://schemas.microsoft.com/office/drawing/2014/main" id="{7B028CFC-0264-BAC5-56A9-069701045664}"/>
              </a:ext>
            </a:extLst>
          </p:cNvPr>
          <p:cNvCxnSpPr>
            <a:cxnSpLocks/>
          </p:cNvCxnSpPr>
          <p:nvPr/>
        </p:nvCxnSpPr>
        <p:spPr>
          <a:xfrm>
            <a:off x="9906984" y="3536950"/>
            <a:ext cx="13419" cy="2264536"/>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61" name="Lige forbindelse 60">
            <a:extLst>
              <a:ext uri="{FF2B5EF4-FFF2-40B4-BE49-F238E27FC236}">
                <a16:creationId xmlns:a16="http://schemas.microsoft.com/office/drawing/2014/main" id="{4993A01D-0CEA-B9A6-101D-7D1ED3F2BA1F}"/>
              </a:ext>
            </a:extLst>
          </p:cNvPr>
          <p:cNvCxnSpPr>
            <a:cxnSpLocks/>
            <a:stCxn id="38" idx="3"/>
          </p:cNvCxnSpPr>
          <p:nvPr/>
        </p:nvCxnSpPr>
        <p:spPr>
          <a:xfrm flipV="1">
            <a:off x="9521298" y="5259279"/>
            <a:ext cx="399316" cy="7183"/>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64" name="Lige forbindelse 63">
            <a:extLst>
              <a:ext uri="{FF2B5EF4-FFF2-40B4-BE49-F238E27FC236}">
                <a16:creationId xmlns:a16="http://schemas.microsoft.com/office/drawing/2014/main" id="{A09DA326-CA15-768B-0493-499E8EAA957E}"/>
              </a:ext>
            </a:extLst>
          </p:cNvPr>
          <p:cNvCxnSpPr>
            <a:cxnSpLocks/>
          </p:cNvCxnSpPr>
          <p:nvPr/>
        </p:nvCxnSpPr>
        <p:spPr>
          <a:xfrm flipV="1">
            <a:off x="9521298" y="5801486"/>
            <a:ext cx="399316" cy="7183"/>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68" name="Lige forbindelse 67">
            <a:extLst>
              <a:ext uri="{FF2B5EF4-FFF2-40B4-BE49-F238E27FC236}">
                <a16:creationId xmlns:a16="http://schemas.microsoft.com/office/drawing/2014/main" id="{D32702EC-750C-1BB5-DD1C-295C1630CA92}"/>
              </a:ext>
            </a:extLst>
          </p:cNvPr>
          <p:cNvCxnSpPr>
            <a:cxnSpLocks/>
            <a:stCxn id="40" idx="1"/>
          </p:cNvCxnSpPr>
          <p:nvPr/>
        </p:nvCxnSpPr>
        <p:spPr>
          <a:xfrm flipH="1">
            <a:off x="1635020" y="3882940"/>
            <a:ext cx="1631569"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0" name="Lige forbindelse 69">
            <a:extLst>
              <a:ext uri="{FF2B5EF4-FFF2-40B4-BE49-F238E27FC236}">
                <a16:creationId xmlns:a16="http://schemas.microsoft.com/office/drawing/2014/main" id="{3A46D44F-5F55-EC8A-702D-A2DDCC64CF63}"/>
              </a:ext>
            </a:extLst>
          </p:cNvPr>
          <p:cNvCxnSpPr>
            <a:cxnSpLocks/>
          </p:cNvCxnSpPr>
          <p:nvPr/>
        </p:nvCxnSpPr>
        <p:spPr>
          <a:xfrm flipV="1">
            <a:off x="1635020" y="3882940"/>
            <a:ext cx="0" cy="1736163"/>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5" name="Lige forbindelse 74">
            <a:extLst>
              <a:ext uri="{FF2B5EF4-FFF2-40B4-BE49-F238E27FC236}">
                <a16:creationId xmlns:a16="http://schemas.microsoft.com/office/drawing/2014/main" id="{57E2D5C4-DD78-4AF9-7763-6988E5B2CBBC}"/>
              </a:ext>
            </a:extLst>
          </p:cNvPr>
          <p:cNvCxnSpPr>
            <a:cxnSpLocks/>
            <a:stCxn id="29" idx="1"/>
          </p:cNvCxnSpPr>
          <p:nvPr/>
        </p:nvCxnSpPr>
        <p:spPr>
          <a:xfrm flipH="1">
            <a:off x="1635020" y="4790489"/>
            <a:ext cx="176318"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7" name="Lige forbindelse 76">
            <a:extLst>
              <a:ext uri="{FF2B5EF4-FFF2-40B4-BE49-F238E27FC236}">
                <a16:creationId xmlns:a16="http://schemas.microsoft.com/office/drawing/2014/main" id="{73B1F7FA-0C48-B521-D099-DB0DF8329C57}"/>
              </a:ext>
            </a:extLst>
          </p:cNvPr>
          <p:cNvCxnSpPr>
            <a:cxnSpLocks/>
          </p:cNvCxnSpPr>
          <p:nvPr/>
        </p:nvCxnSpPr>
        <p:spPr>
          <a:xfrm flipH="1">
            <a:off x="1635020" y="5220459"/>
            <a:ext cx="176318"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78" name="Lige forbindelse 77">
            <a:extLst>
              <a:ext uri="{FF2B5EF4-FFF2-40B4-BE49-F238E27FC236}">
                <a16:creationId xmlns:a16="http://schemas.microsoft.com/office/drawing/2014/main" id="{EA9A1C30-63A0-9A82-3D68-767A5B73DD93}"/>
              </a:ext>
            </a:extLst>
          </p:cNvPr>
          <p:cNvCxnSpPr>
            <a:cxnSpLocks/>
          </p:cNvCxnSpPr>
          <p:nvPr/>
        </p:nvCxnSpPr>
        <p:spPr>
          <a:xfrm flipH="1">
            <a:off x="1635020" y="5617324"/>
            <a:ext cx="176318"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83" name="Lige forbindelse 82">
            <a:extLst>
              <a:ext uri="{FF2B5EF4-FFF2-40B4-BE49-F238E27FC236}">
                <a16:creationId xmlns:a16="http://schemas.microsoft.com/office/drawing/2014/main" id="{FF807B78-01D5-8681-110E-455AE3A41AA0}"/>
              </a:ext>
            </a:extLst>
          </p:cNvPr>
          <p:cNvCxnSpPr>
            <a:cxnSpLocks/>
            <a:stCxn id="44" idx="1"/>
            <a:endCxn id="32" idx="3"/>
          </p:cNvCxnSpPr>
          <p:nvPr/>
        </p:nvCxnSpPr>
        <p:spPr>
          <a:xfrm flipH="1" flipV="1">
            <a:off x="4827112" y="4321850"/>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86" name="Lige forbindelse 85">
            <a:extLst>
              <a:ext uri="{FF2B5EF4-FFF2-40B4-BE49-F238E27FC236}">
                <a16:creationId xmlns:a16="http://schemas.microsoft.com/office/drawing/2014/main" id="{807E633A-5188-71EC-230E-0813AD468DA0}"/>
              </a:ext>
            </a:extLst>
          </p:cNvPr>
          <p:cNvCxnSpPr>
            <a:cxnSpLocks/>
          </p:cNvCxnSpPr>
          <p:nvPr/>
        </p:nvCxnSpPr>
        <p:spPr>
          <a:xfrm flipH="1" flipV="1">
            <a:off x="4827112" y="4791750"/>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89" name="Lige forbindelse 88">
            <a:extLst>
              <a:ext uri="{FF2B5EF4-FFF2-40B4-BE49-F238E27FC236}">
                <a16:creationId xmlns:a16="http://schemas.microsoft.com/office/drawing/2014/main" id="{9D8644F6-79F8-EF9B-38B6-DC4C094F5B20}"/>
              </a:ext>
            </a:extLst>
          </p:cNvPr>
          <p:cNvCxnSpPr>
            <a:cxnSpLocks/>
          </p:cNvCxnSpPr>
          <p:nvPr/>
        </p:nvCxnSpPr>
        <p:spPr>
          <a:xfrm flipH="1" flipV="1">
            <a:off x="4827112" y="5252074"/>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91" name="Lige forbindelse 90">
            <a:extLst>
              <a:ext uri="{FF2B5EF4-FFF2-40B4-BE49-F238E27FC236}">
                <a16:creationId xmlns:a16="http://schemas.microsoft.com/office/drawing/2014/main" id="{403E466B-5707-B4F2-5683-BC933400642F}"/>
              </a:ext>
            </a:extLst>
          </p:cNvPr>
          <p:cNvCxnSpPr>
            <a:cxnSpLocks/>
          </p:cNvCxnSpPr>
          <p:nvPr/>
        </p:nvCxnSpPr>
        <p:spPr>
          <a:xfrm flipH="1" flipV="1">
            <a:off x="4827112" y="5696574"/>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92" name="Lige forbindelse 91">
            <a:extLst>
              <a:ext uri="{FF2B5EF4-FFF2-40B4-BE49-F238E27FC236}">
                <a16:creationId xmlns:a16="http://schemas.microsoft.com/office/drawing/2014/main" id="{FED31403-015A-2DC8-28CB-3C095A5BC84E}"/>
              </a:ext>
            </a:extLst>
          </p:cNvPr>
          <p:cNvCxnSpPr>
            <a:cxnSpLocks/>
          </p:cNvCxnSpPr>
          <p:nvPr/>
        </p:nvCxnSpPr>
        <p:spPr>
          <a:xfrm flipH="1" flipV="1">
            <a:off x="4827112" y="6163299"/>
            <a:ext cx="49688" cy="305"/>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94" name="Lige forbindelse 93">
            <a:extLst>
              <a:ext uri="{FF2B5EF4-FFF2-40B4-BE49-F238E27FC236}">
                <a16:creationId xmlns:a16="http://schemas.microsoft.com/office/drawing/2014/main" id="{B73A8FF2-13A7-C327-96C5-194973BD8283}"/>
              </a:ext>
            </a:extLst>
          </p:cNvPr>
          <p:cNvCxnSpPr>
            <a:cxnSpLocks/>
            <a:stCxn id="43" idx="1"/>
          </p:cNvCxnSpPr>
          <p:nvPr/>
        </p:nvCxnSpPr>
        <p:spPr>
          <a:xfrm flipH="1">
            <a:off x="6319157" y="3184033"/>
            <a:ext cx="538843"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cxnSp>
        <p:nvCxnSpPr>
          <p:cNvPr id="2" name="Lige forbindelse 1">
            <a:extLst>
              <a:ext uri="{FF2B5EF4-FFF2-40B4-BE49-F238E27FC236}">
                <a16:creationId xmlns:a16="http://schemas.microsoft.com/office/drawing/2014/main" id="{FCA84789-B297-2937-C660-F4046C0D5DB1}"/>
              </a:ext>
            </a:extLst>
          </p:cNvPr>
          <p:cNvCxnSpPr>
            <a:cxnSpLocks/>
          </p:cNvCxnSpPr>
          <p:nvPr/>
        </p:nvCxnSpPr>
        <p:spPr>
          <a:xfrm flipH="1">
            <a:off x="8490857" y="3184033"/>
            <a:ext cx="488837" cy="0"/>
          </a:xfrm>
          <a:prstGeom prst="line">
            <a:avLst/>
          </a:prstGeom>
          <a:ln w="12700">
            <a:solidFill>
              <a:srgbClr val="211A52"/>
            </a:solidFill>
          </a:ln>
        </p:spPr>
        <p:style>
          <a:lnRef idx="1">
            <a:schemeClr val="accent1"/>
          </a:lnRef>
          <a:fillRef idx="0">
            <a:schemeClr val="accent1"/>
          </a:fillRef>
          <a:effectRef idx="0">
            <a:schemeClr val="accent1"/>
          </a:effectRef>
          <a:fontRef idx="minor">
            <a:schemeClr val="tx1"/>
          </a:fontRef>
        </p:style>
      </p:cxnSp>
      <p:sp>
        <p:nvSpPr>
          <p:cNvPr id="3" name="Tekstfelt 2">
            <a:extLst>
              <a:ext uri="{FF2B5EF4-FFF2-40B4-BE49-F238E27FC236}">
                <a16:creationId xmlns:a16="http://schemas.microsoft.com/office/drawing/2014/main" id="{033EFDC7-7626-B86F-E34D-3F71237FB22A}"/>
              </a:ext>
            </a:extLst>
          </p:cNvPr>
          <p:cNvSpPr txBox="1"/>
          <p:nvPr/>
        </p:nvSpPr>
        <p:spPr>
          <a:xfrm>
            <a:off x="8979694" y="2960382"/>
            <a:ext cx="1551470" cy="400110"/>
          </a:xfrm>
          <a:prstGeom prst="rect">
            <a:avLst/>
          </a:prstGeom>
          <a:noFill/>
          <a:ln w="12700">
            <a:solidFill>
              <a:srgbClr val="211A52"/>
            </a:solidFill>
          </a:ln>
        </p:spPr>
        <p:txBody>
          <a:bodyPr wrap="square" rtlCol="0">
            <a:spAutoFit/>
          </a:bodyPr>
          <a:lstStyle/>
          <a:p>
            <a:pPr algn="ctr"/>
            <a:r>
              <a:rPr lang="da-DK" sz="1000" dirty="0">
                <a:solidFill>
                  <a:srgbClr val="211A52"/>
                </a:solidFill>
              </a:rPr>
              <a:t>Jacob Glensvang</a:t>
            </a:r>
          </a:p>
          <a:p>
            <a:pPr algn="ctr"/>
            <a:r>
              <a:rPr lang="da-DK" sz="1000" dirty="0">
                <a:solidFill>
                  <a:srgbClr val="211A52"/>
                </a:solidFill>
              </a:rPr>
              <a:t>Sekretariatschef</a:t>
            </a:r>
          </a:p>
        </p:txBody>
      </p:sp>
    </p:spTree>
    <p:extLst>
      <p:ext uri="{BB962C8B-B14F-4D97-AF65-F5344CB8AC3E}">
        <p14:creationId xmlns:p14="http://schemas.microsoft.com/office/powerpoint/2010/main" val="393278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94BEA0-EA1E-ECF2-98DA-CF183E6D3B5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294" y="-1"/>
            <a:ext cx="12267185" cy="817812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p:cNvSpPr>
            <a:spLocks noGrp="1"/>
          </p:cNvSpPr>
          <p:nvPr>
            <p:ph type="title"/>
          </p:nvPr>
        </p:nvSpPr>
        <p:spPr>
          <a:xfrm>
            <a:off x="804666" y="-158706"/>
            <a:ext cx="10529264" cy="1278050"/>
          </a:xfrm>
        </p:spPr>
        <p:txBody>
          <a:bodyPr/>
          <a:lstStyle/>
          <a:p>
            <a:pPr algn="ctr"/>
            <a:br>
              <a:rPr lang="da-DK" sz="3000" dirty="0">
                <a:solidFill>
                  <a:schemeClr val="bg1"/>
                </a:solidFill>
                <a:latin typeface="Arial Black" panose="020B0604020202020204" pitchFamily="34" charset="0"/>
                <a:cs typeface="Arial Black" panose="020B0604020202020204" pitchFamily="34" charset="0"/>
              </a:rPr>
            </a:br>
            <a:r>
              <a:rPr lang="da-DK" sz="3000" dirty="0">
                <a:solidFill>
                  <a:schemeClr val="bg1"/>
                </a:solidFill>
                <a:latin typeface="Arial Black" panose="020B0604020202020204" pitchFamily="34" charset="0"/>
                <a:cs typeface="Arial Black" panose="020B0604020202020204" pitchFamily="34" charset="0"/>
              </a:rPr>
              <a:t>    </a:t>
            </a:r>
            <a:r>
              <a:rPr lang="da-DK" dirty="0">
                <a:solidFill>
                  <a:schemeClr val="bg1"/>
                </a:solidFill>
                <a:latin typeface="Arial Black" panose="020B0604020202020204" pitchFamily="34" charset="0"/>
                <a:cs typeface="Arial Black" panose="020B0604020202020204" pitchFamily="34" charset="0"/>
              </a:rPr>
              <a:t>AAU INNOVATE</a:t>
            </a:r>
            <a:br>
              <a:rPr lang="da-DK" sz="2800" dirty="0">
                <a:latin typeface="Arial" panose="020B0604020202020204" pitchFamily="34" charset="0"/>
                <a:cs typeface="Arial" panose="020B0604020202020204" pitchFamily="34" charset="0"/>
              </a:rPr>
            </a:br>
            <a:endParaRPr lang="da-DK" sz="2800" dirty="0">
              <a:solidFill>
                <a:srgbClr val="FF0000"/>
              </a:solidFill>
              <a:latin typeface="Arial" panose="020B0604020202020204" pitchFamily="34" charset="0"/>
              <a:cs typeface="Arial" panose="020B0604020202020204" pitchFamily="34" charset="0"/>
            </a:endParaRPr>
          </a:p>
        </p:txBody>
      </p:sp>
      <p:sp>
        <p:nvSpPr>
          <p:cNvPr id="10" name="Ellipse 9"/>
          <p:cNvSpPr/>
          <p:nvPr/>
        </p:nvSpPr>
        <p:spPr>
          <a:xfrm>
            <a:off x="1382790" y="1172414"/>
            <a:ext cx="1684194" cy="1650000"/>
          </a:xfrm>
          <a:prstGeom prst="ellipse">
            <a:avLst/>
          </a:prstGeom>
          <a:solidFill>
            <a:srgbClr val="211A52"/>
          </a:solidFill>
          <a:ln>
            <a:noFill/>
          </a:ln>
        </p:spPr>
        <p:style>
          <a:lnRef idx="2">
            <a:schemeClr val="accent1">
              <a:shade val="50000"/>
            </a:schemeClr>
          </a:lnRef>
          <a:fillRef idx="1001">
            <a:schemeClr val="dk2"/>
          </a:fillRef>
          <a:effectRef idx="0">
            <a:schemeClr val="accent1"/>
          </a:effectRef>
          <a:fontRef idx="minor">
            <a:schemeClr val="lt1"/>
          </a:fontRef>
        </p:style>
        <p:txBody>
          <a:bodyPr lIns="0" tIns="0" rIns="0" bIns="0" rtlCol="0" anchor="ctr"/>
          <a:lstStyle/>
          <a:p>
            <a:pPr algn="ctr"/>
            <a:r>
              <a:rPr lang="da-DK" sz="1100" dirty="0">
                <a:solidFill>
                  <a:schemeClr val="bg1"/>
                </a:solidFill>
                <a:latin typeface="Arial" panose="020B0604020202020204" pitchFamily="34" charset="0"/>
                <a:cs typeface="Arial" panose="020B0604020202020204" pitchFamily="34" charset="0"/>
              </a:rPr>
              <a:t>TALENT- OG VIRKSOMHEDS-UDVIKLING</a:t>
            </a:r>
          </a:p>
        </p:txBody>
      </p:sp>
      <p:sp>
        <p:nvSpPr>
          <p:cNvPr id="11" name="Ellipse 10"/>
          <p:cNvSpPr/>
          <p:nvPr/>
        </p:nvSpPr>
        <p:spPr>
          <a:xfrm>
            <a:off x="7350650" y="1510358"/>
            <a:ext cx="1730288" cy="165000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100" dirty="0">
              <a:solidFill>
                <a:prstClr val="white"/>
              </a:solidFill>
              <a:latin typeface="Barlow Medium" panose="00000600000000000000" pitchFamily="2" charset="0"/>
              <a:cs typeface="Arial" panose="020B0604020202020204" pitchFamily="34" charset="0"/>
            </a:endParaRPr>
          </a:p>
          <a:p>
            <a:pPr algn="ctr"/>
            <a:r>
              <a:rPr lang="da-DK" sz="1100" dirty="0">
                <a:solidFill>
                  <a:prstClr val="white"/>
                </a:solidFill>
                <a:latin typeface="Arial" panose="020B0604020202020204" pitchFamily="34" charset="0"/>
                <a:cs typeface="Arial" panose="020B0604020202020204" pitchFamily="34" charset="0"/>
              </a:rPr>
              <a:t>TVÆR-</a:t>
            </a:r>
          </a:p>
          <a:p>
            <a:pPr algn="ctr"/>
            <a:r>
              <a:rPr lang="da-DK" sz="1100" dirty="0">
                <a:solidFill>
                  <a:prstClr val="white"/>
                </a:solidFill>
                <a:latin typeface="Arial" panose="020B0604020202020204" pitchFamily="34" charset="0"/>
                <a:cs typeface="Arial" panose="020B0604020202020204" pitchFamily="34" charset="0"/>
              </a:rPr>
              <a:t>VIDENSKABELIG FORSKING</a:t>
            </a:r>
          </a:p>
          <a:p>
            <a:pPr algn="ctr"/>
            <a:endParaRPr lang="da-DK" sz="1100" dirty="0">
              <a:solidFill>
                <a:prstClr val="white"/>
              </a:solidFill>
              <a:latin typeface="Arial" panose="020B0604020202020204" pitchFamily="34" charset="0"/>
              <a:cs typeface="Arial" panose="020B0604020202020204" pitchFamily="34" charset="0"/>
            </a:endParaRPr>
          </a:p>
        </p:txBody>
      </p:sp>
      <p:sp>
        <p:nvSpPr>
          <p:cNvPr id="12" name="Ellipse 11"/>
          <p:cNvSpPr/>
          <p:nvPr/>
        </p:nvSpPr>
        <p:spPr>
          <a:xfrm>
            <a:off x="2224887" y="4678081"/>
            <a:ext cx="1839670" cy="1770000"/>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100" dirty="0">
                <a:solidFill>
                  <a:prstClr val="white"/>
                </a:solidFill>
                <a:latin typeface="Arial" panose="020B0604020202020204" pitchFamily="34" charset="0"/>
                <a:cs typeface="Arial" panose="020B0604020202020204" pitchFamily="34" charset="0"/>
              </a:rPr>
              <a:t>INKUBATORMILJØ FOR STUDERENDE /</a:t>
            </a:r>
          </a:p>
          <a:p>
            <a:pPr algn="ctr"/>
            <a:r>
              <a:rPr lang="da-DK" sz="1100" dirty="0">
                <a:solidFill>
                  <a:prstClr val="white"/>
                </a:solidFill>
                <a:latin typeface="Arial" panose="020B0604020202020204" pitchFamily="34" charset="0"/>
                <a:cs typeface="Arial" panose="020B0604020202020204" pitchFamily="34" charset="0"/>
              </a:rPr>
              <a:t>UNGE FORSKERE</a:t>
            </a:r>
          </a:p>
        </p:txBody>
      </p:sp>
      <p:sp>
        <p:nvSpPr>
          <p:cNvPr id="9" name="Ellipse 8"/>
          <p:cNvSpPr/>
          <p:nvPr/>
        </p:nvSpPr>
        <p:spPr>
          <a:xfrm>
            <a:off x="8134320" y="4260826"/>
            <a:ext cx="1832793" cy="1749972"/>
          </a:xfrm>
          <a:prstGeom prst="ellipse">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100" dirty="0">
                <a:solidFill>
                  <a:prstClr val="white"/>
                </a:solidFill>
                <a:latin typeface="Arial" panose="020B0604020202020204" pitchFamily="34" charset="0"/>
                <a:cs typeface="Arial" panose="020B0604020202020204" pitchFamily="34" charset="0"/>
              </a:rPr>
              <a:t>VÆRKSTEDER </a:t>
            </a:r>
          </a:p>
          <a:p>
            <a:pPr algn="ctr"/>
            <a:r>
              <a:rPr lang="da-DK" sz="1100" dirty="0">
                <a:solidFill>
                  <a:prstClr val="white"/>
                </a:solidFill>
                <a:latin typeface="Arial" panose="020B0604020202020204" pitchFamily="34" charset="0"/>
                <a:cs typeface="Arial" panose="020B0604020202020204" pitchFamily="34" charset="0"/>
              </a:rPr>
              <a:t>OG PROTOTYPELABS</a:t>
            </a:r>
          </a:p>
        </p:txBody>
      </p:sp>
      <p:sp>
        <p:nvSpPr>
          <p:cNvPr id="8" name="Tekstfelt 7"/>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Samarbejde  </a:t>
            </a:r>
          </a:p>
        </p:txBody>
      </p:sp>
      <p:sp>
        <p:nvSpPr>
          <p:cNvPr id="13" name="Freeform 14">
            <a:extLst>
              <a:ext uri="{FF2B5EF4-FFF2-40B4-BE49-F238E27FC236}">
                <a16:creationId xmlns:a16="http://schemas.microsoft.com/office/drawing/2014/main" id="{44399B7B-586C-6F40-8CB5-07109E07EB7E}"/>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a:solidFill>
                <a:srgbClr val="211A52"/>
              </a:solidFill>
              <a:latin typeface="Arial"/>
            </a:endParaRPr>
          </a:p>
        </p:txBody>
      </p:sp>
    </p:spTree>
    <p:extLst>
      <p:ext uri="{BB962C8B-B14F-4D97-AF65-F5344CB8AC3E}">
        <p14:creationId xmlns:p14="http://schemas.microsoft.com/office/powerpoint/2010/main" val="99217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3"/>
          <p:cNvSpPr txBox="1">
            <a:spLocks/>
          </p:cNvSpPr>
          <p:nvPr/>
        </p:nvSpPr>
        <p:spPr>
          <a:xfrm>
            <a:off x="840259" y="2038067"/>
            <a:ext cx="10716039" cy="5399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rtl="0"/>
            <a:endParaRPr lang="da-DK" sz="1400">
              <a:solidFill>
                <a:srgbClr val="002060"/>
              </a:solidFill>
              <a:cs typeface="Arial" panose="020B0604020202020204" pitchFamily="34" charset="0"/>
            </a:endParaRPr>
          </a:p>
        </p:txBody>
      </p:sp>
      <p:sp>
        <p:nvSpPr>
          <p:cNvPr id="2" name="Titel 1"/>
          <p:cNvSpPr>
            <a:spLocks noGrp="1"/>
          </p:cNvSpPr>
          <p:nvPr>
            <p:ph type="title"/>
          </p:nvPr>
        </p:nvSpPr>
        <p:spPr>
          <a:xfrm>
            <a:off x="587374" y="370290"/>
            <a:ext cx="8695419" cy="1474385"/>
          </a:xfrm>
        </p:spPr>
        <p:txBody>
          <a:bodyPr rtlCol="0">
            <a:normAutofit fontScale="90000"/>
          </a:bodyPr>
          <a:lstStyle/>
          <a:p>
            <a:pPr rtl="0"/>
            <a:r>
              <a:rPr lang="da-DK" dirty="0">
                <a:solidFill>
                  <a:srgbClr val="002060"/>
                </a:solidFill>
              </a:rPr>
              <a:t>AALBORG UNIVERSITETS VISION</a:t>
            </a:r>
            <a:r>
              <a:rPr lang="en-gb" dirty="0">
                <a:solidFill>
                  <a:srgbClr val="002060"/>
                </a:solidFill>
              </a:rPr>
              <a:t> </a:t>
            </a:r>
            <a:br>
              <a:rPr lang="da-DK" dirty="0">
                <a:solidFill>
                  <a:srgbClr val="002060"/>
                </a:solidFill>
              </a:rPr>
            </a:br>
            <a:r>
              <a:rPr lang="da-DK" dirty="0">
                <a:solidFill>
                  <a:srgbClr val="002060"/>
                </a:solidFill>
              </a:rPr>
              <a:t>MOD 2021</a:t>
            </a:r>
            <a:br>
              <a:rPr lang="da-DK" dirty="0">
                <a:solidFill>
                  <a:srgbClr val="002060"/>
                </a:solidFill>
              </a:rPr>
            </a:br>
            <a:endParaRPr lang="da-DK" dirty="0"/>
          </a:p>
        </p:txBody>
      </p:sp>
      <p:sp>
        <p:nvSpPr>
          <p:cNvPr id="3" name="Pladsholder til tekst 2"/>
          <p:cNvSpPr>
            <a:spLocks noGrp="1"/>
          </p:cNvSpPr>
          <p:nvPr>
            <p:ph type="body" sz="quarter" idx="12"/>
          </p:nvPr>
        </p:nvSpPr>
        <p:spPr>
          <a:xfrm>
            <a:off x="587374" y="2065337"/>
            <a:ext cx="10679340" cy="3703696"/>
          </a:xfrm>
        </p:spPr>
        <p:txBody>
          <a:bodyPr rtlCol="0">
            <a:normAutofit/>
          </a:bodyPr>
          <a:lstStyle/>
          <a:p>
            <a:pPr rtl="0"/>
            <a:r>
              <a:rPr lang="da-DK" dirty="0"/>
              <a:t>AAU fungerer og anerkendes som et universitet med en </a:t>
            </a:r>
            <a:r>
              <a:rPr lang="da-DK" b="1" dirty="0"/>
              <a:t>unik profil </a:t>
            </a:r>
            <a:r>
              <a:rPr lang="da-DK" dirty="0"/>
              <a:t>og med </a:t>
            </a:r>
            <a:r>
              <a:rPr lang="da-DK" b="1" dirty="0"/>
              <a:t>høj kvalitet </a:t>
            </a:r>
            <a:r>
              <a:rPr lang="da-DK" dirty="0"/>
              <a:t>i alle aktiviteter. </a:t>
            </a:r>
          </a:p>
          <a:p>
            <a:pPr rtl="0"/>
            <a:r>
              <a:rPr lang="da-DK" dirty="0"/>
              <a:t>AAU er internationalt anerkendt for </a:t>
            </a:r>
            <a:r>
              <a:rPr lang="da-DK" b="1" dirty="0"/>
              <a:t>fremragende problem- og løsningsorienteret forskning</a:t>
            </a:r>
            <a:r>
              <a:rPr lang="da-DK" dirty="0"/>
              <a:t>.</a:t>
            </a:r>
          </a:p>
          <a:p>
            <a:pPr rtl="0"/>
            <a:r>
              <a:rPr lang="da-DK" dirty="0"/>
              <a:t>AAU uddanner </a:t>
            </a:r>
            <a:r>
              <a:rPr lang="da-DK" b="1" dirty="0"/>
              <a:t>studerende til fremtidens samfund</a:t>
            </a:r>
            <a:r>
              <a:rPr lang="da-DK" dirty="0"/>
              <a:t>.</a:t>
            </a:r>
          </a:p>
          <a:p>
            <a:pPr rtl="0"/>
            <a:r>
              <a:rPr lang="da-DK" dirty="0"/>
              <a:t>AAU </a:t>
            </a:r>
            <a:r>
              <a:rPr lang="da-DK" b="1" dirty="0"/>
              <a:t>udlever</a:t>
            </a:r>
            <a:r>
              <a:rPr lang="da-DK" dirty="0"/>
              <a:t> </a:t>
            </a:r>
            <a:r>
              <a:rPr lang="da-DK" b="1" dirty="0"/>
              <a:t>dets grundprincipper</a:t>
            </a:r>
            <a:r>
              <a:rPr lang="da-DK" dirty="0"/>
              <a:t> for problem- og projektbaseret læring og er internatonalt anerkendt for læringsformens dokumenterede resultater. </a:t>
            </a:r>
          </a:p>
          <a:p>
            <a:pPr rtl="0"/>
            <a:r>
              <a:rPr lang="da-DK" dirty="0"/>
              <a:t>AAU er en </a:t>
            </a:r>
            <a:r>
              <a:rPr lang="da-DK" b="1" dirty="0"/>
              <a:t>attraktiv samarbejdspartner </a:t>
            </a:r>
            <a:r>
              <a:rPr lang="da-DK" dirty="0"/>
              <a:t>for virksomheder, myndigheder og institutioner, og vores vidensamarbejder er gensidige, fokuserede og særligt udvalgte. </a:t>
            </a:r>
            <a:endParaRPr lang="en-US" dirty="0"/>
          </a:p>
        </p:txBody>
      </p:sp>
      <p:pic>
        <p:nvPicPr>
          <p:cNvPr id="4" name="Billed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494" y="-967726"/>
            <a:ext cx="12471544" cy="8324756"/>
          </a:xfrm>
          <a:prstGeom prst="rect">
            <a:avLst/>
          </a:prstGeom>
        </p:spPr>
      </p:pic>
      <p:sp>
        <p:nvSpPr>
          <p:cNvPr id="6" name="Titel 2"/>
          <p:cNvSpPr txBox="1">
            <a:spLocks/>
          </p:cNvSpPr>
          <p:nvPr/>
        </p:nvSpPr>
        <p:spPr>
          <a:xfrm>
            <a:off x="2441575" y="2676493"/>
            <a:ext cx="7341129" cy="1036319"/>
          </a:xfrm>
          <a:prstGeom prst="rect">
            <a:avLst/>
          </a:prstGeom>
          <a:solidFill>
            <a:schemeClr val="bg1"/>
          </a:solidFill>
          <a:effectLst/>
        </p:spPr>
        <p:txBody>
          <a:bodyPr vert="horz" lIns="0" tIns="192024" rIns="0" bIns="0" rtlCol="0" anchor="t" anchorCtr="0">
            <a:noAutofit/>
          </a:bodyPr>
          <a:lst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a:lstStyle>
          <a:p>
            <a:pPr algn="ctr"/>
            <a:r>
              <a:rPr lang="en-gb" dirty="0">
                <a:solidFill>
                  <a:srgbClr val="211A52"/>
                </a:solidFill>
                <a:latin typeface="+mj-lt"/>
              </a:rPr>
              <a:t>BÆREDYGTIGHED PÅ AAU</a:t>
            </a:r>
            <a:br>
              <a:rPr lang="da-DK" dirty="0">
                <a:solidFill>
                  <a:srgbClr val="211A52"/>
                </a:solidFill>
              </a:rPr>
            </a:br>
            <a:endParaRPr lang="da-DK" dirty="0"/>
          </a:p>
        </p:txBody>
      </p:sp>
    </p:spTree>
    <p:extLst>
      <p:ext uri="{BB962C8B-B14F-4D97-AF65-F5344CB8AC3E}">
        <p14:creationId xmlns:p14="http://schemas.microsoft.com/office/powerpoint/2010/main" val="390188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D388E533-80D6-868A-BA64-59BD2C5C7B8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pic>
        <p:nvPicPr>
          <p:cNvPr id="18" name="Grafik 17" descr="Åben hånd med plante kontur">
            <a:extLst>
              <a:ext uri="{FF2B5EF4-FFF2-40B4-BE49-F238E27FC236}">
                <a16:creationId xmlns:a16="http://schemas.microsoft.com/office/drawing/2014/main" id="{4E2BC658-5664-8D33-75AF-434EDE4035D5}"/>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83449" y="-55065"/>
            <a:ext cx="480420" cy="480420"/>
          </a:xfrm>
          <a:prstGeom prst="rect">
            <a:avLst/>
          </a:prstGeom>
        </p:spPr>
      </p:pic>
      <p:sp>
        <p:nvSpPr>
          <p:cNvPr id="9" name="Titel 2">
            <a:extLst>
              <a:ext uri="{FF2B5EF4-FFF2-40B4-BE49-F238E27FC236}">
                <a16:creationId xmlns:a16="http://schemas.microsoft.com/office/drawing/2014/main" id="{7FAF5E0C-BC3E-EEC8-90E2-41F60FFD1318}"/>
              </a:ext>
            </a:extLst>
          </p:cNvPr>
          <p:cNvSpPr>
            <a:spLocks noGrp="1"/>
          </p:cNvSpPr>
          <p:nvPr>
            <p:ph type="title"/>
          </p:nvPr>
        </p:nvSpPr>
        <p:spPr>
          <a:xfrm>
            <a:off x="587374" y="399509"/>
            <a:ext cx="6978347" cy="1621619"/>
          </a:xfrm>
        </p:spPr>
        <p:txBody>
          <a:bodyPr/>
          <a:lstStyle/>
          <a:p>
            <a:r>
              <a:rPr lang="da-DK" sz="3000" dirty="0">
                <a:latin typeface="Arial Black" panose="020B0604020202020204" pitchFamily="34" charset="0"/>
                <a:cs typeface="Arial Black" panose="020B0604020202020204" pitchFamily="34" charset="0"/>
              </a:rPr>
              <a:t>POLITIK FOR BÆREDYGTIG UDVIKLING PÅ AAU </a:t>
            </a:r>
            <a:br>
              <a:rPr lang="da-DK" sz="3000" dirty="0">
                <a:latin typeface="Arial Black" panose="020B0604020202020204" pitchFamily="34" charset="0"/>
                <a:cs typeface="Arial Black" panose="020B0604020202020204" pitchFamily="34" charset="0"/>
              </a:rPr>
            </a:br>
            <a:endParaRPr lang="da-DK" sz="2000" b="0" dirty="0">
              <a:latin typeface="Arial" panose="020B0604020202020204" pitchFamily="34" charset="0"/>
              <a:cs typeface="Arial" panose="020B0604020202020204" pitchFamily="34" charset="0"/>
            </a:endParaRPr>
          </a:p>
        </p:txBody>
      </p:sp>
      <p:sp>
        <p:nvSpPr>
          <p:cNvPr id="10" name="Pladsholder til tekst 3">
            <a:extLst>
              <a:ext uri="{FF2B5EF4-FFF2-40B4-BE49-F238E27FC236}">
                <a16:creationId xmlns:a16="http://schemas.microsoft.com/office/drawing/2014/main" id="{4C0E84A9-16AA-B647-95C7-3ACFEFCC53AE}"/>
              </a:ext>
            </a:extLst>
          </p:cNvPr>
          <p:cNvSpPr>
            <a:spLocks noGrp="1"/>
          </p:cNvSpPr>
          <p:nvPr>
            <p:ph type="body" sz="quarter" idx="12"/>
          </p:nvPr>
        </p:nvSpPr>
        <p:spPr>
          <a:xfrm>
            <a:off x="587374" y="1711318"/>
            <a:ext cx="6664521" cy="4378586"/>
          </a:xfrm>
        </p:spPr>
        <p:txBody>
          <a:bodyPr>
            <a:noAutofit/>
          </a:bodyPr>
          <a:lstStyle/>
          <a:p>
            <a:pPr marL="0" indent="0">
              <a:lnSpc>
                <a:spcPct val="120000"/>
              </a:lnSpc>
              <a:spcBef>
                <a:spcPts val="1200"/>
              </a:spcBef>
              <a:buNone/>
            </a:pPr>
            <a:r>
              <a:rPr lang="da-DK" sz="1400" b="1" dirty="0">
                <a:solidFill>
                  <a:srgbClr val="211A52"/>
                </a:solidFill>
                <a:latin typeface="Arial" panose="020B0604020202020204" pitchFamily="34" charset="0"/>
                <a:cs typeface="Arial" panose="020B0604020202020204" pitchFamily="34" charset="0"/>
              </a:rPr>
              <a:t>AAU arbejder hver dag for at: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Integrere miljømæssig, økonomisk og social bæredygtighed på alle niveauer af</a:t>
            </a:r>
            <a:br>
              <a:rPr lang="da-DK" sz="1400" dirty="0">
                <a:solidFill>
                  <a:srgbClr val="211A52"/>
                </a:solidFill>
                <a:latin typeface="Arial" panose="020B0604020202020204" pitchFamily="34" charset="0"/>
                <a:cs typeface="Arial" panose="020B0604020202020204" pitchFamily="34" charset="0"/>
              </a:rPr>
            </a:br>
            <a:r>
              <a:rPr lang="da-DK" sz="1400" dirty="0">
                <a:solidFill>
                  <a:srgbClr val="211A52"/>
                </a:solidFill>
                <a:latin typeface="Arial" panose="020B0604020202020204" pitchFamily="34" charset="0"/>
                <a:cs typeface="Arial" panose="020B0604020202020204" pitchFamily="34" charset="0"/>
              </a:rPr>
              <a:t>strategiske og operationelle aktiviteter.</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Være karakteriseret ved åbenhed, medbestemmelse og respekt for lighed og lige levevilkår.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Tilbyde uddannelse af højeste kvalitet, der gør det muligt for fremtidens kandidater at bidrage til et bæredygtigt samfund.</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Levere forskning af højeste kvalitet, der bidrager til bæredygtige og innovative løsninger på samfundsudfordringer.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Iværksætte forebyggende foranstaltninger med det formål at beskytte miljøet og forhindre miljøpåvirkninger fra AAU’s drift. </a:t>
            </a:r>
          </a:p>
          <a:p>
            <a:pPr>
              <a:lnSpc>
                <a:spcPct val="120000"/>
              </a:lnSpc>
              <a:spcBef>
                <a:spcPts val="900"/>
              </a:spcBef>
            </a:pPr>
            <a:r>
              <a:rPr lang="da-DK" sz="1400" dirty="0">
                <a:solidFill>
                  <a:srgbClr val="211A52"/>
                </a:solidFill>
                <a:latin typeface="Arial" panose="020B0604020202020204" pitchFamily="34" charset="0"/>
                <a:cs typeface="Arial" panose="020B0604020202020204" pitchFamily="34" charset="0"/>
              </a:rPr>
              <a:t>Samarbejde med partnere, der bidrager til en bæredygtig udvikling og fremmer bæredygtig udvikling i samarbejde med lokale, nationale og globale aktører.</a:t>
            </a:r>
          </a:p>
          <a:p>
            <a:pPr>
              <a:lnSpc>
                <a:spcPts val="1780"/>
              </a:lnSpc>
              <a:spcBef>
                <a:spcPts val="900"/>
              </a:spcBef>
            </a:pPr>
            <a:endParaRPr lang="da-DK" sz="1400" dirty="0"/>
          </a:p>
          <a:p>
            <a:pPr>
              <a:lnSpc>
                <a:spcPct val="140000"/>
              </a:lnSpc>
              <a:spcBef>
                <a:spcPts val="900"/>
              </a:spcBef>
            </a:pPr>
            <a:endParaRPr lang="da-DK" sz="1400" dirty="0"/>
          </a:p>
        </p:txBody>
      </p:sp>
      <p:pic>
        <p:nvPicPr>
          <p:cNvPr id="11" name="Pladsholder til billede 9" descr="Et billede, der indeholder Natsværmere og sommerfugle, insekt, udendørs, Bestøver&#10;&#10;Automatisk genereret beskrivelse">
            <a:extLst>
              <a:ext uri="{FF2B5EF4-FFF2-40B4-BE49-F238E27FC236}">
                <a16:creationId xmlns:a16="http://schemas.microsoft.com/office/drawing/2014/main" id="{A40B58C7-32A5-450E-43A0-6F4E59A1E1A2}"/>
              </a:ext>
            </a:extLst>
          </p:cNvPr>
          <p:cNvPicPr>
            <a:picLocks noGrp="1" noChangeAspect="1"/>
          </p:cNvPicPr>
          <p:nvPr>
            <p:ph type="pic" sz="quarter" idx="11"/>
          </p:nvPr>
        </p:nvPicPr>
        <p:blipFill>
          <a:blip r:embed="rId5" cstate="email">
            <a:extLst>
              <a:ext uri="{28A0092B-C50C-407E-A947-70E740481C1C}">
                <a14:useLocalDpi xmlns:a14="http://schemas.microsoft.com/office/drawing/2010/main" val="0"/>
              </a:ext>
            </a:extLst>
          </a:blip>
          <a:srcRect/>
          <a:stretch>
            <a:fillRect/>
          </a:stretch>
        </p:blipFill>
        <p:spPr>
          <a:xfrm>
            <a:off x="7438768" y="0"/>
            <a:ext cx="4753232" cy="6858000"/>
          </a:xfrm>
        </p:spPr>
      </p:pic>
    </p:spTree>
    <p:extLst>
      <p:ext uri="{BB962C8B-B14F-4D97-AF65-F5344CB8AC3E}">
        <p14:creationId xmlns:p14="http://schemas.microsoft.com/office/powerpoint/2010/main" val="3808902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A7688F-6CDA-4335-83EE-BD8D74201A13}"/>
              </a:ext>
            </a:extLst>
          </p:cNvPr>
          <p:cNvSpPr>
            <a:spLocks noGrp="1"/>
          </p:cNvSpPr>
          <p:nvPr>
            <p:ph type="title"/>
          </p:nvPr>
        </p:nvSpPr>
        <p:spPr>
          <a:xfrm>
            <a:off x="587374" y="359273"/>
            <a:ext cx="5771481" cy="1621619"/>
          </a:xfrm>
        </p:spPr>
        <p:txBody>
          <a:bodyPr/>
          <a:lstStyle/>
          <a:p>
            <a:r>
              <a:rPr lang="da-DK" sz="3000" dirty="0">
                <a:latin typeface="+mj-lt"/>
              </a:rPr>
              <a:t>KLIMAMÅL FOR AAU</a:t>
            </a:r>
          </a:p>
        </p:txBody>
      </p:sp>
      <p:sp>
        <p:nvSpPr>
          <p:cNvPr id="4" name="Pladsholder til tekst 3">
            <a:extLst>
              <a:ext uri="{FF2B5EF4-FFF2-40B4-BE49-F238E27FC236}">
                <a16:creationId xmlns:a16="http://schemas.microsoft.com/office/drawing/2014/main" id="{049BDC13-7BE6-4539-9DD3-35412BFA459B}"/>
              </a:ext>
            </a:extLst>
          </p:cNvPr>
          <p:cNvSpPr>
            <a:spLocks noGrp="1"/>
          </p:cNvSpPr>
          <p:nvPr>
            <p:ph type="body" sz="quarter" idx="12"/>
          </p:nvPr>
        </p:nvSpPr>
        <p:spPr>
          <a:xfrm>
            <a:off x="587374" y="1832966"/>
            <a:ext cx="6383877" cy="3752115"/>
          </a:xfrm>
        </p:spPr>
        <p:txBody>
          <a:bodyPr/>
          <a:lstStyle/>
          <a:p>
            <a:r>
              <a:rPr lang="da-DK" dirty="0"/>
              <a:t>AAU har reduceret udledningen af drivhusgasser med 70 % i 2030 (ift. 1990).</a:t>
            </a:r>
          </a:p>
          <a:p>
            <a:pPr marL="0" indent="0">
              <a:buNone/>
            </a:pPr>
            <a:endParaRPr lang="da-DK" dirty="0"/>
          </a:p>
          <a:p>
            <a:r>
              <a:rPr lang="da-DK" dirty="0"/>
              <a:t>AAU er klimaneutralt senest i 2045.</a:t>
            </a:r>
          </a:p>
          <a:p>
            <a:endParaRPr lang="da-DK" dirty="0"/>
          </a:p>
          <a:p>
            <a:r>
              <a:rPr lang="da-DK" dirty="0">
                <a:solidFill>
                  <a:srgbClr val="211A52"/>
                </a:solidFill>
              </a:rPr>
              <a:t>AAU vil bidrage til, at Danmark bedst og billigst kan opfylde målsætningen om de 70 % i 2023 og klimaneutralitet i 2045 samt at arbejde for, at det bliver teknologisk, organisatorisk</a:t>
            </a:r>
            <a:r>
              <a:rPr lang="da-DK" strike="sngStrike" dirty="0">
                <a:solidFill>
                  <a:srgbClr val="211A52"/>
                </a:solidFill>
              </a:rPr>
              <a:t>,</a:t>
            </a:r>
            <a:r>
              <a:rPr lang="da-DK" dirty="0">
                <a:solidFill>
                  <a:srgbClr val="211A52"/>
                </a:solidFill>
              </a:rPr>
              <a:t> og menneskeligt muligt at skærpe disse målsætninger yderligere. </a:t>
            </a:r>
          </a:p>
          <a:p>
            <a:pPr marL="0" indent="0">
              <a:buNone/>
            </a:pPr>
            <a:endParaRPr lang="da-DK" dirty="0">
              <a:solidFill>
                <a:srgbClr val="211A52"/>
              </a:solidFill>
            </a:endParaRPr>
          </a:p>
          <a:p>
            <a:r>
              <a:rPr lang="da-DK" sz="1600" dirty="0"/>
              <a:t>Opnåelse af klimamål – jf. årsrapport 2023. Regnskabet viser, at AAU har reduceret den samlede CO2 -udledning pr. bruger med 81 % siden 1990 fra 16 ton til 3 ton i 2022. </a:t>
            </a:r>
            <a:endParaRPr lang="da-DK" dirty="0"/>
          </a:p>
          <a:p>
            <a:endParaRPr lang="da-DK" dirty="0"/>
          </a:p>
        </p:txBody>
      </p:sp>
      <p:pic>
        <p:nvPicPr>
          <p:cNvPr id="10" name="Pladsholder til billede 9" descr="Et billede, der indeholder blomst, kage, plante, dekoreret&#10;&#10;Automatisk genereret beskrivelse">
            <a:extLst>
              <a:ext uri="{FF2B5EF4-FFF2-40B4-BE49-F238E27FC236}">
                <a16:creationId xmlns:a16="http://schemas.microsoft.com/office/drawing/2014/main" id="{B94899F3-25F6-4721-ACCF-1F04B41C341F}"/>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a:stretch/>
        </p:blipFill>
        <p:spPr>
          <a:xfrm>
            <a:off x="7438768" y="0"/>
            <a:ext cx="4753232" cy="6858000"/>
          </a:xfrm>
        </p:spPr>
      </p:pic>
      <p:sp>
        <p:nvSpPr>
          <p:cNvPr id="2" name="Tekstfelt 1">
            <a:extLst>
              <a:ext uri="{FF2B5EF4-FFF2-40B4-BE49-F238E27FC236}">
                <a16:creationId xmlns:a16="http://schemas.microsoft.com/office/drawing/2014/main" id="{62A91F0E-2673-6566-CE1E-579CEDE46977}"/>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988444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991F4A1-9598-45E6-880A-47CD68CAB6D3}"/>
              </a:ext>
            </a:extLst>
          </p:cNvPr>
          <p:cNvSpPr>
            <a:spLocks noGrp="1"/>
          </p:cNvSpPr>
          <p:nvPr>
            <p:ph type="title"/>
          </p:nvPr>
        </p:nvSpPr>
        <p:spPr>
          <a:xfrm>
            <a:off x="587374" y="359273"/>
            <a:ext cx="11148824" cy="1621619"/>
          </a:xfrm>
        </p:spPr>
        <p:txBody>
          <a:bodyPr/>
          <a:lstStyle/>
          <a:p>
            <a:r>
              <a:rPr lang="da-DK" sz="3000" dirty="0">
                <a:solidFill>
                  <a:srgbClr val="002060"/>
                </a:solidFill>
                <a:latin typeface="+mj-lt"/>
              </a:rPr>
              <a:t>BÆREDYGTIG UDVIKLING PÅ HØJESTE INTERNATIONALE NIVEAU</a:t>
            </a:r>
          </a:p>
        </p:txBody>
      </p:sp>
      <p:pic>
        <p:nvPicPr>
          <p:cNvPr id="4" name="Billede 3">
            <a:extLst>
              <a:ext uri="{FF2B5EF4-FFF2-40B4-BE49-F238E27FC236}">
                <a16:creationId xmlns:a16="http://schemas.microsoft.com/office/drawing/2014/main" id="{4EEAAFE2-7C91-40DD-B51C-8BD800731A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84025" y="2058048"/>
            <a:ext cx="2207804" cy="2207804"/>
          </a:xfrm>
          <a:prstGeom prst="rect">
            <a:avLst/>
          </a:prstGeom>
        </p:spPr>
      </p:pic>
      <p:sp>
        <p:nvSpPr>
          <p:cNvPr id="9" name="Tekstfelt 8">
            <a:extLst>
              <a:ext uri="{FF2B5EF4-FFF2-40B4-BE49-F238E27FC236}">
                <a16:creationId xmlns:a16="http://schemas.microsoft.com/office/drawing/2014/main" id="{F5012C58-E846-4111-82EE-DC102A3919A6}"/>
              </a:ext>
            </a:extLst>
          </p:cNvPr>
          <p:cNvSpPr txBox="1"/>
          <p:nvPr/>
        </p:nvSpPr>
        <p:spPr>
          <a:xfrm>
            <a:off x="1006575" y="4347458"/>
            <a:ext cx="3996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11A52"/>
                </a:solidFill>
                <a:effectLst/>
                <a:uLnTx/>
                <a:uFillTx/>
                <a:latin typeface="Arial Black"/>
                <a:ea typeface="+mn-ea"/>
                <a:cs typeface="+mn-cs"/>
              </a:rPr>
              <a:t>BLANDT DE BEDSTE INDENFOR BÆREDYGTIG UDVIKLING</a:t>
            </a:r>
          </a:p>
        </p:txBody>
      </p:sp>
      <p:sp>
        <p:nvSpPr>
          <p:cNvPr id="10" name="Tekstfelt 9">
            <a:extLst>
              <a:ext uri="{FF2B5EF4-FFF2-40B4-BE49-F238E27FC236}">
                <a16:creationId xmlns:a16="http://schemas.microsoft.com/office/drawing/2014/main" id="{A27EBB7B-D70D-4EEA-B6BD-D1DB0032D9B8}"/>
              </a:ext>
            </a:extLst>
          </p:cNvPr>
          <p:cNvSpPr txBox="1"/>
          <p:nvPr/>
        </p:nvSpPr>
        <p:spPr>
          <a:xfrm>
            <a:off x="1006575" y="5015880"/>
            <a:ext cx="35573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a:ea typeface="+mn-ea"/>
                <a:cs typeface="+mn-cs"/>
              </a:rPr>
              <a:t>AAU ligger nr. 4 i verden indenfor det samlede bidrag til FN’s verdensmål. </a:t>
            </a:r>
          </a:p>
        </p:txBody>
      </p:sp>
      <p:pic>
        <p:nvPicPr>
          <p:cNvPr id="14" name="Billede 13">
            <a:extLst>
              <a:ext uri="{FF2B5EF4-FFF2-40B4-BE49-F238E27FC236}">
                <a16:creationId xmlns:a16="http://schemas.microsoft.com/office/drawing/2014/main" id="{942C19B9-51ED-96AE-6041-929B898D0A9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0" y="2406034"/>
            <a:ext cx="1501224" cy="1501224"/>
          </a:xfrm>
          <a:prstGeom prst="rect">
            <a:avLst/>
          </a:prstGeom>
        </p:spPr>
      </p:pic>
      <p:pic>
        <p:nvPicPr>
          <p:cNvPr id="17" name="Billede 16" descr="Et billede, der indeholder tekst, Grafik, Font/skrifttype, logo&#10;&#10;Automatisk genereret beskrivelse">
            <a:extLst>
              <a:ext uri="{FF2B5EF4-FFF2-40B4-BE49-F238E27FC236}">
                <a16:creationId xmlns:a16="http://schemas.microsoft.com/office/drawing/2014/main" id="{39836C48-536F-329A-D351-A1F657D1751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909151" y="2406034"/>
            <a:ext cx="1501200" cy="1501200"/>
          </a:xfrm>
          <a:prstGeom prst="rect">
            <a:avLst/>
          </a:prstGeom>
        </p:spPr>
      </p:pic>
      <p:sp>
        <p:nvSpPr>
          <p:cNvPr id="18" name="Tekstfelt 17">
            <a:extLst>
              <a:ext uri="{FF2B5EF4-FFF2-40B4-BE49-F238E27FC236}">
                <a16:creationId xmlns:a16="http://schemas.microsoft.com/office/drawing/2014/main" id="{377561E2-2FC5-763A-5FC7-D8B9AE792727}"/>
              </a:ext>
            </a:extLst>
          </p:cNvPr>
          <p:cNvSpPr txBox="1"/>
          <p:nvPr/>
        </p:nvSpPr>
        <p:spPr>
          <a:xfrm>
            <a:off x="5837936" y="4347458"/>
            <a:ext cx="62441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211A52"/>
                </a:solidFill>
                <a:effectLst/>
                <a:uLnTx/>
                <a:uFillTx/>
                <a:latin typeface="Arial Black"/>
                <a:ea typeface="+mn-ea"/>
                <a:cs typeface="+mn-cs"/>
              </a:rPr>
              <a:t>I TOPPEN INDENFOR UDDANNELSE, MINDRE ULIGHED OG PARTNERSKABER</a:t>
            </a:r>
          </a:p>
        </p:txBody>
      </p:sp>
      <p:sp>
        <p:nvSpPr>
          <p:cNvPr id="19" name="Tekstfelt 18">
            <a:extLst>
              <a:ext uri="{FF2B5EF4-FFF2-40B4-BE49-F238E27FC236}">
                <a16:creationId xmlns:a16="http://schemas.microsoft.com/office/drawing/2014/main" id="{BDA13901-01F4-B0EF-5AC5-6F9A5DFBD006}"/>
              </a:ext>
            </a:extLst>
          </p:cNvPr>
          <p:cNvSpPr txBox="1"/>
          <p:nvPr/>
        </p:nvSpPr>
        <p:spPr>
          <a:xfrm>
            <a:off x="5812418" y="5003101"/>
            <a:ext cx="54107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211A52"/>
                </a:solidFill>
                <a:effectLst/>
                <a:uLnTx/>
                <a:uFillTx/>
                <a:latin typeface="Arial"/>
                <a:ea typeface="+mn-ea"/>
                <a:cs typeface="+mn-cs"/>
              </a:rPr>
              <a:t>AAU ligger nr. 1 i verden indenfor verdensmål 4 om kvalitetsuddannelse, nr. 3 på verdensmål 14 om liv i havet og nr. 4 på verdensmål 10 om mindre ulighed</a:t>
            </a:r>
          </a:p>
        </p:txBody>
      </p:sp>
      <p:pic>
        <p:nvPicPr>
          <p:cNvPr id="2" name="Picture 6" descr="Mål 14: Livet i havet | Verdensmålene.dk">
            <a:extLst>
              <a:ext uri="{FF2B5EF4-FFF2-40B4-BE49-F238E27FC236}">
                <a16:creationId xmlns:a16="http://schemas.microsoft.com/office/drawing/2014/main" id="{DDAD74D3-DF8F-FA02-EFB1-0528F54E043D}"/>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t="-6249" b="-29868"/>
          <a:stretch/>
        </p:blipFill>
        <p:spPr bwMode="auto">
          <a:xfrm>
            <a:off x="9721969" y="2300748"/>
            <a:ext cx="1501224" cy="2057781"/>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EC8F3C71-AB4A-4815-9FF4-17314379ABF1}"/>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355055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Simpelt kort og planter">
            <a:extLst>
              <a:ext uri="{FF2B5EF4-FFF2-40B4-BE49-F238E27FC236}">
                <a16:creationId xmlns:a16="http://schemas.microsoft.com/office/drawing/2014/main" id="{C11A93FA-00D9-720C-7F66-08DF9984BA6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081882" y="1591056"/>
            <a:ext cx="5093208" cy="5266944"/>
          </a:xfrm>
          <a:prstGeom prst="rect">
            <a:avLst/>
          </a:prstGeom>
        </p:spPr>
      </p:pic>
      <p:sp>
        <p:nvSpPr>
          <p:cNvPr id="3" name="Titel 2"/>
          <p:cNvSpPr>
            <a:spLocks noGrp="1"/>
          </p:cNvSpPr>
          <p:nvPr>
            <p:ph type="title"/>
          </p:nvPr>
        </p:nvSpPr>
        <p:spPr>
          <a:xfrm>
            <a:off x="573519" y="388333"/>
            <a:ext cx="11446846" cy="1621619"/>
          </a:xfrm>
        </p:spPr>
        <p:txBody>
          <a:bodyPr/>
          <a:lstStyle/>
          <a:p>
            <a:r>
              <a:rPr lang="da-DK" sz="3000" dirty="0">
                <a:solidFill>
                  <a:srgbClr val="211A51"/>
                </a:solidFill>
                <a:effectLst/>
                <a:latin typeface="Arial Black" panose="020B0604020202020204" pitchFamily="34" charset="0"/>
                <a:cs typeface="Arial Black" panose="020B0604020202020204" pitchFamily="34" charset="0"/>
              </a:rPr>
              <a:t>ENGINEERING </a:t>
            </a:r>
            <a:r>
              <a:rPr lang="da-DK" sz="3000" dirty="0">
                <a:solidFill>
                  <a:srgbClr val="211A51"/>
                </a:solidFill>
                <a:latin typeface="Arial Black" panose="020B0604020202020204" pitchFamily="34" charset="0"/>
                <a:cs typeface="Arial Black" panose="020B0604020202020204" pitchFamily="34" charset="0"/>
              </a:rPr>
              <a:t>BIDRAGER MED </a:t>
            </a:r>
            <a:r>
              <a:rPr lang="da-DK" sz="3000" dirty="0">
                <a:solidFill>
                  <a:srgbClr val="211A51"/>
                </a:solidFill>
                <a:effectLst/>
                <a:latin typeface="Arial Black" panose="020B0604020202020204" pitchFamily="34" charset="0"/>
                <a:cs typeface="Arial Black" panose="020B0604020202020204" pitchFamily="34" charset="0"/>
              </a:rPr>
              <a:t>9 FOKUSOMRÅDER INDEN FOR </a:t>
            </a:r>
            <a:r>
              <a:rPr lang="da-DK" sz="3000" dirty="0">
                <a:solidFill>
                  <a:srgbClr val="211A51"/>
                </a:solidFill>
                <a:latin typeface="Arial Black" panose="020B0604020202020204" pitchFamily="34" charset="0"/>
                <a:cs typeface="Arial Black" panose="020B0604020202020204" pitchFamily="34" charset="0"/>
              </a:rPr>
              <a:t>BÆREDYGTIGHED</a:t>
            </a:r>
            <a:endParaRPr lang="da-DK" sz="3000" dirty="0">
              <a:solidFill>
                <a:srgbClr val="211A51"/>
              </a:solidFill>
              <a:effectLst/>
              <a:latin typeface="Arial Black" panose="020B0604020202020204" pitchFamily="34" charset="0"/>
              <a:cs typeface="Arial Black" panose="020B0604020202020204" pitchFamily="34" charset="0"/>
            </a:endParaRPr>
          </a:p>
        </p:txBody>
      </p:sp>
      <p:sp>
        <p:nvSpPr>
          <p:cNvPr id="7" name="Pladsholder til tekst 6"/>
          <p:cNvSpPr>
            <a:spLocks noGrp="1"/>
          </p:cNvSpPr>
          <p:nvPr>
            <p:ph type="body" sz="quarter" idx="12"/>
          </p:nvPr>
        </p:nvSpPr>
        <p:spPr>
          <a:xfrm>
            <a:off x="604837" y="1955298"/>
            <a:ext cx="5191125" cy="4258383"/>
          </a:xfrm>
        </p:spPr>
        <p:txBody>
          <a:bodyPr>
            <a:normAutofit/>
          </a:bodyPr>
          <a:lstStyle/>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Energiproduktion og –distribution</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Fleksibelt og effektivt energiforbrug</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Fremtiden transport og mobilitet</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Bæredygtige byer, bygninger og komponenter</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Miljøteknologi, natur og biodiversitet</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Jordbrug- og fødevareteknologi</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Bæredygtig produktion</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Genbrug og cirkulær økonomi</a:t>
            </a:r>
          </a:p>
          <a:p>
            <a:pPr marL="457200" indent="-457200">
              <a:lnSpc>
                <a:spcPct val="120000"/>
              </a:lnSpc>
              <a:spcBef>
                <a:spcPts val="1000"/>
              </a:spcBef>
              <a:buFont typeface="+mj-lt"/>
              <a:buAutoNum type="arabicPeriod"/>
            </a:pPr>
            <a:r>
              <a:rPr lang="da-DK" dirty="0">
                <a:solidFill>
                  <a:srgbClr val="211A52"/>
                </a:solidFill>
                <a:latin typeface="Arial" panose="020B0604020202020204" pitchFamily="34" charset="0"/>
                <a:cs typeface="Arial" panose="020B0604020202020204" pitchFamily="34" charset="0"/>
              </a:rPr>
              <a:t>Medicinsk, sundheds- og velfærdsteknologi</a:t>
            </a:r>
          </a:p>
          <a:p>
            <a:pPr>
              <a:lnSpc>
                <a:spcPct val="120000"/>
              </a:lnSpc>
              <a:spcBef>
                <a:spcPts val="1000"/>
              </a:spcBef>
            </a:pPr>
            <a:endParaRPr lang="da-DK" dirty="0"/>
          </a:p>
          <a:p>
            <a:pPr>
              <a:lnSpc>
                <a:spcPct val="120000"/>
              </a:lnSpc>
              <a:spcBef>
                <a:spcPts val="1000"/>
              </a:spcBef>
            </a:pPr>
            <a:endParaRPr lang="da-DK" dirty="0"/>
          </a:p>
        </p:txBody>
      </p:sp>
      <p:pic>
        <p:nvPicPr>
          <p:cNvPr id="10" name="Billede 9">
            <a:extLst>
              <a:ext uri="{FF2B5EF4-FFF2-40B4-BE49-F238E27FC236}">
                <a16:creationId xmlns:a16="http://schemas.microsoft.com/office/drawing/2014/main" id="{910F6B45-BAB1-6043-9B73-AB0A5F9BB42B}"/>
              </a:ext>
            </a:extLst>
          </p:cNvPr>
          <p:cNvPicPr>
            <a:picLocks noChangeAspect="1"/>
          </p:cNvPicPr>
          <p:nvPr/>
        </p:nvPicPr>
        <p:blipFill>
          <a:blip r:embed="rId4" cstate="email">
            <a:lum bright="70000" contrast="-70000"/>
            <a:extLst>
              <a:ext uri="{28A0092B-C50C-407E-A947-70E740481C1C}">
                <a14:useLocalDpi xmlns:a14="http://schemas.microsoft.com/office/drawing/2010/main" val="0"/>
              </a:ext>
            </a:extLst>
          </a:blip>
          <a:stretch>
            <a:fillRect/>
          </a:stretch>
        </p:blipFill>
        <p:spPr>
          <a:xfrm>
            <a:off x="1285920" y="15755"/>
            <a:ext cx="232805" cy="334393"/>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Håndskrift 3">
                <a:extLst>
                  <a:ext uri="{FF2B5EF4-FFF2-40B4-BE49-F238E27FC236}">
                    <a16:creationId xmlns:a16="http://schemas.microsoft.com/office/drawing/2014/main" id="{E00B6684-F602-046D-B43D-7231FDC79068}"/>
                  </a:ext>
                </a:extLst>
              </p14:cNvPr>
              <p14:cNvContentPartPr/>
              <p14:nvPr/>
            </p14:nvContentPartPr>
            <p14:xfrm>
              <a:off x="6074060" y="-345534"/>
              <a:ext cx="360" cy="360"/>
            </p14:xfrm>
          </p:contentPart>
        </mc:Choice>
        <mc:Fallback xmlns="">
          <p:pic>
            <p:nvPicPr>
              <p:cNvPr id="4" name="Håndskrift 3">
                <a:extLst>
                  <a:ext uri="{FF2B5EF4-FFF2-40B4-BE49-F238E27FC236}">
                    <a16:creationId xmlns:a16="http://schemas.microsoft.com/office/drawing/2014/main" id="{E00B6684-F602-046D-B43D-7231FDC79068}"/>
                  </a:ext>
                </a:extLst>
              </p:cNvPr>
              <p:cNvPicPr/>
              <p:nvPr/>
            </p:nvPicPr>
            <p:blipFill>
              <a:blip r:embed="rId6"/>
              <a:stretch>
                <a:fillRect/>
              </a:stretch>
            </p:blipFill>
            <p:spPr>
              <a:xfrm>
                <a:off x="6067940" y="-351654"/>
                <a:ext cx="12600" cy="12600"/>
              </a:xfrm>
              <a:prstGeom prst="rect">
                <a:avLst/>
              </a:prstGeom>
            </p:spPr>
          </p:pic>
        </mc:Fallback>
      </mc:AlternateContent>
      <p:sp>
        <p:nvSpPr>
          <p:cNvPr id="5" name="Tekstfelt 1">
            <a:extLst>
              <a:ext uri="{FF2B5EF4-FFF2-40B4-BE49-F238E27FC236}">
                <a16:creationId xmlns:a16="http://schemas.microsoft.com/office/drawing/2014/main" id="{D32E72CE-2CC2-D7EB-7C5F-77209338C1A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25016834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a:xfrm>
            <a:off x="578583" y="385215"/>
            <a:ext cx="10822747" cy="849821"/>
          </a:xfrm>
        </p:spPr>
        <p:txBody>
          <a:bodyPr anchor="t">
            <a:normAutofit fontScale="90000"/>
          </a:bodyPr>
          <a:lstStyle/>
          <a:p>
            <a:r>
              <a:rPr lang="da-DK" sz="3300" dirty="0">
                <a:solidFill>
                  <a:srgbClr val="211A52"/>
                </a:solidFill>
                <a:latin typeface="Arial Black" panose="020B0604020202020204" pitchFamily="34" charset="0"/>
                <a:cs typeface="Arial Black" panose="020B0604020202020204" pitchFamily="34" charset="0"/>
              </a:rPr>
              <a:t>BÆREDYGTIGHEDSOMRÅDER </a:t>
            </a:r>
            <a:br>
              <a:rPr lang="da-DK" sz="3000" dirty="0">
                <a:solidFill>
                  <a:srgbClr val="211A52"/>
                </a:solidFill>
                <a:latin typeface="Arial Black" panose="020B0604020202020204" pitchFamily="34" charset="0"/>
                <a:cs typeface="Arial Black" panose="020B0604020202020204" pitchFamily="34" charset="0"/>
              </a:rPr>
            </a:br>
            <a:endParaRPr lang="da-DK" sz="3000" dirty="0">
              <a:solidFill>
                <a:srgbClr val="211A52"/>
              </a:solidFill>
              <a:latin typeface="Arial Black" panose="020B0604020202020204" pitchFamily="34" charset="0"/>
              <a:cs typeface="Arial Black" panose="020B0604020202020204" pitchFamily="34" charset="0"/>
            </a:endParaRPr>
          </a:p>
        </p:txBody>
      </p:sp>
      <p:graphicFrame>
        <p:nvGraphicFramePr>
          <p:cNvPr id="18" name="Pladsholder til tekst 13">
            <a:extLst>
              <a:ext uri="{FF2B5EF4-FFF2-40B4-BE49-F238E27FC236}">
                <a16:creationId xmlns:a16="http://schemas.microsoft.com/office/drawing/2014/main" id="{6E051AA3-B54E-2D35-BC62-FBD1DAD0B3F0}"/>
              </a:ext>
            </a:extLst>
          </p:cNvPr>
          <p:cNvGraphicFramePr/>
          <p:nvPr/>
        </p:nvGraphicFramePr>
        <p:xfrm>
          <a:off x="6096003" y="2050227"/>
          <a:ext cx="5524500" cy="3572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ladsholder til billede 16" descr="Et billede, der indeholder tekst&#10;&#10;Automatisk genereret beskrivelse">
            <a:extLst>
              <a:ext uri="{FF2B5EF4-FFF2-40B4-BE49-F238E27FC236}">
                <a16:creationId xmlns:a16="http://schemas.microsoft.com/office/drawing/2014/main" id="{336DF870-33DD-47FE-8CCB-D1B0EA655433}"/>
              </a:ext>
            </a:extLst>
          </p:cNvPr>
          <p:cNvPicPr>
            <a:picLocks noGrp="1" noChangeAspect="1"/>
          </p:cNvPicPr>
          <p:nvPr>
            <p:ph type="pic" sz="quarter" idx="11"/>
          </p:nvPr>
        </p:nvPicPr>
        <p:blipFill rotWithShape="1">
          <a:blip r:embed="rId8" cstate="email">
            <a:extLst>
              <a:ext uri="{28A0092B-C50C-407E-A947-70E740481C1C}">
                <a14:useLocalDpi xmlns:a14="http://schemas.microsoft.com/office/drawing/2010/main" val="0"/>
              </a:ext>
            </a:extLst>
          </a:blip>
          <a:srcRect/>
          <a:stretch/>
        </p:blipFill>
        <p:spPr>
          <a:xfrm>
            <a:off x="186679" y="1976008"/>
            <a:ext cx="5287688" cy="4881991"/>
          </a:xfrm>
          <a:noFill/>
        </p:spPr>
      </p:pic>
      <p:pic>
        <p:nvPicPr>
          <p:cNvPr id="7" name="Billede 6">
            <a:extLst>
              <a:ext uri="{FF2B5EF4-FFF2-40B4-BE49-F238E27FC236}">
                <a16:creationId xmlns:a16="http://schemas.microsoft.com/office/drawing/2014/main" id="{FE7B7CC0-4217-4798-A41B-CC24C4811EC7}"/>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598234" y="2068619"/>
            <a:ext cx="3737489" cy="3447731"/>
          </a:xfrm>
          <a:prstGeom prst="rect">
            <a:avLst/>
          </a:prstGeom>
        </p:spPr>
      </p:pic>
      <p:sp>
        <p:nvSpPr>
          <p:cNvPr id="2" name="Tekstfelt 1">
            <a:extLst>
              <a:ext uri="{FF2B5EF4-FFF2-40B4-BE49-F238E27FC236}">
                <a16:creationId xmlns:a16="http://schemas.microsoft.com/office/drawing/2014/main" id="{622532B4-8A87-E52E-9953-91B49D7EC62B}"/>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3263653094"/>
      </p:ext>
    </p:extLst>
  </p:cSld>
  <p:clrMapOvr>
    <a:masterClrMapping/>
  </p:clrMapOvr>
  <mc:AlternateContent xmlns:mc="http://schemas.openxmlformats.org/markup-compatibility/2006" xmlns:p14="http://schemas.microsoft.com/office/powerpoint/2010/main">
    <mc:Choice Requires="p14">
      <p:transition p14:dur="0" advTm="2253"/>
    </mc:Choice>
    <mc:Fallback xmlns="">
      <p:transition advTm="225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C8E454C4-F4F9-D837-DC95-4F242376143A}"/>
              </a:ext>
            </a:extLst>
          </p:cNvPr>
          <p:cNvSpPr>
            <a:spLocks noGrp="1"/>
          </p:cNvSpPr>
          <p:nvPr>
            <p:ph type="title"/>
          </p:nvPr>
        </p:nvSpPr>
        <p:spPr>
          <a:xfrm>
            <a:off x="568715" y="380099"/>
            <a:ext cx="7190368" cy="1473911"/>
          </a:xfrm>
        </p:spPr>
        <p:txBody>
          <a:body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B19335"/>
                </a:solidFill>
                <a:latin typeface="Arial Black" panose="020B0604020202020204" pitchFamily="34" charset="0"/>
                <a:cs typeface="Arial Black" panose="020B0604020202020204" pitchFamily="34" charset="0"/>
              </a:rPr>
              <a:t>OMRÅDER</a:t>
            </a:r>
            <a:endParaRPr lang="en-US" sz="3000" dirty="0">
              <a:latin typeface="Arial Black" panose="020B0604020202020204" pitchFamily="34" charset="0"/>
              <a:cs typeface="Arial Black" panose="020B0604020202020204" pitchFamily="34" charset="0"/>
            </a:endParaRPr>
          </a:p>
        </p:txBody>
      </p:sp>
      <p:sp>
        <p:nvSpPr>
          <p:cNvPr id="17" name="Text Placeholder 3">
            <a:extLst>
              <a:ext uri="{FF2B5EF4-FFF2-40B4-BE49-F238E27FC236}">
                <a16:creationId xmlns:a16="http://schemas.microsoft.com/office/drawing/2014/main" id="{BCA23834-F51C-B1F2-B418-03977E9A6099}"/>
              </a:ext>
            </a:extLst>
          </p:cNvPr>
          <p:cNvSpPr>
            <a:spLocks noGrp="1"/>
          </p:cNvSpPr>
          <p:nvPr>
            <p:ph type="body" sz="quarter" idx="12"/>
          </p:nvPr>
        </p:nvSpPr>
        <p:spPr>
          <a:xfrm>
            <a:off x="587378" y="2065341"/>
            <a:ext cx="4516439" cy="3243263"/>
          </a:xfrm>
        </p:spPr>
        <p:txBody>
          <a:bodyPr/>
          <a:lstStyle/>
          <a:p>
            <a:endParaRPr lang="en-US" dirty="0"/>
          </a:p>
        </p:txBody>
      </p:sp>
      <p:graphicFrame>
        <p:nvGraphicFramePr>
          <p:cNvPr id="25" name="Pladsholder til tekst 13">
            <a:extLst>
              <a:ext uri="{FF2B5EF4-FFF2-40B4-BE49-F238E27FC236}">
                <a16:creationId xmlns:a16="http://schemas.microsoft.com/office/drawing/2014/main" id="{35CC0897-EF13-43C5-96D3-04EEEC15DA13}"/>
              </a:ext>
            </a:extLst>
          </p:cNvPr>
          <p:cNvGraphicFramePr/>
          <p:nvPr>
            <p:extLst>
              <p:ext uri="{D42A27DB-BD31-4B8C-83A1-F6EECF244321}">
                <p14:modId xmlns:p14="http://schemas.microsoft.com/office/powerpoint/2010/main" val="1479359351"/>
              </p:ext>
            </p:extLst>
          </p:nvPr>
        </p:nvGraphicFramePr>
        <p:xfrm>
          <a:off x="6059488" y="1722014"/>
          <a:ext cx="5545134" cy="4077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Billede 6">
            <a:extLst>
              <a:ext uri="{FF2B5EF4-FFF2-40B4-BE49-F238E27FC236}">
                <a16:creationId xmlns:a16="http://schemas.microsoft.com/office/drawing/2014/main" id="{85EDB09F-411E-43D2-A3C1-55C95B106B9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7375" y="2065340"/>
            <a:ext cx="3742476" cy="3454595"/>
          </a:xfrm>
          <a:prstGeom prst="rect">
            <a:avLst/>
          </a:prstGeom>
        </p:spPr>
      </p:pic>
      <p:sp>
        <p:nvSpPr>
          <p:cNvPr id="2" name="Tekstfelt 1">
            <a:extLst>
              <a:ext uri="{FF2B5EF4-FFF2-40B4-BE49-F238E27FC236}">
                <a16:creationId xmlns:a16="http://schemas.microsoft.com/office/drawing/2014/main" id="{3F2C14B3-8027-E712-F6A2-9347A18FD652}"/>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2895457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a:stretch>
            <a:fillRect/>
          </a:stretch>
        </p:blipFill>
        <p:spPr>
          <a:xfrm>
            <a:off x="587375" y="2059802"/>
            <a:ext cx="3726717" cy="3440780"/>
          </a:xfrm>
        </p:spPr>
      </p:pic>
      <p:sp>
        <p:nvSpPr>
          <p:cNvPr id="9" name="Rektangel 8">
            <a:extLst>
              <a:ext uri="{FF2B5EF4-FFF2-40B4-BE49-F238E27FC236}">
                <a16:creationId xmlns:a16="http://schemas.microsoft.com/office/drawing/2014/main" id="{2A037191-25F1-4C2F-AA86-588D62737C30}"/>
              </a:ext>
            </a:extLst>
          </p:cNvPr>
          <p:cNvSpPr/>
          <p:nvPr/>
        </p:nvSpPr>
        <p:spPr>
          <a:xfrm>
            <a:off x="6054217" y="1050580"/>
            <a:ext cx="5285670" cy="2401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4D6FCEBD-AED4-4242-B95C-E0E06108325C}"/>
              </a:ext>
            </a:extLst>
          </p:cNvPr>
          <p:cNvGraphicFramePr/>
          <p:nvPr>
            <p:extLst>
              <p:ext uri="{D42A27DB-BD31-4B8C-83A1-F6EECF244321}">
                <p14:modId xmlns:p14="http://schemas.microsoft.com/office/powerpoint/2010/main" val="1015749426"/>
              </p:ext>
            </p:extLst>
          </p:nvPr>
        </p:nvGraphicFramePr>
        <p:xfrm>
          <a:off x="6096000" y="2059802"/>
          <a:ext cx="5524500" cy="4018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86273BD8-3B16-0AAE-B0CE-71B31E17A47E}"/>
              </a:ext>
            </a:extLst>
          </p:cNvPr>
          <p:cNvSpPr txBox="1">
            <a:spLocks/>
          </p:cNvSpPr>
          <p:nvPr/>
        </p:nvSpPr>
        <p:spPr>
          <a:xfrm>
            <a:off x="568715" y="380099"/>
            <a:ext cx="7384159"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D87304"/>
                </a:solidFill>
                <a:latin typeface="Arial Black" panose="020B0604020202020204" pitchFamily="34" charset="0"/>
                <a:cs typeface="Arial Black" panose="020B0604020202020204" pitchFamily="34" charset="0"/>
              </a:rPr>
              <a:t>OMRÅDER</a:t>
            </a:r>
            <a:endParaRPr lang="en-US" sz="3000" dirty="0">
              <a:solidFill>
                <a:srgbClr val="D87304"/>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EE125941-90CE-C21E-AC5B-E1A41CC5F64A}"/>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3248741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a:stretch>
            <a:fillRect/>
          </a:stretch>
        </p:blipFill>
        <p:spPr>
          <a:xfrm>
            <a:off x="603724" y="2043952"/>
            <a:ext cx="3721208" cy="3435694"/>
          </a:xfrm>
        </p:spPr>
      </p:pic>
      <p:sp>
        <p:nvSpPr>
          <p:cNvPr id="26" name="Rektangel 25">
            <a:extLst>
              <a:ext uri="{FF2B5EF4-FFF2-40B4-BE49-F238E27FC236}">
                <a16:creationId xmlns:a16="http://schemas.microsoft.com/office/drawing/2014/main" id="{0C3E85C2-F903-47C8-A437-FC310DA90F99}"/>
              </a:ext>
            </a:extLst>
          </p:cNvPr>
          <p:cNvSpPr/>
          <p:nvPr/>
        </p:nvSpPr>
        <p:spPr>
          <a:xfrm>
            <a:off x="6275070" y="820389"/>
            <a:ext cx="2743200" cy="23914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116EE8CB-014F-4F6F-A08C-EC136779690D}"/>
              </a:ext>
            </a:extLst>
          </p:cNvPr>
          <p:cNvGraphicFramePr/>
          <p:nvPr/>
        </p:nvGraphicFramePr>
        <p:xfrm>
          <a:off x="6096000" y="2061094"/>
          <a:ext cx="5815355" cy="4292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2">
            <a:extLst>
              <a:ext uri="{FF2B5EF4-FFF2-40B4-BE49-F238E27FC236}">
                <a16:creationId xmlns:a16="http://schemas.microsoft.com/office/drawing/2014/main" id="{EA8E73F1-C2EB-CF27-7628-629CC98DFBB0}"/>
              </a:ext>
            </a:extLst>
          </p:cNvPr>
          <p:cNvSpPr txBox="1">
            <a:spLocks/>
          </p:cNvSpPr>
          <p:nvPr/>
        </p:nvSpPr>
        <p:spPr>
          <a:xfrm>
            <a:off x="568715" y="380099"/>
            <a:ext cx="9080611"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A8633E"/>
                </a:solidFill>
                <a:latin typeface="Arial Black" panose="020B0604020202020204" pitchFamily="34" charset="0"/>
                <a:cs typeface="Arial Black" panose="020B0604020202020204" pitchFamily="34" charset="0"/>
              </a:rPr>
              <a:t>OMRÅDER</a:t>
            </a:r>
            <a:endParaRPr lang="en-US" sz="3000" dirty="0">
              <a:solidFill>
                <a:srgbClr val="A8633E"/>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0DBA6603-F80C-A617-EDDB-B80A83E76AFE}"/>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1874646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75800" y="396738"/>
            <a:ext cx="11247040" cy="1143000"/>
          </a:xfrm>
        </p:spPr>
        <p:txBody>
          <a:bodyPr>
            <a:normAutofit/>
          </a:bodyPr>
          <a:lstStyle/>
          <a:p>
            <a:r>
              <a:rPr lang="da-DK" sz="3000" dirty="0">
                <a:solidFill>
                  <a:srgbClr val="002060"/>
                </a:solidFill>
                <a:latin typeface="Arial Black" panose="020B0604020202020204" pitchFamily="34" charset="0"/>
                <a:cs typeface="Arial Black" panose="020B0604020202020204" pitchFamily="34" charset="0"/>
              </a:rPr>
              <a:t>LEDELSE PÅ ENGINEERING</a:t>
            </a:r>
          </a:p>
        </p:txBody>
      </p:sp>
      <p:sp>
        <p:nvSpPr>
          <p:cNvPr id="6" name="Tekstboks 3">
            <a:extLst>
              <a:ext uri="{FF2B5EF4-FFF2-40B4-BE49-F238E27FC236}">
                <a16:creationId xmlns:a16="http://schemas.microsoft.com/office/drawing/2014/main" id="{ED2E338B-EE50-9E9A-DE8B-678CB66565FB}"/>
              </a:ext>
            </a:extLst>
          </p:cNvPr>
          <p:cNvSpPr txBox="1"/>
          <p:nvPr/>
        </p:nvSpPr>
        <p:spPr>
          <a:xfrm>
            <a:off x="475906" y="2801505"/>
            <a:ext cx="1725347" cy="518450"/>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Jesper Wengel</a:t>
            </a:r>
            <a:endParaRPr lang="da-DK" sz="1300" b="1" i="0" u="none" strike="noStrike" dirty="0">
              <a:solidFill>
                <a:srgbClr val="211A52"/>
              </a:solidFill>
              <a:effectLst/>
              <a:latin typeface="Arial" panose="020B0604020202020204" pitchFamily="34" charset="0"/>
              <a:cs typeface="Arial" panose="020B0604020202020204" pitchFamily="34" charset="0"/>
            </a:endParaRPr>
          </a:p>
          <a:p>
            <a:pPr defTabSz="1171980"/>
            <a:r>
              <a:rPr lang="da-DK" sz="1300" dirty="0">
                <a:solidFill>
                  <a:srgbClr val="211A52"/>
                </a:solidFill>
                <a:latin typeface="Arial" panose="020B0604020202020204" pitchFamily="34" charset="0"/>
                <a:cs typeface="Arial" panose="020B0604020202020204" pitchFamily="34" charset="0"/>
              </a:rPr>
              <a:t>Dekan</a:t>
            </a:r>
          </a:p>
        </p:txBody>
      </p:sp>
      <p:sp>
        <p:nvSpPr>
          <p:cNvPr id="8" name="Tekstboks 22">
            <a:extLst>
              <a:ext uri="{FF2B5EF4-FFF2-40B4-BE49-F238E27FC236}">
                <a16:creationId xmlns:a16="http://schemas.microsoft.com/office/drawing/2014/main" id="{03710C3B-2A3E-7111-BF89-78B426A61EA6}"/>
              </a:ext>
            </a:extLst>
          </p:cNvPr>
          <p:cNvSpPr txBox="1"/>
          <p:nvPr/>
        </p:nvSpPr>
        <p:spPr>
          <a:xfrm>
            <a:off x="500030" y="5018161"/>
            <a:ext cx="1831913" cy="718505"/>
          </a:xfrm>
          <a:prstGeom prst="rect">
            <a:avLst/>
          </a:prstGeom>
          <a:noFill/>
        </p:spPr>
        <p:txBody>
          <a:bodyPr wrap="square" lIns="117198" tIns="58598" rIns="117198" bIns="58598" rtlCol="0">
            <a:spAutoFit/>
          </a:bodyPr>
          <a:lstStyle/>
          <a:p>
            <a:pPr defTabSz="1171980"/>
            <a:r>
              <a:rPr lang="da-DK" sz="1300" b="1" i="0" u="none" strike="noStrike" dirty="0">
                <a:solidFill>
                  <a:srgbClr val="211A52"/>
                </a:solidFill>
                <a:effectLst/>
                <a:latin typeface="Arial" panose="020B0604020202020204" pitchFamily="34" charset="0"/>
                <a:cs typeface="Arial" panose="020B0604020202020204" pitchFamily="34" charset="0"/>
              </a:rPr>
              <a:t>Kasper Lynge</a:t>
            </a:r>
            <a:endParaRPr lang="da-DK" sz="1300" b="0" i="0" u="none" strike="noStrike" dirty="0">
              <a:solidFill>
                <a:srgbClr val="211A52"/>
              </a:solidFill>
              <a:effectLst/>
              <a:latin typeface="Arial" panose="020B0604020202020204" pitchFamily="34" charset="0"/>
              <a:cs typeface="Arial" panose="020B0604020202020204" pitchFamily="34" charset="0"/>
            </a:endParaRP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Byggeri, By og Miljø</a:t>
            </a:r>
          </a:p>
        </p:txBody>
      </p:sp>
      <p:sp>
        <p:nvSpPr>
          <p:cNvPr id="10" name="Tekstboks 25">
            <a:extLst>
              <a:ext uri="{FF2B5EF4-FFF2-40B4-BE49-F238E27FC236}">
                <a16:creationId xmlns:a16="http://schemas.microsoft.com/office/drawing/2014/main" id="{C687FFB7-0CCC-5C0D-F5D5-CB0AE64E53B7}"/>
              </a:ext>
            </a:extLst>
          </p:cNvPr>
          <p:cNvSpPr txBox="1"/>
          <p:nvPr/>
        </p:nvSpPr>
        <p:spPr>
          <a:xfrm>
            <a:off x="6934998" y="5018161"/>
            <a:ext cx="2015104" cy="718505"/>
          </a:xfrm>
          <a:prstGeom prst="rect">
            <a:avLst/>
          </a:prstGeom>
          <a:noFill/>
        </p:spPr>
        <p:txBody>
          <a:bodyPr wrap="square" lIns="117198" tIns="58598" rIns="117198" bIns="58598" rtlCol="0">
            <a:spAutoFit/>
          </a:bodyPr>
          <a:lstStyle/>
          <a:p>
            <a:pPr defTabSz="1171980"/>
            <a:r>
              <a:rPr lang="da-DK" sz="1300" b="1" i="0" u="none" strike="noStrike" dirty="0">
                <a:solidFill>
                  <a:srgbClr val="211A52"/>
                </a:solidFill>
                <a:effectLst/>
                <a:latin typeface="Arial" panose="020B0604020202020204" pitchFamily="34" charset="0"/>
                <a:cs typeface="Arial" panose="020B0604020202020204" pitchFamily="34" charset="0"/>
              </a:rPr>
              <a:t>Morten Willatzen</a:t>
            </a: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Matematiske Fag</a:t>
            </a:r>
          </a:p>
        </p:txBody>
      </p:sp>
      <p:sp>
        <p:nvSpPr>
          <p:cNvPr id="12" name="Tekstboks 29">
            <a:extLst>
              <a:ext uri="{FF2B5EF4-FFF2-40B4-BE49-F238E27FC236}">
                <a16:creationId xmlns:a16="http://schemas.microsoft.com/office/drawing/2014/main" id="{324DFC2E-EC3D-9BD3-A83A-A515B8187D13}"/>
              </a:ext>
            </a:extLst>
          </p:cNvPr>
          <p:cNvSpPr txBox="1"/>
          <p:nvPr/>
        </p:nvSpPr>
        <p:spPr>
          <a:xfrm>
            <a:off x="2597824" y="2798598"/>
            <a:ext cx="2015104"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Michael T. Overgaard</a:t>
            </a:r>
          </a:p>
          <a:p>
            <a:pPr defTabSz="1171980"/>
            <a:r>
              <a:rPr lang="da-DK" sz="1300" dirty="0">
                <a:solidFill>
                  <a:srgbClr val="211A52"/>
                </a:solidFill>
                <a:latin typeface="Arial" panose="020B0604020202020204" pitchFamily="34" charset="0"/>
                <a:cs typeface="Arial" panose="020B0604020202020204" pitchFamily="34" charset="0"/>
              </a:rPr>
              <a:t>Prodekan for forskning </a:t>
            </a:r>
          </a:p>
          <a:p>
            <a:pPr defTabSz="1171980"/>
            <a:r>
              <a:rPr lang="da-DK" sz="1300" dirty="0">
                <a:solidFill>
                  <a:srgbClr val="211A52"/>
                </a:solidFill>
                <a:latin typeface="Arial" panose="020B0604020202020204" pitchFamily="34" charset="0"/>
                <a:cs typeface="Arial" panose="020B0604020202020204" pitchFamily="34" charset="0"/>
              </a:rPr>
              <a:t>og innovation</a:t>
            </a:r>
          </a:p>
        </p:txBody>
      </p:sp>
      <p:sp>
        <p:nvSpPr>
          <p:cNvPr id="15" name="Tekstboks 26">
            <a:extLst>
              <a:ext uri="{FF2B5EF4-FFF2-40B4-BE49-F238E27FC236}">
                <a16:creationId xmlns:a16="http://schemas.microsoft.com/office/drawing/2014/main" id="{4B167CFB-1188-0445-2177-A36DCB9A62D7}"/>
              </a:ext>
            </a:extLst>
          </p:cNvPr>
          <p:cNvSpPr txBox="1"/>
          <p:nvPr/>
        </p:nvSpPr>
        <p:spPr>
          <a:xfrm>
            <a:off x="2583712" y="5018160"/>
            <a:ext cx="2159901"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Jens Chr. Rauhe </a:t>
            </a: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Materialer og Produktion</a:t>
            </a:r>
          </a:p>
        </p:txBody>
      </p:sp>
      <p:sp>
        <p:nvSpPr>
          <p:cNvPr id="17" name="Tekstboks 27">
            <a:extLst>
              <a:ext uri="{FF2B5EF4-FFF2-40B4-BE49-F238E27FC236}">
                <a16:creationId xmlns:a16="http://schemas.microsoft.com/office/drawing/2014/main" id="{A19607E9-362A-AAD3-5DBA-C61143466192}"/>
              </a:ext>
            </a:extLst>
          </p:cNvPr>
          <p:cNvSpPr txBox="1"/>
          <p:nvPr/>
        </p:nvSpPr>
        <p:spPr>
          <a:xfrm>
            <a:off x="4791542" y="5018161"/>
            <a:ext cx="2015104"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Lars Storm Pedersen</a:t>
            </a:r>
          </a:p>
          <a:p>
            <a:pPr defTabSz="1171980"/>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Energi</a:t>
            </a:r>
          </a:p>
        </p:txBody>
      </p:sp>
      <p:sp>
        <p:nvSpPr>
          <p:cNvPr id="19" name="Tekstboks 19">
            <a:extLst>
              <a:ext uri="{FF2B5EF4-FFF2-40B4-BE49-F238E27FC236}">
                <a16:creationId xmlns:a16="http://schemas.microsoft.com/office/drawing/2014/main" id="{E177C81C-D893-0BC6-8E89-71B014447AE3}"/>
              </a:ext>
            </a:extLst>
          </p:cNvPr>
          <p:cNvSpPr txBox="1"/>
          <p:nvPr/>
        </p:nvSpPr>
        <p:spPr>
          <a:xfrm>
            <a:off x="4734729" y="2801505"/>
            <a:ext cx="2110962" cy="518450"/>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Olav Geil</a:t>
            </a:r>
          </a:p>
          <a:p>
            <a:pPr defTabSz="1171980"/>
            <a:r>
              <a:rPr lang="da-DK" sz="1300" dirty="0">
                <a:solidFill>
                  <a:srgbClr val="211A52"/>
                </a:solidFill>
                <a:latin typeface="Arial" panose="020B0604020202020204" pitchFamily="34" charset="0"/>
                <a:cs typeface="Arial" panose="020B0604020202020204" pitchFamily="34" charset="0"/>
              </a:rPr>
              <a:t>Prodekan for uddannelse</a:t>
            </a:r>
          </a:p>
        </p:txBody>
      </p:sp>
      <p:sp>
        <p:nvSpPr>
          <p:cNvPr id="22" name="Tekstboks 24">
            <a:extLst>
              <a:ext uri="{FF2B5EF4-FFF2-40B4-BE49-F238E27FC236}">
                <a16:creationId xmlns:a16="http://schemas.microsoft.com/office/drawing/2014/main" id="{C5C6082C-090D-912F-CB42-FD6C33D1358F}"/>
              </a:ext>
            </a:extLst>
          </p:cNvPr>
          <p:cNvSpPr txBox="1"/>
          <p:nvPr/>
        </p:nvSpPr>
        <p:spPr>
          <a:xfrm>
            <a:off x="9078454" y="5002445"/>
            <a:ext cx="2372679"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Kim Lambertsen Larsen </a:t>
            </a:r>
            <a:br>
              <a:rPr lang="da-DK" sz="1300" b="1" dirty="0">
                <a:solidFill>
                  <a:srgbClr val="211A52"/>
                </a:solidFill>
                <a:latin typeface="Arial" panose="020B0604020202020204" pitchFamily="34" charset="0"/>
                <a:cs typeface="Arial" panose="020B0604020202020204" pitchFamily="34" charset="0"/>
              </a:rPr>
            </a:br>
            <a:r>
              <a:rPr lang="da-DK" sz="1300" dirty="0">
                <a:solidFill>
                  <a:srgbClr val="211A52"/>
                </a:solidFill>
                <a:latin typeface="Arial" panose="020B0604020202020204" pitchFamily="34" charset="0"/>
                <a:cs typeface="Arial" panose="020B0604020202020204" pitchFamily="34" charset="0"/>
              </a:rPr>
              <a:t>Institutleder</a:t>
            </a:r>
          </a:p>
          <a:p>
            <a:pPr defTabSz="1171980"/>
            <a:r>
              <a:rPr lang="da-DK" sz="1300" dirty="0">
                <a:solidFill>
                  <a:srgbClr val="211A52"/>
                </a:solidFill>
                <a:latin typeface="Arial" panose="020B0604020202020204" pitchFamily="34" charset="0"/>
                <a:cs typeface="Arial" panose="020B0604020202020204" pitchFamily="34" charset="0"/>
              </a:rPr>
              <a:t>Kemi og Biovidenskab</a:t>
            </a:r>
          </a:p>
        </p:txBody>
      </p:sp>
      <p:sp>
        <p:nvSpPr>
          <p:cNvPr id="24" name="Tekstboks 28">
            <a:extLst>
              <a:ext uri="{FF2B5EF4-FFF2-40B4-BE49-F238E27FC236}">
                <a16:creationId xmlns:a16="http://schemas.microsoft.com/office/drawing/2014/main" id="{C7CA8A3D-4BE5-615B-6AFA-6F0B7A09F8AA}"/>
              </a:ext>
            </a:extLst>
          </p:cNvPr>
          <p:cNvSpPr txBox="1"/>
          <p:nvPr/>
        </p:nvSpPr>
        <p:spPr>
          <a:xfrm>
            <a:off x="8998272" y="2793235"/>
            <a:ext cx="2234441"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Henrik </a:t>
            </a:r>
            <a:r>
              <a:rPr lang="da-DK" sz="1300" b="1" dirty="0" err="1">
                <a:solidFill>
                  <a:srgbClr val="211A52"/>
                </a:solidFill>
                <a:latin typeface="Arial" panose="020B0604020202020204" pitchFamily="34" charset="0"/>
                <a:cs typeface="Arial" panose="020B0604020202020204" pitchFamily="34" charset="0"/>
              </a:rPr>
              <a:t>Brohus</a:t>
            </a:r>
            <a:endParaRPr lang="da-DK" sz="1300" b="1" dirty="0">
              <a:solidFill>
                <a:srgbClr val="211A52"/>
              </a:solidFill>
              <a:latin typeface="Arial" panose="020B0604020202020204" pitchFamily="34" charset="0"/>
              <a:cs typeface="Arial" panose="020B0604020202020204" pitchFamily="34" charset="0"/>
            </a:endParaRPr>
          </a:p>
          <a:p>
            <a:pPr defTabSz="1171980"/>
            <a:r>
              <a:rPr lang="da-DK" sz="1300" dirty="0">
                <a:solidFill>
                  <a:srgbClr val="211A52"/>
                </a:solidFill>
                <a:latin typeface="Arial" panose="020B0604020202020204" pitchFamily="34" charset="0"/>
                <a:cs typeface="Arial" panose="020B0604020202020204" pitchFamily="34" charset="0"/>
              </a:rPr>
              <a:t>Leder af Adgangskursus og af EVU på fakultetet</a:t>
            </a:r>
          </a:p>
        </p:txBody>
      </p:sp>
      <mc:AlternateContent xmlns:mc="http://schemas.openxmlformats.org/markup-compatibility/2006" xmlns:p14="http://schemas.microsoft.com/office/powerpoint/2010/main">
        <mc:Choice Requires="p14">
          <p:contentPart p14:bwMode="auto" r:id="rId3">
            <p14:nvContentPartPr>
              <p14:cNvPr id="27" name="Håndskrift 26">
                <a:extLst>
                  <a:ext uri="{FF2B5EF4-FFF2-40B4-BE49-F238E27FC236}">
                    <a16:creationId xmlns:a16="http://schemas.microsoft.com/office/drawing/2014/main" id="{8D65DB71-B275-2258-1A20-BB3827DE6FDF}"/>
                  </a:ext>
                </a:extLst>
              </p14:cNvPr>
              <p14:cNvContentPartPr/>
              <p14:nvPr/>
            </p14:nvContentPartPr>
            <p14:xfrm>
              <a:off x="5169378" y="6239664"/>
              <a:ext cx="360" cy="360"/>
            </p14:xfrm>
          </p:contentPart>
        </mc:Choice>
        <mc:Fallback xmlns="">
          <p:pic>
            <p:nvPicPr>
              <p:cNvPr id="27" name="Håndskrift 26">
                <a:extLst>
                  <a:ext uri="{FF2B5EF4-FFF2-40B4-BE49-F238E27FC236}">
                    <a16:creationId xmlns:a16="http://schemas.microsoft.com/office/drawing/2014/main" id="{8D65DB71-B275-2258-1A20-BB3827DE6FDF}"/>
                  </a:ext>
                </a:extLst>
              </p:cNvPr>
              <p:cNvPicPr/>
              <p:nvPr/>
            </p:nvPicPr>
            <p:blipFill>
              <a:blip r:embed="rId4"/>
              <a:stretch>
                <a:fillRect/>
              </a:stretch>
            </p:blipFill>
            <p:spPr>
              <a:xfrm>
                <a:off x="5163258" y="6233544"/>
                <a:ext cx="12600" cy="12600"/>
              </a:xfrm>
              <a:prstGeom prst="rect">
                <a:avLst/>
              </a:prstGeom>
            </p:spPr>
          </p:pic>
        </mc:Fallback>
      </mc:AlternateContent>
      <p:pic>
        <p:nvPicPr>
          <p:cNvPr id="1026" name="Picture 2" descr="Billede af Kasper Lynge Jensen">
            <a:extLst>
              <a:ext uri="{FF2B5EF4-FFF2-40B4-BE49-F238E27FC236}">
                <a16:creationId xmlns:a16="http://schemas.microsoft.com/office/drawing/2014/main" id="{D29DEFEF-443F-1A78-34EF-247010121F4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6765" y="3789989"/>
            <a:ext cx="874800" cy="116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A9E5E61-AC03-2199-B5A6-D03BCCCFBB9E}"/>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1"/>
          <a:stretch/>
        </p:blipFill>
        <p:spPr bwMode="auto">
          <a:xfrm>
            <a:off x="6967138" y="3761980"/>
            <a:ext cx="874800" cy="1166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921A367-AA72-51A6-C966-2868DE92C1BB}"/>
              </a:ext>
            </a:extLst>
          </p:cNvPr>
          <p:cNvPicPr>
            <a:picLocks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616765" y="1548334"/>
            <a:ext cx="874800" cy="1166398"/>
          </a:xfrm>
          <a:prstGeom prst="rect">
            <a:avLst/>
          </a:prstGeom>
          <a:noFill/>
          <a:extLst>
            <a:ext uri="{909E8E84-426E-40DD-AFC4-6F175D3DCCD1}">
              <a14:hiddenFill xmlns:a14="http://schemas.microsoft.com/office/drawing/2010/main">
                <a:solidFill>
                  <a:srgbClr val="FFFFFF"/>
                </a:solidFill>
              </a14:hiddenFill>
            </a:ext>
          </a:extLst>
        </p:spPr>
      </p:pic>
      <p:pic>
        <p:nvPicPr>
          <p:cNvPr id="14" name="Billede 13" descr="Et billede, der indeholder mand, person, briller&#10;&#10;Automatisk genereret beskrivelse">
            <a:extLst>
              <a:ext uri="{FF2B5EF4-FFF2-40B4-BE49-F238E27FC236}">
                <a16:creationId xmlns:a16="http://schemas.microsoft.com/office/drawing/2014/main" id="{61F9C39E-7711-369B-B4C3-4BC9CBBD2F8F}"/>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2723830" y="3789989"/>
            <a:ext cx="874800" cy="1166398"/>
          </a:xfrm>
          <a:prstGeom prst="rect">
            <a:avLst/>
          </a:prstGeom>
        </p:spPr>
      </p:pic>
      <p:pic>
        <p:nvPicPr>
          <p:cNvPr id="20" name="Billede 19">
            <a:extLst>
              <a:ext uri="{FF2B5EF4-FFF2-40B4-BE49-F238E27FC236}">
                <a16:creationId xmlns:a16="http://schemas.microsoft.com/office/drawing/2014/main" id="{3D70FA10-46E6-9CAC-2F65-8FD2102FC220}"/>
              </a:ext>
            </a:extLst>
          </p:cNvPr>
          <p:cNvPicPr>
            <a:picLocks noChangeAspect="1"/>
          </p:cNvPicPr>
          <p:nvPr/>
        </p:nvPicPr>
        <p:blipFill>
          <a:blip r:embed="rId9" cstate="email">
            <a:extLst>
              <a:ext uri="{28A0092B-C50C-407E-A947-70E740481C1C}">
                <a14:useLocalDpi xmlns:a14="http://schemas.microsoft.com/office/drawing/2010/main" val="0"/>
              </a:ext>
            </a:extLst>
          </a:blip>
          <a:srcRect t="-635"/>
          <a:stretch/>
        </p:blipFill>
        <p:spPr>
          <a:xfrm>
            <a:off x="4840532" y="1546630"/>
            <a:ext cx="873600" cy="1168102"/>
          </a:xfrm>
          <a:prstGeom prst="rect">
            <a:avLst/>
          </a:prstGeom>
        </p:spPr>
      </p:pic>
      <p:pic>
        <p:nvPicPr>
          <p:cNvPr id="3" name="Billede 2">
            <a:extLst>
              <a:ext uri="{FF2B5EF4-FFF2-40B4-BE49-F238E27FC236}">
                <a16:creationId xmlns:a16="http://schemas.microsoft.com/office/drawing/2014/main" id="{37DF40F3-55C8-F505-4990-A2DDBECDD493}"/>
              </a:ext>
            </a:extLst>
          </p:cNvPr>
          <p:cNvPicPr>
            <a:picLocks noChangeAspect="1"/>
          </p:cNvPicPr>
          <p:nvPr/>
        </p:nvPicPr>
        <p:blipFill>
          <a:blip r:embed="rId10" cstate="email">
            <a:extLst>
              <a:ext uri="{28A0092B-C50C-407E-A947-70E740481C1C}">
                <a14:useLocalDpi xmlns:a14="http://schemas.microsoft.com/office/drawing/2010/main" val="0"/>
              </a:ext>
            </a:extLst>
          </a:blip>
          <a:srcRect r="-138"/>
          <a:stretch/>
        </p:blipFill>
        <p:spPr>
          <a:xfrm>
            <a:off x="9120940" y="3761980"/>
            <a:ext cx="874800" cy="1166400"/>
          </a:xfrm>
          <a:prstGeom prst="rect">
            <a:avLst/>
          </a:prstGeom>
        </p:spPr>
      </p:pic>
      <p:pic>
        <p:nvPicPr>
          <p:cNvPr id="23" name="Billede 22">
            <a:extLst>
              <a:ext uri="{FF2B5EF4-FFF2-40B4-BE49-F238E27FC236}">
                <a16:creationId xmlns:a16="http://schemas.microsoft.com/office/drawing/2014/main" id="{F1534C52-4668-9AE4-D964-85C3446D2B40}"/>
              </a:ext>
            </a:extLst>
          </p:cNvPr>
          <p:cNvPicPr>
            <a:picLocks noChangeAspect="1"/>
          </p:cNvPicPr>
          <p:nvPr/>
        </p:nvPicPr>
        <p:blipFill>
          <a:blip r:embed="rId11" cstate="email">
            <a:extLst>
              <a:ext uri="{28A0092B-C50C-407E-A947-70E740481C1C}">
                <a14:useLocalDpi xmlns:a14="http://schemas.microsoft.com/office/drawing/2010/main" val="0"/>
              </a:ext>
            </a:extLst>
          </a:blip>
          <a:srcRect/>
          <a:stretch/>
        </p:blipFill>
        <p:spPr>
          <a:xfrm>
            <a:off x="9083727" y="1539738"/>
            <a:ext cx="873600" cy="1166398"/>
          </a:xfrm>
          <a:prstGeom prst="rect">
            <a:avLst/>
          </a:prstGeom>
        </p:spPr>
      </p:pic>
      <p:pic>
        <p:nvPicPr>
          <p:cNvPr id="5" name="Billede 4" descr="Et billede, der indeholder Ansigt, person, tøj, slips&#10;&#10;Indhold genereret af kunstig intelligens kan være forkert.">
            <a:extLst>
              <a:ext uri="{FF2B5EF4-FFF2-40B4-BE49-F238E27FC236}">
                <a16:creationId xmlns:a16="http://schemas.microsoft.com/office/drawing/2014/main" id="{6192CF7E-DDF8-86A1-21D3-463CBEE12166}"/>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p:blipFill>
        <p:spPr>
          <a:xfrm>
            <a:off x="4863741" y="3786553"/>
            <a:ext cx="881449" cy="1166400"/>
          </a:xfrm>
          <a:prstGeom prst="rect">
            <a:avLst/>
          </a:prstGeom>
        </p:spPr>
      </p:pic>
      <p:sp>
        <p:nvSpPr>
          <p:cNvPr id="2" name="Tekstboks 28">
            <a:extLst>
              <a:ext uri="{FF2B5EF4-FFF2-40B4-BE49-F238E27FC236}">
                <a16:creationId xmlns:a16="http://schemas.microsoft.com/office/drawing/2014/main" id="{04B0339D-E3CB-A437-DB99-C676F50D1D59}"/>
              </a:ext>
            </a:extLst>
          </p:cNvPr>
          <p:cNvSpPr txBox="1"/>
          <p:nvPr/>
        </p:nvSpPr>
        <p:spPr>
          <a:xfrm>
            <a:off x="6806646" y="2804205"/>
            <a:ext cx="2234441" cy="718505"/>
          </a:xfrm>
          <a:prstGeom prst="rect">
            <a:avLst/>
          </a:prstGeom>
          <a:noFill/>
        </p:spPr>
        <p:txBody>
          <a:bodyPr wrap="square" lIns="117198" tIns="58598" rIns="117198" bIns="58598" rtlCol="0">
            <a:spAutoFit/>
          </a:bodyPr>
          <a:lstStyle/>
          <a:p>
            <a:pPr defTabSz="1171980"/>
            <a:r>
              <a:rPr lang="da-DK" sz="1300" b="1" dirty="0">
                <a:solidFill>
                  <a:srgbClr val="211A52"/>
                </a:solidFill>
                <a:latin typeface="Arial" panose="020B0604020202020204" pitchFamily="34" charset="0"/>
                <a:cs typeface="Arial" panose="020B0604020202020204" pitchFamily="34" charset="0"/>
              </a:rPr>
              <a:t>Jacob Glensvang</a:t>
            </a:r>
          </a:p>
          <a:p>
            <a:pPr defTabSz="1171980"/>
            <a:r>
              <a:rPr lang="da-DK" sz="1300" dirty="0">
                <a:solidFill>
                  <a:srgbClr val="211A52"/>
                </a:solidFill>
                <a:latin typeface="Arial" panose="020B0604020202020204" pitchFamily="34" charset="0"/>
                <a:cs typeface="Arial" panose="020B0604020202020204" pitchFamily="34" charset="0"/>
              </a:rPr>
              <a:t>Sekretariatschef, dekansekretariatet</a:t>
            </a:r>
          </a:p>
        </p:txBody>
      </p:sp>
      <p:pic>
        <p:nvPicPr>
          <p:cNvPr id="7" name="Picture 2">
            <a:extLst>
              <a:ext uri="{FF2B5EF4-FFF2-40B4-BE49-F238E27FC236}">
                <a16:creationId xmlns:a16="http://schemas.microsoft.com/office/drawing/2014/main" id="{99EFBC50-25F0-D9C4-3F4E-035E99D0352E}"/>
              </a:ext>
            </a:extLst>
          </p:cNvPr>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a:fillRect/>
          </a:stretch>
        </p:blipFill>
        <p:spPr bwMode="auto">
          <a:xfrm>
            <a:off x="6934998" y="1539738"/>
            <a:ext cx="874801" cy="11664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descr="Image result for michael toft overgaard aau">
            <a:extLst>
              <a:ext uri="{FF2B5EF4-FFF2-40B4-BE49-F238E27FC236}">
                <a16:creationId xmlns:a16="http://schemas.microsoft.com/office/drawing/2014/main" id="{0DE36265-D2ED-9271-7876-4D5BC9E4679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1" name="Billede 10">
            <a:extLst>
              <a:ext uri="{FF2B5EF4-FFF2-40B4-BE49-F238E27FC236}">
                <a16:creationId xmlns:a16="http://schemas.microsoft.com/office/drawing/2014/main" id="{02A6BB5F-704B-3A76-B870-8E786D44E189}"/>
              </a:ext>
            </a:extLst>
          </p:cNvPr>
          <p:cNvPicPr>
            <a:picLocks noChangeAspect="1"/>
          </p:cNvPicPr>
          <p:nvPr/>
        </p:nvPicPr>
        <p:blipFill>
          <a:blip r:embed="rId14"/>
          <a:stretch>
            <a:fillRect/>
          </a:stretch>
        </p:blipFill>
        <p:spPr>
          <a:xfrm>
            <a:off x="2723830" y="1548334"/>
            <a:ext cx="849601" cy="1188491"/>
          </a:xfrm>
          <a:prstGeom prst="rect">
            <a:avLst/>
          </a:prstGeom>
        </p:spPr>
      </p:pic>
    </p:spTree>
    <p:extLst>
      <p:ext uri="{BB962C8B-B14F-4D97-AF65-F5344CB8AC3E}">
        <p14:creationId xmlns:p14="http://schemas.microsoft.com/office/powerpoint/2010/main" val="63136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593945" y="2051538"/>
            <a:ext cx="3733004" cy="3446585"/>
          </a:xfrm>
        </p:spPr>
      </p:pic>
      <p:sp>
        <p:nvSpPr>
          <p:cNvPr id="3" name="Rektangel 2">
            <a:extLst>
              <a:ext uri="{FF2B5EF4-FFF2-40B4-BE49-F238E27FC236}">
                <a16:creationId xmlns:a16="http://schemas.microsoft.com/office/drawing/2014/main" id="{6C75F952-91FC-4BCC-82C1-C5732445E36D}"/>
              </a:ext>
            </a:extLst>
          </p:cNvPr>
          <p:cNvSpPr/>
          <p:nvPr/>
        </p:nvSpPr>
        <p:spPr>
          <a:xfrm>
            <a:off x="6255513" y="820389"/>
            <a:ext cx="5084374" cy="2311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graphicFrame>
        <p:nvGraphicFramePr>
          <p:cNvPr id="8" name="Pladsholder til tekst 13">
            <a:extLst>
              <a:ext uri="{FF2B5EF4-FFF2-40B4-BE49-F238E27FC236}">
                <a16:creationId xmlns:a16="http://schemas.microsoft.com/office/drawing/2014/main" id="{F422BF1B-343F-4FCE-B9A0-E730AE9B5554}"/>
              </a:ext>
            </a:extLst>
          </p:cNvPr>
          <p:cNvGraphicFramePr/>
          <p:nvPr/>
        </p:nvGraphicFramePr>
        <p:xfrm>
          <a:off x="6096000" y="1999996"/>
          <a:ext cx="5524500" cy="43893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4C879203-6384-68E9-0BF5-956CC0E2AD25}"/>
              </a:ext>
            </a:extLst>
          </p:cNvPr>
          <p:cNvSpPr txBox="1">
            <a:spLocks/>
          </p:cNvSpPr>
          <p:nvPr/>
        </p:nvSpPr>
        <p:spPr>
          <a:xfrm>
            <a:off x="568715" y="380099"/>
            <a:ext cx="8081990"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0179A4"/>
                </a:solidFill>
                <a:latin typeface="Arial Black" panose="020B0604020202020204" pitchFamily="34" charset="0"/>
                <a:cs typeface="Arial Black" panose="020B0604020202020204" pitchFamily="34" charset="0"/>
              </a:rPr>
              <a:t>OMRÅDER</a:t>
            </a:r>
            <a:endParaRPr lang="en-US" sz="3000" dirty="0">
              <a:solidFill>
                <a:srgbClr val="0179A4"/>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7A76A53E-6359-C1AD-60EF-BED0A8FBEC54}"/>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3687186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587375" y="2074985"/>
            <a:ext cx="3691664" cy="3408416"/>
          </a:xfrm>
        </p:spPr>
      </p:pic>
      <p:sp>
        <p:nvSpPr>
          <p:cNvPr id="3" name="Rektangel 2">
            <a:extLst>
              <a:ext uri="{FF2B5EF4-FFF2-40B4-BE49-F238E27FC236}">
                <a16:creationId xmlns:a16="http://schemas.microsoft.com/office/drawing/2014/main" id="{B2CC8B2B-2A4D-442F-91C8-078F41C1FA6C}"/>
              </a:ext>
            </a:extLst>
          </p:cNvPr>
          <p:cNvSpPr/>
          <p:nvPr/>
        </p:nvSpPr>
        <p:spPr>
          <a:xfrm>
            <a:off x="6217920" y="820389"/>
            <a:ext cx="2754630" cy="239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DC37BA0F-C3D5-4BB3-9195-7235DE05D4F3}"/>
              </a:ext>
            </a:extLst>
          </p:cNvPr>
          <p:cNvGraphicFramePr/>
          <p:nvPr/>
        </p:nvGraphicFramePr>
        <p:xfrm>
          <a:off x="6059488" y="1240077"/>
          <a:ext cx="5667298"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E53DEC76-8549-0293-60E4-3CEA2C77F6B0}"/>
              </a:ext>
            </a:extLst>
          </p:cNvPr>
          <p:cNvSpPr txBox="1">
            <a:spLocks/>
          </p:cNvSpPr>
          <p:nvPr/>
        </p:nvSpPr>
        <p:spPr>
          <a:xfrm>
            <a:off x="568715" y="380099"/>
            <a:ext cx="7997769"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008B68"/>
                </a:solidFill>
                <a:latin typeface="Arial Black" panose="020B0604020202020204" pitchFamily="34" charset="0"/>
                <a:cs typeface="Arial Black" panose="020B0604020202020204" pitchFamily="34" charset="0"/>
              </a:rPr>
              <a:t>OMRÅDER</a:t>
            </a:r>
            <a:endParaRPr lang="en-US" sz="3000" dirty="0">
              <a:solidFill>
                <a:srgbClr val="008B68"/>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E6992D9C-C8B7-86E2-11FA-E33AECFF0C8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3602174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610879" y="2063261"/>
            <a:ext cx="3721208" cy="3435694"/>
          </a:xfrm>
        </p:spPr>
      </p:pic>
      <p:sp>
        <p:nvSpPr>
          <p:cNvPr id="3" name="Rektangel 2">
            <a:extLst>
              <a:ext uri="{FF2B5EF4-FFF2-40B4-BE49-F238E27FC236}">
                <a16:creationId xmlns:a16="http://schemas.microsoft.com/office/drawing/2014/main" id="{64A4788B-31FA-4611-BC6D-8C18C005F993}"/>
              </a:ext>
            </a:extLst>
          </p:cNvPr>
          <p:cNvSpPr/>
          <p:nvPr/>
        </p:nvSpPr>
        <p:spPr>
          <a:xfrm>
            <a:off x="6096000" y="948690"/>
            <a:ext cx="3802380" cy="201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8C7FCC54-D3CE-4657-8B8A-217A99861A48}"/>
              </a:ext>
            </a:extLst>
          </p:cNvPr>
          <p:cNvGraphicFramePr/>
          <p:nvPr/>
        </p:nvGraphicFramePr>
        <p:xfrm>
          <a:off x="6096001" y="1894342"/>
          <a:ext cx="5524500" cy="4554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7E669C22-7A17-44DC-1BB3-A7B47E58A611}"/>
              </a:ext>
            </a:extLst>
          </p:cNvPr>
          <p:cNvSpPr>
            <a:spLocks noGrp="1"/>
          </p:cNvSpPr>
          <p:nvPr>
            <p:ph type="title"/>
          </p:nvPr>
        </p:nvSpPr>
        <p:spPr>
          <a:xfrm>
            <a:off x="568715" y="380099"/>
            <a:ext cx="8623411" cy="1473911"/>
          </a:xfrm>
        </p:spPr>
        <p:txBody>
          <a:body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D24359"/>
                </a:solidFill>
                <a:latin typeface="Arial Black" panose="020B0604020202020204" pitchFamily="34" charset="0"/>
                <a:cs typeface="Arial Black" panose="020B0604020202020204" pitchFamily="34" charset="0"/>
              </a:rPr>
              <a:t>OMRÅDER</a:t>
            </a:r>
            <a:endParaRPr lang="en-US" sz="3000" dirty="0">
              <a:solidFill>
                <a:srgbClr val="D24359"/>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58B69E41-86C4-2E21-D598-2B84BB4ED2DB}"/>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962011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603339" y="2063261"/>
            <a:ext cx="3738734" cy="3451876"/>
          </a:xfrm>
        </p:spPr>
      </p:pic>
      <p:sp>
        <p:nvSpPr>
          <p:cNvPr id="3" name="Rektangel 2">
            <a:extLst>
              <a:ext uri="{FF2B5EF4-FFF2-40B4-BE49-F238E27FC236}">
                <a16:creationId xmlns:a16="http://schemas.microsoft.com/office/drawing/2014/main" id="{1D4C8DF7-7E74-4DC0-B2CD-19DD58CA0A63}"/>
              </a:ext>
            </a:extLst>
          </p:cNvPr>
          <p:cNvSpPr/>
          <p:nvPr/>
        </p:nvSpPr>
        <p:spPr>
          <a:xfrm>
            <a:off x="6297930" y="820389"/>
            <a:ext cx="3086100" cy="2802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5036813A-16DA-4A48-AB36-84AD9D7F418C}"/>
              </a:ext>
            </a:extLst>
          </p:cNvPr>
          <p:cNvGraphicFramePr/>
          <p:nvPr/>
        </p:nvGraphicFramePr>
        <p:xfrm>
          <a:off x="6096001" y="1913249"/>
          <a:ext cx="5527830" cy="4554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41438A9D-A19D-AD27-7365-B28F9FAA4D43}"/>
              </a:ext>
            </a:extLst>
          </p:cNvPr>
          <p:cNvSpPr txBox="1">
            <a:spLocks/>
          </p:cNvSpPr>
          <p:nvPr/>
        </p:nvSpPr>
        <p:spPr>
          <a:xfrm>
            <a:off x="568715" y="380099"/>
            <a:ext cx="8081990"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60AD8B"/>
                </a:solidFill>
                <a:latin typeface="Arial Black" panose="020B0604020202020204" pitchFamily="34" charset="0"/>
                <a:cs typeface="Arial Black" panose="020B0604020202020204" pitchFamily="34" charset="0"/>
              </a:rPr>
              <a:t>OMRÅDER</a:t>
            </a:r>
            <a:endParaRPr lang="en-US" sz="3000" dirty="0">
              <a:solidFill>
                <a:srgbClr val="60AD8B"/>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45345494-551B-8275-C2F7-30CB91547800}"/>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186750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614254" y="2074984"/>
            <a:ext cx="3726835" cy="3440889"/>
          </a:xfrm>
        </p:spPr>
      </p:pic>
      <p:sp>
        <p:nvSpPr>
          <p:cNvPr id="3" name="Rektangel 2">
            <a:extLst>
              <a:ext uri="{FF2B5EF4-FFF2-40B4-BE49-F238E27FC236}">
                <a16:creationId xmlns:a16="http://schemas.microsoft.com/office/drawing/2014/main" id="{443127CA-6258-4E8E-9219-A967B375A014}"/>
              </a:ext>
            </a:extLst>
          </p:cNvPr>
          <p:cNvSpPr/>
          <p:nvPr/>
        </p:nvSpPr>
        <p:spPr>
          <a:xfrm>
            <a:off x="6423660" y="925830"/>
            <a:ext cx="3337560" cy="177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7" name="Pladsholder til tekst 13">
            <a:extLst>
              <a:ext uri="{FF2B5EF4-FFF2-40B4-BE49-F238E27FC236}">
                <a16:creationId xmlns:a16="http://schemas.microsoft.com/office/drawing/2014/main" id="{AB24E415-A1AC-4AA2-804D-0B6C921E7409}"/>
              </a:ext>
            </a:extLst>
          </p:cNvPr>
          <p:cNvGraphicFramePr/>
          <p:nvPr/>
        </p:nvGraphicFramePr>
        <p:xfrm>
          <a:off x="6101121" y="1911740"/>
          <a:ext cx="5524500" cy="410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2">
            <a:extLst>
              <a:ext uri="{FF2B5EF4-FFF2-40B4-BE49-F238E27FC236}">
                <a16:creationId xmlns:a16="http://schemas.microsoft.com/office/drawing/2014/main" id="{27FE781F-7135-63B6-2D38-C33FFEF906CC}"/>
              </a:ext>
            </a:extLst>
          </p:cNvPr>
          <p:cNvSpPr txBox="1">
            <a:spLocks/>
          </p:cNvSpPr>
          <p:nvPr/>
        </p:nvSpPr>
        <p:spPr>
          <a:xfrm>
            <a:off x="568715" y="380099"/>
            <a:ext cx="9970948" cy="1473911"/>
          </a:xfrm>
          <a:prstGeom prst="rect">
            <a:avLst/>
          </a:prstGeom>
          <a:effectLst/>
        </p:spPr>
        <p:txBody>
          <a:bodyPr vert="horz" lIns="0" tIns="192001" rIns="0" bIns="0" rtlCol="0" anchor="t" anchorCtr="0">
            <a:no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r>
              <a:rPr lang="da-DK" sz="3000" dirty="0">
                <a:solidFill>
                  <a:srgbClr val="211A52"/>
                </a:solidFill>
                <a:latin typeface="Arial Black" panose="020B0604020202020204" pitchFamily="34" charset="0"/>
                <a:cs typeface="Arial Black" panose="020B0604020202020204" pitchFamily="34" charset="0"/>
              </a:rPr>
              <a:t>BÆREDYGTIGHEDS</a:t>
            </a:r>
            <a:r>
              <a:rPr lang="da-DK" sz="3000" dirty="0">
                <a:solidFill>
                  <a:srgbClr val="012553"/>
                </a:solidFill>
                <a:latin typeface="Arial Black" panose="020B0604020202020204" pitchFamily="34" charset="0"/>
                <a:cs typeface="Arial Black" panose="020B0604020202020204" pitchFamily="34" charset="0"/>
              </a:rPr>
              <a:t>OMRÅDER</a:t>
            </a:r>
            <a:endParaRPr lang="en-US" sz="3000" dirty="0">
              <a:solidFill>
                <a:srgbClr val="012553"/>
              </a:solidFill>
              <a:latin typeface="Arial Black" panose="020B0604020202020204" pitchFamily="34" charset="0"/>
              <a:cs typeface="Arial Black" panose="020B0604020202020204" pitchFamily="34" charset="0"/>
            </a:endParaRPr>
          </a:p>
        </p:txBody>
      </p:sp>
      <p:sp>
        <p:nvSpPr>
          <p:cNvPr id="2" name="Tekstfelt 1">
            <a:extLst>
              <a:ext uri="{FF2B5EF4-FFF2-40B4-BE49-F238E27FC236}">
                <a16:creationId xmlns:a16="http://schemas.microsoft.com/office/drawing/2014/main" id="{F988A2CC-9B32-8484-209D-478E36A0F1C2}"/>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Bæredygtighed </a:t>
            </a:r>
          </a:p>
        </p:txBody>
      </p:sp>
    </p:spTree>
    <p:extLst>
      <p:ext uri="{BB962C8B-B14F-4D97-AF65-F5344CB8AC3E}">
        <p14:creationId xmlns:p14="http://schemas.microsoft.com/office/powerpoint/2010/main" val="573196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Et billede, der indeholder tekst, skærmbillede, Font/skrifttype, Grafik&#10;&#10;Automatisk genereret beskrivelse">
            <a:extLst>
              <a:ext uri="{FF2B5EF4-FFF2-40B4-BE49-F238E27FC236}">
                <a16:creationId xmlns:a16="http://schemas.microsoft.com/office/drawing/2014/main" id="{F2E3BC7C-EE5D-A9A1-F94A-EFED15D0FF2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
        <p:nvSpPr>
          <p:cNvPr id="9" name="Titel 5">
            <a:extLst>
              <a:ext uri="{FF2B5EF4-FFF2-40B4-BE49-F238E27FC236}">
                <a16:creationId xmlns:a16="http://schemas.microsoft.com/office/drawing/2014/main" id="{785B9C49-2369-456C-8432-DFE9FA2D8126}"/>
              </a:ext>
            </a:extLst>
          </p:cNvPr>
          <p:cNvSpPr txBox="1">
            <a:spLocks/>
          </p:cNvSpPr>
          <p:nvPr/>
        </p:nvSpPr>
        <p:spPr>
          <a:xfrm>
            <a:off x="2441575" y="2676496"/>
            <a:ext cx="7341129" cy="1036319"/>
          </a:xfrm>
          <a:prstGeom prst="rect">
            <a:avLst/>
          </a:prstGeom>
          <a:solidFill>
            <a:schemeClr val="bg1"/>
          </a:solidFill>
          <a:effectLst/>
        </p:spPr>
        <p:txBody>
          <a:bodyPr vert="horz" lIns="0" tIns="107988" rIns="0" bIns="0" rtlCol="0" anchor="t" anchorCtr="0">
            <a:normAutofit/>
          </a:bodyPr>
          <a:lstStyle>
            <a:lvl1pPr algn="l" defTabSz="914207" rtl="0" eaLnBrk="1" latinLnBrk="0" hangingPunct="1">
              <a:lnSpc>
                <a:spcPct val="100000"/>
              </a:lnSpc>
              <a:spcBef>
                <a:spcPct val="0"/>
              </a:spcBef>
              <a:buNone/>
              <a:defRPr sz="3600" b="1" kern="1200" spc="300" baseline="0">
                <a:solidFill>
                  <a:schemeClr val="tx1"/>
                </a:solidFill>
                <a:latin typeface="+mn-lt"/>
                <a:ea typeface="+mj-ea"/>
                <a:cs typeface="+mj-cs"/>
              </a:defRPr>
            </a:lvl1pPr>
          </a:lstStyle>
          <a:p>
            <a:pPr algn="ctr">
              <a:spcAft>
                <a:spcPts val="600"/>
              </a:spcAft>
            </a:pPr>
            <a:r>
              <a:rPr lang="en-US" sz="2800" kern="1200" spc="300" baseline="0" dirty="0">
                <a:solidFill>
                  <a:srgbClr val="211A52"/>
                </a:solidFill>
                <a:latin typeface="Arial Black" panose="020B0604020202020204" pitchFamily="34" charset="0"/>
                <a:cs typeface="Arial Black" panose="020B0604020202020204" pitchFamily="34" charset="0"/>
              </a:rPr>
              <a:t>AAU STRATEGI</a:t>
            </a:r>
            <a:br>
              <a:rPr lang="en-US" sz="2800" kern="1200" spc="300" baseline="0" dirty="0">
                <a:solidFill>
                  <a:srgbClr val="211A52"/>
                </a:solidFill>
                <a:latin typeface="Arial Black" panose="020B0604020202020204" pitchFamily="34" charset="0"/>
                <a:cs typeface="Arial Black" panose="020B0604020202020204" pitchFamily="34" charset="0"/>
              </a:rPr>
            </a:br>
            <a:r>
              <a:rPr lang="en-US" sz="2800" kern="1200" spc="300" baseline="0" dirty="0">
                <a:solidFill>
                  <a:srgbClr val="211A52"/>
                </a:solidFill>
                <a:latin typeface="Arial Black" panose="020B0604020202020204" pitchFamily="34" charset="0"/>
                <a:cs typeface="Arial Black" panose="020B0604020202020204" pitchFamily="34" charset="0"/>
              </a:rPr>
              <a:t>VIDEN FOR VERDEN 2022-26</a:t>
            </a:r>
          </a:p>
        </p:txBody>
      </p:sp>
      <p:sp>
        <p:nvSpPr>
          <p:cNvPr id="2" name="Pladsholder til slidenummer 1" hidden="1">
            <a:extLst>
              <a:ext uri="{FF2B5EF4-FFF2-40B4-BE49-F238E27FC236}">
                <a16:creationId xmlns:a16="http://schemas.microsoft.com/office/drawing/2014/main" id="{94895894-5B1F-453A-B047-C286B974B376}"/>
              </a:ext>
            </a:extLst>
          </p:cNvPr>
          <p:cNvSpPr>
            <a:spLocks noGrp="1"/>
          </p:cNvSpPr>
          <p:nvPr>
            <p:ph type="sldNum" sz="quarter" idx="4294967295"/>
          </p:nvPr>
        </p:nvSpPr>
        <p:spPr>
          <a:xfrm>
            <a:off x="11339887" y="593225"/>
            <a:ext cx="571468" cy="227164"/>
          </a:xfrm>
        </p:spPr>
        <p:txBody>
          <a:bodyPr/>
          <a:lstStyle/>
          <a:p>
            <a:pPr>
              <a:spcAft>
                <a:spcPts val="600"/>
              </a:spcAft>
            </a:pPr>
            <a:fld id="{D8D877B3-D348-4611-9BDB-C5374591D951}" type="slidenum">
              <a:rPr lang="en-US" smtClean="0"/>
              <a:pPr>
                <a:spcAft>
                  <a:spcPts val="600"/>
                </a:spcAft>
              </a:pPr>
              <a:t>55</a:t>
            </a:fld>
            <a:endParaRPr lang="en-US"/>
          </a:p>
        </p:txBody>
      </p:sp>
    </p:spTree>
    <p:extLst>
      <p:ext uri="{BB962C8B-B14F-4D97-AF65-F5344CB8AC3E}">
        <p14:creationId xmlns:p14="http://schemas.microsoft.com/office/powerpoint/2010/main" val="4096830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5" name="Freeform 14">
            <a:extLst>
              <a:ext uri="{FF2B5EF4-FFF2-40B4-BE49-F238E27FC236}">
                <a16:creationId xmlns:a16="http://schemas.microsoft.com/office/drawing/2014/main" id="{9A5DA648-DCB2-6463-BC53-EE00C2C0C675}"/>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8" name="Rektangel: afrundede hjørner 5">
            <a:extLst>
              <a:ext uri="{FF2B5EF4-FFF2-40B4-BE49-F238E27FC236}">
                <a16:creationId xmlns:a16="http://schemas.microsoft.com/office/drawing/2014/main" id="{8F29968C-F75E-BC39-FCD3-D21E75091275}"/>
              </a:ext>
            </a:extLst>
          </p:cNvPr>
          <p:cNvSpPr/>
          <p:nvPr/>
        </p:nvSpPr>
        <p:spPr>
          <a:xfrm>
            <a:off x="864752" y="1836030"/>
            <a:ext cx="10587147" cy="3797299"/>
          </a:xfrm>
          <a:prstGeom prst="round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da-DK" dirty="0"/>
          </a:p>
        </p:txBody>
      </p:sp>
      <p:sp>
        <p:nvSpPr>
          <p:cNvPr id="19" name="Rektangel: afrundede hjørner 13">
            <a:extLst>
              <a:ext uri="{FF2B5EF4-FFF2-40B4-BE49-F238E27FC236}">
                <a16:creationId xmlns:a16="http://schemas.microsoft.com/office/drawing/2014/main" id="{467F04B4-84C3-DCCC-D595-B4A48E3C2A32}"/>
              </a:ext>
            </a:extLst>
          </p:cNvPr>
          <p:cNvSpPr/>
          <p:nvPr/>
        </p:nvSpPr>
        <p:spPr>
          <a:xfrm>
            <a:off x="1087786" y="2255187"/>
            <a:ext cx="10141080" cy="2958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ounded Rectangle 3">
            <a:extLst>
              <a:ext uri="{FF2B5EF4-FFF2-40B4-BE49-F238E27FC236}">
                <a16:creationId xmlns:a16="http://schemas.microsoft.com/office/drawing/2014/main" id="{6ED5D8BB-5C35-0260-6667-3124A7B28BA3}"/>
              </a:ext>
            </a:extLst>
          </p:cNvPr>
          <p:cNvSpPr>
            <a:spLocks noChangeAspect="1"/>
          </p:cNvSpPr>
          <p:nvPr/>
        </p:nvSpPr>
        <p:spPr bwMode="auto">
          <a:xfrm flipV="1">
            <a:off x="1087786" y="2273364"/>
            <a:ext cx="9954124" cy="2958986"/>
          </a:xfrm>
          <a:prstGeom prst="roundRect">
            <a:avLst>
              <a:gd name="adj" fmla="val 13048"/>
            </a:avLst>
          </a:prstGeom>
          <a:ln>
            <a:solidFill>
              <a:schemeClr val="bg1"/>
            </a:solidFill>
          </a:ln>
        </p:spPr>
        <p:style>
          <a:lnRef idx="2">
            <a:schemeClr val="dk1"/>
          </a:lnRef>
          <a:fillRef idx="1">
            <a:schemeClr val="lt1"/>
          </a:fillRef>
          <a:effectRef idx="0">
            <a:schemeClr val="dk1"/>
          </a:effectRef>
          <a:fontRef idx="minor">
            <a:schemeClr val="dk1"/>
          </a:fontRef>
        </p:style>
        <p:txBody>
          <a:bodyPr vert="vert" lIns="36000" tIns="36000" rIns="36000" bIns="36000" anchor="t"/>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altLang="da-DK" sz="3200" b="1" i="1" u="none" strike="noStrike" kern="1200" cap="none" spc="0" normalizeH="0" baseline="0" noProof="0" dirty="0">
                <a:ln>
                  <a:noFill/>
                </a:ln>
                <a:effectLst/>
                <a:uLnTx/>
                <a:uFillTx/>
                <a:latin typeface="Arial" panose="020B0604020202020204" pitchFamily="34" charset="0"/>
                <a:cs typeface="Arial" panose="020B0604020202020204" pitchFamily="34" charset="0"/>
              </a:rPr>
              <a:t>Viden for verden</a:t>
            </a:r>
          </a:p>
        </p:txBody>
      </p:sp>
      <p:grpSp>
        <p:nvGrpSpPr>
          <p:cNvPr id="21" name="Gruppe 20">
            <a:extLst>
              <a:ext uri="{FF2B5EF4-FFF2-40B4-BE49-F238E27FC236}">
                <a16:creationId xmlns:a16="http://schemas.microsoft.com/office/drawing/2014/main" id="{A4361487-FFBA-FE41-CC2E-8ABCBD6346AB}"/>
              </a:ext>
            </a:extLst>
          </p:cNvPr>
          <p:cNvGrpSpPr/>
          <p:nvPr/>
        </p:nvGrpSpPr>
        <p:grpSpPr>
          <a:xfrm rot="21378307">
            <a:off x="6285598" y="2661864"/>
            <a:ext cx="3075028" cy="3139738"/>
            <a:chOff x="2537071" y="3295649"/>
            <a:chExt cx="1968977" cy="1610395"/>
          </a:xfrm>
        </p:grpSpPr>
        <p:sp>
          <p:nvSpPr>
            <p:cNvPr id="22" name="Bue 21">
              <a:extLst>
                <a:ext uri="{FF2B5EF4-FFF2-40B4-BE49-F238E27FC236}">
                  <a16:creationId xmlns:a16="http://schemas.microsoft.com/office/drawing/2014/main" id="{FF3E6584-3301-8853-CC77-B68A9F025A29}"/>
                </a:ext>
              </a:extLst>
            </p:cNvPr>
            <p:cNvSpPr/>
            <p:nvPr/>
          </p:nvSpPr>
          <p:spPr>
            <a:xfrm flipH="1">
              <a:off x="2537071" y="3826544"/>
              <a:ext cx="1316235" cy="1079500"/>
            </a:xfrm>
            <a:prstGeom prst="arc">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2060"/>
                </a:solidFill>
                <a:effectLst/>
                <a:uLnTx/>
                <a:uFillTx/>
                <a:latin typeface="Arial"/>
                <a:ea typeface="+mn-ea"/>
                <a:cs typeface="+mn-cs"/>
              </a:endParaRPr>
            </a:p>
          </p:txBody>
        </p:sp>
        <p:sp>
          <p:nvSpPr>
            <p:cNvPr id="23" name="Bue 22">
              <a:extLst>
                <a:ext uri="{FF2B5EF4-FFF2-40B4-BE49-F238E27FC236}">
                  <a16:creationId xmlns:a16="http://schemas.microsoft.com/office/drawing/2014/main" id="{663FF4F2-A727-1713-5D8B-2D02330F4080}"/>
                </a:ext>
              </a:extLst>
            </p:cNvPr>
            <p:cNvSpPr/>
            <p:nvPr/>
          </p:nvSpPr>
          <p:spPr>
            <a:xfrm flipH="1">
              <a:off x="3189813" y="3295649"/>
              <a:ext cx="1316235" cy="1079500"/>
            </a:xfrm>
            <a:prstGeom prst="arc">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2060"/>
                </a:solidFill>
                <a:effectLst/>
                <a:uLnTx/>
                <a:uFillTx/>
                <a:latin typeface="Arial"/>
                <a:ea typeface="+mn-ea"/>
                <a:cs typeface="+mn-cs"/>
              </a:endParaRPr>
            </a:p>
          </p:txBody>
        </p:sp>
      </p:grpSp>
      <p:sp>
        <p:nvSpPr>
          <p:cNvPr id="25" name="Rektangel 24">
            <a:extLst>
              <a:ext uri="{FF2B5EF4-FFF2-40B4-BE49-F238E27FC236}">
                <a16:creationId xmlns:a16="http://schemas.microsoft.com/office/drawing/2014/main" id="{EB8C3F85-740B-BEF0-A136-82102667E6D8}"/>
              </a:ext>
            </a:extLst>
          </p:cNvPr>
          <p:cNvSpPr/>
          <p:nvPr/>
        </p:nvSpPr>
        <p:spPr>
          <a:xfrm>
            <a:off x="6820427" y="3901823"/>
            <a:ext cx="3135916" cy="107721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Kvalitet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Professionalisering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Identitet</a:t>
            </a:r>
          </a:p>
        </p:txBody>
      </p:sp>
      <p:sp>
        <p:nvSpPr>
          <p:cNvPr id="26" name="Rektangel 25">
            <a:extLst>
              <a:ext uri="{FF2B5EF4-FFF2-40B4-BE49-F238E27FC236}">
                <a16:creationId xmlns:a16="http://schemas.microsoft.com/office/drawing/2014/main" id="{BE8792B0-EA4C-506B-3C12-C816763D013C}"/>
              </a:ext>
            </a:extLst>
          </p:cNvPr>
          <p:cNvSpPr/>
          <p:nvPr/>
        </p:nvSpPr>
        <p:spPr>
          <a:xfrm>
            <a:off x="2541302" y="3848873"/>
            <a:ext cx="3909999"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Viden for verden </a:t>
            </a: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2016-21</a:t>
            </a:r>
            <a:b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Ét sammenhængende og konsolideret AAU</a:t>
            </a:r>
          </a:p>
        </p:txBody>
      </p:sp>
      <p:sp>
        <p:nvSpPr>
          <p:cNvPr id="28" name="Rektangel 27">
            <a:extLst>
              <a:ext uri="{FF2B5EF4-FFF2-40B4-BE49-F238E27FC236}">
                <a16:creationId xmlns:a16="http://schemas.microsoft.com/office/drawing/2014/main" id="{770D230A-62D4-0BFA-2746-61BECA5F5C90}"/>
              </a:ext>
            </a:extLst>
          </p:cNvPr>
          <p:cNvSpPr/>
          <p:nvPr/>
        </p:nvSpPr>
        <p:spPr>
          <a:xfrm>
            <a:off x="3601867" y="2521106"/>
            <a:ext cx="4157645" cy="1323439"/>
          </a:xfrm>
          <a:prstGeom prst="rect">
            <a:avLst/>
          </a:prstGeom>
        </p:spPr>
        <p:txBody>
          <a:bodyPr wrap="square">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rPr>
              <a:t>Viden for verden </a:t>
            </a: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2022-26</a:t>
            </a:r>
          </a:p>
          <a:p>
            <a:pPr marL="0" marR="0" lvl="0" indent="0" algn="l" defTabSz="914330" rtl="0" eaLnBrk="1" fontAlgn="auto" latinLnBrk="0" hangingPunct="1">
              <a:lnSpc>
                <a:spcPct val="100000"/>
              </a:lnSpc>
              <a:spcBef>
                <a:spcPts val="0"/>
              </a:spcBef>
              <a:spcAft>
                <a:spcPts val="0"/>
              </a:spcAft>
              <a:buClrTx/>
              <a:buSzTx/>
              <a:buFontTx/>
              <a:buNone/>
              <a:tabLst/>
              <a:defRPr/>
            </a:pPr>
            <a:b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Vi er internationalt anerkendt som et missionsdrevet universitet, der bidrager </a:t>
            </a:r>
          </a:p>
          <a:p>
            <a:pPr marL="0" marR="0" lvl="0" indent="0" algn="l" defTabSz="91433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effectLst/>
                <a:uLnTx/>
                <a:uFillTx/>
                <a:latin typeface="Arial" panose="020B0604020202020204" pitchFamily="34" charset="0"/>
                <a:cs typeface="Arial" panose="020B0604020202020204" pitchFamily="34" charset="0"/>
              </a:rPr>
              <a:t>til en bæredygtig udvikling</a:t>
            </a:r>
            <a:endParaRPr kumimoji="0" lang="da-DK" sz="1600" b="1" i="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0" name="Tekstfelt 29">
            <a:extLst>
              <a:ext uri="{FF2B5EF4-FFF2-40B4-BE49-F238E27FC236}">
                <a16:creationId xmlns:a16="http://schemas.microsoft.com/office/drawing/2014/main" id="{D63DF406-E54F-005A-D27F-40F8C396F69D}"/>
              </a:ext>
            </a:extLst>
          </p:cNvPr>
          <p:cNvSpPr txBox="1"/>
          <p:nvPr/>
        </p:nvSpPr>
        <p:spPr>
          <a:xfrm>
            <a:off x="7885351" y="2700348"/>
            <a:ext cx="3387596" cy="1323439"/>
          </a:xfrm>
          <a:prstGeom prst="rect">
            <a:avLst/>
          </a:prstGeom>
          <a:noFill/>
        </p:spPr>
        <p:txBody>
          <a:bodyPr wrap="square" rtlCol="0">
            <a:spAutoFit/>
          </a:bodyPr>
          <a:lstStyle/>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Prioritering og råderum</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Videreudvikling af AAU-særkender</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Strategisk ageren</a:t>
            </a:r>
          </a:p>
          <a:p>
            <a:pPr marL="285750" marR="0" lvl="0" indent="-285750" algn="l" defTabSz="9143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Digitale muligheder</a:t>
            </a:r>
          </a:p>
        </p:txBody>
      </p:sp>
      <p:sp>
        <p:nvSpPr>
          <p:cNvPr id="31" name="Tekstfelt 30">
            <a:extLst>
              <a:ext uri="{FF2B5EF4-FFF2-40B4-BE49-F238E27FC236}">
                <a16:creationId xmlns:a16="http://schemas.microsoft.com/office/drawing/2014/main" id="{727BFCD9-A066-E7C1-D30C-C9BE7CC5DB4B}"/>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rPr>
              <a:t>Strategi</a:t>
            </a:r>
          </a:p>
        </p:txBody>
      </p:sp>
      <p:pic>
        <p:nvPicPr>
          <p:cNvPr id="32" name="Grafik 31" descr="Lyspære og blyant kontur">
            <a:extLst>
              <a:ext uri="{FF2B5EF4-FFF2-40B4-BE49-F238E27FC236}">
                <a16:creationId xmlns:a16="http://schemas.microsoft.com/office/drawing/2014/main" id="{21DD9D7F-8B2B-EC01-A188-2AA63A2037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4075" y="0"/>
            <a:ext cx="914400" cy="914400"/>
          </a:xfrm>
          <a:prstGeom prst="rect">
            <a:avLst/>
          </a:prstGeom>
        </p:spPr>
      </p:pic>
      <p:sp>
        <p:nvSpPr>
          <p:cNvPr id="33" name="Titel 20">
            <a:extLst>
              <a:ext uri="{FF2B5EF4-FFF2-40B4-BE49-F238E27FC236}">
                <a16:creationId xmlns:a16="http://schemas.microsoft.com/office/drawing/2014/main" id="{1B9746A6-461F-7C71-328D-9A47A100DC5B}"/>
              </a:ext>
            </a:extLst>
          </p:cNvPr>
          <p:cNvSpPr>
            <a:spLocks noGrp="1"/>
          </p:cNvSpPr>
          <p:nvPr>
            <p:ph type="title"/>
          </p:nvPr>
        </p:nvSpPr>
        <p:spPr>
          <a:xfrm>
            <a:off x="587374" y="398000"/>
            <a:ext cx="6143626" cy="1474385"/>
          </a:xfrm>
        </p:spPr>
        <p:txBody>
          <a:bodyPr/>
          <a:lstStyle/>
          <a:p>
            <a:r>
              <a:rPr lang="da-DK" sz="3000" dirty="0">
                <a:latin typeface="Arial Black" panose="020B0604020202020204" pitchFamily="34" charset="0"/>
                <a:cs typeface="Arial Black" panose="020B0604020202020204" pitchFamily="34" charset="0"/>
              </a:rPr>
              <a:t>VIDEN FOR VERDEN</a:t>
            </a:r>
          </a:p>
        </p:txBody>
      </p:sp>
      <p:pic>
        <p:nvPicPr>
          <p:cNvPr id="34" name="Grafik 33" descr="Mål kontur">
            <a:extLst>
              <a:ext uri="{FF2B5EF4-FFF2-40B4-BE49-F238E27FC236}">
                <a16:creationId xmlns:a16="http://schemas.microsoft.com/office/drawing/2014/main" id="{6F1AFDF6-1F60-4587-A7B8-F228B63E9B0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7786" y="0"/>
            <a:ext cx="370290" cy="370290"/>
          </a:xfrm>
          <a:prstGeom prst="rect">
            <a:avLst/>
          </a:prstGeom>
        </p:spPr>
      </p:pic>
    </p:spTree>
    <p:extLst>
      <p:ext uri="{BB962C8B-B14F-4D97-AF65-F5344CB8AC3E}">
        <p14:creationId xmlns:p14="http://schemas.microsoft.com/office/powerpoint/2010/main" val="4128666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5" name="Freeform 14">
            <a:extLst>
              <a:ext uri="{FF2B5EF4-FFF2-40B4-BE49-F238E27FC236}">
                <a16:creationId xmlns:a16="http://schemas.microsoft.com/office/drawing/2014/main" id="{9A5DA648-DCB2-6463-BC53-EE00C2C0C675}"/>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9" name="Rektangel: afrundede hjørner 13">
            <a:extLst>
              <a:ext uri="{FF2B5EF4-FFF2-40B4-BE49-F238E27FC236}">
                <a16:creationId xmlns:a16="http://schemas.microsoft.com/office/drawing/2014/main" id="{467F04B4-84C3-DCCC-D595-B4A48E3C2A32}"/>
              </a:ext>
            </a:extLst>
          </p:cNvPr>
          <p:cNvSpPr/>
          <p:nvPr/>
        </p:nvSpPr>
        <p:spPr>
          <a:xfrm>
            <a:off x="1087786" y="2255187"/>
            <a:ext cx="10141080" cy="2958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le 2">
            <a:extLst>
              <a:ext uri="{FF2B5EF4-FFF2-40B4-BE49-F238E27FC236}">
                <a16:creationId xmlns:a16="http://schemas.microsoft.com/office/drawing/2014/main" id="{05542AC7-4306-78B5-0E5C-10217C434560}"/>
              </a:ext>
            </a:extLst>
          </p:cNvPr>
          <p:cNvSpPr>
            <a:spLocks noGrp="1"/>
          </p:cNvSpPr>
          <p:nvPr>
            <p:ph type="title"/>
          </p:nvPr>
        </p:nvSpPr>
        <p:spPr>
          <a:xfrm>
            <a:off x="587374" y="386983"/>
            <a:ext cx="4490445" cy="1621619"/>
          </a:xfrm>
        </p:spPr>
        <p:txBody>
          <a:bodyPr anchor="t">
            <a:normAutofit/>
          </a:bodyPr>
          <a:lstStyle/>
          <a:p>
            <a:r>
              <a:rPr lang="da-DK" sz="3000" dirty="0">
                <a:latin typeface="Arial Black" panose="020B0604020202020204" pitchFamily="34" charset="0"/>
                <a:cs typeface="Arial Black" panose="020B0604020202020204" pitchFamily="34" charset="0"/>
              </a:rPr>
              <a:t>AAU VISION 2026</a:t>
            </a:r>
            <a:endParaRPr lang="en-US" sz="3000" dirty="0">
              <a:latin typeface="Arial Black" panose="020B0604020202020204" pitchFamily="34" charset="0"/>
              <a:cs typeface="Arial Black" panose="020B0604020202020204" pitchFamily="34" charset="0"/>
            </a:endParaRPr>
          </a:p>
        </p:txBody>
      </p:sp>
      <p:sp>
        <p:nvSpPr>
          <p:cNvPr id="6" name="Text Placeholder 3">
            <a:extLst>
              <a:ext uri="{FF2B5EF4-FFF2-40B4-BE49-F238E27FC236}">
                <a16:creationId xmlns:a16="http://schemas.microsoft.com/office/drawing/2014/main" id="{BF4446DE-F515-FF28-414F-8AD2D5CAD182}"/>
              </a:ext>
            </a:extLst>
          </p:cNvPr>
          <p:cNvSpPr>
            <a:spLocks noGrp="1"/>
          </p:cNvSpPr>
          <p:nvPr>
            <p:ph type="body" sz="quarter" idx="12"/>
          </p:nvPr>
        </p:nvSpPr>
        <p:spPr>
          <a:xfrm>
            <a:off x="587374" y="1471212"/>
            <a:ext cx="6627814" cy="4016668"/>
          </a:xfrm>
        </p:spPr>
        <p:txBody>
          <a:bodyPr>
            <a:normAutofit/>
          </a:bodyPr>
          <a:lstStyle/>
          <a:p>
            <a:pPr marL="0" indent="0">
              <a:lnSpc>
                <a:spcPct val="120000"/>
              </a:lnSpc>
              <a:spcBef>
                <a:spcPts val="1200"/>
              </a:spcBef>
              <a:buNone/>
            </a:pPr>
            <a:r>
              <a:rPr lang="da-DK" b="1" dirty="0">
                <a:solidFill>
                  <a:srgbClr val="211A52"/>
                </a:solidFill>
                <a:effectLst/>
                <a:latin typeface="Arial" panose="020B0604020202020204" pitchFamily="34" charset="0"/>
                <a:cs typeface="Arial" panose="020B0604020202020204" pitchFamily="34" charset="0"/>
              </a:rPr>
              <a:t>AAU er internationalt anerkendt som et missionsdrevet</a:t>
            </a:r>
            <a:br>
              <a:rPr lang="da-DK" b="1" dirty="0">
                <a:solidFill>
                  <a:srgbClr val="211A52"/>
                </a:solidFill>
                <a:effectLst/>
                <a:latin typeface="Arial" panose="020B0604020202020204" pitchFamily="34" charset="0"/>
                <a:cs typeface="Arial" panose="020B0604020202020204" pitchFamily="34" charset="0"/>
              </a:rPr>
            </a:br>
            <a:r>
              <a:rPr lang="da-DK" b="1" dirty="0">
                <a:solidFill>
                  <a:srgbClr val="211A52"/>
                </a:solidFill>
                <a:effectLst/>
                <a:latin typeface="Arial" panose="020B0604020202020204" pitchFamily="34" charset="0"/>
                <a:cs typeface="Arial" panose="020B0604020202020204" pitchFamily="34" charset="0"/>
              </a:rPr>
              <a:t>universitet, der bidrager til en bæredygtig udvikling</a:t>
            </a:r>
            <a:endParaRPr lang="da-DK" b="1" dirty="0">
              <a:solidFill>
                <a:srgbClr val="211A52"/>
              </a:solidFill>
              <a:latin typeface="Arial" panose="020B0604020202020204" pitchFamily="34" charset="0"/>
              <a:cs typeface="Arial" panose="020B0604020202020204" pitchFamily="34" charset="0"/>
            </a:endParaRP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Fremragende grundlagsskabende, transformativ og tværvidenskabelig forskning.</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Dimittender med dybdefaglighed og fokus på helhedstænkning. </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Udvikling af problem- og projektbaserede læringsmodel med fokus på digitalisering, entreprenørskab mv.</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Attraktiv samarbejdspartner for virksomheder, myndigheder og institutioner.</a:t>
            </a:r>
          </a:p>
          <a:p>
            <a:pPr>
              <a:lnSpc>
                <a:spcPct val="120000"/>
              </a:lnSpc>
              <a:spcBef>
                <a:spcPts val="1200"/>
              </a:spcBef>
            </a:pPr>
            <a:r>
              <a:rPr lang="da-DK" dirty="0">
                <a:solidFill>
                  <a:srgbClr val="211A52"/>
                </a:solidFill>
                <a:effectLst/>
                <a:latin typeface="Arial" panose="020B0604020202020204" pitchFamily="34" charset="0"/>
                <a:ea typeface="Times New Roman" panose="02020603050405020304" pitchFamily="18" charset="0"/>
                <a:cs typeface="Arial" panose="020B0604020202020204" pitchFamily="34" charset="0"/>
              </a:rPr>
              <a:t>Bæredygtighed som centralt tema.</a:t>
            </a:r>
          </a:p>
        </p:txBody>
      </p:sp>
      <p:sp>
        <p:nvSpPr>
          <p:cNvPr id="7" name="Tekstfelt 6">
            <a:extLst>
              <a:ext uri="{FF2B5EF4-FFF2-40B4-BE49-F238E27FC236}">
                <a16:creationId xmlns:a16="http://schemas.microsoft.com/office/drawing/2014/main" id="{1A7AC821-05DE-4C18-7A4D-CEC1ADDD1BC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Strategi</a:t>
            </a:r>
          </a:p>
        </p:txBody>
      </p:sp>
      <p:pic>
        <p:nvPicPr>
          <p:cNvPr id="8" name="Pladsholder til billede 7" descr="Et billede, der indeholder vand, sfære/kugle, lys/lygte&#10;&#10;Automatisk genereret beskrivelse">
            <a:extLst>
              <a:ext uri="{FF2B5EF4-FFF2-40B4-BE49-F238E27FC236}">
                <a16:creationId xmlns:a16="http://schemas.microsoft.com/office/drawing/2014/main" id="{9E56D490-9A4B-573F-660D-933B4B35B349}"/>
              </a:ext>
            </a:extLst>
          </p:cNvPr>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a:stretch>
            <a:fillRect/>
          </a:stretch>
        </p:blipFill>
        <p:spPr>
          <a:xfrm>
            <a:off x="7438768" y="0"/>
            <a:ext cx="4753232" cy="6858000"/>
          </a:xfrm>
        </p:spPr>
      </p:pic>
      <p:pic>
        <p:nvPicPr>
          <p:cNvPr id="9" name="Grafik 8" descr="Mål kontur">
            <a:extLst>
              <a:ext uri="{FF2B5EF4-FFF2-40B4-BE49-F238E27FC236}">
                <a16:creationId xmlns:a16="http://schemas.microsoft.com/office/drawing/2014/main" id="{7854029C-CEE1-ACFC-CB44-DB18D742093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786" y="0"/>
            <a:ext cx="370290" cy="370290"/>
          </a:xfrm>
          <a:prstGeom prst="rect">
            <a:avLst/>
          </a:prstGeom>
        </p:spPr>
      </p:pic>
    </p:spTree>
    <p:extLst>
      <p:ext uri="{BB962C8B-B14F-4D97-AF65-F5344CB8AC3E}">
        <p14:creationId xmlns:p14="http://schemas.microsoft.com/office/powerpoint/2010/main" val="2218580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64FA-63D1-1DF6-8432-0D8597A15BE7}"/>
            </a:ext>
          </a:extLst>
        </p:cNvPr>
        <p:cNvGrpSpPr/>
        <p:nvPr/>
      </p:nvGrpSpPr>
      <p:grpSpPr>
        <a:xfrm>
          <a:off x="0" y="0"/>
          <a:ext cx="0" cy="0"/>
          <a:chOff x="0" y="0"/>
          <a:chExt cx="0" cy="0"/>
        </a:xfrm>
      </p:grpSpPr>
      <p:sp>
        <p:nvSpPr>
          <p:cNvPr id="5" name="Freeform 14">
            <a:extLst>
              <a:ext uri="{FF2B5EF4-FFF2-40B4-BE49-F238E27FC236}">
                <a16:creationId xmlns:a16="http://schemas.microsoft.com/office/drawing/2014/main" id="{9A5DA648-DCB2-6463-BC53-EE00C2C0C675}"/>
              </a:ext>
            </a:extLst>
          </p:cNvPr>
          <p:cNvSpPr>
            <a:spLocks noEditPoints="1"/>
          </p:cNvSpPr>
          <p:nvPr/>
        </p:nvSpPr>
        <p:spPr bwMode="auto">
          <a:xfrm>
            <a:off x="1534008" y="53070"/>
            <a:ext cx="332542" cy="264150"/>
          </a:xfrm>
          <a:custGeom>
            <a:avLst/>
            <a:gdLst>
              <a:gd name="T0" fmla="*/ 154 w 257"/>
              <a:gd name="T1" fmla="*/ 27 h 203"/>
              <a:gd name="T2" fmla="*/ 107 w 257"/>
              <a:gd name="T3" fmla="*/ 36 h 203"/>
              <a:gd name="T4" fmla="*/ 76 w 257"/>
              <a:gd name="T5" fmla="*/ 3 h 203"/>
              <a:gd name="T6" fmla="*/ 31 w 257"/>
              <a:gd name="T7" fmla="*/ 110 h 203"/>
              <a:gd name="T8" fmla="*/ 53 w 257"/>
              <a:gd name="T9" fmla="*/ 123 h 203"/>
              <a:gd name="T10" fmla="*/ 80 w 257"/>
              <a:gd name="T11" fmla="*/ 172 h 203"/>
              <a:gd name="T12" fmla="*/ 136 w 257"/>
              <a:gd name="T13" fmla="*/ 202 h 203"/>
              <a:gd name="T14" fmla="*/ 143 w 257"/>
              <a:gd name="T15" fmla="*/ 201 h 203"/>
              <a:gd name="T16" fmla="*/ 148 w 257"/>
              <a:gd name="T17" fmla="*/ 197 h 203"/>
              <a:gd name="T18" fmla="*/ 152 w 257"/>
              <a:gd name="T19" fmla="*/ 193 h 203"/>
              <a:gd name="T20" fmla="*/ 156 w 257"/>
              <a:gd name="T21" fmla="*/ 194 h 203"/>
              <a:gd name="T22" fmla="*/ 163 w 257"/>
              <a:gd name="T23" fmla="*/ 194 h 203"/>
              <a:gd name="T24" fmla="*/ 169 w 257"/>
              <a:gd name="T25" fmla="*/ 191 h 203"/>
              <a:gd name="T26" fmla="*/ 173 w 257"/>
              <a:gd name="T27" fmla="*/ 186 h 203"/>
              <a:gd name="T28" fmla="*/ 175 w 257"/>
              <a:gd name="T29" fmla="*/ 183 h 203"/>
              <a:gd name="T30" fmla="*/ 195 w 257"/>
              <a:gd name="T31" fmla="*/ 163 h 203"/>
              <a:gd name="T32" fmla="*/ 194 w 257"/>
              <a:gd name="T33" fmla="*/ 159 h 203"/>
              <a:gd name="T34" fmla="*/ 198 w 257"/>
              <a:gd name="T35" fmla="*/ 155 h 203"/>
              <a:gd name="T36" fmla="*/ 202 w 257"/>
              <a:gd name="T37" fmla="*/ 149 h 203"/>
              <a:gd name="T38" fmla="*/ 203 w 257"/>
              <a:gd name="T39" fmla="*/ 142 h 203"/>
              <a:gd name="T40" fmla="*/ 202 w 257"/>
              <a:gd name="T41" fmla="*/ 137 h 203"/>
              <a:gd name="T42" fmla="*/ 200 w 257"/>
              <a:gd name="T43" fmla="*/ 133 h 203"/>
              <a:gd name="T44" fmla="*/ 222 w 257"/>
              <a:gd name="T45" fmla="*/ 103 h 203"/>
              <a:gd name="T46" fmla="*/ 255 w 257"/>
              <a:gd name="T47" fmla="*/ 81 h 203"/>
              <a:gd name="T48" fmla="*/ 149 w 257"/>
              <a:gd name="T49" fmla="*/ 62 h 203"/>
              <a:gd name="T50" fmla="*/ 108 w 257"/>
              <a:gd name="T51" fmla="*/ 77 h 203"/>
              <a:gd name="T52" fmla="*/ 123 w 257"/>
              <a:gd name="T53" fmla="*/ 48 h 203"/>
              <a:gd name="T54" fmla="*/ 204 w 257"/>
              <a:gd name="T55" fmla="*/ 104 h 203"/>
              <a:gd name="T56" fmla="*/ 31 w 257"/>
              <a:gd name="T57" fmla="*/ 96 h 203"/>
              <a:gd name="T58" fmla="*/ 31 w 257"/>
              <a:gd name="T59" fmla="*/ 96 h 203"/>
              <a:gd name="T60" fmla="*/ 66 w 257"/>
              <a:gd name="T61" fmla="*/ 145 h 203"/>
              <a:gd name="T62" fmla="*/ 85 w 257"/>
              <a:gd name="T63" fmla="*/ 158 h 203"/>
              <a:gd name="T64" fmla="*/ 93 w 257"/>
              <a:gd name="T65" fmla="*/ 166 h 203"/>
              <a:gd name="T66" fmla="*/ 107 w 257"/>
              <a:gd name="T67" fmla="*/ 185 h 203"/>
              <a:gd name="T68" fmla="*/ 107 w 257"/>
              <a:gd name="T69" fmla="*/ 185 h 203"/>
              <a:gd name="T70" fmla="*/ 171 w 257"/>
              <a:gd name="T71" fmla="*/ 165 h 203"/>
              <a:gd name="T72" fmla="*/ 170 w 257"/>
              <a:gd name="T73" fmla="*/ 165 h 203"/>
              <a:gd name="T74" fmla="*/ 170 w 257"/>
              <a:gd name="T75" fmla="*/ 165 h 203"/>
              <a:gd name="T76" fmla="*/ 170 w 257"/>
              <a:gd name="T77" fmla="*/ 165 h 203"/>
              <a:gd name="T78" fmla="*/ 124 w 257"/>
              <a:gd name="T79" fmla="*/ 127 h 203"/>
              <a:gd name="T80" fmla="*/ 163 w 257"/>
              <a:gd name="T81" fmla="*/ 175 h 203"/>
              <a:gd name="T82" fmla="*/ 117 w 257"/>
              <a:gd name="T83" fmla="*/ 142 h 203"/>
              <a:gd name="T84" fmla="*/ 139 w 257"/>
              <a:gd name="T85" fmla="*/ 181 h 203"/>
              <a:gd name="T86" fmla="*/ 141 w 257"/>
              <a:gd name="T87" fmla="*/ 184 h 203"/>
              <a:gd name="T88" fmla="*/ 65 w 257"/>
              <a:gd name="T89" fmla="*/ 121 h 203"/>
              <a:gd name="T90" fmla="*/ 96 w 257"/>
              <a:gd name="T91" fmla="*/ 48 h 203"/>
              <a:gd name="T92" fmla="*/ 105 w 257"/>
              <a:gd name="T93" fmla="*/ 91 h 203"/>
              <a:gd name="T94" fmla="*/ 137 w 257"/>
              <a:gd name="T95" fmla="*/ 85 h 203"/>
              <a:gd name="T96" fmla="*/ 189 w 257"/>
              <a:gd name="T97" fmla="*/ 139 h 203"/>
              <a:gd name="T98" fmla="*/ 182 w 257"/>
              <a:gd name="T99" fmla="*/ 146 h 203"/>
              <a:gd name="T100" fmla="*/ 181 w 257"/>
              <a:gd name="T101" fmla="*/ 162 h 203"/>
              <a:gd name="T102" fmla="*/ 224 w 257"/>
              <a:gd name="T103" fmla="*/ 88 h 203"/>
              <a:gd name="T104" fmla="*/ 182 w 257"/>
              <a:gd name="T105" fmla="*/ 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203">
                <a:moveTo>
                  <a:pt x="255" y="73"/>
                </a:moveTo>
                <a:cubicBezTo>
                  <a:pt x="186" y="4"/>
                  <a:pt x="186" y="4"/>
                  <a:pt x="186" y="4"/>
                </a:cubicBezTo>
                <a:cubicBezTo>
                  <a:pt x="184" y="1"/>
                  <a:pt x="180" y="1"/>
                  <a:pt x="177" y="4"/>
                </a:cubicBezTo>
                <a:cubicBezTo>
                  <a:pt x="154" y="27"/>
                  <a:pt x="154" y="27"/>
                  <a:pt x="154" y="27"/>
                </a:cubicBezTo>
                <a:cubicBezTo>
                  <a:pt x="153" y="28"/>
                  <a:pt x="153" y="29"/>
                  <a:pt x="153" y="31"/>
                </a:cubicBezTo>
                <a:cubicBezTo>
                  <a:pt x="153" y="32"/>
                  <a:pt x="153" y="34"/>
                  <a:pt x="154" y="35"/>
                </a:cubicBezTo>
                <a:cubicBezTo>
                  <a:pt x="156" y="36"/>
                  <a:pt x="156" y="36"/>
                  <a:pt x="156" y="36"/>
                </a:cubicBezTo>
                <a:cubicBezTo>
                  <a:pt x="107" y="36"/>
                  <a:pt x="107" y="36"/>
                  <a:pt x="107" y="36"/>
                </a:cubicBezTo>
                <a:cubicBezTo>
                  <a:pt x="108" y="35"/>
                  <a:pt x="108" y="35"/>
                  <a:pt x="108" y="35"/>
                </a:cubicBezTo>
                <a:cubicBezTo>
                  <a:pt x="110" y="33"/>
                  <a:pt x="110" y="29"/>
                  <a:pt x="108" y="27"/>
                </a:cubicBezTo>
                <a:cubicBezTo>
                  <a:pt x="84" y="3"/>
                  <a:pt x="84" y="3"/>
                  <a:pt x="84" y="3"/>
                </a:cubicBezTo>
                <a:cubicBezTo>
                  <a:pt x="82" y="0"/>
                  <a:pt x="78" y="0"/>
                  <a:pt x="76" y="3"/>
                </a:cubicBezTo>
                <a:cubicBezTo>
                  <a:pt x="2" y="76"/>
                  <a:pt x="2" y="76"/>
                  <a:pt x="2" y="76"/>
                </a:cubicBezTo>
                <a:cubicBezTo>
                  <a:pt x="0" y="78"/>
                  <a:pt x="0" y="82"/>
                  <a:pt x="2" y="84"/>
                </a:cubicBezTo>
                <a:cubicBezTo>
                  <a:pt x="26" y="108"/>
                  <a:pt x="26" y="108"/>
                  <a:pt x="26" y="108"/>
                </a:cubicBezTo>
                <a:cubicBezTo>
                  <a:pt x="27" y="109"/>
                  <a:pt x="29" y="110"/>
                  <a:pt x="31" y="110"/>
                </a:cubicBezTo>
                <a:cubicBezTo>
                  <a:pt x="32" y="110"/>
                  <a:pt x="34" y="109"/>
                  <a:pt x="35" y="108"/>
                </a:cubicBezTo>
                <a:cubicBezTo>
                  <a:pt x="41" y="102"/>
                  <a:pt x="41" y="102"/>
                  <a:pt x="41" y="102"/>
                </a:cubicBezTo>
                <a:cubicBezTo>
                  <a:pt x="53" y="114"/>
                  <a:pt x="53" y="114"/>
                  <a:pt x="53" y="114"/>
                </a:cubicBezTo>
                <a:cubicBezTo>
                  <a:pt x="53" y="123"/>
                  <a:pt x="53" y="123"/>
                  <a:pt x="53" y="123"/>
                </a:cubicBezTo>
                <a:cubicBezTo>
                  <a:pt x="53" y="125"/>
                  <a:pt x="53" y="126"/>
                  <a:pt x="54" y="127"/>
                </a:cubicBezTo>
                <a:cubicBezTo>
                  <a:pt x="53" y="128"/>
                  <a:pt x="49" y="133"/>
                  <a:pt x="49" y="139"/>
                </a:cubicBezTo>
                <a:cubicBezTo>
                  <a:pt x="49" y="148"/>
                  <a:pt x="55" y="155"/>
                  <a:pt x="64" y="156"/>
                </a:cubicBezTo>
                <a:cubicBezTo>
                  <a:pt x="65" y="164"/>
                  <a:pt x="72" y="171"/>
                  <a:pt x="80" y="172"/>
                </a:cubicBezTo>
                <a:cubicBezTo>
                  <a:pt x="81" y="180"/>
                  <a:pt x="87" y="186"/>
                  <a:pt x="95" y="187"/>
                </a:cubicBezTo>
                <a:cubicBezTo>
                  <a:pt x="96" y="196"/>
                  <a:pt x="103" y="203"/>
                  <a:pt x="112" y="203"/>
                </a:cubicBezTo>
                <a:cubicBezTo>
                  <a:pt x="118" y="203"/>
                  <a:pt x="123" y="198"/>
                  <a:pt x="124" y="197"/>
                </a:cubicBezTo>
                <a:cubicBezTo>
                  <a:pt x="126" y="199"/>
                  <a:pt x="130" y="202"/>
                  <a:pt x="136" y="202"/>
                </a:cubicBezTo>
                <a:cubicBezTo>
                  <a:pt x="137" y="202"/>
                  <a:pt x="138" y="202"/>
                  <a:pt x="139" y="202"/>
                </a:cubicBezTo>
                <a:cubicBezTo>
                  <a:pt x="139" y="202"/>
                  <a:pt x="139" y="202"/>
                  <a:pt x="140" y="202"/>
                </a:cubicBezTo>
                <a:cubicBezTo>
                  <a:pt x="140" y="202"/>
                  <a:pt x="141" y="201"/>
                  <a:pt x="142" y="201"/>
                </a:cubicBezTo>
                <a:cubicBezTo>
                  <a:pt x="142" y="201"/>
                  <a:pt x="142" y="201"/>
                  <a:pt x="143" y="201"/>
                </a:cubicBezTo>
                <a:cubicBezTo>
                  <a:pt x="143" y="200"/>
                  <a:pt x="144" y="200"/>
                  <a:pt x="145" y="199"/>
                </a:cubicBezTo>
                <a:cubicBezTo>
                  <a:pt x="145" y="199"/>
                  <a:pt x="146" y="199"/>
                  <a:pt x="146" y="199"/>
                </a:cubicBezTo>
                <a:cubicBezTo>
                  <a:pt x="146" y="198"/>
                  <a:pt x="147" y="198"/>
                  <a:pt x="148" y="197"/>
                </a:cubicBezTo>
                <a:cubicBezTo>
                  <a:pt x="148" y="197"/>
                  <a:pt x="148" y="197"/>
                  <a:pt x="148" y="197"/>
                </a:cubicBezTo>
                <a:cubicBezTo>
                  <a:pt x="149" y="196"/>
                  <a:pt x="150" y="195"/>
                  <a:pt x="150" y="194"/>
                </a:cubicBezTo>
                <a:cubicBezTo>
                  <a:pt x="150" y="194"/>
                  <a:pt x="150" y="194"/>
                  <a:pt x="150" y="194"/>
                </a:cubicBezTo>
                <a:cubicBezTo>
                  <a:pt x="151" y="194"/>
                  <a:pt x="151" y="193"/>
                  <a:pt x="151" y="192"/>
                </a:cubicBezTo>
                <a:cubicBezTo>
                  <a:pt x="151" y="193"/>
                  <a:pt x="152" y="193"/>
                  <a:pt x="152" y="193"/>
                </a:cubicBezTo>
                <a:cubicBezTo>
                  <a:pt x="152" y="193"/>
                  <a:pt x="152" y="193"/>
                  <a:pt x="153" y="193"/>
                </a:cubicBezTo>
                <a:cubicBezTo>
                  <a:pt x="153" y="193"/>
                  <a:pt x="153" y="193"/>
                  <a:pt x="154" y="194"/>
                </a:cubicBezTo>
                <a:cubicBezTo>
                  <a:pt x="154" y="194"/>
                  <a:pt x="154" y="194"/>
                  <a:pt x="154" y="194"/>
                </a:cubicBezTo>
                <a:cubicBezTo>
                  <a:pt x="155" y="194"/>
                  <a:pt x="155" y="194"/>
                  <a:pt x="156" y="194"/>
                </a:cubicBezTo>
                <a:cubicBezTo>
                  <a:pt x="156" y="194"/>
                  <a:pt x="156" y="194"/>
                  <a:pt x="156" y="194"/>
                </a:cubicBezTo>
                <a:cubicBezTo>
                  <a:pt x="157" y="194"/>
                  <a:pt x="158" y="195"/>
                  <a:pt x="159" y="195"/>
                </a:cubicBezTo>
                <a:cubicBezTo>
                  <a:pt x="160" y="195"/>
                  <a:pt x="161" y="194"/>
                  <a:pt x="162" y="194"/>
                </a:cubicBezTo>
                <a:cubicBezTo>
                  <a:pt x="162" y="194"/>
                  <a:pt x="162" y="194"/>
                  <a:pt x="163" y="194"/>
                </a:cubicBezTo>
                <a:cubicBezTo>
                  <a:pt x="164" y="194"/>
                  <a:pt x="164" y="194"/>
                  <a:pt x="165" y="193"/>
                </a:cubicBezTo>
                <a:cubicBezTo>
                  <a:pt x="165" y="193"/>
                  <a:pt x="166" y="193"/>
                  <a:pt x="166" y="193"/>
                </a:cubicBezTo>
                <a:cubicBezTo>
                  <a:pt x="167" y="193"/>
                  <a:pt x="167" y="192"/>
                  <a:pt x="168" y="192"/>
                </a:cubicBezTo>
                <a:cubicBezTo>
                  <a:pt x="168" y="192"/>
                  <a:pt x="168" y="192"/>
                  <a:pt x="169" y="191"/>
                </a:cubicBezTo>
                <a:cubicBezTo>
                  <a:pt x="169" y="191"/>
                  <a:pt x="170" y="190"/>
                  <a:pt x="171" y="189"/>
                </a:cubicBezTo>
                <a:cubicBezTo>
                  <a:pt x="171" y="189"/>
                  <a:pt x="171" y="189"/>
                  <a:pt x="171" y="189"/>
                </a:cubicBezTo>
                <a:cubicBezTo>
                  <a:pt x="172" y="189"/>
                  <a:pt x="172" y="188"/>
                  <a:pt x="173" y="187"/>
                </a:cubicBezTo>
                <a:cubicBezTo>
                  <a:pt x="173" y="187"/>
                  <a:pt x="173" y="186"/>
                  <a:pt x="173" y="186"/>
                </a:cubicBezTo>
                <a:cubicBezTo>
                  <a:pt x="174" y="186"/>
                  <a:pt x="174" y="185"/>
                  <a:pt x="174" y="184"/>
                </a:cubicBezTo>
                <a:cubicBezTo>
                  <a:pt x="175" y="184"/>
                  <a:pt x="175" y="184"/>
                  <a:pt x="175" y="183"/>
                </a:cubicBezTo>
                <a:cubicBezTo>
                  <a:pt x="175" y="183"/>
                  <a:pt x="175" y="183"/>
                  <a:pt x="175" y="183"/>
                </a:cubicBezTo>
                <a:cubicBezTo>
                  <a:pt x="175" y="183"/>
                  <a:pt x="175" y="183"/>
                  <a:pt x="175" y="183"/>
                </a:cubicBezTo>
                <a:cubicBezTo>
                  <a:pt x="176" y="183"/>
                  <a:pt x="177" y="183"/>
                  <a:pt x="178" y="183"/>
                </a:cubicBezTo>
                <a:cubicBezTo>
                  <a:pt x="187" y="183"/>
                  <a:pt x="195" y="175"/>
                  <a:pt x="195" y="165"/>
                </a:cubicBezTo>
                <a:cubicBezTo>
                  <a:pt x="195" y="165"/>
                  <a:pt x="195" y="164"/>
                  <a:pt x="195" y="163"/>
                </a:cubicBezTo>
                <a:cubicBezTo>
                  <a:pt x="195" y="163"/>
                  <a:pt x="195" y="163"/>
                  <a:pt x="195" y="163"/>
                </a:cubicBezTo>
                <a:cubicBezTo>
                  <a:pt x="195" y="162"/>
                  <a:pt x="195" y="162"/>
                  <a:pt x="195" y="161"/>
                </a:cubicBezTo>
                <a:cubicBezTo>
                  <a:pt x="195" y="161"/>
                  <a:pt x="194" y="161"/>
                  <a:pt x="194" y="161"/>
                </a:cubicBezTo>
                <a:cubicBezTo>
                  <a:pt x="194" y="160"/>
                  <a:pt x="194" y="160"/>
                  <a:pt x="194" y="159"/>
                </a:cubicBezTo>
                <a:cubicBezTo>
                  <a:pt x="194" y="159"/>
                  <a:pt x="194" y="159"/>
                  <a:pt x="194" y="159"/>
                </a:cubicBezTo>
                <a:cubicBezTo>
                  <a:pt x="193" y="159"/>
                  <a:pt x="193" y="158"/>
                  <a:pt x="193" y="158"/>
                </a:cubicBezTo>
                <a:cubicBezTo>
                  <a:pt x="194" y="158"/>
                  <a:pt x="195" y="157"/>
                  <a:pt x="195" y="157"/>
                </a:cubicBezTo>
                <a:cubicBezTo>
                  <a:pt x="195" y="157"/>
                  <a:pt x="195" y="157"/>
                  <a:pt x="195" y="157"/>
                </a:cubicBezTo>
                <a:cubicBezTo>
                  <a:pt x="196" y="156"/>
                  <a:pt x="197" y="156"/>
                  <a:pt x="198" y="155"/>
                </a:cubicBezTo>
                <a:cubicBezTo>
                  <a:pt x="198" y="155"/>
                  <a:pt x="198" y="155"/>
                  <a:pt x="198" y="154"/>
                </a:cubicBezTo>
                <a:cubicBezTo>
                  <a:pt x="199" y="154"/>
                  <a:pt x="199" y="153"/>
                  <a:pt x="200" y="153"/>
                </a:cubicBezTo>
                <a:cubicBezTo>
                  <a:pt x="200" y="152"/>
                  <a:pt x="200" y="152"/>
                  <a:pt x="200" y="152"/>
                </a:cubicBezTo>
                <a:cubicBezTo>
                  <a:pt x="201" y="151"/>
                  <a:pt x="201" y="150"/>
                  <a:pt x="202" y="149"/>
                </a:cubicBezTo>
                <a:cubicBezTo>
                  <a:pt x="202" y="149"/>
                  <a:pt x="202" y="149"/>
                  <a:pt x="202" y="149"/>
                </a:cubicBezTo>
                <a:cubicBezTo>
                  <a:pt x="202" y="148"/>
                  <a:pt x="202" y="147"/>
                  <a:pt x="203" y="146"/>
                </a:cubicBezTo>
                <a:cubicBezTo>
                  <a:pt x="203" y="146"/>
                  <a:pt x="203" y="146"/>
                  <a:pt x="203" y="146"/>
                </a:cubicBezTo>
                <a:cubicBezTo>
                  <a:pt x="203" y="145"/>
                  <a:pt x="203" y="143"/>
                  <a:pt x="203" y="142"/>
                </a:cubicBezTo>
                <a:cubicBezTo>
                  <a:pt x="203" y="142"/>
                  <a:pt x="203" y="141"/>
                  <a:pt x="203" y="140"/>
                </a:cubicBezTo>
                <a:cubicBezTo>
                  <a:pt x="203" y="140"/>
                  <a:pt x="203" y="139"/>
                  <a:pt x="203" y="139"/>
                </a:cubicBezTo>
                <a:cubicBezTo>
                  <a:pt x="202" y="139"/>
                  <a:pt x="202" y="138"/>
                  <a:pt x="202" y="137"/>
                </a:cubicBezTo>
                <a:cubicBezTo>
                  <a:pt x="202" y="137"/>
                  <a:pt x="202" y="137"/>
                  <a:pt x="202" y="137"/>
                </a:cubicBezTo>
                <a:cubicBezTo>
                  <a:pt x="202" y="136"/>
                  <a:pt x="201" y="136"/>
                  <a:pt x="201" y="135"/>
                </a:cubicBezTo>
                <a:cubicBezTo>
                  <a:pt x="201" y="135"/>
                  <a:pt x="201" y="135"/>
                  <a:pt x="201" y="135"/>
                </a:cubicBezTo>
                <a:cubicBezTo>
                  <a:pt x="200" y="134"/>
                  <a:pt x="200" y="134"/>
                  <a:pt x="200" y="133"/>
                </a:cubicBezTo>
                <a:cubicBezTo>
                  <a:pt x="200" y="133"/>
                  <a:pt x="200" y="133"/>
                  <a:pt x="200" y="133"/>
                </a:cubicBezTo>
                <a:cubicBezTo>
                  <a:pt x="213" y="120"/>
                  <a:pt x="213" y="120"/>
                  <a:pt x="213" y="120"/>
                </a:cubicBezTo>
                <a:cubicBezTo>
                  <a:pt x="214" y="119"/>
                  <a:pt x="215" y="117"/>
                  <a:pt x="215" y="115"/>
                </a:cubicBezTo>
                <a:cubicBezTo>
                  <a:pt x="215" y="110"/>
                  <a:pt x="215" y="110"/>
                  <a:pt x="215" y="110"/>
                </a:cubicBezTo>
                <a:cubicBezTo>
                  <a:pt x="222" y="103"/>
                  <a:pt x="222" y="103"/>
                  <a:pt x="222" y="103"/>
                </a:cubicBezTo>
                <a:cubicBezTo>
                  <a:pt x="224" y="104"/>
                  <a:pt x="224" y="104"/>
                  <a:pt x="224" y="104"/>
                </a:cubicBezTo>
                <a:cubicBezTo>
                  <a:pt x="225" y="105"/>
                  <a:pt x="226" y="106"/>
                  <a:pt x="228" y="106"/>
                </a:cubicBezTo>
                <a:cubicBezTo>
                  <a:pt x="229" y="106"/>
                  <a:pt x="231" y="105"/>
                  <a:pt x="232" y="104"/>
                </a:cubicBezTo>
                <a:cubicBezTo>
                  <a:pt x="255" y="81"/>
                  <a:pt x="255" y="81"/>
                  <a:pt x="255" y="81"/>
                </a:cubicBezTo>
                <a:cubicBezTo>
                  <a:pt x="257" y="79"/>
                  <a:pt x="257" y="75"/>
                  <a:pt x="255" y="73"/>
                </a:cubicBezTo>
                <a:close/>
                <a:moveTo>
                  <a:pt x="191" y="124"/>
                </a:moveTo>
                <a:cubicBezTo>
                  <a:pt x="149" y="82"/>
                  <a:pt x="149" y="82"/>
                  <a:pt x="149" y="82"/>
                </a:cubicBezTo>
                <a:cubicBezTo>
                  <a:pt x="149" y="62"/>
                  <a:pt x="149" y="62"/>
                  <a:pt x="149" y="62"/>
                </a:cubicBezTo>
                <a:cubicBezTo>
                  <a:pt x="149" y="58"/>
                  <a:pt x="147" y="56"/>
                  <a:pt x="143" y="56"/>
                </a:cubicBezTo>
                <a:cubicBezTo>
                  <a:pt x="132" y="56"/>
                  <a:pt x="132" y="56"/>
                  <a:pt x="132" y="56"/>
                </a:cubicBezTo>
                <a:cubicBezTo>
                  <a:pt x="130" y="56"/>
                  <a:pt x="129" y="56"/>
                  <a:pt x="127" y="57"/>
                </a:cubicBezTo>
                <a:cubicBezTo>
                  <a:pt x="108" y="77"/>
                  <a:pt x="108" y="77"/>
                  <a:pt x="108" y="77"/>
                </a:cubicBezTo>
                <a:cubicBezTo>
                  <a:pt x="107" y="78"/>
                  <a:pt x="105" y="79"/>
                  <a:pt x="105" y="79"/>
                </a:cubicBezTo>
                <a:cubicBezTo>
                  <a:pt x="102" y="79"/>
                  <a:pt x="99" y="76"/>
                  <a:pt x="99" y="73"/>
                </a:cubicBezTo>
                <a:cubicBezTo>
                  <a:pt x="99" y="73"/>
                  <a:pt x="100" y="71"/>
                  <a:pt x="101" y="70"/>
                </a:cubicBezTo>
                <a:cubicBezTo>
                  <a:pt x="123" y="48"/>
                  <a:pt x="123" y="48"/>
                  <a:pt x="123" y="48"/>
                </a:cubicBezTo>
                <a:cubicBezTo>
                  <a:pt x="168" y="48"/>
                  <a:pt x="168" y="48"/>
                  <a:pt x="168" y="48"/>
                </a:cubicBezTo>
                <a:cubicBezTo>
                  <a:pt x="175" y="56"/>
                  <a:pt x="175" y="56"/>
                  <a:pt x="175" y="56"/>
                </a:cubicBezTo>
                <a:cubicBezTo>
                  <a:pt x="214" y="94"/>
                  <a:pt x="214" y="94"/>
                  <a:pt x="214" y="94"/>
                </a:cubicBezTo>
                <a:cubicBezTo>
                  <a:pt x="204" y="104"/>
                  <a:pt x="204" y="104"/>
                  <a:pt x="204" y="104"/>
                </a:cubicBezTo>
                <a:cubicBezTo>
                  <a:pt x="203" y="105"/>
                  <a:pt x="203" y="106"/>
                  <a:pt x="203" y="108"/>
                </a:cubicBezTo>
                <a:cubicBezTo>
                  <a:pt x="203" y="113"/>
                  <a:pt x="203" y="113"/>
                  <a:pt x="203" y="113"/>
                </a:cubicBezTo>
                <a:lnTo>
                  <a:pt x="191" y="124"/>
                </a:lnTo>
                <a:close/>
                <a:moveTo>
                  <a:pt x="31" y="96"/>
                </a:moveTo>
                <a:cubicBezTo>
                  <a:pt x="15" y="80"/>
                  <a:pt x="15" y="80"/>
                  <a:pt x="15" y="80"/>
                </a:cubicBezTo>
                <a:cubicBezTo>
                  <a:pt x="80" y="15"/>
                  <a:pt x="80" y="15"/>
                  <a:pt x="80" y="15"/>
                </a:cubicBezTo>
                <a:cubicBezTo>
                  <a:pt x="95" y="31"/>
                  <a:pt x="95" y="31"/>
                  <a:pt x="95" y="31"/>
                </a:cubicBezTo>
                <a:lnTo>
                  <a:pt x="31" y="96"/>
                </a:lnTo>
                <a:close/>
                <a:moveTo>
                  <a:pt x="61" y="139"/>
                </a:moveTo>
                <a:cubicBezTo>
                  <a:pt x="61" y="138"/>
                  <a:pt x="62" y="137"/>
                  <a:pt x="63" y="136"/>
                </a:cubicBezTo>
                <a:cubicBezTo>
                  <a:pt x="70" y="143"/>
                  <a:pt x="70" y="143"/>
                  <a:pt x="70" y="143"/>
                </a:cubicBezTo>
                <a:cubicBezTo>
                  <a:pt x="69" y="143"/>
                  <a:pt x="67" y="145"/>
                  <a:pt x="66" y="145"/>
                </a:cubicBezTo>
                <a:cubicBezTo>
                  <a:pt x="63" y="145"/>
                  <a:pt x="61" y="142"/>
                  <a:pt x="61" y="139"/>
                </a:cubicBezTo>
                <a:close/>
                <a:moveTo>
                  <a:pt x="76" y="154"/>
                </a:moveTo>
                <a:cubicBezTo>
                  <a:pt x="76" y="154"/>
                  <a:pt x="77" y="152"/>
                  <a:pt x="78" y="151"/>
                </a:cubicBezTo>
                <a:cubicBezTo>
                  <a:pt x="85" y="158"/>
                  <a:pt x="85" y="158"/>
                  <a:pt x="85" y="158"/>
                </a:cubicBezTo>
                <a:cubicBezTo>
                  <a:pt x="84" y="159"/>
                  <a:pt x="82" y="160"/>
                  <a:pt x="82" y="160"/>
                </a:cubicBezTo>
                <a:cubicBezTo>
                  <a:pt x="79" y="160"/>
                  <a:pt x="76" y="157"/>
                  <a:pt x="76" y="154"/>
                </a:cubicBezTo>
                <a:close/>
                <a:moveTo>
                  <a:pt x="91" y="170"/>
                </a:moveTo>
                <a:cubicBezTo>
                  <a:pt x="91" y="169"/>
                  <a:pt x="92" y="167"/>
                  <a:pt x="93" y="166"/>
                </a:cubicBezTo>
                <a:cubicBezTo>
                  <a:pt x="100" y="173"/>
                  <a:pt x="100" y="173"/>
                  <a:pt x="100" y="173"/>
                </a:cubicBezTo>
                <a:cubicBezTo>
                  <a:pt x="99" y="174"/>
                  <a:pt x="98" y="175"/>
                  <a:pt x="97" y="175"/>
                </a:cubicBezTo>
                <a:cubicBezTo>
                  <a:pt x="94" y="175"/>
                  <a:pt x="91" y="173"/>
                  <a:pt x="91" y="170"/>
                </a:cubicBezTo>
                <a:close/>
                <a:moveTo>
                  <a:pt x="107" y="185"/>
                </a:moveTo>
                <a:cubicBezTo>
                  <a:pt x="107" y="185"/>
                  <a:pt x="108" y="183"/>
                  <a:pt x="109" y="182"/>
                </a:cubicBezTo>
                <a:cubicBezTo>
                  <a:pt x="116" y="189"/>
                  <a:pt x="116" y="189"/>
                  <a:pt x="116" y="189"/>
                </a:cubicBezTo>
                <a:cubicBezTo>
                  <a:pt x="115" y="190"/>
                  <a:pt x="113" y="191"/>
                  <a:pt x="112" y="191"/>
                </a:cubicBezTo>
                <a:cubicBezTo>
                  <a:pt x="109" y="191"/>
                  <a:pt x="107" y="188"/>
                  <a:pt x="107" y="185"/>
                </a:cubicBezTo>
                <a:close/>
                <a:moveTo>
                  <a:pt x="178" y="171"/>
                </a:moveTo>
                <a:cubicBezTo>
                  <a:pt x="178" y="171"/>
                  <a:pt x="177" y="171"/>
                  <a:pt x="177" y="171"/>
                </a:cubicBezTo>
                <a:cubicBezTo>
                  <a:pt x="176" y="170"/>
                  <a:pt x="175" y="170"/>
                  <a:pt x="174" y="169"/>
                </a:cubicBezTo>
                <a:cubicBezTo>
                  <a:pt x="171" y="165"/>
                  <a:pt x="171" y="165"/>
                  <a:pt x="171" y="165"/>
                </a:cubicBezTo>
                <a:cubicBezTo>
                  <a:pt x="171" y="165"/>
                  <a:pt x="171" y="165"/>
                  <a:pt x="171" y="165"/>
                </a:cubicBezTo>
                <a:cubicBezTo>
                  <a:pt x="171" y="165"/>
                  <a:pt x="171" y="165"/>
                  <a:pt x="171" y="165"/>
                </a:cubicBezTo>
                <a:cubicBezTo>
                  <a:pt x="171" y="165"/>
                  <a:pt x="171" y="165"/>
                  <a:pt x="171"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70" y="165"/>
                  <a:pt x="170" y="165"/>
                  <a:pt x="170" y="165"/>
                </a:cubicBezTo>
                <a:cubicBezTo>
                  <a:pt x="132" y="127"/>
                  <a:pt x="132" y="127"/>
                  <a:pt x="132" y="127"/>
                </a:cubicBezTo>
                <a:cubicBezTo>
                  <a:pt x="130" y="124"/>
                  <a:pt x="126" y="124"/>
                  <a:pt x="124" y="127"/>
                </a:cubicBezTo>
                <a:cubicBezTo>
                  <a:pt x="121" y="129"/>
                  <a:pt x="121" y="133"/>
                  <a:pt x="124" y="135"/>
                </a:cubicBezTo>
                <a:cubicBezTo>
                  <a:pt x="162" y="174"/>
                  <a:pt x="162" y="174"/>
                  <a:pt x="162" y="174"/>
                </a:cubicBezTo>
                <a:cubicBezTo>
                  <a:pt x="163" y="174"/>
                  <a:pt x="163" y="175"/>
                  <a:pt x="163" y="175"/>
                </a:cubicBezTo>
                <a:cubicBezTo>
                  <a:pt x="163" y="175"/>
                  <a:pt x="163" y="175"/>
                  <a:pt x="163" y="175"/>
                </a:cubicBezTo>
                <a:cubicBezTo>
                  <a:pt x="164" y="176"/>
                  <a:pt x="164" y="177"/>
                  <a:pt x="164" y="177"/>
                </a:cubicBezTo>
                <a:cubicBezTo>
                  <a:pt x="164" y="180"/>
                  <a:pt x="162" y="183"/>
                  <a:pt x="159" y="183"/>
                </a:cubicBezTo>
                <a:cubicBezTo>
                  <a:pt x="158" y="182"/>
                  <a:pt x="156" y="181"/>
                  <a:pt x="155" y="180"/>
                </a:cubicBezTo>
                <a:cubicBezTo>
                  <a:pt x="117" y="142"/>
                  <a:pt x="117" y="142"/>
                  <a:pt x="117" y="142"/>
                </a:cubicBezTo>
                <a:cubicBezTo>
                  <a:pt x="114" y="140"/>
                  <a:pt x="111" y="140"/>
                  <a:pt x="108" y="142"/>
                </a:cubicBezTo>
                <a:cubicBezTo>
                  <a:pt x="106" y="144"/>
                  <a:pt x="106" y="148"/>
                  <a:pt x="108" y="150"/>
                </a:cubicBezTo>
                <a:cubicBezTo>
                  <a:pt x="139" y="181"/>
                  <a:pt x="139" y="181"/>
                  <a:pt x="139" y="181"/>
                </a:cubicBezTo>
                <a:cubicBezTo>
                  <a:pt x="139" y="181"/>
                  <a:pt x="139" y="181"/>
                  <a:pt x="139" y="181"/>
                </a:cubicBezTo>
                <a:cubicBezTo>
                  <a:pt x="139" y="182"/>
                  <a:pt x="140" y="182"/>
                  <a:pt x="140" y="183"/>
                </a:cubicBezTo>
                <a:cubicBezTo>
                  <a:pt x="140" y="183"/>
                  <a:pt x="140" y="183"/>
                  <a:pt x="140" y="183"/>
                </a:cubicBezTo>
                <a:cubicBezTo>
                  <a:pt x="141" y="183"/>
                  <a:pt x="141" y="184"/>
                  <a:pt x="141" y="184"/>
                </a:cubicBezTo>
                <a:cubicBezTo>
                  <a:pt x="141" y="184"/>
                  <a:pt x="141" y="184"/>
                  <a:pt x="141" y="184"/>
                </a:cubicBezTo>
                <a:cubicBezTo>
                  <a:pt x="141" y="184"/>
                  <a:pt x="141" y="185"/>
                  <a:pt x="141" y="185"/>
                </a:cubicBezTo>
                <a:cubicBezTo>
                  <a:pt x="141" y="188"/>
                  <a:pt x="139" y="190"/>
                  <a:pt x="136" y="190"/>
                </a:cubicBezTo>
                <a:cubicBezTo>
                  <a:pt x="135" y="190"/>
                  <a:pt x="133" y="189"/>
                  <a:pt x="132" y="188"/>
                </a:cubicBezTo>
                <a:cubicBezTo>
                  <a:pt x="65" y="121"/>
                  <a:pt x="65" y="121"/>
                  <a:pt x="65" y="121"/>
                </a:cubicBezTo>
                <a:cubicBezTo>
                  <a:pt x="65" y="112"/>
                  <a:pt x="65" y="112"/>
                  <a:pt x="65" y="112"/>
                </a:cubicBezTo>
                <a:cubicBezTo>
                  <a:pt x="65" y="110"/>
                  <a:pt x="64" y="109"/>
                  <a:pt x="63" y="107"/>
                </a:cubicBezTo>
                <a:cubicBezTo>
                  <a:pt x="50" y="94"/>
                  <a:pt x="50" y="94"/>
                  <a:pt x="50" y="94"/>
                </a:cubicBezTo>
                <a:cubicBezTo>
                  <a:pt x="96" y="48"/>
                  <a:pt x="96" y="48"/>
                  <a:pt x="96" y="48"/>
                </a:cubicBezTo>
                <a:cubicBezTo>
                  <a:pt x="106" y="48"/>
                  <a:pt x="106" y="48"/>
                  <a:pt x="106" y="48"/>
                </a:cubicBezTo>
                <a:cubicBezTo>
                  <a:pt x="93" y="61"/>
                  <a:pt x="93" y="61"/>
                  <a:pt x="93" y="61"/>
                </a:cubicBezTo>
                <a:cubicBezTo>
                  <a:pt x="92" y="62"/>
                  <a:pt x="87" y="67"/>
                  <a:pt x="87" y="73"/>
                </a:cubicBezTo>
                <a:cubicBezTo>
                  <a:pt x="87" y="83"/>
                  <a:pt x="95" y="91"/>
                  <a:pt x="105" y="91"/>
                </a:cubicBezTo>
                <a:cubicBezTo>
                  <a:pt x="111" y="91"/>
                  <a:pt x="116" y="86"/>
                  <a:pt x="117" y="85"/>
                </a:cubicBezTo>
                <a:cubicBezTo>
                  <a:pt x="134" y="68"/>
                  <a:pt x="134" y="68"/>
                  <a:pt x="134" y="68"/>
                </a:cubicBezTo>
                <a:cubicBezTo>
                  <a:pt x="137" y="68"/>
                  <a:pt x="137" y="68"/>
                  <a:pt x="137" y="68"/>
                </a:cubicBezTo>
                <a:cubicBezTo>
                  <a:pt x="137" y="85"/>
                  <a:pt x="137" y="85"/>
                  <a:pt x="137" y="85"/>
                </a:cubicBezTo>
                <a:cubicBezTo>
                  <a:pt x="137" y="86"/>
                  <a:pt x="138" y="88"/>
                  <a:pt x="139" y="89"/>
                </a:cubicBezTo>
                <a:cubicBezTo>
                  <a:pt x="185" y="135"/>
                  <a:pt x="185" y="135"/>
                  <a:pt x="185" y="135"/>
                </a:cubicBezTo>
                <a:cubicBezTo>
                  <a:pt x="185" y="135"/>
                  <a:pt x="185" y="135"/>
                  <a:pt x="185" y="135"/>
                </a:cubicBezTo>
                <a:cubicBezTo>
                  <a:pt x="189" y="139"/>
                  <a:pt x="189" y="139"/>
                  <a:pt x="189" y="139"/>
                </a:cubicBezTo>
                <a:cubicBezTo>
                  <a:pt x="190" y="140"/>
                  <a:pt x="191" y="142"/>
                  <a:pt x="191" y="142"/>
                </a:cubicBezTo>
                <a:cubicBezTo>
                  <a:pt x="191" y="145"/>
                  <a:pt x="189" y="148"/>
                  <a:pt x="186" y="148"/>
                </a:cubicBezTo>
                <a:cubicBezTo>
                  <a:pt x="185" y="148"/>
                  <a:pt x="183" y="147"/>
                  <a:pt x="182" y="146"/>
                </a:cubicBezTo>
                <a:cubicBezTo>
                  <a:pt x="182" y="146"/>
                  <a:pt x="182" y="146"/>
                  <a:pt x="182" y="146"/>
                </a:cubicBezTo>
                <a:cubicBezTo>
                  <a:pt x="147" y="111"/>
                  <a:pt x="147" y="111"/>
                  <a:pt x="147" y="111"/>
                </a:cubicBezTo>
                <a:cubicBezTo>
                  <a:pt x="145" y="109"/>
                  <a:pt x="141" y="109"/>
                  <a:pt x="139" y="111"/>
                </a:cubicBezTo>
                <a:cubicBezTo>
                  <a:pt x="137" y="114"/>
                  <a:pt x="137" y="117"/>
                  <a:pt x="139" y="120"/>
                </a:cubicBezTo>
                <a:cubicBezTo>
                  <a:pt x="181" y="162"/>
                  <a:pt x="181" y="162"/>
                  <a:pt x="181" y="162"/>
                </a:cubicBezTo>
                <a:cubicBezTo>
                  <a:pt x="182" y="163"/>
                  <a:pt x="183" y="165"/>
                  <a:pt x="183" y="165"/>
                </a:cubicBezTo>
                <a:cubicBezTo>
                  <a:pt x="183" y="168"/>
                  <a:pt x="181" y="171"/>
                  <a:pt x="178" y="171"/>
                </a:cubicBezTo>
                <a:close/>
                <a:moveTo>
                  <a:pt x="228" y="92"/>
                </a:moveTo>
                <a:cubicBezTo>
                  <a:pt x="224" y="88"/>
                  <a:pt x="224" y="88"/>
                  <a:pt x="224" y="88"/>
                </a:cubicBezTo>
                <a:cubicBezTo>
                  <a:pt x="224" y="88"/>
                  <a:pt x="224" y="88"/>
                  <a:pt x="224" y="88"/>
                </a:cubicBezTo>
                <a:cubicBezTo>
                  <a:pt x="175" y="39"/>
                  <a:pt x="175" y="39"/>
                  <a:pt x="175" y="39"/>
                </a:cubicBezTo>
                <a:cubicBezTo>
                  <a:pt x="167" y="31"/>
                  <a:pt x="167" y="31"/>
                  <a:pt x="167" y="31"/>
                </a:cubicBezTo>
                <a:cubicBezTo>
                  <a:pt x="182" y="16"/>
                  <a:pt x="182" y="16"/>
                  <a:pt x="182" y="16"/>
                </a:cubicBezTo>
                <a:cubicBezTo>
                  <a:pt x="242" y="77"/>
                  <a:pt x="242" y="77"/>
                  <a:pt x="242" y="77"/>
                </a:cubicBezTo>
                <a:lnTo>
                  <a:pt x="228" y="9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defTabSz="685748">
              <a:defRPr/>
            </a:pPr>
            <a:endParaRPr lang="da-DK" sz="1350" dirty="0">
              <a:solidFill>
                <a:srgbClr val="211A52"/>
              </a:solidFill>
              <a:latin typeface="Arial"/>
            </a:endParaRPr>
          </a:p>
        </p:txBody>
      </p:sp>
      <p:sp>
        <p:nvSpPr>
          <p:cNvPr id="19" name="Rektangel: afrundede hjørner 13">
            <a:extLst>
              <a:ext uri="{FF2B5EF4-FFF2-40B4-BE49-F238E27FC236}">
                <a16:creationId xmlns:a16="http://schemas.microsoft.com/office/drawing/2014/main" id="{467F04B4-84C3-DCCC-D595-B4A48E3C2A32}"/>
              </a:ext>
            </a:extLst>
          </p:cNvPr>
          <p:cNvSpPr/>
          <p:nvPr/>
        </p:nvSpPr>
        <p:spPr>
          <a:xfrm>
            <a:off x="1087786" y="2255187"/>
            <a:ext cx="10141080" cy="29589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1A7AC821-05DE-4C18-7A4D-CEC1ADDD1BCC}"/>
              </a:ext>
            </a:extLst>
          </p:cNvPr>
          <p:cNvSpPr txBox="1"/>
          <p:nvPr/>
        </p:nvSpPr>
        <p:spPr>
          <a:xfrm>
            <a:off x="0" y="0"/>
            <a:ext cx="3200400" cy="370290"/>
          </a:xfrm>
          <a:prstGeom prst="rect">
            <a:avLst/>
          </a:prstGeom>
          <a:solidFill>
            <a:srgbClr val="211A52"/>
          </a:solidFill>
        </p:spPr>
        <p:txBody>
          <a:bodyPr wrap="square" rtlCol="0">
            <a:spAutoFit/>
          </a:bodyPr>
          <a:lstStyle/>
          <a:p>
            <a:r>
              <a:rPr lang="da-DK" b="1" dirty="0">
                <a:solidFill>
                  <a:schemeClr val="bg1"/>
                </a:solidFill>
                <a:latin typeface="Arial" panose="020B0604020202020204" pitchFamily="34" charset="0"/>
                <a:cs typeface="Arial" panose="020B0604020202020204" pitchFamily="34" charset="0"/>
              </a:rPr>
              <a:t>Strategi</a:t>
            </a:r>
          </a:p>
        </p:txBody>
      </p:sp>
      <p:pic>
        <p:nvPicPr>
          <p:cNvPr id="9" name="Grafik 8" descr="Mål kontur">
            <a:extLst>
              <a:ext uri="{FF2B5EF4-FFF2-40B4-BE49-F238E27FC236}">
                <a16:creationId xmlns:a16="http://schemas.microsoft.com/office/drawing/2014/main" id="{7854029C-CEE1-ACFC-CB44-DB18D742093F}"/>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786" y="0"/>
            <a:ext cx="370290" cy="370290"/>
          </a:xfrm>
          <a:prstGeom prst="rect">
            <a:avLst/>
          </a:prstGeom>
        </p:spPr>
      </p:pic>
      <p:sp>
        <p:nvSpPr>
          <p:cNvPr id="14" name="Titel 2">
            <a:extLst>
              <a:ext uri="{FF2B5EF4-FFF2-40B4-BE49-F238E27FC236}">
                <a16:creationId xmlns:a16="http://schemas.microsoft.com/office/drawing/2014/main" id="{242CBEE1-C196-E199-9BF4-3212ACF049E9}"/>
              </a:ext>
            </a:extLst>
          </p:cNvPr>
          <p:cNvSpPr>
            <a:spLocks noGrp="1"/>
          </p:cNvSpPr>
          <p:nvPr>
            <p:ph type="title"/>
          </p:nvPr>
        </p:nvSpPr>
        <p:spPr>
          <a:xfrm>
            <a:off x="587373" y="382816"/>
            <a:ext cx="11976333" cy="2803216"/>
          </a:xfrm>
        </p:spPr>
        <p:txBody>
          <a:bodyPr>
            <a:normAutofit/>
          </a:bodyPr>
          <a:lstStyle/>
          <a:p>
            <a:pPr algn="l" fontAlgn="base"/>
            <a:r>
              <a:rPr lang="da-DK" sz="3000" cap="all" dirty="0">
                <a:solidFill>
                  <a:srgbClr val="211A52"/>
                </a:solidFill>
                <a:effectLst/>
                <a:latin typeface="Arial Black" panose="020B0604020202020204" pitchFamily="34" charset="0"/>
                <a:cs typeface="Arial Black" panose="020B0604020202020204" pitchFamily="34" charset="0"/>
              </a:rPr>
              <a:t>AAU’S TEMATISERINGER SOM </a:t>
            </a:r>
            <a:br>
              <a:rPr lang="da-DK" sz="3000" cap="all" dirty="0">
                <a:solidFill>
                  <a:srgbClr val="211A52"/>
                </a:solidFill>
                <a:effectLst/>
                <a:latin typeface="Arial Black" panose="020B0604020202020204" pitchFamily="34" charset="0"/>
                <a:cs typeface="Arial Black" panose="020B0604020202020204" pitchFamily="34" charset="0"/>
              </a:rPr>
            </a:br>
            <a:r>
              <a:rPr lang="da-DK" sz="3000" cap="all" dirty="0">
                <a:solidFill>
                  <a:srgbClr val="211A52"/>
                </a:solidFill>
                <a:effectLst/>
                <a:latin typeface="Arial Black" panose="020B0604020202020204" pitchFamily="34" charset="0"/>
                <a:cs typeface="Arial Black" panose="020B0604020202020204" pitchFamily="34" charset="0"/>
              </a:rPr>
              <a:t>MISSIONSDREVET UNIVERSITET</a:t>
            </a:r>
            <a:br>
              <a:rPr lang="da-DK" i="0" cap="all" dirty="0">
                <a:solidFill>
                  <a:srgbClr val="211A52"/>
                </a:solidFill>
                <a:effectLst/>
              </a:rPr>
            </a:br>
            <a:br>
              <a:rPr lang="da-DK" i="0" dirty="0">
                <a:solidFill>
                  <a:srgbClr val="354450"/>
                </a:solidFill>
                <a:effectLst/>
              </a:rPr>
            </a:br>
            <a:endParaRPr lang="da-DK" dirty="0"/>
          </a:p>
        </p:txBody>
      </p:sp>
      <p:pic>
        <p:nvPicPr>
          <p:cNvPr id="15" name="Billede 14">
            <a:extLst>
              <a:ext uri="{FF2B5EF4-FFF2-40B4-BE49-F238E27FC236}">
                <a16:creationId xmlns:a16="http://schemas.microsoft.com/office/drawing/2014/main" id="{CEE39D17-C790-7E37-8BB2-30961D7CA3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4343" y="1761889"/>
            <a:ext cx="5703315" cy="4779021"/>
          </a:xfrm>
          <a:prstGeom prst="rect">
            <a:avLst/>
          </a:prstGeom>
        </p:spPr>
      </p:pic>
      <p:cxnSp>
        <p:nvCxnSpPr>
          <p:cNvPr id="16" name="Lige forbindelse 15">
            <a:extLst>
              <a:ext uri="{FF2B5EF4-FFF2-40B4-BE49-F238E27FC236}">
                <a16:creationId xmlns:a16="http://schemas.microsoft.com/office/drawing/2014/main" id="{EEDC2B33-763F-3818-20BE-01E47CECE550}"/>
              </a:ext>
            </a:extLst>
          </p:cNvPr>
          <p:cNvCxnSpPr/>
          <p:nvPr/>
        </p:nvCxnSpPr>
        <p:spPr>
          <a:xfrm>
            <a:off x="2184400" y="1761889"/>
            <a:ext cx="1422400" cy="7400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Lige forbindelse 16">
            <a:extLst>
              <a:ext uri="{FF2B5EF4-FFF2-40B4-BE49-F238E27FC236}">
                <a16:creationId xmlns:a16="http://schemas.microsoft.com/office/drawing/2014/main" id="{A02B4063-EC0C-21D5-B92F-5C6AC585E559}"/>
              </a:ext>
            </a:extLst>
          </p:cNvPr>
          <p:cNvCxnSpPr>
            <a:cxnSpLocks/>
          </p:cNvCxnSpPr>
          <p:nvPr/>
        </p:nvCxnSpPr>
        <p:spPr>
          <a:xfrm>
            <a:off x="1458076" y="3340100"/>
            <a:ext cx="1564524" cy="88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360E0E13-1F5D-40C3-7F91-B1508C38724F}"/>
              </a:ext>
            </a:extLst>
          </p:cNvPr>
          <p:cNvCxnSpPr/>
          <p:nvPr/>
        </p:nvCxnSpPr>
        <p:spPr>
          <a:xfrm flipV="1">
            <a:off x="1641728" y="4406900"/>
            <a:ext cx="1491743" cy="1181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1FE608F6-84CE-C524-5E0E-78FC3B1877B7}"/>
              </a:ext>
            </a:extLst>
          </p:cNvPr>
          <p:cNvCxnSpPr/>
          <p:nvPr/>
        </p:nvCxnSpPr>
        <p:spPr>
          <a:xfrm flipH="1">
            <a:off x="8661400" y="1761889"/>
            <a:ext cx="1231900" cy="485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D4B615AA-11DE-409F-6662-D4C9ECF2401F}"/>
              </a:ext>
            </a:extLst>
          </p:cNvPr>
          <p:cNvCxnSpPr>
            <a:cxnSpLocks/>
          </p:cNvCxnSpPr>
          <p:nvPr/>
        </p:nvCxnSpPr>
        <p:spPr>
          <a:xfrm flipH="1">
            <a:off x="9156701" y="3217956"/>
            <a:ext cx="1577223" cy="166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id="{ACC94560-82E0-660A-08AA-AC846076D95A}"/>
              </a:ext>
            </a:extLst>
          </p:cNvPr>
          <p:cNvCxnSpPr>
            <a:cxnSpLocks/>
          </p:cNvCxnSpPr>
          <p:nvPr/>
        </p:nvCxnSpPr>
        <p:spPr>
          <a:xfrm flipH="1" flipV="1">
            <a:off x="9188450" y="4470400"/>
            <a:ext cx="1492250" cy="10033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646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07074" y="6351407"/>
            <a:ext cx="1413426" cy="179536"/>
          </a:xfrm>
          <a:prstGeom prst="rect">
            <a:avLst/>
          </a:prstGeom>
        </p:spPr>
        <p:txBody>
          <a:bodyPr lIns="0" tIns="0" rIns="0" bIns="0" rtlCol="0" anchor="t">
            <a:spAutoFit/>
          </a:bodyPr>
          <a:lstStyle/>
          <a:p>
            <a:pPr algn="r">
              <a:lnSpc>
                <a:spcPts val="720"/>
              </a:lnSpc>
            </a:pPr>
            <a:r>
              <a:rPr lang="en-US" sz="600" b="1" spc="199">
                <a:solidFill>
                  <a:srgbClr val="211A52"/>
                </a:solidFill>
                <a:latin typeface="Arial Bold"/>
                <a:ea typeface="Arial Bold"/>
                <a:cs typeface="Arial Bold"/>
                <a:sym typeface="Arial Bold"/>
              </a:rPr>
              <a:t>PAGE</a:t>
            </a:r>
          </a:p>
          <a:p>
            <a:pPr algn="r">
              <a:lnSpc>
                <a:spcPts val="720"/>
              </a:lnSpc>
            </a:pPr>
            <a:r>
              <a:rPr lang="en-US" sz="600" b="1" spc="199">
                <a:solidFill>
                  <a:srgbClr val="211A52"/>
                </a:solidFill>
                <a:latin typeface="Arial Bold"/>
                <a:ea typeface="Arial Bold"/>
                <a:cs typeface="Arial Bold"/>
                <a:sym typeface="Arial Bold"/>
              </a:rPr>
              <a:t>‹nr.›</a:t>
            </a:r>
          </a:p>
        </p:txBody>
      </p:sp>
      <p:sp>
        <p:nvSpPr>
          <p:cNvPr id="3" name="Freeform 3"/>
          <p:cNvSpPr/>
          <p:nvPr/>
        </p:nvSpPr>
        <p:spPr>
          <a:xfrm>
            <a:off x="327147" y="6338917"/>
            <a:ext cx="1002543" cy="265095"/>
          </a:xfrm>
          <a:custGeom>
            <a:avLst/>
            <a:gdLst/>
            <a:ahLst/>
            <a:cxnLst/>
            <a:rect l="l" t="t" r="r" b="b"/>
            <a:pathLst>
              <a:path w="1503814" h="397642">
                <a:moveTo>
                  <a:pt x="0" y="0"/>
                </a:moveTo>
                <a:lnTo>
                  <a:pt x="1503815" y="0"/>
                </a:lnTo>
                <a:lnTo>
                  <a:pt x="1503815" y="397642"/>
                </a:lnTo>
                <a:lnTo>
                  <a:pt x="0" y="397642"/>
                </a:lnTo>
                <a:lnTo>
                  <a:pt x="0" y="0"/>
                </a:lnTo>
                <a:close/>
              </a:path>
            </a:pathLst>
          </a:custGeom>
          <a:blipFill>
            <a:blip r:embed="rId2"/>
            <a:stretch>
              <a:fillRect/>
            </a:stretch>
          </a:blipFill>
        </p:spPr>
        <p:txBody>
          <a:bodyPr/>
          <a:lstStyle/>
          <a:p>
            <a:endParaRPr lang="en-DK" sz="1200"/>
          </a:p>
        </p:txBody>
      </p:sp>
      <p:grpSp>
        <p:nvGrpSpPr>
          <p:cNvPr id="4" name="Group 4"/>
          <p:cNvGrpSpPr/>
          <p:nvPr/>
        </p:nvGrpSpPr>
        <p:grpSpPr>
          <a:xfrm>
            <a:off x="-32478" y="-31007"/>
            <a:ext cx="12256958" cy="6938883"/>
            <a:chOff x="0" y="0"/>
            <a:chExt cx="24513916" cy="13877766"/>
          </a:xfrm>
        </p:grpSpPr>
        <p:sp>
          <p:nvSpPr>
            <p:cNvPr id="5" name="Freeform 5"/>
            <p:cNvSpPr/>
            <p:nvPr/>
          </p:nvSpPr>
          <p:spPr>
            <a:xfrm>
              <a:off x="0" y="0"/>
              <a:ext cx="24513921" cy="13877798"/>
            </a:xfrm>
            <a:custGeom>
              <a:avLst/>
              <a:gdLst/>
              <a:ahLst/>
              <a:cxnLst/>
              <a:rect l="l" t="t" r="r" b="b"/>
              <a:pathLst>
                <a:path w="24513921" h="13877798">
                  <a:moveTo>
                    <a:pt x="0" y="0"/>
                  </a:moveTo>
                  <a:lnTo>
                    <a:pt x="24513921" y="0"/>
                  </a:lnTo>
                  <a:lnTo>
                    <a:pt x="24513921" y="13877798"/>
                  </a:lnTo>
                  <a:lnTo>
                    <a:pt x="0" y="13877798"/>
                  </a:lnTo>
                  <a:close/>
                </a:path>
              </a:pathLst>
            </a:custGeom>
            <a:gradFill rotWithShape="1">
              <a:gsLst>
                <a:gs pos="0">
                  <a:srgbClr val="071952">
                    <a:alpha val="100000"/>
                  </a:srgbClr>
                </a:gs>
                <a:gs pos="100000">
                  <a:srgbClr val="088395">
                    <a:alpha val="100000"/>
                  </a:srgbClr>
                </a:gs>
              </a:gsLst>
              <a:lin ang="2700000"/>
            </a:gradFill>
          </p:spPr>
          <p:txBody>
            <a:bodyPr/>
            <a:lstStyle/>
            <a:p>
              <a:endParaRPr lang="en-DK" sz="1200"/>
            </a:p>
          </p:txBody>
        </p:sp>
      </p:grpSp>
      <p:sp>
        <p:nvSpPr>
          <p:cNvPr id="6" name="TextBox 6"/>
          <p:cNvSpPr txBox="1"/>
          <p:nvPr/>
        </p:nvSpPr>
        <p:spPr>
          <a:xfrm>
            <a:off x="1647151" y="664079"/>
            <a:ext cx="9525113" cy="609462"/>
          </a:xfrm>
          <a:prstGeom prst="rect">
            <a:avLst/>
          </a:prstGeom>
        </p:spPr>
        <p:txBody>
          <a:bodyPr lIns="0" tIns="0" rIns="0" bIns="0" rtlCol="0" anchor="t">
            <a:spAutoFit/>
          </a:bodyPr>
          <a:lstStyle/>
          <a:p>
            <a:pPr algn="ctr">
              <a:lnSpc>
                <a:spcPts val="4899"/>
              </a:lnSpc>
            </a:pPr>
            <a:r>
              <a:rPr lang="en-US" sz="4082" b="1" dirty="0">
                <a:solidFill>
                  <a:srgbClr val="6CE5E8"/>
                </a:solidFill>
                <a:latin typeface="Garet Bold"/>
                <a:ea typeface="Garet Bold"/>
                <a:cs typeface="Garet Bold"/>
                <a:sym typeface="Garet Bold"/>
              </a:rPr>
              <a:t>MISSIONS MANDAT </a:t>
            </a:r>
          </a:p>
        </p:txBody>
      </p:sp>
      <p:sp>
        <p:nvSpPr>
          <p:cNvPr id="7" name="TextBox 7"/>
          <p:cNvSpPr txBox="1"/>
          <p:nvPr/>
        </p:nvSpPr>
        <p:spPr>
          <a:xfrm>
            <a:off x="3903639" y="2001279"/>
            <a:ext cx="5012137" cy="3550972"/>
          </a:xfrm>
          <a:prstGeom prst="rect">
            <a:avLst/>
          </a:prstGeom>
        </p:spPr>
        <p:txBody>
          <a:bodyPr lIns="0" tIns="0" rIns="0" bIns="0" rtlCol="0" anchor="t">
            <a:spAutoFit/>
          </a:bodyPr>
          <a:lstStyle/>
          <a:p>
            <a:pPr algn="ctr">
              <a:lnSpc>
                <a:spcPts val="3083"/>
              </a:lnSpc>
            </a:pPr>
            <a:r>
              <a:rPr lang="en-US" sz="2141" i="1" dirty="0">
                <a:solidFill>
                  <a:schemeClr val="bg1"/>
                </a:solidFill>
                <a:latin typeface="Avenir Italics"/>
                <a:ea typeface="Avenir Italics"/>
                <a:cs typeface="Avenir Italics"/>
                <a:sym typeface="Avenir Italics"/>
              </a:rPr>
              <a:t>“</a:t>
            </a:r>
            <a:r>
              <a:rPr lang="da-DK" i="1" dirty="0">
                <a:solidFill>
                  <a:schemeClr val="bg1"/>
                </a:solidFill>
              </a:rPr>
              <a:t>Vi tror på, at viden kan og skal ændre Verden.</a:t>
            </a:r>
          </a:p>
          <a:p>
            <a:pPr algn="ctr">
              <a:lnSpc>
                <a:spcPts val="3083"/>
              </a:lnSpc>
            </a:pPr>
            <a:endParaRPr lang="da-DK" i="1" dirty="0">
              <a:solidFill>
                <a:schemeClr val="bg1"/>
              </a:solidFill>
            </a:endParaRPr>
          </a:p>
          <a:p>
            <a:pPr algn="ctr">
              <a:lnSpc>
                <a:spcPts val="3083"/>
              </a:lnSpc>
            </a:pPr>
            <a:r>
              <a:rPr lang="da-DK" i="1" dirty="0">
                <a:solidFill>
                  <a:schemeClr val="bg1"/>
                </a:solidFill>
              </a:rPr>
              <a:t>Derfor er AAU et universitet med ambitioner, der rækker langt ud over dets mure og ind i hjertet af de mest presserende globale og lokale problemområder (…).</a:t>
            </a:r>
          </a:p>
          <a:p>
            <a:pPr algn="ctr">
              <a:lnSpc>
                <a:spcPts val="3083"/>
              </a:lnSpc>
            </a:pPr>
            <a:endParaRPr lang="da-DK" i="1" dirty="0">
              <a:solidFill>
                <a:schemeClr val="bg1"/>
              </a:solidFill>
            </a:endParaRPr>
          </a:p>
          <a:p>
            <a:pPr algn="ctr">
              <a:lnSpc>
                <a:spcPts val="3083"/>
              </a:lnSpc>
            </a:pPr>
            <a:r>
              <a:rPr lang="da-DK" i="1" dirty="0">
                <a:solidFill>
                  <a:schemeClr val="bg1"/>
                </a:solidFill>
              </a:rPr>
              <a:t>Vi definerer og deltager i missioner, der hjælper med at løse disse udfordringer</a:t>
            </a:r>
            <a:r>
              <a:rPr lang="en-US" sz="2141" i="1" dirty="0">
                <a:solidFill>
                  <a:schemeClr val="bg1"/>
                </a:solidFill>
                <a:latin typeface="Avenir Italics"/>
                <a:ea typeface="Avenir Italics"/>
                <a:cs typeface="Avenir Italics"/>
                <a:sym typeface="Avenir Italics"/>
              </a:rPr>
              <a:t>.“ </a:t>
            </a:r>
          </a:p>
        </p:txBody>
      </p:sp>
      <p:grpSp>
        <p:nvGrpSpPr>
          <p:cNvPr id="8" name="Group 8"/>
          <p:cNvGrpSpPr/>
          <p:nvPr/>
        </p:nvGrpSpPr>
        <p:grpSpPr>
          <a:xfrm>
            <a:off x="9374808" y="1042350"/>
            <a:ext cx="2245692" cy="1353434"/>
            <a:chOff x="0" y="0"/>
            <a:chExt cx="2485942" cy="1498228"/>
          </a:xfrm>
        </p:grpSpPr>
        <p:sp>
          <p:nvSpPr>
            <p:cNvPr id="9" name="Freeform 9"/>
            <p:cNvSpPr/>
            <p:nvPr/>
          </p:nvSpPr>
          <p:spPr>
            <a:xfrm>
              <a:off x="-84709" y="-81407"/>
              <a:ext cx="2659253" cy="1672336"/>
            </a:xfrm>
            <a:custGeom>
              <a:avLst/>
              <a:gdLst/>
              <a:ahLst/>
              <a:cxnLst/>
              <a:rect l="l" t="t" r="r" b="b"/>
              <a:pathLst>
                <a:path w="2659253" h="1672336">
                  <a:moveTo>
                    <a:pt x="287782" y="1654302"/>
                  </a:moveTo>
                  <a:lnTo>
                    <a:pt x="407035" y="1322705"/>
                  </a:lnTo>
                  <a:cubicBezTo>
                    <a:pt x="408178" y="1319403"/>
                    <a:pt x="410591" y="1316863"/>
                    <a:pt x="413766" y="1315466"/>
                  </a:cubicBezTo>
                  <a:cubicBezTo>
                    <a:pt x="416941" y="1314069"/>
                    <a:pt x="420497" y="1313942"/>
                    <a:pt x="423672" y="1315212"/>
                  </a:cubicBezTo>
                  <a:lnTo>
                    <a:pt x="418973" y="1327023"/>
                  </a:lnTo>
                  <a:lnTo>
                    <a:pt x="411988" y="1337691"/>
                  </a:lnTo>
                  <a:cubicBezTo>
                    <a:pt x="83439" y="1122045"/>
                    <a:pt x="0" y="816229"/>
                    <a:pt x="171831" y="554228"/>
                  </a:cubicBezTo>
                  <a:cubicBezTo>
                    <a:pt x="225806" y="471932"/>
                    <a:pt x="304673" y="394589"/>
                    <a:pt x="408051" y="326136"/>
                  </a:cubicBezTo>
                  <a:lnTo>
                    <a:pt x="415036" y="336677"/>
                  </a:lnTo>
                  <a:lnTo>
                    <a:pt x="408051" y="326136"/>
                  </a:lnTo>
                  <a:cubicBezTo>
                    <a:pt x="837057" y="42037"/>
                    <a:pt x="1554353" y="0"/>
                    <a:pt x="2066544" y="227838"/>
                  </a:cubicBezTo>
                  <a:cubicBezTo>
                    <a:pt x="2482596" y="412877"/>
                    <a:pt x="2659253" y="730885"/>
                    <a:pt x="2528443" y="1025017"/>
                  </a:cubicBezTo>
                  <a:cubicBezTo>
                    <a:pt x="2498471" y="1092454"/>
                    <a:pt x="2452370" y="1158113"/>
                    <a:pt x="2389886" y="1220089"/>
                  </a:cubicBezTo>
                  <a:cubicBezTo>
                    <a:pt x="2058162" y="1549019"/>
                    <a:pt x="1366774" y="1671701"/>
                    <a:pt x="792353" y="1506855"/>
                  </a:cubicBezTo>
                  <a:lnTo>
                    <a:pt x="795909" y="1494663"/>
                  </a:lnTo>
                  <a:lnTo>
                    <a:pt x="799846" y="1506728"/>
                  </a:lnTo>
                  <a:lnTo>
                    <a:pt x="303784" y="1670812"/>
                  </a:lnTo>
                  <a:cubicBezTo>
                    <a:pt x="299212" y="1672336"/>
                    <a:pt x="294132" y="1671066"/>
                    <a:pt x="290703" y="1667637"/>
                  </a:cubicBezTo>
                  <a:cubicBezTo>
                    <a:pt x="287274" y="1664208"/>
                    <a:pt x="286258" y="1659001"/>
                    <a:pt x="287909" y="1654429"/>
                  </a:cubicBezTo>
                  <a:moveTo>
                    <a:pt x="311785" y="1663065"/>
                  </a:moveTo>
                  <a:lnTo>
                    <a:pt x="299847" y="1658747"/>
                  </a:lnTo>
                  <a:lnTo>
                    <a:pt x="295910" y="1646682"/>
                  </a:lnTo>
                  <a:lnTo>
                    <a:pt x="791972" y="1482598"/>
                  </a:lnTo>
                  <a:cubicBezTo>
                    <a:pt x="794385" y="1481836"/>
                    <a:pt x="797052" y="1481709"/>
                    <a:pt x="799465" y="1482471"/>
                  </a:cubicBezTo>
                  <a:cubicBezTo>
                    <a:pt x="1368044" y="1645666"/>
                    <a:pt x="2048891" y="1522730"/>
                    <a:pt x="2372106" y="1202182"/>
                  </a:cubicBezTo>
                  <a:lnTo>
                    <a:pt x="2380996" y="1211199"/>
                  </a:lnTo>
                  <a:lnTo>
                    <a:pt x="2372106" y="1202182"/>
                  </a:lnTo>
                  <a:cubicBezTo>
                    <a:pt x="2432685" y="1142111"/>
                    <a:pt x="2476754" y="1078992"/>
                    <a:pt x="2505329" y="1014857"/>
                  </a:cubicBezTo>
                  <a:cubicBezTo>
                    <a:pt x="2627757" y="739648"/>
                    <a:pt x="2466721" y="433705"/>
                    <a:pt x="2056384" y="251206"/>
                  </a:cubicBezTo>
                  <a:lnTo>
                    <a:pt x="2061591" y="239649"/>
                  </a:lnTo>
                  <a:lnTo>
                    <a:pt x="2056384" y="251206"/>
                  </a:lnTo>
                  <a:cubicBezTo>
                    <a:pt x="1551051" y="26289"/>
                    <a:pt x="843026" y="68453"/>
                    <a:pt x="422021" y="347218"/>
                  </a:cubicBezTo>
                  <a:cubicBezTo>
                    <a:pt x="320929" y="414147"/>
                    <a:pt x="244729" y="489204"/>
                    <a:pt x="193040" y="568198"/>
                  </a:cubicBezTo>
                  <a:cubicBezTo>
                    <a:pt x="30988" y="815213"/>
                    <a:pt x="105537" y="1106297"/>
                    <a:pt x="425958" y="1316355"/>
                  </a:cubicBezTo>
                  <a:cubicBezTo>
                    <a:pt x="431419" y="1319911"/>
                    <a:pt x="433324" y="1327023"/>
                    <a:pt x="430276" y="1332865"/>
                  </a:cubicBezTo>
                  <a:cubicBezTo>
                    <a:pt x="427228" y="1338707"/>
                    <a:pt x="420370" y="1341247"/>
                    <a:pt x="414274" y="1338834"/>
                  </a:cubicBezTo>
                  <a:lnTo>
                    <a:pt x="418973" y="1327023"/>
                  </a:lnTo>
                  <a:lnTo>
                    <a:pt x="430911" y="1331341"/>
                  </a:lnTo>
                  <a:lnTo>
                    <a:pt x="311658" y="1662938"/>
                  </a:lnTo>
                  <a:close/>
                </a:path>
              </a:pathLst>
            </a:custGeom>
            <a:solidFill>
              <a:srgbClr val="1EFFFF"/>
            </a:solidFill>
          </p:spPr>
          <p:txBody>
            <a:bodyPr/>
            <a:lstStyle/>
            <a:p>
              <a:endParaRPr lang="en-DK" sz="1200"/>
            </a:p>
          </p:txBody>
        </p:sp>
      </p:grpSp>
      <p:sp>
        <p:nvSpPr>
          <p:cNvPr id="10" name="TextBox 10"/>
          <p:cNvSpPr txBox="1"/>
          <p:nvPr/>
        </p:nvSpPr>
        <p:spPr>
          <a:xfrm>
            <a:off x="6972301" y="6259870"/>
            <a:ext cx="2562036" cy="210892"/>
          </a:xfrm>
          <a:prstGeom prst="rect">
            <a:avLst/>
          </a:prstGeom>
        </p:spPr>
        <p:txBody>
          <a:bodyPr lIns="0" tIns="0" rIns="0" bIns="0" rtlCol="0" anchor="t">
            <a:spAutoFit/>
          </a:bodyPr>
          <a:lstStyle/>
          <a:p>
            <a:pPr algn="r">
              <a:lnSpc>
                <a:spcPts val="1680"/>
              </a:lnSpc>
            </a:pPr>
            <a:r>
              <a:rPr lang="en-US" sz="1400" dirty="0">
                <a:solidFill>
                  <a:schemeClr val="bg1"/>
                </a:solidFill>
                <a:latin typeface="Avenir"/>
                <a:ea typeface="Avenir"/>
                <a:cs typeface="Avenir"/>
                <a:sym typeface="Avenir"/>
              </a:rPr>
              <a:t>AAU BESTYRELSEN 2022</a:t>
            </a:r>
          </a:p>
        </p:txBody>
      </p:sp>
      <p:grpSp>
        <p:nvGrpSpPr>
          <p:cNvPr id="11" name="Group 11"/>
          <p:cNvGrpSpPr/>
          <p:nvPr/>
        </p:nvGrpSpPr>
        <p:grpSpPr>
          <a:xfrm>
            <a:off x="171889" y="123624"/>
            <a:ext cx="784744" cy="918725"/>
            <a:chOff x="0" y="0"/>
            <a:chExt cx="1569488" cy="1837450"/>
          </a:xfrm>
        </p:grpSpPr>
        <p:sp>
          <p:nvSpPr>
            <p:cNvPr id="12" name="Freeform 12"/>
            <p:cNvSpPr/>
            <p:nvPr/>
          </p:nvSpPr>
          <p:spPr>
            <a:xfrm>
              <a:off x="0" y="0"/>
              <a:ext cx="1569466" cy="1837436"/>
            </a:xfrm>
            <a:custGeom>
              <a:avLst/>
              <a:gdLst/>
              <a:ahLst/>
              <a:cxnLst/>
              <a:rect l="l" t="t" r="r" b="b"/>
              <a:pathLst>
                <a:path w="1569466" h="1837436">
                  <a:moveTo>
                    <a:pt x="0" y="0"/>
                  </a:moveTo>
                  <a:lnTo>
                    <a:pt x="1569466" y="0"/>
                  </a:lnTo>
                  <a:lnTo>
                    <a:pt x="1569466" y="1837436"/>
                  </a:lnTo>
                  <a:lnTo>
                    <a:pt x="0" y="1837436"/>
                  </a:lnTo>
                  <a:lnTo>
                    <a:pt x="0" y="0"/>
                  </a:lnTo>
                  <a:close/>
                </a:path>
              </a:pathLst>
            </a:custGeom>
            <a:blipFill>
              <a:blip r:embed="rId3"/>
              <a:stretch>
                <a:fillRect r="-1"/>
              </a:stretch>
            </a:blipFill>
          </p:spPr>
          <p:txBody>
            <a:bodyPr/>
            <a:lstStyle/>
            <a:p>
              <a:endParaRPr lang="en-DK" sz="120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486591" y="538394"/>
            <a:ext cx="10899943" cy="830997"/>
          </a:xfrm>
          <a:prstGeom prst="rect">
            <a:avLst/>
          </a:prstGeom>
          <a:noFill/>
        </p:spPr>
        <p:txBody>
          <a:bodyPr wrap="square" rtlCol="0">
            <a:spAutoFit/>
          </a:bodyPr>
          <a:lstStyle/>
          <a:p>
            <a:r>
              <a:rPr lang="da-DK" sz="3000" b="1" spc="230" dirty="0">
                <a:solidFill>
                  <a:srgbClr val="211A52"/>
                </a:solidFill>
                <a:latin typeface="Arial Black" panose="020B0604020202020204" pitchFamily="34" charset="0"/>
                <a:cs typeface="Arial Black" panose="020B0604020202020204" pitchFamily="34" charset="0"/>
              </a:rPr>
              <a:t>ENGINEERING PÅ LANDKORTET</a:t>
            </a:r>
          </a:p>
          <a:p>
            <a:pPr algn="ctr"/>
            <a:endParaRPr lang="da-DK" dirty="0"/>
          </a:p>
        </p:txBody>
      </p:sp>
      <p:pic>
        <p:nvPicPr>
          <p:cNvPr id="3" name="Billede 2">
            <a:extLst>
              <a:ext uri="{FF2B5EF4-FFF2-40B4-BE49-F238E27FC236}">
                <a16:creationId xmlns:a16="http://schemas.microsoft.com/office/drawing/2014/main" id="{9AA405C3-2AC6-436D-A76A-1CBE027FE4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12030" y="6353249"/>
            <a:ext cx="358506" cy="419714"/>
          </a:xfrm>
          <a:prstGeom prst="rect">
            <a:avLst/>
          </a:prstGeom>
        </p:spPr>
      </p:pic>
      <p:grpSp>
        <p:nvGrpSpPr>
          <p:cNvPr id="7" name="Gruppe 6">
            <a:extLst>
              <a:ext uri="{FF2B5EF4-FFF2-40B4-BE49-F238E27FC236}">
                <a16:creationId xmlns:a16="http://schemas.microsoft.com/office/drawing/2014/main" id="{E77A220C-3BA9-49DE-9E0F-880C0C0A51CB}"/>
              </a:ext>
            </a:extLst>
          </p:cNvPr>
          <p:cNvGrpSpPr/>
          <p:nvPr/>
        </p:nvGrpSpPr>
        <p:grpSpPr>
          <a:xfrm>
            <a:off x="6644510" y="1787000"/>
            <a:ext cx="2222788" cy="4408562"/>
            <a:chOff x="4538945" y="2000502"/>
            <a:chExt cx="2222788" cy="4408562"/>
          </a:xfrm>
        </p:grpSpPr>
        <p:sp>
          <p:nvSpPr>
            <p:cNvPr id="14" name="TextBox 16">
              <a:extLst>
                <a:ext uri="{FF2B5EF4-FFF2-40B4-BE49-F238E27FC236}">
                  <a16:creationId xmlns:a16="http://schemas.microsoft.com/office/drawing/2014/main" id="{A36A9515-B9F5-4484-AA7E-C25A3FB0C99E}"/>
                </a:ext>
              </a:extLst>
            </p:cNvPr>
            <p:cNvSpPr txBox="1"/>
            <p:nvPr/>
          </p:nvSpPr>
          <p:spPr>
            <a:xfrm>
              <a:off x="4644199" y="2550706"/>
              <a:ext cx="2023534" cy="350737"/>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Arial Black" panose="020B0604020202020204" pitchFamily="34" charset="0"/>
                  <a:cs typeface="Arial Black" panose="020B0604020202020204" pitchFamily="34" charset="0"/>
                </a:rPr>
                <a:t>NØGLETAL</a:t>
              </a:r>
            </a:p>
          </p:txBody>
        </p:sp>
        <p:sp>
          <p:nvSpPr>
            <p:cNvPr id="17" name="TextBox 26">
              <a:extLst>
                <a:ext uri="{FF2B5EF4-FFF2-40B4-BE49-F238E27FC236}">
                  <a16:creationId xmlns:a16="http://schemas.microsoft.com/office/drawing/2014/main" id="{2FF36C35-2873-4936-83F0-B8DCDA9E3750}"/>
                </a:ext>
              </a:extLst>
            </p:cNvPr>
            <p:cNvSpPr txBox="1"/>
            <p:nvPr/>
          </p:nvSpPr>
          <p:spPr>
            <a:xfrm>
              <a:off x="4538945" y="2958055"/>
              <a:ext cx="2222788" cy="3451009"/>
            </a:xfrm>
            <a:prstGeom prst="rect">
              <a:avLst/>
            </a:prstGeom>
            <a:noFill/>
          </p:spPr>
          <p:txBody>
            <a:bodyPr wrap="square" lIns="0" rIns="0" rtlCol="0">
              <a:spAutoFit/>
            </a:bodyPr>
            <a:lstStyle/>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3.000 studerende</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246 Ph.d.-studerende</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57 uddannelser</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3 lokationer</a:t>
              </a:r>
            </a:p>
            <a:p>
              <a:pPr marL="742861" lvl="1" indent="-285750">
                <a:spcAft>
                  <a:spcPts val="1200"/>
                </a:spcAft>
                <a:buBlip>
                  <a:blip r:embed="rId4"/>
                </a:buBlip>
              </a:pPr>
              <a:r>
                <a:rPr lang="da-DK" sz="1300" dirty="0">
                  <a:solidFill>
                    <a:srgbClr val="211A52"/>
                  </a:solidFill>
                  <a:latin typeface="Arial" panose="020B0604020202020204" pitchFamily="34" charset="0"/>
                  <a:cs typeface="Arial" panose="020B0604020202020204" pitchFamily="34" charset="0"/>
                </a:rPr>
                <a:t>Aalborg (1974)</a:t>
              </a:r>
            </a:p>
            <a:p>
              <a:pPr marL="742861" lvl="1" indent="-285750">
                <a:spcAft>
                  <a:spcPts val="1200"/>
                </a:spcAft>
                <a:buBlip>
                  <a:blip r:embed="rId4"/>
                </a:buBlip>
              </a:pPr>
              <a:r>
                <a:rPr lang="da-DK" sz="1300" dirty="0">
                  <a:solidFill>
                    <a:srgbClr val="211A52"/>
                  </a:solidFill>
                  <a:latin typeface="Arial" panose="020B0604020202020204" pitchFamily="34" charset="0"/>
                  <a:cs typeface="Arial" panose="020B0604020202020204" pitchFamily="34" charset="0"/>
                </a:rPr>
                <a:t>Esbjerg (1995)</a:t>
              </a:r>
            </a:p>
            <a:p>
              <a:pPr marL="742861" lvl="1" indent="-285750">
                <a:spcAft>
                  <a:spcPts val="1200"/>
                </a:spcAft>
                <a:buBlip>
                  <a:blip r:embed="rId4"/>
                </a:buBlip>
              </a:pPr>
              <a:r>
                <a:rPr lang="da-DK" sz="1300" dirty="0">
                  <a:solidFill>
                    <a:srgbClr val="211A52"/>
                  </a:solidFill>
                  <a:latin typeface="Arial" panose="020B0604020202020204" pitchFamily="34" charset="0"/>
                  <a:cs typeface="Arial" panose="020B0604020202020204" pitchFamily="34" charset="0"/>
                </a:rPr>
                <a:t>København (2003)</a:t>
              </a:r>
            </a:p>
            <a:p>
              <a:pPr>
                <a:lnSpc>
                  <a:spcPct val="120000"/>
                </a:lnSpc>
                <a:spcAft>
                  <a:spcPts val="1200"/>
                </a:spcAft>
              </a:pPr>
              <a:endParaRPr lang="da-DK" sz="1400" dirty="0">
                <a:solidFill>
                  <a:srgbClr val="002060"/>
                </a:solidFill>
              </a:endParaRPr>
            </a:p>
            <a:p>
              <a:pPr marL="285750" indent="-285750">
                <a:lnSpc>
                  <a:spcPct val="120000"/>
                </a:lnSpc>
                <a:spcAft>
                  <a:spcPts val="1200"/>
                </a:spcAft>
                <a:buBlip>
                  <a:blip r:embed="rId4"/>
                </a:buBlip>
              </a:pPr>
              <a:endParaRPr lang="da-DK" sz="1400" dirty="0">
                <a:solidFill>
                  <a:srgbClr val="002060"/>
                </a:solidFill>
              </a:endParaRPr>
            </a:p>
          </p:txBody>
        </p:sp>
        <p:grpSp>
          <p:nvGrpSpPr>
            <p:cNvPr id="19" name="Group 26">
              <a:extLst>
                <a:ext uri="{FF2B5EF4-FFF2-40B4-BE49-F238E27FC236}">
                  <a16:creationId xmlns:a16="http://schemas.microsoft.com/office/drawing/2014/main" id="{7D3D5E10-BDE5-4510-BB96-60159650A30E}"/>
                </a:ext>
              </a:extLst>
            </p:cNvPr>
            <p:cNvGrpSpPr>
              <a:grpSpLocks noChangeAspect="1"/>
            </p:cNvGrpSpPr>
            <p:nvPr/>
          </p:nvGrpSpPr>
          <p:grpSpPr bwMode="auto">
            <a:xfrm>
              <a:off x="4644199" y="2000502"/>
              <a:ext cx="440402" cy="350854"/>
              <a:chOff x="2903" y="1145"/>
              <a:chExt cx="300" cy="239"/>
            </a:xfrm>
          </p:grpSpPr>
          <p:sp>
            <p:nvSpPr>
              <p:cNvPr id="20" name="AutoShape 25">
                <a:extLst>
                  <a:ext uri="{FF2B5EF4-FFF2-40B4-BE49-F238E27FC236}">
                    <a16:creationId xmlns:a16="http://schemas.microsoft.com/office/drawing/2014/main" id="{D0EA89CF-33AF-4137-A018-B83412BCAE09}"/>
                  </a:ext>
                </a:extLst>
              </p:cNvPr>
              <p:cNvSpPr>
                <a:spLocks noChangeAspect="1" noChangeArrowheads="1" noTextEdit="1"/>
              </p:cNvSpPr>
              <p:nvPr/>
            </p:nvSpPr>
            <p:spPr bwMode="auto">
              <a:xfrm>
                <a:off x="2903" y="1145"/>
                <a:ext cx="30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rgbClr val="002060"/>
                  </a:solidFill>
                  <a:latin typeface="Barlow" panose="00000500000000000000" pitchFamily="2" charset="0"/>
                </a:endParaRPr>
              </a:p>
            </p:txBody>
          </p:sp>
          <p:sp>
            <p:nvSpPr>
              <p:cNvPr id="21" name="Freeform 27">
                <a:extLst>
                  <a:ext uri="{FF2B5EF4-FFF2-40B4-BE49-F238E27FC236}">
                    <a16:creationId xmlns:a16="http://schemas.microsoft.com/office/drawing/2014/main" id="{DCD5949E-7C7D-48A0-B61C-8D2B29AF453F}"/>
                  </a:ext>
                </a:extLst>
              </p:cNvPr>
              <p:cNvSpPr>
                <a:spLocks noEditPoints="1"/>
              </p:cNvSpPr>
              <p:nvPr/>
            </p:nvSpPr>
            <p:spPr bwMode="auto">
              <a:xfrm>
                <a:off x="2905" y="1147"/>
                <a:ext cx="300" cy="235"/>
              </a:xfrm>
              <a:custGeom>
                <a:avLst/>
                <a:gdLst>
                  <a:gd name="T0" fmla="*/ 140 w 144"/>
                  <a:gd name="T1" fmla="*/ 33 h 112"/>
                  <a:gd name="T2" fmla="*/ 76 w 144"/>
                  <a:gd name="T3" fmla="*/ 1 h 112"/>
                  <a:gd name="T4" fmla="*/ 72 w 144"/>
                  <a:gd name="T5" fmla="*/ 0 h 112"/>
                  <a:gd name="T6" fmla="*/ 69 w 144"/>
                  <a:gd name="T7" fmla="*/ 1 h 112"/>
                  <a:gd name="T8" fmla="*/ 5 w 144"/>
                  <a:gd name="T9" fmla="*/ 33 h 112"/>
                  <a:gd name="T10" fmla="*/ 0 w 144"/>
                  <a:gd name="T11" fmla="*/ 40 h 112"/>
                  <a:gd name="T12" fmla="*/ 5 w 144"/>
                  <a:gd name="T13" fmla="*/ 48 h 112"/>
                  <a:gd name="T14" fmla="*/ 8 w 144"/>
                  <a:gd name="T15" fmla="*/ 49 h 112"/>
                  <a:gd name="T16" fmla="*/ 8 w 144"/>
                  <a:gd name="T17" fmla="*/ 78 h 112"/>
                  <a:gd name="T18" fmla="*/ 4 w 144"/>
                  <a:gd name="T19" fmla="*/ 84 h 112"/>
                  <a:gd name="T20" fmla="*/ 12 w 144"/>
                  <a:gd name="T21" fmla="*/ 92 h 112"/>
                  <a:gd name="T22" fmla="*/ 20 w 144"/>
                  <a:gd name="T23" fmla="*/ 84 h 112"/>
                  <a:gd name="T24" fmla="*/ 16 w 144"/>
                  <a:gd name="T25" fmla="*/ 78 h 112"/>
                  <a:gd name="T26" fmla="*/ 16 w 144"/>
                  <a:gd name="T27" fmla="*/ 53 h 112"/>
                  <a:gd name="T28" fmla="*/ 28 w 144"/>
                  <a:gd name="T29" fmla="*/ 59 h 112"/>
                  <a:gd name="T30" fmla="*/ 28 w 144"/>
                  <a:gd name="T31" fmla="*/ 84 h 112"/>
                  <a:gd name="T32" fmla="*/ 72 w 144"/>
                  <a:gd name="T33" fmla="*/ 112 h 112"/>
                  <a:gd name="T34" fmla="*/ 116 w 144"/>
                  <a:gd name="T35" fmla="*/ 84 h 112"/>
                  <a:gd name="T36" fmla="*/ 116 w 144"/>
                  <a:gd name="T37" fmla="*/ 59 h 112"/>
                  <a:gd name="T38" fmla="*/ 140 w 144"/>
                  <a:gd name="T39" fmla="*/ 48 h 112"/>
                  <a:gd name="T40" fmla="*/ 144 w 144"/>
                  <a:gd name="T41" fmla="*/ 40 h 112"/>
                  <a:gd name="T42" fmla="*/ 140 w 144"/>
                  <a:gd name="T43" fmla="*/ 33 h 112"/>
                  <a:gd name="T44" fmla="*/ 104 w 144"/>
                  <a:gd name="T45" fmla="*/ 84 h 112"/>
                  <a:gd name="T46" fmla="*/ 72 w 144"/>
                  <a:gd name="T47" fmla="*/ 100 h 112"/>
                  <a:gd name="T48" fmla="*/ 40 w 144"/>
                  <a:gd name="T49" fmla="*/ 84 h 112"/>
                  <a:gd name="T50" fmla="*/ 40 w 144"/>
                  <a:gd name="T51" fmla="*/ 65 h 112"/>
                  <a:gd name="T52" fmla="*/ 69 w 144"/>
                  <a:gd name="T53" fmla="*/ 80 h 112"/>
                  <a:gd name="T54" fmla="*/ 72 w 144"/>
                  <a:gd name="T55" fmla="*/ 80 h 112"/>
                  <a:gd name="T56" fmla="*/ 76 w 144"/>
                  <a:gd name="T57" fmla="*/ 80 h 112"/>
                  <a:gd name="T58" fmla="*/ 104 w 144"/>
                  <a:gd name="T59" fmla="*/ 65 h 112"/>
                  <a:gd name="T60" fmla="*/ 104 w 144"/>
                  <a:gd name="T61" fmla="*/ 84 h 112"/>
                  <a:gd name="T62" fmla="*/ 72 w 144"/>
                  <a:gd name="T63" fmla="*/ 68 h 112"/>
                  <a:gd name="T64" fmla="*/ 17 w 144"/>
                  <a:gd name="T65" fmla="*/ 40 h 112"/>
                  <a:gd name="T66" fmla="*/ 72 w 144"/>
                  <a:gd name="T67" fmla="*/ 13 h 112"/>
                  <a:gd name="T68" fmla="*/ 127 w 144"/>
                  <a:gd name="T69" fmla="*/ 40 h 112"/>
                  <a:gd name="T70" fmla="*/ 72 w 144"/>
                  <a:gd name="T71" fmla="*/ 6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12">
                    <a:moveTo>
                      <a:pt x="140" y="33"/>
                    </a:moveTo>
                    <a:cubicBezTo>
                      <a:pt x="76" y="1"/>
                      <a:pt x="76" y="1"/>
                      <a:pt x="76" y="1"/>
                    </a:cubicBezTo>
                    <a:cubicBezTo>
                      <a:pt x="75" y="1"/>
                      <a:pt x="74" y="0"/>
                      <a:pt x="72" y="0"/>
                    </a:cubicBezTo>
                    <a:cubicBezTo>
                      <a:pt x="71" y="0"/>
                      <a:pt x="70" y="1"/>
                      <a:pt x="69" y="1"/>
                    </a:cubicBezTo>
                    <a:cubicBezTo>
                      <a:pt x="5" y="33"/>
                      <a:pt x="5" y="33"/>
                      <a:pt x="5" y="33"/>
                    </a:cubicBezTo>
                    <a:cubicBezTo>
                      <a:pt x="2" y="35"/>
                      <a:pt x="0" y="37"/>
                      <a:pt x="0" y="40"/>
                    </a:cubicBezTo>
                    <a:cubicBezTo>
                      <a:pt x="0" y="44"/>
                      <a:pt x="2" y="46"/>
                      <a:pt x="5" y="48"/>
                    </a:cubicBezTo>
                    <a:cubicBezTo>
                      <a:pt x="8" y="49"/>
                      <a:pt x="8" y="49"/>
                      <a:pt x="8" y="49"/>
                    </a:cubicBezTo>
                    <a:cubicBezTo>
                      <a:pt x="8" y="78"/>
                      <a:pt x="8" y="78"/>
                      <a:pt x="8" y="78"/>
                    </a:cubicBezTo>
                    <a:cubicBezTo>
                      <a:pt x="6" y="79"/>
                      <a:pt x="4" y="81"/>
                      <a:pt x="4" y="84"/>
                    </a:cubicBezTo>
                    <a:cubicBezTo>
                      <a:pt x="4" y="89"/>
                      <a:pt x="8" y="92"/>
                      <a:pt x="12" y="92"/>
                    </a:cubicBezTo>
                    <a:cubicBezTo>
                      <a:pt x="17" y="92"/>
                      <a:pt x="20" y="89"/>
                      <a:pt x="20" y="84"/>
                    </a:cubicBezTo>
                    <a:cubicBezTo>
                      <a:pt x="20" y="81"/>
                      <a:pt x="19" y="79"/>
                      <a:pt x="16" y="78"/>
                    </a:cubicBezTo>
                    <a:cubicBezTo>
                      <a:pt x="16" y="53"/>
                      <a:pt x="16" y="53"/>
                      <a:pt x="16" y="53"/>
                    </a:cubicBezTo>
                    <a:cubicBezTo>
                      <a:pt x="28" y="59"/>
                      <a:pt x="28" y="59"/>
                      <a:pt x="28" y="59"/>
                    </a:cubicBezTo>
                    <a:cubicBezTo>
                      <a:pt x="28" y="84"/>
                      <a:pt x="28" y="84"/>
                      <a:pt x="28" y="84"/>
                    </a:cubicBezTo>
                    <a:cubicBezTo>
                      <a:pt x="28" y="100"/>
                      <a:pt x="48" y="112"/>
                      <a:pt x="72" y="112"/>
                    </a:cubicBezTo>
                    <a:cubicBezTo>
                      <a:pt x="97" y="112"/>
                      <a:pt x="116" y="100"/>
                      <a:pt x="116" y="84"/>
                    </a:cubicBezTo>
                    <a:cubicBezTo>
                      <a:pt x="116" y="59"/>
                      <a:pt x="116" y="59"/>
                      <a:pt x="116" y="59"/>
                    </a:cubicBezTo>
                    <a:cubicBezTo>
                      <a:pt x="140" y="48"/>
                      <a:pt x="140" y="48"/>
                      <a:pt x="140" y="48"/>
                    </a:cubicBezTo>
                    <a:cubicBezTo>
                      <a:pt x="143" y="46"/>
                      <a:pt x="144" y="44"/>
                      <a:pt x="144" y="40"/>
                    </a:cubicBezTo>
                    <a:cubicBezTo>
                      <a:pt x="144" y="37"/>
                      <a:pt x="143" y="35"/>
                      <a:pt x="140" y="33"/>
                    </a:cubicBezTo>
                    <a:close/>
                    <a:moveTo>
                      <a:pt x="104" y="84"/>
                    </a:moveTo>
                    <a:cubicBezTo>
                      <a:pt x="104" y="92"/>
                      <a:pt x="90" y="100"/>
                      <a:pt x="72" y="100"/>
                    </a:cubicBezTo>
                    <a:cubicBezTo>
                      <a:pt x="54" y="100"/>
                      <a:pt x="40" y="92"/>
                      <a:pt x="40" y="84"/>
                    </a:cubicBezTo>
                    <a:cubicBezTo>
                      <a:pt x="40" y="65"/>
                      <a:pt x="40" y="65"/>
                      <a:pt x="40" y="65"/>
                    </a:cubicBezTo>
                    <a:cubicBezTo>
                      <a:pt x="69" y="80"/>
                      <a:pt x="69" y="80"/>
                      <a:pt x="69" y="80"/>
                    </a:cubicBezTo>
                    <a:cubicBezTo>
                      <a:pt x="70" y="80"/>
                      <a:pt x="71" y="80"/>
                      <a:pt x="72" y="80"/>
                    </a:cubicBezTo>
                    <a:cubicBezTo>
                      <a:pt x="74" y="80"/>
                      <a:pt x="75" y="80"/>
                      <a:pt x="76" y="80"/>
                    </a:cubicBezTo>
                    <a:cubicBezTo>
                      <a:pt x="104" y="65"/>
                      <a:pt x="104" y="65"/>
                      <a:pt x="104" y="65"/>
                    </a:cubicBezTo>
                    <a:lnTo>
                      <a:pt x="104" y="84"/>
                    </a:lnTo>
                    <a:close/>
                    <a:moveTo>
                      <a:pt x="72" y="68"/>
                    </a:moveTo>
                    <a:cubicBezTo>
                      <a:pt x="17" y="40"/>
                      <a:pt x="17" y="40"/>
                      <a:pt x="17" y="40"/>
                    </a:cubicBezTo>
                    <a:cubicBezTo>
                      <a:pt x="72" y="13"/>
                      <a:pt x="72" y="13"/>
                      <a:pt x="72" y="13"/>
                    </a:cubicBezTo>
                    <a:cubicBezTo>
                      <a:pt x="127" y="40"/>
                      <a:pt x="127" y="40"/>
                      <a:pt x="127" y="40"/>
                    </a:cubicBezTo>
                    <a:lnTo>
                      <a:pt x="72" y="68"/>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grpSp>
      <p:grpSp>
        <p:nvGrpSpPr>
          <p:cNvPr id="801" name="Gruppe 800">
            <a:extLst>
              <a:ext uri="{FF2B5EF4-FFF2-40B4-BE49-F238E27FC236}">
                <a16:creationId xmlns:a16="http://schemas.microsoft.com/office/drawing/2014/main" id="{4A585AE7-7E45-42E2-AF40-2285A00B23BA}"/>
              </a:ext>
            </a:extLst>
          </p:cNvPr>
          <p:cNvGrpSpPr/>
          <p:nvPr/>
        </p:nvGrpSpPr>
        <p:grpSpPr>
          <a:xfrm>
            <a:off x="9262687" y="1761952"/>
            <a:ext cx="2039171" cy="4756914"/>
            <a:chOff x="8495523" y="1977746"/>
            <a:chExt cx="2039171" cy="4756914"/>
          </a:xfrm>
        </p:grpSpPr>
        <p:sp>
          <p:nvSpPr>
            <p:cNvPr id="15" name="TextBox 19">
              <a:extLst>
                <a:ext uri="{FF2B5EF4-FFF2-40B4-BE49-F238E27FC236}">
                  <a16:creationId xmlns:a16="http://schemas.microsoft.com/office/drawing/2014/main" id="{BDE93D24-2E4A-40A6-A167-457FD154922C}"/>
                </a:ext>
              </a:extLst>
            </p:cNvPr>
            <p:cNvSpPr txBox="1"/>
            <p:nvPr/>
          </p:nvSpPr>
          <p:spPr>
            <a:xfrm>
              <a:off x="8511160" y="2550706"/>
              <a:ext cx="2023534" cy="350737"/>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Arial Black" panose="020B0604020202020204" pitchFamily="34" charset="0"/>
                  <a:cs typeface="Arial Black" panose="020B0604020202020204" pitchFamily="34" charset="0"/>
                </a:rPr>
                <a:t>ANSATTE</a:t>
              </a:r>
            </a:p>
          </p:txBody>
        </p:sp>
        <p:sp>
          <p:nvSpPr>
            <p:cNvPr id="18" name="TextBox 27">
              <a:extLst>
                <a:ext uri="{FF2B5EF4-FFF2-40B4-BE49-F238E27FC236}">
                  <a16:creationId xmlns:a16="http://schemas.microsoft.com/office/drawing/2014/main" id="{6CB859B9-13E4-4BF2-A772-C98EDADC34EE}"/>
                </a:ext>
              </a:extLst>
            </p:cNvPr>
            <p:cNvSpPr txBox="1"/>
            <p:nvPr/>
          </p:nvSpPr>
          <p:spPr>
            <a:xfrm>
              <a:off x="8521029" y="2948174"/>
              <a:ext cx="2013665" cy="3786486"/>
            </a:xfrm>
            <a:prstGeom prst="rect">
              <a:avLst/>
            </a:prstGeom>
            <a:noFill/>
          </p:spPr>
          <p:txBody>
            <a:bodyPr wrap="square" lIns="0" rIns="0" rtlCol="0">
              <a:spAutoFit/>
            </a:bodyPr>
            <a:lstStyle/>
            <a:p>
              <a:pPr marL="285750" indent="-285750" rtl="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 alt 1.146 ansatte, opdelt på:</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418 administrative medarbejdere (TAP)</a:t>
              </a:r>
            </a:p>
            <a:p>
              <a:pPr marL="285750" indent="-285750" rtl="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728 inden for forskning og uddannelse (VIP), heraf 286 internationale forskere</a:t>
              </a:r>
            </a:p>
            <a:p>
              <a:pPr rtl="0">
                <a:lnSpc>
                  <a:spcPct val="120000"/>
                </a:lnSpc>
                <a:spcAft>
                  <a:spcPts val="1200"/>
                </a:spcAft>
              </a:pPr>
              <a:endParaRPr lang="da-DK" sz="1400" dirty="0">
                <a:solidFill>
                  <a:srgbClr val="002060"/>
                </a:solidFill>
              </a:endParaRPr>
            </a:p>
            <a:p>
              <a:pPr lvl="1">
                <a:lnSpc>
                  <a:spcPct val="120000"/>
                </a:lnSpc>
                <a:spcAft>
                  <a:spcPts val="1200"/>
                </a:spcAft>
              </a:pPr>
              <a:endParaRPr lang="da-DK" sz="1400" dirty="0">
                <a:solidFill>
                  <a:srgbClr val="002060"/>
                </a:solidFill>
              </a:endParaRPr>
            </a:p>
          </p:txBody>
        </p:sp>
        <p:grpSp>
          <p:nvGrpSpPr>
            <p:cNvPr id="22" name="Group 30">
              <a:extLst>
                <a:ext uri="{FF2B5EF4-FFF2-40B4-BE49-F238E27FC236}">
                  <a16:creationId xmlns:a16="http://schemas.microsoft.com/office/drawing/2014/main" id="{7C8CC352-4160-4402-8432-1BC17A0C601E}"/>
                </a:ext>
              </a:extLst>
            </p:cNvPr>
            <p:cNvGrpSpPr>
              <a:grpSpLocks noChangeAspect="1"/>
            </p:cNvGrpSpPr>
            <p:nvPr/>
          </p:nvGrpSpPr>
          <p:grpSpPr bwMode="auto">
            <a:xfrm>
              <a:off x="8495523" y="1977746"/>
              <a:ext cx="391960" cy="475634"/>
              <a:chOff x="3493" y="1253"/>
              <a:chExt cx="267" cy="324"/>
            </a:xfrm>
          </p:grpSpPr>
          <p:sp>
            <p:nvSpPr>
              <p:cNvPr id="23" name="AutoShape 29">
                <a:extLst>
                  <a:ext uri="{FF2B5EF4-FFF2-40B4-BE49-F238E27FC236}">
                    <a16:creationId xmlns:a16="http://schemas.microsoft.com/office/drawing/2014/main" id="{8268906E-29EC-4483-9C7C-2646AE74E96C}"/>
                  </a:ext>
                </a:extLst>
              </p:cNvPr>
              <p:cNvSpPr>
                <a:spLocks noChangeAspect="1" noChangeArrowheads="1" noTextEdit="1"/>
              </p:cNvSpPr>
              <p:nvPr/>
            </p:nvSpPr>
            <p:spPr bwMode="auto">
              <a:xfrm>
                <a:off x="3495" y="1253"/>
                <a:ext cx="26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solidFill>
                    <a:srgbClr val="002060"/>
                  </a:solidFill>
                  <a:latin typeface="Barlow" panose="00000500000000000000" pitchFamily="2" charset="0"/>
                </a:endParaRPr>
              </a:p>
            </p:txBody>
          </p:sp>
          <p:sp>
            <p:nvSpPr>
              <p:cNvPr id="24" name="Freeform 31">
                <a:extLst>
                  <a:ext uri="{FF2B5EF4-FFF2-40B4-BE49-F238E27FC236}">
                    <a16:creationId xmlns:a16="http://schemas.microsoft.com/office/drawing/2014/main" id="{9B615AD5-B0F3-48BC-956C-35659BE8BEBB}"/>
                  </a:ext>
                </a:extLst>
              </p:cNvPr>
              <p:cNvSpPr>
                <a:spLocks noEditPoints="1"/>
              </p:cNvSpPr>
              <p:nvPr/>
            </p:nvSpPr>
            <p:spPr bwMode="auto">
              <a:xfrm>
                <a:off x="3493" y="1309"/>
                <a:ext cx="267" cy="268"/>
              </a:xfrm>
              <a:custGeom>
                <a:avLst/>
                <a:gdLst>
                  <a:gd name="T0" fmla="*/ 100 w 128"/>
                  <a:gd name="T1" fmla="*/ 104 h 128"/>
                  <a:gd name="T2" fmla="*/ 116 w 128"/>
                  <a:gd name="T3" fmla="*/ 104 h 128"/>
                  <a:gd name="T4" fmla="*/ 124 w 128"/>
                  <a:gd name="T5" fmla="*/ 96 h 128"/>
                  <a:gd name="T6" fmla="*/ 124 w 128"/>
                  <a:gd name="T7" fmla="*/ 32 h 128"/>
                  <a:gd name="T8" fmla="*/ 116 w 128"/>
                  <a:gd name="T9" fmla="*/ 24 h 128"/>
                  <a:gd name="T10" fmla="*/ 100 w 128"/>
                  <a:gd name="T11" fmla="*/ 24 h 128"/>
                  <a:gd name="T12" fmla="*/ 92 w 128"/>
                  <a:gd name="T13" fmla="*/ 32 h 128"/>
                  <a:gd name="T14" fmla="*/ 92 w 128"/>
                  <a:gd name="T15" fmla="*/ 96 h 128"/>
                  <a:gd name="T16" fmla="*/ 100 w 128"/>
                  <a:gd name="T17" fmla="*/ 104 h 128"/>
                  <a:gd name="T18" fmla="*/ 104 w 128"/>
                  <a:gd name="T19" fmla="*/ 36 h 128"/>
                  <a:gd name="T20" fmla="*/ 112 w 128"/>
                  <a:gd name="T21" fmla="*/ 36 h 128"/>
                  <a:gd name="T22" fmla="*/ 112 w 128"/>
                  <a:gd name="T23" fmla="*/ 92 h 128"/>
                  <a:gd name="T24" fmla="*/ 104 w 128"/>
                  <a:gd name="T25" fmla="*/ 92 h 128"/>
                  <a:gd name="T26" fmla="*/ 104 w 128"/>
                  <a:gd name="T27" fmla="*/ 36 h 128"/>
                  <a:gd name="T28" fmla="*/ 56 w 128"/>
                  <a:gd name="T29" fmla="*/ 104 h 128"/>
                  <a:gd name="T30" fmla="*/ 72 w 128"/>
                  <a:gd name="T31" fmla="*/ 104 h 128"/>
                  <a:gd name="T32" fmla="*/ 80 w 128"/>
                  <a:gd name="T33" fmla="*/ 96 h 128"/>
                  <a:gd name="T34" fmla="*/ 80 w 128"/>
                  <a:gd name="T35" fmla="*/ 8 h 128"/>
                  <a:gd name="T36" fmla="*/ 72 w 128"/>
                  <a:gd name="T37" fmla="*/ 0 h 128"/>
                  <a:gd name="T38" fmla="*/ 56 w 128"/>
                  <a:gd name="T39" fmla="*/ 0 h 128"/>
                  <a:gd name="T40" fmla="*/ 48 w 128"/>
                  <a:gd name="T41" fmla="*/ 8 h 128"/>
                  <a:gd name="T42" fmla="*/ 48 w 128"/>
                  <a:gd name="T43" fmla="*/ 96 h 128"/>
                  <a:gd name="T44" fmla="*/ 56 w 128"/>
                  <a:gd name="T45" fmla="*/ 104 h 128"/>
                  <a:gd name="T46" fmla="*/ 60 w 128"/>
                  <a:gd name="T47" fmla="*/ 12 h 128"/>
                  <a:gd name="T48" fmla="*/ 68 w 128"/>
                  <a:gd name="T49" fmla="*/ 12 h 128"/>
                  <a:gd name="T50" fmla="*/ 68 w 128"/>
                  <a:gd name="T51" fmla="*/ 92 h 128"/>
                  <a:gd name="T52" fmla="*/ 60 w 128"/>
                  <a:gd name="T53" fmla="*/ 92 h 128"/>
                  <a:gd name="T54" fmla="*/ 60 w 128"/>
                  <a:gd name="T55" fmla="*/ 12 h 128"/>
                  <a:gd name="T56" fmla="*/ 122 w 128"/>
                  <a:gd name="T57" fmla="*/ 116 h 128"/>
                  <a:gd name="T58" fmla="*/ 6 w 128"/>
                  <a:gd name="T59" fmla="*/ 116 h 128"/>
                  <a:gd name="T60" fmla="*/ 0 w 128"/>
                  <a:gd name="T61" fmla="*/ 122 h 128"/>
                  <a:gd name="T62" fmla="*/ 6 w 128"/>
                  <a:gd name="T63" fmla="*/ 128 h 128"/>
                  <a:gd name="T64" fmla="*/ 122 w 128"/>
                  <a:gd name="T65" fmla="*/ 128 h 128"/>
                  <a:gd name="T66" fmla="*/ 128 w 128"/>
                  <a:gd name="T67" fmla="*/ 122 h 128"/>
                  <a:gd name="T68" fmla="*/ 122 w 128"/>
                  <a:gd name="T69" fmla="*/ 116 h 128"/>
                  <a:gd name="T70" fmla="*/ 12 w 128"/>
                  <a:gd name="T71" fmla="*/ 104 h 128"/>
                  <a:gd name="T72" fmla="*/ 28 w 128"/>
                  <a:gd name="T73" fmla="*/ 104 h 128"/>
                  <a:gd name="T74" fmla="*/ 36 w 128"/>
                  <a:gd name="T75" fmla="*/ 96 h 128"/>
                  <a:gd name="T76" fmla="*/ 36 w 128"/>
                  <a:gd name="T77" fmla="*/ 56 h 128"/>
                  <a:gd name="T78" fmla="*/ 28 w 128"/>
                  <a:gd name="T79" fmla="*/ 48 h 128"/>
                  <a:gd name="T80" fmla="*/ 12 w 128"/>
                  <a:gd name="T81" fmla="*/ 48 h 128"/>
                  <a:gd name="T82" fmla="*/ 4 w 128"/>
                  <a:gd name="T83" fmla="*/ 56 h 128"/>
                  <a:gd name="T84" fmla="*/ 4 w 128"/>
                  <a:gd name="T85" fmla="*/ 96 h 128"/>
                  <a:gd name="T86" fmla="*/ 12 w 128"/>
                  <a:gd name="T87" fmla="*/ 104 h 128"/>
                  <a:gd name="T88" fmla="*/ 16 w 128"/>
                  <a:gd name="T89" fmla="*/ 60 h 128"/>
                  <a:gd name="T90" fmla="*/ 24 w 128"/>
                  <a:gd name="T91" fmla="*/ 60 h 128"/>
                  <a:gd name="T92" fmla="*/ 24 w 128"/>
                  <a:gd name="T93" fmla="*/ 92 h 128"/>
                  <a:gd name="T94" fmla="*/ 16 w 128"/>
                  <a:gd name="T95" fmla="*/ 92 h 128"/>
                  <a:gd name="T96" fmla="*/ 16 w 128"/>
                  <a:gd name="T9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8">
                    <a:moveTo>
                      <a:pt x="100" y="104"/>
                    </a:moveTo>
                    <a:cubicBezTo>
                      <a:pt x="116" y="104"/>
                      <a:pt x="116" y="104"/>
                      <a:pt x="116" y="104"/>
                    </a:cubicBezTo>
                    <a:cubicBezTo>
                      <a:pt x="121" y="104"/>
                      <a:pt x="124" y="100"/>
                      <a:pt x="124" y="96"/>
                    </a:cubicBezTo>
                    <a:cubicBezTo>
                      <a:pt x="124" y="32"/>
                      <a:pt x="124" y="32"/>
                      <a:pt x="124" y="32"/>
                    </a:cubicBezTo>
                    <a:cubicBezTo>
                      <a:pt x="124" y="27"/>
                      <a:pt x="121" y="24"/>
                      <a:pt x="116" y="24"/>
                    </a:cubicBezTo>
                    <a:cubicBezTo>
                      <a:pt x="100" y="24"/>
                      <a:pt x="100" y="24"/>
                      <a:pt x="100" y="24"/>
                    </a:cubicBezTo>
                    <a:cubicBezTo>
                      <a:pt x="96" y="24"/>
                      <a:pt x="92" y="27"/>
                      <a:pt x="92" y="32"/>
                    </a:cubicBezTo>
                    <a:cubicBezTo>
                      <a:pt x="92" y="96"/>
                      <a:pt x="92" y="96"/>
                      <a:pt x="92" y="96"/>
                    </a:cubicBezTo>
                    <a:cubicBezTo>
                      <a:pt x="92" y="100"/>
                      <a:pt x="96" y="104"/>
                      <a:pt x="100" y="104"/>
                    </a:cubicBezTo>
                    <a:close/>
                    <a:moveTo>
                      <a:pt x="104" y="36"/>
                    </a:moveTo>
                    <a:cubicBezTo>
                      <a:pt x="112" y="36"/>
                      <a:pt x="112" y="36"/>
                      <a:pt x="112" y="36"/>
                    </a:cubicBezTo>
                    <a:cubicBezTo>
                      <a:pt x="112" y="92"/>
                      <a:pt x="112" y="92"/>
                      <a:pt x="112" y="92"/>
                    </a:cubicBezTo>
                    <a:cubicBezTo>
                      <a:pt x="104" y="92"/>
                      <a:pt x="104" y="92"/>
                      <a:pt x="104" y="92"/>
                    </a:cubicBezTo>
                    <a:lnTo>
                      <a:pt x="104" y="36"/>
                    </a:lnTo>
                    <a:close/>
                    <a:moveTo>
                      <a:pt x="56" y="104"/>
                    </a:moveTo>
                    <a:cubicBezTo>
                      <a:pt x="72" y="104"/>
                      <a:pt x="72" y="104"/>
                      <a:pt x="72" y="104"/>
                    </a:cubicBezTo>
                    <a:cubicBezTo>
                      <a:pt x="77" y="104"/>
                      <a:pt x="80" y="100"/>
                      <a:pt x="80" y="96"/>
                    </a:cubicBezTo>
                    <a:cubicBezTo>
                      <a:pt x="80" y="8"/>
                      <a:pt x="80" y="8"/>
                      <a:pt x="80" y="8"/>
                    </a:cubicBezTo>
                    <a:cubicBezTo>
                      <a:pt x="80" y="3"/>
                      <a:pt x="77" y="0"/>
                      <a:pt x="72" y="0"/>
                    </a:cubicBezTo>
                    <a:cubicBezTo>
                      <a:pt x="56" y="0"/>
                      <a:pt x="56" y="0"/>
                      <a:pt x="56" y="0"/>
                    </a:cubicBezTo>
                    <a:cubicBezTo>
                      <a:pt x="52" y="0"/>
                      <a:pt x="48" y="3"/>
                      <a:pt x="48" y="8"/>
                    </a:cubicBezTo>
                    <a:cubicBezTo>
                      <a:pt x="48" y="96"/>
                      <a:pt x="48" y="96"/>
                      <a:pt x="48" y="96"/>
                    </a:cubicBezTo>
                    <a:cubicBezTo>
                      <a:pt x="48" y="100"/>
                      <a:pt x="52" y="104"/>
                      <a:pt x="56" y="104"/>
                    </a:cubicBezTo>
                    <a:close/>
                    <a:moveTo>
                      <a:pt x="60" y="12"/>
                    </a:moveTo>
                    <a:cubicBezTo>
                      <a:pt x="68" y="12"/>
                      <a:pt x="68" y="12"/>
                      <a:pt x="68" y="12"/>
                    </a:cubicBezTo>
                    <a:cubicBezTo>
                      <a:pt x="68" y="92"/>
                      <a:pt x="68" y="92"/>
                      <a:pt x="68" y="92"/>
                    </a:cubicBezTo>
                    <a:cubicBezTo>
                      <a:pt x="60" y="92"/>
                      <a:pt x="60" y="92"/>
                      <a:pt x="60" y="92"/>
                    </a:cubicBezTo>
                    <a:lnTo>
                      <a:pt x="60" y="12"/>
                    </a:lnTo>
                    <a:close/>
                    <a:moveTo>
                      <a:pt x="122" y="116"/>
                    </a:moveTo>
                    <a:cubicBezTo>
                      <a:pt x="6" y="116"/>
                      <a:pt x="6" y="116"/>
                      <a:pt x="6" y="116"/>
                    </a:cubicBezTo>
                    <a:cubicBezTo>
                      <a:pt x="3" y="116"/>
                      <a:pt x="0" y="118"/>
                      <a:pt x="0" y="122"/>
                    </a:cubicBezTo>
                    <a:cubicBezTo>
                      <a:pt x="0" y="125"/>
                      <a:pt x="3" y="128"/>
                      <a:pt x="6" y="128"/>
                    </a:cubicBezTo>
                    <a:cubicBezTo>
                      <a:pt x="122" y="128"/>
                      <a:pt x="122" y="128"/>
                      <a:pt x="122" y="128"/>
                    </a:cubicBezTo>
                    <a:cubicBezTo>
                      <a:pt x="126" y="128"/>
                      <a:pt x="128" y="125"/>
                      <a:pt x="128" y="122"/>
                    </a:cubicBezTo>
                    <a:cubicBezTo>
                      <a:pt x="128" y="118"/>
                      <a:pt x="126" y="116"/>
                      <a:pt x="122" y="116"/>
                    </a:cubicBezTo>
                    <a:close/>
                    <a:moveTo>
                      <a:pt x="12" y="104"/>
                    </a:moveTo>
                    <a:cubicBezTo>
                      <a:pt x="28" y="104"/>
                      <a:pt x="28" y="104"/>
                      <a:pt x="28" y="104"/>
                    </a:cubicBezTo>
                    <a:cubicBezTo>
                      <a:pt x="33" y="104"/>
                      <a:pt x="36" y="100"/>
                      <a:pt x="36" y="96"/>
                    </a:cubicBezTo>
                    <a:cubicBezTo>
                      <a:pt x="36" y="56"/>
                      <a:pt x="36" y="56"/>
                      <a:pt x="36" y="56"/>
                    </a:cubicBezTo>
                    <a:cubicBezTo>
                      <a:pt x="36" y="51"/>
                      <a:pt x="33" y="48"/>
                      <a:pt x="28" y="48"/>
                    </a:cubicBezTo>
                    <a:cubicBezTo>
                      <a:pt x="12" y="48"/>
                      <a:pt x="12" y="48"/>
                      <a:pt x="12" y="48"/>
                    </a:cubicBezTo>
                    <a:cubicBezTo>
                      <a:pt x="8" y="48"/>
                      <a:pt x="4" y="51"/>
                      <a:pt x="4" y="56"/>
                    </a:cubicBezTo>
                    <a:cubicBezTo>
                      <a:pt x="4" y="96"/>
                      <a:pt x="4" y="96"/>
                      <a:pt x="4" y="96"/>
                    </a:cubicBezTo>
                    <a:cubicBezTo>
                      <a:pt x="4" y="100"/>
                      <a:pt x="8" y="104"/>
                      <a:pt x="12" y="104"/>
                    </a:cubicBezTo>
                    <a:close/>
                    <a:moveTo>
                      <a:pt x="16" y="60"/>
                    </a:moveTo>
                    <a:cubicBezTo>
                      <a:pt x="24" y="60"/>
                      <a:pt x="24" y="60"/>
                      <a:pt x="24" y="60"/>
                    </a:cubicBezTo>
                    <a:cubicBezTo>
                      <a:pt x="24" y="92"/>
                      <a:pt x="24" y="92"/>
                      <a:pt x="24" y="92"/>
                    </a:cubicBezTo>
                    <a:cubicBezTo>
                      <a:pt x="16" y="92"/>
                      <a:pt x="16" y="92"/>
                      <a:pt x="16" y="92"/>
                    </a:cubicBezTo>
                    <a:lnTo>
                      <a:pt x="16" y="60"/>
                    </a:ln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grpSp>
      <p:grpSp>
        <p:nvGrpSpPr>
          <p:cNvPr id="4" name="Gruppe 3">
            <a:extLst>
              <a:ext uri="{FF2B5EF4-FFF2-40B4-BE49-F238E27FC236}">
                <a16:creationId xmlns:a16="http://schemas.microsoft.com/office/drawing/2014/main" id="{217EDB08-7452-4457-837D-9AC64BF3DD39}"/>
              </a:ext>
            </a:extLst>
          </p:cNvPr>
          <p:cNvGrpSpPr/>
          <p:nvPr/>
        </p:nvGrpSpPr>
        <p:grpSpPr>
          <a:xfrm>
            <a:off x="3667944" y="1808078"/>
            <a:ext cx="2668582" cy="4101252"/>
            <a:chOff x="910857" y="2347500"/>
            <a:chExt cx="2668582" cy="4101252"/>
          </a:xfrm>
        </p:grpSpPr>
        <p:sp>
          <p:nvSpPr>
            <p:cNvPr id="13" name="TextBox 8">
              <a:extLst>
                <a:ext uri="{FF2B5EF4-FFF2-40B4-BE49-F238E27FC236}">
                  <a16:creationId xmlns:a16="http://schemas.microsoft.com/office/drawing/2014/main" id="{E1FCB1F2-FA32-4FDF-99E1-28FA15121AB4}"/>
                </a:ext>
              </a:extLst>
            </p:cNvPr>
            <p:cNvSpPr txBox="1"/>
            <p:nvPr/>
          </p:nvSpPr>
          <p:spPr>
            <a:xfrm>
              <a:off x="910858" y="2873689"/>
              <a:ext cx="2668581" cy="350737"/>
            </a:xfrm>
            <a:prstGeom prst="rect">
              <a:avLst/>
            </a:prstGeom>
            <a:noFill/>
          </p:spPr>
          <p:txBody>
            <a:bodyPr wrap="square" lIns="0" rIns="0" rtlCol="0">
              <a:spAutoFit/>
            </a:bodyPr>
            <a:lstStyle/>
            <a:p>
              <a:pPr>
                <a:lnSpc>
                  <a:spcPct val="120000"/>
                </a:lnSpc>
                <a:spcAft>
                  <a:spcPts val="1200"/>
                </a:spcAft>
              </a:pPr>
              <a:r>
                <a:rPr lang="da-DK" sz="1500" b="1" dirty="0">
                  <a:solidFill>
                    <a:srgbClr val="211A52"/>
                  </a:solidFill>
                  <a:latin typeface="Arial Black" panose="020B0604020202020204" pitchFamily="34" charset="0"/>
                  <a:cs typeface="Arial Black" panose="020B0604020202020204" pitchFamily="34" charset="0"/>
                </a:rPr>
                <a:t>5 INSTITUTTER</a:t>
              </a:r>
            </a:p>
          </p:txBody>
        </p:sp>
        <p:sp>
          <p:nvSpPr>
            <p:cNvPr id="16" name="TextBox 25">
              <a:extLst>
                <a:ext uri="{FF2B5EF4-FFF2-40B4-BE49-F238E27FC236}">
                  <a16:creationId xmlns:a16="http://schemas.microsoft.com/office/drawing/2014/main" id="{9C6CACA3-69CB-42B7-B924-63E95CF8EAEF}"/>
                </a:ext>
              </a:extLst>
            </p:cNvPr>
            <p:cNvSpPr txBox="1"/>
            <p:nvPr/>
          </p:nvSpPr>
          <p:spPr>
            <a:xfrm>
              <a:off x="910857" y="3283975"/>
              <a:ext cx="2668581" cy="3164777"/>
            </a:xfrm>
            <a:prstGeom prst="rect">
              <a:avLst/>
            </a:prstGeom>
            <a:noFill/>
          </p:spPr>
          <p:txBody>
            <a:bodyPr wrap="square" lIns="0" rIns="0" rtlCol="0">
              <a:spAutoFit/>
            </a:bodyPr>
            <a:lstStyle/>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Byggeri, By og Miljø</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Materialer og Produktion</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Kemi og Biovidenskab</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Matematiske Fag</a:t>
              </a:r>
            </a:p>
            <a:p>
              <a:pPr marL="285750" indent="-285750">
                <a:lnSpc>
                  <a:spcPct val="120000"/>
                </a:lnSpc>
                <a:spcAft>
                  <a:spcPts val="1200"/>
                </a:spcAft>
                <a:buBlip>
                  <a:blip r:embed="rId4"/>
                </a:buBlip>
              </a:pPr>
              <a:r>
                <a:rPr lang="da-DK" sz="1400" dirty="0">
                  <a:solidFill>
                    <a:srgbClr val="211A52"/>
                  </a:solidFill>
                  <a:latin typeface="Arial" panose="020B0604020202020204" pitchFamily="34" charset="0"/>
                  <a:cs typeface="Arial" panose="020B0604020202020204" pitchFamily="34" charset="0"/>
                </a:rPr>
                <a:t>Institut for Energi</a:t>
              </a:r>
            </a:p>
            <a:p>
              <a:pPr>
                <a:lnSpc>
                  <a:spcPct val="120000"/>
                </a:lnSpc>
                <a:spcAft>
                  <a:spcPts val="1200"/>
                </a:spcAft>
              </a:pPr>
              <a:endParaRPr lang="da-DK" sz="1400" dirty="0">
                <a:solidFill>
                  <a:srgbClr val="002060"/>
                </a:solidFill>
              </a:endParaRPr>
            </a:p>
          </p:txBody>
        </p:sp>
        <p:sp>
          <p:nvSpPr>
            <p:cNvPr id="25" name="Freeform 35">
              <a:extLst>
                <a:ext uri="{FF2B5EF4-FFF2-40B4-BE49-F238E27FC236}">
                  <a16:creationId xmlns:a16="http://schemas.microsoft.com/office/drawing/2014/main" id="{7CC2BB44-E01A-4717-B0AA-B4B905222228}"/>
                </a:ext>
              </a:extLst>
            </p:cNvPr>
            <p:cNvSpPr>
              <a:spLocks noEditPoints="1"/>
            </p:cNvSpPr>
            <p:nvPr/>
          </p:nvSpPr>
          <p:spPr bwMode="auto">
            <a:xfrm>
              <a:off x="915717" y="2347500"/>
              <a:ext cx="361130" cy="393426"/>
            </a:xfrm>
            <a:custGeom>
              <a:avLst/>
              <a:gdLst>
                <a:gd name="T0" fmla="*/ 51 w 118"/>
                <a:gd name="T1" fmla="*/ 64 h 128"/>
                <a:gd name="T2" fmla="*/ 67 w 118"/>
                <a:gd name="T3" fmla="*/ 64 h 128"/>
                <a:gd name="T4" fmla="*/ 103 w 118"/>
                <a:gd name="T5" fmla="*/ 64 h 128"/>
                <a:gd name="T6" fmla="*/ 95 w 118"/>
                <a:gd name="T7" fmla="*/ 24 h 128"/>
                <a:gd name="T8" fmla="*/ 59 w 118"/>
                <a:gd name="T9" fmla="*/ 0 h 128"/>
                <a:gd name="T10" fmla="*/ 5 w 118"/>
                <a:gd name="T11" fmla="*/ 33 h 128"/>
                <a:gd name="T12" fmla="*/ 5 w 118"/>
                <a:gd name="T13" fmla="*/ 96 h 128"/>
                <a:gd name="T14" fmla="*/ 36 w 118"/>
                <a:gd name="T15" fmla="*/ 103 h 128"/>
                <a:gd name="T16" fmla="*/ 82 w 118"/>
                <a:gd name="T17" fmla="*/ 103 h 128"/>
                <a:gd name="T18" fmla="*/ 113 w 118"/>
                <a:gd name="T19" fmla="*/ 96 h 128"/>
                <a:gd name="T20" fmla="*/ 59 w 118"/>
                <a:gd name="T21" fmla="*/ 12 h 128"/>
                <a:gd name="T22" fmla="*/ 73 w 118"/>
                <a:gd name="T23" fmla="*/ 40 h 128"/>
                <a:gd name="T24" fmla="*/ 62 w 118"/>
                <a:gd name="T25" fmla="*/ 34 h 128"/>
                <a:gd name="T26" fmla="*/ 59 w 118"/>
                <a:gd name="T27" fmla="*/ 12 h 128"/>
                <a:gd name="T28" fmla="*/ 27 w 118"/>
                <a:gd name="T29" fmla="*/ 68 h 128"/>
                <a:gd name="T30" fmla="*/ 31 w 118"/>
                <a:gd name="T31" fmla="*/ 76 h 128"/>
                <a:gd name="T32" fmla="*/ 15 w 118"/>
                <a:gd name="T33" fmla="*/ 90 h 128"/>
                <a:gd name="T34" fmla="*/ 23 w 118"/>
                <a:gd name="T35" fmla="*/ 56 h 128"/>
                <a:gd name="T36" fmla="*/ 39 w 118"/>
                <a:gd name="T37" fmla="*/ 39 h 128"/>
                <a:gd name="T38" fmla="*/ 34 w 118"/>
                <a:gd name="T39" fmla="*/ 48 h 128"/>
                <a:gd name="T40" fmla="*/ 46 w 118"/>
                <a:gd name="T41" fmla="*/ 94 h 128"/>
                <a:gd name="T42" fmla="*/ 45 w 118"/>
                <a:gd name="T43" fmla="*/ 88 h 128"/>
                <a:gd name="T44" fmla="*/ 70 w 118"/>
                <a:gd name="T45" fmla="*/ 99 h 128"/>
                <a:gd name="T46" fmla="*/ 67 w 118"/>
                <a:gd name="T47" fmla="*/ 78 h 128"/>
                <a:gd name="T48" fmla="*/ 51 w 118"/>
                <a:gd name="T49" fmla="*/ 78 h 128"/>
                <a:gd name="T50" fmla="*/ 43 w 118"/>
                <a:gd name="T51" fmla="*/ 64 h 128"/>
                <a:gd name="T52" fmla="*/ 51 w 118"/>
                <a:gd name="T53" fmla="*/ 51 h 128"/>
                <a:gd name="T54" fmla="*/ 67 w 118"/>
                <a:gd name="T55" fmla="*/ 51 h 128"/>
                <a:gd name="T56" fmla="*/ 75 w 118"/>
                <a:gd name="T57" fmla="*/ 64 h 128"/>
                <a:gd name="T58" fmla="*/ 67 w 118"/>
                <a:gd name="T59" fmla="*/ 78 h 128"/>
                <a:gd name="T60" fmla="*/ 79 w 118"/>
                <a:gd name="T61" fmla="*/ 90 h 128"/>
                <a:gd name="T62" fmla="*/ 84 w 118"/>
                <a:gd name="T63" fmla="*/ 81 h 128"/>
                <a:gd name="T64" fmla="*/ 103 w 118"/>
                <a:gd name="T65" fmla="*/ 90 h 128"/>
                <a:gd name="T66" fmla="*/ 87 w 118"/>
                <a:gd name="T67" fmla="*/ 63 h 128"/>
                <a:gd name="T68" fmla="*/ 84 w 118"/>
                <a:gd name="T69" fmla="*/ 37 h 128"/>
                <a:gd name="T70" fmla="*/ 91 w 118"/>
                <a:gd name="T7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28">
                  <a:moveTo>
                    <a:pt x="59" y="56"/>
                  </a:moveTo>
                  <a:cubicBezTo>
                    <a:pt x="55" y="56"/>
                    <a:pt x="51" y="60"/>
                    <a:pt x="51" y="64"/>
                  </a:cubicBezTo>
                  <a:cubicBezTo>
                    <a:pt x="51" y="69"/>
                    <a:pt x="55" y="72"/>
                    <a:pt x="59" y="72"/>
                  </a:cubicBezTo>
                  <a:cubicBezTo>
                    <a:pt x="63" y="72"/>
                    <a:pt x="67" y="69"/>
                    <a:pt x="67" y="64"/>
                  </a:cubicBezTo>
                  <a:cubicBezTo>
                    <a:pt x="67" y="60"/>
                    <a:pt x="63" y="56"/>
                    <a:pt x="59" y="56"/>
                  </a:cubicBezTo>
                  <a:close/>
                  <a:moveTo>
                    <a:pt x="103" y="64"/>
                  </a:moveTo>
                  <a:cubicBezTo>
                    <a:pt x="114" y="52"/>
                    <a:pt x="118" y="41"/>
                    <a:pt x="113" y="33"/>
                  </a:cubicBezTo>
                  <a:cubicBezTo>
                    <a:pt x="110" y="27"/>
                    <a:pt x="104" y="24"/>
                    <a:pt x="95" y="24"/>
                  </a:cubicBezTo>
                  <a:cubicBezTo>
                    <a:pt x="91" y="24"/>
                    <a:pt x="87" y="25"/>
                    <a:pt x="82" y="26"/>
                  </a:cubicBezTo>
                  <a:cubicBezTo>
                    <a:pt x="77" y="9"/>
                    <a:pt x="68" y="0"/>
                    <a:pt x="59" y="0"/>
                  </a:cubicBezTo>
                  <a:cubicBezTo>
                    <a:pt x="49" y="0"/>
                    <a:pt x="41" y="9"/>
                    <a:pt x="36" y="26"/>
                  </a:cubicBezTo>
                  <a:cubicBezTo>
                    <a:pt x="21" y="22"/>
                    <a:pt x="9" y="25"/>
                    <a:pt x="5" y="33"/>
                  </a:cubicBezTo>
                  <a:cubicBezTo>
                    <a:pt x="0" y="41"/>
                    <a:pt x="4" y="52"/>
                    <a:pt x="15" y="64"/>
                  </a:cubicBezTo>
                  <a:cubicBezTo>
                    <a:pt x="4" y="76"/>
                    <a:pt x="0" y="88"/>
                    <a:pt x="5" y="96"/>
                  </a:cubicBezTo>
                  <a:cubicBezTo>
                    <a:pt x="8" y="101"/>
                    <a:pt x="15" y="104"/>
                    <a:pt x="24" y="104"/>
                  </a:cubicBezTo>
                  <a:cubicBezTo>
                    <a:pt x="28" y="104"/>
                    <a:pt x="32" y="104"/>
                    <a:pt x="36" y="103"/>
                  </a:cubicBezTo>
                  <a:cubicBezTo>
                    <a:pt x="41" y="119"/>
                    <a:pt x="49" y="128"/>
                    <a:pt x="59" y="128"/>
                  </a:cubicBezTo>
                  <a:cubicBezTo>
                    <a:pt x="68" y="128"/>
                    <a:pt x="77" y="119"/>
                    <a:pt x="82" y="103"/>
                  </a:cubicBezTo>
                  <a:cubicBezTo>
                    <a:pt x="86" y="104"/>
                    <a:pt x="90" y="104"/>
                    <a:pt x="94" y="104"/>
                  </a:cubicBezTo>
                  <a:cubicBezTo>
                    <a:pt x="103" y="104"/>
                    <a:pt x="110" y="101"/>
                    <a:pt x="113" y="96"/>
                  </a:cubicBezTo>
                  <a:cubicBezTo>
                    <a:pt x="118" y="88"/>
                    <a:pt x="114" y="76"/>
                    <a:pt x="103" y="64"/>
                  </a:cubicBezTo>
                  <a:close/>
                  <a:moveTo>
                    <a:pt x="59" y="12"/>
                  </a:moveTo>
                  <a:cubicBezTo>
                    <a:pt x="62" y="12"/>
                    <a:pt x="68" y="18"/>
                    <a:pt x="72" y="34"/>
                  </a:cubicBezTo>
                  <a:cubicBezTo>
                    <a:pt x="72" y="36"/>
                    <a:pt x="72" y="38"/>
                    <a:pt x="73" y="40"/>
                  </a:cubicBezTo>
                  <a:cubicBezTo>
                    <a:pt x="73" y="40"/>
                    <a:pt x="73" y="40"/>
                    <a:pt x="73" y="40"/>
                  </a:cubicBezTo>
                  <a:cubicBezTo>
                    <a:pt x="69" y="38"/>
                    <a:pt x="65" y="36"/>
                    <a:pt x="62" y="34"/>
                  </a:cubicBezTo>
                  <a:cubicBezTo>
                    <a:pt x="57" y="32"/>
                    <a:pt x="52" y="30"/>
                    <a:pt x="48" y="29"/>
                  </a:cubicBezTo>
                  <a:cubicBezTo>
                    <a:pt x="52" y="17"/>
                    <a:pt x="56" y="12"/>
                    <a:pt x="59" y="12"/>
                  </a:cubicBezTo>
                  <a:close/>
                  <a:moveTo>
                    <a:pt x="15" y="90"/>
                  </a:moveTo>
                  <a:cubicBezTo>
                    <a:pt x="14" y="87"/>
                    <a:pt x="16" y="79"/>
                    <a:pt x="27" y="68"/>
                  </a:cubicBezTo>
                  <a:cubicBezTo>
                    <a:pt x="29" y="67"/>
                    <a:pt x="30" y="66"/>
                    <a:pt x="31" y="65"/>
                  </a:cubicBezTo>
                  <a:cubicBezTo>
                    <a:pt x="31" y="69"/>
                    <a:pt x="31" y="73"/>
                    <a:pt x="31" y="76"/>
                  </a:cubicBezTo>
                  <a:cubicBezTo>
                    <a:pt x="32" y="81"/>
                    <a:pt x="33" y="86"/>
                    <a:pt x="33" y="91"/>
                  </a:cubicBezTo>
                  <a:cubicBezTo>
                    <a:pt x="22" y="93"/>
                    <a:pt x="16" y="92"/>
                    <a:pt x="15" y="90"/>
                  </a:cubicBezTo>
                  <a:close/>
                  <a:moveTo>
                    <a:pt x="34" y="48"/>
                  </a:moveTo>
                  <a:cubicBezTo>
                    <a:pt x="30" y="50"/>
                    <a:pt x="27" y="53"/>
                    <a:pt x="23" y="56"/>
                  </a:cubicBezTo>
                  <a:cubicBezTo>
                    <a:pt x="16" y="47"/>
                    <a:pt x="14" y="41"/>
                    <a:pt x="15" y="39"/>
                  </a:cubicBezTo>
                  <a:cubicBezTo>
                    <a:pt x="17" y="36"/>
                    <a:pt x="24" y="34"/>
                    <a:pt x="39" y="39"/>
                  </a:cubicBezTo>
                  <a:cubicBezTo>
                    <a:pt x="41" y="39"/>
                    <a:pt x="43" y="40"/>
                    <a:pt x="45" y="40"/>
                  </a:cubicBezTo>
                  <a:cubicBezTo>
                    <a:pt x="41" y="43"/>
                    <a:pt x="38" y="45"/>
                    <a:pt x="34" y="48"/>
                  </a:cubicBezTo>
                  <a:close/>
                  <a:moveTo>
                    <a:pt x="59" y="116"/>
                  </a:moveTo>
                  <a:cubicBezTo>
                    <a:pt x="56" y="116"/>
                    <a:pt x="50" y="110"/>
                    <a:pt x="46" y="94"/>
                  </a:cubicBezTo>
                  <a:cubicBezTo>
                    <a:pt x="46" y="92"/>
                    <a:pt x="45" y="90"/>
                    <a:pt x="45" y="88"/>
                  </a:cubicBezTo>
                  <a:cubicBezTo>
                    <a:pt x="45" y="88"/>
                    <a:pt x="45" y="88"/>
                    <a:pt x="45" y="88"/>
                  </a:cubicBezTo>
                  <a:cubicBezTo>
                    <a:pt x="49" y="90"/>
                    <a:pt x="53" y="92"/>
                    <a:pt x="56" y="94"/>
                  </a:cubicBezTo>
                  <a:cubicBezTo>
                    <a:pt x="61" y="96"/>
                    <a:pt x="66" y="98"/>
                    <a:pt x="70" y="99"/>
                  </a:cubicBezTo>
                  <a:cubicBezTo>
                    <a:pt x="66" y="112"/>
                    <a:pt x="61" y="116"/>
                    <a:pt x="59" y="116"/>
                  </a:cubicBezTo>
                  <a:close/>
                  <a:moveTo>
                    <a:pt x="67" y="78"/>
                  </a:moveTo>
                  <a:cubicBezTo>
                    <a:pt x="64" y="79"/>
                    <a:pt x="62" y="80"/>
                    <a:pt x="59" y="82"/>
                  </a:cubicBezTo>
                  <a:cubicBezTo>
                    <a:pt x="56" y="80"/>
                    <a:pt x="54" y="79"/>
                    <a:pt x="51" y="78"/>
                  </a:cubicBezTo>
                  <a:cubicBezTo>
                    <a:pt x="49" y="76"/>
                    <a:pt x="46" y="74"/>
                    <a:pt x="43" y="73"/>
                  </a:cubicBezTo>
                  <a:cubicBezTo>
                    <a:pt x="43" y="70"/>
                    <a:pt x="43" y="67"/>
                    <a:pt x="43" y="64"/>
                  </a:cubicBezTo>
                  <a:cubicBezTo>
                    <a:pt x="43" y="61"/>
                    <a:pt x="43" y="59"/>
                    <a:pt x="43" y="56"/>
                  </a:cubicBezTo>
                  <a:cubicBezTo>
                    <a:pt x="46" y="54"/>
                    <a:pt x="49" y="52"/>
                    <a:pt x="51" y="51"/>
                  </a:cubicBezTo>
                  <a:cubicBezTo>
                    <a:pt x="54" y="49"/>
                    <a:pt x="56" y="48"/>
                    <a:pt x="59" y="47"/>
                  </a:cubicBezTo>
                  <a:cubicBezTo>
                    <a:pt x="62" y="48"/>
                    <a:pt x="64" y="49"/>
                    <a:pt x="67" y="51"/>
                  </a:cubicBezTo>
                  <a:cubicBezTo>
                    <a:pt x="69" y="52"/>
                    <a:pt x="72" y="54"/>
                    <a:pt x="75" y="56"/>
                  </a:cubicBezTo>
                  <a:cubicBezTo>
                    <a:pt x="75" y="59"/>
                    <a:pt x="75" y="61"/>
                    <a:pt x="75" y="64"/>
                  </a:cubicBezTo>
                  <a:cubicBezTo>
                    <a:pt x="75" y="67"/>
                    <a:pt x="75" y="70"/>
                    <a:pt x="75" y="73"/>
                  </a:cubicBezTo>
                  <a:cubicBezTo>
                    <a:pt x="72" y="74"/>
                    <a:pt x="69" y="76"/>
                    <a:pt x="67" y="78"/>
                  </a:cubicBezTo>
                  <a:close/>
                  <a:moveTo>
                    <a:pt x="103" y="90"/>
                  </a:moveTo>
                  <a:cubicBezTo>
                    <a:pt x="101" y="92"/>
                    <a:pt x="94" y="94"/>
                    <a:pt x="79" y="90"/>
                  </a:cubicBezTo>
                  <a:cubicBezTo>
                    <a:pt x="77" y="89"/>
                    <a:pt x="75" y="89"/>
                    <a:pt x="73" y="88"/>
                  </a:cubicBezTo>
                  <a:cubicBezTo>
                    <a:pt x="77" y="86"/>
                    <a:pt x="80" y="83"/>
                    <a:pt x="84" y="81"/>
                  </a:cubicBezTo>
                  <a:cubicBezTo>
                    <a:pt x="88" y="78"/>
                    <a:pt x="91" y="75"/>
                    <a:pt x="94" y="73"/>
                  </a:cubicBezTo>
                  <a:cubicBezTo>
                    <a:pt x="102" y="81"/>
                    <a:pt x="104" y="88"/>
                    <a:pt x="103" y="90"/>
                  </a:cubicBezTo>
                  <a:close/>
                  <a:moveTo>
                    <a:pt x="91" y="60"/>
                  </a:moveTo>
                  <a:cubicBezTo>
                    <a:pt x="89" y="61"/>
                    <a:pt x="88" y="62"/>
                    <a:pt x="87" y="63"/>
                  </a:cubicBezTo>
                  <a:cubicBezTo>
                    <a:pt x="87" y="59"/>
                    <a:pt x="87" y="56"/>
                    <a:pt x="87" y="52"/>
                  </a:cubicBezTo>
                  <a:cubicBezTo>
                    <a:pt x="86" y="47"/>
                    <a:pt x="85" y="42"/>
                    <a:pt x="84" y="37"/>
                  </a:cubicBezTo>
                  <a:cubicBezTo>
                    <a:pt x="96" y="35"/>
                    <a:pt x="101" y="37"/>
                    <a:pt x="103" y="39"/>
                  </a:cubicBezTo>
                  <a:cubicBezTo>
                    <a:pt x="104" y="41"/>
                    <a:pt x="102" y="49"/>
                    <a:pt x="91" y="60"/>
                  </a:cubicBezTo>
                  <a:close/>
                </a:path>
              </a:pathLst>
            </a:custGeom>
            <a:solidFill>
              <a:srgbClr val="272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120000"/>
                </a:lnSpc>
                <a:spcAft>
                  <a:spcPts val="1200"/>
                </a:spcAft>
              </a:pPr>
              <a:endParaRPr lang="da-DK" dirty="0">
                <a:solidFill>
                  <a:srgbClr val="002060"/>
                </a:solidFill>
                <a:latin typeface="Barlow" panose="00000500000000000000" pitchFamily="2" charset="0"/>
              </a:endParaRPr>
            </a:p>
          </p:txBody>
        </p:sp>
      </p:grpSp>
      <p:pic>
        <p:nvPicPr>
          <p:cNvPr id="2" name="Billede 1">
            <a:extLst>
              <a:ext uri="{FF2B5EF4-FFF2-40B4-BE49-F238E27FC236}">
                <a16:creationId xmlns:a16="http://schemas.microsoft.com/office/drawing/2014/main" id="{CDD3CC84-36F8-4870-BBC7-A65AB66C991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1204" y="2128291"/>
            <a:ext cx="2781714" cy="3056651"/>
          </a:xfrm>
          <a:prstGeom prst="rect">
            <a:avLst/>
          </a:prstGeom>
        </p:spPr>
      </p:pic>
    </p:spTree>
    <p:extLst>
      <p:ext uri="{BB962C8B-B14F-4D97-AF65-F5344CB8AC3E}">
        <p14:creationId xmlns:p14="http://schemas.microsoft.com/office/powerpoint/2010/main" val="204116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1952">
                <a:alpha val="100000"/>
              </a:srgbClr>
            </a:gs>
            <a:gs pos="100000">
              <a:srgbClr val="088395">
                <a:alpha val="100000"/>
              </a:srgbClr>
            </a:gs>
          </a:gsLst>
          <a:lin ang="2700000"/>
        </a:gradFill>
        <a:effectLst/>
      </p:bgPr>
    </p:bg>
    <p:spTree>
      <p:nvGrpSpPr>
        <p:cNvPr id="1" name=""/>
        <p:cNvGrpSpPr/>
        <p:nvPr/>
      </p:nvGrpSpPr>
      <p:grpSpPr>
        <a:xfrm>
          <a:off x="0" y="0"/>
          <a:ext cx="0" cy="0"/>
          <a:chOff x="0" y="0"/>
          <a:chExt cx="0" cy="0"/>
        </a:xfrm>
      </p:grpSpPr>
      <p:grpSp>
        <p:nvGrpSpPr>
          <p:cNvPr id="3" name="Group 3"/>
          <p:cNvGrpSpPr/>
          <p:nvPr/>
        </p:nvGrpSpPr>
        <p:grpSpPr>
          <a:xfrm>
            <a:off x="119043" y="2256817"/>
            <a:ext cx="3834249" cy="856739"/>
            <a:chOff x="0" y="0"/>
            <a:chExt cx="7668499" cy="1713479"/>
          </a:xfrm>
        </p:grpSpPr>
        <p:grpSp>
          <p:nvGrpSpPr>
            <p:cNvPr id="4" name="Group 4"/>
            <p:cNvGrpSpPr/>
            <p:nvPr/>
          </p:nvGrpSpPr>
          <p:grpSpPr>
            <a:xfrm>
              <a:off x="0" y="0"/>
              <a:ext cx="7668499" cy="1713479"/>
              <a:chOff x="0" y="0"/>
              <a:chExt cx="1819823" cy="406628"/>
            </a:xfrm>
          </p:grpSpPr>
          <p:sp>
            <p:nvSpPr>
              <p:cNvPr id="5" name="Freeform 5"/>
              <p:cNvSpPr/>
              <p:nvPr/>
            </p:nvSpPr>
            <p:spPr>
              <a:xfrm>
                <a:off x="0" y="0"/>
                <a:ext cx="1819822" cy="406628"/>
              </a:xfrm>
              <a:custGeom>
                <a:avLst/>
                <a:gdLst/>
                <a:ahLst/>
                <a:cxnLst/>
                <a:rect l="l" t="t" r="r" b="b"/>
                <a:pathLst>
                  <a:path w="1819822" h="406628">
                    <a:moveTo>
                      <a:pt x="1616623" y="0"/>
                    </a:moveTo>
                    <a:cubicBezTo>
                      <a:pt x="1728847" y="0"/>
                      <a:pt x="1819822" y="91027"/>
                      <a:pt x="1819822" y="203314"/>
                    </a:cubicBezTo>
                    <a:cubicBezTo>
                      <a:pt x="1819822" y="315601"/>
                      <a:pt x="1728847" y="406628"/>
                      <a:pt x="1616623" y="406628"/>
                    </a:cubicBezTo>
                    <a:lnTo>
                      <a:pt x="203200" y="406628"/>
                    </a:lnTo>
                    <a:cubicBezTo>
                      <a:pt x="90976" y="406628"/>
                      <a:pt x="0" y="315601"/>
                      <a:pt x="0" y="203314"/>
                    </a:cubicBezTo>
                    <a:cubicBezTo>
                      <a:pt x="0" y="91027"/>
                      <a:pt x="90976" y="0"/>
                      <a:pt x="203200" y="0"/>
                    </a:cubicBezTo>
                    <a:close/>
                  </a:path>
                </a:pathLst>
              </a:custGeom>
              <a:solidFill>
                <a:srgbClr val="CB445A"/>
              </a:solidFill>
              <a:ln w="38100" cap="sq">
                <a:solidFill>
                  <a:srgbClr val="FFFFFF"/>
                </a:solidFill>
                <a:prstDash val="solid"/>
                <a:miter/>
              </a:ln>
            </p:spPr>
            <p:txBody>
              <a:bodyPr/>
              <a:lstStyle/>
              <a:p>
                <a:pPr defTabSz="609630"/>
                <a:endParaRPr lang="en-DK" sz="1200">
                  <a:solidFill>
                    <a:prstClr val="black"/>
                  </a:solidFill>
                  <a:latin typeface="Calibri"/>
                </a:endParaRPr>
              </a:p>
            </p:txBody>
          </p:sp>
          <p:sp>
            <p:nvSpPr>
              <p:cNvPr id="6" name="TextBox 6"/>
              <p:cNvSpPr txBox="1"/>
              <p:nvPr/>
            </p:nvSpPr>
            <p:spPr>
              <a:xfrm>
                <a:off x="0" y="-28575"/>
                <a:ext cx="1819823" cy="435203"/>
              </a:xfrm>
              <a:prstGeom prst="rect">
                <a:avLst/>
              </a:prstGeom>
            </p:spPr>
            <p:txBody>
              <a:bodyPr lIns="37442" tIns="37442" rIns="37442" bIns="37442" rtlCol="0" anchor="ctr"/>
              <a:lstStyle/>
              <a:p>
                <a:pPr algn="ctr" defTabSz="609630">
                  <a:lnSpc>
                    <a:spcPts val="1586"/>
                  </a:lnSpc>
                  <a:spcBef>
                    <a:spcPct val="0"/>
                  </a:spcBef>
                </a:pPr>
                <a:endParaRPr sz="1200">
                  <a:solidFill>
                    <a:prstClr val="black"/>
                  </a:solidFill>
                  <a:latin typeface="Calibri"/>
                </a:endParaRPr>
              </a:p>
            </p:txBody>
          </p:sp>
        </p:grpSp>
        <p:sp>
          <p:nvSpPr>
            <p:cNvPr id="7" name="TextBox 7"/>
            <p:cNvSpPr txBox="1"/>
            <p:nvPr/>
          </p:nvSpPr>
          <p:spPr>
            <a:xfrm>
              <a:off x="674164" y="172506"/>
              <a:ext cx="6320171" cy="1288815"/>
            </a:xfrm>
            <a:prstGeom prst="rect">
              <a:avLst/>
            </a:prstGeom>
          </p:spPr>
          <p:txBody>
            <a:bodyPr lIns="0" tIns="0" rIns="0" bIns="0" rtlCol="0" anchor="t">
              <a:spAutoFit/>
            </a:bodyPr>
            <a:lstStyle/>
            <a:p>
              <a:pPr algn="ctr" defTabSz="609630">
                <a:lnSpc>
                  <a:spcPts val="2610"/>
                </a:lnSpc>
                <a:spcBef>
                  <a:spcPct val="0"/>
                </a:spcBef>
              </a:pPr>
              <a:r>
                <a:rPr lang="da-DK" b="1" cap="all" dirty="0">
                  <a:solidFill>
                    <a:schemeClr val="bg1"/>
                  </a:solidFill>
                  <a:latin typeface="Garet Bold"/>
                </a:rPr>
                <a:t>MISSION børn og </a:t>
              </a:r>
              <a:r>
                <a:rPr lang="da-DK" b="1" cap="all" dirty="0" err="1">
                  <a:solidFill>
                    <a:schemeClr val="bg1"/>
                  </a:solidFill>
                  <a:latin typeface="Garet Bold"/>
                </a:rPr>
                <a:t>ungeS</a:t>
              </a:r>
              <a:r>
                <a:rPr lang="da-DK" b="1" cap="all" dirty="0">
                  <a:solidFill>
                    <a:schemeClr val="bg1"/>
                  </a:solidFill>
                  <a:latin typeface="Garet Bold"/>
                </a:rPr>
                <a:t> TRIVSEL</a:t>
              </a:r>
              <a:endParaRPr lang="en-US" sz="1864" b="1" dirty="0">
                <a:solidFill>
                  <a:schemeClr val="bg1"/>
                </a:solidFill>
                <a:latin typeface="Garet Bold"/>
                <a:ea typeface="Garet Bold"/>
                <a:cs typeface="Garet Bold"/>
                <a:sym typeface="Garet Bold"/>
              </a:endParaRPr>
            </a:p>
          </p:txBody>
        </p:sp>
      </p:grpSp>
      <p:grpSp>
        <p:nvGrpSpPr>
          <p:cNvPr id="8" name="Group 8"/>
          <p:cNvGrpSpPr/>
          <p:nvPr/>
        </p:nvGrpSpPr>
        <p:grpSpPr>
          <a:xfrm>
            <a:off x="4125926" y="2256817"/>
            <a:ext cx="3834249" cy="856499"/>
            <a:chOff x="0" y="0"/>
            <a:chExt cx="7668499" cy="1712998"/>
          </a:xfrm>
        </p:grpSpPr>
        <p:grpSp>
          <p:nvGrpSpPr>
            <p:cNvPr id="9" name="Group 9"/>
            <p:cNvGrpSpPr/>
            <p:nvPr/>
          </p:nvGrpSpPr>
          <p:grpSpPr>
            <a:xfrm>
              <a:off x="0" y="0"/>
              <a:ext cx="7668499" cy="1712998"/>
              <a:chOff x="0" y="0"/>
              <a:chExt cx="1819823" cy="406514"/>
            </a:xfrm>
          </p:grpSpPr>
          <p:sp>
            <p:nvSpPr>
              <p:cNvPr id="10" name="Freeform 10"/>
              <p:cNvSpPr/>
              <p:nvPr/>
            </p:nvSpPr>
            <p:spPr>
              <a:xfrm>
                <a:off x="0" y="0"/>
                <a:ext cx="1819822" cy="406514"/>
              </a:xfrm>
              <a:custGeom>
                <a:avLst/>
                <a:gdLst/>
                <a:ahLst/>
                <a:cxnLst/>
                <a:rect l="l" t="t" r="r" b="b"/>
                <a:pathLst>
                  <a:path w="1819822" h="406514">
                    <a:moveTo>
                      <a:pt x="1616623" y="0"/>
                    </a:moveTo>
                    <a:cubicBezTo>
                      <a:pt x="1728847" y="0"/>
                      <a:pt x="1819822" y="91001"/>
                      <a:pt x="1819822" y="203257"/>
                    </a:cubicBezTo>
                    <a:cubicBezTo>
                      <a:pt x="1819822" y="315513"/>
                      <a:pt x="1728847" y="406514"/>
                      <a:pt x="1616623" y="406514"/>
                    </a:cubicBezTo>
                    <a:lnTo>
                      <a:pt x="203200" y="406514"/>
                    </a:lnTo>
                    <a:cubicBezTo>
                      <a:pt x="90976" y="406514"/>
                      <a:pt x="0" y="315513"/>
                      <a:pt x="0" y="203257"/>
                    </a:cubicBezTo>
                    <a:cubicBezTo>
                      <a:pt x="0" y="91001"/>
                      <a:pt x="90976" y="0"/>
                      <a:pt x="203200" y="0"/>
                    </a:cubicBezTo>
                    <a:close/>
                  </a:path>
                </a:pathLst>
              </a:custGeom>
              <a:solidFill>
                <a:srgbClr val="0E8563"/>
              </a:solidFill>
              <a:ln w="38100" cap="sq">
                <a:solidFill>
                  <a:srgbClr val="FFFFFF"/>
                </a:solidFill>
                <a:prstDash val="solid"/>
                <a:miter/>
              </a:ln>
            </p:spPr>
            <p:txBody>
              <a:bodyPr/>
              <a:lstStyle/>
              <a:p>
                <a:pPr defTabSz="609630"/>
                <a:endParaRPr lang="en-DK" sz="1200">
                  <a:solidFill>
                    <a:prstClr val="black"/>
                  </a:solidFill>
                  <a:latin typeface="Calibri"/>
                </a:endParaRPr>
              </a:p>
            </p:txBody>
          </p:sp>
          <p:sp>
            <p:nvSpPr>
              <p:cNvPr id="11" name="TextBox 11"/>
              <p:cNvSpPr txBox="1"/>
              <p:nvPr/>
            </p:nvSpPr>
            <p:spPr>
              <a:xfrm>
                <a:off x="0" y="-28575"/>
                <a:ext cx="1819823" cy="435089"/>
              </a:xfrm>
              <a:prstGeom prst="rect">
                <a:avLst/>
              </a:prstGeom>
            </p:spPr>
            <p:txBody>
              <a:bodyPr lIns="37442" tIns="37442" rIns="37442" bIns="37442" rtlCol="0" anchor="ctr"/>
              <a:lstStyle/>
              <a:p>
                <a:pPr algn="ctr" defTabSz="609630">
                  <a:lnSpc>
                    <a:spcPts val="1586"/>
                  </a:lnSpc>
                  <a:spcBef>
                    <a:spcPct val="0"/>
                  </a:spcBef>
                </a:pPr>
                <a:endParaRPr sz="1200">
                  <a:solidFill>
                    <a:prstClr val="black"/>
                  </a:solidFill>
                  <a:latin typeface="Calibri"/>
                </a:endParaRPr>
              </a:p>
            </p:txBody>
          </p:sp>
        </p:grpSp>
        <p:sp>
          <p:nvSpPr>
            <p:cNvPr id="12" name="TextBox 12"/>
            <p:cNvSpPr txBox="1"/>
            <p:nvPr/>
          </p:nvSpPr>
          <p:spPr>
            <a:xfrm>
              <a:off x="554878" y="499190"/>
              <a:ext cx="6320171" cy="626326"/>
            </a:xfrm>
            <a:prstGeom prst="rect">
              <a:avLst/>
            </a:prstGeom>
          </p:spPr>
          <p:txBody>
            <a:bodyPr lIns="0" tIns="0" rIns="0" bIns="0" rtlCol="0" anchor="t">
              <a:spAutoFit/>
            </a:bodyPr>
            <a:lstStyle/>
            <a:p>
              <a:pPr algn="ctr" defTabSz="609630">
                <a:lnSpc>
                  <a:spcPts val="2610"/>
                </a:lnSpc>
                <a:spcBef>
                  <a:spcPct val="0"/>
                </a:spcBef>
              </a:pPr>
              <a:r>
                <a:rPr lang="en-US" sz="1864" b="1" dirty="0">
                  <a:solidFill>
                    <a:srgbClr val="FFFFFF"/>
                  </a:solidFill>
                  <a:latin typeface="Garet Bold"/>
                  <a:ea typeface="Garet Bold"/>
                  <a:cs typeface="Garet Bold"/>
                  <a:sym typeface="Garet Bold"/>
                </a:rPr>
                <a:t>ENERGIMISSIONEN</a:t>
              </a:r>
            </a:p>
          </p:txBody>
        </p:sp>
      </p:grpSp>
      <p:grpSp>
        <p:nvGrpSpPr>
          <p:cNvPr id="13" name="Group 13"/>
          <p:cNvGrpSpPr/>
          <p:nvPr/>
        </p:nvGrpSpPr>
        <p:grpSpPr>
          <a:xfrm>
            <a:off x="8131625" y="2256817"/>
            <a:ext cx="3834249" cy="856499"/>
            <a:chOff x="0" y="0"/>
            <a:chExt cx="7668499" cy="1712998"/>
          </a:xfrm>
        </p:grpSpPr>
        <p:grpSp>
          <p:nvGrpSpPr>
            <p:cNvPr id="14" name="Group 14"/>
            <p:cNvGrpSpPr/>
            <p:nvPr/>
          </p:nvGrpSpPr>
          <p:grpSpPr>
            <a:xfrm>
              <a:off x="0" y="0"/>
              <a:ext cx="7668499" cy="1712998"/>
              <a:chOff x="0" y="0"/>
              <a:chExt cx="1819823" cy="406514"/>
            </a:xfrm>
          </p:grpSpPr>
          <p:sp>
            <p:nvSpPr>
              <p:cNvPr id="15" name="Freeform 15"/>
              <p:cNvSpPr/>
              <p:nvPr/>
            </p:nvSpPr>
            <p:spPr>
              <a:xfrm>
                <a:off x="0" y="0"/>
                <a:ext cx="1819822" cy="406514"/>
              </a:xfrm>
              <a:custGeom>
                <a:avLst/>
                <a:gdLst/>
                <a:ahLst/>
                <a:cxnLst/>
                <a:rect l="l" t="t" r="r" b="b"/>
                <a:pathLst>
                  <a:path w="1819822" h="406514">
                    <a:moveTo>
                      <a:pt x="1616623" y="0"/>
                    </a:moveTo>
                    <a:cubicBezTo>
                      <a:pt x="1728847" y="0"/>
                      <a:pt x="1819822" y="91001"/>
                      <a:pt x="1819822" y="203257"/>
                    </a:cubicBezTo>
                    <a:cubicBezTo>
                      <a:pt x="1819822" y="315513"/>
                      <a:pt x="1728847" y="406514"/>
                      <a:pt x="1616623" y="406514"/>
                    </a:cubicBezTo>
                    <a:lnTo>
                      <a:pt x="203200" y="406514"/>
                    </a:lnTo>
                    <a:cubicBezTo>
                      <a:pt x="90976" y="406514"/>
                      <a:pt x="0" y="315513"/>
                      <a:pt x="0" y="203257"/>
                    </a:cubicBezTo>
                    <a:cubicBezTo>
                      <a:pt x="0" y="91001"/>
                      <a:pt x="90976" y="0"/>
                      <a:pt x="203200" y="0"/>
                    </a:cubicBezTo>
                    <a:close/>
                  </a:path>
                </a:pathLst>
              </a:custGeom>
              <a:solidFill>
                <a:srgbClr val="0F0FD4"/>
              </a:solidFill>
              <a:ln w="38100" cap="sq">
                <a:solidFill>
                  <a:srgbClr val="FFFFFF"/>
                </a:solidFill>
                <a:prstDash val="solid"/>
                <a:miter/>
              </a:ln>
            </p:spPr>
            <p:txBody>
              <a:bodyPr/>
              <a:lstStyle/>
              <a:p>
                <a:pPr defTabSz="609630"/>
                <a:endParaRPr lang="en-DK" sz="1200">
                  <a:solidFill>
                    <a:prstClr val="black"/>
                  </a:solidFill>
                  <a:latin typeface="Calibri"/>
                </a:endParaRPr>
              </a:p>
            </p:txBody>
          </p:sp>
          <p:sp>
            <p:nvSpPr>
              <p:cNvPr id="16" name="TextBox 16"/>
              <p:cNvSpPr txBox="1"/>
              <p:nvPr/>
            </p:nvSpPr>
            <p:spPr>
              <a:xfrm>
                <a:off x="0" y="-28575"/>
                <a:ext cx="1819823" cy="435089"/>
              </a:xfrm>
              <a:prstGeom prst="rect">
                <a:avLst/>
              </a:prstGeom>
            </p:spPr>
            <p:txBody>
              <a:bodyPr lIns="37442" tIns="37442" rIns="37442" bIns="37442" rtlCol="0" anchor="ctr"/>
              <a:lstStyle/>
              <a:p>
                <a:pPr algn="ctr" defTabSz="609630">
                  <a:lnSpc>
                    <a:spcPts val="1586"/>
                  </a:lnSpc>
                  <a:spcBef>
                    <a:spcPct val="0"/>
                  </a:spcBef>
                </a:pPr>
                <a:endParaRPr sz="1200">
                  <a:solidFill>
                    <a:prstClr val="black"/>
                  </a:solidFill>
                  <a:latin typeface="Calibri"/>
                </a:endParaRPr>
              </a:p>
            </p:txBody>
          </p:sp>
        </p:grpSp>
        <p:sp>
          <p:nvSpPr>
            <p:cNvPr id="17" name="TextBox 17"/>
            <p:cNvSpPr txBox="1"/>
            <p:nvPr/>
          </p:nvSpPr>
          <p:spPr>
            <a:xfrm>
              <a:off x="554878" y="499190"/>
              <a:ext cx="6320171" cy="626326"/>
            </a:xfrm>
            <a:prstGeom prst="rect">
              <a:avLst/>
            </a:prstGeom>
          </p:spPr>
          <p:txBody>
            <a:bodyPr lIns="0" tIns="0" rIns="0" bIns="0" rtlCol="0" anchor="t">
              <a:spAutoFit/>
            </a:bodyPr>
            <a:lstStyle/>
            <a:p>
              <a:pPr algn="ctr" defTabSz="609630">
                <a:lnSpc>
                  <a:spcPts val="2610"/>
                </a:lnSpc>
                <a:spcBef>
                  <a:spcPct val="0"/>
                </a:spcBef>
              </a:pPr>
              <a:r>
                <a:rPr lang="en-US" sz="1864" b="1" dirty="0">
                  <a:solidFill>
                    <a:srgbClr val="FFFFFF"/>
                  </a:solidFill>
                  <a:latin typeface="Garet Bold"/>
                  <a:ea typeface="Garet Bold"/>
                  <a:cs typeface="Garet Bold"/>
                  <a:sym typeface="Garet Bold"/>
                </a:rPr>
                <a:t>SUNDHEDSMISSIONEN</a:t>
              </a:r>
            </a:p>
          </p:txBody>
        </p:sp>
      </p:grpSp>
      <p:grpSp>
        <p:nvGrpSpPr>
          <p:cNvPr id="18" name="Group 18"/>
          <p:cNvGrpSpPr/>
          <p:nvPr/>
        </p:nvGrpSpPr>
        <p:grpSpPr>
          <a:xfrm>
            <a:off x="150019" y="187500"/>
            <a:ext cx="2088000" cy="1872000"/>
            <a:chOff x="61952" y="60596"/>
            <a:chExt cx="4176000" cy="3744000"/>
          </a:xfrm>
        </p:grpSpPr>
        <p:sp>
          <p:nvSpPr>
            <p:cNvPr id="19" name="Freeform 19"/>
            <p:cNvSpPr/>
            <p:nvPr/>
          </p:nvSpPr>
          <p:spPr>
            <a:xfrm>
              <a:off x="61952" y="60596"/>
              <a:ext cx="4176000" cy="3744000"/>
            </a:xfrm>
            <a:custGeom>
              <a:avLst/>
              <a:gdLst/>
              <a:ahLst/>
              <a:cxnLst/>
              <a:rect l="l" t="t" r="r" b="b"/>
              <a:pathLst>
                <a:path w="4010042" h="3585600">
                  <a:moveTo>
                    <a:pt x="0" y="0"/>
                  </a:moveTo>
                  <a:lnTo>
                    <a:pt x="4010042" y="0"/>
                  </a:lnTo>
                  <a:lnTo>
                    <a:pt x="4010042" y="3585600"/>
                  </a:lnTo>
                  <a:lnTo>
                    <a:pt x="0" y="3585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DK" sz="1200">
                <a:solidFill>
                  <a:prstClr val="black"/>
                </a:solidFill>
                <a:latin typeface="Calibri"/>
              </a:endParaRPr>
            </a:p>
          </p:txBody>
        </p:sp>
        <p:sp>
          <p:nvSpPr>
            <p:cNvPr id="20" name="TextBox 20"/>
            <p:cNvSpPr txBox="1"/>
            <p:nvPr/>
          </p:nvSpPr>
          <p:spPr>
            <a:xfrm>
              <a:off x="572480" y="913086"/>
              <a:ext cx="3031034" cy="2039020"/>
            </a:xfrm>
            <a:prstGeom prst="rect">
              <a:avLst/>
            </a:prstGeom>
          </p:spPr>
          <p:txBody>
            <a:bodyPr lIns="0" tIns="0" rIns="0" bIns="0" rtlCol="0" anchor="t">
              <a:spAutoFit/>
            </a:bodyPr>
            <a:lstStyle/>
            <a:p>
              <a:pPr algn="ctr" defTabSz="609630">
                <a:lnSpc>
                  <a:spcPts val="1307"/>
                </a:lnSpc>
              </a:pPr>
              <a:r>
                <a:rPr lang="da-DK" sz="900" i="1" dirty="0">
                  <a:solidFill>
                    <a:schemeClr val="bg1"/>
                  </a:solidFill>
                  <a:latin typeface="Avenir"/>
                </a:rPr>
                <a:t>AAU Missions skaber løsninger i fællesskab i partnerskab med industrien, civilsamfundet og offentlige organisationer for at fremme samfundsmæssige og miljømæssige forandringer</a:t>
              </a:r>
              <a:endParaRPr lang="en-US" sz="933" i="1" spc="18" dirty="0">
                <a:solidFill>
                  <a:srgbClr val="FFFFFF"/>
                </a:solidFill>
                <a:latin typeface="Avenir"/>
                <a:ea typeface="Avenir"/>
                <a:cs typeface="Avenir"/>
                <a:sym typeface="Avenir"/>
              </a:endParaRPr>
            </a:p>
          </p:txBody>
        </p:sp>
      </p:grpSp>
      <p:sp>
        <p:nvSpPr>
          <p:cNvPr id="21" name="TextBox 21"/>
          <p:cNvSpPr txBox="1"/>
          <p:nvPr/>
        </p:nvSpPr>
        <p:spPr>
          <a:xfrm>
            <a:off x="3740885" y="713913"/>
            <a:ext cx="4710231" cy="564257"/>
          </a:xfrm>
          <a:prstGeom prst="rect">
            <a:avLst/>
          </a:prstGeom>
        </p:spPr>
        <p:txBody>
          <a:bodyPr lIns="0" tIns="0" rIns="0" bIns="0" rtlCol="0" anchor="t">
            <a:spAutoFit/>
          </a:bodyPr>
          <a:lstStyle/>
          <a:p>
            <a:pPr algn="ctr" defTabSz="609630">
              <a:lnSpc>
                <a:spcPts val="4392"/>
              </a:lnSpc>
            </a:pPr>
            <a:r>
              <a:rPr lang="en-US" sz="4066" b="1" spc="121" dirty="0">
                <a:solidFill>
                  <a:srgbClr val="FFFFFF"/>
                </a:solidFill>
                <a:latin typeface="Garet Bold"/>
                <a:ea typeface="Garet Bold"/>
                <a:cs typeface="Garet Bold"/>
                <a:sym typeface="Garet Bold"/>
              </a:rPr>
              <a:t>AAU MISSIONER</a:t>
            </a:r>
          </a:p>
        </p:txBody>
      </p:sp>
      <p:grpSp>
        <p:nvGrpSpPr>
          <p:cNvPr id="22" name="Group 22"/>
          <p:cNvGrpSpPr/>
          <p:nvPr/>
        </p:nvGrpSpPr>
        <p:grpSpPr>
          <a:xfrm>
            <a:off x="4125926" y="3563801"/>
            <a:ext cx="3772297" cy="856259"/>
            <a:chOff x="0" y="0"/>
            <a:chExt cx="1790419" cy="406400"/>
          </a:xfrm>
        </p:grpSpPr>
        <p:sp>
          <p:nvSpPr>
            <p:cNvPr id="23" name="Freeform 23"/>
            <p:cNvSpPr/>
            <p:nvPr/>
          </p:nvSpPr>
          <p:spPr>
            <a:xfrm>
              <a:off x="0" y="0"/>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0E8563"/>
              </a:solidFill>
              <a:prstDash val="solid"/>
              <a:miter/>
            </a:ln>
          </p:spPr>
          <p:txBody>
            <a:bodyPr/>
            <a:lstStyle/>
            <a:p>
              <a:pPr defTabSz="609630"/>
              <a:endParaRPr lang="en-DK" sz="1200">
                <a:solidFill>
                  <a:prstClr val="black"/>
                </a:solidFill>
                <a:latin typeface="Calibri"/>
              </a:endParaRPr>
            </a:p>
          </p:txBody>
        </p:sp>
        <p:sp>
          <p:nvSpPr>
            <p:cNvPr id="24" name="TextBox 24"/>
            <p:cNvSpPr txBox="1"/>
            <p:nvPr/>
          </p:nvSpPr>
          <p:spPr>
            <a:xfrm>
              <a:off x="0" y="-38100"/>
              <a:ext cx="1790419" cy="444500"/>
            </a:xfrm>
            <a:prstGeom prst="rect">
              <a:avLst/>
            </a:prstGeom>
          </p:spPr>
          <p:txBody>
            <a:bodyPr lIns="37442" tIns="37442" rIns="37442" bIns="37442" rtlCol="0" anchor="ctr"/>
            <a:lstStyle/>
            <a:p>
              <a:pPr algn="ctr" defTabSz="609630">
                <a:lnSpc>
                  <a:spcPts val="1679"/>
                </a:lnSpc>
              </a:pPr>
              <a:endParaRPr lang="da-DK" sz="1200" b="1" dirty="0">
                <a:solidFill>
                  <a:schemeClr val="bg1"/>
                </a:solidFill>
                <a:latin typeface="Garet Bold"/>
              </a:endParaRPr>
            </a:p>
            <a:p>
              <a:pPr algn="ctr" defTabSz="609630">
                <a:lnSpc>
                  <a:spcPts val="1679"/>
                </a:lnSpc>
              </a:pPr>
              <a:r>
                <a:rPr lang="da-DK" sz="1200" b="1" dirty="0">
                  <a:solidFill>
                    <a:schemeClr val="bg1"/>
                  </a:solidFill>
                  <a:latin typeface="Garet Bold"/>
                </a:rPr>
                <a:t>AT SKABE ET BORGERINDDRAGENDE, MODSTANDS- OG BÆREDYGTIGT ENERGISYSTEM I DANMARK INDEN 2045</a:t>
              </a:r>
            </a:p>
            <a:p>
              <a:pPr algn="ctr" defTabSz="609630">
                <a:lnSpc>
                  <a:spcPts val="1679"/>
                </a:lnSpc>
              </a:pPr>
              <a:endParaRPr lang="en-US" sz="1200" b="1" dirty="0">
                <a:solidFill>
                  <a:schemeClr val="bg1"/>
                </a:solidFill>
                <a:latin typeface="Garet Bold"/>
                <a:ea typeface="Garet Bold"/>
                <a:cs typeface="Garet Bold"/>
                <a:sym typeface="Garet Bold"/>
              </a:endParaRPr>
            </a:p>
          </p:txBody>
        </p:sp>
      </p:grpSp>
      <p:grpSp>
        <p:nvGrpSpPr>
          <p:cNvPr id="25" name="Group 25"/>
          <p:cNvGrpSpPr/>
          <p:nvPr/>
        </p:nvGrpSpPr>
        <p:grpSpPr>
          <a:xfrm>
            <a:off x="8162599" y="3478194"/>
            <a:ext cx="3772297" cy="936533"/>
            <a:chOff x="0" y="107577"/>
            <a:chExt cx="1790419" cy="444500"/>
          </a:xfrm>
        </p:grpSpPr>
        <p:sp>
          <p:nvSpPr>
            <p:cNvPr id="26" name="Freeform 26"/>
            <p:cNvSpPr/>
            <p:nvPr/>
          </p:nvSpPr>
          <p:spPr>
            <a:xfrm>
              <a:off x="0" y="145677"/>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0F0FD4"/>
              </a:solidFill>
              <a:prstDash val="solid"/>
              <a:miter/>
            </a:ln>
          </p:spPr>
          <p:txBody>
            <a:bodyPr/>
            <a:lstStyle/>
            <a:p>
              <a:pPr defTabSz="609630"/>
              <a:endParaRPr lang="en-DK" sz="1200">
                <a:solidFill>
                  <a:prstClr val="black"/>
                </a:solidFill>
                <a:latin typeface="Calibri"/>
              </a:endParaRPr>
            </a:p>
          </p:txBody>
        </p:sp>
        <p:sp>
          <p:nvSpPr>
            <p:cNvPr id="27" name="TextBox 27"/>
            <p:cNvSpPr txBox="1"/>
            <p:nvPr/>
          </p:nvSpPr>
          <p:spPr>
            <a:xfrm>
              <a:off x="0" y="107577"/>
              <a:ext cx="1790419" cy="444500"/>
            </a:xfrm>
            <a:prstGeom prst="rect">
              <a:avLst/>
            </a:prstGeom>
          </p:spPr>
          <p:txBody>
            <a:bodyPr lIns="37442" tIns="37442" rIns="37442" bIns="37442" rtlCol="0" anchor="ctr"/>
            <a:lstStyle/>
            <a:p>
              <a:pPr algn="ctr" defTabSz="609630">
                <a:lnSpc>
                  <a:spcPts val="1679"/>
                </a:lnSpc>
                <a:spcBef>
                  <a:spcPct val="0"/>
                </a:spcBef>
              </a:pPr>
              <a:r>
                <a:rPr lang="en-US" sz="1199" b="1" dirty="0">
                  <a:solidFill>
                    <a:srgbClr val="FFFFFF"/>
                  </a:solidFill>
                  <a:latin typeface="Garet Bold"/>
                  <a:ea typeface="Garet Bold"/>
                  <a:cs typeface="Garet Bold"/>
                  <a:sym typeface="Garet Bold"/>
                </a:rPr>
                <a:t> AT </a:t>
              </a:r>
              <a:r>
                <a:rPr lang="da-DK" sz="1200" b="1" dirty="0">
                  <a:solidFill>
                    <a:schemeClr val="bg1"/>
                  </a:solidFill>
                  <a:latin typeface="Garet Bold"/>
                  <a:ea typeface="Garet Bold"/>
                  <a:cs typeface="Garet Bold"/>
                  <a:sym typeface="Garet Bold"/>
                </a:rPr>
                <a:t>ØGE SUNDHEDEN FOR PATIENTERNE GENNEM TEKNOLOGIUNDERSTØTTEDE OG SAMMENHÆNGENDE FORLØB, MÅLRETTET DEN ENKELTE PATIENT</a:t>
              </a:r>
              <a:r>
                <a:rPr lang="da-DK" sz="1200" b="1" dirty="0">
                  <a:solidFill>
                    <a:schemeClr val="bg1"/>
                  </a:solidFill>
                  <a:latin typeface="Garet Bold"/>
                </a:rPr>
                <a:t>.</a:t>
              </a:r>
              <a:endParaRPr lang="en-US" sz="1200" b="1" dirty="0">
                <a:solidFill>
                  <a:schemeClr val="bg1"/>
                </a:solidFill>
                <a:latin typeface="Garet Bold"/>
                <a:ea typeface="Garet Bold"/>
                <a:cs typeface="Garet Bold"/>
                <a:sym typeface="Garet Bold"/>
              </a:endParaRPr>
            </a:p>
          </p:txBody>
        </p:sp>
      </p:grpSp>
      <p:grpSp>
        <p:nvGrpSpPr>
          <p:cNvPr id="28" name="Group 28"/>
          <p:cNvGrpSpPr/>
          <p:nvPr/>
        </p:nvGrpSpPr>
        <p:grpSpPr>
          <a:xfrm>
            <a:off x="111154" y="3536911"/>
            <a:ext cx="3780186" cy="936000"/>
            <a:chOff x="-24584" y="-21409"/>
            <a:chExt cx="1794163" cy="465261"/>
          </a:xfrm>
        </p:grpSpPr>
        <p:sp>
          <p:nvSpPr>
            <p:cNvPr id="29" name="Freeform 29"/>
            <p:cNvSpPr/>
            <p:nvPr/>
          </p:nvSpPr>
          <p:spPr>
            <a:xfrm>
              <a:off x="-20840" y="-4323"/>
              <a:ext cx="1790419" cy="427161"/>
            </a:xfrm>
            <a:custGeom>
              <a:avLst/>
              <a:gdLst/>
              <a:ahLst/>
              <a:cxnLst/>
              <a:rect l="l" t="t" r="r" b="b"/>
              <a:pathLst>
                <a:path w="1790419" h="466679">
                  <a:moveTo>
                    <a:pt x="1587219" y="0"/>
                  </a:moveTo>
                  <a:cubicBezTo>
                    <a:pt x="1699443" y="0"/>
                    <a:pt x="1790419" y="104470"/>
                    <a:pt x="1790419" y="233339"/>
                  </a:cubicBezTo>
                  <a:cubicBezTo>
                    <a:pt x="1790419" y="362209"/>
                    <a:pt x="1699443" y="466679"/>
                    <a:pt x="1587219" y="466679"/>
                  </a:cubicBezTo>
                  <a:lnTo>
                    <a:pt x="203200" y="466679"/>
                  </a:lnTo>
                  <a:cubicBezTo>
                    <a:pt x="90976" y="466679"/>
                    <a:pt x="0" y="362209"/>
                    <a:pt x="0" y="233339"/>
                  </a:cubicBezTo>
                  <a:cubicBezTo>
                    <a:pt x="0" y="104470"/>
                    <a:pt x="90976" y="0"/>
                    <a:pt x="203200" y="0"/>
                  </a:cubicBezTo>
                  <a:close/>
                </a:path>
              </a:pathLst>
            </a:custGeom>
            <a:solidFill>
              <a:srgbClr val="000000">
                <a:alpha val="0"/>
              </a:srgbClr>
            </a:solidFill>
            <a:ln w="38100" cap="sq">
              <a:solidFill>
                <a:srgbClr val="CB445A"/>
              </a:solidFill>
              <a:prstDash val="solid"/>
              <a:miter/>
            </a:ln>
          </p:spPr>
          <p:txBody>
            <a:bodyPr/>
            <a:lstStyle/>
            <a:p>
              <a:pPr defTabSz="609630"/>
              <a:endParaRPr lang="en-DK" sz="1200">
                <a:solidFill>
                  <a:prstClr val="black"/>
                </a:solidFill>
                <a:latin typeface="Calibri"/>
              </a:endParaRPr>
            </a:p>
          </p:txBody>
        </p:sp>
        <p:sp>
          <p:nvSpPr>
            <p:cNvPr id="30" name="TextBox 30"/>
            <p:cNvSpPr txBox="1"/>
            <p:nvPr/>
          </p:nvSpPr>
          <p:spPr>
            <a:xfrm>
              <a:off x="-24584" y="-21409"/>
              <a:ext cx="1790419" cy="465261"/>
            </a:xfrm>
            <a:prstGeom prst="rect">
              <a:avLst/>
            </a:prstGeom>
          </p:spPr>
          <p:txBody>
            <a:bodyPr lIns="37442" tIns="37442" rIns="37442" bIns="37442" rtlCol="0" anchor="ctr"/>
            <a:lstStyle/>
            <a:p>
              <a:pPr algn="ctr" defTabSz="609630">
                <a:lnSpc>
                  <a:spcPts val="1679"/>
                </a:lnSpc>
                <a:spcBef>
                  <a:spcPct val="0"/>
                </a:spcBef>
              </a:pPr>
              <a:r>
                <a:rPr lang="en-US" sz="1199" b="1" dirty="0">
                  <a:solidFill>
                    <a:srgbClr val="FFFFFF"/>
                  </a:solidFill>
                  <a:latin typeface="Garet Bold"/>
                  <a:ea typeface="Garet Bold"/>
                  <a:cs typeface="Garet Bold"/>
                  <a:sym typeface="Garet Bold"/>
                </a:rPr>
                <a:t> </a:t>
              </a:r>
              <a:r>
                <a:rPr lang="da-DK" sz="1200" b="1" dirty="0">
                  <a:solidFill>
                    <a:schemeClr val="bg1"/>
                  </a:solidFill>
                  <a:latin typeface="Garet Bold"/>
                </a:rPr>
                <a:t>AT FORBEDRE BØRNS OG UNGES FYSISKE, MENTALE OG SOCIALE VELVÆRE I DANMARK INDEN 2040</a:t>
              </a:r>
              <a:endParaRPr lang="en-US" sz="1200" b="1" dirty="0">
                <a:solidFill>
                  <a:schemeClr val="bg1"/>
                </a:solidFill>
                <a:latin typeface="Garet Bold"/>
                <a:ea typeface="Garet Bold"/>
                <a:cs typeface="Garet Bold"/>
                <a:sym typeface="Garet Bold"/>
              </a:endParaRPr>
            </a:p>
          </p:txBody>
        </p:sp>
      </p:grpSp>
      <p:grpSp>
        <p:nvGrpSpPr>
          <p:cNvPr id="31" name="Group 31"/>
          <p:cNvGrpSpPr/>
          <p:nvPr/>
        </p:nvGrpSpPr>
        <p:grpSpPr>
          <a:xfrm>
            <a:off x="4114193" y="4684293"/>
            <a:ext cx="3831348" cy="1031691"/>
            <a:chOff x="-13606" y="2"/>
            <a:chExt cx="1818446" cy="489664"/>
          </a:xfrm>
        </p:grpSpPr>
        <p:sp>
          <p:nvSpPr>
            <p:cNvPr id="32" name="Freeform 32"/>
            <p:cNvSpPr/>
            <p:nvPr/>
          </p:nvSpPr>
          <p:spPr>
            <a:xfrm>
              <a:off x="14421" y="83266"/>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FFEFD"/>
              </a:solidFill>
              <a:prstDash val="solid"/>
              <a:miter/>
            </a:ln>
          </p:spPr>
          <p:txBody>
            <a:bodyPr/>
            <a:lstStyle/>
            <a:p>
              <a:pPr defTabSz="609630"/>
              <a:endParaRPr lang="en-DK" sz="1200">
                <a:solidFill>
                  <a:prstClr val="black"/>
                </a:solidFill>
                <a:latin typeface="Calibri"/>
              </a:endParaRPr>
            </a:p>
          </p:txBody>
        </p:sp>
        <p:sp>
          <p:nvSpPr>
            <p:cNvPr id="33" name="TextBox 33"/>
            <p:cNvSpPr txBox="1"/>
            <p:nvPr/>
          </p:nvSpPr>
          <p:spPr>
            <a:xfrm>
              <a:off x="-13606" y="2"/>
              <a:ext cx="1790419" cy="444500"/>
            </a:xfrm>
            <a:prstGeom prst="rect">
              <a:avLst/>
            </a:prstGeom>
          </p:spPr>
          <p:txBody>
            <a:bodyPr lIns="37442" tIns="37442" rIns="37442" bIns="37442" rtlCol="0" anchor="ctr"/>
            <a:lstStyle/>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r>
                <a:rPr lang="en-US" sz="1199" dirty="0">
                  <a:solidFill>
                    <a:srgbClr val="FFFFFF"/>
                  </a:solidFill>
                  <a:latin typeface="Garet"/>
                  <a:ea typeface="Garet"/>
                  <a:cs typeface="Garet"/>
                  <a:sym typeface="Garet"/>
                </a:rPr>
                <a:t>✔ ET BORGERINDDRAGENDE ENERGISYSTEM</a:t>
              </a:r>
            </a:p>
            <a:p>
              <a:pPr algn="ctr" defTabSz="609630">
                <a:lnSpc>
                  <a:spcPts val="1679"/>
                </a:lnSpc>
              </a:pPr>
              <a:r>
                <a:rPr lang="en-US" sz="1199" dirty="0">
                  <a:solidFill>
                    <a:srgbClr val="FFFFFF"/>
                  </a:solidFill>
                  <a:latin typeface="Garet"/>
                  <a:ea typeface="Garet"/>
                  <a:cs typeface="Garet"/>
                  <a:sym typeface="Garet"/>
                </a:rPr>
                <a:t>✔ ET MODSTANDSDYGTIGT ENERGISYSTEM</a:t>
              </a:r>
            </a:p>
            <a:p>
              <a:pPr algn="ctr" defTabSz="609630">
                <a:lnSpc>
                  <a:spcPts val="1679"/>
                </a:lnSpc>
                <a:spcBef>
                  <a:spcPct val="0"/>
                </a:spcBef>
              </a:pPr>
              <a:r>
                <a:rPr lang="en-US" sz="1199" dirty="0">
                  <a:solidFill>
                    <a:srgbClr val="FFFFFF"/>
                  </a:solidFill>
                  <a:latin typeface="Garet"/>
                  <a:ea typeface="Garet"/>
                  <a:cs typeface="Garet"/>
                  <a:sym typeface="Garet"/>
                </a:rPr>
                <a:t>✔ ET BÆREDYGTIGT ENERGISYSTEM</a:t>
              </a:r>
            </a:p>
          </p:txBody>
        </p:sp>
      </p:grpSp>
      <p:grpSp>
        <p:nvGrpSpPr>
          <p:cNvPr id="34" name="Group 34"/>
          <p:cNvGrpSpPr/>
          <p:nvPr/>
        </p:nvGrpSpPr>
        <p:grpSpPr>
          <a:xfrm>
            <a:off x="8162599" y="4859724"/>
            <a:ext cx="3772297" cy="856259"/>
            <a:chOff x="0" y="0"/>
            <a:chExt cx="1790419" cy="406400"/>
          </a:xfrm>
        </p:grpSpPr>
        <p:sp>
          <p:nvSpPr>
            <p:cNvPr id="35" name="Freeform 35"/>
            <p:cNvSpPr/>
            <p:nvPr/>
          </p:nvSpPr>
          <p:spPr>
            <a:xfrm>
              <a:off x="0" y="0"/>
              <a:ext cx="1790419" cy="40640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FFEFD"/>
              </a:solidFill>
              <a:prstDash val="solid"/>
              <a:miter/>
            </a:ln>
          </p:spPr>
          <p:txBody>
            <a:bodyPr/>
            <a:lstStyle/>
            <a:p>
              <a:pPr defTabSz="609630"/>
              <a:endParaRPr lang="en-DK" sz="1200">
                <a:solidFill>
                  <a:prstClr val="black"/>
                </a:solidFill>
                <a:latin typeface="Calibri"/>
              </a:endParaRPr>
            </a:p>
          </p:txBody>
        </p:sp>
        <p:sp>
          <p:nvSpPr>
            <p:cNvPr id="36" name="TextBox 36"/>
            <p:cNvSpPr txBox="1"/>
            <p:nvPr/>
          </p:nvSpPr>
          <p:spPr>
            <a:xfrm>
              <a:off x="0" y="-38100"/>
              <a:ext cx="1790419" cy="444500"/>
            </a:xfrm>
            <a:prstGeom prst="rect">
              <a:avLst/>
            </a:prstGeom>
          </p:spPr>
          <p:txBody>
            <a:bodyPr lIns="37442" tIns="37442" rIns="37442" bIns="37442" rtlCol="0" anchor="ctr"/>
            <a:lstStyle/>
            <a:p>
              <a:pPr algn="ctr" defTabSz="609630">
                <a:lnSpc>
                  <a:spcPts val="1679"/>
                </a:lnSpc>
              </a:pPr>
              <a:r>
                <a:rPr lang="en-US" sz="1199" dirty="0">
                  <a:solidFill>
                    <a:srgbClr val="FFFFFF"/>
                  </a:solidFill>
                  <a:latin typeface="Garet"/>
                  <a:ea typeface="Garet"/>
                  <a:cs typeface="Garet"/>
                  <a:sym typeface="Garet"/>
                </a:rPr>
                <a:t>✔ SAMMENHÆNG</a:t>
              </a:r>
            </a:p>
            <a:p>
              <a:pPr algn="ctr" defTabSz="609630">
                <a:lnSpc>
                  <a:spcPts val="1679"/>
                </a:lnSpc>
              </a:pPr>
              <a:r>
                <a:rPr lang="en-US" sz="1199" dirty="0">
                  <a:solidFill>
                    <a:srgbClr val="FFFFFF"/>
                  </a:solidFill>
                  <a:latin typeface="Garet"/>
                  <a:ea typeface="Garet"/>
                  <a:cs typeface="Garet"/>
                  <a:sym typeface="Garet"/>
                </a:rPr>
                <a:t>✔ INDIVIDUALISERING</a:t>
              </a:r>
            </a:p>
            <a:p>
              <a:pPr algn="ctr" defTabSz="609630">
                <a:lnSpc>
                  <a:spcPts val="1679"/>
                </a:lnSpc>
                <a:spcBef>
                  <a:spcPct val="0"/>
                </a:spcBef>
              </a:pPr>
              <a:r>
                <a:rPr lang="en-US" sz="1199" dirty="0">
                  <a:solidFill>
                    <a:srgbClr val="FFFFFF"/>
                  </a:solidFill>
                  <a:latin typeface="Garet"/>
                  <a:ea typeface="Garet"/>
                  <a:cs typeface="Garet"/>
                  <a:sym typeface="Garet"/>
                </a:rPr>
                <a:t>✔ MESTRING</a:t>
              </a:r>
            </a:p>
          </p:txBody>
        </p:sp>
      </p:grpSp>
      <p:grpSp>
        <p:nvGrpSpPr>
          <p:cNvPr id="37" name="Group 37"/>
          <p:cNvGrpSpPr/>
          <p:nvPr/>
        </p:nvGrpSpPr>
        <p:grpSpPr>
          <a:xfrm>
            <a:off x="124836" y="4632619"/>
            <a:ext cx="3803273" cy="1079245"/>
            <a:chOff x="-14702" y="-38100"/>
            <a:chExt cx="1805121" cy="608537"/>
          </a:xfrm>
        </p:grpSpPr>
        <p:sp>
          <p:nvSpPr>
            <p:cNvPr id="38" name="Freeform 38"/>
            <p:cNvSpPr/>
            <p:nvPr/>
          </p:nvSpPr>
          <p:spPr>
            <a:xfrm>
              <a:off x="-14702" y="83267"/>
              <a:ext cx="1790419" cy="487170"/>
            </a:xfrm>
            <a:custGeom>
              <a:avLst/>
              <a:gdLst/>
              <a:ahLst/>
              <a:cxnLst/>
              <a:rect l="l" t="t" r="r" b="b"/>
              <a:pathLst>
                <a:path w="1790419" h="406400">
                  <a:moveTo>
                    <a:pt x="1587219" y="0"/>
                  </a:moveTo>
                  <a:cubicBezTo>
                    <a:pt x="1699443" y="0"/>
                    <a:pt x="1790419" y="90976"/>
                    <a:pt x="1790419" y="203200"/>
                  </a:cubicBezTo>
                  <a:cubicBezTo>
                    <a:pt x="1790419" y="315424"/>
                    <a:pt x="1699443" y="406400"/>
                    <a:pt x="1587219" y="406400"/>
                  </a:cubicBezTo>
                  <a:lnTo>
                    <a:pt x="203200" y="406400"/>
                  </a:lnTo>
                  <a:cubicBezTo>
                    <a:pt x="90976" y="406400"/>
                    <a:pt x="0" y="315424"/>
                    <a:pt x="0" y="203200"/>
                  </a:cubicBezTo>
                  <a:cubicBezTo>
                    <a:pt x="0" y="90976"/>
                    <a:pt x="90976" y="0"/>
                    <a:pt x="203200" y="0"/>
                  </a:cubicBezTo>
                  <a:close/>
                </a:path>
              </a:pathLst>
            </a:custGeom>
            <a:solidFill>
              <a:srgbClr val="000000">
                <a:alpha val="0"/>
              </a:srgbClr>
            </a:solidFill>
            <a:ln w="38100" cap="sq">
              <a:solidFill>
                <a:srgbClr val="FFFEFD"/>
              </a:solidFill>
              <a:prstDash val="solid"/>
              <a:miter/>
            </a:ln>
          </p:spPr>
          <p:txBody>
            <a:bodyPr/>
            <a:lstStyle/>
            <a:p>
              <a:pPr defTabSz="609630"/>
              <a:endParaRPr lang="en-DK" sz="1200">
                <a:solidFill>
                  <a:prstClr val="black"/>
                </a:solidFill>
                <a:latin typeface="Calibri"/>
              </a:endParaRPr>
            </a:p>
          </p:txBody>
        </p:sp>
        <p:sp>
          <p:nvSpPr>
            <p:cNvPr id="39" name="TextBox 39"/>
            <p:cNvSpPr txBox="1"/>
            <p:nvPr/>
          </p:nvSpPr>
          <p:spPr>
            <a:xfrm>
              <a:off x="0" y="-38100"/>
              <a:ext cx="1790419" cy="444500"/>
            </a:xfrm>
            <a:prstGeom prst="rect">
              <a:avLst/>
            </a:prstGeom>
          </p:spPr>
          <p:txBody>
            <a:bodyPr lIns="37442" tIns="37442" rIns="37442" bIns="37442" rtlCol="0" anchor="ctr"/>
            <a:lstStyle/>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endParaRPr lang="en-US" sz="1199" dirty="0">
                <a:solidFill>
                  <a:srgbClr val="FFFFFF"/>
                </a:solidFill>
                <a:latin typeface="Garet"/>
                <a:ea typeface="Garet"/>
                <a:cs typeface="Garet"/>
                <a:sym typeface="Garet"/>
              </a:endParaRPr>
            </a:p>
            <a:p>
              <a:pPr algn="ctr" defTabSz="609630">
                <a:lnSpc>
                  <a:spcPts val="1679"/>
                </a:lnSpc>
              </a:pPr>
              <a:r>
                <a:rPr lang="en-US" sz="1199" dirty="0">
                  <a:solidFill>
                    <a:srgbClr val="FFFFFF"/>
                  </a:solidFill>
                  <a:latin typeface="Garet"/>
                  <a:ea typeface="Garet"/>
                  <a:cs typeface="Garet"/>
                  <a:sym typeface="Garet"/>
                </a:rPr>
                <a:t>✔ FORBEDRET FYSISK TRIVSEL</a:t>
              </a:r>
            </a:p>
            <a:p>
              <a:pPr algn="ctr" defTabSz="609630">
                <a:lnSpc>
                  <a:spcPts val="1679"/>
                </a:lnSpc>
              </a:pPr>
              <a:r>
                <a:rPr lang="en-US" sz="1199" dirty="0">
                  <a:solidFill>
                    <a:srgbClr val="FFFFFF"/>
                  </a:solidFill>
                  <a:latin typeface="Garet"/>
                  <a:ea typeface="Garet"/>
                  <a:cs typeface="Garet"/>
                  <a:sym typeface="Garet"/>
                </a:rPr>
                <a:t>✔ FORBEDRET PSYKISK TRIVSEL</a:t>
              </a:r>
            </a:p>
            <a:p>
              <a:pPr algn="ctr" defTabSz="609630">
                <a:lnSpc>
                  <a:spcPts val="1679"/>
                </a:lnSpc>
                <a:spcBef>
                  <a:spcPct val="0"/>
                </a:spcBef>
              </a:pPr>
              <a:r>
                <a:rPr lang="en-US" sz="1199" dirty="0">
                  <a:solidFill>
                    <a:srgbClr val="FFFFFF"/>
                  </a:solidFill>
                  <a:latin typeface="Garet"/>
                  <a:ea typeface="Garet"/>
                  <a:cs typeface="Garet"/>
                  <a:sym typeface="Garet"/>
                </a:rPr>
                <a:t>✔ FORBEDRET SOCIAL TRIVSEL</a:t>
              </a:r>
            </a:p>
            <a:p>
              <a:pPr algn="ctr" defTabSz="609630">
                <a:lnSpc>
                  <a:spcPts val="1679"/>
                </a:lnSpc>
                <a:spcBef>
                  <a:spcPct val="0"/>
                </a:spcBef>
              </a:pPr>
              <a:endParaRPr lang="en-US" sz="1199" dirty="0">
                <a:solidFill>
                  <a:srgbClr val="FFFFFF"/>
                </a:solidFill>
                <a:latin typeface="Garet"/>
                <a:ea typeface="Garet"/>
                <a:cs typeface="Garet"/>
                <a:sym typeface="Garet"/>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p:nvPr/>
        </p:nvSpPr>
        <p:spPr>
          <a:xfrm>
            <a:off x="2470153" y="1143001"/>
            <a:ext cx="7624233" cy="977900"/>
          </a:xfrm>
          <a:prstGeom prst="rect">
            <a:avLst/>
          </a:prstGeom>
        </p:spPr>
        <p:txBody>
          <a:bodyPr lIns="0" tIns="0" rIns="0" bIns="0"/>
          <a:lstStyle/>
          <a:p>
            <a:pPr marL="52915" algn="ctr">
              <a:lnSpc>
                <a:spcPts val="3384"/>
              </a:lnSpc>
              <a:tabLst>
                <a:tab pos="1509286" algn="l"/>
                <a:tab pos="2126351" algn="l"/>
                <a:tab pos="2599326" algn="l"/>
                <a:tab pos="4221767" algn="l"/>
              </a:tabLst>
              <a:defRPr/>
            </a:pPr>
            <a:endParaRPr sz="3100" b="1" kern="0" cap="all" spc="256" dirty="0">
              <a:solidFill>
                <a:srgbClr val="211A52"/>
              </a:solidFill>
              <a:latin typeface="Arial"/>
              <a:cs typeface="Arial"/>
            </a:endParaRPr>
          </a:p>
        </p:txBody>
      </p:sp>
      <p:sp>
        <p:nvSpPr>
          <p:cNvPr id="33" name="object 7"/>
          <p:cNvSpPr txBox="1"/>
          <p:nvPr/>
        </p:nvSpPr>
        <p:spPr>
          <a:xfrm>
            <a:off x="1016000" y="6126164"/>
            <a:ext cx="9584267" cy="295276"/>
          </a:xfrm>
          <a:prstGeom prst="rect">
            <a:avLst/>
          </a:prstGeom>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Bef>
                <a:spcPts val="224"/>
              </a:spcBef>
              <a:defRPr/>
            </a:pPr>
            <a:r>
              <a:rPr lang="da-DK" sz="1000" b="1" kern="0" cap="all" spc="256" dirty="0">
                <a:solidFill>
                  <a:schemeClr val="tx1">
                    <a:lumMod val="50000"/>
                    <a:lumOff val="50000"/>
                  </a:schemeClr>
                </a:solidFill>
                <a:latin typeface="Arial"/>
                <a:cs typeface="Arial"/>
              </a:rPr>
              <a:t>Det sundhedsvidenskabelige fakultet</a:t>
            </a:r>
          </a:p>
          <a:p>
            <a:pPr algn="ctr">
              <a:spcBef>
                <a:spcPts val="224"/>
              </a:spcBef>
              <a:defRPr/>
            </a:pPr>
            <a:r>
              <a:rPr lang="da-DK" sz="1000" kern="0" cap="all" spc="256" dirty="0">
                <a:solidFill>
                  <a:schemeClr val="tx1">
                    <a:lumMod val="50000"/>
                    <a:lumOff val="50000"/>
                  </a:schemeClr>
                </a:solidFill>
                <a:latin typeface="Arial"/>
                <a:cs typeface="Arial"/>
              </a:rPr>
              <a:t>AALBORG universitet</a:t>
            </a:r>
          </a:p>
        </p:txBody>
      </p:sp>
      <p:sp>
        <p:nvSpPr>
          <p:cNvPr id="2" name="Rektangel 1"/>
          <p:cNvSpPr/>
          <p:nvPr/>
        </p:nvSpPr>
        <p:spPr>
          <a:xfrm>
            <a:off x="-1006764" y="0"/>
            <a:ext cx="13309600" cy="78613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a:defRPr/>
            </a:pPr>
            <a:endParaRPr lang="da-DK"/>
          </a:p>
        </p:txBody>
      </p:sp>
      <p:pic>
        <p:nvPicPr>
          <p:cNvPr id="4" name="Billede 3" descr="Et billede, der indeholder tekst, Font/skrifttype, plakat, Grafik&#10;&#10;Automatisk genereret beskrivelse">
            <a:extLst>
              <a:ext uri="{FF2B5EF4-FFF2-40B4-BE49-F238E27FC236}">
                <a16:creationId xmlns:a16="http://schemas.microsoft.com/office/drawing/2014/main" id="{3E341984-8C03-EE7C-C746-BFA70E39E2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57452" y="2550154"/>
            <a:ext cx="1501361" cy="1757691"/>
          </a:xfrm>
          <a:prstGeom prst="rect">
            <a:avLst/>
          </a:prstGeom>
        </p:spPr>
      </p:pic>
    </p:spTree>
    <p:extLst>
      <p:ext uri="{BB962C8B-B14F-4D97-AF65-F5344CB8AC3E}">
        <p14:creationId xmlns:p14="http://schemas.microsoft.com/office/powerpoint/2010/main" val="347256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
            <a:ext cx="12192000" cy="6858000"/>
          </a:xfrm>
          <a:prstGeom prst="rect">
            <a:avLst/>
          </a:prstGeom>
          <a:pattFill prst="pct10">
            <a:fgClr>
              <a:schemeClr val="tx1"/>
            </a:fgClr>
            <a:bgClr>
              <a:schemeClr val="bg1"/>
            </a:bgClr>
          </a:pattFill>
        </p:spPr>
      </p:pic>
      <p:sp>
        <p:nvSpPr>
          <p:cNvPr id="3" name="Titel 2"/>
          <p:cNvSpPr>
            <a:spLocks noGrp="1"/>
          </p:cNvSpPr>
          <p:nvPr>
            <p:ph type="title"/>
          </p:nvPr>
        </p:nvSpPr>
        <p:spPr>
          <a:xfrm>
            <a:off x="2441575" y="2544415"/>
            <a:ext cx="7341129" cy="998885"/>
          </a:xfrm>
        </p:spPr>
        <p:txBody>
          <a:bodyPr anchor="ctr"/>
          <a:lstStyle/>
          <a:p>
            <a:r>
              <a:rPr lang="da-DK" sz="3600" dirty="0">
                <a:solidFill>
                  <a:srgbClr val="211A52"/>
                </a:solidFill>
                <a:latin typeface="Arial Black" panose="020B0604020202020204" pitchFamily="34" charset="0"/>
                <a:cs typeface="Arial Black" panose="020B0604020202020204" pitchFamily="34" charset="0"/>
              </a:rPr>
              <a:t>INSTITUTTER</a:t>
            </a:r>
          </a:p>
        </p:txBody>
      </p:sp>
    </p:spTree>
    <p:extLst>
      <p:ext uri="{BB962C8B-B14F-4D97-AF65-F5344CB8AC3E}">
        <p14:creationId xmlns:p14="http://schemas.microsoft.com/office/powerpoint/2010/main" val="201413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DBC71A3D-0301-9D9A-AE37-DAF003523856}"/>
              </a:ext>
            </a:extLst>
          </p:cNvPr>
          <p:cNvSpPr/>
          <p:nvPr/>
        </p:nvSpPr>
        <p:spPr>
          <a:xfrm>
            <a:off x="7427913" y="3428999"/>
            <a:ext cx="4764086" cy="3429001"/>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kstfelt 8">
            <a:extLst>
              <a:ext uri="{FF2B5EF4-FFF2-40B4-BE49-F238E27FC236}">
                <a16:creationId xmlns:a16="http://schemas.microsoft.com/office/drawing/2014/main" id="{DDAB5DEE-7F3C-4A86-ACDB-72639A165CBC}"/>
              </a:ext>
            </a:extLst>
          </p:cNvPr>
          <p:cNvSpPr txBox="1"/>
          <p:nvPr/>
        </p:nvSpPr>
        <p:spPr>
          <a:xfrm>
            <a:off x="7165912" y="3492498"/>
            <a:ext cx="5140388" cy="3400510"/>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a:cs typeface="Arial"/>
              </a:rPr>
              <a:t>SIGNATURPROJEKTER</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lvl="0" indent="-171450">
              <a:lnSpc>
                <a:spcPct val="120000"/>
              </a:lnSpc>
              <a:spcBef>
                <a:spcPts val="0"/>
              </a:spcBef>
              <a:buFont typeface="Arial" panose="020B0604020202020204" pitchFamily="34" charset="0"/>
              <a:buChar char="•"/>
            </a:pPr>
            <a:r>
              <a:rPr lang="da-DK" sz="1200" b="1" dirty="0" err="1">
                <a:solidFill>
                  <a:schemeClr val="bg1"/>
                </a:solidFill>
                <a:latin typeface="Arial"/>
                <a:cs typeface="Arial"/>
              </a:rPr>
              <a:t>Microflora</a:t>
            </a:r>
            <a:r>
              <a:rPr lang="da-DK" sz="1200" b="1" dirty="0">
                <a:solidFill>
                  <a:schemeClr val="bg1"/>
                </a:solidFill>
                <a:latin typeface="Arial"/>
                <a:cs typeface="Arial"/>
              </a:rPr>
              <a:t> Danica</a:t>
            </a:r>
            <a:r>
              <a:rPr lang="da-DK" sz="1200" dirty="0">
                <a:solidFill>
                  <a:schemeClr val="bg1"/>
                </a:solidFill>
                <a:latin typeface="Arial"/>
                <a:cs typeface="Arial"/>
              </a:rPr>
              <a:t>: Kortlægning af samtlige </a:t>
            </a:r>
            <a:br>
              <a:rPr lang="da-DK" sz="1200" dirty="0">
                <a:solidFill>
                  <a:schemeClr val="bg1"/>
                </a:solidFill>
                <a:latin typeface="Arial"/>
                <a:cs typeface="Arial"/>
              </a:rPr>
            </a:br>
            <a:r>
              <a:rPr lang="da-DK" sz="1200" dirty="0">
                <a:solidFill>
                  <a:schemeClr val="bg1"/>
                </a:solidFill>
                <a:latin typeface="Arial"/>
                <a:cs typeface="Arial"/>
              </a:rPr>
              <a:t>mikroorganismer i Danmark</a:t>
            </a:r>
          </a:p>
          <a:p>
            <a:pPr marL="171450" indent="-171450">
              <a:lnSpc>
                <a:spcPct val="120000"/>
              </a:lnSpc>
              <a:buFont typeface="Arial,Sans-Serif" panose="020B0604020202020204" pitchFamily="34" charset="0"/>
              <a:buChar char="•"/>
            </a:pPr>
            <a:r>
              <a:rPr lang="da-DK" sz="1200" b="1" dirty="0" err="1">
                <a:solidFill>
                  <a:schemeClr val="bg1"/>
                </a:solidFill>
                <a:latin typeface="Arial"/>
                <a:cs typeface="Arial"/>
              </a:rPr>
              <a:t>NewGLASS</a:t>
            </a:r>
            <a:r>
              <a:rPr lang="da-DK" sz="1200" dirty="0">
                <a:solidFill>
                  <a:schemeClr val="bg1"/>
                </a:solidFill>
                <a:latin typeface="Arial"/>
                <a:cs typeface="Arial"/>
              </a:rPr>
              <a:t>: Forudsigelse af struktur for brudsikkert glas</a:t>
            </a:r>
          </a:p>
          <a:p>
            <a:pPr marL="171450" indent="-171450">
              <a:lnSpc>
                <a:spcPct val="120000"/>
              </a:lnSpc>
              <a:buFont typeface="Arial,Sans-Serif" panose="020B0604020202020204" pitchFamily="34" charset="0"/>
              <a:buChar char="•"/>
            </a:pPr>
            <a:r>
              <a:rPr lang="da-DK" sz="1200" b="1" spc="-20" dirty="0">
                <a:solidFill>
                  <a:schemeClr val="bg1"/>
                </a:solidFill>
                <a:latin typeface="Arial"/>
                <a:cs typeface="Arial"/>
              </a:rPr>
              <a:t>Grass4Food</a:t>
            </a:r>
            <a:r>
              <a:rPr lang="da-DK" sz="1200" spc="-20" dirty="0">
                <a:solidFill>
                  <a:schemeClr val="bg1"/>
                </a:solidFill>
                <a:latin typeface="Arial"/>
                <a:cs typeface="Arial"/>
              </a:rPr>
              <a:t>: </a:t>
            </a:r>
            <a:r>
              <a:rPr lang="da-DK" sz="1200" spc="-20" dirty="0" err="1">
                <a:solidFill>
                  <a:schemeClr val="bg1"/>
                </a:solidFill>
                <a:latin typeface="Arial"/>
                <a:cs typeface="Arial"/>
              </a:rPr>
              <a:t>Udvindelse</a:t>
            </a:r>
            <a:r>
              <a:rPr lang="da-DK" sz="1200" spc="-20" dirty="0">
                <a:solidFill>
                  <a:schemeClr val="bg1"/>
                </a:solidFill>
                <a:latin typeface="Arial"/>
                <a:cs typeface="Arial"/>
              </a:rPr>
              <a:t> af foder- og fødevareprotein fra græs</a:t>
            </a:r>
          </a:p>
          <a:p>
            <a:pPr marL="171450" lvl="0" indent="-171450">
              <a:lnSpc>
                <a:spcPct val="120000"/>
              </a:lnSpc>
              <a:spcBef>
                <a:spcPts val="0"/>
              </a:spcBef>
              <a:buFont typeface="Arial" panose="020B0604020202020204" pitchFamily="34" charset="0"/>
              <a:buChar char="•"/>
            </a:pPr>
            <a:r>
              <a:rPr lang="da-DK" sz="1200" b="1" spc="-20" dirty="0">
                <a:solidFill>
                  <a:schemeClr val="bg1"/>
                </a:solidFill>
                <a:latin typeface="Arial"/>
                <a:cs typeface="Arial"/>
              </a:rPr>
              <a:t>INNO-H2S</a:t>
            </a:r>
            <a:r>
              <a:rPr lang="da-DK" sz="1200" spc="-20" dirty="0">
                <a:solidFill>
                  <a:schemeClr val="bg1"/>
                </a:solidFill>
                <a:latin typeface="Arial"/>
                <a:cs typeface="Arial"/>
              </a:rPr>
              <a:t>: Reduktion af miljøpåvirkning fra naturgasudvinding</a:t>
            </a:r>
          </a:p>
          <a:p>
            <a:pPr marL="171450" lvl="0" indent="-171450">
              <a:lnSpc>
                <a:spcPct val="120000"/>
              </a:lnSpc>
              <a:spcBef>
                <a:spcPts val="0"/>
              </a:spcBef>
              <a:buFont typeface="Arial" panose="020B0604020202020204" pitchFamily="34" charset="0"/>
              <a:buChar char="•"/>
            </a:pPr>
            <a:r>
              <a:rPr lang="da-DK" sz="1200" b="1" dirty="0">
                <a:solidFill>
                  <a:schemeClr val="bg1"/>
                </a:solidFill>
                <a:latin typeface="Arial"/>
                <a:cs typeface="Arial"/>
              </a:rPr>
              <a:t>JAMBO</a:t>
            </a:r>
            <a:r>
              <a:rPr lang="da-DK" sz="1200" dirty="0">
                <a:solidFill>
                  <a:schemeClr val="bg1"/>
                </a:solidFill>
                <a:latin typeface="Arial"/>
                <a:cs typeface="Arial"/>
              </a:rPr>
              <a:t>: Undersøgelse af bundslæbende fiskeredskabers påvirkning</a:t>
            </a:r>
          </a:p>
          <a:p>
            <a:pPr marL="171450" indent="-171450">
              <a:lnSpc>
                <a:spcPct val="120000"/>
              </a:lnSpc>
              <a:buFont typeface="Arial" panose="020B0604020202020204" pitchFamily="34" charset="0"/>
              <a:buChar char="•"/>
            </a:pPr>
            <a:r>
              <a:rPr lang="da-DK" sz="1200" b="1" dirty="0" err="1">
                <a:solidFill>
                  <a:schemeClr val="bg1"/>
                </a:solidFill>
                <a:latin typeface="Arial"/>
                <a:cs typeface="Arial"/>
              </a:rPr>
              <a:t>Folbigg</a:t>
            </a:r>
            <a:r>
              <a:rPr lang="da-DK" sz="1200" b="1" dirty="0">
                <a:solidFill>
                  <a:schemeClr val="bg1"/>
                </a:solidFill>
                <a:latin typeface="Arial"/>
                <a:cs typeface="Arial"/>
              </a:rPr>
              <a:t>-sagen</a:t>
            </a:r>
            <a:r>
              <a:rPr lang="da-DK" sz="1200" dirty="0">
                <a:solidFill>
                  <a:schemeClr val="bg1"/>
                </a:solidFill>
                <a:latin typeface="Arial"/>
                <a:cs typeface="Arial"/>
              </a:rPr>
              <a:t>: Forskning i </a:t>
            </a:r>
            <a:r>
              <a:rPr lang="da-DK" sz="1200" dirty="0" err="1">
                <a:solidFill>
                  <a:schemeClr val="bg1"/>
                </a:solidFill>
                <a:latin typeface="Arial"/>
                <a:cs typeface="Arial"/>
              </a:rPr>
              <a:t>calmodulin</a:t>
            </a:r>
            <a:r>
              <a:rPr lang="da-DK" sz="1200" dirty="0">
                <a:solidFill>
                  <a:schemeClr val="bg1"/>
                </a:solidFill>
                <a:latin typeface="Arial"/>
                <a:cs typeface="Arial"/>
              </a:rPr>
              <a:t> fører til frifindelse</a:t>
            </a:r>
          </a:p>
          <a:p>
            <a:pPr marL="171450" indent="-171450">
              <a:lnSpc>
                <a:spcPct val="120000"/>
              </a:lnSpc>
              <a:buFont typeface="Arial" panose="020B0604020202020204" pitchFamily="34" charset="0"/>
              <a:buChar char="•"/>
            </a:pPr>
            <a:r>
              <a:rPr lang="da-DK" sz="1200" b="1" spc="-20" dirty="0">
                <a:solidFill>
                  <a:schemeClr val="bg1"/>
                </a:solidFill>
                <a:latin typeface="Arial"/>
                <a:cs typeface="Arial"/>
              </a:rPr>
              <a:t>BEYONDBATTREC</a:t>
            </a:r>
            <a:r>
              <a:rPr lang="da-DK" sz="1200" spc="-20" dirty="0">
                <a:solidFill>
                  <a:schemeClr val="bg1"/>
                </a:solidFill>
                <a:latin typeface="Arial"/>
                <a:cs typeface="Arial"/>
              </a:rPr>
              <a:t>: Genanvendelse af grundstoffer i batterier</a:t>
            </a:r>
          </a:p>
          <a:p>
            <a:pPr marL="171450" indent="-171450">
              <a:lnSpc>
                <a:spcPct val="120000"/>
              </a:lnSpc>
              <a:buFont typeface="Arial" panose="020B0604020202020204" pitchFamily="34" charset="0"/>
              <a:buChar char="•"/>
            </a:pPr>
            <a:r>
              <a:rPr lang="da-DK" sz="1200" b="1" dirty="0" err="1">
                <a:solidFill>
                  <a:schemeClr val="bg1"/>
                </a:solidFill>
                <a:latin typeface="Arial"/>
                <a:cs typeface="Arial"/>
              </a:rPr>
              <a:t>RePair</a:t>
            </a:r>
            <a:r>
              <a:rPr lang="da-DK" sz="1200" dirty="0">
                <a:solidFill>
                  <a:schemeClr val="bg1"/>
                </a:solidFill>
                <a:latin typeface="Arial"/>
                <a:cs typeface="Arial"/>
              </a:rPr>
              <a:t>: Miljøgenopretning af Ormstrup Sø ved Bjerringbro</a:t>
            </a:r>
          </a:p>
          <a:p>
            <a:pPr marL="171450" indent="-171450">
              <a:lnSpc>
                <a:spcPct val="120000"/>
              </a:lnSpc>
              <a:buFont typeface="Arial" panose="020B0604020202020204" pitchFamily="34" charset="0"/>
              <a:buChar char="•"/>
            </a:pPr>
            <a:r>
              <a:rPr lang="da-DK" sz="1200" b="1" dirty="0">
                <a:solidFill>
                  <a:schemeClr val="bg1"/>
                </a:solidFill>
                <a:latin typeface="Arial"/>
                <a:cs typeface="Arial"/>
              </a:rPr>
              <a:t>GIOS</a:t>
            </a:r>
            <a:r>
              <a:rPr lang="da-DK" sz="1200" dirty="0">
                <a:solidFill>
                  <a:schemeClr val="bg1"/>
                </a:solidFill>
                <a:latin typeface="Arial"/>
                <a:cs typeface="Arial"/>
              </a:rPr>
              <a:t>: Infrastruktur til klimaforandringsforskning på Grønland</a:t>
            </a:r>
          </a:p>
          <a:p>
            <a:pPr lvl="0">
              <a:lnSpc>
                <a:spcPct val="140000"/>
              </a:lnSpc>
              <a:spcBef>
                <a:spcPts val="0"/>
              </a:spcBef>
            </a:pPr>
            <a:endParaRPr lang="da-DK" sz="1200" dirty="0">
              <a:solidFill>
                <a:schemeClr val="bg1"/>
              </a:solidFill>
            </a:endParaRPr>
          </a:p>
        </p:txBody>
      </p:sp>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pic>
        <p:nvPicPr>
          <p:cNvPr id="7" name="Pladsholder til billede 6"/>
          <p:cNvPicPr>
            <a:picLocks noGrp="1" noChangeAspect="1"/>
          </p:cNvPicPr>
          <p:nvPr>
            <p:ph type="pic" sz="quarter" idx="14"/>
          </p:nvPr>
        </p:nvPicPr>
        <p:blipFill>
          <a:blip r:embed="rId3" cstate="email">
            <a:extLst>
              <a:ext uri="{28A0092B-C50C-407E-A947-70E740481C1C}">
                <a14:useLocalDpi xmlns:a14="http://schemas.microsoft.com/office/drawing/2010/main" val="0"/>
              </a:ext>
            </a:extLst>
          </a:blip>
          <a:srcRect/>
          <a:stretch/>
        </p:blipFill>
        <p:spPr>
          <a:xfrm>
            <a:off x="7427912" y="-1"/>
            <a:ext cx="4764087" cy="3429001"/>
          </a:xfrm>
          <a:prstGeom prst="rect">
            <a:avLst/>
          </a:prstGeom>
        </p:spPr>
      </p:pic>
      <p:sp>
        <p:nvSpPr>
          <p:cNvPr id="4" name="Titel 3"/>
          <p:cNvSpPr>
            <a:spLocks noGrp="1"/>
          </p:cNvSpPr>
          <p:nvPr>
            <p:ph type="title"/>
          </p:nvPr>
        </p:nvSpPr>
        <p:spPr>
          <a:xfrm>
            <a:off x="574675" y="390292"/>
            <a:ext cx="6300788"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KEMI OG BIOVIDENSKAB</a:t>
            </a:r>
          </a:p>
        </p:txBody>
      </p:sp>
      <p:sp>
        <p:nvSpPr>
          <p:cNvPr id="5" name="Pladsholder til tekst 4"/>
          <p:cNvSpPr>
            <a:spLocks noGrp="1"/>
          </p:cNvSpPr>
          <p:nvPr>
            <p:ph type="body" sz="quarter" idx="15"/>
          </p:nvPr>
        </p:nvSpPr>
        <p:spPr>
          <a:xfrm>
            <a:off x="587375" y="1963934"/>
            <a:ext cx="6448426" cy="4314825"/>
          </a:xfrm>
        </p:spPr>
        <p:txBody>
          <a:bodyPr>
            <a:noAutofit/>
          </a:bodyPr>
          <a:lstStyle/>
          <a:p>
            <a:pPr marL="0" indent="0">
              <a:lnSpc>
                <a:spcPct val="120000"/>
              </a:lnSpc>
              <a:spcBef>
                <a:spcPts val="1200"/>
              </a:spcBef>
              <a:buNone/>
            </a:pPr>
            <a:r>
              <a:rPr lang="da-DK" sz="1400" dirty="0">
                <a:solidFill>
                  <a:srgbClr val="211A52"/>
                </a:solidFill>
                <a:latin typeface="Arial"/>
                <a:ea typeface="Calibri"/>
                <a:cs typeface="Arial"/>
              </a:rPr>
              <a:t>Instituttet forsker og uddanner bachelorer, kandidater og </a:t>
            </a:r>
            <a:r>
              <a:rPr lang="da-DK" sz="1400" dirty="0" err="1">
                <a:solidFill>
                  <a:srgbClr val="211A52"/>
                </a:solidFill>
                <a:latin typeface="Arial"/>
                <a:ea typeface="Calibri"/>
                <a:cs typeface="Arial"/>
              </a:rPr>
              <a:t>ph.d.’er</a:t>
            </a:r>
            <a:r>
              <a:rPr lang="da-DK" sz="1400" dirty="0">
                <a:solidFill>
                  <a:srgbClr val="211A52"/>
                </a:solidFill>
                <a:latin typeface="Arial"/>
                <a:ea typeface="Calibri"/>
                <a:cs typeface="Arial"/>
              </a:rPr>
              <a:t> inden for biologi, kemi, bioteknologi, bioingeniørvidenskab, miljøvidenskab og </a:t>
            </a:r>
            <a:r>
              <a:rPr lang="da-DK" sz="1400" dirty="0" err="1">
                <a:solidFill>
                  <a:srgbClr val="211A52"/>
                </a:solidFill>
                <a:latin typeface="Arial"/>
                <a:ea typeface="Calibri"/>
                <a:cs typeface="Arial"/>
              </a:rPr>
              <a:t>kemiteknik</a:t>
            </a:r>
            <a:r>
              <a:rPr lang="da-DK" sz="1400" dirty="0">
                <a:solidFill>
                  <a:srgbClr val="211A52"/>
                </a:solidFill>
                <a:latin typeface="Arial"/>
                <a:ea typeface="Calibri"/>
                <a:cs typeface="Arial"/>
              </a:rPr>
              <a:t>.</a:t>
            </a:r>
            <a:br>
              <a:rPr lang="da-DK" sz="1400" b="1" dirty="0">
                <a:solidFill>
                  <a:srgbClr val="211A52"/>
                </a:solidFill>
                <a:latin typeface="Arial"/>
                <a:ea typeface="Calibri"/>
                <a:cs typeface="Arial"/>
              </a:rPr>
            </a:br>
            <a:r>
              <a:rPr lang="da-DK" sz="1400" dirty="0">
                <a:solidFill>
                  <a:srgbClr val="211A52"/>
                </a:solidFill>
                <a:effectLst/>
                <a:latin typeface="Arial"/>
                <a:ea typeface="Calibri"/>
                <a:cs typeface="Arial"/>
              </a:rPr>
              <a:t>Instituttet skaber grundlæggende og anvendt viden, der</a:t>
            </a:r>
            <a:r>
              <a:rPr lang="da-DK" sz="1400" dirty="0">
                <a:solidFill>
                  <a:schemeClr val="bg1">
                    <a:lumMod val="85000"/>
                  </a:schemeClr>
                </a:solidFill>
                <a:effectLst/>
                <a:latin typeface="Arial"/>
                <a:ea typeface="Calibri"/>
                <a:cs typeface="Arial"/>
              </a:rPr>
              <a:t> </a:t>
            </a:r>
            <a:r>
              <a:rPr lang="da-DK" sz="1400" dirty="0">
                <a:solidFill>
                  <a:srgbClr val="211A52"/>
                </a:solidFill>
                <a:effectLst/>
                <a:latin typeface="Arial"/>
                <a:ea typeface="Calibri"/>
                <a:cs typeface="Arial"/>
              </a:rPr>
              <a:t>bygger bro mellem ingeniør- og naturvidenskab samt integrerer den nyeste forskning i problembaserede uddannelser i både Aalborg og Esbjerg.</a:t>
            </a:r>
            <a:br>
              <a:rPr lang="da-DK" sz="1400" b="1" dirty="0">
                <a:solidFill>
                  <a:srgbClr val="211A52"/>
                </a:solidFill>
                <a:effectLst/>
                <a:latin typeface="Arial" panose="020B0604020202020204" pitchFamily="34" charset="0"/>
                <a:ea typeface="Calibri" panose="020F0502020204030204" pitchFamily="34" charset="0"/>
                <a:cs typeface="Arial" panose="020B0604020202020204" pitchFamily="34" charset="0"/>
              </a:rPr>
            </a:br>
            <a:br>
              <a:rPr lang="da-DK" sz="1400" b="1" dirty="0">
                <a:solidFill>
                  <a:srgbClr val="211A52"/>
                </a:solidFill>
                <a:effectLst/>
                <a:latin typeface="Arial" panose="020B0604020202020204" pitchFamily="34" charset="0"/>
                <a:ea typeface="Calibri" panose="020F0502020204030204" pitchFamily="34" charset="0"/>
                <a:cs typeface="Arial" panose="020B0604020202020204" pitchFamily="34" charset="0"/>
              </a:rPr>
            </a:br>
            <a:r>
              <a:rPr lang="da-DK" sz="1400" b="1" dirty="0">
                <a:solidFill>
                  <a:srgbClr val="211A52"/>
                </a:solidFill>
                <a:latin typeface="Arial"/>
                <a:cs typeface="Arial"/>
              </a:rPr>
              <a:t>STYRKEPOSITIONER NU OG I FREMTIDEN</a:t>
            </a:r>
          </a:p>
          <a:p>
            <a:pPr>
              <a:lnSpc>
                <a:spcPct val="110000"/>
              </a:lnSpc>
            </a:pPr>
            <a:r>
              <a:rPr lang="da-DK" sz="1400" dirty="0">
                <a:solidFill>
                  <a:srgbClr val="211A52"/>
                </a:solidFill>
                <a:latin typeface="Arial"/>
                <a:cs typeface="Arial"/>
              </a:rPr>
              <a:t>Biodiversitet og biomonitorering</a:t>
            </a:r>
          </a:p>
          <a:p>
            <a:pPr>
              <a:lnSpc>
                <a:spcPct val="110000"/>
              </a:lnSpc>
            </a:pPr>
            <a:r>
              <a:rPr lang="da-DK" sz="1400" dirty="0">
                <a:solidFill>
                  <a:srgbClr val="211A52"/>
                </a:solidFill>
                <a:latin typeface="Arial"/>
                <a:cs typeface="Arial"/>
              </a:rPr>
              <a:t>Fremtidens fødevarer og bioprocesser</a:t>
            </a:r>
            <a:endParaRPr lang="en-US" sz="1400" dirty="0">
              <a:solidFill>
                <a:srgbClr val="000000"/>
              </a:solidFill>
              <a:latin typeface="Arial"/>
              <a:cs typeface="Arial"/>
            </a:endParaRPr>
          </a:p>
          <a:p>
            <a:pPr>
              <a:lnSpc>
                <a:spcPct val="110000"/>
              </a:lnSpc>
            </a:pPr>
            <a:r>
              <a:rPr lang="da-DK" sz="1400" dirty="0">
                <a:solidFill>
                  <a:srgbClr val="211A52"/>
                </a:solidFill>
                <a:latin typeface="Arial"/>
                <a:cs typeface="Arial"/>
              </a:rPr>
              <a:t>Funktionelle materialer og glaskemi</a:t>
            </a:r>
            <a:endParaRPr lang="en-US" sz="1400" dirty="0">
              <a:solidFill>
                <a:srgbClr val="000000"/>
              </a:solidFill>
              <a:latin typeface="Arial"/>
              <a:cs typeface="Arial"/>
            </a:endParaRPr>
          </a:p>
          <a:p>
            <a:pPr>
              <a:lnSpc>
                <a:spcPct val="110000"/>
              </a:lnSpc>
            </a:pPr>
            <a:r>
              <a:rPr lang="da-DK" sz="1400" dirty="0">
                <a:solidFill>
                  <a:srgbClr val="211A52"/>
                </a:solidFill>
                <a:latin typeface="Arial"/>
                <a:cs typeface="Arial"/>
              </a:rPr>
              <a:t>Medicinsk bioteknologi og diagnostik</a:t>
            </a:r>
            <a:endParaRPr lang="en-US" sz="1400" dirty="0">
              <a:solidFill>
                <a:srgbClr val="000000"/>
              </a:solidFill>
              <a:latin typeface="Arial"/>
              <a:cs typeface="Arial"/>
            </a:endParaRPr>
          </a:p>
          <a:p>
            <a:pPr>
              <a:lnSpc>
                <a:spcPct val="110000"/>
              </a:lnSpc>
            </a:pPr>
            <a:r>
              <a:rPr lang="da-DK" sz="1400" dirty="0">
                <a:solidFill>
                  <a:srgbClr val="211A52"/>
                </a:solidFill>
                <a:latin typeface="Arial"/>
                <a:cs typeface="Arial"/>
              </a:rPr>
              <a:t>Miljøvidenskab og mikrobiologi</a:t>
            </a:r>
            <a:endParaRPr lang="da-DK" sz="1400" dirty="0"/>
          </a:p>
          <a:p>
            <a:pPr>
              <a:lnSpc>
                <a:spcPct val="110000"/>
              </a:lnSpc>
            </a:pPr>
            <a:r>
              <a:rPr lang="da-DK" sz="1400" dirty="0">
                <a:solidFill>
                  <a:srgbClr val="211A52"/>
                </a:solidFill>
                <a:latin typeface="Arial"/>
                <a:cs typeface="Arial"/>
              </a:rPr>
              <a:t>Teknologier til den grønne omstilling</a:t>
            </a:r>
            <a:endParaRPr lang="da-DK" sz="1400" dirty="0"/>
          </a:p>
          <a:p>
            <a:pPr lvl="0">
              <a:lnSpc>
                <a:spcPct val="110000"/>
              </a:lnSpc>
            </a:pPr>
            <a:r>
              <a:rPr lang="da-DK" sz="1400" dirty="0">
                <a:solidFill>
                  <a:srgbClr val="211A52"/>
                </a:solidFill>
                <a:latin typeface="Arial"/>
                <a:cs typeface="Arial"/>
              </a:rPr>
              <a:t>Vandrensning og genanvendelse af ressourcer</a:t>
            </a:r>
          </a:p>
        </p:txBody>
      </p:sp>
      <p:pic>
        <p:nvPicPr>
          <p:cNvPr id="11" name="Grafik 10" descr="Mikroskop kontur">
            <a:extLst>
              <a:ext uri="{FF2B5EF4-FFF2-40B4-BE49-F238E27FC236}">
                <a16:creationId xmlns:a16="http://schemas.microsoft.com/office/drawing/2014/main" id="{B57AD3C0-0CCD-4758-90E8-96A1421579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1014" y="3686738"/>
            <a:ext cx="557512" cy="557512"/>
          </a:xfrm>
          <a:prstGeom prst="rect">
            <a:avLst/>
          </a:prstGeom>
        </p:spPr>
      </p:pic>
      <p:sp>
        <p:nvSpPr>
          <p:cNvPr id="14" name="Tekstfelt 13">
            <a:extLst>
              <a:ext uri="{FF2B5EF4-FFF2-40B4-BE49-F238E27FC236}">
                <a16:creationId xmlns:a16="http://schemas.microsoft.com/office/drawing/2014/main" id="{9A51C541-0D39-9D5F-0B95-3558E72DC03E}"/>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15" name="Grafik 14" descr="Til salg kontur">
            <a:extLst>
              <a:ext uri="{FF2B5EF4-FFF2-40B4-BE49-F238E27FC236}">
                <a16:creationId xmlns:a16="http://schemas.microsoft.com/office/drawing/2014/main" id="{375390D5-F9D5-A681-FC6D-275EBEAE7FF0}"/>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493" y="-43290"/>
            <a:ext cx="413580" cy="413580"/>
          </a:xfrm>
          <a:prstGeom prst="rect">
            <a:avLst/>
          </a:prstGeom>
        </p:spPr>
      </p:pic>
      <p:pic>
        <p:nvPicPr>
          <p:cNvPr id="10" name="Billede 9" descr="Et billede, der indeholder tøj, Ansigt, person, sundhedsvæsen&#10;&#10;Indhold genereret af kunstig intelligens kan være forkert.">
            <a:extLst>
              <a:ext uri="{FF2B5EF4-FFF2-40B4-BE49-F238E27FC236}">
                <a16:creationId xmlns:a16="http://schemas.microsoft.com/office/drawing/2014/main" id="{70119AAD-C51B-32FC-55BC-2EDA6F815D40}"/>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p:blipFill>
        <p:spPr>
          <a:xfrm>
            <a:off x="7429200" y="0"/>
            <a:ext cx="4762800" cy="3430800"/>
          </a:xfrm>
          <a:prstGeom prst="rect">
            <a:avLst/>
          </a:prstGeom>
        </p:spPr>
      </p:pic>
    </p:spTree>
    <p:extLst>
      <p:ext uri="{BB962C8B-B14F-4D97-AF65-F5344CB8AC3E}">
        <p14:creationId xmlns:p14="http://schemas.microsoft.com/office/powerpoint/2010/main" val="414676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7259DDB2-5F4C-FD35-D122-BC6995C26A15}"/>
              </a:ext>
            </a:extLst>
          </p:cNvPr>
          <p:cNvSpPr/>
          <p:nvPr/>
        </p:nvSpPr>
        <p:spPr>
          <a:xfrm>
            <a:off x="7427913" y="3429001"/>
            <a:ext cx="4764086" cy="3429000"/>
          </a:xfrm>
          <a:prstGeom prst="rect">
            <a:avLst/>
          </a:prstGeom>
          <a:solidFill>
            <a:srgbClr val="0E8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Pladsholder til slidenummer 1"/>
          <p:cNvSpPr>
            <a:spLocks noGrp="1"/>
          </p:cNvSpPr>
          <p:nvPr>
            <p:ph type="sldNum" sz="quarter" idx="10"/>
          </p:nvPr>
        </p:nvSpPr>
        <p:spPr/>
        <p:txBody>
          <a:bodyPr/>
          <a:lstStyle/>
          <a:p>
            <a:pPr marL="0" marR="0" lvl="0" indent="0" algn="r" defTabSz="91433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1000" b="1" i="0" u="none" strike="noStrike" kern="1200" cap="none" spc="0" normalizeH="0" baseline="0" noProof="0" smtClean="0">
                <a:ln>
                  <a:noFill/>
                </a:ln>
                <a:solidFill>
                  <a:srgbClr val="211A52">
                    <a:alpha val="70000"/>
                  </a:srgbClr>
                </a:solidFill>
                <a:effectLst/>
                <a:uLnTx/>
                <a:uFillTx/>
                <a:latin typeface="Arial"/>
              </a:rPr>
              <a:pPr marL="0" marR="0" lvl="0" indent="0" algn="r" defTabSz="91433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dirty="0">
              <a:ln>
                <a:noFill/>
              </a:ln>
              <a:solidFill>
                <a:srgbClr val="211A52">
                  <a:alpha val="70000"/>
                </a:srgbClr>
              </a:solidFill>
              <a:effectLst/>
              <a:uLnTx/>
              <a:uFillTx/>
              <a:latin typeface="Arial"/>
            </a:endParaRPr>
          </a:p>
        </p:txBody>
      </p:sp>
      <p:pic>
        <p:nvPicPr>
          <p:cNvPr id="10" name="Pladsholder til billede 9"/>
          <p:cNvPicPr>
            <a:picLocks noGrp="1" noChangeAspect="1"/>
          </p:cNvPicPr>
          <p:nvPr>
            <p:ph type="pic" sz="quarter" idx="14"/>
          </p:nvPr>
        </p:nvPicPr>
        <p:blipFill rotWithShape="1">
          <a:blip r:embed="rId3" cstate="email">
            <a:extLst>
              <a:ext uri="{28A0092B-C50C-407E-A947-70E740481C1C}">
                <a14:useLocalDpi xmlns:a14="http://schemas.microsoft.com/office/drawing/2010/main" val="0"/>
              </a:ext>
            </a:extLst>
          </a:blip>
          <a:srcRect/>
          <a:stretch/>
        </p:blipFill>
        <p:spPr>
          <a:xfrm>
            <a:off x="7427912" y="0"/>
            <a:ext cx="4764087" cy="3429000"/>
          </a:xfrm>
        </p:spPr>
      </p:pic>
      <p:sp>
        <p:nvSpPr>
          <p:cNvPr id="4" name="Titel 3"/>
          <p:cNvSpPr>
            <a:spLocks noGrp="1"/>
          </p:cNvSpPr>
          <p:nvPr>
            <p:ph type="title"/>
          </p:nvPr>
        </p:nvSpPr>
        <p:spPr>
          <a:xfrm>
            <a:off x="574501" y="390675"/>
            <a:ext cx="4229100" cy="1486727"/>
          </a:xfrm>
        </p:spPr>
        <p:txBody>
          <a:bodyPr/>
          <a:lstStyle/>
          <a:p>
            <a:r>
              <a:rPr lang="da-DK" sz="3000" dirty="0">
                <a:solidFill>
                  <a:srgbClr val="211A52"/>
                </a:solidFill>
                <a:latin typeface="Arial Black" panose="020B0604020202020204" pitchFamily="34" charset="0"/>
                <a:cs typeface="Arial Black" panose="020B0604020202020204" pitchFamily="34" charset="0"/>
              </a:rPr>
              <a:t>INSTITUT FOR ENERGI</a:t>
            </a:r>
          </a:p>
        </p:txBody>
      </p:sp>
      <p:sp>
        <p:nvSpPr>
          <p:cNvPr id="5" name="Pladsholder til tekst 4"/>
          <p:cNvSpPr>
            <a:spLocks noGrp="1"/>
          </p:cNvSpPr>
          <p:nvPr>
            <p:ph type="body" sz="quarter" idx="15"/>
          </p:nvPr>
        </p:nvSpPr>
        <p:spPr>
          <a:xfrm>
            <a:off x="587373" y="1958975"/>
            <a:ext cx="6300789" cy="4508350"/>
          </a:xfrm>
        </p:spPr>
        <p:txBody>
          <a:bodyPr>
            <a:normAutofit fontScale="62500" lnSpcReduction="20000"/>
          </a:bodyPr>
          <a:lstStyle/>
          <a:p>
            <a:pPr marL="0" indent="0">
              <a:lnSpc>
                <a:spcPct val="140000"/>
              </a:lnSpc>
              <a:buNone/>
            </a:pPr>
            <a:r>
              <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rPr>
              <a:t>Institut for Energi uddanner og forsker inden for centrale områder som energi-effektivitet, vedvarende energi, elektrificering og CO₂-lagring. Instituttet spiller en afgørende rolle i den grønne omstilling, hvor innovation og gennemslagskraft skaber bæredygtige løsninger til fremtiden.</a:t>
            </a:r>
            <a:br>
              <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rPr>
            </a:br>
            <a:br>
              <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rPr>
            </a:br>
            <a:r>
              <a:rPr lang="da-DK" sz="2200" b="1" dirty="0">
                <a:solidFill>
                  <a:srgbClr val="012553"/>
                </a:solidFill>
                <a:latin typeface="Arial" panose="020B0604020202020204" pitchFamily="34" charset="0"/>
                <a:cs typeface="Arial" panose="020B0604020202020204" pitchFamily="34" charset="0"/>
              </a:rPr>
              <a:t>STYRKEPOSITIONER NU OG I FREMTIDEN</a:t>
            </a:r>
          </a:p>
          <a:p>
            <a:pPr>
              <a:lnSpc>
                <a:spcPct val="140000"/>
              </a:lnSpc>
            </a:pPr>
            <a:r>
              <a:rPr lang="da-DK" sz="2200" spc="-70" dirty="0">
                <a:solidFill>
                  <a:srgbClr val="012553"/>
                </a:solidFill>
                <a:latin typeface="Arial" panose="020B0604020202020204" pitchFamily="34" charset="0"/>
                <a:cs typeface="Arial" panose="020B0604020202020204" pitchFamily="34" charset="0"/>
              </a:rPr>
              <a:t>Effektelektronik - </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komponentudvikling, pålidelighed og avancerede konverterløsninger</a:t>
            </a:r>
            <a:endParaRPr lang="da-DK" sz="2200" spc="-70" dirty="0">
              <a:solidFill>
                <a:srgbClr val="012553"/>
              </a:solidFill>
              <a:latin typeface="Arial" panose="020B0604020202020204" pitchFamily="34" charset="0"/>
              <a:cs typeface="Arial" panose="020B0604020202020204" pitchFamily="34" charset="0"/>
            </a:endParaRPr>
          </a:p>
          <a:p>
            <a:pPr>
              <a:lnSpc>
                <a:spcPct val="140000"/>
              </a:lnSpc>
            </a:pPr>
            <a:r>
              <a:rPr lang="da-DK" sz="2200" dirty="0">
                <a:solidFill>
                  <a:srgbClr val="012553"/>
                </a:solidFill>
                <a:latin typeface="Arial" panose="020B0604020202020204" pitchFamily="34" charset="0"/>
                <a:cs typeface="Arial" panose="020B0604020202020204" pitchFamily="34" charset="0"/>
              </a:rPr>
              <a:t>Smarte energisystemer - </a:t>
            </a:r>
            <a:r>
              <a:rPr lang="da-DK" sz="220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fleksibilitet, sektorkobling og intelligent styring</a:t>
            </a:r>
            <a:endParaRPr lang="da-DK" sz="2200" dirty="0">
              <a:solidFill>
                <a:srgbClr val="012553"/>
              </a:solidFill>
              <a:latin typeface="Arial" panose="020B0604020202020204" pitchFamily="34" charset="0"/>
              <a:cs typeface="Arial" panose="020B0604020202020204" pitchFamily="34" charset="0"/>
            </a:endParaRPr>
          </a:p>
          <a:p>
            <a:pPr>
              <a:lnSpc>
                <a:spcPct val="140000"/>
              </a:lnSpc>
            </a:pPr>
            <a:r>
              <a:rPr lang="da-DK" sz="2200" spc="-70" dirty="0">
                <a:solidFill>
                  <a:srgbClr val="012553"/>
                </a:solidFill>
                <a:latin typeface="Arial" panose="020B0604020202020204" pitchFamily="34" charset="0"/>
                <a:cs typeface="Arial" panose="020B0604020202020204" pitchFamily="34" charset="0"/>
              </a:rPr>
              <a:t>Bæredygtigt brændstof og </a:t>
            </a:r>
            <a:r>
              <a:rPr lang="da-DK" sz="2200" spc="-70" dirty="0" err="1">
                <a:solidFill>
                  <a:srgbClr val="012553"/>
                </a:solidFill>
                <a:latin typeface="Arial" panose="020B0604020202020204" pitchFamily="34" charset="0"/>
                <a:cs typeface="Arial" panose="020B0604020202020204" pitchFamily="34" charset="0"/>
              </a:rPr>
              <a:t>biorefinery</a:t>
            </a:r>
            <a:r>
              <a:rPr lang="da-DK" sz="2200" spc="-70" dirty="0">
                <a:solidFill>
                  <a:srgbClr val="012553"/>
                </a:solidFill>
                <a:latin typeface="Arial" panose="020B0604020202020204" pitchFamily="34" charset="0"/>
                <a:cs typeface="Arial" panose="020B0604020202020204" pitchFamily="34" charset="0"/>
              </a:rPr>
              <a:t> - </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P2X, </a:t>
            </a:r>
            <a:r>
              <a:rPr lang="da-DK" sz="2200" spc="-70" dirty="0" err="1">
                <a:solidFill>
                  <a:srgbClr val="012553"/>
                </a:solidFill>
                <a:effectLst/>
                <a:latin typeface="Arial" panose="020B0604020202020204" pitchFamily="34" charset="0"/>
                <a:ea typeface="Times New Roman" panose="02020603050405020304" pitchFamily="18" charset="0"/>
                <a:cs typeface="Arial" panose="020B0604020202020204" pitchFamily="34" charset="0"/>
              </a:rPr>
              <a:t>carbon</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 </a:t>
            </a:r>
            <a:r>
              <a:rPr lang="da-DK" sz="2200" spc="-70" dirty="0" err="1">
                <a:solidFill>
                  <a:srgbClr val="012553"/>
                </a:solidFill>
                <a:effectLst/>
                <a:latin typeface="Arial" panose="020B0604020202020204" pitchFamily="34" charset="0"/>
                <a:ea typeface="Times New Roman" panose="02020603050405020304" pitchFamily="18" charset="0"/>
                <a:cs typeface="Arial" panose="020B0604020202020204" pitchFamily="34" charset="0"/>
              </a:rPr>
              <a:t>capture</a:t>
            </a:r>
            <a:r>
              <a:rPr lang="da-DK" sz="2200" spc="-7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 bio-olie og cirkularitet</a:t>
            </a:r>
            <a:endParaRPr lang="da-DK" sz="2200" spc="-70" dirty="0">
              <a:solidFill>
                <a:srgbClr val="012553"/>
              </a:solidFill>
              <a:latin typeface="Arial" panose="020B0604020202020204" pitchFamily="34" charset="0"/>
              <a:cs typeface="Arial" panose="020B0604020202020204" pitchFamily="34" charset="0"/>
            </a:endParaRPr>
          </a:p>
          <a:p>
            <a:pPr>
              <a:lnSpc>
                <a:spcPct val="140000"/>
              </a:lnSpc>
            </a:pPr>
            <a:r>
              <a:rPr lang="en-US" sz="2200" dirty="0" err="1">
                <a:solidFill>
                  <a:srgbClr val="012553"/>
                </a:solidFill>
                <a:latin typeface="Arial" panose="020B0604020202020204" pitchFamily="34" charset="0"/>
                <a:cs typeface="Arial" panose="020B0604020202020204" pitchFamily="34" charset="0"/>
              </a:rPr>
              <a:t>Elektrifiserede</a:t>
            </a:r>
            <a:r>
              <a:rPr lang="en-US" sz="2200" dirty="0">
                <a:solidFill>
                  <a:srgbClr val="012553"/>
                </a:solidFill>
                <a:latin typeface="Arial" panose="020B0604020202020204" pitchFamily="34" charset="0"/>
                <a:cs typeface="Arial" panose="020B0604020202020204" pitchFamily="34" charset="0"/>
              </a:rPr>
              <a:t> og </a:t>
            </a:r>
            <a:r>
              <a:rPr lang="en-US" sz="2200" dirty="0" err="1">
                <a:solidFill>
                  <a:srgbClr val="012553"/>
                </a:solidFill>
                <a:latin typeface="Arial" panose="020B0604020202020204" pitchFamily="34" charset="0"/>
                <a:cs typeface="Arial" panose="020B0604020202020204" pitchFamily="34" charset="0"/>
              </a:rPr>
              <a:t>integrerede</a:t>
            </a:r>
            <a:r>
              <a:rPr lang="en-US" sz="2200" dirty="0">
                <a:solidFill>
                  <a:srgbClr val="012553"/>
                </a:solidFill>
                <a:latin typeface="Arial" panose="020B0604020202020204" pitchFamily="34" charset="0"/>
                <a:cs typeface="Arial" panose="020B0604020202020204" pitchFamily="34" charset="0"/>
              </a:rPr>
              <a:t> </a:t>
            </a:r>
            <a:r>
              <a:rPr lang="en-US" sz="2200" dirty="0" err="1">
                <a:solidFill>
                  <a:srgbClr val="012553"/>
                </a:solidFill>
                <a:latin typeface="Arial" panose="020B0604020202020204" pitchFamily="34" charset="0"/>
                <a:cs typeface="Arial" panose="020B0604020202020204" pitchFamily="34" charset="0"/>
              </a:rPr>
              <a:t>vedvarende</a:t>
            </a:r>
            <a:r>
              <a:rPr lang="en-US" sz="2200" dirty="0">
                <a:solidFill>
                  <a:srgbClr val="012553"/>
                </a:solidFill>
                <a:latin typeface="Arial" panose="020B0604020202020204" pitchFamily="34" charset="0"/>
                <a:cs typeface="Arial" panose="020B0604020202020204" pitchFamily="34" charset="0"/>
              </a:rPr>
              <a:t> </a:t>
            </a:r>
            <a:r>
              <a:rPr lang="en-US" sz="2200" dirty="0" err="1">
                <a:solidFill>
                  <a:srgbClr val="012553"/>
                </a:solidFill>
                <a:latin typeface="Arial" panose="020B0604020202020204" pitchFamily="34" charset="0"/>
                <a:cs typeface="Arial" panose="020B0604020202020204" pitchFamily="34" charset="0"/>
              </a:rPr>
              <a:t>energisystemer</a:t>
            </a:r>
            <a:r>
              <a:rPr lang="en-US" sz="2200" dirty="0">
                <a:solidFill>
                  <a:srgbClr val="012553"/>
                </a:solidFill>
                <a:latin typeface="Arial" panose="020B0604020202020204" pitchFamily="34" charset="0"/>
                <a:cs typeface="Arial" panose="020B0604020202020204" pitchFamily="34" charset="0"/>
              </a:rPr>
              <a:t> - </a:t>
            </a:r>
            <a:r>
              <a:rPr lang="da-DK" sz="220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stabilitet, offshore og systemintegration</a:t>
            </a:r>
            <a:endPar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endParaRPr>
          </a:p>
          <a:p>
            <a:pPr>
              <a:lnSpc>
                <a:spcPct val="140000"/>
              </a:lnSpc>
            </a:pPr>
            <a:r>
              <a:rPr lang="en-US" sz="2200" dirty="0" err="1">
                <a:solidFill>
                  <a:srgbClr val="012553"/>
                </a:solidFill>
                <a:latin typeface="Arial" panose="020B0604020202020204" pitchFamily="34" charset="0"/>
                <a:cs typeface="Arial" panose="020B0604020202020204" pitchFamily="34" charset="0"/>
              </a:rPr>
              <a:t>Digitalisering</a:t>
            </a:r>
            <a:r>
              <a:rPr lang="en-US" sz="2200" dirty="0">
                <a:solidFill>
                  <a:srgbClr val="012553"/>
                </a:solidFill>
                <a:latin typeface="Arial" panose="020B0604020202020204" pitchFamily="34" charset="0"/>
                <a:cs typeface="Arial" panose="020B0604020202020204" pitchFamily="34" charset="0"/>
              </a:rPr>
              <a:t> og AI </a:t>
            </a:r>
            <a:r>
              <a:rPr lang="en-US" sz="2200" dirty="0" err="1">
                <a:solidFill>
                  <a:srgbClr val="012553"/>
                </a:solidFill>
                <a:latin typeface="Arial" panose="020B0604020202020204" pitchFamily="34" charset="0"/>
                <a:cs typeface="Arial" panose="020B0604020202020204" pitchFamily="34" charset="0"/>
              </a:rPr>
              <a:t>i</a:t>
            </a:r>
            <a:r>
              <a:rPr lang="en-US" sz="2200" dirty="0">
                <a:solidFill>
                  <a:srgbClr val="012553"/>
                </a:solidFill>
                <a:latin typeface="Arial" panose="020B0604020202020204" pitchFamily="34" charset="0"/>
                <a:cs typeface="Arial" panose="020B0604020202020204" pitchFamily="34" charset="0"/>
              </a:rPr>
              <a:t> </a:t>
            </a:r>
            <a:r>
              <a:rPr lang="en-US" sz="2200" dirty="0" err="1">
                <a:solidFill>
                  <a:srgbClr val="012553"/>
                </a:solidFill>
                <a:latin typeface="Arial" panose="020B0604020202020204" pitchFamily="34" charset="0"/>
                <a:cs typeface="Arial" panose="020B0604020202020204" pitchFamily="34" charset="0"/>
              </a:rPr>
              <a:t>energisystemer</a:t>
            </a:r>
            <a:r>
              <a:rPr lang="en-US" sz="2200" dirty="0">
                <a:solidFill>
                  <a:srgbClr val="012553"/>
                </a:solidFill>
                <a:latin typeface="Arial" panose="020B0604020202020204" pitchFamily="34" charset="0"/>
                <a:cs typeface="Arial" panose="020B0604020202020204" pitchFamily="34" charset="0"/>
              </a:rPr>
              <a:t> - </a:t>
            </a:r>
            <a:r>
              <a:rPr lang="da-DK" sz="2200" dirty="0">
                <a:solidFill>
                  <a:srgbClr val="012553"/>
                </a:solidFill>
                <a:effectLst/>
                <a:latin typeface="Arial" panose="020B0604020202020204" pitchFamily="34" charset="0"/>
                <a:ea typeface="Times New Roman" panose="02020603050405020304" pitchFamily="18" charset="0"/>
                <a:cs typeface="Arial" panose="020B0604020202020204" pitchFamily="34" charset="0"/>
              </a:rPr>
              <a:t>datadrevet optimering, fejldetektion og automatisering</a:t>
            </a:r>
            <a:endParaRPr lang="da-DK" sz="2200" dirty="0">
              <a:solidFill>
                <a:srgbClr val="012553"/>
              </a:solidFill>
              <a:effectLst/>
              <a:latin typeface="Arial" panose="020B0604020202020204" pitchFamily="34" charset="0"/>
              <a:ea typeface="Aptos" panose="020B0004020202020204" pitchFamily="34" charset="0"/>
              <a:cs typeface="Arial" panose="020B0604020202020204" pitchFamily="34" charset="0"/>
            </a:endParaRPr>
          </a:p>
          <a:p>
            <a:pPr>
              <a:lnSpc>
                <a:spcPct val="120000"/>
              </a:lnSpc>
            </a:pPr>
            <a:endParaRPr lang="en-US" sz="1400" dirty="0">
              <a:solidFill>
                <a:srgbClr val="211A52"/>
              </a:solidFill>
              <a:latin typeface="Arial" panose="020B0604020202020204" pitchFamily="34" charset="0"/>
              <a:cs typeface="Arial" panose="020B0604020202020204" pitchFamily="34" charset="0"/>
            </a:endParaRPr>
          </a:p>
          <a:p>
            <a:pPr marL="0" indent="0">
              <a:buNone/>
            </a:pPr>
            <a:endParaRPr lang="en-US" dirty="0"/>
          </a:p>
        </p:txBody>
      </p:sp>
      <p:sp>
        <p:nvSpPr>
          <p:cNvPr id="7" name="Tekstfelt 6">
            <a:extLst>
              <a:ext uri="{FF2B5EF4-FFF2-40B4-BE49-F238E27FC236}">
                <a16:creationId xmlns:a16="http://schemas.microsoft.com/office/drawing/2014/main" id="{CE3E615F-898C-488B-B024-CDF53E2B47AC}"/>
              </a:ext>
            </a:extLst>
          </p:cNvPr>
          <p:cNvSpPr txBox="1"/>
          <p:nvPr/>
        </p:nvSpPr>
        <p:spPr>
          <a:xfrm>
            <a:off x="7165132" y="3264548"/>
            <a:ext cx="4189608" cy="3791451"/>
          </a:xfrm>
          <a:prstGeom prst="rect">
            <a:avLst/>
          </a:prstGeom>
          <a:noFill/>
        </p:spPr>
        <p:txBody>
          <a:bodyPr wrap="square" lIns="576000" tIns="180000" rIns="144000" bIns="108000" rtlCol="0">
            <a:spAutoFit/>
          </a:bodyPr>
          <a:lstStyle/>
          <a:p>
            <a:pPr marL="0" lvl="0" indent="0">
              <a:lnSpc>
                <a:spcPct val="120000"/>
              </a:lnSpc>
              <a:buNone/>
            </a:pPr>
            <a:r>
              <a:rPr lang="da-DK" sz="1200" b="1" dirty="0">
                <a:solidFill>
                  <a:schemeClr val="bg1"/>
                </a:solidFill>
                <a:latin typeface="Arial" panose="020B0604020202020204" pitchFamily="34" charset="0"/>
                <a:cs typeface="Arial" panose="020B0604020202020204" pitchFamily="34" charset="0"/>
              </a:rPr>
              <a:t>FORSKNINGSMÆSSIGE HIGHLIGHTS</a:t>
            </a:r>
          </a:p>
          <a:p>
            <a:pPr marL="0" lvl="0" indent="0">
              <a:lnSpc>
                <a:spcPct val="120000"/>
              </a:lnSpc>
              <a:buNone/>
            </a:pPr>
            <a:endParaRPr lang="da-DK" sz="1200" b="1" dirty="0">
              <a:solidFill>
                <a:schemeClr val="bg1"/>
              </a:solidFill>
              <a:latin typeface="Arial" panose="020B0604020202020204" pitchFamily="34" charset="0"/>
              <a:cs typeface="Arial" panose="020B0604020202020204" pitchFamily="34" charset="0"/>
            </a:endParaRPr>
          </a:p>
          <a:p>
            <a:pPr marL="171450" lvl="0" indent="-171450">
              <a:lnSpc>
                <a:spcPct val="120000"/>
              </a:lnSpc>
              <a:buFont typeface="Arial" panose="020B0604020202020204" pitchFamily="34" charset="0"/>
              <a:buChar char="•"/>
            </a:pPr>
            <a:r>
              <a:rPr lang="da-DK" sz="1200" dirty="0">
                <a:solidFill>
                  <a:schemeClr val="bg1"/>
                </a:solidFill>
                <a:latin typeface="Arial" panose="020B0604020202020204" pitchFamily="34" charset="0"/>
                <a:cs typeface="Arial" panose="020B0604020202020204" pitchFamily="34" charset="0"/>
              </a:rPr>
              <a:t>Større hjemtag og mange priser inden for effektelektronik</a:t>
            </a:r>
          </a:p>
          <a:p>
            <a:pPr marL="171450" lvl="0" indent="-171450">
              <a:lnSpc>
                <a:spcPct val="120000"/>
              </a:lnSpc>
              <a:buFont typeface="Arial" panose="020B0604020202020204" pitchFamily="34" charset="0"/>
              <a:buChar char="•"/>
            </a:pPr>
            <a:r>
              <a:rPr lang="da-DK" sz="1200" dirty="0">
                <a:solidFill>
                  <a:schemeClr val="bg1"/>
                </a:solidFill>
                <a:effectLst/>
                <a:ea typeface="Times New Roman" panose="02020603050405020304" pitchFamily="18" charset="0"/>
                <a:cs typeface="Aptos" panose="020B0004020202020204" pitchFamily="34" charset="0"/>
              </a:rPr>
              <a:t>AAU-testanlæg på Aalborg havn til produktion af grønne brændstoffer -  et </a:t>
            </a:r>
            <a:r>
              <a:rPr lang="da-DK" sz="1200" dirty="0" err="1">
                <a:solidFill>
                  <a:schemeClr val="bg1"/>
                </a:solidFill>
                <a:effectLst/>
                <a:ea typeface="Times New Roman" panose="02020603050405020304" pitchFamily="18" charset="0"/>
                <a:cs typeface="Aptos" panose="020B0004020202020204" pitchFamily="34" charset="0"/>
              </a:rPr>
              <a:t>multi</a:t>
            </a:r>
            <a:r>
              <a:rPr lang="da-DK" sz="1200" dirty="0">
                <a:solidFill>
                  <a:schemeClr val="bg1"/>
                </a:solidFill>
                <a:effectLst/>
                <a:ea typeface="Times New Roman" panose="02020603050405020304" pitchFamily="18" charset="0"/>
                <a:cs typeface="Aptos" panose="020B0004020202020204" pitchFamily="34" charset="0"/>
              </a:rPr>
              <a:t>-integreret energisystem </a:t>
            </a:r>
          </a:p>
          <a:p>
            <a:pPr marL="171450" lvl="0" indent="-171450">
              <a:lnSpc>
                <a:spcPct val="120000"/>
              </a:lnSpc>
              <a:buFont typeface="Arial" panose="020B0604020202020204" pitchFamily="34" charset="0"/>
              <a:buChar char="•"/>
            </a:pPr>
            <a:r>
              <a:rPr lang="da-DK" sz="1200" dirty="0">
                <a:solidFill>
                  <a:schemeClr val="bg1"/>
                </a:solidFill>
              </a:rPr>
              <a:t>Pionerarbejde i fleksible energisystemer med sektorkobling, energilagring og styring af vedvarende energi for øget stabilitet</a:t>
            </a:r>
          </a:p>
          <a:p>
            <a:pPr marL="171450" lvl="0" indent="-171450">
              <a:lnSpc>
                <a:spcPct val="120000"/>
              </a:lnSpc>
              <a:buFont typeface="Arial" panose="020B0604020202020204" pitchFamily="34" charset="0"/>
              <a:buChar char="•"/>
            </a:pPr>
            <a:r>
              <a:rPr lang="da-DK" sz="1200" dirty="0">
                <a:solidFill>
                  <a:schemeClr val="bg1"/>
                </a:solidFill>
              </a:rPr>
              <a:t>Banebrydende brug af digitalisering og AI til smarte energisystemer med fokus på optimering, prædikativ vedligeholdelse, </a:t>
            </a:r>
            <a:r>
              <a:rPr lang="da-DK" sz="1200" dirty="0" err="1">
                <a:solidFill>
                  <a:schemeClr val="bg1"/>
                </a:solidFill>
              </a:rPr>
              <a:t>cybersikkerhed</a:t>
            </a:r>
            <a:r>
              <a:rPr lang="da-DK" sz="1200" dirty="0">
                <a:solidFill>
                  <a:schemeClr val="bg1"/>
                </a:solidFill>
              </a:rPr>
              <a:t> og høj driftssikkerhed</a:t>
            </a:r>
          </a:p>
          <a:p>
            <a:pPr lvl="0"/>
            <a:endParaRPr lang="da-DK" sz="1100" dirty="0">
              <a:solidFill>
                <a:schemeClr val="bg1"/>
              </a:solidFill>
            </a:endParaRPr>
          </a:p>
          <a:p>
            <a:pPr lvl="0">
              <a:lnSpc>
                <a:spcPct val="140000"/>
              </a:lnSpc>
              <a:spcBef>
                <a:spcPts val="0"/>
              </a:spcBef>
            </a:pPr>
            <a:endParaRPr lang="da-DK" sz="1200" dirty="0">
              <a:solidFill>
                <a:schemeClr val="bg1"/>
              </a:solidFill>
            </a:endParaRPr>
          </a:p>
        </p:txBody>
      </p:sp>
      <p:pic>
        <p:nvPicPr>
          <p:cNvPr id="6" name="Grafik 5" descr="Vedvarende energi kontur">
            <a:extLst>
              <a:ext uri="{FF2B5EF4-FFF2-40B4-BE49-F238E27FC236}">
                <a16:creationId xmlns:a16="http://schemas.microsoft.com/office/drawing/2014/main" id="{DE8DCC19-F8D9-4E68-98F6-CF81B66384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4740" y="3593452"/>
            <a:ext cx="499772" cy="499772"/>
          </a:xfrm>
          <a:prstGeom prst="rect">
            <a:avLst/>
          </a:prstGeom>
        </p:spPr>
      </p:pic>
      <p:sp>
        <p:nvSpPr>
          <p:cNvPr id="3" name="Tekstfelt 2">
            <a:extLst>
              <a:ext uri="{FF2B5EF4-FFF2-40B4-BE49-F238E27FC236}">
                <a16:creationId xmlns:a16="http://schemas.microsoft.com/office/drawing/2014/main" id="{647E834A-1819-A343-19A9-ADCB22AC0DF3}"/>
              </a:ext>
            </a:extLst>
          </p:cNvPr>
          <p:cNvSpPr txBox="1"/>
          <p:nvPr/>
        </p:nvSpPr>
        <p:spPr>
          <a:xfrm>
            <a:off x="-4127" y="0"/>
            <a:ext cx="3200400" cy="370290"/>
          </a:xfrm>
          <a:prstGeom prst="rect">
            <a:avLst/>
          </a:prstGeom>
          <a:solidFill>
            <a:srgbClr val="211A52"/>
          </a:solidFill>
        </p:spPr>
        <p:txBody>
          <a:bodyPr wrap="square" rtlCol="0">
            <a:spAutoFit/>
          </a:bodyPr>
          <a:lstStyle/>
          <a:p>
            <a:r>
              <a:rPr lang="da-DK" b="1" dirty="0">
                <a:solidFill>
                  <a:schemeClr val="bg1"/>
                </a:solidFill>
              </a:rPr>
              <a:t>Institutter </a:t>
            </a:r>
          </a:p>
        </p:txBody>
      </p:sp>
      <p:pic>
        <p:nvPicPr>
          <p:cNvPr id="9" name="Grafik 8" descr="Til salg kontur">
            <a:extLst>
              <a:ext uri="{FF2B5EF4-FFF2-40B4-BE49-F238E27FC236}">
                <a16:creationId xmlns:a16="http://schemas.microsoft.com/office/drawing/2014/main" id="{ED6F0C96-22A5-CE32-263D-22A5EC9DB2CE}"/>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493" y="-43290"/>
            <a:ext cx="413580" cy="413580"/>
          </a:xfrm>
          <a:prstGeom prst="rect">
            <a:avLst/>
          </a:prstGeom>
        </p:spPr>
      </p:pic>
    </p:spTree>
    <p:extLst>
      <p:ext uri="{BB962C8B-B14F-4D97-AF65-F5344CB8AC3E}">
        <p14:creationId xmlns:p14="http://schemas.microsoft.com/office/powerpoint/2010/main" val="1434215561"/>
      </p:ext>
    </p:extLst>
  </p:cSld>
  <p:clrMapOvr>
    <a:masterClrMapping/>
  </p:clrMapOvr>
</p:sld>
</file>

<file path=ppt/theme/theme1.xml><?xml version="1.0" encoding="utf-8"?>
<a:theme xmlns:a="http://schemas.openxmlformats.org/drawingml/2006/main" name="AAU PowerPoint">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2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3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2B5C20182CC17419B467127691620FD" ma:contentTypeVersion="8" ma:contentTypeDescription="Opret et nyt dokument." ma:contentTypeScope="" ma:versionID="1d0d6932d9afbfd41e16ed1043d4a0d2">
  <xsd:schema xmlns:xsd="http://www.w3.org/2001/XMLSchema" xmlns:xs="http://www.w3.org/2001/XMLSchema" xmlns:p="http://schemas.microsoft.com/office/2006/metadata/properties" xmlns:ns3="2490309b-8d89-4774-810a-f891cca529fd" targetNamespace="http://schemas.microsoft.com/office/2006/metadata/properties" ma:root="true" ma:fieldsID="155672bbf3f97770598dec54425387c1" ns3:_="">
    <xsd:import namespace="2490309b-8d89-4774-810a-f891cca529f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90309b-8d89-4774-810a-f891cca529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547633-9EA3-489A-A285-287B67F338E1}">
  <ds:schemaRefs>
    <ds:schemaRef ds:uri="http://purl.org/dc/terms/"/>
    <ds:schemaRef ds:uri="2490309b-8d89-4774-810a-f891cca529fd"/>
    <ds:schemaRef ds:uri="http://purl.org/dc/dcmitype/"/>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2BBB1075-154D-4709-BC77-45400984BB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90309b-8d89-4774-810a-f891cca529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20A181-DFAC-48C5-A525-12A07C5D9E0E}">
  <ds:schemaRefs>
    <ds:schemaRef ds:uri="http://schemas.microsoft.com/sharepoint/v3/contenttype/forms"/>
  </ds:schemaRefs>
</ds:datastoreItem>
</file>

<file path=docMetadata/LabelInfo.xml><?xml version="1.0" encoding="utf-8"?>
<clbl:labelList xmlns:clbl="http://schemas.microsoft.com/office/2020/mipLabelMetadata">
  <clbl:label id="{f5dbba49-ce06-496f-ac3e-0cf14361d934}" enabled="0" method="" siteId="{f5dbba49-ce06-496f-ac3e-0cf14361d934}" removed="1"/>
</clbl:labelList>
</file>

<file path=docProps/app.xml><?xml version="1.0" encoding="utf-8"?>
<Properties xmlns="http://schemas.openxmlformats.org/officeDocument/2006/extended-properties" xmlns:vt="http://schemas.openxmlformats.org/officeDocument/2006/docPropsVTypes">
  <Template>B&amp;D-Powerpoint Template_16x9</Template>
  <TotalTime>40613</TotalTime>
  <Words>5935</Words>
  <Application>Microsoft Office PowerPoint</Application>
  <PresentationFormat>Widescreen</PresentationFormat>
  <Paragraphs>799</Paragraphs>
  <Slides>61</Slides>
  <Notes>55</Notes>
  <HiddenSlides>0</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61</vt:i4>
      </vt:variant>
    </vt:vector>
  </HeadingPairs>
  <TitlesOfParts>
    <vt:vector size="88" baseType="lpstr">
      <vt:lpstr>Aptos</vt:lpstr>
      <vt:lpstr>Aptos Display</vt:lpstr>
      <vt:lpstr>Arial</vt:lpstr>
      <vt:lpstr>Arial Black</vt:lpstr>
      <vt:lpstr>Arial Bold</vt:lpstr>
      <vt:lpstr>Arial,Sans-Serif</vt:lpstr>
      <vt:lpstr>Avenir</vt:lpstr>
      <vt:lpstr>Avenir Italics</vt:lpstr>
      <vt:lpstr>Barlow</vt:lpstr>
      <vt:lpstr>Barlow Black</vt:lpstr>
      <vt:lpstr>Barlow Light</vt:lpstr>
      <vt:lpstr>Barlow Medium</vt:lpstr>
      <vt:lpstr>Calibri</vt:lpstr>
      <vt:lpstr>Garet</vt:lpstr>
      <vt:lpstr>Garet Bold</vt:lpstr>
      <vt:lpstr>Montserrat</vt:lpstr>
      <vt:lpstr>Segoe UI</vt:lpstr>
      <vt:lpstr>Times New Roman</vt:lpstr>
      <vt:lpstr>var(--font-primary)</vt:lpstr>
      <vt:lpstr>var(--font-secondary)</vt:lpstr>
      <vt:lpstr>Wingdings</vt:lpstr>
      <vt:lpstr>AAU PowerPoint</vt:lpstr>
      <vt:lpstr>1_AAU PowerPoint</vt:lpstr>
      <vt:lpstr>2_AAU PowerPoint</vt:lpstr>
      <vt:lpstr>3_AAU PowerPoint</vt:lpstr>
      <vt:lpstr>Office-tema</vt:lpstr>
      <vt:lpstr>Office Theme</vt:lpstr>
      <vt:lpstr>VELKOMMEN TIL  LEDERDAG PÅ ENGINEERING 10. april 2025      </vt:lpstr>
      <vt:lpstr>DET INGENIØR- OG NATURVIDENSKABELIGE FAKULTET</vt:lpstr>
      <vt:lpstr>VERDENSKLASSE UNIVERSITET MED HØJE RANKINGS</vt:lpstr>
      <vt:lpstr>ENGINEERING - ORGANISATION</vt:lpstr>
      <vt:lpstr>LEDELSE PÅ ENGINEERING</vt:lpstr>
      <vt:lpstr>PowerPoint Presentation</vt:lpstr>
      <vt:lpstr>INSTITUTTER</vt:lpstr>
      <vt:lpstr>INSTITUT FOR KEMI OG BIOVIDENSKAB</vt:lpstr>
      <vt:lpstr>INSTITUT FOR ENERGI</vt:lpstr>
      <vt:lpstr>INSTITUT FOR  MATERIALER  OG PRODUKTION</vt:lpstr>
      <vt:lpstr>INSTITUT FOR BYGGERI, BY OG MILJØ </vt:lpstr>
      <vt:lpstr>INSTITUT FOR MATEMATISKE FAG</vt:lpstr>
      <vt:lpstr>UDDANNELSE</vt:lpstr>
      <vt:lpstr>STUDERENDE PÅ ENGINEERING 2020-2025</vt:lpstr>
      <vt:lpstr>FRAFALD 1. STUDIEÅR PR. 1. MARTS </vt:lpstr>
      <vt:lpstr>UDDANNELSESMILJØ PÅ ENGINEERING</vt:lpstr>
      <vt:lpstr>PROBLEM- OG PROJEKT-BASERET LÆRING (PBL) </vt:lpstr>
      <vt:lpstr>INSTITUTE FOR ADVANCED STUDY IN PBL (IAS PBL)</vt:lpstr>
      <vt:lpstr>AAU MICRO</vt:lpstr>
      <vt:lpstr>LeadENG  </vt:lpstr>
      <vt:lpstr>LEDIGHED OG BESKÆFTIGELSE</vt:lpstr>
      <vt:lpstr>PowerPoint Presentation</vt:lpstr>
      <vt:lpstr>FORSKNING</vt:lpstr>
      <vt:lpstr>FORSKNING PÅ ENGINEERING</vt:lpstr>
      <vt:lpstr>STRATEGISKE MÅL 2025 - 2026 </vt:lpstr>
      <vt:lpstr>PowerPoint Presentation</vt:lpstr>
      <vt:lpstr>PowerPoint Presentation</vt:lpstr>
      <vt:lpstr>AAU VAND</vt:lpstr>
      <vt:lpstr>AAU PLASTIK</vt:lpstr>
      <vt:lpstr>AAU BLUE</vt:lpstr>
      <vt:lpstr>FORSKNINGMÆSSIGE NØGLETAL</vt:lpstr>
      <vt:lpstr>FORSKNINGMÆSSIGE NØGLETAL </vt:lpstr>
      <vt:lpstr>FORSKNINGMÆSSIGE NØGLETAL</vt:lpstr>
      <vt:lpstr>VIDENSAMARBEJDE</vt:lpstr>
      <vt:lpstr>TRADITION FOR AT SAMARBEJDE</vt:lpstr>
      <vt:lpstr>STÆRKE TIL SAMARBEJDE</vt:lpstr>
      <vt:lpstr>VIDENSAMARBEJDE - FORPLIGTENDE, FOKUSERET, GENSIDIGT </vt:lpstr>
      <vt:lpstr>SKABER VÆRDI I SAMFUNDET</vt:lpstr>
      <vt:lpstr>INNOVATION- OG ENTREPRENØRSKAB </vt:lpstr>
      <vt:lpstr>     AAU INNOVATE </vt:lpstr>
      <vt:lpstr>AALBORG UNIVERSITETS VISION  MOD 2021 </vt:lpstr>
      <vt:lpstr>POLITIK FOR BÆREDYGTIG UDVIKLING PÅ AAU  </vt:lpstr>
      <vt:lpstr>KLIMAMÅL FOR AAU</vt:lpstr>
      <vt:lpstr>BÆREDYGTIG UDVIKLING PÅ HØJESTE INTERNATIONALE NIVEAU</vt:lpstr>
      <vt:lpstr>ENGINEERING BIDRAGER MED 9 FOKUSOMRÅDER INDEN FOR BÆREDYGTIGHED</vt:lpstr>
      <vt:lpstr>BÆREDYGTIGHEDSOMRÅDER  </vt:lpstr>
      <vt:lpstr>BÆREDYGTIGHEDSOMRÅDER</vt:lpstr>
      <vt:lpstr>PowerPoint Presentation</vt:lpstr>
      <vt:lpstr>PowerPoint Presentation</vt:lpstr>
      <vt:lpstr>PowerPoint Presentation</vt:lpstr>
      <vt:lpstr>PowerPoint Presentation</vt:lpstr>
      <vt:lpstr>BÆREDYGTIGHEDSOMRÅDER</vt:lpstr>
      <vt:lpstr>PowerPoint Presentation</vt:lpstr>
      <vt:lpstr>PowerPoint Presentation</vt:lpstr>
      <vt:lpstr>PowerPoint Presentation</vt:lpstr>
      <vt:lpstr>VIDEN FOR VERDEN</vt:lpstr>
      <vt:lpstr>AAU VISION 2026</vt:lpstr>
      <vt:lpstr>AAU’S TEMATISERINGER SOM  MISSIONSDREVET UNIVERSITET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AAU Kommunikation</dc:creator>
  <cp:lastModifiedBy>David André Højlund Graff</cp:lastModifiedBy>
  <cp:revision>703</cp:revision>
  <cp:lastPrinted>2025-01-02T10:14:20Z</cp:lastPrinted>
  <dcterms:created xsi:type="dcterms:W3CDTF">2016-11-10T06:07:03Z</dcterms:created>
  <dcterms:modified xsi:type="dcterms:W3CDTF">2025-10-30T09:18:12Z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0x01010002B5C20182CC17419B467127691620FD</vt:lpwstr>
  </property>
</Properties>
</file>