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1541" r:id="rId2"/>
    <p:sldId id="1536" r:id="rId3"/>
    <p:sldId id="256" r:id="rId4"/>
    <p:sldId id="257" r:id="rId5"/>
    <p:sldId id="1543" r:id="rId6"/>
    <p:sldId id="1563" r:id="rId7"/>
    <p:sldId id="1546" r:id="rId8"/>
    <p:sldId id="267" r:id="rId9"/>
    <p:sldId id="1560" r:id="rId10"/>
    <p:sldId id="1548" r:id="rId11"/>
    <p:sldId id="1549" r:id="rId12"/>
    <p:sldId id="1561" r:id="rId13"/>
    <p:sldId id="1552" r:id="rId14"/>
    <p:sldId id="1553" r:id="rId15"/>
    <p:sldId id="1557" r:id="rId16"/>
    <p:sldId id="1555" r:id="rId17"/>
    <p:sldId id="1558" r:id="rId18"/>
    <p:sldId id="1542" r:id="rId19"/>
    <p:sldId id="1559" r:id="rId20"/>
    <p:sldId id="1556" r:id="rId21"/>
  </p:sldIdLst>
  <p:sldSz cx="18288000" cy="10287000"/>
  <p:notesSz cx="6858000" cy="9144000"/>
  <p:embeddedFontLst>
    <p:embeddedFont>
      <p:font typeface="Bahnschrift" panose="020B0502040204020203" pitchFamily="34" charset="0"/>
      <p:regular r:id="rId23"/>
      <p:bold r:id="rId24"/>
    </p:embeddedFont>
    <p:embeddedFont>
      <p:font typeface="Bahnschrift Light" panose="020B0502040204020203" pitchFamily="34" charset="0"/>
      <p:regular r:id="rId25"/>
    </p:embeddedFont>
    <p:embeddedFont>
      <p:font typeface="Barlow" panose="00000500000000000000" pitchFamily="2" charset="0"/>
      <p:regular r:id="rId26"/>
      <p:bold r:id="rId27"/>
      <p:italic r:id="rId28"/>
      <p:boldItalic r:id="rId29"/>
    </p:embeddedFont>
    <p:embeddedFont>
      <p:font typeface="Barlow Black" panose="00000A00000000000000" pitchFamily="2" charset="0"/>
      <p:regular r:id="rId30"/>
      <p:bold r:id="rId31"/>
      <p:boldItalic r:id="rId32"/>
    </p:embeddedFont>
    <p:embeddedFont>
      <p:font typeface="Barlow Bold" panose="00000800000000000000" pitchFamily="2" charset="0"/>
      <p:regular r:id="rId33"/>
      <p:bold r:id="rId34"/>
    </p:embeddedFont>
    <p:embeddedFont>
      <p:font typeface="Barlow ExtraBold" panose="00000900000000000000" pitchFamily="2" charset="0"/>
      <p:bold r:id="rId35"/>
      <p:boldItalic r:id="rId36"/>
    </p:embeddedFont>
    <p:embeddedFont>
      <p:font typeface="Barlow Light" panose="00000400000000000000" pitchFamily="2" charset="0"/>
      <p:regular r:id="rId37"/>
      <p:italic r:id="rId38"/>
    </p:embeddedFont>
    <p:embeddedFont>
      <p:font typeface="Barlow Medium" panose="00000600000000000000" pitchFamily="2"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0CC"/>
    <a:srgbClr val="1D1D1D"/>
    <a:srgbClr val="666666"/>
    <a:srgbClr val="211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352" autoAdjust="0"/>
  </p:normalViewPr>
  <p:slideViewPr>
    <p:cSldViewPr>
      <p:cViewPr varScale="1">
        <p:scale>
          <a:sx n="93" d="100"/>
          <a:sy n="93" d="100"/>
        </p:scale>
        <p:origin x="10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8B8F9-2734-4A25-853E-56DD7BA8C13C}" type="datetimeFigureOut">
              <a:rPr lang="da-DK" smtClean="0"/>
              <a:t>15-01-2025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AA495-73B2-45C4-80BF-6B1CEF24515B}" type="slidenum">
              <a:rPr lang="da-DK" smtClean="0"/>
              <a:t>‹nr.›</a:t>
            </a:fld>
            <a:endParaRPr lang="da-DK"/>
          </a:p>
        </p:txBody>
      </p:sp>
    </p:spTree>
    <p:extLst>
      <p:ext uri="{BB962C8B-B14F-4D97-AF65-F5344CB8AC3E}">
        <p14:creationId xmlns:p14="http://schemas.microsoft.com/office/powerpoint/2010/main" val="392720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541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0F288-7FB8-138A-DC4A-C5ECD3983B9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BD00B7F-4530-A5D6-1F10-FAAD97048BC4}"/>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DC3865E2-4B5F-29D9-0614-71868D7FA9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If </a:t>
            </a:r>
            <a:r>
              <a:rPr lang="da-DK" dirty="0" err="1"/>
              <a:t>possible</a:t>
            </a:r>
            <a:r>
              <a:rPr lang="da-DK" dirty="0"/>
              <a:t>, </a:t>
            </a:r>
            <a:r>
              <a:rPr lang="da-DK" dirty="0" err="1"/>
              <a:t>describe</a:t>
            </a:r>
            <a:r>
              <a:rPr lang="da-DK" dirty="0"/>
              <a:t> the</a:t>
            </a:r>
            <a:r>
              <a:rPr lang="da-DK" baseline="0" dirty="0"/>
              <a:t> </a:t>
            </a:r>
            <a:r>
              <a:rPr lang="da-DK" baseline="0" dirty="0" err="1"/>
              <a:t>expected</a:t>
            </a:r>
            <a:r>
              <a:rPr lang="da-DK" baseline="0" dirty="0"/>
              <a:t> market.</a:t>
            </a:r>
            <a:endParaRPr lang="da-DK" dirty="0"/>
          </a:p>
        </p:txBody>
      </p:sp>
      <p:sp>
        <p:nvSpPr>
          <p:cNvPr id="4" name="Pladsholder til slidenummer 3">
            <a:extLst>
              <a:ext uri="{FF2B5EF4-FFF2-40B4-BE49-F238E27FC236}">
                <a16:creationId xmlns:a16="http://schemas.microsoft.com/office/drawing/2014/main" id="{FBEBA6AF-4F4A-BD21-99CF-6628179C7A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4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a:lnSpc>
                <a:spcPts val="2500"/>
              </a:lnSpc>
            </a:pPr>
            <a:r>
              <a:rPr lang="en-US" b="1" dirty="0"/>
              <a:t>Risk Analysis</a:t>
            </a:r>
            <a:br>
              <a:rPr lang="en-US" dirty="0"/>
            </a:br>
            <a:r>
              <a:rPr lang="en-US" dirty="0"/>
              <a:t>What is (if any) the risks of the technology: </a:t>
            </a:r>
          </a:p>
          <a:p>
            <a:pPr marL="171450" indent="-171450">
              <a:lnSpc>
                <a:spcPts val="2500"/>
              </a:lnSpc>
              <a:buFont typeface="Wingdings" panose="05000000000000000000" pitchFamily="2" charset="2"/>
              <a:buChar char="§"/>
            </a:pPr>
            <a:r>
              <a:rPr lang="en-US" dirty="0"/>
              <a:t>Related to the market, political, regulatory, funding etc.</a:t>
            </a:r>
          </a:p>
          <a:p>
            <a:pPr marL="171450" indent="-171450">
              <a:lnSpc>
                <a:spcPts val="2500"/>
              </a:lnSpc>
              <a:buFont typeface="Wingdings" panose="05000000000000000000" pitchFamily="2" charset="2"/>
              <a:buChar char="§"/>
            </a:pPr>
            <a:r>
              <a:rPr lang="en-US" dirty="0"/>
              <a:t>And what are the risks for the proposed project?</a:t>
            </a:r>
          </a:p>
          <a:p>
            <a:pPr marL="171450" indent="-171450">
              <a:lnSpc>
                <a:spcPts val="2500"/>
              </a:lnSpc>
              <a:buFont typeface="Wingdings" panose="05000000000000000000" pitchFamily="2" charset="2"/>
              <a:buChar char="§"/>
            </a:pPr>
            <a:endParaRPr lang="da-DK" dirty="0"/>
          </a:p>
          <a:p>
            <a:r>
              <a:rPr lang="da-DK" dirty="0"/>
              <a:t>Every</a:t>
            </a:r>
            <a:r>
              <a:rPr lang="da-DK" baseline="0" dirty="0"/>
              <a:t> technology and project have </a:t>
            </a:r>
            <a:r>
              <a:rPr lang="da-DK" baseline="0" dirty="0" err="1"/>
              <a:t>risks</a:t>
            </a:r>
            <a:r>
              <a:rPr lang="da-DK" baseline="0" dirty="0"/>
              <a:t>!</a:t>
            </a:r>
          </a:p>
          <a:p>
            <a:r>
              <a:rPr lang="da-DK" baseline="0" dirty="0"/>
              <a:t>Please </a:t>
            </a:r>
            <a:r>
              <a:rPr lang="da-DK" baseline="0" dirty="0" err="1"/>
              <a:t>indicate</a:t>
            </a:r>
            <a:r>
              <a:rPr lang="da-DK" baseline="0" dirty="0"/>
              <a:t> </a:t>
            </a:r>
            <a:r>
              <a:rPr lang="da-DK" baseline="0" dirty="0" err="1"/>
              <a:t>what</a:t>
            </a:r>
            <a:r>
              <a:rPr lang="da-DK" baseline="0" dirty="0"/>
              <a:t> the </a:t>
            </a:r>
            <a:r>
              <a:rPr lang="da-DK" baseline="0" dirty="0" err="1"/>
              <a:t>risks</a:t>
            </a:r>
            <a:r>
              <a:rPr lang="da-DK" baseline="0" dirty="0"/>
              <a:t> </a:t>
            </a:r>
            <a:r>
              <a:rPr lang="da-DK" baseline="0" dirty="0" err="1"/>
              <a:t>are</a:t>
            </a:r>
            <a:r>
              <a:rPr lang="da-DK" baseline="0" dirty="0"/>
              <a:t> </a:t>
            </a:r>
            <a:r>
              <a:rPr lang="da-DK" baseline="0" dirty="0" err="1"/>
              <a:t>both</a:t>
            </a:r>
            <a:r>
              <a:rPr lang="da-DK" baseline="0" dirty="0"/>
              <a:t> for the technology in general but </a:t>
            </a:r>
            <a:r>
              <a:rPr lang="da-DK" baseline="0" dirty="0" err="1"/>
              <a:t>also</a:t>
            </a:r>
            <a:r>
              <a:rPr lang="da-DK" baseline="0" dirty="0"/>
              <a:t> for the project </a:t>
            </a:r>
            <a:r>
              <a:rPr lang="da-DK" baseline="0" dirty="0" err="1"/>
              <a:t>itself</a:t>
            </a:r>
            <a:r>
              <a:rPr lang="da-DK" baseline="0" dirty="0"/>
              <a:t>. </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17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err="1"/>
              <a:t>Describe</a:t>
            </a:r>
            <a:r>
              <a:rPr lang="da-DK" baseline="0" dirty="0"/>
              <a:t> the </a:t>
            </a:r>
            <a:r>
              <a:rPr lang="da-DK" baseline="0" dirty="0" err="1"/>
              <a:t>duration</a:t>
            </a:r>
            <a:r>
              <a:rPr lang="da-DK" baseline="0" dirty="0"/>
              <a:t> of the project and </a:t>
            </a:r>
            <a:r>
              <a:rPr lang="da-DK" baseline="0" dirty="0" err="1"/>
              <a:t>what</a:t>
            </a:r>
            <a:r>
              <a:rPr lang="da-DK" baseline="0" dirty="0"/>
              <a:t> the </a:t>
            </a:r>
            <a:r>
              <a:rPr lang="da-DK" baseline="0" dirty="0" err="1"/>
              <a:t>aim</a:t>
            </a:r>
            <a:r>
              <a:rPr lang="da-DK" baseline="0" dirty="0"/>
              <a:t> of the project is.</a:t>
            </a:r>
          </a:p>
          <a:p>
            <a:r>
              <a:rPr lang="da-DK" baseline="0" dirty="0"/>
              <a:t>In the </a:t>
            </a:r>
            <a:r>
              <a:rPr lang="da-DK" baseline="0" dirty="0" err="1"/>
              <a:t>Gantt</a:t>
            </a:r>
            <a:r>
              <a:rPr lang="da-DK" baseline="0" dirty="0"/>
              <a:t> </a:t>
            </a:r>
            <a:r>
              <a:rPr lang="da-DK" baseline="0" dirty="0" err="1"/>
              <a:t>chart</a:t>
            </a:r>
            <a:r>
              <a:rPr lang="da-DK" baseline="0" dirty="0"/>
              <a:t>, please </a:t>
            </a:r>
            <a:r>
              <a:rPr lang="da-DK" baseline="0" dirty="0" err="1"/>
              <a:t>describe</a:t>
            </a:r>
            <a:r>
              <a:rPr lang="da-DK" baseline="0" dirty="0"/>
              <a:t> the </a:t>
            </a:r>
            <a:r>
              <a:rPr lang="da-DK" baseline="0" dirty="0" err="1"/>
              <a:t>individual</a:t>
            </a:r>
            <a:r>
              <a:rPr lang="da-DK" baseline="0" dirty="0"/>
              <a:t> </a:t>
            </a:r>
            <a:r>
              <a:rPr lang="da-DK" baseline="0" dirty="0" err="1"/>
              <a:t>work</a:t>
            </a:r>
            <a:r>
              <a:rPr lang="da-DK" baseline="0" dirty="0"/>
              <a:t> </a:t>
            </a:r>
            <a:r>
              <a:rPr lang="da-DK" baseline="0" dirty="0" err="1"/>
              <a:t>packages</a:t>
            </a:r>
            <a:r>
              <a:rPr lang="da-DK" baseline="0" dirty="0"/>
              <a:t>/</a:t>
            </a:r>
            <a:r>
              <a:rPr lang="da-DK" baseline="0" dirty="0" err="1"/>
              <a:t>milestones</a:t>
            </a:r>
            <a:r>
              <a:rPr lang="da-DK" baseline="0" dirty="0"/>
              <a:t>. </a:t>
            </a:r>
            <a:r>
              <a:rPr lang="da-DK" b="1" baseline="0" dirty="0"/>
              <a:t>Please note </a:t>
            </a:r>
            <a:r>
              <a:rPr lang="da-DK" b="1" baseline="0" dirty="0" err="1"/>
              <a:t>there</a:t>
            </a:r>
            <a:r>
              <a:rPr lang="da-DK" b="1" baseline="0" dirty="0"/>
              <a:t> </a:t>
            </a:r>
            <a:r>
              <a:rPr lang="da-DK" b="1" baseline="0" dirty="0" err="1"/>
              <a:t>can</a:t>
            </a:r>
            <a:r>
              <a:rPr lang="da-DK" b="1" baseline="0" dirty="0"/>
              <a:t> </a:t>
            </a:r>
            <a:r>
              <a:rPr lang="da-DK" b="1" baseline="0" dirty="0" err="1"/>
              <a:t>be</a:t>
            </a:r>
            <a:r>
              <a:rPr lang="da-DK" b="1" baseline="0" dirty="0"/>
              <a:t> </a:t>
            </a:r>
            <a:r>
              <a:rPr lang="da-DK" b="1" baseline="0" dirty="0" err="1"/>
              <a:t>fewer</a:t>
            </a:r>
            <a:r>
              <a:rPr lang="da-DK" b="1" baseline="0" dirty="0"/>
              <a:t> or more </a:t>
            </a:r>
            <a:r>
              <a:rPr lang="da-DK" b="1" baseline="0" dirty="0" err="1"/>
              <a:t>than</a:t>
            </a:r>
            <a:r>
              <a:rPr lang="da-DK" b="1" baseline="0" dirty="0"/>
              <a:t> 5 </a:t>
            </a:r>
            <a:r>
              <a:rPr lang="da-DK" b="1" baseline="0" dirty="0" err="1"/>
              <a:t>workpackages</a:t>
            </a:r>
            <a:r>
              <a:rPr lang="da-DK" b="1" baseline="0" dirty="0"/>
              <a:t>/</a:t>
            </a:r>
            <a:r>
              <a:rPr lang="da-DK" b="1" baseline="0" dirty="0" err="1"/>
              <a:t>milestones</a:t>
            </a:r>
            <a:r>
              <a:rPr lang="da-DK" b="1" baseline="0" dirty="0"/>
              <a:t> – </a:t>
            </a:r>
            <a:r>
              <a:rPr lang="da-DK" b="1" baseline="0" dirty="0" err="1"/>
              <a:t>this</a:t>
            </a:r>
            <a:r>
              <a:rPr lang="da-DK" b="1" baseline="0" dirty="0"/>
              <a:t> is just a </a:t>
            </a:r>
            <a:r>
              <a:rPr lang="da-DK" b="1" baseline="0" dirty="0" err="1"/>
              <a:t>graphic</a:t>
            </a:r>
            <a:r>
              <a:rPr lang="da-DK" b="1" baseline="0" dirty="0"/>
              <a:t> </a:t>
            </a:r>
            <a:r>
              <a:rPr lang="da-DK" b="1" baseline="0" dirty="0" err="1"/>
              <a:t>examle</a:t>
            </a:r>
            <a:r>
              <a:rPr lang="da-DK" b="1" baseline="0" dirty="0"/>
              <a:t> of </a:t>
            </a:r>
            <a:r>
              <a:rPr lang="da-DK" b="1" baseline="0" dirty="0" err="1"/>
              <a:t>how</a:t>
            </a:r>
            <a:r>
              <a:rPr lang="da-DK" b="1" baseline="0" dirty="0"/>
              <a:t> to show it.</a:t>
            </a:r>
          </a:p>
          <a:p>
            <a:endParaRPr lang="da-DK" baseline="0" dirty="0"/>
          </a:p>
          <a:p>
            <a:r>
              <a:rPr lang="da-DK" baseline="0" dirty="0"/>
              <a:t>The </a:t>
            </a:r>
            <a:r>
              <a:rPr lang="da-DK" baseline="0" dirty="0" err="1"/>
              <a:t>blue</a:t>
            </a:r>
            <a:r>
              <a:rPr lang="da-DK" baseline="0" dirty="0"/>
              <a:t> </a:t>
            </a:r>
            <a:r>
              <a:rPr lang="da-DK" baseline="0" dirty="0" err="1"/>
              <a:t>boxes</a:t>
            </a:r>
            <a:r>
              <a:rPr lang="da-DK" baseline="0" dirty="0"/>
              <a:t> </a:t>
            </a:r>
            <a:r>
              <a:rPr lang="da-DK" baseline="0" dirty="0" err="1"/>
              <a:t>are</a:t>
            </a:r>
            <a:r>
              <a:rPr lang="da-DK" baseline="0" dirty="0"/>
              <a:t> </a:t>
            </a:r>
            <a:r>
              <a:rPr lang="da-DK" baseline="0" dirty="0" err="1"/>
              <a:t>milestones</a:t>
            </a:r>
            <a:r>
              <a:rPr lang="da-DK" baseline="0" dirty="0"/>
              <a:t> – </a:t>
            </a:r>
            <a:r>
              <a:rPr lang="da-DK" baseline="0" dirty="0" err="1"/>
              <a:t>describe</a:t>
            </a:r>
            <a:r>
              <a:rPr lang="da-DK" baseline="0" dirty="0"/>
              <a:t> </a:t>
            </a:r>
            <a:r>
              <a:rPr lang="da-DK" baseline="0" dirty="0" err="1"/>
              <a:t>them</a:t>
            </a:r>
            <a:r>
              <a:rPr lang="da-DK" baseline="0" dirty="0"/>
              <a:t> on the next slide.</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476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err="1"/>
              <a:t>Describe</a:t>
            </a:r>
            <a:r>
              <a:rPr lang="da-DK" baseline="0" dirty="0"/>
              <a:t> the content of </a:t>
            </a:r>
            <a:r>
              <a:rPr lang="da-DK" baseline="0" dirty="0" err="1"/>
              <a:t>each</a:t>
            </a:r>
            <a:r>
              <a:rPr lang="da-DK" baseline="0" dirty="0"/>
              <a:t> </a:t>
            </a:r>
            <a:r>
              <a:rPr lang="da-DK" baseline="0" dirty="0" err="1"/>
              <a:t>milestone</a:t>
            </a:r>
            <a:r>
              <a:rPr lang="da-DK" baseline="0" dirty="0"/>
              <a:t>/</a:t>
            </a:r>
            <a:r>
              <a:rPr lang="da-DK" baseline="0" dirty="0" err="1"/>
              <a:t>workpackages</a:t>
            </a:r>
            <a:r>
              <a:rPr lang="da-DK" baseline="0" dirty="0"/>
              <a:t> from the </a:t>
            </a:r>
            <a:r>
              <a:rPr lang="da-DK" baseline="0" dirty="0" err="1"/>
              <a:t>Gantt</a:t>
            </a:r>
            <a:r>
              <a:rPr lang="da-DK" baseline="0" dirty="0"/>
              <a:t> </a:t>
            </a:r>
            <a:r>
              <a:rPr lang="da-DK" baseline="0" dirty="0" err="1"/>
              <a:t>chart</a:t>
            </a:r>
            <a:r>
              <a:rPr lang="da-DK" baseline="0" dirty="0"/>
              <a:t> on the </a:t>
            </a:r>
            <a:r>
              <a:rPr lang="da-DK" baseline="0" dirty="0" err="1"/>
              <a:t>previous</a:t>
            </a:r>
            <a:r>
              <a:rPr lang="da-DK" baseline="0" dirty="0"/>
              <a:t> slide.</a:t>
            </a:r>
          </a:p>
        </p:txBody>
      </p:sp>
      <p:sp>
        <p:nvSpPr>
          <p:cNvPr id="4" name="Pladsholder til slidenummer 3"/>
          <p:cNvSpPr>
            <a:spLocks noGrp="1"/>
          </p:cNvSpPr>
          <p:nvPr>
            <p:ph type="sldNum" sz="quarter" idx="5"/>
          </p:nvPr>
        </p:nvSpPr>
        <p:spPr/>
        <p:txBody>
          <a:bodyPr/>
          <a:lstStyle/>
          <a:p>
            <a:fld id="{740AA495-73B2-45C4-80BF-6B1CEF24515B}" type="slidenum">
              <a:rPr lang="da-DK" smtClean="0"/>
              <a:t>15</a:t>
            </a:fld>
            <a:endParaRPr lang="da-DK"/>
          </a:p>
        </p:txBody>
      </p:sp>
    </p:spTree>
    <p:extLst>
      <p:ext uri="{BB962C8B-B14F-4D97-AF65-F5344CB8AC3E}">
        <p14:creationId xmlns:p14="http://schemas.microsoft.com/office/powerpoint/2010/main" val="172787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err="1"/>
              <a:t>What</a:t>
            </a:r>
            <a:r>
              <a:rPr lang="da-DK" dirty="0"/>
              <a:t> is</a:t>
            </a:r>
            <a:r>
              <a:rPr lang="da-DK" baseline="0" dirty="0"/>
              <a:t> </a:t>
            </a:r>
            <a:r>
              <a:rPr lang="da-DK" baseline="0" dirty="0" err="1"/>
              <a:t>expected</a:t>
            </a:r>
            <a:r>
              <a:rPr lang="da-DK" baseline="0" dirty="0"/>
              <a:t> to </a:t>
            </a:r>
            <a:r>
              <a:rPr lang="da-DK" baseline="0" dirty="0" err="1"/>
              <a:t>happen</a:t>
            </a:r>
            <a:r>
              <a:rPr lang="da-DK" baseline="0" dirty="0"/>
              <a:t> to the technology AFTER the project has </a:t>
            </a:r>
            <a:r>
              <a:rPr lang="da-DK" baseline="0" dirty="0" err="1"/>
              <a:t>been</a:t>
            </a:r>
            <a:r>
              <a:rPr lang="da-DK" baseline="0" dirty="0"/>
              <a:t> </a:t>
            </a:r>
            <a:r>
              <a:rPr lang="da-DK" baseline="0" dirty="0" err="1"/>
              <a:t>granted</a:t>
            </a:r>
            <a:r>
              <a:rPr lang="da-DK" baseline="0" dirty="0"/>
              <a:t> AND </a:t>
            </a:r>
            <a:r>
              <a:rPr lang="da-DK" baseline="0" dirty="0" err="1"/>
              <a:t>ended</a:t>
            </a:r>
            <a:r>
              <a:rPr lang="da-DK" baseline="0" dirty="0"/>
              <a:t>?</a:t>
            </a:r>
          </a:p>
          <a:p>
            <a:br>
              <a:rPr lang="da-DK" baseline="0" dirty="0"/>
            </a:br>
            <a:r>
              <a:rPr lang="da-DK" baseline="0" dirty="0" err="1"/>
              <a:t>Basically</a:t>
            </a:r>
            <a:r>
              <a:rPr lang="da-DK" baseline="0" dirty="0"/>
              <a:t> </a:t>
            </a:r>
            <a:r>
              <a:rPr lang="da-DK" baseline="0" dirty="0" err="1"/>
              <a:t>when</a:t>
            </a:r>
            <a:r>
              <a:rPr lang="da-DK" baseline="0" dirty="0"/>
              <a:t> the project is finished </a:t>
            </a:r>
            <a:r>
              <a:rPr lang="da-DK" baseline="0" dirty="0" err="1"/>
              <a:t>where</a:t>
            </a:r>
            <a:r>
              <a:rPr lang="da-DK" baseline="0" dirty="0"/>
              <a:t> </a:t>
            </a:r>
            <a:r>
              <a:rPr lang="da-DK" baseline="0" dirty="0" err="1"/>
              <a:t>does</a:t>
            </a:r>
            <a:r>
              <a:rPr lang="da-DK" baseline="0" dirty="0"/>
              <a:t> the project go?</a:t>
            </a:r>
          </a:p>
          <a:p>
            <a:r>
              <a:rPr lang="da-DK" baseline="0" dirty="0"/>
              <a:t>Please note the </a:t>
            </a:r>
            <a:r>
              <a:rPr lang="da-DK" baseline="0" dirty="0" err="1"/>
              <a:t>numbers</a:t>
            </a:r>
            <a:r>
              <a:rPr lang="da-DK" baseline="0" dirty="0"/>
              <a:t> </a:t>
            </a:r>
            <a:r>
              <a:rPr lang="da-DK" baseline="0" dirty="0" err="1"/>
              <a:t>here</a:t>
            </a:r>
            <a:r>
              <a:rPr lang="da-DK" baseline="0" dirty="0"/>
              <a:t> </a:t>
            </a:r>
            <a:r>
              <a:rPr lang="da-DK" baseline="0" dirty="0" err="1"/>
              <a:t>does</a:t>
            </a:r>
            <a:r>
              <a:rPr lang="da-DK" baseline="0" dirty="0"/>
              <a:t> NOT </a:t>
            </a:r>
            <a:r>
              <a:rPr lang="da-DK" baseline="0" dirty="0" err="1"/>
              <a:t>relate</a:t>
            </a:r>
            <a:r>
              <a:rPr lang="da-DK" baseline="0" dirty="0"/>
              <a:t> to </a:t>
            </a:r>
            <a:r>
              <a:rPr lang="da-DK" baseline="0" dirty="0" err="1"/>
              <a:t>any</a:t>
            </a:r>
            <a:r>
              <a:rPr lang="da-DK" baseline="0" dirty="0"/>
              <a:t> </a:t>
            </a:r>
            <a:r>
              <a:rPr lang="da-DK" baseline="0" dirty="0" err="1"/>
              <a:t>numbers</a:t>
            </a:r>
            <a:r>
              <a:rPr lang="da-DK" baseline="0" dirty="0"/>
              <a:t> before (</a:t>
            </a:r>
            <a:r>
              <a:rPr lang="da-DK" baseline="0" dirty="0" err="1"/>
              <a:t>neither</a:t>
            </a:r>
            <a:r>
              <a:rPr lang="da-DK" baseline="0" dirty="0"/>
              <a:t> GANTT nor </a:t>
            </a:r>
            <a:r>
              <a:rPr lang="da-DK" baseline="0" dirty="0" err="1"/>
              <a:t>milestones</a:t>
            </a:r>
            <a:r>
              <a:rPr lang="da-DK" baseline="0" dirty="0"/>
              <a:t>).</a:t>
            </a:r>
            <a:endParaRPr lang="da-DK" dirty="0"/>
          </a:p>
          <a:p>
            <a:r>
              <a:rPr lang="da-DK" dirty="0"/>
              <a:t>This is just</a:t>
            </a:r>
            <a:r>
              <a:rPr lang="da-DK" baseline="0" dirty="0"/>
              <a:t> a </a:t>
            </a:r>
            <a:r>
              <a:rPr lang="da-DK" baseline="0" dirty="0" err="1"/>
              <a:t>proposed</a:t>
            </a:r>
            <a:r>
              <a:rPr lang="da-DK" baseline="0" dirty="0"/>
              <a:t> timeline. </a:t>
            </a:r>
            <a:r>
              <a:rPr lang="da-DK" baseline="0" dirty="0" err="1"/>
              <a:t>You</a:t>
            </a:r>
            <a:r>
              <a:rPr lang="da-DK" baseline="0" dirty="0"/>
              <a:t> </a:t>
            </a:r>
            <a:r>
              <a:rPr lang="da-DK" baseline="0" dirty="0" err="1"/>
              <a:t>are</a:t>
            </a:r>
            <a:r>
              <a:rPr lang="da-DK" baseline="0" dirty="0"/>
              <a:t> </a:t>
            </a:r>
            <a:r>
              <a:rPr lang="da-DK" baseline="0" dirty="0" err="1"/>
              <a:t>allowed</a:t>
            </a:r>
            <a:r>
              <a:rPr lang="da-DK" baseline="0" dirty="0"/>
              <a:t> to </a:t>
            </a:r>
            <a:r>
              <a:rPr lang="da-DK" baseline="0" dirty="0" err="1"/>
              <a:t>adjust</a:t>
            </a:r>
            <a:r>
              <a:rPr lang="da-DK" baseline="0" dirty="0"/>
              <a:t> it or </a:t>
            </a:r>
            <a:r>
              <a:rPr lang="da-DK" baseline="0" dirty="0" err="1"/>
              <a:t>use</a:t>
            </a:r>
            <a:r>
              <a:rPr lang="da-DK" baseline="0" dirty="0"/>
              <a:t> </a:t>
            </a:r>
            <a:r>
              <a:rPr lang="da-DK" baseline="0" dirty="0" err="1"/>
              <a:t>something</a:t>
            </a:r>
            <a:r>
              <a:rPr lang="da-DK" baseline="0" dirty="0"/>
              <a:t> </a:t>
            </a:r>
            <a:r>
              <a:rPr lang="da-DK" baseline="0" dirty="0" err="1"/>
              <a:t>else</a:t>
            </a:r>
            <a:r>
              <a:rPr lang="da-DK" baseline="0" dirty="0"/>
              <a:t>.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483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Who</a:t>
            </a:r>
            <a:r>
              <a:rPr lang="da-DK" dirty="0"/>
              <a:t> is </a:t>
            </a:r>
            <a:r>
              <a:rPr lang="da-DK" dirty="0" err="1"/>
              <a:t>applying</a:t>
            </a:r>
            <a:r>
              <a:rPr lang="da-DK" dirty="0"/>
              <a:t>?</a:t>
            </a:r>
          </a:p>
        </p:txBody>
      </p:sp>
      <p:sp>
        <p:nvSpPr>
          <p:cNvPr id="4" name="Pladsholder til slidenummer 3"/>
          <p:cNvSpPr>
            <a:spLocks noGrp="1"/>
          </p:cNvSpPr>
          <p:nvPr>
            <p:ph type="sldNum" sz="quarter" idx="5"/>
          </p:nvPr>
        </p:nvSpPr>
        <p:spPr/>
        <p:txBody>
          <a:bodyPr/>
          <a:lstStyle/>
          <a:p>
            <a:fld id="{740AA495-73B2-45C4-80BF-6B1CEF24515B}" type="slidenum">
              <a:rPr lang="da-DK" smtClean="0"/>
              <a:t>17</a:t>
            </a:fld>
            <a:endParaRPr lang="da-DK"/>
          </a:p>
        </p:txBody>
      </p:sp>
    </p:spTree>
    <p:extLst>
      <p:ext uri="{BB962C8B-B14F-4D97-AF65-F5344CB8AC3E}">
        <p14:creationId xmlns:p14="http://schemas.microsoft.com/office/powerpoint/2010/main" val="66689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b="1" i="1" dirty="0" err="1"/>
              <a:t>What</a:t>
            </a:r>
            <a:r>
              <a:rPr lang="da-DK" b="1" i="1" dirty="0"/>
              <a:t> is</a:t>
            </a:r>
            <a:r>
              <a:rPr lang="da-DK" b="1" i="1" baseline="0" dirty="0"/>
              <a:t> the budget of the project?</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22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426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40AA495-73B2-45C4-80BF-6B1CEF24515B}" type="slidenum">
              <a:rPr lang="da-DK" smtClean="0"/>
              <a:t>20</a:t>
            </a:fld>
            <a:endParaRPr lang="da-DK"/>
          </a:p>
        </p:txBody>
      </p:sp>
    </p:spTree>
    <p:extLst>
      <p:ext uri="{BB962C8B-B14F-4D97-AF65-F5344CB8AC3E}">
        <p14:creationId xmlns:p14="http://schemas.microsoft.com/office/powerpoint/2010/main" val="104991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Please note the following is a voluntary design template.</a:t>
            </a:r>
          </a:p>
          <a:p>
            <a:r>
              <a:rPr lang="en-US" dirty="0"/>
              <a:t>You can use/adjust it freely.  </a:t>
            </a:r>
          </a:p>
          <a:p>
            <a:r>
              <a:rPr lang="en-US" dirty="0"/>
              <a:t>The application is not limited in terms of slides, but they should be used in a presentation.</a:t>
            </a:r>
          </a:p>
          <a:p>
            <a:endParaRPr lang="en-US"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7399B-5EDB-4982-AD5E-D0D76DF10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9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The ”front page” – a brief </a:t>
            </a:r>
            <a:r>
              <a:rPr lang="da-DK" dirty="0" err="1"/>
              <a:t>introduction</a:t>
            </a:r>
            <a:r>
              <a:rPr lang="da-DK" dirty="0"/>
              <a:t> slide with a summary </a:t>
            </a:r>
            <a:r>
              <a:rPr lang="da-DK" dirty="0" err="1"/>
              <a:t>highlighting</a:t>
            </a:r>
            <a:r>
              <a:rPr lang="da-DK" baseline="0" dirty="0"/>
              <a:t> </a:t>
            </a:r>
            <a:r>
              <a:rPr lang="da-DK" baseline="0" dirty="0" err="1"/>
              <a:t>what</a:t>
            </a:r>
            <a:r>
              <a:rPr lang="da-DK" baseline="0" dirty="0"/>
              <a:t> the technology is about, and </a:t>
            </a:r>
            <a:r>
              <a:rPr lang="da-DK" baseline="0" dirty="0" err="1"/>
              <a:t>what</a:t>
            </a:r>
            <a:r>
              <a:rPr lang="da-DK" baseline="0" dirty="0"/>
              <a:t> the project </a:t>
            </a:r>
            <a:r>
              <a:rPr lang="da-DK" baseline="0" dirty="0" err="1"/>
              <a:t>aims</a:t>
            </a:r>
            <a:r>
              <a:rPr lang="da-DK" baseline="0" dirty="0"/>
              <a:t> to do. </a:t>
            </a:r>
          </a:p>
        </p:txBody>
      </p:sp>
      <p:sp>
        <p:nvSpPr>
          <p:cNvPr id="4" name="Pladsholder til slidenummer 3"/>
          <p:cNvSpPr>
            <a:spLocks noGrp="1"/>
          </p:cNvSpPr>
          <p:nvPr>
            <p:ph type="sldNum" sz="quarter" idx="5"/>
          </p:nvPr>
        </p:nvSpPr>
        <p:spPr/>
        <p:txBody>
          <a:bodyPr/>
          <a:lstStyle/>
          <a:p>
            <a:fld id="{740AA495-73B2-45C4-80BF-6B1CEF24515B}" type="slidenum">
              <a:rPr lang="da-DK" smtClean="0"/>
              <a:t>4</a:t>
            </a:fld>
            <a:endParaRPr lang="da-DK"/>
          </a:p>
        </p:txBody>
      </p:sp>
    </p:spTree>
    <p:extLst>
      <p:ext uri="{BB962C8B-B14F-4D97-AF65-F5344CB8AC3E}">
        <p14:creationId xmlns:p14="http://schemas.microsoft.com/office/powerpoint/2010/main" val="226658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 description</a:t>
            </a:r>
            <a:r>
              <a:rPr lang="da-DK" baseline="0" dirty="0"/>
              <a:t> of the </a:t>
            </a:r>
            <a:r>
              <a:rPr lang="en-US" baseline="0" dirty="0"/>
              <a:t>commercial research idea/technology - </a:t>
            </a:r>
            <a:r>
              <a:rPr lang="da-DK" baseline="0" dirty="0" err="1"/>
              <a:t>You</a:t>
            </a:r>
            <a:r>
              <a:rPr lang="da-DK" baseline="0" dirty="0"/>
              <a:t> </a:t>
            </a:r>
            <a:r>
              <a:rPr lang="da-DK" baseline="0" dirty="0" err="1"/>
              <a:t>can</a:t>
            </a:r>
            <a:r>
              <a:rPr lang="da-DK" baseline="0" dirty="0"/>
              <a:t> </a:t>
            </a:r>
            <a:r>
              <a:rPr lang="da-DK" baseline="0" dirty="0" err="1"/>
              <a:t>use</a:t>
            </a:r>
            <a:r>
              <a:rPr lang="da-DK" baseline="0" dirty="0"/>
              <a:t> more </a:t>
            </a:r>
            <a:r>
              <a:rPr lang="da-DK" baseline="0" dirty="0" err="1"/>
              <a:t>than</a:t>
            </a:r>
            <a:r>
              <a:rPr lang="da-DK" baseline="0" dirty="0"/>
              <a:t> </a:t>
            </a:r>
            <a:r>
              <a:rPr lang="da-DK" baseline="0" dirty="0" err="1"/>
              <a:t>one</a:t>
            </a:r>
            <a:r>
              <a:rPr lang="da-DK" baseline="0" dirty="0"/>
              <a: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i="1" baseline="0" dirty="0"/>
          </a:p>
          <a:p>
            <a:r>
              <a:rPr lang="da-DK" dirty="0"/>
              <a:t>Highlight the problem(s)</a:t>
            </a:r>
            <a:r>
              <a:rPr lang="da-DK" baseline="0" dirty="0"/>
              <a:t> for the end-user </a:t>
            </a:r>
            <a:r>
              <a:rPr lang="da-DK" baseline="0" dirty="0" err="1"/>
              <a:t>regardless</a:t>
            </a:r>
            <a:r>
              <a:rPr lang="da-DK" baseline="0" dirty="0"/>
              <a:t> </a:t>
            </a:r>
            <a:r>
              <a:rPr lang="da-DK" baseline="0" dirty="0" err="1"/>
              <a:t>whom</a:t>
            </a:r>
            <a:r>
              <a:rPr lang="da-DK" baseline="0" dirty="0"/>
              <a:t> the end-user is.</a:t>
            </a:r>
          </a:p>
          <a:p>
            <a:r>
              <a:rPr lang="da-DK" baseline="0" dirty="0" err="1"/>
              <a:t>Describe</a:t>
            </a:r>
            <a:r>
              <a:rPr lang="da-DK" baseline="0" dirty="0"/>
              <a:t> the issues and </a:t>
            </a:r>
            <a:r>
              <a:rPr lang="da-DK" baseline="0" dirty="0" err="1"/>
              <a:t>explain</a:t>
            </a:r>
            <a:r>
              <a:rPr lang="da-DK" baseline="0" dirty="0"/>
              <a:t>:</a:t>
            </a:r>
          </a:p>
          <a:p>
            <a:endParaRPr lang="da-DK" baseline="0" dirty="0"/>
          </a:p>
          <a:p>
            <a:pPr marL="171450" indent="-171450">
              <a:buFont typeface="Wingdings" panose="05000000000000000000" pitchFamily="2" charset="2"/>
              <a:buChar char="§"/>
            </a:pPr>
            <a:r>
              <a:rPr lang="en-US" dirty="0"/>
              <a:t>What problem is the technology expected to solved for the industry/customer/market?</a:t>
            </a:r>
          </a:p>
          <a:p>
            <a:pPr marL="171450" indent="-171450">
              <a:buFont typeface="Wingdings" panose="05000000000000000000" pitchFamily="2" charset="2"/>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a-DK" b="1" i="1" baseline="0" dirty="0"/>
              <a:t>Please </a:t>
            </a:r>
            <a:r>
              <a:rPr lang="da-DK" b="1" i="1" baseline="0" dirty="0" err="1"/>
              <a:t>remember</a:t>
            </a:r>
            <a:r>
              <a:rPr lang="da-DK" b="1" i="1" baseline="0" dirty="0"/>
              <a:t>, the recipient </a:t>
            </a:r>
            <a:r>
              <a:rPr lang="da-DK" b="1" i="1" baseline="0" dirty="0" err="1"/>
              <a:t>only</a:t>
            </a:r>
            <a:r>
              <a:rPr lang="da-DK" b="1" i="1" baseline="0" dirty="0"/>
              <a:t> has </a:t>
            </a:r>
            <a:r>
              <a:rPr lang="da-DK" b="1" i="1" baseline="0" dirty="0" err="1"/>
              <a:t>these</a:t>
            </a:r>
            <a:r>
              <a:rPr lang="da-DK" b="1" i="1" baseline="0" dirty="0"/>
              <a:t> pages to understand the technology.</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67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3EC1D-5A10-997A-BA28-C0A4AB9087F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1DC34AC-B2C5-AF87-8680-15F4B6404EF3}"/>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957EE81E-5464-DE2F-DD03-8D0EE16385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1" i="1" dirty="0"/>
          </a:p>
        </p:txBody>
      </p:sp>
      <p:sp>
        <p:nvSpPr>
          <p:cNvPr id="4" name="Pladsholder til slidenummer 3">
            <a:extLst>
              <a:ext uri="{FF2B5EF4-FFF2-40B4-BE49-F238E27FC236}">
                <a16:creationId xmlns:a16="http://schemas.microsoft.com/office/drawing/2014/main" id="{63817393-E219-651A-BC4C-2DAB7B097A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69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1" i="1" dirty="0"/>
          </a:p>
        </p:txBody>
      </p:sp>
      <p:sp>
        <p:nvSpPr>
          <p:cNvPr id="4" name="Pladsholder til slidenummer 3"/>
          <p:cNvSpPr>
            <a:spLocks noGrp="1"/>
          </p:cNvSpPr>
          <p:nvPr>
            <p:ph type="sldNum" sz="quarter" idx="5"/>
          </p:nvPr>
        </p:nvSpPr>
        <p:spPr/>
        <p:txBody>
          <a:bodyPr/>
          <a:lstStyle/>
          <a:p>
            <a:fld id="{740AA495-73B2-45C4-80BF-6B1CEF24515B}" type="slidenum">
              <a:rPr lang="da-DK" smtClean="0"/>
              <a:t>7</a:t>
            </a:fld>
            <a:endParaRPr lang="da-DK"/>
          </a:p>
        </p:txBody>
      </p:sp>
    </p:spTree>
    <p:extLst>
      <p:ext uri="{BB962C8B-B14F-4D97-AF65-F5344CB8AC3E}">
        <p14:creationId xmlns:p14="http://schemas.microsoft.com/office/powerpoint/2010/main" val="140924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59709-F03A-E12A-20D2-A1411E1BEBD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F144388-1898-4000-3A85-9266DA3AD66F}"/>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2512F6D1-6A50-F620-835E-6CBE8DE1BE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If </a:t>
            </a:r>
            <a:r>
              <a:rPr lang="da-DK" dirty="0" err="1"/>
              <a:t>possible</a:t>
            </a:r>
            <a:r>
              <a:rPr lang="da-DK" dirty="0"/>
              <a:t>, </a:t>
            </a:r>
            <a:r>
              <a:rPr lang="da-DK" dirty="0" err="1"/>
              <a:t>describe</a:t>
            </a:r>
            <a:r>
              <a:rPr lang="da-DK" dirty="0"/>
              <a:t> the</a:t>
            </a:r>
            <a:r>
              <a:rPr lang="da-DK" baseline="0" dirty="0"/>
              <a:t> </a:t>
            </a:r>
            <a:r>
              <a:rPr lang="da-DK" baseline="0" dirty="0" err="1"/>
              <a:t>expected</a:t>
            </a:r>
            <a:r>
              <a:rPr lang="da-DK" baseline="0" dirty="0"/>
              <a:t> market.</a:t>
            </a:r>
            <a:endParaRPr lang="da-DK" dirty="0"/>
          </a:p>
        </p:txBody>
      </p:sp>
      <p:sp>
        <p:nvSpPr>
          <p:cNvPr id="4" name="Pladsholder til slidenummer 3">
            <a:extLst>
              <a:ext uri="{FF2B5EF4-FFF2-40B4-BE49-F238E27FC236}">
                <a16:creationId xmlns:a16="http://schemas.microsoft.com/office/drawing/2014/main" id="{FBEA1695-AA9E-1CA8-856C-2263C89C26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72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the applications of the research-based idea/technology - where/what can it be used for?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95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If </a:t>
            </a:r>
            <a:r>
              <a:rPr lang="da-DK" dirty="0" err="1"/>
              <a:t>possible</a:t>
            </a:r>
            <a:r>
              <a:rPr lang="da-DK" dirty="0"/>
              <a:t>, </a:t>
            </a:r>
            <a:r>
              <a:rPr lang="da-DK" dirty="0" err="1"/>
              <a:t>describe</a:t>
            </a:r>
            <a:r>
              <a:rPr lang="da-DK" dirty="0"/>
              <a:t> the</a:t>
            </a:r>
            <a:r>
              <a:rPr lang="da-DK" baseline="0" dirty="0"/>
              <a:t> </a:t>
            </a:r>
            <a:r>
              <a:rPr lang="da-DK" baseline="0" dirty="0" err="1"/>
              <a:t>current</a:t>
            </a:r>
            <a:r>
              <a:rPr lang="da-DK" baseline="0" dirty="0"/>
              <a:t> companies </a:t>
            </a:r>
            <a:r>
              <a:rPr lang="da-DK" baseline="0" dirty="0" err="1"/>
              <a:t>you</a:t>
            </a:r>
            <a:r>
              <a:rPr lang="da-DK" baseline="0" dirty="0"/>
              <a:t> </a:t>
            </a:r>
            <a:r>
              <a:rPr lang="da-DK" baseline="0" dirty="0" err="1"/>
              <a:t>deem</a:t>
            </a:r>
            <a:r>
              <a:rPr lang="da-DK" baseline="0" dirty="0"/>
              <a:t> as </a:t>
            </a:r>
            <a:r>
              <a:rPr lang="da-DK" baseline="0" dirty="0" err="1"/>
              <a:t>competition</a:t>
            </a:r>
            <a:r>
              <a:rPr lang="da-DK" baseline="0" dirty="0"/>
              <a:t>. </a:t>
            </a:r>
            <a:r>
              <a:rPr lang="da-DK" baseline="0" dirty="0" err="1"/>
              <a:t>What</a:t>
            </a:r>
            <a:r>
              <a:rPr lang="da-DK" baseline="0" dirty="0"/>
              <a:t> </a:t>
            </a:r>
            <a:r>
              <a:rPr lang="da-DK" baseline="0" dirty="0" err="1"/>
              <a:t>technologies</a:t>
            </a:r>
            <a:r>
              <a:rPr lang="da-DK" baseline="0" dirty="0"/>
              <a:t> do </a:t>
            </a:r>
            <a:r>
              <a:rPr lang="da-DK" baseline="0" dirty="0" err="1"/>
              <a:t>they</a:t>
            </a:r>
            <a:r>
              <a:rPr lang="da-DK" baseline="0" dirty="0"/>
              <a:t> </a:t>
            </a:r>
            <a:r>
              <a:rPr lang="da-DK" baseline="0" dirty="0" err="1"/>
              <a:t>use</a:t>
            </a:r>
            <a:r>
              <a:rPr lang="da-DK" baseline="0" dirty="0"/>
              <a:t> and </a:t>
            </a:r>
            <a:r>
              <a:rPr lang="da-DK" baseline="0" dirty="0" err="1"/>
              <a:t>why</a:t>
            </a:r>
            <a:r>
              <a:rPr lang="da-DK" baseline="0" dirty="0"/>
              <a:t> is </a:t>
            </a:r>
            <a:r>
              <a:rPr lang="da-DK" baseline="0" dirty="0" err="1"/>
              <a:t>your</a:t>
            </a:r>
            <a:r>
              <a:rPr lang="da-DK" baseline="0" dirty="0"/>
              <a:t> technology </a:t>
            </a:r>
            <a:r>
              <a:rPr lang="da-DK" baseline="0" dirty="0" err="1"/>
              <a:t>better</a:t>
            </a:r>
            <a:r>
              <a:rPr lang="da-DK" baseline="0" dirty="0"/>
              <a:t>? </a:t>
            </a:r>
            <a:r>
              <a:rPr lang="da-DK" baseline="0" dirty="0" err="1"/>
              <a:t>What</a:t>
            </a:r>
            <a:r>
              <a:rPr lang="da-DK" baseline="0" dirty="0"/>
              <a:t> </a:t>
            </a:r>
            <a:r>
              <a:rPr lang="da-DK" baseline="0" dirty="0" err="1"/>
              <a:t>are</a:t>
            </a:r>
            <a:r>
              <a:rPr lang="da-DK" baseline="0" dirty="0"/>
              <a:t> the </a:t>
            </a:r>
            <a:r>
              <a:rPr lang="da-DK" baseline="0" dirty="0" err="1"/>
              <a:t>unique</a:t>
            </a:r>
            <a:r>
              <a:rPr lang="da-DK" baseline="0" dirty="0"/>
              <a:t> </a:t>
            </a:r>
            <a:r>
              <a:rPr lang="da-DK" baseline="0" dirty="0" err="1"/>
              <a:t>selling</a:t>
            </a:r>
            <a:r>
              <a:rPr lang="da-DK" baseline="0" dirty="0"/>
              <a:t> points?</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4CA6D-1199-4C6C-B065-02E55F37A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45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contify.com/resources/blog/competitive-matri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svg"/><Relationship Id="rId12" Type="http://schemas.openxmlformats.org/officeDocument/2006/relationships/hyperlink" Target="mailto:patent@adm.aau.dk"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hyperlink" Target="https://www.en.innovation.aau.dk/researchers/innovation-funding/research-to-business-pilot-grant" TargetMode="External"/><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EFA73E8-70F5-F86B-26DA-097385E23510}"/>
              </a:ext>
            </a:extLst>
          </p:cNvPr>
          <p:cNvSpPr>
            <a:spLocks noGrp="1" noRot="1" noMove="1" noResize="1" noEditPoints="1" noAdjustHandles="1" noChangeArrowheads="1" noChangeShapeType="1"/>
          </p:cNvSpPr>
          <p:nvPr/>
        </p:nvSpPr>
        <p:spPr>
          <a:xfrm>
            <a:off x="0" y="0"/>
            <a:ext cx="18288000" cy="10287000"/>
          </a:xfrm>
          <a:prstGeom prst="rect">
            <a:avLst/>
          </a:prstGeom>
          <a:solidFill>
            <a:srgbClr val="1D1D1D">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Box 4"/>
          <p:cNvSpPr txBox="1"/>
          <p:nvPr/>
        </p:nvSpPr>
        <p:spPr>
          <a:xfrm>
            <a:off x="5486400" y="6438900"/>
            <a:ext cx="8332284" cy="1090042"/>
          </a:xfrm>
          <a:prstGeom prst="rect">
            <a:avLst/>
          </a:prstGeom>
        </p:spPr>
        <p:txBody>
          <a:bodyPr wrap="square" lIns="0" tIns="0" rIns="0" bIns="0" rtlCol="0" anchor="t">
            <a:spAutoFit/>
          </a:bodyPr>
          <a:lstStyle/>
          <a:p>
            <a:pPr algn="ctr">
              <a:lnSpc>
                <a:spcPts val="8466"/>
              </a:lnSpc>
            </a:pPr>
            <a:r>
              <a:rPr lang="en-US" sz="10600" dirty="0">
                <a:ln w="28575">
                  <a:solidFill>
                    <a:srgbClr val="ADC0CC"/>
                  </a:solidFill>
                </a:ln>
                <a:noFill/>
                <a:latin typeface="Barlow Black" panose="00000A00000000000000" pitchFamily="2" charset="0"/>
              </a:rPr>
              <a:t>PILOT GRANT</a:t>
            </a:r>
          </a:p>
        </p:txBody>
      </p:sp>
      <p:pic>
        <p:nvPicPr>
          <p:cNvPr id="6" name="Picture 6"/>
          <p:cNvPicPr>
            <a:picLocks noChangeAspect="1"/>
          </p:cNvPicPr>
          <p:nvPr/>
        </p:nvPicPr>
        <p:blipFill>
          <a:blip r:embed="rId3"/>
          <a:srcRect/>
          <a:stretch>
            <a:fillRect/>
          </a:stretch>
        </p:blipFill>
        <p:spPr>
          <a:xfrm>
            <a:off x="1028700" y="1028700"/>
            <a:ext cx="2770656" cy="732625"/>
          </a:xfrm>
          <a:prstGeom prst="rect">
            <a:avLst/>
          </a:prstGeom>
        </p:spPr>
      </p:pic>
      <p:sp>
        <p:nvSpPr>
          <p:cNvPr id="8" name="TextBox 8"/>
          <p:cNvSpPr txBox="1"/>
          <p:nvPr/>
        </p:nvSpPr>
        <p:spPr>
          <a:xfrm>
            <a:off x="6235101" y="8068714"/>
            <a:ext cx="5817798" cy="384721"/>
          </a:xfrm>
          <a:prstGeom prst="rect">
            <a:avLst/>
          </a:prstGeom>
        </p:spPr>
        <p:txBody>
          <a:bodyPr lIns="0" tIns="0" rIns="0" bIns="0" rtlCol="0" anchor="t">
            <a:spAutoFit/>
          </a:bodyPr>
          <a:lstStyle/>
          <a:p>
            <a:pPr algn="ctr">
              <a:lnSpc>
                <a:spcPts val="3040"/>
              </a:lnSpc>
            </a:pPr>
            <a:r>
              <a:rPr lang="en-US" sz="2800" dirty="0">
                <a:solidFill>
                  <a:srgbClr val="FFFFFF"/>
                </a:solidFill>
                <a:latin typeface="Barlow Light"/>
              </a:rPr>
              <a:t>APPLICATION FORM</a:t>
            </a:r>
          </a:p>
        </p:txBody>
      </p:sp>
      <p:pic>
        <p:nvPicPr>
          <p:cNvPr id="10" name="Billede 9" descr="Et billede, der indeholder Font/skrifttype, tekst, Grafik, grafisk design&#10;&#10;Automatisk genereret beskrivelse">
            <a:extLst>
              <a:ext uri="{FF2B5EF4-FFF2-40B4-BE49-F238E27FC236}">
                <a16:creationId xmlns:a16="http://schemas.microsoft.com/office/drawing/2014/main" id="{33842093-3E93-B1CC-8AB4-EC61CF6284F1}"/>
              </a:ext>
            </a:extLst>
          </p:cNvPr>
          <p:cNvPicPr>
            <a:picLocks noChangeAspect="1"/>
          </p:cNvPicPr>
          <p:nvPr/>
        </p:nvPicPr>
        <p:blipFill rotWithShape="1">
          <a:blip r:embed="rId4">
            <a:extLst>
              <a:ext uri="{28A0092B-C50C-407E-A947-70E740481C1C}">
                <a14:useLocalDpi xmlns:a14="http://schemas.microsoft.com/office/drawing/2010/main" val="0"/>
              </a:ext>
            </a:extLst>
          </a:blip>
          <a:srcRect t="22481" b="18846"/>
          <a:stretch/>
        </p:blipFill>
        <p:spPr>
          <a:xfrm>
            <a:off x="4444458" y="2705100"/>
            <a:ext cx="9399084" cy="3308892"/>
          </a:xfrm>
          <a:prstGeom prst="rect">
            <a:avLst/>
          </a:prstGeom>
        </p:spPr>
      </p:pic>
    </p:spTree>
    <p:extLst>
      <p:ext uri="{BB962C8B-B14F-4D97-AF65-F5344CB8AC3E}">
        <p14:creationId xmlns:p14="http://schemas.microsoft.com/office/powerpoint/2010/main" val="390874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BUSINESS MODEL</a:t>
            </a:r>
          </a:p>
        </p:txBody>
      </p:sp>
      <p:grpSp>
        <p:nvGrpSpPr>
          <p:cNvPr id="16" name="Gruppe 15">
            <a:extLst>
              <a:ext uri="{FF2B5EF4-FFF2-40B4-BE49-F238E27FC236}">
                <a16:creationId xmlns:a16="http://schemas.microsoft.com/office/drawing/2014/main" id="{001AC956-FC5A-EA5A-8A9E-834609172FBD}"/>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78BF2C30-B129-ED17-05D9-ED8A71371535}"/>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ED93EEBC-DF63-6900-39C6-FD9CA01D7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7" name="TextBox 28">
            <a:extLst>
              <a:ext uri="{FF2B5EF4-FFF2-40B4-BE49-F238E27FC236}">
                <a16:creationId xmlns:a16="http://schemas.microsoft.com/office/drawing/2014/main" id="{87AF3E81-0F16-6C82-B83C-A422DD5E645C}"/>
              </a:ext>
            </a:extLst>
          </p:cNvPr>
          <p:cNvSpPr txBox="1"/>
          <p:nvPr/>
        </p:nvSpPr>
        <p:spPr>
          <a:xfrm>
            <a:off x="11582400" y="4700767"/>
            <a:ext cx="4231277" cy="246221"/>
          </a:xfrm>
          <a:prstGeom prst="rect">
            <a:avLst/>
          </a:prstGeom>
          <a:effectLst/>
        </p:spPr>
        <p:txBody>
          <a:bodyPr wrap="square" lIns="0" tIns="0" rIns="0" bIns="0" rtlCol="0" anchor="t">
            <a:spAutoFit/>
          </a:bodyPr>
          <a:lstStyle/>
          <a:p>
            <a:pPr algn="ctr" defTabSz="609630"/>
            <a:r>
              <a:rPr lang="en-US" sz="1600" b="1" dirty="0">
                <a:solidFill>
                  <a:schemeClr val="bg1">
                    <a:lumMod val="95000"/>
                  </a:schemeClr>
                </a:solidFill>
                <a:latin typeface="Barlow" panose="00000500000000000000" pitchFamily="2" charset="0"/>
              </a:rPr>
              <a:t>Add illustrations and pictures as you want</a:t>
            </a:r>
          </a:p>
        </p:txBody>
      </p:sp>
      <p:sp>
        <p:nvSpPr>
          <p:cNvPr id="11" name="TextBox 11">
            <a:extLst>
              <a:ext uri="{FF2B5EF4-FFF2-40B4-BE49-F238E27FC236}">
                <a16:creationId xmlns:a16="http://schemas.microsoft.com/office/drawing/2014/main" id="{1387FA18-EE79-D8AA-41C0-AABBCE72403A}"/>
              </a:ext>
            </a:extLst>
          </p:cNvPr>
          <p:cNvSpPr txBox="1"/>
          <p:nvPr/>
        </p:nvSpPr>
        <p:spPr>
          <a:xfrm>
            <a:off x="1191930" y="4686300"/>
            <a:ext cx="5678905"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1" name="TextBox 28">
            <a:extLst>
              <a:ext uri="{FF2B5EF4-FFF2-40B4-BE49-F238E27FC236}">
                <a16:creationId xmlns:a16="http://schemas.microsoft.com/office/drawing/2014/main" id="{540BC149-0534-6EB3-54ED-3D7B480E2535}"/>
              </a:ext>
            </a:extLst>
          </p:cNvPr>
          <p:cNvSpPr txBox="1"/>
          <p:nvPr/>
        </p:nvSpPr>
        <p:spPr>
          <a:xfrm>
            <a:off x="1191930" y="5113782"/>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2" name="TextBox 11">
            <a:extLst>
              <a:ext uri="{FF2B5EF4-FFF2-40B4-BE49-F238E27FC236}">
                <a16:creationId xmlns:a16="http://schemas.microsoft.com/office/drawing/2014/main" id="{36A74065-8858-8965-D4FD-893BBF2A1685}"/>
              </a:ext>
            </a:extLst>
          </p:cNvPr>
          <p:cNvSpPr txBox="1"/>
          <p:nvPr/>
        </p:nvSpPr>
        <p:spPr>
          <a:xfrm>
            <a:off x="1147355" y="5865756"/>
            <a:ext cx="5678905"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4" name="TextBox 28">
            <a:extLst>
              <a:ext uri="{FF2B5EF4-FFF2-40B4-BE49-F238E27FC236}">
                <a16:creationId xmlns:a16="http://schemas.microsoft.com/office/drawing/2014/main" id="{195999B6-80FE-2E4C-3633-8743BC81A5FC}"/>
              </a:ext>
            </a:extLst>
          </p:cNvPr>
          <p:cNvSpPr txBox="1"/>
          <p:nvPr/>
        </p:nvSpPr>
        <p:spPr>
          <a:xfrm>
            <a:off x="1147355" y="6293238"/>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5" name="TextBox 11">
            <a:extLst>
              <a:ext uri="{FF2B5EF4-FFF2-40B4-BE49-F238E27FC236}">
                <a16:creationId xmlns:a16="http://schemas.microsoft.com/office/drawing/2014/main" id="{5AA61171-78B3-2CA1-8987-BE826C055825}"/>
              </a:ext>
            </a:extLst>
          </p:cNvPr>
          <p:cNvSpPr txBox="1"/>
          <p:nvPr/>
        </p:nvSpPr>
        <p:spPr>
          <a:xfrm>
            <a:off x="1138646" y="7174309"/>
            <a:ext cx="5678905"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6" name="TextBox 28">
            <a:extLst>
              <a:ext uri="{FF2B5EF4-FFF2-40B4-BE49-F238E27FC236}">
                <a16:creationId xmlns:a16="http://schemas.microsoft.com/office/drawing/2014/main" id="{19EB658F-DAF7-F991-DC4A-C7C5E4523008}"/>
              </a:ext>
            </a:extLst>
          </p:cNvPr>
          <p:cNvSpPr txBox="1"/>
          <p:nvPr/>
        </p:nvSpPr>
        <p:spPr>
          <a:xfrm>
            <a:off x="1138646" y="7601791"/>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7" name="TextBox 28">
            <a:extLst>
              <a:ext uri="{FF2B5EF4-FFF2-40B4-BE49-F238E27FC236}">
                <a16:creationId xmlns:a16="http://schemas.microsoft.com/office/drawing/2014/main" id="{58659407-3EEE-CE57-99FD-FA4B1283458A}"/>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Tree>
    <p:extLst>
      <p:ext uri="{BB962C8B-B14F-4D97-AF65-F5344CB8AC3E}">
        <p14:creationId xmlns:p14="http://schemas.microsoft.com/office/powerpoint/2010/main" val="418181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15853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COMPETITORS AND VALUE PROPOSITIONS</a:t>
            </a:r>
          </a:p>
        </p:txBody>
      </p:sp>
      <p:grpSp>
        <p:nvGrpSpPr>
          <p:cNvPr id="16" name="Gruppe 15">
            <a:extLst>
              <a:ext uri="{FF2B5EF4-FFF2-40B4-BE49-F238E27FC236}">
                <a16:creationId xmlns:a16="http://schemas.microsoft.com/office/drawing/2014/main" id="{001AC956-FC5A-EA5A-8A9E-834609172FBD}"/>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78BF2C30-B129-ED17-05D9-ED8A71371535}"/>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ED93EEBC-DF63-6900-39C6-FD9CA01D7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7B429C41-A5A2-474B-869D-ADD21EDD38F5}"/>
              </a:ext>
            </a:extLst>
          </p:cNvPr>
          <p:cNvSpPr txBox="1"/>
          <p:nvPr/>
        </p:nvSpPr>
        <p:spPr>
          <a:xfrm>
            <a:off x="10210800" y="5109949"/>
            <a:ext cx="4231277" cy="677108"/>
          </a:xfrm>
          <a:prstGeom prst="rect">
            <a:avLst/>
          </a:prstGeom>
          <a:effectLst/>
        </p:spPr>
        <p:txBody>
          <a:bodyPr wrap="square" lIns="0" tIns="0" rIns="0" bIns="0" rtlCol="0" anchor="t">
            <a:spAutoFit/>
          </a:bodyPr>
          <a:lstStyle/>
          <a:p>
            <a:pPr algn="ctr" defTabSz="609630"/>
            <a:r>
              <a:rPr lang="en-US" sz="2400" b="1" dirty="0">
                <a:solidFill>
                  <a:schemeClr val="bg1">
                    <a:lumMod val="95000"/>
                  </a:schemeClr>
                </a:solidFill>
                <a:latin typeface="Barlow" panose="00000500000000000000" pitchFamily="2" charset="0"/>
              </a:rPr>
              <a:t>Create a competitor matrix</a:t>
            </a:r>
          </a:p>
          <a:p>
            <a:pPr algn="ctr" defTabSz="609630"/>
            <a:r>
              <a:rPr lang="en-US" sz="2000" dirty="0">
                <a:solidFill>
                  <a:srgbClr val="ADC0CC"/>
                </a:solidFill>
                <a:latin typeface="Barlow" panose="00000500000000000000" pitchFamily="2" charset="0"/>
                <a:hlinkClick r:id="rId4">
                  <a:extLst>
                    <a:ext uri="{A12FA001-AC4F-418D-AE19-62706E023703}">
                      <ahyp:hlinkClr xmlns:ahyp="http://schemas.microsoft.com/office/drawing/2018/hyperlinkcolor" val="tx"/>
                    </a:ext>
                  </a:extLst>
                </a:hlinkClick>
              </a:rPr>
              <a:t>See an example here</a:t>
            </a:r>
            <a:endParaRPr lang="en-US" sz="2000" dirty="0">
              <a:solidFill>
                <a:srgbClr val="ADC0CC"/>
              </a:solidFill>
              <a:latin typeface="Barlow" panose="00000500000000000000" pitchFamily="2" charset="0"/>
            </a:endParaRPr>
          </a:p>
        </p:txBody>
      </p:sp>
      <p:sp>
        <p:nvSpPr>
          <p:cNvPr id="10" name="TextBox 28">
            <a:extLst>
              <a:ext uri="{FF2B5EF4-FFF2-40B4-BE49-F238E27FC236}">
                <a16:creationId xmlns:a16="http://schemas.microsoft.com/office/drawing/2014/main" id="{27010C7D-CB9A-9C8F-2FBF-ED88F558CDE4}"/>
              </a:ext>
            </a:extLst>
          </p:cNvPr>
          <p:cNvSpPr txBox="1"/>
          <p:nvPr/>
        </p:nvSpPr>
        <p:spPr>
          <a:xfrm>
            <a:off x="1147355" y="3554969"/>
            <a:ext cx="5634445"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cxnSp>
        <p:nvCxnSpPr>
          <p:cNvPr id="13" name="Lige forbindelse 12">
            <a:extLst>
              <a:ext uri="{FF2B5EF4-FFF2-40B4-BE49-F238E27FC236}">
                <a16:creationId xmlns:a16="http://schemas.microsoft.com/office/drawing/2014/main" id="{A0207A9A-8B94-9A0E-5D2C-C9A3514042B6}"/>
              </a:ext>
            </a:extLst>
          </p:cNvPr>
          <p:cNvCxnSpPr>
            <a:cxnSpLocks/>
          </p:cNvCxnSpPr>
          <p:nvPr/>
        </p:nvCxnSpPr>
        <p:spPr>
          <a:xfrm>
            <a:off x="7315200" y="3543300"/>
            <a:ext cx="0" cy="5115902"/>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15" name="TextBox 28">
            <a:extLst>
              <a:ext uri="{FF2B5EF4-FFF2-40B4-BE49-F238E27FC236}">
                <a16:creationId xmlns:a16="http://schemas.microsoft.com/office/drawing/2014/main" id="{FA32E995-B660-7E4E-82DA-5A03FDFD562F}"/>
              </a:ext>
            </a:extLst>
          </p:cNvPr>
          <p:cNvSpPr txBox="1"/>
          <p:nvPr/>
        </p:nvSpPr>
        <p:spPr>
          <a:xfrm>
            <a:off x="1149630" y="4665273"/>
            <a:ext cx="5405844" cy="1231106"/>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Use bullets to highlight the unique selling points</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Keep them short</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 and precise</a:t>
            </a:r>
          </a:p>
        </p:txBody>
      </p:sp>
    </p:spTree>
    <p:extLst>
      <p:ext uri="{BB962C8B-B14F-4D97-AF65-F5344CB8AC3E}">
        <p14:creationId xmlns:p14="http://schemas.microsoft.com/office/powerpoint/2010/main" val="341766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a:extLst>
            <a:ext uri="{FF2B5EF4-FFF2-40B4-BE49-F238E27FC236}">
              <a16:creationId xmlns:a16="http://schemas.microsoft.com/office/drawing/2014/main" id="{765AFB52-C9C2-9D78-8977-755F0AA414A3}"/>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E07614E8-FA6C-5020-E432-FEB3C3CCDD77}"/>
              </a:ext>
            </a:extLst>
          </p:cNvPr>
          <p:cNvSpPr>
            <a:spLocks noGrp="1" noRot="1" noMove="1" noResize="1" noEditPoints="1" noAdjustHandles="1" noChangeArrowheads="1" noChangeShapeType="1"/>
          </p:cNvSpPr>
          <p:nvPr/>
        </p:nvSpPr>
        <p:spPr>
          <a:xfrm>
            <a:off x="10134600" y="0"/>
            <a:ext cx="81534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If possible describe the</a:t>
            </a:r>
            <a:r>
              <a:rPr lang="da-DK" baseline="0"/>
              <a:t> expected market.</a:t>
            </a:r>
            <a:endParaRPr lang="da-DK" dirty="0"/>
          </a:p>
        </p:txBody>
      </p:sp>
      <p:sp>
        <p:nvSpPr>
          <p:cNvPr id="37" name="TextBox 37">
            <a:extLst>
              <a:ext uri="{FF2B5EF4-FFF2-40B4-BE49-F238E27FC236}">
                <a16:creationId xmlns:a16="http://schemas.microsoft.com/office/drawing/2014/main" id="{D6F3F333-8C8E-DDCD-52EE-B84AECFEEE63}"/>
              </a:ext>
            </a:extLst>
          </p:cNvPr>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IP</a:t>
            </a:r>
          </a:p>
        </p:txBody>
      </p:sp>
      <p:grpSp>
        <p:nvGrpSpPr>
          <p:cNvPr id="16" name="Gruppe 15">
            <a:extLst>
              <a:ext uri="{FF2B5EF4-FFF2-40B4-BE49-F238E27FC236}">
                <a16:creationId xmlns:a16="http://schemas.microsoft.com/office/drawing/2014/main" id="{5FAD2105-461A-7239-1EC5-C790604500C8}"/>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12FD1AC2-036E-7B17-93E1-9B6855D82F99}"/>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FADF5E00-CFD6-1359-F4F9-9E225242EF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23" name="TextBox 8">
            <a:extLst>
              <a:ext uri="{FF2B5EF4-FFF2-40B4-BE49-F238E27FC236}">
                <a16:creationId xmlns:a16="http://schemas.microsoft.com/office/drawing/2014/main" id="{DCFCF7FC-792E-C831-E400-AC629A9B2D17}"/>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sp>
        <p:nvSpPr>
          <p:cNvPr id="3" name="TextBox 37">
            <a:extLst>
              <a:ext uri="{FF2B5EF4-FFF2-40B4-BE49-F238E27FC236}">
                <a16:creationId xmlns:a16="http://schemas.microsoft.com/office/drawing/2014/main" id="{62776624-D932-D951-4A34-8D25709959AD}"/>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154B5273-C442-C454-877F-429CC0D0A117}"/>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7" name="TextBox 28">
            <a:extLst>
              <a:ext uri="{FF2B5EF4-FFF2-40B4-BE49-F238E27FC236}">
                <a16:creationId xmlns:a16="http://schemas.microsoft.com/office/drawing/2014/main" id="{3EF5CE1A-5511-7DDD-06FC-D80C4C55EFF0}"/>
              </a:ext>
            </a:extLst>
          </p:cNvPr>
          <p:cNvSpPr txBox="1"/>
          <p:nvPr/>
        </p:nvSpPr>
        <p:spPr>
          <a:xfrm>
            <a:off x="12095661" y="4700767"/>
            <a:ext cx="4231277" cy="492443"/>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statistics, graphs, tables or numbers to show the current/expected market</a:t>
            </a:r>
          </a:p>
        </p:txBody>
      </p:sp>
    </p:spTree>
    <p:extLst>
      <p:ext uri="{BB962C8B-B14F-4D97-AF65-F5344CB8AC3E}">
        <p14:creationId xmlns:p14="http://schemas.microsoft.com/office/powerpoint/2010/main" val="284677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RISKS AND MITIGATION</a:t>
            </a:r>
          </a:p>
        </p:txBody>
      </p:sp>
      <p:grpSp>
        <p:nvGrpSpPr>
          <p:cNvPr id="16" name="Gruppe 15">
            <a:extLst>
              <a:ext uri="{FF2B5EF4-FFF2-40B4-BE49-F238E27FC236}">
                <a16:creationId xmlns:a16="http://schemas.microsoft.com/office/drawing/2014/main" id="{001AC956-FC5A-EA5A-8A9E-834609172FBD}"/>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78BF2C30-B129-ED17-05D9-ED8A71371535}"/>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ED93EEBC-DF63-6900-39C6-FD9CA01D7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5" name="Rektangel 4">
            <a:extLst>
              <a:ext uri="{FF2B5EF4-FFF2-40B4-BE49-F238E27FC236}">
                <a16:creationId xmlns:a16="http://schemas.microsoft.com/office/drawing/2014/main" id="{C5D2F913-DB0F-5D5D-152E-05B9C196398C}"/>
              </a:ext>
            </a:extLst>
          </p:cNvPr>
          <p:cNvSpPr/>
          <p:nvPr/>
        </p:nvSpPr>
        <p:spPr>
          <a:xfrm>
            <a:off x="1138258" y="4108927"/>
            <a:ext cx="3477243"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6" name="Rektangel: afrundede hjørner 5">
            <a:extLst>
              <a:ext uri="{FF2B5EF4-FFF2-40B4-BE49-F238E27FC236}">
                <a16:creationId xmlns:a16="http://schemas.microsoft.com/office/drawing/2014/main" id="{BE7AA98E-F089-6141-BA5E-E19F6DEA9D48}"/>
              </a:ext>
            </a:extLst>
          </p:cNvPr>
          <p:cNvSpPr/>
          <p:nvPr/>
        </p:nvSpPr>
        <p:spPr>
          <a:xfrm>
            <a:off x="1138256" y="3325988"/>
            <a:ext cx="3477241"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a:solidFill>
                <a:srgbClr val="211A52"/>
              </a:solidFill>
              <a:latin typeface="Barlow ExtraBold" panose="00000900000000000000" pitchFamily="2" charset="0"/>
            </a:endParaRPr>
          </a:p>
        </p:txBody>
      </p:sp>
      <p:sp>
        <p:nvSpPr>
          <p:cNvPr id="7" name="TextBox 11">
            <a:extLst>
              <a:ext uri="{FF2B5EF4-FFF2-40B4-BE49-F238E27FC236}">
                <a16:creationId xmlns:a16="http://schemas.microsoft.com/office/drawing/2014/main" id="{0A0BEF51-23AC-2235-58D0-EADFB36F42AC}"/>
              </a:ext>
            </a:extLst>
          </p:cNvPr>
          <p:cNvSpPr txBox="1"/>
          <p:nvPr/>
        </p:nvSpPr>
        <p:spPr>
          <a:xfrm>
            <a:off x="1739870" y="3522067"/>
            <a:ext cx="2035013"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RISK</a:t>
            </a:r>
          </a:p>
        </p:txBody>
      </p:sp>
      <p:sp>
        <p:nvSpPr>
          <p:cNvPr id="8" name="Rektangel: afrundede hjørner 7">
            <a:extLst>
              <a:ext uri="{FF2B5EF4-FFF2-40B4-BE49-F238E27FC236}">
                <a16:creationId xmlns:a16="http://schemas.microsoft.com/office/drawing/2014/main" id="{29E6F4C0-DFB5-CF9F-BFBA-01947AFA4924}"/>
              </a:ext>
            </a:extLst>
          </p:cNvPr>
          <p:cNvSpPr/>
          <p:nvPr/>
        </p:nvSpPr>
        <p:spPr>
          <a:xfrm>
            <a:off x="12183886" y="3329367"/>
            <a:ext cx="4884914"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a:solidFill>
                <a:srgbClr val="211A52"/>
              </a:solidFill>
              <a:latin typeface="Barlow ExtraBold" panose="00000900000000000000" pitchFamily="2" charset="0"/>
            </a:endParaRPr>
          </a:p>
        </p:txBody>
      </p:sp>
      <p:sp>
        <p:nvSpPr>
          <p:cNvPr id="9" name="TextBox 11">
            <a:extLst>
              <a:ext uri="{FF2B5EF4-FFF2-40B4-BE49-F238E27FC236}">
                <a16:creationId xmlns:a16="http://schemas.microsoft.com/office/drawing/2014/main" id="{3AF13558-707E-1632-1DF0-C1F501566B40}"/>
              </a:ext>
            </a:extLst>
          </p:cNvPr>
          <p:cNvSpPr txBox="1"/>
          <p:nvPr/>
        </p:nvSpPr>
        <p:spPr>
          <a:xfrm>
            <a:off x="12528677" y="3540515"/>
            <a:ext cx="4195331"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MITIGATION MEASURES</a:t>
            </a:r>
          </a:p>
        </p:txBody>
      </p:sp>
      <p:sp>
        <p:nvSpPr>
          <p:cNvPr id="11" name="Rektangel: afrundede hjørner 10">
            <a:extLst>
              <a:ext uri="{FF2B5EF4-FFF2-40B4-BE49-F238E27FC236}">
                <a16:creationId xmlns:a16="http://schemas.microsoft.com/office/drawing/2014/main" id="{08EDEBB4-E0AD-118A-16AC-86FF5DAA02E6}"/>
              </a:ext>
            </a:extLst>
          </p:cNvPr>
          <p:cNvSpPr/>
          <p:nvPr/>
        </p:nvSpPr>
        <p:spPr>
          <a:xfrm>
            <a:off x="4713121" y="3327677"/>
            <a:ext cx="3637761"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a:solidFill>
                <a:srgbClr val="211A52"/>
              </a:solidFill>
              <a:latin typeface="Barlow ExtraBold" panose="00000900000000000000" pitchFamily="2" charset="0"/>
            </a:endParaRPr>
          </a:p>
        </p:txBody>
      </p:sp>
      <p:sp>
        <p:nvSpPr>
          <p:cNvPr id="12" name="TextBox 11">
            <a:extLst>
              <a:ext uri="{FF2B5EF4-FFF2-40B4-BE49-F238E27FC236}">
                <a16:creationId xmlns:a16="http://schemas.microsoft.com/office/drawing/2014/main" id="{BA00B194-7722-9FC5-3C3F-CF00D09A9CD4}"/>
              </a:ext>
            </a:extLst>
          </p:cNvPr>
          <p:cNvSpPr txBox="1"/>
          <p:nvPr/>
        </p:nvSpPr>
        <p:spPr>
          <a:xfrm>
            <a:off x="4846295" y="3539570"/>
            <a:ext cx="3371407"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PROBABILITY</a:t>
            </a:r>
          </a:p>
        </p:txBody>
      </p:sp>
      <p:sp>
        <p:nvSpPr>
          <p:cNvPr id="17" name="Rektangel: afrundede hjørner 16">
            <a:extLst>
              <a:ext uri="{FF2B5EF4-FFF2-40B4-BE49-F238E27FC236}">
                <a16:creationId xmlns:a16="http://schemas.microsoft.com/office/drawing/2014/main" id="{56F6A313-3739-6091-B6ED-75B6E17B6FC2}"/>
              </a:ext>
            </a:extLst>
          </p:cNvPr>
          <p:cNvSpPr/>
          <p:nvPr/>
        </p:nvSpPr>
        <p:spPr>
          <a:xfrm>
            <a:off x="8448507" y="3329366"/>
            <a:ext cx="3637761" cy="673384"/>
          </a:xfrm>
          <a:prstGeom prst="roundRect">
            <a:avLst/>
          </a:prstGeom>
          <a:solidFill>
            <a:srgbClr val="ADC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da-DK" sz="1600">
              <a:solidFill>
                <a:srgbClr val="211A52"/>
              </a:solidFill>
              <a:latin typeface="Barlow ExtraBold" panose="00000900000000000000" pitchFamily="2" charset="0"/>
            </a:endParaRPr>
          </a:p>
        </p:txBody>
      </p:sp>
      <p:sp>
        <p:nvSpPr>
          <p:cNvPr id="18" name="TextBox 11">
            <a:extLst>
              <a:ext uri="{FF2B5EF4-FFF2-40B4-BE49-F238E27FC236}">
                <a16:creationId xmlns:a16="http://schemas.microsoft.com/office/drawing/2014/main" id="{1B32C91B-BAAB-FB1F-645A-6A6B96906019}"/>
              </a:ext>
            </a:extLst>
          </p:cNvPr>
          <p:cNvSpPr txBox="1"/>
          <p:nvPr/>
        </p:nvSpPr>
        <p:spPr>
          <a:xfrm>
            <a:off x="9000309" y="3539570"/>
            <a:ext cx="2418000" cy="246220"/>
          </a:xfrm>
          <a:prstGeom prst="rect">
            <a:avLst/>
          </a:prstGeom>
          <a:effectLst/>
        </p:spPr>
        <p:txBody>
          <a:bodyPr wrap="square" lIns="0" tIns="0" rIns="0" bIns="0" rtlCol="0" anchor="t">
            <a:spAutoFit/>
          </a:bodyPr>
          <a:lstStyle/>
          <a:p>
            <a:pPr algn="ctr" defTabSz="609630"/>
            <a:r>
              <a:rPr lang="en-US" sz="1600" b="1" spc="243" dirty="0">
                <a:solidFill>
                  <a:srgbClr val="1D1D1D"/>
                </a:solidFill>
                <a:latin typeface="Barlow ExtraBold" panose="00000900000000000000" pitchFamily="2" charset="0"/>
              </a:rPr>
              <a:t>EFFECT</a:t>
            </a:r>
          </a:p>
        </p:txBody>
      </p:sp>
      <p:sp>
        <p:nvSpPr>
          <p:cNvPr id="19" name="Rektangel 18">
            <a:extLst>
              <a:ext uri="{FF2B5EF4-FFF2-40B4-BE49-F238E27FC236}">
                <a16:creationId xmlns:a16="http://schemas.microsoft.com/office/drawing/2014/main" id="{A890AA0B-4320-D5F2-824E-3A543E9BF3AC}"/>
              </a:ext>
            </a:extLst>
          </p:cNvPr>
          <p:cNvSpPr/>
          <p:nvPr/>
        </p:nvSpPr>
        <p:spPr>
          <a:xfrm>
            <a:off x="4713121" y="4110616"/>
            <a:ext cx="3637762"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en-US" sz="1600" b="1" dirty="0">
                <a:solidFill>
                  <a:schemeClr val="bg1"/>
                </a:solidFill>
                <a:latin typeface="Bahnschrift" panose="020B0502040204020203" pitchFamily="34" charset="0"/>
              </a:rPr>
              <a:t>LOW</a:t>
            </a:r>
          </a:p>
          <a:p>
            <a:pPr defTabSz="609630"/>
            <a:r>
              <a:rPr lang="da-DK" sz="1600" dirty="0">
                <a:solidFill>
                  <a:schemeClr val="bg1"/>
                </a:solidFill>
                <a:latin typeface="Bahnschrift Light" panose="020B0502040204020203" pitchFamily="34" charset="0"/>
              </a:rPr>
              <a:t>Description..</a:t>
            </a:r>
            <a:endParaRPr lang="en-US" sz="1600" dirty="0">
              <a:solidFill>
                <a:schemeClr val="bg1"/>
              </a:solidFill>
              <a:latin typeface="Bahnschrift Light" panose="020B0502040204020203" pitchFamily="34" charset="0"/>
            </a:endParaRPr>
          </a:p>
        </p:txBody>
      </p:sp>
      <p:sp>
        <p:nvSpPr>
          <p:cNvPr id="20" name="Rektangel 19">
            <a:extLst>
              <a:ext uri="{FF2B5EF4-FFF2-40B4-BE49-F238E27FC236}">
                <a16:creationId xmlns:a16="http://schemas.microsoft.com/office/drawing/2014/main" id="{2F56C263-3849-C006-1288-97A7084B35BF}"/>
              </a:ext>
            </a:extLst>
          </p:cNvPr>
          <p:cNvSpPr/>
          <p:nvPr/>
        </p:nvSpPr>
        <p:spPr>
          <a:xfrm>
            <a:off x="1138256" y="5559093"/>
            <a:ext cx="3477243"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1" name="Rektangel 20">
            <a:extLst>
              <a:ext uri="{FF2B5EF4-FFF2-40B4-BE49-F238E27FC236}">
                <a16:creationId xmlns:a16="http://schemas.microsoft.com/office/drawing/2014/main" id="{BB5B5BE9-41CD-D724-40A2-232293FE3C20}"/>
              </a:ext>
            </a:extLst>
          </p:cNvPr>
          <p:cNvSpPr/>
          <p:nvPr/>
        </p:nvSpPr>
        <p:spPr>
          <a:xfrm>
            <a:off x="1138258" y="7118812"/>
            <a:ext cx="3477243" cy="14519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2" name="Rektangel 21">
            <a:extLst>
              <a:ext uri="{FF2B5EF4-FFF2-40B4-BE49-F238E27FC236}">
                <a16:creationId xmlns:a16="http://schemas.microsoft.com/office/drawing/2014/main" id="{66B1FC06-FB98-1379-E5B6-BC4404BEE28A}"/>
              </a:ext>
            </a:extLst>
          </p:cNvPr>
          <p:cNvSpPr/>
          <p:nvPr/>
        </p:nvSpPr>
        <p:spPr>
          <a:xfrm>
            <a:off x="4713121" y="5555822"/>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en-US" sz="1600" b="1" dirty="0">
                <a:solidFill>
                  <a:schemeClr val="bg1"/>
                </a:solidFill>
                <a:latin typeface="Bahnschrift" panose="020B0502040204020203" pitchFamily="34" charset="0"/>
              </a:rPr>
              <a:t>LOW TO MODERATE</a:t>
            </a:r>
          </a:p>
          <a:p>
            <a:pPr defTabSz="609630"/>
            <a:r>
              <a:rPr lang="da-DK" sz="1600" dirty="0">
                <a:solidFill>
                  <a:schemeClr val="bg1"/>
                </a:solidFill>
                <a:latin typeface="Bahnschrift Light" panose="020B0502040204020203" pitchFamily="34" charset="0"/>
              </a:rPr>
              <a:t>Description..</a:t>
            </a:r>
            <a:endParaRPr lang="en-US" sz="1600" dirty="0">
              <a:solidFill>
                <a:schemeClr val="bg1"/>
              </a:solidFill>
              <a:latin typeface="Bahnschrift Light" panose="020B0502040204020203" pitchFamily="34" charset="0"/>
            </a:endParaRPr>
          </a:p>
        </p:txBody>
      </p:sp>
      <p:sp>
        <p:nvSpPr>
          <p:cNvPr id="24" name="Rektangel 23">
            <a:extLst>
              <a:ext uri="{FF2B5EF4-FFF2-40B4-BE49-F238E27FC236}">
                <a16:creationId xmlns:a16="http://schemas.microsoft.com/office/drawing/2014/main" id="{03636674-0EBC-61D5-2C3E-A5AD1EBD63FB}"/>
              </a:ext>
            </a:extLst>
          </p:cNvPr>
          <p:cNvSpPr/>
          <p:nvPr/>
        </p:nvSpPr>
        <p:spPr>
          <a:xfrm>
            <a:off x="4713118" y="7120558"/>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en-US" sz="1600" b="1" dirty="0">
                <a:solidFill>
                  <a:schemeClr val="bg1"/>
                </a:solidFill>
                <a:latin typeface="Bahnschrift" panose="020B0502040204020203" pitchFamily="34" charset="0"/>
              </a:rPr>
              <a:t>MODERATE</a:t>
            </a:r>
          </a:p>
          <a:p>
            <a:pPr defTabSz="609630"/>
            <a:r>
              <a:rPr lang="da-DK" sz="1600" dirty="0">
                <a:solidFill>
                  <a:schemeClr val="bg1"/>
                </a:solidFill>
                <a:latin typeface="Bahnschrift Light" panose="020B0502040204020203" pitchFamily="34" charset="0"/>
              </a:rPr>
              <a:t>Description..</a:t>
            </a:r>
            <a:endParaRPr lang="en-US" sz="1600" dirty="0">
              <a:solidFill>
                <a:schemeClr val="bg1"/>
              </a:solidFill>
              <a:latin typeface="Bahnschrift Light" panose="020B0502040204020203" pitchFamily="34" charset="0"/>
            </a:endParaRPr>
          </a:p>
        </p:txBody>
      </p:sp>
      <p:sp>
        <p:nvSpPr>
          <p:cNvPr id="25" name="Rektangel 24">
            <a:extLst>
              <a:ext uri="{FF2B5EF4-FFF2-40B4-BE49-F238E27FC236}">
                <a16:creationId xmlns:a16="http://schemas.microsoft.com/office/drawing/2014/main" id="{F6368476-C864-BAB6-86B3-A664DD136B92}"/>
              </a:ext>
            </a:extLst>
          </p:cNvPr>
          <p:cNvSpPr/>
          <p:nvPr/>
        </p:nvSpPr>
        <p:spPr>
          <a:xfrm>
            <a:off x="8448507" y="4110616"/>
            <a:ext cx="3637762"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6" name="Rektangel 25">
            <a:extLst>
              <a:ext uri="{FF2B5EF4-FFF2-40B4-BE49-F238E27FC236}">
                <a16:creationId xmlns:a16="http://schemas.microsoft.com/office/drawing/2014/main" id="{737CC1C5-1FA6-0C18-C5C5-952D70F2D16D}"/>
              </a:ext>
            </a:extLst>
          </p:cNvPr>
          <p:cNvSpPr/>
          <p:nvPr/>
        </p:nvSpPr>
        <p:spPr>
          <a:xfrm>
            <a:off x="8448507" y="5554133"/>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7" name="Rektangel 26">
            <a:extLst>
              <a:ext uri="{FF2B5EF4-FFF2-40B4-BE49-F238E27FC236}">
                <a16:creationId xmlns:a16="http://schemas.microsoft.com/office/drawing/2014/main" id="{73A00119-5DBB-1E2E-C664-7D7E5D2050E8}"/>
              </a:ext>
            </a:extLst>
          </p:cNvPr>
          <p:cNvSpPr/>
          <p:nvPr/>
        </p:nvSpPr>
        <p:spPr>
          <a:xfrm>
            <a:off x="8448507" y="7120558"/>
            <a:ext cx="3637762"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8" name="Rektangel 27">
            <a:extLst>
              <a:ext uri="{FF2B5EF4-FFF2-40B4-BE49-F238E27FC236}">
                <a16:creationId xmlns:a16="http://schemas.microsoft.com/office/drawing/2014/main" id="{DC62C604-E3BF-F516-8362-8CDA7C46537A}"/>
              </a:ext>
            </a:extLst>
          </p:cNvPr>
          <p:cNvSpPr/>
          <p:nvPr/>
        </p:nvSpPr>
        <p:spPr>
          <a:xfrm>
            <a:off x="12183886" y="4110617"/>
            <a:ext cx="4884914" cy="1340642"/>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29" name="Rektangel 28">
            <a:extLst>
              <a:ext uri="{FF2B5EF4-FFF2-40B4-BE49-F238E27FC236}">
                <a16:creationId xmlns:a16="http://schemas.microsoft.com/office/drawing/2014/main" id="{AE6B7F3B-C235-7496-C129-DAD111020F0E}"/>
              </a:ext>
            </a:extLst>
          </p:cNvPr>
          <p:cNvSpPr/>
          <p:nvPr/>
        </p:nvSpPr>
        <p:spPr>
          <a:xfrm>
            <a:off x="12183886" y="5554134"/>
            <a:ext cx="4884914"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
        <p:nvSpPr>
          <p:cNvPr id="30" name="Rektangel 29">
            <a:extLst>
              <a:ext uri="{FF2B5EF4-FFF2-40B4-BE49-F238E27FC236}">
                <a16:creationId xmlns:a16="http://schemas.microsoft.com/office/drawing/2014/main" id="{699D4B17-66E5-881E-B57E-CA5FC7527790}"/>
              </a:ext>
            </a:extLst>
          </p:cNvPr>
          <p:cNvSpPr/>
          <p:nvPr/>
        </p:nvSpPr>
        <p:spPr>
          <a:xfrm>
            <a:off x="12183886" y="7120559"/>
            <a:ext cx="4884914" cy="1451941"/>
          </a:xfrm>
          <a:prstGeom prst="rect">
            <a:avLst/>
          </a:prstGeom>
          <a:noFill/>
          <a:ln w="9525">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09630"/>
            <a:r>
              <a:rPr lang="da-DK" sz="1600" dirty="0">
                <a:solidFill>
                  <a:schemeClr val="bg1"/>
                </a:solidFill>
                <a:latin typeface="Barlow" panose="00000500000000000000" pitchFamily="2" charset="0"/>
              </a:rPr>
              <a:t>Description..</a:t>
            </a:r>
          </a:p>
        </p:txBody>
      </p:sp>
    </p:spTree>
    <p:extLst>
      <p:ext uri="{BB962C8B-B14F-4D97-AF65-F5344CB8AC3E}">
        <p14:creationId xmlns:p14="http://schemas.microsoft.com/office/powerpoint/2010/main" val="370237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PROJECT PLAN</a:t>
            </a:r>
          </a:p>
        </p:txBody>
      </p:sp>
      <p:grpSp>
        <p:nvGrpSpPr>
          <p:cNvPr id="16" name="Gruppe 15">
            <a:extLst>
              <a:ext uri="{FF2B5EF4-FFF2-40B4-BE49-F238E27FC236}">
                <a16:creationId xmlns:a16="http://schemas.microsoft.com/office/drawing/2014/main" id="{001AC956-FC5A-EA5A-8A9E-834609172FBD}"/>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78BF2C30-B129-ED17-05D9-ED8A71371535}"/>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ED93EEBC-DF63-6900-39C6-FD9CA01D7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graphicFrame>
        <p:nvGraphicFramePr>
          <p:cNvPr id="59" name="Table 44">
            <a:extLst>
              <a:ext uri="{FF2B5EF4-FFF2-40B4-BE49-F238E27FC236}">
                <a16:creationId xmlns:a16="http://schemas.microsoft.com/office/drawing/2014/main" id="{39C43B79-8CDF-6741-0285-73D8203E6581}"/>
              </a:ext>
            </a:extLst>
          </p:cNvPr>
          <p:cNvGraphicFramePr>
            <a:graphicFrameLocks noGrp="1"/>
          </p:cNvGraphicFramePr>
          <p:nvPr>
            <p:extLst>
              <p:ext uri="{D42A27DB-BD31-4B8C-83A1-F6EECF244321}">
                <p14:modId xmlns:p14="http://schemas.microsoft.com/office/powerpoint/2010/main" val="1067239794"/>
              </p:ext>
            </p:extLst>
          </p:nvPr>
        </p:nvGraphicFramePr>
        <p:xfrm>
          <a:off x="1147355" y="3314700"/>
          <a:ext cx="15845243" cy="5478273"/>
        </p:xfrm>
        <a:graphic>
          <a:graphicData uri="http://schemas.openxmlformats.org/drawingml/2006/table">
            <a:tbl>
              <a:tblPr firstRow="1" bandRow="1">
                <a:effectLst/>
                <a:tableStyleId>{793D81CF-94F2-401A-BA57-92F5A7B2D0C5}</a:tableStyleId>
              </a:tblPr>
              <a:tblGrid>
                <a:gridCol w="3169055">
                  <a:extLst>
                    <a:ext uri="{9D8B030D-6E8A-4147-A177-3AD203B41FA5}">
                      <a16:colId xmlns:a16="http://schemas.microsoft.com/office/drawing/2014/main" val="3626096097"/>
                    </a:ext>
                  </a:extLst>
                </a:gridCol>
                <a:gridCol w="1056349">
                  <a:extLst>
                    <a:ext uri="{9D8B030D-6E8A-4147-A177-3AD203B41FA5}">
                      <a16:colId xmlns:a16="http://schemas.microsoft.com/office/drawing/2014/main" val="2806690367"/>
                    </a:ext>
                  </a:extLst>
                </a:gridCol>
                <a:gridCol w="1056349">
                  <a:extLst>
                    <a:ext uri="{9D8B030D-6E8A-4147-A177-3AD203B41FA5}">
                      <a16:colId xmlns:a16="http://schemas.microsoft.com/office/drawing/2014/main" val="813836219"/>
                    </a:ext>
                  </a:extLst>
                </a:gridCol>
                <a:gridCol w="1056349">
                  <a:extLst>
                    <a:ext uri="{9D8B030D-6E8A-4147-A177-3AD203B41FA5}">
                      <a16:colId xmlns:a16="http://schemas.microsoft.com/office/drawing/2014/main" val="4012196832"/>
                    </a:ext>
                  </a:extLst>
                </a:gridCol>
                <a:gridCol w="1056349">
                  <a:extLst>
                    <a:ext uri="{9D8B030D-6E8A-4147-A177-3AD203B41FA5}">
                      <a16:colId xmlns:a16="http://schemas.microsoft.com/office/drawing/2014/main" val="4242788549"/>
                    </a:ext>
                  </a:extLst>
                </a:gridCol>
                <a:gridCol w="1056349">
                  <a:extLst>
                    <a:ext uri="{9D8B030D-6E8A-4147-A177-3AD203B41FA5}">
                      <a16:colId xmlns:a16="http://schemas.microsoft.com/office/drawing/2014/main" val="23209248"/>
                    </a:ext>
                  </a:extLst>
                </a:gridCol>
                <a:gridCol w="1056349">
                  <a:extLst>
                    <a:ext uri="{9D8B030D-6E8A-4147-A177-3AD203B41FA5}">
                      <a16:colId xmlns:a16="http://schemas.microsoft.com/office/drawing/2014/main" val="627668442"/>
                    </a:ext>
                  </a:extLst>
                </a:gridCol>
                <a:gridCol w="1056349">
                  <a:extLst>
                    <a:ext uri="{9D8B030D-6E8A-4147-A177-3AD203B41FA5}">
                      <a16:colId xmlns:a16="http://schemas.microsoft.com/office/drawing/2014/main" val="1414031275"/>
                    </a:ext>
                  </a:extLst>
                </a:gridCol>
                <a:gridCol w="1056349">
                  <a:extLst>
                    <a:ext uri="{9D8B030D-6E8A-4147-A177-3AD203B41FA5}">
                      <a16:colId xmlns:a16="http://schemas.microsoft.com/office/drawing/2014/main" val="1383981380"/>
                    </a:ext>
                  </a:extLst>
                </a:gridCol>
                <a:gridCol w="1056349">
                  <a:extLst>
                    <a:ext uri="{9D8B030D-6E8A-4147-A177-3AD203B41FA5}">
                      <a16:colId xmlns:a16="http://schemas.microsoft.com/office/drawing/2014/main" val="2608167230"/>
                    </a:ext>
                  </a:extLst>
                </a:gridCol>
                <a:gridCol w="1056349">
                  <a:extLst>
                    <a:ext uri="{9D8B030D-6E8A-4147-A177-3AD203B41FA5}">
                      <a16:colId xmlns:a16="http://schemas.microsoft.com/office/drawing/2014/main" val="472558503"/>
                    </a:ext>
                  </a:extLst>
                </a:gridCol>
                <a:gridCol w="1056349">
                  <a:extLst>
                    <a:ext uri="{9D8B030D-6E8A-4147-A177-3AD203B41FA5}">
                      <a16:colId xmlns:a16="http://schemas.microsoft.com/office/drawing/2014/main" val="2845411127"/>
                    </a:ext>
                  </a:extLst>
                </a:gridCol>
                <a:gridCol w="1056349">
                  <a:extLst>
                    <a:ext uri="{9D8B030D-6E8A-4147-A177-3AD203B41FA5}">
                      <a16:colId xmlns:a16="http://schemas.microsoft.com/office/drawing/2014/main" val="1590779805"/>
                    </a:ext>
                  </a:extLst>
                </a:gridCol>
              </a:tblGrid>
              <a:tr h="655088">
                <a:tc>
                  <a:txBody>
                    <a:bodyPr/>
                    <a:lstStyle/>
                    <a:p>
                      <a:r>
                        <a:rPr lang="en-US" sz="1700" b="1" dirty="0">
                          <a:ln>
                            <a:noFill/>
                          </a:ln>
                          <a:solidFill>
                            <a:schemeClr val="tx1"/>
                          </a:solidFill>
                          <a:latin typeface="Barlow Black" panose="00000A00000000000000" pitchFamily="2" charset="0"/>
                        </a:rPr>
                        <a:t>PROJECT PLAN</a:t>
                      </a:r>
                    </a:p>
                  </a:txBody>
                  <a:tcPr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JAN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FEB</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MAR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APR</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MAY</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JUN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JUL</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AUG</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SEP</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OCT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NOV</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tc>
                  <a:txBody>
                    <a:bodyPr/>
                    <a:lstStyle/>
                    <a:p>
                      <a:pPr algn="ctr"/>
                      <a:r>
                        <a:rPr lang="en-US" sz="1700" b="1" dirty="0">
                          <a:ln>
                            <a:noFill/>
                          </a:ln>
                          <a:solidFill>
                            <a:schemeClr val="tx1"/>
                          </a:solidFill>
                          <a:latin typeface="Barlow Black" panose="00000A00000000000000" pitchFamily="2" charset="0"/>
                        </a:rPr>
                        <a:t>DEC</a:t>
                      </a:r>
                    </a:p>
                  </a:txBody>
                  <a:tcPr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ADC0CC"/>
                    </a:solidFill>
                  </a:tcPr>
                </a:tc>
                <a:extLst>
                  <a:ext uri="{0D108BD9-81ED-4DB2-BD59-A6C34878D82A}">
                    <a16:rowId xmlns:a16="http://schemas.microsoft.com/office/drawing/2014/main" val="3638867814"/>
                  </a:ext>
                </a:extLst>
              </a:tr>
              <a:tr h="964637">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280861"/>
                  </a:ext>
                </a:extLst>
              </a:tr>
              <a:tr h="964637">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8917891"/>
                  </a:ext>
                </a:extLst>
              </a:tr>
              <a:tr h="964637">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9007678"/>
                  </a:ext>
                </a:extLst>
              </a:tr>
              <a:tr h="964637">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203860134"/>
                  </a:ext>
                </a:extLst>
              </a:tr>
              <a:tr h="964637">
                <a:tc>
                  <a:txBody>
                    <a:bodyPr/>
                    <a:lstStyle/>
                    <a:p>
                      <a:r>
                        <a:rPr lang="en-US" sz="1400" b="1" dirty="0">
                          <a:solidFill>
                            <a:schemeClr val="tx1"/>
                          </a:solidFill>
                          <a:latin typeface="Barlow" panose="00000500000000000000" pitchFamily="2" charset="0"/>
                        </a:rPr>
                        <a:t>WORK PACKAGE X</a:t>
                      </a:r>
                    </a:p>
                    <a:p>
                      <a:r>
                        <a:rPr lang="en-US" sz="1400" b="0" dirty="0">
                          <a:solidFill>
                            <a:schemeClr val="tx1"/>
                          </a:solidFill>
                          <a:latin typeface="Barlow" panose="00000500000000000000" pitchFamily="2" charset="0"/>
                        </a:rPr>
                        <a:t>Description..</a:t>
                      </a:r>
                    </a:p>
                  </a:txBody>
                  <a:tcP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latin typeface="Bahnschrift" panose="020B050204020402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9672602"/>
                  </a:ext>
                </a:extLst>
              </a:tr>
            </a:tbl>
          </a:graphicData>
        </a:graphic>
      </p:graphicFrame>
      <p:sp>
        <p:nvSpPr>
          <p:cNvPr id="78" name="Rektangel: afrundede hjørner 77">
            <a:extLst>
              <a:ext uri="{FF2B5EF4-FFF2-40B4-BE49-F238E27FC236}">
                <a16:creationId xmlns:a16="http://schemas.microsoft.com/office/drawing/2014/main" id="{A87452EC-0871-8725-2041-ECF129BD6F9C}"/>
              </a:ext>
            </a:extLst>
          </p:cNvPr>
          <p:cNvSpPr/>
          <p:nvPr/>
        </p:nvSpPr>
        <p:spPr>
          <a:xfrm>
            <a:off x="8574676" y="4229100"/>
            <a:ext cx="990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1</a:t>
            </a:r>
          </a:p>
        </p:txBody>
      </p:sp>
      <p:sp>
        <p:nvSpPr>
          <p:cNvPr id="79" name="Rektangel: afrundede hjørner 78">
            <a:extLst>
              <a:ext uri="{FF2B5EF4-FFF2-40B4-BE49-F238E27FC236}">
                <a16:creationId xmlns:a16="http://schemas.microsoft.com/office/drawing/2014/main" id="{31C4610B-4AC4-0326-3B68-21FE581B633E}"/>
              </a:ext>
            </a:extLst>
          </p:cNvPr>
          <p:cNvSpPr/>
          <p:nvPr/>
        </p:nvSpPr>
        <p:spPr>
          <a:xfrm>
            <a:off x="12801600" y="5143500"/>
            <a:ext cx="990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2</a:t>
            </a:r>
          </a:p>
        </p:txBody>
      </p:sp>
      <p:sp>
        <p:nvSpPr>
          <p:cNvPr id="80" name="Rektangel: afrundede hjørner 79">
            <a:extLst>
              <a:ext uri="{FF2B5EF4-FFF2-40B4-BE49-F238E27FC236}">
                <a16:creationId xmlns:a16="http://schemas.microsoft.com/office/drawing/2014/main" id="{B4D921C5-8215-0F68-2A58-1E3671296AAA}"/>
              </a:ext>
            </a:extLst>
          </p:cNvPr>
          <p:cNvSpPr/>
          <p:nvPr/>
        </p:nvSpPr>
        <p:spPr>
          <a:xfrm>
            <a:off x="6477000" y="6100466"/>
            <a:ext cx="990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3</a:t>
            </a:r>
          </a:p>
        </p:txBody>
      </p:sp>
      <p:sp>
        <p:nvSpPr>
          <p:cNvPr id="82" name="Rektangel: afrundede hjørner 81">
            <a:extLst>
              <a:ext uri="{FF2B5EF4-FFF2-40B4-BE49-F238E27FC236}">
                <a16:creationId xmlns:a16="http://schemas.microsoft.com/office/drawing/2014/main" id="{47ED88BA-D907-EFA7-ECB4-7AE67F535994}"/>
              </a:ext>
            </a:extLst>
          </p:cNvPr>
          <p:cNvSpPr/>
          <p:nvPr/>
        </p:nvSpPr>
        <p:spPr>
          <a:xfrm>
            <a:off x="11734800" y="7048500"/>
            <a:ext cx="993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4</a:t>
            </a:r>
          </a:p>
        </p:txBody>
      </p:sp>
      <p:sp>
        <p:nvSpPr>
          <p:cNvPr id="84" name="Rektangel: afrundede hjørner 83">
            <a:extLst>
              <a:ext uri="{FF2B5EF4-FFF2-40B4-BE49-F238E27FC236}">
                <a16:creationId xmlns:a16="http://schemas.microsoft.com/office/drawing/2014/main" id="{FE4D5F8C-0077-5B7F-54EB-F60C77668A87}"/>
              </a:ext>
            </a:extLst>
          </p:cNvPr>
          <p:cNvSpPr/>
          <p:nvPr/>
        </p:nvSpPr>
        <p:spPr>
          <a:xfrm>
            <a:off x="14935200" y="7048500"/>
            <a:ext cx="993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5</a:t>
            </a:r>
          </a:p>
        </p:txBody>
      </p:sp>
      <p:sp>
        <p:nvSpPr>
          <p:cNvPr id="85" name="Rektangel: afrundede hjørner 84">
            <a:extLst>
              <a:ext uri="{FF2B5EF4-FFF2-40B4-BE49-F238E27FC236}">
                <a16:creationId xmlns:a16="http://schemas.microsoft.com/office/drawing/2014/main" id="{E735DBC5-7956-57B7-04AA-A12FF9152E05}"/>
              </a:ext>
            </a:extLst>
          </p:cNvPr>
          <p:cNvSpPr/>
          <p:nvPr/>
        </p:nvSpPr>
        <p:spPr>
          <a:xfrm>
            <a:off x="7540800" y="8039100"/>
            <a:ext cx="993600"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50" dirty="0">
                <a:latin typeface="Barlow Black" panose="00000A00000000000000" pitchFamily="2" charset="0"/>
              </a:rPr>
              <a:t>Milestone 6</a:t>
            </a:r>
          </a:p>
        </p:txBody>
      </p:sp>
    </p:spTree>
    <p:extLst>
      <p:ext uri="{BB962C8B-B14F-4D97-AF65-F5344CB8AC3E}">
        <p14:creationId xmlns:p14="http://schemas.microsoft.com/office/powerpoint/2010/main" val="205857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DD14533A-055E-B2A4-CBAA-790F97E286D0}"/>
              </a:ext>
            </a:extLst>
          </p:cNvPr>
          <p:cNvGrpSpPr/>
          <p:nvPr/>
        </p:nvGrpSpPr>
        <p:grpSpPr>
          <a:xfrm>
            <a:off x="685800" y="8877300"/>
            <a:ext cx="1035836" cy="845744"/>
            <a:chOff x="16334085" y="8934674"/>
            <a:chExt cx="1035836" cy="845744"/>
          </a:xfrm>
        </p:grpSpPr>
        <p:pic>
          <p:nvPicPr>
            <p:cNvPr id="12" name="Billede 11" descr="Et billede, der indeholder sort, mørke&#10;&#10;Automatisk genereret beskrivelse">
              <a:extLst>
                <a:ext uri="{FF2B5EF4-FFF2-40B4-BE49-F238E27FC236}">
                  <a16:creationId xmlns:a16="http://schemas.microsoft.com/office/drawing/2014/main" id="{E1044041-D07E-1BD6-1C67-CDCC002726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721" b="19664"/>
            <a:stretch/>
          </p:blipFill>
          <p:spPr>
            <a:xfrm>
              <a:off x="16334085" y="9234307"/>
              <a:ext cx="1027598" cy="367560"/>
            </a:xfrm>
            <a:prstGeom prst="rect">
              <a:avLst/>
            </a:prstGeom>
          </p:spPr>
        </p:pic>
        <p:sp>
          <p:nvSpPr>
            <p:cNvPr id="13" name="TextBox 4">
              <a:extLst>
                <a:ext uri="{FF2B5EF4-FFF2-40B4-BE49-F238E27FC236}">
                  <a16:creationId xmlns:a16="http://schemas.microsoft.com/office/drawing/2014/main" id="{F1EE5DE3-FFFB-828A-BBB8-2B9E25B07917}"/>
                </a:ext>
              </a:extLst>
            </p:cNvPr>
            <p:cNvSpPr txBox="1"/>
            <p:nvPr/>
          </p:nvSpPr>
          <p:spPr>
            <a:xfrm>
              <a:off x="16444350" y="8934674"/>
              <a:ext cx="925571" cy="845744"/>
            </a:xfrm>
            <a:prstGeom prst="rect">
              <a:avLst/>
            </a:prstGeom>
          </p:spPr>
          <p:txBody>
            <a:bodyPr wrap="square" lIns="0" tIns="0" rIns="0" bIns="0" rtlCol="0" anchor="ctr">
              <a:spAutoFit/>
            </a:bodyPr>
            <a:lstStyle/>
            <a:p>
              <a:pPr algn="ctr">
                <a:lnSpc>
                  <a:spcPts val="8466"/>
                </a:lnSpc>
              </a:pPr>
              <a:r>
                <a:rPr lang="en-US" sz="1150" dirty="0">
                  <a:ln w="6350">
                    <a:solidFill>
                      <a:srgbClr val="211A52"/>
                    </a:solidFill>
                  </a:ln>
                  <a:noFill/>
                  <a:latin typeface="Barlow Black" panose="00000A00000000000000" pitchFamily="2" charset="0"/>
                </a:rPr>
                <a:t>PILOT GRANT</a:t>
              </a:r>
            </a:p>
          </p:txBody>
        </p:sp>
      </p:grpSp>
      <p:sp>
        <p:nvSpPr>
          <p:cNvPr id="3" name="TextBox 37">
            <a:extLst>
              <a:ext uri="{FF2B5EF4-FFF2-40B4-BE49-F238E27FC236}">
                <a16:creationId xmlns:a16="http://schemas.microsoft.com/office/drawing/2014/main" id="{9B911515-BCFE-87BE-4B74-6E519C51524E}"/>
              </a:ext>
            </a:extLst>
          </p:cNvPr>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PROJECT MILESTONES</a:t>
            </a:r>
          </a:p>
        </p:txBody>
      </p:sp>
      <p:sp>
        <p:nvSpPr>
          <p:cNvPr id="4" name="TextBox 8">
            <a:extLst>
              <a:ext uri="{FF2B5EF4-FFF2-40B4-BE49-F238E27FC236}">
                <a16:creationId xmlns:a16="http://schemas.microsoft.com/office/drawing/2014/main" id="{43612709-3316-E930-F780-91478EB1F026}"/>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R2B PILOT GRANT APPLICATION</a:t>
            </a:r>
          </a:p>
        </p:txBody>
      </p:sp>
      <p:sp>
        <p:nvSpPr>
          <p:cNvPr id="5" name="TextBox 37">
            <a:extLst>
              <a:ext uri="{FF2B5EF4-FFF2-40B4-BE49-F238E27FC236}">
                <a16:creationId xmlns:a16="http://schemas.microsoft.com/office/drawing/2014/main" id="{8DE413CB-CBF3-9048-1C00-F2BAABD08355}"/>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1D1D1D"/>
                </a:solidFill>
                <a:latin typeface="Barlow Medium" panose="00000600000000000000" pitchFamily="2" charset="0"/>
              </a:rPr>
              <a:t>Secondary titel if necessary</a:t>
            </a:r>
          </a:p>
        </p:txBody>
      </p:sp>
      <p:sp>
        <p:nvSpPr>
          <p:cNvPr id="2" name="Rektangel: afrundede hjørner 1">
            <a:extLst>
              <a:ext uri="{FF2B5EF4-FFF2-40B4-BE49-F238E27FC236}">
                <a16:creationId xmlns:a16="http://schemas.microsoft.com/office/drawing/2014/main" id="{D16DBC31-26FB-FF9C-E692-EB0AA5B89E6F}"/>
              </a:ext>
            </a:extLst>
          </p:cNvPr>
          <p:cNvSpPr/>
          <p:nvPr/>
        </p:nvSpPr>
        <p:spPr>
          <a:xfrm>
            <a:off x="1152294" y="3840374"/>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6" name="TextBox 28">
            <a:extLst>
              <a:ext uri="{FF2B5EF4-FFF2-40B4-BE49-F238E27FC236}">
                <a16:creationId xmlns:a16="http://schemas.microsoft.com/office/drawing/2014/main" id="{D242F0A1-DA30-8C99-4D38-70AB7DC5AD51}"/>
              </a:ext>
            </a:extLst>
          </p:cNvPr>
          <p:cNvSpPr txBox="1"/>
          <p:nvPr/>
        </p:nvSpPr>
        <p:spPr>
          <a:xfrm>
            <a:off x="1147355" y="4550296"/>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9" name="Rektangel: afrundede hjørner 8">
            <a:extLst>
              <a:ext uri="{FF2B5EF4-FFF2-40B4-BE49-F238E27FC236}">
                <a16:creationId xmlns:a16="http://schemas.microsoft.com/office/drawing/2014/main" id="{651C2970-B407-3A54-4A3C-37512BC8DE28}"/>
              </a:ext>
            </a:extLst>
          </p:cNvPr>
          <p:cNvSpPr/>
          <p:nvPr/>
        </p:nvSpPr>
        <p:spPr>
          <a:xfrm>
            <a:off x="6865116" y="3840374"/>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14" name="TextBox 28">
            <a:extLst>
              <a:ext uri="{FF2B5EF4-FFF2-40B4-BE49-F238E27FC236}">
                <a16:creationId xmlns:a16="http://schemas.microsoft.com/office/drawing/2014/main" id="{0D043D12-0E6A-FF04-5A60-745423B8A68B}"/>
              </a:ext>
            </a:extLst>
          </p:cNvPr>
          <p:cNvSpPr txBox="1"/>
          <p:nvPr/>
        </p:nvSpPr>
        <p:spPr>
          <a:xfrm>
            <a:off x="6860177" y="4550296"/>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15" name="Rektangel: afrundede hjørner 14">
            <a:extLst>
              <a:ext uri="{FF2B5EF4-FFF2-40B4-BE49-F238E27FC236}">
                <a16:creationId xmlns:a16="http://schemas.microsoft.com/office/drawing/2014/main" id="{F95791A3-84F1-7EBD-03BD-0FBDA132481D}"/>
              </a:ext>
            </a:extLst>
          </p:cNvPr>
          <p:cNvSpPr/>
          <p:nvPr/>
        </p:nvSpPr>
        <p:spPr>
          <a:xfrm>
            <a:off x="12577938" y="3840374"/>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16" name="TextBox 28">
            <a:extLst>
              <a:ext uri="{FF2B5EF4-FFF2-40B4-BE49-F238E27FC236}">
                <a16:creationId xmlns:a16="http://schemas.microsoft.com/office/drawing/2014/main" id="{A63F8FE8-04A6-C163-FCCA-FFE78B8F210C}"/>
              </a:ext>
            </a:extLst>
          </p:cNvPr>
          <p:cNvSpPr txBox="1"/>
          <p:nvPr/>
        </p:nvSpPr>
        <p:spPr>
          <a:xfrm>
            <a:off x="12572999" y="4550296"/>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17" name="Rektangel: afrundede hjørner 16">
            <a:extLst>
              <a:ext uri="{FF2B5EF4-FFF2-40B4-BE49-F238E27FC236}">
                <a16:creationId xmlns:a16="http://schemas.microsoft.com/office/drawing/2014/main" id="{DD056C80-6686-7D74-66B3-9D85718BD8C7}"/>
              </a:ext>
            </a:extLst>
          </p:cNvPr>
          <p:cNvSpPr/>
          <p:nvPr/>
        </p:nvSpPr>
        <p:spPr>
          <a:xfrm>
            <a:off x="1152294" y="6473357"/>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18" name="TextBox 28">
            <a:extLst>
              <a:ext uri="{FF2B5EF4-FFF2-40B4-BE49-F238E27FC236}">
                <a16:creationId xmlns:a16="http://schemas.microsoft.com/office/drawing/2014/main" id="{B6FC2534-6560-2CBF-2760-4259F68AD1DC}"/>
              </a:ext>
            </a:extLst>
          </p:cNvPr>
          <p:cNvSpPr txBox="1"/>
          <p:nvPr/>
        </p:nvSpPr>
        <p:spPr>
          <a:xfrm>
            <a:off x="1147355" y="7183279"/>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19" name="Rektangel: afrundede hjørner 18">
            <a:extLst>
              <a:ext uri="{FF2B5EF4-FFF2-40B4-BE49-F238E27FC236}">
                <a16:creationId xmlns:a16="http://schemas.microsoft.com/office/drawing/2014/main" id="{AA3688D3-4B3A-225A-B159-404A9E7552A0}"/>
              </a:ext>
            </a:extLst>
          </p:cNvPr>
          <p:cNvSpPr/>
          <p:nvPr/>
        </p:nvSpPr>
        <p:spPr>
          <a:xfrm>
            <a:off x="6865116" y="6473357"/>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20" name="TextBox 28">
            <a:extLst>
              <a:ext uri="{FF2B5EF4-FFF2-40B4-BE49-F238E27FC236}">
                <a16:creationId xmlns:a16="http://schemas.microsoft.com/office/drawing/2014/main" id="{C78C0659-C7CB-0F57-BB16-91ADF1A37753}"/>
              </a:ext>
            </a:extLst>
          </p:cNvPr>
          <p:cNvSpPr txBox="1"/>
          <p:nvPr/>
        </p:nvSpPr>
        <p:spPr>
          <a:xfrm>
            <a:off x="6860177" y="7183279"/>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
        <p:nvSpPr>
          <p:cNvPr id="21" name="Rektangel: afrundede hjørner 20">
            <a:extLst>
              <a:ext uri="{FF2B5EF4-FFF2-40B4-BE49-F238E27FC236}">
                <a16:creationId xmlns:a16="http://schemas.microsoft.com/office/drawing/2014/main" id="{ED6528CE-C8E0-7A8D-F7BD-771738DF3673}"/>
              </a:ext>
            </a:extLst>
          </p:cNvPr>
          <p:cNvSpPr/>
          <p:nvPr/>
        </p:nvSpPr>
        <p:spPr>
          <a:xfrm>
            <a:off x="12577938" y="6473357"/>
            <a:ext cx="1788524" cy="533400"/>
          </a:xfrm>
          <a:prstGeom prst="roundRect">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latin typeface="Barlow Black" panose="00000A00000000000000" pitchFamily="2" charset="0"/>
              </a:rPr>
              <a:t>Milestone X</a:t>
            </a:r>
          </a:p>
        </p:txBody>
      </p:sp>
      <p:sp>
        <p:nvSpPr>
          <p:cNvPr id="22" name="TextBox 28">
            <a:extLst>
              <a:ext uri="{FF2B5EF4-FFF2-40B4-BE49-F238E27FC236}">
                <a16:creationId xmlns:a16="http://schemas.microsoft.com/office/drawing/2014/main" id="{1E09FC0F-A656-35D5-3C00-946F896A3D46}"/>
              </a:ext>
            </a:extLst>
          </p:cNvPr>
          <p:cNvSpPr txBox="1"/>
          <p:nvPr/>
        </p:nvSpPr>
        <p:spPr>
          <a:xfrm>
            <a:off x="12572999" y="7183279"/>
            <a:ext cx="4567645"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Describe the milestone</a:t>
            </a:r>
          </a:p>
        </p:txBody>
      </p:sp>
    </p:spTree>
    <p:extLst>
      <p:ext uri="{BB962C8B-B14F-4D97-AF65-F5344CB8AC3E}">
        <p14:creationId xmlns:p14="http://schemas.microsoft.com/office/powerpoint/2010/main" val="81410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70147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POST PROJECT TIMELINE</a:t>
            </a:r>
          </a:p>
        </p:txBody>
      </p:sp>
      <p:grpSp>
        <p:nvGrpSpPr>
          <p:cNvPr id="16" name="Gruppe 15">
            <a:extLst>
              <a:ext uri="{FF2B5EF4-FFF2-40B4-BE49-F238E27FC236}">
                <a16:creationId xmlns:a16="http://schemas.microsoft.com/office/drawing/2014/main" id="{001AC956-FC5A-EA5A-8A9E-834609172FBD}"/>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78BF2C30-B129-ED17-05D9-ED8A71371535}"/>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ED93EEBC-DF63-6900-39C6-FD9CA01D7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18" name="Oval 81">
            <a:extLst>
              <a:ext uri="{FF2B5EF4-FFF2-40B4-BE49-F238E27FC236}">
                <a16:creationId xmlns:a16="http://schemas.microsoft.com/office/drawing/2014/main" id="{28BD7BFC-7365-F196-20A7-946E35771890}"/>
              </a:ext>
            </a:extLst>
          </p:cNvPr>
          <p:cNvSpPr/>
          <p:nvPr/>
        </p:nvSpPr>
        <p:spPr>
          <a:xfrm>
            <a:off x="2661189"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19" name="Oval 82">
            <a:extLst>
              <a:ext uri="{FF2B5EF4-FFF2-40B4-BE49-F238E27FC236}">
                <a16:creationId xmlns:a16="http://schemas.microsoft.com/office/drawing/2014/main" id="{3C5DCF84-E16D-0AFF-CB4E-84146F80E12F}"/>
              </a:ext>
            </a:extLst>
          </p:cNvPr>
          <p:cNvSpPr/>
          <p:nvPr/>
        </p:nvSpPr>
        <p:spPr>
          <a:xfrm>
            <a:off x="2780652"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20" name="Gruppe 2">
            <a:extLst>
              <a:ext uri="{FF2B5EF4-FFF2-40B4-BE49-F238E27FC236}">
                <a16:creationId xmlns:a16="http://schemas.microsoft.com/office/drawing/2014/main" id="{7B7488A2-3257-3995-CAFE-75260C3824A4}"/>
              </a:ext>
            </a:extLst>
          </p:cNvPr>
          <p:cNvGrpSpPr/>
          <p:nvPr/>
        </p:nvGrpSpPr>
        <p:grpSpPr>
          <a:xfrm rot="16200000">
            <a:off x="3410712" y="2712170"/>
            <a:ext cx="1329459" cy="2647915"/>
            <a:chOff x="5248236" y="2144430"/>
            <a:chExt cx="1087002" cy="2087106"/>
          </a:xfrm>
        </p:grpSpPr>
        <p:cxnSp>
          <p:nvCxnSpPr>
            <p:cNvPr id="81" name="直接连接符 84">
              <a:extLst>
                <a:ext uri="{FF2B5EF4-FFF2-40B4-BE49-F238E27FC236}">
                  <a16:creationId xmlns:a16="http://schemas.microsoft.com/office/drawing/2014/main" id="{4A6DF937-4DF9-4558-83AD-8315BCAA7F2E}"/>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82" name="弧形 85">
              <a:extLst>
                <a:ext uri="{FF2B5EF4-FFF2-40B4-BE49-F238E27FC236}">
                  <a16:creationId xmlns:a16="http://schemas.microsoft.com/office/drawing/2014/main" id="{6A0FA344-372C-6877-A8B0-085C30F44D21}"/>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21" name="Oval 81">
            <a:extLst>
              <a:ext uri="{FF2B5EF4-FFF2-40B4-BE49-F238E27FC236}">
                <a16:creationId xmlns:a16="http://schemas.microsoft.com/office/drawing/2014/main" id="{81B1C084-4D63-A713-029D-384FFB565BF0}"/>
              </a:ext>
            </a:extLst>
          </p:cNvPr>
          <p:cNvSpPr/>
          <p:nvPr/>
        </p:nvSpPr>
        <p:spPr>
          <a:xfrm>
            <a:off x="5465487" y="3327213"/>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22" name="Oval 82">
            <a:extLst>
              <a:ext uri="{FF2B5EF4-FFF2-40B4-BE49-F238E27FC236}">
                <a16:creationId xmlns:a16="http://schemas.microsoft.com/office/drawing/2014/main" id="{645D68FF-0690-D52D-F3F3-7500DAE08A3F}"/>
              </a:ext>
            </a:extLst>
          </p:cNvPr>
          <p:cNvSpPr/>
          <p:nvPr/>
        </p:nvSpPr>
        <p:spPr>
          <a:xfrm>
            <a:off x="5575884" y="3444839"/>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24" name="Gruppe 25">
            <a:extLst>
              <a:ext uri="{FF2B5EF4-FFF2-40B4-BE49-F238E27FC236}">
                <a16:creationId xmlns:a16="http://schemas.microsoft.com/office/drawing/2014/main" id="{17D1F57D-EEF2-3636-97E6-44BF1E501C1B}"/>
              </a:ext>
            </a:extLst>
          </p:cNvPr>
          <p:cNvGrpSpPr/>
          <p:nvPr/>
        </p:nvGrpSpPr>
        <p:grpSpPr>
          <a:xfrm rot="16200000">
            <a:off x="6209841" y="2712021"/>
            <a:ext cx="1329459" cy="2647915"/>
            <a:chOff x="5248236" y="2144430"/>
            <a:chExt cx="1087002" cy="2087106"/>
          </a:xfrm>
        </p:grpSpPr>
        <p:cxnSp>
          <p:nvCxnSpPr>
            <p:cNvPr id="79" name="直接连接符 84">
              <a:extLst>
                <a:ext uri="{FF2B5EF4-FFF2-40B4-BE49-F238E27FC236}">
                  <a16:creationId xmlns:a16="http://schemas.microsoft.com/office/drawing/2014/main" id="{AFEFFF95-6A83-8C05-9D33-AAE9865814F7}"/>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80" name="弧形 85">
              <a:extLst>
                <a:ext uri="{FF2B5EF4-FFF2-40B4-BE49-F238E27FC236}">
                  <a16:creationId xmlns:a16="http://schemas.microsoft.com/office/drawing/2014/main" id="{64B8E34F-C651-4AC2-C852-21A795A8BC42}"/>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25" name="Oval 81">
            <a:extLst>
              <a:ext uri="{FF2B5EF4-FFF2-40B4-BE49-F238E27FC236}">
                <a16:creationId xmlns:a16="http://schemas.microsoft.com/office/drawing/2014/main" id="{7E8704ED-1BA0-4B5C-E146-8B1159223208}"/>
              </a:ext>
            </a:extLst>
          </p:cNvPr>
          <p:cNvSpPr/>
          <p:nvPr/>
        </p:nvSpPr>
        <p:spPr>
          <a:xfrm>
            <a:off x="8267871"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26" name="Oval 82">
            <a:extLst>
              <a:ext uri="{FF2B5EF4-FFF2-40B4-BE49-F238E27FC236}">
                <a16:creationId xmlns:a16="http://schemas.microsoft.com/office/drawing/2014/main" id="{6B1BAA35-03B4-9279-490E-61DDFD8806AD}"/>
              </a:ext>
            </a:extLst>
          </p:cNvPr>
          <p:cNvSpPr/>
          <p:nvPr/>
        </p:nvSpPr>
        <p:spPr>
          <a:xfrm>
            <a:off x="8387336"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27" name="Gruppe 33">
            <a:extLst>
              <a:ext uri="{FF2B5EF4-FFF2-40B4-BE49-F238E27FC236}">
                <a16:creationId xmlns:a16="http://schemas.microsoft.com/office/drawing/2014/main" id="{F4C03E5E-855E-0145-A07A-BA10080F5F62}"/>
              </a:ext>
            </a:extLst>
          </p:cNvPr>
          <p:cNvGrpSpPr/>
          <p:nvPr/>
        </p:nvGrpSpPr>
        <p:grpSpPr>
          <a:xfrm rot="16200000">
            <a:off x="9007590" y="2710939"/>
            <a:ext cx="1329459" cy="2647915"/>
            <a:chOff x="5248236" y="2144430"/>
            <a:chExt cx="1087002" cy="2087106"/>
          </a:xfrm>
        </p:grpSpPr>
        <p:cxnSp>
          <p:nvCxnSpPr>
            <p:cNvPr id="76" name="直接连接符 84">
              <a:extLst>
                <a:ext uri="{FF2B5EF4-FFF2-40B4-BE49-F238E27FC236}">
                  <a16:creationId xmlns:a16="http://schemas.microsoft.com/office/drawing/2014/main" id="{427DC050-2C4E-906B-8CA8-CDBC17D4CEB3}"/>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77" name="弧形 85">
              <a:extLst>
                <a:ext uri="{FF2B5EF4-FFF2-40B4-BE49-F238E27FC236}">
                  <a16:creationId xmlns:a16="http://schemas.microsoft.com/office/drawing/2014/main" id="{6DD3A73E-CB98-DCBB-E7C8-44B7386F0719}"/>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28" name="Oval 81">
            <a:extLst>
              <a:ext uri="{FF2B5EF4-FFF2-40B4-BE49-F238E27FC236}">
                <a16:creationId xmlns:a16="http://schemas.microsoft.com/office/drawing/2014/main" id="{74DB6467-62EA-EA24-61BD-57AA9664D68F}"/>
              </a:ext>
            </a:extLst>
          </p:cNvPr>
          <p:cNvSpPr/>
          <p:nvPr/>
        </p:nvSpPr>
        <p:spPr>
          <a:xfrm>
            <a:off x="11067942"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29" name="Oval 82">
            <a:extLst>
              <a:ext uri="{FF2B5EF4-FFF2-40B4-BE49-F238E27FC236}">
                <a16:creationId xmlns:a16="http://schemas.microsoft.com/office/drawing/2014/main" id="{81075D35-5742-BA69-1986-E2DA51A85947}"/>
              </a:ext>
            </a:extLst>
          </p:cNvPr>
          <p:cNvSpPr/>
          <p:nvPr/>
        </p:nvSpPr>
        <p:spPr>
          <a:xfrm>
            <a:off x="11187407"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grpSp>
        <p:nvGrpSpPr>
          <p:cNvPr id="30" name="Gruppe 76">
            <a:extLst>
              <a:ext uri="{FF2B5EF4-FFF2-40B4-BE49-F238E27FC236}">
                <a16:creationId xmlns:a16="http://schemas.microsoft.com/office/drawing/2014/main" id="{97DE6753-0704-574D-190E-5E316694076D}"/>
              </a:ext>
            </a:extLst>
          </p:cNvPr>
          <p:cNvGrpSpPr/>
          <p:nvPr/>
        </p:nvGrpSpPr>
        <p:grpSpPr>
          <a:xfrm rot="16200000">
            <a:off x="11816606" y="2710939"/>
            <a:ext cx="1329459" cy="2647915"/>
            <a:chOff x="5248236" y="2144430"/>
            <a:chExt cx="1087002" cy="2087106"/>
          </a:xfrm>
        </p:grpSpPr>
        <p:cxnSp>
          <p:nvCxnSpPr>
            <p:cNvPr id="74" name="直接连接符 84">
              <a:extLst>
                <a:ext uri="{FF2B5EF4-FFF2-40B4-BE49-F238E27FC236}">
                  <a16:creationId xmlns:a16="http://schemas.microsoft.com/office/drawing/2014/main" id="{E833F235-80C8-5FEA-684D-ABEF7861E1A7}"/>
                </a:ext>
              </a:extLst>
            </p:cNvPr>
            <p:cNvCxnSpPr/>
            <p:nvPr/>
          </p:nvCxnSpPr>
          <p:spPr>
            <a:xfrm rot="5400000" flipV="1">
              <a:off x="5297168" y="3737973"/>
              <a:ext cx="987125" cy="1"/>
            </a:xfrm>
            <a:prstGeom prst="line">
              <a:avLst/>
            </a:prstGeom>
            <a:noFill/>
            <a:ln w="19050" cap="flat" cmpd="sng" algn="ctr">
              <a:solidFill>
                <a:schemeClr val="bg1"/>
              </a:solidFill>
              <a:prstDash val="solid"/>
              <a:miter lim="800000"/>
              <a:tailEnd type="oval"/>
            </a:ln>
            <a:effectLst/>
          </p:spPr>
        </p:cxnSp>
        <p:sp>
          <p:nvSpPr>
            <p:cNvPr id="75" name="弧形 85">
              <a:extLst>
                <a:ext uri="{FF2B5EF4-FFF2-40B4-BE49-F238E27FC236}">
                  <a16:creationId xmlns:a16="http://schemas.microsoft.com/office/drawing/2014/main" id="{DEDE3D71-B911-8019-2DD5-05754D1E9CFA}"/>
                </a:ext>
              </a:extLst>
            </p:cNvPr>
            <p:cNvSpPr/>
            <p:nvPr/>
          </p:nvSpPr>
          <p:spPr>
            <a:xfrm>
              <a:off x="5248236" y="2144430"/>
              <a:ext cx="1087002" cy="1087002"/>
            </a:xfrm>
            <a:prstGeom prst="arc">
              <a:avLst>
                <a:gd name="adj1" fmla="val 2657162"/>
                <a:gd name="adj2" fmla="val 8176062"/>
              </a:avLst>
            </a:prstGeom>
            <a:noFill/>
            <a:ln w="19050" cap="flat" cmpd="sng" algn="ctr">
              <a:solidFill>
                <a:schemeClr val="bg1"/>
              </a:solidFill>
              <a:prstDash val="solid"/>
              <a:miter lim="800000"/>
            </a:ln>
            <a:effectLst/>
          </p:spPr>
          <p:txBody>
            <a:bodyPr rtlCol="0" anchor="ctr"/>
            <a:lstStyle/>
            <a:p>
              <a:pPr algn="ctr" defTabSz="1828526">
                <a:defRPr/>
              </a:pPr>
              <a:endParaRPr lang="zh-CN" altLang="en-US" sz="1400" kern="0">
                <a:solidFill>
                  <a:srgbClr val="FFFFFF"/>
                </a:solidFill>
                <a:latin typeface="Bahnschrift" panose="020B0502040204020203" pitchFamily="34" charset="0"/>
                <a:ea typeface="等线" panose="02010600030101010101" pitchFamily="2" charset="-122"/>
              </a:endParaRPr>
            </a:p>
          </p:txBody>
        </p:sp>
      </p:grpSp>
      <p:sp>
        <p:nvSpPr>
          <p:cNvPr id="31" name="Oval 81">
            <a:extLst>
              <a:ext uri="{FF2B5EF4-FFF2-40B4-BE49-F238E27FC236}">
                <a16:creationId xmlns:a16="http://schemas.microsoft.com/office/drawing/2014/main" id="{4274DD6D-BE23-0496-D563-762A3CAE6728}"/>
              </a:ext>
            </a:extLst>
          </p:cNvPr>
          <p:cNvSpPr/>
          <p:nvPr/>
        </p:nvSpPr>
        <p:spPr>
          <a:xfrm>
            <a:off x="13863518" y="3323318"/>
            <a:ext cx="1478444" cy="1425620"/>
          </a:xfrm>
          <a:prstGeom prst="ellipse">
            <a:avLst/>
          </a:prstGeom>
          <a:solidFill>
            <a:srgbClr val="ADC0CC">
              <a:alpha val="30000"/>
            </a:srgbClr>
          </a:solidFill>
          <a:ln w="12700" cap="flat" cmpd="sng" algn="ctr">
            <a:noFill/>
            <a:prstDash val="solid"/>
            <a:miter lim="800000"/>
          </a:ln>
          <a:effectLst/>
        </p:spPr>
        <p:txBody>
          <a:bodyPr lIns="219419" tIns="109710" rIns="219419" bIns="109710" rtlCol="0" anchor="ctr"/>
          <a:lstStyle/>
          <a:p>
            <a:pPr algn="ctr" defTabSz="1828526">
              <a:defRPr/>
            </a:pPr>
            <a:endParaRPr lang="bg-BG" sz="3600" kern="0" dirty="0">
              <a:solidFill>
                <a:srgbClr val="FFFFFF"/>
              </a:solidFill>
              <a:latin typeface="Bahnschrift" panose="020B0502040204020203" pitchFamily="34" charset="0"/>
            </a:endParaRPr>
          </a:p>
        </p:txBody>
      </p:sp>
      <p:sp>
        <p:nvSpPr>
          <p:cNvPr id="32" name="Oval 82">
            <a:extLst>
              <a:ext uri="{FF2B5EF4-FFF2-40B4-BE49-F238E27FC236}">
                <a16:creationId xmlns:a16="http://schemas.microsoft.com/office/drawing/2014/main" id="{4BFF11AA-2556-C577-D0AA-BDEF2FD05156}"/>
              </a:ext>
            </a:extLst>
          </p:cNvPr>
          <p:cNvSpPr/>
          <p:nvPr/>
        </p:nvSpPr>
        <p:spPr>
          <a:xfrm>
            <a:off x="13982983" y="3438511"/>
            <a:ext cx="1239517" cy="1195229"/>
          </a:xfrm>
          <a:prstGeom prst="ellipse">
            <a:avLst/>
          </a:prstGeom>
          <a:solidFill>
            <a:srgbClr val="ADC0CC"/>
          </a:solidFill>
          <a:ln w="12700" cap="flat" cmpd="sng" algn="ctr">
            <a:noFill/>
            <a:prstDash val="solid"/>
            <a:miter lim="800000"/>
          </a:ln>
          <a:effectLst/>
        </p:spPr>
        <p:txBody>
          <a:bodyPr lIns="219419" tIns="109710" rIns="219419" bIns="109710" rtlCol="0" anchor="ctr"/>
          <a:lstStyle/>
          <a:p>
            <a:pPr algn="ctr" defTabSz="1828526">
              <a:defRPr/>
            </a:pPr>
            <a:endParaRPr lang="bg-BG" sz="3600" kern="0">
              <a:solidFill>
                <a:srgbClr val="FFFFFF"/>
              </a:solidFill>
              <a:latin typeface="Bahnschrift" panose="020B0502040204020203" pitchFamily="34" charset="0"/>
            </a:endParaRPr>
          </a:p>
        </p:txBody>
      </p:sp>
      <p:sp>
        <p:nvSpPr>
          <p:cNvPr id="33" name="Rektangel: afrundede hjørner 32">
            <a:extLst>
              <a:ext uri="{FF2B5EF4-FFF2-40B4-BE49-F238E27FC236}">
                <a16:creationId xmlns:a16="http://schemas.microsoft.com/office/drawing/2014/main" id="{BEA2CE70-13FF-E3AF-DF96-736DB27429E0}"/>
              </a:ext>
            </a:extLst>
          </p:cNvPr>
          <p:cNvSpPr/>
          <p:nvPr/>
        </p:nvSpPr>
        <p:spPr>
          <a:xfrm>
            <a:off x="2181866" y="5327786"/>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34" name="TextBox 11">
            <a:extLst>
              <a:ext uri="{FF2B5EF4-FFF2-40B4-BE49-F238E27FC236}">
                <a16:creationId xmlns:a16="http://schemas.microsoft.com/office/drawing/2014/main" id="{F564430B-C90B-D350-5431-4AF8CB1B7929}"/>
              </a:ext>
            </a:extLst>
          </p:cNvPr>
          <p:cNvSpPr txBox="1"/>
          <p:nvPr/>
        </p:nvSpPr>
        <p:spPr>
          <a:xfrm>
            <a:off x="2328701" y="5412701"/>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35" name="Rektangel: afrundede hjørner 34">
            <a:extLst>
              <a:ext uri="{FF2B5EF4-FFF2-40B4-BE49-F238E27FC236}">
                <a16:creationId xmlns:a16="http://schemas.microsoft.com/office/drawing/2014/main" id="{11818FA7-72B9-64A6-C5F1-02AAF8941699}"/>
              </a:ext>
            </a:extLst>
          </p:cNvPr>
          <p:cNvSpPr/>
          <p:nvPr/>
        </p:nvSpPr>
        <p:spPr>
          <a:xfrm>
            <a:off x="2181866"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36" name="Rektangel 35">
            <a:extLst>
              <a:ext uri="{FF2B5EF4-FFF2-40B4-BE49-F238E27FC236}">
                <a16:creationId xmlns:a16="http://schemas.microsoft.com/office/drawing/2014/main" id="{EDF18C0D-093D-1610-6647-59424D254616}"/>
              </a:ext>
            </a:extLst>
          </p:cNvPr>
          <p:cNvSpPr/>
          <p:nvPr/>
        </p:nvSpPr>
        <p:spPr>
          <a:xfrm>
            <a:off x="2181866"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38" name="Rektangel 37">
            <a:extLst>
              <a:ext uri="{FF2B5EF4-FFF2-40B4-BE49-F238E27FC236}">
                <a16:creationId xmlns:a16="http://schemas.microsoft.com/office/drawing/2014/main" id="{D22FD740-4048-2EFF-D7BF-8328D0687AB5}"/>
              </a:ext>
            </a:extLst>
          </p:cNvPr>
          <p:cNvSpPr/>
          <p:nvPr/>
        </p:nvSpPr>
        <p:spPr>
          <a:xfrm>
            <a:off x="2195423"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40" name="Rektangel: afrundede hjørner 39">
            <a:extLst>
              <a:ext uri="{FF2B5EF4-FFF2-40B4-BE49-F238E27FC236}">
                <a16:creationId xmlns:a16="http://schemas.microsoft.com/office/drawing/2014/main" id="{DABBB431-4223-D229-A23E-3CC00182405B}"/>
              </a:ext>
            </a:extLst>
          </p:cNvPr>
          <p:cNvSpPr/>
          <p:nvPr/>
        </p:nvSpPr>
        <p:spPr>
          <a:xfrm>
            <a:off x="4977744" y="5331765"/>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46" name="Rektangel: afrundede hjørner 45">
            <a:extLst>
              <a:ext uri="{FF2B5EF4-FFF2-40B4-BE49-F238E27FC236}">
                <a16:creationId xmlns:a16="http://schemas.microsoft.com/office/drawing/2014/main" id="{E3D24F90-459F-7001-9082-F40F6660E20A}"/>
              </a:ext>
            </a:extLst>
          </p:cNvPr>
          <p:cNvSpPr/>
          <p:nvPr/>
        </p:nvSpPr>
        <p:spPr>
          <a:xfrm>
            <a:off x="7787181" y="5331765"/>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52" name="Rektangel: afrundede hjørner 51">
            <a:extLst>
              <a:ext uri="{FF2B5EF4-FFF2-40B4-BE49-F238E27FC236}">
                <a16:creationId xmlns:a16="http://schemas.microsoft.com/office/drawing/2014/main" id="{F6F0C9F0-56D6-735C-F8B5-85AA47DCA933}"/>
              </a:ext>
            </a:extLst>
          </p:cNvPr>
          <p:cNvSpPr/>
          <p:nvPr/>
        </p:nvSpPr>
        <p:spPr>
          <a:xfrm>
            <a:off x="10583054" y="5333968"/>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58" name="Rektangel: afrundede hjørner 57">
            <a:extLst>
              <a:ext uri="{FF2B5EF4-FFF2-40B4-BE49-F238E27FC236}">
                <a16:creationId xmlns:a16="http://schemas.microsoft.com/office/drawing/2014/main" id="{21281D8E-E8BE-FD41-CBA7-AADFACD22D60}"/>
              </a:ext>
            </a:extLst>
          </p:cNvPr>
          <p:cNvSpPr/>
          <p:nvPr/>
        </p:nvSpPr>
        <p:spPr>
          <a:xfrm>
            <a:off x="13378927" y="5327786"/>
            <a:ext cx="2439825" cy="501769"/>
          </a:xfrm>
          <a:prstGeom prst="roundRect">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cxnSp>
        <p:nvCxnSpPr>
          <p:cNvPr id="64" name="Lige pilforbindelse 63">
            <a:extLst>
              <a:ext uri="{FF2B5EF4-FFF2-40B4-BE49-F238E27FC236}">
                <a16:creationId xmlns:a16="http://schemas.microsoft.com/office/drawing/2014/main" id="{B474818C-FA04-2304-97FE-92A13792DB64}"/>
              </a:ext>
            </a:extLst>
          </p:cNvPr>
          <p:cNvCxnSpPr>
            <a:stCxn id="22" idx="4"/>
          </p:cNvCxnSpPr>
          <p:nvPr/>
        </p:nvCxnSpPr>
        <p:spPr>
          <a:xfrm>
            <a:off x="6195642" y="4640069"/>
            <a:ext cx="2016" cy="691695"/>
          </a:xfrm>
          <a:prstGeom prst="straightConnector1">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5" name="Lige forbindelse 64">
            <a:extLst>
              <a:ext uri="{FF2B5EF4-FFF2-40B4-BE49-F238E27FC236}">
                <a16:creationId xmlns:a16="http://schemas.microsoft.com/office/drawing/2014/main" id="{309B2A87-7E5F-CBB7-77A0-8B5761D2194C}"/>
              </a:ext>
            </a:extLst>
          </p:cNvPr>
          <p:cNvCxnSpPr>
            <a:stCxn id="19" idx="4"/>
          </p:cNvCxnSpPr>
          <p:nvPr/>
        </p:nvCxnSpPr>
        <p:spPr>
          <a:xfrm>
            <a:off x="3400411" y="4633743"/>
            <a:ext cx="1368" cy="694044"/>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6" name="Lige forbindelse 65">
            <a:extLst>
              <a:ext uri="{FF2B5EF4-FFF2-40B4-BE49-F238E27FC236}">
                <a16:creationId xmlns:a16="http://schemas.microsoft.com/office/drawing/2014/main" id="{8A5FF881-F4E9-AD94-EB67-A1C0FE531A9B}"/>
              </a:ext>
            </a:extLst>
          </p:cNvPr>
          <p:cNvCxnSpPr>
            <a:stCxn id="26" idx="4"/>
          </p:cNvCxnSpPr>
          <p:nvPr/>
        </p:nvCxnSpPr>
        <p:spPr>
          <a:xfrm>
            <a:off x="9007093" y="4633743"/>
            <a:ext cx="0" cy="698023"/>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7" name="Lige forbindelse 66">
            <a:extLst>
              <a:ext uri="{FF2B5EF4-FFF2-40B4-BE49-F238E27FC236}">
                <a16:creationId xmlns:a16="http://schemas.microsoft.com/office/drawing/2014/main" id="{FF13BCFF-B9B2-E8E7-1344-7220B6E48A8B}"/>
              </a:ext>
            </a:extLst>
          </p:cNvPr>
          <p:cNvCxnSpPr>
            <a:stCxn id="29" idx="4"/>
          </p:cNvCxnSpPr>
          <p:nvPr/>
        </p:nvCxnSpPr>
        <p:spPr>
          <a:xfrm flipH="1">
            <a:off x="11802967" y="4633742"/>
            <a:ext cx="4198" cy="700227"/>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68" name="Lige forbindelse 67">
            <a:extLst>
              <a:ext uri="{FF2B5EF4-FFF2-40B4-BE49-F238E27FC236}">
                <a16:creationId xmlns:a16="http://schemas.microsoft.com/office/drawing/2014/main" id="{1595E1F7-B525-A8D4-29B6-E17A7B283DDF}"/>
              </a:ext>
            </a:extLst>
          </p:cNvPr>
          <p:cNvCxnSpPr>
            <a:stCxn id="32" idx="4"/>
          </p:cNvCxnSpPr>
          <p:nvPr/>
        </p:nvCxnSpPr>
        <p:spPr>
          <a:xfrm flipH="1">
            <a:off x="14598840" y="4633743"/>
            <a:ext cx="3901" cy="694044"/>
          </a:xfrm>
          <a:prstGeom prst="line">
            <a:avLst/>
          </a:prstGeom>
          <a:ln w="12700" cap="flat" cmpd="sng" algn="ctr">
            <a:solidFill>
              <a:schemeClr val="bg1"/>
            </a:solidFill>
            <a:prstDash val="dash"/>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69" name="TextBox 11">
            <a:extLst>
              <a:ext uri="{FF2B5EF4-FFF2-40B4-BE49-F238E27FC236}">
                <a16:creationId xmlns:a16="http://schemas.microsoft.com/office/drawing/2014/main" id="{B59F5904-F744-60E5-667D-2C20F327B37C}"/>
              </a:ext>
            </a:extLst>
          </p:cNvPr>
          <p:cNvSpPr txBox="1"/>
          <p:nvPr/>
        </p:nvSpPr>
        <p:spPr>
          <a:xfrm>
            <a:off x="3134271" y="3539074"/>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1</a:t>
            </a:r>
            <a:endParaRPr lang="en-US" sz="6000" b="1" spc="365" dirty="0">
              <a:solidFill>
                <a:srgbClr val="1D1D1D"/>
              </a:solidFill>
              <a:latin typeface="Barlow Black" panose="00000A00000000000000" pitchFamily="2" charset="0"/>
            </a:endParaRPr>
          </a:p>
        </p:txBody>
      </p:sp>
      <p:sp>
        <p:nvSpPr>
          <p:cNvPr id="70" name="TextBox 11">
            <a:extLst>
              <a:ext uri="{FF2B5EF4-FFF2-40B4-BE49-F238E27FC236}">
                <a16:creationId xmlns:a16="http://schemas.microsoft.com/office/drawing/2014/main" id="{DB43C1C8-403E-E5C2-C370-8CC2A3E4E110}"/>
              </a:ext>
            </a:extLst>
          </p:cNvPr>
          <p:cNvSpPr txBox="1"/>
          <p:nvPr/>
        </p:nvSpPr>
        <p:spPr>
          <a:xfrm>
            <a:off x="5936656" y="3514042"/>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2</a:t>
            </a:r>
            <a:endParaRPr lang="en-US" sz="6000" b="1" spc="365" dirty="0">
              <a:solidFill>
                <a:srgbClr val="1D1D1D"/>
              </a:solidFill>
              <a:latin typeface="Barlow Black" panose="00000A00000000000000" pitchFamily="2" charset="0"/>
            </a:endParaRPr>
          </a:p>
        </p:txBody>
      </p:sp>
      <p:sp>
        <p:nvSpPr>
          <p:cNvPr id="71" name="TextBox 11">
            <a:extLst>
              <a:ext uri="{FF2B5EF4-FFF2-40B4-BE49-F238E27FC236}">
                <a16:creationId xmlns:a16="http://schemas.microsoft.com/office/drawing/2014/main" id="{C501538B-7113-6B76-D529-F2317D7FC644}"/>
              </a:ext>
            </a:extLst>
          </p:cNvPr>
          <p:cNvSpPr txBox="1"/>
          <p:nvPr/>
        </p:nvSpPr>
        <p:spPr>
          <a:xfrm>
            <a:off x="8739993" y="3539074"/>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3</a:t>
            </a:r>
            <a:endParaRPr lang="en-US" sz="6000" b="1" spc="365" dirty="0">
              <a:solidFill>
                <a:srgbClr val="1D1D1D"/>
              </a:solidFill>
              <a:latin typeface="Barlow Black" panose="00000A00000000000000" pitchFamily="2" charset="0"/>
            </a:endParaRPr>
          </a:p>
        </p:txBody>
      </p:sp>
      <p:sp>
        <p:nvSpPr>
          <p:cNvPr id="72" name="TextBox 11">
            <a:extLst>
              <a:ext uri="{FF2B5EF4-FFF2-40B4-BE49-F238E27FC236}">
                <a16:creationId xmlns:a16="http://schemas.microsoft.com/office/drawing/2014/main" id="{657B3A85-F624-CB33-EF86-C406E6FA3355}"/>
              </a:ext>
            </a:extLst>
          </p:cNvPr>
          <p:cNvSpPr txBox="1"/>
          <p:nvPr/>
        </p:nvSpPr>
        <p:spPr>
          <a:xfrm>
            <a:off x="11535866" y="3539074"/>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4</a:t>
            </a:r>
            <a:endParaRPr lang="en-US" sz="6000" b="1" spc="365" dirty="0">
              <a:solidFill>
                <a:srgbClr val="1D1D1D"/>
              </a:solidFill>
              <a:latin typeface="Barlow Black" panose="00000A00000000000000" pitchFamily="2" charset="0"/>
            </a:endParaRPr>
          </a:p>
        </p:txBody>
      </p:sp>
      <p:sp>
        <p:nvSpPr>
          <p:cNvPr id="73" name="TextBox 11">
            <a:extLst>
              <a:ext uri="{FF2B5EF4-FFF2-40B4-BE49-F238E27FC236}">
                <a16:creationId xmlns:a16="http://schemas.microsoft.com/office/drawing/2014/main" id="{0BC56867-8A47-8CA6-ED5D-E125AA4803B2}"/>
              </a:ext>
            </a:extLst>
          </p:cNvPr>
          <p:cNvSpPr txBox="1"/>
          <p:nvPr/>
        </p:nvSpPr>
        <p:spPr>
          <a:xfrm>
            <a:off x="14331739" y="3539073"/>
            <a:ext cx="534194" cy="923330"/>
          </a:xfrm>
          <a:prstGeom prst="rect">
            <a:avLst/>
          </a:prstGeom>
        </p:spPr>
        <p:txBody>
          <a:bodyPr wrap="square" lIns="0" tIns="0" rIns="0" bIns="0" rtlCol="0" anchor="ctr">
            <a:spAutoFit/>
          </a:bodyPr>
          <a:lstStyle/>
          <a:p>
            <a:pPr algn="ctr" defTabSz="914445"/>
            <a:r>
              <a:rPr lang="da-DK" sz="6000" b="1" spc="365" dirty="0">
                <a:solidFill>
                  <a:srgbClr val="1D1D1D"/>
                </a:solidFill>
                <a:latin typeface="Barlow Black" panose="00000A00000000000000" pitchFamily="2" charset="0"/>
              </a:rPr>
              <a:t>5</a:t>
            </a:r>
            <a:endParaRPr lang="en-US" sz="6000" b="1" spc="365" dirty="0">
              <a:solidFill>
                <a:srgbClr val="1D1D1D"/>
              </a:solidFill>
              <a:latin typeface="Barlow Black" panose="00000A00000000000000" pitchFamily="2" charset="0"/>
            </a:endParaRPr>
          </a:p>
        </p:txBody>
      </p:sp>
      <p:sp>
        <p:nvSpPr>
          <p:cNvPr id="83" name="TextBox 11">
            <a:extLst>
              <a:ext uri="{FF2B5EF4-FFF2-40B4-BE49-F238E27FC236}">
                <a16:creationId xmlns:a16="http://schemas.microsoft.com/office/drawing/2014/main" id="{A7A36A39-269A-00F5-FE36-863277764342}"/>
              </a:ext>
            </a:extLst>
          </p:cNvPr>
          <p:cNvSpPr txBox="1"/>
          <p:nvPr/>
        </p:nvSpPr>
        <p:spPr>
          <a:xfrm>
            <a:off x="5130229" y="5413387"/>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4" name="TextBox 11">
            <a:extLst>
              <a:ext uri="{FF2B5EF4-FFF2-40B4-BE49-F238E27FC236}">
                <a16:creationId xmlns:a16="http://schemas.microsoft.com/office/drawing/2014/main" id="{203D303C-3FC7-3BBC-3102-8FACF51AA9C4}"/>
              </a:ext>
            </a:extLst>
          </p:cNvPr>
          <p:cNvSpPr txBox="1"/>
          <p:nvPr/>
        </p:nvSpPr>
        <p:spPr>
          <a:xfrm>
            <a:off x="7933566" y="5415618"/>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5" name="TextBox 11">
            <a:extLst>
              <a:ext uri="{FF2B5EF4-FFF2-40B4-BE49-F238E27FC236}">
                <a16:creationId xmlns:a16="http://schemas.microsoft.com/office/drawing/2014/main" id="{99859D64-E220-CF47-A078-53279D425BBE}"/>
              </a:ext>
            </a:extLst>
          </p:cNvPr>
          <p:cNvSpPr txBox="1"/>
          <p:nvPr/>
        </p:nvSpPr>
        <p:spPr>
          <a:xfrm>
            <a:off x="10725244" y="5418431"/>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6" name="TextBox 11">
            <a:extLst>
              <a:ext uri="{FF2B5EF4-FFF2-40B4-BE49-F238E27FC236}">
                <a16:creationId xmlns:a16="http://schemas.microsoft.com/office/drawing/2014/main" id="{E229B22D-113E-9E5C-5441-E2B3D2A44AC1}"/>
              </a:ext>
            </a:extLst>
          </p:cNvPr>
          <p:cNvSpPr txBox="1"/>
          <p:nvPr/>
        </p:nvSpPr>
        <p:spPr>
          <a:xfrm>
            <a:off x="13529216" y="5428071"/>
            <a:ext cx="2147048" cy="323165"/>
          </a:xfrm>
          <a:prstGeom prst="rect">
            <a:avLst/>
          </a:prstGeom>
        </p:spPr>
        <p:txBody>
          <a:bodyPr wrap="square" lIns="0" tIns="0" rIns="0" bIns="0" rtlCol="0" anchor="t">
            <a:spAutoFit/>
          </a:bodyPr>
          <a:lstStyle/>
          <a:p>
            <a:pPr algn="ctr" defTabSz="914445"/>
            <a:r>
              <a:rPr lang="en-US" sz="2100" spc="365" dirty="0">
                <a:solidFill>
                  <a:srgbClr val="1D1D1D"/>
                </a:solidFill>
                <a:latin typeface="Barlow Black" panose="00000A00000000000000" pitchFamily="2" charset="0"/>
              </a:rPr>
              <a:t>202X</a:t>
            </a:r>
          </a:p>
        </p:txBody>
      </p:sp>
      <p:sp>
        <p:nvSpPr>
          <p:cNvPr id="87" name="Rektangel: afrundede hjørner 86">
            <a:extLst>
              <a:ext uri="{FF2B5EF4-FFF2-40B4-BE49-F238E27FC236}">
                <a16:creationId xmlns:a16="http://schemas.microsoft.com/office/drawing/2014/main" id="{BEEBF4BA-6477-141F-4433-BD4C5B32D5BC}"/>
              </a:ext>
            </a:extLst>
          </p:cNvPr>
          <p:cNvSpPr/>
          <p:nvPr/>
        </p:nvSpPr>
        <p:spPr>
          <a:xfrm>
            <a:off x="4975729" y="596571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88" name="Rektangel 87">
            <a:extLst>
              <a:ext uri="{FF2B5EF4-FFF2-40B4-BE49-F238E27FC236}">
                <a16:creationId xmlns:a16="http://schemas.microsoft.com/office/drawing/2014/main" id="{40197E20-752D-BB10-148F-DBE1502AE934}"/>
              </a:ext>
            </a:extLst>
          </p:cNvPr>
          <p:cNvSpPr/>
          <p:nvPr/>
        </p:nvSpPr>
        <p:spPr>
          <a:xfrm>
            <a:off x="4975729" y="651547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89" name="Rektangel 88">
            <a:extLst>
              <a:ext uri="{FF2B5EF4-FFF2-40B4-BE49-F238E27FC236}">
                <a16:creationId xmlns:a16="http://schemas.microsoft.com/office/drawing/2014/main" id="{6D00D9E2-FA13-3420-F4AD-2FA958D30C3B}"/>
              </a:ext>
            </a:extLst>
          </p:cNvPr>
          <p:cNvSpPr/>
          <p:nvPr/>
        </p:nvSpPr>
        <p:spPr>
          <a:xfrm>
            <a:off x="4989286" y="613529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90" name="Rektangel: afrundede hjørner 89">
            <a:extLst>
              <a:ext uri="{FF2B5EF4-FFF2-40B4-BE49-F238E27FC236}">
                <a16:creationId xmlns:a16="http://schemas.microsoft.com/office/drawing/2014/main" id="{A0375FE0-0775-4EEF-135A-14AAAD95FB32}"/>
              </a:ext>
            </a:extLst>
          </p:cNvPr>
          <p:cNvSpPr/>
          <p:nvPr/>
        </p:nvSpPr>
        <p:spPr>
          <a:xfrm>
            <a:off x="7780396"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91" name="Rektangel 90">
            <a:extLst>
              <a:ext uri="{FF2B5EF4-FFF2-40B4-BE49-F238E27FC236}">
                <a16:creationId xmlns:a16="http://schemas.microsoft.com/office/drawing/2014/main" id="{D3BAD83C-B1D7-6033-FB13-A057F69FDD86}"/>
              </a:ext>
            </a:extLst>
          </p:cNvPr>
          <p:cNvSpPr/>
          <p:nvPr/>
        </p:nvSpPr>
        <p:spPr>
          <a:xfrm>
            <a:off x="7780396"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92" name="Rektangel 91">
            <a:extLst>
              <a:ext uri="{FF2B5EF4-FFF2-40B4-BE49-F238E27FC236}">
                <a16:creationId xmlns:a16="http://schemas.microsoft.com/office/drawing/2014/main" id="{E31BF7BE-F3A8-F1CC-D8E6-3363B2AA70FF}"/>
              </a:ext>
            </a:extLst>
          </p:cNvPr>
          <p:cNvSpPr/>
          <p:nvPr/>
        </p:nvSpPr>
        <p:spPr>
          <a:xfrm>
            <a:off x="7793953"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93" name="Rektangel: afrundede hjørner 92">
            <a:extLst>
              <a:ext uri="{FF2B5EF4-FFF2-40B4-BE49-F238E27FC236}">
                <a16:creationId xmlns:a16="http://schemas.microsoft.com/office/drawing/2014/main" id="{03743A1B-ECE4-4B4B-2872-BAAC84C95B40}"/>
              </a:ext>
            </a:extLst>
          </p:cNvPr>
          <p:cNvSpPr/>
          <p:nvPr/>
        </p:nvSpPr>
        <p:spPr>
          <a:xfrm>
            <a:off x="10583054"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94" name="Rektangel 93">
            <a:extLst>
              <a:ext uri="{FF2B5EF4-FFF2-40B4-BE49-F238E27FC236}">
                <a16:creationId xmlns:a16="http://schemas.microsoft.com/office/drawing/2014/main" id="{8FA2F790-9C1E-51F1-19A5-7CB96DEDE04C}"/>
              </a:ext>
            </a:extLst>
          </p:cNvPr>
          <p:cNvSpPr/>
          <p:nvPr/>
        </p:nvSpPr>
        <p:spPr>
          <a:xfrm>
            <a:off x="10583054"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95" name="Rektangel 94">
            <a:extLst>
              <a:ext uri="{FF2B5EF4-FFF2-40B4-BE49-F238E27FC236}">
                <a16:creationId xmlns:a16="http://schemas.microsoft.com/office/drawing/2014/main" id="{453C1D1A-E068-0150-557C-65F0DBBB78BA}"/>
              </a:ext>
            </a:extLst>
          </p:cNvPr>
          <p:cNvSpPr/>
          <p:nvPr/>
        </p:nvSpPr>
        <p:spPr>
          <a:xfrm>
            <a:off x="10596611"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
        <p:nvSpPr>
          <p:cNvPr id="96" name="Rektangel: afrundede hjørner 95">
            <a:extLst>
              <a:ext uri="{FF2B5EF4-FFF2-40B4-BE49-F238E27FC236}">
                <a16:creationId xmlns:a16="http://schemas.microsoft.com/office/drawing/2014/main" id="{7F591B1A-CAA8-8E23-F5CF-1FA95768A3DD}"/>
              </a:ext>
            </a:extLst>
          </p:cNvPr>
          <p:cNvSpPr/>
          <p:nvPr/>
        </p:nvSpPr>
        <p:spPr>
          <a:xfrm>
            <a:off x="13378926" y="5965341"/>
            <a:ext cx="2439825" cy="2685795"/>
          </a:xfrm>
          <a:prstGeom prst="roundRect">
            <a:avLst>
              <a:gd name="adj" fmla="val 2682"/>
            </a:avLst>
          </a:prstGeom>
          <a:solidFill>
            <a:srgbClr val="ADC0C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da-DK">
              <a:solidFill>
                <a:srgbClr val="1D1D1D"/>
              </a:solidFill>
              <a:latin typeface="Calibri"/>
            </a:endParaRPr>
          </a:p>
        </p:txBody>
      </p:sp>
      <p:sp>
        <p:nvSpPr>
          <p:cNvPr id="97" name="Rektangel 96">
            <a:extLst>
              <a:ext uri="{FF2B5EF4-FFF2-40B4-BE49-F238E27FC236}">
                <a16:creationId xmlns:a16="http://schemas.microsoft.com/office/drawing/2014/main" id="{2A173197-14A8-3C71-FF7E-7285E9F8C3D1}"/>
              </a:ext>
            </a:extLst>
          </p:cNvPr>
          <p:cNvSpPr/>
          <p:nvPr/>
        </p:nvSpPr>
        <p:spPr>
          <a:xfrm>
            <a:off x="13378926" y="6515100"/>
            <a:ext cx="2412706" cy="291747"/>
          </a:xfrm>
          <a:prstGeom prst="rect">
            <a:avLst/>
          </a:prstGeom>
        </p:spPr>
        <p:txBody>
          <a:bodyPr wrap="square">
            <a:spAutoFit/>
          </a:bodyPr>
          <a:lstStyle/>
          <a:p>
            <a:pPr algn="ctr" defTabSz="914445">
              <a:lnSpc>
                <a:spcPts val="1700"/>
              </a:lnSpc>
            </a:pPr>
            <a:r>
              <a:rPr lang="en-US" sz="1400" dirty="0">
                <a:solidFill>
                  <a:srgbClr val="1D1D1D"/>
                </a:solidFill>
                <a:latin typeface="Barlow" panose="00000500000000000000" pitchFamily="2" charset="0"/>
              </a:rPr>
              <a:t>Description..</a:t>
            </a:r>
          </a:p>
        </p:txBody>
      </p:sp>
      <p:sp>
        <p:nvSpPr>
          <p:cNvPr id="98" name="Rektangel 97">
            <a:extLst>
              <a:ext uri="{FF2B5EF4-FFF2-40B4-BE49-F238E27FC236}">
                <a16:creationId xmlns:a16="http://schemas.microsoft.com/office/drawing/2014/main" id="{B6EE9C1C-8CC8-7648-30EF-1477142BC21B}"/>
              </a:ext>
            </a:extLst>
          </p:cNvPr>
          <p:cNvSpPr/>
          <p:nvPr/>
        </p:nvSpPr>
        <p:spPr>
          <a:xfrm>
            <a:off x="13392483" y="6134922"/>
            <a:ext cx="2412706" cy="310341"/>
          </a:xfrm>
          <a:prstGeom prst="rect">
            <a:avLst/>
          </a:prstGeom>
        </p:spPr>
        <p:txBody>
          <a:bodyPr wrap="square">
            <a:spAutoFit/>
          </a:bodyPr>
          <a:lstStyle/>
          <a:p>
            <a:pPr algn="ctr" defTabSz="914445">
              <a:lnSpc>
                <a:spcPts val="1700"/>
              </a:lnSpc>
            </a:pPr>
            <a:r>
              <a:rPr lang="da-DK" dirty="0">
                <a:solidFill>
                  <a:srgbClr val="1D1D1D"/>
                </a:solidFill>
                <a:latin typeface="Barlow Medium" panose="00000600000000000000" pitchFamily="2" charset="0"/>
              </a:rPr>
              <a:t>Titel</a:t>
            </a:r>
            <a:endParaRPr lang="en-US" dirty="0">
              <a:solidFill>
                <a:srgbClr val="1D1D1D"/>
              </a:solidFill>
              <a:latin typeface="Barlow Medium" panose="00000600000000000000" pitchFamily="2" charset="0"/>
            </a:endParaRPr>
          </a:p>
        </p:txBody>
      </p:sp>
    </p:spTree>
    <p:extLst>
      <p:ext uri="{BB962C8B-B14F-4D97-AF65-F5344CB8AC3E}">
        <p14:creationId xmlns:p14="http://schemas.microsoft.com/office/powerpoint/2010/main" val="516159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0" y="4457700"/>
            <a:ext cx="18288000" cy="5829301"/>
          </a:xfrm>
          <a:prstGeom prst="rect">
            <a:avLst/>
          </a:prstGeom>
          <a:solidFill>
            <a:srgbClr val="1D1D1D"/>
          </a:solidFill>
        </p:spPr>
        <p:txBody>
          <a:bodyPr/>
          <a:lstStyle/>
          <a:p>
            <a:endParaRPr lang="da-DK"/>
          </a:p>
        </p:txBody>
      </p:sp>
      <p:sp>
        <p:nvSpPr>
          <p:cNvPr id="13" name="TextBox 37">
            <a:extLst>
              <a:ext uri="{FF2B5EF4-FFF2-40B4-BE49-F238E27FC236}">
                <a16:creationId xmlns:a16="http://schemas.microsoft.com/office/drawing/2014/main" id="{C780A412-0069-C0B8-FAE0-B63936E1CB13}"/>
              </a:ext>
            </a:extLst>
          </p:cNvPr>
          <p:cNvSpPr txBox="1"/>
          <p:nvPr/>
        </p:nvSpPr>
        <p:spPr>
          <a:xfrm>
            <a:off x="1138646" y="1586369"/>
            <a:ext cx="3470366"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THE TEAM</a:t>
            </a:r>
          </a:p>
        </p:txBody>
      </p:sp>
      <p:sp>
        <p:nvSpPr>
          <p:cNvPr id="14" name="TextBox 8">
            <a:extLst>
              <a:ext uri="{FF2B5EF4-FFF2-40B4-BE49-F238E27FC236}">
                <a16:creationId xmlns:a16="http://schemas.microsoft.com/office/drawing/2014/main" id="{749633A0-EC8A-E362-4D14-ADC0091C17D1}"/>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R2B PILOT GRANT APPLICATION</a:t>
            </a:r>
          </a:p>
        </p:txBody>
      </p:sp>
      <p:sp>
        <p:nvSpPr>
          <p:cNvPr id="4" name="TextBox 32">
            <a:extLst>
              <a:ext uri="{FF2B5EF4-FFF2-40B4-BE49-F238E27FC236}">
                <a16:creationId xmlns:a16="http://schemas.microsoft.com/office/drawing/2014/main" id="{82B7AFA2-FE53-49B5-E659-9A72D72E6709}"/>
              </a:ext>
            </a:extLst>
          </p:cNvPr>
          <p:cNvSpPr txBox="1"/>
          <p:nvPr/>
        </p:nvSpPr>
        <p:spPr>
          <a:xfrm>
            <a:off x="1350074" y="5153449"/>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5" name="TextBox 33">
            <a:extLst>
              <a:ext uri="{FF2B5EF4-FFF2-40B4-BE49-F238E27FC236}">
                <a16:creationId xmlns:a16="http://schemas.microsoft.com/office/drawing/2014/main" id="{44C84E17-B0CF-A043-25F0-D6FBA606C175}"/>
              </a:ext>
            </a:extLst>
          </p:cNvPr>
          <p:cNvSpPr txBox="1"/>
          <p:nvPr/>
        </p:nvSpPr>
        <p:spPr>
          <a:xfrm>
            <a:off x="1357679" y="5617562"/>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6" name="TextBox 39">
            <a:extLst>
              <a:ext uri="{FF2B5EF4-FFF2-40B4-BE49-F238E27FC236}">
                <a16:creationId xmlns:a16="http://schemas.microsoft.com/office/drawing/2014/main" id="{C6B763A8-FC7E-9848-ECA7-B2A65CF9CE65}"/>
              </a:ext>
            </a:extLst>
          </p:cNvPr>
          <p:cNvSpPr txBox="1"/>
          <p:nvPr/>
        </p:nvSpPr>
        <p:spPr>
          <a:xfrm>
            <a:off x="1357679" y="6429203"/>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7" name="TextBox 36">
            <a:extLst>
              <a:ext uri="{FF2B5EF4-FFF2-40B4-BE49-F238E27FC236}">
                <a16:creationId xmlns:a16="http://schemas.microsoft.com/office/drawing/2014/main" id="{6C1B88D3-DC3C-7908-ABFD-985175EBDA19}"/>
              </a:ext>
            </a:extLst>
          </p:cNvPr>
          <p:cNvSpPr txBox="1"/>
          <p:nvPr/>
        </p:nvSpPr>
        <p:spPr>
          <a:xfrm>
            <a:off x="1357679" y="7804368"/>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8" name="TextBox 37">
            <a:extLst>
              <a:ext uri="{FF2B5EF4-FFF2-40B4-BE49-F238E27FC236}">
                <a16:creationId xmlns:a16="http://schemas.microsoft.com/office/drawing/2014/main" id="{F8099AF7-2EEB-B0E9-3FF5-BC4932262D43}"/>
              </a:ext>
            </a:extLst>
          </p:cNvPr>
          <p:cNvSpPr txBox="1"/>
          <p:nvPr/>
        </p:nvSpPr>
        <p:spPr>
          <a:xfrm>
            <a:off x="1360036" y="8625535"/>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41" name="Rektangel: afrundede hjørner 40">
            <a:extLst>
              <a:ext uri="{FF2B5EF4-FFF2-40B4-BE49-F238E27FC236}">
                <a16:creationId xmlns:a16="http://schemas.microsoft.com/office/drawing/2014/main" id="{716E7116-4799-152E-63FD-B15D358299F7}"/>
              </a:ext>
            </a:extLst>
          </p:cNvPr>
          <p:cNvSpPr/>
          <p:nvPr/>
        </p:nvSpPr>
        <p:spPr>
          <a:xfrm>
            <a:off x="1688911" y="2781300"/>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cxnSp>
        <p:nvCxnSpPr>
          <p:cNvPr id="44" name="Lige forbindelse 43">
            <a:extLst>
              <a:ext uri="{FF2B5EF4-FFF2-40B4-BE49-F238E27FC236}">
                <a16:creationId xmlns:a16="http://schemas.microsoft.com/office/drawing/2014/main" id="{39E72C5F-5BF1-A9BB-3783-BCDE4486D029}"/>
              </a:ext>
            </a:extLst>
          </p:cNvPr>
          <p:cNvCxnSpPr>
            <a:cxnSpLocks/>
          </p:cNvCxnSpPr>
          <p:nvPr/>
        </p:nvCxnSpPr>
        <p:spPr>
          <a:xfrm>
            <a:off x="4928499" y="5229649"/>
            <a:ext cx="0" cy="410377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6" name="TextBox 32">
            <a:extLst>
              <a:ext uri="{FF2B5EF4-FFF2-40B4-BE49-F238E27FC236}">
                <a16:creationId xmlns:a16="http://schemas.microsoft.com/office/drawing/2014/main" id="{E22D967A-9CA3-E2EF-A2A8-190C5758F466}"/>
              </a:ext>
            </a:extLst>
          </p:cNvPr>
          <p:cNvSpPr txBox="1"/>
          <p:nvPr/>
        </p:nvSpPr>
        <p:spPr>
          <a:xfrm>
            <a:off x="5528563" y="5153449"/>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47" name="TextBox 33">
            <a:extLst>
              <a:ext uri="{FF2B5EF4-FFF2-40B4-BE49-F238E27FC236}">
                <a16:creationId xmlns:a16="http://schemas.microsoft.com/office/drawing/2014/main" id="{32EC476D-0676-B5F8-86C5-E18735D3AC1E}"/>
              </a:ext>
            </a:extLst>
          </p:cNvPr>
          <p:cNvSpPr txBox="1"/>
          <p:nvPr/>
        </p:nvSpPr>
        <p:spPr>
          <a:xfrm>
            <a:off x="5536168" y="5617562"/>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48" name="TextBox 39">
            <a:extLst>
              <a:ext uri="{FF2B5EF4-FFF2-40B4-BE49-F238E27FC236}">
                <a16:creationId xmlns:a16="http://schemas.microsoft.com/office/drawing/2014/main" id="{BDFBCC0E-8C31-0599-B579-FE05A10B7ABA}"/>
              </a:ext>
            </a:extLst>
          </p:cNvPr>
          <p:cNvSpPr txBox="1"/>
          <p:nvPr/>
        </p:nvSpPr>
        <p:spPr>
          <a:xfrm>
            <a:off x="5536168" y="6429203"/>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49" name="TextBox 36">
            <a:extLst>
              <a:ext uri="{FF2B5EF4-FFF2-40B4-BE49-F238E27FC236}">
                <a16:creationId xmlns:a16="http://schemas.microsoft.com/office/drawing/2014/main" id="{901D6F2C-7B4D-922A-4A28-648AB25AC8CA}"/>
              </a:ext>
            </a:extLst>
          </p:cNvPr>
          <p:cNvSpPr txBox="1"/>
          <p:nvPr/>
        </p:nvSpPr>
        <p:spPr>
          <a:xfrm>
            <a:off x="5536168" y="7804368"/>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0" name="TextBox 37">
            <a:extLst>
              <a:ext uri="{FF2B5EF4-FFF2-40B4-BE49-F238E27FC236}">
                <a16:creationId xmlns:a16="http://schemas.microsoft.com/office/drawing/2014/main" id="{850B9499-3203-6913-6303-CADF805026CA}"/>
              </a:ext>
            </a:extLst>
          </p:cNvPr>
          <p:cNvSpPr txBox="1"/>
          <p:nvPr/>
        </p:nvSpPr>
        <p:spPr>
          <a:xfrm>
            <a:off x="5538525" y="8625535"/>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1" name="Rektangel: afrundede hjørner 50">
            <a:extLst>
              <a:ext uri="{FF2B5EF4-FFF2-40B4-BE49-F238E27FC236}">
                <a16:creationId xmlns:a16="http://schemas.microsoft.com/office/drawing/2014/main" id="{DEEB5840-B116-3673-3F93-51D96B121766}"/>
              </a:ext>
            </a:extLst>
          </p:cNvPr>
          <p:cNvSpPr/>
          <p:nvPr/>
        </p:nvSpPr>
        <p:spPr>
          <a:xfrm>
            <a:off x="5867400" y="2781300"/>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cxnSp>
        <p:nvCxnSpPr>
          <p:cNvPr id="52" name="Lige forbindelse 51">
            <a:extLst>
              <a:ext uri="{FF2B5EF4-FFF2-40B4-BE49-F238E27FC236}">
                <a16:creationId xmlns:a16="http://schemas.microsoft.com/office/drawing/2014/main" id="{5A2F5421-F5B2-99A9-EF8F-AA58496C0971}"/>
              </a:ext>
            </a:extLst>
          </p:cNvPr>
          <p:cNvCxnSpPr>
            <a:cxnSpLocks/>
          </p:cNvCxnSpPr>
          <p:nvPr/>
        </p:nvCxnSpPr>
        <p:spPr>
          <a:xfrm>
            <a:off x="9106988" y="5229649"/>
            <a:ext cx="0" cy="410377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3" name="TextBox 32">
            <a:extLst>
              <a:ext uri="{FF2B5EF4-FFF2-40B4-BE49-F238E27FC236}">
                <a16:creationId xmlns:a16="http://schemas.microsoft.com/office/drawing/2014/main" id="{0B4B071E-4A4D-CEA6-A48C-3B3861EFC94F}"/>
              </a:ext>
            </a:extLst>
          </p:cNvPr>
          <p:cNvSpPr txBox="1"/>
          <p:nvPr/>
        </p:nvSpPr>
        <p:spPr>
          <a:xfrm>
            <a:off x="9707052" y="5153449"/>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54" name="TextBox 33">
            <a:extLst>
              <a:ext uri="{FF2B5EF4-FFF2-40B4-BE49-F238E27FC236}">
                <a16:creationId xmlns:a16="http://schemas.microsoft.com/office/drawing/2014/main" id="{7C76658D-C55E-87B2-8244-0859CEF91C8B}"/>
              </a:ext>
            </a:extLst>
          </p:cNvPr>
          <p:cNvSpPr txBox="1"/>
          <p:nvPr/>
        </p:nvSpPr>
        <p:spPr>
          <a:xfrm>
            <a:off x="9714657" y="5617562"/>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55" name="TextBox 39">
            <a:extLst>
              <a:ext uri="{FF2B5EF4-FFF2-40B4-BE49-F238E27FC236}">
                <a16:creationId xmlns:a16="http://schemas.microsoft.com/office/drawing/2014/main" id="{1B2CDB4D-C9F5-1AE2-1EAF-B8BE9F1F84D1}"/>
              </a:ext>
            </a:extLst>
          </p:cNvPr>
          <p:cNvSpPr txBox="1"/>
          <p:nvPr/>
        </p:nvSpPr>
        <p:spPr>
          <a:xfrm>
            <a:off x="9714657" y="6429203"/>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56" name="TextBox 36">
            <a:extLst>
              <a:ext uri="{FF2B5EF4-FFF2-40B4-BE49-F238E27FC236}">
                <a16:creationId xmlns:a16="http://schemas.microsoft.com/office/drawing/2014/main" id="{584B864C-9984-5D2D-8FDA-D4D9FA2F13F3}"/>
              </a:ext>
            </a:extLst>
          </p:cNvPr>
          <p:cNvSpPr txBox="1"/>
          <p:nvPr/>
        </p:nvSpPr>
        <p:spPr>
          <a:xfrm>
            <a:off x="9714657" y="7804368"/>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7" name="TextBox 37">
            <a:extLst>
              <a:ext uri="{FF2B5EF4-FFF2-40B4-BE49-F238E27FC236}">
                <a16:creationId xmlns:a16="http://schemas.microsoft.com/office/drawing/2014/main" id="{AC9222AA-000B-1FB7-8DF0-FD83CCCD9D8F}"/>
              </a:ext>
            </a:extLst>
          </p:cNvPr>
          <p:cNvSpPr txBox="1"/>
          <p:nvPr/>
        </p:nvSpPr>
        <p:spPr>
          <a:xfrm>
            <a:off x="9717014" y="8625535"/>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58" name="Rektangel: afrundede hjørner 57">
            <a:extLst>
              <a:ext uri="{FF2B5EF4-FFF2-40B4-BE49-F238E27FC236}">
                <a16:creationId xmlns:a16="http://schemas.microsoft.com/office/drawing/2014/main" id="{98546CEB-4825-CDA0-78A1-E254DE1B8609}"/>
              </a:ext>
            </a:extLst>
          </p:cNvPr>
          <p:cNvSpPr/>
          <p:nvPr/>
        </p:nvSpPr>
        <p:spPr>
          <a:xfrm>
            <a:off x="10045889" y="2781300"/>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cxnSp>
        <p:nvCxnSpPr>
          <p:cNvPr id="59" name="Lige forbindelse 58">
            <a:extLst>
              <a:ext uri="{FF2B5EF4-FFF2-40B4-BE49-F238E27FC236}">
                <a16:creationId xmlns:a16="http://schemas.microsoft.com/office/drawing/2014/main" id="{44DFA1B6-1DBE-5268-8897-2905D383BDCC}"/>
              </a:ext>
            </a:extLst>
          </p:cNvPr>
          <p:cNvCxnSpPr>
            <a:cxnSpLocks/>
          </p:cNvCxnSpPr>
          <p:nvPr/>
        </p:nvCxnSpPr>
        <p:spPr>
          <a:xfrm>
            <a:off x="13285477" y="5229649"/>
            <a:ext cx="0" cy="4103772"/>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0" name="TextBox 32">
            <a:extLst>
              <a:ext uri="{FF2B5EF4-FFF2-40B4-BE49-F238E27FC236}">
                <a16:creationId xmlns:a16="http://schemas.microsoft.com/office/drawing/2014/main" id="{AE52FE93-7AE7-68AC-C114-B9F2960B2BDB}"/>
              </a:ext>
            </a:extLst>
          </p:cNvPr>
          <p:cNvSpPr txBox="1"/>
          <p:nvPr/>
        </p:nvSpPr>
        <p:spPr>
          <a:xfrm>
            <a:off x="13885541" y="5150606"/>
            <a:ext cx="3116073" cy="400110"/>
          </a:xfrm>
          <a:prstGeom prst="rect">
            <a:avLst/>
          </a:prstGeom>
          <a:noFill/>
          <a:effectLst/>
        </p:spPr>
        <p:txBody>
          <a:bodyPr wrap="square" rtlCol="0">
            <a:spAutoFit/>
          </a:bodyPr>
          <a:lstStyle/>
          <a:p>
            <a:pPr algn="ctr" defTabSz="914445"/>
            <a:r>
              <a:rPr lang="en-US" sz="2000" b="1" dirty="0">
                <a:solidFill>
                  <a:schemeClr val="bg1"/>
                </a:solidFill>
                <a:latin typeface="Barlow" panose="00000500000000000000" pitchFamily="2" charset="0"/>
              </a:rPr>
              <a:t>Name</a:t>
            </a:r>
          </a:p>
        </p:txBody>
      </p:sp>
      <p:sp>
        <p:nvSpPr>
          <p:cNvPr id="61" name="TextBox 33">
            <a:extLst>
              <a:ext uri="{FF2B5EF4-FFF2-40B4-BE49-F238E27FC236}">
                <a16:creationId xmlns:a16="http://schemas.microsoft.com/office/drawing/2014/main" id="{83817059-4E16-A36C-C3F1-10F86408C422}"/>
              </a:ext>
            </a:extLst>
          </p:cNvPr>
          <p:cNvSpPr txBox="1"/>
          <p:nvPr/>
        </p:nvSpPr>
        <p:spPr>
          <a:xfrm>
            <a:off x="13893146" y="5614719"/>
            <a:ext cx="3116073" cy="692497"/>
          </a:xfrm>
          <a:prstGeom prst="rect">
            <a:avLst/>
          </a:prstGeom>
          <a:noFill/>
          <a:effectLst/>
        </p:spPr>
        <p:txBody>
          <a:bodyPr wrap="square" rtlCol="0">
            <a:spAutoFit/>
          </a:bodyPr>
          <a:lstStyle/>
          <a:p>
            <a:pPr algn="ctr" defTabSz="914445"/>
            <a:r>
              <a:rPr lang="en-US" sz="1400" b="1" dirty="0">
                <a:solidFill>
                  <a:schemeClr val="bg1"/>
                </a:solidFill>
                <a:latin typeface="Barlow" panose="00000500000000000000" pitchFamily="2" charset="0"/>
              </a:rPr>
              <a:t>Position</a:t>
            </a:r>
          </a:p>
          <a:p>
            <a:pPr algn="ctr" defTabSz="914445"/>
            <a:r>
              <a:rPr lang="en-US" sz="1400" dirty="0">
                <a:solidFill>
                  <a:schemeClr val="bg1"/>
                </a:solidFill>
                <a:latin typeface="Barlow" panose="00000500000000000000" pitchFamily="2" charset="0"/>
              </a:rPr>
              <a:t>Department of ..</a:t>
            </a:r>
          </a:p>
          <a:p>
            <a:pPr algn="ctr" defTabSz="914445"/>
            <a:r>
              <a:rPr lang="en-US" sz="1100" dirty="0">
                <a:solidFill>
                  <a:schemeClr val="bg1"/>
                </a:solidFill>
                <a:latin typeface="Barlow" panose="00000500000000000000" pitchFamily="2" charset="0"/>
              </a:rPr>
              <a:t>Aalborg University</a:t>
            </a:r>
          </a:p>
        </p:txBody>
      </p:sp>
      <p:sp>
        <p:nvSpPr>
          <p:cNvPr id="62" name="TextBox 39">
            <a:extLst>
              <a:ext uri="{FF2B5EF4-FFF2-40B4-BE49-F238E27FC236}">
                <a16:creationId xmlns:a16="http://schemas.microsoft.com/office/drawing/2014/main" id="{651B7326-559D-CF4D-DC19-D2C7BEE4C8A7}"/>
              </a:ext>
            </a:extLst>
          </p:cNvPr>
          <p:cNvSpPr txBox="1"/>
          <p:nvPr/>
        </p:nvSpPr>
        <p:spPr>
          <a:xfrm>
            <a:off x="13893146" y="6426360"/>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About</a:t>
            </a:r>
          </a:p>
          <a:p>
            <a:pPr defTabSz="914445"/>
            <a:r>
              <a:rPr lang="en-US" sz="1200" dirty="0">
                <a:solidFill>
                  <a:schemeClr val="bg1"/>
                </a:solidFill>
                <a:latin typeface="Barlow" panose="00000500000000000000" pitchFamily="2" charset="0"/>
              </a:rPr>
              <a:t>Add text..</a:t>
            </a:r>
          </a:p>
        </p:txBody>
      </p:sp>
      <p:sp>
        <p:nvSpPr>
          <p:cNvPr id="63" name="TextBox 36">
            <a:extLst>
              <a:ext uri="{FF2B5EF4-FFF2-40B4-BE49-F238E27FC236}">
                <a16:creationId xmlns:a16="http://schemas.microsoft.com/office/drawing/2014/main" id="{7EE6D498-C5B9-D0F7-1B1B-4D91626A258F}"/>
              </a:ext>
            </a:extLst>
          </p:cNvPr>
          <p:cNvSpPr txBox="1"/>
          <p:nvPr/>
        </p:nvSpPr>
        <p:spPr>
          <a:xfrm>
            <a:off x="13893146" y="7801525"/>
            <a:ext cx="3126035"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Expert in</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64" name="TextBox 37">
            <a:extLst>
              <a:ext uri="{FF2B5EF4-FFF2-40B4-BE49-F238E27FC236}">
                <a16:creationId xmlns:a16="http://schemas.microsoft.com/office/drawing/2014/main" id="{06F80053-AB6F-4594-404A-DDA9F6EA9B90}"/>
              </a:ext>
            </a:extLst>
          </p:cNvPr>
          <p:cNvSpPr txBox="1"/>
          <p:nvPr/>
        </p:nvSpPr>
        <p:spPr>
          <a:xfrm>
            <a:off x="13895503" y="8622692"/>
            <a:ext cx="3123678" cy="523220"/>
          </a:xfrm>
          <a:prstGeom prst="rect">
            <a:avLst/>
          </a:prstGeom>
          <a:noFill/>
          <a:effectLst/>
        </p:spPr>
        <p:txBody>
          <a:bodyPr wrap="square" rtlCol="0">
            <a:spAutoFit/>
          </a:bodyPr>
          <a:lstStyle/>
          <a:p>
            <a:pPr defTabSz="914445"/>
            <a:r>
              <a:rPr lang="en-US" sz="1600" b="1" dirty="0">
                <a:solidFill>
                  <a:schemeClr val="bg1"/>
                </a:solidFill>
                <a:latin typeface="Barlow" panose="00000500000000000000" pitchFamily="2" charset="0"/>
              </a:rPr>
              <a:t>Role in project</a:t>
            </a:r>
          </a:p>
          <a:p>
            <a:pPr defTabSz="914445"/>
            <a:r>
              <a:rPr lang="en-US" sz="1200" dirty="0">
                <a:solidFill>
                  <a:schemeClr val="bg1"/>
                </a:solidFill>
                <a:latin typeface="Barlow" panose="00000500000000000000" pitchFamily="2" charset="0"/>
              </a:rPr>
              <a:t>Add text..</a:t>
            </a:r>
            <a:endParaRPr lang="en-US" sz="1200" b="1" dirty="0">
              <a:solidFill>
                <a:schemeClr val="bg1"/>
              </a:solidFill>
              <a:latin typeface="Barlow" panose="00000500000000000000" pitchFamily="2" charset="0"/>
            </a:endParaRPr>
          </a:p>
        </p:txBody>
      </p:sp>
      <p:sp>
        <p:nvSpPr>
          <p:cNvPr id="65" name="Rektangel: afrundede hjørner 64">
            <a:extLst>
              <a:ext uri="{FF2B5EF4-FFF2-40B4-BE49-F238E27FC236}">
                <a16:creationId xmlns:a16="http://schemas.microsoft.com/office/drawing/2014/main" id="{B4991B0B-50AD-CB21-26A8-9BAE93588EF6}"/>
              </a:ext>
            </a:extLst>
          </p:cNvPr>
          <p:cNvSpPr/>
          <p:nvPr/>
        </p:nvSpPr>
        <p:spPr>
          <a:xfrm>
            <a:off x="14224378" y="2778457"/>
            <a:ext cx="2438400" cy="2219749"/>
          </a:xfrm>
          <a:prstGeom prst="roundRect">
            <a:avLst>
              <a:gd name="adj" fmla="val 10102"/>
            </a:avLst>
          </a:prstGeom>
          <a:solidFill>
            <a:srgbClr val="ADC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solidFill>
                  <a:srgbClr val="1D1D1D"/>
                </a:solidFill>
                <a:latin typeface="Barlow" panose="00000500000000000000" pitchFamily="2" charset="0"/>
              </a:rPr>
              <a:t>Place a </a:t>
            </a:r>
            <a:r>
              <a:rPr lang="en-US" dirty="0">
                <a:solidFill>
                  <a:srgbClr val="1D1D1D"/>
                </a:solidFill>
                <a:latin typeface="Barlow" panose="00000500000000000000" pitchFamily="2" charset="0"/>
              </a:rPr>
              <a:t>photo</a:t>
            </a:r>
            <a:r>
              <a:rPr lang="da-DK" dirty="0">
                <a:solidFill>
                  <a:srgbClr val="1D1D1D"/>
                </a:solidFill>
                <a:latin typeface="Barlow" panose="00000500000000000000" pitchFamily="2" charset="0"/>
              </a:rPr>
              <a:t> </a:t>
            </a:r>
            <a:r>
              <a:rPr lang="en-US" dirty="0">
                <a:solidFill>
                  <a:srgbClr val="1D1D1D"/>
                </a:solidFill>
                <a:latin typeface="Barlow" panose="00000500000000000000" pitchFamily="2" charset="0"/>
              </a:rPr>
              <a:t>here</a:t>
            </a:r>
          </a:p>
        </p:txBody>
      </p:sp>
    </p:spTree>
    <p:extLst>
      <p:ext uri="{BB962C8B-B14F-4D97-AF65-F5344CB8AC3E}">
        <p14:creationId xmlns:p14="http://schemas.microsoft.com/office/powerpoint/2010/main" val="1783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66337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PROJECT BUDGET</a:t>
            </a:r>
          </a:p>
        </p:txBody>
      </p:sp>
      <p:grpSp>
        <p:nvGrpSpPr>
          <p:cNvPr id="16" name="Gruppe 15">
            <a:extLst>
              <a:ext uri="{FF2B5EF4-FFF2-40B4-BE49-F238E27FC236}">
                <a16:creationId xmlns:a16="http://schemas.microsoft.com/office/drawing/2014/main" id="{001AC956-FC5A-EA5A-8A9E-834609172FBD}"/>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78BF2C30-B129-ED17-05D9-ED8A71371535}"/>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ED93EEBC-DF63-6900-39C6-FD9CA01D7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graphicFrame>
        <p:nvGraphicFramePr>
          <p:cNvPr id="3" name="Tabel 2">
            <a:extLst>
              <a:ext uri="{FF2B5EF4-FFF2-40B4-BE49-F238E27FC236}">
                <a16:creationId xmlns:a16="http://schemas.microsoft.com/office/drawing/2014/main" id="{AE75450B-CAC9-4B9F-7113-4CD731804C3A}"/>
              </a:ext>
            </a:extLst>
          </p:cNvPr>
          <p:cNvGraphicFramePr>
            <a:graphicFrameLocks noGrp="1"/>
          </p:cNvGraphicFramePr>
          <p:nvPr>
            <p:extLst>
              <p:ext uri="{D42A27DB-BD31-4B8C-83A1-F6EECF244321}">
                <p14:modId xmlns:p14="http://schemas.microsoft.com/office/powerpoint/2010/main" val="1782780496"/>
              </p:ext>
            </p:extLst>
          </p:nvPr>
        </p:nvGraphicFramePr>
        <p:xfrm>
          <a:off x="1147354" y="3131180"/>
          <a:ext cx="15921445" cy="4603120"/>
        </p:xfrm>
        <a:graphic>
          <a:graphicData uri="http://schemas.openxmlformats.org/drawingml/2006/table">
            <a:tbl>
              <a:tblPr firstRow="1" firstCol="1" lastRow="1" lastCol="1" bandRow="1" bandCol="1"/>
              <a:tblGrid>
                <a:gridCol w="13787846">
                  <a:extLst>
                    <a:ext uri="{9D8B030D-6E8A-4147-A177-3AD203B41FA5}">
                      <a16:colId xmlns:a16="http://schemas.microsoft.com/office/drawing/2014/main" val="2748592507"/>
                    </a:ext>
                  </a:extLst>
                </a:gridCol>
                <a:gridCol w="2133599">
                  <a:extLst>
                    <a:ext uri="{9D8B030D-6E8A-4147-A177-3AD203B41FA5}">
                      <a16:colId xmlns:a16="http://schemas.microsoft.com/office/drawing/2014/main" val="3934212111"/>
                    </a:ext>
                  </a:extLst>
                </a:gridCol>
              </a:tblGrid>
              <a:tr h="571819">
                <a:tc>
                  <a:txBody>
                    <a:bodyPr/>
                    <a:lstStyle/>
                    <a:p>
                      <a:pPr>
                        <a:lnSpc>
                          <a:spcPct val="115000"/>
                        </a:lnSpc>
                        <a:spcAft>
                          <a:spcPts val="1000"/>
                        </a:spcAft>
                        <a:tabLst>
                          <a:tab pos="22860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1.	Financial release of scientific personnels’ time</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1058126962"/>
                  </a:ext>
                </a:extLst>
              </a:tr>
              <a:tr h="571819">
                <a:tc>
                  <a:txBody>
                    <a:bodyPr/>
                    <a:lstStyle/>
                    <a:p>
                      <a:pPr>
                        <a:lnSpc>
                          <a:spcPct val="115000"/>
                        </a:lnSpc>
                        <a:spcAft>
                          <a:spcPts val="1000"/>
                        </a:spcAft>
                        <a:tabLst>
                          <a:tab pos="226695" algn="l"/>
                          <a:tab pos="24765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2. 	Salary for project assistance personnel</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74526139"/>
                  </a:ext>
                </a:extLst>
              </a:tr>
              <a:tr h="571819">
                <a:tc>
                  <a:txBody>
                    <a:bodyPr/>
                    <a:lstStyle/>
                    <a:p>
                      <a:pPr>
                        <a:lnSpc>
                          <a:spcPct val="115000"/>
                        </a:lnSpc>
                        <a:spcAft>
                          <a:spcPts val="1000"/>
                        </a:spcAft>
                        <a:tabLst>
                          <a:tab pos="226695" algn="l"/>
                          <a:tab pos="26670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3. 	Acquirement, running/renting of necessary equipment and materials</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3225816559"/>
                  </a:ext>
                </a:extLst>
              </a:tr>
              <a:tr h="571819">
                <a:tc>
                  <a:txBody>
                    <a:bodyPr/>
                    <a:lstStyle/>
                    <a:p>
                      <a:pPr>
                        <a:lnSpc>
                          <a:spcPct val="115000"/>
                        </a:lnSpc>
                        <a:spcAft>
                          <a:spcPts val="1000"/>
                        </a:spcAft>
                        <a:tabLst>
                          <a:tab pos="226695" algn="l"/>
                          <a:tab pos="276225"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4. 	Travel expenses for own personnel and external consultants</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3142012591"/>
                  </a:ext>
                </a:extLst>
              </a:tr>
              <a:tr h="619643">
                <a:tc>
                  <a:txBody>
                    <a:bodyPr/>
                    <a:lstStyle/>
                    <a:p>
                      <a:pPr>
                        <a:lnSpc>
                          <a:spcPct val="115000"/>
                        </a:lnSpc>
                        <a:spcAft>
                          <a:spcPts val="1000"/>
                        </a:spcAft>
                        <a:tabLst>
                          <a:tab pos="226695" algn="l"/>
                          <a:tab pos="247650"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5.	Expenses relating to external work such as feasibility-studies, experiments, prototype development, market analyses and business plan writing</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2784191691"/>
                  </a:ext>
                </a:extLst>
              </a:tr>
              <a:tr h="861143">
                <a:tc>
                  <a:txBody>
                    <a:bodyPr/>
                    <a:lstStyle/>
                    <a:p>
                      <a:pPr>
                        <a:lnSpc>
                          <a:spcPct val="115000"/>
                        </a:lnSpc>
                        <a:spcAft>
                          <a:spcPts val="1000"/>
                        </a:spcAft>
                        <a:tabLst>
                          <a:tab pos="238125" algn="l"/>
                        </a:tabLs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Potential own financial contribution </a:t>
                      </a:r>
                      <a:r>
                        <a:rPr lang="en-GB" sz="1700" i="1" dirty="0">
                          <a:solidFill>
                            <a:schemeClr val="bg1"/>
                          </a:solidFill>
                          <a:effectLst/>
                          <a:latin typeface="Barlow" panose="00000500000000000000" pitchFamily="2" charset="0"/>
                          <a:ea typeface="Calibri" panose="020F0502020204030204" pitchFamily="34" charset="0"/>
                          <a:cs typeface="Arial" panose="020B0604020202020204" pitchFamily="34" charset="0"/>
                        </a:rPr>
                        <a:t>(not a requirement)</a:t>
                      </a:r>
                      <a:endParaRPr lang="da-DK" sz="1700" i="1"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tc>
                  <a:txBody>
                    <a:bodyPr/>
                    <a:lstStyle/>
                    <a:p>
                      <a:pPr algn="r">
                        <a:lnSpc>
                          <a:spcPct val="115000"/>
                        </a:lnSpc>
                        <a:spcAft>
                          <a:spcPts val="1000"/>
                        </a:spcAft>
                      </a:pPr>
                      <a:r>
                        <a:rPr lang="en-GB" sz="1700" dirty="0">
                          <a:solidFill>
                            <a:schemeClr val="bg1"/>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chemeClr val="bg1"/>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tcPr>
                </a:tc>
                <a:extLst>
                  <a:ext uri="{0D108BD9-81ED-4DB2-BD59-A6C34878D82A}">
                    <a16:rowId xmlns:a16="http://schemas.microsoft.com/office/drawing/2014/main" val="1313635685"/>
                  </a:ext>
                </a:extLst>
              </a:tr>
              <a:tr h="835058">
                <a:tc>
                  <a:txBody>
                    <a:bodyPr/>
                    <a:lstStyle/>
                    <a:p>
                      <a:pPr>
                        <a:lnSpc>
                          <a:spcPct val="115000"/>
                        </a:lnSpc>
                        <a:spcAft>
                          <a:spcPts val="1000"/>
                        </a:spcAft>
                        <a:tabLst>
                          <a:tab pos="200025" algn="l"/>
                          <a:tab pos="226695" algn="l"/>
                        </a:tabLst>
                      </a:pPr>
                      <a:r>
                        <a:rPr lang="en-GB" sz="1700" b="1" dirty="0">
                          <a:solidFill>
                            <a:srgbClr val="1D1D1D"/>
                          </a:solidFill>
                          <a:effectLst/>
                          <a:latin typeface="Barlow" panose="00000500000000000000" pitchFamily="2" charset="0"/>
                          <a:ea typeface="Calibri" panose="020F0502020204030204" pitchFamily="34" charset="0"/>
                          <a:cs typeface="Arial" panose="020B0604020202020204" pitchFamily="34" charset="0"/>
                        </a:rPr>
                        <a:t>TOTAL PROJECT EXPENSES</a:t>
                      </a:r>
                      <a:endParaRPr lang="da-DK" sz="1700" dirty="0">
                        <a:solidFill>
                          <a:srgbClr val="1D1D1D"/>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solidFill>
                      <a:srgbClr val="ADC0CC"/>
                    </a:solidFill>
                  </a:tcPr>
                </a:tc>
                <a:tc>
                  <a:txBody>
                    <a:bodyPr/>
                    <a:lstStyle/>
                    <a:p>
                      <a:pPr algn="r">
                        <a:lnSpc>
                          <a:spcPct val="115000"/>
                        </a:lnSpc>
                        <a:spcAft>
                          <a:spcPts val="1000"/>
                        </a:spcAft>
                      </a:pPr>
                      <a:r>
                        <a:rPr lang="en-GB" sz="1700" b="1" dirty="0">
                          <a:solidFill>
                            <a:srgbClr val="1D1D1D"/>
                          </a:solidFill>
                          <a:effectLst/>
                          <a:latin typeface="Barlow" panose="00000500000000000000" pitchFamily="2" charset="0"/>
                          <a:ea typeface="Calibri" panose="020F0502020204030204" pitchFamily="34" charset="0"/>
                          <a:cs typeface="Arial" panose="020B0604020202020204" pitchFamily="34" charset="0"/>
                        </a:rPr>
                        <a:t>DKK 0,00</a:t>
                      </a:r>
                      <a:endParaRPr lang="da-DK" sz="1700" dirty="0">
                        <a:solidFill>
                          <a:srgbClr val="1D1D1D"/>
                        </a:solidFill>
                        <a:effectLst/>
                        <a:latin typeface="Barlow" panose="00000500000000000000" pitchFamily="2" charset="0"/>
                        <a:ea typeface="Calibri" panose="020F0502020204030204" pitchFamily="34" charset="0"/>
                        <a:cs typeface="Times New Roman" panose="02020603050405020304" pitchFamily="18" charset="0"/>
                      </a:endParaRPr>
                    </a:p>
                  </a:txBody>
                  <a:tcPr marL="36533" marR="36533" marT="0" marB="0" anchor="ctr">
                    <a:lnL w="12700" cap="flat" cmpd="sng" algn="ctr">
                      <a:solidFill>
                        <a:srgbClr val="D9D9D9"/>
                      </a:solidFill>
                      <a:prstDash val="dot"/>
                      <a:round/>
                      <a:headEnd type="none" w="med" len="med"/>
                      <a:tailEnd type="none" w="med" len="med"/>
                    </a:lnL>
                    <a:lnR w="12700" cap="flat" cmpd="sng" algn="ctr">
                      <a:solidFill>
                        <a:srgbClr val="D9D9D9"/>
                      </a:solidFill>
                      <a:prstDash val="dot"/>
                      <a:round/>
                      <a:headEnd type="none" w="med" len="med"/>
                      <a:tailEnd type="none" w="med" len="med"/>
                    </a:lnR>
                    <a:lnT w="12700" cap="flat" cmpd="sng" algn="ctr">
                      <a:solidFill>
                        <a:srgbClr val="D9D9D9"/>
                      </a:solidFill>
                      <a:prstDash val="dot"/>
                      <a:round/>
                      <a:headEnd type="none" w="med" len="med"/>
                      <a:tailEnd type="none" w="med" len="med"/>
                    </a:lnT>
                    <a:lnB w="12700" cap="flat" cmpd="sng" algn="ctr">
                      <a:solidFill>
                        <a:srgbClr val="D9D9D9"/>
                      </a:solidFill>
                      <a:prstDash val="dot"/>
                      <a:round/>
                      <a:headEnd type="none" w="med" len="med"/>
                      <a:tailEnd type="none" w="med" len="med"/>
                    </a:lnB>
                    <a:solidFill>
                      <a:srgbClr val="ADC0CC"/>
                    </a:solidFill>
                  </a:tcPr>
                </a:tc>
                <a:extLst>
                  <a:ext uri="{0D108BD9-81ED-4DB2-BD59-A6C34878D82A}">
                    <a16:rowId xmlns:a16="http://schemas.microsoft.com/office/drawing/2014/main" val="3875487432"/>
                  </a:ext>
                </a:extLst>
              </a:tr>
            </a:tbl>
          </a:graphicData>
        </a:graphic>
      </p:graphicFrame>
    </p:spTree>
    <p:extLst>
      <p:ext uri="{BB962C8B-B14F-4D97-AF65-F5344CB8AC3E}">
        <p14:creationId xmlns:p14="http://schemas.microsoft.com/office/powerpoint/2010/main" val="116116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Q&amp;A</a:t>
            </a:r>
          </a:p>
        </p:txBody>
      </p:sp>
      <p:grpSp>
        <p:nvGrpSpPr>
          <p:cNvPr id="16" name="Gruppe 15">
            <a:extLst>
              <a:ext uri="{FF2B5EF4-FFF2-40B4-BE49-F238E27FC236}">
                <a16:creationId xmlns:a16="http://schemas.microsoft.com/office/drawing/2014/main" id="{001AC956-FC5A-EA5A-8A9E-834609172FBD}"/>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78BF2C30-B129-ED17-05D9-ED8A71371535}"/>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ED93EEBC-DF63-6900-39C6-FD9CA01D7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sp>
        <p:nvSpPr>
          <p:cNvPr id="5" name="Rektangel 4">
            <a:extLst>
              <a:ext uri="{FF2B5EF4-FFF2-40B4-BE49-F238E27FC236}">
                <a16:creationId xmlns:a16="http://schemas.microsoft.com/office/drawing/2014/main" id="{ED48B1FA-5BF1-5C3E-F0D3-ECA8BBF8169A}"/>
              </a:ext>
            </a:extLst>
          </p:cNvPr>
          <p:cNvSpPr/>
          <p:nvPr/>
        </p:nvSpPr>
        <p:spPr>
          <a:xfrm>
            <a:off x="1087951" y="2753896"/>
            <a:ext cx="15588476" cy="5755422"/>
          </a:xfrm>
          <a:prstGeom prst="rect">
            <a:avLst/>
          </a:prstGeom>
        </p:spPr>
        <p:txBody>
          <a:bodyPr wrap="square">
            <a:spAutoFit/>
          </a:bodyPr>
          <a:lstStyle/>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Lorem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ipsum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dolor</a:t>
            </a:r>
            <a:r>
              <a:rPr lang="da-DK" sz="1600" dirty="0">
                <a:solidFill>
                  <a:prstClr val="white"/>
                </a:solidFill>
                <a:latin typeface="Barlow" panose="00000500000000000000" pitchFamily="2" charset="0"/>
              </a:rPr>
              <a:t>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consectetuer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adipiscing</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elit</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Maecenas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porttitor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congue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massa</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posuere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sed</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pulvinar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ultricies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purus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lectus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libero,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commodo</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eros </a:t>
            </a:r>
            <a:r>
              <a:rPr lang="da-DK" sz="1600" dirty="0" err="1">
                <a:solidFill>
                  <a:prstClr val="white"/>
                </a:solidFill>
                <a:latin typeface="Barlow" panose="00000500000000000000" pitchFamily="2" charset="0"/>
              </a:rPr>
              <a:t>quis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urna</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Nunc</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viverra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imperdiet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enim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est</a:t>
            </a:r>
            <a:r>
              <a:rPr lang="da-DK" sz="1600" dirty="0">
                <a:solidFill>
                  <a:prstClr val="white"/>
                </a:solidFill>
                <a:latin typeface="Barlow" panose="00000500000000000000" pitchFamily="2" charset="0"/>
              </a:rPr>
              <a:t>. Vivamus a </a:t>
            </a:r>
            <a:r>
              <a:rPr lang="da-DK" sz="1600" dirty="0" err="1">
                <a:solidFill>
                  <a:prstClr val="white"/>
                </a:solidFill>
                <a:latin typeface="Barlow" panose="00000500000000000000" pitchFamily="2" charset="0"/>
              </a:rPr>
              <a:t>tellus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Lorem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ipsum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dolor</a:t>
            </a:r>
            <a:r>
              <a:rPr lang="da-DK" sz="1600" dirty="0">
                <a:solidFill>
                  <a:prstClr val="white"/>
                </a:solidFill>
                <a:latin typeface="Barlow" panose="00000500000000000000" pitchFamily="2" charset="0"/>
              </a:rPr>
              <a:t>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consectetuer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adipiscing</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elit</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Maecenas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porttitor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congue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massa</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posuere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sed</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pulvinar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ultricies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purus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lectus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libero,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commodo</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eros </a:t>
            </a:r>
            <a:r>
              <a:rPr lang="da-DK" sz="1600" dirty="0" err="1">
                <a:solidFill>
                  <a:prstClr val="white"/>
                </a:solidFill>
                <a:latin typeface="Barlow" panose="00000500000000000000" pitchFamily="2" charset="0"/>
              </a:rPr>
              <a:t>quis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urna</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Nunc</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viverra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imperdiet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enim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est</a:t>
            </a:r>
            <a:r>
              <a:rPr lang="da-DK" sz="1600" dirty="0">
                <a:solidFill>
                  <a:prstClr val="white"/>
                </a:solidFill>
                <a:latin typeface="Barlow" panose="00000500000000000000" pitchFamily="2" charset="0"/>
              </a:rPr>
              <a:t>. Vivamus a </a:t>
            </a:r>
            <a:r>
              <a:rPr lang="da-DK" sz="1600" dirty="0" err="1">
                <a:solidFill>
                  <a:prstClr val="white"/>
                </a:solidFill>
                <a:latin typeface="Barlow" panose="00000500000000000000" pitchFamily="2" charset="0"/>
              </a:rPr>
              <a:t>tellus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Proin</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pharetra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nonummy</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pede</a:t>
            </a:r>
            <a:r>
              <a:rPr lang="da-DK" sz="1600" dirty="0">
                <a:solidFill>
                  <a:prstClr val="white"/>
                </a:solidFill>
                <a:latin typeface="Barlow" panose="00000500000000000000" pitchFamily="2" charset="0"/>
              </a:rPr>
              <a:t>. Mauris et </a:t>
            </a:r>
            <a:r>
              <a:rPr lang="da-DK" sz="1600" dirty="0" err="1">
                <a:solidFill>
                  <a:prstClr val="white"/>
                </a:solidFill>
                <a:latin typeface="Barlow" panose="00000500000000000000" pitchFamily="2" charset="0"/>
              </a:rPr>
              <a:t>orci</a:t>
            </a:r>
            <a:r>
              <a:rPr lang="da-DK" sz="1600" dirty="0">
                <a:solidFill>
                  <a:prstClr val="white"/>
                </a:solidFill>
                <a:latin typeface="Barlow" panose="00000500000000000000" pitchFamily="2" charset="0"/>
              </a:rPr>
              <a:t>.</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Lorem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ipsum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dolor</a:t>
            </a:r>
            <a:r>
              <a:rPr lang="da-DK" sz="1600" dirty="0">
                <a:solidFill>
                  <a:prstClr val="white"/>
                </a:solidFill>
                <a:latin typeface="Barlow" panose="00000500000000000000" pitchFamily="2" charset="0"/>
              </a:rPr>
              <a:t>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consectetuer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adipiscing</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elit</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Maecenas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porttitor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congue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massa</a:t>
            </a:r>
            <a:r>
              <a:rPr lang="da-DK" sz="1600" dirty="0">
                <a:solidFill>
                  <a:prstClr val="white"/>
                </a:solidFill>
                <a:latin typeface="Barlow" panose="00000500000000000000" pitchFamily="2" charset="0"/>
              </a:rPr>
              <a:t>. </a:t>
            </a:r>
          </a:p>
          <a:p>
            <a:pPr defTabSz="609630"/>
            <a:endParaRPr lang="da-DK" sz="1600" dirty="0">
              <a:solidFill>
                <a:prstClr val="white"/>
              </a:solidFill>
              <a:latin typeface="Barlow" panose="00000500000000000000" pitchFamily="2" charset="0"/>
            </a:endParaRPr>
          </a:p>
          <a:p>
            <a:pPr defTabSz="609630"/>
            <a:r>
              <a:rPr lang="da-DK" sz="1600" b="1" dirty="0">
                <a:solidFill>
                  <a:prstClr val="white"/>
                </a:solidFill>
                <a:latin typeface="Barlow" panose="00000500000000000000" pitchFamily="2" charset="0"/>
              </a:rPr>
              <a:t>Q: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posuere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sed</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pulvinar</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ultricies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purus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lectus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libero, sit </a:t>
            </a:r>
            <a:r>
              <a:rPr lang="da-DK" sz="1600" dirty="0" err="1">
                <a:solidFill>
                  <a:prstClr val="white"/>
                </a:solidFill>
                <a:latin typeface="Barlow" panose="00000500000000000000" pitchFamily="2" charset="0"/>
              </a:rPr>
              <a:t>amet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commodo</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magna</a:t>
            </a:r>
            <a:r>
              <a:rPr lang="da-DK" sz="1600" dirty="0">
                <a:solidFill>
                  <a:prstClr val="white"/>
                </a:solidFill>
                <a:latin typeface="Barlow" panose="00000500000000000000" pitchFamily="2" charset="0"/>
              </a:rPr>
              <a:t> eros </a:t>
            </a:r>
            <a:r>
              <a:rPr lang="da-DK" sz="1600" dirty="0" err="1">
                <a:solidFill>
                  <a:prstClr val="white"/>
                </a:solidFill>
                <a:latin typeface="Barlow" panose="00000500000000000000" pitchFamily="2" charset="0"/>
              </a:rPr>
              <a:t>quis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urna</a:t>
            </a:r>
            <a:r>
              <a:rPr lang="da-DK" sz="1600" dirty="0">
                <a:solidFill>
                  <a:prstClr val="white"/>
                </a:solidFill>
                <a:latin typeface="Barlow" panose="00000500000000000000" pitchFamily="2" charset="0"/>
              </a:rPr>
              <a:t>. </a:t>
            </a:r>
          </a:p>
          <a:p>
            <a:pPr defTabSz="609630"/>
            <a:r>
              <a:rPr lang="da-DK" sz="1600" b="1" dirty="0">
                <a:solidFill>
                  <a:prstClr val="white"/>
                </a:solidFill>
                <a:latin typeface="Barlow" panose="00000500000000000000" pitchFamily="2" charset="0"/>
              </a:rPr>
              <a:t>A: </a:t>
            </a:r>
            <a:r>
              <a:rPr lang="da-DK" sz="1600" dirty="0" err="1">
                <a:solidFill>
                  <a:prstClr val="white"/>
                </a:solidFill>
                <a:latin typeface="Barlow" panose="00000500000000000000" pitchFamily="2" charset="0"/>
              </a:rPr>
              <a:t>Nunc</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viverra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imperdiet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enim</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Fusce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est</a:t>
            </a:r>
            <a:r>
              <a:rPr lang="da-DK" sz="1600" dirty="0">
                <a:solidFill>
                  <a:prstClr val="white"/>
                </a:solidFill>
                <a:latin typeface="Barlow" panose="00000500000000000000" pitchFamily="2" charset="0"/>
              </a:rPr>
              <a:t>. Vivamus a </a:t>
            </a:r>
            <a:r>
              <a:rPr lang="da-DK" sz="1600" dirty="0" err="1">
                <a:solidFill>
                  <a:prstClr val="white"/>
                </a:solidFill>
                <a:latin typeface="Barlow" panose="00000500000000000000" pitchFamily="2" charset="0"/>
              </a:rPr>
              <a:t>tellus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Pellentesque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habitant</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morbi</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tristique</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senectus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netus</a:t>
            </a:r>
            <a:r>
              <a:rPr lang="da-DK" sz="1600" dirty="0">
                <a:solidFill>
                  <a:prstClr val="white"/>
                </a:solidFill>
                <a:latin typeface="Barlow" panose="00000500000000000000" pitchFamily="2" charset="0"/>
              </a:rPr>
              <a:t> et </a:t>
            </a:r>
            <a:r>
              <a:rPr lang="da-DK" sz="1600" dirty="0" err="1">
                <a:solidFill>
                  <a:prstClr val="white"/>
                </a:solidFill>
                <a:latin typeface="Barlow" panose="00000500000000000000" pitchFamily="2" charset="0"/>
              </a:rPr>
              <a:t>malesuada</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fames</a:t>
            </a:r>
            <a:r>
              <a:rPr lang="da-DK" sz="1600" dirty="0">
                <a:solidFill>
                  <a:prstClr val="white"/>
                </a:solidFill>
                <a:latin typeface="Barlow" panose="00000500000000000000" pitchFamily="2" charset="0"/>
              </a:rPr>
              <a:t> ac </a:t>
            </a:r>
            <a:r>
              <a:rPr lang="da-DK" sz="1600" dirty="0" err="1">
                <a:solidFill>
                  <a:prstClr val="white"/>
                </a:solidFill>
                <a:latin typeface="Barlow" panose="00000500000000000000" pitchFamily="2" charset="0"/>
              </a:rPr>
              <a:t>turpis</a:t>
            </a:r>
            <a:r>
              <a:rPr lang="da-DK" sz="1600" dirty="0">
                <a:solidFill>
                  <a:prstClr val="white"/>
                </a:solidFill>
                <a:latin typeface="Barlow" panose="00000500000000000000" pitchFamily="2" charset="0"/>
              </a:rPr>
              <a:t> </a:t>
            </a:r>
            <a:r>
              <a:rPr lang="da-DK" sz="1600" dirty="0" err="1">
                <a:solidFill>
                  <a:prstClr val="white"/>
                </a:solidFill>
                <a:latin typeface="Barlow" panose="00000500000000000000" pitchFamily="2" charset="0"/>
              </a:rPr>
              <a:t>egestas</a:t>
            </a:r>
            <a:r>
              <a:rPr lang="da-DK" sz="1600" dirty="0">
                <a:solidFill>
                  <a:prstClr val="white"/>
                </a:solidFill>
                <a:latin typeface="Barlow" panose="00000500000000000000" pitchFamily="2" charset="0"/>
              </a:rPr>
              <a:t>. </a:t>
            </a:r>
          </a:p>
        </p:txBody>
      </p:sp>
    </p:spTree>
    <p:extLst>
      <p:ext uri="{BB962C8B-B14F-4D97-AF65-F5344CB8AC3E}">
        <p14:creationId xmlns:p14="http://schemas.microsoft.com/office/powerpoint/2010/main" val="29068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66337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PROJECT INFORMATION</a:t>
            </a:r>
          </a:p>
        </p:txBody>
      </p:sp>
      <p:grpSp>
        <p:nvGrpSpPr>
          <p:cNvPr id="16" name="Gruppe 15">
            <a:extLst>
              <a:ext uri="{FF2B5EF4-FFF2-40B4-BE49-F238E27FC236}">
                <a16:creationId xmlns:a16="http://schemas.microsoft.com/office/drawing/2014/main" id="{001AC956-FC5A-EA5A-8A9E-834609172FBD}"/>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78BF2C30-B129-ED17-05D9-ED8A71371535}"/>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ED93EEBC-DF63-6900-39C6-FD9CA01D7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18" name="Rektangel: afrundede hjørner 17">
            <a:extLst>
              <a:ext uri="{FF2B5EF4-FFF2-40B4-BE49-F238E27FC236}">
                <a16:creationId xmlns:a16="http://schemas.microsoft.com/office/drawing/2014/main" id="{5DC585EA-7ACB-4CA2-2437-921AD17FE6BC}"/>
              </a:ext>
            </a:extLst>
          </p:cNvPr>
          <p:cNvSpPr/>
          <p:nvPr/>
        </p:nvSpPr>
        <p:spPr>
          <a:xfrm>
            <a:off x="1138646" y="3563792"/>
            <a:ext cx="6633754"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Barlow" panose="00000500000000000000" pitchFamily="2" charset="0"/>
              </a:rPr>
              <a:t>Name</a:t>
            </a:r>
          </a:p>
        </p:txBody>
      </p:sp>
      <p:sp>
        <p:nvSpPr>
          <p:cNvPr id="21" name="TextBox 38">
            <a:extLst>
              <a:ext uri="{FF2B5EF4-FFF2-40B4-BE49-F238E27FC236}">
                <a16:creationId xmlns:a16="http://schemas.microsoft.com/office/drawing/2014/main" id="{A9642909-C393-11CF-F27F-272386586337}"/>
              </a:ext>
            </a:extLst>
          </p:cNvPr>
          <p:cNvSpPr txBox="1"/>
          <p:nvPr/>
        </p:nvSpPr>
        <p:spPr>
          <a:xfrm>
            <a:off x="1138646" y="3092835"/>
            <a:ext cx="2400300" cy="296235"/>
          </a:xfrm>
          <a:prstGeom prst="rect">
            <a:avLst/>
          </a:prstGeom>
        </p:spPr>
        <p:txBody>
          <a:bodyPr wrap="square" lIns="0" tIns="0" rIns="0" bIns="0" rtlCol="0" anchor="t">
            <a:spAutoFit/>
          </a:bodyPr>
          <a:lstStyle/>
          <a:p>
            <a:pPr defTabSz="914445">
              <a:lnSpc>
                <a:spcPts val="2624"/>
              </a:lnSpc>
            </a:pPr>
            <a:r>
              <a:rPr lang="en-US" spc="53" dirty="0">
                <a:solidFill>
                  <a:schemeClr val="bg1"/>
                </a:solidFill>
                <a:latin typeface="Barlow Medium"/>
              </a:rPr>
              <a:t>PROJECT NAME</a:t>
            </a:r>
          </a:p>
        </p:txBody>
      </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sp>
        <p:nvSpPr>
          <p:cNvPr id="24" name="Rektangel: afrundede hjørner 23">
            <a:extLst>
              <a:ext uri="{FF2B5EF4-FFF2-40B4-BE49-F238E27FC236}">
                <a16:creationId xmlns:a16="http://schemas.microsoft.com/office/drawing/2014/main" id="{7D524194-E636-8209-B06D-067CDEE44395}"/>
              </a:ext>
            </a:extLst>
          </p:cNvPr>
          <p:cNvSpPr/>
          <p:nvPr/>
        </p:nvSpPr>
        <p:spPr>
          <a:xfrm>
            <a:off x="8991600" y="3563792"/>
            <a:ext cx="8157754"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Barlow" panose="00000500000000000000" pitchFamily="2" charset="0"/>
              </a:rPr>
              <a:t>Faculty, Department</a:t>
            </a:r>
          </a:p>
        </p:txBody>
      </p:sp>
      <p:sp>
        <p:nvSpPr>
          <p:cNvPr id="25" name="TextBox 38">
            <a:extLst>
              <a:ext uri="{FF2B5EF4-FFF2-40B4-BE49-F238E27FC236}">
                <a16:creationId xmlns:a16="http://schemas.microsoft.com/office/drawing/2014/main" id="{9ED4A9C8-A142-A23C-25DA-1EC7E285993C}"/>
              </a:ext>
            </a:extLst>
          </p:cNvPr>
          <p:cNvSpPr txBox="1"/>
          <p:nvPr/>
        </p:nvSpPr>
        <p:spPr>
          <a:xfrm>
            <a:off x="8991600" y="3092835"/>
            <a:ext cx="3429000" cy="296235"/>
          </a:xfrm>
          <a:prstGeom prst="rect">
            <a:avLst/>
          </a:prstGeom>
        </p:spPr>
        <p:txBody>
          <a:bodyPr wrap="square" lIns="0" tIns="0" rIns="0" bIns="0" rtlCol="0" anchor="t">
            <a:spAutoFit/>
          </a:bodyPr>
          <a:lstStyle/>
          <a:p>
            <a:pPr defTabSz="914445">
              <a:lnSpc>
                <a:spcPts val="2624"/>
              </a:lnSpc>
            </a:pPr>
            <a:r>
              <a:rPr lang="en-US" spc="53" dirty="0">
                <a:solidFill>
                  <a:schemeClr val="bg1"/>
                </a:solidFill>
                <a:latin typeface="Barlow Medium"/>
              </a:rPr>
              <a:t>FACULTY AND DEPARTMENT</a:t>
            </a:r>
          </a:p>
        </p:txBody>
      </p:sp>
      <p:sp>
        <p:nvSpPr>
          <p:cNvPr id="28" name="Rektangel: afrundede hjørner 27">
            <a:extLst>
              <a:ext uri="{FF2B5EF4-FFF2-40B4-BE49-F238E27FC236}">
                <a16:creationId xmlns:a16="http://schemas.microsoft.com/office/drawing/2014/main" id="{BA87A0DD-7E04-FFB0-BF36-DD17732EF01C}"/>
              </a:ext>
            </a:extLst>
          </p:cNvPr>
          <p:cNvSpPr/>
          <p:nvPr/>
        </p:nvSpPr>
        <p:spPr>
          <a:xfrm>
            <a:off x="1138646" y="5350118"/>
            <a:ext cx="4728754"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Barlow" panose="00000500000000000000" pitchFamily="2" charset="0"/>
              </a:rPr>
              <a:t>Name</a:t>
            </a:r>
          </a:p>
          <a:p>
            <a:r>
              <a:rPr lang="en-US" sz="1400" dirty="0">
                <a:solidFill>
                  <a:schemeClr val="tx1"/>
                </a:solidFill>
                <a:latin typeface="Barlow" panose="00000500000000000000" pitchFamily="2" charset="0"/>
              </a:rPr>
              <a:t>AAU email, phone number</a:t>
            </a:r>
          </a:p>
        </p:txBody>
      </p:sp>
      <p:sp>
        <p:nvSpPr>
          <p:cNvPr id="29" name="TextBox 38">
            <a:extLst>
              <a:ext uri="{FF2B5EF4-FFF2-40B4-BE49-F238E27FC236}">
                <a16:creationId xmlns:a16="http://schemas.microsoft.com/office/drawing/2014/main" id="{AC14D8B6-2FDB-DABB-E687-9A1579C59851}"/>
              </a:ext>
            </a:extLst>
          </p:cNvPr>
          <p:cNvSpPr txBox="1"/>
          <p:nvPr/>
        </p:nvSpPr>
        <p:spPr>
          <a:xfrm>
            <a:off x="1138646" y="4879161"/>
            <a:ext cx="2400300" cy="296235"/>
          </a:xfrm>
          <a:prstGeom prst="rect">
            <a:avLst/>
          </a:prstGeom>
        </p:spPr>
        <p:txBody>
          <a:bodyPr wrap="square" lIns="0" tIns="0" rIns="0" bIns="0" rtlCol="0" anchor="t">
            <a:spAutoFit/>
          </a:bodyPr>
          <a:lstStyle/>
          <a:p>
            <a:pPr defTabSz="914445">
              <a:lnSpc>
                <a:spcPts val="2624"/>
              </a:lnSpc>
            </a:pPr>
            <a:r>
              <a:rPr lang="en-US" spc="53" dirty="0">
                <a:solidFill>
                  <a:schemeClr val="bg1"/>
                </a:solidFill>
                <a:latin typeface="Barlow Medium"/>
              </a:rPr>
              <a:t>MAIN APPLICANT</a:t>
            </a:r>
          </a:p>
        </p:txBody>
      </p:sp>
      <p:cxnSp>
        <p:nvCxnSpPr>
          <p:cNvPr id="31" name="Lige forbindelse 30">
            <a:extLst>
              <a:ext uri="{FF2B5EF4-FFF2-40B4-BE49-F238E27FC236}">
                <a16:creationId xmlns:a16="http://schemas.microsoft.com/office/drawing/2014/main" id="{C3CC6B59-8902-B2EB-1E96-EEF46279951F}"/>
              </a:ext>
            </a:extLst>
          </p:cNvPr>
          <p:cNvCxnSpPr/>
          <p:nvPr/>
        </p:nvCxnSpPr>
        <p:spPr>
          <a:xfrm>
            <a:off x="1138646" y="4599328"/>
            <a:ext cx="16010708" cy="0"/>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32" name="Rektangel: afrundede hjørner 31">
            <a:extLst>
              <a:ext uri="{FF2B5EF4-FFF2-40B4-BE49-F238E27FC236}">
                <a16:creationId xmlns:a16="http://schemas.microsoft.com/office/drawing/2014/main" id="{712AE501-6964-F974-E6A1-EA2654329851}"/>
              </a:ext>
            </a:extLst>
          </p:cNvPr>
          <p:cNvSpPr/>
          <p:nvPr/>
        </p:nvSpPr>
        <p:spPr>
          <a:xfrm>
            <a:off x="6779623" y="5350118"/>
            <a:ext cx="4728753"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Barlow" panose="00000500000000000000" pitchFamily="2" charset="0"/>
              </a:rPr>
              <a:t>Name</a:t>
            </a:r>
          </a:p>
          <a:p>
            <a:r>
              <a:rPr lang="en-US" sz="1600" dirty="0">
                <a:solidFill>
                  <a:schemeClr val="tx1"/>
                </a:solidFill>
                <a:latin typeface="Barlow" panose="00000500000000000000" pitchFamily="2" charset="0"/>
              </a:rPr>
              <a:t>AAU email, phone number</a:t>
            </a:r>
          </a:p>
        </p:txBody>
      </p:sp>
      <p:sp>
        <p:nvSpPr>
          <p:cNvPr id="33" name="TextBox 38">
            <a:extLst>
              <a:ext uri="{FF2B5EF4-FFF2-40B4-BE49-F238E27FC236}">
                <a16:creationId xmlns:a16="http://schemas.microsoft.com/office/drawing/2014/main" id="{F23B7959-8C14-5161-9452-4FB80680FAFF}"/>
              </a:ext>
            </a:extLst>
          </p:cNvPr>
          <p:cNvSpPr txBox="1"/>
          <p:nvPr/>
        </p:nvSpPr>
        <p:spPr>
          <a:xfrm>
            <a:off x="6779623" y="4842998"/>
            <a:ext cx="2897777" cy="296235"/>
          </a:xfrm>
          <a:prstGeom prst="rect">
            <a:avLst/>
          </a:prstGeom>
        </p:spPr>
        <p:txBody>
          <a:bodyPr wrap="square" lIns="0" tIns="0" rIns="0" bIns="0" rtlCol="0" anchor="t">
            <a:spAutoFit/>
          </a:bodyPr>
          <a:lstStyle/>
          <a:p>
            <a:pPr defTabSz="914445">
              <a:lnSpc>
                <a:spcPts val="2624"/>
              </a:lnSpc>
            </a:pPr>
            <a:r>
              <a:rPr lang="en-US" spc="53" dirty="0">
                <a:solidFill>
                  <a:schemeClr val="bg1"/>
                </a:solidFill>
                <a:latin typeface="Barlow Medium"/>
              </a:rPr>
              <a:t>CO-APPLICANT (IF ANY)</a:t>
            </a:r>
          </a:p>
        </p:txBody>
      </p:sp>
      <p:sp>
        <p:nvSpPr>
          <p:cNvPr id="34" name="Rektangel: afrundede hjørner 33">
            <a:extLst>
              <a:ext uri="{FF2B5EF4-FFF2-40B4-BE49-F238E27FC236}">
                <a16:creationId xmlns:a16="http://schemas.microsoft.com/office/drawing/2014/main" id="{BB4ABA8F-EF5F-95C1-E21B-31BF3CB3C3AD}"/>
              </a:ext>
            </a:extLst>
          </p:cNvPr>
          <p:cNvSpPr/>
          <p:nvPr/>
        </p:nvSpPr>
        <p:spPr>
          <a:xfrm>
            <a:off x="12420601" y="5350118"/>
            <a:ext cx="4728753"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Barlow" panose="00000500000000000000" pitchFamily="2" charset="0"/>
              </a:rPr>
              <a:t>Name</a:t>
            </a:r>
          </a:p>
          <a:p>
            <a:r>
              <a:rPr lang="en-US" sz="1600" dirty="0">
                <a:solidFill>
                  <a:schemeClr val="tx1"/>
                </a:solidFill>
                <a:latin typeface="Barlow" panose="00000500000000000000" pitchFamily="2" charset="0"/>
              </a:rPr>
              <a:t>AAU email, phone number</a:t>
            </a:r>
          </a:p>
        </p:txBody>
      </p:sp>
      <p:sp>
        <p:nvSpPr>
          <p:cNvPr id="35" name="TextBox 38">
            <a:extLst>
              <a:ext uri="{FF2B5EF4-FFF2-40B4-BE49-F238E27FC236}">
                <a16:creationId xmlns:a16="http://schemas.microsoft.com/office/drawing/2014/main" id="{1E1BBD5B-65BD-8B5C-A466-507ED45F7DE4}"/>
              </a:ext>
            </a:extLst>
          </p:cNvPr>
          <p:cNvSpPr txBox="1"/>
          <p:nvPr/>
        </p:nvSpPr>
        <p:spPr>
          <a:xfrm>
            <a:off x="12420601" y="4879161"/>
            <a:ext cx="2897777" cy="296235"/>
          </a:xfrm>
          <a:prstGeom prst="rect">
            <a:avLst/>
          </a:prstGeom>
        </p:spPr>
        <p:txBody>
          <a:bodyPr wrap="square" lIns="0" tIns="0" rIns="0" bIns="0" rtlCol="0" anchor="t">
            <a:spAutoFit/>
          </a:bodyPr>
          <a:lstStyle/>
          <a:p>
            <a:pPr defTabSz="914445">
              <a:lnSpc>
                <a:spcPts val="2624"/>
              </a:lnSpc>
            </a:pPr>
            <a:r>
              <a:rPr lang="en-US" spc="53" dirty="0">
                <a:solidFill>
                  <a:schemeClr val="bg1"/>
                </a:solidFill>
                <a:latin typeface="Barlow Medium"/>
              </a:rPr>
              <a:t>BUSINESS DEVELOPER</a:t>
            </a:r>
          </a:p>
        </p:txBody>
      </p:sp>
      <p:cxnSp>
        <p:nvCxnSpPr>
          <p:cNvPr id="36" name="Lige forbindelse 35">
            <a:extLst>
              <a:ext uri="{FF2B5EF4-FFF2-40B4-BE49-F238E27FC236}">
                <a16:creationId xmlns:a16="http://schemas.microsoft.com/office/drawing/2014/main" id="{9C8C54DD-41B0-7DF0-F723-10209DD76CDD}"/>
              </a:ext>
            </a:extLst>
          </p:cNvPr>
          <p:cNvCxnSpPr/>
          <p:nvPr/>
        </p:nvCxnSpPr>
        <p:spPr>
          <a:xfrm>
            <a:off x="1088572" y="6428128"/>
            <a:ext cx="16010708" cy="0"/>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41" name="Rektangel: afrundede hjørner 40">
            <a:extLst>
              <a:ext uri="{FF2B5EF4-FFF2-40B4-BE49-F238E27FC236}">
                <a16:creationId xmlns:a16="http://schemas.microsoft.com/office/drawing/2014/main" id="{264A3F0F-8B04-DAA6-E7B7-41E58DCB843F}"/>
              </a:ext>
            </a:extLst>
          </p:cNvPr>
          <p:cNvSpPr/>
          <p:nvPr/>
        </p:nvSpPr>
        <p:spPr>
          <a:xfrm>
            <a:off x="1138646" y="7178917"/>
            <a:ext cx="2518954"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Barlow" panose="00000500000000000000" pitchFamily="2" charset="0"/>
              </a:rPr>
              <a:t>DKK XXX.XXX</a:t>
            </a:r>
          </a:p>
        </p:txBody>
      </p:sp>
      <p:sp>
        <p:nvSpPr>
          <p:cNvPr id="42" name="TextBox 38">
            <a:extLst>
              <a:ext uri="{FF2B5EF4-FFF2-40B4-BE49-F238E27FC236}">
                <a16:creationId xmlns:a16="http://schemas.microsoft.com/office/drawing/2014/main" id="{F3EC0B1E-34B1-A27E-0977-786A9E291CCA}"/>
              </a:ext>
            </a:extLst>
          </p:cNvPr>
          <p:cNvSpPr txBox="1"/>
          <p:nvPr/>
        </p:nvSpPr>
        <p:spPr>
          <a:xfrm>
            <a:off x="1138646" y="6706650"/>
            <a:ext cx="2671354" cy="297546"/>
          </a:xfrm>
          <a:prstGeom prst="rect">
            <a:avLst/>
          </a:prstGeom>
        </p:spPr>
        <p:txBody>
          <a:bodyPr wrap="square" lIns="0" tIns="0" rIns="0" bIns="0" rtlCol="0" anchor="t">
            <a:spAutoFit/>
          </a:bodyPr>
          <a:lstStyle/>
          <a:p>
            <a:pPr defTabSz="914445">
              <a:lnSpc>
                <a:spcPts val="2624"/>
              </a:lnSpc>
            </a:pPr>
            <a:r>
              <a:rPr lang="en-US" spc="53" dirty="0">
                <a:solidFill>
                  <a:schemeClr val="bg1"/>
                </a:solidFill>
                <a:latin typeface="Barlow Medium"/>
              </a:rPr>
              <a:t>APPLIED PROJECT SUM</a:t>
            </a:r>
          </a:p>
        </p:txBody>
      </p:sp>
      <p:sp>
        <p:nvSpPr>
          <p:cNvPr id="43" name="Rektangel: afrundede hjørner 42">
            <a:extLst>
              <a:ext uri="{FF2B5EF4-FFF2-40B4-BE49-F238E27FC236}">
                <a16:creationId xmlns:a16="http://schemas.microsoft.com/office/drawing/2014/main" id="{342E5D1C-5DE1-69CB-63BA-3132F9ABE47A}"/>
              </a:ext>
            </a:extLst>
          </p:cNvPr>
          <p:cNvSpPr/>
          <p:nvPr/>
        </p:nvSpPr>
        <p:spPr>
          <a:xfrm>
            <a:off x="4191000" y="7178917"/>
            <a:ext cx="3581400"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Barlow" panose="00000500000000000000" pitchFamily="2" charset="0"/>
              </a:rPr>
              <a:t>Start date and year</a:t>
            </a:r>
          </a:p>
          <a:p>
            <a:r>
              <a:rPr lang="en-US" sz="1600" b="1" dirty="0">
                <a:solidFill>
                  <a:schemeClr val="tx1"/>
                </a:solidFill>
                <a:latin typeface="Barlow" panose="00000500000000000000" pitchFamily="2" charset="0"/>
              </a:rPr>
              <a:t>Project duration: </a:t>
            </a:r>
            <a:r>
              <a:rPr lang="en-US" sz="1600" dirty="0">
                <a:solidFill>
                  <a:schemeClr val="tx1"/>
                </a:solidFill>
                <a:latin typeface="Barlow" panose="00000500000000000000" pitchFamily="2" charset="0"/>
              </a:rPr>
              <a:t>X months</a:t>
            </a:r>
          </a:p>
        </p:txBody>
      </p:sp>
      <p:sp>
        <p:nvSpPr>
          <p:cNvPr id="44" name="TextBox 38">
            <a:extLst>
              <a:ext uri="{FF2B5EF4-FFF2-40B4-BE49-F238E27FC236}">
                <a16:creationId xmlns:a16="http://schemas.microsoft.com/office/drawing/2014/main" id="{6D6292D5-BD36-2078-EFB9-97F79333F3E2}"/>
              </a:ext>
            </a:extLst>
          </p:cNvPr>
          <p:cNvSpPr txBox="1"/>
          <p:nvPr/>
        </p:nvSpPr>
        <p:spPr>
          <a:xfrm>
            <a:off x="4191000" y="6706650"/>
            <a:ext cx="3581400" cy="296235"/>
          </a:xfrm>
          <a:prstGeom prst="rect">
            <a:avLst/>
          </a:prstGeom>
        </p:spPr>
        <p:txBody>
          <a:bodyPr wrap="square" lIns="0" tIns="0" rIns="0" bIns="0" rtlCol="0" anchor="t">
            <a:spAutoFit/>
          </a:bodyPr>
          <a:lstStyle/>
          <a:p>
            <a:pPr defTabSz="914445">
              <a:lnSpc>
                <a:spcPts val="2624"/>
              </a:lnSpc>
            </a:pPr>
            <a:r>
              <a:rPr lang="en-US" spc="53" dirty="0">
                <a:solidFill>
                  <a:schemeClr val="bg1"/>
                </a:solidFill>
                <a:latin typeface="Barlow Medium"/>
              </a:rPr>
              <a:t>PROJECT START AND DURATION</a:t>
            </a:r>
          </a:p>
        </p:txBody>
      </p:sp>
      <p:cxnSp>
        <p:nvCxnSpPr>
          <p:cNvPr id="45" name="Lige forbindelse 44">
            <a:extLst>
              <a:ext uri="{FF2B5EF4-FFF2-40B4-BE49-F238E27FC236}">
                <a16:creationId xmlns:a16="http://schemas.microsoft.com/office/drawing/2014/main" id="{AD95D518-D338-C194-859F-4F4C0EC84699}"/>
              </a:ext>
            </a:extLst>
          </p:cNvPr>
          <p:cNvCxnSpPr>
            <a:cxnSpLocks/>
          </p:cNvCxnSpPr>
          <p:nvPr/>
        </p:nvCxnSpPr>
        <p:spPr>
          <a:xfrm flipV="1">
            <a:off x="8382000" y="6706650"/>
            <a:ext cx="0" cy="1103850"/>
          </a:xfrm>
          <a:prstGeom prst="line">
            <a:avLst/>
          </a:prstGeom>
          <a:ln>
            <a:solidFill>
              <a:srgbClr val="ADC0CC"/>
            </a:solidFill>
          </a:ln>
        </p:spPr>
        <p:style>
          <a:lnRef idx="1">
            <a:schemeClr val="accent1"/>
          </a:lnRef>
          <a:fillRef idx="0">
            <a:schemeClr val="accent1"/>
          </a:fillRef>
          <a:effectRef idx="0">
            <a:schemeClr val="accent1"/>
          </a:effectRef>
          <a:fontRef idx="minor">
            <a:schemeClr val="tx1"/>
          </a:fontRef>
        </p:style>
      </p:cxnSp>
      <p:sp>
        <p:nvSpPr>
          <p:cNvPr id="48" name="Rektangel: afrundede hjørner 47">
            <a:extLst>
              <a:ext uri="{FF2B5EF4-FFF2-40B4-BE49-F238E27FC236}">
                <a16:creationId xmlns:a16="http://schemas.microsoft.com/office/drawing/2014/main" id="{97BFDFD5-DEF8-BA5F-76F1-688A8D70BDD5}"/>
              </a:ext>
            </a:extLst>
          </p:cNvPr>
          <p:cNvSpPr/>
          <p:nvPr/>
        </p:nvSpPr>
        <p:spPr>
          <a:xfrm>
            <a:off x="8967651" y="7167002"/>
            <a:ext cx="4672148"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Barlow" panose="00000500000000000000" pitchFamily="2" charset="0"/>
              </a:rPr>
              <a:t>Name</a:t>
            </a:r>
          </a:p>
          <a:p>
            <a:r>
              <a:rPr lang="en-US" sz="1600" dirty="0">
                <a:solidFill>
                  <a:schemeClr val="tx1"/>
                </a:solidFill>
                <a:latin typeface="Barlow" panose="00000500000000000000" pitchFamily="2" charset="0"/>
              </a:rPr>
              <a:t>AAU email, phone number</a:t>
            </a:r>
          </a:p>
        </p:txBody>
      </p:sp>
      <p:sp>
        <p:nvSpPr>
          <p:cNvPr id="49" name="TextBox 38">
            <a:extLst>
              <a:ext uri="{FF2B5EF4-FFF2-40B4-BE49-F238E27FC236}">
                <a16:creationId xmlns:a16="http://schemas.microsoft.com/office/drawing/2014/main" id="{46812EA3-0ACC-7287-8904-FC4E8155D82D}"/>
              </a:ext>
            </a:extLst>
          </p:cNvPr>
          <p:cNvSpPr txBox="1"/>
          <p:nvPr/>
        </p:nvSpPr>
        <p:spPr>
          <a:xfrm>
            <a:off x="8967650" y="6694735"/>
            <a:ext cx="3757745" cy="296235"/>
          </a:xfrm>
          <a:prstGeom prst="rect">
            <a:avLst/>
          </a:prstGeom>
        </p:spPr>
        <p:txBody>
          <a:bodyPr wrap="square" lIns="0" tIns="0" rIns="0" bIns="0" rtlCol="0" anchor="t">
            <a:spAutoFit/>
          </a:bodyPr>
          <a:lstStyle/>
          <a:p>
            <a:pPr defTabSz="914445">
              <a:lnSpc>
                <a:spcPts val="2624"/>
              </a:lnSpc>
            </a:pPr>
            <a:r>
              <a:rPr lang="en-US" spc="53" dirty="0">
                <a:solidFill>
                  <a:schemeClr val="bg1"/>
                </a:solidFill>
                <a:latin typeface="Barlow Medium"/>
              </a:rPr>
              <a:t>RESPONSIBLE FOR ACCOUNTING</a:t>
            </a:r>
          </a:p>
        </p:txBody>
      </p:sp>
      <p:sp>
        <p:nvSpPr>
          <p:cNvPr id="50" name="Rektangel: afrundede hjørner 49">
            <a:extLst>
              <a:ext uri="{FF2B5EF4-FFF2-40B4-BE49-F238E27FC236}">
                <a16:creationId xmlns:a16="http://schemas.microsoft.com/office/drawing/2014/main" id="{9E11C3E6-1C47-7012-7AE3-D3E64A5F8864}"/>
              </a:ext>
            </a:extLst>
          </p:cNvPr>
          <p:cNvSpPr/>
          <p:nvPr/>
        </p:nvSpPr>
        <p:spPr>
          <a:xfrm>
            <a:off x="14249400" y="7178917"/>
            <a:ext cx="2899953" cy="631583"/>
          </a:xfrm>
          <a:prstGeom prst="roundRect">
            <a:avLst/>
          </a:prstGeom>
          <a:solidFill>
            <a:schemeClr val="bg1"/>
          </a:solidFill>
          <a:ln w="12700">
            <a:solidFill>
              <a:srgbClr val="ADC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Barlow" panose="00000500000000000000" pitchFamily="2" charset="0"/>
              </a:rPr>
              <a:t>Invention Registration ##</a:t>
            </a:r>
          </a:p>
        </p:txBody>
      </p:sp>
      <p:sp>
        <p:nvSpPr>
          <p:cNvPr id="51" name="TextBox 38">
            <a:extLst>
              <a:ext uri="{FF2B5EF4-FFF2-40B4-BE49-F238E27FC236}">
                <a16:creationId xmlns:a16="http://schemas.microsoft.com/office/drawing/2014/main" id="{5D148831-87BA-6945-0786-50E1112419AE}"/>
              </a:ext>
            </a:extLst>
          </p:cNvPr>
          <p:cNvSpPr txBox="1"/>
          <p:nvPr/>
        </p:nvSpPr>
        <p:spPr>
          <a:xfrm>
            <a:off x="14249400" y="6706650"/>
            <a:ext cx="2392680" cy="296235"/>
          </a:xfrm>
          <a:prstGeom prst="rect">
            <a:avLst/>
          </a:prstGeom>
        </p:spPr>
        <p:txBody>
          <a:bodyPr wrap="square" lIns="0" tIns="0" rIns="0" bIns="0" rtlCol="0" anchor="t">
            <a:spAutoFit/>
          </a:bodyPr>
          <a:lstStyle/>
          <a:p>
            <a:pPr defTabSz="914445">
              <a:lnSpc>
                <a:spcPts val="2624"/>
              </a:lnSpc>
            </a:pPr>
            <a:r>
              <a:rPr lang="en-US" spc="53" dirty="0">
                <a:solidFill>
                  <a:schemeClr val="bg1"/>
                </a:solidFill>
                <a:latin typeface="Barlow Medium"/>
              </a:rPr>
              <a:t>TECH ID</a:t>
            </a:r>
          </a:p>
        </p:txBody>
      </p:sp>
    </p:spTree>
    <p:extLst>
      <p:ext uri="{BB962C8B-B14F-4D97-AF65-F5344CB8AC3E}">
        <p14:creationId xmlns:p14="http://schemas.microsoft.com/office/powerpoint/2010/main" val="18362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EFA73E8-70F5-F86B-26DA-097385E23510}"/>
              </a:ext>
            </a:extLst>
          </p:cNvPr>
          <p:cNvSpPr>
            <a:spLocks noGrp="1" noRot="1" noMove="1" noResize="1" noEditPoints="1" noAdjustHandles="1" noChangeArrowheads="1" noChangeShapeType="1"/>
          </p:cNvSpPr>
          <p:nvPr/>
        </p:nvSpPr>
        <p:spPr>
          <a:xfrm>
            <a:off x="0" y="0"/>
            <a:ext cx="18288000" cy="10287000"/>
          </a:xfrm>
          <a:prstGeom prst="rect">
            <a:avLst/>
          </a:prstGeom>
          <a:solidFill>
            <a:srgbClr val="1D1D1D">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xtBox 4"/>
          <p:cNvSpPr txBox="1"/>
          <p:nvPr/>
        </p:nvSpPr>
        <p:spPr>
          <a:xfrm>
            <a:off x="2587051" y="6263258"/>
            <a:ext cx="6556949" cy="1090042"/>
          </a:xfrm>
          <a:prstGeom prst="rect">
            <a:avLst/>
          </a:prstGeom>
        </p:spPr>
        <p:txBody>
          <a:bodyPr wrap="square" lIns="0" tIns="0" rIns="0" bIns="0" rtlCol="0" anchor="t">
            <a:spAutoFit/>
          </a:bodyPr>
          <a:lstStyle/>
          <a:p>
            <a:pPr algn="ctr">
              <a:lnSpc>
                <a:spcPts val="8466"/>
              </a:lnSpc>
            </a:pPr>
            <a:r>
              <a:rPr lang="en-US" sz="8400" dirty="0">
                <a:ln w="28575">
                  <a:solidFill>
                    <a:srgbClr val="ADC0CC"/>
                  </a:solidFill>
                </a:ln>
                <a:noFill/>
                <a:latin typeface="Barlow Black" panose="00000A00000000000000" pitchFamily="2" charset="0"/>
              </a:rPr>
              <a:t>PILOT GRANT</a:t>
            </a:r>
          </a:p>
        </p:txBody>
      </p:sp>
      <p:pic>
        <p:nvPicPr>
          <p:cNvPr id="6" name="Picture 6"/>
          <p:cNvPicPr>
            <a:picLocks noChangeAspect="1"/>
          </p:cNvPicPr>
          <p:nvPr/>
        </p:nvPicPr>
        <p:blipFill>
          <a:blip r:embed="rId4"/>
          <a:srcRect/>
          <a:stretch>
            <a:fillRect/>
          </a:stretch>
        </p:blipFill>
        <p:spPr>
          <a:xfrm>
            <a:off x="1028700" y="1028700"/>
            <a:ext cx="2770656" cy="732625"/>
          </a:xfrm>
          <a:prstGeom prst="rect">
            <a:avLst/>
          </a:prstGeom>
        </p:spPr>
      </p:pic>
      <p:pic>
        <p:nvPicPr>
          <p:cNvPr id="10" name="Billede 9" descr="Et billede, der indeholder Font/skrifttype, tekst, Grafik, grafisk design&#10;&#10;Automatisk genereret beskrivelse">
            <a:extLst>
              <a:ext uri="{FF2B5EF4-FFF2-40B4-BE49-F238E27FC236}">
                <a16:creationId xmlns:a16="http://schemas.microsoft.com/office/drawing/2014/main" id="{33842093-3E93-B1CC-8AB4-EC61CF6284F1}"/>
              </a:ext>
            </a:extLst>
          </p:cNvPr>
          <p:cNvPicPr>
            <a:picLocks noChangeAspect="1"/>
          </p:cNvPicPr>
          <p:nvPr/>
        </p:nvPicPr>
        <p:blipFill rotWithShape="1">
          <a:blip r:embed="rId5">
            <a:extLst>
              <a:ext uri="{28A0092B-C50C-407E-A947-70E740481C1C}">
                <a14:useLocalDpi xmlns:a14="http://schemas.microsoft.com/office/drawing/2010/main" val="0"/>
              </a:ext>
            </a:extLst>
          </a:blip>
          <a:srcRect t="22481" b="18846"/>
          <a:stretch/>
        </p:blipFill>
        <p:spPr>
          <a:xfrm>
            <a:off x="1743800" y="3566542"/>
            <a:ext cx="7396451" cy="2603877"/>
          </a:xfrm>
          <a:prstGeom prst="rect">
            <a:avLst/>
          </a:prstGeom>
        </p:spPr>
      </p:pic>
      <p:pic>
        <p:nvPicPr>
          <p:cNvPr id="2" name="Picture 3">
            <a:extLst>
              <a:ext uri="{FF2B5EF4-FFF2-40B4-BE49-F238E27FC236}">
                <a16:creationId xmlns:a16="http://schemas.microsoft.com/office/drawing/2014/main" id="{81A7F630-96C0-BD4B-312E-D5E9F5C92C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439400" y="6411641"/>
            <a:ext cx="391984" cy="255859"/>
          </a:xfrm>
          <a:prstGeom prst="rect">
            <a:avLst/>
          </a:prstGeom>
        </p:spPr>
      </p:pic>
      <p:pic>
        <p:nvPicPr>
          <p:cNvPr id="3" name="Picture 4">
            <a:extLst>
              <a:ext uri="{FF2B5EF4-FFF2-40B4-BE49-F238E27FC236}">
                <a16:creationId xmlns:a16="http://schemas.microsoft.com/office/drawing/2014/main" id="{C6EBDFC1-A78B-E461-9870-1AFF743654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439400" y="5706868"/>
            <a:ext cx="391984" cy="342007"/>
          </a:xfrm>
          <a:prstGeom prst="rect">
            <a:avLst/>
          </a:prstGeom>
        </p:spPr>
      </p:pic>
      <p:sp>
        <p:nvSpPr>
          <p:cNvPr id="5" name="TextBox 7">
            <a:extLst>
              <a:ext uri="{FF2B5EF4-FFF2-40B4-BE49-F238E27FC236}">
                <a16:creationId xmlns:a16="http://schemas.microsoft.com/office/drawing/2014/main" id="{AA9FC183-1953-F37F-6F03-C012CC93E061}"/>
              </a:ext>
            </a:extLst>
          </p:cNvPr>
          <p:cNvSpPr txBox="1"/>
          <p:nvPr/>
        </p:nvSpPr>
        <p:spPr>
          <a:xfrm>
            <a:off x="11026382" y="4914900"/>
            <a:ext cx="5696300" cy="431528"/>
          </a:xfrm>
          <a:prstGeom prst="rect">
            <a:avLst/>
          </a:prstGeom>
        </p:spPr>
        <p:txBody>
          <a:bodyPr wrap="square" lIns="0" tIns="0" rIns="0" bIns="0" rtlCol="0" anchor="t">
            <a:spAutoFit/>
          </a:bodyPr>
          <a:lstStyle/>
          <a:p>
            <a:pPr>
              <a:lnSpc>
                <a:spcPts val="3890"/>
              </a:lnSpc>
            </a:pPr>
            <a:r>
              <a:rPr lang="en-US" sz="2200" spc="127" dirty="0">
                <a:solidFill>
                  <a:srgbClr val="FFFFFF"/>
                </a:solidFill>
                <a:latin typeface="Barlow Light"/>
              </a:rPr>
              <a:t>AAU Technology Transfer Office</a:t>
            </a:r>
          </a:p>
        </p:txBody>
      </p:sp>
      <p:pic>
        <p:nvPicPr>
          <p:cNvPr id="9" name="Picture 2" descr="Linkedin Logo PNG Images With Transparent Background">
            <a:extLst>
              <a:ext uri="{FF2B5EF4-FFF2-40B4-BE49-F238E27FC236}">
                <a16:creationId xmlns:a16="http://schemas.microsoft.com/office/drawing/2014/main" id="{246C4FFF-712F-5243-71EC-1F609CD4053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39400" y="4971403"/>
            <a:ext cx="391984" cy="391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8">
            <a:extLst>
              <a:ext uri="{FF2B5EF4-FFF2-40B4-BE49-F238E27FC236}">
                <a16:creationId xmlns:a16="http://schemas.microsoft.com/office/drawing/2014/main" id="{F3F30714-E415-9DD6-1C5E-F9C44BD5D353}"/>
              </a:ext>
            </a:extLst>
          </p:cNvPr>
          <p:cNvSpPr txBox="1"/>
          <p:nvPr/>
        </p:nvSpPr>
        <p:spPr>
          <a:xfrm>
            <a:off x="10439400" y="4229100"/>
            <a:ext cx="5817798" cy="384721"/>
          </a:xfrm>
          <a:prstGeom prst="rect">
            <a:avLst/>
          </a:prstGeom>
        </p:spPr>
        <p:txBody>
          <a:bodyPr lIns="0" tIns="0" rIns="0" bIns="0" rtlCol="0" anchor="t">
            <a:spAutoFit/>
          </a:bodyPr>
          <a:lstStyle/>
          <a:p>
            <a:pPr>
              <a:lnSpc>
                <a:spcPts val="3040"/>
              </a:lnSpc>
            </a:pPr>
            <a:r>
              <a:rPr lang="en-US" sz="2800" dirty="0">
                <a:solidFill>
                  <a:srgbClr val="FFFFFF"/>
                </a:solidFill>
                <a:latin typeface="Barlow Black" panose="00000A00000000000000" pitchFamily="2" charset="0"/>
              </a:rPr>
              <a:t>DO YOU HAVE ANY QUESTIONS?</a:t>
            </a:r>
          </a:p>
        </p:txBody>
      </p:sp>
      <p:sp>
        <p:nvSpPr>
          <p:cNvPr id="8" name="TextBox 7">
            <a:extLst>
              <a:ext uri="{FF2B5EF4-FFF2-40B4-BE49-F238E27FC236}">
                <a16:creationId xmlns:a16="http://schemas.microsoft.com/office/drawing/2014/main" id="{66FF03D3-F1EC-CA03-6761-446D71B4A02A}"/>
              </a:ext>
            </a:extLst>
          </p:cNvPr>
          <p:cNvSpPr txBox="1"/>
          <p:nvPr/>
        </p:nvSpPr>
        <p:spPr>
          <a:xfrm>
            <a:off x="11026382" y="5604076"/>
            <a:ext cx="5696300" cy="431528"/>
          </a:xfrm>
          <a:prstGeom prst="rect">
            <a:avLst/>
          </a:prstGeom>
        </p:spPr>
        <p:txBody>
          <a:bodyPr wrap="square" lIns="0" tIns="0" rIns="0" bIns="0" rtlCol="0" anchor="t">
            <a:spAutoFit/>
          </a:bodyPr>
          <a:lstStyle/>
          <a:p>
            <a:pPr>
              <a:lnSpc>
                <a:spcPts val="3890"/>
              </a:lnSpc>
            </a:pPr>
            <a:r>
              <a:rPr lang="en-US" sz="2200" spc="127" dirty="0">
                <a:solidFill>
                  <a:schemeClr val="bg1"/>
                </a:solidFill>
                <a:latin typeface="Barlow Light"/>
                <a:hlinkClick r:id="rId11">
                  <a:extLst>
                    <a:ext uri="{A12FA001-AC4F-418D-AE19-62706E023703}">
                      <ahyp:hlinkClr xmlns:ahyp="http://schemas.microsoft.com/office/drawing/2018/hyperlinkcolor" val="tx"/>
                    </a:ext>
                  </a:extLst>
                </a:hlinkClick>
              </a:rPr>
              <a:t>Visit the R2B Pilot Grant website</a:t>
            </a:r>
            <a:endParaRPr lang="en-US" sz="2200" spc="127" dirty="0">
              <a:solidFill>
                <a:schemeClr val="bg1"/>
              </a:solidFill>
              <a:latin typeface="Barlow Light"/>
            </a:endParaRPr>
          </a:p>
        </p:txBody>
      </p:sp>
      <p:sp>
        <p:nvSpPr>
          <p:cNvPr id="12" name="TextBox 7">
            <a:extLst>
              <a:ext uri="{FF2B5EF4-FFF2-40B4-BE49-F238E27FC236}">
                <a16:creationId xmlns:a16="http://schemas.microsoft.com/office/drawing/2014/main" id="{54BC7EE1-959B-61AD-C814-3C6EE6C23C18}"/>
              </a:ext>
            </a:extLst>
          </p:cNvPr>
          <p:cNvSpPr txBox="1"/>
          <p:nvPr/>
        </p:nvSpPr>
        <p:spPr>
          <a:xfrm>
            <a:off x="11026382" y="6362700"/>
            <a:ext cx="5696300" cy="338554"/>
          </a:xfrm>
          <a:prstGeom prst="rect">
            <a:avLst/>
          </a:prstGeom>
        </p:spPr>
        <p:txBody>
          <a:bodyPr wrap="square" lIns="0" tIns="0" rIns="0" bIns="0" rtlCol="0" anchor="t">
            <a:spAutoFit/>
          </a:bodyPr>
          <a:lstStyle/>
          <a:p>
            <a:r>
              <a:rPr lang="en-US" sz="2200" spc="127" dirty="0">
                <a:solidFill>
                  <a:schemeClr val="bg1"/>
                </a:solidFill>
                <a:latin typeface="Barlow Light"/>
                <a:hlinkClick r:id="rId12">
                  <a:extLst>
                    <a:ext uri="{A12FA001-AC4F-418D-AE19-62706E023703}">
                      <ahyp:hlinkClr xmlns:ahyp="http://schemas.microsoft.com/office/drawing/2018/hyperlinkcolor" val="tx"/>
                    </a:ext>
                  </a:extLst>
                </a:hlinkClick>
              </a:rPr>
              <a:t>patent@adm.aau.dk</a:t>
            </a:r>
            <a:r>
              <a:rPr lang="en-US" sz="2200" spc="127" dirty="0">
                <a:solidFill>
                  <a:schemeClr val="bg1"/>
                </a:solidFill>
                <a:latin typeface="Barlow Light"/>
              </a:rPr>
              <a:t> </a:t>
            </a:r>
          </a:p>
        </p:txBody>
      </p:sp>
    </p:spTree>
    <p:extLst>
      <p:ext uri="{BB962C8B-B14F-4D97-AF65-F5344CB8AC3E}">
        <p14:creationId xmlns:p14="http://schemas.microsoft.com/office/powerpoint/2010/main" val="251002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afrundede hjørner 9">
            <a:extLst>
              <a:ext uri="{FF2B5EF4-FFF2-40B4-BE49-F238E27FC236}">
                <a16:creationId xmlns:a16="http://schemas.microsoft.com/office/drawing/2014/main" id="{6A3E53FB-E615-C452-CF76-C86D6BC93C35}"/>
              </a:ext>
            </a:extLst>
          </p:cNvPr>
          <p:cNvSpPr/>
          <p:nvPr/>
        </p:nvSpPr>
        <p:spPr>
          <a:xfrm>
            <a:off x="12797921" y="2628900"/>
            <a:ext cx="4572000" cy="6019801"/>
          </a:xfrm>
          <a:prstGeom prst="roundRect">
            <a:avLst>
              <a:gd name="adj" fmla="val 4096"/>
            </a:avLst>
          </a:prstGeom>
          <a:solidFill>
            <a:srgbClr val="211A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xtBox 5"/>
          <p:cNvSpPr txBox="1"/>
          <p:nvPr/>
        </p:nvSpPr>
        <p:spPr>
          <a:xfrm>
            <a:off x="1138646" y="2681471"/>
            <a:ext cx="10824754" cy="4267835"/>
          </a:xfrm>
          <a:prstGeom prst="rect">
            <a:avLst/>
          </a:prstGeom>
        </p:spPr>
        <p:txBody>
          <a:bodyPr wrap="square" lIns="0" tIns="0" rIns="0" bIns="0" rtlCol="0" anchor="t">
            <a:spAutoFit/>
          </a:bodyPr>
          <a:lstStyle/>
          <a:p>
            <a:pPr defTabSz="914445">
              <a:lnSpc>
                <a:spcPts val="2435"/>
              </a:lnSpc>
            </a:pPr>
            <a:r>
              <a:rPr lang="en-US" sz="1500" b="1" dirty="0">
                <a:solidFill>
                  <a:srgbClr val="000000"/>
                </a:solidFill>
                <a:latin typeface="Barlow" panose="00000500000000000000" pitchFamily="2" charset="0"/>
              </a:rPr>
              <a:t>REQUIREMENTS FOR THE R2B PILOT GRANT APPLICATION:</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Pain and cure: </a:t>
            </a:r>
            <a:r>
              <a:rPr lang="en-US" sz="1400" dirty="0">
                <a:solidFill>
                  <a:srgbClr val="000000"/>
                </a:solidFill>
                <a:latin typeface="Barlow" panose="00000500000000000000" pitchFamily="2" charset="0"/>
              </a:rPr>
              <a:t>Describe the problem (pain) of current solutions and how your technology aims to improve/solve that (cure).</a:t>
            </a:r>
            <a:endParaRPr lang="en-US" sz="1400" b="1" dirty="0">
              <a:solidFill>
                <a:srgbClr val="000000"/>
              </a:solidFill>
              <a:latin typeface="Barlow" panose="00000500000000000000" pitchFamily="2" charset="0"/>
            </a:endParaRP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Technology description + applications: </a:t>
            </a:r>
            <a:r>
              <a:rPr lang="en-US" sz="1400" dirty="0">
                <a:solidFill>
                  <a:srgbClr val="000000"/>
                </a:solidFill>
                <a:latin typeface="Barlow" panose="00000500000000000000" pitchFamily="2" charset="0"/>
              </a:rPr>
              <a:t>A description of the technology including possible applications.</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The market: </a:t>
            </a:r>
            <a:r>
              <a:rPr lang="en-US" sz="1400" dirty="0">
                <a:solidFill>
                  <a:srgbClr val="000000"/>
                </a:solidFill>
                <a:latin typeface="Barlow" panose="00000500000000000000" pitchFamily="2" charset="0"/>
              </a:rPr>
              <a:t>What is the expected market(s) and the size? </a:t>
            </a:r>
            <a:endParaRPr lang="en-US" sz="1400" b="1" dirty="0">
              <a:solidFill>
                <a:srgbClr val="000000"/>
              </a:solidFill>
              <a:latin typeface="Barlow" panose="00000500000000000000" pitchFamily="2" charset="0"/>
            </a:endParaRP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Business model: </a:t>
            </a:r>
            <a:r>
              <a:rPr lang="en-US" sz="1400" dirty="0">
                <a:solidFill>
                  <a:srgbClr val="000000"/>
                </a:solidFill>
                <a:latin typeface="Barlow" panose="00000500000000000000" pitchFamily="2" charset="0"/>
              </a:rPr>
              <a:t>Who are your expected customers? Which business model do you envision? (e.g. B2B, B2C etc.)</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Competitors and Value Propositions: </a:t>
            </a:r>
            <a:r>
              <a:rPr lang="en-US" sz="1400" dirty="0">
                <a:solidFill>
                  <a:srgbClr val="000000"/>
                </a:solidFill>
                <a:latin typeface="Barlow" panose="00000500000000000000" pitchFamily="2" charset="0"/>
              </a:rPr>
              <a:t>A comparison with current solutions. How does the technology differ from prior State of the Art? What are the pros and cons for your solutions compared to known solutions (unique selling points)? What are the value propositions?</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IP: </a:t>
            </a:r>
            <a:r>
              <a:rPr lang="en-US" sz="1400" dirty="0">
                <a:solidFill>
                  <a:srgbClr val="000000"/>
                </a:solidFill>
                <a:latin typeface="Barlow" panose="00000500000000000000" pitchFamily="2" charset="0"/>
              </a:rPr>
              <a:t>Describe the IP of the technology, if possible. </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Risk and mitigation: </a:t>
            </a:r>
            <a:r>
              <a:rPr lang="en-US" sz="1400" dirty="0">
                <a:solidFill>
                  <a:srgbClr val="000000"/>
                </a:solidFill>
                <a:latin typeface="Barlow" panose="00000500000000000000" pitchFamily="2" charset="0"/>
              </a:rPr>
              <a:t>What are the risks of the project (technical risks) and what are the risks of the technology itself (commercial)? What can be done to mitigate these risks? </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Project plan + milestones: </a:t>
            </a:r>
            <a:r>
              <a:rPr lang="en-US" sz="1400" dirty="0">
                <a:solidFill>
                  <a:srgbClr val="000000"/>
                </a:solidFill>
                <a:latin typeface="Barlow" panose="00000500000000000000" pitchFamily="2" charset="0"/>
              </a:rPr>
              <a:t>What is the aim of this application? What milestones and work packages does it contain?</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Post project timeline: </a:t>
            </a:r>
            <a:r>
              <a:rPr lang="en-US" sz="1400" dirty="0">
                <a:solidFill>
                  <a:srgbClr val="000000"/>
                </a:solidFill>
                <a:latin typeface="Barlow" panose="00000500000000000000" pitchFamily="2" charset="0"/>
              </a:rPr>
              <a:t>Technology/commercialization plan (what happens to the technology after the project?).</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The team: </a:t>
            </a:r>
            <a:r>
              <a:rPr lang="en-US" sz="1400" dirty="0">
                <a:solidFill>
                  <a:srgbClr val="000000"/>
                </a:solidFill>
                <a:latin typeface="Barlow" panose="00000500000000000000" pitchFamily="2" charset="0"/>
              </a:rPr>
              <a:t>Competences and experiences of the individuals who will be working with the technology and on the project.</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Project budget: </a:t>
            </a:r>
            <a:r>
              <a:rPr lang="en-US" sz="1400" dirty="0">
                <a:solidFill>
                  <a:srgbClr val="000000"/>
                </a:solidFill>
                <a:latin typeface="Barlow" panose="00000500000000000000" pitchFamily="2" charset="0"/>
              </a:rPr>
              <a:t>What is applied for?</a:t>
            </a:r>
          </a:p>
        </p:txBody>
      </p:sp>
      <p:sp>
        <p:nvSpPr>
          <p:cNvPr id="8" name="TextBox 5"/>
          <p:cNvSpPr txBox="1"/>
          <p:nvPr/>
        </p:nvSpPr>
        <p:spPr>
          <a:xfrm>
            <a:off x="1138646" y="7244147"/>
            <a:ext cx="10596154" cy="2113399"/>
          </a:xfrm>
          <a:prstGeom prst="rect">
            <a:avLst/>
          </a:prstGeom>
        </p:spPr>
        <p:txBody>
          <a:bodyPr wrap="square" lIns="0" tIns="0" rIns="0" bIns="0" rtlCol="0" anchor="t">
            <a:spAutoFit/>
          </a:bodyPr>
          <a:lstStyle/>
          <a:p>
            <a:pPr defTabSz="914445">
              <a:lnSpc>
                <a:spcPts val="2435"/>
              </a:lnSpc>
            </a:pPr>
            <a:r>
              <a:rPr lang="en-US" sz="1400" b="1" dirty="0">
                <a:solidFill>
                  <a:schemeClr val="accent6">
                    <a:lumMod val="75000"/>
                  </a:schemeClr>
                </a:solidFill>
                <a:latin typeface="Barlow" panose="00000500000000000000" pitchFamily="2" charset="0"/>
              </a:rPr>
              <a:t>VOLUNTARY INFORMATION</a:t>
            </a:r>
          </a:p>
          <a:p>
            <a:pPr defTabSz="914445">
              <a:lnSpc>
                <a:spcPts val="2435"/>
              </a:lnSpc>
            </a:pPr>
            <a:r>
              <a:rPr lang="en-US" sz="1400" b="1" dirty="0">
                <a:solidFill>
                  <a:srgbClr val="000000"/>
                </a:solidFill>
                <a:latin typeface="Barlow" panose="00000500000000000000" pitchFamily="2" charset="0"/>
              </a:rPr>
              <a:t>The application could also include :</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Q&amp;A section: </a:t>
            </a:r>
            <a:r>
              <a:rPr lang="en-US" sz="1400" dirty="0">
                <a:solidFill>
                  <a:srgbClr val="000000"/>
                </a:solidFill>
                <a:latin typeface="Barlow" panose="00000500000000000000" pitchFamily="2" charset="0"/>
              </a:rPr>
              <a:t>If there is anything you want to explain in writing, you can use this slide to support the Q&amp;A session after your pitch.</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Appendix description: </a:t>
            </a:r>
            <a:r>
              <a:rPr lang="en-US" sz="1400" dirty="0">
                <a:solidFill>
                  <a:srgbClr val="000000"/>
                </a:solidFill>
                <a:latin typeface="Barlow" panose="00000500000000000000" pitchFamily="2" charset="0"/>
              </a:rPr>
              <a:t>Highlighting the research behind the technology (e.g. link to articles and/or papers).</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Letter of Interest: </a:t>
            </a:r>
            <a:r>
              <a:rPr lang="en-US" sz="1400" dirty="0">
                <a:solidFill>
                  <a:srgbClr val="000000"/>
                </a:solidFill>
                <a:latin typeface="Barlow" panose="00000500000000000000" pitchFamily="2" charset="0"/>
              </a:rPr>
              <a:t>Written letters showing the support from external persons/companies.</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Further market analysis: </a:t>
            </a:r>
            <a:r>
              <a:rPr lang="en-US" sz="1400" dirty="0">
                <a:solidFill>
                  <a:srgbClr val="000000"/>
                </a:solidFill>
                <a:latin typeface="Barlow" panose="00000500000000000000" pitchFamily="2" charset="0"/>
              </a:rPr>
              <a:t>User validation, customer segments, go-to-market plans.</a:t>
            </a:r>
          </a:p>
          <a:p>
            <a:pPr marL="439422" lvl="1" indent="-285750" defTabSz="914445">
              <a:lnSpc>
                <a:spcPts val="2435"/>
              </a:lnSpc>
              <a:buFont typeface="Wingdings" panose="05000000000000000000" pitchFamily="2" charset="2"/>
              <a:buChar char="§"/>
            </a:pPr>
            <a:r>
              <a:rPr lang="en-US" sz="1400" b="1" dirty="0">
                <a:solidFill>
                  <a:srgbClr val="000000"/>
                </a:solidFill>
                <a:latin typeface="Barlow" panose="00000500000000000000" pitchFamily="2" charset="0"/>
              </a:rPr>
              <a:t>Future funding needs.</a:t>
            </a:r>
          </a:p>
        </p:txBody>
      </p:sp>
      <p:sp>
        <p:nvSpPr>
          <p:cNvPr id="2" name="TextBox 37">
            <a:extLst>
              <a:ext uri="{FF2B5EF4-FFF2-40B4-BE49-F238E27FC236}">
                <a16:creationId xmlns:a16="http://schemas.microsoft.com/office/drawing/2014/main" id="{CAEECC83-9C3C-9F58-8299-3A666BFA7318}"/>
              </a:ext>
            </a:extLst>
          </p:cNvPr>
          <p:cNvSpPr txBox="1"/>
          <p:nvPr/>
        </p:nvSpPr>
        <p:spPr>
          <a:xfrm>
            <a:off x="1138646" y="1466379"/>
            <a:ext cx="84625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APPLICATION REQUIREMENTS</a:t>
            </a:r>
          </a:p>
        </p:txBody>
      </p:sp>
      <p:sp>
        <p:nvSpPr>
          <p:cNvPr id="4" name="TextBox 8">
            <a:extLst>
              <a:ext uri="{FF2B5EF4-FFF2-40B4-BE49-F238E27FC236}">
                <a16:creationId xmlns:a16="http://schemas.microsoft.com/office/drawing/2014/main" id="{7618DFBE-2B9D-1C7C-E0BC-F4606D6AE362}"/>
              </a:ext>
            </a:extLst>
          </p:cNvPr>
          <p:cNvSpPr txBox="1"/>
          <p:nvPr/>
        </p:nvSpPr>
        <p:spPr>
          <a:xfrm>
            <a:off x="1147355" y="113731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R2B PILOT GRANT APPLICATION</a:t>
            </a:r>
          </a:p>
        </p:txBody>
      </p:sp>
      <p:sp>
        <p:nvSpPr>
          <p:cNvPr id="9" name="TextBox 5">
            <a:extLst>
              <a:ext uri="{FF2B5EF4-FFF2-40B4-BE49-F238E27FC236}">
                <a16:creationId xmlns:a16="http://schemas.microsoft.com/office/drawing/2014/main" id="{C2A44DAC-6673-6FBF-248C-0AC5F81F2225}"/>
              </a:ext>
            </a:extLst>
          </p:cNvPr>
          <p:cNvSpPr txBox="1"/>
          <p:nvPr/>
        </p:nvSpPr>
        <p:spPr>
          <a:xfrm>
            <a:off x="13199057" y="3958830"/>
            <a:ext cx="3769723" cy="4308872"/>
          </a:xfrm>
          <a:prstGeom prst="rect">
            <a:avLst/>
          </a:prstGeom>
        </p:spPr>
        <p:txBody>
          <a:bodyPr wrap="square" lIns="0" tIns="0" rIns="0" bIns="0" rtlCol="0" anchor="t">
            <a:spAutoFit/>
          </a:bodyPr>
          <a:lstStyle/>
          <a:p>
            <a:pPr marL="285750" indent="-285750" defTabSz="914445">
              <a:lnSpc>
                <a:spcPts val="2435"/>
              </a:lnSpc>
              <a:buFont typeface="Wingdings" panose="05000000000000000000" pitchFamily="2" charset="2"/>
              <a:buChar char="§"/>
            </a:pPr>
            <a:r>
              <a:rPr lang="en-US" sz="2000" dirty="0">
                <a:solidFill>
                  <a:schemeClr val="bg1"/>
                </a:solidFill>
                <a:latin typeface="Barlow" panose="00000500000000000000" pitchFamily="2" charset="0"/>
              </a:rPr>
              <a:t>The following slides only serve as inspiration – you’re free to make your own slides/design but make sure they follow the requirements.</a:t>
            </a:r>
          </a:p>
          <a:p>
            <a:pPr marL="285750" indent="-285750" defTabSz="914445">
              <a:lnSpc>
                <a:spcPts val="2435"/>
              </a:lnSpc>
              <a:buFont typeface="Wingdings" panose="05000000000000000000" pitchFamily="2" charset="2"/>
              <a:buChar char="§"/>
            </a:pPr>
            <a:endParaRPr lang="en-US" sz="2000" dirty="0">
              <a:solidFill>
                <a:schemeClr val="bg1"/>
              </a:solidFill>
              <a:latin typeface="Barlow" panose="00000500000000000000" pitchFamily="2" charset="0"/>
            </a:endParaRPr>
          </a:p>
          <a:p>
            <a:pPr marL="285750" indent="-285750" defTabSz="914445">
              <a:lnSpc>
                <a:spcPts val="2435"/>
              </a:lnSpc>
              <a:buFont typeface="Wingdings" panose="05000000000000000000" pitchFamily="2" charset="2"/>
              <a:buChar char="§"/>
            </a:pPr>
            <a:r>
              <a:rPr lang="en-US" sz="2000" dirty="0">
                <a:solidFill>
                  <a:schemeClr val="bg1"/>
                </a:solidFill>
                <a:latin typeface="Barlow" panose="00000500000000000000" pitchFamily="2" charset="0"/>
              </a:rPr>
              <a:t>You may find helpful notes on each of the following slides.</a:t>
            </a:r>
          </a:p>
          <a:p>
            <a:pPr marL="285750" indent="-285750" defTabSz="914445">
              <a:lnSpc>
                <a:spcPts val="2435"/>
              </a:lnSpc>
              <a:buFont typeface="Wingdings" panose="05000000000000000000" pitchFamily="2" charset="2"/>
              <a:buChar char="§"/>
            </a:pPr>
            <a:endParaRPr lang="en-US" sz="2000" dirty="0">
              <a:solidFill>
                <a:schemeClr val="bg1"/>
              </a:solidFill>
              <a:latin typeface="Barlow" panose="00000500000000000000" pitchFamily="2" charset="0"/>
            </a:endParaRPr>
          </a:p>
          <a:p>
            <a:pPr marL="285750" indent="-285750" defTabSz="914445">
              <a:lnSpc>
                <a:spcPts val="2435"/>
              </a:lnSpc>
              <a:buFont typeface="Wingdings" panose="05000000000000000000" pitchFamily="2" charset="2"/>
              <a:buChar char="§"/>
            </a:pPr>
            <a:r>
              <a:rPr lang="en-US" sz="2000" dirty="0">
                <a:solidFill>
                  <a:schemeClr val="bg1"/>
                </a:solidFill>
                <a:latin typeface="Barlow" panose="00000500000000000000" pitchFamily="2" charset="0"/>
              </a:rPr>
              <a:t>There is no slide number limit for this application but make sure you’re able to present them within the time limit (15 minutes).</a:t>
            </a:r>
          </a:p>
        </p:txBody>
      </p:sp>
      <p:sp>
        <p:nvSpPr>
          <p:cNvPr id="11" name="TextBox 37">
            <a:extLst>
              <a:ext uri="{FF2B5EF4-FFF2-40B4-BE49-F238E27FC236}">
                <a16:creationId xmlns:a16="http://schemas.microsoft.com/office/drawing/2014/main" id="{89DF26EB-C69C-011B-E555-66DEFED80878}"/>
              </a:ext>
            </a:extLst>
          </p:cNvPr>
          <p:cNvSpPr txBox="1"/>
          <p:nvPr/>
        </p:nvSpPr>
        <p:spPr>
          <a:xfrm>
            <a:off x="13303289" y="3013731"/>
            <a:ext cx="3561261" cy="492443"/>
          </a:xfrm>
          <a:prstGeom prst="rect">
            <a:avLst/>
          </a:prstGeom>
        </p:spPr>
        <p:txBody>
          <a:bodyPr wrap="square" lIns="0" tIns="0" rIns="0" bIns="0" rtlCol="0" anchor="ctr">
            <a:spAutoFit/>
          </a:bodyPr>
          <a:lstStyle/>
          <a:p>
            <a:pPr algn="ctr" defTabSz="914445"/>
            <a:r>
              <a:rPr lang="en-US" sz="3200" dirty="0">
                <a:solidFill>
                  <a:srgbClr val="ADC0CC"/>
                </a:solidFill>
                <a:latin typeface="Barlow Black" panose="00000A00000000000000" pitchFamily="2" charset="0"/>
              </a:rPr>
              <a:t>IMPORTANT NOTES</a:t>
            </a:r>
          </a:p>
        </p:txBody>
      </p:sp>
      <p:grpSp>
        <p:nvGrpSpPr>
          <p:cNvPr id="17" name="Gruppe 16">
            <a:extLst>
              <a:ext uri="{FF2B5EF4-FFF2-40B4-BE49-F238E27FC236}">
                <a16:creationId xmlns:a16="http://schemas.microsoft.com/office/drawing/2014/main" id="{10A67FB6-FA2C-3A81-583D-EA7F683FC53C}"/>
              </a:ext>
            </a:extLst>
          </p:cNvPr>
          <p:cNvGrpSpPr/>
          <p:nvPr/>
        </p:nvGrpSpPr>
        <p:grpSpPr>
          <a:xfrm>
            <a:off x="16334085" y="8934674"/>
            <a:ext cx="1035836" cy="845744"/>
            <a:chOff x="16334085" y="8934674"/>
            <a:chExt cx="1035836" cy="845744"/>
          </a:xfrm>
        </p:grpSpPr>
        <p:pic>
          <p:nvPicPr>
            <p:cNvPr id="16" name="Billede 15" descr="Et billede, der indeholder sort, mørke&#10;&#10;Automatisk genereret beskrivelse">
              <a:extLst>
                <a:ext uri="{FF2B5EF4-FFF2-40B4-BE49-F238E27FC236}">
                  <a16:creationId xmlns:a16="http://schemas.microsoft.com/office/drawing/2014/main" id="{7927536E-F3C9-83E3-E743-96AB43BA58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721" b="19664"/>
            <a:stretch/>
          </p:blipFill>
          <p:spPr>
            <a:xfrm>
              <a:off x="16334085" y="9234307"/>
              <a:ext cx="1027598" cy="367560"/>
            </a:xfrm>
            <a:prstGeom prst="rect">
              <a:avLst/>
            </a:prstGeom>
          </p:spPr>
        </p:pic>
        <p:sp>
          <p:nvSpPr>
            <p:cNvPr id="13" name="TextBox 4">
              <a:extLst>
                <a:ext uri="{FF2B5EF4-FFF2-40B4-BE49-F238E27FC236}">
                  <a16:creationId xmlns:a16="http://schemas.microsoft.com/office/drawing/2014/main" id="{FB44352C-CC8C-3BE9-8D82-462ACD12B04A}"/>
                </a:ext>
              </a:extLst>
            </p:cNvPr>
            <p:cNvSpPr txBox="1"/>
            <p:nvPr/>
          </p:nvSpPr>
          <p:spPr>
            <a:xfrm>
              <a:off x="16444350" y="8934674"/>
              <a:ext cx="925571" cy="845744"/>
            </a:xfrm>
            <a:prstGeom prst="rect">
              <a:avLst/>
            </a:prstGeom>
          </p:spPr>
          <p:txBody>
            <a:bodyPr wrap="square" lIns="0" tIns="0" rIns="0" bIns="0" rtlCol="0" anchor="ctr">
              <a:spAutoFit/>
            </a:bodyPr>
            <a:lstStyle/>
            <a:p>
              <a:pPr algn="ctr">
                <a:lnSpc>
                  <a:spcPts val="8466"/>
                </a:lnSpc>
              </a:pPr>
              <a:r>
                <a:rPr lang="en-US" sz="1150" dirty="0">
                  <a:ln w="6350">
                    <a:solidFill>
                      <a:srgbClr val="211A52"/>
                    </a:solidFill>
                  </a:ln>
                  <a:noFill/>
                  <a:latin typeface="Barlow Black" panose="00000A00000000000000" pitchFamily="2" charset="0"/>
                </a:rPr>
                <a:t>PILOT GRANT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963400" y="0"/>
            <a:ext cx="6324600" cy="10287000"/>
          </a:xfrm>
          <a:prstGeom prst="rect">
            <a:avLst/>
          </a:prstGeom>
          <a:solidFill>
            <a:srgbClr val="1D1D1D"/>
          </a:solidFill>
        </p:spPr>
        <p:txBody>
          <a:bodyPr/>
          <a:lstStyle/>
          <a:p>
            <a:endParaRPr lang="da-DK"/>
          </a:p>
        </p:txBody>
      </p:sp>
      <p:pic>
        <p:nvPicPr>
          <p:cNvPr id="6" name="Picture 6"/>
          <p:cNvPicPr>
            <a:picLocks noChangeAspect="1"/>
          </p:cNvPicPr>
          <p:nvPr/>
        </p:nvPicPr>
        <p:blipFill>
          <a:blip r:embed="rId3"/>
          <a:srcRect l="10849" t="8902" r="17140"/>
          <a:stretch>
            <a:fillRect/>
          </a:stretch>
        </p:blipFill>
        <p:spPr>
          <a:xfrm>
            <a:off x="10798647" y="626570"/>
            <a:ext cx="6109044" cy="9660430"/>
          </a:xfrm>
          <a:prstGeom prst="rect">
            <a:avLst/>
          </a:prstGeom>
        </p:spPr>
      </p:pic>
      <p:sp>
        <p:nvSpPr>
          <p:cNvPr id="9" name="TextBox 9"/>
          <p:cNvSpPr txBox="1"/>
          <p:nvPr/>
        </p:nvSpPr>
        <p:spPr>
          <a:xfrm>
            <a:off x="1380309" y="5143500"/>
            <a:ext cx="5292783" cy="320601"/>
          </a:xfrm>
          <a:prstGeom prst="rect">
            <a:avLst/>
          </a:prstGeom>
        </p:spPr>
        <p:txBody>
          <a:bodyPr wrap="square" lIns="0" tIns="0" rIns="0" bIns="0" rtlCol="0" anchor="t">
            <a:spAutoFit/>
          </a:bodyPr>
          <a:lstStyle/>
          <a:p>
            <a:pPr>
              <a:lnSpc>
                <a:spcPts val="2800"/>
              </a:lnSpc>
            </a:pPr>
            <a:r>
              <a:rPr lang="en-US" sz="2000" dirty="0">
                <a:solidFill>
                  <a:srgbClr val="211A52"/>
                </a:solidFill>
                <a:latin typeface="Barlow Bold" panose="00000800000000000000" pitchFamily="2" charset="0"/>
              </a:rPr>
              <a:t>PROJECT SUMMARY</a:t>
            </a:r>
          </a:p>
        </p:txBody>
      </p:sp>
      <p:grpSp>
        <p:nvGrpSpPr>
          <p:cNvPr id="11" name="Gruppe 10">
            <a:extLst>
              <a:ext uri="{FF2B5EF4-FFF2-40B4-BE49-F238E27FC236}">
                <a16:creationId xmlns:a16="http://schemas.microsoft.com/office/drawing/2014/main" id="{DD14533A-055E-B2A4-CBAA-790F97E286D0}"/>
              </a:ext>
            </a:extLst>
          </p:cNvPr>
          <p:cNvGrpSpPr/>
          <p:nvPr/>
        </p:nvGrpSpPr>
        <p:grpSpPr>
          <a:xfrm>
            <a:off x="685800" y="8877300"/>
            <a:ext cx="1035836" cy="845744"/>
            <a:chOff x="16334085" y="8934674"/>
            <a:chExt cx="1035836" cy="845744"/>
          </a:xfrm>
        </p:grpSpPr>
        <p:pic>
          <p:nvPicPr>
            <p:cNvPr id="12" name="Billede 11" descr="Et billede, der indeholder sort, mørke&#10;&#10;Automatisk genereret beskrivelse">
              <a:extLst>
                <a:ext uri="{FF2B5EF4-FFF2-40B4-BE49-F238E27FC236}">
                  <a16:creationId xmlns:a16="http://schemas.microsoft.com/office/drawing/2014/main" id="{E1044041-D07E-1BD6-1C67-CDCC002726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721" b="19664"/>
            <a:stretch/>
          </p:blipFill>
          <p:spPr>
            <a:xfrm>
              <a:off x="16334085" y="9234307"/>
              <a:ext cx="1027598" cy="367560"/>
            </a:xfrm>
            <a:prstGeom prst="rect">
              <a:avLst/>
            </a:prstGeom>
          </p:spPr>
        </p:pic>
        <p:sp>
          <p:nvSpPr>
            <p:cNvPr id="13" name="TextBox 4">
              <a:extLst>
                <a:ext uri="{FF2B5EF4-FFF2-40B4-BE49-F238E27FC236}">
                  <a16:creationId xmlns:a16="http://schemas.microsoft.com/office/drawing/2014/main" id="{F1EE5DE3-FFFB-828A-BBB8-2B9E25B07917}"/>
                </a:ext>
              </a:extLst>
            </p:cNvPr>
            <p:cNvSpPr txBox="1"/>
            <p:nvPr/>
          </p:nvSpPr>
          <p:spPr>
            <a:xfrm>
              <a:off x="16444350" y="8934674"/>
              <a:ext cx="925571" cy="845744"/>
            </a:xfrm>
            <a:prstGeom prst="rect">
              <a:avLst/>
            </a:prstGeom>
          </p:spPr>
          <p:txBody>
            <a:bodyPr wrap="square" lIns="0" tIns="0" rIns="0" bIns="0" rtlCol="0" anchor="ctr">
              <a:spAutoFit/>
            </a:bodyPr>
            <a:lstStyle/>
            <a:p>
              <a:pPr algn="ctr">
                <a:lnSpc>
                  <a:spcPts val="8466"/>
                </a:lnSpc>
              </a:pPr>
              <a:r>
                <a:rPr lang="en-US" sz="1150" dirty="0">
                  <a:ln w="6350">
                    <a:solidFill>
                      <a:srgbClr val="211A52"/>
                    </a:solidFill>
                  </a:ln>
                  <a:noFill/>
                  <a:latin typeface="Barlow Black" panose="00000A00000000000000" pitchFamily="2" charset="0"/>
                </a:rPr>
                <a:t>PILOT GRANT</a:t>
              </a:r>
            </a:p>
          </p:txBody>
        </p:sp>
      </p:grpSp>
      <p:sp>
        <p:nvSpPr>
          <p:cNvPr id="14" name="TextBox 37">
            <a:extLst>
              <a:ext uri="{FF2B5EF4-FFF2-40B4-BE49-F238E27FC236}">
                <a16:creationId xmlns:a16="http://schemas.microsoft.com/office/drawing/2014/main" id="{937E93E2-9275-311F-68CC-AE192D284E44}"/>
              </a:ext>
            </a:extLst>
          </p:cNvPr>
          <p:cNvSpPr txBox="1"/>
          <p:nvPr/>
        </p:nvSpPr>
        <p:spPr>
          <a:xfrm>
            <a:off x="1380309" y="3515443"/>
            <a:ext cx="8462554" cy="713657"/>
          </a:xfrm>
          <a:prstGeom prst="rect">
            <a:avLst/>
          </a:prstGeom>
        </p:spPr>
        <p:txBody>
          <a:bodyPr wrap="square" lIns="0" tIns="0" rIns="0" bIns="0" rtlCol="0" anchor="ctr">
            <a:spAutoFit/>
          </a:bodyPr>
          <a:lstStyle/>
          <a:p>
            <a:pPr defTabSz="914445">
              <a:lnSpc>
                <a:spcPts val="5501"/>
              </a:lnSpc>
            </a:pPr>
            <a:r>
              <a:rPr lang="en-US" sz="7200" dirty="0">
                <a:solidFill>
                  <a:srgbClr val="1D1D1D"/>
                </a:solidFill>
                <a:latin typeface="Barlow Black" panose="00000A00000000000000" pitchFamily="2" charset="0"/>
              </a:rPr>
              <a:t>APPLICATION TITLE</a:t>
            </a:r>
          </a:p>
        </p:txBody>
      </p:sp>
      <p:sp>
        <p:nvSpPr>
          <p:cNvPr id="15" name="TextBox 8">
            <a:extLst>
              <a:ext uri="{FF2B5EF4-FFF2-40B4-BE49-F238E27FC236}">
                <a16:creationId xmlns:a16="http://schemas.microsoft.com/office/drawing/2014/main" id="{59926076-E3DF-AEEF-2FFF-FF296FACFA51}"/>
              </a:ext>
            </a:extLst>
          </p:cNvPr>
          <p:cNvSpPr txBox="1"/>
          <p:nvPr/>
        </p:nvSpPr>
        <p:spPr>
          <a:xfrm>
            <a:off x="1380309" y="2785065"/>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R2B PILOT GRANT APPLICATION</a:t>
            </a:r>
          </a:p>
        </p:txBody>
      </p:sp>
      <p:sp>
        <p:nvSpPr>
          <p:cNvPr id="16" name="TextBox 28">
            <a:extLst>
              <a:ext uri="{FF2B5EF4-FFF2-40B4-BE49-F238E27FC236}">
                <a16:creationId xmlns:a16="http://schemas.microsoft.com/office/drawing/2014/main" id="{F4EFE84A-449E-3952-B979-D927DA3FBF3D}"/>
              </a:ext>
            </a:extLst>
          </p:cNvPr>
          <p:cNvSpPr txBox="1"/>
          <p:nvPr/>
        </p:nvSpPr>
        <p:spPr>
          <a:xfrm>
            <a:off x="1380309" y="5659660"/>
            <a:ext cx="8462554" cy="1969770"/>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Lorem ipsum dolor sit </a:t>
            </a:r>
            <a:r>
              <a:rPr lang="en-US" sz="1600" dirty="0" err="1">
                <a:solidFill>
                  <a:srgbClr val="1D1D1D"/>
                </a:solidFill>
                <a:latin typeface="Barlow" panose="00000500000000000000" pitchFamily="2" charset="0"/>
              </a:rPr>
              <a:t>amet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consectetuer</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adipiscing</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elit</a:t>
            </a:r>
            <a:r>
              <a:rPr lang="en-US" sz="1600" dirty="0">
                <a:solidFill>
                  <a:srgbClr val="1D1D1D"/>
                </a:solidFill>
                <a:latin typeface="Barlow" panose="00000500000000000000" pitchFamily="2" charset="0"/>
              </a:rPr>
              <a:t>. Maecenas </a:t>
            </a:r>
            <a:r>
              <a:rPr lang="en-US" sz="1600" dirty="0" err="1">
                <a:solidFill>
                  <a:srgbClr val="1D1D1D"/>
                </a:solidFill>
                <a:latin typeface="Barlow" panose="00000500000000000000" pitchFamily="2" charset="0"/>
              </a:rPr>
              <a:t>porttitor</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congue</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massa</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posuere</a:t>
            </a:r>
            <a:r>
              <a:rPr lang="en-US" sz="1600" dirty="0">
                <a:solidFill>
                  <a:srgbClr val="1D1D1D"/>
                </a:solidFill>
                <a:latin typeface="Barlow" panose="00000500000000000000" pitchFamily="2" charset="0"/>
              </a:rPr>
              <a:t>, magna sed pulvinar </a:t>
            </a:r>
            <a:r>
              <a:rPr lang="en-US" sz="1600" dirty="0" err="1">
                <a:solidFill>
                  <a:srgbClr val="1D1D1D"/>
                </a:solidFill>
                <a:latin typeface="Barlow" panose="00000500000000000000" pitchFamily="2" charset="0"/>
              </a:rPr>
              <a:t>ultricies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purus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lectus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malesuada</a:t>
            </a:r>
            <a:r>
              <a:rPr lang="en-US" sz="1600" dirty="0">
                <a:solidFill>
                  <a:srgbClr val="1D1D1D"/>
                </a:solidFill>
                <a:latin typeface="Barlow" panose="00000500000000000000" pitchFamily="2" charset="0"/>
              </a:rPr>
              <a:t> libero, sit </a:t>
            </a:r>
            <a:r>
              <a:rPr lang="en-US" sz="1600" dirty="0" err="1">
                <a:solidFill>
                  <a:srgbClr val="1D1D1D"/>
                </a:solidFill>
                <a:latin typeface="Barlow" panose="00000500000000000000" pitchFamily="2" charset="0"/>
              </a:rPr>
              <a:t>amet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commodo</a:t>
            </a:r>
            <a:r>
              <a:rPr lang="en-US" sz="1600" dirty="0">
                <a:solidFill>
                  <a:srgbClr val="1D1D1D"/>
                </a:solidFill>
                <a:latin typeface="Barlow" panose="00000500000000000000" pitchFamily="2" charset="0"/>
              </a:rPr>
              <a:t> magna eros </a:t>
            </a:r>
            <a:r>
              <a:rPr lang="en-US" sz="1600" dirty="0" err="1">
                <a:solidFill>
                  <a:srgbClr val="1D1D1D"/>
                </a:solidFill>
                <a:latin typeface="Barlow" panose="00000500000000000000" pitchFamily="2" charset="0"/>
              </a:rPr>
              <a:t>quis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urna</a:t>
            </a:r>
            <a:r>
              <a:rPr lang="en-US" sz="1600" dirty="0">
                <a:solidFill>
                  <a:srgbClr val="1D1D1D"/>
                </a:solidFill>
                <a:latin typeface="Barlow" panose="00000500000000000000" pitchFamily="2" charset="0"/>
              </a:rPr>
              <a:t>.</a:t>
            </a:r>
          </a:p>
          <a:p>
            <a:pPr defTabSz="609630"/>
            <a:endParaRPr lang="en-US" sz="1600" dirty="0">
              <a:solidFill>
                <a:srgbClr val="1D1D1D"/>
              </a:solidFill>
              <a:latin typeface="Barlow" panose="00000500000000000000" pitchFamily="2" charset="0"/>
            </a:endParaRPr>
          </a:p>
          <a:p>
            <a:pPr defTabSz="609630"/>
            <a:r>
              <a:rPr lang="en-US" sz="1600" dirty="0">
                <a:solidFill>
                  <a:srgbClr val="1D1D1D"/>
                </a:solidFill>
                <a:latin typeface="Barlow" panose="00000500000000000000" pitchFamily="2" charset="0"/>
              </a:rPr>
              <a:t>Nunc </a:t>
            </a:r>
            <a:r>
              <a:rPr lang="en-US" sz="1600" dirty="0" err="1">
                <a:solidFill>
                  <a:srgbClr val="1D1D1D"/>
                </a:solidFill>
                <a:latin typeface="Barlow" panose="00000500000000000000" pitchFamily="2" charset="0"/>
              </a:rPr>
              <a:t>viverra</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imperdiet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enim</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est. </a:t>
            </a:r>
            <a:r>
              <a:rPr lang="en-US" sz="1600" dirty="0" err="1">
                <a:solidFill>
                  <a:srgbClr val="1D1D1D"/>
                </a:solidFill>
                <a:latin typeface="Barlow" panose="00000500000000000000" pitchFamily="2" charset="0"/>
              </a:rPr>
              <a:t>Vivamus</a:t>
            </a:r>
            <a:r>
              <a:rPr lang="en-US" sz="1600" dirty="0">
                <a:solidFill>
                  <a:srgbClr val="1D1D1D"/>
                </a:solidFill>
                <a:latin typeface="Barlow" panose="00000500000000000000" pitchFamily="2" charset="0"/>
              </a:rPr>
              <a:t> a </a:t>
            </a:r>
            <a:r>
              <a:rPr lang="en-US" sz="1600" dirty="0" err="1">
                <a:solidFill>
                  <a:srgbClr val="1D1D1D"/>
                </a:solidFill>
                <a:latin typeface="Barlow" panose="00000500000000000000" pitchFamily="2" charset="0"/>
              </a:rPr>
              <a:t>tellus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Pellentesque</a:t>
            </a:r>
            <a:r>
              <a:rPr lang="en-US" sz="1600" dirty="0">
                <a:solidFill>
                  <a:srgbClr val="1D1D1D"/>
                </a:solidFill>
                <a:latin typeface="Barlow" panose="00000500000000000000" pitchFamily="2" charset="0"/>
              </a:rPr>
              <a:t> habitant </a:t>
            </a:r>
            <a:r>
              <a:rPr lang="en-US" sz="1600" dirty="0" err="1">
                <a:solidFill>
                  <a:srgbClr val="1D1D1D"/>
                </a:solidFill>
                <a:latin typeface="Barlow" panose="00000500000000000000" pitchFamily="2" charset="0"/>
              </a:rPr>
              <a:t>morbi</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posuere</a:t>
            </a:r>
            <a:r>
              <a:rPr lang="en-US" sz="1600" dirty="0">
                <a:solidFill>
                  <a:srgbClr val="1D1D1D"/>
                </a:solidFill>
                <a:latin typeface="Barlow" panose="00000500000000000000" pitchFamily="2" charset="0"/>
              </a:rPr>
              <a:t>, magna sed pulvinar </a:t>
            </a:r>
            <a:r>
              <a:rPr lang="en-US" sz="1600" dirty="0" err="1">
                <a:solidFill>
                  <a:srgbClr val="1D1D1D"/>
                </a:solidFill>
                <a:latin typeface="Barlow" panose="00000500000000000000" pitchFamily="2" charset="0"/>
              </a:rPr>
              <a:t>ultricies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purus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lectus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malesuada</a:t>
            </a:r>
            <a:r>
              <a:rPr lang="en-US" sz="1600" dirty="0">
                <a:solidFill>
                  <a:srgbClr val="1D1D1D"/>
                </a:solidFill>
                <a:latin typeface="Barlow" panose="00000500000000000000" pitchFamily="2" charset="0"/>
              </a:rPr>
              <a:t> libero, sit </a:t>
            </a:r>
            <a:r>
              <a:rPr lang="en-US" sz="1600" dirty="0" err="1">
                <a:solidFill>
                  <a:srgbClr val="1D1D1D"/>
                </a:solidFill>
                <a:latin typeface="Barlow" panose="00000500000000000000" pitchFamily="2" charset="0"/>
              </a:rPr>
              <a:t>amet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commodo</a:t>
            </a:r>
            <a:r>
              <a:rPr lang="en-US" sz="1600" dirty="0">
                <a:solidFill>
                  <a:srgbClr val="1D1D1D"/>
                </a:solidFill>
                <a:latin typeface="Barlow" panose="00000500000000000000" pitchFamily="2" charset="0"/>
              </a:rPr>
              <a:t> magna eros </a:t>
            </a:r>
            <a:r>
              <a:rPr lang="en-US" sz="1600" dirty="0" err="1">
                <a:solidFill>
                  <a:srgbClr val="1D1D1D"/>
                </a:solidFill>
                <a:latin typeface="Barlow" panose="00000500000000000000" pitchFamily="2" charset="0"/>
              </a:rPr>
              <a:t>quis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urna</a:t>
            </a:r>
            <a:r>
              <a:rPr lang="en-US" sz="1600" dirty="0">
                <a:solidFill>
                  <a:srgbClr val="1D1D1D"/>
                </a:solidFill>
                <a:latin typeface="Barlow" panose="00000500000000000000" pitchFamily="2" charset="0"/>
              </a:rPr>
              <a:t>. Nunc </a:t>
            </a:r>
            <a:r>
              <a:rPr lang="en-US" sz="1600" dirty="0" err="1">
                <a:solidFill>
                  <a:srgbClr val="1D1D1D"/>
                </a:solidFill>
                <a:latin typeface="Barlow" panose="00000500000000000000" pitchFamily="2" charset="0"/>
              </a:rPr>
              <a:t>viverra</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imperdiet</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enim</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Fusce</a:t>
            </a:r>
            <a:r>
              <a:rPr lang="en-US" sz="1600" dirty="0">
                <a:solidFill>
                  <a:srgbClr val="1D1D1D"/>
                </a:solidFill>
                <a:latin typeface="Barlow" panose="00000500000000000000" pitchFamily="2" charset="0"/>
              </a:rPr>
              <a:t> est. </a:t>
            </a:r>
            <a:r>
              <a:rPr lang="en-US" sz="1600" dirty="0" err="1">
                <a:solidFill>
                  <a:srgbClr val="1D1D1D"/>
                </a:solidFill>
                <a:latin typeface="Barlow" panose="00000500000000000000" pitchFamily="2" charset="0"/>
              </a:rPr>
              <a:t>Vivamus</a:t>
            </a:r>
            <a:r>
              <a:rPr lang="en-US" sz="1600" dirty="0">
                <a:solidFill>
                  <a:srgbClr val="1D1D1D"/>
                </a:solidFill>
                <a:latin typeface="Barlow" panose="00000500000000000000" pitchFamily="2" charset="0"/>
              </a:rPr>
              <a:t> a </a:t>
            </a:r>
            <a:r>
              <a:rPr lang="en-US" sz="1600" dirty="0" err="1">
                <a:solidFill>
                  <a:srgbClr val="1D1D1D"/>
                </a:solidFill>
                <a:latin typeface="Barlow" panose="00000500000000000000" pitchFamily="2" charset="0"/>
              </a:rPr>
              <a:t>tellus</a:t>
            </a:r>
            <a:r>
              <a:rPr lang="en-US" sz="1600" dirty="0">
                <a:solidFill>
                  <a:srgbClr val="1D1D1D"/>
                </a:solidFill>
                <a:latin typeface="Barlow" panose="00000500000000000000" pitchFamily="2" charset="0"/>
              </a:rPr>
              <a:t>. </a:t>
            </a:r>
            <a:r>
              <a:rPr lang="en-US" sz="1600" dirty="0" err="1">
                <a:solidFill>
                  <a:srgbClr val="1D1D1D"/>
                </a:solidFill>
                <a:latin typeface="Barlow" panose="00000500000000000000" pitchFamily="2" charset="0"/>
              </a:rPr>
              <a:t>Pellentesque</a:t>
            </a:r>
            <a:r>
              <a:rPr lang="en-US" sz="1600" dirty="0">
                <a:solidFill>
                  <a:srgbClr val="1D1D1D"/>
                </a:solidFill>
                <a:latin typeface="Barlow" panose="00000500000000000000" pitchFamily="2" charset="0"/>
              </a:rPr>
              <a:t> habitant </a:t>
            </a:r>
            <a:r>
              <a:rPr lang="en-US" sz="1600" dirty="0" err="1">
                <a:solidFill>
                  <a:srgbClr val="1D1D1D"/>
                </a:solidFill>
                <a:latin typeface="Barlow" panose="00000500000000000000" pitchFamily="2" charset="0"/>
              </a:rPr>
              <a:t>morbi</a:t>
            </a:r>
            <a:endParaRPr lang="en-US" sz="1600" dirty="0">
              <a:solidFill>
                <a:srgbClr val="1D1D1D"/>
              </a:solidFill>
              <a:latin typeface="Barlow"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p:cNvGrpSpPr/>
        <p:nvPr/>
      </p:nvGrpSpPr>
      <p:grpSpPr>
        <a:xfrm>
          <a:off x="0" y="0"/>
          <a:ext cx="0" cy="0"/>
          <a:chOff x="0" y="0"/>
          <a:chExt cx="0" cy="0"/>
        </a:xfrm>
      </p:grpSpPr>
      <p:sp>
        <p:nvSpPr>
          <p:cNvPr id="37" name="TextBox 37"/>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THE PROBLEM</a:t>
            </a:r>
          </a:p>
        </p:txBody>
      </p:sp>
      <p:grpSp>
        <p:nvGrpSpPr>
          <p:cNvPr id="16" name="Gruppe 15">
            <a:extLst>
              <a:ext uri="{FF2B5EF4-FFF2-40B4-BE49-F238E27FC236}">
                <a16:creationId xmlns:a16="http://schemas.microsoft.com/office/drawing/2014/main" id="{001AC956-FC5A-EA5A-8A9E-834609172FBD}"/>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78BF2C30-B129-ED17-05D9-ED8A71371535}"/>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ED93EEBC-DF63-6900-39C6-FD9CA01D72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23" name="TextBox 8">
            <a:extLst>
              <a:ext uri="{FF2B5EF4-FFF2-40B4-BE49-F238E27FC236}">
                <a16:creationId xmlns:a16="http://schemas.microsoft.com/office/drawing/2014/main" id="{EC9D11A0-1517-45BA-64A2-57C4BC751230}"/>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sp>
        <p:nvSpPr>
          <p:cNvPr id="3" name="TextBox 37">
            <a:extLst>
              <a:ext uri="{FF2B5EF4-FFF2-40B4-BE49-F238E27FC236}">
                <a16:creationId xmlns:a16="http://schemas.microsoft.com/office/drawing/2014/main" id="{81766866-58F3-9825-2278-E842170BE9FC}"/>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E6BE5C46-D094-3612-7CF6-074B267767DF}"/>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5" name="TextBox 28">
            <a:extLst>
              <a:ext uri="{FF2B5EF4-FFF2-40B4-BE49-F238E27FC236}">
                <a16:creationId xmlns:a16="http://schemas.microsoft.com/office/drawing/2014/main" id="{C84B1579-2A4C-4E46-FAEA-7987CA5A3E3F}"/>
              </a:ext>
            </a:extLst>
          </p:cNvPr>
          <p:cNvSpPr txBox="1"/>
          <p:nvPr/>
        </p:nvSpPr>
        <p:spPr>
          <a:xfrm>
            <a:off x="1147355" y="4700767"/>
            <a:ext cx="8462554" cy="1231106"/>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Use bullets to highlight the most important characteristics of your technology</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Keep them short</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 and precise</a:t>
            </a:r>
          </a:p>
        </p:txBody>
      </p:sp>
      <p:sp>
        <p:nvSpPr>
          <p:cNvPr id="7" name="TextBox 28">
            <a:extLst>
              <a:ext uri="{FF2B5EF4-FFF2-40B4-BE49-F238E27FC236}">
                <a16:creationId xmlns:a16="http://schemas.microsoft.com/office/drawing/2014/main" id="{87AF3E81-0F16-6C82-B83C-A422DD5E645C}"/>
              </a:ext>
            </a:extLst>
          </p:cNvPr>
          <p:cNvSpPr txBox="1"/>
          <p:nvPr/>
        </p:nvSpPr>
        <p:spPr>
          <a:xfrm>
            <a:off x="11582400" y="4700767"/>
            <a:ext cx="4231277" cy="246221"/>
          </a:xfrm>
          <a:prstGeom prst="rect">
            <a:avLst/>
          </a:prstGeom>
          <a:effectLst/>
        </p:spPr>
        <p:txBody>
          <a:bodyPr wrap="square" lIns="0" tIns="0" rIns="0" bIns="0" rtlCol="0" anchor="t">
            <a:spAutoFit/>
          </a:bodyPr>
          <a:lstStyle/>
          <a:p>
            <a:pPr algn="ctr" defTabSz="609630"/>
            <a:r>
              <a:rPr lang="en-US" sz="1600" b="1" dirty="0">
                <a:solidFill>
                  <a:schemeClr val="bg1">
                    <a:lumMod val="95000"/>
                  </a:schemeClr>
                </a:solidFill>
                <a:latin typeface="Barlow" panose="00000500000000000000" pitchFamily="2" charset="0"/>
              </a:rPr>
              <a:t>Add illustrations and pictures as you want</a:t>
            </a:r>
          </a:p>
        </p:txBody>
      </p:sp>
    </p:spTree>
    <p:extLst>
      <p:ext uri="{BB962C8B-B14F-4D97-AF65-F5344CB8AC3E}">
        <p14:creationId xmlns:p14="http://schemas.microsoft.com/office/powerpoint/2010/main" val="426743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a:extLst>
            <a:ext uri="{FF2B5EF4-FFF2-40B4-BE49-F238E27FC236}">
              <a16:creationId xmlns:a16="http://schemas.microsoft.com/office/drawing/2014/main" id="{201C5E71-33DD-711D-9901-558A09A4754A}"/>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ACD6B456-5814-A753-16A1-44860E07BE32}"/>
              </a:ext>
            </a:extLst>
          </p:cNvPr>
          <p:cNvSpPr>
            <a:spLocks noGrp="1" noRot="1" noMove="1" noResize="1" noEditPoints="1" noAdjustHandles="1" noChangeArrowheads="1" noChangeShapeType="1"/>
          </p:cNvSpPr>
          <p:nvPr/>
        </p:nvSpPr>
        <p:spPr>
          <a:xfrm>
            <a:off x="10134600" y="0"/>
            <a:ext cx="81534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TextBox 37">
            <a:extLst>
              <a:ext uri="{FF2B5EF4-FFF2-40B4-BE49-F238E27FC236}">
                <a16:creationId xmlns:a16="http://schemas.microsoft.com/office/drawing/2014/main" id="{0498D13D-4E9E-97FA-4E3B-AC8FCF799EBA}"/>
              </a:ext>
            </a:extLst>
          </p:cNvPr>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THE SOLUTION</a:t>
            </a:r>
          </a:p>
        </p:txBody>
      </p:sp>
      <p:grpSp>
        <p:nvGrpSpPr>
          <p:cNvPr id="16" name="Gruppe 15">
            <a:extLst>
              <a:ext uri="{FF2B5EF4-FFF2-40B4-BE49-F238E27FC236}">
                <a16:creationId xmlns:a16="http://schemas.microsoft.com/office/drawing/2014/main" id="{72F1046A-B5FD-FDDC-EC21-FC1001AA67DF}"/>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DB485B44-0D68-52C5-540F-FF1FFD913C80}"/>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17768BDA-23CE-F45A-E933-28D1E4DACD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23" name="TextBox 8">
            <a:extLst>
              <a:ext uri="{FF2B5EF4-FFF2-40B4-BE49-F238E27FC236}">
                <a16:creationId xmlns:a16="http://schemas.microsoft.com/office/drawing/2014/main" id="{8507F812-E9C1-36FE-B5B3-B356CD989C48}"/>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sp>
        <p:nvSpPr>
          <p:cNvPr id="3" name="TextBox 37">
            <a:extLst>
              <a:ext uri="{FF2B5EF4-FFF2-40B4-BE49-F238E27FC236}">
                <a16:creationId xmlns:a16="http://schemas.microsoft.com/office/drawing/2014/main" id="{57D11640-C24D-DA05-149F-7FE10C842CD3}"/>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AFBFACAA-185B-A76C-F595-A099E50D7994}"/>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5" name="TextBox 28">
            <a:extLst>
              <a:ext uri="{FF2B5EF4-FFF2-40B4-BE49-F238E27FC236}">
                <a16:creationId xmlns:a16="http://schemas.microsoft.com/office/drawing/2014/main" id="{C8D61285-9928-47A1-65B0-F6A4960BB649}"/>
              </a:ext>
            </a:extLst>
          </p:cNvPr>
          <p:cNvSpPr txBox="1"/>
          <p:nvPr/>
        </p:nvSpPr>
        <p:spPr>
          <a:xfrm>
            <a:off x="1147355" y="4700767"/>
            <a:ext cx="8462554" cy="1231106"/>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Use bullets to highlight the most important characteristics of your technology</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Keep them short</a:t>
            </a:r>
          </a:p>
          <a:p>
            <a:pPr marL="285750" indent="-285750" defTabSz="609630">
              <a:buFont typeface="Wingdings" panose="05000000000000000000" pitchFamily="2" charset="2"/>
              <a:buChar char="§"/>
            </a:pPr>
            <a:endParaRPr lang="en-US" sz="1600" dirty="0">
              <a:solidFill>
                <a:schemeClr val="bg1">
                  <a:lumMod val="95000"/>
                </a:schemeClr>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chemeClr val="bg1">
                    <a:lumMod val="95000"/>
                  </a:schemeClr>
                </a:solidFill>
                <a:latin typeface="Barlow" panose="00000500000000000000" pitchFamily="2" charset="0"/>
              </a:rPr>
              <a:t>.. and precise</a:t>
            </a:r>
          </a:p>
        </p:txBody>
      </p:sp>
      <p:sp>
        <p:nvSpPr>
          <p:cNvPr id="7" name="TextBox 28">
            <a:extLst>
              <a:ext uri="{FF2B5EF4-FFF2-40B4-BE49-F238E27FC236}">
                <a16:creationId xmlns:a16="http://schemas.microsoft.com/office/drawing/2014/main" id="{61953228-B464-AE43-3097-6F440145D49B}"/>
              </a:ext>
            </a:extLst>
          </p:cNvPr>
          <p:cNvSpPr txBox="1"/>
          <p:nvPr/>
        </p:nvSpPr>
        <p:spPr>
          <a:xfrm>
            <a:off x="12095661" y="4700767"/>
            <a:ext cx="4231277" cy="246221"/>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illustrations and pictures as you want</a:t>
            </a:r>
          </a:p>
        </p:txBody>
      </p:sp>
    </p:spTree>
    <p:extLst>
      <p:ext uri="{BB962C8B-B14F-4D97-AF65-F5344CB8AC3E}">
        <p14:creationId xmlns:p14="http://schemas.microsoft.com/office/powerpoint/2010/main" val="4181926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e 10">
            <a:extLst>
              <a:ext uri="{FF2B5EF4-FFF2-40B4-BE49-F238E27FC236}">
                <a16:creationId xmlns:a16="http://schemas.microsoft.com/office/drawing/2014/main" id="{DD14533A-055E-B2A4-CBAA-790F97E286D0}"/>
              </a:ext>
            </a:extLst>
          </p:cNvPr>
          <p:cNvGrpSpPr/>
          <p:nvPr/>
        </p:nvGrpSpPr>
        <p:grpSpPr>
          <a:xfrm>
            <a:off x="685800" y="8877300"/>
            <a:ext cx="1035836" cy="845744"/>
            <a:chOff x="16334085" y="8934674"/>
            <a:chExt cx="1035836" cy="845744"/>
          </a:xfrm>
        </p:grpSpPr>
        <p:pic>
          <p:nvPicPr>
            <p:cNvPr id="12" name="Billede 11" descr="Et billede, der indeholder sort, mørke&#10;&#10;Automatisk genereret beskrivelse">
              <a:extLst>
                <a:ext uri="{FF2B5EF4-FFF2-40B4-BE49-F238E27FC236}">
                  <a16:creationId xmlns:a16="http://schemas.microsoft.com/office/drawing/2014/main" id="{E1044041-D07E-1BD6-1C67-CDCC002726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721" b="19664"/>
            <a:stretch/>
          </p:blipFill>
          <p:spPr>
            <a:xfrm>
              <a:off x="16334085" y="9234307"/>
              <a:ext cx="1027598" cy="367560"/>
            </a:xfrm>
            <a:prstGeom prst="rect">
              <a:avLst/>
            </a:prstGeom>
          </p:spPr>
        </p:pic>
        <p:sp>
          <p:nvSpPr>
            <p:cNvPr id="13" name="TextBox 4">
              <a:extLst>
                <a:ext uri="{FF2B5EF4-FFF2-40B4-BE49-F238E27FC236}">
                  <a16:creationId xmlns:a16="http://schemas.microsoft.com/office/drawing/2014/main" id="{F1EE5DE3-FFFB-828A-BBB8-2B9E25B07917}"/>
                </a:ext>
              </a:extLst>
            </p:cNvPr>
            <p:cNvSpPr txBox="1"/>
            <p:nvPr/>
          </p:nvSpPr>
          <p:spPr>
            <a:xfrm>
              <a:off x="16444350" y="8934674"/>
              <a:ext cx="925571" cy="845744"/>
            </a:xfrm>
            <a:prstGeom prst="rect">
              <a:avLst/>
            </a:prstGeom>
          </p:spPr>
          <p:txBody>
            <a:bodyPr wrap="square" lIns="0" tIns="0" rIns="0" bIns="0" rtlCol="0" anchor="ctr">
              <a:spAutoFit/>
            </a:bodyPr>
            <a:lstStyle/>
            <a:p>
              <a:pPr algn="ctr">
                <a:lnSpc>
                  <a:spcPts val="8466"/>
                </a:lnSpc>
              </a:pPr>
              <a:r>
                <a:rPr lang="en-US" sz="1150" dirty="0">
                  <a:ln w="6350">
                    <a:solidFill>
                      <a:srgbClr val="211A52"/>
                    </a:solidFill>
                  </a:ln>
                  <a:noFill/>
                  <a:latin typeface="Barlow Black" panose="00000A00000000000000" pitchFamily="2" charset="0"/>
                </a:rPr>
                <a:t>PILOT GRANT</a:t>
              </a:r>
            </a:p>
          </p:txBody>
        </p:sp>
      </p:grpSp>
      <p:sp>
        <p:nvSpPr>
          <p:cNvPr id="3" name="TextBox 37">
            <a:extLst>
              <a:ext uri="{FF2B5EF4-FFF2-40B4-BE49-F238E27FC236}">
                <a16:creationId xmlns:a16="http://schemas.microsoft.com/office/drawing/2014/main" id="{9B911515-BCFE-87BE-4B74-6E519C51524E}"/>
              </a:ext>
            </a:extLst>
          </p:cNvPr>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TECHNOLOGY DESCRIPTION</a:t>
            </a:r>
          </a:p>
        </p:txBody>
      </p:sp>
      <p:sp>
        <p:nvSpPr>
          <p:cNvPr id="4" name="TextBox 8">
            <a:extLst>
              <a:ext uri="{FF2B5EF4-FFF2-40B4-BE49-F238E27FC236}">
                <a16:creationId xmlns:a16="http://schemas.microsoft.com/office/drawing/2014/main" id="{43612709-3316-E930-F780-91478EB1F026}"/>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R2B PILOT GRANT APPLICATION</a:t>
            </a:r>
          </a:p>
        </p:txBody>
      </p:sp>
      <p:sp>
        <p:nvSpPr>
          <p:cNvPr id="5" name="TextBox 37">
            <a:extLst>
              <a:ext uri="{FF2B5EF4-FFF2-40B4-BE49-F238E27FC236}">
                <a16:creationId xmlns:a16="http://schemas.microsoft.com/office/drawing/2014/main" id="{8DE413CB-CBF3-9048-1C00-F2BAABD08355}"/>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1D1D1D"/>
                </a:solidFill>
                <a:latin typeface="Barlow Medium" panose="00000600000000000000" pitchFamily="2" charset="0"/>
              </a:rPr>
              <a:t>Secondary titel if necessary</a:t>
            </a:r>
          </a:p>
        </p:txBody>
      </p:sp>
      <p:sp>
        <p:nvSpPr>
          <p:cNvPr id="7" name="TextBox 28">
            <a:extLst>
              <a:ext uri="{FF2B5EF4-FFF2-40B4-BE49-F238E27FC236}">
                <a16:creationId xmlns:a16="http://schemas.microsoft.com/office/drawing/2014/main" id="{3849974B-62C4-C48C-B627-A52EEB5B897D}"/>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Add your own text..</a:t>
            </a:r>
          </a:p>
        </p:txBody>
      </p:sp>
      <p:sp>
        <p:nvSpPr>
          <p:cNvPr id="8" name="TextBox 28">
            <a:extLst>
              <a:ext uri="{FF2B5EF4-FFF2-40B4-BE49-F238E27FC236}">
                <a16:creationId xmlns:a16="http://schemas.microsoft.com/office/drawing/2014/main" id="{D24F1BE5-806F-BF4D-E3B5-3B2F0A1845B0}"/>
              </a:ext>
            </a:extLst>
          </p:cNvPr>
          <p:cNvSpPr txBox="1"/>
          <p:nvPr/>
        </p:nvSpPr>
        <p:spPr>
          <a:xfrm>
            <a:off x="1147355" y="4700767"/>
            <a:ext cx="8462554" cy="1231106"/>
          </a:xfrm>
          <a:prstGeom prst="rect">
            <a:avLst/>
          </a:prstGeom>
          <a:effectLst/>
        </p:spPr>
        <p:txBody>
          <a:bodyPr wrap="square" lIns="0" tIns="0" rIns="0" bIns="0" rtlCol="0" anchor="t">
            <a:spAutoFit/>
          </a:bodyPr>
          <a:lstStyle/>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Use bullets to highlight the most important characteristics of your technology</a:t>
            </a:r>
          </a:p>
          <a:p>
            <a:pPr marL="285750" indent="-285750" defTabSz="609630">
              <a:buFont typeface="Wingdings" panose="05000000000000000000" pitchFamily="2" charset="2"/>
              <a:buChar char="§"/>
            </a:pPr>
            <a:endParaRPr lang="en-US" sz="1600" dirty="0">
              <a:solidFill>
                <a:srgbClr val="1D1D1D"/>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Keep them short</a:t>
            </a:r>
          </a:p>
          <a:p>
            <a:pPr marL="285750" indent="-285750" defTabSz="609630">
              <a:buFont typeface="Wingdings" panose="05000000000000000000" pitchFamily="2" charset="2"/>
              <a:buChar char="§"/>
            </a:pPr>
            <a:endParaRPr lang="en-US" sz="1600" dirty="0">
              <a:solidFill>
                <a:srgbClr val="1D1D1D"/>
              </a:solidFill>
              <a:latin typeface="Barlow" panose="00000500000000000000" pitchFamily="2" charset="0"/>
            </a:endParaRPr>
          </a:p>
          <a:p>
            <a:pPr marL="285750" indent="-285750" defTabSz="609630">
              <a:buFont typeface="Wingdings" panose="05000000000000000000" pitchFamily="2" charset="2"/>
              <a:buChar char="§"/>
            </a:pPr>
            <a:r>
              <a:rPr lang="en-US" sz="1600" dirty="0">
                <a:solidFill>
                  <a:srgbClr val="1D1D1D"/>
                </a:solidFill>
                <a:latin typeface="Barlow" panose="00000500000000000000" pitchFamily="2" charset="0"/>
              </a:rPr>
              <a:t>.. and precise</a:t>
            </a:r>
          </a:p>
        </p:txBody>
      </p:sp>
      <p:sp>
        <p:nvSpPr>
          <p:cNvPr id="10" name="TextBox 28">
            <a:extLst>
              <a:ext uri="{FF2B5EF4-FFF2-40B4-BE49-F238E27FC236}">
                <a16:creationId xmlns:a16="http://schemas.microsoft.com/office/drawing/2014/main" id="{DAD1969C-0AB7-854C-C5C8-84D2E45C8162}"/>
              </a:ext>
            </a:extLst>
          </p:cNvPr>
          <p:cNvSpPr txBox="1"/>
          <p:nvPr/>
        </p:nvSpPr>
        <p:spPr>
          <a:xfrm>
            <a:off x="11582400" y="4700767"/>
            <a:ext cx="4231277" cy="246221"/>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illustrations and pictures as you want</a:t>
            </a:r>
          </a:p>
        </p:txBody>
      </p:sp>
    </p:spTree>
    <p:extLst>
      <p:ext uri="{BB962C8B-B14F-4D97-AF65-F5344CB8AC3E}">
        <p14:creationId xmlns:p14="http://schemas.microsoft.com/office/powerpoint/2010/main" val="221652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991101"/>
            <a:ext cx="18288000" cy="5295900"/>
          </a:xfrm>
          <a:prstGeom prst="rect">
            <a:avLst/>
          </a:prstGeom>
          <a:solidFill>
            <a:srgbClr val="1D1D1D"/>
          </a:solidFill>
        </p:spPr>
        <p:txBody>
          <a:bodyPr/>
          <a:lstStyle/>
          <a:p>
            <a:endParaRPr lang="da-DK"/>
          </a:p>
        </p:txBody>
      </p:sp>
      <p:sp>
        <p:nvSpPr>
          <p:cNvPr id="13" name="TextBox 37">
            <a:extLst>
              <a:ext uri="{FF2B5EF4-FFF2-40B4-BE49-F238E27FC236}">
                <a16:creationId xmlns:a16="http://schemas.microsoft.com/office/drawing/2014/main" id="{C780A412-0069-C0B8-FAE0-B63936E1CB13}"/>
              </a:ext>
            </a:extLst>
          </p:cNvPr>
          <p:cNvSpPr txBox="1"/>
          <p:nvPr/>
        </p:nvSpPr>
        <p:spPr>
          <a:xfrm>
            <a:off x="1138646" y="1586369"/>
            <a:ext cx="8691154" cy="705321"/>
          </a:xfrm>
          <a:prstGeom prst="rect">
            <a:avLst/>
          </a:prstGeom>
        </p:spPr>
        <p:txBody>
          <a:bodyPr wrap="square" lIns="0" tIns="0" rIns="0" bIns="0" rtlCol="0" anchor="t">
            <a:spAutoFit/>
          </a:bodyPr>
          <a:lstStyle/>
          <a:p>
            <a:pPr defTabSz="914445">
              <a:lnSpc>
                <a:spcPts val="5501"/>
              </a:lnSpc>
            </a:pPr>
            <a:r>
              <a:rPr lang="en-US" sz="4800" dirty="0">
                <a:solidFill>
                  <a:srgbClr val="1D1D1D"/>
                </a:solidFill>
                <a:latin typeface="Barlow Black" panose="00000A00000000000000" pitchFamily="2" charset="0"/>
              </a:rPr>
              <a:t>TECHNOLOGY APPLICATIONS</a:t>
            </a:r>
          </a:p>
        </p:txBody>
      </p:sp>
      <p:sp>
        <p:nvSpPr>
          <p:cNvPr id="14" name="TextBox 8">
            <a:extLst>
              <a:ext uri="{FF2B5EF4-FFF2-40B4-BE49-F238E27FC236}">
                <a16:creationId xmlns:a16="http://schemas.microsoft.com/office/drawing/2014/main" id="{749633A0-EC8A-E362-4D14-ADC0091C17D1}"/>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211A52"/>
                </a:solidFill>
                <a:latin typeface="Barlow Medium"/>
              </a:rPr>
              <a:t>R2B PILOT GRANT APPLICATION</a:t>
            </a:r>
          </a:p>
        </p:txBody>
      </p:sp>
      <p:sp>
        <p:nvSpPr>
          <p:cNvPr id="15" name="TextBox 37">
            <a:extLst>
              <a:ext uri="{FF2B5EF4-FFF2-40B4-BE49-F238E27FC236}">
                <a16:creationId xmlns:a16="http://schemas.microsoft.com/office/drawing/2014/main" id="{43BD8FB8-8A20-BE65-1E91-E77EAC052C2F}"/>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1D1D1D"/>
                </a:solidFill>
                <a:latin typeface="Barlow Medium" panose="00000600000000000000" pitchFamily="2" charset="0"/>
              </a:rPr>
              <a:t>Secondary titel if necessary</a:t>
            </a:r>
          </a:p>
        </p:txBody>
      </p:sp>
      <p:sp>
        <p:nvSpPr>
          <p:cNvPr id="16" name="TextBox 28">
            <a:extLst>
              <a:ext uri="{FF2B5EF4-FFF2-40B4-BE49-F238E27FC236}">
                <a16:creationId xmlns:a16="http://schemas.microsoft.com/office/drawing/2014/main" id="{240CC298-7E09-EF33-779C-D6D69DEDD803}"/>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rgbClr val="1D1D1D"/>
                </a:solidFill>
                <a:latin typeface="Barlow" panose="00000500000000000000" pitchFamily="2" charset="0"/>
              </a:rPr>
              <a:t>Add your own text..</a:t>
            </a:r>
          </a:p>
        </p:txBody>
      </p:sp>
      <p:sp>
        <p:nvSpPr>
          <p:cNvPr id="17" name="TextBox 11">
            <a:extLst>
              <a:ext uri="{FF2B5EF4-FFF2-40B4-BE49-F238E27FC236}">
                <a16:creationId xmlns:a16="http://schemas.microsoft.com/office/drawing/2014/main" id="{C2003607-EAFF-4A00-C5E9-8AA035D18D80}"/>
              </a:ext>
            </a:extLst>
          </p:cNvPr>
          <p:cNvSpPr txBox="1"/>
          <p:nvPr/>
        </p:nvSpPr>
        <p:spPr>
          <a:xfrm>
            <a:off x="1138647"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18" name="TextBox 28">
            <a:extLst>
              <a:ext uri="{FF2B5EF4-FFF2-40B4-BE49-F238E27FC236}">
                <a16:creationId xmlns:a16="http://schemas.microsoft.com/office/drawing/2014/main" id="{FEEEA0EB-CFFA-B6C5-D51B-AB364CA05F23}"/>
              </a:ext>
            </a:extLst>
          </p:cNvPr>
          <p:cNvSpPr txBox="1"/>
          <p:nvPr/>
        </p:nvSpPr>
        <p:spPr>
          <a:xfrm>
            <a:off x="1138647"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1" name="TextBox 11">
            <a:extLst>
              <a:ext uri="{FF2B5EF4-FFF2-40B4-BE49-F238E27FC236}">
                <a16:creationId xmlns:a16="http://schemas.microsoft.com/office/drawing/2014/main" id="{89062E12-8359-126E-15B7-BA76AB1754F2}"/>
              </a:ext>
            </a:extLst>
          </p:cNvPr>
          <p:cNvSpPr txBox="1"/>
          <p:nvPr/>
        </p:nvSpPr>
        <p:spPr>
          <a:xfrm>
            <a:off x="5289370"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2" name="TextBox 28">
            <a:extLst>
              <a:ext uri="{FF2B5EF4-FFF2-40B4-BE49-F238E27FC236}">
                <a16:creationId xmlns:a16="http://schemas.microsoft.com/office/drawing/2014/main" id="{186C0495-38F3-6B9F-C6E2-9F94FD361561}"/>
              </a:ext>
            </a:extLst>
          </p:cNvPr>
          <p:cNvSpPr txBox="1"/>
          <p:nvPr/>
        </p:nvSpPr>
        <p:spPr>
          <a:xfrm>
            <a:off x="5289370"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3" name="TextBox 11">
            <a:extLst>
              <a:ext uri="{FF2B5EF4-FFF2-40B4-BE49-F238E27FC236}">
                <a16:creationId xmlns:a16="http://schemas.microsoft.com/office/drawing/2014/main" id="{D0091A51-FFBD-E1E8-87BD-3902AF5F0C20}"/>
              </a:ext>
            </a:extLst>
          </p:cNvPr>
          <p:cNvSpPr txBox="1"/>
          <p:nvPr/>
        </p:nvSpPr>
        <p:spPr>
          <a:xfrm>
            <a:off x="9440093"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4" name="TextBox 28">
            <a:extLst>
              <a:ext uri="{FF2B5EF4-FFF2-40B4-BE49-F238E27FC236}">
                <a16:creationId xmlns:a16="http://schemas.microsoft.com/office/drawing/2014/main" id="{4D025D6D-7D7A-0528-C140-0F39C96751D3}"/>
              </a:ext>
            </a:extLst>
          </p:cNvPr>
          <p:cNvSpPr txBox="1"/>
          <p:nvPr/>
        </p:nvSpPr>
        <p:spPr>
          <a:xfrm>
            <a:off x="9440093"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5" name="TextBox 11">
            <a:extLst>
              <a:ext uri="{FF2B5EF4-FFF2-40B4-BE49-F238E27FC236}">
                <a16:creationId xmlns:a16="http://schemas.microsoft.com/office/drawing/2014/main" id="{6CA90AF8-4D1B-DBE0-4310-ABE4AB0459D9}"/>
              </a:ext>
            </a:extLst>
          </p:cNvPr>
          <p:cNvSpPr txBox="1"/>
          <p:nvPr/>
        </p:nvSpPr>
        <p:spPr>
          <a:xfrm>
            <a:off x="13590816" y="5758095"/>
            <a:ext cx="3814354" cy="276999"/>
          </a:xfrm>
          <a:prstGeom prst="rect">
            <a:avLst/>
          </a:prstGeom>
          <a:effectLst/>
        </p:spPr>
        <p:txBody>
          <a:bodyPr wrap="square" lIns="0" tIns="0" rIns="0" bIns="0" rtlCol="0" anchor="ctr">
            <a:spAutoFit/>
          </a:bodyPr>
          <a:lstStyle/>
          <a:p>
            <a:pPr defTabSz="609630"/>
            <a:r>
              <a:rPr lang="en-US" b="1" spc="243" dirty="0">
                <a:solidFill>
                  <a:srgbClr val="FFFFFF"/>
                </a:solidFill>
                <a:latin typeface="Barlow ExtraBold" panose="00000900000000000000" pitchFamily="2" charset="0"/>
              </a:rPr>
              <a:t>Application</a:t>
            </a:r>
          </a:p>
        </p:txBody>
      </p:sp>
      <p:sp>
        <p:nvSpPr>
          <p:cNvPr id="26" name="TextBox 28">
            <a:extLst>
              <a:ext uri="{FF2B5EF4-FFF2-40B4-BE49-F238E27FC236}">
                <a16:creationId xmlns:a16="http://schemas.microsoft.com/office/drawing/2014/main" id="{4F71DD5E-56EE-5F68-45D9-9C1FFA5207FD}"/>
              </a:ext>
            </a:extLst>
          </p:cNvPr>
          <p:cNvSpPr txBox="1"/>
          <p:nvPr/>
        </p:nvSpPr>
        <p:spPr>
          <a:xfrm>
            <a:off x="13590816" y="6108634"/>
            <a:ext cx="38143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27" name="TextBox 28">
            <a:extLst>
              <a:ext uri="{FF2B5EF4-FFF2-40B4-BE49-F238E27FC236}">
                <a16:creationId xmlns:a16="http://schemas.microsoft.com/office/drawing/2014/main" id="{4F3DF91E-192D-668C-1FBB-C0718EDC212A}"/>
              </a:ext>
            </a:extLst>
          </p:cNvPr>
          <p:cNvSpPr txBox="1"/>
          <p:nvPr/>
        </p:nvSpPr>
        <p:spPr>
          <a:xfrm>
            <a:off x="11887200" y="3009900"/>
            <a:ext cx="4231277" cy="246221"/>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illustrations and pictures as you want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
          <a:extLst>
            <a:ext uri="{FF2B5EF4-FFF2-40B4-BE49-F238E27FC236}">
              <a16:creationId xmlns:a16="http://schemas.microsoft.com/office/drawing/2014/main" id="{05EA1232-EE0E-D475-7F66-FB395AF51BD9}"/>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DFD5D527-C367-69B5-CE2A-18959AD33F89}"/>
              </a:ext>
            </a:extLst>
          </p:cNvPr>
          <p:cNvSpPr>
            <a:spLocks noGrp="1" noRot="1" noMove="1" noResize="1" noEditPoints="1" noAdjustHandles="1" noChangeArrowheads="1" noChangeShapeType="1"/>
          </p:cNvSpPr>
          <p:nvPr/>
        </p:nvSpPr>
        <p:spPr>
          <a:xfrm>
            <a:off x="10134600" y="0"/>
            <a:ext cx="8153400"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If possible describe the</a:t>
            </a:r>
            <a:r>
              <a:rPr lang="da-DK" baseline="0"/>
              <a:t> expected market.</a:t>
            </a:r>
            <a:endParaRPr lang="da-DK" dirty="0"/>
          </a:p>
        </p:txBody>
      </p:sp>
      <p:sp>
        <p:nvSpPr>
          <p:cNvPr id="37" name="TextBox 37">
            <a:extLst>
              <a:ext uri="{FF2B5EF4-FFF2-40B4-BE49-F238E27FC236}">
                <a16:creationId xmlns:a16="http://schemas.microsoft.com/office/drawing/2014/main" id="{7E38E1EC-3504-779A-0EEE-4F26D0D5F6B4}"/>
              </a:ext>
            </a:extLst>
          </p:cNvPr>
          <p:cNvSpPr txBox="1"/>
          <p:nvPr/>
        </p:nvSpPr>
        <p:spPr>
          <a:xfrm>
            <a:off x="1138646" y="1586369"/>
            <a:ext cx="7852954" cy="705321"/>
          </a:xfrm>
          <a:prstGeom prst="rect">
            <a:avLst/>
          </a:prstGeom>
        </p:spPr>
        <p:txBody>
          <a:bodyPr wrap="square" lIns="0" tIns="0" rIns="0" bIns="0" rtlCol="0" anchor="t">
            <a:spAutoFit/>
          </a:bodyPr>
          <a:lstStyle/>
          <a:p>
            <a:pPr defTabSz="914445">
              <a:lnSpc>
                <a:spcPts val="5501"/>
              </a:lnSpc>
            </a:pPr>
            <a:r>
              <a:rPr lang="en-US" sz="4800" dirty="0">
                <a:solidFill>
                  <a:srgbClr val="FFFFFF"/>
                </a:solidFill>
                <a:latin typeface="Barlow Black" panose="00000A00000000000000" pitchFamily="2" charset="0"/>
              </a:rPr>
              <a:t>THE MARKET</a:t>
            </a:r>
          </a:p>
        </p:txBody>
      </p:sp>
      <p:grpSp>
        <p:nvGrpSpPr>
          <p:cNvPr id="16" name="Gruppe 15">
            <a:extLst>
              <a:ext uri="{FF2B5EF4-FFF2-40B4-BE49-F238E27FC236}">
                <a16:creationId xmlns:a16="http://schemas.microsoft.com/office/drawing/2014/main" id="{0DD5C756-07D3-D98F-99EE-76BD9F839E53}"/>
              </a:ext>
            </a:extLst>
          </p:cNvPr>
          <p:cNvGrpSpPr/>
          <p:nvPr/>
        </p:nvGrpSpPr>
        <p:grpSpPr>
          <a:xfrm>
            <a:off x="506663" y="8971525"/>
            <a:ext cx="1044074" cy="845744"/>
            <a:chOff x="6840621" y="3155547"/>
            <a:chExt cx="1422942" cy="1152644"/>
          </a:xfrm>
        </p:grpSpPr>
        <p:sp>
          <p:nvSpPr>
            <p:cNvPr id="2" name="TextBox 4">
              <a:extLst>
                <a:ext uri="{FF2B5EF4-FFF2-40B4-BE49-F238E27FC236}">
                  <a16:creationId xmlns:a16="http://schemas.microsoft.com/office/drawing/2014/main" id="{E42B84AC-AE0F-AAE0-436F-504AD85C8F34}"/>
                </a:ext>
              </a:extLst>
            </p:cNvPr>
            <p:cNvSpPr txBox="1"/>
            <p:nvPr/>
          </p:nvSpPr>
          <p:spPr>
            <a:xfrm>
              <a:off x="7002126" y="3155547"/>
              <a:ext cx="1261437" cy="1152644"/>
            </a:xfrm>
            <a:prstGeom prst="rect">
              <a:avLst/>
            </a:prstGeom>
          </p:spPr>
          <p:txBody>
            <a:bodyPr wrap="square" lIns="0" tIns="0" rIns="0" bIns="0" rtlCol="0" anchor="ctr">
              <a:spAutoFit/>
            </a:bodyPr>
            <a:lstStyle/>
            <a:p>
              <a:pPr algn="ctr">
                <a:lnSpc>
                  <a:spcPts val="8466"/>
                </a:lnSpc>
              </a:pPr>
              <a:r>
                <a:rPr lang="en-US" sz="1150" dirty="0">
                  <a:ln w="6350">
                    <a:solidFill>
                      <a:srgbClr val="ADC0CC"/>
                    </a:solidFill>
                  </a:ln>
                  <a:noFill/>
                  <a:latin typeface="Barlow Black" panose="00000A00000000000000" pitchFamily="2" charset="0"/>
                </a:rPr>
                <a:t>PILOT GRANT</a:t>
              </a:r>
            </a:p>
          </p:txBody>
        </p:sp>
        <p:pic>
          <p:nvPicPr>
            <p:cNvPr id="14" name="Billede 13" descr="Et billede, der indeholder Font/skrifttype, tekst, Grafik, grafisk design&#10;&#10;Automatisk genereret beskrivelse">
              <a:extLst>
                <a:ext uri="{FF2B5EF4-FFF2-40B4-BE49-F238E27FC236}">
                  <a16:creationId xmlns:a16="http://schemas.microsoft.com/office/drawing/2014/main" id="{0B9C61C3-6D1E-B038-FF23-5A82B80CAC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18846"/>
            <a:stretch/>
          </p:blipFill>
          <p:spPr>
            <a:xfrm>
              <a:off x="6840621" y="3563910"/>
              <a:ext cx="1422942" cy="500938"/>
            </a:xfrm>
            <a:prstGeom prst="rect">
              <a:avLst/>
            </a:prstGeom>
          </p:spPr>
        </p:pic>
      </p:grpSp>
      <p:sp>
        <p:nvSpPr>
          <p:cNvPr id="23" name="TextBox 8">
            <a:extLst>
              <a:ext uri="{FF2B5EF4-FFF2-40B4-BE49-F238E27FC236}">
                <a16:creationId xmlns:a16="http://schemas.microsoft.com/office/drawing/2014/main" id="{79F728E7-009D-B4FC-BD80-303631F9B60C}"/>
              </a:ext>
            </a:extLst>
          </p:cNvPr>
          <p:cNvSpPr txBox="1"/>
          <p:nvPr/>
        </p:nvSpPr>
        <p:spPr>
          <a:xfrm>
            <a:off x="1147355" y="1257300"/>
            <a:ext cx="5264208" cy="301035"/>
          </a:xfrm>
          <a:prstGeom prst="rect">
            <a:avLst/>
          </a:prstGeom>
        </p:spPr>
        <p:txBody>
          <a:bodyPr lIns="0" tIns="0" rIns="0" bIns="0" rtlCol="0" anchor="t">
            <a:spAutoFit/>
          </a:bodyPr>
          <a:lstStyle/>
          <a:p>
            <a:pPr algn="just">
              <a:lnSpc>
                <a:spcPts val="2624"/>
              </a:lnSpc>
            </a:pPr>
            <a:r>
              <a:rPr lang="en-US" sz="1600" spc="52" dirty="0">
                <a:solidFill>
                  <a:srgbClr val="ADC0CC"/>
                </a:solidFill>
                <a:latin typeface="Barlow Medium"/>
              </a:rPr>
              <a:t>R2B PILOT GRANT APPLICATION</a:t>
            </a:r>
          </a:p>
        </p:txBody>
      </p:sp>
      <p:sp>
        <p:nvSpPr>
          <p:cNvPr id="3" name="TextBox 37">
            <a:extLst>
              <a:ext uri="{FF2B5EF4-FFF2-40B4-BE49-F238E27FC236}">
                <a16:creationId xmlns:a16="http://schemas.microsoft.com/office/drawing/2014/main" id="{7A09D3C3-1E70-9FF7-D06F-69A6FB46A6B0}"/>
              </a:ext>
            </a:extLst>
          </p:cNvPr>
          <p:cNvSpPr txBox="1"/>
          <p:nvPr/>
        </p:nvSpPr>
        <p:spPr>
          <a:xfrm>
            <a:off x="1147355" y="2406657"/>
            <a:ext cx="7852954" cy="369332"/>
          </a:xfrm>
          <a:prstGeom prst="rect">
            <a:avLst/>
          </a:prstGeom>
        </p:spPr>
        <p:txBody>
          <a:bodyPr wrap="square" lIns="0" tIns="0" rIns="0" bIns="0" rtlCol="0" anchor="ctr">
            <a:spAutoFit/>
          </a:bodyPr>
          <a:lstStyle/>
          <a:p>
            <a:pPr defTabSz="914445"/>
            <a:r>
              <a:rPr lang="en-US" sz="2400" dirty="0">
                <a:solidFill>
                  <a:srgbClr val="FFFFFF"/>
                </a:solidFill>
                <a:latin typeface="Barlow Medium" panose="00000600000000000000" pitchFamily="2" charset="0"/>
              </a:rPr>
              <a:t>Secondary titel if necessary</a:t>
            </a:r>
          </a:p>
        </p:txBody>
      </p:sp>
      <p:sp>
        <p:nvSpPr>
          <p:cNvPr id="4" name="TextBox 28">
            <a:extLst>
              <a:ext uri="{FF2B5EF4-FFF2-40B4-BE49-F238E27FC236}">
                <a16:creationId xmlns:a16="http://schemas.microsoft.com/office/drawing/2014/main" id="{FBFAEAB8-B1CF-291A-1CCE-F8F5E262F9AF}"/>
              </a:ext>
            </a:extLst>
          </p:cNvPr>
          <p:cNvSpPr txBox="1"/>
          <p:nvPr/>
        </p:nvSpPr>
        <p:spPr>
          <a:xfrm>
            <a:off x="1147355" y="3678079"/>
            <a:ext cx="8462554" cy="246221"/>
          </a:xfrm>
          <a:prstGeom prst="rect">
            <a:avLst/>
          </a:prstGeom>
          <a:effectLst/>
        </p:spPr>
        <p:txBody>
          <a:bodyPr wrap="square" lIns="0" tIns="0" rIns="0" bIns="0" rtlCol="0" anchor="t">
            <a:spAutoFit/>
          </a:bodyPr>
          <a:lstStyle/>
          <a:p>
            <a:pPr defTabSz="609630"/>
            <a:r>
              <a:rPr lang="en-US" sz="1600" dirty="0">
                <a:solidFill>
                  <a:schemeClr val="bg1">
                    <a:lumMod val="95000"/>
                  </a:schemeClr>
                </a:solidFill>
                <a:latin typeface="Barlow" panose="00000500000000000000" pitchFamily="2" charset="0"/>
              </a:rPr>
              <a:t>Add your own text..</a:t>
            </a:r>
          </a:p>
        </p:txBody>
      </p:sp>
      <p:sp>
        <p:nvSpPr>
          <p:cNvPr id="7" name="TextBox 28">
            <a:extLst>
              <a:ext uri="{FF2B5EF4-FFF2-40B4-BE49-F238E27FC236}">
                <a16:creationId xmlns:a16="http://schemas.microsoft.com/office/drawing/2014/main" id="{C49EC4BF-7750-A4AA-F0BF-63D7CFC0841E}"/>
              </a:ext>
            </a:extLst>
          </p:cNvPr>
          <p:cNvSpPr txBox="1"/>
          <p:nvPr/>
        </p:nvSpPr>
        <p:spPr>
          <a:xfrm>
            <a:off x="12095661" y="4700767"/>
            <a:ext cx="4231277" cy="492443"/>
          </a:xfrm>
          <a:prstGeom prst="rect">
            <a:avLst/>
          </a:prstGeom>
          <a:effectLst/>
        </p:spPr>
        <p:txBody>
          <a:bodyPr wrap="square" lIns="0" tIns="0" rIns="0" bIns="0" rtlCol="0" anchor="t">
            <a:spAutoFit/>
          </a:bodyPr>
          <a:lstStyle/>
          <a:p>
            <a:pPr algn="ctr" defTabSz="609630"/>
            <a:r>
              <a:rPr lang="en-US" sz="1600" b="1" dirty="0">
                <a:solidFill>
                  <a:srgbClr val="1D1D1D"/>
                </a:solidFill>
                <a:latin typeface="Barlow" panose="00000500000000000000" pitchFamily="2" charset="0"/>
              </a:rPr>
              <a:t>Add statistics, graphs, tables or numbers to show the current/expected market</a:t>
            </a:r>
          </a:p>
        </p:txBody>
      </p:sp>
    </p:spTree>
    <p:extLst>
      <p:ext uri="{BB962C8B-B14F-4D97-AF65-F5344CB8AC3E}">
        <p14:creationId xmlns:p14="http://schemas.microsoft.com/office/powerpoint/2010/main" val="1332860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2414</TotalTime>
  <Words>2087</Words>
  <Application>Microsoft Office PowerPoint</Application>
  <PresentationFormat>Brugerdefineret</PresentationFormat>
  <Paragraphs>388</Paragraphs>
  <Slides>20</Slides>
  <Notes>18</Notes>
  <HiddenSlides>0</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20</vt:i4>
      </vt:variant>
    </vt:vector>
  </HeadingPairs>
  <TitlesOfParts>
    <vt:vector size="32" baseType="lpstr">
      <vt:lpstr>Barlow</vt:lpstr>
      <vt:lpstr>Wingdings</vt:lpstr>
      <vt:lpstr>Bahnschrift Light</vt:lpstr>
      <vt:lpstr>Barlow Light</vt:lpstr>
      <vt:lpstr>Calibri</vt:lpstr>
      <vt:lpstr>Bahnschrift</vt:lpstr>
      <vt:lpstr>Barlow Black</vt:lpstr>
      <vt:lpstr>Barlow Bold</vt:lpstr>
      <vt:lpstr>Barlow ExtraBold</vt:lpstr>
      <vt:lpstr>Arial</vt:lpstr>
      <vt:lpstr>Barlow Medium</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Technology Transfer Office 2022</dc:title>
  <dc:creator>Trine Reinholt Andersen</dc:creator>
  <cp:lastModifiedBy>Trine Reinholt Andersen</cp:lastModifiedBy>
  <cp:revision>37</cp:revision>
  <dcterms:created xsi:type="dcterms:W3CDTF">2006-08-16T00:00:00Z</dcterms:created>
  <dcterms:modified xsi:type="dcterms:W3CDTF">2025-01-15T14:26:17Z</dcterms:modified>
  <dc:identifier>DAFPSxsSvxQ</dc:identifier>
</cp:coreProperties>
</file>