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616E"/>
    <a:srgbClr val="C4BFEB"/>
    <a:srgbClr val="211A52"/>
    <a:srgbClr val="D2D7DC"/>
    <a:srgbClr val="D4D0F0"/>
    <a:srgbClr val="594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141C4F-39A8-4E90-B9A3-9D4EE8E46CD4}" v="1" dt="2026-01-29T09:09:47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 showGuides="1">
      <p:cViewPr varScale="1">
        <p:scale>
          <a:sx n="150" d="100"/>
          <a:sy n="150" d="100"/>
        </p:scale>
        <p:origin x="4230" y="1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e Horndal Hjørne" userId="c482f0fb-f447-45b2-8752-3faa13898416" providerId="ADAL" clId="{C361AA42-98DB-463E-8771-DFFFD6D38820}"/>
    <pc:docChg chg="delSld">
      <pc:chgData name="Line Horndal Hjørne" userId="c482f0fb-f447-45b2-8752-3faa13898416" providerId="ADAL" clId="{C361AA42-98DB-463E-8771-DFFFD6D38820}" dt="2026-01-29T09:04:30.663" v="0" actId="47"/>
      <pc:docMkLst>
        <pc:docMk/>
      </pc:docMkLst>
      <pc:sldChg chg="del">
        <pc:chgData name="Line Horndal Hjørne" userId="c482f0fb-f447-45b2-8752-3faa13898416" providerId="ADAL" clId="{C361AA42-98DB-463E-8771-DFFFD6D38820}" dt="2026-01-29T09:04:30.663" v="0" actId="47"/>
        <pc:sldMkLst>
          <pc:docMk/>
          <pc:sldMk cId="424193729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5490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436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7663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828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907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6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733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8292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9027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9663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12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77B-7B40-4108-A4A0-04B0E0F6A89C}" type="datetimeFigureOut">
              <a:rPr lang="da-DK" smtClean="0"/>
              <a:t>29-01-2026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47E67-1E94-478A-B43B-3725A4911C63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1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dicine.aau.dk/" TargetMode="External"/><Relationship Id="rId7" Type="http://schemas.openxmlformats.org/officeDocument/2006/relationships/hyperlink" Target="https://www.en.aau.dk/about-aau/organisation/shared-services-and-innovation" TargetMode="External"/><Relationship Id="rId2" Type="http://schemas.openxmlformats.org/officeDocument/2006/relationships/hyperlink" Target="https://www.ssh.aau.dk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.innovation.aau.dk/" TargetMode="External"/><Relationship Id="rId5" Type="http://schemas.openxmlformats.org/officeDocument/2006/relationships/hyperlink" Target="https://www.en.tech.aau.dk/" TargetMode="External"/><Relationship Id="rId4" Type="http://schemas.openxmlformats.org/officeDocument/2006/relationships/hyperlink" Target="https://www.en.engineering.aau.d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Lige forbindelse 70">
            <a:extLst>
              <a:ext uri="{FF2B5EF4-FFF2-40B4-BE49-F238E27FC236}">
                <a16:creationId xmlns:a16="http://schemas.microsoft.com/office/drawing/2014/main" id="{406C76E2-DD55-E83D-54E7-55161FFEE13A}"/>
              </a:ext>
            </a:extLst>
          </p:cNvPr>
          <p:cNvCxnSpPr>
            <a:cxnSpLocks/>
          </p:cNvCxnSpPr>
          <p:nvPr/>
        </p:nvCxnSpPr>
        <p:spPr>
          <a:xfrm>
            <a:off x="7311979" y="2550687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4">
            <a:hlinkClick r:id="rId2"/>
            <a:extLst>
              <a:ext uri="{FF2B5EF4-FFF2-40B4-BE49-F238E27FC236}">
                <a16:creationId xmlns:a16="http://schemas.microsoft.com/office/drawing/2014/main" id="{03B27552-54C9-078F-B0BF-855D53B77753}"/>
              </a:ext>
            </a:extLst>
          </p:cNvPr>
          <p:cNvSpPr/>
          <p:nvPr/>
        </p:nvSpPr>
        <p:spPr>
          <a:xfrm>
            <a:off x="284058" y="2637811"/>
            <a:ext cx="1495214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Rektangel 5">
            <a:hlinkClick r:id="rId3"/>
            <a:extLst>
              <a:ext uri="{FF2B5EF4-FFF2-40B4-BE49-F238E27FC236}">
                <a16:creationId xmlns:a16="http://schemas.microsoft.com/office/drawing/2014/main" id="{A395C06A-EB9B-4FBF-5729-F45BD3C0CDBE}"/>
              </a:ext>
            </a:extLst>
          </p:cNvPr>
          <p:cNvSpPr/>
          <p:nvPr/>
        </p:nvSpPr>
        <p:spPr>
          <a:xfrm>
            <a:off x="1856487" y="2637811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ektangel 6">
            <a:hlinkClick r:id="rId4"/>
            <a:extLst>
              <a:ext uri="{FF2B5EF4-FFF2-40B4-BE49-F238E27FC236}">
                <a16:creationId xmlns:a16="http://schemas.microsoft.com/office/drawing/2014/main" id="{4CFCFB40-048E-13C9-6035-A1B1C2603685}"/>
              </a:ext>
            </a:extLst>
          </p:cNvPr>
          <p:cNvSpPr/>
          <p:nvPr/>
        </p:nvSpPr>
        <p:spPr>
          <a:xfrm>
            <a:off x="5001345" y="2637809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ktangel 7">
            <a:hlinkClick r:id="rId5"/>
            <a:extLst>
              <a:ext uri="{FF2B5EF4-FFF2-40B4-BE49-F238E27FC236}">
                <a16:creationId xmlns:a16="http://schemas.microsoft.com/office/drawing/2014/main" id="{D0A0FEEC-B6A3-55B4-0F18-59FACEA8D778}"/>
              </a:ext>
            </a:extLst>
          </p:cNvPr>
          <p:cNvSpPr/>
          <p:nvPr/>
        </p:nvSpPr>
        <p:spPr>
          <a:xfrm>
            <a:off x="3428916" y="2637810"/>
            <a:ext cx="1478281" cy="72474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hlinkClick r:id="rId6"/>
            <a:extLst>
              <a:ext uri="{FF2B5EF4-FFF2-40B4-BE49-F238E27FC236}">
                <a16:creationId xmlns:a16="http://schemas.microsoft.com/office/drawing/2014/main" id="{70A7610A-8EF5-3868-71B6-B80397DF3405}"/>
              </a:ext>
            </a:extLst>
          </p:cNvPr>
          <p:cNvSpPr/>
          <p:nvPr/>
        </p:nvSpPr>
        <p:spPr>
          <a:xfrm>
            <a:off x="6573774" y="2637809"/>
            <a:ext cx="1478281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0" name="Rektangel 9">
            <a:hlinkClick r:id="rId7"/>
            <a:extLst>
              <a:ext uri="{FF2B5EF4-FFF2-40B4-BE49-F238E27FC236}">
                <a16:creationId xmlns:a16="http://schemas.microsoft.com/office/drawing/2014/main" id="{E3B56B7E-1A2A-33CF-1645-889E67E34443}"/>
              </a:ext>
            </a:extLst>
          </p:cNvPr>
          <p:cNvSpPr/>
          <p:nvPr/>
        </p:nvSpPr>
        <p:spPr>
          <a:xfrm>
            <a:off x="8152133" y="2637808"/>
            <a:ext cx="1511172" cy="724747"/>
          </a:xfrm>
          <a:prstGeom prst="rect">
            <a:avLst/>
          </a:prstGeom>
          <a:solidFill>
            <a:srgbClr val="5461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FFD8756-A234-1FBA-051F-83738FEDEE38}"/>
              </a:ext>
            </a:extLst>
          </p:cNvPr>
          <p:cNvSpPr txBox="1"/>
          <p:nvPr/>
        </p:nvSpPr>
        <p:spPr>
          <a:xfrm>
            <a:off x="305780" y="2723182"/>
            <a:ext cx="13648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Faculty of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Social Sciences 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  <a:cs typeface="Arial" pitchFamily="34" charset="0"/>
              </a:rPr>
              <a:t>and Humanities </a:t>
            </a:r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42A2732D-5EFE-5DE4-DCF7-E0F38DE35982}"/>
              </a:ext>
            </a:extLst>
          </p:cNvPr>
          <p:cNvSpPr txBox="1"/>
          <p:nvPr/>
        </p:nvSpPr>
        <p:spPr>
          <a:xfrm>
            <a:off x="1856011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Medicine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B106F05E-8D68-0A70-1984-40B3213B9725}"/>
              </a:ext>
            </a:extLst>
          </p:cNvPr>
          <p:cNvSpPr txBox="1"/>
          <p:nvPr/>
        </p:nvSpPr>
        <p:spPr>
          <a:xfrm>
            <a:off x="8143823" y="2842666"/>
            <a:ext cx="15171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Shared Services</a:t>
            </a:r>
          </a:p>
        </p:txBody>
      </p:sp>
      <p:sp>
        <p:nvSpPr>
          <p:cNvPr id="14" name="Tekstfelt 13">
            <a:extLst>
              <a:ext uri="{FF2B5EF4-FFF2-40B4-BE49-F238E27FC236}">
                <a16:creationId xmlns:a16="http://schemas.microsoft.com/office/drawing/2014/main" id="{0FA4AA03-D5F6-F47D-6DE5-3A40BFF2AC56}"/>
              </a:ext>
            </a:extLst>
          </p:cNvPr>
          <p:cNvSpPr txBox="1"/>
          <p:nvPr/>
        </p:nvSpPr>
        <p:spPr>
          <a:xfrm>
            <a:off x="6571870" y="2842666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AAU Innovation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26C0223A-F93A-1E97-059F-599346DD7D8B}"/>
              </a:ext>
            </a:extLst>
          </p:cNvPr>
          <p:cNvSpPr txBox="1"/>
          <p:nvPr/>
        </p:nvSpPr>
        <p:spPr>
          <a:xfrm>
            <a:off x="5196689" y="2696405"/>
            <a:ext cx="108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Faculty of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812D419-14E4-EC29-429D-4DCA59C3DFC6}"/>
              </a:ext>
            </a:extLst>
          </p:cNvPr>
          <p:cNvSpPr txBox="1"/>
          <p:nvPr/>
        </p:nvSpPr>
        <p:spPr>
          <a:xfrm>
            <a:off x="3427964" y="2707205"/>
            <a:ext cx="147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Technical Faculty</a:t>
            </a:r>
            <a:b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</a:br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of IT and Design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47DACD-CB8F-CF6A-3B64-22B74C3117A2}"/>
              </a:ext>
            </a:extLst>
          </p:cNvPr>
          <p:cNvSpPr/>
          <p:nvPr/>
        </p:nvSpPr>
        <p:spPr>
          <a:xfrm>
            <a:off x="4220210" y="249126"/>
            <a:ext cx="1478281" cy="389467"/>
          </a:xfrm>
          <a:prstGeom prst="rect">
            <a:avLst/>
          </a:prstGeom>
          <a:solidFill>
            <a:srgbClr val="211A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FCAAB951-F247-C999-5D39-779836A389BA}"/>
              </a:ext>
            </a:extLst>
          </p:cNvPr>
          <p:cNvSpPr txBox="1"/>
          <p:nvPr/>
        </p:nvSpPr>
        <p:spPr>
          <a:xfrm>
            <a:off x="4220210" y="311748"/>
            <a:ext cx="1478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chemeClr val="bg1"/>
                </a:solidFill>
                <a:latin typeface="Barlow" panose="00000500000000000000" pitchFamily="2" charset="0"/>
              </a:rPr>
              <a:t>UNIVERSITY BOARD</a:t>
            </a:r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37150D23-16A1-643E-A095-E8488829F36B}"/>
              </a:ext>
            </a:extLst>
          </p:cNvPr>
          <p:cNvSpPr txBox="1"/>
          <p:nvPr/>
        </p:nvSpPr>
        <p:spPr>
          <a:xfrm>
            <a:off x="4220209" y="772652"/>
            <a:ext cx="1478281" cy="400110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Per Michael Johansen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Rector</a:t>
            </a:r>
          </a:p>
        </p:txBody>
      </p:sp>
      <p:sp>
        <p:nvSpPr>
          <p:cNvPr id="73" name="Rektangel 72">
            <a:extLst>
              <a:ext uri="{FF2B5EF4-FFF2-40B4-BE49-F238E27FC236}">
                <a16:creationId xmlns:a16="http://schemas.microsoft.com/office/drawing/2014/main" id="{35A1187D-17FF-E197-EF97-AF4E46AAA7BD}"/>
              </a:ext>
            </a:extLst>
          </p:cNvPr>
          <p:cNvSpPr/>
          <p:nvPr/>
        </p:nvSpPr>
        <p:spPr>
          <a:xfrm>
            <a:off x="28405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BCC229FB-82C1-FCB6-F8DF-F1B88104F44E}"/>
              </a:ext>
            </a:extLst>
          </p:cNvPr>
          <p:cNvSpPr txBox="1"/>
          <p:nvPr/>
        </p:nvSpPr>
        <p:spPr>
          <a:xfrm>
            <a:off x="28405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Rasmus Antoft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5" name="Rektangel 74">
            <a:extLst>
              <a:ext uri="{FF2B5EF4-FFF2-40B4-BE49-F238E27FC236}">
                <a16:creationId xmlns:a16="http://schemas.microsoft.com/office/drawing/2014/main" id="{29A739C8-51D6-69E5-BE03-7BE318B45718}"/>
              </a:ext>
            </a:extLst>
          </p:cNvPr>
          <p:cNvSpPr/>
          <p:nvPr/>
        </p:nvSpPr>
        <p:spPr>
          <a:xfrm>
            <a:off x="1856012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6" name="Tekstfelt 75">
            <a:extLst>
              <a:ext uri="{FF2B5EF4-FFF2-40B4-BE49-F238E27FC236}">
                <a16:creationId xmlns:a16="http://schemas.microsoft.com/office/drawing/2014/main" id="{809E3687-30A1-0C95-09C7-416C91DDBC0A}"/>
              </a:ext>
            </a:extLst>
          </p:cNvPr>
          <p:cNvSpPr txBox="1"/>
          <p:nvPr/>
        </p:nvSpPr>
        <p:spPr>
          <a:xfrm>
            <a:off x="1753227" y="2161314"/>
            <a:ext cx="169333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Karina Dahl Steffensen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DA47FCAD-76F5-305E-4AC9-896D40CC23AF}"/>
              </a:ext>
            </a:extLst>
          </p:cNvPr>
          <p:cNvSpPr/>
          <p:nvPr/>
        </p:nvSpPr>
        <p:spPr>
          <a:xfrm>
            <a:off x="3427965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8" name="Tekstfelt 77">
            <a:extLst>
              <a:ext uri="{FF2B5EF4-FFF2-40B4-BE49-F238E27FC236}">
                <a16:creationId xmlns:a16="http://schemas.microsoft.com/office/drawing/2014/main" id="{FCF1532E-6E34-4514-3DA6-7700572D1535}"/>
              </a:ext>
            </a:extLst>
          </p:cNvPr>
          <p:cNvSpPr txBox="1"/>
          <p:nvPr/>
        </p:nvSpPr>
        <p:spPr>
          <a:xfrm>
            <a:off x="3427964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Thomas Bak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</a:p>
        </p:txBody>
      </p:sp>
      <p:sp>
        <p:nvSpPr>
          <p:cNvPr id="79" name="Rektangel 78">
            <a:extLst>
              <a:ext uri="{FF2B5EF4-FFF2-40B4-BE49-F238E27FC236}">
                <a16:creationId xmlns:a16="http://schemas.microsoft.com/office/drawing/2014/main" id="{75B1FB08-D992-FD60-8658-91A7D9DB5340}"/>
              </a:ext>
            </a:extLst>
          </p:cNvPr>
          <p:cNvSpPr/>
          <p:nvPr/>
        </p:nvSpPr>
        <p:spPr>
          <a:xfrm>
            <a:off x="4999918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Tekstfelt 79">
            <a:extLst>
              <a:ext uri="{FF2B5EF4-FFF2-40B4-BE49-F238E27FC236}">
                <a16:creationId xmlns:a16="http://schemas.microsoft.com/office/drawing/2014/main" id="{140E5E4C-7122-6F4B-C9D3-916B8F1653C5}"/>
              </a:ext>
            </a:extLst>
          </p:cNvPr>
          <p:cNvSpPr txBox="1"/>
          <p:nvPr/>
        </p:nvSpPr>
        <p:spPr>
          <a:xfrm>
            <a:off x="4999917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>
                <a:solidFill>
                  <a:srgbClr val="211A52"/>
                </a:solidFill>
                <a:latin typeface="Barlow" panose="00000500000000000000" pitchFamily="2" charset="0"/>
              </a:rPr>
              <a:t>Jesper Wengel</a:t>
            </a:r>
          </a:p>
          <a:p>
            <a:pPr algn="ctr"/>
            <a:r>
              <a:rPr lang="da-DK" sz="1000">
                <a:solidFill>
                  <a:srgbClr val="211A52"/>
                </a:solidFill>
                <a:latin typeface="Barlow" panose="00000500000000000000" pitchFamily="2" charset="0"/>
              </a:rPr>
              <a:t>Dean</a:t>
            </a:r>
            <a:endParaRPr lang="da-DK" sz="10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81" name="Rektangel 80">
            <a:extLst>
              <a:ext uri="{FF2B5EF4-FFF2-40B4-BE49-F238E27FC236}">
                <a16:creationId xmlns:a16="http://schemas.microsoft.com/office/drawing/2014/main" id="{83C356EE-EC45-7DAA-1DE9-A9A2368A0B4A}"/>
              </a:ext>
            </a:extLst>
          </p:cNvPr>
          <p:cNvSpPr/>
          <p:nvPr/>
        </p:nvSpPr>
        <p:spPr>
          <a:xfrm>
            <a:off x="6573774" y="216131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5461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2" name="Tekstfelt 81">
            <a:extLst>
              <a:ext uri="{FF2B5EF4-FFF2-40B4-BE49-F238E27FC236}">
                <a16:creationId xmlns:a16="http://schemas.microsoft.com/office/drawing/2014/main" id="{6716FBBD-7241-3063-59DA-72A95393BC09}"/>
              </a:ext>
            </a:extLst>
          </p:cNvPr>
          <p:cNvSpPr txBox="1"/>
          <p:nvPr/>
        </p:nvSpPr>
        <p:spPr>
          <a:xfrm>
            <a:off x="6593340" y="2161314"/>
            <a:ext cx="147828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Mads Bang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Innovation Director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8927FF61-4AD0-23DA-6919-3AD1FF65E54B}"/>
              </a:ext>
            </a:extLst>
          </p:cNvPr>
          <p:cNvSpPr/>
          <p:nvPr/>
        </p:nvSpPr>
        <p:spPr>
          <a:xfrm>
            <a:off x="8152133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F0AFB779-1A73-B9CF-11C4-DF621B9C6738}"/>
              </a:ext>
            </a:extLst>
          </p:cNvPr>
          <p:cNvSpPr txBox="1"/>
          <p:nvPr/>
        </p:nvSpPr>
        <p:spPr>
          <a:xfrm>
            <a:off x="8062889" y="1416703"/>
            <a:ext cx="16642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Søren Lind Christiansen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University Director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CD640E8B-AF7B-66DB-267E-40491F20D33B}"/>
              </a:ext>
            </a:extLst>
          </p:cNvPr>
          <p:cNvSpPr/>
          <p:nvPr/>
        </p:nvSpPr>
        <p:spPr>
          <a:xfrm>
            <a:off x="1437414" y="1416704"/>
            <a:ext cx="1478281" cy="389467"/>
          </a:xfrm>
          <a:prstGeom prst="rect">
            <a:avLst/>
          </a:prstGeom>
          <a:solidFill>
            <a:schemeClr val="bg1"/>
          </a:solidFill>
          <a:ln>
            <a:solidFill>
              <a:srgbClr val="211A5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941F0C3E-2B8E-4047-A98E-C7D3AB462A4D}"/>
              </a:ext>
            </a:extLst>
          </p:cNvPr>
          <p:cNvSpPr txBox="1"/>
          <p:nvPr/>
        </p:nvSpPr>
        <p:spPr>
          <a:xfrm>
            <a:off x="1392962" y="1416703"/>
            <a:ext cx="157226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000" b="1" dirty="0">
                <a:solidFill>
                  <a:srgbClr val="211A52"/>
                </a:solidFill>
                <a:latin typeface="Barlow" panose="00000500000000000000" pitchFamily="2" charset="0"/>
              </a:rPr>
              <a:t>Anne Marie Kanstrup</a:t>
            </a:r>
          </a:p>
          <a:p>
            <a:pPr algn="ctr"/>
            <a:r>
              <a:rPr lang="da-DK" sz="1000" dirty="0">
                <a:solidFill>
                  <a:srgbClr val="211A52"/>
                </a:solidFill>
                <a:latin typeface="Barlow" panose="00000500000000000000" pitchFamily="2" charset="0"/>
              </a:rPr>
              <a:t>Pro-rector</a:t>
            </a: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77E6461D-54F4-F856-A67B-818612C6102B}"/>
              </a:ext>
            </a:extLst>
          </p:cNvPr>
          <p:cNvSpPr/>
          <p:nvPr/>
        </p:nvSpPr>
        <p:spPr>
          <a:xfrm>
            <a:off x="284058" y="3461207"/>
            <a:ext cx="1495216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6" name="Tekstfelt 25">
            <a:extLst>
              <a:ext uri="{FF2B5EF4-FFF2-40B4-BE49-F238E27FC236}">
                <a16:creationId xmlns:a16="http://schemas.microsoft.com/office/drawing/2014/main" id="{E0C749CF-0B1C-69C5-E93F-36EB822547D7}"/>
              </a:ext>
            </a:extLst>
          </p:cNvPr>
          <p:cNvSpPr txBox="1"/>
          <p:nvPr/>
        </p:nvSpPr>
        <p:spPr>
          <a:xfrm>
            <a:off x="266302" y="3469644"/>
            <a:ext cx="140429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Business School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Culture and Communication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Law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rgbClr val="211A52"/>
                </a:solidFill>
                <a:latin typeface="Barlow" panose="00000500000000000000" pitchFamily="2" charset="0"/>
              </a:rPr>
              <a:t>Society and Politics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B294457-02E9-2E74-AE29-B899796DB5D2}"/>
              </a:ext>
            </a:extLst>
          </p:cNvPr>
          <p:cNvSpPr/>
          <p:nvPr/>
        </p:nvSpPr>
        <p:spPr>
          <a:xfrm>
            <a:off x="285028" y="4807835"/>
            <a:ext cx="1494246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8" name="Tekstfelt 27">
            <a:extLst>
              <a:ext uri="{FF2B5EF4-FFF2-40B4-BE49-F238E27FC236}">
                <a16:creationId xmlns:a16="http://schemas.microsoft.com/office/drawing/2014/main" id="{478490C9-B830-7338-8E2A-856FC7CCCE52}"/>
              </a:ext>
            </a:extLst>
          </p:cNvPr>
          <p:cNvSpPr txBox="1"/>
          <p:nvPr/>
        </p:nvSpPr>
        <p:spPr>
          <a:xfrm>
            <a:off x="28502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Social Sciences and Humanities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2A633605-F418-CBBE-308C-5E4682846A73}"/>
              </a:ext>
            </a:extLst>
          </p:cNvPr>
          <p:cNvSpPr/>
          <p:nvPr/>
        </p:nvSpPr>
        <p:spPr>
          <a:xfrm>
            <a:off x="1856012" y="3436927"/>
            <a:ext cx="1478281" cy="1308996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A76FE104-13FF-233D-C5FC-2A4006BB7344}"/>
              </a:ext>
            </a:extLst>
          </p:cNvPr>
          <p:cNvSpPr txBox="1"/>
          <p:nvPr/>
        </p:nvSpPr>
        <p:spPr>
          <a:xfrm>
            <a:off x="1838257" y="3469645"/>
            <a:ext cx="14810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Clinical Medicine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Health Science and Technology</a:t>
            </a:r>
          </a:p>
          <a:p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7212951F-B44A-AEF2-A764-8A32B72BD9CA}"/>
              </a:ext>
            </a:extLst>
          </p:cNvPr>
          <p:cNvSpPr/>
          <p:nvPr/>
        </p:nvSpPr>
        <p:spPr>
          <a:xfrm>
            <a:off x="1856982" y="4807835"/>
            <a:ext cx="1478281" cy="8531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2" name="Tekstfelt 31">
            <a:extLst>
              <a:ext uri="{FF2B5EF4-FFF2-40B4-BE49-F238E27FC236}">
                <a16:creationId xmlns:a16="http://schemas.microsoft.com/office/drawing/2014/main" id="{D6AD1250-8C5B-EEBB-7753-CBF25A171E00}"/>
              </a:ext>
            </a:extLst>
          </p:cNvPr>
          <p:cNvSpPr txBox="1"/>
          <p:nvPr/>
        </p:nvSpPr>
        <p:spPr>
          <a:xfrm>
            <a:off x="1856012" y="4833148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in Medicine, Biomedical Science and Technology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3BAFF76C-0D5B-0737-F49E-2703083E9840}"/>
              </a:ext>
            </a:extLst>
          </p:cNvPr>
          <p:cNvSpPr/>
          <p:nvPr/>
        </p:nvSpPr>
        <p:spPr>
          <a:xfrm>
            <a:off x="3427965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F3B9EC38-90FA-B49E-DB73-C1C6F4CDF783}"/>
              </a:ext>
            </a:extLst>
          </p:cNvPr>
          <p:cNvSpPr txBox="1"/>
          <p:nvPr/>
        </p:nvSpPr>
        <p:spPr>
          <a:xfrm>
            <a:off x="3410209" y="3469644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Architecture, Design and Mediatechnology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Computer 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Electronic Systems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Sustainability and Planning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78D103E2-2C59-9BBC-9DC3-FAA13ED01357}"/>
              </a:ext>
            </a:extLst>
          </p:cNvPr>
          <p:cNvSpPr/>
          <p:nvPr/>
        </p:nvSpPr>
        <p:spPr>
          <a:xfrm>
            <a:off x="3428935" y="4807724"/>
            <a:ext cx="1478281" cy="85131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6" name="Tekstfelt 35">
            <a:extLst>
              <a:ext uri="{FF2B5EF4-FFF2-40B4-BE49-F238E27FC236}">
                <a16:creationId xmlns:a16="http://schemas.microsoft.com/office/drawing/2014/main" id="{BF250915-1D42-ED1D-BE2D-82B5A224D5C3}"/>
              </a:ext>
            </a:extLst>
          </p:cNvPr>
          <p:cNvSpPr txBox="1"/>
          <p:nvPr/>
        </p:nvSpPr>
        <p:spPr>
          <a:xfrm>
            <a:off x="3428935" y="4833149"/>
            <a:ext cx="14773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The Technical Doctoral School of IT and Design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1E4DF73E-7408-33ED-3DAA-234FF00124DF}"/>
              </a:ext>
            </a:extLst>
          </p:cNvPr>
          <p:cNvSpPr/>
          <p:nvPr/>
        </p:nvSpPr>
        <p:spPr>
          <a:xfrm>
            <a:off x="4999918" y="3461207"/>
            <a:ext cx="1478281" cy="1281750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Tekstfelt 37">
            <a:extLst>
              <a:ext uri="{FF2B5EF4-FFF2-40B4-BE49-F238E27FC236}">
                <a16:creationId xmlns:a16="http://schemas.microsoft.com/office/drawing/2014/main" id="{88557195-F10D-2A2E-FD21-E4CCB4414B4A}"/>
              </a:ext>
            </a:extLst>
          </p:cNvPr>
          <p:cNvSpPr txBox="1"/>
          <p:nvPr/>
        </p:nvSpPr>
        <p:spPr>
          <a:xfrm>
            <a:off x="4982162" y="3469645"/>
            <a:ext cx="16933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Departments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Built Environments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Chemistry and Bioscience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Energy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Materials and Production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Mathematical Sciences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B8EBEC5B-0A72-31C2-758A-2ABF5B34364B}"/>
              </a:ext>
            </a:extLst>
          </p:cNvPr>
          <p:cNvSpPr/>
          <p:nvPr/>
        </p:nvSpPr>
        <p:spPr>
          <a:xfrm>
            <a:off x="5000888" y="4807409"/>
            <a:ext cx="1478281" cy="846273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4FE248E5-DB2C-FB81-4F00-E1E0E6F74C36}"/>
              </a:ext>
            </a:extLst>
          </p:cNvPr>
          <p:cNvSpPr txBox="1"/>
          <p:nvPr/>
        </p:nvSpPr>
        <p:spPr>
          <a:xfrm>
            <a:off x="5000888" y="4833149"/>
            <a:ext cx="169333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Doctoral School</a:t>
            </a: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Doctoral School of </a:t>
            </a:r>
            <a:b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</a:b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Engineering and Science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5EF6EB9A-C80B-D909-2DE9-1DF716D6E077}"/>
              </a:ext>
            </a:extLst>
          </p:cNvPr>
          <p:cNvSpPr/>
          <p:nvPr/>
        </p:nvSpPr>
        <p:spPr>
          <a:xfrm>
            <a:off x="6571872" y="3457923"/>
            <a:ext cx="1476874" cy="2195760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0BA622B7-EECE-DE15-F6F4-E9267D3BD205}"/>
              </a:ext>
            </a:extLst>
          </p:cNvPr>
          <p:cNvSpPr txBox="1"/>
          <p:nvPr/>
        </p:nvSpPr>
        <p:spPr>
          <a:xfrm>
            <a:off x="6554937" y="3458302"/>
            <a:ext cx="16933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INNOVATE Events &amp; support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Innovation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Student Entrepreneurship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061BF4D3-CE59-F205-8C7D-A266FA07B9EE}"/>
              </a:ext>
            </a:extLst>
          </p:cNvPr>
          <p:cNvSpPr/>
          <p:nvPr/>
        </p:nvSpPr>
        <p:spPr>
          <a:xfrm>
            <a:off x="8155393" y="3457922"/>
            <a:ext cx="1507912" cy="2194994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83C106C-0594-6B88-C4BB-0135EF8F9204}"/>
              </a:ext>
            </a:extLst>
          </p:cNvPr>
          <p:cNvSpPr txBox="1"/>
          <p:nvPr/>
        </p:nvSpPr>
        <p:spPr>
          <a:xfrm>
            <a:off x="8138459" y="3436927"/>
            <a:ext cx="1586799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Aalborg University Library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Campus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Communication &amp; Public Affairs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EU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Finances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Human Resources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IT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Rector’s Office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Research Services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AAU Education and Students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Copenhagen</a:t>
            </a:r>
          </a:p>
          <a:p>
            <a:pPr marL="72000" indent="-72000">
              <a:buFont typeface="Arial" panose="020B0604020202020204" pitchFamily="34" charset="0"/>
              <a:buChar char="•"/>
            </a:pPr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Shared Services Esbjerg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D05698C0-BBCF-467B-B61B-828C544766F5}"/>
              </a:ext>
            </a:extLst>
          </p:cNvPr>
          <p:cNvSpPr/>
          <p:nvPr/>
        </p:nvSpPr>
        <p:spPr>
          <a:xfrm>
            <a:off x="284058" y="5746338"/>
            <a:ext cx="6194141" cy="570435"/>
          </a:xfrm>
          <a:prstGeom prst="rect">
            <a:avLst/>
          </a:prstGeom>
          <a:solidFill>
            <a:srgbClr val="D4D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3CD46BD3-567E-D7B7-CE3E-F000BB7C4336}"/>
              </a:ext>
            </a:extLst>
          </p:cNvPr>
          <p:cNvSpPr txBox="1"/>
          <p:nvPr/>
        </p:nvSpPr>
        <p:spPr>
          <a:xfrm>
            <a:off x="284058" y="5754775"/>
            <a:ext cx="619414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Institute for Advanced Study in PBL</a:t>
            </a:r>
          </a:p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800" dirty="0">
                <a:solidFill>
                  <a:srgbClr val="211A52"/>
                </a:solidFill>
                <a:latin typeface="Barlow" panose="00000500000000000000" pitchFamily="2" charset="0"/>
              </a:rPr>
              <a:t>Learning Lab – UCPBL – SHARE – KILD – HEALTH PBL - CDUL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96AB4871-0021-017D-136A-00DC72AB0F9F}"/>
              </a:ext>
            </a:extLst>
          </p:cNvPr>
          <p:cNvSpPr/>
          <p:nvPr/>
        </p:nvSpPr>
        <p:spPr>
          <a:xfrm>
            <a:off x="6571869" y="5746338"/>
            <a:ext cx="3089053" cy="570435"/>
          </a:xfrm>
          <a:prstGeom prst="rect">
            <a:avLst/>
          </a:prstGeom>
          <a:solidFill>
            <a:srgbClr val="D2D7D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E98545C0-880B-41D3-A5D0-6F38BB4C1E6C}"/>
              </a:ext>
            </a:extLst>
          </p:cNvPr>
          <p:cNvSpPr txBox="1"/>
          <p:nvPr/>
        </p:nvSpPr>
        <p:spPr>
          <a:xfrm>
            <a:off x="6571870" y="5761862"/>
            <a:ext cx="305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900" b="1" dirty="0">
              <a:solidFill>
                <a:srgbClr val="211A52"/>
              </a:solidFill>
              <a:latin typeface="Barlow" panose="00000500000000000000" pitchFamily="2" charset="0"/>
            </a:endParaRPr>
          </a:p>
          <a:p>
            <a:pPr algn="ctr"/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National </a:t>
            </a:r>
            <a:r>
              <a:rPr lang="da-DK" sz="900" b="1" dirty="0" err="1">
                <a:solidFill>
                  <a:srgbClr val="211A52"/>
                </a:solidFill>
                <a:latin typeface="Barlow" panose="00000500000000000000" pitchFamily="2" charset="0"/>
              </a:rPr>
              <a:t>Defence</a:t>
            </a:r>
            <a:r>
              <a:rPr lang="da-DK" sz="900" b="1" dirty="0">
                <a:solidFill>
                  <a:srgbClr val="211A52"/>
                </a:solidFill>
                <a:latin typeface="Barlow" panose="00000500000000000000" pitchFamily="2" charset="0"/>
              </a:rPr>
              <a:t> Technology Centre (NFC)</a:t>
            </a:r>
            <a:endParaRPr lang="da-DK" sz="800" dirty="0">
              <a:solidFill>
                <a:srgbClr val="211A52"/>
              </a:solidFill>
              <a:latin typeface="Barlow" panose="00000500000000000000" pitchFamily="2" charset="0"/>
            </a:endParaRPr>
          </a:p>
        </p:txBody>
      </p:sp>
      <p:cxnSp>
        <p:nvCxnSpPr>
          <p:cNvPr id="49" name="Lige forbindelse 48">
            <a:extLst>
              <a:ext uri="{FF2B5EF4-FFF2-40B4-BE49-F238E27FC236}">
                <a16:creationId xmlns:a16="http://schemas.microsoft.com/office/drawing/2014/main" id="{FCB9DEB6-88C3-4535-321D-39E6CB9F094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flipH="1">
            <a:off x="4959350" y="638592"/>
            <a:ext cx="1" cy="13406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3DB95052-95DB-A78A-6A2E-56D7173F91B5}"/>
              </a:ext>
            </a:extLst>
          </p:cNvPr>
          <p:cNvCxnSpPr>
            <a:cxnSpLocks/>
          </p:cNvCxnSpPr>
          <p:nvPr/>
        </p:nvCxnSpPr>
        <p:spPr>
          <a:xfrm flipH="1">
            <a:off x="4957426" y="1172762"/>
            <a:ext cx="1922" cy="860938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>
            <a:extLst>
              <a:ext uri="{FF2B5EF4-FFF2-40B4-BE49-F238E27FC236}">
                <a16:creationId xmlns:a16="http://schemas.microsoft.com/office/drawing/2014/main" id="{B66A1E07-C3EB-5CDA-EDCE-F76945A4CFF8}"/>
              </a:ext>
            </a:extLst>
          </p:cNvPr>
          <p:cNvCxnSpPr>
            <a:cxnSpLocks/>
          </p:cNvCxnSpPr>
          <p:nvPr/>
        </p:nvCxnSpPr>
        <p:spPr>
          <a:xfrm flipV="1">
            <a:off x="2138870" y="1311605"/>
            <a:ext cx="6742513" cy="195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Lige forbindelse 51">
            <a:extLst>
              <a:ext uri="{FF2B5EF4-FFF2-40B4-BE49-F238E27FC236}">
                <a16:creationId xmlns:a16="http://schemas.microsoft.com/office/drawing/2014/main" id="{75EC47CC-7F0F-2C15-2373-C59801F2605E}"/>
              </a:ext>
            </a:extLst>
          </p:cNvPr>
          <p:cNvCxnSpPr>
            <a:cxnSpLocks/>
          </p:cNvCxnSpPr>
          <p:nvPr/>
        </p:nvCxnSpPr>
        <p:spPr>
          <a:xfrm>
            <a:off x="998474" y="2038130"/>
            <a:ext cx="6305497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E9F4143F-8AE7-5A15-4FCD-16857C77A6A8}"/>
              </a:ext>
            </a:extLst>
          </p:cNvPr>
          <p:cNvCxnSpPr>
            <a:cxnSpLocks/>
          </p:cNvCxnSpPr>
          <p:nvPr/>
        </p:nvCxnSpPr>
        <p:spPr>
          <a:xfrm>
            <a:off x="2138869" y="1311693"/>
            <a:ext cx="0" cy="10165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27BE3B4F-1CB5-7BD3-5FAA-2D21D053313F}"/>
              </a:ext>
            </a:extLst>
          </p:cNvPr>
          <p:cNvCxnSpPr>
            <a:cxnSpLocks/>
          </p:cNvCxnSpPr>
          <p:nvPr/>
        </p:nvCxnSpPr>
        <p:spPr>
          <a:xfrm>
            <a:off x="8881382" y="1311604"/>
            <a:ext cx="0" cy="10618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7042C8AC-7FD4-F9DC-5015-07926B5278CE}"/>
              </a:ext>
            </a:extLst>
          </p:cNvPr>
          <p:cNvCxnSpPr>
            <a:cxnSpLocks/>
          </p:cNvCxnSpPr>
          <p:nvPr/>
        </p:nvCxnSpPr>
        <p:spPr>
          <a:xfrm>
            <a:off x="998473" y="2036919"/>
            <a:ext cx="0" cy="12498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AB17C40C-7027-C581-C14C-758E9DA1E6CF}"/>
              </a:ext>
            </a:extLst>
          </p:cNvPr>
          <p:cNvCxnSpPr>
            <a:cxnSpLocks/>
          </p:cNvCxnSpPr>
          <p:nvPr/>
        </p:nvCxnSpPr>
        <p:spPr>
          <a:xfrm>
            <a:off x="2572851" y="2038659"/>
            <a:ext cx="0" cy="125981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4E7F00FB-4089-7381-E372-009DF5BC7368}"/>
              </a:ext>
            </a:extLst>
          </p:cNvPr>
          <p:cNvCxnSpPr>
            <a:cxnSpLocks/>
          </p:cNvCxnSpPr>
          <p:nvPr/>
        </p:nvCxnSpPr>
        <p:spPr>
          <a:xfrm>
            <a:off x="4150235" y="2035885"/>
            <a:ext cx="0" cy="119677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28403C9E-9398-0826-ABDB-0B267FDE81CB}"/>
              </a:ext>
            </a:extLst>
          </p:cNvPr>
          <p:cNvCxnSpPr>
            <a:cxnSpLocks/>
          </p:cNvCxnSpPr>
          <p:nvPr/>
        </p:nvCxnSpPr>
        <p:spPr>
          <a:xfrm>
            <a:off x="5739057" y="2035885"/>
            <a:ext cx="0" cy="116545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96F78EA3-680C-E278-7410-188D95D330B6}"/>
              </a:ext>
            </a:extLst>
          </p:cNvPr>
          <p:cNvCxnSpPr>
            <a:cxnSpLocks/>
          </p:cNvCxnSpPr>
          <p:nvPr/>
        </p:nvCxnSpPr>
        <p:spPr>
          <a:xfrm>
            <a:off x="7303970" y="2035885"/>
            <a:ext cx="0" cy="12082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>
            <a:extLst>
              <a:ext uri="{FF2B5EF4-FFF2-40B4-BE49-F238E27FC236}">
                <a16:creationId xmlns:a16="http://schemas.microsoft.com/office/drawing/2014/main" id="{BCEBB240-D0BB-2737-E4FF-30F600BD494E}"/>
              </a:ext>
            </a:extLst>
          </p:cNvPr>
          <p:cNvCxnSpPr>
            <a:cxnSpLocks/>
          </p:cNvCxnSpPr>
          <p:nvPr/>
        </p:nvCxnSpPr>
        <p:spPr>
          <a:xfrm>
            <a:off x="9769953" y="971722"/>
            <a:ext cx="0" cy="505983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Lige forbindelse 60">
            <a:extLst>
              <a:ext uri="{FF2B5EF4-FFF2-40B4-BE49-F238E27FC236}">
                <a16:creationId xmlns:a16="http://schemas.microsoft.com/office/drawing/2014/main" id="{6FE5EBCA-3F09-E6E3-5EF1-1B7B921EA469}"/>
              </a:ext>
            </a:extLst>
          </p:cNvPr>
          <p:cNvCxnSpPr>
            <a:cxnSpLocks/>
          </p:cNvCxnSpPr>
          <p:nvPr/>
        </p:nvCxnSpPr>
        <p:spPr>
          <a:xfrm>
            <a:off x="9660922" y="6031554"/>
            <a:ext cx="109031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Lige forbindelse 61">
            <a:extLst>
              <a:ext uri="{FF2B5EF4-FFF2-40B4-BE49-F238E27FC236}">
                <a16:creationId xmlns:a16="http://schemas.microsoft.com/office/drawing/2014/main" id="{F9BE06D6-0E3D-7DC8-083F-884F944BE1B8}"/>
              </a:ext>
            </a:extLst>
          </p:cNvPr>
          <p:cNvCxnSpPr>
            <a:cxnSpLocks/>
          </p:cNvCxnSpPr>
          <p:nvPr/>
        </p:nvCxnSpPr>
        <p:spPr>
          <a:xfrm>
            <a:off x="5696971" y="971722"/>
            <a:ext cx="4072982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Lige forbindelse 62">
            <a:extLst>
              <a:ext uri="{FF2B5EF4-FFF2-40B4-BE49-F238E27FC236}">
                <a16:creationId xmlns:a16="http://schemas.microsoft.com/office/drawing/2014/main" id="{EBEF8DD6-A93A-9C1A-3565-3DEB4B3BA413}"/>
              </a:ext>
            </a:extLst>
          </p:cNvPr>
          <p:cNvCxnSpPr>
            <a:cxnSpLocks/>
          </p:cNvCxnSpPr>
          <p:nvPr/>
        </p:nvCxnSpPr>
        <p:spPr>
          <a:xfrm flipV="1">
            <a:off x="180739" y="1905172"/>
            <a:ext cx="0" cy="4126382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>
            <a:extLst>
              <a:ext uri="{FF2B5EF4-FFF2-40B4-BE49-F238E27FC236}">
                <a16:creationId xmlns:a16="http://schemas.microsoft.com/office/drawing/2014/main" id="{951E1EEB-491B-D09B-74AA-2CEBCBE28651}"/>
              </a:ext>
            </a:extLst>
          </p:cNvPr>
          <p:cNvCxnSpPr>
            <a:cxnSpLocks/>
          </p:cNvCxnSpPr>
          <p:nvPr/>
        </p:nvCxnSpPr>
        <p:spPr>
          <a:xfrm>
            <a:off x="185739" y="1905173"/>
            <a:ext cx="1956474" cy="3713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0185E782-E0FD-6407-2168-BFF6098C4888}"/>
              </a:ext>
            </a:extLst>
          </p:cNvPr>
          <p:cNvCxnSpPr>
            <a:cxnSpLocks/>
          </p:cNvCxnSpPr>
          <p:nvPr/>
        </p:nvCxnSpPr>
        <p:spPr>
          <a:xfrm flipV="1">
            <a:off x="180739" y="6031554"/>
            <a:ext cx="103318" cy="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Lige forbindelse 65">
            <a:extLst>
              <a:ext uri="{FF2B5EF4-FFF2-40B4-BE49-F238E27FC236}">
                <a16:creationId xmlns:a16="http://schemas.microsoft.com/office/drawing/2014/main" id="{144EB701-6DFD-D398-6858-524B71ADF3EC}"/>
              </a:ext>
            </a:extLst>
          </p:cNvPr>
          <p:cNvCxnSpPr>
            <a:cxnSpLocks/>
          </p:cNvCxnSpPr>
          <p:nvPr/>
        </p:nvCxnSpPr>
        <p:spPr>
          <a:xfrm>
            <a:off x="2138869" y="1810540"/>
            <a:ext cx="0" cy="9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E718BC6D-4550-6516-91E2-2B80F3077372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988190" y="2556372"/>
            <a:ext cx="0" cy="16681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3FFDE8A8-1F6D-C1BB-273E-A1DB24188584}"/>
              </a:ext>
            </a:extLst>
          </p:cNvPr>
          <p:cNvCxnSpPr>
            <a:cxnSpLocks/>
          </p:cNvCxnSpPr>
          <p:nvPr/>
        </p:nvCxnSpPr>
        <p:spPr>
          <a:xfrm>
            <a:off x="2574658" y="2556372"/>
            <a:ext cx="0" cy="217616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659A620C-B6EB-2A52-D6F5-71F67F4D6AF0}"/>
              </a:ext>
            </a:extLst>
          </p:cNvPr>
          <p:cNvCxnSpPr>
            <a:cxnSpLocks/>
          </p:cNvCxnSpPr>
          <p:nvPr/>
        </p:nvCxnSpPr>
        <p:spPr>
          <a:xfrm>
            <a:off x="4152334" y="2555742"/>
            <a:ext cx="0" cy="167440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85810BEA-DA69-FEEC-D198-32526EF07F70}"/>
              </a:ext>
            </a:extLst>
          </p:cNvPr>
          <p:cNvCxnSpPr>
            <a:cxnSpLocks/>
          </p:cNvCxnSpPr>
          <p:nvPr/>
        </p:nvCxnSpPr>
        <p:spPr>
          <a:xfrm>
            <a:off x="5730010" y="2556369"/>
            <a:ext cx="0" cy="21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Lige forbindelse 71">
            <a:extLst>
              <a:ext uri="{FF2B5EF4-FFF2-40B4-BE49-F238E27FC236}">
                <a16:creationId xmlns:a16="http://schemas.microsoft.com/office/drawing/2014/main" id="{49A92F78-BAA4-FFC6-6131-E4B18FCA9E03}"/>
              </a:ext>
            </a:extLst>
          </p:cNvPr>
          <p:cNvCxnSpPr>
            <a:cxnSpLocks/>
          </p:cNvCxnSpPr>
          <p:nvPr/>
        </p:nvCxnSpPr>
        <p:spPr>
          <a:xfrm>
            <a:off x="8897927" y="1806171"/>
            <a:ext cx="0" cy="837619"/>
          </a:xfrm>
          <a:prstGeom prst="line">
            <a:avLst/>
          </a:prstGeom>
          <a:ln>
            <a:solidFill>
              <a:srgbClr val="211A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37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5dbba49-ce06-496f-ac3e-0cf14361d934}" enabled="0" method="" siteId="{f5dbba49-ce06-496f-ac3e-0cf14361d93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380</TotalTime>
  <Words>208</Words>
  <Application>Microsoft Office PowerPoint</Application>
  <PresentationFormat>A4 Paper (210x297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Barlow</vt:lpstr>
      <vt:lpstr>Calibri</vt:lpstr>
      <vt:lpstr>Calibri Light</vt:lpstr>
      <vt:lpstr>Office-tema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Lone Bechmann</dc:creator>
  <cp:lastModifiedBy>Line Horndal Hjørne</cp:lastModifiedBy>
  <cp:revision>27</cp:revision>
  <dcterms:created xsi:type="dcterms:W3CDTF">2024-05-27T12:01:56Z</dcterms:created>
  <dcterms:modified xsi:type="dcterms:W3CDTF">2026-01-29T09:09:53Z</dcterms:modified>
</cp:coreProperties>
</file>